
<file path=[Content_Types].xml><?xml version="1.0" encoding="utf-8"?>
<Types xmlns="http://schemas.openxmlformats.org/package/2006/content-types">
  <Default Extension="png" ContentType="image/png"/>
  <Default Extension="bin" ContentType="application/vnd.openxmlformats-officedocument.oleObject"/>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s/slide20.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18.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19.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5.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60" r:id="rId4"/>
    <p:sldId id="263" r:id="rId5"/>
    <p:sldId id="261" r:id="rId6"/>
    <p:sldId id="262"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6327"/>
  </p:normalViewPr>
  <p:slideViewPr>
    <p:cSldViewPr snapToGrid="0">
      <p:cViewPr varScale="1">
        <p:scale>
          <a:sx n="60" d="100"/>
          <a:sy n="60" d="100"/>
        </p:scale>
        <p:origin x="72" y="12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customXml" Target="../customXml/item3.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 Id="rId8" Type="http://schemas.openxmlformats.org/officeDocument/2006/relationships/slide" Target="slides/slide7.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5.png"/></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D56D9A8-215E-AF72-2BA6-6042C2B5C51B}"/>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endParaRPr lang="en-US"/>
          </a:p>
        </p:txBody>
      </p:sp>
      <p:sp>
        <p:nvSpPr>
          <p:cNvPr id="3" name="Untertitel 2">
            <a:extLst>
              <a:ext uri="{FF2B5EF4-FFF2-40B4-BE49-F238E27FC236}">
                <a16:creationId xmlns:a16="http://schemas.microsoft.com/office/drawing/2014/main" id="{26B77B0F-08AC-703E-DA63-2234CEDFB48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en-US"/>
          </a:p>
        </p:txBody>
      </p:sp>
      <p:sp>
        <p:nvSpPr>
          <p:cNvPr id="4" name="Datumsplatzhalter 3">
            <a:extLst>
              <a:ext uri="{FF2B5EF4-FFF2-40B4-BE49-F238E27FC236}">
                <a16:creationId xmlns:a16="http://schemas.microsoft.com/office/drawing/2014/main" id="{8B814C74-321A-CD4E-D621-40C0C68707EF}"/>
              </a:ext>
            </a:extLst>
          </p:cNvPr>
          <p:cNvSpPr>
            <a:spLocks noGrp="1"/>
          </p:cNvSpPr>
          <p:nvPr>
            <p:ph type="dt" sz="half" idx="10"/>
          </p:nvPr>
        </p:nvSpPr>
        <p:spPr/>
        <p:txBody>
          <a:bodyPr/>
          <a:lstStyle/>
          <a:p>
            <a:fld id="{5164F010-D765-3742-B1BE-090DA5D5B25D}" type="datetimeFigureOut">
              <a:rPr lang="en-US" smtClean="0"/>
              <a:t>11/2/2022</a:t>
            </a:fld>
            <a:endParaRPr lang="en-US"/>
          </a:p>
        </p:txBody>
      </p:sp>
      <p:sp>
        <p:nvSpPr>
          <p:cNvPr id="5" name="Fußzeilenplatzhalter 4">
            <a:extLst>
              <a:ext uri="{FF2B5EF4-FFF2-40B4-BE49-F238E27FC236}">
                <a16:creationId xmlns:a16="http://schemas.microsoft.com/office/drawing/2014/main" id="{D5577425-E60F-1CC0-4034-E3E9E9D6BD27}"/>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7CFA677-EA43-60E8-F702-98C3BA83C46E}"/>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29266922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E79C7EF-1BF2-F277-02DF-1796C8E5704D}"/>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636A5CF8-4266-5CCA-2EE8-95AE5770F521}"/>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52F2B9A8-E607-717A-C510-751B63174F01}"/>
              </a:ext>
            </a:extLst>
          </p:cNvPr>
          <p:cNvSpPr>
            <a:spLocks noGrp="1"/>
          </p:cNvSpPr>
          <p:nvPr>
            <p:ph type="dt" sz="half" idx="10"/>
          </p:nvPr>
        </p:nvSpPr>
        <p:spPr/>
        <p:txBody>
          <a:bodyPr/>
          <a:lstStyle/>
          <a:p>
            <a:fld id="{5164F010-D765-3742-B1BE-090DA5D5B25D}" type="datetimeFigureOut">
              <a:rPr lang="en-US" smtClean="0"/>
              <a:t>11/2/2022</a:t>
            </a:fld>
            <a:endParaRPr lang="en-US"/>
          </a:p>
        </p:txBody>
      </p:sp>
      <p:sp>
        <p:nvSpPr>
          <p:cNvPr id="5" name="Fußzeilenplatzhalter 4">
            <a:extLst>
              <a:ext uri="{FF2B5EF4-FFF2-40B4-BE49-F238E27FC236}">
                <a16:creationId xmlns:a16="http://schemas.microsoft.com/office/drawing/2014/main" id="{3AEE6B10-447E-678C-52C9-DC5B7AF0340F}"/>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D76192C8-CF37-14B2-E2EE-CDC29F0A553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855612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65E4997-EEDB-10B6-8177-CE8800093F16}"/>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endParaRPr lang="en-US"/>
          </a:p>
        </p:txBody>
      </p:sp>
      <p:sp>
        <p:nvSpPr>
          <p:cNvPr id="3" name="Textplatzhalter 2">
            <a:extLst>
              <a:ext uri="{FF2B5EF4-FFF2-40B4-BE49-F238E27FC236}">
                <a16:creationId xmlns:a16="http://schemas.microsoft.com/office/drawing/2014/main" id="{1F790240-45D5-85DE-5160-0F1004E3B2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AC4B72E4-FAC5-6957-F711-096A591191A5}"/>
              </a:ext>
            </a:extLst>
          </p:cNvPr>
          <p:cNvSpPr>
            <a:spLocks noGrp="1"/>
          </p:cNvSpPr>
          <p:nvPr>
            <p:ph type="dt" sz="half" idx="10"/>
          </p:nvPr>
        </p:nvSpPr>
        <p:spPr/>
        <p:txBody>
          <a:bodyPr/>
          <a:lstStyle/>
          <a:p>
            <a:fld id="{5164F010-D765-3742-B1BE-090DA5D5B25D}" type="datetimeFigureOut">
              <a:rPr lang="en-US" smtClean="0"/>
              <a:t>11/2/2022</a:t>
            </a:fld>
            <a:endParaRPr lang="en-US"/>
          </a:p>
        </p:txBody>
      </p:sp>
      <p:sp>
        <p:nvSpPr>
          <p:cNvPr id="5" name="Fußzeilenplatzhalter 4">
            <a:extLst>
              <a:ext uri="{FF2B5EF4-FFF2-40B4-BE49-F238E27FC236}">
                <a16:creationId xmlns:a16="http://schemas.microsoft.com/office/drawing/2014/main" id="{AAB5EF02-D961-786C-40BB-AF82F10250B0}"/>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BBDFD9C-F513-65A7-0011-8F0214CED7B2}"/>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28883658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EA73FFA-742E-ED92-1AAB-AC7913E22E5A}"/>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7E965222-89B5-154B-7DDC-ED66DB37A9E7}"/>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Inhaltsplatzhalter 3">
            <a:extLst>
              <a:ext uri="{FF2B5EF4-FFF2-40B4-BE49-F238E27FC236}">
                <a16:creationId xmlns:a16="http://schemas.microsoft.com/office/drawing/2014/main" id="{229C66E7-ECAB-7AD2-0C6B-F2658F0745B0}"/>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Datumsplatzhalter 4">
            <a:extLst>
              <a:ext uri="{FF2B5EF4-FFF2-40B4-BE49-F238E27FC236}">
                <a16:creationId xmlns:a16="http://schemas.microsoft.com/office/drawing/2014/main" id="{06E2CF52-4205-A855-8D0A-F1E1339820DB}"/>
              </a:ext>
            </a:extLst>
          </p:cNvPr>
          <p:cNvSpPr>
            <a:spLocks noGrp="1"/>
          </p:cNvSpPr>
          <p:nvPr>
            <p:ph type="dt" sz="half" idx="10"/>
          </p:nvPr>
        </p:nvSpPr>
        <p:spPr/>
        <p:txBody>
          <a:bodyPr/>
          <a:lstStyle/>
          <a:p>
            <a:fld id="{5164F010-D765-3742-B1BE-090DA5D5B25D}" type="datetimeFigureOut">
              <a:rPr lang="en-US" smtClean="0"/>
              <a:t>11/2/2022</a:t>
            </a:fld>
            <a:endParaRPr lang="en-US"/>
          </a:p>
        </p:txBody>
      </p:sp>
      <p:sp>
        <p:nvSpPr>
          <p:cNvPr id="6" name="Fußzeilenplatzhalter 5">
            <a:extLst>
              <a:ext uri="{FF2B5EF4-FFF2-40B4-BE49-F238E27FC236}">
                <a16:creationId xmlns:a16="http://schemas.microsoft.com/office/drawing/2014/main" id="{FF6ACB7B-04B5-AF8B-EB36-DEBE355DBCCE}"/>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B6E2CDF9-7C6F-0D7E-0A33-DF9D8DECE39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171608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C978AD8-0E85-07EF-DDEB-AE04DE7B2082}"/>
              </a:ext>
            </a:extLst>
          </p:cNvPr>
          <p:cNvSpPr>
            <a:spLocks noGrp="1"/>
          </p:cNvSpPr>
          <p:nvPr>
            <p:ph type="title"/>
          </p:nvPr>
        </p:nvSpPr>
        <p:spPr>
          <a:xfrm>
            <a:off x="839788" y="365125"/>
            <a:ext cx="10515600" cy="1325563"/>
          </a:xfrm>
        </p:spPr>
        <p:txBody>
          <a:bodyPr/>
          <a:lstStyle/>
          <a:p>
            <a:r>
              <a:rPr lang="de-DE"/>
              <a:t>Mastertitelformat bearbeiten</a:t>
            </a:r>
            <a:endParaRPr lang="en-US"/>
          </a:p>
        </p:txBody>
      </p:sp>
      <p:sp>
        <p:nvSpPr>
          <p:cNvPr id="3" name="Textplatzhalter 2">
            <a:extLst>
              <a:ext uri="{FF2B5EF4-FFF2-40B4-BE49-F238E27FC236}">
                <a16:creationId xmlns:a16="http://schemas.microsoft.com/office/drawing/2014/main" id="{DD3D594E-B662-6287-B81E-EE155177AA1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27888A0-828C-4A82-47CD-E05BB7994D28}"/>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Textplatzhalter 4">
            <a:extLst>
              <a:ext uri="{FF2B5EF4-FFF2-40B4-BE49-F238E27FC236}">
                <a16:creationId xmlns:a16="http://schemas.microsoft.com/office/drawing/2014/main" id="{D9F2BAA0-7B6A-CCCE-FCB3-7B2C5D89D4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A160988D-6E7A-4C01-6978-A0D1CD4004C0}"/>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7" name="Datumsplatzhalter 6">
            <a:extLst>
              <a:ext uri="{FF2B5EF4-FFF2-40B4-BE49-F238E27FC236}">
                <a16:creationId xmlns:a16="http://schemas.microsoft.com/office/drawing/2014/main" id="{00603075-00CD-8F70-8412-67FCC7CB44A4}"/>
              </a:ext>
            </a:extLst>
          </p:cNvPr>
          <p:cNvSpPr>
            <a:spLocks noGrp="1"/>
          </p:cNvSpPr>
          <p:nvPr>
            <p:ph type="dt" sz="half" idx="10"/>
          </p:nvPr>
        </p:nvSpPr>
        <p:spPr/>
        <p:txBody>
          <a:bodyPr/>
          <a:lstStyle/>
          <a:p>
            <a:fld id="{5164F010-D765-3742-B1BE-090DA5D5B25D}" type="datetimeFigureOut">
              <a:rPr lang="en-US" smtClean="0"/>
              <a:t>11/2/2022</a:t>
            </a:fld>
            <a:endParaRPr lang="en-US"/>
          </a:p>
        </p:txBody>
      </p:sp>
      <p:sp>
        <p:nvSpPr>
          <p:cNvPr id="8" name="Fußzeilenplatzhalter 7">
            <a:extLst>
              <a:ext uri="{FF2B5EF4-FFF2-40B4-BE49-F238E27FC236}">
                <a16:creationId xmlns:a16="http://schemas.microsoft.com/office/drawing/2014/main" id="{F7400E99-A24B-6EA2-56E3-C6982F9BD822}"/>
              </a:ext>
            </a:extLst>
          </p:cNvPr>
          <p:cNvSpPr>
            <a:spLocks noGrp="1"/>
          </p:cNvSpPr>
          <p:nvPr>
            <p:ph type="ftr" sz="quarter" idx="11"/>
          </p:nvPr>
        </p:nvSpPr>
        <p:spPr/>
        <p:txBody>
          <a:bodyPr/>
          <a:lstStyle/>
          <a:p>
            <a:endParaRPr lang="en-US"/>
          </a:p>
        </p:txBody>
      </p:sp>
      <p:sp>
        <p:nvSpPr>
          <p:cNvPr id="9" name="Foliennummernplatzhalter 8">
            <a:extLst>
              <a:ext uri="{FF2B5EF4-FFF2-40B4-BE49-F238E27FC236}">
                <a16:creationId xmlns:a16="http://schemas.microsoft.com/office/drawing/2014/main" id="{147335A1-2090-8967-19BE-D7A76E97206B}"/>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1354227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F044E2-E33B-3568-BED5-B8B70C80DEAB}"/>
              </a:ext>
            </a:extLst>
          </p:cNvPr>
          <p:cNvSpPr>
            <a:spLocks noGrp="1"/>
          </p:cNvSpPr>
          <p:nvPr>
            <p:ph type="title"/>
          </p:nvPr>
        </p:nvSpPr>
        <p:spPr/>
        <p:txBody>
          <a:bodyPr/>
          <a:lstStyle/>
          <a:p>
            <a:r>
              <a:rPr lang="de-DE"/>
              <a:t>Mastertitelformat bearbeiten</a:t>
            </a:r>
            <a:endParaRPr lang="en-US"/>
          </a:p>
        </p:txBody>
      </p:sp>
      <p:sp>
        <p:nvSpPr>
          <p:cNvPr id="3" name="Datumsplatzhalter 2">
            <a:extLst>
              <a:ext uri="{FF2B5EF4-FFF2-40B4-BE49-F238E27FC236}">
                <a16:creationId xmlns:a16="http://schemas.microsoft.com/office/drawing/2014/main" id="{EF92078B-2712-6F80-D971-269193B10A52}"/>
              </a:ext>
            </a:extLst>
          </p:cNvPr>
          <p:cNvSpPr>
            <a:spLocks noGrp="1"/>
          </p:cNvSpPr>
          <p:nvPr>
            <p:ph type="dt" sz="half" idx="10"/>
          </p:nvPr>
        </p:nvSpPr>
        <p:spPr/>
        <p:txBody>
          <a:bodyPr/>
          <a:lstStyle/>
          <a:p>
            <a:fld id="{5164F010-D765-3742-B1BE-090DA5D5B25D}" type="datetimeFigureOut">
              <a:rPr lang="en-US" smtClean="0"/>
              <a:t>11/2/2022</a:t>
            </a:fld>
            <a:endParaRPr lang="en-US"/>
          </a:p>
        </p:txBody>
      </p:sp>
      <p:sp>
        <p:nvSpPr>
          <p:cNvPr id="4" name="Fußzeilenplatzhalter 3">
            <a:extLst>
              <a:ext uri="{FF2B5EF4-FFF2-40B4-BE49-F238E27FC236}">
                <a16:creationId xmlns:a16="http://schemas.microsoft.com/office/drawing/2014/main" id="{90B98438-AC93-D716-EC70-CD47B679EC3F}"/>
              </a:ext>
            </a:extLst>
          </p:cNvPr>
          <p:cNvSpPr>
            <a:spLocks noGrp="1"/>
          </p:cNvSpPr>
          <p:nvPr>
            <p:ph type="ftr" sz="quarter" idx="11"/>
          </p:nvPr>
        </p:nvSpPr>
        <p:spPr/>
        <p:txBody>
          <a:bodyPr/>
          <a:lstStyle/>
          <a:p>
            <a:endParaRPr lang="en-US"/>
          </a:p>
        </p:txBody>
      </p:sp>
      <p:sp>
        <p:nvSpPr>
          <p:cNvPr id="5" name="Foliennummernplatzhalter 4">
            <a:extLst>
              <a:ext uri="{FF2B5EF4-FFF2-40B4-BE49-F238E27FC236}">
                <a16:creationId xmlns:a16="http://schemas.microsoft.com/office/drawing/2014/main" id="{08AC9625-4CAF-4E54-2A2D-2CDF6A3D0AB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16779970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2F980167-6E5F-CD28-AF06-C6A91211ED34}"/>
              </a:ext>
            </a:extLst>
          </p:cNvPr>
          <p:cNvSpPr>
            <a:spLocks noGrp="1"/>
          </p:cNvSpPr>
          <p:nvPr>
            <p:ph type="dt" sz="half" idx="10"/>
          </p:nvPr>
        </p:nvSpPr>
        <p:spPr/>
        <p:txBody>
          <a:bodyPr/>
          <a:lstStyle/>
          <a:p>
            <a:fld id="{5164F010-D765-3742-B1BE-090DA5D5B25D}" type="datetimeFigureOut">
              <a:rPr lang="en-US" smtClean="0"/>
              <a:t>11/2/2022</a:t>
            </a:fld>
            <a:endParaRPr lang="en-US"/>
          </a:p>
        </p:txBody>
      </p:sp>
      <p:sp>
        <p:nvSpPr>
          <p:cNvPr id="3" name="Fußzeilenplatzhalter 2">
            <a:extLst>
              <a:ext uri="{FF2B5EF4-FFF2-40B4-BE49-F238E27FC236}">
                <a16:creationId xmlns:a16="http://schemas.microsoft.com/office/drawing/2014/main" id="{87E51C59-E1A1-049F-46B9-292726530238}"/>
              </a:ext>
            </a:extLst>
          </p:cNvPr>
          <p:cNvSpPr>
            <a:spLocks noGrp="1"/>
          </p:cNvSpPr>
          <p:nvPr>
            <p:ph type="ftr" sz="quarter" idx="11"/>
          </p:nvPr>
        </p:nvSpPr>
        <p:spPr/>
        <p:txBody>
          <a:bodyPr/>
          <a:lstStyle/>
          <a:p>
            <a:endParaRPr lang="en-US"/>
          </a:p>
        </p:txBody>
      </p:sp>
      <p:sp>
        <p:nvSpPr>
          <p:cNvPr id="4" name="Foliennummernplatzhalter 3">
            <a:extLst>
              <a:ext uri="{FF2B5EF4-FFF2-40B4-BE49-F238E27FC236}">
                <a16:creationId xmlns:a16="http://schemas.microsoft.com/office/drawing/2014/main" id="{B017AE66-4EA5-916A-8F4C-D415B7BBF29D}"/>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0759862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D9F6A74-0C9D-B5ED-DDFE-FC6F280B335A}"/>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Inhaltsplatzhalter 2">
            <a:extLst>
              <a:ext uri="{FF2B5EF4-FFF2-40B4-BE49-F238E27FC236}">
                <a16:creationId xmlns:a16="http://schemas.microsoft.com/office/drawing/2014/main" id="{1D9AF7F9-473A-F493-8F1F-0541A1F035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Textplatzhalter 3">
            <a:extLst>
              <a:ext uri="{FF2B5EF4-FFF2-40B4-BE49-F238E27FC236}">
                <a16:creationId xmlns:a16="http://schemas.microsoft.com/office/drawing/2014/main" id="{B25DD012-31F3-7CDB-ACAE-C770A16883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9B092E83-A734-1C44-CAB7-298D244FC965}"/>
              </a:ext>
            </a:extLst>
          </p:cNvPr>
          <p:cNvSpPr>
            <a:spLocks noGrp="1"/>
          </p:cNvSpPr>
          <p:nvPr>
            <p:ph type="dt" sz="half" idx="10"/>
          </p:nvPr>
        </p:nvSpPr>
        <p:spPr/>
        <p:txBody>
          <a:bodyPr/>
          <a:lstStyle/>
          <a:p>
            <a:fld id="{5164F010-D765-3742-B1BE-090DA5D5B25D}" type="datetimeFigureOut">
              <a:rPr lang="en-US" smtClean="0"/>
              <a:t>11/2/2022</a:t>
            </a:fld>
            <a:endParaRPr lang="en-US"/>
          </a:p>
        </p:txBody>
      </p:sp>
      <p:sp>
        <p:nvSpPr>
          <p:cNvPr id="6" name="Fußzeilenplatzhalter 5">
            <a:extLst>
              <a:ext uri="{FF2B5EF4-FFF2-40B4-BE49-F238E27FC236}">
                <a16:creationId xmlns:a16="http://schemas.microsoft.com/office/drawing/2014/main" id="{9C992C97-26E4-FAE4-21B0-896ADE8FE51F}"/>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E80B6B3B-A74E-B91C-1957-A317A1BD0F97}"/>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1650165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F0E7DE0-FCCD-7383-BCD8-9C144EC3A41C}"/>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Bildplatzhalter 2">
            <a:extLst>
              <a:ext uri="{FF2B5EF4-FFF2-40B4-BE49-F238E27FC236}">
                <a16:creationId xmlns:a16="http://schemas.microsoft.com/office/drawing/2014/main" id="{D528A19A-B797-B3F3-7757-369ADC5020C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platzhalter 3">
            <a:extLst>
              <a:ext uri="{FF2B5EF4-FFF2-40B4-BE49-F238E27FC236}">
                <a16:creationId xmlns:a16="http://schemas.microsoft.com/office/drawing/2014/main" id="{1E51EA2F-B315-256B-B304-D761FEEBB9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B3CCCC55-4B9F-EA91-75E5-27C68079BD61}"/>
              </a:ext>
            </a:extLst>
          </p:cNvPr>
          <p:cNvSpPr>
            <a:spLocks noGrp="1"/>
          </p:cNvSpPr>
          <p:nvPr>
            <p:ph type="dt" sz="half" idx="10"/>
          </p:nvPr>
        </p:nvSpPr>
        <p:spPr/>
        <p:txBody>
          <a:bodyPr/>
          <a:lstStyle/>
          <a:p>
            <a:fld id="{5164F010-D765-3742-B1BE-090DA5D5B25D}" type="datetimeFigureOut">
              <a:rPr lang="en-US" smtClean="0"/>
              <a:t>11/2/2022</a:t>
            </a:fld>
            <a:endParaRPr lang="en-US"/>
          </a:p>
        </p:txBody>
      </p:sp>
      <p:sp>
        <p:nvSpPr>
          <p:cNvPr id="6" name="Fußzeilenplatzhalter 5">
            <a:extLst>
              <a:ext uri="{FF2B5EF4-FFF2-40B4-BE49-F238E27FC236}">
                <a16:creationId xmlns:a16="http://schemas.microsoft.com/office/drawing/2014/main" id="{2EF3CABB-5CD9-0C3D-34D7-22DE3A859BE8}"/>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96CADFCC-043A-A082-4A60-799E566F6511}"/>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65097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0977038-9336-C7EA-75B7-437A2BEDBD05}"/>
              </a:ext>
            </a:extLst>
          </p:cNvPr>
          <p:cNvSpPr>
            <a:spLocks noGrp="1"/>
          </p:cNvSpPr>
          <p:nvPr>
            <p:ph type="title"/>
          </p:nvPr>
        </p:nvSpPr>
        <p:spPr/>
        <p:txBody>
          <a:bodyPr/>
          <a:lstStyle/>
          <a:p>
            <a:r>
              <a:rPr lang="de-DE"/>
              <a:t>Mastertitelformat bearbeiten</a:t>
            </a:r>
            <a:endParaRPr lang="en-US"/>
          </a:p>
        </p:txBody>
      </p:sp>
      <p:sp>
        <p:nvSpPr>
          <p:cNvPr id="3" name="Vertikaler Textplatzhalter 2">
            <a:extLst>
              <a:ext uri="{FF2B5EF4-FFF2-40B4-BE49-F238E27FC236}">
                <a16:creationId xmlns:a16="http://schemas.microsoft.com/office/drawing/2014/main" id="{D1C5A30B-E7B2-0BB6-DB4C-44B4C155CDE0}"/>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6A817A34-CF60-4A13-FCDB-A53866C03A59}"/>
              </a:ext>
            </a:extLst>
          </p:cNvPr>
          <p:cNvSpPr>
            <a:spLocks noGrp="1"/>
          </p:cNvSpPr>
          <p:nvPr>
            <p:ph type="dt" sz="half" idx="10"/>
          </p:nvPr>
        </p:nvSpPr>
        <p:spPr/>
        <p:txBody>
          <a:bodyPr/>
          <a:lstStyle/>
          <a:p>
            <a:fld id="{5164F010-D765-3742-B1BE-090DA5D5B25D}" type="datetimeFigureOut">
              <a:rPr lang="en-US" smtClean="0"/>
              <a:t>11/2/2022</a:t>
            </a:fld>
            <a:endParaRPr lang="en-US"/>
          </a:p>
        </p:txBody>
      </p:sp>
      <p:sp>
        <p:nvSpPr>
          <p:cNvPr id="5" name="Fußzeilenplatzhalter 4">
            <a:extLst>
              <a:ext uri="{FF2B5EF4-FFF2-40B4-BE49-F238E27FC236}">
                <a16:creationId xmlns:a16="http://schemas.microsoft.com/office/drawing/2014/main" id="{748230EB-112B-9BC4-2847-765E1F3D9D34}"/>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53DA3261-84DE-88FE-68C6-0D5102D41A73}"/>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3105060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CD56FC56-FAF7-393A-627E-77250F9461B9}"/>
              </a:ext>
            </a:extLst>
          </p:cNvPr>
          <p:cNvSpPr>
            <a:spLocks noGrp="1"/>
          </p:cNvSpPr>
          <p:nvPr>
            <p:ph type="title" orient="vert"/>
          </p:nvPr>
        </p:nvSpPr>
        <p:spPr>
          <a:xfrm>
            <a:off x="8724900" y="365125"/>
            <a:ext cx="2628900" cy="5811838"/>
          </a:xfrm>
        </p:spPr>
        <p:txBody>
          <a:bodyPr vert="eaVert"/>
          <a:lstStyle/>
          <a:p>
            <a:r>
              <a:rPr lang="de-DE"/>
              <a:t>Mastertitelformat bearbeiten</a:t>
            </a:r>
            <a:endParaRPr lang="en-US"/>
          </a:p>
        </p:txBody>
      </p:sp>
      <p:sp>
        <p:nvSpPr>
          <p:cNvPr id="3" name="Vertikaler Textplatzhalter 2">
            <a:extLst>
              <a:ext uri="{FF2B5EF4-FFF2-40B4-BE49-F238E27FC236}">
                <a16:creationId xmlns:a16="http://schemas.microsoft.com/office/drawing/2014/main" id="{0255F929-28DC-DC77-DFC1-24EEEAEC3368}"/>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165C2AA4-5E9A-B17E-B2BE-7CC8D35FE986}"/>
              </a:ext>
            </a:extLst>
          </p:cNvPr>
          <p:cNvSpPr>
            <a:spLocks noGrp="1"/>
          </p:cNvSpPr>
          <p:nvPr>
            <p:ph type="dt" sz="half" idx="10"/>
          </p:nvPr>
        </p:nvSpPr>
        <p:spPr/>
        <p:txBody>
          <a:bodyPr/>
          <a:lstStyle/>
          <a:p>
            <a:fld id="{5164F010-D765-3742-B1BE-090DA5D5B25D}" type="datetimeFigureOut">
              <a:rPr lang="en-US" smtClean="0"/>
              <a:t>11/2/2022</a:t>
            </a:fld>
            <a:endParaRPr lang="en-US"/>
          </a:p>
        </p:txBody>
      </p:sp>
      <p:sp>
        <p:nvSpPr>
          <p:cNvPr id="5" name="Fußzeilenplatzhalter 4">
            <a:extLst>
              <a:ext uri="{FF2B5EF4-FFF2-40B4-BE49-F238E27FC236}">
                <a16:creationId xmlns:a16="http://schemas.microsoft.com/office/drawing/2014/main" id="{7823AFFE-0C08-A485-B3E2-41291A215B2B}"/>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D2518E6-97FF-E724-4C8B-5C8EC13255D5}"/>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17140582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231FEDEA-841C-5E3F-BA21-4CC848ADBA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Mastertitelformat bearbeiten</a:t>
            </a:r>
            <a:endParaRPr lang="en-US"/>
          </a:p>
        </p:txBody>
      </p:sp>
      <p:sp>
        <p:nvSpPr>
          <p:cNvPr id="3" name="Textplatzhalter 2">
            <a:extLst>
              <a:ext uri="{FF2B5EF4-FFF2-40B4-BE49-F238E27FC236}">
                <a16:creationId xmlns:a16="http://schemas.microsoft.com/office/drawing/2014/main" id="{D44DD227-AFD2-3E57-626A-6543E96743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ABFA3681-6721-CD81-98D8-5419AC2F80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64F010-D765-3742-B1BE-090DA5D5B25D}" type="datetimeFigureOut">
              <a:rPr lang="en-US" smtClean="0"/>
              <a:t>11/2/2022</a:t>
            </a:fld>
            <a:endParaRPr lang="en-US"/>
          </a:p>
        </p:txBody>
      </p:sp>
      <p:sp>
        <p:nvSpPr>
          <p:cNvPr id="5" name="Fußzeilenplatzhalter 4">
            <a:extLst>
              <a:ext uri="{FF2B5EF4-FFF2-40B4-BE49-F238E27FC236}">
                <a16:creationId xmlns:a16="http://schemas.microsoft.com/office/drawing/2014/main" id="{A010C26A-1BF1-3B10-B107-79DB8AFF41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Foliennummernplatzhalter 5">
            <a:extLst>
              <a:ext uri="{FF2B5EF4-FFF2-40B4-BE49-F238E27FC236}">
                <a16:creationId xmlns:a16="http://schemas.microsoft.com/office/drawing/2014/main" id="{46921CE8-5A9D-D95F-6C17-3E0FD43015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D1D24-8592-8C4E-ADCB-0F95CB683268}" type="slidenum">
              <a:rPr lang="en-US" smtClean="0"/>
              <a:t>‹Nr.›</a:t>
            </a:fld>
            <a:endParaRPr lang="en-US"/>
          </a:p>
        </p:txBody>
      </p:sp>
    </p:spTree>
    <p:extLst>
      <p:ext uri="{BB962C8B-B14F-4D97-AF65-F5344CB8AC3E}">
        <p14:creationId xmlns:p14="http://schemas.microsoft.com/office/powerpoint/2010/main" val="4110285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www.iacpcybercenter.org/resource-center/what-is-cyber-crime/cyber-attack-lifecycle/" TargetMode="External"/><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3.png"/><Relationship Id="rId5" Type="http://schemas.openxmlformats.org/officeDocument/2006/relationships/oleObject" Target="../embeddings/oleObject1.bin"/><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4.png"/><Relationship Id="rId5" Type="http://schemas.openxmlformats.org/officeDocument/2006/relationships/oleObject" Target="../embeddings/oleObject2.bin"/><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image" Target="../media/image5.png"/><Relationship Id="rId5" Type="http://schemas.openxmlformats.org/officeDocument/2006/relationships/oleObject" Target="../embeddings/oleObject3.bin"/><Relationship Id="rId4" Type="http://schemas.openxmlformats.org/officeDocument/2006/relationships/image" Target="../media/image1.pn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2729609"/>
          </a:xfrm>
        </p:spPr>
        <p:txBody>
          <a:bodyPr>
            <a:normAutofit/>
          </a:bodyPr>
          <a:lstStyle/>
          <a:p>
            <a:r>
              <a:rPr lang="en-US" b="1" dirty="0" smtClean="0">
                <a:latin typeface="Arial" panose="020B0604020202020204" pitchFamily="34" charset="0"/>
                <a:cs typeface="Arial" panose="020B0604020202020204" pitchFamily="34" charset="0"/>
              </a:rPr>
              <a:t>Social Engineering</a:t>
            </a:r>
            <a:endParaRPr lang="en-US" b="1" dirty="0">
              <a:latin typeface="Arial" panose="020B0604020202020204" pitchFamily="34" charset="0"/>
              <a:cs typeface="Arial" panose="020B0604020202020204" pitchFamily="34" charset="0"/>
            </a:endParaRP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034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Social Engineering</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fontScale="92500" lnSpcReduction="10000"/>
          </a:bodyPr>
          <a:lstStyle/>
          <a:p>
            <a:r>
              <a:rPr lang="en-US" dirty="0">
                <a:latin typeface="+mj-lt"/>
                <a:cs typeface="Arial" panose="020B0604020202020204" pitchFamily="34" charset="0"/>
              </a:rPr>
              <a:t>means manipulating human beings, (often) with the </a:t>
            </a:r>
            <a:r>
              <a:rPr lang="en-US" dirty="0" smtClean="0">
                <a:latin typeface="+mj-lt"/>
                <a:cs typeface="Arial" panose="020B0604020202020204" pitchFamily="34" charset="0"/>
              </a:rPr>
              <a:t>use </a:t>
            </a:r>
            <a:r>
              <a:rPr lang="en-US" dirty="0">
                <a:latin typeface="+mj-lt"/>
                <a:cs typeface="Arial" panose="020B0604020202020204" pitchFamily="34" charset="0"/>
              </a:rPr>
              <a:t>of </a:t>
            </a:r>
            <a:r>
              <a:rPr lang="en-US" dirty="0" smtClean="0">
                <a:latin typeface="+mj-lt"/>
                <a:cs typeface="Arial" panose="020B0604020202020204" pitchFamily="34" charset="0"/>
              </a:rPr>
              <a:t>psychological methods</a:t>
            </a:r>
            <a:r>
              <a:rPr lang="en-US" dirty="0">
                <a:latin typeface="+mj-lt"/>
                <a:cs typeface="Arial" panose="020B0604020202020204" pitchFamily="34" charset="0"/>
              </a:rPr>
              <a:t>, to gain </a:t>
            </a:r>
            <a:r>
              <a:rPr lang="en-US" dirty="0" smtClean="0">
                <a:latin typeface="+mj-lt"/>
                <a:cs typeface="Arial" panose="020B0604020202020204" pitchFamily="34" charset="0"/>
              </a:rPr>
              <a:t>access to </a:t>
            </a:r>
            <a:r>
              <a:rPr lang="en-US" dirty="0">
                <a:latin typeface="+mj-lt"/>
                <a:cs typeface="Arial" panose="020B0604020202020204" pitchFamily="34" charset="0"/>
              </a:rPr>
              <a:t>data, documents, and information interesting for </a:t>
            </a:r>
            <a:r>
              <a:rPr lang="en-US" dirty="0" smtClean="0">
                <a:latin typeface="+mj-lt"/>
                <a:cs typeface="Arial" panose="020B0604020202020204" pitchFamily="34" charset="0"/>
              </a:rPr>
              <a:t>the </a:t>
            </a:r>
            <a:r>
              <a:rPr lang="en-US" dirty="0">
                <a:latin typeface="+mj-lt"/>
                <a:cs typeface="Arial" panose="020B0604020202020204" pitchFamily="34" charset="0"/>
              </a:rPr>
              <a:t>attacker. </a:t>
            </a:r>
          </a:p>
          <a:p>
            <a:r>
              <a:rPr lang="en-US" sz="3000" dirty="0">
                <a:latin typeface="+mj-lt"/>
                <a:cs typeface="Arial" panose="020B0604020202020204" pitchFamily="34" charset="0"/>
              </a:rPr>
              <a:t>is one of the leading threats to information security today and is an effective form of cybercrime. </a:t>
            </a:r>
          </a:p>
          <a:p>
            <a:r>
              <a:rPr lang="en-US" sz="3000" dirty="0">
                <a:latin typeface="+mj-lt"/>
                <a:cs typeface="Arial" panose="020B0604020202020204" pitchFamily="34" charset="0"/>
              </a:rPr>
              <a:t>could have dangerous repercussions i.e., data breaches, more than any other type of attack. </a:t>
            </a:r>
          </a:p>
          <a:p>
            <a:r>
              <a:rPr lang="en-US" sz="3000" dirty="0">
                <a:latin typeface="+mj-lt"/>
                <a:cs typeface="Arial" panose="020B0604020202020204" pitchFamily="34" charset="0"/>
              </a:rPr>
              <a:t>attacks have financial </a:t>
            </a:r>
            <a:r>
              <a:rPr lang="en-US" sz="3000" dirty="0" err="1">
                <a:latin typeface="+mj-lt"/>
                <a:cs typeface="Arial" panose="020B0604020202020204" pitchFamily="34" charset="0"/>
              </a:rPr>
              <a:t>scops</a:t>
            </a:r>
            <a:r>
              <a:rPr lang="en-US" sz="3000" dirty="0">
                <a:latin typeface="+mj-lt"/>
                <a:cs typeface="Arial" panose="020B0604020202020204" pitchFamily="34" charset="0"/>
              </a:rPr>
              <a:t> and so organizations lost considerable money amounts. </a:t>
            </a:r>
          </a:p>
          <a:p>
            <a:r>
              <a:rPr lang="en-US" sz="3000" dirty="0">
                <a:latin typeface="+mj-lt"/>
                <a:cs typeface="Arial" panose="020B0604020202020204" pitchFamily="34" charset="0"/>
              </a:rPr>
              <a:t>is particularly dangerous because it is based more on human error, not on vulnerabilities in software and operating systems</a:t>
            </a:r>
            <a:endParaRPr lang="en-US" sz="3000" dirty="0">
              <a:latin typeface="+mj-lt"/>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6508763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Social Engineering</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buNone/>
            </a:pPr>
            <a:r>
              <a:rPr lang="en-US" dirty="0" smtClean="0">
                <a:latin typeface="+mj-lt"/>
                <a:cs typeface="Arial" panose="020B0604020202020204" pitchFamily="34" charset="0"/>
              </a:rPr>
              <a:t>Companies: </a:t>
            </a:r>
          </a:p>
          <a:p>
            <a:r>
              <a:rPr lang="en-US" dirty="0" smtClean="0">
                <a:latin typeface="+mj-lt"/>
                <a:cs typeface="Arial" panose="020B0604020202020204" pitchFamily="34" charset="0"/>
              </a:rPr>
              <a:t>could suffer loss of productivity, a decline in employee morale and difficulties to recover. </a:t>
            </a:r>
          </a:p>
          <a:p>
            <a:r>
              <a:rPr lang="en-US" dirty="0" smtClean="0">
                <a:latin typeface="+mj-lt"/>
                <a:cs typeface="Arial" panose="020B0604020202020204" pitchFamily="34" charset="0"/>
              </a:rPr>
              <a:t>have damage of reputation because customers are not convincing that the organization can protect itself. </a:t>
            </a:r>
          </a:p>
          <a:p>
            <a:r>
              <a:rPr lang="en-US" dirty="0" smtClean="0">
                <a:latin typeface="+mj-lt"/>
                <a:cs typeface="Arial" panose="020B0604020202020204" pitchFamily="34" charset="0"/>
              </a:rPr>
              <a:t>often have to fire an old incident response. </a:t>
            </a:r>
          </a:p>
          <a:p>
            <a:r>
              <a:rPr lang="en-US" dirty="0" smtClean="0">
                <a:latin typeface="+mj-lt"/>
                <a:cs typeface="Arial" panose="020B0604020202020204" pitchFamily="34" charset="0"/>
              </a:rPr>
              <a:t>should provide security software to help prevent future attacks. </a:t>
            </a:r>
          </a:p>
          <a:p>
            <a:r>
              <a:rPr lang="en-US" dirty="0" smtClean="0">
                <a:latin typeface="+mj-lt"/>
                <a:cs typeface="Arial" panose="020B0604020202020204" pitchFamily="34" charset="0"/>
              </a:rPr>
              <a:t>often should requalify employees to be prepared for attacks</a:t>
            </a:r>
            <a:r>
              <a:rPr lang="en-US" dirty="0" smtClean="0">
                <a:latin typeface="+mj-lt"/>
              </a:rPr>
              <a:t>.</a:t>
            </a:r>
            <a:endParaRPr lang="de-DE" dirty="0">
              <a:latin typeface="+mj-lt"/>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5079577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Social </a:t>
            </a:r>
            <a:r>
              <a:rPr lang="en-US" dirty="0" smtClean="0"/>
              <a:t>Engineering Training</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r>
              <a:rPr lang="en-US" dirty="0">
                <a:latin typeface="+mj-lt"/>
                <a:cs typeface="Arial" panose="020B0604020202020204" pitchFamily="34" charset="0"/>
              </a:rPr>
              <a:t>of employees and managers is important to recognize social engineering attacks because the risk of falling victim is great. </a:t>
            </a:r>
          </a:p>
          <a:p>
            <a:r>
              <a:rPr lang="en-US" dirty="0">
                <a:latin typeface="+mj-lt"/>
                <a:cs typeface="Arial" panose="020B0604020202020204" pitchFamily="34" charset="0"/>
              </a:rPr>
              <a:t>could be included in security awareness programs and protect individuals and their organization. </a:t>
            </a:r>
          </a:p>
          <a:p>
            <a:r>
              <a:rPr lang="en-US" dirty="0">
                <a:latin typeface="+mj-lt"/>
                <a:cs typeface="Arial" panose="020B0604020202020204" pitchFamily="34" charset="0"/>
              </a:rPr>
              <a:t>is missing particularly within SMEs which have less resources so they should be helped to take cyber awareness training seriously and offer their employees possibilities to follow it.</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0706233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Lifecycle of Social Engineering Attacks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buNone/>
            </a:pPr>
            <a:r>
              <a:rPr lang="en-US" dirty="0">
                <a:latin typeface="+mj-lt"/>
                <a:cs typeface="Arial" panose="020B0604020202020204" pitchFamily="34" charset="0"/>
              </a:rPr>
              <a:t>The attacker:</a:t>
            </a:r>
          </a:p>
          <a:p>
            <a:r>
              <a:rPr lang="en-US" dirty="0">
                <a:latin typeface="+mj-lt"/>
                <a:cs typeface="Arial" panose="020B0604020202020204" pitchFamily="34" charset="0"/>
              </a:rPr>
              <a:t>first investigates the intended victim to gather necessary background information, such as points of entry and weak security protocols, which are needed to the attack.</a:t>
            </a:r>
          </a:p>
          <a:p>
            <a:r>
              <a:rPr lang="en-US" dirty="0">
                <a:latin typeface="+mj-lt"/>
                <a:cs typeface="Arial" panose="020B0604020202020204" pitchFamily="34" charset="0"/>
              </a:rPr>
              <a:t>then tries, to gain victim’s trust and provide stimuli for actions not usually security practices, such as become  sensitive information or granting access to critical resources. Figure 1 explains the Lifecycle of an attack.</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4798307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Lifecycle of Social Engineering Attack</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aphicFrame>
        <p:nvGraphicFramePr>
          <p:cNvPr id="6" name="Inhaltsplatzhalter 5">
            <a:extLst>
              <a:ext uri="{FF2B5EF4-FFF2-40B4-BE49-F238E27FC236}">
                <a16:creationId xmlns:a16="http://schemas.microsoft.com/office/drawing/2014/main" id="{2B268696-12EF-8BE8-73A2-C1E329AAD8B6}"/>
              </a:ext>
            </a:extLst>
          </p:cNvPr>
          <p:cNvGraphicFramePr>
            <a:graphicFrameLocks noGrp="1"/>
          </p:cNvGraphicFramePr>
          <p:nvPr>
            <p:ph idx="1"/>
            <p:extLst>
              <p:ext uri="{D42A27DB-BD31-4B8C-83A1-F6EECF244321}">
                <p14:modId xmlns:p14="http://schemas.microsoft.com/office/powerpoint/2010/main" val="3305017581"/>
              </p:ext>
            </p:extLst>
          </p:nvPr>
        </p:nvGraphicFramePr>
        <p:xfrm>
          <a:off x="1067163" y="1685563"/>
          <a:ext cx="7129520" cy="4321175"/>
        </p:xfrm>
        <a:graphic>
          <a:graphicData uri="http://schemas.openxmlformats.org/presentationml/2006/ole">
            <mc:AlternateContent xmlns:mc="http://schemas.openxmlformats.org/markup-compatibility/2006">
              <mc:Choice xmlns:v="urn:schemas-microsoft-com:vml" Requires="v">
                <p:oleObj spid="_x0000_s1028" name="Bild" r:id="rId5" imgW="0" imgH="0" progId="StaticMetafile">
                  <p:embed/>
                </p:oleObj>
              </mc:Choice>
              <mc:Fallback>
                <p:oleObj name="Bild" r:id="rId5" imgW="0" imgH="0" progId="StaticMetafile">
                  <p:embed/>
                  <p:pic>
                    <p:nvPicPr>
                      <p:cNvPr id="6" name="Objekt 5">
                        <a:extLst>
                          <a:ext uri="{FF2B5EF4-FFF2-40B4-BE49-F238E27FC236}">
                            <a16:creationId xmlns:a16="http://schemas.microsoft.com/office/drawing/2014/main" id="{2B268696-12EF-8BE8-73A2-C1E329AAD8B6}"/>
                          </a:ext>
                        </a:extLst>
                      </p:cNvPr>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67163" y="1685563"/>
                        <a:ext cx="7129520" cy="4321175"/>
                      </a:xfrm>
                      <a:prstGeom prst="rect">
                        <a:avLst/>
                      </a:prstGeom>
                      <a:solidFill>
                        <a:srgbClr val="FFFFFF"/>
                      </a:solidFill>
                      <a:ln>
                        <a:noFill/>
                      </a:ln>
                    </p:spPr>
                  </p:pic>
                </p:oleObj>
              </mc:Fallback>
            </mc:AlternateContent>
          </a:graphicData>
        </a:graphic>
      </p:graphicFrame>
      <p:sp>
        <p:nvSpPr>
          <p:cNvPr id="7" name="Textfeld 6"/>
          <p:cNvSpPr txBox="1"/>
          <p:nvPr/>
        </p:nvSpPr>
        <p:spPr>
          <a:xfrm>
            <a:off x="540000" y="6242447"/>
            <a:ext cx="10008766" cy="615553"/>
          </a:xfrm>
          <a:prstGeom prst="rect">
            <a:avLst/>
          </a:prstGeom>
          <a:noFill/>
        </p:spPr>
        <p:txBody>
          <a:bodyPr wrap="none" rtlCol="0">
            <a:spAutoFit/>
          </a:bodyPr>
          <a:lstStyle/>
          <a:p>
            <a:r>
              <a:rPr lang="de-DE" sz="1600" i="1" dirty="0" err="1">
                <a:latin typeface="+mj-lt"/>
                <a:cs typeface="Arial" panose="020B0604020202020204" pitchFamily="34" charset="0"/>
              </a:rPr>
              <a:t>Figure</a:t>
            </a:r>
            <a:r>
              <a:rPr lang="de-DE" sz="1600" i="1" dirty="0">
                <a:latin typeface="+mj-lt"/>
                <a:cs typeface="Arial" panose="020B0604020202020204" pitchFamily="34" charset="0"/>
              </a:rPr>
              <a:t> 1: </a:t>
            </a:r>
            <a:r>
              <a:rPr lang="de-DE" sz="1600" i="1" dirty="0" err="1">
                <a:latin typeface="+mj-lt"/>
                <a:cs typeface="Arial" panose="020B0604020202020204" pitchFamily="34" charset="0"/>
              </a:rPr>
              <a:t>Attack</a:t>
            </a:r>
            <a:r>
              <a:rPr lang="de-DE" sz="1600" i="1" dirty="0">
                <a:latin typeface="+mj-lt"/>
                <a:cs typeface="Arial" panose="020B0604020202020204" pitchFamily="34" charset="0"/>
              </a:rPr>
              <a:t> </a:t>
            </a:r>
            <a:r>
              <a:rPr lang="de-DE" sz="1600" i="1" dirty="0" err="1">
                <a:latin typeface="+mj-lt"/>
                <a:cs typeface="Arial" panose="020B0604020202020204" pitchFamily="34" charset="0"/>
              </a:rPr>
              <a:t>Lifecycle</a:t>
            </a:r>
            <a:r>
              <a:rPr lang="de-DE" sz="1600" i="1" dirty="0">
                <a:latin typeface="+mj-lt"/>
                <a:cs typeface="Arial" panose="020B0604020202020204" pitchFamily="34" charset="0"/>
              </a:rPr>
              <a:t> </a:t>
            </a:r>
            <a:r>
              <a:rPr lang="en-GB" sz="1600" i="1" dirty="0">
                <a:solidFill>
                  <a:srgbClr val="0070C0"/>
                </a:solidFill>
                <a:latin typeface="+mj-lt"/>
                <a:ea typeface="Calibri" panose="020F0502020204030204" pitchFamily="34" charset="0"/>
                <a:cs typeface="Arial" panose="020B0604020202020204" pitchFamily="34" charset="0"/>
              </a:rPr>
              <a:t>(</a:t>
            </a:r>
            <a:r>
              <a:rPr lang="en-GB" sz="1600" i="1" u="sng" dirty="0">
                <a:solidFill>
                  <a:srgbClr val="0000FF"/>
                </a:solidFill>
                <a:latin typeface="+mj-lt"/>
                <a:ea typeface="Calibri" panose="020F0502020204030204" pitchFamily="34" charset="0"/>
                <a:cs typeface="Arial" panose="020B0604020202020204" pitchFamily="34" charset="0"/>
                <a:hlinkClick r:id="rId7"/>
              </a:rPr>
              <a:t>https://www.iacpcybercenter.org/resource-center/what-is-cyber-crime/cyber-attack-lifecycle/</a:t>
            </a:r>
            <a:r>
              <a:rPr lang="en-GB" sz="1600" i="1" dirty="0">
                <a:solidFill>
                  <a:srgbClr val="0070C0"/>
                </a:solidFill>
                <a:latin typeface="+mj-lt"/>
                <a:ea typeface="Calibri" panose="020F0502020204030204" pitchFamily="34" charset="0"/>
                <a:cs typeface="Arial" panose="020B0604020202020204" pitchFamily="34" charset="0"/>
              </a:rPr>
              <a:t>)</a:t>
            </a:r>
            <a:endParaRPr lang="de-DE" sz="1600" i="1" dirty="0">
              <a:latin typeface="+mj-lt"/>
              <a:cs typeface="Arial" panose="020B0604020202020204" pitchFamily="34" charset="0"/>
            </a:endParaRPr>
          </a:p>
          <a:p>
            <a:endParaRPr lang="de-DE" dirty="0"/>
          </a:p>
        </p:txBody>
      </p:sp>
    </p:spTree>
    <p:extLst>
      <p:ext uri="{BB962C8B-B14F-4D97-AF65-F5344CB8AC3E}">
        <p14:creationId xmlns:p14="http://schemas.microsoft.com/office/powerpoint/2010/main" val="22392525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Social engineering attack techniques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buNone/>
            </a:pPr>
            <a:r>
              <a:rPr lang="en-US" b="1" dirty="0">
                <a:latin typeface="+mj-lt"/>
                <a:cs typeface="Arial" panose="020B0604020202020204" pitchFamily="34" charset="0"/>
              </a:rPr>
              <a:t>Baiting attack </a:t>
            </a:r>
          </a:p>
          <a:p>
            <a:r>
              <a:rPr lang="en-US" dirty="0">
                <a:latin typeface="+mj-lt"/>
                <a:cs typeface="Arial" panose="020B0604020202020204" pitchFamily="34" charset="0"/>
              </a:rPr>
              <a:t>tries to achieve a victim’s curiosity, attracting users into a trap stealing their personal information or infecting their systems with malware.</a:t>
            </a:r>
          </a:p>
          <a:p>
            <a:r>
              <a:rPr lang="en-US" dirty="0">
                <a:latin typeface="+mj-lt"/>
                <a:cs typeface="Arial" panose="020B0604020202020204" pitchFamily="34" charset="0"/>
              </a:rPr>
              <a:t>often uses physical media to disperse malware (i.e., malware-infected flash drives, i.e., in elevators, the parking lot of a targeted company).</a:t>
            </a:r>
          </a:p>
          <a:p>
            <a:r>
              <a:rPr lang="en-US" dirty="0">
                <a:latin typeface="+mj-lt"/>
                <a:cs typeface="Arial" panose="020B0604020202020204" pitchFamily="34" charset="0"/>
              </a:rPr>
              <a:t>online consists of tempting ads that lead to malicious sites, which encourage users to download a malware-infected application.</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3104956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Social engineering attack techniques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buNone/>
            </a:pPr>
            <a:r>
              <a:rPr lang="en-US" b="1" dirty="0">
                <a:latin typeface="+mj-lt"/>
                <a:cs typeface="Arial" panose="020B0604020202020204" pitchFamily="34" charset="0"/>
              </a:rPr>
              <a:t>Scareware</a:t>
            </a:r>
          </a:p>
          <a:p>
            <a:r>
              <a:rPr lang="en-US" dirty="0">
                <a:latin typeface="+mj-lt"/>
                <a:cs typeface="Arial" panose="020B0604020202020204" pitchFamily="34" charset="0"/>
              </a:rPr>
              <a:t>uses false alarms and fictitious threats convincing users to think their system is infected with malware and they must install software without benefit or malware. </a:t>
            </a:r>
          </a:p>
          <a:p>
            <a:r>
              <a:rPr lang="en-US" dirty="0">
                <a:latin typeface="+mj-lt"/>
                <a:cs typeface="Arial" panose="020B0604020202020204" pitchFamily="34" charset="0"/>
              </a:rPr>
              <a:t>is considered as deception software, rogue scanner software and fraud ware. </a:t>
            </a:r>
          </a:p>
          <a:p>
            <a:r>
              <a:rPr lang="en-US" dirty="0">
                <a:latin typeface="+mj-lt"/>
                <a:cs typeface="Arial" panose="020B0604020202020204" pitchFamily="34" charset="0"/>
              </a:rPr>
              <a:t>is also distributed via spam email that makes offers users to buy worthless/harmful services.</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9698265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Social engineering attack techniques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buNone/>
            </a:pPr>
            <a:r>
              <a:rPr lang="en-US" b="1" dirty="0">
                <a:latin typeface="+mj-lt"/>
                <a:cs typeface="Arial" panose="020B0604020202020204" pitchFamily="34" charset="0"/>
              </a:rPr>
              <a:t>Pretexting </a:t>
            </a:r>
          </a:p>
          <a:p>
            <a:r>
              <a:rPr lang="en-US" dirty="0">
                <a:latin typeface="+mj-lt"/>
                <a:cs typeface="Arial" panose="020B0604020202020204" pitchFamily="34" charset="0"/>
              </a:rPr>
              <a:t>uses scam (fraud) often initiated by a perpetrator underlying to need sensitive information from a victim so as to perform a critical task. </a:t>
            </a:r>
          </a:p>
          <a:p>
            <a:r>
              <a:rPr lang="en-US" dirty="0">
                <a:latin typeface="+mj-lt"/>
                <a:cs typeface="Arial" panose="020B0604020202020204" pitchFamily="34" charset="0"/>
              </a:rPr>
              <a:t>starts by establishing trust with their victim by impersonating co-workers, police, bank and tax officials, or other persons who have right-to-know authority. </a:t>
            </a:r>
          </a:p>
          <a:p>
            <a:r>
              <a:rPr lang="en-US" dirty="0">
                <a:latin typeface="+mj-lt"/>
                <a:cs typeface="Arial" panose="020B0604020202020204" pitchFamily="34" charset="0"/>
              </a:rPr>
              <a:t>uses questions that are required to confirm the victim’s identity, through which they gather important personal data.</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4764567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Social engineering attack techniques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buNone/>
            </a:pPr>
            <a:r>
              <a:rPr lang="en-US" b="1" dirty="0">
                <a:latin typeface="+mj-lt"/>
                <a:cs typeface="Arial" panose="020B0604020202020204" pitchFamily="34" charset="0"/>
              </a:rPr>
              <a:t>Phishing</a:t>
            </a:r>
          </a:p>
          <a:p>
            <a:r>
              <a:rPr lang="en-US" dirty="0">
                <a:latin typeface="+mj-lt"/>
                <a:cs typeface="Arial" panose="020B0604020202020204" pitchFamily="34" charset="0"/>
              </a:rPr>
              <a:t>is one of the most popular social engineering attack types using phishing scams (frauds) which are i.e. emails and text message campaigns.</a:t>
            </a:r>
          </a:p>
          <a:p>
            <a:r>
              <a:rPr lang="en-US" dirty="0">
                <a:latin typeface="+mj-lt"/>
                <a:cs typeface="Arial" panose="020B0604020202020204" pitchFamily="34" charset="0"/>
              </a:rPr>
              <a:t>aims to achieve curiosity or fear in victims and encourage them to give sensitive information, clicking on links to malicious websites, or opening attachments that contain malware.</a:t>
            </a:r>
          </a:p>
          <a:p>
            <a:r>
              <a:rPr lang="en-US" dirty="0">
                <a:latin typeface="+mj-lt"/>
                <a:cs typeface="Arial" panose="020B0604020202020204" pitchFamily="34" charset="0"/>
              </a:rPr>
              <a:t>could be detected and blocked easier for mail servers having access to threat sharing platforms (due to identical, or near-identical, messages sent to  many users in phishing campaigns).</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40330744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Social engineering attack techniques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buNone/>
            </a:pPr>
            <a:r>
              <a:rPr lang="en-US" b="1" dirty="0">
                <a:latin typeface="+mj-lt"/>
                <a:cs typeface="Arial" panose="020B0604020202020204" pitchFamily="34" charset="0"/>
              </a:rPr>
              <a:t>Spear phishing </a:t>
            </a:r>
          </a:p>
          <a:p>
            <a:r>
              <a:rPr lang="en-US" dirty="0">
                <a:latin typeface="+mj-lt"/>
                <a:cs typeface="Arial" panose="020B0604020202020204" pitchFamily="34" charset="0"/>
              </a:rPr>
              <a:t>is a special form of the phishing attack because an attacker chooses specific individuals or enterprises.</a:t>
            </a:r>
          </a:p>
          <a:p>
            <a:r>
              <a:rPr lang="en-US" dirty="0">
                <a:latin typeface="+mj-lt"/>
                <a:cs typeface="Arial" panose="020B0604020202020204" pitchFamily="34" charset="0"/>
              </a:rPr>
              <a:t>uses messages adapted to characteristics, job positions, and contacts of their victims to make their attack less conspicuous. </a:t>
            </a:r>
          </a:p>
          <a:p>
            <a:r>
              <a:rPr lang="en-US" dirty="0">
                <a:latin typeface="+mj-lt"/>
                <a:cs typeface="Arial" panose="020B0604020202020204" pitchFamily="34" charset="0"/>
              </a:rPr>
              <a:t>requires more effort from the perpetrator (person who commits the illegal act) and could take weeks and months to prepare it. </a:t>
            </a:r>
          </a:p>
          <a:p>
            <a:r>
              <a:rPr lang="en-US" dirty="0">
                <a:latin typeface="+mj-lt"/>
                <a:cs typeface="Arial" panose="020B0604020202020204" pitchFamily="34" charset="0"/>
              </a:rPr>
              <a:t>is much difficult to detect as phishing and has better success rates.</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9189622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Social engineering attack techniques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buNone/>
            </a:pPr>
            <a:r>
              <a:rPr lang="en-US" b="1" dirty="0">
                <a:latin typeface="+mj-lt"/>
                <a:cs typeface="Arial" panose="020B0604020202020204" pitchFamily="34" charset="0"/>
              </a:rPr>
              <a:t>How to detect Phishing </a:t>
            </a:r>
          </a:p>
          <a:p>
            <a:pPr marL="0" indent="0">
              <a:buNone/>
            </a:pPr>
            <a:r>
              <a:rPr lang="en-US" dirty="0">
                <a:latin typeface="+mj-lt"/>
                <a:cs typeface="Arial" panose="020B0604020202020204" pitchFamily="34" charset="0"/>
              </a:rPr>
              <a:t>Scammers (people making fraudulent business)</a:t>
            </a:r>
          </a:p>
          <a:p>
            <a:r>
              <a:rPr lang="en-US" dirty="0">
                <a:latin typeface="+mj-lt"/>
                <a:cs typeface="Arial" panose="020B0604020202020204" pitchFamily="34" charset="0"/>
              </a:rPr>
              <a:t>use email or text messages to trick persons to communicate their personal information, try to steal passwords, account numbers, or social security numbers. </a:t>
            </a:r>
          </a:p>
          <a:p>
            <a:r>
              <a:rPr lang="en-US" dirty="0">
                <a:latin typeface="+mj-lt"/>
                <a:cs typeface="Arial" panose="020B0604020202020204" pitchFamily="34" charset="0"/>
              </a:rPr>
              <a:t>launch thousands of phishing attacks like every day — and they’re often successful. </a:t>
            </a:r>
          </a:p>
          <a:p>
            <a:r>
              <a:rPr lang="en-US" dirty="0">
                <a:latin typeface="+mj-lt"/>
                <a:cs typeface="Arial" panose="020B0604020202020204" pitchFamily="34" charset="0"/>
              </a:rPr>
              <a:t>often update their tactics, but there are some signs that help victims to recognize a phishing email or text message, like following:</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5247974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Social engineering attack techniques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buNone/>
            </a:pPr>
            <a:r>
              <a:rPr lang="en-US" b="1" dirty="0">
                <a:latin typeface="+mj-lt"/>
                <a:cs typeface="Arial" panose="020B0604020202020204" pitchFamily="34" charset="0"/>
              </a:rPr>
              <a:t>How to detect Phishing </a:t>
            </a:r>
          </a:p>
          <a:p>
            <a:pPr marL="0" indent="0">
              <a:buNone/>
            </a:pPr>
            <a:r>
              <a:rPr lang="en-US" dirty="0">
                <a:latin typeface="+mj-lt"/>
                <a:cs typeface="Arial" panose="020B0604020202020204" pitchFamily="34" charset="0"/>
              </a:rPr>
              <a:t>Phishing emails and text messages</a:t>
            </a:r>
          </a:p>
          <a:p>
            <a:r>
              <a:rPr lang="en-US" dirty="0">
                <a:latin typeface="+mj-lt"/>
                <a:cs typeface="Arial" panose="020B0604020202020204" pitchFamily="34" charset="0"/>
              </a:rPr>
              <a:t>can look like they’re from a company you know or trust. </a:t>
            </a:r>
          </a:p>
          <a:p>
            <a:r>
              <a:rPr lang="en-US" dirty="0">
                <a:latin typeface="+mj-lt"/>
                <a:cs typeface="Arial" panose="020B0604020202020204" pitchFamily="34" charset="0"/>
              </a:rPr>
              <a:t>or look like they’re from a bank, a credit card company, a social networking site, an online payment website or app, or an online store. </a:t>
            </a:r>
          </a:p>
          <a:p>
            <a:r>
              <a:rPr lang="en-US" dirty="0">
                <a:latin typeface="+mj-lt"/>
                <a:cs typeface="Arial" panose="020B0604020202020204" pitchFamily="34" charset="0"/>
              </a:rPr>
              <a:t>often tell a story to trick victims into clicking on a person link or opening an attachment i.e., claiming there’s a problem with the account or payment information</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9485668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Social engineering attack techniques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buNone/>
            </a:pPr>
            <a:r>
              <a:rPr lang="en-US" b="1" dirty="0">
                <a:latin typeface="+mj-lt"/>
                <a:cs typeface="Arial" panose="020B0604020202020204" pitchFamily="34" charset="0"/>
              </a:rPr>
              <a:t>How to detect Phishing </a:t>
            </a:r>
          </a:p>
          <a:p>
            <a:pPr marL="0" indent="0">
              <a:buNone/>
            </a:pPr>
            <a:r>
              <a:rPr lang="en-US" dirty="0">
                <a:latin typeface="+mj-lt"/>
                <a:cs typeface="Arial" panose="020B0604020202020204" pitchFamily="34" charset="0"/>
              </a:rPr>
              <a:t>Phishing emails and text messages</a:t>
            </a:r>
          </a:p>
          <a:p>
            <a:r>
              <a:rPr lang="en-US" dirty="0">
                <a:latin typeface="+mj-lt"/>
                <a:cs typeface="Arial" panose="020B0604020202020204" pitchFamily="34" charset="0"/>
              </a:rPr>
              <a:t>say that person must confirm some personal information,</a:t>
            </a:r>
          </a:p>
          <a:p>
            <a:r>
              <a:rPr lang="en-US" dirty="0">
                <a:latin typeface="+mj-lt"/>
                <a:cs typeface="Arial" panose="020B0604020202020204" pitchFamily="34" charset="0"/>
              </a:rPr>
              <a:t>include a fake invoice wanting the person to click on a link to make a payment.</a:t>
            </a:r>
          </a:p>
          <a:p>
            <a:r>
              <a:rPr lang="en-US" dirty="0">
                <a:latin typeface="+mj-lt"/>
                <a:cs typeface="Arial" panose="020B0604020202020204" pitchFamily="34" charset="0"/>
              </a:rPr>
              <a:t>say the person is eligible to register for a government refund, etc.</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9526057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Social engineering attack techniques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buNone/>
            </a:pPr>
            <a:r>
              <a:rPr lang="en-US" sz="2400" dirty="0" smtClean="0">
                <a:latin typeface="+mj-lt"/>
                <a:cs typeface="Arial" panose="020B0604020202020204" pitchFamily="34" charset="0"/>
              </a:rPr>
              <a:t>Figure 2 shows a real-world example of phishing</a:t>
            </a:r>
            <a:endParaRPr lang="de-DE" sz="2400"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aphicFrame>
        <p:nvGraphicFramePr>
          <p:cNvPr id="6" name="Objekt 5">
            <a:extLst>
              <a:ext uri="{FF2B5EF4-FFF2-40B4-BE49-F238E27FC236}">
                <a16:creationId xmlns:a16="http://schemas.microsoft.com/office/drawing/2014/main" id="{D77C6E7D-4A75-FACA-0B7D-50738CA864B7}"/>
              </a:ext>
            </a:extLst>
          </p:cNvPr>
          <p:cNvGraphicFramePr>
            <a:graphicFrameLocks/>
          </p:cNvGraphicFramePr>
          <p:nvPr>
            <p:extLst>
              <p:ext uri="{D42A27DB-BD31-4B8C-83A1-F6EECF244321}">
                <p14:modId xmlns:p14="http://schemas.microsoft.com/office/powerpoint/2010/main" val="3306871163"/>
              </p:ext>
            </p:extLst>
          </p:nvPr>
        </p:nvGraphicFramePr>
        <p:xfrm>
          <a:off x="838200" y="2423160"/>
          <a:ext cx="7299960" cy="3753803"/>
        </p:xfrm>
        <a:graphic>
          <a:graphicData uri="http://schemas.openxmlformats.org/presentationml/2006/ole">
            <mc:AlternateContent xmlns:mc="http://schemas.openxmlformats.org/markup-compatibility/2006">
              <mc:Choice xmlns:v="urn:schemas-microsoft-com:vml" Requires="v">
                <p:oleObj spid="_x0000_s2052" name="Bild" r:id="rId5" imgW="0" imgH="0" progId="StaticMetafile">
                  <p:embed/>
                </p:oleObj>
              </mc:Choice>
              <mc:Fallback>
                <p:oleObj name="Bild" r:id="rId5" imgW="0" imgH="0" progId="StaticMetafile">
                  <p:embed/>
                  <p:pic>
                    <p:nvPicPr>
                      <p:cNvPr id="7" name="Objekt 6">
                        <a:extLst>
                          <a:ext uri="{FF2B5EF4-FFF2-40B4-BE49-F238E27FC236}">
                            <a16:creationId xmlns:a16="http://schemas.microsoft.com/office/drawing/2014/main" id="{D77C6E7D-4A75-FACA-0B7D-50738CA864B7}"/>
                          </a:ext>
                        </a:extLst>
                      </p:cNvPr>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8200" y="2423160"/>
                        <a:ext cx="7299960" cy="3753803"/>
                      </a:xfrm>
                      <a:prstGeom prst="rect">
                        <a:avLst/>
                      </a:prstGeom>
                      <a:solidFill>
                        <a:srgbClr val="FFFFFF"/>
                      </a:solidFill>
                      <a:ln>
                        <a:noFill/>
                      </a:ln>
                    </p:spPr>
                  </p:pic>
                </p:oleObj>
              </mc:Fallback>
            </mc:AlternateContent>
          </a:graphicData>
        </a:graphic>
      </p:graphicFrame>
    </p:spTree>
    <p:extLst>
      <p:ext uri="{BB962C8B-B14F-4D97-AF65-F5344CB8AC3E}">
        <p14:creationId xmlns:p14="http://schemas.microsoft.com/office/powerpoint/2010/main" val="1169325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Social engineering attack techniques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lnSpcReduction="10000"/>
          </a:bodyPr>
          <a:lstStyle/>
          <a:p>
            <a:pPr marL="0" indent="0">
              <a:buNone/>
            </a:pPr>
            <a:r>
              <a:rPr lang="en-US" b="1" dirty="0">
                <a:latin typeface="+mj-lt"/>
                <a:cs typeface="Arial" panose="020B0604020202020204" pitchFamily="34" charset="0"/>
              </a:rPr>
              <a:t>Protect against phishing means </a:t>
            </a:r>
          </a:p>
          <a:p>
            <a:r>
              <a:rPr lang="en-US" dirty="0">
                <a:latin typeface="+mj-lt"/>
                <a:cs typeface="Arial" panose="020B0604020202020204" pitchFamily="34" charset="0"/>
              </a:rPr>
              <a:t>protect own computer by using security software and software should be updated automatically  to  deal with security threats.</a:t>
            </a:r>
          </a:p>
          <a:p>
            <a:r>
              <a:rPr lang="en-US" dirty="0">
                <a:latin typeface="+mj-lt"/>
                <a:cs typeface="Arial" panose="020B0604020202020204" pitchFamily="34" charset="0"/>
              </a:rPr>
              <a:t>protect own mobile phone, and software should update automatically.</a:t>
            </a:r>
          </a:p>
          <a:p>
            <a:r>
              <a:rPr lang="en-US" dirty="0">
                <a:latin typeface="+mj-lt"/>
                <a:cs typeface="Arial" panose="020B0604020202020204" pitchFamily="34" charset="0"/>
              </a:rPr>
              <a:t>protect own accounts, </a:t>
            </a:r>
            <a:r>
              <a:rPr lang="en-US" dirty="0" err="1">
                <a:latin typeface="+mj-lt"/>
                <a:cs typeface="Arial" panose="020B0604020202020204" pitchFamily="34" charset="0"/>
              </a:rPr>
              <a:t>i.e</a:t>
            </a:r>
            <a:r>
              <a:rPr lang="en-US" dirty="0">
                <a:latin typeface="+mj-lt"/>
                <a:cs typeface="Arial" panose="020B0604020202020204" pitchFamily="34" charset="0"/>
              </a:rPr>
              <a:t>, multi-factor authentication should be used which makes it harder for scammers to log in to other accounts if they do get corresponding username and password. </a:t>
            </a:r>
          </a:p>
          <a:p>
            <a:r>
              <a:rPr lang="en-US" dirty="0">
                <a:latin typeface="+mj-lt"/>
                <a:cs typeface="Arial" panose="020B0604020202020204" pitchFamily="34" charset="0"/>
              </a:rPr>
              <a:t>protect own data by backups which aren’t connected to own home network. Own computer files should be copied to an external hard drive or cloud storage. Also, data on own phone should be copied.</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4668845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Social engineering attack techniques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lnSpcReduction="10000"/>
          </a:bodyPr>
          <a:lstStyle/>
          <a:p>
            <a:pPr marL="0" indent="0" algn="just">
              <a:lnSpc>
                <a:spcPct val="107000"/>
              </a:lnSpc>
              <a:spcBef>
                <a:spcPts val="0"/>
              </a:spcBef>
              <a:buNone/>
            </a:pPr>
            <a:r>
              <a:rPr lang="en-GB" b="1" dirty="0">
                <a:solidFill>
                  <a:srgbClr val="000000"/>
                </a:solidFill>
                <a:latin typeface="Calibri Light" panose="020F0302020204030204" pitchFamily="34" charset="0"/>
                <a:ea typeface="Calibri" panose="020F0502020204030204" pitchFamily="34" charset="0"/>
                <a:cs typeface="Calibri Light" panose="020F0302020204030204" pitchFamily="34" charset="0"/>
              </a:rPr>
              <a:t>Act to a Suspect a Phishing Attack</a:t>
            </a:r>
            <a:endParaRPr lang="de-DE" dirty="0">
              <a:latin typeface="Calibri Light" panose="020F0302020204030204" pitchFamily="34" charset="0"/>
              <a:ea typeface="DengXian" panose="02010600030101010101" pitchFamily="2" charset="-122"/>
              <a:cs typeface="Calibri Light" panose="020F0302020204030204" pitchFamily="34" charset="0"/>
            </a:endParaRPr>
          </a:p>
          <a:p>
            <a:pPr algn="just">
              <a:lnSpc>
                <a:spcPct val="107000"/>
              </a:lnSpc>
              <a:spcBef>
                <a:spcPts val="0"/>
              </a:spcBef>
            </a:pPr>
            <a:r>
              <a:rPr lang="en-GB" dirty="0">
                <a:solidFill>
                  <a:srgbClr val="000000"/>
                </a:solidFill>
                <a:latin typeface="Calibri Light" panose="020F0302020204030204" pitchFamily="34" charset="0"/>
                <a:ea typeface="Calibri" panose="020F0502020204030204" pitchFamily="34" charset="0"/>
                <a:cs typeface="Calibri Light" panose="020F0302020204030204" pitchFamily="34" charset="0"/>
              </a:rPr>
              <a:t>If an email or a text message comes that asks to click on a link or open an attachment, ask: Do I have an account with the company or know the person that contacted me?</a:t>
            </a:r>
            <a:endParaRPr lang="de-DE" dirty="0">
              <a:latin typeface="Calibri Light" panose="020F0302020204030204" pitchFamily="34" charset="0"/>
              <a:ea typeface="DengXian" panose="02010600030101010101" pitchFamily="2" charset="-122"/>
              <a:cs typeface="Calibri Light" panose="020F0302020204030204" pitchFamily="34" charset="0"/>
            </a:endParaRPr>
          </a:p>
          <a:p>
            <a:pPr algn="just">
              <a:lnSpc>
                <a:spcPct val="107000"/>
              </a:lnSpc>
              <a:spcBef>
                <a:spcPts val="0"/>
              </a:spcBef>
            </a:pPr>
            <a:r>
              <a:rPr lang="en-GB" dirty="0">
                <a:solidFill>
                  <a:srgbClr val="000000"/>
                </a:solidFill>
                <a:latin typeface="Calibri Light" panose="020F0302020204030204" pitchFamily="34" charset="0"/>
                <a:ea typeface="Calibri" panose="020F0502020204030204" pitchFamily="34" charset="0"/>
                <a:cs typeface="Calibri Light" panose="020F0302020204030204" pitchFamily="34" charset="0"/>
              </a:rPr>
              <a:t>If the answer is “No,” it could be a phishing scam. You have to review the tips in How to recognize phishing,  look for signs of a phishing scam, report the message and then delete it.</a:t>
            </a:r>
            <a:endParaRPr lang="de-DE" dirty="0">
              <a:latin typeface="Calibri Light" panose="020F0302020204030204" pitchFamily="34" charset="0"/>
              <a:ea typeface="DengXian" panose="02010600030101010101" pitchFamily="2" charset="-122"/>
              <a:cs typeface="Calibri Light" panose="020F0302020204030204" pitchFamily="34" charset="0"/>
            </a:endParaRPr>
          </a:p>
          <a:p>
            <a:pPr algn="just">
              <a:lnSpc>
                <a:spcPct val="107000"/>
              </a:lnSpc>
              <a:spcBef>
                <a:spcPts val="0"/>
              </a:spcBef>
            </a:pPr>
            <a:r>
              <a:rPr lang="en-GB" dirty="0">
                <a:solidFill>
                  <a:srgbClr val="000000"/>
                </a:solidFill>
                <a:latin typeface="Calibri Light" panose="020F0302020204030204" pitchFamily="34" charset="0"/>
                <a:ea typeface="Calibri" panose="020F0502020204030204" pitchFamily="34" charset="0"/>
                <a:cs typeface="Calibri Light" panose="020F0302020204030204" pitchFamily="34" charset="0"/>
              </a:rPr>
              <a:t>If the answer is “Yes,” contact the company using a phone number or real website without put the information in the email because attachments and links can install harmful malware.</a:t>
            </a:r>
            <a:endParaRPr lang="de-DE" dirty="0">
              <a:latin typeface="Calibri Light" panose="020F0302020204030204" pitchFamily="34" charset="0"/>
              <a:ea typeface="DengXian" panose="02010600030101010101" pitchFamily="2" charset="-122"/>
              <a:cs typeface="Calibri Light" panose="020F030202020403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9364717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Social engineering attack techniques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lgn="just">
              <a:lnSpc>
                <a:spcPct val="107000"/>
              </a:lnSpc>
              <a:spcBef>
                <a:spcPts val="800"/>
              </a:spcBef>
              <a:spcAft>
                <a:spcPts val="800"/>
              </a:spcAft>
              <a:buNone/>
            </a:pPr>
            <a:r>
              <a:rPr lang="en-US" b="1" dirty="0">
                <a:solidFill>
                  <a:srgbClr val="000000"/>
                </a:solidFill>
                <a:latin typeface="+mj-lt"/>
                <a:ea typeface="Calibri" panose="020F0502020204030204" pitchFamily="34" charset="0"/>
                <a:cs typeface="Arial" panose="020B0604020202020204" pitchFamily="34" charset="0"/>
              </a:rPr>
              <a:t>Responding to a Phishing Email </a:t>
            </a:r>
          </a:p>
          <a:p>
            <a:pPr marL="0" indent="0" algn="just">
              <a:lnSpc>
                <a:spcPct val="107000"/>
              </a:lnSpc>
              <a:spcBef>
                <a:spcPts val="800"/>
              </a:spcBef>
              <a:spcAft>
                <a:spcPts val="800"/>
              </a:spcAft>
              <a:buNone/>
            </a:pPr>
            <a:r>
              <a:rPr lang="en-US" dirty="0">
                <a:solidFill>
                  <a:srgbClr val="000000"/>
                </a:solidFill>
                <a:latin typeface="+mj-lt"/>
                <a:ea typeface="Calibri" panose="020F0502020204030204" pitchFamily="34" charset="0"/>
                <a:cs typeface="Arial" panose="020B0604020202020204" pitchFamily="34" charset="0"/>
              </a:rPr>
              <a:t>There are specific steps to take, based on the information lost </a:t>
            </a:r>
          </a:p>
          <a:p>
            <a:pPr algn="just">
              <a:lnSpc>
                <a:spcPct val="107000"/>
              </a:lnSpc>
              <a:spcBef>
                <a:spcPts val="800"/>
              </a:spcBef>
              <a:spcAft>
                <a:spcPts val="800"/>
              </a:spcAft>
            </a:pPr>
            <a:r>
              <a:rPr lang="en-US" dirty="0">
                <a:solidFill>
                  <a:srgbClr val="000000"/>
                </a:solidFill>
                <a:latin typeface="+mj-lt"/>
                <a:ea typeface="Calibri" panose="020F0502020204030204" pitchFamily="34" charset="0"/>
                <a:cs typeface="Arial" panose="020B0604020202020204" pitchFamily="34" charset="0"/>
              </a:rPr>
              <a:t>Run a scan. </a:t>
            </a:r>
          </a:p>
          <a:p>
            <a:pPr algn="just">
              <a:lnSpc>
                <a:spcPct val="107000"/>
              </a:lnSpc>
              <a:spcBef>
                <a:spcPts val="800"/>
              </a:spcBef>
              <a:spcAft>
                <a:spcPts val="800"/>
              </a:spcAft>
            </a:pPr>
            <a:r>
              <a:rPr lang="en-US" dirty="0">
                <a:solidFill>
                  <a:srgbClr val="000000"/>
                </a:solidFill>
                <a:latin typeface="+mj-lt"/>
                <a:ea typeface="Calibri" panose="020F0502020204030204" pitchFamily="34" charset="0"/>
                <a:cs typeface="Arial" panose="020B0604020202020204" pitchFamily="34" charset="0"/>
              </a:rPr>
              <a:t>If a phishing email or text message is received, report it.</a:t>
            </a:r>
            <a:endParaRPr lang="de-DE" dirty="0">
              <a:latin typeface="+mj-lt"/>
              <a:ea typeface="DengXian" panose="02010600030101010101" pitchFamily="2" charset="-122"/>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6306063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Social engineering from an interdisciplinary view</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lgn="just">
              <a:lnSpc>
                <a:spcPct val="107000"/>
              </a:lnSpc>
              <a:spcBef>
                <a:spcPts val="800"/>
              </a:spcBef>
              <a:spcAft>
                <a:spcPts val="800"/>
              </a:spcAft>
              <a:buNone/>
            </a:pPr>
            <a:r>
              <a:rPr lang="en-US" dirty="0">
                <a:solidFill>
                  <a:srgbClr val="000000"/>
                </a:solidFill>
                <a:latin typeface="+mj-lt"/>
                <a:ea typeface="Calibri" panose="020F0502020204030204" pitchFamily="34" charset="0"/>
                <a:cs typeface="Arial" panose="020B0604020202020204" pitchFamily="34" charset="0"/>
              </a:rPr>
              <a:t>Due to pervasive technique being used by hackers, it is necessary to use an interdisciplinary approach to understand social engineering connected with other disciplines i.e. information technology, psychology, business and ethics. </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9086829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Social engineering attack techniques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lgn="just">
              <a:lnSpc>
                <a:spcPct val="107000"/>
              </a:lnSpc>
              <a:spcBef>
                <a:spcPts val="800"/>
              </a:spcBef>
              <a:spcAft>
                <a:spcPts val="800"/>
              </a:spcAft>
              <a:buNone/>
            </a:pPr>
            <a:r>
              <a:rPr lang="en-US" b="1" dirty="0">
                <a:solidFill>
                  <a:srgbClr val="000000"/>
                </a:solidFill>
                <a:latin typeface="+mj-lt"/>
                <a:ea typeface="Calibri" panose="020F0502020204030204" pitchFamily="34" charset="0"/>
                <a:cs typeface="Arial" panose="020B0604020202020204" pitchFamily="34" charset="0"/>
              </a:rPr>
              <a:t>Information technology discipline</a:t>
            </a:r>
          </a:p>
          <a:p>
            <a:pPr algn="just">
              <a:lnSpc>
                <a:spcPct val="107000"/>
              </a:lnSpc>
              <a:spcBef>
                <a:spcPts val="800"/>
              </a:spcBef>
              <a:spcAft>
                <a:spcPts val="800"/>
              </a:spcAft>
            </a:pPr>
            <a:r>
              <a:rPr lang="en-US" dirty="0">
                <a:solidFill>
                  <a:srgbClr val="000000"/>
                </a:solidFill>
                <a:latin typeface="+mj-lt"/>
                <a:ea typeface="Calibri" panose="020F0502020204030204" pitchFamily="34" charset="0"/>
                <a:cs typeface="Arial" panose="020B0604020202020204" pitchFamily="34" charset="0"/>
              </a:rPr>
              <a:t>Social engineering should be discussed in the context of the actual information systems and their </a:t>
            </a:r>
            <a:r>
              <a:rPr lang="en-US" dirty="0" err="1">
                <a:solidFill>
                  <a:srgbClr val="000000"/>
                </a:solidFill>
                <a:latin typeface="+mj-lt"/>
                <a:ea typeface="Calibri" panose="020F0502020204030204" pitchFamily="34" charset="0"/>
                <a:cs typeface="Arial" panose="020B0604020202020204" pitchFamily="34" charset="0"/>
              </a:rPr>
              <a:t>defences</a:t>
            </a:r>
            <a:r>
              <a:rPr lang="en-US" dirty="0">
                <a:solidFill>
                  <a:srgbClr val="000000"/>
                </a:solidFill>
                <a:latin typeface="+mj-lt"/>
                <a:ea typeface="Calibri" panose="020F0502020204030204" pitchFamily="34" charset="0"/>
                <a:cs typeface="Arial" panose="020B0604020202020204" pitchFamily="34" charset="0"/>
              </a:rPr>
              <a:t> be used as a form of risk mitigation.</a:t>
            </a:r>
          </a:p>
          <a:p>
            <a:pPr algn="just">
              <a:lnSpc>
                <a:spcPct val="107000"/>
              </a:lnSpc>
              <a:spcBef>
                <a:spcPts val="800"/>
              </a:spcBef>
              <a:spcAft>
                <a:spcPts val="800"/>
              </a:spcAft>
            </a:pPr>
            <a:r>
              <a:rPr lang="en-US" dirty="0">
                <a:solidFill>
                  <a:srgbClr val="000000"/>
                </a:solidFill>
                <a:latin typeface="+mj-lt"/>
                <a:ea typeface="Calibri" panose="020F0502020204030204" pitchFamily="34" charset="0"/>
                <a:cs typeface="Arial" panose="020B0604020202020204" pitchFamily="34" charset="0"/>
              </a:rPr>
              <a:t>Multi-factor authentication is a common and often effective way for organizations to confirm that the person accessing the systems should actually have that access.</a:t>
            </a:r>
          </a:p>
          <a:p>
            <a:pPr algn="just">
              <a:lnSpc>
                <a:spcPct val="107000"/>
              </a:lnSpc>
              <a:spcBef>
                <a:spcPts val="800"/>
              </a:spcBef>
              <a:spcAft>
                <a:spcPts val="800"/>
              </a:spcAft>
            </a:pPr>
            <a:r>
              <a:rPr lang="en-US" dirty="0">
                <a:solidFill>
                  <a:srgbClr val="000000"/>
                </a:solidFill>
                <a:latin typeface="+mj-lt"/>
                <a:ea typeface="Calibri" panose="020F0502020204030204" pitchFamily="34" charset="0"/>
                <a:cs typeface="Arial" panose="020B0604020202020204" pitchFamily="34" charset="0"/>
              </a:rPr>
              <a:t>An additional factor could be the use of a virtual private network (VPN) </a:t>
            </a:r>
            <a:r>
              <a:rPr lang="en-US" dirty="0" err="1">
                <a:solidFill>
                  <a:srgbClr val="000000"/>
                </a:solidFill>
                <a:latin typeface="+mj-lt"/>
                <a:ea typeface="Calibri" panose="020F0502020204030204" pitchFamily="34" charset="0"/>
                <a:cs typeface="Arial" panose="020B0604020202020204" pitchFamily="34" charset="0"/>
              </a:rPr>
              <a:t>i.e</a:t>
            </a:r>
            <a:r>
              <a:rPr lang="en-US" dirty="0">
                <a:solidFill>
                  <a:srgbClr val="000000"/>
                </a:solidFill>
                <a:latin typeface="+mj-lt"/>
                <a:ea typeface="Calibri" panose="020F0502020204030204" pitchFamily="34" charset="0"/>
                <a:cs typeface="Arial" panose="020B0604020202020204" pitchFamily="34" charset="0"/>
              </a:rPr>
              <a:t>  login to further validate the user.</a:t>
            </a:r>
            <a:endParaRPr lang="de-DE" dirty="0">
              <a:latin typeface="+mj-lt"/>
              <a:ea typeface="DengXian" panose="02010600030101010101" pitchFamily="2" charset="-122"/>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7084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Social engineering attack techniques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lgn="just">
              <a:lnSpc>
                <a:spcPct val="107000"/>
              </a:lnSpc>
              <a:spcBef>
                <a:spcPts val="800"/>
              </a:spcBef>
              <a:spcAft>
                <a:spcPts val="800"/>
              </a:spcAft>
              <a:buNone/>
            </a:pPr>
            <a:r>
              <a:rPr lang="en-US" b="1" dirty="0">
                <a:solidFill>
                  <a:srgbClr val="000000"/>
                </a:solidFill>
                <a:latin typeface="+mj-lt"/>
                <a:ea typeface="Calibri" panose="020F0502020204030204" pitchFamily="34" charset="0"/>
                <a:cs typeface="Arial" panose="020B0604020202020204" pitchFamily="34" charset="0"/>
              </a:rPr>
              <a:t>Psychology discipline</a:t>
            </a:r>
          </a:p>
          <a:p>
            <a:pPr algn="just">
              <a:lnSpc>
                <a:spcPct val="107000"/>
              </a:lnSpc>
              <a:spcBef>
                <a:spcPts val="800"/>
              </a:spcBef>
              <a:spcAft>
                <a:spcPts val="800"/>
              </a:spcAft>
            </a:pPr>
            <a:r>
              <a:rPr lang="en-US" dirty="0">
                <a:solidFill>
                  <a:srgbClr val="000000"/>
                </a:solidFill>
                <a:latin typeface="+mj-lt"/>
                <a:ea typeface="Calibri" panose="020F0502020204030204" pitchFamily="34" charset="0"/>
                <a:cs typeface="Arial" panose="020B0604020202020204" pitchFamily="34" charset="0"/>
              </a:rPr>
              <a:t>is necessary to understand the concept and to grasp the thoughts and </a:t>
            </a:r>
            <a:r>
              <a:rPr lang="en-US" dirty="0" err="1">
                <a:solidFill>
                  <a:srgbClr val="000000"/>
                </a:solidFill>
                <a:latin typeface="+mj-lt"/>
                <a:ea typeface="Calibri" panose="020F0502020204030204" pitchFamily="34" charset="0"/>
                <a:cs typeface="Arial" panose="020B0604020202020204" pitchFamily="34" charset="0"/>
              </a:rPr>
              <a:t>behaviours</a:t>
            </a:r>
            <a:r>
              <a:rPr lang="en-US" dirty="0">
                <a:solidFill>
                  <a:srgbClr val="000000"/>
                </a:solidFill>
                <a:latin typeface="+mj-lt"/>
                <a:ea typeface="Calibri" panose="020F0502020204030204" pitchFamily="34" charset="0"/>
                <a:cs typeface="Arial" panose="020B0604020202020204" pitchFamily="34" charset="0"/>
              </a:rPr>
              <a:t> of both the attacker and victim.</a:t>
            </a:r>
          </a:p>
          <a:p>
            <a:pPr algn="just">
              <a:lnSpc>
                <a:spcPct val="107000"/>
              </a:lnSpc>
              <a:spcBef>
                <a:spcPts val="800"/>
              </a:spcBef>
              <a:spcAft>
                <a:spcPts val="800"/>
              </a:spcAft>
            </a:pPr>
            <a:r>
              <a:rPr lang="en-US" dirty="0">
                <a:solidFill>
                  <a:srgbClr val="000000"/>
                </a:solidFill>
                <a:latin typeface="+mj-lt"/>
                <a:ea typeface="Calibri" panose="020F0502020204030204" pitchFamily="34" charset="0"/>
                <a:cs typeface="Arial" panose="020B0604020202020204" pitchFamily="34" charset="0"/>
              </a:rPr>
              <a:t>Methods are important to social engineering because they are used to bypass the protections that may be in place such as firewalls and systems used to identify intruders.</a:t>
            </a:r>
          </a:p>
          <a:p>
            <a:pPr algn="just">
              <a:lnSpc>
                <a:spcPct val="107000"/>
              </a:lnSpc>
              <a:spcBef>
                <a:spcPts val="800"/>
              </a:spcBef>
              <a:spcAft>
                <a:spcPts val="800"/>
              </a:spcAft>
            </a:pPr>
            <a:r>
              <a:rPr lang="en-US" dirty="0">
                <a:solidFill>
                  <a:srgbClr val="000000"/>
                </a:solidFill>
                <a:latin typeface="+mj-lt"/>
                <a:ea typeface="Calibri" panose="020F0502020204030204" pitchFamily="34" charset="0"/>
                <a:cs typeface="Arial" panose="020B0604020202020204" pitchFamily="34" charset="0"/>
              </a:rPr>
              <a:t>helps to understand the actions of employees which are one of the leading causes of data breaches.</a:t>
            </a:r>
            <a:endParaRPr lang="de-DE" dirty="0">
              <a:latin typeface="+mj-lt"/>
              <a:ea typeface="DengXian" panose="02010600030101010101" pitchFamily="2" charset="-122"/>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2305227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Social engineering attack techniques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lgn="just">
              <a:lnSpc>
                <a:spcPct val="107000"/>
              </a:lnSpc>
              <a:spcBef>
                <a:spcPts val="800"/>
              </a:spcBef>
              <a:spcAft>
                <a:spcPts val="800"/>
              </a:spcAft>
              <a:buNone/>
            </a:pPr>
            <a:r>
              <a:rPr lang="en-US" b="1" dirty="0">
                <a:solidFill>
                  <a:srgbClr val="000000"/>
                </a:solidFill>
                <a:latin typeface="+mj-lt"/>
                <a:ea typeface="Calibri" panose="020F0502020204030204" pitchFamily="34" charset="0"/>
                <a:cs typeface="Arial" panose="020B0604020202020204" pitchFamily="34" charset="0"/>
              </a:rPr>
              <a:t>Business Perspective</a:t>
            </a:r>
          </a:p>
          <a:p>
            <a:pPr algn="just">
              <a:lnSpc>
                <a:spcPct val="107000"/>
              </a:lnSpc>
              <a:spcBef>
                <a:spcPts val="800"/>
              </a:spcBef>
              <a:spcAft>
                <a:spcPts val="800"/>
              </a:spcAft>
            </a:pPr>
            <a:r>
              <a:rPr lang="en-US" dirty="0">
                <a:solidFill>
                  <a:srgbClr val="000000"/>
                </a:solidFill>
                <a:latin typeface="+mj-lt"/>
                <a:ea typeface="Calibri" panose="020F0502020204030204" pitchFamily="34" charset="0"/>
                <a:cs typeface="Arial" panose="020B0604020202020204" pitchFamily="34" charset="0"/>
              </a:rPr>
              <a:t>is important because social engineering can impact several types of businesses and have implications for the way organizations are structured and managed.</a:t>
            </a:r>
          </a:p>
          <a:p>
            <a:pPr algn="just">
              <a:lnSpc>
                <a:spcPct val="107000"/>
              </a:lnSpc>
              <a:spcBef>
                <a:spcPts val="800"/>
              </a:spcBef>
              <a:spcAft>
                <a:spcPts val="800"/>
              </a:spcAft>
            </a:pPr>
            <a:r>
              <a:rPr lang="en-US" dirty="0">
                <a:solidFill>
                  <a:srgbClr val="000000"/>
                </a:solidFill>
                <a:latin typeface="+mj-lt"/>
                <a:ea typeface="Calibri" panose="020F0502020204030204" pitchFamily="34" charset="0"/>
                <a:cs typeface="Arial" panose="020B0604020202020204" pitchFamily="34" charset="0"/>
              </a:rPr>
              <a:t>helps to determine the factors that impact social engineering attacks and is beneficial if it is considered in more specific terms related to the following areas of business: training and development, documented policies, internal audit procedures, budgets, and organizational culture.</a:t>
            </a:r>
          </a:p>
          <a:p>
            <a:pPr algn="just">
              <a:lnSpc>
                <a:spcPct val="107000"/>
              </a:lnSpc>
              <a:spcBef>
                <a:spcPts val="800"/>
              </a:spcBef>
              <a:spcAft>
                <a:spcPts val="800"/>
              </a:spcAft>
            </a:pPr>
            <a:r>
              <a:rPr lang="en-US" dirty="0">
                <a:solidFill>
                  <a:srgbClr val="000000"/>
                </a:solidFill>
                <a:latin typeface="+mj-lt"/>
                <a:ea typeface="Calibri" panose="020F0502020204030204" pitchFamily="34" charset="0"/>
                <a:cs typeface="Arial" panose="020B0604020202020204" pitchFamily="34" charset="0"/>
              </a:rPr>
              <a:t>can detect deficiencies in any of areas which can contribute to attacks.</a:t>
            </a:r>
            <a:endParaRPr lang="de-DE" dirty="0">
              <a:latin typeface="+mj-lt"/>
              <a:ea typeface="DengXian" panose="02010600030101010101" pitchFamily="2" charset="-122"/>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3689481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Social engineering attack techniques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lgn="just">
              <a:lnSpc>
                <a:spcPct val="107000"/>
              </a:lnSpc>
              <a:spcBef>
                <a:spcPts val="800"/>
              </a:spcBef>
              <a:spcAft>
                <a:spcPts val="800"/>
              </a:spcAft>
              <a:buNone/>
            </a:pPr>
            <a:r>
              <a:rPr lang="en-US" b="1" dirty="0">
                <a:solidFill>
                  <a:srgbClr val="000000"/>
                </a:solidFill>
                <a:latin typeface="+mj-lt"/>
                <a:ea typeface="Calibri" panose="020F0502020204030204" pitchFamily="34" charset="0"/>
                <a:cs typeface="Arial" panose="020B0604020202020204" pitchFamily="34" charset="0"/>
              </a:rPr>
              <a:t>Ethical Perspective</a:t>
            </a:r>
          </a:p>
          <a:p>
            <a:pPr algn="just">
              <a:lnSpc>
                <a:spcPct val="107000"/>
              </a:lnSpc>
              <a:spcBef>
                <a:spcPts val="800"/>
              </a:spcBef>
              <a:spcAft>
                <a:spcPts val="800"/>
              </a:spcAft>
            </a:pPr>
            <a:r>
              <a:rPr lang="en-US" dirty="0">
                <a:solidFill>
                  <a:srgbClr val="000000"/>
                </a:solidFill>
                <a:latin typeface="+mj-lt"/>
                <a:ea typeface="Calibri" panose="020F0502020204030204" pitchFamily="34" charset="0"/>
                <a:cs typeface="Arial" panose="020B0604020202020204" pitchFamily="34" charset="0"/>
              </a:rPr>
              <a:t>is important in the context of social engineering and the related research on the topic because the idea of manipulating another human being violates many ethical principles.</a:t>
            </a:r>
          </a:p>
          <a:p>
            <a:pPr algn="just">
              <a:lnSpc>
                <a:spcPct val="107000"/>
              </a:lnSpc>
              <a:spcBef>
                <a:spcPts val="800"/>
              </a:spcBef>
              <a:spcAft>
                <a:spcPts val="800"/>
              </a:spcAft>
            </a:pPr>
            <a:r>
              <a:rPr lang="en-US" dirty="0">
                <a:solidFill>
                  <a:srgbClr val="000000"/>
                </a:solidFill>
                <a:latin typeface="+mj-lt"/>
                <a:ea typeface="Calibri" panose="020F0502020204030204" pitchFamily="34" charset="0"/>
                <a:cs typeface="Arial" panose="020B0604020202020204" pitchFamily="34" charset="0"/>
              </a:rPr>
              <a:t>helps, in case of a social engineering occurrence, at treatment of the victims.</a:t>
            </a:r>
            <a:endParaRPr lang="de-DE" dirty="0">
              <a:latin typeface="+mj-lt"/>
              <a:ea typeface="DengXian" panose="02010600030101010101" pitchFamily="2" charset="-122"/>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2436867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Social engineering attack techniques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lgn="just">
              <a:lnSpc>
                <a:spcPct val="107000"/>
              </a:lnSpc>
              <a:spcBef>
                <a:spcPts val="800"/>
              </a:spcBef>
              <a:spcAft>
                <a:spcPts val="800"/>
              </a:spcAft>
              <a:buNone/>
            </a:pPr>
            <a:r>
              <a:rPr lang="en-US" b="1" dirty="0">
                <a:solidFill>
                  <a:srgbClr val="000000"/>
                </a:solidFill>
                <a:latin typeface="+mj-lt"/>
                <a:ea typeface="Calibri" panose="020F0502020204030204" pitchFamily="34" charset="0"/>
                <a:cs typeface="Arial" panose="020B0604020202020204" pitchFamily="34" charset="0"/>
              </a:rPr>
              <a:t>Ethical </a:t>
            </a:r>
            <a:r>
              <a:rPr lang="en-US" b="1" dirty="0" smtClean="0">
                <a:solidFill>
                  <a:srgbClr val="000000"/>
                </a:solidFill>
                <a:latin typeface="+mj-lt"/>
                <a:ea typeface="Calibri" panose="020F0502020204030204" pitchFamily="34" charset="0"/>
                <a:cs typeface="Arial" panose="020B0604020202020204" pitchFamily="34" charset="0"/>
              </a:rPr>
              <a:t>Perspective</a:t>
            </a:r>
          </a:p>
          <a:p>
            <a:pPr marL="0" indent="0" algn="just">
              <a:lnSpc>
                <a:spcPct val="107000"/>
              </a:lnSpc>
              <a:spcBef>
                <a:spcPts val="800"/>
              </a:spcBef>
              <a:spcAft>
                <a:spcPts val="800"/>
              </a:spcAft>
              <a:buNone/>
            </a:pPr>
            <a:endParaRPr lang="en-US" b="1" dirty="0">
              <a:solidFill>
                <a:srgbClr val="000000"/>
              </a:solidFill>
              <a:latin typeface="+mj-lt"/>
              <a:ea typeface="Calibri" panose="020F050202020403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aphicFrame>
        <p:nvGraphicFramePr>
          <p:cNvPr id="6" name="Objekt 5">
            <a:extLst>
              <a:ext uri="{FF2B5EF4-FFF2-40B4-BE49-F238E27FC236}">
                <a16:creationId xmlns:a16="http://schemas.microsoft.com/office/drawing/2014/main" id="{05006243-54A3-8C99-FA87-AC5CA4FC0284}"/>
              </a:ext>
            </a:extLst>
          </p:cNvPr>
          <p:cNvGraphicFramePr>
            <a:graphicFrameLocks/>
          </p:cNvGraphicFramePr>
          <p:nvPr>
            <p:extLst>
              <p:ext uri="{D42A27DB-BD31-4B8C-83A1-F6EECF244321}">
                <p14:modId xmlns:p14="http://schemas.microsoft.com/office/powerpoint/2010/main" val="445292621"/>
              </p:ext>
            </p:extLst>
          </p:nvPr>
        </p:nvGraphicFramePr>
        <p:xfrm>
          <a:off x="1316467" y="2518052"/>
          <a:ext cx="4046220" cy="3609182"/>
        </p:xfrm>
        <a:graphic>
          <a:graphicData uri="http://schemas.openxmlformats.org/presentationml/2006/ole">
            <mc:AlternateContent xmlns:mc="http://schemas.openxmlformats.org/markup-compatibility/2006">
              <mc:Choice xmlns:v="urn:schemas-microsoft-com:vml" Requires="v">
                <p:oleObj spid="_x0000_s3075" name="Bild" r:id="rId5" imgW="0" imgH="0" progId="StaticMetafile">
                  <p:embed/>
                </p:oleObj>
              </mc:Choice>
              <mc:Fallback>
                <p:oleObj name="Bild" r:id="rId5" imgW="0" imgH="0" progId="StaticMetafile">
                  <p:embed/>
                  <p:pic>
                    <p:nvPicPr>
                      <p:cNvPr id="8" name="Objekt 7">
                        <a:extLst>
                          <a:ext uri="{FF2B5EF4-FFF2-40B4-BE49-F238E27FC236}">
                            <a16:creationId xmlns:a16="http://schemas.microsoft.com/office/drawing/2014/main" id="{05006243-54A3-8C99-FA87-AC5CA4FC0284}"/>
                          </a:ext>
                        </a:extLst>
                      </p:cNvPr>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16467" y="2518052"/>
                        <a:ext cx="4046220" cy="3609182"/>
                      </a:xfrm>
                      <a:prstGeom prst="rect">
                        <a:avLst/>
                      </a:prstGeom>
                      <a:solidFill>
                        <a:srgbClr val="FFFFFF"/>
                      </a:solidFill>
                      <a:ln>
                        <a:noFill/>
                      </a:ln>
                    </p:spPr>
                  </p:pic>
                </p:oleObj>
              </mc:Fallback>
            </mc:AlternateContent>
          </a:graphicData>
        </a:graphic>
      </p:graphicFrame>
      <p:sp>
        <p:nvSpPr>
          <p:cNvPr id="8" name="Textfeld 7"/>
          <p:cNvSpPr txBox="1"/>
          <p:nvPr/>
        </p:nvSpPr>
        <p:spPr>
          <a:xfrm>
            <a:off x="540000" y="6049733"/>
            <a:ext cx="6825395" cy="615553"/>
          </a:xfrm>
          <a:prstGeom prst="rect">
            <a:avLst/>
          </a:prstGeom>
          <a:noFill/>
        </p:spPr>
        <p:txBody>
          <a:bodyPr wrap="none" rtlCol="0">
            <a:spAutoFit/>
          </a:bodyPr>
          <a:lstStyle/>
          <a:p>
            <a:r>
              <a:rPr lang="en-GB" sz="1600" i="1" dirty="0">
                <a:latin typeface="Arial" panose="020B0604020202020204" pitchFamily="34" charset="0"/>
                <a:ea typeface="Calibri" panose="020F0502020204030204" pitchFamily="34" charset="0"/>
                <a:cs typeface="Arial" panose="020B0604020202020204" pitchFamily="34" charset="0"/>
              </a:rPr>
              <a:t>Figure 3: Social engineering from an interdisciplinary view (</a:t>
            </a:r>
            <a:r>
              <a:rPr lang="en-GB" sz="1600" i="1" dirty="0" err="1">
                <a:latin typeface="Arial" panose="020B0604020202020204" pitchFamily="34" charset="0"/>
                <a:ea typeface="Calibri" panose="020F0502020204030204" pitchFamily="34" charset="0"/>
                <a:cs typeface="Arial" panose="020B0604020202020204" pitchFamily="34" charset="0"/>
              </a:rPr>
              <a:t>Washo</a:t>
            </a:r>
            <a:r>
              <a:rPr lang="en-GB" sz="1600" i="1" dirty="0">
                <a:latin typeface="Arial" panose="020B0604020202020204" pitchFamily="34" charset="0"/>
                <a:ea typeface="Calibri" panose="020F0502020204030204" pitchFamily="34" charset="0"/>
                <a:cs typeface="Arial" panose="020B0604020202020204" pitchFamily="34" charset="0"/>
              </a:rPr>
              <a:t>, 2021)</a:t>
            </a:r>
            <a:endParaRPr lang="de-DE" sz="1600" i="1" dirty="0">
              <a:latin typeface="Arial" panose="020B0604020202020204" pitchFamily="34" charset="0"/>
              <a:ea typeface="DengXian" panose="02010600030101010101" pitchFamily="2" charset="-122"/>
              <a:cs typeface="Arial" panose="020B0604020202020204" pitchFamily="34" charset="0"/>
            </a:endParaRPr>
          </a:p>
          <a:p>
            <a:endParaRPr lang="de-DE" dirty="0"/>
          </a:p>
        </p:txBody>
      </p:sp>
    </p:spTree>
    <p:extLst>
      <p:ext uri="{BB962C8B-B14F-4D97-AF65-F5344CB8AC3E}">
        <p14:creationId xmlns:p14="http://schemas.microsoft.com/office/powerpoint/2010/main" val="6993563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Social engineering attack techniques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lgn="just">
              <a:lnSpc>
                <a:spcPct val="107000"/>
              </a:lnSpc>
              <a:spcAft>
                <a:spcPts val="800"/>
              </a:spcAft>
              <a:buNone/>
            </a:pPr>
            <a:r>
              <a:rPr lang="en-GB" b="1" dirty="0">
                <a:solidFill>
                  <a:srgbClr val="000000"/>
                </a:solidFill>
                <a:latin typeface="+mj-lt"/>
                <a:ea typeface="Calibri" panose="020F0502020204030204" pitchFamily="34" charset="0"/>
                <a:cs typeface="Arial" panose="020B0604020202020204" pitchFamily="34" charset="0"/>
              </a:rPr>
              <a:t>It is important to consider:</a:t>
            </a:r>
            <a:endParaRPr lang="de-DE" b="1" dirty="0">
              <a:latin typeface="+mj-lt"/>
              <a:ea typeface="DengXian" panose="02010600030101010101" pitchFamily="2" charset="-122"/>
              <a:cs typeface="Arial" panose="020B0604020202020204" pitchFamily="34" charset="0"/>
            </a:endParaRPr>
          </a:p>
          <a:p>
            <a:pPr marL="342900" lvl="0" indent="-342900" algn="just">
              <a:lnSpc>
                <a:spcPct val="107000"/>
              </a:lnSpc>
              <a:buFont typeface="Symbol" panose="05050102010706020507" pitchFamily="18" charset="2"/>
              <a:buChar char=""/>
            </a:pPr>
            <a:r>
              <a:rPr lang="en-GB" dirty="0">
                <a:solidFill>
                  <a:srgbClr val="000000"/>
                </a:solidFill>
                <a:latin typeface="+mj-lt"/>
                <a:ea typeface="Calibri" panose="020F0502020204030204" pitchFamily="34" charset="0"/>
                <a:cs typeface="Arial" panose="020B0604020202020204" pitchFamily="34" charset="0"/>
              </a:rPr>
              <a:t>each discipline, providing information on how to understand and interpret the topic, protect against various types of attacks, and understand the impact of social engineering from both a human and organizational standpoint. </a:t>
            </a:r>
            <a:endParaRPr lang="de-DE" dirty="0">
              <a:latin typeface="+mj-lt"/>
              <a:ea typeface="DengXian" panose="02010600030101010101" pitchFamily="2" charset="-122"/>
              <a:cs typeface="Arial" panose="020B0604020202020204" pitchFamily="34" charset="0"/>
            </a:endParaRPr>
          </a:p>
          <a:p>
            <a:pPr marL="342900" lvl="0" indent="-342900" algn="just">
              <a:lnSpc>
                <a:spcPct val="107000"/>
              </a:lnSpc>
              <a:spcAft>
                <a:spcPts val="800"/>
              </a:spcAft>
              <a:buFont typeface="Symbol" panose="05050102010706020507" pitchFamily="18" charset="2"/>
              <a:buChar char=""/>
            </a:pPr>
            <a:r>
              <a:rPr lang="en-GB" dirty="0">
                <a:solidFill>
                  <a:srgbClr val="000000"/>
                </a:solidFill>
                <a:latin typeface="+mj-lt"/>
                <a:ea typeface="Calibri" panose="020F0502020204030204" pitchFamily="34" charset="0"/>
                <a:cs typeface="Arial" panose="020B0604020202020204" pitchFamily="34" charset="0"/>
              </a:rPr>
              <a:t>that each discipline’s interpretation of the topic is only useful when viewed in the context of the other disciplines.</a:t>
            </a:r>
            <a:endParaRPr lang="de-DE" dirty="0">
              <a:latin typeface="+mj-lt"/>
              <a:ea typeface="DengXian" panose="02010600030101010101" pitchFamily="2" charset="-122"/>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4291911792"/>
      </p:ext>
    </p:extLst>
  </p:cSld>
  <p:clrMapOvr>
    <a:masterClrMapping/>
  </p:clrMapOvr>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3" ma:contentTypeDescription="Ein neues Dokument erstellen." ma:contentTypeScope="" ma:versionID="8a8b7e4acd0766fdf4aa1d4e6d27832a">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a5f42ebec39323fedf15a1a63a524db1"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Props1.xml><?xml version="1.0" encoding="utf-8"?>
<ds:datastoreItem xmlns:ds="http://schemas.openxmlformats.org/officeDocument/2006/customXml" ds:itemID="{96904A3F-42D7-4F83-AE55-E63C2D5141D8}"/>
</file>

<file path=customXml/itemProps2.xml><?xml version="1.0" encoding="utf-8"?>
<ds:datastoreItem xmlns:ds="http://schemas.openxmlformats.org/officeDocument/2006/customXml" ds:itemID="{8241BE87-8119-485D-9476-FFE5B2FB35D4}"/>
</file>

<file path=customXml/itemProps3.xml><?xml version="1.0" encoding="utf-8"?>
<ds:datastoreItem xmlns:ds="http://schemas.openxmlformats.org/officeDocument/2006/customXml" ds:itemID="{34155455-F581-4870-9D15-6F1B5C9C81F2}"/>
</file>

<file path=docProps/app.xml><?xml version="1.0" encoding="utf-8"?>
<Properties xmlns="http://schemas.openxmlformats.org/officeDocument/2006/extended-properties" xmlns:vt="http://schemas.openxmlformats.org/officeDocument/2006/docPropsVTypes">
  <TotalTime>0</TotalTime>
  <Words>1633</Words>
  <Application>Microsoft Office PowerPoint</Application>
  <PresentationFormat>Breitbild</PresentationFormat>
  <Paragraphs>114</Paragraphs>
  <Slides>25</Slides>
  <Notes>0</Notes>
  <HiddenSlides>0</HiddenSlides>
  <MMClips>0</MMClips>
  <ScaleCrop>false</ScaleCrop>
  <HeadingPairs>
    <vt:vector size="8" baseType="variant">
      <vt:variant>
        <vt:lpstr>Verwendete Schriftarten</vt:lpstr>
      </vt:variant>
      <vt:variant>
        <vt:i4>5</vt:i4>
      </vt:variant>
      <vt:variant>
        <vt:lpstr>Design</vt:lpstr>
      </vt:variant>
      <vt:variant>
        <vt:i4>1</vt:i4>
      </vt:variant>
      <vt:variant>
        <vt:lpstr>Eingebettete OLE-Server</vt:lpstr>
      </vt:variant>
      <vt:variant>
        <vt:i4>1</vt:i4>
      </vt:variant>
      <vt:variant>
        <vt:lpstr>Folientitel</vt:lpstr>
      </vt:variant>
      <vt:variant>
        <vt:i4>25</vt:i4>
      </vt:variant>
    </vt:vector>
  </HeadingPairs>
  <TitlesOfParts>
    <vt:vector size="32" baseType="lpstr">
      <vt:lpstr>Arial</vt:lpstr>
      <vt:lpstr>Calibri</vt:lpstr>
      <vt:lpstr>Calibri Light</vt:lpstr>
      <vt:lpstr>DengXian</vt:lpstr>
      <vt:lpstr>Symbol</vt:lpstr>
      <vt:lpstr>Office</vt:lpstr>
      <vt:lpstr>Bild</vt:lpstr>
      <vt:lpstr>Social Engineering</vt:lpstr>
      <vt:lpstr>Social Engineering</vt:lpstr>
      <vt:lpstr>Social Engineering</vt:lpstr>
      <vt:lpstr>Social Engineering Training</vt:lpstr>
      <vt:lpstr>Lifecycle of Social Engineering Attacks</vt:lpstr>
      <vt:lpstr>Lifecycle of Social Engineering Attack</vt:lpstr>
      <vt:lpstr>Social engineering attack techniques</vt:lpstr>
      <vt:lpstr>Social engineering attack techniques</vt:lpstr>
      <vt:lpstr>Social engineering attack techniques</vt:lpstr>
      <vt:lpstr>Social engineering attack techniques</vt:lpstr>
      <vt:lpstr>Social engineering attack techniques</vt:lpstr>
      <vt:lpstr>Social engineering attack techniques</vt:lpstr>
      <vt:lpstr>Social engineering attack techniques</vt:lpstr>
      <vt:lpstr>Social engineering attack techniques</vt:lpstr>
      <vt:lpstr>Social engineering attack techniques</vt:lpstr>
      <vt:lpstr>Social engineering attack techniques</vt:lpstr>
      <vt:lpstr>Social engineering attack techniques</vt:lpstr>
      <vt:lpstr>Social engineering attack techniques</vt:lpstr>
      <vt:lpstr>Social engineering from an interdisciplinary view</vt:lpstr>
      <vt:lpstr>Social engineering attack techniques</vt:lpstr>
      <vt:lpstr>Social engineering attack techniques</vt:lpstr>
      <vt:lpstr>Social engineering attack techniques</vt:lpstr>
      <vt:lpstr>Social engineering attack techniques</vt:lpstr>
      <vt:lpstr>Social engineering attack techniques</vt:lpstr>
      <vt:lpstr>Social engineering attack techniques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centered Arial 60</dc:title>
  <dc:creator>Schölnast Hubert</dc:creator>
  <cp:lastModifiedBy>David Sommer</cp:lastModifiedBy>
  <cp:revision>7</cp:revision>
  <dcterms:created xsi:type="dcterms:W3CDTF">2022-10-31T15:14:22Z</dcterms:created>
  <dcterms:modified xsi:type="dcterms:W3CDTF">2022-11-02T10:24:58Z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