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8"/>
  </p:notesMasterIdLst>
  <p:sldIdLst>
    <p:sldId id="256" r:id="rId5"/>
    <p:sldId id="271" r:id="rId6"/>
    <p:sldId id="257" r:id="rId7"/>
    <p:sldId id="272" r:id="rId8"/>
    <p:sldId id="273" r:id="rId9"/>
    <p:sldId id="274" r:id="rId10"/>
    <p:sldId id="275" r:id="rId11"/>
    <p:sldId id="276" r:id="rId12"/>
    <p:sldId id="277" r:id="rId13"/>
    <p:sldId id="279" r:id="rId14"/>
    <p:sldId id="280" r:id="rId15"/>
    <p:sldId id="281" r:id="rId16"/>
    <p:sldId id="282" r:id="rId17"/>
    <p:sldId id="283" r:id="rId18"/>
    <p:sldId id="278" r:id="rId19"/>
    <p:sldId id="284" r:id="rId20"/>
    <p:sldId id="285" r:id="rId21"/>
    <p:sldId id="286" r:id="rId22"/>
    <p:sldId id="287" r:id="rId23"/>
    <p:sldId id="295" r:id="rId24"/>
    <p:sldId id="296" r:id="rId25"/>
    <p:sldId id="288" r:id="rId26"/>
    <p:sldId id="297" r:id="rId27"/>
    <p:sldId id="298" r:id="rId28"/>
    <p:sldId id="299" r:id="rId29"/>
    <p:sldId id="289" r:id="rId30"/>
    <p:sldId id="300" r:id="rId31"/>
    <p:sldId id="301" r:id="rId32"/>
    <p:sldId id="290" r:id="rId33"/>
    <p:sldId id="303" r:id="rId34"/>
    <p:sldId id="302" r:id="rId35"/>
    <p:sldId id="291" r:id="rId36"/>
    <p:sldId id="304" r:id="rId37"/>
    <p:sldId id="292" r:id="rId38"/>
    <p:sldId id="305" r:id="rId39"/>
    <p:sldId id="293" r:id="rId40"/>
    <p:sldId id="306" r:id="rId41"/>
    <p:sldId id="307" r:id="rId42"/>
    <p:sldId id="294" r:id="rId43"/>
    <p:sldId id="308" r:id="rId44"/>
    <p:sldId id="309" r:id="rId45"/>
    <p:sldId id="310" r:id="rId46"/>
    <p:sldId id="311" r:id="rId47"/>
  </p:sldIdLst>
  <p:sldSz cx="12192000" cy="6858000"/>
  <p:notesSz cx="6858000" cy="9144000"/>
  <p:defaultTextStyle>
    <a:defPPr>
      <a:defRPr lang="d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33"/>
    <p:restoredTop sz="58297"/>
  </p:normalViewPr>
  <p:slideViewPr>
    <p:cSldViewPr snapToGrid="0">
      <p:cViewPr varScale="1">
        <p:scale>
          <a:sx n="50" d="100"/>
          <a:sy n="50" d="100"/>
        </p:scale>
        <p:origin x="162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68F8AC-B4FE-0B44-990A-5BC1C0A4CA0F}" type="datetimeFigureOut">
              <a:rPr lang="en-US" smtClean="0"/>
              <a:t>11/19/2022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
              <a:t>Mastertekstformat bearbeiten</a:t>
            </a:r>
          </a:p>
          <a:p>
            <a:pPr lvl="1"/>
            <a:r>
              <a:rPr lang="da"/>
              <a:t>Zweite Ebene</a:t>
            </a:r>
          </a:p>
          <a:p>
            <a:pPr lvl="2"/>
            <a:r>
              <a:rPr lang="da"/>
              <a:t>Dritte Ebene</a:t>
            </a:r>
          </a:p>
          <a:p>
            <a:pPr lvl="3"/>
            <a:r>
              <a:rPr lang="da"/>
              <a:t>Vierte Ebene</a:t>
            </a:r>
          </a:p>
          <a:p>
            <a:pPr lvl="4"/>
            <a:r>
              <a:rPr lang="da"/>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B440EB-C5CD-7245-AE6D-83AAE35B2981}" type="slidenum">
              <a:rPr lang="en-US" smtClean="0"/>
              <a:t>‹nr.›</a:t>
            </a:fld>
            <a:endParaRPr lang="en-US"/>
          </a:p>
        </p:txBody>
      </p:sp>
    </p:spTree>
    <p:extLst>
      <p:ext uri="{BB962C8B-B14F-4D97-AF65-F5344CB8AC3E}">
        <p14:creationId xmlns:p14="http://schemas.microsoft.com/office/powerpoint/2010/main" val="1924120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Hej seere, velkommen til dette modul om risikostyring. Risikostyring er en central opgave for enhver iværksætteraktivitet. Efterhånden som flere og flere forretningsopgaver afhænger af funktionaliteten af it-tjenester, bliver risikostyringen af informationssikkerhed vigtigere og vigtigere.</a:t>
            </a:r>
          </a:p>
        </p:txBody>
      </p:sp>
      <p:sp>
        <p:nvSpPr>
          <p:cNvPr id="4" name="Foliennummernplatzhalter 3"/>
          <p:cNvSpPr>
            <a:spLocks noGrp="1"/>
          </p:cNvSpPr>
          <p:nvPr>
            <p:ph type="sldNum" sz="quarter" idx="5"/>
          </p:nvPr>
        </p:nvSpPr>
        <p:spPr/>
        <p:txBody>
          <a:bodyPr/>
          <a:lstStyle/>
          <a:p>
            <a:fld id="{56B440EB-C5CD-7245-AE6D-83AAE35B2981}" type="slidenum">
              <a:rPr lang="en-US" smtClean="0"/>
              <a:t>1</a:t>
            </a:fld>
            <a:endParaRPr lang="en-US"/>
          </a:p>
        </p:txBody>
      </p:sp>
    </p:spTree>
    <p:extLst>
      <p:ext uri="{BB962C8B-B14F-4D97-AF65-F5344CB8AC3E}">
        <p14:creationId xmlns:p14="http://schemas.microsoft.com/office/powerpoint/2010/main" val="1316123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2</a:t>
            </a:fld>
            <a:endParaRPr lang="en-US"/>
          </a:p>
        </p:txBody>
      </p:sp>
    </p:spTree>
    <p:extLst>
      <p:ext uri="{BB962C8B-B14F-4D97-AF65-F5344CB8AC3E}">
        <p14:creationId xmlns:p14="http://schemas.microsoft.com/office/powerpoint/2010/main" val="1320998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Når du beskytter en organisation, er det vigtigt at implementere sikkerhedsforanstaltninger, som er specifikt passende for organisationen. Risikostyring understøtter denne bestræbelse ved at vurdere risiciene med hensyn til organisationens aktiver og trusselslandskab. Det lægger derfor grundlaget for et internt kontrolsystem, som hjælper med at forhindre svig og sikrer sikkerheden af produkter, tjenester og aktiviteter</a:t>
            </a:r>
          </a:p>
          <a:p>
            <a:endParaRPr lang="en-US" dirty="0"/>
          </a:p>
          <a:p>
            <a:r>
              <a:rPr lang="da" dirty="0"/>
              <a:t>Hvad kan der ske? Hvad kan årsagerne være? Hvad ville virkningerne være? Hvordan kan vi afbøde virkningerne? Er typiske spørgsmål, vi behandles af risikostyringstilgange</a:t>
            </a:r>
          </a:p>
          <a:p>
            <a:endParaRPr lang="en-US" dirty="0"/>
          </a:p>
          <a:p>
            <a:r>
              <a:rPr lang="da" dirty="0"/>
              <a:t>Risikostyring er ofte et lovkrav … men god risikostyring kan give væsentlig værdi for organisationen.</a:t>
            </a:r>
          </a:p>
          <a:p>
            <a:endParaRPr lang="en-US" dirty="0"/>
          </a:p>
          <a:p>
            <a:r>
              <a:rPr lang="da" dirty="0"/>
              <a:t>Især når det kommer til spørgsmålene, hvilke investeringer der skal foretages, eller hvor meget sikkerhed der er nok, spiller risikostyring en væsentlig rolle</a:t>
            </a:r>
          </a:p>
          <a:p>
            <a:endParaRPr lang="en-US" dirty="0"/>
          </a:p>
          <a:p>
            <a:endParaRPr lang="en-US" dirty="0"/>
          </a:p>
          <a:p>
            <a:r>
              <a:rPr lang="da" dirty="0"/>
              <a:t>Sidst men ikke mindst er risikostyring en måde at håndtere usikkerhed på på en struktureret måde</a:t>
            </a:r>
          </a:p>
          <a:p>
            <a:endParaRPr lang="en-US" dirty="0"/>
          </a:p>
          <a:p>
            <a:r>
              <a:rPr lang="da" dirty="0"/>
              <a:t>Et af de vigtigste mål er at forebygge skader og at lægge grundlaget for informerede beslutninger om sikkerhedsudgifter</a:t>
            </a:r>
          </a:p>
        </p:txBody>
      </p:sp>
      <p:sp>
        <p:nvSpPr>
          <p:cNvPr id="4" name="Foliennummernplatzhalter 3"/>
          <p:cNvSpPr>
            <a:spLocks noGrp="1"/>
          </p:cNvSpPr>
          <p:nvPr>
            <p:ph type="sldNum" sz="quarter" idx="5"/>
          </p:nvPr>
        </p:nvSpPr>
        <p:spPr/>
        <p:txBody>
          <a:bodyPr/>
          <a:lstStyle/>
          <a:p>
            <a:fld id="{56B440EB-C5CD-7245-AE6D-83AAE35B2981}" type="slidenum">
              <a:rPr lang="en-US" smtClean="0"/>
              <a:t>3</a:t>
            </a:fld>
            <a:endParaRPr lang="en-US"/>
          </a:p>
        </p:txBody>
      </p:sp>
    </p:spTree>
    <p:extLst>
      <p:ext uri="{BB962C8B-B14F-4D97-AF65-F5344CB8AC3E}">
        <p14:creationId xmlns:p14="http://schemas.microsoft.com/office/powerpoint/2010/main" val="2959430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Men hvad er risiko? Det er vigtigt at understrege, at risiko altid er forbundet med usikkerhed, hvilket betyder, at den ikke allerede er kendt.</a:t>
            </a:r>
          </a:p>
          <a:p>
            <a:endParaRPr lang="en-US" dirty="0"/>
          </a:p>
          <a:p>
            <a:r>
              <a:rPr lang="da" dirty="0"/>
              <a:t>Dette gør det nogle gange vanskeligt at vurdere og vurdere risici. Desuden har risiko forbundet med en organisation en vis sandsynlighed for at opstå,</a:t>
            </a:r>
          </a:p>
          <a:p>
            <a:endParaRPr lang="en-US" dirty="0"/>
          </a:p>
          <a:p>
            <a:r>
              <a:rPr lang="da" dirty="0"/>
              <a:t>Hvis positiv</a:t>
            </a:r>
          </a:p>
          <a:p>
            <a:endParaRPr lang="en-US" dirty="0"/>
          </a:p>
          <a:p>
            <a:pPr lvl="2"/>
            <a:r>
              <a:rPr lang="da" dirty="0">
                <a:sym typeface="Wingdings" panose="05000000000000000000" pitchFamily="2" charset="2"/>
              </a:rPr>
              <a:t>Usikkerhed  hændelse med ukendt udfald</a:t>
            </a:r>
            <a:endParaRPr lang="en-GB" dirty="0"/>
          </a:p>
          <a:p>
            <a:pPr lvl="2"/>
            <a:r>
              <a:rPr lang="da" dirty="0"/>
              <a:t>Sandsynlighed </a:t>
            </a:r>
            <a:r>
              <a:rPr lang="da" dirty="0">
                <a:sym typeface="Wingdings" panose="05000000000000000000" pitchFamily="2" charset="2"/>
              </a:rPr>
              <a:t> sandsynlighed for forekomst</a:t>
            </a:r>
            <a:endParaRPr lang="en-GB" dirty="0"/>
          </a:p>
          <a:p>
            <a:pPr lvl="2"/>
            <a:r>
              <a:rPr lang="da" dirty="0"/>
              <a:t>Trussel </a:t>
            </a:r>
            <a:r>
              <a:rPr lang="da" dirty="0">
                <a:sym typeface="Wingdings" panose="05000000000000000000" pitchFamily="2" charset="2"/>
              </a:rPr>
              <a:t> potentiel kilde til skade</a:t>
            </a:r>
          </a:p>
          <a:p>
            <a:endParaRPr lang="en-US" dirty="0"/>
          </a:p>
          <a:p>
            <a:pPr lvl="2"/>
            <a:r>
              <a:rPr lang="da" dirty="0"/>
              <a:t>Kan være positiv eller negativ</a:t>
            </a:r>
          </a:p>
          <a:p>
            <a:pPr lvl="2"/>
            <a:r>
              <a:rPr lang="da" dirty="0"/>
              <a:t>Måles ofte på effekt og sandsynlighed</a:t>
            </a:r>
          </a:p>
          <a:p>
            <a:pPr lvl="2"/>
            <a:r>
              <a:rPr lang="da" dirty="0"/>
              <a:t>Vil forårsage skade, hvis de opstår</a:t>
            </a:r>
          </a:p>
          <a:p>
            <a:pPr lvl="2"/>
            <a:r>
              <a:rPr lang="da" dirty="0"/>
              <a:t>Er forårsaget og øget af risikofaktorer</a:t>
            </a:r>
          </a:p>
          <a:p>
            <a:pPr lvl="2"/>
            <a:r>
              <a:rPr lang="da" dirty="0"/>
              <a:t>Kan og bør styres</a:t>
            </a:r>
          </a:p>
          <a:p>
            <a:pPr lvl="2"/>
            <a:r>
              <a:rPr lang="da" dirty="0"/>
              <a:t>Reduceres af afbødningsteknikker</a:t>
            </a:r>
          </a:p>
        </p:txBody>
      </p:sp>
      <p:sp>
        <p:nvSpPr>
          <p:cNvPr id="4" name="Foliennummernplatzhalter 3"/>
          <p:cNvSpPr>
            <a:spLocks noGrp="1"/>
          </p:cNvSpPr>
          <p:nvPr>
            <p:ph type="sldNum" sz="quarter" idx="5"/>
          </p:nvPr>
        </p:nvSpPr>
        <p:spPr/>
        <p:txBody>
          <a:bodyPr/>
          <a:lstStyle/>
          <a:p>
            <a:fld id="{56B440EB-C5CD-7245-AE6D-83AAE35B2981}" type="slidenum">
              <a:rPr lang="en-US" smtClean="0"/>
              <a:t>4</a:t>
            </a:fld>
            <a:endParaRPr lang="en-US"/>
          </a:p>
        </p:txBody>
      </p:sp>
    </p:spTree>
    <p:extLst>
      <p:ext uri="{BB962C8B-B14F-4D97-AF65-F5344CB8AC3E}">
        <p14:creationId xmlns:p14="http://schemas.microsoft.com/office/powerpoint/2010/main" val="2031944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914400" marR="0" lvl="2" indent="0" algn="l" defTabSz="914400" rtl="0" eaLnBrk="1" fontAlgn="auto" latinLnBrk="0" hangingPunct="1">
              <a:lnSpc>
                <a:spcPct val="100000"/>
              </a:lnSpc>
              <a:spcBef>
                <a:spcPts val="0"/>
              </a:spcBef>
              <a:spcAft>
                <a:spcPts val="0"/>
              </a:spcAft>
              <a:buClrTx/>
              <a:buSzTx/>
              <a:buFontTx/>
              <a:buNone/>
              <a:tabLst/>
              <a:defRPr/>
            </a:pPr>
            <a:r>
              <a:rPr lang="da" dirty="0"/>
              <a:t>Trussel </a:t>
            </a:r>
            <a:r>
              <a:rPr lang="da" dirty="0">
                <a:sym typeface="Wingdings" panose="05000000000000000000" pitchFamily="2" charset="2"/>
              </a:rPr>
              <a:t> potentiel kilde til skade, negativ hændelse -&gt; ondsindede, utilsigtede hændelser, naturkatastrofer, …</a:t>
            </a:r>
          </a:p>
          <a:p>
            <a:pPr lvl="2"/>
            <a:r>
              <a:rPr lang="da" dirty="0"/>
              <a:t>Sandsynlighed </a:t>
            </a:r>
            <a:r>
              <a:rPr lang="da" dirty="0">
                <a:sym typeface="Wingdings" panose="05000000000000000000" pitchFamily="2" charset="2"/>
              </a:rPr>
              <a:t> sandsynlighed for, at en trussel materialiserer sig</a:t>
            </a:r>
          </a:p>
          <a:p>
            <a:pPr lvl="2"/>
            <a:r>
              <a:rPr lang="da" dirty="0">
                <a:sym typeface="Wingdings" panose="05000000000000000000" pitchFamily="2" charset="2"/>
              </a:rPr>
              <a:t>Påvirkning -&gt; konsekvenser, der opstår, når et aktiv påvirkes af en bestemt trussel … påvirkninger kan måles kvalitativt eller kvantitativt</a:t>
            </a:r>
            <a:endParaRPr lang="en-GB" dirty="0"/>
          </a:p>
        </p:txBody>
      </p:sp>
      <p:sp>
        <p:nvSpPr>
          <p:cNvPr id="4" name="Foliennummernplatzhalter 3"/>
          <p:cNvSpPr>
            <a:spLocks noGrp="1"/>
          </p:cNvSpPr>
          <p:nvPr>
            <p:ph type="sldNum" sz="quarter" idx="5"/>
          </p:nvPr>
        </p:nvSpPr>
        <p:spPr/>
        <p:txBody>
          <a:bodyPr/>
          <a:lstStyle/>
          <a:p>
            <a:fld id="{56B440EB-C5CD-7245-AE6D-83AAE35B2981}" type="slidenum">
              <a:rPr lang="en-US" smtClean="0"/>
              <a:t>5</a:t>
            </a:fld>
            <a:endParaRPr lang="en-US"/>
          </a:p>
        </p:txBody>
      </p:sp>
    </p:spTree>
    <p:extLst>
      <p:ext uri="{BB962C8B-B14F-4D97-AF65-F5344CB8AC3E}">
        <p14:creationId xmlns:p14="http://schemas.microsoft.com/office/powerpoint/2010/main" val="2729998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6</a:t>
            </a:fld>
            <a:endParaRPr lang="en-US"/>
          </a:p>
        </p:txBody>
      </p:sp>
    </p:spTree>
    <p:extLst>
      <p:ext uri="{BB962C8B-B14F-4D97-AF65-F5344CB8AC3E}">
        <p14:creationId xmlns:p14="http://schemas.microsoft.com/office/powerpoint/2010/main" val="2769451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lang="da" b="1" i="0" dirty="0">
                <a:solidFill>
                  <a:srgbClr val="202124"/>
                </a:solidFill>
                <a:effectLst/>
                <a:latin typeface="arial" panose="020B0604020202020204" pitchFamily="34" charset="0"/>
              </a:rPr>
              <a:t>Informationssikkerhedsrisici er de risici, der kan påvirke sikkerhedsbeskyttelsesmålene, dette omfatter angreb mod informationssystemer, men også risici såsom menneskelige fejl eller naturkatastrofer</a:t>
            </a:r>
            <a:endParaRPr lang="en-GB" sz="1200" dirty="0"/>
          </a:p>
          <a:p>
            <a:pPr lvl="1"/>
            <a:endParaRPr lang="en-US" b="1" i="0" dirty="0">
              <a:solidFill>
                <a:srgbClr val="202124"/>
              </a:solidFill>
              <a:effectLst/>
              <a:latin typeface="arial" panose="020B0604020202020204" pitchFamily="34" charset="0"/>
            </a:endParaRPr>
          </a:p>
          <a:p>
            <a:pPr lvl="1"/>
            <a:endParaRPr lang="en-US" b="1" i="0" dirty="0">
              <a:solidFill>
                <a:srgbClr val="202124"/>
              </a:solidFill>
              <a:effectLst/>
              <a:latin typeface="arial" panose="020B0604020202020204" pitchFamily="34" charset="0"/>
            </a:endParaRPr>
          </a:p>
          <a:p>
            <a:pPr lvl="1"/>
            <a:endParaRPr lang="en-GB" sz="1200" dirty="0"/>
          </a:p>
          <a:p>
            <a:pPr lvl="1"/>
            <a:r>
              <a:rPr lang="da" sz="1200" dirty="0"/>
              <a:t>IS-risici kan påvirke it-drift, aktiver, enkeltpersoner og hele organisationen</a:t>
            </a:r>
          </a:p>
          <a:p>
            <a:pPr lvl="1"/>
            <a:r>
              <a:rPr lang="da" sz="1200" dirty="0"/>
              <a:t>Vidtgående konsekvenser (økonomiske bøder, tab af omdømme/partnere, …)</a:t>
            </a:r>
          </a:p>
        </p:txBody>
      </p:sp>
      <p:sp>
        <p:nvSpPr>
          <p:cNvPr id="4" name="Foliennummernplatzhalter 3"/>
          <p:cNvSpPr>
            <a:spLocks noGrp="1"/>
          </p:cNvSpPr>
          <p:nvPr>
            <p:ph type="sldNum" sz="quarter" idx="5"/>
          </p:nvPr>
        </p:nvSpPr>
        <p:spPr/>
        <p:txBody>
          <a:bodyPr/>
          <a:lstStyle/>
          <a:p>
            <a:fld id="{56B440EB-C5CD-7245-AE6D-83AAE35B2981}" type="slidenum">
              <a:rPr lang="en-US" smtClean="0"/>
              <a:t>7</a:t>
            </a:fld>
            <a:endParaRPr lang="en-US"/>
          </a:p>
        </p:txBody>
      </p:sp>
    </p:spTree>
    <p:extLst>
      <p:ext uri="{BB962C8B-B14F-4D97-AF65-F5344CB8AC3E}">
        <p14:creationId xmlns:p14="http://schemas.microsoft.com/office/powerpoint/2010/main" val="2472586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a" b="0" i="0" dirty="0">
                <a:solidFill>
                  <a:srgbClr val="202124"/>
                </a:solidFill>
                <a:effectLst/>
                <a:latin typeface="arial" panose="020B0604020202020204" pitchFamily="34" charset="0"/>
              </a:rPr>
              <a:t>. IT-risiko omfatter en bred vifte af potentielle hændelser, herunder databrud, lovgivningsmæssige håndhævelseshandlinger, økonomiske omkostninger, skade på omdømme og mere.</a:t>
            </a:r>
            <a:endParaRPr lang="en-GB" dirty="0"/>
          </a:p>
          <a:p>
            <a:pPr lvl="2"/>
            <a:endParaRPr lang="en-GB" dirty="0"/>
          </a:p>
          <a:p>
            <a:pPr lvl="2"/>
            <a:r>
              <a:rPr lang="da" dirty="0"/>
              <a:t>Angreb mod netværk</a:t>
            </a:r>
          </a:p>
          <a:p>
            <a:pPr lvl="2"/>
            <a:r>
              <a:rPr lang="da" dirty="0"/>
              <a:t>Insider-trusler</a:t>
            </a:r>
          </a:p>
          <a:p>
            <a:pPr lvl="2"/>
            <a:r>
              <a:rPr lang="da" dirty="0"/>
              <a:t>Social Engineering</a:t>
            </a:r>
          </a:p>
          <a:p>
            <a:pPr lvl="2"/>
            <a:r>
              <a:rPr lang="da" dirty="0"/>
              <a:t>Malware/Ransomware</a:t>
            </a:r>
          </a:p>
          <a:p>
            <a:pPr lvl="2"/>
            <a:r>
              <a:rPr lang="da" dirty="0"/>
              <a:t>Phishing</a:t>
            </a:r>
          </a:p>
          <a:p>
            <a:pPr lvl="2"/>
            <a:r>
              <a:rPr lang="da" dirty="0"/>
              <a:t>DDoS</a:t>
            </a:r>
          </a:p>
          <a:p>
            <a:pPr lvl="2"/>
            <a:r>
              <a:rPr lang="da" dirty="0"/>
              <a:t>Supply Chain angreb</a:t>
            </a:r>
          </a:p>
          <a:p>
            <a:pPr lvl="2"/>
            <a:r>
              <a:rPr lang="da" dirty="0"/>
              <a:t>Injektionsangreb</a:t>
            </a:r>
          </a:p>
        </p:txBody>
      </p:sp>
      <p:sp>
        <p:nvSpPr>
          <p:cNvPr id="4" name="Foliennummernplatzhalter 3"/>
          <p:cNvSpPr>
            <a:spLocks noGrp="1"/>
          </p:cNvSpPr>
          <p:nvPr>
            <p:ph type="sldNum" sz="quarter" idx="5"/>
          </p:nvPr>
        </p:nvSpPr>
        <p:spPr/>
        <p:txBody>
          <a:bodyPr/>
          <a:lstStyle/>
          <a:p>
            <a:fld id="{56B440EB-C5CD-7245-AE6D-83AAE35B2981}" type="slidenum">
              <a:rPr lang="en-US" smtClean="0"/>
              <a:t>8</a:t>
            </a:fld>
            <a:endParaRPr lang="en-US"/>
          </a:p>
        </p:txBody>
      </p:sp>
    </p:spTree>
    <p:extLst>
      <p:ext uri="{BB962C8B-B14F-4D97-AF65-F5344CB8AC3E}">
        <p14:creationId xmlns:p14="http://schemas.microsoft.com/office/powerpoint/2010/main" val="2124501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9</a:t>
            </a:fld>
            <a:endParaRPr lang="en-US"/>
          </a:p>
        </p:txBody>
      </p:sp>
    </p:spTree>
    <p:extLst>
      <p:ext uri="{BB962C8B-B14F-4D97-AF65-F5344CB8AC3E}">
        <p14:creationId xmlns:p14="http://schemas.microsoft.com/office/powerpoint/2010/main" val="41816798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a" dirty="0"/>
              <a:t>Systematisk tilgang til risikovurdering på en måde, så resultaterne er sammenlignelige over tid</a:t>
            </a:r>
          </a:p>
          <a:p>
            <a:pPr lvl="0"/>
            <a:endParaRPr lang="en-GB" dirty="0"/>
          </a:p>
          <a:p>
            <a:pPr lvl="0"/>
            <a:r>
              <a:rPr lang="da" dirty="0"/>
              <a:t>Resultaterne er afgørende for at definere, hvor mange penge og ressourcer der skal bruges på sikkerhed</a:t>
            </a:r>
          </a:p>
          <a:p>
            <a:pPr lvl="0"/>
            <a:endParaRPr lang="en-GB" dirty="0"/>
          </a:p>
          <a:p>
            <a:pPr lvl="0"/>
            <a:r>
              <a:rPr lang="da" dirty="0"/>
              <a:t>God risikostyring skal skræddersyes til organisationens behov og trusselslandskab</a:t>
            </a:r>
          </a:p>
          <a:p>
            <a:pPr lvl="0"/>
            <a:endParaRPr lang="en-GB" dirty="0"/>
          </a:p>
          <a:p>
            <a:pPr lvl="0"/>
            <a:r>
              <a:rPr lang="da" dirty="0"/>
              <a:t>For at få succes er det nødvendigt at fremme vigtigheden af risikostyring i organisationen</a:t>
            </a:r>
          </a:p>
          <a:p>
            <a:pPr lvl="0"/>
            <a:endParaRPr lang="en-GB" dirty="0"/>
          </a:p>
          <a:p>
            <a:pPr lvl="0"/>
            <a:endParaRPr lang="en-GB" dirty="0"/>
          </a:p>
          <a:p>
            <a:pPr lvl="0"/>
            <a:endParaRPr lang="en-GB" dirty="0"/>
          </a:p>
          <a:p>
            <a:pPr lvl="0"/>
            <a:endParaRPr lang="en-GB" dirty="0"/>
          </a:p>
          <a:p>
            <a:pPr lvl="2"/>
            <a:r>
              <a:rPr lang="da" dirty="0"/>
              <a:t>Øger virksomhedernes succesrater</a:t>
            </a:r>
          </a:p>
          <a:p>
            <a:pPr lvl="2"/>
            <a:r>
              <a:rPr lang="da" dirty="0"/>
              <a:t>Forbedrer virksomhedsledelse, produktkvalitet, overholdelse, …</a:t>
            </a:r>
          </a:p>
          <a:p>
            <a:endParaRPr lang="en-US" dirty="0"/>
          </a:p>
          <a:p>
            <a:pPr lvl="2"/>
            <a:r>
              <a:rPr lang="da" dirty="0"/>
              <a:t>Ikke en adskilt aktivitet</a:t>
            </a:r>
          </a:p>
          <a:p>
            <a:pPr lvl="2"/>
            <a:r>
              <a:rPr lang="da" dirty="0"/>
              <a:t>Dybt knyttet til de vigtigste aktiviteter og processer</a:t>
            </a:r>
          </a:p>
          <a:p>
            <a:endParaRPr lang="en-US" dirty="0"/>
          </a:p>
          <a:p>
            <a:r>
              <a:rPr lang="da" dirty="0"/>
              <a:t>Skaber værdi</a:t>
            </a:r>
          </a:p>
          <a:p>
            <a:endParaRPr lang="en-GB" dirty="0"/>
          </a:p>
          <a:p>
            <a:r>
              <a:rPr lang="da" dirty="0"/>
              <a:t>Integreret del af organisatoriske processer</a:t>
            </a:r>
          </a:p>
          <a:p>
            <a:pPr lvl="1"/>
            <a:endParaRPr lang="en-GB" dirty="0"/>
          </a:p>
          <a:p>
            <a:pPr lvl="1"/>
            <a:r>
              <a:rPr lang="da" dirty="0"/>
              <a:t>Kræver en systematisk proces</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10</a:t>
            </a:fld>
            <a:endParaRPr lang="en-US"/>
          </a:p>
        </p:txBody>
      </p:sp>
    </p:spTree>
    <p:extLst>
      <p:ext uri="{BB962C8B-B14F-4D97-AF65-F5344CB8AC3E}">
        <p14:creationId xmlns:p14="http://schemas.microsoft.com/office/powerpoint/2010/main" val="1498656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Tjeklister, interviews, …</a:t>
            </a:r>
          </a:p>
          <a:p>
            <a:endParaRPr lang="en-GB" dirty="0"/>
          </a:p>
          <a:p>
            <a:endParaRPr lang="en-GB" dirty="0"/>
          </a:p>
          <a:p>
            <a:endParaRPr lang="en-GB" dirty="0"/>
          </a:p>
          <a:p>
            <a:endParaRPr lang="en-GB" dirty="0"/>
          </a:p>
          <a:p>
            <a:endParaRPr lang="en-GB" dirty="0"/>
          </a:p>
          <a:p>
            <a:r>
              <a:rPr lang="da" dirty="0"/>
              <a:t>Risikokilder kan være interne eller eksterne</a:t>
            </a:r>
          </a:p>
          <a:p>
            <a:r>
              <a:rPr lang="da" dirty="0"/>
              <a:t>Risikokilder kan være i vores kontrol eller uden for den</a:t>
            </a:r>
          </a:p>
          <a:p>
            <a:r>
              <a:rPr lang="da" dirty="0"/>
              <a:t>Alle mulige risici og risikokilder bør indsamles under identifikationsprocessen</a:t>
            </a:r>
          </a:p>
          <a:p>
            <a:r>
              <a:rPr lang="da" dirty="0"/>
              <a:t>Identificerede risici bør tildeles risikoejere</a:t>
            </a:r>
          </a:p>
          <a:p>
            <a:r>
              <a:rPr lang="da" dirty="0"/>
              <a:t>Risici bør være knyttet til berørte aktiver</a:t>
            </a:r>
          </a:p>
          <a:p>
            <a:r>
              <a:rPr lang="da" dirty="0"/>
              <a:t>Trusler og sårbarheder bør identificeres og katalogiseres</a:t>
            </a:r>
          </a:p>
          <a:p>
            <a:r>
              <a:rPr lang="da" dirty="0"/>
              <a:t>Eksisterende kontroller og afbødninger bør identificeres</a:t>
            </a:r>
          </a:p>
          <a:p>
            <a:r>
              <a:rPr lang="da" dirty="0"/>
              <a:t>Konsekvenser og virkninger af forekomsten af risici bør identificeres</a:t>
            </a:r>
          </a:p>
        </p:txBody>
      </p:sp>
      <p:sp>
        <p:nvSpPr>
          <p:cNvPr id="4" name="Foliennummernplatzhalter 3"/>
          <p:cNvSpPr>
            <a:spLocks noGrp="1"/>
          </p:cNvSpPr>
          <p:nvPr>
            <p:ph type="sldNum" sz="quarter" idx="5"/>
          </p:nvPr>
        </p:nvSpPr>
        <p:spPr/>
        <p:txBody>
          <a:bodyPr/>
          <a:lstStyle/>
          <a:p>
            <a:fld id="{56B440EB-C5CD-7245-AE6D-83AAE35B2981}" type="slidenum">
              <a:rPr lang="en-US" smtClean="0"/>
              <a:t>11</a:t>
            </a:fld>
            <a:endParaRPr lang="en-US"/>
          </a:p>
        </p:txBody>
      </p:sp>
    </p:spTree>
    <p:extLst>
      <p:ext uri="{BB962C8B-B14F-4D97-AF65-F5344CB8AC3E}">
        <p14:creationId xmlns:p14="http://schemas.microsoft.com/office/powerpoint/2010/main" val="3315338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Detaljeringsgraden af analysen skal udføres i henhold til:</a:t>
            </a:r>
          </a:p>
          <a:p>
            <a:pPr lvl="2"/>
            <a:r>
              <a:rPr lang="da" dirty="0"/>
              <a:t>Det berørte aktivs kritikalitet</a:t>
            </a:r>
          </a:p>
          <a:p>
            <a:pPr lvl="2"/>
            <a:r>
              <a:rPr lang="da" dirty="0"/>
              <a:t>Størrelsen af den kendte sårbarhed</a:t>
            </a:r>
          </a:p>
          <a:p>
            <a:pPr lvl="2"/>
            <a:r>
              <a:rPr lang="da" dirty="0"/>
              <a:t>Sandsynligheden for, at risikohændelsen indtræffer</a:t>
            </a:r>
          </a:p>
          <a:p>
            <a:pPr lvl="1"/>
            <a:r>
              <a:rPr lang="da" dirty="0"/>
              <a:t>Kvalitativ risikoanalyse:</a:t>
            </a:r>
          </a:p>
          <a:p>
            <a:pPr lvl="2"/>
            <a:r>
              <a:rPr lang="da" dirty="0"/>
              <a:t>Beskriver risikopotentiale med attributter (dvs. lav, middel høj)</a:t>
            </a:r>
          </a:p>
          <a:p>
            <a:pPr lvl="2"/>
            <a:r>
              <a:rPr lang="da" dirty="0"/>
              <a:t>Godt overblik, men meget subjektivt</a:t>
            </a:r>
          </a:p>
          <a:p>
            <a:pPr lvl="1"/>
            <a:r>
              <a:rPr lang="da" dirty="0"/>
              <a:t>Kvantitativ risikoanalyse:</a:t>
            </a:r>
          </a:p>
          <a:p>
            <a:pPr lvl="2"/>
            <a:r>
              <a:rPr lang="da" dirty="0"/>
              <a:t>Beskriver risikopotentiale med numeriske værdier baseret på eksisterende data</a:t>
            </a:r>
          </a:p>
          <a:p>
            <a:pPr lvl="2"/>
            <a:r>
              <a:rPr lang="da" dirty="0"/>
              <a:t>Kæmper med nye risici uden tilstrækkelige historiske data</a:t>
            </a:r>
          </a:p>
        </p:txBody>
      </p:sp>
      <p:sp>
        <p:nvSpPr>
          <p:cNvPr id="4" name="Foliennummernplatzhalter 3"/>
          <p:cNvSpPr>
            <a:spLocks noGrp="1"/>
          </p:cNvSpPr>
          <p:nvPr>
            <p:ph type="sldNum" sz="quarter" idx="5"/>
          </p:nvPr>
        </p:nvSpPr>
        <p:spPr/>
        <p:txBody>
          <a:bodyPr/>
          <a:lstStyle/>
          <a:p>
            <a:fld id="{56B440EB-C5CD-7245-AE6D-83AAE35B2981}" type="slidenum">
              <a:rPr lang="en-US" smtClean="0"/>
              <a:t>12</a:t>
            </a:fld>
            <a:endParaRPr lang="en-US"/>
          </a:p>
        </p:txBody>
      </p:sp>
    </p:spTree>
    <p:extLst>
      <p:ext uri="{BB962C8B-B14F-4D97-AF65-F5344CB8AC3E}">
        <p14:creationId xmlns:p14="http://schemas.microsoft.com/office/powerpoint/2010/main" val="2043675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De tidligere definerede risikovurderingskriterier anvendes i denne fase</a:t>
            </a:r>
          </a:p>
          <a:p>
            <a:r>
              <a:rPr lang="da" dirty="0"/>
              <a:t>Konsistens i evalueringskriterierne under denne proces er vigtig</a:t>
            </a:r>
          </a:p>
          <a:p>
            <a:r>
              <a:rPr lang="da" dirty="0"/>
              <a:t>Risikoaccept er muligt, men accept af mange risici kan mangedoble eksisterende problemer.</a:t>
            </a:r>
          </a:p>
          <a:p>
            <a:r>
              <a:rPr lang="da" dirty="0"/>
              <a:t>Konteksten af organisationen og dens interessenter bør overvejes</a:t>
            </a:r>
          </a:p>
          <a:p>
            <a:r>
              <a:rPr lang="da" dirty="0"/>
              <a:t>Resultater af risikovurderingen:</a:t>
            </a:r>
          </a:p>
          <a:p>
            <a:pPr lvl="2"/>
            <a:r>
              <a:rPr lang="da" dirty="0"/>
              <a:t>Beslutning om aktivitet er nødvendig for den vurderede risiko</a:t>
            </a:r>
          </a:p>
          <a:p>
            <a:pPr lvl="2"/>
            <a:r>
              <a:rPr lang="da" dirty="0"/>
              <a:t>Prioriteret liste for risikobehandlingsaktiviteter</a:t>
            </a:r>
          </a:p>
        </p:txBody>
      </p:sp>
      <p:sp>
        <p:nvSpPr>
          <p:cNvPr id="4" name="Foliennummernplatzhalter 3"/>
          <p:cNvSpPr>
            <a:spLocks noGrp="1"/>
          </p:cNvSpPr>
          <p:nvPr>
            <p:ph type="sldNum" sz="quarter" idx="5"/>
          </p:nvPr>
        </p:nvSpPr>
        <p:spPr/>
        <p:txBody>
          <a:bodyPr/>
          <a:lstStyle/>
          <a:p>
            <a:fld id="{56B440EB-C5CD-7245-AE6D-83AAE35B2981}" type="slidenum">
              <a:rPr lang="en-US" smtClean="0"/>
              <a:t>13</a:t>
            </a:fld>
            <a:endParaRPr lang="en-US"/>
          </a:p>
        </p:txBody>
      </p:sp>
    </p:spTree>
    <p:extLst>
      <p:ext uri="{BB962C8B-B14F-4D97-AF65-F5344CB8AC3E}">
        <p14:creationId xmlns:p14="http://schemas.microsoft.com/office/powerpoint/2010/main" val="576456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5"/>
          </p:nvPr>
        </p:nvSpPr>
        <p:spPr/>
        <p:txBody>
          <a:bodyPr/>
          <a:lstStyle/>
          <a:p>
            <a:fld id="{56B440EB-C5CD-7245-AE6D-83AAE35B2981}" type="slidenum">
              <a:rPr lang="en-US" smtClean="0"/>
              <a:t>14</a:t>
            </a:fld>
            <a:endParaRPr lang="en-US"/>
          </a:p>
        </p:txBody>
      </p:sp>
    </p:spTree>
    <p:extLst>
      <p:ext uri="{BB962C8B-B14F-4D97-AF65-F5344CB8AC3E}">
        <p14:creationId xmlns:p14="http://schemas.microsoft.com/office/powerpoint/2010/main" val="1806363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Tilbyd en vejledende tilgang til vurdering og styring af risici for organisationer</a:t>
            </a:r>
          </a:p>
          <a:p>
            <a:endParaRPr lang="en-US" dirty="0"/>
          </a:p>
          <a:p>
            <a:pPr lvl="2"/>
            <a:r>
              <a:rPr lang="da" dirty="0"/>
              <a:t>Medtag fast procedure for, hvordan man identificerer, analyserer, evaluerer og nogle gange mindsker risici</a:t>
            </a:r>
          </a:p>
          <a:p>
            <a:pPr lvl="2"/>
            <a:r>
              <a:rPr lang="da" dirty="0"/>
              <a:t>Præsenter information på en måde, der er forståelig for ikke-teknisk personale</a:t>
            </a:r>
          </a:p>
          <a:p>
            <a:pPr lvl="2"/>
            <a:r>
              <a:rPr lang="da" dirty="0"/>
              <a:t>Medtag skabeloner og retningslinjer for bedste praksis</a:t>
            </a:r>
          </a:p>
          <a:p>
            <a:pPr lvl="2"/>
            <a:r>
              <a:rPr lang="da" dirty="0"/>
              <a:t>Medtag objektive evaluerings- og vurderingskriterier</a:t>
            </a:r>
          </a:p>
          <a:p>
            <a:pPr lvl="2"/>
            <a:r>
              <a:rPr lang="da" dirty="0"/>
              <a:t>Hjælp organisationer med at prioritere risici og risikobehandling</a:t>
            </a:r>
          </a:p>
        </p:txBody>
      </p:sp>
      <p:sp>
        <p:nvSpPr>
          <p:cNvPr id="4" name="Foliennummernplatzhalter 3"/>
          <p:cNvSpPr>
            <a:spLocks noGrp="1"/>
          </p:cNvSpPr>
          <p:nvPr>
            <p:ph type="sldNum" sz="quarter" idx="5"/>
          </p:nvPr>
        </p:nvSpPr>
        <p:spPr/>
        <p:txBody>
          <a:bodyPr/>
          <a:lstStyle/>
          <a:p>
            <a:fld id="{56B440EB-C5CD-7245-AE6D-83AAE35B2981}" type="slidenum">
              <a:rPr lang="en-US" smtClean="0"/>
              <a:t>15</a:t>
            </a:fld>
            <a:endParaRPr lang="en-US"/>
          </a:p>
        </p:txBody>
      </p:sp>
    </p:spTree>
    <p:extLst>
      <p:ext uri="{BB962C8B-B14F-4D97-AF65-F5344CB8AC3E}">
        <p14:creationId xmlns:p14="http://schemas.microsoft.com/office/powerpoint/2010/main" val="3703507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16</a:t>
            </a:fld>
            <a:endParaRPr lang="en-US"/>
          </a:p>
        </p:txBody>
      </p:sp>
    </p:spTree>
    <p:extLst>
      <p:ext uri="{BB962C8B-B14F-4D97-AF65-F5344CB8AC3E}">
        <p14:creationId xmlns:p14="http://schemas.microsoft.com/office/powerpoint/2010/main" val="1837086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Information Asset er i centrum af metoden OCTAVE Allegro</a:t>
            </a:r>
          </a:p>
          <a:p>
            <a:endParaRPr lang="en-US" dirty="0"/>
          </a:p>
          <a:p>
            <a:endParaRPr lang="en-US" dirty="0"/>
          </a:p>
          <a:p>
            <a:r>
              <a:rPr lang="da" dirty="0"/>
              <a:t>Metode til støtte for vurdering af informationssikkerhedsrisici</a:t>
            </a:r>
          </a:p>
          <a:p>
            <a:endParaRPr lang="en-GB" dirty="0"/>
          </a:p>
          <a:p>
            <a:r>
              <a:rPr lang="da" b="1" dirty="0"/>
              <a:t>fokuserer primært på informationsaktiver </a:t>
            </a:r>
            <a:r>
              <a:rPr lang="da" dirty="0"/>
              <a:t>i sammenhæng med, hvordan de bruges, hvor de opbevares, transporteres og behandles, og hvordan de udsættes for trusler, sårbarheder og forstyrrelser som følge heraf.</a:t>
            </a:r>
            <a:endParaRPr lang="en-GB" dirty="0"/>
          </a:p>
          <a:p>
            <a:endParaRPr lang="en-GB" dirty="0"/>
          </a:p>
          <a:p>
            <a:r>
              <a:rPr lang="da" dirty="0"/>
              <a:t>Understøtter oprettelsen af risikoevalueringskriterier</a:t>
            </a:r>
          </a:p>
          <a:p>
            <a:r>
              <a:rPr lang="da" dirty="0"/>
              <a:t>Fremhæver organisationens risikotoleranceniveauer</a:t>
            </a:r>
          </a:p>
          <a:p>
            <a:r>
              <a:rPr lang="da" dirty="0"/>
              <a:t>Stærkt fokus på organisatoriske aktiver</a:t>
            </a:r>
          </a:p>
          <a:p>
            <a:r>
              <a:rPr lang="da" dirty="0"/>
              <a:t>Fordeler risici til trusler og sårbarheder</a:t>
            </a:r>
          </a:p>
          <a:p>
            <a:r>
              <a:rPr lang="da" dirty="0"/>
              <a:t>Vurderer mulige påvirkninger og konsekvenser</a:t>
            </a:r>
          </a:p>
          <a:p>
            <a:r>
              <a:rPr lang="da" dirty="0"/>
              <a:t>Understøtter udvikling af risikobegrænsende strategier</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17</a:t>
            </a:fld>
            <a:endParaRPr lang="en-US"/>
          </a:p>
        </p:txBody>
      </p:sp>
    </p:spTree>
    <p:extLst>
      <p:ext uri="{BB962C8B-B14F-4D97-AF65-F5344CB8AC3E}">
        <p14:creationId xmlns:p14="http://schemas.microsoft.com/office/powerpoint/2010/main" val="4257761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18</a:t>
            </a:fld>
            <a:endParaRPr lang="en-US"/>
          </a:p>
        </p:txBody>
      </p:sp>
    </p:spTree>
    <p:extLst>
      <p:ext uri="{BB962C8B-B14F-4D97-AF65-F5344CB8AC3E}">
        <p14:creationId xmlns:p14="http://schemas.microsoft.com/office/powerpoint/2010/main" val="27071459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Det første trin er dedikeret til risikomåling, hvilket betyder, at der udarbejdes kriterier, som bruges til at vurdere risiciene</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19</a:t>
            </a:fld>
            <a:endParaRPr lang="en-US"/>
          </a:p>
        </p:txBody>
      </p:sp>
    </p:spTree>
    <p:extLst>
      <p:ext uri="{BB962C8B-B14F-4D97-AF65-F5344CB8AC3E}">
        <p14:creationId xmlns:p14="http://schemas.microsoft.com/office/powerpoint/2010/main" val="32628117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OCTAVE Allegro anvender kvalitative risikomålingskriterier som grundlag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da" dirty="0"/>
              <a:t>If foreslår også at vurdere forskellige påvirkningsområder, såsom økonomisk, omdømme eller juridisk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da" dirty="0"/>
              <a:t>Det er vigtigt at understrege, at påvirkningsområderne og kriterierne bør være veludviklede, da de bør anvendes i alle vurderinger for at gøre resultaterne sammenlignelige indbyrdes.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da" dirty="0"/>
              <a:t>Når alle påvirkningsområder er defineret, anbefales det at prioritere og vægte de enkelte påvirkningsområder</a:t>
            </a:r>
          </a:p>
        </p:txBody>
      </p:sp>
      <p:sp>
        <p:nvSpPr>
          <p:cNvPr id="4" name="Foliennummernplatzhalter 3"/>
          <p:cNvSpPr>
            <a:spLocks noGrp="1"/>
          </p:cNvSpPr>
          <p:nvPr>
            <p:ph type="sldNum" sz="quarter" idx="5"/>
          </p:nvPr>
        </p:nvSpPr>
        <p:spPr/>
        <p:txBody>
          <a:bodyPr/>
          <a:lstStyle/>
          <a:p>
            <a:fld id="{56B440EB-C5CD-7245-AE6D-83AAE35B2981}" type="slidenum">
              <a:rPr lang="en-US" smtClean="0"/>
              <a:t>20</a:t>
            </a:fld>
            <a:endParaRPr lang="en-US"/>
          </a:p>
        </p:txBody>
      </p:sp>
    </p:spTree>
    <p:extLst>
      <p:ext uri="{BB962C8B-B14F-4D97-AF65-F5344CB8AC3E}">
        <p14:creationId xmlns:p14="http://schemas.microsoft.com/office/powerpoint/2010/main" val="2595878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21</a:t>
            </a:fld>
            <a:endParaRPr lang="en-US"/>
          </a:p>
        </p:txBody>
      </p:sp>
    </p:spTree>
    <p:extLst>
      <p:ext uri="{BB962C8B-B14F-4D97-AF65-F5344CB8AC3E}">
        <p14:creationId xmlns:p14="http://schemas.microsoft.com/office/powerpoint/2010/main" val="24773439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Efter at risikomålingskriterierne er defineret, er næste trin at identificere informationsaktiver. Et informationsaktiv er al data eller information af værdi for organisationen uanset deres form.</a:t>
            </a:r>
          </a:p>
        </p:txBody>
      </p:sp>
      <p:sp>
        <p:nvSpPr>
          <p:cNvPr id="4" name="Foliennummernplatzhalter 3"/>
          <p:cNvSpPr>
            <a:spLocks noGrp="1"/>
          </p:cNvSpPr>
          <p:nvPr>
            <p:ph type="sldNum" sz="quarter" idx="5"/>
          </p:nvPr>
        </p:nvSpPr>
        <p:spPr/>
        <p:txBody>
          <a:bodyPr/>
          <a:lstStyle/>
          <a:p>
            <a:fld id="{56B440EB-C5CD-7245-AE6D-83AAE35B2981}" type="slidenum">
              <a:rPr lang="en-US" smtClean="0"/>
              <a:t>22</a:t>
            </a:fld>
            <a:endParaRPr lang="en-US"/>
          </a:p>
        </p:txBody>
      </p:sp>
    </p:spTree>
    <p:extLst>
      <p:ext uri="{BB962C8B-B14F-4D97-AF65-F5344CB8AC3E}">
        <p14:creationId xmlns:p14="http://schemas.microsoft.com/office/powerpoint/2010/main" val="28900148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Typiske spørgsmål i dette trin er "hvilke oplysninger er af størst værdi for din organisation" eller "hvilke oplysninger er nødvendige for at udføre vores vigtigste forretningsprocesser"</a:t>
            </a:r>
          </a:p>
          <a:p>
            <a:endParaRPr lang="en-US" dirty="0"/>
          </a:p>
          <a:p>
            <a:r>
              <a:rPr lang="da" sz="1200" dirty="0"/>
              <a:t>Identifikation og indsamling af informationsaktiver</a:t>
            </a:r>
          </a:p>
          <a:p>
            <a:r>
              <a:rPr lang="da" sz="1200" dirty="0"/>
              <a:t>Fokus på de vigtigste/kritiske aktiver</a:t>
            </a:r>
          </a:p>
          <a:p>
            <a:r>
              <a:rPr lang="da" sz="1200" dirty="0"/>
              <a:t>Oprettelse af informationsaktivprofiler, der beskriver karakteristika og sikkerhedskrav</a:t>
            </a:r>
          </a:p>
          <a:p>
            <a:r>
              <a:rPr lang="da" sz="1200" dirty="0"/>
              <a:t>Beskrivelser skal være klare og konsistente</a:t>
            </a:r>
          </a:p>
          <a:p>
            <a:r>
              <a:rPr lang="da" sz="1200" dirty="0"/>
              <a:t>Tildel ejere til kritiske aktiver</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23</a:t>
            </a:fld>
            <a:endParaRPr lang="en-US"/>
          </a:p>
        </p:txBody>
      </p:sp>
    </p:spTree>
    <p:extLst>
      <p:ext uri="{BB962C8B-B14F-4D97-AF65-F5344CB8AC3E}">
        <p14:creationId xmlns:p14="http://schemas.microsoft.com/office/powerpoint/2010/main" val="2939686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24</a:t>
            </a:fld>
            <a:endParaRPr lang="en-US"/>
          </a:p>
        </p:txBody>
      </p:sp>
    </p:spTree>
    <p:extLst>
      <p:ext uri="{BB962C8B-B14F-4D97-AF65-F5344CB8AC3E}">
        <p14:creationId xmlns:p14="http://schemas.microsoft.com/office/powerpoint/2010/main" val="1048473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25</a:t>
            </a:fld>
            <a:endParaRPr lang="en-US"/>
          </a:p>
        </p:txBody>
      </p:sp>
    </p:spTree>
    <p:extLst>
      <p:ext uri="{BB962C8B-B14F-4D97-AF65-F5344CB8AC3E}">
        <p14:creationId xmlns:p14="http://schemas.microsoft.com/office/powerpoint/2010/main" val="42186645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I trin 3 bestemmes informationsaktivbeholdere. En container er alt, hvor informationsaktiverne opbevares, transporteres eller behandles.</a:t>
            </a:r>
          </a:p>
        </p:txBody>
      </p:sp>
      <p:sp>
        <p:nvSpPr>
          <p:cNvPr id="4" name="Foliennummernplatzhalter 3"/>
          <p:cNvSpPr>
            <a:spLocks noGrp="1"/>
          </p:cNvSpPr>
          <p:nvPr>
            <p:ph type="sldNum" sz="quarter" idx="5"/>
          </p:nvPr>
        </p:nvSpPr>
        <p:spPr/>
        <p:txBody>
          <a:bodyPr/>
          <a:lstStyle/>
          <a:p>
            <a:fld id="{56B440EB-C5CD-7245-AE6D-83AAE35B2981}" type="slidenum">
              <a:rPr lang="en-US" smtClean="0"/>
              <a:t>26</a:t>
            </a:fld>
            <a:endParaRPr lang="en-US"/>
          </a:p>
        </p:txBody>
      </p:sp>
    </p:spTree>
    <p:extLst>
      <p:ext uri="{BB962C8B-B14F-4D97-AF65-F5344CB8AC3E}">
        <p14:creationId xmlns:p14="http://schemas.microsoft.com/office/powerpoint/2010/main" val="38033290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sz="3000" dirty="0"/>
              <a:t>Containere angiver, hvor informationsaktiver er</a:t>
            </a:r>
          </a:p>
          <a:p>
            <a:pPr lvl="2"/>
            <a:r>
              <a:rPr lang="da" sz="3000" dirty="0"/>
              <a:t>Gemt</a:t>
            </a:r>
          </a:p>
          <a:p>
            <a:pPr lvl="2"/>
            <a:r>
              <a:rPr lang="da" sz="3000" dirty="0"/>
              <a:t>Transporteret</a:t>
            </a:r>
          </a:p>
          <a:p>
            <a:pPr lvl="2"/>
            <a:r>
              <a:rPr lang="da" sz="3000" dirty="0"/>
              <a:t>Bearbejdet</a:t>
            </a:r>
          </a:p>
          <a:p>
            <a:pPr lvl="1"/>
            <a:endParaRPr lang="en-US" sz="3000" dirty="0"/>
          </a:p>
          <a:p>
            <a:pPr lvl="0"/>
            <a:r>
              <a:rPr lang="da" sz="4400" dirty="0"/>
              <a:t>Sårbarhedspunkter og trusler, der bringer informationsaktiveret i fare</a:t>
            </a:r>
            <a:endParaRPr lang="en-US" sz="3000" dirty="0"/>
          </a:p>
          <a:p>
            <a:pPr lvl="1"/>
            <a:endParaRPr lang="en-US" sz="3000" dirty="0"/>
          </a:p>
          <a:p>
            <a:pPr marL="457200" marR="0" lvl="1" indent="0" algn="l" defTabSz="914400" rtl="0" eaLnBrk="1" fontAlgn="auto" latinLnBrk="0" hangingPunct="1">
              <a:lnSpc>
                <a:spcPct val="100000"/>
              </a:lnSpc>
              <a:spcBef>
                <a:spcPts val="0"/>
              </a:spcBef>
              <a:spcAft>
                <a:spcPts val="0"/>
              </a:spcAft>
              <a:buClrTx/>
              <a:buSzTx/>
              <a:buFontTx/>
              <a:buNone/>
              <a:tabLst/>
              <a:defRPr/>
            </a:pPr>
            <a:r>
              <a:rPr lang="da" sz="3200" dirty="0"/>
              <a:t>fx software, hardware, netværk, mennesker</a:t>
            </a:r>
          </a:p>
          <a:p>
            <a:pPr lvl="1"/>
            <a:endParaRPr lang="en-US" sz="3000" dirty="0"/>
          </a:p>
          <a:p>
            <a:pPr lvl="1"/>
            <a:r>
              <a:rPr lang="da" sz="4400" dirty="0"/>
              <a:t>ejeren af containeren tager ofte forældremyndigheden over dit informationsaktiv -&gt; hjælper med at identificere passende risikobegrænsende foranstaltninger</a:t>
            </a:r>
            <a:endParaRPr lang="en-US" sz="3000" dirty="0"/>
          </a:p>
          <a:p>
            <a:pPr lvl="1"/>
            <a:endParaRPr lang="en-US" sz="3000" dirty="0"/>
          </a:p>
          <a:p>
            <a:pPr lvl="1"/>
            <a:r>
              <a:rPr lang="da" sz="3000" dirty="0"/>
              <a:t>Oplysningsaktivbeholdere kan omfatte</a:t>
            </a:r>
          </a:p>
          <a:p>
            <a:pPr lvl="2"/>
            <a:r>
              <a:rPr lang="da" sz="3000" dirty="0"/>
              <a:t>Teknologi og tekniske aktiver</a:t>
            </a:r>
          </a:p>
          <a:p>
            <a:pPr lvl="2"/>
            <a:r>
              <a:rPr lang="da" sz="3000" dirty="0"/>
              <a:t>Skriftlige aktiver og dokumentation</a:t>
            </a:r>
          </a:p>
          <a:p>
            <a:pPr lvl="2"/>
            <a:r>
              <a:rPr lang="da" sz="3000" dirty="0"/>
              <a:t>Menneskers viden og kompetencer</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27</a:t>
            </a:fld>
            <a:endParaRPr lang="en-US"/>
          </a:p>
        </p:txBody>
      </p:sp>
    </p:spTree>
    <p:extLst>
      <p:ext uri="{BB962C8B-B14F-4D97-AF65-F5344CB8AC3E}">
        <p14:creationId xmlns:p14="http://schemas.microsoft.com/office/powerpoint/2010/main" val="21670941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28</a:t>
            </a:fld>
            <a:endParaRPr lang="en-US"/>
          </a:p>
        </p:txBody>
      </p:sp>
    </p:spTree>
    <p:extLst>
      <p:ext uri="{BB962C8B-B14F-4D97-AF65-F5344CB8AC3E}">
        <p14:creationId xmlns:p14="http://schemas.microsoft.com/office/powerpoint/2010/main" val="729198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29</a:t>
            </a:fld>
            <a:endParaRPr lang="en-US"/>
          </a:p>
        </p:txBody>
      </p:sp>
    </p:spTree>
    <p:extLst>
      <p:ext uri="{BB962C8B-B14F-4D97-AF65-F5344CB8AC3E}">
        <p14:creationId xmlns:p14="http://schemas.microsoft.com/office/powerpoint/2010/main" val="39928835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Areal </a:t>
            </a:r>
            <a:r>
              <a:rPr lang="da" dirty="0" err="1"/>
              <a:t>af</a:t>
            </a:r>
            <a:r>
              <a:rPr lang="da" dirty="0"/>
              <a:t> </a:t>
            </a:r>
            <a:r>
              <a:rPr lang="da" dirty="0" err="1"/>
              <a:t>bekymring</a:t>
            </a:r>
            <a:r>
              <a:rPr lang="da" dirty="0"/>
              <a:t> </a:t>
            </a:r>
            <a:r>
              <a:rPr lang="da" dirty="0" err="1"/>
              <a:t>er </a:t>
            </a:r>
            <a:r>
              <a:rPr lang="da" dirty="0"/>
              <a:t>et </a:t>
            </a:r>
            <a:r>
              <a:rPr lang="da" dirty="0" err="1"/>
              <a:t>udsagn</a:t>
            </a:r>
            <a:r>
              <a:rPr lang="da" dirty="0"/>
              <a:t> </a:t>
            </a:r>
            <a:r>
              <a:rPr lang="da" dirty="0" err="1"/>
              <a:t>om </a:t>
            </a:r>
            <a:r>
              <a:rPr lang="da" dirty="0"/>
              <a:t>en </a:t>
            </a:r>
            <a:r>
              <a:rPr lang="da" dirty="0" err="1"/>
              <a:t>begivenhed</a:t>
            </a:r>
            <a:r>
              <a:rPr lang="da" dirty="0"/>
              <a:t> </a:t>
            </a:r>
            <a:r>
              <a:rPr lang="da" dirty="0" err="1"/>
              <a:t>at</a:t>
            </a:r>
            <a:r>
              <a:rPr lang="da" dirty="0"/>
              <a:t> </a:t>
            </a:r>
            <a:r>
              <a:rPr lang="da" dirty="0" err="1"/>
              <a:t>kunne</a:t>
            </a:r>
            <a:r>
              <a:rPr lang="da" dirty="0"/>
              <a:t> </a:t>
            </a:r>
            <a:r>
              <a:rPr lang="da" dirty="0" err="1"/>
              <a:t>påvirke </a:t>
            </a:r>
            <a:r>
              <a:rPr lang="da" dirty="0"/>
              <a:t>en </a:t>
            </a:r>
            <a:r>
              <a:rPr lang="da" dirty="0" err="1"/>
              <a:t>identificeret</a:t>
            </a:r>
            <a:r>
              <a:rPr lang="da" dirty="0"/>
              <a:t> </a:t>
            </a:r>
            <a:r>
              <a:rPr lang="da" dirty="0" err="1"/>
              <a:t>Information</a:t>
            </a:r>
            <a:r>
              <a:rPr lang="da" dirty="0"/>
              <a:t> </a:t>
            </a:r>
            <a:r>
              <a:rPr lang="da" dirty="0" err="1"/>
              <a:t>aktiv </a:t>
            </a:r>
            <a:r>
              <a:rPr lang="da" dirty="0"/>
              <a:t>– så i </a:t>
            </a:r>
            <a:r>
              <a:rPr lang="da" dirty="0" err="1"/>
              <a:t>dette</a:t>
            </a:r>
            <a:r>
              <a:rPr lang="da" dirty="0"/>
              <a:t> </a:t>
            </a:r>
            <a:r>
              <a:rPr lang="da" dirty="0" err="1"/>
              <a:t>trin </a:t>
            </a:r>
            <a:r>
              <a:rPr lang="da" dirty="0"/>
              <a:t>mulige </a:t>
            </a:r>
            <a:r>
              <a:rPr lang="da" dirty="0" err="1"/>
              <a:t>trusler</a:t>
            </a:r>
            <a:r>
              <a:rPr lang="da" dirty="0"/>
              <a:t> </a:t>
            </a:r>
            <a:r>
              <a:rPr lang="da" dirty="0" err="1"/>
              <a:t>er</a:t>
            </a:r>
            <a:r>
              <a:rPr lang="da" dirty="0"/>
              <a:t> </a:t>
            </a:r>
            <a:r>
              <a:rPr lang="da" dirty="0" err="1"/>
              <a:t>identificeret </a:t>
            </a:r>
            <a:r>
              <a:rPr lang="da" dirty="0"/>
              <a:t>og </a:t>
            </a:r>
            <a:r>
              <a:rPr lang="da" dirty="0" err="1"/>
              <a:t>dokumenteret</a:t>
            </a:r>
            <a:endParaRPr lang="de-DE" dirty="0"/>
          </a:p>
          <a:p>
            <a:endParaRPr lang="de-DE" dirty="0"/>
          </a:p>
          <a:p>
            <a:r>
              <a:rPr lang="da" dirty="0" err="1"/>
              <a:t>Det</a:t>
            </a:r>
            <a:r>
              <a:rPr lang="da" dirty="0"/>
              <a:t> </a:t>
            </a:r>
            <a:r>
              <a:rPr lang="da" dirty="0" err="1"/>
              <a:t>er</a:t>
            </a:r>
            <a:r>
              <a:rPr lang="da" dirty="0"/>
              <a:t> </a:t>
            </a:r>
            <a:r>
              <a:rPr lang="da" dirty="0" err="1"/>
              <a:t>foreslået</a:t>
            </a:r>
            <a:r>
              <a:rPr lang="da" dirty="0"/>
              <a:t> </a:t>
            </a:r>
            <a:r>
              <a:rPr lang="da" dirty="0" err="1"/>
              <a:t>til</a:t>
            </a:r>
            <a:r>
              <a:rPr lang="da" dirty="0"/>
              <a:t> </a:t>
            </a:r>
            <a:r>
              <a:rPr lang="da" dirty="0" err="1"/>
              <a:t>identificere </a:t>
            </a:r>
            <a:r>
              <a:rPr lang="da" dirty="0"/>
              <a:t>mulige </a:t>
            </a:r>
            <a:r>
              <a:rPr lang="da" dirty="0" err="1"/>
              <a:t>trusler</a:t>
            </a:r>
            <a:r>
              <a:rPr lang="da" dirty="0"/>
              <a:t> </a:t>
            </a:r>
          </a:p>
          <a:p>
            <a:endParaRPr lang="de-DE" dirty="0"/>
          </a:p>
          <a:p>
            <a:pPr marL="0" marR="0" lvl="0" indent="0" algn="l" defTabSz="914400" rtl="0" eaLnBrk="1" fontAlgn="auto" latinLnBrk="0" hangingPunct="1">
              <a:lnSpc>
                <a:spcPct val="100000"/>
              </a:lnSpc>
              <a:spcBef>
                <a:spcPts val="0"/>
              </a:spcBef>
              <a:spcAft>
                <a:spcPts val="0"/>
              </a:spcAft>
              <a:buClrTx/>
              <a:buSzTx/>
              <a:buFontTx/>
              <a:buNone/>
              <a:tabLst/>
              <a:defRPr/>
            </a:pPr>
            <a:r>
              <a:rPr lang="da" sz="1200" dirty="0"/>
              <a:t>Bekymringsområder danner grundlaget for de kommende skridt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da" dirty="0"/>
              <a:t>Formålet med dette trin er </a:t>
            </a:r>
            <a:r>
              <a:rPr lang="da" b="1" dirty="0"/>
              <a:t>ikke at fange en komplet liste </a:t>
            </a:r>
            <a:r>
              <a:rPr lang="da" dirty="0"/>
              <a:t>over alle mulige trusselsscenarier for et informationsaktiv; i stedet er ideen </a:t>
            </a:r>
            <a:r>
              <a:rPr lang="da" b="1" dirty="0"/>
              <a:t>hurtigt at fange de situationer eller forhold, der kommer til at tænke på, </a:t>
            </a:r>
            <a:r>
              <a:rPr lang="da" dirty="0"/>
              <a:t>og som kan påvirke dit aktiv, og registrere dem.</a:t>
            </a:r>
            <a:endParaRPr lang="en-US" sz="1200" dirty="0"/>
          </a:p>
          <a:p>
            <a:endParaRPr lang="de-DE" dirty="0"/>
          </a:p>
          <a:p>
            <a:r>
              <a:rPr lang="da" sz="2800" dirty="0"/>
              <a:t>Brainstorming om</a:t>
            </a:r>
          </a:p>
          <a:p>
            <a:pPr lvl="2"/>
            <a:r>
              <a:rPr lang="da" sz="2800" dirty="0"/>
              <a:t>Mulige forhold, der truer informationsaktiveret</a:t>
            </a:r>
          </a:p>
          <a:p>
            <a:pPr lvl="2"/>
            <a:r>
              <a:rPr lang="da" sz="2800" dirty="0"/>
              <a:t>Mulige konsekvenser</a:t>
            </a:r>
          </a:p>
          <a:p>
            <a:endParaRPr lang="de-DE" dirty="0"/>
          </a:p>
          <a:p>
            <a:endParaRPr lang="de-DE" dirty="0"/>
          </a:p>
          <a:p>
            <a:r>
              <a:rPr lang="da" dirty="0"/>
              <a:t>Overvej de forskellige aktører, motiver og resultater, der er iboende i problemområdet. Husk de sikkerhedskrav, du har sat til dit informationsaktiv, og hvordan de kan blive kompromitteret</a:t>
            </a:r>
            <a:endParaRPr lang="de-DE" dirty="0"/>
          </a:p>
        </p:txBody>
      </p:sp>
      <p:sp>
        <p:nvSpPr>
          <p:cNvPr id="4" name="Foliennummernplatzhalter 3"/>
          <p:cNvSpPr>
            <a:spLocks noGrp="1"/>
          </p:cNvSpPr>
          <p:nvPr>
            <p:ph type="sldNum" sz="quarter" idx="5"/>
          </p:nvPr>
        </p:nvSpPr>
        <p:spPr/>
        <p:txBody>
          <a:bodyPr/>
          <a:lstStyle/>
          <a:p>
            <a:fld id="{56B440EB-C5CD-7245-AE6D-83AAE35B2981}" type="slidenum">
              <a:rPr lang="en-US" smtClean="0"/>
              <a:t>30</a:t>
            </a:fld>
            <a:endParaRPr lang="en-US"/>
          </a:p>
        </p:txBody>
      </p:sp>
    </p:spTree>
    <p:extLst>
      <p:ext uri="{BB962C8B-B14F-4D97-AF65-F5344CB8AC3E}">
        <p14:creationId xmlns:p14="http://schemas.microsoft.com/office/powerpoint/2010/main" val="436517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31</a:t>
            </a:fld>
            <a:endParaRPr lang="en-US"/>
          </a:p>
        </p:txBody>
      </p:sp>
    </p:spTree>
    <p:extLst>
      <p:ext uri="{BB962C8B-B14F-4D97-AF65-F5344CB8AC3E}">
        <p14:creationId xmlns:p14="http://schemas.microsoft.com/office/powerpoint/2010/main" val="35412203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32</a:t>
            </a:fld>
            <a:endParaRPr lang="en-US"/>
          </a:p>
        </p:txBody>
      </p:sp>
    </p:spTree>
    <p:extLst>
      <p:ext uri="{BB962C8B-B14F-4D97-AF65-F5344CB8AC3E}">
        <p14:creationId xmlns:p14="http://schemas.microsoft.com/office/powerpoint/2010/main" val="10044596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bekymringsområder udvides til trusselsscenarier, der yderligere detaljerer en trussels egenskaber</a:t>
            </a:r>
          </a:p>
          <a:p>
            <a:endParaRPr lang="en-US" dirty="0"/>
          </a:p>
          <a:p>
            <a:r>
              <a:rPr lang="da" dirty="0"/>
              <a:t>Aktiv – noget af værdi for virksomheden</a:t>
            </a:r>
          </a:p>
          <a:p>
            <a:r>
              <a:rPr lang="da" dirty="0"/>
              <a:t>Adgang/midler – hvordan aktivet tilgås af en aktør (tekniske midler, fysisk adgang). Adgang gælder kun for menneskelige aktører.</a:t>
            </a:r>
          </a:p>
          <a:p>
            <a:r>
              <a:rPr lang="da" dirty="0"/>
              <a:t>Aktør – hvem eller hvad der kan overtræde sikkerhedskravene (fortrolighed, integritet, tilgængelighed) for et aktiv</a:t>
            </a:r>
          </a:p>
          <a:p>
            <a:r>
              <a:rPr lang="da" dirty="0"/>
              <a:t>Motiv – en aktørs hensigt (f.eks. bevidst eller utilsigtet). Motivet gælder kun for menneskelige aktører.</a:t>
            </a:r>
          </a:p>
          <a:p>
            <a:r>
              <a:rPr lang="da" dirty="0"/>
              <a:t>Resultat – det øjeblikkelige resultat (offentliggørelse, ændring, ødelæggelse, tab, afbrydelse) af overtrædelse af et aktivs sikkerhedskrav</a:t>
            </a:r>
          </a:p>
          <a:p>
            <a:endParaRPr lang="en-US" dirty="0"/>
          </a:p>
          <a:p>
            <a:r>
              <a:rPr lang="da" dirty="0"/>
              <a:t>De berørte områder bliver brugt til trusselsscenarier (træer)</a:t>
            </a:r>
          </a:p>
          <a:p>
            <a:pPr lvl="2"/>
            <a:r>
              <a:rPr lang="da" dirty="0"/>
              <a:t>Menneskelige aktører ved hjælp af tekniske midler</a:t>
            </a:r>
          </a:p>
          <a:p>
            <a:pPr lvl="2"/>
            <a:r>
              <a:rPr lang="da" dirty="0"/>
              <a:t>Menneskelige aktører, der bruger fysisk adgang</a:t>
            </a:r>
          </a:p>
          <a:p>
            <a:pPr lvl="2"/>
            <a:r>
              <a:rPr lang="da" dirty="0"/>
              <a:t>Tekniske </a:t>
            </a:r>
            <a:r>
              <a:rPr lang="da" dirty="0" err="1"/>
              <a:t>problemer </a:t>
            </a:r>
            <a:r>
              <a:rPr lang="da" dirty="0"/>
              <a:t>( </a:t>
            </a:r>
            <a:r>
              <a:rPr lang="da" dirty="0" err="1"/>
              <a:t>software</a:t>
            </a:r>
            <a:r>
              <a:rPr lang="da" dirty="0"/>
              <a:t> </a:t>
            </a:r>
            <a:r>
              <a:rPr lang="da" dirty="0" err="1"/>
              <a:t>nedbrud </a:t>
            </a:r>
            <a:r>
              <a:rPr lang="da" dirty="0"/>
              <a:t>, </a:t>
            </a:r>
            <a:r>
              <a:rPr lang="da" dirty="0" err="1"/>
              <a:t>hardware</a:t>
            </a:r>
            <a:r>
              <a:rPr lang="da" dirty="0"/>
              <a:t> </a:t>
            </a:r>
            <a:r>
              <a:rPr lang="da" dirty="0" err="1"/>
              <a:t>defekter </a:t>
            </a:r>
            <a:r>
              <a:rPr lang="da" dirty="0"/>
              <a:t>, </a:t>
            </a:r>
            <a:r>
              <a:rPr lang="da" dirty="0" err="1"/>
              <a:t>ondsindet </a:t>
            </a:r>
            <a:r>
              <a:rPr lang="da" dirty="0"/>
              <a:t>kode)</a:t>
            </a:r>
            <a:endParaRPr lang="en-US" dirty="0"/>
          </a:p>
          <a:p>
            <a:pPr lvl="2"/>
            <a:r>
              <a:rPr lang="da" dirty="0"/>
              <a:t>Andre </a:t>
            </a:r>
            <a:r>
              <a:rPr lang="da" dirty="0" err="1"/>
              <a:t>problemer </a:t>
            </a:r>
            <a:r>
              <a:rPr lang="da" dirty="0"/>
              <a:t>( naturkatastrofer, tredje del </a:t>
            </a:r>
            <a:r>
              <a:rPr lang="da" dirty="0" err="1"/>
              <a:t>y</a:t>
            </a:r>
            <a:r>
              <a:rPr lang="da" dirty="0"/>
              <a:t> </a:t>
            </a:r>
            <a:r>
              <a:rPr lang="da" dirty="0" err="1"/>
              <a:t>forstyrrelser </a:t>
            </a:r>
            <a:r>
              <a:rPr lang="da" dirty="0"/>
              <a:t>, </a:t>
            </a:r>
            <a:r>
              <a:rPr lang="da" dirty="0" err="1"/>
              <a:t>strømforsyning </a:t>
            </a:r>
            <a:r>
              <a:rPr lang="da" dirty="0"/>
              <a:t>)</a:t>
            </a:r>
            <a:endParaRPr lang="en-US" dirty="0"/>
          </a:p>
          <a:p>
            <a:endParaRPr lang="en-US"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33</a:t>
            </a:fld>
            <a:endParaRPr lang="en-US"/>
          </a:p>
        </p:txBody>
      </p:sp>
    </p:spTree>
    <p:extLst>
      <p:ext uri="{BB962C8B-B14F-4D97-AF65-F5344CB8AC3E}">
        <p14:creationId xmlns:p14="http://schemas.microsoft.com/office/powerpoint/2010/main" val="34489927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I </a:t>
            </a:r>
            <a:r>
              <a:rPr lang="da" dirty="0" err="1"/>
              <a:t>dette</a:t>
            </a:r>
            <a:r>
              <a:rPr lang="da" dirty="0"/>
              <a:t> </a:t>
            </a:r>
            <a:r>
              <a:rPr lang="da" dirty="0" err="1"/>
              <a:t>trin</a:t>
            </a:r>
            <a:r>
              <a:rPr lang="da" dirty="0"/>
              <a:t> </a:t>
            </a:r>
            <a:r>
              <a:rPr lang="da" dirty="0" err="1"/>
              <a:t>konsekvenser</a:t>
            </a:r>
            <a:r>
              <a:rPr lang="da" dirty="0"/>
              <a:t> </a:t>
            </a:r>
            <a:r>
              <a:rPr lang="da" dirty="0" err="1"/>
              <a:t>er</a:t>
            </a:r>
            <a:r>
              <a:rPr lang="da" dirty="0"/>
              <a:t> </a:t>
            </a:r>
            <a:r>
              <a:rPr lang="da" dirty="0" err="1"/>
              <a:t>afledt</a:t>
            </a:r>
            <a:r>
              <a:rPr lang="da" dirty="0"/>
              <a:t> </a:t>
            </a:r>
            <a:r>
              <a:rPr lang="da" dirty="0" err="1"/>
              <a:t>fra</a:t>
            </a:r>
            <a:r>
              <a:rPr lang="da" dirty="0"/>
              <a:t> </a:t>
            </a:r>
            <a:r>
              <a:rPr lang="da" dirty="0" err="1"/>
              <a:t>det</a:t>
            </a:r>
            <a:r>
              <a:rPr lang="da" dirty="0"/>
              <a:t> </a:t>
            </a:r>
            <a:r>
              <a:rPr lang="da" dirty="0" err="1"/>
              <a:t>trussel</a:t>
            </a:r>
            <a:r>
              <a:rPr lang="da" dirty="0"/>
              <a:t> </a:t>
            </a:r>
            <a:r>
              <a:rPr lang="da" dirty="0" err="1"/>
              <a:t>scenarier </a:t>
            </a:r>
            <a:r>
              <a:rPr lang="da" dirty="0"/>
              <a:t>i </a:t>
            </a:r>
            <a:r>
              <a:rPr lang="da" dirty="0" err="1"/>
              <a:t>rækkefølge</a:t>
            </a:r>
            <a:r>
              <a:rPr lang="da" dirty="0"/>
              <a:t> </a:t>
            </a:r>
            <a:r>
              <a:rPr lang="da" dirty="0" err="1"/>
              <a:t>til</a:t>
            </a:r>
            <a:r>
              <a:rPr lang="da" dirty="0"/>
              <a:t> </a:t>
            </a:r>
            <a:r>
              <a:rPr lang="da" dirty="0" err="1"/>
              <a:t>identificere</a:t>
            </a:r>
            <a:r>
              <a:rPr lang="da" dirty="0"/>
              <a:t> </a:t>
            </a:r>
            <a:r>
              <a:rPr lang="da" dirty="0" err="1"/>
              <a:t>risici</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34</a:t>
            </a:fld>
            <a:endParaRPr lang="en-US"/>
          </a:p>
        </p:txBody>
      </p:sp>
    </p:spTree>
    <p:extLst>
      <p:ext uri="{BB962C8B-B14F-4D97-AF65-F5344CB8AC3E}">
        <p14:creationId xmlns:p14="http://schemas.microsoft.com/office/powerpoint/2010/main" val="8220500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35</a:t>
            </a:fld>
            <a:endParaRPr lang="en-US"/>
          </a:p>
        </p:txBody>
      </p:sp>
    </p:spTree>
    <p:extLst>
      <p:ext uri="{BB962C8B-B14F-4D97-AF65-F5344CB8AC3E}">
        <p14:creationId xmlns:p14="http://schemas.microsoft.com/office/powerpoint/2010/main" val="37488170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kvalitativt bestemme, i hvilket omfang organisationen er påvirket af en trussel ved at beregne en risikoscore for alle identificerede risici</a:t>
            </a:r>
          </a:p>
        </p:txBody>
      </p:sp>
      <p:sp>
        <p:nvSpPr>
          <p:cNvPr id="4" name="Foliennummernplatzhalter 3"/>
          <p:cNvSpPr>
            <a:spLocks noGrp="1"/>
          </p:cNvSpPr>
          <p:nvPr>
            <p:ph type="sldNum" sz="quarter" idx="5"/>
          </p:nvPr>
        </p:nvSpPr>
        <p:spPr/>
        <p:txBody>
          <a:bodyPr/>
          <a:lstStyle/>
          <a:p>
            <a:fld id="{56B440EB-C5CD-7245-AE6D-83AAE35B2981}" type="slidenum">
              <a:rPr lang="en-US" smtClean="0"/>
              <a:t>36</a:t>
            </a:fld>
            <a:endParaRPr lang="en-US"/>
          </a:p>
        </p:txBody>
      </p:sp>
    </p:spTree>
    <p:extLst>
      <p:ext uri="{BB962C8B-B14F-4D97-AF65-F5344CB8AC3E}">
        <p14:creationId xmlns:p14="http://schemas.microsoft.com/office/powerpoint/2010/main" val="38301769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Med udgangspunkt i trusselsscenariet og konsekvenserne af det foregående trin tildeles en påvirkningsværdi for hvert påvirkningsområde. Den kommende risikoscore er med til at prioritere i de senere trin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da" dirty="0"/>
              <a:t>En kvalitativ værdi, der tildeles til at beskrive omfanget af påvirkning af en organisation, når et trusselsscenarie og deraf følgende påvirkning realiseres. Effektværdien udledes af risikomålingskriterierne.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da" dirty="0"/>
              <a:t>Impact </a:t>
            </a:r>
            <a:r>
              <a:rPr lang="da" dirty="0" err="1"/>
              <a:t>Eksempel </a:t>
            </a:r>
            <a:r>
              <a:rPr lang="da" sz="1200" dirty="0" err="1"/>
              <a:t>Definer </a:t>
            </a:r>
            <a:r>
              <a:rPr lang="da" sz="1200" dirty="0"/>
              <a:t>, hvad niveauer af påvirkning betyder i organisationens kontekst</a:t>
            </a:r>
          </a:p>
          <a:p>
            <a:endParaRPr lang="en-US"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37</a:t>
            </a:fld>
            <a:endParaRPr lang="en-US"/>
          </a:p>
        </p:txBody>
      </p:sp>
    </p:spTree>
    <p:extLst>
      <p:ext uri="{BB962C8B-B14F-4D97-AF65-F5344CB8AC3E}">
        <p14:creationId xmlns:p14="http://schemas.microsoft.com/office/powerpoint/2010/main" val="15738589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Som et </a:t>
            </a:r>
            <a:r>
              <a:rPr lang="da" dirty="0" err="1"/>
              <a:t>resultat</a:t>
            </a:r>
            <a:r>
              <a:rPr lang="da" dirty="0"/>
              <a:t> </a:t>
            </a:r>
            <a:r>
              <a:rPr lang="da" dirty="0" err="1"/>
              <a:t>du</a:t>
            </a:r>
            <a:r>
              <a:rPr lang="da" dirty="0"/>
              <a:t> </a:t>
            </a:r>
            <a:r>
              <a:rPr lang="da" dirty="0" err="1"/>
              <a:t>nu</a:t>
            </a:r>
            <a:r>
              <a:rPr lang="da" dirty="0"/>
              <a:t> </a:t>
            </a:r>
            <a:r>
              <a:rPr lang="da" dirty="0" err="1"/>
              <a:t>få </a:t>
            </a:r>
            <a:r>
              <a:rPr lang="da" dirty="0"/>
              <a:t>det </a:t>
            </a:r>
            <a:r>
              <a:rPr lang="da" dirty="0" err="1"/>
              <a:t>godt</a:t>
            </a:r>
            <a:r>
              <a:rPr lang="da" dirty="0"/>
              <a:t> </a:t>
            </a:r>
            <a:r>
              <a:rPr lang="da" dirty="0" err="1"/>
              <a:t>Information</a:t>
            </a:r>
            <a:r>
              <a:rPr lang="da" dirty="0"/>
              <a:t> </a:t>
            </a:r>
            <a:r>
              <a:rPr lang="da" dirty="0" err="1"/>
              <a:t>aktiv</a:t>
            </a:r>
            <a:r>
              <a:rPr lang="da" dirty="0"/>
              <a:t> </a:t>
            </a:r>
            <a:r>
              <a:rPr lang="da" dirty="0" err="1"/>
              <a:t>risiko</a:t>
            </a:r>
            <a:r>
              <a:rPr lang="da" dirty="0"/>
              <a:t> </a:t>
            </a:r>
            <a:r>
              <a:rPr lang="da" dirty="0" err="1"/>
              <a:t>profil</a:t>
            </a:r>
            <a:r>
              <a:rPr lang="da" dirty="0"/>
              <a:t> </a:t>
            </a:r>
            <a:r>
              <a:rPr lang="da" dirty="0" err="1"/>
              <a:t>til</a:t>
            </a:r>
            <a:r>
              <a:rPr lang="da" dirty="0"/>
              <a:t> </a:t>
            </a:r>
            <a:r>
              <a:rPr lang="da" dirty="0" err="1"/>
              <a:t>hver</a:t>
            </a:r>
            <a:r>
              <a:rPr lang="da" dirty="0"/>
              <a:t> </a:t>
            </a:r>
            <a:r>
              <a:rPr lang="da" dirty="0" err="1"/>
              <a:t>aktiv</a:t>
            </a:r>
            <a:r>
              <a:rPr lang="da" dirty="0"/>
              <a:t> </a:t>
            </a:r>
            <a:r>
              <a:rPr lang="da" dirty="0" err="1"/>
              <a:t>som</a:t>
            </a:r>
            <a:r>
              <a:rPr lang="da" dirty="0"/>
              <a:t> </a:t>
            </a:r>
            <a:r>
              <a:rPr lang="da" dirty="0" err="1"/>
              <a:t>ses </a:t>
            </a:r>
            <a:r>
              <a:rPr lang="da" dirty="0"/>
              <a:t>i </a:t>
            </a:r>
            <a:r>
              <a:rPr lang="da" dirty="0" err="1"/>
              <a:t>_</a:t>
            </a:r>
            <a:r>
              <a:rPr lang="da" dirty="0"/>
              <a:t> </a:t>
            </a:r>
            <a:r>
              <a:rPr lang="da" dirty="0" err="1"/>
              <a:t>eksempel</a:t>
            </a: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38</a:t>
            </a:fld>
            <a:endParaRPr lang="en-US"/>
          </a:p>
        </p:txBody>
      </p:sp>
    </p:spTree>
    <p:extLst>
      <p:ext uri="{BB962C8B-B14F-4D97-AF65-F5344CB8AC3E}">
        <p14:creationId xmlns:p14="http://schemas.microsoft.com/office/powerpoint/2010/main" val="34861493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39</a:t>
            </a:fld>
            <a:endParaRPr lang="en-US"/>
          </a:p>
        </p:txBody>
      </p:sp>
    </p:spTree>
    <p:extLst>
      <p:ext uri="{BB962C8B-B14F-4D97-AF65-F5344CB8AC3E}">
        <p14:creationId xmlns:p14="http://schemas.microsoft.com/office/powerpoint/2010/main" val="869860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dirty="0"/>
              <a:t>Vælg afværgemetode</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40</a:t>
            </a:fld>
            <a:endParaRPr lang="en-US"/>
          </a:p>
        </p:txBody>
      </p:sp>
    </p:spTree>
    <p:extLst>
      <p:ext uri="{BB962C8B-B14F-4D97-AF65-F5344CB8AC3E}">
        <p14:creationId xmlns:p14="http://schemas.microsoft.com/office/powerpoint/2010/main" val="9181246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41</a:t>
            </a:fld>
            <a:endParaRPr lang="en-US"/>
          </a:p>
        </p:txBody>
      </p:sp>
    </p:spTree>
    <p:extLst>
      <p:ext uri="{BB962C8B-B14F-4D97-AF65-F5344CB8AC3E}">
        <p14:creationId xmlns:p14="http://schemas.microsoft.com/office/powerpoint/2010/main" val="20457332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42</a:t>
            </a:fld>
            <a:endParaRPr lang="en-US"/>
          </a:p>
        </p:txBody>
      </p:sp>
    </p:spTree>
    <p:extLst>
      <p:ext uri="{BB962C8B-B14F-4D97-AF65-F5344CB8AC3E}">
        <p14:creationId xmlns:p14="http://schemas.microsoft.com/office/powerpoint/2010/main" val="7684258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43</a:t>
            </a:fld>
            <a:endParaRPr lang="en-US"/>
          </a:p>
        </p:txBody>
      </p:sp>
    </p:spTree>
    <p:extLst>
      <p:ext uri="{BB962C8B-B14F-4D97-AF65-F5344CB8AC3E}">
        <p14:creationId xmlns:p14="http://schemas.microsoft.com/office/powerpoint/2010/main" val="2365856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
              <a:t>Mastertekstformat bearbeiten</a:t>
            </a:r>
          </a:p>
          <a:p>
            <a:pPr lvl="1"/>
            <a:r>
              <a:rPr lang="da"/>
              <a:t>Zweite Ebene</a:t>
            </a:r>
          </a:p>
          <a:p>
            <a:pPr lvl="2"/>
            <a:r>
              <a:rPr lang="da"/>
              <a:t>Dritte Ebene</a:t>
            </a:r>
          </a:p>
          <a:p>
            <a:pPr lvl="3"/>
            <a:r>
              <a:rPr lang="da"/>
              <a:t>Vierte Ebene</a:t>
            </a:r>
          </a:p>
          <a:p>
            <a:pPr lvl="4"/>
            <a:r>
              <a:rPr lang="da"/>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3243318"/>
          </a:xfrm>
        </p:spPr>
        <p:txBody>
          <a:bodyPr>
            <a:normAutofit/>
          </a:bodyPr>
          <a:lstStyle/>
          <a:p>
            <a:r>
              <a:rPr lang="da" b="1" dirty="0">
                <a:latin typeface="Arial" panose="020B0604020202020204" pitchFamily="34" charset="0"/>
                <a:cs typeface="Arial" panose="020B0604020202020204" pitchFamily="34" charset="0"/>
              </a:rPr>
              <a:t>Risikostyring</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da" sz="6000" b="1" dirty="0"/>
              <a:t>Fundamenter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81443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Motivering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da" sz="4000" dirty="0"/>
              <a:t>Skaber værdi for organisationen</a:t>
            </a:r>
          </a:p>
          <a:p>
            <a:endParaRPr lang="en-US" sz="4000" dirty="0"/>
          </a:p>
          <a:p>
            <a:r>
              <a:rPr lang="da" sz="4000" dirty="0"/>
              <a:t>Vigtigt for at træffe beslutninger</a:t>
            </a:r>
          </a:p>
          <a:p>
            <a:endParaRPr lang="en-US" sz="4000" dirty="0"/>
          </a:p>
          <a:p>
            <a:r>
              <a:rPr lang="da" sz="4000" dirty="0"/>
              <a:t>Hjælper med at håndtere usikkerhed</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Definition af risiko</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645664"/>
            <a:ext cx="11059200" cy="3654336"/>
          </a:xfrm>
        </p:spPr>
        <p:txBody>
          <a:bodyPr>
            <a:normAutofit/>
          </a:bodyPr>
          <a:lstStyle/>
          <a:p>
            <a:r>
              <a:rPr lang="da" sz="4000" b="1" dirty="0">
                <a:solidFill>
                  <a:schemeClr val="accent1">
                    <a:lumMod val="75000"/>
                  </a:schemeClr>
                </a:solidFill>
              </a:rPr>
              <a:t>"Effekt af usikkerhed på mål" </a:t>
            </a:r>
            <a:r>
              <a:rPr lang="da" sz="4000" dirty="0"/>
              <a:t>(ISO 31000)</a:t>
            </a:r>
          </a:p>
          <a:p>
            <a:endParaRPr lang="en-US" sz="4000" dirty="0"/>
          </a:p>
          <a:p>
            <a:r>
              <a:rPr lang="da" sz="4000" dirty="0"/>
              <a:t>Resultater kan være negative eller positive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99875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Definition af risiko – kernevilkår</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da" sz="4000" dirty="0"/>
              <a:t>Trussel</a:t>
            </a:r>
          </a:p>
          <a:p>
            <a:endParaRPr lang="en-US" sz="4000" dirty="0"/>
          </a:p>
          <a:p>
            <a:r>
              <a:rPr lang="da" sz="4000" dirty="0"/>
              <a:t>Sandsynlighed</a:t>
            </a:r>
          </a:p>
          <a:p>
            <a:endParaRPr lang="en-US" sz="4000" dirty="0"/>
          </a:p>
          <a:p>
            <a:r>
              <a:rPr lang="da" sz="4000" dirty="0"/>
              <a:t>Indvirkning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12547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da" sz="6000" b="1" dirty="0"/>
              <a:t>Informationssikkerhedsrisici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6340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Informationssikkerhedsrisiko</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da" sz="4000" dirty="0"/>
              <a:t>Fare for informationssikkerhedsmål:</a:t>
            </a:r>
          </a:p>
          <a:p>
            <a:pPr marL="893763" lvl="1" indent="-436563"/>
            <a:r>
              <a:rPr lang="da" sz="5400" b="1" dirty="0">
                <a:solidFill>
                  <a:schemeClr val="accent1">
                    <a:lumMod val="75000"/>
                  </a:schemeClr>
                </a:solidFill>
                <a:latin typeface="Courier New" panose="02070309020205020404" pitchFamily="49" charset="0"/>
                <a:cs typeface="Courier New" panose="02070309020205020404" pitchFamily="49" charset="0"/>
              </a:rPr>
              <a:t>C</a:t>
            </a:r>
          </a:p>
          <a:p>
            <a:pPr marL="893763" lvl="1" indent="-436563"/>
            <a:r>
              <a:rPr lang="da" sz="5400" b="1" dirty="0">
                <a:solidFill>
                  <a:schemeClr val="accent1">
                    <a:lumMod val="75000"/>
                  </a:schemeClr>
                </a:solidFill>
                <a:latin typeface="Courier New" panose="02070309020205020404" pitchFamily="49" charset="0"/>
                <a:cs typeface="Courier New" panose="02070309020205020404" pitchFamily="49" charset="0"/>
              </a:rPr>
              <a:t>jeg</a:t>
            </a:r>
          </a:p>
          <a:p>
            <a:pPr marL="893763" lvl="1" indent="-436563"/>
            <a:r>
              <a:rPr lang="da" sz="5400" b="1" dirty="0">
                <a:solidFill>
                  <a:schemeClr val="accent1">
                    <a:lumMod val="75000"/>
                  </a:schemeClr>
                </a:solidFill>
                <a:latin typeface="Courier New" panose="02070309020205020404" pitchFamily="49" charset="0"/>
                <a:cs typeface="Courier New" panose="02070309020205020404" pitchFamily="49" charset="0"/>
              </a:rPr>
              <a:t>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05D6A910-4A8C-57F5-458E-19ABB910FD6E}"/>
              </a:ext>
            </a:extLst>
          </p:cNvPr>
          <p:cNvSpPr txBox="1">
            <a:spLocks/>
          </p:cNvSpPr>
          <p:nvPr/>
        </p:nvSpPr>
        <p:spPr>
          <a:xfrm>
            <a:off x="3844806" y="3050743"/>
            <a:ext cx="6221512" cy="26878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r>
              <a:rPr lang="da" sz="5400" dirty="0" err="1"/>
              <a:t>fortrolighed</a:t>
            </a:r>
            <a:endParaRPr lang="en-US" sz="5400" dirty="0"/>
          </a:p>
          <a:p>
            <a:pPr marL="457200" lvl="1" indent="0">
              <a:buNone/>
            </a:pPr>
            <a:r>
              <a:rPr lang="da" sz="5400" dirty="0" err="1"/>
              <a:t>integritet</a:t>
            </a:r>
            <a:endParaRPr lang="en-US" sz="5400" dirty="0"/>
          </a:p>
          <a:p>
            <a:pPr marL="457200" lvl="1" indent="0">
              <a:buNone/>
            </a:pPr>
            <a:r>
              <a:rPr lang="da" sz="5400" dirty="0" err="1"/>
              <a:t>tilgængelighed</a:t>
            </a:r>
            <a:endParaRPr lang="en-US" sz="5400" dirty="0"/>
          </a:p>
        </p:txBody>
      </p:sp>
    </p:spTree>
    <p:extLst>
      <p:ext uri="{BB962C8B-B14F-4D97-AF65-F5344CB8AC3E}">
        <p14:creationId xmlns:p14="http://schemas.microsoft.com/office/powerpoint/2010/main" val="2810161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Informationssikkerhedsrisiko</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036064"/>
            <a:ext cx="11059200" cy="4263936"/>
          </a:xfrm>
        </p:spPr>
        <p:txBody>
          <a:bodyPr>
            <a:normAutofit fontScale="92500"/>
          </a:bodyPr>
          <a:lstStyle/>
          <a:p>
            <a:r>
              <a:rPr lang="da" sz="4000" dirty="0"/>
              <a:t>Almindelige trusler om informationssikkerhed</a:t>
            </a:r>
          </a:p>
          <a:p>
            <a:endParaRPr lang="en-US" sz="4000" dirty="0"/>
          </a:p>
          <a:p>
            <a:r>
              <a:rPr lang="da" sz="4000" dirty="0"/>
              <a:t>Værdifulde kilder</a:t>
            </a:r>
          </a:p>
          <a:p>
            <a:pPr lvl="1"/>
            <a:r>
              <a:rPr lang="da" sz="3600" dirty="0"/>
              <a:t>BSI Elementary Threats of the IT- </a:t>
            </a:r>
            <a:r>
              <a:rPr lang="da" sz="3600" dirty="0" err="1"/>
              <a:t>Grundschutz </a:t>
            </a:r>
            <a:r>
              <a:rPr lang="da" sz="3600" dirty="0"/>
              <a:t>-Kompendiet</a:t>
            </a:r>
          </a:p>
          <a:p>
            <a:pPr lvl="1"/>
            <a:r>
              <a:rPr lang="da" sz="3600" dirty="0"/>
              <a:t>ISO 27005 – Bilag C</a:t>
            </a:r>
          </a:p>
          <a:p>
            <a:pPr lvl="1"/>
            <a:r>
              <a:rPr lang="da" sz="3600" dirty="0"/>
              <a:t>COBIT-risikoscenarier</a:t>
            </a:r>
          </a:p>
          <a:p>
            <a:pPr lvl="1"/>
            <a:r>
              <a:rPr lang="da" sz="36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2414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da" sz="6000" b="1" dirty="0"/>
              <a:t>Risikostyringsmetode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773204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Risikostyring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da" sz="4000" dirty="0"/>
              <a:t>Systematisk tilgang</a:t>
            </a:r>
          </a:p>
          <a:p>
            <a:endParaRPr lang="en-US" sz="4000" dirty="0"/>
          </a:p>
          <a:p>
            <a:r>
              <a:rPr lang="da" sz="4000" dirty="0"/>
              <a:t>Skræddersyet til organisation</a:t>
            </a:r>
          </a:p>
          <a:p>
            <a:endParaRPr lang="en-US" sz="4000" dirty="0"/>
          </a:p>
          <a:p>
            <a:r>
              <a:rPr lang="da" sz="4000" dirty="0"/>
              <a:t>Kræver ledelsesopkøb</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81495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Risikoidentifikation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Picture 2" descr="Free vector graphics of Magnifying glass">
            <a:extLst>
              <a:ext uri="{FF2B5EF4-FFF2-40B4-BE49-F238E27FC236}">
                <a16:creationId xmlns:a16="http://schemas.microsoft.com/office/drawing/2014/main" id="{A8F682E7-1ADA-521F-7B48-78E59EECD7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3945" y="1844824"/>
            <a:ext cx="4401399" cy="4572882"/>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6A4E4C36-2EE7-BCB9-196A-92A583DC90BF}"/>
              </a:ext>
            </a:extLst>
          </p:cNvPr>
          <p:cNvSpPr txBox="1"/>
          <p:nvPr/>
        </p:nvSpPr>
        <p:spPr>
          <a:xfrm>
            <a:off x="3764280" y="2834640"/>
            <a:ext cx="2140926" cy="923330"/>
          </a:xfrm>
          <a:prstGeom prst="rect">
            <a:avLst/>
          </a:prstGeom>
          <a:noFill/>
        </p:spPr>
        <p:txBody>
          <a:bodyPr wrap="square" rtlCol="0">
            <a:spAutoFit/>
          </a:bodyPr>
          <a:lstStyle/>
          <a:p>
            <a:r>
              <a:rPr lang="da" sz="5400" b="1" dirty="0"/>
              <a:t>RISIKO</a:t>
            </a:r>
          </a:p>
        </p:txBody>
      </p:sp>
    </p:spTree>
    <p:extLst>
      <p:ext uri="{BB962C8B-B14F-4D97-AF65-F5344CB8AC3E}">
        <p14:creationId xmlns:p14="http://schemas.microsoft.com/office/powerpoint/2010/main" val="1713530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Risikoanalyse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Picture 2" descr="Free vector graphics of Risk">
            <a:extLst>
              <a:ext uri="{FF2B5EF4-FFF2-40B4-BE49-F238E27FC236}">
                <a16:creationId xmlns:a16="http://schemas.microsoft.com/office/drawing/2014/main" id="{00B0A3BC-8541-2C3A-45F1-7CE732119E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4672" y="2105273"/>
            <a:ext cx="4005064" cy="4005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675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Risikovurdering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Picture 2" descr="Free vector graphics of Checklist">
            <a:extLst>
              <a:ext uri="{FF2B5EF4-FFF2-40B4-BE49-F238E27FC236}">
                <a16:creationId xmlns:a16="http://schemas.microsoft.com/office/drawing/2014/main" id="{7990A05E-22FC-8A06-A570-D6C83EB81B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8900" y="1844823"/>
            <a:ext cx="4525964" cy="4525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518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Risikobehandling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Picture 2" descr="Free photos of Bandage">
            <a:extLst>
              <a:ext uri="{FF2B5EF4-FFF2-40B4-BE49-F238E27FC236}">
                <a16:creationId xmlns:a16="http://schemas.microsoft.com/office/drawing/2014/main" id="{7915B7E5-829A-55AE-666F-69EA1C418E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0078" y="1554242"/>
            <a:ext cx="7454540" cy="4938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8545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Risikovurderingsrammer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Inhaltsplatzhalter 2">
            <a:extLst>
              <a:ext uri="{FF2B5EF4-FFF2-40B4-BE49-F238E27FC236}">
                <a16:creationId xmlns:a16="http://schemas.microsoft.com/office/drawing/2014/main" id="{9D2C16B8-F22E-FF0F-22B2-B5314F18110A}"/>
              </a:ext>
            </a:extLst>
          </p:cNvPr>
          <p:cNvSpPr>
            <a:spLocks noGrp="1"/>
          </p:cNvSpPr>
          <p:nvPr>
            <p:ph idx="1"/>
          </p:nvPr>
        </p:nvSpPr>
        <p:spPr>
          <a:xfrm>
            <a:off x="539999" y="2163336"/>
            <a:ext cx="11447561" cy="4136663"/>
          </a:xfrm>
        </p:spPr>
        <p:txBody>
          <a:bodyPr>
            <a:normAutofit/>
          </a:bodyPr>
          <a:lstStyle/>
          <a:p>
            <a:r>
              <a:rPr lang="da" sz="3200" dirty="0"/>
              <a:t>Fælles rammer for risikovurdering:</a:t>
            </a:r>
          </a:p>
          <a:p>
            <a:pPr lvl="1"/>
            <a:r>
              <a:rPr lang="da" sz="2800" dirty="0"/>
              <a:t>Operational Critical Threat, Asset and Vulnerability Evaluation (OCTAVE)</a:t>
            </a:r>
          </a:p>
          <a:p>
            <a:pPr lvl="1"/>
            <a:r>
              <a:rPr lang="da" sz="2800" dirty="0"/>
              <a:t>Faktoranalyse af informationsrisiko (FAIR)</a:t>
            </a:r>
          </a:p>
          <a:p>
            <a:pPr lvl="1"/>
            <a:r>
              <a:rPr lang="da" sz="2800" dirty="0"/>
              <a:t>NIST Risk Management Framework (NIST-RMF)</a:t>
            </a:r>
          </a:p>
          <a:p>
            <a:pPr lvl="1"/>
            <a:r>
              <a:rPr lang="da" sz="2800" dirty="0"/>
              <a:t>Trusselsagentrisikovurdering (TARA)</a:t>
            </a:r>
          </a:p>
          <a:p>
            <a:pPr lvl="1"/>
            <a:r>
              <a:rPr lang="da" sz="2800" dirty="0"/>
              <a:t>COSO Enterprise Risk Management (COSO ERM)</a:t>
            </a:r>
          </a:p>
          <a:p>
            <a:pPr lvl="1"/>
            <a:r>
              <a:rPr lang="da" sz="2800" dirty="0"/>
              <a:t>ISO 31000 Risikostyring</a:t>
            </a:r>
          </a:p>
          <a:p>
            <a:pPr lvl="1"/>
            <a:r>
              <a:rPr lang="da" sz="2800" dirty="0"/>
              <a:t>ISO 27005 Information Security Risk Management</a:t>
            </a:r>
          </a:p>
        </p:txBody>
      </p:sp>
    </p:spTree>
    <p:extLst>
      <p:ext uri="{BB962C8B-B14F-4D97-AF65-F5344CB8AC3E}">
        <p14:creationId xmlns:p14="http://schemas.microsoft.com/office/powerpoint/2010/main" val="3350849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da" sz="6000" b="1"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74944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OCTAVE Allegro</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3337"/>
            <a:ext cx="7109737" cy="4136663"/>
          </a:xfrm>
        </p:spPr>
        <p:txBody>
          <a:bodyPr>
            <a:normAutofit/>
          </a:bodyPr>
          <a:lstStyle/>
          <a:p>
            <a:r>
              <a:rPr lang="da" sz="4000" dirty="0"/>
              <a:t>Information aktiv baseret tilgang</a:t>
            </a:r>
          </a:p>
          <a:p>
            <a:endParaRPr lang="en-US" sz="4000" dirty="0"/>
          </a:p>
          <a:p>
            <a:r>
              <a:rPr lang="da" sz="4000" dirty="0"/>
              <a:t>Let at bruge</a:t>
            </a:r>
          </a:p>
          <a:p>
            <a:endParaRPr lang="en-US" sz="4000" dirty="0"/>
          </a:p>
          <a:p>
            <a:r>
              <a:rPr lang="da" sz="4000" dirty="0"/>
              <a:t>Velegnet til små virksomheder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0F2D973-BA04-7AFB-7C44-7529D5DE30DA}"/>
              </a:ext>
            </a:extLst>
          </p:cNvPr>
          <p:cNvPicPr>
            <a:picLocks noChangeAspect="1"/>
          </p:cNvPicPr>
          <p:nvPr/>
        </p:nvPicPr>
        <p:blipFill>
          <a:blip r:embed="rId5"/>
          <a:stretch>
            <a:fillRect/>
          </a:stretch>
        </p:blipFill>
        <p:spPr>
          <a:xfrm>
            <a:off x="7876751" y="1494262"/>
            <a:ext cx="3723217" cy="4805737"/>
          </a:xfrm>
          <a:prstGeom prst="rect">
            <a:avLst/>
          </a:prstGeom>
        </p:spPr>
      </p:pic>
    </p:spTree>
    <p:extLst>
      <p:ext uri="{BB962C8B-B14F-4D97-AF65-F5344CB8AC3E}">
        <p14:creationId xmlns:p14="http://schemas.microsoft.com/office/powerpoint/2010/main" val="816508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Etabler drivere</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1 - Etabler kriterier for risikomåling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Profilaktiver</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2 - Udvikl en informationsaktivprofil</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3 - Identificer informationsaktivbeholdere</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 trusler</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4 - Identificer bekymringsområder</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5 - Identificer trusselsscenarier</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Identificere/reducere risici</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6 - Identificer risici</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7 - Analyser risici</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8 - Vælg afhjælpningsmetode</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550791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Etabler drivere</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1 - Etabler kriterier for risikomåling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Profilaktiver</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2 - Udvikl en informationsaktivprofil</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3 - Identificer informationsaktivbeholdere</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 trusler</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4 - Identificer bekymringsområder</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5 - Identificer trusselsscenarier</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Identificere/reducere risici</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6 - Identificer risici</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7 - Analyser risici</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8 - Vælg afhjælpningsmetode</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058290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1 – Etabler kriterier for risikomåling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a:bodyPr>
          <a:lstStyle/>
          <a:p>
            <a:r>
              <a:rPr lang="da" sz="3200" dirty="0"/>
              <a:t>Kvalitative kriterier for risikomåling</a:t>
            </a:r>
          </a:p>
          <a:p>
            <a:pPr lvl="1"/>
            <a:endParaRPr lang="en-US" dirty="0"/>
          </a:p>
          <a:p>
            <a:r>
              <a:rPr lang="da" sz="3200" dirty="0"/>
              <a:t>Hensyn til forskellige påvirkningsområder, såsom:</a:t>
            </a:r>
          </a:p>
          <a:p>
            <a:pPr lvl="1"/>
            <a:r>
              <a:rPr lang="da" sz="2800" dirty="0"/>
              <a:t>Omdømme/kundetillid</a:t>
            </a:r>
          </a:p>
          <a:p>
            <a:pPr lvl="1"/>
            <a:r>
              <a:rPr lang="da" sz="2800" dirty="0"/>
              <a:t>Finansiel</a:t>
            </a:r>
          </a:p>
          <a:p>
            <a:pPr lvl="1"/>
            <a:r>
              <a:rPr lang="da" sz="2800" dirty="0"/>
              <a:t>Produktivitet</a:t>
            </a:r>
          </a:p>
          <a:p>
            <a:pPr lvl="1"/>
            <a:r>
              <a:rPr lang="da" sz="2800" dirty="0"/>
              <a:t>Sikkerhed og sundhed</a:t>
            </a:r>
          </a:p>
          <a:p>
            <a:pPr lvl="1"/>
            <a:r>
              <a:rPr lang="da" sz="2800" dirty="0"/>
              <a:t>Bøder/retlige sanktioner</a:t>
            </a:r>
          </a:p>
          <a:p>
            <a:pPr lvl="1"/>
            <a:r>
              <a:rPr lang="da" sz="28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676715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1 – Etabler kriterier for risikomåling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Grafik 7">
            <a:extLst>
              <a:ext uri="{FF2B5EF4-FFF2-40B4-BE49-F238E27FC236}">
                <a16:creationId xmlns:a16="http://schemas.microsoft.com/office/drawing/2014/main" id="{6EBCCE7E-7D0D-918C-BA89-A979835E2496}"/>
              </a:ext>
            </a:extLst>
          </p:cNvPr>
          <p:cNvPicPr>
            <a:picLocks noChangeAspect="1"/>
          </p:cNvPicPr>
          <p:nvPr/>
        </p:nvPicPr>
        <p:blipFill>
          <a:blip r:embed="rId5"/>
          <a:stretch>
            <a:fillRect/>
          </a:stretch>
        </p:blipFill>
        <p:spPr>
          <a:xfrm>
            <a:off x="1393605" y="1916482"/>
            <a:ext cx="9404789" cy="4576393"/>
          </a:xfrm>
          <a:prstGeom prst="rect">
            <a:avLst/>
          </a:prstGeom>
        </p:spPr>
      </p:pic>
      <p:sp>
        <p:nvSpPr>
          <p:cNvPr id="10" name="Textfeld 9">
            <a:extLst>
              <a:ext uri="{FF2B5EF4-FFF2-40B4-BE49-F238E27FC236}">
                <a16:creationId xmlns:a16="http://schemas.microsoft.com/office/drawing/2014/main" id="{22E88FE2-D192-2245-196D-C45AA0ED5D1E}"/>
              </a:ext>
            </a:extLst>
          </p:cNvPr>
          <p:cNvSpPr txBox="1"/>
          <p:nvPr/>
        </p:nvSpPr>
        <p:spPr>
          <a:xfrm>
            <a:off x="10609544" y="6185098"/>
            <a:ext cx="1415441" cy="307777"/>
          </a:xfrm>
          <a:prstGeom prst="rect">
            <a:avLst/>
          </a:prstGeom>
          <a:noFill/>
        </p:spPr>
        <p:txBody>
          <a:bodyPr wrap="square" rtlCol="0">
            <a:spAutoFit/>
          </a:bodyPr>
          <a:lstStyle/>
          <a:p>
            <a:r>
              <a:rPr lang="da" sz="1400" dirty="0"/>
              <a:t>Kilde: SEI 2007</a:t>
            </a:r>
          </a:p>
        </p:txBody>
      </p:sp>
    </p:spTree>
    <p:extLst>
      <p:ext uri="{BB962C8B-B14F-4D97-AF65-F5344CB8AC3E}">
        <p14:creationId xmlns:p14="http://schemas.microsoft.com/office/powerpoint/2010/main" val="1343513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Etabler drivere</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1 - Etabler kriterier for risikomåling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Profilaktiver</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2 - Udvikl en informationsaktivprofil</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3 - Identificer informationsaktivbeholdere</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 trusler</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4 - Identificer bekymringsområder</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5 - Identificer trusselsscenarier</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Identificere/reducere risici</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6 - Identificer risici</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7 - Analyser risici</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8 - Vælg afhjælpningsmetode</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714105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2 – Udvikl en informationsaktivprofil</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38516"/>
            <a:ext cx="11059200" cy="4354358"/>
          </a:xfrm>
        </p:spPr>
        <p:txBody>
          <a:bodyPr>
            <a:normAutofit/>
          </a:bodyPr>
          <a:lstStyle/>
          <a:p>
            <a:r>
              <a:rPr lang="da" sz="3200" dirty="0"/>
              <a:t>Identifikation af informationsaktiver</a:t>
            </a:r>
          </a:p>
          <a:p>
            <a:endParaRPr lang="en-US" sz="3200" dirty="0"/>
          </a:p>
          <a:p>
            <a:r>
              <a:rPr lang="da" sz="3200" dirty="0"/>
              <a:t>Fokuser på de mest kritiske aktiver</a:t>
            </a:r>
          </a:p>
          <a:p>
            <a:endParaRPr lang="en-US" sz="3200" dirty="0"/>
          </a:p>
          <a:p>
            <a:r>
              <a:rPr lang="da" sz="3200" dirty="0"/>
              <a:t>Oprettelse af informationsaktivprofiler</a:t>
            </a:r>
          </a:p>
          <a:p>
            <a:endParaRPr lang="en-US" sz="3200" dirty="0"/>
          </a:p>
          <a:p>
            <a:r>
              <a:rPr lang="da" sz="3200" dirty="0"/>
              <a:t>Tildel ejere til kritiske aktiver</a:t>
            </a:r>
            <a:endParaRPr lang="en-US" sz="28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120947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2 – Udvikl en informationsaktivprofil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tretch>
            <a:fillRect/>
          </a:stretch>
        </p:blipFill>
        <p:spPr>
          <a:xfrm>
            <a:off x="2025473" y="1877345"/>
            <a:ext cx="7682197"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da" sz="1400" dirty="0"/>
              <a:t>Kilde: SEI 2007</a:t>
            </a:r>
          </a:p>
        </p:txBody>
      </p:sp>
    </p:spTree>
    <p:extLst>
      <p:ext uri="{BB962C8B-B14F-4D97-AF65-F5344CB8AC3E}">
        <p14:creationId xmlns:p14="http://schemas.microsoft.com/office/powerpoint/2010/main" val="27385854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2 – Udvikl en informationsaktivprofil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55F603A3-36E2-70B9-504A-F786A76C9962}"/>
              </a:ext>
            </a:extLst>
          </p:cNvPr>
          <p:cNvPicPr>
            <a:picLocks noChangeAspect="1"/>
          </p:cNvPicPr>
          <p:nvPr/>
        </p:nvPicPr>
        <p:blipFill>
          <a:blip r:embed="rId5"/>
          <a:stretch>
            <a:fillRect/>
          </a:stretch>
        </p:blipFill>
        <p:spPr>
          <a:xfrm>
            <a:off x="898933" y="2254685"/>
            <a:ext cx="10159565" cy="3874935"/>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9643057" y="6058856"/>
            <a:ext cx="1415441" cy="307777"/>
          </a:xfrm>
          <a:prstGeom prst="rect">
            <a:avLst/>
          </a:prstGeom>
          <a:noFill/>
        </p:spPr>
        <p:txBody>
          <a:bodyPr wrap="square" rtlCol="0">
            <a:spAutoFit/>
          </a:bodyPr>
          <a:lstStyle/>
          <a:p>
            <a:r>
              <a:rPr lang="da" sz="1400" dirty="0"/>
              <a:t>Kilde: SEI 2007</a:t>
            </a:r>
          </a:p>
        </p:txBody>
      </p:sp>
    </p:spTree>
    <p:extLst>
      <p:ext uri="{BB962C8B-B14F-4D97-AF65-F5344CB8AC3E}">
        <p14:creationId xmlns:p14="http://schemas.microsoft.com/office/powerpoint/2010/main" val="22024571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Etabler drivere</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1 - Etabler kriterier for risikomåling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Profilaktiver</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2 - Udvikl en informationsaktivprofil</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3 - Identificer informationsaktivbeholdere</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 trusler</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4 - Identificer bekymringsområder</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5 - Identificer trusselsscenarier</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Identificere/reducere risici</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6 - Identificer risici</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7 - Analyser risici</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8 - Vælg afhjælpningsmetode</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8708488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da" dirty="0"/>
              <a:t>Trin 3 – Identificer informationsaktivbeholdere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404997"/>
            <a:ext cx="11059200" cy="4087877"/>
          </a:xfrm>
        </p:spPr>
        <p:txBody>
          <a:bodyPr>
            <a:normAutofit/>
          </a:bodyPr>
          <a:lstStyle/>
          <a:p>
            <a:r>
              <a:rPr lang="da" sz="4400" dirty="0"/>
              <a:t>Beholdere til informationsaktiver</a:t>
            </a:r>
          </a:p>
          <a:p>
            <a:pPr lvl="3"/>
            <a:endParaRPr lang="en-US" sz="3400" dirty="0"/>
          </a:p>
          <a:p>
            <a:pPr lvl="1"/>
            <a:r>
              <a:rPr lang="da" sz="4000" b="1" dirty="0">
                <a:solidFill>
                  <a:schemeClr val="accent1">
                    <a:lumMod val="75000"/>
                  </a:schemeClr>
                </a:solidFill>
              </a:rPr>
              <a:t>opbevare, transportere, behandle </a:t>
            </a:r>
            <a:r>
              <a:rPr lang="da" sz="4000" dirty="0"/>
              <a:t>information</a:t>
            </a:r>
          </a:p>
          <a:p>
            <a:pPr lvl="4"/>
            <a:endParaRPr lang="en-US" sz="3400" dirty="0"/>
          </a:p>
          <a:p>
            <a:pPr lvl="1"/>
            <a:r>
              <a:rPr lang="da" sz="4000" b="1" dirty="0">
                <a:solidFill>
                  <a:schemeClr val="accent1">
                    <a:lumMod val="75000"/>
                  </a:schemeClr>
                </a:solidFill>
              </a:rPr>
              <a:t>teknisk, fysisk </a:t>
            </a:r>
            <a:r>
              <a:rPr lang="da" sz="4000" dirty="0"/>
              <a:t>og </a:t>
            </a:r>
            <a:r>
              <a:rPr lang="da" sz="4000" b="1" dirty="0">
                <a:solidFill>
                  <a:schemeClr val="accent1">
                    <a:lumMod val="75000"/>
                  </a:schemeClr>
                </a:solidFill>
              </a:rPr>
              <a:t>mennesker</a:t>
            </a:r>
            <a:endParaRPr lang="en-US" sz="3600" b="1" dirty="0">
              <a:solidFill>
                <a:schemeClr val="accent1">
                  <a:lumMod val="75000"/>
                </a:schemeClr>
              </a:solidFil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931156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da" dirty="0"/>
              <a:t>Trin 3 – Identificer informationsaktivbeholdere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rcRect/>
          <a:stretch/>
        </p:blipFill>
        <p:spPr>
          <a:xfrm>
            <a:off x="2256085" y="1877345"/>
            <a:ext cx="7220973"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da" sz="1400" dirty="0"/>
              <a:t>Kilde: SEI 2007</a:t>
            </a:r>
          </a:p>
        </p:txBody>
      </p:sp>
    </p:spTree>
    <p:extLst>
      <p:ext uri="{BB962C8B-B14F-4D97-AF65-F5344CB8AC3E}">
        <p14:creationId xmlns:p14="http://schemas.microsoft.com/office/powerpoint/2010/main" val="39728732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Etabler drivere</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1 - Etabler kriterier for risikomåling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Profilaktiver</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2 - Udvikl en informationsaktivprofil</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3 - Identificer informationsaktivbeholdere</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 trusler</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4 - Identificer bekymringsområder</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5 - Identificer trusselsscenarier</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Identificere/reducere risici</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6 - Identificer risici</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7 - Analyser risici</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8 - Vælg afhjælpningsmetode</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535070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4 – Identificer bekymringsområder</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a:bodyPr>
          <a:lstStyle/>
          <a:p>
            <a:r>
              <a:rPr lang="da" sz="3200" dirty="0"/>
              <a:t>Første trin i </a:t>
            </a:r>
            <a:r>
              <a:rPr lang="da" sz="3200" b="1" dirty="0">
                <a:solidFill>
                  <a:schemeClr val="accent1">
                    <a:lumMod val="75000"/>
                  </a:schemeClr>
                </a:solidFill>
              </a:rPr>
              <a:t>risikoidentifikationen</a:t>
            </a:r>
          </a:p>
          <a:p>
            <a:endParaRPr lang="en-US" sz="3200" dirty="0"/>
          </a:p>
          <a:p>
            <a:r>
              <a:rPr lang="da" sz="3200" dirty="0"/>
              <a:t>Brainstorming om mulige </a:t>
            </a:r>
            <a:r>
              <a:rPr lang="da" sz="3200" b="1" dirty="0">
                <a:solidFill>
                  <a:schemeClr val="accent1">
                    <a:lumMod val="75000"/>
                  </a:schemeClr>
                </a:solidFill>
              </a:rPr>
              <a:t>trusler og konsekvenser</a:t>
            </a:r>
          </a:p>
          <a:p>
            <a:endParaRPr lang="en-US" sz="3200" dirty="0"/>
          </a:p>
          <a:p>
            <a:r>
              <a:rPr lang="da" sz="3200" dirty="0"/>
              <a:t>Overvej sikkerhedskrav og vær specifik</a:t>
            </a:r>
            <a:endParaRPr lang="en-US" sz="28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8293097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4 – Identificer bekymringsområder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949071" y="6046330"/>
            <a:ext cx="1415441" cy="307777"/>
          </a:xfrm>
          <a:prstGeom prst="rect">
            <a:avLst/>
          </a:prstGeom>
          <a:noFill/>
        </p:spPr>
        <p:txBody>
          <a:bodyPr wrap="square" rtlCol="0">
            <a:spAutoFit/>
          </a:bodyPr>
          <a:lstStyle/>
          <a:p>
            <a:r>
              <a:rPr lang="da" sz="1400" dirty="0"/>
              <a:t>Kilde: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tretch>
            <a:fillRect/>
          </a:stretch>
        </p:blipFill>
        <p:spPr>
          <a:xfrm>
            <a:off x="2395992" y="1823349"/>
            <a:ext cx="6553079" cy="4807312"/>
          </a:xfrm>
          <a:prstGeom prst="rect">
            <a:avLst/>
          </a:prstGeom>
        </p:spPr>
      </p:pic>
    </p:spTree>
    <p:extLst>
      <p:ext uri="{BB962C8B-B14F-4D97-AF65-F5344CB8AC3E}">
        <p14:creationId xmlns:p14="http://schemas.microsoft.com/office/powerpoint/2010/main" val="528910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Etabler drivere</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1 - Etabler kriterier for risikomåling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Profilaktiver</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2 - Udvikl en informationsaktivprofil</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3 - Identificer informationsaktivbeholdere</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 trusler</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4 - Identificer bekymringsområder</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5 - Identificer trusselsscenarier</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Identificere/reducere risici</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6 - Identificer risici</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7 - Analyser risici</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8 - Vælg afhjælpningsmetode</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129645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5 – Identificer trusselsscenarier</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530258"/>
            <a:ext cx="11059200" cy="3769742"/>
          </a:xfrm>
        </p:spPr>
        <p:txBody>
          <a:bodyPr>
            <a:normAutofit/>
          </a:bodyPr>
          <a:lstStyle/>
          <a:p>
            <a:r>
              <a:rPr lang="da" sz="3600" dirty="0"/>
              <a:t>De berørte områder er yderligere detaljeret</a:t>
            </a:r>
          </a:p>
          <a:p>
            <a:pPr lvl="1"/>
            <a:r>
              <a:rPr lang="da" sz="3200" dirty="0"/>
              <a:t>Menneskelige aktører ved hjælp af tekniske midler</a:t>
            </a:r>
          </a:p>
          <a:p>
            <a:pPr lvl="1"/>
            <a:r>
              <a:rPr lang="da" sz="3200" dirty="0"/>
              <a:t>Menneskelige aktører, der bruger fysisk adgang</a:t>
            </a:r>
          </a:p>
          <a:p>
            <a:pPr lvl="1"/>
            <a:r>
              <a:rPr lang="da" sz="3200" dirty="0"/>
              <a:t>Tekniske problemer</a:t>
            </a:r>
          </a:p>
          <a:p>
            <a:pPr lvl="1"/>
            <a:r>
              <a:rPr lang="da" sz="3200" dirty="0"/>
              <a:t>Andre problemer</a:t>
            </a: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8286499" y="1441163"/>
            <a:ext cx="3160558" cy="5051712"/>
          </a:xfrm>
          <a:prstGeom prst="rect">
            <a:avLst/>
          </a:prstGeom>
        </p:spPr>
      </p:pic>
    </p:spTree>
    <p:extLst>
      <p:ext uri="{BB962C8B-B14F-4D97-AF65-F5344CB8AC3E}">
        <p14:creationId xmlns:p14="http://schemas.microsoft.com/office/powerpoint/2010/main" val="4075648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Etabler drivere</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1 - Etabler kriterier for risikomåling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Profilaktiver</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2 - Udvikl en informationsaktivprofil</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3 - Identificer informationsaktivbeholdere</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 trusler</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4 - Identificer bekymringsområder</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5 - Identificer trusselsscenarier</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Identificere/reducere risici</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6 - Identificer risici</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7 - Analyser risici</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8 - Vælg afhjælpningsmetode</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9768841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6 – Identificer risici</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da" sz="3600" dirty="0"/>
              <a:t>Lav detaljerede konsekvenserklæringer</a:t>
            </a:r>
          </a:p>
          <a:p>
            <a:endParaRPr lang="en-US" sz="3600" dirty="0"/>
          </a:p>
          <a:p>
            <a:r>
              <a:rPr lang="da" sz="3600" dirty="0"/>
              <a:t>Definition af konsekvenserne af visse trusselsscenarier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5909406" y="1512842"/>
            <a:ext cx="5537651" cy="4662490"/>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6190223"/>
            <a:ext cx="1415441" cy="307777"/>
          </a:xfrm>
          <a:prstGeom prst="rect">
            <a:avLst/>
          </a:prstGeom>
          <a:noFill/>
        </p:spPr>
        <p:txBody>
          <a:bodyPr wrap="square" rtlCol="0">
            <a:spAutoFit/>
          </a:bodyPr>
          <a:lstStyle/>
          <a:p>
            <a:r>
              <a:rPr lang="da" sz="1400" dirty="0"/>
              <a:t>Kilde: SEI 2007</a:t>
            </a:r>
          </a:p>
        </p:txBody>
      </p:sp>
    </p:spTree>
    <p:extLst>
      <p:ext uri="{BB962C8B-B14F-4D97-AF65-F5344CB8AC3E}">
        <p14:creationId xmlns:p14="http://schemas.microsoft.com/office/powerpoint/2010/main" val="534819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Etabler drivere</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1 - Etabler kriterier for risikomåling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Profilaktiver</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2 - Udvikl en informationsaktivprofil</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3 - Identificer informationsaktivbeholdere</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 trusler</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4 - Identificer bekymringsområder</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5 - Identificer trusselsscenarier</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Identificere/reducere risici</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6 - Identificer risici</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7 - Analyser risici</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8 - Vælg afhjælpningsmetode</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365185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7 – Analyser risici</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da" sz="3600" dirty="0"/>
              <a:t>Vurdering af risici i kvalitative termer</a:t>
            </a:r>
          </a:p>
          <a:p>
            <a:pPr lvl="1"/>
            <a:r>
              <a:rPr lang="da" sz="3200" dirty="0"/>
              <a:t>Indvirkning</a:t>
            </a:r>
          </a:p>
          <a:p>
            <a:pPr lvl="1"/>
            <a:r>
              <a:rPr lang="da" sz="3200" dirty="0"/>
              <a:t>Sandsynlighed</a:t>
            </a:r>
          </a:p>
          <a:p>
            <a:pPr lvl="1"/>
            <a:endParaRPr lang="en-US" sz="3200" dirty="0"/>
          </a:p>
          <a:p>
            <a:r>
              <a:rPr lang="da" sz="3600" dirty="0"/>
              <a:t>Risikoscore understøtter prioritering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5909406" y="2203903"/>
            <a:ext cx="5537651"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da" sz="1400" dirty="0"/>
              <a:t>Kilde: SEI 2007</a:t>
            </a:r>
          </a:p>
        </p:txBody>
      </p:sp>
    </p:spTree>
    <p:extLst>
      <p:ext uri="{BB962C8B-B14F-4D97-AF65-F5344CB8AC3E}">
        <p14:creationId xmlns:p14="http://schemas.microsoft.com/office/powerpoint/2010/main" val="23032661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7 – Analyser risici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6151133" y="2203903"/>
            <a:ext cx="5054196"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da" sz="1400" dirty="0"/>
              <a:t>Kilde: SEI 2007</a:t>
            </a:r>
          </a:p>
        </p:txBody>
      </p:sp>
      <p:pic>
        <p:nvPicPr>
          <p:cNvPr id="10" name="Grafik 9">
            <a:extLst>
              <a:ext uri="{FF2B5EF4-FFF2-40B4-BE49-F238E27FC236}">
                <a16:creationId xmlns:a16="http://schemas.microsoft.com/office/drawing/2014/main" id="{C2C7D05B-EA93-F53A-93E9-4FEEC26DD0D0}"/>
              </a:ext>
            </a:extLst>
          </p:cNvPr>
          <p:cNvPicPr>
            <a:picLocks noChangeAspect="1"/>
          </p:cNvPicPr>
          <p:nvPr/>
        </p:nvPicPr>
        <p:blipFill rotWithShape="1">
          <a:blip r:embed="rId6"/>
          <a:srcRect b="50000"/>
          <a:stretch/>
        </p:blipFill>
        <p:spPr>
          <a:xfrm>
            <a:off x="540000" y="2055271"/>
            <a:ext cx="5288643" cy="3429000"/>
          </a:xfrm>
          <a:prstGeom prst="rect">
            <a:avLst/>
          </a:prstGeom>
        </p:spPr>
      </p:pic>
    </p:spTree>
    <p:extLst>
      <p:ext uri="{BB962C8B-B14F-4D97-AF65-F5344CB8AC3E}">
        <p14:creationId xmlns:p14="http://schemas.microsoft.com/office/powerpoint/2010/main" val="2567496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Etabler drivere</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1 - Etabler kriterier for risikomåling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Profilaktiver</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2 - Udvikl en informationsaktivprofil</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3 - Identificer informationsaktivbeholdere</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 trusler</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4 - Identificer bekymringsområder</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5 - Identificer trusselsscenarier</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da" sz="2133" dirty="0"/>
              <a:t>Identificere/reducere risici</a:t>
            </a:r>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6 - Identificer risici</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7 - Analyser risici</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a" sz="1600" dirty="0"/>
              <a:t>Trin 8 - Vælg afhjælpningsmetode</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cxnSpLocks/>
            <a:stCxn id="13" idx="2"/>
            <a:endCxn id="14" idx="0"/>
          </p:cNvCxnSpPr>
          <p:nvPr/>
        </p:nvCxnSpPr>
        <p:spPr>
          <a:xfrm>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cxnSpLocks/>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cxnSpLocks/>
            <a:stCxn id="16" idx="2"/>
            <a:endCxn id="17" idx="0"/>
          </p:cNvCxnSpPr>
          <p:nvPr/>
        </p:nvCxnSpPr>
        <p:spPr>
          <a:xfrm>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cxnSpLocks/>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cxnSpLocks/>
            <a:stCxn id="19" idx="2"/>
            <a:endCxn id="20" idx="0"/>
          </p:cNvCxnSpPr>
          <p:nvPr/>
        </p:nvCxnSpPr>
        <p:spPr>
          <a:xfrm>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cxnSpLocks/>
            <a:stCxn id="20" idx="2"/>
            <a:endCxn id="21" idx="0"/>
          </p:cNvCxnSpPr>
          <p:nvPr/>
        </p:nvCxnSpPr>
        <p:spPr>
          <a:xfrm>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5153391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8 – Vælg afhjælpningsmetode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lnSpcReduction="10000"/>
          </a:bodyPr>
          <a:lstStyle/>
          <a:p>
            <a:r>
              <a:rPr lang="da" sz="3600" dirty="0"/>
              <a:t>Fastlæggelse af risikostrategi</a:t>
            </a:r>
          </a:p>
          <a:p>
            <a:pPr lvl="1"/>
            <a:r>
              <a:rPr lang="da" sz="3200" b="1" dirty="0">
                <a:solidFill>
                  <a:schemeClr val="accent1">
                    <a:lumMod val="75000"/>
                  </a:schemeClr>
                </a:solidFill>
              </a:rPr>
              <a:t>Acceptere</a:t>
            </a:r>
          </a:p>
          <a:p>
            <a:pPr lvl="1"/>
            <a:r>
              <a:rPr lang="da" sz="3200" b="1" dirty="0">
                <a:solidFill>
                  <a:schemeClr val="accent1">
                    <a:lumMod val="75000"/>
                  </a:schemeClr>
                </a:solidFill>
              </a:rPr>
              <a:t>Udsætte</a:t>
            </a:r>
          </a:p>
          <a:p>
            <a:pPr lvl="1"/>
            <a:r>
              <a:rPr lang="da" sz="3200" b="1" dirty="0">
                <a:solidFill>
                  <a:schemeClr val="accent1">
                    <a:lumMod val="75000"/>
                  </a:schemeClr>
                </a:solidFill>
              </a:rPr>
              <a:t>Afbøde</a:t>
            </a:r>
          </a:p>
          <a:p>
            <a:pPr lvl="1"/>
            <a:r>
              <a:rPr lang="da" sz="3200" b="1" dirty="0">
                <a:solidFill>
                  <a:schemeClr val="accent1">
                    <a:lumMod val="75000"/>
                  </a:schemeClr>
                </a:solidFill>
              </a:rPr>
              <a:t>Overførsel</a:t>
            </a:r>
          </a:p>
          <a:p>
            <a:r>
              <a:rPr lang="da" sz="3600" dirty="0"/>
              <a:t>Fastlæggelse af kontroller</a:t>
            </a:r>
          </a:p>
          <a:p>
            <a:r>
              <a:rPr lang="da" sz="3600" dirty="0"/>
              <a:t>Vurder resterende risiko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7114784" y="1841044"/>
            <a:ext cx="4485184" cy="4458956"/>
          </a:xfrm>
          <a:prstGeom prst="rect">
            <a:avLst/>
          </a:prstGeom>
        </p:spPr>
      </p:pic>
    </p:spTree>
    <p:extLst>
      <p:ext uri="{BB962C8B-B14F-4D97-AF65-F5344CB8AC3E}">
        <p14:creationId xmlns:p14="http://schemas.microsoft.com/office/powerpoint/2010/main" val="29982137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Trin 8 – Vælg afhjælpningsmetode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410722" y="6190223"/>
            <a:ext cx="1415441" cy="307777"/>
          </a:xfrm>
          <a:prstGeom prst="rect">
            <a:avLst/>
          </a:prstGeom>
          <a:noFill/>
        </p:spPr>
        <p:txBody>
          <a:bodyPr wrap="square" rtlCol="0">
            <a:spAutoFit/>
          </a:bodyPr>
          <a:lstStyle/>
          <a:p>
            <a:r>
              <a:rPr lang="da" sz="1400" dirty="0"/>
              <a:t>Kilde: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rcRect/>
          <a:stretch/>
        </p:blipFill>
        <p:spPr>
          <a:xfrm>
            <a:off x="2865910" y="1823349"/>
            <a:ext cx="5613243" cy="4807312"/>
          </a:xfrm>
          <a:prstGeom prst="rect">
            <a:avLst/>
          </a:prstGeom>
        </p:spPr>
      </p:pic>
    </p:spTree>
    <p:extLst>
      <p:ext uri="{BB962C8B-B14F-4D97-AF65-F5344CB8AC3E}">
        <p14:creationId xmlns:p14="http://schemas.microsoft.com/office/powerpoint/2010/main" val="37214818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da" sz="6000" b="1" dirty="0"/>
              <a:t>Tak </a:t>
            </a:r>
            <a:br>
              <a:rPr lang="en-US" sz="6000" b="1" dirty="0"/>
            </a:br>
            <a:r>
              <a:rPr lang="da" sz="6000" b="1" dirty="0">
                <a:solidFill>
                  <a:schemeClr val="bg1">
                    <a:lumMod val="50000"/>
                  </a:schemeClr>
                </a:solidFill>
              </a:rPr>
              <a:t>for din opmærksomhed</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4422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6096000" y="3277383"/>
            <a:ext cx="6095999" cy="1217141"/>
          </a:xfrm>
        </p:spPr>
        <p:txBody>
          <a:bodyPr>
            <a:normAutofit/>
          </a:bodyPr>
          <a:lstStyle/>
          <a:p>
            <a:pPr marL="0" indent="0">
              <a:buNone/>
            </a:pPr>
            <a:r>
              <a:rPr lang="da" sz="3600" dirty="0"/>
              <a:t>FH-Prof. Mag. Dr. Simon </a:t>
            </a:r>
            <a:r>
              <a:rPr lang="da" sz="3600" dirty="0" err="1"/>
              <a:t>Tjoa</a:t>
            </a:r>
            <a:endParaRPr lang="en-US" sz="3600" dirty="0"/>
          </a:p>
          <a:p>
            <a:pPr marL="0" indent="0">
              <a:buNone/>
            </a:pPr>
            <a:r>
              <a:rPr lang="da" sz="3600" dirty="0" err="1"/>
              <a:t>simon.tjoa@fhstp.ac.at</a:t>
            </a:r>
            <a:endParaRPr lang="en-US" sz="36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rcRect/>
          <a:stretch/>
        </p:blipFill>
        <p:spPr>
          <a:xfrm>
            <a:off x="1664643" y="1291650"/>
            <a:ext cx="4229530" cy="5188608"/>
          </a:xfrm>
          <a:prstGeom prst="rect">
            <a:avLst/>
          </a:prstGeom>
        </p:spPr>
      </p:pic>
    </p:spTree>
    <p:extLst>
      <p:ext uri="{BB962C8B-B14F-4D97-AF65-F5344CB8AC3E}">
        <p14:creationId xmlns:p14="http://schemas.microsoft.com/office/powerpoint/2010/main" val="1698064267"/>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29463A-B53A-4D63-A594-C3529899302C}">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B2E06A90-E676-4E60-A355-F1B2634DB012}">
  <ds:schemaRefs>
    <ds:schemaRef ds:uri="http://schemas.microsoft.com/sharepoint/v3/contenttype/forms"/>
  </ds:schemaRefs>
</ds:datastoreItem>
</file>

<file path=customXml/itemProps3.xml><?xml version="1.0" encoding="utf-8"?>
<ds:datastoreItem xmlns:ds="http://schemas.openxmlformats.org/officeDocument/2006/customXml" ds:itemID="{5B05B4A9-5DC6-4961-A067-CC2BE72535CA}"/>
</file>

<file path=docProps/app.xml><?xml version="1.0" encoding="utf-8"?>
<Properties xmlns="http://schemas.openxmlformats.org/officeDocument/2006/extended-properties" xmlns:vt="http://schemas.openxmlformats.org/officeDocument/2006/docPropsVTypes">
  <TotalTime>1</TotalTime>
  <Words>2480</Words>
  <Application>Microsoft Office PowerPoint</Application>
  <PresentationFormat>Widescreen</PresentationFormat>
  <Paragraphs>485</Paragraphs>
  <Slides>43</Slides>
  <Notes>43</Notes>
  <HiddenSlides>0</HiddenSlides>
  <MMClips>0</MMClips>
  <ScaleCrop>false</ScaleCrop>
  <HeadingPairs>
    <vt:vector size="6" baseType="variant">
      <vt:variant>
        <vt:lpstr>Benyttede skrifttyper</vt:lpstr>
      </vt:variant>
      <vt:variant>
        <vt:i4>5</vt:i4>
      </vt:variant>
      <vt:variant>
        <vt:lpstr>Tema</vt:lpstr>
      </vt:variant>
      <vt:variant>
        <vt:i4>1</vt:i4>
      </vt:variant>
      <vt:variant>
        <vt:lpstr>Slidetitler</vt:lpstr>
      </vt:variant>
      <vt:variant>
        <vt:i4>43</vt:i4>
      </vt:variant>
    </vt:vector>
  </HeadingPairs>
  <TitlesOfParts>
    <vt:vector size="49" baseType="lpstr">
      <vt:lpstr>Arial</vt:lpstr>
      <vt:lpstr>Arial</vt:lpstr>
      <vt:lpstr>Calibri</vt:lpstr>
      <vt:lpstr>Calibri Light</vt:lpstr>
      <vt:lpstr>Courier New</vt:lpstr>
      <vt:lpstr>Office</vt:lpstr>
      <vt:lpstr>Risikostyring</vt:lpstr>
      <vt:lpstr>Fundamenter</vt:lpstr>
      <vt:lpstr>Motivering</vt:lpstr>
      <vt:lpstr>Definition af risiko</vt:lpstr>
      <vt:lpstr>Definition af risiko – kernevilkår</vt:lpstr>
      <vt:lpstr>Informationssikkerhedsrisici</vt:lpstr>
      <vt:lpstr>Informationssikkerhedsrisiko</vt:lpstr>
      <vt:lpstr>Informationssikkerhedsrisiko</vt:lpstr>
      <vt:lpstr>Risikostyringsmetode</vt:lpstr>
      <vt:lpstr>Risikostyring</vt:lpstr>
      <vt:lpstr>Risikoidentifikation</vt:lpstr>
      <vt:lpstr>Risikoanalyse</vt:lpstr>
      <vt:lpstr>Risikovurdering</vt:lpstr>
      <vt:lpstr>Risikobehandling</vt:lpstr>
      <vt:lpstr>Risikovurderingsrammer</vt:lpstr>
      <vt:lpstr>OCTAVE Allegro</vt:lpstr>
      <vt:lpstr>OCTAVE Allegro</vt:lpstr>
      <vt:lpstr>OCTAVE Allegro</vt:lpstr>
      <vt:lpstr>OCTAVE Allegro</vt:lpstr>
      <vt:lpstr>Trin 1 – Etabler kriterier for risikomåling</vt:lpstr>
      <vt:lpstr>Trin 1 – Etabler kriterier for risikomåling</vt:lpstr>
      <vt:lpstr>OCTAVE Allegro</vt:lpstr>
      <vt:lpstr>Trin 2 – Udvikl en informationsaktivprofil</vt:lpstr>
      <vt:lpstr>Trin 2 – Udvikl en informationsaktivprofil</vt:lpstr>
      <vt:lpstr>Trin 2 – Udvikl en informationsaktivprofil</vt:lpstr>
      <vt:lpstr>OCTAVE Allegro</vt:lpstr>
      <vt:lpstr>Trin 3 – Identificer informationsaktivbeholdere</vt:lpstr>
      <vt:lpstr>Trin 3 – Identificer informationsaktivbeholdere</vt:lpstr>
      <vt:lpstr>OCTAVE Allegro</vt:lpstr>
      <vt:lpstr>Trin 4 – Identificer bekymringsområder</vt:lpstr>
      <vt:lpstr>Trin 4 – Identificer bekymringsområder</vt:lpstr>
      <vt:lpstr>OCTAVE Allegro</vt:lpstr>
      <vt:lpstr>Trin 5 – Identificer trusselsscenarier</vt:lpstr>
      <vt:lpstr>OCTAVE Allegro</vt:lpstr>
      <vt:lpstr>Trin 6 – Identificer risici</vt:lpstr>
      <vt:lpstr>OCTAVE Allegro</vt:lpstr>
      <vt:lpstr>Trin 7 – Analyser risici</vt:lpstr>
      <vt:lpstr>Trin 7 – Analyser risici</vt:lpstr>
      <vt:lpstr>OCTAVE Allegro</vt:lpstr>
      <vt:lpstr>Trin 8 – Vælg afhjælpningsmetode</vt:lpstr>
      <vt:lpstr>Trin 8 – Vælg afhjælpningsmetode</vt:lpstr>
      <vt:lpstr>Tak  for din opmærksomhed</vt:lpstr>
      <vt:lpstr>PowerPoint-præsentation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Henrik Petersen</cp:lastModifiedBy>
  <cp:revision>7</cp:revision>
  <dcterms:created xsi:type="dcterms:W3CDTF">2022-10-31T15:14:22Z</dcterms:created>
  <dcterms:modified xsi:type="dcterms:W3CDTF">2022-11-19T14:50:50Z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