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49"/>
  </p:notesMasterIdLst>
  <p:sldIdLst>
    <p:sldId id="256" r:id="rId5"/>
    <p:sldId id="271" r:id="rId6"/>
    <p:sldId id="257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80" r:id="rId15"/>
    <p:sldId id="281" r:id="rId16"/>
    <p:sldId id="282" r:id="rId17"/>
    <p:sldId id="283" r:id="rId18"/>
    <p:sldId id="278" r:id="rId19"/>
    <p:sldId id="284" r:id="rId20"/>
    <p:sldId id="285" r:id="rId21"/>
    <p:sldId id="286" r:id="rId22"/>
    <p:sldId id="287" r:id="rId23"/>
    <p:sldId id="295" r:id="rId24"/>
    <p:sldId id="296" r:id="rId25"/>
    <p:sldId id="288" r:id="rId26"/>
    <p:sldId id="297" r:id="rId27"/>
    <p:sldId id="298" r:id="rId28"/>
    <p:sldId id="299" r:id="rId29"/>
    <p:sldId id="289" r:id="rId30"/>
    <p:sldId id="300" r:id="rId31"/>
    <p:sldId id="301" r:id="rId32"/>
    <p:sldId id="290" r:id="rId33"/>
    <p:sldId id="303" r:id="rId34"/>
    <p:sldId id="302" r:id="rId35"/>
    <p:sldId id="291" r:id="rId36"/>
    <p:sldId id="304" r:id="rId37"/>
    <p:sldId id="292" r:id="rId38"/>
    <p:sldId id="305" r:id="rId39"/>
    <p:sldId id="293" r:id="rId40"/>
    <p:sldId id="306" r:id="rId41"/>
    <p:sldId id="312" r:id="rId42"/>
    <p:sldId id="307" r:id="rId43"/>
    <p:sldId id="294" r:id="rId44"/>
    <p:sldId id="308" r:id="rId45"/>
    <p:sldId id="309" r:id="rId46"/>
    <p:sldId id="310" r:id="rId47"/>
    <p:sldId id="311" r:id="rId4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6B0099-BBB9-41C8-84B0-8516D749B03E}" v="37" dt="2022-11-29T10:54:01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33"/>
    <p:restoredTop sz="58297"/>
  </p:normalViewPr>
  <p:slideViewPr>
    <p:cSldViewPr snapToGrid="0">
      <p:cViewPr varScale="1">
        <p:scale>
          <a:sx n="56" d="100"/>
          <a:sy n="56" d="100"/>
        </p:scale>
        <p:origin x="96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ta Trinca" userId="S::elisabetta.trinca@uninettunouniversity.net::51223556-5259-47dc-9549-2ad7c980edc0" providerId="AD" clId="Web-{5D6B0099-BBB9-41C8-84B0-8516D749B03E}"/>
    <pc:docChg chg="modSld">
      <pc:chgData name="Elisabetta Trinca" userId="S::elisabetta.trinca@uninettunouniversity.net::51223556-5259-47dc-9549-2ad7c980edc0" providerId="AD" clId="Web-{5D6B0099-BBB9-41C8-84B0-8516D749B03E}" dt="2022-11-29T10:54:01.535" v="39" actId="1076"/>
      <pc:docMkLst>
        <pc:docMk/>
      </pc:docMkLst>
      <pc:sldChg chg="modSp">
        <pc:chgData name="Elisabetta Trinca" userId="S::elisabetta.trinca@uninettunouniversity.net::51223556-5259-47dc-9549-2ad7c980edc0" providerId="AD" clId="Web-{5D6B0099-BBB9-41C8-84B0-8516D749B03E}" dt="2022-11-29T10:52:52.014" v="30" actId="20577"/>
        <pc:sldMkLst>
          <pc:docMk/>
          <pc:sldMk cId="2810161307" sldId="275"/>
        </pc:sldMkLst>
        <pc:spChg chg="mod">
          <ac:chgData name="Elisabetta Trinca" userId="S::elisabetta.trinca@uninettunouniversity.net::51223556-5259-47dc-9549-2ad7c980edc0" providerId="AD" clId="Web-{5D6B0099-BBB9-41C8-84B0-8516D749B03E}" dt="2022-11-29T10:52:52.014" v="30" actId="20577"/>
          <ac:spMkLst>
            <pc:docMk/>
            <pc:sldMk cId="2810161307" sldId="275"/>
            <ac:spMk id="3" creationId="{03E7A2C2-BEB9-43AB-F11C-4B6947A395BB}"/>
          </ac:spMkLst>
        </pc:spChg>
        <pc:spChg chg="mod">
          <ac:chgData name="Elisabetta Trinca" userId="S::elisabetta.trinca@uninettunouniversity.net::51223556-5259-47dc-9549-2ad7c980edc0" providerId="AD" clId="Web-{5D6B0099-BBB9-41C8-84B0-8516D749B03E}" dt="2022-11-29T10:52:19.996" v="8" actId="20577"/>
          <ac:spMkLst>
            <pc:docMk/>
            <pc:sldMk cId="2810161307" sldId="275"/>
            <ac:spMk id="6" creationId="{05D6A910-4A8C-57F5-458E-19ABB910FD6E}"/>
          </ac:spMkLst>
        </pc:spChg>
      </pc:sldChg>
      <pc:sldChg chg="modSp">
        <pc:chgData name="Elisabetta Trinca" userId="S::elisabetta.trinca@uninettunouniversity.net::51223556-5259-47dc-9549-2ad7c980edc0" providerId="AD" clId="Web-{5D6B0099-BBB9-41C8-84B0-8516D749B03E}" dt="2022-11-29T10:53:16.063" v="38" actId="1076"/>
        <pc:sldMkLst>
          <pc:docMk/>
          <pc:sldMk cId="1713530143" sldId="280"/>
        </pc:sldMkLst>
        <pc:spChg chg="mod">
          <ac:chgData name="Elisabetta Trinca" userId="S::elisabetta.trinca@uninettunouniversity.net::51223556-5259-47dc-9549-2ad7c980edc0" providerId="AD" clId="Web-{5D6B0099-BBB9-41C8-84B0-8516D749B03E}" dt="2022-11-29T10:53:16.063" v="38" actId="1076"/>
          <ac:spMkLst>
            <pc:docMk/>
            <pc:sldMk cId="1713530143" sldId="280"/>
            <ac:spMk id="10" creationId="{6A4E4C36-2EE7-BCB9-196A-92A583DC90BF}"/>
          </ac:spMkLst>
        </pc:spChg>
      </pc:sldChg>
      <pc:sldChg chg="modSp">
        <pc:chgData name="Elisabetta Trinca" userId="S::elisabetta.trinca@uninettunouniversity.net::51223556-5259-47dc-9549-2ad7c980edc0" providerId="AD" clId="Web-{5D6B0099-BBB9-41C8-84B0-8516D749B03E}" dt="2022-11-29T10:54:01.535" v="39" actId="1076"/>
        <pc:sldMkLst>
          <pc:docMk/>
          <pc:sldMk cId="528910981" sldId="302"/>
        </pc:sldMkLst>
        <pc:picChg chg="mod">
          <ac:chgData name="Elisabetta Trinca" userId="S::elisabetta.trinca@uninettunouniversity.net::51223556-5259-47dc-9549-2ad7c980edc0" providerId="AD" clId="Web-{5D6B0099-BBB9-41C8-84B0-8516D749B03E}" dt="2022-11-29T10:54:01.535" v="39" actId="1076"/>
          <ac:picMkLst>
            <pc:docMk/>
            <pc:sldMk cId="528910981" sldId="302"/>
            <ac:picMk id="7" creationId="{836A8516-F7C2-216F-4BC7-0A933879D15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8F8AC-B4FE-0B44-990A-5BC1C0A4CA0F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440EB-C5CD-7245-AE6D-83AAE35B29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120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Salve spettatori, benvenuti a questo modulo sulla gestione del rischio. La gestione del rischio è un compito centrale di ogni attività imprenditoriale. Poiché sempre più attività aziendali dipendono dalla funzionalità dei servizi informatici, la gestione dei rischi per la sicurezza delle informazioni diventa sempre più importante.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123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Quando si protegge un'organizzazione, è essenziale implementare misure di sicurezza che siano specificamente appropriate per l'organizzazione. La gestione del rischio supporta questo sforzo valutando i rischi relativi agli asset dell'organizzazione e al panorama delle minacce. Pone quindi le basi per un sistema di controllo interno che aiuta a prevenire le frodi e garantisce la sicurezza di prodotti, servizi e attività.</a:t>
            </a:r>
          </a:p>
          <a:p>
            <a:endParaRPr lang="en-US" dirty="0"/>
          </a:p>
          <a:p>
            <a:r>
              <a:rPr lang="en-US" dirty="0"/>
              <a:t>Cosa potrebbe accadere? Quali potrebbero essere le cause? Quali sarebbero gli impatti? Come potremmo mitigare gli impatti? Sono le tipiche domande a cui si rivolgono gli approcci di gestione del rischio.</a:t>
            </a:r>
          </a:p>
          <a:p>
            <a:endParaRPr lang="en-US" dirty="0"/>
          </a:p>
          <a:p>
            <a:r>
              <a:rPr lang="en-US" dirty="0"/>
              <a:t>La gestione del rischio è spesso un requisito di legge ... tuttavia una buona gestione del rischio può apportare un valore significativo all'organizzazione. </a:t>
            </a:r>
          </a:p>
          <a:p>
            <a:endParaRPr lang="en-US" dirty="0"/>
          </a:p>
          <a:p>
            <a:r>
              <a:rPr lang="en-US" dirty="0"/>
              <a:t>Soprattutto quando si tratta di decidere quali investimenti fare o quanta sicurezza è sufficiente, la gestione del rischio svolge un ruolo essenziale.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Infine, la gestione del rischio è un modo per affrontare l'incertezza in modo strutturato.</a:t>
            </a:r>
          </a:p>
          <a:p>
            <a:endParaRPr lang="en-US" dirty="0"/>
          </a:p>
          <a:p>
            <a:r>
              <a:rPr lang="en-US" dirty="0"/>
              <a:t>Uno degli obiettivi più importanti è quello di prevenire i danni e di gettare le basi per decisioni informate sulle spese per la sicurezza.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430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 cos'è il rischio? È importante sottolineare che il rischio è sempre legato all'incertezza, il che significa che non è già noto. </a:t>
            </a:r>
          </a:p>
          <a:p>
            <a:endParaRPr lang="en-US" dirty="0"/>
          </a:p>
          <a:p>
            <a:r>
              <a:rPr lang="en-US" dirty="0"/>
              <a:t>Ciò rende talvolta difficile la valutazione dei rischi. Inoltre, il rischio associato a un'organizzazione ha una certa probabilità di verificarsi,</a:t>
            </a:r>
          </a:p>
          <a:p>
            <a:endParaRPr lang="en-US" dirty="0"/>
          </a:p>
          <a:p>
            <a:r>
              <a:rPr lang="en-US" dirty="0"/>
              <a:t>Se positivo </a:t>
            </a:r>
          </a:p>
          <a:p>
            <a:endParaRPr lang="en-US" dirty="0"/>
          </a:p>
          <a:p>
            <a:pPr lvl="2"/>
            <a:r>
              <a:rPr lang="en-GB" dirty="0">
                <a:sym typeface="Wingdings" panose="05000000000000000000" pitchFamily="2" charset="2"/>
              </a:rPr>
              <a:t>Evento di incertezza con esito sconosciuto</a:t>
            </a:r>
            <a:endParaRPr lang="en-GB" dirty="0"/>
          </a:p>
          <a:p>
            <a:pPr lvl="2"/>
            <a:r>
              <a:rPr lang="en-GB" dirty="0"/>
              <a:t>Probabilità di </a:t>
            </a:r>
            <a:r>
              <a:rPr lang="en-GB" dirty="0">
                <a:sym typeface="Wingdings" panose="05000000000000000000" pitchFamily="2" charset="2"/>
              </a:rPr>
              <a:t>accadimento</a:t>
            </a:r>
            <a:endParaRPr lang="en-GB" dirty="0"/>
          </a:p>
          <a:p>
            <a:pPr lvl="2"/>
            <a:r>
              <a:rPr lang="en-GB" dirty="0"/>
              <a:t>Minaccia </a:t>
            </a:r>
            <a:r>
              <a:rPr lang="en-GB" dirty="0">
                <a:sym typeface="Wingdings" panose="05000000000000000000" pitchFamily="2" charset="2"/>
              </a:rPr>
              <a:t>potenziale fonte di danno</a:t>
            </a:r>
          </a:p>
          <a:p>
            <a:endParaRPr lang="en-US" dirty="0"/>
          </a:p>
          <a:p>
            <a:pPr lvl="2"/>
            <a:r>
              <a:rPr lang="en-GB" dirty="0"/>
              <a:t>Può essere positivo o negativo</a:t>
            </a:r>
          </a:p>
          <a:p>
            <a:pPr lvl="2"/>
            <a:r>
              <a:rPr lang="en-GB" dirty="0"/>
              <a:t>Sono spesso misurati in base all'impatto e alla probabilità.</a:t>
            </a:r>
          </a:p>
          <a:p>
            <a:pPr lvl="2"/>
            <a:r>
              <a:rPr lang="en-GB" dirty="0"/>
              <a:t>Causano danni se si verificano</a:t>
            </a:r>
          </a:p>
          <a:p>
            <a:pPr lvl="2"/>
            <a:r>
              <a:rPr lang="en-GB" dirty="0"/>
              <a:t>Sono causati e aumentati da fattori di rischio</a:t>
            </a:r>
          </a:p>
          <a:p>
            <a:pPr lvl="2"/>
            <a:r>
              <a:rPr lang="en-GB" dirty="0"/>
              <a:t>Può e deve essere gestito</a:t>
            </a:r>
          </a:p>
          <a:p>
            <a:pPr lvl="2"/>
            <a:r>
              <a:rPr lang="en-GB" dirty="0"/>
              <a:t>Sono ridotti dalle tecniche di mitigazione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944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Minaccia </a:t>
            </a:r>
            <a:r>
              <a:rPr lang="en-GB" dirty="0">
                <a:sym typeface="Wingdings" panose="05000000000000000000" pitchFamily="2" charset="2"/>
              </a:rPr>
              <a:t>potenziale fonte di danno, evento negativo -&gt; eventi dolosi, accidentali, disastri naturali, ...</a:t>
            </a:r>
          </a:p>
          <a:p>
            <a:pPr lvl="2"/>
            <a:r>
              <a:rPr lang="en-GB" dirty="0"/>
              <a:t>Probabilità </a:t>
            </a:r>
            <a:r>
              <a:rPr lang="en-GB" dirty="0">
                <a:sym typeface="Wingdings" panose="05000000000000000000" pitchFamily="2" charset="2"/>
              </a:rPr>
              <a:t>che una minaccia si concretizzi</a:t>
            </a:r>
          </a:p>
          <a:p>
            <a:pPr lvl="2"/>
            <a:r>
              <a:rPr lang="en-GB" dirty="0">
                <a:sym typeface="Wingdings" panose="05000000000000000000" pitchFamily="2" charset="2"/>
              </a:rPr>
              <a:t>Impatto -&gt; conseguenze che si verificano quando un asset viene colpito da una certa minaccia... gli impatti possono essere misurati in modo qualitativo o quantitativo.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998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451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rischi per la sicurezza delle informazioni sono quelli che possono influire sugli obiettivi di protezione della sicurezza, tra cui gli attacchi contro i sistemi informativi, ma anche rischi come l'errore umano o i disastri naturali.</a:t>
            </a:r>
            <a:endParaRPr lang="en-GB" sz="1200" dirty="0"/>
          </a:p>
          <a:p>
            <a:pPr lvl="1"/>
            <a:endParaRPr lang="en-US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lvl="1"/>
            <a:endParaRPr lang="en-US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lvl="1"/>
            <a:endParaRPr lang="en-GB" sz="1200" dirty="0"/>
          </a:p>
          <a:p>
            <a:pPr lvl="1"/>
            <a:r>
              <a:rPr lang="en-GB" sz="1200" dirty="0"/>
              <a:t>I rischi IS possono riguardare le operazioni IT, gli asset, gli individui e l'intera organizzazione.</a:t>
            </a:r>
          </a:p>
          <a:p>
            <a:pPr lvl="1"/>
            <a:r>
              <a:rPr lang="en-GB" sz="1200" dirty="0"/>
              <a:t>Conseguenze di vasta portata (sanzioni finanziarie, perdita di reputazione/partner, ...)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86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 Il rischio informatico comprende un'ampia gamma di eventi potenziali, tra cui violazioni di dati, azioni di contrasto, costi finanziari, danni alla reputazione e altro ancora.</a:t>
            </a:r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Attacchi contro la rete</a:t>
            </a:r>
          </a:p>
          <a:p>
            <a:pPr lvl="2"/>
            <a:r>
              <a:rPr lang="en-GB" dirty="0"/>
              <a:t>Minacce interne</a:t>
            </a:r>
          </a:p>
          <a:p>
            <a:pPr lvl="2"/>
            <a:r>
              <a:rPr lang="en-GB" dirty="0"/>
              <a:t>Ingegneria sociale</a:t>
            </a:r>
          </a:p>
          <a:p>
            <a:pPr lvl="2"/>
            <a:r>
              <a:rPr lang="en-GB" dirty="0"/>
              <a:t>Malware/Ransomware</a:t>
            </a:r>
          </a:p>
          <a:p>
            <a:pPr lvl="2"/>
            <a:r>
              <a:rPr lang="en-GB" dirty="0"/>
              <a:t>Phishing</a:t>
            </a:r>
          </a:p>
          <a:p>
            <a:pPr lvl="2"/>
            <a:r>
              <a:rPr lang="en-GB" dirty="0"/>
              <a:t>DDoS</a:t>
            </a:r>
          </a:p>
          <a:p>
            <a:pPr lvl="2"/>
            <a:r>
              <a:rPr lang="en-GB" dirty="0"/>
              <a:t>Attacchi alla catena di approvvigionamento</a:t>
            </a:r>
          </a:p>
          <a:p>
            <a:pPr lvl="2"/>
            <a:r>
              <a:rPr lang="en-GB" dirty="0"/>
              <a:t>Attacchi di iniezione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5019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79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Approccio sistematico per valutare il rischio in modo che i risultati siano comparabili nel tempo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I risultati sono fondamentali per definire la quantità di denaro e di risorse da destinare alla sicurezza.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Una buona gestione del rischio deve essere adattata alle esigenze dell'organizzazione e al panorama delle minacce.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Per avere successo è necessario promuovere l'importanza della gestione del rischio all'interno dell'organizzazione.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2"/>
            <a:r>
              <a:rPr lang="en-GB" dirty="0"/>
              <a:t>Aumenta il tasso di successo delle imprese</a:t>
            </a:r>
          </a:p>
          <a:p>
            <a:pPr lvl="2"/>
            <a:r>
              <a:rPr lang="en-GB" dirty="0"/>
              <a:t>Migliora la governance aziendale, la qualità dei prodotti, la conformità ...</a:t>
            </a:r>
          </a:p>
          <a:p>
            <a:endParaRPr lang="en-US" dirty="0"/>
          </a:p>
          <a:p>
            <a:pPr lvl="2"/>
            <a:r>
              <a:rPr lang="en-GB" dirty="0"/>
              <a:t>Non è un'attività separata</a:t>
            </a:r>
          </a:p>
          <a:p>
            <a:pPr lvl="2"/>
            <a:r>
              <a:rPr lang="en-GB" dirty="0"/>
              <a:t>Profondamente legato alle attività e ai processi principali</a:t>
            </a:r>
          </a:p>
          <a:p>
            <a:endParaRPr lang="en-US" dirty="0"/>
          </a:p>
          <a:p>
            <a:r>
              <a:rPr lang="en-GB" dirty="0"/>
              <a:t>Crea valore</a:t>
            </a:r>
          </a:p>
          <a:p>
            <a:endParaRPr lang="en-GB" dirty="0"/>
          </a:p>
          <a:p>
            <a:r>
              <a:rPr lang="en-GB" dirty="0"/>
              <a:t>Parte integrante dei processi organizzativi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Richiede un processo sistematico 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560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Liste di controllo, interviste, ...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 fonti di rischio possono essere interne o esterne</a:t>
            </a:r>
          </a:p>
          <a:p>
            <a:r>
              <a:rPr lang="en-GB" dirty="0"/>
              <a:t>Le fonti di rischio possono essere sotto il nostro controllo o al di fuori di esso.</a:t>
            </a:r>
          </a:p>
          <a:p>
            <a:r>
              <a:rPr lang="en-GB" dirty="0"/>
              <a:t>Durante il processo di identificazione devono essere raccolti tutti i possibili rischi e le fonti di rischio. </a:t>
            </a:r>
          </a:p>
          <a:p>
            <a:r>
              <a:rPr lang="en-GB" dirty="0"/>
              <a:t>I rischi identificati devono essere assegnati ai proprietari dei rischi</a:t>
            </a:r>
          </a:p>
          <a:p>
            <a:r>
              <a:rPr lang="en-GB" dirty="0"/>
              <a:t>I rischi devono essere collegati agli asset interessati</a:t>
            </a:r>
          </a:p>
          <a:p>
            <a:r>
              <a:rPr lang="en-GB" dirty="0"/>
              <a:t>Le minacce e le vulnerabilità devono essere identificate e catalogate.</a:t>
            </a:r>
          </a:p>
          <a:p>
            <a:r>
              <a:rPr lang="en-GB" dirty="0"/>
              <a:t>I controlli e le mitigazioni esistenti devono essere identificati.</a:t>
            </a:r>
          </a:p>
          <a:p>
            <a:r>
              <a:rPr lang="en-GB" dirty="0"/>
              <a:t>Si devono identificare le conseguenze e gli effetti del verificarsi dei rischi.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338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Il livello di dettaglio dell'analisi deve essere effettuato in base a:</a:t>
            </a:r>
          </a:p>
          <a:p>
            <a:pPr lvl="2"/>
            <a:r>
              <a:rPr lang="en-GB" dirty="0"/>
              <a:t>La criticità dell'asset interessato</a:t>
            </a:r>
          </a:p>
          <a:p>
            <a:pPr lvl="2"/>
            <a:r>
              <a:rPr lang="en-GB" dirty="0"/>
              <a:t>L'entità della vulnerabilità nota</a:t>
            </a:r>
          </a:p>
          <a:p>
            <a:pPr lvl="2"/>
            <a:r>
              <a:rPr lang="en-GB" dirty="0"/>
              <a:t>La probabilità che si verifichi l'evento di rischio</a:t>
            </a:r>
          </a:p>
          <a:p>
            <a:pPr lvl="1"/>
            <a:r>
              <a:rPr lang="en-GB" dirty="0"/>
              <a:t>Analisi qualitativa del rischio:</a:t>
            </a:r>
          </a:p>
          <a:p>
            <a:pPr lvl="2"/>
            <a:r>
              <a:rPr lang="en-GB" dirty="0"/>
              <a:t>Descrive il potenziale di rischio con attributi (es. basso, medio alto)</a:t>
            </a:r>
          </a:p>
          <a:p>
            <a:pPr lvl="2"/>
            <a:r>
              <a:rPr lang="en-GB" dirty="0"/>
              <a:t>Buona panoramica, ma altamente soggettiva</a:t>
            </a:r>
          </a:p>
          <a:p>
            <a:pPr lvl="1"/>
            <a:r>
              <a:rPr lang="en-GB" dirty="0"/>
              <a:t>Analisi quantitativa del rischio:</a:t>
            </a:r>
          </a:p>
          <a:p>
            <a:pPr lvl="2"/>
            <a:r>
              <a:rPr lang="en-GB" dirty="0"/>
              <a:t>Descrive il potenziale di rischio con valori numerici basati sui dati esistenti.</a:t>
            </a:r>
          </a:p>
          <a:p>
            <a:pPr lvl="2"/>
            <a:r>
              <a:rPr lang="en-GB" dirty="0"/>
              <a:t>Lotta ai nuovi rischi senza sufficienti dati storici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675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questa fase vengono utilizzati i criteri di valutazione del rischio definiti in precedenza.</a:t>
            </a:r>
          </a:p>
          <a:p>
            <a:r>
              <a:rPr lang="en-GB" dirty="0"/>
              <a:t>È importante la coerenza dei criteri di valutazione durante questo processo.</a:t>
            </a:r>
          </a:p>
          <a:p>
            <a:r>
              <a:rPr lang="en-GB" dirty="0"/>
              <a:t>L'accettazione del rischio è possibile, ma accettare molti rischi può moltiplicare i problemi esistenti.</a:t>
            </a:r>
          </a:p>
          <a:p>
            <a:r>
              <a:rPr lang="en-GB" dirty="0"/>
              <a:t>Si deve considerare il contesto dell'organizzazione e dei suoi stakeholder.</a:t>
            </a:r>
          </a:p>
          <a:p>
            <a:r>
              <a:rPr lang="en-GB" dirty="0"/>
              <a:t>Risultati della valutazione del rischio:</a:t>
            </a:r>
          </a:p>
          <a:p>
            <a:pPr lvl="2"/>
            <a:r>
              <a:rPr lang="en-GB" dirty="0"/>
              <a:t>Decidere se è necessaria un'attività per il rischio valutato.</a:t>
            </a:r>
          </a:p>
          <a:p>
            <a:pPr lvl="2"/>
            <a:r>
              <a:rPr lang="en-GB" dirty="0"/>
              <a:t>Elenco delle priorità per le attività di trattamento del rischio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56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63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Offrire un approccio orientativo alla valutazione e alla gestione dei rischi per le organizzazioni.</a:t>
            </a:r>
          </a:p>
          <a:p>
            <a:endParaRPr lang="en-US" dirty="0"/>
          </a:p>
          <a:p>
            <a:pPr lvl="2"/>
            <a:r>
              <a:rPr lang="en-GB" dirty="0"/>
              <a:t>Includere una procedura fissa su come identificare, analizzare, valutare e talvolta mitigare i rischi.</a:t>
            </a:r>
          </a:p>
          <a:p>
            <a:pPr lvl="2"/>
            <a:r>
              <a:rPr lang="en-GB" dirty="0"/>
              <a:t>Presentare le informazioni in modo comprensibile per il personale non tecnico.</a:t>
            </a:r>
          </a:p>
          <a:p>
            <a:pPr lvl="2"/>
            <a:r>
              <a:rPr lang="en-GB" dirty="0"/>
              <a:t>Includere modelli e linee guida sulle migliori pratiche</a:t>
            </a:r>
          </a:p>
          <a:p>
            <a:pPr lvl="2"/>
            <a:r>
              <a:rPr lang="en-GB" dirty="0"/>
              <a:t>Includere criteri oggettivi di valutazione e di verifica</a:t>
            </a:r>
          </a:p>
          <a:p>
            <a:pPr lvl="2"/>
            <a:r>
              <a:rPr lang="en-GB" dirty="0"/>
              <a:t>Aiutare le organizzazioni a dare priorità ai rischi e al loro trattamento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5078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086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L'Asset di informazioni è al centro del metodo OCTAVE Allegro</a:t>
            </a:r>
          </a:p>
          <a:p>
            <a:endParaRPr lang="en-US" dirty="0"/>
          </a:p>
          <a:p>
            <a:endParaRPr lang="en-US" dirty="0"/>
          </a:p>
          <a:p>
            <a:r>
              <a:rPr lang="en-GB" dirty="0"/>
              <a:t>Metodologia di supporto alla valutazione dei rischi per la sicurezza delle informazioni</a:t>
            </a:r>
          </a:p>
          <a:p>
            <a:endParaRPr lang="en-GB" dirty="0"/>
          </a:p>
          <a:p>
            <a:r>
              <a:rPr lang="en-US" b="1" dirty="0"/>
              <a:t>concentrandosi principalmente sulle risorse informative </a:t>
            </a:r>
            <a:r>
              <a:rPr lang="en-US" dirty="0"/>
              <a:t>nel contesto di come vengono utilizzate, dove vengono immagazzinate, trasportate ed elaborate e come sono esposte a minacce, vulnerabilità e interruzioni come risultato.</a:t>
            </a:r>
            <a:endParaRPr lang="en-GB" dirty="0"/>
          </a:p>
          <a:p>
            <a:endParaRPr lang="en-GB" dirty="0"/>
          </a:p>
          <a:p>
            <a:r>
              <a:rPr lang="en-GB" dirty="0"/>
              <a:t>Supporta la creazione di criteri di valutazione del rischio</a:t>
            </a:r>
          </a:p>
          <a:p>
            <a:r>
              <a:rPr lang="en-GB" dirty="0"/>
              <a:t>Evidenzia i livelli di tolleranza al rischio dell'organizzazione</a:t>
            </a:r>
          </a:p>
          <a:p>
            <a:r>
              <a:rPr lang="en-GB" dirty="0"/>
              <a:t>Forte attenzione agli asset organizzativi</a:t>
            </a:r>
          </a:p>
          <a:p>
            <a:r>
              <a:rPr lang="en-GB" dirty="0"/>
              <a:t>Assegnazione dei rischi alle minacce e alle vulnerabilità</a:t>
            </a:r>
          </a:p>
          <a:p>
            <a:r>
              <a:rPr lang="en-GB" dirty="0"/>
              <a:t>Valuta i possibili impatti e conseguenze</a:t>
            </a:r>
          </a:p>
          <a:p>
            <a:r>
              <a:rPr lang="en-GB" dirty="0"/>
              <a:t>Supporta lo sviluppo della strategia di mitigazione del rischio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61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459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La prima fase è dedicata alla misurazione del rischio, ovvero all'elaborazione di criteri che vengono utilizzati per valutare i rischi.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117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OCTAVE Allegro si basa su criteri qualitativi di misurazione del rischio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Suggerisce inoltre di valutare le diverse aree di impatto, come quella finanziaria, reputazionale o legale.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È importante sottolineare che le aree di impatto e i criteri devono essere ben elaborati, poiché devono essere utilizzati in tutte le valutazioni per rendere i risultati comparabili tra loro.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Una volta definite tutte le aree di impatto, si raccomanda di dare priorità e peso alle singole aree di impatto.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780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343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Dopo aver definito i criteri di misurazione del rischio, il passo successivo è l'identificazione delle risorse informative. Un asset informativo è costituito da tutti i dati o le informazioni di valore per l'organizzazione, indipendentemente dalla loro forma.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0148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 domande tipiche di questa fase sono: "quali informazioni sono di maggior valore per la vostra organizzazione" o "quali informazioni sono necessarie per eseguire i nostri principali processi aziendali".</a:t>
            </a:r>
          </a:p>
          <a:p>
            <a:endParaRPr lang="en-US" dirty="0"/>
          </a:p>
          <a:p>
            <a:r>
              <a:rPr lang="en-US" sz="1200" dirty="0"/>
              <a:t>Identificazione e raccolta del patrimonio informativo</a:t>
            </a:r>
          </a:p>
          <a:p>
            <a:r>
              <a:rPr lang="en-US" sz="1200" dirty="0"/>
              <a:t>Concentrarsi sugli asset più importanti/critici</a:t>
            </a:r>
          </a:p>
          <a:p>
            <a:r>
              <a:rPr lang="en-US" sz="1200" dirty="0"/>
              <a:t>Creazione di profili di asset informativi che descrivono le caratteristiche e i requisiti di sicurezza.</a:t>
            </a:r>
          </a:p>
          <a:p>
            <a:r>
              <a:rPr lang="en-US" sz="1200" dirty="0"/>
              <a:t>Le descrizioni devono essere chiare e coerenti</a:t>
            </a:r>
          </a:p>
          <a:p>
            <a:r>
              <a:rPr lang="en-US" sz="1200" dirty="0"/>
              <a:t>Assegnare i proprietari agli asset critici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6864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734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645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Nella fase 3 si determinano i contenitori delle risorse informative. Un contenitore è tutto ciò in cui le risorse informative vengono conservate, trasportate o elaborate.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3290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000" dirty="0"/>
              <a:t>I contenitori delineano la posizione delle risorse informative</a:t>
            </a:r>
          </a:p>
          <a:p>
            <a:pPr lvl="2"/>
            <a:r>
              <a:rPr lang="en-US" sz="3000" dirty="0"/>
              <a:t>Memorizzato</a:t>
            </a:r>
          </a:p>
          <a:p>
            <a:pPr lvl="2"/>
            <a:r>
              <a:rPr lang="en-US" sz="3000" dirty="0"/>
              <a:t>Trasportato </a:t>
            </a:r>
          </a:p>
          <a:p>
            <a:pPr lvl="2"/>
            <a:r>
              <a:rPr lang="en-US" sz="3000" dirty="0"/>
              <a:t>Elaborato</a:t>
            </a:r>
          </a:p>
          <a:p>
            <a:pPr lvl="1"/>
            <a:endParaRPr lang="en-US" sz="3000" dirty="0"/>
          </a:p>
          <a:p>
            <a:pPr lvl="0"/>
            <a:r>
              <a:rPr lang="en-US" sz="4400" dirty="0"/>
              <a:t>Punti di vulnerabilità e minacce che mettono a rischio l'asset informativo</a:t>
            </a:r>
            <a:endParaRPr lang="en-US" sz="3000" dirty="0"/>
          </a:p>
          <a:p>
            <a:pPr lvl="1"/>
            <a:endParaRPr lang="en-US" sz="3000" dirty="0"/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/>
              <a:t>Ad esempio, software, hardware, rete, persone.</a:t>
            </a:r>
          </a:p>
          <a:p>
            <a:pPr lvl="1"/>
            <a:endParaRPr lang="en-US" sz="3000" dirty="0"/>
          </a:p>
          <a:p>
            <a:pPr lvl="1"/>
            <a:r>
              <a:rPr lang="en-US" sz="4400" dirty="0"/>
              <a:t>il proprietario del contenitore spesso assume la custodia del vostro patrimonio informativo -&gt; aiuta a identificare le misure di mitigazione del rischio appropriate</a:t>
            </a:r>
            <a:endParaRPr lang="en-US" sz="3000" dirty="0"/>
          </a:p>
          <a:p>
            <a:pPr lvl="1"/>
            <a:endParaRPr lang="en-US" sz="3000" dirty="0"/>
          </a:p>
          <a:p>
            <a:pPr lvl="1"/>
            <a:r>
              <a:rPr lang="en-US" sz="3000" dirty="0"/>
              <a:t>I contenitori di risorse informative possono includere</a:t>
            </a:r>
          </a:p>
          <a:p>
            <a:pPr lvl="2"/>
            <a:r>
              <a:rPr lang="en-US" sz="3000" dirty="0"/>
              <a:t>Tecnologia e risorse tecniche</a:t>
            </a:r>
          </a:p>
          <a:p>
            <a:pPr lvl="2"/>
            <a:r>
              <a:rPr lang="en-US" sz="3000" dirty="0"/>
              <a:t>Attività e documentazione scritte</a:t>
            </a:r>
          </a:p>
          <a:p>
            <a:pPr lvl="2"/>
            <a:r>
              <a:rPr lang="en-US" sz="3000" dirty="0"/>
              <a:t>Patrimonio di conoscenze e competenze delle persone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0941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198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8835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L'area </a:t>
            </a:r>
            <a:r>
              <a:rPr lang="de-DE" dirty="0" err="1"/>
              <a:t>di preoccupazione è </a:t>
            </a:r>
            <a:r>
              <a:rPr lang="de-DE" dirty="0"/>
              <a:t>una </a:t>
            </a:r>
            <a:r>
              <a:rPr lang="de-DE" dirty="0" err="1"/>
              <a:t>dichiarazione relativa a </a:t>
            </a:r>
            <a:r>
              <a:rPr lang="de-DE" dirty="0"/>
              <a:t>un </a:t>
            </a:r>
            <a:r>
              <a:rPr lang="de-DE" dirty="0" err="1"/>
              <a:t>evento che potrebbe avere un impatto su </a:t>
            </a:r>
            <a:r>
              <a:rPr lang="de-DE" dirty="0"/>
              <a:t>un </a:t>
            </a:r>
            <a:r>
              <a:rPr lang="de-DE" dirty="0" err="1"/>
              <a:t>asset informativo identificato </a:t>
            </a:r>
            <a:r>
              <a:rPr lang="de-DE" dirty="0"/>
              <a:t>- quindi in </a:t>
            </a:r>
            <a:r>
              <a:rPr lang="de-DE" dirty="0" err="1"/>
              <a:t>questa fase vengono identificate </a:t>
            </a:r>
            <a:r>
              <a:rPr lang="de-DE" dirty="0"/>
              <a:t>e </a:t>
            </a:r>
            <a:r>
              <a:rPr lang="de-DE" dirty="0" err="1"/>
              <a:t>documentate </a:t>
            </a:r>
            <a:r>
              <a:rPr lang="de-DE" dirty="0"/>
              <a:t>le possibili </a:t>
            </a:r>
            <a:r>
              <a:rPr lang="de-DE" dirty="0" err="1"/>
              <a:t>minacce.</a:t>
            </a:r>
            <a:endParaRPr lang="de-DE" dirty="0"/>
          </a:p>
          <a:p>
            <a:endParaRPr lang="de-DE" dirty="0"/>
          </a:p>
          <a:p>
            <a:r>
              <a:rPr lang="de-DE" dirty="0" err="1"/>
              <a:t>Si suggerisce di identificare le </a:t>
            </a:r>
            <a:r>
              <a:rPr lang="de-DE" dirty="0"/>
              <a:t>possibili minacce </a:t>
            </a:r>
          </a:p>
          <a:p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Le aree di interesse costituiscono la base per le fasi successive.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Lo scopo di questa fase </a:t>
            </a:r>
            <a:r>
              <a:rPr lang="en-US" b="1" dirty="0"/>
              <a:t>non è </a:t>
            </a:r>
            <a:r>
              <a:rPr lang="en-US" dirty="0"/>
              <a:t>quello </a:t>
            </a:r>
            <a:r>
              <a:rPr lang="en-US" b="1" dirty="0"/>
              <a:t>di stilare un elenco completo </a:t>
            </a:r>
            <a:r>
              <a:rPr lang="en-US" dirty="0"/>
              <a:t>di tutti i possibili scenari di minaccia per un asset informativo; l'idea è invece quella di </a:t>
            </a:r>
            <a:r>
              <a:rPr lang="en-US" b="1" dirty="0"/>
              <a:t>catturare rapidamente le situazioni o le condizioni che vengono immediatamente in mente </a:t>
            </a:r>
            <a:r>
              <a:rPr lang="en-US" dirty="0"/>
              <a:t>e che potrebbero riguardare il vostro asset e registrarle.</a:t>
            </a:r>
            <a:endParaRPr lang="en-US" sz="1200" dirty="0"/>
          </a:p>
          <a:p>
            <a:endParaRPr lang="de-DE" dirty="0"/>
          </a:p>
          <a:p>
            <a:r>
              <a:rPr lang="en-US" sz="2800" dirty="0"/>
              <a:t>Brainstorming su </a:t>
            </a:r>
          </a:p>
          <a:p>
            <a:pPr lvl="2"/>
            <a:r>
              <a:rPr lang="en-US" sz="2800" dirty="0"/>
              <a:t>Possibili condizioni che minacciano l'asset informativo</a:t>
            </a:r>
          </a:p>
          <a:p>
            <a:pPr lvl="2"/>
            <a:r>
              <a:rPr lang="en-US" sz="2800" dirty="0"/>
              <a:t>Possibili conseguenze </a:t>
            </a:r>
          </a:p>
          <a:p>
            <a:endParaRPr lang="de-DE" dirty="0"/>
          </a:p>
          <a:p>
            <a:endParaRPr lang="de-DE" dirty="0"/>
          </a:p>
          <a:p>
            <a:r>
              <a:rPr lang="en-US" dirty="0"/>
              <a:t>Considerate i vari attori, le motivazioni e i risultati inerenti all'area di interesse. Tenere presente i requisiti di sicurezza stabiliti per le risorse informative e il modo in cui potrebbero essere compromessi.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17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2203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596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 aree di preoccupazione sono ampliate in scenari di minaccia che dettagliano ulteriormente le proprietà di una minaccia.</a:t>
            </a:r>
          </a:p>
          <a:p>
            <a:endParaRPr lang="en-US" dirty="0"/>
          </a:p>
          <a:p>
            <a:r>
              <a:rPr lang="en-US" dirty="0"/>
              <a:t>Asset - qualcosa di valore per l'impresa </a:t>
            </a:r>
          </a:p>
          <a:p>
            <a:r>
              <a:rPr lang="en-US" dirty="0"/>
              <a:t>Accesso/mezzi - modalità di accesso all'asset da parte di un attore (mezzi tecnici, accesso fisico). L'accesso si applica solo agli attori umani. </a:t>
            </a:r>
          </a:p>
          <a:p>
            <a:r>
              <a:rPr lang="en-US" dirty="0"/>
              <a:t>Attore - chi o cosa può violare i requisiti di sicurezza (riservatezza, integrità, disponibilità) di un asset. </a:t>
            </a:r>
          </a:p>
          <a:p>
            <a:r>
              <a:rPr lang="en-US" dirty="0"/>
              <a:t>Motivo - l'intenzione di un attore (ad esempio, deliberata o accidentale). Il movente si applica solo agli attori umani. </a:t>
            </a:r>
          </a:p>
          <a:p>
            <a:r>
              <a:rPr lang="en-US" dirty="0"/>
              <a:t>Outcome - il risultato immediato (divulgazione, modifica, distruzione, perdita, interruzione) della violazione dei requisiti di sicurezza di un asset.</a:t>
            </a:r>
          </a:p>
          <a:p>
            <a:endParaRPr lang="en-US" dirty="0"/>
          </a:p>
          <a:p>
            <a:r>
              <a:rPr lang="en-US" dirty="0"/>
              <a:t>Le aree interessate vengono espanse in scenari di minaccia (alberi)</a:t>
            </a:r>
          </a:p>
          <a:p>
            <a:pPr lvl="2"/>
            <a:r>
              <a:rPr lang="en-US" dirty="0"/>
              <a:t>Attori umani che utilizzano mezzi tecnici</a:t>
            </a:r>
          </a:p>
          <a:p>
            <a:pPr lvl="2"/>
            <a:r>
              <a:rPr lang="en-US" dirty="0"/>
              <a:t>Attori umani che utilizzano l'accesso fisico</a:t>
            </a:r>
          </a:p>
          <a:p>
            <a:pPr lvl="2"/>
            <a:r>
              <a:rPr lang="de-DE" dirty="0" err="1"/>
              <a:t>Problemi </a:t>
            </a:r>
            <a:r>
              <a:rPr lang="de-DE" dirty="0"/>
              <a:t>tecnici (</a:t>
            </a:r>
            <a:r>
              <a:rPr lang="de-DE" dirty="0" err="1"/>
              <a:t>crash del software</a:t>
            </a:r>
            <a:r>
              <a:rPr lang="de-DE" dirty="0"/>
              <a:t>, </a:t>
            </a:r>
            <a:r>
              <a:rPr lang="de-DE" dirty="0" err="1"/>
              <a:t>difetti dell'hardware</a:t>
            </a:r>
            <a:r>
              <a:rPr lang="de-DE" dirty="0"/>
              <a:t>, codice </a:t>
            </a:r>
            <a:r>
              <a:rPr lang="de-DE" dirty="0" err="1"/>
              <a:t>maligno</a:t>
            </a:r>
            <a:r>
              <a:rPr lang="de-DE" dirty="0"/>
              <a:t>)</a:t>
            </a:r>
            <a:endParaRPr lang="en-US" dirty="0"/>
          </a:p>
          <a:p>
            <a:pPr lvl="2"/>
            <a:r>
              <a:rPr lang="de-DE" dirty="0"/>
              <a:t>Altri </a:t>
            </a:r>
            <a:r>
              <a:rPr lang="de-DE" dirty="0" err="1"/>
              <a:t>problemi </a:t>
            </a:r>
            <a:r>
              <a:rPr lang="de-DE" dirty="0"/>
              <a:t>(</a:t>
            </a:r>
            <a:r>
              <a:rPr lang="en-US" dirty="0"/>
              <a:t>disastri naturali, </a:t>
            </a:r>
            <a:r>
              <a:rPr lang="de-DE" dirty="0" err="1"/>
              <a:t>interruzioni </a:t>
            </a:r>
            <a:r>
              <a:rPr lang="en-US" dirty="0"/>
              <a:t>da </a:t>
            </a:r>
            <a:r>
              <a:rPr lang="de-DE" dirty="0" err="1"/>
              <a:t>parte di</a:t>
            </a:r>
            <a:r>
              <a:rPr lang="en-US" dirty="0"/>
              <a:t> terzi</a:t>
            </a:r>
            <a:r>
              <a:rPr lang="de-DE" dirty="0"/>
              <a:t>, </a:t>
            </a:r>
            <a:r>
              <a:rPr lang="de-DE" dirty="0" err="1"/>
              <a:t>alimentazione</a:t>
            </a:r>
            <a:r>
              <a:rPr lang="de-DE" dirty="0"/>
              <a:t> elettrica)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9927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In </a:t>
            </a:r>
            <a:r>
              <a:rPr lang="de-DE" dirty="0" err="1"/>
              <a:t>questa fase le conseguenze sono derivate dagli scenari di minaccia per identificare i rischi.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0500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8170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determinare qualitativamente in che misura l'organizzazione è impattata da una minaccia calcolando un punteggio di rischio per tutti i rischi identificati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1769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Partendo dallo scenario di minaccia e dalle conseguenze della fase precedente, viene assegnato un valore di impatto per ogni area di impatto. Il punteggio di rischio ottenuto aiuta a definire le priorità nelle fasi successive.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Un valore qualitativo assegnato per descrivere l'entità dell'impatto su un'organizzazione quando si realizza uno scenario di minaccia e l'impatto che ne deriva. Il valore dell'impatto deriva dai criteri di misurazione del rischio.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/>
              <a:t>Esempio di impattoDefinire </a:t>
            </a:r>
            <a:r>
              <a:rPr lang="en-US" sz="1200" dirty="0"/>
              <a:t>il significato dei livelli di impatto nel contesto dell'organizzazione.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85895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/>
              <a:t>Il risultato </a:t>
            </a:r>
            <a:r>
              <a:rPr lang="de-DE" dirty="0"/>
              <a:t>è </a:t>
            </a:r>
            <a:r>
              <a:rPr lang="de-DE" dirty="0" err="1"/>
              <a:t>che ora si ottiene </a:t>
            </a:r>
            <a:r>
              <a:rPr lang="de-DE" dirty="0"/>
              <a:t>un </a:t>
            </a:r>
            <a:r>
              <a:rPr lang="de-DE" dirty="0" err="1"/>
              <a:t>buon profilo di rischio informativo per ogni asset, come mostrato </a:t>
            </a:r>
            <a:r>
              <a:rPr lang="de-DE" dirty="0"/>
              <a:t>nell</a:t>
            </a:r>
            <a:r>
              <a:rPr lang="de-DE" dirty="0" err="1"/>
              <a:t>'esempio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6694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/>
              <a:t>Il risultato </a:t>
            </a:r>
            <a:r>
              <a:rPr lang="de-DE" dirty="0"/>
              <a:t>è </a:t>
            </a:r>
            <a:r>
              <a:rPr lang="de-DE" dirty="0" err="1"/>
              <a:t>che ora si ottiene </a:t>
            </a:r>
            <a:r>
              <a:rPr lang="de-DE" dirty="0"/>
              <a:t>un </a:t>
            </a:r>
            <a:r>
              <a:rPr lang="de-DE" dirty="0" err="1"/>
              <a:t>buon profilo di rischio informativo per ogni asset, come mostrato </a:t>
            </a:r>
            <a:r>
              <a:rPr lang="de-DE" dirty="0"/>
              <a:t>nell</a:t>
            </a:r>
            <a:r>
              <a:rPr lang="de-DE" dirty="0" err="1"/>
              <a:t>'esempio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14939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60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Selezionare l'approccio di mitigazione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2461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3325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2587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56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857" y="365125"/>
            <a:ext cx="6977743" cy="1325563"/>
          </a:xfrm>
        </p:spPr>
        <p:txBody>
          <a:bodyPr/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5189"/>
            <a:ext cx="10515600" cy="385177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19.png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3243318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Gestione del rischio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 smtClean="0"/>
              <a:t>Fondamenti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Motivazione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Crea valore per l'organizzazione</a:t>
            </a:r>
          </a:p>
          <a:p>
            <a:endParaRPr lang="en-US" smtClean="0"/>
          </a:p>
          <a:p>
            <a:r>
              <a:rPr lang="en-US" smtClean="0"/>
              <a:t>È essenziale per prendere decisioni</a:t>
            </a:r>
          </a:p>
          <a:p>
            <a:endParaRPr lang="en-US" smtClean="0"/>
          </a:p>
          <a:p>
            <a:r>
              <a:rPr lang="en-US" smtClean="0"/>
              <a:t>Aiuta a gestire l'incertezza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Definizione del rischio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"Effetto dell'incertezza sugli obiettivi" (ISO 31000)</a:t>
            </a:r>
          </a:p>
          <a:p>
            <a:endParaRPr lang="en-US" smtClean="0"/>
          </a:p>
          <a:p>
            <a:r>
              <a:rPr lang="en-US" smtClean="0"/>
              <a:t>I risultati possono essere negativi o positivi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875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Definizione del rischio - Termini fondamentali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Minaccia</a:t>
            </a:r>
          </a:p>
          <a:p>
            <a:endParaRPr lang="en-US" smtClean="0"/>
          </a:p>
          <a:p>
            <a:r>
              <a:rPr lang="en-US" smtClean="0"/>
              <a:t>Probabilità</a:t>
            </a:r>
          </a:p>
          <a:p>
            <a:endParaRPr lang="en-US" smtClean="0"/>
          </a:p>
          <a:p>
            <a:r>
              <a:rPr lang="en-US" smtClean="0"/>
              <a:t>Impatto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4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Rischi per la sicurezza delle informazioni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4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Rischio per la sicurezza delle informazioni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Mettere in pericolo gli obiettivi di sicurezza delle informazioni:</a:t>
            </a:r>
          </a:p>
          <a:p>
            <a:pPr lvl="1"/>
            <a:r>
              <a:rPr lang="en-US" smtClean="0"/>
              <a:t>Confidenzialità</a:t>
            </a:r>
          </a:p>
          <a:p>
            <a:pPr lvl="1"/>
            <a:r>
              <a:rPr lang="en-US" smtClean="0"/>
              <a:t>Integrità</a:t>
            </a:r>
          </a:p>
          <a:p>
            <a:pPr lvl="1"/>
            <a:r>
              <a:rPr lang="en-US" smtClean="0"/>
              <a:t>Disponibilità</a:t>
            </a:r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05D6A910-4A8C-57F5-458E-19ABB910FD6E}"/>
              </a:ext>
            </a:extLst>
          </p:cNvPr>
          <p:cNvSpPr txBox="1">
            <a:spLocks/>
          </p:cNvSpPr>
          <p:nvPr/>
        </p:nvSpPr>
        <p:spPr>
          <a:xfrm>
            <a:off x="1397000" y="2984501"/>
            <a:ext cx="6221512" cy="268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sz="5400" dirty="0" err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0161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Rischio per la sicurezza delle informazioni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Minacce comuni alla sicurezza informatica</a:t>
            </a:r>
          </a:p>
          <a:p>
            <a:endParaRPr lang="en-US" smtClean="0"/>
          </a:p>
          <a:p>
            <a:r>
              <a:rPr lang="en-US" smtClean="0"/>
              <a:t>Fonti preziose</a:t>
            </a:r>
          </a:p>
          <a:p>
            <a:pPr lvl="1"/>
            <a:r>
              <a:rPr lang="en-US" smtClean="0"/>
              <a:t>BSI Minacce elementari del Compendio IT-Grundschutz</a:t>
            </a:r>
          </a:p>
          <a:p>
            <a:pPr lvl="1"/>
            <a:r>
              <a:rPr lang="en-US" smtClean="0"/>
              <a:t>ISO 27005 - Allegato C</a:t>
            </a:r>
          </a:p>
          <a:p>
            <a:pPr lvl="1"/>
            <a:r>
              <a:rPr lang="en-US" smtClean="0"/>
              <a:t>Scenari di rischio COBIT</a:t>
            </a:r>
          </a:p>
          <a:p>
            <a:pPr lvl="1"/>
            <a:r>
              <a:rPr lang="en-US" smtClean="0"/>
              <a:t>...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14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Approccio alla gestione del rischio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Gestione del rischio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Approccio sistematico</a:t>
            </a:r>
          </a:p>
          <a:p>
            <a:endParaRPr lang="en-US" smtClean="0"/>
          </a:p>
          <a:p>
            <a:r>
              <a:rPr lang="en-US" smtClean="0"/>
              <a:t>Su misura per l'organizzazione</a:t>
            </a:r>
          </a:p>
          <a:p>
            <a:endParaRPr lang="en-US" smtClean="0"/>
          </a:p>
          <a:p>
            <a:r>
              <a:rPr lang="en-US" smtClean="0"/>
              <a:t>Richiede il coinvolgimento della direzione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9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Identificazione del rischio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Picture 2" descr="Free vector graphics of Magnifying glass">
            <a:extLst>
              <a:ext uri="{FF2B5EF4-FFF2-40B4-BE49-F238E27FC236}">
                <a16:creationId xmlns:a16="http://schemas.microsoft.com/office/drawing/2014/main" id="{A8F682E7-1ADA-521F-7B48-78E59EECD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757" y="1805636"/>
            <a:ext cx="4401399" cy="457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6A4E4C36-2EE7-BCB9-196A-92A583DC90BF}"/>
              </a:ext>
            </a:extLst>
          </p:cNvPr>
          <p:cNvSpPr txBox="1"/>
          <p:nvPr/>
        </p:nvSpPr>
        <p:spPr>
          <a:xfrm>
            <a:off x="3950893" y="3073783"/>
            <a:ext cx="1567902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prstTxWarp prst="textInflate">
              <a:avLst/>
            </a:prstTxWarp>
            <a:spAutoFit/>
          </a:bodyPr>
          <a:lstStyle/>
          <a:p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RISCHIO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1353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Analisi del rischio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Picture 2" descr="Free vector graphics of Risk">
            <a:extLst>
              <a:ext uri="{FF2B5EF4-FFF2-40B4-BE49-F238E27FC236}">
                <a16:creationId xmlns:a16="http://schemas.microsoft.com/office/drawing/2014/main" id="{00B0A3BC-8541-2C3A-45F1-7CE732119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672" y="2105273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67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Valutazione del rischio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Picture 2" descr="Free vector graphics of Checklist">
            <a:extLst>
              <a:ext uri="{FF2B5EF4-FFF2-40B4-BE49-F238E27FC236}">
                <a16:creationId xmlns:a16="http://schemas.microsoft.com/office/drawing/2014/main" id="{7990A05E-22FC-8A06-A570-D6C83EB81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900" y="1844823"/>
            <a:ext cx="4525964" cy="452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51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Trattamento del rischio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Picture 2" descr="Free photos of Bandage">
            <a:extLst>
              <a:ext uri="{FF2B5EF4-FFF2-40B4-BE49-F238E27FC236}">
                <a16:creationId xmlns:a16="http://schemas.microsoft.com/office/drawing/2014/main" id="{7915B7E5-829A-55AE-666F-69EA1C418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078" y="1554242"/>
            <a:ext cx="7454540" cy="493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5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Quadri di valutazione del rischio</a:t>
            </a:r>
            <a:endParaRPr lang="en-GB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9D2C16B8-F22E-FF0F-22B2-B5314F181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Quadri comuni di valutazione del rischio:</a:t>
            </a:r>
          </a:p>
          <a:p>
            <a:pPr lvl="1"/>
            <a:r>
              <a:rPr lang="en-US" smtClean="0"/>
              <a:t>Valutazione delle minacce, degli asset e delle vulnerabilità critiche a livello operativo (OCTAVE)</a:t>
            </a:r>
          </a:p>
          <a:p>
            <a:pPr lvl="1"/>
            <a:r>
              <a:rPr lang="en-US" smtClean="0"/>
              <a:t>Analisi fattoriale del rischio informativo (FAIR)</a:t>
            </a:r>
          </a:p>
          <a:p>
            <a:pPr lvl="1"/>
            <a:r>
              <a:rPr lang="en-US" smtClean="0"/>
              <a:t>Quadro di gestione del rischio NIST (NIST-RMF)</a:t>
            </a:r>
          </a:p>
          <a:p>
            <a:pPr lvl="1"/>
            <a:r>
              <a:rPr lang="en-US" smtClean="0"/>
              <a:t>Valutazione del rischio agente di minaccia (TARA)</a:t>
            </a:r>
          </a:p>
          <a:p>
            <a:pPr lvl="1"/>
            <a:r>
              <a:rPr lang="en-US" smtClean="0"/>
              <a:t>Gestione del rischio d'impresa COSO (COSO ERM)</a:t>
            </a:r>
          </a:p>
          <a:p>
            <a:pPr lvl="1"/>
            <a:r>
              <a:rPr lang="en-US" smtClean="0"/>
              <a:t>ISO 31000 Gestione del rischio</a:t>
            </a:r>
          </a:p>
          <a:p>
            <a:pPr lvl="1"/>
            <a:r>
              <a:rPr lang="en-US" smtClean="0"/>
              <a:t>ISO 27005 Gestione del rischio per la sicurezza delle informazioni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4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94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Approccio basato sul patrimonio informativo</a:t>
            </a:r>
          </a:p>
          <a:p>
            <a:endParaRPr lang="en-US" smtClean="0"/>
          </a:p>
          <a:p>
            <a:r>
              <a:rPr lang="en-US" smtClean="0"/>
              <a:t>Facile da usare</a:t>
            </a:r>
          </a:p>
          <a:p>
            <a:endParaRPr lang="en-US" smtClean="0"/>
          </a:p>
          <a:p>
            <a:r>
              <a:rPr lang="en-US" smtClean="0"/>
              <a:t>Adatto alle piccole imprese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0F2D973-BA04-7AFB-7C44-7529D5DE30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6751" y="1494262"/>
            <a:ext cx="3723217" cy="480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0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79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29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1 - Stabilire i criteri di misurazione del rischio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Criteri qualitativi di misurazione del rischio</a:t>
            </a:r>
          </a:p>
          <a:p>
            <a:pPr lvl="1"/>
            <a:endParaRPr lang="en-US" smtClean="0"/>
          </a:p>
          <a:p>
            <a:r>
              <a:rPr lang="en-US" smtClean="0"/>
              <a:t>Considerazione di varie aree di impatto, quali:</a:t>
            </a:r>
          </a:p>
          <a:p>
            <a:pPr lvl="1"/>
            <a:r>
              <a:rPr lang="en-US" smtClean="0"/>
              <a:t>Reputazione/fiducia dei clienti</a:t>
            </a:r>
          </a:p>
          <a:p>
            <a:pPr lvl="1"/>
            <a:r>
              <a:rPr lang="en-US" smtClean="0"/>
              <a:t>Finanziario</a:t>
            </a:r>
          </a:p>
          <a:p>
            <a:pPr lvl="1"/>
            <a:r>
              <a:rPr lang="en-US" smtClean="0"/>
              <a:t>Produttività</a:t>
            </a:r>
          </a:p>
          <a:p>
            <a:pPr lvl="1"/>
            <a:r>
              <a:rPr lang="en-US" smtClean="0"/>
              <a:t>Sicurezza e salute</a:t>
            </a:r>
          </a:p>
          <a:p>
            <a:pPr lvl="1"/>
            <a:r>
              <a:rPr lang="en-US" smtClean="0"/>
              <a:t>Multe/penalità legali</a:t>
            </a:r>
          </a:p>
          <a:p>
            <a:pPr lvl="1"/>
            <a:r>
              <a:rPr lang="en-US" smtClean="0"/>
              <a:t>...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67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1 - Stabilire i criteri di misurazione del rischio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EBCCE7E-7D0D-918C-BA89-A979835E24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0117" y="1695813"/>
            <a:ext cx="10205956" cy="4966243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22E88FE2-D192-2245-196D-C45AA0ED5D1E}"/>
              </a:ext>
            </a:extLst>
          </p:cNvPr>
          <p:cNvSpPr txBox="1"/>
          <p:nvPr/>
        </p:nvSpPr>
        <p:spPr>
          <a:xfrm>
            <a:off x="10583418" y="6211224"/>
            <a:ext cx="1415441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134351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10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2 - Sviluppare un profilo delle risorse informative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Identificazione del patrimonio informativo</a:t>
            </a:r>
          </a:p>
          <a:p>
            <a:endParaRPr lang="en-US" smtClean="0"/>
          </a:p>
          <a:p>
            <a:r>
              <a:rPr lang="en-US" smtClean="0"/>
              <a:t>Concentrarsi sugli asset più critici</a:t>
            </a:r>
          </a:p>
          <a:p>
            <a:endParaRPr lang="en-US" smtClean="0"/>
          </a:p>
          <a:p>
            <a:r>
              <a:rPr lang="en-US" smtClean="0"/>
              <a:t>Creazione di profili di asset informativi </a:t>
            </a:r>
          </a:p>
          <a:p>
            <a:endParaRPr lang="en-US" smtClean="0"/>
          </a:p>
          <a:p>
            <a:r>
              <a:rPr lang="en-US" smtClean="0"/>
              <a:t>Assegnare i proprietari agli asset critici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9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2 - Sviluppare un profilo delle risorse informative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9E752DE-41C2-E382-4DF9-86721ED7A1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7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81738" y="1556407"/>
            <a:ext cx="8333444" cy="5115508"/>
          </a:xfrm>
          <a:prstGeom prst="rect">
            <a:avLst/>
          </a:prstGeom>
        </p:spPr>
      </p:pic>
      <p:sp>
        <p:nvSpPr>
          <p:cNvPr id="9" name="Textfeld 9">
            <a:extLst>
              <a:ext uri="{FF2B5EF4-FFF2-40B4-BE49-F238E27FC236}">
                <a16:creationId xmlns:a16="http://schemas.microsoft.com/office/drawing/2014/main" id="{22E88FE2-D192-2245-196D-C45AA0ED5D1E}"/>
              </a:ext>
            </a:extLst>
          </p:cNvPr>
          <p:cNvSpPr txBox="1"/>
          <p:nvPr/>
        </p:nvSpPr>
        <p:spPr>
          <a:xfrm>
            <a:off x="10315182" y="6364138"/>
            <a:ext cx="1415441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273858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2 - Sviluppare un profilo delle risorse informative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5F603A3-36E2-70B9-504A-F786A76C99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6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927" y="1994251"/>
            <a:ext cx="10656855" cy="406460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9643057" y="6058856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220245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084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857" y="365125"/>
            <a:ext cx="6899811" cy="1325563"/>
          </a:xfrm>
        </p:spPr>
        <p:txBody>
          <a:bodyPr/>
          <a:lstStyle/>
          <a:p>
            <a:r>
              <a:rPr lang="en-US" dirty="0" err="1" smtClean="0"/>
              <a:t>Fase</a:t>
            </a:r>
            <a:r>
              <a:rPr lang="en-US" dirty="0" smtClean="0"/>
              <a:t> 3 - </a:t>
            </a:r>
            <a:r>
              <a:rPr lang="en-US" dirty="0" err="1" smtClean="0"/>
              <a:t>Identificare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contenitori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risorse</a:t>
            </a:r>
            <a:r>
              <a:rPr lang="en-US" dirty="0" smtClean="0"/>
              <a:t> informative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Contenitori</a:t>
            </a:r>
            <a:r>
              <a:rPr lang="en-US" dirty="0" smtClean="0"/>
              <a:t> di </a:t>
            </a:r>
            <a:r>
              <a:rPr lang="en-US" dirty="0" err="1" smtClean="0"/>
              <a:t>risorse</a:t>
            </a:r>
            <a:r>
              <a:rPr lang="en-US" dirty="0" smtClean="0"/>
              <a:t> informative</a:t>
            </a:r>
          </a:p>
          <a:p>
            <a:pPr lvl="3"/>
            <a:endParaRPr lang="en-US" dirty="0" smtClean="0"/>
          </a:p>
          <a:p>
            <a:pPr lvl="1"/>
            <a:r>
              <a:rPr lang="en-US" dirty="0" err="1" smtClean="0"/>
              <a:t>memorizzare</a:t>
            </a:r>
            <a:r>
              <a:rPr lang="en-US" dirty="0" smtClean="0"/>
              <a:t>, </a:t>
            </a:r>
            <a:r>
              <a:rPr lang="en-US" dirty="0" err="1" smtClean="0"/>
              <a:t>trasportare</a:t>
            </a:r>
            <a:r>
              <a:rPr lang="en-US" dirty="0" smtClean="0"/>
              <a:t>, </a:t>
            </a:r>
            <a:r>
              <a:rPr lang="en-US" dirty="0" err="1" smtClean="0"/>
              <a:t>elaborare</a:t>
            </a:r>
            <a:r>
              <a:rPr lang="en-US" dirty="0" smtClean="0"/>
              <a:t> le </a:t>
            </a:r>
            <a:r>
              <a:rPr lang="en-US" dirty="0" err="1" smtClean="0"/>
              <a:t>informazioni</a:t>
            </a:r>
            <a:endParaRPr lang="en-US" dirty="0" smtClean="0"/>
          </a:p>
          <a:p>
            <a:pPr lvl="4"/>
            <a:endParaRPr lang="en-US" dirty="0" smtClean="0"/>
          </a:p>
          <a:p>
            <a:pPr lvl="1"/>
            <a:r>
              <a:rPr lang="en-US" dirty="0" err="1" smtClean="0"/>
              <a:t>Tecniche</a:t>
            </a:r>
            <a:r>
              <a:rPr lang="en-US" dirty="0" smtClean="0"/>
              <a:t>, </a:t>
            </a:r>
            <a:r>
              <a:rPr lang="en-US" dirty="0" err="1" smtClean="0"/>
              <a:t>fisiche</a:t>
            </a:r>
            <a:r>
              <a:rPr lang="en-US" dirty="0" smtClean="0"/>
              <a:t> e </a:t>
            </a:r>
            <a:r>
              <a:rPr lang="en-US" dirty="0" err="1" smtClean="0"/>
              <a:t>umane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3 - Identificare i contenitori delle risorse informative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9E752DE-41C2-E382-4DF9-86721ED7A1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9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2129246" y="1794511"/>
            <a:ext cx="7589519" cy="4798572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4B2448F9-2083-5108-C5BB-0C7C393BFF91}"/>
              </a:ext>
            </a:extLst>
          </p:cNvPr>
          <p:cNvSpPr txBox="1"/>
          <p:nvPr/>
        </p:nvSpPr>
        <p:spPr>
          <a:xfrm>
            <a:off x="9607462" y="6285306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397287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507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4 - Identificare le aree problematiche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Primo passo nell'identificazione del rischio</a:t>
            </a:r>
          </a:p>
          <a:p>
            <a:endParaRPr lang="en-US" smtClean="0"/>
          </a:p>
          <a:p>
            <a:r>
              <a:rPr lang="en-US" smtClean="0"/>
              <a:t>Brainstorming su possibili minacce e conseguenze</a:t>
            </a:r>
          </a:p>
          <a:p>
            <a:endParaRPr lang="en-US" smtClean="0"/>
          </a:p>
          <a:p>
            <a:r>
              <a:rPr lang="en-US" smtClean="0"/>
              <a:t>Considerate i requisiti di sicurezza e siate specifici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0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4 - Identificare le aree problematiche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9431885" y="6315092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36A8516-F7C2-216F-4BC7-0A933879D15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63000"/>
                    </a14:imgEffect>
                  </a14:imgLayer>
                </a14:imgProps>
              </a:ext>
            </a:extLst>
          </a:blip>
          <a:srcRect t="1913" b="5885"/>
          <a:stretch/>
        </p:blipFill>
        <p:spPr>
          <a:xfrm>
            <a:off x="2132425" y="1685563"/>
            <a:ext cx="7299460" cy="493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91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Miitgare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6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5 - Identificare gli scenari di minaccia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5189"/>
            <a:ext cx="6895011" cy="3851774"/>
          </a:xfrm>
        </p:spPr>
        <p:txBody>
          <a:bodyPr/>
          <a:lstStyle/>
          <a:p>
            <a:r>
              <a:rPr lang="en-US" dirty="0" smtClean="0"/>
              <a:t>Le </a:t>
            </a:r>
            <a:r>
              <a:rPr lang="en-US" dirty="0" err="1" smtClean="0"/>
              <a:t>aree</a:t>
            </a:r>
            <a:r>
              <a:rPr lang="en-US" dirty="0" smtClean="0"/>
              <a:t> </a:t>
            </a:r>
            <a:r>
              <a:rPr lang="en-US" dirty="0" err="1" smtClean="0"/>
              <a:t>interessate</a:t>
            </a:r>
            <a:r>
              <a:rPr lang="en-US" dirty="0" smtClean="0"/>
              <a:t> </a:t>
            </a:r>
            <a:r>
              <a:rPr lang="en-US" dirty="0" err="1" smtClean="0"/>
              <a:t>sono</a:t>
            </a:r>
            <a:r>
              <a:rPr lang="en-US" dirty="0" smtClean="0"/>
              <a:t> </a:t>
            </a:r>
            <a:r>
              <a:rPr lang="en-US" dirty="0" err="1" smtClean="0"/>
              <a:t>ulteriormente</a:t>
            </a:r>
            <a:r>
              <a:rPr lang="en-US" dirty="0" smtClean="0"/>
              <a:t> </a:t>
            </a:r>
            <a:r>
              <a:rPr lang="en-US" dirty="0" err="1" smtClean="0"/>
              <a:t>dettagliate</a:t>
            </a:r>
            <a:endParaRPr lang="en-US" dirty="0" smtClean="0"/>
          </a:p>
          <a:p>
            <a:pPr lvl="1"/>
            <a:r>
              <a:rPr lang="en-US" dirty="0" err="1" smtClean="0"/>
              <a:t>Attori</a:t>
            </a:r>
            <a:r>
              <a:rPr lang="en-US" dirty="0" smtClean="0"/>
              <a:t> </a:t>
            </a:r>
            <a:r>
              <a:rPr lang="en-US" dirty="0" err="1" smtClean="0"/>
              <a:t>umani</a:t>
            </a:r>
            <a:r>
              <a:rPr lang="en-US" dirty="0" smtClean="0"/>
              <a:t> </a:t>
            </a:r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utilizzano</a:t>
            </a:r>
            <a:r>
              <a:rPr lang="en-US" dirty="0" smtClean="0"/>
              <a:t> </a:t>
            </a:r>
            <a:r>
              <a:rPr lang="en-US" dirty="0" err="1" smtClean="0"/>
              <a:t>mezzi</a:t>
            </a:r>
            <a:r>
              <a:rPr lang="en-US" dirty="0" smtClean="0"/>
              <a:t> </a:t>
            </a:r>
            <a:r>
              <a:rPr lang="en-US" dirty="0" err="1" smtClean="0"/>
              <a:t>tecnici</a:t>
            </a:r>
            <a:endParaRPr lang="en-US" dirty="0" smtClean="0"/>
          </a:p>
          <a:p>
            <a:pPr lvl="1"/>
            <a:r>
              <a:rPr lang="en-US" dirty="0" err="1" smtClean="0"/>
              <a:t>Attori</a:t>
            </a:r>
            <a:r>
              <a:rPr lang="en-US" dirty="0" smtClean="0"/>
              <a:t> </a:t>
            </a:r>
            <a:r>
              <a:rPr lang="en-US" dirty="0" err="1" smtClean="0"/>
              <a:t>umani</a:t>
            </a:r>
            <a:r>
              <a:rPr lang="en-US" dirty="0" smtClean="0"/>
              <a:t> </a:t>
            </a:r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utilizzano</a:t>
            </a:r>
            <a:r>
              <a:rPr lang="en-US" dirty="0" smtClean="0"/>
              <a:t> </a:t>
            </a:r>
            <a:r>
              <a:rPr lang="en-US" dirty="0" err="1" smtClean="0"/>
              <a:t>l'accesso</a:t>
            </a:r>
            <a:r>
              <a:rPr lang="en-US" dirty="0" smtClean="0"/>
              <a:t> </a:t>
            </a:r>
            <a:r>
              <a:rPr lang="en-US" dirty="0" err="1" smtClean="0"/>
              <a:t>fisico</a:t>
            </a:r>
            <a:endParaRPr lang="en-US" dirty="0" smtClean="0"/>
          </a:p>
          <a:p>
            <a:pPr lvl="1"/>
            <a:r>
              <a:rPr lang="en-US" dirty="0" err="1" smtClean="0"/>
              <a:t>Problemi</a:t>
            </a:r>
            <a:r>
              <a:rPr lang="en-US" dirty="0" smtClean="0"/>
              <a:t> </a:t>
            </a:r>
            <a:r>
              <a:rPr lang="en-US" dirty="0" err="1" smtClean="0"/>
              <a:t>tecnici</a:t>
            </a:r>
            <a:endParaRPr lang="en-US" dirty="0" smtClean="0"/>
          </a:p>
          <a:p>
            <a:pPr lvl="1"/>
            <a:r>
              <a:rPr lang="en-US" dirty="0" err="1" smtClean="0"/>
              <a:t>Altri</a:t>
            </a:r>
            <a:r>
              <a:rPr lang="en-US" dirty="0" smtClean="0"/>
              <a:t> </a:t>
            </a:r>
            <a:r>
              <a:rPr lang="en-US" dirty="0" err="1" smtClean="0"/>
              <a:t>problemi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6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8064430" y="1125250"/>
            <a:ext cx="3535538" cy="565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4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88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6 - Identificare i rischi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5189"/>
            <a:ext cx="4687389" cy="3851774"/>
          </a:xfrm>
        </p:spPr>
        <p:txBody>
          <a:bodyPr/>
          <a:lstStyle/>
          <a:p>
            <a:r>
              <a:rPr lang="en-US" dirty="0" err="1" smtClean="0"/>
              <a:t>Creare</a:t>
            </a:r>
            <a:r>
              <a:rPr lang="en-US" dirty="0" smtClean="0"/>
              <a:t> </a:t>
            </a:r>
            <a:r>
              <a:rPr lang="en-US" dirty="0" err="1" smtClean="0"/>
              <a:t>dichiarazioni</a:t>
            </a:r>
            <a:r>
              <a:rPr lang="en-US" dirty="0" smtClean="0"/>
              <a:t> </a:t>
            </a:r>
            <a:r>
              <a:rPr lang="en-US" dirty="0" err="1" smtClean="0"/>
              <a:t>d'impatto</a:t>
            </a:r>
            <a:r>
              <a:rPr lang="en-US" dirty="0" smtClean="0"/>
              <a:t> </a:t>
            </a:r>
            <a:r>
              <a:rPr lang="en-US" dirty="0" err="1" smtClean="0"/>
              <a:t>dettagliate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Definizione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conseguenze</a:t>
            </a:r>
            <a:r>
              <a:rPr lang="en-US" dirty="0" smtClean="0"/>
              <a:t> di </a:t>
            </a:r>
            <a:r>
              <a:rPr lang="en-US" dirty="0" err="1" smtClean="0"/>
              <a:t>determinati</a:t>
            </a:r>
            <a:r>
              <a:rPr lang="en-US" dirty="0" smtClean="0"/>
              <a:t> </a:t>
            </a:r>
            <a:r>
              <a:rPr lang="en-US" dirty="0" err="1" smtClean="0"/>
              <a:t>scenari</a:t>
            </a:r>
            <a:r>
              <a:rPr lang="en-US" dirty="0" smtClean="0"/>
              <a:t> di </a:t>
            </a:r>
            <a:r>
              <a:rPr lang="en-US" dirty="0" err="1" smtClean="0"/>
              <a:t>minaccia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564120" y="1222123"/>
            <a:ext cx="6383448" cy="537461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4270896" y="6288965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53481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51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7 - Analizzare i rischi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5189"/>
            <a:ext cx="4791891" cy="3851774"/>
          </a:xfrm>
        </p:spPr>
        <p:txBody>
          <a:bodyPr/>
          <a:lstStyle/>
          <a:p>
            <a:r>
              <a:rPr lang="en-US" dirty="0" err="1" smtClean="0"/>
              <a:t>Valutazione</a:t>
            </a:r>
            <a:r>
              <a:rPr lang="en-US" dirty="0" smtClean="0"/>
              <a:t> </a:t>
            </a:r>
            <a:r>
              <a:rPr lang="en-US" dirty="0" err="1" smtClean="0"/>
              <a:t>dei</a:t>
            </a:r>
            <a:r>
              <a:rPr lang="en-US" dirty="0" smtClean="0"/>
              <a:t> </a:t>
            </a:r>
            <a:r>
              <a:rPr lang="en-US" dirty="0" err="1" smtClean="0"/>
              <a:t>rischi</a:t>
            </a:r>
            <a:r>
              <a:rPr lang="en-US" dirty="0" smtClean="0"/>
              <a:t> in termini </a:t>
            </a:r>
            <a:r>
              <a:rPr lang="en-US" dirty="0" err="1" smtClean="0"/>
              <a:t>qualitativi</a:t>
            </a:r>
            <a:endParaRPr lang="en-US" dirty="0" smtClean="0"/>
          </a:p>
          <a:p>
            <a:pPr lvl="1"/>
            <a:r>
              <a:rPr lang="en-US" dirty="0" err="1" smtClean="0"/>
              <a:t>Impatto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Probabilità</a:t>
            </a:r>
            <a:r>
              <a:rPr lang="en-US" dirty="0" smtClean="0"/>
              <a:t>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 </a:t>
            </a:r>
            <a:r>
              <a:rPr lang="en-US" dirty="0" err="1" smtClean="0"/>
              <a:t>punteggi</a:t>
            </a:r>
            <a:r>
              <a:rPr lang="en-US" dirty="0" smtClean="0"/>
              <a:t> di </a:t>
            </a:r>
            <a:r>
              <a:rPr lang="en-US" dirty="0" err="1" smtClean="0"/>
              <a:t>rischio</a:t>
            </a:r>
            <a:r>
              <a:rPr lang="en-US" dirty="0" smtClean="0"/>
              <a:t> </a:t>
            </a:r>
            <a:r>
              <a:rPr lang="en-US" dirty="0" err="1" smtClean="0"/>
              <a:t>supportano</a:t>
            </a:r>
            <a:r>
              <a:rPr lang="en-US" dirty="0" smtClean="0"/>
              <a:t> la </a:t>
            </a:r>
            <a:r>
              <a:rPr lang="en-US" dirty="0" err="1" smtClean="0"/>
              <a:t>definizione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priorità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596120" y="2325189"/>
            <a:ext cx="6268949" cy="37135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10449628" y="6176963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230326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Fase</a:t>
            </a:r>
            <a:r>
              <a:rPr lang="en-US" dirty="0" smtClean="0"/>
              <a:t> 7 - </a:t>
            </a:r>
            <a:r>
              <a:rPr lang="en-US" dirty="0" err="1" smtClean="0"/>
              <a:t>Analizzare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rischi</a:t>
            </a:r>
            <a:r>
              <a:rPr lang="en-US" dirty="0" smtClean="0"/>
              <a:t> - 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9932695" y="6236714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2C7D05B-EA93-F53A-93E9-4FEEC26DD0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9000"/>
                    </a14:imgEffect>
                  </a14:imgLayer>
                </a14:imgProps>
              </a:ext>
            </a:extLst>
          </a:blip>
          <a:srcRect b="50000"/>
          <a:stretch/>
        </p:blipFill>
        <p:spPr>
          <a:xfrm>
            <a:off x="1820160" y="1284563"/>
            <a:ext cx="8112535" cy="525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89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Fase</a:t>
            </a:r>
            <a:r>
              <a:rPr lang="en-US" dirty="0" smtClean="0"/>
              <a:t> 7 - </a:t>
            </a:r>
            <a:r>
              <a:rPr lang="en-US" dirty="0" err="1" smtClean="0"/>
              <a:t>Analizzare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rischi</a:t>
            </a:r>
            <a:r>
              <a:rPr lang="en-US" dirty="0" smtClean="0"/>
              <a:t> - II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6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748949" y="1695812"/>
            <a:ext cx="7953591" cy="5162187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9702540" y="6240367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</p:spTree>
    <p:extLst>
      <p:ext uri="{BB962C8B-B14F-4D97-AF65-F5344CB8AC3E}">
        <p14:creationId xmlns:p14="http://schemas.microsoft.com/office/powerpoint/2010/main" val="256749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OCTAVE Allegro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258892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Stabilire i driver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512010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1 - Stabilire i criteri di misurazione del rischio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283228" y="2180149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Profilo Attività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536346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2 - Sviluppare un profilo delle risorse informative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536346" y="4028354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3 - Identificare i contenitori delle risorse informative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298479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Identificare le minacce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551597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4 - Identificare le aree problematiche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551597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5 - Identificare gli scenari di minaccia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313730" y="2179361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 smtClean="0"/>
              <a:t>Identificare</a:t>
            </a:r>
            <a:r>
              <a:rPr lang="en-US" sz="2133" dirty="0" smtClean="0"/>
              <a:t>/</a:t>
            </a:r>
            <a:r>
              <a:rPr lang="en-US" sz="2133" dirty="0" err="1" smtClean="0"/>
              <a:t>Mitigare</a:t>
            </a:r>
            <a:r>
              <a:rPr lang="en-US" sz="2133" dirty="0" smtClean="0"/>
              <a:t> </a:t>
            </a:r>
            <a:r>
              <a:rPr lang="en-US" sz="2133" dirty="0"/>
              <a:t>i rischi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566848" y="294744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6 - Identificare i rischi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566848" y="4027566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7 - Analizzare i rischi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566848" y="5130715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Fase 8 - Selezione dell'approccio di mitigazione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stCxn id="11" idx="3"/>
            <a:endCxn id="13" idx="1"/>
          </p:cNvCxnSpPr>
          <p:nvPr/>
        </p:nvCxnSpPr>
        <p:spPr>
          <a:xfrm>
            <a:off x="2576239" y="3403496"/>
            <a:ext cx="960107" cy="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568461" y="3859547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600576" y="3403497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583711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615826" y="3403496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598962" y="3859547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598962" y="4939667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533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8 - Selezione dell'approccio di mitigazione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Determinazione</a:t>
            </a:r>
            <a:r>
              <a:rPr lang="en-US" dirty="0" smtClean="0"/>
              <a:t> </a:t>
            </a:r>
            <a:r>
              <a:rPr lang="en-US" dirty="0" err="1" smtClean="0"/>
              <a:t>della</a:t>
            </a:r>
            <a:r>
              <a:rPr lang="en-US" dirty="0" smtClean="0"/>
              <a:t> </a:t>
            </a:r>
            <a:r>
              <a:rPr lang="en-US" dirty="0" err="1" smtClean="0"/>
              <a:t>strategia</a:t>
            </a:r>
            <a:r>
              <a:rPr lang="en-US" dirty="0" smtClean="0"/>
              <a:t> di </a:t>
            </a:r>
            <a:r>
              <a:rPr lang="en-US" dirty="0" err="1" smtClean="0"/>
              <a:t>rischio</a:t>
            </a:r>
            <a:endParaRPr lang="en-US" dirty="0" smtClean="0"/>
          </a:p>
          <a:p>
            <a:pPr lvl="1"/>
            <a:r>
              <a:rPr lang="en-US" dirty="0" err="1" smtClean="0"/>
              <a:t>Accettare</a:t>
            </a:r>
            <a:endParaRPr lang="en-US" dirty="0" smtClean="0"/>
          </a:p>
          <a:p>
            <a:pPr lvl="1"/>
            <a:r>
              <a:rPr lang="en-US" dirty="0" err="1" smtClean="0"/>
              <a:t>Rinviare</a:t>
            </a:r>
            <a:endParaRPr lang="en-US" dirty="0" smtClean="0"/>
          </a:p>
          <a:p>
            <a:pPr lvl="1"/>
            <a:r>
              <a:rPr lang="en-US" dirty="0" err="1" smtClean="0"/>
              <a:t>Mitigare</a:t>
            </a:r>
            <a:endParaRPr lang="en-US" dirty="0" smtClean="0"/>
          </a:p>
          <a:p>
            <a:pPr lvl="1"/>
            <a:r>
              <a:rPr lang="en-US" dirty="0" err="1" smtClean="0"/>
              <a:t>Trasferire</a:t>
            </a:r>
            <a:endParaRPr lang="en-US" dirty="0" smtClean="0"/>
          </a:p>
          <a:p>
            <a:r>
              <a:rPr lang="en-US" dirty="0" err="1" smtClean="0"/>
              <a:t>Determinazione</a:t>
            </a:r>
            <a:r>
              <a:rPr lang="en-US" dirty="0" smtClean="0"/>
              <a:t> </a:t>
            </a:r>
            <a:r>
              <a:rPr lang="en-US" dirty="0" err="1" smtClean="0"/>
              <a:t>dei</a:t>
            </a:r>
            <a:r>
              <a:rPr lang="en-US" dirty="0" smtClean="0"/>
              <a:t> </a:t>
            </a:r>
            <a:r>
              <a:rPr lang="en-US" dirty="0" err="1" smtClean="0"/>
              <a:t>controlli</a:t>
            </a:r>
            <a:endParaRPr lang="en-US" dirty="0" smtClean="0"/>
          </a:p>
          <a:p>
            <a:r>
              <a:rPr lang="en-US" dirty="0" err="1" smtClean="0"/>
              <a:t>Valutare</a:t>
            </a:r>
            <a:r>
              <a:rPr lang="en-US" dirty="0" smtClean="0"/>
              <a:t> </a:t>
            </a:r>
            <a:r>
              <a:rPr lang="en-US" dirty="0" err="1" smtClean="0"/>
              <a:t>il</a:t>
            </a:r>
            <a:r>
              <a:rPr lang="en-US" dirty="0" smtClean="0"/>
              <a:t> </a:t>
            </a:r>
            <a:r>
              <a:rPr lang="en-US" dirty="0" err="1" smtClean="0"/>
              <a:t>rischio</a:t>
            </a:r>
            <a:r>
              <a:rPr lang="en-US" dirty="0" smtClean="0"/>
              <a:t> </a:t>
            </a:r>
            <a:r>
              <a:rPr lang="en-US" dirty="0" err="1" smtClean="0"/>
              <a:t>residuo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114784" y="1841044"/>
            <a:ext cx="4485184" cy="445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Fase 8 - Selezione dell'approccio di mitigazione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8765032" y="6397258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Fonte: SEI 2007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36A8516-F7C2-216F-4BC7-0A933879D1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2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2587925" y="1585276"/>
            <a:ext cx="6177107" cy="529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48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Grazie</a:t>
            </a:r>
            <a:br>
              <a:rPr lang="en-US" sz="6000" b="1" dirty="0"/>
            </a:br>
            <a:r>
              <a:rPr lang="en-US" sz="6000" b="1" dirty="0" err="1" smtClean="0">
                <a:solidFill>
                  <a:schemeClr val="bg1">
                    <a:lumMod val="50000"/>
                  </a:schemeClr>
                </a:solidFill>
              </a:rPr>
              <a:t>dell’attenzione</a:t>
            </a:r>
            <a:endParaRPr 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277383"/>
            <a:ext cx="6095999" cy="1217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FH-Prof. Mag. Dr. Simon </a:t>
            </a:r>
            <a:r>
              <a:rPr lang="en-US" sz="3600" dirty="0" err="1"/>
              <a:t>Tjoa</a:t>
            </a:r>
            <a:endParaRPr lang="en-US" sz="3600" dirty="0"/>
          </a:p>
          <a:p>
            <a:pPr marL="0" indent="0">
              <a:buNone/>
            </a:pPr>
            <a:r>
              <a:rPr lang="en-US" sz="3600" dirty="0" err="1"/>
              <a:t>simon.tjoa@fhstp.ac.at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664643" y="1291650"/>
            <a:ext cx="4229530" cy="518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6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870CA6581DBBB4F90CA18A52EA599FA" ma:contentTypeVersion="2" ma:contentTypeDescription="Creare un nuovo documento." ma:contentTypeScope="" ma:versionID="dbd475e416ce9a8167a6b66be01a3883">
  <xsd:schema xmlns:xsd="http://www.w3.org/2001/XMLSchema" xmlns:xs="http://www.w3.org/2001/XMLSchema" xmlns:p="http://schemas.microsoft.com/office/2006/metadata/properties" xmlns:ns2="19ee02ba-6606-43e4-a5be-fd5c0e9b397f" targetNamespace="http://schemas.microsoft.com/office/2006/metadata/properties" ma:root="true" ma:fieldsID="74b66c3865957a83305643e92fb6efb7" ns2:_="">
    <xsd:import namespace="19ee02ba-6606-43e4-a5be-fd5c0e9b39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ee02ba-6606-43e4-a5be-fd5c0e9b39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2E06A90-E676-4E60-A355-F1B2634DB0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1B623B-7DBB-4FAD-B199-1C8C566F34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ee02ba-6606-43e4-a5be-fd5c0e9b39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29463A-B53A-4D63-A594-C3529899302C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3148</Words>
  <Application>Microsoft Office PowerPoint</Application>
  <PresentationFormat>Widescreen</PresentationFormat>
  <Paragraphs>486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Arial</vt:lpstr>
      <vt:lpstr>Calibri</vt:lpstr>
      <vt:lpstr>Calibri Light</vt:lpstr>
      <vt:lpstr>Wingdings</vt:lpstr>
      <vt:lpstr>Office</vt:lpstr>
      <vt:lpstr>Gestione del rischio</vt:lpstr>
      <vt:lpstr>Fondamenti</vt:lpstr>
      <vt:lpstr>Motivazione</vt:lpstr>
      <vt:lpstr>Definizione del rischio</vt:lpstr>
      <vt:lpstr>Definizione del rischio - Termini fondamentali</vt:lpstr>
      <vt:lpstr>Rischi per la sicurezza delle informazioni</vt:lpstr>
      <vt:lpstr>Rischio per la sicurezza delle informazioni</vt:lpstr>
      <vt:lpstr>Rischio per la sicurezza delle informazioni</vt:lpstr>
      <vt:lpstr>Approccio alla gestione del rischio</vt:lpstr>
      <vt:lpstr>Gestione del rischio</vt:lpstr>
      <vt:lpstr>Identificazione del rischio</vt:lpstr>
      <vt:lpstr>Analisi del rischio</vt:lpstr>
      <vt:lpstr>Valutazione del rischio</vt:lpstr>
      <vt:lpstr>Trattamento del rischio</vt:lpstr>
      <vt:lpstr>Quadri di valutazione del rischio</vt:lpstr>
      <vt:lpstr>OCTAVE Allegro</vt:lpstr>
      <vt:lpstr>OCTAVE Allegro</vt:lpstr>
      <vt:lpstr>OCTAVE Allegro</vt:lpstr>
      <vt:lpstr>OCTAVE Allegro</vt:lpstr>
      <vt:lpstr>Fase 1 - Stabilire i criteri di misurazione del rischio</vt:lpstr>
      <vt:lpstr>Fase 1 - Stabilire i criteri di misurazione del rischio</vt:lpstr>
      <vt:lpstr>OCTAVE Allegro</vt:lpstr>
      <vt:lpstr>Fase 2 - Sviluppare un profilo delle risorse informative</vt:lpstr>
      <vt:lpstr>Fase 2 - Sviluppare un profilo delle risorse informative</vt:lpstr>
      <vt:lpstr>Fase 2 - Sviluppare un profilo delle risorse informative</vt:lpstr>
      <vt:lpstr>OCTAVE Allegro</vt:lpstr>
      <vt:lpstr>Fase 3 - Identificare i contenitori delle risorse informative</vt:lpstr>
      <vt:lpstr>Fase 3 - Identificare i contenitori delle risorse informative</vt:lpstr>
      <vt:lpstr>OCTAVE Allegro</vt:lpstr>
      <vt:lpstr>Fase 4 - Identificare le aree problematiche</vt:lpstr>
      <vt:lpstr>Fase 4 - Identificare le aree problematiche</vt:lpstr>
      <vt:lpstr>OCTAVE Allegro</vt:lpstr>
      <vt:lpstr>Fase 5 - Identificare gli scenari di minaccia</vt:lpstr>
      <vt:lpstr>OCTAVE Allegro</vt:lpstr>
      <vt:lpstr>Fase 6 - Identificare i rischi</vt:lpstr>
      <vt:lpstr>OCTAVE Allegro</vt:lpstr>
      <vt:lpstr>Fase 7 - Analizzare i rischi</vt:lpstr>
      <vt:lpstr>Fase 7 - Analizzare i rischi - I</vt:lpstr>
      <vt:lpstr>Fase 7 - Analizzare i rischi - II</vt:lpstr>
      <vt:lpstr>OCTAVE Allegro</vt:lpstr>
      <vt:lpstr>Fase 8 - Selezione dell'approccio di mitigazione</vt:lpstr>
      <vt:lpstr>Fase 8 - Selezione dell'approccio di mitigazione</vt:lpstr>
      <vt:lpstr>Grazie dell’attenzione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docId:A64CB13299FA301C20FF0A4CE2D26C61</cp:keywords>
  <cp:lastModifiedBy>Claudio Fornaro</cp:lastModifiedBy>
  <cp:revision>26</cp:revision>
  <dcterms:created xsi:type="dcterms:W3CDTF">2022-10-31T15:14:22Z</dcterms:created>
  <dcterms:modified xsi:type="dcterms:W3CDTF">2022-11-30T17:58:33Z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0x0101009870CA6581DBBB4F90CA18A52EA599FA</vt:lpwstr>
  </property>
</Properties>
</file>