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handoutMasterIdLst>
    <p:handoutMasterId r:id="rId36"/>
  </p:handoutMasterIdLst>
  <p:sldIdLst>
    <p:sldId id="256" r:id="rId5"/>
    <p:sldId id="328" r:id="rId6"/>
    <p:sldId id="323" r:id="rId7"/>
    <p:sldId id="324" r:id="rId8"/>
    <p:sldId id="325" r:id="rId9"/>
    <p:sldId id="326" r:id="rId10"/>
    <p:sldId id="327" r:id="rId11"/>
    <p:sldId id="330" r:id="rId12"/>
    <p:sldId id="331" r:id="rId13"/>
    <p:sldId id="332" r:id="rId14"/>
    <p:sldId id="333" r:id="rId15"/>
    <p:sldId id="334" r:id="rId16"/>
    <p:sldId id="278" r:id="rId17"/>
    <p:sldId id="280" r:id="rId18"/>
    <p:sldId id="281" r:id="rId19"/>
    <p:sldId id="372" r:id="rId20"/>
    <p:sldId id="363" r:id="rId21"/>
    <p:sldId id="364" r:id="rId22"/>
    <p:sldId id="373" r:id="rId23"/>
    <p:sldId id="365" r:id="rId24"/>
    <p:sldId id="374" r:id="rId25"/>
    <p:sldId id="366" r:id="rId26"/>
    <p:sldId id="375" r:id="rId27"/>
    <p:sldId id="367" r:id="rId28"/>
    <p:sldId id="368" r:id="rId29"/>
    <p:sldId id="369" r:id="rId30"/>
    <p:sldId id="376" r:id="rId31"/>
    <p:sldId id="370" r:id="rId32"/>
    <p:sldId id="377" r:id="rId33"/>
    <p:sldId id="371" r:id="rId34"/>
  </p:sldIdLst>
  <p:sldSz cx="12192000" cy="6858000"/>
  <p:notesSz cx="6797675" cy="9928225"/>
  <p:defaultTextStyle>
    <a:defPPr>
      <a:defRPr lang="tr"/>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25" y="48"/>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tr" noProof="0"/>
              <a:t>Ana metin stillerini düzenlemek için tıklayın</a:t>
            </a:r>
          </a:p>
          <a:p>
            <a:pPr lvl="1"/>
            <a:r>
              <a:rPr lang="tr" noProof="0"/>
              <a:t>İkinci seviye</a:t>
            </a:r>
          </a:p>
          <a:p>
            <a:pPr lvl="2"/>
            <a:r>
              <a:rPr lang="tr" noProof="0"/>
              <a:t>Üçüncü seviye</a:t>
            </a:r>
          </a:p>
          <a:p>
            <a:pPr lvl="3"/>
            <a:r>
              <a:rPr lang="tr" noProof="0"/>
              <a:t>Dördüncü seviye</a:t>
            </a:r>
          </a:p>
          <a:p>
            <a:pPr lvl="4"/>
            <a:r>
              <a:rPr lang="tr" noProof="0"/>
              <a:t>beşinci seviye</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 altLang="en-US"/>
              <a:t>Ana başlık stilini düzenlemek için tıklayın</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 altLang="en-US"/>
              <a:t>Ana metin stillerini düzenlemek için tıklayın</a:t>
            </a:r>
          </a:p>
          <a:p>
            <a:pPr lvl="1"/>
            <a:r>
              <a:rPr lang="tr" altLang="en-US"/>
              <a:t>İkinci seviye</a:t>
            </a:r>
          </a:p>
          <a:p>
            <a:pPr lvl="2"/>
            <a:r>
              <a:rPr lang="tr" altLang="en-US"/>
              <a:t>Üçüncü seviye</a:t>
            </a:r>
          </a:p>
          <a:p>
            <a:pPr lvl="3"/>
            <a:r>
              <a:rPr lang="tr" altLang="en-US"/>
              <a:t>Dördüncü seviye</a:t>
            </a:r>
          </a:p>
          <a:p>
            <a:pPr lvl="4"/>
            <a:r>
              <a:rPr lang="tr" altLang="en-US"/>
              <a:t>beşinci seviye</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tr"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tr" altLang="en-US" sz="6000" b="1">
                <a:latin typeface="Arial" panose="020B0604020202020204" pitchFamily="34" charset="0"/>
                <a:cs typeface="Arial" panose="020B0604020202020204" pitchFamily="34" charset="0"/>
              </a:rPr>
              <a:t>Bilgi güvenliğine giriş, iç kontrol sistemleri</a:t>
            </a: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tr"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tr" altLang="en-US">
                <a:latin typeface="Arial" panose="020B0604020202020204" pitchFamily="34" charset="0"/>
                <a:cs typeface="Arial" panose="020B0604020202020204" pitchFamily="34" charset="0"/>
              </a:rPr>
              <a:t>Çalışanlar İçin Güvenlik Eğitimi</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a:bodyPr>
          <a:lstStyle/>
          <a:p>
            <a:pPr algn="just" fontAlgn="auto">
              <a:spcBef>
                <a:spcPts val="600"/>
              </a:spcBef>
              <a:spcAft>
                <a:spcPts val="600"/>
              </a:spcAft>
              <a:defRPr/>
            </a:pPr>
            <a:r>
              <a:rPr lang="tr" dirty="0"/>
              <a:t>Proje, bir mekanizma sağlamak için bir siber güvenlik çerçevesi geliştirir.</a:t>
            </a:r>
          </a:p>
          <a:p>
            <a:pPr marL="731520" algn="just" fontAlgn="auto">
              <a:spcBef>
                <a:spcPts val="600"/>
              </a:spcBef>
              <a:spcAft>
                <a:spcPts val="600"/>
              </a:spcAft>
              <a:buFont typeface="Wingdings" pitchFamily="2" charset="2"/>
              <a:buChar char="Ø"/>
              <a:defRPr/>
            </a:pPr>
            <a:r>
              <a:rPr lang="tr" sz="2400" dirty="0"/>
              <a:t>işletmelerde, KOBİ'lerde mesleki ve eğitimsel eğitim (VET)</a:t>
            </a:r>
          </a:p>
          <a:p>
            <a:pPr marL="731520" algn="just" fontAlgn="auto">
              <a:spcBef>
                <a:spcPts val="600"/>
              </a:spcBef>
              <a:spcAft>
                <a:spcPts val="600"/>
              </a:spcAft>
              <a:buFont typeface="Wingdings" pitchFamily="2" charset="2"/>
              <a:buChar char="Ø"/>
              <a:defRPr/>
            </a:pPr>
            <a:r>
              <a:rPr lang="tr" sz="2400" dirty="0"/>
              <a:t>siber güvenlik uzmanlarının siber saldırıları önlemek için sahip olması gereken yetkinlikleri ve becerileri açıklamak.</a:t>
            </a:r>
          </a:p>
          <a:p>
            <a:pPr algn="just" fontAlgn="auto">
              <a:spcBef>
                <a:spcPts val="600"/>
              </a:spcBef>
              <a:spcAft>
                <a:spcPts val="600"/>
              </a:spcAft>
              <a:defRPr/>
            </a:pPr>
            <a:r>
              <a:rPr lang="tr" dirty="0"/>
              <a:t>Proje, özellikle siber güvenlik alanında disiplinler arası eğitim ve mentorluk programlarının avantajlarını dikkate alarak, KOBİ'ler için dijital destekli disiplinler arası eğitim programları ve işbirlikçi bir e-öğrenme platformu geliştirmekte ve test etmektedir. </a:t>
            </a:r>
            <a:endParaRPr lang="en-US" dirty="0"/>
          </a:p>
          <a:p>
            <a:pPr algn="just" fontAlgn="auto">
              <a:spcBef>
                <a:spcPts val="600"/>
              </a:spcBef>
              <a:spcAft>
                <a:spcPts val="600"/>
              </a:spcAft>
              <a:defRPr/>
            </a:pPr>
            <a:r>
              <a:rPr lang="tr" dirty="0"/>
              <a:t>Bu eğitim programı, mesleki eğitim ve bir Avrupa aktarılabilirlik modelinin geliştirilmesi için özelleştirilecektir.</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Erasmus+ InCyT projesi</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376" y="1628800"/>
            <a:ext cx="11568113" cy="4525963"/>
          </a:xfrm>
        </p:spPr>
        <p:txBody>
          <a:bodyPr/>
          <a:lstStyle/>
          <a:p>
            <a:pPr algn="just"/>
            <a:r>
              <a:rPr lang="tr" altLang="en-US" dirty="0"/>
              <a:t>Şirketler tarafından beceriye dayalı gereksinimleri, gerekli yetkinlikleri, çalışan becerilerini ve boşlukları anlamak için düzenli olarak bir yetkinlik çerçevesi kullanılır.</a:t>
            </a:r>
          </a:p>
          <a:p>
            <a:pPr algn="just"/>
            <a:r>
              <a:rPr lang="tr" altLang="en-US" dirty="0"/>
              <a:t>Şirketin profili ve çalışanların ilgi alanları dikkate alınarak bir yetkinlik çerçevesi geliştirildiğinde, performansı artırabilir ve her bir rol gereksinimi için netlik sağlayabilir ve işyerinde yetenek geliştirebilir.</a:t>
            </a:r>
          </a:p>
          <a:p>
            <a:pPr algn="just"/>
            <a:r>
              <a:rPr lang="tr" altLang="en-US" dirty="0"/>
              <a:t>Son yıllarda, birçok siber saldırı nedeniyle, siber güvenlik çerçeveleri özellikle büyük kuruluşlar (işletmeler, STK’lar,...) veya devlet aktörleri tarafından benimsenmektedir.</a:t>
            </a:r>
            <a:endParaRPr lang="vi-VN" altLang="en-US" dirty="0"/>
          </a:p>
          <a:p>
            <a:pPr algn="just"/>
            <a:r>
              <a:rPr lang="tr" altLang="en-US" dirty="0"/>
              <a:t>Başarılı bir siber saldırı, bir şirketin işine büyük zarar verebilir. Şirketin iş durumu ve tüketici güveninin yanı sıra kâr hanesini de etkileyebilir.</a:t>
            </a:r>
          </a:p>
          <a:p>
            <a:pPr algn="just"/>
            <a:r>
              <a:rPr lang="tr" altLang="en-US" dirty="0"/>
              <a:t>Bir güvenlik ihlalinin etkisi üç kategoriye ayrılabilir: finansal, itibar ve yasal.</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saldırılar ve yetkinlik çerçevesi</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425450" y="1690688"/>
            <a:ext cx="11647488" cy="5000625"/>
          </a:xfrm>
        </p:spPr>
        <p:txBody>
          <a:bodyPr/>
          <a:lstStyle/>
          <a:p>
            <a:pPr algn="just"/>
            <a:r>
              <a:rPr lang="tr" altLang="en-US" sz="2600" dirty="0"/>
              <a:t>Siber saldırılar genellikle kurumsal bilgilerin, finansal bilgilerin (ör. banka bilgileri veya ödeme kartı bilgileri), paranın, işlem kesintilerinin (ör. çevrimiçi işlem yapamama), iş veya sözleşme kaybından kaynaklanan önemli mali kayıplara neden olur. Bir siber ihlale maruz kalan işletmeler genellikle etkilenen sistemleri, ağları ve cihazları onarmak için para harcarlar.</a:t>
            </a:r>
            <a:endParaRPr lang="vi-VN" altLang="en-US" sz="2600" dirty="0"/>
          </a:p>
          <a:p>
            <a:pPr algn="just"/>
            <a:r>
              <a:rPr lang="tr" altLang="en-US" sz="2600" dirty="0"/>
              <a:t>Saldırı, şirketin tedarikçilerini, ortaklarıyla olan ilişkilerini, yatırımcıları ve şirketin işine dahil olan diğer üçüncü tarafları etkileyebilir.</a:t>
            </a:r>
            <a:endParaRPr lang="vi-VN" altLang="en-US" sz="2600" dirty="0"/>
          </a:p>
          <a:p>
            <a:pPr algn="just"/>
            <a:r>
              <a:rPr lang="tr" altLang="en-US" sz="2600" dirty="0"/>
              <a:t>Bu nedenle, veri koruma ve gizlilik yasaları, şirket tarafından (kendi personeline veya müşterilerine ait) tutulan tüm kişisel verilerin güvenlik yönetimini gerektirir.</a:t>
            </a:r>
          </a:p>
          <a:p>
            <a:pPr algn="just"/>
            <a:r>
              <a:rPr lang="tr" altLang="en-US" sz="2600" dirty="0"/>
              <a:t>Bu verilerin yanlışlıkla veya kasıtlı olarak tehlikeye atılması ve şirketin yeterli güvenlik önlemlerini uygulamaması halinde yasal cezalarla karşı karşıya kalabilir.</a:t>
            </a:r>
            <a:endParaRPr lang="vi-VN" altLang="en-US" sz="2600"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saldırılar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lnSpcReduction="10000"/>
          </a:bodyPr>
          <a:lstStyle/>
          <a:p>
            <a:pPr algn="just" fontAlgn="auto">
              <a:spcBef>
                <a:spcPts val="600"/>
              </a:spcBef>
              <a:spcAft>
                <a:spcPts val="600"/>
              </a:spcAft>
              <a:defRPr/>
            </a:pPr>
            <a:r>
              <a:rPr lang="tr" dirty="0"/>
              <a:t>Risklerinizi buna göre yönetmek önemlidir.</a:t>
            </a:r>
          </a:p>
          <a:p>
            <a:pPr algn="just" fontAlgn="auto">
              <a:spcBef>
                <a:spcPts val="600"/>
              </a:spcBef>
              <a:spcAft>
                <a:spcPts val="600"/>
              </a:spcAft>
              <a:defRPr/>
            </a:pPr>
            <a:r>
              <a:rPr lang="tr" dirty="0"/>
              <a:t>Bir saldırı meydana geldikten sonra, etkili bir siber güvenlik aracı veya olay müdahale planı, yani bir siber danışman kullanmak şu konularda yardımcı olabilir:</a:t>
            </a:r>
            <a:endParaRPr lang="vi-VN" dirty="0"/>
          </a:p>
          <a:p>
            <a:pPr marL="731520" algn="just" fontAlgn="auto">
              <a:spcBef>
                <a:spcPts val="600"/>
              </a:spcBef>
              <a:spcAft>
                <a:spcPts val="600"/>
              </a:spcAft>
              <a:buFont typeface="Wingdings" pitchFamily="2" charset="2"/>
              <a:buChar char="Ø"/>
              <a:defRPr/>
            </a:pPr>
            <a:r>
              <a:rPr lang="tr" sz="2400" dirty="0"/>
              <a:t>saldırının etkisini azaltmak</a:t>
            </a:r>
            <a:endParaRPr lang="vi-VN" sz="2400" dirty="0"/>
          </a:p>
          <a:p>
            <a:pPr marL="731520" algn="just" fontAlgn="auto">
              <a:spcBef>
                <a:spcPts val="600"/>
              </a:spcBef>
              <a:spcAft>
                <a:spcPts val="600"/>
              </a:spcAft>
              <a:buFont typeface="Wingdings" pitchFamily="2" charset="2"/>
              <a:buChar char="Ø"/>
              <a:defRPr/>
            </a:pPr>
            <a:r>
              <a:rPr lang="tr" sz="2400" dirty="0"/>
              <a:t>olayı ilgili makama bildirin</a:t>
            </a:r>
          </a:p>
          <a:p>
            <a:pPr marL="731520" algn="just" fontAlgn="auto">
              <a:spcBef>
                <a:spcPts val="600"/>
              </a:spcBef>
              <a:spcAft>
                <a:spcPts val="600"/>
              </a:spcAft>
              <a:buFont typeface="Wingdings" pitchFamily="2" charset="2"/>
              <a:buChar char="Ø"/>
              <a:defRPr/>
            </a:pPr>
            <a:r>
              <a:rPr lang="tr" sz="2400" dirty="0"/>
              <a:t>etkilenen sistemleri temizle</a:t>
            </a:r>
            <a:endParaRPr lang="vi-VN" sz="2400" dirty="0"/>
          </a:p>
          <a:p>
            <a:pPr marL="731520" algn="just" fontAlgn="auto">
              <a:spcBef>
                <a:spcPts val="600"/>
              </a:spcBef>
              <a:spcAft>
                <a:spcPts val="600"/>
              </a:spcAft>
              <a:buFont typeface="Wingdings" pitchFamily="2" charset="2"/>
              <a:buChar char="Ø"/>
              <a:defRPr/>
            </a:pPr>
            <a:r>
              <a:rPr lang="tr" sz="2400" dirty="0"/>
              <a:t>şirketinizin işini mümkün olan en kısa sürede çalışır duruma getirin.</a:t>
            </a:r>
            <a:endParaRPr lang="vi-VN" sz="2400" dirty="0"/>
          </a:p>
          <a:p>
            <a:pPr algn="just" fontAlgn="auto">
              <a:spcBef>
                <a:spcPts val="600"/>
              </a:spcBef>
              <a:spcAft>
                <a:spcPts val="600"/>
              </a:spcAft>
              <a:defRPr/>
            </a:pPr>
            <a:r>
              <a:rPr lang="tr" dirty="0"/>
              <a:t>Saldırılardan kaçınmak ve bir organizasyonda bir siber strateji için sürekli farkındalık geliştirmek için kullanıcıları siber güvenlik alanında eğitmek ve eğitmek için yatırım yapmak gerekir.</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Şirketteki riskler</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442913" y="1844675"/>
            <a:ext cx="11557000" cy="4525963"/>
          </a:xfrm>
        </p:spPr>
        <p:txBody>
          <a:bodyPr/>
          <a:lstStyle/>
          <a:p>
            <a:pPr>
              <a:spcBef>
                <a:spcPts val="600"/>
              </a:spcBef>
              <a:spcAft>
                <a:spcPts val="600"/>
              </a:spcAft>
            </a:pPr>
            <a:r>
              <a:rPr lang="tr" altLang="en-US"/>
              <a:t>Bir siber güvenlik çerçevesi, bir kuruluş içinde BT güvenlik politikaları geliştirmek için kullanılan bir dizi en iyi uygulama ve belgelenmiş süreçtir.</a:t>
            </a:r>
            <a:endParaRPr lang="vi-VN" altLang="en-US"/>
          </a:p>
          <a:p>
            <a:pPr>
              <a:spcBef>
                <a:spcPts val="600"/>
              </a:spcBef>
              <a:spcAft>
                <a:spcPts val="600"/>
              </a:spcAft>
            </a:pPr>
            <a:r>
              <a:rPr lang="tr" altLang="en-US"/>
              <a:t>Ancak, kesinlikle yasal alanla ilgili geleneksel politikadan farklı olarak, bir siber güvenlik çerçevesi, bu politikalar tarafından kaçınılması gereken sorunların ve çerçevede açıklanan güvenlik politikalarını uygulamaya yönelik uygun süreçlerin ve yolların belgelenmiş örneklerini de içermelidir.</a:t>
            </a:r>
          </a:p>
          <a:p>
            <a:pPr>
              <a:spcBef>
                <a:spcPts val="600"/>
              </a:spcBef>
              <a:spcAft>
                <a:spcPts val="600"/>
              </a:spcAft>
            </a:pPr>
            <a:r>
              <a:rPr lang="tr" altLang="en-US"/>
              <a:t>Hem çalışanlar ve kullanıcılar için bir rehber hem de yetkili harici taraflar (yetkililer gibi) tarafından danışılabilecek en iyi güvenlik uygulamalarının ilgi çekici bir özetidir.</a:t>
            </a:r>
            <a:endParaRPr lang="vi-VN" altLang="en-US"/>
          </a:p>
          <a:p>
            <a:pPr>
              <a:spcBef>
                <a:spcPts val="600"/>
              </a:spcBef>
              <a:spcAft>
                <a:spcPts val="600"/>
              </a:spcAft>
            </a:pPr>
            <a:r>
              <a:rPr lang="tr" altLang="en-US"/>
              <a:t>Siber güvenlik yeterlilik çerçevesi, saldırıları, açıkları ve iyileştirme önlemlerini önlemek için gereken yetkinliklerin daha iyi değerlendirilmesine de yardımcı olabilir.</a:t>
            </a:r>
            <a:endParaRPr lang="vi-VN" altLang="en-US"/>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Çerçevesi</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22225" y="1690688"/>
            <a:ext cx="12169775" cy="4525962"/>
          </a:xfrm>
        </p:spPr>
        <p:txBody>
          <a:bodyPr/>
          <a:lstStyle/>
          <a:p>
            <a:pPr>
              <a:spcBef>
                <a:spcPts val="600"/>
              </a:spcBef>
              <a:spcAft>
                <a:spcPts val="600"/>
              </a:spcAft>
            </a:pPr>
            <a:r>
              <a:rPr lang="tr" altLang="en-US" sz="2400" dirty="0"/>
              <a:t>Artan farkındalığa ve cesur çabalara rağmen, Avrupa Birliği'nde siber güvenlik uzmanları ve dünya çapında siber saldırılardan kaçınmak için çalışan bilgi ve becerileri konusunda bilinen ve büyüyen bir eksiklik var ve bu eksiklikler kamu ve özel sektör için büyük sorunlar oluşturmaya devam ediyor.</a:t>
            </a:r>
            <a:endParaRPr lang="vi-VN" altLang="en-US" sz="2400" dirty="0"/>
          </a:p>
          <a:p>
            <a:pPr>
              <a:spcBef>
                <a:spcPts val="600"/>
              </a:spcBef>
              <a:spcAft>
                <a:spcPts val="600"/>
              </a:spcAft>
            </a:pPr>
            <a:r>
              <a:rPr lang="tr" altLang="en-US" sz="2400" dirty="0"/>
              <a:t>2019 SİBER GÜVENLİK İŞGÜCÜ 2019 Güçlü Siber Güvenlik Ekipleri Oluşturma ve Büyütme Stratejileri (ISC) araştırması, dünya genelinde 2,8 milyon siber güvenlik uzmanı olduğunu tahmin ederken, aradaki farkın aslında 4,07 milyon olduğunu tahmin ediyor.</a:t>
            </a:r>
          </a:p>
          <a:p>
            <a:pPr>
              <a:spcBef>
                <a:spcPts val="600"/>
              </a:spcBef>
              <a:spcAft>
                <a:spcPts val="600"/>
              </a:spcAft>
            </a:pPr>
            <a:r>
              <a:rPr lang="tr" altLang="en-US" sz="2400" dirty="0"/>
              <a:t>Çalışma, Avrupa'daki mevcut açığın 291.000 olduğunu ve bu sayının önceki yıllara göre iki katına çıktığını belirtiyor.</a:t>
            </a:r>
          </a:p>
          <a:p>
            <a:pPr>
              <a:spcBef>
                <a:spcPts val="600"/>
              </a:spcBef>
              <a:spcAft>
                <a:spcPts val="600"/>
              </a:spcAft>
            </a:pPr>
            <a:r>
              <a:rPr lang="tr" altLang="en-US" sz="2400" dirty="0"/>
              <a:t>Uzmanlığı oldukça gelişmiş olan birçok ülke kendi yönetmelik ve belge setini oluşturmayı tercih eder, ancak birçok ülke ve küçük ve orta ölçekli şirket (KOBİ) bu bağlamda yardıma ihtiyaç duyar.</a:t>
            </a:r>
            <a:endParaRPr lang="vi-VN" altLang="en-US" sz="2400"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550863" y="1844675"/>
            <a:ext cx="11306175" cy="4525963"/>
          </a:xfrm>
        </p:spPr>
        <p:txBody>
          <a:bodyPr/>
          <a:lstStyle/>
          <a:p>
            <a:pPr>
              <a:spcBef>
                <a:spcPts val="600"/>
              </a:spcBef>
              <a:spcAft>
                <a:spcPts val="600"/>
              </a:spcAft>
            </a:pPr>
            <a:r>
              <a:rPr lang="tr" altLang="en-US">
                <a:cs typeface="Arial" panose="020B0604020202020204" pitchFamily="34" charset="0"/>
              </a:rPr>
              <a:t>saldırganın ilgisini çekecek verilere, belgelere ve bilgilere erişim elde etmek için (genellikle psikolojik yöntemler kullanarak) insanları manipüle etmek anlamına gelir.</a:t>
            </a:r>
            <a:endParaRPr lang="vi-VN" altLang="en-US">
              <a:cs typeface="Arial" panose="020B0604020202020204" pitchFamily="34" charset="0"/>
            </a:endParaRPr>
          </a:p>
          <a:p>
            <a:pPr>
              <a:spcBef>
                <a:spcPts val="600"/>
              </a:spcBef>
              <a:spcAft>
                <a:spcPts val="600"/>
              </a:spcAft>
            </a:pPr>
            <a:r>
              <a:rPr lang="tr" altLang="en-US">
                <a:cs typeface="Arial" panose="020B0604020202020204" pitchFamily="34" charset="0"/>
              </a:rPr>
              <a:t>günümüzde bilgi güvenliğine yönelik ana tehditlerden biridir ve etkili bir siber suç biçimidir.</a:t>
            </a:r>
            <a:endParaRPr lang="vi-VN" altLang="en-US">
              <a:cs typeface="Arial" panose="020B0604020202020204" pitchFamily="34" charset="0"/>
            </a:endParaRPr>
          </a:p>
          <a:p>
            <a:pPr>
              <a:spcBef>
                <a:spcPts val="600"/>
              </a:spcBef>
              <a:spcAft>
                <a:spcPts val="600"/>
              </a:spcAft>
            </a:pPr>
            <a:r>
              <a:rPr lang="tr" altLang="en-US">
                <a:cs typeface="Arial" panose="020B0604020202020204" pitchFamily="34" charset="0"/>
              </a:rPr>
              <a:t>veri ihlalleri gibi diğer tüm saldırı türlerinden daha tehlikeli sonuçlara yol açabilir.</a:t>
            </a:r>
            <a:endParaRPr lang="vi-VN" altLang="en-US">
              <a:cs typeface="Arial" panose="020B0604020202020204" pitchFamily="34" charset="0"/>
            </a:endParaRPr>
          </a:p>
          <a:p>
            <a:pPr>
              <a:spcBef>
                <a:spcPts val="600"/>
              </a:spcBef>
              <a:spcAft>
                <a:spcPts val="600"/>
              </a:spcAft>
            </a:pPr>
            <a:r>
              <a:rPr lang="tr" altLang="en-US">
                <a:cs typeface="Arial" panose="020B0604020202020204" pitchFamily="34" charset="0"/>
              </a:rPr>
              <a:t>saldırıların finansal bir amacı vardır ve bu nedenle kuruluşlar önemli miktarda para kaybetmiştir.</a:t>
            </a:r>
            <a:endParaRPr lang="vi-VN" altLang="en-US">
              <a:cs typeface="Arial" panose="020B0604020202020204" pitchFamily="34" charset="0"/>
            </a:endParaRPr>
          </a:p>
          <a:p>
            <a:pPr>
              <a:spcBef>
                <a:spcPts val="600"/>
              </a:spcBef>
              <a:spcAft>
                <a:spcPts val="600"/>
              </a:spcAft>
            </a:pPr>
            <a:r>
              <a:rPr lang="tr" altLang="en-US">
                <a:cs typeface="Arial" panose="020B0604020202020204" pitchFamily="34" charset="0"/>
              </a:rPr>
              <a:t>yazılım ve işletim sistemlerindeki güvenlik açıklarından çok insan hatasına dayandığından özellikle tehlikelidir.</a:t>
            </a:r>
            <a:endParaRPr lang="vi-VN" altLang="en-US">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tr" dirty="0">
                <a:latin typeface="Calibri" panose="020F0502020204030204" pitchFamily="34" charset="0"/>
                <a:cs typeface="Calibri" panose="020F0502020204030204" pitchFamily="34" charset="0"/>
              </a:rPr>
              <a:t>Şirketler:</a:t>
            </a:r>
          </a:p>
          <a:p>
            <a:pPr fontAlgn="auto">
              <a:spcAft>
                <a:spcPts val="0"/>
              </a:spcAft>
              <a:defRPr/>
            </a:pPr>
            <a:r>
              <a:rPr lang="tr" sz="2400" dirty="0">
                <a:cs typeface="Calibri" panose="020F0502020204030204" pitchFamily="34" charset="0"/>
              </a:rPr>
              <a:t>üretkenlik kaybı, çalışanların moralinde düşüş ve toparlanma güçlüğü yaşayabilirler.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müşteriler kuruluşun kendisini koruyabileceğine ikna olmadıkları için itibar zedelenmesi yaşarlar.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genellikle eski bir olay yanıtını tetikleme ihtiyacı duyar.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gelecekteki saldırıları önlemeye yardımcı olacak güvenlik yazılımı sağlamalıdır.</a:t>
            </a:r>
            <a:endParaRPr lang="vi-VN" sz="2400" dirty="0">
              <a:latin typeface="Calibri" panose="020F0502020204030204" pitchFamily="34" charset="0"/>
              <a:cs typeface="Calibri" panose="020F0502020204030204" pitchFamily="34" charset="0"/>
            </a:endParaRPr>
          </a:p>
          <a:p>
            <a:pPr fontAlgn="auto">
              <a:spcAft>
                <a:spcPts val="0"/>
              </a:spcAft>
              <a:defRPr/>
            </a:pPr>
            <a:r>
              <a:rPr lang="tr" sz="2400" dirty="0">
                <a:cs typeface="Calibri" panose="020F0502020204030204" pitchFamily="34" charset="0"/>
              </a:rPr>
              <a:t>genellikle saldırılara hazır olmaları için çalışanları yeniden eğitmek zorunda kalırlardı.</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tr" altLang="en-US">
                <a:cs typeface="Arial" panose="020B0604020202020204" pitchFamily="34" charset="0"/>
              </a:rPr>
              <a:t>kurban olma riski yüksek olduğu için sosyal mühendislik saldırılarını tanımanın önemli olduğu çalışanlar ve yöneticiler.</a:t>
            </a:r>
            <a:endParaRPr lang="vi-VN" altLang="en-US">
              <a:cs typeface="Arial" panose="020B0604020202020204" pitchFamily="34" charset="0"/>
            </a:endParaRPr>
          </a:p>
          <a:p>
            <a:r>
              <a:rPr lang="tr" altLang="en-US">
                <a:cs typeface="Arial" panose="020B0604020202020204" pitchFamily="34" charset="0"/>
              </a:rPr>
              <a:t>topluluk, birey ve yurttaş güvenlik farkındalığı programlarına dahil edilebilir ve bireyleri ve kuruluşlarını koruyabilir.</a:t>
            </a:r>
            <a:endParaRPr lang="vi-VN" altLang="en-US">
              <a:cs typeface="Arial" panose="020B0604020202020204" pitchFamily="34" charset="0"/>
            </a:endParaRPr>
          </a:p>
          <a:p>
            <a:r>
              <a:rPr lang="tr" altLang="en-US">
                <a:cs typeface="Arial" panose="020B0604020202020204" pitchFamily="34" charset="0"/>
              </a:rPr>
              <a:t>özellikle daha az kaynağa sahip olan KOBİ'lerde eksiktir, bu nedenle siber bilinçlendirme eğitimlerini ciddiye almaları ve çalışanlara bu eğitimi almaları için fırsatlar sağlamaları için onlara yardım edilmelidir.</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a:t>
            </a:r>
            <a:br>
              <a:rPr lang="en-US" altLang="en-US" sz="4400">
                <a:latin typeface="Calibri Light" panose="020F0302020204030204" pitchFamily="34" charset="0"/>
              </a:rPr>
            </a:br>
            <a:r>
              <a:rPr lang="tr" altLang="en-US" sz="4400">
                <a:latin typeface="Calibri Light" panose="020F0302020204030204" pitchFamily="34" charset="0"/>
              </a:rPr>
              <a:t>Eğitimi (Siber Farkındalık)</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tr" altLang="en-US"/>
              <a:t>Geleceğin girişimcileri de dahil olmak üzere girişimciler, disiplinler arası öğrenmeyi gerektiren farklı sektörlerden bilgileri anlama ve bütünleştirme becerisine ve karmaşık düşünme biçimlerine ihtiyaç duyarlar. </a:t>
            </a:r>
          </a:p>
          <a:p>
            <a:r>
              <a:rPr lang="tr" altLang="en-US"/>
              <a:t>Karmaşık mühendislik problemleri neredeyse doğal bir şekilde disiplinler arası bir durum yaratmayı gerektirir.</a:t>
            </a:r>
            <a:endParaRPr lang="vi-VN" altLang="en-US"/>
          </a:p>
          <a:p>
            <a:r>
              <a:rPr lang="tr" altLang="en-US"/>
              <a:t>Disiplinler arası bir yaklaşımda, öğrenciler farklı disiplinlerden ve alanlardan gelen bilgileri entegre etmelidir.</a:t>
            </a:r>
            <a:endParaRPr lang="vi-VN" altLang="en-US"/>
          </a:p>
          <a:p>
            <a:r>
              <a:rPr lang="tr" altLang="en-US"/>
              <a:t>Disiplinler arası bir anlayış geliştirirler, uzmanlık alanlarını ve disipline özgü düşünme biçimlerini entegre etmeyi öğrenirler.</a:t>
            </a:r>
          </a:p>
          <a:p>
            <a:r>
              <a:rPr lang="tr" altLang="en-US"/>
              <a:t>Bu, bilişsel becerileri ve eleştirel düşünmeyi tek bir disiplin aracından daha fazla artırır.</a:t>
            </a:r>
            <a:endParaRPr lang="vi-VN" altLang="en-US"/>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Eğitim ve mentorluk</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334963" y="1844675"/>
            <a:ext cx="11857037" cy="4857750"/>
          </a:xfrm>
        </p:spPr>
        <p:txBody>
          <a:bodyPr/>
          <a:lstStyle/>
          <a:p>
            <a:pPr>
              <a:spcBef>
                <a:spcPts val="600"/>
              </a:spcBef>
              <a:spcAft>
                <a:spcPts val="600"/>
              </a:spcAft>
            </a:pPr>
            <a:r>
              <a:rPr lang="tr" altLang="en-US"/>
              <a:t>Öğrencilerin girişimcilik becerilerini geliştirmedeki performansını değerlendirmek, öğrenme ortamına ve öğrenme çıktılarına bir bakış da dahil olmak üzere bütüncül bir bakış açısı alabilir ve etkileşimli, etkili ve aktif öğrenmeyi kolaylaştırabilir.</a:t>
            </a:r>
            <a:endParaRPr lang="vi-VN" altLang="en-US"/>
          </a:p>
          <a:p>
            <a:pPr>
              <a:spcBef>
                <a:spcPts val="600"/>
              </a:spcBef>
              <a:spcAft>
                <a:spcPts val="600"/>
              </a:spcAft>
            </a:pPr>
            <a:r>
              <a:rPr lang="tr" altLang="en-US"/>
              <a:t>Mentorluk, daha fazla bireysel öğrenmeyi desteklemek ve yeni meslekler için kişisel ve kariyer becerileri kazandırmak için deneyimli bir yöntemdir.</a:t>
            </a:r>
            <a:endParaRPr lang="vi-VN" altLang="en-US"/>
          </a:p>
          <a:p>
            <a:pPr>
              <a:spcBef>
                <a:spcPts val="600"/>
              </a:spcBef>
              <a:spcAft>
                <a:spcPts val="600"/>
              </a:spcAft>
            </a:pPr>
            <a:r>
              <a:rPr lang="tr" altLang="en-US"/>
              <a:t>Mentorluğun sonuçları hakkında genel olarak araştırma var, ancak mentorluk hakkında çok az araştırma var.</a:t>
            </a:r>
            <a:endParaRPr lang="vi-VN" altLang="en-US"/>
          </a:p>
          <a:p>
            <a:pPr>
              <a:spcBef>
                <a:spcPts val="600"/>
              </a:spcBef>
              <a:spcAft>
                <a:spcPts val="600"/>
              </a:spcAft>
            </a:pPr>
            <a:r>
              <a:rPr lang="tr" altLang="en-US"/>
              <a:t>Mentorluk, şirketlerde eğitim gören çalışanlar için bir dizi avantaj sunar.</a:t>
            </a:r>
            <a:endParaRPr lang="vi-VN" altLang="en-US"/>
          </a:p>
          <a:p>
            <a:pPr>
              <a:spcBef>
                <a:spcPts val="600"/>
              </a:spcBef>
              <a:spcAft>
                <a:spcPts val="600"/>
              </a:spcAft>
            </a:pPr>
            <a:r>
              <a:rPr lang="tr" altLang="en-US"/>
              <a:t>Disiplinlerarası takım mentorluğu son yıllarda önem kazanmıştır ve çeşitli girişimcilik gelişmeleri ve alanları giderek daha çok disiplinli hale geldikçe mentorluğun oryantasyonunda bir değişiklik ihtiyacını yansıtmaktadır.</a:t>
            </a:r>
            <a:endParaRPr lang="vi-VN" altLang="en-US"/>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Girişimcilik becerileri ve mentorluk</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078039"/>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800" dirty="0">
                <a:latin typeface="+mn-lt"/>
              </a:rPr>
              <a:t>Terim, 1990'larda WorldWideWeb'in ortaya çıkışıyla günlük hayata girdi.</a:t>
            </a:r>
          </a:p>
          <a:p>
            <a:pPr eaLnBrk="1" fontAlgn="auto" hangingPunct="1">
              <a:spcBef>
                <a:spcPts val="600"/>
              </a:spcBef>
              <a:spcAft>
                <a:spcPts val="0"/>
              </a:spcAft>
              <a:buFontTx/>
              <a:buNone/>
              <a:defRPr/>
            </a:pPr>
            <a:r>
              <a:rPr lang="tr" altLang="en-US" sz="2400" b="1" i="1" dirty="0">
                <a:latin typeface="+mn-lt"/>
              </a:rPr>
              <a:t>siber altyapılar - </a:t>
            </a:r>
            <a:r>
              <a:rPr lang="tr" altLang="en-US" sz="2400" i="1" dirty="0">
                <a:latin typeface="+mn-lt"/>
              </a:rPr>
              <a:t>bilgisayar sistemleri, ilgili uygulamalar, ağlar ve elektronik iletişim hizmetlerinden oluşan bilgi ve iletişim teknolojisi altyapıları;</a:t>
            </a:r>
            <a:endParaRPr lang="en-US" altLang="en-US" sz="2400" i="1" dirty="0">
              <a:latin typeface="+mn-lt"/>
            </a:endParaRPr>
          </a:p>
          <a:p>
            <a:pPr eaLnBrk="1" fontAlgn="auto" hangingPunct="1">
              <a:spcBef>
                <a:spcPts val="600"/>
              </a:spcBef>
              <a:spcAft>
                <a:spcPts val="0"/>
              </a:spcAft>
              <a:buFontTx/>
              <a:buNone/>
              <a:defRPr/>
            </a:pPr>
            <a:r>
              <a:rPr lang="tr" altLang="en-US" sz="2400" b="1" i="1" dirty="0">
                <a:latin typeface="+mn-lt"/>
              </a:rPr>
              <a:t>siber alan - </a:t>
            </a:r>
            <a:r>
              <a:rPr lang="tr" altLang="en-US" sz="2400" i="1" dirty="0">
                <a:latin typeface="+mn-lt"/>
              </a:rPr>
              <a:t>işlenen, depolanan veya iletilen bilgi içeriği ve ayrıca kullanıcılar tarafından gerçekleştirilen eylemler dahil olmak üzere siber altyapılar tarafından oluşturulan sanal ortam;</a:t>
            </a:r>
          </a:p>
          <a:p>
            <a:pPr eaLnBrk="1" fontAlgn="auto" hangingPunct="1">
              <a:spcBef>
                <a:spcPts val="600"/>
              </a:spcBef>
              <a:spcAft>
                <a:spcPts val="0"/>
              </a:spcAft>
              <a:buFontTx/>
              <a:buNone/>
              <a:defRPr/>
            </a:pPr>
            <a:r>
              <a:rPr lang="tr" altLang="en-US" sz="2400" b="1" i="1" dirty="0">
                <a:latin typeface="+mn-lt"/>
              </a:rPr>
              <a:t>siber güvenlik - </a:t>
            </a:r>
            <a:r>
              <a:rPr lang="tr" altLang="en-US" sz="2400" i="1" dirty="0">
                <a:latin typeface="+mn-lt"/>
              </a:rPr>
              <a:t>elektronik formattaki bilgilerin, kamu veya özel kaynakların ve hizmetlerin siber uzayda gizliliğini, bütünlüğünü, kullanılabilirliğini, orijinalliğini ve reddedilmemesini sağlayan bir dizi proaktif ve reaktif önlemin uygulanmasından kaynaklanan normallik durumu.</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550863" y="1690688"/>
            <a:ext cx="11233150" cy="4462462"/>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400" b="1" i="1" dirty="0">
                <a:latin typeface="+mn-lt"/>
              </a:rPr>
              <a:t>siber savunma - </a:t>
            </a:r>
            <a:r>
              <a:rPr lang="tr" altLang="en-US" sz="2400" i="1" dirty="0">
                <a:latin typeface="+mn-lt"/>
              </a:rPr>
              <a:t>ulusal savunmaya özgü siber altyapıya yönelik tehditlere karşı koruma, izleme, analiz, tespit, saldırılara karşı koyma ve zamanında müdahale sağlama amacıyla siber alanda gerçekleştirilen eylemler;</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bilgisayar ağlarındaki operasyonlar </a:t>
            </a:r>
            <a:r>
              <a:rPr lang="tr" altLang="en-US" sz="2400" i="1" dirty="0">
                <a:latin typeface="+mn-lt"/>
              </a:rPr>
              <a:t>- düşmanın yeteneklerinin etkisiz hale getirilmesiyle eşzamanlı olarak bilgi üstünlüğü elde etmek için bilgisayar ağlarının korunması, kontrolü ve kullanımı için siber uzayda eylemleri planlama, koordine etme, senkronize etme, uyumlaştırma ve gerçekleştirme karmaşık süreci;</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tehdit </a:t>
            </a:r>
            <a:r>
              <a:rPr lang="tr" altLang="en-US" sz="2400" i="1" dirty="0">
                <a:latin typeface="+mn-lt"/>
              </a:rPr>
              <a:t>- siber güvenlik için potansiyel bir tehlike oluşturan durum veya olay;</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saldırı </a:t>
            </a:r>
            <a:r>
              <a:rPr lang="tr" altLang="en-US" sz="2400" i="1" dirty="0">
                <a:latin typeface="+mn-lt"/>
              </a:rPr>
              <a:t>- siber güvenliği etkilemesi muhtemel siber uzayda gerçekleştirilen düşmanca eylem;</a:t>
            </a:r>
            <a:endParaRPr lang="en-US" altLang="en-US" sz="2400" dirty="0">
              <a:latin typeface="+mn-lt"/>
            </a:endParaRPr>
          </a:p>
          <a:p>
            <a:pPr eaLnBrk="1" fontAlgn="auto" hangingPunct="1">
              <a:spcBef>
                <a:spcPts val="600"/>
              </a:spcBef>
              <a:spcAft>
                <a:spcPts val="0"/>
              </a:spcAft>
              <a:buFontTx/>
              <a:buNone/>
              <a:defRPr/>
            </a:pPr>
            <a:r>
              <a:rPr lang="tr" altLang="en-US" sz="2400" b="1" i="1" dirty="0">
                <a:latin typeface="+mn-lt"/>
              </a:rPr>
              <a:t>siber olay </a:t>
            </a:r>
            <a:r>
              <a:rPr lang="tr" altLang="en-US" sz="2400" i="1" dirty="0">
                <a:latin typeface="+mn-lt"/>
              </a:rPr>
              <a:t>- sonuçları siber güvenliği etkileyen siber uzayda meydana gelen olay;</a:t>
            </a:r>
            <a:endParaRPr lang="en-US" altLang="en-US" sz="24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407988" y="1766888"/>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tr" altLang="en-US" sz="2400" b="1" i="1">
                <a:latin typeface="Arial" panose="020B0604020202020204" pitchFamily="34" charset="0"/>
              </a:rPr>
              <a:t>siber casusluk - </a:t>
            </a:r>
            <a:r>
              <a:rPr lang="tr" altLang="en-US" sz="2400" i="1">
                <a:latin typeface="Arial" panose="020B0604020202020204" pitchFamily="34" charset="0"/>
              </a:rPr>
              <a:t>bir devletin veya devlet dışı kuruluşun çıkarına yetkisiz gizli bilgileri elde etmek amacıyla siber alanda gerçekleştirilen eylemler;</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bilgisayar suçları - </a:t>
            </a:r>
            <a:r>
              <a:rPr lang="tr" altLang="en-US" sz="2400" i="1">
                <a:latin typeface="Arial" panose="020B0604020202020204" pitchFamily="34" charset="0"/>
              </a:rPr>
              <a:t>siber altyapılar aracılığıyla veya bunlar üzerinde suçluluk duygusuyla işlenen ve sosyal tehlike oluşturan ceza kanunu veya diğer özel kanunlar tarafından öngörülen tüm fiiller;</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siber uzayda güvenlik açığı </a:t>
            </a:r>
            <a:r>
              <a:rPr lang="tr" altLang="en-US" sz="2400" i="1">
                <a:latin typeface="Arial" panose="020B0604020202020204" pitchFamily="34" charset="0"/>
              </a:rPr>
              <a:t>- bir tehdit tarafından istismar edilebilecek siber altyapıların veya ilgili güvenlik önlemlerinin tasarımı ve uygulanmasındaki zayıflık;</a:t>
            </a:r>
            <a:endParaRPr lang="en-US" altLang="en-US" sz="2400">
              <a:latin typeface="Arial" panose="020B0604020202020204" pitchFamily="34" charset="0"/>
            </a:endParaRPr>
          </a:p>
          <a:p>
            <a:pPr eaLnBrk="1" hangingPunct="1">
              <a:lnSpc>
                <a:spcPct val="100000"/>
              </a:lnSpc>
              <a:spcBef>
                <a:spcPts val="600"/>
              </a:spcBef>
              <a:buFontTx/>
              <a:buNone/>
            </a:pPr>
            <a:r>
              <a:rPr lang="tr" altLang="en-US" sz="2400" b="1" i="1">
                <a:latin typeface="Arial" panose="020B0604020202020204" pitchFamily="34" charset="0"/>
              </a:rPr>
              <a:t>siber uzayda güvenlik riski - </a:t>
            </a:r>
            <a:r>
              <a:rPr lang="tr" altLang="en-US" sz="2400" i="1">
                <a:latin typeface="Arial" panose="020B0604020202020204" pitchFamily="34" charset="0"/>
              </a:rPr>
              <a:t>siber altyapılara özgü belirli bir güvenlik açığından yararlanarak bir tehdidin gerçekleşme olasılığı;</a:t>
            </a:r>
            <a:endParaRPr lang="en-US" altLang="en-US" sz="240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95325" y="1989138"/>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tr" altLang="en-US" sz="2400" b="1" i="1" dirty="0">
                <a:latin typeface="+mn-lt"/>
              </a:rPr>
              <a:t>siber terörizm </a:t>
            </a:r>
            <a:r>
              <a:rPr lang="tr" altLang="en-US" sz="2400" i="1" dirty="0">
                <a:latin typeface="+mn-lt"/>
              </a:rPr>
              <a:t>- siber uzayda siyasi, ideolojik veya dini olarak motive edilen bireyler, gruplar veya kuruluşlar tarafından gerçekleştirilen, maddi yıkıma veya kurbanlara neden olabilecek, paniğe veya teröre neden olabilecek önceden tasarlanmış faaliyetler;</a:t>
            </a:r>
          </a:p>
          <a:p>
            <a:pPr eaLnBrk="1" fontAlgn="auto" hangingPunct="1">
              <a:spcBef>
                <a:spcPts val="600"/>
              </a:spcBef>
              <a:spcAft>
                <a:spcPts val="0"/>
              </a:spcAft>
              <a:buFontTx/>
              <a:buNone/>
              <a:defRPr/>
            </a:pPr>
            <a:r>
              <a:rPr lang="tr" altLang="en-US" sz="2400" b="1" i="1" dirty="0">
                <a:latin typeface="+mn-lt"/>
              </a:rPr>
              <a:t>kimlik yönetimi </a:t>
            </a:r>
            <a:r>
              <a:rPr lang="tr" altLang="en-US" sz="2400" i="1" dirty="0">
                <a:latin typeface="+mn-lt"/>
              </a:rPr>
              <a:t>- belirli siber altyapılara eriştiklerinde kişilerin kimliğini doğrulama yöntemleri;</a:t>
            </a:r>
          </a:p>
          <a:p>
            <a:pPr eaLnBrk="1" fontAlgn="auto" hangingPunct="1">
              <a:spcBef>
                <a:spcPts val="600"/>
              </a:spcBef>
              <a:spcAft>
                <a:spcPts val="0"/>
              </a:spcAft>
              <a:buFontTx/>
              <a:buNone/>
              <a:defRPr/>
            </a:pPr>
            <a:r>
              <a:rPr lang="tr" altLang="en-US" sz="2400" b="1" i="1" dirty="0">
                <a:latin typeface="+mn-lt"/>
              </a:rPr>
              <a:t>risk yönetimi </a:t>
            </a:r>
            <a:r>
              <a:rPr lang="tr" altLang="en-US" sz="2400" i="1" dirty="0">
                <a:latin typeface="+mn-lt"/>
              </a:rPr>
              <a:t>- her türlü kaybı önlemek için karmaşık tekniklerin ve araçların kullanımına dayalı olarak siber güvenlik risklerini belirleme, değerlendirme ve bunlara karşı koymaya yönelik karmaşık, sürekli ve esnek bir süreç;</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Kavramlar, tanımlar ve terimler</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407988" y="1773238"/>
            <a:ext cx="11520487" cy="4525962"/>
          </a:xfrm>
        </p:spPr>
        <p:txBody>
          <a:bodyPr rtlCol="0">
            <a:noAutofit/>
          </a:bodyPr>
          <a:lstStyle/>
          <a:p>
            <a:pPr marL="0" indent="0" fontAlgn="auto">
              <a:spcBef>
                <a:spcPts val="600"/>
              </a:spcBef>
              <a:spcAft>
                <a:spcPts val="300"/>
              </a:spcAft>
              <a:buFont typeface="Arial" panose="020B0604020202020204" pitchFamily="34" charset="0"/>
              <a:buNone/>
              <a:defRPr/>
            </a:pPr>
            <a:r>
              <a:rPr lang="tr" dirty="0"/>
              <a:t>INTOSAI GOV 9100 Standardı "İç Kontrol Standartları Rehberi"ne göre</a:t>
            </a:r>
            <a:endParaRPr lang="vi-VN" dirty="0"/>
          </a:p>
          <a:p>
            <a:pPr fontAlgn="auto">
              <a:spcBef>
                <a:spcPts val="600"/>
              </a:spcBef>
              <a:spcAft>
                <a:spcPts val="300"/>
              </a:spcAft>
              <a:defRPr/>
            </a:pPr>
            <a:r>
              <a:rPr lang="tr" sz="2400" dirty="0"/>
              <a:t>2001 yılında, Uluslararası Yüksek Denetim Kurumları Örgütü (INCOSAI) Kongresinde, ilk olarak 1992'de yayınlanan INTOSAI Kamu Sektöründe İç Kontrol Standartları Rehberinin, son gelişmelerin tüm yönlerini belgeye dahil ederek güncellenmesine karar verildi. iç kontrol alanında ve COSO modelinin (İç Kontrol – Entegre Çerçeve) bir dizi unsurunu entegre etmek.</a:t>
            </a:r>
            <a:endParaRPr lang="vi-VN" sz="2400" dirty="0"/>
          </a:p>
          <a:p>
            <a:pPr fontAlgn="auto">
              <a:spcBef>
                <a:spcPts val="600"/>
              </a:spcBef>
              <a:spcAft>
                <a:spcPts val="300"/>
              </a:spcAft>
              <a:defRPr/>
            </a:pPr>
            <a:r>
              <a:rPr lang="tr" sz="2400" dirty="0"/>
              <a:t>INTOSAI İç Kontrol Standartları Komitesi'nin operasyon grubu tarafından yürütülen bir faaliyet olan Kılavuz İlkelere entegre edilerek, Yüksek Denetim Kurumlarının temsilcileri tarafından yeni iç kontrol sisteminin nasıl çalıştığına dair birleşik bir anlayış elde edilmeye çalışılmıştır. .</a:t>
            </a:r>
            <a:endParaRPr lang="vi-VN" sz="2400" dirty="0"/>
          </a:p>
          <a:p>
            <a:pPr fontAlgn="auto">
              <a:spcBef>
                <a:spcPts val="600"/>
              </a:spcBef>
              <a:spcAft>
                <a:spcPts val="300"/>
              </a:spcAft>
              <a:defRPr/>
            </a:pPr>
            <a:r>
              <a:rPr lang="tr" sz="2400" dirty="0"/>
              <a:t>"INTOSAI Kamu Sektöründe İç Kontrol Standartları Rehberi", INTOSAI GOV kategorisinin (iyi yönetişim rehberi) bir parçasıdır ve hem kamu sektörü yöneticileri hem de dış kamu denetçileri için son derece yararlı kabul edilir.</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Bileşen kontrol stajyeri</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1384" y="1690688"/>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tr" sz="2400" dirty="0">
                <a:latin typeface="Calibri" panose="020F0502020204030204" pitchFamily="34" charset="0"/>
                <a:cs typeface="Calibri" panose="020F0502020204030204" pitchFamily="34" charset="0"/>
              </a:rPr>
              <a:t>Liniilor INTOSAI GOV 9100 direktörü), dahili kontrol biçimi birbirine bağlı temel bileşen (COSO modelinin kimliği): </a:t>
            </a:r>
            <a:r>
              <a:rPr lang="tr" sz="2400" dirty="0">
                <a:cs typeface="Calibri" panose="020F0502020204030204" pitchFamily="34" charset="0"/>
              </a:rPr>
              <a:t>INTOSAI GOV 9100 Yönergelerine göre, iç kontrol birbirine bağlı beş bileşenden oluşur (COSO modelindekilerle aynı) :</a:t>
            </a: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Kontrol ortamı</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tr" sz="2400" dirty="0">
                <a:cs typeface="Calibri" panose="020F0502020204030204" pitchFamily="34" charset="0"/>
              </a:rPr>
              <a:t>Risk değerlendirmesi</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Kontrol aktiviteleri</a:t>
            </a:r>
          </a:p>
          <a:p>
            <a:pPr marL="731520" fontAlgn="auto">
              <a:spcBef>
                <a:spcPts val="600"/>
              </a:spcBef>
              <a:spcAft>
                <a:spcPts val="600"/>
              </a:spcAft>
              <a:buFont typeface="Wingdings" pitchFamily="2" charset="2"/>
              <a:buChar char="Ø"/>
              <a:defRPr/>
            </a:pPr>
            <a:r>
              <a:rPr lang="tr" sz="2400" dirty="0">
                <a:latin typeface="Calibri" panose="020F0502020204030204" pitchFamily="34" charset="0"/>
                <a:cs typeface="Calibri" panose="020F0502020204030204" pitchFamily="34" charset="0"/>
              </a:rPr>
              <a:t>Bilgi ve iletişim</a:t>
            </a:r>
          </a:p>
          <a:p>
            <a:pPr marL="731520" fontAlgn="auto">
              <a:spcBef>
                <a:spcPts val="600"/>
              </a:spcBef>
              <a:spcAft>
                <a:spcPts val="600"/>
              </a:spcAft>
              <a:buFont typeface="Wingdings" pitchFamily="2" charset="2"/>
              <a:buChar char="Ø"/>
              <a:defRPr/>
            </a:pPr>
            <a:r>
              <a:rPr lang="tr" sz="2400" dirty="0">
                <a:cs typeface="Calibri" panose="020F0502020204030204" pitchFamily="34" charset="0"/>
              </a:rPr>
              <a:t>izleme</a:t>
            </a:r>
            <a:endParaRPr lang="vi-VN" sz="2400" dirty="0">
              <a:latin typeface="Calibri" panose="020F0502020204030204" pitchFamily="34" charset="0"/>
              <a:cs typeface="Calibri" panose="020F0502020204030204" pitchFamily="34" charset="0"/>
            </a:endParaRPr>
          </a:p>
          <a:p>
            <a:pPr marL="0" indent="0" fontAlgn="auto">
              <a:spcBef>
                <a:spcPts val="600"/>
              </a:spcBef>
              <a:spcAft>
                <a:spcPts val="600"/>
              </a:spcAft>
              <a:buFont typeface="Arial" panose="020B0604020202020204" pitchFamily="34" charset="0"/>
              <a:buNone/>
              <a:defRPr/>
            </a:pPr>
            <a:r>
              <a:rPr lang="tr" sz="2400" dirty="0">
                <a:cs typeface="Calibri" panose="020F0502020204030204" pitchFamily="34" charset="0"/>
              </a:rPr>
              <a:t>İç kontrol, kurumun genel hedeflerine ulaşılmasına ilişkin makul güvence sağlamak üzere tasarlanmıştır.</a:t>
            </a:r>
          </a:p>
          <a:p>
            <a:pPr marL="0" indent="0" fontAlgn="auto">
              <a:spcBef>
                <a:spcPts val="600"/>
              </a:spcBef>
              <a:spcAft>
                <a:spcPts val="600"/>
              </a:spcAft>
              <a:buFont typeface="Arial" panose="020B0604020202020204" pitchFamily="34" charset="0"/>
              <a:buNone/>
              <a:defRPr/>
            </a:pPr>
            <a:r>
              <a:rPr lang="tr" sz="2400" dirty="0">
                <a:cs typeface="Calibri" panose="020F0502020204030204" pitchFamily="34" charset="0"/>
              </a:rPr>
              <a:t>Kurum başkanları tarafından açıkça belirlenmiş hedefler ve bütçenin uygun şekilde planlanması, etkili bir iç kontrol için zorunlu bir koşuldur.</a:t>
            </a: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İç kontrol standartları</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tr" altLang="en-US">
                <a:cs typeface="Calibri" panose="020F0502020204030204" pitchFamily="34" charset="0"/>
              </a:rPr>
              <a:t>İç kontrol, kurumun genel hedeflerine ulaşılmasına ilişkin makul güvence sağlamak üzere tasarlanmıştır.</a:t>
            </a:r>
          </a:p>
          <a:p>
            <a:pPr marL="0" indent="0">
              <a:spcBef>
                <a:spcPts val="600"/>
              </a:spcBef>
              <a:spcAft>
                <a:spcPts val="600"/>
              </a:spcAft>
              <a:buFont typeface="Arial" panose="020B0604020202020204" pitchFamily="34" charset="0"/>
              <a:buNone/>
            </a:pPr>
            <a:r>
              <a:rPr lang="tr" altLang="en-US">
                <a:cs typeface="Calibri" panose="020F0502020204030204" pitchFamily="34" charset="0"/>
              </a:rPr>
              <a:t>Kurum başkanları tarafından açıkça belirlenmiş hedefler ve bütçenin uygun şekilde planlanması, etkili bir iç kontrol için zorunlu bir koşuldur.</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İç kontrol standartları</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tr" altLang="en-US"/>
              <a:t>Kontrol ortamı, yönetimin ve üst yönetimden sorumlu olanların, iç kontrol sistemi ve onun kurum içindeki önemine ilişkin genel tutumunu, farkındalığını ve aldığı önlemleri kapsar.</a:t>
            </a:r>
          </a:p>
          <a:p>
            <a:pPr>
              <a:spcBef>
                <a:spcPts val="600"/>
              </a:spcBef>
            </a:pPr>
            <a:r>
              <a:rPr lang="tr" altLang="en-US"/>
              <a:t>Kontrol ortamı, personel düzeyinde kontrol bilincini etkileyerek organizasyonun tonunu belirler.</a:t>
            </a:r>
            <a:endParaRPr lang="vi-VN" altLang="en-US"/>
          </a:p>
          <a:p>
            <a:pPr>
              <a:spcBef>
                <a:spcPts val="600"/>
              </a:spcBef>
            </a:pPr>
            <a:r>
              <a:rPr lang="tr" altLang="en-US"/>
              <a:t>İç kontrol sisteminin etkin bir şekilde uygulanabilmesi için kurum içinde saygı duyulması gereken bir disiplin ve kurumun bir yapısını sağlayarak, iç kontrolün diğer tüm bileşenlerinin temelini oluşturur.</a:t>
            </a:r>
            <a:endParaRPr lang="vi-VN" altLang="en-US"/>
          </a:p>
          <a:p>
            <a:pPr>
              <a:spcBef>
                <a:spcPts val="600"/>
              </a:spcBef>
            </a:pPr>
            <a:r>
              <a:rPr lang="tr" altLang="en-US"/>
              <a:t>İç kontrol ortamı, yolsuzluğun ve yolsuzluğun önlenmesinde etkili bir araçtır.</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ortamı</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tr" dirty="0"/>
              <a:t>Kontrol ortamını tanımlayan unsurlar şunlardır:</a:t>
            </a:r>
            <a:endParaRPr lang="vi-VN" dirty="0"/>
          </a:p>
          <a:p>
            <a:pPr marL="731520" fontAlgn="auto">
              <a:spcBef>
                <a:spcPts val="600"/>
              </a:spcBef>
              <a:spcAft>
                <a:spcPts val="0"/>
              </a:spcAft>
              <a:buFont typeface="Wingdings" pitchFamily="2" charset="2"/>
              <a:buChar char="Ø"/>
              <a:defRPr/>
            </a:pPr>
            <a:r>
              <a:rPr lang="tr" sz="2400" dirty="0"/>
              <a:t>kişisel ve profesyonel bütünlük, iç kontrole yönelik kalıcı destekleyici bir tutum da dahil olmak üzere yönetim tarafından tüm personel için oluşturulmuş etik değerler;</a:t>
            </a:r>
            <a:endParaRPr lang="vi-VN" sz="2400" dirty="0"/>
          </a:p>
          <a:p>
            <a:pPr marL="731520" fontAlgn="auto">
              <a:spcBef>
                <a:spcPts val="600"/>
              </a:spcBef>
              <a:spcAft>
                <a:spcPts val="0"/>
              </a:spcAft>
              <a:buFont typeface="Wingdings" pitchFamily="2" charset="2"/>
              <a:buChar char="Ø"/>
              <a:defRPr/>
            </a:pPr>
            <a:r>
              <a:rPr lang="tr" sz="2400" dirty="0"/>
              <a:t>personel yeterliliği için sürekli bir yönetim kaygısı;</a:t>
            </a:r>
            <a:endParaRPr lang="vi-VN" sz="2400" dirty="0"/>
          </a:p>
          <a:p>
            <a:pPr marL="731520" fontAlgn="auto">
              <a:spcBef>
                <a:spcPts val="600"/>
              </a:spcBef>
              <a:spcAft>
                <a:spcPts val="0"/>
              </a:spcAft>
              <a:buFont typeface="Wingdings" pitchFamily="2" charset="2"/>
              <a:buChar char="Ø"/>
              <a:defRPr/>
            </a:pPr>
            <a:r>
              <a:rPr lang="tr" sz="2400" dirty="0"/>
              <a:t>"yukarıdan verilen ton" (yönetimin felsefesi ve faaliyet tarzı);</a:t>
            </a:r>
            <a:endParaRPr lang="vi-VN" sz="2400" dirty="0"/>
          </a:p>
          <a:p>
            <a:pPr marL="731520" fontAlgn="auto">
              <a:spcBef>
                <a:spcPts val="600"/>
              </a:spcBef>
              <a:spcAft>
                <a:spcPts val="0"/>
              </a:spcAft>
              <a:buFont typeface="Wingdings" pitchFamily="2" charset="2"/>
              <a:buChar char="Ø"/>
              <a:defRPr/>
            </a:pPr>
            <a:r>
              <a:rPr lang="tr" sz="2400" dirty="0"/>
              <a:t>kuruluşun organizasyon yapısı;</a:t>
            </a:r>
          </a:p>
          <a:p>
            <a:pPr marL="731520" fontAlgn="auto">
              <a:spcBef>
                <a:spcPts val="600"/>
              </a:spcBef>
              <a:spcAft>
                <a:spcPts val="0"/>
              </a:spcAft>
              <a:buFont typeface="Wingdings" pitchFamily="2" charset="2"/>
              <a:buChar char="Ø"/>
              <a:defRPr/>
            </a:pPr>
            <a:r>
              <a:rPr lang="tr" sz="2400" dirty="0"/>
              <a:t>İK politikası ve uygulamaları.</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ortamı</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tr" altLang="en-US">
                <a:latin typeface="Calibri" panose="020F0502020204030204" pitchFamily="34" charset="0"/>
                <a:cs typeface="Calibri" panose="020F0502020204030204" pitchFamily="34" charset="0"/>
              </a:rPr>
              <a:t>Sibernet güvenliğini kontrol etmek ve güvenlik önlemlerini almak için kullanılan mekanizmalar, algılama ve algılama ve güvenlik önlemleri.</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Güvenlik aracısı ve güvenlik aracısı gibi çeşitli kontrol sistemi mekanizmaları, güvenlik duvarı ve çok faktörlü doğrulama dahil olmak üzere kontrol tekniklerini kullanır.</a:t>
            </a:r>
          </a:p>
          <a:p>
            <a:pPr>
              <a:spcBef>
                <a:spcPts val="600"/>
              </a:spcBef>
              <a:spcAft>
                <a:spcPts val="600"/>
              </a:spcAft>
            </a:pPr>
            <a:r>
              <a:rPr lang="tr" altLang="en-US">
                <a:latin typeface="Calibri" panose="020F0502020204030204" pitchFamily="34" charset="0"/>
                <a:cs typeface="Calibri" panose="020F0502020204030204" pitchFamily="34" charset="0"/>
              </a:rPr>
              <a:t>Tek taraflı iptal etmek, güvenli bir siber ağdır ve basit bir şekilde silinir ve verimsizdir. Şirket için önemli olan bazı durumlarda etkin bir şekilde değerlendirmek, organize etmek ve etkin bir şekilde değerlendirmek için gerçek bir amenință'da bir öncekini yapmak imkansızdır ve sonuç olarak istikrarlı bir şekilde kontrol edilir.</a:t>
            </a: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 Türleri</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tr" altLang="en-US">
                <a:latin typeface="Calibri" panose="020F0502020204030204" pitchFamily="34" charset="0"/>
                <a:cs typeface="Calibri" panose="020F0502020204030204" pitchFamily="34" charset="0"/>
              </a:rPr>
              <a:t>Bu provokasyon, aktif şirket için katı bir denetim uygulamak için uyum kurallarına saygı duymanın olası olduğu bir durumdur.</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Unui kontrolünün bir parçası olarak, doğrudan aktif veya kapalı devreleri yansıtır.</a:t>
            </a:r>
            <a:endParaRPr lang="en-US" altLang="en-US">
              <a:cs typeface="Calibri" panose="020F0502020204030204" pitchFamily="34" charset="0"/>
            </a:endParaRPr>
          </a:p>
          <a:p>
            <a:pPr>
              <a:spcBef>
                <a:spcPts val="600"/>
              </a:spcBef>
              <a:spcAft>
                <a:spcPts val="600"/>
              </a:spcAft>
            </a:pPr>
            <a:r>
              <a:rPr lang="tr" altLang="en-US">
                <a:latin typeface="Calibri" panose="020F0502020204030204" pitchFamily="34" charset="0"/>
                <a:cs typeface="Calibri" panose="020F0502020204030204" pitchFamily="34" charset="0"/>
              </a:rPr>
              <a:t>Örneğin, bulutta bir istemcide tarih yazdırmak için kişisel veri korsanı yönteminin açıklanması, örneğin, çoğu zaman bir dizüstü bilgisayarda bir uzlaşma olabilir.</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 Türleri</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0863" y="1916113"/>
            <a:ext cx="11090275" cy="4784725"/>
          </a:xfrm>
        </p:spPr>
        <p:txBody>
          <a:bodyPr rtlCol="0">
            <a:noAutofit/>
          </a:bodyPr>
          <a:lstStyle/>
          <a:p>
            <a:pPr marL="0" indent="0" fontAlgn="auto">
              <a:spcAft>
                <a:spcPts val="0"/>
              </a:spcAft>
              <a:buFont typeface="Arial" panose="020B0604020202020204" pitchFamily="34" charset="0"/>
              <a:buNone/>
              <a:defRPr/>
            </a:pPr>
            <a:r>
              <a:rPr lang="tr" sz="2400" dirty="0"/>
              <a:t>"Korumaya çalıştığınız şeyin doğasına bağlı olarak kontrolleri uygulamanın birçok farklı yolu vardır. " dedi Infosec Strategies and Best Practices ve siber güvenlik küresel kara kuşak yazarı Joseph MacMillan.</a:t>
            </a:r>
          </a:p>
          <a:p>
            <a:pPr marL="0" indent="0" fontAlgn="auto">
              <a:spcAft>
                <a:spcPts val="0"/>
              </a:spcAft>
              <a:buFont typeface="Arial" panose="020B0604020202020204" pitchFamily="34" charset="0"/>
              <a:buNone/>
              <a:defRPr/>
            </a:pPr>
            <a:r>
              <a:rPr lang="tr" sz="2400" dirty="0"/>
              <a:t>"Korumaya çalıştığınız tehdidin doğası nedir?</a:t>
            </a:r>
          </a:p>
          <a:p>
            <a:pPr fontAlgn="auto">
              <a:spcAft>
                <a:spcPts val="0"/>
              </a:spcAft>
              <a:defRPr/>
            </a:pPr>
            <a:r>
              <a:rPr lang="tr" sz="2400" dirty="0"/>
              <a:t>Kötü niyetli bir aktör mü?</a:t>
            </a:r>
          </a:p>
          <a:p>
            <a:pPr fontAlgn="auto">
              <a:spcAft>
                <a:spcPts val="0"/>
              </a:spcAft>
              <a:defRPr/>
            </a:pPr>
            <a:r>
              <a:rPr lang="tr" sz="2400" dirty="0"/>
              <a:t>Yoksa yıkıcı bir saldırı mı?”</a:t>
            </a:r>
            <a:endParaRPr lang="vi-VN" sz="2400" dirty="0"/>
          </a:p>
          <a:p>
            <a:pPr marL="0" indent="0" fontAlgn="auto">
              <a:spcAft>
                <a:spcPts val="0"/>
              </a:spcAft>
              <a:buFont typeface="Arial" panose="020B0604020202020204" pitchFamily="34" charset="0"/>
              <a:buNone/>
              <a:defRPr/>
            </a:pPr>
            <a:r>
              <a:rPr lang="tr" b="1" dirty="0"/>
              <a:t>Bilgi varlıklarının güvenliğini sağlama</a:t>
            </a:r>
          </a:p>
          <a:p>
            <a:pPr fontAlgn="auto">
              <a:spcAft>
                <a:spcPts val="0"/>
              </a:spcAft>
              <a:defRPr/>
            </a:pPr>
            <a:r>
              <a:rPr lang="tr" sz="2400" dirty="0"/>
              <a:t>Varlıklar için uygun bilgi güvenliği kontrollerinin uygulanmasını ifade eder.</a:t>
            </a:r>
          </a:p>
          <a:p>
            <a:pPr fontAlgn="auto">
              <a:spcAft>
                <a:spcPts val="0"/>
              </a:spcAft>
              <a:defRPr/>
            </a:pPr>
            <a:r>
              <a:rPr lang="tr" sz="2400" dirty="0"/>
              <a:t>Uygun kontrolleri seçmeyi anlamak için güçlü ve etkili ideolojilere odaklandığımızdan emin olmak istiyoruz; bu, varlığın kritikliği ve sınıflandırmasına göre "yeterince güvenli" kabul edildiği anlamına gelir.</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kontrolleri</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407988" y="1916113"/>
            <a:ext cx="11736387" cy="4713287"/>
          </a:xfrm>
        </p:spPr>
        <p:txBody>
          <a:bodyPr rtlCol="0">
            <a:noAutofit/>
          </a:bodyPr>
          <a:lstStyle/>
          <a:p>
            <a:pPr marL="0" indent="0" fontAlgn="auto">
              <a:spcBef>
                <a:spcPts val="600"/>
              </a:spcBef>
              <a:spcAft>
                <a:spcPts val="600"/>
              </a:spcAft>
              <a:buFont typeface="Arial" panose="020B0604020202020204" pitchFamily="34" charset="0"/>
              <a:buNone/>
              <a:defRPr/>
            </a:pPr>
            <a:r>
              <a:rPr lang="tr" dirty="0"/>
              <a:t>Denetim türlerini ayıran farklı sınıflar vardır:</a:t>
            </a:r>
            <a:endParaRPr lang="vi-VN" dirty="0"/>
          </a:p>
          <a:p>
            <a:pPr fontAlgn="auto">
              <a:spcBef>
                <a:spcPts val="600"/>
              </a:spcBef>
              <a:spcAft>
                <a:spcPts val="600"/>
              </a:spcAft>
              <a:defRPr/>
            </a:pPr>
            <a:r>
              <a:rPr lang="tr" sz="2400" dirty="0"/>
              <a:t>İdari/yönetimsel kontroller, firmanın politikaları ve prosedürleridir. Yeni bir yazılım kontrolü kadar "havalı" değiller, ancak bireylere ve kuruluşun diğer üyelerine yapı ve rehberlik sağlamak için varlar ve kimsenin ceza almamasını veya ihlale neden olmamasını sağlıyorlar.</a:t>
            </a:r>
          </a:p>
          <a:p>
            <a:pPr fontAlgn="auto">
              <a:spcBef>
                <a:spcPts val="600"/>
              </a:spcBef>
              <a:spcAft>
                <a:spcPts val="600"/>
              </a:spcAft>
              <a:defRPr/>
            </a:pPr>
            <a:r>
              <a:rPr lang="tr" sz="2400" dirty="0"/>
              <a:t>Sistemlere erişimi fiziksel bir şekilde sınırlayan </a:t>
            </a:r>
            <a:endParaRPr lang="vi-VN" sz="2400" dirty="0"/>
          </a:p>
          <a:p>
            <a:pPr fontAlgn="auto">
              <a:spcBef>
                <a:spcPts val="600"/>
              </a:spcBef>
              <a:spcAft>
                <a:spcPts val="600"/>
              </a:spcAft>
              <a:defRPr/>
            </a:pPr>
            <a:r>
              <a:rPr lang="tr" sz="2400" b="1" dirty="0"/>
              <a:t>Teknik / mantıksal kontroller </a:t>
            </a:r>
            <a:r>
              <a:rPr lang="tr" sz="2400" dirty="0"/>
              <a:t>, şifreleme, parmak izi okuyucular, kimlik doğrulama veya güvenilir platform modülleri (TPM) gibi donanım veya yazılıma dayalı olarak erişimi sınırlayan kontrollerdir.</a:t>
            </a:r>
          </a:p>
          <a:p>
            <a:pPr fontAlgn="auto">
              <a:spcBef>
                <a:spcPts val="600"/>
              </a:spcBef>
              <a:spcAft>
                <a:spcPts val="600"/>
              </a:spcAft>
              <a:defRPr/>
            </a:pPr>
            <a:r>
              <a:rPr lang="tr" sz="2400" dirty="0"/>
              <a:t>Fiziksel kontrollerin yaptığı gibi fiziksel sistemlere erişimi sınırlamazlar, bunun yerine verilere veya içeriğe erişimi sınırlarlar.</a:t>
            </a:r>
            <a:endParaRPr lang="vi-VN" sz="2400" dirty="0"/>
          </a:p>
          <a:p>
            <a:pPr fontAlgn="auto">
              <a:spcBef>
                <a:spcPts val="600"/>
              </a:spcBef>
              <a:spcAft>
                <a:spcPts val="600"/>
              </a:spcAft>
              <a:defRPr/>
            </a:pPr>
            <a:r>
              <a:rPr lang="tr" sz="2400" b="1" dirty="0"/>
              <a:t>Operasyonel kontroller </a:t>
            </a:r>
            <a:r>
              <a:rPr lang="tr" sz="2400" dirty="0"/>
              <a:t>, süreçleri günlük olarak yürüten insanları içeren kontrollerdir. Örnekler farkındalık eğitimi, varlık sınıflandırması ve günlük dosyası incelemesini içerebilir.</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Siber güvenlik kontrolleri</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tr" altLang="en-US"/>
              <a:t>Önleyici kontroller, bir eylemi önlemek için mevcuttur ve güvenlik duvarlarını, çitleri ve erişim izinlerini içerir.</a:t>
            </a:r>
            <a:endParaRPr lang="vi-VN" altLang="en-US"/>
          </a:p>
          <a:p>
            <a:pPr>
              <a:spcBef>
                <a:spcPts val="600"/>
              </a:spcBef>
              <a:spcAft>
                <a:spcPts val="600"/>
              </a:spcAft>
            </a:pPr>
            <a:r>
              <a:rPr lang="tr" altLang="en-US"/>
              <a:t>Dedektif komutları, yalnızca video gözetimi veya izinsiz giriş tespit sistemleri gibi bir olay sırasında veya sonrasında tetiklenir.</a:t>
            </a:r>
            <a:endParaRPr lang="vi-VN" altLang="en-US"/>
          </a:p>
          <a:p>
            <a:pPr>
              <a:spcBef>
                <a:spcPts val="600"/>
              </a:spcBef>
              <a:spcAft>
                <a:spcPts val="600"/>
              </a:spcAft>
            </a:pPr>
            <a:r>
              <a:rPr lang="tr" altLang="en-US"/>
              <a:t>Caydırıcılar, tehditleri "Watchdog" veya köpek işareti gibi bir güvenlik açığından yararlanmaya çalışmaktan caydırır.</a:t>
            </a:r>
          </a:p>
          <a:p>
            <a:pPr>
              <a:spcBef>
                <a:spcPts val="600"/>
              </a:spcBef>
              <a:spcAft>
                <a:spcPts val="600"/>
              </a:spcAft>
            </a:pPr>
            <a:r>
              <a:rPr lang="tr" altLang="en-US"/>
              <a:t>Düzeltici kontroller, bir durumdan diğerine eylem alma yeteneğine sahiptir.</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türleri</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tr" altLang="en-US"/>
              <a:t>Başarısız açma ve başarısız kapalı komutları burada ele alınmaktadır.</a:t>
            </a:r>
            <a:endParaRPr lang="vi-VN" altLang="en-US"/>
          </a:p>
          <a:p>
            <a:pPr>
              <a:spcBef>
                <a:spcPts val="600"/>
              </a:spcBef>
              <a:spcAft>
                <a:spcPts val="600"/>
              </a:spcAft>
            </a:pPr>
            <a:r>
              <a:rPr lang="tr" altLang="en-US"/>
              <a:t>Kurtarma komutları, bir sabit sürücüyü kurtarmak gibi bir kayıptan bir şeyler geri alır.</a:t>
            </a:r>
            <a:endParaRPr lang="vi-VN" altLang="en-US"/>
          </a:p>
          <a:p>
            <a:pPr>
              <a:spcBef>
                <a:spcPts val="600"/>
              </a:spcBef>
              <a:spcAft>
                <a:spcPts val="600"/>
              </a:spcAft>
            </a:pPr>
            <a:r>
              <a:rPr lang="tr" altLang="en-US"/>
              <a:t>Telafi edici kontroller, erişim günlüklerinin düzenli olarak gözden geçirilmesi gibi diğer kontrollerdeki eksiklikleri telafi etmeye çalışan kontrollerdir.</a:t>
            </a:r>
          </a:p>
          <a:p>
            <a:pPr>
              <a:spcBef>
                <a:spcPts val="600"/>
              </a:spcBef>
              <a:spcAft>
                <a:spcPts val="600"/>
              </a:spcAft>
            </a:pPr>
            <a:r>
              <a:rPr lang="tr" altLang="en-US"/>
              <a:t>Bu örnek aynı zamanda bir dedektif kontrolüdür, ancak telafi kontrolleri farklı türlerde olabilir.</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türleri</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tr" altLang="en-US"/>
              <a:t>Oyuncuları, olmaması gereken bir şeye erişmeye çalışmaktan caydırır.</a:t>
            </a:r>
            <a:endParaRPr lang="vi-VN" altLang="en-US"/>
          </a:p>
          <a:p>
            <a:pPr>
              <a:spcBef>
                <a:spcPts val="600"/>
              </a:spcBef>
              <a:spcAft>
                <a:spcPts val="600"/>
              </a:spcAft>
            </a:pPr>
            <a:r>
              <a:rPr lang="tr" altLang="en-US"/>
              <a:t>Erişim izinleri veya kimlik doğrulama gibi önleyici bir kontrol aracılığıyla Erişimi Reddet/Engelle.</a:t>
            </a:r>
            <a:endParaRPr lang="vi-VN" altLang="en-US"/>
          </a:p>
          <a:p>
            <a:pPr>
              <a:spcBef>
                <a:spcPts val="600"/>
              </a:spcBef>
              <a:spcAft>
                <a:spcPts val="600"/>
              </a:spcAft>
            </a:pPr>
            <a:r>
              <a:rPr lang="tr" altLang="en-US"/>
              <a:t>Uç nokta koruma yazılımı gibi, algılamayı kaydettiğinizden emin olarak riski algılayın.</a:t>
            </a:r>
            <a:endParaRPr lang="vi-VN" altLang="en-US"/>
          </a:p>
          <a:p>
            <a:pPr>
              <a:spcBef>
                <a:spcPts val="600"/>
              </a:spcBef>
              <a:spcAft>
                <a:spcPts val="600"/>
              </a:spcAft>
            </a:pPr>
            <a:r>
              <a:rPr lang="tr" altLang="en-US"/>
              <a:t>Parola girmek için "çok fazla deneme" özelliğinde olduğu gibi, işlemin riski tekrar etmesini geciktirin.</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sırası</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tr" altLang="en-US"/>
              <a:t>Bir olay müdahale planı gibi uzlaşmaya yanıt vererek durumu düzeltin.</a:t>
            </a:r>
            <a:endParaRPr lang="vi-VN" altLang="en-US"/>
          </a:p>
          <a:p>
            <a:pPr>
              <a:spcBef>
                <a:spcPts val="600"/>
              </a:spcBef>
              <a:spcAft>
                <a:spcPts val="600"/>
              </a:spcAft>
            </a:pPr>
            <a:r>
              <a:rPr lang="tr" altLang="en-US"/>
              <a:t>Bir sunucunun kullanılabilirliğini geri yükleyen bir yedekleme oluşturucu gibi güvenliği ihlal edilmiş bir durumdan kurtarın.</a:t>
            </a:r>
            <a:endParaRPr lang="vi-VN" altLang="en-US"/>
          </a:p>
          <a:p>
            <a:pPr>
              <a:spcBef>
                <a:spcPts val="600"/>
              </a:spcBef>
              <a:spcAft>
                <a:spcPts val="600"/>
              </a:spcAft>
            </a:pPr>
            <a:r>
              <a:rPr lang="tr" altLang="en-US"/>
              <a:t>Ayrıca, sürekli iyileştirme alanında, herhangi bir değişiklik için her bir varlığın değerini izlemeliyiz. Bunun nedeni, zamanla veya kuruluşunuzdaki belirli önemli olaylar sırasında daha fazla veya daha az değerli hale gelirlerse, bu varlıkları korumak için kontrollerimizi yeniden düşünmemiz gerekebileceğidir.</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 sırası</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tr" altLang="en-US"/>
              <a:t>Kontrollere baktığımızda, iyileşmeyi de düşünmeliyiz, olumsuz durumlardan veya varlıklardaki ve değerlerindeki değişikliklerden kurtulabilmek istiyoruz.</a:t>
            </a:r>
          </a:p>
          <a:p>
            <a:pPr>
              <a:spcBef>
                <a:spcPts val="600"/>
              </a:spcBef>
              <a:spcAft>
                <a:spcPts val="600"/>
              </a:spcAft>
            </a:pPr>
            <a:r>
              <a:rPr lang="tr" altLang="en-US"/>
              <a:t>Örnek olarak yedekleme, yedeklilik, geri yükleme süreçleri ve benzerlerinden bahsediyoruz.</a:t>
            </a:r>
            <a:endParaRPr lang="vi-VN" altLang="en-US"/>
          </a:p>
          <a:p>
            <a:pPr>
              <a:spcBef>
                <a:spcPts val="600"/>
              </a:spcBef>
              <a:spcAft>
                <a:spcPts val="600"/>
              </a:spcAft>
            </a:pPr>
            <a:r>
              <a:rPr lang="tr" altLang="en-US"/>
              <a:t>Özellikle bulut, SaaS, PaaS, IaaS, üçüncü taraf çözümler ve diğer tüm "başkasının bilgisayarı" biçimleri çağında hatırlanması gereken bir kavram, Hizmet Düzeyi Sözleşmelerinin (SLA'lar) net bir şekilde tanımlanmasını ve izin verilen maksimum kapalı kalma süresine sahip olmasını sağlamaktır. sözleşmeler ve bu sözleşmelere uyulmaması durumunda cezalar.</a:t>
            </a:r>
          </a:p>
          <a:p>
            <a:pPr>
              <a:spcBef>
                <a:spcPts val="600"/>
              </a:spcBef>
              <a:spcAft>
                <a:spcPts val="600"/>
              </a:spcAft>
            </a:pPr>
            <a:r>
              <a:rPr lang="tr" altLang="en-US"/>
              <a:t>Bu bir telafi edici kontrol örneğidir.</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Kontroller ve kurtarma</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3A515017-6CF1-4C48-B884-168D664DABAC}"/>
</file>

<file path=docProps/app.xml><?xml version="1.0" encoding="utf-8"?>
<Properties xmlns="http://schemas.openxmlformats.org/officeDocument/2006/extended-properties" xmlns:vt="http://schemas.openxmlformats.org/officeDocument/2006/docPropsVTypes">
  <Template>Office Theme</Template>
  <TotalTime>2638</TotalTime>
  <Words>2634</Words>
  <Application>Microsoft Office PowerPoint</Application>
  <PresentationFormat>Geniş ekran</PresentationFormat>
  <Paragraphs>167</Paragraphs>
  <Slides>30</Slides>
  <Notes>1</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30</vt:i4>
      </vt:variant>
    </vt:vector>
  </HeadingPairs>
  <TitlesOfParts>
    <vt:vector size="35" baseType="lpstr">
      <vt:lpstr>Arial</vt:lpstr>
      <vt:lpstr>Calibri</vt:lpstr>
      <vt:lpstr>Calibri Light</vt:lpstr>
      <vt:lpstr>Wingdings</vt:lpstr>
      <vt:lpstr>Default Design</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Ali Gokdemir</cp:lastModifiedBy>
  <cp:revision>334</cp:revision>
  <dcterms:created xsi:type="dcterms:W3CDTF">2009-06-01T12:28:12Z</dcterms:created>
  <dcterms:modified xsi:type="dcterms:W3CDTF">2022-11-25T07:38:23Z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