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BA4BE80-C4B2-1A0B-27F2-64A17670E5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C0EF3C7-9EFE-0A94-7434-431F944B59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D5ACA74-1C3E-B40A-80FD-0D9400A22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9BDDA5B-A355-51E6-8268-F980EFB3E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A40ADB6-96DC-0C6E-A30F-BEA174822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84416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5704158-3A82-20E0-BEA9-49BA36331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95C27C0-ABDD-3105-DE7A-4B0CC83354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84F692A-627F-A13D-9118-8B9755A3F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DA991B9-0303-3CDA-F1C2-125C7905A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5C80899-FEB6-9C36-C1B9-60C811F12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2337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1D294E4-E93B-A358-7DDD-3F1CBBD1E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7551FE3F-1E5A-5B5E-C0C3-0E98A3F16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E4573CF6-4E17-CC79-FC90-805495853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22257529-43D9-A632-4A0E-6F423073A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6AA7BC3-BC60-E50D-B719-00F8EB66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7208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54E8F30-3FAF-E55E-3C5A-820F379D7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1731455-4E28-96EE-ACD4-5FFA6BA7D6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A345A00E-0D90-20B9-B1CC-163C281737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43D59AAB-F5C0-6CAC-988D-AAED52F82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C307707-C768-473E-6C47-6205D61BB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49631C10-8DAF-DCCA-394C-5D749155A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5603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D3D3E9A-C073-E294-252F-C9EDDB612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5DE80806-C1A1-653B-E483-2202A459F1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0C0CDC01-342E-3C1E-A17D-352BD92961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EB104A2A-E339-9792-B08F-4F49C39063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DCF61AE3-E454-FC7C-AA77-F53B6A11BE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4570E287-3DA7-CB17-9BD6-15C591C55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01DA8862-3FDB-5378-7EC4-902F56D2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F9FBBAAE-8BA6-FECA-1EC6-E0E1F5F61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50238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2534C80-CD75-D35F-05DB-D65062F3B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6312ACAC-6BDD-8317-D4A4-ECF7B3116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78A299C3-74AA-01C6-A144-20A159B4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5F4B9439-41D7-D322-1358-840FD9B7B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2633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79AFAA1C-A301-DDFC-35D5-1633D091C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F03560A7-2A8A-4855-3A23-A7152B7EE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8D130F2-5DC6-3A9A-5AC2-0E4C97353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4233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51AAB7C-3D9F-AFFA-832B-26DB90BEB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E1B82F7-BDB7-F228-FFB7-B28DE23B66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E04BCEF1-2151-A270-A82C-A9417D564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D0F1BB3-794C-D31C-ECFB-FE5ED497D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B5C9E45B-8EE9-3ABE-F967-2F66F84A7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6887C904-1060-A8B5-C62E-AAED11D32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001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6E121B6-A33F-8D86-25DA-0E00E7352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1A118BA4-5FA7-7221-0A56-ACFAF8CE22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BBF0FA41-45A7-39C2-9A96-4F0F6E0075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7C1C285E-08AA-754B-4DF1-80185D355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9B576F1E-1600-4432-4BA7-AFD966CDC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8A9050A5-C09A-E565-9D55-10F4D1BA9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8914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A9566B1-E3F4-B7B4-09ED-9701DBFD0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48F687C7-D685-57A7-A52C-157128EE32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50A45CC-E736-29D1-AE70-07068FF1D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D81680C-D9FF-DAE2-7A70-A49E980EB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2D84D36-D59C-12FC-5D03-F993A3B06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3921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72981B64-61EB-C939-6455-96981A6E7C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503A25F7-D7DE-91F1-2EA3-EDC6FECB86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E6BCF1E-9E9C-31FA-DF9B-2B218EBDE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CE3C175-7148-217A-93AB-C6ED0C6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82C99A0-4F61-88F3-D565-F660E208B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2474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A5EE2CBE-C7A0-9DE2-5E48-8875E7D5D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6F0FDF58-34E8-8AF4-F3B8-3B3B18D41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74A3DC8-5E9D-127E-25F8-A000DAD4D0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0F4D9-F14D-4340-ADE9-8610FC70D4B7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335C071-EE5B-4323-3CF2-AA76465686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F094E03-980C-E6DD-9C09-8F34BBEFB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4D67D-B529-4031-BA9F-EC68A8BE117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6712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tr-TR" b="1" dirty="0"/>
              <a:t>Securitatea informațiilor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Unitatea-2 Săptămâna-3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732EC5D-9B2C-9882-FEF2-34ACD18E5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tr-TR" b="1" dirty="0"/>
              <a:t>Securitatea informațiilor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DE58E58-BADD-EA25-9BCB-8D68B4749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ro-RO" sz="2000" spc="10" noProof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Securitatea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informațiilor </a:t>
            </a:r>
            <a:r>
              <a:rPr lang="ro-RO" sz="2000" spc="10" noProof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este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aceea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a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preveni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accesul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neautorizat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sau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neautorizat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utilizarea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modificarea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dezvăluirea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distrugerea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înlocuirea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deteriorarea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informațiilor. Este format din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trei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elemente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bază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numite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Confidențialitate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Integritate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Accesibilitate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Dacă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oricare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dintre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aceste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trei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elemente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securitate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bază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este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deteriorat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apare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o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vulnerabilitate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securitate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sz="2000" dirty="0"/>
          </a:p>
        </p:txBody>
      </p:sp>
      <p:pic>
        <p:nvPicPr>
          <p:cNvPr id="5" name="Picture 4" descr="Transparent padlock">
            <a:extLst>
              <a:ext uri="{FF2B5EF4-FFF2-40B4-BE49-F238E27FC236}">
                <a16:creationId xmlns:a16="http://schemas.microsoft.com/office/drawing/2014/main" id="{C418CDFE-80DC-9E67-EFD9-1C5AFCB6DA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937" r="40790" b="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A383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>
            <a:extLst>
              <a:ext uri="{FF2B5EF4-FFF2-40B4-BE49-F238E27FC236}">
                <a16:creationId xmlns:a16="http://schemas.microsoft.com/office/drawing/2014/main" id="{5B779EB1-A3AD-231E-D67C-BFE74B835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460" y="5868617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2042FD9B-2DE5-6872-CE83-7C48F653A0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5430" y="5221538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155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8A82A423-3042-227C-354C-0304475F9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1864" y="365125"/>
            <a:ext cx="9311936" cy="1325563"/>
          </a:xfrm>
        </p:spPr>
        <p:txBody>
          <a:bodyPr/>
          <a:lstStyle/>
          <a:p>
            <a:r>
              <a:rPr lang="tr-TR" b="1" dirty="0"/>
              <a:t>Securitatea informațiilor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D82DEF2-32CC-3E82-F41A-F4C4678989E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lvl="0" indent="-342900" algn="just">
              <a:lnSpc>
                <a:spcPct val="115000"/>
              </a:lnSpc>
              <a:spcAft>
                <a:spcPts val="1800"/>
              </a:spcAft>
              <a:buFont typeface="Titillium Web" panose="00000500000000000000" pitchFamily="2" charset="-94"/>
              <a:buChar char="•"/>
            </a:pPr>
            <a:r>
              <a:rPr lang="tr-TR" sz="1800" b="1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Confidențialitate:</a:t>
            </a:r>
            <a:r>
              <a:rPr lang="tr-TR" sz="18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Este protecția informațiilor împotriva accesului neautorizat și a accesului neautorizat.</a:t>
            </a:r>
            <a:endParaRPr lang="tr-TR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800"/>
              </a:spcAft>
              <a:buFont typeface="Titillium Web" panose="00000500000000000000" pitchFamily="2" charset="-94"/>
              <a:buChar char="•"/>
            </a:pPr>
            <a:r>
              <a:rPr lang="tr-TR" sz="1800" b="1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Integritate</a:t>
            </a:r>
            <a:r>
              <a:rPr lang="tr-TR" sz="18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Informațiile nu sunt modificate de persoane neautorizate.</a:t>
            </a:r>
            <a:endParaRPr lang="tr-TR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800"/>
              </a:spcAft>
              <a:buFont typeface="Titillium Web" panose="00000500000000000000" pitchFamily="2" charset="-94"/>
              <a:buChar char="•"/>
            </a:pPr>
            <a:r>
              <a:rPr lang="tr-TR" sz="1800" b="1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Accesibilitate</a:t>
            </a:r>
            <a:r>
              <a:rPr lang="tr-TR" sz="18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Informațiile sunt accesibile și utilizabile atunci când au nevoie de către persoanele autorizate.</a:t>
            </a:r>
            <a:endParaRPr lang="tr-TR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5CBCA090-A32F-B856-3BDE-4DE3F42C3BC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3BCCF318-7839-8DC2-9E9F-922D41B3EF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99" y="1690688"/>
            <a:ext cx="5038725" cy="4572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BF4E3E7F-6378-E943-B3A7-D42D9C920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624" y="442106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2892E28-EF5F-8A36-9BF0-5AC49DC2F2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107" y="235238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188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48D7F665-4BC8-4DD0-60EF-0C1A265B2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7401" y="393464"/>
            <a:ext cx="6318400" cy="1135737"/>
          </a:xfrm>
        </p:spPr>
        <p:txBody>
          <a:bodyPr>
            <a:noAutofit/>
          </a:bodyPr>
          <a:lstStyle/>
          <a:p>
            <a:r>
              <a:rPr lang="pt-BR" spc="5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Ce este o politică de securitate a informațiilor?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C2E21BB-1637-C34C-780D-292C1A215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059" y="2518359"/>
            <a:ext cx="10558815" cy="4393982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politică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securitate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informațiilor (ISP)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un set de reguli,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politici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proceduri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concepute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se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asigura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că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toți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utilizatorii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finali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rețelele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dintr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-o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organizație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îndeplinesc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cerințele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minime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securitate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IT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protecție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datelor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O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politică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securitate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informațiilor face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posibilă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coordonarea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aplicarea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unui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program de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securitate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comunicarea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măsurilor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securitate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către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terți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auditori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externi</a:t>
            </a:r>
            <a:r>
              <a:rPr lang="en-US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tr-T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tr-TR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Grafik 4">
            <a:extLst>
              <a:ext uri="{FF2B5EF4-FFF2-40B4-BE49-F238E27FC236}">
                <a16:creationId xmlns:a16="http://schemas.microsoft.com/office/drawing/2014/main" id="{0BFFCE4F-F109-CA6B-FF1A-F3E9E8C96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2">
            <a:extLst>
              <a:ext uri="{FF2B5EF4-FFF2-40B4-BE49-F238E27FC236}">
                <a16:creationId xmlns:a16="http://schemas.microsoft.com/office/drawing/2014/main" id="{A07278DE-7565-B1CF-1FC8-1F53929A7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42831" y="612644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845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76C3D6E2-D7B4-F003-9B7D-25C4B4C7F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8908" y="501985"/>
            <a:ext cx="7024158" cy="1135737"/>
          </a:xfrm>
        </p:spPr>
        <p:txBody>
          <a:bodyPr>
            <a:noAutofit/>
          </a:bodyPr>
          <a:lstStyle/>
          <a:p>
            <a:r>
              <a:rPr lang="it-IT" b="1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Care este scopul unei politici de securitate a informațiilor?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8EB5F1D-047C-FDFE-2FFE-09973AE1AB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125" y="2217376"/>
            <a:ext cx="5719508" cy="4393982"/>
          </a:xfrm>
        </p:spPr>
        <p:txBody>
          <a:bodyPr>
            <a:normAutofit lnSpcReduction="10000"/>
          </a:bodyPr>
          <a:lstStyle/>
          <a:p>
            <a:r>
              <a:rPr lang="it-IT" dirty="0"/>
              <a:t>Abordare generală a securității informațiilor</a:t>
            </a:r>
            <a:endParaRPr lang="tr-TR" dirty="0"/>
          </a:p>
          <a:p>
            <a:r>
              <a:rPr lang="en-US" dirty="0" err="1"/>
              <a:t>Implementarea</a:t>
            </a:r>
            <a:r>
              <a:rPr lang="en-US" dirty="0"/>
              <a:t> </a:t>
            </a:r>
            <a:r>
              <a:rPr lang="en-US" dirty="0" err="1"/>
              <a:t>masurilor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endParaRPr lang="tr-TR" dirty="0"/>
          </a:p>
          <a:p>
            <a:r>
              <a:rPr lang="tr-TR" dirty="0"/>
              <a:t>Aplicați politicile de control al accesului utilizatorilor</a:t>
            </a:r>
          </a:p>
          <a:p>
            <a:r>
              <a:rPr lang="tr-TR" dirty="0"/>
              <a:t>Detectarea și minimizarea impactului activelor informaționale compromise</a:t>
            </a:r>
          </a:p>
          <a:p>
            <a:r>
              <a:rPr lang="tr-TR" dirty="0"/>
              <a:t>Protejați reputația</a:t>
            </a:r>
          </a:p>
          <a:p>
            <a:endParaRPr lang="tr-TR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19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 descr="Padlock on computer motherboard">
            <a:extLst>
              <a:ext uri="{FF2B5EF4-FFF2-40B4-BE49-F238E27FC236}">
                <a16:creationId xmlns:a16="http://schemas.microsoft.com/office/drawing/2014/main" id="{A2100827-8E9F-9A1B-848D-F6FC026D29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47" r="28200" b="-1"/>
          <a:stretch/>
        </p:blipFill>
        <p:spPr>
          <a:xfrm>
            <a:off x="7192863" y="1883464"/>
            <a:ext cx="4375115" cy="4361892"/>
          </a:xfrm>
          <a:prstGeom prst="rect">
            <a:avLst/>
          </a:prstGeom>
        </p:spPr>
      </p:pic>
      <p:grpSp>
        <p:nvGrpSpPr>
          <p:cNvPr id="26" name="Group 21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7" name="Rectangle 22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Isosceles Triangle 23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Grafik 4">
            <a:extLst>
              <a:ext uri="{FF2B5EF4-FFF2-40B4-BE49-F238E27FC236}">
                <a16:creationId xmlns:a16="http://schemas.microsoft.com/office/drawing/2014/main" id="{A990CD5D-6C97-39C8-D2D1-F444561A8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882D05E9-32AC-7693-53BA-1A615285E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42831" y="612644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838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14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5B7FAF6D-9DD2-2D0B-613A-675088011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477" y="509354"/>
            <a:ext cx="7089174" cy="1135737"/>
          </a:xfrm>
        </p:spPr>
        <p:txBody>
          <a:bodyPr>
            <a:noAutofit/>
          </a:bodyPr>
          <a:lstStyle/>
          <a:p>
            <a:r>
              <a:rPr lang="tr-TR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ICP poate avea următoarele beneficii pentru o organizație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C23C7D9-443D-86A2-C0FE-B2C2FE058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074" y="1782980"/>
            <a:ext cx="11713953" cy="4922619"/>
          </a:xfrm>
        </p:spPr>
        <p:txBody>
          <a:bodyPr>
            <a:normAutofit fontScale="92500" lnSpcReduction="10000"/>
          </a:bodyPr>
          <a:lstStyle/>
          <a:p>
            <a:pPr marL="342900" lvl="0" indent="-342900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t-IT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Facilitează integritatea datelor, disponibilitatea și confidențialitatea</a:t>
            </a:r>
            <a:r>
              <a:rPr lang="tr-TR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tr-TR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Politicile eficiente de securitate a informațiilor standardizează regulile și procesele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tr-TR" sz="2400" spc="1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Protejează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datele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sensibile</a:t>
            </a:r>
            <a:r>
              <a:rPr lang="tr-TR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tr-TR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Politicile IS acordă prioritate protecției proprietății intelectuale și a datelor sensibile, cum ar fi informațiile de identificare personală,</a:t>
            </a:r>
          </a:p>
          <a:p>
            <a:pPr marL="342900" lvl="0" indent="-342900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pt-BR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Minimizează riscul incidentelor de securitate</a:t>
            </a:r>
            <a:r>
              <a:rPr lang="tr-TR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politică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IS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ajută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organizațiile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definească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proceduri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pentru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identificarea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atenuarea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vulnerabilităților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riscurilor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tr-TR" sz="2400" spc="1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pt-BR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Execută programe de securitate în întreaga organizație</a:t>
            </a:r>
            <a:r>
              <a:rPr lang="tr-TR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it-IT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Politicile SI oferă cadrul pentru operaționalizarea procedurilor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 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Oferă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o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declarație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clară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securitate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terților</a:t>
            </a:r>
            <a:r>
              <a:rPr lang="tr-TR" sz="2400" b="1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tr-TR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Politicile IS sintetizează poziția de securitate a organizației și explică modul în care organizația protejează resursele și activele IT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Ajută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la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respectarea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cerințelor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400" b="1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reglementare</a:t>
            </a:r>
            <a:r>
              <a:rPr lang="en-US" sz="2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tr-TR" sz="2400" b="1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Crearea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unei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politici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IS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poate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ajuta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organizațiile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identifice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lacunele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securitate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legate de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cerințele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reglementare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le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rezolve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Rectangle 16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Isosceles Triangle 18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Isosceles Triangle 20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028B6140-37BF-2C19-AF74-27142640F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80B878E1-69FF-7E66-2708-18060201B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286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5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1ECF9B05-2E30-17B2-0B76-1F688D50B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1363" y="404996"/>
            <a:ext cx="8164111" cy="1135737"/>
          </a:xfrm>
        </p:spPr>
        <p:txBody>
          <a:bodyPr>
            <a:noAutofit/>
          </a:bodyPr>
          <a:lstStyle/>
          <a:p>
            <a:r>
              <a:rPr lang="pt-BR" dirty="0"/>
              <a:t>Ce ar trebui să fie într-o politică de securitate a informațiilor?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9A78F86-70A3-E9AD-8C44-41A1BAAC9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0"/>
            <a:ext cx="10905066" cy="493741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1800" b="1" dirty="0" err="1"/>
              <a:t>Politica</a:t>
            </a:r>
            <a:r>
              <a:rPr lang="en-US" sz="1800" b="1" dirty="0"/>
              <a:t> de </a:t>
            </a:r>
            <a:r>
              <a:rPr lang="en-US" sz="1800" b="1" dirty="0" err="1"/>
              <a:t>utilizare</a:t>
            </a:r>
            <a:r>
              <a:rPr lang="en-US" sz="1800" b="1" dirty="0"/>
              <a:t> </a:t>
            </a:r>
            <a:r>
              <a:rPr lang="en-US" sz="1800" b="1" dirty="0" err="1"/>
              <a:t>acceptabilă</a:t>
            </a:r>
            <a:r>
              <a:rPr lang="tr-TR" sz="1800" b="1" dirty="0"/>
              <a:t>: </a:t>
            </a:r>
            <a:r>
              <a:rPr lang="en-US" sz="1800" dirty="0" err="1"/>
              <a:t>Această</a:t>
            </a:r>
            <a:r>
              <a:rPr lang="en-US" sz="1800" dirty="0"/>
              <a:t> </a:t>
            </a:r>
            <a:r>
              <a:rPr lang="en-US" sz="1800" dirty="0" err="1"/>
              <a:t>politică</a:t>
            </a:r>
            <a:r>
              <a:rPr lang="en-US" sz="1800" dirty="0"/>
              <a:t> </a:t>
            </a:r>
            <a:r>
              <a:rPr lang="en-US" sz="1800" dirty="0" err="1"/>
              <a:t>subliniază</a:t>
            </a:r>
            <a:r>
              <a:rPr lang="en-US" sz="1800" dirty="0"/>
              <a:t> </a:t>
            </a:r>
            <a:r>
              <a:rPr lang="en-US" sz="1800" dirty="0" err="1"/>
              <a:t>utilizarea</a:t>
            </a:r>
            <a:r>
              <a:rPr lang="en-US" sz="1800" dirty="0"/>
              <a:t> </a:t>
            </a:r>
            <a:r>
              <a:rPr lang="en-US" sz="1800" dirty="0" err="1"/>
              <a:t>acceptabilă</a:t>
            </a:r>
            <a:r>
              <a:rPr lang="en-US" sz="1800" dirty="0"/>
              <a:t> a </a:t>
            </a:r>
            <a:r>
              <a:rPr lang="en-US" sz="1800" dirty="0" err="1"/>
              <a:t>echipamentelor</a:t>
            </a:r>
            <a:r>
              <a:rPr lang="en-US" sz="1800" dirty="0"/>
              <a:t> </a:t>
            </a:r>
            <a:r>
              <a:rPr lang="en-US" sz="1800" dirty="0" err="1"/>
              <a:t>informatice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a </a:t>
            </a:r>
            <a:r>
              <a:rPr lang="en-US" sz="1800" dirty="0" err="1"/>
              <a:t>internetului</a:t>
            </a:r>
            <a:r>
              <a:rPr lang="en-US" sz="1800" dirty="0"/>
              <a:t> </a:t>
            </a:r>
            <a:r>
              <a:rPr lang="en-US" sz="1800" dirty="0" err="1"/>
              <a:t>în</a:t>
            </a:r>
            <a:r>
              <a:rPr lang="en-US" sz="1800" dirty="0"/>
              <a:t> </a:t>
            </a:r>
            <a:r>
              <a:rPr lang="en-US" sz="1800" dirty="0" err="1"/>
              <a:t>organizația</a:t>
            </a:r>
            <a:r>
              <a:rPr lang="en-US" sz="1800" dirty="0"/>
              <a:t> </a:t>
            </a:r>
            <a:r>
              <a:rPr lang="en-US" sz="1800" dirty="0" err="1"/>
              <a:t>dumneavoastră</a:t>
            </a:r>
            <a:r>
              <a:rPr lang="en-US" sz="1800" dirty="0"/>
              <a:t>. O </a:t>
            </a:r>
            <a:r>
              <a:rPr lang="en-US" sz="1800" dirty="0" err="1"/>
              <a:t>politică</a:t>
            </a:r>
            <a:r>
              <a:rPr lang="en-US" sz="1800" dirty="0"/>
              <a:t> de </a:t>
            </a:r>
            <a:r>
              <a:rPr lang="en-US" sz="1800" dirty="0" err="1"/>
              <a:t>utilizare</a:t>
            </a:r>
            <a:r>
              <a:rPr lang="en-US" sz="1800" dirty="0"/>
              <a:t> </a:t>
            </a:r>
            <a:r>
              <a:rPr lang="en-US" sz="1800" dirty="0" err="1"/>
              <a:t>acceptabilă</a:t>
            </a:r>
            <a:r>
              <a:rPr lang="en-US" sz="1800" dirty="0"/>
              <a:t>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trebui</a:t>
            </a:r>
            <a:r>
              <a:rPr lang="en-US" sz="1800" dirty="0"/>
              <a:t> </a:t>
            </a:r>
            <a:r>
              <a:rPr lang="en-US" sz="1800" dirty="0" err="1"/>
              <a:t>să</a:t>
            </a:r>
            <a:r>
              <a:rPr lang="en-US" sz="1800" dirty="0"/>
              <a:t> </a:t>
            </a:r>
            <a:r>
              <a:rPr lang="en-US" sz="1800" dirty="0" err="1"/>
              <a:t>sublinieze</a:t>
            </a:r>
            <a:r>
              <a:rPr lang="en-US" sz="1800" dirty="0"/>
              <a:t> de </a:t>
            </a:r>
            <a:r>
              <a:rPr lang="en-US" sz="1800" dirty="0" err="1"/>
              <a:t>ce</a:t>
            </a:r>
            <a:r>
              <a:rPr lang="en-US" sz="1800" dirty="0"/>
              <a:t> sunt </a:t>
            </a:r>
            <a:r>
              <a:rPr lang="en-US" sz="1800" dirty="0" err="1"/>
              <a:t>responsabili</a:t>
            </a:r>
            <a:r>
              <a:rPr lang="en-US" sz="1800" dirty="0"/>
              <a:t> </a:t>
            </a:r>
            <a:r>
              <a:rPr lang="en-US" sz="1800" dirty="0" err="1"/>
              <a:t>angajații</a:t>
            </a:r>
            <a:r>
              <a:rPr lang="en-US" sz="1800" dirty="0"/>
              <a:t> </a:t>
            </a:r>
            <a:r>
              <a:rPr lang="en-US" sz="1800" dirty="0" err="1"/>
              <a:t>în</a:t>
            </a:r>
            <a:r>
              <a:rPr lang="en-US" sz="1800" dirty="0"/>
              <a:t> </a:t>
            </a:r>
            <a:r>
              <a:rPr lang="en-US" sz="1800" dirty="0" err="1"/>
              <a:t>ceea</a:t>
            </a:r>
            <a:r>
              <a:rPr lang="en-US" sz="1800" dirty="0"/>
              <a:t> </a:t>
            </a:r>
            <a:r>
              <a:rPr lang="en-US" sz="1800" dirty="0" err="1"/>
              <a:t>ce</a:t>
            </a:r>
            <a:r>
              <a:rPr lang="en-US" sz="1800" dirty="0"/>
              <a:t> </a:t>
            </a:r>
            <a:r>
              <a:rPr lang="en-US" sz="1800" dirty="0" err="1"/>
              <a:t>privește</a:t>
            </a:r>
            <a:r>
              <a:rPr lang="en-US" sz="1800" dirty="0"/>
              <a:t> </a:t>
            </a:r>
            <a:r>
              <a:rPr lang="en-US" sz="1800" dirty="0" err="1"/>
              <a:t>protecția</a:t>
            </a:r>
            <a:r>
              <a:rPr lang="en-US" sz="1800" dirty="0"/>
              <a:t> </a:t>
            </a:r>
            <a:r>
              <a:rPr lang="en-US" sz="1800" dirty="0" err="1"/>
              <a:t>echipamentelor</a:t>
            </a:r>
            <a:r>
              <a:rPr lang="en-US" sz="1800" dirty="0"/>
              <a:t> </a:t>
            </a:r>
            <a:r>
              <a:rPr lang="en-US" sz="1800" dirty="0" err="1"/>
              <a:t>companiei</a:t>
            </a:r>
            <a:r>
              <a:rPr lang="en-US" sz="1800" dirty="0"/>
              <a:t>, cum </a:t>
            </a:r>
            <a:r>
              <a:rPr lang="en-US" sz="1800" dirty="0" err="1"/>
              <a:t>ar</a:t>
            </a:r>
            <a:r>
              <a:rPr lang="en-US" sz="1800" dirty="0"/>
              <a:t> fi </a:t>
            </a:r>
            <a:r>
              <a:rPr lang="en-US" sz="1800" dirty="0" err="1"/>
              <a:t>blocarea</a:t>
            </a:r>
            <a:r>
              <a:rPr lang="en-US" sz="1800" dirty="0"/>
              <a:t> </a:t>
            </a:r>
            <a:r>
              <a:rPr lang="en-US" sz="1800" dirty="0" err="1"/>
              <a:t>computerelor</a:t>
            </a:r>
            <a:r>
              <a:rPr lang="en-US" sz="1800" dirty="0"/>
              <a:t> </a:t>
            </a:r>
            <a:r>
              <a:rPr lang="en-US" sz="1800" dirty="0" err="1"/>
              <a:t>atunci</a:t>
            </a:r>
            <a:r>
              <a:rPr lang="en-US" sz="1800" dirty="0"/>
              <a:t> </a:t>
            </a:r>
            <a:r>
              <a:rPr lang="en-US" sz="1800" dirty="0" err="1"/>
              <a:t>când</a:t>
            </a:r>
            <a:r>
              <a:rPr lang="en-US" sz="1800" dirty="0"/>
              <a:t> sunt </a:t>
            </a:r>
            <a:r>
              <a:rPr lang="en-US" sz="1800" dirty="0" err="1"/>
              <a:t>departe</a:t>
            </a:r>
            <a:r>
              <a:rPr lang="en-US" sz="1800" dirty="0"/>
              <a:t> de </a:t>
            </a:r>
            <a:r>
              <a:rPr lang="en-US" sz="1800" dirty="0" err="1"/>
              <a:t>birou</a:t>
            </a:r>
            <a:r>
              <a:rPr lang="en-US" sz="1800" dirty="0"/>
              <a:t> </a:t>
            </a:r>
            <a:r>
              <a:rPr lang="en-US" sz="1800" dirty="0" err="1"/>
              <a:t>sau</a:t>
            </a:r>
            <a:r>
              <a:rPr lang="en-US" sz="1800" dirty="0"/>
              <a:t> </a:t>
            </a:r>
            <a:r>
              <a:rPr lang="en-US" sz="1800" dirty="0" err="1"/>
              <a:t>protejarea</a:t>
            </a:r>
            <a:r>
              <a:rPr lang="en-US" sz="1800" dirty="0"/>
              <a:t> </a:t>
            </a:r>
            <a:r>
              <a:rPr lang="en-US" sz="1800" dirty="0" err="1"/>
              <a:t>tabletelor</a:t>
            </a:r>
            <a:r>
              <a:rPr lang="en-US" sz="1800" dirty="0"/>
              <a:t> </a:t>
            </a:r>
            <a:r>
              <a:rPr lang="en-US" sz="1800" dirty="0" err="1"/>
              <a:t>sau</a:t>
            </a:r>
            <a:r>
              <a:rPr lang="en-US" sz="1800" dirty="0"/>
              <a:t> a </a:t>
            </a:r>
            <a:r>
              <a:rPr lang="en-US" sz="1800" dirty="0" err="1"/>
              <a:t>altor</a:t>
            </a:r>
            <a:r>
              <a:rPr lang="en-US" sz="1800" dirty="0"/>
              <a:t> </a:t>
            </a:r>
            <a:r>
              <a:rPr lang="en-US" sz="1800" dirty="0" err="1"/>
              <a:t>dispozitive</a:t>
            </a:r>
            <a:r>
              <a:rPr lang="en-US" sz="1800" dirty="0"/>
              <a:t> </a:t>
            </a:r>
            <a:r>
              <a:rPr lang="en-US" sz="1800" dirty="0" err="1"/>
              <a:t>electronice</a:t>
            </a:r>
            <a:r>
              <a:rPr lang="en-US" sz="1800" dirty="0"/>
              <a:t> care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putea</a:t>
            </a:r>
            <a:r>
              <a:rPr lang="en-US" sz="1800" dirty="0"/>
              <a:t> </a:t>
            </a:r>
            <a:r>
              <a:rPr lang="en-US" sz="1800" dirty="0" err="1"/>
              <a:t>conține</a:t>
            </a:r>
            <a:r>
              <a:rPr lang="en-US" sz="1800" dirty="0"/>
              <a:t> </a:t>
            </a:r>
            <a:r>
              <a:rPr lang="en-US" sz="1800" dirty="0" err="1"/>
              <a:t>informații</a:t>
            </a:r>
            <a:r>
              <a:rPr lang="en-US" sz="1800" dirty="0"/>
              <a:t> </a:t>
            </a:r>
            <a:r>
              <a:rPr lang="en-US" sz="1800" dirty="0" err="1"/>
              <a:t>sensibile</a:t>
            </a:r>
            <a:r>
              <a:rPr lang="en-US" sz="1800" dirty="0"/>
              <a:t>. De </a:t>
            </a:r>
            <a:r>
              <a:rPr lang="en-US" sz="1800" dirty="0" err="1"/>
              <a:t>asemenea</a:t>
            </a:r>
            <a:r>
              <a:rPr lang="en-US" sz="1800" dirty="0"/>
              <a:t>,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trebui</a:t>
            </a:r>
            <a:r>
              <a:rPr lang="en-US" sz="1800" dirty="0"/>
              <a:t> </a:t>
            </a:r>
            <a:r>
              <a:rPr lang="en-US" sz="1800" dirty="0" err="1"/>
              <a:t>să</a:t>
            </a:r>
            <a:r>
              <a:rPr lang="en-US" sz="1800" dirty="0"/>
              <a:t> </a:t>
            </a:r>
            <a:r>
              <a:rPr lang="en-US" sz="1800" dirty="0" err="1"/>
              <a:t>sublinieze</a:t>
            </a:r>
            <a:r>
              <a:rPr lang="en-US" sz="1800" dirty="0"/>
              <a:t> care sunt </a:t>
            </a:r>
            <a:r>
              <a:rPr lang="en-US" sz="1800" dirty="0" err="1"/>
              <a:t>drepturile</a:t>
            </a:r>
            <a:r>
              <a:rPr lang="en-US" sz="1800" dirty="0"/>
              <a:t> </a:t>
            </a:r>
            <a:r>
              <a:rPr lang="en-US" sz="1800" dirty="0" err="1"/>
              <a:t>companiei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ce</a:t>
            </a:r>
            <a:r>
              <a:rPr lang="en-US" sz="1800" dirty="0"/>
              <a:t> </a:t>
            </a:r>
            <a:r>
              <a:rPr lang="en-US" sz="1800" dirty="0" err="1"/>
              <a:t>activități</a:t>
            </a:r>
            <a:r>
              <a:rPr lang="en-US" sz="1800" dirty="0"/>
              <a:t> nu sunt </a:t>
            </a:r>
            <a:r>
              <a:rPr lang="en-US" sz="1800" dirty="0" err="1"/>
              <a:t>interzise</a:t>
            </a:r>
            <a:r>
              <a:rPr lang="en-US" sz="1800" dirty="0"/>
              <a:t> pe </a:t>
            </a:r>
            <a:r>
              <a:rPr lang="en-US" sz="1800" dirty="0" err="1"/>
              <a:t>echipamentele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rețeaua</a:t>
            </a:r>
            <a:r>
              <a:rPr lang="en-US" sz="1800" dirty="0"/>
              <a:t> </a:t>
            </a:r>
            <a:r>
              <a:rPr lang="en-US" sz="1800" dirty="0" err="1"/>
              <a:t>companiei</a:t>
            </a:r>
            <a:r>
              <a:rPr lang="en-US" sz="1800" dirty="0"/>
              <a:t>.</a:t>
            </a:r>
          </a:p>
          <a:p>
            <a:pPr algn="just"/>
            <a:r>
              <a:rPr lang="en-US" sz="1800" b="1" dirty="0" err="1"/>
              <a:t>Politica</a:t>
            </a:r>
            <a:r>
              <a:rPr lang="en-US" sz="1800" b="1" dirty="0"/>
              <a:t> de </a:t>
            </a:r>
            <a:r>
              <a:rPr lang="en-US" sz="1800" b="1" dirty="0" err="1"/>
              <a:t>birou</a:t>
            </a:r>
            <a:r>
              <a:rPr lang="en-US" sz="1800" b="1" dirty="0"/>
              <a:t> </a:t>
            </a:r>
            <a:r>
              <a:rPr lang="en-US" sz="1800" b="1" dirty="0" err="1"/>
              <a:t>curat</a:t>
            </a:r>
            <a:r>
              <a:rPr lang="tr-TR" sz="1800" b="1" dirty="0"/>
              <a:t>: </a:t>
            </a:r>
            <a:r>
              <a:rPr lang="en-US" sz="1800" dirty="0"/>
              <a:t>O </a:t>
            </a:r>
            <a:r>
              <a:rPr lang="en-US" sz="1800" dirty="0" err="1"/>
              <a:t>politică</a:t>
            </a:r>
            <a:r>
              <a:rPr lang="en-US" sz="1800" dirty="0"/>
              <a:t> de </a:t>
            </a:r>
            <a:r>
              <a:rPr lang="en-US" sz="1800" dirty="0" err="1"/>
              <a:t>birou</a:t>
            </a:r>
            <a:r>
              <a:rPr lang="en-US" sz="1800" dirty="0"/>
              <a:t> </a:t>
            </a:r>
            <a:r>
              <a:rPr lang="en-US" sz="1800" dirty="0" err="1"/>
              <a:t>curat</a:t>
            </a:r>
            <a:r>
              <a:rPr lang="en-US" sz="1800" dirty="0"/>
              <a:t> se </a:t>
            </a:r>
            <a:r>
              <a:rPr lang="en-US" sz="1800" dirty="0" err="1"/>
              <a:t>concentrează</a:t>
            </a:r>
            <a:r>
              <a:rPr lang="en-US" sz="1800" dirty="0"/>
              <a:t> pe </a:t>
            </a:r>
            <a:r>
              <a:rPr lang="en-US" sz="1800" dirty="0" err="1"/>
              <a:t>protecția</a:t>
            </a:r>
            <a:r>
              <a:rPr lang="en-US" sz="1800" dirty="0"/>
              <a:t> </a:t>
            </a:r>
            <a:r>
              <a:rPr lang="en-US" sz="1800" dirty="0" err="1"/>
              <a:t>activelor</a:t>
            </a:r>
            <a:r>
              <a:rPr lang="en-US" sz="1800" dirty="0"/>
              <a:t> </a:t>
            </a:r>
            <a:r>
              <a:rPr lang="en-US" sz="1800" dirty="0" err="1"/>
              <a:t>fizice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a informațiilor. </a:t>
            </a:r>
            <a:r>
              <a:rPr lang="en-US" sz="1800" dirty="0" err="1"/>
              <a:t>Această</a:t>
            </a:r>
            <a:r>
              <a:rPr lang="en-US" sz="1800" dirty="0"/>
              <a:t> </a:t>
            </a:r>
            <a:r>
              <a:rPr lang="en-US" sz="1800" dirty="0" err="1"/>
              <a:t>politică</a:t>
            </a:r>
            <a:r>
              <a:rPr lang="en-US" sz="1800" dirty="0"/>
              <a:t>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trebui</a:t>
            </a:r>
            <a:r>
              <a:rPr lang="en-US" sz="1800" dirty="0"/>
              <a:t> </a:t>
            </a:r>
            <a:r>
              <a:rPr lang="en-US" sz="1800" dirty="0" err="1"/>
              <a:t>să</a:t>
            </a:r>
            <a:r>
              <a:rPr lang="en-US" sz="1800" dirty="0"/>
              <a:t> </a:t>
            </a:r>
            <a:r>
              <a:rPr lang="en-US" sz="1800" dirty="0" err="1"/>
              <a:t>stabilească</a:t>
            </a:r>
            <a:r>
              <a:rPr lang="en-US" sz="1800" dirty="0"/>
              <a:t> </a:t>
            </a:r>
            <a:r>
              <a:rPr lang="en-US" sz="1800" dirty="0" err="1"/>
              <a:t>cerințele</a:t>
            </a:r>
            <a:r>
              <a:rPr lang="en-US" sz="1800" dirty="0"/>
              <a:t> </a:t>
            </a:r>
            <a:r>
              <a:rPr lang="en-US" sz="1800" dirty="0" err="1"/>
              <a:t>minime</a:t>
            </a:r>
            <a:r>
              <a:rPr lang="en-US" sz="1800" dirty="0"/>
              <a:t> </a:t>
            </a:r>
            <a:r>
              <a:rPr lang="en-US" sz="1800" dirty="0" err="1"/>
              <a:t>pentru</a:t>
            </a:r>
            <a:r>
              <a:rPr lang="en-US" sz="1800" dirty="0"/>
              <a:t> </a:t>
            </a:r>
            <a:r>
              <a:rPr lang="en-US" sz="1800" dirty="0" err="1"/>
              <a:t>menținerea</a:t>
            </a:r>
            <a:r>
              <a:rPr lang="en-US" sz="1800" dirty="0"/>
              <a:t> </a:t>
            </a:r>
            <a:r>
              <a:rPr lang="en-US" sz="1800" dirty="0" err="1"/>
              <a:t>unui</a:t>
            </a:r>
            <a:r>
              <a:rPr lang="en-US" sz="1800" dirty="0"/>
              <a:t> </a:t>
            </a:r>
            <a:r>
              <a:rPr lang="en-US" sz="1800" dirty="0" err="1"/>
              <a:t>birou</a:t>
            </a:r>
            <a:r>
              <a:rPr lang="en-US" sz="1800" dirty="0"/>
              <a:t> </a:t>
            </a:r>
            <a:r>
              <a:rPr lang="en-US" sz="1800" dirty="0" err="1"/>
              <a:t>curat</a:t>
            </a:r>
            <a:r>
              <a:rPr lang="en-US" sz="1800" dirty="0"/>
              <a:t>, cum </a:t>
            </a:r>
            <a:r>
              <a:rPr lang="en-US" sz="1800" dirty="0" err="1"/>
              <a:t>ar</a:t>
            </a:r>
            <a:r>
              <a:rPr lang="en-US" sz="1800" dirty="0"/>
              <a:t> fi </a:t>
            </a:r>
            <a:r>
              <a:rPr lang="en-US" sz="1800" dirty="0" err="1"/>
              <a:t>locul</a:t>
            </a:r>
            <a:r>
              <a:rPr lang="en-US" sz="1800" dirty="0"/>
              <a:t> </a:t>
            </a:r>
            <a:r>
              <a:rPr lang="en-US" sz="1800" dirty="0" err="1"/>
              <a:t>unde</a:t>
            </a:r>
            <a:r>
              <a:rPr lang="en-US" sz="1800" dirty="0"/>
              <a:t> pot fi </a:t>
            </a:r>
            <a:r>
              <a:rPr lang="en-US" sz="1800" dirty="0" err="1"/>
              <a:t>stocate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accesate</a:t>
            </a:r>
            <a:r>
              <a:rPr lang="en-US" sz="1800" dirty="0"/>
              <a:t> </a:t>
            </a:r>
            <a:r>
              <a:rPr lang="en-US" sz="1800" dirty="0" err="1"/>
              <a:t>informațiile</a:t>
            </a:r>
            <a:r>
              <a:rPr lang="en-US" sz="1800" dirty="0"/>
              <a:t> </a:t>
            </a:r>
            <a:r>
              <a:rPr lang="en-US" sz="1800" dirty="0" err="1"/>
              <a:t>sensibile</a:t>
            </a:r>
            <a:r>
              <a:rPr lang="en-US" sz="1800" dirty="0"/>
              <a:t> </a:t>
            </a:r>
            <a:r>
              <a:rPr lang="en-US" sz="1800" dirty="0" err="1"/>
              <a:t>despre</a:t>
            </a:r>
            <a:r>
              <a:rPr lang="en-US" sz="1800" dirty="0"/>
              <a:t> </a:t>
            </a:r>
            <a:r>
              <a:rPr lang="en-US" sz="1800" dirty="0" err="1"/>
              <a:t>angajați</a:t>
            </a:r>
            <a:r>
              <a:rPr lang="en-US" sz="1800" dirty="0"/>
              <a:t>, </a:t>
            </a:r>
            <a:r>
              <a:rPr lang="en-US" sz="1800" dirty="0" err="1"/>
              <a:t>proprietate</a:t>
            </a:r>
            <a:r>
              <a:rPr lang="en-US" sz="1800" dirty="0"/>
              <a:t> </a:t>
            </a:r>
            <a:r>
              <a:rPr lang="en-US" sz="1800" dirty="0" err="1"/>
              <a:t>intelectuală</a:t>
            </a:r>
            <a:r>
              <a:rPr lang="en-US" sz="1800" dirty="0"/>
              <a:t>, </a:t>
            </a:r>
            <a:r>
              <a:rPr lang="en-US" sz="1800" dirty="0" err="1"/>
              <a:t>clienți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furnizori</a:t>
            </a:r>
            <a:r>
              <a:rPr lang="en-US" sz="1800" dirty="0"/>
              <a:t>. De </a:t>
            </a:r>
            <a:r>
              <a:rPr lang="en-US" sz="1800" dirty="0" err="1"/>
              <a:t>asemenea</a:t>
            </a:r>
            <a:r>
              <a:rPr lang="en-US" sz="1800" dirty="0"/>
              <a:t>,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trebui</a:t>
            </a:r>
            <a:r>
              <a:rPr lang="en-US" sz="1800" dirty="0"/>
              <a:t> </a:t>
            </a:r>
            <a:r>
              <a:rPr lang="en-US" sz="1800" dirty="0" err="1"/>
              <a:t>să</a:t>
            </a:r>
            <a:r>
              <a:rPr lang="en-US" sz="1800" dirty="0"/>
              <a:t> </a:t>
            </a:r>
            <a:r>
              <a:rPr lang="en-US" sz="1800" dirty="0" err="1"/>
              <a:t>acopere</a:t>
            </a:r>
            <a:r>
              <a:rPr lang="en-US" sz="1800" dirty="0"/>
              <a:t> </a:t>
            </a:r>
            <a:r>
              <a:rPr lang="en-US" sz="1800" dirty="0" err="1"/>
              <a:t>lucruri</a:t>
            </a:r>
            <a:r>
              <a:rPr lang="en-US" sz="1800" dirty="0"/>
              <a:t> precum </a:t>
            </a:r>
            <a:r>
              <a:rPr lang="en-US" sz="1800" dirty="0" err="1"/>
              <a:t>ce</a:t>
            </a:r>
            <a:r>
              <a:rPr lang="en-US" sz="1800" dirty="0"/>
              <a:t> </a:t>
            </a:r>
            <a:r>
              <a:rPr lang="en-US" sz="1800" dirty="0" err="1"/>
              <a:t>tipuri</a:t>
            </a:r>
            <a:r>
              <a:rPr lang="en-US" sz="1800" dirty="0"/>
              <a:t> de </a:t>
            </a:r>
            <a:r>
              <a:rPr lang="en-US" sz="1800" dirty="0" err="1"/>
              <a:t>materiale</a:t>
            </a:r>
            <a:r>
              <a:rPr lang="en-US" sz="1800" dirty="0"/>
              <a:t> </a:t>
            </a:r>
            <a:r>
              <a:rPr lang="en-US" sz="1800" dirty="0" err="1"/>
              <a:t>trebuie</a:t>
            </a:r>
            <a:r>
              <a:rPr lang="en-US" sz="1800" dirty="0"/>
              <a:t> </a:t>
            </a:r>
            <a:r>
              <a:rPr lang="en-US" sz="1800" dirty="0" err="1"/>
              <a:t>să</a:t>
            </a:r>
            <a:r>
              <a:rPr lang="en-US" sz="1800" dirty="0"/>
              <a:t> fie </a:t>
            </a:r>
            <a:r>
              <a:rPr lang="en-US" sz="1800" dirty="0" err="1"/>
              <a:t>mărunțite</a:t>
            </a:r>
            <a:r>
              <a:rPr lang="en-US" sz="1800" dirty="0"/>
              <a:t> </a:t>
            </a:r>
            <a:r>
              <a:rPr lang="en-US" sz="1800" dirty="0" err="1"/>
              <a:t>sau</a:t>
            </a:r>
            <a:r>
              <a:rPr lang="en-US" sz="1800" dirty="0"/>
              <a:t> </a:t>
            </a:r>
            <a:r>
              <a:rPr lang="en-US" sz="1800" dirty="0" err="1"/>
              <a:t>aruncate</a:t>
            </a:r>
            <a:r>
              <a:rPr lang="en-US" sz="1800" dirty="0"/>
              <a:t>, </a:t>
            </a:r>
            <a:r>
              <a:rPr lang="en-US" sz="1800" dirty="0" err="1"/>
              <a:t>dacă</a:t>
            </a:r>
            <a:r>
              <a:rPr lang="en-US" sz="1800" dirty="0"/>
              <a:t> </a:t>
            </a:r>
            <a:r>
              <a:rPr lang="en-US" sz="1800" dirty="0" err="1"/>
              <a:t>parolele</a:t>
            </a:r>
            <a:r>
              <a:rPr lang="en-US" sz="1800" dirty="0"/>
              <a:t> </a:t>
            </a:r>
            <a:r>
              <a:rPr lang="en-US" sz="1800" dirty="0" err="1"/>
              <a:t>trebuie</a:t>
            </a:r>
            <a:r>
              <a:rPr lang="en-US" sz="1800" dirty="0"/>
              <a:t> </a:t>
            </a:r>
            <a:r>
              <a:rPr lang="en-US" sz="1800" dirty="0" err="1"/>
              <a:t>folosite</a:t>
            </a:r>
            <a:r>
              <a:rPr lang="en-US" sz="1800" dirty="0"/>
              <a:t> </a:t>
            </a:r>
            <a:r>
              <a:rPr lang="en-US" sz="1800" dirty="0" err="1"/>
              <a:t>pentru</a:t>
            </a:r>
            <a:r>
              <a:rPr lang="en-US" sz="1800" dirty="0"/>
              <a:t> a </a:t>
            </a:r>
            <a:r>
              <a:rPr lang="en-US" sz="1800" dirty="0" err="1"/>
              <a:t>prelua</a:t>
            </a:r>
            <a:r>
              <a:rPr lang="en-US" sz="1800" dirty="0"/>
              <a:t> </a:t>
            </a:r>
            <a:r>
              <a:rPr lang="en-US" sz="1800" dirty="0" err="1"/>
              <a:t>documente</a:t>
            </a:r>
            <a:r>
              <a:rPr lang="en-US" sz="1800" dirty="0"/>
              <a:t> de la o </a:t>
            </a:r>
            <a:r>
              <a:rPr lang="en-US" sz="1800" dirty="0" err="1"/>
              <a:t>imprimantă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ce</a:t>
            </a:r>
            <a:r>
              <a:rPr lang="en-US" sz="1800" dirty="0"/>
              <a:t> </a:t>
            </a:r>
            <a:r>
              <a:rPr lang="en-US" sz="1800" dirty="0" err="1"/>
              <a:t>informații</a:t>
            </a:r>
            <a:r>
              <a:rPr lang="en-US" sz="1800" dirty="0"/>
              <a:t> </a:t>
            </a:r>
            <a:r>
              <a:rPr lang="en-US" sz="1800" dirty="0" err="1"/>
              <a:t>sau</a:t>
            </a:r>
            <a:r>
              <a:rPr lang="en-US" sz="1800" dirty="0"/>
              <a:t> </a:t>
            </a:r>
            <a:r>
              <a:rPr lang="en-US" sz="1800" dirty="0" err="1"/>
              <a:t>proprietăți</a:t>
            </a:r>
            <a:r>
              <a:rPr lang="en-US" sz="1800" dirty="0"/>
              <a:t> </a:t>
            </a:r>
            <a:r>
              <a:rPr lang="en-US" sz="1800" dirty="0" err="1"/>
              <a:t>trebuie</a:t>
            </a:r>
            <a:r>
              <a:rPr lang="en-US" sz="1800" dirty="0"/>
              <a:t> </a:t>
            </a:r>
            <a:r>
              <a:rPr lang="en-US" sz="1800" dirty="0" err="1"/>
              <a:t>securizate</a:t>
            </a:r>
            <a:r>
              <a:rPr lang="en-US" sz="1800" dirty="0"/>
              <a:t> cu un </a:t>
            </a:r>
            <a:r>
              <a:rPr lang="en-US" sz="1800" dirty="0" err="1"/>
              <a:t>lacăt</a:t>
            </a:r>
            <a:r>
              <a:rPr lang="en-US" sz="1800" dirty="0"/>
              <a:t> </a:t>
            </a:r>
            <a:r>
              <a:rPr lang="en-US" sz="1800" dirty="0" err="1"/>
              <a:t>fizic</a:t>
            </a:r>
            <a:r>
              <a:rPr lang="en-US" sz="1800" dirty="0"/>
              <a:t>.</a:t>
            </a:r>
          </a:p>
          <a:p>
            <a:pPr algn="just"/>
            <a:r>
              <a:rPr lang="en-US" sz="1800" b="1" dirty="0" err="1"/>
              <a:t>Politica</a:t>
            </a:r>
            <a:r>
              <a:rPr lang="en-US" sz="1800" b="1" dirty="0"/>
              <a:t> de </a:t>
            </a:r>
            <a:r>
              <a:rPr lang="en-US" sz="1800" b="1" dirty="0" err="1"/>
              <a:t>răspuns</a:t>
            </a:r>
            <a:r>
              <a:rPr lang="en-US" sz="1800" b="1" dirty="0"/>
              <a:t> la </a:t>
            </a:r>
            <a:r>
              <a:rPr lang="en-US" sz="1800" b="1" dirty="0" err="1"/>
              <a:t>încălcarea</a:t>
            </a:r>
            <a:r>
              <a:rPr lang="en-US" sz="1800" b="1" dirty="0"/>
              <a:t> </a:t>
            </a:r>
            <a:r>
              <a:rPr lang="en-US" sz="1800" b="1" dirty="0" err="1"/>
              <a:t>datelor</a:t>
            </a:r>
            <a:r>
              <a:rPr lang="tr-TR" sz="1800" b="1" dirty="0"/>
              <a:t>: </a:t>
            </a:r>
            <a:r>
              <a:rPr lang="en-US" sz="1800" dirty="0" err="1"/>
              <a:t>Acesta</a:t>
            </a:r>
            <a:r>
              <a:rPr lang="en-US" sz="1800" dirty="0"/>
              <a:t> </a:t>
            </a:r>
            <a:r>
              <a:rPr lang="en-US" sz="1800" dirty="0" err="1"/>
              <a:t>este</a:t>
            </a:r>
            <a:r>
              <a:rPr lang="en-US" sz="1800" dirty="0"/>
              <a:t>, de </a:t>
            </a:r>
            <a:r>
              <a:rPr lang="en-US" sz="1800" dirty="0" err="1"/>
              <a:t>asemenea</a:t>
            </a:r>
            <a:r>
              <a:rPr lang="en-US" sz="1800" dirty="0"/>
              <a:t>, </a:t>
            </a:r>
            <a:r>
              <a:rPr lang="en-US" sz="1800" dirty="0" err="1"/>
              <a:t>cunoscut</a:t>
            </a:r>
            <a:r>
              <a:rPr lang="en-US" sz="1800" dirty="0"/>
              <a:t> sub </a:t>
            </a:r>
            <a:r>
              <a:rPr lang="en-US" sz="1800" dirty="0" err="1"/>
              <a:t>numele</a:t>
            </a:r>
            <a:r>
              <a:rPr lang="en-US" sz="1800" dirty="0"/>
              <a:t> de plan de </a:t>
            </a:r>
            <a:r>
              <a:rPr lang="en-US" sz="1800" dirty="0" err="1"/>
              <a:t>răspuns</a:t>
            </a:r>
            <a:r>
              <a:rPr lang="en-US" sz="1800" dirty="0"/>
              <a:t> la incident. </a:t>
            </a:r>
            <a:r>
              <a:rPr lang="en-US" sz="1800" dirty="0" err="1"/>
              <a:t>Scopul</a:t>
            </a:r>
            <a:r>
              <a:rPr lang="en-US" sz="1800" dirty="0"/>
              <a:t> </a:t>
            </a:r>
            <a:r>
              <a:rPr lang="en-US" sz="1800" dirty="0" err="1"/>
              <a:t>unei</a:t>
            </a:r>
            <a:r>
              <a:rPr lang="en-US" sz="1800" dirty="0"/>
              <a:t> </a:t>
            </a:r>
            <a:r>
              <a:rPr lang="en-US" sz="1800" dirty="0" err="1"/>
              <a:t>politici</a:t>
            </a:r>
            <a:r>
              <a:rPr lang="en-US" sz="1800" dirty="0"/>
              <a:t> de </a:t>
            </a:r>
            <a:r>
              <a:rPr lang="en-US" sz="1800" dirty="0" err="1"/>
              <a:t>răspuns</a:t>
            </a:r>
            <a:r>
              <a:rPr lang="en-US" sz="1800" dirty="0"/>
              <a:t> la </a:t>
            </a:r>
            <a:r>
              <a:rPr lang="en-US" sz="1800" dirty="0" err="1"/>
              <a:t>încălcarea</a:t>
            </a:r>
            <a:r>
              <a:rPr lang="en-US" sz="1800" dirty="0"/>
              <a:t> </a:t>
            </a:r>
            <a:r>
              <a:rPr lang="en-US" sz="1800" dirty="0" err="1"/>
              <a:t>datelor</a:t>
            </a:r>
            <a:r>
              <a:rPr lang="en-US" sz="1800" dirty="0"/>
              <a:t> </a:t>
            </a:r>
            <a:r>
              <a:rPr lang="en-US" sz="1800" dirty="0" err="1"/>
              <a:t>este</a:t>
            </a:r>
            <a:r>
              <a:rPr lang="en-US" sz="1800" dirty="0"/>
              <a:t> de a </a:t>
            </a:r>
            <a:r>
              <a:rPr lang="en-US" sz="1800" dirty="0" err="1"/>
              <a:t>stabili</a:t>
            </a:r>
            <a:r>
              <a:rPr lang="en-US" sz="1800" dirty="0"/>
              <a:t> </a:t>
            </a:r>
            <a:r>
              <a:rPr lang="en-US" sz="1800" dirty="0" err="1"/>
              <a:t>obiectivele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viziunea</a:t>
            </a:r>
            <a:r>
              <a:rPr lang="en-US" sz="1800" dirty="0"/>
              <a:t> </a:t>
            </a:r>
            <a:r>
              <a:rPr lang="en-US" sz="1800" dirty="0" err="1"/>
              <a:t>asupra</a:t>
            </a:r>
            <a:r>
              <a:rPr lang="en-US" sz="1800" dirty="0"/>
              <a:t> </a:t>
            </a:r>
            <a:r>
              <a:rPr lang="en-US" sz="1800" dirty="0" err="1"/>
              <a:t>modului</a:t>
            </a:r>
            <a:r>
              <a:rPr lang="en-US" sz="1800" dirty="0"/>
              <a:t> </a:t>
            </a:r>
            <a:r>
              <a:rPr lang="en-US" sz="1800" dirty="0" err="1"/>
              <a:t>în</a:t>
            </a:r>
            <a:r>
              <a:rPr lang="en-US" sz="1800" dirty="0"/>
              <a:t> care </a:t>
            </a:r>
            <a:r>
              <a:rPr lang="en-US" sz="1800" dirty="0" err="1"/>
              <a:t>organizația</a:t>
            </a:r>
            <a:r>
              <a:rPr lang="en-US" sz="1800" dirty="0"/>
              <a:t> </a:t>
            </a:r>
            <a:r>
              <a:rPr lang="en-US" sz="1800" dirty="0" err="1"/>
              <a:t>dvs</a:t>
            </a:r>
            <a:r>
              <a:rPr lang="en-US" sz="1800" dirty="0"/>
              <a:t>.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răspunde</a:t>
            </a:r>
            <a:r>
              <a:rPr lang="en-US" sz="1800" dirty="0"/>
              <a:t> la o </a:t>
            </a:r>
            <a:r>
              <a:rPr lang="en-US" sz="1800" dirty="0" err="1"/>
              <a:t>încălcare</a:t>
            </a:r>
            <a:r>
              <a:rPr lang="en-US" sz="1800" dirty="0"/>
              <a:t> a </a:t>
            </a:r>
            <a:r>
              <a:rPr lang="en-US" sz="1800" dirty="0" err="1"/>
              <a:t>datelor</a:t>
            </a:r>
            <a:r>
              <a:rPr lang="en-US" sz="1800" dirty="0"/>
              <a:t>. </a:t>
            </a:r>
            <a:r>
              <a:rPr lang="en-US" sz="1800" dirty="0" err="1"/>
              <a:t>Acest</a:t>
            </a:r>
            <a:r>
              <a:rPr lang="en-US" sz="1800" dirty="0"/>
              <a:t> plan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ajuta</a:t>
            </a:r>
            <a:r>
              <a:rPr lang="en-US" sz="1800" dirty="0"/>
              <a:t> la </a:t>
            </a:r>
            <a:r>
              <a:rPr lang="en-US" sz="1800" dirty="0" err="1"/>
              <a:t>atenuarea</a:t>
            </a:r>
            <a:r>
              <a:rPr lang="en-US" sz="1800" dirty="0"/>
              <a:t> </a:t>
            </a:r>
            <a:r>
              <a:rPr lang="en-US" sz="1800" dirty="0" err="1"/>
              <a:t>riscurilor</a:t>
            </a:r>
            <a:r>
              <a:rPr lang="en-US" sz="1800" dirty="0"/>
              <a:t> de a fi </a:t>
            </a:r>
            <a:r>
              <a:rPr lang="en-US" sz="1800" dirty="0" err="1"/>
              <a:t>victima</a:t>
            </a:r>
            <a:r>
              <a:rPr lang="en-US" sz="1800" dirty="0"/>
              <a:t> </a:t>
            </a:r>
            <a:r>
              <a:rPr lang="en-US" sz="1800" dirty="0" err="1"/>
              <a:t>unui</a:t>
            </a:r>
            <a:r>
              <a:rPr lang="en-US" sz="1800" dirty="0"/>
              <a:t> </a:t>
            </a:r>
            <a:r>
              <a:rPr lang="en-US" sz="1800" dirty="0" err="1"/>
              <a:t>atac</a:t>
            </a:r>
            <a:r>
              <a:rPr lang="en-US" sz="1800" dirty="0"/>
              <a:t> </a:t>
            </a:r>
            <a:r>
              <a:rPr lang="en-US" sz="1800" dirty="0" err="1"/>
              <a:t>cibernetic</a:t>
            </a:r>
            <a:r>
              <a:rPr lang="en-US" sz="1800" dirty="0"/>
              <a:t>. </a:t>
            </a:r>
            <a:r>
              <a:rPr lang="en-US" sz="1800" dirty="0" err="1"/>
              <a:t>Această</a:t>
            </a:r>
            <a:r>
              <a:rPr lang="en-US" sz="1800" dirty="0"/>
              <a:t> </a:t>
            </a:r>
            <a:r>
              <a:rPr lang="en-US" sz="1800" dirty="0" err="1"/>
              <a:t>politică</a:t>
            </a:r>
            <a:r>
              <a:rPr lang="en-US" sz="1800" dirty="0"/>
              <a:t>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trebui</a:t>
            </a:r>
            <a:r>
              <a:rPr lang="en-US" sz="1800" dirty="0"/>
              <a:t> </a:t>
            </a:r>
            <a:r>
              <a:rPr lang="en-US" sz="1800" dirty="0" err="1"/>
              <a:t>să</a:t>
            </a:r>
            <a:r>
              <a:rPr lang="en-US" sz="1800" dirty="0"/>
              <a:t> </a:t>
            </a:r>
            <a:r>
              <a:rPr lang="en-US" sz="1800" dirty="0" err="1"/>
              <a:t>definească</a:t>
            </a:r>
            <a:r>
              <a:rPr lang="en-US" sz="1800" dirty="0"/>
              <a:t> cui se </a:t>
            </a:r>
            <a:r>
              <a:rPr lang="en-US" sz="1800" dirty="0" err="1"/>
              <a:t>aplică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când</a:t>
            </a:r>
            <a:r>
              <a:rPr lang="en-US" sz="1800" dirty="0"/>
              <a:t> </a:t>
            </a:r>
            <a:r>
              <a:rPr lang="en-US" sz="1800" dirty="0" err="1"/>
              <a:t>intră</a:t>
            </a:r>
            <a:r>
              <a:rPr lang="en-US" sz="1800" dirty="0"/>
              <a:t> </a:t>
            </a:r>
            <a:r>
              <a:rPr lang="en-US" sz="1800" dirty="0" err="1"/>
              <a:t>în</a:t>
            </a:r>
            <a:r>
              <a:rPr lang="en-US" sz="1800" dirty="0"/>
              <a:t> </a:t>
            </a:r>
            <a:r>
              <a:rPr lang="en-US" sz="1800" dirty="0" err="1"/>
              <a:t>vigoare</a:t>
            </a:r>
            <a:r>
              <a:rPr lang="en-US" sz="1800" dirty="0"/>
              <a:t>, </a:t>
            </a:r>
            <a:r>
              <a:rPr lang="en-US" sz="1800" dirty="0" err="1"/>
              <a:t>inclusiv</a:t>
            </a:r>
            <a:r>
              <a:rPr lang="en-US" sz="1800" dirty="0"/>
              <a:t> </a:t>
            </a:r>
            <a:r>
              <a:rPr lang="en-US" sz="1800" dirty="0" err="1"/>
              <a:t>definirea</a:t>
            </a:r>
            <a:r>
              <a:rPr lang="en-US" sz="1800" dirty="0"/>
              <a:t> </a:t>
            </a:r>
            <a:r>
              <a:rPr lang="en-US" sz="1800" dirty="0" err="1"/>
              <a:t>unei</a:t>
            </a:r>
            <a:r>
              <a:rPr lang="en-US" sz="1800" dirty="0"/>
              <a:t> </a:t>
            </a:r>
            <a:r>
              <a:rPr lang="en-US" sz="1800" dirty="0" err="1"/>
              <a:t>încălcări</a:t>
            </a:r>
            <a:r>
              <a:rPr lang="en-US" sz="1800" dirty="0"/>
              <a:t>, </a:t>
            </a:r>
            <a:r>
              <a:rPr lang="en-US" sz="1800" dirty="0" err="1"/>
              <a:t>rolurile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responsabilitățile</a:t>
            </a:r>
            <a:r>
              <a:rPr lang="en-US" sz="1800" dirty="0"/>
              <a:t> </a:t>
            </a:r>
            <a:r>
              <a:rPr lang="en-US" sz="1800" dirty="0" err="1"/>
              <a:t>personalului</a:t>
            </a:r>
            <a:r>
              <a:rPr lang="en-US" sz="1800" dirty="0"/>
              <a:t>, </a:t>
            </a:r>
            <a:r>
              <a:rPr lang="en-US" sz="1800" dirty="0" err="1"/>
              <a:t>standardele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valorile</a:t>
            </a:r>
            <a:r>
              <a:rPr lang="en-US" sz="1800" dirty="0"/>
              <a:t>, </a:t>
            </a:r>
            <a:r>
              <a:rPr lang="en-US" sz="1800" dirty="0" err="1"/>
              <a:t>mecanismele</a:t>
            </a:r>
            <a:r>
              <a:rPr lang="en-US" sz="1800" dirty="0"/>
              <a:t> de </a:t>
            </a:r>
            <a:r>
              <a:rPr lang="en-US" sz="1800" dirty="0" err="1"/>
              <a:t>raportare</a:t>
            </a:r>
            <a:r>
              <a:rPr lang="en-US" sz="1800" dirty="0"/>
              <a:t>, </a:t>
            </a:r>
            <a:r>
              <a:rPr lang="en-US" sz="1800" dirty="0" err="1"/>
              <a:t>remediere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feedback.</a:t>
            </a:r>
          </a:p>
          <a:p>
            <a:pPr algn="just"/>
            <a:r>
              <a:rPr lang="pt-BR" sz="1800" b="1" dirty="0"/>
              <a:t>Politica privind planul de recuperare în caz de dezastru</a:t>
            </a:r>
            <a:r>
              <a:rPr lang="tr-TR" sz="1800" b="1" dirty="0"/>
              <a:t>: </a:t>
            </a:r>
            <a:r>
              <a:rPr lang="en-US" sz="1800" dirty="0" err="1"/>
              <a:t>Această</a:t>
            </a:r>
            <a:r>
              <a:rPr lang="en-US" sz="1800" dirty="0"/>
              <a:t> </a:t>
            </a:r>
            <a:r>
              <a:rPr lang="en-US" sz="1800" dirty="0" err="1"/>
              <a:t>politică</a:t>
            </a:r>
            <a:r>
              <a:rPr lang="en-US" sz="1800" dirty="0"/>
              <a:t> </a:t>
            </a:r>
            <a:r>
              <a:rPr lang="en-US" sz="1800" dirty="0" err="1"/>
              <a:t>este</a:t>
            </a:r>
            <a:r>
              <a:rPr lang="en-US" sz="1800" dirty="0"/>
              <a:t> </a:t>
            </a:r>
            <a:r>
              <a:rPr lang="en-US" sz="1800" dirty="0" err="1"/>
              <a:t>diferită</a:t>
            </a:r>
            <a:r>
              <a:rPr lang="en-US" sz="1800" dirty="0"/>
              <a:t> de un plan de </a:t>
            </a:r>
            <a:r>
              <a:rPr lang="en-US" sz="1800" dirty="0" err="1"/>
              <a:t>răspuns</a:t>
            </a:r>
            <a:r>
              <a:rPr lang="en-US" sz="1800" dirty="0"/>
              <a:t> la </a:t>
            </a:r>
            <a:r>
              <a:rPr lang="en-US" sz="1800" dirty="0" err="1"/>
              <a:t>încălcarea</a:t>
            </a:r>
            <a:r>
              <a:rPr lang="en-US" sz="1800" dirty="0"/>
              <a:t> </a:t>
            </a:r>
            <a:r>
              <a:rPr lang="en-US" sz="1800" dirty="0" err="1"/>
              <a:t>datelor</a:t>
            </a:r>
            <a:r>
              <a:rPr lang="en-US" sz="1800" dirty="0"/>
              <a:t>, </a:t>
            </a:r>
            <a:r>
              <a:rPr lang="en-US" sz="1800" dirty="0" err="1"/>
              <a:t>deoarece</a:t>
            </a:r>
            <a:r>
              <a:rPr lang="en-US" sz="1800" dirty="0"/>
              <a:t> </a:t>
            </a:r>
            <a:r>
              <a:rPr lang="en-US" sz="1800" dirty="0" err="1"/>
              <a:t>este</a:t>
            </a:r>
            <a:r>
              <a:rPr lang="en-US" sz="1800" dirty="0"/>
              <a:t> un plan general de </a:t>
            </a:r>
            <a:r>
              <a:rPr lang="en-US" sz="1800" dirty="0" err="1"/>
              <a:t>urgență</a:t>
            </a:r>
            <a:r>
              <a:rPr lang="en-US" sz="1800" dirty="0"/>
              <a:t> </a:t>
            </a:r>
            <a:r>
              <a:rPr lang="en-US" sz="1800" dirty="0" err="1"/>
              <a:t>pentru</a:t>
            </a:r>
            <a:r>
              <a:rPr lang="en-US" sz="1800" dirty="0"/>
              <a:t> </a:t>
            </a:r>
            <a:r>
              <a:rPr lang="en-US" sz="1800" dirty="0" err="1"/>
              <a:t>ce</a:t>
            </a:r>
            <a:r>
              <a:rPr lang="en-US" sz="1800" dirty="0"/>
              <a:t> </a:t>
            </a:r>
            <a:r>
              <a:rPr lang="en-US" sz="1800" dirty="0" err="1"/>
              <a:t>trebuie</a:t>
            </a:r>
            <a:r>
              <a:rPr lang="en-US" sz="1800" dirty="0"/>
              <a:t> </a:t>
            </a:r>
            <a:r>
              <a:rPr lang="en-US" sz="1800" dirty="0" err="1"/>
              <a:t>făcut</a:t>
            </a:r>
            <a:r>
              <a:rPr lang="en-US" sz="1800" dirty="0"/>
              <a:t> </a:t>
            </a:r>
            <a:r>
              <a:rPr lang="en-US" sz="1800" dirty="0" err="1"/>
              <a:t>în</a:t>
            </a:r>
            <a:r>
              <a:rPr lang="en-US" sz="1800" dirty="0"/>
              <a:t> </a:t>
            </a:r>
            <a:r>
              <a:rPr lang="en-US" sz="1800" dirty="0" err="1"/>
              <a:t>cazul</a:t>
            </a:r>
            <a:r>
              <a:rPr lang="en-US" sz="1800" dirty="0"/>
              <a:t> </a:t>
            </a:r>
            <a:r>
              <a:rPr lang="en-US" sz="1800" dirty="0" err="1"/>
              <a:t>unui</a:t>
            </a:r>
            <a:r>
              <a:rPr lang="en-US" sz="1800" dirty="0"/>
              <a:t> </a:t>
            </a:r>
            <a:r>
              <a:rPr lang="en-US" sz="1800" dirty="0" err="1"/>
              <a:t>dezastru</a:t>
            </a:r>
            <a:r>
              <a:rPr lang="en-US" sz="1800" dirty="0"/>
              <a:t> </a:t>
            </a:r>
            <a:r>
              <a:rPr lang="en-US" sz="1800" dirty="0" err="1"/>
              <a:t>sau</a:t>
            </a:r>
            <a:r>
              <a:rPr lang="en-US" sz="1800" dirty="0"/>
              <a:t> al </a:t>
            </a:r>
            <a:r>
              <a:rPr lang="en-US" sz="1800" dirty="0" err="1"/>
              <a:t>oricărui</a:t>
            </a:r>
            <a:r>
              <a:rPr lang="en-US" sz="1800" dirty="0"/>
              <a:t> </a:t>
            </a:r>
            <a:r>
              <a:rPr lang="en-US" sz="1800" dirty="0" err="1"/>
              <a:t>eveniment</a:t>
            </a:r>
            <a:r>
              <a:rPr lang="en-US" sz="1800" dirty="0"/>
              <a:t> care </a:t>
            </a:r>
            <a:r>
              <a:rPr lang="en-US" sz="1800" dirty="0" err="1"/>
              <a:t>cauzează</a:t>
            </a:r>
            <a:r>
              <a:rPr lang="en-US" sz="1800" dirty="0"/>
              <a:t> o </a:t>
            </a:r>
            <a:r>
              <a:rPr lang="en-US" sz="1800" dirty="0" err="1"/>
              <a:t>întârziere</a:t>
            </a:r>
            <a:r>
              <a:rPr lang="en-US" sz="1800" dirty="0"/>
              <a:t> </a:t>
            </a:r>
            <a:r>
              <a:rPr lang="en-US" sz="1800" dirty="0" err="1"/>
              <a:t>extinsă</a:t>
            </a:r>
            <a:r>
              <a:rPr lang="en-US" sz="1800" dirty="0"/>
              <a:t> a </a:t>
            </a:r>
            <a:r>
              <a:rPr lang="en-US" sz="1800" dirty="0" err="1"/>
              <a:t>serviciului</a:t>
            </a:r>
            <a:r>
              <a:rPr lang="en-US" sz="1800" dirty="0"/>
              <a:t>. </a:t>
            </a:r>
            <a:r>
              <a:rPr lang="en-US" sz="1800" dirty="0" err="1"/>
              <a:t>Această</a:t>
            </a:r>
            <a:r>
              <a:rPr lang="en-US" sz="1800" dirty="0"/>
              <a:t> </a:t>
            </a:r>
            <a:r>
              <a:rPr lang="en-US" sz="1800" dirty="0" err="1"/>
              <a:t>politică</a:t>
            </a:r>
            <a:r>
              <a:rPr lang="en-US" sz="1800" dirty="0"/>
              <a:t>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trebui</a:t>
            </a:r>
            <a:r>
              <a:rPr lang="en-US" sz="1800" dirty="0"/>
              <a:t> </a:t>
            </a:r>
            <a:r>
              <a:rPr lang="en-US" sz="1800" dirty="0" err="1"/>
              <a:t>să</a:t>
            </a:r>
            <a:r>
              <a:rPr lang="en-US" sz="1800" dirty="0"/>
              <a:t> </a:t>
            </a:r>
            <a:r>
              <a:rPr lang="en-US" sz="1800" dirty="0" err="1"/>
              <a:t>descrie</a:t>
            </a:r>
            <a:r>
              <a:rPr lang="en-US" sz="1800" dirty="0"/>
              <a:t> </a:t>
            </a:r>
            <a:r>
              <a:rPr lang="en-US" sz="1800" dirty="0" err="1"/>
              <a:t>procesul</a:t>
            </a:r>
            <a:r>
              <a:rPr lang="en-US" sz="1800" dirty="0"/>
              <a:t> de </a:t>
            </a:r>
            <a:r>
              <a:rPr lang="en-US" sz="1800" dirty="0" err="1"/>
              <a:t>recuperare</a:t>
            </a:r>
            <a:r>
              <a:rPr lang="en-US" sz="1800" dirty="0"/>
              <a:t> a </a:t>
            </a:r>
            <a:r>
              <a:rPr lang="en-US" sz="1800" dirty="0" err="1"/>
              <a:t>sistemelor</a:t>
            </a:r>
            <a:r>
              <a:rPr lang="en-US" sz="1800" dirty="0"/>
              <a:t>, </a:t>
            </a:r>
            <a:r>
              <a:rPr lang="en-US" sz="1800" dirty="0" err="1"/>
              <a:t>aplicațiilor</a:t>
            </a:r>
            <a:r>
              <a:rPr lang="en-US" sz="1800" dirty="0"/>
              <a:t> </a:t>
            </a:r>
            <a:r>
              <a:rPr lang="en-US" sz="1800" dirty="0" err="1"/>
              <a:t>și</a:t>
            </a:r>
            <a:r>
              <a:rPr lang="en-US" sz="1800" dirty="0"/>
              <a:t> </a:t>
            </a:r>
            <a:r>
              <a:rPr lang="en-US" sz="1800" dirty="0" err="1"/>
              <a:t>datelor</a:t>
            </a:r>
            <a:r>
              <a:rPr lang="en-US" sz="1800" dirty="0"/>
              <a:t> </a:t>
            </a:r>
            <a:r>
              <a:rPr lang="en-US" sz="1800" dirty="0" err="1"/>
              <a:t>în</a:t>
            </a:r>
            <a:r>
              <a:rPr lang="en-US" sz="1800" dirty="0"/>
              <a:t> </a:t>
            </a:r>
            <a:r>
              <a:rPr lang="en-US" sz="1800" dirty="0" err="1"/>
              <a:t>timpul</a:t>
            </a:r>
            <a:r>
              <a:rPr lang="en-US" sz="1800" dirty="0"/>
              <a:t> </a:t>
            </a:r>
            <a:r>
              <a:rPr lang="en-US" sz="1800" dirty="0" err="1"/>
              <a:t>sau</a:t>
            </a:r>
            <a:r>
              <a:rPr lang="en-US" sz="1800" dirty="0"/>
              <a:t> </a:t>
            </a:r>
            <a:r>
              <a:rPr lang="en-US" sz="1800" dirty="0" err="1"/>
              <a:t>după</a:t>
            </a:r>
            <a:r>
              <a:rPr lang="en-US" sz="1800" dirty="0"/>
              <a:t> </a:t>
            </a:r>
            <a:r>
              <a:rPr lang="en-US" sz="1800" dirty="0" err="1"/>
              <a:t>orice</a:t>
            </a:r>
            <a:r>
              <a:rPr lang="en-US" sz="1800" dirty="0"/>
              <a:t> tip de </a:t>
            </a:r>
            <a:r>
              <a:rPr lang="en-US" sz="1800" dirty="0" err="1"/>
              <a:t>dezastru</a:t>
            </a:r>
            <a:r>
              <a:rPr lang="en-US" sz="1800" dirty="0"/>
              <a:t> care </a:t>
            </a:r>
            <a:r>
              <a:rPr lang="en-US" sz="1800" dirty="0" err="1"/>
              <a:t>provoacă</a:t>
            </a:r>
            <a:r>
              <a:rPr lang="en-US" sz="1800" dirty="0"/>
              <a:t> o </a:t>
            </a:r>
            <a:r>
              <a:rPr lang="en-US" sz="1800" dirty="0" err="1"/>
              <a:t>întrerupere</a:t>
            </a:r>
            <a:r>
              <a:rPr lang="en-US" sz="1800" dirty="0"/>
              <a:t> </a:t>
            </a:r>
            <a:r>
              <a:rPr lang="en-US" sz="1800" dirty="0" err="1"/>
              <a:t>majoră</a:t>
            </a:r>
            <a:r>
              <a:rPr lang="en-US" sz="1800" dirty="0"/>
              <a:t>. </a:t>
            </a:r>
            <a:r>
              <a:rPr lang="en-US" sz="1800" dirty="0" err="1"/>
              <a:t>Acest</a:t>
            </a:r>
            <a:r>
              <a:rPr lang="en-US" sz="1800" dirty="0"/>
              <a:t> plan de </a:t>
            </a:r>
            <a:r>
              <a:rPr lang="en-US" sz="1800" dirty="0" err="1"/>
              <a:t>recuperare</a:t>
            </a:r>
            <a:r>
              <a:rPr lang="en-US" sz="1800" dirty="0"/>
              <a:t> </a:t>
            </a:r>
            <a:r>
              <a:rPr lang="en-US" sz="1800" dirty="0" err="1"/>
              <a:t>în</a:t>
            </a:r>
            <a:r>
              <a:rPr lang="en-US" sz="1800" dirty="0"/>
              <a:t> </a:t>
            </a:r>
            <a:r>
              <a:rPr lang="en-US" sz="1800" dirty="0" err="1"/>
              <a:t>caz</a:t>
            </a:r>
            <a:r>
              <a:rPr lang="en-US" sz="1800" dirty="0"/>
              <a:t> de </a:t>
            </a:r>
            <a:r>
              <a:rPr lang="en-US" sz="1800" dirty="0" err="1"/>
              <a:t>dezastru</a:t>
            </a:r>
            <a:r>
              <a:rPr lang="en-US" sz="1800" dirty="0"/>
              <a:t>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trebui</a:t>
            </a:r>
            <a:r>
              <a:rPr lang="en-US" sz="1800" dirty="0"/>
              <a:t> </a:t>
            </a:r>
            <a:r>
              <a:rPr lang="en-US" sz="1800" dirty="0" err="1"/>
              <a:t>actualizat</a:t>
            </a:r>
            <a:r>
              <a:rPr lang="en-US" sz="1800" dirty="0"/>
              <a:t> </a:t>
            </a:r>
            <a:r>
              <a:rPr lang="en-US" sz="1800" dirty="0" err="1"/>
              <a:t>anual</a:t>
            </a:r>
            <a:r>
              <a:rPr lang="en-US" sz="1800" dirty="0"/>
              <a:t>.</a:t>
            </a:r>
            <a:endParaRPr lang="tr-TR" sz="1800" dirty="0"/>
          </a:p>
        </p:txBody>
      </p:sp>
      <p:sp>
        <p:nvSpPr>
          <p:cNvPr id="36" name="Rectangle 27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Isosceles Triangle 29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Isosceles Triangle 31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769E7E0C-44C9-D050-7DA9-2AD1F7ED3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2157AFA5-6A93-D778-09CE-37022043D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37011" y="753256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417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6C32887-1952-D993-83FD-2166EFCE9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625" y="310082"/>
            <a:ext cx="10515600" cy="1325563"/>
          </a:xfrm>
        </p:spPr>
        <p:txBody>
          <a:bodyPr/>
          <a:lstStyle/>
          <a:p>
            <a:r>
              <a:rPr lang="pt-BR" dirty="0"/>
              <a:t>Ce ar trebui să fie într-o politică de securitate a informațiilor?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A8E5A1C-C56A-1088-3870-13581CA08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err="1"/>
              <a:t>Politica</a:t>
            </a:r>
            <a:r>
              <a:rPr lang="en-US" b="1" dirty="0"/>
              <a:t> de e-mail</a:t>
            </a:r>
            <a:r>
              <a:rPr lang="tr-TR" b="1" dirty="0"/>
              <a:t>: </a:t>
            </a:r>
            <a:r>
              <a:rPr lang="en-US" dirty="0"/>
              <a:t>E-</a:t>
            </a:r>
            <a:r>
              <a:rPr lang="en-US" dirty="0" err="1"/>
              <a:t>mailul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un canal de </a:t>
            </a:r>
            <a:r>
              <a:rPr lang="en-US" dirty="0" err="1"/>
              <a:t>comunicare</a:t>
            </a:r>
            <a:r>
              <a:rPr lang="en-US" dirty="0"/>
              <a:t> </a:t>
            </a:r>
            <a:r>
              <a:rPr lang="en-US" dirty="0" err="1"/>
              <a:t>esențial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companiile</a:t>
            </a:r>
            <a:r>
              <a:rPr lang="en-US" dirty="0"/>
              <a:t> de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tipurile</a:t>
            </a:r>
            <a:r>
              <a:rPr lang="en-US" dirty="0"/>
              <a:t>, </a:t>
            </a:r>
            <a:r>
              <a:rPr lang="en-US" dirty="0" err="1"/>
              <a:t>iar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greșită</a:t>
            </a:r>
            <a:r>
              <a:rPr lang="en-US" dirty="0"/>
              <a:t> a e-</a:t>
            </a:r>
            <a:r>
              <a:rPr lang="en-US" dirty="0" err="1"/>
              <a:t>mailului</a:t>
            </a:r>
            <a:r>
              <a:rPr lang="en-US" dirty="0"/>
              <a:t>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reprezenta</a:t>
            </a:r>
            <a:r>
              <a:rPr lang="en-US" dirty="0"/>
              <a:t> </a:t>
            </a:r>
            <a:r>
              <a:rPr lang="en-US" dirty="0" err="1"/>
              <a:t>multe</a:t>
            </a:r>
            <a:r>
              <a:rPr lang="en-US" dirty="0"/>
              <a:t> </a:t>
            </a:r>
            <a:r>
              <a:rPr lang="en-US" dirty="0" err="1"/>
              <a:t>amenințări</a:t>
            </a:r>
            <a:r>
              <a:rPr lang="en-US" dirty="0"/>
              <a:t> la </a:t>
            </a:r>
            <a:r>
              <a:rPr lang="en-US" dirty="0" err="1"/>
              <a:t>adresa</a:t>
            </a:r>
            <a:r>
              <a:rPr lang="en-US" dirty="0"/>
              <a:t> </a:t>
            </a:r>
            <a:r>
              <a:rPr lang="en-US" dirty="0" err="1"/>
              <a:t>securității</a:t>
            </a:r>
            <a:r>
              <a:rPr lang="en-US" dirty="0"/>
              <a:t> </a:t>
            </a:r>
            <a:r>
              <a:rPr lang="en-US" dirty="0" err="1"/>
              <a:t>companiei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., fie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vorba</a:t>
            </a:r>
            <a:r>
              <a:rPr lang="en-US" dirty="0"/>
              <a:t> de </a:t>
            </a:r>
            <a:r>
              <a:rPr lang="en-US" dirty="0" err="1"/>
              <a:t>angajați</a:t>
            </a:r>
            <a:r>
              <a:rPr lang="en-US" dirty="0"/>
              <a:t> care </a:t>
            </a:r>
            <a:r>
              <a:rPr lang="en-US" dirty="0" err="1"/>
              <a:t>folosesc</a:t>
            </a:r>
            <a:r>
              <a:rPr lang="en-US" dirty="0"/>
              <a:t> e-</a:t>
            </a:r>
            <a:r>
              <a:rPr lang="en-US" dirty="0" err="1"/>
              <a:t>mailul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distribui</a:t>
            </a:r>
            <a:r>
              <a:rPr lang="en-US" dirty="0"/>
              <a:t> </a:t>
            </a:r>
            <a:r>
              <a:rPr lang="en-US" dirty="0" err="1"/>
              <a:t>informații</a:t>
            </a:r>
            <a:r>
              <a:rPr lang="en-US" dirty="0"/>
              <a:t> </a:t>
            </a:r>
            <a:r>
              <a:rPr lang="en-US" dirty="0" err="1"/>
              <a:t>confidențiale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care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expun</a:t>
            </a:r>
            <a:r>
              <a:rPr lang="en-US" dirty="0"/>
              <a:t> din </a:t>
            </a:r>
            <a:r>
              <a:rPr lang="en-US" dirty="0" err="1"/>
              <a:t>neatenție</a:t>
            </a:r>
            <a:r>
              <a:rPr lang="en-US" dirty="0"/>
              <a:t> </a:t>
            </a:r>
            <a:r>
              <a:rPr lang="en-US" dirty="0" err="1"/>
              <a:t>rețeaua</a:t>
            </a:r>
            <a:r>
              <a:rPr lang="en-US" dirty="0"/>
              <a:t> la un virus. </a:t>
            </a:r>
          </a:p>
          <a:p>
            <a:endParaRPr lang="en-US" dirty="0"/>
          </a:p>
          <a:p>
            <a:r>
              <a:rPr lang="en-US" b="1" dirty="0" err="1"/>
              <a:t>Politica</a:t>
            </a:r>
            <a:r>
              <a:rPr lang="en-US" b="1" dirty="0"/>
              <a:t> de </a:t>
            </a:r>
            <a:r>
              <a:rPr lang="en-US" b="1" dirty="0" err="1"/>
              <a:t>protecție</a:t>
            </a:r>
            <a:r>
              <a:rPr lang="en-US" b="1" dirty="0"/>
              <a:t> a </a:t>
            </a:r>
            <a:r>
              <a:rPr lang="en-US" b="1" dirty="0" err="1"/>
              <a:t>cheii</a:t>
            </a:r>
            <a:r>
              <a:rPr lang="en-US" b="1" dirty="0"/>
              <a:t> de </a:t>
            </a:r>
            <a:r>
              <a:rPr lang="en-US" b="1" dirty="0" err="1"/>
              <a:t>criptare</a:t>
            </a:r>
            <a:r>
              <a:rPr lang="en-US" b="1" dirty="0"/>
              <a:t> a </a:t>
            </a:r>
            <a:r>
              <a:rPr lang="en-US" b="1" dirty="0" err="1"/>
              <a:t>utilizatorului</a:t>
            </a:r>
            <a:r>
              <a:rPr lang="en-US" b="1" dirty="0"/>
              <a:t> final</a:t>
            </a:r>
            <a:r>
              <a:rPr lang="tr-TR" b="1" dirty="0"/>
              <a:t>: </a:t>
            </a:r>
            <a:r>
              <a:rPr lang="en-US" dirty="0"/>
              <a:t>Este </a:t>
            </a:r>
            <a:r>
              <a:rPr lang="en-US" dirty="0" err="1"/>
              <a:t>posibil</a:t>
            </a:r>
            <a:r>
              <a:rPr lang="en-US" dirty="0"/>
              <a:t> ca </a:t>
            </a:r>
            <a:r>
              <a:rPr lang="en-US" dirty="0" err="1"/>
              <a:t>anumite</a:t>
            </a:r>
            <a:r>
              <a:rPr lang="en-US" dirty="0"/>
              <a:t> </a:t>
            </a:r>
            <a:r>
              <a:rPr lang="en-US" dirty="0" err="1"/>
              <a:t>documente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comunicări</a:t>
            </a:r>
            <a:r>
              <a:rPr lang="en-US" dirty="0"/>
              <a:t> din </a:t>
            </a:r>
            <a:r>
              <a:rPr lang="en-US" dirty="0" err="1"/>
              <a:t>interiorul</a:t>
            </a:r>
            <a:r>
              <a:rPr lang="en-US" dirty="0"/>
              <a:t> </a:t>
            </a:r>
            <a:r>
              <a:rPr lang="en-US" dirty="0" err="1"/>
              <a:t>companiei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distribuite</a:t>
            </a:r>
            <a:r>
              <a:rPr lang="en-US" dirty="0"/>
              <a:t> </a:t>
            </a:r>
            <a:r>
              <a:rPr lang="en-US" dirty="0" err="1"/>
              <a:t>utilizatorilor</a:t>
            </a:r>
            <a:r>
              <a:rPr lang="en-US" dirty="0"/>
              <a:t> </a:t>
            </a:r>
            <a:r>
              <a:rPr lang="en-US" dirty="0" err="1"/>
              <a:t>finali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criptate</a:t>
            </a:r>
            <a:r>
              <a:rPr lang="en-US" dirty="0"/>
              <a:t> din motive de </a:t>
            </a:r>
            <a:r>
              <a:rPr lang="en-US" dirty="0" err="1"/>
              <a:t>securitate</a:t>
            </a:r>
            <a:r>
              <a:rPr lang="en-US" dirty="0"/>
              <a:t>.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existe</a:t>
            </a:r>
            <a:r>
              <a:rPr lang="en-US" dirty="0"/>
              <a:t> o </a:t>
            </a:r>
            <a:r>
              <a:rPr lang="en-US" dirty="0" err="1"/>
              <a:t>politică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protejarea</a:t>
            </a:r>
            <a:r>
              <a:rPr lang="en-US" dirty="0"/>
              <a:t> </a:t>
            </a:r>
            <a:r>
              <a:rPr lang="en-US" dirty="0" err="1"/>
              <a:t>acelor</a:t>
            </a:r>
            <a:r>
              <a:rPr lang="en-US" dirty="0"/>
              <a:t> </a:t>
            </a:r>
            <a:r>
              <a:rPr lang="en-US" dirty="0" err="1"/>
              <a:t>chei</a:t>
            </a:r>
            <a:r>
              <a:rPr lang="en-US" dirty="0"/>
              <a:t> de </a:t>
            </a:r>
            <a:r>
              <a:rPr lang="en-US" dirty="0" err="1"/>
              <a:t>criptare</a:t>
            </a:r>
            <a:r>
              <a:rPr lang="en-US" dirty="0"/>
              <a:t>, </a:t>
            </a:r>
            <a:r>
              <a:rPr lang="en-US" dirty="0" err="1"/>
              <a:t>astfel</a:t>
            </a:r>
            <a:r>
              <a:rPr lang="en-US" dirty="0"/>
              <a:t> </a:t>
            </a:r>
            <a:r>
              <a:rPr lang="en-US" dirty="0" err="1"/>
              <a:t>încât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nu fie </a:t>
            </a:r>
            <a:r>
              <a:rPr lang="en-US" dirty="0" err="1"/>
              <a:t>dezvăluite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utilizate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mod </a:t>
            </a:r>
            <a:r>
              <a:rPr lang="en-US" dirty="0" err="1"/>
              <a:t>fraudulos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it-IT" b="1" dirty="0"/>
              <a:t>Politica de protecție prin parolă</a:t>
            </a:r>
            <a:r>
              <a:rPr lang="tr-TR" b="1" dirty="0"/>
              <a:t>: </a:t>
            </a:r>
            <a:r>
              <a:rPr lang="en-US" dirty="0" err="1"/>
              <a:t>Angajații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 au </a:t>
            </a:r>
            <a:r>
              <a:rPr lang="en-US" dirty="0" err="1"/>
              <a:t>probabil</a:t>
            </a:r>
            <a:r>
              <a:rPr lang="en-US" dirty="0"/>
              <a:t> o </a:t>
            </a:r>
            <a:r>
              <a:rPr lang="en-US" dirty="0" err="1"/>
              <a:t>multitudine</a:t>
            </a:r>
            <a:r>
              <a:rPr lang="en-US" dirty="0"/>
              <a:t> de parole pe care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le </a:t>
            </a:r>
            <a:r>
              <a:rPr lang="en-US" dirty="0" err="1"/>
              <a:t>țină</a:t>
            </a:r>
            <a:r>
              <a:rPr lang="en-US" dirty="0"/>
              <a:t> </a:t>
            </a:r>
            <a:r>
              <a:rPr lang="en-US" dirty="0" err="1"/>
              <a:t>evidența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le </a:t>
            </a:r>
            <a:r>
              <a:rPr lang="en-US" dirty="0" err="1"/>
              <a:t>utilizeze</a:t>
            </a:r>
            <a:r>
              <a:rPr lang="en-US" dirty="0"/>
              <a:t> </a:t>
            </a:r>
            <a:r>
              <a:rPr lang="en-US" dirty="0" err="1"/>
              <a:t>zilnic</a:t>
            </a:r>
            <a:r>
              <a:rPr lang="en-US" dirty="0"/>
              <a:t>, </a:t>
            </a:r>
            <a:r>
              <a:rPr lang="en-US" dirty="0" err="1"/>
              <a:t>iar</a:t>
            </a:r>
            <a:r>
              <a:rPr lang="en-US" dirty="0"/>
              <a:t> </a:t>
            </a:r>
            <a:r>
              <a:rPr lang="en-US" dirty="0" err="1"/>
              <a:t>afacerea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aibă</a:t>
            </a:r>
            <a:r>
              <a:rPr lang="en-US" dirty="0"/>
              <a:t> </a:t>
            </a:r>
            <a:r>
              <a:rPr lang="en-US" dirty="0" err="1"/>
              <a:t>standarde</a:t>
            </a:r>
            <a:r>
              <a:rPr lang="en-US" dirty="0"/>
              <a:t> </a:t>
            </a:r>
            <a:r>
              <a:rPr lang="en-US" dirty="0" err="1"/>
              <a:t>clare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explicite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crearea</a:t>
            </a:r>
            <a:r>
              <a:rPr lang="en-US" dirty="0"/>
              <a:t> de parole </a:t>
            </a:r>
            <a:r>
              <a:rPr lang="en-US" dirty="0" err="1"/>
              <a:t>puternice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computerele</a:t>
            </a:r>
            <a:r>
              <a:rPr lang="en-US" dirty="0"/>
              <a:t> lor, </a:t>
            </a:r>
            <a:r>
              <a:rPr lang="en-US" dirty="0" err="1"/>
              <a:t>conturile</a:t>
            </a:r>
            <a:r>
              <a:rPr lang="en-US" dirty="0"/>
              <a:t> de e-mail, </a:t>
            </a:r>
            <a:r>
              <a:rPr lang="en-US" dirty="0" err="1"/>
              <a:t>dispozitivele</a:t>
            </a:r>
            <a:r>
              <a:rPr lang="en-US" dirty="0"/>
              <a:t> </a:t>
            </a:r>
            <a:r>
              <a:rPr lang="en-US" dirty="0" err="1"/>
              <a:t>electronice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orice</a:t>
            </a:r>
            <a:r>
              <a:rPr lang="en-US" dirty="0"/>
              <a:t> </a:t>
            </a:r>
            <a:r>
              <a:rPr lang="en-US" dirty="0" err="1"/>
              <a:t>punctul</a:t>
            </a:r>
            <a:r>
              <a:rPr lang="en-US" dirty="0"/>
              <a:t> de </a:t>
            </a:r>
            <a:r>
              <a:rPr lang="en-US" dirty="0" err="1"/>
              <a:t>acces</a:t>
            </a:r>
            <a:r>
              <a:rPr lang="en-US" dirty="0"/>
              <a:t> pe care </a:t>
            </a:r>
            <a:r>
              <a:rPr lang="en-US" dirty="0" err="1"/>
              <a:t>îl</a:t>
            </a:r>
            <a:r>
              <a:rPr lang="en-US" dirty="0"/>
              <a:t> au la </a:t>
            </a:r>
            <a:r>
              <a:rPr lang="en-US" dirty="0" err="1"/>
              <a:t>datele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la </a:t>
            </a:r>
            <a:r>
              <a:rPr lang="en-US" dirty="0" err="1"/>
              <a:t>rețeaua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</a:t>
            </a:r>
            <a:endParaRPr lang="tr-TR" dirty="0"/>
          </a:p>
        </p:txBody>
      </p:sp>
      <p:pic>
        <p:nvPicPr>
          <p:cNvPr id="6" name="Grafik 4">
            <a:extLst>
              <a:ext uri="{FF2B5EF4-FFF2-40B4-BE49-F238E27FC236}">
                <a16:creationId xmlns:a16="http://schemas.microsoft.com/office/drawing/2014/main" id="{69F0A1C3-2996-E376-A6D0-B17792F34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30B675FF-5121-08F6-F204-EE1CC0DA3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465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2D4B2B6-B617-1350-29AD-684335268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53" y="21517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 </a:t>
            </a:r>
            <a:br>
              <a:rPr lang="tr-TR" dirty="0"/>
            </a:br>
            <a:r>
              <a:rPr lang="en-US" dirty="0" err="1"/>
              <a:t>Exerciții</a:t>
            </a:r>
            <a:r>
              <a:rPr lang="en-US" dirty="0"/>
              <a:t> de </a:t>
            </a:r>
            <a:r>
              <a:rPr lang="en-US" dirty="0" err="1"/>
              <a:t>Politică</a:t>
            </a:r>
            <a:r>
              <a:rPr lang="en-US" dirty="0"/>
              <a:t> de </a:t>
            </a:r>
            <a:br>
              <a:rPr lang="en-US" dirty="0"/>
            </a:br>
            <a:r>
              <a:rPr lang="en-US" dirty="0" err="1"/>
              <a:t>securitate</a:t>
            </a:r>
            <a:r>
              <a:rPr lang="en-US" dirty="0"/>
              <a:t> a informațiilor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987A42C-5E51-E8A1-1257-7896E9B4EA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1. </a:t>
            </a:r>
            <a:r>
              <a:rPr lang="en-US" b="1" dirty="0" err="1"/>
              <a:t>Blocați-vă</a:t>
            </a:r>
            <a:r>
              <a:rPr lang="en-US" b="1" dirty="0"/>
              <a:t> </a:t>
            </a:r>
            <a:r>
              <a:rPr lang="en-US" b="1" dirty="0" err="1"/>
              <a:t>sesiunea</a:t>
            </a:r>
            <a:r>
              <a:rPr lang="en-US" b="1" dirty="0"/>
              <a:t>: </a:t>
            </a:r>
            <a:r>
              <a:rPr lang="en-US" dirty="0" err="1"/>
              <a:t>Consolidați-vă</a:t>
            </a:r>
            <a:r>
              <a:rPr lang="en-US" dirty="0"/>
              <a:t> </a:t>
            </a:r>
            <a:r>
              <a:rPr lang="en-US" dirty="0" err="1"/>
              <a:t>conturile</a:t>
            </a:r>
            <a:r>
              <a:rPr lang="en-US" dirty="0"/>
              <a:t> online </a:t>
            </a:r>
            <a:r>
              <a:rPr lang="en-US" dirty="0" err="1"/>
              <a:t>activând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puternice</a:t>
            </a:r>
            <a:r>
              <a:rPr lang="en-US" dirty="0"/>
              <a:t> </a:t>
            </a:r>
            <a:r>
              <a:rPr lang="en-US" dirty="0" err="1"/>
              <a:t>instrumente</a:t>
            </a:r>
            <a:r>
              <a:rPr lang="en-US" dirty="0"/>
              <a:t> de </a:t>
            </a:r>
            <a:r>
              <a:rPr lang="en-US" dirty="0" err="1"/>
              <a:t>autentificare</a:t>
            </a:r>
            <a:r>
              <a:rPr lang="en-US" dirty="0"/>
              <a:t> </a:t>
            </a:r>
            <a:r>
              <a:rPr lang="en-US" dirty="0" err="1"/>
              <a:t>disponibile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biometria</a:t>
            </a:r>
            <a:r>
              <a:rPr lang="en-US" dirty="0"/>
              <a:t> (</a:t>
            </a:r>
            <a:r>
              <a:rPr lang="en-US" dirty="0" err="1"/>
              <a:t>urmele</a:t>
            </a:r>
            <a:r>
              <a:rPr lang="en-US" dirty="0"/>
              <a:t> </a:t>
            </a:r>
            <a:r>
              <a:rPr lang="en-US" dirty="0" err="1"/>
              <a:t>biologice</a:t>
            </a:r>
            <a:r>
              <a:rPr lang="en-US" dirty="0"/>
              <a:t> </a:t>
            </a:r>
            <a:r>
              <a:rPr lang="en-US" dirty="0" err="1"/>
              <a:t>măsurabile</a:t>
            </a:r>
            <a:r>
              <a:rPr lang="en-US" dirty="0"/>
              <a:t> ale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persoane</a:t>
            </a:r>
            <a:r>
              <a:rPr lang="en-US" dirty="0"/>
              <a:t>), </a:t>
            </a:r>
            <a:r>
              <a:rPr lang="en-US" dirty="0" err="1"/>
              <a:t>cheile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un cod </a:t>
            </a:r>
            <a:r>
              <a:rPr lang="en-US" dirty="0" err="1"/>
              <a:t>unic</a:t>
            </a:r>
            <a:r>
              <a:rPr lang="en-US" dirty="0"/>
              <a:t> </a:t>
            </a:r>
            <a:r>
              <a:rPr lang="en-US" dirty="0" err="1"/>
              <a:t>unic</a:t>
            </a:r>
            <a:r>
              <a:rPr lang="en-US" dirty="0"/>
              <a:t> </a:t>
            </a:r>
            <a:r>
              <a:rPr lang="en-US" dirty="0" err="1"/>
              <a:t>generat</a:t>
            </a:r>
            <a:r>
              <a:rPr lang="en-US" dirty="0"/>
              <a:t> de un instrument de </a:t>
            </a:r>
            <a:r>
              <a:rPr lang="en-US" dirty="0" err="1"/>
              <a:t>aplicație</a:t>
            </a:r>
            <a:r>
              <a:rPr lang="en-US" dirty="0"/>
              <a:t> pe </a:t>
            </a:r>
            <a:r>
              <a:rPr lang="en-US" dirty="0" err="1"/>
              <a:t>dispozitivul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 </a:t>
            </a:r>
            <a:r>
              <a:rPr lang="en-US" dirty="0" err="1"/>
              <a:t>mobil</a:t>
            </a:r>
            <a:r>
              <a:rPr lang="en-US" dirty="0"/>
              <a:t>. Este </a:t>
            </a:r>
            <a:r>
              <a:rPr lang="en-US" dirty="0" err="1"/>
              <a:t>posibil</a:t>
            </a:r>
            <a:r>
              <a:rPr lang="en-US" dirty="0"/>
              <a:t> ca </a:t>
            </a:r>
            <a:r>
              <a:rPr lang="en-US" dirty="0" err="1"/>
              <a:t>numele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 de </a:t>
            </a:r>
            <a:r>
              <a:rPr lang="en-US" dirty="0" err="1"/>
              <a:t>utilizator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parolele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nu fie </a:t>
            </a:r>
            <a:r>
              <a:rPr lang="en-US" dirty="0" err="1"/>
              <a:t>suficiente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proteja</a:t>
            </a:r>
            <a:r>
              <a:rPr lang="en-US" dirty="0"/>
              <a:t> </a:t>
            </a:r>
            <a:r>
              <a:rPr lang="en-US" dirty="0" err="1"/>
              <a:t>conturi</a:t>
            </a:r>
            <a:r>
              <a:rPr lang="en-US" dirty="0"/>
              <a:t> precum e-</a:t>
            </a:r>
            <a:r>
              <a:rPr lang="en-US" dirty="0" err="1"/>
              <a:t>mailul</a:t>
            </a:r>
            <a:r>
              <a:rPr lang="en-US" dirty="0"/>
              <a:t>, </a:t>
            </a:r>
            <a:r>
              <a:rPr lang="en-US" dirty="0" err="1"/>
              <a:t>serviciile</a:t>
            </a:r>
            <a:r>
              <a:rPr lang="en-US" dirty="0"/>
              <a:t> </a:t>
            </a:r>
            <a:r>
              <a:rPr lang="en-US" dirty="0" err="1"/>
              <a:t>bancare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rețelele</a:t>
            </a:r>
            <a:r>
              <a:rPr lang="en-US" dirty="0"/>
              <a:t> </a:t>
            </a:r>
            <a:r>
              <a:rPr lang="en-US" dirty="0" err="1"/>
              <a:t>sociale</a:t>
            </a:r>
            <a:r>
              <a:rPr lang="en-US" dirty="0"/>
              <a:t>.</a:t>
            </a:r>
            <a:endParaRPr lang="tr-TR" dirty="0"/>
          </a:p>
          <a:p>
            <a:r>
              <a:rPr lang="en-US" b="1" dirty="0">
                <a:solidFill>
                  <a:srgbClr val="FF0000"/>
                </a:solidFill>
              </a:rPr>
              <a:t>Exerciții-1:</a:t>
            </a:r>
            <a:endParaRPr lang="tr-TR" b="1" dirty="0">
              <a:solidFill>
                <a:srgbClr val="FF0000"/>
              </a:solidFill>
            </a:endParaRPr>
          </a:p>
          <a:p>
            <a:r>
              <a:rPr lang="en-US" dirty="0" err="1"/>
              <a:t>Pentru</a:t>
            </a:r>
            <a:r>
              <a:rPr lang="en-US" dirty="0"/>
              <a:t> ca </a:t>
            </a:r>
            <a:r>
              <a:rPr lang="en-US" dirty="0" err="1"/>
              <a:t>computerul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se </a:t>
            </a:r>
            <a:r>
              <a:rPr lang="en-US" dirty="0" err="1"/>
              <a:t>blocheze</a:t>
            </a:r>
            <a:r>
              <a:rPr lang="en-US" dirty="0"/>
              <a:t> automat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ridici</a:t>
            </a:r>
            <a:r>
              <a:rPr lang="en-US" dirty="0"/>
              <a:t> de pe computer.</a:t>
            </a:r>
            <a:endParaRPr lang="tr-TR" dirty="0"/>
          </a:p>
          <a:p>
            <a:r>
              <a:rPr lang="en-US" b="1" i="1" dirty="0"/>
              <a:t>Pasul 1: </a:t>
            </a:r>
            <a:r>
              <a:rPr lang="en-US" dirty="0" err="1"/>
              <a:t>Faceți</a:t>
            </a:r>
            <a:r>
              <a:rPr lang="en-US" dirty="0"/>
              <a:t> </a:t>
            </a:r>
            <a:r>
              <a:rPr lang="en-US" dirty="0" err="1"/>
              <a:t>clic</a:t>
            </a:r>
            <a:r>
              <a:rPr lang="en-US" dirty="0"/>
              <a:t> pe </a:t>
            </a:r>
            <a:r>
              <a:rPr lang="en-US" dirty="0" err="1"/>
              <a:t>butonul</a:t>
            </a:r>
            <a:r>
              <a:rPr lang="en-US" dirty="0"/>
              <a:t> </a:t>
            </a:r>
            <a:r>
              <a:rPr lang="en-US" dirty="0" err="1"/>
              <a:t>Setări</a:t>
            </a:r>
            <a:r>
              <a:rPr lang="en-US" dirty="0"/>
              <a:t> Windows.</a:t>
            </a:r>
            <a:endParaRPr lang="tr-TR" dirty="0"/>
          </a:p>
          <a:p>
            <a:endParaRPr lang="tr-TR" dirty="0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14B2A794-98CE-B741-47E6-484D16CA3E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0" b="7481"/>
          <a:stretch/>
        </p:blipFill>
        <p:spPr>
          <a:xfrm>
            <a:off x="9987380" y="5256067"/>
            <a:ext cx="1499586" cy="1318571"/>
          </a:xfrm>
          <a:prstGeom prst="rect">
            <a:avLst/>
          </a:prstGeom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E47A8DA4-C276-5EF8-71E3-3BC70225C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467ECCAB-54EE-D7B0-4B90-AD26D6ECF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1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8A4B07A-1240-1B93-141E-06C061ECD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1680" y="310082"/>
            <a:ext cx="10515600" cy="1325563"/>
          </a:xfrm>
        </p:spPr>
        <p:txBody>
          <a:bodyPr/>
          <a:lstStyle/>
          <a:p>
            <a:r>
              <a:rPr lang="tr-TR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Exemplu-1 (continuare)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2CE36BB-F4C9-4CBB-E662-06AA45877F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/>
              <a:t>Pasul 2: </a:t>
            </a:r>
            <a:r>
              <a:rPr lang="it-IT" dirty="0"/>
              <a:t>Faceți clic pe fila Conturi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64C6A04D-5D65-E4E9-3CED-375133F866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4" y="2510790"/>
            <a:ext cx="8124825" cy="3723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rafik 4">
            <a:extLst>
              <a:ext uri="{FF2B5EF4-FFF2-40B4-BE49-F238E27FC236}">
                <a16:creationId xmlns:a16="http://schemas.microsoft.com/office/drawing/2014/main" id="{C4279B76-2887-E286-709E-C65F8DB7D1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CCBE1AF-0541-38CD-8B69-FFC5F5F2D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040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97D07EB2-A4C4-9414-ADC9-CEE3A7E76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29397"/>
            <a:ext cx="10515600" cy="1325563"/>
          </a:xfrm>
        </p:spPr>
        <p:txBody>
          <a:bodyPr/>
          <a:lstStyle/>
          <a:p>
            <a:r>
              <a:rPr lang="tr-TR" sz="4400" b="1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Exemplu-1 (continuare)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Metin Yer Tutucusu 5">
            <a:extLst>
              <a:ext uri="{FF2B5EF4-FFF2-40B4-BE49-F238E27FC236}">
                <a16:creationId xmlns:a16="http://schemas.microsoft.com/office/drawing/2014/main" id="{615CF3A6-B8A4-E74B-7857-FD2D7ED6BC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Pasul 3: Faceți clic pe secțiunea Conectare</a:t>
            </a:r>
            <a:endParaRPr lang="tr-TR" sz="24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Metin Yer Tutucusu 6">
            <a:extLst>
              <a:ext uri="{FF2B5EF4-FFF2-40B4-BE49-F238E27FC236}">
                <a16:creationId xmlns:a16="http://schemas.microsoft.com/office/drawing/2014/main" id="{23DBB235-6A9E-5BB6-2F1C-5B80FD656C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Pasul 4: </a:t>
            </a:r>
            <a:r>
              <a:rPr lang="en-US" sz="2000" b="1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Activați</a:t>
            </a:r>
            <a:r>
              <a:rPr lang="en-US" sz="20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b="1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specificația</a:t>
            </a:r>
            <a:r>
              <a:rPr lang="en-US" sz="20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Dynamic Lock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İçerik Yer Tutucusu 8">
            <a:extLst>
              <a:ext uri="{FF2B5EF4-FFF2-40B4-BE49-F238E27FC236}">
                <a16:creationId xmlns:a16="http://schemas.microsoft.com/office/drawing/2014/main" id="{D9374F6A-F6EE-09F7-96B3-A7D078CEA26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609" y="2651046"/>
            <a:ext cx="5808745" cy="24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İçerik Yer Tutucusu 13">
            <a:extLst>
              <a:ext uri="{FF2B5EF4-FFF2-40B4-BE49-F238E27FC236}">
                <a16:creationId xmlns:a16="http://schemas.microsoft.com/office/drawing/2014/main" id="{ECEAC853-6F4A-7871-A777-C3D338BCC0C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2505075"/>
            <a:ext cx="5157787" cy="2999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fik 4">
            <a:extLst>
              <a:ext uri="{FF2B5EF4-FFF2-40B4-BE49-F238E27FC236}">
                <a16:creationId xmlns:a16="http://schemas.microsoft.com/office/drawing/2014/main" id="{6233F0A2-00D2-B321-9F69-050D21EDDF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51C1E2-4830-CF22-7214-1AC7F15E7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528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09D1163-1BD7-0F56-6BD2-8F019C1A6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57616"/>
            <a:ext cx="10515600" cy="1325563"/>
          </a:xfrm>
        </p:spPr>
        <p:txBody>
          <a:bodyPr/>
          <a:lstStyle/>
          <a:p>
            <a:r>
              <a:rPr lang="en-US" dirty="0" err="1"/>
              <a:t>Exerciții</a:t>
            </a:r>
            <a:r>
              <a:rPr lang="en-US" dirty="0"/>
              <a:t> de </a:t>
            </a:r>
            <a:r>
              <a:rPr lang="en-US" dirty="0" err="1"/>
              <a:t>Politică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a informațiilor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78D90FE-C342-33B5-B98A-FE4F34931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827058" cy="4674759"/>
          </a:xfrm>
        </p:spPr>
        <p:txBody>
          <a:bodyPr>
            <a:noAutofit/>
          </a:bodyPr>
          <a:lstStyle/>
          <a:p>
            <a:r>
              <a:rPr lang="it-IT" sz="2400" b="1" dirty="0"/>
              <a:t>2- Creați o parolă puternică</a:t>
            </a:r>
            <a:r>
              <a:rPr lang="en-US" sz="2400" b="1" dirty="0"/>
              <a:t>: </a:t>
            </a:r>
            <a:r>
              <a:rPr lang="en-US" sz="2400" dirty="0" err="1"/>
              <a:t>Parola</a:t>
            </a:r>
            <a:r>
              <a:rPr lang="en-US" sz="2400" dirty="0"/>
              <a:t> are un loc important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securitatea</a:t>
            </a:r>
            <a:r>
              <a:rPr lang="en-US" sz="2400" dirty="0"/>
              <a:t> informațiilor. </a:t>
            </a:r>
            <a:r>
              <a:rPr lang="en-US" sz="2400" dirty="0" err="1"/>
              <a:t>Parolele</a:t>
            </a:r>
            <a:r>
              <a:rPr lang="en-US" sz="2400" dirty="0"/>
              <a:t> </a:t>
            </a:r>
            <a:r>
              <a:rPr lang="en-US" sz="2400" dirty="0" err="1"/>
              <a:t>slabe</a:t>
            </a:r>
            <a:r>
              <a:rPr lang="en-US" sz="2400" dirty="0"/>
              <a:t> pot fi </a:t>
            </a:r>
            <a:r>
              <a:rPr lang="en-US" sz="2400" dirty="0" err="1"/>
              <a:t>rezolvate</a:t>
            </a:r>
            <a:r>
              <a:rPr lang="en-US" sz="2400" dirty="0"/>
              <a:t> </a:t>
            </a:r>
            <a:r>
              <a:rPr lang="en-US" sz="2400" dirty="0" err="1"/>
              <a:t>într</a:t>
            </a:r>
            <a:r>
              <a:rPr lang="en-US" sz="2400" dirty="0"/>
              <a:t>-un </a:t>
            </a:r>
            <a:r>
              <a:rPr lang="en-US" sz="2400" dirty="0" err="1"/>
              <a:t>timp</a:t>
            </a:r>
            <a:r>
              <a:rPr lang="en-US" sz="2400" dirty="0"/>
              <a:t> </a:t>
            </a:r>
            <a:r>
              <a:rPr lang="en-US" sz="2400" dirty="0" err="1"/>
              <a:t>scurt</a:t>
            </a:r>
            <a:r>
              <a:rPr lang="en-US" sz="2400" dirty="0"/>
              <a:t> cu </a:t>
            </a:r>
            <a:r>
              <a:rPr lang="en-US" sz="2400" dirty="0" err="1"/>
              <a:t>programele</a:t>
            </a:r>
            <a:r>
              <a:rPr lang="en-US" sz="2400" dirty="0"/>
              <a:t> de </a:t>
            </a:r>
            <a:r>
              <a:rPr lang="en-US" sz="2400" dirty="0" err="1"/>
              <a:t>spargere</a:t>
            </a:r>
            <a:r>
              <a:rPr lang="en-US" sz="2400" dirty="0"/>
              <a:t> a </a:t>
            </a:r>
            <a:r>
              <a:rPr lang="en-US" sz="2400" dirty="0" err="1"/>
              <a:t>parolelor</a:t>
            </a:r>
            <a:r>
              <a:rPr lang="en-US" sz="2400" dirty="0"/>
              <a:t>. </a:t>
            </a:r>
            <a:r>
              <a:rPr lang="en-US" sz="2400" dirty="0" err="1"/>
              <a:t>Folosim</a:t>
            </a:r>
            <a:r>
              <a:rPr lang="en-US" sz="2400" dirty="0"/>
              <a:t> o </a:t>
            </a:r>
            <a:r>
              <a:rPr lang="en-US" sz="2400" dirty="0" err="1"/>
              <a:t>parolă</a:t>
            </a:r>
            <a:r>
              <a:rPr lang="en-US" sz="2400" dirty="0"/>
              <a:t> </a:t>
            </a:r>
            <a:r>
              <a:rPr lang="en-US" sz="2400" dirty="0" err="1"/>
              <a:t>atunci</a:t>
            </a:r>
            <a:r>
              <a:rPr lang="en-US" sz="2400" dirty="0"/>
              <a:t> </a:t>
            </a:r>
            <a:r>
              <a:rPr lang="en-US" sz="2400" dirty="0" err="1"/>
              <a:t>când</a:t>
            </a:r>
            <a:r>
              <a:rPr lang="en-US" sz="2400" dirty="0"/>
              <a:t> </a:t>
            </a:r>
            <a:r>
              <a:rPr lang="en-US" sz="2400" dirty="0" err="1"/>
              <a:t>creăm</a:t>
            </a:r>
            <a:r>
              <a:rPr lang="en-US" sz="2400" dirty="0"/>
              <a:t> un </a:t>
            </a:r>
            <a:r>
              <a:rPr lang="en-US" sz="2400" dirty="0" err="1"/>
              <a:t>cont</a:t>
            </a:r>
            <a:r>
              <a:rPr lang="en-US" sz="2400" dirty="0"/>
              <a:t> de e-mail, </a:t>
            </a:r>
            <a:r>
              <a:rPr lang="en-US" sz="2400" dirty="0" err="1"/>
              <a:t>setând</a:t>
            </a:r>
            <a:r>
              <a:rPr lang="en-US" sz="2400" dirty="0"/>
              <a:t> o </a:t>
            </a:r>
            <a:r>
              <a:rPr lang="en-US" sz="2400" dirty="0" err="1"/>
              <a:t>parolă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autentificarea</a:t>
            </a:r>
            <a:r>
              <a:rPr lang="en-US" sz="2400" dirty="0"/>
              <a:t> </a:t>
            </a:r>
            <a:r>
              <a:rPr lang="en-US" sz="2400" dirty="0" err="1"/>
              <a:t>computerului</a:t>
            </a:r>
            <a:r>
              <a:rPr lang="en-US" sz="2400" dirty="0"/>
              <a:t>. </a:t>
            </a:r>
            <a:r>
              <a:rPr lang="en-US" sz="2400" dirty="0" err="1"/>
              <a:t>Parolele</a:t>
            </a:r>
            <a:r>
              <a:rPr lang="en-US" sz="2400" dirty="0"/>
              <a:t> </a:t>
            </a:r>
            <a:r>
              <a:rPr lang="en-US" sz="2400" dirty="0" err="1"/>
              <a:t>trebuie</a:t>
            </a:r>
            <a:r>
              <a:rPr lang="en-US" sz="2400" dirty="0"/>
              <a:t> create conform </a:t>
            </a:r>
            <a:r>
              <a:rPr lang="en-US" sz="2400" dirty="0" err="1"/>
              <a:t>următoarelor</a:t>
            </a:r>
            <a:r>
              <a:rPr lang="en-US" sz="2400" dirty="0"/>
              <a:t> </a:t>
            </a:r>
            <a:r>
              <a:rPr lang="en-US" sz="2400" dirty="0" err="1"/>
              <a:t>criterii</a:t>
            </a:r>
            <a:r>
              <a:rPr lang="en-US" sz="2400" dirty="0"/>
              <a:t> </a:t>
            </a:r>
            <a:r>
              <a:rPr lang="tr-TR" sz="2400" dirty="0"/>
              <a:t>:</a:t>
            </a:r>
          </a:p>
          <a:p>
            <a:pPr lvl="2"/>
            <a:r>
              <a:rPr lang="tr-TR" sz="2400" dirty="0"/>
              <a:t>Parolele trebuie să aibă cel puțin 8 caractere și să conțină cel puțin o literă mare, o literă mică, un număr și un caracter special (.-+=_,!@$#*%&lt;&gt;[]{}).</a:t>
            </a:r>
          </a:p>
          <a:p>
            <a:pPr lvl="2"/>
            <a:r>
              <a:rPr lang="tr-TR" sz="2400" dirty="0"/>
              <a:t>Câmpul pentru parolă nu trebuie lăsat necompletat sau implicit; 123456, 01062022, qwerty, parola etc. Parolele nu trebuie să conțină informații personale (numele copilului, data nașterii sau numele instituției).</a:t>
            </a:r>
          </a:p>
          <a:p>
            <a:pPr lvl="2"/>
            <a:r>
              <a:rPr lang="it-IT" sz="2400" dirty="0"/>
              <a:t>Ar trebui create parole diferite pentru sisteme și conturi diferite</a:t>
            </a:r>
            <a:r>
              <a:rPr lang="tr-TR" sz="2400" dirty="0"/>
              <a:t>.</a:t>
            </a:r>
          </a:p>
          <a:p>
            <a:pPr lvl="2"/>
            <a:r>
              <a:rPr lang="it-IT" sz="2400" dirty="0"/>
              <a:t>Parolele trebuie schimbate frecvent (cel puțin la fiecare 6 luni)</a:t>
            </a:r>
            <a:r>
              <a:rPr lang="tr-TR" sz="2400" dirty="0"/>
              <a:t>.</a:t>
            </a:r>
          </a:p>
          <a:p>
            <a:endParaRPr lang="tr-TR" sz="2400" dirty="0"/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E6A3098E-95D8-5C35-C2B6-887CF123C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8B3F1B07-684B-4F9F-4E2C-5B94E1DAA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113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1B4EEB2-C0E6-F69A-6FC1-D8E962C73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0140" y="-97173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b="1" i="1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Exerciții-2: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45E16E5-C830-B6B4-06A2-F164A2D28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Securitatea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parolei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atunci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când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creați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un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cont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e-mail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prin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intermediul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furnizorului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dvs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de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servicii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e-mail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corporativ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sau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al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unei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aplicații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sau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al site-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ului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web al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unui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furnizor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servicii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e-mail public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0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Pasul 1: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Deschideți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site-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ul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web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sau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aplicația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0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Pasul 2: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it-IT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Introduceți informațiile dvs. personale pentru a crea un cont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sz="20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37C3FDBB-074A-8BDE-4618-FFD745EAF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9048" y="1395534"/>
            <a:ext cx="5458968" cy="4066931"/>
          </a:xfrm>
          <a:prstGeom prst="rect">
            <a:avLst/>
          </a:prstGeom>
          <a:noFill/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D6D9C402-BA16-D204-CA5B-14F917DF49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C834D62-40BE-DAF9-96AB-E36F59C80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604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BA884C2-CD1A-77D2-BE4B-A7803480A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0225" y="258216"/>
            <a:ext cx="10515600" cy="1325563"/>
          </a:xfrm>
        </p:spPr>
        <p:txBody>
          <a:bodyPr/>
          <a:lstStyle/>
          <a:p>
            <a:r>
              <a:rPr lang="en-US" dirty="0"/>
              <a:t>Exerciții-2 (</a:t>
            </a:r>
            <a:r>
              <a:rPr lang="en-US" dirty="0" err="1"/>
              <a:t>continuare</a:t>
            </a:r>
            <a:r>
              <a:rPr lang="en-US" dirty="0"/>
              <a:t>)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17960A5-07EA-BAB5-6FCA-0011375497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Pasul 3: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creați</a:t>
            </a:r>
            <a:r>
              <a:rPr lang="en-US" dirty="0"/>
              <a:t> o </a:t>
            </a:r>
            <a:r>
              <a:rPr lang="en-US" dirty="0" err="1"/>
              <a:t>parolă</a:t>
            </a:r>
            <a:r>
              <a:rPr lang="en-US" dirty="0"/>
              <a:t>, </a:t>
            </a:r>
            <a:r>
              <a:rPr lang="en-US" dirty="0" err="1"/>
              <a:t>utilizați</a:t>
            </a:r>
            <a:r>
              <a:rPr lang="en-US" dirty="0"/>
              <a:t> </a:t>
            </a:r>
            <a:r>
              <a:rPr lang="en-US" dirty="0" err="1"/>
              <a:t>combinații</a:t>
            </a:r>
            <a:r>
              <a:rPr lang="en-US" dirty="0"/>
              <a:t> de </a:t>
            </a:r>
            <a:r>
              <a:rPr lang="en-US" dirty="0" err="1"/>
              <a:t>litere</a:t>
            </a:r>
            <a:r>
              <a:rPr lang="en-US" dirty="0"/>
              <a:t> </a:t>
            </a:r>
            <a:r>
              <a:rPr lang="en-US" dirty="0" err="1"/>
              <a:t>mari</a:t>
            </a:r>
            <a:r>
              <a:rPr lang="en-US" dirty="0"/>
              <a:t>, minuscule, </a:t>
            </a:r>
            <a:r>
              <a:rPr lang="en-US" dirty="0" err="1"/>
              <a:t>cifre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simboluri</a:t>
            </a:r>
            <a:r>
              <a:rPr lang="en-US" dirty="0"/>
              <a:t> </a:t>
            </a:r>
            <a:r>
              <a:rPr lang="en-US" dirty="0" err="1"/>
              <a:t>împreună</a:t>
            </a:r>
            <a:r>
              <a:rPr lang="en-US" dirty="0"/>
              <a:t>.</a:t>
            </a:r>
            <a:endParaRPr lang="tr-TR" dirty="0"/>
          </a:p>
          <a:p>
            <a:pPr lvl="1"/>
            <a:r>
              <a:rPr lang="en-US" dirty="0"/>
              <a:t>Se pot face </a:t>
            </a:r>
            <a:r>
              <a:rPr lang="en-US" dirty="0" err="1"/>
              <a:t>anumite</a:t>
            </a:r>
            <a:r>
              <a:rPr lang="en-US" dirty="0"/>
              <a:t> </a:t>
            </a:r>
            <a:r>
              <a:rPr lang="en-US" dirty="0" err="1"/>
              <a:t>coduri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face </a:t>
            </a:r>
            <a:r>
              <a:rPr lang="en-US" dirty="0" err="1"/>
              <a:t>parola</a:t>
            </a:r>
            <a:r>
              <a:rPr lang="en-US" dirty="0"/>
              <a:t> </a:t>
            </a:r>
            <a:r>
              <a:rPr lang="en-US" dirty="0" err="1"/>
              <a:t>ușor</a:t>
            </a:r>
            <a:r>
              <a:rPr lang="en-US" dirty="0"/>
              <a:t> de </a:t>
            </a:r>
            <a:r>
              <a:rPr lang="en-US" dirty="0" err="1"/>
              <a:t>reținut</a:t>
            </a:r>
            <a:r>
              <a:rPr lang="en-US" dirty="0"/>
              <a:t> de </a:t>
            </a:r>
            <a:r>
              <a:rPr lang="en-US" dirty="0" err="1"/>
              <a:t>către</a:t>
            </a:r>
            <a:r>
              <a:rPr lang="en-US" dirty="0"/>
              <a:t> </a:t>
            </a:r>
            <a:r>
              <a:rPr lang="en-US" dirty="0" err="1"/>
              <a:t>utilizator</a:t>
            </a:r>
            <a:r>
              <a:rPr lang="en-US" dirty="0"/>
              <a:t>. De </a:t>
            </a:r>
            <a:r>
              <a:rPr lang="en-US" dirty="0" err="1"/>
              <a:t>exemplu</a:t>
            </a:r>
            <a:r>
              <a:rPr lang="en-US" dirty="0"/>
              <a:t>, </a:t>
            </a:r>
            <a:r>
              <a:rPr lang="en-US" dirty="0" err="1"/>
              <a:t>poți</a:t>
            </a:r>
            <a:r>
              <a:rPr lang="en-US" dirty="0"/>
              <a:t> </a:t>
            </a:r>
            <a:r>
              <a:rPr lang="en-US" dirty="0" err="1"/>
              <a:t>scrie</a:t>
            </a:r>
            <a:r>
              <a:rPr lang="en-US" dirty="0"/>
              <a:t> o </a:t>
            </a:r>
            <a:r>
              <a:rPr lang="en-US" dirty="0" err="1"/>
              <a:t>propoziție</a:t>
            </a:r>
            <a:r>
              <a:rPr lang="en-US" dirty="0"/>
              <a:t> </a:t>
            </a:r>
            <a:r>
              <a:rPr lang="en-US" dirty="0" err="1"/>
              <a:t>potrivită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subiect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poți</a:t>
            </a:r>
            <a:r>
              <a:rPr lang="en-US" dirty="0"/>
              <a:t> </a:t>
            </a:r>
            <a:r>
              <a:rPr lang="en-US" dirty="0" err="1"/>
              <a:t>folosi</a:t>
            </a:r>
            <a:r>
              <a:rPr lang="en-US" dirty="0"/>
              <a:t> </a:t>
            </a:r>
            <a:r>
              <a:rPr lang="en-US" dirty="0" err="1"/>
              <a:t>primele</a:t>
            </a:r>
            <a:r>
              <a:rPr lang="en-US" dirty="0"/>
              <a:t> </a:t>
            </a:r>
            <a:r>
              <a:rPr lang="en-US" dirty="0" err="1"/>
              <a:t>caractere</a:t>
            </a:r>
            <a:r>
              <a:rPr lang="en-US" dirty="0"/>
              <a:t>, </a:t>
            </a:r>
            <a:r>
              <a:rPr lang="en-US" dirty="0" err="1"/>
              <a:t>numere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caractere</a:t>
            </a:r>
            <a:r>
              <a:rPr lang="en-US" dirty="0"/>
              <a:t> </a:t>
            </a:r>
            <a:r>
              <a:rPr lang="en-US" dirty="0" err="1"/>
              <a:t>speciale</a:t>
            </a:r>
            <a:r>
              <a:rPr lang="en-US" dirty="0"/>
              <a:t> ale </a:t>
            </a:r>
            <a:r>
              <a:rPr lang="en-US" dirty="0" err="1"/>
              <a:t>propoziției</a:t>
            </a:r>
            <a:r>
              <a:rPr lang="en-US" dirty="0"/>
              <a:t> pe care ai </a:t>
            </a:r>
            <a:r>
              <a:rPr lang="en-US" dirty="0" err="1"/>
              <a:t>scris</a:t>
            </a:r>
            <a:r>
              <a:rPr lang="en-US" dirty="0"/>
              <a:t>-o..</a:t>
            </a:r>
            <a:endParaRPr lang="tr-TR" dirty="0"/>
          </a:p>
          <a:p>
            <a:pPr lvl="1"/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proiect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susținut</a:t>
            </a:r>
            <a:r>
              <a:rPr lang="en-US" dirty="0"/>
              <a:t> de Erasmus+ 2021.</a:t>
            </a:r>
            <a:endParaRPr lang="tr-TR" dirty="0"/>
          </a:p>
          <a:p>
            <a:r>
              <a:rPr lang="it-IT" dirty="0"/>
              <a:t>Pasul 4: Ne setăm parola; TcpisbE+2021</a:t>
            </a:r>
            <a:r>
              <a:rPr lang="en-US" dirty="0"/>
              <a:t>.</a:t>
            </a:r>
            <a:endParaRPr lang="tr-TR" dirty="0"/>
          </a:p>
          <a:p>
            <a:r>
              <a:rPr lang="en-US" dirty="0"/>
              <a:t>Pasul 5: </a:t>
            </a:r>
            <a:r>
              <a:rPr lang="en-US" dirty="0" err="1"/>
              <a:t>Asigurați-vă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parola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formată</a:t>
            </a:r>
            <a:r>
              <a:rPr lang="en-US" dirty="0"/>
              <a:t> din </a:t>
            </a:r>
            <a:r>
              <a:rPr lang="en-US" dirty="0" err="1"/>
              <a:t>cel</a:t>
            </a:r>
            <a:r>
              <a:rPr lang="en-US" dirty="0"/>
              <a:t> </a:t>
            </a:r>
            <a:r>
              <a:rPr lang="en-US" dirty="0" err="1"/>
              <a:t>puțin</a:t>
            </a:r>
            <a:r>
              <a:rPr lang="en-US" dirty="0"/>
              <a:t> 8 </a:t>
            </a:r>
            <a:r>
              <a:rPr lang="en-US" dirty="0" err="1"/>
              <a:t>caractere</a:t>
            </a:r>
            <a:r>
              <a:rPr lang="en-US" dirty="0"/>
              <a:t>. Sunt de </a:t>
            </a:r>
            <a:r>
              <a:rPr lang="en-US" dirty="0" err="1"/>
              <a:t>preferat</a:t>
            </a:r>
            <a:r>
              <a:rPr lang="en-US" dirty="0"/>
              <a:t> 12 </a:t>
            </a:r>
            <a:r>
              <a:rPr lang="en-US" dirty="0" err="1"/>
              <a:t>caractere</a:t>
            </a:r>
            <a:r>
              <a:rPr lang="en-US" dirty="0"/>
              <a:t>. Se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spune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parola</a:t>
            </a:r>
            <a:r>
              <a:rPr lang="en-US" dirty="0"/>
              <a:t> pe care o </a:t>
            </a:r>
            <a:r>
              <a:rPr lang="en-US" dirty="0" err="1"/>
              <a:t>folosim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potrivită</a:t>
            </a:r>
            <a:r>
              <a:rPr lang="en-US" dirty="0"/>
              <a:t> </a:t>
            </a:r>
            <a:r>
              <a:rPr lang="en-US" dirty="0" err="1"/>
              <a:t>deoarece</a:t>
            </a:r>
            <a:r>
              <a:rPr lang="en-US" dirty="0"/>
              <a:t> are 12 </a:t>
            </a:r>
            <a:r>
              <a:rPr lang="en-US" dirty="0" err="1"/>
              <a:t>caractere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  <p:pic>
        <p:nvPicPr>
          <p:cNvPr id="7" name="Grafik 4">
            <a:extLst>
              <a:ext uri="{FF2B5EF4-FFF2-40B4-BE49-F238E27FC236}">
                <a16:creationId xmlns:a16="http://schemas.microsoft.com/office/drawing/2014/main" id="{4497A276-2911-A929-F3BA-289B13E7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2FA59E31-7DE5-47E4-D039-9570976FB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3179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590D8B2-9A32-943E-F2E2-AD9403FE2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900" y="306443"/>
            <a:ext cx="10515600" cy="1325563"/>
          </a:xfrm>
        </p:spPr>
        <p:txBody>
          <a:bodyPr/>
          <a:lstStyle/>
          <a:p>
            <a:r>
              <a:rPr lang="en-US" dirty="0" err="1"/>
              <a:t>Exerciții</a:t>
            </a:r>
            <a:r>
              <a:rPr lang="en-US" dirty="0"/>
              <a:t> de </a:t>
            </a:r>
            <a:r>
              <a:rPr lang="en-US" dirty="0" err="1"/>
              <a:t>Politică</a:t>
            </a:r>
            <a:r>
              <a:rPr lang="en-US" dirty="0"/>
              <a:t> de </a:t>
            </a:r>
            <a:br>
              <a:rPr lang="en-US" dirty="0"/>
            </a:br>
            <a:r>
              <a:rPr lang="en-US" dirty="0" err="1"/>
              <a:t>securitate</a:t>
            </a:r>
            <a:r>
              <a:rPr lang="en-US" dirty="0"/>
              <a:t> a informațiilor</a:t>
            </a:r>
            <a:endParaRPr lang="tr-TR" dirty="0"/>
          </a:p>
        </p:txBody>
      </p:sp>
      <p:sp>
        <p:nvSpPr>
          <p:cNvPr id="47" name="İçerik Yer Tutucusu 2">
            <a:extLst>
              <a:ext uri="{FF2B5EF4-FFF2-40B4-BE49-F238E27FC236}">
                <a16:creationId xmlns:a16="http://schemas.microsoft.com/office/drawing/2014/main" id="{BB2859F8-2201-9086-1BE3-8B47E1FDED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400" dirty="0"/>
              <a:t>3- </a:t>
            </a:r>
            <a:r>
              <a:rPr lang="en-US" sz="2400" dirty="0" err="1"/>
              <a:t>Acces</a:t>
            </a:r>
            <a:r>
              <a:rPr lang="en-US" sz="2400" dirty="0"/>
              <a:t> la site-</a:t>
            </a:r>
            <a:r>
              <a:rPr lang="en-US" sz="2400" dirty="0" err="1"/>
              <a:t>uri</a:t>
            </a:r>
            <a:r>
              <a:rPr lang="en-US" sz="2400" dirty="0"/>
              <a:t> </a:t>
            </a:r>
            <a:r>
              <a:rPr lang="en-US" sz="2400" dirty="0" err="1"/>
              <a:t>securizate</a:t>
            </a:r>
            <a:r>
              <a:rPr lang="en-US" sz="2400" dirty="0"/>
              <a:t> (Safe Browser): </a:t>
            </a:r>
            <a:r>
              <a:rPr lang="en-US" sz="2400" dirty="0" err="1"/>
              <a:t>Când</a:t>
            </a:r>
            <a:r>
              <a:rPr lang="en-US" sz="2400" dirty="0"/>
              <a:t> </a:t>
            </a:r>
            <a:r>
              <a:rPr lang="en-US" sz="2400" dirty="0" err="1"/>
              <a:t>intri</a:t>
            </a:r>
            <a:r>
              <a:rPr lang="en-US" sz="2400" dirty="0"/>
              <a:t> online </a:t>
            </a:r>
            <a:r>
              <a:rPr lang="en-US" sz="2400" dirty="0" err="1"/>
              <a:t>pentru</a:t>
            </a:r>
            <a:r>
              <a:rPr lang="en-US" sz="2400" dirty="0"/>
              <a:t> a face </a:t>
            </a:r>
            <a:r>
              <a:rPr lang="en-US" sz="2400" dirty="0" err="1"/>
              <a:t>cumpărături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citi</a:t>
            </a:r>
            <a:r>
              <a:rPr lang="en-US" sz="2400" dirty="0"/>
              <a:t> </a:t>
            </a:r>
            <a:r>
              <a:rPr lang="en-US" sz="2400" dirty="0" err="1"/>
              <a:t>știri</a:t>
            </a:r>
            <a:r>
              <a:rPr lang="en-US" sz="2400" dirty="0"/>
              <a:t>, </a:t>
            </a:r>
            <a:r>
              <a:rPr lang="en-US" sz="2400" dirty="0" err="1"/>
              <a:t>folosești</a:t>
            </a:r>
            <a:r>
              <a:rPr lang="en-US" sz="2400" dirty="0"/>
              <a:t> un browser. </a:t>
            </a:r>
            <a:r>
              <a:rPr lang="en-US" sz="2400" dirty="0" err="1"/>
              <a:t>Browserele</a:t>
            </a:r>
            <a:r>
              <a:rPr lang="en-US" sz="2400" dirty="0"/>
              <a:t> sunt </a:t>
            </a:r>
            <a:r>
              <a:rPr lang="en-US" sz="2400" dirty="0" err="1"/>
              <a:t>una</a:t>
            </a:r>
            <a:r>
              <a:rPr lang="en-US" sz="2400" dirty="0"/>
              <a:t> </a:t>
            </a:r>
            <a:r>
              <a:rPr lang="en-US" sz="2400" dirty="0" err="1"/>
              <a:t>dintre</a:t>
            </a:r>
            <a:r>
              <a:rPr lang="en-US" sz="2400" dirty="0"/>
              <a:t> </a:t>
            </a:r>
            <a:r>
              <a:rPr lang="en-US" sz="2400" dirty="0" err="1"/>
              <a:t>modalitățile</a:t>
            </a:r>
            <a:r>
              <a:rPr lang="en-US" sz="2400" dirty="0"/>
              <a:t> </a:t>
            </a:r>
            <a:r>
              <a:rPr lang="en-US" sz="2400" dirty="0" err="1"/>
              <a:t>principale</a:t>
            </a:r>
            <a:r>
              <a:rPr lang="en-US" sz="2400" dirty="0"/>
              <a:t> de a </a:t>
            </a:r>
            <a:r>
              <a:rPr lang="en-US" sz="2400" dirty="0" err="1"/>
              <a:t>interacționa</a:t>
            </a:r>
            <a:r>
              <a:rPr lang="en-US" sz="2400" dirty="0"/>
              <a:t> cu </a:t>
            </a:r>
            <a:r>
              <a:rPr lang="en-US" sz="2400" dirty="0" err="1"/>
              <a:t>Internetul</a:t>
            </a:r>
            <a:r>
              <a:rPr lang="en-US" sz="2400" dirty="0"/>
              <a:t>. </a:t>
            </a:r>
            <a:r>
              <a:rPr lang="en-US" sz="2400" dirty="0" err="1"/>
              <a:t>Drept</a:t>
            </a:r>
            <a:r>
              <a:rPr lang="en-US" sz="2400" dirty="0"/>
              <a:t> </a:t>
            </a:r>
            <a:r>
              <a:rPr lang="en-US" sz="2400" dirty="0" err="1"/>
              <a:t>urmare</a:t>
            </a:r>
            <a:r>
              <a:rPr lang="en-US" sz="2400" dirty="0"/>
              <a:t>, </a:t>
            </a:r>
            <a:r>
              <a:rPr lang="en-US" sz="2400" dirty="0" err="1"/>
              <a:t>browserele</a:t>
            </a:r>
            <a:r>
              <a:rPr lang="en-US" sz="2400" dirty="0"/>
              <a:t> sunt </a:t>
            </a:r>
            <a:r>
              <a:rPr lang="en-US" sz="2400" dirty="0" err="1"/>
              <a:t>ținta</a:t>
            </a:r>
            <a:r>
              <a:rPr lang="en-US" sz="2400" dirty="0"/>
              <a:t> </a:t>
            </a:r>
            <a:r>
              <a:rPr lang="en-US" sz="2400" dirty="0" err="1"/>
              <a:t>principală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atacatorii</a:t>
            </a:r>
            <a:r>
              <a:rPr lang="en-US" sz="2400" dirty="0"/>
              <a:t> </a:t>
            </a:r>
            <a:r>
              <a:rPr lang="en-US" sz="2400" dirty="0" err="1"/>
              <a:t>cibernetici</a:t>
            </a:r>
            <a:r>
              <a:rPr lang="en-US" sz="2400" dirty="0"/>
              <a:t>. </a:t>
            </a:r>
            <a:r>
              <a:rPr lang="en-US" sz="2400" dirty="0" err="1"/>
              <a:t>Utilizați</a:t>
            </a:r>
            <a:r>
              <a:rPr lang="en-US" sz="2400" dirty="0"/>
              <a:t> </a:t>
            </a:r>
            <a:r>
              <a:rPr lang="en-US" sz="2400" dirty="0" err="1"/>
              <a:t>întotdeauna</a:t>
            </a:r>
            <a:r>
              <a:rPr lang="en-US" sz="2400" dirty="0"/>
              <a:t> </a:t>
            </a:r>
            <a:r>
              <a:rPr lang="en-US" sz="2400" dirty="0" err="1"/>
              <a:t>cea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recentă</a:t>
            </a:r>
            <a:r>
              <a:rPr lang="en-US" sz="2400" dirty="0"/>
              <a:t> </a:t>
            </a:r>
            <a:r>
              <a:rPr lang="en-US" sz="2400" dirty="0" err="1"/>
              <a:t>versiune</a:t>
            </a:r>
            <a:r>
              <a:rPr lang="en-US" sz="2400" dirty="0"/>
              <a:t> a </a:t>
            </a:r>
            <a:r>
              <a:rPr lang="en-US" sz="2400" dirty="0" err="1"/>
              <a:t>browserului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păstrați-vă</a:t>
            </a:r>
            <a:r>
              <a:rPr lang="en-US" sz="2400" dirty="0"/>
              <a:t> </a:t>
            </a:r>
            <a:r>
              <a:rPr lang="en-US" sz="2400" dirty="0" err="1"/>
              <a:t>scutul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puternic</a:t>
            </a:r>
            <a:r>
              <a:rPr lang="en-US" sz="2400" dirty="0"/>
              <a:t> </a:t>
            </a:r>
            <a:r>
              <a:rPr lang="en-US" sz="2400" dirty="0" err="1"/>
              <a:t>împotriva</a:t>
            </a:r>
            <a:r>
              <a:rPr lang="en-US" sz="2400" dirty="0"/>
              <a:t> </a:t>
            </a:r>
            <a:r>
              <a:rPr lang="en-US" sz="2400" dirty="0" err="1"/>
              <a:t>atacurilor</a:t>
            </a:r>
            <a:r>
              <a:rPr lang="en-US" sz="2400" dirty="0"/>
              <a:t> </a:t>
            </a:r>
            <a:r>
              <a:rPr lang="en-US" sz="2400" dirty="0" err="1"/>
              <a:t>browserului</a:t>
            </a:r>
            <a:r>
              <a:rPr lang="en-US" sz="2400" dirty="0"/>
              <a:t>. </a:t>
            </a:r>
            <a:endParaRPr lang="tr-TR" sz="2400" dirty="0"/>
          </a:p>
          <a:p>
            <a:r>
              <a:rPr lang="en-US" sz="2400" dirty="0" err="1"/>
              <a:t>Browserele</a:t>
            </a:r>
            <a:r>
              <a:rPr lang="en-US" sz="2400" dirty="0"/>
              <a:t> </a:t>
            </a:r>
            <a:r>
              <a:rPr lang="en-US" sz="2400" dirty="0" err="1"/>
              <a:t>actualizate</a:t>
            </a:r>
            <a:r>
              <a:rPr lang="en-US" sz="2400" dirty="0"/>
              <a:t> au </a:t>
            </a:r>
            <a:r>
              <a:rPr lang="en-US" sz="2400" dirty="0" err="1"/>
              <a:t>cele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recente</a:t>
            </a:r>
            <a:r>
              <a:rPr lang="en-US" sz="2400" dirty="0"/>
              <a:t> </a:t>
            </a:r>
            <a:r>
              <a:rPr lang="en-US" sz="2400" dirty="0" err="1"/>
              <a:t>corecții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sunt </a:t>
            </a:r>
            <a:r>
              <a:rPr lang="en-US" sz="2400" dirty="0" err="1"/>
              <a:t>mult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greu</a:t>
            </a:r>
            <a:r>
              <a:rPr lang="en-US" sz="2400" dirty="0"/>
              <a:t> de </a:t>
            </a:r>
            <a:r>
              <a:rPr lang="en-US" sz="2400" dirty="0" err="1"/>
              <a:t>exploatat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atacatorii</a:t>
            </a:r>
            <a:r>
              <a:rPr lang="en-US" sz="2400" dirty="0"/>
              <a:t> </a:t>
            </a:r>
            <a:r>
              <a:rPr lang="en-US" sz="2400" dirty="0" err="1"/>
              <a:t>cibernetici</a:t>
            </a:r>
            <a:r>
              <a:rPr lang="en-US" sz="2400" dirty="0"/>
              <a:t>.</a:t>
            </a:r>
            <a:endParaRPr lang="tr-TR" sz="2400" dirty="0"/>
          </a:p>
          <a:p>
            <a:r>
              <a:rPr lang="en-US" sz="2400" dirty="0" err="1"/>
              <a:t>Browserele</a:t>
            </a:r>
            <a:r>
              <a:rPr lang="en-US" sz="2400" dirty="0"/>
              <a:t> </a:t>
            </a:r>
            <a:r>
              <a:rPr lang="en-US" sz="2400" dirty="0" err="1"/>
              <a:t>moderne</a:t>
            </a:r>
            <a:r>
              <a:rPr lang="en-US" sz="2400" dirty="0"/>
              <a:t> pot </a:t>
            </a:r>
            <a:r>
              <a:rPr lang="en-US" sz="2400" dirty="0" err="1"/>
              <a:t>recunoaște</a:t>
            </a:r>
            <a:r>
              <a:rPr lang="en-US" sz="2400" dirty="0"/>
              <a:t> </a:t>
            </a:r>
            <a:r>
              <a:rPr lang="en-US" sz="2400" dirty="0" err="1"/>
              <a:t>anumite</a:t>
            </a:r>
            <a:r>
              <a:rPr lang="en-US" sz="2400" dirty="0"/>
              <a:t> site-</a:t>
            </a:r>
            <a:r>
              <a:rPr lang="en-US" sz="2400" dirty="0" err="1"/>
              <a:t>uri</a:t>
            </a:r>
            <a:r>
              <a:rPr lang="en-US" sz="2400" dirty="0"/>
              <a:t> web </a:t>
            </a:r>
            <a:r>
              <a:rPr lang="en-US" sz="2400" dirty="0" err="1"/>
              <a:t>rău</a:t>
            </a:r>
            <a:r>
              <a:rPr lang="en-US" sz="2400" dirty="0"/>
              <a:t> </a:t>
            </a:r>
            <a:r>
              <a:rPr lang="en-US" sz="2400" dirty="0" err="1"/>
              <a:t>intenționate</a:t>
            </a:r>
            <a:r>
              <a:rPr lang="en-US" sz="2400" dirty="0"/>
              <a:t> care sunt </a:t>
            </a:r>
            <a:r>
              <a:rPr lang="en-US" sz="2400" dirty="0" err="1"/>
              <a:t>concepute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dăuna</a:t>
            </a:r>
            <a:r>
              <a:rPr lang="en-US" sz="2400" dirty="0"/>
              <a:t>. </a:t>
            </a:r>
            <a:r>
              <a:rPr lang="en-US" sz="2400" dirty="0" err="1"/>
              <a:t>Dacă</a:t>
            </a:r>
            <a:r>
              <a:rPr lang="en-US" sz="2400" dirty="0"/>
              <a:t> </a:t>
            </a:r>
            <a:r>
              <a:rPr lang="en-US" sz="2400" dirty="0" err="1"/>
              <a:t>browserul</a:t>
            </a:r>
            <a:r>
              <a:rPr lang="en-US" sz="2400" dirty="0"/>
              <a:t> </a:t>
            </a:r>
            <a:r>
              <a:rPr lang="en-US" sz="2400" dirty="0" err="1"/>
              <a:t>dvs</a:t>
            </a:r>
            <a:r>
              <a:rPr lang="en-US" sz="2400" dirty="0"/>
              <a:t>. </a:t>
            </a:r>
            <a:r>
              <a:rPr lang="en-US" sz="2400" dirty="0" err="1"/>
              <a:t>vă</a:t>
            </a:r>
            <a:r>
              <a:rPr lang="en-US" sz="2400" dirty="0"/>
              <a:t> </a:t>
            </a:r>
            <a:r>
              <a:rPr lang="en-US" sz="2400" dirty="0" err="1"/>
              <a:t>anunță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site-</a:t>
            </a:r>
            <a:r>
              <a:rPr lang="en-US" sz="2400" dirty="0" err="1"/>
              <a:t>ul</a:t>
            </a:r>
            <a:r>
              <a:rPr lang="en-US" sz="2400" dirty="0"/>
              <a:t> web pe care </a:t>
            </a:r>
            <a:r>
              <a:rPr lang="en-US" sz="2400" dirty="0" err="1"/>
              <a:t>urmează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îl</a:t>
            </a:r>
            <a:r>
              <a:rPr lang="en-US" sz="2400" dirty="0"/>
              <a:t> </a:t>
            </a:r>
            <a:r>
              <a:rPr lang="en-US" sz="2400" dirty="0" err="1"/>
              <a:t>vizitați</a:t>
            </a:r>
            <a:r>
              <a:rPr lang="en-US" sz="2400" dirty="0"/>
              <a:t> </a:t>
            </a:r>
            <a:r>
              <a:rPr lang="en-US" sz="2400" dirty="0" err="1"/>
              <a:t>este</a:t>
            </a:r>
            <a:r>
              <a:rPr lang="en-US" sz="2400" dirty="0"/>
              <a:t> </a:t>
            </a:r>
            <a:r>
              <a:rPr lang="en-US" sz="2400" dirty="0" err="1"/>
              <a:t>periculos</a:t>
            </a:r>
            <a:r>
              <a:rPr lang="en-US" sz="2400" dirty="0"/>
              <a:t>, </a:t>
            </a:r>
            <a:r>
              <a:rPr lang="en-US" sz="2400" dirty="0" err="1"/>
              <a:t>închideți</a:t>
            </a:r>
            <a:r>
              <a:rPr lang="en-US" sz="2400" dirty="0"/>
              <a:t> </a:t>
            </a:r>
            <a:r>
              <a:rPr lang="en-US" sz="2400" dirty="0" err="1"/>
              <a:t>acea</a:t>
            </a:r>
            <a:r>
              <a:rPr lang="en-US" sz="2400" dirty="0"/>
              <a:t> </a:t>
            </a:r>
            <a:r>
              <a:rPr lang="en-US" sz="2400" dirty="0" err="1"/>
              <a:t>pagină</a:t>
            </a:r>
            <a:r>
              <a:rPr lang="en-US" sz="2400" dirty="0"/>
              <a:t> web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încercați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găsiți</a:t>
            </a:r>
            <a:r>
              <a:rPr lang="en-US" sz="2400" dirty="0"/>
              <a:t> </a:t>
            </a:r>
            <a:r>
              <a:rPr lang="en-US" sz="2400" dirty="0" err="1"/>
              <a:t>informațiile</a:t>
            </a:r>
            <a:r>
              <a:rPr lang="en-US" sz="2400" dirty="0"/>
              <a:t> pe care le </a:t>
            </a:r>
            <a:r>
              <a:rPr lang="en-US" sz="2400" dirty="0" err="1"/>
              <a:t>căutați</a:t>
            </a:r>
            <a:r>
              <a:rPr lang="en-US" sz="2400" dirty="0"/>
              <a:t> pe un site web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sigur</a:t>
            </a:r>
            <a:r>
              <a:rPr lang="en-US" sz="2400" dirty="0"/>
              <a:t>. </a:t>
            </a:r>
            <a:endParaRPr lang="tr-TR" sz="2400" dirty="0"/>
          </a:p>
          <a:p>
            <a:r>
              <a:rPr lang="en-US" sz="2400" dirty="0"/>
              <a:t>Before sending sensitive information online, for example when sending your credit card information for online shopping, make sure your browser is using HTTPS, which is a sign of encryption. For a secure connection, look for encryption marks such as the website address that starts with HTTPS and a padlock icon in the status bar.</a:t>
            </a:r>
            <a:endParaRPr lang="tr-TR" sz="24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A299349D-23C7-3F2C-2B0E-D5311296E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75233" y="5712855"/>
            <a:ext cx="3240000" cy="928216"/>
          </a:xfrm>
          <a:prstGeom prst="rect">
            <a:avLst/>
          </a:prstGeom>
          <a:noFill/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6220B1C7-1689-2879-912D-BEB6E4D62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114D82E8-3689-49E3-4C3E-B40A9308B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30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id="{862E5A21-091D-FAA5-82D4-7AF021F98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275" y="404996"/>
            <a:ext cx="10515600" cy="1325563"/>
          </a:xfrm>
        </p:spPr>
        <p:txBody>
          <a:bodyPr/>
          <a:lstStyle/>
          <a:p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Exerciții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de </a:t>
            </a:r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Politică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de </a:t>
            </a:r>
            <a:b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</a:br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securitate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a informațiilor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7" name="İçerik Yer Tutucusu 6">
            <a:extLst>
              <a:ext uri="{FF2B5EF4-FFF2-40B4-BE49-F238E27FC236}">
                <a16:creationId xmlns:a16="http://schemas.microsoft.com/office/drawing/2014/main" id="{66295552-AF2C-2AA7-8A10-6CEB3148CEE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1241"/>
          <a:stretch/>
        </p:blipFill>
        <p:spPr bwMode="auto">
          <a:xfrm>
            <a:off x="770773" y="2320998"/>
            <a:ext cx="5058528" cy="32606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İçerik Yer Tutucusu 7">
            <a:extLst>
              <a:ext uri="{FF2B5EF4-FFF2-40B4-BE49-F238E27FC236}">
                <a16:creationId xmlns:a16="http://schemas.microsoft.com/office/drawing/2014/main" id="{E1A4EA34-3E8A-F45B-C281-A5DA0A5BD39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362" y="2320997"/>
            <a:ext cx="4646037" cy="320593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Metin kutusu 9">
            <a:extLst>
              <a:ext uri="{FF2B5EF4-FFF2-40B4-BE49-F238E27FC236}">
                <a16:creationId xmlns:a16="http://schemas.microsoft.com/office/drawing/2014/main" id="{23E7F9C7-7326-F6E1-8B03-C0ADD5F6EBC4}"/>
              </a:ext>
            </a:extLst>
          </p:cNvPr>
          <p:cNvSpPr txBox="1"/>
          <p:nvPr/>
        </p:nvSpPr>
        <p:spPr>
          <a:xfrm>
            <a:off x="1991556" y="5685693"/>
            <a:ext cx="23705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Site web </a:t>
            </a:r>
            <a:r>
              <a:rPr lang="en-US" sz="18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securizat</a:t>
            </a:r>
            <a:endParaRPr lang="tr-TR" dirty="0"/>
          </a:p>
        </p:txBody>
      </p:sp>
      <p:sp>
        <p:nvSpPr>
          <p:cNvPr id="12" name="Metin kutusu 11">
            <a:extLst>
              <a:ext uri="{FF2B5EF4-FFF2-40B4-BE49-F238E27FC236}">
                <a16:creationId xmlns:a16="http://schemas.microsoft.com/office/drawing/2014/main" id="{DB206C75-232E-1F26-E7D7-72C1CF782BCF}"/>
              </a:ext>
            </a:extLst>
          </p:cNvPr>
          <p:cNvSpPr txBox="1"/>
          <p:nvPr/>
        </p:nvSpPr>
        <p:spPr>
          <a:xfrm>
            <a:off x="7264154" y="5685693"/>
            <a:ext cx="21195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Site web </a:t>
            </a:r>
            <a:r>
              <a:rPr lang="en-US" sz="18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nesecurizat</a:t>
            </a:r>
            <a:endParaRPr lang="tr-TR" dirty="0"/>
          </a:p>
        </p:txBody>
      </p:sp>
      <p:pic>
        <p:nvPicPr>
          <p:cNvPr id="2" name="Grafik 4">
            <a:extLst>
              <a:ext uri="{FF2B5EF4-FFF2-40B4-BE49-F238E27FC236}">
                <a16:creationId xmlns:a16="http://schemas.microsoft.com/office/drawing/2014/main" id="{2A03BD0E-B8DA-7C60-8189-D77A3387A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8E8EC9-75A1-83ED-AE15-8975FB6963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946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şlık 7">
            <a:extLst>
              <a:ext uri="{FF2B5EF4-FFF2-40B4-BE49-F238E27FC236}">
                <a16:creationId xmlns:a16="http://schemas.microsoft.com/office/drawing/2014/main" id="{A689865E-F1D3-5009-5DF6-7394F35AC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357616"/>
            <a:ext cx="10515600" cy="1325563"/>
          </a:xfrm>
        </p:spPr>
        <p:txBody>
          <a:bodyPr/>
          <a:lstStyle/>
          <a:p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Exerciții-3 </a:t>
            </a:r>
            <a:r>
              <a:rPr lang="en-US" sz="44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tr-TR" dirty="0"/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7DD2FB74-FB1E-16B0-7D6F-28ED8283D6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Urmați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pașii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jos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pentru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edita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plug-in-urile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în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browserul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web.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b="1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Pasul 1: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Deschideți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browserul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web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faceți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clic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pe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butonul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„Costume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control...” din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colțul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din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stânga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sus (1).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Faceți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clic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pe fila „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Setări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” din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meniul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derulant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(2).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sz="3600" dirty="0"/>
          </a:p>
        </p:txBody>
      </p:sp>
      <p:sp>
        <p:nvSpPr>
          <p:cNvPr id="9" name="İçerik Yer Tutucusu 8">
            <a:extLst>
              <a:ext uri="{FF2B5EF4-FFF2-40B4-BE49-F238E27FC236}">
                <a16:creationId xmlns:a16="http://schemas.microsoft.com/office/drawing/2014/main" id="{3D54DFBE-3CD0-F00C-BD87-F30CD45DAEE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C9999833-8E47-F75E-B45D-8E9FE46BE5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6"/>
          <a:stretch/>
        </p:blipFill>
        <p:spPr bwMode="auto">
          <a:xfrm>
            <a:off x="6257924" y="2233613"/>
            <a:ext cx="5319950" cy="3224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fik 4">
            <a:extLst>
              <a:ext uri="{FF2B5EF4-FFF2-40B4-BE49-F238E27FC236}">
                <a16:creationId xmlns:a16="http://schemas.microsoft.com/office/drawing/2014/main" id="{823DCF96-06D6-F64E-9814-96700FB87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09760A-DF0E-E68E-7693-3599AA38C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2735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3E9D45F-EC43-5C9F-9214-9FCCCBC8B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10082"/>
            <a:ext cx="10515600" cy="1325563"/>
          </a:xfrm>
        </p:spPr>
        <p:txBody>
          <a:bodyPr/>
          <a:lstStyle/>
          <a:p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Exerciții-3 (</a:t>
            </a:r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continuare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):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31C9E72-CFA7-699D-D00A-D60DF7A04E3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400" b="1" i="1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Pasul 2: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Faceți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clic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pe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butonul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„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Extensii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” din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fereastra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care </a:t>
            </a:r>
            <a:r>
              <a:rPr lang="en-US" sz="2400" spc="1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apare</a:t>
            </a:r>
            <a:r>
              <a:rPr lang="en-US" sz="2400" spc="1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sz="3600" dirty="0"/>
          </a:p>
        </p:txBody>
      </p:sp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CBD17174-53D3-6167-0A78-D7C1B3923A5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50" y="2596397"/>
            <a:ext cx="6838950" cy="3951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rafik 4">
            <a:extLst>
              <a:ext uri="{FF2B5EF4-FFF2-40B4-BE49-F238E27FC236}">
                <a16:creationId xmlns:a16="http://schemas.microsoft.com/office/drawing/2014/main" id="{EBAF3258-EA4E-E1A1-4750-7591CA866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C8D658B4-B679-4300-1995-B76B4BDFA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138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00E0F77-E936-4985-B7B1-B9823486A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45881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98188CF3-F61A-9711-9EE1-29955596E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3030" y="1577585"/>
            <a:ext cx="10369645" cy="2773881"/>
          </a:xfrm>
          <a:prstGeom prst="rect">
            <a:avLst/>
          </a:prstGeom>
          <a:noFill/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01107" y="5661132"/>
            <a:ext cx="146304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3964929-4C3B-0C7D-3C4D-B1682CB07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525" y="4588184"/>
            <a:ext cx="10597109" cy="1852267"/>
          </a:xfrm>
        </p:spPr>
        <p:txBody>
          <a:bodyPr anchor="ctr">
            <a:normAutofit/>
          </a:bodyPr>
          <a:lstStyle/>
          <a:p>
            <a:r>
              <a:rPr lang="en-US" sz="24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Pasul-3: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Puteți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vedea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suplimentele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instalate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în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browserul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dvs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pe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acest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ecran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Dacă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doriți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ștergeți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suplimentul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îl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puteți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șterge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(1)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apăsând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butonul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„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Romove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”.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Dacă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doriți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ca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pluginul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rămână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inactiv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îl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puteți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dezactiva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din </a:t>
            </a:r>
            <a:r>
              <a:rPr lang="en-US" sz="2400" spc="1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butonul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„On-Off” (2).</a:t>
            </a:r>
            <a:endParaRPr lang="tr-T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Grafik 4">
            <a:extLst>
              <a:ext uri="{FF2B5EF4-FFF2-40B4-BE49-F238E27FC236}">
                <a16:creationId xmlns:a16="http://schemas.microsoft.com/office/drawing/2014/main" id="{6713497C-2E29-B422-01D6-A1BD538756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16D7FB74-D2DE-2169-8E17-9B9F9C550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Başlık 4">
            <a:extLst>
              <a:ext uri="{FF2B5EF4-FFF2-40B4-BE49-F238E27FC236}">
                <a16:creationId xmlns:a16="http://schemas.microsoft.com/office/drawing/2014/main" id="{7DE4A5D7-A136-3A80-B148-B2FC3BB6E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875" y="213725"/>
            <a:ext cx="5389099" cy="1556907"/>
          </a:xfrm>
        </p:spPr>
        <p:txBody>
          <a:bodyPr anchor="ctr">
            <a:normAutofit/>
          </a:bodyPr>
          <a:lstStyle/>
          <a:p>
            <a:r>
              <a:rPr lang="en-US" b="1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Exerciții-3 (</a:t>
            </a:r>
            <a:r>
              <a:rPr lang="en-US" b="1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continuare</a:t>
            </a:r>
            <a:r>
              <a:rPr lang="en-US" b="1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)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5696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589F20F-E453-66AF-2A35-727EBE803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10082"/>
            <a:ext cx="10515600" cy="1325563"/>
          </a:xfrm>
        </p:spPr>
        <p:txBody>
          <a:bodyPr/>
          <a:lstStyle/>
          <a:p>
            <a:r>
              <a:rPr lang="en-US" dirty="0" err="1"/>
              <a:t>Exerciții</a:t>
            </a:r>
            <a:r>
              <a:rPr lang="en-US" dirty="0"/>
              <a:t> de </a:t>
            </a:r>
            <a:r>
              <a:rPr lang="en-US" dirty="0" err="1"/>
              <a:t>Politică</a:t>
            </a:r>
            <a:r>
              <a:rPr lang="en-US" dirty="0"/>
              <a:t> de </a:t>
            </a:r>
            <a:br>
              <a:rPr lang="en-US" dirty="0"/>
            </a:br>
            <a:r>
              <a:rPr lang="en-US" dirty="0" err="1"/>
              <a:t>securitate</a:t>
            </a:r>
            <a:r>
              <a:rPr lang="en-US" dirty="0"/>
              <a:t> a informațiilor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8261624-6E7F-7685-7166-5995C0C53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b="1" dirty="0"/>
              <a:t>4. E-mail, </a:t>
            </a:r>
            <a:r>
              <a:rPr lang="en-US" b="1" dirty="0" err="1"/>
              <a:t>mesagerie</a:t>
            </a:r>
            <a:r>
              <a:rPr lang="en-US" b="1" dirty="0"/>
              <a:t> </a:t>
            </a:r>
            <a:r>
              <a:rPr lang="en-US" b="1" dirty="0" err="1"/>
              <a:t>și</a:t>
            </a:r>
            <a:r>
              <a:rPr lang="en-US" b="1" dirty="0"/>
              <a:t> phishing: </a:t>
            </a:r>
            <a:r>
              <a:rPr lang="en-US" dirty="0" err="1"/>
              <a:t>Aveți</a:t>
            </a:r>
            <a:r>
              <a:rPr lang="en-US" dirty="0"/>
              <a:t> un e-mail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căsuța</a:t>
            </a:r>
            <a:r>
              <a:rPr lang="en-US" dirty="0"/>
              <a:t> de e-mail </a:t>
            </a:r>
            <a:r>
              <a:rPr lang="en-US" dirty="0" err="1"/>
              <a:t>sau</a:t>
            </a:r>
            <a:r>
              <a:rPr lang="en-US" dirty="0"/>
              <a:t> un </a:t>
            </a:r>
            <a:r>
              <a:rPr lang="en-US" dirty="0" err="1"/>
              <a:t>mesaj</a:t>
            </a:r>
            <a:r>
              <a:rPr lang="en-US" dirty="0"/>
              <a:t> pe </a:t>
            </a:r>
            <a:r>
              <a:rPr lang="en-US" dirty="0" err="1"/>
              <a:t>telefon</a:t>
            </a:r>
            <a:r>
              <a:rPr lang="en-US" dirty="0"/>
              <a:t>. „</a:t>
            </a:r>
            <a:r>
              <a:rPr lang="en-US" dirty="0" err="1"/>
              <a:t>Există</a:t>
            </a:r>
            <a:r>
              <a:rPr lang="en-US" dirty="0"/>
              <a:t> o </a:t>
            </a:r>
            <a:r>
              <a:rPr lang="en-US" dirty="0" err="1"/>
              <a:t>problemă</a:t>
            </a:r>
            <a:r>
              <a:rPr lang="en-US" dirty="0"/>
              <a:t> cu </a:t>
            </a:r>
            <a:r>
              <a:rPr lang="en-US" dirty="0" err="1"/>
              <a:t>contul</a:t>
            </a:r>
            <a:r>
              <a:rPr lang="en-US" dirty="0"/>
              <a:t> </a:t>
            </a:r>
            <a:r>
              <a:rPr lang="en-US" dirty="0" err="1"/>
              <a:t>tău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contul</a:t>
            </a:r>
            <a:r>
              <a:rPr lang="en-US" dirty="0"/>
              <a:t> </a:t>
            </a:r>
            <a:r>
              <a:rPr lang="en-US" dirty="0" err="1"/>
              <a:t>tău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actualizat</a:t>
            </a:r>
            <a:r>
              <a:rPr lang="en-US" dirty="0"/>
              <a:t> </a:t>
            </a:r>
            <a:r>
              <a:rPr lang="en-US" dirty="0" err="1"/>
              <a:t>imediat</a:t>
            </a:r>
            <a:r>
              <a:rPr lang="en-US" dirty="0"/>
              <a:t>. Tot </a:t>
            </a:r>
            <a:r>
              <a:rPr lang="en-US" dirty="0" err="1"/>
              <a:t>ce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faci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dai</a:t>
            </a:r>
            <a:r>
              <a:rPr lang="en-US" dirty="0"/>
              <a:t> </a:t>
            </a:r>
            <a:r>
              <a:rPr lang="en-US" dirty="0" err="1"/>
              <a:t>clic</a:t>
            </a:r>
            <a:r>
              <a:rPr lang="en-US" dirty="0"/>
              <a:t> pe un link.”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primiți</a:t>
            </a:r>
            <a:r>
              <a:rPr lang="en-US" dirty="0"/>
              <a:t> un </a:t>
            </a:r>
            <a:r>
              <a:rPr lang="en-US" dirty="0" err="1"/>
              <a:t>mesaj</a:t>
            </a:r>
            <a:r>
              <a:rPr lang="en-US" dirty="0"/>
              <a:t> cu </a:t>
            </a:r>
            <a:r>
              <a:rPr lang="en-US" dirty="0" err="1"/>
              <a:t>conținut</a:t>
            </a:r>
            <a:r>
              <a:rPr lang="en-US" dirty="0"/>
              <a:t>, </a:t>
            </a:r>
            <a:r>
              <a:rPr lang="en-US" dirty="0" err="1"/>
              <a:t>opriți-vă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gândiți-vă</a:t>
            </a:r>
            <a:r>
              <a:rPr lang="en-US" dirty="0"/>
              <a:t> </a:t>
            </a:r>
            <a:r>
              <a:rPr lang="en-US" dirty="0" err="1"/>
              <a:t>înainte</a:t>
            </a:r>
            <a:r>
              <a:rPr lang="en-US" dirty="0"/>
              <a:t> de a da </a:t>
            </a:r>
            <a:r>
              <a:rPr lang="en-US" dirty="0" err="1"/>
              <a:t>clic</a:t>
            </a:r>
            <a:r>
              <a:rPr lang="en-US" dirty="0"/>
              <a:t>! „Phishing” </a:t>
            </a:r>
            <a:r>
              <a:rPr lang="en-US" dirty="0" err="1"/>
              <a:t>este</a:t>
            </a:r>
            <a:r>
              <a:rPr lang="en-US" dirty="0"/>
              <a:t> un </a:t>
            </a:r>
            <a:r>
              <a:rPr lang="en-US" dirty="0" err="1"/>
              <a:t>atac</a:t>
            </a:r>
            <a:r>
              <a:rPr lang="en-US" dirty="0"/>
              <a:t> de </a:t>
            </a:r>
            <a:r>
              <a:rPr lang="en-US" dirty="0" err="1"/>
              <a:t>inginerie</a:t>
            </a:r>
            <a:r>
              <a:rPr lang="en-US" dirty="0"/>
              <a:t> </a:t>
            </a:r>
            <a:r>
              <a:rPr lang="en-US" dirty="0" err="1"/>
              <a:t>socială</a:t>
            </a:r>
            <a:r>
              <a:rPr lang="en-US" dirty="0"/>
              <a:t> care </a:t>
            </a:r>
            <a:r>
              <a:rPr lang="en-US" dirty="0" err="1"/>
              <a:t>utilizează</a:t>
            </a:r>
            <a:r>
              <a:rPr lang="en-US" dirty="0"/>
              <a:t> e-</a:t>
            </a:r>
            <a:r>
              <a:rPr lang="en-US" dirty="0" err="1"/>
              <a:t>mailuri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mesaje</a:t>
            </a:r>
            <a:r>
              <a:rPr lang="en-US" dirty="0"/>
              <a:t> ca </a:t>
            </a:r>
            <a:r>
              <a:rPr lang="en-US" dirty="0" err="1"/>
              <a:t>momeală</a:t>
            </a:r>
            <a:r>
              <a:rPr lang="en-US" dirty="0"/>
              <a:t>, similar cu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momeală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pescuit</a:t>
            </a:r>
            <a:r>
              <a:rPr lang="en-US" dirty="0"/>
              <a:t>. </a:t>
            </a:r>
            <a:r>
              <a:rPr lang="en-US" dirty="0" err="1"/>
              <a:t>Atacatorii</a:t>
            </a:r>
            <a:r>
              <a:rPr lang="en-US" dirty="0"/>
              <a:t> </a:t>
            </a:r>
            <a:r>
              <a:rPr lang="en-US" dirty="0" err="1"/>
              <a:t>cibernetici</a:t>
            </a:r>
            <a:r>
              <a:rPr lang="en-US" dirty="0"/>
              <a:t> </a:t>
            </a:r>
            <a:r>
              <a:rPr lang="en-US" dirty="0" err="1"/>
              <a:t>trimit</a:t>
            </a:r>
            <a:r>
              <a:rPr lang="en-US" dirty="0"/>
              <a:t> mii de e-</a:t>
            </a:r>
            <a:r>
              <a:rPr lang="en-US" dirty="0" err="1"/>
              <a:t>mailuri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speranța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cineva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lua</a:t>
            </a:r>
            <a:r>
              <a:rPr lang="en-US" dirty="0"/>
              <a:t> </a:t>
            </a:r>
            <a:r>
              <a:rPr lang="en-US" dirty="0" err="1"/>
              <a:t>momeala</a:t>
            </a:r>
            <a:r>
              <a:rPr lang="en-US" dirty="0"/>
              <a:t>. E-</a:t>
            </a:r>
            <a:r>
              <a:rPr lang="en-US" dirty="0" err="1"/>
              <a:t>mailurile</a:t>
            </a:r>
            <a:r>
              <a:rPr lang="en-US" dirty="0"/>
              <a:t>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solicită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efectuați</a:t>
            </a:r>
            <a:r>
              <a:rPr lang="en-US" dirty="0"/>
              <a:t> o </a:t>
            </a:r>
            <a:r>
              <a:rPr lang="en-US" dirty="0" err="1"/>
              <a:t>acțiune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faceți</a:t>
            </a:r>
            <a:r>
              <a:rPr lang="en-US" dirty="0"/>
              <a:t> </a:t>
            </a:r>
            <a:r>
              <a:rPr lang="en-US" dirty="0" err="1"/>
              <a:t>clic</a:t>
            </a:r>
            <a:r>
              <a:rPr lang="en-US" dirty="0"/>
              <a:t> pe un link,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deschideți</a:t>
            </a:r>
            <a:r>
              <a:rPr lang="en-US" dirty="0"/>
              <a:t> un </a:t>
            </a:r>
            <a:r>
              <a:rPr lang="en-US" dirty="0" err="1"/>
              <a:t>atașament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completați</a:t>
            </a:r>
            <a:r>
              <a:rPr lang="en-US" dirty="0"/>
              <a:t> un formular. </a:t>
            </a:r>
            <a:r>
              <a:rPr lang="en-US" dirty="0" err="1"/>
              <a:t>Atacatorii</a:t>
            </a:r>
            <a:r>
              <a:rPr lang="en-US" dirty="0"/>
              <a:t> </a:t>
            </a:r>
            <a:r>
              <a:rPr lang="en-US" dirty="0" err="1"/>
              <a:t>cibernetici</a:t>
            </a:r>
            <a:r>
              <a:rPr lang="en-US" dirty="0"/>
              <a:t> nu sunt </a:t>
            </a:r>
            <a:r>
              <a:rPr lang="en-US" dirty="0" err="1"/>
              <a:t>siguri</a:t>
            </a:r>
            <a:r>
              <a:rPr lang="en-US" dirty="0"/>
              <a:t> exact cine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primi</a:t>
            </a:r>
            <a:r>
              <a:rPr lang="en-US" dirty="0"/>
              <a:t> </a:t>
            </a:r>
            <a:r>
              <a:rPr lang="en-US" dirty="0" err="1"/>
              <a:t>aceste</a:t>
            </a:r>
            <a:r>
              <a:rPr lang="en-US" dirty="0"/>
              <a:t> e-</a:t>
            </a:r>
            <a:r>
              <a:rPr lang="en-US" dirty="0" err="1"/>
              <a:t>mailuri</a:t>
            </a:r>
            <a:r>
              <a:rPr lang="en-US" dirty="0"/>
              <a:t>,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efectuarea</a:t>
            </a:r>
            <a:r>
              <a:rPr lang="en-US" dirty="0"/>
              <a:t> </a:t>
            </a:r>
            <a:r>
              <a:rPr lang="en-US" dirty="0" err="1"/>
              <a:t>uneia</a:t>
            </a:r>
            <a:r>
              <a:rPr lang="en-US" dirty="0"/>
              <a:t> </a:t>
            </a:r>
            <a:r>
              <a:rPr lang="en-US" dirty="0" err="1"/>
              <a:t>dintre</a:t>
            </a:r>
            <a:r>
              <a:rPr lang="en-US" dirty="0"/>
              <a:t> </a:t>
            </a:r>
            <a:r>
              <a:rPr lang="en-US" dirty="0" err="1"/>
              <a:t>aceste</a:t>
            </a:r>
            <a:r>
              <a:rPr lang="en-US" dirty="0"/>
              <a:t> </a:t>
            </a:r>
            <a:r>
              <a:rPr lang="en-US" dirty="0" err="1"/>
              <a:t>acțiuni</a:t>
            </a:r>
            <a:r>
              <a:rPr lang="en-US" dirty="0"/>
              <a:t> </a:t>
            </a:r>
            <a:r>
              <a:rPr lang="en-US" dirty="0" err="1"/>
              <a:t>aparent</a:t>
            </a:r>
            <a:r>
              <a:rPr lang="en-US" dirty="0"/>
              <a:t> </a:t>
            </a:r>
            <a:r>
              <a:rPr lang="en-US" dirty="0" err="1"/>
              <a:t>inofensive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putea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atragă</a:t>
            </a:r>
            <a:r>
              <a:rPr lang="en-US" dirty="0"/>
              <a:t>. O </a:t>
            </a:r>
            <a:r>
              <a:rPr lang="en-US" dirty="0" err="1"/>
              <a:t>formă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sofisticată</a:t>
            </a:r>
            <a:r>
              <a:rPr lang="en-US" dirty="0"/>
              <a:t> de phishing </a:t>
            </a:r>
            <a:r>
              <a:rPr lang="en-US" dirty="0" err="1"/>
              <a:t>numită</a:t>
            </a:r>
            <a:r>
              <a:rPr lang="en-US" dirty="0"/>
              <a:t> „Spear phishing” </a:t>
            </a:r>
            <a:r>
              <a:rPr lang="en-US" dirty="0" err="1"/>
              <a:t>vizează</a:t>
            </a:r>
            <a:r>
              <a:rPr lang="en-US" dirty="0"/>
              <a:t> </a:t>
            </a:r>
            <a:r>
              <a:rPr lang="en-US" dirty="0" err="1"/>
              <a:t>anumite</a:t>
            </a:r>
            <a:r>
              <a:rPr lang="en-US" dirty="0"/>
              <a:t> </a:t>
            </a:r>
            <a:r>
              <a:rPr lang="en-US" dirty="0" err="1"/>
              <a:t>persoane</a:t>
            </a:r>
            <a:r>
              <a:rPr lang="en-US" dirty="0"/>
              <a:t>. De </a:t>
            </a:r>
            <a:r>
              <a:rPr lang="en-US" dirty="0" err="1"/>
              <a:t>exemplu</a:t>
            </a:r>
            <a:r>
              <a:rPr lang="en-US" dirty="0"/>
              <a:t>,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toată</a:t>
            </a:r>
            <a:r>
              <a:rPr lang="en-US" dirty="0"/>
              <a:t> </a:t>
            </a:r>
            <a:r>
              <a:rPr lang="en-US" dirty="0" err="1"/>
              <a:t>lumea</a:t>
            </a:r>
            <a:r>
              <a:rPr lang="en-US" dirty="0"/>
              <a:t> din </a:t>
            </a:r>
            <a:r>
              <a:rPr lang="en-US" dirty="0" err="1"/>
              <a:t>Organizația</a:t>
            </a:r>
            <a:r>
              <a:rPr lang="en-US" dirty="0"/>
              <a:t> </a:t>
            </a:r>
            <a:r>
              <a:rPr lang="en-US" dirty="0" err="1"/>
              <a:t>noastră</a:t>
            </a:r>
            <a:r>
              <a:rPr lang="en-US" dirty="0"/>
              <a:t> </a:t>
            </a:r>
            <a:r>
              <a:rPr lang="en-US" dirty="0" err="1"/>
              <a:t>primește</a:t>
            </a:r>
            <a:r>
              <a:rPr lang="en-US" dirty="0"/>
              <a:t> un e-mail generic de phishing cu </a:t>
            </a:r>
            <a:r>
              <a:rPr lang="en-US" dirty="0" err="1"/>
              <a:t>privire</a:t>
            </a:r>
            <a:r>
              <a:rPr lang="en-US" dirty="0"/>
              <a:t> la un </a:t>
            </a:r>
            <a:r>
              <a:rPr lang="en-US" dirty="0" err="1"/>
              <a:t>pachet</a:t>
            </a:r>
            <a:r>
              <a:rPr lang="en-US" dirty="0"/>
              <a:t> </a:t>
            </a:r>
            <a:r>
              <a:rPr lang="en-US" dirty="0" err="1"/>
              <a:t>nelivrat</a:t>
            </a:r>
            <a:r>
              <a:rPr lang="en-US" dirty="0"/>
              <a:t>; ca </a:t>
            </a:r>
            <a:r>
              <a:rPr lang="en-US" dirty="0" err="1"/>
              <a:t>și</a:t>
            </a:r>
            <a:r>
              <a:rPr lang="en-US" dirty="0"/>
              <a:t> cum </a:t>
            </a:r>
            <a:r>
              <a:rPr lang="en-US" dirty="0" err="1"/>
              <a:t>cinci</a:t>
            </a:r>
            <a:r>
              <a:rPr lang="en-US" dirty="0"/>
              <a:t> </a:t>
            </a:r>
            <a:r>
              <a:rPr lang="en-US" dirty="0" err="1"/>
              <a:t>persoane</a:t>
            </a:r>
            <a:r>
              <a:rPr lang="en-US" dirty="0"/>
              <a:t> din </a:t>
            </a:r>
            <a:r>
              <a:rPr lang="en-US" dirty="0" err="1"/>
              <a:t>unitatea</a:t>
            </a:r>
            <a:r>
              <a:rPr lang="en-US" dirty="0"/>
              <a:t> </a:t>
            </a:r>
            <a:r>
              <a:rPr lang="en-US" dirty="0" err="1"/>
              <a:t>noastră</a:t>
            </a:r>
            <a:r>
              <a:rPr lang="en-US" dirty="0"/>
              <a:t> de </a:t>
            </a:r>
            <a:r>
              <a:rPr lang="en-US" dirty="0" err="1"/>
              <a:t>achiziții</a:t>
            </a:r>
            <a:r>
              <a:rPr lang="en-US" dirty="0"/>
              <a:t> sunt </a:t>
            </a:r>
            <a:r>
              <a:rPr lang="en-US" dirty="0" err="1"/>
              <a:t>vizate</a:t>
            </a:r>
            <a:r>
              <a:rPr lang="en-US" dirty="0"/>
              <a:t> cu o </a:t>
            </a:r>
            <a:r>
              <a:rPr lang="en-US" dirty="0" err="1"/>
              <a:t>cerere</a:t>
            </a:r>
            <a:r>
              <a:rPr lang="en-US" dirty="0"/>
              <a:t> de </a:t>
            </a:r>
            <a:r>
              <a:rPr lang="en-US" dirty="0" err="1"/>
              <a:t>factură</a:t>
            </a:r>
            <a:r>
              <a:rPr lang="en-US" dirty="0"/>
              <a:t> </a:t>
            </a:r>
            <a:r>
              <a:rPr lang="en-US" dirty="0" err="1"/>
              <a:t>falsă</a:t>
            </a:r>
            <a:r>
              <a:rPr lang="en-US" dirty="0"/>
              <a:t>. </a:t>
            </a:r>
            <a:endParaRPr lang="tr-TR" dirty="0"/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6FB964DC-D9B5-9558-E45B-0FD6E3D17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B42F33D-2515-BDAF-A3A1-CA502354C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9825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8796960-CF2A-4008-7CFA-EC68998A7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557" y="329397"/>
            <a:ext cx="10515600" cy="1325563"/>
          </a:xfrm>
        </p:spPr>
        <p:txBody>
          <a:bodyPr/>
          <a:lstStyle/>
          <a:p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Exerciții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de </a:t>
            </a:r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Politică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de </a:t>
            </a:r>
            <a:b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</a:br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securitate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a informațiilor</a:t>
            </a:r>
            <a:endParaRPr lang="tr-T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52DDA61-9C71-5ED8-926C-720A0039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Cum </a:t>
            </a:r>
            <a:r>
              <a:rPr lang="en-US" dirty="0" err="1"/>
              <a:t>știm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un e-mail </a:t>
            </a:r>
            <a:r>
              <a:rPr lang="en-US" dirty="0" err="1"/>
              <a:t>sau</a:t>
            </a:r>
            <a:r>
              <a:rPr lang="en-US" dirty="0"/>
              <a:t> un </a:t>
            </a:r>
            <a:r>
              <a:rPr lang="en-US" dirty="0" err="1"/>
              <a:t>mesaj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un </a:t>
            </a:r>
            <a:r>
              <a:rPr lang="en-US" dirty="0" err="1"/>
              <a:t>atac</a:t>
            </a:r>
            <a:r>
              <a:rPr lang="en-US" dirty="0"/>
              <a:t> de tip phishing? </a:t>
            </a:r>
            <a:r>
              <a:rPr lang="en-US" dirty="0" err="1"/>
              <a:t>Câteva</a:t>
            </a:r>
            <a:r>
              <a:rPr lang="en-US" dirty="0"/>
              <a:t> </a:t>
            </a:r>
            <a:r>
              <a:rPr lang="en-US" dirty="0" err="1"/>
              <a:t>semne</a:t>
            </a:r>
            <a:r>
              <a:rPr lang="en-US" dirty="0"/>
              <a:t> de </a:t>
            </a:r>
            <a:r>
              <a:rPr lang="en-US" dirty="0" err="1"/>
              <a:t>căutat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Mesaje</a:t>
            </a:r>
            <a:r>
              <a:rPr lang="en-US" dirty="0"/>
              <a:t> care </a:t>
            </a:r>
            <a:r>
              <a:rPr lang="en-US" dirty="0" err="1"/>
              <a:t>încep</a:t>
            </a:r>
            <a:r>
              <a:rPr lang="en-US" dirty="0"/>
              <a:t> cu „</a:t>
            </a:r>
            <a:r>
              <a:rPr lang="en-US" b="1" dirty="0" err="1">
                <a:solidFill>
                  <a:srgbClr val="FF0000"/>
                </a:solidFill>
              </a:rPr>
              <a:t>Stimate</a:t>
            </a:r>
            <a:r>
              <a:rPr lang="en-US" b="1" dirty="0">
                <a:solidFill>
                  <a:srgbClr val="FF0000"/>
                </a:solidFill>
              </a:rPr>
              <a:t> client</a:t>
            </a:r>
            <a:r>
              <a:rPr lang="en-US" dirty="0"/>
              <a:t>”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alte</a:t>
            </a:r>
            <a:r>
              <a:rPr lang="en-US" dirty="0"/>
              <a:t> </a:t>
            </a:r>
            <a:r>
              <a:rPr lang="en-US" dirty="0" err="1"/>
              <a:t>intrări</a:t>
            </a:r>
            <a:r>
              <a:rPr lang="en-US" dirty="0"/>
              <a:t> </a:t>
            </a:r>
            <a:r>
              <a:rPr lang="en-US" dirty="0" err="1"/>
              <a:t>generale</a:t>
            </a:r>
            <a:r>
              <a:rPr lang="en-US" dirty="0"/>
              <a:t> de </a:t>
            </a:r>
            <a:r>
              <a:rPr lang="en-US" dirty="0" err="1"/>
              <a:t>salut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Mesaje</a:t>
            </a:r>
            <a:r>
              <a:rPr lang="en-US" dirty="0"/>
              <a:t> care </a:t>
            </a:r>
            <a:r>
              <a:rPr lang="en-US" dirty="0" err="1"/>
              <a:t>necesită</a:t>
            </a:r>
            <a:r>
              <a:rPr lang="en-US" dirty="0"/>
              <a:t> </a:t>
            </a:r>
            <a:r>
              <a:rPr lang="en-US" dirty="0" err="1"/>
              <a:t>acțiuni</a:t>
            </a:r>
            <a:r>
              <a:rPr lang="en-US" dirty="0"/>
              <a:t> </a:t>
            </a:r>
            <a:r>
              <a:rPr lang="en-US" dirty="0" err="1"/>
              <a:t>imediate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care </a:t>
            </a:r>
            <a:r>
              <a:rPr lang="en-US" dirty="0" err="1"/>
              <a:t>creează</a:t>
            </a:r>
            <a:r>
              <a:rPr lang="en-US" dirty="0"/>
              <a:t> un sentiment de </a:t>
            </a:r>
            <a:r>
              <a:rPr lang="en-US" b="1" dirty="0" err="1">
                <a:solidFill>
                  <a:srgbClr val="FF0000"/>
                </a:solidFill>
              </a:rPr>
              <a:t>urgență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amenințarea</a:t>
            </a:r>
            <a:r>
              <a:rPr lang="en-US" dirty="0"/>
              <a:t> cu </a:t>
            </a:r>
            <a:r>
              <a:rPr lang="en-US" b="1" dirty="0" err="1">
                <a:solidFill>
                  <a:srgbClr val="FF0000"/>
                </a:solidFill>
              </a:rPr>
              <a:t>închiderea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contului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Mesaje</a:t>
            </a:r>
            <a:r>
              <a:rPr lang="en-US" dirty="0"/>
              <a:t> care </a:t>
            </a:r>
            <a:r>
              <a:rPr lang="en-US" dirty="0" err="1"/>
              <a:t>pretind</a:t>
            </a:r>
            <a:r>
              <a:rPr lang="en-US" dirty="0"/>
              <a:t> a fi de la o </a:t>
            </a:r>
            <a:r>
              <a:rPr lang="en-US" dirty="0" err="1"/>
              <a:t>organizație</a:t>
            </a:r>
            <a:r>
              <a:rPr lang="en-US" dirty="0"/>
              <a:t> </a:t>
            </a:r>
            <a:r>
              <a:rPr lang="en-US" dirty="0" err="1"/>
              <a:t>oficială</a:t>
            </a:r>
            <a:r>
              <a:rPr lang="en-US" dirty="0"/>
              <a:t>, </a:t>
            </a:r>
            <a:r>
              <a:rPr lang="en-US" dirty="0" err="1"/>
              <a:t>dar</a:t>
            </a:r>
            <a:r>
              <a:rPr lang="en-US" dirty="0"/>
              <a:t> care au </a:t>
            </a:r>
            <a:r>
              <a:rPr lang="en-US" b="1" dirty="0" err="1">
                <a:solidFill>
                  <a:srgbClr val="FF0000"/>
                </a:solidFill>
              </a:rPr>
              <a:t>greșeli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gramaticale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sau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ortografie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care </a:t>
            </a:r>
            <a:r>
              <a:rPr lang="en-US" dirty="0" err="1"/>
              <a:t>folosesc</a:t>
            </a:r>
            <a:r>
              <a:rPr lang="en-US" dirty="0"/>
              <a:t> o </a:t>
            </a:r>
            <a:r>
              <a:rPr lang="en-US" dirty="0" err="1"/>
              <a:t>adresă</a:t>
            </a:r>
            <a:r>
              <a:rPr lang="en-US" dirty="0"/>
              <a:t> de e-mail </a:t>
            </a:r>
            <a:r>
              <a:rPr lang="en-US" dirty="0" err="1"/>
              <a:t>personală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@gmail.com, @yahoo.com </a:t>
            </a:r>
            <a:r>
              <a:rPr lang="en-US" dirty="0" err="1"/>
              <a:t>sau</a:t>
            </a:r>
            <a:r>
              <a:rPr lang="en-US" dirty="0"/>
              <a:t> @hotmail.com.</a:t>
            </a:r>
          </a:p>
          <a:p>
            <a:pPr lvl="1"/>
            <a:r>
              <a:rPr lang="en-US" dirty="0" err="1"/>
              <a:t>Orice</a:t>
            </a:r>
            <a:r>
              <a:rPr lang="en-US" dirty="0"/>
              <a:t> </a:t>
            </a:r>
            <a:r>
              <a:rPr lang="en-US" dirty="0" err="1"/>
              <a:t>mesaj</a:t>
            </a:r>
            <a:r>
              <a:rPr lang="en-US" dirty="0"/>
              <a:t> care </a:t>
            </a:r>
            <a:r>
              <a:rPr lang="en-US" b="1" dirty="0" err="1">
                <a:solidFill>
                  <a:srgbClr val="FF0000"/>
                </a:solidFill>
              </a:rPr>
              <a:t>solicită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informații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extrem</a:t>
            </a:r>
            <a:r>
              <a:rPr lang="en-US" b="1" dirty="0">
                <a:solidFill>
                  <a:srgbClr val="FF0000"/>
                </a:solidFill>
              </a:rPr>
              <a:t> de </a:t>
            </a:r>
            <a:r>
              <a:rPr lang="en-US" b="1" dirty="0" err="1">
                <a:solidFill>
                  <a:srgbClr val="FF0000"/>
                </a:solidFill>
              </a:rPr>
              <a:t>sensibile</a:t>
            </a:r>
            <a:r>
              <a:rPr lang="en-US" b="1" dirty="0">
                <a:solidFill>
                  <a:srgbClr val="FF0000"/>
                </a:solidFill>
              </a:rPr>
              <a:t>, cum </a:t>
            </a:r>
            <a:r>
              <a:rPr lang="en-US" b="1" dirty="0" err="1">
                <a:solidFill>
                  <a:srgbClr val="FF0000"/>
                </a:solidFill>
              </a:rPr>
              <a:t>ar</a:t>
            </a:r>
            <a:r>
              <a:rPr lang="en-US" b="1" dirty="0">
                <a:solidFill>
                  <a:srgbClr val="FF0000"/>
                </a:solidFill>
              </a:rPr>
              <a:t> fi </a:t>
            </a:r>
            <a:r>
              <a:rPr lang="en-US" b="1" dirty="0" err="1">
                <a:solidFill>
                  <a:srgbClr val="FF0000"/>
                </a:solidFill>
              </a:rPr>
              <a:t>numărul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cardului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dvs</a:t>
            </a:r>
            <a:r>
              <a:rPr lang="en-US" b="1" dirty="0">
                <a:solidFill>
                  <a:srgbClr val="FF0000"/>
                </a:solidFill>
              </a:rPr>
              <a:t>. de credit </a:t>
            </a:r>
            <a:r>
              <a:rPr lang="en-US" b="1" dirty="0" err="1">
                <a:solidFill>
                  <a:srgbClr val="FF0000"/>
                </a:solidFill>
              </a:rPr>
              <a:t>sau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parola</a:t>
            </a:r>
            <a:r>
              <a:rPr lang="en-US" dirty="0"/>
              <a:t>. </a:t>
            </a:r>
            <a:r>
              <a:rPr lang="en-US" dirty="0" err="1"/>
              <a:t>Fii</a:t>
            </a:r>
            <a:r>
              <a:rPr lang="en-US" dirty="0"/>
              <a:t> </a:t>
            </a:r>
            <a:r>
              <a:rPr lang="en-US" dirty="0" err="1"/>
              <a:t>suspicios</a:t>
            </a:r>
            <a:r>
              <a:rPr lang="en-US" dirty="0"/>
              <a:t> </a:t>
            </a:r>
            <a:r>
              <a:rPr lang="en-US" dirty="0" err="1"/>
              <a:t>față</a:t>
            </a:r>
            <a:r>
              <a:rPr lang="en-US" dirty="0"/>
              <a:t> de </a:t>
            </a:r>
            <a:r>
              <a:rPr lang="en-US" dirty="0" err="1"/>
              <a:t>astfel</a:t>
            </a:r>
            <a:r>
              <a:rPr lang="en-US" dirty="0"/>
              <a:t> de </a:t>
            </a:r>
            <a:r>
              <a:rPr lang="en-US" dirty="0" err="1"/>
              <a:t>mesaje</a:t>
            </a:r>
            <a:r>
              <a:rPr lang="en-US" dirty="0"/>
              <a:t>.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cineva</a:t>
            </a:r>
            <a:r>
              <a:rPr lang="en-US" dirty="0"/>
              <a:t> pe care </a:t>
            </a:r>
            <a:r>
              <a:rPr lang="en-US" dirty="0" err="1"/>
              <a:t>îl</a:t>
            </a:r>
            <a:r>
              <a:rPr lang="en-US" dirty="0"/>
              <a:t> </a:t>
            </a:r>
            <a:r>
              <a:rPr lang="en-US" dirty="0" err="1"/>
              <a:t>cunoașteți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un </a:t>
            </a:r>
            <a:r>
              <a:rPr lang="en-US" dirty="0" err="1"/>
              <a:t>coleg</a:t>
            </a:r>
            <a:r>
              <a:rPr lang="en-US" dirty="0"/>
              <a:t> de </a:t>
            </a:r>
            <a:r>
              <a:rPr lang="en-US" dirty="0" err="1"/>
              <a:t>muncă</a:t>
            </a:r>
            <a:r>
              <a:rPr lang="en-US" dirty="0"/>
              <a:t>,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trimite</a:t>
            </a:r>
            <a:r>
              <a:rPr lang="en-US" dirty="0"/>
              <a:t> un </a:t>
            </a:r>
            <a:r>
              <a:rPr lang="en-US" dirty="0" err="1"/>
              <a:t>mesaj</a:t>
            </a:r>
            <a:r>
              <a:rPr lang="en-US" dirty="0"/>
              <a:t> care </a:t>
            </a:r>
            <a:r>
              <a:rPr lang="en-US" dirty="0" err="1"/>
              <a:t>necesită</a:t>
            </a:r>
            <a:r>
              <a:rPr lang="en-US" dirty="0"/>
              <a:t> </a:t>
            </a:r>
            <a:r>
              <a:rPr lang="en-US" dirty="0" err="1"/>
              <a:t>acțiuni</a:t>
            </a:r>
            <a:r>
              <a:rPr lang="en-US" dirty="0"/>
              <a:t> </a:t>
            </a:r>
            <a:r>
              <a:rPr lang="en-US" dirty="0" err="1"/>
              <a:t>urgente</a:t>
            </a:r>
            <a:r>
              <a:rPr lang="en-US" dirty="0"/>
              <a:t>, </a:t>
            </a:r>
            <a:r>
              <a:rPr lang="en-US" dirty="0" err="1"/>
              <a:t>contactați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diferite</a:t>
            </a:r>
            <a:r>
              <a:rPr lang="en-US" dirty="0"/>
              <a:t> </a:t>
            </a:r>
            <a:r>
              <a:rPr lang="en-US" dirty="0" err="1"/>
              <a:t>canale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verifica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chiar</a:t>
            </a:r>
            <a:r>
              <a:rPr lang="en-US" dirty="0"/>
              <a:t> </a:t>
            </a:r>
            <a:r>
              <a:rPr lang="en-US" dirty="0" err="1"/>
              <a:t>el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cel</a:t>
            </a:r>
            <a:r>
              <a:rPr lang="en-US" dirty="0"/>
              <a:t> care v-a </a:t>
            </a:r>
            <a:r>
              <a:rPr lang="en-US" dirty="0" err="1"/>
              <a:t>trimis</a:t>
            </a:r>
            <a:r>
              <a:rPr lang="en-US" dirty="0"/>
              <a:t>, de </a:t>
            </a:r>
            <a:r>
              <a:rPr lang="en-US" dirty="0" err="1"/>
              <a:t>exemplu</a:t>
            </a:r>
            <a:r>
              <a:rPr lang="en-US" dirty="0"/>
              <a:t> </a:t>
            </a:r>
            <a:r>
              <a:rPr lang="en-US" dirty="0" err="1"/>
              <a:t>printr</a:t>
            </a:r>
            <a:r>
              <a:rPr lang="en-US" dirty="0"/>
              <a:t>-un </a:t>
            </a:r>
            <a:r>
              <a:rPr lang="en-US" dirty="0" err="1"/>
              <a:t>apel</a:t>
            </a:r>
            <a:r>
              <a:rPr lang="en-US" dirty="0"/>
              <a:t> </a:t>
            </a:r>
            <a:r>
              <a:rPr lang="en-US" dirty="0" err="1"/>
              <a:t>telefonic</a:t>
            </a:r>
            <a:r>
              <a:rPr lang="en-US" dirty="0"/>
              <a:t> </a:t>
            </a:r>
            <a:r>
              <a:rPr lang="en-US" dirty="0" err="1"/>
              <a:t>Încercați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confirmați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mesajul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al </a:t>
            </a:r>
            <a:r>
              <a:rPr lang="en-US" dirty="0" err="1"/>
              <a:t>lui</a:t>
            </a:r>
            <a:r>
              <a:rPr lang="en-US" dirty="0"/>
              <a:t>.</a:t>
            </a:r>
            <a:endParaRPr lang="tr-TR" dirty="0"/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5356671A-A631-7C84-3CB5-CCA05E11B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6637E30-8DFF-2BB8-40B5-BF1430EA4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26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id="{F698FB4F-7B6F-FE43-38D2-48974C5E9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29397"/>
            <a:ext cx="10515600" cy="1325563"/>
          </a:xfrm>
        </p:spPr>
        <p:txBody>
          <a:bodyPr/>
          <a:lstStyle/>
          <a:p>
            <a:r>
              <a:rPr lang="en-US" dirty="0" err="1"/>
              <a:t>Mostre</a:t>
            </a:r>
            <a:r>
              <a:rPr lang="en-US" dirty="0"/>
              <a:t> de phishing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400C539-74CF-AE1A-63BA-F719824190F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 </a:t>
            </a:r>
            <a:r>
              <a:rPr lang="en-US" b="1" i="1" dirty="0"/>
              <a:t> Proba-1: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exemplu</a:t>
            </a:r>
            <a:r>
              <a:rPr lang="en-US" dirty="0"/>
              <a:t>, e-</a:t>
            </a:r>
            <a:r>
              <a:rPr lang="en-US" dirty="0" err="1"/>
              <a:t>mailul</a:t>
            </a:r>
            <a:r>
              <a:rPr lang="en-US" dirty="0"/>
              <a:t> pare </a:t>
            </a:r>
            <a:r>
              <a:rPr lang="en-US" dirty="0" err="1"/>
              <a:t>că</a:t>
            </a:r>
            <a:r>
              <a:rPr lang="en-US" dirty="0"/>
              <a:t>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trimis</a:t>
            </a:r>
            <a:r>
              <a:rPr lang="en-US" dirty="0"/>
              <a:t> de la PayPal.com,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trimis</a:t>
            </a:r>
            <a:r>
              <a:rPr lang="en-US" dirty="0"/>
              <a:t> </a:t>
            </a:r>
            <a:r>
              <a:rPr lang="en-US" dirty="0" err="1"/>
              <a:t>printr</a:t>
            </a:r>
            <a:r>
              <a:rPr lang="en-US" dirty="0"/>
              <a:t>-un server </a:t>
            </a:r>
            <a:r>
              <a:rPr lang="en-US" dirty="0" err="1"/>
              <a:t>fals</a:t>
            </a:r>
            <a:r>
              <a:rPr lang="en-US" dirty="0"/>
              <a:t>. </a:t>
            </a:r>
            <a:r>
              <a:rPr lang="en-US" dirty="0" err="1"/>
              <a:t>Dacă</a:t>
            </a:r>
            <a:r>
              <a:rPr lang="en-US" dirty="0"/>
              <a:t> ne </a:t>
            </a:r>
            <a:r>
              <a:rPr lang="en-US" dirty="0" err="1"/>
              <a:t>uităm</a:t>
            </a:r>
            <a:r>
              <a:rPr lang="en-US" dirty="0"/>
              <a:t> </a:t>
            </a:r>
            <a:r>
              <a:rPr lang="en-US" dirty="0" err="1"/>
              <a:t>doar</a:t>
            </a:r>
            <a:r>
              <a:rPr lang="en-US" dirty="0"/>
              <a:t> la </a:t>
            </a:r>
            <a:r>
              <a:rPr lang="en-US" dirty="0" err="1"/>
              <a:t>adresa</a:t>
            </a:r>
            <a:r>
              <a:rPr lang="en-US" dirty="0"/>
              <a:t> web </a:t>
            </a:r>
            <a:r>
              <a:rPr lang="en-US" dirty="0" err="1"/>
              <a:t>către</a:t>
            </a:r>
            <a:r>
              <a:rPr lang="en-US" dirty="0"/>
              <a:t> care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direcționată</a:t>
            </a:r>
            <a:r>
              <a:rPr lang="en-US" dirty="0"/>
              <a:t>, </a:t>
            </a:r>
            <a:r>
              <a:rPr lang="en-US" dirty="0" err="1"/>
              <a:t>fără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facem</a:t>
            </a:r>
            <a:r>
              <a:rPr lang="en-US" dirty="0"/>
              <a:t> </a:t>
            </a:r>
            <a:r>
              <a:rPr lang="en-US" dirty="0" err="1"/>
              <a:t>clic</a:t>
            </a:r>
            <a:r>
              <a:rPr lang="en-US" dirty="0"/>
              <a:t> pe </a:t>
            </a:r>
            <a:r>
              <a:rPr lang="en-US" dirty="0" err="1"/>
              <a:t>linkul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, </a:t>
            </a:r>
            <a:r>
              <a:rPr lang="en-US" dirty="0" err="1"/>
              <a:t>putem</a:t>
            </a:r>
            <a:r>
              <a:rPr lang="en-US" dirty="0"/>
              <a:t> </a:t>
            </a:r>
            <a:r>
              <a:rPr lang="en-US" dirty="0" err="1"/>
              <a:t>detecta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un e-mail </a:t>
            </a:r>
            <a:r>
              <a:rPr lang="en-US" dirty="0" err="1"/>
              <a:t>recoltat</a:t>
            </a:r>
            <a:r>
              <a:rPr lang="en-US" dirty="0"/>
              <a:t> de un </a:t>
            </a:r>
            <a:r>
              <a:rPr lang="en-US" dirty="0" err="1"/>
              <a:t>atacator</a:t>
            </a:r>
            <a:r>
              <a:rPr lang="en-US" dirty="0"/>
              <a:t> care </a:t>
            </a:r>
            <a:r>
              <a:rPr lang="en-US" dirty="0" err="1"/>
              <a:t>dorește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obțină</a:t>
            </a:r>
            <a:r>
              <a:rPr lang="en-US" dirty="0"/>
              <a:t> </a:t>
            </a:r>
            <a:r>
              <a:rPr lang="en-US" dirty="0" err="1"/>
              <a:t>acreditări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6" name="İçerik Yer Tutucusu 5">
            <a:extLst>
              <a:ext uri="{FF2B5EF4-FFF2-40B4-BE49-F238E27FC236}">
                <a16:creationId xmlns:a16="http://schemas.microsoft.com/office/drawing/2014/main" id="{B4B6E23B-0F2A-AC19-78E0-9FBBC087C8F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853" y="1825625"/>
            <a:ext cx="3482294" cy="4351338"/>
          </a:xfrm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5A006A19-F9A8-4D0D-3BE2-E359B4E267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4B311391-3D97-4A4D-C6A3-C4656317B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0810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89B0D0F-FD3B-0BCA-5EC5-0E4B93E9E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148" y="310082"/>
            <a:ext cx="10515600" cy="1325563"/>
          </a:xfrm>
        </p:spPr>
        <p:txBody>
          <a:bodyPr/>
          <a:lstStyle/>
          <a:p>
            <a:r>
              <a:rPr lang="en-US" dirty="0" err="1"/>
              <a:t>Mostre</a:t>
            </a:r>
            <a:r>
              <a:rPr lang="en-US" dirty="0"/>
              <a:t> de phishing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9157D3B-B1CA-4442-465F-A0AD98097BC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n-US" b="1" i="1" dirty="0"/>
              <a:t>Proba-2: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exemplu</a:t>
            </a:r>
            <a:r>
              <a:rPr lang="en-US" dirty="0"/>
              <a:t>, un e-mail </a:t>
            </a:r>
            <a:r>
              <a:rPr lang="en-US" dirty="0" err="1"/>
              <a:t>primit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un </a:t>
            </a:r>
            <a:r>
              <a:rPr lang="en-US" dirty="0" err="1"/>
              <a:t>exemplu</a:t>
            </a:r>
            <a:r>
              <a:rPr lang="en-US" dirty="0"/>
              <a:t> care </a:t>
            </a:r>
            <a:r>
              <a:rPr lang="en-US" dirty="0" err="1"/>
              <a:t>indică</a:t>
            </a:r>
            <a:r>
              <a:rPr lang="en-US" dirty="0"/>
              <a:t> </a:t>
            </a:r>
            <a:r>
              <a:rPr lang="en-US" dirty="0" err="1"/>
              <a:t>faptul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licențele</a:t>
            </a:r>
            <a:r>
              <a:rPr lang="en-US" dirty="0"/>
              <a:t> Office 365 ale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organizații</a:t>
            </a:r>
            <a:r>
              <a:rPr lang="en-US" dirty="0"/>
              <a:t> au </a:t>
            </a:r>
            <a:r>
              <a:rPr lang="en-US" dirty="0" err="1"/>
              <a:t>expirat</a:t>
            </a:r>
            <a:r>
              <a:rPr lang="en-US" dirty="0"/>
              <a:t>. </a:t>
            </a:r>
            <a:r>
              <a:rPr lang="en-US" dirty="0" err="1"/>
              <a:t>Apoi</a:t>
            </a:r>
            <a:r>
              <a:rPr lang="en-US" dirty="0"/>
              <a:t>, e-</a:t>
            </a:r>
            <a:r>
              <a:rPr lang="en-US" dirty="0" err="1"/>
              <a:t>mailul</a:t>
            </a:r>
            <a:r>
              <a:rPr lang="en-US" dirty="0"/>
              <a:t> </a:t>
            </a:r>
            <a:r>
              <a:rPr lang="en-US" dirty="0" err="1"/>
              <a:t>îi</a:t>
            </a:r>
            <a:r>
              <a:rPr lang="en-US" dirty="0"/>
              <a:t> </a:t>
            </a:r>
            <a:r>
              <a:rPr lang="en-US" dirty="0" err="1"/>
              <a:t>spune</a:t>
            </a:r>
            <a:r>
              <a:rPr lang="en-US" dirty="0"/>
              <a:t> </a:t>
            </a:r>
            <a:r>
              <a:rPr lang="en-US" dirty="0" err="1"/>
              <a:t>utilizatorului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se </a:t>
            </a:r>
            <a:r>
              <a:rPr lang="en-US" dirty="0" err="1"/>
              <a:t>conecteze</a:t>
            </a:r>
            <a:r>
              <a:rPr lang="en-US" dirty="0"/>
              <a:t> la </a:t>
            </a:r>
            <a:r>
              <a:rPr lang="en-US" dirty="0" err="1"/>
              <a:t>Centrul</a:t>
            </a:r>
            <a:r>
              <a:rPr lang="en-US" dirty="0"/>
              <a:t> de </a:t>
            </a:r>
            <a:r>
              <a:rPr lang="en-US" dirty="0" err="1"/>
              <a:t>administrare</a:t>
            </a:r>
            <a:r>
              <a:rPr lang="en-US" dirty="0"/>
              <a:t> Office 365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verifica</a:t>
            </a:r>
            <a:r>
              <a:rPr lang="en-US" dirty="0"/>
              <a:t> </a:t>
            </a:r>
            <a:r>
              <a:rPr lang="en-US" dirty="0" err="1"/>
              <a:t>informațiile</a:t>
            </a:r>
            <a:r>
              <a:rPr lang="en-US" dirty="0"/>
              <a:t> de </a:t>
            </a:r>
            <a:r>
              <a:rPr lang="en-US" dirty="0" err="1"/>
              <a:t>plată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Cu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acestea</a:t>
            </a:r>
            <a:r>
              <a:rPr lang="en-US" dirty="0"/>
              <a:t>, </a:t>
            </a:r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adresa</a:t>
            </a:r>
            <a:r>
              <a:rPr lang="en-US" dirty="0"/>
              <a:t> de e-mail a </a:t>
            </a:r>
            <a:r>
              <a:rPr lang="en-US" dirty="0" err="1"/>
              <a:t>expeditorului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examinată</a:t>
            </a:r>
            <a:r>
              <a:rPr lang="en-US" dirty="0"/>
              <a:t> cu </a:t>
            </a:r>
            <a:r>
              <a:rPr lang="en-US" dirty="0" err="1"/>
              <a:t>atenție</a:t>
            </a:r>
            <a:r>
              <a:rPr lang="en-US" dirty="0"/>
              <a:t>,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menționat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o </a:t>
            </a:r>
            <a:r>
              <a:rPr lang="en-US" dirty="0" err="1"/>
              <a:t>astfel</a:t>
            </a:r>
            <a:r>
              <a:rPr lang="en-US" dirty="0"/>
              <a:t> de </a:t>
            </a:r>
            <a:r>
              <a:rPr lang="en-US" dirty="0" err="1"/>
              <a:t>adresă</a:t>
            </a:r>
            <a:r>
              <a:rPr lang="en-US" dirty="0"/>
              <a:t> nu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exista</a:t>
            </a:r>
            <a:r>
              <a:rPr lang="en-US" dirty="0"/>
              <a:t>. Pe </a:t>
            </a:r>
            <a:r>
              <a:rPr lang="en-US" dirty="0" err="1"/>
              <a:t>scurt</a:t>
            </a:r>
            <a:r>
              <a:rPr lang="en-US" dirty="0"/>
              <a:t>, </a:t>
            </a:r>
            <a:r>
              <a:rPr lang="en-US" dirty="0" err="1"/>
              <a:t>este</a:t>
            </a:r>
            <a:r>
              <a:rPr lang="en-US" dirty="0"/>
              <a:t> evident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acest</a:t>
            </a:r>
            <a:r>
              <a:rPr lang="en-US" dirty="0"/>
              <a:t> e-mail nu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trimis</a:t>
            </a:r>
            <a:r>
              <a:rPr lang="en-US" dirty="0"/>
              <a:t> de Office365.</a:t>
            </a:r>
          </a:p>
          <a:p>
            <a:pPr algn="just"/>
            <a:endParaRPr lang="en-US" dirty="0"/>
          </a:p>
        </p:txBody>
      </p:sp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970DE7D7-4CE4-1B27-AB73-74853E860C2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21731"/>
            <a:ext cx="5181600" cy="3559125"/>
          </a:xfrm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F658AB3-2894-4506-7A37-85C294087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CB4C0207-7109-8913-77C7-9343D18BB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5773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5D643E9-2772-5C59-CA51-C800540AE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57683"/>
            <a:ext cx="10515600" cy="1325563"/>
          </a:xfrm>
        </p:spPr>
        <p:txBody>
          <a:bodyPr/>
          <a:lstStyle/>
          <a:p>
            <a:r>
              <a:rPr lang="en-US" dirty="0" err="1"/>
              <a:t>Exerciții</a:t>
            </a:r>
            <a:r>
              <a:rPr lang="en-US" dirty="0"/>
              <a:t> de </a:t>
            </a:r>
            <a:r>
              <a:rPr lang="en-US" dirty="0" err="1"/>
              <a:t>Politică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a informațiilor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645B237-C828-EE71-A217-81F2EF36A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/>
              <a:t>5. </a:t>
            </a:r>
            <a:r>
              <a:rPr lang="en-US" b="1" dirty="0" err="1"/>
              <a:t>Rețele</a:t>
            </a:r>
            <a:r>
              <a:rPr lang="en-US" b="1" dirty="0"/>
              <a:t> </a:t>
            </a:r>
            <a:r>
              <a:rPr lang="en-US" b="1" dirty="0" err="1"/>
              <a:t>sociale</a:t>
            </a:r>
            <a:endParaRPr lang="en-US" b="1" dirty="0"/>
          </a:p>
          <a:p>
            <a:r>
              <a:rPr lang="en-US" dirty="0"/>
              <a:t>Site-urile de </a:t>
            </a:r>
            <a:r>
              <a:rPr lang="en-US" dirty="0" err="1"/>
              <a:t>rețele</a:t>
            </a:r>
            <a:r>
              <a:rPr lang="en-US" dirty="0"/>
              <a:t> </a:t>
            </a:r>
            <a:r>
              <a:rPr lang="en-US" dirty="0" err="1"/>
              <a:t>sociale</a:t>
            </a:r>
            <a:r>
              <a:rPr lang="en-US" dirty="0"/>
              <a:t> ne </a:t>
            </a:r>
            <a:r>
              <a:rPr lang="en-US" dirty="0" err="1"/>
              <a:t>ajută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împărtășim</a:t>
            </a:r>
            <a:r>
              <a:rPr lang="en-US" dirty="0"/>
              <a:t> </a:t>
            </a:r>
            <a:r>
              <a:rPr lang="en-US" dirty="0" err="1"/>
              <a:t>informații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comunicăm</a:t>
            </a:r>
            <a:r>
              <a:rPr lang="en-US" dirty="0"/>
              <a:t> cu </a:t>
            </a:r>
            <a:r>
              <a:rPr lang="en-US" dirty="0" err="1"/>
              <a:t>ceilalți</a:t>
            </a:r>
            <a:r>
              <a:rPr lang="en-US" dirty="0"/>
              <a:t>. Din </a:t>
            </a:r>
            <a:r>
              <a:rPr lang="en-US" dirty="0" err="1"/>
              <a:t>păcate</a:t>
            </a:r>
            <a:r>
              <a:rPr lang="en-US" dirty="0"/>
              <a:t>, </a:t>
            </a:r>
            <a:r>
              <a:rPr lang="en-US" dirty="0" err="1"/>
              <a:t>aceste</a:t>
            </a:r>
            <a:r>
              <a:rPr lang="en-US" dirty="0"/>
              <a:t> site-</a:t>
            </a:r>
            <a:r>
              <a:rPr lang="en-US" dirty="0" err="1"/>
              <a:t>uri</a:t>
            </a:r>
            <a:r>
              <a:rPr lang="en-US" dirty="0"/>
              <a:t> </a:t>
            </a:r>
            <a:r>
              <a:rPr lang="en-US" dirty="0" err="1"/>
              <a:t>facilitează</a:t>
            </a:r>
            <a:r>
              <a:rPr lang="en-US" dirty="0"/>
              <a:t> </a:t>
            </a:r>
            <a:r>
              <a:rPr lang="en-US" dirty="0" err="1"/>
              <a:t>atacatorii</a:t>
            </a:r>
            <a:r>
              <a:rPr lang="en-US" dirty="0"/>
              <a:t> </a:t>
            </a:r>
            <a:r>
              <a:rPr lang="en-US" dirty="0" err="1"/>
              <a:t>cibernetici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urmărească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învețe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</a:t>
            </a:r>
            <a:r>
              <a:rPr lang="en-US" dirty="0" err="1"/>
              <a:t>faceți</a:t>
            </a:r>
            <a:r>
              <a:rPr lang="en-US" dirty="0"/>
              <a:t>. </a:t>
            </a:r>
            <a:r>
              <a:rPr lang="en-US" dirty="0" err="1"/>
              <a:t>Protejați-vă</a:t>
            </a:r>
            <a:r>
              <a:rPr lang="en-US" dirty="0"/>
              <a:t> </a:t>
            </a:r>
            <a:r>
              <a:rPr lang="en-US" dirty="0" err="1"/>
              <a:t>protejând</a:t>
            </a:r>
            <a:r>
              <a:rPr lang="en-US" dirty="0"/>
              <a:t> </a:t>
            </a:r>
            <a:r>
              <a:rPr lang="en-US" dirty="0" err="1"/>
              <a:t>fiecare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cu o </a:t>
            </a:r>
            <a:r>
              <a:rPr lang="en-US" dirty="0" err="1"/>
              <a:t>parolă</a:t>
            </a:r>
            <a:r>
              <a:rPr lang="en-US" dirty="0"/>
              <a:t> </a:t>
            </a:r>
            <a:r>
              <a:rPr lang="en-US" dirty="0" err="1"/>
              <a:t>puternică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unică</a:t>
            </a:r>
            <a:r>
              <a:rPr lang="en-US" dirty="0"/>
              <a:t>. Mai bine, </a:t>
            </a:r>
            <a:r>
              <a:rPr lang="en-US" dirty="0" err="1"/>
              <a:t>utilizați</a:t>
            </a:r>
            <a:r>
              <a:rPr lang="en-US" dirty="0"/>
              <a:t> o </a:t>
            </a:r>
            <a:r>
              <a:rPr lang="en-US" dirty="0" err="1"/>
              <a:t>parolă</a:t>
            </a:r>
            <a:r>
              <a:rPr lang="en-US" dirty="0"/>
              <a:t> </a:t>
            </a:r>
            <a:r>
              <a:rPr lang="en-US" dirty="0" err="1"/>
              <a:t>diferită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fiecare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utilizați</a:t>
            </a:r>
            <a:r>
              <a:rPr lang="en-US" dirty="0"/>
              <a:t> </a:t>
            </a:r>
            <a:r>
              <a:rPr lang="en-US" dirty="0" err="1"/>
              <a:t>autentificarea</a:t>
            </a:r>
            <a:r>
              <a:rPr lang="en-US" dirty="0"/>
              <a:t> cu </a:t>
            </a:r>
            <a:r>
              <a:rPr lang="en-US" dirty="0" err="1"/>
              <a:t>doi</a:t>
            </a:r>
            <a:r>
              <a:rPr lang="en-US" dirty="0"/>
              <a:t> </a:t>
            </a:r>
            <a:r>
              <a:rPr lang="en-US" dirty="0" err="1"/>
              <a:t>factori</a:t>
            </a:r>
            <a:r>
              <a:rPr lang="en-US" dirty="0"/>
              <a:t>,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disponibilă</a:t>
            </a:r>
            <a:r>
              <a:rPr lang="en-US" dirty="0"/>
              <a:t>. </a:t>
            </a:r>
          </a:p>
          <a:p>
            <a:r>
              <a:rPr lang="en-US" dirty="0" err="1"/>
              <a:t>Instalați</a:t>
            </a:r>
            <a:r>
              <a:rPr lang="en-US" dirty="0"/>
              <a:t> </a:t>
            </a:r>
            <a:r>
              <a:rPr lang="en-US" dirty="0" err="1"/>
              <a:t>numai</a:t>
            </a:r>
            <a:r>
              <a:rPr lang="en-US" dirty="0"/>
              <a:t> </a:t>
            </a:r>
            <a:r>
              <a:rPr lang="en-US" dirty="0" err="1"/>
              <a:t>aplicațiile</a:t>
            </a:r>
            <a:r>
              <a:rPr lang="en-US" dirty="0"/>
              <a:t> de care </a:t>
            </a:r>
            <a:r>
              <a:rPr lang="en-US" dirty="0" err="1"/>
              <a:t>aveți</a:t>
            </a:r>
            <a:r>
              <a:rPr lang="en-US" dirty="0"/>
              <a:t> </a:t>
            </a:r>
            <a:r>
              <a:rPr lang="en-US" dirty="0" err="1"/>
              <a:t>nevoie</a:t>
            </a:r>
            <a:r>
              <a:rPr lang="en-US" dirty="0"/>
              <a:t> din </a:t>
            </a:r>
            <a:r>
              <a:rPr lang="en-US" dirty="0" err="1"/>
              <a:t>surse</a:t>
            </a:r>
            <a:r>
              <a:rPr lang="en-US" dirty="0"/>
              <a:t> de </a:t>
            </a:r>
            <a:r>
              <a:rPr lang="en-US" dirty="0" err="1"/>
              <a:t>încredere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numai</a:t>
            </a:r>
            <a:r>
              <a:rPr lang="en-US" dirty="0"/>
              <a:t>. </a:t>
            </a:r>
            <a:r>
              <a:rPr lang="en-US" dirty="0" err="1"/>
              <a:t>Verificați</a:t>
            </a:r>
            <a:r>
              <a:rPr lang="en-US" dirty="0"/>
              <a:t> </a:t>
            </a:r>
            <a:r>
              <a:rPr lang="en-US" dirty="0" err="1"/>
              <a:t>evaluarea</a:t>
            </a:r>
            <a:r>
              <a:rPr lang="en-US" dirty="0"/>
              <a:t>, </a:t>
            </a:r>
            <a:r>
              <a:rPr lang="en-US" dirty="0" err="1"/>
              <a:t>comentariile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permisiunile</a:t>
            </a:r>
            <a:r>
              <a:rPr lang="en-US" dirty="0"/>
              <a:t> </a:t>
            </a:r>
            <a:r>
              <a:rPr lang="en-US" dirty="0" err="1"/>
              <a:t>oricărei</a:t>
            </a:r>
            <a:r>
              <a:rPr lang="en-US" dirty="0"/>
              <a:t> </a:t>
            </a:r>
            <a:r>
              <a:rPr lang="en-US" dirty="0" err="1"/>
              <a:t>aplicații</a:t>
            </a:r>
            <a:r>
              <a:rPr lang="en-US" dirty="0"/>
              <a:t> </a:t>
            </a:r>
            <a:r>
              <a:rPr lang="en-US" dirty="0" err="1"/>
              <a:t>înainte</a:t>
            </a:r>
            <a:r>
              <a:rPr lang="en-US" dirty="0"/>
              <a:t> de a o </a:t>
            </a:r>
            <a:r>
              <a:rPr lang="en-US" dirty="0" err="1"/>
              <a:t>instala</a:t>
            </a:r>
            <a:r>
              <a:rPr lang="en-US" dirty="0"/>
              <a:t>.</a:t>
            </a:r>
          </a:p>
          <a:p>
            <a:r>
              <a:rPr lang="en-US" dirty="0"/>
              <a:t>La </a:t>
            </a:r>
            <a:r>
              <a:rPr lang="en-US" dirty="0" err="1"/>
              <a:t>fel</a:t>
            </a:r>
            <a:r>
              <a:rPr lang="en-US" dirty="0"/>
              <a:t> ca e-</a:t>
            </a:r>
            <a:r>
              <a:rPr lang="en-US" dirty="0" err="1"/>
              <a:t>mailul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mesageria</a:t>
            </a:r>
            <a:r>
              <a:rPr lang="en-US" dirty="0"/>
              <a:t>, </a:t>
            </a:r>
            <a:r>
              <a:rPr lang="en-US" dirty="0" err="1"/>
              <a:t>atacatorii</a:t>
            </a:r>
            <a:r>
              <a:rPr lang="en-US" dirty="0"/>
              <a:t> </a:t>
            </a:r>
            <a:r>
              <a:rPr lang="en-US" dirty="0" err="1"/>
              <a:t>cibernetici</a:t>
            </a:r>
            <a:r>
              <a:rPr lang="en-US" dirty="0"/>
              <a:t> pot </a:t>
            </a:r>
            <a:r>
              <a:rPr lang="en-US" dirty="0" err="1"/>
              <a:t>încerca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înșele</a:t>
            </a:r>
            <a:r>
              <a:rPr lang="en-US" dirty="0"/>
              <a:t> pe site-urile de </a:t>
            </a:r>
            <a:r>
              <a:rPr lang="en-US" dirty="0" err="1"/>
              <a:t>rețele</a:t>
            </a:r>
            <a:r>
              <a:rPr lang="en-US" dirty="0"/>
              <a:t> </a:t>
            </a:r>
            <a:r>
              <a:rPr lang="en-US" dirty="0" err="1"/>
              <a:t>sociale</a:t>
            </a:r>
            <a:r>
              <a:rPr lang="en-US" dirty="0"/>
              <a:t>. El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trimite</a:t>
            </a:r>
            <a:r>
              <a:rPr lang="en-US" dirty="0"/>
              <a:t> </a:t>
            </a:r>
            <a:r>
              <a:rPr lang="en-US" dirty="0" err="1"/>
              <a:t>mesaje</a:t>
            </a:r>
            <a:r>
              <a:rPr lang="en-US" dirty="0"/>
              <a:t> </a:t>
            </a:r>
            <a:r>
              <a:rPr lang="en-US" dirty="0" err="1"/>
              <a:t>pretinzând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prietenul</a:t>
            </a:r>
            <a:r>
              <a:rPr lang="en-US" dirty="0"/>
              <a:t> </a:t>
            </a:r>
            <a:r>
              <a:rPr lang="en-US" dirty="0" err="1"/>
              <a:t>tău</a:t>
            </a:r>
            <a:r>
              <a:rPr lang="en-US" dirty="0"/>
              <a:t>.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primiți</a:t>
            </a:r>
            <a:r>
              <a:rPr lang="en-US" dirty="0"/>
              <a:t> un </a:t>
            </a:r>
            <a:r>
              <a:rPr lang="en-US" dirty="0" err="1"/>
              <a:t>mesaj</a:t>
            </a:r>
            <a:r>
              <a:rPr lang="en-US" dirty="0"/>
              <a:t> </a:t>
            </a:r>
            <a:r>
              <a:rPr lang="en-US" dirty="0" err="1"/>
              <a:t>ciudat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suspect de la un </a:t>
            </a:r>
            <a:r>
              <a:rPr lang="en-US" dirty="0" err="1"/>
              <a:t>prieten</a:t>
            </a:r>
            <a:r>
              <a:rPr lang="en-US" dirty="0"/>
              <a:t>, </a:t>
            </a:r>
            <a:r>
              <a:rPr lang="en-US" dirty="0" err="1"/>
              <a:t>contactați</a:t>
            </a:r>
            <a:r>
              <a:rPr lang="en-US" dirty="0"/>
              <a:t>-l </a:t>
            </a:r>
            <a:r>
              <a:rPr lang="en-US" dirty="0" err="1"/>
              <a:t>prin</a:t>
            </a:r>
            <a:r>
              <a:rPr lang="en-US" dirty="0"/>
              <a:t> e-mail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telefon</a:t>
            </a:r>
            <a:r>
              <a:rPr lang="en-US" dirty="0"/>
              <a:t>, nu </a:t>
            </a:r>
            <a:r>
              <a:rPr lang="en-US" dirty="0" err="1"/>
              <a:t>răspunzând</a:t>
            </a:r>
            <a:r>
              <a:rPr lang="en-US" dirty="0"/>
              <a:t> la </a:t>
            </a:r>
            <a:r>
              <a:rPr lang="en-US" dirty="0" err="1"/>
              <a:t>mesaj</a:t>
            </a:r>
            <a:r>
              <a:rPr lang="en-US" dirty="0"/>
              <a:t>.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din </a:t>
            </a:r>
            <a:r>
              <a:rPr lang="en-US" dirty="0" err="1"/>
              <a:t>urmă</a:t>
            </a:r>
            <a:r>
              <a:rPr lang="en-US" dirty="0"/>
              <a:t>, </a:t>
            </a:r>
            <a:r>
              <a:rPr lang="en-US" dirty="0" err="1"/>
              <a:t>pentru</a:t>
            </a:r>
            <a:r>
              <a:rPr lang="en-US" dirty="0"/>
              <a:t> a ne </a:t>
            </a:r>
            <a:r>
              <a:rPr lang="en-US" dirty="0" err="1"/>
              <a:t>proteja</a:t>
            </a:r>
            <a:r>
              <a:rPr lang="en-US" dirty="0"/>
              <a:t> </a:t>
            </a:r>
            <a:r>
              <a:rPr lang="en-US" dirty="0" err="1"/>
              <a:t>Instituția</a:t>
            </a:r>
            <a:r>
              <a:rPr lang="en-US" dirty="0"/>
              <a:t>, nu </a:t>
            </a:r>
            <a:r>
              <a:rPr lang="en-US" dirty="0" err="1"/>
              <a:t>publicați</a:t>
            </a:r>
            <a:r>
              <a:rPr lang="en-US" dirty="0"/>
              <a:t> </a:t>
            </a:r>
            <a:r>
              <a:rPr lang="en-US" dirty="0" err="1"/>
              <a:t>informații</a:t>
            </a:r>
            <a:r>
              <a:rPr lang="en-US" dirty="0"/>
              <a:t> </a:t>
            </a:r>
            <a:r>
              <a:rPr lang="en-US" dirty="0" err="1"/>
              <a:t>confidențiale</a:t>
            </a:r>
            <a:r>
              <a:rPr lang="en-US" dirty="0"/>
              <a:t> </a:t>
            </a:r>
            <a:r>
              <a:rPr lang="en-US" dirty="0" err="1"/>
              <a:t>despre</a:t>
            </a:r>
            <a:r>
              <a:rPr lang="en-US" dirty="0"/>
              <a:t> </a:t>
            </a:r>
            <a:r>
              <a:rPr lang="en-US" dirty="0" err="1"/>
              <a:t>Instituția</a:t>
            </a:r>
            <a:r>
              <a:rPr lang="en-US" dirty="0"/>
              <a:t> </a:t>
            </a:r>
            <a:r>
              <a:rPr lang="en-US" dirty="0" err="1"/>
              <a:t>noastră</a:t>
            </a:r>
            <a:r>
              <a:rPr lang="en-US" dirty="0"/>
              <a:t> pe </a:t>
            </a:r>
            <a:r>
              <a:rPr lang="en-US" dirty="0" err="1"/>
              <a:t>niciun</a:t>
            </a:r>
            <a:r>
              <a:rPr lang="en-US" dirty="0"/>
              <a:t> site web.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aveți</a:t>
            </a:r>
            <a:r>
              <a:rPr lang="en-US" dirty="0"/>
              <a:t> </a:t>
            </a:r>
            <a:r>
              <a:rPr lang="en-US" dirty="0" err="1"/>
              <a:t>întrebări</a:t>
            </a:r>
            <a:r>
              <a:rPr lang="en-US" dirty="0"/>
              <a:t> </a:t>
            </a:r>
            <a:r>
              <a:rPr lang="en-US" dirty="0" err="1"/>
              <a:t>despre</a:t>
            </a:r>
            <a:r>
              <a:rPr lang="en-US" dirty="0"/>
              <a:t> </a:t>
            </a:r>
            <a:r>
              <a:rPr lang="en-US" dirty="0" err="1"/>
              <a:t>ceea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</a:t>
            </a:r>
            <a:r>
              <a:rPr lang="en-US" dirty="0" err="1"/>
              <a:t>puteți</a:t>
            </a:r>
            <a:r>
              <a:rPr lang="en-US" dirty="0"/>
              <a:t> publica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împărtăși</a:t>
            </a:r>
            <a:r>
              <a:rPr lang="en-US" dirty="0"/>
              <a:t> </a:t>
            </a:r>
            <a:r>
              <a:rPr lang="en-US" dirty="0" err="1"/>
              <a:t>despre</a:t>
            </a:r>
            <a:r>
              <a:rPr lang="en-US" dirty="0"/>
              <a:t> post,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rugăm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întrebați</a:t>
            </a:r>
            <a:r>
              <a:rPr lang="en-US" dirty="0"/>
              <a:t> </a:t>
            </a:r>
            <a:r>
              <a:rPr lang="en-US" dirty="0" err="1"/>
              <a:t>supervizorul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</a:t>
            </a:r>
          </a:p>
          <a:p>
            <a:endParaRPr lang="tr-TR" dirty="0"/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59E73C2A-E3BE-9E9E-5BB1-B862A4608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9660A4D1-FC91-D556-6754-230A6D4B7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9694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0">
            <a:extLst>
              <a:ext uri="{FF2B5EF4-FFF2-40B4-BE49-F238E27FC236}">
                <a16:creationId xmlns:a16="http://schemas.microsoft.com/office/drawing/2014/main" id="{1A5ACB9A-B0E5-4B85-B616-BAAFCBF06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9" name="Group 12">
            <a:extLst>
              <a:ext uri="{FF2B5EF4-FFF2-40B4-BE49-F238E27FC236}">
                <a16:creationId xmlns:a16="http://schemas.microsoft.com/office/drawing/2014/main" id="{72E88C85-0C12-45AB-AB38-7DD8508C1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6" cy="6858000"/>
            <a:chOff x="1" y="0"/>
            <a:chExt cx="12191996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42F1C99-DC89-4C0E-9645-78ED266B8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ltGray">
            <a:xfrm>
              <a:off x="1" y="0"/>
              <a:ext cx="12191996" cy="685800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tlCol="0" anchor="ctr"/>
            <a:lstStyle/>
            <a:p>
              <a:pPr algn="ctr" defTabSz="457200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9EB5FB3-6DE8-43D7-9A37-2E1189B12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ltGray">
            <a:xfrm>
              <a:off x="1" y="0"/>
              <a:ext cx="12191996" cy="6858000"/>
            </a:xfrm>
            <a:prstGeom prst="rect">
              <a:avLst/>
            </a:pr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tlCol="0" anchor="ctr"/>
            <a:lstStyle/>
            <a:p>
              <a:pPr algn="ctr" defTabSz="457200"/>
              <a:endParaRPr lang="en-US" dirty="0">
                <a:solidFill>
                  <a:schemeClr val="tx1"/>
                </a:solidFill>
              </a:endParaRPr>
            </a:p>
          </p:txBody>
        </p:sp>
      </p:grp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21CD0CBD-C727-43F9-BDFE-34D6D1A97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551875"/>
          </a:xfrm>
          <a:custGeom>
            <a:avLst/>
            <a:gdLst>
              <a:gd name="connsiteX0" fmla="*/ 0 w 12191999"/>
              <a:gd name="connsiteY0" fmla="*/ 0 h 6551875"/>
              <a:gd name="connsiteX1" fmla="*/ 12191999 w 12191999"/>
              <a:gd name="connsiteY1" fmla="*/ 0 h 6551875"/>
              <a:gd name="connsiteX2" fmla="*/ 12191999 w 12191999"/>
              <a:gd name="connsiteY2" fmla="*/ 6181404 h 6551875"/>
              <a:gd name="connsiteX3" fmla="*/ 12190147 w 12191999"/>
              <a:gd name="connsiteY3" fmla="*/ 6181361 h 6551875"/>
              <a:gd name="connsiteX4" fmla="*/ 12129821 w 12191999"/>
              <a:gd name="connsiteY4" fmla="*/ 6173424 h 6551875"/>
              <a:gd name="connsiteX5" fmla="*/ 12077433 w 12191999"/>
              <a:gd name="connsiteY5" fmla="*/ 6162311 h 6551875"/>
              <a:gd name="connsiteX6" fmla="*/ 12031397 w 12191999"/>
              <a:gd name="connsiteY6" fmla="*/ 6148023 h 6551875"/>
              <a:gd name="connsiteX7" fmla="*/ 11990121 w 12191999"/>
              <a:gd name="connsiteY7" fmla="*/ 6132148 h 6551875"/>
              <a:gd name="connsiteX8" fmla="*/ 11953609 w 12191999"/>
              <a:gd name="connsiteY8" fmla="*/ 6113098 h 6551875"/>
              <a:gd name="connsiteX9" fmla="*/ 11915509 w 12191999"/>
              <a:gd name="connsiteY9" fmla="*/ 6094048 h 6551875"/>
              <a:gd name="connsiteX10" fmla="*/ 11877409 w 12191999"/>
              <a:gd name="connsiteY10" fmla="*/ 6074998 h 6551875"/>
              <a:gd name="connsiteX11" fmla="*/ 11840897 w 12191999"/>
              <a:gd name="connsiteY11" fmla="*/ 6059123 h 6551875"/>
              <a:gd name="connsiteX12" fmla="*/ 11799621 w 12191999"/>
              <a:gd name="connsiteY12" fmla="*/ 6043248 h 6551875"/>
              <a:gd name="connsiteX13" fmla="*/ 11753583 w 12191999"/>
              <a:gd name="connsiteY13" fmla="*/ 6027373 h 6551875"/>
              <a:gd name="connsiteX14" fmla="*/ 11701197 w 12191999"/>
              <a:gd name="connsiteY14" fmla="*/ 6016261 h 6551875"/>
              <a:gd name="connsiteX15" fmla="*/ 11640871 w 12191999"/>
              <a:gd name="connsiteY15" fmla="*/ 6009911 h 6551875"/>
              <a:gd name="connsiteX16" fmla="*/ 11572609 w 12191999"/>
              <a:gd name="connsiteY16" fmla="*/ 6006736 h 6551875"/>
              <a:gd name="connsiteX17" fmla="*/ 11504347 w 12191999"/>
              <a:gd name="connsiteY17" fmla="*/ 6009911 h 6551875"/>
              <a:gd name="connsiteX18" fmla="*/ 11444021 w 12191999"/>
              <a:gd name="connsiteY18" fmla="*/ 6016261 h 6551875"/>
              <a:gd name="connsiteX19" fmla="*/ 11391633 w 12191999"/>
              <a:gd name="connsiteY19" fmla="*/ 6027373 h 6551875"/>
              <a:gd name="connsiteX20" fmla="*/ 11345597 w 12191999"/>
              <a:gd name="connsiteY20" fmla="*/ 6043248 h 6551875"/>
              <a:gd name="connsiteX21" fmla="*/ 11304321 w 12191999"/>
              <a:gd name="connsiteY21" fmla="*/ 6059123 h 6551875"/>
              <a:gd name="connsiteX22" fmla="*/ 11267809 w 12191999"/>
              <a:gd name="connsiteY22" fmla="*/ 6074998 h 6551875"/>
              <a:gd name="connsiteX23" fmla="*/ 11229709 w 12191999"/>
              <a:gd name="connsiteY23" fmla="*/ 6094048 h 6551875"/>
              <a:gd name="connsiteX24" fmla="*/ 11191609 w 12191999"/>
              <a:gd name="connsiteY24" fmla="*/ 6113098 h 6551875"/>
              <a:gd name="connsiteX25" fmla="*/ 11155097 w 12191999"/>
              <a:gd name="connsiteY25" fmla="*/ 6132148 h 6551875"/>
              <a:gd name="connsiteX26" fmla="*/ 11113821 w 12191999"/>
              <a:gd name="connsiteY26" fmla="*/ 6148023 h 6551875"/>
              <a:gd name="connsiteX27" fmla="*/ 11067783 w 12191999"/>
              <a:gd name="connsiteY27" fmla="*/ 6162311 h 6551875"/>
              <a:gd name="connsiteX28" fmla="*/ 11015397 w 12191999"/>
              <a:gd name="connsiteY28" fmla="*/ 6173423 h 6551875"/>
              <a:gd name="connsiteX29" fmla="*/ 10955071 w 12191999"/>
              <a:gd name="connsiteY29" fmla="*/ 6181361 h 6551875"/>
              <a:gd name="connsiteX30" fmla="*/ 10886809 w 12191999"/>
              <a:gd name="connsiteY30" fmla="*/ 6182948 h 6551875"/>
              <a:gd name="connsiteX31" fmla="*/ 10818547 w 12191999"/>
              <a:gd name="connsiteY31" fmla="*/ 6181361 h 6551875"/>
              <a:gd name="connsiteX32" fmla="*/ 10758221 w 12191999"/>
              <a:gd name="connsiteY32" fmla="*/ 6173423 h 6551875"/>
              <a:gd name="connsiteX33" fmla="*/ 10705833 w 12191999"/>
              <a:gd name="connsiteY33" fmla="*/ 6162311 h 6551875"/>
              <a:gd name="connsiteX34" fmla="*/ 10659797 w 12191999"/>
              <a:gd name="connsiteY34" fmla="*/ 6148023 h 6551875"/>
              <a:gd name="connsiteX35" fmla="*/ 10618521 w 12191999"/>
              <a:gd name="connsiteY35" fmla="*/ 6132148 h 6551875"/>
              <a:gd name="connsiteX36" fmla="*/ 10582009 w 12191999"/>
              <a:gd name="connsiteY36" fmla="*/ 6113098 h 6551875"/>
              <a:gd name="connsiteX37" fmla="*/ 10543909 w 12191999"/>
              <a:gd name="connsiteY37" fmla="*/ 6094048 h 6551875"/>
              <a:gd name="connsiteX38" fmla="*/ 10505809 w 12191999"/>
              <a:gd name="connsiteY38" fmla="*/ 6074998 h 6551875"/>
              <a:gd name="connsiteX39" fmla="*/ 10469297 w 12191999"/>
              <a:gd name="connsiteY39" fmla="*/ 6059123 h 6551875"/>
              <a:gd name="connsiteX40" fmla="*/ 10428021 w 12191999"/>
              <a:gd name="connsiteY40" fmla="*/ 6043248 h 6551875"/>
              <a:gd name="connsiteX41" fmla="*/ 10381983 w 12191999"/>
              <a:gd name="connsiteY41" fmla="*/ 6027373 h 6551875"/>
              <a:gd name="connsiteX42" fmla="*/ 10329597 w 12191999"/>
              <a:gd name="connsiteY42" fmla="*/ 6016261 h 6551875"/>
              <a:gd name="connsiteX43" fmla="*/ 10269271 w 12191999"/>
              <a:gd name="connsiteY43" fmla="*/ 6009911 h 6551875"/>
              <a:gd name="connsiteX44" fmla="*/ 10201009 w 12191999"/>
              <a:gd name="connsiteY44" fmla="*/ 6006736 h 6551875"/>
              <a:gd name="connsiteX45" fmla="*/ 10132747 w 12191999"/>
              <a:gd name="connsiteY45" fmla="*/ 6009911 h 6551875"/>
              <a:gd name="connsiteX46" fmla="*/ 10072421 w 12191999"/>
              <a:gd name="connsiteY46" fmla="*/ 6016261 h 6551875"/>
              <a:gd name="connsiteX47" fmla="*/ 10020033 w 12191999"/>
              <a:gd name="connsiteY47" fmla="*/ 6027373 h 6551875"/>
              <a:gd name="connsiteX48" fmla="*/ 9973997 w 12191999"/>
              <a:gd name="connsiteY48" fmla="*/ 6043248 h 6551875"/>
              <a:gd name="connsiteX49" fmla="*/ 9932721 w 12191999"/>
              <a:gd name="connsiteY49" fmla="*/ 6059123 h 6551875"/>
              <a:gd name="connsiteX50" fmla="*/ 9896209 w 12191999"/>
              <a:gd name="connsiteY50" fmla="*/ 6074998 h 6551875"/>
              <a:gd name="connsiteX51" fmla="*/ 9820009 w 12191999"/>
              <a:gd name="connsiteY51" fmla="*/ 6113098 h 6551875"/>
              <a:gd name="connsiteX52" fmla="*/ 9783497 w 12191999"/>
              <a:gd name="connsiteY52" fmla="*/ 6132148 h 6551875"/>
              <a:gd name="connsiteX53" fmla="*/ 9742221 w 12191999"/>
              <a:gd name="connsiteY53" fmla="*/ 6148023 h 6551875"/>
              <a:gd name="connsiteX54" fmla="*/ 9696183 w 12191999"/>
              <a:gd name="connsiteY54" fmla="*/ 6162311 h 6551875"/>
              <a:gd name="connsiteX55" fmla="*/ 9643797 w 12191999"/>
              <a:gd name="connsiteY55" fmla="*/ 6173423 h 6551875"/>
              <a:gd name="connsiteX56" fmla="*/ 9583471 w 12191999"/>
              <a:gd name="connsiteY56" fmla="*/ 6181361 h 6551875"/>
              <a:gd name="connsiteX57" fmla="*/ 9515209 w 12191999"/>
              <a:gd name="connsiteY57" fmla="*/ 6182948 h 6551875"/>
              <a:gd name="connsiteX58" fmla="*/ 9446947 w 12191999"/>
              <a:gd name="connsiteY58" fmla="*/ 6181361 h 6551875"/>
              <a:gd name="connsiteX59" fmla="*/ 9386621 w 12191999"/>
              <a:gd name="connsiteY59" fmla="*/ 6173423 h 6551875"/>
              <a:gd name="connsiteX60" fmla="*/ 9334233 w 12191999"/>
              <a:gd name="connsiteY60" fmla="*/ 6162311 h 6551875"/>
              <a:gd name="connsiteX61" fmla="*/ 9288197 w 12191999"/>
              <a:gd name="connsiteY61" fmla="*/ 6148023 h 6551875"/>
              <a:gd name="connsiteX62" fmla="*/ 9246921 w 12191999"/>
              <a:gd name="connsiteY62" fmla="*/ 6132148 h 6551875"/>
              <a:gd name="connsiteX63" fmla="*/ 9210409 w 12191999"/>
              <a:gd name="connsiteY63" fmla="*/ 6113098 h 6551875"/>
              <a:gd name="connsiteX64" fmla="*/ 9172309 w 12191999"/>
              <a:gd name="connsiteY64" fmla="*/ 6094048 h 6551875"/>
              <a:gd name="connsiteX65" fmla="*/ 9134209 w 12191999"/>
              <a:gd name="connsiteY65" fmla="*/ 6074998 h 6551875"/>
              <a:gd name="connsiteX66" fmla="*/ 9097697 w 12191999"/>
              <a:gd name="connsiteY66" fmla="*/ 6059123 h 6551875"/>
              <a:gd name="connsiteX67" fmla="*/ 9056421 w 12191999"/>
              <a:gd name="connsiteY67" fmla="*/ 6043248 h 6551875"/>
              <a:gd name="connsiteX68" fmla="*/ 9010383 w 12191999"/>
              <a:gd name="connsiteY68" fmla="*/ 6027373 h 6551875"/>
              <a:gd name="connsiteX69" fmla="*/ 8957997 w 12191999"/>
              <a:gd name="connsiteY69" fmla="*/ 6016261 h 6551875"/>
              <a:gd name="connsiteX70" fmla="*/ 8897671 w 12191999"/>
              <a:gd name="connsiteY70" fmla="*/ 6009911 h 6551875"/>
              <a:gd name="connsiteX71" fmla="*/ 8827821 w 12191999"/>
              <a:gd name="connsiteY71" fmla="*/ 6006736 h 6551875"/>
              <a:gd name="connsiteX72" fmla="*/ 8761147 w 12191999"/>
              <a:gd name="connsiteY72" fmla="*/ 6009911 h 6551875"/>
              <a:gd name="connsiteX73" fmla="*/ 8700821 w 12191999"/>
              <a:gd name="connsiteY73" fmla="*/ 6016261 h 6551875"/>
              <a:gd name="connsiteX74" fmla="*/ 8648433 w 12191999"/>
              <a:gd name="connsiteY74" fmla="*/ 6027373 h 6551875"/>
              <a:gd name="connsiteX75" fmla="*/ 8602397 w 12191999"/>
              <a:gd name="connsiteY75" fmla="*/ 6043248 h 6551875"/>
              <a:gd name="connsiteX76" fmla="*/ 8561121 w 12191999"/>
              <a:gd name="connsiteY76" fmla="*/ 6059123 h 6551875"/>
              <a:gd name="connsiteX77" fmla="*/ 8524609 w 12191999"/>
              <a:gd name="connsiteY77" fmla="*/ 6074998 h 6551875"/>
              <a:gd name="connsiteX78" fmla="*/ 8486509 w 12191999"/>
              <a:gd name="connsiteY78" fmla="*/ 6094048 h 6551875"/>
              <a:gd name="connsiteX79" fmla="*/ 8448409 w 12191999"/>
              <a:gd name="connsiteY79" fmla="*/ 6113098 h 6551875"/>
              <a:gd name="connsiteX80" fmla="*/ 8411897 w 12191999"/>
              <a:gd name="connsiteY80" fmla="*/ 6132148 h 6551875"/>
              <a:gd name="connsiteX81" fmla="*/ 8370622 w 12191999"/>
              <a:gd name="connsiteY81" fmla="*/ 6148023 h 6551875"/>
              <a:gd name="connsiteX82" fmla="*/ 8324584 w 12191999"/>
              <a:gd name="connsiteY82" fmla="*/ 6162311 h 6551875"/>
              <a:gd name="connsiteX83" fmla="*/ 8272197 w 12191999"/>
              <a:gd name="connsiteY83" fmla="*/ 6173423 h 6551875"/>
              <a:gd name="connsiteX84" fmla="*/ 8211872 w 12191999"/>
              <a:gd name="connsiteY84" fmla="*/ 6181361 h 6551875"/>
              <a:gd name="connsiteX85" fmla="*/ 8143609 w 12191999"/>
              <a:gd name="connsiteY85" fmla="*/ 6182948 h 6551875"/>
              <a:gd name="connsiteX86" fmla="*/ 8075347 w 12191999"/>
              <a:gd name="connsiteY86" fmla="*/ 6181361 h 6551875"/>
              <a:gd name="connsiteX87" fmla="*/ 8015022 w 12191999"/>
              <a:gd name="connsiteY87" fmla="*/ 6173423 h 6551875"/>
              <a:gd name="connsiteX88" fmla="*/ 7962634 w 12191999"/>
              <a:gd name="connsiteY88" fmla="*/ 6162311 h 6551875"/>
              <a:gd name="connsiteX89" fmla="*/ 7916597 w 12191999"/>
              <a:gd name="connsiteY89" fmla="*/ 6148023 h 6551875"/>
              <a:gd name="connsiteX90" fmla="*/ 7875322 w 12191999"/>
              <a:gd name="connsiteY90" fmla="*/ 6132148 h 6551875"/>
              <a:gd name="connsiteX91" fmla="*/ 7838809 w 12191999"/>
              <a:gd name="connsiteY91" fmla="*/ 6113098 h 6551875"/>
              <a:gd name="connsiteX92" fmla="*/ 7800709 w 12191999"/>
              <a:gd name="connsiteY92" fmla="*/ 6094048 h 6551875"/>
              <a:gd name="connsiteX93" fmla="*/ 7762609 w 12191999"/>
              <a:gd name="connsiteY93" fmla="*/ 6074998 h 6551875"/>
              <a:gd name="connsiteX94" fmla="*/ 7726097 w 12191999"/>
              <a:gd name="connsiteY94" fmla="*/ 6059123 h 6551875"/>
              <a:gd name="connsiteX95" fmla="*/ 7684822 w 12191999"/>
              <a:gd name="connsiteY95" fmla="*/ 6043248 h 6551875"/>
              <a:gd name="connsiteX96" fmla="*/ 7638784 w 12191999"/>
              <a:gd name="connsiteY96" fmla="*/ 6027373 h 6551875"/>
              <a:gd name="connsiteX97" fmla="*/ 7586397 w 12191999"/>
              <a:gd name="connsiteY97" fmla="*/ 6016261 h 6551875"/>
              <a:gd name="connsiteX98" fmla="*/ 7526072 w 12191999"/>
              <a:gd name="connsiteY98" fmla="*/ 6009911 h 6551875"/>
              <a:gd name="connsiteX99" fmla="*/ 7457809 w 12191999"/>
              <a:gd name="connsiteY99" fmla="*/ 6006736 h 6551875"/>
              <a:gd name="connsiteX100" fmla="*/ 7389547 w 12191999"/>
              <a:gd name="connsiteY100" fmla="*/ 6009911 h 6551875"/>
              <a:gd name="connsiteX101" fmla="*/ 7329222 w 12191999"/>
              <a:gd name="connsiteY101" fmla="*/ 6016261 h 6551875"/>
              <a:gd name="connsiteX102" fmla="*/ 7276834 w 12191999"/>
              <a:gd name="connsiteY102" fmla="*/ 6027373 h 6551875"/>
              <a:gd name="connsiteX103" fmla="*/ 7230797 w 12191999"/>
              <a:gd name="connsiteY103" fmla="*/ 6043248 h 6551875"/>
              <a:gd name="connsiteX104" fmla="*/ 7189522 w 12191999"/>
              <a:gd name="connsiteY104" fmla="*/ 6059123 h 6551875"/>
              <a:gd name="connsiteX105" fmla="*/ 7153009 w 12191999"/>
              <a:gd name="connsiteY105" fmla="*/ 6074998 h 6551875"/>
              <a:gd name="connsiteX106" fmla="*/ 7114909 w 12191999"/>
              <a:gd name="connsiteY106" fmla="*/ 6094048 h 6551875"/>
              <a:gd name="connsiteX107" fmla="*/ 7076809 w 12191999"/>
              <a:gd name="connsiteY107" fmla="*/ 6113098 h 6551875"/>
              <a:gd name="connsiteX108" fmla="*/ 7040297 w 12191999"/>
              <a:gd name="connsiteY108" fmla="*/ 6132148 h 6551875"/>
              <a:gd name="connsiteX109" fmla="*/ 6999022 w 12191999"/>
              <a:gd name="connsiteY109" fmla="*/ 6148023 h 6551875"/>
              <a:gd name="connsiteX110" fmla="*/ 6952984 w 12191999"/>
              <a:gd name="connsiteY110" fmla="*/ 6162311 h 6551875"/>
              <a:gd name="connsiteX111" fmla="*/ 6900597 w 12191999"/>
              <a:gd name="connsiteY111" fmla="*/ 6173423 h 6551875"/>
              <a:gd name="connsiteX112" fmla="*/ 6840272 w 12191999"/>
              <a:gd name="connsiteY112" fmla="*/ 6181361 h 6551875"/>
              <a:gd name="connsiteX113" fmla="*/ 6781800 w 12191999"/>
              <a:gd name="connsiteY113" fmla="*/ 6182721 h 6551875"/>
              <a:gd name="connsiteX114" fmla="*/ 6723328 w 12191999"/>
              <a:gd name="connsiteY114" fmla="*/ 6181361 h 6551875"/>
              <a:gd name="connsiteX115" fmla="*/ 6663003 w 12191999"/>
              <a:gd name="connsiteY115" fmla="*/ 6173423 h 6551875"/>
              <a:gd name="connsiteX116" fmla="*/ 6610615 w 12191999"/>
              <a:gd name="connsiteY116" fmla="*/ 6162311 h 6551875"/>
              <a:gd name="connsiteX117" fmla="*/ 6564578 w 12191999"/>
              <a:gd name="connsiteY117" fmla="*/ 6148023 h 6551875"/>
              <a:gd name="connsiteX118" fmla="*/ 6523303 w 12191999"/>
              <a:gd name="connsiteY118" fmla="*/ 6132148 h 6551875"/>
              <a:gd name="connsiteX119" fmla="*/ 6486790 w 12191999"/>
              <a:gd name="connsiteY119" fmla="*/ 6113098 h 6551875"/>
              <a:gd name="connsiteX120" fmla="*/ 6448690 w 12191999"/>
              <a:gd name="connsiteY120" fmla="*/ 6094048 h 6551875"/>
              <a:gd name="connsiteX121" fmla="*/ 6410590 w 12191999"/>
              <a:gd name="connsiteY121" fmla="*/ 6074998 h 6551875"/>
              <a:gd name="connsiteX122" fmla="*/ 6374078 w 12191999"/>
              <a:gd name="connsiteY122" fmla="*/ 6059123 h 6551875"/>
              <a:gd name="connsiteX123" fmla="*/ 6332803 w 12191999"/>
              <a:gd name="connsiteY123" fmla="*/ 6043248 h 6551875"/>
              <a:gd name="connsiteX124" fmla="*/ 6286765 w 12191999"/>
              <a:gd name="connsiteY124" fmla="*/ 6027373 h 6551875"/>
              <a:gd name="connsiteX125" fmla="*/ 6234378 w 12191999"/>
              <a:gd name="connsiteY125" fmla="*/ 6016261 h 6551875"/>
              <a:gd name="connsiteX126" fmla="*/ 6174053 w 12191999"/>
              <a:gd name="connsiteY126" fmla="*/ 6009911 h 6551875"/>
              <a:gd name="connsiteX127" fmla="*/ 6105790 w 12191999"/>
              <a:gd name="connsiteY127" fmla="*/ 6006736 h 6551875"/>
              <a:gd name="connsiteX128" fmla="*/ 6096000 w 12191999"/>
              <a:gd name="connsiteY128" fmla="*/ 6007191 h 6551875"/>
              <a:gd name="connsiteX129" fmla="*/ 6086211 w 12191999"/>
              <a:gd name="connsiteY129" fmla="*/ 6006736 h 6551875"/>
              <a:gd name="connsiteX130" fmla="*/ 6017949 w 12191999"/>
              <a:gd name="connsiteY130" fmla="*/ 6009911 h 6551875"/>
              <a:gd name="connsiteX131" fmla="*/ 5957622 w 12191999"/>
              <a:gd name="connsiteY131" fmla="*/ 6016261 h 6551875"/>
              <a:gd name="connsiteX132" fmla="*/ 5905235 w 12191999"/>
              <a:gd name="connsiteY132" fmla="*/ 6027373 h 6551875"/>
              <a:gd name="connsiteX133" fmla="*/ 5859197 w 12191999"/>
              <a:gd name="connsiteY133" fmla="*/ 6043248 h 6551875"/>
              <a:gd name="connsiteX134" fmla="*/ 5817922 w 12191999"/>
              <a:gd name="connsiteY134" fmla="*/ 6059123 h 6551875"/>
              <a:gd name="connsiteX135" fmla="*/ 5781409 w 12191999"/>
              <a:gd name="connsiteY135" fmla="*/ 6074998 h 6551875"/>
              <a:gd name="connsiteX136" fmla="*/ 5743309 w 12191999"/>
              <a:gd name="connsiteY136" fmla="*/ 6094048 h 6551875"/>
              <a:gd name="connsiteX137" fmla="*/ 5705211 w 12191999"/>
              <a:gd name="connsiteY137" fmla="*/ 6113098 h 6551875"/>
              <a:gd name="connsiteX138" fmla="*/ 5668697 w 12191999"/>
              <a:gd name="connsiteY138" fmla="*/ 6132148 h 6551875"/>
              <a:gd name="connsiteX139" fmla="*/ 5627422 w 12191999"/>
              <a:gd name="connsiteY139" fmla="*/ 6148023 h 6551875"/>
              <a:gd name="connsiteX140" fmla="*/ 5581384 w 12191999"/>
              <a:gd name="connsiteY140" fmla="*/ 6162311 h 6551875"/>
              <a:gd name="connsiteX141" fmla="*/ 5528997 w 12191999"/>
              <a:gd name="connsiteY141" fmla="*/ 6173423 h 6551875"/>
              <a:gd name="connsiteX142" fmla="*/ 5468672 w 12191999"/>
              <a:gd name="connsiteY142" fmla="*/ 6181361 h 6551875"/>
              <a:gd name="connsiteX143" fmla="*/ 5410200 w 12191999"/>
              <a:gd name="connsiteY143" fmla="*/ 6182721 h 6551875"/>
              <a:gd name="connsiteX144" fmla="*/ 5351728 w 12191999"/>
              <a:gd name="connsiteY144" fmla="*/ 6181361 h 6551875"/>
              <a:gd name="connsiteX145" fmla="*/ 5291402 w 12191999"/>
              <a:gd name="connsiteY145" fmla="*/ 6173423 h 6551875"/>
              <a:gd name="connsiteX146" fmla="*/ 5239015 w 12191999"/>
              <a:gd name="connsiteY146" fmla="*/ 6162311 h 6551875"/>
              <a:gd name="connsiteX147" fmla="*/ 5192979 w 12191999"/>
              <a:gd name="connsiteY147" fmla="*/ 6148023 h 6551875"/>
              <a:gd name="connsiteX148" fmla="*/ 5151703 w 12191999"/>
              <a:gd name="connsiteY148" fmla="*/ 6132148 h 6551875"/>
              <a:gd name="connsiteX149" fmla="*/ 5115190 w 12191999"/>
              <a:gd name="connsiteY149" fmla="*/ 6113098 h 6551875"/>
              <a:gd name="connsiteX150" fmla="*/ 5077092 w 12191999"/>
              <a:gd name="connsiteY150" fmla="*/ 6094048 h 6551875"/>
              <a:gd name="connsiteX151" fmla="*/ 5038990 w 12191999"/>
              <a:gd name="connsiteY151" fmla="*/ 6074998 h 6551875"/>
              <a:gd name="connsiteX152" fmla="*/ 5002479 w 12191999"/>
              <a:gd name="connsiteY152" fmla="*/ 6059123 h 6551875"/>
              <a:gd name="connsiteX153" fmla="*/ 4961203 w 12191999"/>
              <a:gd name="connsiteY153" fmla="*/ 6043248 h 6551875"/>
              <a:gd name="connsiteX154" fmla="*/ 4915166 w 12191999"/>
              <a:gd name="connsiteY154" fmla="*/ 6027373 h 6551875"/>
              <a:gd name="connsiteX155" fmla="*/ 4862778 w 12191999"/>
              <a:gd name="connsiteY155" fmla="*/ 6016261 h 6551875"/>
              <a:gd name="connsiteX156" fmla="*/ 4802454 w 12191999"/>
              <a:gd name="connsiteY156" fmla="*/ 6009911 h 6551875"/>
              <a:gd name="connsiteX157" fmla="*/ 4734190 w 12191999"/>
              <a:gd name="connsiteY157" fmla="*/ 6006736 h 6551875"/>
              <a:gd name="connsiteX158" fmla="*/ 4665929 w 12191999"/>
              <a:gd name="connsiteY158" fmla="*/ 6009911 h 6551875"/>
              <a:gd name="connsiteX159" fmla="*/ 4605603 w 12191999"/>
              <a:gd name="connsiteY159" fmla="*/ 6016261 h 6551875"/>
              <a:gd name="connsiteX160" fmla="*/ 4553217 w 12191999"/>
              <a:gd name="connsiteY160" fmla="*/ 6027373 h 6551875"/>
              <a:gd name="connsiteX161" fmla="*/ 4507178 w 12191999"/>
              <a:gd name="connsiteY161" fmla="*/ 6043248 h 6551875"/>
              <a:gd name="connsiteX162" fmla="*/ 4465903 w 12191999"/>
              <a:gd name="connsiteY162" fmla="*/ 6059123 h 6551875"/>
              <a:gd name="connsiteX163" fmla="*/ 4429390 w 12191999"/>
              <a:gd name="connsiteY163" fmla="*/ 6074998 h 6551875"/>
              <a:gd name="connsiteX164" fmla="*/ 4353190 w 12191999"/>
              <a:gd name="connsiteY164" fmla="*/ 6113098 h 6551875"/>
              <a:gd name="connsiteX165" fmla="*/ 4316678 w 12191999"/>
              <a:gd name="connsiteY165" fmla="*/ 6132148 h 6551875"/>
              <a:gd name="connsiteX166" fmla="*/ 4275403 w 12191999"/>
              <a:gd name="connsiteY166" fmla="*/ 6148023 h 6551875"/>
              <a:gd name="connsiteX167" fmla="*/ 4229365 w 12191999"/>
              <a:gd name="connsiteY167" fmla="*/ 6162311 h 6551875"/>
              <a:gd name="connsiteX168" fmla="*/ 4176978 w 12191999"/>
              <a:gd name="connsiteY168" fmla="*/ 6173423 h 6551875"/>
              <a:gd name="connsiteX169" fmla="*/ 4116653 w 12191999"/>
              <a:gd name="connsiteY169" fmla="*/ 6181361 h 6551875"/>
              <a:gd name="connsiteX170" fmla="*/ 4048390 w 12191999"/>
              <a:gd name="connsiteY170" fmla="*/ 6182948 h 6551875"/>
              <a:gd name="connsiteX171" fmla="*/ 3980128 w 12191999"/>
              <a:gd name="connsiteY171" fmla="*/ 6181361 h 6551875"/>
              <a:gd name="connsiteX172" fmla="*/ 3919803 w 12191999"/>
              <a:gd name="connsiteY172" fmla="*/ 6173423 h 6551875"/>
              <a:gd name="connsiteX173" fmla="*/ 3867415 w 12191999"/>
              <a:gd name="connsiteY173" fmla="*/ 6162311 h 6551875"/>
              <a:gd name="connsiteX174" fmla="*/ 3821378 w 12191999"/>
              <a:gd name="connsiteY174" fmla="*/ 6148023 h 6551875"/>
              <a:gd name="connsiteX175" fmla="*/ 3780103 w 12191999"/>
              <a:gd name="connsiteY175" fmla="*/ 6132148 h 6551875"/>
              <a:gd name="connsiteX176" fmla="*/ 3743590 w 12191999"/>
              <a:gd name="connsiteY176" fmla="*/ 6113098 h 6551875"/>
              <a:gd name="connsiteX177" fmla="*/ 3705490 w 12191999"/>
              <a:gd name="connsiteY177" fmla="*/ 6094048 h 6551875"/>
              <a:gd name="connsiteX178" fmla="*/ 3667390 w 12191999"/>
              <a:gd name="connsiteY178" fmla="*/ 6074998 h 6551875"/>
              <a:gd name="connsiteX179" fmla="*/ 3630878 w 12191999"/>
              <a:gd name="connsiteY179" fmla="*/ 6059123 h 6551875"/>
              <a:gd name="connsiteX180" fmla="*/ 3589603 w 12191999"/>
              <a:gd name="connsiteY180" fmla="*/ 6043248 h 6551875"/>
              <a:gd name="connsiteX181" fmla="*/ 3543565 w 12191999"/>
              <a:gd name="connsiteY181" fmla="*/ 6027373 h 6551875"/>
              <a:gd name="connsiteX182" fmla="*/ 3491178 w 12191999"/>
              <a:gd name="connsiteY182" fmla="*/ 6016261 h 6551875"/>
              <a:gd name="connsiteX183" fmla="*/ 3430853 w 12191999"/>
              <a:gd name="connsiteY183" fmla="*/ 6009911 h 6551875"/>
              <a:gd name="connsiteX184" fmla="*/ 3361003 w 12191999"/>
              <a:gd name="connsiteY184" fmla="*/ 6006736 h 6551875"/>
              <a:gd name="connsiteX185" fmla="*/ 3294328 w 12191999"/>
              <a:gd name="connsiteY185" fmla="*/ 6009911 h 6551875"/>
              <a:gd name="connsiteX186" fmla="*/ 3234003 w 12191999"/>
              <a:gd name="connsiteY186" fmla="*/ 6016261 h 6551875"/>
              <a:gd name="connsiteX187" fmla="*/ 3181615 w 12191999"/>
              <a:gd name="connsiteY187" fmla="*/ 6027373 h 6551875"/>
              <a:gd name="connsiteX188" fmla="*/ 3135578 w 12191999"/>
              <a:gd name="connsiteY188" fmla="*/ 6043248 h 6551875"/>
              <a:gd name="connsiteX189" fmla="*/ 3094303 w 12191999"/>
              <a:gd name="connsiteY189" fmla="*/ 6059123 h 6551875"/>
              <a:gd name="connsiteX190" fmla="*/ 3057790 w 12191999"/>
              <a:gd name="connsiteY190" fmla="*/ 6074998 h 6551875"/>
              <a:gd name="connsiteX191" fmla="*/ 3019690 w 12191999"/>
              <a:gd name="connsiteY191" fmla="*/ 6094048 h 6551875"/>
              <a:gd name="connsiteX192" fmla="*/ 2981590 w 12191999"/>
              <a:gd name="connsiteY192" fmla="*/ 6113098 h 6551875"/>
              <a:gd name="connsiteX193" fmla="*/ 2945078 w 12191999"/>
              <a:gd name="connsiteY193" fmla="*/ 6132148 h 6551875"/>
              <a:gd name="connsiteX194" fmla="*/ 2903803 w 12191999"/>
              <a:gd name="connsiteY194" fmla="*/ 6148023 h 6551875"/>
              <a:gd name="connsiteX195" fmla="*/ 2857765 w 12191999"/>
              <a:gd name="connsiteY195" fmla="*/ 6162311 h 6551875"/>
              <a:gd name="connsiteX196" fmla="*/ 2805378 w 12191999"/>
              <a:gd name="connsiteY196" fmla="*/ 6173423 h 6551875"/>
              <a:gd name="connsiteX197" fmla="*/ 2745053 w 12191999"/>
              <a:gd name="connsiteY197" fmla="*/ 6181361 h 6551875"/>
              <a:gd name="connsiteX198" fmla="*/ 2676790 w 12191999"/>
              <a:gd name="connsiteY198" fmla="*/ 6182948 h 6551875"/>
              <a:gd name="connsiteX199" fmla="*/ 2608528 w 12191999"/>
              <a:gd name="connsiteY199" fmla="*/ 6181361 h 6551875"/>
              <a:gd name="connsiteX200" fmla="*/ 2548203 w 12191999"/>
              <a:gd name="connsiteY200" fmla="*/ 6173423 h 6551875"/>
              <a:gd name="connsiteX201" fmla="*/ 2495815 w 12191999"/>
              <a:gd name="connsiteY201" fmla="*/ 6162311 h 6551875"/>
              <a:gd name="connsiteX202" fmla="*/ 2449778 w 12191999"/>
              <a:gd name="connsiteY202" fmla="*/ 6148023 h 6551875"/>
              <a:gd name="connsiteX203" fmla="*/ 2408503 w 12191999"/>
              <a:gd name="connsiteY203" fmla="*/ 6132148 h 6551875"/>
              <a:gd name="connsiteX204" fmla="*/ 2371990 w 12191999"/>
              <a:gd name="connsiteY204" fmla="*/ 6113098 h 6551875"/>
              <a:gd name="connsiteX205" fmla="*/ 2333890 w 12191999"/>
              <a:gd name="connsiteY205" fmla="*/ 6094048 h 6551875"/>
              <a:gd name="connsiteX206" fmla="*/ 2295790 w 12191999"/>
              <a:gd name="connsiteY206" fmla="*/ 6074998 h 6551875"/>
              <a:gd name="connsiteX207" fmla="*/ 2259278 w 12191999"/>
              <a:gd name="connsiteY207" fmla="*/ 6059123 h 6551875"/>
              <a:gd name="connsiteX208" fmla="*/ 2218003 w 12191999"/>
              <a:gd name="connsiteY208" fmla="*/ 6043248 h 6551875"/>
              <a:gd name="connsiteX209" fmla="*/ 2171965 w 12191999"/>
              <a:gd name="connsiteY209" fmla="*/ 6027373 h 6551875"/>
              <a:gd name="connsiteX210" fmla="*/ 2119578 w 12191999"/>
              <a:gd name="connsiteY210" fmla="*/ 6016261 h 6551875"/>
              <a:gd name="connsiteX211" fmla="*/ 2059253 w 12191999"/>
              <a:gd name="connsiteY211" fmla="*/ 6009911 h 6551875"/>
              <a:gd name="connsiteX212" fmla="*/ 1990990 w 12191999"/>
              <a:gd name="connsiteY212" fmla="*/ 6006736 h 6551875"/>
              <a:gd name="connsiteX213" fmla="*/ 1922728 w 12191999"/>
              <a:gd name="connsiteY213" fmla="*/ 6009911 h 6551875"/>
              <a:gd name="connsiteX214" fmla="*/ 1862403 w 12191999"/>
              <a:gd name="connsiteY214" fmla="*/ 6016261 h 6551875"/>
              <a:gd name="connsiteX215" fmla="*/ 1810015 w 12191999"/>
              <a:gd name="connsiteY215" fmla="*/ 6027373 h 6551875"/>
              <a:gd name="connsiteX216" fmla="*/ 1763978 w 12191999"/>
              <a:gd name="connsiteY216" fmla="*/ 6043248 h 6551875"/>
              <a:gd name="connsiteX217" fmla="*/ 1722703 w 12191999"/>
              <a:gd name="connsiteY217" fmla="*/ 6059123 h 6551875"/>
              <a:gd name="connsiteX218" fmla="*/ 1686190 w 12191999"/>
              <a:gd name="connsiteY218" fmla="*/ 6074998 h 6551875"/>
              <a:gd name="connsiteX219" fmla="*/ 1648090 w 12191999"/>
              <a:gd name="connsiteY219" fmla="*/ 6094048 h 6551875"/>
              <a:gd name="connsiteX220" fmla="*/ 1609990 w 12191999"/>
              <a:gd name="connsiteY220" fmla="*/ 6113098 h 6551875"/>
              <a:gd name="connsiteX221" fmla="*/ 1573478 w 12191999"/>
              <a:gd name="connsiteY221" fmla="*/ 6132148 h 6551875"/>
              <a:gd name="connsiteX222" fmla="*/ 1532203 w 12191999"/>
              <a:gd name="connsiteY222" fmla="*/ 6148023 h 6551875"/>
              <a:gd name="connsiteX223" fmla="*/ 1486165 w 12191999"/>
              <a:gd name="connsiteY223" fmla="*/ 6162311 h 6551875"/>
              <a:gd name="connsiteX224" fmla="*/ 1433778 w 12191999"/>
              <a:gd name="connsiteY224" fmla="*/ 6173423 h 6551875"/>
              <a:gd name="connsiteX225" fmla="*/ 1373453 w 12191999"/>
              <a:gd name="connsiteY225" fmla="*/ 6181361 h 6551875"/>
              <a:gd name="connsiteX226" fmla="*/ 1305190 w 12191999"/>
              <a:gd name="connsiteY226" fmla="*/ 6182948 h 6551875"/>
              <a:gd name="connsiteX227" fmla="*/ 1236928 w 12191999"/>
              <a:gd name="connsiteY227" fmla="*/ 6181361 h 6551875"/>
              <a:gd name="connsiteX228" fmla="*/ 1176603 w 12191999"/>
              <a:gd name="connsiteY228" fmla="*/ 6173423 h 6551875"/>
              <a:gd name="connsiteX229" fmla="*/ 1124215 w 12191999"/>
              <a:gd name="connsiteY229" fmla="*/ 6162311 h 6551875"/>
              <a:gd name="connsiteX230" fmla="*/ 1078178 w 12191999"/>
              <a:gd name="connsiteY230" fmla="*/ 6148023 h 6551875"/>
              <a:gd name="connsiteX231" fmla="*/ 1036903 w 12191999"/>
              <a:gd name="connsiteY231" fmla="*/ 6132148 h 6551875"/>
              <a:gd name="connsiteX232" fmla="*/ 1000390 w 12191999"/>
              <a:gd name="connsiteY232" fmla="*/ 6113098 h 6551875"/>
              <a:gd name="connsiteX233" fmla="*/ 962290 w 12191999"/>
              <a:gd name="connsiteY233" fmla="*/ 6094048 h 6551875"/>
              <a:gd name="connsiteX234" fmla="*/ 924190 w 12191999"/>
              <a:gd name="connsiteY234" fmla="*/ 6074998 h 6551875"/>
              <a:gd name="connsiteX235" fmla="*/ 887678 w 12191999"/>
              <a:gd name="connsiteY235" fmla="*/ 6059123 h 6551875"/>
              <a:gd name="connsiteX236" fmla="*/ 846403 w 12191999"/>
              <a:gd name="connsiteY236" fmla="*/ 6043248 h 6551875"/>
              <a:gd name="connsiteX237" fmla="*/ 800365 w 12191999"/>
              <a:gd name="connsiteY237" fmla="*/ 6027373 h 6551875"/>
              <a:gd name="connsiteX238" fmla="*/ 747978 w 12191999"/>
              <a:gd name="connsiteY238" fmla="*/ 6016261 h 6551875"/>
              <a:gd name="connsiteX239" fmla="*/ 687653 w 12191999"/>
              <a:gd name="connsiteY239" fmla="*/ 6009911 h 6551875"/>
              <a:gd name="connsiteX240" fmla="*/ 619390 w 12191999"/>
              <a:gd name="connsiteY240" fmla="*/ 6006736 h 6551875"/>
              <a:gd name="connsiteX241" fmla="*/ 551128 w 12191999"/>
              <a:gd name="connsiteY241" fmla="*/ 6009911 h 6551875"/>
              <a:gd name="connsiteX242" fmla="*/ 490803 w 12191999"/>
              <a:gd name="connsiteY242" fmla="*/ 6016261 h 6551875"/>
              <a:gd name="connsiteX243" fmla="*/ 438415 w 12191999"/>
              <a:gd name="connsiteY243" fmla="*/ 6027373 h 6551875"/>
              <a:gd name="connsiteX244" fmla="*/ 392378 w 12191999"/>
              <a:gd name="connsiteY244" fmla="*/ 6043248 h 6551875"/>
              <a:gd name="connsiteX245" fmla="*/ 351103 w 12191999"/>
              <a:gd name="connsiteY245" fmla="*/ 6059123 h 6551875"/>
              <a:gd name="connsiteX246" fmla="*/ 314590 w 12191999"/>
              <a:gd name="connsiteY246" fmla="*/ 6074998 h 6551875"/>
              <a:gd name="connsiteX247" fmla="*/ 276490 w 12191999"/>
              <a:gd name="connsiteY247" fmla="*/ 6094048 h 6551875"/>
              <a:gd name="connsiteX248" fmla="*/ 238390 w 12191999"/>
              <a:gd name="connsiteY248" fmla="*/ 6113098 h 6551875"/>
              <a:gd name="connsiteX249" fmla="*/ 201878 w 12191999"/>
              <a:gd name="connsiteY249" fmla="*/ 6132148 h 6551875"/>
              <a:gd name="connsiteX250" fmla="*/ 160603 w 12191999"/>
              <a:gd name="connsiteY250" fmla="*/ 6148023 h 6551875"/>
              <a:gd name="connsiteX251" fmla="*/ 114565 w 12191999"/>
              <a:gd name="connsiteY251" fmla="*/ 6162311 h 6551875"/>
              <a:gd name="connsiteX252" fmla="*/ 62178 w 12191999"/>
              <a:gd name="connsiteY252" fmla="*/ 6173423 h 6551875"/>
              <a:gd name="connsiteX253" fmla="*/ 1853 w 12191999"/>
              <a:gd name="connsiteY253" fmla="*/ 6181361 h 6551875"/>
              <a:gd name="connsiteX254" fmla="*/ 1 w 12191999"/>
              <a:gd name="connsiteY254" fmla="*/ 6181404 h 6551875"/>
              <a:gd name="connsiteX255" fmla="*/ 1 w 12191999"/>
              <a:gd name="connsiteY255" fmla="*/ 6551875 h 6551875"/>
              <a:gd name="connsiteX256" fmla="*/ 0 w 12191999"/>
              <a:gd name="connsiteY256" fmla="*/ 6551875 h 6551875"/>
              <a:gd name="connsiteX257" fmla="*/ 0 w 12191999"/>
              <a:gd name="connsiteY257" fmla="*/ 0 h 655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191999" h="6551875">
                <a:moveTo>
                  <a:pt x="0" y="0"/>
                </a:moveTo>
                <a:lnTo>
                  <a:pt x="12191999" y="0"/>
                </a:lnTo>
                <a:lnTo>
                  <a:pt x="12191999" y="6181404"/>
                </a:lnTo>
                <a:lnTo>
                  <a:pt x="12190147" y="6181361"/>
                </a:lnTo>
                <a:lnTo>
                  <a:pt x="12129821" y="6173424"/>
                </a:lnTo>
                <a:lnTo>
                  <a:pt x="12077433" y="6162311"/>
                </a:lnTo>
                <a:lnTo>
                  <a:pt x="12031397" y="6148023"/>
                </a:lnTo>
                <a:lnTo>
                  <a:pt x="11990121" y="6132148"/>
                </a:lnTo>
                <a:lnTo>
                  <a:pt x="11953609" y="6113098"/>
                </a:lnTo>
                <a:lnTo>
                  <a:pt x="11915509" y="6094048"/>
                </a:lnTo>
                <a:lnTo>
                  <a:pt x="11877409" y="6074998"/>
                </a:lnTo>
                <a:lnTo>
                  <a:pt x="11840897" y="6059123"/>
                </a:lnTo>
                <a:lnTo>
                  <a:pt x="11799621" y="6043248"/>
                </a:lnTo>
                <a:lnTo>
                  <a:pt x="11753583" y="6027373"/>
                </a:lnTo>
                <a:lnTo>
                  <a:pt x="11701197" y="6016261"/>
                </a:lnTo>
                <a:lnTo>
                  <a:pt x="11640871" y="6009911"/>
                </a:lnTo>
                <a:lnTo>
                  <a:pt x="11572609" y="6006736"/>
                </a:lnTo>
                <a:lnTo>
                  <a:pt x="11504347" y="6009911"/>
                </a:lnTo>
                <a:lnTo>
                  <a:pt x="11444021" y="6016261"/>
                </a:lnTo>
                <a:lnTo>
                  <a:pt x="11391633" y="6027373"/>
                </a:lnTo>
                <a:lnTo>
                  <a:pt x="11345597" y="6043248"/>
                </a:lnTo>
                <a:lnTo>
                  <a:pt x="11304321" y="6059123"/>
                </a:lnTo>
                <a:lnTo>
                  <a:pt x="11267809" y="6074998"/>
                </a:lnTo>
                <a:lnTo>
                  <a:pt x="11229709" y="6094048"/>
                </a:lnTo>
                <a:lnTo>
                  <a:pt x="11191609" y="6113098"/>
                </a:lnTo>
                <a:lnTo>
                  <a:pt x="11155097" y="6132148"/>
                </a:lnTo>
                <a:lnTo>
                  <a:pt x="11113821" y="6148023"/>
                </a:lnTo>
                <a:lnTo>
                  <a:pt x="11067783" y="6162311"/>
                </a:lnTo>
                <a:lnTo>
                  <a:pt x="11015397" y="6173423"/>
                </a:lnTo>
                <a:lnTo>
                  <a:pt x="10955071" y="6181361"/>
                </a:lnTo>
                <a:lnTo>
                  <a:pt x="10886809" y="6182948"/>
                </a:lnTo>
                <a:lnTo>
                  <a:pt x="10818547" y="6181361"/>
                </a:lnTo>
                <a:lnTo>
                  <a:pt x="10758221" y="6173423"/>
                </a:lnTo>
                <a:lnTo>
                  <a:pt x="10705833" y="6162311"/>
                </a:lnTo>
                <a:lnTo>
                  <a:pt x="10659797" y="6148023"/>
                </a:lnTo>
                <a:lnTo>
                  <a:pt x="10618521" y="6132148"/>
                </a:lnTo>
                <a:lnTo>
                  <a:pt x="10582009" y="6113098"/>
                </a:lnTo>
                <a:lnTo>
                  <a:pt x="10543909" y="6094048"/>
                </a:lnTo>
                <a:lnTo>
                  <a:pt x="10505809" y="6074998"/>
                </a:lnTo>
                <a:lnTo>
                  <a:pt x="10469297" y="6059123"/>
                </a:lnTo>
                <a:lnTo>
                  <a:pt x="10428021" y="6043248"/>
                </a:lnTo>
                <a:lnTo>
                  <a:pt x="10381983" y="6027373"/>
                </a:lnTo>
                <a:lnTo>
                  <a:pt x="10329597" y="6016261"/>
                </a:lnTo>
                <a:lnTo>
                  <a:pt x="10269271" y="6009911"/>
                </a:lnTo>
                <a:lnTo>
                  <a:pt x="10201009" y="6006736"/>
                </a:lnTo>
                <a:lnTo>
                  <a:pt x="10132747" y="6009911"/>
                </a:lnTo>
                <a:lnTo>
                  <a:pt x="10072421" y="6016261"/>
                </a:lnTo>
                <a:lnTo>
                  <a:pt x="10020033" y="6027373"/>
                </a:lnTo>
                <a:lnTo>
                  <a:pt x="9973997" y="6043248"/>
                </a:lnTo>
                <a:lnTo>
                  <a:pt x="9932721" y="6059123"/>
                </a:lnTo>
                <a:lnTo>
                  <a:pt x="9896209" y="6074998"/>
                </a:lnTo>
                <a:lnTo>
                  <a:pt x="9820009" y="6113098"/>
                </a:lnTo>
                <a:lnTo>
                  <a:pt x="9783497" y="6132148"/>
                </a:lnTo>
                <a:lnTo>
                  <a:pt x="9742221" y="6148023"/>
                </a:lnTo>
                <a:lnTo>
                  <a:pt x="9696183" y="6162311"/>
                </a:lnTo>
                <a:lnTo>
                  <a:pt x="9643797" y="6173423"/>
                </a:lnTo>
                <a:lnTo>
                  <a:pt x="9583471" y="6181361"/>
                </a:lnTo>
                <a:lnTo>
                  <a:pt x="9515209" y="6182948"/>
                </a:lnTo>
                <a:lnTo>
                  <a:pt x="9446947" y="6181361"/>
                </a:lnTo>
                <a:lnTo>
                  <a:pt x="9386621" y="6173423"/>
                </a:lnTo>
                <a:lnTo>
                  <a:pt x="9334233" y="6162311"/>
                </a:lnTo>
                <a:lnTo>
                  <a:pt x="9288197" y="6148023"/>
                </a:lnTo>
                <a:lnTo>
                  <a:pt x="9246921" y="6132148"/>
                </a:lnTo>
                <a:lnTo>
                  <a:pt x="9210409" y="6113098"/>
                </a:lnTo>
                <a:lnTo>
                  <a:pt x="9172309" y="6094048"/>
                </a:lnTo>
                <a:lnTo>
                  <a:pt x="9134209" y="6074998"/>
                </a:lnTo>
                <a:lnTo>
                  <a:pt x="9097697" y="6059123"/>
                </a:lnTo>
                <a:lnTo>
                  <a:pt x="9056421" y="6043248"/>
                </a:lnTo>
                <a:lnTo>
                  <a:pt x="9010383" y="6027373"/>
                </a:lnTo>
                <a:lnTo>
                  <a:pt x="8957997" y="6016261"/>
                </a:lnTo>
                <a:lnTo>
                  <a:pt x="8897671" y="6009911"/>
                </a:lnTo>
                <a:lnTo>
                  <a:pt x="8827821" y="6006736"/>
                </a:lnTo>
                <a:lnTo>
                  <a:pt x="8761147" y="6009911"/>
                </a:lnTo>
                <a:lnTo>
                  <a:pt x="8700821" y="6016261"/>
                </a:lnTo>
                <a:lnTo>
                  <a:pt x="8648433" y="6027373"/>
                </a:lnTo>
                <a:lnTo>
                  <a:pt x="8602397" y="6043248"/>
                </a:lnTo>
                <a:lnTo>
                  <a:pt x="8561121" y="6059123"/>
                </a:lnTo>
                <a:lnTo>
                  <a:pt x="8524609" y="6074998"/>
                </a:lnTo>
                <a:lnTo>
                  <a:pt x="8486509" y="6094048"/>
                </a:lnTo>
                <a:lnTo>
                  <a:pt x="8448409" y="6113098"/>
                </a:lnTo>
                <a:lnTo>
                  <a:pt x="8411897" y="6132148"/>
                </a:lnTo>
                <a:lnTo>
                  <a:pt x="8370622" y="6148023"/>
                </a:lnTo>
                <a:lnTo>
                  <a:pt x="8324584" y="6162311"/>
                </a:lnTo>
                <a:lnTo>
                  <a:pt x="8272197" y="6173423"/>
                </a:lnTo>
                <a:lnTo>
                  <a:pt x="8211872" y="6181361"/>
                </a:lnTo>
                <a:lnTo>
                  <a:pt x="8143609" y="6182948"/>
                </a:lnTo>
                <a:lnTo>
                  <a:pt x="8075347" y="6181361"/>
                </a:lnTo>
                <a:lnTo>
                  <a:pt x="8015022" y="6173423"/>
                </a:lnTo>
                <a:lnTo>
                  <a:pt x="7962634" y="6162311"/>
                </a:lnTo>
                <a:lnTo>
                  <a:pt x="7916597" y="6148023"/>
                </a:lnTo>
                <a:lnTo>
                  <a:pt x="7875322" y="6132148"/>
                </a:lnTo>
                <a:lnTo>
                  <a:pt x="7838809" y="6113098"/>
                </a:lnTo>
                <a:lnTo>
                  <a:pt x="7800709" y="6094048"/>
                </a:lnTo>
                <a:lnTo>
                  <a:pt x="7762609" y="6074998"/>
                </a:lnTo>
                <a:lnTo>
                  <a:pt x="7726097" y="6059123"/>
                </a:lnTo>
                <a:lnTo>
                  <a:pt x="7684822" y="6043248"/>
                </a:lnTo>
                <a:lnTo>
                  <a:pt x="7638784" y="6027373"/>
                </a:lnTo>
                <a:lnTo>
                  <a:pt x="7586397" y="6016261"/>
                </a:lnTo>
                <a:lnTo>
                  <a:pt x="7526072" y="6009911"/>
                </a:lnTo>
                <a:lnTo>
                  <a:pt x="7457809" y="6006736"/>
                </a:lnTo>
                <a:lnTo>
                  <a:pt x="7389547" y="6009911"/>
                </a:lnTo>
                <a:lnTo>
                  <a:pt x="7329222" y="6016261"/>
                </a:lnTo>
                <a:lnTo>
                  <a:pt x="7276834" y="6027373"/>
                </a:lnTo>
                <a:lnTo>
                  <a:pt x="7230797" y="6043248"/>
                </a:lnTo>
                <a:lnTo>
                  <a:pt x="7189522" y="6059123"/>
                </a:lnTo>
                <a:lnTo>
                  <a:pt x="7153009" y="6074998"/>
                </a:lnTo>
                <a:lnTo>
                  <a:pt x="7114909" y="6094048"/>
                </a:lnTo>
                <a:lnTo>
                  <a:pt x="7076809" y="6113098"/>
                </a:lnTo>
                <a:lnTo>
                  <a:pt x="7040297" y="6132148"/>
                </a:lnTo>
                <a:lnTo>
                  <a:pt x="6999022" y="6148023"/>
                </a:lnTo>
                <a:lnTo>
                  <a:pt x="6952984" y="6162311"/>
                </a:lnTo>
                <a:lnTo>
                  <a:pt x="6900597" y="6173423"/>
                </a:lnTo>
                <a:lnTo>
                  <a:pt x="6840272" y="6181361"/>
                </a:lnTo>
                <a:lnTo>
                  <a:pt x="6781800" y="6182721"/>
                </a:lnTo>
                <a:lnTo>
                  <a:pt x="6723328" y="6181361"/>
                </a:lnTo>
                <a:lnTo>
                  <a:pt x="6663003" y="6173423"/>
                </a:lnTo>
                <a:lnTo>
                  <a:pt x="6610615" y="6162311"/>
                </a:lnTo>
                <a:lnTo>
                  <a:pt x="6564578" y="6148023"/>
                </a:lnTo>
                <a:lnTo>
                  <a:pt x="6523303" y="6132148"/>
                </a:lnTo>
                <a:lnTo>
                  <a:pt x="6486790" y="6113098"/>
                </a:lnTo>
                <a:lnTo>
                  <a:pt x="6448690" y="6094048"/>
                </a:lnTo>
                <a:lnTo>
                  <a:pt x="6410590" y="6074998"/>
                </a:lnTo>
                <a:lnTo>
                  <a:pt x="6374078" y="6059123"/>
                </a:lnTo>
                <a:lnTo>
                  <a:pt x="6332803" y="6043248"/>
                </a:lnTo>
                <a:lnTo>
                  <a:pt x="6286765" y="6027373"/>
                </a:lnTo>
                <a:lnTo>
                  <a:pt x="6234378" y="6016261"/>
                </a:lnTo>
                <a:lnTo>
                  <a:pt x="6174053" y="6009911"/>
                </a:lnTo>
                <a:lnTo>
                  <a:pt x="6105790" y="6006736"/>
                </a:lnTo>
                <a:lnTo>
                  <a:pt x="6096000" y="6007191"/>
                </a:lnTo>
                <a:lnTo>
                  <a:pt x="6086211" y="6006736"/>
                </a:lnTo>
                <a:lnTo>
                  <a:pt x="6017949" y="6009911"/>
                </a:lnTo>
                <a:lnTo>
                  <a:pt x="5957622" y="6016261"/>
                </a:lnTo>
                <a:lnTo>
                  <a:pt x="5905235" y="6027373"/>
                </a:lnTo>
                <a:lnTo>
                  <a:pt x="5859197" y="6043248"/>
                </a:lnTo>
                <a:lnTo>
                  <a:pt x="5817922" y="6059123"/>
                </a:lnTo>
                <a:lnTo>
                  <a:pt x="5781409" y="6074998"/>
                </a:lnTo>
                <a:lnTo>
                  <a:pt x="5743309" y="6094048"/>
                </a:lnTo>
                <a:lnTo>
                  <a:pt x="5705211" y="6113098"/>
                </a:lnTo>
                <a:lnTo>
                  <a:pt x="5668697" y="6132148"/>
                </a:lnTo>
                <a:lnTo>
                  <a:pt x="5627422" y="6148023"/>
                </a:lnTo>
                <a:lnTo>
                  <a:pt x="5581384" y="6162311"/>
                </a:lnTo>
                <a:lnTo>
                  <a:pt x="5528997" y="6173423"/>
                </a:lnTo>
                <a:lnTo>
                  <a:pt x="5468672" y="6181361"/>
                </a:lnTo>
                <a:lnTo>
                  <a:pt x="5410200" y="6182721"/>
                </a:lnTo>
                <a:lnTo>
                  <a:pt x="5351728" y="6181361"/>
                </a:lnTo>
                <a:lnTo>
                  <a:pt x="5291402" y="6173423"/>
                </a:lnTo>
                <a:lnTo>
                  <a:pt x="5239015" y="6162311"/>
                </a:lnTo>
                <a:lnTo>
                  <a:pt x="5192979" y="6148023"/>
                </a:lnTo>
                <a:lnTo>
                  <a:pt x="5151703" y="6132148"/>
                </a:lnTo>
                <a:lnTo>
                  <a:pt x="5115190" y="6113098"/>
                </a:lnTo>
                <a:lnTo>
                  <a:pt x="5077092" y="6094048"/>
                </a:lnTo>
                <a:lnTo>
                  <a:pt x="5038990" y="6074998"/>
                </a:lnTo>
                <a:lnTo>
                  <a:pt x="5002479" y="6059123"/>
                </a:lnTo>
                <a:lnTo>
                  <a:pt x="4961203" y="6043248"/>
                </a:lnTo>
                <a:lnTo>
                  <a:pt x="4915166" y="6027373"/>
                </a:lnTo>
                <a:lnTo>
                  <a:pt x="4862778" y="6016261"/>
                </a:lnTo>
                <a:lnTo>
                  <a:pt x="4802454" y="6009911"/>
                </a:lnTo>
                <a:lnTo>
                  <a:pt x="4734190" y="6006736"/>
                </a:lnTo>
                <a:lnTo>
                  <a:pt x="4665929" y="6009911"/>
                </a:lnTo>
                <a:lnTo>
                  <a:pt x="4605603" y="6016261"/>
                </a:lnTo>
                <a:lnTo>
                  <a:pt x="4553217" y="6027373"/>
                </a:lnTo>
                <a:lnTo>
                  <a:pt x="4507178" y="6043248"/>
                </a:lnTo>
                <a:lnTo>
                  <a:pt x="4465903" y="6059123"/>
                </a:lnTo>
                <a:lnTo>
                  <a:pt x="4429390" y="6074998"/>
                </a:lnTo>
                <a:lnTo>
                  <a:pt x="4353190" y="6113098"/>
                </a:lnTo>
                <a:lnTo>
                  <a:pt x="4316678" y="6132148"/>
                </a:lnTo>
                <a:lnTo>
                  <a:pt x="4275403" y="6148023"/>
                </a:lnTo>
                <a:lnTo>
                  <a:pt x="4229365" y="6162311"/>
                </a:lnTo>
                <a:lnTo>
                  <a:pt x="4176978" y="6173423"/>
                </a:lnTo>
                <a:lnTo>
                  <a:pt x="4116653" y="6181361"/>
                </a:lnTo>
                <a:lnTo>
                  <a:pt x="4048390" y="6182948"/>
                </a:lnTo>
                <a:lnTo>
                  <a:pt x="3980128" y="6181361"/>
                </a:lnTo>
                <a:lnTo>
                  <a:pt x="3919803" y="6173423"/>
                </a:lnTo>
                <a:lnTo>
                  <a:pt x="3867415" y="6162311"/>
                </a:lnTo>
                <a:lnTo>
                  <a:pt x="3821378" y="6148023"/>
                </a:lnTo>
                <a:lnTo>
                  <a:pt x="3780103" y="6132148"/>
                </a:lnTo>
                <a:lnTo>
                  <a:pt x="3743590" y="6113098"/>
                </a:lnTo>
                <a:lnTo>
                  <a:pt x="3705490" y="6094048"/>
                </a:lnTo>
                <a:lnTo>
                  <a:pt x="3667390" y="6074998"/>
                </a:lnTo>
                <a:lnTo>
                  <a:pt x="3630878" y="6059123"/>
                </a:lnTo>
                <a:lnTo>
                  <a:pt x="3589603" y="6043248"/>
                </a:lnTo>
                <a:lnTo>
                  <a:pt x="3543565" y="6027373"/>
                </a:lnTo>
                <a:lnTo>
                  <a:pt x="3491178" y="6016261"/>
                </a:lnTo>
                <a:lnTo>
                  <a:pt x="3430853" y="6009911"/>
                </a:lnTo>
                <a:lnTo>
                  <a:pt x="3361003" y="6006736"/>
                </a:lnTo>
                <a:lnTo>
                  <a:pt x="3294328" y="6009911"/>
                </a:lnTo>
                <a:lnTo>
                  <a:pt x="3234003" y="6016261"/>
                </a:lnTo>
                <a:lnTo>
                  <a:pt x="3181615" y="6027373"/>
                </a:lnTo>
                <a:lnTo>
                  <a:pt x="3135578" y="6043248"/>
                </a:lnTo>
                <a:lnTo>
                  <a:pt x="3094303" y="6059123"/>
                </a:lnTo>
                <a:lnTo>
                  <a:pt x="3057790" y="6074998"/>
                </a:lnTo>
                <a:lnTo>
                  <a:pt x="3019690" y="6094048"/>
                </a:lnTo>
                <a:lnTo>
                  <a:pt x="2981590" y="6113098"/>
                </a:lnTo>
                <a:lnTo>
                  <a:pt x="2945078" y="6132148"/>
                </a:lnTo>
                <a:lnTo>
                  <a:pt x="2903803" y="6148023"/>
                </a:lnTo>
                <a:lnTo>
                  <a:pt x="2857765" y="6162311"/>
                </a:lnTo>
                <a:lnTo>
                  <a:pt x="2805378" y="6173423"/>
                </a:lnTo>
                <a:lnTo>
                  <a:pt x="2745053" y="6181361"/>
                </a:lnTo>
                <a:lnTo>
                  <a:pt x="2676790" y="6182948"/>
                </a:lnTo>
                <a:lnTo>
                  <a:pt x="2608528" y="6181361"/>
                </a:lnTo>
                <a:lnTo>
                  <a:pt x="2548203" y="6173423"/>
                </a:lnTo>
                <a:lnTo>
                  <a:pt x="2495815" y="6162311"/>
                </a:lnTo>
                <a:lnTo>
                  <a:pt x="2449778" y="6148023"/>
                </a:lnTo>
                <a:lnTo>
                  <a:pt x="2408503" y="6132148"/>
                </a:lnTo>
                <a:lnTo>
                  <a:pt x="2371990" y="6113098"/>
                </a:lnTo>
                <a:lnTo>
                  <a:pt x="2333890" y="6094048"/>
                </a:lnTo>
                <a:lnTo>
                  <a:pt x="2295790" y="6074998"/>
                </a:lnTo>
                <a:lnTo>
                  <a:pt x="2259278" y="6059123"/>
                </a:lnTo>
                <a:lnTo>
                  <a:pt x="2218003" y="6043248"/>
                </a:lnTo>
                <a:lnTo>
                  <a:pt x="2171965" y="6027373"/>
                </a:lnTo>
                <a:lnTo>
                  <a:pt x="2119578" y="6016261"/>
                </a:lnTo>
                <a:lnTo>
                  <a:pt x="2059253" y="6009911"/>
                </a:lnTo>
                <a:lnTo>
                  <a:pt x="1990990" y="6006736"/>
                </a:lnTo>
                <a:lnTo>
                  <a:pt x="1922728" y="6009911"/>
                </a:lnTo>
                <a:lnTo>
                  <a:pt x="1862403" y="6016261"/>
                </a:lnTo>
                <a:lnTo>
                  <a:pt x="1810015" y="6027373"/>
                </a:lnTo>
                <a:lnTo>
                  <a:pt x="1763978" y="6043248"/>
                </a:lnTo>
                <a:lnTo>
                  <a:pt x="1722703" y="6059123"/>
                </a:lnTo>
                <a:lnTo>
                  <a:pt x="1686190" y="6074998"/>
                </a:lnTo>
                <a:lnTo>
                  <a:pt x="1648090" y="6094048"/>
                </a:lnTo>
                <a:lnTo>
                  <a:pt x="1609990" y="6113098"/>
                </a:lnTo>
                <a:lnTo>
                  <a:pt x="1573478" y="6132148"/>
                </a:lnTo>
                <a:lnTo>
                  <a:pt x="1532203" y="6148023"/>
                </a:lnTo>
                <a:lnTo>
                  <a:pt x="1486165" y="6162311"/>
                </a:lnTo>
                <a:lnTo>
                  <a:pt x="1433778" y="6173423"/>
                </a:lnTo>
                <a:lnTo>
                  <a:pt x="1373453" y="6181361"/>
                </a:lnTo>
                <a:lnTo>
                  <a:pt x="1305190" y="6182948"/>
                </a:lnTo>
                <a:lnTo>
                  <a:pt x="1236928" y="6181361"/>
                </a:lnTo>
                <a:lnTo>
                  <a:pt x="1176603" y="6173423"/>
                </a:lnTo>
                <a:lnTo>
                  <a:pt x="1124215" y="6162311"/>
                </a:lnTo>
                <a:lnTo>
                  <a:pt x="1078178" y="6148023"/>
                </a:lnTo>
                <a:lnTo>
                  <a:pt x="1036903" y="6132148"/>
                </a:lnTo>
                <a:lnTo>
                  <a:pt x="1000390" y="6113098"/>
                </a:lnTo>
                <a:lnTo>
                  <a:pt x="962290" y="6094048"/>
                </a:lnTo>
                <a:lnTo>
                  <a:pt x="924190" y="6074998"/>
                </a:lnTo>
                <a:lnTo>
                  <a:pt x="887678" y="6059123"/>
                </a:lnTo>
                <a:lnTo>
                  <a:pt x="846403" y="6043248"/>
                </a:lnTo>
                <a:lnTo>
                  <a:pt x="800365" y="6027373"/>
                </a:lnTo>
                <a:lnTo>
                  <a:pt x="747978" y="6016261"/>
                </a:lnTo>
                <a:lnTo>
                  <a:pt x="687653" y="6009911"/>
                </a:lnTo>
                <a:lnTo>
                  <a:pt x="619390" y="6006736"/>
                </a:lnTo>
                <a:lnTo>
                  <a:pt x="551128" y="6009911"/>
                </a:lnTo>
                <a:lnTo>
                  <a:pt x="490803" y="6016261"/>
                </a:lnTo>
                <a:lnTo>
                  <a:pt x="438415" y="6027373"/>
                </a:lnTo>
                <a:lnTo>
                  <a:pt x="392378" y="6043248"/>
                </a:lnTo>
                <a:lnTo>
                  <a:pt x="351103" y="6059123"/>
                </a:lnTo>
                <a:lnTo>
                  <a:pt x="314590" y="6074998"/>
                </a:lnTo>
                <a:lnTo>
                  <a:pt x="276490" y="6094048"/>
                </a:lnTo>
                <a:lnTo>
                  <a:pt x="238390" y="6113098"/>
                </a:lnTo>
                <a:lnTo>
                  <a:pt x="201878" y="6132148"/>
                </a:lnTo>
                <a:lnTo>
                  <a:pt x="160603" y="6148023"/>
                </a:lnTo>
                <a:lnTo>
                  <a:pt x="114565" y="6162311"/>
                </a:lnTo>
                <a:lnTo>
                  <a:pt x="62178" y="6173423"/>
                </a:lnTo>
                <a:lnTo>
                  <a:pt x="1853" y="6181361"/>
                </a:lnTo>
                <a:lnTo>
                  <a:pt x="1" y="6181404"/>
                </a:lnTo>
                <a:lnTo>
                  <a:pt x="1" y="6551875"/>
                </a:lnTo>
                <a:lnTo>
                  <a:pt x="0" y="655187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Başlık 3">
            <a:extLst>
              <a:ext uri="{FF2B5EF4-FFF2-40B4-BE49-F238E27FC236}">
                <a16:creationId xmlns:a16="http://schemas.microsoft.com/office/drawing/2014/main" id="{4BFD646E-908B-9526-C111-504EC9AE9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2815" y="317842"/>
            <a:ext cx="10780830" cy="1494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Exerciții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de </a:t>
            </a:r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Politică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de </a:t>
            </a:r>
            <a:b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</a:br>
            <a:r>
              <a:rPr lang="en-US" sz="4400" spc="1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securitate</a:t>
            </a:r>
            <a:r>
              <a:rPr lang="en-US" sz="4400" spc="1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a informațiilor</a:t>
            </a:r>
            <a:endParaRPr lang="en-US" sz="4400" kern="12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B36230F-7D11-B79D-F05E-DD5CA1E053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5006" y="1748901"/>
            <a:ext cx="5557421" cy="4791257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just"/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După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activarea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autentificării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în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doi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factori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(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verificare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), un cod de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securitate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fi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trimis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către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telefon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sau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aplicație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de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autentificare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de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fiecare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dată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când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conectați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la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contul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dvs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. de pe un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dispozitiv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sau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browser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nou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Trebuie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introduceți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acest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cod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și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vi se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permite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autentificați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Dacă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un criminal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cibernetic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încearcă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se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conecteze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la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contul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tău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, nu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poate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face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acest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lucru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dacă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nu are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acces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la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telefonul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tău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mobil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. </a:t>
            </a:r>
            <a:endParaRPr lang="tr-TR" sz="2400" dirty="0">
              <a:solidFill>
                <a:schemeClr val="tx1">
                  <a:alpha val="60000"/>
                </a:schemeClr>
              </a:solidFill>
            </a:endParaRPr>
          </a:p>
          <a:p>
            <a:pPr algn="just"/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De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asemenea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veți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putea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observa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o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încercare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de a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conecta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la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contul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dvs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deoarece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veți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primi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o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notificare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cu un cod. Nu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împărtășiți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niciodată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acest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cod cu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alții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! Un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atacator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încerca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o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ia.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Dacă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primit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codul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dar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nu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ați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încercat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vă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conectați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ștergeți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mesajul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cu cod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și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schimbați-vă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parola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cât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mai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curând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alpha val="60000"/>
                  </a:schemeClr>
                </a:solidFill>
              </a:rPr>
              <a:t>posibil</a:t>
            </a:r>
            <a:r>
              <a:rPr lang="en-US" sz="2400" dirty="0">
                <a:solidFill>
                  <a:schemeClr val="tx1">
                    <a:alpha val="60000"/>
                  </a:schemeClr>
                </a:solidFill>
              </a:rPr>
              <a:t>.</a:t>
            </a:r>
          </a:p>
        </p:txBody>
      </p:sp>
      <p:pic>
        <p:nvPicPr>
          <p:cNvPr id="6" name="Picture 2" descr="İki Faktörlü Kimlik Doğrulama Nedir? İki Faktörlü Kimlik Doğrulama Nedir?">
            <a:extLst>
              <a:ext uri="{FF2B5EF4-FFF2-40B4-BE49-F238E27FC236}">
                <a16:creationId xmlns:a16="http://schemas.microsoft.com/office/drawing/2014/main" id="{54FFF94F-8617-40B1-807B-9357D8B5DA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2414853"/>
            <a:ext cx="5451592" cy="3066520"/>
          </a:xfrm>
          <a:prstGeom prst="rect">
            <a:avLst/>
          </a:prstGeom>
          <a:noFill/>
        </p:spPr>
      </p:pic>
      <p:pic>
        <p:nvPicPr>
          <p:cNvPr id="2" name="Grafik 4">
            <a:extLst>
              <a:ext uri="{FF2B5EF4-FFF2-40B4-BE49-F238E27FC236}">
                <a16:creationId xmlns:a16="http://schemas.microsoft.com/office/drawing/2014/main" id="{6C042272-485A-9DDF-24CF-E30EABA01D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7E810B7-2819-D24B-587B-9157A9791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7422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BA8344C9-90E8-6A86-A7F4-53BBB0E11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1074" y="338492"/>
            <a:ext cx="10515600" cy="1325563"/>
          </a:xfrm>
        </p:spPr>
        <p:txBody>
          <a:bodyPr/>
          <a:lstStyle/>
          <a:p>
            <a:r>
              <a:rPr lang="en-US" dirty="0"/>
              <a:t>Exerciții-4:</a:t>
            </a:r>
            <a:endParaRPr lang="tr-TR" dirty="0"/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F18A3F3E-EAF4-C5C0-7632-C524A87A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Efectuați</a:t>
            </a:r>
            <a:r>
              <a:rPr lang="en-US" dirty="0"/>
              <a:t> </a:t>
            </a:r>
            <a:r>
              <a:rPr lang="en-US" dirty="0" err="1"/>
              <a:t>autentificare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doi</a:t>
            </a:r>
            <a:r>
              <a:rPr lang="en-US" dirty="0"/>
              <a:t> </a:t>
            </a:r>
            <a:r>
              <a:rPr lang="en-US" dirty="0" err="1"/>
              <a:t>factori</a:t>
            </a:r>
            <a:r>
              <a:rPr lang="en-US" dirty="0"/>
              <a:t> - </a:t>
            </a:r>
            <a:r>
              <a:rPr lang="en-US" dirty="0" err="1"/>
              <a:t>verificare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accesa</a:t>
            </a:r>
            <a:r>
              <a:rPr lang="en-US" dirty="0"/>
              <a:t> </a:t>
            </a:r>
            <a:r>
              <a:rPr lang="en-US" dirty="0" err="1"/>
              <a:t>contul</a:t>
            </a:r>
            <a:r>
              <a:rPr lang="en-US" dirty="0"/>
              <a:t> de e-mail pe care l-</a:t>
            </a:r>
            <a:r>
              <a:rPr lang="en-US" dirty="0" err="1"/>
              <a:t>ați</a:t>
            </a:r>
            <a:r>
              <a:rPr lang="en-US" dirty="0"/>
              <a:t> </a:t>
            </a:r>
            <a:r>
              <a:rPr lang="en-US" dirty="0" err="1"/>
              <a:t>creat</a:t>
            </a:r>
            <a:r>
              <a:rPr lang="en-US" dirty="0"/>
              <a:t>. Prima </a:t>
            </a:r>
            <a:r>
              <a:rPr lang="en-US" dirty="0" err="1"/>
              <a:t>dintre</a:t>
            </a:r>
            <a:r>
              <a:rPr lang="en-US" dirty="0"/>
              <a:t> </a:t>
            </a:r>
            <a:r>
              <a:rPr lang="en-US" dirty="0" err="1"/>
              <a:t>aceste</a:t>
            </a:r>
            <a:r>
              <a:rPr lang="en-US" dirty="0"/>
              <a:t> </a:t>
            </a:r>
            <a:r>
              <a:rPr lang="en-US" dirty="0" err="1"/>
              <a:t>procese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parola</a:t>
            </a:r>
            <a:r>
              <a:rPr lang="en-US" dirty="0"/>
              <a:t> pe care o </a:t>
            </a:r>
            <a:r>
              <a:rPr lang="en-US" dirty="0" err="1"/>
              <a:t>utilizați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accesa</a:t>
            </a:r>
            <a:r>
              <a:rPr lang="en-US" dirty="0"/>
              <a:t> </a:t>
            </a:r>
            <a:r>
              <a:rPr lang="en-US" dirty="0" err="1"/>
              <a:t>contul</a:t>
            </a:r>
            <a:r>
              <a:rPr lang="en-US" dirty="0"/>
              <a:t>. </a:t>
            </a:r>
            <a:r>
              <a:rPr lang="en-US" dirty="0" err="1"/>
              <a:t>Celălalt</a:t>
            </a:r>
            <a:r>
              <a:rPr lang="en-US" dirty="0"/>
              <a:t> </a:t>
            </a:r>
            <a:r>
              <a:rPr lang="en-US" dirty="0" err="1"/>
              <a:t>poate</a:t>
            </a:r>
            <a:r>
              <a:rPr lang="en-US" dirty="0"/>
              <a:t> fi un cod de </a:t>
            </a:r>
            <a:r>
              <a:rPr lang="en-US" dirty="0" err="1"/>
              <a:t>verificare</a:t>
            </a:r>
            <a:r>
              <a:rPr lang="en-US" dirty="0"/>
              <a:t> (SMS) care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trimis</a:t>
            </a:r>
            <a:r>
              <a:rPr lang="en-US" dirty="0"/>
              <a:t> pe </a:t>
            </a:r>
            <a:r>
              <a:rPr lang="en-US" dirty="0" err="1"/>
              <a:t>telefonul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 </a:t>
            </a:r>
            <a:r>
              <a:rPr lang="en-US" dirty="0" err="1"/>
              <a:t>sau</a:t>
            </a:r>
            <a:r>
              <a:rPr lang="en-US" dirty="0"/>
              <a:t> un link de </a:t>
            </a:r>
            <a:r>
              <a:rPr lang="en-US" dirty="0" err="1"/>
              <a:t>confirmare</a:t>
            </a:r>
            <a:r>
              <a:rPr lang="en-US" dirty="0"/>
              <a:t> care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trimis</a:t>
            </a:r>
            <a:r>
              <a:rPr lang="en-US" dirty="0"/>
              <a:t> la o </a:t>
            </a:r>
            <a:r>
              <a:rPr lang="en-US" dirty="0" err="1"/>
              <a:t>altă</a:t>
            </a:r>
            <a:r>
              <a:rPr lang="en-US" dirty="0"/>
              <a:t> </a:t>
            </a:r>
            <a:r>
              <a:rPr lang="en-US" dirty="0" err="1"/>
              <a:t>adresă</a:t>
            </a:r>
            <a:r>
              <a:rPr lang="en-US" dirty="0"/>
              <a:t> de e-mail.</a:t>
            </a:r>
            <a:endParaRPr lang="tr-TR" dirty="0"/>
          </a:p>
          <a:p>
            <a:r>
              <a:rPr lang="pt-BR" dirty="0"/>
              <a:t>Captura de ecran de mai jos arată cum să activați caracteristica de autentificare cu doi factori a contului de Gmail</a:t>
            </a:r>
            <a:r>
              <a:rPr lang="en-US" dirty="0"/>
              <a:t>.</a:t>
            </a:r>
            <a:endParaRPr lang="tr-TR" dirty="0"/>
          </a:p>
          <a:p>
            <a:r>
              <a:rPr lang="pt-BR" dirty="0"/>
              <a:t>Finalizați procesul și încercați să vă accesați din nou contul de e-mail</a:t>
            </a:r>
            <a:r>
              <a:rPr lang="en-US" dirty="0"/>
              <a:t>.</a:t>
            </a:r>
            <a:endParaRPr lang="tr-TR" dirty="0"/>
          </a:p>
          <a:p>
            <a:r>
              <a:rPr lang="en-US" dirty="0"/>
              <a:t>Pasul 1: </a:t>
            </a:r>
            <a:r>
              <a:rPr lang="en-US" dirty="0" err="1"/>
              <a:t>Deschideți</a:t>
            </a:r>
            <a:r>
              <a:rPr lang="en-US" dirty="0"/>
              <a:t> </a:t>
            </a:r>
            <a:r>
              <a:rPr lang="en-US" dirty="0" err="1"/>
              <a:t>Contul</a:t>
            </a:r>
            <a:r>
              <a:rPr lang="en-US" dirty="0"/>
              <a:t> </a:t>
            </a:r>
            <a:r>
              <a:rPr lang="en-US" dirty="0" err="1"/>
              <a:t>dvs</a:t>
            </a:r>
            <a:r>
              <a:rPr lang="en-US" dirty="0"/>
              <a:t>. Google.</a:t>
            </a:r>
            <a:endParaRPr lang="tr-TR" dirty="0"/>
          </a:p>
          <a:p>
            <a:r>
              <a:rPr lang="en-US" dirty="0"/>
              <a:t>Pasul 2: </a:t>
            </a:r>
            <a:r>
              <a:rPr lang="en-US" dirty="0" err="1"/>
              <a:t>Faceți</a:t>
            </a:r>
            <a:r>
              <a:rPr lang="en-US" dirty="0"/>
              <a:t> </a:t>
            </a:r>
            <a:r>
              <a:rPr lang="en-US" dirty="0" err="1"/>
              <a:t>clic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secțiunea</a:t>
            </a:r>
            <a:r>
              <a:rPr lang="en-US" dirty="0"/>
              <a:t> „</a:t>
            </a:r>
            <a:r>
              <a:rPr lang="en-US" dirty="0" err="1"/>
              <a:t>Setări</a:t>
            </a:r>
            <a:r>
              <a:rPr lang="en-US" dirty="0"/>
              <a:t>”.</a:t>
            </a:r>
            <a:endParaRPr lang="tr-TR" dirty="0"/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24270328-C8EF-D944-402A-35457FE04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62BD7DD9-5A7F-B33D-4699-7C878EFA85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2591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9B9A74E-9C08-7C76-DFA2-F88CB9018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29397"/>
            <a:ext cx="10515600" cy="1325563"/>
          </a:xfrm>
        </p:spPr>
        <p:txBody>
          <a:bodyPr/>
          <a:lstStyle/>
          <a:p>
            <a:r>
              <a:rPr lang="en-US" dirty="0"/>
              <a:t>Exerciții-4 (</a:t>
            </a:r>
            <a:r>
              <a:rPr lang="en-US" dirty="0" err="1"/>
              <a:t>continuare</a:t>
            </a:r>
            <a:r>
              <a:rPr lang="en-US" dirty="0"/>
              <a:t>):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22645DA-469A-19A8-C17E-153AD22B1E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Pasul-3: </a:t>
            </a:r>
            <a:r>
              <a:rPr lang="en-US" dirty="0" err="1"/>
              <a:t>Selectați</a:t>
            </a:r>
            <a:r>
              <a:rPr lang="en-US" dirty="0"/>
              <a:t> fila „Securitate” din </a:t>
            </a:r>
            <a:r>
              <a:rPr lang="en-US" dirty="0" err="1"/>
              <a:t>meniul</a:t>
            </a:r>
            <a:r>
              <a:rPr lang="en-US" dirty="0"/>
              <a:t> din </a:t>
            </a:r>
            <a:r>
              <a:rPr lang="en-US" dirty="0" err="1"/>
              <a:t>partea</a:t>
            </a:r>
            <a:r>
              <a:rPr lang="en-US" dirty="0"/>
              <a:t> </a:t>
            </a:r>
            <a:r>
              <a:rPr lang="en-US" dirty="0" err="1"/>
              <a:t>stângă</a:t>
            </a:r>
            <a:r>
              <a:rPr lang="en-US" dirty="0"/>
              <a:t> a </a:t>
            </a:r>
            <a:r>
              <a:rPr lang="en-US" dirty="0" err="1"/>
              <a:t>paginii</a:t>
            </a:r>
            <a:r>
              <a:rPr lang="en-US" dirty="0"/>
              <a:t> care se </a:t>
            </a:r>
            <a:r>
              <a:rPr lang="en-US" dirty="0" err="1"/>
              <a:t>deschide</a:t>
            </a:r>
            <a:r>
              <a:rPr lang="en-US" dirty="0"/>
              <a:t> (1). </a:t>
            </a:r>
            <a:r>
              <a:rPr lang="en-US" dirty="0" err="1"/>
              <a:t>Apoi</a:t>
            </a:r>
            <a:r>
              <a:rPr lang="en-US" dirty="0"/>
              <a:t> </a:t>
            </a:r>
            <a:r>
              <a:rPr lang="en-US" dirty="0" err="1"/>
              <a:t>activați</a:t>
            </a:r>
            <a:r>
              <a:rPr lang="en-US" dirty="0"/>
              <a:t> </a:t>
            </a:r>
            <a:r>
              <a:rPr lang="en-US" dirty="0" err="1"/>
              <a:t>funcția</a:t>
            </a:r>
            <a:r>
              <a:rPr lang="en-US" dirty="0"/>
              <a:t> „</a:t>
            </a:r>
            <a:r>
              <a:rPr lang="en-US" dirty="0" err="1"/>
              <a:t>Varicare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2 </a:t>
            </a:r>
            <a:r>
              <a:rPr lang="en-US" dirty="0" err="1"/>
              <a:t>pași</a:t>
            </a:r>
            <a:r>
              <a:rPr lang="en-US" dirty="0"/>
              <a:t>” din </a:t>
            </a:r>
            <a:r>
              <a:rPr lang="en-US" dirty="0" err="1"/>
              <a:t>mijlocul</a:t>
            </a:r>
            <a:r>
              <a:rPr lang="en-US" dirty="0"/>
              <a:t> </a:t>
            </a:r>
            <a:r>
              <a:rPr lang="en-US" dirty="0" err="1"/>
              <a:t>paginii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8758703B-047A-ACE5-9D02-7A55015E7A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43956" y="3322468"/>
            <a:ext cx="7904087" cy="2786190"/>
          </a:xfrm>
          <a:prstGeom prst="rect">
            <a:avLst/>
          </a:prstGeom>
          <a:noFill/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0C1ADCE5-5909-C1D2-E204-BCD897E46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BF565345-6802-0532-58C3-F700700C6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003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Belge" ma:contentTypeID="0x010100B0CE1FA9B2DBF24481AA0B0C98AF3289" ma:contentTypeVersion="13" ma:contentTypeDescription="Yeni belge oluşturun." ma:contentTypeScope="" ma:versionID="ced19757cb1aa0daf9ddbdac6f3b6140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c30aab6c1f66fd9edf65395e71c9e25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Resim Etiketleri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İçerik Türü"/>
        <xsd:element ref="dc:title" minOccurs="0" maxOccurs="1" ma:index="4" ma:displayName="Başlı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2DAAE1-7EC6-479D-AD38-AC482797A439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C5A08F76-681D-4429-8F94-1FF70BE849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D6FDB3-5745-43B5-A99C-B040FF8B19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1373</TotalTime>
  <Words>2870</Words>
  <Application>Microsoft Office PowerPoint</Application>
  <PresentationFormat>Widescreen</PresentationFormat>
  <Paragraphs>104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Symbol</vt:lpstr>
      <vt:lpstr>Titillium Web</vt:lpstr>
      <vt:lpstr>Office Teması</vt:lpstr>
      <vt:lpstr>Securitatea informațiilor</vt:lpstr>
      <vt:lpstr>Securitatea informațiilor</vt:lpstr>
      <vt:lpstr>Securitatea informațiilor</vt:lpstr>
      <vt:lpstr>Ce este o politică de securitate a informațiilor?</vt:lpstr>
      <vt:lpstr>Care este scopul unei politici de securitate a informațiilor?</vt:lpstr>
      <vt:lpstr>ICP poate avea următoarele beneficii pentru o organizație</vt:lpstr>
      <vt:lpstr>Ce ar trebui să fie într-o politică de securitate a informațiilor?</vt:lpstr>
      <vt:lpstr>Ce ar trebui să fie într-o politică de securitate a informațiilor?</vt:lpstr>
      <vt:lpstr>  Exerciții de Politică de  securitate a informațiilor</vt:lpstr>
      <vt:lpstr>Exemplu-1 (continuare)</vt:lpstr>
      <vt:lpstr>Exemplu-1 (continuare)</vt:lpstr>
      <vt:lpstr>Exerciții de Politică de securitate a informațiilor</vt:lpstr>
      <vt:lpstr>Exerciții-2:</vt:lpstr>
      <vt:lpstr>Exerciții-2 (continuare)</vt:lpstr>
      <vt:lpstr>Exerciții de Politică de  securitate a informațiilor</vt:lpstr>
      <vt:lpstr>Exerciții de Politică de  securitate a informațiilor</vt:lpstr>
      <vt:lpstr>Exerciții-3 :</vt:lpstr>
      <vt:lpstr>Exerciții-3 (continuare):</vt:lpstr>
      <vt:lpstr>Exerciții-3 (continuare)</vt:lpstr>
      <vt:lpstr>Exerciții de Politică de  securitate a informațiilor</vt:lpstr>
      <vt:lpstr>Exerciții de Politică de  securitate a informațiilor</vt:lpstr>
      <vt:lpstr>Mostre de phishing</vt:lpstr>
      <vt:lpstr>Mostre de phishing</vt:lpstr>
      <vt:lpstr>Exerciții de Politică de securitate a informațiilor</vt:lpstr>
      <vt:lpstr>Exerciții de Politică de  securitate a informațiilor</vt:lpstr>
      <vt:lpstr>Exerciții-4:</vt:lpstr>
      <vt:lpstr>Exerciții-4 (continuare):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InCyT Project</dc:title>
  <dc:creator>Ali Gokdemir</dc:creator>
  <cp:lastModifiedBy>Valentin Istratie</cp:lastModifiedBy>
  <cp:revision>31</cp:revision>
  <dcterms:created xsi:type="dcterms:W3CDTF">2022-08-13T06:06:13Z</dcterms:created>
  <dcterms:modified xsi:type="dcterms:W3CDTF">2023-02-06T12:21:10Z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