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57" r:id="rId6"/>
    <p:sldId id="260" r:id="rId7"/>
    <p:sldId id="263" r:id="rId8"/>
    <p:sldId id="261" r:id="rId9"/>
    <p:sldId id="262"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Lst>
  <p:sldSz cx="12192000" cy="6858000"/>
  <p:notesSz cx="6858000" cy="9144000"/>
  <p:defaultTextStyle>
    <a:defPPr>
      <a:defRPr lang="d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6327"/>
  </p:normalViewPr>
  <p:slideViewPr>
    <p:cSldViewPr snapToGrid="0">
      <p:cViewPr varScale="1">
        <p:scale>
          <a:sx n="79" d="100"/>
          <a:sy n="79" d="100"/>
        </p:scale>
        <p:origin x="86" y="22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a"/>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a"/>
              <a:t>Mastertekstformat bearbeiten</a:t>
            </a:r>
          </a:p>
          <a:p>
            <a:pPr lvl="1"/>
            <a:r>
              <a:rPr lang="da"/>
              <a:t>Zweite Ebene</a:t>
            </a:r>
          </a:p>
          <a:p>
            <a:pPr lvl="2"/>
            <a:r>
              <a:rPr lang="da"/>
              <a:t>Dritte Ebene</a:t>
            </a:r>
          </a:p>
          <a:p>
            <a:pPr lvl="3"/>
            <a:r>
              <a:rPr lang="da"/>
              <a:t>Vierte Ebene</a:t>
            </a:r>
          </a:p>
          <a:p>
            <a:pPr lvl="4"/>
            <a:r>
              <a:rPr lang="da"/>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11/19/2022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‹nr.›</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hyperlink" Target="https://www.iacpcybercenter.org/resource-center/what-is-cyber-crime/cyber-attack-lifecycle/"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da" b="1" dirty="0">
                <a:latin typeface="Arial" panose="020B0604020202020204" pitchFamily="34" charset="0"/>
                <a:cs typeface="Arial" panose="020B0604020202020204" pitchFamily="34" charset="0"/>
              </a:rPr>
              <a:t>Social Engineering</a:t>
            </a:r>
            <a:endParaRPr lang="en-US" b="1"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 Engineering</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10000"/>
          </a:bodyPr>
          <a:lstStyle/>
          <a:p>
            <a:r>
              <a:rPr lang="da" dirty="0">
                <a:latin typeface="+mj-lt"/>
                <a:cs typeface="Arial" panose="020B0604020202020204" pitchFamily="34" charset="0"/>
              </a:rPr>
              <a:t>betyder at manipulere mennesker, (ofte) med brug af psykologiske metoder , for at få adgang til data, dokumenter og information, der er interessant for angriberen .</a:t>
            </a:r>
          </a:p>
          <a:p>
            <a:r>
              <a:rPr lang="da" sz="3000" dirty="0">
                <a:latin typeface="+mj-lt"/>
                <a:cs typeface="Arial" panose="020B0604020202020204" pitchFamily="34" charset="0"/>
              </a:rPr>
              <a:t>er en af de førende trusler mod informationssikkerhed i dag og er en effektiv form for cyberkriminalitet.</a:t>
            </a:r>
          </a:p>
          <a:p>
            <a:r>
              <a:rPr lang="da" sz="3000" dirty="0">
                <a:latin typeface="+mj-lt"/>
                <a:cs typeface="Arial" panose="020B0604020202020204" pitchFamily="34" charset="0"/>
              </a:rPr>
              <a:t>kunne have farlige konsekvenser, dvs. databrud, mere end nogen anden form for angreb.</a:t>
            </a:r>
          </a:p>
          <a:p>
            <a:r>
              <a:rPr lang="da" sz="3000" dirty="0">
                <a:latin typeface="+mj-lt"/>
                <a:cs typeface="Arial" panose="020B0604020202020204" pitchFamily="34" charset="0"/>
              </a:rPr>
              <a:t>angreb har økonomiske </a:t>
            </a:r>
            <a:r>
              <a:rPr lang="da" sz="3000" dirty="0" err="1">
                <a:latin typeface="+mj-lt"/>
                <a:cs typeface="Arial" panose="020B0604020202020204" pitchFamily="34" charset="0"/>
              </a:rPr>
              <a:t>rammer </a:t>
            </a:r>
            <a:r>
              <a:rPr lang="da" sz="3000" dirty="0">
                <a:latin typeface="+mj-lt"/>
                <a:cs typeface="Arial" panose="020B0604020202020204" pitchFamily="34" charset="0"/>
              </a:rPr>
              <a:t>, og organisationer mistede derfor betydelige pengebeløb.</a:t>
            </a:r>
          </a:p>
          <a:p>
            <a:r>
              <a:rPr lang="da" sz="3000" dirty="0">
                <a:latin typeface="+mj-lt"/>
                <a:cs typeface="Arial" panose="020B0604020202020204" pitchFamily="34" charset="0"/>
              </a:rPr>
              <a:t>er særligt farligt, fordi det er baseret mere på menneskelige fejl, ikke på sårbarheder i software og operativsystemer</a:t>
            </a:r>
            <a:endParaRPr lang="en-US" sz="3000" dirty="0">
              <a:latin typeface="+mj-lt"/>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 Engineering</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da" dirty="0">
                <a:latin typeface="+mj-lt"/>
                <a:cs typeface="Arial" panose="020B0604020202020204" pitchFamily="34" charset="0"/>
              </a:rPr>
              <a:t>Virksomheder:</a:t>
            </a:r>
          </a:p>
          <a:p>
            <a:r>
              <a:rPr lang="da" dirty="0">
                <a:latin typeface="+mj-lt"/>
                <a:cs typeface="Arial" panose="020B0604020202020204" pitchFamily="34" charset="0"/>
              </a:rPr>
              <a:t>kunne lide tab af produktivitet, et fald i medarbejdernes moral og vanskeligheder med at komme sig.</a:t>
            </a:r>
          </a:p>
          <a:p>
            <a:r>
              <a:rPr lang="da" dirty="0">
                <a:latin typeface="+mj-lt"/>
                <a:cs typeface="Arial" panose="020B0604020202020204" pitchFamily="34" charset="0"/>
              </a:rPr>
              <a:t>har skader på omdømmet, fordi kunderne ikke er overbeviste om, at organisationen kan beskytte sig selv.</a:t>
            </a:r>
          </a:p>
          <a:p>
            <a:r>
              <a:rPr lang="da" dirty="0">
                <a:latin typeface="+mj-lt"/>
                <a:cs typeface="Arial" panose="020B0604020202020204" pitchFamily="34" charset="0"/>
              </a:rPr>
              <a:t>ofte nødt til at affyre en gammel hændelsesreaktion.</a:t>
            </a:r>
          </a:p>
          <a:p>
            <a:r>
              <a:rPr lang="da" dirty="0">
                <a:latin typeface="+mj-lt"/>
                <a:cs typeface="Arial" panose="020B0604020202020204" pitchFamily="34" charset="0"/>
              </a:rPr>
              <a:t>skal levere sikkerhedssoftware til at forhindre fremtidige angreb.</a:t>
            </a:r>
          </a:p>
          <a:p>
            <a:r>
              <a:rPr lang="da" dirty="0">
                <a:latin typeface="+mj-lt"/>
                <a:cs typeface="Arial" panose="020B0604020202020204" pitchFamily="34" charset="0"/>
              </a:rPr>
              <a:t>ofte bør omkvalificere medarbejdere til at være forberedt på angreb </a:t>
            </a:r>
            <a:r>
              <a:rPr lang="da" dirty="0">
                <a:latin typeface="+mj-lt"/>
              </a:rPr>
              <a:t>.</a:t>
            </a:r>
            <a:endParaRPr lang="de-DE" dirty="0">
              <a:latin typeface="+mj-lt"/>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5079577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Socialingeniøruddannelse</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da" dirty="0">
                <a:latin typeface="+mj-lt"/>
                <a:cs typeface="Arial" panose="020B0604020202020204" pitchFamily="34" charset="0"/>
              </a:rPr>
              <a:t>af medarbejdere og ledere er vigtigt at genkende socialt ingeniørmæssige angreb, fordi risikoen for at blive offer er stor.</a:t>
            </a:r>
          </a:p>
          <a:p>
            <a:r>
              <a:rPr lang="da" dirty="0">
                <a:latin typeface="+mj-lt"/>
                <a:cs typeface="Arial" panose="020B0604020202020204" pitchFamily="34" charset="0"/>
              </a:rPr>
              <a:t>kunne inkluderes i sikkerhedsbevidsthedsprogrammer og beskytte enkeltpersoner og deres organisation.</a:t>
            </a:r>
          </a:p>
          <a:p>
            <a:r>
              <a:rPr lang="da" dirty="0">
                <a:latin typeface="+mj-lt"/>
                <a:cs typeface="Arial" panose="020B0604020202020204" pitchFamily="34" charset="0"/>
              </a:rPr>
              <a:t>mangler især i SMV'er, som har færre ressourcer, så de bør hjælpes til at tage cyberbevidsthedstræning seriøst og tilbyde deres medarbejdere muligheder for at følge den.</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0706233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Livscyklus for socialingeniørangreb</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da" dirty="0">
                <a:latin typeface="+mj-lt"/>
                <a:cs typeface="Arial" panose="020B0604020202020204" pitchFamily="34" charset="0"/>
              </a:rPr>
              <a:t>Angriberen:</a:t>
            </a:r>
          </a:p>
          <a:p>
            <a:r>
              <a:rPr lang="da" dirty="0">
                <a:latin typeface="+mj-lt"/>
                <a:cs typeface="Arial" panose="020B0604020202020204" pitchFamily="34" charset="0"/>
              </a:rPr>
              <a:t>undersøger først det påtænkte offer for at indsamle nødvendige baggrundsoplysninger, såsom indgangssteder og svage sikkerhedsprotokoller, som er nødvendige for angrebet.</a:t>
            </a:r>
          </a:p>
          <a:p>
            <a:r>
              <a:rPr lang="da" dirty="0">
                <a:latin typeface="+mj-lt"/>
                <a:cs typeface="Arial" panose="020B0604020202020204" pitchFamily="34" charset="0"/>
              </a:rPr>
              <a:t>forsøger derefter at vinde ofrets tillid og give stimuli til handlinger, der normalt ikke plejer at være sikkerhedsmæssige, såsom at blive følsomme oplysninger eller give adgang til kritiske ressourcer. Figur 1 forklarer livscyklussen for et angreb.</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479830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Livscyklus for Social Engineering Attack</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7" name="Textfeld 6"/>
          <p:cNvSpPr txBox="1"/>
          <p:nvPr/>
        </p:nvSpPr>
        <p:spPr>
          <a:xfrm>
            <a:off x="540000" y="6242447"/>
            <a:ext cx="10008766" cy="615553"/>
          </a:xfrm>
          <a:prstGeom prst="rect">
            <a:avLst/>
          </a:prstGeom>
          <a:noFill/>
        </p:spPr>
        <p:txBody>
          <a:bodyPr wrap="none" rtlCol="0">
            <a:spAutoFit/>
          </a:bodyPr>
          <a:lstStyle/>
          <a:p>
            <a:r>
              <a:rPr lang="da" sz="1600" i="1" dirty="0" err="1">
                <a:latin typeface="+mj-lt"/>
                <a:cs typeface="Arial" panose="020B0604020202020204" pitchFamily="34" charset="0"/>
              </a:rPr>
              <a:t>Figur </a:t>
            </a:r>
            <a:r>
              <a:rPr lang="da" sz="1600" i="1" dirty="0">
                <a:latin typeface="+mj-lt"/>
                <a:cs typeface="Arial" panose="020B0604020202020204" pitchFamily="34" charset="0"/>
              </a:rPr>
              <a:t>1: </a:t>
            </a:r>
            <a:r>
              <a:rPr lang="da" sz="1600" i="1" dirty="0" err="1">
                <a:latin typeface="+mj-lt"/>
                <a:cs typeface="Arial" panose="020B0604020202020204" pitchFamily="34" charset="0"/>
              </a:rPr>
              <a:t>Angreb</a:t>
            </a:r>
            <a:r>
              <a:rPr lang="da" sz="1600" i="1" dirty="0">
                <a:latin typeface="+mj-lt"/>
                <a:cs typeface="Arial" panose="020B0604020202020204" pitchFamily="34" charset="0"/>
              </a:rPr>
              <a:t> </a:t>
            </a:r>
            <a:r>
              <a:rPr lang="da" sz="1600" i="1" dirty="0" err="1">
                <a:latin typeface="+mj-lt"/>
                <a:cs typeface="Arial" panose="020B0604020202020204" pitchFamily="34" charset="0"/>
              </a:rPr>
              <a:t>Livscyklus</a:t>
            </a:r>
            <a:r>
              <a:rPr lang="da" sz="1600" i="1" dirty="0">
                <a:latin typeface="+mj-lt"/>
                <a:cs typeface="Arial" panose="020B0604020202020204" pitchFamily="34" charset="0"/>
              </a:rPr>
              <a:t> </a:t>
            </a:r>
            <a:r>
              <a:rPr lang="da" sz="1600" i="1" dirty="0">
                <a:solidFill>
                  <a:srgbClr val="0070C0"/>
                </a:solidFill>
                <a:latin typeface="+mj-lt"/>
                <a:ea typeface="Calibri" panose="020F0502020204030204" pitchFamily="34" charset="0"/>
                <a:cs typeface="Arial" panose="020B0604020202020204" pitchFamily="34" charset="0"/>
              </a:rPr>
              <a:t>( </a:t>
            </a:r>
            <a:r>
              <a:rPr lang="da" sz="1600" i="1" u="sng" dirty="0">
                <a:solidFill>
                  <a:srgbClr val="0000FF"/>
                </a:solidFill>
                <a:latin typeface="+mj-lt"/>
                <a:ea typeface="Calibri" panose="020F0502020204030204" pitchFamily="34" charset="0"/>
                <a:cs typeface="Arial" panose="020B0604020202020204" pitchFamily="34" charset="0"/>
                <a:hlinkClick r:id="rId4"/>
              </a:rPr>
              <a:t>https://www.iacpcybercenter.org/resource-center/what-is-cyber-crime/cyber-attack-lifecycle/ </a:t>
            </a:r>
            <a:r>
              <a:rPr lang="da" sz="1600" i="1" dirty="0">
                <a:solidFill>
                  <a:srgbClr val="0070C0"/>
                </a:solidFill>
                <a:latin typeface="+mj-lt"/>
                <a:ea typeface="Calibri" panose="020F0502020204030204" pitchFamily="34" charset="0"/>
                <a:cs typeface="Arial" panose="020B0604020202020204" pitchFamily="34" charset="0"/>
              </a:rPr>
              <a:t>)</a:t>
            </a:r>
            <a:endParaRPr lang="de-DE" sz="1600" i="1" dirty="0">
              <a:latin typeface="+mj-lt"/>
              <a:cs typeface="Arial" panose="020B0604020202020204" pitchFamily="34" charset="0"/>
            </a:endParaRPr>
          </a:p>
          <a:p>
            <a:endParaRPr lang="de-DE" dirty="0"/>
          </a:p>
        </p:txBody>
      </p:sp>
      <p:sp>
        <p:nvSpPr>
          <p:cNvPr id="8" name="Pladsholder til indhold 7">
            <a:extLst>
              <a:ext uri="{FF2B5EF4-FFF2-40B4-BE49-F238E27FC236}">
                <a16:creationId xmlns:a16="http://schemas.microsoft.com/office/drawing/2014/main" id="{431BAE29-5C59-440F-9231-7A90835ED0BC}"/>
              </a:ext>
            </a:extLst>
          </p:cNvPr>
          <p:cNvSpPr>
            <a:spLocks noGrp="1"/>
          </p:cNvSpPr>
          <p:nvPr>
            <p:ph idx="1"/>
          </p:nvPr>
        </p:nvSpPr>
        <p:spPr/>
        <p:txBody>
          <a:bodyPr/>
          <a:lstStyle/>
          <a:p>
            <a:endParaRPr lang="en-GB" dirty="0"/>
          </a:p>
        </p:txBody>
      </p:sp>
      <p:pic>
        <p:nvPicPr>
          <p:cNvPr id="9" name="Billede 8">
            <a:extLst>
              <a:ext uri="{FF2B5EF4-FFF2-40B4-BE49-F238E27FC236}">
                <a16:creationId xmlns:a16="http://schemas.microsoft.com/office/drawing/2014/main" id="{9C69A91D-8B9F-41FA-B8EB-C68B2072B061}"/>
              </a:ext>
            </a:extLst>
          </p:cNvPr>
          <p:cNvPicPr>
            <a:picLocks noChangeAspect="1"/>
          </p:cNvPicPr>
          <p:nvPr/>
        </p:nvPicPr>
        <p:blipFill rotWithShape="1">
          <a:blip r:embed="rId5"/>
          <a:srcRect l="25977" t="35018" r="27116" b="8736"/>
          <a:stretch/>
        </p:blipFill>
        <p:spPr bwMode="auto">
          <a:xfrm>
            <a:off x="3430378" y="2154595"/>
            <a:ext cx="6012180" cy="405511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392525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 engineering angrebsteknikker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da" b="1" dirty="0">
                <a:latin typeface="+mj-lt"/>
                <a:cs typeface="Arial" panose="020B0604020202020204" pitchFamily="34" charset="0"/>
              </a:rPr>
              <a:t>Lokkeangreb</a:t>
            </a:r>
          </a:p>
          <a:p>
            <a:r>
              <a:rPr lang="da" dirty="0">
                <a:latin typeface="+mj-lt"/>
                <a:cs typeface="Arial" panose="020B0604020202020204" pitchFamily="34" charset="0"/>
              </a:rPr>
              <a:t>forsøger at opnå et offers nysgerrighed ved at tiltrække brugere i en fælde, der stjæler deres personlige oplysninger eller inficerer deres systemer med malware.</a:t>
            </a:r>
          </a:p>
          <a:p>
            <a:r>
              <a:rPr lang="da" dirty="0">
                <a:latin typeface="+mj-lt"/>
                <a:cs typeface="Arial" panose="020B0604020202020204" pitchFamily="34" charset="0"/>
              </a:rPr>
              <a:t>bruger ofte fysiske medier til at sprede malware (dvs. malware-inficerede flashdrev, dvs. i elevatorer, parkeringspladsen for en målrettet virksomhed).</a:t>
            </a:r>
          </a:p>
          <a:p>
            <a:r>
              <a:rPr lang="da" dirty="0">
                <a:latin typeface="+mj-lt"/>
                <a:cs typeface="Arial" panose="020B0604020202020204" pitchFamily="34" charset="0"/>
              </a:rPr>
              <a:t>online består af fristende annoncer, der fører til ondsindede websteder, som opfordrer brugere til at downloade en malware-inficeret applikation.</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3104956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 engineering angrebsteknikker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da" b="1" dirty="0">
                <a:latin typeface="+mj-lt"/>
                <a:cs typeface="Arial" panose="020B0604020202020204" pitchFamily="34" charset="0"/>
              </a:rPr>
              <a:t>Scareware</a:t>
            </a:r>
          </a:p>
          <a:p>
            <a:r>
              <a:rPr lang="da" dirty="0">
                <a:latin typeface="+mj-lt"/>
                <a:cs typeface="Arial" panose="020B0604020202020204" pitchFamily="34" charset="0"/>
              </a:rPr>
              <a:t>bruger falske alarmer og fiktive trusler, der overbeviser brugerne om at tro, at deres system er inficeret med malware, og de skal installere software uden fordele eller malware.</a:t>
            </a:r>
          </a:p>
          <a:p>
            <a:r>
              <a:rPr lang="da" dirty="0">
                <a:latin typeface="+mj-lt"/>
                <a:cs typeface="Arial" panose="020B0604020202020204" pitchFamily="34" charset="0"/>
              </a:rPr>
              <a:t>betragtes som bedragerisoftware, useriøs scannersoftware og bedrageri.</a:t>
            </a:r>
          </a:p>
          <a:p>
            <a:r>
              <a:rPr lang="da" dirty="0">
                <a:latin typeface="+mj-lt"/>
                <a:cs typeface="Arial" panose="020B0604020202020204" pitchFamily="34" charset="0"/>
              </a:rPr>
              <a:t>distribueres også via spam-e-mail, der giver brugerne mulighed for at købe værdiløse/skadelige tjenester.</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698265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 engineering angrebsteknikker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da" b="1" dirty="0">
                <a:latin typeface="+mj-lt"/>
                <a:cs typeface="Arial" panose="020B0604020202020204" pitchFamily="34" charset="0"/>
              </a:rPr>
              <a:t>Påskud</a:t>
            </a:r>
          </a:p>
          <a:p>
            <a:r>
              <a:rPr lang="da" dirty="0">
                <a:latin typeface="+mj-lt"/>
                <a:cs typeface="Arial" panose="020B0604020202020204" pitchFamily="34" charset="0"/>
              </a:rPr>
              <a:t>bruger svindel (bedrageri) ofte initieret af en gerningsmand, der har brug for følsomme oplysninger fra et offer for at udføre en kritisk opgave.</a:t>
            </a:r>
          </a:p>
          <a:p>
            <a:r>
              <a:rPr lang="da" dirty="0">
                <a:latin typeface="+mj-lt"/>
                <a:cs typeface="Arial" panose="020B0604020202020204" pitchFamily="34" charset="0"/>
              </a:rPr>
              <a:t>starter med at skabe tillid til deres offer ved at udgive sig for kolleger, politi, bank- og skatteembedsmænd eller andre personer, der har ret til at vide autoritet.</a:t>
            </a:r>
          </a:p>
          <a:p>
            <a:r>
              <a:rPr lang="da" dirty="0">
                <a:latin typeface="+mj-lt"/>
                <a:cs typeface="Arial" panose="020B0604020202020204" pitchFamily="34" charset="0"/>
              </a:rPr>
              <a:t>bruger spørgsmål, der er nødvendige for at bekræfte ofrets identitet, hvorigennem de indsamler vigtige personlige data.</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4764567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 engineering angrebsteknikker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da" b="1" dirty="0">
                <a:latin typeface="+mj-lt"/>
                <a:cs typeface="Arial" panose="020B0604020202020204" pitchFamily="34" charset="0"/>
              </a:rPr>
              <a:t>Phishing</a:t>
            </a:r>
          </a:p>
          <a:p>
            <a:r>
              <a:rPr lang="da" dirty="0">
                <a:latin typeface="+mj-lt"/>
                <a:cs typeface="Arial" panose="020B0604020202020204" pitchFamily="34" charset="0"/>
              </a:rPr>
              <a:t>er en af de mest populære social engineering-angrebstyper ved hjælp af phishing-svindel (svindel), som er e-mails og sms-kampagner.</a:t>
            </a:r>
          </a:p>
          <a:p>
            <a:r>
              <a:rPr lang="da" dirty="0">
                <a:latin typeface="+mj-lt"/>
                <a:cs typeface="Arial" panose="020B0604020202020204" pitchFamily="34" charset="0"/>
              </a:rPr>
              <a:t>har til formål at opnå nysgerrighed eller frygt hos ofre og tilskynde dem til at give følsomme oplysninger, klikke på links til ondsindede websteder eller åbne vedhæftede filer, der indeholder malware.</a:t>
            </a:r>
          </a:p>
          <a:p>
            <a:r>
              <a:rPr lang="da" dirty="0">
                <a:latin typeface="+mj-lt"/>
                <a:cs typeface="Arial" panose="020B0604020202020204" pitchFamily="34" charset="0"/>
              </a:rPr>
              <a:t>kunne opdages og blokeres lettere for mailservere, der har adgang til trusselsdelingsplatforme (på grund af identiske eller næsten identiske beskeder sendt til mange brugere i phishing-kampagner).</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033074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 engineering angrebsteknikker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da" b="1" dirty="0">
                <a:latin typeface="+mj-lt"/>
                <a:cs typeface="Arial" panose="020B0604020202020204" pitchFamily="34" charset="0"/>
              </a:rPr>
              <a:t>Spyd phishing</a:t>
            </a:r>
          </a:p>
          <a:p>
            <a:r>
              <a:rPr lang="da" dirty="0">
                <a:latin typeface="+mj-lt"/>
                <a:cs typeface="Arial" panose="020B0604020202020204" pitchFamily="34" charset="0"/>
              </a:rPr>
              <a:t>er en speciel form for phishing-angreb, fordi en angriber vælger bestemte personer eller virksomheder.</a:t>
            </a:r>
          </a:p>
          <a:p>
            <a:r>
              <a:rPr lang="da" dirty="0">
                <a:latin typeface="+mj-lt"/>
                <a:cs typeface="Arial" panose="020B0604020202020204" pitchFamily="34" charset="0"/>
              </a:rPr>
              <a:t>bruger beskeder tilpasset deres ofres karakteristika, jobstillinger og kontakter for at gøre deres angreb mindre iøjnefaldende.</a:t>
            </a:r>
          </a:p>
          <a:p>
            <a:r>
              <a:rPr lang="da" dirty="0">
                <a:latin typeface="+mj-lt"/>
                <a:cs typeface="Arial" panose="020B0604020202020204" pitchFamily="34" charset="0"/>
              </a:rPr>
              <a:t>kræver en større indsats fra gerningsmanden (person, der begår den ulovlige handling) og kan tage uger og måneder at forberede den.</a:t>
            </a:r>
          </a:p>
          <a:p>
            <a:r>
              <a:rPr lang="da" dirty="0">
                <a:latin typeface="+mj-lt"/>
                <a:cs typeface="Arial" panose="020B0604020202020204" pitchFamily="34" charset="0"/>
              </a:rPr>
              <a:t>er meget vanskeligt at opdage som phishing og har bedre succesrater.</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18962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 engineering angrebsteknikker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da" b="1" dirty="0">
                <a:latin typeface="+mj-lt"/>
                <a:cs typeface="Arial" panose="020B0604020202020204" pitchFamily="34" charset="0"/>
              </a:rPr>
              <a:t>Sådan opdager du phishing</a:t>
            </a:r>
          </a:p>
          <a:p>
            <a:pPr marL="0" indent="0">
              <a:buNone/>
            </a:pPr>
            <a:r>
              <a:rPr lang="da" dirty="0">
                <a:latin typeface="+mj-lt"/>
                <a:cs typeface="Arial" panose="020B0604020202020204" pitchFamily="34" charset="0"/>
              </a:rPr>
              <a:t>Svindlere (folk, der laver svigagtige forretninger)</a:t>
            </a:r>
          </a:p>
          <a:p>
            <a:r>
              <a:rPr lang="da" dirty="0">
                <a:latin typeface="+mj-lt"/>
                <a:cs typeface="Arial" panose="020B0604020202020204" pitchFamily="34" charset="0"/>
              </a:rPr>
              <a:t>bruge e-mail eller tekstbeskeder til at narre personer til at kommunikere deres personlige oplysninger, forsøge at stjæle adgangskoder, kontonumre eller cpr-numre.</a:t>
            </a:r>
          </a:p>
          <a:p>
            <a:r>
              <a:rPr lang="da" dirty="0">
                <a:latin typeface="+mj-lt"/>
                <a:cs typeface="Arial" panose="020B0604020202020204" pitchFamily="34" charset="0"/>
              </a:rPr>
              <a:t>lancere tusindvis af phishing-angreb som hver dag – og de er ofte vellykkede.</a:t>
            </a:r>
          </a:p>
          <a:p>
            <a:r>
              <a:rPr lang="da" dirty="0">
                <a:latin typeface="+mj-lt"/>
                <a:cs typeface="Arial" panose="020B0604020202020204" pitchFamily="34" charset="0"/>
              </a:rPr>
              <a:t>opdaterer ofte deres taktik, men der er nogle tegn, der hjælper ofrene med at genkende en phishing-e-mail eller tekstbesked, såsom følgende:</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5247974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 engineering angrebsteknikker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da" b="1" dirty="0">
                <a:latin typeface="+mj-lt"/>
                <a:cs typeface="Arial" panose="020B0604020202020204" pitchFamily="34" charset="0"/>
              </a:rPr>
              <a:t>Sådan opdager du phishing</a:t>
            </a:r>
          </a:p>
          <a:p>
            <a:pPr marL="0" indent="0">
              <a:buNone/>
            </a:pPr>
            <a:r>
              <a:rPr lang="da" dirty="0">
                <a:latin typeface="+mj-lt"/>
                <a:cs typeface="Arial" panose="020B0604020202020204" pitchFamily="34" charset="0"/>
              </a:rPr>
              <a:t>Phishing-e-mails og tekstbeskeder</a:t>
            </a:r>
          </a:p>
          <a:p>
            <a:r>
              <a:rPr lang="da" dirty="0">
                <a:latin typeface="+mj-lt"/>
                <a:cs typeface="Arial" panose="020B0604020202020204" pitchFamily="34" charset="0"/>
              </a:rPr>
              <a:t>kan se ud som om de er fra en virksomhed, du kender eller har tillid til.</a:t>
            </a:r>
          </a:p>
          <a:p>
            <a:r>
              <a:rPr lang="da" dirty="0">
                <a:latin typeface="+mj-lt"/>
                <a:cs typeface="Arial" panose="020B0604020202020204" pitchFamily="34" charset="0"/>
              </a:rPr>
              <a:t>eller ser ud som om de er fra en bank, et kreditkortselskab, et socialt netværkssite, et online betalingswebsted eller en app eller en onlinebutik.</a:t>
            </a:r>
          </a:p>
          <a:p>
            <a:r>
              <a:rPr lang="da" dirty="0">
                <a:latin typeface="+mj-lt"/>
                <a:cs typeface="Arial" panose="020B0604020202020204" pitchFamily="34" charset="0"/>
              </a:rPr>
              <a:t>fortæller ofte en historie for at narre ofre til at klikke på et personlink eller åbne en vedhæftet fil, dvs. påstå, at der er et problem med kontoen eller betalingsoplysningerne</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485668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 engineering angrebsteknikker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da" b="1" dirty="0">
                <a:latin typeface="+mj-lt"/>
                <a:cs typeface="Arial" panose="020B0604020202020204" pitchFamily="34" charset="0"/>
              </a:rPr>
              <a:t>Sådan opdager du phishing</a:t>
            </a:r>
          </a:p>
          <a:p>
            <a:pPr marL="0" indent="0">
              <a:buNone/>
            </a:pPr>
            <a:r>
              <a:rPr lang="da" dirty="0">
                <a:latin typeface="+mj-lt"/>
                <a:cs typeface="Arial" panose="020B0604020202020204" pitchFamily="34" charset="0"/>
              </a:rPr>
              <a:t>Phishing-e-mails og tekstbeskeder</a:t>
            </a:r>
          </a:p>
          <a:p>
            <a:r>
              <a:rPr lang="da" dirty="0">
                <a:latin typeface="+mj-lt"/>
                <a:cs typeface="Arial" panose="020B0604020202020204" pitchFamily="34" charset="0"/>
              </a:rPr>
              <a:t>sige, at personen skal bekræfte nogle personlige oplysninger,</a:t>
            </a:r>
          </a:p>
          <a:p>
            <a:r>
              <a:rPr lang="da" dirty="0">
                <a:latin typeface="+mj-lt"/>
                <a:cs typeface="Arial" panose="020B0604020202020204" pitchFamily="34" charset="0"/>
              </a:rPr>
              <a:t>inkludere en falsk faktura, der ønsker, at personen skal klikke på et link for at foretage en betaling.</a:t>
            </a:r>
          </a:p>
          <a:p>
            <a:r>
              <a:rPr lang="da" dirty="0">
                <a:latin typeface="+mj-lt"/>
                <a:cs typeface="Arial" panose="020B0604020202020204" pitchFamily="34" charset="0"/>
              </a:rPr>
              <a:t>sige, at personen er berettiget til at registrere sig for en offentlig refusion osv.</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526057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 engineering angrebsteknikker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da" sz="2400" dirty="0">
                <a:latin typeface="+mj-lt"/>
                <a:cs typeface="Arial" panose="020B0604020202020204" pitchFamily="34" charset="0"/>
              </a:rPr>
              <a:t>Figur 2 viser et eksempel på phishing fra den virkelige verden</a:t>
            </a:r>
            <a:endParaRPr lang="de-DE" sz="2400"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7" name="Billede 6">
            <a:extLst>
              <a:ext uri="{FF2B5EF4-FFF2-40B4-BE49-F238E27FC236}">
                <a16:creationId xmlns:a16="http://schemas.microsoft.com/office/drawing/2014/main" id="{C3F0A055-150E-4A50-86DE-DF5E32607F70}"/>
              </a:ext>
            </a:extLst>
          </p:cNvPr>
          <p:cNvPicPr>
            <a:picLocks noChangeAspect="1"/>
          </p:cNvPicPr>
          <p:nvPr/>
        </p:nvPicPr>
        <p:blipFill rotWithShape="1">
          <a:blip r:embed="rId4"/>
          <a:srcRect l="27332" t="26920" r="26254" b="24494"/>
          <a:stretch/>
        </p:blipFill>
        <p:spPr bwMode="auto">
          <a:xfrm>
            <a:off x="2591117" y="2641111"/>
            <a:ext cx="7009765" cy="412785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69325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 engineering angrebsteknikker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lnSpcReduction="10000"/>
          </a:bodyPr>
          <a:lstStyle/>
          <a:p>
            <a:pPr marL="0" indent="0">
              <a:buNone/>
            </a:pPr>
            <a:r>
              <a:rPr lang="da" b="1" dirty="0">
                <a:latin typeface="+mj-lt"/>
                <a:cs typeface="Arial" panose="020B0604020202020204" pitchFamily="34" charset="0"/>
              </a:rPr>
              <a:t>Beskyt mod phishing-midler</a:t>
            </a:r>
          </a:p>
          <a:p>
            <a:r>
              <a:rPr lang="da" dirty="0">
                <a:latin typeface="+mj-lt"/>
                <a:cs typeface="Arial" panose="020B0604020202020204" pitchFamily="34" charset="0"/>
              </a:rPr>
              <a:t>beskytte egen computer ved at bruge sikkerhedssoftware, og software bør opdateres automatisk for at håndtere sikkerhedstrusler.</a:t>
            </a:r>
          </a:p>
          <a:p>
            <a:r>
              <a:rPr lang="da" dirty="0">
                <a:latin typeface="+mj-lt"/>
                <a:cs typeface="Arial" panose="020B0604020202020204" pitchFamily="34" charset="0"/>
              </a:rPr>
              <a:t>beskytte egen mobiltelefon, og software bør opdateres automatisk.</a:t>
            </a:r>
          </a:p>
          <a:p>
            <a:r>
              <a:rPr lang="da" dirty="0">
                <a:latin typeface="+mj-lt"/>
                <a:cs typeface="Arial" panose="020B0604020202020204" pitchFamily="34" charset="0"/>
              </a:rPr>
              <a:t>beskyt egne konti, </a:t>
            </a:r>
            <a:r>
              <a:rPr lang="da" dirty="0" err="1">
                <a:latin typeface="+mj-lt"/>
                <a:cs typeface="Arial" panose="020B0604020202020204" pitchFamily="34" charset="0"/>
              </a:rPr>
              <a:t>dvs. </a:t>
            </a:r>
            <a:r>
              <a:rPr lang="da" dirty="0">
                <a:latin typeface="+mj-lt"/>
                <a:cs typeface="Arial" panose="020B0604020202020204" pitchFamily="34" charset="0"/>
              </a:rPr>
              <a:t>multi-faktor autentificering bør bruges, hvilket gør det sværere for svindlere at logge ind på andre konti, hvis de får tilsvarende brugernavn og adgangskode.</a:t>
            </a:r>
          </a:p>
          <a:p>
            <a:r>
              <a:rPr lang="da" dirty="0">
                <a:latin typeface="+mj-lt"/>
                <a:cs typeface="Arial" panose="020B0604020202020204" pitchFamily="34" charset="0"/>
              </a:rPr>
              <a:t>beskytte egne data ved sikkerhedskopier, som ikke er forbundet til eget hjemmenetværk. Egne computerfiler skal kopieres til en ekstern harddisk eller skylager. Ligeledes skal data på egen telefon kopieres.</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668845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 engineering angrebsteknikker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lnSpcReduction="10000"/>
          </a:bodyPr>
          <a:lstStyle/>
          <a:p>
            <a:pPr marL="0" indent="0" algn="just">
              <a:lnSpc>
                <a:spcPct val="107000"/>
              </a:lnSpc>
              <a:spcBef>
                <a:spcPts val="0"/>
              </a:spcBef>
              <a:buNone/>
            </a:pPr>
            <a:r>
              <a:rPr lang="da" b="1" dirty="0">
                <a:solidFill>
                  <a:srgbClr val="000000"/>
                </a:solidFill>
                <a:latin typeface="Calibri Light" panose="020F0302020204030204" pitchFamily="34" charset="0"/>
                <a:ea typeface="Calibri" panose="020F0502020204030204" pitchFamily="34" charset="0"/>
                <a:cs typeface="Calibri Light" panose="020F0302020204030204" pitchFamily="34" charset="0"/>
              </a:rPr>
              <a:t>Handle mod en mistænkt et phishing-angreb</a:t>
            </a:r>
            <a:endParaRPr lang="de-DE" dirty="0">
              <a:latin typeface="Calibri Light" panose="020F0302020204030204" pitchFamily="34" charset="0"/>
              <a:ea typeface="DengXian" panose="02010600030101010101" pitchFamily="2" charset="-122"/>
              <a:cs typeface="Calibri Light" panose="020F0302020204030204" pitchFamily="34" charset="0"/>
            </a:endParaRPr>
          </a:p>
          <a:p>
            <a:pPr algn="just">
              <a:lnSpc>
                <a:spcPct val="107000"/>
              </a:lnSpc>
              <a:spcBef>
                <a:spcPts val="0"/>
              </a:spcBef>
            </a:pPr>
            <a:r>
              <a:rPr lang="da" dirty="0">
                <a:solidFill>
                  <a:srgbClr val="000000"/>
                </a:solidFill>
                <a:latin typeface="Calibri Light" panose="020F0302020204030204" pitchFamily="34" charset="0"/>
                <a:ea typeface="Calibri" panose="020F0502020204030204" pitchFamily="34" charset="0"/>
                <a:cs typeface="Calibri Light" panose="020F0302020204030204" pitchFamily="34" charset="0"/>
              </a:rPr>
              <a:t>Hvis der kommer en e-mail eller en sms, der beder om at klikke på et link eller åbne en vedhæftet fil, så spørg: Har jeg en konto hos virksomheden eller kender jeg den person, der kontaktede mig?</a:t>
            </a:r>
            <a:endParaRPr lang="de-DE" dirty="0">
              <a:latin typeface="Calibri Light" panose="020F0302020204030204" pitchFamily="34" charset="0"/>
              <a:ea typeface="DengXian" panose="02010600030101010101" pitchFamily="2" charset="-122"/>
              <a:cs typeface="Calibri Light" panose="020F0302020204030204" pitchFamily="34" charset="0"/>
            </a:endParaRPr>
          </a:p>
          <a:p>
            <a:pPr algn="just">
              <a:lnSpc>
                <a:spcPct val="107000"/>
              </a:lnSpc>
              <a:spcBef>
                <a:spcPts val="0"/>
              </a:spcBef>
            </a:pPr>
            <a:r>
              <a:rPr lang="da" dirty="0">
                <a:solidFill>
                  <a:srgbClr val="000000"/>
                </a:solidFill>
                <a:latin typeface="Calibri Light" panose="020F0302020204030204" pitchFamily="34" charset="0"/>
                <a:ea typeface="Calibri" panose="020F0502020204030204" pitchFamily="34" charset="0"/>
                <a:cs typeface="Calibri Light" panose="020F0302020204030204" pitchFamily="34" charset="0"/>
              </a:rPr>
              <a:t>Hvis svaret er "Nej", kan det være et phishing-svindel. Du skal gennemgå tipsene i Sådan genkender du phishing, se efter tegn på phishing-svindel, rapportere beskeden og derefter slette den.</a:t>
            </a:r>
            <a:endParaRPr lang="de-DE" dirty="0">
              <a:latin typeface="Calibri Light" panose="020F0302020204030204" pitchFamily="34" charset="0"/>
              <a:ea typeface="DengXian" panose="02010600030101010101" pitchFamily="2" charset="-122"/>
              <a:cs typeface="Calibri Light" panose="020F0302020204030204" pitchFamily="34" charset="0"/>
            </a:endParaRPr>
          </a:p>
          <a:p>
            <a:pPr algn="just">
              <a:lnSpc>
                <a:spcPct val="107000"/>
              </a:lnSpc>
              <a:spcBef>
                <a:spcPts val="0"/>
              </a:spcBef>
            </a:pPr>
            <a:r>
              <a:rPr lang="da" dirty="0">
                <a:solidFill>
                  <a:srgbClr val="000000"/>
                </a:solidFill>
                <a:latin typeface="Calibri Light" panose="020F0302020204030204" pitchFamily="34" charset="0"/>
                <a:ea typeface="Calibri" panose="020F0502020204030204" pitchFamily="34" charset="0"/>
                <a:cs typeface="Calibri Light" panose="020F0302020204030204" pitchFamily="34" charset="0"/>
              </a:rPr>
              <a:t>Hvis svaret er "Ja", skal du kontakte virksomheden ved hjælp af et telefonnummer eller et rigtigt websted uden at angive oplysningerne i e-mailen, fordi vedhæftede filer og links kan installere skadelig malware.</a:t>
            </a:r>
            <a:endParaRPr lang="de-DE" dirty="0">
              <a:latin typeface="Calibri Light" panose="020F0302020204030204" pitchFamily="34" charset="0"/>
              <a:ea typeface="DengXian" panose="02010600030101010101" pitchFamily="2" charset="-122"/>
              <a:cs typeface="Calibri Light" panose="020F030202020403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364717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 engineering angrebsteknikker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lgn="just">
              <a:lnSpc>
                <a:spcPct val="107000"/>
              </a:lnSpc>
              <a:spcBef>
                <a:spcPts val="800"/>
              </a:spcBef>
              <a:spcAft>
                <a:spcPts val="800"/>
              </a:spcAft>
              <a:buNone/>
            </a:pPr>
            <a:r>
              <a:rPr lang="da" b="1" dirty="0">
                <a:solidFill>
                  <a:srgbClr val="000000"/>
                </a:solidFill>
                <a:latin typeface="+mj-lt"/>
                <a:ea typeface="Calibri" panose="020F0502020204030204" pitchFamily="34" charset="0"/>
                <a:cs typeface="Arial" panose="020B0604020202020204" pitchFamily="34" charset="0"/>
              </a:rPr>
              <a:t>Svar på en phishing-e-mail</a:t>
            </a:r>
          </a:p>
          <a:p>
            <a:pPr marL="0" indent="0" algn="just">
              <a:lnSpc>
                <a:spcPct val="107000"/>
              </a:lnSpc>
              <a:spcBef>
                <a:spcPts val="800"/>
              </a:spcBef>
              <a:spcAft>
                <a:spcPts val="800"/>
              </a:spcAft>
              <a:buNone/>
            </a:pPr>
            <a:r>
              <a:rPr lang="da" dirty="0">
                <a:solidFill>
                  <a:srgbClr val="000000"/>
                </a:solidFill>
                <a:latin typeface="+mj-lt"/>
                <a:ea typeface="Calibri" panose="020F0502020204030204" pitchFamily="34" charset="0"/>
                <a:cs typeface="Arial" panose="020B0604020202020204" pitchFamily="34" charset="0"/>
              </a:rPr>
              <a:t>Der er specifikke skridt at tage, baseret på de tabte oplysninger</a:t>
            </a:r>
          </a:p>
          <a:p>
            <a:pPr algn="just">
              <a:lnSpc>
                <a:spcPct val="107000"/>
              </a:lnSpc>
              <a:spcBef>
                <a:spcPts val="800"/>
              </a:spcBef>
              <a:spcAft>
                <a:spcPts val="800"/>
              </a:spcAft>
            </a:pPr>
            <a:r>
              <a:rPr lang="da" dirty="0">
                <a:solidFill>
                  <a:srgbClr val="000000"/>
                </a:solidFill>
                <a:latin typeface="+mj-lt"/>
                <a:ea typeface="Calibri" panose="020F0502020204030204" pitchFamily="34" charset="0"/>
                <a:cs typeface="Arial" panose="020B0604020202020204" pitchFamily="34" charset="0"/>
              </a:rPr>
              <a:t>Kør en scanning.</a:t>
            </a:r>
          </a:p>
          <a:p>
            <a:pPr algn="just">
              <a:lnSpc>
                <a:spcPct val="107000"/>
              </a:lnSpc>
              <a:spcBef>
                <a:spcPts val="800"/>
              </a:spcBef>
              <a:spcAft>
                <a:spcPts val="800"/>
              </a:spcAft>
            </a:pPr>
            <a:r>
              <a:rPr lang="da" dirty="0">
                <a:solidFill>
                  <a:srgbClr val="000000"/>
                </a:solidFill>
                <a:latin typeface="+mj-lt"/>
                <a:ea typeface="Calibri" panose="020F0502020204030204" pitchFamily="34" charset="0"/>
                <a:cs typeface="Arial" panose="020B0604020202020204" pitchFamily="34" charset="0"/>
              </a:rPr>
              <a:t>Hvis der modtages en phishing-e-mail eller sms, skal du rapportere det.</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6306063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 ingeniørkunst ud fra et tværfagligt synspunkt</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da" dirty="0">
                <a:solidFill>
                  <a:srgbClr val="000000"/>
                </a:solidFill>
                <a:latin typeface="+mj-lt"/>
                <a:ea typeface="Calibri" panose="020F0502020204030204" pitchFamily="34" charset="0"/>
                <a:cs typeface="Arial" panose="020B0604020202020204" pitchFamily="34" charset="0"/>
              </a:rPr>
              <a:t>På grund af den udbredte teknik, der bruges af hackere, er det nødvendigt at bruge en tværfaglig tilgang til at forstå social engineering forbundet med andre discipliner, f.eks. informationsteknologi, psykologi, forretning og etik.</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086829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 engineering angrebsteknikker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da" b="1" dirty="0">
                <a:solidFill>
                  <a:srgbClr val="000000"/>
                </a:solidFill>
                <a:latin typeface="+mj-lt"/>
                <a:ea typeface="Calibri" panose="020F0502020204030204" pitchFamily="34" charset="0"/>
                <a:cs typeface="Arial" panose="020B0604020202020204" pitchFamily="34" charset="0"/>
              </a:rPr>
              <a:t>Informationsteknologi disciplin</a:t>
            </a:r>
          </a:p>
          <a:p>
            <a:pPr algn="just">
              <a:lnSpc>
                <a:spcPct val="107000"/>
              </a:lnSpc>
              <a:spcBef>
                <a:spcPts val="800"/>
              </a:spcBef>
              <a:spcAft>
                <a:spcPts val="800"/>
              </a:spcAft>
            </a:pPr>
            <a:r>
              <a:rPr lang="da" dirty="0">
                <a:solidFill>
                  <a:srgbClr val="000000"/>
                </a:solidFill>
                <a:latin typeface="+mj-lt"/>
                <a:ea typeface="Calibri" panose="020F0502020204030204" pitchFamily="34" charset="0"/>
                <a:cs typeface="Arial" panose="020B0604020202020204" pitchFamily="34" charset="0"/>
              </a:rPr>
              <a:t>Social engineering bør diskuteres i sammenhæng med de faktiske informationssystemer, og deres </a:t>
            </a:r>
            <a:r>
              <a:rPr lang="da" dirty="0" err="1">
                <a:solidFill>
                  <a:srgbClr val="000000"/>
                </a:solidFill>
                <a:latin typeface="+mj-lt"/>
                <a:ea typeface="Calibri" panose="020F0502020204030204" pitchFamily="34" charset="0"/>
                <a:cs typeface="Arial" panose="020B0604020202020204" pitchFamily="34" charset="0"/>
              </a:rPr>
              <a:t>forsvar </a:t>
            </a:r>
            <a:r>
              <a:rPr lang="da" dirty="0">
                <a:solidFill>
                  <a:srgbClr val="000000"/>
                </a:solidFill>
                <a:latin typeface="+mj-lt"/>
                <a:ea typeface="Calibri" panose="020F0502020204030204" pitchFamily="34" charset="0"/>
                <a:cs typeface="Arial" panose="020B0604020202020204" pitchFamily="34" charset="0"/>
              </a:rPr>
              <a:t>skal bruges som en form for risikobegrænsning.</a:t>
            </a:r>
          </a:p>
          <a:p>
            <a:pPr algn="just">
              <a:lnSpc>
                <a:spcPct val="107000"/>
              </a:lnSpc>
              <a:spcBef>
                <a:spcPts val="800"/>
              </a:spcBef>
              <a:spcAft>
                <a:spcPts val="800"/>
              </a:spcAft>
            </a:pPr>
            <a:r>
              <a:rPr lang="da" dirty="0">
                <a:solidFill>
                  <a:srgbClr val="000000"/>
                </a:solidFill>
                <a:latin typeface="+mj-lt"/>
                <a:ea typeface="Calibri" panose="020F0502020204030204" pitchFamily="34" charset="0"/>
                <a:cs typeface="Arial" panose="020B0604020202020204" pitchFamily="34" charset="0"/>
              </a:rPr>
              <a:t>Multi-faktor autentificering er en almindelig og ofte effektiv måde for organisationer at bekræfte, at den person, der får adgang til systemerne, faktisk skal have denne adgang.</a:t>
            </a:r>
          </a:p>
          <a:p>
            <a:pPr algn="just">
              <a:lnSpc>
                <a:spcPct val="107000"/>
              </a:lnSpc>
              <a:spcBef>
                <a:spcPts val="800"/>
              </a:spcBef>
              <a:spcAft>
                <a:spcPts val="800"/>
              </a:spcAft>
            </a:pPr>
            <a:r>
              <a:rPr lang="da" dirty="0">
                <a:solidFill>
                  <a:srgbClr val="000000"/>
                </a:solidFill>
                <a:latin typeface="+mj-lt"/>
                <a:ea typeface="Calibri" panose="020F0502020204030204" pitchFamily="34" charset="0"/>
                <a:cs typeface="Arial" panose="020B0604020202020204" pitchFamily="34" charset="0"/>
              </a:rPr>
              <a:t>En yderligere faktor kunne være brugen af et virtuelt privat netværk (VPN), </a:t>
            </a:r>
            <a:r>
              <a:rPr lang="da" dirty="0" err="1">
                <a:solidFill>
                  <a:srgbClr val="000000"/>
                </a:solidFill>
                <a:latin typeface="+mj-lt"/>
                <a:ea typeface="Calibri" panose="020F0502020204030204" pitchFamily="34" charset="0"/>
                <a:cs typeface="Arial" panose="020B0604020202020204" pitchFamily="34" charset="0"/>
              </a:rPr>
              <a:t>dvs. </a:t>
            </a:r>
            <a:r>
              <a:rPr lang="da" dirty="0">
                <a:solidFill>
                  <a:srgbClr val="000000"/>
                </a:solidFill>
                <a:latin typeface="+mj-lt"/>
                <a:ea typeface="Calibri" panose="020F0502020204030204" pitchFamily="34" charset="0"/>
                <a:cs typeface="Arial" panose="020B0604020202020204" pitchFamily="34" charset="0"/>
              </a:rPr>
              <a:t>login for yderligere at validere brugeren.</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7084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 engineering angrebsteknikker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da" b="1" dirty="0">
                <a:solidFill>
                  <a:srgbClr val="000000"/>
                </a:solidFill>
                <a:latin typeface="+mj-lt"/>
                <a:ea typeface="Calibri" panose="020F0502020204030204" pitchFamily="34" charset="0"/>
                <a:cs typeface="Arial" panose="020B0604020202020204" pitchFamily="34" charset="0"/>
              </a:rPr>
              <a:t>Psykologisk disciplin</a:t>
            </a:r>
          </a:p>
          <a:p>
            <a:pPr algn="just">
              <a:lnSpc>
                <a:spcPct val="107000"/>
              </a:lnSpc>
              <a:spcBef>
                <a:spcPts val="800"/>
              </a:spcBef>
              <a:spcAft>
                <a:spcPts val="800"/>
              </a:spcAft>
            </a:pPr>
            <a:r>
              <a:rPr lang="da" dirty="0">
                <a:solidFill>
                  <a:srgbClr val="000000"/>
                </a:solidFill>
                <a:latin typeface="+mj-lt"/>
                <a:ea typeface="Calibri" panose="020F0502020204030204" pitchFamily="34" charset="0"/>
                <a:cs typeface="Arial" panose="020B0604020202020204" pitchFamily="34" charset="0"/>
              </a:rPr>
              <a:t>er nødvendigt for at forstå konceptet og for at forstå både angriberens og offerets tanker og </a:t>
            </a:r>
            <a:r>
              <a:rPr lang="da" dirty="0" err="1">
                <a:solidFill>
                  <a:srgbClr val="000000"/>
                </a:solidFill>
                <a:latin typeface="+mj-lt"/>
                <a:ea typeface="Calibri" panose="020F0502020204030204" pitchFamily="34" charset="0"/>
                <a:cs typeface="Arial" panose="020B0604020202020204" pitchFamily="34" charset="0"/>
              </a:rPr>
              <a:t>adfærd .</a:t>
            </a:r>
          </a:p>
          <a:p>
            <a:pPr algn="just">
              <a:lnSpc>
                <a:spcPct val="107000"/>
              </a:lnSpc>
              <a:spcBef>
                <a:spcPts val="800"/>
              </a:spcBef>
              <a:spcAft>
                <a:spcPts val="800"/>
              </a:spcAft>
            </a:pPr>
            <a:r>
              <a:rPr lang="da" dirty="0">
                <a:solidFill>
                  <a:srgbClr val="000000"/>
                </a:solidFill>
                <a:latin typeface="+mj-lt"/>
                <a:ea typeface="Calibri" panose="020F0502020204030204" pitchFamily="34" charset="0"/>
                <a:cs typeface="Arial" panose="020B0604020202020204" pitchFamily="34" charset="0"/>
              </a:rPr>
              <a:t>Metoder er vigtige for social engineering, fordi de bruges til at omgå de beskyttelser, der kan være på plads, såsom firewalls og systemer, der bruges til at identificere ubudne gæster.</a:t>
            </a:r>
          </a:p>
          <a:p>
            <a:pPr algn="just">
              <a:lnSpc>
                <a:spcPct val="107000"/>
              </a:lnSpc>
              <a:spcBef>
                <a:spcPts val="800"/>
              </a:spcBef>
              <a:spcAft>
                <a:spcPts val="800"/>
              </a:spcAft>
            </a:pPr>
            <a:r>
              <a:rPr lang="da" dirty="0">
                <a:solidFill>
                  <a:srgbClr val="000000"/>
                </a:solidFill>
                <a:latin typeface="+mj-lt"/>
                <a:ea typeface="Calibri" panose="020F0502020204030204" pitchFamily="34" charset="0"/>
                <a:cs typeface="Arial" panose="020B0604020202020204" pitchFamily="34" charset="0"/>
              </a:rPr>
              <a:t>hjælper med at forstå medarbejdernes handlinger, som er en af de førende årsager til databrud.</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2305227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 engineering angrebsteknikker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340467" y="1980000"/>
            <a:ext cx="11585643" cy="4320000"/>
          </a:xfrm>
        </p:spPr>
        <p:txBody>
          <a:bodyPr>
            <a:noAutofit/>
          </a:bodyPr>
          <a:lstStyle/>
          <a:p>
            <a:pPr marL="0" indent="0" algn="just">
              <a:lnSpc>
                <a:spcPct val="107000"/>
              </a:lnSpc>
              <a:spcBef>
                <a:spcPts val="800"/>
              </a:spcBef>
              <a:spcAft>
                <a:spcPts val="800"/>
              </a:spcAft>
              <a:buNone/>
            </a:pPr>
            <a:r>
              <a:rPr lang="da" b="1" dirty="0">
                <a:solidFill>
                  <a:srgbClr val="000000"/>
                </a:solidFill>
                <a:latin typeface="+mj-lt"/>
                <a:ea typeface="Calibri" panose="020F0502020204030204" pitchFamily="34" charset="0"/>
                <a:cs typeface="Arial" panose="020B0604020202020204" pitchFamily="34" charset="0"/>
              </a:rPr>
              <a:t>Forretningsperspektiv</a:t>
            </a:r>
          </a:p>
          <a:p>
            <a:pPr algn="just">
              <a:lnSpc>
                <a:spcPct val="107000"/>
              </a:lnSpc>
              <a:spcBef>
                <a:spcPts val="800"/>
              </a:spcBef>
              <a:spcAft>
                <a:spcPts val="800"/>
              </a:spcAft>
            </a:pPr>
            <a:r>
              <a:rPr lang="da" dirty="0">
                <a:solidFill>
                  <a:srgbClr val="000000"/>
                </a:solidFill>
                <a:latin typeface="+mj-lt"/>
                <a:ea typeface="Calibri" panose="020F0502020204030204" pitchFamily="34" charset="0"/>
                <a:cs typeface="Arial" panose="020B0604020202020204" pitchFamily="34" charset="0"/>
              </a:rPr>
              <a:t>er vigtigt, fordi social engineering kan påvirke flere typer virksomheder og have konsekvenser for den måde, organisationer er struktureret og ledet på.</a:t>
            </a:r>
          </a:p>
          <a:p>
            <a:pPr algn="just">
              <a:lnSpc>
                <a:spcPct val="107000"/>
              </a:lnSpc>
              <a:spcBef>
                <a:spcPts val="800"/>
              </a:spcBef>
              <a:spcAft>
                <a:spcPts val="800"/>
              </a:spcAft>
            </a:pPr>
            <a:r>
              <a:rPr lang="da" dirty="0">
                <a:solidFill>
                  <a:srgbClr val="000000"/>
                </a:solidFill>
                <a:latin typeface="+mj-lt"/>
                <a:ea typeface="Calibri" panose="020F0502020204030204" pitchFamily="34" charset="0"/>
                <a:cs typeface="Arial" panose="020B0604020202020204" pitchFamily="34" charset="0"/>
              </a:rPr>
              <a:t>hjælper med at bestemme de faktorer, der påvirker social engineering-angreb og er gavnligt, hvis det betragtes i mere specifikke termer relateret til følgende forretningsområder: uddannelse og udvikling, dokumenterede politikker, interne revisionsprocedurer, budgetter og organisationskultur.</a:t>
            </a:r>
          </a:p>
          <a:p>
            <a:pPr algn="just">
              <a:lnSpc>
                <a:spcPct val="107000"/>
              </a:lnSpc>
              <a:spcBef>
                <a:spcPts val="800"/>
              </a:spcBef>
              <a:spcAft>
                <a:spcPts val="800"/>
              </a:spcAft>
            </a:pPr>
            <a:r>
              <a:rPr lang="da" dirty="0">
                <a:solidFill>
                  <a:srgbClr val="000000"/>
                </a:solidFill>
                <a:latin typeface="+mj-lt"/>
                <a:ea typeface="Calibri" panose="020F0502020204030204" pitchFamily="34" charset="0"/>
                <a:cs typeface="Arial" panose="020B0604020202020204" pitchFamily="34" charset="0"/>
              </a:rPr>
              <a:t>kan opdage mangler i et hvilket som helst af de områder, der kan bidrage til angreb.</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3689481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 engineering angrebsteknikker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da" b="1" dirty="0">
                <a:solidFill>
                  <a:srgbClr val="000000"/>
                </a:solidFill>
                <a:latin typeface="+mj-lt"/>
                <a:ea typeface="Calibri" panose="020F0502020204030204" pitchFamily="34" charset="0"/>
                <a:cs typeface="Arial" panose="020B0604020202020204" pitchFamily="34" charset="0"/>
              </a:rPr>
              <a:t>Etisk perspektiv</a:t>
            </a:r>
          </a:p>
          <a:p>
            <a:pPr algn="just">
              <a:lnSpc>
                <a:spcPct val="107000"/>
              </a:lnSpc>
              <a:spcBef>
                <a:spcPts val="800"/>
              </a:spcBef>
              <a:spcAft>
                <a:spcPts val="800"/>
              </a:spcAft>
            </a:pPr>
            <a:r>
              <a:rPr lang="da" dirty="0">
                <a:solidFill>
                  <a:srgbClr val="000000"/>
                </a:solidFill>
                <a:latin typeface="+mj-lt"/>
                <a:ea typeface="Calibri" panose="020F0502020204030204" pitchFamily="34" charset="0"/>
                <a:cs typeface="Arial" panose="020B0604020202020204" pitchFamily="34" charset="0"/>
              </a:rPr>
              <a:t>er vigtig i forbindelse med social engineering og den relaterede forskning om emnet, fordi ideen om at manipulere et andet menneske krænker mange etiske principper.</a:t>
            </a:r>
          </a:p>
          <a:p>
            <a:pPr algn="just">
              <a:lnSpc>
                <a:spcPct val="107000"/>
              </a:lnSpc>
              <a:spcBef>
                <a:spcPts val="800"/>
              </a:spcBef>
              <a:spcAft>
                <a:spcPts val="800"/>
              </a:spcAft>
            </a:pPr>
            <a:r>
              <a:rPr lang="da" dirty="0">
                <a:solidFill>
                  <a:srgbClr val="000000"/>
                </a:solidFill>
                <a:latin typeface="+mj-lt"/>
                <a:ea typeface="Calibri" panose="020F0502020204030204" pitchFamily="34" charset="0"/>
                <a:cs typeface="Arial" panose="020B0604020202020204" pitchFamily="34" charset="0"/>
              </a:rPr>
              <a:t>hjælper, i tilfælde af en social ingeniørhændelse, med behandling af ofrene.</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43686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 engineering angrebsteknikker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da" b="1" dirty="0">
                <a:solidFill>
                  <a:srgbClr val="000000"/>
                </a:solidFill>
                <a:latin typeface="+mj-lt"/>
                <a:ea typeface="Calibri" panose="020F0502020204030204" pitchFamily="34" charset="0"/>
                <a:cs typeface="Arial" panose="020B0604020202020204" pitchFamily="34" charset="0"/>
              </a:rPr>
              <a:t>Etisk perspektiv</a:t>
            </a:r>
          </a:p>
          <a:p>
            <a:pPr marL="0" indent="0" algn="just">
              <a:lnSpc>
                <a:spcPct val="107000"/>
              </a:lnSpc>
              <a:spcBef>
                <a:spcPts val="800"/>
              </a:spcBef>
              <a:spcAft>
                <a:spcPts val="800"/>
              </a:spcAft>
              <a:buNone/>
            </a:pPr>
            <a:endParaRPr lang="en-US" b="1" dirty="0">
              <a:solidFill>
                <a:srgbClr val="000000"/>
              </a:solidFill>
              <a:latin typeface="+mj-lt"/>
              <a:ea typeface="Calibri" panose="020F050202020403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extfeld 7"/>
          <p:cNvSpPr txBox="1"/>
          <p:nvPr/>
        </p:nvSpPr>
        <p:spPr>
          <a:xfrm>
            <a:off x="540000" y="6049733"/>
            <a:ext cx="6825395" cy="615553"/>
          </a:xfrm>
          <a:prstGeom prst="rect">
            <a:avLst/>
          </a:prstGeom>
          <a:noFill/>
        </p:spPr>
        <p:txBody>
          <a:bodyPr wrap="none" rtlCol="0">
            <a:spAutoFit/>
          </a:bodyPr>
          <a:lstStyle/>
          <a:p>
            <a:r>
              <a:rPr lang="da" sz="1600" i="1" dirty="0">
                <a:latin typeface="Arial" panose="020B0604020202020204" pitchFamily="34" charset="0"/>
                <a:ea typeface="Calibri" panose="020F0502020204030204" pitchFamily="34" charset="0"/>
                <a:cs typeface="Arial" panose="020B0604020202020204" pitchFamily="34" charset="0"/>
              </a:rPr>
              <a:t>Figur 3: Social ingeniørkunst ud fra et tværfagligt synspunkt ( </a:t>
            </a:r>
            <a:r>
              <a:rPr lang="da" sz="1600" i="1" dirty="0" err="1">
                <a:latin typeface="Arial" panose="020B0604020202020204" pitchFamily="34" charset="0"/>
                <a:ea typeface="Calibri" panose="020F0502020204030204" pitchFamily="34" charset="0"/>
                <a:cs typeface="Arial" panose="020B0604020202020204" pitchFamily="34" charset="0"/>
              </a:rPr>
              <a:t>Washo </a:t>
            </a:r>
            <a:r>
              <a:rPr lang="da" sz="1600" i="1" dirty="0">
                <a:latin typeface="Arial" panose="020B0604020202020204" pitchFamily="34" charset="0"/>
                <a:ea typeface="Calibri" panose="020F0502020204030204" pitchFamily="34" charset="0"/>
                <a:cs typeface="Arial" panose="020B0604020202020204" pitchFamily="34" charset="0"/>
              </a:rPr>
              <a:t>, 2021)</a:t>
            </a:r>
            <a:endParaRPr lang="de-DE" sz="1600" i="1" dirty="0">
              <a:latin typeface="Arial" panose="020B0604020202020204" pitchFamily="34" charset="0"/>
              <a:ea typeface="DengXian" panose="02010600030101010101" pitchFamily="2" charset="-122"/>
              <a:cs typeface="Arial" panose="020B0604020202020204" pitchFamily="34" charset="0"/>
            </a:endParaRPr>
          </a:p>
          <a:p>
            <a:endParaRPr lang="de-DE" dirty="0"/>
          </a:p>
        </p:txBody>
      </p:sp>
      <p:pic>
        <p:nvPicPr>
          <p:cNvPr id="9" name="Billede 8">
            <a:extLst>
              <a:ext uri="{FF2B5EF4-FFF2-40B4-BE49-F238E27FC236}">
                <a16:creationId xmlns:a16="http://schemas.microsoft.com/office/drawing/2014/main" id="{A2723F21-DF37-4E38-B91E-C9A0EA4E481D}"/>
              </a:ext>
            </a:extLst>
          </p:cNvPr>
          <p:cNvPicPr>
            <a:picLocks noChangeAspect="1"/>
          </p:cNvPicPr>
          <p:nvPr/>
        </p:nvPicPr>
        <p:blipFill rotWithShape="1">
          <a:blip r:embed="rId4"/>
          <a:srcRect l="29671" t="27576" r="30809" b="7204"/>
          <a:stretch/>
        </p:blipFill>
        <p:spPr bwMode="auto">
          <a:xfrm>
            <a:off x="3355710" y="1614714"/>
            <a:ext cx="4790936" cy="44474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993563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 engineering angrebsteknikker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Aft>
                <a:spcPts val="800"/>
              </a:spcAft>
              <a:buNone/>
            </a:pPr>
            <a:r>
              <a:rPr lang="da" b="1" dirty="0">
                <a:solidFill>
                  <a:srgbClr val="000000"/>
                </a:solidFill>
                <a:latin typeface="+mj-lt"/>
                <a:ea typeface="Calibri" panose="020F0502020204030204" pitchFamily="34" charset="0"/>
                <a:cs typeface="Arial" panose="020B0604020202020204" pitchFamily="34" charset="0"/>
              </a:rPr>
              <a:t>Det er vigtigt at overveje:</a:t>
            </a:r>
            <a:endParaRPr lang="de-DE" b="1" dirty="0">
              <a:latin typeface="+mj-lt"/>
              <a:ea typeface="DengXian" panose="02010600030101010101" pitchFamily="2" charset="-122"/>
              <a:cs typeface="Arial" panose="020B0604020202020204" pitchFamily="34" charset="0"/>
            </a:endParaRPr>
          </a:p>
          <a:p>
            <a:pPr marL="342900" lvl="0" indent="-342900" algn="just">
              <a:lnSpc>
                <a:spcPct val="107000"/>
              </a:lnSpc>
              <a:buFont typeface="Symbol" panose="05050102010706020507" pitchFamily="18" charset="2"/>
              <a:buChar char=""/>
            </a:pPr>
            <a:r>
              <a:rPr lang="da" dirty="0">
                <a:solidFill>
                  <a:srgbClr val="000000"/>
                </a:solidFill>
                <a:latin typeface="+mj-lt"/>
                <a:ea typeface="Calibri" panose="020F0502020204030204" pitchFamily="34" charset="0"/>
                <a:cs typeface="Arial" panose="020B0604020202020204" pitchFamily="34" charset="0"/>
              </a:rPr>
              <a:t>hver disciplin, der giver information om, hvordan man forstår og fortolker emnet, beskytter mod forskellige typer angreb og forstår virkningen af social engineering fra både et menneskeligt og organisatorisk synspunkt.</a:t>
            </a:r>
            <a:endParaRPr lang="de-DE" dirty="0">
              <a:latin typeface="+mj-lt"/>
              <a:ea typeface="DengXian" panose="02010600030101010101" pitchFamily="2" charset="-122"/>
              <a:cs typeface="Arial" panose="020B0604020202020204" pitchFamily="34" charset="0"/>
            </a:endParaRPr>
          </a:p>
          <a:p>
            <a:pPr marL="342900" lvl="0" indent="-342900" algn="just">
              <a:lnSpc>
                <a:spcPct val="107000"/>
              </a:lnSpc>
              <a:spcAft>
                <a:spcPts val="800"/>
              </a:spcAft>
              <a:buFont typeface="Symbol" panose="05050102010706020507" pitchFamily="18" charset="2"/>
              <a:buChar char=""/>
            </a:pPr>
            <a:r>
              <a:rPr lang="da" dirty="0">
                <a:solidFill>
                  <a:srgbClr val="000000"/>
                </a:solidFill>
                <a:latin typeface="+mj-lt"/>
                <a:ea typeface="Calibri" panose="020F0502020204030204" pitchFamily="34" charset="0"/>
                <a:cs typeface="Arial" panose="020B0604020202020204" pitchFamily="34" charset="0"/>
              </a:rPr>
              <a:t>at hver disciplins fortolkning af emnet kun er brugbar, når den ses i sammenhæng med de andre discipliner.</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291911792"/>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8241BE87-8119-485D-9476-FFE5B2FB35D4}">
  <ds:schemaRefs>
    <ds:schemaRef ds:uri="http://schemas.microsoft.com/sharepoint/v3/contenttype/forms"/>
  </ds:schemaRefs>
</ds:datastoreItem>
</file>

<file path=customXml/itemProps2.xml><?xml version="1.0" encoding="utf-8"?>
<ds:datastoreItem xmlns:ds="http://schemas.openxmlformats.org/officeDocument/2006/customXml" ds:itemID="{793B6234-8DE0-4D2F-8D47-9193C1B12D46}"/>
</file>

<file path=customXml/itemProps3.xml><?xml version="1.0" encoding="utf-8"?>
<ds:datastoreItem xmlns:ds="http://schemas.openxmlformats.org/officeDocument/2006/customXml" ds:itemID="{34155455-F581-4870-9D15-6F1B5C9C81F2}">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docProps/app.xml><?xml version="1.0" encoding="utf-8"?>
<Properties xmlns="http://schemas.openxmlformats.org/officeDocument/2006/extended-properties" xmlns:vt="http://schemas.openxmlformats.org/officeDocument/2006/docPropsVTypes">
  <TotalTime>3</TotalTime>
  <Words>1630</Words>
  <Application>Microsoft Office PowerPoint</Application>
  <PresentationFormat>Widescreen</PresentationFormat>
  <Paragraphs>114</Paragraphs>
  <Slides>25</Slides>
  <Notes>0</Notes>
  <HiddenSlides>0</HiddenSlides>
  <MMClips>0</MMClips>
  <ScaleCrop>false</ScaleCrop>
  <HeadingPairs>
    <vt:vector size="6" baseType="variant">
      <vt:variant>
        <vt:lpstr>Benyttede skrifttyper</vt:lpstr>
      </vt:variant>
      <vt:variant>
        <vt:i4>4</vt:i4>
      </vt:variant>
      <vt:variant>
        <vt:lpstr>Tema</vt:lpstr>
      </vt:variant>
      <vt:variant>
        <vt:i4>1</vt:i4>
      </vt:variant>
      <vt:variant>
        <vt:lpstr>Slidetitler</vt:lpstr>
      </vt:variant>
      <vt:variant>
        <vt:i4>25</vt:i4>
      </vt:variant>
    </vt:vector>
  </HeadingPairs>
  <TitlesOfParts>
    <vt:vector size="30" baseType="lpstr">
      <vt:lpstr>Arial</vt:lpstr>
      <vt:lpstr>Calibri</vt:lpstr>
      <vt:lpstr>Calibri Light</vt:lpstr>
      <vt:lpstr>Symbol</vt:lpstr>
      <vt:lpstr>Office</vt:lpstr>
      <vt:lpstr>Social Engineering</vt:lpstr>
      <vt:lpstr>Social Engineering</vt:lpstr>
      <vt:lpstr>Social Engineering</vt:lpstr>
      <vt:lpstr>Socialingeniøruddannelse</vt:lpstr>
      <vt:lpstr>Livscyklus for socialingeniørangreb</vt:lpstr>
      <vt:lpstr>Livscyklus for Social Engineering Attack</vt:lpstr>
      <vt:lpstr>Social engineering angrebsteknikker</vt:lpstr>
      <vt:lpstr>Social engineering angrebsteknikker</vt:lpstr>
      <vt:lpstr>Social engineering angrebsteknikker</vt:lpstr>
      <vt:lpstr>Social engineering angrebsteknikker</vt:lpstr>
      <vt:lpstr>Social engineering angrebsteknikker</vt:lpstr>
      <vt:lpstr>Social engineering angrebsteknikker</vt:lpstr>
      <vt:lpstr>Social engineering angrebsteknikker</vt:lpstr>
      <vt:lpstr>Social engineering angrebsteknikker</vt:lpstr>
      <vt:lpstr>Social engineering angrebsteknikker</vt:lpstr>
      <vt:lpstr>Social engineering angrebsteknikker</vt:lpstr>
      <vt:lpstr>Social engineering angrebsteknikker</vt:lpstr>
      <vt:lpstr>Social engineering angrebsteknikker</vt:lpstr>
      <vt:lpstr>Social ingeniørkunst ud fra et tværfagligt synspunkt</vt:lpstr>
      <vt:lpstr>Social engineering angrebsteknikker</vt:lpstr>
      <vt:lpstr>Social engineering angrebsteknikker</vt:lpstr>
      <vt:lpstr>Social engineering angrebsteknikker</vt:lpstr>
      <vt:lpstr>Social engineering angrebsteknikker</vt:lpstr>
      <vt:lpstr>Social engineering angrebsteknikker</vt:lpstr>
      <vt:lpstr>Social engineering angrebsteknikker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Henrik Petersen</cp:lastModifiedBy>
  <cp:revision>8</cp:revision>
  <dcterms:created xsi:type="dcterms:W3CDTF">2022-10-31T15:14:22Z</dcterms:created>
  <dcterms:modified xsi:type="dcterms:W3CDTF">2022-11-19T13:57:21Z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