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5"/>
  </p:notesMasterIdLst>
  <p:handoutMasterIdLst>
    <p:handoutMasterId r:id="rId36"/>
  </p:handoutMasterIdLst>
  <p:sldIdLst>
    <p:sldId id="256" r:id="rId5"/>
    <p:sldId id="328" r:id="rId6"/>
    <p:sldId id="323" r:id="rId7"/>
    <p:sldId id="324" r:id="rId8"/>
    <p:sldId id="378" r:id="rId9"/>
    <p:sldId id="325" r:id="rId10"/>
    <p:sldId id="326" r:id="rId11"/>
    <p:sldId id="327" r:id="rId12"/>
    <p:sldId id="330" r:id="rId13"/>
    <p:sldId id="331" r:id="rId14"/>
    <p:sldId id="379" r:id="rId15"/>
    <p:sldId id="333" r:id="rId16"/>
    <p:sldId id="334" r:id="rId17"/>
    <p:sldId id="278" r:id="rId18"/>
    <p:sldId id="280" r:id="rId19"/>
    <p:sldId id="281" r:id="rId20"/>
    <p:sldId id="372" r:id="rId21"/>
    <p:sldId id="363" r:id="rId22"/>
    <p:sldId id="364" r:id="rId23"/>
    <p:sldId id="373" r:id="rId24"/>
    <p:sldId id="365" r:id="rId25"/>
    <p:sldId id="374" r:id="rId26"/>
    <p:sldId id="366" r:id="rId27"/>
    <p:sldId id="375" r:id="rId28"/>
    <p:sldId id="367" r:id="rId29"/>
    <p:sldId id="368" r:id="rId30"/>
    <p:sldId id="369" r:id="rId31"/>
    <p:sldId id="370" r:id="rId32"/>
    <p:sldId id="377" r:id="rId33"/>
    <p:sldId id="371" r:id="rId34"/>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804" y="-54"/>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564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C97DB03-508B-A46F-6EA8-C62650E9D0C8}"/>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277556B8-2627-578E-1E77-220370F98780}"/>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FD23A3B-DC06-467B-1464-868B70FD2A56}"/>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F5272B1C-D9BF-5C7C-BA43-266ABD5F98A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7E7AD74B-C840-49D1-AEC4-0C4B4D1755C2}"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05DAD1-08EB-CA98-E733-ACBED3244EA7}"/>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B3CD85B3-8319-0DE7-D482-0F0A39936BC6}"/>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8637D32C-E644-2E39-55D6-1EE306E3F66C}"/>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DEE651E3-9D29-C129-24A3-579C96064280}"/>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Fare clic per modificare gli stili di testo Master</a:t>
            </a:r>
          </a:p>
          <a:p>
            <a:pPr lvl="1"/>
            <a:r>
              <a:rPr lang="bg-BG" noProof="0"/>
              <a:t>Secondo livello</a:t>
            </a:r>
          </a:p>
          <a:p>
            <a:pPr lvl="2"/>
            <a:r>
              <a:rPr lang="bg-BG" noProof="0"/>
              <a:t>Terzo livello</a:t>
            </a:r>
          </a:p>
          <a:p>
            <a:pPr lvl="3"/>
            <a:r>
              <a:rPr lang="bg-BG" noProof="0"/>
              <a:t>Quarto livello</a:t>
            </a:r>
          </a:p>
          <a:p>
            <a:pPr lvl="4"/>
            <a:r>
              <a:rPr lang="bg-BG" noProof="0"/>
              <a:t>Quinto livello</a:t>
            </a:r>
          </a:p>
        </p:txBody>
      </p:sp>
      <p:sp>
        <p:nvSpPr>
          <p:cNvPr id="5126" name="Rectangle 6">
            <a:extLst>
              <a:ext uri="{FF2B5EF4-FFF2-40B4-BE49-F238E27FC236}">
                <a16:creationId xmlns:a16="http://schemas.microsoft.com/office/drawing/2014/main" id="{993E2889-E77A-DF80-5B3E-DD911F0338A8}"/>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1E27AEC-2D03-DD6F-74E3-3D05F67185A4}"/>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531483C7-B69B-4C8E-8E78-35E1976CCA00}" type="slidenum">
              <a:rPr lang="bg-BG" altLang="en-US"/>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909AE17-8CC5-68D7-BB1A-1EC4A3D29C1D}"/>
              </a:ext>
            </a:extLst>
          </p:cNvPr>
          <p:cNvSpPr>
            <a:spLocks noGrp="1" noRot="1" noChangeAspect="1" noChangeArrowheads="1" noTextEdit="1"/>
          </p:cNvSpPr>
          <p:nvPr>
            <p:ph type="sldImg"/>
          </p:nvPr>
        </p:nvSpPr>
        <p:spPr>
          <a:ln/>
        </p:spPr>
      </p:sp>
      <p:sp>
        <p:nvSpPr>
          <p:cNvPr id="7171" name="Rectangle 3">
            <a:extLst>
              <a:ext uri="{FF2B5EF4-FFF2-40B4-BE49-F238E27FC236}">
                <a16:creationId xmlns:a16="http://schemas.microsoft.com/office/drawing/2014/main" id="{32C449D6-588E-5E14-BF94-EE7B9BC3120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FF61E2C-3F5C-9B38-03BC-31920A31F4D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46EC2A2B-2909-03B1-9C4C-E99BB94CBA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476539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542EFD-1194-62C4-4FA7-9DBE9D0AAA6A}"/>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E4B3055-2D38-22C4-5316-1C25D70A1E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94DE1915-7959-C659-DC1B-B2B0E70466A1}"/>
              </a:ext>
            </a:extLst>
          </p:cNvPr>
          <p:cNvSpPr>
            <a:spLocks noGrp="1"/>
          </p:cNvSpPr>
          <p:nvPr>
            <p:ph type="sldNum" sz="quarter" idx="12"/>
          </p:nvPr>
        </p:nvSpPr>
        <p:spPr/>
        <p:txBody>
          <a:bodyPr/>
          <a:lstStyle>
            <a:lvl1pPr>
              <a:defRPr/>
            </a:lvl1pPr>
          </a:lstStyle>
          <a:p>
            <a:pPr>
              <a:defRPr/>
            </a:pPr>
            <a:fld id="{7039D134-451C-490E-B6E2-CFBAB7659864}" type="slidenum">
              <a:rPr lang="bg-BG" altLang="en-US"/>
              <a:pPr>
                <a:defRPr/>
              </a:pPr>
              <a:t>‹#›</a:t>
            </a:fld>
            <a:endParaRPr lang="bg-BG" altLang="en-US"/>
          </a:p>
        </p:txBody>
      </p:sp>
    </p:spTree>
    <p:extLst>
      <p:ext uri="{BB962C8B-B14F-4D97-AF65-F5344CB8AC3E}">
        <p14:creationId xmlns:p14="http://schemas.microsoft.com/office/powerpoint/2010/main" val="157365019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48E16A-7CF3-9C71-7C35-31E00912024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FD44D14-F040-4D0A-0159-B2E75E6C8982}"/>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91981CC-4BEC-1FBC-46B3-CC12B7C2CBDC}"/>
              </a:ext>
            </a:extLst>
          </p:cNvPr>
          <p:cNvSpPr>
            <a:spLocks noGrp="1"/>
          </p:cNvSpPr>
          <p:nvPr>
            <p:ph type="sldNum" sz="quarter" idx="12"/>
          </p:nvPr>
        </p:nvSpPr>
        <p:spPr/>
        <p:txBody>
          <a:bodyPr/>
          <a:lstStyle>
            <a:lvl1pPr>
              <a:defRPr/>
            </a:lvl1pPr>
          </a:lstStyle>
          <a:p>
            <a:pPr>
              <a:defRPr/>
            </a:pPr>
            <a:fld id="{52E0C965-68EF-420C-9F52-8382A6D3876B}" type="slidenum">
              <a:rPr lang="bg-BG" altLang="en-US"/>
              <a:pPr>
                <a:defRPr/>
              </a:pPr>
              <a:t>‹#›</a:t>
            </a:fld>
            <a:endParaRPr lang="bg-BG" altLang="en-US"/>
          </a:p>
        </p:txBody>
      </p:sp>
    </p:spTree>
    <p:extLst>
      <p:ext uri="{BB962C8B-B14F-4D97-AF65-F5344CB8AC3E}">
        <p14:creationId xmlns:p14="http://schemas.microsoft.com/office/powerpoint/2010/main" val="183479283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F793B5B1-4425-A606-6EE6-7393FCAC2FC2}"/>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6848463F-11E1-CC73-59F3-326A446C3590}"/>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E4AB341-8ADB-368B-343F-B3388320A72F}"/>
              </a:ext>
            </a:extLst>
          </p:cNvPr>
          <p:cNvSpPr>
            <a:spLocks noGrp="1"/>
          </p:cNvSpPr>
          <p:nvPr>
            <p:ph type="sldNum" sz="quarter" idx="12"/>
          </p:nvPr>
        </p:nvSpPr>
        <p:spPr/>
        <p:txBody>
          <a:bodyPr/>
          <a:lstStyle>
            <a:lvl1pPr>
              <a:defRPr/>
            </a:lvl1pPr>
          </a:lstStyle>
          <a:p>
            <a:pPr>
              <a:defRPr/>
            </a:pPr>
            <a:fld id="{5F3CBD6E-8F3A-4C55-B738-84647EFF65B6}" type="slidenum">
              <a:rPr lang="bg-BG" altLang="en-US"/>
              <a:pPr>
                <a:defRPr/>
              </a:pPr>
              <a:t>‹#›</a:t>
            </a:fld>
            <a:endParaRPr lang="bg-BG" altLang="en-US"/>
          </a:p>
        </p:txBody>
      </p:sp>
    </p:spTree>
    <p:extLst>
      <p:ext uri="{BB962C8B-B14F-4D97-AF65-F5344CB8AC3E}">
        <p14:creationId xmlns:p14="http://schemas.microsoft.com/office/powerpoint/2010/main" val="2044942076"/>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41B3BC5-3279-30F4-7755-38582C4C63F1}"/>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702BC378-F67B-F0BF-F8EE-6EE6CB1AEF91}"/>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326DE1AA-4302-6FC7-62A3-1847E121A853}"/>
              </a:ext>
            </a:extLst>
          </p:cNvPr>
          <p:cNvSpPr>
            <a:spLocks noGrp="1"/>
          </p:cNvSpPr>
          <p:nvPr>
            <p:ph type="sldNum" sz="quarter" idx="12"/>
          </p:nvPr>
        </p:nvSpPr>
        <p:spPr/>
        <p:txBody>
          <a:bodyPr/>
          <a:lstStyle>
            <a:lvl1pPr>
              <a:defRPr/>
            </a:lvl1pPr>
          </a:lstStyle>
          <a:p>
            <a:pPr>
              <a:defRPr/>
            </a:pPr>
            <a:fld id="{15F7C8F4-3302-44AA-B7CA-2E6811BEE108}" type="slidenum">
              <a:rPr lang="bg-BG" altLang="en-US"/>
              <a:pPr>
                <a:defRPr/>
              </a:pPr>
              <a:t>‹#›</a:t>
            </a:fld>
            <a:endParaRPr lang="bg-BG" altLang="en-US"/>
          </a:p>
        </p:txBody>
      </p:sp>
    </p:spTree>
    <p:extLst>
      <p:ext uri="{BB962C8B-B14F-4D97-AF65-F5344CB8AC3E}">
        <p14:creationId xmlns:p14="http://schemas.microsoft.com/office/powerpoint/2010/main" val="381563509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C714362-EDD8-7A12-9075-1BE052E31600}"/>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E5A3004C-2109-2441-8D76-1E0F964593AB}"/>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6D9E69D6-FC89-CB99-CC35-9AA5ACFC257E}"/>
              </a:ext>
            </a:extLst>
          </p:cNvPr>
          <p:cNvSpPr>
            <a:spLocks noGrp="1"/>
          </p:cNvSpPr>
          <p:nvPr>
            <p:ph type="sldNum" sz="quarter" idx="12"/>
          </p:nvPr>
        </p:nvSpPr>
        <p:spPr/>
        <p:txBody>
          <a:bodyPr/>
          <a:lstStyle>
            <a:lvl1pPr>
              <a:defRPr/>
            </a:lvl1pPr>
          </a:lstStyle>
          <a:p>
            <a:pPr>
              <a:defRPr/>
            </a:pPr>
            <a:fld id="{6BE5F084-970C-4D6C-852F-8782095DABDF}" type="slidenum">
              <a:rPr lang="bg-BG" altLang="en-US"/>
              <a:pPr>
                <a:defRPr/>
              </a:pPr>
              <a:t>‹#›</a:t>
            </a:fld>
            <a:endParaRPr lang="bg-BG" altLang="en-US"/>
          </a:p>
        </p:txBody>
      </p:sp>
    </p:spTree>
    <p:extLst>
      <p:ext uri="{BB962C8B-B14F-4D97-AF65-F5344CB8AC3E}">
        <p14:creationId xmlns:p14="http://schemas.microsoft.com/office/powerpoint/2010/main" val="417698886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461F8E-0AD9-362C-50DD-88D564C700AC}"/>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BE6E335E-E9E8-BE87-5C8A-EEB859C69996}"/>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8BAD14F1-5687-644B-F25A-44D8A81180CC}"/>
              </a:ext>
            </a:extLst>
          </p:cNvPr>
          <p:cNvSpPr>
            <a:spLocks noGrp="1"/>
          </p:cNvSpPr>
          <p:nvPr>
            <p:ph type="sldNum" sz="quarter" idx="12"/>
          </p:nvPr>
        </p:nvSpPr>
        <p:spPr/>
        <p:txBody>
          <a:bodyPr/>
          <a:lstStyle>
            <a:lvl1pPr>
              <a:defRPr/>
            </a:lvl1pPr>
          </a:lstStyle>
          <a:p>
            <a:pPr>
              <a:defRPr/>
            </a:pPr>
            <a:fld id="{CFC08376-C4C0-41DB-8573-8017F622DBA4}" type="slidenum">
              <a:rPr lang="bg-BG" altLang="en-US"/>
              <a:pPr>
                <a:defRPr/>
              </a:pPr>
              <a:t>‹#›</a:t>
            </a:fld>
            <a:endParaRPr lang="bg-BG" altLang="en-US"/>
          </a:p>
        </p:txBody>
      </p:sp>
    </p:spTree>
    <p:extLst>
      <p:ext uri="{BB962C8B-B14F-4D97-AF65-F5344CB8AC3E}">
        <p14:creationId xmlns:p14="http://schemas.microsoft.com/office/powerpoint/2010/main" val="252020743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7B6F283-3682-9FAB-ECBA-7544CAC8E0F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1E4E7A7-203D-4883-63C3-574A772B913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06D1AED-D90A-316E-45A7-08CB7E1817DA}"/>
              </a:ext>
            </a:extLst>
          </p:cNvPr>
          <p:cNvSpPr>
            <a:spLocks noGrp="1"/>
          </p:cNvSpPr>
          <p:nvPr>
            <p:ph type="sldNum" sz="quarter" idx="12"/>
          </p:nvPr>
        </p:nvSpPr>
        <p:spPr/>
        <p:txBody>
          <a:bodyPr/>
          <a:lstStyle>
            <a:lvl1pPr>
              <a:defRPr/>
            </a:lvl1pPr>
          </a:lstStyle>
          <a:p>
            <a:pPr>
              <a:defRPr/>
            </a:pPr>
            <a:fld id="{29799B19-4CBE-4762-8FF9-6FF15FD8D6B8}" type="slidenum">
              <a:rPr lang="bg-BG" altLang="en-US"/>
              <a:pPr>
                <a:defRPr/>
              </a:pPr>
              <a:t>‹#›</a:t>
            </a:fld>
            <a:endParaRPr lang="bg-BG" altLang="en-US"/>
          </a:p>
        </p:txBody>
      </p:sp>
    </p:spTree>
    <p:extLst>
      <p:ext uri="{BB962C8B-B14F-4D97-AF65-F5344CB8AC3E}">
        <p14:creationId xmlns:p14="http://schemas.microsoft.com/office/powerpoint/2010/main" val="4423843"/>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B463376-9682-4893-F340-7AE9DF980ABF}"/>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2175F575-5ECD-342F-B7FB-447A943DD9A2}"/>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89C3495-54C8-D679-CE65-C2D00F473223}"/>
              </a:ext>
            </a:extLst>
          </p:cNvPr>
          <p:cNvSpPr>
            <a:spLocks noGrp="1"/>
          </p:cNvSpPr>
          <p:nvPr>
            <p:ph type="sldNum" sz="quarter" idx="12"/>
          </p:nvPr>
        </p:nvSpPr>
        <p:spPr/>
        <p:txBody>
          <a:bodyPr/>
          <a:lstStyle>
            <a:lvl1pPr>
              <a:defRPr/>
            </a:lvl1pPr>
          </a:lstStyle>
          <a:p>
            <a:pPr>
              <a:defRPr/>
            </a:pPr>
            <a:fld id="{A497C25C-E0AE-4357-87CF-BEDCE0166D61}" type="slidenum">
              <a:rPr lang="bg-BG" altLang="en-US"/>
              <a:pPr>
                <a:defRPr/>
              </a:pPr>
              <a:t>‹#›</a:t>
            </a:fld>
            <a:endParaRPr lang="bg-BG" altLang="en-US"/>
          </a:p>
        </p:txBody>
      </p:sp>
    </p:spTree>
    <p:extLst>
      <p:ext uri="{BB962C8B-B14F-4D97-AF65-F5344CB8AC3E}">
        <p14:creationId xmlns:p14="http://schemas.microsoft.com/office/powerpoint/2010/main" val="358156288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F8EC8DB-052C-EA48-CC17-7C3C546CDCB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0219B5D-50FE-057C-4ECA-05AE9A50E57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E8302E4-6E96-A4D8-6E3E-74A95A984EAF}"/>
              </a:ext>
            </a:extLst>
          </p:cNvPr>
          <p:cNvSpPr>
            <a:spLocks noGrp="1"/>
          </p:cNvSpPr>
          <p:nvPr>
            <p:ph type="sldNum" sz="quarter" idx="12"/>
          </p:nvPr>
        </p:nvSpPr>
        <p:spPr/>
        <p:txBody>
          <a:bodyPr/>
          <a:lstStyle>
            <a:lvl1pPr>
              <a:defRPr/>
            </a:lvl1pPr>
          </a:lstStyle>
          <a:p>
            <a:pPr>
              <a:defRPr/>
            </a:pPr>
            <a:fld id="{A4CC67AB-109B-443F-9743-55A82D341067}" type="slidenum">
              <a:rPr lang="bg-BG" altLang="en-US"/>
              <a:pPr>
                <a:defRPr/>
              </a:pPr>
              <a:t>‹#›</a:t>
            </a:fld>
            <a:endParaRPr lang="bg-BG" altLang="en-US"/>
          </a:p>
        </p:txBody>
      </p:sp>
    </p:spTree>
    <p:extLst>
      <p:ext uri="{BB962C8B-B14F-4D97-AF65-F5344CB8AC3E}">
        <p14:creationId xmlns:p14="http://schemas.microsoft.com/office/powerpoint/2010/main" val="238451709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61FF8-5AB6-7990-D30E-79FEF2A5F58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0CB1EC3-2CB7-EB27-87D2-0670F4A8DAFC}"/>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1CDAA5D0-AD8F-85EE-9871-57E5E6660307}"/>
              </a:ext>
            </a:extLst>
          </p:cNvPr>
          <p:cNvSpPr>
            <a:spLocks noGrp="1"/>
          </p:cNvSpPr>
          <p:nvPr>
            <p:ph type="sldNum" sz="quarter" idx="12"/>
          </p:nvPr>
        </p:nvSpPr>
        <p:spPr/>
        <p:txBody>
          <a:bodyPr/>
          <a:lstStyle>
            <a:lvl1pPr>
              <a:defRPr/>
            </a:lvl1pPr>
          </a:lstStyle>
          <a:p>
            <a:pPr>
              <a:defRPr/>
            </a:pPr>
            <a:fld id="{4207CFAF-68F4-46D2-84EF-3EAF4360977C}" type="slidenum">
              <a:rPr lang="bg-BG" altLang="en-US"/>
              <a:pPr>
                <a:defRPr/>
              </a:pPr>
              <a:t>‹#›</a:t>
            </a:fld>
            <a:endParaRPr lang="bg-BG" altLang="en-US"/>
          </a:p>
        </p:txBody>
      </p:sp>
    </p:spTree>
    <p:extLst>
      <p:ext uri="{BB962C8B-B14F-4D97-AF65-F5344CB8AC3E}">
        <p14:creationId xmlns:p14="http://schemas.microsoft.com/office/powerpoint/2010/main" val="428207977"/>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0EAE7FFB-3538-49ED-5C60-EACFEF9211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45363" y="352425"/>
            <a:ext cx="40894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7BB6D3B-35BC-1447-BFD9-35381DEE1CF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487488" y="44450"/>
            <a:ext cx="14065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88140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11FA8EF-CC57-BCAD-4E7E-ACCDA0D180E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Fare clic per modificare lo stile del titolo Master</a:t>
            </a:r>
          </a:p>
        </p:txBody>
      </p:sp>
      <p:sp>
        <p:nvSpPr>
          <p:cNvPr id="1027" name="Text Placeholder 2">
            <a:extLst>
              <a:ext uri="{FF2B5EF4-FFF2-40B4-BE49-F238E27FC236}">
                <a16:creationId xmlns:a16="http://schemas.microsoft.com/office/drawing/2014/main" id="{33F9DCB9-E059-07B8-DA66-B037FB14E59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Fare clic per modificare gli stili di testo Master</a:t>
            </a:r>
          </a:p>
          <a:p>
            <a:pPr lvl="1"/>
            <a:r>
              <a:rPr lang="en-US" altLang="en-US"/>
              <a:t>Secondo livello</a:t>
            </a:r>
          </a:p>
          <a:p>
            <a:pPr lvl="2"/>
            <a:r>
              <a:rPr lang="en-US" altLang="en-US"/>
              <a:t>Terzo livello</a:t>
            </a:r>
          </a:p>
          <a:p>
            <a:pPr lvl="3"/>
            <a:r>
              <a:rPr lang="en-US" altLang="en-US"/>
              <a:t>Quarto livello</a:t>
            </a:r>
          </a:p>
          <a:p>
            <a:pPr lvl="4"/>
            <a:r>
              <a:rPr lang="en-US" altLang="en-US"/>
              <a:t>Quinto livello</a:t>
            </a:r>
          </a:p>
        </p:txBody>
      </p:sp>
      <p:sp>
        <p:nvSpPr>
          <p:cNvPr id="4" name="Date Placeholder 3">
            <a:extLst>
              <a:ext uri="{FF2B5EF4-FFF2-40B4-BE49-F238E27FC236}">
                <a16:creationId xmlns:a16="http://schemas.microsoft.com/office/drawing/2014/main" id="{A141FB11-A0E1-CB52-EBC2-0C707C7BE2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3BCC03AF-4AB9-95CC-3476-35060558B7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BE45375-5B89-715B-2B88-88D628CD38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2B2D1930-A375-4B24-A71D-F4AC61815077}" type="slidenum">
              <a:rPr lang="bg-BG" altLang="en-US"/>
              <a:t>‹#›</a:t>
            </a:fld>
            <a:endParaRPr lang="bg-BG" altLang="en-US"/>
          </a:p>
        </p:txBody>
      </p:sp>
    </p:spTree>
  </p:cSld>
  <p:clrMap bg1="lt1" tx1="dk1" bg2="lt2" tx2="dk2" accent1="accent1" accent2="accent2" accent3="accent3" accent4="accent4" accent5="accent5" accent6="accent6" hlink="hlink" folHlink="folHlink"/>
  <p:sldLayoutIdLst>
    <p:sldLayoutId id="2147483697"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8"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5">
            <a:extLst>
              <a:ext uri="{FF2B5EF4-FFF2-40B4-BE49-F238E27FC236}">
                <a16:creationId xmlns:a16="http://schemas.microsoft.com/office/drawing/2014/main" id="{EAE7203E-27EB-5837-6BDA-83A551E972AC}"/>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it-IT" altLang="bg-BG" sz="1800" dirty="0" smtClean="0">
                <a:latin typeface="Arial" panose="020B0604020202020204" pitchFamily="34" charset="0"/>
              </a:rPr>
              <a:t> </a:t>
            </a:r>
            <a:endParaRPr lang="it-IT" altLang="bg-BG" sz="1800" dirty="0">
              <a:latin typeface="Arial" panose="020B0604020202020204" pitchFamily="34" charset="0"/>
            </a:endParaRPr>
          </a:p>
        </p:txBody>
      </p:sp>
      <p:sp>
        <p:nvSpPr>
          <p:cNvPr id="2" name="Rechteck 4">
            <a:extLst>
              <a:ext uri="{FF2B5EF4-FFF2-40B4-BE49-F238E27FC236}">
                <a16:creationId xmlns:a16="http://schemas.microsoft.com/office/drawing/2014/main" id="{B5FA3139-8F84-29A1-A2BB-FD443A78A470}"/>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t-IT" dirty="0"/>
          </a:p>
        </p:txBody>
      </p:sp>
      <p:sp>
        <p:nvSpPr>
          <p:cNvPr id="6148" name="Titel 1">
            <a:extLst>
              <a:ext uri="{FF2B5EF4-FFF2-40B4-BE49-F238E27FC236}">
                <a16:creationId xmlns:a16="http://schemas.microsoft.com/office/drawing/2014/main" id="{39266457-3561-3D48-B371-B0E82B3CE267}"/>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it-IT" altLang="en-US" sz="5400" b="1" dirty="0" smtClean="0">
                <a:latin typeface="Arial" panose="020B0604020202020204" pitchFamily="34" charset="0"/>
                <a:cs typeface="Arial" panose="020B0604020202020204" pitchFamily="34" charset="0"/>
              </a:rPr>
              <a:t>Introduzione alla sicurezza delle informazioni, ai sistemi di controllo interno</a:t>
            </a:r>
            <a:endParaRPr lang="it-IT" altLang="en-US" sz="5400" b="1" dirty="0">
              <a:latin typeface="Arial" panose="020B0604020202020204" pitchFamily="34" charset="0"/>
              <a:cs typeface="Arial" panose="020B0604020202020204" pitchFamily="34" charset="0"/>
            </a:endParaRPr>
          </a:p>
        </p:txBody>
      </p:sp>
      <p:pic>
        <p:nvPicPr>
          <p:cNvPr id="6150" name="Grafik 3">
            <a:extLst>
              <a:ext uri="{FF2B5EF4-FFF2-40B4-BE49-F238E27FC236}">
                <a16:creationId xmlns:a16="http://schemas.microsoft.com/office/drawing/2014/main" id="{011B0BD5-3151-161A-8333-27C7189EB5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B5A17BB4-2E56-D59D-E1BD-EE9443B38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A1E118-3842-B278-CC71-601257B2DBD9}"/>
              </a:ext>
            </a:extLst>
          </p:cNvPr>
          <p:cNvSpPr>
            <a:spLocks noGrp="1"/>
          </p:cNvSpPr>
          <p:nvPr>
            <p:ph idx="4294967295"/>
          </p:nvPr>
        </p:nvSpPr>
        <p:spPr>
          <a:xfrm>
            <a:off x="550863" y="1987550"/>
            <a:ext cx="11090275" cy="4525963"/>
          </a:xfrm>
        </p:spPr>
        <p:txBody>
          <a:bodyPr rtlCol="0">
            <a:normAutofit lnSpcReduction="10000"/>
          </a:bodyPr>
          <a:lstStyle/>
          <a:p>
            <a:r>
              <a:rPr lang="it-IT" dirty="0"/>
              <a:t>Il progetto sviluppa un quadro di sicurezza informatica per fornire un meccanismo per:​</a:t>
            </a:r>
          </a:p>
          <a:p>
            <a:pPr lvl="1"/>
            <a:r>
              <a:rPr lang="it-IT" dirty="0"/>
              <a:t>la formazione professionale ed educativa (VET) all'interno delle PMI​</a:t>
            </a:r>
          </a:p>
          <a:p>
            <a:pPr lvl="1"/>
            <a:r>
              <a:rPr lang="it-IT" dirty="0"/>
              <a:t>descrivere le competenze e le abilità che i professionisti della sicurezza informatica devono possedere per prevenire gli attacchi informatici​</a:t>
            </a:r>
          </a:p>
          <a:p>
            <a:r>
              <a:rPr lang="it-IT" dirty="0"/>
              <a:t>Tenendo conto dei vantaggi dei programmi di formazione e tutoraggio interdisciplinari, soprattutto nel campo della sicurezza informatica, il progetto sviluppa e verifica programmi di formazione interdisciplinare con supporto digitale e una piattaforma di e-learning collaborativa.​</a:t>
            </a:r>
          </a:p>
          <a:p>
            <a:r>
              <a:rPr lang="it-IT" dirty="0"/>
              <a:t>Questo programma di formazione è personalizzato per la formazione professionale e lo sviluppo di un modello europeo di trasferibilità.​</a:t>
            </a:r>
          </a:p>
        </p:txBody>
      </p:sp>
      <p:sp>
        <p:nvSpPr>
          <p:cNvPr id="8195" name="Titel 1">
            <a:extLst>
              <a:ext uri="{FF2B5EF4-FFF2-40B4-BE49-F238E27FC236}">
                <a16:creationId xmlns:a16="http://schemas.microsoft.com/office/drawing/2014/main" id="{D800FAA5-B26C-F942-DDF0-ACF4DEFD32B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Progetto Erasmus+ InCyT</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425" y="1772817"/>
            <a:ext cx="11568113" cy="4597822"/>
          </a:xfrm>
        </p:spPr>
        <p:txBody>
          <a:bodyPr/>
          <a:lstStyle/>
          <a:p>
            <a:pPr algn="just"/>
            <a:r>
              <a:rPr lang="it-IT" altLang="en-US" dirty="0" smtClean="0"/>
              <a:t>Un quadro di riferimento per le competenze viene regolarmente utilizzato dalle aziende per comprendere i propri requisiti basati sulle competenze, le competenze richieste, le capacità dei dipendenti e le lacune.</a:t>
            </a:r>
          </a:p>
          <a:p>
            <a:pPr algn="just"/>
            <a:r>
              <a:rPr lang="it-IT" altLang="en-US" dirty="0" smtClean="0"/>
              <a:t>Un quadro di competenze sviluppato tenendo conto del profilo dell'azienda e degli interessi dei dipendenti può migliorare le prestazioni e fornire chiarezza per ogni singolo requisito di ruolo e sviluppare il talento sul posto di lavoro.</a:t>
            </a:r>
          </a:p>
          <a:p>
            <a:pPr algn="just"/>
            <a:r>
              <a:rPr lang="it-IT" altLang="en-US" dirty="0" smtClean="0"/>
              <a:t>Negli ultimi anni, a causa dei numerosi attacchi informatici, i framework di sicurezza informatica sono stati adottati soprattutto dalle grandi organizzazioni (imprese, ONG e altre entità) o dagli attori statali.</a:t>
            </a:r>
          </a:p>
          <a:p>
            <a:pPr algn="just"/>
            <a:r>
              <a:rPr lang="it-IT" altLang="en-US" dirty="0" smtClean="0"/>
              <a:t>Un attacco informatico riuscito può causare gravi danni all'attività di un'azienda. Può influire sul risultato economico, sullo status commerciale dell'azienda e sulla fiducia dei consumatori.</a:t>
            </a:r>
            <a:endParaRPr lang="it-IT" altLang="en-US" dirty="0"/>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Attacchi informatici e quadro delle competenze</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425450" y="1690688"/>
            <a:ext cx="11647488" cy="5000625"/>
          </a:xfrm>
        </p:spPr>
        <p:txBody>
          <a:bodyPr/>
          <a:lstStyle/>
          <a:p>
            <a:pPr algn="just"/>
            <a:r>
              <a:rPr lang="it-IT" altLang="en-US" dirty="0" smtClean="0"/>
              <a:t>L'impatto di una violazione della sicurezza può essere suddiviso in tre categorie: finanziario, reputazionale e legale.</a:t>
            </a:r>
          </a:p>
          <a:p>
            <a:pPr algn="just"/>
            <a:r>
              <a:rPr lang="it-IT" altLang="en-US" dirty="0" smtClean="0"/>
              <a:t>Gli attacchi informatici spesso comportano ingenti perdite finanziarie derivanti dal furto di informazioni aziendali, informazioni finanziarie (ad esempio, dati bancari o di carte di pagamento), denaro, interruzioni delle transazioni (ad esempio, impossibilità di effettuare transazioni online), perdita dell'attività o del contratto. Le aziende che hanno subito una violazione informatica generalmente spendono denaro per riparare i sistemi, le reti e i dispositivi colpiti.</a:t>
            </a:r>
            <a:endParaRPr lang="it-IT" altLang="en-US"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Attacchi informatici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425450" y="1690688"/>
            <a:ext cx="11647488" cy="5000625"/>
          </a:xfrm>
        </p:spPr>
        <p:txBody>
          <a:bodyPr/>
          <a:lstStyle/>
          <a:p>
            <a:pPr algn="just"/>
            <a:r>
              <a:rPr lang="it-IT" altLang="en-US" dirty="0" smtClean="0"/>
              <a:t>L'attacco può colpire i fornitori dell'azienda, i rapporti con i partner, gli investitori e altre terze parti coinvolte nell'attività dell'azienda.</a:t>
            </a:r>
          </a:p>
          <a:p>
            <a:pPr algn="just"/>
            <a:r>
              <a:rPr lang="it-IT" altLang="en-US" dirty="0" smtClean="0"/>
              <a:t>Pertanto, le leggi sulla protezione dei dati e sulla privacy richiedono la gestione della sicurezza di tutti i dati personali in possesso dell'azienda (del proprio personale o dei clienti).</a:t>
            </a:r>
          </a:p>
          <a:p>
            <a:pPr algn="just"/>
            <a:r>
              <a:rPr lang="it-IT" altLang="en-US" dirty="0" smtClean="0"/>
              <a:t>Se questi dati vengono accidentalmente o deliberatamente compromessi e l'azienda non implementa misure di sicurezza adeguate, può incorrere in sanzioni normative.</a:t>
            </a:r>
            <a:endParaRPr lang="it-IT" altLang="en-US"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Attacchi informatici</a:t>
            </a:r>
            <a:endParaRPr lang="it-IT" altLang="en-US" sz="4400" dirty="0">
              <a:latin typeface="Calibri Light" panose="020F0302020204030204" pitchFamily="34" charset="0"/>
            </a:endParaRPr>
          </a:p>
        </p:txBody>
      </p:sp>
    </p:spTree>
    <p:extLst>
      <p:ext uri="{BB962C8B-B14F-4D97-AF65-F5344CB8AC3E}">
        <p14:creationId xmlns:p14="http://schemas.microsoft.com/office/powerpoint/2010/main" val="312050504"/>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847D19-4150-A186-C1F0-FEEE8CF1EED8}"/>
              </a:ext>
            </a:extLst>
          </p:cNvPr>
          <p:cNvSpPr>
            <a:spLocks noGrp="1"/>
          </p:cNvSpPr>
          <p:nvPr>
            <p:ph idx="4294967295"/>
          </p:nvPr>
        </p:nvSpPr>
        <p:spPr>
          <a:xfrm>
            <a:off x="623392" y="2000250"/>
            <a:ext cx="11160125" cy="4857750"/>
          </a:xfrm>
        </p:spPr>
        <p:txBody>
          <a:bodyPr rtlCol="0">
            <a:normAutofit/>
          </a:bodyPr>
          <a:lstStyle/>
          <a:p>
            <a:pPr algn="just" fontAlgn="auto">
              <a:spcBef>
                <a:spcPts val="600"/>
              </a:spcBef>
              <a:spcAft>
                <a:spcPts val="600"/>
              </a:spcAft>
              <a:defRPr/>
            </a:pPr>
            <a:r>
              <a:rPr lang="it-IT" dirty="0" smtClean="0"/>
              <a:t>Dopo un attacco, un efficace strumento di sicurezza informatica o un piano di risposta agli incidenti, ad esempio utilizzando un consulente informatico, può aiutare a:</a:t>
            </a:r>
          </a:p>
          <a:p>
            <a:pPr marL="845820" indent="-342900" algn="just" fontAlgn="auto">
              <a:spcBef>
                <a:spcPts val="600"/>
              </a:spcBef>
              <a:spcAft>
                <a:spcPts val="600"/>
              </a:spcAft>
              <a:defRPr/>
            </a:pPr>
            <a:r>
              <a:rPr lang="it-IT" sz="2400" dirty="0" smtClean="0"/>
              <a:t>ridurre l'impatto dell'attacco</a:t>
            </a:r>
          </a:p>
          <a:p>
            <a:pPr marL="845820" indent="-342900" algn="just" fontAlgn="auto">
              <a:spcBef>
                <a:spcPts val="600"/>
              </a:spcBef>
              <a:spcAft>
                <a:spcPts val="600"/>
              </a:spcAft>
              <a:defRPr/>
            </a:pPr>
            <a:r>
              <a:rPr lang="it-IT" sz="2400" dirty="0" smtClean="0"/>
              <a:t>segnalare l'incidente alle autorità competenti</a:t>
            </a:r>
          </a:p>
          <a:p>
            <a:pPr marL="845820" indent="-342900" algn="just" fontAlgn="auto">
              <a:spcBef>
                <a:spcPts val="600"/>
              </a:spcBef>
              <a:spcAft>
                <a:spcPts val="600"/>
              </a:spcAft>
              <a:defRPr/>
            </a:pPr>
            <a:r>
              <a:rPr lang="it-IT" sz="2400" dirty="0" smtClean="0"/>
              <a:t>risanare i sistemi interessati</a:t>
            </a:r>
          </a:p>
          <a:p>
            <a:pPr marL="845820" indent="-342900" algn="just" fontAlgn="auto">
              <a:spcBef>
                <a:spcPts val="600"/>
              </a:spcBef>
              <a:spcAft>
                <a:spcPts val="600"/>
              </a:spcAft>
              <a:defRPr/>
            </a:pPr>
            <a:r>
              <a:rPr lang="it-IT" sz="2400" dirty="0" smtClean="0"/>
              <a:t>per rendere operativa la vostra azienda nel più breve tempo possibile.</a:t>
            </a:r>
          </a:p>
          <a:p>
            <a:pPr algn="just" fontAlgn="auto">
              <a:spcBef>
                <a:spcPts val="600"/>
              </a:spcBef>
              <a:spcAft>
                <a:spcPts val="600"/>
              </a:spcAft>
              <a:defRPr/>
            </a:pPr>
            <a:r>
              <a:rPr lang="it-IT" dirty="0" smtClean="0"/>
              <a:t>È necessario investire nella formazione e nell'educazione degli utenti nel campo della sicurezza informatica per evitare attacchi e sviluppare costantemente la consapevolezza di una strategia informatica nella propria organizzazione.</a:t>
            </a:r>
            <a:endParaRPr lang="it-IT" dirty="0"/>
          </a:p>
        </p:txBody>
      </p:sp>
      <p:sp>
        <p:nvSpPr>
          <p:cNvPr id="11267" name="Titel 1">
            <a:extLst>
              <a:ext uri="{FF2B5EF4-FFF2-40B4-BE49-F238E27FC236}">
                <a16:creationId xmlns:a16="http://schemas.microsoft.com/office/drawing/2014/main" id="{97BFE6F2-E560-6130-9D45-7D87943247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Rischi in azienda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119336" y="1690688"/>
            <a:ext cx="11953328" cy="4525963"/>
          </a:xfrm>
        </p:spPr>
        <p:txBody>
          <a:bodyPr/>
          <a:lstStyle/>
          <a:p>
            <a:pPr>
              <a:spcBef>
                <a:spcPts val="600"/>
              </a:spcBef>
              <a:spcAft>
                <a:spcPts val="600"/>
              </a:spcAft>
            </a:pPr>
            <a:r>
              <a:rPr lang="it-IT" altLang="en-US" dirty="0" smtClean="0"/>
              <a:t>Un framework di cybersecurity è un insieme di best practice e processi documentati che vengono utilizzati per sviluppare politiche di sicurezza informatica all'interno di un'organizzazione.</a:t>
            </a:r>
          </a:p>
          <a:p>
            <a:pPr>
              <a:spcBef>
                <a:spcPts val="600"/>
              </a:spcBef>
              <a:spcAft>
                <a:spcPts val="600"/>
              </a:spcAft>
            </a:pPr>
            <a:r>
              <a:rPr lang="it-IT" altLang="en-US" dirty="0" smtClean="0"/>
              <a:t>A differenza delle politiche tradizionali strettamente legate all'ambito legale, un quadro di riferimento per la cybersecurity dovrebbe anche includere esempi documentati di problemi evitabili con tali politiche e dei processi e dei modi appropriati per attuare le politiche di sicurezza descritte nel quadro.</a:t>
            </a:r>
          </a:p>
          <a:p>
            <a:pPr>
              <a:spcBef>
                <a:spcPts val="600"/>
              </a:spcBef>
              <a:spcAft>
                <a:spcPts val="600"/>
              </a:spcAft>
            </a:pPr>
            <a:r>
              <a:rPr lang="it-IT" altLang="en-US" dirty="0" smtClean="0"/>
              <a:t>Si tratta sia di una guida per i dipendenti e gli utenti, sia di un compendio convincente di best practice di sicurezza che può essere consultato da soggetti esterni autorizzati (come le autorità).</a:t>
            </a:r>
          </a:p>
          <a:p>
            <a:pPr>
              <a:spcBef>
                <a:spcPts val="600"/>
              </a:spcBef>
              <a:spcAft>
                <a:spcPts val="600"/>
              </a:spcAft>
            </a:pPr>
            <a:r>
              <a:rPr lang="it-IT" altLang="en-US" dirty="0" smtClean="0"/>
              <a:t>Un quadro di competenze di cybersecurity aiuta a valutare meglio le competenze necessarie per evitare gli attacchi, le lacune e le misure di rimedio.</a:t>
            </a:r>
            <a:endParaRPr lang="it-IT" altLang="en-US" dirty="0"/>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Quadro di 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22225" y="1690688"/>
            <a:ext cx="12169775" cy="4525962"/>
          </a:xfrm>
        </p:spPr>
        <p:txBody>
          <a:bodyPr/>
          <a:lstStyle/>
          <a:p>
            <a:pPr>
              <a:spcBef>
                <a:spcPts val="600"/>
              </a:spcBef>
              <a:spcAft>
                <a:spcPts val="600"/>
              </a:spcAft>
            </a:pPr>
            <a:r>
              <a:rPr lang="it-IT" altLang="en-US" dirty="0" smtClean="0"/>
              <a:t>Nonostante la maggiore consapevolezza e gli sforzi, nell'UE si registra una carenza nota e crescente di professionisti della sicurezza informatica e di competenze dei dipendenti per evitare gli attacchi informatici in tutto il mondo, queste carenze continuano a rappresentare problemi importanti per il settore pubblico e privato.</a:t>
            </a:r>
          </a:p>
          <a:p>
            <a:pPr>
              <a:spcBef>
                <a:spcPts val="600"/>
              </a:spcBef>
              <a:spcAft>
                <a:spcPts val="600"/>
              </a:spcAft>
            </a:pPr>
            <a:r>
              <a:rPr lang="it-IT" altLang="en-US" dirty="0" smtClean="0"/>
              <a:t>Lo studio CYBERSECURITY WORKFORCE 2019 Strategies for Building and Growing Strong Cyber Security Teams (ISC) stima che a livello globale ci siano 2,8 milioni di professionisti della cybersecurity, mentre il gap è in realtà di 4,07 milioni.</a:t>
            </a:r>
          </a:p>
          <a:p>
            <a:pPr>
              <a:spcBef>
                <a:spcPts val="600"/>
              </a:spcBef>
              <a:spcAft>
                <a:spcPts val="600"/>
              </a:spcAft>
            </a:pPr>
            <a:r>
              <a:rPr lang="it-IT" altLang="en-US" dirty="0" smtClean="0"/>
              <a:t>Lo studio rileva che il divario attuale in Europa è di 291.000 unità, un numero raddoppiato rispetto agli anni precedenti.</a:t>
            </a:r>
          </a:p>
          <a:p>
            <a:pPr>
              <a:spcBef>
                <a:spcPts val="600"/>
              </a:spcBef>
              <a:spcAft>
                <a:spcPts val="600"/>
              </a:spcAft>
            </a:pPr>
            <a:r>
              <a:rPr lang="it-IT" altLang="en-US" dirty="0" smtClean="0"/>
              <a:t>Molti Paesi con competenze altamente sviluppate preferiscono creare una propria serie di regolamenti e documenti, ma molti Paesi e piccole e medie imprese (PMI) hanno bisogno di aiuto in questo contesto.</a:t>
            </a:r>
            <a:endParaRPr lang="it-IT" altLang="en-US" dirty="0"/>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550863" y="1844675"/>
            <a:ext cx="11306175" cy="4525963"/>
          </a:xfrm>
        </p:spPr>
        <p:txBody>
          <a:bodyPr/>
          <a:lstStyle/>
          <a:p>
            <a:pPr algn="just" fontAlgn="auto">
              <a:spcAft>
                <a:spcPts val="0"/>
              </a:spcAft>
              <a:defRPr/>
            </a:pPr>
            <a:r>
              <a:rPr lang="it-IT" dirty="0">
                <a:cs typeface="Arial" panose="020B0604020202020204" pitchFamily="34" charset="0"/>
              </a:rPr>
              <a:t>Significa manipolare gli esseri umani (spesso utilizzando metodi psicologici) per ottenere l'accesso a dati, documenti e informazioni di interesse per l'attaccante.</a:t>
            </a:r>
          </a:p>
          <a:p>
            <a:pPr algn="just" fontAlgn="auto">
              <a:spcAft>
                <a:spcPts val="0"/>
              </a:spcAft>
              <a:defRPr/>
            </a:pPr>
            <a:r>
              <a:rPr lang="it-IT" dirty="0">
                <a:cs typeface="Arial" panose="020B0604020202020204" pitchFamily="34" charset="0"/>
              </a:rPr>
              <a:t>È oggi una delle principali minacce alla sicurezza informatica e rappresenta una forma efficace di criminalità informatica.</a:t>
            </a:r>
          </a:p>
          <a:p>
            <a:pPr algn="just" fontAlgn="auto">
              <a:spcAft>
                <a:spcPts val="0"/>
              </a:spcAft>
              <a:defRPr/>
            </a:pPr>
            <a:r>
              <a:rPr lang="it-IT" dirty="0">
                <a:cs typeface="Arial" panose="020B0604020202020204" pitchFamily="34" charset="0"/>
              </a:rPr>
              <a:t>Potrebbero avere pericolose ripercussioni, ad esempio la violazione dei dati, più di qualsiasi altro tipo di attacco.</a:t>
            </a:r>
          </a:p>
          <a:p>
            <a:pPr algn="just" fontAlgn="auto">
              <a:spcAft>
                <a:spcPts val="0"/>
              </a:spcAft>
              <a:defRPr/>
            </a:pPr>
            <a:r>
              <a:rPr lang="it-IT" dirty="0">
                <a:cs typeface="Arial" panose="020B0604020202020204" pitchFamily="34" charset="0"/>
              </a:rPr>
              <a:t>Gli attacchi hanno uno scopo finanziario e quindi le organizzazioni hanno perso notevoli somme di denaro.</a:t>
            </a:r>
          </a:p>
          <a:p>
            <a:pPr algn="just" fontAlgn="auto">
              <a:spcAft>
                <a:spcPts val="0"/>
              </a:spcAft>
              <a:defRPr/>
            </a:pPr>
            <a:r>
              <a:rPr lang="it-IT" dirty="0">
                <a:cs typeface="Arial" panose="020B0604020202020204" pitchFamily="34" charset="0"/>
              </a:rPr>
              <a:t>È particolarmente pericoloso perché si basa più sull'errore umano che sulle vulnerabilità del software e dei sistemi operativi.</a:t>
            </a: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Ingegneria sociale</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8D77D7B1-7E8B-1F8B-EC15-2AC5CBCFEA2E}"/>
              </a:ext>
            </a:extLst>
          </p:cNvPr>
          <p:cNvSpPr>
            <a:spLocks noGrp="1"/>
          </p:cNvSpPr>
          <p:nvPr>
            <p:ph idx="4294967295"/>
          </p:nvPr>
        </p:nvSpPr>
        <p:spPr>
          <a:xfrm>
            <a:off x="550863" y="1916113"/>
            <a:ext cx="11161712" cy="4525962"/>
          </a:xfrm>
        </p:spPr>
        <p:txBody>
          <a:bodyPr rtlCol="0">
            <a:normAutofit/>
          </a:bodyPr>
          <a:lstStyle/>
          <a:p>
            <a:pPr marL="0" indent="0" fontAlgn="auto">
              <a:spcBef>
                <a:spcPts val="600"/>
              </a:spcBef>
              <a:spcAft>
                <a:spcPts val="600"/>
              </a:spcAft>
              <a:buNone/>
              <a:defRPr/>
            </a:pPr>
            <a:r>
              <a:rPr lang="it-IT" dirty="0">
                <a:latin typeface="Calibri" panose="020F0502020204030204" pitchFamily="34" charset="0"/>
                <a:cs typeface="Calibri" panose="020F0502020204030204" pitchFamily="34" charset="0"/>
              </a:rPr>
              <a:t>Le aziende:</a:t>
            </a:r>
          </a:p>
          <a:p>
            <a:pPr algn="just" fontAlgn="auto">
              <a:spcBef>
                <a:spcPts val="600"/>
              </a:spcBef>
              <a:spcAft>
                <a:spcPts val="600"/>
              </a:spcAft>
              <a:defRPr/>
            </a:pPr>
            <a:r>
              <a:rPr lang="it-IT" dirty="0"/>
              <a:t>potrebbero subire una perdita di produttività, un calo del morale dei dipendenti e difficoltà di recupero</a:t>
            </a:r>
          </a:p>
          <a:p>
            <a:pPr algn="just" fontAlgn="auto">
              <a:spcBef>
                <a:spcPts val="600"/>
              </a:spcBef>
              <a:spcAft>
                <a:spcPts val="600"/>
              </a:spcAft>
              <a:defRPr/>
            </a:pPr>
            <a:r>
              <a:rPr lang="it-IT" dirty="0"/>
              <a:t>hanno un danno di reputazione perché i clienti non sono convinti che l'organizzazione sia in grado di proteggersi</a:t>
            </a:r>
          </a:p>
          <a:p>
            <a:pPr algn="just" fontAlgn="auto">
              <a:spcBef>
                <a:spcPts val="600"/>
              </a:spcBef>
              <a:spcAft>
                <a:spcPts val="600"/>
              </a:spcAft>
              <a:defRPr/>
            </a:pPr>
            <a:r>
              <a:rPr lang="it-IT" dirty="0"/>
              <a:t>spesso è necessario che utilizzino una risposta agli incidenti già utilizzata in precedenza</a:t>
            </a:r>
          </a:p>
          <a:p>
            <a:pPr algn="just" fontAlgn="auto">
              <a:spcBef>
                <a:spcPts val="600"/>
              </a:spcBef>
              <a:spcAft>
                <a:spcPts val="600"/>
              </a:spcAft>
              <a:defRPr/>
            </a:pPr>
            <a:r>
              <a:rPr lang="it-IT" dirty="0"/>
              <a:t>dovrebbero essere fornite di un software di sicurezza che aiuti a prevenire attacchi futuri</a:t>
            </a:r>
          </a:p>
          <a:p>
            <a:pPr algn="just" fontAlgn="auto">
              <a:spcBef>
                <a:spcPts val="600"/>
              </a:spcBef>
              <a:spcAft>
                <a:spcPts val="600"/>
              </a:spcAft>
              <a:defRPr/>
            </a:pPr>
            <a:r>
              <a:rPr lang="it-IT" dirty="0"/>
              <a:t>spesso devono riqualificare i dipendenti per essere pronti agli attacchi</a:t>
            </a:r>
          </a:p>
        </p:txBody>
      </p:sp>
      <p:sp>
        <p:nvSpPr>
          <p:cNvPr id="15363" name="Titel 1">
            <a:extLst>
              <a:ext uri="{FF2B5EF4-FFF2-40B4-BE49-F238E27FC236}">
                <a16:creationId xmlns:a16="http://schemas.microsoft.com/office/drawing/2014/main" id="{91C01356-ED2F-22C9-FF99-71191759A90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Ingegneria sociale</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521801"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it-IT" altLang="en-US" dirty="0" smtClean="0">
                <a:cs typeface="Arial" panose="020B0604020202020204" pitchFamily="34" charset="0"/>
              </a:rPr>
              <a:t>Riguarda i dipendenti e i manager per i quali è importante riconoscere gli attacchi di social engineering perché il rischio di diventarne vittima è elevato.</a:t>
            </a:r>
          </a:p>
          <a:p>
            <a:pPr lvl="1" algn="just">
              <a:lnSpc>
                <a:spcPct val="120000"/>
              </a:lnSpc>
              <a:spcBef>
                <a:spcPts val="600"/>
              </a:spcBef>
              <a:spcAft>
                <a:spcPts val="600"/>
              </a:spcAft>
            </a:pPr>
            <a:r>
              <a:rPr lang="it-IT" altLang="en-US" dirty="0" smtClean="0">
                <a:cs typeface="Arial" panose="020B0604020202020204" pitchFamily="34" charset="0"/>
              </a:rPr>
              <a:t>Questi potrebbero essere inclusi in programmi di sensibilizzazione alla sicurezza della comunità, dei singoli e dei cittadini e proteggere gli individui e la loro organizzazione.</a:t>
            </a:r>
          </a:p>
          <a:p>
            <a:pPr algn="just">
              <a:lnSpc>
                <a:spcPct val="120000"/>
              </a:lnSpc>
              <a:spcBef>
                <a:spcPts val="600"/>
              </a:spcBef>
              <a:spcAft>
                <a:spcPts val="600"/>
              </a:spcAft>
            </a:pPr>
            <a:r>
              <a:rPr lang="it-IT" altLang="en-US" dirty="0" smtClean="0">
                <a:cs typeface="Arial" panose="020B0604020202020204" pitchFamily="34" charset="0"/>
              </a:rPr>
              <a:t>È particolarmente carente nelle PMI che dispongono di minori risorse, per cui dovrebbero essere aiutate a prendere sul serio la formazione sulla consapevolezza informatica e a offrire ai dipendenti l'opportunità di seguirla.</a:t>
            </a:r>
            <a:endParaRPr lang="it-IT" altLang="en-US" dirty="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274593"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Formazione sull'ingegneria sociale </a:t>
            </a:r>
            <a:r>
              <a:rPr lang="it-IT" altLang="en-US" sz="2800" dirty="0" smtClean="0">
                <a:latin typeface="Calibri Light" panose="020F0302020204030204" pitchFamily="34" charset="0"/>
              </a:rPr>
              <a:t>(consapevolezza informatica)</a:t>
            </a:r>
            <a:endParaRPr lang="it-IT" altLang="en-US" sz="2800" dirty="0">
              <a:latin typeface="Calibri Light" panose="020F0302020204030204" pitchFamily="34" charset="0"/>
            </a:endParaRPr>
          </a:p>
        </p:txBody>
      </p:sp>
    </p:spTree>
    <p:extLst>
      <p:ext uri="{BB962C8B-B14F-4D97-AF65-F5344CB8AC3E}">
        <p14:creationId xmlns:p14="http://schemas.microsoft.com/office/powerpoint/2010/main" val="3102117097"/>
      </p:ext>
    </p:extLst>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55A6B465-00FD-D082-9B0B-911211E91339}"/>
              </a:ext>
            </a:extLst>
          </p:cNvPr>
          <p:cNvSpPr>
            <a:spLocks noGrp="1" noChangeArrowheads="1"/>
          </p:cNvSpPr>
          <p:nvPr>
            <p:ph idx="4294967295"/>
          </p:nvPr>
        </p:nvSpPr>
        <p:spPr>
          <a:xfrm>
            <a:off x="334963" y="1844675"/>
            <a:ext cx="11665693" cy="4525963"/>
          </a:xfrm>
        </p:spPr>
        <p:txBody>
          <a:bodyPr/>
          <a:lstStyle/>
          <a:p>
            <a:r>
              <a:rPr lang="it-IT" altLang="en-US" dirty="0" smtClean="0"/>
              <a:t>Gli imprenditori, compresi quelli del futuro, hanno bisogno di modi di pensare complessi e della capacità di comprendere e integrare conoscenze provenienti da settori diversi, il che richiede un apprendimento interdisciplinare. </a:t>
            </a:r>
          </a:p>
          <a:p>
            <a:r>
              <a:rPr lang="it-IT" altLang="en-US" dirty="0" smtClean="0"/>
              <a:t>I problemi ingegneristici complessi richiedono la creazione di una situazione interdisciplinare in modo quasi naturale.</a:t>
            </a:r>
          </a:p>
          <a:p>
            <a:r>
              <a:rPr lang="it-IT" altLang="en-US" dirty="0" smtClean="0"/>
              <a:t>In un approccio interdisciplinare, gli studenti devono integrare le informazioni provenienti da diverse discipline e campi.</a:t>
            </a:r>
          </a:p>
          <a:p>
            <a:r>
              <a:rPr lang="it-IT" altLang="en-US" dirty="0" smtClean="0"/>
              <a:t>Sviluppano una comprensione interdisciplinare, imparano a integrare le aree di competenza e i modi di pensare specifici della disciplina.</a:t>
            </a:r>
          </a:p>
          <a:p>
            <a:r>
              <a:rPr lang="it-IT" altLang="en-US" dirty="0" smtClean="0"/>
              <a:t>In questo modo si incrementano le capacità cognitive e il pensiero critico più di quanto non avvenga attraverso i singoli strumenti disciplinari.</a:t>
            </a:r>
            <a:endParaRPr lang="it-IT" altLang="en-US" dirty="0"/>
          </a:p>
        </p:txBody>
      </p:sp>
      <p:sp>
        <p:nvSpPr>
          <p:cNvPr id="17411" name="Titel 1">
            <a:extLst>
              <a:ext uri="{FF2B5EF4-FFF2-40B4-BE49-F238E27FC236}">
                <a16:creationId xmlns:a16="http://schemas.microsoft.com/office/drawing/2014/main" id="{95BF6D6A-3259-38BF-1921-D9A9943E78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Formazione e tutoraggio</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334963" y="1717729"/>
            <a:ext cx="11857037" cy="4857750"/>
          </a:xfrm>
        </p:spPr>
        <p:txBody>
          <a:bodyPr/>
          <a:lstStyle/>
          <a:p>
            <a:pPr>
              <a:spcBef>
                <a:spcPts val="600"/>
              </a:spcBef>
              <a:spcAft>
                <a:spcPts val="600"/>
              </a:spcAft>
            </a:pPr>
            <a:r>
              <a:rPr lang="it-IT" altLang="en-US" dirty="0" smtClean="0"/>
              <a:t>La valutazione delle prestazioni dei discenti nello sviluppo delle competenze imprenditoriali può avere una visione olistica che include uno sguardo all'ambiente di apprendimento e ai risultati dell'apprendimento, per facilitare un apprendimento interattivo, efficace e attivo.</a:t>
            </a:r>
          </a:p>
          <a:p>
            <a:pPr>
              <a:spcBef>
                <a:spcPts val="600"/>
              </a:spcBef>
              <a:spcAft>
                <a:spcPts val="600"/>
              </a:spcAft>
            </a:pPr>
            <a:r>
              <a:rPr lang="it-IT" altLang="en-US" dirty="0" smtClean="0"/>
              <a:t>Il mentoring è un metodo per sostenere un apprendimento più individuale e per acquisire competenze personali e di carriera per nuove </a:t>
            </a:r>
            <a:r>
              <a:rPr lang="it-IT" altLang="en-US" dirty="0"/>
              <a:t>professioni. </a:t>
            </a:r>
            <a:r>
              <a:rPr lang="it-IT" altLang="en-US" dirty="0" smtClean="0"/>
              <a:t>Offre </a:t>
            </a:r>
            <a:r>
              <a:rPr lang="it-IT" altLang="en-US" dirty="0"/>
              <a:t>una serie di vantaggi ai dipendenti che si formano in azienda.</a:t>
            </a:r>
          </a:p>
          <a:p>
            <a:pPr>
              <a:spcBef>
                <a:spcPts val="600"/>
              </a:spcBef>
              <a:spcAft>
                <a:spcPts val="600"/>
              </a:spcAft>
            </a:pPr>
            <a:r>
              <a:rPr lang="it-IT" altLang="en-US" dirty="0" smtClean="0"/>
              <a:t>Esistono (poche) ricerche sui risultati del mentoring in generale.</a:t>
            </a:r>
          </a:p>
          <a:p>
            <a:pPr>
              <a:spcBef>
                <a:spcPts val="600"/>
              </a:spcBef>
              <a:spcAft>
                <a:spcPts val="600"/>
              </a:spcAft>
            </a:pPr>
            <a:r>
              <a:rPr lang="it-IT" altLang="en-US" dirty="0" smtClean="0"/>
              <a:t>Il mentoring di gruppo interdisciplinare ha acquisito importanza negli ultimi anni, riflettendo la necessità di un cambiamento nell'orientamento del mentoring, dato che i vari sviluppi e campi imprenditoriali sono sempre più multidisciplinari.</a:t>
            </a:r>
            <a:endParaRPr lang="it-IT" altLang="en-US" dirty="0"/>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1919537" y="365125"/>
            <a:ext cx="6552728"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Competenze imprenditoriali e mentoring</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id="{56352A1A-AA55-8559-D480-F351DD1D097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F5E1F55-EA68-34CA-525C-2B5A3522D63F}"/>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21508" name="TextBox 1">
            <a:extLst>
              <a:ext uri="{FF2B5EF4-FFF2-40B4-BE49-F238E27FC236}">
                <a16:creationId xmlns:a16="http://schemas.microsoft.com/office/drawing/2014/main" id="{0F8CB542-AAB5-5387-F0AB-AF19E6A24C66}"/>
              </a:ext>
            </a:extLst>
          </p:cNvPr>
          <p:cNvSpPr txBox="1">
            <a:spLocks noChangeArrowheads="1"/>
          </p:cNvSpPr>
          <p:nvPr/>
        </p:nvSpPr>
        <p:spPr bwMode="auto">
          <a:xfrm>
            <a:off x="550863" y="1690688"/>
            <a:ext cx="11522075" cy="4878387"/>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it-IT" altLang="en-US" sz="2800" dirty="0" smtClean="0">
                <a:latin typeface="+mn-lt"/>
              </a:rPr>
              <a:t>Il termine è entrato nella vita quotidiana negli anni '90 con l'avvento del World Wide Web.</a:t>
            </a:r>
          </a:p>
          <a:p>
            <a:pPr eaLnBrk="1" fontAlgn="auto" hangingPunct="1">
              <a:spcBef>
                <a:spcPts val="600"/>
              </a:spcBef>
              <a:spcAft>
                <a:spcPts val="0"/>
              </a:spcAft>
              <a:buFontTx/>
              <a:buNone/>
              <a:defRPr/>
            </a:pPr>
            <a:r>
              <a:rPr lang="it-IT" altLang="en-US" sz="2400" b="1" i="1" dirty="0" smtClean="0">
                <a:latin typeface="+mn-lt"/>
              </a:rPr>
              <a:t>infrastrutture informatiche - </a:t>
            </a:r>
            <a:r>
              <a:rPr lang="it-IT" altLang="en-US" sz="2400" i="1" dirty="0" smtClean="0">
                <a:latin typeface="+mn-lt"/>
              </a:rPr>
              <a:t>infrastrutture di tecnologia dell'informazione e della comunicazione, costituite da sistemi informatici, applicazioni correlate, reti e servizi di comunicazione elettronica;</a:t>
            </a:r>
          </a:p>
          <a:p>
            <a:pPr eaLnBrk="1" fontAlgn="auto" hangingPunct="1">
              <a:spcBef>
                <a:spcPts val="600"/>
              </a:spcBef>
              <a:spcAft>
                <a:spcPts val="0"/>
              </a:spcAft>
              <a:buFontTx/>
              <a:buNone/>
              <a:defRPr/>
            </a:pPr>
            <a:r>
              <a:rPr lang="it-IT" altLang="en-US" sz="2400" b="1" i="1" dirty="0" smtClean="0">
                <a:latin typeface="+mn-lt"/>
              </a:rPr>
              <a:t>cyber spazio - </a:t>
            </a:r>
            <a:r>
              <a:rPr lang="it-IT" altLang="en-US" sz="2400" i="1" dirty="0" smtClean="0">
                <a:latin typeface="+mn-lt"/>
              </a:rPr>
              <a:t>ambiente virtuale generato dalle infrastrutture informatiche, compresi i contenuti informativi elaborati, memorizzati o trasmessi, nonché le azioni compiute dagli utenti al suo interno;</a:t>
            </a:r>
          </a:p>
          <a:p>
            <a:pPr eaLnBrk="1" fontAlgn="auto" hangingPunct="1">
              <a:spcBef>
                <a:spcPts val="600"/>
              </a:spcBef>
              <a:spcAft>
                <a:spcPts val="0"/>
              </a:spcAft>
              <a:buFontTx/>
              <a:buNone/>
              <a:defRPr/>
            </a:pPr>
            <a:r>
              <a:rPr lang="it-IT" altLang="en-US" sz="2400" b="1" i="1" dirty="0" smtClean="0">
                <a:latin typeface="+mn-lt"/>
              </a:rPr>
              <a:t>sicurezza informatica - </a:t>
            </a:r>
            <a:r>
              <a:rPr lang="it-IT" altLang="en-US" sz="2400" i="1" dirty="0" smtClean="0">
                <a:latin typeface="+mn-lt"/>
              </a:rPr>
              <a:t>lo stato di normalità risultante dall'applicazione di un insieme di misure proattive e reattive che garantiscono la riservatezza, l'integrità, la disponibilità, l'autenticità e la non ripudiabilità delle informazioni in formato elettronico, delle risorse e dei servizi pubblici o privati, nel cyberspazio.</a:t>
            </a:r>
            <a:endParaRPr lang="it-IT" altLang="en-US" sz="2400" dirty="0">
              <a:latin typeface="+mn-lt"/>
            </a:endParaRPr>
          </a:p>
        </p:txBody>
      </p:sp>
      <p:sp>
        <p:nvSpPr>
          <p:cNvPr id="19461" name="Titel 1">
            <a:extLst>
              <a:ext uri="{FF2B5EF4-FFF2-40B4-BE49-F238E27FC236}">
                <a16:creationId xmlns:a16="http://schemas.microsoft.com/office/drawing/2014/main" id="{6D0523E0-D192-E966-1D35-53B8F5B2C0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B015B09F-8F10-C4FA-AED9-E18A12B4D9D6}"/>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E74059-466A-48BB-7331-7594A951CC6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22532" name="TextBox 1">
            <a:extLst>
              <a:ext uri="{FF2B5EF4-FFF2-40B4-BE49-F238E27FC236}">
                <a16:creationId xmlns:a16="http://schemas.microsoft.com/office/drawing/2014/main" id="{6ACD42E2-94BF-8B4D-9DBA-544C14CDD4C1}"/>
              </a:ext>
            </a:extLst>
          </p:cNvPr>
          <p:cNvSpPr txBox="1">
            <a:spLocks noChangeArrowheads="1"/>
          </p:cNvSpPr>
          <p:nvPr/>
        </p:nvSpPr>
        <p:spPr bwMode="auto">
          <a:xfrm>
            <a:off x="550862" y="1690688"/>
            <a:ext cx="11521801" cy="5201424"/>
          </a:xfrm>
          <a:prstGeom prst="rect">
            <a:avLst/>
          </a:prstGeom>
          <a:noFill/>
          <a:ln>
            <a:noFill/>
          </a:ln>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it-IT" altLang="en-US" sz="2400" b="1" i="1" dirty="0" smtClean="0">
                <a:latin typeface="+mn-lt"/>
              </a:rPr>
              <a:t>difesa cibernetica - </a:t>
            </a:r>
            <a:r>
              <a:rPr lang="it-IT" altLang="en-US" sz="2400" i="1" dirty="0" smtClean="0">
                <a:latin typeface="+mn-lt"/>
              </a:rPr>
              <a:t>azioni svolte nello spazio cibernetico allo scopo di proteggere, monitorare, analizzare, rilevare, contrastare le aggressioni e garantire una risposta tempestiva contro le minacce alle infrastrutture cibernetiche della difesa nazionale;</a:t>
            </a:r>
            <a:endParaRPr lang="it-IT" altLang="en-US" sz="2400" dirty="0" smtClean="0">
              <a:latin typeface="+mn-lt"/>
            </a:endParaRPr>
          </a:p>
          <a:p>
            <a:pPr eaLnBrk="1" fontAlgn="auto" hangingPunct="1">
              <a:spcBef>
                <a:spcPts val="600"/>
              </a:spcBef>
              <a:spcAft>
                <a:spcPts val="0"/>
              </a:spcAft>
              <a:buFontTx/>
              <a:buNone/>
              <a:defRPr/>
            </a:pPr>
            <a:r>
              <a:rPr lang="it-IT" altLang="en-US" sz="2400" b="1" i="1" dirty="0" smtClean="0">
                <a:latin typeface="+mn-lt"/>
              </a:rPr>
              <a:t>operazioni nelle reti informatiche </a:t>
            </a:r>
            <a:r>
              <a:rPr lang="it-IT" altLang="en-US" sz="2400" i="1" dirty="0" smtClean="0">
                <a:latin typeface="+mn-lt"/>
              </a:rPr>
              <a:t>- il complesso processo di pianificazione, coordinamento, sincronizzazione, armonizzazione e realizzazione di azioni nel cyberspazio per la protezione, il controllo e l'uso delle reti informatiche al fine di ottenere la superiorità informativa, contemporaneamente alla neutralizzazione delle capacità dell'avversario;</a:t>
            </a:r>
            <a:endParaRPr lang="it-IT" altLang="en-US" sz="2400" dirty="0" smtClean="0">
              <a:latin typeface="+mn-lt"/>
            </a:endParaRPr>
          </a:p>
          <a:p>
            <a:pPr eaLnBrk="1" fontAlgn="auto" hangingPunct="1">
              <a:spcBef>
                <a:spcPts val="600"/>
              </a:spcBef>
              <a:spcAft>
                <a:spcPts val="0"/>
              </a:spcAft>
              <a:buFontTx/>
              <a:buNone/>
              <a:defRPr/>
            </a:pPr>
            <a:r>
              <a:rPr lang="it-IT" altLang="en-US" sz="2400" b="1" i="1" dirty="0" smtClean="0">
                <a:latin typeface="+mn-lt"/>
              </a:rPr>
              <a:t>minaccia informatica </a:t>
            </a:r>
            <a:r>
              <a:rPr lang="it-IT" altLang="en-US" sz="2400" i="1" dirty="0" smtClean="0">
                <a:latin typeface="+mn-lt"/>
              </a:rPr>
              <a:t>- circostanza o evento che costituisce un potenziale pericolo per la sicurezza informatica;</a:t>
            </a:r>
            <a:endParaRPr lang="it-IT" altLang="en-US" sz="2400" dirty="0" smtClean="0">
              <a:latin typeface="+mn-lt"/>
            </a:endParaRPr>
          </a:p>
          <a:p>
            <a:pPr eaLnBrk="1" fontAlgn="auto" hangingPunct="1">
              <a:spcBef>
                <a:spcPts val="600"/>
              </a:spcBef>
              <a:spcAft>
                <a:spcPts val="0"/>
              </a:spcAft>
              <a:buFontTx/>
              <a:buNone/>
              <a:defRPr/>
            </a:pPr>
            <a:r>
              <a:rPr lang="it-IT" altLang="en-US" sz="2400" b="1" i="1" dirty="0" smtClean="0">
                <a:latin typeface="+mn-lt"/>
              </a:rPr>
              <a:t>attacco informatico </a:t>
            </a:r>
            <a:r>
              <a:rPr lang="it-IT" altLang="en-US" sz="2400" i="1" dirty="0" smtClean="0">
                <a:latin typeface="+mn-lt"/>
              </a:rPr>
              <a:t>- azione ostile condotta nello spazio cibernetico in grado di compromettere la sicurezza informatica;</a:t>
            </a:r>
            <a:endParaRPr lang="it-IT" altLang="en-US" sz="2400" dirty="0" smtClean="0">
              <a:latin typeface="+mn-lt"/>
            </a:endParaRPr>
          </a:p>
          <a:p>
            <a:pPr eaLnBrk="1" fontAlgn="auto" hangingPunct="1">
              <a:spcBef>
                <a:spcPts val="600"/>
              </a:spcBef>
              <a:spcAft>
                <a:spcPts val="0"/>
              </a:spcAft>
              <a:buFontTx/>
              <a:buNone/>
              <a:defRPr/>
            </a:pPr>
            <a:r>
              <a:rPr lang="it-IT" altLang="en-US" sz="2400" b="1" i="1" dirty="0" smtClean="0">
                <a:latin typeface="+mn-lt"/>
              </a:rPr>
              <a:t>incidente informatico </a:t>
            </a:r>
            <a:r>
              <a:rPr lang="it-IT" altLang="en-US" sz="2400" i="1" dirty="0" smtClean="0">
                <a:latin typeface="+mn-lt"/>
              </a:rPr>
              <a:t>- evento che si verifica nello spazio cibernetico e le cui conseguenze si ripercuotono sulla sicurezza informatica;</a:t>
            </a:r>
            <a:endParaRPr lang="it-IT" altLang="en-US" sz="2400" dirty="0">
              <a:latin typeface="+mn-lt"/>
            </a:endParaRPr>
          </a:p>
        </p:txBody>
      </p:sp>
      <p:sp>
        <p:nvSpPr>
          <p:cNvPr id="20485" name="Titel 1">
            <a:extLst>
              <a:ext uri="{FF2B5EF4-FFF2-40B4-BE49-F238E27FC236}">
                <a16:creationId xmlns:a16="http://schemas.microsoft.com/office/drawing/2014/main" id="{1C29B6D6-D442-761D-6453-609538DDE32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C17F89DC-1667-7D07-880B-9FAF3D6C04A9}"/>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0F416534-DF1B-C48F-CF3C-1EF7410EF22C}"/>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21508" name="TextBox 1">
            <a:extLst>
              <a:ext uri="{FF2B5EF4-FFF2-40B4-BE49-F238E27FC236}">
                <a16:creationId xmlns:a16="http://schemas.microsoft.com/office/drawing/2014/main" id="{199828F4-E4E3-58D6-BC2B-D624BF401BA6}"/>
              </a:ext>
            </a:extLst>
          </p:cNvPr>
          <p:cNvSpPr txBox="1">
            <a:spLocks noChangeArrowheads="1"/>
          </p:cNvSpPr>
          <p:nvPr/>
        </p:nvSpPr>
        <p:spPr bwMode="auto">
          <a:xfrm>
            <a:off x="623392" y="1766888"/>
            <a:ext cx="10729193"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pPr>
            <a:r>
              <a:rPr lang="it-IT" altLang="en-US" sz="2400" b="1" i="1" dirty="0" smtClean="0">
                <a:latin typeface="+mn-lt"/>
              </a:rPr>
              <a:t>spionaggio informatico - </a:t>
            </a:r>
            <a:r>
              <a:rPr lang="it-IT" altLang="en-US" sz="2400" i="1" dirty="0" smtClean="0">
                <a:latin typeface="+mn-lt"/>
              </a:rPr>
              <a:t>azioni condotte nello spazio cibernetico, con l'obiettivo di ottenere informazioni riservate non autorizzate nell'interesse di un'entità statale o non statale;</a:t>
            </a:r>
            <a:endParaRPr lang="it-IT" altLang="en-US" sz="2400" dirty="0" smtClean="0">
              <a:latin typeface="+mn-lt"/>
            </a:endParaRPr>
          </a:p>
          <a:p>
            <a:pPr eaLnBrk="1" hangingPunct="1">
              <a:lnSpc>
                <a:spcPct val="100000"/>
              </a:lnSpc>
              <a:spcBef>
                <a:spcPts val="600"/>
              </a:spcBef>
              <a:buFontTx/>
              <a:buNone/>
            </a:pPr>
            <a:r>
              <a:rPr lang="it-IT" altLang="en-US" sz="2400" b="1" i="1" dirty="0" smtClean="0">
                <a:latin typeface="+mn-lt"/>
              </a:rPr>
              <a:t>crimine informatico - </a:t>
            </a:r>
            <a:r>
              <a:rPr lang="it-IT" altLang="en-US" sz="2400" i="1" dirty="0" smtClean="0">
                <a:latin typeface="+mn-lt"/>
              </a:rPr>
              <a:t>tutti gli atti previsti dal diritto penale o da altre leggi speciali che presentano un pericolo sociale e sono commessi con colpa, attraverso o su infrastrutture informatiche;</a:t>
            </a:r>
            <a:endParaRPr lang="it-IT" altLang="en-US" sz="2400" dirty="0" smtClean="0">
              <a:latin typeface="+mn-lt"/>
            </a:endParaRPr>
          </a:p>
          <a:p>
            <a:pPr eaLnBrk="1" hangingPunct="1">
              <a:lnSpc>
                <a:spcPct val="100000"/>
              </a:lnSpc>
              <a:spcBef>
                <a:spcPts val="600"/>
              </a:spcBef>
              <a:buFontTx/>
              <a:buNone/>
            </a:pPr>
            <a:r>
              <a:rPr lang="it-IT" altLang="en-US" sz="2400" b="1" i="1" dirty="0" smtClean="0">
                <a:latin typeface="+mn-lt"/>
              </a:rPr>
              <a:t>vulnerabilità nello spazio cibernetico </a:t>
            </a:r>
            <a:r>
              <a:rPr lang="it-IT" altLang="en-US" sz="2400" i="1" dirty="0" smtClean="0">
                <a:latin typeface="+mn-lt"/>
              </a:rPr>
              <a:t>- debolezza nella progettazione e nell'implementazione delle infrastrutture cibernetiche o delle relative misure di sicurezza che può essere sfruttata da una minaccia;</a:t>
            </a:r>
            <a:endParaRPr lang="it-IT" altLang="en-US" sz="2400" dirty="0" smtClean="0">
              <a:latin typeface="+mn-lt"/>
            </a:endParaRPr>
          </a:p>
          <a:p>
            <a:pPr eaLnBrk="1" hangingPunct="1">
              <a:lnSpc>
                <a:spcPct val="100000"/>
              </a:lnSpc>
              <a:spcBef>
                <a:spcPts val="600"/>
              </a:spcBef>
              <a:buFontTx/>
              <a:buNone/>
            </a:pPr>
            <a:r>
              <a:rPr lang="it-IT" altLang="en-US" sz="2400" b="1" i="1" dirty="0" smtClean="0">
                <a:latin typeface="+mn-lt"/>
              </a:rPr>
              <a:t>rischio di sicurezza nel cyber-spazio - </a:t>
            </a:r>
            <a:r>
              <a:rPr lang="it-IT" altLang="en-US" sz="2400" i="1" dirty="0" smtClean="0">
                <a:latin typeface="+mn-lt"/>
              </a:rPr>
              <a:t>la probabilità che una minaccia si concretizzi, sfruttando una specifica vulnerabilità propria delle infrastrutture informatiche;</a:t>
            </a:r>
            <a:endParaRPr lang="it-IT" altLang="en-US" sz="2400" dirty="0">
              <a:latin typeface="+mn-lt"/>
            </a:endParaRPr>
          </a:p>
        </p:txBody>
      </p:sp>
      <p:sp>
        <p:nvSpPr>
          <p:cNvPr id="21509" name="Titel 1">
            <a:extLst>
              <a:ext uri="{FF2B5EF4-FFF2-40B4-BE49-F238E27FC236}">
                <a16:creationId xmlns:a16="http://schemas.microsoft.com/office/drawing/2014/main" id="{6FAA8E67-75C9-EE14-6804-548C1F4D2C5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C999B906-93B2-E387-2D1F-47DACFEE1462}"/>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r>
              <a:rPr lang="it-IT" altLang="bg-BG" sz="1800" dirty="0" smtClean="0">
                <a:solidFill>
                  <a:schemeClr val="tx2"/>
                </a:solidFill>
                <a:latin typeface="Arial" panose="020B0604020202020204" pitchFamily="34" charset="0"/>
              </a:rPr>
              <a:t/>
            </a:r>
            <a:br>
              <a:rPr lang="it-IT" altLang="bg-BG" sz="1800" dirty="0" smtClean="0">
                <a:solidFill>
                  <a:schemeClr val="tx2"/>
                </a:solidFill>
                <a:latin typeface="Arial" panose="020B0604020202020204" pitchFamily="34" charset="0"/>
              </a:rPr>
            </a:br>
            <a:endParaRPr lang="it-IT" altLang="bg-BG" sz="1800" dirty="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FAA33B8A-436D-72F2-0F51-C34F13B5B3E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it-IT" altLang="bg-BG" sz="1800" dirty="0">
              <a:latin typeface="Arial" panose="020B0604020202020204" pitchFamily="34" charset="0"/>
            </a:endParaRPr>
          </a:p>
        </p:txBody>
      </p:sp>
      <p:sp>
        <p:nvSpPr>
          <p:cNvPr id="23556" name="TextBox 1">
            <a:extLst>
              <a:ext uri="{FF2B5EF4-FFF2-40B4-BE49-F238E27FC236}">
                <a16:creationId xmlns:a16="http://schemas.microsoft.com/office/drawing/2014/main" id="{7ED1FFC2-9D1B-355D-578C-B4A2CC5511F8}"/>
              </a:ext>
            </a:extLst>
          </p:cNvPr>
          <p:cNvSpPr txBox="1">
            <a:spLocks noChangeArrowheads="1"/>
          </p:cNvSpPr>
          <p:nvPr/>
        </p:nvSpPr>
        <p:spPr bwMode="auto">
          <a:xfrm>
            <a:off x="695325" y="1989138"/>
            <a:ext cx="10872788" cy="409257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it-IT" altLang="en-US" sz="2400" b="1" i="1" dirty="0" smtClean="0">
                <a:latin typeface="+mn-lt"/>
              </a:rPr>
              <a:t>terrorismo informatico </a:t>
            </a:r>
            <a:r>
              <a:rPr lang="it-IT" altLang="en-US" sz="2400" i="1" dirty="0" smtClean="0">
                <a:latin typeface="+mn-lt"/>
              </a:rPr>
              <a:t>- attività premeditate svolte nel cyberspazio da individui, gruppi o organizzazioni con motivazioni politiche, ideologiche o religiose che possono causare distruzione materiale o vittime, in grado di provocare panico o terrore;</a:t>
            </a:r>
          </a:p>
          <a:p>
            <a:pPr eaLnBrk="1" fontAlgn="auto" hangingPunct="1">
              <a:spcBef>
                <a:spcPts val="600"/>
              </a:spcBef>
              <a:spcAft>
                <a:spcPts val="0"/>
              </a:spcAft>
              <a:buFontTx/>
              <a:buNone/>
              <a:defRPr/>
            </a:pPr>
            <a:r>
              <a:rPr lang="it-IT" altLang="en-US" sz="2400" b="1" i="1" dirty="0" smtClean="0">
                <a:latin typeface="+mn-lt"/>
              </a:rPr>
              <a:t>gestione delle identità </a:t>
            </a:r>
            <a:r>
              <a:rPr lang="it-IT" altLang="en-US" sz="2400" i="1" dirty="0" smtClean="0">
                <a:latin typeface="+mn-lt"/>
              </a:rPr>
              <a:t>- metodi di convalida dell'identità delle persone quando accedono a determinate infrastrutture informatiche;</a:t>
            </a:r>
          </a:p>
          <a:p>
            <a:pPr eaLnBrk="1" fontAlgn="auto" hangingPunct="1">
              <a:spcBef>
                <a:spcPts val="600"/>
              </a:spcBef>
              <a:spcAft>
                <a:spcPts val="0"/>
              </a:spcAft>
              <a:buFontTx/>
              <a:buNone/>
              <a:defRPr/>
            </a:pPr>
            <a:r>
              <a:rPr lang="it-IT" altLang="en-US" sz="2400" b="1" i="1" dirty="0" smtClean="0">
                <a:latin typeface="+mn-lt"/>
              </a:rPr>
              <a:t>gestione del rischio </a:t>
            </a:r>
            <a:r>
              <a:rPr lang="it-IT" altLang="en-US" sz="2400" i="1" dirty="0" smtClean="0">
                <a:latin typeface="+mn-lt"/>
              </a:rPr>
              <a:t>- un processo complesso, continuo e flessibile di identificazione, valutazione e contrasto dei rischi di sicurezza informatica, basato sull'uso di tecniche e strumenti complessi, per prevenire perdite di qualsiasi tipo;</a:t>
            </a:r>
            <a:endParaRPr lang="it-IT" altLang="en-US" sz="2400" dirty="0" smtClean="0">
              <a:latin typeface="+mn-lt"/>
            </a:endParaRPr>
          </a:p>
          <a:p>
            <a:pPr eaLnBrk="1" fontAlgn="auto" hangingPunct="1">
              <a:spcBef>
                <a:spcPts val="600"/>
              </a:spcBef>
              <a:spcAft>
                <a:spcPts val="0"/>
              </a:spcAft>
              <a:buFontTx/>
              <a:buNone/>
              <a:defRPr/>
            </a:pPr>
            <a:endParaRPr lang="it-IT" altLang="en-US" sz="2400" dirty="0" smtClean="0">
              <a:latin typeface="+mn-lt"/>
            </a:endParaRPr>
          </a:p>
          <a:p>
            <a:pPr eaLnBrk="1" fontAlgn="auto" hangingPunct="1">
              <a:spcBef>
                <a:spcPts val="600"/>
              </a:spcBef>
              <a:spcAft>
                <a:spcPts val="0"/>
              </a:spcAft>
              <a:buFontTx/>
              <a:buNone/>
              <a:defRPr/>
            </a:pPr>
            <a:endParaRPr lang="it-IT" altLang="en-US" sz="2400" i="1" dirty="0">
              <a:latin typeface="+mn-lt"/>
            </a:endParaRPr>
          </a:p>
        </p:txBody>
      </p:sp>
      <p:sp>
        <p:nvSpPr>
          <p:cNvPr id="22533" name="Titel 1">
            <a:extLst>
              <a:ext uri="{FF2B5EF4-FFF2-40B4-BE49-F238E27FC236}">
                <a16:creationId xmlns:a16="http://schemas.microsoft.com/office/drawing/2014/main" id="{6C494794-BF2A-C15C-49BA-6CF4F3F296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Concetti, definizioni e termini</a:t>
            </a:r>
            <a:endParaRPr lang="it-IT" altLang="en-US" sz="4400" dirty="0">
              <a:latin typeface="Calibri Light" panose="020F0302020204030204"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263352" y="1773238"/>
            <a:ext cx="11928648" cy="4525962"/>
          </a:xfrm>
        </p:spPr>
        <p:txBody>
          <a:bodyPr rtlCol="0">
            <a:noAutofit/>
          </a:bodyPr>
          <a:lstStyle/>
          <a:p>
            <a:pPr marL="0" indent="0" fontAlgn="auto">
              <a:spcBef>
                <a:spcPts val="600"/>
              </a:spcBef>
              <a:spcAft>
                <a:spcPts val="300"/>
              </a:spcAft>
              <a:buFont typeface="Arial" panose="020B0604020202020204" pitchFamily="34" charset="0"/>
              <a:buNone/>
              <a:defRPr/>
            </a:pPr>
            <a:r>
              <a:rPr lang="it-IT" dirty="0" smtClean="0"/>
              <a:t>Lo Standard INTOSAI GOV 9100 "Linee guida per gli standard di controllo interno" </a:t>
            </a:r>
          </a:p>
          <a:p>
            <a:pPr fontAlgn="auto">
              <a:spcBef>
                <a:spcPts val="600"/>
              </a:spcBef>
              <a:spcAft>
                <a:spcPts val="300"/>
              </a:spcAft>
              <a:defRPr/>
            </a:pPr>
            <a:r>
              <a:rPr lang="it-IT" sz="2400" dirty="0"/>
              <a:t>originariamente pubblicate nel 1992, nel </a:t>
            </a:r>
            <a:r>
              <a:rPr lang="it-IT" sz="2400" dirty="0" smtClean="0"/>
              <a:t>2001, in occasione del Congresso dell'Organizzazione Internazionale delle Istituzioni Superiori di Controllo (INCOSAI), è stato deciso di aggiornarle nel settore pubblico, introducendo nel documento tutti gli aspetti dei recenti sviluppi nel campo del controllo interno e integrando una serie di elementi del modello COSO (Internal Control - Integrated Framework).</a:t>
            </a:r>
          </a:p>
          <a:p>
            <a:pPr fontAlgn="auto">
              <a:spcBef>
                <a:spcPts val="600"/>
              </a:spcBef>
              <a:spcAft>
                <a:spcPts val="300"/>
              </a:spcAft>
              <a:defRPr/>
            </a:pPr>
            <a:r>
              <a:rPr lang="it-IT" sz="2400" dirty="0" smtClean="0"/>
              <a:t>integrandolo nelle Linee guida - attività svolta dal gruppo operativo del Comitato INTOSAI - si è cercato di ottenere una comprensione unitaria del funzionamento del nuovo sistema di controllo interno da parte dei rappresentanti delle Istituzioni superiori di controllo.</a:t>
            </a:r>
          </a:p>
          <a:p>
            <a:pPr fontAlgn="auto">
              <a:spcBef>
                <a:spcPts val="600"/>
              </a:spcBef>
              <a:spcAft>
                <a:spcPts val="300"/>
              </a:spcAft>
              <a:defRPr/>
            </a:pPr>
            <a:r>
              <a:rPr lang="it-IT" sz="2400" dirty="0" smtClean="0"/>
              <a:t>Le "Linee guida INTOSAI per gli standard di controllo interno nel settore pubblico" fanno parte della categoria INTOSAI GOV (guida alla buona governance) e sono considerate estremamente utili sia per i dirigenti del settore pubblico che per i revisori pubblici esterni.</a:t>
            </a:r>
            <a:endParaRPr lang="it-IT" sz="2400" dirty="0"/>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1775521" y="365125"/>
            <a:ext cx="676875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sz="4400" dirty="0"/>
              <a:t>Linee guida per gli standard di controllo interno</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7251C-A9AA-62F8-413E-42AD2EFA3371}"/>
              </a:ext>
            </a:extLst>
          </p:cNvPr>
          <p:cNvSpPr>
            <a:spLocks noGrp="1"/>
          </p:cNvSpPr>
          <p:nvPr>
            <p:ph idx="4294967295"/>
          </p:nvPr>
        </p:nvSpPr>
        <p:spPr>
          <a:xfrm>
            <a:off x="550863" y="1844675"/>
            <a:ext cx="11306175" cy="4525963"/>
          </a:xfrm>
        </p:spPr>
        <p:txBody>
          <a:bodyPr rtlCol="0">
            <a:noAutofit/>
          </a:bodyPr>
          <a:lstStyle/>
          <a:p>
            <a:pPr fontAlgn="auto">
              <a:spcBef>
                <a:spcPts val="600"/>
              </a:spcBef>
              <a:spcAft>
                <a:spcPts val="600"/>
              </a:spcAft>
              <a:defRPr/>
            </a:pPr>
            <a:r>
              <a:rPr lang="it-IT" dirty="0" smtClean="0">
                <a:cs typeface="Calibri" panose="020F0502020204030204" pitchFamily="34" charset="0"/>
              </a:rPr>
              <a:t>Secondo le Linee guida INTOSAI GOV 9100), il controllo interno è costituito da cinque componenti interdipendenti (identici a quelli del modello COSO):</a:t>
            </a:r>
          </a:p>
          <a:p>
            <a:pPr marL="845820" indent="-342900" fontAlgn="auto">
              <a:spcBef>
                <a:spcPts val="0"/>
              </a:spcBef>
              <a:spcAft>
                <a:spcPts val="0"/>
              </a:spcAft>
              <a:defRPr/>
            </a:pPr>
            <a:r>
              <a:rPr lang="it-IT" sz="2400" dirty="0" smtClean="0">
                <a:latin typeface="Calibri" panose="020F0502020204030204" pitchFamily="34" charset="0"/>
                <a:cs typeface="Calibri" panose="020F0502020204030204" pitchFamily="34" charset="0"/>
              </a:rPr>
              <a:t>Ambiente di controllo</a:t>
            </a:r>
            <a:endParaRPr lang="it-IT" sz="2400" dirty="0" smtClean="0">
              <a:cs typeface="Calibri" panose="020F0502020204030204" pitchFamily="34" charset="0"/>
            </a:endParaRPr>
          </a:p>
          <a:p>
            <a:pPr marL="845820" indent="-342900" fontAlgn="auto">
              <a:spcBef>
                <a:spcPts val="0"/>
              </a:spcBef>
              <a:spcAft>
                <a:spcPts val="0"/>
              </a:spcAft>
              <a:defRPr/>
            </a:pPr>
            <a:r>
              <a:rPr lang="it-IT" sz="2400" dirty="0" smtClean="0">
                <a:cs typeface="Calibri" panose="020F0502020204030204" pitchFamily="34" charset="0"/>
              </a:rPr>
              <a:t>Valutazione del rischio</a:t>
            </a:r>
            <a:endParaRPr lang="it-IT" sz="2400" dirty="0" smtClean="0">
              <a:latin typeface="Calibri" panose="020F0502020204030204" pitchFamily="34" charset="0"/>
              <a:cs typeface="Calibri" panose="020F0502020204030204" pitchFamily="34" charset="0"/>
            </a:endParaRPr>
          </a:p>
          <a:p>
            <a:pPr marL="845820" indent="-342900" fontAlgn="auto">
              <a:spcBef>
                <a:spcPts val="0"/>
              </a:spcBef>
              <a:spcAft>
                <a:spcPts val="0"/>
              </a:spcAft>
              <a:defRPr/>
            </a:pPr>
            <a:r>
              <a:rPr lang="it-IT" sz="2400" dirty="0" smtClean="0">
                <a:latin typeface="Calibri" panose="020F0502020204030204" pitchFamily="34" charset="0"/>
                <a:cs typeface="Calibri" panose="020F0502020204030204" pitchFamily="34" charset="0"/>
              </a:rPr>
              <a:t>Attività di controllo</a:t>
            </a:r>
          </a:p>
          <a:p>
            <a:pPr marL="845820" indent="-342900" fontAlgn="auto">
              <a:spcBef>
                <a:spcPts val="0"/>
              </a:spcBef>
              <a:spcAft>
                <a:spcPts val="0"/>
              </a:spcAft>
              <a:defRPr/>
            </a:pPr>
            <a:r>
              <a:rPr lang="it-IT" sz="2400" dirty="0" smtClean="0">
                <a:latin typeface="Calibri" panose="020F0502020204030204" pitchFamily="34" charset="0"/>
                <a:cs typeface="Calibri" panose="020F0502020204030204" pitchFamily="34" charset="0"/>
              </a:rPr>
              <a:t>Informazione e comunicazione</a:t>
            </a:r>
          </a:p>
          <a:p>
            <a:pPr marL="845820" indent="-342900" fontAlgn="auto">
              <a:spcBef>
                <a:spcPts val="0"/>
              </a:spcBef>
              <a:spcAft>
                <a:spcPts val="0"/>
              </a:spcAft>
              <a:defRPr/>
            </a:pPr>
            <a:r>
              <a:rPr lang="it-IT" sz="2400" dirty="0" smtClean="0">
                <a:cs typeface="Calibri" panose="020F0502020204030204" pitchFamily="34" charset="0"/>
              </a:rPr>
              <a:t>Monitoraggio</a:t>
            </a:r>
            <a:endParaRPr lang="it-IT" sz="2400" dirty="0" smtClean="0">
              <a:latin typeface="Calibri" panose="020F0502020204030204" pitchFamily="34" charset="0"/>
              <a:cs typeface="Calibri" panose="020F0502020204030204" pitchFamily="34" charset="0"/>
            </a:endParaRPr>
          </a:p>
          <a:p>
            <a:pPr fontAlgn="auto">
              <a:spcBef>
                <a:spcPts val="600"/>
              </a:spcBef>
              <a:spcAft>
                <a:spcPts val="600"/>
              </a:spcAft>
              <a:defRPr/>
            </a:pPr>
            <a:r>
              <a:rPr lang="it-IT" dirty="0" smtClean="0">
                <a:cs typeface="Calibri" panose="020F0502020204030204" pitchFamily="34" charset="0"/>
              </a:rPr>
              <a:t>Il controllo interno è progettato per fornire una ragionevole garanzia sul raggiungimento degli obiettivi generali dell'istituzione.</a:t>
            </a:r>
          </a:p>
          <a:p>
            <a:pPr fontAlgn="auto">
              <a:spcBef>
                <a:spcPts val="600"/>
              </a:spcBef>
              <a:spcAft>
                <a:spcPts val="600"/>
              </a:spcAft>
              <a:defRPr/>
            </a:pPr>
            <a:r>
              <a:rPr lang="it-IT" dirty="0" smtClean="0">
                <a:cs typeface="Calibri" panose="020F0502020204030204" pitchFamily="34" charset="0"/>
              </a:rPr>
              <a:t>Gli obiettivi chiaramente stabiliti dai responsabili dell'entità e l'adeguata pianificazione del bilancio sono una condizione obbligatoria per un controllo interno efficace.</a:t>
            </a:r>
            <a:endParaRPr lang="it-IT" dirty="0">
              <a:cs typeface="Calibri" panose="020F0502020204030204" pitchFamily="34" charset="0"/>
            </a:endParaRPr>
          </a:p>
        </p:txBody>
      </p:sp>
      <p:sp>
        <p:nvSpPr>
          <p:cNvPr id="24579" name="Titel 1">
            <a:extLst>
              <a:ext uri="{FF2B5EF4-FFF2-40B4-BE49-F238E27FC236}">
                <a16:creationId xmlns:a16="http://schemas.microsoft.com/office/drawing/2014/main" id="{636C6361-9C19-C68F-8420-BD10084D5DE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Standard di controllo interno</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a:extLst>
              <a:ext uri="{FF2B5EF4-FFF2-40B4-BE49-F238E27FC236}">
                <a16:creationId xmlns:a16="http://schemas.microsoft.com/office/drawing/2014/main" id="{94687E49-BBDB-312B-9365-128FBDB7A502}"/>
              </a:ext>
            </a:extLst>
          </p:cNvPr>
          <p:cNvSpPr>
            <a:spLocks noGrp="1" noChangeArrowheads="1"/>
          </p:cNvSpPr>
          <p:nvPr>
            <p:ph idx="4294967295"/>
          </p:nvPr>
        </p:nvSpPr>
        <p:spPr>
          <a:xfrm>
            <a:off x="550863" y="1844675"/>
            <a:ext cx="11306175" cy="4525963"/>
          </a:xfrm>
        </p:spPr>
        <p:txBody>
          <a:bodyPr/>
          <a:lstStyle/>
          <a:p>
            <a:pPr>
              <a:spcBef>
                <a:spcPts val="600"/>
              </a:spcBef>
              <a:spcAft>
                <a:spcPts val="600"/>
              </a:spcAft>
            </a:pPr>
            <a:r>
              <a:rPr lang="it-IT" altLang="en-US" dirty="0" smtClean="0">
                <a:cs typeface="Calibri" panose="020F0502020204030204" pitchFamily="34" charset="0"/>
              </a:rPr>
              <a:t>Il controllo interno è progettato per fornire una ragionevole garanzia sul raggiungimento degli obiettivi generali dell'istituzione.</a:t>
            </a:r>
          </a:p>
          <a:p>
            <a:pPr>
              <a:spcBef>
                <a:spcPts val="600"/>
              </a:spcBef>
              <a:spcAft>
                <a:spcPts val="600"/>
              </a:spcAft>
            </a:pPr>
            <a:r>
              <a:rPr lang="it-IT" altLang="en-US" dirty="0" smtClean="0">
                <a:cs typeface="Calibri" panose="020F0502020204030204" pitchFamily="34" charset="0"/>
              </a:rPr>
              <a:t>Gli obiettivi chiaramente stabiliti dai responsabili dell'entità e l'adeguata pianificazione del bilancio sono una condizione obbligatoria per un controllo interno efficace.</a:t>
            </a:r>
            <a:endParaRPr lang="it-IT" altLang="en-US" dirty="0">
              <a:cs typeface="Calibri" panose="020F0502020204030204" pitchFamily="34" charset="0"/>
            </a:endParaRPr>
          </a:p>
        </p:txBody>
      </p:sp>
      <p:sp>
        <p:nvSpPr>
          <p:cNvPr id="25603" name="Titel 1">
            <a:extLst>
              <a:ext uri="{FF2B5EF4-FFF2-40B4-BE49-F238E27FC236}">
                <a16:creationId xmlns:a16="http://schemas.microsoft.com/office/drawing/2014/main" id="{331AFA0F-7B84-2EEB-9799-448697309F6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Standard di controllo interno</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a:extLst>
              <a:ext uri="{FF2B5EF4-FFF2-40B4-BE49-F238E27FC236}">
                <a16:creationId xmlns:a16="http://schemas.microsoft.com/office/drawing/2014/main" id="{F8D8351C-7317-0580-FB5C-A691FB8D126C}"/>
              </a:ext>
            </a:extLst>
          </p:cNvPr>
          <p:cNvSpPr>
            <a:spLocks noGrp="1" noChangeArrowheads="1"/>
          </p:cNvSpPr>
          <p:nvPr>
            <p:ph idx="4294967295"/>
          </p:nvPr>
        </p:nvSpPr>
        <p:spPr>
          <a:xfrm>
            <a:off x="623888" y="1916113"/>
            <a:ext cx="11088687" cy="5218112"/>
          </a:xfrm>
        </p:spPr>
        <p:txBody>
          <a:bodyPr/>
          <a:lstStyle/>
          <a:p>
            <a:pPr>
              <a:spcBef>
                <a:spcPts val="600"/>
              </a:spcBef>
            </a:pPr>
            <a:r>
              <a:rPr lang="it-IT" altLang="en-US" dirty="0" smtClean="0"/>
              <a:t>L'ambiente di controllo comprende l'atteggiamento generale, la consapevolezza e le azioni intraprese dalla direzione e dai responsabili della governance in merito al sistema di controllo interno e alla sua importanza all'interno dell'entità.</a:t>
            </a:r>
          </a:p>
          <a:p>
            <a:pPr>
              <a:spcBef>
                <a:spcPts val="600"/>
              </a:spcBef>
            </a:pPr>
            <a:r>
              <a:rPr lang="it-IT" altLang="en-US" dirty="0" smtClean="0"/>
              <a:t>L'ambiente di controllo stabilisce il tono dell'organizzazione, influenzando la coscienza del controllo a livello di personale.</a:t>
            </a:r>
          </a:p>
          <a:p>
            <a:pPr>
              <a:spcBef>
                <a:spcPts val="600"/>
              </a:spcBef>
            </a:pPr>
            <a:r>
              <a:rPr lang="it-IT" altLang="en-US" dirty="0" smtClean="0"/>
              <a:t>Rappresenta la base di tutte le altre componenti del controllo interno, garantendo una disciplina all'interno dell'organizzazione che deve essere rispettata e una struttura dell'entità, in modo che il sistema di controllo interno possa essere applicato efficacemente.</a:t>
            </a:r>
          </a:p>
          <a:p>
            <a:pPr>
              <a:spcBef>
                <a:spcPts val="600"/>
              </a:spcBef>
            </a:pPr>
            <a:r>
              <a:rPr lang="it-IT" altLang="en-US" dirty="0" smtClean="0"/>
              <a:t>L'ambiente di controllo interno è uno strumento efficace per prevenire corruzione e frodi.</a:t>
            </a:r>
            <a:endParaRPr lang="it-IT" altLang="en-US" dirty="0"/>
          </a:p>
        </p:txBody>
      </p:sp>
      <p:sp>
        <p:nvSpPr>
          <p:cNvPr id="26627" name="Titel 1">
            <a:extLst>
              <a:ext uri="{FF2B5EF4-FFF2-40B4-BE49-F238E27FC236}">
                <a16:creationId xmlns:a16="http://schemas.microsoft.com/office/drawing/2014/main" id="{67E8CDE3-53F4-BCEC-D5BB-5EC0071927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Ambiente di controllo</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42C8D8-A871-3363-80A3-C8F59C50B111}"/>
              </a:ext>
            </a:extLst>
          </p:cNvPr>
          <p:cNvSpPr>
            <a:spLocks noGrp="1"/>
          </p:cNvSpPr>
          <p:nvPr>
            <p:ph idx="4294967295"/>
          </p:nvPr>
        </p:nvSpPr>
        <p:spPr>
          <a:xfrm>
            <a:off x="623888" y="1916113"/>
            <a:ext cx="11088687" cy="5218112"/>
          </a:xfrm>
        </p:spPr>
        <p:txBody>
          <a:bodyPr rtlCol="0">
            <a:noAutofit/>
          </a:bodyPr>
          <a:lstStyle/>
          <a:p>
            <a:pPr fontAlgn="auto">
              <a:spcBef>
                <a:spcPts val="600"/>
              </a:spcBef>
              <a:spcAft>
                <a:spcPts val="0"/>
              </a:spcAft>
              <a:defRPr/>
            </a:pPr>
            <a:r>
              <a:rPr lang="it-IT" dirty="0" smtClean="0"/>
              <a:t>Gli elementi che definiscono l'ambiente di controllo sono:</a:t>
            </a:r>
          </a:p>
          <a:p>
            <a:pPr marL="845820" indent="-342900" fontAlgn="auto">
              <a:spcBef>
                <a:spcPts val="600"/>
              </a:spcBef>
              <a:spcAft>
                <a:spcPts val="0"/>
              </a:spcAft>
              <a:defRPr/>
            </a:pPr>
            <a:r>
              <a:rPr lang="it-IT" sz="2400" dirty="0" smtClean="0"/>
              <a:t>l'integrità personale e professionale, i valori etici stabiliti dalla direzione per tutto il personale, compreso un atteggiamento di sostegno permanente nei confronti del controllo interno;</a:t>
            </a:r>
          </a:p>
          <a:p>
            <a:pPr marL="845820" indent="-342900" fontAlgn="auto">
              <a:spcBef>
                <a:spcPts val="600"/>
              </a:spcBef>
              <a:spcAft>
                <a:spcPts val="0"/>
              </a:spcAft>
              <a:defRPr/>
            </a:pPr>
            <a:r>
              <a:rPr lang="it-IT" sz="2400" dirty="0" smtClean="0"/>
              <a:t>una costante preoccupazione del management per la competenza del personale;</a:t>
            </a:r>
          </a:p>
          <a:p>
            <a:pPr marL="845820" indent="-342900" fontAlgn="auto">
              <a:spcBef>
                <a:spcPts val="600"/>
              </a:spcBef>
              <a:spcAft>
                <a:spcPts val="0"/>
              </a:spcAft>
              <a:defRPr/>
            </a:pPr>
            <a:r>
              <a:rPr lang="it-IT" sz="2400" dirty="0" smtClean="0"/>
              <a:t>la filosofia e il modo di porsi della direzione;</a:t>
            </a:r>
          </a:p>
          <a:p>
            <a:pPr marL="845820" indent="-342900" fontAlgn="auto">
              <a:spcBef>
                <a:spcPts val="600"/>
              </a:spcBef>
              <a:spcAft>
                <a:spcPts val="0"/>
              </a:spcAft>
              <a:defRPr/>
            </a:pPr>
            <a:r>
              <a:rPr lang="it-IT" sz="2400" dirty="0" smtClean="0"/>
              <a:t>la struttura organizzativa dell'ente;</a:t>
            </a:r>
          </a:p>
          <a:p>
            <a:pPr marL="845820" indent="-342900" fontAlgn="auto">
              <a:spcBef>
                <a:spcPts val="600"/>
              </a:spcBef>
              <a:spcAft>
                <a:spcPts val="0"/>
              </a:spcAft>
              <a:defRPr/>
            </a:pPr>
            <a:r>
              <a:rPr lang="it-IT" sz="2400" dirty="0" smtClean="0"/>
              <a:t>la politica e le pratiche in merito alle Human Resources.</a:t>
            </a:r>
            <a:endParaRPr lang="it-IT" sz="2400" dirty="0"/>
          </a:p>
        </p:txBody>
      </p:sp>
      <p:sp>
        <p:nvSpPr>
          <p:cNvPr id="27651" name="Titel 1">
            <a:extLst>
              <a:ext uri="{FF2B5EF4-FFF2-40B4-BE49-F238E27FC236}">
                <a16:creationId xmlns:a16="http://schemas.microsoft.com/office/drawing/2014/main" id="{14E0AECB-C3B2-D249-E344-33D55BC48D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Ambiente di controllo</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B4FF334F-1539-76EC-EEB0-B1F4261295A9}"/>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it-IT" altLang="en-US" dirty="0">
                <a:latin typeface="Calibri" panose="020F0502020204030204" pitchFamily="34" charset="0"/>
                <a:cs typeface="Calibri" panose="020F0502020204030204" pitchFamily="34" charset="0"/>
              </a:rPr>
              <a:t>I controlli di sicurezza informatica sono meccanismi utilizzati per prevenire, rilevare e rilevare i danni causati da minacce e attacchi informatici</a:t>
            </a:r>
            <a:r>
              <a:rPr lang="it-IT" altLang="en-US" dirty="0" smtClean="0">
                <a:latin typeface="Calibri" panose="020F0502020204030204" pitchFamily="34" charset="0"/>
                <a:cs typeface="Calibri" panose="020F0502020204030204" pitchFamily="34" charset="0"/>
              </a:rPr>
              <a:t>.</a:t>
            </a:r>
          </a:p>
          <a:p>
            <a:pPr>
              <a:spcBef>
                <a:spcPts val="600"/>
              </a:spcBef>
              <a:spcAft>
                <a:spcPts val="600"/>
              </a:spcAft>
            </a:pPr>
            <a:r>
              <a:rPr lang="it-IT" altLang="en-US" dirty="0">
                <a:latin typeface="Calibri" panose="020F0502020204030204" pitchFamily="34" charset="0"/>
                <a:cs typeface="Calibri" panose="020F0502020204030204" pitchFamily="34" charset="0"/>
              </a:rPr>
              <a:t>I meccanismi </a:t>
            </a:r>
            <a:r>
              <a:rPr lang="it-IT" altLang="en-US" dirty="0" smtClean="0">
                <a:latin typeface="Calibri" panose="020F0502020204030204" pitchFamily="34" charset="0"/>
                <a:cs typeface="Calibri" panose="020F0502020204030204" pitchFamily="34" charset="0"/>
              </a:rPr>
              <a:t>fisici sono gli </a:t>
            </a:r>
            <a:r>
              <a:rPr lang="it-IT" altLang="en-US" dirty="0">
                <a:latin typeface="Calibri" panose="020F0502020204030204" pitchFamily="34" charset="0"/>
                <a:cs typeface="Calibri" panose="020F0502020204030204" pitchFamily="34" charset="0"/>
              </a:rPr>
              <a:t>agenti di sicurezza e le telecamere di sorveglianza</a:t>
            </a:r>
            <a:r>
              <a:rPr lang="it-IT" altLang="en-US" dirty="0" smtClean="0">
                <a:latin typeface="Calibri" panose="020F0502020204030204" pitchFamily="34" charset="0"/>
                <a:cs typeface="Calibri" panose="020F0502020204030204" pitchFamily="34" charset="0"/>
              </a:rPr>
              <a:t>, il </a:t>
            </a:r>
            <a:r>
              <a:rPr lang="it-IT" altLang="en-US" dirty="0">
                <a:latin typeface="Calibri" panose="020F0502020204030204" pitchFamily="34" charset="0"/>
                <a:cs typeface="Calibri" panose="020F0502020204030204" pitchFamily="34" charset="0"/>
              </a:rPr>
              <a:t>controllo tecnico, compresi i firewall e l'autenticazione a più fattori</a:t>
            </a:r>
            <a:r>
              <a:rPr lang="it-IT" altLang="en-US" dirty="0" smtClean="0">
                <a:latin typeface="Calibri" panose="020F0502020204030204" pitchFamily="34" charset="0"/>
                <a:cs typeface="Calibri" panose="020F0502020204030204" pitchFamily="34" charset="0"/>
              </a:rPr>
              <a:t>.</a:t>
            </a:r>
          </a:p>
          <a:p>
            <a:pPr>
              <a:spcBef>
                <a:spcPts val="600"/>
              </a:spcBef>
              <a:spcAft>
                <a:spcPts val="600"/>
              </a:spcAft>
            </a:pPr>
            <a:r>
              <a:rPr lang="it-IT" altLang="en-US" dirty="0">
                <a:latin typeface="Calibri" panose="020F0502020204030204" pitchFamily="34" charset="0"/>
                <a:cs typeface="Calibri" panose="020F0502020204030204" pitchFamily="34" charset="0"/>
              </a:rPr>
              <a:t>Un approccio unilaterale alla sicurezza informatica è semplicemente obsoleto e inefficace. Inoltre, poiché è impossibile prevenire tutti gli attacchi nel panorama delle minacce odierno, le organizzazioni dovrebbero valutare le proprie risorse in base alla loro importanza per l'azienda e stabilire i controlli di conseguenza.</a:t>
            </a:r>
          </a:p>
        </p:txBody>
      </p:sp>
      <p:sp>
        <p:nvSpPr>
          <p:cNvPr id="28675" name="Titel 1">
            <a:extLst>
              <a:ext uri="{FF2B5EF4-FFF2-40B4-BE49-F238E27FC236}">
                <a16:creationId xmlns:a16="http://schemas.microsoft.com/office/drawing/2014/main" id="{46DCCB0F-E100-1946-D9EC-C83D09163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Tipi di controlli di 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1FCF01CF-7114-88E1-7A8F-9B37691481D2}"/>
              </a:ext>
            </a:extLst>
          </p:cNvPr>
          <p:cNvSpPr>
            <a:spLocks noGrp="1" noChangeArrowheads="1"/>
          </p:cNvSpPr>
          <p:nvPr>
            <p:ph idx="4294967295"/>
          </p:nvPr>
        </p:nvSpPr>
        <p:spPr>
          <a:xfrm>
            <a:off x="560388" y="1844675"/>
            <a:ext cx="11152187" cy="3888581"/>
          </a:xfrm>
        </p:spPr>
        <p:txBody>
          <a:bodyPr/>
          <a:lstStyle/>
          <a:p>
            <a:pPr>
              <a:spcBef>
                <a:spcPts val="600"/>
              </a:spcBef>
              <a:spcAft>
                <a:spcPts val="600"/>
              </a:spcAft>
            </a:pPr>
            <a:r>
              <a:rPr lang="it-IT" altLang="en-US" dirty="0">
                <a:latin typeface="Calibri" panose="020F0502020204030204" pitchFamily="34" charset="0"/>
                <a:cs typeface="Calibri" panose="020F0502020204030204" pitchFamily="34" charset="0"/>
              </a:rPr>
              <a:t>In aggiunta alla </a:t>
            </a:r>
            <a:r>
              <a:rPr lang="it-IT" altLang="en-US" dirty="0" smtClean="0">
                <a:latin typeface="Calibri" panose="020F0502020204030204" pitchFamily="34" charset="0"/>
                <a:cs typeface="Calibri" panose="020F0502020204030204" pitchFamily="34" charset="0"/>
              </a:rPr>
              <a:t>sfida in sé, </a:t>
            </a:r>
            <a:r>
              <a:rPr lang="it-IT" altLang="en-US" dirty="0">
                <a:latin typeface="Calibri" panose="020F0502020204030204" pitchFamily="34" charset="0"/>
                <a:cs typeface="Calibri" panose="020F0502020204030204" pitchFamily="34" charset="0"/>
              </a:rPr>
              <a:t>è improbabile che i dipendenti seguano le regole di conformità se vengono </a:t>
            </a:r>
            <a:r>
              <a:rPr lang="it-IT" altLang="en-US" dirty="0" smtClean="0">
                <a:latin typeface="Calibri" panose="020F0502020204030204" pitchFamily="34" charset="0"/>
                <a:cs typeface="Calibri" panose="020F0502020204030204" pitchFamily="34" charset="0"/>
              </a:rPr>
              <a:t>realizzati </a:t>
            </a:r>
            <a:r>
              <a:rPr lang="it-IT" altLang="en-US" dirty="0">
                <a:latin typeface="Calibri" panose="020F0502020204030204" pitchFamily="34" charset="0"/>
                <a:cs typeface="Calibri" panose="020F0502020204030204" pitchFamily="34" charset="0"/>
              </a:rPr>
              <a:t>controlli </a:t>
            </a:r>
            <a:r>
              <a:rPr lang="it-IT" altLang="en-US" dirty="0" smtClean="0">
                <a:latin typeface="Calibri" panose="020F0502020204030204" pitchFamily="34" charset="0"/>
                <a:cs typeface="Calibri" panose="020F0502020204030204" pitchFamily="34" charset="0"/>
              </a:rPr>
              <a:t>eccesivi </a:t>
            </a:r>
            <a:r>
              <a:rPr lang="it-IT" altLang="en-US" dirty="0">
                <a:latin typeface="Calibri" panose="020F0502020204030204" pitchFamily="34" charset="0"/>
                <a:cs typeface="Calibri" panose="020F0502020204030204" pitchFamily="34" charset="0"/>
              </a:rPr>
              <a:t>su tutte le risorse aziendali</a:t>
            </a:r>
            <a:r>
              <a:rPr lang="it-IT" altLang="en-US" dirty="0" smtClean="0">
                <a:latin typeface="Calibri" panose="020F0502020204030204" pitchFamily="34" charset="0"/>
                <a:cs typeface="Calibri" panose="020F0502020204030204" pitchFamily="34" charset="0"/>
              </a:rPr>
              <a:t>.</a:t>
            </a:r>
          </a:p>
          <a:p>
            <a:pPr>
              <a:spcBef>
                <a:spcPts val="600"/>
              </a:spcBef>
              <a:spcAft>
                <a:spcPts val="600"/>
              </a:spcAft>
            </a:pPr>
            <a:r>
              <a:rPr lang="it-IT" altLang="en-US" dirty="0">
                <a:latin typeface="Calibri" panose="020F0502020204030204" pitchFamily="34" charset="0"/>
                <a:cs typeface="Calibri" panose="020F0502020204030204" pitchFamily="34" charset="0"/>
              </a:rPr>
              <a:t>La </a:t>
            </a:r>
            <a:r>
              <a:rPr lang="it-IT" altLang="en-US" dirty="0" smtClean="0">
                <a:latin typeface="Calibri" panose="020F0502020204030204" pitchFamily="34" charset="0"/>
                <a:cs typeface="Calibri" panose="020F0502020204030204" pitchFamily="34" charset="0"/>
              </a:rPr>
              <a:t>severità </a:t>
            </a:r>
            <a:r>
              <a:rPr lang="it-IT" altLang="en-US" dirty="0">
                <a:latin typeface="Calibri" panose="020F0502020204030204" pitchFamily="34" charset="0"/>
                <a:cs typeface="Calibri" panose="020F0502020204030204" pitchFamily="34" charset="0"/>
              </a:rPr>
              <a:t>di un controllo dovrebbe riflettere direttamente il panorama delle risorse e delle minacce</a:t>
            </a:r>
            <a:r>
              <a:rPr lang="it-IT" altLang="en-US" dirty="0" smtClean="0">
                <a:latin typeface="Calibri" panose="020F0502020204030204" pitchFamily="34" charset="0"/>
                <a:cs typeface="Calibri" panose="020F0502020204030204" pitchFamily="34" charset="0"/>
              </a:rPr>
              <a:t>.</a:t>
            </a:r>
          </a:p>
          <a:p>
            <a:pPr>
              <a:spcBef>
                <a:spcPts val="600"/>
              </a:spcBef>
              <a:spcAft>
                <a:spcPts val="600"/>
              </a:spcAft>
            </a:pPr>
            <a:r>
              <a:rPr lang="it-IT" altLang="en-US" dirty="0">
                <a:latin typeface="Calibri" panose="020F0502020204030204" pitchFamily="34" charset="0"/>
                <a:cs typeface="Calibri" panose="020F0502020204030204" pitchFamily="34" charset="0"/>
              </a:rPr>
              <a:t>Le conseguenze di un hacker che espone migliaia di dati personali dei clienti attraverso un database cloud, ad esempio, possono essere di gran lunga maggiori di quelle che potrebbero derivare da una compromissione del laptop di un dipendente.</a:t>
            </a:r>
          </a:p>
        </p:txBody>
      </p:sp>
      <p:sp>
        <p:nvSpPr>
          <p:cNvPr id="29699" name="Titel 1">
            <a:extLst>
              <a:ext uri="{FF2B5EF4-FFF2-40B4-BE49-F238E27FC236}">
                <a16:creationId xmlns:a16="http://schemas.microsoft.com/office/drawing/2014/main" id="{A2118E02-A33E-29A5-78E1-1D8BA276AAF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Tipi di controlli di 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550863" y="1916113"/>
            <a:ext cx="11090275" cy="4784725"/>
          </a:xfrm>
        </p:spPr>
        <p:txBody>
          <a:bodyPr rtlCol="0">
            <a:noAutofit/>
          </a:bodyPr>
          <a:lstStyle/>
          <a:p>
            <a:pPr marL="0" indent="0" algn="ctr" fontAlgn="auto">
              <a:spcAft>
                <a:spcPts val="0"/>
              </a:spcAft>
              <a:buFont typeface="Arial" panose="020B0604020202020204" pitchFamily="34" charset="0"/>
              <a:buNone/>
              <a:defRPr/>
            </a:pPr>
            <a:r>
              <a:rPr lang="it-IT" sz="2400" i="1" dirty="0" smtClean="0"/>
              <a:t>"Ci sono molti modi diversi di applicare i controlli in base alla natura di ciò che si sta cercando di proteggere"</a:t>
            </a:r>
          </a:p>
          <a:p>
            <a:pPr marL="0" indent="0" fontAlgn="auto">
              <a:spcAft>
                <a:spcPts val="0"/>
              </a:spcAft>
              <a:buFont typeface="Arial" panose="020B0604020202020204" pitchFamily="34" charset="0"/>
              <a:buNone/>
              <a:defRPr/>
            </a:pPr>
            <a:r>
              <a:rPr lang="it-IT" sz="2400" dirty="0" smtClean="0"/>
              <a:t>ha dichiarato Joseph MacMillan, autore di Infosec Strategies and Best Practices ed esperto di alto calibro per la cybersecurity presso Microsoft.</a:t>
            </a:r>
          </a:p>
          <a:p>
            <a:pPr marL="0" indent="0" algn="ctr" fontAlgn="auto">
              <a:spcAft>
                <a:spcPts val="0"/>
              </a:spcAft>
              <a:buFont typeface="Arial" panose="020B0604020202020204" pitchFamily="34" charset="0"/>
              <a:buNone/>
              <a:defRPr/>
            </a:pPr>
            <a:r>
              <a:rPr lang="it-IT" sz="2400" i="1" dirty="0" smtClean="0"/>
              <a:t>"Qual è la natura della minaccia da cui state cercando di proteggervi?</a:t>
            </a:r>
          </a:p>
          <a:p>
            <a:pPr marL="0" indent="0" algn="ctr" fontAlgn="auto">
              <a:spcAft>
                <a:spcPts val="0"/>
              </a:spcAft>
              <a:buFont typeface="Arial" panose="020B0604020202020204" pitchFamily="34" charset="0"/>
              <a:buNone/>
              <a:defRPr/>
            </a:pPr>
            <a:r>
              <a:rPr lang="it-IT" sz="2400" i="1" dirty="0" smtClean="0"/>
              <a:t>Si tratta di un soggetto malintenzionato?</a:t>
            </a:r>
          </a:p>
          <a:p>
            <a:pPr marL="0" indent="0" algn="ctr" fontAlgn="auto">
              <a:spcAft>
                <a:spcPts val="0"/>
              </a:spcAft>
              <a:buFont typeface="Arial" panose="020B0604020202020204" pitchFamily="34" charset="0"/>
              <a:buNone/>
              <a:defRPr/>
            </a:pPr>
            <a:r>
              <a:rPr lang="it-IT" sz="2400" i="1" dirty="0" smtClean="0"/>
              <a:t>O è un attacco devastante?".</a:t>
            </a:r>
          </a:p>
          <a:p>
            <a:pPr marL="0" indent="0" fontAlgn="auto">
              <a:spcAft>
                <a:spcPts val="0"/>
              </a:spcAft>
              <a:buFont typeface="Arial" panose="020B0604020202020204" pitchFamily="34" charset="0"/>
              <a:buNone/>
              <a:defRPr/>
            </a:pPr>
            <a:r>
              <a:rPr lang="it-IT" sz="2400" dirty="0" smtClean="0"/>
              <a:t>La protezione del patrimonio informativo si riferisce all’istanziazione di adeguati controlli di sicurezza delle informazioni per gli asset.</a:t>
            </a:r>
          </a:p>
          <a:p>
            <a:pPr marL="0" indent="0" fontAlgn="auto">
              <a:spcAft>
                <a:spcPts val="0"/>
              </a:spcAft>
              <a:buNone/>
              <a:defRPr/>
            </a:pPr>
            <a:r>
              <a:rPr lang="it-IT" sz="2400" dirty="0" smtClean="0"/>
              <a:t>È necessario assicurarsi di concentrarsi su ideologie forti ed efficaci per capire se si stanno selezionando i controlli appropriati, questo significa che l'asset è considerato "sufficientemente sicuro" in base alla sua criticità e classificazione.</a:t>
            </a:r>
            <a:endParaRPr lang="it-IT"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Controlli di 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983431" y="1844824"/>
            <a:ext cx="10441161" cy="4713287"/>
          </a:xfrm>
        </p:spPr>
        <p:txBody>
          <a:bodyPr rtlCol="0">
            <a:noAutofit/>
          </a:bodyPr>
          <a:lstStyle/>
          <a:p>
            <a:pPr marL="0" indent="0" fontAlgn="auto">
              <a:spcBef>
                <a:spcPts val="600"/>
              </a:spcBef>
              <a:spcAft>
                <a:spcPts val="600"/>
              </a:spcAft>
              <a:buFont typeface="Arial" panose="020B0604020202020204" pitchFamily="34" charset="0"/>
              <a:buNone/>
              <a:defRPr/>
            </a:pPr>
            <a:r>
              <a:rPr lang="it-IT" dirty="0" smtClean="0"/>
              <a:t>Nel </a:t>
            </a:r>
            <a:r>
              <a:rPr lang="it-IT" dirty="0" smtClean="0"/>
              <a:t>seguito sono descritti i principali tipi di controlli:</a:t>
            </a:r>
          </a:p>
          <a:p>
            <a:pPr fontAlgn="auto">
              <a:spcBef>
                <a:spcPts val="600"/>
              </a:spcBef>
              <a:spcAft>
                <a:spcPts val="600"/>
              </a:spcAft>
              <a:defRPr/>
            </a:pPr>
            <a:r>
              <a:rPr lang="it-IT" sz="2400" dirty="0" smtClean="0"/>
              <a:t>I </a:t>
            </a:r>
            <a:r>
              <a:rPr lang="it-IT" sz="2400" b="1" dirty="0" smtClean="0"/>
              <a:t>controlli amministrativi/gestionali </a:t>
            </a:r>
            <a:r>
              <a:rPr lang="it-IT" sz="2400" dirty="0" smtClean="0"/>
              <a:t>sono le politiche e le procedure dello studio. Non sono così "cool" come un nuovo controllo software, ma esistono per fornire una struttura e una guida agli individui e agli altri membri dell'organizzazione, assicurandosi che nessuno venga multato o provochi una violazione.</a:t>
            </a:r>
          </a:p>
          <a:p>
            <a:pPr fontAlgn="auto">
              <a:spcBef>
                <a:spcPts val="600"/>
              </a:spcBef>
              <a:spcAft>
                <a:spcPts val="600"/>
              </a:spcAft>
              <a:defRPr/>
            </a:pPr>
            <a:r>
              <a:rPr lang="it-IT" sz="2400" dirty="0" smtClean="0"/>
              <a:t>I </a:t>
            </a:r>
            <a:r>
              <a:rPr lang="it-IT" sz="2400" b="1" dirty="0" smtClean="0"/>
              <a:t>controlli fisici </a:t>
            </a:r>
            <a:r>
              <a:rPr lang="it-IT" sz="2400" dirty="0" smtClean="0"/>
              <a:t>limitano l'accesso ai sistemi in modo fisico.</a:t>
            </a:r>
          </a:p>
          <a:p>
            <a:pPr fontAlgn="auto">
              <a:spcBef>
                <a:spcPts val="600"/>
              </a:spcBef>
              <a:spcAft>
                <a:spcPts val="600"/>
              </a:spcAft>
              <a:defRPr/>
            </a:pPr>
            <a:r>
              <a:rPr lang="it-IT" sz="2400" dirty="0" smtClean="0"/>
              <a:t>I </a:t>
            </a:r>
            <a:r>
              <a:rPr lang="it-IT" sz="2400" b="1" dirty="0" smtClean="0"/>
              <a:t>controlli tecnici/logici </a:t>
            </a:r>
            <a:r>
              <a:rPr lang="it-IT" sz="2400" dirty="0" smtClean="0"/>
              <a:t>limitano l'accesso in base all'hardware o al software, come la crittografia, i lettori di impronte digitali, l'autenticazione o i Trusted Module Platform (TPM); non limitano l'accesso ai sistemi fisici come i controlli fisici, ma piuttosto l'accesso ai dati o ai contenuti.</a:t>
            </a:r>
          </a:p>
          <a:p>
            <a:pPr fontAlgn="auto">
              <a:spcBef>
                <a:spcPts val="600"/>
              </a:spcBef>
              <a:spcAft>
                <a:spcPts val="600"/>
              </a:spcAft>
              <a:defRPr/>
            </a:pPr>
            <a:r>
              <a:rPr lang="it-IT" sz="2400" b="1" dirty="0" smtClean="0"/>
              <a:t>I controlli operativi </a:t>
            </a:r>
            <a:r>
              <a:rPr lang="it-IT" sz="2400" dirty="0" smtClean="0"/>
              <a:t>coinvolgono le persone che eseguono i processi su base giornaliera. Sono un esempo la formazione di sensibilizzazione, la classificazione delle risorse e la revisione dei file di log.</a:t>
            </a:r>
            <a:endParaRPr lang="it-IT"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Controlli di sicurezza informatica</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D093CAB6-0A3A-2C99-28E5-343BB255921E}"/>
              </a:ext>
            </a:extLst>
          </p:cNvPr>
          <p:cNvSpPr>
            <a:spLocks noGrp="1" noChangeArrowheads="1"/>
          </p:cNvSpPr>
          <p:nvPr>
            <p:ph idx="4294967295"/>
          </p:nvPr>
        </p:nvSpPr>
        <p:spPr>
          <a:xfrm>
            <a:off x="479376" y="1844824"/>
            <a:ext cx="11233150" cy="5289550"/>
          </a:xfrm>
        </p:spPr>
        <p:txBody>
          <a:bodyPr/>
          <a:lstStyle/>
          <a:p>
            <a:pPr lvl="1">
              <a:spcBef>
                <a:spcPts val="600"/>
              </a:spcBef>
              <a:spcAft>
                <a:spcPts val="600"/>
              </a:spcAft>
            </a:pPr>
            <a:r>
              <a:rPr lang="it-IT" altLang="en-US" dirty="0" smtClean="0"/>
              <a:t>I </a:t>
            </a:r>
            <a:r>
              <a:rPr lang="it-IT" altLang="en-US" b="1" dirty="0" smtClean="0"/>
              <a:t>controlli preventivi </a:t>
            </a:r>
            <a:r>
              <a:rPr lang="it-IT" altLang="en-US" dirty="0" smtClean="0"/>
              <a:t>esistono per impedire un'azione e comprendono firewall, elementi di separazione e permessi di accesso.</a:t>
            </a:r>
          </a:p>
          <a:p>
            <a:pPr lvl="2">
              <a:spcBef>
                <a:spcPts val="600"/>
              </a:spcBef>
              <a:spcAft>
                <a:spcPts val="600"/>
              </a:spcAft>
            </a:pPr>
            <a:r>
              <a:rPr lang="it-IT" altLang="en-US" dirty="0" smtClean="0"/>
              <a:t>I </a:t>
            </a:r>
            <a:r>
              <a:rPr lang="it-IT" altLang="en-US" b="1" dirty="0" smtClean="0"/>
              <a:t>sistemi di rilevamento </a:t>
            </a:r>
            <a:r>
              <a:rPr lang="it-IT" altLang="en-US" dirty="0" smtClean="0"/>
              <a:t>vengono attivati solo durante o dopo un evento, come nel caso dei sistemi di videosorveglianza o di rilevamento delle intrusioni.</a:t>
            </a:r>
          </a:p>
          <a:p>
            <a:pPr lvl="2">
              <a:spcBef>
                <a:spcPts val="600"/>
              </a:spcBef>
              <a:spcAft>
                <a:spcPts val="600"/>
              </a:spcAft>
            </a:pPr>
            <a:r>
              <a:rPr lang="it-IT" altLang="en-US" dirty="0" smtClean="0"/>
              <a:t>I </a:t>
            </a:r>
            <a:r>
              <a:rPr lang="it-IT" altLang="en-US" b="1" dirty="0" smtClean="0"/>
              <a:t>deterrenti</a:t>
            </a:r>
            <a:r>
              <a:rPr lang="it-IT" altLang="en-US" dirty="0" smtClean="0"/>
              <a:t> scoraggiano le minacce dal tentare di sfruttare una vulnerabilità, come ad esempio un "Watchdog"</a:t>
            </a:r>
          </a:p>
          <a:p>
            <a:pPr lvl="1">
              <a:spcBef>
                <a:spcPts val="600"/>
              </a:spcBef>
              <a:spcAft>
                <a:spcPts val="600"/>
              </a:spcAft>
            </a:pPr>
            <a:r>
              <a:rPr lang="it-IT" altLang="en-US" dirty="0" smtClean="0"/>
              <a:t>I </a:t>
            </a:r>
            <a:r>
              <a:rPr lang="it-IT" altLang="en-US" b="1" dirty="0" smtClean="0"/>
              <a:t>controlli correttivi </a:t>
            </a:r>
            <a:r>
              <a:rPr lang="it-IT" altLang="en-US" dirty="0" smtClean="0"/>
              <a:t>sono in grado di passare da uno stato all'altro</a:t>
            </a:r>
            <a:r>
              <a:rPr lang="it-IT" altLang="en-US" dirty="0" smtClean="0"/>
              <a:t>.</a:t>
            </a:r>
          </a:p>
          <a:p>
            <a:pPr lvl="1">
              <a:spcBef>
                <a:spcPts val="600"/>
              </a:spcBef>
              <a:spcAft>
                <a:spcPts val="600"/>
              </a:spcAft>
            </a:pPr>
            <a:r>
              <a:rPr lang="it-IT" dirty="0"/>
              <a:t>I </a:t>
            </a:r>
            <a:r>
              <a:rPr lang="it-IT" b="1" dirty="0"/>
              <a:t>controlli di recupero </a:t>
            </a:r>
            <a:r>
              <a:rPr lang="it-IT" dirty="0"/>
              <a:t>permettono di recuperare qualcosa da una perdita, come ad esempio il recupero di un disco rigido.</a:t>
            </a:r>
          </a:p>
          <a:p>
            <a:pPr lvl="1">
              <a:spcBef>
                <a:spcPts val="600"/>
              </a:spcBef>
              <a:spcAft>
                <a:spcPts val="600"/>
              </a:spcAft>
            </a:pPr>
            <a:r>
              <a:rPr lang="it-IT" altLang="en-US" dirty="0"/>
              <a:t>I </a:t>
            </a:r>
            <a:r>
              <a:rPr lang="it-IT" altLang="en-US" b="1" dirty="0"/>
              <a:t>controlli compensativi </a:t>
            </a:r>
            <a:r>
              <a:rPr lang="it-IT" altLang="en-US" dirty="0"/>
              <a:t>cercano di compensare le carenze di altri controlli, come la revisione regolare dei registri di accesso.</a:t>
            </a:r>
          </a:p>
          <a:p>
            <a:pPr lvl="2">
              <a:spcBef>
                <a:spcPts val="600"/>
              </a:spcBef>
              <a:spcAft>
                <a:spcPts val="600"/>
              </a:spcAft>
            </a:pPr>
            <a:r>
              <a:rPr lang="it-IT" dirty="0"/>
              <a:t>Questo è anche un esempio di </a:t>
            </a:r>
            <a:r>
              <a:rPr lang="it-IT" b="1" dirty="0"/>
              <a:t>controllo investigativo</a:t>
            </a:r>
            <a:r>
              <a:rPr lang="it-IT" dirty="0"/>
              <a:t>, ma i controlli di compensazione possono essere di diverso </a:t>
            </a:r>
            <a:r>
              <a:rPr lang="it-IT" dirty="0" smtClean="0"/>
              <a:t>tipo</a:t>
            </a:r>
            <a:endParaRPr lang="vi-VN" altLang="en-US" dirty="0"/>
          </a:p>
        </p:txBody>
      </p:sp>
      <p:sp>
        <p:nvSpPr>
          <p:cNvPr id="32771" name="Titel 1">
            <a:extLst>
              <a:ext uri="{FF2B5EF4-FFF2-40B4-BE49-F238E27FC236}">
                <a16:creationId xmlns:a16="http://schemas.microsoft.com/office/drawing/2014/main" id="{F139FC89-2D76-6A3C-B073-D2743773ED0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Tipi di controlli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D73A5765-9428-0284-5980-BA09B1D90DED}"/>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it-IT" altLang="en-US" dirty="0" smtClean="0"/>
              <a:t>Scoraggiare dal cercare di accedere a qualcosa che è volutamente tenuto non accessibile</a:t>
            </a:r>
          </a:p>
          <a:p>
            <a:pPr>
              <a:spcBef>
                <a:spcPts val="600"/>
              </a:spcBef>
              <a:spcAft>
                <a:spcPts val="600"/>
              </a:spcAft>
            </a:pPr>
            <a:r>
              <a:rPr lang="it-IT" altLang="en-US" dirty="0" smtClean="0"/>
              <a:t>Negare l'accesso attraverso un controllo preventivo come i permessi di accesso o l'autenticazione.</a:t>
            </a:r>
          </a:p>
          <a:p>
            <a:pPr>
              <a:spcBef>
                <a:spcPts val="600"/>
              </a:spcBef>
              <a:spcAft>
                <a:spcPts val="600"/>
              </a:spcAft>
            </a:pPr>
            <a:r>
              <a:rPr lang="it-IT" altLang="en-US" dirty="0" smtClean="0"/>
              <a:t>Rilevare il rischio assicurandosi di registrare il rilevamento, ad esempio con il software di protezione degli endpoint.</a:t>
            </a:r>
          </a:p>
          <a:p>
            <a:pPr>
              <a:spcBef>
                <a:spcPts val="600"/>
              </a:spcBef>
              <a:spcAft>
                <a:spcPts val="600"/>
              </a:spcAft>
            </a:pPr>
            <a:r>
              <a:rPr lang="it-IT" altLang="en-US" dirty="0" smtClean="0"/>
              <a:t>Rallentare il ripetersi del rischio, ad esempio con una funzione di "troppi tentativi" per l'inserimento di una password.</a:t>
            </a:r>
            <a:endParaRPr lang="it-IT" altLang="en-US" dirty="0"/>
          </a:p>
        </p:txBody>
      </p:sp>
      <p:sp>
        <p:nvSpPr>
          <p:cNvPr id="34819" name="Titel 1">
            <a:extLst>
              <a:ext uri="{FF2B5EF4-FFF2-40B4-BE49-F238E27FC236}">
                <a16:creationId xmlns:a16="http://schemas.microsoft.com/office/drawing/2014/main" id="{35AC11E0-3873-640F-FFFE-868091C73C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Ordine di realizzazione dei controlli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6D2DF85C-30E4-A932-5EB8-985B418F1481}"/>
              </a:ext>
            </a:extLst>
          </p:cNvPr>
          <p:cNvSpPr>
            <a:spLocks noGrp="1" noChangeArrowheads="1"/>
          </p:cNvSpPr>
          <p:nvPr>
            <p:ph idx="4294967295"/>
          </p:nvPr>
        </p:nvSpPr>
        <p:spPr>
          <a:xfrm>
            <a:off x="550863" y="1989139"/>
            <a:ext cx="11090275" cy="4032150"/>
          </a:xfrm>
        </p:spPr>
        <p:txBody>
          <a:bodyPr/>
          <a:lstStyle/>
          <a:p>
            <a:pPr>
              <a:spcBef>
                <a:spcPts val="600"/>
              </a:spcBef>
              <a:spcAft>
                <a:spcPts val="600"/>
              </a:spcAft>
            </a:pPr>
            <a:r>
              <a:rPr lang="it-IT" altLang="en-US" dirty="0" smtClean="0"/>
              <a:t>Correggere la situazione rispondendo alla compromissione, ad esempio con un piano di risposta agli incidenti.</a:t>
            </a:r>
          </a:p>
          <a:p>
            <a:pPr>
              <a:spcBef>
                <a:spcPts val="600"/>
              </a:spcBef>
              <a:spcAft>
                <a:spcPts val="600"/>
              </a:spcAft>
            </a:pPr>
            <a:r>
              <a:rPr lang="it-IT" altLang="en-US" dirty="0" smtClean="0"/>
              <a:t>Recuperare da uno stato compromesso, come un generatore di backup che ripristina la disponibilità di un server.</a:t>
            </a:r>
          </a:p>
          <a:p>
            <a:pPr>
              <a:spcBef>
                <a:spcPts val="600"/>
              </a:spcBef>
              <a:spcAft>
                <a:spcPts val="600"/>
              </a:spcAft>
            </a:pPr>
            <a:r>
              <a:rPr lang="it-IT" altLang="en-US" dirty="0" smtClean="0"/>
              <a:t>Monitorare </a:t>
            </a:r>
            <a:r>
              <a:rPr lang="it-IT" altLang="en-US" dirty="0"/>
              <a:t>il valore di ogni asset per verificarne eventuali </a:t>
            </a:r>
            <a:r>
              <a:rPr lang="it-IT" altLang="en-US" dirty="0" smtClean="0"/>
              <a:t>variazioni,, in un'ottica di miglioramento continuo. Il motivo è che potrebbe essere necessario ripensare i controlli per la protezione di questi asset, ad esempio se diventano più o meno preziosi nel tempo o in occasione di alcuni eventi importanti dell'organizzazione.</a:t>
            </a:r>
            <a:endParaRPr lang="it-IT" altLang="en-US" dirty="0"/>
          </a:p>
        </p:txBody>
      </p:sp>
      <p:sp>
        <p:nvSpPr>
          <p:cNvPr id="35843" name="Titel 1">
            <a:extLst>
              <a:ext uri="{FF2B5EF4-FFF2-40B4-BE49-F238E27FC236}">
                <a16:creationId xmlns:a16="http://schemas.microsoft.com/office/drawing/2014/main" id="{A1E16E8F-056C-DC33-24BE-42FC8BD06B1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Ordine dei controlli</a:t>
            </a:r>
            <a:endParaRPr lang="it-IT" altLang="en-US" sz="4400" dirty="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3AF9DA61-978B-90D9-8BAD-94EB60293FB1}"/>
              </a:ext>
            </a:extLst>
          </p:cNvPr>
          <p:cNvSpPr>
            <a:spLocks noGrp="1" noChangeArrowheads="1"/>
          </p:cNvSpPr>
          <p:nvPr>
            <p:ph idx="4294967295"/>
          </p:nvPr>
        </p:nvSpPr>
        <p:spPr>
          <a:xfrm>
            <a:off x="623888" y="1966913"/>
            <a:ext cx="11088687" cy="4525962"/>
          </a:xfrm>
        </p:spPr>
        <p:txBody>
          <a:bodyPr/>
          <a:lstStyle/>
          <a:p>
            <a:pPr>
              <a:spcBef>
                <a:spcPts val="600"/>
              </a:spcBef>
              <a:spcAft>
                <a:spcPts val="600"/>
              </a:spcAft>
            </a:pPr>
            <a:r>
              <a:rPr lang="it-IT" altLang="en-US" dirty="0" smtClean="0"/>
              <a:t>Quando si considerano i controlli, bisogna pensare anche al recupero, si vuole essere in grado di effettuare un recupero da eventuali situazioni avverse o da variazioni delle attività e del loro valore.</a:t>
            </a:r>
          </a:p>
          <a:p>
            <a:pPr lvl="1">
              <a:spcBef>
                <a:spcPts val="600"/>
              </a:spcBef>
              <a:spcAft>
                <a:spcPts val="600"/>
              </a:spcAft>
            </a:pPr>
            <a:r>
              <a:rPr lang="it-IT" altLang="en-US" smtClean="0"/>
              <a:t>Ad esempio: </a:t>
            </a:r>
            <a:r>
              <a:rPr lang="it-IT" altLang="en-US" dirty="0" smtClean="0"/>
              <a:t>backup, ridondanza, processi di ripristino e simili.</a:t>
            </a:r>
          </a:p>
          <a:p>
            <a:pPr>
              <a:spcBef>
                <a:spcPts val="600"/>
              </a:spcBef>
              <a:spcAft>
                <a:spcPts val="600"/>
              </a:spcAft>
            </a:pPr>
            <a:r>
              <a:rPr lang="it-IT" altLang="en-US" dirty="0" smtClean="0"/>
              <a:t>È importare assicurarsi (soprattutto in merito all’attualità del cloud, del SaaS, del PaaS, dell'IaaS, delle soluzioni di terze parti e di tutte le altre forme di remote computing) che gli accordi sul livello di servizio (SLA) siano chiaramente definiti e che prevedano il massimo tempo di inattività consentito, nonché sanzioni per il mancato rispetto di tali accordi.</a:t>
            </a:r>
          </a:p>
          <a:p>
            <a:pPr>
              <a:spcBef>
                <a:spcPts val="600"/>
              </a:spcBef>
              <a:spcAft>
                <a:spcPts val="600"/>
              </a:spcAft>
            </a:pPr>
            <a:r>
              <a:rPr lang="it-IT" altLang="en-US" dirty="0" smtClean="0"/>
              <a:t>Questo è un esempio di controllo compensativo.</a:t>
            </a:r>
            <a:endParaRPr lang="it-IT" altLang="en-US" dirty="0"/>
          </a:p>
        </p:txBody>
      </p:sp>
      <p:sp>
        <p:nvSpPr>
          <p:cNvPr id="36867" name="Titel 1">
            <a:extLst>
              <a:ext uri="{FF2B5EF4-FFF2-40B4-BE49-F238E27FC236}">
                <a16:creationId xmlns:a16="http://schemas.microsoft.com/office/drawing/2014/main" id="{0092AAAA-46DB-E470-5F4B-29AF4AC95B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it-IT" altLang="en-US" sz="4400" dirty="0" smtClean="0">
                <a:latin typeface="Calibri Light" panose="020F0302020204030204" pitchFamily="34" charset="0"/>
              </a:rPr>
              <a:t>Controlli e recupero</a:t>
            </a:r>
            <a:endParaRPr lang="it-IT" altLang="en-US" sz="4400" dirty="0">
              <a:latin typeface="Calibri Light" panose="020F0302020204030204" pitchFamily="34" charset="0"/>
            </a:endParaRP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C56E27-F495-4A18-8B9C-97E8C90BB579}"/>
</file>

<file path=customXml/itemProps2.xml><?xml version="1.0" encoding="utf-8"?>
<ds:datastoreItem xmlns:ds="http://schemas.openxmlformats.org/officeDocument/2006/customXml" ds:itemID="{3C12FA35-B706-4C17-A666-C3D6CC5B35B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6F1425D2-DE10-4C94-A26A-57155A837B0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3452</TotalTime>
  <Words>3209</Words>
  <Application>Microsoft Office PowerPoint</Application>
  <PresentationFormat>Widescreen</PresentationFormat>
  <Paragraphs>162</Paragraphs>
  <Slides>30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docId:33A505B627177CCDDF339530E08E6CD3</cp:keywords>
  <cp:lastModifiedBy>Claudio Fornaro</cp:lastModifiedBy>
  <cp:revision>372</cp:revision>
  <dcterms:created xsi:type="dcterms:W3CDTF">2009-06-01T12:28:12Z</dcterms:created>
  <dcterms:modified xsi:type="dcterms:W3CDTF">2022-11-28T10:17:16Z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