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60" r:id="rId7"/>
    <p:sldId id="263" r:id="rId8"/>
    <p:sldId id="261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27"/>
  </p:normalViewPr>
  <p:slideViewPr>
    <p:cSldViewPr snapToGrid="0">
      <p:cViewPr varScale="1">
        <p:scale>
          <a:sx n="92" d="100"/>
          <a:sy n="92" d="100"/>
        </p:scale>
        <p:origin x="58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Formato Mastertext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s://www.iacpcybercenter.org/resource-center/what-is-cyber-crime/cyber-attack-lifecycle/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png"/><Relationship Id="rId5" Type="http://schemas.openxmlformats.org/officeDocument/2006/relationships/oleObject" Target="../embeddings/oleObject3.bin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</p:spPr>
        <p:txBody>
          <a:bodyPr>
            <a:normAutofit/>
          </a:bodyPr>
          <a:lstStyle/>
          <a:p>
            <a:r>
              <a:rPr lang="it-IT" b="1" dirty="0" smtClean="0">
                <a:latin typeface="Arial" panose="020B0604020202020204" pitchFamily="34" charset="0"/>
                <a:cs typeface="Arial" panose="020B0604020202020204" pitchFamily="34" charset="0"/>
              </a:rPr>
              <a:t>Ingegneria sociale</a:t>
            </a:r>
            <a:endParaRPr lang="it-IT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692173" cy="1325563"/>
          </a:xfrm>
        </p:spPr>
        <p:txBody>
          <a:bodyPr/>
          <a:lstStyle/>
          <a:p>
            <a:r>
              <a:rPr lang="it-IT" dirty="0" smtClean="0"/>
              <a:t>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92500" lnSpcReduction="100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it-IT" dirty="0">
                <a:cs typeface="Arial" panose="020B0604020202020204" pitchFamily="34" charset="0"/>
              </a:rPr>
              <a:t>Significa manipolare gli esseri umani (spesso utilizzando metodi psicologici) per ottenere l'accesso a dati, documenti e informazioni di interesse per l'attaccante.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dirty="0">
                <a:cs typeface="Arial" panose="020B0604020202020204" pitchFamily="34" charset="0"/>
              </a:rPr>
              <a:t>È oggi una delle principali minacce alla sicurezza informatica e rappresenta una forma efficace di criminalità informatica.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dirty="0">
                <a:cs typeface="Arial" panose="020B0604020202020204" pitchFamily="34" charset="0"/>
              </a:rPr>
              <a:t>Potrebbero avere pericolose ripercussioni, ad esempio la violazione dei dati, più di qualsiasi altro tipo di attacco.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dirty="0">
                <a:cs typeface="Arial" panose="020B0604020202020204" pitchFamily="34" charset="0"/>
              </a:rPr>
              <a:t>Gli attacchi hanno uno scopo finanziario e quindi le organizzazioni hanno perso notevoli somme di denaro.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dirty="0">
                <a:cs typeface="Arial" panose="020B0604020202020204" pitchFamily="34" charset="0"/>
              </a:rPr>
              <a:t>È particolarmente pericoloso perché si basa più sull'errore umano che sulle vulnerabilità del software e dei sistemi operativi.</a:t>
            </a:r>
            <a:endParaRPr lang="it-IT" dirty="0"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Le aziende:</a:t>
            </a:r>
          </a:p>
          <a:p>
            <a:r>
              <a:rPr lang="it-IT" dirty="0" smtClean="0"/>
              <a:t>potrebbero subire una perdita di produttività, un calo del morale dei dipendenti e difficoltà di recupero</a:t>
            </a:r>
          </a:p>
          <a:p>
            <a:r>
              <a:rPr lang="it-IT" dirty="0" smtClean="0"/>
              <a:t>hanno un danno di reputazione perché i clienti non sono convinti che l'organizzazione sia in grado di proteggersi</a:t>
            </a:r>
          </a:p>
          <a:p>
            <a:r>
              <a:rPr lang="it-IT" dirty="0" smtClean="0"/>
              <a:t>spesso è necessario che utilizzino una risposta agli incidenti già utilizzata in precedenza</a:t>
            </a:r>
          </a:p>
          <a:p>
            <a:r>
              <a:rPr lang="it-IT" dirty="0" smtClean="0"/>
              <a:t>dovrebbero essere fornite di un software di sicurezza che aiuti a prevenire attacchi futuri</a:t>
            </a:r>
          </a:p>
          <a:p>
            <a:r>
              <a:rPr lang="it-IT" dirty="0" smtClean="0"/>
              <a:t>spesso devono riqualificare i dipendenti per essere pronti agli attacchi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957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2936" y="365125"/>
            <a:ext cx="6859732" cy="1325563"/>
          </a:xfrm>
        </p:spPr>
        <p:txBody>
          <a:bodyPr/>
          <a:lstStyle/>
          <a:p>
            <a:r>
              <a:rPr lang="it-IT" dirty="0" smtClean="0"/>
              <a:t>Formazione sull'ingegneria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altLang="en-US" dirty="0" smtClean="0"/>
              <a:t>Riguarda i dipendenti e i manager per i quali è importante riconoscere gli attacchi di social engineering perché il rischio di diventarne vittima è elevato.</a:t>
            </a:r>
          </a:p>
          <a:p>
            <a:pPr lvl="1"/>
            <a:r>
              <a:rPr lang="it-IT" altLang="en-US" dirty="0" smtClean="0"/>
              <a:t>Questi potrebbero essere inclusi in programmi di sensibilizzazione alla sicurezza della comunità, dei singoli e dei cittadini e proteggere gli individui e la loro organizzazione.</a:t>
            </a:r>
          </a:p>
          <a:p>
            <a:r>
              <a:rPr lang="it-IT" altLang="en-US" dirty="0" smtClean="0"/>
              <a:t>È particolarmente carente nelle PMI che dispongono di minori risorse, per cui dovrebbero essere aiutate a prendere sul serio la formazione sulla consapevolezza informatica e a offrire ai dipendenti l'opportunità di seguirla.</a:t>
            </a:r>
            <a:endParaRPr lang="it-IT" alt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623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Ciclo di vita degli attacchi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L’attaccante: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dirty="0">
                <a:cs typeface="Arial" panose="020B0604020202020204" pitchFamily="34" charset="0"/>
              </a:rPr>
              <a:t>per prima cosa indaga sulla vittima presa di mira per raccogliere le informazioni di base necessarie, come i punti di ingresso e i protocolli di sicurezza deboli, necessari per l'attacco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dirty="0">
                <a:cs typeface="Arial" panose="020B0604020202020204" pitchFamily="34" charset="0"/>
              </a:rPr>
              <a:t>tentano poi di guadagnare la fiducia della vittima e di incentivare azioni che non sono tipicamente pratiche di sicurezza, come l'acquisizione di informazioni sensibili o la concessione dell'accesso a risorse critiche.</a:t>
            </a:r>
          </a:p>
          <a:p>
            <a:pPr marL="0" indent="0" algn="just" fontAlgn="auto">
              <a:spcAft>
                <a:spcPts val="0"/>
              </a:spcAft>
              <a:buNone/>
              <a:defRPr/>
            </a:pPr>
            <a:r>
              <a:rPr lang="it-IT" dirty="0">
                <a:cs typeface="Arial" panose="020B0604020202020204" pitchFamily="34" charset="0"/>
              </a:rPr>
              <a:t>La </a:t>
            </a:r>
            <a:r>
              <a:rPr lang="it-IT" dirty="0" smtClean="0">
                <a:cs typeface="Arial" panose="020B0604020202020204" pitchFamily="34" charset="0"/>
              </a:rPr>
              <a:t>figura 1 </a:t>
            </a:r>
            <a:r>
              <a:rPr lang="it-IT" dirty="0">
                <a:cs typeface="Arial" panose="020B0604020202020204" pitchFamily="34" charset="0"/>
              </a:rPr>
              <a:t>illustra il ciclo di vita di un attacco.</a:t>
            </a:r>
            <a:endParaRPr lang="it-IT" dirty="0"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830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692173" cy="1325563"/>
          </a:xfrm>
        </p:spPr>
        <p:txBody>
          <a:bodyPr/>
          <a:lstStyle/>
          <a:p>
            <a:r>
              <a:rPr lang="it-IT" dirty="0" smtClean="0"/>
              <a:t>Ciclo di vita di un attacco di ingegneria sociale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Inhaltsplatzhalter 5">
            <a:extLst>
              <a:ext uri="{FF2B5EF4-FFF2-40B4-BE49-F238E27FC236}">
                <a16:creationId xmlns:a16="http://schemas.microsoft.com/office/drawing/2014/main" id="{2B268696-12EF-8BE8-73A2-C1E329AAD8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0989007"/>
              </p:ext>
            </p:extLst>
          </p:nvPr>
        </p:nvGraphicFramePr>
        <p:xfrm>
          <a:off x="1979623" y="1685563"/>
          <a:ext cx="7129520" cy="432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Bild" r:id="rId5" imgW="0" imgH="0" progId="StaticMetafile">
                  <p:embed/>
                </p:oleObj>
              </mc:Choice>
              <mc:Fallback>
                <p:oleObj name="Bild" r:id="rId5" imgW="0" imgH="0" progId="StaticMetafile">
                  <p:embed/>
                  <p:pic>
                    <p:nvPicPr>
                      <p:cNvPr id="6" name="Objekt 5">
                        <a:extLst>
                          <a:ext uri="{FF2B5EF4-FFF2-40B4-BE49-F238E27FC236}">
                            <a16:creationId xmlns:a16="http://schemas.microsoft.com/office/drawing/2014/main" id="{2B268696-12EF-8BE8-73A2-C1E329AAD8B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9623" y="1685563"/>
                        <a:ext cx="7129520" cy="432117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feld 6"/>
          <p:cNvSpPr txBox="1"/>
          <p:nvPr/>
        </p:nvSpPr>
        <p:spPr>
          <a:xfrm>
            <a:off x="540000" y="6242447"/>
            <a:ext cx="10684592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00" i="1" dirty="0" smtClean="0">
                <a:latin typeface="+mj-lt"/>
                <a:cs typeface="Arial" panose="020B0604020202020204" pitchFamily="34" charset="0"/>
              </a:rPr>
              <a:t>Figura 1: Ciclo di vita dell'attacco </a:t>
            </a:r>
            <a:r>
              <a:rPr lang="it-IT" sz="1600" i="1" u="sng" dirty="0" smtClean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  <a:hlinkClick r:id="rId7"/>
              </a:rPr>
              <a:t>(</a:t>
            </a:r>
            <a:r>
              <a:rPr lang="it-IT" sz="1600" i="1" dirty="0" smtClean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https://www.iacpcybercenter.org/resource-center/what-is-cyber-crime/cyber-attack-lifecycle/)</a:t>
            </a:r>
            <a:endParaRPr lang="it-IT" sz="1600" i="1" dirty="0" smtClean="0">
              <a:latin typeface="+mj-lt"/>
              <a:cs typeface="Arial" panose="020B0604020202020204" pitchFamily="34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39252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b="1" dirty="0" smtClean="0">
                <a:cs typeface="Arial" panose="020B0604020202020204" pitchFamily="34" charset="0"/>
              </a:rPr>
              <a:t>Baiting attack </a:t>
            </a:r>
            <a:r>
              <a:rPr lang="it-IT" b="1" dirty="0" smtClean="0"/>
              <a:t>(Attacco con esca)</a:t>
            </a:r>
          </a:p>
          <a:p>
            <a:r>
              <a:rPr lang="it-IT" dirty="0" smtClean="0"/>
              <a:t>cerca di incuriosire la vittima, attirando gli utenti in una trappola per rubare le loro informazioni personali o infettare i loro sistemi con malware.</a:t>
            </a:r>
          </a:p>
          <a:p>
            <a:r>
              <a:rPr lang="it-IT" dirty="0" smtClean="0"/>
              <a:t>spesso utilizza supporti fisici per diffondere il malware (ad esempio, unità flash infettate da malware, ad esempio, negli ascensori, nel parcheggio di un'azienda presa di mira).</a:t>
            </a:r>
          </a:p>
          <a:p>
            <a:r>
              <a:rPr lang="it-IT" dirty="0" smtClean="0"/>
              <a:t>online consiste in annunci allettanti che conducono a siti dannosi, che incoraggiano gli utenti a scaricare un'applicazione infetta da malware.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495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b="1" dirty="0" smtClean="0">
                <a:cs typeface="Arial" panose="020B0604020202020204" pitchFamily="34" charset="0"/>
              </a:rPr>
              <a:t>Scareware</a:t>
            </a:r>
            <a:endParaRPr lang="it-IT" dirty="0" smtClean="0"/>
          </a:p>
          <a:p>
            <a:r>
              <a:rPr lang="it-IT" dirty="0" smtClean="0"/>
              <a:t>utilizza falsi allarmi e minacce fittizie convincendo gli utenti a pensare che il loro sistema sia infetto da malware e che debbano installare software senza benefici o malware. </a:t>
            </a:r>
          </a:p>
          <a:p>
            <a:r>
              <a:rPr lang="it-IT" dirty="0" smtClean="0"/>
              <a:t>è considerato come un software di inganno, un software di scansione illegale e un software di frode. </a:t>
            </a:r>
          </a:p>
          <a:p>
            <a:r>
              <a:rPr lang="it-IT" dirty="0" smtClean="0"/>
              <a:t>viene distribuito anche tramite e-mail di spam che propongono agli utenti di acquistare servizi inutili/nocivi.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826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b="1" dirty="0" smtClean="0">
                <a:cs typeface="Arial" panose="020B0604020202020204" pitchFamily="34" charset="0"/>
              </a:rPr>
              <a:t>Pretexting </a:t>
            </a:r>
            <a:r>
              <a:rPr lang="it-IT" dirty="0" smtClean="0"/>
              <a:t>(indurre a credere di essere un’altra persona)</a:t>
            </a:r>
          </a:p>
          <a:p>
            <a:r>
              <a:rPr lang="it-IT" dirty="0" smtClean="0"/>
              <a:t>utilizza una truffa (frode) spesso iniziata da un autore che ha bisogno di informazioni sensibili da una vittima per eseguire un compito critico. </a:t>
            </a:r>
          </a:p>
          <a:p>
            <a:r>
              <a:rPr lang="it-IT" dirty="0" smtClean="0"/>
              <a:t>inizia a instaurare un rapporto di fiducia con la vittima spacciandosi per colleghi, poliziotti, funzionari bancari e fiscali o altre persone che hanno il diritto di sapere. </a:t>
            </a:r>
          </a:p>
          <a:p>
            <a:r>
              <a:rPr lang="it-IT" dirty="0" smtClean="0"/>
              <a:t>utilizza domande richieste per confermare l'identità della vittima, attraverso le quali raccoglie importanti dati personali.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456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b="1" dirty="0" smtClean="0">
                <a:cs typeface="Arial" panose="020B0604020202020204" pitchFamily="34" charset="0"/>
              </a:rPr>
              <a:t>Phishing</a:t>
            </a:r>
          </a:p>
          <a:p>
            <a:r>
              <a:rPr lang="it-IT" dirty="0" smtClean="0"/>
              <a:t>è uno dei tipi di attacco di ingegneria sociale più diffusi che utilizza le truffe (frodi) di phishing, ossia le campagne di e-mail e SMS.</a:t>
            </a:r>
          </a:p>
          <a:p>
            <a:r>
              <a:rPr lang="it-IT" dirty="0" smtClean="0"/>
              <a:t>mira a incuriosire o spaventare le vittime e a incoraggiarle a fornire informazioni sensibili, a cliccare su link a siti web dannosi o ad aprire allegati contenenti malware.</a:t>
            </a:r>
          </a:p>
          <a:p>
            <a:r>
              <a:rPr lang="it-IT" dirty="0" smtClean="0"/>
              <a:t>potrebbero essere individuati e bloccati più facilmente dai server di posta elettronica che hanno accesso alle piattaforme di condivisione delle minacce (a causa dei messaggi identici, o quasi, inviati a molti utenti nelle campagne di phishing).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0744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b="1" dirty="0" smtClean="0">
                <a:cs typeface="Arial" panose="020B0604020202020204" pitchFamily="34" charset="0"/>
              </a:rPr>
              <a:t>Spear phishing </a:t>
            </a:r>
          </a:p>
          <a:p>
            <a:r>
              <a:rPr lang="it-IT" dirty="0" smtClean="0"/>
              <a:t>è una forma particolare di attacco di phishing, perché l'aggressore sceglie persone o imprese specifiche.</a:t>
            </a:r>
          </a:p>
          <a:p>
            <a:r>
              <a:rPr lang="it-IT" dirty="0" smtClean="0"/>
              <a:t>utilizza messaggi adattati alle caratteristiche, alle posizioni lavorative e ai contatti delle vittime per rendere meno evidente l'attacco. </a:t>
            </a:r>
          </a:p>
          <a:p>
            <a:r>
              <a:rPr lang="it-IT" dirty="0" smtClean="0"/>
              <a:t>richiede uno sforzo maggiore da parte dell'autore del reato (persona che commette l'atto illegale) e potrebbe richiedere settimane e mesi per la sua preparazione. </a:t>
            </a:r>
          </a:p>
          <a:p>
            <a:r>
              <a:rPr lang="it-IT" dirty="0" smtClean="0"/>
              <a:t>è molto difficile da rilevare come phishing e ha tassi di successo migliori.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9622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b="1" dirty="0" smtClean="0">
                <a:cs typeface="Arial" panose="020B0604020202020204" pitchFamily="34" charset="0"/>
              </a:rPr>
              <a:t>Come individuare il Phishing </a:t>
            </a:r>
          </a:p>
          <a:p>
            <a:pPr marL="0" indent="0">
              <a:buNone/>
            </a:pPr>
            <a:r>
              <a:rPr lang="it-IT" dirty="0" smtClean="0"/>
              <a:t>I truffatori (persone che fanno affari fraudolenti):</a:t>
            </a:r>
          </a:p>
          <a:p>
            <a:pPr lvl="1"/>
            <a:r>
              <a:rPr lang="it-IT" dirty="0" smtClean="0"/>
              <a:t>utilizzano e-mail o messaggi di testo per ingannare le persone e comunicare loro informazioni personali, cercare di rubare password, numeri di conto o numeri di previdenza sociale. </a:t>
            </a:r>
          </a:p>
          <a:p>
            <a:pPr lvl="1"/>
            <a:r>
              <a:rPr lang="it-IT" dirty="0" smtClean="0"/>
              <a:t>lanciano migliaia di attacchi di phishing ogni giorno e spesso hanno successo. </a:t>
            </a:r>
          </a:p>
          <a:p>
            <a:pPr lvl="1"/>
            <a:r>
              <a:rPr lang="it-IT" dirty="0" smtClean="0"/>
              <a:t>aggiornano spesso le loro tattiche, ma ci sono alcuni segnali che aiutano le vittime a riconoscere un'e-mail o un messaggio di testo di phishing, come quello in figura 2.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797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it-IT" sz="2400" dirty="0" smtClean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it-IT" sz="2400" dirty="0" smtClean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it-IT" sz="2400" dirty="0" smtClean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it-IT" sz="2400" dirty="0" smtClean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it-IT" sz="2400" dirty="0" smtClean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it-IT" sz="2400" dirty="0" smtClean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it-IT" sz="2400" dirty="0" smtClean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it-IT" sz="2400" dirty="0" smtClean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it-IT" sz="2400" dirty="0" smtClean="0"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it-IT" sz="2400" i="1" dirty="0" smtClean="0">
                <a:cs typeface="Arial" panose="020B0604020202020204" pitchFamily="34" charset="0"/>
              </a:rPr>
              <a:t>Figura 2 – Esempio reale di phishing</a:t>
            </a:r>
          </a:p>
          <a:p>
            <a:pPr marL="0" indent="0">
              <a:buNone/>
            </a:pPr>
            <a:endParaRPr lang="it-IT" sz="2400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Objekt 5">
            <a:extLst>
              <a:ext uri="{FF2B5EF4-FFF2-40B4-BE49-F238E27FC236}">
                <a16:creationId xmlns:a16="http://schemas.microsoft.com/office/drawing/2014/main" id="{D77C6E7D-4A75-FACA-0B7D-50738CA864B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26770601"/>
              </p:ext>
            </p:extLst>
          </p:nvPr>
        </p:nvGraphicFramePr>
        <p:xfrm>
          <a:off x="2001981" y="1980000"/>
          <a:ext cx="7879773" cy="40467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name="Bild" r:id="rId5" imgW="0" imgH="0" progId="StaticMetafile">
                  <p:embed/>
                </p:oleObj>
              </mc:Choice>
              <mc:Fallback>
                <p:oleObj name="Bild" r:id="rId5" imgW="0" imgH="0" progId="StaticMetafile">
                  <p:embed/>
                  <p:pic>
                    <p:nvPicPr>
                      <p:cNvPr id="7" name="Objekt 6">
                        <a:extLst>
                          <a:ext uri="{FF2B5EF4-FFF2-40B4-BE49-F238E27FC236}">
                            <a16:creationId xmlns:a16="http://schemas.microsoft.com/office/drawing/2014/main" id="{D77C6E7D-4A75-FACA-0B7D-50738CA864B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1981" y="1980000"/>
                        <a:ext cx="7879773" cy="4046727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9325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934700" cy="4351338"/>
          </a:xfrm>
        </p:spPr>
        <p:txBody>
          <a:bodyPr/>
          <a:lstStyle/>
          <a:p>
            <a:pPr marL="0" indent="0">
              <a:buNone/>
            </a:pPr>
            <a:r>
              <a:rPr lang="it-IT" b="1" dirty="0" smtClean="0">
                <a:cs typeface="Arial" panose="020B0604020202020204" pitchFamily="34" charset="0"/>
              </a:rPr>
              <a:t>Come individuare il Phishing </a:t>
            </a:r>
          </a:p>
          <a:p>
            <a:r>
              <a:rPr lang="it-IT" dirty="0" smtClean="0"/>
              <a:t>Le e-mail e messaggi di testo di phishing </a:t>
            </a:r>
          </a:p>
          <a:p>
            <a:pPr lvl="1"/>
            <a:r>
              <a:rPr lang="it-IT" dirty="0" smtClean="0"/>
              <a:t>possono sembrare di un'azienda che conoscete o di cui vi fidate. </a:t>
            </a:r>
          </a:p>
          <a:p>
            <a:pPr lvl="1"/>
            <a:r>
              <a:rPr lang="it-IT" dirty="0" smtClean="0"/>
              <a:t>o sembrano provenire da una banca, da una società di carte di credito, da un sito di social network, da un sito o da un'applicazione di pagamento online o da un negozio online. </a:t>
            </a:r>
          </a:p>
          <a:p>
            <a:pPr lvl="1"/>
            <a:r>
              <a:rPr lang="it-IT" dirty="0" smtClean="0"/>
              <a:t>spesso raccontano una storia per indurre le vittime a cliccare su un link o ad aprire un allegato, ad esempio sostenendo che c'è un problema con il conto o con le informazioni per il pagamento</a:t>
            </a:r>
          </a:p>
          <a:p>
            <a:pPr lvl="1"/>
            <a:r>
              <a:rPr lang="it-IT" dirty="0" smtClean="0"/>
              <a:t>chiedono di confermare alcune informazioni personali,</a:t>
            </a:r>
          </a:p>
          <a:p>
            <a:pPr lvl="1"/>
            <a:r>
              <a:rPr lang="it-IT" dirty="0" smtClean="0"/>
              <a:t>includono una fattura falsa che invita la persona a cliccare su un link per pagarla</a:t>
            </a:r>
          </a:p>
          <a:p>
            <a:pPr lvl="1"/>
            <a:r>
              <a:rPr lang="it-IT" dirty="0" smtClean="0"/>
              <a:t>affermano che la persona è idonea a registrarsi per un rimborso governativo, ecc.</a:t>
            </a:r>
          </a:p>
          <a:p>
            <a:pPr lvl="1"/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5668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142518" cy="4351338"/>
          </a:xfrm>
        </p:spPr>
        <p:txBody>
          <a:bodyPr/>
          <a:lstStyle/>
          <a:p>
            <a:pPr marL="0" indent="0">
              <a:buNone/>
            </a:pPr>
            <a:r>
              <a:rPr lang="it-IT" b="1" dirty="0" smtClean="0">
                <a:cs typeface="Arial" panose="020B0604020202020204" pitchFamily="34" charset="0"/>
              </a:rPr>
              <a:t>Proteggersi dal Phishing </a:t>
            </a:r>
          </a:p>
          <a:p>
            <a:r>
              <a:rPr lang="it-IT" dirty="0" smtClean="0"/>
              <a:t>proteggere il proprio computer utilizzando un software di sicurezza aggiornato automaticamente per far fronte alle minacce alla sicurezza.</a:t>
            </a:r>
          </a:p>
          <a:p>
            <a:r>
              <a:rPr lang="it-IT" dirty="0" smtClean="0"/>
              <a:t>proteggere il proprio telefono cellulare con software che si aggiorna automaticamente.</a:t>
            </a:r>
          </a:p>
          <a:p>
            <a:r>
              <a:rPr lang="it-IT" dirty="0" smtClean="0"/>
              <a:t>proteggere i propri account, possibilmente utilizzando l'autenticazione a più fattori che rende più difficile per i truffatori accedere ad altri account se ottengono il nome utente e la password corrispondenti. </a:t>
            </a:r>
          </a:p>
          <a:p>
            <a:r>
              <a:rPr lang="it-IT" dirty="0" smtClean="0"/>
              <a:t>proteggere i propri dati (anche quelli del telefono) con backup non collegati alla rete domestica. I file del proprio computer dovrebbero essere copiati su un disco rigido esterno o su un cloud storage.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8845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b="1" dirty="0" smtClean="0"/>
              <a:t>Comportamento in caso di sospetto di attacco di phishing</a:t>
            </a:r>
          </a:p>
          <a:p>
            <a:r>
              <a:rPr lang="it-IT" dirty="0" smtClean="0"/>
              <a:t>Se arriva un'e-mail o un SMS che chiede di cliccare su un link o di aprire un allegato, bisogna chiedersi se si ha un account con l'azienda o si conosce la persona da cui si è contattati</a:t>
            </a:r>
          </a:p>
          <a:p>
            <a:r>
              <a:rPr lang="it-IT" dirty="0" smtClean="0"/>
              <a:t>Se la risposta è </a:t>
            </a:r>
            <a:r>
              <a:rPr lang="it-IT" dirty="0" smtClean="0"/>
              <a:t>"No" </a:t>
            </a:r>
            <a:r>
              <a:rPr lang="it-IT" dirty="0" smtClean="0">
                <a:sym typeface="Wingdings" panose="05000000000000000000" pitchFamily="2" charset="2"/>
              </a:rPr>
              <a:t></a:t>
            </a:r>
            <a:r>
              <a:rPr lang="it-IT" dirty="0" smtClean="0"/>
              <a:t> potrebbe trattarsi di una truffa di phishing. Bisogna rivedere i suggerimenti dati in precedenza su come riconoscere il phishing, cercare i segni di una truffa di phishing, segnalare il messaggio e poi cancellarlo.</a:t>
            </a:r>
          </a:p>
          <a:p>
            <a:r>
              <a:rPr lang="it-IT" dirty="0" smtClean="0"/>
              <a:t>Se la risposta è “Sì“ </a:t>
            </a:r>
            <a:r>
              <a:rPr lang="it-IT" dirty="0" smtClean="0">
                <a:sym typeface="Wingdings" panose="05000000000000000000" pitchFamily="2" charset="2"/>
              </a:rPr>
              <a:t></a:t>
            </a:r>
            <a:r>
              <a:rPr lang="it-IT" dirty="0" smtClean="0"/>
              <a:t> contattare l'azienda utilizzando un numero di telefono o un sito web reale senza inserire le informazioni nell'e-mail, perché gli allegati e i link possono installare malware dannosi.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4717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b="1" dirty="0" smtClean="0"/>
              <a:t>Contrastare un'e-mail di phishing </a:t>
            </a:r>
          </a:p>
          <a:p>
            <a:r>
              <a:rPr lang="it-IT" dirty="0" smtClean="0"/>
              <a:t>Ci sono passi specifici da compiere, in base alle informazioni perse </a:t>
            </a:r>
          </a:p>
          <a:p>
            <a:r>
              <a:rPr lang="it-IT" dirty="0" smtClean="0"/>
              <a:t>Eseguire una scansione. </a:t>
            </a:r>
          </a:p>
          <a:p>
            <a:r>
              <a:rPr lang="it-IT" dirty="0" smtClean="0"/>
              <a:t>Se si riceve un'e-mail o un messaggio di testo di phishing, segnalarlo.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6063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L'ingegneria sociale in una prospettiva interdisciplinare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2709"/>
            <a:ext cx="10515600" cy="4244254"/>
          </a:xfrm>
        </p:spPr>
        <p:txBody>
          <a:bodyPr/>
          <a:lstStyle/>
          <a:p>
            <a:r>
              <a:rPr lang="it-IT" dirty="0" smtClean="0"/>
              <a:t>A causa della tecnica pervasiva utilizzata dagli hacker, è necessario utilizzare un approccio interdisciplinare per comprendere l'ingegneria sociale in relazione ad altre discipline, quali l'informatica, la psicologia, l'economia e l'etica. 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6829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b="1" dirty="0" smtClean="0"/>
              <a:t>Disciplina informatica</a:t>
            </a:r>
          </a:p>
          <a:p>
            <a:r>
              <a:rPr lang="it-IT" dirty="0" smtClean="0"/>
              <a:t>L'ingegneria sociale deve essere discussa nel contesto dei sistemi informativi reali e le loro difese devono essere utilizzate come forma di mitigazione del rischio.</a:t>
            </a:r>
          </a:p>
          <a:p>
            <a:r>
              <a:rPr lang="it-IT" dirty="0" smtClean="0"/>
              <a:t>L'autenticazione a più fattori è un modo comune e spesso efficace per le organizzazioni di confermare che la persona che accede ai sistemi abbia effettivamente tale accesso.</a:t>
            </a:r>
          </a:p>
          <a:p>
            <a:r>
              <a:rPr lang="it-IT" dirty="0" smtClean="0"/>
              <a:t>Un ulteriore fattore potrebbe essere l'uso di una rete privata virtuale (VPN), ovvero il login, per convalidare ulteriormente l'utente.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4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b="1" dirty="0" smtClean="0"/>
              <a:t>Disciplina psicologica</a:t>
            </a:r>
          </a:p>
          <a:p>
            <a:r>
              <a:rPr lang="it-IT" dirty="0" smtClean="0"/>
              <a:t>è necessario capire il concetto e cogliere i pensieri e i comportamenti dell'aggressore e della vittima.</a:t>
            </a:r>
          </a:p>
          <a:p>
            <a:r>
              <a:rPr lang="it-IT" dirty="0" smtClean="0"/>
              <a:t>i metodi sono importanti per l'ingegneria sociale perché vengono utilizzati per aggirare le protezioni eventualmente presenti, come i firewall e i sistemi utilizzati per identificare gli intrusi.</a:t>
            </a:r>
          </a:p>
          <a:p>
            <a:r>
              <a:rPr lang="it-IT" dirty="0" smtClean="0"/>
              <a:t>aiuta a comprendere le azioni dei dipendenti che sono una delle principali cause di violazione dei dati.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5227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b="1" dirty="0" smtClean="0"/>
              <a:t>Prospettiva aziendale</a:t>
            </a:r>
          </a:p>
          <a:p>
            <a:r>
              <a:rPr lang="it-IT" dirty="0" smtClean="0"/>
              <a:t>è importante perché l'ingegneria sociale può avere un impatto su diversi tipi di aziende e avere implicazioni sul modo in cui le organizzazioni sono strutturate e gestite.</a:t>
            </a:r>
          </a:p>
          <a:p>
            <a:r>
              <a:rPr lang="it-IT" dirty="0" smtClean="0"/>
              <a:t>aiuta a determinare i fattori che hanno un impatto sugli attacchi di social engineering ed è vantaggioso se viene considerato in termini più specifici relativi alle seguenti aree aziendali: formazione e sviluppo, politiche documentate, procedure di audit interno, budget e cultura organizzativa.</a:t>
            </a:r>
          </a:p>
          <a:p>
            <a:r>
              <a:rPr lang="it-IT" dirty="0" smtClean="0"/>
              <a:t>è in grado di rilevare le carenze in tutte le aree che possono contribuire agli attacchi.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9481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b="1" dirty="0" smtClean="0"/>
              <a:t>Prospettiva etica</a:t>
            </a:r>
          </a:p>
          <a:p>
            <a:r>
              <a:rPr lang="it-IT" dirty="0" smtClean="0"/>
              <a:t>è importante nel contesto dell'ingegneria sociale e della relativa ricerca sull'argomento, perché l'idea di manipolare un altro essere umano viola molti principi etici.</a:t>
            </a:r>
          </a:p>
          <a:p>
            <a:r>
              <a:rPr lang="it-IT" dirty="0" smtClean="0"/>
              <a:t>aiuta, in caso di eventi di ingegneria sociale, a trattare le vittime.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686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692173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b="1" dirty="0" smtClean="0"/>
              <a:t>Prospettiva etica</a:t>
            </a:r>
          </a:p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endParaRPr lang="it-IT" b="1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Objekt 5">
            <a:extLst>
              <a:ext uri="{FF2B5EF4-FFF2-40B4-BE49-F238E27FC236}">
                <a16:creationId xmlns:a16="http://schemas.microsoft.com/office/drawing/2014/main" id="{05006243-54A3-8C99-FA87-AC5CA4FC028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2466659"/>
              </p:ext>
            </p:extLst>
          </p:nvPr>
        </p:nvGraphicFramePr>
        <p:xfrm>
          <a:off x="3356264" y="2075265"/>
          <a:ext cx="4489851" cy="40048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Bild" r:id="rId5" imgW="0" imgH="0" progId="StaticMetafile">
                  <p:embed/>
                </p:oleObj>
              </mc:Choice>
              <mc:Fallback>
                <p:oleObj name="Bild" r:id="rId5" imgW="0" imgH="0" progId="StaticMetafile">
                  <p:embed/>
                  <p:pic>
                    <p:nvPicPr>
                      <p:cNvPr id="8" name="Objekt 7">
                        <a:extLst>
                          <a:ext uri="{FF2B5EF4-FFF2-40B4-BE49-F238E27FC236}">
                            <a16:creationId xmlns:a16="http://schemas.microsoft.com/office/drawing/2014/main" id="{05006243-54A3-8C99-FA87-AC5CA4FC028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6264" y="2075265"/>
                        <a:ext cx="4489851" cy="4004896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feld 7"/>
          <p:cNvSpPr txBox="1"/>
          <p:nvPr/>
        </p:nvSpPr>
        <p:spPr>
          <a:xfrm>
            <a:off x="1984337" y="6080161"/>
            <a:ext cx="755451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i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Figura 3: Ingegneria sociale da una prospettiva interdisciplinare (Washo, 2021)</a:t>
            </a:r>
            <a:endParaRPr lang="it-IT" sz="1600" i="1" dirty="0" smtClean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993563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Tecniche di attacco di ingegneria sociale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È importante considerare ogni disciplina, fornendo informazioni su come comprendere e interpretare l'argomento, proteggersi da vari tipi di attacchi e comprendere l'impatto dell'ingegneria sociale dal punto di vista umano e organizzativo. </a:t>
            </a:r>
          </a:p>
          <a:p>
            <a:pPr lvl="0"/>
            <a:r>
              <a:rPr lang="it-IT" dirty="0" smtClean="0"/>
              <a:t>L'interpretazione di ogni disciplina dell'argomento è utile solo se vista nel contesto delle altre discipline.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9117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241BE87-8119-485D-9476-FFE5B2FB35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4155455-F581-4870-9D15-6F1B5C9C81F2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3.xml><?xml version="1.0" encoding="utf-8"?>
<ds:datastoreItem xmlns:ds="http://schemas.openxmlformats.org/officeDocument/2006/customXml" ds:itemID="{89F03116-ACE9-43B8-B4B8-53A88EF85BC3}"/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1777</Words>
  <Application>Microsoft Office PowerPoint</Application>
  <PresentationFormat>Widescreen</PresentationFormat>
  <Paragraphs>120</Paragraphs>
  <Slides>24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Calibri Light</vt:lpstr>
      <vt:lpstr>DengXian</vt:lpstr>
      <vt:lpstr>Wingdings</vt:lpstr>
      <vt:lpstr>Office</vt:lpstr>
      <vt:lpstr>Bild</vt:lpstr>
      <vt:lpstr>Ingegneria sociale</vt:lpstr>
      <vt:lpstr>Ingegneria sociale</vt:lpstr>
      <vt:lpstr>Ingegneria sociale</vt:lpstr>
      <vt:lpstr>Formazione sull'ingegneria sociale</vt:lpstr>
      <vt:lpstr>Ciclo di vita degli attacchi di ingegneria sociale</vt:lpstr>
      <vt:lpstr>Ciclo di vita di un attacco di ingegneria sociale</vt:lpstr>
      <vt:lpstr>Tecniche di attacco di ingegneria sociale</vt:lpstr>
      <vt:lpstr>Tecniche di attacco di ingegneria sociale</vt:lpstr>
      <vt:lpstr>Tecniche di attacco di ingegneria sociale</vt:lpstr>
      <vt:lpstr>Tecniche di attacco di ingegneria sociale</vt:lpstr>
      <vt:lpstr>Tecniche di attacco di ingegneria sociale</vt:lpstr>
      <vt:lpstr>Tecniche di attacco di ingegneria sociale</vt:lpstr>
      <vt:lpstr>Tecniche di attacco di ingegneria sociale</vt:lpstr>
      <vt:lpstr>Tecniche di attacco di ingegneria sociale</vt:lpstr>
      <vt:lpstr>Tecniche di attacco di ingegneria sociale</vt:lpstr>
      <vt:lpstr>Tecniche di attacco di ingegneria sociale</vt:lpstr>
      <vt:lpstr>Tecniche di attacco di ingegneria sociale</vt:lpstr>
      <vt:lpstr>L'ingegneria sociale in una prospettiva interdisciplinare</vt:lpstr>
      <vt:lpstr>Tecniche di attacco di ingegneria sociale</vt:lpstr>
      <vt:lpstr>Tecniche di attacco di ingegneria sociale</vt:lpstr>
      <vt:lpstr>Tecniche di attacco di ingegneria sociale</vt:lpstr>
      <vt:lpstr>Tecniche di attacco di ingegneria sociale</vt:lpstr>
      <vt:lpstr>Tecniche di attacco di ingegneria sociale</vt:lpstr>
      <vt:lpstr>Tecniche di attacco di ingegneria sociale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keywords>, docId:AE98848A40E567B62E13D711D9C9CDB9</cp:keywords>
  <cp:lastModifiedBy>Claudio Fornaro</cp:lastModifiedBy>
  <cp:revision>27</cp:revision>
  <dcterms:created xsi:type="dcterms:W3CDTF">2022-10-31T15:14:22Z</dcterms:created>
  <dcterms:modified xsi:type="dcterms:W3CDTF">2022-11-25T16:33:17Z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