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60" r:id="rId6"/>
    <p:sldId id="261" r:id="rId7"/>
    <p:sldId id="262" r:id="rId8"/>
    <p:sldId id="263" r:id="rId9"/>
    <p:sldId id="257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64" r:id="rId23"/>
    <p:sldId id="278" r:id="rId24"/>
    <p:sldId id="279" r:id="rId25"/>
    <p:sldId id="280" r:id="rId26"/>
    <p:sldId id="281" r:id="rId27"/>
    <p:sldId id="277" r:id="rId28"/>
    <p:sldId id="283" r:id="rId29"/>
    <p:sldId id="284" r:id="rId30"/>
    <p:sldId id="285" r:id="rId31"/>
    <p:sldId id="286" r:id="rId32"/>
    <p:sldId id="282" r:id="rId33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3BC779C-FEBE-4C75-8ED6-CE9EADA8D755}" v="65" dt="2022-12-02T08:16:43.3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554"/>
    <p:restoredTop sz="96327"/>
  </p:normalViewPr>
  <p:slideViewPr>
    <p:cSldViewPr snapToGrid="0">
      <p:cViewPr varScale="1">
        <p:scale>
          <a:sx n="75" d="100"/>
          <a:sy n="75" d="100"/>
        </p:scale>
        <p:origin x="39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ominik Strzałka" userId="S::strzalka_o365.prz.edu.pl#ext#@fhstp.onmicrosoft.com::4f6d7f1b-fa31-4276-b042-aedc433dcba8" providerId="AD" clId="Web-{D3BC779C-FEBE-4C75-8ED6-CE9EADA8D755}"/>
    <pc:docChg chg="modSld">
      <pc:chgData name="Dominik Strzałka" userId="S::strzalka_o365.prz.edu.pl#ext#@fhstp.onmicrosoft.com::4f6d7f1b-fa31-4276-b042-aedc433dcba8" providerId="AD" clId="Web-{D3BC779C-FEBE-4C75-8ED6-CE9EADA8D755}" dt="2022-12-02T08:16:43.321" v="62" actId="14100"/>
      <pc:docMkLst>
        <pc:docMk/>
      </pc:docMkLst>
      <pc:sldChg chg="modSp">
        <pc:chgData name="Dominik Strzałka" userId="S::strzalka_o365.prz.edu.pl#ext#@fhstp.onmicrosoft.com::4f6d7f1b-fa31-4276-b042-aedc433dcba8" providerId="AD" clId="Web-{D3BC779C-FEBE-4C75-8ED6-CE9EADA8D755}" dt="2022-12-02T08:13:12.050" v="8" actId="20577"/>
        <pc:sldMkLst>
          <pc:docMk/>
          <pc:sldMk cId="3503745608" sldId="279"/>
        </pc:sldMkLst>
        <pc:spChg chg="mod">
          <ac:chgData name="Dominik Strzałka" userId="S::strzalka_o365.prz.edu.pl#ext#@fhstp.onmicrosoft.com::4f6d7f1b-fa31-4276-b042-aedc433dcba8" providerId="AD" clId="Web-{D3BC779C-FEBE-4C75-8ED6-CE9EADA8D755}" dt="2022-12-02T08:13:12.050" v="8" actId="20577"/>
          <ac:spMkLst>
            <pc:docMk/>
            <pc:sldMk cId="3503745608" sldId="279"/>
            <ac:spMk id="3" creationId="{03E7A2C2-BEB9-43AB-F11C-4B6947A395BB}"/>
          </ac:spMkLst>
        </pc:spChg>
      </pc:sldChg>
      <pc:sldChg chg="addSp modSp">
        <pc:chgData name="Dominik Strzałka" userId="S::strzalka_o365.prz.edu.pl#ext#@fhstp.onmicrosoft.com::4f6d7f1b-fa31-4276-b042-aedc433dcba8" providerId="AD" clId="Web-{D3BC779C-FEBE-4C75-8ED6-CE9EADA8D755}" dt="2022-12-02T08:16:43.321" v="62" actId="14100"/>
        <pc:sldMkLst>
          <pc:docMk/>
          <pc:sldMk cId="3211212680" sldId="280"/>
        </pc:sldMkLst>
        <pc:spChg chg="add mod">
          <ac:chgData name="Dominik Strzałka" userId="S::strzalka_o365.prz.edu.pl#ext#@fhstp.onmicrosoft.com::4f6d7f1b-fa31-4276-b042-aedc433dcba8" providerId="AD" clId="Web-{D3BC779C-FEBE-4C75-8ED6-CE9EADA8D755}" dt="2022-12-02T08:16:36.571" v="60" actId="14100"/>
          <ac:spMkLst>
            <pc:docMk/>
            <pc:sldMk cId="3211212680" sldId="280"/>
            <ac:spMk id="7" creationId="{036E70DF-4A1D-8A73-33FC-6C5625481429}"/>
          </ac:spMkLst>
        </pc:spChg>
        <pc:picChg chg="mod">
          <ac:chgData name="Dominik Strzałka" userId="S::strzalka_o365.prz.edu.pl#ext#@fhstp.onmicrosoft.com::4f6d7f1b-fa31-4276-b042-aedc433dcba8" providerId="AD" clId="Web-{D3BC779C-FEBE-4C75-8ED6-CE9EADA8D755}" dt="2022-12-02T08:13:39.191" v="10" actId="1076"/>
          <ac:picMkLst>
            <pc:docMk/>
            <pc:sldMk cId="3211212680" sldId="280"/>
            <ac:picMk id="9" creationId="{C0908F5B-D3E6-D964-0A89-29E5285C1365}"/>
          </ac:picMkLst>
        </pc:picChg>
        <pc:cxnChg chg="add mod">
          <ac:chgData name="Dominik Strzałka" userId="S::strzalka_o365.prz.edu.pl#ext#@fhstp.onmicrosoft.com::4f6d7f1b-fa31-4276-b042-aedc433dcba8" providerId="AD" clId="Web-{D3BC779C-FEBE-4C75-8ED6-CE9EADA8D755}" dt="2022-12-02T08:16:12.367" v="54" actId="14100"/>
          <ac:cxnSpMkLst>
            <pc:docMk/>
            <pc:sldMk cId="3211212680" sldId="280"/>
            <ac:cxnSpMk id="10" creationId="{E37D074E-16D2-BD45-AEE7-FD4A9554A274}"/>
          </ac:cxnSpMkLst>
        </pc:cxnChg>
        <pc:cxnChg chg="add mod">
          <ac:chgData name="Dominik Strzałka" userId="S::strzalka_o365.prz.edu.pl#ext#@fhstp.onmicrosoft.com::4f6d7f1b-fa31-4276-b042-aedc433dcba8" providerId="AD" clId="Web-{D3BC779C-FEBE-4C75-8ED6-CE9EADA8D755}" dt="2022-12-02T08:16:43.321" v="62" actId="14100"/>
          <ac:cxnSpMkLst>
            <pc:docMk/>
            <pc:sldMk cId="3211212680" sldId="280"/>
            <ac:cxnSpMk id="11" creationId="{83B93DB3-5338-295F-CAF2-70C09ADEF000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56D9A8-215E-AF72-2BA6-6042C2B5C5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6B77B0F-08AC-703E-DA63-2234CEDFB4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B814C74-321A-CD4E-D621-40C0C6870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5577425-E60F-1CC0-4034-E3E9E9D6B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7CFA677-EA43-60E8-F702-98C3BA83C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692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79C7EF-1BF2-F277-02DF-1796C8E57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36A5CF8-4266-5CCA-2EE8-95AE5770F5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2F2B9A8-E607-717A-C510-751B63174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AEE6B10-447E-678C-52C9-DC5B7AF03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76192C8-CF37-14B2-E2EE-CDC29F0A5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561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5E4997-EEDB-10B6-8177-CE8800093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F790240-45D5-85DE-5160-0F1004E3B2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C4B72E4-FAC5-6957-F711-096A59119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AB5EF02-D961-786C-40BB-AF82F1025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BBDFD9C-F513-65A7-0011-8F0214CED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365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A73FFA-742E-ED92-1AAB-AC7913E22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E965222-89B5-154B-7DDC-ED66DB37A9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29C66E7-ECAB-7AD2-0C6B-F2658F074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6E2CF52-4205-A855-8D0A-F1E133982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F6ACB7B-04B5-AF8B-EB36-DEBE355DB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6E2CDF9-7C6F-0D7E-0A33-DF9D8DECE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608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422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997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986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016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9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506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058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31FEDEA-841C-5E3F-BA21-4CC848ADB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44DD227-AFD2-3E57-626A-6543E9674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BFA3681-6721-CD81-98D8-5419AC2F80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4F010-D765-3742-B1BE-090DA5D5B25D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010C26A-1BF1-3B10-B107-79DB8AFF4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6921CE8-5A9D-D95F-6C17-3E0FD43015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285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veracrypt.fr/en/Home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4822" y="1123200"/>
            <a:ext cx="5763977" cy="4611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90520" y="1123199"/>
            <a:ext cx="6010876" cy="2729609"/>
          </a:xfrm>
        </p:spPr>
        <p:txBody>
          <a:bodyPr>
            <a:norm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Privatsphäre und Datenschutz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496D3934-FA0B-4C56-CD0E-C34C9AA472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4823" y="4235989"/>
            <a:ext cx="5763976" cy="1115630"/>
          </a:xfrm>
        </p:spPr>
        <p:txBody>
          <a:bodyPr>
            <a:normAutofit/>
          </a:bodyPr>
          <a:lstStyle/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B6CC219-9B19-FE19-77C0-65BA2EDF4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3200" y="1123200"/>
            <a:ext cx="3058424" cy="3845239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085AA7F9-3B95-C1E7-1686-69CA38277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324" y="510409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034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Tagesordnung: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987" y="2380050"/>
            <a:ext cx="11059200" cy="4320000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3600" dirty="0"/>
              <a:t>1. Verschlüsselung von Festplatten und Partitionen. 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/>
              <a:t>Theoretische Grundlagen: Funktionsprinzip, Verschlüsselungsalgorithmen. 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/>
              <a:t>Installation des </a:t>
            </a:r>
            <a:r>
              <a:rPr lang="en-US" sz="3200" dirty="0" err="1"/>
              <a:t>Programms </a:t>
            </a:r>
            <a:r>
              <a:rPr lang="en-US" sz="3200" dirty="0"/>
              <a:t>(Konfiguration, Definition des Datenträgers, Auswahl der Parameter, Erzeugung der Schlüssel).</a:t>
            </a:r>
          </a:p>
          <a:p>
            <a:pPr marL="0" indent="0" algn="just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3600" dirty="0"/>
              <a:t>2. Kryptographie - Einführung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1701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Verschlüsselung von Festplatten und Partitionen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VeraCrypt </a:t>
            </a:r>
            <a:r>
              <a:rPr lang="en-US" sz="3200" dirty="0"/>
              <a:t>ist eine kostenlose Open-Source-Software zur Festplattenverschlüsselung für Windows, Mac OSX und Linux. </a:t>
            </a:r>
            <a:endParaRPr lang="pl-PL" sz="3200" dirty="0"/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VeraCrypt </a:t>
            </a:r>
            <a:r>
              <a:rPr lang="pl-PL" sz="3200" dirty="0" err="1"/>
              <a:t>wird </a:t>
            </a:r>
            <a:r>
              <a:rPr lang="en-US" sz="3200" dirty="0"/>
              <a:t>Ihnen von IDRIX (https://www.idrix.fr) zur Verfügung </a:t>
            </a:r>
            <a:r>
              <a:rPr lang="en-US" sz="3200" dirty="0" err="1"/>
              <a:t>gestellt </a:t>
            </a:r>
            <a:r>
              <a:rPr lang="en-US" sz="3200" dirty="0"/>
              <a:t>und basiert auf TrueCrypt 7.1a.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392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Verschlüsselung von Festplatten und Partitionen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VeraCrypt </a:t>
            </a:r>
            <a:r>
              <a:rPr lang="en-US" sz="3200" dirty="0"/>
              <a:t>Hauptmerkmale: </a:t>
            </a:r>
            <a:endParaRPr lang="pl-PL" sz="3200" dirty="0"/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/>
              <a:t>Erstellt ein virtuelles verschlüsseltes Laufwerk innerhalb einer Datei und hängt es als echtes Laufwerk ein. 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/>
              <a:t>Verschlüsselt eine gesamte Partition oder ein Speichergerät wie einen USB-Stick oder eine Festplatte.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6111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Verschlüsselung von Festplatten und Partitionen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b="1" dirty="0"/>
              <a:t>VeraCrypt </a:t>
            </a:r>
            <a:r>
              <a:rPr lang="en-US" dirty="0"/>
              <a:t>Hauptmerkmale: </a:t>
            </a:r>
            <a:endParaRPr lang="pl-PL" dirty="0"/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2800" dirty="0"/>
              <a:t>Verschlüsselt eine Partition oder ein Laufwerk, auf dem Windows installiert ist (Pre-Boot-Authentifizierung).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2800" dirty="0"/>
              <a:t>Die Verschlüsselung erfolgt automatisch, in Echtzeit (on-the-fly) und transparent.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2800" dirty="0"/>
              <a:t>Durch Parallelisierung und Pipelining können Daten so schnell gelesen und geschrieben werden, als ob das Laufwerk nicht verschlüsselt wäre.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9280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Verschlüsselung von Festplatten und Partitionen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2400" b="1" dirty="0"/>
              <a:t>VeraCrypt </a:t>
            </a:r>
            <a:r>
              <a:rPr lang="en-US" sz="2400" dirty="0" err="1"/>
              <a:t>Hauptmerkmale</a:t>
            </a:r>
            <a:r>
              <a:rPr lang="en-US" sz="2400" dirty="0"/>
              <a:t>: </a:t>
            </a:r>
            <a:endParaRPr lang="pl-PL" sz="2400" dirty="0"/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dirty="0"/>
              <a:t>Die </a:t>
            </a:r>
            <a:r>
              <a:rPr lang="en-US" dirty="0" err="1"/>
              <a:t>Verschlüsselung</a:t>
            </a:r>
            <a:r>
              <a:rPr lang="en-US" dirty="0"/>
              <a:t> </a:t>
            </a:r>
            <a:r>
              <a:rPr lang="en-US" dirty="0" err="1"/>
              <a:t>kann</a:t>
            </a:r>
            <a:r>
              <a:rPr lang="en-US" dirty="0"/>
              <a:t> auf </a:t>
            </a:r>
            <a:r>
              <a:rPr lang="en-US" dirty="0" err="1"/>
              <a:t>modernen</a:t>
            </a:r>
            <a:r>
              <a:rPr lang="en-US" dirty="0"/>
              <a:t> </a:t>
            </a:r>
            <a:r>
              <a:rPr lang="en-US" dirty="0" err="1"/>
              <a:t>Prozessoren</a:t>
            </a:r>
            <a:r>
              <a:rPr lang="en-US" dirty="0"/>
              <a:t> </a:t>
            </a:r>
            <a:r>
              <a:rPr lang="en-US" dirty="0" err="1"/>
              <a:t>hardwarebeschleunigt</a:t>
            </a:r>
            <a:r>
              <a:rPr lang="en-US" dirty="0"/>
              <a:t> </a:t>
            </a:r>
            <a:r>
              <a:rPr lang="en-US" dirty="0" err="1"/>
              <a:t>werden</a:t>
            </a:r>
            <a:r>
              <a:rPr lang="en-US" dirty="0"/>
              <a:t>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dirty="0" err="1"/>
              <a:t>Bietet</a:t>
            </a:r>
            <a:r>
              <a:rPr lang="en-US" dirty="0"/>
              <a:t> plausible </a:t>
            </a:r>
            <a:r>
              <a:rPr lang="en-US" dirty="0" err="1"/>
              <a:t>Bestreitbarkeit</a:t>
            </a:r>
            <a:r>
              <a:rPr lang="en-US" dirty="0"/>
              <a:t> für den Fall, </a:t>
            </a:r>
            <a:r>
              <a:rPr lang="en-US" dirty="0" err="1"/>
              <a:t>dass</a:t>
            </a:r>
            <a:r>
              <a:rPr lang="en-US" dirty="0"/>
              <a:t> </a:t>
            </a:r>
            <a:r>
              <a:rPr lang="en-US" dirty="0" err="1"/>
              <a:t>ein</a:t>
            </a:r>
            <a:r>
              <a:rPr lang="en-US" dirty="0"/>
              <a:t> </a:t>
            </a:r>
            <a:r>
              <a:rPr lang="en-US" dirty="0" err="1"/>
              <a:t>Angreifer</a:t>
            </a:r>
            <a:r>
              <a:rPr lang="en-US" dirty="0"/>
              <a:t> Sie </a:t>
            </a:r>
            <a:r>
              <a:rPr lang="en-US" dirty="0" err="1"/>
              <a:t>zwingt</a:t>
            </a:r>
            <a:r>
              <a:rPr lang="en-US" dirty="0"/>
              <a:t>, das </a:t>
            </a:r>
            <a:r>
              <a:rPr lang="en-US" dirty="0" err="1"/>
              <a:t>Passwort</a:t>
            </a:r>
            <a:r>
              <a:rPr lang="en-US" dirty="0"/>
              <a:t> </a:t>
            </a:r>
            <a:r>
              <a:rPr lang="en-US" dirty="0" err="1"/>
              <a:t>preiszugeben</a:t>
            </a:r>
            <a:r>
              <a:rPr lang="en-US" dirty="0"/>
              <a:t>: </a:t>
            </a:r>
            <a:r>
              <a:rPr lang="en-US" dirty="0" err="1"/>
              <a:t>Versteckter</a:t>
            </a:r>
            <a:r>
              <a:rPr lang="en-US" dirty="0"/>
              <a:t> </a:t>
            </a:r>
            <a:r>
              <a:rPr lang="en-US" dirty="0" err="1"/>
              <a:t>Datenträger</a:t>
            </a:r>
            <a:r>
              <a:rPr lang="en-US" dirty="0"/>
              <a:t> (</a:t>
            </a:r>
            <a:r>
              <a:rPr lang="en-US" dirty="0" err="1"/>
              <a:t>Steganographie</a:t>
            </a:r>
            <a:r>
              <a:rPr lang="en-US" dirty="0"/>
              <a:t>) und </a:t>
            </a:r>
            <a:r>
              <a:rPr lang="en-US" dirty="0" err="1"/>
              <a:t>verstecktes</a:t>
            </a:r>
            <a:r>
              <a:rPr lang="en-US" dirty="0"/>
              <a:t> </a:t>
            </a:r>
            <a:r>
              <a:rPr lang="en-US" dirty="0" err="1"/>
              <a:t>Betriebssystem</a:t>
            </a:r>
            <a:r>
              <a:rPr lang="en-US" dirty="0"/>
              <a:t>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dirty="0" err="1"/>
              <a:t>Weitere</a:t>
            </a:r>
            <a:r>
              <a:rPr lang="en-US" dirty="0"/>
              <a:t> </a:t>
            </a:r>
            <a:r>
              <a:rPr lang="en-US" dirty="0" err="1"/>
              <a:t>Informationen</a:t>
            </a:r>
            <a:r>
              <a:rPr lang="en-US" dirty="0"/>
              <a:t> </a:t>
            </a:r>
            <a:r>
              <a:rPr lang="en-US" dirty="0" err="1"/>
              <a:t>über</a:t>
            </a:r>
            <a:r>
              <a:rPr lang="en-US" dirty="0"/>
              <a:t> die </a:t>
            </a:r>
            <a:r>
              <a:rPr lang="en-US" dirty="0" err="1"/>
              <a:t>Funktionen</a:t>
            </a:r>
            <a:r>
              <a:rPr lang="en-US" dirty="0"/>
              <a:t> von VeraCrypt </a:t>
            </a:r>
            <a:r>
              <a:rPr lang="en-US" dirty="0" err="1"/>
              <a:t>finden</a:t>
            </a:r>
            <a:r>
              <a:rPr lang="en-US" dirty="0"/>
              <a:t> Sie in der </a:t>
            </a:r>
            <a:r>
              <a:rPr lang="en-US" dirty="0" err="1"/>
              <a:t>Dokumentation</a:t>
            </a:r>
            <a:endParaRPr lang="en-US" dirty="0"/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dirty="0">
                <a:hlinkClick r:id="rId2"/>
              </a:rPr>
              <a:t>https://www.veracrypt.fr/en/Home.html 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876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Verschlüsselung von Festplatten und Partitionen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5600" y="2049515"/>
            <a:ext cx="6686400" cy="4320000"/>
          </a:xfrm>
        </p:spPr>
        <p:txBody>
          <a:bodyPr>
            <a:normAutofit/>
          </a:bodyPr>
          <a:lstStyle/>
          <a:p>
            <a:r>
              <a:rPr lang="en-US" sz="3600" dirty="0"/>
              <a:t>VeraCrypt ermöglicht die Verschlüsselung mit den folgenden Algorithmen: AES, Camellia, </a:t>
            </a:r>
            <a:r>
              <a:rPr lang="en-US" sz="3600" dirty="0" err="1"/>
              <a:t>Kuznyechik</a:t>
            </a:r>
            <a:r>
              <a:rPr lang="en-US" sz="3600" dirty="0"/>
              <a:t>, Serpent und </a:t>
            </a:r>
            <a:r>
              <a:rPr lang="en-US" sz="3600" dirty="0" err="1"/>
              <a:t>Twofish</a:t>
            </a:r>
            <a:r>
              <a:rPr lang="en-US" sz="3600" dirty="0"/>
              <a:t>; sowie die Mehrfachverschlüsselung mit: AES-Twofish, AES-Twofish-Serpent, Serpent-AES, Serpent-Twofish-AES, </a:t>
            </a:r>
            <a:r>
              <a:rPr lang="en-US" sz="3600" dirty="0" err="1"/>
              <a:t>Twofish-Serpent</a:t>
            </a:r>
            <a:r>
              <a:rPr lang="en-US" sz="3600" dirty="0"/>
              <a:t>.</a:t>
            </a:r>
          </a:p>
          <a:p>
            <a:endParaRPr lang="en-US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FDA08487-4A34-80BB-7391-A878BCEBC6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960" y="1974874"/>
            <a:ext cx="5235814" cy="451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0712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sz="3200" dirty="0"/>
              <a:t>Verschlüsselung von Festplatten und Partitionen - Schritt für Schritt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Schritt 1 </a:t>
            </a:r>
            <a:r>
              <a:rPr lang="en-US" sz="3600" dirty="0"/>
              <a:t>- Öffnen Sie den Assistenten zur Erstellung von Datenträgern und wählen Sie die Option "Einen verschlüsselten Datei-Container erstellen". 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4F48B950-766A-3158-0CE9-0EEA3DC23A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64" y="2115225"/>
            <a:ext cx="6959352" cy="4485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2267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sz="3200" dirty="0"/>
              <a:t>Verschlüsselung von Festplatten und Partitionen - Schritt für Schritt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Schritt 2 </a:t>
            </a:r>
            <a:r>
              <a:rPr lang="en-US" sz="3600" dirty="0"/>
              <a:t>- Wählen Sie die Option "Standard VeraCrypt-Volumen". 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5CCA157D-906C-C362-95DB-87438A7628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42" y="2120955"/>
            <a:ext cx="6814165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105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sz="3200" dirty="0"/>
              <a:t>Verschlüsselung von Festplatten und Partitionen - Schritt für Schritt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Schritt </a:t>
            </a:r>
            <a:r>
              <a:rPr lang="pl-PL" sz="3600" b="1" dirty="0"/>
              <a:t>3 </a:t>
            </a:r>
            <a:r>
              <a:rPr lang="en-US" sz="3600" dirty="0"/>
              <a:t>- Festlegen des Speicherorts für das Volume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79DD3420-A1EF-E3F7-F817-9A7272517D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964" y="2135243"/>
            <a:ext cx="6838760" cy="4394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7877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Autofit/>
          </a:bodyPr>
          <a:lstStyle/>
          <a:p>
            <a:r>
              <a:rPr lang="en-US" sz="3200" dirty="0"/>
              <a:t>Verschlüsselung von Festplatten und Partitionen - Schritt für Schritt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Schritt </a:t>
            </a:r>
            <a:r>
              <a:rPr lang="pl-PL" sz="3600" b="1" dirty="0"/>
              <a:t>4 </a:t>
            </a:r>
            <a:r>
              <a:rPr lang="en-US" sz="3600" dirty="0"/>
              <a:t>- Auswahl eines Verschlüsselungsalgorithmus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27D4CF90-DC7C-12FB-47DC-3ECEA0445D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34" y="2092857"/>
            <a:ext cx="6846710" cy="4400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2594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sz="3200" dirty="0"/>
              <a:t>Verschlüsselung von Festplatten und Partitionen - Schritt für Schritt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Schritt </a:t>
            </a:r>
            <a:r>
              <a:rPr lang="pl-PL" sz="3600" b="1" dirty="0"/>
              <a:t>5 </a:t>
            </a:r>
            <a:r>
              <a:rPr lang="en-US" sz="3600" dirty="0"/>
              <a:t>- Festlegen der Volume-Größe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1" name="Obraz 10">
            <a:extLst>
              <a:ext uri="{FF2B5EF4-FFF2-40B4-BE49-F238E27FC236}">
                <a16:creationId xmlns:a16="http://schemas.microsoft.com/office/drawing/2014/main" id="{12BAFD93-5071-4EE5-4DD9-54C3C02094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18" y="2120955"/>
            <a:ext cx="6812991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6985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sz="3200" dirty="0"/>
              <a:t>Verschlüsselung von Festplatten und Partitionen - Schritt für Schritt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Schritt </a:t>
            </a:r>
            <a:r>
              <a:rPr lang="pl-PL" sz="3600" b="1" dirty="0"/>
              <a:t>6 </a:t>
            </a:r>
            <a:r>
              <a:rPr lang="en-US" sz="3600" dirty="0"/>
              <a:t>- Volume-Passwort erstellen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2" name="Obraz 11">
            <a:extLst>
              <a:ext uri="{FF2B5EF4-FFF2-40B4-BE49-F238E27FC236}">
                <a16:creationId xmlns:a16="http://schemas.microsoft.com/office/drawing/2014/main" id="{5081C088-9993-E418-70B4-DA57B27887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18" y="2120955"/>
            <a:ext cx="6814164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1641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sz="3200" dirty="0"/>
              <a:t>Verschlüsselung von Festplatten und Partitionen - Schritt für Schritt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Schritt </a:t>
            </a:r>
            <a:r>
              <a:rPr lang="pl-PL" sz="3600" b="1" dirty="0"/>
              <a:t>7 </a:t>
            </a:r>
            <a:r>
              <a:rPr lang="en-US" sz="3600" dirty="0"/>
              <a:t>- Datenträger formatieren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3" name="Obraz 12">
            <a:extLst>
              <a:ext uri="{FF2B5EF4-FFF2-40B4-BE49-F238E27FC236}">
                <a16:creationId xmlns:a16="http://schemas.microsoft.com/office/drawing/2014/main" id="{C78971F6-3257-2CAE-60FB-56EE26727A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59" y="2120955"/>
            <a:ext cx="6791912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7561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sz="3200" dirty="0"/>
              <a:t>Verschlüsselung von Festplatten und Partitionen - Schritt für Schritt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Schritt </a:t>
            </a:r>
            <a:r>
              <a:rPr lang="pl-PL" sz="3600" b="1" dirty="0"/>
              <a:t>8 </a:t>
            </a:r>
            <a:r>
              <a:rPr lang="en-US" sz="3600" dirty="0"/>
              <a:t>- </a:t>
            </a:r>
            <a:r>
              <a:rPr lang="en-US" sz="3600" dirty="0" err="1"/>
              <a:t>Endkontrolle </a:t>
            </a:r>
            <a:r>
              <a:rPr lang="en-US" sz="3600" dirty="0"/>
              <a:t>- Das Volumen ist einsatzbereit.</a:t>
            </a:r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4" name="Obraz 13">
            <a:extLst>
              <a:ext uri="{FF2B5EF4-FFF2-40B4-BE49-F238E27FC236}">
                <a16:creationId xmlns:a16="http://schemas.microsoft.com/office/drawing/2014/main" id="{0F9D54DB-5BFB-DB83-513D-8BCEA8ADCC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054949"/>
            <a:ext cx="6915852" cy="4437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3244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sz="3200" dirty="0"/>
              <a:t>Verschlüsselung von Festplatten und Partitionen - Schritt für Schritt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Betrachten Sie die "Test"-Datei in Notepad</a:t>
            </a:r>
          </a:p>
          <a:p>
            <a:endParaRPr lang="en-US" sz="3600" b="1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5" name="Obraz 14">
            <a:extLst>
              <a:ext uri="{FF2B5EF4-FFF2-40B4-BE49-F238E27FC236}">
                <a16:creationId xmlns:a16="http://schemas.microsoft.com/office/drawing/2014/main" id="{A3F88B2A-4092-14BD-1C78-F7655EC044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0803" y="1885237"/>
            <a:ext cx="4438974" cy="4806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6653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sz="3200" dirty="0"/>
              <a:t>Verschlüsselung von Festplatten und Partitionen - Schritt für Schritt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Wie wird </a:t>
            </a:r>
            <a:r>
              <a:rPr lang="pl-PL" sz="3600" b="1" dirty="0" err="1"/>
              <a:t>VeraCrypt verwendet</a:t>
            </a:r>
            <a:r>
              <a:rPr lang="pl-PL" sz="3600" b="1" dirty="0"/>
              <a:t>? 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6" name="Obraz 15">
            <a:extLst>
              <a:ext uri="{FF2B5EF4-FFF2-40B4-BE49-F238E27FC236}">
                <a16:creationId xmlns:a16="http://schemas.microsoft.com/office/drawing/2014/main" id="{FBEC8B9B-DCF6-9184-1745-671B3AFB74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809750"/>
            <a:ext cx="6667500" cy="504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4968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sz="3200" dirty="0"/>
              <a:t>Verschlüsselung von Festplatten und Partitionen - Schritt für Schritt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Schritt 1 </a:t>
            </a:r>
            <a:r>
              <a:rPr lang="pl-PL" sz="3600" dirty="0"/>
              <a:t>- Datei auswählen - </a:t>
            </a:r>
            <a:r>
              <a:rPr lang="pl-PL" sz="3600" dirty="0" err="1"/>
              <a:t>conatiner VeraCrypt</a:t>
            </a:r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7" name="Obraz 16">
            <a:extLst>
              <a:ext uri="{FF2B5EF4-FFF2-40B4-BE49-F238E27FC236}">
                <a16:creationId xmlns:a16="http://schemas.microsoft.com/office/drawing/2014/main" id="{7B11BB33-B10B-DDD2-E281-83895857A4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606" y="1975574"/>
            <a:ext cx="5644995" cy="4882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1317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sz="3200" dirty="0"/>
              <a:t>Verschlüsselung von Festplatten und Partitionen - Schritt für Schritt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Schritt 2 </a:t>
            </a:r>
            <a:r>
              <a:rPr lang="pl-PL" sz="3600" dirty="0"/>
              <a:t>- Wählen Sie das Laufwerk aus (</a:t>
            </a:r>
            <a:r>
              <a:rPr lang="pl-PL" sz="3600" dirty="0" err="1"/>
              <a:t>z.B. Buchstabe </a:t>
            </a:r>
            <a:r>
              <a:rPr lang="pl-PL" sz="3600" dirty="0"/>
              <a:t>K) und </a:t>
            </a:r>
            <a:r>
              <a:rPr lang="pl-PL" sz="3600" dirty="0" err="1"/>
              <a:t>klicken Sie </a:t>
            </a:r>
            <a:r>
              <a:rPr lang="pl-PL" sz="3600" dirty="0"/>
              <a:t>auf "Mount". </a:t>
            </a:r>
          </a:p>
          <a:p>
            <a:endParaRPr lang="pl-PL" sz="3600" dirty="0"/>
          </a:p>
          <a:p>
            <a:r>
              <a:rPr lang="pl-PL" sz="3600" b="1" dirty="0"/>
              <a:t>Schritt 3 </a:t>
            </a:r>
            <a:r>
              <a:rPr lang="pl-PL" sz="3600" dirty="0"/>
              <a:t>- </a:t>
            </a:r>
            <a:r>
              <a:rPr lang="pl-PL" sz="3600" dirty="0" err="1"/>
              <a:t>Geben Sie das richtige Passwort ein </a:t>
            </a:r>
            <a:r>
              <a:rPr lang="pl-PL" sz="3600" dirty="0"/>
              <a:t>und </a:t>
            </a:r>
            <a:r>
              <a:rPr lang="pl-PL" sz="3600" dirty="0" err="1"/>
              <a:t>drücken Sie die OK-Taste.</a:t>
            </a:r>
            <a:endParaRPr lang="pl-PL" sz="3600" dirty="0"/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8" name="Obraz 17">
            <a:extLst>
              <a:ext uri="{FF2B5EF4-FFF2-40B4-BE49-F238E27FC236}">
                <a16:creationId xmlns:a16="http://schemas.microsoft.com/office/drawing/2014/main" id="{1FCC784A-266A-B82B-285C-CA080220AB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337" y="3429000"/>
            <a:ext cx="6436185" cy="2571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1776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sz="3200" dirty="0"/>
              <a:t>Verschlüsselung von Festplatten und Partitionen - Schritt für Schritt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Schritt 4 </a:t>
            </a:r>
            <a:r>
              <a:rPr lang="pl-PL" sz="3600" dirty="0"/>
              <a:t>- Volumen </a:t>
            </a:r>
            <a:r>
              <a:rPr lang="pl-PL" sz="3600" dirty="0" err="1"/>
              <a:t>korrekt angeschlossen </a:t>
            </a:r>
            <a:r>
              <a:rPr lang="pl-PL" sz="3600" dirty="0"/>
              <a:t>- </a:t>
            </a:r>
            <a:r>
              <a:rPr lang="pl-PL" sz="3600" dirty="0" err="1"/>
              <a:t>bereit </a:t>
            </a:r>
            <a:r>
              <a:rPr lang="pl-PL" sz="3600" dirty="0"/>
              <a:t>zur </a:t>
            </a:r>
            <a:r>
              <a:rPr lang="pl-PL" sz="3600" dirty="0" err="1"/>
              <a:t>Verwendung</a:t>
            </a:r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05168ABB-F287-A0CA-08F9-4D94D145DF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489" y="1870182"/>
            <a:ext cx="5652095" cy="4885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4876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sz="3200" dirty="0"/>
              <a:t>Verschlüsselung von Festplatten und Partitionen - Schritt für Schritt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86875" y="2120955"/>
            <a:ext cx="2667001" cy="43200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l-PL" sz="3600" b="1" dirty="0"/>
              <a:t>Schritt 5 </a:t>
            </a:r>
            <a:r>
              <a:rPr lang="pl-PL" sz="3600" dirty="0"/>
              <a:t>- </a:t>
            </a:r>
            <a:r>
              <a:rPr lang="pl-PL" sz="3200" dirty="0" err="1"/>
              <a:t>Jetzt haben </a:t>
            </a:r>
            <a:r>
              <a:rPr lang="pl-PL" sz="3200" dirty="0"/>
              <a:t>Sie </a:t>
            </a:r>
            <a:br>
              <a:rPr lang="pl-PL" sz="3200" dirty="0"/>
            </a:br>
            <a:r>
              <a:rPr lang="pl-PL" sz="3200" dirty="0" err="1"/>
              <a:t>haben Sie </a:t>
            </a:r>
            <a:r>
              <a:rPr lang="pl-PL" sz="3200" dirty="0"/>
              <a:t>eine </a:t>
            </a:r>
            <a:r>
              <a:rPr lang="pl-PL" sz="3200" dirty="0" err="1"/>
              <a:t>neue virtuelle Festplatte </a:t>
            </a:r>
            <a:r>
              <a:rPr lang="pl-PL" sz="3200" dirty="0"/>
              <a:t>in </a:t>
            </a:r>
            <a:r>
              <a:rPr lang="pl-PL" sz="3200" dirty="0" err="1"/>
              <a:t>Ihrem </a:t>
            </a:r>
            <a:r>
              <a:rPr lang="pl-PL" sz="3200" dirty="0"/>
              <a:t>Dateisystem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5BD0F404-3FCC-939F-B942-C45E22092F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063" y="2120955"/>
            <a:ext cx="9382455" cy="4012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7456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sz="3200" dirty="0" err="1"/>
              <a:t>Verschlüsselung</a:t>
            </a:r>
            <a:r>
              <a:rPr lang="en-US" sz="3200" dirty="0"/>
              <a:t> von </a:t>
            </a:r>
            <a:r>
              <a:rPr lang="en-US" sz="3200" dirty="0" err="1"/>
              <a:t>Festplatten</a:t>
            </a:r>
            <a:r>
              <a:rPr lang="en-US" sz="3200" dirty="0"/>
              <a:t> und </a:t>
            </a:r>
            <a:r>
              <a:rPr lang="en-US" sz="3200" dirty="0" err="1"/>
              <a:t>Partitionen</a:t>
            </a:r>
            <a:r>
              <a:rPr lang="en-US" sz="3200" dirty="0"/>
              <a:t> - Schritt für Schritt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29588" y="2120955"/>
            <a:ext cx="4119563" cy="4320000"/>
          </a:xfrm>
        </p:spPr>
        <p:txBody>
          <a:bodyPr>
            <a:normAutofit lnSpcReduction="10000"/>
          </a:bodyPr>
          <a:lstStyle/>
          <a:p>
            <a:r>
              <a:rPr lang="pl-PL" sz="3600" b="1" dirty="0"/>
              <a:t>Schritt 6 </a:t>
            </a:r>
            <a:r>
              <a:rPr lang="pl-PL" sz="3600" dirty="0"/>
              <a:t>- </a:t>
            </a:r>
            <a:r>
              <a:rPr lang="pl-PL" sz="3500" dirty="0"/>
              <a:t>In dem </a:t>
            </a:r>
            <a:r>
              <a:rPr lang="pl-PL" sz="3500" dirty="0" err="1"/>
              <a:t>erstellten VeraCrypt-Container können Sie neue Ordner </a:t>
            </a:r>
            <a:r>
              <a:rPr lang="pl-PL" sz="3500" dirty="0"/>
              <a:t>und </a:t>
            </a:r>
            <a:r>
              <a:rPr lang="pl-PL" sz="3500" dirty="0" err="1"/>
              <a:t>beliebige Dateien erstellen</a:t>
            </a:r>
            <a:r>
              <a:rPr lang="pl-PL" sz="3500" dirty="0"/>
              <a:t>, wobei </a:t>
            </a:r>
            <a:r>
              <a:rPr lang="pl-PL" sz="3500" dirty="0" err="1"/>
              <a:t>Sie nur die Größe </a:t>
            </a:r>
            <a:r>
              <a:rPr lang="pl-PL" sz="3500" dirty="0"/>
              <a:t>des </a:t>
            </a:r>
            <a:r>
              <a:rPr lang="pl-PL" sz="3500" dirty="0" err="1"/>
              <a:t>erstellten Containers </a:t>
            </a:r>
            <a:r>
              <a:rPr lang="pl-PL" sz="3500" dirty="0"/>
              <a:t>begrenzen müssen.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CE5E9E22-6E13-01A8-2C2D-5095D4DAF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802" y="1844823"/>
            <a:ext cx="7502829" cy="4484539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C0908F5B-D3E6-D964-0A89-29E5285C13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23567" y="3233408"/>
            <a:ext cx="2734246" cy="3020247"/>
          </a:xfrm>
          <a:prstGeom prst="rect">
            <a:avLst/>
          </a:prstGeom>
        </p:spPr>
      </p:pic>
      <p:sp>
        <p:nvSpPr>
          <p:cNvPr id="7" name="Inhaltsplatzhalter 2">
            <a:extLst>
              <a:ext uri="{FF2B5EF4-FFF2-40B4-BE49-F238E27FC236}">
                <a16:creationId xmlns:a16="http://schemas.microsoft.com/office/drawing/2014/main" id="{036E70DF-4A1D-8A73-33FC-6C5625481429}"/>
              </a:ext>
            </a:extLst>
          </p:cNvPr>
          <p:cNvSpPr txBox="1">
            <a:spLocks/>
          </p:cNvSpPr>
          <p:nvPr/>
        </p:nvSpPr>
        <p:spPr>
          <a:xfrm>
            <a:off x="1500188" y="4083105"/>
            <a:ext cx="2052638" cy="87195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400" b="1" dirty="0" err="1">
                <a:cs typeface="Calibri"/>
              </a:rPr>
              <a:t>Eigenschaften der </a:t>
            </a:r>
            <a:r>
              <a:rPr lang="pl-PL" sz="2400" b="1" dirty="0">
                <a:cs typeface="Calibri"/>
              </a:rPr>
              <a:t>Festplatte</a:t>
            </a:r>
          </a:p>
        </p:txBody>
      </p:sp>
      <p:cxnSp>
        <p:nvCxnSpPr>
          <p:cNvPr id="10" name="Łącznik prosty ze strzałką 9">
            <a:extLst>
              <a:ext uri="{FF2B5EF4-FFF2-40B4-BE49-F238E27FC236}">
                <a16:creationId xmlns:a16="http://schemas.microsoft.com/office/drawing/2014/main" id="{E37D074E-16D2-BD45-AEE7-FD4A9554A274}"/>
              </a:ext>
            </a:extLst>
          </p:cNvPr>
          <p:cNvCxnSpPr/>
          <p:nvPr/>
        </p:nvCxnSpPr>
        <p:spPr>
          <a:xfrm flipH="1">
            <a:off x="1495425" y="4867275"/>
            <a:ext cx="638175" cy="119062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prosty ze strzałką 10">
            <a:extLst>
              <a:ext uri="{FF2B5EF4-FFF2-40B4-BE49-F238E27FC236}">
                <a16:creationId xmlns:a16="http://schemas.microsoft.com/office/drawing/2014/main" id="{83B93DB3-5338-295F-CAF2-70C09ADEF000}"/>
              </a:ext>
            </a:extLst>
          </p:cNvPr>
          <p:cNvCxnSpPr>
            <a:cxnSpLocks/>
          </p:cNvCxnSpPr>
          <p:nvPr/>
        </p:nvCxnSpPr>
        <p:spPr>
          <a:xfrm flipV="1">
            <a:off x="3019424" y="4457699"/>
            <a:ext cx="704850" cy="20955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12126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sz="3200" dirty="0"/>
              <a:t>Verschlüsselung von Festplatten und Partitionen - Schritt für Schritt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900" y="1949505"/>
            <a:ext cx="11534068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Schritt 7 </a:t>
            </a:r>
            <a:r>
              <a:rPr lang="pl-PL" sz="3600" dirty="0"/>
              <a:t>- </a:t>
            </a:r>
            <a:r>
              <a:rPr lang="en-US" sz="3600" dirty="0"/>
              <a:t>Sichere Beendigung der Arbeit mit der VeraCrypt-Datei - Disk </a:t>
            </a:r>
            <a:r>
              <a:rPr lang="pl-PL" sz="3600" i="1" dirty="0" err="1"/>
              <a:t>Dismount</a:t>
            </a:r>
            <a:endParaRPr lang="pl-PL" sz="3600" i="1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B6A36B85-4205-CA79-0554-12C652DE3B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000589"/>
            <a:ext cx="12132186" cy="3870633"/>
          </a:xfrm>
          <a:prstGeom prst="rect">
            <a:avLst/>
          </a:prstGeom>
        </p:spPr>
      </p:pic>
      <p:sp>
        <p:nvSpPr>
          <p:cNvPr id="11" name="Inhaltsplatzhalter 2">
            <a:extLst>
              <a:ext uri="{FF2B5EF4-FFF2-40B4-BE49-F238E27FC236}">
                <a16:creationId xmlns:a16="http://schemas.microsoft.com/office/drawing/2014/main" id="{89D9CA2D-860C-DDB9-9AE7-86D8C3472B42}"/>
              </a:ext>
            </a:extLst>
          </p:cNvPr>
          <p:cNvSpPr txBox="1">
            <a:spLocks/>
          </p:cNvSpPr>
          <p:nvPr/>
        </p:nvSpPr>
        <p:spPr>
          <a:xfrm>
            <a:off x="7723195" y="5471982"/>
            <a:ext cx="4271285" cy="122885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3600" b="1" dirty="0"/>
              <a:t>Schritt 8 </a:t>
            </a:r>
            <a:r>
              <a:rPr lang="pl-PL" sz="3600" dirty="0"/>
              <a:t>- </a:t>
            </a:r>
            <a:r>
              <a:rPr lang="en-US" sz="3600" dirty="0"/>
              <a:t>Drücken Sie die Taste Beenden</a:t>
            </a:r>
            <a:endParaRPr lang="pl-PL" sz="3600" dirty="0"/>
          </a:p>
        </p:txBody>
      </p:sp>
    </p:spTree>
    <p:extLst>
      <p:ext uri="{BB962C8B-B14F-4D97-AF65-F5344CB8AC3E}">
        <p14:creationId xmlns:p14="http://schemas.microsoft.com/office/powerpoint/2010/main" val="17593650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Kryptographie - grundlegende Definitionen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b="1" dirty="0"/>
              <a:t>Kryptographie </a:t>
            </a:r>
            <a:r>
              <a:rPr lang="en-US" dirty="0"/>
              <a:t>- die Kunst, Daten so zu schützen, dass nur eine bestimmte Person sie lesen kann. Sie wird durch Verschlüsselung realisiert. Der umgekehrte Prozess zur Verschlüsselung wird Entschlüsselung genannt.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b="1" dirty="0"/>
              <a:t>Kryptoanalyse </a:t>
            </a:r>
            <a:r>
              <a:rPr lang="en-US" dirty="0"/>
              <a:t>- die Kunst, verschlüsselte Nachrichten zu lesen, ohne über die entsprechenden Berechtigungen (Schlüssel, Algorithmus) zu verfügen - das Knacken von Codes.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b="1" dirty="0"/>
              <a:t>Kryptologie </a:t>
            </a:r>
            <a:r>
              <a:rPr lang="en-US" dirty="0"/>
              <a:t>- eine Kombination aus Kryptographie und Kryptoanalyse.</a:t>
            </a:r>
          </a:p>
        </p:txBody>
      </p:sp>
    </p:spTree>
    <p:extLst>
      <p:ext uri="{BB962C8B-B14F-4D97-AF65-F5344CB8AC3E}">
        <p14:creationId xmlns:p14="http://schemas.microsoft.com/office/powerpoint/2010/main" val="24036949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Kryptographie - grundlegende Definitionen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172874"/>
            <a:ext cx="11059200" cy="4685125"/>
          </a:xfrm>
        </p:spPr>
        <p:txBody>
          <a:bodyPr>
            <a:no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2600" b="1" dirty="0"/>
              <a:t>Kryptogramm </a:t>
            </a:r>
            <a:r>
              <a:rPr lang="en-US" sz="2600" dirty="0"/>
              <a:t>(verschlüsselte Information) - es handelt sich um eine gewöhnliche Information (sog. öffentlich), die durch die Verschlüsselungsfunktion in eine unlesbare Form gebracht wird.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2600" b="1" dirty="0"/>
              <a:t>Verschlüsselungsfunktion </a:t>
            </a:r>
            <a:r>
              <a:rPr lang="en-US" sz="2600" dirty="0"/>
              <a:t>(E) - wandelt (explizite) Informationen (M) in unlesbare (verschlüsselte) Informationen (C) um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2600" b="1" dirty="0"/>
              <a:t>Entschlüsselungsfunktion </a:t>
            </a:r>
            <a:r>
              <a:rPr lang="en-US" sz="2600" dirty="0"/>
              <a:t>(D) - wandelt verschlüsselte (unlesbare) Informationen (C) in eindeutige (entschlüsselte) Informationen (M) um.</a:t>
            </a:r>
          </a:p>
          <a:p>
            <a:pPr marL="0" indent="0" algn="ctr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2600" dirty="0"/>
              <a:t>E(M) = C</a:t>
            </a:r>
            <a:r>
              <a:rPr lang="pl-PL" sz="2600" dirty="0"/>
              <a:t>, D(C</a:t>
            </a:r>
            <a:r>
              <a:rPr lang="en-US" sz="2600" dirty="0"/>
              <a:t>) = M</a:t>
            </a:r>
            <a:r>
              <a:rPr lang="pl-PL" sz="2600" dirty="0"/>
              <a:t>, D(E</a:t>
            </a:r>
            <a:r>
              <a:rPr lang="en-US" sz="2600" dirty="0"/>
              <a:t>(M)) = M</a:t>
            </a:r>
          </a:p>
        </p:txBody>
      </p:sp>
    </p:spTree>
    <p:extLst>
      <p:ext uri="{BB962C8B-B14F-4D97-AF65-F5344CB8AC3E}">
        <p14:creationId xmlns:p14="http://schemas.microsoft.com/office/powerpoint/2010/main" val="5008133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Grundprinzipien der Kryptographie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743200"/>
            <a:ext cx="11059200" cy="4114799"/>
          </a:xfrm>
        </p:spPr>
        <p:txBody>
          <a:bodyPr>
            <a:noAutofit/>
          </a:bodyPr>
          <a:lstStyle/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en-US" altLang="pl-PL" sz="3200" dirty="0"/>
              <a:t> Der Gegner sollte nicht unterschätzt werden.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en-US" altLang="pl-PL" sz="3200" dirty="0"/>
              <a:t> Die Sicherheit des kryptographischen Systems darf nicht auf der Geheimhaltung des Algorithmus beruhen.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en-US" altLang="pl-PL" sz="3200" dirty="0"/>
              <a:t> Erfolgreiche kryptografische Systeme sollten nicht verändert werden.</a:t>
            </a:r>
            <a:endParaRPr lang="pl-PL" altLang="pl-PL" sz="3200" dirty="0"/>
          </a:p>
        </p:txBody>
      </p:sp>
    </p:spTree>
    <p:extLst>
      <p:ext uri="{BB962C8B-B14F-4D97-AF65-F5344CB8AC3E}">
        <p14:creationId xmlns:p14="http://schemas.microsoft.com/office/powerpoint/2010/main" val="30493336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Grundprinzipien der Kryptographie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743200"/>
            <a:ext cx="11059200" cy="4114799"/>
          </a:xfrm>
        </p:spPr>
        <p:txBody>
          <a:bodyPr>
            <a:noAutofit/>
          </a:bodyPr>
          <a:lstStyle/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4"/>
              <a:defRPr/>
            </a:pPr>
            <a:r>
              <a:rPr lang="en-US" altLang="pl-PL" sz="3200" dirty="0"/>
              <a:t> Berücksichtigen Sie immer die Möglichkeit von kryptographischen Fehlern oder Verstößen gegen die Verschlüsselungsdisziplin.</a:t>
            </a:r>
            <a:endParaRPr lang="pl-PL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4"/>
              <a:defRPr/>
            </a:pPr>
            <a:endParaRPr lang="pl-PL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4"/>
              <a:defRPr/>
            </a:pPr>
            <a:r>
              <a:rPr lang="en-US" altLang="pl-PL" sz="3200" dirty="0"/>
              <a:t> Die ordnungsgemäße Verwendung des kryptografischen Systems entbindet nicht von der Anwendung anderer Sicherheitsmaßnahmen.</a:t>
            </a:r>
            <a:endParaRPr lang="pl-PL" altLang="pl-PL" sz="3200" dirty="0"/>
          </a:p>
        </p:txBody>
      </p:sp>
    </p:spTree>
    <p:extLst>
      <p:ext uri="{BB962C8B-B14F-4D97-AF65-F5344CB8AC3E}">
        <p14:creationId xmlns:p14="http://schemas.microsoft.com/office/powerpoint/2010/main" val="18345546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Grundlegende Verschlüsselungsfehler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743200"/>
            <a:ext cx="11059200" cy="4114799"/>
          </a:xfrm>
        </p:spPr>
        <p:txBody>
          <a:bodyPr>
            <a:noAutofit/>
          </a:bodyPr>
          <a:lstStyle/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en-US" altLang="pl-PL" sz="3200" dirty="0"/>
              <a:t> Gleichzeitige Übermittlung von geheimem und offenem Text.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en-US" altLang="pl-PL" sz="3200" dirty="0"/>
              <a:t> Verwendung desselben Schlüssels zur Verschlüsselung von zwei verschiedenen Klartexten.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en-US" altLang="pl-PL" sz="3200" dirty="0"/>
              <a:t> Verwendung zweier unterschiedlicher Schlüssel zur Verschlüsselung desselben Klartextes.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en-US" altLang="pl-PL" sz="3200" dirty="0"/>
              <a:t> Wiederholung stereotyper Phrasen in verschlüsseltem Text.</a:t>
            </a:r>
            <a:endParaRPr lang="pl-PL" altLang="pl-PL" sz="3200" dirty="0"/>
          </a:p>
        </p:txBody>
      </p:sp>
    </p:spTree>
    <p:extLst>
      <p:ext uri="{BB962C8B-B14F-4D97-AF65-F5344CB8AC3E}">
        <p14:creationId xmlns:p14="http://schemas.microsoft.com/office/powerpoint/2010/main" val="11985477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Grundlegende Verschlüsselungsfehler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378076"/>
            <a:ext cx="11059200" cy="4114799"/>
          </a:xfrm>
        </p:spPr>
        <p:txBody>
          <a:bodyPr>
            <a:noAutofit/>
          </a:bodyPr>
          <a:lstStyle/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r>
              <a:rPr lang="en-US" altLang="pl-PL" sz="3200" dirty="0"/>
              <a:t>Verwendung einfacher Passwörter und Schlüssel.</a:t>
            </a:r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endParaRPr lang="en-US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r>
              <a:rPr lang="en-US" altLang="pl-PL" sz="3200" dirty="0"/>
              <a:t>Verwendung von kurzen Passwörtern und Schlüsseln.</a:t>
            </a:r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endParaRPr lang="en-US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r>
              <a:rPr lang="en-US" altLang="pl-PL" sz="3200" dirty="0"/>
              <a:t>Verwendung von Interpunktionszeichen.</a:t>
            </a:r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endParaRPr lang="en-US" altLang="pl-PL" sz="3200" dirty="0"/>
          </a:p>
          <a:p>
            <a:pPr lvl="1" algn="just">
              <a:spcBef>
                <a:spcPct val="0"/>
              </a:spcBef>
              <a:defRPr/>
            </a:pPr>
            <a:r>
              <a:rPr lang="en-US" altLang="pl-PL" sz="2800" dirty="0"/>
              <a:t>Die Häufigkeit der Leerzeichen ist mindestens doppelt so hoch wie die Häufigkeit des häufigsten Vokals</a:t>
            </a:r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endParaRPr lang="en-US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r>
              <a:rPr lang="en-US" altLang="pl-PL" sz="3200" dirty="0"/>
              <a:t>Stilistische und orthographische Korrektheit.</a:t>
            </a:r>
          </a:p>
        </p:txBody>
      </p:sp>
    </p:spTree>
    <p:extLst>
      <p:ext uri="{BB962C8B-B14F-4D97-AF65-F5344CB8AC3E}">
        <p14:creationId xmlns:p14="http://schemas.microsoft.com/office/powerpoint/2010/main" val="16282373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4" ma:contentTypeDescription="Ein neues Dokument erstellen." ma:contentTypeScope="" ma:versionID="3b645cafeb509da709f7c167b5928668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a5f42ebec39323fedf15a1a63a524db1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Bildmarkierungen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EDE84E1-0A02-4F65-967C-E4F1B10B6B9E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customXml/itemProps2.xml><?xml version="1.0" encoding="utf-8"?>
<ds:datastoreItem xmlns:ds="http://schemas.openxmlformats.org/officeDocument/2006/customXml" ds:itemID="{975F991F-CA2B-40D8-A202-18ED5FDCDDA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d59e47-d6b3-48e0-bf9b-34f99d15e7ba"/>
    <ds:schemaRef ds:uri="181bb22a-d05a-442b-9959-f775302b527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3571CAA-E8F5-4EDF-B726-B236F89DFDE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969</Words>
  <Application>Microsoft Office PowerPoint</Application>
  <PresentationFormat>Breitbild</PresentationFormat>
  <Paragraphs>99</Paragraphs>
  <Slides>29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29</vt:i4>
      </vt:variant>
    </vt:vector>
  </HeadingPairs>
  <TitlesOfParts>
    <vt:vector size="33" baseType="lpstr">
      <vt:lpstr>Arial</vt:lpstr>
      <vt:lpstr>Calibri</vt:lpstr>
      <vt:lpstr>Calibri Light</vt:lpstr>
      <vt:lpstr>Office</vt:lpstr>
      <vt:lpstr> Privatsphäre und Datenschutz</vt:lpstr>
      <vt:lpstr>Tagesordnung:</vt:lpstr>
      <vt:lpstr>Verschlüsselung von Festplatten und Partitionen</vt:lpstr>
      <vt:lpstr>Verschlüsselung von Festplatten und Partitionen</vt:lpstr>
      <vt:lpstr>Verschlüsselung von Festplatten und Partitionen</vt:lpstr>
      <vt:lpstr>Verschlüsselung von Festplatten und Partitionen</vt:lpstr>
      <vt:lpstr>Verschlüsselung von Festplatten und Partitionen</vt:lpstr>
      <vt:lpstr>Verschlüsselung von Festplatten und Partitionen - Schritt für Schritt</vt:lpstr>
      <vt:lpstr>Verschlüsselung von Festplatten und Partitionen - Schritt für Schritt</vt:lpstr>
      <vt:lpstr>Verschlüsselung von Festplatten und Partitionen - Schritt für Schritt</vt:lpstr>
      <vt:lpstr>Verschlüsselung von Festplatten und Partitionen - Schritt für Schritt</vt:lpstr>
      <vt:lpstr>Verschlüsselung von Festplatten und Partitionen - Schritt für Schritt</vt:lpstr>
      <vt:lpstr>Verschlüsselung von Festplatten und Partitionen - Schritt für Schritt</vt:lpstr>
      <vt:lpstr>Verschlüsselung von Festplatten und Partitionen - Schritt für Schritt</vt:lpstr>
      <vt:lpstr>Verschlüsselung von Festplatten und Partitionen - Schritt für Schritt</vt:lpstr>
      <vt:lpstr>Verschlüsselung von Festplatten und Partitionen - Schritt für Schritt</vt:lpstr>
      <vt:lpstr>Verschlüsselung von Festplatten und Partitionen - Schritt für Schritt</vt:lpstr>
      <vt:lpstr>Verschlüsselung von Festplatten und Partitionen - Schritt für Schritt</vt:lpstr>
      <vt:lpstr>Verschlüsselung von Festplatten und Partitionen - Schritt für Schritt</vt:lpstr>
      <vt:lpstr>Verschlüsselung von Festplatten und Partitionen - Schritt für Schritt</vt:lpstr>
      <vt:lpstr>Verschlüsselung von Festplatten und Partitionen - Schritt für Schritt</vt:lpstr>
      <vt:lpstr>Verschlüsselung von Festplatten und Partitionen - Schritt für Schritt</vt:lpstr>
      <vt:lpstr>Verschlüsselung von Festplatten und Partitionen - Schritt für Schritt</vt:lpstr>
      <vt:lpstr>Kryptographie - grundlegende Definitionen</vt:lpstr>
      <vt:lpstr>Kryptographie - grundlegende Definitionen</vt:lpstr>
      <vt:lpstr>Grundprinzipien der Kryptographie</vt:lpstr>
      <vt:lpstr>Grundprinzipien der Kryptographie</vt:lpstr>
      <vt:lpstr>Grundlegende Verschlüsselungsfehler</vt:lpstr>
      <vt:lpstr>Grundlegende Verschlüsselungsfehler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keywords>, docId:987301AADC1F2D9C549F19A55A7C31D0</cp:keywords>
  <cp:lastModifiedBy>Sommer, David</cp:lastModifiedBy>
  <cp:revision>50</cp:revision>
  <dcterms:created xsi:type="dcterms:W3CDTF">2022-10-31T15:14:22Z</dcterms:created>
  <dcterms:modified xsi:type="dcterms:W3CDTF">2022-12-07T19:28:00Z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  <property fmtid="{D5CDD505-2E9C-101B-9397-08002B2CF9AE}" pid="3" name="MediaServiceImageTags">
    <vt:lpwstr/>
  </property>
</Properties>
</file>