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0"/>
  </p:notesMasterIdLst>
  <p:handoutMasterIdLst>
    <p:handoutMasterId r:id="rId41"/>
  </p:handoutMasterIdLst>
  <p:sldIdLst>
    <p:sldId id="484" r:id="rId5"/>
    <p:sldId id="328" r:id="rId6"/>
    <p:sldId id="518" r:id="rId7"/>
    <p:sldId id="517" r:id="rId8"/>
    <p:sldId id="532" r:id="rId9"/>
    <p:sldId id="533" r:id="rId10"/>
    <p:sldId id="519" r:id="rId11"/>
    <p:sldId id="534" r:id="rId12"/>
    <p:sldId id="535" r:id="rId13"/>
    <p:sldId id="536" r:id="rId14"/>
    <p:sldId id="521" r:id="rId15"/>
    <p:sldId id="522" r:id="rId16"/>
    <p:sldId id="523" r:id="rId17"/>
    <p:sldId id="537" r:id="rId18"/>
    <p:sldId id="524" r:id="rId19"/>
    <p:sldId id="525" r:id="rId20"/>
    <p:sldId id="538" r:id="rId21"/>
    <p:sldId id="526" r:id="rId22"/>
    <p:sldId id="527" r:id="rId23"/>
    <p:sldId id="539" r:id="rId24"/>
    <p:sldId id="540" r:id="rId25"/>
    <p:sldId id="528" r:id="rId26"/>
    <p:sldId id="529" r:id="rId27"/>
    <p:sldId id="530" r:id="rId28"/>
    <p:sldId id="541" r:id="rId29"/>
    <p:sldId id="542" r:id="rId30"/>
    <p:sldId id="543" r:id="rId31"/>
    <p:sldId id="531" r:id="rId32"/>
    <p:sldId id="548" r:id="rId33"/>
    <p:sldId id="549" r:id="rId34"/>
    <p:sldId id="544" r:id="rId35"/>
    <p:sldId id="550" r:id="rId36"/>
    <p:sldId id="551" r:id="rId37"/>
    <p:sldId id="552" r:id="rId38"/>
    <p:sldId id="546" r:id="rId39"/>
  </p:sldIdLst>
  <p:sldSz cx="12192000" cy="6858000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44" autoAdjust="0"/>
    <p:restoredTop sz="94660"/>
  </p:normalViewPr>
  <p:slideViewPr>
    <p:cSldViewPr>
      <p:cViewPr>
        <p:scale>
          <a:sx n="118" d="100"/>
          <a:sy n="118" d="100"/>
        </p:scale>
        <p:origin x="-246" y="19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416"/>
    </p:cViewPr>
  </p:sorterViewPr>
  <p:notesViewPr>
    <p:cSldViewPr>
      <p:cViewPr varScale="1">
        <p:scale>
          <a:sx n="80" d="100"/>
          <a:sy n="80" d="100"/>
        </p:scale>
        <p:origin x="4014" y="10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="" xmlns:a16="http://schemas.microsoft.com/office/drawing/2014/main" id="{4FCC9DD2-1458-88C2-CFFF-2878E30DFEA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="" xmlns:a16="http://schemas.microsoft.com/office/drawing/2014/main" id="{014B9FDD-4932-F05E-D26C-DE94380170F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8" name="Rectangle 4">
            <a:extLst>
              <a:ext uri="{FF2B5EF4-FFF2-40B4-BE49-F238E27FC236}">
                <a16:creationId xmlns="" xmlns:a16="http://schemas.microsoft.com/office/drawing/2014/main" id="{2AAB5E4E-0640-F2FF-8D1A-475D8DC37E8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9" name="Rectangle 5">
            <a:extLst>
              <a:ext uri="{FF2B5EF4-FFF2-40B4-BE49-F238E27FC236}">
                <a16:creationId xmlns="" xmlns:a16="http://schemas.microsoft.com/office/drawing/2014/main" id="{885FF645-4911-2E0A-67A4-1EA0F200427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4ED013E-CB41-456E-B77E-F1D04715CD4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713293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CF645534-D1B2-9D7B-29E1-CDB5FBB5D4A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F60E679C-D640-1E23-4221-1D9A22893E2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12292" name="Rectangle 4">
            <a:extLst>
              <a:ext uri="{FF2B5EF4-FFF2-40B4-BE49-F238E27FC236}">
                <a16:creationId xmlns="" xmlns:a16="http://schemas.microsoft.com/office/drawing/2014/main" id="{DC674A4E-B73A-8829-7D36-04788A9A29E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7F2482F6-4484-4CCB-585F-934A1CC5840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/>
              <a:t>Click to edit Master text styles</a:t>
            </a:r>
          </a:p>
          <a:p>
            <a:pPr lvl="1"/>
            <a:r>
              <a:rPr lang="bg-BG" noProof="0"/>
              <a:t>Second level</a:t>
            </a:r>
          </a:p>
          <a:p>
            <a:pPr lvl="2"/>
            <a:r>
              <a:rPr lang="bg-BG" noProof="0"/>
              <a:t>Third level</a:t>
            </a:r>
          </a:p>
          <a:p>
            <a:pPr lvl="3"/>
            <a:r>
              <a:rPr lang="bg-BG" noProof="0"/>
              <a:t>Fourth level</a:t>
            </a:r>
          </a:p>
          <a:p>
            <a:pPr lvl="4"/>
            <a:r>
              <a:rPr lang="bg-BG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="" xmlns:a16="http://schemas.microsoft.com/office/drawing/2014/main" id="{5BDEEB04-E8B8-F13E-D99F-E2246E315F24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127" name="Rectangle 7">
            <a:extLst>
              <a:ext uri="{FF2B5EF4-FFF2-40B4-BE49-F238E27FC236}">
                <a16:creationId xmlns="" xmlns:a16="http://schemas.microsoft.com/office/drawing/2014/main" id="{E7FFF36A-20F4-B519-FB8D-86FD47F6DA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42910D-DEBF-4730-BCB6-095EC55AAD9B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4210970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="" xmlns:a16="http://schemas.microsoft.com/office/drawing/2014/main" id="{A93375D3-F53F-22A1-E432-41048D6A4D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="" xmlns:a16="http://schemas.microsoft.com/office/drawing/2014/main" id="{16E27255-786B-8D05-F3A6-69BDAA8D8D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="" xmlns:a16="http://schemas.microsoft.com/office/drawing/2014/main" id="{C1FDDF87-69D9-F7DC-2C84-B8598FF78CD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="" xmlns:a16="http://schemas.microsoft.com/office/drawing/2014/main" id="{9840AC7D-F68A-AC64-6860-34B9A00FFBB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812923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DE503F8-DD5E-0B38-9FE2-EF6E16275E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A8D6217-4D7B-D62B-A713-94C34F6F0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17B3E4E-B587-06B5-20AA-648BC7483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01EF80C-103B-4BA0-884C-21597303E4B0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35446177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DFE0AA9-7E26-1FDF-1060-58818B1541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64B8B1C-BE8F-7494-3B62-9C1DD907D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D288786-D97D-D137-FB96-3B6413272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0B1523C-C259-463C-87ED-4F615D49C44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16169512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A1B1477-2CF9-8C8D-0A53-A7293236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DB86179-6C79-957E-3786-F7125D97E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B15058A-AAC1-3641-A38E-6F292DB47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7C7CF7F-1EC1-4175-B7C5-D84AA37F8003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250820429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4FB8D3DF-837F-8946-99B0-01A1588A1A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6168FBE-A364-9D4C-2C81-F4C112A5B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3F3A65F0-3D51-D718-EF22-83676F885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59A5190-8874-44DF-8A26-B594556B61EF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374345542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93CDD2C2-5CDF-59AE-09FE-79ED45C741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5EC15E7C-9546-53B2-1300-D287C8AC1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A2FCC8D-24B3-3965-26C0-034692F4F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225D592-8029-481D-837E-D9622BA8A1F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46467929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D71C11CF-E17B-F7FF-A3EF-0E4F808B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D8310337-EE70-ABC2-DF76-AC6FEA5DB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EAAA0DF-A3EB-A864-CB26-819643FAC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5A5F2F6-EB42-4438-B844-8C284C11D0F6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572953380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F5BBDB0-2FDE-3ACA-3DAA-B699EEDC86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78626E4-998D-076C-8E28-A811BD4CF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7D4B871-AD0E-2306-5A52-8784F64E7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C249D6B-3DD7-4351-B9C8-15DE73BEAE9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30661071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0F37F78-1012-8237-179F-7B96C03B35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C278D5D-DA3D-A408-883A-CBFAEABB4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C554B59-672B-AE1A-8615-740B3AC8E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3C2152B-A014-4E8E-86D1-4E131EFFF3C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711761505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698F276-98A7-B274-59D3-6D60A42767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4876130-539A-04CC-7FB9-142DB1543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1320968-85DF-6BEC-56FC-2ADE45F07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D4A3443-99AA-4CAD-893B-AB38F98A3B42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618552550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3C004C9-4F66-F1DD-8750-7039F698E0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F6FC29A-BE2E-1BD9-5F70-3B8D78AB9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2D33F64-80D7-B7C8-FA29-3C9E9F736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BF87928-CF6D-4C52-AAF9-3FF0EF79A76E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078442748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731651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696" r:id="rId12"/>
  </p:sldLayoutIdLst>
  <p:transition spd="med">
    <p:fade/>
  </p:transition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hyperlink" Target="https://www.iacpcybercenter.org/resource-center/what-is-cyber-crime/cyber-attack-lifecycle/" TargetMode="Externa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4">
            <a:extLst>
              <a:ext uri="{FF2B5EF4-FFF2-40B4-BE49-F238E27FC236}">
                <a16:creationId xmlns="" xmlns:a16="http://schemas.microsoft.com/office/drawing/2014/main" id="{DA3849BC-B46D-23FC-6C83-7636C16677B2}"/>
              </a:ext>
            </a:extLst>
          </p:cNvPr>
          <p:cNvSpPr/>
          <p:nvPr/>
        </p:nvSpPr>
        <p:spPr>
          <a:xfrm>
            <a:off x="5232400" y="1123950"/>
            <a:ext cx="626427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39" name="Titel 1">
            <a:extLst>
              <a:ext uri="{FF2B5EF4-FFF2-40B4-BE49-F238E27FC236}">
                <a16:creationId xmlns="" xmlns:a16="http://schemas.microsoft.com/office/drawing/2014/main" id="{FA316977-0F93-3072-2F61-6B377BABC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5425" y="1347788"/>
            <a:ext cx="6191250" cy="272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90000"/>
              </a:lnSpc>
            </a:pPr>
            <a:r>
              <a:rPr lang="pl-PL" alt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Wprowadzenie</a:t>
            </a:r>
          </a:p>
        </p:txBody>
      </p:sp>
      <p:sp>
        <p:nvSpPr>
          <p:cNvPr id="14340" name="Untertitel 2">
            <a:extLst>
              <a:ext uri="{FF2B5EF4-FFF2-40B4-BE49-F238E27FC236}">
                <a16:creationId xmlns="" xmlns:a16="http://schemas.microsoft.com/office/drawing/2014/main" id="{CFED3B8E-7209-D803-3218-B9C51D5D4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4950" y="4881563"/>
            <a:ext cx="5764213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pl-PL" altLang="bg-BG" sz="2800" b="1" dirty="0">
                <a:solidFill>
                  <a:schemeClr val="tx2">
                    <a:lumMod val="75000"/>
                  </a:schemeClr>
                </a:solidFill>
              </a:rPr>
              <a:t>Szkolenie z bezpieczeństwa informacji </a:t>
            </a:r>
            <a:r>
              <a:rPr lang="pl-PL" altLang="bg-BG" sz="2800" b="1">
                <a:solidFill>
                  <a:schemeClr val="tx2">
                    <a:lumMod val="75000"/>
                  </a:schemeClr>
                </a:solidFill>
              </a:rPr>
              <a:t>dla </a:t>
            </a:r>
            <a:r>
              <a:rPr lang="pl-PL" altLang="bg-BG" sz="2800" b="1" smtClean="0">
                <a:solidFill>
                  <a:schemeClr val="tx2">
                    <a:lumMod val="75000"/>
                  </a:schemeClr>
                </a:solidFill>
              </a:rPr>
              <a:t>zarządzających</a:t>
            </a:r>
            <a:endParaRPr lang="en-US" altLang="en-US" sz="28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41" name="Grafik 3">
            <a:extLst>
              <a:ext uri="{FF2B5EF4-FFF2-40B4-BE49-F238E27FC236}">
                <a16:creationId xmlns="" xmlns:a16="http://schemas.microsoft.com/office/drawing/2014/main" id="{DCB43B85-718B-4236-D947-A648A4AFA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2">
            <a:extLst>
              <a:ext uri="{FF2B5EF4-FFF2-40B4-BE49-F238E27FC236}">
                <a16:creationId xmlns="" xmlns:a16="http://schemas.microsoft.com/office/drawing/2014/main" id="{D67EFE52-9A5A-982E-BCEF-F56F512BB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b="1" dirty="0">
                <a:latin typeface="Calibri Light" panose="020F0302020204030204" pitchFamily="34" charset="0"/>
              </a:rPr>
              <a:t>Project Erasmus+ </a:t>
            </a:r>
            <a:r>
              <a:rPr lang="en-US" altLang="en-US" sz="4400" b="1" dirty="0" err="1">
                <a:latin typeface="Calibri Light" panose="020F0302020204030204" pitchFamily="34" charset="0"/>
              </a:rPr>
              <a:t>InCyT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6" name="Content Placeholder 2"/>
          <p:cNvSpPr txBox="1">
            <a:spLocks noChangeArrowheads="1"/>
          </p:cNvSpPr>
          <p:nvPr/>
        </p:nvSpPr>
        <p:spPr>
          <a:xfrm>
            <a:off x="911424" y="2060848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Projekt rozwija ramy bezpieczeństwa cybernetycznego, aby zapewnić mechanizm: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szkoleń zawodowych i edukacyjnych (VET) w przedsiębiorstwach, MŚP;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opisuje kompetencje i umiejętności, które muszą posiadać specjaliści ds. </a:t>
            </a:r>
            <a:r>
              <a:rPr lang="pl-PL" altLang="pl-PL" dirty="0" err="1" smtClean="0"/>
              <a:t>cyberbezpieczeństwa</a:t>
            </a:r>
            <a:r>
              <a:rPr lang="pl-PL" altLang="pl-PL" dirty="0" smtClean="0"/>
              <a:t>, aby zapobiegać cyberatakom.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Biorąc pod uwagę zalety interdyscyplinarnych programów szkoleniowych i </a:t>
            </a:r>
            <a:r>
              <a:rPr lang="pl-PL" altLang="pl-PL" sz="2400" dirty="0" err="1" smtClean="0"/>
              <a:t>mentoringowych</a:t>
            </a:r>
            <a:r>
              <a:rPr lang="pl-PL" altLang="pl-PL" sz="2400" dirty="0" smtClean="0"/>
              <a:t>, zwłaszcza w zakresie </a:t>
            </a:r>
            <a:r>
              <a:rPr lang="pl-PL" altLang="pl-PL" sz="2400" dirty="0" err="1" smtClean="0"/>
              <a:t>cyberbezpieczeństwa</a:t>
            </a:r>
            <a:r>
              <a:rPr lang="pl-PL" altLang="pl-PL" sz="2400" dirty="0" smtClean="0"/>
              <a:t>, zespół projektu opracowuje i testuje wspierane cyfrowo interdyscyplinarne programy szkoleniowe oraz platformę e-learningową współpracy dla MŚP. Program szkoleniowy zostanie dostosowany do szkolenia zawodowego i opracowania europejskiego modelu mobilności.</a:t>
            </a:r>
            <a:endParaRPr lang="en-US" altLang="pl-PL" sz="2400" dirty="0" smtClean="0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Cele projektu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="" xmlns:a16="http://schemas.microsoft.com/office/drawing/2014/main" id="{36F1F675-7791-405D-901D-AB1E76F22252}"/>
              </a:ext>
            </a:extLst>
          </p:cNvPr>
          <p:cNvSpPr txBox="1">
            <a:spLocks/>
          </p:cNvSpPr>
          <p:nvPr/>
        </p:nvSpPr>
        <p:spPr>
          <a:xfrm>
            <a:off x="695400" y="1689708"/>
            <a:ext cx="10972800" cy="5073650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sz="2400" dirty="0" smtClean="0"/>
              <a:t>Projekt </a:t>
            </a:r>
            <a:r>
              <a:rPr lang="pl-PL" sz="2400" dirty="0" err="1" smtClean="0"/>
              <a:t>InCyT</a:t>
            </a:r>
            <a:r>
              <a:rPr lang="pl-PL" sz="2400" dirty="0" smtClean="0"/>
              <a:t> będzie chciał wdrożyć kilka rozwiązań: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sz="2400" dirty="0" smtClean="0"/>
              <a:t>Opracowanie Ramy, która zapewnia mechanizm VET i firmom do opisania kompetencji i umiejętności wymaganych w dziedzinie bezpieczeństwa cybernetycznego dla profesjonalistów, a nie do unikania cyberataków, luk cyfrowych i innych.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sz="2400" dirty="0" smtClean="0"/>
              <a:t>Biorąc pod uwagę zalety interdyscyplinarnych programów szkoleniowych i mentorskich, zwłaszcza w dziedzinie </a:t>
            </a:r>
            <a:r>
              <a:rPr lang="pl-PL" sz="2400" dirty="0" err="1" smtClean="0"/>
              <a:t>cyberbezpieczeństwa</a:t>
            </a:r>
            <a:r>
              <a:rPr lang="pl-PL" sz="2400" dirty="0" smtClean="0"/>
              <a:t>, w ramach projektu opracuje się i przetestuje wspierane interdyscyplinarne cyfrowe programy szkoleniowe oraz platformę współpracy e-learningowej dla MŚP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sz="2400" dirty="0" smtClean="0"/>
              <a:t>Dostosuje do VET.</a:t>
            </a:r>
          </a:p>
        </p:txBody>
      </p:sp>
    </p:spTree>
    <p:extLst>
      <p:ext uri="{BB962C8B-B14F-4D97-AF65-F5344CB8AC3E}">
        <p14:creationId xmlns:p14="http://schemas.microsoft.com/office/powerpoint/2010/main" val="2395447833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Cele projektu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="" xmlns:a16="http://schemas.microsoft.com/office/drawing/2014/main" id="{36F1F675-7791-405D-901D-AB1E76F22252}"/>
              </a:ext>
            </a:extLst>
          </p:cNvPr>
          <p:cNvSpPr txBox="1">
            <a:spLocks/>
          </p:cNvSpPr>
          <p:nvPr/>
        </p:nvSpPr>
        <p:spPr>
          <a:xfrm>
            <a:off x="695400" y="1988840"/>
            <a:ext cx="10972800" cy="5073650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sz="2400" dirty="0" smtClean="0"/>
              <a:t>Projekt </a:t>
            </a:r>
            <a:r>
              <a:rPr lang="pl-PL" sz="2400" dirty="0" err="1" smtClean="0"/>
              <a:t>InCyT</a:t>
            </a:r>
            <a:r>
              <a:rPr lang="pl-PL" sz="2400" dirty="0" smtClean="0"/>
              <a:t> będzie chciał wdrożyć kilka rozwiązań: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sz="2400" dirty="0" smtClean="0"/>
              <a:t>Opracowanie europejskiego modelu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sz="2400" dirty="0" smtClean="0"/>
              <a:t>Biorąc pod uwagę zalety interdyscyplinarnych programów szkoleniowych i </a:t>
            </a:r>
            <a:r>
              <a:rPr lang="pl-PL" sz="2400" dirty="0" err="1" smtClean="0"/>
              <a:t>mentoringowych</a:t>
            </a:r>
            <a:r>
              <a:rPr lang="pl-PL" sz="2400" dirty="0" smtClean="0"/>
              <a:t>, zwłaszcza w zakresie </a:t>
            </a:r>
            <a:r>
              <a:rPr lang="pl-PL" sz="2400" dirty="0" err="1" smtClean="0"/>
              <a:t>cyberbezpieczeństwa</a:t>
            </a:r>
            <a:r>
              <a:rPr lang="pl-PL" sz="2400" dirty="0" smtClean="0"/>
              <a:t>, w ramach projektu opracuje się i przetestuje cyfrowe interdyscyplinarne programy szkoleniowe wspierane e-mentoringiem dla MŚP i dostosuje je do kształcenia i szkolenia zawodowego.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79523271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Rezultaty projektu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AA142E4-AE92-491B-ABC2-6E92ED60EA9C}"/>
              </a:ext>
            </a:extLst>
          </p:cNvPr>
          <p:cNvSpPr txBox="1">
            <a:spLocks/>
          </p:cNvSpPr>
          <p:nvPr/>
        </p:nvSpPr>
        <p:spPr>
          <a:xfrm>
            <a:off x="767408" y="1711325"/>
            <a:ext cx="10972800" cy="514667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hangingPunct="1">
              <a:spcBef>
                <a:spcPts val="600"/>
              </a:spcBef>
              <a:buFontTx/>
              <a:buNone/>
              <a:defRPr/>
            </a:pPr>
            <a:r>
              <a:rPr lang="pl-PL" sz="2000" b="1" dirty="0" smtClean="0"/>
              <a:t>Rezultatami projektu będą:</a:t>
            </a:r>
          </a:p>
          <a:p>
            <a:pPr algn="just" defTabSz="914400" eaLnBrk="1" hangingPunct="1">
              <a:spcBef>
                <a:spcPts val="600"/>
              </a:spcBef>
              <a:defRPr/>
            </a:pPr>
            <a:r>
              <a:rPr lang="pl-PL" sz="2000" dirty="0" smtClean="0"/>
              <a:t>Ramy metodologiczne wdrażania</a:t>
            </a:r>
          </a:p>
          <a:p>
            <a:pPr algn="just" defTabSz="914400" eaLnBrk="1" hangingPunct="1">
              <a:spcBef>
                <a:spcPts val="600"/>
              </a:spcBef>
              <a:defRPr/>
            </a:pPr>
            <a:r>
              <a:rPr lang="pl-PL" sz="2000" dirty="0" smtClean="0"/>
              <a:t>Istniejące szkolenia (kursy)</a:t>
            </a:r>
          </a:p>
          <a:p>
            <a:pPr algn="just" defTabSz="914400" eaLnBrk="1" hangingPunct="1">
              <a:spcBef>
                <a:spcPts val="600"/>
              </a:spcBef>
              <a:defRPr/>
            </a:pPr>
            <a:r>
              <a:rPr lang="pl-PL" sz="2000" dirty="0" smtClean="0"/>
              <a:t>Możliwości ich doskonalenia poprzez zastosowanie interdyscyplinarności i mentoringu.</a:t>
            </a:r>
          </a:p>
          <a:p>
            <a:pPr algn="just" defTabSz="914400" eaLnBrk="1" hangingPunct="1">
              <a:spcBef>
                <a:spcPts val="600"/>
              </a:spcBef>
              <a:defRPr/>
            </a:pPr>
            <a:r>
              <a:rPr lang="pl-PL" sz="2000" dirty="0" smtClean="0"/>
              <a:t>Metodyka uczenia się i mentoringu.</a:t>
            </a:r>
          </a:p>
          <a:p>
            <a:pPr algn="just" defTabSz="914400" eaLnBrk="1" hangingPunct="1">
              <a:spcBef>
                <a:spcPts val="600"/>
              </a:spcBef>
              <a:defRPr/>
            </a:pPr>
            <a:endParaRPr lang="pl-PL" sz="2000" dirty="0" smtClean="0"/>
          </a:p>
          <a:p>
            <a:pPr marL="0" indent="0" algn="just" defTabSz="914400" eaLnBrk="1" hangingPunct="1">
              <a:spcBef>
                <a:spcPts val="600"/>
              </a:spcBef>
              <a:buFontTx/>
              <a:buNone/>
              <a:defRPr/>
            </a:pPr>
            <a:r>
              <a:rPr lang="pl-PL" sz="2000" b="1" dirty="0" smtClean="0"/>
              <a:t>Produkty:</a:t>
            </a:r>
          </a:p>
          <a:p>
            <a:pPr algn="just" defTabSz="914400" eaLnBrk="1" hangingPunct="1">
              <a:spcBef>
                <a:spcPts val="600"/>
              </a:spcBef>
              <a:buFontTx/>
              <a:buAutoNum type="arabicPeriod"/>
              <a:defRPr/>
            </a:pPr>
            <a:r>
              <a:rPr lang="pl-PL" sz="2000" dirty="0" smtClean="0"/>
              <a:t>Struktura sieciowa</a:t>
            </a:r>
          </a:p>
          <a:p>
            <a:pPr algn="just" defTabSz="914400" eaLnBrk="1" hangingPunct="1">
              <a:spcBef>
                <a:spcPts val="600"/>
              </a:spcBef>
              <a:buFontTx/>
              <a:buAutoNum type="arabicPeriod"/>
              <a:defRPr/>
            </a:pPr>
            <a:r>
              <a:rPr lang="pl-PL" sz="2000" dirty="0" smtClean="0"/>
              <a:t>Interdyscyplinarny cyfrowy materiał szkoleniowy dotyczący </a:t>
            </a:r>
            <a:r>
              <a:rPr lang="pl-PL" sz="2000" dirty="0" err="1" smtClean="0"/>
              <a:t>cyberbezpieczeństwa</a:t>
            </a:r>
            <a:r>
              <a:rPr lang="pl-PL" sz="2000" dirty="0" smtClean="0"/>
              <a:t> dla MŚP, wspierany mentoringiem i metodologią przystosowaną do specjalnego kursu VET.</a:t>
            </a:r>
          </a:p>
          <a:p>
            <a:pPr algn="just" defTabSz="914400" eaLnBrk="1" hangingPunct="1">
              <a:spcBef>
                <a:spcPts val="600"/>
              </a:spcBef>
              <a:buFontTx/>
              <a:buAutoNum type="arabicPeriod"/>
              <a:defRPr/>
            </a:pPr>
            <a:r>
              <a:rPr lang="pl-PL" sz="2000" dirty="0" smtClean="0"/>
              <a:t>Platforma cyfrowa wspierająca szkolenia.</a:t>
            </a:r>
          </a:p>
          <a:p>
            <a:pPr algn="just" defTabSz="914400" eaLnBrk="1" hangingPunct="1">
              <a:spcBef>
                <a:spcPts val="600"/>
              </a:spcBef>
              <a:buFontTx/>
              <a:buAutoNum type="arabicPeriod"/>
              <a:defRPr/>
            </a:pPr>
            <a:r>
              <a:rPr lang="pl-PL" sz="2000" dirty="0" smtClean="0"/>
              <a:t> Dokumentacja w jaki sposób umiejętności interdyscyplinarne zapewniają korzyści dla MŚP i podatku VAT.</a:t>
            </a:r>
          </a:p>
          <a:p>
            <a:pPr marL="0" indent="0" algn="just" defTabSz="914400" eaLnBrk="1" hangingPunct="1">
              <a:spcBef>
                <a:spcPts val="600"/>
              </a:spcBef>
              <a:buFontTx/>
              <a:buNone/>
              <a:defRPr/>
            </a:pPr>
            <a:r>
              <a:rPr lang="pl-PL" sz="2000" dirty="0" smtClean="0"/>
              <a:t>5. Europejski model dla interdyscyplinarnego szkolenia i sprawdzonego mentoringu.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Jak uchronić się przed cyberatakami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 noChangeArrowheads="1"/>
          </p:cNvSpPr>
          <p:nvPr/>
        </p:nvSpPr>
        <p:spPr>
          <a:xfrm>
            <a:off x="639784" y="2132856"/>
            <a:ext cx="10972800" cy="518477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Gospodarka cyfrowa opiera się przede wszystkim na danych. W dobie Przemysłu 4.0, systemów </a:t>
            </a:r>
            <a:r>
              <a:rPr lang="pl-PL" altLang="pl-PL" sz="2400" dirty="0" err="1" smtClean="0"/>
              <a:t>cyberfizycznych</a:t>
            </a:r>
            <a:r>
              <a:rPr lang="pl-PL" altLang="pl-PL" sz="2400" dirty="0" smtClean="0"/>
              <a:t> i Internetu Rzeczy, coraz więcej produktów i procesów ulega cyfryzacji. 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err="1" smtClean="0"/>
              <a:t>Cyberbezpieczeństwo</a:t>
            </a:r>
            <a:r>
              <a:rPr lang="pl-PL" altLang="pl-PL" sz="2400" dirty="0" smtClean="0"/>
              <a:t>, czyli ochrona danych i związanych z nimi systemów przetwarzania informacji, ma dziś większe znaczenie niż kiedykolwiek w historii gospodarczej.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Procesy biznesowe mogą zostać znacząco zakłócone, spowolnione lub nawet całkowicie zablokowane, na przykład jeśli rekordy danych są nieprawidłowe, niekompletne lub w ogóle niedostępne, a synchronizacja danych między systemami jest zakłócona, systemy IT działają nieprawidłowo lub całkowicie zawodzą.</a:t>
            </a:r>
          </a:p>
        </p:txBody>
      </p:sp>
    </p:spTree>
    <p:extLst>
      <p:ext uri="{BB962C8B-B14F-4D97-AF65-F5344CB8AC3E}">
        <p14:creationId xmlns:p14="http://schemas.microsoft.com/office/powerpoint/2010/main" val="2642172454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Jak uchronić się przed cyberatakami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 noChangeArrowheads="1"/>
          </p:cNvSpPr>
          <p:nvPr/>
        </p:nvSpPr>
        <p:spPr>
          <a:xfrm>
            <a:off x="628522" y="2060848"/>
            <a:ext cx="10972800" cy="518477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W szczególności MŚP są celem działalności przestępczej związanej z tymi kwestiami. W przeciwieństwie do wielkich korporacji, ich zasoby są ograniczone – i hakerzy o tym wiedzą! MŚP są podstawą gospodarki w Europie, co oznacza, że ​​ponad 99% firm w Niemczech to MŚP.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Ponad połowa siły roboczej jest zatrudniona przez MŚP. Dlatego konieczne jest pomaganie MŚP w unikaniu cyberataków.</a:t>
            </a:r>
            <a:endParaRPr lang="vi-VN" alt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2855784637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Jak uchronić się przed cyberatakami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Content Placeholder 2"/>
          <p:cNvSpPr txBox="1">
            <a:spLocks noChangeArrowheads="1"/>
          </p:cNvSpPr>
          <p:nvPr/>
        </p:nvSpPr>
        <p:spPr>
          <a:xfrm>
            <a:off x="509033" y="1988840"/>
            <a:ext cx="10972800" cy="478472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Inicjatywa na rzecz edukacji w zakresie </a:t>
            </a:r>
            <a:r>
              <a:rPr lang="pl-PL" altLang="pl-PL" sz="2400" dirty="0" err="1" smtClean="0"/>
              <a:t>cyberbezpieczeństwa</a:t>
            </a:r>
            <a:r>
              <a:rPr lang="pl-PL" altLang="pl-PL" sz="2400" dirty="0" smtClean="0"/>
              <a:t> wskazuje, że należy podjąć krytyczny krok w celu rozwiązania problemu braku „osób posiadających wiedzę, umiejętności i zdolności do wykonywania zadań wymaganych do pracy w zakresie </a:t>
            </a:r>
            <a:r>
              <a:rPr lang="pl-PL" altLang="pl-PL" sz="2400" dirty="0" err="1" smtClean="0"/>
              <a:t>cyberbezpieczeństwa</a:t>
            </a:r>
            <a:r>
              <a:rPr lang="pl-PL" altLang="pl-PL" sz="2400" dirty="0" smtClean="0"/>
              <a:t>”.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Do takiej grupy należą „funkcje techniczne i nietechniczne, które pełnią pracownicy z wiedzą i doświadczeniem”.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Trudno jest jednak stworzyć siłę roboczą z niezbędnymi umiejętnościami interdyscyplinarnymi i rozwiązać problem komunikacji między edukatorami, naukowcami i osobami korzystającymi z technologii informatycznych.</a:t>
            </a:r>
          </a:p>
        </p:txBody>
      </p:sp>
    </p:spTree>
    <p:extLst>
      <p:ext uri="{BB962C8B-B14F-4D97-AF65-F5344CB8AC3E}">
        <p14:creationId xmlns:p14="http://schemas.microsoft.com/office/powerpoint/2010/main" val="3420694384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Jak uchronić się przed cyberatakami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Content Placeholder 2"/>
          <p:cNvSpPr txBox="1">
            <a:spLocks noChangeArrowheads="1"/>
          </p:cNvSpPr>
          <p:nvPr/>
        </p:nvSpPr>
        <p:spPr>
          <a:xfrm>
            <a:off x="479376" y="1916832"/>
            <a:ext cx="10972800" cy="478472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Konieczna jest współpraca i komunikacja między tymi grupami.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Jednym z problemów jest to, że firmy, zwłaszcza MŚP o mniejszych zasobach, potrzebują pomocy w ocenie umiejętności i braków swoich pracowników, wykorzystując metody cyfrowe do poprawy istniejącej sytuacji i organizując możliwości szkoleń w celu przekwalifikowania pracowników.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/>
              <a:t>Inicjatywa na rzecz edukacji w zakresie </a:t>
            </a:r>
            <a:r>
              <a:rPr lang="pl-PL" altLang="pl-PL" sz="2400" dirty="0" err="1"/>
              <a:t>cyberbezpieczeństwa</a:t>
            </a:r>
            <a:r>
              <a:rPr lang="pl-PL" altLang="pl-PL" sz="2400" dirty="0"/>
              <a:t> wskazuje, że należy podjąć krytyczny krok w celu rozwiązania problemu braku „osób posiadających wiedzę, umiejętności i zdolności do wykonywania zadań wymaganych do pracy w zakresie </a:t>
            </a:r>
            <a:r>
              <a:rPr lang="pl-PL" altLang="pl-PL" sz="2400" dirty="0" err="1"/>
              <a:t>cyberbezpieczeństwa</a:t>
            </a:r>
            <a:r>
              <a:rPr lang="pl-PL" altLang="pl-PL" sz="2400" dirty="0"/>
              <a:t>”.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endParaRPr lang="vi-VN" alt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2253995811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Jak uchronić się przed cyberatakami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 noChangeArrowheads="1"/>
          </p:cNvSpPr>
          <p:nvPr/>
        </p:nvSpPr>
        <p:spPr>
          <a:xfrm>
            <a:off x="479376" y="1844824"/>
            <a:ext cx="10972800" cy="478472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Do takiej grupy należą „funkcje techniczne i nietechniczne, które pełnią pracownicy z wiedzą i doświadczeniem”.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Trudno jest jednak stworzyć siłę roboczą z niezbędnymi umiejętnościami interdyscyplinarnymi i rozwiązać problem komunikacji między edukatorami, badaczami i osobami korzystającymi z technologii informatycznych.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Konieczna jest współpraca i komunikacja między tymi grupami.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Jednym z problemów jest to, że firmy, zwłaszcza MŚP o mniejszych zasobach, potrzebują pomocy w ocenie umiejętności i braków swoich pracowników, wykorzystując metody cyfrowe do poprawy istniejącej sytuacji i organizując możliwości szkoleń w celu przekwalifikowania pracowników.</a:t>
            </a:r>
            <a:endParaRPr lang="vi-VN" alt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721438871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Działania wspierane przez projekt </a:t>
            </a:r>
            <a:r>
              <a:rPr lang="pl-PL" sz="4400" b="1" dirty="0" err="1"/>
              <a:t>InCyT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1690688"/>
            <a:ext cx="9417331" cy="501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Szkolenia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i</a:t>
            </a:r>
            <a:r>
              <a:rPr lang="en-US" altLang="pl-PL" sz="4400" b="1" dirty="0"/>
              <a:t> mentoring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Content Placeholder 2"/>
          <p:cNvSpPr txBox="1">
            <a:spLocks noChangeArrowheads="1"/>
          </p:cNvSpPr>
          <p:nvPr/>
        </p:nvSpPr>
        <p:spPr>
          <a:xfrm>
            <a:off x="623392" y="1916832"/>
            <a:ext cx="11089232" cy="4351338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Przedsiębiorcy potrzebują złożonych sposobów myślenia oraz umiejętności rozumienia i integrowania wiedzy z różnych sektorów, co wymaga interdyscyplinarnego uczenia się.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Złożone problemy inżynierskie wymagają stworzenia sytuacji interdyscyplinarnej w niemal naturalny sposób.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W podejściu interdyscyplinarnym uczący się powinni integrować informacje z różnych dyscyplin i dziedzin.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Rozwijając interdyscyplinarne zrozumienie, uczą się integrować obszary wiedzy i specyficzne dla dyscypliny sposoby myślenia.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Zwiększa to umiejętności poznawcze i krytyczne myślenie bardziej niż za pomocą pojedynczych środków dyscyplinarnych.</a:t>
            </a:r>
            <a:endParaRPr lang="vi-VN" altLang="pl-PL" dirty="0" smtClean="0"/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sz="4400" b="1" dirty="0" err="1">
                <a:cs typeface="Arial" panose="020B0604020202020204" pitchFamily="34" charset="0"/>
              </a:rPr>
              <a:t>Inżynieria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społeczna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955B31F8-5FD5-42F4-BC81-9DCE6C321489}"/>
              </a:ext>
            </a:extLst>
          </p:cNvPr>
          <p:cNvSpPr txBox="1">
            <a:spLocks/>
          </p:cNvSpPr>
          <p:nvPr/>
        </p:nvSpPr>
        <p:spPr>
          <a:xfrm>
            <a:off x="695400" y="1988840"/>
            <a:ext cx="10515600" cy="4351338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oznacza manipulowanie ludźmi (często przy użyciu metod psychologicznych) w celu uzyskania dostępu do danych, dokumentów i informacji interesujących napastnika.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jest obecnie jednym z głównych zagrożeń dla bezpieczeństwa informacji i jest skuteczną formą cyberprzestępczości.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może mieć niebezpieczne reperkusje, na przykład naruszenia danych, bardziej niż jakikolwiek inny rodzaj ataku.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ataki mają cel finansowy, a tym samym organizacje straciły znaczne kwoty pieniędzy.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jest szczególnie niebezpieczna, ponieważ opiera się bardziej na błędach ludzkich niż na lukach w oprogramowaniu i systemach operacyjnych.</a:t>
            </a:r>
            <a:endParaRPr lang="vi-VN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sz="4400" b="1" dirty="0" err="1">
                <a:cs typeface="Arial" panose="020B0604020202020204" pitchFamily="34" charset="0"/>
              </a:rPr>
              <a:t>Inżynieria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społeczna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Inhaltsplatzhalter 2">
            <a:extLst>
              <a:ext uri="{FF2B5EF4-FFF2-40B4-BE49-F238E27FC236}">
                <a16:creationId xmlns="" xmlns:a16="http://schemas.microsoft.com/office/drawing/2014/main" id="{24FDE541-7A7E-4110-8848-C71F7148394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hangingPunct="1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dirty="0" smtClean="0"/>
              <a:t>Firmy: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dirty="0" smtClean="0"/>
              <a:t>mogą cierpieć z powodu utraty produktywności, spadku morale pracowników i trudności w powrocie do zdrowia.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dirty="0" smtClean="0"/>
              <a:t>mają uszczerbek na reputacji, ponieważ klienci nie są przekonani, że organizacja może się chronić.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dirty="0" smtClean="0"/>
              <a:t>często trzeba wyzwolić reakcję na incydent.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dirty="0" smtClean="0"/>
              <a:t>powinien zapewnić oprogramowanie zabezpieczające, które pomoże zapobiegać przyszłym atakom.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dirty="0" smtClean="0"/>
              <a:t>często muszą przekwalifikować pracowników, aby byli gotowi na ataki.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20548323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ea typeface="Arial Unicode MS"/>
                <a:cs typeface="Arial" panose="020B0604020202020204" pitchFamily="34" charset="0"/>
              </a:rPr>
              <a:t>Szkolenie z inżynierii społecznej (świadomość cybernetyczna)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4D1ACE52-28E9-4D6E-80C0-381B57BAB7FB}"/>
              </a:ext>
            </a:extLst>
          </p:cNvPr>
          <p:cNvSpPr txBox="1">
            <a:spLocks/>
          </p:cNvSpPr>
          <p:nvPr/>
        </p:nvSpPr>
        <p:spPr>
          <a:xfrm>
            <a:off x="623392" y="2276872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altLang="pl-PL" sz="2400" dirty="0" smtClean="0">
                <a:cs typeface="Arial" panose="020B0604020202020204" pitchFamily="34" charset="0"/>
              </a:rPr>
              <a:t>Szkolenie jest skierowane dla:</a:t>
            </a:r>
          </a:p>
          <a:p>
            <a:pPr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pl-PL" sz="2400" dirty="0" smtClean="0">
                <a:cs typeface="Arial" panose="020B0604020202020204" pitchFamily="34" charset="0"/>
              </a:rPr>
              <a:t>pracowników i menedżerów, dla których ważne jest rozpoznanie ataków socjotechnicznych, ponieważ ryzyko stania się ofiarą jest wysokie.</a:t>
            </a:r>
          </a:p>
          <a:p>
            <a:pPr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pl-PL" sz="2400" dirty="0" smtClean="0">
                <a:cs typeface="Arial" panose="020B0604020202020204" pitchFamily="34" charset="0"/>
              </a:rPr>
              <a:t>mogą zostać włączone do programów świadomości bezpieczeństwa społeczności, osób indywidualnych i obywateli oraz chronić jednostki i ich organizacje.</a:t>
            </a:r>
          </a:p>
          <a:p>
            <a:pPr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pl-PL" sz="2400" dirty="0" smtClean="0">
                <a:cs typeface="Arial" panose="020B0604020202020204" pitchFamily="34" charset="0"/>
              </a:rPr>
              <a:t>MŚP, które dysponują mniejszymi zasobami, dlatego należy im pomóc w poważnym podejściu do szkolenia w zakresie świadomości cybernetycznej i zapewnić pracownikom możliwość ich odbycia.</a:t>
            </a:r>
            <a:endParaRPr lang="de-DE" altLang="pl-PL" sz="24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sz="4400" b="1" dirty="0" err="1">
                <a:cs typeface="Arial" panose="020B0604020202020204" pitchFamily="34" charset="0"/>
              </a:rPr>
              <a:t>Cykl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życia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ataku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pl-PL" sz="4400" b="1" dirty="0">
                <a:cs typeface="Arial" panose="020B0604020202020204" pitchFamily="34" charset="0"/>
              </a:rPr>
              <a:t/>
            </a:r>
            <a:br>
              <a:rPr lang="pl-PL" sz="4400" b="1" dirty="0">
                <a:cs typeface="Arial" panose="020B0604020202020204" pitchFamily="34" charset="0"/>
              </a:rPr>
            </a:br>
            <a:r>
              <a:rPr lang="de-DE" sz="4400" b="1" dirty="0" err="1">
                <a:cs typeface="Arial" panose="020B0604020202020204" pitchFamily="34" charset="0"/>
              </a:rPr>
              <a:t>socjotechnicznego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B64D13BE-1213-64AC-4927-C6C8FE6CD95D}"/>
              </a:ext>
            </a:extLst>
          </p:cNvPr>
          <p:cNvSpPr txBox="1">
            <a:spLocks/>
          </p:cNvSpPr>
          <p:nvPr/>
        </p:nvSpPr>
        <p:spPr>
          <a:xfrm>
            <a:off x="695400" y="2060848"/>
            <a:ext cx="10515600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hangingPunct="1">
              <a:buFontTx/>
              <a:buNone/>
              <a:defRPr/>
            </a:pPr>
            <a:r>
              <a:rPr lang="pl-PL" sz="3200" smtClean="0">
                <a:cs typeface="Arial" panose="020B0604020202020204" pitchFamily="34" charset="0"/>
              </a:rPr>
              <a:t>Atakujący: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najpierw bada zamierzoną ofiarę w celu zebrania niezbędnych informacji ogólnych, takich jak punkty wejścia i słabe protokoły bezpieczeństwa, które są potrzebne do ataku.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następnie próbuje zdobyć zaufanie ofiary i zapewnić bodźce do działań, które zwykle nie są praktykami bezpieczeństwa, takie jak uzyskanie poufnych informacji lub udzielenie dostępu do krytycznych zasobów. </a:t>
            </a:r>
          </a:p>
          <a:p>
            <a:pPr marL="0" indent="0" algn="just" defTabSz="914400" eaLnBrk="1" hangingPunct="1">
              <a:buFontTx/>
              <a:buNone/>
              <a:defRPr/>
            </a:pPr>
            <a:r>
              <a:rPr lang="pl-PL" smtClean="0">
                <a:cs typeface="Arial" panose="020B0604020202020204" pitchFamily="34" charset="0"/>
              </a:rPr>
              <a:t>Rysunek 1 wyjaśnia cykl życia ataku.</a:t>
            </a:r>
            <a:endParaRPr lang="de-DE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sz="4400" b="1" dirty="0" err="1">
                <a:cs typeface="Arial" panose="020B0604020202020204" pitchFamily="34" charset="0"/>
              </a:rPr>
              <a:t>Cykl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życia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ataku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pl-PL" sz="4400" b="1" dirty="0">
                <a:cs typeface="Arial" panose="020B0604020202020204" pitchFamily="34" charset="0"/>
              </a:rPr>
              <a:t/>
            </a:r>
            <a:br>
              <a:rPr lang="pl-PL" sz="4400" b="1" dirty="0">
                <a:cs typeface="Arial" panose="020B0604020202020204" pitchFamily="34" charset="0"/>
              </a:rPr>
            </a:br>
            <a:r>
              <a:rPr lang="de-DE" sz="4400" b="1" dirty="0" err="1">
                <a:cs typeface="Arial" panose="020B0604020202020204" pitchFamily="34" charset="0"/>
              </a:rPr>
              <a:t>socjotechnicznego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graphicFrame>
        <p:nvGraphicFramePr>
          <p:cNvPr id="4" name="Objek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2461003"/>
              </p:ext>
            </p:extLst>
          </p:nvPr>
        </p:nvGraphicFramePr>
        <p:xfrm>
          <a:off x="626533" y="2316164"/>
          <a:ext cx="6925733" cy="301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3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533" y="2316164"/>
                        <a:ext cx="6925733" cy="301148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feld 6">
            <a:extLst>
              <a:ext uri="{FF2B5EF4-FFF2-40B4-BE49-F238E27FC236}">
                <a16:creationId xmlns="" xmlns:a16="http://schemas.microsoft.com/office/drawing/2014/main" id="{549B02BE-6F69-960D-DEFF-375D3BAC8E92}"/>
              </a:ext>
            </a:extLst>
          </p:cNvPr>
          <p:cNvSpPr txBox="1"/>
          <p:nvPr/>
        </p:nvSpPr>
        <p:spPr>
          <a:xfrm>
            <a:off x="963084" y="5500688"/>
            <a:ext cx="7382149" cy="26545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1125" i="1" dirty="0">
                <a:cs typeface="Arial" panose="020B0604020202020204" pitchFamily="34" charset="0"/>
              </a:rPr>
              <a:t>Rysunek 1: Cykl życia ataku </a:t>
            </a:r>
            <a:r>
              <a:rPr lang="en-GB" sz="1125" i="1" dirty="0">
                <a:solidFill>
                  <a:srgbClr val="0070C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GB" sz="1125" i="1" u="sng" dirty="0">
                <a:solidFill>
                  <a:srgbClr val="0000FF"/>
                </a:solidFill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https://www.iacpcybercenter.org/resource-center/what-is-cyber-crime/cyber-attack-lifecycle/</a:t>
            </a:r>
            <a:r>
              <a:rPr lang="en-GB" sz="1125" i="1" dirty="0">
                <a:solidFill>
                  <a:srgbClr val="0070C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de-DE" sz="1125" i="1" dirty="0">
              <a:cs typeface="Arial" panose="020B0604020202020204" pitchFamily="34" charset="0"/>
            </a:endParaRPr>
          </a:p>
        </p:txBody>
      </p:sp>
      <p:sp>
        <p:nvSpPr>
          <p:cNvPr id="6" name="Prostokąt 2"/>
          <p:cNvSpPr>
            <a:spLocks noChangeArrowheads="1"/>
          </p:cNvSpPr>
          <p:nvPr/>
        </p:nvSpPr>
        <p:spPr bwMode="auto">
          <a:xfrm>
            <a:off x="8333317" y="2354263"/>
            <a:ext cx="32512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pl-PL" altLang="pl-PL"/>
              <a:t>Przygotowanie gruntu do ataku</a:t>
            </a:r>
          </a:p>
          <a:p>
            <a:endParaRPr lang="pl-PL" altLang="pl-PL"/>
          </a:p>
          <a:p>
            <a:r>
              <a:rPr lang="pl-PL" altLang="pl-PL"/>
              <a:t>Oszukiwanie ofiary/ofiary w celu zdobycia przyczółka</a:t>
            </a:r>
          </a:p>
          <a:p>
            <a:endParaRPr lang="pl-PL" altLang="pl-PL"/>
          </a:p>
          <a:p>
            <a:r>
              <a:rPr lang="pl-PL" altLang="pl-PL"/>
              <a:t>Uzyskiwanie informacji przez pewien czas</a:t>
            </a:r>
          </a:p>
          <a:p>
            <a:endParaRPr lang="pl-PL" altLang="pl-PL"/>
          </a:p>
          <a:p>
            <a:r>
              <a:rPr lang="pl-PL" altLang="pl-PL"/>
              <a:t>Zamknięcie interakcji, najlepiej bez wzbudzania podejrzeń</a:t>
            </a:r>
          </a:p>
        </p:txBody>
      </p:sp>
    </p:spTree>
    <p:extLst>
      <p:ext uri="{BB962C8B-B14F-4D97-AF65-F5344CB8AC3E}">
        <p14:creationId xmlns:p14="http://schemas.microsoft.com/office/powerpoint/2010/main" val="1601248335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Sieć społecznościowa (media społecznościowe)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695400" y="1988840"/>
            <a:ext cx="10632017" cy="46043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b="1" smtClean="0">
                <a:ea typeface="Tahoma" panose="020B0604030504040204" pitchFamily="34" charset="0"/>
                <a:cs typeface="Arial" panose="020B0604020202020204" pitchFamily="34" charset="0"/>
              </a:rPr>
              <a:t>Portale społecznościowe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stały się bardzo popularne w ciągu ostatnich kilku lat, zapewniając użytkownikom platformę do komunikowania się z rodziną, przyjaciółmi i współpracownikami.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sieci społecznościowe odnoszą się do korzystania z internetowych serwisów społecznościowych do łączenia się i komunikacji z przyjaciółmi, rodziną, współpracownikami, klientami lub klientami.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mają swoje serwery w centrach danych, które są współlokowane z głównymi punktami dostępu do sieci Internet (Network Access Point - NAP).</a:t>
            </a:r>
            <a:endParaRPr lang="de-DE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sz="4400" b="1" dirty="0" err="1">
                <a:cs typeface="Times New Roman" panose="02020603050405020304" pitchFamily="18" charset="0"/>
              </a:rPr>
              <a:t>Rol</a:t>
            </a:r>
            <a:r>
              <a:rPr lang="pl-PL" sz="4400" b="1" dirty="0">
                <a:cs typeface="Times New Roman" panose="02020603050405020304" pitchFamily="18" charset="0"/>
              </a:rPr>
              <a:t>a</a:t>
            </a:r>
            <a:r>
              <a:rPr lang="en-US" sz="4400" b="1" dirty="0">
                <a:cs typeface="Times New Roman" panose="02020603050405020304" pitchFamily="18" charset="0"/>
              </a:rPr>
              <a:t> sieci </a:t>
            </a:r>
            <a:r>
              <a:rPr lang="en-US" sz="4400" b="1" dirty="0" err="1">
                <a:cs typeface="Times New Roman" panose="02020603050405020304" pitchFamily="18" charset="0"/>
              </a:rPr>
              <a:t>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335360" y="2276872"/>
            <a:ext cx="11396133" cy="371024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b="1" smtClean="0">
                <a:ea typeface="Tahoma" panose="020B0604030504040204" pitchFamily="34" charset="0"/>
                <a:cs typeface="Arial" panose="020B0604020202020204" pitchFamily="34" charset="0"/>
              </a:rPr>
              <a:t>Obszary w sieciach społecznościowych </a:t>
            </a:r>
          </a:p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Rysunek 1 przedstawia niektóre obszary, w których sieci społecznościowe odgrywają znaczącą rolę: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Zabawa/rozrywka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budowanie możliwości biznesowych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robienie kariery,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doskonalenie umiejętności społecznych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rozwijanie relacji z innymi osobami</a:t>
            </a:r>
            <a:endParaRPr lang="de-DE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sz="4400" b="1" dirty="0" err="1">
                <a:cs typeface="Times New Roman" panose="02020603050405020304" pitchFamily="18" charset="0"/>
              </a:rPr>
              <a:t>Rol</a:t>
            </a:r>
            <a:r>
              <a:rPr lang="pl-PL" sz="4400" b="1" dirty="0">
                <a:cs typeface="Times New Roman" panose="02020603050405020304" pitchFamily="18" charset="0"/>
              </a:rPr>
              <a:t>a</a:t>
            </a:r>
            <a:r>
              <a:rPr lang="en-US" sz="4400" b="1" dirty="0">
                <a:cs typeface="Times New Roman" panose="02020603050405020304" pitchFamily="18" charset="0"/>
              </a:rPr>
              <a:t> sieci </a:t>
            </a:r>
            <a:r>
              <a:rPr lang="en-US" sz="4400" b="1" dirty="0" err="1">
                <a:cs typeface="Times New Roman" panose="02020603050405020304" pitchFamily="18" charset="0"/>
              </a:rPr>
              <a:t>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graphicFrame>
        <p:nvGraphicFramePr>
          <p:cNvPr id="2" name="Obiek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0400514"/>
              </p:ext>
            </p:extLst>
          </p:nvPr>
        </p:nvGraphicFramePr>
        <p:xfrm>
          <a:off x="1227138" y="2346325"/>
          <a:ext cx="8321675" cy="226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6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7138" y="2346325"/>
                        <a:ext cx="8321675" cy="226536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1371600" y="5122567"/>
            <a:ext cx="13830300" cy="3462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spcBef>
                <a:spcPct val="0"/>
              </a:spcBef>
              <a:spcAft>
                <a:spcPts val="675"/>
              </a:spcAft>
              <a:buFontTx/>
              <a:buNone/>
              <a:tabLst>
                <a:tab pos="5754688" algn="r"/>
              </a:tabLst>
            </a:pPr>
            <a:r>
              <a:rPr lang="pl-PL" altLang="de-DE" sz="2000" i="1" dirty="0" smtClean="0">
                <a:ea typeface="Tahoma" pitchFamily="34" charset="0"/>
                <a:cs typeface="Arial" pitchFamily="34" charset="0"/>
              </a:rPr>
              <a:t>Rysunek 1: Role w sieciach społecznościowych</a:t>
            </a:r>
            <a:endParaRPr lang="de-DE" altLang="de-DE" sz="2000" i="1" dirty="0" smtClean="0">
              <a:ea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788874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sz="4400" b="1" dirty="0" err="1">
                <a:cs typeface="Times New Roman" panose="02020603050405020304" pitchFamily="18" charset="0"/>
              </a:rPr>
              <a:t>Rol</a:t>
            </a:r>
            <a:r>
              <a:rPr lang="pl-PL" sz="4400" b="1" dirty="0">
                <a:cs typeface="Times New Roman" panose="02020603050405020304" pitchFamily="18" charset="0"/>
              </a:rPr>
              <a:t>a</a:t>
            </a:r>
            <a:r>
              <a:rPr lang="en-US" sz="4400" b="1" dirty="0">
                <a:cs typeface="Times New Roman" panose="02020603050405020304" pitchFamily="18" charset="0"/>
              </a:rPr>
              <a:t> sieci </a:t>
            </a:r>
            <a:r>
              <a:rPr lang="en-US" sz="4400" b="1" dirty="0" err="1">
                <a:cs typeface="Times New Roman" panose="02020603050405020304" pitchFamily="18" charset="0"/>
              </a:rPr>
              <a:t>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="" xmlns:a16="http://schemas.microsoft.com/office/drawing/2014/main" id="{EDC933D5-9DD7-4ED7-9209-501EFF2B2576}"/>
              </a:ext>
            </a:extLst>
          </p:cNvPr>
          <p:cNvSpPr txBox="1">
            <a:spLocks noChangeArrowheads="1"/>
          </p:cNvSpPr>
          <p:nvPr/>
        </p:nvSpPr>
        <p:spPr>
          <a:xfrm>
            <a:off x="510564" y="2204864"/>
            <a:ext cx="11150600" cy="387798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Sieć społeczna: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jest podstawą dla marketerów poszukujących klientów, aby zwiększyć rozpoznawalność marki, wspierać lojalność wobec marki, poprawić współczynniki konwersji, zapewnić dostęp i zaangażowanie nowych, obecnych i starych klientów.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umożliwienie, poprzez udostępnianie wpisów na blogach, zdjęć, filmów lub komentarzy w sieciach społecznościowych, większej liczbie osób odwiedzenie strony internetowej firmy i zostanie jej klientami.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utrudnia nadążanie za zmianami, a także wpływa na skuteczność marketingową firmy.</a:t>
            </a:r>
            <a:endParaRPr lang="de-DE" altLang="de-DE" sz="2400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273946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 smtClean="0">
                <a:cs typeface="Times New Roman" panose="02020603050405020304" pitchFamily="18" charset="0"/>
              </a:rPr>
              <a:t>Serwisy </a:t>
            </a:r>
            <a:r>
              <a:rPr lang="pl-PL" sz="4400" b="1" dirty="0">
                <a:cs typeface="Times New Roman" panose="02020603050405020304" pitchFamily="18" charset="0"/>
              </a:rPr>
              <a:t>w </a:t>
            </a:r>
            <a:r>
              <a:rPr lang="en-US" sz="4400" b="1" dirty="0" err="1">
                <a:cs typeface="Times New Roman" panose="02020603050405020304" pitchFamily="18" charset="0"/>
              </a:rPr>
              <a:t>sieciach</a:t>
            </a:r>
            <a:r>
              <a:rPr lang="en-US" sz="4400" b="1" dirty="0"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cs typeface="Times New Roman" panose="02020603050405020304" pitchFamily="18" charset="0"/>
              </a:rPr>
              <a:t>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623392" y="2276872"/>
            <a:ext cx="11353799" cy="409804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defTabSz="914400">
              <a:spcAft>
                <a:spcPts val="675"/>
              </a:spcAft>
              <a:buFontTx/>
              <a:buNone/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Najpopularniejsze serwisy społecznościowe w Stanach Zjednoczonych i Europie to: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Facebook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Instagram</a:t>
            </a:r>
          </a:p>
          <a:p>
            <a:pPr defTabSz="914400">
              <a:spcAft>
                <a:spcPts val="675"/>
              </a:spcAft>
              <a:defRPr/>
            </a:pPr>
            <a:r>
              <a:rPr lang="en-US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Twitter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dirty="0" err="1" smtClean="0">
                <a:ea typeface="Tahoma" panose="020B0604030504040204" pitchFamily="34" charset="0"/>
                <a:cs typeface="Arial" panose="020B0604020202020204" pitchFamily="34" charset="0"/>
              </a:rPr>
              <a:t>Youtube</a:t>
            </a:r>
            <a:endParaRPr lang="pl-PL" altLang="de-DE" dirty="0" smtClean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WhatsApp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LinkedIn, który pomaga łączyć profesjonalistów ze współpracownikami, kontaktami biznesowymi i pracodawcami.</a:t>
            </a:r>
            <a:endParaRPr lang="de-DE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Zasięg </a:t>
            </a:r>
            <a:r>
              <a:rPr lang="en-US" sz="4400" b="1" dirty="0">
                <a:cs typeface="Times New Roman" panose="02020603050405020304" pitchFamily="18" charset="0"/>
              </a:rPr>
              <a:t>sieci </a:t>
            </a:r>
            <a:r>
              <a:rPr lang="en-US" sz="4400" b="1" dirty="0" err="1">
                <a:cs typeface="Times New Roman" panose="02020603050405020304" pitchFamily="18" charset="0"/>
              </a:rPr>
              <a:t>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" y="684126"/>
            <a:ext cx="138564" cy="34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80" tIns="34290" rIns="68580" bIns="34290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endParaRPr lang="de-DE" altLang="pl-PL"/>
          </a:p>
        </p:txBody>
      </p:sp>
      <p:graphicFrame>
        <p:nvGraphicFramePr>
          <p:cNvPr id="4" name="Objek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6898059"/>
              </p:ext>
            </p:extLst>
          </p:nvPr>
        </p:nvGraphicFramePr>
        <p:xfrm>
          <a:off x="838200" y="1868488"/>
          <a:ext cx="8060267" cy="288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5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868488"/>
                        <a:ext cx="8060267" cy="288925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838201" y="4877208"/>
            <a:ext cx="10632017" cy="27699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spcBef>
                <a:spcPct val="0"/>
              </a:spcBef>
              <a:spcAft>
                <a:spcPts val="675"/>
              </a:spcAft>
              <a:buFontTx/>
              <a:buNone/>
              <a:tabLst>
                <a:tab pos="5754688" algn="r"/>
              </a:tabLst>
            </a:pPr>
            <a:r>
              <a:rPr lang="pl-PL" altLang="pl-PL" sz="1500" smtClean="0"/>
              <a:t>Rysunek 2: Liczba użytkowników na platformach (https://www.dreamgrow.com/top</a:t>
            </a:r>
            <a:endParaRPr lang="de-DE" altLang="de-DE" sz="1500" i="1" dirty="0" smtClean="0">
              <a:ea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Funkcjonalność serwisów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533401" y="1988840"/>
            <a:ext cx="10629900" cy="44935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ct val="0"/>
              </a:spcBef>
              <a:spcAft>
                <a:spcPts val="675"/>
              </a:spcAft>
              <a:tabLst>
                <a:tab pos="5754688" algn="r"/>
              </a:tabLst>
            </a:pPr>
            <a:r>
              <a:rPr lang="pl-PL" altLang="de-DE" sz="2400" smtClean="0">
                <a:ea typeface="Tahoma" pitchFamily="34" charset="0"/>
                <a:cs typeface="Arial" pitchFamily="34" charset="0"/>
              </a:rPr>
              <a:t>Serwisy społecznościowe opierają się na rozwijaniu i utrzymywaniu relacji osobistych i biznesowych z wykorzystaniem technologii i serwisów społecznościowych umożliwiających ludziom i korporacjom łączenie się ze sobą, rozwijanie relacji, dzielenie się informacjami, pomysłami i wiadomościami</a:t>
            </a:r>
          </a:p>
          <a:p>
            <a:pPr algn="just" defTabSz="914400" eaLnBrk="1" hangingPunct="1">
              <a:spcBef>
                <a:spcPct val="0"/>
              </a:spcBef>
              <a:spcAft>
                <a:spcPts val="675"/>
              </a:spcAft>
              <a:tabLst>
                <a:tab pos="5754688" algn="r"/>
              </a:tabLst>
            </a:pPr>
            <a:r>
              <a:rPr lang="pl-PL" altLang="de-DE" sz="2400" smtClean="0">
                <a:ea typeface="Tahoma" pitchFamily="34" charset="0"/>
                <a:cs typeface="Arial" pitchFamily="34" charset="0"/>
              </a:rPr>
              <a:t>Członkowie rodziny mogą pozostawać w kontakcie za pośrednictwem osobistych serwisów społecznościowych, takich jak Facebook, udostępniać zdjęcia i wysyłać inne wiadomości ze swojego życia.</a:t>
            </a:r>
          </a:p>
          <a:p>
            <a:pPr algn="just" defTabSz="914400" eaLnBrk="1" hangingPunct="1">
              <a:spcBef>
                <a:spcPct val="0"/>
              </a:spcBef>
              <a:spcAft>
                <a:spcPts val="675"/>
              </a:spcAft>
              <a:tabLst>
                <a:tab pos="5754688" algn="r"/>
              </a:tabLst>
            </a:pPr>
            <a:r>
              <a:rPr lang="pl-PL" altLang="de-DE" sz="2400" smtClean="0">
                <a:ea typeface="Tahoma" pitchFamily="34" charset="0"/>
                <a:cs typeface="Arial" pitchFamily="34" charset="0"/>
              </a:rPr>
              <a:t>Ludzie mogą również łączyć się z innymi (obcymi), którzy mają te same zainteresowania.</a:t>
            </a:r>
          </a:p>
          <a:p>
            <a:pPr algn="just" defTabSz="914400" eaLnBrk="1" hangingPunct="1">
              <a:spcBef>
                <a:spcPct val="0"/>
              </a:spcBef>
              <a:spcAft>
                <a:spcPts val="675"/>
              </a:spcAft>
              <a:tabLst>
                <a:tab pos="5754688" algn="r"/>
              </a:tabLst>
            </a:pPr>
            <a:r>
              <a:rPr lang="pl-PL" altLang="de-DE" sz="2400" smtClean="0">
                <a:ea typeface="Tahoma" pitchFamily="34" charset="0"/>
                <a:cs typeface="Arial" pitchFamily="34" charset="0"/>
              </a:rPr>
              <a:t>Istnieją również wady związane z mediami społecznościowymi, w tym rozpowszechnianie dezinformacji oraz wysokie koszty korzystania i utrzymywania profili na portalach społecznościowych.</a:t>
            </a:r>
            <a:endParaRPr lang="de-DE" altLang="de-DE" sz="2400" dirty="0" smtClean="0">
              <a:ea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Funkcjonalność serwisów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551384" y="2132856"/>
            <a:ext cx="10632016" cy="43273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Funkcjonalność platform społecznościowych można podzielić na: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Funkcje sieciowe służą do wspierania relacji społecznych między użytkownikami na platformach wirtualnych i zapewniają funkcjonalność tworzenia i utrzymywania sieci społecznościowej.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Funkcje danych są odpowiedzialne za zarządzanie treściami dostarczanymi przez użytkowników i komunikacją między użytkownikami, przyczyniając się do poprawy (rozszerzenia) interakcji użytkowników i uatrakcyjnienia platformy.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Funkcje kontroli dostępu mają na celu wdrożenie zdefiniowanych przez użytkownika środków ochrony prywatności oraz ograniczenie nieuprawnionego dostępu do danych i informacji dostarczonych przez użytkownika.</a:t>
            </a:r>
            <a:endParaRPr lang="de-DE" altLang="de-DE" sz="2400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516491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Funkcjonalność serwisów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graphicFrame>
        <p:nvGraphicFramePr>
          <p:cNvPr id="2" name="Obiek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8524109"/>
              </p:ext>
            </p:extLst>
          </p:nvPr>
        </p:nvGraphicFramePr>
        <p:xfrm>
          <a:off x="1127448" y="1916832"/>
          <a:ext cx="10108232" cy="29817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7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7448" y="1916832"/>
                        <a:ext cx="10108232" cy="2981746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759884" y="5116127"/>
            <a:ext cx="10538883" cy="27699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spcBef>
                <a:spcPct val="0"/>
              </a:spcBef>
              <a:spcAft>
                <a:spcPts val="675"/>
              </a:spcAft>
              <a:buFontTx/>
              <a:buNone/>
              <a:tabLst>
                <a:tab pos="5754688" algn="r"/>
              </a:tabLst>
            </a:pPr>
            <a:r>
              <a:rPr lang="pl-PL" altLang="de-DE" sz="1500" i="1" smtClean="0">
                <a:ea typeface="Tahoma" pitchFamily="34" charset="0"/>
                <a:cs typeface="Arial" pitchFamily="34" charset="0"/>
              </a:rPr>
              <a:t>Rysunek 3: Główna funkcjonalność typowej platformy społecznościowej(https://hal.archives-ouvertes.fr/hal-00687145)</a:t>
            </a:r>
            <a:endParaRPr lang="de-DE" altLang="de-DE" sz="1500" i="1" dirty="0" smtClean="0">
              <a:ea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699635"/>
      </p:ext>
    </p:extLst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Funkcjonalność serwisów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2034342"/>
            <a:ext cx="10515600" cy="284488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defTabSz="914400">
              <a:spcAft>
                <a:spcPts val="675"/>
              </a:spcAft>
              <a:buFontTx/>
              <a:buNone/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Serwisy społecznościowe można podzielić na: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powiązania społeczne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udostępnianie multimediów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profesjonalne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fora dyskusyjne</a:t>
            </a:r>
            <a:endParaRPr lang="en-US" altLang="de-DE" smtClean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defTabSz="914400">
              <a:spcAft>
                <a:spcPts val="675"/>
              </a:spcAft>
              <a:defRPr/>
            </a:pP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36813"/>
          <p:cNvGrpSpPr>
            <a:grpSpLocks/>
          </p:cNvGrpSpPr>
          <p:nvPr/>
        </p:nvGrpSpPr>
        <p:grpSpPr bwMode="auto">
          <a:xfrm>
            <a:off x="7425267" y="2676526"/>
            <a:ext cx="4004733" cy="2238375"/>
            <a:chOff x="0" y="-39"/>
            <a:chExt cx="33175" cy="24170"/>
          </a:xfrm>
        </p:grpSpPr>
        <p:pic>
          <p:nvPicPr>
            <p:cNvPr id="8" name="Picture 4608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5" y="-39"/>
              <a:ext cx="12253" cy="24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Shape 280"/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5337 w 1067257"/>
                <a:gd name="T1" fmla="*/ 0 h 1074687"/>
                <a:gd name="T2" fmla="*/ 10672 w 1067257"/>
                <a:gd name="T3" fmla="*/ 5373 h 1074687"/>
                <a:gd name="T4" fmla="*/ 5337 w 1067257"/>
                <a:gd name="T5" fmla="*/ 10747 h 1074687"/>
                <a:gd name="T6" fmla="*/ 0 w 1067257"/>
                <a:gd name="T7" fmla="*/ 5373 h 1074687"/>
                <a:gd name="T8" fmla="*/ 5337 w 1067257"/>
                <a:gd name="T9" fmla="*/ 0 h 10746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7257"/>
                <a:gd name="T16" fmla="*/ 0 h 1074687"/>
                <a:gd name="T17" fmla="*/ 1067257 w 1067257"/>
                <a:gd name="T18" fmla="*/ 1074687 h 10746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7257" h="1074687">
                  <a:moveTo>
                    <a:pt x="533718" y="0"/>
                  </a:move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ubicBezTo>
                    <a:pt x="0" y="240487"/>
                    <a:pt x="239027" y="0"/>
                    <a:pt x="533718" y="0"/>
                  </a:cubicBez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pl-PL"/>
            </a:p>
          </p:txBody>
        </p:sp>
        <p:sp>
          <p:nvSpPr>
            <p:cNvPr id="10" name="Shape 281"/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0 w 1067257"/>
                <a:gd name="T1" fmla="*/ 5373 h 1074687"/>
                <a:gd name="T2" fmla="*/ 5337 w 1067257"/>
                <a:gd name="T3" fmla="*/ 0 h 1074687"/>
                <a:gd name="T4" fmla="*/ 10672 w 1067257"/>
                <a:gd name="T5" fmla="*/ 5373 h 1074687"/>
                <a:gd name="T6" fmla="*/ 5337 w 1067257"/>
                <a:gd name="T7" fmla="*/ 10747 h 1074687"/>
                <a:gd name="T8" fmla="*/ 0 w 1067257"/>
                <a:gd name="T9" fmla="*/ 5373 h 10746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7257"/>
                <a:gd name="T16" fmla="*/ 0 h 1074687"/>
                <a:gd name="T17" fmla="*/ 1067257 w 1067257"/>
                <a:gd name="T18" fmla="*/ 1074687 h 10746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7257" h="1074687">
                  <a:moveTo>
                    <a:pt x="0" y="537273"/>
                  </a:moveTo>
                  <a:cubicBezTo>
                    <a:pt x="0" y="240487"/>
                    <a:pt x="239027" y="0"/>
                    <a:pt x="533718" y="0"/>
                  </a:cubicBez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lose/>
                </a:path>
              </a:pathLst>
            </a:custGeom>
            <a:noFill/>
            <a:ln w="14084">
              <a:solidFill>
                <a:srgbClr val="FFFFFF"/>
              </a:solidFill>
              <a:miter lim="127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8580" tIns="34290" rIns="68580" bIns="34290"/>
            <a:lstStyle/>
            <a:p>
              <a:endParaRPr lang="pl-PL"/>
            </a:p>
          </p:txBody>
        </p:sp>
        <p:sp>
          <p:nvSpPr>
            <p:cNvPr id="11" name="Rectangle 282">
              <a:extLst>
                <a:ext uri="{FF2B5EF4-FFF2-40B4-BE49-F238E27FC236}">
                  <a16:creationId xmlns="" xmlns:a16="http://schemas.microsoft.com/office/drawing/2014/main" id="{1017167E-293C-BB93-E7F1-ED95DA1DD2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7" y="9389"/>
              <a:ext cx="5155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 dirty="0">
                  <a:solidFill>
                    <a:srgbClr val="FFFFFF"/>
                  </a:solidFill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Social </a:t>
              </a:r>
              <a:endParaRPr lang="de-DE" sz="825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2" name="Rectangle 283">
              <a:extLst>
                <a:ext uri="{FF2B5EF4-FFF2-40B4-BE49-F238E27FC236}">
                  <a16:creationId xmlns="" xmlns:a16="http://schemas.microsoft.com/office/drawing/2014/main" id="{4C6054DD-D968-8867-675F-C3F99D6402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4" y="10846"/>
              <a:ext cx="9451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 dirty="0">
                  <a:solidFill>
                    <a:srgbClr val="FFFFFF"/>
                  </a:solidFill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Networking </a:t>
              </a:r>
              <a:endParaRPr lang="de-DE" sz="825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284">
              <a:extLst>
                <a:ext uri="{FF2B5EF4-FFF2-40B4-BE49-F238E27FC236}">
                  <a16:creationId xmlns="" xmlns:a16="http://schemas.microsoft.com/office/drawing/2014/main" id="{0DAC7BDC-2BEE-12F1-5574-FD3C7A84E7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6" y="12303"/>
              <a:ext cx="3332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>
                  <a:solidFill>
                    <a:srgbClr val="FFFFFF"/>
                  </a:solidFill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sites</a:t>
              </a:r>
              <a:endParaRPr lang="de-DE" sz="825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Rectangle 285">
              <a:extLst>
                <a:ext uri="{FF2B5EF4-FFF2-40B4-BE49-F238E27FC236}">
                  <a16:creationId xmlns="" xmlns:a16="http://schemas.microsoft.com/office/drawing/2014/main" id="{649244BD-A73F-F4B0-8AA3-4AC70A33CD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0" y="1435"/>
              <a:ext cx="13800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Social Connection</a:t>
              </a:r>
              <a:endParaRPr lang="de-DE" sz="825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286">
              <a:extLst>
                <a:ext uri="{FF2B5EF4-FFF2-40B4-BE49-F238E27FC236}">
                  <a16:creationId xmlns="" xmlns:a16="http://schemas.microsoft.com/office/drawing/2014/main" id="{16A5F4FA-2816-98BA-FB6D-11B2F68CDF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29" y="7503"/>
              <a:ext cx="14746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Multimedia sharing</a:t>
              </a:r>
              <a:endParaRPr lang="de-DE" sz="825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287">
              <a:extLst>
                <a:ext uri="{FF2B5EF4-FFF2-40B4-BE49-F238E27FC236}">
                  <a16:creationId xmlns="" xmlns:a16="http://schemas.microsoft.com/office/drawing/2014/main" id="{BD5E9FAC-1430-9A20-08FF-3CB5487D9D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8" y="14634"/>
              <a:ext cx="9276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Professional</a:t>
              </a:r>
              <a:endParaRPr lang="de-DE" sz="825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7" name="Rectangle 288">
              <a:extLst>
                <a:ext uri="{FF2B5EF4-FFF2-40B4-BE49-F238E27FC236}">
                  <a16:creationId xmlns="" xmlns:a16="http://schemas.microsoft.com/office/drawing/2014/main" id="{F42C659C-23C4-E9A7-68D7-6BE42737A7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3" y="20257"/>
              <a:ext cx="14413" cy="2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Discussion Forums</a:t>
              </a:r>
              <a:endParaRPr lang="de-DE" sz="825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Textfeld 5"/>
          <p:cNvSpPr txBox="1">
            <a:spLocks noChangeArrowheads="1"/>
          </p:cNvSpPr>
          <p:nvPr/>
        </p:nvSpPr>
        <p:spPr bwMode="auto">
          <a:xfrm>
            <a:off x="5410200" y="5310457"/>
            <a:ext cx="4909614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pl-PL" altLang="pl-PL" sz="1500" i="1">
                <a:cs typeface="Arial" pitchFamily="34" charset="0"/>
              </a:rPr>
              <a:t>Rysunek 4: Portale społecznościowe (Jain i in., 2021 r.)</a:t>
            </a:r>
            <a:endParaRPr lang="de-DE" altLang="pl-PL" sz="1500" i="1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016469"/>
      </p:ext>
    </p:extLst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Zalety i wady sieci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2546609"/>
            <a:ext cx="10515600" cy="227754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defTabSz="914400">
              <a:spcAft>
                <a:spcPts val="675"/>
              </a:spcAft>
              <a:buFontTx/>
              <a:buNone/>
              <a:defRPr/>
            </a:pPr>
            <a:r>
              <a:rPr lang="pl-PL" altLang="de-DE" b="1" smtClean="0">
                <a:ea typeface="Tahoma" panose="020B0604030504040204" pitchFamily="34" charset="0"/>
                <a:cs typeface="Arial" panose="020B0604020202020204" pitchFamily="34" charset="0"/>
              </a:rPr>
              <a:t>Zalety</a:t>
            </a:r>
          </a:p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Serwisy społecznościowe umożliwiają osobom: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utrzymywać kontakt z rodziną i przyjaciółmi,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łączyć się z innymi osobami, które mają te same zainteresowania i rozwijać nowe relacje.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Zalety i wady sieci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479376" y="1988840"/>
            <a:ext cx="10515600" cy="45756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defTabSz="914400">
              <a:spcAft>
                <a:spcPts val="675"/>
              </a:spcAft>
              <a:buFontTx/>
              <a:buNone/>
              <a:defRPr/>
            </a:pPr>
            <a:r>
              <a:rPr lang="pl-PL" altLang="de-DE" b="1" dirty="0" smtClean="0">
                <a:ea typeface="Tahoma" panose="020B0604030504040204" pitchFamily="34" charset="0"/>
                <a:cs typeface="Arial" panose="020B0604020202020204" pitchFamily="34" charset="0"/>
              </a:rPr>
              <a:t>Zalety</a:t>
            </a:r>
          </a:p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Serwisy społecznościowe pozwalają firmom: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łączyć się z nowymi i istniejącymi klientami,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tworzyć, promować i zwiększać świadomość marki,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polegać na opiniach i komentarzach klientów, które są ważne dla zwiększenia sprzedaży marki i wyższej pozycji w wyszukiwarkach,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założyć nową markę,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aby zademonstrować swoim klientom wysoki poziom obsługi,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ulepszać produkty i relacje z konsumentami.</a:t>
            </a:r>
            <a:endParaRPr lang="en-US" altLang="de-DE" sz="1600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790643"/>
      </p:ext>
    </p:extLst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Zalety i wady sieci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695400" y="2276872"/>
            <a:ext cx="10515600" cy="362047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b="1" dirty="0" smtClean="0">
                <a:ea typeface="Tahoma" panose="020B0604030504040204" pitchFamily="34" charset="0"/>
                <a:cs typeface="Arial" panose="020B0604020202020204" pitchFamily="34" charset="0"/>
              </a:rPr>
              <a:t>Wady</a:t>
            </a:r>
          </a:p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endParaRPr lang="pl-PL" altLang="de-DE" b="1" dirty="0" smtClean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Sieć społecznościowa: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może przyczynić się do rozpowszechniania dezinformacji,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może mieć szkodliwy wpływ na firmy, ponieważ krytyka marki bardzo szybko rozprzestrzenia się w mediach społecznościowych,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wymaga zbudowania i utrzymania profilu firmy.</a:t>
            </a:r>
            <a:endParaRPr lang="pl-PL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593339"/>
      </p:ext>
    </p:extLst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Bezpieczeństwo i prywatność w serwisach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257735" y="2204864"/>
            <a:ext cx="11353800" cy="451456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Informacje udostępniane w sieciach społecznościowych i mediach rozprzestrzeniają się bardzo szybko, co czyni je atrakcyjnym dla atakujących.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Kwestie bezpieczeństwa i prywatności związane z udostępnianymi informacjami użytkownika, gdy użytkownik przesyła treści osobiste, takie jak zdjęcia, filmy i dźwięki, powinny być przestrzegane, ponieważ atakujący może złośliwie wykorzystać udostępnione informacje do nielegalnych celów.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Brak świadomości użytkowników na temat bezpieczeństwa i prywatności może prowadzić do różnych cyberataków za pośrednictwem mediów społecznościowych.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203627"/>
      </p:ext>
    </p:extLst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Bezpieczeństwo i prywatność w serwisach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358237" y="2636912"/>
            <a:ext cx="11330517" cy="382874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Zagrożenia można podzielić na trzy kategorie: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Konwencjonalne zagrożenia obejmują zagrożenia, których użytkownicy doświadczali od początku istnienia sieci społecznościowej.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Współczesne zagrożenia to ataki wykorzystujące zaawansowane techniki w celu złamania zabezpieczeń kont użytkowników.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Ataki ukierunkowane to ataki ukierunkowane na konkretnego użytkownika, które mogą zostać popełnione przez dowolnego użytkownika w ramach różnych osobistych wendet.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436559"/>
      </p:ext>
    </p:extLst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Bezpieczeństwo i prywatność w serwisach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graphicFrame>
        <p:nvGraphicFramePr>
          <p:cNvPr id="2" name="Obiek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9155997"/>
              </p:ext>
            </p:extLst>
          </p:nvPr>
        </p:nvGraphicFramePr>
        <p:xfrm>
          <a:off x="839417" y="2708920"/>
          <a:ext cx="5832648" cy="37438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6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9417" y="2708920"/>
                        <a:ext cx="5832648" cy="3743821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feld 8"/>
          <p:cNvSpPr txBox="1">
            <a:spLocks noChangeArrowheads="1"/>
          </p:cNvSpPr>
          <p:nvPr/>
        </p:nvSpPr>
        <p:spPr bwMode="auto">
          <a:xfrm>
            <a:off x="5232401" y="5473700"/>
            <a:ext cx="4488729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pl-PL" altLang="pl-PL" sz="1500" i="1" dirty="0">
                <a:cs typeface="Arial" pitchFamily="34" charset="0"/>
              </a:rPr>
              <a:t>Rysunek 5: Klasyfikacja zagrożeń (</a:t>
            </a:r>
            <a:r>
              <a:rPr lang="pl-PL" altLang="pl-PL" sz="1500" i="1" dirty="0" err="1">
                <a:cs typeface="Arial" pitchFamily="34" charset="0"/>
              </a:rPr>
              <a:t>Jain</a:t>
            </a:r>
            <a:r>
              <a:rPr lang="pl-PL" altLang="pl-PL" sz="1500" i="1" dirty="0">
                <a:cs typeface="Arial" pitchFamily="34" charset="0"/>
              </a:rPr>
              <a:t> i in., 2021)</a:t>
            </a:r>
            <a:endParaRPr lang="de-DE" altLang="pl-PL" sz="1500" i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438583"/>
      </p:ext>
    </p:extLst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Bezpieczeństwo i prywatność w serwisach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grpSp>
        <p:nvGrpSpPr>
          <p:cNvPr id="6" name="Group 39024"/>
          <p:cNvGrpSpPr>
            <a:grpSpLocks/>
          </p:cNvGrpSpPr>
          <p:nvPr/>
        </p:nvGrpSpPr>
        <p:grpSpPr bwMode="auto">
          <a:xfrm>
            <a:off x="1397039" y="2506934"/>
            <a:ext cx="9383184" cy="3024188"/>
            <a:chOff x="-18" y="-44"/>
            <a:chExt cx="47274" cy="19476"/>
          </a:xfrm>
        </p:grpSpPr>
        <p:pic>
          <p:nvPicPr>
            <p:cNvPr id="7" name="Picture 4608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" y="-44"/>
              <a:ext cx="43311" cy="1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36776"/>
            <p:cNvSpPr>
              <a:spLocks noChangeArrowheads="1"/>
            </p:cNvSpPr>
            <p:nvPr/>
          </p:nvSpPr>
          <p:spPr bwMode="auto">
            <a:xfrm>
              <a:off x="15529" y="7091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44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9" name="Rectangle 36777"/>
            <p:cNvSpPr>
              <a:spLocks noChangeArrowheads="1"/>
            </p:cNvSpPr>
            <p:nvPr/>
          </p:nvSpPr>
          <p:spPr bwMode="auto">
            <a:xfrm>
              <a:off x="16778" y="7091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%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0" name="Rectangle 36778"/>
            <p:cNvSpPr>
              <a:spLocks noChangeArrowheads="1"/>
            </p:cNvSpPr>
            <p:nvPr/>
          </p:nvSpPr>
          <p:spPr bwMode="auto">
            <a:xfrm>
              <a:off x="4170" y="14538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30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1" name="Rectangle 36779"/>
            <p:cNvSpPr>
              <a:spLocks noChangeArrowheads="1"/>
            </p:cNvSpPr>
            <p:nvPr/>
          </p:nvSpPr>
          <p:spPr bwMode="auto">
            <a:xfrm>
              <a:off x="5418" y="14538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%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2" name="Rectangle 36774"/>
            <p:cNvSpPr>
              <a:spLocks noChangeArrowheads="1"/>
            </p:cNvSpPr>
            <p:nvPr/>
          </p:nvSpPr>
          <p:spPr bwMode="auto">
            <a:xfrm>
              <a:off x="1471" y="7463"/>
              <a:ext cx="1657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10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3" name="Rectangle 36775"/>
            <p:cNvSpPr>
              <a:spLocks noChangeArrowheads="1"/>
            </p:cNvSpPr>
            <p:nvPr/>
          </p:nvSpPr>
          <p:spPr bwMode="auto">
            <a:xfrm>
              <a:off x="2719" y="7463"/>
              <a:ext cx="1654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%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4" name="Rectangle 36772"/>
            <p:cNvSpPr>
              <a:spLocks noChangeArrowheads="1"/>
            </p:cNvSpPr>
            <p:nvPr/>
          </p:nvSpPr>
          <p:spPr bwMode="auto">
            <a:xfrm>
              <a:off x="5008" y="2436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16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5" name="Rectangle 36773"/>
            <p:cNvSpPr>
              <a:spLocks noChangeArrowheads="1"/>
            </p:cNvSpPr>
            <p:nvPr/>
          </p:nvSpPr>
          <p:spPr bwMode="auto">
            <a:xfrm>
              <a:off x="6256" y="2436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%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6" name="Rectangle 587"/>
            <p:cNvSpPr>
              <a:spLocks noChangeArrowheads="1"/>
            </p:cNvSpPr>
            <p:nvPr/>
          </p:nvSpPr>
          <p:spPr bwMode="auto">
            <a:xfrm>
              <a:off x="23563" y="3080"/>
              <a:ext cx="8957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500" b="1">
                  <a:solidFill>
                    <a:srgbClr val="404040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Szpiegostwo</a:t>
              </a:r>
              <a:endParaRPr lang="de-DE" altLang="pl-PL" sz="1500" b="1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7" name="Rectangle 588"/>
            <p:cNvSpPr>
              <a:spLocks noChangeArrowheads="1"/>
            </p:cNvSpPr>
            <p:nvPr/>
          </p:nvSpPr>
          <p:spPr bwMode="auto">
            <a:xfrm>
              <a:off x="23563" y="6706"/>
              <a:ext cx="12382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500" b="1">
                  <a:solidFill>
                    <a:srgbClr val="404040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Dla osobistego zysku</a:t>
              </a:r>
              <a:endParaRPr lang="de-DE" altLang="pl-PL" sz="1500" b="1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8" name="Rectangle 589"/>
            <p:cNvSpPr>
              <a:spLocks noChangeArrowheads="1"/>
            </p:cNvSpPr>
            <p:nvPr/>
          </p:nvSpPr>
          <p:spPr bwMode="auto">
            <a:xfrm>
              <a:off x="23563" y="10333"/>
              <a:ext cx="13046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500" b="1">
                  <a:solidFill>
                    <a:srgbClr val="404040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Dla zysku firmy</a:t>
              </a:r>
              <a:endParaRPr lang="de-DE" altLang="pl-PL" sz="1500" b="1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9" name="Rectangle 590"/>
            <p:cNvSpPr>
              <a:spLocks noChangeArrowheads="1"/>
            </p:cNvSpPr>
            <p:nvPr/>
          </p:nvSpPr>
          <p:spPr bwMode="auto">
            <a:xfrm>
              <a:off x="23563" y="13959"/>
              <a:ext cx="23693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pl-PL" altLang="pl-PL" b="1">
                  <a:solidFill>
                    <a:srgbClr val="404040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Promowanie sprawy politycznej lub społecznej</a:t>
              </a:r>
              <a:endParaRPr lang="de-DE" altLang="pl-PL" b="1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</p:grpSp>
      <p:sp>
        <p:nvSpPr>
          <p:cNvPr id="20" name="Textfeld 8"/>
          <p:cNvSpPr txBox="1">
            <a:spLocks noChangeArrowheads="1"/>
          </p:cNvSpPr>
          <p:nvPr/>
        </p:nvSpPr>
        <p:spPr bwMode="auto">
          <a:xfrm>
            <a:off x="2970628" y="5877272"/>
            <a:ext cx="4488729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pl-PL" altLang="pl-PL" sz="1500" i="1" dirty="0">
                <a:cs typeface="Arial" pitchFamily="34" charset="0"/>
              </a:rPr>
              <a:t>Rysunek </a:t>
            </a:r>
            <a:r>
              <a:rPr lang="pl-PL" altLang="pl-PL" sz="1500" i="1" dirty="0" smtClean="0">
                <a:cs typeface="Arial" pitchFamily="34" charset="0"/>
              </a:rPr>
              <a:t>6: </a:t>
            </a:r>
            <a:r>
              <a:rPr lang="pl-PL" altLang="pl-PL" sz="1500" i="1" dirty="0">
                <a:cs typeface="Arial" pitchFamily="34" charset="0"/>
              </a:rPr>
              <a:t>Klasyfikacja zagrożeń (</a:t>
            </a:r>
            <a:r>
              <a:rPr lang="pl-PL" altLang="pl-PL" sz="1500" i="1" dirty="0" err="1">
                <a:cs typeface="Arial" pitchFamily="34" charset="0"/>
              </a:rPr>
              <a:t>Jain</a:t>
            </a:r>
            <a:r>
              <a:rPr lang="pl-PL" altLang="pl-PL" sz="1500" i="1" dirty="0">
                <a:cs typeface="Arial" pitchFamily="34" charset="0"/>
              </a:rPr>
              <a:t> i in., 2021)</a:t>
            </a:r>
            <a:endParaRPr lang="de-DE" altLang="pl-PL" sz="1500" i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3042"/>
      </p:ext>
    </p:extLst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Rozwiązania operatorów sieci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Inhaltsplatzhalter 7"/>
          <p:cNvSpPr txBox="1">
            <a:spLocks noChangeArrowheads="1"/>
          </p:cNvSpPr>
          <p:nvPr/>
        </p:nvSpPr>
        <p:spPr>
          <a:xfrm>
            <a:off x="194733" y="1979613"/>
            <a:ext cx="11565467" cy="4525962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/>
            <a:r>
              <a:rPr lang="pl-PL" altLang="pl-PL" smtClean="0">
                <a:cs typeface="Arial" pitchFamily="34" charset="0"/>
              </a:rPr>
              <a:t>Zaproponowano procedury uwierzytelniania, takie jak CAPTCHA, uwierzytelnianie wieloskładnikowe i identyfikacja zdjęć znajomego.</a:t>
            </a:r>
          </a:p>
          <a:p>
            <a:pPr algn="just" defTabSz="914400" eaLnBrk="1" hangingPunct="1"/>
            <a:r>
              <a:rPr lang="pl-PL" altLang="pl-PL" smtClean="0">
                <a:cs typeface="Arial" pitchFamily="34" charset="0"/>
              </a:rPr>
              <a:t>Ustawienia bezpieczeństwa i prywatności umożliwiające klientowi umieszczanie danych osobowych przed niepożądanym dostępem osób postronnych lub aplikacji.</a:t>
            </a:r>
          </a:p>
          <a:p>
            <a:pPr algn="just" defTabSz="914400" eaLnBrk="1" hangingPunct="1"/>
            <a:r>
              <a:rPr lang="pl-PL" altLang="pl-PL" smtClean="0">
                <a:cs typeface="Arial" pitchFamily="34" charset="0"/>
              </a:rPr>
              <a:t>Zgłoszenia użytkowników dotyczące wszelkich form nadużyć lub naruszeń zasad przez dowolnego użytkownika w ich sieci. tj. gdy Facebook otrzyma zgłoszenie użytkownika, jest ono sprawdzane i usuwane zgodnie ze standardami społeczności Facebooka.</a:t>
            </a:r>
            <a:endParaRPr lang="de-DE" altLang="pl-PL" dirty="0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203627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Utwórz nowy dokument." ma:contentTypeScope="" ma:versionID="e132b3eb607b24907557a092f0f94f7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3DA530-A6FF-4A53-A204-2A992598A88A}">
  <ds:schemaRefs>
    <ds:schemaRef ds:uri="http://purl.org/dc/dcmitype/"/>
    <ds:schemaRef ds:uri="http://schemas.microsoft.com/office/2006/metadata/properties"/>
    <ds:schemaRef ds:uri="5cd59e47-d6b3-48e0-bf9b-34f99d15e7ba"/>
    <ds:schemaRef ds:uri="http://schemas.openxmlformats.org/package/2006/metadata/core-properties"/>
    <ds:schemaRef ds:uri="181bb22a-d05a-442b-9959-f775302b5272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CF25994-FB94-4606-A224-AB4C6565D447}"/>
</file>

<file path=customXml/itemProps3.xml><?xml version="1.0" encoding="utf-8"?>
<ds:datastoreItem xmlns:ds="http://schemas.openxmlformats.org/officeDocument/2006/customXml" ds:itemID="{0539BEC2-CDB4-4F41-8C50-DE59504EDE4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3351</TotalTime>
  <Words>2097</Words>
  <Application>Microsoft Office PowerPoint</Application>
  <PresentationFormat>Niestandardowy</PresentationFormat>
  <Paragraphs>194</Paragraphs>
  <Slides>35</Slides>
  <Notes>1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35</vt:i4>
      </vt:variant>
    </vt:vector>
  </HeadingPairs>
  <TitlesOfParts>
    <vt:vector size="37" baseType="lpstr">
      <vt:lpstr>Default Design</vt:lpstr>
      <vt:lpstr>Bild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ARR&amp;BC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name: Danube Velo Route  Lead Partner: Agency for Regional Development and Business Center - Vidin  Partner 1: Romanian Association for Electronic and Software Industry Oltenia Subsidiary  Partner 2: The Local Employers' Association for Small and Middle Enterprises  Donor: Cross-Border Cooperation Programme 2007-2013 Romania - Bulgaria</dc:title>
  <dc:creator>E. Stefanov</dc:creator>
  <cp:lastModifiedBy>Użytkownik systemu Windows</cp:lastModifiedBy>
  <cp:revision>412</cp:revision>
  <dcterms:created xsi:type="dcterms:W3CDTF">2009-06-01T12:28:12Z</dcterms:created>
  <dcterms:modified xsi:type="dcterms:W3CDTF">2022-11-30T14:11:53Z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