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3"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 Id="rId35" Type="http://schemas.openxmlformats.org/officeDocument/2006/relationships/customXml" Target="../customXml/item3.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6BA4BE80-C4B2-1A0B-27F2-64A17670E5C0}"/>
              </a:ext>
            </a:extLst>
          </p:cNvPr>
          <p:cNvSpPr>
            <a:spLocks noGrp="1"/>
          </p:cNvSpPr>
          <p:nvPr>
            <p:ph type="ctrTitle"/>
          </p:nvPr>
        </p:nvSpPr>
        <p:spPr>
          <a:xfrm>
            <a:off x="1524000" y="1122363"/>
            <a:ext cx="9144000" cy="2387600"/>
          </a:xfrm>
        </p:spPr>
        <p:txBody>
          <a:bodyPr anchor="b"/>
          <a:lstStyle>
            <a:lvl1pPr algn="ctr">
              <a:defRPr sz="6000"/>
            </a:lvl1pPr>
          </a:lstStyle>
          <a:p>
            <a:r>
              <a:rPr lang="tr-TR"/>
              <a:t>Asıl başlık stilini düzenlemek için tıklayın</a:t>
            </a:r>
          </a:p>
        </p:txBody>
      </p:sp>
      <p:sp>
        <p:nvSpPr>
          <p:cNvPr id="3" name="Alt Başlık 2">
            <a:extLst>
              <a:ext uri="{FF2B5EF4-FFF2-40B4-BE49-F238E27FC236}">
                <a16:creationId xmlns:a16="http://schemas.microsoft.com/office/drawing/2014/main" id="{BC0EF3C7-9EFE-0A94-7434-431F944B59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p>
        </p:txBody>
      </p:sp>
      <p:sp>
        <p:nvSpPr>
          <p:cNvPr id="4" name="Veri Yer Tutucusu 3">
            <a:extLst>
              <a:ext uri="{FF2B5EF4-FFF2-40B4-BE49-F238E27FC236}">
                <a16:creationId xmlns:a16="http://schemas.microsoft.com/office/drawing/2014/main" id="{FD5ACA74-1C3E-B40A-80FD-0D9400A2276D}"/>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D9BDDA5B-A355-51E6-8268-F980EFB3E89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A40ADB6-96DC-0C6E-A30F-BEA174822E06}"/>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8844164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5704158-3A82-20E0-BEA9-49BA3633178F}"/>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295C27C0-ABDD-3105-DE7A-4B0CC8335431}"/>
              </a:ext>
            </a:extLst>
          </p:cNvPr>
          <p:cNvSpPr>
            <a:spLocks noGrp="1"/>
          </p:cNvSpPr>
          <p:nvPr>
            <p:ph idx="1"/>
          </p:nvPr>
        </p:nvSpPr>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84F692A-627F-A13D-9118-8B9755A3F687}"/>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4DA991B9-0303-3CDA-F1C2-125C7905A95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75C80899-FEB6-9C36-C1B9-60C811F123B1}"/>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8723377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1D294E4-E93B-A358-7DDD-3F1CBBD1E227}"/>
              </a:ext>
            </a:extLst>
          </p:cNvPr>
          <p:cNvSpPr>
            <a:spLocks noGrp="1"/>
          </p:cNvSpPr>
          <p:nvPr>
            <p:ph type="title"/>
          </p:nvPr>
        </p:nvSpPr>
        <p:spPr>
          <a:xfrm>
            <a:off x="831850" y="1709738"/>
            <a:ext cx="10515600" cy="2852737"/>
          </a:xfrm>
        </p:spPr>
        <p:txBody>
          <a:bodyPr anchor="b"/>
          <a:lstStyle>
            <a:lvl1pPr>
              <a:defRPr sz="6000"/>
            </a:lvl1pPr>
          </a:lstStyle>
          <a:p>
            <a:r>
              <a:rPr lang="tr-TR"/>
              <a:t>Asıl başlık stilini düzenlemek için tıklayın</a:t>
            </a:r>
          </a:p>
        </p:txBody>
      </p:sp>
      <p:sp>
        <p:nvSpPr>
          <p:cNvPr id="3" name="Metin Yer Tutucusu 2">
            <a:extLst>
              <a:ext uri="{FF2B5EF4-FFF2-40B4-BE49-F238E27FC236}">
                <a16:creationId xmlns:a16="http://schemas.microsoft.com/office/drawing/2014/main" id="{7551FE3F-1E5A-5B5E-C0C3-0E98A3F167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Veri Yer Tutucusu 3">
            <a:extLst>
              <a:ext uri="{FF2B5EF4-FFF2-40B4-BE49-F238E27FC236}">
                <a16:creationId xmlns:a16="http://schemas.microsoft.com/office/drawing/2014/main" id="{E4573CF6-4E17-CC79-FC90-805495853695}"/>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22257529-43D9-A632-4A0E-6F423073AAD8}"/>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46AA7BC3-BC60-E50D-B719-00F8EB66D17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40472088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54E8F30-3FAF-E55E-3C5A-820F379D7590}"/>
              </a:ext>
            </a:extLst>
          </p:cNvPr>
          <p:cNvSpPr>
            <a:spLocks noGrp="1"/>
          </p:cNvSpPr>
          <p:nvPr>
            <p:ph type="title"/>
          </p:nvPr>
        </p:nvSpPr>
        <p:spPr/>
        <p:txBody>
          <a:bodyPr/>
          <a:lstStyle/>
          <a:p>
            <a:r>
              <a:rPr lang="tr-TR"/>
              <a:t>Asıl başlık stilini düzenlemek için tıklayın</a:t>
            </a:r>
          </a:p>
        </p:txBody>
      </p:sp>
      <p:sp>
        <p:nvSpPr>
          <p:cNvPr id="3" name="İçerik Yer Tutucusu 2">
            <a:extLst>
              <a:ext uri="{FF2B5EF4-FFF2-40B4-BE49-F238E27FC236}">
                <a16:creationId xmlns:a16="http://schemas.microsoft.com/office/drawing/2014/main" id="{11731455-4E28-96EE-ACD4-5FFA6BA7D63B}"/>
              </a:ext>
            </a:extLst>
          </p:cNvPr>
          <p:cNvSpPr>
            <a:spLocks noGrp="1"/>
          </p:cNvSpPr>
          <p:nvPr>
            <p:ph sz="half" idx="1"/>
          </p:nvPr>
        </p:nvSpPr>
        <p:spPr>
          <a:xfrm>
            <a:off x="838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İçerik Yer Tutucusu 3">
            <a:extLst>
              <a:ext uri="{FF2B5EF4-FFF2-40B4-BE49-F238E27FC236}">
                <a16:creationId xmlns:a16="http://schemas.microsoft.com/office/drawing/2014/main" id="{A345A00E-0D90-20B9-B1CC-163C28173704}"/>
              </a:ext>
            </a:extLst>
          </p:cNvPr>
          <p:cNvSpPr>
            <a:spLocks noGrp="1"/>
          </p:cNvSpPr>
          <p:nvPr>
            <p:ph sz="half" idx="2"/>
          </p:nvPr>
        </p:nvSpPr>
        <p:spPr>
          <a:xfrm>
            <a:off x="6172200" y="1825625"/>
            <a:ext cx="5181600" cy="435133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Veri Yer Tutucusu 4">
            <a:extLst>
              <a:ext uri="{FF2B5EF4-FFF2-40B4-BE49-F238E27FC236}">
                <a16:creationId xmlns:a16="http://schemas.microsoft.com/office/drawing/2014/main" id="{43D59AAB-F5C0-6CAC-988D-AAED52F821E1}"/>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6" name="Alt Bilgi Yer Tutucusu 5">
            <a:extLst>
              <a:ext uri="{FF2B5EF4-FFF2-40B4-BE49-F238E27FC236}">
                <a16:creationId xmlns:a16="http://schemas.microsoft.com/office/drawing/2014/main" id="{1C307707-C768-473E-6C47-6205D61BB9F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49631C10-8DAF-DCCA-394C-5D749155A2CE}"/>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915603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1D3D3E9A-C073-E294-252F-C9EDDB612EB4}"/>
              </a:ext>
            </a:extLst>
          </p:cNvPr>
          <p:cNvSpPr>
            <a:spLocks noGrp="1"/>
          </p:cNvSpPr>
          <p:nvPr>
            <p:ph type="title"/>
          </p:nvPr>
        </p:nvSpPr>
        <p:spPr>
          <a:xfrm>
            <a:off x="839788" y="365125"/>
            <a:ext cx="10515600" cy="1325563"/>
          </a:xfrm>
        </p:spPr>
        <p:txBody>
          <a:bodyPr/>
          <a:lstStyle/>
          <a:p>
            <a:r>
              <a:rPr lang="tr-TR"/>
              <a:t>Asıl başlık stilini düzenlemek için tıklayın</a:t>
            </a:r>
          </a:p>
        </p:txBody>
      </p:sp>
      <p:sp>
        <p:nvSpPr>
          <p:cNvPr id="3" name="Metin Yer Tutucusu 2">
            <a:extLst>
              <a:ext uri="{FF2B5EF4-FFF2-40B4-BE49-F238E27FC236}">
                <a16:creationId xmlns:a16="http://schemas.microsoft.com/office/drawing/2014/main" id="{5DE80806-C1A1-653B-E483-2202A459F1B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İçerik Yer Tutucusu 3">
            <a:extLst>
              <a:ext uri="{FF2B5EF4-FFF2-40B4-BE49-F238E27FC236}">
                <a16:creationId xmlns:a16="http://schemas.microsoft.com/office/drawing/2014/main" id="{0C0CDC01-342E-3C1E-A17D-352BD92961C0}"/>
              </a:ext>
            </a:extLst>
          </p:cNvPr>
          <p:cNvSpPr>
            <a:spLocks noGrp="1"/>
          </p:cNvSpPr>
          <p:nvPr>
            <p:ph sz="half" idx="2"/>
          </p:nvPr>
        </p:nvSpPr>
        <p:spPr>
          <a:xfrm>
            <a:off x="839788" y="2505075"/>
            <a:ext cx="5157787"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5" name="Metin Yer Tutucusu 4">
            <a:extLst>
              <a:ext uri="{FF2B5EF4-FFF2-40B4-BE49-F238E27FC236}">
                <a16:creationId xmlns:a16="http://schemas.microsoft.com/office/drawing/2014/main" id="{EB104A2A-E339-9792-B08F-4F49C390632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İçerik Yer Tutucusu 5">
            <a:extLst>
              <a:ext uri="{FF2B5EF4-FFF2-40B4-BE49-F238E27FC236}">
                <a16:creationId xmlns:a16="http://schemas.microsoft.com/office/drawing/2014/main" id="{DCF61AE3-E454-FC7C-AA77-F53B6A11BE1C}"/>
              </a:ext>
            </a:extLst>
          </p:cNvPr>
          <p:cNvSpPr>
            <a:spLocks noGrp="1"/>
          </p:cNvSpPr>
          <p:nvPr>
            <p:ph sz="quarter" idx="4"/>
          </p:nvPr>
        </p:nvSpPr>
        <p:spPr>
          <a:xfrm>
            <a:off x="6172200" y="2505075"/>
            <a:ext cx="5183188" cy="3684588"/>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7" name="Veri Yer Tutucusu 6">
            <a:extLst>
              <a:ext uri="{FF2B5EF4-FFF2-40B4-BE49-F238E27FC236}">
                <a16:creationId xmlns:a16="http://schemas.microsoft.com/office/drawing/2014/main" id="{4570E287-3DA7-CB17-9BD6-15C591C5569B}"/>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8" name="Alt Bilgi Yer Tutucusu 7">
            <a:extLst>
              <a:ext uri="{FF2B5EF4-FFF2-40B4-BE49-F238E27FC236}">
                <a16:creationId xmlns:a16="http://schemas.microsoft.com/office/drawing/2014/main" id="{01DA8862-3FDB-5378-7EC4-902F56D2F110}"/>
              </a:ext>
            </a:extLst>
          </p:cNvPr>
          <p:cNvSpPr>
            <a:spLocks noGrp="1"/>
          </p:cNvSpPr>
          <p:nvPr>
            <p:ph type="ftr" sz="quarter" idx="11"/>
          </p:nvPr>
        </p:nvSpPr>
        <p:spPr/>
        <p:txBody>
          <a:bodyPr/>
          <a:lstStyle/>
          <a:p>
            <a:endParaRPr lang="tr-TR"/>
          </a:p>
        </p:txBody>
      </p:sp>
      <p:sp>
        <p:nvSpPr>
          <p:cNvPr id="9" name="Slayt Numarası Yer Tutucusu 8">
            <a:extLst>
              <a:ext uri="{FF2B5EF4-FFF2-40B4-BE49-F238E27FC236}">
                <a16:creationId xmlns:a16="http://schemas.microsoft.com/office/drawing/2014/main" id="{F9FBBAAE-8BA6-FECA-1EC6-E0E1F5F617BC}"/>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850238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F2534C80-CD75-D35F-05DB-D65062F3B919}"/>
              </a:ext>
            </a:extLst>
          </p:cNvPr>
          <p:cNvSpPr>
            <a:spLocks noGrp="1"/>
          </p:cNvSpPr>
          <p:nvPr>
            <p:ph type="title"/>
          </p:nvPr>
        </p:nvSpPr>
        <p:spPr/>
        <p:txBody>
          <a:bodyPr/>
          <a:lstStyle/>
          <a:p>
            <a:r>
              <a:rPr lang="tr-TR"/>
              <a:t>Asıl başlık stilini düzenlemek için tıklayın</a:t>
            </a:r>
          </a:p>
        </p:txBody>
      </p:sp>
      <p:sp>
        <p:nvSpPr>
          <p:cNvPr id="3" name="Veri Yer Tutucusu 2">
            <a:extLst>
              <a:ext uri="{FF2B5EF4-FFF2-40B4-BE49-F238E27FC236}">
                <a16:creationId xmlns:a16="http://schemas.microsoft.com/office/drawing/2014/main" id="{6312ACAC-6BDD-8317-D4A4-ECF7B311695C}"/>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4" name="Alt Bilgi Yer Tutucusu 3">
            <a:extLst>
              <a:ext uri="{FF2B5EF4-FFF2-40B4-BE49-F238E27FC236}">
                <a16:creationId xmlns:a16="http://schemas.microsoft.com/office/drawing/2014/main" id="{78A299C3-74AA-01C6-A144-20A159B49F36}"/>
              </a:ext>
            </a:extLst>
          </p:cNvPr>
          <p:cNvSpPr>
            <a:spLocks noGrp="1"/>
          </p:cNvSpPr>
          <p:nvPr>
            <p:ph type="ftr" sz="quarter" idx="11"/>
          </p:nvPr>
        </p:nvSpPr>
        <p:spPr/>
        <p:txBody>
          <a:bodyPr/>
          <a:lstStyle/>
          <a:p>
            <a:endParaRPr lang="tr-TR"/>
          </a:p>
        </p:txBody>
      </p:sp>
      <p:sp>
        <p:nvSpPr>
          <p:cNvPr id="5" name="Slayt Numarası Yer Tutucusu 4">
            <a:extLst>
              <a:ext uri="{FF2B5EF4-FFF2-40B4-BE49-F238E27FC236}">
                <a16:creationId xmlns:a16="http://schemas.microsoft.com/office/drawing/2014/main" id="{5F4B9439-41D7-D322-1358-840FD9B7B190}"/>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4526330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a:extLst>
              <a:ext uri="{FF2B5EF4-FFF2-40B4-BE49-F238E27FC236}">
                <a16:creationId xmlns:a16="http://schemas.microsoft.com/office/drawing/2014/main" id="{79AFAA1C-A301-DDFC-35D5-1633D091C87E}"/>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3" name="Alt Bilgi Yer Tutucusu 2">
            <a:extLst>
              <a:ext uri="{FF2B5EF4-FFF2-40B4-BE49-F238E27FC236}">
                <a16:creationId xmlns:a16="http://schemas.microsoft.com/office/drawing/2014/main" id="{F03560A7-2A8A-4855-3A23-A7152B7EED0B}"/>
              </a:ext>
            </a:extLst>
          </p:cNvPr>
          <p:cNvSpPr>
            <a:spLocks noGrp="1"/>
          </p:cNvSpPr>
          <p:nvPr>
            <p:ph type="ftr" sz="quarter" idx="11"/>
          </p:nvPr>
        </p:nvSpPr>
        <p:spPr/>
        <p:txBody>
          <a:bodyPr/>
          <a:lstStyle/>
          <a:p>
            <a:endParaRPr lang="tr-TR"/>
          </a:p>
        </p:txBody>
      </p:sp>
      <p:sp>
        <p:nvSpPr>
          <p:cNvPr id="4" name="Slayt Numarası Yer Tutucusu 3">
            <a:extLst>
              <a:ext uri="{FF2B5EF4-FFF2-40B4-BE49-F238E27FC236}">
                <a16:creationId xmlns:a16="http://schemas.microsoft.com/office/drawing/2014/main" id="{F8D130F2-5DC6-3A9A-5AC2-0E4C97353612}"/>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074233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551AAB7C-3D9F-AFFA-832B-26DB90BEB520}"/>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İçerik Yer Tutucusu 2">
            <a:extLst>
              <a:ext uri="{FF2B5EF4-FFF2-40B4-BE49-F238E27FC236}">
                <a16:creationId xmlns:a16="http://schemas.microsoft.com/office/drawing/2014/main" id="{DE1B82F7-BDB7-F228-FFB7-B28DE23B66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Metin Yer Tutucusu 3">
            <a:extLst>
              <a:ext uri="{FF2B5EF4-FFF2-40B4-BE49-F238E27FC236}">
                <a16:creationId xmlns:a16="http://schemas.microsoft.com/office/drawing/2014/main" id="{E04BCEF1-2151-A270-A82C-A9417D5645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0D0F1BB3-794C-D31C-ECFB-FE5ED497DC16}"/>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6" name="Alt Bilgi Yer Tutucusu 5">
            <a:extLst>
              <a:ext uri="{FF2B5EF4-FFF2-40B4-BE49-F238E27FC236}">
                <a16:creationId xmlns:a16="http://schemas.microsoft.com/office/drawing/2014/main" id="{B5C9E45B-8EE9-3ABE-F967-2F66F84A7D03}"/>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6887C904-1060-A8B5-C62E-AAED11D32B2D}"/>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2670015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6E121B6-A33F-8D86-25DA-0E00E73529C6}"/>
              </a:ext>
            </a:extLst>
          </p:cNvPr>
          <p:cNvSpPr>
            <a:spLocks noGrp="1"/>
          </p:cNvSpPr>
          <p:nvPr>
            <p:ph type="title"/>
          </p:nvPr>
        </p:nvSpPr>
        <p:spPr>
          <a:xfrm>
            <a:off x="839788" y="457200"/>
            <a:ext cx="3932237" cy="1600200"/>
          </a:xfrm>
        </p:spPr>
        <p:txBody>
          <a:bodyPr anchor="b"/>
          <a:lstStyle>
            <a:lvl1pPr>
              <a:defRPr sz="3200"/>
            </a:lvl1pPr>
          </a:lstStyle>
          <a:p>
            <a:r>
              <a:rPr lang="tr-TR"/>
              <a:t>Asıl başlık stilini düzenlemek için tıklayın</a:t>
            </a:r>
          </a:p>
        </p:txBody>
      </p:sp>
      <p:sp>
        <p:nvSpPr>
          <p:cNvPr id="3" name="Resim Yer Tutucusu 2">
            <a:extLst>
              <a:ext uri="{FF2B5EF4-FFF2-40B4-BE49-F238E27FC236}">
                <a16:creationId xmlns:a16="http://schemas.microsoft.com/office/drawing/2014/main" id="{1A118BA4-5FA7-7221-0A56-ACFAF8CE22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a:extLst>
              <a:ext uri="{FF2B5EF4-FFF2-40B4-BE49-F238E27FC236}">
                <a16:creationId xmlns:a16="http://schemas.microsoft.com/office/drawing/2014/main" id="{BBF0FA41-45A7-39C2-9A96-4F0F6E0075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Veri Yer Tutucusu 4">
            <a:extLst>
              <a:ext uri="{FF2B5EF4-FFF2-40B4-BE49-F238E27FC236}">
                <a16:creationId xmlns:a16="http://schemas.microsoft.com/office/drawing/2014/main" id="{7C1C285E-08AA-754B-4DF1-80185D3558A0}"/>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6" name="Alt Bilgi Yer Tutucusu 5">
            <a:extLst>
              <a:ext uri="{FF2B5EF4-FFF2-40B4-BE49-F238E27FC236}">
                <a16:creationId xmlns:a16="http://schemas.microsoft.com/office/drawing/2014/main" id="{9B576F1E-1600-4432-4BA7-AFD966CDC8FB}"/>
              </a:ext>
            </a:extLst>
          </p:cNvPr>
          <p:cNvSpPr>
            <a:spLocks noGrp="1"/>
          </p:cNvSpPr>
          <p:nvPr>
            <p:ph type="ftr" sz="quarter" idx="11"/>
          </p:nvPr>
        </p:nvSpPr>
        <p:spPr/>
        <p:txBody>
          <a:bodyPr/>
          <a:lstStyle/>
          <a:p>
            <a:endParaRPr lang="tr-TR"/>
          </a:p>
        </p:txBody>
      </p:sp>
      <p:sp>
        <p:nvSpPr>
          <p:cNvPr id="7" name="Slayt Numarası Yer Tutucusu 6">
            <a:extLst>
              <a:ext uri="{FF2B5EF4-FFF2-40B4-BE49-F238E27FC236}">
                <a16:creationId xmlns:a16="http://schemas.microsoft.com/office/drawing/2014/main" id="{8A9050A5-C09A-E565-9D55-10F4D1BA9934}"/>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328914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A9566B1-E3F4-B7B4-09ED-9701DBFD0B9A}"/>
              </a:ext>
            </a:extLst>
          </p:cNvPr>
          <p:cNvSpPr>
            <a:spLocks noGrp="1"/>
          </p:cNvSpPr>
          <p:nvPr>
            <p:ph type="title"/>
          </p:nvPr>
        </p:nvSpPr>
        <p:spPr/>
        <p:txBody>
          <a:bodyPr/>
          <a:lstStyle/>
          <a:p>
            <a:r>
              <a:rPr lang="tr-TR"/>
              <a:t>Asıl başlık stilini düzenlemek için tıklayın</a:t>
            </a:r>
          </a:p>
        </p:txBody>
      </p:sp>
      <p:sp>
        <p:nvSpPr>
          <p:cNvPr id="3" name="Dikey Metin Yer Tutucusu 2">
            <a:extLst>
              <a:ext uri="{FF2B5EF4-FFF2-40B4-BE49-F238E27FC236}">
                <a16:creationId xmlns:a16="http://schemas.microsoft.com/office/drawing/2014/main" id="{48F687C7-D685-57A7-A52C-157128EE3224}"/>
              </a:ext>
            </a:extLst>
          </p:cNvPr>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750A45CC-E736-29D1-AE70-07068FF1DC9C}"/>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FD81680C-D9FF-DAE2-7A70-A49E980EB6BE}"/>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D2D84D36-D59C-12FC-5D03-F993A3B0687B}"/>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1063921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a:extLst>
              <a:ext uri="{FF2B5EF4-FFF2-40B4-BE49-F238E27FC236}">
                <a16:creationId xmlns:a16="http://schemas.microsoft.com/office/drawing/2014/main" id="{72981B64-61EB-C939-6455-96981A6E7C83}"/>
              </a:ext>
            </a:extLst>
          </p:cNvPr>
          <p:cNvSpPr>
            <a:spLocks noGrp="1"/>
          </p:cNvSpPr>
          <p:nvPr>
            <p:ph type="title" orient="vert"/>
          </p:nvPr>
        </p:nvSpPr>
        <p:spPr>
          <a:xfrm>
            <a:off x="8724900" y="365125"/>
            <a:ext cx="2628900" cy="5811838"/>
          </a:xfrm>
        </p:spPr>
        <p:txBody>
          <a:bodyPr vert="eaVert"/>
          <a:lstStyle/>
          <a:p>
            <a:r>
              <a:rPr lang="tr-TR"/>
              <a:t>Asıl başlık stilini düzenlemek için tıklayın</a:t>
            </a:r>
          </a:p>
        </p:txBody>
      </p:sp>
      <p:sp>
        <p:nvSpPr>
          <p:cNvPr id="3" name="Dikey Metin Yer Tutucusu 2">
            <a:extLst>
              <a:ext uri="{FF2B5EF4-FFF2-40B4-BE49-F238E27FC236}">
                <a16:creationId xmlns:a16="http://schemas.microsoft.com/office/drawing/2014/main" id="{503A25F7-D7DE-91F1-2EA3-EDC6FECB860E}"/>
              </a:ext>
            </a:extLst>
          </p:cNvPr>
          <p:cNvSpPr>
            <a:spLocks noGrp="1"/>
          </p:cNvSpPr>
          <p:nvPr>
            <p:ph type="body" orient="vert" idx="1"/>
          </p:nvPr>
        </p:nvSpPr>
        <p:spPr>
          <a:xfrm>
            <a:off x="838200" y="365125"/>
            <a:ext cx="7734300" cy="5811838"/>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6E6BCF1E-9E9C-31FA-DF9B-2B218EBDE288}"/>
              </a:ext>
            </a:extLst>
          </p:cNvPr>
          <p:cNvSpPr>
            <a:spLocks noGrp="1"/>
          </p:cNvSpPr>
          <p:nvPr>
            <p:ph type="dt" sz="half" idx="10"/>
          </p:nvPr>
        </p:nvSpPr>
        <p:spPr/>
        <p:txBody>
          <a:body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4CE3C175-7148-217A-93AB-C6ED0C6518DA}"/>
              </a:ext>
            </a:extLst>
          </p:cNvPr>
          <p:cNvSpPr>
            <a:spLocks noGrp="1"/>
          </p:cNvSpPr>
          <p:nvPr>
            <p:ph type="ftr" sz="quarter" idx="11"/>
          </p:nvPr>
        </p:nvSpPr>
        <p:spPr/>
        <p:txBody>
          <a:bodyPr/>
          <a:lstStyle/>
          <a:p>
            <a:endParaRPr lang="tr-TR"/>
          </a:p>
        </p:txBody>
      </p:sp>
      <p:sp>
        <p:nvSpPr>
          <p:cNvPr id="6" name="Slayt Numarası Yer Tutucusu 5">
            <a:extLst>
              <a:ext uri="{FF2B5EF4-FFF2-40B4-BE49-F238E27FC236}">
                <a16:creationId xmlns:a16="http://schemas.microsoft.com/office/drawing/2014/main" id="{F82C99A0-4F61-88F3-D565-F660E208B7EA}"/>
              </a:ext>
            </a:extLst>
          </p:cNvPr>
          <p:cNvSpPr>
            <a:spLocks noGrp="1"/>
          </p:cNvSpPr>
          <p:nvPr>
            <p:ph type="sldNum" sz="quarter" idx="12"/>
          </p:nvPr>
        </p:nvSpPr>
        <p:spPr/>
        <p:txBody>
          <a:bodyPr/>
          <a:lstStyle/>
          <a:p>
            <a:fld id="{1304D67D-B529-4031-BA9F-EC68A8BE1174}" type="slidenum">
              <a:rPr lang="tr-TR" smtClean="0"/>
              <a:t>‹#›</a:t>
            </a:fld>
            <a:endParaRPr lang="tr-TR"/>
          </a:p>
        </p:txBody>
      </p:sp>
    </p:spTree>
    <p:extLst>
      <p:ext uri="{BB962C8B-B14F-4D97-AF65-F5344CB8AC3E}">
        <p14:creationId xmlns:p14="http://schemas.microsoft.com/office/powerpoint/2010/main" val="3242474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a:extLst>
              <a:ext uri="{FF2B5EF4-FFF2-40B4-BE49-F238E27FC236}">
                <a16:creationId xmlns:a16="http://schemas.microsoft.com/office/drawing/2014/main" id="{A5EE2CBE-C7A0-9DE2-5E48-8875E7D5DF8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a:t>Asıl başlık stilini düzenlemek için tıklayın</a:t>
            </a:r>
          </a:p>
        </p:txBody>
      </p:sp>
      <p:sp>
        <p:nvSpPr>
          <p:cNvPr id="3" name="Metin Yer Tutucusu 2">
            <a:extLst>
              <a:ext uri="{FF2B5EF4-FFF2-40B4-BE49-F238E27FC236}">
                <a16:creationId xmlns:a16="http://schemas.microsoft.com/office/drawing/2014/main" id="{6F0FDF58-34E8-8AF4-F3B8-3B3B18D41F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p>
        </p:txBody>
      </p:sp>
      <p:sp>
        <p:nvSpPr>
          <p:cNvPr id="4" name="Veri Yer Tutucusu 3">
            <a:extLst>
              <a:ext uri="{FF2B5EF4-FFF2-40B4-BE49-F238E27FC236}">
                <a16:creationId xmlns:a16="http://schemas.microsoft.com/office/drawing/2014/main" id="{C74A3DC8-5E9D-127E-25F8-A000DAD4D0C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C0F4D9-F14D-4340-ADE9-8610FC70D4B7}" type="datetimeFigureOut">
              <a:rPr lang="tr-TR" smtClean="0"/>
              <a:t>7.11.2022</a:t>
            </a:fld>
            <a:endParaRPr lang="tr-TR"/>
          </a:p>
        </p:txBody>
      </p:sp>
      <p:sp>
        <p:nvSpPr>
          <p:cNvPr id="5" name="Alt Bilgi Yer Tutucusu 4">
            <a:extLst>
              <a:ext uri="{FF2B5EF4-FFF2-40B4-BE49-F238E27FC236}">
                <a16:creationId xmlns:a16="http://schemas.microsoft.com/office/drawing/2014/main" id="{B335C071-EE5B-4323-3CF2-AA76465686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a:extLst>
              <a:ext uri="{FF2B5EF4-FFF2-40B4-BE49-F238E27FC236}">
                <a16:creationId xmlns:a16="http://schemas.microsoft.com/office/drawing/2014/main" id="{9F094E03-980C-E6DD-9C09-8F34BBEFBE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04D67D-B529-4031-BA9F-EC68A8BE1174}" type="slidenum">
              <a:rPr lang="tr-TR" smtClean="0"/>
              <a:t>‹#›</a:t>
            </a:fld>
            <a:endParaRPr lang="tr-TR"/>
          </a:p>
        </p:txBody>
      </p:sp>
    </p:spTree>
    <p:extLst>
      <p:ext uri="{BB962C8B-B14F-4D97-AF65-F5344CB8AC3E}">
        <p14:creationId xmlns:p14="http://schemas.microsoft.com/office/powerpoint/2010/main" val="2267129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4.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9.jpeg"/><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tr-TR" b="1" dirty="0"/>
              <a:t>Information Security</a:t>
            </a:r>
            <a:endParaRPr lang="en-US" b="1" dirty="0">
              <a:latin typeface="Arial" panose="020B0604020202020204" pitchFamily="34" charset="0"/>
              <a:cs typeface="Arial" panose="020B0604020202020204" pitchFamily="34" charset="0"/>
            </a:endParaRPr>
          </a:p>
        </p:txBody>
      </p:sp>
      <p:sp>
        <p:nvSpPr>
          <p:cNvPr id="3" name="Untertitel 2">
            <a:extLst>
              <a:ext uri="{FF2B5EF4-FFF2-40B4-BE49-F238E27FC236}">
                <a16:creationId xmlns:a16="http://schemas.microsoft.com/office/drawing/2014/main" id="{496D3934-FA0B-4C56-CD0E-C34C9AA472AB}"/>
              </a:ext>
            </a:extLst>
          </p:cNvPr>
          <p:cNvSpPr>
            <a:spLocks noGrp="1"/>
          </p:cNvSpPr>
          <p:nvPr>
            <p:ph type="subTitle" idx="1"/>
          </p:nvPr>
        </p:nvSpPr>
        <p:spPr>
          <a:xfrm>
            <a:off x="5304823" y="4235989"/>
            <a:ext cx="5763976" cy="1115630"/>
          </a:xfrm>
        </p:spPr>
        <p:txBody>
          <a:bodyPr>
            <a:normAutofit/>
          </a:bodyPr>
          <a:lstStyle/>
          <a:p>
            <a:r>
              <a:rPr lang="tr-TR" sz="2800" dirty="0">
                <a:latin typeface="Arial" panose="020B0604020202020204" pitchFamily="34" charset="0"/>
                <a:cs typeface="Arial" panose="020B0604020202020204" pitchFamily="34" charset="0"/>
              </a:rPr>
              <a:t>Unit-2 Week-3</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8732EC5D-9B2C-9882-FEF2-34ACD18E5AA4}"/>
              </a:ext>
            </a:extLst>
          </p:cNvPr>
          <p:cNvSpPr>
            <a:spLocks noGrp="1"/>
          </p:cNvSpPr>
          <p:nvPr>
            <p:ph type="title"/>
          </p:nvPr>
        </p:nvSpPr>
        <p:spPr>
          <a:xfrm>
            <a:off x="4965430" y="629268"/>
            <a:ext cx="6586491" cy="1286160"/>
          </a:xfrm>
        </p:spPr>
        <p:txBody>
          <a:bodyPr anchor="b">
            <a:normAutofit/>
          </a:bodyPr>
          <a:lstStyle/>
          <a:p>
            <a:r>
              <a:rPr lang="tr-TR" b="1" dirty="0"/>
              <a:t>Information Security</a:t>
            </a:r>
          </a:p>
        </p:txBody>
      </p:sp>
      <p:sp>
        <p:nvSpPr>
          <p:cNvPr id="3" name="İçerik Yer Tutucusu 2">
            <a:extLst>
              <a:ext uri="{FF2B5EF4-FFF2-40B4-BE49-F238E27FC236}">
                <a16:creationId xmlns:a16="http://schemas.microsoft.com/office/drawing/2014/main" id="{5DE58E58-BADD-EA25-9BCB-8D68B4749961}"/>
              </a:ext>
            </a:extLst>
          </p:cNvPr>
          <p:cNvSpPr>
            <a:spLocks noGrp="1"/>
          </p:cNvSpPr>
          <p:nvPr>
            <p:ph idx="1"/>
          </p:nvPr>
        </p:nvSpPr>
        <p:spPr>
          <a:xfrm>
            <a:off x="4965431" y="2438400"/>
            <a:ext cx="6586489" cy="3785419"/>
          </a:xfrm>
        </p:spPr>
        <p:txBody>
          <a:bodyPr>
            <a:normAutofit/>
          </a:bodyPr>
          <a:lstStyle/>
          <a:p>
            <a:r>
              <a:rPr lang="en-US" sz="2000" spc="10" dirty="0">
                <a:effectLst/>
                <a:latin typeface="Calibri" panose="020F0502020204030204" pitchFamily="34" charset="0"/>
                <a:ea typeface="Times New Roman" panose="02020603050405020304" pitchFamily="18" charset="0"/>
                <a:cs typeface="Calibri" panose="020F0502020204030204" pitchFamily="34" charset="0"/>
              </a:rPr>
              <a:t>Information security is to prevent unauthorized or unauthorized access, use, modification, disclosure, destruction, replacement and damage to information. It consists of three basic elements called Confidentiality, Integrity and Accessibility. If any of these three basic security elements is damaged, a security vulnerability occurs.</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5" name="Picture 4" descr="Transparent padlock">
            <a:extLst>
              <a:ext uri="{FF2B5EF4-FFF2-40B4-BE49-F238E27FC236}">
                <a16:creationId xmlns:a16="http://schemas.microsoft.com/office/drawing/2014/main" id="{C418CDFE-80DC-9E67-EFD9-1C5AFCB6DA57}"/>
              </a:ext>
            </a:extLst>
          </p:cNvPr>
          <p:cNvPicPr>
            <a:picLocks noChangeAspect="1"/>
          </p:cNvPicPr>
          <p:nvPr/>
        </p:nvPicPr>
        <p:blipFill rotWithShape="1">
          <a:blip r:embed="rId2"/>
          <a:srcRect l="14937" r="40790" b="2"/>
          <a:stretch/>
        </p:blipFill>
        <p:spPr>
          <a:xfrm>
            <a:off x="20" y="10"/>
            <a:ext cx="4635571" cy="6857990"/>
          </a:xfrm>
          <a:prstGeom prst="rect">
            <a:avLst/>
          </a:prstGeom>
          <a:effectLst/>
        </p:spPr>
      </p:pic>
      <p:cxnSp>
        <p:nvCxnSpPr>
          <p:cNvPr id="9"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38360"/>
            </a:solidFill>
          </a:ln>
        </p:spPr>
        <p:style>
          <a:lnRef idx="1">
            <a:schemeClr val="accent1"/>
          </a:lnRef>
          <a:fillRef idx="0">
            <a:schemeClr val="accent1"/>
          </a:fillRef>
          <a:effectRef idx="0">
            <a:schemeClr val="accent1"/>
          </a:effectRef>
          <a:fontRef idx="minor">
            <a:schemeClr val="tx1"/>
          </a:fontRef>
        </p:style>
      </p:cxnSp>
      <p:pic>
        <p:nvPicPr>
          <p:cNvPr id="4" name="Picture 2">
            <a:extLst>
              <a:ext uri="{FF2B5EF4-FFF2-40B4-BE49-F238E27FC236}">
                <a16:creationId xmlns:a16="http://schemas.microsoft.com/office/drawing/2014/main" id="{5B779EB1-A3AD-231E-D67C-BFE74B8359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14460" y="5868617"/>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2042FD9B-2DE5-6872-CE83-7C48F653A0C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965430" y="5221538"/>
            <a:ext cx="1054326" cy="1325563"/>
          </a:xfrm>
          <a:prstGeom prst="rect">
            <a:avLst/>
          </a:prstGeom>
        </p:spPr>
      </p:pic>
    </p:spTree>
    <p:extLst>
      <p:ext uri="{BB962C8B-B14F-4D97-AF65-F5344CB8AC3E}">
        <p14:creationId xmlns:p14="http://schemas.microsoft.com/office/powerpoint/2010/main" val="33671552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8A82A423-3042-227C-354C-0304475F9785}"/>
              </a:ext>
            </a:extLst>
          </p:cNvPr>
          <p:cNvSpPr>
            <a:spLocks noGrp="1"/>
          </p:cNvSpPr>
          <p:nvPr>
            <p:ph type="title"/>
          </p:nvPr>
        </p:nvSpPr>
        <p:spPr>
          <a:xfrm>
            <a:off x="2041864" y="365125"/>
            <a:ext cx="9311936" cy="1325563"/>
          </a:xfrm>
        </p:spPr>
        <p:txBody>
          <a:bodyPr/>
          <a:lstStyle/>
          <a:p>
            <a:r>
              <a:rPr lang="tr-TR" b="1" dirty="0"/>
              <a:t>Information Security</a:t>
            </a:r>
            <a:endParaRPr lang="tr-TR" dirty="0"/>
          </a:p>
        </p:txBody>
      </p:sp>
      <p:sp>
        <p:nvSpPr>
          <p:cNvPr id="3" name="İçerik Yer Tutucusu 2">
            <a:extLst>
              <a:ext uri="{FF2B5EF4-FFF2-40B4-BE49-F238E27FC236}">
                <a16:creationId xmlns:a16="http://schemas.microsoft.com/office/drawing/2014/main" id="{7D82DEF2-32CC-3E82-F41A-F4C4678989EC}"/>
              </a:ext>
            </a:extLst>
          </p:cNvPr>
          <p:cNvSpPr>
            <a:spLocks noGrp="1"/>
          </p:cNvSpPr>
          <p:nvPr>
            <p:ph sz="half" idx="1"/>
          </p:nvPr>
        </p:nvSpPr>
        <p:spPr/>
        <p:txBody>
          <a:bodyPr/>
          <a:lstStyle/>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Confidentiality</a:t>
            </a: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is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the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protection</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of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information</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against</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Integrity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 is not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changed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unauthorized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persons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pPr marL="342900" lvl="0" indent="-342900" algn="just">
              <a:lnSpc>
                <a:spcPct val="115000"/>
              </a:lnSpc>
              <a:spcAft>
                <a:spcPts val="1800"/>
              </a:spcAft>
              <a:buFont typeface="Titillium Web" panose="00000500000000000000" pitchFamily="2" charset="-94"/>
              <a:buChar char="•"/>
            </a:pPr>
            <a:r>
              <a:rPr lang="tr-TR" sz="18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Accessibility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Information is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accessible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and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usable</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when</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needed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by</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authorized</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tr-TR" sz="1800" spc="1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persons</a:t>
            </a:r>
            <a:r>
              <a:rPr lang="tr-TR" sz="18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a:t>
            </a:r>
            <a:endParaRPr lang="tr-TR" sz="1800" dirty="0">
              <a:effectLst/>
              <a:latin typeface="Calibri" panose="020F0502020204030204" pitchFamily="34" charset="0"/>
              <a:ea typeface="Times New Roman" panose="02020603050405020304" pitchFamily="18" charset="0"/>
              <a:cs typeface="Times New Roman" panose="02020603050405020304" pitchFamily="18" charset="0"/>
            </a:endParaRPr>
          </a:p>
          <a:p>
            <a:endParaRPr lang="tr-TR" dirty="0"/>
          </a:p>
        </p:txBody>
      </p:sp>
      <p:sp>
        <p:nvSpPr>
          <p:cNvPr id="6" name="İçerik Yer Tutucusu 5">
            <a:extLst>
              <a:ext uri="{FF2B5EF4-FFF2-40B4-BE49-F238E27FC236}">
                <a16:creationId xmlns:a16="http://schemas.microsoft.com/office/drawing/2014/main" id="{5CBCA090-A32F-B856-3BDE-4DE3F42C3BCA}"/>
              </a:ext>
            </a:extLst>
          </p:cNvPr>
          <p:cNvSpPr>
            <a:spLocks noGrp="1"/>
          </p:cNvSpPr>
          <p:nvPr>
            <p:ph sz="half" idx="2"/>
          </p:nvPr>
        </p:nvSpPr>
        <p:spPr/>
        <p:txBody>
          <a:bodyPr/>
          <a:lstStyle/>
          <a:p>
            <a:endParaRPr lang="tr-TR"/>
          </a:p>
        </p:txBody>
      </p:sp>
      <p:pic>
        <p:nvPicPr>
          <p:cNvPr id="4" name="Resim 3">
            <a:extLst>
              <a:ext uri="{FF2B5EF4-FFF2-40B4-BE49-F238E27FC236}">
                <a16:creationId xmlns:a16="http://schemas.microsoft.com/office/drawing/2014/main" id="{3BCCF318-7839-8DC2-9E9F-922D41B3EF71}"/>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72199" y="1690688"/>
            <a:ext cx="5038725" cy="4572389"/>
          </a:xfrm>
          <a:prstGeom prst="rect">
            <a:avLst/>
          </a:prstGeom>
          <a:noFill/>
          <a:ln>
            <a:noFill/>
          </a:ln>
        </p:spPr>
      </p:pic>
      <p:pic>
        <p:nvPicPr>
          <p:cNvPr id="2" name="Picture 2">
            <a:extLst>
              <a:ext uri="{FF2B5EF4-FFF2-40B4-BE49-F238E27FC236}">
                <a16:creationId xmlns:a16="http://schemas.microsoft.com/office/drawing/2014/main" id="{BF4E3E7F-6378-E943-B3A7-D42D9C9207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43624" y="442106"/>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2892E28-EF5F-8A36-9BF0-5AC49DC2F29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30107" y="235238"/>
            <a:ext cx="1054326" cy="1325563"/>
          </a:xfrm>
          <a:prstGeom prst="rect">
            <a:avLst/>
          </a:prstGeom>
        </p:spPr>
      </p:pic>
    </p:spTree>
    <p:extLst>
      <p:ext uri="{BB962C8B-B14F-4D97-AF65-F5344CB8AC3E}">
        <p14:creationId xmlns:p14="http://schemas.microsoft.com/office/powerpoint/2010/main" val="27391889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48D7F665-4BC8-4DD0-60EF-0C1A265B24EF}"/>
              </a:ext>
            </a:extLst>
          </p:cNvPr>
          <p:cNvSpPr>
            <a:spLocks noGrp="1"/>
          </p:cNvSpPr>
          <p:nvPr>
            <p:ph type="title"/>
          </p:nvPr>
        </p:nvSpPr>
        <p:spPr>
          <a:xfrm>
            <a:off x="1917401" y="393464"/>
            <a:ext cx="6318400" cy="1135737"/>
          </a:xfrm>
        </p:spPr>
        <p:txBody>
          <a:bodyPr>
            <a:noAutofit/>
          </a:bodyPr>
          <a:lstStyle/>
          <a:p>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What</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 is an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information</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security</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spc="5" dirty="0" err="1">
                <a:effectLst/>
                <a:latin typeface="Calibri Light" panose="020F0302020204030204" pitchFamily="34" charset="0"/>
                <a:ea typeface="Times New Roman" panose="02020603050405020304" pitchFamily="18" charset="0"/>
                <a:cs typeface="Calibri Light" panose="020F0302020204030204" pitchFamily="34" charset="0"/>
              </a:rPr>
              <a:t>policy</a:t>
            </a:r>
            <a:r>
              <a:rPr lang="tr-TR" spc="5"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C2E21BB-1637-C34C-780D-292C1A215BC4}"/>
              </a:ext>
            </a:extLst>
          </p:cNvPr>
          <p:cNvSpPr>
            <a:spLocks noGrp="1"/>
          </p:cNvSpPr>
          <p:nvPr>
            <p:ph idx="1"/>
          </p:nvPr>
        </p:nvSpPr>
        <p:spPr>
          <a:xfrm>
            <a:off x="1014059" y="2518359"/>
            <a:ext cx="10558815" cy="4393982"/>
          </a:xfrm>
        </p:spPr>
        <p:txBody>
          <a:bodyPr>
            <a:normAutofit/>
          </a:bodyPr>
          <a:lstStyle/>
          <a:p>
            <a:pPr algn="just"/>
            <a:r>
              <a:rPr lang="en-US" dirty="0">
                <a:effectLst/>
                <a:latin typeface="Calibri" panose="020F0502020204030204" pitchFamily="34" charset="0"/>
                <a:ea typeface="Calibri" panose="020F0502020204030204" pitchFamily="34" charset="0"/>
                <a:cs typeface="Calibri" panose="020F0502020204030204" pitchFamily="34" charset="0"/>
              </a:rPr>
              <a:t>An information security policy (ISP) is a set of rules, policies and procedures designed to ensure all end users and networks within an organization meet minimum IT security and data protection security requirements. </a:t>
            </a:r>
            <a:r>
              <a:rPr lang="en-US" spc="10" dirty="0">
                <a:effectLst/>
                <a:latin typeface="Calibri" panose="020F0502020204030204" pitchFamily="34" charset="0"/>
                <a:ea typeface="Times New Roman" panose="02020603050405020304" pitchFamily="18" charset="0"/>
                <a:cs typeface="Calibri" panose="020F0502020204030204" pitchFamily="34" charset="0"/>
              </a:rPr>
              <a:t>An information security policy makes it possible to coordinate and enforce a security program and communicate security measures to third parties and external auditors.</a:t>
            </a:r>
            <a:endParaRPr lang="tr-TR" dirty="0">
              <a:effectLst/>
              <a:latin typeface="Calibri" panose="020F0502020204030204" pitchFamily="34" charset="0"/>
              <a:ea typeface="Calibri" panose="020F0502020204030204" pitchFamily="34" charset="0"/>
              <a:cs typeface="Times New Roman" panose="02020603050405020304" pitchFamily="18" charset="0"/>
            </a:endParaRPr>
          </a:p>
          <a:p>
            <a:pPr algn="just"/>
            <a:endParaRPr lang="tr-TR" dirty="0"/>
          </a:p>
        </p:txBody>
      </p:sp>
      <p:grpSp>
        <p:nvGrpSpPr>
          <p:cNvPr id="25" name="Group 24">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6" name="Rectangle 25">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Isosceles Triangle 26">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Grafik 4">
            <a:extLst>
              <a:ext uri="{FF2B5EF4-FFF2-40B4-BE49-F238E27FC236}">
                <a16:creationId xmlns:a16="http://schemas.microsoft.com/office/drawing/2014/main" id="{0BFFCE4F-F109-CA6B-FF1A-F3E9E8C96720}"/>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grpSp>
        <p:nvGrpSpPr>
          <p:cNvPr id="29" name="Group 28">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30" name="Isosceles Triangle 29">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2">
            <a:extLst>
              <a:ext uri="{FF2B5EF4-FFF2-40B4-BE49-F238E27FC236}">
                <a16:creationId xmlns:a16="http://schemas.microsoft.com/office/drawing/2014/main" id="{A07278DE-7565-B1CF-1FC8-1F53929A7A5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88451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76C3D6E2-D7B4-F003-9B7D-25C4B4C7F68D}"/>
              </a:ext>
            </a:extLst>
          </p:cNvPr>
          <p:cNvSpPr>
            <a:spLocks noGrp="1"/>
          </p:cNvSpPr>
          <p:nvPr>
            <p:ph type="title"/>
          </p:nvPr>
        </p:nvSpPr>
        <p:spPr>
          <a:xfrm>
            <a:off x="1538908" y="501985"/>
            <a:ext cx="7024158" cy="1135737"/>
          </a:xfrm>
        </p:spPr>
        <p:txBody>
          <a:bodyPr>
            <a:noAutofit/>
          </a:bodyPr>
          <a:lstStyle/>
          <a:p>
            <a:r>
              <a:rPr lang="en-US" b="1" dirty="0">
                <a:effectLst/>
                <a:latin typeface="Calibri Light" panose="020F0302020204030204" pitchFamily="34" charset="0"/>
                <a:ea typeface="Times New Roman" panose="02020603050405020304" pitchFamily="18" charset="0"/>
                <a:cs typeface="Calibri Light" panose="020F0302020204030204" pitchFamily="34" charset="0"/>
              </a:rPr>
              <a:t>What is the Purpose of an Information Security Policy?</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88EB5F1D-047C-FDFE-2FFE-09973AE1ABE2}"/>
              </a:ext>
            </a:extLst>
          </p:cNvPr>
          <p:cNvSpPr>
            <a:spLocks noGrp="1"/>
          </p:cNvSpPr>
          <p:nvPr>
            <p:ph idx="1"/>
          </p:nvPr>
        </p:nvSpPr>
        <p:spPr>
          <a:xfrm>
            <a:off x="238125" y="2217376"/>
            <a:ext cx="5719508" cy="4393982"/>
          </a:xfrm>
        </p:spPr>
        <p:txBody>
          <a:bodyPr>
            <a:normAutofit/>
          </a:bodyPr>
          <a:lstStyle/>
          <a:p>
            <a:r>
              <a:rPr lang="tr-TR" dirty="0"/>
              <a:t>G</a:t>
            </a:r>
            <a:r>
              <a:rPr lang="en-US" dirty="0" err="1"/>
              <a:t>eneral</a:t>
            </a:r>
            <a:r>
              <a:rPr lang="en-US" dirty="0"/>
              <a:t> approach to information security</a:t>
            </a:r>
            <a:endParaRPr lang="tr-TR" dirty="0"/>
          </a:p>
          <a:p>
            <a:r>
              <a:rPr lang="en-US" dirty="0"/>
              <a:t>Implementing security measures</a:t>
            </a:r>
            <a:endParaRPr lang="tr-TR" dirty="0"/>
          </a:p>
          <a:p>
            <a:r>
              <a:rPr lang="tr-TR" dirty="0"/>
              <a:t>E</a:t>
            </a:r>
            <a:r>
              <a:rPr lang="en-US" dirty="0" err="1"/>
              <a:t>nforce</a:t>
            </a:r>
            <a:r>
              <a:rPr lang="en-US" dirty="0"/>
              <a:t> user access control policies</a:t>
            </a:r>
            <a:endParaRPr lang="tr-TR" dirty="0"/>
          </a:p>
          <a:p>
            <a:r>
              <a:rPr lang="tr-TR" dirty="0"/>
              <a:t>D</a:t>
            </a:r>
            <a:r>
              <a:rPr lang="en-US" dirty="0" err="1"/>
              <a:t>etecting</a:t>
            </a:r>
            <a:r>
              <a:rPr lang="en-US" dirty="0"/>
              <a:t> and minimizing the impact of compromised information assets</a:t>
            </a:r>
            <a:endParaRPr lang="tr-TR" dirty="0"/>
          </a:p>
          <a:p>
            <a:r>
              <a:rPr lang="tr-TR" dirty="0"/>
              <a:t>P</a:t>
            </a:r>
            <a:r>
              <a:rPr lang="en-US" dirty="0" err="1"/>
              <a:t>rotect</a:t>
            </a:r>
            <a:r>
              <a:rPr lang="en-US" dirty="0"/>
              <a:t> reputation</a:t>
            </a:r>
            <a:endParaRPr lang="tr-TR" dirty="0"/>
          </a:p>
          <a:p>
            <a:endParaRPr lang="tr-TR" dirty="0"/>
          </a:p>
        </p:txBody>
      </p:sp>
      <p:grpSp>
        <p:nvGrpSpPr>
          <p:cNvPr id="18" name="Group 17">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19" name="Isosceles Triangle 18">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19">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4" descr="Padlock on computer motherboard">
            <a:extLst>
              <a:ext uri="{FF2B5EF4-FFF2-40B4-BE49-F238E27FC236}">
                <a16:creationId xmlns:a16="http://schemas.microsoft.com/office/drawing/2014/main" id="{A2100827-8E9F-9A1B-848D-F6FC026D29ED}"/>
              </a:ext>
            </a:extLst>
          </p:cNvPr>
          <p:cNvPicPr>
            <a:picLocks noChangeAspect="1"/>
          </p:cNvPicPr>
          <p:nvPr/>
        </p:nvPicPr>
        <p:blipFill rotWithShape="1">
          <a:blip r:embed="rId2"/>
          <a:srcRect l="4847" r="28200" b="-1"/>
          <a:stretch/>
        </p:blipFill>
        <p:spPr>
          <a:xfrm>
            <a:off x="7192863" y="1883464"/>
            <a:ext cx="4375115" cy="4361892"/>
          </a:xfrm>
          <a:prstGeom prst="rect">
            <a:avLst/>
          </a:prstGeom>
        </p:spPr>
      </p:pic>
      <p:grpSp>
        <p:nvGrpSpPr>
          <p:cNvPr id="26" name="Group 21">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27" name="Rectangle 22">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Isosceles Triangle 23">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4" name="Grafik 4">
            <a:extLst>
              <a:ext uri="{FF2B5EF4-FFF2-40B4-BE49-F238E27FC236}">
                <a16:creationId xmlns:a16="http://schemas.microsoft.com/office/drawing/2014/main" id="{A990CD5D-6C97-39C8-D2D1-F444561A859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882D05E9-32AC-7693-53BA-1A615285E573}"/>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742831" y="612644"/>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78388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 name="Rectangle 14">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5B7FAF6D-9DD2-2D0B-613A-675088011688}"/>
              </a:ext>
            </a:extLst>
          </p:cNvPr>
          <p:cNvSpPr>
            <a:spLocks noGrp="1"/>
          </p:cNvSpPr>
          <p:nvPr>
            <p:ph type="title"/>
          </p:nvPr>
        </p:nvSpPr>
        <p:spPr>
          <a:xfrm>
            <a:off x="1540477" y="509354"/>
            <a:ext cx="7089174" cy="1135737"/>
          </a:xfrm>
        </p:spPr>
        <p:txBody>
          <a:bodyPr>
            <a:noAutofit/>
          </a:bodyPr>
          <a:lstStyle/>
          <a:p>
            <a:r>
              <a:rPr lang="tr-TR" spc="10" dirty="0">
                <a:effectLst/>
                <a:latin typeface="Calibri Light" panose="020F0302020204030204" pitchFamily="34" charset="0"/>
                <a:ea typeface="Times New Roman" panose="02020603050405020304" pitchFamily="18" charset="0"/>
                <a:cs typeface="Calibri Light" panose="020F0302020204030204" pitchFamily="34" charset="0"/>
              </a:rPr>
              <a:t>ICP </a:t>
            </a:r>
            <a:r>
              <a:rPr lang="en-US" spc="10" dirty="0">
                <a:effectLst/>
                <a:latin typeface="Calibri Light" panose="020F0302020204030204" pitchFamily="34" charset="0"/>
                <a:ea typeface="Times New Roman" panose="02020603050405020304" pitchFamily="18" charset="0"/>
                <a:cs typeface="Calibri Light" panose="020F0302020204030204" pitchFamily="34" charset="0"/>
              </a:rPr>
              <a:t>can have the following benefits for an organization</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9C23C7D9-443D-86A2-C0FE-B2C2FE0587CC}"/>
              </a:ext>
            </a:extLst>
          </p:cNvPr>
          <p:cNvSpPr>
            <a:spLocks noGrp="1"/>
          </p:cNvSpPr>
          <p:nvPr>
            <p:ph idx="1"/>
          </p:nvPr>
        </p:nvSpPr>
        <p:spPr>
          <a:xfrm>
            <a:off x="219074" y="1782980"/>
            <a:ext cx="11713953" cy="4922619"/>
          </a:xfrm>
        </p:spPr>
        <p:txBody>
          <a:bodyPr>
            <a:normAutofit fontScale="92500" lnSpcReduction="10000"/>
          </a:bodyPr>
          <a:lstStyle/>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Facilitates data integrity, availability, and confidentiality</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E</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ffective</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information security policies standardize rules and processes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Protects sensitive data</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policies prioritize the protection of intellectual property and sensitive data such as personally identifiable information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a:t>
            </a: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Minimizes the risk of security incidents</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An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policy helps organizations define procedures for identifying and mitigating vulnerabilities and risks. </a:t>
            </a:r>
            <a:endParaRPr lang="tr-TR" sz="2400" spc="10" dirty="0">
              <a:effectLst/>
              <a:latin typeface="Calibri" panose="020F0502020204030204" pitchFamily="34" charset="0"/>
              <a:ea typeface="Times New Roman" panose="02020603050405020304" pitchFamily="18" charset="0"/>
              <a:cs typeface="Calibri" panose="020F0502020204030204" pitchFamily="34"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Executes security programs across the organization</a:t>
            </a:r>
            <a:r>
              <a:rPr lang="tr-TR" sz="2400" b="1" spc="10" dirty="0">
                <a:effectLst/>
                <a:latin typeface="Calibri" panose="020F0502020204030204" pitchFamily="34" charset="0"/>
                <a:ea typeface="Times New Roman" panose="02020603050405020304" pitchFamily="18" charset="0"/>
                <a:cs typeface="Calibri" panose="020F0502020204030204" pitchFamily="34" charset="0"/>
              </a:rPr>
              <a:t>:</a:t>
            </a: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policies provide the framework for operationalizing procedures. </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Provides a clear security statement to third parties</a:t>
            </a:r>
            <a:r>
              <a:rPr lang="tr-TR" sz="2400" b="1" spc="10" dirty="0">
                <a:latin typeface="Calibri" panose="020F0502020204030204" pitchFamily="34" charset="0"/>
                <a:ea typeface="Times New Roman" panose="02020603050405020304" pitchFamily="18" charset="0"/>
                <a:cs typeface="Calibri" panose="020F0502020204030204" pitchFamily="34" charset="0"/>
              </a:rPr>
              <a:t>:</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policies summarize the organization’s security posture and explain how the organization protects IT resources and assets.</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spcAft>
                <a:spcPts val="1000"/>
              </a:spcAft>
              <a:buSzPts val="1000"/>
              <a:buFont typeface="Symbol" panose="05050102010706020507" pitchFamily="18" charset="2"/>
              <a:buChar char=""/>
              <a:tabLst>
                <a:tab pos="457200" algn="l"/>
              </a:tabLst>
            </a:pPr>
            <a:r>
              <a:rPr lang="en-US" sz="2400" b="1" spc="10" dirty="0">
                <a:effectLst/>
                <a:latin typeface="Calibri" panose="020F0502020204030204" pitchFamily="34" charset="0"/>
                <a:ea typeface="Times New Roman" panose="02020603050405020304" pitchFamily="18" charset="0"/>
                <a:cs typeface="Calibri" panose="020F0502020204030204" pitchFamily="34" charset="0"/>
              </a:rPr>
              <a:t>Helps comply with regulatory requirements</a:t>
            </a:r>
            <a:r>
              <a:rPr lang="tr-TR" sz="2400" b="1" spc="10" dirty="0">
                <a:latin typeface="Calibri" panose="020F0502020204030204" pitchFamily="34" charset="0"/>
                <a:ea typeface="Times New Roman" panose="02020603050405020304" pitchFamily="18" charset="0"/>
                <a:cs typeface="Calibri" panose="020F0502020204030204" pitchFamily="34" charset="0"/>
              </a:rPr>
              <a:t>: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Creating an </a:t>
            </a:r>
            <a:r>
              <a:rPr lang="tr-TR" sz="2400" spc="10" dirty="0">
                <a:effectLst/>
                <a:latin typeface="Calibri" panose="020F0502020204030204" pitchFamily="34" charset="0"/>
                <a:ea typeface="Times New Roman" panose="02020603050405020304" pitchFamily="18" charset="0"/>
                <a:cs typeface="Calibri" panose="020F0502020204030204" pitchFamily="34" charset="0"/>
              </a:rPr>
              <a:t>IS </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policy can help organizations identify security gaps related to regulatory requirements and address them.</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1000"/>
              </a:spcAft>
              <a:buNone/>
            </a:pP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 name="Rectangle 16">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Isosceles Triangle 18">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Isosceles Triangle 20">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3" name="Rectangle 22">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028B6140-37BF-2C19-AF74-27142640F4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0B878E1-69FF-7E66-2708-18060201B0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472866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 name="Rectangle 25">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Başlık 1">
            <a:extLst>
              <a:ext uri="{FF2B5EF4-FFF2-40B4-BE49-F238E27FC236}">
                <a16:creationId xmlns:a16="http://schemas.microsoft.com/office/drawing/2014/main" id="{1ECF9B05-2E30-17B2-0B76-1F688D50B4EA}"/>
              </a:ext>
            </a:extLst>
          </p:cNvPr>
          <p:cNvSpPr>
            <a:spLocks noGrp="1"/>
          </p:cNvSpPr>
          <p:nvPr>
            <p:ph type="title"/>
          </p:nvPr>
        </p:nvSpPr>
        <p:spPr>
          <a:xfrm>
            <a:off x="1351363" y="404996"/>
            <a:ext cx="8164111" cy="1135737"/>
          </a:xfrm>
        </p:spPr>
        <p:txBody>
          <a:bodyPr>
            <a:noAutofit/>
          </a:bodyPr>
          <a:lstStyle/>
          <a:p>
            <a:r>
              <a:rPr lang="en-US" dirty="0"/>
              <a:t>What Should be in an </a:t>
            </a:r>
            <a:br>
              <a:rPr lang="tr-TR" dirty="0"/>
            </a:br>
            <a:r>
              <a:rPr lang="en-US" dirty="0"/>
              <a:t>Information Security Policy?</a:t>
            </a:r>
            <a:endParaRPr lang="tr-TR" dirty="0"/>
          </a:p>
        </p:txBody>
      </p:sp>
      <p:sp>
        <p:nvSpPr>
          <p:cNvPr id="3" name="İçerik Yer Tutucusu 2">
            <a:extLst>
              <a:ext uri="{FF2B5EF4-FFF2-40B4-BE49-F238E27FC236}">
                <a16:creationId xmlns:a16="http://schemas.microsoft.com/office/drawing/2014/main" id="{79A78F86-70A3-E9AD-8C44-41A1BAAC9C7D}"/>
              </a:ext>
            </a:extLst>
          </p:cNvPr>
          <p:cNvSpPr>
            <a:spLocks noGrp="1"/>
          </p:cNvSpPr>
          <p:nvPr>
            <p:ph idx="1"/>
          </p:nvPr>
        </p:nvSpPr>
        <p:spPr>
          <a:xfrm>
            <a:off x="643467" y="1782980"/>
            <a:ext cx="10905066" cy="4937415"/>
          </a:xfrm>
        </p:spPr>
        <p:txBody>
          <a:bodyPr>
            <a:normAutofit lnSpcReduction="10000"/>
          </a:bodyPr>
          <a:lstStyle/>
          <a:p>
            <a:pPr algn="just"/>
            <a:r>
              <a:rPr lang="en-US" sz="1800" b="1" dirty="0"/>
              <a:t>Acceptable Use Policy</a:t>
            </a:r>
            <a:r>
              <a:rPr lang="tr-TR" sz="1800" b="1" dirty="0"/>
              <a:t>: </a:t>
            </a:r>
            <a:r>
              <a:rPr lang="en-US" sz="1800" dirty="0"/>
              <a:t>This policy outlines the acceptable use of computer equipment and the internet at your organization. </a:t>
            </a:r>
            <a:r>
              <a:rPr lang="tr-TR" sz="1800" dirty="0"/>
              <a:t> </a:t>
            </a:r>
            <a:r>
              <a:rPr lang="en-US" sz="1800" dirty="0"/>
              <a:t>An acceptable use policy should outline what employees are responsible for in regard to protecting the company’s equipment, like locking their computers when they’re away from their desk or safeguarding tablets or other electronic devices that might contain sensitive information. It should also outline what the company’s rights are and what activities are not prohibited on the company’s equipment and network.</a:t>
            </a:r>
          </a:p>
          <a:p>
            <a:pPr algn="just"/>
            <a:r>
              <a:rPr lang="en-US" sz="1800" b="1" dirty="0"/>
              <a:t>Clean Desk Policy</a:t>
            </a:r>
            <a:r>
              <a:rPr lang="tr-TR" sz="1800" b="1" dirty="0"/>
              <a:t>: </a:t>
            </a:r>
            <a:r>
              <a:rPr lang="en-US" sz="1800" dirty="0"/>
              <a:t>A clean desk policy focuses on the protection of physical assets and information. This policy should establish the minimum requirements for maintaining a clean desk, such as where sensitive information about employees, intellectual property, customers, and vendors can be stored and accessed. It should also cover things like what kinds of materials need to be shredded or thrown away, whether passwords need to be used to retrieve documents from a printer, and what information or property has to be secured with a physical lock.</a:t>
            </a:r>
          </a:p>
          <a:p>
            <a:pPr algn="just"/>
            <a:r>
              <a:rPr lang="en-US" sz="1800" b="1" dirty="0"/>
              <a:t>Data Breach Response Policy</a:t>
            </a:r>
            <a:r>
              <a:rPr lang="tr-TR" sz="1800" b="1" dirty="0"/>
              <a:t>: </a:t>
            </a:r>
            <a:r>
              <a:rPr lang="en-US" sz="1800" dirty="0"/>
              <a:t>This is also known as an incident response plan. The purpose of a data breach response policy is to establish the goals and vision for how your organization will respond to a data breach. This plan will help to mitigate the risks of being a victim of a cyber attack.</a:t>
            </a:r>
            <a:r>
              <a:rPr lang="tr-TR" sz="1800" dirty="0"/>
              <a:t> </a:t>
            </a:r>
            <a:r>
              <a:rPr lang="en-US" sz="1800" dirty="0"/>
              <a:t>This policy should define who it applies to and when it comes into effect, including the definition of a breach, staff roles and responsibilities, standards and metrics, reporting, remediation, and feedback mechanisms.</a:t>
            </a:r>
          </a:p>
          <a:p>
            <a:pPr algn="just"/>
            <a:r>
              <a:rPr lang="en-US" sz="1800" b="1" dirty="0"/>
              <a:t>Disaster Recovery Plan Policy</a:t>
            </a:r>
            <a:r>
              <a:rPr lang="tr-TR" sz="1800" b="1" dirty="0"/>
              <a:t>: </a:t>
            </a:r>
            <a:r>
              <a:rPr lang="en-US" sz="1800" dirty="0"/>
              <a:t>This policy is different from a data breach response plan because it is a general contingency plan for what to do in the event of a disaster or any event that causes an extended delay of service. This policy should describe the process to recover systems, applications, and data during or after any type of disaster that causes a major outage. This disaster recovery plan should be updated on an annual basis.</a:t>
            </a:r>
            <a:endParaRPr lang="tr-TR" sz="1800" dirty="0"/>
          </a:p>
        </p:txBody>
      </p:sp>
      <p:sp>
        <p:nvSpPr>
          <p:cNvPr id="36" name="Rectangle 27">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Isosceles Triangle 29">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Isosceles Triangle 31">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4" name="Rectangle 33">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Grafik 4">
            <a:extLst>
              <a:ext uri="{FF2B5EF4-FFF2-40B4-BE49-F238E27FC236}">
                <a16:creationId xmlns:a16="http://schemas.microsoft.com/office/drawing/2014/main" id="{769E7E0C-44C9-D050-7DA9-2AD1F7ED3892}"/>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2157AFA5-6A93-D778-09CE-37022043D04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637011" y="753256"/>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514176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A6C32887-1952-D993-83FD-2166EFCE908B}"/>
              </a:ext>
            </a:extLst>
          </p:cNvPr>
          <p:cNvSpPr>
            <a:spLocks noGrp="1"/>
          </p:cNvSpPr>
          <p:nvPr>
            <p:ph type="title"/>
          </p:nvPr>
        </p:nvSpPr>
        <p:spPr>
          <a:xfrm>
            <a:off x="1571625" y="310082"/>
            <a:ext cx="10515600" cy="1325563"/>
          </a:xfrm>
        </p:spPr>
        <p:txBody>
          <a:bodyPr/>
          <a:lstStyle/>
          <a:p>
            <a:r>
              <a:rPr lang="en-US" dirty="0"/>
              <a:t>What Should be in an </a:t>
            </a:r>
            <a:br>
              <a:rPr lang="tr-TR" dirty="0"/>
            </a:br>
            <a:r>
              <a:rPr lang="en-US" dirty="0"/>
              <a:t>Information Security Policy?</a:t>
            </a:r>
            <a:endParaRPr lang="tr-TR" dirty="0"/>
          </a:p>
        </p:txBody>
      </p:sp>
      <p:sp>
        <p:nvSpPr>
          <p:cNvPr id="3" name="İçerik Yer Tutucusu 2">
            <a:extLst>
              <a:ext uri="{FF2B5EF4-FFF2-40B4-BE49-F238E27FC236}">
                <a16:creationId xmlns:a16="http://schemas.microsoft.com/office/drawing/2014/main" id="{2A8E5A1C-C56A-1088-3870-13581CA086E5}"/>
              </a:ext>
            </a:extLst>
          </p:cNvPr>
          <p:cNvSpPr>
            <a:spLocks noGrp="1"/>
          </p:cNvSpPr>
          <p:nvPr>
            <p:ph idx="1"/>
          </p:nvPr>
        </p:nvSpPr>
        <p:spPr/>
        <p:txBody>
          <a:bodyPr>
            <a:normAutofit fontScale="77500" lnSpcReduction="20000"/>
          </a:bodyPr>
          <a:lstStyle/>
          <a:p>
            <a:r>
              <a:rPr lang="en-US" b="1" dirty="0"/>
              <a:t>Email Policy</a:t>
            </a:r>
            <a:r>
              <a:rPr lang="tr-TR" b="1" dirty="0"/>
              <a:t>: </a:t>
            </a:r>
            <a:r>
              <a:rPr lang="en-US" dirty="0"/>
              <a:t>Email is a critical communication channel for businesses of all types, and the misuse of email can pose many threats to the security of your company, whether it’s employees using email to distribute confidential information or inadvertently exposing your network to a virus. </a:t>
            </a:r>
          </a:p>
          <a:p>
            <a:endParaRPr lang="en-US" dirty="0"/>
          </a:p>
          <a:p>
            <a:r>
              <a:rPr lang="en-US" b="1" dirty="0"/>
              <a:t>End-User Encryption Key Protection Policy</a:t>
            </a:r>
            <a:r>
              <a:rPr lang="tr-TR" b="1" dirty="0"/>
              <a:t>: </a:t>
            </a:r>
            <a:r>
              <a:rPr lang="en-US" dirty="0"/>
              <a:t>Certain documents and communications inside your company or distributed to your end users may need to be encrypted for security purposes. Have a policy in place for protecting those encryption keys so they aren’t disclosed or fraudulently used.</a:t>
            </a:r>
          </a:p>
          <a:p>
            <a:endParaRPr lang="en-US" dirty="0"/>
          </a:p>
          <a:p>
            <a:r>
              <a:rPr lang="en-US" b="1" dirty="0"/>
              <a:t>Password Protection Policy</a:t>
            </a:r>
            <a:r>
              <a:rPr lang="tr-TR" b="1" dirty="0"/>
              <a:t>: </a:t>
            </a:r>
            <a:r>
              <a:rPr lang="en-US" dirty="0"/>
              <a:t>Your employees likely have a myriad of passwords they have to keep track of and use on a day-to-day basis, and your business should have clear, explicit standards for creating strong passwords for their computers, email accounts, electronic devices, and any point of access they have to your data or network.</a:t>
            </a:r>
            <a:endParaRPr lang="tr-TR" dirty="0"/>
          </a:p>
        </p:txBody>
      </p:sp>
      <p:pic>
        <p:nvPicPr>
          <p:cNvPr id="6" name="Grafik 4">
            <a:extLst>
              <a:ext uri="{FF2B5EF4-FFF2-40B4-BE49-F238E27FC236}">
                <a16:creationId xmlns:a16="http://schemas.microsoft.com/office/drawing/2014/main" id="{69F0A1C3-2996-E376-A6D0-B17792F34F7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30B675FF-5121-08F6-F204-EE1CC0DA3D07}"/>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034655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02D4B2B6-B617-1350-29AD-684335268649}"/>
              </a:ext>
            </a:extLst>
          </p:cNvPr>
          <p:cNvSpPr>
            <a:spLocks noGrp="1"/>
          </p:cNvSpPr>
          <p:nvPr>
            <p:ph type="title"/>
          </p:nvPr>
        </p:nvSpPr>
        <p:spPr>
          <a:xfrm>
            <a:off x="2010053" y="215170"/>
            <a:ext cx="10515600" cy="1325563"/>
          </a:xfrm>
        </p:spPr>
        <p:txBody>
          <a:bodyPr>
            <a:normAutofit fontScale="90000"/>
          </a:bodyPr>
          <a:lstStyle/>
          <a:p>
            <a:r>
              <a:rPr lang="en-US" dirty="0"/>
              <a:t> </a:t>
            </a:r>
            <a:br>
              <a:rPr lang="tr-TR" dirty="0"/>
            </a:br>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7987A42C-5E51-E8A1-1257-7896E9B4EAC6}"/>
              </a:ext>
            </a:extLst>
          </p:cNvPr>
          <p:cNvSpPr>
            <a:spLocks noGrp="1"/>
          </p:cNvSpPr>
          <p:nvPr>
            <p:ph idx="1"/>
          </p:nvPr>
        </p:nvSpPr>
        <p:spPr/>
        <p:txBody>
          <a:bodyPr/>
          <a:lstStyle/>
          <a:p>
            <a:r>
              <a:rPr lang="en-US" b="1" dirty="0"/>
              <a:t>1. Lock your session: </a:t>
            </a:r>
            <a:r>
              <a:rPr lang="en-US" dirty="0"/>
              <a:t>Strengthen your online accounts by activating the strongest authentication tools available, such as biometrics (a person's measurable biological traces), security keys, or a unique one-time code generated by an application tool on your mobile device. Your usernames and passwords may not be sufficient to protect accounts such as e-mail, banking and social media.</a:t>
            </a:r>
            <a:endParaRPr lang="tr-TR" dirty="0"/>
          </a:p>
          <a:p>
            <a:r>
              <a:rPr lang="en-US" b="1" dirty="0">
                <a:solidFill>
                  <a:srgbClr val="FF0000"/>
                </a:solidFill>
              </a:rPr>
              <a:t>Exercises-1:</a:t>
            </a:r>
            <a:endParaRPr lang="tr-TR" b="1" dirty="0">
              <a:solidFill>
                <a:srgbClr val="FF0000"/>
              </a:solidFill>
            </a:endParaRPr>
          </a:p>
          <a:p>
            <a:r>
              <a:rPr lang="en-US" dirty="0"/>
              <a:t>To have the computer lock automatically when you get up from the computer.</a:t>
            </a:r>
            <a:endParaRPr lang="tr-TR" dirty="0"/>
          </a:p>
          <a:p>
            <a:r>
              <a:rPr lang="en-US" b="1" i="1" dirty="0"/>
              <a:t>Step-1: </a:t>
            </a:r>
            <a:r>
              <a:rPr lang="en-US" dirty="0"/>
              <a:t>Click the Windows Settings button.</a:t>
            </a:r>
            <a:endParaRPr lang="tr-TR" dirty="0"/>
          </a:p>
          <a:p>
            <a:endParaRPr lang="tr-TR" dirty="0"/>
          </a:p>
        </p:txBody>
      </p:sp>
      <p:pic>
        <p:nvPicPr>
          <p:cNvPr id="7" name="Resim 6">
            <a:extLst>
              <a:ext uri="{FF2B5EF4-FFF2-40B4-BE49-F238E27FC236}">
                <a16:creationId xmlns:a16="http://schemas.microsoft.com/office/drawing/2014/main" id="{14B2A794-98CE-B741-47E6-484D16CA3ED4}"/>
              </a:ext>
            </a:extLst>
          </p:cNvPr>
          <p:cNvPicPr>
            <a:picLocks noChangeAspect="1"/>
          </p:cNvPicPr>
          <p:nvPr/>
        </p:nvPicPr>
        <p:blipFill rotWithShape="1">
          <a:blip r:embed="rId2">
            <a:extLst>
              <a:ext uri="{28A0092B-C50C-407E-A947-70E740481C1C}">
                <a14:useLocalDpi xmlns:a14="http://schemas.microsoft.com/office/drawing/2010/main" val="0"/>
              </a:ext>
            </a:extLst>
          </a:blip>
          <a:srcRect t="4590" b="7481"/>
          <a:stretch/>
        </p:blipFill>
        <p:spPr>
          <a:xfrm>
            <a:off x="9987380" y="5256067"/>
            <a:ext cx="1499586" cy="1318571"/>
          </a:xfrm>
          <a:prstGeom prst="rect">
            <a:avLst/>
          </a:prstGeom>
        </p:spPr>
      </p:pic>
      <p:pic>
        <p:nvPicPr>
          <p:cNvPr id="6" name="Grafik 4">
            <a:extLst>
              <a:ext uri="{FF2B5EF4-FFF2-40B4-BE49-F238E27FC236}">
                <a16:creationId xmlns:a16="http://schemas.microsoft.com/office/drawing/2014/main" id="{E47A8DA4-C276-5EF8-71E3-3BC70225C07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467ECCAB-54EE-D7B0-4B90-AD26D6ECF74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578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28A4B07A-1240-1B93-141E-06C061ECD277}"/>
              </a:ext>
            </a:extLst>
          </p:cNvPr>
          <p:cNvSpPr>
            <a:spLocks noGrp="1"/>
          </p:cNvSpPr>
          <p:nvPr>
            <p:ph type="title"/>
          </p:nvPr>
        </p:nvSpPr>
        <p:spPr>
          <a:xfrm>
            <a:off x="1601680" y="310082"/>
            <a:ext cx="10515600" cy="1325563"/>
          </a:xfrm>
        </p:spPr>
        <p:txBody>
          <a:bodyPr/>
          <a:lstStyle/>
          <a:p>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Sample-1 (</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42CE36BB-F4C9-4CBB-E662-06AA45877F09}"/>
              </a:ext>
            </a:extLst>
          </p:cNvPr>
          <p:cNvSpPr>
            <a:spLocks noGrp="1"/>
          </p:cNvSpPr>
          <p:nvPr>
            <p:ph idx="1"/>
          </p:nvPr>
        </p:nvSpPr>
        <p:spPr/>
        <p:txBody>
          <a:bodyPr/>
          <a:lstStyle/>
          <a:p>
            <a:r>
              <a:rPr lang="en-US" b="1" i="1" dirty="0"/>
              <a:t>Step-2: </a:t>
            </a:r>
            <a:r>
              <a:rPr lang="en-US" dirty="0"/>
              <a:t>Click the Accounts tab.</a:t>
            </a:r>
          </a:p>
          <a:p>
            <a:pPr marL="0" indent="0">
              <a:buNone/>
            </a:pPr>
            <a:endParaRPr lang="en-US" dirty="0"/>
          </a:p>
        </p:txBody>
      </p:sp>
      <p:pic>
        <p:nvPicPr>
          <p:cNvPr id="6" name="Resim 5">
            <a:extLst>
              <a:ext uri="{FF2B5EF4-FFF2-40B4-BE49-F238E27FC236}">
                <a16:creationId xmlns:a16="http://schemas.microsoft.com/office/drawing/2014/main" id="{64C6A04D-5D65-E4E9-3CED-375133F8665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343024" y="2510790"/>
            <a:ext cx="8124825" cy="3723430"/>
          </a:xfrm>
          <a:prstGeom prst="rect">
            <a:avLst/>
          </a:prstGeom>
          <a:noFill/>
          <a:ln>
            <a:noFill/>
          </a:ln>
        </p:spPr>
      </p:pic>
      <p:pic>
        <p:nvPicPr>
          <p:cNvPr id="4" name="Grafik 4">
            <a:extLst>
              <a:ext uri="{FF2B5EF4-FFF2-40B4-BE49-F238E27FC236}">
                <a16:creationId xmlns:a16="http://schemas.microsoft.com/office/drawing/2014/main" id="{C4279B76-2887-E286-709E-C65F8DB7D1D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ACCBE1AF-0541-38CD-8B69-FFC5F5F2D345}"/>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0407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97D07EB2-A4C4-9414-ADC9-CEE3A7E76689}"/>
              </a:ext>
            </a:extLst>
          </p:cNvPr>
          <p:cNvSpPr>
            <a:spLocks noGrp="1"/>
          </p:cNvSpPr>
          <p:nvPr>
            <p:ph type="title"/>
          </p:nvPr>
        </p:nvSpPr>
        <p:spPr>
          <a:xfrm>
            <a:off x="1676400" y="329397"/>
            <a:ext cx="10515600" cy="1325563"/>
          </a:xfrm>
        </p:spPr>
        <p:txBody>
          <a:bodyPr/>
          <a:lstStyle/>
          <a:p>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Sample-1 (</a:t>
            </a:r>
            <a:r>
              <a:rPr lang="tr-TR" sz="4400" b="1"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sz="4400"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6" name="Metin Yer Tutucusu 5">
            <a:extLst>
              <a:ext uri="{FF2B5EF4-FFF2-40B4-BE49-F238E27FC236}">
                <a16:creationId xmlns:a16="http://schemas.microsoft.com/office/drawing/2014/main" id="{615CF3A6-B8A4-E74B-7857-FD2D7ED6BC7A}"/>
              </a:ext>
            </a:extLst>
          </p:cNvPr>
          <p:cNvSpPr>
            <a:spLocks noGrp="1"/>
          </p:cNvSpPr>
          <p:nvPr>
            <p:ph type="body" idx="1"/>
          </p:nvPr>
        </p:nvSpPr>
        <p:spPr/>
        <p:txBody>
          <a:bodyPr/>
          <a:lstStyle/>
          <a:p>
            <a:r>
              <a:rPr lang="en-US" sz="2400" b="1" i="1" dirty="0">
                <a:effectLst/>
                <a:latin typeface="Calibri" panose="020F0502020204030204" pitchFamily="34" charset="0"/>
                <a:ea typeface="Times New Roman" panose="02020603050405020304" pitchFamily="18" charset="0"/>
              </a:rPr>
              <a:t>Step-3:</a:t>
            </a:r>
            <a:r>
              <a:rPr lang="en-US" sz="2400" dirty="0">
                <a:effectLst/>
                <a:latin typeface="Calibri" panose="020F0502020204030204" pitchFamily="34" charset="0"/>
                <a:ea typeface="Times New Roman" panose="02020603050405020304" pitchFamily="18" charset="0"/>
              </a:rPr>
              <a:t> Click on Sign-in section</a:t>
            </a:r>
            <a:endParaRPr lang="tr-TR" sz="2400" dirty="0">
              <a:effectLst/>
              <a:latin typeface="Calibri" panose="020F0502020204030204" pitchFamily="34" charset="0"/>
              <a:ea typeface="Times New Roman" panose="02020603050405020304" pitchFamily="18" charset="0"/>
            </a:endParaRPr>
          </a:p>
        </p:txBody>
      </p:sp>
      <p:sp>
        <p:nvSpPr>
          <p:cNvPr id="7" name="Metin Yer Tutucusu 6">
            <a:extLst>
              <a:ext uri="{FF2B5EF4-FFF2-40B4-BE49-F238E27FC236}">
                <a16:creationId xmlns:a16="http://schemas.microsoft.com/office/drawing/2014/main" id="{23DBB235-6A9E-5BB6-2F1C-5B80FD656CE2}"/>
              </a:ext>
            </a:extLst>
          </p:cNvPr>
          <p:cNvSpPr>
            <a:spLocks noGrp="1"/>
          </p:cNvSpPr>
          <p:nvPr>
            <p:ph type="body" sz="quarter" idx="3"/>
          </p:nvPr>
        </p:nvSpPr>
        <p:spPr/>
        <p:txBody>
          <a:bodyPr>
            <a:normAutofit/>
          </a:bodyPr>
          <a:lstStyle/>
          <a:p>
            <a:r>
              <a:rPr lang="en-US" sz="2000" b="1" i="1"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Step-4</a:t>
            </a:r>
            <a:r>
              <a:rPr lang="en-US" sz="20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Enable to the Dynamic Lock </a:t>
            </a:r>
            <a:r>
              <a:rPr lang="en-US" sz="2000" dirty="0" err="1">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speficication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çerik Yer Tutucusu 8">
            <a:extLst>
              <a:ext uri="{FF2B5EF4-FFF2-40B4-BE49-F238E27FC236}">
                <a16:creationId xmlns:a16="http://schemas.microsoft.com/office/drawing/2014/main" id="{D9374F6A-F6EE-09F7-96B3-A7D078CEA266}"/>
              </a:ext>
            </a:extLst>
          </p:cNvPr>
          <p:cNvPicPr>
            <a:picLocks noGrp="1" noChangeAspect="1"/>
          </p:cNvPicPr>
          <p:nvPr>
            <p:ph sz="quarter" idx="4"/>
          </p:nvPr>
        </p:nvPicPr>
        <p:blipFill>
          <a:blip r:embed="rId2">
            <a:extLst>
              <a:ext uri="{28A0092B-C50C-407E-A947-70E740481C1C}">
                <a14:useLocalDpi xmlns:a14="http://schemas.microsoft.com/office/drawing/2010/main" val="0"/>
              </a:ext>
            </a:extLst>
          </a:blip>
          <a:srcRect/>
          <a:stretch>
            <a:fillRect/>
          </a:stretch>
        </p:blipFill>
        <p:spPr bwMode="auto">
          <a:xfrm>
            <a:off x="6287609" y="2651046"/>
            <a:ext cx="5808745" cy="2409225"/>
          </a:xfrm>
          <a:prstGeom prst="rect">
            <a:avLst/>
          </a:prstGeom>
          <a:noFill/>
          <a:ln>
            <a:noFill/>
          </a:ln>
        </p:spPr>
      </p:pic>
      <p:pic>
        <p:nvPicPr>
          <p:cNvPr id="14" name="İçerik Yer Tutucusu 13">
            <a:extLst>
              <a:ext uri="{FF2B5EF4-FFF2-40B4-BE49-F238E27FC236}">
                <a16:creationId xmlns:a16="http://schemas.microsoft.com/office/drawing/2014/main" id="{ECEAC853-6F4A-7871-A777-C3D338BCC0CE}"/>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5163" y="2505075"/>
            <a:ext cx="5157787" cy="2999037"/>
          </a:xfrm>
          <a:prstGeom prst="rect">
            <a:avLst/>
          </a:prstGeom>
          <a:noFill/>
          <a:ln>
            <a:noFill/>
          </a:ln>
        </p:spPr>
      </p:pic>
      <p:pic>
        <p:nvPicPr>
          <p:cNvPr id="2" name="Grafik 4">
            <a:extLst>
              <a:ext uri="{FF2B5EF4-FFF2-40B4-BE49-F238E27FC236}">
                <a16:creationId xmlns:a16="http://schemas.microsoft.com/office/drawing/2014/main" id="{6233F0A2-00D2-B321-9F69-050D21EDDF6D}"/>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7C51C1E2-4830-CF22-7214-1AC7F15E75E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05289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09D1163-1BD7-0F56-6BD2-8F019C1A6570}"/>
              </a:ext>
            </a:extLst>
          </p:cNvPr>
          <p:cNvSpPr>
            <a:spLocks noGrp="1"/>
          </p:cNvSpPr>
          <p:nvPr>
            <p:ph type="title"/>
          </p:nvPr>
        </p:nvSpPr>
        <p:spPr>
          <a:xfrm>
            <a:off x="1676400" y="357616"/>
            <a:ext cx="10515600" cy="1325563"/>
          </a:xfrm>
        </p:spPr>
        <p:txBody>
          <a:bodyPr/>
          <a:lstStyle/>
          <a:p>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078D90FE-C342-33B5-B98A-FE4F349311DC}"/>
              </a:ext>
            </a:extLst>
          </p:cNvPr>
          <p:cNvSpPr>
            <a:spLocks noGrp="1"/>
          </p:cNvSpPr>
          <p:nvPr>
            <p:ph idx="1"/>
          </p:nvPr>
        </p:nvSpPr>
        <p:spPr>
          <a:xfrm>
            <a:off x="838200" y="1825624"/>
            <a:ext cx="10827058" cy="4674759"/>
          </a:xfrm>
        </p:spPr>
        <p:txBody>
          <a:bodyPr>
            <a:noAutofit/>
          </a:bodyPr>
          <a:lstStyle/>
          <a:p>
            <a:r>
              <a:rPr lang="en-US" sz="2400" b="1" dirty="0"/>
              <a:t>2- Create a strong password: </a:t>
            </a:r>
            <a:r>
              <a:rPr lang="en-US" sz="2400" dirty="0"/>
              <a:t>Password has an important place in information security. Weak passwords can be solved in a short time with password cracking programs. We use a password when creating an e-mail account, setting a password on the computer log in. Passwords should be created according to the following criteria</a:t>
            </a:r>
            <a:r>
              <a:rPr lang="tr-TR" sz="2400" dirty="0"/>
              <a:t>:</a:t>
            </a:r>
          </a:p>
          <a:p>
            <a:pPr lvl="2"/>
            <a:r>
              <a:rPr lang="tr-TR" sz="2400" dirty="0" err="1"/>
              <a:t>Passwords</a:t>
            </a:r>
            <a:r>
              <a:rPr lang="tr-TR" sz="2400" dirty="0"/>
              <a:t> </a:t>
            </a:r>
            <a:r>
              <a:rPr lang="tr-TR" sz="2400" dirty="0" err="1"/>
              <a:t>must</a:t>
            </a:r>
            <a:r>
              <a:rPr lang="tr-TR" sz="2400" dirty="0"/>
              <a:t> be at </a:t>
            </a:r>
            <a:r>
              <a:rPr lang="tr-TR" sz="2400" dirty="0" err="1"/>
              <a:t>least</a:t>
            </a:r>
            <a:r>
              <a:rPr lang="tr-TR" sz="2400" dirty="0"/>
              <a:t> 8 </a:t>
            </a:r>
            <a:r>
              <a:rPr lang="tr-TR" sz="2400" dirty="0" err="1"/>
              <a:t>characters</a:t>
            </a:r>
            <a:r>
              <a:rPr lang="tr-TR" sz="2400" dirty="0"/>
              <a:t> </a:t>
            </a:r>
            <a:r>
              <a:rPr lang="tr-TR" sz="2400" dirty="0" err="1"/>
              <a:t>long</a:t>
            </a:r>
            <a:r>
              <a:rPr lang="tr-TR" sz="2400" dirty="0"/>
              <a:t> </a:t>
            </a:r>
            <a:r>
              <a:rPr lang="tr-TR" sz="2400" dirty="0" err="1"/>
              <a:t>and</a:t>
            </a:r>
            <a:r>
              <a:rPr lang="tr-TR" sz="2400" dirty="0"/>
              <a:t> </a:t>
            </a:r>
            <a:r>
              <a:rPr lang="tr-TR" sz="2400" dirty="0" err="1"/>
              <a:t>contain</a:t>
            </a:r>
            <a:r>
              <a:rPr lang="tr-TR" sz="2400" dirty="0"/>
              <a:t> at </a:t>
            </a:r>
            <a:r>
              <a:rPr lang="tr-TR" sz="2400" dirty="0" err="1"/>
              <a:t>least</a:t>
            </a:r>
            <a:r>
              <a:rPr lang="tr-TR" sz="2400" dirty="0"/>
              <a:t> </a:t>
            </a:r>
            <a:r>
              <a:rPr lang="tr-TR" sz="2400" dirty="0" err="1"/>
              <a:t>one</a:t>
            </a:r>
            <a:r>
              <a:rPr lang="tr-TR" sz="2400" dirty="0"/>
              <a:t> </a:t>
            </a:r>
            <a:r>
              <a:rPr lang="tr-TR" sz="2400" dirty="0" err="1"/>
              <a:t>uppercase</a:t>
            </a:r>
            <a:r>
              <a:rPr lang="tr-TR" sz="2400" dirty="0"/>
              <a:t> </a:t>
            </a:r>
            <a:r>
              <a:rPr lang="tr-TR" sz="2400" dirty="0" err="1"/>
              <a:t>letter</a:t>
            </a:r>
            <a:r>
              <a:rPr lang="tr-TR" sz="2400" dirty="0"/>
              <a:t>, </a:t>
            </a:r>
            <a:r>
              <a:rPr lang="tr-TR" sz="2400" dirty="0" err="1"/>
              <a:t>one</a:t>
            </a:r>
            <a:r>
              <a:rPr lang="tr-TR" sz="2400" dirty="0"/>
              <a:t> </a:t>
            </a:r>
            <a:r>
              <a:rPr lang="tr-TR" sz="2400" dirty="0" err="1"/>
              <a:t>lowercase</a:t>
            </a:r>
            <a:r>
              <a:rPr lang="tr-TR" sz="2400" dirty="0"/>
              <a:t> </a:t>
            </a:r>
            <a:r>
              <a:rPr lang="tr-TR" sz="2400" dirty="0" err="1"/>
              <a:t>letter</a:t>
            </a:r>
            <a:r>
              <a:rPr lang="tr-TR" sz="2400" dirty="0"/>
              <a:t>, </a:t>
            </a:r>
            <a:r>
              <a:rPr lang="tr-TR" sz="2400" dirty="0" err="1"/>
              <a:t>one</a:t>
            </a:r>
            <a:r>
              <a:rPr lang="tr-TR" sz="2400" dirty="0"/>
              <a:t> </a:t>
            </a:r>
            <a:r>
              <a:rPr lang="tr-TR" sz="2400" dirty="0" err="1"/>
              <a:t>number</a:t>
            </a:r>
            <a:r>
              <a:rPr lang="tr-TR" sz="2400" dirty="0"/>
              <a:t>, </a:t>
            </a:r>
            <a:r>
              <a:rPr lang="tr-TR" sz="2400" dirty="0" err="1"/>
              <a:t>and</a:t>
            </a:r>
            <a:r>
              <a:rPr lang="tr-TR" sz="2400" dirty="0"/>
              <a:t> </a:t>
            </a:r>
            <a:r>
              <a:rPr lang="tr-TR" sz="2400" dirty="0" err="1"/>
              <a:t>one</a:t>
            </a:r>
            <a:r>
              <a:rPr lang="tr-TR" sz="2400" dirty="0"/>
              <a:t> </a:t>
            </a:r>
            <a:r>
              <a:rPr lang="tr-TR" sz="2400" dirty="0" err="1"/>
              <a:t>special</a:t>
            </a:r>
            <a:r>
              <a:rPr lang="tr-TR" sz="2400" dirty="0"/>
              <a:t> </a:t>
            </a:r>
            <a:r>
              <a:rPr lang="tr-TR" sz="2400" dirty="0" err="1"/>
              <a:t>character</a:t>
            </a:r>
            <a:r>
              <a:rPr lang="tr-TR" sz="2400" dirty="0"/>
              <a:t> (.-+=_,!@$#*%&lt;&gt;[]{}).</a:t>
            </a:r>
          </a:p>
          <a:p>
            <a:pPr lvl="2"/>
            <a:r>
              <a:rPr lang="tr-TR" sz="2400" dirty="0" err="1"/>
              <a:t>The</a:t>
            </a:r>
            <a:r>
              <a:rPr lang="tr-TR" sz="2400" dirty="0"/>
              <a:t> </a:t>
            </a:r>
            <a:r>
              <a:rPr lang="tr-TR" sz="2400" dirty="0" err="1"/>
              <a:t>password</a:t>
            </a:r>
            <a:r>
              <a:rPr lang="tr-TR" sz="2400" dirty="0"/>
              <a:t> </a:t>
            </a:r>
            <a:r>
              <a:rPr lang="tr-TR" sz="2400" dirty="0" err="1"/>
              <a:t>field</a:t>
            </a:r>
            <a:r>
              <a:rPr lang="tr-TR" sz="2400" dirty="0"/>
              <a:t> </a:t>
            </a:r>
            <a:r>
              <a:rPr lang="tr-TR" sz="2400" dirty="0" err="1"/>
              <a:t>should</a:t>
            </a:r>
            <a:r>
              <a:rPr lang="tr-TR" sz="2400" dirty="0"/>
              <a:t> not be </a:t>
            </a:r>
            <a:r>
              <a:rPr lang="tr-TR" sz="2400" dirty="0" err="1"/>
              <a:t>left</a:t>
            </a:r>
            <a:r>
              <a:rPr lang="tr-TR" sz="2400" dirty="0"/>
              <a:t> </a:t>
            </a:r>
            <a:r>
              <a:rPr lang="tr-TR" sz="2400" dirty="0" err="1"/>
              <a:t>blank</a:t>
            </a:r>
            <a:r>
              <a:rPr lang="tr-TR" sz="2400" dirty="0"/>
              <a:t> </a:t>
            </a:r>
            <a:r>
              <a:rPr lang="tr-TR" sz="2400" dirty="0" err="1"/>
              <a:t>or</a:t>
            </a:r>
            <a:r>
              <a:rPr lang="tr-TR" sz="2400" dirty="0"/>
              <a:t> </a:t>
            </a:r>
            <a:r>
              <a:rPr lang="tr-TR" sz="2400" dirty="0" err="1"/>
              <a:t>default</a:t>
            </a:r>
            <a:r>
              <a:rPr lang="tr-TR" sz="2400" dirty="0"/>
              <a:t>; 123456, 01062022, </a:t>
            </a:r>
            <a:r>
              <a:rPr lang="tr-TR" sz="2400" dirty="0" err="1"/>
              <a:t>qwerty</a:t>
            </a:r>
            <a:r>
              <a:rPr lang="tr-TR" sz="2400" dirty="0"/>
              <a:t>, </a:t>
            </a:r>
            <a:r>
              <a:rPr lang="tr-TR" sz="2400" dirty="0" err="1"/>
              <a:t>password</a:t>
            </a:r>
            <a:r>
              <a:rPr lang="tr-TR" sz="2400" dirty="0"/>
              <a:t> </a:t>
            </a:r>
            <a:r>
              <a:rPr lang="tr-TR" sz="2400" dirty="0" err="1"/>
              <a:t>etc</a:t>
            </a:r>
            <a:r>
              <a:rPr lang="tr-TR" sz="2400" dirty="0"/>
              <a:t>. </a:t>
            </a:r>
            <a:r>
              <a:rPr lang="tr-TR" sz="2400" dirty="0" err="1"/>
              <a:t>Passwords</a:t>
            </a:r>
            <a:r>
              <a:rPr lang="tr-TR" sz="2400" dirty="0"/>
              <a:t> </a:t>
            </a:r>
            <a:r>
              <a:rPr lang="tr-TR" sz="2400" dirty="0" err="1"/>
              <a:t>should</a:t>
            </a:r>
            <a:r>
              <a:rPr lang="tr-TR" sz="2400" dirty="0"/>
              <a:t> not </a:t>
            </a:r>
            <a:r>
              <a:rPr lang="tr-TR" sz="2400" dirty="0" err="1"/>
              <a:t>contain</a:t>
            </a:r>
            <a:r>
              <a:rPr lang="tr-TR" sz="2400" dirty="0"/>
              <a:t> </a:t>
            </a:r>
            <a:r>
              <a:rPr lang="tr-TR" sz="2400" dirty="0" err="1"/>
              <a:t>personal</a:t>
            </a:r>
            <a:r>
              <a:rPr lang="tr-TR" sz="2400" dirty="0"/>
              <a:t> </a:t>
            </a:r>
            <a:r>
              <a:rPr lang="tr-TR" sz="2400" dirty="0" err="1"/>
              <a:t>information</a:t>
            </a:r>
            <a:r>
              <a:rPr lang="tr-TR" sz="2400" dirty="0"/>
              <a:t> (</a:t>
            </a:r>
            <a:r>
              <a:rPr lang="tr-TR" sz="2400" dirty="0" err="1"/>
              <a:t>your</a:t>
            </a:r>
            <a:r>
              <a:rPr lang="tr-TR" sz="2400" dirty="0"/>
              <a:t> </a:t>
            </a:r>
            <a:r>
              <a:rPr lang="tr-TR" sz="2400" dirty="0" err="1"/>
              <a:t>child's</a:t>
            </a:r>
            <a:r>
              <a:rPr lang="tr-TR" sz="2400" dirty="0"/>
              <a:t> name, </a:t>
            </a:r>
            <a:r>
              <a:rPr lang="tr-TR" sz="2400" dirty="0" err="1"/>
              <a:t>date</a:t>
            </a:r>
            <a:r>
              <a:rPr lang="tr-TR" sz="2400" dirty="0"/>
              <a:t> of </a:t>
            </a:r>
            <a:r>
              <a:rPr lang="tr-TR" sz="2400" dirty="0" err="1"/>
              <a:t>birth</a:t>
            </a:r>
            <a:r>
              <a:rPr lang="tr-TR" sz="2400" dirty="0"/>
              <a:t>, </a:t>
            </a:r>
            <a:r>
              <a:rPr lang="tr-TR" sz="2400" dirty="0" err="1"/>
              <a:t>or</a:t>
            </a:r>
            <a:r>
              <a:rPr lang="tr-TR" sz="2400" dirty="0"/>
              <a:t> </a:t>
            </a:r>
            <a:r>
              <a:rPr lang="tr-TR" sz="2400" dirty="0" err="1"/>
              <a:t>institution</a:t>
            </a:r>
            <a:r>
              <a:rPr lang="tr-TR" sz="2400" dirty="0"/>
              <a:t> name).</a:t>
            </a:r>
          </a:p>
          <a:p>
            <a:pPr lvl="2"/>
            <a:r>
              <a:rPr lang="tr-TR" sz="2400" dirty="0" err="1"/>
              <a:t>Different</a:t>
            </a:r>
            <a:r>
              <a:rPr lang="tr-TR" sz="2400" dirty="0"/>
              <a:t> </a:t>
            </a:r>
            <a:r>
              <a:rPr lang="tr-TR" sz="2400" dirty="0" err="1"/>
              <a:t>passwords</a:t>
            </a:r>
            <a:r>
              <a:rPr lang="tr-TR" sz="2400" dirty="0"/>
              <a:t> </a:t>
            </a:r>
            <a:r>
              <a:rPr lang="tr-TR" sz="2400" dirty="0" err="1"/>
              <a:t>should</a:t>
            </a:r>
            <a:r>
              <a:rPr lang="tr-TR" sz="2400" dirty="0"/>
              <a:t> be </a:t>
            </a:r>
            <a:r>
              <a:rPr lang="tr-TR" sz="2400" dirty="0" err="1"/>
              <a:t>created</a:t>
            </a:r>
            <a:r>
              <a:rPr lang="tr-TR" sz="2400" dirty="0"/>
              <a:t> </a:t>
            </a:r>
            <a:r>
              <a:rPr lang="tr-TR" sz="2400" dirty="0" err="1"/>
              <a:t>for</a:t>
            </a:r>
            <a:r>
              <a:rPr lang="tr-TR" sz="2400" dirty="0"/>
              <a:t> </a:t>
            </a:r>
            <a:r>
              <a:rPr lang="tr-TR" sz="2400" dirty="0" err="1"/>
              <a:t>different</a:t>
            </a:r>
            <a:r>
              <a:rPr lang="tr-TR" sz="2400" dirty="0"/>
              <a:t> </a:t>
            </a:r>
            <a:r>
              <a:rPr lang="tr-TR" sz="2400" dirty="0" err="1"/>
              <a:t>systems</a:t>
            </a:r>
            <a:r>
              <a:rPr lang="tr-TR" sz="2400" dirty="0"/>
              <a:t> </a:t>
            </a:r>
            <a:r>
              <a:rPr lang="tr-TR" sz="2400" dirty="0" err="1"/>
              <a:t>and</a:t>
            </a:r>
            <a:r>
              <a:rPr lang="tr-TR" sz="2400" dirty="0"/>
              <a:t> </a:t>
            </a:r>
            <a:r>
              <a:rPr lang="tr-TR" sz="2400" dirty="0" err="1"/>
              <a:t>accounts</a:t>
            </a:r>
            <a:r>
              <a:rPr lang="tr-TR" sz="2400" dirty="0"/>
              <a:t>.</a:t>
            </a:r>
          </a:p>
          <a:p>
            <a:pPr lvl="2"/>
            <a:r>
              <a:rPr lang="tr-TR" sz="2400" dirty="0" err="1"/>
              <a:t>Passwords</a:t>
            </a:r>
            <a:r>
              <a:rPr lang="tr-TR" sz="2400" dirty="0"/>
              <a:t> </a:t>
            </a:r>
            <a:r>
              <a:rPr lang="tr-TR" sz="2400" dirty="0" err="1"/>
              <a:t>should</a:t>
            </a:r>
            <a:r>
              <a:rPr lang="tr-TR" sz="2400" dirty="0"/>
              <a:t> be </a:t>
            </a:r>
            <a:r>
              <a:rPr lang="tr-TR" sz="2400" dirty="0" err="1"/>
              <a:t>changed</a:t>
            </a:r>
            <a:r>
              <a:rPr lang="tr-TR" sz="2400" dirty="0"/>
              <a:t> </a:t>
            </a:r>
            <a:r>
              <a:rPr lang="tr-TR" sz="2400" dirty="0" err="1"/>
              <a:t>frequently</a:t>
            </a:r>
            <a:r>
              <a:rPr lang="tr-TR" sz="2400" dirty="0"/>
              <a:t> (at </a:t>
            </a:r>
            <a:r>
              <a:rPr lang="tr-TR" sz="2400" dirty="0" err="1"/>
              <a:t>least</a:t>
            </a:r>
            <a:r>
              <a:rPr lang="tr-TR" sz="2400" dirty="0"/>
              <a:t> </a:t>
            </a:r>
            <a:r>
              <a:rPr lang="tr-TR" sz="2400" dirty="0" err="1"/>
              <a:t>every</a:t>
            </a:r>
            <a:r>
              <a:rPr lang="tr-TR" sz="2400" dirty="0"/>
              <a:t> 6 </a:t>
            </a:r>
            <a:r>
              <a:rPr lang="tr-TR" sz="2400" dirty="0" err="1"/>
              <a:t>months</a:t>
            </a:r>
            <a:r>
              <a:rPr lang="tr-TR" sz="2400" dirty="0"/>
              <a:t>).</a:t>
            </a:r>
          </a:p>
          <a:p>
            <a:endParaRPr lang="tr-TR" sz="2400" dirty="0"/>
          </a:p>
        </p:txBody>
      </p:sp>
      <p:pic>
        <p:nvPicPr>
          <p:cNvPr id="4" name="Grafik 4">
            <a:extLst>
              <a:ext uri="{FF2B5EF4-FFF2-40B4-BE49-F238E27FC236}">
                <a16:creationId xmlns:a16="http://schemas.microsoft.com/office/drawing/2014/main" id="{E6A3098E-95D8-5C35-C2B6-887CF123C0FB}"/>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8B3F1B07-684B-4F9F-4E2C-5B94E1DAACB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113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Başlık 1">
            <a:extLst>
              <a:ext uri="{FF2B5EF4-FFF2-40B4-BE49-F238E27FC236}">
                <a16:creationId xmlns:a16="http://schemas.microsoft.com/office/drawing/2014/main" id="{C1B4EEB2-C0E6-F69A-6FC1-D8E962C73C9E}"/>
              </a:ext>
            </a:extLst>
          </p:cNvPr>
          <p:cNvSpPr>
            <a:spLocks noGrp="1"/>
          </p:cNvSpPr>
          <p:nvPr>
            <p:ph type="title"/>
          </p:nvPr>
        </p:nvSpPr>
        <p:spPr>
          <a:xfrm>
            <a:off x="2140140" y="-97173"/>
            <a:ext cx="4818888" cy="1481328"/>
          </a:xfrm>
        </p:spPr>
        <p:txBody>
          <a:bodyPr anchor="b">
            <a:normAutofit/>
          </a:bodyPr>
          <a:lstStyle/>
          <a:p>
            <a:r>
              <a:rPr lang="en-US" b="1" i="1" spc="10" dirty="0">
                <a:effectLst/>
                <a:latin typeface="Calibri Light" panose="020F0302020204030204" pitchFamily="34" charset="0"/>
                <a:ea typeface="Times New Roman" panose="02020603050405020304" pitchFamily="18" charset="0"/>
                <a:cs typeface="Calibri Light" panose="020F0302020204030204" pitchFamily="34" charset="0"/>
              </a:rPr>
              <a:t>Exercises-2:</a:t>
            </a:r>
            <a:endParaRPr lang="tr-TR" dirty="0">
              <a:latin typeface="Calibri Light" panose="020F0302020204030204" pitchFamily="34" charset="0"/>
              <a:cs typeface="Calibri Light" panose="020F0302020204030204" pitchFamily="34" charset="0"/>
            </a:endParaRPr>
          </a:p>
        </p:txBody>
      </p:sp>
      <p:sp>
        <p:nvSpPr>
          <p:cNvPr id="11"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345E16E5-C830-B6B4-06A2-F164A2D28CF2}"/>
              </a:ext>
            </a:extLst>
          </p:cNvPr>
          <p:cNvSpPr>
            <a:spLocks noGrp="1"/>
          </p:cNvSpPr>
          <p:nvPr>
            <p:ph idx="1"/>
          </p:nvPr>
        </p:nvSpPr>
        <p:spPr>
          <a:xfrm>
            <a:off x="630936" y="2660904"/>
            <a:ext cx="4818888" cy="3547872"/>
          </a:xfrm>
        </p:spPr>
        <p:txBody>
          <a:bodyPr anchor="t">
            <a:normAutofit/>
          </a:bodyPr>
          <a:lstStyle/>
          <a:p>
            <a:pPr>
              <a:spcAft>
                <a:spcPts val="1000"/>
              </a:spcAft>
            </a:pPr>
            <a:r>
              <a:rPr lang="en-US" sz="2000" spc="10" dirty="0">
                <a:effectLst/>
                <a:latin typeface="Calibri" panose="020F0502020204030204" pitchFamily="34" charset="0"/>
                <a:ea typeface="Times New Roman" panose="02020603050405020304" pitchFamily="18" charset="0"/>
                <a:cs typeface="Calibri" panose="020F0502020204030204" pitchFamily="34" charset="0"/>
              </a:rPr>
              <a:t>Password security when creating an email account through your corporate email service provider or a public email service provider's application or website</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Step-1:</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 Open the website or application.</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1000"/>
              </a:spcAft>
            </a:pPr>
            <a:r>
              <a:rPr lang="en-US" sz="2000" b="1" i="1" spc="10" dirty="0">
                <a:effectLst/>
                <a:latin typeface="Calibri" panose="020F0502020204030204" pitchFamily="34" charset="0"/>
                <a:ea typeface="Times New Roman" panose="02020603050405020304" pitchFamily="18" charset="0"/>
                <a:cs typeface="Calibri" panose="020F0502020204030204" pitchFamily="34" charset="0"/>
              </a:rPr>
              <a:t>Step-2:</a:t>
            </a:r>
            <a:r>
              <a:rPr lang="en-US" sz="2000" spc="10" dirty="0">
                <a:effectLst/>
                <a:latin typeface="Calibri" panose="020F0502020204030204" pitchFamily="34" charset="0"/>
                <a:ea typeface="Times New Roman" panose="02020603050405020304" pitchFamily="18" charset="0"/>
                <a:cs typeface="Calibri" panose="020F0502020204030204" pitchFamily="34" charset="0"/>
              </a:rPr>
              <a:t> Enter your personal information to create an account.</a:t>
            </a:r>
            <a:endParaRPr lang="tr-TR"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2000" dirty="0"/>
          </a:p>
        </p:txBody>
      </p:sp>
      <p:pic>
        <p:nvPicPr>
          <p:cNvPr id="4" name="Resim 3">
            <a:extLst>
              <a:ext uri="{FF2B5EF4-FFF2-40B4-BE49-F238E27FC236}">
                <a16:creationId xmlns:a16="http://schemas.microsoft.com/office/drawing/2014/main" id="{37C3FDBB-074A-8BDE-4618-FFD745EAFE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6099048" y="1395534"/>
            <a:ext cx="5458968" cy="4066931"/>
          </a:xfrm>
          <a:prstGeom prst="rect">
            <a:avLst/>
          </a:prstGeom>
          <a:noFill/>
        </p:spPr>
      </p:pic>
      <p:pic>
        <p:nvPicPr>
          <p:cNvPr id="5" name="Grafik 4">
            <a:extLst>
              <a:ext uri="{FF2B5EF4-FFF2-40B4-BE49-F238E27FC236}">
                <a16:creationId xmlns:a16="http://schemas.microsoft.com/office/drawing/2014/main" id="{D6D9C402-BA16-D204-CA5B-14F917DF493B}"/>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4C834D62-40BE-DAF9-96AB-E36F59C80B28}"/>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4604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BA884C2-CD1A-77D2-BE4B-A7803480A2BE}"/>
              </a:ext>
            </a:extLst>
          </p:cNvPr>
          <p:cNvSpPr>
            <a:spLocks noGrp="1"/>
          </p:cNvSpPr>
          <p:nvPr>
            <p:ph type="title"/>
          </p:nvPr>
        </p:nvSpPr>
        <p:spPr>
          <a:xfrm>
            <a:off x="1800225" y="258216"/>
            <a:ext cx="10515600" cy="1325563"/>
          </a:xfrm>
        </p:spPr>
        <p:txBody>
          <a:bodyPr/>
          <a:lstStyle/>
          <a:p>
            <a:r>
              <a:rPr lang="en-US" dirty="0"/>
              <a:t>Exercises-2</a:t>
            </a:r>
            <a:r>
              <a:rPr lang="tr-TR" dirty="0"/>
              <a:t> (</a:t>
            </a:r>
            <a:r>
              <a:rPr lang="tr-TR" dirty="0" err="1"/>
              <a:t>Continues</a:t>
            </a:r>
            <a:r>
              <a:rPr lang="tr-TR" dirty="0"/>
              <a:t>)</a:t>
            </a:r>
          </a:p>
        </p:txBody>
      </p:sp>
      <p:sp>
        <p:nvSpPr>
          <p:cNvPr id="3" name="İçerik Yer Tutucusu 2">
            <a:extLst>
              <a:ext uri="{FF2B5EF4-FFF2-40B4-BE49-F238E27FC236}">
                <a16:creationId xmlns:a16="http://schemas.microsoft.com/office/drawing/2014/main" id="{B17960A5-07EA-BAB5-6FCA-0011375497E2}"/>
              </a:ext>
            </a:extLst>
          </p:cNvPr>
          <p:cNvSpPr>
            <a:spLocks noGrp="1"/>
          </p:cNvSpPr>
          <p:nvPr>
            <p:ph idx="1"/>
          </p:nvPr>
        </p:nvSpPr>
        <p:spPr/>
        <p:txBody>
          <a:bodyPr>
            <a:normAutofit lnSpcReduction="10000"/>
          </a:bodyPr>
          <a:lstStyle/>
          <a:p>
            <a:r>
              <a:rPr lang="en-US" dirty="0"/>
              <a:t>Step-3: When creating a password, use uppercase, lowercase, digit, symbol combinations together.</a:t>
            </a:r>
            <a:endParaRPr lang="tr-TR" dirty="0"/>
          </a:p>
          <a:p>
            <a:pPr lvl="1"/>
            <a:r>
              <a:rPr lang="en-US" dirty="0"/>
              <a:t>Some coding can be done to make the password easy to remember by the user. For example, you can write a sentence suitable for the subject and use the first characters, numbers and special characters of the sentence you wrote.</a:t>
            </a:r>
            <a:endParaRPr lang="tr-TR" dirty="0"/>
          </a:p>
          <a:p>
            <a:pPr lvl="1"/>
            <a:r>
              <a:rPr lang="en-US" dirty="0"/>
              <a:t>This cybersecurity project is supported by Erasmus+ 2021</a:t>
            </a:r>
            <a:endParaRPr lang="tr-TR" dirty="0"/>
          </a:p>
          <a:p>
            <a:r>
              <a:rPr lang="en-US" dirty="0"/>
              <a:t>Step-4: We set our password; TcpisbE+2021</a:t>
            </a:r>
            <a:endParaRPr lang="tr-TR" dirty="0"/>
          </a:p>
          <a:p>
            <a:r>
              <a:rPr lang="en-US" dirty="0"/>
              <a:t>Step-5: Make sure that the password consists of at least 8 characters. 12 characters are preferred. It can be said that the password we use is suitable because it has 12 characters.</a:t>
            </a:r>
            <a:endParaRPr lang="tr-TR" dirty="0"/>
          </a:p>
          <a:p>
            <a:endParaRPr lang="tr-TR" dirty="0"/>
          </a:p>
        </p:txBody>
      </p:sp>
      <p:pic>
        <p:nvPicPr>
          <p:cNvPr id="7" name="Grafik 4">
            <a:extLst>
              <a:ext uri="{FF2B5EF4-FFF2-40B4-BE49-F238E27FC236}">
                <a16:creationId xmlns:a16="http://schemas.microsoft.com/office/drawing/2014/main" id="{4497A276-2911-A929-F3BA-289B13E7BF49}"/>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2FA59E31-7DE5-47E4-D039-9570976FB6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317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B590D8B2-9A32-943E-F2E2-AD9403FE27B9}"/>
              </a:ext>
            </a:extLst>
          </p:cNvPr>
          <p:cNvSpPr>
            <a:spLocks noGrp="1"/>
          </p:cNvSpPr>
          <p:nvPr>
            <p:ph type="title"/>
          </p:nvPr>
        </p:nvSpPr>
        <p:spPr>
          <a:xfrm>
            <a:off x="1866900" y="306443"/>
            <a:ext cx="10515600" cy="1325563"/>
          </a:xfrm>
        </p:spPr>
        <p:txBody>
          <a:bodyPr/>
          <a:lstStyle/>
          <a:p>
            <a:r>
              <a:rPr lang="en-US" dirty="0"/>
              <a:t>Exercises of Information </a:t>
            </a:r>
            <a:br>
              <a:rPr lang="tr-TR" dirty="0"/>
            </a:br>
            <a:r>
              <a:rPr lang="en-US" dirty="0"/>
              <a:t>Security Policy</a:t>
            </a:r>
            <a:endParaRPr lang="tr-TR" dirty="0"/>
          </a:p>
        </p:txBody>
      </p:sp>
      <p:sp>
        <p:nvSpPr>
          <p:cNvPr id="47" name="İçerik Yer Tutucusu 2">
            <a:extLst>
              <a:ext uri="{FF2B5EF4-FFF2-40B4-BE49-F238E27FC236}">
                <a16:creationId xmlns:a16="http://schemas.microsoft.com/office/drawing/2014/main" id="{BB2859F8-2201-9086-1BE3-8B47E1FDEDCB}"/>
              </a:ext>
            </a:extLst>
          </p:cNvPr>
          <p:cNvSpPr>
            <a:spLocks noGrp="1"/>
          </p:cNvSpPr>
          <p:nvPr>
            <p:ph idx="1"/>
          </p:nvPr>
        </p:nvSpPr>
        <p:spPr/>
        <p:txBody>
          <a:bodyPr>
            <a:normAutofit fontScale="92500" lnSpcReduction="10000"/>
          </a:bodyPr>
          <a:lstStyle/>
          <a:p>
            <a:r>
              <a:rPr lang="en-US" sz="2400" dirty="0"/>
              <a:t>3- Access to secure sites (Safe Browser): When you go online to shop or read news, you are using a browser. Browsers are one of the primary ways to interact with the Internet. As a result, browsers are primary targets for cyber attackers. Always use the latest version of your browser and keep your security shield strong against browser attacks. </a:t>
            </a:r>
            <a:endParaRPr lang="tr-TR" sz="2400" dirty="0"/>
          </a:p>
          <a:p>
            <a:r>
              <a:rPr lang="en-US" sz="2400" dirty="0"/>
              <a:t>Updated browsers have the latest security patches and are much harder for cyber attackers to exploit.</a:t>
            </a:r>
            <a:endParaRPr lang="tr-TR" sz="2400" dirty="0"/>
          </a:p>
          <a:p>
            <a:r>
              <a:rPr lang="en-US" sz="2400" dirty="0"/>
              <a:t>Modern browsers can recognize certain malicious websites that are designed to harm. If your browser notifies you that the website you are about to visit is dangerous, close that web page and try to find the information you are looking for on a safer website. </a:t>
            </a:r>
            <a:endParaRPr lang="tr-TR" sz="2400" dirty="0"/>
          </a:p>
          <a:p>
            <a:r>
              <a:rPr lang="en-US" sz="2400" dirty="0"/>
              <a:t>Before sending sensitive information online, for example when sending your credit card information for online shopping, make sure your browser is using HTTPS, which is a sign of encryption. For a secure connection, look for encryption marks such as the website address that starts with HTTPS and a padlock icon in the status bar.</a:t>
            </a:r>
            <a:endParaRPr lang="tr-TR" sz="2400" dirty="0"/>
          </a:p>
        </p:txBody>
      </p:sp>
      <p:pic>
        <p:nvPicPr>
          <p:cNvPr id="4" name="Resim 3">
            <a:extLst>
              <a:ext uri="{FF2B5EF4-FFF2-40B4-BE49-F238E27FC236}">
                <a16:creationId xmlns:a16="http://schemas.microsoft.com/office/drawing/2014/main" id="{A299349D-23C7-3F2C-2B0E-D5311296E7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8575233" y="5712855"/>
            <a:ext cx="3240000" cy="928216"/>
          </a:xfrm>
          <a:prstGeom prst="rect">
            <a:avLst/>
          </a:prstGeom>
          <a:noFill/>
        </p:spPr>
      </p:pic>
      <p:pic>
        <p:nvPicPr>
          <p:cNvPr id="6" name="Grafik 4">
            <a:extLst>
              <a:ext uri="{FF2B5EF4-FFF2-40B4-BE49-F238E27FC236}">
                <a16:creationId xmlns:a16="http://schemas.microsoft.com/office/drawing/2014/main" id="{6220B1C7-1689-2879-912D-BEB6E4D62B8D}"/>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114D82E8-3689-49E3-4C3E-B40A9308B08E}"/>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2301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862E5A21-091D-FAA5-82D4-7AF021F98BA8}"/>
              </a:ext>
            </a:extLst>
          </p:cNvPr>
          <p:cNvSpPr>
            <a:spLocks noGrp="1"/>
          </p:cNvSpPr>
          <p:nvPr>
            <p:ph type="title"/>
          </p:nvPr>
        </p:nvSpPr>
        <p:spPr>
          <a:xfrm>
            <a:off x="1438275" y="40499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 of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Security Policy</a:t>
            </a:r>
            <a:endParaRPr lang="tr-TR" dirty="0">
              <a:latin typeface="Calibri Light" panose="020F0302020204030204" pitchFamily="34" charset="0"/>
              <a:cs typeface="Calibri Light" panose="020F0302020204030204" pitchFamily="34" charset="0"/>
            </a:endParaRPr>
          </a:p>
        </p:txBody>
      </p:sp>
      <p:pic>
        <p:nvPicPr>
          <p:cNvPr id="7" name="İçerik Yer Tutucusu 6">
            <a:extLst>
              <a:ext uri="{FF2B5EF4-FFF2-40B4-BE49-F238E27FC236}">
                <a16:creationId xmlns:a16="http://schemas.microsoft.com/office/drawing/2014/main" id="{66295552-AF2C-2AA7-8A10-6CEB3148CEE2}"/>
              </a:ext>
            </a:extLst>
          </p:cNvPr>
          <p:cNvPicPr>
            <a:picLocks noGrp="1" noChangeAspect="1"/>
          </p:cNvPicPr>
          <p:nvPr>
            <p:ph sz="half" idx="1"/>
          </p:nvPr>
        </p:nvPicPr>
        <p:blipFill rotWithShape="1">
          <a:blip r:embed="rId2">
            <a:extLst>
              <a:ext uri="{28A0092B-C50C-407E-A947-70E740481C1C}">
                <a14:useLocalDpi xmlns:a14="http://schemas.microsoft.com/office/drawing/2010/main" val="0"/>
              </a:ext>
            </a:extLst>
          </a:blip>
          <a:srcRect l="3035" r="1241"/>
          <a:stretch/>
        </p:blipFill>
        <p:spPr bwMode="auto">
          <a:xfrm>
            <a:off x="770773" y="2320998"/>
            <a:ext cx="5058528" cy="3260652"/>
          </a:xfrm>
          <a:prstGeom prst="rect">
            <a:avLst/>
          </a:prstGeom>
          <a:noFill/>
          <a:ln>
            <a:noFill/>
          </a:ln>
          <a:extLst>
            <a:ext uri="{53640926-AAD7-44D8-BBD7-CCE9431645EC}">
              <a14:shadowObscured xmlns:a14="http://schemas.microsoft.com/office/drawing/2010/main"/>
            </a:ext>
          </a:extLst>
        </p:spPr>
      </p:pic>
      <p:pic>
        <p:nvPicPr>
          <p:cNvPr id="8" name="İçerik Yer Tutucusu 7">
            <a:extLst>
              <a:ext uri="{FF2B5EF4-FFF2-40B4-BE49-F238E27FC236}">
                <a16:creationId xmlns:a16="http://schemas.microsoft.com/office/drawing/2014/main" id="{E1A4EA34-3E8A-F45B-C281-A5DA0A5BD390}"/>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174362" y="2320997"/>
            <a:ext cx="4646037" cy="3205937"/>
          </a:xfrm>
          <a:prstGeom prst="rect">
            <a:avLst/>
          </a:prstGeom>
          <a:noFill/>
          <a:ln>
            <a:noFill/>
          </a:ln>
        </p:spPr>
      </p:pic>
      <p:sp>
        <p:nvSpPr>
          <p:cNvPr id="10" name="Metin kutusu 9">
            <a:extLst>
              <a:ext uri="{FF2B5EF4-FFF2-40B4-BE49-F238E27FC236}">
                <a16:creationId xmlns:a16="http://schemas.microsoft.com/office/drawing/2014/main" id="{23E7F9C7-7326-F6E1-8B03-C0ADD5F6EBC4}"/>
              </a:ext>
            </a:extLst>
          </p:cNvPr>
          <p:cNvSpPr txBox="1"/>
          <p:nvPr/>
        </p:nvSpPr>
        <p:spPr>
          <a:xfrm>
            <a:off x="1991557" y="5685693"/>
            <a:ext cx="1754820"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Secure web site</a:t>
            </a:r>
            <a:endParaRPr lang="tr-TR" dirty="0"/>
          </a:p>
        </p:txBody>
      </p:sp>
      <p:sp>
        <p:nvSpPr>
          <p:cNvPr id="12" name="Metin kutusu 11">
            <a:extLst>
              <a:ext uri="{FF2B5EF4-FFF2-40B4-BE49-F238E27FC236}">
                <a16:creationId xmlns:a16="http://schemas.microsoft.com/office/drawing/2014/main" id="{DB206C75-232E-1F26-E7D7-72C1CF782BCF}"/>
              </a:ext>
            </a:extLst>
          </p:cNvPr>
          <p:cNvSpPr txBox="1"/>
          <p:nvPr/>
        </p:nvSpPr>
        <p:spPr>
          <a:xfrm>
            <a:off x="7264154" y="5685693"/>
            <a:ext cx="2119544" cy="369332"/>
          </a:xfrm>
          <a:prstGeom prst="rect">
            <a:avLst/>
          </a:prstGeom>
          <a:noFill/>
        </p:spPr>
        <p:txBody>
          <a:bodyPr wrap="square">
            <a:spAutoFit/>
          </a:bodyPr>
          <a:lstStyle/>
          <a:p>
            <a:r>
              <a:rPr lang="en-US" sz="1800" spc="10">
                <a:effectLst/>
                <a:latin typeface="Calibri" panose="020F0502020204030204" pitchFamily="34" charset="0"/>
                <a:ea typeface="Times New Roman" panose="02020603050405020304" pitchFamily="18" charset="0"/>
              </a:rPr>
              <a:t>Not secure</a:t>
            </a:r>
            <a:r>
              <a:rPr lang="tr-TR" sz="1800" spc="10">
                <a:effectLst/>
                <a:latin typeface="Calibri" panose="020F0502020204030204" pitchFamily="34" charset="0"/>
                <a:ea typeface="Times New Roman" panose="02020603050405020304" pitchFamily="18" charset="0"/>
              </a:rPr>
              <a:t> </a:t>
            </a:r>
            <a:r>
              <a:rPr lang="en-US" sz="1800" spc="10">
                <a:effectLst/>
                <a:latin typeface="Calibri" panose="020F0502020204030204" pitchFamily="34" charset="0"/>
                <a:ea typeface="Times New Roman" panose="02020603050405020304" pitchFamily="18" charset="0"/>
              </a:rPr>
              <a:t>web site</a:t>
            </a:r>
            <a:endParaRPr lang="tr-TR" dirty="0"/>
          </a:p>
        </p:txBody>
      </p:sp>
      <p:pic>
        <p:nvPicPr>
          <p:cNvPr id="2" name="Grafik 4">
            <a:extLst>
              <a:ext uri="{FF2B5EF4-FFF2-40B4-BE49-F238E27FC236}">
                <a16:creationId xmlns:a16="http://schemas.microsoft.com/office/drawing/2014/main" id="{2A03BD0E-B8DA-7C60-8189-D77A3387A20E}"/>
              </a:ext>
            </a:extLst>
          </p:cNvPr>
          <p:cNvPicPr>
            <a:picLocks noChangeAspect="1"/>
          </p:cNvPicPr>
          <p:nvPr/>
        </p:nvPicPr>
        <p:blipFill>
          <a:blip r:embed="rId4">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1E8E8EC9-75A1-83ED-AE15-8975FB696360}"/>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99462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Başlık 7">
            <a:extLst>
              <a:ext uri="{FF2B5EF4-FFF2-40B4-BE49-F238E27FC236}">
                <a16:creationId xmlns:a16="http://schemas.microsoft.com/office/drawing/2014/main" id="{A689865E-F1D3-5009-5DF6-7394F35ACCCA}"/>
              </a:ext>
            </a:extLst>
          </p:cNvPr>
          <p:cNvSpPr>
            <a:spLocks noGrp="1"/>
          </p:cNvSpPr>
          <p:nvPr>
            <p:ph type="title"/>
          </p:nvPr>
        </p:nvSpPr>
        <p:spPr>
          <a:xfrm>
            <a:off x="1752600" y="357616"/>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Exercises-3</a:t>
            </a:r>
            <a:r>
              <a:rPr lang="en-US" sz="4400" b="1" spc="10" dirty="0">
                <a:effectLst/>
                <a:latin typeface="Calibri" panose="020F0502020204030204" pitchFamily="34" charset="0"/>
                <a:ea typeface="Times New Roman" panose="02020603050405020304" pitchFamily="18" charset="0"/>
                <a:cs typeface="Calibri" panose="020F0502020204030204" pitchFamily="34" charset="0"/>
              </a:rPr>
              <a:t>:</a:t>
            </a:r>
            <a:endParaRPr lang="tr-TR" dirty="0"/>
          </a:p>
        </p:txBody>
      </p:sp>
      <p:sp>
        <p:nvSpPr>
          <p:cNvPr id="6" name="İçerik Yer Tutucusu 5">
            <a:extLst>
              <a:ext uri="{FF2B5EF4-FFF2-40B4-BE49-F238E27FC236}">
                <a16:creationId xmlns:a16="http://schemas.microsoft.com/office/drawing/2014/main" id="{7DD2FB74-FB1E-16B0-7D6F-28ED8283D69C}"/>
              </a:ext>
            </a:extLst>
          </p:cNvPr>
          <p:cNvSpPr>
            <a:spLocks noGrp="1"/>
          </p:cNvSpPr>
          <p:nvPr>
            <p:ph sz="half" idx="1"/>
          </p:nvPr>
        </p:nvSpPr>
        <p:spPr/>
        <p:txBody>
          <a:bodyPr>
            <a:noAutofit/>
          </a:bodyPr>
          <a:lstStyle/>
          <a:p>
            <a:pPr algn="just">
              <a:lnSpc>
                <a:spcPct val="115000"/>
              </a:lnSpc>
              <a:spcAft>
                <a:spcPts val="1000"/>
              </a:spcAft>
            </a:pP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Follow the steps below to edit plug-ins in the web browser.</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US" sz="2400" b="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Step-1:</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Open your web browser and click the “Costume and Control…” button in the upper left corner (1). Click on the “Settings” tab from the drop-down menu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sp>
        <p:nvSpPr>
          <p:cNvPr id="9" name="İçerik Yer Tutucusu 8">
            <a:extLst>
              <a:ext uri="{FF2B5EF4-FFF2-40B4-BE49-F238E27FC236}">
                <a16:creationId xmlns:a16="http://schemas.microsoft.com/office/drawing/2014/main" id="{3D54DFBE-3CD0-F00C-BD87-F30CD45DAEE4}"/>
              </a:ext>
            </a:extLst>
          </p:cNvPr>
          <p:cNvSpPr>
            <a:spLocks noGrp="1"/>
          </p:cNvSpPr>
          <p:nvPr>
            <p:ph sz="half" idx="2"/>
          </p:nvPr>
        </p:nvSpPr>
        <p:spPr/>
        <p:txBody>
          <a:bodyPr/>
          <a:lstStyle/>
          <a:p>
            <a:endParaRPr lang="tr-TR" dirty="0"/>
          </a:p>
        </p:txBody>
      </p:sp>
      <p:pic>
        <p:nvPicPr>
          <p:cNvPr id="7" name="Resim 6">
            <a:extLst>
              <a:ext uri="{FF2B5EF4-FFF2-40B4-BE49-F238E27FC236}">
                <a16:creationId xmlns:a16="http://schemas.microsoft.com/office/drawing/2014/main" id="{C9999833-8E47-F75E-B45D-8E9FE46BE563}"/>
              </a:ext>
            </a:extLst>
          </p:cNvPr>
          <p:cNvPicPr>
            <a:picLocks noChangeAspect="1"/>
          </p:cNvPicPr>
          <p:nvPr/>
        </p:nvPicPr>
        <p:blipFill rotWithShape="1">
          <a:blip r:embed="rId2">
            <a:extLst>
              <a:ext uri="{28A0092B-C50C-407E-A947-70E740481C1C}">
                <a14:useLocalDpi xmlns:a14="http://schemas.microsoft.com/office/drawing/2010/main" val="0"/>
              </a:ext>
            </a:extLst>
          </a:blip>
          <a:srcRect l="18046"/>
          <a:stretch/>
        </p:blipFill>
        <p:spPr bwMode="auto">
          <a:xfrm>
            <a:off x="6257924" y="2233613"/>
            <a:ext cx="5319950" cy="3224212"/>
          </a:xfrm>
          <a:prstGeom prst="rect">
            <a:avLst/>
          </a:prstGeom>
          <a:noFill/>
          <a:ln>
            <a:noFill/>
          </a:ln>
        </p:spPr>
      </p:pic>
      <p:pic>
        <p:nvPicPr>
          <p:cNvPr id="2" name="Grafik 4">
            <a:extLst>
              <a:ext uri="{FF2B5EF4-FFF2-40B4-BE49-F238E27FC236}">
                <a16:creationId xmlns:a16="http://schemas.microsoft.com/office/drawing/2014/main" id="{823DCF96-06D6-F64E-9814-96700FB872E4}"/>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3" name="Picture 2">
            <a:extLst>
              <a:ext uri="{FF2B5EF4-FFF2-40B4-BE49-F238E27FC236}">
                <a16:creationId xmlns:a16="http://schemas.microsoft.com/office/drawing/2014/main" id="{AD09760A-DF0E-E68E-7693-3599AA38C1D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72735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33E9D45F-EC43-5C9F-9214-9FCCCBC8B69F}"/>
              </a:ext>
            </a:extLst>
          </p:cNvPr>
          <p:cNvSpPr>
            <a:spLocks noGrp="1"/>
          </p:cNvSpPr>
          <p:nvPr>
            <p:ph type="title"/>
          </p:nvPr>
        </p:nvSpPr>
        <p:spPr>
          <a:xfrm>
            <a:off x="1676400" y="310082"/>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Exercises-3</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sz="4400"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631C9E72-CFA7-699D-D00A-D60DF7A04E34}"/>
              </a:ext>
            </a:extLst>
          </p:cNvPr>
          <p:cNvSpPr>
            <a:spLocks noGrp="1"/>
          </p:cNvSpPr>
          <p:nvPr>
            <p:ph sz="half" idx="1"/>
          </p:nvPr>
        </p:nvSpPr>
        <p:spPr/>
        <p:txBody>
          <a:bodyPr>
            <a:normAutofit/>
          </a:bodyPr>
          <a:lstStyle/>
          <a:p>
            <a:r>
              <a:rPr lang="en-US" sz="2400" b="1" i="1"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Step-2:</a:t>
            </a:r>
            <a:r>
              <a:rPr lang="en-US" sz="2400" spc="1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Click the "Extensions" button in the window that comes up.</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tr-TR" sz="3600" dirty="0"/>
          </a:p>
        </p:txBody>
      </p:sp>
      <p:pic>
        <p:nvPicPr>
          <p:cNvPr id="5" name="İçerik Yer Tutucusu 4">
            <a:extLst>
              <a:ext uri="{FF2B5EF4-FFF2-40B4-BE49-F238E27FC236}">
                <a16:creationId xmlns:a16="http://schemas.microsoft.com/office/drawing/2014/main" id="{CBD17174-53D3-6167-0A78-D7C1B3923A5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4514850" y="2596397"/>
            <a:ext cx="6838950" cy="3951521"/>
          </a:xfrm>
          <a:prstGeom prst="rect">
            <a:avLst/>
          </a:prstGeom>
          <a:noFill/>
          <a:ln>
            <a:noFill/>
          </a:ln>
        </p:spPr>
      </p:pic>
      <p:pic>
        <p:nvPicPr>
          <p:cNvPr id="4" name="Grafik 4">
            <a:extLst>
              <a:ext uri="{FF2B5EF4-FFF2-40B4-BE49-F238E27FC236}">
                <a16:creationId xmlns:a16="http://schemas.microsoft.com/office/drawing/2014/main" id="{EBAF3258-EA4E-E1A1-4750-7591CA866A1E}"/>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6" name="Picture 2">
            <a:extLst>
              <a:ext uri="{FF2B5EF4-FFF2-40B4-BE49-F238E27FC236}">
                <a16:creationId xmlns:a16="http://schemas.microsoft.com/office/drawing/2014/main" id="{C8D658B4-B679-4300-1995-B76B4BDFAF7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51387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Resim 5">
            <a:extLst>
              <a:ext uri="{FF2B5EF4-FFF2-40B4-BE49-F238E27FC236}">
                <a16:creationId xmlns:a16="http://schemas.microsoft.com/office/drawing/2014/main" id="{98188CF3-F61A-9711-9EE1-29955596E8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auto">
          <a:xfrm>
            <a:off x="1083030" y="1577585"/>
            <a:ext cx="10369645" cy="2773881"/>
          </a:xfrm>
          <a:prstGeom prst="rect">
            <a:avLst/>
          </a:prstGeom>
          <a:noFill/>
        </p:spPr>
      </p:pic>
      <p:sp>
        <p:nvSpPr>
          <p:cNvPr id="17" name="Rectangle 16">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İçerik Yer Tutucusu 2">
            <a:extLst>
              <a:ext uri="{FF2B5EF4-FFF2-40B4-BE49-F238E27FC236}">
                <a16:creationId xmlns:a16="http://schemas.microsoft.com/office/drawing/2014/main" id="{53964929-4C3B-0C7D-3C4D-B1682CB070E4}"/>
              </a:ext>
            </a:extLst>
          </p:cNvPr>
          <p:cNvSpPr>
            <a:spLocks noGrp="1"/>
          </p:cNvSpPr>
          <p:nvPr>
            <p:ph idx="1"/>
          </p:nvPr>
        </p:nvSpPr>
        <p:spPr>
          <a:xfrm>
            <a:off x="1152525" y="4588184"/>
            <a:ext cx="10597109" cy="1852267"/>
          </a:xfrm>
        </p:spPr>
        <p:txBody>
          <a:bodyPr anchor="ctr">
            <a:normAutofit/>
          </a:bodyPr>
          <a:lstStyle/>
          <a:p>
            <a:r>
              <a:rPr lang="en-US" sz="2400" b="1" i="1" spc="10" dirty="0">
                <a:effectLst/>
                <a:latin typeface="Calibri" panose="020F0502020204030204" pitchFamily="34" charset="0"/>
                <a:ea typeface="Times New Roman" panose="02020603050405020304" pitchFamily="18" charset="0"/>
                <a:cs typeface="Calibri" panose="020F0502020204030204" pitchFamily="34" charset="0"/>
              </a:rPr>
              <a:t>Step-3:</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You can see the add-ons installed on your browser on this screen. If you want to delete the add-on, you can delete it (1) by pressing the “</a:t>
            </a:r>
            <a:r>
              <a:rPr lang="en-US" sz="2400" spc="10" dirty="0" err="1">
                <a:effectLst/>
                <a:latin typeface="Calibri" panose="020F0502020204030204" pitchFamily="34" charset="0"/>
                <a:ea typeface="Times New Roman" panose="02020603050405020304" pitchFamily="18" charset="0"/>
                <a:cs typeface="Calibri" panose="020F0502020204030204" pitchFamily="34" charset="0"/>
              </a:rPr>
              <a:t>Romove</a:t>
            </a:r>
            <a:r>
              <a:rPr lang="en-US" sz="2400" spc="10" dirty="0">
                <a:effectLst/>
                <a:latin typeface="Calibri" panose="020F0502020204030204" pitchFamily="34" charset="0"/>
                <a:ea typeface="Times New Roman" panose="02020603050405020304" pitchFamily="18" charset="0"/>
                <a:cs typeface="Calibri" panose="020F0502020204030204" pitchFamily="34" charset="0"/>
              </a:rPr>
              <a:t>” button. If you want the plugin to remain inactive, you can deactivate it from the "On-Off" button (2).</a:t>
            </a:r>
            <a:endParaRPr lang="tr-TR"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Grafik 4">
            <a:extLst>
              <a:ext uri="{FF2B5EF4-FFF2-40B4-BE49-F238E27FC236}">
                <a16:creationId xmlns:a16="http://schemas.microsoft.com/office/drawing/2014/main" id="{6713497C-2E29-B422-01D6-A1BD538756A7}"/>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4" name="Picture 2">
            <a:extLst>
              <a:ext uri="{FF2B5EF4-FFF2-40B4-BE49-F238E27FC236}">
                <a16:creationId xmlns:a16="http://schemas.microsoft.com/office/drawing/2014/main" id="{16D7FB74-D2DE-2169-8E17-9B9F9C5507F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
        <p:nvSpPr>
          <p:cNvPr id="5" name="Başlık 4">
            <a:extLst>
              <a:ext uri="{FF2B5EF4-FFF2-40B4-BE49-F238E27FC236}">
                <a16:creationId xmlns:a16="http://schemas.microsoft.com/office/drawing/2014/main" id="{7DE4A5D7-A136-3A80-B148-B2FC3BB6E35B}"/>
              </a:ext>
            </a:extLst>
          </p:cNvPr>
          <p:cNvSpPr>
            <a:spLocks noGrp="1"/>
          </p:cNvSpPr>
          <p:nvPr>
            <p:ph type="title"/>
          </p:nvPr>
        </p:nvSpPr>
        <p:spPr>
          <a:xfrm>
            <a:off x="2411875" y="213725"/>
            <a:ext cx="5389099" cy="1556907"/>
          </a:xfrm>
        </p:spPr>
        <p:txBody>
          <a:bodyPr anchor="ctr">
            <a:normAutofit/>
          </a:bodyPr>
          <a:lstStyle/>
          <a:p>
            <a:r>
              <a:rPr lang="en-US" b="1" spc="10" dirty="0">
                <a:effectLst/>
                <a:latin typeface="Calibri Light" panose="020F0302020204030204" pitchFamily="34" charset="0"/>
                <a:ea typeface="Times New Roman" panose="02020603050405020304" pitchFamily="18" charset="0"/>
                <a:cs typeface="Calibri Light" panose="020F0302020204030204" pitchFamily="34" charset="0"/>
              </a:rPr>
              <a:t>Exercises-3</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 (</a:t>
            </a:r>
            <a:r>
              <a:rPr lang="tr-TR" b="1" spc="10" dirty="0" err="1">
                <a:effectLst/>
                <a:latin typeface="Calibri Light" panose="020F0302020204030204" pitchFamily="34" charset="0"/>
                <a:ea typeface="Times New Roman" panose="02020603050405020304" pitchFamily="18" charset="0"/>
                <a:cs typeface="Calibri Light" panose="020F0302020204030204" pitchFamily="34" charset="0"/>
              </a:rPr>
              <a:t>Continues</a:t>
            </a:r>
            <a:r>
              <a:rPr lang="tr-TR" b="1" spc="10" dirty="0">
                <a:effectLst/>
                <a:latin typeface="Calibri Light" panose="020F0302020204030204" pitchFamily="34" charset="0"/>
                <a:ea typeface="Times New Roman" panose="02020603050405020304" pitchFamily="18" charset="0"/>
                <a:cs typeface="Calibri Light" panose="020F0302020204030204" pitchFamily="34" charset="0"/>
              </a:rPr>
              <a:t>)</a:t>
            </a:r>
            <a:endParaRPr lang="tr-TR" dirty="0">
              <a:latin typeface="Calibri Light" panose="020F0302020204030204" pitchFamily="34" charset="0"/>
              <a:cs typeface="Calibri Light" panose="020F0302020204030204" pitchFamily="34" charset="0"/>
            </a:endParaRPr>
          </a:p>
        </p:txBody>
      </p:sp>
    </p:spTree>
    <p:extLst>
      <p:ext uri="{BB962C8B-B14F-4D97-AF65-F5344CB8AC3E}">
        <p14:creationId xmlns:p14="http://schemas.microsoft.com/office/powerpoint/2010/main" val="24445696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D589F20F-E453-66AF-2A35-727EBE803D26}"/>
              </a:ext>
            </a:extLst>
          </p:cNvPr>
          <p:cNvSpPr>
            <a:spLocks noGrp="1"/>
          </p:cNvSpPr>
          <p:nvPr>
            <p:ph type="title"/>
          </p:nvPr>
        </p:nvSpPr>
        <p:spPr>
          <a:xfrm>
            <a:off x="1676400" y="310082"/>
            <a:ext cx="10515600" cy="1325563"/>
          </a:xfrm>
        </p:spPr>
        <p:txBody>
          <a:bodyPr/>
          <a:lstStyle/>
          <a:p>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98261624-6E7F-7685-7166-5995C0C5320C}"/>
              </a:ext>
            </a:extLst>
          </p:cNvPr>
          <p:cNvSpPr>
            <a:spLocks noGrp="1"/>
          </p:cNvSpPr>
          <p:nvPr>
            <p:ph idx="1"/>
          </p:nvPr>
        </p:nvSpPr>
        <p:spPr/>
        <p:txBody>
          <a:bodyPr>
            <a:normAutofit fontScale="92500" lnSpcReduction="20000"/>
          </a:bodyPr>
          <a:lstStyle/>
          <a:p>
            <a:pPr algn="just"/>
            <a:r>
              <a:rPr lang="en-US" b="1" dirty="0"/>
              <a:t>4. Email, Messaging, and Phishing: </a:t>
            </a:r>
            <a:r>
              <a:rPr lang="en-US" dirty="0"/>
              <a:t>Have an email in your inbox or a message on your phone. “There is a problem with your account and your account should be updated immediately. All you have to do is click a link.” When you get a message with content, stop and think before you click! “Phishing” is a social engineering attack that uses emails or messaging as bait, similar to using bait for fishing. Cyber attackers send thousands of emails in hopes that someone will take the bait. Emails prompt you to take an action, such as clicking a link, opening an attachment, or filling out a form. Cyber attackers aren't sure exactly who will receive these emails, but performing one of these seemingly harmless actions could get you hooked. A more sophisticated form of phishing called "Spear phishing" targets specific individuals. For example, when everyone in our Organization receives a generic phishing email regarding an undelivered package; like five people in our purchasing unit being targeted with a fake invoice request. </a:t>
            </a:r>
            <a:endParaRPr lang="tr-TR" dirty="0"/>
          </a:p>
        </p:txBody>
      </p:sp>
      <p:pic>
        <p:nvPicPr>
          <p:cNvPr id="4" name="Grafik 4">
            <a:extLst>
              <a:ext uri="{FF2B5EF4-FFF2-40B4-BE49-F238E27FC236}">
                <a16:creationId xmlns:a16="http://schemas.microsoft.com/office/drawing/2014/main" id="{6FB964DC-D9B5-9558-E45B-0FD6E3D1731C}"/>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B42F33D-2515-BDAF-A3A1-CA502354CF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982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98796960-CF2A-4008-7CFA-EC68998A7A15}"/>
              </a:ext>
            </a:extLst>
          </p:cNvPr>
          <p:cNvSpPr>
            <a:spLocks noGrp="1"/>
          </p:cNvSpPr>
          <p:nvPr>
            <p:ph type="title"/>
          </p:nvPr>
        </p:nvSpPr>
        <p:spPr>
          <a:xfrm>
            <a:off x="1610557" y="329397"/>
            <a:ext cx="10515600" cy="1325563"/>
          </a:xfrm>
        </p:spPr>
        <p:txBody>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 of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Security Policy</a:t>
            </a:r>
            <a:endParaRPr lang="tr-TR" dirty="0">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052DDA61-9C71-5ED8-926C-720A0039FC76}"/>
              </a:ext>
            </a:extLst>
          </p:cNvPr>
          <p:cNvSpPr>
            <a:spLocks noGrp="1"/>
          </p:cNvSpPr>
          <p:nvPr>
            <p:ph idx="1"/>
          </p:nvPr>
        </p:nvSpPr>
        <p:spPr/>
        <p:txBody>
          <a:bodyPr>
            <a:normAutofit fontScale="92500" lnSpcReduction="10000"/>
          </a:bodyPr>
          <a:lstStyle/>
          <a:p>
            <a:r>
              <a:rPr lang="en-US"/>
              <a:t>How do we know if an email or message is a phishing attack? Some signs to look for:</a:t>
            </a:r>
          </a:p>
          <a:p>
            <a:pPr lvl="1"/>
            <a:r>
              <a:rPr lang="en-US"/>
              <a:t>Messages beginning with “</a:t>
            </a:r>
            <a:r>
              <a:rPr lang="en-US" b="1" i="1">
                <a:solidFill>
                  <a:srgbClr val="FF0000"/>
                </a:solidFill>
              </a:rPr>
              <a:t>Dear Customer</a:t>
            </a:r>
            <a:r>
              <a:rPr lang="en-US"/>
              <a:t>” or other general greeting entries.</a:t>
            </a:r>
          </a:p>
          <a:p>
            <a:pPr lvl="1"/>
            <a:r>
              <a:rPr lang="en-US"/>
              <a:t>Messages that require immediate action or create a sense of </a:t>
            </a:r>
            <a:r>
              <a:rPr lang="en-US" b="1" i="1">
                <a:solidFill>
                  <a:srgbClr val="FF0000"/>
                </a:solidFill>
              </a:rPr>
              <a:t>urgency</a:t>
            </a:r>
            <a:r>
              <a:rPr lang="en-US"/>
              <a:t>, such as threatening to </a:t>
            </a:r>
            <a:r>
              <a:rPr lang="en-US" b="1" i="1">
                <a:solidFill>
                  <a:srgbClr val="FF0000"/>
                </a:solidFill>
              </a:rPr>
              <a:t>close your account</a:t>
            </a:r>
            <a:r>
              <a:rPr lang="en-US"/>
              <a:t>.</a:t>
            </a:r>
          </a:p>
          <a:p>
            <a:pPr lvl="1"/>
            <a:r>
              <a:rPr lang="en-US"/>
              <a:t>Messages that claim to be from an official organization but have </a:t>
            </a:r>
            <a:r>
              <a:rPr lang="en-US" b="1" i="1">
                <a:solidFill>
                  <a:srgbClr val="FF0000"/>
                </a:solidFill>
              </a:rPr>
              <a:t>grammatical or spelling mistakes</a:t>
            </a:r>
            <a:r>
              <a:rPr lang="en-US"/>
              <a:t> or use a personal email address such as @gmail.com, @yahoo.com, or @hotmail.com.</a:t>
            </a:r>
          </a:p>
          <a:p>
            <a:pPr lvl="1"/>
            <a:r>
              <a:rPr lang="en-US"/>
              <a:t>Any message that asks for </a:t>
            </a:r>
            <a:r>
              <a:rPr lang="en-US" b="1" i="1">
                <a:solidFill>
                  <a:srgbClr val="FF0000"/>
                </a:solidFill>
              </a:rPr>
              <a:t>highly sensitive information</a:t>
            </a:r>
            <a:r>
              <a:rPr lang="en-US"/>
              <a:t>, </a:t>
            </a:r>
            <a:r>
              <a:rPr lang="en-US" b="1" i="1">
                <a:solidFill>
                  <a:srgbClr val="FF0000"/>
                </a:solidFill>
              </a:rPr>
              <a:t>such as</a:t>
            </a:r>
            <a:r>
              <a:rPr lang="en-US"/>
              <a:t> your </a:t>
            </a:r>
            <a:r>
              <a:rPr lang="en-US" b="1" i="1">
                <a:solidFill>
                  <a:srgbClr val="FF0000"/>
                </a:solidFill>
              </a:rPr>
              <a:t>credit card number or password</a:t>
            </a:r>
            <a:r>
              <a:rPr lang="en-US"/>
              <a:t>. Be suspicious of such messages. If someone you know, such as a coworker, sends you a message that requires urgent action, reach out through different channels to verify that it is really him who sent you, for example by phone call Try to confirm if the message is his.</a:t>
            </a:r>
            <a:endParaRPr lang="tr-TR" dirty="0"/>
          </a:p>
        </p:txBody>
      </p:sp>
      <p:pic>
        <p:nvPicPr>
          <p:cNvPr id="4" name="Grafik 4">
            <a:extLst>
              <a:ext uri="{FF2B5EF4-FFF2-40B4-BE49-F238E27FC236}">
                <a16:creationId xmlns:a16="http://schemas.microsoft.com/office/drawing/2014/main" id="{5356671A-A631-7C84-3CB5-CCA05E11B7A5}"/>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C6637E30-8DFF-2BB8-40B5-BF1430EA45AB}"/>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265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Başlık 3">
            <a:extLst>
              <a:ext uri="{FF2B5EF4-FFF2-40B4-BE49-F238E27FC236}">
                <a16:creationId xmlns:a16="http://schemas.microsoft.com/office/drawing/2014/main" id="{F698FB4F-7B6F-FE43-38D2-48974C5E9F0C}"/>
              </a:ext>
            </a:extLst>
          </p:cNvPr>
          <p:cNvSpPr>
            <a:spLocks noGrp="1"/>
          </p:cNvSpPr>
          <p:nvPr>
            <p:ph type="title"/>
          </p:nvPr>
        </p:nvSpPr>
        <p:spPr>
          <a:xfrm>
            <a:off x="1676400" y="329397"/>
            <a:ext cx="10515600" cy="1325563"/>
          </a:xfrm>
        </p:spPr>
        <p:txBody>
          <a:bodyPr/>
          <a:lstStyle/>
          <a:p>
            <a:r>
              <a:rPr lang="en-US" dirty="0"/>
              <a:t>Samples of the Phishing </a:t>
            </a:r>
          </a:p>
        </p:txBody>
      </p:sp>
      <p:sp>
        <p:nvSpPr>
          <p:cNvPr id="3" name="İçerik Yer Tutucusu 2">
            <a:extLst>
              <a:ext uri="{FF2B5EF4-FFF2-40B4-BE49-F238E27FC236}">
                <a16:creationId xmlns:a16="http://schemas.microsoft.com/office/drawing/2014/main" id="{9400C539-74CF-AE1A-63BA-F719824190F2}"/>
              </a:ext>
            </a:extLst>
          </p:cNvPr>
          <p:cNvSpPr>
            <a:spLocks noGrp="1"/>
          </p:cNvSpPr>
          <p:nvPr>
            <p:ph sz="half" idx="1"/>
          </p:nvPr>
        </p:nvSpPr>
        <p:spPr/>
        <p:txBody>
          <a:bodyPr/>
          <a:lstStyle/>
          <a:p>
            <a:r>
              <a:rPr lang="en-US" dirty="0"/>
              <a:t> </a:t>
            </a:r>
            <a:r>
              <a:rPr lang="en-US" b="1" i="1" dirty="0"/>
              <a:t>Sample-1: </a:t>
            </a:r>
            <a:r>
              <a:rPr lang="en-US" dirty="0"/>
              <a:t>In this example, the email looks like it was sent from PayPal.com, but is sent through a fake server. If we look only at the web address to which it is directed, without clicking on the given link, we can detect that it is an e-mail harvested by an attacker who wants to obtain credentials.</a:t>
            </a:r>
          </a:p>
          <a:p>
            <a:endParaRPr lang="en-US" dirty="0"/>
          </a:p>
        </p:txBody>
      </p:sp>
      <p:pic>
        <p:nvPicPr>
          <p:cNvPr id="6" name="İçerik Yer Tutucusu 5">
            <a:extLst>
              <a:ext uri="{FF2B5EF4-FFF2-40B4-BE49-F238E27FC236}">
                <a16:creationId xmlns:a16="http://schemas.microsoft.com/office/drawing/2014/main" id="{B4B6E23B-0F2A-AC19-78E0-9FBBC087C8FD}"/>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7021853" y="1825625"/>
            <a:ext cx="3482294" cy="4351338"/>
          </a:xfrm>
        </p:spPr>
      </p:pic>
      <p:pic>
        <p:nvPicPr>
          <p:cNvPr id="8" name="Grafik 4">
            <a:extLst>
              <a:ext uri="{FF2B5EF4-FFF2-40B4-BE49-F238E27FC236}">
                <a16:creationId xmlns:a16="http://schemas.microsoft.com/office/drawing/2014/main" id="{5A006A19-F9A8-4D0D-3BE2-E359B4E26792}"/>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4B311391-3D97-4A4D-C6A3-C4656317B2C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10810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E89B0D0F-FD3B-0BCA-5EC5-0E4B93E9EFD2}"/>
              </a:ext>
            </a:extLst>
          </p:cNvPr>
          <p:cNvSpPr>
            <a:spLocks noGrp="1"/>
          </p:cNvSpPr>
          <p:nvPr>
            <p:ph type="title"/>
          </p:nvPr>
        </p:nvSpPr>
        <p:spPr>
          <a:xfrm>
            <a:off x="1495148" y="310082"/>
            <a:ext cx="10515600" cy="1325563"/>
          </a:xfrm>
        </p:spPr>
        <p:txBody>
          <a:bodyPr/>
          <a:lstStyle/>
          <a:p>
            <a:r>
              <a:rPr lang="en-US" dirty="0"/>
              <a:t>Samples of the Phishing</a:t>
            </a:r>
          </a:p>
        </p:txBody>
      </p:sp>
      <p:sp>
        <p:nvSpPr>
          <p:cNvPr id="3" name="İçerik Yer Tutucusu 2">
            <a:extLst>
              <a:ext uri="{FF2B5EF4-FFF2-40B4-BE49-F238E27FC236}">
                <a16:creationId xmlns:a16="http://schemas.microsoft.com/office/drawing/2014/main" id="{C9157D3B-B1CA-4442-465F-A0AD98097BCA}"/>
              </a:ext>
            </a:extLst>
          </p:cNvPr>
          <p:cNvSpPr>
            <a:spLocks noGrp="1"/>
          </p:cNvSpPr>
          <p:nvPr>
            <p:ph sz="half" idx="1"/>
          </p:nvPr>
        </p:nvSpPr>
        <p:spPr/>
        <p:txBody>
          <a:bodyPr>
            <a:normAutofit fontScale="92500" lnSpcReduction="20000"/>
          </a:bodyPr>
          <a:lstStyle/>
          <a:p>
            <a:pPr algn="just"/>
            <a:r>
              <a:rPr lang="en-US" b="1" i="1" dirty="0"/>
              <a:t>Sample-2: </a:t>
            </a:r>
            <a:r>
              <a:rPr lang="en-US" dirty="0"/>
              <a:t>In this example, an incoming email is an example indicating that an organization's Office 365 licenses have expired. The mail then keeps telling the user to login to Office 365 Admin Center to check their payment information.</a:t>
            </a:r>
          </a:p>
          <a:p>
            <a:pPr algn="just"/>
            <a:r>
              <a:rPr lang="en-US" dirty="0"/>
              <a:t>However, when the sender e-mail address is carefully examined, it should be noted that such an address will not exist. In short, it is obvious that this email was not sent by Office365.</a:t>
            </a:r>
          </a:p>
          <a:p>
            <a:pPr algn="just"/>
            <a:endParaRPr lang="en-US" dirty="0"/>
          </a:p>
        </p:txBody>
      </p:sp>
      <p:pic>
        <p:nvPicPr>
          <p:cNvPr id="5" name="İçerik Yer Tutucusu 4">
            <a:extLst>
              <a:ext uri="{FF2B5EF4-FFF2-40B4-BE49-F238E27FC236}">
                <a16:creationId xmlns:a16="http://schemas.microsoft.com/office/drawing/2014/main" id="{970DE7D7-4CE4-1B27-AB73-74853E860C24}"/>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a:xfrm>
            <a:off x="6172200" y="2221731"/>
            <a:ext cx="5181600" cy="3559125"/>
          </a:xfrm>
        </p:spPr>
      </p:pic>
      <p:pic>
        <p:nvPicPr>
          <p:cNvPr id="8" name="Grafik 4">
            <a:extLst>
              <a:ext uri="{FF2B5EF4-FFF2-40B4-BE49-F238E27FC236}">
                <a16:creationId xmlns:a16="http://schemas.microsoft.com/office/drawing/2014/main" id="{1F658AB3-2894-4506-7A37-85C294087CA1}"/>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9" name="Picture 2">
            <a:extLst>
              <a:ext uri="{FF2B5EF4-FFF2-40B4-BE49-F238E27FC236}">
                <a16:creationId xmlns:a16="http://schemas.microsoft.com/office/drawing/2014/main" id="{CB4C0207-7109-8913-77C7-9343D18BB796}"/>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35773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45D643E9-2772-5C59-CA51-C800540AE853}"/>
              </a:ext>
            </a:extLst>
          </p:cNvPr>
          <p:cNvSpPr>
            <a:spLocks noGrp="1"/>
          </p:cNvSpPr>
          <p:nvPr>
            <p:ph type="title"/>
          </p:nvPr>
        </p:nvSpPr>
        <p:spPr>
          <a:xfrm>
            <a:off x="1676400" y="257683"/>
            <a:ext cx="10515600" cy="1325563"/>
          </a:xfrm>
        </p:spPr>
        <p:txBody>
          <a:bodyPr/>
          <a:lstStyle/>
          <a:p>
            <a:r>
              <a:rPr lang="en-US" dirty="0"/>
              <a:t>Exercises of Information </a:t>
            </a:r>
            <a:br>
              <a:rPr lang="tr-TR" dirty="0"/>
            </a:br>
            <a:r>
              <a:rPr lang="en-US" dirty="0"/>
              <a:t>Security Policy</a:t>
            </a:r>
            <a:endParaRPr lang="tr-TR" dirty="0"/>
          </a:p>
        </p:txBody>
      </p:sp>
      <p:sp>
        <p:nvSpPr>
          <p:cNvPr id="3" name="İçerik Yer Tutucusu 2">
            <a:extLst>
              <a:ext uri="{FF2B5EF4-FFF2-40B4-BE49-F238E27FC236}">
                <a16:creationId xmlns:a16="http://schemas.microsoft.com/office/drawing/2014/main" id="{9645B237-C828-EE71-A217-81F2EF36A148}"/>
              </a:ext>
            </a:extLst>
          </p:cNvPr>
          <p:cNvSpPr>
            <a:spLocks noGrp="1"/>
          </p:cNvSpPr>
          <p:nvPr>
            <p:ph idx="1"/>
          </p:nvPr>
        </p:nvSpPr>
        <p:spPr/>
        <p:txBody>
          <a:bodyPr>
            <a:normAutofit fontScale="85000" lnSpcReduction="20000"/>
          </a:bodyPr>
          <a:lstStyle/>
          <a:p>
            <a:r>
              <a:rPr lang="en-US" b="1" dirty="0"/>
              <a:t>5. Social networks</a:t>
            </a:r>
          </a:p>
          <a:p>
            <a:r>
              <a:rPr lang="en-US" dirty="0"/>
              <a:t>Social networking sites help us share information and communicate with others. Unfortunately, these sites also make it easier for cyber attackers to track you down and learn what you're doing. Protect yourself by protecting each account with a strong, unique password. Better still, use a different password for each account and use two-factor authentication if available. </a:t>
            </a:r>
          </a:p>
          <a:p>
            <a:r>
              <a:rPr lang="en-US" dirty="0"/>
              <a:t>Only install apps you need from trusted sources and only. Check any app's rating, comments and permissions before installing it.</a:t>
            </a:r>
          </a:p>
          <a:p>
            <a:r>
              <a:rPr lang="en-US" dirty="0"/>
              <a:t>Just like email and messaging, cyber attackers can try to scam you on social networking sites. He can send messages pretending to be your friend. If you receive a strange or suspicious message from a friend, contact them via email or phone, not by replying to the message. Finally, to protect our Institution, do not post any confidential information about our Institution on any website. If you have any questions about what you can post or share about the job, please ask your supervisor.</a:t>
            </a:r>
          </a:p>
          <a:p>
            <a:endParaRPr lang="tr-TR" dirty="0"/>
          </a:p>
        </p:txBody>
      </p:sp>
      <p:pic>
        <p:nvPicPr>
          <p:cNvPr id="4" name="Grafik 4">
            <a:extLst>
              <a:ext uri="{FF2B5EF4-FFF2-40B4-BE49-F238E27FC236}">
                <a16:creationId xmlns:a16="http://schemas.microsoft.com/office/drawing/2014/main" id="{59E73C2A-E3BE-9E9E-5BB1-B862A46082D4}"/>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9660A4D1-FC91-D556-6754-230A6D4B7E85}"/>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49694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0">
            <a:extLst>
              <a:ext uri="{FF2B5EF4-FFF2-40B4-BE49-F238E27FC236}">
                <a16:creationId xmlns:a16="http://schemas.microsoft.com/office/drawing/2014/main" id="{1A5ACB9A-B0E5-4B85-B616-BAAFCBF066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19" name="Group 12">
            <a:extLst>
              <a:ext uri="{FF2B5EF4-FFF2-40B4-BE49-F238E27FC236}">
                <a16:creationId xmlns:a16="http://schemas.microsoft.com/office/drawing/2014/main" id="{72E88C85-0C12-45AB-AB38-7DD8508C1CC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0"/>
            <a:ext cx="12191996" cy="6858000"/>
            <a:chOff x="1" y="0"/>
            <a:chExt cx="12191996" cy="6858000"/>
          </a:xfrm>
        </p:grpSpPr>
        <p:sp>
          <p:nvSpPr>
            <p:cNvPr id="14" name="Rectangle 13">
              <a:extLst>
                <a:ext uri="{FF2B5EF4-FFF2-40B4-BE49-F238E27FC236}">
                  <a16:creationId xmlns:a16="http://schemas.microsoft.com/office/drawing/2014/main" id="{442F1C99-DC89-4C0E-9645-78ED266B8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rgbClr val="FFFFFF"/>
            </a:solidFill>
            <a:ln w="0">
              <a:noFill/>
              <a:prstDash val="solid"/>
              <a:round/>
              <a:headEnd/>
              <a:tailEnd/>
            </a:ln>
          </p:spPr>
          <p:txBody>
            <a:bodyPr rtlCol="0" anchor="ctr"/>
            <a:lstStyle/>
            <a:p>
              <a:pPr algn="ctr" defTabSz="457200"/>
              <a:endParaRPr lang="en-US">
                <a:solidFill>
                  <a:schemeClr val="tx1"/>
                </a:solidFill>
              </a:endParaRPr>
            </a:p>
          </p:txBody>
        </p:sp>
        <p:sp>
          <p:nvSpPr>
            <p:cNvPr id="15" name="Rectangle 14">
              <a:extLst>
                <a:ext uri="{FF2B5EF4-FFF2-40B4-BE49-F238E27FC236}">
                  <a16:creationId xmlns:a16="http://schemas.microsoft.com/office/drawing/2014/main" id="{49EB5FB3-6DE8-43D7-9A37-2E1189B12C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grpSp>
      <p:sp useBgFill="1">
        <p:nvSpPr>
          <p:cNvPr id="17" name="Freeform: Shape 16">
            <a:extLst>
              <a:ext uri="{FF2B5EF4-FFF2-40B4-BE49-F238E27FC236}">
                <a16:creationId xmlns:a16="http://schemas.microsoft.com/office/drawing/2014/main" id="{21CD0CBD-C727-43F9-BDFE-34D6D1A97D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551875"/>
          </a:xfrm>
          <a:custGeom>
            <a:avLst/>
            <a:gdLst>
              <a:gd name="connsiteX0" fmla="*/ 0 w 12191999"/>
              <a:gd name="connsiteY0" fmla="*/ 0 h 6551875"/>
              <a:gd name="connsiteX1" fmla="*/ 12191999 w 12191999"/>
              <a:gd name="connsiteY1" fmla="*/ 0 h 6551875"/>
              <a:gd name="connsiteX2" fmla="*/ 12191999 w 12191999"/>
              <a:gd name="connsiteY2" fmla="*/ 6181404 h 6551875"/>
              <a:gd name="connsiteX3" fmla="*/ 12190147 w 12191999"/>
              <a:gd name="connsiteY3" fmla="*/ 6181361 h 6551875"/>
              <a:gd name="connsiteX4" fmla="*/ 12129821 w 12191999"/>
              <a:gd name="connsiteY4" fmla="*/ 6173424 h 6551875"/>
              <a:gd name="connsiteX5" fmla="*/ 12077433 w 12191999"/>
              <a:gd name="connsiteY5" fmla="*/ 6162311 h 6551875"/>
              <a:gd name="connsiteX6" fmla="*/ 12031397 w 12191999"/>
              <a:gd name="connsiteY6" fmla="*/ 6148023 h 6551875"/>
              <a:gd name="connsiteX7" fmla="*/ 11990121 w 12191999"/>
              <a:gd name="connsiteY7" fmla="*/ 6132148 h 6551875"/>
              <a:gd name="connsiteX8" fmla="*/ 11953609 w 12191999"/>
              <a:gd name="connsiteY8" fmla="*/ 6113098 h 6551875"/>
              <a:gd name="connsiteX9" fmla="*/ 11915509 w 12191999"/>
              <a:gd name="connsiteY9" fmla="*/ 6094048 h 6551875"/>
              <a:gd name="connsiteX10" fmla="*/ 11877409 w 12191999"/>
              <a:gd name="connsiteY10" fmla="*/ 6074998 h 6551875"/>
              <a:gd name="connsiteX11" fmla="*/ 11840897 w 12191999"/>
              <a:gd name="connsiteY11" fmla="*/ 6059123 h 6551875"/>
              <a:gd name="connsiteX12" fmla="*/ 11799621 w 12191999"/>
              <a:gd name="connsiteY12" fmla="*/ 6043248 h 6551875"/>
              <a:gd name="connsiteX13" fmla="*/ 11753583 w 12191999"/>
              <a:gd name="connsiteY13" fmla="*/ 6027373 h 6551875"/>
              <a:gd name="connsiteX14" fmla="*/ 11701197 w 12191999"/>
              <a:gd name="connsiteY14" fmla="*/ 6016261 h 6551875"/>
              <a:gd name="connsiteX15" fmla="*/ 11640871 w 12191999"/>
              <a:gd name="connsiteY15" fmla="*/ 6009911 h 6551875"/>
              <a:gd name="connsiteX16" fmla="*/ 11572609 w 12191999"/>
              <a:gd name="connsiteY16" fmla="*/ 6006736 h 6551875"/>
              <a:gd name="connsiteX17" fmla="*/ 11504347 w 12191999"/>
              <a:gd name="connsiteY17" fmla="*/ 6009911 h 6551875"/>
              <a:gd name="connsiteX18" fmla="*/ 11444021 w 12191999"/>
              <a:gd name="connsiteY18" fmla="*/ 6016261 h 6551875"/>
              <a:gd name="connsiteX19" fmla="*/ 11391633 w 12191999"/>
              <a:gd name="connsiteY19" fmla="*/ 6027373 h 6551875"/>
              <a:gd name="connsiteX20" fmla="*/ 11345597 w 12191999"/>
              <a:gd name="connsiteY20" fmla="*/ 6043248 h 6551875"/>
              <a:gd name="connsiteX21" fmla="*/ 11304321 w 12191999"/>
              <a:gd name="connsiteY21" fmla="*/ 6059123 h 6551875"/>
              <a:gd name="connsiteX22" fmla="*/ 11267809 w 12191999"/>
              <a:gd name="connsiteY22" fmla="*/ 6074998 h 6551875"/>
              <a:gd name="connsiteX23" fmla="*/ 11229709 w 12191999"/>
              <a:gd name="connsiteY23" fmla="*/ 6094048 h 6551875"/>
              <a:gd name="connsiteX24" fmla="*/ 11191609 w 12191999"/>
              <a:gd name="connsiteY24" fmla="*/ 6113098 h 6551875"/>
              <a:gd name="connsiteX25" fmla="*/ 11155097 w 12191999"/>
              <a:gd name="connsiteY25" fmla="*/ 6132148 h 6551875"/>
              <a:gd name="connsiteX26" fmla="*/ 11113821 w 12191999"/>
              <a:gd name="connsiteY26" fmla="*/ 6148023 h 6551875"/>
              <a:gd name="connsiteX27" fmla="*/ 11067783 w 12191999"/>
              <a:gd name="connsiteY27" fmla="*/ 6162311 h 6551875"/>
              <a:gd name="connsiteX28" fmla="*/ 11015397 w 12191999"/>
              <a:gd name="connsiteY28" fmla="*/ 6173423 h 6551875"/>
              <a:gd name="connsiteX29" fmla="*/ 10955071 w 12191999"/>
              <a:gd name="connsiteY29" fmla="*/ 6181361 h 6551875"/>
              <a:gd name="connsiteX30" fmla="*/ 10886809 w 12191999"/>
              <a:gd name="connsiteY30" fmla="*/ 6182948 h 6551875"/>
              <a:gd name="connsiteX31" fmla="*/ 10818547 w 12191999"/>
              <a:gd name="connsiteY31" fmla="*/ 6181361 h 6551875"/>
              <a:gd name="connsiteX32" fmla="*/ 10758221 w 12191999"/>
              <a:gd name="connsiteY32" fmla="*/ 6173423 h 6551875"/>
              <a:gd name="connsiteX33" fmla="*/ 10705833 w 12191999"/>
              <a:gd name="connsiteY33" fmla="*/ 6162311 h 6551875"/>
              <a:gd name="connsiteX34" fmla="*/ 10659797 w 12191999"/>
              <a:gd name="connsiteY34" fmla="*/ 6148023 h 6551875"/>
              <a:gd name="connsiteX35" fmla="*/ 10618521 w 12191999"/>
              <a:gd name="connsiteY35" fmla="*/ 6132148 h 6551875"/>
              <a:gd name="connsiteX36" fmla="*/ 10582009 w 12191999"/>
              <a:gd name="connsiteY36" fmla="*/ 6113098 h 6551875"/>
              <a:gd name="connsiteX37" fmla="*/ 10543909 w 12191999"/>
              <a:gd name="connsiteY37" fmla="*/ 6094048 h 6551875"/>
              <a:gd name="connsiteX38" fmla="*/ 10505809 w 12191999"/>
              <a:gd name="connsiteY38" fmla="*/ 6074998 h 6551875"/>
              <a:gd name="connsiteX39" fmla="*/ 10469297 w 12191999"/>
              <a:gd name="connsiteY39" fmla="*/ 6059123 h 6551875"/>
              <a:gd name="connsiteX40" fmla="*/ 10428021 w 12191999"/>
              <a:gd name="connsiteY40" fmla="*/ 6043248 h 6551875"/>
              <a:gd name="connsiteX41" fmla="*/ 10381983 w 12191999"/>
              <a:gd name="connsiteY41" fmla="*/ 6027373 h 6551875"/>
              <a:gd name="connsiteX42" fmla="*/ 10329597 w 12191999"/>
              <a:gd name="connsiteY42" fmla="*/ 6016261 h 6551875"/>
              <a:gd name="connsiteX43" fmla="*/ 10269271 w 12191999"/>
              <a:gd name="connsiteY43" fmla="*/ 6009911 h 6551875"/>
              <a:gd name="connsiteX44" fmla="*/ 10201009 w 12191999"/>
              <a:gd name="connsiteY44" fmla="*/ 6006736 h 6551875"/>
              <a:gd name="connsiteX45" fmla="*/ 10132747 w 12191999"/>
              <a:gd name="connsiteY45" fmla="*/ 6009911 h 6551875"/>
              <a:gd name="connsiteX46" fmla="*/ 10072421 w 12191999"/>
              <a:gd name="connsiteY46" fmla="*/ 6016261 h 6551875"/>
              <a:gd name="connsiteX47" fmla="*/ 10020033 w 12191999"/>
              <a:gd name="connsiteY47" fmla="*/ 6027373 h 6551875"/>
              <a:gd name="connsiteX48" fmla="*/ 9973997 w 12191999"/>
              <a:gd name="connsiteY48" fmla="*/ 6043248 h 6551875"/>
              <a:gd name="connsiteX49" fmla="*/ 9932721 w 12191999"/>
              <a:gd name="connsiteY49" fmla="*/ 6059123 h 6551875"/>
              <a:gd name="connsiteX50" fmla="*/ 9896209 w 12191999"/>
              <a:gd name="connsiteY50" fmla="*/ 6074998 h 6551875"/>
              <a:gd name="connsiteX51" fmla="*/ 9820009 w 12191999"/>
              <a:gd name="connsiteY51" fmla="*/ 6113098 h 6551875"/>
              <a:gd name="connsiteX52" fmla="*/ 9783497 w 12191999"/>
              <a:gd name="connsiteY52" fmla="*/ 6132148 h 6551875"/>
              <a:gd name="connsiteX53" fmla="*/ 9742221 w 12191999"/>
              <a:gd name="connsiteY53" fmla="*/ 6148023 h 6551875"/>
              <a:gd name="connsiteX54" fmla="*/ 9696183 w 12191999"/>
              <a:gd name="connsiteY54" fmla="*/ 6162311 h 6551875"/>
              <a:gd name="connsiteX55" fmla="*/ 9643797 w 12191999"/>
              <a:gd name="connsiteY55" fmla="*/ 6173423 h 6551875"/>
              <a:gd name="connsiteX56" fmla="*/ 9583471 w 12191999"/>
              <a:gd name="connsiteY56" fmla="*/ 6181361 h 6551875"/>
              <a:gd name="connsiteX57" fmla="*/ 9515209 w 12191999"/>
              <a:gd name="connsiteY57" fmla="*/ 6182948 h 6551875"/>
              <a:gd name="connsiteX58" fmla="*/ 9446947 w 12191999"/>
              <a:gd name="connsiteY58" fmla="*/ 6181361 h 6551875"/>
              <a:gd name="connsiteX59" fmla="*/ 9386621 w 12191999"/>
              <a:gd name="connsiteY59" fmla="*/ 6173423 h 6551875"/>
              <a:gd name="connsiteX60" fmla="*/ 9334233 w 12191999"/>
              <a:gd name="connsiteY60" fmla="*/ 6162311 h 6551875"/>
              <a:gd name="connsiteX61" fmla="*/ 9288197 w 12191999"/>
              <a:gd name="connsiteY61" fmla="*/ 6148023 h 6551875"/>
              <a:gd name="connsiteX62" fmla="*/ 9246921 w 12191999"/>
              <a:gd name="connsiteY62" fmla="*/ 6132148 h 6551875"/>
              <a:gd name="connsiteX63" fmla="*/ 9210409 w 12191999"/>
              <a:gd name="connsiteY63" fmla="*/ 6113098 h 6551875"/>
              <a:gd name="connsiteX64" fmla="*/ 9172309 w 12191999"/>
              <a:gd name="connsiteY64" fmla="*/ 6094048 h 6551875"/>
              <a:gd name="connsiteX65" fmla="*/ 9134209 w 12191999"/>
              <a:gd name="connsiteY65" fmla="*/ 6074998 h 6551875"/>
              <a:gd name="connsiteX66" fmla="*/ 9097697 w 12191999"/>
              <a:gd name="connsiteY66" fmla="*/ 6059123 h 6551875"/>
              <a:gd name="connsiteX67" fmla="*/ 9056421 w 12191999"/>
              <a:gd name="connsiteY67" fmla="*/ 6043248 h 6551875"/>
              <a:gd name="connsiteX68" fmla="*/ 9010383 w 12191999"/>
              <a:gd name="connsiteY68" fmla="*/ 6027373 h 6551875"/>
              <a:gd name="connsiteX69" fmla="*/ 8957997 w 12191999"/>
              <a:gd name="connsiteY69" fmla="*/ 6016261 h 6551875"/>
              <a:gd name="connsiteX70" fmla="*/ 8897671 w 12191999"/>
              <a:gd name="connsiteY70" fmla="*/ 6009911 h 6551875"/>
              <a:gd name="connsiteX71" fmla="*/ 8827821 w 12191999"/>
              <a:gd name="connsiteY71" fmla="*/ 6006736 h 6551875"/>
              <a:gd name="connsiteX72" fmla="*/ 8761147 w 12191999"/>
              <a:gd name="connsiteY72" fmla="*/ 6009911 h 6551875"/>
              <a:gd name="connsiteX73" fmla="*/ 8700821 w 12191999"/>
              <a:gd name="connsiteY73" fmla="*/ 6016261 h 6551875"/>
              <a:gd name="connsiteX74" fmla="*/ 8648433 w 12191999"/>
              <a:gd name="connsiteY74" fmla="*/ 6027373 h 6551875"/>
              <a:gd name="connsiteX75" fmla="*/ 8602397 w 12191999"/>
              <a:gd name="connsiteY75" fmla="*/ 6043248 h 6551875"/>
              <a:gd name="connsiteX76" fmla="*/ 8561121 w 12191999"/>
              <a:gd name="connsiteY76" fmla="*/ 6059123 h 6551875"/>
              <a:gd name="connsiteX77" fmla="*/ 8524609 w 12191999"/>
              <a:gd name="connsiteY77" fmla="*/ 6074998 h 6551875"/>
              <a:gd name="connsiteX78" fmla="*/ 8486509 w 12191999"/>
              <a:gd name="connsiteY78" fmla="*/ 6094048 h 6551875"/>
              <a:gd name="connsiteX79" fmla="*/ 8448409 w 12191999"/>
              <a:gd name="connsiteY79" fmla="*/ 6113098 h 6551875"/>
              <a:gd name="connsiteX80" fmla="*/ 8411897 w 12191999"/>
              <a:gd name="connsiteY80" fmla="*/ 6132148 h 6551875"/>
              <a:gd name="connsiteX81" fmla="*/ 8370622 w 12191999"/>
              <a:gd name="connsiteY81" fmla="*/ 6148023 h 6551875"/>
              <a:gd name="connsiteX82" fmla="*/ 8324584 w 12191999"/>
              <a:gd name="connsiteY82" fmla="*/ 6162311 h 6551875"/>
              <a:gd name="connsiteX83" fmla="*/ 8272197 w 12191999"/>
              <a:gd name="connsiteY83" fmla="*/ 6173423 h 6551875"/>
              <a:gd name="connsiteX84" fmla="*/ 8211872 w 12191999"/>
              <a:gd name="connsiteY84" fmla="*/ 6181361 h 6551875"/>
              <a:gd name="connsiteX85" fmla="*/ 8143609 w 12191999"/>
              <a:gd name="connsiteY85" fmla="*/ 6182948 h 6551875"/>
              <a:gd name="connsiteX86" fmla="*/ 8075347 w 12191999"/>
              <a:gd name="connsiteY86" fmla="*/ 6181361 h 6551875"/>
              <a:gd name="connsiteX87" fmla="*/ 8015022 w 12191999"/>
              <a:gd name="connsiteY87" fmla="*/ 6173423 h 6551875"/>
              <a:gd name="connsiteX88" fmla="*/ 7962634 w 12191999"/>
              <a:gd name="connsiteY88" fmla="*/ 6162311 h 6551875"/>
              <a:gd name="connsiteX89" fmla="*/ 7916597 w 12191999"/>
              <a:gd name="connsiteY89" fmla="*/ 6148023 h 6551875"/>
              <a:gd name="connsiteX90" fmla="*/ 7875322 w 12191999"/>
              <a:gd name="connsiteY90" fmla="*/ 6132148 h 6551875"/>
              <a:gd name="connsiteX91" fmla="*/ 7838809 w 12191999"/>
              <a:gd name="connsiteY91" fmla="*/ 6113098 h 6551875"/>
              <a:gd name="connsiteX92" fmla="*/ 7800709 w 12191999"/>
              <a:gd name="connsiteY92" fmla="*/ 6094048 h 6551875"/>
              <a:gd name="connsiteX93" fmla="*/ 7762609 w 12191999"/>
              <a:gd name="connsiteY93" fmla="*/ 6074998 h 6551875"/>
              <a:gd name="connsiteX94" fmla="*/ 7726097 w 12191999"/>
              <a:gd name="connsiteY94" fmla="*/ 6059123 h 6551875"/>
              <a:gd name="connsiteX95" fmla="*/ 7684822 w 12191999"/>
              <a:gd name="connsiteY95" fmla="*/ 6043248 h 6551875"/>
              <a:gd name="connsiteX96" fmla="*/ 7638784 w 12191999"/>
              <a:gd name="connsiteY96" fmla="*/ 6027373 h 6551875"/>
              <a:gd name="connsiteX97" fmla="*/ 7586397 w 12191999"/>
              <a:gd name="connsiteY97" fmla="*/ 6016261 h 6551875"/>
              <a:gd name="connsiteX98" fmla="*/ 7526072 w 12191999"/>
              <a:gd name="connsiteY98" fmla="*/ 6009911 h 6551875"/>
              <a:gd name="connsiteX99" fmla="*/ 7457809 w 12191999"/>
              <a:gd name="connsiteY99" fmla="*/ 6006736 h 6551875"/>
              <a:gd name="connsiteX100" fmla="*/ 7389547 w 12191999"/>
              <a:gd name="connsiteY100" fmla="*/ 6009911 h 6551875"/>
              <a:gd name="connsiteX101" fmla="*/ 7329222 w 12191999"/>
              <a:gd name="connsiteY101" fmla="*/ 6016261 h 6551875"/>
              <a:gd name="connsiteX102" fmla="*/ 7276834 w 12191999"/>
              <a:gd name="connsiteY102" fmla="*/ 6027373 h 6551875"/>
              <a:gd name="connsiteX103" fmla="*/ 7230797 w 12191999"/>
              <a:gd name="connsiteY103" fmla="*/ 6043248 h 6551875"/>
              <a:gd name="connsiteX104" fmla="*/ 7189522 w 12191999"/>
              <a:gd name="connsiteY104" fmla="*/ 6059123 h 6551875"/>
              <a:gd name="connsiteX105" fmla="*/ 7153009 w 12191999"/>
              <a:gd name="connsiteY105" fmla="*/ 6074998 h 6551875"/>
              <a:gd name="connsiteX106" fmla="*/ 7114909 w 12191999"/>
              <a:gd name="connsiteY106" fmla="*/ 6094048 h 6551875"/>
              <a:gd name="connsiteX107" fmla="*/ 7076809 w 12191999"/>
              <a:gd name="connsiteY107" fmla="*/ 6113098 h 6551875"/>
              <a:gd name="connsiteX108" fmla="*/ 7040297 w 12191999"/>
              <a:gd name="connsiteY108" fmla="*/ 6132148 h 6551875"/>
              <a:gd name="connsiteX109" fmla="*/ 6999022 w 12191999"/>
              <a:gd name="connsiteY109" fmla="*/ 6148023 h 6551875"/>
              <a:gd name="connsiteX110" fmla="*/ 6952984 w 12191999"/>
              <a:gd name="connsiteY110" fmla="*/ 6162311 h 6551875"/>
              <a:gd name="connsiteX111" fmla="*/ 6900597 w 12191999"/>
              <a:gd name="connsiteY111" fmla="*/ 6173423 h 6551875"/>
              <a:gd name="connsiteX112" fmla="*/ 6840272 w 12191999"/>
              <a:gd name="connsiteY112" fmla="*/ 6181361 h 6551875"/>
              <a:gd name="connsiteX113" fmla="*/ 6781800 w 12191999"/>
              <a:gd name="connsiteY113" fmla="*/ 6182721 h 6551875"/>
              <a:gd name="connsiteX114" fmla="*/ 6723328 w 12191999"/>
              <a:gd name="connsiteY114" fmla="*/ 6181361 h 6551875"/>
              <a:gd name="connsiteX115" fmla="*/ 6663003 w 12191999"/>
              <a:gd name="connsiteY115" fmla="*/ 6173423 h 6551875"/>
              <a:gd name="connsiteX116" fmla="*/ 6610615 w 12191999"/>
              <a:gd name="connsiteY116" fmla="*/ 6162311 h 6551875"/>
              <a:gd name="connsiteX117" fmla="*/ 6564578 w 12191999"/>
              <a:gd name="connsiteY117" fmla="*/ 6148023 h 6551875"/>
              <a:gd name="connsiteX118" fmla="*/ 6523303 w 12191999"/>
              <a:gd name="connsiteY118" fmla="*/ 6132148 h 6551875"/>
              <a:gd name="connsiteX119" fmla="*/ 6486790 w 12191999"/>
              <a:gd name="connsiteY119" fmla="*/ 6113098 h 6551875"/>
              <a:gd name="connsiteX120" fmla="*/ 6448690 w 12191999"/>
              <a:gd name="connsiteY120" fmla="*/ 6094048 h 6551875"/>
              <a:gd name="connsiteX121" fmla="*/ 6410590 w 12191999"/>
              <a:gd name="connsiteY121" fmla="*/ 6074998 h 6551875"/>
              <a:gd name="connsiteX122" fmla="*/ 6374078 w 12191999"/>
              <a:gd name="connsiteY122" fmla="*/ 6059123 h 6551875"/>
              <a:gd name="connsiteX123" fmla="*/ 6332803 w 12191999"/>
              <a:gd name="connsiteY123" fmla="*/ 6043248 h 6551875"/>
              <a:gd name="connsiteX124" fmla="*/ 6286765 w 12191999"/>
              <a:gd name="connsiteY124" fmla="*/ 6027373 h 6551875"/>
              <a:gd name="connsiteX125" fmla="*/ 6234378 w 12191999"/>
              <a:gd name="connsiteY125" fmla="*/ 6016261 h 6551875"/>
              <a:gd name="connsiteX126" fmla="*/ 6174053 w 12191999"/>
              <a:gd name="connsiteY126" fmla="*/ 6009911 h 6551875"/>
              <a:gd name="connsiteX127" fmla="*/ 6105790 w 12191999"/>
              <a:gd name="connsiteY127" fmla="*/ 6006736 h 6551875"/>
              <a:gd name="connsiteX128" fmla="*/ 6096000 w 12191999"/>
              <a:gd name="connsiteY128" fmla="*/ 6007191 h 6551875"/>
              <a:gd name="connsiteX129" fmla="*/ 6086211 w 12191999"/>
              <a:gd name="connsiteY129" fmla="*/ 6006736 h 6551875"/>
              <a:gd name="connsiteX130" fmla="*/ 6017949 w 12191999"/>
              <a:gd name="connsiteY130" fmla="*/ 6009911 h 6551875"/>
              <a:gd name="connsiteX131" fmla="*/ 5957622 w 12191999"/>
              <a:gd name="connsiteY131" fmla="*/ 6016261 h 6551875"/>
              <a:gd name="connsiteX132" fmla="*/ 5905235 w 12191999"/>
              <a:gd name="connsiteY132" fmla="*/ 6027373 h 6551875"/>
              <a:gd name="connsiteX133" fmla="*/ 5859197 w 12191999"/>
              <a:gd name="connsiteY133" fmla="*/ 6043248 h 6551875"/>
              <a:gd name="connsiteX134" fmla="*/ 5817922 w 12191999"/>
              <a:gd name="connsiteY134" fmla="*/ 6059123 h 6551875"/>
              <a:gd name="connsiteX135" fmla="*/ 5781409 w 12191999"/>
              <a:gd name="connsiteY135" fmla="*/ 6074998 h 6551875"/>
              <a:gd name="connsiteX136" fmla="*/ 5743309 w 12191999"/>
              <a:gd name="connsiteY136" fmla="*/ 6094048 h 6551875"/>
              <a:gd name="connsiteX137" fmla="*/ 5705211 w 12191999"/>
              <a:gd name="connsiteY137" fmla="*/ 6113098 h 6551875"/>
              <a:gd name="connsiteX138" fmla="*/ 5668697 w 12191999"/>
              <a:gd name="connsiteY138" fmla="*/ 6132148 h 6551875"/>
              <a:gd name="connsiteX139" fmla="*/ 5627422 w 12191999"/>
              <a:gd name="connsiteY139" fmla="*/ 6148023 h 6551875"/>
              <a:gd name="connsiteX140" fmla="*/ 5581384 w 12191999"/>
              <a:gd name="connsiteY140" fmla="*/ 6162311 h 6551875"/>
              <a:gd name="connsiteX141" fmla="*/ 5528997 w 12191999"/>
              <a:gd name="connsiteY141" fmla="*/ 6173423 h 6551875"/>
              <a:gd name="connsiteX142" fmla="*/ 5468672 w 12191999"/>
              <a:gd name="connsiteY142" fmla="*/ 6181361 h 6551875"/>
              <a:gd name="connsiteX143" fmla="*/ 5410200 w 12191999"/>
              <a:gd name="connsiteY143" fmla="*/ 6182721 h 6551875"/>
              <a:gd name="connsiteX144" fmla="*/ 5351728 w 12191999"/>
              <a:gd name="connsiteY144" fmla="*/ 6181361 h 6551875"/>
              <a:gd name="connsiteX145" fmla="*/ 5291402 w 12191999"/>
              <a:gd name="connsiteY145" fmla="*/ 6173423 h 6551875"/>
              <a:gd name="connsiteX146" fmla="*/ 5239015 w 12191999"/>
              <a:gd name="connsiteY146" fmla="*/ 6162311 h 6551875"/>
              <a:gd name="connsiteX147" fmla="*/ 5192979 w 12191999"/>
              <a:gd name="connsiteY147" fmla="*/ 6148023 h 6551875"/>
              <a:gd name="connsiteX148" fmla="*/ 5151703 w 12191999"/>
              <a:gd name="connsiteY148" fmla="*/ 6132148 h 6551875"/>
              <a:gd name="connsiteX149" fmla="*/ 5115190 w 12191999"/>
              <a:gd name="connsiteY149" fmla="*/ 6113098 h 6551875"/>
              <a:gd name="connsiteX150" fmla="*/ 5077092 w 12191999"/>
              <a:gd name="connsiteY150" fmla="*/ 6094048 h 6551875"/>
              <a:gd name="connsiteX151" fmla="*/ 5038990 w 12191999"/>
              <a:gd name="connsiteY151" fmla="*/ 6074998 h 6551875"/>
              <a:gd name="connsiteX152" fmla="*/ 5002479 w 12191999"/>
              <a:gd name="connsiteY152" fmla="*/ 6059123 h 6551875"/>
              <a:gd name="connsiteX153" fmla="*/ 4961203 w 12191999"/>
              <a:gd name="connsiteY153" fmla="*/ 6043248 h 6551875"/>
              <a:gd name="connsiteX154" fmla="*/ 4915166 w 12191999"/>
              <a:gd name="connsiteY154" fmla="*/ 6027373 h 6551875"/>
              <a:gd name="connsiteX155" fmla="*/ 4862778 w 12191999"/>
              <a:gd name="connsiteY155" fmla="*/ 6016261 h 6551875"/>
              <a:gd name="connsiteX156" fmla="*/ 4802454 w 12191999"/>
              <a:gd name="connsiteY156" fmla="*/ 6009911 h 6551875"/>
              <a:gd name="connsiteX157" fmla="*/ 4734190 w 12191999"/>
              <a:gd name="connsiteY157" fmla="*/ 6006736 h 6551875"/>
              <a:gd name="connsiteX158" fmla="*/ 4665929 w 12191999"/>
              <a:gd name="connsiteY158" fmla="*/ 6009911 h 6551875"/>
              <a:gd name="connsiteX159" fmla="*/ 4605603 w 12191999"/>
              <a:gd name="connsiteY159" fmla="*/ 6016261 h 6551875"/>
              <a:gd name="connsiteX160" fmla="*/ 4553217 w 12191999"/>
              <a:gd name="connsiteY160" fmla="*/ 6027373 h 6551875"/>
              <a:gd name="connsiteX161" fmla="*/ 4507178 w 12191999"/>
              <a:gd name="connsiteY161" fmla="*/ 6043248 h 6551875"/>
              <a:gd name="connsiteX162" fmla="*/ 4465903 w 12191999"/>
              <a:gd name="connsiteY162" fmla="*/ 6059123 h 6551875"/>
              <a:gd name="connsiteX163" fmla="*/ 4429390 w 12191999"/>
              <a:gd name="connsiteY163" fmla="*/ 6074998 h 6551875"/>
              <a:gd name="connsiteX164" fmla="*/ 4353190 w 12191999"/>
              <a:gd name="connsiteY164" fmla="*/ 6113098 h 6551875"/>
              <a:gd name="connsiteX165" fmla="*/ 4316678 w 12191999"/>
              <a:gd name="connsiteY165" fmla="*/ 6132148 h 6551875"/>
              <a:gd name="connsiteX166" fmla="*/ 4275403 w 12191999"/>
              <a:gd name="connsiteY166" fmla="*/ 6148023 h 6551875"/>
              <a:gd name="connsiteX167" fmla="*/ 4229365 w 12191999"/>
              <a:gd name="connsiteY167" fmla="*/ 6162311 h 6551875"/>
              <a:gd name="connsiteX168" fmla="*/ 4176978 w 12191999"/>
              <a:gd name="connsiteY168" fmla="*/ 6173423 h 6551875"/>
              <a:gd name="connsiteX169" fmla="*/ 4116653 w 12191999"/>
              <a:gd name="connsiteY169" fmla="*/ 6181361 h 6551875"/>
              <a:gd name="connsiteX170" fmla="*/ 4048390 w 12191999"/>
              <a:gd name="connsiteY170" fmla="*/ 6182948 h 6551875"/>
              <a:gd name="connsiteX171" fmla="*/ 3980128 w 12191999"/>
              <a:gd name="connsiteY171" fmla="*/ 6181361 h 6551875"/>
              <a:gd name="connsiteX172" fmla="*/ 3919803 w 12191999"/>
              <a:gd name="connsiteY172" fmla="*/ 6173423 h 6551875"/>
              <a:gd name="connsiteX173" fmla="*/ 3867415 w 12191999"/>
              <a:gd name="connsiteY173" fmla="*/ 6162311 h 6551875"/>
              <a:gd name="connsiteX174" fmla="*/ 3821378 w 12191999"/>
              <a:gd name="connsiteY174" fmla="*/ 6148023 h 6551875"/>
              <a:gd name="connsiteX175" fmla="*/ 3780103 w 12191999"/>
              <a:gd name="connsiteY175" fmla="*/ 6132148 h 6551875"/>
              <a:gd name="connsiteX176" fmla="*/ 3743590 w 12191999"/>
              <a:gd name="connsiteY176" fmla="*/ 6113098 h 6551875"/>
              <a:gd name="connsiteX177" fmla="*/ 3705490 w 12191999"/>
              <a:gd name="connsiteY177" fmla="*/ 6094048 h 6551875"/>
              <a:gd name="connsiteX178" fmla="*/ 3667390 w 12191999"/>
              <a:gd name="connsiteY178" fmla="*/ 6074998 h 6551875"/>
              <a:gd name="connsiteX179" fmla="*/ 3630878 w 12191999"/>
              <a:gd name="connsiteY179" fmla="*/ 6059123 h 6551875"/>
              <a:gd name="connsiteX180" fmla="*/ 3589603 w 12191999"/>
              <a:gd name="connsiteY180" fmla="*/ 6043248 h 6551875"/>
              <a:gd name="connsiteX181" fmla="*/ 3543565 w 12191999"/>
              <a:gd name="connsiteY181" fmla="*/ 6027373 h 6551875"/>
              <a:gd name="connsiteX182" fmla="*/ 3491178 w 12191999"/>
              <a:gd name="connsiteY182" fmla="*/ 6016261 h 6551875"/>
              <a:gd name="connsiteX183" fmla="*/ 3430853 w 12191999"/>
              <a:gd name="connsiteY183" fmla="*/ 6009911 h 6551875"/>
              <a:gd name="connsiteX184" fmla="*/ 3361003 w 12191999"/>
              <a:gd name="connsiteY184" fmla="*/ 6006736 h 6551875"/>
              <a:gd name="connsiteX185" fmla="*/ 3294328 w 12191999"/>
              <a:gd name="connsiteY185" fmla="*/ 6009911 h 6551875"/>
              <a:gd name="connsiteX186" fmla="*/ 3234003 w 12191999"/>
              <a:gd name="connsiteY186" fmla="*/ 6016261 h 6551875"/>
              <a:gd name="connsiteX187" fmla="*/ 3181615 w 12191999"/>
              <a:gd name="connsiteY187" fmla="*/ 6027373 h 6551875"/>
              <a:gd name="connsiteX188" fmla="*/ 3135578 w 12191999"/>
              <a:gd name="connsiteY188" fmla="*/ 6043248 h 6551875"/>
              <a:gd name="connsiteX189" fmla="*/ 3094303 w 12191999"/>
              <a:gd name="connsiteY189" fmla="*/ 6059123 h 6551875"/>
              <a:gd name="connsiteX190" fmla="*/ 3057790 w 12191999"/>
              <a:gd name="connsiteY190" fmla="*/ 6074998 h 6551875"/>
              <a:gd name="connsiteX191" fmla="*/ 3019690 w 12191999"/>
              <a:gd name="connsiteY191" fmla="*/ 6094048 h 6551875"/>
              <a:gd name="connsiteX192" fmla="*/ 2981590 w 12191999"/>
              <a:gd name="connsiteY192" fmla="*/ 6113098 h 6551875"/>
              <a:gd name="connsiteX193" fmla="*/ 2945078 w 12191999"/>
              <a:gd name="connsiteY193" fmla="*/ 6132148 h 6551875"/>
              <a:gd name="connsiteX194" fmla="*/ 2903803 w 12191999"/>
              <a:gd name="connsiteY194" fmla="*/ 6148023 h 6551875"/>
              <a:gd name="connsiteX195" fmla="*/ 2857765 w 12191999"/>
              <a:gd name="connsiteY195" fmla="*/ 6162311 h 6551875"/>
              <a:gd name="connsiteX196" fmla="*/ 2805378 w 12191999"/>
              <a:gd name="connsiteY196" fmla="*/ 6173423 h 6551875"/>
              <a:gd name="connsiteX197" fmla="*/ 2745053 w 12191999"/>
              <a:gd name="connsiteY197" fmla="*/ 6181361 h 6551875"/>
              <a:gd name="connsiteX198" fmla="*/ 2676790 w 12191999"/>
              <a:gd name="connsiteY198" fmla="*/ 6182948 h 6551875"/>
              <a:gd name="connsiteX199" fmla="*/ 2608528 w 12191999"/>
              <a:gd name="connsiteY199" fmla="*/ 6181361 h 6551875"/>
              <a:gd name="connsiteX200" fmla="*/ 2548203 w 12191999"/>
              <a:gd name="connsiteY200" fmla="*/ 6173423 h 6551875"/>
              <a:gd name="connsiteX201" fmla="*/ 2495815 w 12191999"/>
              <a:gd name="connsiteY201" fmla="*/ 6162311 h 6551875"/>
              <a:gd name="connsiteX202" fmla="*/ 2449778 w 12191999"/>
              <a:gd name="connsiteY202" fmla="*/ 6148023 h 6551875"/>
              <a:gd name="connsiteX203" fmla="*/ 2408503 w 12191999"/>
              <a:gd name="connsiteY203" fmla="*/ 6132148 h 6551875"/>
              <a:gd name="connsiteX204" fmla="*/ 2371990 w 12191999"/>
              <a:gd name="connsiteY204" fmla="*/ 6113098 h 6551875"/>
              <a:gd name="connsiteX205" fmla="*/ 2333890 w 12191999"/>
              <a:gd name="connsiteY205" fmla="*/ 6094048 h 6551875"/>
              <a:gd name="connsiteX206" fmla="*/ 2295790 w 12191999"/>
              <a:gd name="connsiteY206" fmla="*/ 6074998 h 6551875"/>
              <a:gd name="connsiteX207" fmla="*/ 2259278 w 12191999"/>
              <a:gd name="connsiteY207" fmla="*/ 6059123 h 6551875"/>
              <a:gd name="connsiteX208" fmla="*/ 2218003 w 12191999"/>
              <a:gd name="connsiteY208" fmla="*/ 6043248 h 6551875"/>
              <a:gd name="connsiteX209" fmla="*/ 2171965 w 12191999"/>
              <a:gd name="connsiteY209" fmla="*/ 6027373 h 6551875"/>
              <a:gd name="connsiteX210" fmla="*/ 2119578 w 12191999"/>
              <a:gd name="connsiteY210" fmla="*/ 6016261 h 6551875"/>
              <a:gd name="connsiteX211" fmla="*/ 2059253 w 12191999"/>
              <a:gd name="connsiteY211" fmla="*/ 6009911 h 6551875"/>
              <a:gd name="connsiteX212" fmla="*/ 1990990 w 12191999"/>
              <a:gd name="connsiteY212" fmla="*/ 6006736 h 6551875"/>
              <a:gd name="connsiteX213" fmla="*/ 1922728 w 12191999"/>
              <a:gd name="connsiteY213" fmla="*/ 6009911 h 6551875"/>
              <a:gd name="connsiteX214" fmla="*/ 1862403 w 12191999"/>
              <a:gd name="connsiteY214" fmla="*/ 6016261 h 6551875"/>
              <a:gd name="connsiteX215" fmla="*/ 1810015 w 12191999"/>
              <a:gd name="connsiteY215" fmla="*/ 6027373 h 6551875"/>
              <a:gd name="connsiteX216" fmla="*/ 1763978 w 12191999"/>
              <a:gd name="connsiteY216" fmla="*/ 6043248 h 6551875"/>
              <a:gd name="connsiteX217" fmla="*/ 1722703 w 12191999"/>
              <a:gd name="connsiteY217" fmla="*/ 6059123 h 6551875"/>
              <a:gd name="connsiteX218" fmla="*/ 1686190 w 12191999"/>
              <a:gd name="connsiteY218" fmla="*/ 6074998 h 6551875"/>
              <a:gd name="connsiteX219" fmla="*/ 1648090 w 12191999"/>
              <a:gd name="connsiteY219" fmla="*/ 6094048 h 6551875"/>
              <a:gd name="connsiteX220" fmla="*/ 1609990 w 12191999"/>
              <a:gd name="connsiteY220" fmla="*/ 6113098 h 6551875"/>
              <a:gd name="connsiteX221" fmla="*/ 1573478 w 12191999"/>
              <a:gd name="connsiteY221" fmla="*/ 6132148 h 6551875"/>
              <a:gd name="connsiteX222" fmla="*/ 1532203 w 12191999"/>
              <a:gd name="connsiteY222" fmla="*/ 6148023 h 6551875"/>
              <a:gd name="connsiteX223" fmla="*/ 1486165 w 12191999"/>
              <a:gd name="connsiteY223" fmla="*/ 6162311 h 6551875"/>
              <a:gd name="connsiteX224" fmla="*/ 1433778 w 12191999"/>
              <a:gd name="connsiteY224" fmla="*/ 6173423 h 6551875"/>
              <a:gd name="connsiteX225" fmla="*/ 1373453 w 12191999"/>
              <a:gd name="connsiteY225" fmla="*/ 6181361 h 6551875"/>
              <a:gd name="connsiteX226" fmla="*/ 1305190 w 12191999"/>
              <a:gd name="connsiteY226" fmla="*/ 6182948 h 6551875"/>
              <a:gd name="connsiteX227" fmla="*/ 1236928 w 12191999"/>
              <a:gd name="connsiteY227" fmla="*/ 6181361 h 6551875"/>
              <a:gd name="connsiteX228" fmla="*/ 1176603 w 12191999"/>
              <a:gd name="connsiteY228" fmla="*/ 6173423 h 6551875"/>
              <a:gd name="connsiteX229" fmla="*/ 1124215 w 12191999"/>
              <a:gd name="connsiteY229" fmla="*/ 6162311 h 6551875"/>
              <a:gd name="connsiteX230" fmla="*/ 1078178 w 12191999"/>
              <a:gd name="connsiteY230" fmla="*/ 6148023 h 6551875"/>
              <a:gd name="connsiteX231" fmla="*/ 1036903 w 12191999"/>
              <a:gd name="connsiteY231" fmla="*/ 6132148 h 6551875"/>
              <a:gd name="connsiteX232" fmla="*/ 1000390 w 12191999"/>
              <a:gd name="connsiteY232" fmla="*/ 6113098 h 6551875"/>
              <a:gd name="connsiteX233" fmla="*/ 962290 w 12191999"/>
              <a:gd name="connsiteY233" fmla="*/ 6094048 h 6551875"/>
              <a:gd name="connsiteX234" fmla="*/ 924190 w 12191999"/>
              <a:gd name="connsiteY234" fmla="*/ 6074998 h 6551875"/>
              <a:gd name="connsiteX235" fmla="*/ 887678 w 12191999"/>
              <a:gd name="connsiteY235" fmla="*/ 6059123 h 6551875"/>
              <a:gd name="connsiteX236" fmla="*/ 846403 w 12191999"/>
              <a:gd name="connsiteY236" fmla="*/ 6043248 h 6551875"/>
              <a:gd name="connsiteX237" fmla="*/ 800365 w 12191999"/>
              <a:gd name="connsiteY237" fmla="*/ 6027373 h 6551875"/>
              <a:gd name="connsiteX238" fmla="*/ 747978 w 12191999"/>
              <a:gd name="connsiteY238" fmla="*/ 6016261 h 6551875"/>
              <a:gd name="connsiteX239" fmla="*/ 687653 w 12191999"/>
              <a:gd name="connsiteY239" fmla="*/ 6009911 h 6551875"/>
              <a:gd name="connsiteX240" fmla="*/ 619390 w 12191999"/>
              <a:gd name="connsiteY240" fmla="*/ 6006736 h 6551875"/>
              <a:gd name="connsiteX241" fmla="*/ 551128 w 12191999"/>
              <a:gd name="connsiteY241" fmla="*/ 6009911 h 6551875"/>
              <a:gd name="connsiteX242" fmla="*/ 490803 w 12191999"/>
              <a:gd name="connsiteY242" fmla="*/ 6016261 h 6551875"/>
              <a:gd name="connsiteX243" fmla="*/ 438415 w 12191999"/>
              <a:gd name="connsiteY243" fmla="*/ 6027373 h 6551875"/>
              <a:gd name="connsiteX244" fmla="*/ 392378 w 12191999"/>
              <a:gd name="connsiteY244" fmla="*/ 6043248 h 6551875"/>
              <a:gd name="connsiteX245" fmla="*/ 351103 w 12191999"/>
              <a:gd name="connsiteY245" fmla="*/ 6059123 h 6551875"/>
              <a:gd name="connsiteX246" fmla="*/ 314590 w 12191999"/>
              <a:gd name="connsiteY246" fmla="*/ 6074998 h 6551875"/>
              <a:gd name="connsiteX247" fmla="*/ 276490 w 12191999"/>
              <a:gd name="connsiteY247" fmla="*/ 6094048 h 6551875"/>
              <a:gd name="connsiteX248" fmla="*/ 238390 w 12191999"/>
              <a:gd name="connsiteY248" fmla="*/ 6113098 h 6551875"/>
              <a:gd name="connsiteX249" fmla="*/ 201878 w 12191999"/>
              <a:gd name="connsiteY249" fmla="*/ 6132148 h 6551875"/>
              <a:gd name="connsiteX250" fmla="*/ 160603 w 12191999"/>
              <a:gd name="connsiteY250" fmla="*/ 6148023 h 6551875"/>
              <a:gd name="connsiteX251" fmla="*/ 114565 w 12191999"/>
              <a:gd name="connsiteY251" fmla="*/ 6162311 h 6551875"/>
              <a:gd name="connsiteX252" fmla="*/ 62178 w 12191999"/>
              <a:gd name="connsiteY252" fmla="*/ 6173423 h 6551875"/>
              <a:gd name="connsiteX253" fmla="*/ 1853 w 12191999"/>
              <a:gd name="connsiteY253" fmla="*/ 6181361 h 6551875"/>
              <a:gd name="connsiteX254" fmla="*/ 1 w 12191999"/>
              <a:gd name="connsiteY254" fmla="*/ 6181404 h 6551875"/>
              <a:gd name="connsiteX255" fmla="*/ 1 w 12191999"/>
              <a:gd name="connsiteY255" fmla="*/ 6551875 h 6551875"/>
              <a:gd name="connsiteX256" fmla="*/ 0 w 12191999"/>
              <a:gd name="connsiteY256" fmla="*/ 6551875 h 6551875"/>
              <a:gd name="connsiteX257" fmla="*/ 0 w 12191999"/>
              <a:gd name="connsiteY257" fmla="*/ 0 h 6551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Lst>
            <a:rect l="l" t="t" r="r" b="b"/>
            <a:pathLst>
              <a:path w="12191999" h="6551875">
                <a:moveTo>
                  <a:pt x="0" y="0"/>
                </a:moveTo>
                <a:lnTo>
                  <a:pt x="12191999" y="0"/>
                </a:lnTo>
                <a:lnTo>
                  <a:pt x="12191999" y="6181404"/>
                </a:lnTo>
                <a:lnTo>
                  <a:pt x="12190147" y="6181361"/>
                </a:lnTo>
                <a:lnTo>
                  <a:pt x="12129821" y="6173424"/>
                </a:lnTo>
                <a:lnTo>
                  <a:pt x="12077433" y="6162311"/>
                </a:lnTo>
                <a:lnTo>
                  <a:pt x="12031397" y="6148023"/>
                </a:lnTo>
                <a:lnTo>
                  <a:pt x="11990121" y="6132148"/>
                </a:lnTo>
                <a:lnTo>
                  <a:pt x="11953609" y="6113098"/>
                </a:lnTo>
                <a:lnTo>
                  <a:pt x="11915509" y="6094048"/>
                </a:lnTo>
                <a:lnTo>
                  <a:pt x="11877409" y="6074998"/>
                </a:lnTo>
                <a:lnTo>
                  <a:pt x="11840897" y="6059123"/>
                </a:lnTo>
                <a:lnTo>
                  <a:pt x="11799621" y="6043248"/>
                </a:lnTo>
                <a:lnTo>
                  <a:pt x="11753583" y="6027373"/>
                </a:lnTo>
                <a:lnTo>
                  <a:pt x="11701197" y="6016261"/>
                </a:lnTo>
                <a:lnTo>
                  <a:pt x="11640871" y="6009911"/>
                </a:lnTo>
                <a:lnTo>
                  <a:pt x="11572609" y="6006736"/>
                </a:lnTo>
                <a:lnTo>
                  <a:pt x="11504347" y="6009911"/>
                </a:lnTo>
                <a:lnTo>
                  <a:pt x="11444021" y="6016261"/>
                </a:lnTo>
                <a:lnTo>
                  <a:pt x="11391633" y="6027373"/>
                </a:lnTo>
                <a:lnTo>
                  <a:pt x="11345597" y="6043248"/>
                </a:lnTo>
                <a:lnTo>
                  <a:pt x="11304321" y="6059123"/>
                </a:lnTo>
                <a:lnTo>
                  <a:pt x="11267809" y="6074998"/>
                </a:lnTo>
                <a:lnTo>
                  <a:pt x="11229709" y="6094048"/>
                </a:lnTo>
                <a:lnTo>
                  <a:pt x="11191609" y="6113098"/>
                </a:lnTo>
                <a:lnTo>
                  <a:pt x="11155097" y="6132148"/>
                </a:lnTo>
                <a:lnTo>
                  <a:pt x="11113821" y="6148023"/>
                </a:lnTo>
                <a:lnTo>
                  <a:pt x="11067783" y="6162311"/>
                </a:lnTo>
                <a:lnTo>
                  <a:pt x="11015397" y="6173423"/>
                </a:lnTo>
                <a:lnTo>
                  <a:pt x="10955071" y="6181361"/>
                </a:lnTo>
                <a:lnTo>
                  <a:pt x="10886809" y="6182948"/>
                </a:lnTo>
                <a:lnTo>
                  <a:pt x="10818547" y="6181361"/>
                </a:lnTo>
                <a:lnTo>
                  <a:pt x="10758221" y="6173423"/>
                </a:lnTo>
                <a:lnTo>
                  <a:pt x="10705833" y="6162311"/>
                </a:lnTo>
                <a:lnTo>
                  <a:pt x="10659797" y="6148023"/>
                </a:lnTo>
                <a:lnTo>
                  <a:pt x="10618521" y="6132148"/>
                </a:lnTo>
                <a:lnTo>
                  <a:pt x="10582009" y="6113098"/>
                </a:lnTo>
                <a:lnTo>
                  <a:pt x="10543909" y="6094048"/>
                </a:lnTo>
                <a:lnTo>
                  <a:pt x="10505809" y="6074998"/>
                </a:lnTo>
                <a:lnTo>
                  <a:pt x="10469297" y="6059123"/>
                </a:lnTo>
                <a:lnTo>
                  <a:pt x="10428021" y="6043248"/>
                </a:lnTo>
                <a:lnTo>
                  <a:pt x="10381983" y="6027373"/>
                </a:lnTo>
                <a:lnTo>
                  <a:pt x="10329597" y="6016261"/>
                </a:lnTo>
                <a:lnTo>
                  <a:pt x="10269271" y="6009911"/>
                </a:lnTo>
                <a:lnTo>
                  <a:pt x="10201009" y="6006736"/>
                </a:lnTo>
                <a:lnTo>
                  <a:pt x="10132747" y="6009911"/>
                </a:lnTo>
                <a:lnTo>
                  <a:pt x="10072421" y="6016261"/>
                </a:lnTo>
                <a:lnTo>
                  <a:pt x="10020033" y="6027373"/>
                </a:lnTo>
                <a:lnTo>
                  <a:pt x="9973997" y="6043248"/>
                </a:lnTo>
                <a:lnTo>
                  <a:pt x="9932721" y="6059123"/>
                </a:lnTo>
                <a:lnTo>
                  <a:pt x="9896209" y="6074998"/>
                </a:lnTo>
                <a:lnTo>
                  <a:pt x="9820009" y="6113098"/>
                </a:lnTo>
                <a:lnTo>
                  <a:pt x="9783497" y="6132148"/>
                </a:lnTo>
                <a:lnTo>
                  <a:pt x="9742221" y="6148023"/>
                </a:lnTo>
                <a:lnTo>
                  <a:pt x="9696183" y="6162311"/>
                </a:lnTo>
                <a:lnTo>
                  <a:pt x="9643797" y="6173423"/>
                </a:lnTo>
                <a:lnTo>
                  <a:pt x="9583471" y="6181361"/>
                </a:lnTo>
                <a:lnTo>
                  <a:pt x="9515209" y="6182948"/>
                </a:lnTo>
                <a:lnTo>
                  <a:pt x="9446947" y="6181361"/>
                </a:lnTo>
                <a:lnTo>
                  <a:pt x="9386621" y="6173423"/>
                </a:lnTo>
                <a:lnTo>
                  <a:pt x="9334233" y="6162311"/>
                </a:lnTo>
                <a:lnTo>
                  <a:pt x="9288197" y="6148023"/>
                </a:lnTo>
                <a:lnTo>
                  <a:pt x="9246921" y="6132148"/>
                </a:lnTo>
                <a:lnTo>
                  <a:pt x="9210409" y="6113098"/>
                </a:lnTo>
                <a:lnTo>
                  <a:pt x="9172309" y="6094048"/>
                </a:lnTo>
                <a:lnTo>
                  <a:pt x="9134209" y="6074998"/>
                </a:lnTo>
                <a:lnTo>
                  <a:pt x="9097697" y="6059123"/>
                </a:lnTo>
                <a:lnTo>
                  <a:pt x="9056421" y="6043248"/>
                </a:lnTo>
                <a:lnTo>
                  <a:pt x="9010383" y="6027373"/>
                </a:lnTo>
                <a:lnTo>
                  <a:pt x="8957997" y="6016261"/>
                </a:lnTo>
                <a:lnTo>
                  <a:pt x="8897671" y="6009911"/>
                </a:lnTo>
                <a:lnTo>
                  <a:pt x="8827821" y="6006736"/>
                </a:lnTo>
                <a:lnTo>
                  <a:pt x="8761147" y="6009911"/>
                </a:lnTo>
                <a:lnTo>
                  <a:pt x="8700821" y="6016261"/>
                </a:lnTo>
                <a:lnTo>
                  <a:pt x="8648433" y="6027373"/>
                </a:lnTo>
                <a:lnTo>
                  <a:pt x="8602397" y="6043248"/>
                </a:lnTo>
                <a:lnTo>
                  <a:pt x="8561121" y="6059123"/>
                </a:lnTo>
                <a:lnTo>
                  <a:pt x="8524609" y="6074998"/>
                </a:lnTo>
                <a:lnTo>
                  <a:pt x="8486509" y="6094048"/>
                </a:lnTo>
                <a:lnTo>
                  <a:pt x="8448409" y="6113098"/>
                </a:lnTo>
                <a:lnTo>
                  <a:pt x="8411897" y="6132148"/>
                </a:lnTo>
                <a:lnTo>
                  <a:pt x="8370622" y="6148023"/>
                </a:lnTo>
                <a:lnTo>
                  <a:pt x="8324584" y="6162311"/>
                </a:lnTo>
                <a:lnTo>
                  <a:pt x="8272197" y="6173423"/>
                </a:lnTo>
                <a:lnTo>
                  <a:pt x="8211872" y="6181361"/>
                </a:lnTo>
                <a:lnTo>
                  <a:pt x="8143609" y="6182948"/>
                </a:lnTo>
                <a:lnTo>
                  <a:pt x="8075347" y="6181361"/>
                </a:lnTo>
                <a:lnTo>
                  <a:pt x="8015022" y="6173423"/>
                </a:lnTo>
                <a:lnTo>
                  <a:pt x="7962634" y="6162311"/>
                </a:lnTo>
                <a:lnTo>
                  <a:pt x="7916597" y="6148023"/>
                </a:lnTo>
                <a:lnTo>
                  <a:pt x="7875322" y="6132148"/>
                </a:lnTo>
                <a:lnTo>
                  <a:pt x="7838809" y="6113098"/>
                </a:lnTo>
                <a:lnTo>
                  <a:pt x="7800709" y="6094048"/>
                </a:lnTo>
                <a:lnTo>
                  <a:pt x="7762609" y="6074998"/>
                </a:lnTo>
                <a:lnTo>
                  <a:pt x="7726097" y="6059123"/>
                </a:lnTo>
                <a:lnTo>
                  <a:pt x="7684822" y="6043248"/>
                </a:lnTo>
                <a:lnTo>
                  <a:pt x="7638784" y="6027373"/>
                </a:lnTo>
                <a:lnTo>
                  <a:pt x="7586397" y="6016261"/>
                </a:lnTo>
                <a:lnTo>
                  <a:pt x="7526072" y="6009911"/>
                </a:lnTo>
                <a:lnTo>
                  <a:pt x="7457809" y="6006736"/>
                </a:lnTo>
                <a:lnTo>
                  <a:pt x="7389547" y="6009911"/>
                </a:lnTo>
                <a:lnTo>
                  <a:pt x="7329222" y="6016261"/>
                </a:lnTo>
                <a:lnTo>
                  <a:pt x="7276834" y="6027373"/>
                </a:lnTo>
                <a:lnTo>
                  <a:pt x="7230797" y="6043248"/>
                </a:lnTo>
                <a:lnTo>
                  <a:pt x="7189522" y="6059123"/>
                </a:lnTo>
                <a:lnTo>
                  <a:pt x="7153009" y="6074998"/>
                </a:lnTo>
                <a:lnTo>
                  <a:pt x="7114909" y="6094048"/>
                </a:lnTo>
                <a:lnTo>
                  <a:pt x="7076809" y="6113098"/>
                </a:lnTo>
                <a:lnTo>
                  <a:pt x="7040297" y="6132148"/>
                </a:lnTo>
                <a:lnTo>
                  <a:pt x="6999022" y="6148023"/>
                </a:lnTo>
                <a:lnTo>
                  <a:pt x="6952984" y="6162311"/>
                </a:lnTo>
                <a:lnTo>
                  <a:pt x="6900597" y="6173423"/>
                </a:lnTo>
                <a:lnTo>
                  <a:pt x="6840272" y="6181361"/>
                </a:lnTo>
                <a:lnTo>
                  <a:pt x="6781800" y="6182721"/>
                </a:lnTo>
                <a:lnTo>
                  <a:pt x="6723328" y="6181361"/>
                </a:lnTo>
                <a:lnTo>
                  <a:pt x="6663003" y="6173423"/>
                </a:lnTo>
                <a:lnTo>
                  <a:pt x="6610615" y="6162311"/>
                </a:lnTo>
                <a:lnTo>
                  <a:pt x="6564578" y="6148023"/>
                </a:lnTo>
                <a:lnTo>
                  <a:pt x="6523303" y="6132148"/>
                </a:lnTo>
                <a:lnTo>
                  <a:pt x="6486790" y="6113098"/>
                </a:lnTo>
                <a:lnTo>
                  <a:pt x="6448690" y="6094048"/>
                </a:lnTo>
                <a:lnTo>
                  <a:pt x="6410590" y="6074998"/>
                </a:lnTo>
                <a:lnTo>
                  <a:pt x="6374078" y="6059123"/>
                </a:lnTo>
                <a:lnTo>
                  <a:pt x="6332803" y="6043248"/>
                </a:lnTo>
                <a:lnTo>
                  <a:pt x="6286765" y="6027373"/>
                </a:lnTo>
                <a:lnTo>
                  <a:pt x="6234378" y="6016261"/>
                </a:lnTo>
                <a:lnTo>
                  <a:pt x="6174053" y="6009911"/>
                </a:lnTo>
                <a:lnTo>
                  <a:pt x="6105790" y="6006736"/>
                </a:lnTo>
                <a:lnTo>
                  <a:pt x="6096000" y="6007191"/>
                </a:lnTo>
                <a:lnTo>
                  <a:pt x="6086211" y="6006736"/>
                </a:lnTo>
                <a:lnTo>
                  <a:pt x="6017949" y="6009911"/>
                </a:lnTo>
                <a:lnTo>
                  <a:pt x="5957622" y="6016261"/>
                </a:lnTo>
                <a:lnTo>
                  <a:pt x="5905235" y="6027373"/>
                </a:lnTo>
                <a:lnTo>
                  <a:pt x="5859197" y="6043248"/>
                </a:lnTo>
                <a:lnTo>
                  <a:pt x="5817922" y="6059123"/>
                </a:lnTo>
                <a:lnTo>
                  <a:pt x="5781409" y="6074998"/>
                </a:lnTo>
                <a:lnTo>
                  <a:pt x="5743309" y="6094048"/>
                </a:lnTo>
                <a:lnTo>
                  <a:pt x="5705211" y="6113098"/>
                </a:lnTo>
                <a:lnTo>
                  <a:pt x="5668697" y="6132148"/>
                </a:lnTo>
                <a:lnTo>
                  <a:pt x="5627422" y="6148023"/>
                </a:lnTo>
                <a:lnTo>
                  <a:pt x="5581384" y="6162311"/>
                </a:lnTo>
                <a:lnTo>
                  <a:pt x="5528997" y="6173423"/>
                </a:lnTo>
                <a:lnTo>
                  <a:pt x="5468672" y="6181361"/>
                </a:lnTo>
                <a:lnTo>
                  <a:pt x="5410200" y="6182721"/>
                </a:lnTo>
                <a:lnTo>
                  <a:pt x="5351728" y="6181361"/>
                </a:lnTo>
                <a:lnTo>
                  <a:pt x="5291402" y="6173423"/>
                </a:lnTo>
                <a:lnTo>
                  <a:pt x="5239015" y="6162311"/>
                </a:lnTo>
                <a:lnTo>
                  <a:pt x="5192979" y="6148023"/>
                </a:lnTo>
                <a:lnTo>
                  <a:pt x="5151703" y="6132148"/>
                </a:lnTo>
                <a:lnTo>
                  <a:pt x="5115190" y="6113098"/>
                </a:lnTo>
                <a:lnTo>
                  <a:pt x="5077092" y="6094048"/>
                </a:lnTo>
                <a:lnTo>
                  <a:pt x="5038990" y="6074998"/>
                </a:lnTo>
                <a:lnTo>
                  <a:pt x="5002479" y="6059123"/>
                </a:lnTo>
                <a:lnTo>
                  <a:pt x="4961203" y="6043248"/>
                </a:lnTo>
                <a:lnTo>
                  <a:pt x="4915166" y="6027373"/>
                </a:lnTo>
                <a:lnTo>
                  <a:pt x="4862778" y="6016261"/>
                </a:lnTo>
                <a:lnTo>
                  <a:pt x="4802454" y="6009911"/>
                </a:lnTo>
                <a:lnTo>
                  <a:pt x="4734190" y="6006736"/>
                </a:lnTo>
                <a:lnTo>
                  <a:pt x="4665929" y="6009911"/>
                </a:lnTo>
                <a:lnTo>
                  <a:pt x="4605603" y="6016261"/>
                </a:lnTo>
                <a:lnTo>
                  <a:pt x="4553217" y="6027373"/>
                </a:lnTo>
                <a:lnTo>
                  <a:pt x="4507178" y="6043248"/>
                </a:lnTo>
                <a:lnTo>
                  <a:pt x="4465903" y="6059123"/>
                </a:lnTo>
                <a:lnTo>
                  <a:pt x="4429390" y="6074998"/>
                </a:lnTo>
                <a:lnTo>
                  <a:pt x="4353190" y="6113098"/>
                </a:lnTo>
                <a:lnTo>
                  <a:pt x="4316678" y="6132148"/>
                </a:lnTo>
                <a:lnTo>
                  <a:pt x="4275403" y="6148023"/>
                </a:lnTo>
                <a:lnTo>
                  <a:pt x="4229365" y="6162311"/>
                </a:lnTo>
                <a:lnTo>
                  <a:pt x="4176978" y="6173423"/>
                </a:lnTo>
                <a:lnTo>
                  <a:pt x="4116653" y="6181361"/>
                </a:lnTo>
                <a:lnTo>
                  <a:pt x="4048390" y="6182948"/>
                </a:lnTo>
                <a:lnTo>
                  <a:pt x="3980128" y="6181361"/>
                </a:lnTo>
                <a:lnTo>
                  <a:pt x="3919803" y="6173423"/>
                </a:lnTo>
                <a:lnTo>
                  <a:pt x="3867415" y="6162311"/>
                </a:lnTo>
                <a:lnTo>
                  <a:pt x="3821378" y="6148023"/>
                </a:lnTo>
                <a:lnTo>
                  <a:pt x="3780103" y="6132148"/>
                </a:lnTo>
                <a:lnTo>
                  <a:pt x="3743590" y="6113098"/>
                </a:lnTo>
                <a:lnTo>
                  <a:pt x="3705490" y="6094048"/>
                </a:lnTo>
                <a:lnTo>
                  <a:pt x="3667390" y="6074998"/>
                </a:lnTo>
                <a:lnTo>
                  <a:pt x="3630878" y="6059123"/>
                </a:lnTo>
                <a:lnTo>
                  <a:pt x="3589603" y="6043248"/>
                </a:lnTo>
                <a:lnTo>
                  <a:pt x="3543565" y="6027373"/>
                </a:lnTo>
                <a:lnTo>
                  <a:pt x="3491178" y="6016261"/>
                </a:lnTo>
                <a:lnTo>
                  <a:pt x="3430853" y="6009911"/>
                </a:lnTo>
                <a:lnTo>
                  <a:pt x="3361003" y="6006736"/>
                </a:lnTo>
                <a:lnTo>
                  <a:pt x="3294328" y="6009911"/>
                </a:lnTo>
                <a:lnTo>
                  <a:pt x="3234003" y="6016261"/>
                </a:lnTo>
                <a:lnTo>
                  <a:pt x="3181615" y="6027373"/>
                </a:lnTo>
                <a:lnTo>
                  <a:pt x="3135578" y="6043248"/>
                </a:lnTo>
                <a:lnTo>
                  <a:pt x="3094303" y="6059123"/>
                </a:lnTo>
                <a:lnTo>
                  <a:pt x="3057790" y="6074998"/>
                </a:lnTo>
                <a:lnTo>
                  <a:pt x="3019690" y="6094048"/>
                </a:lnTo>
                <a:lnTo>
                  <a:pt x="2981590" y="6113098"/>
                </a:lnTo>
                <a:lnTo>
                  <a:pt x="2945078" y="6132148"/>
                </a:lnTo>
                <a:lnTo>
                  <a:pt x="2903803" y="6148023"/>
                </a:lnTo>
                <a:lnTo>
                  <a:pt x="2857765" y="6162311"/>
                </a:lnTo>
                <a:lnTo>
                  <a:pt x="2805378" y="6173423"/>
                </a:lnTo>
                <a:lnTo>
                  <a:pt x="2745053" y="6181361"/>
                </a:lnTo>
                <a:lnTo>
                  <a:pt x="2676790" y="6182948"/>
                </a:lnTo>
                <a:lnTo>
                  <a:pt x="2608528" y="6181361"/>
                </a:lnTo>
                <a:lnTo>
                  <a:pt x="2548203" y="6173423"/>
                </a:lnTo>
                <a:lnTo>
                  <a:pt x="2495815" y="6162311"/>
                </a:lnTo>
                <a:lnTo>
                  <a:pt x="2449778" y="6148023"/>
                </a:lnTo>
                <a:lnTo>
                  <a:pt x="2408503" y="6132148"/>
                </a:lnTo>
                <a:lnTo>
                  <a:pt x="2371990" y="6113098"/>
                </a:lnTo>
                <a:lnTo>
                  <a:pt x="2333890" y="6094048"/>
                </a:lnTo>
                <a:lnTo>
                  <a:pt x="2295790" y="6074998"/>
                </a:lnTo>
                <a:lnTo>
                  <a:pt x="2259278" y="6059123"/>
                </a:lnTo>
                <a:lnTo>
                  <a:pt x="2218003" y="6043248"/>
                </a:lnTo>
                <a:lnTo>
                  <a:pt x="2171965" y="6027373"/>
                </a:lnTo>
                <a:lnTo>
                  <a:pt x="2119578" y="6016261"/>
                </a:lnTo>
                <a:lnTo>
                  <a:pt x="2059253" y="6009911"/>
                </a:lnTo>
                <a:lnTo>
                  <a:pt x="1990990" y="6006736"/>
                </a:lnTo>
                <a:lnTo>
                  <a:pt x="1922728" y="6009911"/>
                </a:lnTo>
                <a:lnTo>
                  <a:pt x="1862403" y="6016261"/>
                </a:lnTo>
                <a:lnTo>
                  <a:pt x="1810015" y="6027373"/>
                </a:lnTo>
                <a:lnTo>
                  <a:pt x="1763978" y="6043248"/>
                </a:lnTo>
                <a:lnTo>
                  <a:pt x="1722703" y="6059123"/>
                </a:lnTo>
                <a:lnTo>
                  <a:pt x="1686190" y="6074998"/>
                </a:lnTo>
                <a:lnTo>
                  <a:pt x="1648090" y="6094048"/>
                </a:lnTo>
                <a:lnTo>
                  <a:pt x="1609990" y="6113098"/>
                </a:lnTo>
                <a:lnTo>
                  <a:pt x="1573478" y="6132148"/>
                </a:lnTo>
                <a:lnTo>
                  <a:pt x="1532203" y="6148023"/>
                </a:lnTo>
                <a:lnTo>
                  <a:pt x="1486165" y="6162311"/>
                </a:lnTo>
                <a:lnTo>
                  <a:pt x="1433778" y="6173423"/>
                </a:lnTo>
                <a:lnTo>
                  <a:pt x="1373453" y="6181361"/>
                </a:lnTo>
                <a:lnTo>
                  <a:pt x="1305190" y="6182948"/>
                </a:lnTo>
                <a:lnTo>
                  <a:pt x="1236928" y="6181361"/>
                </a:lnTo>
                <a:lnTo>
                  <a:pt x="1176603" y="6173423"/>
                </a:lnTo>
                <a:lnTo>
                  <a:pt x="1124215" y="6162311"/>
                </a:lnTo>
                <a:lnTo>
                  <a:pt x="1078178" y="6148023"/>
                </a:lnTo>
                <a:lnTo>
                  <a:pt x="1036903" y="6132148"/>
                </a:lnTo>
                <a:lnTo>
                  <a:pt x="1000390" y="6113098"/>
                </a:lnTo>
                <a:lnTo>
                  <a:pt x="962290" y="6094048"/>
                </a:lnTo>
                <a:lnTo>
                  <a:pt x="924190" y="6074998"/>
                </a:lnTo>
                <a:lnTo>
                  <a:pt x="887678" y="6059123"/>
                </a:lnTo>
                <a:lnTo>
                  <a:pt x="846403" y="6043248"/>
                </a:lnTo>
                <a:lnTo>
                  <a:pt x="800365" y="6027373"/>
                </a:lnTo>
                <a:lnTo>
                  <a:pt x="747978" y="6016261"/>
                </a:lnTo>
                <a:lnTo>
                  <a:pt x="687653" y="6009911"/>
                </a:lnTo>
                <a:lnTo>
                  <a:pt x="619390" y="6006736"/>
                </a:lnTo>
                <a:lnTo>
                  <a:pt x="551128" y="6009911"/>
                </a:lnTo>
                <a:lnTo>
                  <a:pt x="490803" y="6016261"/>
                </a:lnTo>
                <a:lnTo>
                  <a:pt x="438415" y="6027373"/>
                </a:lnTo>
                <a:lnTo>
                  <a:pt x="392378" y="6043248"/>
                </a:lnTo>
                <a:lnTo>
                  <a:pt x="351103" y="6059123"/>
                </a:lnTo>
                <a:lnTo>
                  <a:pt x="314590" y="6074998"/>
                </a:lnTo>
                <a:lnTo>
                  <a:pt x="276490" y="6094048"/>
                </a:lnTo>
                <a:lnTo>
                  <a:pt x="238390" y="6113098"/>
                </a:lnTo>
                <a:lnTo>
                  <a:pt x="201878" y="6132148"/>
                </a:lnTo>
                <a:lnTo>
                  <a:pt x="160603" y="6148023"/>
                </a:lnTo>
                <a:lnTo>
                  <a:pt x="114565" y="6162311"/>
                </a:lnTo>
                <a:lnTo>
                  <a:pt x="62178" y="6173423"/>
                </a:lnTo>
                <a:lnTo>
                  <a:pt x="1853" y="6181361"/>
                </a:lnTo>
                <a:lnTo>
                  <a:pt x="1" y="6181404"/>
                </a:lnTo>
                <a:lnTo>
                  <a:pt x="1" y="6551875"/>
                </a:lnTo>
                <a:lnTo>
                  <a:pt x="0" y="6551875"/>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Başlık 3">
            <a:extLst>
              <a:ext uri="{FF2B5EF4-FFF2-40B4-BE49-F238E27FC236}">
                <a16:creationId xmlns:a16="http://schemas.microsoft.com/office/drawing/2014/main" id="{4BFD646E-908B-9526-C111-504EC9AE9DC1}"/>
              </a:ext>
            </a:extLst>
          </p:cNvPr>
          <p:cNvSpPr>
            <a:spLocks noGrp="1"/>
          </p:cNvSpPr>
          <p:nvPr>
            <p:ph type="title"/>
          </p:nvPr>
        </p:nvSpPr>
        <p:spPr>
          <a:xfrm>
            <a:off x="1782815" y="317842"/>
            <a:ext cx="10780830" cy="1494000"/>
          </a:xfrm>
        </p:spPr>
        <p:txBody>
          <a:bodyPr vert="horz" lIns="91440" tIns="45720" rIns="91440" bIns="45720" rtlCol="0" anchor="t">
            <a:normAutofit/>
          </a:bodyPr>
          <a:lstStyle/>
          <a:p>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Exercises of Information </a:t>
            </a:r>
            <a:br>
              <a:rPr lang="tr-TR" sz="4400" spc="10" dirty="0">
                <a:effectLst/>
                <a:latin typeface="Calibri Light" panose="020F0302020204030204" pitchFamily="34" charset="0"/>
                <a:ea typeface="Times New Roman" panose="02020603050405020304" pitchFamily="18" charset="0"/>
                <a:cs typeface="Calibri Light" panose="020F0302020204030204" pitchFamily="34" charset="0"/>
              </a:rPr>
            </a:br>
            <a:r>
              <a:rPr lang="en-US" sz="4400" spc="10" dirty="0">
                <a:effectLst/>
                <a:latin typeface="Calibri Light" panose="020F0302020204030204" pitchFamily="34" charset="0"/>
                <a:ea typeface="Times New Roman" panose="02020603050405020304" pitchFamily="18" charset="0"/>
                <a:cs typeface="Calibri Light" panose="020F0302020204030204" pitchFamily="34" charset="0"/>
              </a:rPr>
              <a:t>Security Policy</a:t>
            </a:r>
            <a:endParaRPr lang="en-US" sz="4400" kern="1200" dirty="0">
              <a:solidFill>
                <a:schemeClr val="tx1"/>
              </a:solidFill>
              <a:latin typeface="Calibri Light" panose="020F0302020204030204" pitchFamily="34" charset="0"/>
              <a:cs typeface="Calibri Light" panose="020F0302020204030204" pitchFamily="34" charset="0"/>
            </a:endParaRPr>
          </a:p>
        </p:txBody>
      </p:sp>
      <p:sp>
        <p:nvSpPr>
          <p:cNvPr id="3" name="İçerik Yer Tutucusu 2">
            <a:extLst>
              <a:ext uri="{FF2B5EF4-FFF2-40B4-BE49-F238E27FC236}">
                <a16:creationId xmlns:a16="http://schemas.microsoft.com/office/drawing/2014/main" id="{7B36230F-7D11-B79D-F05E-DD5CA1E05323}"/>
              </a:ext>
            </a:extLst>
          </p:cNvPr>
          <p:cNvSpPr>
            <a:spLocks noGrp="1"/>
          </p:cNvSpPr>
          <p:nvPr>
            <p:ph sz="half" idx="1"/>
          </p:nvPr>
        </p:nvSpPr>
        <p:spPr>
          <a:xfrm>
            <a:off x="435006" y="1748901"/>
            <a:ext cx="5557421" cy="4791257"/>
          </a:xfrm>
        </p:spPr>
        <p:txBody>
          <a:bodyPr vert="horz" lIns="91440" tIns="45720" rIns="91440" bIns="45720" rtlCol="0">
            <a:normAutofit fontScale="92500" lnSpcReduction="10000"/>
          </a:bodyPr>
          <a:lstStyle/>
          <a:p>
            <a:pPr algn="just"/>
            <a:r>
              <a:rPr lang="en-US" sz="2400" dirty="0">
                <a:solidFill>
                  <a:schemeClr val="tx1">
                    <a:alpha val="60000"/>
                  </a:schemeClr>
                </a:solidFill>
              </a:rPr>
              <a:t>After enabling two-factor authentication (verification), a security code will be sent to your phone or authentication app every time you log into your account from a new device or browser. You have to enter this code and you will be allowed to login. If a cybercriminal tries to log into your account, they cannot do so if they do not have access to your mobile phone. </a:t>
            </a:r>
            <a:endParaRPr lang="tr-TR" sz="2400" dirty="0">
              <a:solidFill>
                <a:schemeClr val="tx1">
                  <a:alpha val="60000"/>
                </a:schemeClr>
              </a:solidFill>
            </a:endParaRPr>
          </a:p>
          <a:p>
            <a:pPr algn="just"/>
            <a:r>
              <a:rPr lang="en-US" sz="2400" dirty="0">
                <a:solidFill>
                  <a:schemeClr val="tx1">
                    <a:alpha val="60000"/>
                  </a:schemeClr>
                </a:solidFill>
              </a:rPr>
              <a:t>You will also be able to notice an attempt to log into your account as you will receive a notification with a code. Never share this code with others! An attacker will try to take it. If you received the code but did not try to log in, delete the code message and change your password as soon as possible.</a:t>
            </a:r>
          </a:p>
        </p:txBody>
      </p:sp>
      <p:pic>
        <p:nvPicPr>
          <p:cNvPr id="6" name="Picture 2" descr="İki Faktörlü Kimlik Doğrulama Nedir? İki Faktörlü Kimlik Doğrulama Nedir?">
            <a:extLst>
              <a:ext uri="{FF2B5EF4-FFF2-40B4-BE49-F238E27FC236}">
                <a16:creationId xmlns:a16="http://schemas.microsoft.com/office/drawing/2014/main" id="{54FFF94F-8617-40B1-807B-9357D8B5DA61}"/>
              </a:ext>
            </a:extLst>
          </p:cNvPr>
          <p:cNvPicPr>
            <a:picLocks noGrp="1" noChangeAspect="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096000" y="2414853"/>
            <a:ext cx="5451592" cy="3066520"/>
          </a:xfrm>
          <a:prstGeom prst="rect">
            <a:avLst/>
          </a:prstGeom>
          <a:noFill/>
        </p:spPr>
      </p:pic>
      <p:pic>
        <p:nvPicPr>
          <p:cNvPr id="2" name="Grafik 4">
            <a:extLst>
              <a:ext uri="{FF2B5EF4-FFF2-40B4-BE49-F238E27FC236}">
                <a16:creationId xmlns:a16="http://schemas.microsoft.com/office/drawing/2014/main" id="{6C042272-485A-9DDF-24CF-E30EABA01D80}"/>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5" name="Picture 2">
            <a:extLst>
              <a:ext uri="{FF2B5EF4-FFF2-40B4-BE49-F238E27FC236}">
                <a16:creationId xmlns:a16="http://schemas.microsoft.com/office/drawing/2014/main" id="{07E810B7-2819-D24B-587B-9157A97915AB}"/>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77422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Başlık 4">
            <a:extLst>
              <a:ext uri="{FF2B5EF4-FFF2-40B4-BE49-F238E27FC236}">
                <a16:creationId xmlns:a16="http://schemas.microsoft.com/office/drawing/2014/main" id="{BA8344C9-90E8-6A86-A7F4-53BBB0E113F0}"/>
              </a:ext>
            </a:extLst>
          </p:cNvPr>
          <p:cNvSpPr>
            <a:spLocks noGrp="1"/>
          </p:cNvSpPr>
          <p:nvPr>
            <p:ph type="title"/>
          </p:nvPr>
        </p:nvSpPr>
        <p:spPr>
          <a:xfrm>
            <a:off x="2081074" y="338492"/>
            <a:ext cx="10515600" cy="1325563"/>
          </a:xfrm>
        </p:spPr>
        <p:txBody>
          <a:bodyPr/>
          <a:lstStyle/>
          <a:p>
            <a:r>
              <a:rPr lang="en-US" dirty="0"/>
              <a:t>Exercises-4:</a:t>
            </a:r>
            <a:endParaRPr lang="tr-TR" dirty="0"/>
          </a:p>
        </p:txBody>
      </p:sp>
      <p:sp>
        <p:nvSpPr>
          <p:cNvPr id="6" name="İçerik Yer Tutucusu 5">
            <a:extLst>
              <a:ext uri="{FF2B5EF4-FFF2-40B4-BE49-F238E27FC236}">
                <a16:creationId xmlns:a16="http://schemas.microsoft.com/office/drawing/2014/main" id="{F18A3F3E-EAF4-C5C0-7632-C524A87AC344}"/>
              </a:ext>
            </a:extLst>
          </p:cNvPr>
          <p:cNvSpPr>
            <a:spLocks noGrp="1"/>
          </p:cNvSpPr>
          <p:nvPr>
            <p:ph idx="1"/>
          </p:nvPr>
        </p:nvSpPr>
        <p:spPr/>
        <p:txBody>
          <a:bodyPr>
            <a:normAutofit lnSpcReduction="10000"/>
          </a:bodyPr>
          <a:lstStyle/>
          <a:p>
            <a:r>
              <a:rPr lang="en-US" dirty="0"/>
              <a:t>Perform two-factor authentication- verification to access the email account you created. The first of these processes is the password you use to access the account. The other can be a verification code (SMS) to be sent to your phone or a confirmation link to be sent to another email address.</a:t>
            </a:r>
            <a:endParaRPr lang="tr-TR" dirty="0"/>
          </a:p>
          <a:p>
            <a:r>
              <a:rPr lang="en-US" dirty="0"/>
              <a:t>The screenshot below shows how to activate the two-factor authentication feature of the </a:t>
            </a:r>
            <a:r>
              <a:rPr lang="en-US" dirty="0" err="1"/>
              <a:t>gmail</a:t>
            </a:r>
            <a:r>
              <a:rPr lang="en-US" dirty="0"/>
              <a:t> account.</a:t>
            </a:r>
            <a:endParaRPr lang="tr-TR" dirty="0"/>
          </a:p>
          <a:p>
            <a:r>
              <a:rPr lang="en-US" dirty="0"/>
              <a:t>Complete the process and try to access your email account again.</a:t>
            </a:r>
            <a:endParaRPr lang="tr-TR" dirty="0"/>
          </a:p>
          <a:p>
            <a:r>
              <a:rPr lang="en-US" dirty="0"/>
              <a:t>Step-1: Open your Google Account.</a:t>
            </a:r>
            <a:endParaRPr lang="tr-TR" dirty="0"/>
          </a:p>
          <a:p>
            <a:r>
              <a:rPr lang="en-US" dirty="0"/>
              <a:t>Step-2: Click to the “Settings” section.</a:t>
            </a:r>
            <a:endParaRPr lang="tr-TR" dirty="0"/>
          </a:p>
        </p:txBody>
      </p:sp>
      <p:pic>
        <p:nvPicPr>
          <p:cNvPr id="4" name="Grafik 4">
            <a:extLst>
              <a:ext uri="{FF2B5EF4-FFF2-40B4-BE49-F238E27FC236}">
                <a16:creationId xmlns:a16="http://schemas.microsoft.com/office/drawing/2014/main" id="{24270328-C8EF-D944-402A-35457FE0454D}"/>
              </a:ext>
            </a:extLst>
          </p:cNvPr>
          <p:cNvPicPr>
            <a:picLocks noChangeAspect="1"/>
          </p:cNvPicPr>
          <p:nvPr/>
        </p:nvPicPr>
        <p:blipFill>
          <a:blip r:embed="rId2">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7" name="Picture 2">
            <a:extLst>
              <a:ext uri="{FF2B5EF4-FFF2-40B4-BE49-F238E27FC236}">
                <a16:creationId xmlns:a16="http://schemas.microsoft.com/office/drawing/2014/main" id="{62BD7DD9-5A7F-B33D-4699-7C878EFA852A}"/>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32591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Başlık 1">
            <a:extLst>
              <a:ext uri="{FF2B5EF4-FFF2-40B4-BE49-F238E27FC236}">
                <a16:creationId xmlns:a16="http://schemas.microsoft.com/office/drawing/2014/main" id="{C9B9A74E-9C08-7C76-DFA2-F88CB901869C}"/>
              </a:ext>
            </a:extLst>
          </p:cNvPr>
          <p:cNvSpPr>
            <a:spLocks noGrp="1"/>
          </p:cNvSpPr>
          <p:nvPr>
            <p:ph type="title"/>
          </p:nvPr>
        </p:nvSpPr>
        <p:spPr>
          <a:xfrm>
            <a:off x="1676400" y="329397"/>
            <a:ext cx="10515600" cy="1325563"/>
          </a:xfrm>
        </p:spPr>
        <p:txBody>
          <a:bodyPr/>
          <a:lstStyle/>
          <a:p>
            <a:r>
              <a:rPr lang="en-US" dirty="0"/>
              <a:t>Exercises-4</a:t>
            </a:r>
            <a:r>
              <a:rPr lang="tr-TR" dirty="0"/>
              <a:t> (</a:t>
            </a:r>
            <a:r>
              <a:rPr lang="tr-TR" dirty="0" err="1"/>
              <a:t>Continues</a:t>
            </a:r>
            <a:r>
              <a:rPr lang="tr-TR" dirty="0"/>
              <a:t>):</a:t>
            </a:r>
          </a:p>
        </p:txBody>
      </p:sp>
      <p:sp>
        <p:nvSpPr>
          <p:cNvPr id="3" name="İçerik Yer Tutucusu 2">
            <a:extLst>
              <a:ext uri="{FF2B5EF4-FFF2-40B4-BE49-F238E27FC236}">
                <a16:creationId xmlns:a16="http://schemas.microsoft.com/office/drawing/2014/main" id="{422645DA-469A-19A8-C17E-153AD22B1E5E}"/>
              </a:ext>
            </a:extLst>
          </p:cNvPr>
          <p:cNvSpPr>
            <a:spLocks noGrp="1"/>
          </p:cNvSpPr>
          <p:nvPr>
            <p:ph idx="1"/>
          </p:nvPr>
        </p:nvSpPr>
        <p:spPr/>
        <p:txBody>
          <a:bodyPr/>
          <a:lstStyle/>
          <a:p>
            <a:r>
              <a:rPr lang="en-US" b="1" dirty="0"/>
              <a:t>Step-3: </a:t>
            </a:r>
            <a:r>
              <a:rPr lang="en-US" dirty="0"/>
              <a:t>Select the "Security" tab from the menu on the left side of the page that opens (1). Then activate the "2-Step </a:t>
            </a:r>
            <a:r>
              <a:rPr lang="en-US" dirty="0" err="1"/>
              <a:t>Varification</a:t>
            </a:r>
            <a:r>
              <a:rPr lang="en-US" dirty="0"/>
              <a:t>" feature in the middle of the page.</a:t>
            </a:r>
            <a:endParaRPr lang="tr-TR" dirty="0"/>
          </a:p>
          <a:p>
            <a:endParaRPr lang="tr-TR" dirty="0"/>
          </a:p>
        </p:txBody>
      </p:sp>
      <p:pic>
        <p:nvPicPr>
          <p:cNvPr id="4" name="Resim 3">
            <a:extLst>
              <a:ext uri="{FF2B5EF4-FFF2-40B4-BE49-F238E27FC236}">
                <a16:creationId xmlns:a16="http://schemas.microsoft.com/office/drawing/2014/main" id="{8758703B-047A-ACE5-9D02-7A55015E7A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143956" y="3322468"/>
            <a:ext cx="7904087" cy="2786190"/>
          </a:xfrm>
          <a:prstGeom prst="rect">
            <a:avLst/>
          </a:prstGeom>
          <a:noFill/>
        </p:spPr>
      </p:pic>
      <p:pic>
        <p:nvPicPr>
          <p:cNvPr id="7" name="Grafik 4">
            <a:extLst>
              <a:ext uri="{FF2B5EF4-FFF2-40B4-BE49-F238E27FC236}">
                <a16:creationId xmlns:a16="http://schemas.microsoft.com/office/drawing/2014/main" id="{0C1ADCE5-5909-C1D2-E204-BCD897E46D0C}"/>
              </a:ext>
            </a:extLst>
          </p:cNvPr>
          <p:cNvPicPr>
            <a:picLocks noChangeAspect="1"/>
          </p:cNvPicPr>
          <p:nvPr/>
        </p:nvPicPr>
        <p:blipFill>
          <a:blip r:embed="rId3">
            <a:extLst>
              <a:ext uri="{28A0092B-C50C-407E-A947-70E740481C1C}">
                <a14:useLocalDpi xmlns:a14="http://schemas.microsoft.com/office/drawing/2010/main" val="0"/>
              </a:ext>
            </a:extLst>
          </a:blip>
          <a:stretch/>
        </p:blipFill>
        <p:spPr>
          <a:xfrm>
            <a:off x="371649" y="404996"/>
            <a:ext cx="903341" cy="1135737"/>
          </a:xfrm>
          <a:prstGeom prst="rect">
            <a:avLst/>
          </a:prstGeom>
        </p:spPr>
      </p:pic>
      <p:pic>
        <p:nvPicPr>
          <p:cNvPr id="8" name="Picture 2">
            <a:extLst>
              <a:ext uri="{FF2B5EF4-FFF2-40B4-BE49-F238E27FC236}">
                <a16:creationId xmlns:a16="http://schemas.microsoft.com/office/drawing/2014/main" id="{BF565345-6802-0532-58C3-F700700C6209}"/>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53886" y="643491"/>
            <a:ext cx="3194647" cy="697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2003693"/>
      </p:ext>
    </p:extLst>
  </p:cSld>
  <p:clrMapOvr>
    <a:masterClrMapping/>
  </p:clrMapOvr>
</p:sld>
</file>

<file path=ppt/theme/theme1.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Props1.xml><?xml version="1.0" encoding="utf-8"?>
<ds:datastoreItem xmlns:ds="http://schemas.openxmlformats.org/officeDocument/2006/customXml" ds:itemID="{790B5470-5143-4C0C-9ADF-3A6AD4996B78}"/>
</file>

<file path=customXml/itemProps2.xml><?xml version="1.0" encoding="utf-8"?>
<ds:datastoreItem xmlns:ds="http://schemas.openxmlformats.org/officeDocument/2006/customXml" ds:itemID="{C5A08F76-681D-4429-8F94-1FF70BE8490C}"/>
</file>

<file path=customXml/itemProps3.xml><?xml version="1.0" encoding="utf-8"?>
<ds:datastoreItem xmlns:ds="http://schemas.openxmlformats.org/officeDocument/2006/customXml" ds:itemID="{C22DAAE1-7EC6-479D-AD38-AC482797A439}"/>
</file>

<file path=docProps/app.xml><?xml version="1.0" encoding="utf-8"?>
<Properties xmlns="http://schemas.openxmlformats.org/officeDocument/2006/extended-properties" xmlns:vt="http://schemas.openxmlformats.org/officeDocument/2006/docPropsVTypes">
  <TotalTime>1149</TotalTime>
  <Words>2676</Words>
  <Application>Microsoft Office PowerPoint</Application>
  <PresentationFormat>Geniş ekran</PresentationFormat>
  <Paragraphs>104</Paragraphs>
  <Slides>27</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27</vt:i4>
      </vt:variant>
    </vt:vector>
  </HeadingPairs>
  <TitlesOfParts>
    <vt:vector size="33" baseType="lpstr">
      <vt:lpstr>Arial</vt:lpstr>
      <vt:lpstr>Calibri</vt:lpstr>
      <vt:lpstr>Calibri Light</vt:lpstr>
      <vt:lpstr>Symbol</vt:lpstr>
      <vt:lpstr>Titillium Web</vt:lpstr>
      <vt:lpstr>Office Teması</vt:lpstr>
      <vt:lpstr>Information Security</vt:lpstr>
      <vt:lpstr>Information Security</vt:lpstr>
      <vt:lpstr>Information Security</vt:lpstr>
      <vt:lpstr>What is an information security policy?</vt:lpstr>
      <vt:lpstr>What is the Purpose of an Information Security Policy?</vt:lpstr>
      <vt:lpstr>ICP can have the following benefits for an organization</vt:lpstr>
      <vt:lpstr>What Should be in an  Information Security Policy?</vt:lpstr>
      <vt:lpstr>What Should be in an  Information Security Policy?</vt:lpstr>
      <vt:lpstr>  Exercises of Information  Security Policy</vt:lpstr>
      <vt:lpstr>Sample-1 (Continues)</vt:lpstr>
      <vt:lpstr>Sample-1 (Continues)</vt:lpstr>
      <vt:lpstr>Exercises of Information  Security Policy</vt:lpstr>
      <vt:lpstr>Exercises-2:</vt:lpstr>
      <vt:lpstr>Exercises-2 (Continues)</vt:lpstr>
      <vt:lpstr>Exercises of Information  Security Policy</vt:lpstr>
      <vt:lpstr>Exercises of Information  Security Policy</vt:lpstr>
      <vt:lpstr>Exercises-3:</vt:lpstr>
      <vt:lpstr>Exercises-3 (Continues):</vt:lpstr>
      <vt:lpstr>Exercises-3 (Continues)</vt:lpstr>
      <vt:lpstr>Exercises of Information  Security Policy</vt:lpstr>
      <vt:lpstr>Exercises of Information  Security Policy</vt:lpstr>
      <vt:lpstr>Samples of the Phishing </vt:lpstr>
      <vt:lpstr>Samples of the Phishing</vt:lpstr>
      <vt:lpstr>Exercises of Information  Security Policy</vt:lpstr>
      <vt:lpstr>Exercises of Information  Security Policy</vt:lpstr>
      <vt:lpstr>Exercises-4:</vt:lpstr>
      <vt:lpstr>Exercises-4 (Continues):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InCyT Project</dc:title>
  <dc:creator>Ali Gokdemir</dc:creator>
  <cp:lastModifiedBy>Ali Gokdemir</cp:lastModifiedBy>
  <cp:revision>9</cp:revision>
  <dcterms:created xsi:type="dcterms:W3CDTF">2022-08-13T06:06:13Z</dcterms:created>
  <dcterms:modified xsi:type="dcterms:W3CDTF">2022-11-08T07:37:15Z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