
<file path=[Content_Types].xml><?xml version="1.0" encoding="utf-8"?>
<Types xmlns="http://schemas.openxmlformats.org/package/2006/content-types">
  <Default Extension="bin" ContentType="application/vnd.openxmlformats-officedocument.oleObject"/>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0" r:id="rId7"/>
    <p:sldId id="263" r:id="rId8"/>
    <p:sldId id="261" r:id="rId9"/>
    <p:sldId id="285" r:id="rId10"/>
    <p:sldId id="283" r:id="rId11"/>
    <p:sldId id="264" r:id="rId12"/>
    <p:sldId id="284" r:id="rId13"/>
    <p:sldId id="266" r:id="rId14"/>
    <p:sldId id="267" r:id="rId15"/>
    <p:sldId id="268" r:id="rId16"/>
    <p:sldId id="286" r:id="rId17"/>
    <p:sldId id="287" r:id="rId18"/>
    <p:sldId id="288" r:id="rId19"/>
    <p:sldId id="289" r:id="rId20"/>
    <p:sldId id="290" r:id="rId21"/>
    <p:sldId id="291" r:id="rId22"/>
    <p:sldId id="292" r:id="rId23"/>
    <p:sldId id="293" r:id="rId24"/>
    <p:sldId id="294" r:id="rId25"/>
    <p:sldId id="295" r:id="rId26"/>
    <p:sldId id="296" r:id="rId27"/>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p:cViewPr varScale="1">
        <p:scale>
          <a:sx n="86" d="100"/>
          <a:sy n="86" d="100"/>
        </p:scale>
        <p:origin x="51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Mastertekstformat bearbeiten</a:t>
            </a:r>
          </a:p>
          <a:p>
            <a:pPr lvl="1"/>
            <a:r>
              <a:rPr lang="da"/>
              <a:t>Zweite Ebene</a:t>
            </a:r>
          </a:p>
          <a:p>
            <a:pPr lvl="2"/>
            <a:r>
              <a:rPr lang="da"/>
              <a:t>Dritte Ebene</a:t>
            </a:r>
          </a:p>
          <a:p>
            <a:pPr lvl="3"/>
            <a:r>
              <a:rPr lang="da"/>
              <a:t>Vierte Ebene</a:t>
            </a:r>
          </a:p>
          <a:p>
            <a:pPr lvl="4"/>
            <a:r>
              <a:rPr lang="da"/>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11/19/2022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oleObject" Target="../embeddings/oleObject1.bin"/><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4.png"/><Relationship Id="rId5" Type="http://schemas.openxmlformats.org/officeDocument/2006/relationships/oleObject" Target="../embeddings/oleObject2.bin"/><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png"/><Relationship Id="rId5" Type="http://schemas.openxmlformats.org/officeDocument/2006/relationships/oleObject" Target="../embeddings/oleObject3.bin"/><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7.png"/><Relationship Id="rId5" Type="http://schemas.openxmlformats.org/officeDocument/2006/relationships/oleObject" Target="../embeddings/oleObject4.bin"/><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9.png"/><Relationship Id="rId5" Type="http://schemas.openxmlformats.org/officeDocument/2006/relationships/oleObject" Target="../embeddings/oleObject5.bin"/><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bookdown.org/omarlizardo/_main/1-2-what-is-a" TargetMode="Externa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0.png"/><Relationship Id="rId5" Type="http://schemas.openxmlformats.org/officeDocument/2006/relationships/oleObject" Target="../embeddings/oleObject6.bin"/><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b="1" dirty="0">
                <a:latin typeface="Arial" panose="020B0604020202020204" pitchFamily="34" charset="0"/>
                <a:cs typeface="Arial" panose="020B0604020202020204" pitchFamily="34" charset="0"/>
              </a:rPr>
              <a:t>Sociale netværk</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Introduktion</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da" altLang="de-DE" dirty="0">
                <a:latin typeface="+mj-lt"/>
                <a:ea typeface="Tahoma" panose="020B0604030504040204" pitchFamily="34" charset="0"/>
                <a:cs typeface="Arial" panose="020B0604020202020204" pitchFamily="34" charset="0"/>
              </a:rPr>
              <a:t>Sociale netværk</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blevet meget populær i løbet af de sidste par år, hvilket giver en platform for brugere til at kommunikere med deres familie, venner og kolleger.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og Sociale netværk refererer til brugen af internetbaserede sociale medier til forbindelse og kommunikation med venner, familie, kolleger, kunder eller klienter.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har deres servere i </a:t>
            </a:r>
            <a:r>
              <a:rPr lang="da" altLang="de-DE" dirty="0" err="1">
                <a:latin typeface="+mj-lt"/>
                <a:ea typeface="Tahoma" panose="020B0604030504040204" pitchFamily="34" charset="0"/>
                <a:cs typeface="Arial" panose="020B0604020202020204" pitchFamily="34" charset="0"/>
              </a:rPr>
              <a:t>datacentre </a:t>
            </a:r>
            <a:r>
              <a:rPr lang="da" altLang="de-DE" dirty="0">
                <a:latin typeface="+mj-lt"/>
                <a:ea typeface="Tahoma" panose="020B0604030504040204" pitchFamily="34" charset="0"/>
                <a:cs typeface="Arial" panose="020B0604020202020204" pitchFamily="34" charset="0"/>
              </a:rPr>
              <a:t>samlokaliseret med store Internets Network Access Points (NAP'er).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Sociale netværksroller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lvl="0" indent="0" eaLnBrk="0" fontAlgn="base" hangingPunct="0">
              <a:lnSpc>
                <a:spcPct val="100000"/>
              </a:lnSpc>
              <a:spcBef>
                <a:spcPct val="0"/>
              </a:spcBef>
              <a:spcAft>
                <a:spcPts val="900"/>
              </a:spcAft>
              <a:buNone/>
              <a:tabLst>
                <a:tab pos="5754688" algn="r"/>
              </a:tabLst>
            </a:pPr>
            <a:r>
              <a:rPr lang="da" altLang="de-DE" dirty="0">
                <a:latin typeface="+mj-lt"/>
                <a:ea typeface="Tahoma" panose="020B0604030504040204" pitchFamily="34" charset="0"/>
                <a:cs typeface="Arial" panose="020B0604020202020204" pitchFamily="34" charset="0"/>
              </a:rPr>
              <a:t>Sociale netværksroller Figur 1 viser nogle områder, hvor sociale netværk spiller en rolle:</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Underholdning</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opbygning af forretningsmuligheder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gøre karriere,</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at forbedre sociale færdigheder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at udvikle relationer til andre individer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50795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Sociale netværksroller</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1E1E4265-326F-EAA6-B50D-6DC268426234}"/>
              </a:ext>
            </a:extLst>
          </p:cNvPr>
          <p:cNvGraphicFramePr>
            <a:graphicFrameLocks noGrp="1"/>
          </p:cNvGraphicFramePr>
          <p:nvPr>
            <p:ph idx="1"/>
            <p:extLst>
              <p:ext uri="{D42A27DB-BD31-4B8C-83A1-F6EECF244321}">
                <p14:modId xmlns:p14="http://schemas.microsoft.com/office/powerpoint/2010/main" val="2451879839"/>
              </p:ext>
            </p:extLst>
          </p:nvPr>
        </p:nvGraphicFramePr>
        <p:xfrm>
          <a:off x="540000" y="2277980"/>
          <a:ext cx="7599070" cy="2764589"/>
        </p:xfrm>
        <a:graphic>
          <a:graphicData uri="http://schemas.openxmlformats.org/presentationml/2006/ole">
            <mc:AlternateContent xmlns:mc="http://schemas.openxmlformats.org/markup-compatibility/2006">
              <mc:Choice xmlns:v="urn:schemas-microsoft-com:vml" Requires="v">
                <p:oleObj spid="_x0000_s4100" name="Bild" r:id="rId5" imgW="0" imgH="0" progId="StaticMetafile">
                  <p:embed/>
                </p:oleObj>
              </mc:Choice>
              <mc:Fallback>
                <p:oleObj name="Bild" r:id="rId5" imgW="0" imgH="0" progId="StaticMetafile">
                  <p:embed/>
                  <p:pic>
                    <p:nvPicPr>
                      <p:cNvPr id="9" name="Objekt 8">
                        <a:extLst>
                          <a:ext uri="{FF2B5EF4-FFF2-40B4-BE49-F238E27FC236}">
                            <a16:creationId xmlns:a16="http://schemas.microsoft.com/office/drawing/2014/main" id="{1E1E4265-326F-EAA6-B50D-6DC268426234}"/>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2277980"/>
                        <a:ext cx="7599070" cy="2764589"/>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564775"/>
            <a:ext cx="2892587" cy="369332"/>
          </a:xfrm>
          <a:prstGeom prst="rect">
            <a:avLst/>
          </a:prstGeom>
          <a:noFill/>
        </p:spPr>
        <p:txBody>
          <a:bodyPr wrap="none" rtlCol="0">
            <a:spAutoFit/>
          </a:bodyPr>
          <a:lstStyle/>
          <a:p>
            <a:r>
              <a:rPr lang="da" altLang="de-DE" i="1" dirty="0" err="1">
                <a:latin typeface="+mj-lt"/>
                <a:ea typeface="Tahoma" panose="020B0604030504040204" pitchFamily="34" charset="0"/>
                <a:cs typeface="Arial" panose="020B0604020202020204" pitchFamily="34" charset="0"/>
              </a:rPr>
              <a:t>Figur </a:t>
            </a:r>
            <a:r>
              <a:rPr lang="da" altLang="de-DE" i="1" dirty="0">
                <a:latin typeface="+mj-lt"/>
                <a:ea typeface="Tahoma" panose="020B0604030504040204" pitchFamily="34" charset="0"/>
                <a:cs typeface="Arial" panose="020B0604020202020204" pitchFamily="34" charset="0"/>
              </a:rPr>
              <a:t>1: </a:t>
            </a:r>
            <a:r>
              <a:rPr lang="da" altLang="de-DE" i="1" dirty="0" err="1">
                <a:latin typeface="+mj-lt"/>
                <a:ea typeface="Tahoma" panose="020B0604030504040204" pitchFamily="34" charset="0"/>
                <a:cs typeface="Arial" panose="020B0604020202020204" pitchFamily="34" charset="0"/>
              </a:rPr>
              <a:t>Social</a:t>
            </a:r>
            <a:r>
              <a:rPr lang="da" altLang="de-DE" i="1" dirty="0">
                <a:latin typeface="+mj-lt"/>
                <a:ea typeface="Tahoma" panose="020B0604030504040204" pitchFamily="34" charset="0"/>
                <a:cs typeface="Arial" panose="020B0604020202020204" pitchFamily="34" charset="0"/>
              </a:rPr>
              <a:t> </a:t>
            </a:r>
            <a:r>
              <a:rPr lang="da" altLang="de-DE" i="1" dirty="0" err="1">
                <a:latin typeface="+mj-lt"/>
                <a:ea typeface="Tahoma" panose="020B0604030504040204" pitchFamily="34" charset="0"/>
                <a:cs typeface="Arial" panose="020B0604020202020204" pitchFamily="34" charset="0"/>
              </a:rPr>
              <a:t>netværk</a:t>
            </a:r>
            <a:r>
              <a:rPr lang="da" altLang="de-DE" i="1" dirty="0">
                <a:latin typeface="+mj-lt"/>
                <a:ea typeface="Tahoma" panose="020B0604030504040204" pitchFamily="34" charset="0"/>
                <a:cs typeface="Arial" panose="020B0604020202020204" pitchFamily="34" charset="0"/>
              </a:rPr>
              <a:t> </a:t>
            </a:r>
            <a:r>
              <a:rPr lang="da" altLang="de-DE" i="1" dirty="0" err="1">
                <a:latin typeface="+mj-lt"/>
                <a:ea typeface="Tahoma" panose="020B0604030504040204" pitchFamily="34" charset="0"/>
                <a:cs typeface="Arial" panose="020B0604020202020204" pitchFamily="34" charset="0"/>
              </a:rPr>
              <a:t>roller</a:t>
            </a:r>
            <a:endParaRPr lang="de-DE" altLang="de-DE" i="1" dirty="0">
              <a:latin typeface="+mj-lt"/>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2070623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Sociale netværksroller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lnSpcReduction="10000"/>
          </a:bodyPr>
          <a:lstStyle/>
          <a:p>
            <a:pPr marL="0" lvl="0" indent="0" eaLnBrk="0" fontAlgn="base" hangingPunct="0">
              <a:lnSpc>
                <a:spcPct val="100000"/>
              </a:lnSpc>
              <a:spcBef>
                <a:spcPct val="0"/>
              </a:spcBef>
              <a:spcAft>
                <a:spcPts val="900"/>
              </a:spcAft>
              <a:buNone/>
              <a:tabLst>
                <a:tab pos="5754688" algn="r"/>
              </a:tabLst>
            </a:pPr>
            <a:r>
              <a:rPr lang="da" altLang="de-DE" dirty="0">
                <a:latin typeface="+mj-lt"/>
                <a:ea typeface="Tahoma" panose="020B0604030504040204" pitchFamily="34" charset="0"/>
                <a:cs typeface="Arial" panose="020B0604020202020204" pitchFamily="34" charset="0"/>
              </a:rPr>
              <a:t>Sociale netværk:</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er en base for marketingfolk, der søger kunder, for at øge mærkegenkendelsen, opmuntre til brandloyalitet, forbedre konverteringsraterne, give adgang til og interaktion med nye, nye og gamle kunder.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gør det muligt, ved at dele blogindlæg, billeder, videoer eller kommentarer på sociale medier, at flere vil besøge virksomhedens hjemmeside og blive kunder.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gør det udfordrende at følge med ændringer og påvirker også en virksomheds succesrate for markedsføring.</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47983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Sociale netværksroller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marL="0" lvl="0" indent="0" eaLnBrk="0" fontAlgn="base" hangingPunct="0">
              <a:lnSpc>
                <a:spcPct val="100000"/>
              </a:lnSpc>
              <a:spcBef>
                <a:spcPct val="0"/>
              </a:spcBef>
              <a:spcAft>
                <a:spcPts val="900"/>
              </a:spcAft>
              <a:buNone/>
              <a:tabLst>
                <a:tab pos="5754688" algn="r"/>
              </a:tabLst>
            </a:pPr>
            <a:r>
              <a:rPr lang="da" altLang="de-DE" dirty="0">
                <a:latin typeface="+mj-lt"/>
                <a:ea typeface="Tahoma" panose="020B0604030504040204" pitchFamily="34" charset="0"/>
                <a:cs typeface="Arial" panose="020B0604020202020204" pitchFamily="34" charset="0"/>
              </a:rPr>
              <a:t>De mest populære sociale netværkssider i USA og Europa 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Facebook</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Instagram</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Twitter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Youtube</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WhatsApp</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LinkedIn som hjælper med at forbinde professionelle med kolleger, forretningsforbindelser og arbejdsgivere.</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3732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Sociale netværksroller</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0A31F91C-9419-F9A1-5EBA-1DE8B36FB25D}"/>
              </a:ext>
            </a:extLst>
          </p:cNvPr>
          <p:cNvGraphicFramePr>
            <a:graphicFrameLocks noGrp="1"/>
          </p:cNvGraphicFramePr>
          <p:nvPr>
            <p:ph idx="1"/>
            <p:extLst>
              <p:ext uri="{D42A27DB-BD31-4B8C-83A1-F6EECF244321}">
                <p14:modId xmlns:p14="http://schemas.microsoft.com/office/powerpoint/2010/main" val="3596851936"/>
              </p:ext>
            </p:extLst>
          </p:nvPr>
        </p:nvGraphicFramePr>
        <p:xfrm>
          <a:off x="540000" y="1685563"/>
          <a:ext cx="7086600" cy="3543300"/>
        </p:xfrm>
        <a:graphic>
          <a:graphicData uri="http://schemas.openxmlformats.org/presentationml/2006/ole">
            <mc:AlternateContent xmlns:mc="http://schemas.openxmlformats.org/markup-compatibility/2006">
              <mc:Choice xmlns:v="urn:schemas-microsoft-com:vml" Requires="v">
                <p:oleObj spid="_x0000_s5124" name="Bild" r:id="rId5" imgW="0" imgH="0" progId="StaticMetafile">
                  <p:embed/>
                </p:oleObj>
              </mc:Choice>
              <mc:Fallback>
                <p:oleObj name="Bild" r:id="rId5" imgW="0" imgH="0" progId="StaticMetafile">
                  <p:embed/>
                  <p:pic>
                    <p:nvPicPr>
                      <p:cNvPr id="5" name="Objekt 4">
                        <a:extLst>
                          <a:ext uri="{FF2B5EF4-FFF2-40B4-BE49-F238E27FC236}">
                            <a16:creationId xmlns:a16="http://schemas.microsoft.com/office/drawing/2014/main" id="{0A31F91C-9419-F9A1-5EBA-1DE8B36FB25D}"/>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1685563"/>
                        <a:ext cx="7086600" cy="35433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743073"/>
            <a:ext cx="7160037" cy="369332"/>
          </a:xfrm>
          <a:prstGeom prst="rect">
            <a:avLst/>
          </a:prstGeom>
          <a:noFill/>
        </p:spPr>
        <p:txBody>
          <a:bodyPr wrap="none" rtlCol="0">
            <a:spAutoFit/>
          </a:bodyPr>
          <a:lstStyle/>
          <a:p>
            <a:pPr lvl="0" eaLnBrk="0" fontAlgn="base" hangingPunct="0">
              <a:spcBef>
                <a:spcPct val="0"/>
              </a:spcBef>
              <a:spcAft>
                <a:spcPts val="900"/>
              </a:spcAft>
              <a:tabLst>
                <a:tab pos="5754688" algn="r"/>
              </a:tabLst>
            </a:pPr>
            <a:r>
              <a:rPr lang="da" altLang="de-DE" i="1" dirty="0">
                <a:ea typeface="Tahoma" panose="020B0604030504040204" pitchFamily="34" charset="0"/>
                <a:cs typeface="Arial" panose="020B0604020202020204" pitchFamily="34" charset="0"/>
              </a:rPr>
              <a:t>Figur 2: Antal brugere på platforme (https://www.dreamgrow.com/top</a:t>
            </a:r>
            <a:endParaRPr lang="de-DE" altLang="de-DE" i="1" dirty="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3613240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Funktionalitet af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20000"/>
          </a:bodyPr>
          <a:lstStyle/>
          <a:p>
            <a:pPr>
              <a:lnSpc>
                <a:spcPct val="100000"/>
              </a:lnSpc>
              <a:spcAft>
                <a:spcPts val="900"/>
              </a:spcAft>
            </a:pPr>
            <a:r>
              <a:rPr lang="da" altLang="de-DE" dirty="0">
                <a:latin typeface="+mj-lt"/>
                <a:ea typeface="Tahoma" panose="020B0604030504040204" pitchFamily="34" charset="0"/>
                <a:cs typeface="Arial" panose="020B0604020202020204" pitchFamily="34" charset="0"/>
              </a:rPr>
              <a:t>Socialt netværk er baseret på udvikling og vedligeholdelse af personlige og forretningsmæssige relationer ved hjælp af teknologi og sociale netværkssider, der giver folk og virksomheder mulighed for at forbinde med hinanden, udvikle relationer, dele information, ideer og beskeder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Familiemedlemmer kan forblive forbundet via personlige sociale netværkssider som Facebook, dele billeder og sende andre beskeder fra deres liv.</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Folk kan også forbinde sig med andre (fremmede), der deler de samme interesser.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Der er også ulemper forbundet med sociale medier, herunder spredning af misinformation og de høje omkostninger ved at bruge og vedligeholde sociale netværksprofiler.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1049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Funktionalitet af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fontScale="92500" lnSpcReduction="10000"/>
          </a:bodyPr>
          <a:lstStyle/>
          <a:p>
            <a:pPr>
              <a:lnSpc>
                <a:spcPct val="100000"/>
              </a:lnSpc>
              <a:spcAft>
                <a:spcPts val="900"/>
              </a:spcAft>
            </a:pPr>
            <a:r>
              <a:rPr lang="da" altLang="de-DE" dirty="0">
                <a:latin typeface="+mj-lt"/>
                <a:ea typeface="Tahoma" panose="020B0604030504040204" pitchFamily="34" charset="0"/>
                <a:cs typeface="Arial" panose="020B0604020202020204" pitchFamily="34" charset="0"/>
              </a:rPr>
              <a:t>Funktionaliteten af sociale platforme kan klassificeres i:</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Netværksfunktioner tjener til at fremme sociale relationer mellem brugere på de virtuelle platforme og giver funktionalitet til at opbygge og vedligeholde den sociale netværksgraf.</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Datafunktioner er ansvarlige for styring af brugerleveret indhold og kommunikation mellem brugerne, der bidrager til at forbedre (udvide) af brugernes interaktion og gøre platformen mere attraktiv</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Adgangskontrolfunktioner har til formål at implementere de brugerdefinerede privatlivsforanstaltninger og at begrænse uautoriseret adgang til de brugerleverede data og informationer.</a:t>
            </a:r>
            <a:endParaRPr lang="de-DE"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146404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Funktionalitet af sociale netværk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Inhaltsplatzhalter 5">
            <a:extLst>
              <a:ext uri="{FF2B5EF4-FFF2-40B4-BE49-F238E27FC236}">
                <a16:creationId xmlns:a16="http://schemas.microsoft.com/office/drawing/2014/main" id="{33084E3E-A586-3FAB-5C6F-02DFE0B3D555}"/>
              </a:ext>
            </a:extLst>
          </p:cNvPr>
          <p:cNvGraphicFramePr>
            <a:graphicFrameLocks noGrp="1"/>
          </p:cNvGraphicFramePr>
          <p:nvPr>
            <p:ph idx="1"/>
            <p:extLst>
              <p:ext uri="{D42A27DB-BD31-4B8C-83A1-F6EECF244321}">
                <p14:modId xmlns:p14="http://schemas.microsoft.com/office/powerpoint/2010/main" val="1787575815"/>
              </p:ext>
            </p:extLst>
          </p:nvPr>
        </p:nvGraphicFramePr>
        <p:xfrm>
          <a:off x="540000" y="1685563"/>
          <a:ext cx="11060113" cy="3324200"/>
        </p:xfrm>
        <a:graphic>
          <a:graphicData uri="http://schemas.openxmlformats.org/presentationml/2006/ole">
            <mc:AlternateContent xmlns:mc="http://schemas.openxmlformats.org/markup-compatibility/2006">
              <mc:Choice xmlns:v="urn:schemas-microsoft-com:vml" Requires="v">
                <p:oleObj spid="_x0000_s6148" name="Bild" r:id="rId5" imgW="0" imgH="0" progId="StaticMetafile">
                  <p:embed/>
                </p:oleObj>
              </mc:Choice>
              <mc:Fallback>
                <p:oleObj name="Bild" r:id="rId5" imgW="0" imgH="0" progId="StaticMetafile">
                  <p:embed/>
                  <p:pic>
                    <p:nvPicPr>
                      <p:cNvPr id="6" name="Objekt 5">
                        <a:extLst>
                          <a:ext uri="{FF2B5EF4-FFF2-40B4-BE49-F238E27FC236}">
                            <a16:creationId xmlns:a16="http://schemas.microsoft.com/office/drawing/2014/main" id="{33084E3E-A586-3FAB-5C6F-02DFE0B3D555}"/>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0000" y="1685563"/>
                        <a:ext cx="11060113" cy="3324200"/>
                      </a:xfrm>
                      <a:prstGeom prst="rect">
                        <a:avLst/>
                      </a:prstGeom>
                      <a:solidFill>
                        <a:srgbClr val="FFFFFF"/>
                      </a:solidFill>
                      <a:ln>
                        <a:noFill/>
                      </a:ln>
                    </p:spPr>
                  </p:pic>
                </p:oleObj>
              </mc:Fallback>
            </mc:AlternateContent>
          </a:graphicData>
        </a:graphic>
      </p:graphicFrame>
      <p:sp>
        <p:nvSpPr>
          <p:cNvPr id="7" name="Textfeld 6"/>
          <p:cNvSpPr txBox="1"/>
          <p:nvPr/>
        </p:nvSpPr>
        <p:spPr>
          <a:xfrm>
            <a:off x="540000" y="5284875"/>
            <a:ext cx="6470939" cy="761747"/>
          </a:xfrm>
          <a:prstGeom prst="rect">
            <a:avLst/>
          </a:prstGeom>
          <a:noFill/>
        </p:spPr>
        <p:txBody>
          <a:bodyPr wrap="none" rtlCol="0">
            <a:spAutoFit/>
          </a:bodyPr>
          <a:lstStyle/>
          <a:p>
            <a:pPr>
              <a:spcAft>
                <a:spcPts val="900"/>
              </a:spcAft>
            </a:pPr>
            <a:r>
              <a:rPr lang="da" altLang="de-DE" i="1" dirty="0">
                <a:ea typeface="Tahoma" panose="020B0604030504040204" pitchFamily="34" charset="0"/>
                <a:cs typeface="Arial" panose="020B0604020202020204" pitchFamily="34" charset="0"/>
              </a:rPr>
              <a:t>Figur 3: Hovedfunktionalitet af en typisk social netværksplatform</a:t>
            </a:r>
          </a:p>
          <a:p>
            <a:pPr>
              <a:spcAft>
                <a:spcPts val="900"/>
              </a:spcAft>
            </a:pPr>
            <a:r>
              <a:rPr lang="da" altLang="de-DE" i="1" dirty="0">
                <a:ea typeface="Tahoma" panose="020B0604030504040204" pitchFamily="34" charset="0"/>
                <a:cs typeface="Arial" panose="020B0604020202020204" pitchFamily="34" charset="0"/>
              </a:rPr>
              <a:t>(https://hal.archives-ouvertes.fr/hal-00687145</a:t>
            </a:r>
            <a:endParaRPr lang="de-DE" dirty="0"/>
          </a:p>
        </p:txBody>
      </p:sp>
    </p:spTree>
    <p:extLst>
      <p:ext uri="{BB962C8B-B14F-4D97-AF65-F5344CB8AC3E}">
        <p14:creationId xmlns:p14="http://schemas.microsoft.com/office/powerpoint/2010/main" val="247645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da" dirty="0"/>
              <a:t>Social engineering angrebsteknikker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da" altLang="de-DE" dirty="0">
                <a:latin typeface="+mj-lt"/>
                <a:ea typeface="Tahoma" panose="020B0604030504040204" pitchFamily="34" charset="0"/>
                <a:cs typeface="Arial" panose="020B0604020202020204" pitchFamily="34" charset="0"/>
              </a:rPr>
              <a:t>Sociale netværkssider kan klassificeres </a:t>
            </a:r>
            <a:br>
              <a:rPr lang="en-US" altLang="de-DE" dirty="0">
                <a:latin typeface="+mj-lt"/>
                <a:ea typeface="Tahoma" panose="020B0604030504040204" pitchFamily="34" charset="0"/>
                <a:cs typeface="Arial" panose="020B0604020202020204" pitchFamily="34" charset="0"/>
              </a:rPr>
            </a:br>
            <a:r>
              <a:rPr lang="da" altLang="de-DE" dirty="0">
                <a:latin typeface="+mj-lt"/>
                <a:ea typeface="Tahoma" panose="020B0604030504040204" pitchFamily="34" charset="0"/>
                <a:cs typeface="Arial" panose="020B0604020202020204" pitchFamily="34" charset="0"/>
              </a:rPr>
              <a:t>i mål:</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sociale forbindelser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multimediedeling</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Professionel</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diskussionsfora</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pSp>
        <p:nvGrpSpPr>
          <p:cNvPr id="6" name="Group 36813">
            <a:extLst>
              <a:ext uri="{FF2B5EF4-FFF2-40B4-BE49-F238E27FC236}">
                <a16:creationId xmlns:a16="http://schemas.microsoft.com/office/drawing/2014/main" id="{55E55C78-DB13-76A7-79BB-3EB8FC45447E}"/>
              </a:ext>
            </a:extLst>
          </p:cNvPr>
          <p:cNvGrpSpPr>
            <a:grpSpLocks/>
          </p:cNvGrpSpPr>
          <p:nvPr/>
        </p:nvGrpSpPr>
        <p:grpSpPr bwMode="auto">
          <a:xfrm>
            <a:off x="6772518" y="1980000"/>
            <a:ext cx="4003827" cy="2985772"/>
            <a:chOff x="0" y="-39"/>
            <a:chExt cx="33175" cy="24170"/>
          </a:xfrm>
        </p:grpSpPr>
        <p:pic>
          <p:nvPicPr>
            <p:cNvPr id="7" name="Picture 46080">
              <a:extLst>
                <a:ext uri="{FF2B5EF4-FFF2-40B4-BE49-F238E27FC236}">
                  <a16:creationId xmlns:a16="http://schemas.microsoft.com/office/drawing/2014/main" id="{50F6675B-CD83-4A41-D5A2-06426EE23A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extLst>
              <a:ext uri="{909E8E84-426E-40DD-AFC4-6F175D3DCCD1}">
                <a14:hiddenFill xmlns:a14="http://schemas.microsoft.com/office/drawing/2010/main">
                  <a:solidFill>
                    <a:srgbClr val="FFFFFF"/>
                  </a:solidFill>
                </a14:hiddenFill>
              </a:ext>
            </a:extLst>
          </p:spPr>
        </p:pic>
        <p:sp>
          <p:nvSpPr>
            <p:cNvPr id="8" name="Shape 280">
              <a:extLst>
                <a:ext uri="{FF2B5EF4-FFF2-40B4-BE49-F238E27FC236}">
                  <a16:creationId xmlns:a16="http://schemas.microsoft.com/office/drawing/2014/main" id="{BBD985B2-C1A0-46FD-A0D6-44CB6607A5E0}"/>
                </a:ext>
              </a:extLst>
            </p:cNvPr>
            <p:cNvSpPr>
              <a:spLocks/>
            </p:cNvSpPr>
            <p:nvPr/>
          </p:nvSpPr>
          <p:spPr bwMode="auto">
            <a:xfrm>
              <a:off x="0" y="6465"/>
              <a:ext cx="10672" cy="10747"/>
            </a:xfrm>
            <a:custGeom>
              <a:avLst/>
              <a:gdLst>
                <a:gd name="T0" fmla="*/ 533718 w 1067257"/>
                <a:gd name="T1" fmla="*/ 0 h 1074687"/>
                <a:gd name="T2" fmla="*/ 1067257 w 1067257"/>
                <a:gd name="T3" fmla="*/ 537273 h 1074687"/>
                <a:gd name="T4" fmla="*/ 533718 w 1067257"/>
                <a:gd name="T5" fmla="*/ 1074687 h 1074687"/>
                <a:gd name="T6" fmla="*/ 0 w 1067257"/>
                <a:gd name="T7" fmla="*/ 537273 h 1074687"/>
                <a:gd name="T8" fmla="*/ 533718 w 1067257"/>
                <a:gd name="T9" fmla="*/ 0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endParaRPr lang="de-DE"/>
            </a:p>
          </p:txBody>
        </p:sp>
        <p:sp>
          <p:nvSpPr>
            <p:cNvPr id="9" name="Shape 281">
              <a:extLst>
                <a:ext uri="{FF2B5EF4-FFF2-40B4-BE49-F238E27FC236}">
                  <a16:creationId xmlns:a16="http://schemas.microsoft.com/office/drawing/2014/main" id="{0EF50654-7D4D-A658-D0F8-A0CDF3DD1F5B}"/>
                </a:ext>
              </a:extLst>
            </p:cNvPr>
            <p:cNvSpPr>
              <a:spLocks/>
            </p:cNvSpPr>
            <p:nvPr/>
          </p:nvSpPr>
          <p:spPr bwMode="auto">
            <a:xfrm>
              <a:off x="0" y="6465"/>
              <a:ext cx="10672" cy="10747"/>
            </a:xfrm>
            <a:custGeom>
              <a:avLst/>
              <a:gdLst>
                <a:gd name="T0" fmla="*/ 0 w 1067257"/>
                <a:gd name="T1" fmla="*/ 537273 h 1074687"/>
                <a:gd name="T2" fmla="*/ 533718 w 1067257"/>
                <a:gd name="T3" fmla="*/ 0 h 1074687"/>
                <a:gd name="T4" fmla="*/ 1067257 w 1067257"/>
                <a:gd name="T5" fmla="*/ 537273 h 1074687"/>
                <a:gd name="T6" fmla="*/ 533718 w 1067257"/>
                <a:gd name="T7" fmla="*/ 1074687 h 1074687"/>
                <a:gd name="T8" fmla="*/ 0 w 1067257"/>
                <a:gd name="T9" fmla="*/ 537273 h 1074687"/>
                <a:gd name="T10" fmla="*/ 0 w 1067257"/>
                <a:gd name="T11" fmla="*/ 0 h 1074687"/>
                <a:gd name="T12" fmla="*/ 1067257 w 1067257"/>
                <a:gd name="T13" fmla="*/ 1074687 h 1074687"/>
              </a:gdLst>
              <a:ahLst/>
              <a:cxnLst>
                <a:cxn ang="0">
                  <a:pos x="T0" y="T1"/>
                </a:cxn>
                <a:cxn ang="0">
                  <a:pos x="T2" y="T3"/>
                </a:cxn>
                <a:cxn ang="0">
                  <a:pos x="T4" y="T5"/>
                </a:cxn>
                <a:cxn ang="0">
                  <a:pos x="T6" y="T7"/>
                </a:cxn>
                <a:cxn ang="0">
                  <a:pos x="T8" y="T9"/>
                </a:cxn>
              </a:cxnLst>
              <a:rect l="T10" t="T11" r="T12" b="T13"/>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de-DE"/>
            </a:p>
          </p:txBody>
        </p:sp>
        <p:sp>
          <p:nvSpPr>
            <p:cNvPr id="10" name="Rectangle 282">
              <a:extLst>
                <a:ext uri="{FF2B5EF4-FFF2-40B4-BE49-F238E27FC236}">
                  <a16:creationId xmlns:a16="http://schemas.microsoft.com/office/drawing/2014/main" id="{1017167E-293C-BB93-E7F1-ED95DA1DD244}"/>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Social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283">
              <a:extLst>
                <a:ext uri="{FF2B5EF4-FFF2-40B4-BE49-F238E27FC236}">
                  <a16:creationId xmlns:a16="http://schemas.microsoft.com/office/drawing/2014/main" id="{4C6054DD-D968-8867-675F-C3F99D640233}"/>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Netværk</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284">
              <a:extLst>
                <a:ext uri="{FF2B5EF4-FFF2-40B4-BE49-F238E27FC236}">
                  <a16:creationId xmlns:a16="http://schemas.microsoft.com/office/drawing/2014/main" id="{0DAC7BDC-2BEE-12F1-5574-FD3C7A84E798}"/>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websteder</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285">
              <a:extLst>
                <a:ext uri="{FF2B5EF4-FFF2-40B4-BE49-F238E27FC236}">
                  <a16:creationId xmlns:a16="http://schemas.microsoft.com/office/drawing/2014/main" id="{649244BD-A73F-F4B0-8AA3-4AC70A33CD5D}"/>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dirty="0">
                  <a:effectLst/>
                  <a:latin typeface="Calibri" panose="020F0502020204030204" pitchFamily="34" charset="0"/>
                  <a:ea typeface="DengXian" panose="02010600030101010101" pitchFamily="2" charset="-122"/>
                  <a:cs typeface="Times New Roman" panose="02020603050405020304" pitchFamily="18" charset="0"/>
                </a:rPr>
                <a:t>Social forbindelse</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286">
              <a:extLst>
                <a:ext uri="{FF2B5EF4-FFF2-40B4-BE49-F238E27FC236}">
                  <a16:creationId xmlns:a16="http://schemas.microsoft.com/office/drawing/2014/main" id="{16A5F4FA-2816-98BA-FB6D-11B2F68CDFE3}"/>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dirty="0">
                  <a:effectLst/>
                  <a:latin typeface="Calibri" panose="020F0502020204030204" pitchFamily="34" charset="0"/>
                  <a:ea typeface="DengXian" panose="02010600030101010101" pitchFamily="2" charset="-122"/>
                  <a:cs typeface="Times New Roman" panose="02020603050405020304" pitchFamily="18" charset="0"/>
                </a:rPr>
                <a:t>Multimediedeling</a:t>
              </a:r>
              <a:endParaRPr lang="de-DE" sz="11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287">
              <a:extLst>
                <a:ext uri="{FF2B5EF4-FFF2-40B4-BE49-F238E27FC236}">
                  <a16:creationId xmlns:a16="http://schemas.microsoft.com/office/drawing/2014/main" id="{BD5E9FAC-1430-9A20-08FF-3CB5487D9D26}"/>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a:effectLst/>
                  <a:latin typeface="Calibri" panose="020F0502020204030204" pitchFamily="34" charset="0"/>
                  <a:ea typeface="DengXian" panose="02010600030101010101" pitchFamily="2" charset="-122"/>
                  <a:cs typeface="Times New Roman" panose="02020603050405020304" pitchFamily="18" charset="0"/>
                </a:rPr>
                <a:t>Professionel</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288">
              <a:extLst>
                <a:ext uri="{FF2B5EF4-FFF2-40B4-BE49-F238E27FC236}">
                  <a16:creationId xmlns:a16="http://schemas.microsoft.com/office/drawing/2014/main" id="{F42C659C-23C4-E9A7-68D7-6BE42737A7EC}"/>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100">
                  <a:effectLst/>
                  <a:latin typeface="Calibri" panose="020F0502020204030204" pitchFamily="34" charset="0"/>
                  <a:ea typeface="DengXian" panose="02010600030101010101" pitchFamily="2" charset="-122"/>
                  <a:cs typeface="Times New Roman" panose="02020603050405020304" pitchFamily="18" charset="0"/>
                </a:rPr>
                <a:t>Diskussionsfora</a:t>
              </a:r>
              <a:endParaRPr lang="de-DE" sz="1100">
                <a:effectLst/>
                <a:latin typeface="Calibri" panose="020F0502020204030204" pitchFamily="34" charset="0"/>
                <a:ea typeface="DengXian" panose="02010600030101010101" pitchFamily="2" charset="-122"/>
                <a:cs typeface="Times New Roman" panose="02020603050405020304" pitchFamily="18" charset="0"/>
              </a:endParaRPr>
            </a:p>
          </p:txBody>
        </p:sp>
      </p:grpSp>
      <p:sp>
        <p:nvSpPr>
          <p:cNvPr id="17" name="Textfeld 16"/>
          <p:cNvSpPr txBox="1"/>
          <p:nvPr/>
        </p:nvSpPr>
        <p:spPr>
          <a:xfrm>
            <a:off x="6772518" y="5501362"/>
            <a:ext cx="4658327" cy="646331"/>
          </a:xfrm>
          <a:prstGeom prst="rect">
            <a:avLst/>
          </a:prstGeom>
          <a:noFill/>
        </p:spPr>
        <p:txBody>
          <a:bodyPr wrap="none" rtlCol="0">
            <a:spAutoFit/>
          </a:bodyPr>
          <a:lstStyle/>
          <a:p>
            <a:r>
              <a:rPr lang="da" i="1" dirty="0" err="1">
                <a:latin typeface="+mj-lt"/>
                <a:cs typeface="Arial" panose="020B0604020202020204" pitchFamily="34" charset="0"/>
              </a:rPr>
              <a:t>Figur </a:t>
            </a:r>
            <a:r>
              <a:rPr lang="da" i="1" dirty="0">
                <a:latin typeface="+mj-lt"/>
                <a:cs typeface="Arial" panose="020B0604020202020204" pitchFamily="34" charset="0"/>
              </a:rPr>
              <a:t>4: </a:t>
            </a:r>
            <a:r>
              <a:rPr lang="da" i="1" dirty="0" err="1">
                <a:latin typeface="+mj-lt"/>
                <a:cs typeface="Arial" panose="020B0604020202020204" pitchFamily="34" charset="0"/>
              </a:rPr>
              <a:t>Social</a:t>
            </a:r>
            <a:r>
              <a:rPr lang="da" i="1" dirty="0">
                <a:latin typeface="+mj-lt"/>
                <a:cs typeface="Arial" panose="020B0604020202020204" pitchFamily="34" charset="0"/>
              </a:rPr>
              <a:t> </a:t>
            </a:r>
            <a:r>
              <a:rPr lang="da" i="1" dirty="0" err="1">
                <a:latin typeface="+mj-lt"/>
                <a:cs typeface="Arial" panose="020B0604020202020204" pitchFamily="34" charset="0"/>
              </a:rPr>
              <a:t>netværk</a:t>
            </a:r>
            <a:r>
              <a:rPr lang="da" i="1" dirty="0">
                <a:latin typeface="+mj-lt"/>
                <a:cs typeface="Arial" panose="020B0604020202020204" pitchFamily="34" charset="0"/>
              </a:rPr>
              <a:t> </a:t>
            </a:r>
            <a:r>
              <a:rPr lang="da" i="1" dirty="0" err="1">
                <a:latin typeface="+mj-lt"/>
                <a:cs typeface="Arial" panose="020B0604020202020204" pitchFamily="34" charset="0"/>
              </a:rPr>
              <a:t>websteder </a:t>
            </a:r>
            <a:r>
              <a:rPr lang="da" i="1" dirty="0">
                <a:latin typeface="+mj-lt"/>
                <a:cs typeface="Arial" panose="020B0604020202020204" pitchFamily="34" charset="0"/>
              </a:rPr>
              <a:t>(Jain et al., 2021</a:t>
            </a:r>
          </a:p>
          <a:p>
            <a:endParaRPr lang="de-DE" dirty="0"/>
          </a:p>
        </p:txBody>
      </p:sp>
    </p:spTree>
    <p:extLst>
      <p:ext uri="{BB962C8B-B14F-4D97-AF65-F5344CB8AC3E}">
        <p14:creationId xmlns:p14="http://schemas.microsoft.com/office/powerpoint/2010/main" val="40330744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da" dirty="0"/>
              <a:t>Fordele og ulemper ved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pPr marL="0" indent="0">
              <a:lnSpc>
                <a:spcPct val="100000"/>
              </a:lnSpc>
              <a:spcAft>
                <a:spcPts val="900"/>
              </a:spcAft>
              <a:buNone/>
            </a:pPr>
            <a:r>
              <a:rPr lang="da" altLang="de-DE" b="1" dirty="0">
                <a:latin typeface="+mj-lt"/>
                <a:ea typeface="Tahoma" panose="020B0604030504040204" pitchFamily="34" charset="0"/>
                <a:cs typeface="Arial" panose="020B0604020202020204" pitchFamily="34" charset="0"/>
              </a:rPr>
              <a:t>Fordele</a:t>
            </a:r>
          </a:p>
          <a:p>
            <a:pPr marL="0" indent="0">
              <a:lnSpc>
                <a:spcPct val="100000"/>
              </a:lnSpc>
              <a:spcAft>
                <a:spcPts val="900"/>
              </a:spcAft>
              <a:buNone/>
            </a:pPr>
            <a:r>
              <a:rPr lang="da" altLang="de-DE" dirty="0">
                <a:latin typeface="+mj-lt"/>
                <a:ea typeface="Tahoma" panose="020B0604030504040204" pitchFamily="34" charset="0"/>
                <a:cs typeface="Arial" panose="020B0604020202020204" pitchFamily="34" charset="0"/>
              </a:rPr>
              <a:t>Socialt netværk giver enkeltpersoner mulighed for: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at holde kontakten med familie og venner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at forbinde med andre individer, der deler de samme interesser og udvikle nye relationer.</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18962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fontScale="90000"/>
          </a:bodyPr>
          <a:lstStyle/>
          <a:p>
            <a:r>
              <a:rPr lang="da" dirty="0"/>
              <a:t>Fordele og ulemper ved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da" altLang="de-DE" b="1" dirty="0">
                <a:latin typeface="+mj-lt"/>
                <a:ea typeface="Tahoma" panose="020B0604030504040204" pitchFamily="34" charset="0"/>
                <a:cs typeface="Arial" panose="020B0604020202020204" pitchFamily="34" charset="0"/>
              </a:rPr>
              <a:t>Ulemper</a:t>
            </a:r>
            <a:endParaRPr lang="en-US" altLang="de-DE" b="1" dirty="0">
              <a:latin typeface="+mj-lt"/>
              <a:ea typeface="Tahoma" panose="020B0604030504040204" pitchFamily="34" charset="0"/>
              <a:cs typeface="Arial" panose="020B0604020202020204" pitchFamily="34" charset="0"/>
            </a:endParaRPr>
          </a:p>
          <a:p>
            <a:pPr marL="0" indent="0">
              <a:lnSpc>
                <a:spcPct val="100000"/>
              </a:lnSpc>
              <a:spcAft>
                <a:spcPts val="900"/>
              </a:spcAft>
              <a:buNone/>
            </a:pPr>
            <a:r>
              <a:rPr lang="da" altLang="de-DE" dirty="0">
                <a:latin typeface="+mj-lt"/>
                <a:ea typeface="Tahoma" panose="020B0604030504040204" pitchFamily="34" charset="0"/>
                <a:cs typeface="Arial" panose="020B0604020202020204" pitchFamily="34" charset="0"/>
              </a:rPr>
              <a:t>Sociale netværk:</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kan bidrage til spredning af misinformation</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kan have skadelig indvirkning på virksomheder, fordi kritik af et brand spredes meget hurtigt på sociale medier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kræver for at opbygge og vedligeholde en virksomhedsprofil time arbejdstid og omkostninger hver uge.</a:t>
            </a: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38907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Sikkerhed og privatliv i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a:lnSpc>
                <a:spcPct val="100000"/>
              </a:lnSpc>
              <a:spcAft>
                <a:spcPts val="900"/>
              </a:spcAft>
            </a:pPr>
            <a:r>
              <a:rPr lang="da" altLang="de-DE" dirty="0">
                <a:latin typeface="+mj-lt"/>
                <a:ea typeface="Tahoma" panose="020B0604030504040204" pitchFamily="34" charset="0"/>
                <a:cs typeface="Arial" panose="020B0604020202020204" pitchFamily="34" charset="0"/>
              </a:rPr>
              <a:t>Den information, der deles på sociale netværk og medier, spredes meget hurtigt, hvilket gør det attraktivt for angribere at få dem.</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Sikkerheds- og privatlivsproblemer relateret til brugerens delte oplysninger, når en bruger uploader personligt indhold såsom billeder, videoer og lydbånd, bør respekteres, fordi angriberen kan ondsindet bruge delt information til illegitime formål.</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Manglende bevidsthed blandt brugerne om sikkerhed og privatliv har potentiale til at føre til forskellige cyberangreb gennem sociale medier.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391307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Sikkerhed og privatliv i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r>
              <a:rPr lang="da" altLang="de-DE" dirty="0">
                <a:latin typeface="+mj-lt"/>
                <a:ea typeface="Tahoma" panose="020B0604030504040204" pitchFamily="34" charset="0"/>
                <a:cs typeface="Arial" panose="020B0604020202020204" pitchFamily="34" charset="0"/>
              </a:rPr>
              <a:t>Truslerne kan opdeles i tre kategorier:</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Konventionelle trusler omfatter trusler, som brugere har oplevet fra begyndelsen af det sociale netværk.</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Moderne trusler er angreb, der bruger avancerede teknikker til at kompromittere brugernes konti.</a:t>
            </a:r>
          </a:p>
          <a:p>
            <a:pPr>
              <a:lnSpc>
                <a:spcPct val="100000"/>
              </a:lnSpc>
              <a:spcAft>
                <a:spcPts val="900"/>
              </a:spcAft>
            </a:pPr>
            <a:r>
              <a:rPr lang="da" altLang="de-DE" dirty="0">
                <a:latin typeface="+mj-lt"/>
                <a:ea typeface="Tahoma" panose="020B0604030504040204" pitchFamily="34" charset="0"/>
                <a:cs typeface="Arial" panose="020B0604020202020204" pitchFamily="34" charset="0"/>
              </a:rPr>
              <a:t>Målrettede angreb er angreb, der er rettet mod en bestemt bruger, som kan begås af enhver bruger til forskellige personlige vendettaer.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11396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Sikkerhed og privatliv i sociale netværk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8C5021FF-7DB1-8D66-DD70-1DEF4F2FDE91}"/>
              </a:ext>
            </a:extLst>
          </p:cNvPr>
          <p:cNvGraphicFramePr>
            <a:graphicFrameLocks/>
          </p:cNvGraphicFramePr>
          <p:nvPr>
            <p:extLst>
              <p:ext uri="{D42A27DB-BD31-4B8C-83A1-F6EECF244321}">
                <p14:modId xmlns:p14="http://schemas.microsoft.com/office/powerpoint/2010/main" val="1284450111"/>
              </p:ext>
            </p:extLst>
          </p:nvPr>
        </p:nvGraphicFramePr>
        <p:xfrm>
          <a:off x="542925" y="1706935"/>
          <a:ext cx="5809604" cy="4602426"/>
        </p:xfrm>
        <a:graphic>
          <a:graphicData uri="http://schemas.openxmlformats.org/presentationml/2006/ole">
            <mc:AlternateContent xmlns:mc="http://schemas.openxmlformats.org/markup-compatibility/2006">
              <mc:Choice xmlns:v="urn:schemas-microsoft-com:vml" Requires="v">
                <p:oleObj spid="_x0000_s7172" name="Bild" r:id="rId5" imgW="0" imgH="0" progId="StaticMetafile">
                  <p:embed/>
                </p:oleObj>
              </mc:Choice>
              <mc:Fallback>
                <p:oleObj name="Bild" r:id="rId5" imgW="0" imgH="0" progId="StaticMetafile">
                  <p:embed/>
                  <p:pic>
                    <p:nvPicPr>
                      <p:cNvPr id="7" name="Objekt 6">
                        <a:extLst>
                          <a:ext uri="{FF2B5EF4-FFF2-40B4-BE49-F238E27FC236}">
                            <a16:creationId xmlns:a16="http://schemas.microsoft.com/office/drawing/2014/main" id="{8C5021FF-7DB1-8D66-DD70-1DEF4F2FDE91}"/>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925" y="1706935"/>
                        <a:ext cx="5809604" cy="4602426"/>
                      </a:xfrm>
                      <a:prstGeom prst="rect">
                        <a:avLst/>
                      </a:prstGeom>
                      <a:solidFill>
                        <a:srgbClr val="FFFFFF"/>
                      </a:solidFill>
                      <a:ln>
                        <a:noFill/>
                      </a:ln>
                    </p:spPr>
                  </p:pic>
                </p:oleObj>
              </mc:Fallback>
            </mc:AlternateContent>
          </a:graphicData>
        </a:graphic>
      </p:graphicFrame>
      <p:sp>
        <p:nvSpPr>
          <p:cNvPr id="8" name="Textfeld 7"/>
          <p:cNvSpPr txBox="1"/>
          <p:nvPr/>
        </p:nvSpPr>
        <p:spPr>
          <a:xfrm>
            <a:off x="5212810" y="5823284"/>
            <a:ext cx="4853508" cy="646331"/>
          </a:xfrm>
          <a:prstGeom prst="rect">
            <a:avLst/>
          </a:prstGeom>
          <a:noFill/>
        </p:spPr>
        <p:txBody>
          <a:bodyPr wrap="none" rtlCol="0">
            <a:spAutoFit/>
          </a:bodyPr>
          <a:lstStyle/>
          <a:p>
            <a:r>
              <a:rPr lang="da" i="1" dirty="0" err="1">
                <a:latin typeface="+mj-lt"/>
                <a:cs typeface="Arial" panose="020B0604020202020204" pitchFamily="34" charset="0"/>
              </a:rPr>
              <a:t>Figur </a:t>
            </a:r>
            <a:r>
              <a:rPr lang="da" i="1" dirty="0">
                <a:latin typeface="+mj-lt"/>
                <a:cs typeface="Arial" panose="020B0604020202020204" pitchFamily="34" charset="0"/>
              </a:rPr>
              <a:t>5: </a:t>
            </a:r>
            <a:r>
              <a:rPr lang="da" i="1" dirty="0" err="1">
                <a:latin typeface="+mj-lt"/>
                <a:cs typeface="Arial" panose="020B0604020202020204" pitchFamily="34" charset="0"/>
              </a:rPr>
              <a:t>Klassifikation</a:t>
            </a:r>
            <a:r>
              <a:rPr lang="da" i="1" dirty="0">
                <a:latin typeface="+mj-lt"/>
                <a:cs typeface="Arial" panose="020B0604020202020204" pitchFamily="34" charset="0"/>
              </a:rPr>
              <a:t> </a:t>
            </a:r>
            <a:r>
              <a:rPr lang="da" i="1" dirty="0" err="1">
                <a:latin typeface="+mj-lt"/>
                <a:cs typeface="Arial" panose="020B0604020202020204" pitchFamily="34" charset="0"/>
              </a:rPr>
              <a:t>af</a:t>
            </a:r>
            <a:r>
              <a:rPr lang="da" i="1" dirty="0">
                <a:latin typeface="+mj-lt"/>
                <a:cs typeface="Arial" panose="020B0604020202020204" pitchFamily="34" charset="0"/>
              </a:rPr>
              <a:t> </a:t>
            </a:r>
            <a:r>
              <a:rPr lang="da" i="1" dirty="0" err="1">
                <a:latin typeface="+mj-lt"/>
                <a:cs typeface="Arial" panose="020B0604020202020204" pitchFamily="34" charset="0"/>
              </a:rPr>
              <a:t>trusler </a:t>
            </a:r>
            <a:r>
              <a:rPr lang="da" i="1" dirty="0">
                <a:latin typeface="+mj-lt"/>
                <a:cs typeface="Arial" panose="020B0604020202020204" pitchFamily="34" charset="0"/>
              </a:rPr>
              <a:t>(Jain et al., 2021)</a:t>
            </a:r>
          </a:p>
          <a:p>
            <a:endParaRPr lang="de-DE" dirty="0"/>
          </a:p>
        </p:txBody>
      </p:sp>
    </p:spTree>
    <p:extLst>
      <p:ext uri="{BB962C8B-B14F-4D97-AF65-F5344CB8AC3E}">
        <p14:creationId xmlns:p14="http://schemas.microsoft.com/office/powerpoint/2010/main" val="259688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Sikkerhed og privatliv i sociale netværk</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xtfeld 7"/>
          <p:cNvSpPr txBox="1"/>
          <p:nvPr/>
        </p:nvSpPr>
        <p:spPr>
          <a:xfrm>
            <a:off x="540000" y="5801126"/>
            <a:ext cx="5391219" cy="369332"/>
          </a:xfrm>
          <a:prstGeom prst="rect">
            <a:avLst/>
          </a:prstGeom>
          <a:noFill/>
        </p:spPr>
        <p:txBody>
          <a:bodyPr wrap="none" rtlCol="0">
            <a:spAutoFit/>
          </a:bodyPr>
          <a:lstStyle/>
          <a:p>
            <a:r>
              <a:rPr lang="da" i="1" dirty="0" err="1">
                <a:latin typeface="Arial" panose="020B0604020202020204" pitchFamily="34" charset="0"/>
                <a:cs typeface="Arial" panose="020B0604020202020204" pitchFamily="34" charset="0"/>
              </a:rPr>
              <a:t>Figur </a:t>
            </a:r>
            <a:r>
              <a:rPr lang="da" i="1" dirty="0">
                <a:latin typeface="Arial" panose="020B0604020202020204" pitchFamily="34" charset="0"/>
                <a:cs typeface="Arial" panose="020B0604020202020204" pitchFamily="34" charset="0"/>
              </a:rPr>
              <a:t>6 : </a:t>
            </a:r>
            <a:r>
              <a:rPr lang="da" i="1" dirty="0" err="1">
                <a:latin typeface="Arial" panose="020B0604020202020204" pitchFamily="34" charset="0"/>
                <a:cs typeface="Arial" panose="020B0604020202020204" pitchFamily="34" charset="0"/>
              </a:rPr>
              <a:t>Klassifikation</a:t>
            </a:r>
            <a:r>
              <a:rPr lang="da" i="1" dirty="0">
                <a:latin typeface="Arial" panose="020B0604020202020204" pitchFamily="34" charset="0"/>
                <a:cs typeface="Arial" panose="020B0604020202020204" pitchFamily="34" charset="0"/>
              </a:rPr>
              <a:t> </a:t>
            </a:r>
            <a:r>
              <a:rPr lang="da" i="1" dirty="0" err="1">
                <a:latin typeface="Arial" panose="020B0604020202020204" pitchFamily="34" charset="0"/>
                <a:cs typeface="Arial" panose="020B0604020202020204" pitchFamily="34" charset="0"/>
              </a:rPr>
              <a:t>af</a:t>
            </a:r>
            <a:r>
              <a:rPr lang="da" i="1" dirty="0">
                <a:latin typeface="Arial" panose="020B0604020202020204" pitchFamily="34" charset="0"/>
                <a:cs typeface="Arial" panose="020B0604020202020204" pitchFamily="34" charset="0"/>
              </a:rPr>
              <a:t> </a:t>
            </a:r>
            <a:r>
              <a:rPr lang="da" i="1" dirty="0" err="1">
                <a:latin typeface="Arial" panose="020B0604020202020204" pitchFamily="34" charset="0"/>
                <a:cs typeface="Arial" panose="020B0604020202020204" pitchFamily="34" charset="0"/>
              </a:rPr>
              <a:t>trusler </a:t>
            </a:r>
            <a:r>
              <a:rPr lang="da" i="1" dirty="0">
                <a:latin typeface="Arial" panose="020B0604020202020204" pitchFamily="34" charset="0"/>
                <a:cs typeface="Arial" panose="020B0604020202020204" pitchFamily="34" charset="0"/>
              </a:rPr>
              <a:t>(Jain et al., 2021 )</a:t>
            </a:r>
            <a:endParaRPr lang="de-DE" i="1" dirty="0">
              <a:latin typeface="Arial" panose="020B0604020202020204" pitchFamily="34" charset="0"/>
              <a:cs typeface="Arial" panose="020B0604020202020204" pitchFamily="34" charset="0"/>
            </a:endParaRPr>
          </a:p>
        </p:txBody>
      </p:sp>
      <p:grpSp>
        <p:nvGrpSpPr>
          <p:cNvPr id="7" name="Group 39024">
            <a:extLst>
              <a:ext uri="{FF2B5EF4-FFF2-40B4-BE49-F238E27FC236}">
                <a16:creationId xmlns:a16="http://schemas.microsoft.com/office/drawing/2014/main" id="{83F25C86-D4D7-CE1C-6611-807DC6D67051}"/>
              </a:ext>
            </a:extLst>
          </p:cNvPr>
          <p:cNvGrpSpPr>
            <a:grpSpLocks/>
          </p:cNvGrpSpPr>
          <p:nvPr/>
        </p:nvGrpSpPr>
        <p:grpSpPr bwMode="auto">
          <a:xfrm>
            <a:off x="1417320" y="1954073"/>
            <a:ext cx="8343900" cy="3395167"/>
            <a:chOff x="-18" y="-44"/>
            <a:chExt cx="47274" cy="19476"/>
          </a:xfrm>
        </p:grpSpPr>
        <p:pic>
          <p:nvPicPr>
            <p:cNvPr id="9" name="Picture 46084">
              <a:extLst>
                <a:ext uri="{FF2B5EF4-FFF2-40B4-BE49-F238E27FC236}">
                  <a16:creationId xmlns:a16="http://schemas.microsoft.com/office/drawing/2014/main" id="{E440C798-314C-5BF2-AB77-9648DB045A3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6776">
              <a:extLst>
                <a:ext uri="{FF2B5EF4-FFF2-40B4-BE49-F238E27FC236}">
                  <a16:creationId xmlns:a16="http://schemas.microsoft.com/office/drawing/2014/main" id="{5D09DB1D-069B-8F37-8004-2371560F9DE1}"/>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44</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1" name="Rectangle 36777">
              <a:extLst>
                <a:ext uri="{FF2B5EF4-FFF2-40B4-BE49-F238E27FC236}">
                  <a16:creationId xmlns:a16="http://schemas.microsoft.com/office/drawing/2014/main" id="{15478788-FD4E-B3C1-F594-D0023C806BD2}"/>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2" name="Rectangle 36778">
              <a:extLst>
                <a:ext uri="{FF2B5EF4-FFF2-40B4-BE49-F238E27FC236}">
                  <a16:creationId xmlns:a16="http://schemas.microsoft.com/office/drawing/2014/main" id="{47BD73E8-E114-A4AA-534D-FF649F86B2E4}"/>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30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3" name="Rectangle 36779">
              <a:extLst>
                <a:ext uri="{FF2B5EF4-FFF2-40B4-BE49-F238E27FC236}">
                  <a16:creationId xmlns:a16="http://schemas.microsoft.com/office/drawing/2014/main" id="{209A5C21-3CBF-C79C-4B6A-FB296BBEB39E}"/>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4" name="Rectangle 36774">
              <a:extLst>
                <a:ext uri="{FF2B5EF4-FFF2-40B4-BE49-F238E27FC236}">
                  <a16:creationId xmlns:a16="http://schemas.microsoft.com/office/drawing/2014/main" id="{CB13686D-A657-B1B0-6817-3AD259B64A8A}"/>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10</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5" name="Rectangle 36775">
              <a:extLst>
                <a:ext uri="{FF2B5EF4-FFF2-40B4-BE49-F238E27FC236}">
                  <a16:creationId xmlns:a16="http://schemas.microsoft.com/office/drawing/2014/main" id="{D410FD96-87D6-434A-2C81-DBBFCE6337C2}"/>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6" name="Rectangle 36772">
              <a:extLst>
                <a:ext uri="{FF2B5EF4-FFF2-40B4-BE49-F238E27FC236}">
                  <a16:creationId xmlns:a16="http://schemas.microsoft.com/office/drawing/2014/main" id="{A93A82BF-5C7C-7E1D-E2B8-1F6A6E981330}"/>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16</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7" name="Rectangle 36773">
              <a:extLst>
                <a:ext uri="{FF2B5EF4-FFF2-40B4-BE49-F238E27FC236}">
                  <a16:creationId xmlns:a16="http://schemas.microsoft.com/office/drawing/2014/main" id="{53024DCB-9948-4A3D-0510-5C1992659C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1600" b="1" dirty="0">
                  <a:solidFill>
                    <a:srgbClr val="FFFFFF"/>
                  </a:solidFill>
                  <a:effectLst/>
                  <a:latin typeface="Calibri" panose="020F0502020204030204" pitchFamily="34" charset="0"/>
                  <a:ea typeface="DengXian" panose="02010600030101010101" pitchFamily="2" charset="-122"/>
                  <a:cs typeface="Times New Roman" panose="02020603050405020304" pitchFamily="18" charset="0"/>
                </a:rPr>
                <a:t>%</a:t>
              </a:r>
              <a:endParaRPr lang="de-DE" sz="16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8" name="Rectangle 587">
              <a:extLst>
                <a:ext uri="{FF2B5EF4-FFF2-40B4-BE49-F238E27FC236}">
                  <a16:creationId xmlns:a16="http://schemas.microsoft.com/office/drawing/2014/main" id="{7CBC3B21-A0AF-719A-0DE1-BAE4C448C05C}"/>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Spionage</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19" name="Rectangle 588">
              <a:extLst>
                <a:ext uri="{FF2B5EF4-FFF2-40B4-BE49-F238E27FC236}">
                  <a16:creationId xmlns:a16="http://schemas.microsoft.com/office/drawing/2014/main" id="{7BBDD31E-C196-E605-223F-2B7DD873AC3A}"/>
                </a:ext>
              </a:extLst>
            </p:cNvPr>
            <p:cNvSpPr>
              <a:spLocks noChangeArrowheads="1"/>
            </p:cNvSpPr>
            <p:nvPr/>
          </p:nvSpPr>
          <p:spPr bwMode="auto">
            <a:xfrm>
              <a:off x="23563" y="6706"/>
              <a:ext cx="12382"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Til personlig fortjeneste</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0" name="Rectangle 589">
              <a:extLst>
                <a:ext uri="{FF2B5EF4-FFF2-40B4-BE49-F238E27FC236}">
                  <a16:creationId xmlns:a16="http://schemas.microsoft.com/office/drawing/2014/main" id="{39A55A64-B7CD-B439-6A29-0AB4BDD2DABC}"/>
                </a:ext>
              </a:extLst>
            </p:cNvPr>
            <p:cNvSpPr>
              <a:spLocks noChangeArrowheads="1"/>
            </p:cNvSpPr>
            <p:nvPr/>
          </p:nvSpPr>
          <p:spPr bwMode="auto">
            <a:xfrm>
              <a:off x="23563" y="10333"/>
              <a:ext cx="13046"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sz="2000"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For virksomhedens profit</a:t>
              </a:r>
              <a:endParaRPr lang="de-DE" sz="2000" b="1"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21" name="Rectangle 590">
              <a:extLst>
                <a:ext uri="{FF2B5EF4-FFF2-40B4-BE49-F238E27FC236}">
                  <a16:creationId xmlns:a16="http://schemas.microsoft.com/office/drawing/2014/main" id="{E7E65A19-4D58-19E5-36A6-3123E1A664C1}"/>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ct val="107000"/>
                </a:lnSpc>
                <a:spcAft>
                  <a:spcPts val="800"/>
                </a:spcAft>
              </a:pPr>
              <a:r>
                <a:rPr lang="da" b="1" dirty="0">
                  <a:solidFill>
                    <a:srgbClr val="404040"/>
                  </a:solidFill>
                  <a:effectLst/>
                  <a:latin typeface="Calibri" panose="020F0502020204030204" pitchFamily="34" charset="0"/>
                  <a:ea typeface="DengXian" panose="02010600030101010101" pitchFamily="2" charset="-122"/>
                  <a:cs typeface="Times New Roman" panose="02020603050405020304" pitchFamily="18" charset="0"/>
                </a:rPr>
                <a:t>At fremme politisk eller social sag</a:t>
              </a:r>
              <a:endParaRPr lang="de-DE" b="1" dirty="0">
                <a:effectLst/>
                <a:latin typeface="Calibri" panose="020F0502020204030204" pitchFamily="34" charset="0"/>
                <a:ea typeface="DengXia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4054342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Løsning af trusler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da" dirty="0">
                <a:latin typeface="+mj-lt"/>
                <a:cs typeface="Arial" panose="020B0604020202020204" pitchFamily="34" charset="0"/>
              </a:rPr>
              <a:t>Løsninger og nogle tilgange er blevet foreslået og kan klassificeres i:</a:t>
            </a:r>
          </a:p>
          <a:p>
            <a:r>
              <a:rPr lang="da" dirty="0">
                <a:latin typeface="+mj-lt"/>
                <a:cs typeface="Arial" panose="020B0604020202020204" pitchFamily="34" charset="0"/>
              </a:rPr>
              <a:t>sociale netværksoperatørløsninger,</a:t>
            </a:r>
          </a:p>
          <a:p>
            <a:r>
              <a:rPr lang="da" dirty="0">
                <a:latin typeface="+mj-lt"/>
                <a:cs typeface="Arial" panose="020B0604020202020204" pitchFamily="34" charset="0"/>
              </a:rPr>
              <a:t>akademiske løsninger.</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gn="r">
              <a:buNone/>
            </a:pPr>
            <a:r>
              <a:rPr lang="da" sz="1400" i="1" dirty="0" err="1">
                <a:latin typeface="+mj-lt"/>
                <a:cs typeface="Arial" panose="020B0604020202020204" pitchFamily="34" charset="0"/>
              </a:rPr>
              <a:t>Figur</a:t>
            </a:r>
            <a:r>
              <a:rPr lang="da" sz="1400" i="1" dirty="0">
                <a:latin typeface="+mj-lt"/>
                <a:cs typeface="Arial" panose="020B0604020202020204" pitchFamily="34" charset="0"/>
              </a:rPr>
              <a:t> 7: </a:t>
            </a:r>
            <a:r>
              <a:rPr lang="da" sz="1400" i="1" dirty="0" err="1">
                <a:latin typeface="+mj-lt"/>
                <a:cs typeface="Arial" panose="020B0604020202020204" pitchFamily="34" charset="0"/>
              </a:rPr>
              <a:t>Klassifikation</a:t>
            </a:r>
            <a:r>
              <a:rPr lang="da" sz="1400" i="1" dirty="0">
                <a:latin typeface="+mj-lt"/>
                <a:cs typeface="Arial" panose="020B0604020202020204" pitchFamily="34" charset="0"/>
              </a:rPr>
              <a:t> </a:t>
            </a:r>
            <a:r>
              <a:rPr lang="da" sz="1400" i="1" dirty="0" err="1">
                <a:latin typeface="+mj-lt"/>
                <a:cs typeface="Arial" panose="020B0604020202020204" pitchFamily="34" charset="0"/>
              </a:rPr>
              <a:t>af</a:t>
            </a:r>
            <a:r>
              <a:rPr lang="da" sz="1400" i="1" dirty="0">
                <a:latin typeface="+mj-lt"/>
                <a:cs typeface="Arial" panose="020B0604020202020204" pitchFamily="34" charset="0"/>
              </a:rPr>
              <a:t> </a:t>
            </a:r>
            <a:r>
              <a:rPr lang="da" sz="1400" i="1" dirty="0" err="1">
                <a:latin typeface="+mj-lt"/>
                <a:cs typeface="Arial" panose="020B0604020202020204" pitchFamily="34" charset="0"/>
              </a:rPr>
              <a:t>løsninger</a:t>
            </a:r>
            <a:r>
              <a:rPr lang="da" sz="1400" i="1" dirty="0">
                <a:latin typeface="+mj-lt"/>
                <a:cs typeface="Arial" panose="020B0604020202020204" pitchFamily="34" charset="0"/>
              </a:rPr>
              <a:t> </a:t>
            </a:r>
            <a:r>
              <a:rPr lang="da" sz="1400" i="1" dirty="0" err="1">
                <a:latin typeface="+mj-lt"/>
                <a:cs typeface="Arial" panose="020B0604020202020204" pitchFamily="34" charset="0"/>
              </a:rPr>
              <a:t>af</a:t>
            </a:r>
            <a:r>
              <a:rPr lang="da" sz="1400" i="1" dirty="0">
                <a:latin typeface="+mj-lt"/>
                <a:cs typeface="Arial" panose="020B0604020202020204" pitchFamily="34" charset="0"/>
              </a:rPr>
              <a:t> </a:t>
            </a:r>
            <a:r>
              <a:rPr lang="da" sz="1400" i="1" dirty="0" err="1">
                <a:latin typeface="+mj-lt"/>
                <a:cs typeface="Arial" panose="020B0604020202020204" pitchFamily="34" charset="0"/>
              </a:rPr>
              <a:t>trusler</a:t>
            </a:r>
            <a:r>
              <a:rPr lang="da" sz="1400" i="1" dirty="0">
                <a:latin typeface="+mj-lt"/>
                <a:cs typeface="Arial" panose="020B0604020202020204" pitchFamily="34" charset="0"/>
              </a:rPr>
              <a:t> ( Jain et al, 2021)</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2208E6CC-6C17-2724-F9F2-555B500EF428}"/>
              </a:ext>
            </a:extLst>
          </p:cNvPr>
          <p:cNvGraphicFramePr>
            <a:graphicFrameLocks/>
          </p:cNvGraphicFramePr>
          <p:nvPr>
            <p:extLst>
              <p:ext uri="{D42A27DB-BD31-4B8C-83A1-F6EECF244321}">
                <p14:modId xmlns:p14="http://schemas.microsoft.com/office/powerpoint/2010/main" val="925946599"/>
              </p:ext>
            </p:extLst>
          </p:nvPr>
        </p:nvGraphicFramePr>
        <p:xfrm>
          <a:off x="6624429" y="2641111"/>
          <a:ext cx="4974771" cy="2259874"/>
        </p:xfrm>
        <a:graphic>
          <a:graphicData uri="http://schemas.openxmlformats.org/presentationml/2006/ole">
            <mc:AlternateContent xmlns:mc="http://schemas.openxmlformats.org/markup-compatibility/2006">
              <mc:Choice xmlns:v="urn:schemas-microsoft-com:vml" Requires="v">
                <p:oleObj spid="_x0000_s8196" name="Bild" r:id="rId5" imgW="0" imgH="0" progId="StaticMetafile">
                  <p:embed/>
                </p:oleObj>
              </mc:Choice>
              <mc:Fallback>
                <p:oleObj name="Bild" r:id="rId5" imgW="0" imgH="0" progId="StaticMetafile">
                  <p:embed/>
                  <p:pic>
                    <p:nvPicPr>
                      <p:cNvPr id="25" name="Objekt 24">
                        <a:extLst>
                          <a:ext uri="{FF2B5EF4-FFF2-40B4-BE49-F238E27FC236}">
                            <a16:creationId xmlns:a16="http://schemas.microsoft.com/office/drawing/2014/main" id="{2208E6CC-6C17-2724-F9F2-555B500EF428}"/>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24429" y="2641111"/>
                        <a:ext cx="4974771" cy="2259874"/>
                      </a:xfrm>
                      <a:prstGeom prst="rect">
                        <a:avLst/>
                      </a:prstGeom>
                      <a:solidFill>
                        <a:srgbClr val="FFFFFF"/>
                      </a:solidFill>
                      <a:ln>
                        <a:noFill/>
                      </a:ln>
                    </p:spPr>
                  </p:pic>
                </p:oleObj>
              </mc:Fallback>
            </mc:AlternateContent>
          </a:graphicData>
        </a:graphic>
      </p:graphicFrame>
    </p:spTree>
    <p:extLst>
      <p:ext uri="{BB962C8B-B14F-4D97-AF65-F5344CB8AC3E}">
        <p14:creationId xmlns:p14="http://schemas.microsoft.com/office/powerpoint/2010/main" val="1485481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Løsninger til sociale netværksoperatører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da" dirty="0">
                <a:latin typeface="+mj-lt"/>
                <a:cs typeface="Arial" panose="020B0604020202020204" pitchFamily="34" charset="0"/>
              </a:rPr>
              <a:t>Godkendelsesprocedurer såsom CAPTCHA, multifaktorautentificering og fotos-af-ven-identifikation er blevet foreslået.</a:t>
            </a:r>
          </a:p>
          <a:p>
            <a:r>
              <a:rPr lang="da" dirty="0">
                <a:latin typeface="+mj-lt"/>
                <a:cs typeface="Arial" panose="020B0604020202020204" pitchFamily="34" charset="0"/>
              </a:rPr>
              <a:t>Sikkerheds- og privatlivsindstilling for at give klienten mulighed for at fjerne personlige oplysninger fra uønsket adgang for udenforstående eller applikationer.</a:t>
            </a:r>
          </a:p>
          <a:p>
            <a:r>
              <a:rPr lang="da" dirty="0">
                <a:latin typeface="+mj-lt"/>
                <a:cs typeface="Arial" panose="020B0604020202020204" pitchFamily="34" charset="0"/>
              </a:rPr>
              <a:t>Rapporter fra brugere om enhver form for misbrug eller overtrædelser af politik fra enhver bruger i deres netværk. dvs., når Facebook modtager en brugerrapport, bliver den gennemgået og fjernet i henhold til Facebook-fællesskabsstandarderne.</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152146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Akademisk forskningsbaserede løsninger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da" dirty="0">
                <a:latin typeface="+mj-lt"/>
                <a:cs typeface="Arial" panose="020B0604020202020204" pitchFamily="34" charset="0"/>
              </a:rPr>
              <a:t>Phishing-detektion ved brug af f.eks. anti-phishing-teknikker som </a:t>
            </a:r>
            <a:r>
              <a:rPr lang="da" dirty="0" err="1">
                <a:latin typeface="+mj-lt"/>
                <a:cs typeface="Arial" panose="020B0604020202020204" pitchFamily="34" charset="0"/>
              </a:rPr>
              <a:t>PhishAri </a:t>
            </a:r>
            <a:r>
              <a:rPr lang="da" dirty="0">
                <a:latin typeface="+mj-lt"/>
                <a:cs typeface="Arial" panose="020B0604020202020204" pitchFamily="34" charset="0"/>
              </a:rPr>
              <a:t>-teknikken til realtidsidentifikation af phishing-angreb, der forekommer på Twitter.</a:t>
            </a:r>
          </a:p>
          <a:p>
            <a:r>
              <a:rPr lang="da" dirty="0">
                <a:latin typeface="+mj-lt"/>
                <a:cs typeface="Arial" panose="020B0604020202020204" pitchFamily="34" charset="0"/>
              </a:rPr>
              <a:t>Cybermobning betyder brugen af elektroniske medier såsom e-mails, chats, telefonsamtaler og online sociale netværk til at undertrykke en person. Maskinlæringsteknikker kan anvendes til at opdage cybermobning.</a:t>
            </a: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2185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a:t>Akademisk forskningsbaserede løsninger</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r>
              <a:rPr lang="da" dirty="0">
                <a:latin typeface="+mj-lt"/>
                <a:cs typeface="Arial" panose="020B0604020202020204" pitchFamily="34" charset="0"/>
              </a:rPr>
              <a:t>Clickjacking-detektering ved at bruge et automatiseret system, som kan </a:t>
            </a:r>
            <a:r>
              <a:rPr lang="da" dirty="0" err="1">
                <a:latin typeface="+mj-lt"/>
                <a:cs typeface="Arial" panose="020B0604020202020204" pitchFamily="34" charset="0"/>
              </a:rPr>
              <a:t>analysere </a:t>
            </a:r>
            <a:r>
              <a:rPr lang="da" dirty="0">
                <a:latin typeface="+mj-lt"/>
                <a:cs typeface="Arial" panose="020B0604020202020204" pitchFamily="34" charset="0"/>
              </a:rPr>
              <a:t>websider for at beskytte bestående af en kode, der kan detektere overlappende klikbare elementer. </a:t>
            </a:r>
            <a:r>
              <a:rPr lang="da" dirty="0" err="1">
                <a:latin typeface="+mj-lt"/>
                <a:cs typeface="Arial" panose="020B0604020202020204" pitchFamily="34" charset="0"/>
              </a:rPr>
              <a:t>NoScript </a:t>
            </a:r>
            <a:r>
              <a:rPr lang="da" dirty="0">
                <a:latin typeface="+mj-lt"/>
                <a:cs typeface="Arial" panose="020B0604020202020204" pitchFamily="34" charset="0"/>
              </a:rPr>
              <a:t>-værktøj, som har en anti-clickjacking-funktion inkluderet, kan bruges.</a:t>
            </a:r>
          </a:p>
          <a:p>
            <a:r>
              <a:rPr lang="da" dirty="0">
                <a:latin typeface="+mj-lt"/>
                <a:cs typeface="Arial" panose="020B0604020202020204" pitchFamily="34" charset="0"/>
              </a:rPr>
              <a:t>Cyberstalking-detektion understøttet af krypteringsteknikker, der er tilgængelige for enheder på nyere versioner af Android og iOS. Hvis en enhed bliver stjålet, kan tyven ikke læse indholdet, hvis kryptering er aktiveret. Der er forskellige teknologier, der kan bruges mod stalkere som smartphone fingeraftrykslås.</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837791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err="1"/>
              <a:t>Tværfaglighed </a:t>
            </a:r>
            <a:r>
              <a:rPr lang="da" dirty="0"/>
              <a:t>i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buNone/>
            </a:pPr>
            <a:r>
              <a:rPr lang="da" dirty="0">
                <a:latin typeface="+mj-lt"/>
                <a:cs typeface="Arial" panose="020B0604020202020204" pitchFamily="34" charset="0"/>
              </a:rPr>
              <a:t>Den tværfaglige feltanalyse af sociale netværk (SNA), der henviser til sociale netværk:</a:t>
            </a:r>
          </a:p>
          <a:p>
            <a:r>
              <a:rPr lang="da" dirty="0">
                <a:latin typeface="+mj-lt"/>
                <a:cs typeface="Arial" panose="020B0604020202020204" pitchFamily="34" charset="0"/>
              </a:rPr>
              <a:t>omfatter indsigter fra andre samfundsvidenskabelige discipliner som sociologi, antropologi, psykologi, kommunikation.</a:t>
            </a:r>
          </a:p>
          <a:p>
            <a:r>
              <a:rPr lang="da" dirty="0">
                <a:latin typeface="+mj-lt"/>
                <a:cs typeface="Arial" panose="020B0604020202020204" pitchFamily="34" charset="0"/>
              </a:rPr>
              <a:t>er en del af et endnu større tværfagligt felt med ansvar for at studere alle typer netværk kaldet netværksvidenskab, som omfatter arbejde inden for fysik, datalogi, datavidenskab, biologi, teknik, matematik og andre områder</a:t>
            </a:r>
          </a:p>
          <a:p>
            <a:r>
              <a:rPr lang="da" dirty="0">
                <a:latin typeface="+mj-lt"/>
                <a:cs typeface="Arial" panose="020B0604020202020204" pitchFamily="34" charset="0"/>
              </a:rPr>
              <a:t>er vist i figur 8 (https://bookdown.org/omarlizardo/_main/1-2-what-is-a-social-network.html).</a:t>
            </a:r>
            <a:endParaRPr lang="de-DE" dirty="0">
              <a:latin typeface="+mj-lt"/>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78760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normAutofit/>
          </a:bodyPr>
          <a:lstStyle/>
          <a:p>
            <a:r>
              <a:rPr lang="da" dirty="0" err="1"/>
              <a:t>Tværfaglighed </a:t>
            </a:r>
            <a:r>
              <a:rPr lang="da" dirty="0"/>
              <a:t>i sociale netværk</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Autofit/>
          </a:bodyPr>
          <a:lstStyle/>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a:p>
            <a:pPr marL="0" indent="0">
              <a:lnSpc>
                <a:spcPct val="100000"/>
              </a:lnSpc>
              <a:spcAft>
                <a:spcPts val="900"/>
              </a:spcAft>
              <a:buNone/>
            </a:pPr>
            <a:endParaRPr lang="en-US" altLang="de-DE" dirty="0">
              <a:latin typeface="+mj-lt"/>
              <a:ea typeface="Tahoma" panose="020B0604030504040204" pitchFamily="34" charset="0"/>
              <a:cs typeface="Arial" panose="020B0604020202020204" pitchFamily="34" charset="0"/>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graphicFrame>
        <p:nvGraphicFramePr>
          <p:cNvPr id="6" name="Objekt 5">
            <a:extLst>
              <a:ext uri="{FF2B5EF4-FFF2-40B4-BE49-F238E27FC236}">
                <a16:creationId xmlns:a16="http://schemas.microsoft.com/office/drawing/2014/main" id="{9369930D-0A7C-F3DB-92E7-5F7328441F0C}"/>
              </a:ext>
            </a:extLst>
          </p:cNvPr>
          <p:cNvGraphicFramePr>
            <a:graphicFrameLocks/>
          </p:cNvGraphicFramePr>
          <p:nvPr>
            <p:extLst>
              <p:ext uri="{D42A27DB-BD31-4B8C-83A1-F6EECF244321}">
                <p14:modId xmlns:p14="http://schemas.microsoft.com/office/powerpoint/2010/main" val="1178308965"/>
              </p:ext>
            </p:extLst>
          </p:nvPr>
        </p:nvGraphicFramePr>
        <p:xfrm>
          <a:off x="838200" y="1954073"/>
          <a:ext cx="7414260" cy="3768546"/>
        </p:xfrm>
        <a:graphic>
          <a:graphicData uri="http://schemas.openxmlformats.org/presentationml/2006/ole">
            <mc:AlternateContent xmlns:mc="http://schemas.openxmlformats.org/markup-compatibility/2006">
              <mc:Choice xmlns:v="urn:schemas-microsoft-com:vml" Requires="v">
                <p:oleObj spid="_x0000_s9219" name="Bild" r:id="rId5" imgW="0" imgH="0" progId="StaticMetafile">
                  <p:embed/>
                </p:oleObj>
              </mc:Choice>
              <mc:Fallback>
                <p:oleObj name="Bild" r:id="rId5" imgW="0" imgH="0" progId="StaticMetafile">
                  <p:embed/>
                  <p:pic>
                    <p:nvPicPr>
                      <p:cNvPr id="11" name="Objekt 10">
                        <a:extLst>
                          <a:ext uri="{FF2B5EF4-FFF2-40B4-BE49-F238E27FC236}">
                            <a16:creationId xmlns:a16="http://schemas.microsoft.com/office/drawing/2014/main" id="{9369930D-0A7C-F3DB-92E7-5F7328441F0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8200" y="1954073"/>
                        <a:ext cx="7414260" cy="3768546"/>
                      </a:xfrm>
                      <a:prstGeom prst="rect">
                        <a:avLst/>
                      </a:prstGeom>
                      <a:solidFill>
                        <a:srgbClr val="FFFFFF"/>
                      </a:solidFill>
                      <a:ln>
                        <a:noFill/>
                      </a:ln>
                    </p:spPr>
                  </p:pic>
                </p:oleObj>
              </mc:Fallback>
            </mc:AlternateContent>
          </a:graphicData>
        </a:graphic>
      </p:graphicFrame>
      <p:sp>
        <p:nvSpPr>
          <p:cNvPr id="7" name="Textfeld 6"/>
          <p:cNvSpPr txBox="1"/>
          <p:nvPr/>
        </p:nvSpPr>
        <p:spPr>
          <a:xfrm>
            <a:off x="838200" y="6026711"/>
            <a:ext cx="7483202" cy="646331"/>
          </a:xfrm>
          <a:prstGeom prst="rect">
            <a:avLst/>
          </a:prstGeom>
          <a:noFill/>
        </p:spPr>
        <p:txBody>
          <a:bodyPr wrap="none" rtlCol="0">
            <a:spAutoFit/>
          </a:bodyPr>
          <a:lstStyle/>
          <a:p>
            <a:r>
              <a:rPr lang="da" i="1" dirty="0" err="1"/>
              <a:t>Figur </a:t>
            </a:r>
            <a:r>
              <a:rPr lang="da" i="1" dirty="0"/>
              <a:t>8: </a:t>
            </a:r>
            <a:r>
              <a:rPr lang="da" i="1" dirty="0" err="1"/>
              <a:t>Relationer</a:t>
            </a:r>
            <a:r>
              <a:rPr lang="da" i="1" dirty="0"/>
              <a:t> </a:t>
            </a:r>
            <a:r>
              <a:rPr lang="da" i="1" dirty="0" err="1"/>
              <a:t>mellem</a:t>
            </a:r>
            <a:r>
              <a:rPr lang="da" i="1" dirty="0"/>
              <a:t> </a:t>
            </a:r>
            <a:r>
              <a:rPr lang="da" i="1" dirty="0" err="1"/>
              <a:t>felt </a:t>
            </a:r>
            <a:r>
              <a:rPr lang="da" i="1" dirty="0"/>
              <a:t>i SNA</a:t>
            </a:r>
          </a:p>
          <a:p>
            <a:r>
              <a:rPr lang="da" i="1" dirty="0"/>
              <a:t>( </a:t>
            </a:r>
            <a:r>
              <a:rPr lang="da" i="1" dirty="0">
                <a:hlinkClick r:id="rId7"/>
              </a:rPr>
              <a:t>https://bookdown.org/omarlizardo/_main/1-2-what-is-a </a:t>
            </a:r>
            <a:r>
              <a:rPr lang="da" i="1" dirty="0"/>
              <a:t>-social-network.html</a:t>
            </a:r>
            <a:endParaRPr lang="de-DE" i="1" dirty="0"/>
          </a:p>
        </p:txBody>
      </p:sp>
    </p:spTree>
    <p:extLst>
      <p:ext uri="{BB962C8B-B14F-4D97-AF65-F5344CB8AC3E}">
        <p14:creationId xmlns:p14="http://schemas.microsoft.com/office/powerpoint/2010/main" val="133005526"/>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A675181-E785-483B-9D54-078DC85F6EF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9FC5A08A-396C-4A69-89CE-036AFF8A6ABB}">
  <ds:schemaRefs>
    <ds:schemaRef ds:uri="http://schemas.microsoft.com/sharepoint/v3/contenttype/forms"/>
  </ds:schemaRefs>
</ds:datastoreItem>
</file>

<file path=customXml/itemProps3.xml><?xml version="1.0" encoding="utf-8"?>
<ds:datastoreItem xmlns:ds="http://schemas.openxmlformats.org/officeDocument/2006/customXml" ds:itemID="{9777FA04-2ECB-4DF8-B946-B590101F2220}"/>
</file>

<file path=docProps/app.xml><?xml version="1.0" encoding="utf-8"?>
<Properties xmlns="http://schemas.openxmlformats.org/officeDocument/2006/extended-properties" xmlns:vt="http://schemas.openxmlformats.org/officeDocument/2006/docPropsVTypes">
  <TotalTime>1</TotalTime>
  <Words>1182</Words>
  <Application>Microsoft Office PowerPoint</Application>
  <PresentationFormat>Widescreen</PresentationFormat>
  <Paragraphs>118</Paragraphs>
  <Slides>23</Slides>
  <Notes>0</Notes>
  <HiddenSlides>0</HiddenSlides>
  <MMClips>0</MMClips>
  <ScaleCrop>false</ScaleCrop>
  <HeadingPairs>
    <vt:vector size="8" baseType="variant">
      <vt:variant>
        <vt:lpstr>Benyttede skrifttyper</vt:lpstr>
      </vt:variant>
      <vt:variant>
        <vt:i4>3</vt:i4>
      </vt:variant>
      <vt:variant>
        <vt:lpstr>Tema</vt:lpstr>
      </vt:variant>
      <vt:variant>
        <vt:i4>1</vt:i4>
      </vt:variant>
      <vt:variant>
        <vt:lpstr>Integrerede OLE-servere</vt:lpstr>
      </vt:variant>
      <vt:variant>
        <vt:i4>1</vt:i4>
      </vt:variant>
      <vt:variant>
        <vt:lpstr>Slidetitler</vt:lpstr>
      </vt:variant>
      <vt:variant>
        <vt:i4>23</vt:i4>
      </vt:variant>
    </vt:vector>
  </HeadingPairs>
  <TitlesOfParts>
    <vt:vector size="28" baseType="lpstr">
      <vt:lpstr>Arial</vt:lpstr>
      <vt:lpstr>Calibri</vt:lpstr>
      <vt:lpstr>Calibri Light</vt:lpstr>
      <vt:lpstr>Office</vt:lpstr>
      <vt:lpstr>Bild</vt:lpstr>
      <vt:lpstr>Sociale netværk</vt:lpstr>
      <vt:lpstr>Introduktion</vt:lpstr>
      <vt:lpstr>Sociale netværksroller</vt:lpstr>
      <vt:lpstr>Sociale netværksroller</vt:lpstr>
      <vt:lpstr>Sociale netværksroller</vt:lpstr>
      <vt:lpstr>Sociale netværksroller</vt:lpstr>
      <vt:lpstr>Sociale netværksroller</vt:lpstr>
      <vt:lpstr>Funktionalitet af sociale netværk</vt:lpstr>
      <vt:lpstr>Funktionalitet af sociale netværk</vt:lpstr>
      <vt:lpstr>Funktionalitet af sociale netværk</vt:lpstr>
      <vt:lpstr>Social engineering angrebsteknikker</vt:lpstr>
      <vt:lpstr>Fordele og ulemper ved sociale netværk</vt:lpstr>
      <vt:lpstr>Fordele og ulemper ved sociale netværk</vt:lpstr>
      <vt:lpstr>Sikkerhed og privatliv i sociale netværk</vt:lpstr>
      <vt:lpstr>Sikkerhed og privatliv i sociale netværk</vt:lpstr>
      <vt:lpstr>Sikkerhed og privatliv i sociale netværk</vt:lpstr>
      <vt:lpstr>Sikkerhed og privatliv i sociale netværk</vt:lpstr>
      <vt:lpstr>Løsning af trusler</vt:lpstr>
      <vt:lpstr>Løsninger til sociale netværksoperatører</vt:lpstr>
      <vt:lpstr>Akademisk forskningsbaserede løsninger</vt:lpstr>
      <vt:lpstr>Akademisk forskningsbaserede løsninger</vt:lpstr>
      <vt:lpstr>Tværfaglighed i sociale netværk</vt:lpstr>
      <vt:lpstr>Tværfaglighed i sociale netværk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Henrik Petersen</cp:lastModifiedBy>
  <cp:revision>10</cp:revision>
  <dcterms:created xsi:type="dcterms:W3CDTF">2022-10-31T15:14:22Z</dcterms:created>
  <dcterms:modified xsi:type="dcterms:W3CDTF">2022-11-19T14:00:28Z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