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48"/>
  </p:notesMasterIdLst>
  <p:sldIdLst>
    <p:sldId id="256" r:id="rId5"/>
    <p:sldId id="271" r:id="rId6"/>
    <p:sldId id="257" r:id="rId7"/>
    <p:sldId id="272" r:id="rId8"/>
    <p:sldId id="273" r:id="rId9"/>
    <p:sldId id="274" r:id="rId10"/>
    <p:sldId id="275" r:id="rId11"/>
    <p:sldId id="276" r:id="rId12"/>
    <p:sldId id="277" r:id="rId13"/>
    <p:sldId id="279" r:id="rId14"/>
    <p:sldId id="280" r:id="rId15"/>
    <p:sldId id="281" r:id="rId16"/>
    <p:sldId id="282" r:id="rId17"/>
    <p:sldId id="283" r:id="rId18"/>
    <p:sldId id="278" r:id="rId19"/>
    <p:sldId id="284" r:id="rId20"/>
    <p:sldId id="285" r:id="rId21"/>
    <p:sldId id="286" r:id="rId22"/>
    <p:sldId id="287" r:id="rId23"/>
    <p:sldId id="295" r:id="rId24"/>
    <p:sldId id="296" r:id="rId25"/>
    <p:sldId id="288" r:id="rId26"/>
    <p:sldId id="297" r:id="rId27"/>
    <p:sldId id="298" r:id="rId28"/>
    <p:sldId id="299" r:id="rId29"/>
    <p:sldId id="289" r:id="rId30"/>
    <p:sldId id="300" r:id="rId31"/>
    <p:sldId id="301" r:id="rId32"/>
    <p:sldId id="290" r:id="rId33"/>
    <p:sldId id="303" r:id="rId34"/>
    <p:sldId id="302" r:id="rId35"/>
    <p:sldId id="291" r:id="rId36"/>
    <p:sldId id="304" r:id="rId37"/>
    <p:sldId id="292" r:id="rId38"/>
    <p:sldId id="305" r:id="rId39"/>
    <p:sldId id="293" r:id="rId40"/>
    <p:sldId id="306" r:id="rId41"/>
    <p:sldId id="307" r:id="rId42"/>
    <p:sldId id="294" r:id="rId43"/>
    <p:sldId id="308" r:id="rId44"/>
    <p:sldId id="309" r:id="rId45"/>
    <p:sldId id="310" r:id="rId46"/>
    <p:sldId id="311" r:id="rId47"/>
  </p:sldIdLst>
  <p:sldSz cx="12192000" cy="6858000"/>
  <p:notesSz cx="6858000" cy="9144000"/>
  <p:defaultTextStyle>
    <a:defPPr>
      <a:defRPr lang="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733"/>
    <p:restoredTop sz="58297"/>
  </p:normalViewPr>
  <p:slideViewPr>
    <p:cSldViewPr snapToGrid="0">
      <p:cViewPr varScale="1">
        <p:scale>
          <a:sx n="50" d="100"/>
          <a:sy n="50" d="100"/>
        </p:scale>
        <p:origin x="1627" y="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968F8AC-B4FE-0B44-990A-5BC1C0A4CA0F}" type="datetimeFigureOut">
              <a:rPr lang="en-US" smtClean="0"/>
              <a:t>11/25/2022</a:t>
            </a:fld>
            <a:endParaRPr lang="en-US"/>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
              <a:t>Mastertextformat ayıklandı</a:t>
            </a:r>
          </a:p>
          <a:p>
            <a:pPr lvl="1"/>
            <a:r>
              <a:rPr lang="tr"/>
              <a:t>Zweite Ebene</a:t>
            </a:r>
          </a:p>
          <a:p>
            <a:pPr lvl="2"/>
            <a:r>
              <a:rPr lang="tr"/>
              <a:t>Dritte Ebene</a:t>
            </a:r>
          </a:p>
          <a:p>
            <a:pPr lvl="3"/>
            <a:r>
              <a:rPr lang="tr"/>
              <a:t>Vierte Ebene</a:t>
            </a:r>
          </a:p>
          <a:p>
            <a:pPr lvl="4"/>
            <a:r>
              <a:rPr lang="tr"/>
              <a:t>Fünfte Ebene</a:t>
            </a:r>
            <a:endParaRPr lang="en-US"/>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B440EB-C5CD-7245-AE6D-83AAE35B2981}" type="slidenum">
              <a:rPr lang="en-US" smtClean="0"/>
              <a:t>‹#›</a:t>
            </a:fld>
            <a:endParaRPr lang="en-US"/>
          </a:p>
        </p:txBody>
      </p:sp>
    </p:spTree>
    <p:extLst>
      <p:ext uri="{BB962C8B-B14F-4D97-AF65-F5344CB8AC3E}">
        <p14:creationId xmlns:p14="http://schemas.microsoft.com/office/powerpoint/2010/main" val="19241200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 dirty="0"/>
              <a:t>Merhaba izleyiciler, risk yönetimi ile ilgili bu modüle hoş geldiniz. Risk yönetimi, her girişimcilik faaliyetinin merkezi bir görevidir. Giderek daha fazla iş görevi BT hizmetlerinin işlevselliğine bağlı olduğundan, bilgi güvenliği risk yönetimi giderek daha fazla önem kazanıyor.</a:t>
            </a:r>
          </a:p>
        </p:txBody>
      </p:sp>
      <p:sp>
        <p:nvSpPr>
          <p:cNvPr id="4" name="Foliennummernplatzhalter 3"/>
          <p:cNvSpPr>
            <a:spLocks noGrp="1"/>
          </p:cNvSpPr>
          <p:nvPr>
            <p:ph type="sldNum" sz="quarter" idx="5"/>
          </p:nvPr>
        </p:nvSpPr>
        <p:spPr/>
        <p:txBody>
          <a:bodyPr/>
          <a:lstStyle/>
          <a:p>
            <a:fld id="{56B440EB-C5CD-7245-AE6D-83AAE35B2981}" type="slidenum">
              <a:rPr lang="en-US" smtClean="0"/>
              <a:t>1</a:t>
            </a:fld>
            <a:endParaRPr lang="en-US"/>
          </a:p>
        </p:txBody>
      </p:sp>
    </p:spTree>
    <p:extLst>
      <p:ext uri="{BB962C8B-B14F-4D97-AF65-F5344CB8AC3E}">
        <p14:creationId xmlns:p14="http://schemas.microsoft.com/office/powerpoint/2010/main" val="13161234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2</a:t>
            </a:fld>
            <a:endParaRPr lang="en-US"/>
          </a:p>
        </p:txBody>
      </p:sp>
    </p:spTree>
    <p:extLst>
      <p:ext uri="{BB962C8B-B14F-4D97-AF65-F5344CB8AC3E}">
        <p14:creationId xmlns:p14="http://schemas.microsoft.com/office/powerpoint/2010/main" val="13209988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 dirty="0"/>
              <a:t>Bir kuruluşu korurken, özellikle kuruluş için uygun olan koruma tedbirlerinin uygulanması esastır. Risk yönetimi, kuruluşun varlıkları ve tehdit ortamına ilişkin riskleri değerlendirerek bu çabayı destekler. Bu nedenle dolandırıcılığın önlenmesine yardımcı olan ve ürün, hizmet ve faaliyetlerin güvenliğini sağlayan bir İç kontrol sisteminin temelini oluşturur.</a:t>
            </a:r>
          </a:p>
          <a:p>
            <a:endParaRPr lang="en-US" dirty="0"/>
          </a:p>
          <a:p>
            <a:r>
              <a:rPr lang="tr" dirty="0"/>
              <a:t>Ne olabilir? nedenleri neler olabilir? Etkileri ne olurdu? Etkileri nasıl azaltabiliriz? Risk yönetimi yaklaşımlarının ele aldığı tipik sorular mı?</a:t>
            </a:r>
          </a:p>
          <a:p>
            <a:endParaRPr lang="en-US" dirty="0"/>
          </a:p>
          <a:p>
            <a:r>
              <a:rPr lang="tr" dirty="0"/>
              <a:t>Risk yönetimi genellikle kanunen bir gerekliliktir … ancak iyi bir risk yönetimi kuruluş için önemli bir değer sağlayabilir.</a:t>
            </a:r>
          </a:p>
          <a:p>
            <a:endParaRPr lang="en-US" dirty="0"/>
          </a:p>
          <a:p>
            <a:r>
              <a:rPr lang="tr" dirty="0"/>
              <a:t>Özellikle hangi yatırımların yapılması gerektiği veya ne kadar güvenliğin yeterli olduğu sorularında risk yönetimi önemli bir rol oynuyor.</a:t>
            </a:r>
          </a:p>
          <a:p>
            <a:endParaRPr lang="en-US" dirty="0"/>
          </a:p>
          <a:p>
            <a:endParaRPr lang="en-US" dirty="0"/>
          </a:p>
          <a:p>
            <a:r>
              <a:rPr lang="tr" dirty="0"/>
              <a:t>Son olarak, risk yönetimi, belirsizlikle yapılandırılmış bir şekilde başa çıkmanın bir yoludur.</a:t>
            </a:r>
          </a:p>
          <a:p>
            <a:endParaRPr lang="en-US" dirty="0"/>
          </a:p>
          <a:p>
            <a:r>
              <a:rPr lang="tr" dirty="0"/>
              <a:t>En önemli hedeflerden biri, zararı önlemek ve güvenlik harcamalarına ilişkin bilinçli kararlar için temel oluşturmaktır.</a:t>
            </a:r>
          </a:p>
        </p:txBody>
      </p:sp>
      <p:sp>
        <p:nvSpPr>
          <p:cNvPr id="4" name="Foliennummernplatzhalter 3"/>
          <p:cNvSpPr>
            <a:spLocks noGrp="1"/>
          </p:cNvSpPr>
          <p:nvPr>
            <p:ph type="sldNum" sz="quarter" idx="5"/>
          </p:nvPr>
        </p:nvSpPr>
        <p:spPr/>
        <p:txBody>
          <a:bodyPr/>
          <a:lstStyle/>
          <a:p>
            <a:fld id="{56B440EB-C5CD-7245-AE6D-83AAE35B2981}" type="slidenum">
              <a:rPr lang="en-US" smtClean="0"/>
              <a:t>3</a:t>
            </a:fld>
            <a:endParaRPr lang="en-US"/>
          </a:p>
        </p:txBody>
      </p:sp>
    </p:spTree>
    <p:extLst>
      <p:ext uri="{BB962C8B-B14F-4D97-AF65-F5344CB8AC3E}">
        <p14:creationId xmlns:p14="http://schemas.microsoft.com/office/powerpoint/2010/main" val="29594307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tr" dirty="0"/>
              <a:t>Ama risk nedir? Riskin her zaman belirsizlikle bağlantılı olduğunu, yani zaten bilinmediği anlamına geldiğini vurgulamak önemlidir.</a:t>
            </a:r>
          </a:p>
          <a:p>
            <a:endParaRPr lang="en-US" dirty="0"/>
          </a:p>
          <a:p>
            <a:r>
              <a:rPr lang="tr" dirty="0"/>
              <a:t>Bu, bazen risklerin değerlendirilmesini ve değerlendirilmesini zorlaştırır. Ayrıca, bir kuruluşla ilgili riskin belirli bir gerçekleşme olasılığı vardır.</a:t>
            </a:r>
          </a:p>
          <a:p>
            <a:endParaRPr lang="en-US" dirty="0"/>
          </a:p>
          <a:p>
            <a:r>
              <a:rPr lang="tr" dirty="0"/>
              <a:t>pozitif ise</a:t>
            </a:r>
          </a:p>
          <a:p>
            <a:endParaRPr lang="en-US" dirty="0"/>
          </a:p>
          <a:p>
            <a:pPr lvl="2"/>
            <a:r>
              <a:rPr lang="tr" dirty="0">
                <a:sym typeface="Wingdings" panose="05000000000000000000" pitchFamily="2" charset="2"/>
              </a:rPr>
              <a:t>Belirsizlik  sonucu bilinmeyen olay</a:t>
            </a:r>
            <a:endParaRPr lang="en-GB" dirty="0"/>
          </a:p>
          <a:p>
            <a:pPr lvl="2"/>
            <a:r>
              <a:rPr lang="tr" dirty="0"/>
              <a:t>Olasılık </a:t>
            </a:r>
            <a:r>
              <a:rPr lang="tr" dirty="0">
                <a:sym typeface="Wingdings" panose="05000000000000000000" pitchFamily="2" charset="2"/>
              </a:rPr>
              <a:t> gerçekleşme olasılığı</a:t>
            </a:r>
            <a:endParaRPr lang="en-GB" dirty="0"/>
          </a:p>
          <a:p>
            <a:pPr lvl="2"/>
            <a:r>
              <a:rPr lang="tr" dirty="0"/>
              <a:t>Tehdit </a:t>
            </a:r>
            <a:r>
              <a:rPr lang="tr" dirty="0">
                <a:sym typeface="Wingdings" panose="05000000000000000000" pitchFamily="2" charset="2"/>
              </a:rPr>
              <a:t> potansiyel zarar kaynağı</a:t>
            </a:r>
          </a:p>
          <a:p>
            <a:endParaRPr lang="en-US" dirty="0"/>
          </a:p>
          <a:p>
            <a:pPr lvl="2"/>
            <a:r>
              <a:rPr lang="tr" dirty="0"/>
              <a:t>Olumlu veya olumsuz olabilir</a:t>
            </a:r>
          </a:p>
          <a:p>
            <a:pPr lvl="2"/>
            <a:r>
              <a:rPr lang="tr" dirty="0"/>
              <a:t>Genellikle etki ve olasılık ile ölçülür</a:t>
            </a:r>
          </a:p>
          <a:p>
            <a:pPr lvl="2"/>
            <a:r>
              <a:rPr lang="tr" dirty="0"/>
              <a:t>Oluşursa hasara neden olur</a:t>
            </a:r>
          </a:p>
          <a:p>
            <a:pPr lvl="2"/>
            <a:r>
              <a:rPr lang="tr" dirty="0"/>
              <a:t>Risk faktörlerinden kaynaklanır ve artar</a:t>
            </a:r>
          </a:p>
          <a:p>
            <a:pPr lvl="2"/>
            <a:r>
              <a:rPr lang="tr" dirty="0"/>
              <a:t>Yönetilebilir ve yönetilmelidir</a:t>
            </a:r>
          </a:p>
          <a:p>
            <a:pPr lvl="2"/>
            <a:r>
              <a:rPr lang="tr" dirty="0"/>
              <a:t>Azaltma teknikleriyle azaltılır</a:t>
            </a:r>
          </a:p>
        </p:txBody>
      </p:sp>
      <p:sp>
        <p:nvSpPr>
          <p:cNvPr id="4" name="Foliennummernplatzhalter 3"/>
          <p:cNvSpPr>
            <a:spLocks noGrp="1"/>
          </p:cNvSpPr>
          <p:nvPr>
            <p:ph type="sldNum" sz="quarter" idx="5"/>
          </p:nvPr>
        </p:nvSpPr>
        <p:spPr/>
        <p:txBody>
          <a:bodyPr/>
          <a:lstStyle/>
          <a:p>
            <a:fld id="{56B440EB-C5CD-7245-AE6D-83AAE35B2981}" type="slidenum">
              <a:rPr lang="en-US" smtClean="0"/>
              <a:t>4</a:t>
            </a:fld>
            <a:endParaRPr lang="en-US"/>
          </a:p>
        </p:txBody>
      </p:sp>
    </p:spTree>
    <p:extLst>
      <p:ext uri="{BB962C8B-B14F-4D97-AF65-F5344CB8AC3E}">
        <p14:creationId xmlns:p14="http://schemas.microsoft.com/office/powerpoint/2010/main" val="20319445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914400" marR="0" lvl="2" indent="0" algn="l" defTabSz="914400" rtl="0" eaLnBrk="1" fontAlgn="auto" latinLnBrk="0" hangingPunct="1">
              <a:lnSpc>
                <a:spcPct val="100000"/>
              </a:lnSpc>
              <a:spcBef>
                <a:spcPts val="0"/>
              </a:spcBef>
              <a:spcAft>
                <a:spcPts val="0"/>
              </a:spcAft>
              <a:buClrTx/>
              <a:buSzTx/>
              <a:buFontTx/>
              <a:buNone/>
              <a:tabLst/>
              <a:defRPr/>
            </a:pPr>
            <a:r>
              <a:rPr lang="tr" dirty="0"/>
              <a:t>Tehdit </a:t>
            </a:r>
            <a:r>
              <a:rPr lang="tr" dirty="0">
                <a:sym typeface="Wingdings" panose="05000000000000000000" pitchFamily="2" charset="2"/>
              </a:rPr>
              <a:t> potansiyel zarar kaynağı, olumsuz olay -&gt; kötü niyetli, tesadüfi olaylar, doğal afetler, …</a:t>
            </a:r>
          </a:p>
          <a:p>
            <a:pPr lvl="2"/>
            <a:r>
              <a:rPr lang="tr" dirty="0"/>
              <a:t>Olasılık </a:t>
            </a:r>
            <a:r>
              <a:rPr lang="tr" dirty="0">
                <a:sym typeface="Wingdings" panose="05000000000000000000" pitchFamily="2" charset="2"/>
              </a:rPr>
              <a:t> bir tehdidin gerçekleşme olasılığı</a:t>
            </a:r>
          </a:p>
          <a:p>
            <a:pPr lvl="2"/>
            <a:r>
              <a:rPr lang="tr" dirty="0">
                <a:sym typeface="Wingdings" panose="05000000000000000000" pitchFamily="2" charset="2"/>
              </a:rPr>
              <a:t>Etki -&gt; bir varlık belirli bir tehditten etkilendiğinde ortaya çıkan sonuçlar … etkiler niteliksel veya niceliksel olarak ölçülebilir</a:t>
            </a:r>
            <a:endParaRPr lang="en-GB" dirty="0"/>
          </a:p>
        </p:txBody>
      </p:sp>
      <p:sp>
        <p:nvSpPr>
          <p:cNvPr id="4" name="Foliennummernplatzhalter 3"/>
          <p:cNvSpPr>
            <a:spLocks noGrp="1"/>
          </p:cNvSpPr>
          <p:nvPr>
            <p:ph type="sldNum" sz="quarter" idx="5"/>
          </p:nvPr>
        </p:nvSpPr>
        <p:spPr/>
        <p:txBody>
          <a:bodyPr/>
          <a:lstStyle/>
          <a:p>
            <a:fld id="{56B440EB-C5CD-7245-AE6D-83AAE35B2981}" type="slidenum">
              <a:rPr lang="en-US" smtClean="0"/>
              <a:t>5</a:t>
            </a:fld>
            <a:endParaRPr lang="en-US"/>
          </a:p>
        </p:txBody>
      </p:sp>
    </p:spTree>
    <p:extLst>
      <p:ext uri="{BB962C8B-B14F-4D97-AF65-F5344CB8AC3E}">
        <p14:creationId xmlns:p14="http://schemas.microsoft.com/office/powerpoint/2010/main" val="27299986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6</a:t>
            </a:fld>
            <a:endParaRPr lang="en-US"/>
          </a:p>
        </p:txBody>
      </p:sp>
    </p:spTree>
    <p:extLst>
      <p:ext uri="{BB962C8B-B14F-4D97-AF65-F5344CB8AC3E}">
        <p14:creationId xmlns:p14="http://schemas.microsoft.com/office/powerpoint/2010/main" val="27694515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457200" marR="0" lvl="1" indent="0" algn="l" defTabSz="914400" rtl="0" eaLnBrk="1" fontAlgn="auto" latinLnBrk="0" hangingPunct="1">
              <a:lnSpc>
                <a:spcPct val="100000"/>
              </a:lnSpc>
              <a:spcBef>
                <a:spcPts val="0"/>
              </a:spcBef>
              <a:spcAft>
                <a:spcPts val="0"/>
              </a:spcAft>
              <a:buClrTx/>
              <a:buSzTx/>
              <a:buFontTx/>
              <a:buNone/>
              <a:tabLst/>
              <a:defRPr/>
            </a:pPr>
            <a:r>
              <a:rPr lang="tr" b="1" i="0" dirty="0">
                <a:solidFill>
                  <a:srgbClr val="202124"/>
                </a:solidFill>
                <a:effectLst/>
                <a:latin typeface="arial" panose="020B0604020202020204" pitchFamily="34" charset="0"/>
              </a:rPr>
              <a:t>Bilgi güvenliği riskleri, güvenlik koruma hedeflerini etkileyebilecek risklerdir; bu, bilgi sistemlerine yönelik saldırıları ve ayrıca insan hatası veya doğal afetler gibi riskleri içerir.</a:t>
            </a:r>
            <a:endParaRPr lang="en-GB" sz="1200" dirty="0"/>
          </a:p>
          <a:p>
            <a:pPr lvl="1"/>
            <a:endParaRPr lang="en-US" b="1" i="0" dirty="0">
              <a:solidFill>
                <a:srgbClr val="202124"/>
              </a:solidFill>
              <a:effectLst/>
              <a:latin typeface="arial" panose="020B0604020202020204" pitchFamily="34" charset="0"/>
            </a:endParaRPr>
          </a:p>
          <a:p>
            <a:pPr lvl="1"/>
            <a:endParaRPr lang="en-US" b="1" i="0" dirty="0">
              <a:solidFill>
                <a:srgbClr val="202124"/>
              </a:solidFill>
              <a:effectLst/>
              <a:latin typeface="arial" panose="020B0604020202020204" pitchFamily="34" charset="0"/>
            </a:endParaRPr>
          </a:p>
          <a:p>
            <a:pPr lvl="1"/>
            <a:endParaRPr lang="en-GB" sz="1200" dirty="0"/>
          </a:p>
          <a:p>
            <a:pPr lvl="1"/>
            <a:r>
              <a:rPr lang="tr" sz="1200" dirty="0"/>
              <a:t>BS Riskleri, BT operasyonlarını, varlıkları, bireyleri ve tüm organizasyonu etkileyebilir</a:t>
            </a:r>
          </a:p>
          <a:p>
            <a:pPr lvl="1"/>
            <a:r>
              <a:rPr lang="tr" sz="1200" dirty="0"/>
              <a:t>Geniş kapsamlı sonuçlar (mali cezalar, itibar/ortak kaybı, …)</a:t>
            </a:r>
          </a:p>
        </p:txBody>
      </p:sp>
      <p:sp>
        <p:nvSpPr>
          <p:cNvPr id="4" name="Foliennummernplatzhalter 3"/>
          <p:cNvSpPr>
            <a:spLocks noGrp="1"/>
          </p:cNvSpPr>
          <p:nvPr>
            <p:ph type="sldNum" sz="quarter" idx="5"/>
          </p:nvPr>
        </p:nvSpPr>
        <p:spPr/>
        <p:txBody>
          <a:bodyPr/>
          <a:lstStyle/>
          <a:p>
            <a:fld id="{56B440EB-C5CD-7245-AE6D-83AAE35B2981}" type="slidenum">
              <a:rPr lang="en-US" smtClean="0"/>
              <a:t>7</a:t>
            </a:fld>
            <a:endParaRPr lang="en-US"/>
          </a:p>
        </p:txBody>
      </p:sp>
    </p:spTree>
    <p:extLst>
      <p:ext uri="{BB962C8B-B14F-4D97-AF65-F5344CB8AC3E}">
        <p14:creationId xmlns:p14="http://schemas.microsoft.com/office/powerpoint/2010/main" val="24725861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0"/>
            <a:r>
              <a:rPr lang="tr" b="0" i="0" dirty="0">
                <a:solidFill>
                  <a:srgbClr val="202124"/>
                </a:solidFill>
                <a:effectLst/>
                <a:latin typeface="arial" panose="020B0604020202020204" pitchFamily="34" charset="0"/>
              </a:rPr>
              <a:t>. BT riski, veri ihlalleri, düzenleyici uygulama eylemleri, finansal maliyetler, itibar hasarı ve daha fazlası dahil olmak üzere çok çeşitli potansiyel olayları kapsar.</a:t>
            </a:r>
            <a:endParaRPr lang="en-GB" dirty="0"/>
          </a:p>
          <a:p>
            <a:pPr lvl="2"/>
            <a:endParaRPr lang="en-GB" dirty="0"/>
          </a:p>
          <a:p>
            <a:pPr lvl="2"/>
            <a:r>
              <a:rPr lang="tr" dirty="0"/>
              <a:t>Ağa yönelik saldırılar</a:t>
            </a:r>
          </a:p>
          <a:p>
            <a:pPr lvl="2"/>
            <a:r>
              <a:rPr lang="tr" dirty="0"/>
              <a:t>İçeriden Tehditler</a:t>
            </a:r>
          </a:p>
          <a:p>
            <a:pPr lvl="2"/>
            <a:r>
              <a:rPr lang="tr" dirty="0"/>
              <a:t>Sosyal mühendislik</a:t>
            </a:r>
          </a:p>
          <a:p>
            <a:pPr lvl="2"/>
            <a:r>
              <a:rPr lang="tr" dirty="0"/>
              <a:t>Kötü Amaçlı Yazılım/Fidye Yazılım</a:t>
            </a:r>
          </a:p>
          <a:p>
            <a:pPr lvl="2"/>
            <a:r>
              <a:rPr lang="tr" dirty="0"/>
              <a:t>E-dolandırıcılık</a:t>
            </a:r>
          </a:p>
          <a:p>
            <a:pPr lvl="2"/>
            <a:r>
              <a:rPr lang="tr" dirty="0"/>
              <a:t>DDoS</a:t>
            </a:r>
          </a:p>
          <a:p>
            <a:pPr lvl="2"/>
            <a:r>
              <a:rPr lang="tr" dirty="0"/>
              <a:t>Tedarik Zinciri Saldırıları</a:t>
            </a:r>
          </a:p>
          <a:p>
            <a:pPr lvl="2"/>
            <a:r>
              <a:rPr lang="tr" dirty="0"/>
              <a:t>Enjeksiyon Saldırıları</a:t>
            </a:r>
          </a:p>
        </p:txBody>
      </p:sp>
      <p:sp>
        <p:nvSpPr>
          <p:cNvPr id="4" name="Foliennummernplatzhalter 3"/>
          <p:cNvSpPr>
            <a:spLocks noGrp="1"/>
          </p:cNvSpPr>
          <p:nvPr>
            <p:ph type="sldNum" sz="quarter" idx="5"/>
          </p:nvPr>
        </p:nvSpPr>
        <p:spPr/>
        <p:txBody>
          <a:bodyPr/>
          <a:lstStyle/>
          <a:p>
            <a:fld id="{56B440EB-C5CD-7245-AE6D-83AAE35B2981}" type="slidenum">
              <a:rPr lang="en-US" smtClean="0"/>
              <a:t>8</a:t>
            </a:fld>
            <a:endParaRPr lang="en-US"/>
          </a:p>
        </p:txBody>
      </p:sp>
    </p:spTree>
    <p:extLst>
      <p:ext uri="{BB962C8B-B14F-4D97-AF65-F5344CB8AC3E}">
        <p14:creationId xmlns:p14="http://schemas.microsoft.com/office/powerpoint/2010/main" val="21245019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9</a:t>
            </a:fld>
            <a:endParaRPr lang="en-US"/>
          </a:p>
        </p:txBody>
      </p:sp>
    </p:spTree>
    <p:extLst>
      <p:ext uri="{BB962C8B-B14F-4D97-AF65-F5344CB8AC3E}">
        <p14:creationId xmlns:p14="http://schemas.microsoft.com/office/powerpoint/2010/main" val="41816798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0"/>
            <a:r>
              <a:rPr lang="tr" dirty="0"/>
              <a:t>Riski, sonuçların zaman içinde karşılaştırılabilir şekilde değerlendirilmesine yönelik sistematik yaklaşım</a:t>
            </a:r>
          </a:p>
          <a:p>
            <a:pPr lvl="0"/>
            <a:endParaRPr lang="en-GB" dirty="0"/>
          </a:p>
          <a:p>
            <a:pPr lvl="0"/>
            <a:r>
              <a:rPr lang="tr" dirty="0"/>
              <a:t>Sonuçlar, güvenliğe ne kadar para ve kaynak harcanması gerektiğini belirlemek için hayati öneme sahiptir.</a:t>
            </a:r>
          </a:p>
          <a:p>
            <a:pPr lvl="0"/>
            <a:endParaRPr lang="en-GB" dirty="0"/>
          </a:p>
          <a:p>
            <a:pPr lvl="0"/>
            <a:r>
              <a:rPr lang="tr" dirty="0"/>
              <a:t>İyi risk yönetimi, kuruluşun ihtiyaçlarına ve tehdit ortamına göre uyarlanmalıdır.</a:t>
            </a:r>
          </a:p>
          <a:p>
            <a:pPr lvl="0"/>
            <a:endParaRPr lang="en-GB" dirty="0"/>
          </a:p>
          <a:p>
            <a:pPr lvl="0"/>
            <a:r>
              <a:rPr lang="tr" dirty="0"/>
              <a:t>Başarılı olmak için, organizasyon içinde risk yönetiminin önemini teşvik etmek gereklidir.</a:t>
            </a:r>
          </a:p>
          <a:p>
            <a:pPr lvl="0"/>
            <a:endParaRPr lang="en-GB" dirty="0"/>
          </a:p>
          <a:p>
            <a:pPr lvl="0"/>
            <a:endParaRPr lang="en-GB" dirty="0"/>
          </a:p>
          <a:p>
            <a:pPr lvl="0"/>
            <a:endParaRPr lang="en-GB" dirty="0"/>
          </a:p>
          <a:p>
            <a:pPr lvl="0"/>
            <a:endParaRPr lang="en-GB" dirty="0"/>
          </a:p>
          <a:p>
            <a:pPr lvl="2"/>
            <a:r>
              <a:rPr lang="tr" dirty="0"/>
              <a:t>İş başarı oranlarını artırır</a:t>
            </a:r>
          </a:p>
          <a:p>
            <a:pPr lvl="2"/>
            <a:r>
              <a:rPr lang="tr" dirty="0"/>
              <a:t>Kurumsal yönetişimi, ürün kalitesini, uyumluluğu, …</a:t>
            </a:r>
          </a:p>
          <a:p>
            <a:endParaRPr lang="en-US" dirty="0"/>
          </a:p>
          <a:p>
            <a:pPr lvl="2"/>
            <a:r>
              <a:rPr lang="tr" dirty="0"/>
              <a:t>Ayrılmış bir aktivite değil</a:t>
            </a:r>
          </a:p>
          <a:p>
            <a:pPr lvl="2"/>
            <a:r>
              <a:rPr lang="tr" dirty="0"/>
              <a:t>Ana faaliyet ve süreçlerle derinden bağlantılı</a:t>
            </a:r>
          </a:p>
          <a:p>
            <a:endParaRPr lang="en-US" dirty="0"/>
          </a:p>
          <a:p>
            <a:r>
              <a:rPr lang="tr" dirty="0"/>
              <a:t>değer yaratır</a:t>
            </a:r>
          </a:p>
          <a:p>
            <a:endParaRPr lang="en-GB" dirty="0"/>
          </a:p>
          <a:p>
            <a:r>
              <a:rPr lang="tr" dirty="0"/>
              <a:t>Örgütsel süreçlerin ayrılmaz bir parçası</a:t>
            </a:r>
          </a:p>
          <a:p>
            <a:pPr lvl="1"/>
            <a:endParaRPr lang="en-GB" dirty="0"/>
          </a:p>
          <a:p>
            <a:pPr lvl="1"/>
            <a:r>
              <a:rPr lang="tr" dirty="0"/>
              <a:t>Sistematik bir süreç gerektirir</a:t>
            </a:r>
          </a:p>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10</a:t>
            </a:fld>
            <a:endParaRPr lang="en-US"/>
          </a:p>
        </p:txBody>
      </p:sp>
    </p:spTree>
    <p:extLst>
      <p:ext uri="{BB962C8B-B14F-4D97-AF65-F5344CB8AC3E}">
        <p14:creationId xmlns:p14="http://schemas.microsoft.com/office/powerpoint/2010/main" val="14986560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tr" dirty="0"/>
              <a:t>Kontrol listeleri, Mülakatlar,…</a:t>
            </a:r>
          </a:p>
          <a:p>
            <a:endParaRPr lang="en-GB" dirty="0"/>
          </a:p>
          <a:p>
            <a:endParaRPr lang="en-GB" dirty="0"/>
          </a:p>
          <a:p>
            <a:endParaRPr lang="en-GB" dirty="0"/>
          </a:p>
          <a:p>
            <a:endParaRPr lang="en-GB" dirty="0"/>
          </a:p>
          <a:p>
            <a:endParaRPr lang="en-GB" dirty="0"/>
          </a:p>
          <a:p>
            <a:r>
              <a:rPr lang="tr" dirty="0"/>
              <a:t>Risk kaynakları dahili veya harici olabilir</a:t>
            </a:r>
          </a:p>
          <a:p>
            <a:r>
              <a:rPr lang="tr" dirty="0"/>
              <a:t>Risk kaynakları kontrolümüzde veya kontrolümüz dışında olabilir</a:t>
            </a:r>
          </a:p>
          <a:p>
            <a:r>
              <a:rPr lang="tr" dirty="0"/>
              <a:t>Tanımlama sürecinde tüm olası riskler ve risk kaynakları toplanmalıdır.</a:t>
            </a:r>
          </a:p>
          <a:p>
            <a:r>
              <a:rPr lang="tr" dirty="0"/>
              <a:t>Belirlenen riskler, risk sahiplerine atanmalıdır.</a:t>
            </a:r>
          </a:p>
          <a:p>
            <a:r>
              <a:rPr lang="tr" dirty="0"/>
              <a:t>Riskler, etkilenen varlıklarla ilişkilendirilmelidir</a:t>
            </a:r>
          </a:p>
          <a:p>
            <a:r>
              <a:rPr lang="tr" dirty="0"/>
              <a:t>Tehditler ve güvenlik açıkları belirlenmeli ve kataloglanmalıdır</a:t>
            </a:r>
          </a:p>
          <a:p>
            <a:r>
              <a:rPr lang="tr" dirty="0"/>
              <a:t>Mevcut kontroller ve azaltmalar tanımlanmalıdır</a:t>
            </a:r>
          </a:p>
          <a:p>
            <a:r>
              <a:rPr lang="tr" dirty="0"/>
              <a:t>Risklerin meydana gelmesinin sonuçları ve etkileri belirlenmelidir.</a:t>
            </a:r>
          </a:p>
        </p:txBody>
      </p:sp>
      <p:sp>
        <p:nvSpPr>
          <p:cNvPr id="4" name="Foliennummernplatzhalter 3"/>
          <p:cNvSpPr>
            <a:spLocks noGrp="1"/>
          </p:cNvSpPr>
          <p:nvPr>
            <p:ph type="sldNum" sz="quarter" idx="5"/>
          </p:nvPr>
        </p:nvSpPr>
        <p:spPr/>
        <p:txBody>
          <a:bodyPr/>
          <a:lstStyle/>
          <a:p>
            <a:fld id="{56B440EB-C5CD-7245-AE6D-83AAE35B2981}" type="slidenum">
              <a:rPr lang="en-US" smtClean="0"/>
              <a:t>11</a:t>
            </a:fld>
            <a:endParaRPr lang="en-US"/>
          </a:p>
        </p:txBody>
      </p:sp>
    </p:spTree>
    <p:extLst>
      <p:ext uri="{BB962C8B-B14F-4D97-AF65-F5344CB8AC3E}">
        <p14:creationId xmlns:p14="http://schemas.microsoft.com/office/powerpoint/2010/main" val="33153381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tr" dirty="0"/>
              <a:t>Analizin detay seviyesi aşağıdakilere göre yapılmalıdır:</a:t>
            </a:r>
          </a:p>
          <a:p>
            <a:pPr lvl="2"/>
            <a:r>
              <a:rPr lang="tr" dirty="0"/>
              <a:t>Etkilenen varlığın kritikliği</a:t>
            </a:r>
          </a:p>
          <a:p>
            <a:pPr lvl="2"/>
            <a:r>
              <a:rPr lang="tr" dirty="0"/>
              <a:t>Bilinen güvenlik açığının boyutu</a:t>
            </a:r>
          </a:p>
          <a:p>
            <a:pPr lvl="2"/>
            <a:r>
              <a:rPr lang="tr" dirty="0"/>
              <a:t>Risk olayının meydana gelme olasılığı</a:t>
            </a:r>
          </a:p>
          <a:p>
            <a:pPr lvl="1"/>
            <a:r>
              <a:rPr lang="tr" dirty="0"/>
              <a:t>Niteliksel Risk Analizi:</a:t>
            </a:r>
          </a:p>
          <a:p>
            <a:pPr lvl="2"/>
            <a:r>
              <a:rPr lang="tr" dirty="0"/>
              <a:t>Niteliklerle risk potansiyelini açıklar (örn. düşük, orta yüksek)</a:t>
            </a:r>
          </a:p>
          <a:p>
            <a:pPr lvl="2"/>
            <a:r>
              <a:rPr lang="tr" dirty="0"/>
              <a:t>İyi bir genel bakış, ancak oldukça öznel</a:t>
            </a:r>
          </a:p>
          <a:p>
            <a:pPr lvl="1"/>
            <a:r>
              <a:rPr lang="tr" dirty="0"/>
              <a:t>Nicel Risk Analizi:</a:t>
            </a:r>
          </a:p>
          <a:p>
            <a:pPr lvl="2"/>
            <a:r>
              <a:rPr lang="tr" dirty="0"/>
              <a:t>Mevcut verilere dayalı sayısal değerlerle risk potansiyelini açıklar</a:t>
            </a:r>
          </a:p>
          <a:p>
            <a:pPr lvl="2"/>
            <a:r>
              <a:rPr lang="tr" dirty="0"/>
              <a:t>Yeterli tarihsel veri olmadan yeni risklerle mücadele</a:t>
            </a:r>
          </a:p>
        </p:txBody>
      </p:sp>
      <p:sp>
        <p:nvSpPr>
          <p:cNvPr id="4" name="Foliennummernplatzhalter 3"/>
          <p:cNvSpPr>
            <a:spLocks noGrp="1"/>
          </p:cNvSpPr>
          <p:nvPr>
            <p:ph type="sldNum" sz="quarter" idx="5"/>
          </p:nvPr>
        </p:nvSpPr>
        <p:spPr/>
        <p:txBody>
          <a:bodyPr/>
          <a:lstStyle/>
          <a:p>
            <a:fld id="{56B440EB-C5CD-7245-AE6D-83AAE35B2981}" type="slidenum">
              <a:rPr lang="en-US" smtClean="0"/>
              <a:t>12</a:t>
            </a:fld>
            <a:endParaRPr lang="en-US"/>
          </a:p>
        </p:txBody>
      </p:sp>
    </p:spTree>
    <p:extLst>
      <p:ext uri="{BB962C8B-B14F-4D97-AF65-F5344CB8AC3E}">
        <p14:creationId xmlns:p14="http://schemas.microsoft.com/office/powerpoint/2010/main" val="20436757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tr" dirty="0"/>
              <a:t>Daha önce tanımlanan risk değerlendirme kriterleri bu aşamada kullanılır.</a:t>
            </a:r>
          </a:p>
          <a:p>
            <a:r>
              <a:rPr lang="tr" dirty="0"/>
              <a:t>Bu süreçte değerlendirme kriterlerinin tutarlılığı önemlidir.</a:t>
            </a:r>
          </a:p>
          <a:p>
            <a:r>
              <a:rPr lang="tr" dirty="0"/>
              <a:t>Risk kabulü mümkündür, ancak birçok riski kabul etmek mevcut sorunları çoğaltabilir.</a:t>
            </a:r>
          </a:p>
          <a:p>
            <a:r>
              <a:rPr lang="tr" dirty="0"/>
              <a:t>Kuruluşun ve paydaşlarının bağlamı dikkate alınmalıdır</a:t>
            </a:r>
          </a:p>
          <a:p>
            <a:r>
              <a:rPr lang="tr" dirty="0"/>
              <a:t>Risk değerlendirmesinin sonuçları:</a:t>
            </a:r>
          </a:p>
          <a:p>
            <a:pPr lvl="2"/>
            <a:r>
              <a:rPr lang="tr" dirty="0"/>
              <a:t>Değerlendirilen risk için herhangi bir faaliyetin gerekli olup olmadığına karar verilmesi</a:t>
            </a:r>
          </a:p>
          <a:p>
            <a:pPr lvl="2"/>
            <a:r>
              <a:rPr lang="tr" dirty="0"/>
              <a:t>Risk işleme faaliyetleri için önceliklendirilmiş liste</a:t>
            </a:r>
          </a:p>
        </p:txBody>
      </p:sp>
      <p:sp>
        <p:nvSpPr>
          <p:cNvPr id="4" name="Foliennummernplatzhalter 3"/>
          <p:cNvSpPr>
            <a:spLocks noGrp="1"/>
          </p:cNvSpPr>
          <p:nvPr>
            <p:ph type="sldNum" sz="quarter" idx="5"/>
          </p:nvPr>
        </p:nvSpPr>
        <p:spPr/>
        <p:txBody>
          <a:bodyPr/>
          <a:lstStyle/>
          <a:p>
            <a:fld id="{56B440EB-C5CD-7245-AE6D-83AAE35B2981}" type="slidenum">
              <a:rPr lang="en-US" smtClean="0"/>
              <a:t>13</a:t>
            </a:fld>
            <a:endParaRPr lang="en-US"/>
          </a:p>
        </p:txBody>
      </p:sp>
    </p:spTree>
    <p:extLst>
      <p:ext uri="{BB962C8B-B14F-4D97-AF65-F5344CB8AC3E}">
        <p14:creationId xmlns:p14="http://schemas.microsoft.com/office/powerpoint/2010/main" val="5764563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dirty="0"/>
          </a:p>
        </p:txBody>
      </p:sp>
      <p:sp>
        <p:nvSpPr>
          <p:cNvPr id="4" name="Foliennummernplatzhalter 3"/>
          <p:cNvSpPr>
            <a:spLocks noGrp="1"/>
          </p:cNvSpPr>
          <p:nvPr>
            <p:ph type="sldNum" sz="quarter" idx="5"/>
          </p:nvPr>
        </p:nvSpPr>
        <p:spPr/>
        <p:txBody>
          <a:bodyPr/>
          <a:lstStyle/>
          <a:p>
            <a:fld id="{56B440EB-C5CD-7245-AE6D-83AAE35B2981}" type="slidenum">
              <a:rPr lang="en-US" smtClean="0"/>
              <a:t>14</a:t>
            </a:fld>
            <a:endParaRPr lang="en-US"/>
          </a:p>
        </p:txBody>
      </p:sp>
    </p:spTree>
    <p:extLst>
      <p:ext uri="{BB962C8B-B14F-4D97-AF65-F5344CB8AC3E}">
        <p14:creationId xmlns:p14="http://schemas.microsoft.com/office/powerpoint/2010/main" val="18063637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 dirty="0"/>
              <a:t>Kuruluşlar için risklerin değerlendirilmesine ve yönetilmesine yönelik yol gösterici bir yaklaşım sunun</a:t>
            </a:r>
          </a:p>
          <a:p>
            <a:endParaRPr lang="en-US" dirty="0"/>
          </a:p>
          <a:p>
            <a:pPr lvl="2"/>
            <a:r>
              <a:rPr lang="tr" dirty="0"/>
              <a:t>Risklerin nasıl belirleneceğine, analiz edileceğine, değerlendirileceğine ve bazen azaltılacağına ilişkin belirlenmiş prosedürü dahil edin</a:t>
            </a:r>
          </a:p>
          <a:p>
            <a:pPr lvl="2"/>
            <a:r>
              <a:rPr lang="tr" dirty="0"/>
              <a:t>Bilgileri teknik olmayan personel için anlaşılır bir şekilde sunun</a:t>
            </a:r>
          </a:p>
          <a:p>
            <a:pPr lvl="2"/>
            <a:r>
              <a:rPr lang="tr" dirty="0"/>
              <a:t>Şablonları ve en iyi uygulama yönergelerini dahil edin</a:t>
            </a:r>
          </a:p>
          <a:p>
            <a:pPr lvl="2"/>
            <a:r>
              <a:rPr lang="tr" dirty="0"/>
              <a:t>Objektif değerlendirme ve değerlendirme kriterlerini dahil edin</a:t>
            </a:r>
          </a:p>
          <a:p>
            <a:pPr lvl="2"/>
            <a:r>
              <a:rPr lang="tr" dirty="0"/>
              <a:t>Kuruluşların riskleri ve risk işlemeyi önceliklendirmesine yardımcı olun</a:t>
            </a:r>
          </a:p>
        </p:txBody>
      </p:sp>
      <p:sp>
        <p:nvSpPr>
          <p:cNvPr id="4" name="Foliennummernplatzhalter 3"/>
          <p:cNvSpPr>
            <a:spLocks noGrp="1"/>
          </p:cNvSpPr>
          <p:nvPr>
            <p:ph type="sldNum" sz="quarter" idx="5"/>
          </p:nvPr>
        </p:nvSpPr>
        <p:spPr/>
        <p:txBody>
          <a:bodyPr/>
          <a:lstStyle/>
          <a:p>
            <a:fld id="{56B440EB-C5CD-7245-AE6D-83AAE35B2981}" type="slidenum">
              <a:rPr lang="en-US" smtClean="0"/>
              <a:t>15</a:t>
            </a:fld>
            <a:endParaRPr lang="en-US"/>
          </a:p>
        </p:txBody>
      </p:sp>
    </p:spTree>
    <p:extLst>
      <p:ext uri="{BB962C8B-B14F-4D97-AF65-F5344CB8AC3E}">
        <p14:creationId xmlns:p14="http://schemas.microsoft.com/office/powerpoint/2010/main" val="37035078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16</a:t>
            </a:fld>
            <a:endParaRPr lang="en-US"/>
          </a:p>
        </p:txBody>
      </p:sp>
    </p:spTree>
    <p:extLst>
      <p:ext uri="{BB962C8B-B14F-4D97-AF65-F5344CB8AC3E}">
        <p14:creationId xmlns:p14="http://schemas.microsoft.com/office/powerpoint/2010/main" val="18370863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tr" dirty="0"/>
              <a:t>Bilgi Varlığı, OCTAVE Allegro yönteminin merkezinde yer alır.</a:t>
            </a:r>
          </a:p>
          <a:p>
            <a:endParaRPr lang="en-US" dirty="0"/>
          </a:p>
          <a:p>
            <a:endParaRPr lang="en-US" dirty="0"/>
          </a:p>
          <a:p>
            <a:r>
              <a:rPr lang="tr" dirty="0"/>
              <a:t>Bilgi güvenliği risklerinin değerlendirilmesini destekleyen metodoloji</a:t>
            </a:r>
          </a:p>
          <a:p>
            <a:endParaRPr lang="en-GB" dirty="0"/>
          </a:p>
          <a:p>
            <a:r>
              <a:rPr lang="tr" b="1" dirty="0"/>
              <a:t>öncelikle </a:t>
            </a:r>
            <a:r>
              <a:rPr lang="tr" dirty="0"/>
              <a:t>nasıl kullanıldıkları, nerede depolandıkları, taşındıkları ve işlendikleri ve bunun sonucunda tehditlere, güvenlik açıklarına ve kesintilere nasıl maruz kaldıkları bağlamında bilgi varlıklarına odaklanmak.</a:t>
            </a:r>
            <a:endParaRPr lang="en-GB" dirty="0"/>
          </a:p>
          <a:p>
            <a:endParaRPr lang="en-GB" dirty="0"/>
          </a:p>
          <a:p>
            <a:r>
              <a:rPr lang="tr" dirty="0"/>
              <a:t>Risk değerlendirme kriterlerinin oluşturulmasını destekler</a:t>
            </a:r>
          </a:p>
          <a:p>
            <a:r>
              <a:rPr lang="tr" dirty="0"/>
              <a:t>Kuruluşun risk tolerans düzeylerini vurgular</a:t>
            </a:r>
          </a:p>
          <a:p>
            <a:r>
              <a:rPr lang="tr" dirty="0"/>
              <a:t>Kurumsal varlıklara güçlü odaklanma</a:t>
            </a:r>
          </a:p>
          <a:p>
            <a:r>
              <a:rPr lang="tr" dirty="0"/>
              <a:t>Riskleri tehditlere ve güvenlik açıklarına tahsis eder</a:t>
            </a:r>
          </a:p>
          <a:p>
            <a:r>
              <a:rPr lang="tr" dirty="0"/>
              <a:t>Olası etkileri ve sonuçları değerlendirir</a:t>
            </a:r>
          </a:p>
          <a:p>
            <a:r>
              <a:rPr lang="tr" dirty="0"/>
              <a:t>Risk azaltma stratejisi geliştirmeyi destekler</a:t>
            </a:r>
          </a:p>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17</a:t>
            </a:fld>
            <a:endParaRPr lang="en-US"/>
          </a:p>
        </p:txBody>
      </p:sp>
    </p:spTree>
    <p:extLst>
      <p:ext uri="{BB962C8B-B14F-4D97-AF65-F5344CB8AC3E}">
        <p14:creationId xmlns:p14="http://schemas.microsoft.com/office/powerpoint/2010/main" val="42577613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18</a:t>
            </a:fld>
            <a:endParaRPr lang="en-US"/>
          </a:p>
        </p:txBody>
      </p:sp>
    </p:spTree>
    <p:extLst>
      <p:ext uri="{BB962C8B-B14F-4D97-AF65-F5344CB8AC3E}">
        <p14:creationId xmlns:p14="http://schemas.microsoft.com/office/powerpoint/2010/main" val="27071459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 dirty="0"/>
              <a:t>İlk adım risk ölçümüne ayrılmıştır, bu da riskleri değerlendirmek için kullanılan kriterlerin detaylandırılması anlamına gelir.</a:t>
            </a:r>
          </a:p>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19</a:t>
            </a:fld>
            <a:endParaRPr lang="en-US"/>
          </a:p>
        </p:txBody>
      </p:sp>
    </p:spTree>
    <p:extLst>
      <p:ext uri="{BB962C8B-B14F-4D97-AF65-F5344CB8AC3E}">
        <p14:creationId xmlns:p14="http://schemas.microsoft.com/office/powerpoint/2010/main" val="32628117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 dirty="0"/>
              <a:t>OCTAVE Allegro, niteliksel risk ölçüm kriterlerini temel olarak kullanır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tr" dirty="0"/>
              <a:t>Ayrıca finansal, itibar veya yasal gibi farklı etki alanlarını değerlendirmeyi öneriyorsa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tr" dirty="0"/>
              <a:t>Sonuçların birbiriyle karşılaştırılabilir olması için tüm değerlendirmelerde kullanılması gerektiğinden, etki alanlarının ve kriterlerin iyi detaylandırılması gerektiğinin vurgulanması önemlidir.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tr" dirty="0"/>
              <a:t>Tüm etki alanları tanımlandığında, bireysel etki alanlarına öncelik verilmesi ve ağırlık verilmesi önerilir.</a:t>
            </a:r>
          </a:p>
        </p:txBody>
      </p:sp>
      <p:sp>
        <p:nvSpPr>
          <p:cNvPr id="4" name="Foliennummernplatzhalter 3"/>
          <p:cNvSpPr>
            <a:spLocks noGrp="1"/>
          </p:cNvSpPr>
          <p:nvPr>
            <p:ph type="sldNum" sz="quarter" idx="5"/>
          </p:nvPr>
        </p:nvSpPr>
        <p:spPr/>
        <p:txBody>
          <a:bodyPr/>
          <a:lstStyle/>
          <a:p>
            <a:fld id="{56B440EB-C5CD-7245-AE6D-83AAE35B2981}" type="slidenum">
              <a:rPr lang="en-US" smtClean="0"/>
              <a:t>20</a:t>
            </a:fld>
            <a:endParaRPr lang="en-US"/>
          </a:p>
        </p:txBody>
      </p:sp>
    </p:spTree>
    <p:extLst>
      <p:ext uri="{BB962C8B-B14F-4D97-AF65-F5344CB8AC3E}">
        <p14:creationId xmlns:p14="http://schemas.microsoft.com/office/powerpoint/2010/main" val="25958780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21</a:t>
            </a:fld>
            <a:endParaRPr lang="en-US"/>
          </a:p>
        </p:txBody>
      </p:sp>
    </p:spTree>
    <p:extLst>
      <p:ext uri="{BB962C8B-B14F-4D97-AF65-F5344CB8AC3E}">
        <p14:creationId xmlns:p14="http://schemas.microsoft.com/office/powerpoint/2010/main" val="24773439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 dirty="0"/>
              <a:t>Risk ölçüm kriterleri tanımlandıktan sonra sıra bilgi varlıklarının belirlenmesine gelir. Bir bilgi varlığı, biçimi ne olursa olsun kuruluş için değeri olan tüm veriler veya bilgilerdir.</a:t>
            </a:r>
          </a:p>
        </p:txBody>
      </p:sp>
      <p:sp>
        <p:nvSpPr>
          <p:cNvPr id="4" name="Foliennummernplatzhalter 3"/>
          <p:cNvSpPr>
            <a:spLocks noGrp="1"/>
          </p:cNvSpPr>
          <p:nvPr>
            <p:ph type="sldNum" sz="quarter" idx="5"/>
          </p:nvPr>
        </p:nvSpPr>
        <p:spPr/>
        <p:txBody>
          <a:bodyPr/>
          <a:lstStyle/>
          <a:p>
            <a:fld id="{56B440EB-C5CD-7245-AE6D-83AAE35B2981}" type="slidenum">
              <a:rPr lang="en-US" smtClean="0"/>
              <a:t>22</a:t>
            </a:fld>
            <a:endParaRPr lang="en-US"/>
          </a:p>
        </p:txBody>
      </p:sp>
    </p:spTree>
    <p:extLst>
      <p:ext uri="{BB962C8B-B14F-4D97-AF65-F5344CB8AC3E}">
        <p14:creationId xmlns:p14="http://schemas.microsoft.com/office/powerpoint/2010/main" val="28900148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tr" dirty="0"/>
              <a:t>Bu adımdaki tipik sorular, "kuruluşunuz için hangi bilgilerin en değerli olduğu" veya "ana iş süreçlerimizi gerçekleştirmek için hangi bilgilerin gerekli olduğu" şeklindedir.</a:t>
            </a:r>
          </a:p>
          <a:p>
            <a:endParaRPr lang="en-US" dirty="0"/>
          </a:p>
          <a:p>
            <a:r>
              <a:rPr lang="tr" sz="1200" dirty="0"/>
              <a:t>Bilgi varlıklarının tanımlanması ve toplanması</a:t>
            </a:r>
          </a:p>
          <a:p>
            <a:r>
              <a:rPr lang="tr" sz="1200" dirty="0"/>
              <a:t>En önemli/kritik varlıklara odaklanın</a:t>
            </a:r>
          </a:p>
          <a:p>
            <a:r>
              <a:rPr lang="tr" sz="1200" dirty="0"/>
              <a:t>Özellikleri ve güvenlik gereksinimlerini açıklayan bilgi varlığı profillerinin oluşturulması</a:t>
            </a:r>
          </a:p>
          <a:p>
            <a:r>
              <a:rPr lang="tr" sz="1200" dirty="0"/>
              <a:t>Açıklamalar açık ve tutarlı olmalıdır</a:t>
            </a:r>
          </a:p>
          <a:p>
            <a:r>
              <a:rPr lang="tr" sz="1200" dirty="0"/>
              <a:t>Sahipleri kritik varlıklara atama</a:t>
            </a:r>
          </a:p>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23</a:t>
            </a:fld>
            <a:endParaRPr lang="en-US"/>
          </a:p>
        </p:txBody>
      </p:sp>
    </p:spTree>
    <p:extLst>
      <p:ext uri="{BB962C8B-B14F-4D97-AF65-F5344CB8AC3E}">
        <p14:creationId xmlns:p14="http://schemas.microsoft.com/office/powerpoint/2010/main" val="29396864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24</a:t>
            </a:fld>
            <a:endParaRPr lang="en-US"/>
          </a:p>
        </p:txBody>
      </p:sp>
    </p:spTree>
    <p:extLst>
      <p:ext uri="{BB962C8B-B14F-4D97-AF65-F5344CB8AC3E}">
        <p14:creationId xmlns:p14="http://schemas.microsoft.com/office/powerpoint/2010/main" val="10484734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25</a:t>
            </a:fld>
            <a:endParaRPr lang="en-US"/>
          </a:p>
        </p:txBody>
      </p:sp>
    </p:spTree>
    <p:extLst>
      <p:ext uri="{BB962C8B-B14F-4D97-AF65-F5344CB8AC3E}">
        <p14:creationId xmlns:p14="http://schemas.microsoft.com/office/powerpoint/2010/main" val="421866458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 dirty="0"/>
              <a:t>3. adımda bilgi varlık kapları belirlenir. Konteyner, bilgi varlıklarının depolandığı, taşındığı veya işlendiği her şeydir.</a:t>
            </a:r>
          </a:p>
        </p:txBody>
      </p:sp>
      <p:sp>
        <p:nvSpPr>
          <p:cNvPr id="4" name="Foliennummernplatzhalter 3"/>
          <p:cNvSpPr>
            <a:spLocks noGrp="1"/>
          </p:cNvSpPr>
          <p:nvPr>
            <p:ph type="sldNum" sz="quarter" idx="5"/>
          </p:nvPr>
        </p:nvSpPr>
        <p:spPr/>
        <p:txBody>
          <a:bodyPr/>
          <a:lstStyle/>
          <a:p>
            <a:fld id="{56B440EB-C5CD-7245-AE6D-83AAE35B2981}" type="slidenum">
              <a:rPr lang="en-US" smtClean="0"/>
              <a:t>26</a:t>
            </a:fld>
            <a:endParaRPr lang="en-US"/>
          </a:p>
        </p:txBody>
      </p:sp>
    </p:spTree>
    <p:extLst>
      <p:ext uri="{BB962C8B-B14F-4D97-AF65-F5344CB8AC3E}">
        <p14:creationId xmlns:p14="http://schemas.microsoft.com/office/powerpoint/2010/main" val="38033290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tr" sz="3000" dirty="0"/>
              <a:t>Konteynerler, bilgi varlıklarının nerede olduğunu özetler</a:t>
            </a:r>
          </a:p>
          <a:p>
            <a:pPr lvl="2"/>
            <a:r>
              <a:rPr lang="tr" sz="3000" dirty="0"/>
              <a:t>Saklanmış</a:t>
            </a:r>
          </a:p>
          <a:p>
            <a:pPr lvl="2"/>
            <a:r>
              <a:rPr lang="tr" sz="3000" dirty="0"/>
              <a:t>taşınan</a:t>
            </a:r>
          </a:p>
          <a:p>
            <a:pPr lvl="2"/>
            <a:r>
              <a:rPr lang="tr" sz="3000" dirty="0"/>
              <a:t>İşlenmiş</a:t>
            </a:r>
          </a:p>
          <a:p>
            <a:pPr lvl="1"/>
            <a:endParaRPr lang="en-US" sz="3000" dirty="0"/>
          </a:p>
          <a:p>
            <a:pPr lvl="0"/>
            <a:r>
              <a:rPr lang="tr" sz="4400" dirty="0"/>
              <a:t>Bilgi varlığını riske atan güvenlik açığı noktaları ve tehditler</a:t>
            </a:r>
            <a:endParaRPr lang="en-US" sz="3000" dirty="0"/>
          </a:p>
          <a:p>
            <a:pPr lvl="1"/>
            <a:endParaRPr lang="en-US" sz="3000" dirty="0"/>
          </a:p>
          <a:p>
            <a:pPr marL="457200" marR="0" lvl="1" indent="0" algn="l" defTabSz="914400" rtl="0" eaLnBrk="1" fontAlgn="auto" latinLnBrk="0" hangingPunct="1">
              <a:lnSpc>
                <a:spcPct val="100000"/>
              </a:lnSpc>
              <a:spcBef>
                <a:spcPts val="0"/>
              </a:spcBef>
              <a:spcAft>
                <a:spcPts val="0"/>
              </a:spcAft>
              <a:buClrTx/>
              <a:buSzTx/>
              <a:buFontTx/>
              <a:buNone/>
              <a:tabLst/>
              <a:defRPr/>
            </a:pPr>
            <a:r>
              <a:rPr lang="tr" sz="3200" dirty="0"/>
              <a:t>örneğin yazılım, donanım, ağ, insanlar</a:t>
            </a:r>
          </a:p>
          <a:p>
            <a:pPr lvl="1"/>
            <a:endParaRPr lang="en-US" sz="3000" dirty="0"/>
          </a:p>
          <a:p>
            <a:pPr lvl="1"/>
            <a:r>
              <a:rPr lang="tr" sz="4400" dirty="0"/>
              <a:t>konteynerin sahibi genellikle bilgi varlığınızın gözetimini üstlenir -&gt; uygun risk azaltma önlemlerinin belirlenmesine yardımcı olur</a:t>
            </a:r>
            <a:endParaRPr lang="en-US" sz="3000" dirty="0"/>
          </a:p>
          <a:p>
            <a:pPr lvl="1"/>
            <a:endParaRPr lang="en-US" sz="3000" dirty="0"/>
          </a:p>
          <a:p>
            <a:pPr lvl="1"/>
            <a:r>
              <a:rPr lang="tr" sz="3000" dirty="0"/>
              <a:t>Bilgi varlığı kapsayıcıları şunları içerebilir:</a:t>
            </a:r>
          </a:p>
          <a:p>
            <a:pPr lvl="2"/>
            <a:r>
              <a:rPr lang="tr" sz="3000" dirty="0"/>
              <a:t>Teknoloji ve teknik varlıklar</a:t>
            </a:r>
          </a:p>
          <a:p>
            <a:pPr lvl="2"/>
            <a:r>
              <a:rPr lang="tr" sz="3000" dirty="0"/>
              <a:t>Yazılı varlıklar ve belgeler</a:t>
            </a:r>
          </a:p>
          <a:p>
            <a:pPr lvl="2"/>
            <a:r>
              <a:rPr lang="tr" sz="3000" dirty="0"/>
              <a:t>Kişilerin bilgi ve yeterlilik varlıkları</a:t>
            </a:r>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27</a:t>
            </a:fld>
            <a:endParaRPr lang="en-US"/>
          </a:p>
        </p:txBody>
      </p:sp>
    </p:spTree>
    <p:extLst>
      <p:ext uri="{BB962C8B-B14F-4D97-AF65-F5344CB8AC3E}">
        <p14:creationId xmlns:p14="http://schemas.microsoft.com/office/powerpoint/2010/main" val="216709413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28</a:t>
            </a:fld>
            <a:endParaRPr lang="en-US"/>
          </a:p>
        </p:txBody>
      </p:sp>
    </p:spTree>
    <p:extLst>
      <p:ext uri="{BB962C8B-B14F-4D97-AF65-F5344CB8AC3E}">
        <p14:creationId xmlns:p14="http://schemas.microsoft.com/office/powerpoint/2010/main" val="7291986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29</a:t>
            </a:fld>
            <a:endParaRPr lang="en-US"/>
          </a:p>
        </p:txBody>
      </p:sp>
    </p:spTree>
    <p:extLst>
      <p:ext uri="{BB962C8B-B14F-4D97-AF65-F5344CB8AC3E}">
        <p14:creationId xmlns:p14="http://schemas.microsoft.com/office/powerpoint/2010/main" val="39928835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tr" dirty="0"/>
              <a:t>alanı </a:t>
            </a:r>
            <a:r>
              <a:rPr lang="tr" dirty="0" err="1"/>
              <a:t>_</a:t>
            </a:r>
            <a:r>
              <a:rPr lang="tr" dirty="0"/>
              <a:t> </a:t>
            </a:r>
            <a:r>
              <a:rPr lang="tr" dirty="0" err="1"/>
              <a:t>ilgilendirmek</a:t>
            </a:r>
            <a:r>
              <a:rPr lang="tr" dirty="0"/>
              <a:t> bir </a:t>
            </a:r>
            <a:r>
              <a:rPr lang="tr" dirty="0" err="1"/>
              <a:t>ifadedir _</a:t>
            </a:r>
            <a:r>
              <a:rPr lang="tr" dirty="0"/>
              <a:t> bir </a:t>
            </a:r>
            <a:r>
              <a:rPr lang="tr" dirty="0" err="1"/>
              <a:t>olay hakkında</a:t>
            </a:r>
            <a:r>
              <a:rPr lang="tr" dirty="0"/>
              <a:t> </a:t>
            </a:r>
            <a:r>
              <a:rPr lang="tr" dirty="0" err="1"/>
              <a:t>o</a:t>
            </a:r>
            <a:r>
              <a:rPr lang="tr" dirty="0"/>
              <a:t> </a:t>
            </a:r>
            <a:r>
              <a:rPr lang="tr" dirty="0" err="1"/>
              <a:t>abilir</a:t>
            </a:r>
            <a:r>
              <a:rPr lang="tr" dirty="0"/>
              <a:t> </a:t>
            </a:r>
            <a:r>
              <a:rPr lang="tr" dirty="0" err="1"/>
              <a:t>tanımlanmış </a:t>
            </a:r>
            <a:r>
              <a:rPr lang="tr" dirty="0"/>
              <a:t>bir </a:t>
            </a:r>
            <a:r>
              <a:rPr lang="tr" dirty="0" err="1"/>
              <a:t>etki</a:t>
            </a:r>
            <a:r>
              <a:rPr lang="tr" dirty="0"/>
              <a:t> </a:t>
            </a:r>
            <a:r>
              <a:rPr lang="tr" dirty="0" err="1"/>
              <a:t>bilgi</a:t>
            </a:r>
            <a:r>
              <a:rPr lang="tr" dirty="0"/>
              <a:t> </a:t>
            </a:r>
            <a:r>
              <a:rPr lang="tr" dirty="0" err="1"/>
              <a:t>varlık </a:t>
            </a:r>
            <a:r>
              <a:rPr lang="tr" dirty="0"/>
              <a:t>- yani </a:t>
            </a:r>
            <a:r>
              <a:rPr lang="tr" dirty="0" err="1"/>
              <a:t>bunda</a:t>
            </a:r>
            <a:r>
              <a:rPr lang="tr" dirty="0"/>
              <a:t> </a:t>
            </a:r>
            <a:r>
              <a:rPr lang="tr" dirty="0" err="1"/>
              <a:t>adım </a:t>
            </a:r>
            <a:r>
              <a:rPr lang="tr" dirty="0"/>
              <a:t>olası </a:t>
            </a:r>
            <a:r>
              <a:rPr lang="tr" dirty="0" err="1"/>
              <a:t>tehditler</a:t>
            </a:r>
            <a:r>
              <a:rPr lang="tr" dirty="0"/>
              <a:t> </a:t>
            </a:r>
            <a:r>
              <a:rPr lang="tr" dirty="0" err="1"/>
              <a:t>vardır</a:t>
            </a:r>
            <a:r>
              <a:rPr lang="tr" dirty="0"/>
              <a:t> </a:t>
            </a:r>
            <a:r>
              <a:rPr lang="tr" dirty="0" err="1"/>
              <a:t>tanımlanmış </a:t>
            </a:r>
            <a:r>
              <a:rPr lang="tr" dirty="0"/>
              <a:t>ve </a:t>
            </a:r>
            <a:r>
              <a:rPr lang="tr" dirty="0" err="1"/>
              <a:t>belgelenmiş</a:t>
            </a:r>
            <a:endParaRPr lang="de-DE" dirty="0"/>
          </a:p>
          <a:p>
            <a:endParaRPr lang="de-DE" dirty="0"/>
          </a:p>
          <a:p>
            <a:r>
              <a:rPr lang="tr" dirty="0" err="1"/>
              <a:t>BT</a:t>
            </a:r>
            <a:r>
              <a:rPr lang="tr" dirty="0"/>
              <a:t> </a:t>
            </a:r>
            <a:r>
              <a:rPr lang="tr" dirty="0" err="1"/>
              <a:t>dır-dir</a:t>
            </a:r>
            <a:r>
              <a:rPr lang="tr" dirty="0"/>
              <a:t> </a:t>
            </a:r>
            <a:r>
              <a:rPr lang="tr" dirty="0" err="1"/>
              <a:t>önerildi</a:t>
            </a:r>
            <a:r>
              <a:rPr lang="tr" dirty="0"/>
              <a:t> </a:t>
            </a:r>
            <a:r>
              <a:rPr lang="tr" dirty="0" err="1"/>
              <a:t>ile</a:t>
            </a:r>
            <a:r>
              <a:rPr lang="tr" dirty="0"/>
              <a:t> olası </a:t>
            </a:r>
            <a:r>
              <a:rPr lang="tr" dirty="0" err="1"/>
              <a:t>tehditleri belirleyin</a:t>
            </a:r>
            <a:r>
              <a:rPr lang="tr" dirty="0"/>
              <a:t> </a:t>
            </a:r>
          </a:p>
          <a:p>
            <a:endParaRPr lang="de-DE" dirty="0"/>
          </a:p>
          <a:p>
            <a:pPr marL="0" marR="0" lvl="0" indent="0" algn="l" defTabSz="914400" rtl="0" eaLnBrk="1" fontAlgn="auto" latinLnBrk="0" hangingPunct="1">
              <a:lnSpc>
                <a:spcPct val="100000"/>
              </a:lnSpc>
              <a:spcBef>
                <a:spcPts val="0"/>
              </a:spcBef>
              <a:spcAft>
                <a:spcPts val="0"/>
              </a:spcAft>
              <a:buClrTx/>
              <a:buSzTx/>
              <a:buFontTx/>
              <a:buNone/>
              <a:tabLst/>
              <a:defRPr/>
            </a:pPr>
            <a:r>
              <a:rPr lang="tr" sz="1200" dirty="0"/>
              <a:t>İlgi alanları, sonraki adımların temelini oluşturur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tr" dirty="0"/>
              <a:t>Bu adımın amacı, bir bilgi varlığı için tüm olası tehdit senaryolarının </a:t>
            </a:r>
            <a:r>
              <a:rPr lang="tr" b="1" dirty="0"/>
              <a:t>tam listesini yakalamak değildir ; </a:t>
            </a:r>
            <a:r>
              <a:rPr lang="tr" dirty="0"/>
              <a:t>bunun yerine fikir, varlığınızı etkileyebilecek </a:t>
            </a:r>
            <a:endParaRPr lang="en-US" sz="1200" dirty="0"/>
          </a:p>
          <a:p>
            <a:endParaRPr lang="de-DE" dirty="0"/>
          </a:p>
          <a:p>
            <a:r>
              <a:rPr lang="tr" sz="2800" dirty="0"/>
              <a:t>hakkında beyin fırtınası</a:t>
            </a:r>
          </a:p>
          <a:p>
            <a:pPr lvl="2"/>
            <a:r>
              <a:rPr lang="tr" sz="2800" dirty="0"/>
              <a:t>Bilgi varlığını tehdit eden olası koşullar</a:t>
            </a:r>
          </a:p>
          <a:p>
            <a:pPr lvl="2"/>
            <a:r>
              <a:rPr lang="tr" sz="2800" dirty="0"/>
              <a:t>Olası sonuçlar</a:t>
            </a:r>
          </a:p>
          <a:p>
            <a:endParaRPr lang="de-DE" dirty="0"/>
          </a:p>
          <a:p>
            <a:endParaRPr lang="de-DE" dirty="0"/>
          </a:p>
          <a:p>
            <a:r>
              <a:rPr lang="tr" dirty="0"/>
              <a:t>İlgili alanın doğasında var olan çeşitli aktörleri, güdüleri ve sonuçları göz önünde bulundurun. Bilgi varlığınız için belirlediğiniz güvenlik gereksinimlerini ve bunların nasıl tehlikeye girebileceğini unutmayın.</a:t>
            </a:r>
            <a:endParaRPr lang="de-DE" dirty="0"/>
          </a:p>
        </p:txBody>
      </p:sp>
      <p:sp>
        <p:nvSpPr>
          <p:cNvPr id="4" name="Foliennummernplatzhalter 3"/>
          <p:cNvSpPr>
            <a:spLocks noGrp="1"/>
          </p:cNvSpPr>
          <p:nvPr>
            <p:ph type="sldNum" sz="quarter" idx="5"/>
          </p:nvPr>
        </p:nvSpPr>
        <p:spPr/>
        <p:txBody>
          <a:bodyPr/>
          <a:lstStyle/>
          <a:p>
            <a:fld id="{56B440EB-C5CD-7245-AE6D-83AAE35B2981}" type="slidenum">
              <a:rPr lang="en-US" smtClean="0"/>
              <a:t>30</a:t>
            </a:fld>
            <a:endParaRPr lang="en-US"/>
          </a:p>
        </p:txBody>
      </p:sp>
    </p:spTree>
    <p:extLst>
      <p:ext uri="{BB962C8B-B14F-4D97-AF65-F5344CB8AC3E}">
        <p14:creationId xmlns:p14="http://schemas.microsoft.com/office/powerpoint/2010/main" val="4365176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31</a:t>
            </a:fld>
            <a:endParaRPr lang="en-US"/>
          </a:p>
        </p:txBody>
      </p:sp>
    </p:spTree>
    <p:extLst>
      <p:ext uri="{BB962C8B-B14F-4D97-AF65-F5344CB8AC3E}">
        <p14:creationId xmlns:p14="http://schemas.microsoft.com/office/powerpoint/2010/main" val="354122031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32</a:t>
            </a:fld>
            <a:endParaRPr lang="en-US"/>
          </a:p>
        </p:txBody>
      </p:sp>
    </p:spTree>
    <p:extLst>
      <p:ext uri="{BB962C8B-B14F-4D97-AF65-F5344CB8AC3E}">
        <p14:creationId xmlns:p14="http://schemas.microsoft.com/office/powerpoint/2010/main" val="10044596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tr" dirty="0"/>
              <a:t>endişe alanları, bir tehdidin özelliklerini daha da detaylandıran tehdit senaryolarına genişletilir</a:t>
            </a:r>
          </a:p>
          <a:p>
            <a:endParaRPr lang="en-US" dirty="0"/>
          </a:p>
          <a:p>
            <a:r>
              <a:rPr lang="tr" dirty="0"/>
              <a:t>Varlık – kuruluş için değerli bir şey</a:t>
            </a:r>
          </a:p>
          <a:p>
            <a:r>
              <a:rPr lang="tr" dirty="0"/>
              <a:t>Erişim/araçlar – bir aktörün varlığa nasıl eriştiği (teknik araçlar, fiziksel erişim). Erişim yalnızca insan aktörler için geçerlidir.</a:t>
            </a:r>
          </a:p>
          <a:p>
            <a:r>
              <a:rPr lang="tr" dirty="0"/>
              <a:t>Aktör – bir varlığın güvenlik gereksinimlerini (gizlilik, bütünlük, kullanılabilirlik) kim veya ne ihlal edebilir?</a:t>
            </a:r>
          </a:p>
          <a:p>
            <a:r>
              <a:rPr lang="tr" dirty="0"/>
              <a:t>Güdü – bir aktörün niyeti (örneğin, kasıtlı veya tesadüfi). Güdü yalnızca insan aktörler için geçerlidir.</a:t>
            </a:r>
          </a:p>
          <a:p>
            <a:r>
              <a:rPr lang="tr" dirty="0"/>
              <a:t>Sonuç – bir varlığın güvenlik gereksinimlerinin ihlalinin doğrudan sonucu (ifşa, değişiklik, imha, kayıp, kesinti)</a:t>
            </a:r>
          </a:p>
          <a:p>
            <a:endParaRPr lang="en-US" dirty="0"/>
          </a:p>
          <a:p>
            <a:r>
              <a:rPr lang="tr" dirty="0"/>
              <a:t>İlgili alanlar tehdit senaryolarına (ağaçlara) harcanır</a:t>
            </a:r>
          </a:p>
          <a:p>
            <a:pPr lvl="2"/>
            <a:r>
              <a:rPr lang="tr" dirty="0"/>
              <a:t>Teknik araçları kullanan insan aktörler</a:t>
            </a:r>
          </a:p>
          <a:p>
            <a:pPr lvl="2"/>
            <a:r>
              <a:rPr lang="tr" dirty="0"/>
              <a:t>Fiziksel erişim kullanan insan aktörler</a:t>
            </a:r>
          </a:p>
          <a:p>
            <a:pPr lvl="2"/>
            <a:r>
              <a:rPr lang="tr" dirty="0"/>
              <a:t>Teknik </a:t>
            </a:r>
            <a:r>
              <a:rPr lang="tr" dirty="0" err="1"/>
              <a:t>sorunlar </a:t>
            </a:r>
            <a:r>
              <a:rPr lang="tr" dirty="0"/>
              <a:t>( </a:t>
            </a:r>
            <a:r>
              <a:rPr lang="tr" dirty="0" err="1"/>
              <a:t>yazılım</a:t>
            </a:r>
            <a:r>
              <a:rPr lang="tr" dirty="0"/>
              <a:t> </a:t>
            </a:r>
            <a:r>
              <a:rPr lang="tr" dirty="0" err="1"/>
              <a:t>çökmeler </a:t>
            </a:r>
            <a:r>
              <a:rPr lang="tr" dirty="0"/>
              <a:t>, </a:t>
            </a:r>
            <a:r>
              <a:rPr lang="tr" dirty="0" err="1"/>
              <a:t>donanım</a:t>
            </a:r>
            <a:r>
              <a:rPr lang="tr" dirty="0"/>
              <a:t> </a:t>
            </a:r>
            <a:r>
              <a:rPr lang="tr" dirty="0" err="1"/>
              <a:t>kusurlar </a:t>
            </a:r>
            <a:r>
              <a:rPr lang="tr" dirty="0"/>
              <a:t>, </a:t>
            </a:r>
            <a:r>
              <a:rPr lang="tr" dirty="0" err="1"/>
              <a:t>kötü amaçlı </a:t>
            </a:r>
            <a:r>
              <a:rPr lang="tr" dirty="0"/>
              <a:t>kod)</a:t>
            </a:r>
            <a:endParaRPr lang="en-US" dirty="0"/>
          </a:p>
          <a:p>
            <a:pPr lvl="2"/>
            <a:r>
              <a:rPr lang="tr" dirty="0"/>
              <a:t>Diğer </a:t>
            </a:r>
            <a:r>
              <a:rPr lang="tr" dirty="0" err="1"/>
              <a:t>sorunlar </a:t>
            </a:r>
            <a:r>
              <a:rPr lang="tr" dirty="0"/>
              <a:t>( doğal afetler, üçüncü </a:t>
            </a:r>
            <a:r>
              <a:rPr lang="tr" dirty="0" err="1"/>
              <a:t>şahıslar )</a:t>
            </a:r>
            <a:r>
              <a:rPr lang="tr" dirty="0"/>
              <a:t> </a:t>
            </a:r>
            <a:r>
              <a:rPr lang="tr" dirty="0" err="1"/>
              <a:t>kesintiler </a:t>
            </a:r>
            <a:r>
              <a:rPr lang="tr" dirty="0"/>
              <a:t>, güç </a:t>
            </a:r>
            <a:r>
              <a:rPr lang="tr" dirty="0" err="1"/>
              <a:t>kaynağı </a:t>
            </a:r>
            <a:r>
              <a:rPr lang="tr" dirty="0"/>
              <a:t>)</a:t>
            </a:r>
            <a:endParaRPr lang="en-US" dirty="0"/>
          </a:p>
          <a:p>
            <a:endParaRPr lang="en-US" dirty="0"/>
          </a:p>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33</a:t>
            </a:fld>
            <a:endParaRPr lang="en-US"/>
          </a:p>
        </p:txBody>
      </p:sp>
    </p:spTree>
    <p:extLst>
      <p:ext uri="{BB962C8B-B14F-4D97-AF65-F5344CB8AC3E}">
        <p14:creationId xmlns:p14="http://schemas.microsoft.com/office/powerpoint/2010/main" val="344899277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 dirty="0"/>
              <a:t>bunda </a:t>
            </a:r>
            <a:r>
              <a:rPr lang="tr" dirty="0" err="1"/>
              <a:t>_</a:t>
            </a:r>
            <a:r>
              <a:rPr lang="tr" dirty="0"/>
              <a:t> </a:t>
            </a:r>
            <a:r>
              <a:rPr lang="tr" dirty="0" err="1"/>
              <a:t>adım</a:t>
            </a:r>
            <a:r>
              <a:rPr lang="tr" dirty="0"/>
              <a:t> </a:t>
            </a:r>
            <a:r>
              <a:rPr lang="tr" dirty="0" err="1"/>
              <a:t>sonuçlar</a:t>
            </a:r>
            <a:r>
              <a:rPr lang="tr" dirty="0"/>
              <a:t> </a:t>
            </a:r>
            <a:r>
              <a:rPr lang="tr" dirty="0" err="1"/>
              <a:t>vardır</a:t>
            </a:r>
            <a:r>
              <a:rPr lang="tr" dirty="0"/>
              <a:t> </a:t>
            </a:r>
            <a:r>
              <a:rPr lang="tr" dirty="0" err="1"/>
              <a:t>türetilmiş</a:t>
            </a:r>
            <a:r>
              <a:rPr lang="tr" dirty="0"/>
              <a:t> </a:t>
            </a:r>
            <a:r>
              <a:rPr lang="tr" dirty="0" err="1"/>
              <a:t>itibaren</a:t>
            </a:r>
            <a:r>
              <a:rPr lang="tr" dirty="0"/>
              <a:t> </a:t>
            </a:r>
            <a:r>
              <a:rPr lang="tr" dirty="0" err="1"/>
              <a:t>the</a:t>
            </a:r>
            <a:r>
              <a:rPr lang="tr" dirty="0"/>
              <a:t> </a:t>
            </a:r>
            <a:r>
              <a:rPr lang="tr" dirty="0" err="1"/>
              <a:t>tehdit</a:t>
            </a:r>
            <a:r>
              <a:rPr lang="tr" dirty="0"/>
              <a:t> </a:t>
            </a:r>
            <a:r>
              <a:rPr lang="tr" dirty="0" err="1"/>
              <a:t>senaryolar </a:t>
            </a:r>
            <a:r>
              <a:rPr lang="tr" dirty="0"/>
              <a:t>sırayla </a:t>
            </a:r>
            <a:r>
              <a:rPr lang="tr" dirty="0" err="1"/>
              <a:t>_</a:t>
            </a:r>
            <a:r>
              <a:rPr lang="tr" dirty="0"/>
              <a:t> </a:t>
            </a:r>
            <a:r>
              <a:rPr lang="tr" dirty="0" err="1"/>
              <a:t>ile</a:t>
            </a:r>
            <a:r>
              <a:rPr lang="tr" dirty="0"/>
              <a:t> </a:t>
            </a:r>
            <a:r>
              <a:rPr lang="tr" dirty="0" err="1"/>
              <a:t>tanımlamak</a:t>
            </a:r>
            <a:r>
              <a:rPr lang="tr" dirty="0"/>
              <a:t> </a:t>
            </a:r>
            <a:r>
              <a:rPr lang="tr" dirty="0" err="1"/>
              <a:t>riskler</a:t>
            </a:r>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34</a:t>
            </a:fld>
            <a:endParaRPr lang="en-US"/>
          </a:p>
        </p:txBody>
      </p:sp>
    </p:spTree>
    <p:extLst>
      <p:ext uri="{BB962C8B-B14F-4D97-AF65-F5344CB8AC3E}">
        <p14:creationId xmlns:p14="http://schemas.microsoft.com/office/powerpoint/2010/main" val="8220500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35</a:t>
            </a:fld>
            <a:endParaRPr lang="en-US"/>
          </a:p>
        </p:txBody>
      </p:sp>
    </p:spTree>
    <p:extLst>
      <p:ext uri="{BB962C8B-B14F-4D97-AF65-F5344CB8AC3E}">
        <p14:creationId xmlns:p14="http://schemas.microsoft.com/office/powerpoint/2010/main" val="374881704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 dirty="0"/>
              <a:t>Tanımlanan tüm riskler için bir risk puanı hesaplayarak kuruluşun bir tehditten ne ölçüde etkilendiğini niteliksel olarak belirleyin</a:t>
            </a:r>
          </a:p>
        </p:txBody>
      </p:sp>
      <p:sp>
        <p:nvSpPr>
          <p:cNvPr id="4" name="Foliennummernplatzhalter 3"/>
          <p:cNvSpPr>
            <a:spLocks noGrp="1"/>
          </p:cNvSpPr>
          <p:nvPr>
            <p:ph type="sldNum" sz="quarter" idx="5"/>
          </p:nvPr>
        </p:nvSpPr>
        <p:spPr/>
        <p:txBody>
          <a:bodyPr/>
          <a:lstStyle/>
          <a:p>
            <a:fld id="{56B440EB-C5CD-7245-AE6D-83AAE35B2981}" type="slidenum">
              <a:rPr lang="en-US" smtClean="0"/>
              <a:t>36</a:t>
            </a:fld>
            <a:endParaRPr lang="en-US"/>
          </a:p>
        </p:txBody>
      </p:sp>
    </p:spTree>
    <p:extLst>
      <p:ext uri="{BB962C8B-B14F-4D97-AF65-F5344CB8AC3E}">
        <p14:creationId xmlns:p14="http://schemas.microsoft.com/office/powerpoint/2010/main" val="383017695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 dirty="0"/>
              <a:t>Tehdit senaryosundan ve önceki adımın sonuçlarından başlayarak, her bir etki alanı için bir etki değeri atanır. Yaklaşan risk puanı, sonraki adımlarda öncelik belirlemeye yardımcı olur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tr" dirty="0"/>
              <a:t>Bir tehdit senaryosu ve bunun sonucunda ortaya çıkan etki gerçekleştiğinde, bir kuruluş üzerindeki etkinin boyutunu açıklamak için atanan niteliksel bir değer. Etki değeri, risk ölçüm kriterlerinden elde edilir.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tr" dirty="0"/>
              <a:t>Etki </a:t>
            </a:r>
            <a:r>
              <a:rPr lang="tr" dirty="0" err="1"/>
              <a:t>Örneği </a:t>
            </a:r>
            <a:r>
              <a:rPr lang="tr" sz="1200" dirty="0"/>
              <a:t>Kuruluş bağlamında etki düzeylerinin ne anlama geldiğini </a:t>
            </a:r>
            <a:r>
              <a:rPr lang="tr" sz="1200" dirty="0" err="1"/>
              <a:t>tanımlayın</a:t>
            </a:r>
          </a:p>
          <a:p>
            <a:endParaRPr lang="en-US" dirty="0"/>
          </a:p>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37</a:t>
            </a:fld>
            <a:endParaRPr lang="en-US"/>
          </a:p>
        </p:txBody>
      </p:sp>
    </p:spTree>
    <p:extLst>
      <p:ext uri="{BB962C8B-B14F-4D97-AF65-F5344CB8AC3E}">
        <p14:creationId xmlns:p14="http://schemas.microsoft.com/office/powerpoint/2010/main" val="157385895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tr" dirty="0" err="1"/>
              <a:t>sonuç </a:t>
            </a:r>
            <a:r>
              <a:rPr lang="tr" dirty="0"/>
              <a:t>olarak </a:t>
            </a:r>
            <a:r>
              <a:rPr lang="tr" dirty="0" err="1"/>
              <a:t>sen</a:t>
            </a:r>
            <a:r>
              <a:rPr lang="tr" dirty="0"/>
              <a:t> </a:t>
            </a:r>
            <a:r>
              <a:rPr lang="tr" dirty="0" err="1"/>
              <a:t>şimdi</a:t>
            </a:r>
            <a:r>
              <a:rPr lang="tr" dirty="0"/>
              <a:t> </a:t>
            </a:r>
            <a:r>
              <a:rPr lang="tr" dirty="0" err="1"/>
              <a:t>iyi olsun </a:t>
            </a:r>
            <a:r>
              <a:rPr lang="tr" dirty="0"/>
              <a:t>_ </a:t>
            </a:r>
            <a:r>
              <a:rPr lang="tr" dirty="0" err="1"/>
              <a:t>bilgi</a:t>
            </a:r>
            <a:r>
              <a:rPr lang="tr" dirty="0"/>
              <a:t> </a:t>
            </a:r>
            <a:r>
              <a:rPr lang="tr" dirty="0" err="1"/>
              <a:t>varlık</a:t>
            </a:r>
            <a:r>
              <a:rPr lang="tr" dirty="0"/>
              <a:t> </a:t>
            </a:r>
            <a:r>
              <a:rPr lang="tr" dirty="0" err="1"/>
              <a:t>risk</a:t>
            </a:r>
            <a:r>
              <a:rPr lang="tr" dirty="0"/>
              <a:t> </a:t>
            </a:r>
            <a:r>
              <a:rPr lang="tr" dirty="0" err="1"/>
              <a:t>profil</a:t>
            </a:r>
            <a:r>
              <a:rPr lang="tr" dirty="0"/>
              <a:t> </a:t>
            </a:r>
            <a:r>
              <a:rPr lang="tr" dirty="0" err="1"/>
              <a:t>için</a:t>
            </a:r>
            <a:r>
              <a:rPr lang="tr" dirty="0"/>
              <a:t> </a:t>
            </a:r>
            <a:r>
              <a:rPr lang="tr" dirty="0" err="1"/>
              <a:t>her biri</a:t>
            </a:r>
            <a:r>
              <a:rPr lang="tr" dirty="0"/>
              <a:t> </a:t>
            </a:r>
            <a:r>
              <a:rPr lang="tr" dirty="0" err="1"/>
              <a:t>varlık</a:t>
            </a:r>
            <a:r>
              <a:rPr lang="tr" dirty="0"/>
              <a:t> </a:t>
            </a:r>
            <a:r>
              <a:rPr lang="tr" dirty="0" err="1"/>
              <a:t>olarak</a:t>
            </a:r>
            <a:r>
              <a:rPr lang="tr" dirty="0"/>
              <a:t> </a:t>
            </a:r>
            <a:r>
              <a:rPr lang="tr" dirty="0" err="1"/>
              <a:t>görülen </a:t>
            </a:r>
            <a:r>
              <a:rPr lang="tr" dirty="0"/>
              <a:t>_ </a:t>
            </a:r>
            <a:r>
              <a:rPr lang="tr" dirty="0" err="1"/>
              <a:t>_</a:t>
            </a:r>
            <a:r>
              <a:rPr lang="tr" dirty="0"/>
              <a:t> </a:t>
            </a:r>
            <a:r>
              <a:rPr lang="tr" dirty="0" err="1"/>
              <a:t>örnek</a:t>
            </a:r>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38</a:t>
            </a:fld>
            <a:endParaRPr lang="en-US"/>
          </a:p>
        </p:txBody>
      </p:sp>
    </p:spTree>
    <p:extLst>
      <p:ext uri="{BB962C8B-B14F-4D97-AF65-F5344CB8AC3E}">
        <p14:creationId xmlns:p14="http://schemas.microsoft.com/office/powerpoint/2010/main" val="348614939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39</a:t>
            </a:fld>
            <a:endParaRPr lang="en-US"/>
          </a:p>
        </p:txBody>
      </p:sp>
    </p:spTree>
    <p:extLst>
      <p:ext uri="{BB962C8B-B14F-4D97-AF65-F5344CB8AC3E}">
        <p14:creationId xmlns:p14="http://schemas.microsoft.com/office/powerpoint/2010/main" val="8698607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 dirty="0"/>
              <a:t>Hafifletme yaklaşımını seçin</a:t>
            </a:r>
          </a:p>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40</a:t>
            </a:fld>
            <a:endParaRPr lang="en-US"/>
          </a:p>
        </p:txBody>
      </p:sp>
    </p:spTree>
    <p:extLst>
      <p:ext uri="{BB962C8B-B14F-4D97-AF65-F5344CB8AC3E}">
        <p14:creationId xmlns:p14="http://schemas.microsoft.com/office/powerpoint/2010/main" val="91812461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41</a:t>
            </a:fld>
            <a:endParaRPr lang="en-US"/>
          </a:p>
        </p:txBody>
      </p:sp>
    </p:spTree>
    <p:extLst>
      <p:ext uri="{BB962C8B-B14F-4D97-AF65-F5344CB8AC3E}">
        <p14:creationId xmlns:p14="http://schemas.microsoft.com/office/powerpoint/2010/main" val="204573325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42</a:t>
            </a:fld>
            <a:endParaRPr lang="en-US"/>
          </a:p>
        </p:txBody>
      </p:sp>
    </p:spTree>
    <p:extLst>
      <p:ext uri="{BB962C8B-B14F-4D97-AF65-F5344CB8AC3E}">
        <p14:creationId xmlns:p14="http://schemas.microsoft.com/office/powerpoint/2010/main" val="76842587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43</a:t>
            </a:fld>
            <a:endParaRPr lang="en-US"/>
          </a:p>
        </p:txBody>
      </p:sp>
    </p:spTree>
    <p:extLst>
      <p:ext uri="{BB962C8B-B14F-4D97-AF65-F5344CB8AC3E}">
        <p14:creationId xmlns:p14="http://schemas.microsoft.com/office/powerpoint/2010/main" val="23658568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
              <a:t>Ana başlık formatı yanlış</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
              <a:t>Mastertextformat ayıklandı</a:t>
            </a:r>
          </a:p>
          <a:p>
            <a:pPr lvl="1"/>
            <a:r>
              <a:rPr lang="tr"/>
              <a:t>Zweite Ebene</a:t>
            </a:r>
          </a:p>
          <a:p>
            <a:pPr lvl="2"/>
            <a:r>
              <a:rPr lang="tr"/>
              <a:t>Dritte Ebene</a:t>
            </a:r>
          </a:p>
          <a:p>
            <a:pPr lvl="3"/>
            <a:r>
              <a:rPr lang="tr"/>
              <a:t>Vierte Ebene</a:t>
            </a:r>
          </a:p>
          <a:p>
            <a:pPr lvl="4"/>
            <a:r>
              <a:rPr lang="tr"/>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11/25/2022</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1.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pn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png"/></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pn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png"/></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png"/></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3.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3243318"/>
          </a:xfrm>
        </p:spPr>
        <p:txBody>
          <a:bodyPr>
            <a:normAutofit/>
          </a:bodyPr>
          <a:lstStyle/>
          <a:p>
            <a:r>
              <a:rPr lang="tr" b="1" dirty="0">
                <a:latin typeface="Arial" panose="020B0604020202020204" pitchFamily="34" charset="0"/>
                <a:cs typeface="Arial" panose="020B0604020202020204" pitchFamily="34" charset="0"/>
              </a:rPr>
              <a:t>Risk yönetimi</a:t>
            </a: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tr" sz="6000" b="1" dirty="0"/>
              <a:t>vakıflar</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5814435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Motivasyon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89632"/>
            <a:ext cx="11059200" cy="3910368"/>
          </a:xfrm>
        </p:spPr>
        <p:txBody>
          <a:bodyPr>
            <a:normAutofit/>
          </a:bodyPr>
          <a:lstStyle/>
          <a:p>
            <a:r>
              <a:rPr lang="tr" sz="4000" dirty="0"/>
              <a:t>Kuruluş için değer yaratır</a:t>
            </a:r>
          </a:p>
          <a:p>
            <a:endParaRPr lang="en-US" sz="4000" dirty="0"/>
          </a:p>
          <a:p>
            <a:r>
              <a:rPr lang="tr" sz="4000" dirty="0"/>
              <a:t>Karar vermek için gerekli</a:t>
            </a:r>
          </a:p>
          <a:p>
            <a:endParaRPr lang="en-US" sz="4000" dirty="0"/>
          </a:p>
          <a:p>
            <a:r>
              <a:rPr lang="tr" sz="4000" dirty="0"/>
              <a:t>Belirsizlikle başa çıkmaya yardımcı olur</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Riski Tanımlamak</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645664"/>
            <a:ext cx="11059200" cy="3654336"/>
          </a:xfrm>
        </p:spPr>
        <p:txBody>
          <a:bodyPr>
            <a:normAutofit/>
          </a:bodyPr>
          <a:lstStyle/>
          <a:p>
            <a:r>
              <a:rPr lang="tr" sz="4000" b="1" dirty="0">
                <a:solidFill>
                  <a:schemeClr val="accent1">
                    <a:lumMod val="75000"/>
                  </a:schemeClr>
                </a:solidFill>
              </a:rPr>
              <a:t>“Belirsizliğin hedefler üzerindeki etkisi” </a:t>
            </a:r>
            <a:r>
              <a:rPr lang="tr" sz="4000" dirty="0"/>
              <a:t>(ISO 31000)</a:t>
            </a:r>
          </a:p>
          <a:p>
            <a:endParaRPr lang="en-US" sz="4000" dirty="0"/>
          </a:p>
          <a:p>
            <a:r>
              <a:rPr lang="tr" sz="4000" dirty="0"/>
              <a:t>Sonuçlar olumsuz veya olumlu olabilir</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1998750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Riski Tanımlama – Temel Terimler</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89632"/>
            <a:ext cx="11059200" cy="3910368"/>
          </a:xfrm>
        </p:spPr>
        <p:txBody>
          <a:bodyPr>
            <a:normAutofit/>
          </a:bodyPr>
          <a:lstStyle/>
          <a:p>
            <a:r>
              <a:rPr lang="tr" sz="4000" dirty="0"/>
              <a:t>Tehdit</a:t>
            </a:r>
          </a:p>
          <a:p>
            <a:endParaRPr lang="en-US" sz="4000" dirty="0"/>
          </a:p>
          <a:p>
            <a:r>
              <a:rPr lang="tr" sz="4000" dirty="0"/>
              <a:t>Olasılık</a:t>
            </a:r>
          </a:p>
          <a:p>
            <a:endParaRPr lang="en-US" sz="4000" dirty="0"/>
          </a:p>
          <a:p>
            <a:r>
              <a:rPr lang="tr" sz="4000" dirty="0"/>
              <a:t>Darbe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8125471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tr" sz="6000" b="1" dirty="0"/>
              <a:t>Bilgi Güvenliği Riskleri</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763405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Bilgi Güvenliği Riski</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89632"/>
            <a:ext cx="11059200" cy="3910368"/>
          </a:xfrm>
        </p:spPr>
        <p:txBody>
          <a:bodyPr>
            <a:normAutofit/>
          </a:bodyPr>
          <a:lstStyle/>
          <a:p>
            <a:r>
              <a:rPr lang="tr" sz="4000" dirty="0"/>
              <a:t>Bilgi güvenliği hedeflerini tehlikeye atmak:</a:t>
            </a:r>
          </a:p>
          <a:p>
            <a:pPr marL="893763" lvl="1" indent="-436563"/>
            <a:r>
              <a:rPr lang="tr" sz="4000" b="1" dirty="0"/>
              <a:t>Gizlilik</a:t>
            </a:r>
          </a:p>
          <a:p>
            <a:pPr marL="893763" lvl="1" indent="-436563"/>
            <a:r>
              <a:rPr lang="tr" sz="4000" b="1" dirty="0"/>
              <a:t>Bütünlük</a:t>
            </a:r>
          </a:p>
          <a:p>
            <a:pPr marL="893763" lvl="1" indent="-436563"/>
            <a:r>
              <a:rPr lang="tr" sz="4000" b="1" dirty="0"/>
              <a:t>Erişilebilirlik</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8101613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Bilgi Güvenliği Riski</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036064"/>
            <a:ext cx="11059200" cy="4263936"/>
          </a:xfrm>
        </p:spPr>
        <p:txBody>
          <a:bodyPr>
            <a:normAutofit fontScale="92500"/>
          </a:bodyPr>
          <a:lstStyle/>
          <a:p>
            <a:r>
              <a:rPr lang="tr" sz="4000" dirty="0"/>
              <a:t>Yaygın Bilgi Güvenliği Tehditleri</a:t>
            </a:r>
          </a:p>
          <a:p>
            <a:endParaRPr lang="en-US" sz="4000" dirty="0"/>
          </a:p>
          <a:p>
            <a:r>
              <a:rPr lang="tr" sz="4000" dirty="0"/>
              <a:t>Değerli Kaynaklar</a:t>
            </a:r>
          </a:p>
          <a:p>
            <a:pPr lvl="1"/>
            <a:r>
              <a:rPr lang="tr" sz="3600" dirty="0"/>
              <a:t>BSI Temel Tehditleri IT- </a:t>
            </a:r>
            <a:r>
              <a:rPr lang="tr" sz="3600" dirty="0" err="1"/>
              <a:t>Grundschutz </a:t>
            </a:r>
            <a:r>
              <a:rPr lang="tr" sz="3600" dirty="0"/>
              <a:t>-Compendium</a:t>
            </a:r>
          </a:p>
          <a:p>
            <a:pPr lvl="1"/>
            <a:r>
              <a:rPr lang="tr" sz="3600" dirty="0"/>
              <a:t>ISO 27005 – Ek C</a:t>
            </a:r>
          </a:p>
          <a:p>
            <a:pPr lvl="1"/>
            <a:r>
              <a:rPr lang="tr" sz="3600" dirty="0"/>
              <a:t>COBIT Risk Senaryoları</a:t>
            </a:r>
          </a:p>
          <a:p>
            <a:pPr lvl="1"/>
            <a:r>
              <a:rPr lang="tr" sz="3600" dirty="0"/>
              <a: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4724144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tr" sz="6000" b="1" dirty="0"/>
              <a:t>Risk Yönetimi Yaklaşımı</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7732048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Risk yönetimi</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89632"/>
            <a:ext cx="11059200" cy="3910368"/>
          </a:xfrm>
        </p:spPr>
        <p:txBody>
          <a:bodyPr>
            <a:normAutofit/>
          </a:bodyPr>
          <a:lstStyle/>
          <a:p>
            <a:r>
              <a:rPr lang="tr" sz="4000" dirty="0"/>
              <a:t>Sistematik yaklaşım</a:t>
            </a:r>
          </a:p>
          <a:p>
            <a:endParaRPr lang="en-US" sz="4000" dirty="0"/>
          </a:p>
          <a:p>
            <a:r>
              <a:rPr lang="tr" sz="4000" dirty="0"/>
              <a:t>Organizasyona özel</a:t>
            </a:r>
          </a:p>
          <a:p>
            <a:endParaRPr lang="en-US" sz="4000" dirty="0"/>
          </a:p>
          <a:p>
            <a:r>
              <a:rPr lang="tr" sz="4000" dirty="0"/>
              <a:t>Yönetim katılımını gerektirir</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4814952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Risk tanımlaması</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9" name="Picture 2" descr="Free vector graphics of Magnifying glass">
            <a:extLst>
              <a:ext uri="{FF2B5EF4-FFF2-40B4-BE49-F238E27FC236}">
                <a16:creationId xmlns:a16="http://schemas.microsoft.com/office/drawing/2014/main" id="{A8F682E7-1ADA-521F-7B48-78E59EECD7A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03945" y="1844824"/>
            <a:ext cx="4401399" cy="4572882"/>
          </a:xfrm>
          <a:prstGeom prst="rect">
            <a:avLst/>
          </a:prstGeom>
          <a:noFill/>
          <a:extLst>
            <a:ext uri="{909E8E84-426E-40DD-AFC4-6F175D3DCCD1}">
              <a14:hiddenFill xmlns:a14="http://schemas.microsoft.com/office/drawing/2010/main">
                <a:solidFill>
                  <a:srgbClr val="FFFFFF"/>
                </a:solidFill>
              </a14:hiddenFill>
            </a:ext>
          </a:extLst>
        </p:spPr>
      </p:pic>
      <p:sp>
        <p:nvSpPr>
          <p:cNvPr id="10" name="Textfeld 9">
            <a:extLst>
              <a:ext uri="{FF2B5EF4-FFF2-40B4-BE49-F238E27FC236}">
                <a16:creationId xmlns:a16="http://schemas.microsoft.com/office/drawing/2014/main" id="{6A4E4C36-2EE7-BCB9-196A-92A583DC90BF}"/>
              </a:ext>
            </a:extLst>
          </p:cNvPr>
          <p:cNvSpPr txBox="1"/>
          <p:nvPr/>
        </p:nvSpPr>
        <p:spPr>
          <a:xfrm>
            <a:off x="4047744" y="2865120"/>
            <a:ext cx="1567902" cy="923330"/>
          </a:xfrm>
          <a:prstGeom prst="rect">
            <a:avLst/>
          </a:prstGeom>
          <a:noFill/>
        </p:spPr>
        <p:txBody>
          <a:bodyPr wrap="square" rtlCol="0">
            <a:spAutoFit/>
          </a:bodyPr>
          <a:lstStyle/>
          <a:p>
            <a:r>
              <a:rPr lang="tr" sz="5400" b="1" dirty="0"/>
              <a:t>RİSK</a:t>
            </a:r>
          </a:p>
        </p:txBody>
      </p:sp>
    </p:spTree>
    <p:extLst>
      <p:ext uri="{BB962C8B-B14F-4D97-AF65-F5344CB8AC3E}">
        <p14:creationId xmlns:p14="http://schemas.microsoft.com/office/powerpoint/2010/main" val="17135301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Risk analizi</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3" name="Picture 2" descr="Free vector graphics of Risk">
            <a:extLst>
              <a:ext uri="{FF2B5EF4-FFF2-40B4-BE49-F238E27FC236}">
                <a16:creationId xmlns:a16="http://schemas.microsoft.com/office/drawing/2014/main" id="{00B0A3BC-8541-2C3A-45F1-7CE732119E4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54672" y="2105273"/>
            <a:ext cx="4005064" cy="40050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66759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Risk değerlendirmesi</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Picture 2" descr="Free vector graphics of Checklist">
            <a:extLst>
              <a:ext uri="{FF2B5EF4-FFF2-40B4-BE49-F238E27FC236}">
                <a16:creationId xmlns:a16="http://schemas.microsoft.com/office/drawing/2014/main" id="{7990A05E-22FC-8A06-A570-D6C83EB81B2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18900" y="1844823"/>
            <a:ext cx="4525964" cy="45259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95180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Risk Tedavisi</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Picture 2" descr="Free photos of Bandage">
            <a:extLst>
              <a:ext uri="{FF2B5EF4-FFF2-40B4-BE49-F238E27FC236}">
                <a16:creationId xmlns:a16="http://schemas.microsoft.com/office/drawing/2014/main" id="{7915B7E5-829A-55AE-666F-69EA1C418E1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20078" y="1554242"/>
            <a:ext cx="7454540" cy="49386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68545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Risk Değerlendirme Çerçeveleri</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Inhaltsplatzhalter 2">
            <a:extLst>
              <a:ext uri="{FF2B5EF4-FFF2-40B4-BE49-F238E27FC236}">
                <a16:creationId xmlns:a16="http://schemas.microsoft.com/office/drawing/2014/main" id="{9D2C16B8-F22E-FF0F-22B2-B5314F18110A}"/>
              </a:ext>
            </a:extLst>
          </p:cNvPr>
          <p:cNvSpPr>
            <a:spLocks noGrp="1"/>
          </p:cNvSpPr>
          <p:nvPr>
            <p:ph idx="1"/>
          </p:nvPr>
        </p:nvSpPr>
        <p:spPr>
          <a:xfrm>
            <a:off x="539999" y="2163336"/>
            <a:ext cx="11447561" cy="4136663"/>
          </a:xfrm>
        </p:spPr>
        <p:txBody>
          <a:bodyPr>
            <a:normAutofit/>
          </a:bodyPr>
          <a:lstStyle/>
          <a:p>
            <a:r>
              <a:rPr lang="tr" sz="3200" dirty="0"/>
              <a:t>Ortak risk değerlendirme çerçeveleri:</a:t>
            </a:r>
          </a:p>
          <a:p>
            <a:pPr lvl="1"/>
            <a:r>
              <a:rPr lang="tr" sz="2800" dirty="0"/>
              <a:t>Operasyonel Olarak Kritik Tehdit, Varlık ve Güvenlik Açığı Değerlendirmesi (OCTAVE)</a:t>
            </a:r>
          </a:p>
          <a:p>
            <a:pPr lvl="1"/>
            <a:r>
              <a:rPr lang="tr" sz="2800" dirty="0"/>
              <a:t>Bilgi Riskinin Faktör Analizi (FAIR)</a:t>
            </a:r>
          </a:p>
          <a:p>
            <a:pPr lvl="1"/>
            <a:r>
              <a:rPr lang="tr" sz="2800" dirty="0"/>
              <a:t>NIST Risk Yönetimi Çerçevesi (NIST-RMF)</a:t>
            </a:r>
          </a:p>
          <a:p>
            <a:pPr lvl="1"/>
            <a:r>
              <a:rPr lang="tr" sz="2800" dirty="0"/>
              <a:t>Tehdit Ajanı Risk Değerlendirmesi (TARA)</a:t>
            </a:r>
          </a:p>
          <a:p>
            <a:pPr lvl="1"/>
            <a:r>
              <a:rPr lang="tr" sz="2800" dirty="0"/>
              <a:t>COSO Kurumsal Risk Yönetimi (COSO ERM)</a:t>
            </a:r>
          </a:p>
          <a:p>
            <a:pPr lvl="1"/>
            <a:r>
              <a:rPr lang="tr" sz="2800" dirty="0"/>
              <a:t>ISO 31000 Risk Yönetimi</a:t>
            </a:r>
          </a:p>
          <a:p>
            <a:pPr lvl="1"/>
            <a:r>
              <a:rPr lang="tr" sz="2800" dirty="0"/>
              <a:t>ISO 27005 Bilgi Güvenliği Risk Yönetimi</a:t>
            </a:r>
          </a:p>
        </p:txBody>
      </p:sp>
    </p:spTree>
    <p:extLst>
      <p:ext uri="{BB962C8B-B14F-4D97-AF65-F5344CB8AC3E}">
        <p14:creationId xmlns:p14="http://schemas.microsoft.com/office/powerpoint/2010/main" val="33508496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tr" sz="6000" b="1" dirty="0"/>
              <a:t>OKTAV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8749445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OKTAV Allegro</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163337"/>
            <a:ext cx="7109737" cy="4136663"/>
          </a:xfrm>
        </p:spPr>
        <p:txBody>
          <a:bodyPr>
            <a:normAutofit/>
          </a:bodyPr>
          <a:lstStyle/>
          <a:p>
            <a:r>
              <a:rPr lang="tr" sz="4000" dirty="0"/>
              <a:t>Bilgi varlığına dayalı yaklaşım</a:t>
            </a:r>
          </a:p>
          <a:p>
            <a:endParaRPr lang="en-US" sz="4000" dirty="0"/>
          </a:p>
          <a:p>
            <a:r>
              <a:rPr lang="tr" sz="4000" dirty="0"/>
              <a:t>Kullanımı kolay</a:t>
            </a:r>
          </a:p>
          <a:p>
            <a:endParaRPr lang="en-US" sz="4000" dirty="0"/>
          </a:p>
          <a:p>
            <a:r>
              <a:rPr lang="tr" sz="4000" dirty="0"/>
              <a:t>Küçük şirketler için çok uygun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0F2D973-BA04-7AFB-7C44-7529D5DE30DA}"/>
              </a:ext>
            </a:extLst>
          </p:cNvPr>
          <p:cNvPicPr>
            <a:picLocks noChangeAspect="1"/>
          </p:cNvPicPr>
          <p:nvPr/>
        </p:nvPicPr>
        <p:blipFill>
          <a:blip r:embed="rId5"/>
          <a:stretch>
            <a:fillRect/>
          </a:stretch>
        </p:blipFill>
        <p:spPr>
          <a:xfrm>
            <a:off x="7876751" y="1494262"/>
            <a:ext cx="3723217" cy="4805737"/>
          </a:xfrm>
          <a:prstGeom prst="rect">
            <a:avLst/>
          </a:prstGeom>
        </p:spPr>
      </p:pic>
    </p:spTree>
    <p:extLst>
      <p:ext uri="{BB962C8B-B14F-4D97-AF65-F5344CB8AC3E}">
        <p14:creationId xmlns:p14="http://schemas.microsoft.com/office/powerpoint/2010/main" val="8165082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OKTAV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Sürücüleri Kur</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1 - Risk Ölçüm Kriterlerini Belirleyin</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Profil Varlıkları</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2 - Bir Bilgi Varlığı Profili Geliştirin</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3. Adım - Bilgi Varlığı Kapsayıcılarını Tanımlayın</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Tehditleri Tanımlayın</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4 - Endişe Alanlarını Belirleyin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5 - Tehdit Senaryolarını Tanımlayın</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Riskleri Tanımlayın/Azaltın</a:t>
            </a:r>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6 - Riskleri Tanımlayın</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7 - Riskleri Analiz Edin</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8 - Azaltma Yaklaşımını Seçin</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cxnSpLocks/>
            <a:stCxn id="13" idx="2"/>
            <a:endCxn id="14" idx="0"/>
          </p:cNvCxnSpPr>
          <p:nvPr/>
        </p:nvCxnSpPr>
        <p:spPr>
          <a:xfrm>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cxnSpLocks/>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cxnSpLocks/>
            <a:stCxn id="16" idx="2"/>
            <a:endCxn id="17" idx="0"/>
          </p:cNvCxnSpPr>
          <p:nvPr/>
        </p:nvCxnSpPr>
        <p:spPr>
          <a:xfrm>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cxnSpLocks/>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cxnSpLocks/>
            <a:stCxn id="19" idx="2"/>
            <a:endCxn id="20" idx="0"/>
          </p:cNvCxnSpPr>
          <p:nvPr/>
        </p:nvCxnSpPr>
        <p:spPr>
          <a:xfrm>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cxnSpLocks/>
            <a:stCxn id="20" idx="2"/>
            <a:endCxn id="21" idx="0"/>
          </p:cNvCxnSpPr>
          <p:nvPr/>
        </p:nvCxnSpPr>
        <p:spPr>
          <a:xfrm>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5507918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OKTAV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Sürücüleri Kur</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rgbClr val="FF00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1 - Risk Ölçüm Kriterlerini Belirleyin</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Profil Varlıkları</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2 - Bir Bilgi Varlığı Profili Geliştirin</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3. Adım - Bilgi Varlığı Kapsayıcılarını Tanımlayın</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Tehditleri Tanımlayın</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4 - Endişe Alanlarını Belirleyin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5 - Tehdit Senaryolarını Tanımlayın</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Riskleri Tanımlayın/Azaltın</a:t>
            </a:r>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6 - Riskleri Tanımlayın</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7 - Riskleri Analiz Edin</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8 - Azaltma Yaklaşımını Seçin</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cxnSpLocks/>
            <a:stCxn id="13" idx="2"/>
            <a:endCxn id="14" idx="0"/>
          </p:cNvCxnSpPr>
          <p:nvPr/>
        </p:nvCxnSpPr>
        <p:spPr>
          <a:xfrm>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cxnSpLocks/>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cxnSpLocks/>
            <a:stCxn id="16" idx="2"/>
            <a:endCxn id="17" idx="0"/>
          </p:cNvCxnSpPr>
          <p:nvPr/>
        </p:nvCxnSpPr>
        <p:spPr>
          <a:xfrm>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cxnSpLocks/>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cxnSpLocks/>
            <a:stCxn id="19" idx="2"/>
            <a:endCxn id="20" idx="0"/>
          </p:cNvCxnSpPr>
          <p:nvPr/>
        </p:nvCxnSpPr>
        <p:spPr>
          <a:xfrm>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cxnSpLocks/>
            <a:stCxn id="20" idx="2"/>
            <a:endCxn id="21" idx="0"/>
          </p:cNvCxnSpPr>
          <p:nvPr/>
        </p:nvCxnSpPr>
        <p:spPr>
          <a:xfrm>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20582903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Adım 1 – Risk Ölçüm Kriterlerini Belirleyin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512875"/>
          </a:xfrm>
        </p:spPr>
        <p:txBody>
          <a:bodyPr>
            <a:normAutofit/>
          </a:bodyPr>
          <a:lstStyle/>
          <a:p>
            <a:r>
              <a:rPr lang="tr" sz="3200" dirty="0"/>
              <a:t>Niteliksel risk ölçüm kriterleri</a:t>
            </a:r>
          </a:p>
          <a:p>
            <a:pPr lvl="1"/>
            <a:endParaRPr lang="en-US" dirty="0"/>
          </a:p>
          <a:p>
            <a:r>
              <a:rPr lang="tr" sz="3200" dirty="0"/>
              <a:t>Aşağıdakiler gibi çeşitli etki alanlarının dikkate alınması:</a:t>
            </a:r>
          </a:p>
          <a:p>
            <a:pPr lvl="1"/>
            <a:r>
              <a:rPr lang="tr" sz="2800" dirty="0"/>
              <a:t>İtibar/müşteri güveni</a:t>
            </a:r>
          </a:p>
          <a:p>
            <a:pPr lvl="1"/>
            <a:r>
              <a:rPr lang="tr" sz="2800" dirty="0"/>
              <a:t>Parasal</a:t>
            </a:r>
          </a:p>
          <a:p>
            <a:pPr lvl="1"/>
            <a:r>
              <a:rPr lang="tr" sz="2800" dirty="0"/>
              <a:t>Üretkenlik</a:t>
            </a:r>
          </a:p>
          <a:p>
            <a:pPr lvl="1"/>
            <a:r>
              <a:rPr lang="tr" sz="2800" dirty="0"/>
              <a:t>Güvenlik ve sağlık</a:t>
            </a:r>
          </a:p>
          <a:p>
            <a:pPr lvl="1"/>
            <a:r>
              <a:rPr lang="tr" sz="2800" dirty="0"/>
              <a:t>Para cezaları/yasal cezalar</a:t>
            </a:r>
          </a:p>
          <a:p>
            <a:pPr lvl="1"/>
            <a:r>
              <a:rPr lang="tr" sz="2800" dirty="0"/>
              <a: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0676715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Adım 1 – Risk Ölçüm Kriterlerini Belirleyin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8" name="Grafik 7">
            <a:extLst>
              <a:ext uri="{FF2B5EF4-FFF2-40B4-BE49-F238E27FC236}">
                <a16:creationId xmlns:a16="http://schemas.microsoft.com/office/drawing/2014/main" id="{6EBCCE7E-7D0D-918C-BA89-A979835E2496}"/>
              </a:ext>
            </a:extLst>
          </p:cNvPr>
          <p:cNvPicPr>
            <a:picLocks noChangeAspect="1"/>
          </p:cNvPicPr>
          <p:nvPr/>
        </p:nvPicPr>
        <p:blipFill>
          <a:blip r:embed="rId5"/>
          <a:stretch>
            <a:fillRect/>
          </a:stretch>
        </p:blipFill>
        <p:spPr>
          <a:xfrm>
            <a:off x="1393605" y="1916482"/>
            <a:ext cx="9404789" cy="4576393"/>
          </a:xfrm>
          <a:prstGeom prst="rect">
            <a:avLst/>
          </a:prstGeom>
        </p:spPr>
      </p:pic>
      <p:sp>
        <p:nvSpPr>
          <p:cNvPr id="10" name="Textfeld 9">
            <a:extLst>
              <a:ext uri="{FF2B5EF4-FFF2-40B4-BE49-F238E27FC236}">
                <a16:creationId xmlns:a16="http://schemas.microsoft.com/office/drawing/2014/main" id="{22E88FE2-D192-2245-196D-C45AA0ED5D1E}"/>
              </a:ext>
            </a:extLst>
          </p:cNvPr>
          <p:cNvSpPr txBox="1"/>
          <p:nvPr/>
        </p:nvSpPr>
        <p:spPr>
          <a:xfrm>
            <a:off x="10609544" y="6185098"/>
            <a:ext cx="1415441" cy="307777"/>
          </a:xfrm>
          <a:prstGeom prst="rect">
            <a:avLst/>
          </a:prstGeom>
          <a:noFill/>
        </p:spPr>
        <p:txBody>
          <a:bodyPr wrap="square" rtlCol="0">
            <a:spAutoFit/>
          </a:bodyPr>
          <a:lstStyle/>
          <a:p>
            <a:r>
              <a:rPr lang="tr" sz="1400" dirty="0"/>
              <a:t>Kaynak: SEI 2007</a:t>
            </a:r>
          </a:p>
        </p:txBody>
      </p:sp>
    </p:spTree>
    <p:extLst>
      <p:ext uri="{BB962C8B-B14F-4D97-AF65-F5344CB8AC3E}">
        <p14:creationId xmlns:p14="http://schemas.microsoft.com/office/powerpoint/2010/main" val="13435130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OKTAV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Sürücüleri Kur</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1 - Risk Ölçüm Kriterlerini Belirleyin</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Profil Varlıkları</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rgbClr val="FF00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2 - Bir Bilgi Varlığı Profili Geliştirin</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3. Adım - Bilgi Varlığı Kapsayıcılarını Tanımlayın</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Tehditleri Tanımlayın</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4 - Endişe Alanlarını Belirleyin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5 - Tehdit Senaryolarını Tanımlayın</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Riskleri Tanımlayın/Azaltın</a:t>
            </a:r>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6 - Riskleri Tanımlayın</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7 - Riskleri Analiz Edin</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8 - Azaltma Yaklaşımını Seçin</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cxnSpLocks/>
            <a:stCxn id="13" idx="2"/>
            <a:endCxn id="14" idx="0"/>
          </p:cNvCxnSpPr>
          <p:nvPr/>
        </p:nvCxnSpPr>
        <p:spPr>
          <a:xfrm>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cxnSpLocks/>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cxnSpLocks/>
            <a:stCxn id="16" idx="2"/>
            <a:endCxn id="17" idx="0"/>
          </p:cNvCxnSpPr>
          <p:nvPr/>
        </p:nvCxnSpPr>
        <p:spPr>
          <a:xfrm>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cxnSpLocks/>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cxnSpLocks/>
            <a:stCxn id="19" idx="2"/>
            <a:endCxn id="20" idx="0"/>
          </p:cNvCxnSpPr>
          <p:nvPr/>
        </p:nvCxnSpPr>
        <p:spPr>
          <a:xfrm>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cxnSpLocks/>
            <a:stCxn id="20" idx="2"/>
            <a:endCxn id="21" idx="0"/>
          </p:cNvCxnSpPr>
          <p:nvPr/>
        </p:nvCxnSpPr>
        <p:spPr>
          <a:xfrm>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7141059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Adım 2 – Bir Bilgi Varlığı Profili Geliştirin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138516"/>
            <a:ext cx="11059200" cy="4354358"/>
          </a:xfrm>
        </p:spPr>
        <p:txBody>
          <a:bodyPr>
            <a:normAutofit/>
          </a:bodyPr>
          <a:lstStyle/>
          <a:p>
            <a:r>
              <a:rPr lang="tr" sz="3200" dirty="0"/>
              <a:t>Bilgi varlıklarının tanımlanması</a:t>
            </a:r>
          </a:p>
          <a:p>
            <a:endParaRPr lang="en-US" sz="3200" dirty="0"/>
          </a:p>
          <a:p>
            <a:r>
              <a:rPr lang="tr" sz="3200" dirty="0"/>
              <a:t>En kritik varlıklara odaklanın</a:t>
            </a:r>
          </a:p>
          <a:p>
            <a:endParaRPr lang="en-US" sz="3200" dirty="0"/>
          </a:p>
          <a:p>
            <a:r>
              <a:rPr lang="tr" sz="3200" dirty="0"/>
              <a:t>Bilgi varlığı profillerinin oluşturulması</a:t>
            </a:r>
          </a:p>
          <a:p>
            <a:endParaRPr lang="en-US" sz="3200" dirty="0"/>
          </a:p>
          <a:p>
            <a:r>
              <a:rPr lang="tr" sz="3200" dirty="0"/>
              <a:t>Sahipleri kritik varlıklara atama</a:t>
            </a:r>
            <a:endParaRPr lang="en-US" sz="28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120947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Adım 2 – Bir Bilgi Varlığı Profili Geliştirin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3" name="Grafik 2">
            <a:extLst>
              <a:ext uri="{FF2B5EF4-FFF2-40B4-BE49-F238E27FC236}">
                <a16:creationId xmlns:a16="http://schemas.microsoft.com/office/drawing/2014/main" id="{29E752DE-41C2-E382-4DF9-86721ED7A1B6}"/>
              </a:ext>
            </a:extLst>
          </p:cNvPr>
          <p:cNvPicPr>
            <a:picLocks noChangeAspect="1"/>
          </p:cNvPicPr>
          <p:nvPr/>
        </p:nvPicPr>
        <p:blipFill>
          <a:blip r:embed="rId5"/>
          <a:stretch>
            <a:fillRect/>
          </a:stretch>
        </p:blipFill>
        <p:spPr>
          <a:xfrm>
            <a:off x="2025473" y="1877345"/>
            <a:ext cx="7682197" cy="4715738"/>
          </a:xfrm>
          <a:prstGeom prst="rect">
            <a:avLst/>
          </a:prstGeom>
        </p:spPr>
      </p:pic>
      <p:sp>
        <p:nvSpPr>
          <p:cNvPr id="6" name="Textfeld 5">
            <a:extLst>
              <a:ext uri="{FF2B5EF4-FFF2-40B4-BE49-F238E27FC236}">
                <a16:creationId xmlns:a16="http://schemas.microsoft.com/office/drawing/2014/main" id="{4B2448F9-2083-5108-C5BB-0C7C393BFF91}"/>
              </a:ext>
            </a:extLst>
          </p:cNvPr>
          <p:cNvSpPr txBox="1"/>
          <p:nvPr/>
        </p:nvSpPr>
        <p:spPr>
          <a:xfrm>
            <a:off x="9607462" y="6285306"/>
            <a:ext cx="1415441" cy="307777"/>
          </a:xfrm>
          <a:prstGeom prst="rect">
            <a:avLst/>
          </a:prstGeom>
          <a:noFill/>
        </p:spPr>
        <p:txBody>
          <a:bodyPr wrap="square" rtlCol="0">
            <a:spAutoFit/>
          </a:bodyPr>
          <a:lstStyle/>
          <a:p>
            <a:r>
              <a:rPr lang="tr" sz="1400" dirty="0"/>
              <a:t>Kaynak: SEI 2007</a:t>
            </a:r>
          </a:p>
        </p:txBody>
      </p:sp>
    </p:spTree>
    <p:extLst>
      <p:ext uri="{BB962C8B-B14F-4D97-AF65-F5344CB8AC3E}">
        <p14:creationId xmlns:p14="http://schemas.microsoft.com/office/powerpoint/2010/main" val="27385854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Adım 2 – Bir Bilgi Varlığı Profili Geliştirin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3" name="Grafik 2">
            <a:extLst>
              <a:ext uri="{FF2B5EF4-FFF2-40B4-BE49-F238E27FC236}">
                <a16:creationId xmlns:a16="http://schemas.microsoft.com/office/drawing/2014/main" id="{55F603A3-36E2-70B9-504A-F786A76C9962}"/>
              </a:ext>
            </a:extLst>
          </p:cNvPr>
          <p:cNvPicPr>
            <a:picLocks noChangeAspect="1"/>
          </p:cNvPicPr>
          <p:nvPr/>
        </p:nvPicPr>
        <p:blipFill>
          <a:blip r:embed="rId5"/>
          <a:stretch>
            <a:fillRect/>
          </a:stretch>
        </p:blipFill>
        <p:spPr>
          <a:xfrm>
            <a:off x="898933" y="2254685"/>
            <a:ext cx="10159565" cy="3874935"/>
          </a:xfrm>
          <a:prstGeom prst="rect">
            <a:avLst/>
          </a:prstGeom>
        </p:spPr>
      </p:pic>
      <p:sp>
        <p:nvSpPr>
          <p:cNvPr id="6" name="Textfeld 5">
            <a:extLst>
              <a:ext uri="{FF2B5EF4-FFF2-40B4-BE49-F238E27FC236}">
                <a16:creationId xmlns:a16="http://schemas.microsoft.com/office/drawing/2014/main" id="{D981798E-A158-862C-FAF9-D57F21BA6A88}"/>
              </a:ext>
            </a:extLst>
          </p:cNvPr>
          <p:cNvSpPr txBox="1"/>
          <p:nvPr/>
        </p:nvSpPr>
        <p:spPr>
          <a:xfrm>
            <a:off x="9643057" y="6058856"/>
            <a:ext cx="1415441" cy="307777"/>
          </a:xfrm>
          <a:prstGeom prst="rect">
            <a:avLst/>
          </a:prstGeom>
          <a:noFill/>
        </p:spPr>
        <p:txBody>
          <a:bodyPr wrap="square" rtlCol="0">
            <a:spAutoFit/>
          </a:bodyPr>
          <a:lstStyle/>
          <a:p>
            <a:r>
              <a:rPr lang="tr" sz="1400" dirty="0"/>
              <a:t>Kaynak: SEI 2007</a:t>
            </a:r>
          </a:p>
        </p:txBody>
      </p:sp>
    </p:spTree>
    <p:extLst>
      <p:ext uri="{BB962C8B-B14F-4D97-AF65-F5344CB8AC3E}">
        <p14:creationId xmlns:p14="http://schemas.microsoft.com/office/powerpoint/2010/main" val="22024571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OKTAV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Sürücüleri Kur</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1 - Risk Ölçüm Kriterlerini Belirleyin</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Profil Varlıkları</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2 - Bir Bilgi Varlığı Profili Geliştirin</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rgbClr val="FF00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3. Adım - Bilgi Varlığı Kapsayıcılarını Tanımlayın</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Tehditleri Tanımlayın</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4 - Endişe Alanlarını Belirleyin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5 - Tehdit Senaryolarını Tanımlayın</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Riskleri Tanımlayın/Azaltın</a:t>
            </a:r>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6 - Riskleri Tanımlayın</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7 - Riskleri Analiz Edin</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8 - Azaltma Yaklaşımını Seçin</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cxnSpLocks/>
            <a:stCxn id="13" idx="2"/>
            <a:endCxn id="14" idx="0"/>
          </p:cNvCxnSpPr>
          <p:nvPr/>
        </p:nvCxnSpPr>
        <p:spPr>
          <a:xfrm>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cxnSpLocks/>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cxnSpLocks/>
            <a:stCxn id="16" idx="2"/>
            <a:endCxn id="17" idx="0"/>
          </p:cNvCxnSpPr>
          <p:nvPr/>
        </p:nvCxnSpPr>
        <p:spPr>
          <a:xfrm>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cxnSpLocks/>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cxnSpLocks/>
            <a:stCxn id="19" idx="2"/>
            <a:endCxn id="20" idx="0"/>
          </p:cNvCxnSpPr>
          <p:nvPr/>
        </p:nvCxnSpPr>
        <p:spPr>
          <a:xfrm>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cxnSpLocks/>
            <a:stCxn id="20" idx="2"/>
            <a:endCxn id="21" idx="0"/>
          </p:cNvCxnSpPr>
          <p:nvPr/>
        </p:nvCxnSpPr>
        <p:spPr>
          <a:xfrm>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8708488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fontScale="90000"/>
          </a:bodyPr>
          <a:lstStyle/>
          <a:p>
            <a:r>
              <a:rPr lang="tr" dirty="0"/>
              <a:t>Adım 3 – Bilgi Varlığı Kapsayıcılarını Tanımlayın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404997"/>
            <a:ext cx="11059200" cy="4087877"/>
          </a:xfrm>
        </p:spPr>
        <p:txBody>
          <a:bodyPr>
            <a:normAutofit/>
          </a:bodyPr>
          <a:lstStyle/>
          <a:p>
            <a:r>
              <a:rPr lang="tr" sz="4400" dirty="0"/>
              <a:t>Bilgi varlık kapsayıcıları</a:t>
            </a:r>
          </a:p>
          <a:p>
            <a:pPr lvl="3"/>
            <a:endParaRPr lang="en-US" sz="3400" dirty="0"/>
          </a:p>
          <a:p>
            <a:pPr lvl="1"/>
            <a:r>
              <a:rPr lang="tr" sz="4000" b="1" dirty="0">
                <a:solidFill>
                  <a:schemeClr val="accent1">
                    <a:lumMod val="75000"/>
                  </a:schemeClr>
                </a:solidFill>
              </a:rPr>
              <a:t>depolama, taşıma, işlem </a:t>
            </a:r>
            <a:r>
              <a:rPr lang="tr" sz="4000" dirty="0"/>
              <a:t>bilgileri</a:t>
            </a:r>
          </a:p>
          <a:p>
            <a:pPr lvl="4"/>
            <a:endParaRPr lang="en-US" sz="3400" dirty="0"/>
          </a:p>
          <a:p>
            <a:pPr lvl="1"/>
            <a:r>
              <a:rPr lang="tr" sz="4000" b="1" dirty="0">
                <a:solidFill>
                  <a:schemeClr val="accent1">
                    <a:lumMod val="75000"/>
                  </a:schemeClr>
                </a:solidFill>
              </a:rPr>
              <a:t>teknik, fiziksel </a:t>
            </a:r>
            <a:r>
              <a:rPr lang="tr" sz="4000" dirty="0"/>
              <a:t>ve </a:t>
            </a:r>
            <a:r>
              <a:rPr lang="tr" sz="4000" b="1" dirty="0">
                <a:solidFill>
                  <a:schemeClr val="accent1">
                    <a:lumMod val="75000"/>
                  </a:schemeClr>
                </a:solidFill>
              </a:rPr>
              <a:t>insan</a:t>
            </a:r>
            <a:endParaRPr lang="en-US" sz="3600" b="1" dirty="0">
              <a:solidFill>
                <a:schemeClr val="accent1">
                  <a:lumMod val="75000"/>
                </a:schemeClr>
              </a:solidFill>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1931156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fontScale="90000"/>
          </a:bodyPr>
          <a:lstStyle/>
          <a:p>
            <a:r>
              <a:rPr lang="tr" dirty="0"/>
              <a:t>Adım 3 – Bilgi Varlığı Kapsayıcılarını Tanımlayın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3" name="Grafik 2">
            <a:extLst>
              <a:ext uri="{FF2B5EF4-FFF2-40B4-BE49-F238E27FC236}">
                <a16:creationId xmlns:a16="http://schemas.microsoft.com/office/drawing/2014/main" id="{29E752DE-41C2-E382-4DF9-86721ED7A1B6}"/>
              </a:ext>
            </a:extLst>
          </p:cNvPr>
          <p:cNvPicPr>
            <a:picLocks noChangeAspect="1"/>
          </p:cNvPicPr>
          <p:nvPr/>
        </p:nvPicPr>
        <p:blipFill>
          <a:blip r:embed="rId5"/>
          <a:srcRect/>
          <a:stretch/>
        </p:blipFill>
        <p:spPr>
          <a:xfrm>
            <a:off x="2256085" y="1877345"/>
            <a:ext cx="7220973" cy="4715738"/>
          </a:xfrm>
          <a:prstGeom prst="rect">
            <a:avLst/>
          </a:prstGeom>
        </p:spPr>
      </p:pic>
      <p:sp>
        <p:nvSpPr>
          <p:cNvPr id="6" name="Textfeld 5">
            <a:extLst>
              <a:ext uri="{FF2B5EF4-FFF2-40B4-BE49-F238E27FC236}">
                <a16:creationId xmlns:a16="http://schemas.microsoft.com/office/drawing/2014/main" id="{4B2448F9-2083-5108-C5BB-0C7C393BFF91}"/>
              </a:ext>
            </a:extLst>
          </p:cNvPr>
          <p:cNvSpPr txBox="1"/>
          <p:nvPr/>
        </p:nvSpPr>
        <p:spPr>
          <a:xfrm>
            <a:off x="9607462" y="6285306"/>
            <a:ext cx="1415441" cy="307777"/>
          </a:xfrm>
          <a:prstGeom prst="rect">
            <a:avLst/>
          </a:prstGeom>
          <a:noFill/>
        </p:spPr>
        <p:txBody>
          <a:bodyPr wrap="square" rtlCol="0">
            <a:spAutoFit/>
          </a:bodyPr>
          <a:lstStyle/>
          <a:p>
            <a:r>
              <a:rPr lang="tr" sz="1400" dirty="0"/>
              <a:t>Kaynak: SEI 2007</a:t>
            </a:r>
          </a:p>
        </p:txBody>
      </p:sp>
    </p:spTree>
    <p:extLst>
      <p:ext uri="{BB962C8B-B14F-4D97-AF65-F5344CB8AC3E}">
        <p14:creationId xmlns:p14="http://schemas.microsoft.com/office/powerpoint/2010/main" val="39728732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OKTAV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Sürücüleri Kur</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1 - Risk Ölçüm Kriterlerini Belirleyin</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Profil Varlıkları</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2 - Bir Bilgi Varlığı Profili Geliştirin</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3. Adım - Bilgi Varlığı Kapsayıcılarını Tanımlayın</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Tehditleri Tanımlayın</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rgbClr val="FF00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4 - Endişe Alanlarını Belirleyin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5 - Tehdit Senaryolarını Tanımlayın</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Riskleri Tanımlayın/Azaltın</a:t>
            </a:r>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6 - Riskleri Tanımlayın</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7 - Riskleri Analiz Edin</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8 - Azaltma Yaklaşımını Seçin</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cxnSpLocks/>
            <a:stCxn id="13" idx="2"/>
            <a:endCxn id="14" idx="0"/>
          </p:cNvCxnSpPr>
          <p:nvPr/>
        </p:nvCxnSpPr>
        <p:spPr>
          <a:xfrm>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cxnSpLocks/>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cxnSpLocks/>
            <a:stCxn id="16" idx="2"/>
            <a:endCxn id="17" idx="0"/>
          </p:cNvCxnSpPr>
          <p:nvPr/>
        </p:nvCxnSpPr>
        <p:spPr>
          <a:xfrm>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cxnSpLocks/>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cxnSpLocks/>
            <a:stCxn id="19" idx="2"/>
            <a:endCxn id="20" idx="0"/>
          </p:cNvCxnSpPr>
          <p:nvPr/>
        </p:nvCxnSpPr>
        <p:spPr>
          <a:xfrm>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cxnSpLocks/>
            <a:stCxn id="20" idx="2"/>
            <a:endCxn id="21" idx="0"/>
          </p:cNvCxnSpPr>
          <p:nvPr/>
        </p:nvCxnSpPr>
        <p:spPr>
          <a:xfrm>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5350704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Adım 4 – Endişe Alanlarını Belirleyin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512875"/>
          </a:xfrm>
        </p:spPr>
        <p:txBody>
          <a:bodyPr>
            <a:normAutofit/>
          </a:bodyPr>
          <a:lstStyle/>
          <a:p>
            <a:r>
              <a:rPr lang="tr" sz="3200" b="1" dirty="0">
                <a:solidFill>
                  <a:schemeClr val="accent1">
                    <a:lumMod val="75000"/>
                  </a:schemeClr>
                </a:solidFill>
              </a:rPr>
              <a:t>Risk belirlemede </a:t>
            </a:r>
            <a:r>
              <a:rPr lang="tr" sz="3200" dirty="0"/>
              <a:t>ilk adım</a:t>
            </a:r>
          </a:p>
          <a:p>
            <a:endParaRPr lang="en-US" sz="3200" dirty="0"/>
          </a:p>
          <a:p>
            <a:r>
              <a:rPr lang="tr" sz="3200" b="1" dirty="0">
                <a:solidFill>
                  <a:schemeClr val="accent1">
                    <a:lumMod val="75000"/>
                  </a:schemeClr>
                </a:solidFill>
              </a:rPr>
              <a:t>tehditler ve sonuçları </a:t>
            </a:r>
            <a:r>
              <a:rPr lang="tr" sz="3200" dirty="0"/>
              <a:t>hakkında beyin fırtınası</a:t>
            </a:r>
          </a:p>
          <a:p>
            <a:endParaRPr lang="en-US" sz="3200" dirty="0"/>
          </a:p>
          <a:p>
            <a:r>
              <a:rPr lang="tr" sz="3200" dirty="0"/>
              <a:t>Güvenlik gereksinimlerini göz önünde bulundurun ve spesifik olun</a:t>
            </a:r>
            <a:endParaRPr lang="en-US" sz="28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8293097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Adım 4 – Endişe Alanlarını Belirleyin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6" name="Textfeld 5">
            <a:extLst>
              <a:ext uri="{FF2B5EF4-FFF2-40B4-BE49-F238E27FC236}">
                <a16:creationId xmlns:a16="http://schemas.microsoft.com/office/drawing/2014/main" id="{D981798E-A158-862C-FAF9-D57F21BA6A88}"/>
              </a:ext>
            </a:extLst>
          </p:cNvPr>
          <p:cNvSpPr txBox="1"/>
          <p:nvPr/>
        </p:nvSpPr>
        <p:spPr>
          <a:xfrm>
            <a:off x="8949071" y="6046330"/>
            <a:ext cx="1415441" cy="307777"/>
          </a:xfrm>
          <a:prstGeom prst="rect">
            <a:avLst/>
          </a:prstGeom>
          <a:noFill/>
        </p:spPr>
        <p:txBody>
          <a:bodyPr wrap="square" rtlCol="0">
            <a:spAutoFit/>
          </a:bodyPr>
          <a:lstStyle/>
          <a:p>
            <a:r>
              <a:rPr lang="tr" sz="1400" dirty="0"/>
              <a:t>Kaynak: SEI 2007</a:t>
            </a:r>
          </a:p>
        </p:txBody>
      </p:sp>
      <p:pic>
        <p:nvPicPr>
          <p:cNvPr id="7" name="Grafik 6">
            <a:extLst>
              <a:ext uri="{FF2B5EF4-FFF2-40B4-BE49-F238E27FC236}">
                <a16:creationId xmlns:a16="http://schemas.microsoft.com/office/drawing/2014/main" id="{836A8516-F7C2-216F-4BC7-0A933879D15E}"/>
              </a:ext>
            </a:extLst>
          </p:cNvPr>
          <p:cNvPicPr>
            <a:picLocks noChangeAspect="1"/>
          </p:cNvPicPr>
          <p:nvPr/>
        </p:nvPicPr>
        <p:blipFill>
          <a:blip r:embed="rId5"/>
          <a:stretch>
            <a:fillRect/>
          </a:stretch>
        </p:blipFill>
        <p:spPr>
          <a:xfrm>
            <a:off x="2395992" y="1823349"/>
            <a:ext cx="6553079" cy="4807312"/>
          </a:xfrm>
          <a:prstGeom prst="rect">
            <a:avLst/>
          </a:prstGeom>
        </p:spPr>
      </p:pic>
    </p:spTree>
    <p:extLst>
      <p:ext uri="{BB962C8B-B14F-4D97-AF65-F5344CB8AC3E}">
        <p14:creationId xmlns:p14="http://schemas.microsoft.com/office/powerpoint/2010/main" val="5289109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OKTAV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Sürücüleri Kur</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1 - Risk Ölçüm Kriterlerini Belirleyin</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Profil Varlıkları</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2 - Bir Bilgi Varlığı Profili Geliştirin</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3. Adım - Bilgi Varlığı Kapsayıcılarını Tanımlayın</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Tehditleri Tanımlayın</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4 - Endişe Alanlarını Belirleyin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rgbClr val="FF00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5 - Tehdit Senaryolarını Tanımlayın</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Riskleri Tanımlayın/Azaltın</a:t>
            </a:r>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6 - Riskleri Tanımlayın</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7 - Riskleri Analiz Edin</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8 - Azaltma Yaklaşımını Seçin</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cxnSpLocks/>
            <a:stCxn id="13" idx="2"/>
            <a:endCxn id="14" idx="0"/>
          </p:cNvCxnSpPr>
          <p:nvPr/>
        </p:nvCxnSpPr>
        <p:spPr>
          <a:xfrm>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cxnSpLocks/>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cxnSpLocks/>
            <a:stCxn id="16" idx="2"/>
            <a:endCxn id="17" idx="0"/>
          </p:cNvCxnSpPr>
          <p:nvPr/>
        </p:nvCxnSpPr>
        <p:spPr>
          <a:xfrm>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cxnSpLocks/>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cxnSpLocks/>
            <a:stCxn id="19" idx="2"/>
            <a:endCxn id="20" idx="0"/>
          </p:cNvCxnSpPr>
          <p:nvPr/>
        </p:nvCxnSpPr>
        <p:spPr>
          <a:xfrm>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cxnSpLocks/>
            <a:stCxn id="20" idx="2"/>
            <a:endCxn id="21" idx="0"/>
          </p:cNvCxnSpPr>
          <p:nvPr/>
        </p:nvCxnSpPr>
        <p:spPr>
          <a:xfrm>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1296458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Adım 5 – Tehdit Senaryolarını Tanımlayın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530258"/>
            <a:ext cx="11059200" cy="3769742"/>
          </a:xfrm>
        </p:spPr>
        <p:txBody>
          <a:bodyPr>
            <a:normAutofit/>
          </a:bodyPr>
          <a:lstStyle/>
          <a:p>
            <a:r>
              <a:rPr lang="tr" sz="3600" dirty="0"/>
              <a:t>İlgili alanlar daha ayrıntılı</a:t>
            </a:r>
          </a:p>
          <a:p>
            <a:pPr lvl="1"/>
            <a:r>
              <a:rPr lang="tr" sz="3200" dirty="0"/>
              <a:t>Teknik araçları kullanan insan aktörler</a:t>
            </a:r>
          </a:p>
          <a:p>
            <a:pPr lvl="1"/>
            <a:r>
              <a:rPr lang="tr" sz="3200" dirty="0"/>
              <a:t>Fiziksel erişim kullanan insan aktörler</a:t>
            </a:r>
          </a:p>
          <a:p>
            <a:pPr lvl="1"/>
            <a:r>
              <a:rPr lang="tr" sz="3200" dirty="0"/>
              <a:t>Teknik problemler</a:t>
            </a:r>
          </a:p>
          <a:p>
            <a:pPr lvl="1"/>
            <a:r>
              <a:rPr lang="tr" sz="3200" dirty="0"/>
              <a:t>Diğer problemler</a:t>
            </a:r>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rcRect/>
          <a:stretch/>
        </p:blipFill>
        <p:spPr>
          <a:xfrm>
            <a:off x="8286499" y="1441163"/>
            <a:ext cx="3160558" cy="5051712"/>
          </a:xfrm>
          <a:prstGeom prst="rect">
            <a:avLst/>
          </a:prstGeom>
        </p:spPr>
      </p:pic>
    </p:spTree>
    <p:extLst>
      <p:ext uri="{BB962C8B-B14F-4D97-AF65-F5344CB8AC3E}">
        <p14:creationId xmlns:p14="http://schemas.microsoft.com/office/powerpoint/2010/main" val="40756484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OKTAV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Sürücüleri Kur</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1 - Risk Ölçüm Kriterlerini Belirleyin</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Profil Varlıkları</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2 - Bir Bilgi Varlığı Profili Geliştirin</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3. Adım - Bilgi Varlığı Kapsayıcılarını Tanımlayın</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Tehditleri Tanımlayın</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4 - Endişe Alanlarını Belirleyin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5 - Tehdit Senaryolarını Tanımlayın</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Riskleri Tanımlayın/Azaltın</a:t>
            </a:r>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rgbClr val="FF00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6 - Riskleri Tanımlayın</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7 - Riskleri Analiz Edin</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8 - Azaltma Yaklaşımını Seçin</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cxnSpLocks/>
            <a:stCxn id="13" idx="2"/>
            <a:endCxn id="14" idx="0"/>
          </p:cNvCxnSpPr>
          <p:nvPr/>
        </p:nvCxnSpPr>
        <p:spPr>
          <a:xfrm>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cxnSpLocks/>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cxnSpLocks/>
            <a:stCxn id="16" idx="2"/>
            <a:endCxn id="17" idx="0"/>
          </p:cNvCxnSpPr>
          <p:nvPr/>
        </p:nvCxnSpPr>
        <p:spPr>
          <a:xfrm>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cxnSpLocks/>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cxnSpLocks/>
            <a:stCxn id="19" idx="2"/>
            <a:endCxn id="20" idx="0"/>
          </p:cNvCxnSpPr>
          <p:nvPr/>
        </p:nvCxnSpPr>
        <p:spPr>
          <a:xfrm>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cxnSpLocks/>
            <a:stCxn id="20" idx="2"/>
            <a:endCxn id="21" idx="0"/>
          </p:cNvCxnSpPr>
          <p:nvPr/>
        </p:nvCxnSpPr>
        <p:spPr>
          <a:xfrm>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9768841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Adım 6 – Riskleri Tanımlayın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168828"/>
            <a:ext cx="5369406" cy="4131172"/>
          </a:xfrm>
        </p:spPr>
        <p:txBody>
          <a:bodyPr>
            <a:normAutofit/>
          </a:bodyPr>
          <a:lstStyle/>
          <a:p>
            <a:r>
              <a:rPr lang="tr" sz="3600" dirty="0"/>
              <a:t>Ayrıntılı etki beyanları oluşturun</a:t>
            </a:r>
          </a:p>
          <a:p>
            <a:endParaRPr lang="en-US" sz="3600" dirty="0"/>
          </a:p>
          <a:p>
            <a:r>
              <a:rPr lang="tr" sz="3600" dirty="0"/>
              <a:t>Belirli tehdit senaryolarının sonuçlarının tanımı</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rcRect/>
          <a:stretch/>
        </p:blipFill>
        <p:spPr>
          <a:xfrm>
            <a:off x="5909406" y="1512842"/>
            <a:ext cx="5537651" cy="4662490"/>
          </a:xfrm>
          <a:prstGeom prst="rect">
            <a:avLst/>
          </a:prstGeom>
        </p:spPr>
      </p:pic>
      <p:sp>
        <p:nvSpPr>
          <p:cNvPr id="8" name="Textfeld 7">
            <a:extLst>
              <a:ext uri="{FF2B5EF4-FFF2-40B4-BE49-F238E27FC236}">
                <a16:creationId xmlns:a16="http://schemas.microsoft.com/office/drawing/2014/main" id="{D9FC5C25-CCA2-EFD4-D643-6F67D59E3CBB}"/>
              </a:ext>
            </a:extLst>
          </p:cNvPr>
          <p:cNvSpPr txBox="1"/>
          <p:nvPr/>
        </p:nvSpPr>
        <p:spPr>
          <a:xfrm>
            <a:off x="10031616" y="6190223"/>
            <a:ext cx="1415441" cy="307777"/>
          </a:xfrm>
          <a:prstGeom prst="rect">
            <a:avLst/>
          </a:prstGeom>
          <a:noFill/>
        </p:spPr>
        <p:txBody>
          <a:bodyPr wrap="square" rtlCol="0">
            <a:spAutoFit/>
          </a:bodyPr>
          <a:lstStyle/>
          <a:p>
            <a:r>
              <a:rPr lang="tr" sz="1400" dirty="0"/>
              <a:t>Kaynak: SEI 2007</a:t>
            </a:r>
          </a:p>
        </p:txBody>
      </p:sp>
    </p:spTree>
    <p:extLst>
      <p:ext uri="{BB962C8B-B14F-4D97-AF65-F5344CB8AC3E}">
        <p14:creationId xmlns:p14="http://schemas.microsoft.com/office/powerpoint/2010/main" val="5348198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OKTAV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Sürücüleri Kur</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1 - Risk Ölçüm Kriterlerini Belirleyin</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Profil Varlıkları</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2 - Bir Bilgi Varlığı Profili Geliştirin</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3. Adım - Bilgi Varlığı Kapsayıcılarını Tanımlayın</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Tehditleri Tanımlayın</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4 - Endişe Alanlarını Belirleyin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5 - Tehdit Senaryolarını Tanımlayın</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Riskleri Tanımlayın/Azaltın</a:t>
            </a:r>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6 - Riskleri Tanımlayın</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rgbClr val="FF00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7 - Riskleri Analiz Edin</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8 - Azaltma Yaklaşımını Seçin</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cxnSpLocks/>
            <a:stCxn id="13" idx="2"/>
            <a:endCxn id="14" idx="0"/>
          </p:cNvCxnSpPr>
          <p:nvPr/>
        </p:nvCxnSpPr>
        <p:spPr>
          <a:xfrm>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cxnSpLocks/>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cxnSpLocks/>
            <a:stCxn id="16" idx="2"/>
            <a:endCxn id="17" idx="0"/>
          </p:cNvCxnSpPr>
          <p:nvPr/>
        </p:nvCxnSpPr>
        <p:spPr>
          <a:xfrm>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cxnSpLocks/>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cxnSpLocks/>
            <a:stCxn id="19" idx="2"/>
            <a:endCxn id="20" idx="0"/>
          </p:cNvCxnSpPr>
          <p:nvPr/>
        </p:nvCxnSpPr>
        <p:spPr>
          <a:xfrm>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cxnSpLocks/>
            <a:stCxn id="20" idx="2"/>
            <a:endCxn id="21" idx="0"/>
          </p:cNvCxnSpPr>
          <p:nvPr/>
        </p:nvCxnSpPr>
        <p:spPr>
          <a:xfrm>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365185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7. Adım – Riskleri Analiz Edin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168828"/>
            <a:ext cx="5369406" cy="4131172"/>
          </a:xfrm>
        </p:spPr>
        <p:txBody>
          <a:bodyPr>
            <a:normAutofit lnSpcReduction="10000"/>
          </a:bodyPr>
          <a:lstStyle/>
          <a:p>
            <a:r>
              <a:rPr lang="tr" sz="3600" dirty="0"/>
              <a:t>Niteliksel olarak risklerin değerlendirilmesi</a:t>
            </a:r>
          </a:p>
          <a:p>
            <a:pPr lvl="1"/>
            <a:r>
              <a:rPr lang="tr" sz="3200" dirty="0"/>
              <a:t>Darbe</a:t>
            </a:r>
          </a:p>
          <a:p>
            <a:pPr lvl="1"/>
            <a:r>
              <a:rPr lang="tr" sz="3200" dirty="0"/>
              <a:t>Olasılık</a:t>
            </a:r>
          </a:p>
          <a:p>
            <a:pPr lvl="1"/>
            <a:endParaRPr lang="en-US" sz="3200" dirty="0"/>
          </a:p>
          <a:p>
            <a:r>
              <a:rPr lang="tr" sz="3600" dirty="0"/>
              <a:t>Risk puanları önceliklendirmeyi destekler</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rcRect/>
          <a:stretch/>
        </p:blipFill>
        <p:spPr>
          <a:xfrm>
            <a:off x="5909406" y="2203903"/>
            <a:ext cx="5537651" cy="3280368"/>
          </a:xfrm>
          <a:prstGeom prst="rect">
            <a:avLst/>
          </a:prstGeom>
        </p:spPr>
      </p:pic>
      <p:sp>
        <p:nvSpPr>
          <p:cNvPr id="8" name="Textfeld 7">
            <a:extLst>
              <a:ext uri="{FF2B5EF4-FFF2-40B4-BE49-F238E27FC236}">
                <a16:creationId xmlns:a16="http://schemas.microsoft.com/office/drawing/2014/main" id="{D9FC5C25-CCA2-EFD4-D643-6F67D59E3CBB}"/>
              </a:ext>
            </a:extLst>
          </p:cNvPr>
          <p:cNvSpPr txBox="1"/>
          <p:nvPr/>
        </p:nvSpPr>
        <p:spPr>
          <a:xfrm>
            <a:off x="10031616" y="5430470"/>
            <a:ext cx="1415441" cy="307777"/>
          </a:xfrm>
          <a:prstGeom prst="rect">
            <a:avLst/>
          </a:prstGeom>
          <a:noFill/>
        </p:spPr>
        <p:txBody>
          <a:bodyPr wrap="square" rtlCol="0">
            <a:spAutoFit/>
          </a:bodyPr>
          <a:lstStyle/>
          <a:p>
            <a:r>
              <a:rPr lang="tr" sz="1400" dirty="0"/>
              <a:t>Kaynak: SEI 2007</a:t>
            </a:r>
          </a:p>
        </p:txBody>
      </p:sp>
    </p:spTree>
    <p:extLst>
      <p:ext uri="{BB962C8B-B14F-4D97-AF65-F5344CB8AC3E}">
        <p14:creationId xmlns:p14="http://schemas.microsoft.com/office/powerpoint/2010/main" val="23032661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7. Adım – Riskleri Analiz Edin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rcRect/>
          <a:stretch/>
        </p:blipFill>
        <p:spPr>
          <a:xfrm>
            <a:off x="6151133" y="2203903"/>
            <a:ext cx="5054196" cy="3280368"/>
          </a:xfrm>
          <a:prstGeom prst="rect">
            <a:avLst/>
          </a:prstGeom>
        </p:spPr>
      </p:pic>
      <p:sp>
        <p:nvSpPr>
          <p:cNvPr id="8" name="Textfeld 7">
            <a:extLst>
              <a:ext uri="{FF2B5EF4-FFF2-40B4-BE49-F238E27FC236}">
                <a16:creationId xmlns:a16="http://schemas.microsoft.com/office/drawing/2014/main" id="{D9FC5C25-CCA2-EFD4-D643-6F67D59E3CBB}"/>
              </a:ext>
            </a:extLst>
          </p:cNvPr>
          <p:cNvSpPr txBox="1"/>
          <p:nvPr/>
        </p:nvSpPr>
        <p:spPr>
          <a:xfrm>
            <a:off x="10031616" y="5430470"/>
            <a:ext cx="1415441" cy="307777"/>
          </a:xfrm>
          <a:prstGeom prst="rect">
            <a:avLst/>
          </a:prstGeom>
          <a:noFill/>
        </p:spPr>
        <p:txBody>
          <a:bodyPr wrap="square" rtlCol="0">
            <a:spAutoFit/>
          </a:bodyPr>
          <a:lstStyle/>
          <a:p>
            <a:r>
              <a:rPr lang="tr" sz="1400" dirty="0"/>
              <a:t>Kaynak: SEI 2007</a:t>
            </a:r>
          </a:p>
        </p:txBody>
      </p:sp>
      <p:pic>
        <p:nvPicPr>
          <p:cNvPr id="10" name="Grafik 9">
            <a:extLst>
              <a:ext uri="{FF2B5EF4-FFF2-40B4-BE49-F238E27FC236}">
                <a16:creationId xmlns:a16="http://schemas.microsoft.com/office/drawing/2014/main" id="{C2C7D05B-EA93-F53A-93E9-4FEEC26DD0D0}"/>
              </a:ext>
            </a:extLst>
          </p:cNvPr>
          <p:cNvPicPr>
            <a:picLocks noChangeAspect="1"/>
          </p:cNvPicPr>
          <p:nvPr/>
        </p:nvPicPr>
        <p:blipFill rotWithShape="1">
          <a:blip r:embed="rId6"/>
          <a:srcRect b="50000"/>
          <a:stretch/>
        </p:blipFill>
        <p:spPr>
          <a:xfrm>
            <a:off x="540000" y="2055271"/>
            <a:ext cx="5288643" cy="3429000"/>
          </a:xfrm>
          <a:prstGeom prst="rect">
            <a:avLst/>
          </a:prstGeom>
        </p:spPr>
      </p:pic>
    </p:spTree>
    <p:extLst>
      <p:ext uri="{BB962C8B-B14F-4D97-AF65-F5344CB8AC3E}">
        <p14:creationId xmlns:p14="http://schemas.microsoft.com/office/powerpoint/2010/main" val="25674961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OKTAV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Sürücüleri Kur</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1 - Risk Ölçüm Kriterlerini Belirleyin</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Profil Varlıkları</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2 - Bir Bilgi Varlığı Profili Geliştirin</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3. Adım - Bilgi Varlığı Kapsayıcılarını Tanımlayın</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Tehditleri Tanımlayın</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4 - Endişe Alanlarını Belirleyin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5 - Tehdit Senaryolarını Tanımlayın</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tr" sz="2133" dirty="0"/>
              <a:t>Riskleri Tanımlayın/Azaltın</a:t>
            </a:r>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6 - Riskleri Tanımlayın</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7 - Riskleri Analiz Edin</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rgbClr val="FF00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 sz="1600" dirty="0"/>
              <a:t>Adım 8 - Azaltma Yaklaşımını Seçin</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cxnSpLocks/>
            <a:stCxn id="13" idx="2"/>
            <a:endCxn id="14" idx="0"/>
          </p:cNvCxnSpPr>
          <p:nvPr/>
        </p:nvCxnSpPr>
        <p:spPr>
          <a:xfrm>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cxnSpLocks/>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cxnSpLocks/>
            <a:stCxn id="16" idx="2"/>
            <a:endCxn id="17" idx="0"/>
          </p:cNvCxnSpPr>
          <p:nvPr/>
        </p:nvCxnSpPr>
        <p:spPr>
          <a:xfrm>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cxnSpLocks/>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cxnSpLocks/>
            <a:stCxn id="19" idx="2"/>
            <a:endCxn id="20" idx="0"/>
          </p:cNvCxnSpPr>
          <p:nvPr/>
        </p:nvCxnSpPr>
        <p:spPr>
          <a:xfrm>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cxnSpLocks/>
            <a:stCxn id="20" idx="2"/>
            <a:endCxn id="21" idx="0"/>
          </p:cNvCxnSpPr>
          <p:nvPr/>
        </p:nvCxnSpPr>
        <p:spPr>
          <a:xfrm>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5153391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Adım 8 – Azaltma Yaklaşımını Seçin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168828"/>
            <a:ext cx="5369406" cy="4131172"/>
          </a:xfrm>
        </p:spPr>
        <p:txBody>
          <a:bodyPr>
            <a:normAutofit lnSpcReduction="10000"/>
          </a:bodyPr>
          <a:lstStyle/>
          <a:p>
            <a:r>
              <a:rPr lang="tr" sz="3600" dirty="0"/>
              <a:t>Risk stratejisinin belirlenmesi</a:t>
            </a:r>
          </a:p>
          <a:p>
            <a:pPr lvl="1"/>
            <a:r>
              <a:rPr lang="tr" sz="3200" b="1" dirty="0">
                <a:solidFill>
                  <a:schemeClr val="accent1">
                    <a:lumMod val="75000"/>
                  </a:schemeClr>
                </a:solidFill>
              </a:rPr>
              <a:t>Kabul</a:t>
            </a:r>
          </a:p>
          <a:p>
            <a:pPr lvl="1"/>
            <a:r>
              <a:rPr lang="tr" sz="3200" b="1" dirty="0">
                <a:solidFill>
                  <a:schemeClr val="accent1">
                    <a:lumMod val="75000"/>
                  </a:schemeClr>
                </a:solidFill>
              </a:rPr>
              <a:t>Ertele</a:t>
            </a:r>
          </a:p>
          <a:p>
            <a:pPr lvl="1"/>
            <a:r>
              <a:rPr lang="tr" sz="3200" b="1" dirty="0">
                <a:solidFill>
                  <a:schemeClr val="accent1">
                    <a:lumMod val="75000"/>
                  </a:schemeClr>
                </a:solidFill>
              </a:rPr>
              <a:t>Hafifletmek</a:t>
            </a:r>
          </a:p>
          <a:p>
            <a:pPr lvl="1"/>
            <a:r>
              <a:rPr lang="tr" sz="3200" b="1" dirty="0">
                <a:solidFill>
                  <a:schemeClr val="accent1">
                    <a:lumMod val="75000"/>
                  </a:schemeClr>
                </a:solidFill>
              </a:rPr>
              <a:t>Aktar</a:t>
            </a:r>
          </a:p>
          <a:p>
            <a:r>
              <a:rPr lang="tr" sz="3600" dirty="0"/>
              <a:t>Kontrollerin belirlenmesi</a:t>
            </a:r>
          </a:p>
          <a:p>
            <a:r>
              <a:rPr lang="tr" sz="3600" dirty="0"/>
              <a:t>Kalan riski değerlendirin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rcRect/>
          <a:stretch/>
        </p:blipFill>
        <p:spPr>
          <a:xfrm>
            <a:off x="7114784" y="1841044"/>
            <a:ext cx="4485184" cy="4458956"/>
          </a:xfrm>
          <a:prstGeom prst="rect">
            <a:avLst/>
          </a:prstGeom>
        </p:spPr>
      </p:pic>
    </p:spTree>
    <p:extLst>
      <p:ext uri="{BB962C8B-B14F-4D97-AF65-F5344CB8AC3E}">
        <p14:creationId xmlns:p14="http://schemas.microsoft.com/office/powerpoint/2010/main" val="299821376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Adım 8 – Azaltma Yaklaşımını Seçin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6" name="Textfeld 5">
            <a:extLst>
              <a:ext uri="{FF2B5EF4-FFF2-40B4-BE49-F238E27FC236}">
                <a16:creationId xmlns:a16="http://schemas.microsoft.com/office/drawing/2014/main" id="{D981798E-A158-862C-FAF9-D57F21BA6A88}"/>
              </a:ext>
            </a:extLst>
          </p:cNvPr>
          <p:cNvSpPr txBox="1"/>
          <p:nvPr/>
        </p:nvSpPr>
        <p:spPr>
          <a:xfrm>
            <a:off x="8410722" y="6190223"/>
            <a:ext cx="1415441" cy="307777"/>
          </a:xfrm>
          <a:prstGeom prst="rect">
            <a:avLst/>
          </a:prstGeom>
          <a:noFill/>
        </p:spPr>
        <p:txBody>
          <a:bodyPr wrap="square" rtlCol="0">
            <a:spAutoFit/>
          </a:bodyPr>
          <a:lstStyle/>
          <a:p>
            <a:r>
              <a:rPr lang="tr" sz="1400" dirty="0"/>
              <a:t>Kaynak: SEI 2007</a:t>
            </a:r>
          </a:p>
        </p:txBody>
      </p:sp>
      <p:pic>
        <p:nvPicPr>
          <p:cNvPr id="7" name="Grafik 6">
            <a:extLst>
              <a:ext uri="{FF2B5EF4-FFF2-40B4-BE49-F238E27FC236}">
                <a16:creationId xmlns:a16="http://schemas.microsoft.com/office/drawing/2014/main" id="{836A8516-F7C2-216F-4BC7-0A933879D15E}"/>
              </a:ext>
            </a:extLst>
          </p:cNvPr>
          <p:cNvPicPr>
            <a:picLocks noChangeAspect="1"/>
          </p:cNvPicPr>
          <p:nvPr/>
        </p:nvPicPr>
        <p:blipFill>
          <a:blip r:embed="rId5"/>
          <a:srcRect/>
          <a:stretch/>
        </p:blipFill>
        <p:spPr>
          <a:xfrm>
            <a:off x="2865910" y="1823349"/>
            <a:ext cx="5613243" cy="4807312"/>
          </a:xfrm>
          <a:prstGeom prst="rect">
            <a:avLst/>
          </a:prstGeom>
        </p:spPr>
      </p:pic>
    </p:spTree>
    <p:extLst>
      <p:ext uri="{BB962C8B-B14F-4D97-AF65-F5344CB8AC3E}">
        <p14:creationId xmlns:p14="http://schemas.microsoft.com/office/powerpoint/2010/main" val="372148182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tr" sz="6000" b="1" dirty="0"/>
              <a:t>İlginiz </a:t>
            </a:r>
            <a:br>
              <a:rPr lang="en-US" sz="6000" b="1" dirty="0"/>
            </a:br>
            <a:r>
              <a:rPr lang="tr" sz="6000" b="1" dirty="0">
                <a:solidFill>
                  <a:schemeClr val="bg1">
                    <a:lumMod val="50000"/>
                  </a:schemeClr>
                </a:solidFill>
              </a:rPr>
              <a:t>için teşekkürler</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8444229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6096000" y="3277383"/>
            <a:ext cx="6095999" cy="1217141"/>
          </a:xfrm>
        </p:spPr>
        <p:txBody>
          <a:bodyPr>
            <a:normAutofit/>
          </a:bodyPr>
          <a:lstStyle/>
          <a:p>
            <a:pPr marL="0" indent="0">
              <a:buNone/>
            </a:pPr>
            <a:r>
              <a:rPr lang="tr" sz="3600" dirty="0"/>
              <a:t>FH-Prof. Mag. Simon </a:t>
            </a:r>
            <a:r>
              <a:rPr lang="tr" sz="3600" dirty="0" err="1"/>
              <a:t>Tjoa</a:t>
            </a:r>
            <a:endParaRPr lang="en-US" sz="3600" dirty="0"/>
          </a:p>
          <a:p>
            <a:pPr marL="0" indent="0">
              <a:buNone/>
            </a:pPr>
            <a:r>
              <a:rPr lang="tr" sz="3600" dirty="0" err="1"/>
              <a:t>simon.tjoa@fhstp.ac.at</a:t>
            </a:r>
            <a:endParaRPr lang="en-US" sz="36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rcRect/>
          <a:stretch/>
        </p:blipFill>
        <p:spPr>
          <a:xfrm>
            <a:off x="1664643" y="1291650"/>
            <a:ext cx="4229530" cy="5188608"/>
          </a:xfrm>
          <a:prstGeom prst="rect">
            <a:avLst/>
          </a:prstGeom>
        </p:spPr>
      </p:pic>
    </p:spTree>
    <p:extLst>
      <p:ext uri="{BB962C8B-B14F-4D97-AF65-F5344CB8AC3E}">
        <p14:creationId xmlns:p14="http://schemas.microsoft.com/office/powerpoint/2010/main" val="1698064267"/>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Belge" ma:contentTypeID="0x010100B0CE1FA9B2DBF24481AA0B0C98AF3289" ma:contentTypeVersion="13" ma:contentTypeDescription="Yeni belge oluşturun." ma:contentTypeScope="" ma:versionID="ced19757cb1aa0daf9ddbdac6f3b6140">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c30aab6c1f66fd9edf65395e71c9e259"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Resim Etiketleri"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çerik Türü"/>
        <xsd:element ref="dc:title" minOccurs="0" maxOccurs="1" ma:index="4" ma:displayName="Başlı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E9A1E8B-9BC3-4AFF-ACDF-1D3E9A70AF0A}"/>
</file>

<file path=customXml/itemProps2.xml><?xml version="1.0" encoding="utf-8"?>
<ds:datastoreItem xmlns:ds="http://schemas.openxmlformats.org/officeDocument/2006/customXml" ds:itemID="{4429463A-B53A-4D63-A594-C3529899302C}">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3.xml><?xml version="1.0" encoding="utf-8"?>
<ds:datastoreItem xmlns:ds="http://schemas.openxmlformats.org/officeDocument/2006/customXml" ds:itemID="{B2E06A90-E676-4E60-A355-F1B2634DB01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TotalTime>
  <Words>2499</Words>
  <Application>Microsoft Office PowerPoint</Application>
  <PresentationFormat>Geniş ekran</PresentationFormat>
  <Paragraphs>482</Paragraphs>
  <Slides>43</Slides>
  <Notes>43</Notes>
  <HiddenSlides>0</HiddenSlides>
  <MMClips>0</MMClips>
  <ScaleCrop>false</ScaleCrop>
  <HeadingPairs>
    <vt:vector size="6" baseType="variant">
      <vt:variant>
        <vt:lpstr>Kullanılan Yazı Tipleri</vt:lpstr>
      </vt:variant>
      <vt:variant>
        <vt:i4>4</vt:i4>
      </vt:variant>
      <vt:variant>
        <vt:lpstr>Tema</vt:lpstr>
      </vt:variant>
      <vt:variant>
        <vt:i4>1</vt:i4>
      </vt:variant>
      <vt:variant>
        <vt:lpstr>Slayt Başlıkları</vt:lpstr>
      </vt:variant>
      <vt:variant>
        <vt:i4>43</vt:i4>
      </vt:variant>
    </vt:vector>
  </HeadingPairs>
  <TitlesOfParts>
    <vt:vector size="48" baseType="lpstr">
      <vt:lpstr>Arial</vt:lpstr>
      <vt:lpstr>Arial</vt:lpstr>
      <vt:lpstr>Calibri</vt:lpstr>
      <vt:lpstr>Calibri Light</vt:lpstr>
      <vt:lpstr>Office</vt:lpstr>
      <vt:lpstr>Risk yönetimi</vt:lpstr>
      <vt:lpstr>vakıflar</vt:lpstr>
      <vt:lpstr>Motivasyon</vt:lpstr>
      <vt:lpstr>Riski Tanımlamak</vt:lpstr>
      <vt:lpstr>Riski Tanımlama – Temel Terimler</vt:lpstr>
      <vt:lpstr>Bilgi Güvenliği Riskleri</vt:lpstr>
      <vt:lpstr>Bilgi Güvenliği Riski</vt:lpstr>
      <vt:lpstr>Bilgi Güvenliği Riski</vt:lpstr>
      <vt:lpstr>Risk Yönetimi Yaklaşımı</vt:lpstr>
      <vt:lpstr>Risk yönetimi</vt:lpstr>
      <vt:lpstr>Risk tanımlaması</vt:lpstr>
      <vt:lpstr>Risk analizi</vt:lpstr>
      <vt:lpstr>Risk değerlendirmesi</vt:lpstr>
      <vt:lpstr>Risk Tedavisi</vt:lpstr>
      <vt:lpstr>Risk Değerlendirme Çerçeveleri</vt:lpstr>
      <vt:lpstr>OKTAV Allegro</vt:lpstr>
      <vt:lpstr>OKTAV Allegro</vt:lpstr>
      <vt:lpstr>OKTAV Allegro</vt:lpstr>
      <vt:lpstr>OKTAV Allegro</vt:lpstr>
      <vt:lpstr>Adım 1 – Risk Ölçüm Kriterlerini Belirleyin</vt:lpstr>
      <vt:lpstr>Adım 1 – Risk Ölçüm Kriterlerini Belirleyin</vt:lpstr>
      <vt:lpstr>OKTAV Allegro</vt:lpstr>
      <vt:lpstr>Adım 2 – Bir Bilgi Varlığı Profili Geliştirin</vt:lpstr>
      <vt:lpstr>Adım 2 – Bir Bilgi Varlığı Profili Geliştirin</vt:lpstr>
      <vt:lpstr>Adım 2 – Bir Bilgi Varlığı Profili Geliştirin</vt:lpstr>
      <vt:lpstr>OKTAV Allegro</vt:lpstr>
      <vt:lpstr>Adım 3 – Bilgi Varlığı Kapsayıcılarını Tanımlayın</vt:lpstr>
      <vt:lpstr>Adım 3 – Bilgi Varlığı Kapsayıcılarını Tanımlayın</vt:lpstr>
      <vt:lpstr>OKTAV Allegro</vt:lpstr>
      <vt:lpstr>Adım 4 – Endişe Alanlarını Belirleyin</vt:lpstr>
      <vt:lpstr>Adım 4 – Endişe Alanlarını Belirleyin</vt:lpstr>
      <vt:lpstr>OKTAV Allegro</vt:lpstr>
      <vt:lpstr>Adım 5 – Tehdit Senaryolarını Tanımlayın</vt:lpstr>
      <vt:lpstr>OKTAV Allegro</vt:lpstr>
      <vt:lpstr>Adım 6 – Riskleri Tanımlayın</vt:lpstr>
      <vt:lpstr>OKTAV Allegro</vt:lpstr>
      <vt:lpstr>7. Adım – Riskleri Analiz Edin</vt:lpstr>
      <vt:lpstr>7. Adım – Riskleri Analiz Edin</vt:lpstr>
      <vt:lpstr>OKTAV Allegro</vt:lpstr>
      <vt:lpstr>Adım 8 – Azaltma Yaklaşımını Seçin</vt:lpstr>
      <vt:lpstr>Adım 8 – Azaltma Yaklaşımını Seçin</vt:lpstr>
      <vt:lpstr>İlginiz  için teşekkürler</vt:lpstr>
      <vt:lpstr>PowerPoint Sunusu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lastModifiedBy>Ali Gokdemir</cp:lastModifiedBy>
  <cp:revision>7</cp:revision>
  <dcterms:created xsi:type="dcterms:W3CDTF">2022-10-31T15:14:22Z</dcterms:created>
  <dcterms:modified xsi:type="dcterms:W3CDTF">2022-11-25T12:18:52Z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