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9"/>
  </p:notesMasterIdLst>
  <p:sldIdLst>
    <p:sldId id="256" r:id="rId5"/>
    <p:sldId id="260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68" r:id="rId20"/>
    <p:sldId id="275" r:id="rId21"/>
    <p:sldId id="276" r:id="rId22"/>
    <p:sldId id="277" r:id="rId23"/>
    <p:sldId id="278" r:id="rId24"/>
    <p:sldId id="292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102880-9435-4310-9F4B-1F8A832F1CB9}" v="27" dt="2022-11-29T10:51:16.0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8"/>
    <p:restoredTop sz="60923"/>
  </p:normalViewPr>
  <p:slideViewPr>
    <p:cSldViewPr snapToGrid="0">
      <p:cViewPr varScale="1">
        <p:scale>
          <a:sx n="76" d="100"/>
          <a:sy n="76" d="100"/>
        </p:scale>
        <p:origin x="126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ta Trinca" userId="S::elisabetta.trinca@uninettunouniversity.net::51223556-5259-47dc-9549-2ad7c980edc0" providerId="AD" clId="Web-{E7102880-9435-4310-9F4B-1F8A832F1CB9}"/>
    <pc:docChg chg="modSld">
      <pc:chgData name="Elisabetta Trinca" userId="S::elisabetta.trinca@uninettunouniversity.net::51223556-5259-47dc-9549-2ad7c980edc0" providerId="AD" clId="Web-{E7102880-9435-4310-9F4B-1F8A832F1CB9}" dt="2022-11-29T10:51:16.076" v="29" actId="14100"/>
      <pc:docMkLst>
        <pc:docMk/>
      </pc:docMkLst>
      <pc:sldChg chg="modSp">
        <pc:chgData name="Elisabetta Trinca" userId="S::elisabetta.trinca@uninettunouniversity.net::51223556-5259-47dc-9549-2ad7c980edc0" providerId="AD" clId="Web-{E7102880-9435-4310-9F4B-1F8A832F1CB9}" dt="2022-11-29T10:47:17.405" v="2" actId="20577"/>
        <pc:sldMkLst>
          <pc:docMk/>
          <pc:sldMk cId="1650876323" sldId="257"/>
        </pc:sldMkLst>
        <pc:spChg chg="mod">
          <ac:chgData name="Elisabetta Trinca" userId="S::elisabetta.trinca@uninettunouniversity.net::51223556-5259-47dc-9549-2ad7c980edc0" providerId="AD" clId="Web-{E7102880-9435-4310-9F4B-1F8A832F1CB9}" dt="2022-11-29T10:47:17.405" v="2" actId="20577"/>
          <ac:spMkLst>
            <pc:docMk/>
            <pc:sldMk cId="1650876323" sldId="257"/>
            <ac:spMk id="3" creationId="{03E7A2C2-BEB9-43AB-F11C-4B6947A395BB}"/>
          </ac:spMkLst>
        </pc:spChg>
      </pc:sldChg>
      <pc:sldChg chg="modSp">
        <pc:chgData name="Elisabetta Trinca" userId="S::elisabetta.trinca@uninettunouniversity.net::51223556-5259-47dc-9549-2ad7c980edc0" providerId="AD" clId="Web-{E7102880-9435-4310-9F4B-1F8A832F1CB9}" dt="2022-11-29T10:48:58.098" v="10" actId="1076"/>
        <pc:sldMkLst>
          <pc:docMk/>
          <pc:sldMk cId="3446467133" sldId="268"/>
        </pc:sldMkLst>
        <pc:spChg chg="mod">
          <ac:chgData name="Elisabetta Trinca" userId="S::elisabetta.trinca@uninettunouniversity.net::51223556-5259-47dc-9549-2ad7c980edc0" providerId="AD" clId="Web-{E7102880-9435-4310-9F4B-1F8A832F1CB9}" dt="2022-11-29T10:48:58.098" v="10" actId="1076"/>
          <ac:spMkLst>
            <pc:docMk/>
            <pc:sldMk cId="3446467133" sldId="268"/>
            <ac:spMk id="14" creationId="{3DA38AD5-0C23-C958-3D9C-E44903B8E510}"/>
          </ac:spMkLst>
        </pc:spChg>
        <pc:picChg chg="mod">
          <ac:chgData name="Elisabetta Trinca" userId="S::elisabetta.trinca@uninettunouniversity.net::51223556-5259-47dc-9549-2ad7c980edc0" providerId="AD" clId="Web-{E7102880-9435-4310-9F4B-1F8A832F1CB9}" dt="2022-11-29T10:48:54.161" v="8" actId="1076"/>
          <ac:picMkLst>
            <pc:docMk/>
            <pc:sldMk cId="3446467133" sldId="268"/>
            <ac:picMk id="12" creationId="{AABB5290-0B22-941A-647D-192FCCA99659}"/>
          </ac:picMkLst>
        </pc:picChg>
        <pc:picChg chg="mod">
          <ac:chgData name="Elisabetta Trinca" userId="S::elisabetta.trinca@uninettunouniversity.net::51223556-5259-47dc-9549-2ad7c980edc0" providerId="AD" clId="Web-{E7102880-9435-4310-9F4B-1F8A832F1CB9}" dt="2022-11-29T10:48:55.583" v="9" actId="1076"/>
          <ac:picMkLst>
            <pc:docMk/>
            <pc:sldMk cId="3446467133" sldId="268"/>
            <ac:picMk id="13" creationId="{EDDD5C19-23B7-453A-126B-6EA251BC399A}"/>
          </ac:picMkLst>
        </pc:picChg>
      </pc:sldChg>
      <pc:sldChg chg="modSp">
        <pc:chgData name="Elisabetta Trinca" userId="S::elisabetta.trinca@uninettunouniversity.net::51223556-5259-47dc-9549-2ad7c980edc0" providerId="AD" clId="Web-{E7102880-9435-4310-9F4B-1F8A832F1CB9}" dt="2022-11-29T10:48:37.832" v="4" actId="20577"/>
        <pc:sldMkLst>
          <pc:docMk/>
          <pc:sldMk cId="3790881503" sldId="272"/>
        </pc:sldMkLst>
        <pc:spChg chg="mod">
          <ac:chgData name="Elisabetta Trinca" userId="S::elisabetta.trinca@uninettunouniversity.net::51223556-5259-47dc-9549-2ad7c980edc0" providerId="AD" clId="Web-{E7102880-9435-4310-9F4B-1F8A832F1CB9}" dt="2022-11-29T10:48:37.832" v="4" actId="20577"/>
          <ac:spMkLst>
            <pc:docMk/>
            <pc:sldMk cId="3790881503" sldId="272"/>
            <ac:spMk id="3" creationId="{03E7A2C2-BEB9-43AB-F11C-4B6947A395BB}"/>
          </ac:spMkLst>
        </pc:spChg>
      </pc:sldChg>
      <pc:sldChg chg="modSp">
        <pc:chgData name="Elisabetta Trinca" userId="S::elisabetta.trinca@uninettunouniversity.net::51223556-5259-47dc-9549-2ad7c980edc0" providerId="AD" clId="Web-{E7102880-9435-4310-9F4B-1F8A832F1CB9}" dt="2022-11-29T10:49:05.474" v="11" actId="1076"/>
        <pc:sldMkLst>
          <pc:docMk/>
          <pc:sldMk cId="3189850285" sldId="275"/>
        </pc:sldMkLst>
        <pc:spChg chg="mod">
          <ac:chgData name="Elisabetta Trinca" userId="S::elisabetta.trinca@uninettunouniversity.net::51223556-5259-47dc-9549-2ad7c980edc0" providerId="AD" clId="Web-{E7102880-9435-4310-9F4B-1F8A832F1CB9}" dt="2022-11-29T10:49:05.474" v="11" actId="1076"/>
          <ac:spMkLst>
            <pc:docMk/>
            <pc:sldMk cId="3189850285" sldId="275"/>
            <ac:spMk id="3" creationId="{366BFBD8-401C-A599-8953-336B0FD4E454}"/>
          </ac:spMkLst>
        </pc:spChg>
        <pc:cxnChg chg="mod">
          <ac:chgData name="Elisabetta Trinca" userId="S::elisabetta.trinca@uninettunouniversity.net::51223556-5259-47dc-9549-2ad7c980edc0" providerId="AD" clId="Web-{E7102880-9435-4310-9F4B-1F8A832F1CB9}" dt="2022-11-29T10:49:05.474" v="11" actId="1076"/>
          <ac:cxnSpMkLst>
            <pc:docMk/>
            <pc:sldMk cId="3189850285" sldId="275"/>
            <ac:cxnSpMk id="16" creationId="{028CB7A4-00B9-D8A9-958D-50A43B5CE40E}"/>
          </ac:cxnSpMkLst>
        </pc:cxnChg>
        <pc:cxnChg chg="mod">
          <ac:chgData name="Elisabetta Trinca" userId="S::elisabetta.trinca@uninettunouniversity.net::51223556-5259-47dc-9549-2ad7c980edc0" providerId="AD" clId="Web-{E7102880-9435-4310-9F4B-1F8A832F1CB9}" dt="2022-11-29T10:49:05.474" v="11" actId="1076"/>
          <ac:cxnSpMkLst>
            <pc:docMk/>
            <pc:sldMk cId="3189850285" sldId="275"/>
            <ac:cxnSpMk id="18" creationId="{B4CFD508-1BD4-E703-48F3-8E99946A2E2D}"/>
          </ac:cxnSpMkLst>
        </pc:cxnChg>
        <pc:cxnChg chg="mod">
          <ac:chgData name="Elisabetta Trinca" userId="S::elisabetta.trinca@uninettunouniversity.net::51223556-5259-47dc-9549-2ad7c980edc0" providerId="AD" clId="Web-{E7102880-9435-4310-9F4B-1F8A832F1CB9}" dt="2022-11-29T10:49:05.474" v="11" actId="1076"/>
          <ac:cxnSpMkLst>
            <pc:docMk/>
            <pc:sldMk cId="3189850285" sldId="275"/>
            <ac:cxnSpMk id="23" creationId="{2DA13679-1FF4-B554-723D-B609F2583286}"/>
          </ac:cxnSpMkLst>
        </pc:cxnChg>
        <pc:cxnChg chg="mod">
          <ac:chgData name="Elisabetta Trinca" userId="S::elisabetta.trinca@uninettunouniversity.net::51223556-5259-47dc-9549-2ad7c980edc0" providerId="AD" clId="Web-{E7102880-9435-4310-9F4B-1F8A832F1CB9}" dt="2022-11-29T10:49:05.474" v="11" actId="1076"/>
          <ac:cxnSpMkLst>
            <pc:docMk/>
            <pc:sldMk cId="3189850285" sldId="275"/>
            <ac:cxnSpMk id="26" creationId="{B7BF02D7-5312-F7CC-78C1-12A52BF80A34}"/>
          </ac:cxnSpMkLst>
        </pc:cxnChg>
        <pc:cxnChg chg="mod">
          <ac:chgData name="Elisabetta Trinca" userId="S::elisabetta.trinca@uninettunouniversity.net::51223556-5259-47dc-9549-2ad7c980edc0" providerId="AD" clId="Web-{E7102880-9435-4310-9F4B-1F8A832F1CB9}" dt="2022-11-29T10:49:05.474" v="11" actId="1076"/>
          <ac:cxnSpMkLst>
            <pc:docMk/>
            <pc:sldMk cId="3189850285" sldId="275"/>
            <ac:cxnSpMk id="29" creationId="{0FDAB02D-1F88-433E-1D38-814116BE7D29}"/>
          </ac:cxnSpMkLst>
        </pc:cxnChg>
      </pc:sldChg>
      <pc:sldChg chg="modSp">
        <pc:chgData name="Elisabetta Trinca" userId="S::elisabetta.trinca@uninettunouniversity.net::51223556-5259-47dc-9549-2ad7c980edc0" providerId="AD" clId="Web-{E7102880-9435-4310-9F4B-1F8A832F1CB9}" dt="2022-11-29T10:49:35.710" v="16" actId="14100"/>
        <pc:sldMkLst>
          <pc:docMk/>
          <pc:sldMk cId="3819662865" sldId="277"/>
        </pc:sldMkLst>
        <pc:spChg chg="mod">
          <ac:chgData name="Elisabetta Trinca" userId="S::elisabetta.trinca@uninettunouniversity.net::51223556-5259-47dc-9549-2ad7c980edc0" providerId="AD" clId="Web-{E7102880-9435-4310-9F4B-1F8A832F1CB9}" dt="2022-11-29T10:49:22.725" v="13" actId="1076"/>
          <ac:spMkLst>
            <pc:docMk/>
            <pc:sldMk cId="3819662865" sldId="277"/>
            <ac:spMk id="34" creationId="{70AFC66D-F67A-9D62-F16A-7EB5821C346C}"/>
          </ac:spMkLst>
        </pc:spChg>
        <pc:spChg chg="mod">
          <ac:chgData name="Elisabetta Trinca" userId="S::elisabetta.trinca@uninettunouniversity.net::51223556-5259-47dc-9549-2ad7c980edc0" providerId="AD" clId="Web-{E7102880-9435-4310-9F4B-1F8A832F1CB9}" dt="2022-11-29T10:49:32.382" v="15" actId="14100"/>
          <ac:spMkLst>
            <pc:docMk/>
            <pc:sldMk cId="3819662865" sldId="277"/>
            <ac:spMk id="36" creationId="{A36EE9FF-FC97-2595-D603-9BB4EA933B50}"/>
          </ac:spMkLst>
        </pc:spChg>
        <pc:spChg chg="mod">
          <ac:chgData name="Elisabetta Trinca" userId="S::elisabetta.trinca@uninettunouniversity.net::51223556-5259-47dc-9549-2ad7c980edc0" providerId="AD" clId="Web-{E7102880-9435-4310-9F4B-1F8A832F1CB9}" dt="2022-11-29T10:49:35.710" v="16" actId="14100"/>
          <ac:spMkLst>
            <pc:docMk/>
            <pc:sldMk cId="3819662865" sldId="277"/>
            <ac:spMk id="37" creationId="{E1C9A497-066C-44BA-0107-37812C0B87AA}"/>
          </ac:spMkLst>
        </pc:spChg>
      </pc:sldChg>
      <pc:sldChg chg="modSp">
        <pc:chgData name="Elisabetta Trinca" userId="S::elisabetta.trinca@uninettunouniversity.net::51223556-5259-47dc-9549-2ad7c980edc0" providerId="AD" clId="Web-{E7102880-9435-4310-9F4B-1F8A832F1CB9}" dt="2022-11-29T10:50:00.352" v="27" actId="20577"/>
        <pc:sldMkLst>
          <pc:docMk/>
          <pc:sldMk cId="1583149428" sldId="281"/>
        </pc:sldMkLst>
        <pc:spChg chg="mod">
          <ac:chgData name="Elisabetta Trinca" userId="S::elisabetta.trinca@uninettunouniversity.net::51223556-5259-47dc-9549-2ad7c980edc0" providerId="AD" clId="Web-{E7102880-9435-4310-9F4B-1F8A832F1CB9}" dt="2022-11-29T10:50:00.352" v="27" actId="20577"/>
          <ac:spMkLst>
            <pc:docMk/>
            <pc:sldMk cId="1583149428" sldId="281"/>
            <ac:spMk id="3" creationId="{03E7A2C2-BEB9-43AB-F11C-4B6947A395BB}"/>
          </ac:spMkLst>
        </pc:spChg>
      </pc:sldChg>
      <pc:sldChg chg="modSp">
        <pc:chgData name="Elisabetta Trinca" userId="S::elisabetta.trinca@uninettunouniversity.net::51223556-5259-47dc-9549-2ad7c980edc0" providerId="AD" clId="Web-{E7102880-9435-4310-9F4B-1F8A832F1CB9}" dt="2022-11-29T10:51:16.076" v="29" actId="14100"/>
        <pc:sldMkLst>
          <pc:docMk/>
          <pc:sldMk cId="2415740317" sldId="290"/>
        </pc:sldMkLst>
        <pc:spChg chg="mod">
          <ac:chgData name="Elisabetta Trinca" userId="S::elisabetta.trinca@uninettunouniversity.net::51223556-5259-47dc-9549-2ad7c980edc0" providerId="AD" clId="Web-{E7102880-9435-4310-9F4B-1F8A832F1CB9}" dt="2022-11-29T10:51:16.076" v="29" actId="14100"/>
          <ac:spMkLst>
            <pc:docMk/>
            <pc:sldMk cId="2415740317" sldId="290"/>
            <ac:spMk id="29" creationId="{F682F0C5-9CE5-3F5F-31EB-E946132E1DF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C0935-0105-2741-A322-47D42544AC23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Formato Mastertext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9CE5F-4222-D44B-A5B9-52360EF51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79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Salve spettatori, benvenuti a questo modulo </a:t>
            </a:r>
            <a:r>
              <a:rPr lang="en-US" dirty="0" err="1"/>
              <a:t>InCyt </a:t>
            </a:r>
            <a:r>
              <a:rPr lang="en-US" dirty="0"/>
              <a:t>sulla resilienza. La resilienza sta ricevendo sempre più attenzione, poiché è diventato ovvio che si verifichino violazioni e che si materializzino eventi negativi che non ci si aspettava.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5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39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sabotaggio di dipendenti scontenti, vendita segreta di informazioni riservate</a:t>
            </a:r>
          </a:p>
          <a:p>
            <a:r>
              <a:rPr lang="en-US" sz="1200" dirty="0"/>
              <a:t>Supporti di memorizzazione difettosi, </a:t>
            </a:r>
          </a:p>
          <a:p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Forte dipendenza dal cliente o dal fornitore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587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/>
              <a:t>dipendenze (interne / esterne - clienti / fornitori)</a:t>
            </a:r>
          </a:p>
          <a:p>
            <a:pPr lvl="1"/>
            <a:r>
              <a:rPr lang="en-US" dirty="0"/>
              <a:t>documentazione di importanti processi aziendali</a:t>
            </a:r>
          </a:p>
          <a:p>
            <a:pPr lvl="1"/>
            <a:r>
              <a:rPr lang="en-US" dirty="0"/>
              <a:t>Individuazione di flussi di lavoro inefficienti e di singoli punti di errore.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Conformità ai requisiti normativi e legali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Contributo alla governance aziendale</a:t>
            </a:r>
          </a:p>
          <a:p>
            <a:r>
              <a:rPr lang="en-US" sz="1200" dirty="0"/>
              <a:t>così come i dipendenti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872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Cosa succede se il vostro processo più importante viene interrotto?</a:t>
            </a:r>
            <a:endParaRPr lang="de-DE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71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581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936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917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222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666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L'alta direzione deve dimostrare il proprio impegno nello sviluppo e nell'attuazione del BCMS e nel miglioramento continuo della sua efficacia.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BCMS e a migliorarne continuamente l'efficacia attraverso: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rispettando i requisiti legali applicabili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stabilendo la politica e gli obiettivi di continuità operativa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nominando una o più persone con l'autorità e le competenze adeguate come responsabili del BCMS.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BCMS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assicurando che siano stabiliti i ruoli, le responsabilità e le competenze del BCMS</a:t>
            </a:r>
          </a:p>
          <a:p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garantire la disponibilità di risorse sufficienti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comunicare all'organizzazione l'importanza di rispettare la politica di continuità operativa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garantire la conduzione di audit interni del BCMS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condurre revisioni gestionali efficaci del BCMS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dirty="0"/>
              <a:t>La politica di BC deve indicare l'ambito di applicazione in termini di</a:t>
            </a:r>
          </a:p>
          <a:p>
            <a:pPr lvl="2"/>
            <a:r>
              <a:rPr lang="en-US" dirty="0"/>
              <a:t>cosa proteggere</a:t>
            </a:r>
          </a:p>
          <a:p>
            <a:pPr lvl="2"/>
            <a:r>
              <a:rPr lang="en-US" dirty="0"/>
              <a:t>la massima entità del danno, della perdita o dell'interruzione a cui l'organizzazione può sopravvivere</a:t>
            </a:r>
          </a:p>
          <a:p>
            <a:pPr lvl="1"/>
            <a:endParaRPr lang="en-US" dirty="0"/>
          </a:p>
          <a:p>
            <a:r>
              <a:rPr lang="en-US" dirty="0"/>
              <a:t>Il BCM è un processo in continua evoluzione per superare i problemi di costo e complessità.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59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4372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La gestione della continuità operativa è un metodo di gestione che assicura il funzionamento di processi vitali durante </a:t>
            </a:r>
            <a:r>
              <a:rPr lang="en-US" baseline="0" dirty="0"/>
              <a:t>o dopo un incidente. Gli scenari che vengono spesso affrontati dalla continuità operativa comprendono gravi interruzioni dell'infrastruttura o dell'IT, la perdita di un edificio, di personale chiave o di un fornitore. </a:t>
            </a:r>
            <a:endParaRPr lang="en-US" dirty="0"/>
          </a:p>
          <a:p>
            <a:endParaRPr lang="en-US" dirty="0"/>
          </a:p>
          <a:p>
            <a:r>
              <a:rPr lang="en-US" dirty="0"/>
              <a:t>Oggi inizieremo con una breve </a:t>
            </a:r>
            <a:r>
              <a:rPr lang="en-US" baseline="0" dirty="0"/>
              <a:t>introduzione a uno degli strumenti più importanti del processo BCM (la BIA). Nella seconda parte daremo uno sguardo dettagliato agli standard ISO 22317 e ISO 22301. I compiti pratici saranno svolti domani.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8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/>
              <a:t>Lavoro </a:t>
            </a:r>
            <a:r>
              <a:rPr lang="en-GB" b="1" dirty="0"/>
              <a:t>di base </a:t>
            </a:r>
            <a:r>
              <a:rPr lang="en-GB" dirty="0"/>
              <a:t>per l'intero processo BCM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Identificare e determinare il significato di</a:t>
            </a:r>
            <a:endParaRPr lang="en-US" dirty="0"/>
          </a:p>
          <a:p>
            <a:pPr lvl="2">
              <a:lnSpc>
                <a:spcPct val="90000"/>
              </a:lnSpc>
            </a:pPr>
            <a:r>
              <a:rPr lang="en-US" dirty="0"/>
              <a:t>attività, prodotti e risultati principali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Servizi e infrastrutture IT a supporto di queste attività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dipendenze interne ed esterne (ad es. servizi o fornitori)</a:t>
            </a:r>
          </a:p>
          <a:p>
            <a:pPr>
              <a:lnSpc>
                <a:spcPct val="90000"/>
              </a:lnSpc>
            </a:pPr>
            <a:r>
              <a:rPr lang="en-GB" dirty="0"/>
              <a:t>Identifica, </a:t>
            </a:r>
            <a:r>
              <a:rPr lang="en-GB" b="1" dirty="0"/>
              <a:t>quantifica e qualifica gli impatti aziendali </a:t>
            </a:r>
            <a:r>
              <a:rPr lang="en-GB" dirty="0"/>
              <a:t>di una perdita, di un'interruzione o di un'interruzione (ad esempio, gli arretrati).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Identificazione delle attività critiche per la missione (</a:t>
            </a:r>
            <a:r>
              <a:rPr lang="en-GB" b="1" dirty="0"/>
              <a:t>tempo!</a:t>
            </a:r>
            <a:r>
              <a:rPr lang="en-GB" dirty="0"/>
              <a:t>) </a:t>
            </a:r>
            <a:r>
              <a:rPr lang="en-GB" dirty="0">
                <a:sym typeface="Wingdings" panose="05000000000000000000" pitchFamily="2" charset="2"/>
              </a:rPr>
              <a:t>vecchia 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terminologia (&lt; ISO22301)</a:t>
            </a:r>
          </a:p>
          <a:p>
            <a:pPr lvl="1">
              <a:lnSpc>
                <a:spcPct val="90000"/>
              </a:lnSpc>
            </a:pPr>
            <a:r>
              <a:rPr lang="en-GB" dirty="0">
                <a:sym typeface="Wingdings" panose="05000000000000000000" pitchFamily="2" charset="2"/>
              </a:rPr>
              <a:t>Attività prioritarie, sensibili al tempo e urgenti (ISO 22301)</a:t>
            </a:r>
            <a:endParaRPr lang="en-GB" dirty="0"/>
          </a:p>
          <a:p>
            <a:endParaRPr lang="en-US" dirty="0"/>
          </a:p>
          <a:p>
            <a:r>
              <a:rPr lang="en-US" dirty="0"/>
              <a:t>Perché fare una BIA</a:t>
            </a:r>
          </a:p>
          <a:p>
            <a:pPr lvl="1"/>
            <a:r>
              <a:rPr lang="en-US" dirty="0"/>
              <a:t>Fornisce informazioni </a:t>
            </a:r>
            <a:r>
              <a:rPr lang="en-US" b="1" dirty="0"/>
              <a:t>sulla rapidità di risposta </a:t>
            </a:r>
            <a:r>
              <a:rPr lang="en-US" dirty="0"/>
              <a:t>dell'organizzazione in caso di interruzione.</a:t>
            </a:r>
          </a:p>
          <a:p>
            <a:pPr lvl="1"/>
            <a:r>
              <a:rPr lang="en-US" b="1" dirty="0"/>
              <a:t>Un input </a:t>
            </a:r>
            <a:r>
              <a:rPr lang="en-US" dirty="0"/>
              <a:t>essenziale per la </a:t>
            </a:r>
            <a:r>
              <a:rPr lang="en-US" b="1" dirty="0"/>
              <a:t>strategia di recupero</a:t>
            </a:r>
          </a:p>
          <a:p>
            <a:pPr lvl="1"/>
            <a:r>
              <a:rPr lang="en-US" dirty="0"/>
              <a:t>Se la BIA non viene intrapresa, i requisiti di recupero sono normalmente indovinati e portano a </a:t>
            </a:r>
          </a:p>
          <a:p>
            <a:pPr lvl="2"/>
            <a:r>
              <a:rPr lang="en-US" dirty="0"/>
              <a:t>Sottovalutare</a:t>
            </a:r>
          </a:p>
          <a:p>
            <a:pPr lvl="2"/>
            <a:r>
              <a:rPr lang="en-US" dirty="0"/>
              <a:t>Sovrastima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Inoltre, quantifica e qualifica gli impatti aziendali di una perdita, un'interruzione o un'interruzione (ad esempio, gli arretrati).</a:t>
            </a:r>
          </a:p>
          <a:p>
            <a:pPr lvl="2">
              <a:lnSpc>
                <a:spcPct val="90000"/>
              </a:lnSpc>
            </a:pPr>
            <a:r>
              <a:rPr lang="en-GB" altLang="en-US" dirty="0"/>
              <a:t>Identificazione delle attività critiche per la missione (in termini di tempo!)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9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Massima interruzione accettabile (MAO) o massimo periodo di interruzione tollerabile (MTPD)</a:t>
            </a:r>
          </a:p>
          <a:p>
            <a:pPr lvl="1"/>
            <a:r>
              <a:rPr lang="en-US" dirty="0"/>
              <a:t>La stagionalità e la variabilità possono influenzare il MTPD.</a:t>
            </a:r>
          </a:p>
          <a:p>
            <a:pPr lvl="2"/>
            <a:r>
              <a:rPr lang="en-US" dirty="0"/>
              <a:t>Ad esempio, fine dell'anno finanziario, contratto con penalizzazioni temporali, periodi di vacanza.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La MTPD è anche influenzata dal tempo che un processo richiede e dalla possibilità di interromperlo o meno.</a:t>
            </a:r>
          </a:p>
          <a:p>
            <a:pPr lvl="2"/>
            <a:r>
              <a:rPr lang="en-US" dirty="0"/>
              <a:t>Ad esempio, gli esperimenti di laboratorio spesso devono essere riavviati da zero, mentre i processi di produzione possono essere ripresi in diversi punti.</a:t>
            </a:r>
          </a:p>
          <a:p>
            <a:endParaRPr lang="en-US" dirty="0"/>
          </a:p>
          <a:p>
            <a:r>
              <a:rPr lang="en-US" dirty="0"/>
              <a:t>Obiettivo di tempo di recupero (RTO)</a:t>
            </a:r>
          </a:p>
          <a:p>
            <a:pPr lvl="1"/>
            <a:r>
              <a:rPr lang="en-US" dirty="0"/>
              <a:t>È il periodo di tempo successivo a un incidente entro il quale un prodotto/attività deve essere ripreso o le risorse devono essere recuperate.</a:t>
            </a:r>
          </a:p>
          <a:p>
            <a:pPr lvl="1"/>
            <a:r>
              <a:rPr lang="en-US" dirty="0"/>
              <a:t>Deve essere inferiore a MTPD</a:t>
            </a:r>
          </a:p>
          <a:p>
            <a:pPr lvl="1"/>
            <a:r>
              <a:rPr lang="en-US" dirty="0"/>
              <a:t>Viene determinato durante la fase di progettazione, ma le stime iniziali possono essere fatte durante la BIA.</a:t>
            </a:r>
          </a:p>
          <a:p>
            <a:endParaRPr lang="en-US" dirty="0"/>
          </a:p>
          <a:p>
            <a:r>
              <a:rPr lang="en-US" dirty="0"/>
              <a:t>Obiettivo del punto di recupero (RPO)</a:t>
            </a:r>
          </a:p>
          <a:p>
            <a:pPr lvl="1"/>
            <a:r>
              <a:rPr lang="en-US" dirty="0"/>
              <a:t>Il punto in cui le informazioni devono essere ripristinate per consentire il funzionamento di un'attività alla ripresa (perdita massima di dati).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659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12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495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9558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0002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7814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7856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5140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1844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/>
              <a:t>Fornire una valutazione strategica della gestione</a:t>
            </a:r>
          </a:p>
          <a:p>
            <a:pPr>
              <a:lnSpc>
                <a:spcPct val="85000"/>
              </a:lnSpc>
            </a:pPr>
            <a:r>
              <a:rPr lang="en-GB" altLang="en-US" dirty="0"/>
              <a:t>Risultati chiave:</a:t>
            </a:r>
          </a:p>
          <a:p>
            <a:pPr lvl="2">
              <a:lnSpc>
                <a:spcPct val="85000"/>
              </a:lnSpc>
            </a:pPr>
            <a:r>
              <a:rPr lang="en-GB" altLang="en-US" dirty="0"/>
              <a:t>Strategia per ogni prodotto e servizio all'interno del programma che consenta la selezione delle alternative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830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Posto di lavoro</a:t>
            </a:r>
          </a:p>
          <a:p>
            <a:pPr lvl="2"/>
            <a:r>
              <a:rPr lang="en-US" dirty="0"/>
              <a:t>Attività commerciali distribuite</a:t>
            </a:r>
          </a:p>
          <a:p>
            <a:pPr lvl="2"/>
            <a:r>
              <a:rPr lang="en-US" dirty="0"/>
              <a:t>Posti di lavoro alternativi interni dedicati</a:t>
            </a:r>
          </a:p>
          <a:p>
            <a:pPr lvl="2"/>
            <a:r>
              <a:rPr lang="en-US" dirty="0"/>
              <a:t>Soluzione interna non dedicata</a:t>
            </a:r>
          </a:p>
          <a:p>
            <a:pPr lvl="2"/>
            <a:r>
              <a:rPr lang="en-US" dirty="0"/>
              <a:t>...</a:t>
            </a:r>
          </a:p>
          <a:p>
            <a:r>
              <a:rPr lang="en-US" dirty="0"/>
              <a:t>Personale</a:t>
            </a:r>
          </a:p>
          <a:p>
            <a:pPr lvl="2"/>
            <a:r>
              <a:rPr lang="en-US" dirty="0"/>
              <a:t>Sostituisce grazie alla versatilità e alla formazione trasversale.</a:t>
            </a:r>
          </a:p>
          <a:p>
            <a:pPr lvl="2"/>
            <a:r>
              <a:rPr lang="en-US" dirty="0"/>
              <a:t>Personale tecnico di fornitori esterni</a:t>
            </a:r>
          </a:p>
          <a:p>
            <a:pPr lvl="2"/>
            <a:r>
              <a:rPr lang="en-US" dirty="0"/>
              <a:t>Gestione della conoscenza</a:t>
            </a:r>
          </a:p>
          <a:p>
            <a:r>
              <a:rPr lang="en-US" dirty="0"/>
              <a:t>Tecnologia dell'informazione</a:t>
            </a:r>
          </a:p>
          <a:p>
            <a:pPr lvl="2"/>
            <a:r>
              <a:rPr lang="en-US" dirty="0"/>
              <a:t>Operazioni IT limitate</a:t>
            </a:r>
          </a:p>
          <a:p>
            <a:pPr lvl="2"/>
            <a:r>
              <a:rPr lang="en-US" dirty="0"/>
              <a:t>Siti IT ridondanti</a:t>
            </a:r>
          </a:p>
          <a:p>
            <a:r>
              <a:rPr lang="en-US" dirty="0"/>
              <a:t>Componente</a:t>
            </a:r>
          </a:p>
          <a:p>
            <a:pPr lvl="2"/>
            <a:r>
              <a:rPr lang="en-US" dirty="0"/>
              <a:t>Stoccaggio dei componenti / ricambi</a:t>
            </a:r>
          </a:p>
          <a:p>
            <a:pPr lvl="2"/>
            <a:r>
              <a:rPr lang="en-US" dirty="0"/>
              <a:t>Acquisto di ricambi</a:t>
            </a:r>
          </a:p>
          <a:p>
            <a:pPr lvl="2"/>
            <a:r>
              <a:rPr lang="en-US" dirty="0"/>
              <a:t>Accordi con i fornitori</a:t>
            </a:r>
          </a:p>
          <a:p>
            <a:pPr lvl="2">
              <a:lnSpc>
                <a:spcPct val="85000"/>
              </a:lnSpc>
            </a:pPr>
            <a:endParaRPr lang="en-GB" alt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3400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4901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723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Il documento è destinato ad essere utilizzato in </a:t>
            </a:r>
            <a:r>
              <a:rPr lang="en-US" b="1" dirty="0"/>
              <a:t>situazioni di alta pressione</a:t>
            </a:r>
            <a:r>
              <a:rPr lang="en-US" dirty="0"/>
              <a:t>, quando le persone sono sotto stress</a:t>
            </a:r>
            <a:r>
              <a:rPr lang="en-US" dirty="0">
                <a:sym typeface="Wingdings" panose="05000000000000000000" pitchFamily="2" charset="2"/>
              </a:rPr>
              <a:t>, e deve essere preso in considerazione per renderlo </a:t>
            </a:r>
            <a:r>
              <a:rPr lang="en-US" b="1" dirty="0">
                <a:sym typeface="Wingdings" panose="05000000000000000000" pitchFamily="2" charset="2"/>
              </a:rPr>
              <a:t>facile da usare.</a:t>
            </a:r>
          </a:p>
          <a:p>
            <a:endParaRPr lang="en-US" dirty="0"/>
          </a:p>
          <a:p>
            <a:pPr lvl="2"/>
            <a:r>
              <a:rPr lang="en-US" b="1" dirty="0">
                <a:sym typeface="Wingdings" panose="05000000000000000000" pitchFamily="2" charset="2"/>
              </a:rPr>
              <a:t>Diretto</a:t>
            </a:r>
            <a:r>
              <a:rPr lang="en-US" dirty="0">
                <a:sym typeface="Wingdings" panose="05000000000000000000" pitchFamily="2" charset="2"/>
              </a:rPr>
              <a:t>: i piani devono fornire una direzione </a:t>
            </a:r>
            <a:r>
              <a:rPr lang="en-US" b="1" dirty="0">
                <a:sym typeface="Wingdings" panose="05000000000000000000" pitchFamily="2" charset="2"/>
              </a:rPr>
              <a:t>chiara, orientata all'azione e basata sul tempo</a:t>
            </a:r>
            <a:r>
              <a:rPr lang="en-US" dirty="0">
                <a:sym typeface="Wingdings" panose="05000000000000000000" pitchFamily="2" charset="2"/>
              </a:rPr>
              <a:t>, consentendo al contempo un rapido accesso alle informazioni di supporto pertinenti.</a:t>
            </a:r>
          </a:p>
          <a:p>
            <a:pPr lvl="2"/>
            <a:r>
              <a:rPr lang="en-US" b="1" dirty="0">
                <a:sym typeface="Wingdings" panose="05000000000000000000" pitchFamily="2" charset="2"/>
              </a:rPr>
              <a:t>Adattabilità</a:t>
            </a:r>
            <a:r>
              <a:rPr lang="en-US" dirty="0">
                <a:sym typeface="Wingdings" panose="05000000000000000000" pitchFamily="2" charset="2"/>
              </a:rPr>
              <a:t>: deve consentire all'organizzazione di rispondere a un'</a:t>
            </a:r>
            <a:r>
              <a:rPr lang="en-US" b="1" dirty="0">
                <a:sym typeface="Wingdings" panose="05000000000000000000" pitchFamily="2" charset="2"/>
              </a:rPr>
              <a:t>ampia gamma di eventi dirompenti</a:t>
            </a:r>
            <a:r>
              <a:rPr lang="en-US" dirty="0">
                <a:sym typeface="Wingdings" panose="05000000000000000000" pitchFamily="2" charset="2"/>
              </a:rPr>
              <a:t>, compresi quelli che l'organizzazione non si aspettava.</a:t>
            </a:r>
          </a:p>
          <a:p>
            <a:pPr lvl="2"/>
            <a:r>
              <a:rPr lang="en-US" b="1" dirty="0">
                <a:sym typeface="Wingdings" panose="05000000000000000000" pitchFamily="2" charset="2"/>
              </a:rPr>
              <a:t>Concisi</a:t>
            </a:r>
            <a:r>
              <a:rPr lang="en-US" dirty="0">
                <a:sym typeface="Wingdings" panose="05000000000000000000" pitchFamily="2" charset="2"/>
              </a:rPr>
              <a:t>: i piani devono </a:t>
            </a:r>
            <a:r>
              <a:rPr lang="en-US" b="1" dirty="0">
                <a:sym typeface="Wingdings" panose="05000000000000000000" pitchFamily="2" charset="2"/>
              </a:rPr>
              <a:t>contenere solo le linee guida</a:t>
            </a:r>
            <a:r>
              <a:rPr lang="en-US" dirty="0">
                <a:sym typeface="Wingdings" panose="05000000000000000000" pitchFamily="2" charset="2"/>
              </a:rPr>
              <a:t>, le informazioni e gli strumenti che possono essere </a:t>
            </a:r>
            <a:r>
              <a:rPr lang="en-US" b="1" dirty="0">
                <a:sym typeface="Wingdings" panose="05000000000000000000" pitchFamily="2" charset="2"/>
              </a:rPr>
              <a:t>utilizzati in un incidente dirompente.</a:t>
            </a:r>
          </a:p>
          <a:p>
            <a:pPr lvl="2"/>
            <a:r>
              <a:rPr lang="en-US" b="1" dirty="0">
                <a:sym typeface="Wingdings" panose="05000000000000000000" pitchFamily="2" charset="2"/>
              </a:rPr>
              <a:t>Pertinenza</a:t>
            </a:r>
            <a:r>
              <a:rPr lang="en-US" dirty="0">
                <a:sym typeface="Wingdings" panose="05000000000000000000" pitchFamily="2" charset="2"/>
              </a:rPr>
              <a:t>: le informazioni contenute nel piano devono essere </a:t>
            </a:r>
            <a:r>
              <a:rPr lang="en-US" b="1" dirty="0">
                <a:sym typeface="Wingdings" panose="05000000000000000000" pitchFamily="2" charset="2"/>
              </a:rPr>
              <a:t>attuali </a:t>
            </a:r>
            <a:r>
              <a:rPr lang="en-US" dirty="0">
                <a:sym typeface="Wingdings" panose="05000000000000000000" pitchFamily="2" charset="2"/>
              </a:rPr>
              <a:t>e </a:t>
            </a:r>
            <a:r>
              <a:rPr lang="en-US" b="1" dirty="0">
                <a:sym typeface="Wingdings" panose="05000000000000000000" pitchFamily="2" charset="2"/>
              </a:rPr>
              <a:t>applicabili al team che </a:t>
            </a:r>
            <a:r>
              <a:rPr lang="en-US" dirty="0">
                <a:sym typeface="Wingdings" panose="05000000000000000000" pitchFamily="2" charset="2"/>
              </a:rPr>
              <a:t>le utilizzerà.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1487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en-US" dirty="0"/>
              <a:t>Scopo e ambito di applicazione</a:t>
            </a:r>
          </a:p>
          <a:p>
            <a:pPr lvl="2"/>
            <a:r>
              <a:rPr lang="en-US" dirty="0"/>
              <a:t>Obiettivo e presupposti</a:t>
            </a:r>
          </a:p>
          <a:p>
            <a:pPr lvl="2"/>
            <a:r>
              <a:rPr lang="en-US" dirty="0"/>
              <a:t>Struttura di gestione degli incidenti</a:t>
            </a:r>
          </a:p>
          <a:p>
            <a:pPr lvl="2"/>
            <a:r>
              <a:rPr lang="en-US" dirty="0"/>
              <a:t>Responsabilità della squadra di intervento / membri (leader, membri principali, sostituti), responsabilità individuali</a:t>
            </a:r>
          </a:p>
          <a:p>
            <a:pPr lvl="2"/>
            <a:r>
              <a:rPr lang="en-US" dirty="0"/>
              <a:t>Mobilitazione del team</a:t>
            </a:r>
          </a:p>
          <a:p>
            <a:pPr lvl="2"/>
            <a:r>
              <a:rPr lang="en-US" dirty="0"/>
              <a:t>Attivazione del piano</a:t>
            </a:r>
          </a:p>
          <a:p>
            <a:pPr lvl="2"/>
            <a:r>
              <a:rPr lang="en-US" dirty="0"/>
              <a:t>Invocazione (delle modalità di recupero)</a:t>
            </a:r>
          </a:p>
          <a:p>
            <a:pPr lvl="2"/>
            <a:r>
              <a:rPr lang="en-US" dirty="0"/>
              <a:t>Dati di contatto (di solito conservati come appendici)</a:t>
            </a:r>
          </a:p>
          <a:p>
            <a:endParaRPr lang="en-US" dirty="0"/>
          </a:p>
          <a:p>
            <a:endParaRPr lang="en-US" dirty="0"/>
          </a:p>
          <a:p>
            <a:r>
              <a:rPr lang="en-GB" altLang="en-US" dirty="0"/>
              <a:t>L'individuazione di un disastro è di fondamentale importanza</a:t>
            </a:r>
          </a:p>
          <a:p>
            <a:r>
              <a:rPr lang="en-GB" altLang="en-US" dirty="0"/>
              <a:t>Concordare un punto di decisione</a:t>
            </a:r>
          </a:p>
          <a:p>
            <a:pPr lvl="2"/>
            <a:r>
              <a:rPr lang="en-GB" altLang="en-US" dirty="0"/>
              <a:t>Punto di decisione: momento ultimo per invocare le procedure di emergenza per garantire la continuità dell'impresa.</a:t>
            </a:r>
          </a:p>
          <a:p>
            <a:r>
              <a:rPr lang="en-GB" altLang="en-US" dirty="0"/>
              <a:t>I criteri devono essere: </a:t>
            </a:r>
          </a:p>
          <a:p>
            <a:pPr lvl="2"/>
            <a:r>
              <a:rPr lang="en-GB" altLang="en-US" dirty="0"/>
              <a:t>Chiaro e obiettivo</a:t>
            </a:r>
          </a:p>
          <a:p>
            <a:pPr lvl="2"/>
            <a:r>
              <a:rPr lang="en-GB" altLang="en-US" dirty="0"/>
              <a:t>Misurabile</a:t>
            </a:r>
          </a:p>
          <a:p>
            <a:r>
              <a:rPr lang="en-GB" altLang="en-US" dirty="0"/>
              <a:t>I criteri NON devono...</a:t>
            </a:r>
          </a:p>
          <a:p>
            <a:pPr lvl="2"/>
            <a:r>
              <a:rPr lang="en-GB" altLang="en-US" dirty="0"/>
              <a:t>... dipendono dalle stime </a:t>
            </a:r>
            <a:br>
              <a:rPr lang="en-GB" altLang="en-US" dirty="0"/>
            </a:br>
            <a:r>
              <a:rPr lang="en-GB" altLang="en-US" dirty="0"/>
              <a:t>(ad esempio, come la situazione può evolvere nel tempo)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3547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98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Migliorare la consapevolezza </a:t>
            </a:r>
          </a:p>
          <a:p>
            <a:r>
              <a:rPr lang="en-US" dirty="0"/>
              <a:t>Migliorare l'applicazione delle procedure di continuità operativa;</a:t>
            </a:r>
          </a:p>
          <a:p>
            <a:r>
              <a:rPr lang="en-US" dirty="0"/>
              <a:t>Maggiore fiducia nella risposta alla continuità operativa;</a:t>
            </a:r>
          </a:p>
          <a:p>
            <a:r>
              <a:rPr lang="en-US" dirty="0"/>
              <a:t>Valutare l'utilità e l'applicabilità delle opzioni BCM;</a:t>
            </a:r>
          </a:p>
          <a:p>
            <a:r>
              <a:rPr lang="en-US" dirty="0"/>
              <a:t>Valutare l'adeguatezza delle capacità sviluppate e delle risorse allocate.</a:t>
            </a:r>
          </a:p>
          <a:p>
            <a:r>
              <a:rPr lang="en-US" dirty="0"/>
              <a:t>Identificare i requisiti e le pratiche non documentate utilizzate nella gestione di un incidente.</a:t>
            </a:r>
          </a:p>
          <a:p>
            <a:r>
              <a:rPr lang="en-US" dirty="0"/>
              <a:t>Identificare le inadeguatezze delle procedure scritte di continuità operativa.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6317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78794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89558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536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Formato Mastertext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1.pn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1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8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2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10" Type="http://schemas.openxmlformats.org/officeDocument/2006/relationships/image" Target="../media/image20.png"/><Relationship Id="rId4" Type="http://schemas.openxmlformats.org/officeDocument/2006/relationships/tags" Target="../tags/tag13.xml"/><Relationship Id="rId9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3.jpeg"/><Relationship Id="rId3" Type="http://schemas.openxmlformats.org/officeDocument/2006/relationships/tags" Target="../tags/tag17.xml"/><Relationship Id="rId7" Type="http://schemas.openxmlformats.org/officeDocument/2006/relationships/notesSlide" Target="../notesSlides/notesSlide17.xml"/><Relationship Id="rId12" Type="http://schemas.openxmlformats.org/officeDocument/2006/relationships/image" Target="../media/image22.jpeg"/><Relationship Id="rId2" Type="http://schemas.openxmlformats.org/officeDocument/2006/relationships/tags" Target="../tags/tag16.xml"/><Relationship Id="rId16" Type="http://schemas.openxmlformats.org/officeDocument/2006/relationships/image" Target="../media/image26.png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1.jpeg"/><Relationship Id="rId5" Type="http://schemas.openxmlformats.org/officeDocument/2006/relationships/tags" Target="../tags/tag19.xml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tags" Target="../tags/tag18.xml"/><Relationship Id="rId9" Type="http://schemas.openxmlformats.org/officeDocument/2006/relationships/image" Target="../media/image1.png"/><Relationship Id="rId1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9.jpeg"/><Relationship Id="rId3" Type="http://schemas.openxmlformats.org/officeDocument/2006/relationships/tags" Target="../tags/tag22.xml"/><Relationship Id="rId7" Type="http://schemas.openxmlformats.org/officeDocument/2006/relationships/notesSlide" Target="../notesSlides/notesSlide18.xml"/><Relationship Id="rId12" Type="http://schemas.openxmlformats.org/officeDocument/2006/relationships/image" Target="../media/image28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7.jpeg"/><Relationship Id="rId5" Type="http://schemas.openxmlformats.org/officeDocument/2006/relationships/tags" Target="../tags/tag24.xml"/><Relationship Id="rId15" Type="http://schemas.openxmlformats.org/officeDocument/2006/relationships/image" Target="../media/image31.png"/><Relationship Id="rId10" Type="http://schemas.openxmlformats.org/officeDocument/2006/relationships/image" Target="../media/image20.png"/><Relationship Id="rId4" Type="http://schemas.openxmlformats.org/officeDocument/2006/relationships/tags" Target="../tags/tag23.xml"/><Relationship Id="rId9" Type="http://schemas.openxmlformats.org/officeDocument/2006/relationships/image" Target="../media/image1.png"/><Relationship Id="rId1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10" Type="http://schemas.openxmlformats.org/officeDocument/2006/relationships/image" Target="../media/image1.png"/><Relationship Id="rId4" Type="http://schemas.openxmlformats.org/officeDocument/2006/relationships/tags" Target="../tags/tag28.xml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1.png"/><Relationship Id="rId9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image" Target="../media/image1.png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image" Target="../media/image2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notesSlide" Target="../notesSlides/notesSlide33.xml"/><Relationship Id="rId5" Type="http://schemas.openxmlformats.org/officeDocument/2006/relationships/tags" Target="../tags/tag3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34.xml"/><Relationship Id="rId9" Type="http://schemas.openxmlformats.org/officeDocument/2006/relationships/tags" Target="../tags/tag3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Resilienza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Notizie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6086B58-EE98-4789-29DC-8A69D22B31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003524"/>
            <a:ext cx="2628594" cy="2850952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172A8240-18E2-D5CD-9D73-7415A882D9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8403" y="2368953"/>
            <a:ext cx="2295193" cy="273408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0D8322A-27D4-8233-87DD-CC02E03C01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0762" y="1841858"/>
            <a:ext cx="3747122" cy="270540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FD8B414D-50E5-0743-A4D5-E4C5105C63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899" y="4105559"/>
            <a:ext cx="2080743" cy="2120126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C7FE51E1-88D3-75D0-9532-08CD4BECB3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9223" y="2845538"/>
            <a:ext cx="2358552" cy="243582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0246595E-DF5F-9E23-C504-E351077F68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33604" y="4131612"/>
            <a:ext cx="3852862" cy="212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10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err="1" smtClean="0"/>
              <a:t>Catastrofi</a:t>
            </a:r>
            <a:r>
              <a:rPr lang="en-US" dirty="0" smtClean="0"/>
              <a:t> </a:t>
            </a:r>
            <a:r>
              <a:rPr lang="en-US" dirty="0" err="1" smtClean="0"/>
              <a:t>silenziose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Perdita di </a:t>
            </a:r>
            <a:r>
              <a:rPr lang="en-US" dirty="0" err="1" smtClean="0"/>
              <a:t>personale</a:t>
            </a:r>
            <a:r>
              <a:rPr lang="en-US" dirty="0" smtClean="0"/>
              <a:t> </a:t>
            </a:r>
            <a:r>
              <a:rPr lang="en-US" dirty="0" err="1" smtClean="0"/>
              <a:t>chiave</a:t>
            </a:r>
            <a:endParaRPr lang="en-US" dirty="0" smtClean="0"/>
          </a:p>
          <a:p>
            <a:r>
              <a:rPr lang="en-US" dirty="0" err="1" smtClean="0"/>
              <a:t>Attacchi</a:t>
            </a:r>
            <a:r>
              <a:rPr lang="en-US" dirty="0" smtClean="0"/>
              <a:t> insider</a:t>
            </a:r>
          </a:p>
          <a:p>
            <a:r>
              <a:rPr lang="en-US" dirty="0" err="1" smtClean="0"/>
              <a:t>Spionaggio</a:t>
            </a:r>
            <a:r>
              <a:rPr lang="en-US" dirty="0" smtClean="0"/>
              <a:t> </a:t>
            </a:r>
            <a:r>
              <a:rPr lang="en-US" dirty="0" err="1" smtClean="0"/>
              <a:t>industriale</a:t>
            </a:r>
            <a:endParaRPr lang="en-US" dirty="0" smtClean="0"/>
          </a:p>
          <a:p>
            <a:r>
              <a:rPr lang="en-US" dirty="0" smtClean="0"/>
              <a:t>Perdita di </a:t>
            </a:r>
            <a:r>
              <a:rPr lang="en-US" dirty="0" err="1" smtClean="0"/>
              <a:t>informazioni</a:t>
            </a:r>
            <a:r>
              <a:rPr lang="en-US" dirty="0" smtClean="0"/>
              <a:t> </a:t>
            </a:r>
            <a:r>
              <a:rPr lang="en-US" dirty="0" err="1" smtClean="0"/>
              <a:t>critiche</a:t>
            </a:r>
            <a:r>
              <a:rPr lang="en-US" dirty="0" smtClean="0"/>
              <a:t> per </a:t>
            </a:r>
            <a:r>
              <a:rPr lang="en-US" dirty="0" err="1" smtClean="0"/>
              <a:t>l'azienda</a:t>
            </a:r>
            <a:endParaRPr lang="en-US" dirty="0" smtClean="0"/>
          </a:p>
          <a:p>
            <a:r>
              <a:rPr lang="en-US" dirty="0" smtClean="0"/>
              <a:t>Backup </a:t>
            </a:r>
            <a:r>
              <a:rPr lang="en-US" dirty="0" err="1" smtClean="0"/>
              <a:t>inadeguati</a:t>
            </a:r>
            <a:r>
              <a:rPr lang="en-US" dirty="0" smtClean="0"/>
              <a:t> o </a:t>
            </a:r>
            <a:r>
              <a:rPr lang="en-US" dirty="0" err="1" smtClean="0"/>
              <a:t>corrotti</a:t>
            </a:r>
            <a:endParaRPr lang="en-US" dirty="0" smtClean="0"/>
          </a:p>
          <a:p>
            <a:r>
              <a:rPr lang="en-US" dirty="0" err="1" smtClean="0"/>
              <a:t>Gravi</a:t>
            </a:r>
            <a:r>
              <a:rPr lang="en-US" dirty="0" smtClean="0"/>
              <a:t> </a:t>
            </a:r>
            <a:r>
              <a:rPr lang="en-US" dirty="0" err="1" smtClean="0"/>
              <a:t>guasti</a:t>
            </a:r>
            <a:r>
              <a:rPr lang="en-US" dirty="0" smtClean="0"/>
              <a:t> hardware o software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en-US" dirty="0" err="1" smtClean="0"/>
              <a:t>Perché</a:t>
            </a:r>
            <a:r>
              <a:rPr lang="en-US" dirty="0" smtClean="0"/>
              <a:t> un </a:t>
            </a:r>
            <a:r>
              <a:rPr lang="en-US" dirty="0" err="1" smtClean="0"/>
              <a:t>approccio</a:t>
            </a:r>
            <a:r>
              <a:rPr lang="en-US" dirty="0" smtClean="0"/>
              <a:t> </a:t>
            </a:r>
            <a:r>
              <a:rPr lang="en-US" dirty="0" err="1" smtClean="0"/>
              <a:t>strutturato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Reazione</a:t>
            </a:r>
            <a:r>
              <a:rPr lang="en-US" dirty="0" smtClean="0"/>
              <a:t> a </a:t>
            </a:r>
            <a:r>
              <a:rPr lang="en-US" dirty="0" err="1" smtClean="0"/>
              <a:t>gravi</a:t>
            </a:r>
            <a:r>
              <a:rPr lang="en-US" dirty="0" smtClean="0"/>
              <a:t> </a:t>
            </a:r>
            <a:r>
              <a:rPr lang="en-US" dirty="0" err="1" smtClean="0"/>
              <a:t>interruzioni</a:t>
            </a:r>
            <a:r>
              <a:rPr lang="en-US" dirty="0" smtClean="0"/>
              <a:t> e </a:t>
            </a:r>
            <a:r>
              <a:rPr lang="en-US" dirty="0" err="1" smtClean="0"/>
              <a:t>incidenti</a:t>
            </a:r>
            <a:endParaRPr lang="en-US" dirty="0" smtClean="0"/>
          </a:p>
          <a:p>
            <a:r>
              <a:rPr lang="en-US" dirty="0" smtClean="0"/>
              <a:t>Chiara </a:t>
            </a:r>
            <a:r>
              <a:rPr lang="en-US" dirty="0" err="1" smtClean="0"/>
              <a:t>comprensione</a:t>
            </a:r>
            <a:r>
              <a:rPr lang="en-US" dirty="0" smtClean="0"/>
              <a:t> del </a:t>
            </a:r>
            <a:r>
              <a:rPr lang="en-US" dirty="0" err="1" smtClean="0"/>
              <a:t>funzionamento</a:t>
            </a:r>
            <a:r>
              <a:rPr lang="en-US" dirty="0" smtClean="0"/>
              <a:t> </a:t>
            </a:r>
            <a:r>
              <a:rPr lang="en-US" dirty="0" err="1" smtClean="0"/>
              <a:t>dell'organizzazione</a:t>
            </a:r>
            <a:endParaRPr lang="en-US" dirty="0" smtClean="0"/>
          </a:p>
          <a:p>
            <a:r>
              <a:rPr lang="en-US" dirty="0" err="1" smtClean="0"/>
              <a:t>Protezione</a:t>
            </a:r>
            <a:r>
              <a:rPr lang="en-US" dirty="0" smtClean="0"/>
              <a:t> </a:t>
            </a:r>
            <a:r>
              <a:rPr lang="en-US" dirty="0" err="1" smtClean="0"/>
              <a:t>dell'organizzazione</a:t>
            </a:r>
            <a:r>
              <a:rPr lang="en-US" dirty="0" smtClean="0"/>
              <a:t>, del </a:t>
            </a:r>
            <a:r>
              <a:rPr lang="en-US" dirty="0" err="1" smtClean="0"/>
              <a:t>suo</a:t>
            </a:r>
            <a:r>
              <a:rPr lang="en-US" dirty="0" smtClean="0"/>
              <a:t> </a:t>
            </a:r>
            <a:r>
              <a:rPr lang="en-US" dirty="0" err="1" smtClean="0"/>
              <a:t>marchio</a:t>
            </a:r>
            <a:r>
              <a:rPr lang="en-US" dirty="0" smtClean="0"/>
              <a:t> e </a:t>
            </a:r>
            <a:r>
              <a:rPr lang="en-US" dirty="0" err="1" smtClean="0"/>
              <a:t>della</a:t>
            </a:r>
            <a:r>
              <a:rPr lang="en-US" dirty="0" smtClean="0"/>
              <a:t>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reputazione</a:t>
            </a:r>
            <a:endParaRPr lang="en-US" dirty="0" smtClean="0"/>
          </a:p>
          <a:p>
            <a:r>
              <a:rPr lang="en-US" dirty="0" err="1" smtClean="0"/>
              <a:t>Dimostrazione</a:t>
            </a:r>
            <a:r>
              <a:rPr lang="en-US" dirty="0" smtClean="0"/>
              <a:t> di </a:t>
            </a:r>
            <a:r>
              <a:rPr lang="en-US" dirty="0" err="1" smtClean="0"/>
              <a:t>attenzione</a:t>
            </a:r>
            <a:r>
              <a:rPr lang="en-US" dirty="0" smtClean="0"/>
              <a:t> e </a:t>
            </a:r>
            <a:r>
              <a:rPr lang="en-US" dirty="0" err="1" smtClean="0"/>
              <a:t>diligenza</a:t>
            </a:r>
            <a:r>
              <a:rPr lang="en-US" dirty="0" smtClean="0"/>
              <a:t> </a:t>
            </a:r>
            <a:r>
              <a:rPr lang="en-US" dirty="0" err="1" smtClean="0"/>
              <a:t>dovuta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15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 se...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F549ECD-D11B-DBA7-74BA-10A67BAAA0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788632" y="1587123"/>
            <a:ext cx="1202936" cy="2006071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A96A64F-CD20-38D8-A255-7025468A0FFC}"/>
              </a:ext>
            </a:extLst>
          </p:cNvPr>
          <p:cNvSpPr txBox="1"/>
          <p:nvPr/>
        </p:nvSpPr>
        <p:spPr>
          <a:xfrm>
            <a:off x="1794899" y="2822296"/>
            <a:ext cx="130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Cliente</a:t>
            </a:r>
          </a:p>
        </p:txBody>
      </p:sp>
      <p:pic>
        <p:nvPicPr>
          <p:cNvPr id="3" name="Inhaltsplatzhalter 6">
            <a:extLst>
              <a:ext uri="{FF2B5EF4-FFF2-40B4-BE49-F238E27FC236}">
                <a16:creationId xmlns:a16="http://schemas.microsoft.com/office/drawing/2014/main" id="{78155C60-F986-A4D4-E605-991709D3AC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988691"/>
            <a:ext cx="960206" cy="1440309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75334801-9286-3222-6416-A87C28CAC6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6592" y="1841568"/>
            <a:ext cx="1743516" cy="980728"/>
          </a:xfrm>
          <a:prstGeom prst="rect">
            <a:avLst/>
          </a:prstGeom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B572F071-E6CD-D23D-F2EF-D3047DED93B6}"/>
              </a:ext>
            </a:extLst>
          </p:cNvPr>
          <p:cNvSpPr txBox="1"/>
          <p:nvPr/>
        </p:nvSpPr>
        <p:spPr>
          <a:xfrm>
            <a:off x="5168122" y="2822296"/>
            <a:ext cx="720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Profitto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3CC56619-52CF-ACD6-F450-EEEB5908407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634" y="2102730"/>
            <a:ext cx="1793267" cy="1326270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5DFD038A-6863-CBBD-F9A9-CCA33AF74484}"/>
              </a:ext>
            </a:extLst>
          </p:cNvPr>
          <p:cNvSpPr txBox="1"/>
          <p:nvPr/>
        </p:nvSpPr>
        <p:spPr>
          <a:xfrm>
            <a:off x="8447556" y="3429000"/>
            <a:ext cx="168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Salute e sicurezza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3029687F-3474-5D2C-9E75-D66731677C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73" y="4441730"/>
            <a:ext cx="1752197" cy="1235664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1F8A82BE-27BE-D30A-9395-D8F155123C4B}"/>
              </a:ext>
            </a:extLst>
          </p:cNvPr>
          <p:cNvSpPr txBox="1"/>
          <p:nvPr/>
        </p:nvSpPr>
        <p:spPr>
          <a:xfrm>
            <a:off x="864384" y="5759166"/>
            <a:ext cx="1412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Ambiente</a:t>
            </a:r>
          </a:p>
        </p:txBody>
      </p:sp>
      <p:pic>
        <p:nvPicPr>
          <p:cNvPr id="23" name="Picture 4" descr="Flut, Tennessee, Fluss, Schaden, Gefahr, Regen, Natur">
            <a:extLst>
              <a:ext uri="{FF2B5EF4-FFF2-40B4-BE49-F238E27FC236}">
                <a16:creationId xmlns:a16="http://schemas.microsoft.com/office/drawing/2014/main" id="{62C401D6-F4CB-6CD2-608E-291E46598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588" y="3356265"/>
            <a:ext cx="4557426" cy="277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F7FC03F9-3FEB-DA8C-EE0A-4D03179C869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47" y="3832936"/>
            <a:ext cx="1398469" cy="2110896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id="{9EE10DE2-4C8A-9D89-7F34-1D5F59EE5381}"/>
              </a:ext>
            </a:extLst>
          </p:cNvPr>
          <p:cNvSpPr txBox="1"/>
          <p:nvPr/>
        </p:nvSpPr>
        <p:spPr>
          <a:xfrm>
            <a:off x="10522895" y="597843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199674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Continuità aziendale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6E4F0736-06E8-2A5F-08B9-E451BBA80803}"/>
              </a:ext>
            </a:extLst>
          </p:cNvPr>
          <p:cNvGrpSpPr/>
          <p:nvPr/>
        </p:nvGrpSpPr>
        <p:grpSpPr>
          <a:xfrm>
            <a:off x="1594326" y="1756357"/>
            <a:ext cx="10788658" cy="9473036"/>
            <a:chOff x="539553" y="1720059"/>
            <a:chExt cx="10826088" cy="9471363"/>
          </a:xfrm>
        </p:grpSpPr>
        <p:grpSp>
          <p:nvGrpSpPr>
            <p:cNvPr id="9" name="Gruppieren 8">
              <a:extLst>
                <a:ext uri="{FF2B5EF4-FFF2-40B4-BE49-F238E27FC236}">
                  <a16:creationId xmlns:a16="http://schemas.microsoft.com/office/drawing/2014/main" id="{E3C40795-F876-B045-BE48-AA89C8FB2260}"/>
                </a:ext>
              </a:extLst>
            </p:cNvPr>
            <p:cNvGrpSpPr/>
            <p:nvPr/>
          </p:nvGrpSpPr>
          <p:grpSpPr>
            <a:xfrm>
              <a:off x="539553" y="1780907"/>
              <a:ext cx="7992887" cy="4679053"/>
              <a:chOff x="539553" y="1761656"/>
              <a:chExt cx="7992887" cy="4679053"/>
            </a:xfrm>
          </p:grpSpPr>
          <p:sp>
            <p:nvSpPr>
              <p:cNvPr id="40" name="Textfeld 39">
                <a:extLst>
                  <a:ext uri="{FF2B5EF4-FFF2-40B4-BE49-F238E27FC236}">
                    <a16:creationId xmlns:a16="http://schemas.microsoft.com/office/drawing/2014/main" id="{BC7389BF-327F-A734-5177-05942DC680D3}"/>
                  </a:ext>
                </a:extLst>
              </p:cNvPr>
              <p:cNvSpPr txBox="1"/>
              <p:nvPr/>
            </p:nvSpPr>
            <p:spPr>
              <a:xfrm>
                <a:off x="7940106" y="6121785"/>
                <a:ext cx="520326" cy="318924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de-DE" sz="1600" b="0" dirty="0">
                    <a:latin typeface="Arial" panose="020B0604020202020204" pitchFamily="34" charset="0"/>
                  </a:rPr>
                  <a:t>Tempo</a:t>
                </a:r>
                <a:endParaRPr lang="en-AU" sz="1600" b="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Line 23">
                <a:extLst>
                  <a:ext uri="{FF2B5EF4-FFF2-40B4-BE49-F238E27FC236}">
                    <a16:creationId xmlns:a16="http://schemas.microsoft.com/office/drawing/2014/main" id="{30A3D84B-3A26-5B6E-4A0C-BCDAC625C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6121782"/>
                <a:ext cx="7671151" cy="3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Textfeld 41">
                <a:extLst>
                  <a:ext uri="{FF2B5EF4-FFF2-40B4-BE49-F238E27FC236}">
                    <a16:creationId xmlns:a16="http://schemas.microsoft.com/office/drawing/2014/main" id="{FB2ABE86-0132-9E2C-E46B-BE1164B7503E}"/>
                  </a:ext>
                </a:extLst>
              </p:cNvPr>
              <p:cNvSpPr txBox="1"/>
              <p:nvPr/>
            </p:nvSpPr>
            <p:spPr>
              <a:xfrm rot="16200000">
                <a:off x="-221936" y="2534305"/>
                <a:ext cx="1841901" cy="318924"/>
              </a:xfrm>
              <a:prstGeom prst="rect">
                <a:avLst/>
              </a:prstGeom>
              <a:noFill/>
            </p:spPr>
            <p:txBody>
              <a:bodyPr wrap="none" lIns="54000" tIns="36000" rIns="54000" bIns="36000" rtlCol="0">
                <a:spAutoFit/>
              </a:bodyPr>
              <a:lstStyle/>
              <a:p>
                <a:pPr algn="r"/>
                <a:r>
                  <a:rPr lang="en-US" sz="1600" b="0" dirty="0">
                    <a:latin typeface="Arial" panose="020B0604020202020204" pitchFamily="34" charset="0"/>
                  </a:rPr>
                  <a:t>Livello delle operazioni</a:t>
                </a:r>
              </a:p>
            </p:txBody>
          </p:sp>
          <p:sp>
            <p:nvSpPr>
              <p:cNvPr id="43" name="Line 22">
                <a:extLst>
                  <a:ext uri="{FF2B5EF4-FFF2-40B4-BE49-F238E27FC236}">
                    <a16:creationId xmlns:a16="http://schemas.microsoft.com/office/drawing/2014/main" id="{00A0382F-A061-F9CC-BD44-B48BC64263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1761656"/>
                <a:ext cx="0" cy="4360126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DF9D7928-CAF7-6106-0769-FFEBF19E2F71}"/>
                </a:ext>
              </a:extLst>
            </p:cNvPr>
            <p:cNvGrpSpPr/>
            <p:nvPr/>
          </p:nvGrpSpPr>
          <p:grpSpPr>
            <a:xfrm>
              <a:off x="858477" y="2648459"/>
              <a:ext cx="10507164" cy="8542963"/>
              <a:chOff x="858477" y="2629208"/>
              <a:chExt cx="10507164" cy="8542963"/>
            </a:xfrm>
          </p:grpSpPr>
          <p:cxnSp>
            <p:nvCxnSpPr>
              <p:cNvPr id="36" name="Gewinkelter Verbinder 18">
                <a:extLst>
                  <a:ext uri="{FF2B5EF4-FFF2-40B4-BE49-F238E27FC236}">
                    <a16:creationId xmlns:a16="http://schemas.microsoft.com/office/drawing/2014/main" id="{6BD28037-5D1A-60B0-30AF-E2891921274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3353483" cy="2300718"/>
              </a:xfrm>
              <a:prstGeom prst="bentConnector3">
                <a:avLst>
                  <a:gd name="adj1" fmla="val 29941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Bogen 36">
                <a:extLst>
                  <a:ext uri="{FF2B5EF4-FFF2-40B4-BE49-F238E27FC236}">
                    <a16:creationId xmlns:a16="http://schemas.microsoft.com/office/drawing/2014/main" id="{CC6B1012-7568-9DF3-6EF8-F2448C1593C0}"/>
                  </a:ext>
                </a:extLst>
              </p:cNvPr>
              <p:cNvSpPr/>
              <p:nvPr/>
            </p:nvSpPr>
            <p:spPr>
              <a:xfrm rot="18142689">
                <a:off x="4397354" y="4203884"/>
                <a:ext cx="6176363" cy="7760211"/>
              </a:xfrm>
              <a:prstGeom prst="arc">
                <a:avLst>
                  <a:gd name="adj1" fmla="val 16200000"/>
                  <a:gd name="adj2" fmla="val 18917063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Bogen 37">
                <a:extLst>
                  <a:ext uri="{FF2B5EF4-FFF2-40B4-BE49-F238E27FC236}">
                    <a16:creationId xmlns:a16="http://schemas.microsoft.com/office/drawing/2014/main" id="{2D304EAB-5A97-4786-77C8-5173515983FE}"/>
                  </a:ext>
                </a:extLst>
              </p:cNvPr>
              <p:cNvSpPr/>
              <p:nvPr/>
            </p:nvSpPr>
            <p:spPr>
              <a:xfrm rot="5677562">
                <a:off x="5774841" y="2189136"/>
                <a:ext cx="2126696" cy="3006839"/>
              </a:xfrm>
              <a:prstGeom prst="arc">
                <a:avLst>
                  <a:gd name="adj1" fmla="val 15977917"/>
                  <a:gd name="adj2" fmla="val 0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Textfeld 38">
                <a:extLst>
                  <a:ext uri="{FF2B5EF4-FFF2-40B4-BE49-F238E27FC236}">
                    <a16:creationId xmlns:a16="http://schemas.microsoft.com/office/drawing/2014/main" id="{1B5B253C-F44E-AF47-13B4-B4BE6D8F19F1}"/>
                  </a:ext>
                </a:extLst>
              </p:cNvPr>
              <p:cNvSpPr txBox="1"/>
              <p:nvPr/>
            </p:nvSpPr>
            <p:spPr>
              <a:xfrm>
                <a:off x="1864880" y="5733141"/>
                <a:ext cx="189531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Recupero senza BCM</a:t>
                </a:r>
              </a:p>
            </p:txBody>
          </p:sp>
        </p:grpSp>
        <p:cxnSp>
          <p:nvCxnSpPr>
            <p:cNvPr id="11" name="Gewinkelter Verbinder 29">
              <a:extLst>
                <a:ext uri="{FF2B5EF4-FFF2-40B4-BE49-F238E27FC236}">
                  <a16:creationId xmlns:a16="http://schemas.microsoft.com/office/drawing/2014/main" id="{F6B9DEF3-77EA-F0AC-4F36-C170446CB0E4}"/>
                </a:ext>
              </a:extLst>
            </p:cNvPr>
            <p:cNvCxnSpPr/>
            <p:nvPr/>
          </p:nvCxnSpPr>
          <p:spPr>
            <a:xfrm>
              <a:off x="858477" y="3736283"/>
              <a:ext cx="2579797" cy="1156661"/>
            </a:xfrm>
            <a:prstGeom prst="bentConnector3">
              <a:avLst>
                <a:gd name="adj1" fmla="val 38688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Bogen 11">
              <a:extLst>
                <a:ext uri="{FF2B5EF4-FFF2-40B4-BE49-F238E27FC236}">
                  <a16:creationId xmlns:a16="http://schemas.microsoft.com/office/drawing/2014/main" id="{A05123E9-33F4-E213-0AA7-203D49319DD6}"/>
                </a:ext>
              </a:extLst>
            </p:cNvPr>
            <p:cNvSpPr/>
            <p:nvPr/>
          </p:nvSpPr>
          <p:spPr>
            <a:xfrm rot="19359401">
              <a:off x="1568102" y="4537280"/>
              <a:ext cx="5542673" cy="2588528"/>
            </a:xfrm>
            <a:prstGeom prst="arc">
              <a:avLst>
                <a:gd name="adj1" fmla="val 15914962"/>
                <a:gd name="adj2" fmla="val 20074397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Gerader Verbinder 35">
              <a:extLst>
                <a:ext uri="{FF2B5EF4-FFF2-40B4-BE49-F238E27FC236}">
                  <a16:creationId xmlns:a16="http://schemas.microsoft.com/office/drawing/2014/main" id="{4E8B5257-57AB-86B2-5CCD-077FC58A9DB3}"/>
                </a:ext>
              </a:extLst>
            </p:cNvPr>
            <p:cNvCxnSpPr/>
            <p:nvPr/>
          </p:nvCxnSpPr>
          <p:spPr>
            <a:xfrm flipV="1">
              <a:off x="5225105" y="3736283"/>
              <a:ext cx="912150" cy="224492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36">
              <a:extLst>
                <a:ext uri="{FF2B5EF4-FFF2-40B4-BE49-F238E27FC236}">
                  <a16:creationId xmlns:a16="http://schemas.microsoft.com/office/drawing/2014/main" id="{ED3C6FB8-3B7E-7AEB-20D4-F02394F6A6DA}"/>
                </a:ext>
              </a:extLst>
            </p:cNvPr>
            <p:cNvCxnSpPr/>
            <p:nvPr/>
          </p:nvCxnSpPr>
          <p:spPr>
            <a:xfrm flipV="1">
              <a:off x="6137255" y="3736283"/>
              <a:ext cx="2323177" cy="0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CD312244-9294-465E-A02B-733DD20C2A0C}"/>
                </a:ext>
              </a:extLst>
            </p:cNvPr>
            <p:cNvSpPr txBox="1"/>
            <p:nvPr/>
          </p:nvSpPr>
          <p:spPr>
            <a:xfrm>
              <a:off x="1864880" y="4600275"/>
              <a:ext cx="164685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en-US" sz="1400" b="0" dirty="0">
                  <a:latin typeface="Arial" panose="020B0604020202020204" pitchFamily="34" charset="0"/>
                </a:rPr>
                <a:t>Recupero con il BCM</a:t>
              </a:r>
            </a:p>
          </p:txBody>
        </p:sp>
        <p:cxnSp>
          <p:nvCxnSpPr>
            <p:cNvPr id="21" name="Gerader Verbinder 38">
              <a:extLst>
                <a:ext uri="{FF2B5EF4-FFF2-40B4-BE49-F238E27FC236}">
                  <a16:creationId xmlns:a16="http://schemas.microsoft.com/office/drawing/2014/main" id="{61A75EC2-BA1C-258C-A2D2-3FB6CD762B51}"/>
                </a:ext>
              </a:extLst>
            </p:cNvPr>
            <p:cNvCxnSpPr/>
            <p:nvPr/>
          </p:nvCxnSpPr>
          <p:spPr>
            <a:xfrm>
              <a:off x="858477" y="5104435"/>
              <a:ext cx="767396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0AED233F-6869-D8FF-9B33-A6B391913C13}"/>
                </a:ext>
              </a:extLst>
            </p:cNvPr>
            <p:cNvSpPr txBox="1"/>
            <p:nvPr/>
          </p:nvSpPr>
          <p:spPr>
            <a:xfrm>
              <a:off x="6768568" y="5104435"/>
              <a:ext cx="1763872" cy="503590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en-US" sz="1400" b="0" dirty="0">
                  <a:latin typeface="Arial" panose="020B0604020202020204" pitchFamily="34" charset="0"/>
                </a:rPr>
                <a:t>Livello minimo accettabile </a:t>
              </a:r>
              <a:br>
                <a:rPr lang="en-US" sz="1400" b="0" dirty="0">
                  <a:latin typeface="Arial" panose="020B0604020202020204" pitchFamily="34" charset="0"/>
                </a:rPr>
              </a:br>
              <a:r>
                <a:rPr lang="en-US" sz="1400" b="0" dirty="0">
                  <a:latin typeface="Arial" panose="020B0604020202020204" pitchFamily="34" charset="0"/>
                </a:rPr>
                <a:t>livello minimo accettabile di operazioni</a:t>
              </a:r>
            </a:p>
          </p:txBody>
        </p: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BD30228D-0B1D-6BC5-020D-81AFAA7F9EAB}"/>
                </a:ext>
              </a:extLst>
            </p:cNvPr>
            <p:cNvGrpSpPr/>
            <p:nvPr/>
          </p:nvGrpSpPr>
          <p:grpSpPr>
            <a:xfrm>
              <a:off x="858477" y="3157606"/>
              <a:ext cx="7601955" cy="578677"/>
              <a:chOff x="858477" y="3138355"/>
              <a:chExt cx="7601955" cy="578677"/>
            </a:xfrm>
          </p:grpSpPr>
          <p:cxnSp>
            <p:nvCxnSpPr>
              <p:cNvPr id="33" name="Gerader Verbinder 46">
                <a:extLst>
                  <a:ext uri="{FF2B5EF4-FFF2-40B4-BE49-F238E27FC236}">
                    <a16:creationId xmlns:a16="http://schemas.microsoft.com/office/drawing/2014/main" id="{85A402AD-10E1-3083-B0DD-51C4BD262F3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7601955" cy="0"/>
              </a:xfrm>
              <a:prstGeom prst="line">
                <a:avLst/>
              </a:prstGeom>
              <a:ln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Textfeld 33">
                <a:extLst>
                  <a:ext uri="{FF2B5EF4-FFF2-40B4-BE49-F238E27FC236}">
                    <a16:creationId xmlns:a16="http://schemas.microsoft.com/office/drawing/2014/main" id="{A0FF8165-B8EB-E772-99D9-ABF1E848B1B2}"/>
                  </a:ext>
                </a:extLst>
              </p:cNvPr>
              <p:cNvSpPr txBox="1"/>
              <p:nvPr/>
            </p:nvSpPr>
            <p:spPr>
              <a:xfrm>
                <a:off x="6885716" y="3427292"/>
                <a:ext cx="1574716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Operazioni normali</a:t>
                </a:r>
              </a:p>
            </p:txBody>
          </p:sp>
          <p:sp>
            <p:nvSpPr>
              <p:cNvPr id="35" name="Textfeld 34">
                <a:extLst>
                  <a:ext uri="{FF2B5EF4-FFF2-40B4-BE49-F238E27FC236}">
                    <a16:creationId xmlns:a16="http://schemas.microsoft.com/office/drawing/2014/main" id="{C1FB621B-E7CE-4C34-4971-39DB561AC0EB}"/>
                  </a:ext>
                </a:extLst>
              </p:cNvPr>
              <p:cNvSpPr txBox="1"/>
              <p:nvPr/>
            </p:nvSpPr>
            <p:spPr>
              <a:xfrm>
                <a:off x="1371642" y="3138355"/>
                <a:ext cx="699478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Incidente</a:t>
                </a:r>
              </a:p>
            </p:txBody>
          </p:sp>
        </p:grpSp>
        <p:sp>
          <p:nvSpPr>
            <p:cNvPr id="28" name="Gewitterblitz 27">
              <a:extLst>
                <a:ext uri="{FF2B5EF4-FFF2-40B4-BE49-F238E27FC236}">
                  <a16:creationId xmlns:a16="http://schemas.microsoft.com/office/drawing/2014/main" id="{22ADE42A-C63E-AD44-C240-CCDDBDE7CC06}"/>
                </a:ext>
              </a:extLst>
            </p:cNvPr>
            <p:cNvSpPr/>
            <p:nvPr/>
          </p:nvSpPr>
          <p:spPr>
            <a:xfrm>
              <a:off x="1619672" y="3417356"/>
              <a:ext cx="288032" cy="390935"/>
            </a:xfrm>
            <a:prstGeom prst="lightningBolt">
              <a:avLst/>
            </a:prstGeom>
            <a:solidFill>
              <a:srgbClr val="FF0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Gerader Verbinder 42">
              <a:extLst>
                <a:ext uri="{FF2B5EF4-FFF2-40B4-BE49-F238E27FC236}">
                  <a16:creationId xmlns:a16="http://schemas.microsoft.com/office/drawing/2014/main" id="{0DCD3689-EFF0-4866-2AB9-AD7FBD176297}"/>
                </a:ext>
              </a:extLst>
            </p:cNvPr>
            <p:cNvCxnSpPr/>
            <p:nvPr/>
          </p:nvCxnSpPr>
          <p:spPr>
            <a:xfrm>
              <a:off x="3995936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9B177D95-E708-3FAC-C56F-F4CCED06CAB1}"/>
                </a:ext>
              </a:extLst>
            </p:cNvPr>
            <p:cNvSpPr txBox="1"/>
            <p:nvPr/>
          </p:nvSpPr>
          <p:spPr>
            <a:xfrm>
              <a:off x="3438274" y="1720059"/>
              <a:ext cx="1077786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Obiettivo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Ripresa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Tempo</a:t>
              </a:r>
            </a:p>
          </p:txBody>
        </p:sp>
        <p:cxnSp>
          <p:nvCxnSpPr>
            <p:cNvPr id="31" name="Gerader Verbinder 44">
              <a:extLst>
                <a:ext uri="{FF2B5EF4-FFF2-40B4-BE49-F238E27FC236}">
                  <a16:creationId xmlns:a16="http://schemas.microsoft.com/office/drawing/2014/main" id="{675EEE40-F423-AC8E-46D5-0EE70DEE4DE7}"/>
                </a:ext>
              </a:extLst>
            </p:cNvPr>
            <p:cNvCxnSpPr/>
            <p:nvPr/>
          </p:nvCxnSpPr>
          <p:spPr>
            <a:xfrm>
              <a:off x="5267444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EFCF357-67C4-2EF5-DD4B-4A0192E8FC11}"/>
                </a:ext>
              </a:extLst>
            </p:cNvPr>
            <p:cNvSpPr txBox="1"/>
            <p:nvPr/>
          </p:nvSpPr>
          <p:spPr>
            <a:xfrm>
              <a:off x="4752815" y="1733402"/>
              <a:ext cx="1008857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Massimo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Accettabile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Tempo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1970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smtClean="0"/>
              <a:t>Termini e </a:t>
            </a:r>
            <a:r>
              <a:rPr lang="en-US" dirty="0" err="1" smtClean="0"/>
              <a:t>definizioni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b="1" dirty="0" err="1" smtClean="0"/>
              <a:t>Capacità</a:t>
            </a:r>
            <a:r>
              <a:rPr lang="en-US" b="1" dirty="0" smtClean="0"/>
              <a:t> </a:t>
            </a:r>
            <a:r>
              <a:rPr lang="en-US" b="1" dirty="0" err="1" smtClean="0"/>
              <a:t>strategica</a:t>
            </a:r>
            <a:r>
              <a:rPr lang="en-US" b="1" dirty="0" smtClean="0"/>
              <a:t> e </a:t>
            </a:r>
            <a:r>
              <a:rPr lang="en-US" b="1" dirty="0" err="1" smtClean="0"/>
              <a:t>tattica</a:t>
            </a:r>
            <a:r>
              <a:rPr lang="en-US" dirty="0" smtClean="0"/>
              <a:t> </a:t>
            </a:r>
            <a:r>
              <a:rPr lang="en-US" dirty="0" err="1" smtClean="0"/>
              <a:t>dell'organizzazione</a:t>
            </a:r>
            <a:r>
              <a:rPr lang="en-US" dirty="0" smtClean="0"/>
              <a:t> di </a:t>
            </a:r>
            <a:r>
              <a:rPr lang="en-US" b="1" dirty="0" err="1" smtClean="0"/>
              <a:t>pianificare</a:t>
            </a:r>
            <a:r>
              <a:rPr lang="en-US" b="1" dirty="0" smtClean="0"/>
              <a:t> e </a:t>
            </a:r>
            <a:r>
              <a:rPr lang="en-US" b="1" dirty="0" err="1" smtClean="0"/>
              <a:t>rispondere</a:t>
            </a:r>
            <a:r>
              <a:rPr lang="en-US" b="1" dirty="0" smtClean="0"/>
              <a:t> a </a:t>
            </a:r>
            <a:r>
              <a:rPr lang="en-US" b="1" dirty="0" err="1" smtClean="0"/>
              <a:t>incidenti</a:t>
            </a:r>
            <a:r>
              <a:rPr lang="en-US" dirty="0" smtClean="0"/>
              <a:t> e </a:t>
            </a:r>
            <a:r>
              <a:rPr lang="en-US" dirty="0" err="1" smtClean="0"/>
              <a:t>interruzioni</a:t>
            </a:r>
            <a:r>
              <a:rPr lang="en-US" dirty="0" smtClean="0"/>
              <a:t> </a:t>
            </a:r>
            <a:r>
              <a:rPr lang="en-US" dirty="0" err="1" smtClean="0"/>
              <a:t>dell'attività</a:t>
            </a:r>
            <a:r>
              <a:rPr lang="en-US" dirty="0" smtClean="0"/>
              <a:t> per </a:t>
            </a:r>
            <a:r>
              <a:rPr lang="en-US" b="1" dirty="0" err="1" smtClean="0"/>
              <a:t>continuare</a:t>
            </a:r>
            <a:r>
              <a:rPr lang="en-US" b="1" dirty="0" smtClean="0"/>
              <a:t> le </a:t>
            </a:r>
            <a:r>
              <a:rPr lang="en-US" b="1" dirty="0" err="1" smtClean="0"/>
              <a:t>operazioni</a:t>
            </a:r>
            <a:r>
              <a:rPr lang="en-US" b="1" dirty="0" smtClean="0"/>
              <a:t> </a:t>
            </a:r>
            <a:r>
              <a:rPr lang="en-US" b="1" dirty="0" err="1" smtClean="0"/>
              <a:t>aziendali</a:t>
            </a:r>
            <a:r>
              <a:rPr lang="en-US" dirty="0" smtClean="0"/>
              <a:t> a un </a:t>
            </a:r>
            <a:r>
              <a:rPr lang="en-US" dirty="0" err="1" smtClean="0"/>
              <a:t>livello</a:t>
            </a:r>
            <a:r>
              <a:rPr lang="en-US" dirty="0" smtClean="0"/>
              <a:t> </a:t>
            </a:r>
            <a:r>
              <a:rPr lang="en-US" dirty="0" err="1" smtClean="0"/>
              <a:t>accettabile</a:t>
            </a:r>
            <a:r>
              <a:rPr lang="en-US" dirty="0" smtClean="0"/>
              <a:t> </a:t>
            </a:r>
            <a:r>
              <a:rPr lang="en-US" dirty="0" err="1" smtClean="0"/>
              <a:t>predefinito</a:t>
            </a:r>
            <a:r>
              <a:rPr lang="en-US" dirty="0" smtClean="0"/>
              <a:t>.</a:t>
            </a:r>
          </a:p>
          <a:p>
            <a:pPr marL="0" indent="0" algn="r">
              <a:buNone/>
            </a:pPr>
            <a:r>
              <a:rPr lang="en-US" sz="2000" dirty="0" smtClean="0"/>
              <a:t>Fonte: BCI</a:t>
            </a:r>
            <a:r>
              <a:rPr lang="en-US" sz="2000" dirty="0"/>
              <a:t>, The BCI, Good Practice Guidelines 2010, …</a:t>
            </a:r>
          </a:p>
          <a:p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err="1" smtClean="0"/>
              <a:t>Capacità</a:t>
            </a:r>
            <a:r>
              <a:rPr lang="en-US" dirty="0" smtClean="0"/>
              <a:t> </a:t>
            </a:r>
            <a:r>
              <a:rPr lang="en-US" dirty="0" err="1" smtClean="0"/>
              <a:t>dell'organizzazione</a:t>
            </a:r>
            <a:r>
              <a:rPr lang="en-US" dirty="0" smtClean="0"/>
              <a:t> di </a:t>
            </a:r>
            <a:r>
              <a:rPr lang="en-US" b="1" dirty="0" err="1" smtClean="0"/>
              <a:t>continuare</a:t>
            </a:r>
            <a:r>
              <a:rPr lang="en-US" b="1" dirty="0" smtClean="0"/>
              <a:t> a </a:t>
            </a:r>
            <a:r>
              <a:rPr lang="en-US" b="1" dirty="0" err="1" smtClean="0"/>
              <a:t>fornire</a:t>
            </a:r>
            <a:r>
              <a:rPr lang="en-US" b="1" dirty="0" smtClean="0"/>
              <a:t> </a:t>
            </a:r>
            <a:r>
              <a:rPr lang="en-US" b="1" dirty="0" err="1" smtClean="0"/>
              <a:t>prodotti</a:t>
            </a:r>
            <a:r>
              <a:rPr lang="en-US" b="1" dirty="0" smtClean="0"/>
              <a:t> o </a:t>
            </a:r>
            <a:r>
              <a:rPr lang="en-US" b="1" dirty="0" err="1" smtClean="0"/>
              <a:t>servizi</a:t>
            </a:r>
            <a:r>
              <a:rPr lang="en-US" b="1" dirty="0" smtClean="0"/>
              <a:t> a </a:t>
            </a:r>
            <a:r>
              <a:rPr lang="en-US" b="1" dirty="0" err="1" smtClean="0"/>
              <a:t>livelli</a:t>
            </a:r>
            <a:r>
              <a:rPr lang="en-US" b="1" dirty="0" smtClean="0"/>
              <a:t> </a:t>
            </a:r>
            <a:r>
              <a:rPr lang="en-US" b="1" dirty="0" err="1" smtClean="0"/>
              <a:t>predefiniti</a:t>
            </a:r>
            <a:r>
              <a:rPr lang="en-US" b="1" dirty="0" smtClean="0"/>
              <a:t> </a:t>
            </a:r>
            <a:r>
              <a:rPr lang="en-US" b="1" dirty="0" err="1" smtClean="0"/>
              <a:t>accettabili</a:t>
            </a:r>
            <a:r>
              <a:rPr lang="en-US" dirty="0" smtClean="0"/>
              <a:t> in </a:t>
            </a:r>
            <a:r>
              <a:rPr lang="en-US" dirty="0" err="1" smtClean="0"/>
              <a:t>seguito</a:t>
            </a:r>
            <a:r>
              <a:rPr lang="en-US" dirty="0" smtClean="0"/>
              <a:t> a un </a:t>
            </a:r>
            <a:r>
              <a:rPr lang="en-US" dirty="0" err="1" smtClean="0"/>
              <a:t>incidente</a:t>
            </a:r>
            <a:r>
              <a:rPr lang="en-US" dirty="0" smtClean="0"/>
              <a:t> </a:t>
            </a:r>
            <a:r>
              <a:rPr lang="en-US" dirty="0" err="1" smtClean="0"/>
              <a:t>dirompente</a:t>
            </a:r>
            <a:r>
              <a:rPr lang="en-US" dirty="0" smtClean="0"/>
              <a:t>.</a:t>
            </a:r>
          </a:p>
          <a:p>
            <a:pPr marL="0" indent="0" algn="r">
              <a:buNone/>
            </a:pPr>
            <a:r>
              <a:rPr lang="en-US" sz="2000" dirty="0"/>
              <a:t>Fonte: ISO 22300:2012</a:t>
            </a:r>
            <a:endParaRPr lang="en-US" sz="2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41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ISO 22301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6" name="Gruppieren 3">
            <a:extLst>
              <a:ext uri="{FF2B5EF4-FFF2-40B4-BE49-F238E27FC236}">
                <a16:creationId xmlns:a16="http://schemas.microsoft.com/office/drawing/2014/main" id="{F5BB0842-D625-BAF0-4814-85A7D1893727}"/>
              </a:ext>
            </a:extLst>
          </p:cNvPr>
          <p:cNvGrpSpPr>
            <a:grpSpLocks noChangeAspect="1"/>
          </p:cNvGrpSpPr>
          <p:nvPr/>
        </p:nvGrpSpPr>
        <p:grpSpPr>
          <a:xfrm>
            <a:off x="4462313" y="2681268"/>
            <a:ext cx="3267374" cy="3267374"/>
            <a:chOff x="4800600" y="2051050"/>
            <a:chExt cx="1439863" cy="1439863"/>
          </a:xfrm>
        </p:grpSpPr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id="{0D0BBDDB-9974-9B7D-D561-869D1F37024F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5" name="Freeform 29">
              <a:extLst>
                <a:ext uri="{FF2B5EF4-FFF2-40B4-BE49-F238E27FC236}">
                  <a16:creationId xmlns:a16="http://schemas.microsoft.com/office/drawing/2014/main" id="{5875DE4A-2F28-A2D2-668D-3471201C41D6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7" name="Freeform 30">
              <a:extLst>
                <a:ext uri="{FF2B5EF4-FFF2-40B4-BE49-F238E27FC236}">
                  <a16:creationId xmlns:a16="http://schemas.microsoft.com/office/drawing/2014/main" id="{25CF81EC-81BA-3A21-4482-3B4B353F9094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en-AU" dirty="0">
                  <a:latin typeface="Arial" panose="020B0604020202020204" pitchFamily="34" charset="0"/>
                </a:rPr>
                <a:t>	</a:t>
              </a:r>
            </a:p>
          </p:txBody>
        </p:sp>
        <p:sp>
          <p:nvSpPr>
            <p:cNvPr id="18" name="Freeform 31">
              <a:extLst>
                <a:ext uri="{FF2B5EF4-FFF2-40B4-BE49-F238E27FC236}">
                  <a16:creationId xmlns:a16="http://schemas.microsoft.com/office/drawing/2014/main" id="{A9CB7618-A1D0-A243-4D9A-686803E8043A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9" name="Freeform 32">
              <a:extLst>
                <a:ext uri="{FF2B5EF4-FFF2-40B4-BE49-F238E27FC236}">
                  <a16:creationId xmlns:a16="http://schemas.microsoft.com/office/drawing/2014/main" id="{FCFF4A56-B7F0-C558-ECBE-A7A9A9B97B30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9AE82733-B4DE-6929-A5BE-95D4A7109191}"/>
              </a:ext>
            </a:extLst>
          </p:cNvPr>
          <p:cNvSpPr txBox="1"/>
          <p:nvPr/>
        </p:nvSpPr>
        <p:spPr>
          <a:xfrm>
            <a:off x="6760064" y="3129241"/>
            <a:ext cx="5549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Plan</a:t>
            </a:r>
            <a:endParaRPr lang="en-US" sz="1600" b="1" dirty="0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2BDE2A37-1DB5-7A0D-338D-6A8ED23DAB03}"/>
              </a:ext>
            </a:extLst>
          </p:cNvPr>
          <p:cNvSpPr txBox="1"/>
          <p:nvPr/>
        </p:nvSpPr>
        <p:spPr>
          <a:xfrm>
            <a:off x="6833802" y="5130082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Do</a:t>
            </a:r>
            <a:endParaRPr lang="en-US" sz="1600" b="1" dirty="0"/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DA3AE89-B4DF-3D1A-49AF-DAE1B1E44E7F}"/>
              </a:ext>
            </a:extLst>
          </p:cNvPr>
          <p:cNvSpPr txBox="1"/>
          <p:nvPr/>
        </p:nvSpPr>
        <p:spPr>
          <a:xfrm>
            <a:off x="4789512" y="5130082"/>
            <a:ext cx="6912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Check</a:t>
            </a:r>
            <a:endParaRPr lang="en-US" sz="1600" b="1" dirty="0"/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0DD86F7-C64A-846E-76E3-9D63CDE5AA9C}"/>
              </a:ext>
            </a:extLst>
          </p:cNvPr>
          <p:cNvSpPr txBox="1"/>
          <p:nvPr/>
        </p:nvSpPr>
        <p:spPr>
          <a:xfrm>
            <a:off x="4912965" y="3129241"/>
            <a:ext cx="4667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Act</a:t>
            </a:r>
            <a:endParaRPr lang="en-US" sz="1600" b="1" dirty="0"/>
          </a:p>
        </p:txBody>
      </p:sp>
      <p:grpSp>
        <p:nvGrpSpPr>
          <p:cNvPr id="26" name="Group 1">
            <a:extLst>
              <a:ext uri="{FF2B5EF4-FFF2-40B4-BE49-F238E27FC236}">
                <a16:creationId xmlns:a16="http://schemas.microsoft.com/office/drawing/2014/main" id="{051F88F7-43FB-1AED-06C0-847118137443}"/>
              </a:ext>
            </a:extLst>
          </p:cNvPr>
          <p:cNvGrpSpPr/>
          <p:nvPr/>
        </p:nvGrpSpPr>
        <p:grpSpPr>
          <a:xfrm>
            <a:off x="7347809" y="2794345"/>
            <a:ext cx="2895828" cy="884088"/>
            <a:chOff x="-2053052" y="1682031"/>
            <a:chExt cx="1681828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44" name="AutoShape 4">
              <a:extLst>
                <a:ext uri="{FF2B5EF4-FFF2-40B4-BE49-F238E27FC236}">
                  <a16:creationId xmlns:a16="http://schemas.microsoft.com/office/drawing/2014/main" id="{AC549B68-C346-66BA-462F-4D8CED019170}"/>
                </a:ext>
              </a:extLst>
            </p:cNvPr>
            <p:cNvCxnSpPr>
              <a:cxnSpLocks noChangeShapeType="1"/>
              <a:stCxn id="45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401080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5" name="AutoShape 108">
              <a:extLst>
                <a:ext uri="{FF2B5EF4-FFF2-40B4-BE49-F238E27FC236}">
                  <a16:creationId xmlns:a16="http://schemas.microsoft.com/office/drawing/2014/main" id="{FC82CFBE-6F40-8012-3905-9F9DB7F5882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1972" y="1682031"/>
              <a:ext cx="1280748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4. Contesto dell'organizzazione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en-US" sz="1200" b="1" dirty="0">
                  <a:latin typeface="Arial" pitchFamily="34" charset="0"/>
                  <a:cs typeface="Arial" pitchFamily="34" charset="0"/>
                </a:rPr>
                <a:t>La leadership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</a:t>
              </a:r>
              <a:r>
                <a:rPr kumimoji="0" lang="en-US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 Pianificazione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baseline="0" dirty="0">
                  <a:latin typeface="Arial" pitchFamily="34" charset="0"/>
                  <a:cs typeface="Arial" pitchFamily="34" charset="0"/>
                </a:rPr>
                <a:t>7. Supporto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6" name="Group 1">
            <a:extLst>
              <a:ext uri="{FF2B5EF4-FFF2-40B4-BE49-F238E27FC236}">
                <a16:creationId xmlns:a16="http://schemas.microsoft.com/office/drawing/2014/main" id="{651884A2-5D12-D9F6-2897-808EB2C5A175}"/>
              </a:ext>
            </a:extLst>
          </p:cNvPr>
          <p:cNvGrpSpPr/>
          <p:nvPr/>
        </p:nvGrpSpPr>
        <p:grpSpPr>
          <a:xfrm>
            <a:off x="7353496" y="5211036"/>
            <a:ext cx="2890140" cy="330090"/>
            <a:chOff x="-2053052" y="1959030"/>
            <a:chExt cx="1678524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47" name="AutoShape 4">
              <a:extLst>
                <a:ext uri="{FF2B5EF4-FFF2-40B4-BE49-F238E27FC236}">
                  <a16:creationId xmlns:a16="http://schemas.microsoft.com/office/drawing/2014/main" id="{DFA19B24-A192-069E-9AD8-450DED13AE5E}"/>
                </a:ext>
              </a:extLst>
            </p:cNvPr>
            <p:cNvCxnSpPr>
              <a:cxnSpLocks noChangeShapeType="1"/>
              <a:stCxn id="48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97776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8" name="AutoShape 108">
              <a:extLst>
                <a:ext uri="{FF2B5EF4-FFF2-40B4-BE49-F238E27FC236}">
                  <a16:creationId xmlns:a16="http://schemas.microsoft.com/office/drawing/2014/main" id="{17DC9E9E-85BC-BEE1-335F-87A30D3E2F2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5276" y="1959030"/>
              <a:ext cx="1280748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8. Funzionamento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roup 1">
            <a:extLst>
              <a:ext uri="{FF2B5EF4-FFF2-40B4-BE49-F238E27FC236}">
                <a16:creationId xmlns:a16="http://schemas.microsoft.com/office/drawing/2014/main" id="{372AE570-2582-D538-A65F-C4AD29A98F2D}"/>
              </a:ext>
            </a:extLst>
          </p:cNvPr>
          <p:cNvGrpSpPr/>
          <p:nvPr/>
        </p:nvGrpSpPr>
        <p:grpSpPr>
          <a:xfrm>
            <a:off x="2113063" y="3090193"/>
            <a:ext cx="2725441" cy="330090"/>
            <a:chOff x="-1762546" y="2858969"/>
            <a:chExt cx="1582737" cy="533635"/>
          </a:xfrm>
        </p:grpSpPr>
        <p:cxnSp>
          <p:nvCxnSpPr>
            <p:cNvPr id="50" name="AutoShape 4">
              <a:extLst>
                <a:ext uri="{FF2B5EF4-FFF2-40B4-BE49-F238E27FC236}">
                  <a16:creationId xmlns:a16="http://schemas.microsoft.com/office/drawing/2014/main" id="{4A93F88D-3FDB-D27D-1CFD-47460591066D}"/>
                </a:ext>
              </a:extLst>
            </p:cNvPr>
            <p:cNvCxnSpPr>
              <a:cxnSpLocks noChangeShapeType="1"/>
              <a:stCxn id="51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522368" y="3125787"/>
              <a:ext cx="342559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1" name="AutoShape 109">
              <a:extLst>
                <a:ext uri="{FF2B5EF4-FFF2-40B4-BE49-F238E27FC236}">
                  <a16:creationId xmlns:a16="http://schemas.microsoft.com/office/drawing/2014/main" id="{F2D3ECF2-43F4-5AC9-EFA3-CC49D675257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8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Miglioramento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2" name="Group 1">
            <a:extLst>
              <a:ext uri="{FF2B5EF4-FFF2-40B4-BE49-F238E27FC236}">
                <a16:creationId xmlns:a16="http://schemas.microsoft.com/office/drawing/2014/main" id="{228F30BA-15D0-DCC5-A1B2-88A62B714E5D}"/>
              </a:ext>
            </a:extLst>
          </p:cNvPr>
          <p:cNvGrpSpPr/>
          <p:nvPr/>
        </p:nvGrpSpPr>
        <p:grpSpPr>
          <a:xfrm>
            <a:off x="2113063" y="5118704"/>
            <a:ext cx="2725441" cy="514756"/>
            <a:chOff x="-1762546" y="2709700"/>
            <a:chExt cx="1582737" cy="832172"/>
          </a:xfrm>
        </p:grpSpPr>
        <p:cxnSp>
          <p:nvCxnSpPr>
            <p:cNvPr id="53" name="AutoShape 4">
              <a:extLst>
                <a:ext uri="{FF2B5EF4-FFF2-40B4-BE49-F238E27FC236}">
                  <a16:creationId xmlns:a16="http://schemas.microsoft.com/office/drawing/2014/main" id="{39C2738B-67C7-D3AC-9BAB-92659EB05264}"/>
                </a:ext>
              </a:extLst>
            </p:cNvPr>
            <p:cNvCxnSpPr>
              <a:cxnSpLocks noChangeShapeType="1"/>
              <a:stCxn id="54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522369" y="3125786"/>
              <a:ext cx="342560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4" name="AutoShape 109">
              <a:extLst>
                <a:ext uri="{FF2B5EF4-FFF2-40B4-BE49-F238E27FC236}">
                  <a16:creationId xmlns:a16="http://schemas.microsoft.com/office/drawing/2014/main" id="{9CB8D7A3-A9AF-198C-19FC-87904181F52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709700"/>
              <a:ext cx="1240177" cy="832172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Prestazioni e valutazione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5" name="Rechteck 54">
            <a:extLst>
              <a:ext uri="{FF2B5EF4-FFF2-40B4-BE49-F238E27FC236}">
                <a16:creationId xmlns:a16="http://schemas.microsoft.com/office/drawing/2014/main" id="{3FA94F30-37A2-BEA5-5408-4BDE32869095}"/>
              </a:ext>
            </a:extLst>
          </p:cNvPr>
          <p:cNvSpPr/>
          <p:nvPr/>
        </p:nvSpPr>
        <p:spPr>
          <a:xfrm>
            <a:off x="2113063" y="1893592"/>
            <a:ext cx="2349250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Informazioni sullo standard</a:t>
            </a: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A7ADAC80-71E4-60AA-9ACD-2FF4A9CD000F}"/>
              </a:ext>
            </a:extLst>
          </p:cNvPr>
          <p:cNvSpPr/>
          <p:nvPr/>
        </p:nvSpPr>
        <p:spPr>
          <a:xfrm>
            <a:off x="5038377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Riferimento normativo</a:t>
            </a: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2290117F-983E-0560-8D4A-FA9FE4C5A969}"/>
              </a:ext>
            </a:extLst>
          </p:cNvPr>
          <p:cNvSpPr/>
          <p:nvPr/>
        </p:nvSpPr>
        <p:spPr>
          <a:xfrm>
            <a:off x="8038407" y="1873968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Definizioni</a:t>
            </a:r>
          </a:p>
        </p:txBody>
      </p:sp>
    </p:spTree>
    <p:extLst>
      <p:ext uri="{BB962C8B-B14F-4D97-AF65-F5344CB8AC3E}">
        <p14:creationId xmlns:p14="http://schemas.microsoft.com/office/powerpoint/2010/main" val="1066648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0100" y="365125"/>
            <a:ext cx="6216399" cy="1325563"/>
          </a:xfrm>
        </p:spPr>
        <p:txBody>
          <a:bodyPr/>
          <a:lstStyle/>
          <a:p>
            <a:r>
              <a:rPr lang="en-US" dirty="0"/>
              <a:t>Comprendere l'organizzazione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CF1CAAAA-7505-58B1-B6D1-E7FCB0E3319A}"/>
              </a:ext>
            </a:extLst>
          </p:cNvPr>
          <p:cNvSpPr/>
          <p:nvPr/>
        </p:nvSpPr>
        <p:spPr>
          <a:xfrm>
            <a:off x="1594326" y="4232820"/>
            <a:ext cx="9308280" cy="234012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en-US" dirty="0"/>
              <a:t>Contesto interno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88EF593-D05E-4E06-D4EC-59BF0FE44E2D}"/>
              </a:ext>
            </a:extLst>
          </p:cNvPr>
          <p:cNvSpPr/>
          <p:nvPr/>
        </p:nvSpPr>
        <p:spPr>
          <a:xfrm>
            <a:off x="1594326" y="1756776"/>
            <a:ext cx="9308280" cy="22447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en-US" dirty="0"/>
              <a:t>Contesto esterno</a:t>
            </a:r>
          </a:p>
        </p:txBody>
      </p:sp>
      <p:pic>
        <p:nvPicPr>
          <p:cNvPr id="9" name="Inhaltsplatzhalter 7">
            <a:extLst>
              <a:ext uri="{FF2B5EF4-FFF2-40B4-BE49-F238E27FC236}">
                <a16:creationId xmlns:a16="http://schemas.microsoft.com/office/drawing/2014/main" id="{F287FAB3-180B-E76A-1945-886177472F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52" y="4418865"/>
            <a:ext cx="2597842" cy="1731895"/>
          </a:xfr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74292A73-F815-7278-7B96-1C39AE06106C}"/>
              </a:ext>
            </a:extLst>
          </p:cNvPr>
          <p:cNvSpPr txBox="1"/>
          <p:nvPr/>
        </p:nvSpPr>
        <p:spPr>
          <a:xfrm>
            <a:off x="1774652" y="6150386"/>
            <a:ext cx="2597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Prodotti e servizi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589A7560-F10F-3FB7-DBA5-E1584926B5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460" y="1888505"/>
            <a:ext cx="2597034" cy="1731575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4CA94F68-4611-BFDB-DD9F-79D12FD80347}"/>
              </a:ext>
            </a:extLst>
          </p:cNvPr>
          <p:cNvSpPr txBox="1"/>
          <p:nvPr/>
        </p:nvSpPr>
        <p:spPr>
          <a:xfrm>
            <a:off x="1594326" y="3636640"/>
            <a:ext cx="3111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Ambiente politico e legale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08DCC92E-BE7F-A14B-9F10-6676680434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003" y="1888505"/>
            <a:ext cx="2917695" cy="1731575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B8750A66-C254-E184-782C-00E203453A98}"/>
              </a:ext>
            </a:extLst>
          </p:cNvPr>
          <p:cNvSpPr txBox="1"/>
          <p:nvPr/>
        </p:nvSpPr>
        <p:spPr>
          <a:xfrm>
            <a:off x="5156200" y="3620705"/>
            <a:ext cx="3376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Catena di approvvigionamento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BDC8D08D-109C-386E-5C17-D1A4819421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196" y="4418811"/>
            <a:ext cx="2917695" cy="173157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B38B6669-8387-6FBD-CDEB-62C9CAAAF04C}"/>
              </a:ext>
            </a:extLst>
          </p:cNvPr>
          <p:cNvSpPr txBox="1"/>
          <p:nvPr/>
        </p:nvSpPr>
        <p:spPr>
          <a:xfrm>
            <a:off x="5405196" y="6181474"/>
            <a:ext cx="2917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Struttura, processi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E21B6BA-31F2-A91A-0109-4DB2F55EBC6D}"/>
              </a:ext>
            </a:extLst>
          </p:cNvPr>
          <p:cNvSpPr txBox="1"/>
          <p:nvPr/>
        </p:nvSpPr>
        <p:spPr>
          <a:xfrm>
            <a:off x="9075610" y="2283775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...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C551A0E9-ACA5-B55A-9966-6933045492E3}"/>
              </a:ext>
            </a:extLst>
          </p:cNvPr>
          <p:cNvSpPr txBox="1"/>
          <p:nvPr/>
        </p:nvSpPr>
        <p:spPr>
          <a:xfrm>
            <a:off x="9075610" y="4576663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81876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Esigenze delle parti interessate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5" name="Rechteck 14">
            <a:extLst>
              <a:ext uri="{FF2B5EF4-FFF2-40B4-BE49-F238E27FC236}">
                <a16:creationId xmlns:a16="http://schemas.microsoft.com/office/drawing/2014/main" id="{1666D5FA-1A4D-540F-E364-3A624EC14FFD}"/>
              </a:ext>
            </a:extLst>
          </p:cNvPr>
          <p:cNvSpPr/>
          <p:nvPr/>
        </p:nvSpPr>
        <p:spPr>
          <a:xfrm>
            <a:off x="2027740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Cittadini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9DE1A810-9425-9040-7383-417C8A86E687}"/>
              </a:ext>
            </a:extLst>
          </p:cNvPr>
          <p:cNvSpPr/>
          <p:nvPr/>
        </p:nvSpPr>
        <p:spPr>
          <a:xfrm>
            <a:off x="2027740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I clienti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A9DABCA3-81C7-6706-4B93-08C65986DAE0}"/>
              </a:ext>
            </a:extLst>
          </p:cNvPr>
          <p:cNvSpPr/>
          <p:nvPr/>
        </p:nvSpPr>
        <p:spPr>
          <a:xfrm>
            <a:off x="2023009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Distributori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A4DCB215-E511-0417-00CD-C3A22BD79F62}"/>
              </a:ext>
            </a:extLst>
          </p:cNvPr>
          <p:cNvSpPr/>
          <p:nvPr/>
        </p:nvSpPr>
        <p:spPr>
          <a:xfrm>
            <a:off x="2023009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Azionisti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FD1F880-3A50-665C-9644-4C0E712A4E61}"/>
              </a:ext>
            </a:extLst>
          </p:cNvPr>
          <p:cNvSpPr/>
          <p:nvPr/>
        </p:nvSpPr>
        <p:spPr>
          <a:xfrm>
            <a:off x="2023009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Investitori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EA30269-B99B-29ED-4C1D-CC5D3F4A232D}"/>
              </a:ext>
            </a:extLst>
          </p:cNvPr>
          <p:cNvSpPr/>
          <p:nvPr/>
        </p:nvSpPr>
        <p:spPr>
          <a:xfrm>
            <a:off x="2023009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Proprietari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8F1AF091-BD3F-878C-8334-36B63B3B0BF2}"/>
              </a:ext>
            </a:extLst>
          </p:cNvPr>
          <p:cNvSpPr/>
          <p:nvPr/>
        </p:nvSpPr>
        <p:spPr>
          <a:xfrm>
            <a:off x="2018278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Assicuratori</a:t>
            </a:r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8546504-2284-EBD5-72FD-95971C06431A}"/>
              </a:ext>
            </a:extLst>
          </p:cNvPr>
          <p:cNvSpPr/>
          <p:nvPr/>
        </p:nvSpPr>
        <p:spPr>
          <a:xfrm>
            <a:off x="2018278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Governo</a:t>
            </a: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C698BF25-A25A-3DC5-E25C-48CA6EDDEA7E}"/>
              </a:ext>
            </a:extLst>
          </p:cNvPr>
          <p:cNvSpPr/>
          <p:nvPr/>
        </p:nvSpPr>
        <p:spPr>
          <a:xfrm>
            <a:off x="2018278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Regolatori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004CAFF1-D9F1-283A-9E2D-93E27E6D48CB}"/>
              </a:ext>
            </a:extLst>
          </p:cNvPr>
          <p:cNvSpPr/>
          <p:nvPr/>
        </p:nvSpPr>
        <p:spPr>
          <a:xfrm>
            <a:off x="2018278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Servizio di recupero</a:t>
            </a:r>
            <a:br>
              <a:rPr lang="en-US" sz="1200" dirty="0"/>
            </a:br>
            <a:r>
              <a:rPr lang="en-US" sz="1200" dirty="0"/>
              <a:t>fornitori</a:t>
            </a: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44406252-DDC9-9233-B81C-E11D5906D1F9}"/>
              </a:ext>
            </a:extLst>
          </p:cNvPr>
          <p:cNvSpPr/>
          <p:nvPr/>
        </p:nvSpPr>
        <p:spPr>
          <a:xfrm>
            <a:off x="8445722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Concorrenti</a:t>
            </a: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591CEBCE-D32E-C846-97F6-F648D7E5AD61}"/>
              </a:ext>
            </a:extLst>
          </p:cNvPr>
          <p:cNvSpPr/>
          <p:nvPr/>
        </p:nvSpPr>
        <p:spPr>
          <a:xfrm>
            <a:off x="8445722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Media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FE7AE046-32E8-BC81-7DF4-3E3CF4DF6802}"/>
              </a:ext>
            </a:extLst>
          </p:cNvPr>
          <p:cNvSpPr/>
          <p:nvPr/>
        </p:nvSpPr>
        <p:spPr>
          <a:xfrm>
            <a:off x="8440991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Commentatori</a:t>
            </a: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4A6BFD2B-F4B7-5260-616A-B7D1F8628AEA}"/>
              </a:ext>
            </a:extLst>
          </p:cNvPr>
          <p:cNvSpPr/>
          <p:nvPr/>
        </p:nvSpPr>
        <p:spPr>
          <a:xfrm>
            <a:off x="8440991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Gruppi commerciali</a:t>
            </a: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591CF136-A1D2-7FC0-7BEC-713A5243AD6E}"/>
              </a:ext>
            </a:extLst>
          </p:cNvPr>
          <p:cNvSpPr/>
          <p:nvPr/>
        </p:nvSpPr>
        <p:spPr>
          <a:xfrm>
            <a:off x="8440991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Vicini di casa</a:t>
            </a: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A8BD52BD-54AA-A494-FA75-026D049E010F}"/>
              </a:ext>
            </a:extLst>
          </p:cNvPr>
          <p:cNvSpPr/>
          <p:nvPr/>
        </p:nvSpPr>
        <p:spPr>
          <a:xfrm>
            <a:off x="8440991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Gruppi di pressione</a:t>
            </a: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F877FD3C-5832-7BF7-CB53-973E3BEAF22F}"/>
              </a:ext>
            </a:extLst>
          </p:cNvPr>
          <p:cNvSpPr/>
          <p:nvPr/>
        </p:nvSpPr>
        <p:spPr>
          <a:xfrm>
            <a:off x="8436260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Servizi di emergenza</a:t>
            </a:r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id="{778E3C36-63B5-3914-764C-4034C99E607B}"/>
              </a:ext>
            </a:extLst>
          </p:cNvPr>
          <p:cNvSpPr/>
          <p:nvPr/>
        </p:nvSpPr>
        <p:spPr>
          <a:xfrm>
            <a:off x="8436260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Altre agenzie di risposta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F350C9D9-F7E7-1095-532D-CFD9789C1236}"/>
              </a:ext>
            </a:extLst>
          </p:cNvPr>
          <p:cNvSpPr/>
          <p:nvPr/>
        </p:nvSpPr>
        <p:spPr>
          <a:xfrm>
            <a:off x="8436260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Servizi di trasporto</a:t>
            </a:r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FB669740-A6B0-8AED-7A0B-78BFFF29FEF2}"/>
              </a:ext>
            </a:extLst>
          </p:cNvPr>
          <p:cNvSpPr/>
          <p:nvPr/>
        </p:nvSpPr>
        <p:spPr>
          <a:xfrm>
            <a:off x="8436260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Dipendenti del personale</a:t>
            </a:r>
          </a:p>
        </p:txBody>
      </p:sp>
      <p:sp>
        <p:nvSpPr>
          <p:cNvPr id="39" name="Rechteck 38">
            <a:extLst>
              <a:ext uri="{FF2B5EF4-FFF2-40B4-BE49-F238E27FC236}">
                <a16:creationId xmlns:a16="http://schemas.microsoft.com/office/drawing/2014/main" id="{DA53EA6E-8E9B-3BF6-0186-92A1B8FF0087}"/>
              </a:ext>
            </a:extLst>
          </p:cNvPr>
          <p:cNvSpPr/>
          <p:nvPr/>
        </p:nvSpPr>
        <p:spPr>
          <a:xfrm>
            <a:off x="3827748" y="1685563"/>
            <a:ext cx="4536504" cy="4799558"/>
          </a:xfrm>
          <a:prstGeom prst="rect">
            <a:avLst/>
          </a:prstGeom>
          <a:noFill/>
          <a:ln w="28575">
            <a:solidFill>
              <a:srgbClr val="0050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b="1" dirty="0">
                <a:solidFill>
                  <a:schemeClr val="tx2"/>
                </a:solidFill>
              </a:rPr>
              <a:t>L'organizzazione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9595352B-D951-9ADB-DFE0-96754203D90F}"/>
              </a:ext>
            </a:extLst>
          </p:cNvPr>
          <p:cNvSpPr/>
          <p:nvPr/>
        </p:nvSpPr>
        <p:spPr>
          <a:xfrm>
            <a:off x="3909218" y="2045603"/>
            <a:ext cx="4383026" cy="103796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Gestione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A50C3CFB-C8A0-2914-C0C8-D80C889FE819}"/>
              </a:ext>
            </a:extLst>
          </p:cNvPr>
          <p:cNvSpPr/>
          <p:nvPr/>
        </p:nvSpPr>
        <p:spPr>
          <a:xfrm>
            <a:off x="5123892" y="2327969"/>
            <a:ext cx="1872208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Alta direzione</a:t>
            </a:r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84D53C8E-34CC-4DF6-B8F1-BB6E51C4ACA1}"/>
              </a:ext>
            </a:extLst>
          </p:cNvPr>
          <p:cNvSpPr/>
          <p:nvPr/>
        </p:nvSpPr>
        <p:spPr>
          <a:xfrm>
            <a:off x="4043772" y="2668553"/>
            <a:ext cx="410445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Responsabili</a:t>
            </a:r>
            <a:r>
              <a:rPr lang="en-US" sz="1200" dirty="0" smtClean="0"/>
              <a:t> </a:t>
            </a:r>
            <a:r>
              <a:rPr lang="en-US" sz="1200" dirty="0"/>
              <a:t>della politica BCM e della sua attuazione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FBA26A01-9735-ED37-1E2C-BC0B4BEA9EE5}"/>
              </a:ext>
            </a:extLst>
          </p:cNvPr>
          <p:cNvSpPr/>
          <p:nvPr/>
        </p:nvSpPr>
        <p:spPr>
          <a:xfrm>
            <a:off x="3909218" y="3168711"/>
            <a:ext cx="4383026" cy="116512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Coloro che implementano e mantengono il BCMS</a:t>
            </a: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123413B5-4CBC-A96A-DC02-C4EEFBB62D3A}"/>
              </a:ext>
            </a:extLst>
          </p:cNvPr>
          <p:cNvSpPr/>
          <p:nvPr/>
        </p:nvSpPr>
        <p:spPr>
          <a:xfrm>
            <a:off x="4187788" y="3431425"/>
            <a:ext cx="3744416" cy="6927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Coloro che mantengono le procedure di continuità aziendale</a:t>
            </a:r>
          </a:p>
        </p:txBody>
      </p:sp>
      <p:sp>
        <p:nvSpPr>
          <p:cNvPr id="45" name="Rechteck 44">
            <a:extLst>
              <a:ext uri="{FF2B5EF4-FFF2-40B4-BE49-F238E27FC236}">
                <a16:creationId xmlns:a16="http://schemas.microsoft.com/office/drawing/2014/main" id="{3A3FBB98-6877-F8C2-686D-6C69BDF74383}"/>
              </a:ext>
            </a:extLst>
          </p:cNvPr>
          <p:cNvSpPr/>
          <p:nvPr/>
        </p:nvSpPr>
        <p:spPr>
          <a:xfrm>
            <a:off x="4331804" y="3721243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Proprietari di procedure di continuità aziendale</a:t>
            </a:r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31A98E7D-EE3D-B027-0364-D239350997AB}"/>
              </a:ext>
            </a:extLst>
          </p:cNvPr>
          <p:cNvSpPr/>
          <p:nvPr/>
        </p:nvSpPr>
        <p:spPr>
          <a:xfrm>
            <a:off x="3909218" y="4421867"/>
            <a:ext cx="4383026" cy="139322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>
                <a:solidFill>
                  <a:schemeClr val="tx2"/>
                </a:solidFill>
              </a:rPr>
              <a:t>Personale addetto alla risposta agli incidenti</a:t>
            </a:r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F9A38224-8F61-1EB6-85F1-CEBC1C600788}"/>
              </a:ext>
            </a:extLst>
          </p:cNvPr>
          <p:cNvSpPr/>
          <p:nvPr/>
        </p:nvSpPr>
        <p:spPr>
          <a:xfrm>
            <a:off x="4331804" y="46914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Coloro che hanno l'autorità di invocare</a:t>
            </a:r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F26B6455-73F7-6D90-4266-356BA003CB70}"/>
              </a:ext>
            </a:extLst>
          </p:cNvPr>
          <p:cNvSpPr/>
          <p:nvPr/>
        </p:nvSpPr>
        <p:spPr>
          <a:xfrm>
            <a:off x="4331804" y="50407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Portavoce appropriati</a:t>
            </a:r>
          </a:p>
        </p:txBody>
      </p:sp>
      <p:sp>
        <p:nvSpPr>
          <p:cNvPr id="49" name="Rechteck 48">
            <a:extLst>
              <a:ext uri="{FF2B5EF4-FFF2-40B4-BE49-F238E27FC236}">
                <a16:creationId xmlns:a16="http://schemas.microsoft.com/office/drawing/2014/main" id="{CE51FF5F-9A3B-E08A-0B87-80B4D2458CD0}"/>
              </a:ext>
            </a:extLst>
          </p:cNvPr>
          <p:cNvSpPr/>
          <p:nvPr/>
        </p:nvSpPr>
        <p:spPr>
          <a:xfrm>
            <a:off x="4331804" y="538871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Squadre di risposta</a:t>
            </a:r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78414CF0-B049-2EF8-96E6-85F05DFDFB46}"/>
              </a:ext>
            </a:extLst>
          </p:cNvPr>
          <p:cNvSpPr/>
          <p:nvPr/>
        </p:nvSpPr>
        <p:spPr>
          <a:xfrm>
            <a:off x="3909218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Altro personale</a:t>
            </a:r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D2F27347-99C0-F2AA-4948-B4BDF15A1EFE}"/>
              </a:ext>
            </a:extLst>
          </p:cNvPr>
          <p:cNvSpPr/>
          <p:nvPr/>
        </p:nvSpPr>
        <p:spPr>
          <a:xfrm>
            <a:off x="6406012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Appaltatori</a:t>
            </a:r>
          </a:p>
        </p:txBody>
      </p:sp>
    </p:spTree>
    <p:extLst>
      <p:ext uri="{BB962C8B-B14F-4D97-AF65-F5344CB8AC3E}">
        <p14:creationId xmlns:p14="http://schemas.microsoft.com/office/powerpoint/2010/main" val="2956663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smtClean="0"/>
              <a:t>Leadership e </a:t>
            </a:r>
            <a:r>
              <a:rPr lang="en-US" dirty="0" err="1" smtClean="0"/>
              <a:t>impegno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Impegno</a:t>
            </a:r>
            <a:r>
              <a:rPr lang="en-US" dirty="0" smtClean="0"/>
              <a:t> </a:t>
            </a:r>
            <a:r>
              <a:rPr lang="en-US" dirty="0" err="1" smtClean="0"/>
              <a:t>della</a:t>
            </a:r>
            <a:r>
              <a:rPr lang="en-US" dirty="0" smtClean="0"/>
              <a:t> </a:t>
            </a:r>
            <a:r>
              <a:rPr lang="en-US" dirty="0" err="1" smtClean="0"/>
              <a:t>direzione</a:t>
            </a:r>
            <a:endParaRPr lang="en-US" dirty="0" smtClean="0"/>
          </a:p>
          <a:p>
            <a:pPr lvl="1"/>
            <a:r>
              <a:rPr lang="en-US" dirty="0" err="1" smtClean="0"/>
              <a:t>Coinvolgimento</a:t>
            </a:r>
            <a:r>
              <a:rPr lang="en-US" dirty="0" smtClean="0"/>
              <a:t> </a:t>
            </a:r>
            <a:r>
              <a:rPr lang="en-US" dirty="0" err="1" smtClean="0"/>
              <a:t>operativo</a:t>
            </a:r>
            <a:r>
              <a:rPr lang="en-US" dirty="0" smtClean="0"/>
              <a:t> </a:t>
            </a:r>
            <a:r>
              <a:rPr lang="en-US" dirty="0" err="1" smtClean="0"/>
              <a:t>nei</a:t>
            </a:r>
            <a:r>
              <a:rPr lang="en-US" dirty="0" smtClean="0"/>
              <a:t> </a:t>
            </a:r>
            <a:r>
              <a:rPr lang="en-US" dirty="0" err="1" smtClean="0"/>
              <a:t>gruppi</a:t>
            </a:r>
            <a:r>
              <a:rPr lang="en-US" dirty="0" smtClean="0"/>
              <a:t> </a:t>
            </a:r>
            <a:r>
              <a:rPr lang="en-US" dirty="0" err="1" smtClean="0"/>
              <a:t>direttivi</a:t>
            </a:r>
            <a:endParaRPr lang="en-US" dirty="0" smtClean="0"/>
          </a:p>
          <a:p>
            <a:pPr lvl="1"/>
            <a:r>
              <a:rPr lang="en-US" dirty="0" err="1" smtClean="0"/>
              <a:t>Partecipazione</a:t>
            </a:r>
            <a:r>
              <a:rPr lang="en-US" dirty="0" smtClean="0"/>
              <a:t> </a:t>
            </a:r>
            <a:r>
              <a:rPr lang="en-US" dirty="0" err="1" smtClean="0"/>
              <a:t>attiva</a:t>
            </a:r>
            <a:r>
              <a:rPr lang="en-US" dirty="0" smtClean="0"/>
              <a:t> </a:t>
            </a:r>
            <a:r>
              <a:rPr lang="en-US" dirty="0" err="1" smtClean="0"/>
              <a:t>alle</a:t>
            </a:r>
            <a:r>
              <a:rPr lang="en-US" dirty="0" smtClean="0"/>
              <a:t> </a:t>
            </a:r>
            <a:r>
              <a:rPr lang="en-US" dirty="0" err="1" smtClean="0"/>
              <a:t>esercitazioni</a:t>
            </a:r>
            <a:r>
              <a:rPr lang="en-US" dirty="0" smtClean="0"/>
              <a:t> e </a:t>
            </a:r>
            <a:r>
              <a:rPr lang="en-US" dirty="0" err="1" smtClean="0"/>
              <a:t>ai</a:t>
            </a:r>
            <a:r>
              <a:rPr lang="en-US" dirty="0" smtClean="0"/>
              <a:t> test</a:t>
            </a:r>
          </a:p>
          <a:p>
            <a:pPr lvl="1"/>
            <a:r>
              <a:rPr lang="en-US" dirty="0" err="1" smtClean="0"/>
              <a:t>Inclusione</a:t>
            </a:r>
            <a:r>
              <a:rPr lang="en-US" dirty="0" smtClean="0"/>
              <a:t> del BCM come </a:t>
            </a:r>
            <a:r>
              <a:rPr lang="en-US" dirty="0" err="1" smtClean="0"/>
              <a:t>punto</a:t>
            </a:r>
            <a:r>
              <a:rPr lang="en-US" dirty="0" smtClean="0"/>
              <a:t> </a:t>
            </a:r>
            <a:r>
              <a:rPr lang="en-US" dirty="0" err="1" smtClean="0"/>
              <a:t>permanente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riunioni</a:t>
            </a:r>
            <a:r>
              <a:rPr lang="en-US" dirty="0" smtClean="0"/>
              <a:t> di </a:t>
            </a:r>
            <a:r>
              <a:rPr lang="en-US" dirty="0" err="1" smtClean="0"/>
              <a:t>gestione</a:t>
            </a:r>
            <a:endParaRPr lang="en-US" dirty="0" smtClean="0"/>
          </a:p>
          <a:p>
            <a:r>
              <a:rPr lang="en-US" dirty="0" err="1" smtClean="0"/>
              <a:t>Politica</a:t>
            </a:r>
            <a:endParaRPr lang="en-US" dirty="0" smtClean="0"/>
          </a:p>
          <a:p>
            <a:pPr lvl="1"/>
            <a:r>
              <a:rPr lang="en-US" dirty="0" err="1" smtClean="0"/>
              <a:t>Fornisce</a:t>
            </a:r>
            <a:r>
              <a:rPr lang="en-US" dirty="0" smtClean="0"/>
              <a:t> un </a:t>
            </a:r>
            <a:r>
              <a:rPr lang="en-US" dirty="0" err="1" smtClean="0"/>
              <a:t>quadro</a:t>
            </a:r>
            <a:r>
              <a:rPr lang="en-US" dirty="0" smtClean="0"/>
              <a:t> per </a:t>
            </a:r>
            <a:r>
              <a:rPr lang="en-US" dirty="0" err="1" smtClean="0"/>
              <a:t>il</a:t>
            </a:r>
            <a:r>
              <a:rPr lang="en-US" dirty="0" smtClean="0"/>
              <a:t> BCMS</a:t>
            </a:r>
          </a:p>
          <a:p>
            <a:r>
              <a:rPr lang="en-US" dirty="0" err="1" smtClean="0"/>
              <a:t>Ruoli</a:t>
            </a:r>
            <a:r>
              <a:rPr lang="en-US" dirty="0" smtClean="0"/>
              <a:t> </a:t>
            </a:r>
            <a:r>
              <a:rPr lang="en-US" dirty="0" err="1" smtClean="0"/>
              <a:t>organizzativi</a:t>
            </a:r>
            <a:r>
              <a:rPr lang="en-US" dirty="0" smtClean="0"/>
              <a:t>, </a:t>
            </a:r>
            <a:r>
              <a:rPr lang="en-US" dirty="0" err="1" smtClean="0"/>
              <a:t>responsabilità</a:t>
            </a:r>
            <a:r>
              <a:rPr lang="en-US" dirty="0" smtClean="0"/>
              <a:t> e </a:t>
            </a:r>
            <a:r>
              <a:rPr lang="en-US" dirty="0" err="1" smtClean="0"/>
              <a:t>autorità</a:t>
            </a:r>
            <a:endParaRPr lang="en-US" dirty="0" smtClean="0"/>
          </a:p>
          <a:p>
            <a:pPr lvl="1"/>
            <a:r>
              <a:rPr lang="en-US" dirty="0" smtClean="0"/>
              <a:t>La </a:t>
            </a:r>
            <a:r>
              <a:rPr lang="en-US" dirty="0" err="1" smtClean="0"/>
              <a:t>responsabilità</a:t>
            </a:r>
            <a:r>
              <a:rPr lang="en-US" dirty="0" smtClean="0"/>
              <a:t> </a:t>
            </a:r>
            <a:r>
              <a:rPr lang="en-US" dirty="0" err="1" smtClean="0"/>
              <a:t>generale</a:t>
            </a:r>
            <a:r>
              <a:rPr lang="en-US" dirty="0" smtClean="0"/>
              <a:t> </a:t>
            </a:r>
            <a:r>
              <a:rPr lang="en-US" dirty="0" err="1" smtClean="0"/>
              <a:t>dovrebbe</a:t>
            </a:r>
            <a:r>
              <a:rPr lang="en-US" dirty="0" smtClean="0"/>
              <a:t> </a:t>
            </a:r>
            <a:r>
              <a:rPr lang="en-US" dirty="0" err="1" smtClean="0"/>
              <a:t>essere</a:t>
            </a:r>
            <a:r>
              <a:rPr lang="en-US" dirty="0" smtClean="0"/>
              <a:t> del top management</a:t>
            </a:r>
          </a:p>
          <a:p>
            <a:pPr lvl="1"/>
            <a:r>
              <a:rPr lang="en-US" dirty="0" err="1" smtClean="0"/>
              <a:t>L'alta</a:t>
            </a:r>
            <a:r>
              <a:rPr lang="en-US" dirty="0" smtClean="0"/>
              <a:t> </a:t>
            </a:r>
            <a:r>
              <a:rPr lang="en-US" dirty="0" err="1" smtClean="0"/>
              <a:t>direzione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nominare</a:t>
            </a:r>
            <a:r>
              <a:rPr lang="en-US" dirty="0" smtClean="0"/>
              <a:t> </a:t>
            </a:r>
            <a:r>
              <a:rPr lang="en-US" dirty="0" err="1" smtClean="0"/>
              <a:t>il</a:t>
            </a:r>
            <a:r>
              <a:rPr lang="en-US" dirty="0" smtClean="0"/>
              <a:t> </a:t>
            </a:r>
            <a:r>
              <a:rPr lang="en-US" dirty="0" err="1" smtClean="0"/>
              <a:t>responsabile</a:t>
            </a:r>
            <a:r>
              <a:rPr lang="en-US" dirty="0" smtClean="0"/>
              <a:t> del </a:t>
            </a:r>
            <a:r>
              <a:rPr lang="en-US" dirty="0" err="1" smtClean="0"/>
              <a:t>programma</a:t>
            </a:r>
            <a:r>
              <a:rPr lang="en-US" dirty="0" smtClean="0"/>
              <a:t>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operativa</a:t>
            </a:r>
            <a:r>
              <a:rPr lang="en-US" dirty="0" smtClean="0"/>
              <a:t>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BCM manager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52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err="1" smtClean="0"/>
              <a:t>Pianificazione</a:t>
            </a:r>
            <a:r>
              <a:rPr lang="en-US" dirty="0" smtClean="0"/>
              <a:t> e </a:t>
            </a:r>
            <a:r>
              <a:rPr lang="en-US" dirty="0" err="1" smtClean="0"/>
              <a:t>supporto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201400" cy="4351338"/>
          </a:xfrm>
        </p:spPr>
        <p:txBody>
          <a:bodyPr/>
          <a:lstStyle/>
          <a:p>
            <a:r>
              <a:rPr lang="en-US" dirty="0" err="1" smtClean="0"/>
              <a:t>Pianificazione</a:t>
            </a:r>
            <a:endParaRPr lang="en-US" dirty="0" smtClean="0"/>
          </a:p>
          <a:p>
            <a:pPr lvl="1"/>
            <a:r>
              <a:rPr lang="en-US" dirty="0" err="1" smtClean="0"/>
              <a:t>Coerenza</a:t>
            </a:r>
            <a:r>
              <a:rPr lang="en-US" dirty="0" smtClean="0"/>
              <a:t> </a:t>
            </a:r>
            <a:r>
              <a:rPr lang="en-US" dirty="0" err="1" smtClean="0"/>
              <a:t>tra</a:t>
            </a:r>
            <a:r>
              <a:rPr lang="en-US" dirty="0" smtClean="0"/>
              <a:t> </a:t>
            </a:r>
            <a:r>
              <a:rPr lang="en-US" dirty="0" err="1" smtClean="0"/>
              <a:t>gli</a:t>
            </a:r>
            <a:r>
              <a:rPr lang="en-US" dirty="0" smtClean="0"/>
              <a:t> </a:t>
            </a:r>
            <a:r>
              <a:rPr lang="en-US" dirty="0" err="1" smtClean="0"/>
              <a:t>obiettivi</a:t>
            </a:r>
            <a:r>
              <a:rPr lang="en-US" dirty="0" smtClean="0"/>
              <a:t>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r>
              <a:rPr lang="en-US" dirty="0" smtClean="0"/>
              <a:t> e la </a:t>
            </a:r>
            <a:r>
              <a:rPr lang="en-US" dirty="0" err="1" smtClean="0"/>
              <a:t>politica</a:t>
            </a:r>
            <a:r>
              <a:rPr lang="en-US" dirty="0" smtClean="0"/>
              <a:t>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r>
              <a:rPr lang="en-US" dirty="0" smtClean="0"/>
              <a:t>. </a:t>
            </a:r>
          </a:p>
          <a:p>
            <a:pPr lvl="1"/>
            <a:r>
              <a:rPr lang="en-US" dirty="0" err="1" smtClean="0"/>
              <a:t>Allineamento</a:t>
            </a:r>
            <a:r>
              <a:rPr lang="en-US" dirty="0" smtClean="0"/>
              <a:t> con </a:t>
            </a:r>
            <a:r>
              <a:rPr lang="en-US" dirty="0" err="1" smtClean="0"/>
              <a:t>gli</a:t>
            </a:r>
            <a:r>
              <a:rPr lang="en-US" dirty="0" smtClean="0"/>
              <a:t> </a:t>
            </a:r>
            <a:r>
              <a:rPr lang="en-US" dirty="0" err="1" smtClean="0"/>
              <a:t>obiettivi</a:t>
            </a:r>
            <a:r>
              <a:rPr lang="en-US" dirty="0" smtClean="0"/>
              <a:t> </a:t>
            </a:r>
            <a:r>
              <a:rPr lang="en-US" dirty="0" err="1" smtClean="0"/>
              <a:t>aziendali</a:t>
            </a:r>
            <a:endParaRPr lang="en-US" dirty="0" smtClean="0"/>
          </a:p>
          <a:p>
            <a:r>
              <a:rPr lang="en-US" dirty="0" err="1" smtClean="0"/>
              <a:t>Supporto</a:t>
            </a:r>
            <a:endParaRPr lang="en-US" dirty="0" smtClean="0"/>
          </a:p>
          <a:p>
            <a:pPr lvl="1"/>
            <a:r>
              <a:rPr lang="en-US" dirty="0" err="1" smtClean="0"/>
              <a:t>Risorse</a:t>
            </a:r>
            <a:r>
              <a:rPr lang="en-US" dirty="0" smtClean="0"/>
              <a:t> per </a:t>
            </a:r>
            <a:r>
              <a:rPr lang="en-US" dirty="0" err="1" smtClean="0"/>
              <a:t>pianificare</a:t>
            </a:r>
            <a:r>
              <a:rPr lang="en-US" dirty="0" smtClean="0"/>
              <a:t>, </a:t>
            </a:r>
            <a:r>
              <a:rPr lang="en-US" dirty="0" err="1" smtClean="0"/>
              <a:t>realizzare</a:t>
            </a:r>
            <a:r>
              <a:rPr lang="en-US" dirty="0" smtClean="0"/>
              <a:t>, </a:t>
            </a:r>
            <a:r>
              <a:rPr lang="en-US" dirty="0" err="1" smtClean="0"/>
              <a:t>mantenere</a:t>
            </a:r>
            <a:r>
              <a:rPr lang="en-US" dirty="0" smtClean="0"/>
              <a:t> e </a:t>
            </a:r>
            <a:r>
              <a:rPr lang="en-US" dirty="0" err="1" smtClean="0"/>
              <a:t>migliorare</a:t>
            </a:r>
            <a:r>
              <a:rPr lang="en-US" dirty="0" smtClean="0"/>
              <a:t> </a:t>
            </a:r>
            <a:r>
              <a:rPr lang="en-US" dirty="0" err="1" smtClean="0"/>
              <a:t>il</a:t>
            </a:r>
            <a:r>
              <a:rPr lang="en-US" dirty="0" smtClean="0"/>
              <a:t> BCMS</a:t>
            </a:r>
          </a:p>
          <a:p>
            <a:r>
              <a:rPr lang="en-US" dirty="0" err="1" smtClean="0"/>
              <a:t>Consapevolezza</a:t>
            </a:r>
            <a:endParaRPr lang="en-US" dirty="0" smtClean="0"/>
          </a:p>
          <a:p>
            <a:pPr lvl="1"/>
            <a:r>
              <a:rPr lang="en-US" dirty="0" err="1" smtClean="0"/>
              <a:t>Politiche</a:t>
            </a:r>
            <a:endParaRPr lang="en-US" dirty="0" smtClean="0"/>
          </a:p>
          <a:p>
            <a:pPr lvl="1"/>
            <a:r>
              <a:rPr lang="en-US" dirty="0" err="1" smtClean="0"/>
              <a:t>Ruolo</a:t>
            </a:r>
            <a:r>
              <a:rPr lang="en-US" dirty="0" smtClean="0"/>
              <a:t> in </a:t>
            </a:r>
            <a:r>
              <a:rPr lang="en-US" dirty="0" err="1" smtClean="0"/>
              <a:t>caso</a:t>
            </a:r>
            <a:r>
              <a:rPr lang="en-US" dirty="0" smtClean="0"/>
              <a:t> di </a:t>
            </a:r>
            <a:r>
              <a:rPr lang="en-US" dirty="0" err="1" smtClean="0"/>
              <a:t>incidenti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Comunicazione</a:t>
            </a:r>
            <a:endParaRPr lang="en-US" dirty="0" smtClean="0"/>
          </a:p>
          <a:p>
            <a:pPr lvl="1"/>
            <a:r>
              <a:rPr lang="en-US" dirty="0" smtClean="0"/>
              <a:t>Procedure per la </a:t>
            </a:r>
            <a:r>
              <a:rPr lang="en-US" dirty="0" err="1" smtClean="0"/>
              <a:t>comunicazione</a:t>
            </a:r>
            <a:r>
              <a:rPr lang="en-US" dirty="0" smtClean="0"/>
              <a:t> </a:t>
            </a:r>
            <a:r>
              <a:rPr lang="en-US" dirty="0" err="1" smtClean="0"/>
              <a:t>interna</a:t>
            </a:r>
            <a:r>
              <a:rPr lang="en-US" dirty="0" smtClean="0"/>
              <a:t> </a:t>
            </a:r>
            <a:r>
              <a:rPr lang="en-US" dirty="0" err="1" smtClean="0"/>
              <a:t>ed</a:t>
            </a:r>
            <a:r>
              <a:rPr lang="en-US" dirty="0" smtClean="0"/>
              <a:t> </a:t>
            </a:r>
            <a:r>
              <a:rPr lang="en-US" dirty="0" err="1" smtClean="0"/>
              <a:t>esterna</a:t>
            </a:r>
            <a:endParaRPr lang="en-US" dirty="0" smtClean="0"/>
          </a:p>
          <a:p>
            <a:r>
              <a:rPr lang="en-US" dirty="0" err="1" smtClean="0"/>
              <a:t>Informazioni</a:t>
            </a:r>
            <a:r>
              <a:rPr lang="en-US" dirty="0" smtClean="0"/>
              <a:t> </a:t>
            </a:r>
            <a:r>
              <a:rPr lang="en-US" dirty="0" err="1" smtClean="0"/>
              <a:t>documentate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410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Analisi dell'impatto aziendale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3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smtClean="0"/>
              <a:t>Analisi</a:t>
            </a:r>
            <a:r>
              <a:rPr lang="en-US" dirty="0" smtClean="0"/>
              <a:t> </a:t>
            </a:r>
            <a:r>
              <a:rPr lang="en-US" dirty="0" err="1" smtClean="0"/>
              <a:t>dell'impatto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9299"/>
            <a:ext cx="10515600" cy="4157663"/>
          </a:xfrm>
        </p:spPr>
        <p:txBody>
          <a:bodyPr/>
          <a:lstStyle/>
          <a:p>
            <a:r>
              <a:rPr lang="en-US" dirty="0" err="1" smtClean="0"/>
              <a:t>Lavoro</a:t>
            </a:r>
            <a:r>
              <a:rPr lang="en-US" dirty="0" smtClean="0"/>
              <a:t> di base per </a:t>
            </a:r>
            <a:r>
              <a:rPr lang="en-US" dirty="0" err="1" smtClean="0"/>
              <a:t>l'intero</a:t>
            </a:r>
            <a:r>
              <a:rPr lang="en-US" dirty="0" smtClean="0"/>
              <a:t> </a:t>
            </a:r>
            <a:r>
              <a:rPr lang="en-US" dirty="0" err="1" smtClean="0"/>
              <a:t>processo</a:t>
            </a:r>
            <a:r>
              <a:rPr lang="en-US" dirty="0" smtClean="0"/>
              <a:t> BCM 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err="1" smtClean="0"/>
              <a:t>Identifica</a:t>
            </a:r>
            <a:r>
              <a:rPr lang="en-US" dirty="0" smtClean="0"/>
              <a:t>: </a:t>
            </a:r>
          </a:p>
          <a:p>
            <a:pPr lvl="1"/>
            <a:r>
              <a:rPr lang="en-US" dirty="0" err="1" smtClean="0"/>
              <a:t>Attività</a:t>
            </a:r>
            <a:r>
              <a:rPr lang="en-US" dirty="0" smtClean="0"/>
              <a:t>, </a:t>
            </a:r>
            <a:r>
              <a:rPr lang="en-US" dirty="0" err="1" smtClean="0"/>
              <a:t>prodotti</a:t>
            </a:r>
            <a:r>
              <a:rPr lang="en-US" dirty="0" smtClean="0"/>
              <a:t> e </a:t>
            </a:r>
            <a:r>
              <a:rPr lang="en-US" dirty="0" err="1" smtClean="0"/>
              <a:t>risultati</a:t>
            </a:r>
            <a:r>
              <a:rPr lang="en-US" dirty="0" smtClean="0"/>
              <a:t> </a:t>
            </a:r>
            <a:r>
              <a:rPr lang="en-US" dirty="0" err="1" smtClean="0"/>
              <a:t>principali</a:t>
            </a:r>
            <a:endParaRPr lang="en-US" dirty="0" smtClean="0"/>
          </a:p>
          <a:p>
            <a:pPr lvl="1"/>
            <a:r>
              <a:rPr lang="en-US" dirty="0" err="1" smtClean="0"/>
              <a:t>Servizi</a:t>
            </a:r>
            <a:r>
              <a:rPr lang="en-US" dirty="0" smtClean="0"/>
              <a:t> e </a:t>
            </a:r>
            <a:r>
              <a:rPr lang="en-US" dirty="0" err="1" smtClean="0"/>
              <a:t>infrastrutture</a:t>
            </a:r>
            <a:r>
              <a:rPr lang="en-US" dirty="0" smtClean="0"/>
              <a:t> IT a </a:t>
            </a:r>
            <a:r>
              <a:rPr lang="en-US" dirty="0" err="1" smtClean="0"/>
              <a:t>supporto</a:t>
            </a:r>
            <a:r>
              <a:rPr lang="en-US" dirty="0" smtClean="0"/>
              <a:t> di </a:t>
            </a:r>
            <a:r>
              <a:rPr lang="en-US" dirty="0" err="1" smtClean="0"/>
              <a:t>queste</a:t>
            </a:r>
            <a:r>
              <a:rPr lang="en-US" dirty="0" smtClean="0"/>
              <a:t> </a:t>
            </a:r>
            <a:r>
              <a:rPr lang="en-US" dirty="0" err="1" smtClean="0"/>
              <a:t>attività</a:t>
            </a:r>
            <a:endParaRPr lang="en-US" dirty="0" smtClean="0"/>
          </a:p>
          <a:p>
            <a:pPr lvl="1"/>
            <a:r>
              <a:rPr lang="en-US" dirty="0" err="1" smtClean="0"/>
              <a:t>Dipendenze</a:t>
            </a:r>
            <a:r>
              <a:rPr lang="en-US" dirty="0" smtClean="0"/>
              <a:t> interne </a:t>
            </a:r>
            <a:r>
              <a:rPr lang="en-US" dirty="0" err="1" smtClean="0"/>
              <a:t>ed</a:t>
            </a:r>
            <a:r>
              <a:rPr lang="en-US" dirty="0" smtClean="0"/>
              <a:t> </a:t>
            </a:r>
            <a:r>
              <a:rPr lang="en-US" dirty="0" err="1" smtClean="0"/>
              <a:t>esterne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8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smtClean="0"/>
              <a:t>Termini </a:t>
            </a:r>
            <a:r>
              <a:rPr lang="en-US" dirty="0" err="1" smtClean="0"/>
              <a:t>fondamentali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95499"/>
            <a:ext cx="10515600" cy="4081463"/>
          </a:xfrm>
        </p:spPr>
        <p:txBody>
          <a:bodyPr/>
          <a:lstStyle/>
          <a:p>
            <a:r>
              <a:rPr lang="en-US" dirty="0" err="1" smtClean="0"/>
              <a:t>Interruzione</a:t>
            </a:r>
            <a:r>
              <a:rPr lang="en-US" dirty="0" smtClean="0"/>
              <a:t> </a:t>
            </a:r>
            <a:r>
              <a:rPr lang="en-US" dirty="0" err="1" smtClean="0"/>
              <a:t>massima</a:t>
            </a:r>
            <a:r>
              <a:rPr lang="en-US" dirty="0" smtClean="0"/>
              <a:t> </a:t>
            </a:r>
            <a:r>
              <a:rPr lang="en-US" dirty="0" err="1" smtClean="0"/>
              <a:t>accettabile</a:t>
            </a:r>
            <a:r>
              <a:rPr lang="en-US" dirty="0" smtClean="0"/>
              <a:t> (MAO) o </a:t>
            </a:r>
            <a:br>
              <a:rPr lang="en-US" dirty="0" smtClean="0"/>
            </a:br>
            <a:r>
              <a:rPr lang="en-US" dirty="0" err="1" smtClean="0"/>
              <a:t>Periodo</a:t>
            </a:r>
            <a:r>
              <a:rPr lang="en-US" dirty="0" smtClean="0"/>
              <a:t> </a:t>
            </a:r>
            <a:r>
              <a:rPr lang="en-US" dirty="0" err="1" smtClean="0"/>
              <a:t>massimo</a:t>
            </a:r>
            <a:r>
              <a:rPr lang="en-US" dirty="0" smtClean="0"/>
              <a:t> di </a:t>
            </a:r>
            <a:r>
              <a:rPr lang="en-US" dirty="0" err="1" smtClean="0"/>
              <a:t>interruzione</a:t>
            </a:r>
            <a:r>
              <a:rPr lang="en-US" dirty="0" smtClean="0"/>
              <a:t> </a:t>
            </a:r>
            <a:r>
              <a:rPr lang="en-US" dirty="0" err="1" smtClean="0"/>
              <a:t>tollerabile</a:t>
            </a:r>
            <a:r>
              <a:rPr lang="en-US" dirty="0" smtClean="0"/>
              <a:t> (MTPD)</a:t>
            </a:r>
          </a:p>
          <a:p>
            <a:endParaRPr lang="en-US" dirty="0" smtClean="0"/>
          </a:p>
          <a:p>
            <a:r>
              <a:rPr lang="en-US" dirty="0" err="1" smtClean="0"/>
              <a:t>Obiettivo</a:t>
            </a:r>
            <a:r>
              <a:rPr lang="en-US" dirty="0" smtClean="0"/>
              <a:t> di tempo di </a:t>
            </a:r>
            <a:r>
              <a:rPr lang="en-US" dirty="0" err="1" smtClean="0"/>
              <a:t>recupero</a:t>
            </a:r>
            <a:r>
              <a:rPr lang="en-US" dirty="0" smtClean="0"/>
              <a:t> (RTO)</a:t>
            </a:r>
          </a:p>
          <a:p>
            <a:endParaRPr lang="en-US" dirty="0" smtClean="0"/>
          </a:p>
          <a:p>
            <a:r>
              <a:rPr lang="en-US" dirty="0" err="1" smtClean="0"/>
              <a:t>Obiettivo</a:t>
            </a:r>
            <a:r>
              <a:rPr lang="en-US" dirty="0" smtClean="0"/>
              <a:t> del </a:t>
            </a:r>
            <a:r>
              <a:rPr lang="en-US" dirty="0" err="1" smtClean="0"/>
              <a:t>punto</a:t>
            </a:r>
            <a:r>
              <a:rPr lang="en-US" dirty="0" smtClean="0"/>
              <a:t> di </a:t>
            </a:r>
            <a:r>
              <a:rPr lang="en-US" dirty="0" err="1" smtClean="0"/>
              <a:t>recupero</a:t>
            </a:r>
            <a:r>
              <a:rPr lang="en-US" dirty="0" smtClean="0"/>
              <a:t> (RPO)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6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cosa</a:t>
            </a:r>
            <a:r>
              <a:rPr lang="en-US" dirty="0" smtClean="0"/>
              <a:t> </a:t>
            </a:r>
            <a:r>
              <a:rPr lang="en-US" dirty="0" err="1" smtClean="0"/>
              <a:t>evidenzia</a:t>
            </a:r>
            <a:r>
              <a:rPr lang="en-US" dirty="0" smtClean="0"/>
              <a:t> la Business Impact Analysis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Servizio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207" y="336305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383" y="3345935"/>
            <a:ext cx="289144" cy="47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lke 13">
            <a:extLst>
              <a:ext uri="{FF2B5EF4-FFF2-40B4-BE49-F238E27FC236}">
                <a16:creationId xmlns:a16="http://schemas.microsoft.com/office/drawing/2014/main" id="{3DA38AD5-0C23-C958-3D9C-E44903B8E510}"/>
              </a:ext>
            </a:extLst>
          </p:cNvPr>
          <p:cNvSpPr/>
          <p:nvPr/>
        </p:nvSpPr>
        <p:spPr>
          <a:xfrm>
            <a:off x="4941986" y="3813813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Impatto?</a:t>
            </a:r>
          </a:p>
        </p:txBody>
      </p:sp>
    </p:spTree>
    <p:extLst>
      <p:ext uri="{BB962C8B-B14F-4D97-AF65-F5344CB8AC3E}">
        <p14:creationId xmlns:p14="http://schemas.microsoft.com/office/powerpoint/2010/main" val="3446467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Servizio 1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eld, Euro, Banknoten, Währung, Schein, Finanzen">
            <a:extLst>
              <a:ext uri="{FF2B5EF4-FFF2-40B4-BE49-F238E27FC236}">
                <a16:creationId xmlns:a16="http://schemas.microsoft.com/office/drawing/2014/main" id="{7397BAFB-7FD0-9D0C-5CC7-609BABFB1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65" y="4191140"/>
            <a:ext cx="1434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028CB7A4-00B9-D8A9-958D-50A43B5CE40E}"/>
              </a:ext>
            </a:extLst>
          </p:cNvPr>
          <p:cNvCxnSpPr>
            <a:stCxn id="15" idx="0"/>
            <a:endCxn id="3" idx="2"/>
          </p:cNvCxnSpPr>
          <p:nvPr/>
        </p:nvCxnSpPr>
        <p:spPr>
          <a:xfrm flipV="1">
            <a:off x="2787965" y="3759386"/>
            <a:ext cx="1979557" cy="431754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feld 16">
            <a:extLst>
              <a:ext uri="{FF2B5EF4-FFF2-40B4-BE49-F238E27FC236}">
                <a16:creationId xmlns:a16="http://schemas.microsoft.com/office/drawing/2014/main" id="{7DC5077C-50B6-FA04-2275-8EB1B32A23CD}"/>
              </a:ext>
            </a:extLst>
          </p:cNvPr>
          <p:cNvSpPr txBox="1"/>
          <p:nvPr/>
        </p:nvSpPr>
        <p:spPr>
          <a:xfrm>
            <a:off x="2233967" y="5218109"/>
            <a:ext cx="10021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Finanziario</a:t>
            </a:r>
          </a:p>
        </p:txBody>
      </p: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B4CFD508-1BD4-E703-48F3-8E99946A2E2D}"/>
              </a:ext>
            </a:extLst>
          </p:cNvPr>
          <p:cNvCxnSpPr>
            <a:stCxn id="20" idx="0"/>
            <a:endCxn id="3" idx="1"/>
          </p:cNvCxnSpPr>
          <p:nvPr/>
        </p:nvCxnSpPr>
        <p:spPr>
          <a:xfrm flipV="1">
            <a:off x="4446651" y="4046817"/>
            <a:ext cx="1175306" cy="16179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9E512EF6-16E8-149E-7CF2-F91B16ECAD91}"/>
              </a:ext>
            </a:extLst>
          </p:cNvPr>
          <p:cNvSpPr txBox="1"/>
          <p:nvPr/>
        </p:nvSpPr>
        <p:spPr>
          <a:xfrm>
            <a:off x="3696255" y="5216024"/>
            <a:ext cx="1494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Ambiente</a:t>
            </a:r>
          </a:p>
        </p:txBody>
      </p:sp>
      <p:pic>
        <p:nvPicPr>
          <p:cNvPr id="20" name="Picture 6" descr="Kraftwerk, Industrie, Rauch, Abgase">
            <a:extLst>
              <a:ext uri="{FF2B5EF4-FFF2-40B4-BE49-F238E27FC236}">
                <a16:creationId xmlns:a16="http://schemas.microsoft.com/office/drawing/2014/main" id="{AE7CF31D-F19B-8368-FB91-775547FC5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651" y="4208614"/>
            <a:ext cx="1442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erzschlag, Puls, Gesundheitswesen, Medizin, Herz">
            <a:extLst>
              <a:ext uri="{FF2B5EF4-FFF2-40B4-BE49-F238E27FC236}">
                <a16:creationId xmlns:a16="http://schemas.microsoft.com/office/drawing/2014/main" id="{C51F81ED-290A-0357-EC83-0BD7BD8DA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72" y="4188164"/>
            <a:ext cx="192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62688ADA-5CCF-330F-A2FC-2FA29DB2F4DD}"/>
              </a:ext>
            </a:extLst>
          </p:cNvPr>
          <p:cNvSpPr txBox="1"/>
          <p:nvPr/>
        </p:nvSpPr>
        <p:spPr>
          <a:xfrm>
            <a:off x="5553265" y="5216024"/>
            <a:ext cx="1531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Salute / Sicurezza</a:t>
            </a:r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2DA13679-1FF4-B554-723D-B609F2583286}"/>
              </a:ext>
            </a:extLst>
          </p:cNvPr>
          <p:cNvCxnSpPr>
            <a:stCxn id="21" idx="0"/>
            <a:endCxn id="3" idx="1"/>
          </p:cNvCxnSpPr>
          <p:nvPr/>
        </p:nvCxnSpPr>
        <p:spPr>
          <a:xfrm flipH="1" flipV="1">
            <a:off x="5621957" y="4046817"/>
            <a:ext cx="695315" cy="14134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10" descr="Paragraf, Paragraph, Recht, Gericht, Vorschrift">
            <a:extLst>
              <a:ext uri="{FF2B5EF4-FFF2-40B4-BE49-F238E27FC236}">
                <a16:creationId xmlns:a16="http://schemas.microsoft.com/office/drawing/2014/main" id="{C045C290-07ED-3FC2-2700-A07D12D73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528" y="420861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2DAC65A3-D689-E6BC-295B-B360F1F67A54}"/>
              </a:ext>
            </a:extLst>
          </p:cNvPr>
          <p:cNvSpPr txBox="1"/>
          <p:nvPr/>
        </p:nvSpPr>
        <p:spPr>
          <a:xfrm>
            <a:off x="7661126" y="5216024"/>
            <a:ext cx="6848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Legale</a:t>
            </a:r>
          </a:p>
        </p:txBody>
      </p: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B7BF02D7-5312-F7CC-78C1-12A52BF80A34}"/>
              </a:ext>
            </a:extLst>
          </p:cNvPr>
          <p:cNvCxnSpPr>
            <a:stCxn id="3" idx="0"/>
            <a:endCxn id="24" idx="0"/>
          </p:cNvCxnSpPr>
          <p:nvPr/>
        </p:nvCxnSpPr>
        <p:spPr>
          <a:xfrm>
            <a:off x="6480292" y="3759386"/>
            <a:ext cx="1523236" cy="449228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2" descr="Supermarkt, Cola, Alkoholfreies Getränk, Natron">
            <a:extLst>
              <a:ext uri="{FF2B5EF4-FFF2-40B4-BE49-F238E27FC236}">
                <a16:creationId xmlns:a16="http://schemas.microsoft.com/office/drawing/2014/main" id="{6CCE9AD9-A072-4F40-08A7-D7D803767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56" y="4205903"/>
            <a:ext cx="144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feld 27">
            <a:extLst>
              <a:ext uri="{FF2B5EF4-FFF2-40B4-BE49-F238E27FC236}">
                <a16:creationId xmlns:a16="http://schemas.microsoft.com/office/drawing/2014/main" id="{53F8964B-C925-177B-E13D-A5D10B41CFC3}"/>
              </a:ext>
            </a:extLst>
          </p:cNvPr>
          <p:cNvSpPr txBox="1"/>
          <p:nvPr/>
        </p:nvSpPr>
        <p:spPr>
          <a:xfrm>
            <a:off x="9133272" y="5216024"/>
            <a:ext cx="731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Marchio</a:t>
            </a:r>
          </a:p>
        </p:txBody>
      </p: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0FDAB02D-1F88-433E-1D38-814116BE7D29}"/>
              </a:ext>
            </a:extLst>
          </p:cNvPr>
          <p:cNvCxnSpPr>
            <a:stCxn id="3" idx="0"/>
            <a:endCxn id="27" idx="0"/>
          </p:cNvCxnSpPr>
          <p:nvPr/>
        </p:nvCxnSpPr>
        <p:spPr>
          <a:xfrm>
            <a:off x="6480292" y="3759386"/>
            <a:ext cx="3000164" cy="44651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14" descr="Plus, Hinzufügen, Erhöhen, Icon, Button, Symbol">
            <a:extLst>
              <a:ext uri="{FF2B5EF4-FFF2-40B4-BE49-F238E27FC236}">
                <a16:creationId xmlns:a16="http://schemas.microsoft.com/office/drawing/2014/main" id="{A17FF15E-5037-A20D-F211-7C4C36A7D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447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Plus, Hinzufügen, Erhöhen, Icon, Button, Symbol">
            <a:extLst>
              <a:ext uri="{FF2B5EF4-FFF2-40B4-BE49-F238E27FC236}">
                <a16:creationId xmlns:a16="http://schemas.microsoft.com/office/drawing/2014/main" id="{74E4BCF1-1C4F-36A6-E762-0C329A68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952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Plus, Hinzufügen, Erhöhen, Icon, Button, Symbol">
            <a:extLst>
              <a:ext uri="{FF2B5EF4-FFF2-40B4-BE49-F238E27FC236}">
                <a16:creationId xmlns:a16="http://schemas.microsoft.com/office/drawing/2014/main" id="{6098EB64-2C05-27B8-9A39-24A38EC1A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455" y="5677108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lke 2">
            <a:extLst>
              <a:ext uri="{FF2B5EF4-FFF2-40B4-BE49-F238E27FC236}">
                <a16:creationId xmlns:a16="http://schemas.microsoft.com/office/drawing/2014/main" id="{366BFBD8-401C-A599-8953-336B0FD4E454}"/>
              </a:ext>
            </a:extLst>
          </p:cNvPr>
          <p:cNvSpPr/>
          <p:nvPr/>
        </p:nvSpPr>
        <p:spPr>
          <a:xfrm>
            <a:off x="4762188" y="3471342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Impatto?</a:t>
            </a:r>
          </a:p>
        </p:txBody>
      </p:sp>
      <p:sp>
        <p:nvSpPr>
          <p:cNvPr id="33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cosa</a:t>
            </a:r>
            <a:r>
              <a:rPr lang="en-US" dirty="0" smtClean="0"/>
              <a:t> </a:t>
            </a:r>
            <a:r>
              <a:rPr lang="en-US" dirty="0" err="1" smtClean="0"/>
              <a:t>evidenzia</a:t>
            </a:r>
            <a:r>
              <a:rPr lang="en-US" dirty="0" smtClean="0"/>
              <a:t> la Business </a:t>
            </a:r>
            <a:r>
              <a:rPr lang="en-US" smtClean="0"/>
              <a:t>Impact 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850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dirty="0">
                <a:solidFill>
                  <a:schemeClr val="tx1"/>
                </a:solidFill>
              </a:rPr>
              <a:t>Servizio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Processo 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Gerader Verbinder 6">
            <a:extLst>
              <a:ext uri="{FF2B5EF4-FFF2-40B4-BE49-F238E27FC236}">
                <a16:creationId xmlns:a16="http://schemas.microsoft.com/office/drawing/2014/main" id="{10F4A1C7-B7DA-7F3F-0F75-718500BEFB43}"/>
              </a:ext>
            </a:extLst>
          </p:cNvPr>
          <p:cNvCxnSpPr>
            <a:stCxn id="18" idx="3"/>
          </p:cNvCxnSpPr>
          <p:nvPr/>
        </p:nvCxnSpPr>
        <p:spPr>
          <a:xfrm flipV="1">
            <a:off x="3739856" y="3920445"/>
            <a:ext cx="1309419" cy="180867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Wolke 14">
            <a:extLst>
              <a:ext uri="{FF2B5EF4-FFF2-40B4-BE49-F238E27FC236}">
                <a16:creationId xmlns:a16="http://schemas.microsoft.com/office/drawing/2014/main" id="{DE0C96C9-B736-B183-8772-475EF6759F82}"/>
              </a:ext>
            </a:extLst>
          </p:cNvPr>
          <p:cNvSpPr/>
          <p:nvPr/>
        </p:nvSpPr>
        <p:spPr>
          <a:xfrm>
            <a:off x="4283766" y="3411409"/>
            <a:ext cx="2655641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Dipendenze</a:t>
            </a:r>
          </a:p>
        </p:txBody>
      </p:sp>
      <p:pic>
        <p:nvPicPr>
          <p:cNvPr id="16" name="Picture 2" descr="https://upload.wikimedia.org/wikipedia/commons/thumb/5/54/Floridaserversfront1.jpg/1280px-Floridaserversfront1.jpg">
            <a:extLst>
              <a:ext uri="{FF2B5EF4-FFF2-40B4-BE49-F238E27FC236}">
                <a16:creationId xmlns:a16="http://schemas.microsoft.com/office/drawing/2014/main" id="{4811A4A4-08EB-EC97-DAC7-6A2CC5294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41"/>
          <a:stretch/>
        </p:blipFill>
        <p:spPr bwMode="auto">
          <a:xfrm>
            <a:off x="2036158" y="3509926"/>
            <a:ext cx="1728190" cy="112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234C57AC-5ED4-8330-D476-AD643CD9BCFE}"/>
              </a:ext>
            </a:extLst>
          </p:cNvPr>
          <p:cNvSpPr txBox="1"/>
          <p:nvPr/>
        </p:nvSpPr>
        <p:spPr>
          <a:xfrm>
            <a:off x="1871765" y="4566467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Sistemi informativi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AA9644E0-7F33-0C6A-5BDF-4AC28B38B5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60649" y="5170261"/>
            <a:ext cx="1679207" cy="1117722"/>
          </a:xfrm>
          <a:prstGeom prst="rect">
            <a:avLst/>
          </a:prstGeom>
        </p:spPr>
      </p:pic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926E7932-EA7F-05AB-5E7A-5A3C06F720C8}"/>
              </a:ext>
            </a:extLst>
          </p:cNvPr>
          <p:cNvCxnSpPr>
            <a:stCxn id="16" idx="3"/>
            <a:endCxn id="15" idx="2"/>
          </p:cNvCxnSpPr>
          <p:nvPr/>
        </p:nvCxnSpPr>
        <p:spPr>
          <a:xfrm flipV="1">
            <a:off x="3764348" y="3699453"/>
            <a:ext cx="527655" cy="37531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4" descr="File:Manufacturing equipment 091.jpg">
            <a:extLst>
              <a:ext uri="{FF2B5EF4-FFF2-40B4-BE49-F238E27FC236}">
                <a16:creationId xmlns:a16="http://schemas.microsoft.com/office/drawing/2014/main" id="{4A2AD09B-F221-7273-253A-A81238B17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78" y="5056367"/>
            <a:ext cx="1496259" cy="112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CDBA83D3-579E-EB52-675A-9DB687C2F16B}"/>
              </a:ext>
            </a:extLst>
          </p:cNvPr>
          <p:cNvSpPr txBox="1"/>
          <p:nvPr/>
        </p:nvSpPr>
        <p:spPr>
          <a:xfrm>
            <a:off x="4768506" y="6124419"/>
            <a:ext cx="18918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Attrezzature speciali</a:t>
            </a:r>
          </a:p>
        </p:txBody>
      </p: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4F1EAD61-63A0-1A41-D391-4DF03CC8B4FC}"/>
              </a:ext>
            </a:extLst>
          </p:cNvPr>
          <p:cNvCxnSpPr>
            <a:stCxn id="20" idx="0"/>
            <a:endCxn id="15" idx="1"/>
          </p:cNvCxnSpPr>
          <p:nvPr/>
        </p:nvCxnSpPr>
        <p:spPr>
          <a:xfrm flipH="1" flipV="1">
            <a:off x="5611587" y="3986884"/>
            <a:ext cx="34321" cy="1069483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6" descr="https://upload.wikimedia.org/wikipedia/commons/thumb/a/a2/Modern_warehouse_with_pallet_rack_storage_system.jpg/400px-Modern_warehouse_with_pallet_rack_storage_system.jpg">
            <a:extLst>
              <a:ext uri="{FF2B5EF4-FFF2-40B4-BE49-F238E27FC236}">
                <a16:creationId xmlns:a16="http://schemas.microsoft.com/office/drawing/2014/main" id="{95F39189-FB7E-79A2-7165-B4B13E0AA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13" y="3509926"/>
            <a:ext cx="1442115" cy="112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feld 23">
            <a:extLst>
              <a:ext uri="{FF2B5EF4-FFF2-40B4-BE49-F238E27FC236}">
                <a16:creationId xmlns:a16="http://schemas.microsoft.com/office/drawing/2014/main" id="{64F934CD-4F95-D41A-1778-21D9ECECE775}"/>
              </a:ext>
            </a:extLst>
          </p:cNvPr>
          <p:cNvSpPr txBox="1"/>
          <p:nvPr/>
        </p:nvSpPr>
        <p:spPr>
          <a:xfrm>
            <a:off x="8409695" y="4579817"/>
            <a:ext cx="9348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Fornitore</a:t>
            </a:r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FB710FB5-92CD-54AC-F0AF-B5BC82D47A7E}"/>
              </a:ext>
            </a:extLst>
          </p:cNvPr>
          <p:cNvCxnSpPr>
            <a:stCxn id="23" idx="1"/>
            <a:endCxn id="15" idx="0"/>
          </p:cNvCxnSpPr>
          <p:nvPr/>
        </p:nvCxnSpPr>
        <p:spPr>
          <a:xfrm flipH="1" flipV="1">
            <a:off x="6937194" y="3699453"/>
            <a:ext cx="1204319" cy="372898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8" descr="https://upload.wikimedia.org/wikipedia/commons/thumb/a/a3/More_Icon_C.svg/2000px-More_Icon_C.svg.png">
            <a:extLst>
              <a:ext uri="{FF2B5EF4-FFF2-40B4-BE49-F238E27FC236}">
                <a16:creationId xmlns:a16="http://schemas.microsoft.com/office/drawing/2014/main" id="{FCE97D72-E783-61D8-C3AB-81A524BCB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667" y="5014310"/>
            <a:ext cx="1229064" cy="122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feld 26">
            <a:extLst>
              <a:ext uri="{FF2B5EF4-FFF2-40B4-BE49-F238E27FC236}">
                <a16:creationId xmlns:a16="http://schemas.microsoft.com/office/drawing/2014/main" id="{98223FBB-B44A-9CDC-9AC8-F8FC1FD0B2BF}"/>
              </a:ext>
            </a:extLst>
          </p:cNvPr>
          <p:cNvSpPr txBox="1"/>
          <p:nvPr/>
        </p:nvSpPr>
        <p:spPr>
          <a:xfrm>
            <a:off x="7988364" y="6000852"/>
            <a:ext cx="19639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... e molto altro ancora</a:t>
            </a:r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D8B319E9-B7DF-2D86-DA97-7A5F95BB44AD}"/>
              </a:ext>
            </a:extLst>
          </p:cNvPr>
          <p:cNvCxnSpPr/>
          <p:nvPr/>
        </p:nvCxnSpPr>
        <p:spPr>
          <a:xfrm flipH="1" flipV="1">
            <a:off x="6548035" y="3870202"/>
            <a:ext cx="972238" cy="118616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 smtClean="0"/>
              <a:t>Che</a:t>
            </a:r>
            <a:r>
              <a:rPr lang="en-US" dirty="0" smtClean="0"/>
              <a:t> </a:t>
            </a:r>
            <a:r>
              <a:rPr lang="en-US" dirty="0" err="1" smtClean="0"/>
              <a:t>cosa</a:t>
            </a:r>
            <a:r>
              <a:rPr lang="en-US" dirty="0" smtClean="0"/>
              <a:t> </a:t>
            </a:r>
            <a:r>
              <a:rPr lang="en-US" dirty="0" err="1" smtClean="0"/>
              <a:t>evidenzia</a:t>
            </a:r>
            <a:r>
              <a:rPr lang="en-US" dirty="0" smtClean="0"/>
              <a:t> la Business Impact 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325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smtClean="0"/>
              <a:t>La </a:t>
            </a:r>
            <a:r>
              <a:rPr lang="en-US" dirty="0"/>
              <a:t>Business Impact </a:t>
            </a:r>
            <a:r>
              <a:rPr lang="en-US" dirty="0" smtClean="0"/>
              <a:t>Analysis - BIA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C1BB3F60-CF1D-42A0-65D3-97E82CD23F31}"/>
              </a:ext>
            </a:extLst>
          </p:cNvPr>
          <p:cNvGrpSpPr/>
          <p:nvPr/>
        </p:nvGrpSpPr>
        <p:grpSpPr>
          <a:xfrm>
            <a:off x="1320800" y="1685563"/>
            <a:ext cx="8814530" cy="5055227"/>
            <a:chOff x="-28274" y="1516426"/>
            <a:chExt cx="8814530" cy="5055227"/>
          </a:xfrm>
        </p:grpSpPr>
        <p:grpSp>
          <p:nvGrpSpPr>
            <p:cNvPr id="29" name="Gruppieren 4">
              <a:extLst>
                <a:ext uri="{FF2B5EF4-FFF2-40B4-BE49-F238E27FC236}">
                  <a16:creationId xmlns:a16="http://schemas.microsoft.com/office/drawing/2014/main" id="{BCAFA645-5934-265A-A91E-5B86D79857F2}"/>
                </a:ext>
              </a:extLst>
            </p:cNvPr>
            <p:cNvGrpSpPr>
              <a:grpSpLocks noChangeAspect="1"/>
            </p:cNvGrpSpPr>
            <p:nvPr/>
          </p:nvGrpSpPr>
          <p:grpSpPr>
            <a:xfrm rot="19048120">
              <a:off x="3965244" y="1819653"/>
              <a:ext cx="4752000" cy="4752000"/>
              <a:chOff x="6723063" y="2051050"/>
              <a:chExt cx="1439862" cy="1439863"/>
            </a:xfrm>
          </p:grpSpPr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id="{608785A8-4CEF-8584-2AF3-019252A880A4}"/>
                  </a:ext>
                </a:extLst>
              </p:cNvPr>
              <p:cNvSpPr>
                <a:spLocks/>
              </p:cNvSpPr>
              <p:nvPr>
                <p:custDataLst>
                  <p:tags r:id="rId1"/>
                </p:custDataLst>
              </p:nvPr>
            </p:nvSpPr>
            <p:spPr bwMode="auto">
              <a:xfrm>
                <a:off x="6921500" y="2249488"/>
                <a:ext cx="1044575" cy="1044575"/>
              </a:xfrm>
              <a:custGeom>
                <a:avLst/>
                <a:gdLst>
                  <a:gd name="T0" fmla="*/ 119 w 425"/>
                  <a:gd name="T1" fmla="*/ 373 h 425"/>
                  <a:gd name="T2" fmla="*/ 51 w 425"/>
                  <a:gd name="T3" fmla="*/ 119 h 425"/>
                  <a:gd name="T4" fmla="*/ 305 w 425"/>
                  <a:gd name="T5" fmla="*/ 51 h 425"/>
                  <a:gd name="T6" fmla="*/ 373 w 425"/>
                  <a:gd name="T7" fmla="*/ 305 h 425"/>
                  <a:gd name="T8" fmla="*/ 119 w 425"/>
                  <a:gd name="T9" fmla="*/ 37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5" h="425">
                    <a:moveTo>
                      <a:pt x="119" y="373"/>
                    </a:moveTo>
                    <a:cubicBezTo>
                      <a:pt x="30" y="322"/>
                      <a:pt x="0" y="208"/>
                      <a:pt x="51" y="119"/>
                    </a:cubicBezTo>
                    <a:cubicBezTo>
                      <a:pt x="103" y="30"/>
                      <a:pt x="216" y="0"/>
                      <a:pt x="305" y="51"/>
                    </a:cubicBezTo>
                    <a:cubicBezTo>
                      <a:pt x="394" y="103"/>
                      <a:pt x="425" y="216"/>
                      <a:pt x="373" y="305"/>
                    </a:cubicBezTo>
                    <a:cubicBezTo>
                      <a:pt x="322" y="394"/>
                      <a:pt x="208" y="425"/>
                      <a:pt x="119" y="3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Freeform 7">
                <a:extLst>
                  <a:ext uri="{FF2B5EF4-FFF2-40B4-BE49-F238E27FC236}">
                    <a16:creationId xmlns:a16="http://schemas.microsoft.com/office/drawing/2014/main" id="{1FBDCBB9-FAC0-5E3E-0938-852E9132F599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754813" y="2054225"/>
                <a:ext cx="730250" cy="581025"/>
              </a:xfrm>
              <a:custGeom>
                <a:avLst/>
                <a:gdLst>
                  <a:gd name="T0" fmla="*/ 90 w 297"/>
                  <a:gd name="T1" fmla="*/ 237 h 237"/>
                  <a:gd name="T2" fmla="*/ 109 w 297"/>
                  <a:gd name="T3" fmla="*/ 193 h 237"/>
                  <a:gd name="T4" fmla="*/ 254 w 297"/>
                  <a:gd name="T5" fmla="*/ 96 h 237"/>
                  <a:gd name="T6" fmla="*/ 297 w 297"/>
                  <a:gd name="T7" fmla="*/ 47 h 237"/>
                  <a:gd name="T8" fmla="*/ 256 w 297"/>
                  <a:gd name="T9" fmla="*/ 0 h 237"/>
                  <a:gd name="T10" fmla="*/ 0 w 297"/>
                  <a:gd name="T11" fmla="*/ 209 h 237"/>
                  <a:gd name="T12" fmla="*/ 58 w 297"/>
                  <a:gd name="T13" fmla="*/ 184 h 237"/>
                  <a:gd name="T14" fmla="*/ 90 w 297"/>
                  <a:gd name="T15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7" h="237">
                    <a:moveTo>
                      <a:pt x="90" y="237"/>
                    </a:moveTo>
                    <a:cubicBezTo>
                      <a:pt x="94" y="222"/>
                      <a:pt x="100" y="207"/>
                      <a:pt x="109" y="193"/>
                    </a:cubicBezTo>
                    <a:cubicBezTo>
                      <a:pt x="140" y="138"/>
                      <a:pt x="195" y="104"/>
                      <a:pt x="254" y="96"/>
                    </a:cubicBezTo>
                    <a:cubicBezTo>
                      <a:pt x="297" y="47"/>
                      <a:pt x="297" y="47"/>
                      <a:pt x="297" y="47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134" y="10"/>
                      <a:pt x="33" y="95"/>
                      <a:pt x="0" y="209"/>
                    </a:cubicBezTo>
                    <a:cubicBezTo>
                      <a:pt x="58" y="184"/>
                      <a:pt x="58" y="184"/>
                      <a:pt x="58" y="184"/>
                    </a:cubicBezTo>
                    <a:lnTo>
                      <a:pt x="90" y="23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5EDDE654-664B-D687-5A27-DD0ECDA63312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6723063" y="2544763"/>
                <a:ext cx="449262" cy="819150"/>
              </a:xfrm>
              <a:custGeom>
                <a:avLst/>
                <a:gdLst>
                  <a:gd name="T0" fmla="*/ 183 w 183"/>
                  <a:gd name="T1" fmla="*/ 257 h 333"/>
                  <a:gd name="T2" fmla="*/ 98 w 183"/>
                  <a:gd name="T3" fmla="*/ 56 h 333"/>
                  <a:gd name="T4" fmla="*/ 65 w 183"/>
                  <a:gd name="T5" fmla="*/ 0 h 333"/>
                  <a:gd name="T6" fmla="*/ 8 w 183"/>
                  <a:gd name="T7" fmla="*/ 25 h 333"/>
                  <a:gd name="T8" fmla="*/ 0 w 183"/>
                  <a:gd name="T9" fmla="*/ 92 h 333"/>
                  <a:gd name="T10" fmla="*/ 127 w 183"/>
                  <a:gd name="T11" fmla="*/ 333 h 333"/>
                  <a:gd name="T12" fmla="*/ 121 w 183"/>
                  <a:gd name="T13" fmla="*/ 271 h 333"/>
                  <a:gd name="T14" fmla="*/ 183 w 183"/>
                  <a:gd name="T15" fmla="*/ 257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3" h="333">
                    <a:moveTo>
                      <a:pt x="183" y="257"/>
                    </a:moveTo>
                    <a:cubicBezTo>
                      <a:pt x="116" y="212"/>
                      <a:pt x="84" y="132"/>
                      <a:pt x="98" y="56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3" y="47"/>
                      <a:pt x="0" y="69"/>
                      <a:pt x="0" y="92"/>
                    </a:cubicBezTo>
                    <a:cubicBezTo>
                      <a:pt x="0" y="192"/>
                      <a:pt x="50" y="280"/>
                      <a:pt x="127" y="333"/>
                    </a:cubicBezTo>
                    <a:cubicBezTo>
                      <a:pt x="121" y="271"/>
                      <a:pt x="121" y="271"/>
                      <a:pt x="121" y="271"/>
                    </a:cubicBezTo>
                    <a:lnTo>
                      <a:pt x="183" y="25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id="{2FC18AF5-75CB-3E15-E727-1FDFE8455FEE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7426325" y="2051050"/>
                <a:ext cx="682625" cy="573088"/>
              </a:xfrm>
              <a:custGeom>
                <a:avLst/>
                <a:gdLst>
                  <a:gd name="T0" fmla="*/ 0 w 278"/>
                  <a:gd name="T1" fmla="*/ 95 h 233"/>
                  <a:gd name="T2" fmla="*/ 107 w 278"/>
                  <a:gd name="T3" fmla="*/ 121 h 233"/>
                  <a:gd name="T4" fmla="*/ 186 w 278"/>
                  <a:gd name="T5" fmla="*/ 208 h 233"/>
                  <a:gd name="T6" fmla="*/ 246 w 278"/>
                  <a:gd name="T7" fmla="*/ 233 h 233"/>
                  <a:gd name="T8" fmla="*/ 278 w 278"/>
                  <a:gd name="T9" fmla="*/ 181 h 233"/>
                  <a:gd name="T10" fmla="*/ 7 w 278"/>
                  <a:gd name="T11" fmla="*/ 0 h 233"/>
                  <a:gd name="T12" fmla="*/ 0 w 278"/>
                  <a:gd name="T13" fmla="*/ 1 h 233"/>
                  <a:gd name="T14" fmla="*/ 41 w 278"/>
                  <a:gd name="T15" fmla="*/ 48 h 233"/>
                  <a:gd name="T16" fmla="*/ 0 w 278"/>
                  <a:gd name="T17" fmla="*/ 9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8" h="233">
                    <a:moveTo>
                      <a:pt x="0" y="95"/>
                    </a:moveTo>
                    <a:cubicBezTo>
                      <a:pt x="36" y="94"/>
                      <a:pt x="73" y="102"/>
                      <a:pt x="107" y="121"/>
                    </a:cubicBezTo>
                    <a:cubicBezTo>
                      <a:pt x="143" y="142"/>
                      <a:pt x="170" y="173"/>
                      <a:pt x="186" y="208"/>
                    </a:cubicBezTo>
                    <a:cubicBezTo>
                      <a:pt x="246" y="233"/>
                      <a:pt x="246" y="233"/>
                      <a:pt x="246" y="233"/>
                    </a:cubicBezTo>
                    <a:cubicBezTo>
                      <a:pt x="278" y="181"/>
                      <a:pt x="278" y="181"/>
                      <a:pt x="278" y="181"/>
                    </a:cubicBezTo>
                    <a:cubicBezTo>
                      <a:pt x="233" y="75"/>
                      <a:pt x="129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ubicBezTo>
                      <a:pt x="41" y="48"/>
                      <a:pt x="41" y="48"/>
                      <a:pt x="41" y="48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4" name="Freeform 10">
                <a:extLst>
                  <a:ext uri="{FF2B5EF4-FFF2-40B4-BE49-F238E27FC236}">
                    <a16:creationId xmlns:a16="http://schemas.microsoft.com/office/drawing/2014/main" id="{5BC92B69-3385-4436-73AB-8C09659612C5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7764463" y="2532063"/>
                <a:ext cx="398462" cy="784225"/>
              </a:xfrm>
              <a:custGeom>
                <a:avLst/>
                <a:gdLst>
                  <a:gd name="T0" fmla="*/ 162 w 162"/>
                  <a:gd name="T1" fmla="*/ 97 h 319"/>
                  <a:gd name="T2" fmla="*/ 146 w 162"/>
                  <a:gd name="T3" fmla="*/ 0 h 319"/>
                  <a:gd name="T4" fmla="*/ 114 w 162"/>
                  <a:gd name="T5" fmla="*/ 54 h 319"/>
                  <a:gd name="T6" fmla="*/ 56 w 162"/>
                  <a:gd name="T7" fmla="*/ 29 h 319"/>
                  <a:gd name="T8" fmla="*/ 41 w 162"/>
                  <a:gd name="T9" fmla="*/ 196 h 319"/>
                  <a:gd name="T10" fmla="*/ 6 w 162"/>
                  <a:gd name="T11" fmla="*/ 241 h 319"/>
                  <a:gd name="T12" fmla="*/ 0 w 162"/>
                  <a:gd name="T13" fmla="*/ 306 h 319"/>
                  <a:gd name="T14" fmla="*/ 60 w 162"/>
                  <a:gd name="T15" fmla="*/ 319 h 319"/>
                  <a:gd name="T16" fmla="*/ 162 w 162"/>
                  <a:gd name="T17" fmla="*/ 97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319">
                    <a:moveTo>
                      <a:pt x="162" y="97"/>
                    </a:moveTo>
                    <a:cubicBezTo>
                      <a:pt x="162" y="63"/>
                      <a:pt x="156" y="31"/>
                      <a:pt x="146" y="0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75" y="82"/>
                      <a:pt x="72" y="144"/>
                      <a:pt x="41" y="196"/>
                    </a:cubicBezTo>
                    <a:cubicBezTo>
                      <a:pt x="32" y="213"/>
                      <a:pt x="20" y="228"/>
                      <a:pt x="6" y="241"/>
                    </a:cubicBezTo>
                    <a:cubicBezTo>
                      <a:pt x="0" y="306"/>
                      <a:pt x="0" y="306"/>
                      <a:pt x="0" y="306"/>
                    </a:cubicBezTo>
                    <a:cubicBezTo>
                      <a:pt x="60" y="319"/>
                      <a:pt x="60" y="319"/>
                      <a:pt x="60" y="319"/>
                    </a:cubicBezTo>
                    <a:cubicBezTo>
                      <a:pt x="123" y="266"/>
                      <a:pt x="162" y="186"/>
                      <a:pt x="162" y="97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" name="Freeform 11">
                <a:extLst>
                  <a:ext uri="{FF2B5EF4-FFF2-40B4-BE49-F238E27FC236}">
                    <a16:creationId xmlns:a16="http://schemas.microsoft.com/office/drawing/2014/main" id="{4534B212-8534-A812-64B5-0785995EBC0A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054850" y="3154363"/>
                <a:ext cx="825500" cy="336550"/>
              </a:xfrm>
              <a:custGeom>
                <a:avLst/>
                <a:gdLst>
                  <a:gd name="T0" fmla="*/ 281 w 336"/>
                  <a:gd name="T1" fmla="*/ 0 h 137"/>
                  <a:gd name="T2" fmla="*/ 64 w 336"/>
                  <a:gd name="T3" fmla="*/ 19 h 137"/>
                  <a:gd name="T4" fmla="*/ 0 w 336"/>
                  <a:gd name="T5" fmla="*/ 33 h 137"/>
                  <a:gd name="T6" fmla="*/ 6 w 336"/>
                  <a:gd name="T7" fmla="*/ 94 h 137"/>
                  <a:gd name="T8" fmla="*/ 158 w 336"/>
                  <a:gd name="T9" fmla="*/ 137 h 137"/>
                  <a:gd name="T10" fmla="*/ 336 w 336"/>
                  <a:gd name="T11" fmla="*/ 77 h 137"/>
                  <a:gd name="T12" fmla="*/ 275 w 336"/>
                  <a:gd name="T13" fmla="*/ 63 h 137"/>
                  <a:gd name="T14" fmla="*/ 281 w 336"/>
                  <a:gd name="T15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6" h="137">
                    <a:moveTo>
                      <a:pt x="281" y="0"/>
                    </a:moveTo>
                    <a:cubicBezTo>
                      <a:pt x="220" y="48"/>
                      <a:pt x="135" y="57"/>
                      <a:pt x="64" y="1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50" y="122"/>
                      <a:pt x="102" y="137"/>
                      <a:pt x="158" y="137"/>
                    </a:cubicBezTo>
                    <a:cubicBezTo>
                      <a:pt x="225" y="137"/>
                      <a:pt x="287" y="115"/>
                      <a:pt x="336" y="77"/>
                    </a:cubicBezTo>
                    <a:cubicBezTo>
                      <a:pt x="275" y="63"/>
                      <a:pt x="275" y="63"/>
                      <a:pt x="275" y="63"/>
                    </a:cubicBezTo>
                    <a:lnTo>
                      <a:pt x="281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683788A6-D8B9-A045-AC6A-6CD6904F0CF8}"/>
                </a:ext>
              </a:extLst>
            </p:cNvPr>
            <p:cNvSpPr txBox="1"/>
            <p:nvPr/>
          </p:nvSpPr>
          <p:spPr>
            <a:xfrm>
              <a:off x="5390459" y="2020948"/>
              <a:ext cx="161935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Prodotto e servizio</a:t>
              </a:r>
              <a:br>
                <a:rPr lang="en-US" sz="1400" dirty="0"/>
              </a:br>
              <a:r>
                <a:rPr lang="en-US" sz="1400" dirty="0"/>
                <a:t>Priorità</a:t>
              </a:r>
            </a:p>
          </p:txBody>
        </p:sp>
        <p:sp>
          <p:nvSpPr>
            <p:cNvPr id="31" name="Textfeld 30">
              <a:extLst>
                <a:ext uri="{FF2B5EF4-FFF2-40B4-BE49-F238E27FC236}">
                  <a16:creationId xmlns:a16="http://schemas.microsoft.com/office/drawing/2014/main" id="{91F3F9BC-26B2-3F68-80A1-94CD3506FB4C}"/>
                </a:ext>
              </a:extLst>
            </p:cNvPr>
            <p:cNvSpPr txBox="1"/>
            <p:nvPr/>
          </p:nvSpPr>
          <p:spPr>
            <a:xfrm>
              <a:off x="7615744" y="3229261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Processo</a:t>
              </a:r>
              <a:br>
                <a:rPr lang="en-US" sz="1400" dirty="0"/>
              </a:br>
              <a:r>
                <a:rPr lang="en-US" sz="1400" dirty="0"/>
                <a:t>Priorità</a:t>
              </a:r>
            </a:p>
          </p:txBody>
        </p: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C603A5E-043B-ACD3-0586-1FBCAB2F977B}"/>
                </a:ext>
              </a:extLst>
            </p:cNvPr>
            <p:cNvSpPr txBox="1"/>
            <p:nvPr/>
          </p:nvSpPr>
          <p:spPr>
            <a:xfrm>
              <a:off x="7005794" y="5529425"/>
              <a:ext cx="1170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Attività</a:t>
              </a:r>
              <a:br>
                <a:rPr lang="en-US" sz="1400" dirty="0"/>
              </a:br>
              <a:r>
                <a:rPr lang="en-US" sz="1400" dirty="0"/>
                <a:t>Priorità</a:t>
              </a:r>
            </a:p>
          </p:txBody>
        </p:sp>
        <p:sp>
          <p:nvSpPr>
            <p:cNvPr id="33" name="Textfeld 32">
              <a:extLst>
                <a:ext uri="{FF2B5EF4-FFF2-40B4-BE49-F238E27FC236}">
                  <a16:creationId xmlns:a16="http://schemas.microsoft.com/office/drawing/2014/main" id="{107251FF-18AB-3EB8-DDAE-C1EB986311EC}"/>
                </a:ext>
              </a:extLst>
            </p:cNvPr>
            <p:cNvSpPr txBox="1"/>
            <p:nvPr/>
          </p:nvSpPr>
          <p:spPr>
            <a:xfrm>
              <a:off x="4835567" y="5670925"/>
              <a:ext cx="1269899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/>
                <a:t>Analisi e</a:t>
              </a:r>
              <a:br>
                <a:rPr lang="en-US" sz="1400" dirty="0"/>
              </a:br>
              <a:r>
                <a:rPr lang="en-US" sz="1400" dirty="0"/>
                <a:t>Consolidamento</a:t>
              </a:r>
            </a:p>
          </p:txBody>
        </p:sp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70AFC66D-F67A-9D62-F16A-7EB5821C346C}"/>
                </a:ext>
              </a:extLst>
            </p:cNvPr>
            <p:cNvSpPr txBox="1"/>
            <p:nvPr/>
          </p:nvSpPr>
          <p:spPr>
            <a:xfrm>
              <a:off x="3237508" y="3345527"/>
              <a:ext cx="2752741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 err="1" smtClean="0"/>
                <a:t>Approvazione</a:t>
              </a:r>
              <a:r>
                <a:rPr lang="en-US" sz="1400" dirty="0" smtClean="0"/>
                <a:t> </a:t>
              </a:r>
              <a:r>
                <a:rPr lang="en-US" sz="1400" dirty="0"/>
                <a:t>del top management</a:t>
              </a:r>
              <a:br>
                <a:rPr lang="en-US" sz="1400" dirty="0"/>
              </a:br>
              <a:r>
                <a:rPr lang="en-US" sz="1400" dirty="0"/>
                <a:t>Approvazione dei risultati della BIA</a:t>
              </a:r>
            </a:p>
          </p:txBody>
        </p:sp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43DE0B38-D227-1221-1962-B2B10569E41F}"/>
                </a:ext>
              </a:extLst>
            </p:cNvPr>
            <p:cNvSpPr txBox="1"/>
            <p:nvPr/>
          </p:nvSpPr>
          <p:spPr>
            <a:xfrm>
              <a:off x="5221319" y="3940066"/>
              <a:ext cx="2189322" cy="5232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400" dirty="0"/>
                <a:t>Pianificazione del progetto </a:t>
              </a:r>
            </a:p>
            <a:p>
              <a:pPr algn="ctr"/>
              <a:r>
                <a:rPr lang="en-US" sz="1400" dirty="0"/>
                <a:t>e gestione</a:t>
              </a:r>
            </a:p>
          </p:txBody>
        </p:sp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A36EE9FF-FC97-2595-D603-9BB4EA933B50}"/>
                </a:ext>
              </a:extLst>
            </p:cNvPr>
            <p:cNvSpPr txBox="1"/>
            <p:nvPr/>
          </p:nvSpPr>
          <p:spPr>
            <a:xfrm>
              <a:off x="523050" y="1516426"/>
              <a:ext cx="3170889" cy="11695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square" rtlCol="0" anchor="ctr">
              <a:spAutoFit/>
            </a:bodyPr>
            <a:lstStyle/>
            <a:p>
              <a:r>
                <a:rPr lang="en-US" sz="1400" dirty="0"/>
                <a:t>Prerequisiti:</a:t>
              </a:r>
            </a:p>
            <a:p>
              <a:pPr marL="285750" indent="-285750">
                <a:buFontTx/>
                <a:buChar char="-"/>
              </a:pPr>
              <a:r>
                <a:rPr lang="en-US" sz="1400" dirty="0"/>
                <a:t>Contesto e ambito di applicazione</a:t>
              </a:r>
            </a:p>
            <a:p>
              <a:pPr marL="285750" indent="-285750">
                <a:buFontTx/>
                <a:buChar char="-"/>
              </a:pPr>
              <a:r>
                <a:rPr lang="en-US" sz="1400" dirty="0" err="1" smtClean="0"/>
                <a:t>Ruoli</a:t>
              </a:r>
              <a:endParaRPr lang="en-US" sz="1400" dirty="0"/>
            </a:p>
            <a:p>
              <a:pPr marL="285750" indent="-285750">
                <a:buFontTx/>
                <a:buChar char="-"/>
              </a:pPr>
              <a:r>
                <a:rPr lang="en-US" sz="1400" dirty="0"/>
                <a:t>Impegno</a:t>
              </a:r>
            </a:p>
            <a:p>
              <a:pPr marL="285750" indent="-285750">
                <a:buFontTx/>
                <a:buChar char="-"/>
              </a:pPr>
              <a:r>
                <a:rPr lang="en-US" sz="1400" dirty="0"/>
                <a:t>Risorse</a:t>
              </a:r>
            </a:p>
          </p:txBody>
        </p:sp>
        <p:sp>
          <p:nvSpPr>
            <p:cNvPr id="37" name="Pfeil nach rechts 19">
              <a:extLst>
                <a:ext uri="{FF2B5EF4-FFF2-40B4-BE49-F238E27FC236}">
                  <a16:creationId xmlns:a16="http://schemas.microsoft.com/office/drawing/2014/main" id="{E1C9A497-066C-44BA-0107-37812C0B87AA}"/>
                </a:ext>
              </a:extLst>
            </p:cNvPr>
            <p:cNvSpPr/>
            <p:nvPr/>
          </p:nvSpPr>
          <p:spPr>
            <a:xfrm>
              <a:off x="3739263" y="2031273"/>
              <a:ext cx="1123559" cy="348167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Pfeil nach links 20">
              <a:extLst>
                <a:ext uri="{FF2B5EF4-FFF2-40B4-BE49-F238E27FC236}">
                  <a16:creationId xmlns:a16="http://schemas.microsoft.com/office/drawing/2014/main" id="{42F819B5-C0D4-B786-8F05-EA406070A50C}"/>
                </a:ext>
              </a:extLst>
            </p:cNvPr>
            <p:cNvSpPr/>
            <p:nvPr/>
          </p:nvSpPr>
          <p:spPr>
            <a:xfrm>
              <a:off x="2076874" y="3875714"/>
              <a:ext cx="1667651" cy="371853"/>
            </a:xfrm>
            <a:prstGeom prst="leftArrow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Requisiti BC</a:t>
              </a:r>
            </a:p>
          </p:txBody>
        </p:sp>
        <p:sp>
          <p:nvSpPr>
            <p:cNvPr id="39" name="Textfeld 38">
              <a:extLst>
                <a:ext uri="{FF2B5EF4-FFF2-40B4-BE49-F238E27FC236}">
                  <a16:creationId xmlns:a16="http://schemas.microsoft.com/office/drawing/2014/main" id="{FBC9784C-19D3-786A-200F-F67117A1E044}"/>
                </a:ext>
              </a:extLst>
            </p:cNvPr>
            <p:cNvSpPr txBox="1"/>
            <p:nvPr/>
          </p:nvSpPr>
          <p:spPr>
            <a:xfrm>
              <a:off x="-28274" y="3721631"/>
              <a:ext cx="1949093" cy="7386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square" rtlCol="0" anchor="ctr">
              <a:spAutoFit/>
            </a:bodyPr>
            <a:lstStyle/>
            <a:p>
              <a:r>
                <a:rPr lang="en-US" sz="1400" dirty="0"/>
                <a:t>Dopo la BIA - </a:t>
              </a:r>
            </a:p>
            <a:p>
              <a:r>
                <a:rPr lang="en-US" sz="1400" dirty="0"/>
                <a:t>Continuità aziendale</a:t>
              </a:r>
            </a:p>
            <a:p>
              <a:r>
                <a:rPr lang="en-US" sz="1400" dirty="0"/>
                <a:t>Selezione della strategia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96628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Esempio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4848A38-4710-478F-C689-D7EAF056D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088" y="1179956"/>
            <a:ext cx="6677812" cy="561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1224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Esempio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887F46D-2A37-26D0-0C9F-7C424E3A27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218" y="1294256"/>
            <a:ext cx="6134082" cy="549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462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Esempio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9E06415-D8A7-F523-EFE4-CC646A3D8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946" y="2476735"/>
            <a:ext cx="3922832" cy="3399153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A2405D9-A7B4-09D0-BD55-38045956E3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4778" y="2476735"/>
            <a:ext cx="3891622" cy="3401565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DA80C1A-2A16-54E5-ACCF-3403CE0584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7610" y="2476735"/>
            <a:ext cx="3867690" cy="340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6804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Strategia di continuità aziendale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17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err="1" smtClean="0"/>
              <a:t>Determinare</a:t>
            </a:r>
            <a:r>
              <a:rPr lang="en-US" dirty="0" smtClean="0"/>
              <a:t> la </a:t>
            </a:r>
            <a:r>
              <a:rPr lang="en-US" dirty="0" err="1" smtClean="0"/>
              <a:t>strategia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761768" cy="4351338"/>
          </a:xfrm>
        </p:spPr>
        <p:txBody>
          <a:bodyPr/>
          <a:lstStyle/>
          <a:p>
            <a:r>
              <a:rPr lang="en-US" dirty="0" err="1" smtClean="0"/>
              <a:t>Identificare</a:t>
            </a:r>
            <a:r>
              <a:rPr lang="en-US" dirty="0" smtClean="0"/>
              <a:t> </a:t>
            </a:r>
            <a:r>
              <a:rPr lang="en-US" dirty="0" err="1" smtClean="0"/>
              <a:t>gli</a:t>
            </a:r>
            <a:r>
              <a:rPr lang="en-US" dirty="0" smtClean="0"/>
              <a:t> </a:t>
            </a:r>
            <a:r>
              <a:rPr lang="en-US" dirty="0" err="1" smtClean="0"/>
              <a:t>obiettivi</a:t>
            </a:r>
            <a:r>
              <a:rPr lang="en-US" dirty="0" smtClean="0"/>
              <a:t> di tempo di </a:t>
            </a:r>
            <a:r>
              <a:rPr lang="en-US" dirty="0" err="1" smtClean="0"/>
              <a:t>recupero</a:t>
            </a:r>
            <a:r>
              <a:rPr lang="en-US" dirty="0" smtClean="0"/>
              <a:t> (RTO) - </a:t>
            </a:r>
            <a:r>
              <a:rPr lang="en-US" dirty="0" err="1" smtClean="0"/>
              <a:t>più</a:t>
            </a:r>
            <a:r>
              <a:rPr lang="en-US" dirty="0" smtClean="0"/>
              <a:t> </a:t>
            </a:r>
            <a:r>
              <a:rPr lang="en-US" dirty="0" err="1" smtClean="0"/>
              <a:t>brevi</a:t>
            </a:r>
            <a:r>
              <a:rPr lang="en-US" dirty="0" smtClean="0"/>
              <a:t> del MAO </a:t>
            </a:r>
            <a:endParaRPr lang="it-IT" dirty="0" smtClean="0"/>
          </a:p>
          <a:p>
            <a:pPr lvl="1"/>
            <a:r>
              <a:rPr lang="en-US" dirty="0" smtClean="0"/>
              <a:t>Di </a:t>
            </a:r>
            <a:r>
              <a:rPr lang="en-US" dirty="0" err="1" smtClean="0"/>
              <a:t>solito</a:t>
            </a:r>
            <a:r>
              <a:rPr lang="en-US" dirty="0" smtClean="0"/>
              <a:t>: </a:t>
            </a:r>
            <a:r>
              <a:rPr lang="en-US" dirty="0" err="1" smtClean="0"/>
              <a:t>una</a:t>
            </a:r>
            <a:r>
              <a:rPr lang="en-US" dirty="0" smtClean="0"/>
              <a:t> RTO </a:t>
            </a:r>
            <a:r>
              <a:rPr lang="en-US" dirty="0" err="1" smtClean="0"/>
              <a:t>più</a:t>
            </a:r>
            <a:r>
              <a:rPr lang="en-US" dirty="0" smtClean="0"/>
              <a:t> breve causa </a:t>
            </a:r>
            <a:r>
              <a:rPr lang="en-US" dirty="0" err="1" smtClean="0"/>
              <a:t>costi</a:t>
            </a:r>
            <a:r>
              <a:rPr lang="en-US" dirty="0" smtClean="0"/>
              <a:t> </a:t>
            </a:r>
            <a:r>
              <a:rPr lang="en-US" dirty="0" err="1" smtClean="0"/>
              <a:t>più</a:t>
            </a:r>
            <a:r>
              <a:rPr lang="en-US" dirty="0" smtClean="0"/>
              <a:t> </a:t>
            </a:r>
            <a:r>
              <a:rPr lang="en-US" dirty="0" err="1" smtClean="0"/>
              <a:t>elevati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err="1" smtClean="0"/>
              <a:t>Valutazione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strategie</a:t>
            </a:r>
            <a:r>
              <a:rPr lang="en-US" dirty="0" smtClean="0"/>
              <a:t> </a:t>
            </a:r>
            <a:r>
              <a:rPr lang="en-US" dirty="0" err="1" smtClean="0"/>
              <a:t>esistenti</a:t>
            </a:r>
            <a:endParaRPr lang="en-US" dirty="0" smtClean="0"/>
          </a:p>
          <a:p>
            <a:pPr lvl="1"/>
            <a:r>
              <a:rPr lang="en-US" dirty="0" err="1" smtClean="0"/>
              <a:t>Analisi</a:t>
            </a:r>
            <a:r>
              <a:rPr lang="en-US" dirty="0" smtClean="0"/>
              <a:t> 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lacune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err="1" smtClean="0"/>
              <a:t>Garantire</a:t>
            </a:r>
            <a:r>
              <a:rPr lang="en-US" dirty="0" smtClean="0"/>
              <a:t> </a:t>
            </a:r>
            <a:r>
              <a:rPr lang="en-US" dirty="0" err="1" smtClean="0"/>
              <a:t>opzioni</a:t>
            </a:r>
            <a:r>
              <a:rPr lang="en-US" dirty="0" smtClean="0"/>
              <a:t> </a:t>
            </a:r>
            <a:r>
              <a:rPr lang="en-US" dirty="0" err="1" smtClean="0"/>
              <a:t>concordate</a:t>
            </a:r>
            <a:r>
              <a:rPr lang="en-US" dirty="0" smtClean="0"/>
              <a:t> e </a:t>
            </a:r>
            <a:r>
              <a:rPr lang="en-US" dirty="0" err="1" smtClean="0"/>
              <a:t>firmate</a:t>
            </a:r>
            <a:endParaRPr lang="en-US" dirty="0" smtClean="0"/>
          </a:p>
          <a:p>
            <a:pPr lvl="1"/>
            <a:r>
              <a:rPr lang="en-US" dirty="0" err="1" smtClean="0"/>
              <a:t>Comprese</a:t>
            </a:r>
            <a:r>
              <a:rPr lang="en-US" dirty="0" smtClean="0"/>
              <a:t> le </a:t>
            </a:r>
            <a:r>
              <a:rPr lang="en-US" dirty="0" err="1" smtClean="0"/>
              <a:t>disposizioni</a:t>
            </a:r>
            <a:r>
              <a:rPr lang="en-US" dirty="0" smtClean="0"/>
              <a:t> </a:t>
            </a:r>
            <a:r>
              <a:rPr lang="en-US" dirty="0" err="1" smtClean="0"/>
              <a:t>finanziarie</a:t>
            </a:r>
            <a:r>
              <a:rPr lang="en-US" dirty="0" smtClean="0"/>
              <a:t> e </a:t>
            </a:r>
            <a:r>
              <a:rPr lang="en-US" dirty="0" err="1" smtClean="0"/>
              <a:t>sulle</a:t>
            </a:r>
            <a:r>
              <a:rPr lang="en-US" dirty="0" smtClean="0"/>
              <a:t> </a:t>
            </a:r>
            <a:r>
              <a:rPr lang="en-US" dirty="0" err="1" smtClean="0"/>
              <a:t>risorse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494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err="1" smtClean="0"/>
              <a:t>Strategie</a:t>
            </a:r>
            <a:r>
              <a:rPr lang="en-US" dirty="0" smtClean="0"/>
              <a:t> </a:t>
            </a:r>
            <a:r>
              <a:rPr lang="en-US" dirty="0" err="1" smtClean="0"/>
              <a:t>esemplificative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Posto di lavoro</a:t>
            </a:r>
          </a:p>
          <a:p>
            <a:r>
              <a:rPr lang="en-US" smtClean="0"/>
              <a:t>Personale</a:t>
            </a:r>
          </a:p>
          <a:p>
            <a:r>
              <a:rPr lang="en-US" smtClean="0"/>
              <a:t>Tecnologia dell'informazione</a:t>
            </a:r>
          </a:p>
          <a:p>
            <a:r>
              <a:rPr lang="en-US" smtClean="0"/>
              <a:t>Componente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224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Procedure di continuità aziendale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209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692173" cy="1325563"/>
          </a:xfrm>
        </p:spPr>
        <p:txBody>
          <a:bodyPr/>
          <a:lstStyle/>
          <a:p>
            <a:r>
              <a:rPr lang="en-US" dirty="0" err="1" smtClean="0"/>
              <a:t>Piani</a:t>
            </a:r>
            <a:r>
              <a:rPr lang="en-US" dirty="0" smtClean="0"/>
              <a:t>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Inhaltsplatzhalter 7">
            <a:extLst>
              <a:ext uri="{FF2B5EF4-FFF2-40B4-BE49-F238E27FC236}">
                <a16:creationId xmlns:a16="http://schemas.microsoft.com/office/drawing/2014/main" id="{AA4B26C5-B981-C036-A908-5F10EE0D5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84" y="1821584"/>
            <a:ext cx="3022524" cy="2016000"/>
          </a:xfr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1034205-8CC1-7ECA-FD62-7938631E3B04}"/>
              </a:ext>
            </a:extLst>
          </p:cNvPr>
          <p:cNvSpPr txBox="1"/>
          <p:nvPr/>
        </p:nvSpPr>
        <p:spPr>
          <a:xfrm>
            <a:off x="945427" y="3837584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Processo di attivazione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27824AC-D73D-D5FD-FE00-34AC57AD06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255" y="1826560"/>
            <a:ext cx="3023725" cy="201600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4EA774B6-4807-BBAB-0F44-51C468FE5EFB}"/>
              </a:ext>
            </a:extLst>
          </p:cNvPr>
          <p:cNvSpPr txBox="1"/>
          <p:nvPr/>
        </p:nvSpPr>
        <p:spPr>
          <a:xfrm>
            <a:off x="4310165" y="3842560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Ruoli e responsabilità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31D7A234-1FCE-A90F-1DB5-D7F77CEC76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91" y="4255781"/>
            <a:ext cx="3024000" cy="2016000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85B0296D-D2B6-D3F3-F856-CEB13FC7B4BF}"/>
              </a:ext>
            </a:extLst>
          </p:cNvPr>
          <p:cNvSpPr txBox="1"/>
          <p:nvPr/>
        </p:nvSpPr>
        <p:spPr>
          <a:xfrm>
            <a:off x="943075" y="6271781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Strategia di comunicazione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AA0AAE9-8EC3-7F39-D33A-4B136FD7FB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027" y="1826560"/>
            <a:ext cx="3589318" cy="2016000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62272433-8573-DF11-503F-84FB60A70AED}"/>
              </a:ext>
            </a:extLst>
          </p:cNvPr>
          <p:cNvSpPr txBox="1"/>
          <p:nvPr/>
        </p:nvSpPr>
        <p:spPr>
          <a:xfrm>
            <a:off x="7706584" y="3837584"/>
            <a:ext cx="3588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Attività di risposta e recupero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018B1BD5-BC50-4968-72F3-FAA50E69FD0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981" y="4260757"/>
            <a:ext cx="3024000" cy="201600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D9268D32-9D32-2C44-5BB9-7CED8307EF77}"/>
              </a:ext>
            </a:extLst>
          </p:cNvPr>
          <p:cNvSpPr txBox="1"/>
          <p:nvPr/>
        </p:nvSpPr>
        <p:spPr>
          <a:xfrm>
            <a:off x="4310165" y="6276757"/>
            <a:ext cx="30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Soluzioni, ...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13599379-A587-4AC7-CD5A-AFA3610CEC6E}"/>
              </a:ext>
            </a:extLst>
          </p:cNvPr>
          <p:cNvSpPr txBox="1"/>
          <p:nvPr/>
        </p:nvSpPr>
        <p:spPr>
          <a:xfrm>
            <a:off x="7683070" y="4639543"/>
            <a:ext cx="3560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41484068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smtClean="0"/>
              <a:t>Piano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97099"/>
            <a:ext cx="10515600" cy="3979863"/>
          </a:xfrm>
        </p:spPr>
        <p:txBody>
          <a:bodyPr/>
          <a:lstStyle/>
          <a:p>
            <a:r>
              <a:rPr lang="en-US" dirty="0" smtClean="0"/>
              <a:t>Un piano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r>
              <a:rPr lang="en-US" dirty="0" smtClean="0"/>
              <a:t> (Business Continuity Plan – BCP) è </a:t>
            </a:r>
            <a:r>
              <a:rPr lang="en-US" dirty="0" err="1" smtClean="0"/>
              <a:t>utilizzato</a:t>
            </a:r>
            <a:r>
              <a:rPr lang="en-US" dirty="0" smtClean="0"/>
              <a:t> in </a:t>
            </a:r>
            <a:r>
              <a:rPr lang="en-US" dirty="0" err="1" smtClean="0"/>
              <a:t>situazioni</a:t>
            </a:r>
            <a:r>
              <a:rPr lang="en-US" dirty="0" smtClean="0"/>
              <a:t> di </a:t>
            </a:r>
            <a:r>
              <a:rPr lang="en-US" dirty="0" err="1" smtClean="0"/>
              <a:t>alta</a:t>
            </a:r>
            <a:r>
              <a:rPr lang="en-US" dirty="0" smtClean="0"/>
              <a:t> </a:t>
            </a:r>
            <a:r>
              <a:rPr lang="en-US" dirty="0" err="1" smtClean="0"/>
              <a:t>pressione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Le </a:t>
            </a:r>
            <a:r>
              <a:rPr lang="en-US" dirty="0" err="1" smtClean="0"/>
              <a:t>caratteristiche</a:t>
            </a:r>
            <a:r>
              <a:rPr lang="en-US" dirty="0" smtClean="0"/>
              <a:t> di un BCP </a:t>
            </a:r>
            <a:r>
              <a:rPr lang="en-US" dirty="0" err="1" smtClean="0"/>
              <a:t>efficace</a:t>
            </a:r>
            <a:r>
              <a:rPr lang="en-US" dirty="0" smtClean="0"/>
              <a:t> </a:t>
            </a:r>
            <a:r>
              <a:rPr lang="en-US" dirty="0" err="1" smtClean="0"/>
              <a:t>includono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Diretto</a:t>
            </a:r>
            <a:endParaRPr lang="en-US" dirty="0" smtClean="0"/>
          </a:p>
          <a:p>
            <a:pPr lvl="1"/>
            <a:r>
              <a:rPr lang="en-US" dirty="0" err="1" smtClean="0"/>
              <a:t>Adattabile</a:t>
            </a:r>
            <a:endParaRPr lang="en-US" dirty="0" smtClean="0"/>
          </a:p>
          <a:p>
            <a:pPr lvl="1"/>
            <a:r>
              <a:rPr lang="en-US" dirty="0" err="1" smtClean="0"/>
              <a:t>Conciso</a:t>
            </a:r>
            <a:endParaRPr lang="en-US" dirty="0" smtClean="0"/>
          </a:p>
          <a:p>
            <a:pPr lvl="1"/>
            <a:r>
              <a:rPr lang="en-US" dirty="0" err="1" smtClean="0"/>
              <a:t>Rilevante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5621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smtClean="0"/>
              <a:t>Piano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9799"/>
            <a:ext cx="10515600" cy="3967163"/>
          </a:xfrm>
        </p:spPr>
        <p:txBody>
          <a:bodyPr/>
          <a:lstStyle/>
          <a:p>
            <a:r>
              <a:rPr lang="en-US" dirty="0" err="1" smtClean="0"/>
              <a:t>Elementi</a:t>
            </a:r>
            <a:r>
              <a:rPr lang="en-US" dirty="0" smtClean="0"/>
              <a:t> </a:t>
            </a:r>
            <a:r>
              <a:rPr lang="en-US" dirty="0" err="1" smtClean="0"/>
              <a:t>fondamentali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Scopo</a:t>
            </a:r>
            <a:r>
              <a:rPr lang="en-US" dirty="0" smtClean="0"/>
              <a:t> e </a:t>
            </a:r>
            <a:r>
              <a:rPr lang="en-US" dirty="0" err="1" smtClean="0"/>
              <a:t>ambito</a:t>
            </a:r>
            <a:r>
              <a:rPr lang="en-US" dirty="0" smtClean="0"/>
              <a:t> di </a:t>
            </a:r>
            <a:r>
              <a:rPr lang="en-US" dirty="0" err="1" smtClean="0"/>
              <a:t>applicazione</a:t>
            </a:r>
            <a:endParaRPr lang="en-US" dirty="0" smtClean="0"/>
          </a:p>
          <a:p>
            <a:pPr lvl="1"/>
            <a:r>
              <a:rPr lang="en-US" dirty="0" err="1" smtClean="0"/>
              <a:t>Obiettivo</a:t>
            </a:r>
            <a:r>
              <a:rPr lang="en-US" dirty="0" smtClean="0"/>
              <a:t> e </a:t>
            </a:r>
            <a:r>
              <a:rPr lang="en-US" dirty="0" err="1" smtClean="0"/>
              <a:t>presupposti</a:t>
            </a:r>
            <a:endParaRPr lang="en-US" dirty="0" smtClean="0"/>
          </a:p>
          <a:p>
            <a:pPr lvl="1"/>
            <a:r>
              <a:rPr lang="en-US" dirty="0" err="1" smtClean="0"/>
              <a:t>Struttura</a:t>
            </a:r>
            <a:r>
              <a:rPr lang="en-US" dirty="0" smtClean="0"/>
              <a:t> di </a:t>
            </a:r>
            <a:r>
              <a:rPr lang="en-US" dirty="0" err="1" smtClean="0"/>
              <a:t>gestione</a:t>
            </a:r>
            <a:r>
              <a:rPr lang="en-US" dirty="0" smtClean="0"/>
              <a:t> </a:t>
            </a:r>
            <a:r>
              <a:rPr lang="en-US" dirty="0" err="1" smtClean="0"/>
              <a:t>degli</a:t>
            </a:r>
            <a:r>
              <a:rPr lang="en-US" dirty="0" smtClean="0"/>
              <a:t> </a:t>
            </a:r>
            <a:r>
              <a:rPr lang="en-US" dirty="0" err="1" smtClean="0"/>
              <a:t>incidenti</a:t>
            </a:r>
            <a:endParaRPr lang="en-US" dirty="0" smtClean="0"/>
          </a:p>
          <a:p>
            <a:pPr lvl="1"/>
            <a:r>
              <a:rPr lang="en-US" dirty="0" err="1" smtClean="0"/>
              <a:t>Responsabilità</a:t>
            </a:r>
            <a:r>
              <a:rPr lang="en-US" dirty="0" smtClean="0"/>
              <a:t> del team di </a:t>
            </a:r>
            <a:r>
              <a:rPr lang="en-US" dirty="0" err="1" smtClean="0"/>
              <a:t>risposta</a:t>
            </a:r>
            <a:endParaRPr lang="en-US" dirty="0" smtClean="0"/>
          </a:p>
          <a:p>
            <a:pPr lvl="1"/>
            <a:r>
              <a:rPr lang="en-US" dirty="0" err="1" smtClean="0"/>
              <a:t>Mobilitazione</a:t>
            </a:r>
            <a:r>
              <a:rPr lang="en-US" dirty="0" smtClean="0"/>
              <a:t> del team</a:t>
            </a:r>
          </a:p>
          <a:p>
            <a:pPr lvl="1"/>
            <a:r>
              <a:rPr lang="en-US" dirty="0" err="1" smtClean="0"/>
              <a:t>Attivazione</a:t>
            </a:r>
            <a:r>
              <a:rPr lang="en-US" dirty="0" smtClean="0"/>
              <a:t> del piano</a:t>
            </a:r>
          </a:p>
          <a:p>
            <a:pPr lvl="1"/>
            <a:r>
              <a:rPr lang="en-US" dirty="0" err="1" smtClean="0"/>
              <a:t>Invocazione</a:t>
            </a:r>
            <a:r>
              <a:rPr lang="en-US" dirty="0" smtClean="0"/>
              <a:t> (</a:t>
            </a:r>
            <a:r>
              <a:rPr lang="en-US" dirty="0" err="1" smtClean="0"/>
              <a:t>delle</a:t>
            </a:r>
            <a:r>
              <a:rPr lang="en-US" dirty="0" smtClean="0"/>
              <a:t> </a:t>
            </a:r>
            <a:r>
              <a:rPr lang="en-US" dirty="0" err="1" smtClean="0"/>
              <a:t>modalità</a:t>
            </a:r>
            <a:r>
              <a:rPr lang="en-US" dirty="0" smtClean="0"/>
              <a:t> di </a:t>
            </a:r>
            <a:r>
              <a:rPr lang="en-US" dirty="0" err="1" smtClean="0"/>
              <a:t>recupero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Dati</a:t>
            </a:r>
            <a:r>
              <a:rPr lang="en-US" dirty="0" smtClean="0"/>
              <a:t> di </a:t>
            </a:r>
            <a:r>
              <a:rPr lang="en-US" dirty="0" err="1" smtClean="0"/>
              <a:t>contatto</a:t>
            </a:r>
            <a:r>
              <a:rPr lang="en-US" dirty="0" smtClean="0"/>
              <a:t> (di </a:t>
            </a:r>
            <a:r>
              <a:rPr lang="en-US" dirty="0" err="1" smtClean="0"/>
              <a:t>solito</a:t>
            </a:r>
            <a:r>
              <a:rPr lang="en-US" dirty="0" smtClean="0"/>
              <a:t> </a:t>
            </a:r>
            <a:r>
              <a:rPr lang="en-US" dirty="0" err="1" smtClean="0"/>
              <a:t>conservati</a:t>
            </a:r>
            <a:r>
              <a:rPr lang="en-US" dirty="0" smtClean="0"/>
              <a:t> come </a:t>
            </a:r>
            <a:r>
              <a:rPr lang="en-US" dirty="0" err="1" smtClean="0"/>
              <a:t>appendici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136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Esercitazioni e test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706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9759474" cy="1325563"/>
          </a:xfrm>
        </p:spPr>
        <p:txBody>
          <a:bodyPr/>
          <a:lstStyle/>
          <a:p>
            <a:r>
              <a:rPr lang="en-US" dirty="0" err="1" smtClean="0"/>
              <a:t>Perché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test </a:t>
            </a:r>
            <a:r>
              <a:rPr lang="en-US" dirty="0" err="1" smtClean="0"/>
              <a:t>sono</a:t>
            </a:r>
            <a:r>
              <a:rPr lang="en-US" dirty="0" smtClean="0"/>
              <a:t> </a:t>
            </a:r>
            <a:r>
              <a:rPr lang="en-US" dirty="0" err="1" smtClean="0"/>
              <a:t>importanti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84399"/>
            <a:ext cx="10515600" cy="3992563"/>
          </a:xfrm>
        </p:spPr>
        <p:txBody>
          <a:bodyPr/>
          <a:lstStyle/>
          <a:p>
            <a:r>
              <a:rPr lang="en-US" dirty="0" smtClean="0"/>
              <a:t>Per </a:t>
            </a:r>
            <a:r>
              <a:rPr lang="en-US" dirty="0" err="1" smtClean="0"/>
              <a:t>migliorare</a:t>
            </a:r>
            <a:r>
              <a:rPr lang="en-US" dirty="0" smtClean="0"/>
              <a:t> la </a:t>
            </a:r>
            <a:r>
              <a:rPr lang="en-US" dirty="0" err="1" smtClean="0"/>
              <a:t>consapevolezza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r>
              <a:rPr lang="en-US" dirty="0"/>
              <a:t>Per </a:t>
            </a:r>
            <a:r>
              <a:rPr lang="en-US" dirty="0" err="1"/>
              <a:t>migliorare</a:t>
            </a:r>
            <a:r>
              <a:rPr lang="en-US" dirty="0"/>
              <a:t> </a:t>
            </a:r>
            <a:r>
              <a:rPr lang="en-US" dirty="0" smtClean="0"/>
              <a:t>le procedure di </a:t>
            </a:r>
            <a:r>
              <a:rPr lang="en-US" dirty="0" err="1" smtClean="0"/>
              <a:t>continuità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/>
              <a:t>Per </a:t>
            </a:r>
            <a:r>
              <a:rPr lang="en-US"/>
              <a:t>migliorare</a:t>
            </a:r>
            <a:r>
              <a:rPr lang="en-US" dirty="0"/>
              <a:t> </a:t>
            </a:r>
            <a:r>
              <a:rPr lang="en-US" dirty="0" smtClean="0"/>
              <a:t>la </a:t>
            </a:r>
            <a:r>
              <a:rPr lang="en-US" dirty="0" err="1" smtClean="0"/>
              <a:t>fiducia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0493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Esercitazioni e test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237472" cy="4190784"/>
          </a:xfrm>
        </p:spPr>
        <p:txBody>
          <a:bodyPr>
            <a:normAutofit fontScale="92500" lnSpcReduction="10000"/>
          </a:bodyPr>
          <a:lstStyle/>
          <a:p>
            <a:r>
              <a:rPr lang="en-US" sz="4000" dirty="0"/>
              <a:t>Esercizi basati sulla discussione vs. esercizi basati sull'operatività ("fare")</a:t>
            </a:r>
          </a:p>
          <a:p>
            <a:r>
              <a:rPr lang="en-US" sz="4000" dirty="0"/>
              <a:t>Esempi di metodi di esercizio basati sulla discussione sono</a:t>
            </a:r>
          </a:p>
          <a:p>
            <a:pPr lvl="1"/>
            <a:r>
              <a:rPr lang="en-US" sz="3600" dirty="0"/>
              <a:t>Controllo della scrivania</a:t>
            </a:r>
          </a:p>
          <a:p>
            <a:pPr lvl="1"/>
            <a:r>
              <a:rPr lang="en-US" sz="3600" dirty="0"/>
              <a:t>Passaggio a piedi</a:t>
            </a:r>
          </a:p>
          <a:p>
            <a:pPr lvl="1"/>
            <a:r>
              <a:rPr lang="en-US" sz="3600" dirty="0"/>
              <a:t>Officina</a:t>
            </a:r>
          </a:p>
          <a:p>
            <a:pPr lvl="1"/>
            <a:r>
              <a:rPr lang="en-US" sz="3600" dirty="0"/>
              <a:t>Esercitazione su tavolo</a:t>
            </a:r>
          </a:p>
          <a:p>
            <a:pPr lvl="1"/>
            <a:r>
              <a:rPr lang="en-US" sz="3600" dirty="0"/>
              <a:t>Giochi basati sulla discussione</a:t>
            </a:r>
          </a:p>
          <a:p>
            <a:pPr lvl="1"/>
            <a:r>
              <a:rPr lang="en-US" sz="3600" dirty="0"/>
              <a:t>...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746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Pianificare, fare, controllare, agire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3" name="Gruppieren 3">
            <a:extLst>
              <a:ext uri="{FF2B5EF4-FFF2-40B4-BE49-F238E27FC236}">
                <a16:creationId xmlns:a16="http://schemas.microsoft.com/office/drawing/2014/main" id="{6B4CDDE7-1B56-2AD9-5F9F-E9414A019071}"/>
              </a:ext>
            </a:extLst>
          </p:cNvPr>
          <p:cNvGrpSpPr>
            <a:grpSpLocks noChangeAspect="1"/>
          </p:cNvGrpSpPr>
          <p:nvPr/>
        </p:nvGrpSpPr>
        <p:grpSpPr>
          <a:xfrm>
            <a:off x="4371124" y="2117624"/>
            <a:ext cx="3267374" cy="3267374"/>
            <a:chOff x="4800600" y="2051050"/>
            <a:chExt cx="1439863" cy="1439863"/>
          </a:xfrm>
        </p:grpSpPr>
        <p:sp>
          <p:nvSpPr>
            <p:cNvPr id="6" name="Freeform 28">
              <a:extLst>
                <a:ext uri="{FF2B5EF4-FFF2-40B4-BE49-F238E27FC236}">
                  <a16:creationId xmlns:a16="http://schemas.microsoft.com/office/drawing/2014/main" id="{6C94996E-7EF8-59AE-BEA1-DFF2A8AFBBBE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7" name="Freeform 29">
              <a:extLst>
                <a:ext uri="{FF2B5EF4-FFF2-40B4-BE49-F238E27FC236}">
                  <a16:creationId xmlns:a16="http://schemas.microsoft.com/office/drawing/2014/main" id="{E0B86DD6-123A-61D0-233F-29254CD986D0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8" name="Freeform 30">
              <a:extLst>
                <a:ext uri="{FF2B5EF4-FFF2-40B4-BE49-F238E27FC236}">
                  <a16:creationId xmlns:a16="http://schemas.microsoft.com/office/drawing/2014/main" id="{692BF72E-EB68-AE87-EF0D-93BDB313F929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en-AU" dirty="0">
                  <a:latin typeface="Arial" panose="020B0604020202020204" pitchFamily="34" charset="0"/>
                </a:rPr>
                <a:t>	</a:t>
              </a:r>
            </a:p>
          </p:txBody>
        </p:sp>
        <p:sp>
          <p:nvSpPr>
            <p:cNvPr id="9" name="Freeform 31">
              <a:extLst>
                <a:ext uri="{FF2B5EF4-FFF2-40B4-BE49-F238E27FC236}">
                  <a16:creationId xmlns:a16="http://schemas.microsoft.com/office/drawing/2014/main" id="{A58A2620-D540-C95E-EFFD-CC76E7837758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0" name="Freeform 32">
              <a:extLst>
                <a:ext uri="{FF2B5EF4-FFF2-40B4-BE49-F238E27FC236}">
                  <a16:creationId xmlns:a16="http://schemas.microsoft.com/office/drawing/2014/main" id="{8DFF7E97-6554-41C2-E1FB-578D20DB7A36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11" name="Textfeld 10">
            <a:extLst>
              <a:ext uri="{FF2B5EF4-FFF2-40B4-BE49-F238E27FC236}">
                <a16:creationId xmlns:a16="http://schemas.microsoft.com/office/drawing/2014/main" id="{0B62B77C-E1DD-E42E-5EE3-A69D49DBFB0D}"/>
              </a:ext>
            </a:extLst>
          </p:cNvPr>
          <p:cNvSpPr txBox="1"/>
          <p:nvPr/>
        </p:nvSpPr>
        <p:spPr>
          <a:xfrm>
            <a:off x="6668875" y="2565597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Piano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80E110E-C897-84E7-8A32-3E8AE01B72C1}"/>
              </a:ext>
            </a:extLst>
          </p:cNvPr>
          <p:cNvSpPr txBox="1"/>
          <p:nvPr/>
        </p:nvSpPr>
        <p:spPr>
          <a:xfrm>
            <a:off x="6742613" y="4566438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Fare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05AFA755-FBD1-8B28-9B03-D68544B8D178}"/>
              </a:ext>
            </a:extLst>
          </p:cNvPr>
          <p:cNvSpPr txBox="1"/>
          <p:nvPr/>
        </p:nvSpPr>
        <p:spPr>
          <a:xfrm>
            <a:off x="4698323" y="4566438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Controllo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0CE64F9-471B-907E-7BB9-DBFB55E667A8}"/>
              </a:ext>
            </a:extLst>
          </p:cNvPr>
          <p:cNvSpPr txBox="1"/>
          <p:nvPr/>
        </p:nvSpPr>
        <p:spPr>
          <a:xfrm>
            <a:off x="4821776" y="2565597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Atto</a:t>
            </a:r>
          </a:p>
        </p:txBody>
      </p:sp>
      <p:grpSp>
        <p:nvGrpSpPr>
          <p:cNvPr id="15" name="Group 1">
            <a:extLst>
              <a:ext uri="{FF2B5EF4-FFF2-40B4-BE49-F238E27FC236}">
                <a16:creationId xmlns:a16="http://schemas.microsoft.com/office/drawing/2014/main" id="{A94D0536-959E-E3CB-33E9-EA302BD627D0}"/>
              </a:ext>
            </a:extLst>
          </p:cNvPr>
          <p:cNvGrpSpPr/>
          <p:nvPr/>
        </p:nvGrpSpPr>
        <p:grpSpPr>
          <a:xfrm>
            <a:off x="7256620" y="2230701"/>
            <a:ext cx="2725200" cy="884088"/>
            <a:chOff x="-2053052" y="1682031"/>
            <a:chExt cx="1582731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16" name="AutoShape 4">
              <a:extLst>
                <a:ext uri="{FF2B5EF4-FFF2-40B4-BE49-F238E27FC236}">
                  <a16:creationId xmlns:a16="http://schemas.microsoft.com/office/drawing/2014/main" id="{937F7C61-7E0C-619F-439D-A4BF76CFF87C}"/>
                </a:ext>
              </a:extLst>
            </p:cNvPr>
            <p:cNvCxnSpPr>
              <a:cxnSpLocks noChangeShapeType="1"/>
              <a:stCxn id="17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17" name="AutoShape 108">
              <a:extLst>
                <a:ext uri="{FF2B5EF4-FFF2-40B4-BE49-F238E27FC236}">
                  <a16:creationId xmlns:a16="http://schemas.microsoft.com/office/drawing/2014/main" id="{DB787B25-778C-64AC-9299-0D79F60A663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682031"/>
              <a:ext cx="1226466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4. Contesto dell'organizzazione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5. </a:t>
              </a:r>
              <a:r>
                <a:rPr lang="en-US" sz="1200" b="1" dirty="0">
                  <a:latin typeface="Arial" pitchFamily="34" charset="0"/>
                  <a:cs typeface="Arial" pitchFamily="34" charset="0"/>
                </a:rPr>
                <a:t>La leadership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6.</a:t>
              </a:r>
              <a:r>
                <a:rPr kumimoji="0" lang="en-US" sz="1200" b="1" i="0" u="none" strike="noStrike" cap="none" normalizeH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 Pianificazione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baseline="0" dirty="0">
                  <a:latin typeface="Arial" pitchFamily="34" charset="0"/>
                  <a:cs typeface="Arial" pitchFamily="34" charset="0"/>
                </a:rPr>
                <a:t>7. Supporto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8" name="Group 1">
            <a:extLst>
              <a:ext uri="{FF2B5EF4-FFF2-40B4-BE49-F238E27FC236}">
                <a16:creationId xmlns:a16="http://schemas.microsoft.com/office/drawing/2014/main" id="{C3CD6380-C759-345F-8C9C-5E01A3DDF426}"/>
              </a:ext>
            </a:extLst>
          </p:cNvPr>
          <p:cNvGrpSpPr/>
          <p:nvPr/>
        </p:nvGrpSpPr>
        <p:grpSpPr>
          <a:xfrm>
            <a:off x="7262307" y="4647392"/>
            <a:ext cx="2725200" cy="330090"/>
            <a:chOff x="-2053052" y="1959030"/>
            <a:chExt cx="1582731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19" name="AutoShape 4">
              <a:extLst>
                <a:ext uri="{FF2B5EF4-FFF2-40B4-BE49-F238E27FC236}">
                  <a16:creationId xmlns:a16="http://schemas.microsoft.com/office/drawing/2014/main" id="{CBDE28CB-368C-0FCE-826E-F2710FE4B366}"/>
                </a:ext>
              </a:extLst>
            </p:cNvPr>
            <p:cNvCxnSpPr>
              <a:cxnSpLocks noChangeShapeType="1"/>
              <a:stCxn id="20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56265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0" name="AutoShape 108">
              <a:extLst>
                <a:ext uri="{FF2B5EF4-FFF2-40B4-BE49-F238E27FC236}">
                  <a16:creationId xmlns:a16="http://schemas.microsoft.com/office/drawing/2014/main" id="{99153B7C-40C3-EBF6-95BC-5D032F4D9CF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96787" y="1959030"/>
              <a:ext cx="1226466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8. Funzionamento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34AB09F5-07C8-1A0E-F18B-1179628F3721}"/>
              </a:ext>
            </a:extLst>
          </p:cNvPr>
          <p:cNvGrpSpPr/>
          <p:nvPr/>
        </p:nvGrpSpPr>
        <p:grpSpPr>
          <a:xfrm>
            <a:off x="2021874" y="2526549"/>
            <a:ext cx="2725441" cy="330090"/>
            <a:chOff x="-1762546" y="2858969"/>
            <a:chExt cx="1582737" cy="533635"/>
          </a:xfrm>
        </p:grpSpPr>
        <p:cxnSp>
          <p:nvCxnSpPr>
            <p:cNvPr id="22" name="AutoShape 4">
              <a:extLst>
                <a:ext uri="{FF2B5EF4-FFF2-40B4-BE49-F238E27FC236}">
                  <a16:creationId xmlns:a16="http://schemas.microsoft.com/office/drawing/2014/main" id="{AF0840F3-F092-A67D-D896-824B0D367423}"/>
                </a:ext>
              </a:extLst>
            </p:cNvPr>
            <p:cNvCxnSpPr>
              <a:cxnSpLocks noChangeShapeType="1"/>
              <a:stCxn id="23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3" name="AutoShape 109">
              <a:extLst>
                <a:ext uri="{FF2B5EF4-FFF2-40B4-BE49-F238E27FC236}">
                  <a16:creationId xmlns:a16="http://schemas.microsoft.com/office/drawing/2014/main" id="{F4A49313-CE08-C34C-A57F-02DD5A84097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Miglioramento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Group 1">
            <a:extLst>
              <a:ext uri="{FF2B5EF4-FFF2-40B4-BE49-F238E27FC236}">
                <a16:creationId xmlns:a16="http://schemas.microsoft.com/office/drawing/2014/main" id="{FE924080-1C6E-F7BC-3942-F626E09A76D9}"/>
              </a:ext>
            </a:extLst>
          </p:cNvPr>
          <p:cNvGrpSpPr/>
          <p:nvPr/>
        </p:nvGrpSpPr>
        <p:grpSpPr>
          <a:xfrm>
            <a:off x="2021874" y="4647392"/>
            <a:ext cx="2725441" cy="330090"/>
            <a:chOff x="-1762546" y="2858969"/>
            <a:chExt cx="1582737" cy="533635"/>
          </a:xfrm>
        </p:grpSpPr>
        <p:cxnSp>
          <p:nvCxnSpPr>
            <p:cNvPr id="25" name="AutoShape 4">
              <a:extLst>
                <a:ext uri="{FF2B5EF4-FFF2-40B4-BE49-F238E27FC236}">
                  <a16:creationId xmlns:a16="http://schemas.microsoft.com/office/drawing/2014/main" id="{6B9676CC-EE57-52AD-D039-397F4FB15FAE}"/>
                </a:ext>
              </a:extLst>
            </p:cNvPr>
            <p:cNvCxnSpPr>
              <a:cxnSpLocks noChangeShapeType="1"/>
              <a:stCxn id="26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470321" y="3125787"/>
              <a:ext cx="290512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26" name="AutoShape 109">
              <a:extLst>
                <a:ext uri="{FF2B5EF4-FFF2-40B4-BE49-F238E27FC236}">
                  <a16:creationId xmlns:a16="http://schemas.microsoft.com/office/drawing/2014/main" id="{EFCCCD98-3F62-208B-6B75-F3FBD0C390D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92225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Prestazioni e valutazione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" name="Textfeld 28">
            <a:extLst>
              <a:ext uri="{FF2B5EF4-FFF2-40B4-BE49-F238E27FC236}">
                <a16:creationId xmlns:a16="http://schemas.microsoft.com/office/drawing/2014/main" id="{F682F0C5-9CE5-3F5F-31EB-E946132E1DF8}"/>
              </a:ext>
            </a:extLst>
          </p:cNvPr>
          <p:cNvSpPr txBox="1"/>
          <p:nvPr/>
        </p:nvSpPr>
        <p:spPr>
          <a:xfrm>
            <a:off x="1902009" y="5511058"/>
            <a:ext cx="807310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>
                <a:solidFill>
                  <a:schemeClr val="accent1">
                    <a:lumMod val="75000"/>
                  </a:schemeClr>
                </a:solidFill>
              </a:rPr>
              <a:t>"Le difficoltà padroneggiate sono opportunità conquistate".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(W. Churchill)</a:t>
            </a:r>
          </a:p>
        </p:txBody>
      </p:sp>
    </p:spTree>
    <p:extLst>
      <p:ext uri="{BB962C8B-B14F-4D97-AF65-F5344CB8AC3E}">
        <p14:creationId xmlns:p14="http://schemas.microsoft.com/office/powerpoint/2010/main" val="24157403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chemeClr val="accent1">
                    <a:lumMod val="75000"/>
                  </a:schemeClr>
                </a:solidFill>
              </a:rPr>
              <a:t>Grazie per l'attenzione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258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870CA6581DBBB4F90CA18A52EA599FA" ma:contentTypeVersion="2" ma:contentTypeDescription="Creare un nuovo documento." ma:contentTypeScope="" ma:versionID="dbd475e416ce9a8167a6b66be01a3883">
  <xsd:schema xmlns:xsd="http://www.w3.org/2001/XMLSchema" xmlns:xs="http://www.w3.org/2001/XMLSchema" xmlns:p="http://schemas.microsoft.com/office/2006/metadata/properties" xmlns:ns2="19ee02ba-6606-43e4-a5be-fd5c0e9b397f" targetNamespace="http://schemas.microsoft.com/office/2006/metadata/properties" ma:root="true" ma:fieldsID="74b66c3865957a83305643e92fb6efb7" ns2:_="">
    <xsd:import namespace="19ee02ba-6606-43e4-a5be-fd5c0e9b39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ee02ba-6606-43e4-a5be-fd5c0e9b39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B653672-1B04-45B1-9D0D-89DFA5EE61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ee02ba-6606-43e4-a5be-fd5c0e9b39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4CCA34-9417-4408-9C75-C36E440EC4C9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64276B23-0EC2-4921-9642-1E94C5F73D5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2073</Words>
  <Application>Microsoft Office PowerPoint</Application>
  <PresentationFormat>Widescreen</PresentationFormat>
  <Paragraphs>399</Paragraphs>
  <Slides>34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Wingdings</vt:lpstr>
      <vt:lpstr>Office</vt:lpstr>
      <vt:lpstr>Resilienza</vt:lpstr>
      <vt:lpstr>Notizie</vt:lpstr>
      <vt:lpstr>Catastrofi silenziose</vt:lpstr>
      <vt:lpstr>Perché un approccio strutturato?</vt:lpstr>
      <vt:lpstr>E se...</vt:lpstr>
      <vt:lpstr>Continuità aziendale</vt:lpstr>
      <vt:lpstr>Termini e definizioni</vt:lpstr>
      <vt:lpstr>ISO 22301</vt:lpstr>
      <vt:lpstr>Comprendere l'organizzazione</vt:lpstr>
      <vt:lpstr>Esigenze delle parti interessate</vt:lpstr>
      <vt:lpstr>Leadership e impegno</vt:lpstr>
      <vt:lpstr>Pianificazione e supporto</vt:lpstr>
      <vt:lpstr>Analisi dell'impatto aziendale</vt:lpstr>
      <vt:lpstr>Analisi dell'impatto aziendale</vt:lpstr>
      <vt:lpstr>Termini fondamentali</vt:lpstr>
      <vt:lpstr>Che cosa evidenzia la Business Impact Analysis</vt:lpstr>
      <vt:lpstr>Che cosa evidenzia la Business Impact Analysis</vt:lpstr>
      <vt:lpstr>Che cosa evidenzia la Business Impact Analysis</vt:lpstr>
      <vt:lpstr>La Business Impact Analysis - BIA</vt:lpstr>
      <vt:lpstr>Esempio</vt:lpstr>
      <vt:lpstr>Esempio</vt:lpstr>
      <vt:lpstr>Esempio</vt:lpstr>
      <vt:lpstr>Strategia di continuità aziendale</vt:lpstr>
      <vt:lpstr>Determinare la strategia</vt:lpstr>
      <vt:lpstr>Strategie esemplificative</vt:lpstr>
      <vt:lpstr>Procedure di continuità aziendale</vt:lpstr>
      <vt:lpstr>Piani di continuità aziendale</vt:lpstr>
      <vt:lpstr>Piano di continuità aziendale</vt:lpstr>
      <vt:lpstr>Piano di continuità aziendale</vt:lpstr>
      <vt:lpstr>Esercitazioni e test</vt:lpstr>
      <vt:lpstr>Perché i test sono importanti?</vt:lpstr>
      <vt:lpstr>Esercitazioni e test</vt:lpstr>
      <vt:lpstr>Pianificare, fare, controllare, agire</vt:lpstr>
      <vt:lpstr>Grazie per l'attenzione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docId:52F59DAFF7F205C3A582D6086C65A456</cp:keywords>
  <cp:lastModifiedBy>Claudio Fornaro</cp:lastModifiedBy>
  <cp:revision>36</cp:revision>
  <dcterms:created xsi:type="dcterms:W3CDTF">2022-10-31T15:14:22Z</dcterms:created>
  <dcterms:modified xsi:type="dcterms:W3CDTF">2022-11-30T17:24:49Z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0x0101009870CA6581DBBB4F90CA18A52EA599FA</vt:lpwstr>
  </property>
</Properties>
</file>