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6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5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6.xml" ContentType="application/vnd.openxmlformats-officedocument.presentationml.slide+xml"/>
  <Override PartName="/ppt/slides/slide13.xml" ContentType="application/vnd.openxmlformats-officedocument.presentationml.slide+xml"/>
  <Override PartName="/ppt/slides/slide57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8.xml" ContentType="application/vnd.openxmlformats-officedocument.presentationml.slide+xml"/>
  <Override PartName="/ppt/slides/slide12.xml" ContentType="application/vnd.openxmlformats-officedocument.presentationml.slide+xml"/>
  <Override PartName="/ppt/slides/slide60.xml" ContentType="application/vnd.openxmlformats-officedocument.presentationml.slide+xml"/>
  <Override PartName="/ppt/slides/slide14.xml" ContentType="application/vnd.openxmlformats-officedocument.presentationml.slide+xml"/>
  <Override PartName="/ppt/slides/slide59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62" r:id="rId4"/>
    <p:sldId id="263" r:id="rId5"/>
    <p:sldId id="265" r:id="rId6"/>
    <p:sldId id="266" r:id="rId7"/>
    <p:sldId id="267" r:id="rId8"/>
    <p:sldId id="268" r:id="rId9"/>
    <p:sldId id="269" r:id="rId10"/>
    <p:sldId id="341" r:id="rId11"/>
    <p:sldId id="270" r:id="rId12"/>
    <p:sldId id="342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2" r:id="rId21"/>
    <p:sldId id="283" r:id="rId22"/>
    <p:sldId id="284" r:id="rId23"/>
    <p:sldId id="286" r:id="rId24"/>
    <p:sldId id="289" r:id="rId25"/>
    <p:sldId id="290" r:id="rId26"/>
    <p:sldId id="291" r:id="rId27"/>
    <p:sldId id="294" r:id="rId28"/>
    <p:sldId id="296" r:id="rId29"/>
    <p:sldId id="298" r:id="rId30"/>
    <p:sldId id="300" r:id="rId31"/>
    <p:sldId id="302" r:id="rId32"/>
    <p:sldId id="303" r:id="rId33"/>
    <p:sldId id="304" r:id="rId34"/>
    <p:sldId id="305" r:id="rId35"/>
    <p:sldId id="306" r:id="rId36"/>
    <p:sldId id="307" r:id="rId37"/>
    <p:sldId id="308" r:id="rId38"/>
    <p:sldId id="309" r:id="rId39"/>
    <p:sldId id="310" r:id="rId40"/>
    <p:sldId id="311" r:id="rId41"/>
    <p:sldId id="312" r:id="rId42"/>
    <p:sldId id="313" r:id="rId43"/>
    <p:sldId id="315" r:id="rId44"/>
    <p:sldId id="316" r:id="rId45"/>
    <p:sldId id="317" r:id="rId46"/>
    <p:sldId id="318" r:id="rId47"/>
    <p:sldId id="320" r:id="rId48"/>
    <p:sldId id="322" r:id="rId49"/>
    <p:sldId id="323" r:id="rId50"/>
    <p:sldId id="325" r:id="rId51"/>
    <p:sldId id="326" r:id="rId52"/>
    <p:sldId id="327" r:id="rId53"/>
    <p:sldId id="329" r:id="rId54"/>
    <p:sldId id="330" r:id="rId55"/>
    <p:sldId id="331" r:id="rId56"/>
    <p:sldId id="332" r:id="rId57"/>
    <p:sldId id="333" r:id="rId58"/>
    <p:sldId id="334" r:id="rId59"/>
    <p:sldId id="335" r:id="rId60"/>
    <p:sldId id="337" r:id="rId61"/>
    <p:sldId id="339" r:id="rId62"/>
    <p:sldId id="340" r:id="rId63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92" d="100"/>
          <a:sy n="92" d="100"/>
        </p:scale>
        <p:origin x="456" y="-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69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Title</a:t>
            </a:r>
            <a:br>
              <a:rPr lang="en-US" dirty="0" smtClean="0"/>
            </a:br>
            <a:r>
              <a:rPr lang="en-US" dirty="0" smtClean="0"/>
              <a:t>centered</a:t>
            </a:r>
            <a:br>
              <a:rPr lang="en-US" dirty="0" smtClean="0"/>
            </a:br>
            <a:r>
              <a:rPr lang="en-US" dirty="0" smtClean="0"/>
              <a:t>Arial 60</a:t>
            </a:r>
            <a:endParaRPr lang="en-US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Optional Subtitle</a:t>
            </a:r>
          </a:p>
          <a:p>
            <a:r>
              <a:rPr lang="en-US" dirty="0" smtClean="0"/>
              <a:t>centered, Arial 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198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736796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1641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723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E499762-D1D0-49E8-BD44-CBFC46C5CAEB}" type="datetimeFigureOut">
              <a:rPr lang="en-US"/>
              <a:pPr>
                <a:defRPr/>
              </a:pPr>
              <a:t>11/28/2022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D67D3B6-DB55-4EBB-8D04-8B0B809AD7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451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C78CF00-8252-450B-9CBF-A4B737532F41}" type="datetimeFigureOut">
              <a:rPr lang="en-US"/>
              <a:pPr>
                <a:defRPr/>
              </a:pPr>
              <a:t>11/28/2022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CD25EDA-D147-4384-95B8-F1E00AD670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989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99A6759-976C-4722-A922-9684A46149E4}" type="datetimeFigureOut">
              <a:rPr lang="en-US"/>
              <a:pPr>
                <a:defRPr/>
              </a:pPr>
              <a:t>11/28/2022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BA2E845-5F0C-4887-A5A1-FE8316788B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648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FD351E0-B55C-4725-95D8-B14B9F624015}" type="datetimeFigureOut">
              <a:rPr lang="en-US"/>
              <a:pPr>
                <a:defRPr/>
              </a:pPr>
              <a:t>11/28/2022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F1B461D-796A-45C1-B820-16CA6EA908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005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9672A41-46A8-4FE6-9EC8-234012C7D90E}" type="datetimeFigureOut">
              <a:rPr lang="en-US"/>
              <a:pPr>
                <a:defRPr/>
              </a:pPr>
              <a:t>11/28/2022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EB3F36F-7886-4F6B-A095-9930CF38CB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803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072277-FF5B-4D19-9C64-F0807359BD24}" type="datetimeFigureOut">
              <a:rPr lang="en-US"/>
              <a:pPr>
                <a:defRPr/>
              </a:pPr>
              <a:t>11/28/2022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DE77DB1-0EB2-4BC0-90BA-7D4DD75FD4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74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EBBE1EF-53BB-4BE3-925A-E17036C9F0B4}" type="datetimeFigureOut">
              <a:rPr lang="en-US"/>
              <a:pPr>
                <a:defRPr/>
              </a:pPr>
              <a:t>11/28/2022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C894C36-7481-417D-9A40-443EF6E7C8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642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5360" y="1481328"/>
            <a:ext cx="11521280" cy="4926616"/>
          </a:xfrm>
        </p:spPr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 baseline="0">
                <a:latin typeface="Calibri" panose="020F0502020204030204" pitchFamily="34" charset="0"/>
              </a:defRPr>
            </a:lvl2pPr>
            <a:lvl3pPr>
              <a:defRPr baseline="0">
                <a:latin typeface="Calibri" panose="020F0502020204030204" pitchFamily="34" charset="0"/>
              </a:defRPr>
            </a:lvl3pPr>
            <a:lvl4pPr>
              <a:defRPr baseline="0">
                <a:latin typeface="Calibri" panose="020F0502020204030204" pitchFamily="34" charset="0"/>
              </a:defRPr>
            </a:lvl4pPr>
            <a:lvl5pPr>
              <a:defRPr baseline="0">
                <a:latin typeface="Calibri" panose="020F050202020403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335360" y="274638"/>
            <a:ext cx="11521280" cy="1143000"/>
          </a:xfrm>
        </p:spPr>
        <p:txBody>
          <a:bodyPr rtlCol="0">
            <a:normAutofit/>
          </a:bodyPr>
          <a:lstStyle>
            <a:lvl1pPr>
              <a:defRPr sz="4000">
                <a:latin typeface="Segoe UI Black" panose="020B0A02040204020203" pitchFamily="34" charset="0"/>
                <a:ea typeface="Segoe UI Black" panose="020B0A02040204020203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A4F34A2-AD59-47B6-84FE-9C722162A22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0078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5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6000" b="1" smtClean="0">
                <a:latin typeface="Arial" panose="020B0604020202020204" pitchFamily="34" charset="0"/>
                <a:cs typeface="Arial" panose="020B0604020202020204" pitchFamily="34" charset="0"/>
              </a:rPr>
              <a:t>Introduzione alla crittografia</a:t>
            </a:r>
          </a:p>
        </p:txBody>
      </p:sp>
      <p:pic>
        <p:nvPicPr>
          <p:cNvPr id="1331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Crittografia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Meccanismo </a:t>
            </a:r>
            <a:r>
              <a:rPr lang="en-US" dirty="0"/>
              <a:t>con cui il contenuto di un messaggio viene nascosto ad altre </a:t>
            </a:r>
            <a:r>
              <a:rPr lang="en-US" dirty="0" smtClean="0"/>
              <a:t>entità.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crittografia </a:t>
            </a:r>
            <a:r>
              <a:rPr lang="en-US" dirty="0"/>
              <a:t>si occupa di </a:t>
            </a:r>
            <a:r>
              <a:rPr lang="en-US" dirty="0" err="1" smtClean="0"/>
              <a:t>cifrare</a:t>
            </a:r>
            <a:r>
              <a:rPr lang="en-US" dirty="0" smtClean="0"/>
              <a:t> </a:t>
            </a:r>
            <a:r>
              <a:rPr lang="en-US" dirty="0"/>
              <a:t>i </a:t>
            </a:r>
            <a:r>
              <a:rPr lang="en-US" dirty="0" smtClean="0"/>
              <a:t>messaggi e di </a:t>
            </a:r>
            <a:r>
              <a:rPr lang="en-US" dirty="0"/>
              <a:t>renderne </a:t>
            </a:r>
            <a:r>
              <a:rPr lang="en-US" dirty="0" smtClean="0"/>
              <a:t>incomprensibile il </a:t>
            </a:r>
            <a:r>
              <a:rPr lang="en-US" dirty="0"/>
              <a:t>contenuto.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7" b="13000"/>
          <a:stretch>
            <a:fillRect/>
          </a:stretch>
        </p:blipFill>
        <p:spPr bwMode="auto">
          <a:xfrm>
            <a:off x="1831975" y="4257675"/>
            <a:ext cx="79565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Crittoanalisi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 smtClean="0"/>
              <a:t>Cerca metodi per decifrare il messaggio senza avere conoscenza preliminare della chiave.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 smtClean="0"/>
              <a:t>Crittografi e crittoanalisti sono in realtà le stesse persone.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smtClean="0"/>
              <a:t>Ridondanza</a:t>
            </a:r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Le informazioni contenute nei messaggi sono generalmente ridondanti</a:t>
            </a:r>
          </a:p>
          <a:p>
            <a:pPr marL="566738" indent="-457200" eaLnBrk="1" hangingPunct="1"/>
            <a:r>
              <a:rPr lang="en-US" altLang="en-US" smtClean="0"/>
              <a:t>La ridondanza delle informazioni facilita la crittoanalisi.</a:t>
            </a:r>
          </a:p>
          <a:p>
            <a:pPr marL="566738" indent="-457200" eaLnBrk="1" hangingPunct="1"/>
            <a:r>
              <a:rPr lang="en-US" altLang="en-US" smtClean="0"/>
              <a:t>Permette di identificare i messaggi validi scartando quelli che non contengono informazioni veritiere.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smtClean="0"/>
              <a:t>Ridondanza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Esempio: Codifica di una sequenza dei quattro colori BLU, VERDE, ROSSO e GIALLO. 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Questi possono essere codificati: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dirty="0"/>
              <a:t>con 2 bit (00, 01, 10, 11)</a:t>
            </a:r>
            <a:endParaRPr lang="en-US" dirty="0"/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/>
              <a:t>come 4 diverse lettere maiuscole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/>
              <a:t>crittografia dei nomi dei colori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smtClean="0"/>
              <a:t>Ridondanza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smtClean="0"/>
              <a:t>Primo caso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Si </a:t>
            </a:r>
            <a:r>
              <a:rPr lang="en-US" dirty="0" smtClean="0"/>
              <a:t>utilizza il </a:t>
            </a:r>
            <a:r>
              <a:rPr lang="en-US" dirty="0"/>
              <a:t>numero minimo di entità (bit)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Sostituendo </a:t>
            </a:r>
            <a:r>
              <a:rPr lang="en-US" dirty="0"/>
              <a:t>ogni nome di colore con i 2 </a:t>
            </a:r>
            <a:r>
              <a:rPr lang="en-US" dirty="0" smtClean="0"/>
              <a:t>bit</a:t>
            </a:r>
            <a:r>
              <a:rPr lang="en-US" dirty="0"/>
              <a:t> corrispondenti </a:t>
            </a:r>
            <a:r>
              <a:rPr lang="en-US" dirty="0" smtClean="0"/>
              <a:t>si nasconde la sequenza </a:t>
            </a:r>
            <a:r>
              <a:rPr lang="en-US" dirty="0"/>
              <a:t>originale.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L'</a:t>
            </a:r>
            <a:r>
              <a:rPr lang="en-US" dirty="0"/>
              <a:t>ordine </a:t>
            </a:r>
            <a:r>
              <a:rPr lang="en-US" dirty="0" smtClean="0"/>
              <a:t>delle entità è lo stesso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 colori e i valori non sono associabili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smtClean="0"/>
              <a:t>Ridondanza</a:t>
            </a:r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 smtClean="0"/>
              <a:t>Secondo caso</a:t>
            </a:r>
          </a:p>
          <a:p>
            <a:pPr marL="566738" indent="-457200" eaLnBrk="1" hangingPunct="1">
              <a:defRPr/>
            </a:pPr>
            <a:r>
              <a:rPr lang="en-US" altLang="en-US" dirty="0" smtClean="0"/>
              <a:t>La sequenza può essere identificata</a:t>
            </a:r>
          </a:p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 smtClean="0"/>
              <a:t>Terzo caso</a:t>
            </a:r>
          </a:p>
          <a:p>
            <a:pPr marL="566738" indent="-457200" eaLnBrk="1" hangingPunct="1">
              <a:defRPr/>
            </a:pPr>
            <a:r>
              <a:rPr lang="en-US" altLang="en-US" dirty="0" smtClean="0"/>
              <a:t>Se le parole sono note, è sufficiente contare il numero di lettere per identificare le parole originali.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smtClean="0"/>
              <a:t>Ridondanza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 </a:t>
            </a:r>
            <a:r>
              <a:rPr lang="en-US" dirty="0"/>
              <a:t>algoritmo di crittografia nasconde anche le </a:t>
            </a:r>
            <a:r>
              <a:rPr lang="en-US" dirty="0" err="1" smtClean="0"/>
              <a:t>informazioni</a:t>
            </a:r>
            <a:r>
              <a:rPr lang="en-US" dirty="0" smtClean="0"/>
              <a:t> </a:t>
            </a:r>
            <a:r>
              <a:rPr lang="en-US" dirty="0" err="1" smtClean="0"/>
              <a:t>ridondanti</a:t>
            </a:r>
            <a:r>
              <a:rPr lang="en-US" dirty="0" smtClean="0"/>
              <a:t>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L'applicazione di </a:t>
            </a:r>
            <a:r>
              <a:rPr lang="en-US" dirty="0"/>
              <a:t>un algoritmo di compressione a un messaggio crittografato non porta grandi vantaggi, perché ridurrebbe la velocità di compressione. </a:t>
            </a:r>
            <a:endParaRPr lang="en-US" dirty="0" smtClean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Per utilizzare in modo appropriato la compressione </a:t>
            </a:r>
            <a:r>
              <a:rPr lang="en-US" dirty="0"/>
              <a:t>e la </a:t>
            </a:r>
            <a:r>
              <a:rPr lang="en-US" dirty="0" smtClean="0"/>
              <a:t>crittografia: compressione, poi </a:t>
            </a:r>
            <a:r>
              <a:rPr lang="en-US" dirty="0"/>
              <a:t>crittografia.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smtClean="0"/>
              <a:t>Ridondanza</a:t>
            </a:r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Alcuni tipi di attacchi e algoritmi crittografici si basano sulla conoscenza di una parte del testo.</a:t>
            </a:r>
          </a:p>
          <a:p>
            <a:pPr marL="566738" indent="-457200" eaLnBrk="1" hangingPunct="1"/>
            <a:r>
              <a:rPr lang="en-US" altLang="en-US" smtClean="0"/>
              <a:t>Conoscere una parte del testo può consentire di rintracciare la chiave e quindi di accedere al resto del testo.</a:t>
            </a:r>
          </a:p>
          <a:p>
            <a:pPr marL="566738" indent="-457200" eaLnBrk="1" hangingPunct="1"/>
            <a:r>
              <a:rPr lang="en-US" altLang="en-US" smtClean="0"/>
              <a:t>Esempio significativo: pacchetti di rete, l'intestazione contiene gli indirizzi del mittente e del destinatario.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 smtClean="0"/>
              <a:t>Il Cifrario di </a:t>
            </a:r>
            <a:r>
              <a:rPr lang="it-IT" altLang="en-US" dirty="0" smtClean="0"/>
              <a:t>Cesare</a:t>
            </a:r>
            <a:endParaRPr lang="it-IT" altLang="en-US" dirty="0" smtClean="0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Ogni lettera viene sostituita da un'altra più avanti nell'alfabeto.</a:t>
            </a:r>
          </a:p>
          <a:p>
            <a:pPr marL="566738" indent="-457200" eaLnBrk="1" hangingPunct="1"/>
            <a:r>
              <a:rPr lang="en-US" altLang="en-US" smtClean="0"/>
              <a:t>Ad esempio, se li facciamo scorrere di 3, tutte le 'A' diventano 'D', tutte le 'B' diventano 'E' e così via.</a:t>
            </a:r>
          </a:p>
          <a:p>
            <a:pPr marL="566738" indent="-457200" eaLnBrk="1" hangingPunct="1"/>
            <a:r>
              <a:rPr lang="en-US" altLang="en-US" smtClean="0"/>
              <a:t>Cifrario molto semplice, utilizzato ancora oggi in applicazioni ingenue.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Proprietà dell'operatore logico EXOR</a:t>
            </a:r>
            <a:endParaRPr lang="it-IT" altLang="en-US" smtClean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700" smtClean="0"/>
              <a:t>L'operatore logico</a:t>
            </a:r>
            <a:r>
              <a:rPr lang="en-US" altLang="en-US" sz="2700" smtClean="0">
                <a:sym typeface="Symbol" panose="05050102010706020507" pitchFamily="18" charset="2"/>
              </a:rPr>
              <a:t> </a:t>
            </a:r>
            <a:r>
              <a:rPr lang="en-US" altLang="en-US" sz="2700" smtClean="0"/>
              <a:t>OR ESCLUSIVO </a:t>
            </a:r>
            <a:r>
              <a:rPr lang="en-US" altLang="en-US" sz="2700" smtClean="0">
                <a:sym typeface="Symbol" panose="05050102010706020507" pitchFamily="18" charset="2"/>
              </a:rPr>
              <a:t> (Exclusive OR - </a:t>
            </a:r>
            <a:r>
              <a:rPr lang="en-US" altLang="en-US" sz="2700" smtClean="0"/>
              <a:t>EXOR) viene applicato a due operandi logici.</a:t>
            </a:r>
          </a:p>
          <a:p>
            <a:pPr marL="566738" indent="-457200" eaLnBrk="1" hangingPunct="1"/>
            <a:r>
              <a:rPr lang="en-US" altLang="en-US" sz="2700" smtClean="0"/>
              <a:t>Gli operandi logici sono i valori Vero e Falso.</a:t>
            </a:r>
          </a:p>
          <a:p>
            <a:pPr marL="566738" indent="-457200" eaLnBrk="1" hangingPunct="1"/>
            <a:r>
              <a:rPr lang="en-US" altLang="en-US" sz="2700" smtClean="0"/>
              <a:t>L'operando EXOR produce un risultato vero solo se i due operandi sono diversi.</a:t>
            </a:r>
          </a:p>
          <a:p>
            <a:pPr marL="566738" indent="-457200" eaLnBrk="1" hangingPunct="1"/>
            <a:r>
              <a:rPr lang="en-US" altLang="en-US" sz="2700" smtClean="0"/>
              <a:t>In aritmetica binaria Vero=1 e Falso=0, </a:t>
            </a:r>
            <a:br>
              <a:rPr lang="en-US" altLang="en-US" sz="2700" smtClean="0"/>
            </a:br>
            <a:r>
              <a:rPr lang="en-US" altLang="en-US" sz="2700" smtClean="0"/>
              <a:t>la </a:t>
            </a:r>
            <a:r>
              <a:rPr lang="en-US" altLang="en-US" sz="2700" i="1" smtClean="0"/>
              <a:t>tabella di verità </a:t>
            </a:r>
            <a:r>
              <a:rPr lang="en-US" altLang="en-US" sz="2700" smtClean="0"/>
              <a:t>EXOR è mostrata sulla destra:</a:t>
            </a:r>
          </a:p>
          <a:p>
            <a:pPr marL="566738" indent="-457200" eaLnBrk="1" hangingPunct="1"/>
            <a:r>
              <a:rPr lang="en-US" altLang="en-US" smtClean="0"/>
              <a:t>Proprietà dell'EXOR</a:t>
            </a:r>
          </a:p>
          <a:p>
            <a:pPr marL="566738" lvl="1" indent="0" eaLnBrk="1" hangingPunct="1">
              <a:buFont typeface="Arial" panose="020B0604020202020204" pitchFamily="34" charset="0"/>
              <a:buNone/>
            </a:pPr>
            <a:r>
              <a:rPr lang="en-US" altLang="en-US" smtClean="0"/>
              <a:t>se X </a:t>
            </a:r>
            <a:r>
              <a:rPr lang="en-US" altLang="en-US" smtClean="0">
                <a:sym typeface="Symbol" panose="05050102010706020507" pitchFamily="18" charset="2"/>
              </a:rPr>
              <a:t> </a:t>
            </a:r>
            <a:r>
              <a:rPr lang="en-US" altLang="en-US" smtClean="0"/>
              <a:t>Y </a:t>
            </a:r>
            <a:r>
              <a:rPr lang="en-US" altLang="en-US" smtClean="0">
                <a:sym typeface="Wingdings" panose="05000000000000000000" pitchFamily="2" charset="2"/>
              </a:rPr>
              <a:t></a:t>
            </a:r>
            <a:r>
              <a:rPr lang="en-US" altLang="en-US" smtClean="0"/>
              <a:t>Z allora </a:t>
            </a:r>
            <a:br>
              <a:rPr lang="en-US" altLang="en-US" smtClean="0"/>
            </a:br>
            <a:r>
              <a:rPr lang="en-US" altLang="en-US" smtClean="0"/>
              <a:t>       Z </a:t>
            </a:r>
            <a:r>
              <a:rPr lang="en-US" altLang="en-US" smtClean="0">
                <a:sym typeface="Symbol" panose="05050102010706020507" pitchFamily="18" charset="2"/>
              </a:rPr>
              <a:t> </a:t>
            </a:r>
            <a:r>
              <a:rPr lang="en-US" altLang="en-US" smtClean="0"/>
              <a:t>Y </a:t>
            </a:r>
            <a:r>
              <a:rPr lang="en-US" altLang="en-US" smtClean="0">
                <a:sym typeface="Wingdings" panose="05000000000000000000" pitchFamily="2" charset="2"/>
              </a:rPr>
              <a:t></a:t>
            </a:r>
            <a:r>
              <a:rPr lang="en-US" altLang="en-US" smtClean="0"/>
              <a:t>X</a:t>
            </a:r>
            <a:br>
              <a:rPr lang="en-US" altLang="en-US" smtClean="0"/>
            </a:br>
            <a:r>
              <a:rPr lang="en-US" altLang="en-US" smtClean="0"/>
              <a:t>       Z </a:t>
            </a:r>
            <a:r>
              <a:rPr lang="en-US" altLang="en-US" smtClean="0">
                <a:sym typeface="Symbol" panose="05050102010706020507" pitchFamily="18" charset="2"/>
              </a:rPr>
              <a:t> </a:t>
            </a:r>
            <a:r>
              <a:rPr lang="en-US" altLang="en-US" smtClean="0"/>
              <a:t>X </a:t>
            </a:r>
            <a:r>
              <a:rPr lang="en-US" altLang="en-US" smtClean="0">
                <a:sym typeface="Wingdings" panose="05000000000000000000" pitchFamily="2" charset="2"/>
              </a:rPr>
              <a:t></a:t>
            </a:r>
            <a:r>
              <a:rPr lang="en-US" altLang="en-US" smtClean="0"/>
              <a:t>Y</a:t>
            </a:r>
          </a:p>
          <a:p>
            <a:pPr marL="566738" indent="-457200" eaLnBrk="1" hangingPunct="1"/>
            <a:endParaRPr lang="en-US" altLang="en-US" sz="2700" smtClean="0"/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8286750" y="3913188"/>
            <a:ext cx="26765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0 </a:t>
            </a:r>
            <a:r>
              <a:rPr lang="en-US" altLang="en-US" sz="4000">
                <a:sym typeface="Symbol" panose="05050102010706020507" pitchFamily="18" charset="2"/>
              </a:rPr>
              <a:t> </a:t>
            </a:r>
            <a:r>
              <a:rPr lang="en-US" altLang="en-US" sz="4000">
                <a:cs typeface="Calibri" panose="020F0502020204030204" pitchFamily="34" charset="0"/>
              </a:rPr>
              <a:t>0 = 0</a:t>
            </a:r>
          </a:p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0 </a:t>
            </a:r>
            <a:r>
              <a:rPr lang="en-US" altLang="en-US" sz="4000">
                <a:sym typeface="Symbol" panose="05050102010706020507" pitchFamily="18" charset="2"/>
              </a:rPr>
              <a:t> </a:t>
            </a:r>
            <a:r>
              <a:rPr lang="en-US" altLang="en-US" sz="4000">
                <a:cs typeface="Calibri" panose="020F0502020204030204" pitchFamily="34" charset="0"/>
              </a:rPr>
              <a:t>1 = 1</a:t>
            </a:r>
          </a:p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1 </a:t>
            </a:r>
            <a:r>
              <a:rPr lang="en-US" altLang="en-US" sz="4000">
                <a:sym typeface="Symbol" panose="05050102010706020507" pitchFamily="18" charset="2"/>
              </a:rPr>
              <a:t> </a:t>
            </a:r>
            <a:r>
              <a:rPr lang="en-US" altLang="en-US" sz="4000">
                <a:cs typeface="Calibri" panose="020F0502020204030204" pitchFamily="34" charset="0"/>
              </a:rPr>
              <a:t>0 = 1</a:t>
            </a:r>
          </a:p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1 </a:t>
            </a:r>
            <a:r>
              <a:rPr lang="en-US" altLang="en-US" sz="4000">
                <a:sym typeface="Symbol" panose="05050102010706020507" pitchFamily="18" charset="2"/>
              </a:rPr>
              <a:t> </a:t>
            </a:r>
            <a:r>
              <a:rPr lang="en-US" altLang="en-US" sz="4000">
                <a:cs typeface="Calibri" panose="020F0502020204030204" pitchFamily="34" charset="0"/>
              </a:rPr>
              <a:t>1 = 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L'algoritmo</a:t>
            </a:r>
            <a:r>
              <a:rPr lang="en-US" altLang="en-US" dirty="0" smtClean="0"/>
              <a:t> One Time Pad</a:t>
            </a:r>
            <a:endParaRPr lang="it-IT" altLang="en-US" dirty="0" smtClean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Algoritmo di crittografia molto semplice.</a:t>
            </a:r>
          </a:p>
          <a:p>
            <a:pPr marL="566738" indent="-457200" eaLnBrk="1" hangingPunct="1"/>
            <a:r>
              <a:rPr lang="en-US" altLang="en-US" smtClean="0"/>
              <a:t>Implementazione molto semplice e veloce.</a:t>
            </a:r>
          </a:p>
          <a:p>
            <a:pPr marL="566738" indent="-457200" eaLnBrk="1" hangingPunct="1"/>
            <a:r>
              <a:rPr lang="en-US" altLang="en-US" smtClean="0"/>
              <a:t>"Perfetto": è dimostrato che senza conoscere la chiave è impossibile risalire al testo originale.</a:t>
            </a:r>
          </a:p>
          <a:p>
            <a:pPr marL="566738" indent="-457200" eaLnBrk="1" hangingPunct="1"/>
            <a:r>
              <a:rPr lang="en-US" altLang="en-US" sz="2700" smtClean="0"/>
              <a:t>Basato sulla funzione logica OR ESCLUSIVO </a:t>
            </a:r>
            <a:r>
              <a:rPr lang="en-US" altLang="en-US" sz="2700" smtClean="0">
                <a:sym typeface="Symbol" panose="05050102010706020507" pitchFamily="18" charset="2"/>
              </a:rPr>
              <a:t>(</a:t>
            </a:r>
            <a:r>
              <a:rPr lang="en-US" altLang="en-US" sz="2700" smtClean="0"/>
              <a:t>XOR).</a:t>
            </a:r>
          </a:p>
          <a:p>
            <a:pPr marL="566738" indent="-457200" eaLnBrk="1" hangingPunct="1"/>
            <a:r>
              <a:rPr lang="en-US" altLang="en-US" sz="2700" smtClean="0"/>
              <a:t>Utilizzato per trasferire un messaggio (PlainText) da due parti (Alice A e Bob B)</a:t>
            </a:r>
          </a:p>
          <a:p>
            <a:pPr marL="566738" indent="-457200" eaLnBrk="1" hangingPunct="1"/>
            <a:endParaRPr lang="en-US" altLang="en-US" sz="27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 smtClean="0"/>
              <a:t>L'algoritmo</a:t>
            </a:r>
            <a:r>
              <a:rPr lang="en-US" altLang="en-US" dirty="0" smtClean="0"/>
              <a:t> </a:t>
            </a:r>
            <a:r>
              <a:rPr lang="en-US" altLang="en-US" dirty="0" smtClean="0"/>
              <a:t>One Time Pad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smtClean="0"/>
              <a:t>Fase di impostazione: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Viene </a:t>
            </a:r>
            <a:r>
              <a:rPr lang="en-US" dirty="0" smtClean="0"/>
              <a:t>generata una </a:t>
            </a:r>
            <a:r>
              <a:rPr lang="en-US" dirty="0"/>
              <a:t>sequenza casuale di esattamente </a:t>
            </a:r>
            <a:r>
              <a:rPr lang="en-US" i="1" dirty="0"/>
              <a:t>n </a:t>
            </a:r>
            <a:r>
              <a:rPr lang="en-US" dirty="0"/>
              <a:t>byte </a:t>
            </a:r>
            <a:r>
              <a:rPr lang="en-US" dirty="0" smtClean="0"/>
              <a:t>(questo </a:t>
            </a:r>
            <a:r>
              <a:rPr lang="en-US" dirty="0"/>
              <a:t>è il </a:t>
            </a:r>
            <a:r>
              <a:rPr lang="en-US" i="1" dirty="0"/>
              <a:t>One Time Pad </a:t>
            </a:r>
            <a:r>
              <a:rPr lang="en-US" dirty="0"/>
              <a:t>(OTP) o semplicemente la </a:t>
            </a:r>
            <a:r>
              <a:rPr lang="en-US" i="1" dirty="0" smtClean="0"/>
              <a:t>chiave).</a:t>
            </a:r>
            <a:endParaRPr lang="en-US" dirty="0" smtClean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L'</a:t>
            </a:r>
            <a:r>
              <a:rPr lang="en-US" dirty="0"/>
              <a:t>OTP è condiviso </a:t>
            </a:r>
            <a:r>
              <a:rPr lang="en-US" u="sng" dirty="0"/>
              <a:t>in modo sicuro </a:t>
            </a:r>
            <a:r>
              <a:rPr lang="en-US" dirty="0"/>
              <a:t>tra le due parti in qualche modo (dato in anticipo, inviato in un canale già protetto, ecc.</a:t>
            </a:r>
            <a:r>
              <a:rPr lang="en-US" dirty="0" smtClean="0"/>
              <a:t>).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L'algoritmo</a:t>
            </a:r>
            <a:r>
              <a:rPr lang="en-US" altLang="en-US" dirty="0" smtClean="0"/>
              <a:t> One Time Pad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Quando entrambe le parti dispongono della chiave, possono utilizzarla per trasmettere i messaggi.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Nel </a:t>
            </a:r>
            <a:r>
              <a:rPr lang="en-US" dirty="0"/>
              <a:t>caso in cui Alice voglia inviare un messaggio a Bob: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dirty="0"/>
              <a:t>Alice calcola un OR ESCLUSIVO </a:t>
            </a:r>
            <a:r>
              <a:rPr lang="en-US" i="1" dirty="0"/>
              <a:t>bit per bit del </a:t>
            </a:r>
            <a:r>
              <a:rPr lang="en-US" i="1" dirty="0" err="1"/>
              <a:t>testo in chiaro </a:t>
            </a:r>
            <a:r>
              <a:rPr lang="en-US" dirty="0"/>
              <a:t>con la </a:t>
            </a:r>
            <a:r>
              <a:rPr lang="en-US" i="1" dirty="0" smtClean="0"/>
              <a:t>chiave</a:t>
            </a:r>
            <a:r>
              <a:rPr lang="en-US" dirty="0" smtClean="0"/>
              <a:t>:</a:t>
            </a:r>
            <a:endParaRPr lang="en-US" dirty="0"/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</a:t>
            </a:r>
            <a:r>
              <a:rPr lang="en-US" b="1" dirty="0" err="1" smtClean="0"/>
              <a:t>CIfratura</a:t>
            </a:r>
            <a:r>
              <a:rPr lang="en-US" b="1" dirty="0" smtClean="0"/>
              <a:t>: </a:t>
            </a:r>
            <a:r>
              <a:rPr lang="en-US" dirty="0" err="1"/>
              <a:t>PlainText</a:t>
            </a:r>
            <a:r>
              <a:rPr lang="en-US" dirty="0"/>
              <a:t> </a:t>
            </a:r>
            <a:r>
              <a:rPr lang="en-US" altLang="en-US" dirty="0">
                <a:sym typeface="Symbol" panose="05050102010706020507" pitchFamily="18" charset="2"/>
              </a:rPr>
              <a:t> </a:t>
            </a:r>
            <a:r>
              <a:rPr lang="en-US" dirty="0" err="1" smtClean="0"/>
              <a:t>Chiave</a:t>
            </a:r>
            <a:r>
              <a:rPr lang="en-US" dirty="0" smtClean="0"/>
              <a:t>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i="1" dirty="0" smtClean="0"/>
              <a:t>Il </a:t>
            </a:r>
            <a:r>
              <a:rPr lang="en-US" dirty="0" err="1"/>
              <a:t>CypherText</a:t>
            </a:r>
            <a:r>
              <a:rPr lang="en-US" dirty="0"/>
              <a:t> </a:t>
            </a:r>
            <a:r>
              <a:rPr lang="en-US" dirty="0" err="1"/>
              <a:t>viene</a:t>
            </a:r>
            <a:r>
              <a:rPr lang="en-US" dirty="0"/>
              <a:t> trasmesso </a:t>
            </a:r>
            <a:r>
              <a:rPr lang="en-US" dirty="0" smtClean="0"/>
              <a:t>a </a:t>
            </a:r>
            <a:r>
              <a:rPr lang="en-US" dirty="0"/>
              <a:t>Bob su un canale eventualmente non sicuro.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dirty="0"/>
              <a:t>Bob calcola l'OR ESCLUSIVO </a:t>
            </a:r>
            <a:r>
              <a:rPr lang="en-US" i="1" dirty="0"/>
              <a:t>bit per bit del </a:t>
            </a:r>
            <a:r>
              <a:rPr lang="en-US" i="1" dirty="0" err="1"/>
              <a:t>CypherText</a:t>
            </a:r>
            <a:r>
              <a:rPr lang="en-US" i="1" dirty="0" smtClean="0"/>
              <a:t> </a:t>
            </a:r>
            <a:r>
              <a:rPr lang="en-US" dirty="0"/>
              <a:t>e </a:t>
            </a:r>
            <a:r>
              <a:rPr lang="en-US" dirty="0" err="1"/>
              <a:t>della</a:t>
            </a:r>
            <a:r>
              <a:rPr lang="en-US" dirty="0"/>
              <a:t> </a:t>
            </a:r>
            <a:r>
              <a:rPr lang="en-US" i="1" dirty="0" err="1" smtClean="0"/>
              <a:t>Chiave</a:t>
            </a:r>
            <a:r>
              <a:rPr lang="en-US" dirty="0" smtClean="0"/>
              <a:t>:</a:t>
            </a:r>
            <a:endParaRPr lang="en-US" dirty="0"/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</a:t>
            </a:r>
            <a:r>
              <a:rPr lang="en-US" b="1" dirty="0" err="1" smtClean="0"/>
              <a:t>Decifratura</a:t>
            </a:r>
            <a:r>
              <a:rPr lang="en-US" b="1" dirty="0" smtClean="0"/>
              <a:t>: </a:t>
            </a:r>
            <a:r>
              <a:rPr lang="en-US" dirty="0" err="1" smtClean="0"/>
              <a:t>CypherText</a:t>
            </a:r>
            <a:r>
              <a:rPr lang="en-US" dirty="0" smtClean="0"/>
              <a:t> </a:t>
            </a:r>
            <a:r>
              <a:rPr lang="en-US" altLang="en-US" dirty="0">
                <a:sym typeface="Symbol" panose="05050102010706020507" pitchFamily="18" charset="2"/>
              </a:rPr>
              <a:t></a:t>
            </a:r>
            <a:r>
              <a:rPr lang="en-US" dirty="0" smtClean="0"/>
              <a:t> </a:t>
            </a:r>
            <a:r>
              <a:rPr lang="en-US" dirty="0" err="1"/>
              <a:t>Chiave</a:t>
            </a:r>
            <a:r>
              <a:rPr lang="en-US" dirty="0"/>
              <a:t>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/>
              <a:t>PlainText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L'algoritmo</a:t>
            </a:r>
            <a:r>
              <a:rPr lang="en-US" altLang="en-US" dirty="0" smtClean="0"/>
              <a:t> One Time Pad</a:t>
            </a:r>
            <a:endParaRPr lang="it-IT" altLang="en-US" dirty="0" smtClean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it-IT" altLang="en-US" b="1" dirty="0" smtClean="0"/>
              <a:t>Esempio</a:t>
            </a:r>
            <a:endParaRPr lang="it-IT" altLang="en-US" dirty="0" smtClean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it-IT" altLang="en-US" dirty="0" smtClean="0"/>
              <a:t>Alice e Bob si sono già accordati su un OTP casuale (</a:t>
            </a:r>
            <a:r>
              <a:rPr lang="it-IT" altLang="en-US" i="1" dirty="0" smtClean="0"/>
              <a:t>chiave</a:t>
            </a:r>
            <a:r>
              <a:rPr lang="it-IT" altLang="en-US" dirty="0" smtClean="0"/>
              <a:t>).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it-IT" altLang="en-US" b="1" dirty="0" smtClean="0"/>
              <a:t>Alice </a:t>
            </a:r>
            <a:r>
              <a:rPr lang="it-IT" altLang="en-US" dirty="0" smtClean="0"/>
              <a:t>vuole inviare "HELLO" a Bob (in codice ASCII, gli spazi sono introdotti per facilitare la lettura):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 smtClean="0"/>
              <a:t>                               </a:t>
            </a:r>
            <a:r>
              <a:rPr lang="en-US" altLang="en-US" sz="2400" b="1" dirty="0" smtClean="0"/>
              <a:t>H               E                L               </a:t>
            </a:r>
            <a:r>
              <a:rPr lang="en-US" altLang="en-US" sz="2400" b="1" dirty="0" err="1" smtClean="0"/>
              <a:t>L</a:t>
            </a:r>
            <a:r>
              <a:rPr lang="en-US" altLang="en-US" sz="2400" b="1" dirty="0" smtClean="0"/>
              <a:t>               O</a:t>
            </a:r>
            <a:endParaRPr lang="en-US" altLang="en-US" sz="2400" dirty="0" smtClean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 err="1" smtClean="0"/>
              <a:t>PlainText</a:t>
            </a:r>
            <a:r>
              <a:rPr lang="en-US" altLang="en-US" sz="2400" dirty="0" smtClean="0"/>
              <a:t>:</a:t>
            </a:r>
            <a:r>
              <a:rPr lang="en-US" altLang="en-US" sz="2000" dirty="0" smtClean="0"/>
              <a:t> 	01001000   01000101   01001100   01001100   01001111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 smtClean="0">
                <a:sym typeface="Symbol" panose="05050102010706020507" pitchFamily="18" charset="2"/>
              </a:rPr>
              <a:t>					</a:t>
            </a:r>
            <a:endParaRPr lang="en-US" altLang="en-US" sz="2400" dirty="0" smtClean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 smtClean="0"/>
              <a:t>Key</a:t>
            </a:r>
            <a:r>
              <a:rPr lang="en-US" altLang="en-US" sz="2400" dirty="0" smtClean="0"/>
              <a:t>:</a:t>
            </a:r>
            <a:r>
              <a:rPr lang="en-US" altLang="en-US" sz="2000" dirty="0" smtClean="0"/>
              <a:t> 		10101001   01110010   10110010   10000110   11000110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 smtClean="0"/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 err="1" smtClean="0"/>
              <a:t>CypherText</a:t>
            </a:r>
            <a:r>
              <a:rPr lang="en-US" altLang="en-US" sz="2400" dirty="0" smtClean="0"/>
              <a:t>:</a:t>
            </a:r>
            <a:r>
              <a:rPr lang="en-US" altLang="en-US" sz="2000" dirty="0" smtClean="0"/>
              <a:t>	11100001   00110111   11111110   11001010   10001001</a:t>
            </a:r>
            <a:endParaRPr lang="en-US" altLang="en-US" sz="1800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L'algoritmo</a:t>
            </a:r>
            <a:r>
              <a:rPr lang="en-US" altLang="en-US" dirty="0" smtClean="0"/>
              <a:t> One Time Pad</a:t>
            </a:r>
            <a:endParaRPr lang="it-IT" altLang="en-US" dirty="0" smtClean="0"/>
          </a:p>
        </p:txBody>
      </p:sp>
      <p:sp>
        <p:nvSpPr>
          <p:cNvPr id="2867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 smtClean="0"/>
              <a:t>Esempio (continuazione)</a:t>
            </a:r>
            <a:endParaRPr lang="en-US" altLang="en-US" smtClean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 smtClean="0"/>
              <a:t>Bob </a:t>
            </a:r>
            <a:r>
              <a:rPr lang="en-US" altLang="en-US" smtClean="0"/>
              <a:t>riceve il </a:t>
            </a:r>
            <a:r>
              <a:rPr lang="en-US" altLang="en-US" i="1" smtClean="0"/>
              <a:t>CypherText</a:t>
            </a:r>
            <a:r>
              <a:rPr lang="en-US" altLang="en-US" smtClean="0"/>
              <a:t> e applica la </a:t>
            </a:r>
            <a:r>
              <a:rPr lang="en-US" altLang="en-US" i="1" smtClean="0"/>
              <a:t>Chiave</a:t>
            </a:r>
            <a:r>
              <a:rPr lang="en-US" altLang="en-US" smtClean="0"/>
              <a:t>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 i="1" smtClean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smtClean="0">
                <a:solidFill>
                  <a:srgbClr val="000000"/>
                </a:solidFill>
              </a:rPr>
              <a:t>CypherText</a:t>
            </a:r>
            <a:r>
              <a:rPr lang="en-US" altLang="en-US" sz="2400" smtClean="0">
                <a:solidFill>
                  <a:srgbClr val="000000"/>
                </a:solidFill>
              </a:rPr>
              <a:t>:	</a:t>
            </a:r>
            <a:r>
              <a:rPr lang="en-US" altLang="en-US" sz="2000" smtClean="0">
                <a:solidFill>
                  <a:srgbClr val="000000"/>
                </a:solidFill>
              </a:rPr>
              <a:t>11100001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00110111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11111110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11001010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10001001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000000"/>
                </a:solidFill>
                <a:sym typeface="Symbol" panose="05050102010706020507" pitchFamily="18" charset="2"/>
              </a:rPr>
              <a:t>					</a:t>
            </a:r>
            <a:endParaRPr lang="en-US" altLang="en-US" sz="2400" smtClean="0">
              <a:solidFill>
                <a:srgbClr val="000000"/>
              </a:solidFill>
            </a:endParaRP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smtClean="0">
                <a:solidFill>
                  <a:srgbClr val="000000"/>
                </a:solidFill>
              </a:rPr>
              <a:t>Key</a:t>
            </a:r>
            <a:r>
              <a:rPr lang="en-US" altLang="en-US" sz="2400" smtClean="0">
                <a:solidFill>
                  <a:srgbClr val="000000"/>
                </a:solidFill>
              </a:rPr>
              <a:t>:</a:t>
            </a:r>
            <a:r>
              <a:rPr lang="en-US" altLang="en-US" sz="2000" smtClean="0">
                <a:solidFill>
                  <a:srgbClr val="000000"/>
                </a:solidFill>
              </a:rPr>
              <a:t> 		10101001   01110010   10110010   10000110   11000110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smtClean="0">
                <a:solidFill>
                  <a:srgbClr val="000000"/>
                </a:solidFill>
              </a:rPr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smtClean="0">
                <a:solidFill>
                  <a:srgbClr val="000000"/>
                </a:solidFill>
              </a:rPr>
              <a:t>PlainText</a:t>
            </a:r>
            <a:r>
              <a:rPr lang="en-US" altLang="en-US" sz="2400" smtClean="0">
                <a:solidFill>
                  <a:srgbClr val="000000"/>
                </a:solidFill>
              </a:rPr>
              <a:t>: 	</a:t>
            </a:r>
            <a:r>
              <a:rPr lang="en-US" altLang="en-US" sz="2000" smtClean="0">
                <a:solidFill>
                  <a:srgbClr val="000000"/>
                </a:solidFill>
              </a:rPr>
              <a:t>01001000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01000101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01001100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01001100</a:t>
            </a:r>
            <a:r>
              <a:rPr lang="en-US" altLang="en-US" sz="2400" smtClean="0">
                <a:solidFill>
                  <a:srgbClr val="000000"/>
                </a:solidFill>
              </a:rPr>
              <a:t>   </a:t>
            </a:r>
            <a:r>
              <a:rPr lang="en-US" altLang="en-US" sz="2000" smtClean="0">
                <a:solidFill>
                  <a:srgbClr val="000000"/>
                </a:solidFill>
              </a:rPr>
              <a:t>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b="1" smtClean="0"/>
              <a:t> </a:t>
            </a:r>
            <a:r>
              <a:rPr lang="en-US" altLang="en-US" sz="2000" smtClean="0"/>
              <a:t> 		        </a:t>
            </a:r>
            <a:r>
              <a:rPr lang="en-US" altLang="en-US" sz="2400" b="1" smtClean="0"/>
              <a:t>H               E                L               L                 O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mtClean="0"/>
              <a:t>Il </a:t>
            </a:r>
            <a:r>
              <a:rPr lang="en-US" altLang="en-US" i="1" smtClean="0"/>
              <a:t>PlainText </a:t>
            </a:r>
            <a:r>
              <a:rPr lang="en-US" altLang="en-US" smtClean="0"/>
              <a:t>è stato recuperato.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L'algoritmo</a:t>
            </a:r>
            <a:r>
              <a:rPr lang="en-US" altLang="en-US" dirty="0" smtClean="0"/>
              <a:t> One Time Pad</a:t>
            </a:r>
            <a:endParaRPr lang="it-IT" altLang="en-US" dirty="0" smtClean="0"/>
          </a:p>
        </p:txBody>
      </p:sp>
      <p:sp>
        <p:nvSpPr>
          <p:cNvPr id="296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La </a:t>
            </a:r>
            <a:r>
              <a:rPr lang="en-US" altLang="en-US" i="1" smtClean="0"/>
              <a:t>Chiave </a:t>
            </a:r>
            <a:r>
              <a:rPr lang="en-US" altLang="en-US" smtClean="0"/>
              <a:t>è una sequenza casuale, non c'è modo di sapere se un determinato bit della sequenza è '0' o '1'.</a:t>
            </a:r>
          </a:p>
          <a:p>
            <a:pPr marL="566738" indent="-457200" eaLnBrk="1" hangingPunct="1"/>
            <a:r>
              <a:rPr lang="en-US" altLang="en-US" smtClean="0"/>
              <a:t>Senza la </a:t>
            </a:r>
            <a:r>
              <a:rPr lang="en-US" altLang="en-US" i="1" smtClean="0"/>
              <a:t>Chiave</a:t>
            </a:r>
            <a:r>
              <a:rPr lang="en-US" altLang="en-US" smtClean="0"/>
              <a:t>, dato un bit </a:t>
            </a:r>
            <a:r>
              <a:rPr lang="en-US" altLang="en-US" i="1" smtClean="0"/>
              <a:t>CypherText</a:t>
            </a:r>
            <a:r>
              <a:rPr lang="en-US" altLang="en-US" smtClean="0"/>
              <a:t>, è impossibile indovinare il bit originale.</a:t>
            </a:r>
          </a:p>
          <a:p>
            <a:pPr marL="566738" indent="-457200" eaLnBrk="1" hangingPunct="1"/>
            <a:r>
              <a:rPr lang="en-US" altLang="en-US" smtClean="0"/>
              <a:t>Questo è vero per i singoli bit, per l'intero messaggio, per qualsiasi frammento del nostro messaggio.</a:t>
            </a:r>
          </a:p>
          <a:p>
            <a:pPr marL="566738" indent="-457200" eaLnBrk="1" hangingPunct="1"/>
            <a:r>
              <a:rPr lang="en-US" altLang="en-US" smtClean="0"/>
              <a:t>Se una parte della </a:t>
            </a:r>
            <a:r>
              <a:rPr lang="en-US" altLang="en-US" i="1" smtClean="0"/>
              <a:t>chiave </a:t>
            </a:r>
            <a:r>
              <a:rPr lang="en-US" altLang="en-US" smtClean="0"/>
              <a:t>è nota, è possibile recuperare la parte corrispondente solo nel </a:t>
            </a:r>
            <a:r>
              <a:rPr lang="en-US" altLang="en-US" i="1" smtClean="0"/>
              <a:t>PlainText.</a:t>
            </a:r>
          </a:p>
          <a:p>
            <a:pPr marL="566738" indent="-457200" eaLnBrk="1" hangingPunct="1"/>
            <a:r>
              <a:rPr lang="en-US" altLang="en-US" smtClean="0"/>
              <a:t>Per scoprire la parte rimanente del messaggio originale, è necessaria la parte rimanente della </a:t>
            </a:r>
            <a:r>
              <a:rPr lang="en-US" altLang="en-US" i="1" smtClean="0"/>
              <a:t>Chiave.</a:t>
            </a:r>
            <a:endParaRPr lang="it-IT" altLang="en-US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74101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Problemi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dell’One</a:t>
            </a:r>
            <a:r>
              <a:rPr lang="en-US" altLang="en-US" dirty="0"/>
              <a:t> </a:t>
            </a:r>
            <a:r>
              <a:rPr lang="en-US" altLang="en-US" dirty="0" smtClean="0"/>
              <a:t>Time </a:t>
            </a:r>
            <a:r>
              <a:rPr lang="en-US" altLang="en-US" dirty="0"/>
              <a:t>Pad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/>
              <a:t>trasmissione dell'OTP presenta gli stessi problemi del </a:t>
            </a:r>
            <a:r>
              <a:rPr lang="en-US" dirty="0" err="1" smtClean="0"/>
              <a:t>messaggio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In </a:t>
            </a:r>
            <a:r>
              <a:rPr lang="en-US" dirty="0"/>
              <a:t>alcuni casi il problema è facilmente </a:t>
            </a:r>
            <a:r>
              <a:rPr lang="en-US" dirty="0" smtClean="0"/>
              <a:t>risolvibile (una </a:t>
            </a:r>
            <a:r>
              <a:rPr lang="en-US" dirty="0"/>
              <a:t>valigetta diplomatica con un nastro contenente una chiave molto lunga </a:t>
            </a:r>
            <a:r>
              <a:rPr lang="en-US" dirty="0" smtClean="0"/>
              <a:t>fornita a </a:t>
            </a:r>
            <a:r>
              <a:rPr lang="en-US" dirty="0"/>
              <a:t>un'</a:t>
            </a:r>
            <a:r>
              <a:rPr lang="en-US" dirty="0" smtClean="0"/>
              <a:t>ambasciata).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Usi </a:t>
            </a:r>
            <a:r>
              <a:rPr lang="en-US" dirty="0" smtClean="0"/>
              <a:t>molto </a:t>
            </a:r>
            <a:r>
              <a:rPr lang="en-US" dirty="0"/>
              <a:t>particolari, ma molto efficaci.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 smtClean="0"/>
              <a:t>Problemi dell’One </a:t>
            </a:r>
            <a:r>
              <a:rPr lang="en-US" altLang="en-US" dirty="0" smtClean="0"/>
              <a:t>Time </a:t>
            </a:r>
            <a:r>
              <a:rPr lang="en-US" altLang="en-US" dirty="0"/>
              <a:t>Pad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Nella comunicazione di rete gli usi reali del One Time Pad sono molto limitati.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 smtClean="0"/>
              <a:t>Utilizzo una </a:t>
            </a:r>
            <a:r>
              <a:rPr lang="en-US" b="1" u="sng" dirty="0"/>
              <a:t>tantum</a:t>
            </a:r>
            <a:r>
              <a:rPr lang="en-US" b="1" dirty="0" smtClean="0"/>
              <a:t>: </a:t>
            </a:r>
            <a:r>
              <a:rPr lang="en-US" dirty="0" smtClean="0"/>
              <a:t>l'utilizzo della chiave più di una volta indebolirebbe la sicurezza del metodo.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/>
              <a:t>Trasmissione </a:t>
            </a:r>
            <a:r>
              <a:rPr lang="en-US" b="1" u="sng" dirty="0" smtClean="0"/>
              <a:t>offline </a:t>
            </a:r>
            <a:r>
              <a:rPr lang="en-US" b="1" u="sng" dirty="0"/>
              <a:t>in </a:t>
            </a:r>
            <a:r>
              <a:rPr lang="en-US" b="1" u="sng" dirty="0" smtClean="0"/>
              <a:t>anticipo</a:t>
            </a:r>
            <a:r>
              <a:rPr lang="en-US" b="1" dirty="0" smtClean="0"/>
              <a:t>:</a:t>
            </a:r>
            <a:r>
              <a:rPr lang="en-US" dirty="0" smtClean="0"/>
              <a:t> l'accordo sulla chiave </a:t>
            </a:r>
            <a:r>
              <a:rPr lang="en-US" dirty="0"/>
              <a:t>è il problema più importante dell'uso </a:t>
            </a:r>
            <a:r>
              <a:rPr lang="en-US" dirty="0" smtClean="0"/>
              <a:t>della crittografia.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altLang="en-US" b="1" u="sng" dirty="0" smtClean="0"/>
              <a:t>Generare </a:t>
            </a:r>
            <a:r>
              <a:rPr lang="en-US" altLang="en-US" b="1" u="sng" dirty="0"/>
              <a:t>numeri casuali in un sistema deterministico è molto </a:t>
            </a:r>
            <a:r>
              <a:rPr lang="en-US" altLang="en-US" b="1" u="sng" dirty="0" smtClean="0"/>
              <a:t>difficile</a:t>
            </a:r>
            <a:r>
              <a:rPr lang="en-US" altLang="en-US" b="1" dirty="0" smtClean="0"/>
              <a:t>: </a:t>
            </a:r>
            <a:r>
              <a:rPr lang="en-US" altLang="en-US" dirty="0" smtClean="0"/>
              <a:t>i computer sono macchine deterministiche, è possibile generare solo numeri </a:t>
            </a:r>
            <a:r>
              <a:rPr lang="en-US" altLang="en-US" i="1" dirty="0" smtClean="0"/>
              <a:t>pseudorandom.</a:t>
            </a:r>
            <a:endParaRPr lang="en-US" dirty="0" smtClean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Algoritmi diversi da OTP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Gli altri algoritmi utilizzano </a:t>
            </a:r>
            <a:r>
              <a:rPr lang="en-US" dirty="0" smtClean="0"/>
              <a:t>chiavi di </a:t>
            </a:r>
            <a:r>
              <a:rPr lang="en-US" dirty="0" err="1"/>
              <a:t>lunghezza</a:t>
            </a:r>
            <a:r>
              <a:rPr lang="en-US" dirty="0"/>
              <a:t> </a:t>
            </a:r>
            <a:r>
              <a:rPr lang="en-US" dirty="0" err="1" smtClean="0"/>
              <a:t>fissa</a:t>
            </a:r>
            <a:r>
              <a:rPr lang="en-US" dirty="0" smtClean="0"/>
              <a:t>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Una sequenza di </a:t>
            </a:r>
            <a:r>
              <a:rPr lang="en-US" i="1" dirty="0"/>
              <a:t>n </a:t>
            </a:r>
            <a:r>
              <a:rPr lang="en-US" dirty="0"/>
              <a:t>bit </a:t>
            </a:r>
            <a:r>
              <a:rPr lang="en-US" dirty="0" smtClean="0"/>
              <a:t>consente di avere </a:t>
            </a:r>
            <a:r>
              <a:rPr lang="en-US" dirty="0"/>
              <a:t>2</a:t>
            </a:r>
            <a:r>
              <a:rPr lang="en-US" i="1" baseline="30000" dirty="0"/>
              <a:t>n</a:t>
            </a:r>
            <a:r>
              <a:rPr lang="en-US" dirty="0" smtClean="0"/>
              <a:t> </a:t>
            </a:r>
            <a:r>
              <a:rPr lang="en-US" dirty="0" err="1" smtClean="0"/>
              <a:t>chiavi</a:t>
            </a:r>
            <a:r>
              <a:rPr lang="en-US" dirty="0" smtClean="0"/>
              <a:t> </a:t>
            </a:r>
            <a:r>
              <a:rPr lang="en-US" dirty="0" err="1" smtClean="0"/>
              <a:t>differenti</a:t>
            </a:r>
            <a:r>
              <a:rPr lang="en-US" dirty="0" smtClean="0"/>
              <a:t>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Se il </a:t>
            </a:r>
            <a:r>
              <a:rPr lang="en-US" dirty="0"/>
              <a:t>valore di </a:t>
            </a:r>
            <a:r>
              <a:rPr lang="en-US" i="1" dirty="0"/>
              <a:t>n </a:t>
            </a:r>
            <a:r>
              <a:rPr lang="en-US" dirty="0"/>
              <a:t>è abbastanza grande, </a:t>
            </a:r>
            <a:r>
              <a:rPr lang="en-US" dirty="0" smtClean="0"/>
              <a:t>un </a:t>
            </a:r>
            <a:r>
              <a:rPr lang="en-US" i="1" dirty="0"/>
              <a:t>attacco a forza bruta </a:t>
            </a:r>
            <a:r>
              <a:rPr lang="en-US" dirty="0" smtClean="0"/>
              <a:t>(provando </a:t>
            </a:r>
            <a:r>
              <a:rPr lang="en-US" dirty="0"/>
              <a:t>tutte le chiavi possibili</a:t>
            </a:r>
            <a:r>
              <a:rPr lang="en-US" dirty="0" smtClean="0"/>
              <a:t>) </a:t>
            </a:r>
            <a:r>
              <a:rPr lang="en-US" dirty="0"/>
              <a:t>richiederebbe </a:t>
            </a:r>
            <a:r>
              <a:rPr lang="en-US" dirty="0" smtClean="0"/>
              <a:t>un tempo eccessivo.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Ad </a:t>
            </a:r>
            <a:r>
              <a:rPr lang="en-US" dirty="0"/>
              <a:t>esempio, con uno dei più veloci supercomputer disponibili, la verifica di una chiave a 256 bit richiederebbe 3,67×10</a:t>
            </a:r>
            <a:r>
              <a:rPr lang="en-US" baseline="30000" dirty="0"/>
              <a:t>55 </a:t>
            </a:r>
            <a:r>
              <a:rPr lang="en-US" dirty="0" smtClean="0"/>
              <a:t> anni.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Gli algoritmi sono classificati in simmetrici </a:t>
            </a:r>
            <a:r>
              <a:rPr lang="en-US" dirty="0"/>
              <a:t>e asimmetrici.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Algoritmi simmetrici</a:t>
            </a:r>
            <a:endParaRPr lang="it-IT" altLang="en-US" smtClean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La famiglia più tipica e antica di algoritmi crittografici.</a:t>
            </a:r>
          </a:p>
          <a:p>
            <a:pPr marL="566738" indent="-457200" eaLnBrk="1" hangingPunct="1"/>
            <a:r>
              <a:rPr lang="en-US" altLang="en-US" smtClean="0"/>
              <a:t>Così denominati per la simmetria delle operazioni di cifratura e decifratura.</a:t>
            </a:r>
          </a:p>
          <a:p>
            <a:pPr marL="566738" indent="-457200" eaLnBrk="1" hangingPunct="1"/>
            <a:r>
              <a:rPr lang="en-US" altLang="en-US" smtClean="0"/>
              <a:t>Utilizzano un'unica chiave.</a:t>
            </a:r>
          </a:p>
          <a:p>
            <a:pPr marL="566738" indent="-457200" eaLnBrk="1" hangingPunct="1"/>
            <a:r>
              <a:rPr lang="en-US" altLang="en-US" smtClean="0"/>
              <a:t>La chiave che deve essere conosciuta sia dal mittente che dal destinatario.</a:t>
            </a:r>
          </a:p>
          <a:p>
            <a:pPr marL="566738" indent="-457200" eaLnBrk="1" hangingPunct="1"/>
            <a:r>
              <a:rPr lang="en-US" altLang="en-US" smtClean="0"/>
              <a:t>La chiave viene utilizzata per cifrare un messaggio e poi per decifrarlo.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Algoritmi simmetrici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semplice schema simmetrico potrebbe essere lo </a:t>
            </a:r>
            <a:r>
              <a:rPr lang="en-US" dirty="0" err="1"/>
              <a:t>stesso</a:t>
            </a:r>
            <a:r>
              <a:rPr lang="en-US" dirty="0"/>
              <a:t> </a:t>
            </a:r>
            <a:r>
              <a:rPr lang="en-US" dirty="0" err="1" smtClean="0"/>
              <a:t>dell'OTP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differenza con l'OTP è che </a:t>
            </a:r>
            <a:r>
              <a:rPr lang="en-US" dirty="0"/>
              <a:t>la </a:t>
            </a:r>
            <a:r>
              <a:rPr lang="en-US" i="1" dirty="0" err="1" smtClean="0"/>
              <a:t>Chiave</a:t>
            </a:r>
            <a:r>
              <a:rPr lang="en-US" i="1" dirty="0" smtClean="0"/>
              <a:t> </a:t>
            </a:r>
            <a:r>
              <a:rPr lang="en-US" dirty="0"/>
              <a:t>ha una lunghezza fissa (ad </a:t>
            </a:r>
            <a:r>
              <a:rPr lang="en-US" dirty="0" err="1" smtClean="0"/>
              <a:t>esempio</a:t>
            </a:r>
            <a:r>
              <a:rPr lang="en-US" dirty="0" smtClean="0"/>
              <a:t> </a:t>
            </a:r>
            <a:r>
              <a:rPr lang="en-US" dirty="0"/>
              <a:t>256 bit) e viene ripetuta in qualche modo, eventualmente dopo qualche modifica complessa ogni volta</a:t>
            </a:r>
            <a:r>
              <a:rPr lang="en-US" dirty="0" smtClean="0"/>
              <a:t>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 err="1" smtClean="0"/>
              <a:t>Cifratura</a:t>
            </a:r>
            <a:r>
              <a:rPr lang="en-US" b="1" dirty="0" smtClean="0"/>
              <a:t>: </a:t>
            </a:r>
            <a:r>
              <a:rPr lang="en-US" b="1" dirty="0"/>
              <a:t/>
            </a:r>
            <a:br>
              <a:rPr lang="en-US" b="1" dirty="0"/>
            </a:br>
            <a:r>
              <a:rPr lang="en-US" i="1" dirty="0" err="1"/>
              <a:t>encryption_function</a:t>
            </a:r>
            <a:r>
              <a:rPr lang="en-US" dirty="0"/>
              <a:t>(</a:t>
            </a:r>
            <a:r>
              <a:rPr lang="en-US" dirty="0" err="1"/>
              <a:t>PlainText</a:t>
            </a:r>
            <a:r>
              <a:rPr lang="en-US" dirty="0"/>
              <a:t>, Key)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 err="1" smtClean="0"/>
              <a:t>Decifratura</a:t>
            </a:r>
            <a:r>
              <a:rPr lang="en-US" b="1" dirty="0" smtClean="0"/>
              <a:t> </a:t>
            </a:r>
            <a:r>
              <a:rPr lang="en-US" b="1" dirty="0"/>
              <a:t>:</a:t>
            </a:r>
            <a:br>
              <a:rPr lang="en-US" b="1" dirty="0"/>
            </a:br>
            <a:r>
              <a:rPr lang="en-US" i="1" dirty="0" err="1"/>
              <a:t>decryption_function</a:t>
            </a:r>
            <a:r>
              <a:rPr lang="en-US" dirty="0"/>
              <a:t>(</a:t>
            </a:r>
            <a:r>
              <a:rPr lang="en-US" dirty="0" err="1"/>
              <a:t>CypherText</a:t>
            </a:r>
            <a:r>
              <a:rPr lang="en-US" dirty="0"/>
              <a:t>, Key)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err="1" smtClean="0"/>
              <a:t>PlainText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altLang="en-US" dirty="0" smtClean="0"/>
              <a:t>In generale, anche se la </a:t>
            </a:r>
            <a:r>
              <a:rPr lang="en-US" altLang="en-US" i="1" dirty="0" err="1" smtClean="0"/>
              <a:t>Chiave</a:t>
            </a:r>
            <a:r>
              <a:rPr lang="en-US" altLang="en-US" i="1" dirty="0" smtClean="0"/>
              <a:t> </a:t>
            </a:r>
            <a:r>
              <a:rPr lang="en-US" altLang="en-US" dirty="0" smtClean="0"/>
              <a:t>è la stessa, la funzione utilizzata per decifrare non è necessariamente la stessa utilizzata per </a:t>
            </a:r>
            <a:r>
              <a:rPr lang="en-US" altLang="en-US" dirty="0" err="1" smtClean="0"/>
              <a:t>cifrare</a:t>
            </a:r>
            <a:r>
              <a:rPr lang="en-US" altLang="en-US" dirty="0" smtClean="0"/>
              <a:t> (ad esempio, nel cifrario di Cesare il turno è invertito, ma la chiave è la stessa: il numero 3).</a:t>
            </a:r>
            <a:endParaRPr lang="en-US" dirty="0" smtClean="0"/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5951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Alcuni importanti algoritmi a chiave simmetrica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 smtClean="0"/>
              <a:t>DES </a:t>
            </a:r>
            <a:r>
              <a:rPr lang="en-US" i="1" dirty="0"/>
              <a:t>(Data Encryption Standard</a:t>
            </a:r>
            <a:r>
              <a:rPr lang="en-US" i="1" dirty="0" smtClean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Questo algoritmo storico, </a:t>
            </a:r>
            <a:r>
              <a:rPr lang="en-US" dirty="0" err="1"/>
              <a:t>ormai</a:t>
            </a:r>
            <a:r>
              <a:rPr lang="en-US" dirty="0"/>
              <a:t> </a:t>
            </a:r>
            <a:r>
              <a:rPr lang="en-US" dirty="0" err="1" smtClean="0"/>
              <a:t>superato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Utilizza </a:t>
            </a:r>
            <a:r>
              <a:rPr lang="en-US" dirty="0"/>
              <a:t>una chiave a 56 bit che alla fine degli anni '70 (quando l'algoritmo è stato sviluppato) era assolutamente adeguata per </a:t>
            </a:r>
            <a:r>
              <a:rPr lang="en-US" dirty="0" err="1"/>
              <a:t>molti</a:t>
            </a:r>
            <a:r>
              <a:rPr lang="en-US" dirty="0"/>
              <a:t> </a:t>
            </a:r>
            <a:r>
              <a:rPr lang="en-US" dirty="0" err="1" smtClean="0"/>
              <a:t>utilizzi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Oggi l'</a:t>
            </a:r>
            <a:r>
              <a:rPr lang="en-US" dirty="0"/>
              <a:t>algoritmo DES non durerebbe nemmeno pochi minuti in un </a:t>
            </a:r>
            <a:r>
              <a:rPr lang="en-US" dirty="0" smtClean="0"/>
              <a:t>computer </a:t>
            </a:r>
            <a:r>
              <a:rPr lang="en-US" dirty="0"/>
              <a:t>domestico.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Aspetto </a:t>
            </a:r>
            <a:r>
              <a:rPr lang="en-US" dirty="0" smtClean="0"/>
              <a:t>molto </a:t>
            </a:r>
            <a:r>
              <a:rPr lang="en-US" dirty="0"/>
              <a:t>importante: la lunghezza della chiave </a:t>
            </a:r>
            <a:r>
              <a:rPr lang="en-US" dirty="0" smtClean="0"/>
              <a:t>deve essere scelta in base </a:t>
            </a:r>
            <a:r>
              <a:rPr lang="en-US" dirty="0"/>
              <a:t>alle </a:t>
            </a:r>
            <a:r>
              <a:rPr lang="en-US" i="1" dirty="0"/>
              <a:t>effettive </a:t>
            </a:r>
            <a:r>
              <a:rPr lang="en-US" dirty="0" smtClean="0"/>
              <a:t>capacità di </a:t>
            </a:r>
            <a:r>
              <a:rPr lang="en-US" dirty="0"/>
              <a:t>calcolo disponibili.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i="1" dirty="0" smtClean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 smtClean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19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Alcuni importanti algoritmi a chiave simmetrica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 smtClean="0"/>
              <a:t>AES </a:t>
            </a:r>
            <a:r>
              <a:rPr lang="en-US" i="1" dirty="0"/>
              <a:t>(Advanced Encryption Standard, nome </a:t>
            </a:r>
            <a:r>
              <a:rPr lang="en-US" i="1" dirty="0" smtClean="0"/>
              <a:t>originale </a:t>
            </a:r>
            <a:r>
              <a:rPr lang="en-US" i="1" dirty="0" err="1" smtClean="0"/>
              <a:t>Rijndael</a:t>
            </a:r>
            <a:r>
              <a:rPr lang="en-US" i="1" dirty="0" smtClean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Scelta </a:t>
            </a:r>
            <a:r>
              <a:rPr lang="en-US" dirty="0"/>
              <a:t>basata non solo sulla robustezza, ma anche sull'efficienza dell'implementazione in </a:t>
            </a:r>
            <a:r>
              <a:rPr lang="en-US" dirty="0" err="1" smtClean="0"/>
              <a:t>architetture</a:t>
            </a:r>
            <a:r>
              <a:rPr lang="en-US" dirty="0" smtClean="0"/>
              <a:t> </a:t>
            </a:r>
            <a:r>
              <a:rPr lang="en-US" dirty="0" err="1" smtClean="0"/>
              <a:t>tipiche</a:t>
            </a:r>
            <a:r>
              <a:rPr lang="en-US" dirty="0" smtClean="0"/>
              <a:t>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 </a:t>
            </a:r>
            <a:r>
              <a:rPr lang="en-US" dirty="0"/>
              <a:t>algoritmo sicuro ma troppo lento, troppo costoso in termini di risorse di calcolo, non sarebbe </a:t>
            </a:r>
            <a:r>
              <a:rPr lang="en-US" dirty="0" smtClean="0"/>
              <a:t>utilizzabile.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Questo </a:t>
            </a:r>
            <a:r>
              <a:rPr lang="en-US" dirty="0"/>
              <a:t>vincolo è stato impostato come il più difficile da superare per i concorrenti, rispetto a quello della </a:t>
            </a:r>
            <a:r>
              <a:rPr lang="en-US" dirty="0" smtClean="0"/>
              <a:t>robustezza.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Lunghezza della chiave: 128</a:t>
            </a:r>
            <a:r>
              <a:rPr lang="en-US" dirty="0"/>
              <a:t>, 192 o 256 </a:t>
            </a:r>
            <a:r>
              <a:rPr lang="en-US" dirty="0" smtClean="0"/>
              <a:t>bit.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"/>
          <p:cNvSpPr>
            <a:spLocks noGrp="1"/>
          </p:cNvSpPr>
          <p:nvPr>
            <p:ph type="title"/>
          </p:nvPr>
        </p:nvSpPr>
        <p:spPr bwMode="auto">
          <a:xfrm>
            <a:off x="1954213" y="365125"/>
            <a:ext cx="65659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Algoritmi asimmetrici</a:t>
            </a:r>
            <a:br>
              <a:rPr lang="en-US" altLang="en-US" smtClean="0"/>
            </a:br>
            <a:r>
              <a:rPr lang="en-US" altLang="en-US" smtClean="0"/>
              <a:t>(Algoritmi a chiave pubblica)</a:t>
            </a:r>
            <a:endParaRPr lang="it-IT" altLang="en-US" smtClean="0"/>
          </a:p>
        </p:txBody>
      </p:sp>
      <p:sp>
        <p:nvSpPr>
          <p:cNvPr id="378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Non utilizza una chave sola, ma due.</a:t>
            </a:r>
          </a:p>
          <a:p>
            <a:pPr marL="566738" indent="-457200" eaLnBrk="1" hangingPunct="1"/>
            <a:r>
              <a:rPr lang="en-US" altLang="en-US" smtClean="0"/>
              <a:t>Una chiave viene utilizzata per cifrare e l'altra per decifrare.</a:t>
            </a:r>
          </a:p>
          <a:p>
            <a:pPr marL="566738" indent="-457200" eaLnBrk="1" hangingPunct="1"/>
            <a:r>
              <a:rPr lang="en-US" altLang="en-US" smtClean="0"/>
              <a:t>Queste chiavi sono generate e gestite a coppie.</a:t>
            </a:r>
          </a:p>
          <a:p>
            <a:pPr marL="566738" indent="-457200" eaLnBrk="1" hangingPunct="1"/>
            <a:r>
              <a:rPr lang="en-US" altLang="en-US" smtClean="0"/>
              <a:t>Ciò che una chiave (una qualsiasi della coppia) cifra può essere decifrato solo dall'altra chiave della coppia.</a:t>
            </a:r>
          </a:p>
          <a:p>
            <a:pPr marL="566738" indent="-457200" eaLnBrk="1" hangingPunct="1"/>
            <a:r>
              <a:rPr lang="en-US" altLang="en-US" smtClean="0"/>
              <a:t>Il soggetto che genera le chiavi generalmente ne mantiene una privata/segreta (</a:t>
            </a:r>
            <a:r>
              <a:rPr lang="en-US" altLang="en-US" i="1" smtClean="0"/>
              <a:t>chiave privata</a:t>
            </a:r>
            <a:r>
              <a:rPr lang="en-US" altLang="en-US" smtClean="0"/>
              <a:t>) e rende pubblica l'altra (</a:t>
            </a:r>
            <a:r>
              <a:rPr lang="en-US" altLang="en-US" i="1" smtClean="0"/>
              <a:t>chiave pubblica</a:t>
            </a:r>
            <a:r>
              <a:rPr lang="en-US" altLang="en-US" smtClean="0"/>
              <a:t>).</a:t>
            </a:r>
          </a:p>
          <a:p>
            <a:pPr marL="566738" indent="-457200" eaLnBrk="1" hangingPunct="1"/>
            <a:r>
              <a:rPr lang="en-US" altLang="en-US" smtClean="0"/>
              <a:t>Le due chiavi hanno proprietà matematiche tali che scoprire una chiave dall'altra è piuttosto complesso e richiede un'enorme quantità di tempo.</a:t>
            </a:r>
            <a:endParaRPr lang="it-IT" altLang="en-US" smtClean="0"/>
          </a:p>
          <a:p>
            <a:pPr marL="566738" indent="-457200" eaLnBrk="1" hangingPunct="1"/>
            <a:endParaRPr lang="en-US" altLang="en-US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1974850" y="365125"/>
            <a:ext cx="6556086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Algoritmi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asimmetrici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(</a:t>
            </a:r>
            <a:r>
              <a:rPr lang="en-US" altLang="en-US" dirty="0" err="1" smtClean="0"/>
              <a:t>Algoritmi</a:t>
            </a:r>
            <a:r>
              <a:rPr lang="en-US" altLang="en-US" dirty="0" smtClean="0"/>
              <a:t> a </a:t>
            </a:r>
            <a:r>
              <a:rPr lang="en-US" altLang="en-US" dirty="0" err="1" smtClean="0"/>
              <a:t>chiave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pubblica</a:t>
            </a:r>
            <a:r>
              <a:rPr lang="en-US" altLang="en-US" dirty="0" smtClean="0"/>
              <a:t>)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 noRot="1" noChangeAspect="1" noMove="1" noResize="1" noEditPoints="1" noAdjustHandles="1" noChangeArrowheads="1" noChangeShapeType="1" noTextEdit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  <a:blipFill>
            <a:blip r:embed="rId2"/>
            <a:stretch>
              <a:fillRect t="-2398" r="-1163"/>
            </a:stretch>
          </a:blipFill>
        </p:spPr>
        <p:txBody>
          <a:bodyPr/>
          <a:lstStyle/>
          <a:p>
            <a:r>
              <a:rPr lang="it-IT">
                <a:noFill/>
              </a:rPr>
              <a:t> 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005013" y="365125"/>
            <a:ext cx="64531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Algoritmi asimmetrici</a:t>
            </a:r>
            <a:br>
              <a:rPr lang="en-US" altLang="en-US" smtClean="0"/>
            </a:br>
            <a:r>
              <a:rPr lang="en-US" altLang="en-US" smtClean="0"/>
              <a:t>(Algoritmi a chiave pubblica</a:t>
            </a:r>
            <a:endParaRPr lang="it-IT" altLang="en-US" smtClean="0"/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Lo schema asimmetrico è simile a quello simmetrico, ma le chiavi utilizzate sono le due generate in coppia: </a:t>
            </a:r>
          </a:p>
          <a:p>
            <a:pPr lvl="1" eaLnBrk="1" hangingPunct="1"/>
            <a:r>
              <a:rPr lang="en-US" altLang="en-US" b="1" smtClean="0"/>
              <a:t>Cifratura: </a:t>
            </a:r>
            <a:r>
              <a:rPr lang="en-US" altLang="en-US" i="1" smtClean="0"/>
              <a:t>encryption_function</a:t>
            </a:r>
            <a:r>
              <a:rPr lang="en-US" altLang="en-US" smtClean="0"/>
              <a:t>(</a:t>
            </a:r>
            <a:r>
              <a:rPr lang="en-US" altLang="en-US" i="1" smtClean="0"/>
              <a:t>PlainText</a:t>
            </a:r>
            <a:r>
              <a:rPr lang="en-US" altLang="en-US" smtClean="0"/>
              <a:t>, </a:t>
            </a:r>
            <a:r>
              <a:rPr lang="en-US" altLang="en-US" b="1" i="1" smtClean="0"/>
              <a:t>Key1</a:t>
            </a:r>
            <a:r>
              <a:rPr lang="en-US" altLang="en-US" smtClean="0"/>
              <a:t>) </a:t>
            </a:r>
            <a:r>
              <a:rPr lang="en-US" altLang="en-US" smtClean="0">
                <a:sym typeface="Wingdings" panose="05000000000000000000" pitchFamily="2" charset="2"/>
              </a:rPr>
              <a:t></a:t>
            </a:r>
            <a:r>
              <a:rPr lang="en-US" altLang="en-US" smtClean="0"/>
              <a:t> </a:t>
            </a:r>
            <a:r>
              <a:rPr lang="en-US" altLang="en-US" i="1" smtClean="0"/>
              <a:t>CypherText</a:t>
            </a:r>
            <a:endParaRPr lang="en-US" altLang="en-US" smtClean="0"/>
          </a:p>
          <a:p>
            <a:pPr lvl="1" eaLnBrk="1" hangingPunct="1"/>
            <a:r>
              <a:rPr lang="en-US" altLang="en-US" b="1" smtClean="0"/>
              <a:t>Decifratura: </a:t>
            </a:r>
            <a:r>
              <a:rPr lang="en-US" altLang="en-US" i="1" smtClean="0"/>
              <a:t>decryption_function</a:t>
            </a:r>
            <a:r>
              <a:rPr lang="en-US" altLang="en-US" smtClean="0"/>
              <a:t>(</a:t>
            </a:r>
            <a:r>
              <a:rPr lang="en-US" altLang="en-US" i="1" smtClean="0"/>
              <a:t>CypherText</a:t>
            </a:r>
            <a:r>
              <a:rPr lang="en-US" altLang="en-US" smtClean="0"/>
              <a:t>, </a:t>
            </a:r>
            <a:r>
              <a:rPr lang="en-US" altLang="en-US" b="1" i="1" smtClean="0"/>
              <a:t>Key2</a:t>
            </a:r>
            <a:r>
              <a:rPr lang="en-US" altLang="en-US" smtClean="0"/>
              <a:t>) </a:t>
            </a:r>
            <a:r>
              <a:rPr lang="en-US" altLang="en-US" smtClean="0">
                <a:sym typeface="Wingdings" panose="05000000000000000000" pitchFamily="2" charset="2"/>
              </a:rPr>
              <a:t></a:t>
            </a:r>
            <a:r>
              <a:rPr lang="en-US" altLang="en-US" smtClean="0"/>
              <a:t> </a:t>
            </a:r>
            <a:r>
              <a:rPr lang="en-US" altLang="en-US" i="1" smtClean="0"/>
              <a:t>PlainText</a:t>
            </a:r>
            <a:endParaRPr lang="en-US" altLang="en-US" smtClean="0"/>
          </a:p>
          <a:p>
            <a:pPr marL="566738" indent="-457200" eaLnBrk="1" hangingPunct="1"/>
            <a:r>
              <a:rPr lang="en-US" altLang="en-US" b="1" i="1" smtClean="0"/>
              <a:t>Key1 </a:t>
            </a:r>
            <a:r>
              <a:rPr lang="en-US" altLang="en-US" smtClean="0"/>
              <a:t>e </a:t>
            </a:r>
            <a:r>
              <a:rPr lang="en-US" altLang="en-US" b="1" i="1" smtClean="0"/>
              <a:t>Key2 </a:t>
            </a:r>
            <a:r>
              <a:rPr lang="en-US" altLang="en-US" smtClean="0"/>
              <a:t>sono state utilizzate al posto di </a:t>
            </a:r>
            <a:r>
              <a:rPr lang="en-US" altLang="en-US" i="1" smtClean="0"/>
              <a:t>EncryptionKey </a:t>
            </a:r>
            <a:r>
              <a:rPr lang="en-US" altLang="en-US" smtClean="0"/>
              <a:t>e </a:t>
            </a:r>
            <a:r>
              <a:rPr lang="en-US" altLang="en-US" i="1" smtClean="0"/>
              <a:t>DecryptionKey </a:t>
            </a:r>
            <a:r>
              <a:rPr lang="en-US" altLang="en-US" smtClean="0"/>
              <a:t>perché le due chiavi sono operativamente intercambiabili.</a:t>
            </a:r>
          </a:p>
          <a:p>
            <a:pPr marL="566738" indent="-457200" eaLnBrk="1" hangingPunct="1"/>
            <a:r>
              <a:rPr lang="en-US" altLang="en-US" i="1" smtClean="0"/>
              <a:t>n </a:t>
            </a:r>
            <a:r>
              <a:rPr lang="en-US" altLang="en-US" smtClean="0"/>
              <a:t>soggetti possono comunicare tra loro con solo 2∙n chiavi: ~n, non ~n</a:t>
            </a:r>
            <a:r>
              <a:rPr lang="en-US" altLang="en-US" baseline="30000" smtClean="0"/>
              <a:t>2</a:t>
            </a:r>
            <a:r>
              <a:rPr lang="en-US" altLang="en-US" smtClean="0"/>
              <a:t> come negli algoritmi simmetrici.</a:t>
            </a:r>
          </a:p>
          <a:p>
            <a:pPr marL="566738" indent="-457200" eaLnBrk="1" hangingPunct="1"/>
            <a:endParaRPr lang="en-US" altLang="en-US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Uso dell'algoritmo asimmetrico</a:t>
            </a:r>
            <a:endParaRPr lang="it-IT" altLang="en-US" smtClean="0"/>
          </a:p>
        </p:txBody>
      </p:sp>
      <p:sp>
        <p:nvSpPr>
          <p:cNvPr id="4096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Riservatezza:</a:t>
            </a:r>
          </a:p>
          <a:p>
            <a:pPr marL="1023938" lvl="1" indent="-457200" eaLnBrk="1" hangingPunct="1"/>
            <a:r>
              <a:rPr lang="en-US" altLang="en-US" i="1" smtClean="0"/>
              <a:t>la chiave pubblica </a:t>
            </a:r>
            <a:r>
              <a:rPr lang="en-US" altLang="en-US" smtClean="0"/>
              <a:t>è pubblicamente disponibile e il suo proprietario è l'unico a conoscere la corrispondente chiave privata</a:t>
            </a:r>
          </a:p>
          <a:p>
            <a:pPr marL="1023938" lvl="1" indent="-457200" eaLnBrk="1" hangingPunct="1"/>
            <a:r>
              <a:rPr lang="en-US" altLang="en-US" smtClean="0"/>
              <a:t>chiunque può usarlo per crittografare un messaggio</a:t>
            </a:r>
          </a:p>
          <a:p>
            <a:pPr marL="1023938" lvl="1" indent="-457200" eaLnBrk="1" hangingPunct="1"/>
            <a:r>
              <a:rPr lang="en-US" altLang="en-US" smtClean="0"/>
              <a:t>solo il proprietario della chiave privata corrispondente sarà in grado di decifrare il messaggio</a:t>
            </a:r>
          </a:p>
          <a:p>
            <a:pPr marL="566738" indent="-457200" eaLnBrk="1" hangingPunct="1"/>
            <a:r>
              <a:rPr lang="en-US" altLang="en-US" smtClean="0"/>
              <a:t>Per inviare un messaggio confidenziale a un soggetto è sufficiente una sola chiave (la chiave pubblica del destinatario).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Uso dell'algoritmo asimmetrico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Non ripudio: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il soggetto è l'unico proprietario di una chiave privata (segreta)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chiunque può verificare (decifrare) i messaggi crittografati con la chiave privata dell'oggetto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solo il soggetto che possiede la chiave privata può aver criptato il messaggio.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 </a:t>
            </a:r>
            <a:r>
              <a:rPr lang="en-US" dirty="0"/>
              <a:t>problema </a:t>
            </a:r>
            <a:r>
              <a:rPr lang="en-US" dirty="0" smtClean="0"/>
              <a:t>da </a:t>
            </a:r>
            <a:r>
              <a:rPr lang="en-US" dirty="0"/>
              <a:t>risolvere: garantire che una chiave pubblica sia realmente associata al </a:t>
            </a:r>
            <a:r>
              <a:rPr lang="en-US" dirty="0" smtClean="0"/>
              <a:t>soggetto </a:t>
            </a:r>
            <a:r>
              <a:rPr lang="en-US" dirty="0"/>
              <a:t>legittimo</a:t>
            </a:r>
            <a:r>
              <a:rPr lang="en-US" dirty="0" smtClean="0"/>
              <a:t>: </a:t>
            </a:r>
            <a:r>
              <a:rPr lang="en-US" dirty="0"/>
              <a:t>una </a:t>
            </a:r>
            <a:r>
              <a:rPr lang="en-US" i="1" dirty="0"/>
              <a:t>Public Key </a:t>
            </a:r>
            <a:r>
              <a:rPr lang="en-US" i="1" dirty="0" err="1" smtClean="0"/>
              <a:t>Infrastucture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Algoritmi asimmetrici</a:t>
            </a:r>
            <a:br>
              <a:rPr lang="en-US" altLang="en-US" smtClean="0"/>
            </a:br>
            <a:r>
              <a:rPr lang="en-US" altLang="en-US" sz="3600" smtClean="0"/>
              <a:t>Vantaggi e svantaggi</a:t>
            </a:r>
            <a:r>
              <a:rPr lang="en-US" altLang="en-US" smtClean="0"/>
              <a:t/>
            </a:r>
            <a:br>
              <a:rPr lang="en-US" altLang="en-US" smtClean="0"/>
            </a:br>
            <a:endParaRPr lang="it-IT" altLang="en-US" smtClean="0"/>
          </a:p>
        </p:txBody>
      </p:sp>
      <p:sp>
        <p:nvSpPr>
          <p:cNvPr id="57347" name="Content Placeholder 5"/>
          <p:cNvSpPr>
            <a:spLocks noGrp="1"/>
          </p:cNvSpPr>
          <p:nvPr>
            <p:ph idx="4294967295"/>
          </p:nvPr>
        </p:nvSpPr>
        <p:spPr bwMode="auto">
          <a:xfrm>
            <a:off x="592138" y="1949450"/>
            <a:ext cx="11441112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>
              <a:defRPr/>
            </a:pPr>
            <a:r>
              <a:rPr lang="en-US" altLang="en-US" dirty="0" smtClean="0"/>
              <a:t>Il numero totale di chiavi è </a:t>
            </a:r>
            <a:r>
              <a:rPr lang="en-US" altLang="en-US" dirty="0" err="1" smtClean="0"/>
              <a:t>significativamente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diminuito</a:t>
            </a:r>
            <a:r>
              <a:rPr lang="en-US" altLang="en-US" dirty="0" smtClean="0"/>
              <a:t>.</a:t>
            </a:r>
          </a:p>
          <a:p>
            <a:pPr marL="566738" indent="-457200" eaLnBrk="1" hangingPunct="1">
              <a:defRPr/>
            </a:pPr>
            <a:r>
              <a:rPr lang="en-US" altLang="en-US" dirty="0" smtClean="0"/>
              <a:t>Poiché le chiavi pubbliche sono rese pubblicamente disponibili, non c'è bisogno di accordi precedenti tra i diversi soggetti.</a:t>
            </a:r>
          </a:p>
          <a:p>
            <a:pPr marL="566738" indent="-457200" eaLnBrk="1" hangingPunct="1">
              <a:defRPr/>
            </a:pPr>
            <a:r>
              <a:rPr lang="en-US" altLang="en-US" dirty="0" err="1" smtClean="0"/>
              <a:t>Sono</a:t>
            </a:r>
            <a:r>
              <a:rPr lang="en-US" altLang="en-US" dirty="0" smtClean="0"/>
              <a:t> molto importanti nel commercio elettronico: i clienti non possono richiedere </a:t>
            </a:r>
            <a:r>
              <a:rPr lang="en-US" altLang="en-US" dirty="0" err="1" smtClean="0"/>
              <a:t>che</a:t>
            </a:r>
            <a:r>
              <a:rPr lang="en-US" altLang="en-US" dirty="0" smtClean="0"/>
              <a:t> vi </a:t>
            </a:r>
            <a:r>
              <a:rPr lang="en-US" altLang="en-US" dirty="0" err="1" smtClean="0"/>
              <a:t>sia</a:t>
            </a:r>
            <a:r>
              <a:rPr lang="en-US" altLang="en-US" dirty="0" smtClean="0"/>
              <a:t> un accordo a priori del venditore con i clienti.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Gli algoritmi asimmetrici sono molto più complessi in termini di problemi matematici rispetto agli algoritmi simmetrici.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Questi problemi matematici richiedono essenzialmente algoritmi più lenti di quelli simmetrici e l'uso di chiavi più lunghe.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 un lato c'è una maggiore flessibilità, dall'altro sono più onerosi in termini di </a:t>
            </a:r>
            <a:r>
              <a:rPr lang="en-US" dirty="0" smtClean="0"/>
              <a:t>risorse </a:t>
            </a:r>
            <a:r>
              <a:rPr lang="en-US" dirty="0"/>
              <a:t>informatiche.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36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Alcuni importanti algoritmi a chiave asimmetrica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RSA </a:t>
            </a:r>
            <a:r>
              <a:rPr lang="en-US" i="1" dirty="0"/>
              <a:t>(dalle </a:t>
            </a:r>
            <a:r>
              <a:rPr lang="en-US" i="1" dirty="0" smtClean="0"/>
              <a:t>iniziali di Ronald </a:t>
            </a:r>
            <a:r>
              <a:rPr lang="en-US" b="1" i="1" dirty="0" err="1"/>
              <a:t>R</a:t>
            </a:r>
            <a:r>
              <a:rPr lang="en-US" i="1" dirty="0" err="1"/>
              <a:t>ivest</a:t>
            </a:r>
            <a:r>
              <a:rPr lang="en-US" i="1" dirty="0"/>
              <a:t>, </a:t>
            </a:r>
            <a:r>
              <a:rPr lang="en-US" i="1" dirty="0" err="1"/>
              <a:t>Adi </a:t>
            </a:r>
            <a:r>
              <a:rPr lang="en-US" b="1" i="1" dirty="0"/>
              <a:t>S</a:t>
            </a:r>
            <a:r>
              <a:rPr lang="en-US" i="1" dirty="0"/>
              <a:t>hamir e Leonard </a:t>
            </a:r>
            <a:r>
              <a:rPr lang="en-US" b="1" i="1" dirty="0" err="1"/>
              <a:t>A</a:t>
            </a:r>
            <a:r>
              <a:rPr lang="en-US" i="1" dirty="0" err="1"/>
              <a:t>dleman</a:t>
            </a:r>
            <a:r>
              <a:rPr lang="en-US" i="1" dirty="0"/>
              <a:t>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Basato </a:t>
            </a:r>
            <a:r>
              <a:rPr lang="en-US" dirty="0"/>
              <a:t>sulla complessità della </a:t>
            </a:r>
            <a:r>
              <a:rPr lang="en-US" dirty="0" smtClean="0"/>
              <a:t>fattorizzazione </a:t>
            </a:r>
            <a:r>
              <a:rPr lang="en-US" dirty="0"/>
              <a:t>dei primi</a:t>
            </a:r>
            <a:r>
              <a:rPr lang="en-US" dirty="0" smtClean="0"/>
              <a:t>: complesso/intrattabile </a:t>
            </a:r>
            <a:r>
              <a:rPr lang="en-US" dirty="0"/>
              <a:t>trovare i due primi a partire dal </a:t>
            </a:r>
            <a:r>
              <a:rPr lang="en-US" dirty="0" err="1" smtClean="0"/>
              <a:t>risultato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È difficile </a:t>
            </a:r>
            <a:r>
              <a:rPr lang="en-US" dirty="0" err="1" smtClean="0"/>
              <a:t>trovare</a:t>
            </a:r>
            <a:r>
              <a:rPr lang="en-US" dirty="0" smtClean="0"/>
              <a:t> numeri </a:t>
            </a:r>
            <a:r>
              <a:rPr lang="en-US" dirty="0"/>
              <a:t>primi molto </a:t>
            </a:r>
            <a:r>
              <a:rPr lang="en-US" dirty="0" smtClean="0"/>
              <a:t>elevate.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Le operazioni </a:t>
            </a:r>
            <a:r>
              <a:rPr lang="en-US" dirty="0" smtClean="0"/>
              <a:t>legittime </a:t>
            </a:r>
            <a:r>
              <a:rPr lang="en-US" dirty="0"/>
              <a:t>possono essere eseguite con risorse informatiche limitate.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Alcuni importanti algoritmi a chiave asimmetrica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Crittografia ellittica </a:t>
            </a:r>
            <a:r>
              <a:rPr lang="en-US" i="1" dirty="0"/>
              <a:t>(ECC - </a:t>
            </a:r>
            <a:r>
              <a:rPr lang="en-US" b="1" i="1" dirty="0"/>
              <a:t>E</a:t>
            </a:r>
            <a:r>
              <a:rPr lang="en-US" i="1" dirty="0"/>
              <a:t>lliptic </a:t>
            </a:r>
            <a:r>
              <a:rPr lang="en-US" b="1" i="1" dirty="0"/>
              <a:t>C</a:t>
            </a:r>
            <a:r>
              <a:rPr lang="en-US" i="1" dirty="0"/>
              <a:t>urve </a:t>
            </a:r>
            <a:r>
              <a:rPr lang="en-US" b="1" i="1" dirty="0" smtClean="0"/>
              <a:t>C</a:t>
            </a:r>
            <a:r>
              <a:rPr lang="en-US" i="1" dirty="0" smtClean="0"/>
              <a:t>ryptography)</a:t>
            </a:r>
            <a:endParaRPr lang="en-US" dirty="0" smtClean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Basato sulla complessità di </a:t>
            </a:r>
            <a:r>
              <a:rPr lang="en-US" dirty="0" smtClean="0"/>
              <a:t>calcolo del logaritmo discreto (in un campo </a:t>
            </a:r>
            <a:r>
              <a:rPr lang="en-US" dirty="0" err="1" smtClean="0"/>
              <a:t>finito</a:t>
            </a:r>
            <a:r>
              <a:rPr lang="en-US" dirty="0" smtClean="0"/>
              <a:t>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problema ECC è più complesso della </a:t>
            </a:r>
            <a:r>
              <a:rPr lang="en-US" dirty="0" smtClean="0"/>
              <a:t>fattorizzazione </a:t>
            </a:r>
            <a:r>
              <a:rPr lang="en-US" dirty="0" err="1" smtClean="0"/>
              <a:t>dei</a:t>
            </a:r>
            <a:r>
              <a:rPr lang="en-US" dirty="0" smtClean="0"/>
              <a:t> </a:t>
            </a:r>
            <a:r>
              <a:rPr lang="en-US" dirty="0" err="1" smtClean="0"/>
              <a:t>primi</a:t>
            </a:r>
            <a:r>
              <a:rPr lang="en-US" dirty="0" smtClean="0"/>
              <a:t>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/>
              <a:t>stessa sicurezza </a:t>
            </a:r>
            <a:r>
              <a:rPr lang="en-US" dirty="0" smtClean="0"/>
              <a:t>si ottiene con chiavi più corte rispetto a RSA.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Gli algoritmi </a:t>
            </a:r>
            <a:r>
              <a:rPr lang="en-US" dirty="0" smtClean="0"/>
              <a:t>ECC </a:t>
            </a:r>
            <a:r>
              <a:rPr lang="en-US" dirty="0"/>
              <a:t>sono più veloci di </a:t>
            </a:r>
            <a:r>
              <a:rPr lang="en-US" dirty="0" smtClean="0"/>
              <a:t>RSA.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Confronto tra algoritmi simmetrici e asimmetrici</a:t>
            </a:r>
            <a:endParaRPr lang="it-IT" altLang="en-US" smtClean="0"/>
          </a:p>
        </p:txBody>
      </p:sp>
      <p:sp>
        <p:nvSpPr>
          <p:cNvPr id="4608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Gli algoritmi asimmetrici sfruttano problemi matematici diversi da quelli della crittografia simmetrica.</a:t>
            </a:r>
          </a:p>
          <a:p>
            <a:pPr marL="566738" indent="-457200" eaLnBrk="1" hangingPunct="1"/>
            <a:r>
              <a:rPr lang="en-US" altLang="en-US" smtClean="0"/>
              <a:t>Le lunghezze delle chiavi non sono paragonabili a quelle della crittografia simmetrica.</a:t>
            </a:r>
          </a:p>
          <a:p>
            <a:pPr marL="566738" indent="-457200" eaLnBrk="1" hangingPunct="1"/>
            <a:r>
              <a:rPr lang="en-US" altLang="en-US" smtClean="0"/>
              <a:t>Con la crittografia simmetrica la chiave deve essere abbastanza lunga da evitare di provare tutti i possibili numeri che potrebbero corrispondere a una chiave.</a:t>
            </a:r>
          </a:p>
          <a:p>
            <a:pPr marL="566738" indent="-457200" eaLnBrk="1" hangingPunct="1"/>
            <a:r>
              <a:rPr lang="en-US" altLang="en-US" smtClean="0"/>
              <a:t>Gli algoritmi simmetrici odierni utilizzano in genere chiavi a 128, 256 e talvolta 512 bit.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Confronto tra algoritmi simmetrici e asimmetrici</a:t>
            </a:r>
            <a:endParaRPr lang="it-IT" alt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Per gli algoritmi asimmetrici non </a:t>
            </a:r>
            <a:r>
              <a:rPr lang="en-US" dirty="0"/>
              <a:t>tutte le chiavi sono possibili, perché sono legate a </a:t>
            </a:r>
            <a:r>
              <a:rPr lang="en-US" dirty="0" smtClean="0"/>
              <a:t>qualche caratteristica (ad esempio, non </a:t>
            </a:r>
            <a:r>
              <a:rPr lang="en-US" dirty="0"/>
              <a:t>tutti i numeri sono </a:t>
            </a:r>
            <a:r>
              <a:rPr lang="en-US" dirty="0" smtClean="0"/>
              <a:t>primi).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Per </a:t>
            </a:r>
            <a:r>
              <a:rPr lang="en-US" dirty="0"/>
              <a:t>avere la stessa robustezza dell'algoritmo </a:t>
            </a:r>
            <a:r>
              <a:rPr lang="en-US" dirty="0" smtClean="0"/>
              <a:t>(difficoltà </a:t>
            </a:r>
            <a:r>
              <a:rPr lang="en-US" dirty="0"/>
              <a:t>dal punto di vista computazionale) di un algoritmo simmetrico a 128 bit, l'algoritmo RSA necessita di una chiave dell'ordine di 1024 </a:t>
            </a:r>
            <a:r>
              <a:rPr lang="en-US" dirty="0" smtClean="0"/>
              <a:t>bit.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Gli algoritmi asimmetrici </a:t>
            </a:r>
            <a:r>
              <a:rPr lang="en-US" dirty="0" smtClean="0"/>
              <a:t>odierni </a:t>
            </a:r>
            <a:r>
              <a:rPr lang="en-US" dirty="0"/>
              <a:t>utilizzano in genere </a:t>
            </a:r>
            <a:r>
              <a:rPr lang="en-US" dirty="0" smtClean="0"/>
              <a:t>chiavi a </a:t>
            </a:r>
            <a:r>
              <a:rPr lang="en-US" dirty="0"/>
              <a:t>1024, 2048 e 4096 bit.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Funzioni Hash</a:t>
            </a:r>
            <a:endParaRPr lang="it-IT" altLang="en-US" smtClean="0"/>
          </a:p>
        </p:txBody>
      </p:sp>
      <p:sp>
        <p:nvSpPr>
          <p:cNvPr id="481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Le funzioni di hash calcolano un breve riassunto di lunghezza fissa di un testo di lunghezza arbitraria.</a:t>
            </a:r>
          </a:p>
          <a:p>
            <a:pPr marL="566738" indent="-457200" eaLnBrk="1" hangingPunct="1"/>
            <a:r>
              <a:rPr lang="en-US" altLang="en-US" smtClean="0"/>
              <a:t>Questo riassunto è chiamato </a:t>
            </a:r>
            <a:r>
              <a:rPr lang="en-US" altLang="en-US" i="1" smtClean="0"/>
              <a:t>digest.</a:t>
            </a:r>
            <a:endParaRPr lang="en-US" altLang="en-US" smtClean="0"/>
          </a:p>
          <a:p>
            <a:pPr marL="566738" indent="-457200" eaLnBrk="1" hangingPunct="1"/>
            <a:r>
              <a:rPr lang="en-US" altLang="en-US" smtClean="0"/>
              <a:t>Una funzione hash deve essere semplice e veloce da calcolare.</a:t>
            </a:r>
          </a:p>
          <a:p>
            <a:pPr marL="566738" indent="-457200" eaLnBrk="1" hangingPunct="1"/>
            <a:r>
              <a:rPr lang="en-US" altLang="en-US" smtClean="0"/>
              <a:t>Le funzioni di hash sono "funzioni a senso unico": è molto complesso e lento partire dal digest per recuperare un </a:t>
            </a:r>
            <a:r>
              <a:rPr lang="en-US" altLang="en-US" i="1" smtClean="0"/>
              <a:t>eventuale </a:t>
            </a:r>
            <a:r>
              <a:rPr lang="en-US" altLang="en-US" smtClean="0"/>
              <a:t>testo che lo genera.</a:t>
            </a:r>
          </a:p>
          <a:p>
            <a:pPr marL="566738" indent="-457200" eaLnBrk="1" hangingPunct="1"/>
            <a:r>
              <a:rPr lang="en-US" altLang="en-US" smtClean="0"/>
              <a:t>Anche se si scopre che un testo ha il digesto indicato, è estremamente improbabile che sia il testo originale o che abbia un senso.</a:t>
            </a:r>
            <a:endParaRPr lang="it-IT" altLang="en-US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Funzioni</a:t>
            </a:r>
            <a:r>
              <a:rPr lang="en-US" altLang="en-US" dirty="0" smtClean="0"/>
              <a:t> </a:t>
            </a:r>
            <a:r>
              <a:rPr lang="en-US" altLang="en-US" dirty="0" smtClean="0"/>
              <a:t>Hash come </a:t>
            </a:r>
            <a:r>
              <a:rPr lang="en-US" altLang="en-US" dirty="0" err="1" smtClean="0"/>
              <a:t>controllo</a:t>
            </a:r>
            <a:r>
              <a:rPr lang="en-US" altLang="en-US" dirty="0" smtClean="0"/>
              <a:t> di </a:t>
            </a:r>
            <a:r>
              <a:rPr lang="en-US" altLang="en-US" dirty="0" err="1" smtClean="0"/>
              <a:t>integrità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Dato un messaggio M, il suo digest D viene calcolato mediante una funzione di hash H: D = H(M</a:t>
            </a:r>
            <a:r>
              <a:rPr lang="en-US" dirty="0" smtClean="0"/>
              <a:t>).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Una trasmissione sicura del digest D permette di garantire che il messaggio M sia </a:t>
            </a:r>
            <a:r>
              <a:rPr lang="en-US" dirty="0" smtClean="0"/>
              <a:t>corretto: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ricevente del messaggio M calcola il digest su di esso e lo confronta con quello (D) </a:t>
            </a:r>
            <a:r>
              <a:rPr lang="en-US" dirty="0" smtClean="0"/>
              <a:t>ricevuto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se </a:t>
            </a:r>
            <a:r>
              <a:rPr lang="en-US" dirty="0"/>
              <a:t>sono identici, il messaggio non è stato </a:t>
            </a:r>
            <a:r>
              <a:rPr lang="en-US" dirty="0" smtClean="0"/>
              <a:t>modificato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è </a:t>
            </a:r>
            <a:r>
              <a:rPr lang="en-US" dirty="0"/>
              <a:t>fondamentale che il digest venga trasmesso in </a:t>
            </a:r>
            <a:r>
              <a:rPr lang="en-US" dirty="0" smtClean="0"/>
              <a:t>modo</a:t>
            </a:r>
            <a:r>
              <a:rPr lang="en-US" dirty="0"/>
              <a:t> sicuro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Utilizzato </a:t>
            </a:r>
            <a:r>
              <a:rPr lang="en-US" dirty="0" smtClean="0"/>
              <a:t>anche per verificare se un file o una trasmissione hanno subito modifiche al posto </a:t>
            </a:r>
            <a:r>
              <a:rPr lang="en-US" dirty="0"/>
              <a:t>dei </a:t>
            </a:r>
            <a:r>
              <a:rPr lang="en-US" dirty="0" smtClean="0"/>
              <a:t>CRC </a:t>
            </a:r>
            <a:r>
              <a:rPr lang="en-US" dirty="0"/>
              <a:t>(Cyclic Redundancy Checks</a:t>
            </a:r>
            <a:r>
              <a:rPr lang="en-US" dirty="0" smtClean="0"/>
              <a:t>).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Alcuni importanti algoritmi di hash</a:t>
            </a:r>
            <a:endParaRPr lang="it-IT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MD5 (Message Digest #5, 1991)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Bassa potenza di </a:t>
            </a:r>
            <a:r>
              <a:rPr lang="en-US" dirty="0" err="1" smtClean="0"/>
              <a:t>calcolo</a:t>
            </a:r>
            <a:r>
              <a:rPr lang="en-US" dirty="0" smtClean="0"/>
              <a:t>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hash a 128 bit.</a:t>
            </a:r>
            <a:br>
              <a:rPr lang="en-US" dirty="0" smtClean="0"/>
            </a:br>
            <a:r>
              <a:rPr lang="en-US" dirty="0" smtClean="0"/>
              <a:t>Nel corso del </a:t>
            </a:r>
            <a:r>
              <a:rPr lang="en-US" dirty="0"/>
              <a:t>tempo è stato gradualmente indebolito fino a diventare completamente inaffidabile ai </a:t>
            </a:r>
            <a:r>
              <a:rPr lang="en-US" dirty="0" smtClean="0"/>
              <a:t>fini della </a:t>
            </a:r>
            <a:r>
              <a:rPr lang="en-US" dirty="0"/>
              <a:t>sicurezza.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Ancora </a:t>
            </a:r>
            <a:r>
              <a:rPr lang="en-US" dirty="0"/>
              <a:t>utile in </a:t>
            </a:r>
            <a:r>
              <a:rPr lang="en-US" dirty="0" smtClean="0"/>
              <a:t>applicazioni </a:t>
            </a:r>
            <a:r>
              <a:rPr lang="en-US" dirty="0"/>
              <a:t>non crittografiche </a:t>
            </a:r>
            <a:r>
              <a:rPr lang="en-US" dirty="0" smtClean="0"/>
              <a:t>(al posto di CRC-32).</a:t>
            </a: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Alcuni importanti algoritmi di hash</a:t>
            </a:r>
            <a:endParaRPr lang="it-IT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SHA-3 (Secure Hash Algorithm #3, 2015)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Gli SHA sono in realtà una famiglia di </a:t>
            </a:r>
            <a:r>
              <a:rPr lang="en-US" dirty="0" smtClean="0"/>
              <a:t>algoritmi di </a:t>
            </a:r>
            <a:r>
              <a:rPr lang="en-US" dirty="0"/>
              <a:t>hash sicuri.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SHA-3 </a:t>
            </a:r>
            <a:r>
              <a:rPr lang="en-US" dirty="0"/>
              <a:t>è </a:t>
            </a:r>
            <a:r>
              <a:rPr lang="en-US" dirty="0" err="1"/>
              <a:t>l'ultima</a:t>
            </a:r>
            <a:r>
              <a:rPr lang="en-US" dirty="0"/>
              <a:t> </a:t>
            </a:r>
            <a:r>
              <a:rPr lang="en-US" dirty="0" err="1" smtClean="0"/>
              <a:t>versione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SHA-3 è il </a:t>
            </a:r>
            <a:r>
              <a:rPr lang="en-US" dirty="0"/>
              <a:t>risultato di una competizione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 smtClean="0"/>
              <a:t>crittografi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Può </a:t>
            </a:r>
            <a:r>
              <a:rPr lang="en-US" dirty="0"/>
              <a:t>essere regolato bilanciando sicurezza e </a:t>
            </a:r>
            <a:r>
              <a:rPr lang="en-US" dirty="0" err="1" smtClean="0"/>
              <a:t>velocità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Valori </a:t>
            </a:r>
            <a:r>
              <a:rPr lang="en-US" dirty="0" smtClean="0"/>
              <a:t>di hash </a:t>
            </a:r>
            <a:r>
              <a:rPr lang="en-US" dirty="0"/>
              <a:t>da 224, 256, 334 e 512 </a:t>
            </a:r>
            <a:r>
              <a:rPr lang="en-US" dirty="0" smtClean="0"/>
              <a:t>bit.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2-3 </a:t>
            </a:r>
            <a:r>
              <a:rPr lang="en-US" dirty="0"/>
              <a:t>volte più lento di </a:t>
            </a:r>
            <a:r>
              <a:rPr lang="en-US" dirty="0" smtClean="0"/>
              <a:t>MD5.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Finora non sono stati </a:t>
            </a:r>
            <a:r>
              <a:rPr lang="en-US" dirty="0"/>
              <a:t>riscontrati </a:t>
            </a:r>
            <a:r>
              <a:rPr lang="en-US" dirty="0" err="1"/>
              <a:t>punti</a:t>
            </a:r>
            <a:r>
              <a:rPr lang="en-US" dirty="0"/>
              <a:t> </a:t>
            </a:r>
            <a:r>
              <a:rPr lang="en-US" dirty="0" err="1" smtClean="0"/>
              <a:t>deboli</a:t>
            </a:r>
            <a:r>
              <a:rPr lang="en-US" dirty="0" smtClean="0"/>
              <a:t>.</a:t>
            </a: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Firme (digitali)</a:t>
            </a:r>
            <a:endParaRPr lang="it-IT" alt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i="1" dirty="0" err="1" smtClean="0"/>
              <a:t>Detta</a:t>
            </a:r>
            <a:r>
              <a:rPr lang="en-US" i="1" dirty="0" smtClean="0"/>
              <a:t> </a:t>
            </a:r>
            <a:r>
              <a:rPr lang="en-US" i="1" dirty="0"/>
              <a:t>firma </a:t>
            </a:r>
            <a:r>
              <a:rPr lang="en-US" i="1" dirty="0" smtClean="0"/>
              <a:t>elettronica </a:t>
            </a:r>
            <a:r>
              <a:rPr lang="en-US" dirty="0" err="1"/>
              <a:t>nella</a:t>
            </a:r>
            <a:r>
              <a:rPr lang="en-US" dirty="0"/>
              <a:t> </a:t>
            </a:r>
            <a:r>
              <a:rPr lang="en-US" dirty="0" err="1" smtClean="0"/>
              <a:t>Legislazione</a:t>
            </a:r>
            <a:r>
              <a:rPr lang="en-US" dirty="0" smtClean="0"/>
              <a:t> </a:t>
            </a:r>
            <a:r>
              <a:rPr lang="en-US" dirty="0"/>
              <a:t>di </a:t>
            </a:r>
            <a:r>
              <a:rPr lang="en-US" dirty="0" err="1"/>
              <a:t>alcuni</a:t>
            </a:r>
            <a:r>
              <a:rPr lang="en-US" dirty="0"/>
              <a:t> </a:t>
            </a:r>
            <a:r>
              <a:rPr lang="en-US" dirty="0" err="1" smtClean="0"/>
              <a:t>Paesi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Si </a:t>
            </a:r>
            <a:r>
              <a:rPr lang="en-US" dirty="0" err="1" smtClean="0"/>
              <a:t>calcola</a:t>
            </a:r>
            <a:r>
              <a:rPr lang="en-US" dirty="0" smtClean="0"/>
              <a:t> </a:t>
            </a:r>
            <a:r>
              <a:rPr lang="en-US" dirty="0"/>
              <a:t>l'</a:t>
            </a:r>
            <a:r>
              <a:rPr lang="en-US" dirty="0" smtClean="0"/>
              <a:t>hash di un messaggio </a:t>
            </a:r>
            <a:r>
              <a:rPr lang="en-US" dirty="0"/>
              <a:t>e </a:t>
            </a:r>
            <a:r>
              <a:rPr lang="en-US" dirty="0" smtClean="0"/>
              <a:t>lo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cifra</a:t>
            </a:r>
            <a:r>
              <a:rPr lang="en-US" dirty="0" smtClean="0"/>
              <a:t> con la </a:t>
            </a:r>
            <a:r>
              <a:rPr lang="en-US" dirty="0" err="1"/>
              <a:t>chiave</a:t>
            </a:r>
            <a:r>
              <a:rPr lang="en-US" dirty="0"/>
              <a:t> </a:t>
            </a:r>
            <a:r>
              <a:rPr lang="en-US" dirty="0" err="1" smtClean="0"/>
              <a:t>privata</a:t>
            </a:r>
            <a:r>
              <a:rPr lang="en-US" dirty="0" smtClean="0"/>
              <a:t> </a:t>
            </a:r>
            <a:r>
              <a:rPr lang="en-US" dirty="0"/>
              <a:t>di un </a:t>
            </a:r>
            <a:r>
              <a:rPr lang="en-US" dirty="0" smtClean="0"/>
              <a:t>algoritmo </a:t>
            </a:r>
            <a:r>
              <a:rPr lang="en-US" dirty="0" err="1"/>
              <a:t>asimmetrico</a:t>
            </a:r>
            <a:r>
              <a:rPr lang="en-US" dirty="0"/>
              <a:t>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i="1" dirty="0" smtClean="0"/>
              <a:t> firma.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/>
              <a:t>firma digitale non cripta il messaggio originale, ma </a:t>
            </a:r>
            <a:r>
              <a:rPr lang="en-US" dirty="0" smtClean="0"/>
              <a:t>garantisce </a:t>
            </a:r>
            <a:r>
              <a:rPr lang="en-US" dirty="0"/>
              <a:t>solo </a:t>
            </a:r>
            <a:r>
              <a:rPr lang="en-US" dirty="0" smtClean="0"/>
              <a:t>che il </a:t>
            </a:r>
            <a:r>
              <a:rPr lang="en-US" dirty="0"/>
              <a:t>testo corrispondente non sia stato </a:t>
            </a:r>
            <a:r>
              <a:rPr lang="en-US" dirty="0" smtClean="0"/>
              <a:t>modificato.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Fornisce la </a:t>
            </a:r>
            <a:r>
              <a:rPr lang="en-US" i="1" dirty="0" smtClean="0"/>
              <a:t>non </a:t>
            </a:r>
            <a:r>
              <a:rPr lang="en-US" i="1" dirty="0" err="1" smtClean="0"/>
              <a:t>ripudiabilità</a:t>
            </a:r>
            <a:r>
              <a:rPr lang="en-US" i="1" dirty="0" smtClean="0"/>
              <a:t>.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Firme (digitali)</a:t>
            </a:r>
            <a:endParaRPr lang="it-IT" altLang="en-US" smtClean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 smtClean="0"/>
              <a:t>I codici di autenticazione dei messaggi </a:t>
            </a:r>
            <a:r>
              <a:rPr lang="en-US" altLang="en-US" smtClean="0"/>
              <a:t>(MAC) sono simili alle firme digitali.</a:t>
            </a:r>
          </a:p>
          <a:p>
            <a:pPr marL="566738" indent="-457200" eaLnBrk="1" hangingPunct="1"/>
            <a:r>
              <a:rPr lang="en-US" altLang="en-US" smtClean="0"/>
              <a:t>Garantiscono l'integrità e l'autenticità di un messaggio.</a:t>
            </a:r>
          </a:p>
          <a:p>
            <a:pPr marL="566738" indent="-457200" eaLnBrk="1" hangingPunct="1"/>
            <a:r>
              <a:rPr lang="en-US" altLang="en-US" smtClean="0"/>
              <a:t>Digest calcolato con l'hashing del testo da proteggere e una chiave dell'</a:t>
            </a:r>
            <a:r>
              <a:rPr lang="en-US" altLang="en-US" i="1" smtClean="0"/>
              <a:t>algoritmo simmetrico.</a:t>
            </a:r>
          </a:p>
          <a:p>
            <a:pPr marL="566738" indent="-457200" eaLnBrk="1" hangingPunct="1"/>
            <a:r>
              <a:rPr lang="en-US" altLang="en-US" smtClean="0"/>
              <a:t>Nessuna garanzia di non ripudio.</a:t>
            </a:r>
          </a:p>
          <a:p>
            <a:pPr marL="566738" indent="-457200" eaLnBrk="1" hangingPunct="1"/>
            <a:r>
              <a:rPr lang="en-US" altLang="en-US" smtClean="0"/>
              <a:t>Esempio: HMAC: Keyed-hash MAC.</a:t>
            </a:r>
            <a:endParaRPr lang="it-IT" altLang="en-US" smtClean="0"/>
          </a:p>
          <a:p>
            <a:pPr marL="566738" indent="-457200" eaLnBrk="1" hangingPunct="1"/>
            <a:endParaRPr lang="it-IT" altLang="en-US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Infrastrutture a chiave pubblica</a:t>
            </a:r>
            <a:endParaRPr lang="it-IT" alt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09362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Richiesta</a:t>
            </a:r>
            <a:r>
              <a:rPr lang="en-US" dirty="0" smtClean="0"/>
              <a:t> per la riservatezza</a:t>
            </a:r>
            <a:r>
              <a:rPr lang="en-US" dirty="0"/>
              <a:t>, l'integrità e l'autenticità </a:t>
            </a:r>
            <a:r>
              <a:rPr lang="en-US" dirty="0" smtClean="0"/>
              <a:t>dei messaggi e per le operazioni di </a:t>
            </a:r>
            <a:r>
              <a:rPr lang="en-US" dirty="0"/>
              <a:t>firma digitale.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Queste</a:t>
            </a:r>
            <a:r>
              <a:rPr lang="en-US" dirty="0" smtClean="0"/>
              <a:t> assicurano l</a:t>
            </a:r>
            <a:r>
              <a:rPr lang="en-US" dirty="0"/>
              <a:t>'autenticità del proprietario di una </a:t>
            </a:r>
            <a:r>
              <a:rPr lang="en-US" dirty="0" smtClean="0"/>
              <a:t>chiave </a:t>
            </a:r>
            <a:r>
              <a:rPr lang="en-US" dirty="0"/>
              <a:t>pubblica</a:t>
            </a:r>
            <a:r>
              <a:rPr lang="en-US" dirty="0" smtClean="0"/>
              <a:t>, stabilendo così </a:t>
            </a:r>
            <a:r>
              <a:rPr lang="en-US" dirty="0"/>
              <a:t>un rapporto di fiducia tra le parti </a:t>
            </a:r>
            <a:r>
              <a:rPr lang="en-US" dirty="0" smtClean="0"/>
              <a:t>coinvolte.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Un'</a:t>
            </a:r>
            <a:r>
              <a:rPr lang="en-US" i="1" dirty="0"/>
              <a:t>autorità di certificazione </a:t>
            </a:r>
            <a:r>
              <a:rPr lang="en-US" dirty="0"/>
              <a:t>(</a:t>
            </a:r>
            <a:r>
              <a:rPr lang="en-US" dirty="0" smtClean="0"/>
              <a:t>CA):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è </a:t>
            </a:r>
            <a:r>
              <a:rPr lang="en-US" dirty="0"/>
              <a:t>una parte di un modello di fiducia gerarchico che garantisce l'</a:t>
            </a:r>
            <a:r>
              <a:rPr lang="en-US" dirty="0" smtClean="0"/>
              <a:t>identità dell'</a:t>
            </a:r>
            <a:r>
              <a:rPr lang="en-US" dirty="0"/>
              <a:t>utente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deve </a:t>
            </a:r>
            <a:r>
              <a:rPr lang="en-US" dirty="0" err="1"/>
              <a:t>essere</a:t>
            </a:r>
            <a:r>
              <a:rPr lang="en-US" dirty="0"/>
              <a:t> </a:t>
            </a:r>
            <a:r>
              <a:rPr lang="en-US" dirty="0" err="1" smtClean="0"/>
              <a:t>riconosciuta</a:t>
            </a:r>
            <a:r>
              <a:rPr lang="en-US" dirty="0" smtClean="0"/>
              <a:t> </a:t>
            </a:r>
            <a:r>
              <a:rPr lang="en-US" dirty="0"/>
              <a:t>come "affidabile" da tutte le </a:t>
            </a:r>
            <a:r>
              <a:rPr lang="en-US" dirty="0" smtClean="0"/>
              <a:t>entità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Una CA </a:t>
            </a:r>
            <a:r>
              <a:rPr lang="en-US" dirty="0" smtClean="0"/>
              <a:t>firma con la propria chiave privata </a:t>
            </a:r>
            <a:r>
              <a:rPr lang="en-US" dirty="0"/>
              <a:t>un </a:t>
            </a:r>
            <a:r>
              <a:rPr lang="en-US" i="1" dirty="0"/>
              <a:t>certificato digitale </a:t>
            </a:r>
            <a:r>
              <a:rPr lang="en-US" dirty="0"/>
              <a:t>che collega il soggetto alla sua </a:t>
            </a:r>
            <a:r>
              <a:rPr lang="en-US" dirty="0" smtClean="0"/>
              <a:t>chiave </a:t>
            </a:r>
            <a:r>
              <a:rPr lang="en-US" dirty="0"/>
              <a:t>pubblica.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certificato digitale può essere convalidato utilizzando la </a:t>
            </a:r>
            <a:r>
              <a:rPr lang="en-US" dirty="0" smtClean="0"/>
              <a:t>chiave </a:t>
            </a:r>
            <a:r>
              <a:rPr lang="en-US" dirty="0"/>
              <a:t>pubblica della CA.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Infrastrutture a chiave pubblica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283950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Un'</a:t>
            </a:r>
            <a:r>
              <a:rPr lang="en-US" i="1" dirty="0"/>
              <a:t>infrastruttura a chiave pubblica </a:t>
            </a:r>
            <a:r>
              <a:rPr lang="en-US" dirty="0"/>
              <a:t>(PKI) è una struttura gerarchica di </a:t>
            </a:r>
            <a:r>
              <a:rPr lang="en-US" dirty="0" smtClean="0"/>
              <a:t>CA.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Ogni </a:t>
            </a:r>
            <a:r>
              <a:rPr lang="en-US" dirty="0"/>
              <a:t>CA ha la sua chiave pubblica firmata dalla </a:t>
            </a:r>
            <a:r>
              <a:rPr lang="en-US" dirty="0" smtClean="0"/>
              <a:t>CA </a:t>
            </a:r>
            <a:r>
              <a:rPr lang="en-US" dirty="0"/>
              <a:t>di livello precedente.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Root CA</a:t>
            </a:r>
            <a:r>
              <a:rPr lang="en-US" i="1" dirty="0" smtClean="0"/>
              <a:t> </a:t>
            </a:r>
            <a:r>
              <a:rPr lang="en-US" dirty="0" smtClean="0"/>
              <a:t>è la CA di livello superiore.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Il certificato </a:t>
            </a:r>
            <a:r>
              <a:rPr lang="en-US" dirty="0" err="1" smtClean="0"/>
              <a:t>della</a:t>
            </a:r>
            <a:r>
              <a:rPr lang="en-US" dirty="0" smtClean="0"/>
              <a:t> Root CA è </a:t>
            </a:r>
            <a:r>
              <a:rPr lang="en-US" dirty="0" err="1" smtClean="0"/>
              <a:t>autofirmato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Il certificato </a:t>
            </a:r>
            <a:r>
              <a:rPr lang="en-US" dirty="0" err="1" smtClean="0"/>
              <a:t>della</a:t>
            </a:r>
            <a:r>
              <a:rPr lang="en-US" dirty="0" smtClean="0"/>
              <a:t> Root CA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/>
              <a:t>essere reso pubblico in molti </a:t>
            </a:r>
            <a:r>
              <a:rPr lang="en-US" dirty="0" smtClean="0"/>
              <a:t>luoghi </a:t>
            </a:r>
            <a:r>
              <a:rPr lang="en-US" dirty="0"/>
              <a:t>e </a:t>
            </a:r>
            <a:r>
              <a:rPr lang="en-US" dirty="0" err="1"/>
              <a:t>modi</a:t>
            </a:r>
            <a:r>
              <a:rPr lang="en-US" dirty="0"/>
              <a:t> </a:t>
            </a:r>
            <a:r>
              <a:rPr lang="en-US" dirty="0" err="1" smtClean="0"/>
              <a:t>affidabili</a:t>
            </a:r>
            <a:r>
              <a:rPr lang="en-US" dirty="0" smtClean="0"/>
              <a:t> in modo </a:t>
            </a:r>
            <a:r>
              <a:rPr lang="en-US" dirty="0"/>
              <a:t>da rendere impossibile la sostituzione con un </a:t>
            </a:r>
            <a:r>
              <a:rPr lang="en-US" dirty="0" smtClean="0"/>
              <a:t>certificato</a:t>
            </a:r>
            <a:r>
              <a:rPr lang="en-US" dirty="0"/>
              <a:t> contraffatto.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 </a:t>
            </a:r>
            <a:r>
              <a:rPr lang="en-US" dirty="0"/>
              <a:t>sistemi operativi </a:t>
            </a:r>
            <a:r>
              <a:rPr lang="en-US" dirty="0" smtClean="0"/>
              <a:t>vengono </a:t>
            </a:r>
            <a:r>
              <a:rPr lang="en-US" dirty="0"/>
              <a:t>forniti con una serie di </a:t>
            </a:r>
            <a:r>
              <a:rPr lang="en-US" dirty="0" smtClean="0"/>
              <a:t>certificate di Root CA e CA </a:t>
            </a:r>
            <a:r>
              <a:rPr lang="en-US" dirty="0" err="1" smtClean="0"/>
              <a:t>intermedie</a:t>
            </a:r>
            <a:r>
              <a:rPr lang="en-US" dirty="0" smtClean="0"/>
              <a:t> </a:t>
            </a:r>
            <a:r>
              <a:rPr lang="en-US" dirty="0" err="1" smtClean="0"/>
              <a:t>fidate</a:t>
            </a:r>
            <a:r>
              <a:rPr lang="en-US" dirty="0" smtClean="0"/>
              <a:t>. </a:t>
            </a:r>
            <a:r>
              <a:rPr lang="en-US" dirty="0"/>
              <a:t>La </a:t>
            </a:r>
            <a:r>
              <a:rPr lang="en-US" dirty="0" err="1" smtClean="0"/>
              <a:t>figura</a:t>
            </a:r>
            <a:r>
              <a:rPr lang="en-US" dirty="0" smtClean="0"/>
              <a:t> </a:t>
            </a:r>
            <a:r>
              <a:rPr lang="en-US" dirty="0" err="1" smtClean="0"/>
              <a:t>seguente</a:t>
            </a:r>
            <a:r>
              <a:rPr lang="en-US" dirty="0" smtClean="0"/>
              <a:t> </a:t>
            </a:r>
            <a:r>
              <a:rPr lang="en-US" dirty="0"/>
              <a:t>mostra un estratto dell'elenco </a:t>
            </a:r>
            <a:r>
              <a:rPr lang="en-US" dirty="0" err="1"/>
              <a:t>dei</a:t>
            </a:r>
            <a:r>
              <a:rPr lang="en-US" dirty="0"/>
              <a:t> </a:t>
            </a:r>
            <a:r>
              <a:rPr lang="en-US" dirty="0" smtClean="0"/>
              <a:t>root certificate </a:t>
            </a:r>
            <a:r>
              <a:rPr lang="en-US" dirty="0"/>
              <a:t>di un sistema operativo MS Windows 10.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Infrastrutture a chiave pubblica</a:t>
            </a:r>
            <a:endParaRPr lang="it-IT" altLang="en-US" smtClean="0"/>
          </a:p>
        </p:txBody>
      </p:sp>
      <p:pic>
        <p:nvPicPr>
          <p:cNvPr id="56323" name="Content Placeholder 3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1690688"/>
            <a:ext cx="8455025" cy="445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4168775" y="6149975"/>
            <a:ext cx="3262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>
                <a:ea typeface="Calibri" panose="020F0502020204030204" pitchFamily="34" charset="0"/>
                <a:cs typeface="Times New Roman" panose="02020603050405020304" pitchFamily="18" charset="0"/>
              </a:rPr>
              <a:t>Gestione certificati di Windows 10</a:t>
            </a:r>
            <a:endParaRPr lang="it-IT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944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Infrastrutture a chiave pubblica - Componenti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/>
              <a:t>Autorità </a:t>
            </a:r>
            <a:r>
              <a:rPr lang="en-US" b="1" dirty="0" smtClean="0"/>
              <a:t>di certificazione </a:t>
            </a:r>
            <a:r>
              <a:rPr lang="en-US" b="1" dirty="0"/>
              <a:t>(CA</a:t>
            </a:r>
            <a:r>
              <a:rPr lang="en-US" b="1" dirty="0" smtClean="0"/>
              <a:t>)</a:t>
            </a:r>
            <a:r>
              <a:rPr lang="en-US" dirty="0" smtClean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gestisce </a:t>
            </a:r>
            <a:r>
              <a:rPr lang="en-US" dirty="0"/>
              <a:t>le chiavi crittografiche e i certificati della </a:t>
            </a:r>
            <a:r>
              <a:rPr lang="en-US" dirty="0" smtClean="0"/>
              <a:t>PKI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detiene </a:t>
            </a:r>
            <a:r>
              <a:rPr lang="en-US" dirty="0"/>
              <a:t>le vere </a:t>
            </a:r>
            <a:r>
              <a:rPr lang="en-US" dirty="0" smtClean="0"/>
              <a:t>chiavi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esegue le operazioni </a:t>
            </a:r>
            <a:r>
              <a:rPr lang="en-US" dirty="0"/>
              <a:t>crittografiche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anche l'</a:t>
            </a:r>
            <a:r>
              <a:rPr lang="en-US" dirty="0"/>
              <a:t>elemento più critico dell'</a:t>
            </a:r>
            <a:r>
              <a:rPr lang="en-US" dirty="0" smtClean="0"/>
              <a:t>autorità di </a:t>
            </a:r>
            <a:r>
              <a:rPr lang="en-US" dirty="0"/>
              <a:t>certificazione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 smtClean="0"/>
              <a:t>Server di certificazione:</a:t>
            </a:r>
            <a:endParaRPr lang="en-US" dirty="0" smtClean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directory </a:t>
            </a:r>
            <a:r>
              <a:rPr lang="en-US" dirty="0"/>
              <a:t>in cui i certificati degli utenti sono pubblicati e </a:t>
            </a:r>
            <a:r>
              <a:rPr lang="en-US" dirty="0" smtClean="0"/>
              <a:t>resi ricercabili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/>
              <a:t>directory segue lo </a:t>
            </a:r>
            <a:r>
              <a:rPr lang="en-US" dirty="0" smtClean="0"/>
              <a:t>standard </a:t>
            </a:r>
            <a:r>
              <a:rPr lang="en-US" dirty="0"/>
              <a:t>X.500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interrogato utilizzando il protocollo </a:t>
            </a:r>
            <a:r>
              <a:rPr lang="en-US" dirty="0"/>
              <a:t>LDAP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Infrastrutture a chiave pubblica - Componenti</a:t>
            </a:r>
            <a:endParaRPr lang="it-IT" altLang="en-US" smtClean="0"/>
          </a:p>
        </p:txBody>
      </p:sp>
      <p:sp>
        <p:nvSpPr>
          <p:cNvPr id="583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b="1" smtClean="0"/>
              <a:t>Autorità di registrazione (RA):</a:t>
            </a:r>
          </a:p>
          <a:p>
            <a:pPr marL="1023938" lvl="1" indent="-457200" eaLnBrk="1" hangingPunct="1"/>
            <a:r>
              <a:rPr lang="en-US" altLang="en-US" smtClean="0"/>
              <a:t>gestisce le richieste di certificati e fornisce i certificati emessi</a:t>
            </a:r>
          </a:p>
          <a:p>
            <a:pPr marL="1023938" lvl="1" indent="-457200" eaLnBrk="1" hangingPunct="1"/>
            <a:r>
              <a:rPr lang="en-US" altLang="en-US" smtClean="0"/>
              <a:t>si occupa della distribuzione di token crittografici e software (è il front-end della CA)</a:t>
            </a:r>
          </a:p>
          <a:p>
            <a:pPr marL="1023938" lvl="1" indent="-457200" eaLnBrk="1" hangingPunct="1"/>
            <a:r>
              <a:rPr lang="en-US" altLang="en-US" smtClean="0"/>
              <a:t>può essere uno sportello fisico o un sito web</a:t>
            </a:r>
          </a:p>
          <a:p>
            <a:pPr marL="1023938" lvl="1" indent="-457200" eaLnBrk="1" hangingPunct="1"/>
            <a:r>
              <a:rPr lang="en-US" altLang="en-US" smtClean="0"/>
              <a:t>il tipo è associato a diversi livelli di sicurezza</a:t>
            </a:r>
          </a:p>
          <a:p>
            <a:pPr marL="1023938" lvl="1" indent="-457200" eaLnBrk="1" hangingPunct="1"/>
            <a:r>
              <a:rPr lang="en-US" altLang="en-US" smtClean="0"/>
              <a:t>può anche assistere l'utente nella generazione della coppia di chiavi e nella gestione sicura dei certificati.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La struttura e il formato del certificato digitale sono descritti dallo standard ITU-T X.509 (è uno standard dell'Unione Internazionale delle Telecomunicazioni numerato X.509).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certificato digitale X.509 deve contenere almeno i seguenti campi: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DN </a:t>
            </a:r>
            <a:r>
              <a:rPr lang="en-US" dirty="0"/>
              <a:t>(</a:t>
            </a:r>
            <a:r>
              <a:rPr lang="en-US" dirty="0" smtClean="0"/>
              <a:t>distinguished </a:t>
            </a:r>
            <a:r>
              <a:rPr lang="en-US" dirty="0"/>
              <a:t>name) utente: Gaio Giulio Cesare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CN </a:t>
            </a:r>
            <a:r>
              <a:rPr lang="en-US" dirty="0"/>
              <a:t>(nome comune): Giulio Cesare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b="1" dirty="0"/>
              <a:t>O </a:t>
            </a:r>
            <a:r>
              <a:rPr lang="en-GB" dirty="0"/>
              <a:t>(organizzazione): Governo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OU </a:t>
            </a:r>
            <a:r>
              <a:rPr lang="en-US" dirty="0"/>
              <a:t>(unità organizzativa): Senato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C </a:t>
            </a:r>
            <a:r>
              <a:rPr lang="en-US" dirty="0"/>
              <a:t>(paese): </a:t>
            </a:r>
            <a:r>
              <a:rPr lang="en-US" dirty="0" smtClean="0"/>
              <a:t>Impero </a:t>
            </a:r>
            <a:r>
              <a:rPr lang="en-US" dirty="0"/>
              <a:t>Romano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altLang="en-US" dirty="0"/>
              <a:t>Può essere presente un indirizzo IP o un URL che corrisponde a un percorso di directory X.500 (ad esempio LDAP - Lightweight Directory Access Protocol</a:t>
            </a:r>
            <a:r>
              <a:rPr lang="en-US" altLang="en-US" dirty="0" smtClean="0"/>
              <a:t>):</a:t>
            </a:r>
            <a:br>
              <a:rPr lang="en-US" altLang="en-US" dirty="0" smtClean="0"/>
            </a:br>
            <a:r>
              <a:rPr lang="en-US" altLang="en-US" dirty="0" smtClean="0"/>
              <a:t>IT </a:t>
            </a:r>
            <a:r>
              <a:rPr lang="en-US" altLang="en-US" dirty="0"/>
              <a:t>/ Impero romano / Governo / Giulio Cesare / Gaio Giulio Cesare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</a:p>
        </p:txBody>
      </p:sp>
      <p:sp>
        <p:nvSpPr>
          <p:cNvPr id="604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295062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Un certificato digitale X.509 deve inoltre avere almeno i seguenti campi:</a:t>
            </a:r>
          </a:p>
          <a:p>
            <a:pPr lvl="1" eaLnBrk="1" hangingPunct="1"/>
            <a:r>
              <a:rPr lang="en-US" altLang="en-US" b="1" smtClean="0"/>
              <a:t>DN Emittente</a:t>
            </a:r>
            <a:r>
              <a:rPr lang="en-US" altLang="en-US" smtClean="0"/>
              <a:t>: nome dell'Autorità in formato X.500 </a:t>
            </a:r>
          </a:p>
          <a:p>
            <a:pPr lvl="1" eaLnBrk="1" hangingPunct="1"/>
            <a:r>
              <a:rPr lang="en-US" altLang="en-US" b="1" smtClean="0"/>
              <a:t>Numero di serie</a:t>
            </a:r>
            <a:r>
              <a:rPr lang="en-US" altLang="en-US" smtClean="0"/>
              <a:t>: assegnato dall'autorità, identifica in modo univoco un certificato.</a:t>
            </a:r>
          </a:p>
          <a:p>
            <a:pPr lvl="1" eaLnBrk="1" hangingPunct="1"/>
            <a:r>
              <a:rPr lang="en-US" altLang="en-US" b="1" smtClean="0"/>
              <a:t>NotBefore</a:t>
            </a:r>
            <a:r>
              <a:rPr lang="en-US" altLang="en-US" smtClean="0"/>
              <a:t>: data di attivazione</a:t>
            </a:r>
          </a:p>
          <a:p>
            <a:pPr lvl="1" eaLnBrk="1" hangingPunct="1"/>
            <a:r>
              <a:rPr lang="en-US" altLang="en-US" b="1" smtClean="0"/>
              <a:t>NotAfter</a:t>
            </a:r>
            <a:r>
              <a:rPr lang="en-US" altLang="en-US" smtClean="0"/>
              <a:t>: data di scadenza</a:t>
            </a:r>
          </a:p>
          <a:p>
            <a:pPr lvl="1" eaLnBrk="1" hangingPunct="1"/>
            <a:r>
              <a:rPr lang="en-US" altLang="en-US" b="1" smtClean="0"/>
              <a:t>Public Key</a:t>
            </a:r>
            <a:r>
              <a:rPr lang="en-US" altLang="en-US" smtClean="0"/>
              <a:t>: la chiave pubblica del soggetto certificato (il certificato contiene i dati personali e la chiave pubblica)</a:t>
            </a:r>
          </a:p>
          <a:p>
            <a:pPr lvl="1" eaLnBrk="1" hangingPunct="1"/>
            <a:r>
              <a:rPr lang="en-US" altLang="en-US" b="1" smtClean="0"/>
              <a:t>Algoritmo della chiave pubblica</a:t>
            </a:r>
            <a:r>
              <a:rPr lang="en-US" altLang="en-US" smtClean="0"/>
              <a:t>: l'algoritmo per il quale la chiave pubblica è idonea.</a:t>
            </a:r>
          </a:p>
          <a:p>
            <a:pPr lvl="1" eaLnBrk="1" hangingPunct="1"/>
            <a:r>
              <a:rPr lang="en-US" altLang="en-US" b="1" smtClean="0"/>
              <a:t>Algoritmo di firma</a:t>
            </a:r>
            <a:r>
              <a:rPr lang="en-US" altLang="en-US" smtClean="0"/>
              <a:t>: l'algoritmo utilizzato dall'Autorità per firmare il certificato.</a:t>
            </a:r>
          </a:p>
          <a:p>
            <a:pPr lvl="1" eaLnBrk="1" hangingPunct="1"/>
            <a:r>
              <a:rPr lang="en-US" altLang="en-US" b="1" smtClean="0"/>
              <a:t>Firma</a:t>
            </a:r>
            <a:r>
              <a:rPr lang="en-US" altLang="en-US" smtClean="0"/>
              <a:t>: la firma apposta al certificato dall'Autorità di Certificazione (l'elemento che garantisce l'autenticità del certificato stesso).</a:t>
            </a:r>
          </a:p>
          <a:p>
            <a:pPr lvl="1" eaLnBrk="1" hangingPunct="1"/>
            <a:r>
              <a:rPr lang="en-US" altLang="en-US" b="1" smtClean="0"/>
              <a:t>KeyUsage</a:t>
            </a:r>
            <a:r>
              <a:rPr lang="en-US" altLang="en-US" smtClean="0"/>
              <a:t>: gli scopi per cui può essere utilizzata la chiave</a:t>
            </a:r>
          </a:p>
          <a:p>
            <a:pPr lvl="1" eaLnBrk="1" hangingPunct="1"/>
            <a:endParaRPr lang="en-US" altLang="en-US" smtClean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  <a:br>
              <a:rPr lang="en-US" altLang="en-US" smtClean="0"/>
            </a:br>
            <a:r>
              <a:rPr lang="en-US" altLang="en-US" smtClean="0"/>
              <a:t>Generazione e revoca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Lo </a:t>
            </a:r>
            <a:r>
              <a:rPr lang="en-US" dirty="0"/>
              <a:t>standard RFC 2314 (da PKCS # 10) definisce il formato del </a:t>
            </a:r>
            <a:r>
              <a:rPr lang="en-US" dirty="0" err="1" smtClean="0"/>
              <a:t>messaggio</a:t>
            </a:r>
            <a:r>
              <a:rPr lang="en-US" dirty="0" smtClean="0"/>
              <a:t> </a:t>
            </a:r>
            <a:r>
              <a:rPr lang="en-US" i="1" dirty="0" err="1" smtClean="0"/>
              <a:t>certificateRequest</a:t>
            </a:r>
            <a:r>
              <a:rPr lang="en-US" i="1" dirty="0" smtClean="0"/>
              <a:t>.</a:t>
            </a:r>
            <a:endParaRPr lang="en-US" i="1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richiesta contiene </a:t>
            </a:r>
            <a:r>
              <a:rPr lang="en-US" dirty="0"/>
              <a:t>la chiave pubblica e i dati del richiedente (entrambi forniti a una RA</a:t>
            </a:r>
            <a:r>
              <a:rPr lang="en-US" dirty="0" smtClean="0"/>
              <a:t>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messaggio di richiesta richiede la cosiddetta </a:t>
            </a:r>
            <a:r>
              <a:rPr lang="en-US" i="1" dirty="0"/>
              <a:t>prova di possesso della </a:t>
            </a:r>
            <a:r>
              <a:rPr lang="en-US" dirty="0" smtClean="0"/>
              <a:t>chiave </a:t>
            </a:r>
            <a:r>
              <a:rPr lang="en-US" dirty="0"/>
              <a:t>privata: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messaggio di </a:t>
            </a:r>
            <a:r>
              <a:rPr lang="en-US" dirty="0" err="1"/>
              <a:t>richiesta del certificato </a:t>
            </a:r>
            <a:r>
              <a:rPr lang="en-US" dirty="0"/>
              <a:t>deve essere firmato con la chiave privata del </a:t>
            </a:r>
            <a:r>
              <a:rPr lang="en-US" dirty="0" smtClean="0"/>
              <a:t>richiedente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l'</a:t>
            </a:r>
            <a:r>
              <a:rPr lang="en-US" dirty="0"/>
              <a:t>autorità, verificando questa firma, accerta sostanzialmente che il richiedente sia effettivamente in possesso di questa </a:t>
            </a:r>
            <a:r>
              <a:rPr lang="en-US" dirty="0" smtClean="0"/>
              <a:t>chiave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  <a:br>
              <a:rPr lang="en-US" altLang="en-US" smtClean="0"/>
            </a:br>
            <a:r>
              <a:rPr lang="en-US" altLang="en-US" smtClean="0"/>
              <a:t>Generazione e revoca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Il certificato è considerato "</a:t>
            </a:r>
            <a:r>
              <a:rPr lang="en-US" dirty="0" smtClean="0"/>
              <a:t>scaduto" alla </a:t>
            </a:r>
            <a:r>
              <a:rPr lang="en-US" dirty="0"/>
              <a:t>data corrispondente all'</a:t>
            </a:r>
            <a:r>
              <a:rPr lang="en-US" dirty="0" smtClean="0"/>
              <a:t>attributo </a:t>
            </a:r>
            <a:r>
              <a:rPr lang="en-US" dirty="0"/>
              <a:t>"</a:t>
            </a:r>
            <a:r>
              <a:rPr lang="en-US" dirty="0" err="1"/>
              <a:t>notAfter</a:t>
            </a:r>
            <a:r>
              <a:rPr lang="en-US" dirty="0"/>
              <a:t>".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scadenza </a:t>
            </a:r>
            <a:r>
              <a:rPr lang="en-US" dirty="0"/>
              <a:t>serve </a:t>
            </a:r>
            <a:r>
              <a:rPr lang="en-US" dirty="0" smtClean="0"/>
              <a:t>anche </a:t>
            </a:r>
            <a:r>
              <a:rPr lang="en-US" dirty="0"/>
              <a:t>a </a:t>
            </a:r>
            <a:r>
              <a:rPr lang="en-US" dirty="0" smtClean="0"/>
              <a:t>limitare il tempo di utilizzo di un certificato.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scadenza </a:t>
            </a:r>
            <a:r>
              <a:rPr lang="en-US" dirty="0"/>
              <a:t>può riferirsi a: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/>
              <a:t>il </a:t>
            </a:r>
            <a:r>
              <a:rPr lang="en-US" sz="2600" dirty="0" smtClean="0"/>
              <a:t>certificato</a:t>
            </a:r>
            <a:endParaRPr lang="en-US" sz="2600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/>
              <a:t>le </a:t>
            </a:r>
            <a:r>
              <a:rPr lang="en-US" sz="2600" dirty="0" smtClean="0"/>
              <a:t>chiavi </a:t>
            </a:r>
            <a:r>
              <a:rPr lang="en-US" sz="2600" dirty="0"/>
              <a:t>associate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 certificato scaduto </a:t>
            </a:r>
            <a:r>
              <a:rPr lang="en-US" dirty="0"/>
              <a:t>non può essere utilizzato dal </a:t>
            </a:r>
            <a:r>
              <a:rPr lang="en-US" dirty="0" err="1"/>
              <a:t>suo</a:t>
            </a:r>
            <a:r>
              <a:rPr lang="en-US" dirty="0"/>
              <a:t> </a:t>
            </a:r>
            <a:r>
              <a:rPr lang="en-US" dirty="0" err="1" smtClean="0"/>
              <a:t>proprietario</a:t>
            </a:r>
            <a:r>
              <a:rPr lang="en-US" dirty="0" smtClean="0"/>
              <a:t>.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 smtClean="0"/>
              <a:t>Il </a:t>
            </a:r>
            <a:r>
              <a:rPr lang="en-US" dirty="0"/>
              <a:t>certificato è </a:t>
            </a:r>
            <a:r>
              <a:rPr lang="en-US" dirty="0" smtClean="0"/>
              <a:t>disponibile </a:t>
            </a:r>
            <a:r>
              <a:rPr lang="en-US" dirty="0"/>
              <a:t>per verificare e decifrare i messaggi emessi prima della </a:t>
            </a:r>
            <a:r>
              <a:rPr lang="en-US" dirty="0" smtClean="0"/>
              <a:t>scadenza.</a:t>
            </a:r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 smtClean="0"/>
              <a:t>In </a:t>
            </a:r>
            <a:r>
              <a:rPr lang="en-US" dirty="0"/>
              <a:t>alcuni casi, è possibile "rinnovare" un </a:t>
            </a:r>
            <a:r>
              <a:rPr lang="en-US" dirty="0" smtClean="0"/>
              <a:t>certificate.</a:t>
            </a:r>
            <a:endParaRPr lang="en-US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  <a:br>
              <a:rPr lang="en-US" altLang="en-US" smtClean="0"/>
            </a:br>
            <a:r>
              <a:rPr lang="en-US" altLang="en-US" smtClean="0"/>
              <a:t>Generazione e revoca</a:t>
            </a:r>
          </a:p>
        </p:txBody>
      </p:sp>
      <p:sp>
        <p:nvSpPr>
          <p:cNvPr id="634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Un certificato può essere reso non valido prima della scadenza attraverso la </a:t>
            </a:r>
            <a:r>
              <a:rPr lang="en-US" altLang="en-US" i="1" smtClean="0"/>
              <a:t>revoca.</a:t>
            </a:r>
          </a:p>
          <a:p>
            <a:pPr marL="566738" indent="-457200" eaLnBrk="1" hangingPunct="1"/>
            <a:r>
              <a:rPr lang="en-US" altLang="en-US" smtClean="0"/>
              <a:t>Il motivo potrebbe essere, ad esempio:</a:t>
            </a:r>
          </a:p>
          <a:p>
            <a:pPr marL="1023938" lvl="1" indent="-457200" eaLnBrk="1" hangingPunct="1"/>
            <a:r>
              <a:rPr lang="en-US" altLang="en-US" smtClean="0"/>
              <a:t>la chiave associata al certificato è stata compromessa, </a:t>
            </a:r>
          </a:p>
          <a:p>
            <a:pPr marL="1023938" lvl="1" indent="-457200" eaLnBrk="1" hangingPunct="1"/>
            <a:r>
              <a:rPr lang="en-US" altLang="en-US" smtClean="0"/>
              <a:t>il soggetto non è più associato all'azienda o all'unità modificata, </a:t>
            </a:r>
          </a:p>
          <a:p>
            <a:pPr marL="1023938" lvl="1" indent="-457200" eaLnBrk="1" hangingPunct="1"/>
            <a:r>
              <a:rPr lang="en-US" altLang="en-US" smtClean="0"/>
              <a:t>la CA che ha emesso il certificato (o una delle sue CA di livello superiore) è stata compromessa</a:t>
            </a:r>
          </a:p>
          <a:p>
            <a:pPr marL="566738" indent="-457200" eaLnBrk="1" hangingPunct="1"/>
            <a:r>
              <a:rPr lang="en-US" altLang="en-US" smtClean="0"/>
              <a:t>Un certificato revocato non può più essere utilizzato, tranne quando viene semplicemente tenuto “in attesa” (“on hold”). </a:t>
            </a:r>
            <a:endParaRPr lang="en-US" altLang="en-US" b="1" smtClean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  <a:br>
              <a:rPr lang="en-US" altLang="en-US" smtClean="0"/>
            </a:br>
            <a:r>
              <a:rPr lang="en-US" altLang="en-US" smtClean="0"/>
              <a:t>Generazione e revoca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Un </a:t>
            </a:r>
            <a:r>
              <a:rPr lang="en-US" dirty="0"/>
              <a:t>certificato </a:t>
            </a:r>
            <a:r>
              <a:rPr lang="en-US" dirty="0" smtClean="0"/>
              <a:t>"in attesa" </a:t>
            </a:r>
            <a:r>
              <a:rPr lang="en-US" dirty="0"/>
              <a:t>viene temporaneamente inserito nella Certificate Revocation List </a:t>
            </a:r>
            <a:r>
              <a:rPr lang="en-US" dirty="0" smtClean="0"/>
              <a:t>(CRL) </a:t>
            </a:r>
            <a:r>
              <a:rPr lang="en-US" dirty="0"/>
              <a:t>per </a:t>
            </a:r>
            <a:r>
              <a:rPr lang="en-US" dirty="0" smtClean="0"/>
              <a:t>motivi </a:t>
            </a:r>
            <a:r>
              <a:rPr lang="en-US" dirty="0"/>
              <a:t>specifici</a:t>
            </a:r>
            <a:r>
              <a:rPr lang="en-US" dirty="0" smtClean="0"/>
              <a:t>, ad esempio: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possibile compromissione della </a:t>
            </a:r>
            <a:r>
              <a:rPr lang="en-US" dirty="0"/>
              <a:t>chiave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richiesta </a:t>
            </a:r>
            <a:r>
              <a:rPr lang="en-US" dirty="0"/>
              <a:t>di revoca da parte di una persona diversa dal </a:t>
            </a:r>
            <a:r>
              <a:rPr lang="en-US" dirty="0" smtClean="0"/>
              <a:t>proprietario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non utilizzo </a:t>
            </a:r>
            <a:r>
              <a:rPr lang="en-US" dirty="0" smtClean="0"/>
              <a:t>temporaneo del certificato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sua </a:t>
            </a:r>
            <a:r>
              <a:rPr lang="en-US" dirty="0"/>
              <a:t>validità potrebbe essere ripristinata </a:t>
            </a:r>
            <a:r>
              <a:rPr lang="en-US" dirty="0" smtClean="0"/>
              <a:t>in </a:t>
            </a:r>
            <a:r>
              <a:rPr lang="en-US" dirty="0" err="1" smtClean="0"/>
              <a:t>seguito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In </a:t>
            </a:r>
            <a:r>
              <a:rPr lang="en-US" dirty="0"/>
              <a:t>caso di "riattivazione" dalla sospensione, viene inserita una nuova voce nella CRL con un codice di motivazione speciale: </a:t>
            </a:r>
            <a:r>
              <a:rPr lang="en-US" i="1" dirty="0" err="1" smtClean="0"/>
              <a:t>removeFromCRL</a:t>
            </a:r>
            <a:r>
              <a:rPr lang="en-US" i="1" dirty="0" smtClean="0"/>
              <a:t>.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  <a:br>
              <a:rPr lang="en-US" altLang="en-US" smtClean="0"/>
            </a:br>
            <a:r>
              <a:rPr lang="en-US" altLang="en-US" smtClean="0"/>
              <a:t>Generazione e revoca</a:t>
            </a:r>
          </a:p>
        </p:txBody>
      </p:sp>
      <p:sp>
        <p:nvSpPr>
          <p:cNvPr id="655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 smtClean="0"/>
              <a:t>La Certificate Revocation List </a:t>
            </a:r>
            <a:r>
              <a:rPr lang="en-US" altLang="en-US" smtClean="0"/>
              <a:t>(CRL) elenca i certificati che hanno perso la loro validità.</a:t>
            </a:r>
          </a:p>
          <a:p>
            <a:pPr marL="566738" indent="-457200" eaLnBrk="1" hangingPunct="1"/>
            <a:r>
              <a:rPr lang="en-US" altLang="en-US" smtClean="0"/>
              <a:t>Rilasciata periodicamente dall'Autorità di certificazione emittente e propagata (attivamente o passivamente) a tutti gli utenti.</a:t>
            </a:r>
          </a:p>
          <a:p>
            <a:pPr marL="566738" indent="-457200" eaLnBrk="1" hangingPunct="1"/>
            <a:r>
              <a:rPr lang="en-US" altLang="en-US" smtClean="0"/>
              <a:t>Firmata periodicamente dalla CA.</a:t>
            </a:r>
          </a:p>
          <a:p>
            <a:pPr marL="566738" indent="-457200" eaLnBrk="1" hangingPunct="1"/>
            <a:r>
              <a:rPr lang="en-US" altLang="en-US" smtClean="0"/>
              <a:t>Include un campo chiamato "nextUpdate" che contiene la data e l'ora in cui sarà disponibile la nuova CRL.</a:t>
            </a:r>
          </a:p>
          <a:p>
            <a:pPr marL="566738" indent="-457200" eaLnBrk="1" hangingPunct="1"/>
            <a:r>
              <a:rPr lang="en-US" altLang="en-US" smtClean="0"/>
              <a:t>Se la data del prossimo aggiornamento è passata, la CRL è "scaduta".</a:t>
            </a:r>
          </a:p>
          <a:p>
            <a:pPr marL="566738" indent="-457200" eaLnBrk="1" hangingPunct="1"/>
            <a:r>
              <a:rPr lang="en-US" altLang="en-US" smtClean="0"/>
              <a:t>Ogni certificato revocato riporta il motivo della revoca.</a:t>
            </a:r>
          </a:p>
          <a:p>
            <a:pPr marL="566738" indent="-457200" eaLnBrk="1" hangingPunct="1"/>
            <a:r>
              <a:rPr lang="en-US" altLang="en-US" smtClean="0"/>
              <a:t>La CRL viene fornito come servizio tramite il protocollo LDAP.</a:t>
            </a:r>
          </a:p>
          <a:p>
            <a:pPr marL="566738" indent="-457200" eaLnBrk="1" hangingPunct="1"/>
            <a:endParaRPr lang="en-US" altLang="en-US" b="1" smtClean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8332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certificato digitale</a:t>
            </a:r>
            <a:br>
              <a:rPr lang="en-US" altLang="en-US" smtClean="0"/>
            </a:br>
            <a:r>
              <a:rPr lang="en-US" altLang="en-US" smtClean="0"/>
              <a:t>Generazione e revoca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Le </a:t>
            </a:r>
            <a:r>
              <a:rPr lang="en-US" dirty="0"/>
              <a:t>CRL </a:t>
            </a:r>
            <a:r>
              <a:rPr lang="en-US" dirty="0" smtClean="0"/>
              <a:t>di grandi dimensioni </a:t>
            </a:r>
            <a:r>
              <a:rPr lang="en-US" dirty="0"/>
              <a:t>possono </a:t>
            </a:r>
            <a:r>
              <a:rPr lang="en-US" dirty="0" err="1" smtClean="0"/>
              <a:t>essere</a:t>
            </a:r>
            <a:r>
              <a:rPr lang="en-US" dirty="0" smtClean="0"/>
              <a:t> </a:t>
            </a:r>
            <a:r>
              <a:rPr lang="en-US" dirty="0" err="1" smtClean="0"/>
              <a:t>partizionate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</a:t>
            </a:r>
            <a:r>
              <a:rPr lang="en-US" dirty="0"/>
              <a:t>CA si limita a fornire parti dell'elenco di revoca dei certificati, ad esempio riferendosi a un certo periodo di </a:t>
            </a:r>
            <a:r>
              <a:rPr lang="en-US" dirty="0" smtClean="0"/>
              <a:t>tempo.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Viene scaricato solo il pezzo </a:t>
            </a:r>
            <a:r>
              <a:rPr lang="en-US" dirty="0"/>
              <a:t>di CRL di </a:t>
            </a:r>
            <a:r>
              <a:rPr lang="en-US" dirty="0" err="1" smtClean="0"/>
              <a:t>interesse</a:t>
            </a:r>
            <a:r>
              <a:rPr lang="en-US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In alternativa, è possibile utilizzare il servizio </a:t>
            </a:r>
            <a:r>
              <a:rPr lang="en-US" i="1" dirty="0" smtClean="0"/>
              <a:t>Online </a:t>
            </a:r>
            <a:r>
              <a:rPr lang="en-US" i="1" dirty="0"/>
              <a:t>Certificate Status Protocol </a:t>
            </a:r>
            <a:r>
              <a:rPr lang="en-US" dirty="0"/>
              <a:t>(</a:t>
            </a:r>
            <a:r>
              <a:rPr lang="en-US" dirty="0" smtClean="0"/>
              <a:t>OCSP) </a:t>
            </a:r>
            <a:r>
              <a:rPr lang="en-US" dirty="0"/>
              <a:t>per scoprire se un determinato numero di certificato è presente nella </a:t>
            </a:r>
            <a:r>
              <a:rPr lang="en-US" dirty="0" smtClean="0"/>
              <a:t>CRL.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Le risposte dei server OCSP </a:t>
            </a:r>
            <a:r>
              <a:rPr lang="en-US" dirty="0"/>
              <a:t>sono firmate dalla CA per essere </a:t>
            </a:r>
            <a:r>
              <a:rPr lang="en-US" dirty="0" smtClean="0"/>
              <a:t>attendibili.</a:t>
            </a: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La catena della fiducia</a:t>
            </a:r>
          </a:p>
        </p:txBody>
      </p:sp>
      <p:sp>
        <p:nvSpPr>
          <p:cNvPr id="675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La verifica di un certificato richiede la verifica di tutta la catena delle CA intermedie a partire da una CA fidata, possibilmente la CA radice.</a:t>
            </a:r>
          </a:p>
          <a:p>
            <a:pPr marL="566738" indent="-457200" eaLnBrk="1" hangingPunct="1"/>
            <a:r>
              <a:rPr lang="en-US" altLang="en-US" smtClean="0"/>
              <a:t>Prima si verifica il certificato da controllare rispetto alla CA emittente, poi si verifica il certificato della CA rispetto alla sua CA madre e così via fino a una CA intermedia fidata (dall'utente) o alla stessa Root CA. 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 smtClean="0"/>
              <a:t>Utilizzo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della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chiave</a:t>
            </a:r>
            <a:endParaRPr lang="en-US" altLang="en-US" dirty="0" smtClean="0"/>
          </a:p>
        </p:txBody>
      </p:sp>
      <p:sp>
        <p:nvSpPr>
          <p:cNvPr id="686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Le chiavi possono essere utilizzate per diversi scopi e un certificato ne specifica gli usi consentiti:</a:t>
            </a:r>
          </a:p>
          <a:p>
            <a:pPr lvl="1" eaLnBrk="1" hangingPunct="1"/>
            <a:r>
              <a:rPr lang="en-US" altLang="en-US" sz="2600" b="1" smtClean="0"/>
              <a:t>nonRepudiation</a:t>
            </a:r>
            <a:r>
              <a:rPr lang="en-US" altLang="en-US" sz="2600" smtClean="0"/>
              <a:t>: la chiave può essere utilizzata per produrre una firma</a:t>
            </a:r>
          </a:p>
          <a:p>
            <a:pPr lvl="1" eaLnBrk="1" hangingPunct="1"/>
            <a:r>
              <a:rPr lang="en-US" altLang="en-US" sz="2600" b="1" smtClean="0"/>
              <a:t>dataEncipherment: </a:t>
            </a:r>
            <a:r>
              <a:rPr lang="en-US" altLang="en-US" sz="2600" smtClean="0"/>
              <a:t>la chiave può essere utilizzata per cifrare i dati</a:t>
            </a:r>
          </a:p>
          <a:p>
            <a:pPr lvl="1" eaLnBrk="1" hangingPunct="1"/>
            <a:r>
              <a:rPr lang="en-US" altLang="en-US" sz="2600" b="1" smtClean="0"/>
              <a:t>keyAgreement: </a:t>
            </a:r>
            <a:r>
              <a:rPr lang="en-US" altLang="en-US" sz="2600" smtClean="0"/>
              <a:t>la chiave può essere usata per scambiare chiavi in modo sicuro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 smtClean="0"/>
              <a:t>Marcatura temporale</a:t>
            </a:r>
            <a:endParaRPr lang="it-IT" altLang="en-US" dirty="0" smtClean="0"/>
          </a:p>
        </p:txBody>
      </p:sp>
      <p:sp>
        <p:nvSpPr>
          <p:cNvPr id="696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Una PKI può essere utilizzata anche per la marcatura temporale dei documenti.</a:t>
            </a:r>
          </a:p>
          <a:p>
            <a:pPr marL="566738" indent="-457200" eaLnBrk="1" hangingPunct="1"/>
            <a:r>
              <a:rPr lang="en-US" altLang="en-US" smtClean="0"/>
              <a:t>Il timestamp del documento dimostra la sua esistenza in un punto del passato.</a:t>
            </a:r>
          </a:p>
          <a:p>
            <a:pPr marL="566738" indent="-457200" eaLnBrk="1" hangingPunct="1"/>
            <a:r>
              <a:rPr lang="en-US" altLang="en-US" smtClean="0"/>
              <a:t>Una CA firmerà il documento e includerà un marchio temporale.</a:t>
            </a:r>
          </a:p>
          <a:p>
            <a:pPr marL="566738" indent="-457200" eaLnBrk="1" hangingPunct="1"/>
            <a:r>
              <a:rPr lang="en-US" altLang="en-US" smtClean="0"/>
              <a:t>La firma assicura inoltre che il documento non sia stato alterato dopo l'apposizione della marca temporale.</a:t>
            </a:r>
          </a:p>
          <a:p>
            <a:pPr marL="566738" indent="-457200" eaLnBrk="1" hangingPunct="1"/>
            <a:r>
              <a:rPr lang="en-US" altLang="en-US" smtClean="0"/>
              <a:t>Un timbro temporale può estendere la validità di una firma elettronica oltre la durata del certificato digitale associato alle chiavi utilizzate.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Meccanismi e formati standard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3947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#7 - Standard di crittografia a chiave pubblica #7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descrive </a:t>
            </a:r>
            <a:r>
              <a:rPr lang="en-US" dirty="0"/>
              <a:t>il formato di messaggi/file firmati, crittografati (con </a:t>
            </a:r>
            <a:r>
              <a:rPr lang="en-US" dirty="0" smtClean="0"/>
              <a:t>algoritmi </a:t>
            </a:r>
            <a:r>
              <a:rPr lang="en-US" dirty="0"/>
              <a:t>simmetrici e asimmetrici</a:t>
            </a:r>
            <a:r>
              <a:rPr lang="en-US" dirty="0" smtClean="0"/>
              <a:t>) </a:t>
            </a:r>
            <a:r>
              <a:rPr lang="en-US" dirty="0"/>
              <a:t>e verificabili tramite MAC (</a:t>
            </a:r>
            <a:r>
              <a:rPr lang="en-US" dirty="0" err="1"/>
              <a:t>dati</a:t>
            </a:r>
            <a:r>
              <a:rPr lang="en-US" dirty="0"/>
              <a:t> </a:t>
            </a:r>
            <a:r>
              <a:rPr lang="en-US" dirty="0" smtClean="0"/>
              <a:t>digest)</a:t>
            </a:r>
            <a:endParaRPr lang="en-US" dirty="0"/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S/MIME - Estensione di posta multiuso sicura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estensione dello standard </a:t>
            </a:r>
            <a:r>
              <a:rPr lang="en-US" dirty="0"/>
              <a:t>MIME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descrive </a:t>
            </a:r>
            <a:r>
              <a:rPr lang="en-US" dirty="0"/>
              <a:t>la crittografia dei </a:t>
            </a:r>
            <a:r>
              <a:rPr lang="en-US" dirty="0" smtClean="0"/>
              <a:t>messaggi </a:t>
            </a:r>
            <a:r>
              <a:rPr lang="en-US" dirty="0"/>
              <a:t>di posta elettronica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Le entità </a:t>
            </a:r>
            <a:r>
              <a:rPr lang="en-US" dirty="0" smtClean="0"/>
              <a:t>PKCS </a:t>
            </a:r>
            <a:r>
              <a:rPr lang="en-US" dirty="0"/>
              <a:t>#7 sono sostanzialmente tradotte in nuove </a:t>
            </a:r>
            <a:r>
              <a:rPr lang="en-US" dirty="0" smtClean="0"/>
              <a:t>entità </a:t>
            </a:r>
            <a:r>
              <a:rPr lang="en-US" dirty="0"/>
              <a:t>MIME.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Formati di scambio e di archiviazione</a:t>
            </a:r>
            <a:endParaRPr lang="it-IT" alt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233150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 smtClean="0"/>
              <a:t>PKCS </a:t>
            </a:r>
            <a:r>
              <a:rPr lang="en-US" i="1" dirty="0"/>
              <a:t>#12 </a:t>
            </a:r>
            <a:r>
              <a:rPr lang="en-US" i="1" dirty="0" smtClean="0"/>
              <a:t>- </a:t>
            </a:r>
            <a:r>
              <a:rPr lang="en-US" i="1" dirty="0"/>
              <a:t>Standard di sintassi per lo scambio di informazioni </a:t>
            </a:r>
            <a:r>
              <a:rPr lang="en-US" i="1" dirty="0" smtClean="0"/>
              <a:t>personali </a:t>
            </a:r>
            <a:r>
              <a:rPr lang="en-US" i="1" dirty="0"/>
              <a:t>#12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Definisce</a:t>
            </a:r>
            <a:r>
              <a:rPr lang="en-US" dirty="0" smtClean="0"/>
              <a:t> </a:t>
            </a:r>
            <a:r>
              <a:rPr lang="en-US" dirty="0"/>
              <a:t>un formato per lo scambio e l'archiviazione sicura (su file) di chiavi crittografiche e </a:t>
            </a:r>
            <a:r>
              <a:rPr lang="en-US" dirty="0" smtClean="0"/>
              <a:t>certificati </a:t>
            </a:r>
            <a:r>
              <a:rPr lang="en-US" dirty="0"/>
              <a:t>digitali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La conservazione </a:t>
            </a:r>
            <a:r>
              <a:rPr lang="en-US" dirty="0"/>
              <a:t>è sicura perché si basa sulla crittografia sia delle chiavi che dei certificati e dell'intera catena di certificati di cui un soggetto sceglie di </a:t>
            </a:r>
            <a:r>
              <a:rPr lang="en-US" dirty="0" smtClean="0"/>
              <a:t>fidarsi.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È il formato utilizzato da browser, client di posta elettronica e sistemi operativi quando un utente esporta una firma e una chiave di crittografia e un </a:t>
            </a:r>
            <a:r>
              <a:rPr lang="en-US" dirty="0" smtClean="0"/>
              <a:t>certificato.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messaggio PKCS #12 cripta i dati con un algoritmo simmetrico la cui chiave deriva da una password fornita dall'utente.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Formati di scambio e di archiviazione</a:t>
            </a:r>
            <a:endParaRPr lang="it-IT" alt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Garantisce l'integrità del contenuto tramite HMAC o </a:t>
            </a:r>
            <a:r>
              <a:rPr lang="en-US" dirty="0" smtClean="0"/>
              <a:t>firma </a:t>
            </a:r>
            <a:r>
              <a:rPr lang="en-US" dirty="0"/>
              <a:t>digitale.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 I vantaggi </a:t>
            </a:r>
            <a:r>
              <a:rPr lang="en-US" dirty="0"/>
              <a:t>dell'utilizzo del PKCS #12 </a:t>
            </a:r>
            <a:r>
              <a:rPr lang="en-US" dirty="0" smtClean="0"/>
              <a:t>includono: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nessun costo di </a:t>
            </a:r>
            <a:r>
              <a:rPr lang="en-US" dirty="0"/>
              <a:t>implementazione </a:t>
            </a:r>
            <a:r>
              <a:rPr lang="en-US" dirty="0" smtClean="0"/>
              <a:t>(formato disponibile in molte biblioteche)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già supportati dalla </a:t>
            </a:r>
            <a:r>
              <a:rPr lang="en-US" dirty="0"/>
              <a:t>maggior parte dei sistemi operativi e dei </a:t>
            </a:r>
            <a:r>
              <a:rPr lang="en-US" dirty="0" smtClean="0"/>
              <a:t>software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uso di </a:t>
            </a:r>
            <a:r>
              <a:rPr lang="en-US" dirty="0"/>
              <a:t>algoritmi simmetrici </a:t>
            </a:r>
            <a:r>
              <a:rPr lang="en-US" dirty="0" smtClean="0"/>
              <a:t>"forti</a:t>
            </a:r>
            <a:r>
              <a:rPr lang="en-US" dirty="0"/>
              <a:t>" </a:t>
            </a:r>
            <a:endParaRPr lang="en-US" dirty="0" smtClean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smtClean="0"/>
              <a:t>portabilità </a:t>
            </a:r>
            <a:r>
              <a:rPr lang="en-US" dirty="0"/>
              <a:t>su diversi </a:t>
            </a:r>
            <a:r>
              <a:rPr lang="en-US" dirty="0" smtClean="0"/>
              <a:t>dispositivi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Gli svantaggi dell'utilizzo del PKCS #12 includono: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possono essere cancellati, copiati, trasmessi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la chiave privata deve essere utilizzata direttamente dal software di firma/decifratura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è possibile eseguire </a:t>
            </a:r>
            <a:r>
              <a:rPr lang="en-US" dirty="0" smtClean="0"/>
              <a:t>attacchi di </a:t>
            </a:r>
            <a:r>
              <a:rPr lang="en-US" dirty="0"/>
              <a:t>forza bruta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smtClean="0"/>
              <a:t>Token </a:t>
            </a:r>
            <a:r>
              <a:rPr lang="en-US" altLang="en-US" dirty="0" err="1" smtClean="0"/>
              <a:t>crittografici</a:t>
            </a:r>
            <a:endParaRPr lang="en-US" altLang="en-US" dirty="0" smtClean="0"/>
          </a:p>
        </p:txBody>
      </p:sp>
      <p:sp>
        <p:nvSpPr>
          <p:cNvPr id="737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388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Dispositivi hardware che realizzano nativamente algoritmi di crittografia.</a:t>
            </a:r>
          </a:p>
          <a:p>
            <a:pPr marL="566738" indent="-457200" eaLnBrk="1" hangingPunct="1"/>
            <a:r>
              <a:rPr lang="en-US" altLang="en-US" smtClean="0"/>
              <a:t>Non consentono l'accesso diretto al materiale crittografico dall'esterno, sono gli unici abilitati ad accedere e utilizzare la chiave.</a:t>
            </a:r>
          </a:p>
          <a:p>
            <a:pPr marL="566738" indent="-457200" eaLnBrk="1" hangingPunct="1"/>
            <a:r>
              <a:rPr lang="en-US" altLang="en-US" smtClean="0"/>
              <a:t>Queste operazioni possono essere eseguite solo dopo che l'utente si è autenticato al token, ad esempio inserendo un PIN.</a:t>
            </a:r>
          </a:p>
          <a:p>
            <a:pPr marL="566738" indent="-457200" eaLnBrk="1" hangingPunct="1"/>
            <a:r>
              <a:rPr lang="en-US" altLang="en-US" smtClean="0"/>
              <a:t>I token possono avere un piccolo sistema operativo attraverso il quale l'utente richiede operazioni di generazione di chiavi, crittografia e firma dei dati. </a:t>
            </a:r>
          </a:p>
          <a:p>
            <a:pPr marL="566738" indent="-457200" eaLnBrk="1" hangingPunct="1"/>
            <a:r>
              <a:rPr lang="en-US" altLang="en-US" smtClean="0"/>
              <a:t>La distruzione sicura del token spesso richiede non solo la cancellazione, ma anche l'impossibilità di accedere alle aree di memoria in cui è stata scritta la chiave.</a:t>
            </a:r>
            <a:endParaRPr lang="it-IT" altLang="en-US" smtClean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meccanismo </a:t>
            </a:r>
            <a:br>
              <a:rPr lang="en-US" altLang="en-US" smtClean="0"/>
            </a:br>
            <a:r>
              <a:rPr lang="en-US" altLang="en-US" smtClean="0"/>
              <a:t>challenge-response</a:t>
            </a:r>
            <a:endParaRPr lang="it-IT" altLang="en-US" smtClean="0"/>
          </a:p>
        </p:txBody>
      </p:sp>
      <p:sp>
        <p:nvSpPr>
          <p:cNvPr id="7475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mtClean="0"/>
              <a:t>Il meccanismo challenge-response (sfida-risposta) consente a due parti di autenticarsi senza esporre informazioni utili sul canale di comunicazione.</a:t>
            </a:r>
          </a:p>
          <a:p>
            <a:pPr marL="566738" indent="-457200" eaLnBrk="1" hangingPunct="1"/>
            <a:r>
              <a:rPr lang="en-US" altLang="en-US" smtClean="0"/>
              <a:t>Il meccanismo è il seguente:</a:t>
            </a:r>
          </a:p>
          <a:p>
            <a:pPr marL="1023938" lvl="1" indent="-457200" eaLnBrk="1" hangingPunct="1"/>
            <a:r>
              <a:rPr lang="en-US" altLang="en-US" smtClean="0"/>
              <a:t>una parte A "sfida" l'altra parte B ad operare su un numero casuale (chiamato </a:t>
            </a:r>
            <a:r>
              <a:rPr lang="en-US" altLang="en-US" i="1" smtClean="0"/>
              <a:t>nonce</a:t>
            </a:r>
            <a:r>
              <a:rPr lang="en-US" altLang="en-US" smtClean="0"/>
              <a:t>) con la propria chiave, ad esempio con una funzione One-Way H</a:t>
            </a:r>
          </a:p>
          <a:p>
            <a:pPr marL="1023938" lvl="1" indent="-457200" eaLnBrk="1" hangingPunct="1"/>
            <a:r>
              <a:rPr lang="en-US" altLang="en-US" smtClean="0"/>
              <a:t>allora B restituisce N=H(</a:t>
            </a:r>
            <a:r>
              <a:rPr lang="en-US" altLang="en-US" i="1" smtClean="0"/>
              <a:t>nonce</a:t>
            </a:r>
            <a:r>
              <a:rPr lang="en-US" altLang="en-US" smtClean="0"/>
              <a:t>) ad A</a:t>
            </a:r>
          </a:p>
          <a:p>
            <a:pPr marL="1023938" lvl="1" indent="-457200" eaLnBrk="1" hangingPunct="1"/>
            <a:r>
              <a:rPr lang="en-US" altLang="en-US" smtClean="0"/>
              <a:t>Se B restituisce ciò che A si aspetta, A è sicuro dell'identità di B</a:t>
            </a:r>
          </a:p>
          <a:p>
            <a:pPr marL="566738" indent="-457200" eaLnBrk="1" hangingPunct="1"/>
            <a:r>
              <a:rPr lang="en-US" altLang="en-US" smtClean="0"/>
              <a:t>Esempio semplice: B cripta il nonce con una chiave segreta nota ad A.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Il meccanismo </a:t>
            </a:r>
            <a:br>
              <a:rPr lang="en-US" altLang="en-US" smtClean="0"/>
            </a:br>
            <a:r>
              <a:rPr lang="en-US" altLang="en-US" smtClean="0"/>
              <a:t>challenge-response</a:t>
            </a:r>
            <a:endParaRPr lang="it-IT" altLang="en-US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09362" cy="432117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Autenticazione </a:t>
            </a:r>
            <a:r>
              <a:rPr lang="en-US" dirty="0">
                <a:cs typeface="Calibri"/>
              </a:rPr>
              <a:t>basata su una password che non è stata inviata sul canale, quindi non è possibile rintracciare la </a:t>
            </a:r>
            <a:r>
              <a:rPr lang="en-US" dirty="0" smtClean="0">
                <a:cs typeface="Calibri"/>
              </a:rPr>
              <a:t>chiave.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Ciò che </a:t>
            </a:r>
            <a:r>
              <a:rPr lang="en-US" dirty="0">
                <a:cs typeface="Calibri"/>
              </a:rPr>
              <a:t>rende efficace il meccanismo è il fatto che il numero casuale è diverso per ogni </a:t>
            </a:r>
            <a:r>
              <a:rPr lang="en-US" dirty="0" smtClean="0">
                <a:cs typeface="Calibri"/>
              </a:rPr>
              <a:t>sessione.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Poiché </a:t>
            </a:r>
            <a:r>
              <a:rPr lang="en-US" dirty="0">
                <a:cs typeface="Calibri"/>
              </a:rPr>
              <a:t>le informazioni lette sul canale sono diverse per ogni sessione, non sono utili per l'</a:t>
            </a:r>
            <a:r>
              <a:rPr lang="en-US" dirty="0" smtClean="0">
                <a:cs typeface="Calibri"/>
              </a:rPr>
              <a:t>autenticazione </a:t>
            </a:r>
            <a:r>
              <a:rPr lang="en-US" dirty="0">
                <a:cs typeface="Calibri"/>
              </a:rPr>
              <a:t>successiva.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Non è </a:t>
            </a:r>
            <a:r>
              <a:rPr lang="en-US" dirty="0">
                <a:cs typeface="Calibri"/>
              </a:rPr>
              <a:t>necessaria la sincronizzazione (diversamente dal </a:t>
            </a:r>
            <a:r>
              <a:rPr lang="en-US" dirty="0" smtClean="0">
                <a:cs typeface="Calibri"/>
              </a:rPr>
              <a:t>meccanismo OTP).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Non è facile </a:t>
            </a:r>
            <a:r>
              <a:rPr lang="en-US" dirty="0">
                <a:cs typeface="Calibri"/>
              </a:rPr>
              <a:t>da usare da parte degli esseri umani, </a:t>
            </a:r>
            <a:r>
              <a:rPr lang="en-US" dirty="0" smtClean="0">
                <a:cs typeface="Calibri"/>
              </a:rPr>
              <a:t>di solito viene utilizzato per l'autenticazione </a:t>
            </a:r>
            <a:r>
              <a:rPr lang="en-US" dirty="0">
                <a:cs typeface="Calibri"/>
              </a:rPr>
              <a:t>da macchina a macchina.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Si trova </a:t>
            </a:r>
            <a:r>
              <a:rPr lang="en-US" dirty="0">
                <a:cs typeface="Calibri"/>
              </a:rPr>
              <a:t>nei meccanismi di autenticazione di rete dei </a:t>
            </a:r>
            <a:r>
              <a:rPr lang="en-US" dirty="0" smtClean="0">
                <a:cs typeface="Calibri"/>
              </a:rPr>
              <a:t>router </a:t>
            </a:r>
            <a:r>
              <a:rPr lang="en-US" dirty="0">
                <a:cs typeface="Calibri"/>
              </a:rPr>
              <a:t>ADSL </a:t>
            </a:r>
            <a:r>
              <a:rPr lang="en-US" dirty="0" smtClean="0">
                <a:cs typeface="Calibri"/>
              </a:rPr>
              <a:t>verso il server di autenticazione del provider</a:t>
            </a:r>
            <a:r>
              <a:rPr lang="en-US" dirty="0">
                <a:cs typeface="Calibri"/>
              </a:rPr>
              <a:t>. </a:t>
            </a:r>
            <a:endParaRPr lang="it-IT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BC0B3EE4-B40B-4A8A-8819-073209352598}"/>
</file>

<file path=customXml/itemProps2.xml><?xml version="1.0" encoding="utf-8"?>
<ds:datastoreItem xmlns:ds="http://schemas.openxmlformats.org/officeDocument/2006/customXml" ds:itemID="{F7CD7958-73C8-4F3F-B693-8666EF47B739}"/>
</file>

<file path=customXml/itemProps3.xml><?xml version="1.0" encoding="utf-8"?>
<ds:datastoreItem xmlns:ds="http://schemas.openxmlformats.org/officeDocument/2006/customXml" ds:itemID="{B6F14F8F-3EEC-4864-BFD7-57D4C7733285}"/>
</file>

<file path=docProps/app.xml><?xml version="1.0" encoding="utf-8"?>
<Properties xmlns="http://schemas.openxmlformats.org/officeDocument/2006/extended-properties" xmlns:vt="http://schemas.openxmlformats.org/officeDocument/2006/docPropsVTypes">
  <TotalTime>442</TotalTime>
  <Words>4581</Words>
  <Application>Microsoft Office PowerPoint</Application>
  <PresentationFormat>Widescreen</PresentationFormat>
  <Paragraphs>386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0" baseType="lpstr">
      <vt:lpstr>Arial</vt:lpstr>
      <vt:lpstr>Calibri</vt:lpstr>
      <vt:lpstr>Calibri Light</vt:lpstr>
      <vt:lpstr>Segoe UI Black</vt:lpstr>
      <vt:lpstr>Symbol</vt:lpstr>
      <vt:lpstr>Times New Roman</vt:lpstr>
      <vt:lpstr>Wingdings</vt:lpstr>
      <vt:lpstr>Office</vt:lpstr>
      <vt:lpstr>Introduzione alla crittografia</vt:lpstr>
      <vt:lpstr>Crittografia</vt:lpstr>
      <vt:lpstr>Crittoanalisi</vt:lpstr>
      <vt:lpstr>Ridondanza</vt:lpstr>
      <vt:lpstr>Ridondanza</vt:lpstr>
      <vt:lpstr>Ridondanza</vt:lpstr>
      <vt:lpstr>Ridondanza</vt:lpstr>
      <vt:lpstr>Ridondanza</vt:lpstr>
      <vt:lpstr>Ridondanza</vt:lpstr>
      <vt:lpstr>Il Cifrario di Cesare</vt:lpstr>
      <vt:lpstr>Proprietà dell'operatore logico EXOR</vt:lpstr>
      <vt:lpstr>L'algoritmo One Time Pad</vt:lpstr>
      <vt:lpstr>L'algoritmo One Time Pad</vt:lpstr>
      <vt:lpstr>L'algoritmo One Time Pad</vt:lpstr>
      <vt:lpstr>L'algoritmo One Time Pad</vt:lpstr>
      <vt:lpstr>L'algoritmo One Time Pad</vt:lpstr>
      <vt:lpstr>L'algoritmo One Time Pad</vt:lpstr>
      <vt:lpstr>Problemi dell’One Time Pad</vt:lpstr>
      <vt:lpstr>Problemi dell’One Time Pad</vt:lpstr>
      <vt:lpstr>Algoritmi diversi da OTP</vt:lpstr>
      <vt:lpstr>Algoritmi simmetrici</vt:lpstr>
      <vt:lpstr>Algoritmi simmetrici</vt:lpstr>
      <vt:lpstr>Alcuni importanti algoritmi a chiave simmetrica</vt:lpstr>
      <vt:lpstr>Alcuni importanti algoritmi a chiave simmetrica</vt:lpstr>
      <vt:lpstr>Algoritmi asimmetrici (Algoritmi a chiave pubblica)</vt:lpstr>
      <vt:lpstr>Algoritmi asimmetrici (Algoritmi a chiave pubblica)</vt:lpstr>
      <vt:lpstr>Algoritmi asimmetrici (Algoritmi a chiave pubblica</vt:lpstr>
      <vt:lpstr>Uso dell'algoritmo asimmetrico</vt:lpstr>
      <vt:lpstr>Uso dell'algoritmo asimmetrico</vt:lpstr>
      <vt:lpstr>Algoritmi asimmetrici Vantaggi e svantaggi </vt:lpstr>
      <vt:lpstr>Alcuni importanti algoritmi a chiave asimmetrica</vt:lpstr>
      <vt:lpstr>Alcuni importanti algoritmi a chiave asimmetrica</vt:lpstr>
      <vt:lpstr>Confronto tra algoritmi simmetrici e asimmetrici</vt:lpstr>
      <vt:lpstr>Confronto tra algoritmi simmetrici e asimmetrici</vt:lpstr>
      <vt:lpstr>Funzioni Hash</vt:lpstr>
      <vt:lpstr>Funzioni Hash come controllo di integrità</vt:lpstr>
      <vt:lpstr>Alcuni importanti algoritmi di hash</vt:lpstr>
      <vt:lpstr>Alcuni importanti algoritmi di hash</vt:lpstr>
      <vt:lpstr>Firme (digitali)</vt:lpstr>
      <vt:lpstr>Firme (digitali)</vt:lpstr>
      <vt:lpstr>Infrastrutture a chiave pubblica</vt:lpstr>
      <vt:lpstr>Infrastrutture a chiave pubblica</vt:lpstr>
      <vt:lpstr>Infrastrutture a chiave pubblica</vt:lpstr>
      <vt:lpstr>Infrastrutture a chiave pubblica - Componenti</vt:lpstr>
      <vt:lpstr>Infrastrutture a chiave pubblica - Componenti</vt:lpstr>
      <vt:lpstr>Il certificato digitale</vt:lpstr>
      <vt:lpstr>Il certificato digitale</vt:lpstr>
      <vt:lpstr>Il certificato digitale Generazione e revoca</vt:lpstr>
      <vt:lpstr>Il certificato digitale Generazione e revoca</vt:lpstr>
      <vt:lpstr>Il certificato digitale Generazione e revoca</vt:lpstr>
      <vt:lpstr>Il certificato digitale Generazione e revoca</vt:lpstr>
      <vt:lpstr>Il certificato digitale Generazione e revoca</vt:lpstr>
      <vt:lpstr>Il certificato digitale Generazione e revoca</vt:lpstr>
      <vt:lpstr>La catena della fiducia</vt:lpstr>
      <vt:lpstr>Utilizzo della chiave</vt:lpstr>
      <vt:lpstr>Marcatura temporale</vt:lpstr>
      <vt:lpstr>Meccanismi e formati standard</vt:lpstr>
      <vt:lpstr>Formati di scambio e di archiviazione</vt:lpstr>
      <vt:lpstr>Formati di scambio e di archiviazione</vt:lpstr>
      <vt:lpstr>Token crittografici</vt:lpstr>
      <vt:lpstr>Il meccanismo  challenge-response</vt:lpstr>
      <vt:lpstr>Il meccanismo  challenge-response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keywords>, docId:280630145D1BE945B9FFE740C2B594DF</cp:keywords>
  <cp:lastModifiedBy>Claudio Fornaro</cp:lastModifiedBy>
  <cp:revision>95</cp:revision>
  <dcterms:created xsi:type="dcterms:W3CDTF">2022-10-31T15:14:22Z</dcterms:created>
  <dcterms:modified xsi:type="dcterms:W3CDTF">2022-11-28T10:25:01Z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