
<file path=[Content_Types].xml><?xml version="1.0" encoding="utf-8"?>
<Types xmlns="http://schemas.openxmlformats.org/package/2006/content-types">
  <Default Extension="bin" ContentType="application/vnd.openxmlformats-officedocument.oleObject"/>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sldIdLst>
    <p:sldId id="256" r:id="rId5"/>
    <p:sldId id="257" r:id="rId6"/>
    <p:sldId id="260" r:id="rId7"/>
    <p:sldId id="263" r:id="rId8"/>
    <p:sldId id="261" r:id="rId9"/>
    <p:sldId id="262"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6327"/>
  </p:normalViewPr>
  <p:slideViewPr>
    <p:cSldViewPr snapToGrid="0">
      <p:cViewPr varScale="1">
        <p:scale>
          <a:sx n="75" d="100"/>
          <a:sy n="75" d="100"/>
        </p:scale>
        <p:origin x="49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56D9A8-215E-AF72-2BA6-6042C2B5C51B}"/>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endParaRPr lang="en-US"/>
          </a:p>
        </p:txBody>
      </p:sp>
      <p:sp>
        <p:nvSpPr>
          <p:cNvPr id="3" name="Untertitel 2">
            <a:extLst>
              <a:ext uri="{FF2B5EF4-FFF2-40B4-BE49-F238E27FC236}">
                <a16:creationId xmlns:a16="http://schemas.microsoft.com/office/drawing/2014/main" id="{26B77B0F-08AC-703E-DA63-2234CEDFB48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en-US"/>
          </a:p>
        </p:txBody>
      </p:sp>
      <p:sp>
        <p:nvSpPr>
          <p:cNvPr id="4" name="Datumsplatzhalter 3">
            <a:extLst>
              <a:ext uri="{FF2B5EF4-FFF2-40B4-BE49-F238E27FC236}">
                <a16:creationId xmlns:a16="http://schemas.microsoft.com/office/drawing/2014/main" id="{8B814C74-321A-CD4E-D621-40C0C68707EF}"/>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5" name="Fußzeilenplatzhalter 4">
            <a:extLst>
              <a:ext uri="{FF2B5EF4-FFF2-40B4-BE49-F238E27FC236}">
                <a16:creationId xmlns:a16="http://schemas.microsoft.com/office/drawing/2014/main" id="{D5577425-E60F-1CC0-4034-E3E9E9D6BD27}"/>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7CFA677-EA43-60E8-F702-98C3BA83C46E}"/>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29266922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E79C7EF-1BF2-F277-02DF-1796C8E5704D}"/>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636A5CF8-4266-5CCA-2EE8-95AE5770F521}"/>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52F2B9A8-E607-717A-C510-751B63174F01}"/>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5" name="Fußzeilenplatzhalter 4">
            <a:extLst>
              <a:ext uri="{FF2B5EF4-FFF2-40B4-BE49-F238E27FC236}">
                <a16:creationId xmlns:a16="http://schemas.microsoft.com/office/drawing/2014/main" id="{3AEE6B10-447E-678C-52C9-DC5B7AF0340F}"/>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D76192C8-CF37-14B2-E2EE-CDC29F0A553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855612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65E4997-EEDB-10B6-8177-CE8800093F16}"/>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endParaRPr lang="en-US"/>
          </a:p>
        </p:txBody>
      </p:sp>
      <p:sp>
        <p:nvSpPr>
          <p:cNvPr id="3" name="Textplatzhalter 2">
            <a:extLst>
              <a:ext uri="{FF2B5EF4-FFF2-40B4-BE49-F238E27FC236}">
                <a16:creationId xmlns:a16="http://schemas.microsoft.com/office/drawing/2014/main" id="{1F790240-45D5-85DE-5160-0F1004E3B2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AC4B72E4-FAC5-6957-F711-096A591191A5}"/>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5" name="Fußzeilenplatzhalter 4">
            <a:extLst>
              <a:ext uri="{FF2B5EF4-FFF2-40B4-BE49-F238E27FC236}">
                <a16:creationId xmlns:a16="http://schemas.microsoft.com/office/drawing/2014/main" id="{AAB5EF02-D961-786C-40BB-AF82F10250B0}"/>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BBDFD9C-F513-65A7-0011-8F0214CED7B2}"/>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2888365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EA73FFA-742E-ED92-1AAB-AC7913E22E5A}"/>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7E965222-89B5-154B-7DDC-ED66DB37A9E7}"/>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Inhaltsplatzhalter 3">
            <a:extLst>
              <a:ext uri="{FF2B5EF4-FFF2-40B4-BE49-F238E27FC236}">
                <a16:creationId xmlns:a16="http://schemas.microsoft.com/office/drawing/2014/main" id="{229C66E7-ECAB-7AD2-0C6B-F2658F0745B0}"/>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Datumsplatzhalter 4">
            <a:extLst>
              <a:ext uri="{FF2B5EF4-FFF2-40B4-BE49-F238E27FC236}">
                <a16:creationId xmlns:a16="http://schemas.microsoft.com/office/drawing/2014/main" id="{06E2CF52-4205-A855-8D0A-F1E1339820DB}"/>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6" name="Fußzeilenplatzhalter 5">
            <a:extLst>
              <a:ext uri="{FF2B5EF4-FFF2-40B4-BE49-F238E27FC236}">
                <a16:creationId xmlns:a16="http://schemas.microsoft.com/office/drawing/2014/main" id="{FF6ACB7B-04B5-AF8B-EB36-DEBE355DBCCE}"/>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B6E2CDF9-7C6F-0D7E-0A33-DF9D8DECE39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171608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C978AD8-0E85-07EF-DDEB-AE04DE7B2082}"/>
              </a:ext>
            </a:extLst>
          </p:cNvPr>
          <p:cNvSpPr>
            <a:spLocks noGrp="1"/>
          </p:cNvSpPr>
          <p:nvPr>
            <p:ph type="title"/>
          </p:nvPr>
        </p:nvSpPr>
        <p:spPr>
          <a:xfrm>
            <a:off x="839788" y="365125"/>
            <a:ext cx="10515600" cy="1325563"/>
          </a:xfrm>
        </p:spPr>
        <p:txBody>
          <a:bodyPr/>
          <a:lstStyle/>
          <a:p>
            <a:r>
              <a:rPr lang="de-DE"/>
              <a:t>Mastertitelformat bearbeiten</a:t>
            </a:r>
            <a:endParaRPr lang="en-US"/>
          </a:p>
        </p:txBody>
      </p:sp>
      <p:sp>
        <p:nvSpPr>
          <p:cNvPr id="3" name="Textplatzhalter 2">
            <a:extLst>
              <a:ext uri="{FF2B5EF4-FFF2-40B4-BE49-F238E27FC236}">
                <a16:creationId xmlns:a16="http://schemas.microsoft.com/office/drawing/2014/main" id="{DD3D594E-B662-6287-B81E-EE155177AA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27888A0-828C-4A82-47CD-E05BB7994D28}"/>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Textplatzhalter 4">
            <a:extLst>
              <a:ext uri="{FF2B5EF4-FFF2-40B4-BE49-F238E27FC236}">
                <a16:creationId xmlns:a16="http://schemas.microsoft.com/office/drawing/2014/main" id="{D9F2BAA0-7B6A-CCCE-FCB3-7B2C5D89D4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A160988D-6E7A-4C01-6978-A0D1CD4004C0}"/>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Datumsplatzhalter 6">
            <a:extLst>
              <a:ext uri="{FF2B5EF4-FFF2-40B4-BE49-F238E27FC236}">
                <a16:creationId xmlns:a16="http://schemas.microsoft.com/office/drawing/2014/main" id="{00603075-00CD-8F70-8412-67FCC7CB44A4}"/>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8" name="Fußzeilenplatzhalter 7">
            <a:extLst>
              <a:ext uri="{FF2B5EF4-FFF2-40B4-BE49-F238E27FC236}">
                <a16:creationId xmlns:a16="http://schemas.microsoft.com/office/drawing/2014/main" id="{F7400E99-A24B-6EA2-56E3-C6982F9BD822}"/>
              </a:ext>
            </a:extLst>
          </p:cNvPr>
          <p:cNvSpPr>
            <a:spLocks noGrp="1"/>
          </p:cNvSpPr>
          <p:nvPr>
            <p:ph type="ftr" sz="quarter" idx="11"/>
          </p:nvPr>
        </p:nvSpPr>
        <p:spPr/>
        <p:txBody>
          <a:bodyPr/>
          <a:lstStyle/>
          <a:p>
            <a:endParaRPr lang="en-US"/>
          </a:p>
        </p:txBody>
      </p:sp>
      <p:sp>
        <p:nvSpPr>
          <p:cNvPr id="9" name="Foliennummernplatzhalter 8">
            <a:extLst>
              <a:ext uri="{FF2B5EF4-FFF2-40B4-BE49-F238E27FC236}">
                <a16:creationId xmlns:a16="http://schemas.microsoft.com/office/drawing/2014/main" id="{147335A1-2090-8967-19BE-D7A76E97206B}"/>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1354227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F044E2-E33B-3568-BED5-B8B70C80DEAB}"/>
              </a:ext>
            </a:extLst>
          </p:cNvPr>
          <p:cNvSpPr>
            <a:spLocks noGrp="1"/>
          </p:cNvSpPr>
          <p:nvPr>
            <p:ph type="title"/>
          </p:nvPr>
        </p:nvSpPr>
        <p:spPr/>
        <p:txBody>
          <a:bodyPr/>
          <a:lstStyle/>
          <a:p>
            <a:r>
              <a:rPr lang="de-DE"/>
              <a:t>Mastertitelformat bearbeiten</a:t>
            </a:r>
            <a:endParaRPr lang="en-US"/>
          </a:p>
        </p:txBody>
      </p:sp>
      <p:sp>
        <p:nvSpPr>
          <p:cNvPr id="3" name="Datumsplatzhalter 2">
            <a:extLst>
              <a:ext uri="{FF2B5EF4-FFF2-40B4-BE49-F238E27FC236}">
                <a16:creationId xmlns:a16="http://schemas.microsoft.com/office/drawing/2014/main" id="{EF92078B-2712-6F80-D971-269193B10A52}"/>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4" name="Fußzeilenplatzhalter 3">
            <a:extLst>
              <a:ext uri="{FF2B5EF4-FFF2-40B4-BE49-F238E27FC236}">
                <a16:creationId xmlns:a16="http://schemas.microsoft.com/office/drawing/2014/main" id="{90B98438-AC93-D716-EC70-CD47B679EC3F}"/>
              </a:ext>
            </a:extLst>
          </p:cNvPr>
          <p:cNvSpPr>
            <a:spLocks noGrp="1"/>
          </p:cNvSpPr>
          <p:nvPr>
            <p:ph type="ftr" sz="quarter" idx="11"/>
          </p:nvPr>
        </p:nvSpPr>
        <p:spPr/>
        <p:txBody>
          <a:bodyPr/>
          <a:lstStyle/>
          <a:p>
            <a:endParaRPr lang="en-US"/>
          </a:p>
        </p:txBody>
      </p:sp>
      <p:sp>
        <p:nvSpPr>
          <p:cNvPr id="5" name="Foliennummernplatzhalter 4">
            <a:extLst>
              <a:ext uri="{FF2B5EF4-FFF2-40B4-BE49-F238E27FC236}">
                <a16:creationId xmlns:a16="http://schemas.microsoft.com/office/drawing/2014/main" id="{08AC9625-4CAF-4E54-2A2D-2CDF6A3D0AB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1677997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2F980167-6E5F-CD28-AF06-C6A91211ED34}"/>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3" name="Fußzeilenplatzhalter 2">
            <a:extLst>
              <a:ext uri="{FF2B5EF4-FFF2-40B4-BE49-F238E27FC236}">
                <a16:creationId xmlns:a16="http://schemas.microsoft.com/office/drawing/2014/main" id="{87E51C59-E1A1-049F-46B9-292726530238}"/>
              </a:ext>
            </a:extLst>
          </p:cNvPr>
          <p:cNvSpPr>
            <a:spLocks noGrp="1"/>
          </p:cNvSpPr>
          <p:nvPr>
            <p:ph type="ftr" sz="quarter" idx="11"/>
          </p:nvPr>
        </p:nvSpPr>
        <p:spPr/>
        <p:txBody>
          <a:bodyPr/>
          <a:lstStyle/>
          <a:p>
            <a:endParaRPr lang="en-US"/>
          </a:p>
        </p:txBody>
      </p:sp>
      <p:sp>
        <p:nvSpPr>
          <p:cNvPr id="4" name="Foliennummernplatzhalter 3">
            <a:extLst>
              <a:ext uri="{FF2B5EF4-FFF2-40B4-BE49-F238E27FC236}">
                <a16:creationId xmlns:a16="http://schemas.microsoft.com/office/drawing/2014/main" id="{B017AE66-4EA5-916A-8F4C-D415B7BBF29D}"/>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075986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9F6A74-0C9D-B5ED-DDFE-FC6F280B335A}"/>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Inhaltsplatzhalter 2">
            <a:extLst>
              <a:ext uri="{FF2B5EF4-FFF2-40B4-BE49-F238E27FC236}">
                <a16:creationId xmlns:a16="http://schemas.microsoft.com/office/drawing/2014/main" id="{1D9AF7F9-473A-F493-8F1F-0541A1F035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Textplatzhalter 3">
            <a:extLst>
              <a:ext uri="{FF2B5EF4-FFF2-40B4-BE49-F238E27FC236}">
                <a16:creationId xmlns:a16="http://schemas.microsoft.com/office/drawing/2014/main" id="{B25DD012-31F3-7CDB-ACAE-C770A16883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9B092E83-A734-1C44-CAB7-298D244FC965}"/>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6" name="Fußzeilenplatzhalter 5">
            <a:extLst>
              <a:ext uri="{FF2B5EF4-FFF2-40B4-BE49-F238E27FC236}">
                <a16:creationId xmlns:a16="http://schemas.microsoft.com/office/drawing/2014/main" id="{9C992C97-26E4-FAE4-21B0-896ADE8FE51F}"/>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E80B6B3B-A74E-B91C-1957-A317A1BD0F97}"/>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165016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0E7DE0-FCCD-7383-BCD8-9C144EC3A41C}"/>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Bildplatzhalter 2">
            <a:extLst>
              <a:ext uri="{FF2B5EF4-FFF2-40B4-BE49-F238E27FC236}">
                <a16:creationId xmlns:a16="http://schemas.microsoft.com/office/drawing/2014/main" id="{D528A19A-B797-B3F3-7757-369ADC5020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platzhalter 3">
            <a:extLst>
              <a:ext uri="{FF2B5EF4-FFF2-40B4-BE49-F238E27FC236}">
                <a16:creationId xmlns:a16="http://schemas.microsoft.com/office/drawing/2014/main" id="{1E51EA2F-B315-256B-B304-D761FEEBB9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B3CCCC55-4B9F-EA91-75E5-27C68079BD61}"/>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6" name="Fußzeilenplatzhalter 5">
            <a:extLst>
              <a:ext uri="{FF2B5EF4-FFF2-40B4-BE49-F238E27FC236}">
                <a16:creationId xmlns:a16="http://schemas.microsoft.com/office/drawing/2014/main" id="{2EF3CABB-5CD9-0C3D-34D7-22DE3A859BE8}"/>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96CADFCC-043A-A082-4A60-799E566F6511}"/>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6509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977038-9336-C7EA-75B7-437A2BEDBD05}"/>
              </a:ext>
            </a:extLst>
          </p:cNvPr>
          <p:cNvSpPr>
            <a:spLocks noGrp="1"/>
          </p:cNvSpPr>
          <p:nvPr>
            <p:ph type="title"/>
          </p:nvPr>
        </p:nvSpPr>
        <p:spPr/>
        <p:txBody>
          <a:bodyPr/>
          <a:lstStyle/>
          <a:p>
            <a:r>
              <a:rPr lang="de-DE"/>
              <a:t>Mastertitelformat bearbeiten</a:t>
            </a:r>
            <a:endParaRPr lang="en-US"/>
          </a:p>
        </p:txBody>
      </p:sp>
      <p:sp>
        <p:nvSpPr>
          <p:cNvPr id="3" name="Vertikaler Textplatzhalter 2">
            <a:extLst>
              <a:ext uri="{FF2B5EF4-FFF2-40B4-BE49-F238E27FC236}">
                <a16:creationId xmlns:a16="http://schemas.microsoft.com/office/drawing/2014/main" id="{D1C5A30B-E7B2-0BB6-DB4C-44B4C155CDE0}"/>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6A817A34-CF60-4A13-FCDB-A53866C03A59}"/>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5" name="Fußzeilenplatzhalter 4">
            <a:extLst>
              <a:ext uri="{FF2B5EF4-FFF2-40B4-BE49-F238E27FC236}">
                <a16:creationId xmlns:a16="http://schemas.microsoft.com/office/drawing/2014/main" id="{748230EB-112B-9BC4-2847-765E1F3D9D34}"/>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53DA3261-84DE-88FE-68C6-0D5102D41A73}"/>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310506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CD56FC56-FAF7-393A-627E-77250F9461B9}"/>
              </a:ext>
            </a:extLst>
          </p:cNvPr>
          <p:cNvSpPr>
            <a:spLocks noGrp="1"/>
          </p:cNvSpPr>
          <p:nvPr>
            <p:ph type="title" orient="vert"/>
          </p:nvPr>
        </p:nvSpPr>
        <p:spPr>
          <a:xfrm>
            <a:off x="8724900" y="365125"/>
            <a:ext cx="2628900" cy="5811838"/>
          </a:xfrm>
        </p:spPr>
        <p:txBody>
          <a:bodyPr vert="eaVert"/>
          <a:lstStyle/>
          <a:p>
            <a:r>
              <a:rPr lang="de-DE"/>
              <a:t>Mastertitelformat bearbeiten</a:t>
            </a:r>
            <a:endParaRPr lang="en-US"/>
          </a:p>
        </p:txBody>
      </p:sp>
      <p:sp>
        <p:nvSpPr>
          <p:cNvPr id="3" name="Vertikaler Textplatzhalter 2">
            <a:extLst>
              <a:ext uri="{FF2B5EF4-FFF2-40B4-BE49-F238E27FC236}">
                <a16:creationId xmlns:a16="http://schemas.microsoft.com/office/drawing/2014/main" id="{0255F929-28DC-DC77-DFC1-24EEEAEC3368}"/>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165C2AA4-5E9A-B17E-B2BE-7CC8D35FE986}"/>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5" name="Fußzeilenplatzhalter 4">
            <a:extLst>
              <a:ext uri="{FF2B5EF4-FFF2-40B4-BE49-F238E27FC236}">
                <a16:creationId xmlns:a16="http://schemas.microsoft.com/office/drawing/2014/main" id="{7823AFFE-0C08-A485-B3E2-41291A215B2B}"/>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D2518E6-97FF-E724-4C8B-5C8EC13255D5}"/>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17140582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231FEDEA-841C-5E3F-BA21-4CC848ADBA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endParaRPr lang="en-US"/>
          </a:p>
        </p:txBody>
      </p:sp>
      <p:sp>
        <p:nvSpPr>
          <p:cNvPr id="3" name="Textplatzhalter 2">
            <a:extLst>
              <a:ext uri="{FF2B5EF4-FFF2-40B4-BE49-F238E27FC236}">
                <a16:creationId xmlns:a16="http://schemas.microsoft.com/office/drawing/2014/main" id="{D44DD227-AFD2-3E57-626A-6543E96743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ABFA3681-6721-CD81-98D8-5419AC2F80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64F010-D765-3742-B1BE-090DA5D5B25D}" type="datetimeFigureOut">
              <a:rPr lang="en-US" smtClean="0"/>
              <a:t>12/7/2022</a:t>
            </a:fld>
            <a:endParaRPr lang="en-US"/>
          </a:p>
        </p:txBody>
      </p:sp>
      <p:sp>
        <p:nvSpPr>
          <p:cNvPr id="5" name="Fußzeilenplatzhalter 4">
            <a:extLst>
              <a:ext uri="{FF2B5EF4-FFF2-40B4-BE49-F238E27FC236}">
                <a16:creationId xmlns:a16="http://schemas.microsoft.com/office/drawing/2014/main" id="{A010C26A-1BF1-3B10-B107-79DB8AFF41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Foliennummernplatzhalter 5">
            <a:extLst>
              <a:ext uri="{FF2B5EF4-FFF2-40B4-BE49-F238E27FC236}">
                <a16:creationId xmlns:a16="http://schemas.microsoft.com/office/drawing/2014/main" id="{46921CE8-5A9D-D95F-6C17-3E0FD43015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D1D24-8592-8C4E-ADCB-0F95CB683268}" type="slidenum">
              <a:rPr lang="en-US" smtClean="0"/>
              <a:t>‹Nr.›</a:t>
            </a:fld>
            <a:endParaRPr lang="en-US"/>
          </a:p>
        </p:txBody>
      </p:sp>
    </p:spTree>
    <p:extLst>
      <p:ext uri="{BB962C8B-B14F-4D97-AF65-F5344CB8AC3E}">
        <p14:creationId xmlns:p14="http://schemas.microsoft.com/office/powerpoint/2010/main" val="4110285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hyperlink" Target="https://www.iacpcybercenter.org/resource-center/what-is-cyber-crime/cyber-attack-lifecycle/" TargetMode="External"/><Relationship Id="rId5" Type="http://schemas.openxmlformats.org/officeDocument/2006/relationships/image" Target="../media/image3.png"/><Relationship Id="rId4" Type="http://schemas.openxmlformats.org/officeDocument/2006/relationships/oleObject" Target="../embeddings/oleObject1.bin"/></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oleObject" Target="../embeddings/oleObject2.bin"/></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oleObject" Target="../embeddings/oleObject3.bin"/></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en-US" b="1" dirty="0">
                <a:latin typeface="Arial" panose="020B0604020202020204" pitchFamily="34" charset="0"/>
                <a:cs typeface="Arial" panose="020B0604020202020204" pitchFamily="34" charset="0"/>
              </a:rPr>
              <a:t>Social Engineering</a:t>
            </a: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Social Engineering</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fontScale="92500" lnSpcReduction="10000"/>
          </a:bodyPr>
          <a:lstStyle/>
          <a:p>
            <a:r>
              <a:rPr lang="en-US" dirty="0">
                <a:latin typeface="+mj-lt"/>
                <a:cs typeface="Arial" panose="020B0604020202020204" pitchFamily="34" charset="0"/>
              </a:rPr>
              <a:t>bedeutet die Manipulation von Menschen, (oft) mit Hilfe psychologischer Methoden, um Zugang zu Daten, Dokumenten und Informationen zu erhalten, die für den Angreifer interessant sind. </a:t>
            </a:r>
          </a:p>
          <a:p>
            <a:r>
              <a:rPr lang="en-US" sz="3000" dirty="0">
                <a:latin typeface="+mj-lt"/>
                <a:cs typeface="Arial" panose="020B0604020202020204" pitchFamily="34" charset="0"/>
              </a:rPr>
              <a:t>ist heute eine der größten Bedrohungen für die Informationssicherheit und eine effektive Form der Internetkriminalität. </a:t>
            </a:r>
          </a:p>
          <a:p>
            <a:r>
              <a:rPr lang="en-US" sz="3000" dirty="0">
                <a:latin typeface="+mj-lt"/>
                <a:cs typeface="Arial" panose="020B0604020202020204" pitchFamily="34" charset="0"/>
              </a:rPr>
              <a:t>könnte gefährliche Auswirkungen haben, z. B. Datenverletzungen, mehr als jede andere Art von Angriffen. </a:t>
            </a:r>
          </a:p>
          <a:p>
            <a:r>
              <a:rPr lang="en-US" sz="3000" dirty="0">
                <a:latin typeface="+mj-lt"/>
                <a:cs typeface="Arial" panose="020B0604020202020204" pitchFamily="34" charset="0"/>
              </a:rPr>
              <a:t>Angriffe haben finanzielle </a:t>
            </a:r>
            <a:r>
              <a:rPr lang="en-US" sz="3000" dirty="0" err="1">
                <a:latin typeface="+mj-lt"/>
                <a:cs typeface="Arial" panose="020B0604020202020204" pitchFamily="34" charset="0"/>
              </a:rPr>
              <a:t>Auswirkungen </a:t>
            </a:r>
            <a:r>
              <a:rPr lang="en-US" sz="3000" dirty="0">
                <a:latin typeface="+mj-lt"/>
                <a:cs typeface="Arial" panose="020B0604020202020204" pitchFamily="34" charset="0"/>
              </a:rPr>
              <a:t>und so haben Organisationen erhebliche Geldbeträge verloren. </a:t>
            </a:r>
          </a:p>
          <a:p>
            <a:r>
              <a:rPr lang="en-US" sz="3000" dirty="0">
                <a:latin typeface="+mj-lt"/>
                <a:cs typeface="Arial" panose="020B0604020202020204" pitchFamily="34" charset="0"/>
              </a:rPr>
              <a:t>ist besonders gefährlich, weil sie eher auf menschliches Versagen als auf Schwachstellen in Software und Betriebssystemen zurückzuführen ist</a:t>
            </a:r>
            <a:endParaRPr lang="en-US" sz="3000" dirty="0">
              <a:latin typeface="+mj-lt"/>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6508763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Social Engineering</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lnSpcReduction="10000"/>
          </a:bodyPr>
          <a:lstStyle/>
          <a:p>
            <a:pPr marL="0" indent="0">
              <a:buNone/>
            </a:pPr>
            <a:r>
              <a:rPr lang="en-US" dirty="0">
                <a:latin typeface="+mj-lt"/>
                <a:cs typeface="Arial" panose="020B0604020202020204" pitchFamily="34" charset="0"/>
              </a:rPr>
              <a:t>Unternehmen: </a:t>
            </a:r>
          </a:p>
          <a:p>
            <a:r>
              <a:rPr lang="en-US" dirty="0">
                <a:latin typeface="+mj-lt"/>
                <a:cs typeface="Arial" panose="020B0604020202020204" pitchFamily="34" charset="0"/>
              </a:rPr>
              <a:t>könnte zu Produktivitätsverlusten, einem Rückgang der Arbeitsmoral und Schwierigkeiten bei der Erholung führen. </a:t>
            </a:r>
          </a:p>
          <a:p>
            <a:r>
              <a:rPr lang="en-US" dirty="0">
                <a:latin typeface="+mj-lt"/>
                <a:cs typeface="Arial" panose="020B0604020202020204" pitchFamily="34" charset="0"/>
              </a:rPr>
              <a:t>Rufschädigung, weil die Kunden nicht davon überzeugt sind, dass das Unternehmen sich schützen kann. </a:t>
            </a:r>
          </a:p>
          <a:p>
            <a:r>
              <a:rPr lang="en-US" dirty="0">
                <a:latin typeface="+mj-lt"/>
                <a:cs typeface="Arial" panose="020B0604020202020204" pitchFamily="34" charset="0"/>
              </a:rPr>
              <a:t>müssen oft eine alte Störungsmeldung entlassen. </a:t>
            </a:r>
          </a:p>
          <a:p>
            <a:r>
              <a:rPr lang="en-US" dirty="0">
                <a:latin typeface="+mj-lt"/>
                <a:cs typeface="Arial" panose="020B0604020202020204" pitchFamily="34" charset="0"/>
              </a:rPr>
              <a:t>sollte Sicherheitssoftware zur Verfügung stellen, um zukünftige Angriffe zu verhindern. </a:t>
            </a:r>
          </a:p>
          <a:p>
            <a:r>
              <a:rPr lang="en-US" dirty="0">
                <a:latin typeface="+mj-lt"/>
                <a:cs typeface="Arial" panose="020B0604020202020204" pitchFamily="34" charset="0"/>
              </a:rPr>
              <a:t>sollten die Mitarbeiter häufig neu qualifiziert werden, um auf Angriffe vorbereitet zu sein</a:t>
            </a:r>
            <a:r>
              <a:rPr lang="en-US" dirty="0">
                <a:latin typeface="+mj-lt"/>
              </a:rPr>
              <a:t>.</a:t>
            </a:r>
            <a:endParaRPr lang="de-DE" dirty="0">
              <a:latin typeface="+mj-lt"/>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5079577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Social Engineering Ausbildung</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r>
              <a:rPr lang="en-US" dirty="0">
                <a:latin typeface="+mj-lt"/>
                <a:cs typeface="Arial" panose="020B0604020202020204" pitchFamily="34" charset="0"/>
              </a:rPr>
              <a:t>von Mitarbeitern und Führungskräften ist wichtig, um Social-Engineering-Angriffe zu erkennen, denn das Risiko, Opfer zu werden, ist groß. </a:t>
            </a:r>
          </a:p>
          <a:p>
            <a:r>
              <a:rPr lang="en-US" dirty="0">
                <a:latin typeface="+mj-lt"/>
                <a:cs typeface="Arial" panose="020B0604020202020204" pitchFamily="34" charset="0"/>
              </a:rPr>
              <a:t>in Programme zur Sensibilisierung für Sicherheitsfragen aufgenommen werden und den Einzelnen und das Unternehmen schützen können. </a:t>
            </a:r>
          </a:p>
          <a:p>
            <a:r>
              <a:rPr lang="en-US" dirty="0">
                <a:latin typeface="+mj-lt"/>
                <a:cs typeface="Arial" panose="020B0604020202020204" pitchFamily="34" charset="0"/>
              </a:rPr>
              <a:t>Deshalb sollten sie dabei unterstützt werden, Schulungen zur Sensibilisierung für den Umgang mit dem Internet ernst zu nehmen und ihren Mitarbeitern die Möglichkeit zu geben, an solchen Schulungen teilzunehmen.</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0706233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Lebenszyklus von Social-Engineering-Angriffen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en-US" dirty="0">
                <a:latin typeface="+mj-lt"/>
                <a:cs typeface="Arial" panose="020B0604020202020204" pitchFamily="34" charset="0"/>
              </a:rPr>
              <a:t>Der Angreifer:</a:t>
            </a:r>
          </a:p>
          <a:p>
            <a:r>
              <a:rPr lang="en-US" dirty="0">
                <a:latin typeface="+mj-lt"/>
                <a:cs typeface="Arial" panose="020B0604020202020204" pitchFamily="34" charset="0"/>
              </a:rPr>
              <a:t>untersucht zunächst das anvisierte Opfer, um die für den Angriff erforderlichen Hintergrundinformationen zu sammeln, z. B. Zugangspunkte und schwache Sicherheitsprotokolle.</a:t>
            </a:r>
          </a:p>
          <a:p>
            <a:r>
              <a:rPr lang="en-US" dirty="0">
                <a:latin typeface="+mj-lt"/>
                <a:cs typeface="Arial" panose="020B0604020202020204" pitchFamily="34" charset="0"/>
              </a:rPr>
              <a:t>versucht dann, das Vertrauen des Opfers zu gewinnen und Anreize für Handlungen zu schaffen, die normalerweise nicht sicherheitsrelevant sind, wie z. B. die Preisgabe sensibler Informationen oder die Gewährung des Zugangs zu wichtigen Ressourcen. Abbildung 1 erklärt den Lebenszyklus eines Angriffs.</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4798307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Lebenszyklus eines Social Engineering-Angriffs</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Inhaltsplatzhalter 5">
            <a:extLst>
              <a:ext uri="{FF2B5EF4-FFF2-40B4-BE49-F238E27FC236}">
                <a16:creationId xmlns:a16="http://schemas.microsoft.com/office/drawing/2014/main" id="{2B268696-12EF-8BE8-73A2-C1E329AAD8B6}"/>
              </a:ext>
            </a:extLst>
          </p:cNvPr>
          <p:cNvGraphicFramePr>
            <a:graphicFrameLocks noGrp="1"/>
          </p:cNvGraphicFramePr>
          <p:nvPr>
            <p:ph idx="1"/>
            <p:extLst>
              <p:ext uri="{D42A27DB-BD31-4B8C-83A1-F6EECF244321}">
                <p14:modId xmlns:p14="http://schemas.microsoft.com/office/powerpoint/2010/main" val="3305017581"/>
              </p:ext>
            </p:extLst>
          </p:nvPr>
        </p:nvGraphicFramePr>
        <p:xfrm>
          <a:off x="1067163" y="1685563"/>
          <a:ext cx="7129520" cy="4321175"/>
        </p:xfrm>
        <a:graphic>
          <a:graphicData uri="http://schemas.openxmlformats.org/presentationml/2006/ole">
            <mc:AlternateContent xmlns:mc="http://schemas.openxmlformats.org/markup-compatibility/2006">
              <mc:Choice xmlns:v="urn:schemas-microsoft-com:vml" Requires="v">
                <p:oleObj name="Bild" r:id="rId4" imgW="0" imgH="0" progId="StaticMetafile">
                  <p:embed/>
                </p:oleObj>
              </mc:Choice>
              <mc:Fallback>
                <p:oleObj name="Bild" r:id="rId4" imgW="0" imgH="0" progId="StaticMetafile">
                  <p:embed/>
                  <p:pic>
                    <p:nvPicPr>
                      <p:cNvPr id="6" name="Objekt 5">
                        <a:extLst>
                          <a:ext uri="{FF2B5EF4-FFF2-40B4-BE49-F238E27FC236}">
                            <a16:creationId xmlns:a16="http://schemas.microsoft.com/office/drawing/2014/main" id="{2B268696-12EF-8BE8-73A2-C1E329AAD8B6}"/>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67163" y="1685563"/>
                        <a:ext cx="7129520" cy="4321175"/>
                      </a:xfrm>
                      <a:prstGeom prst="rect">
                        <a:avLst/>
                      </a:prstGeom>
                      <a:solidFill>
                        <a:srgbClr val="FFFFFF"/>
                      </a:solidFill>
                      <a:ln>
                        <a:noFill/>
                      </a:ln>
                    </p:spPr>
                  </p:pic>
                </p:oleObj>
              </mc:Fallback>
            </mc:AlternateContent>
          </a:graphicData>
        </a:graphic>
      </p:graphicFrame>
      <p:sp>
        <p:nvSpPr>
          <p:cNvPr id="7" name="Textfeld 6"/>
          <p:cNvSpPr txBox="1"/>
          <p:nvPr/>
        </p:nvSpPr>
        <p:spPr>
          <a:xfrm>
            <a:off x="540000" y="6242447"/>
            <a:ext cx="10008766" cy="615553"/>
          </a:xfrm>
          <a:prstGeom prst="rect">
            <a:avLst/>
          </a:prstGeom>
          <a:noFill/>
        </p:spPr>
        <p:txBody>
          <a:bodyPr wrap="none" rtlCol="0">
            <a:spAutoFit/>
          </a:bodyPr>
          <a:lstStyle/>
          <a:p>
            <a:r>
              <a:rPr lang="de-DE" sz="1600" i="1" dirty="0" err="1">
                <a:latin typeface="+mj-lt"/>
                <a:cs typeface="Arial" panose="020B0604020202020204" pitchFamily="34" charset="0"/>
              </a:rPr>
              <a:t>Abbildung </a:t>
            </a:r>
            <a:r>
              <a:rPr lang="de-DE" sz="1600" i="1" dirty="0">
                <a:latin typeface="+mj-lt"/>
                <a:cs typeface="Arial" panose="020B0604020202020204" pitchFamily="34" charset="0"/>
              </a:rPr>
              <a:t>1: </a:t>
            </a:r>
            <a:r>
              <a:rPr lang="de-DE" sz="1600" i="1" dirty="0" err="1">
                <a:latin typeface="+mj-lt"/>
                <a:cs typeface="Arial" panose="020B0604020202020204" pitchFamily="34" charset="0"/>
              </a:rPr>
              <a:t>Lebenszyklus eines Angriffs </a:t>
            </a:r>
            <a:r>
              <a:rPr lang="en-GB" sz="1600" i="1" u="sng" dirty="0">
                <a:solidFill>
                  <a:srgbClr val="0000FF"/>
                </a:solidFill>
                <a:latin typeface="+mj-lt"/>
                <a:ea typeface="Calibri" panose="020F0502020204030204" pitchFamily="34" charset="0"/>
                <a:cs typeface="Arial" panose="020B0604020202020204" pitchFamily="34" charset="0"/>
                <a:hlinkClick r:id="rId6"/>
              </a:rPr>
              <a:t>(</a:t>
            </a:r>
            <a:r>
              <a:rPr lang="en-GB" sz="1600" i="1" dirty="0">
                <a:solidFill>
                  <a:srgbClr val="0070C0"/>
                </a:solidFill>
                <a:latin typeface="+mj-lt"/>
                <a:ea typeface="Calibri" panose="020F0502020204030204" pitchFamily="34" charset="0"/>
                <a:cs typeface="Arial" panose="020B0604020202020204" pitchFamily="34" charset="0"/>
              </a:rPr>
              <a:t>https://www.iacpcybercenter.org/resource-center/what-is-cyber-crime/cyber-attack-lifecycle/)</a:t>
            </a:r>
            <a:endParaRPr lang="de-DE" sz="1600" i="1" dirty="0">
              <a:latin typeface="+mj-lt"/>
              <a:cs typeface="Arial" panose="020B0604020202020204" pitchFamily="34" charset="0"/>
            </a:endParaRPr>
          </a:p>
          <a:p>
            <a:endParaRPr lang="de-DE" dirty="0"/>
          </a:p>
        </p:txBody>
      </p:sp>
    </p:spTree>
    <p:extLst>
      <p:ext uri="{BB962C8B-B14F-4D97-AF65-F5344CB8AC3E}">
        <p14:creationId xmlns:p14="http://schemas.microsoft.com/office/powerpoint/2010/main" val="22392525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Social-Engineering-Angriffstechniken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en-US" b="1" dirty="0">
                <a:latin typeface="+mj-lt"/>
                <a:cs typeface="Arial" panose="020B0604020202020204" pitchFamily="34" charset="0"/>
              </a:rPr>
              <a:t>Köderangriff </a:t>
            </a:r>
          </a:p>
          <a:p>
            <a:r>
              <a:rPr lang="en-US" dirty="0">
                <a:latin typeface="+mj-lt"/>
                <a:cs typeface="Arial" panose="020B0604020202020204" pitchFamily="34" charset="0"/>
              </a:rPr>
              <a:t>versucht, die Neugier des Opfers zu wecken, indem er den Benutzer in eine Falle lockt, um seine persönlichen Daten zu stehlen oder sein System mit Malware zu infizieren.</a:t>
            </a:r>
          </a:p>
          <a:p>
            <a:r>
              <a:rPr lang="en-US" dirty="0">
                <a:latin typeface="+mj-lt"/>
                <a:cs typeface="Arial" panose="020B0604020202020204" pitchFamily="34" charset="0"/>
              </a:rPr>
              <a:t>verwendet häufig physische Medien zur Verbreitung von Malware (z. B. mit Malware infizierte Flash-Laufwerke, z. B. in Aufzügen oder auf dem Parkplatz eines Unternehmens).</a:t>
            </a:r>
          </a:p>
          <a:p>
            <a:r>
              <a:rPr lang="en-US" dirty="0">
                <a:latin typeface="+mj-lt"/>
                <a:cs typeface="Arial" panose="020B0604020202020204" pitchFamily="34" charset="0"/>
              </a:rPr>
              <a:t>Die Online-Werbung besteht aus verlockenden Anzeigen, die zu bösartigen Websites führen und die Benutzer zum Herunterladen einer mit Malware infizierten Anwendung verleiten.</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3104956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Social-Engineering-Angriffstechniken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en-US" b="1" dirty="0">
                <a:latin typeface="+mj-lt"/>
                <a:cs typeface="Arial" panose="020B0604020202020204" pitchFamily="34" charset="0"/>
              </a:rPr>
              <a:t>Scareware</a:t>
            </a:r>
          </a:p>
          <a:p>
            <a:r>
              <a:rPr lang="en-US" dirty="0">
                <a:latin typeface="+mj-lt"/>
                <a:cs typeface="Arial" panose="020B0604020202020204" pitchFamily="34" charset="0"/>
              </a:rPr>
              <a:t>verwendet falsche Alarme und fiktive Bedrohungen, die den Benutzern vorgaukeln, dass ihr System mit Malware infiziert ist und sie Software ohne Nutzen oder Malware installieren müssen. </a:t>
            </a:r>
          </a:p>
          <a:p>
            <a:r>
              <a:rPr lang="en-US" dirty="0">
                <a:latin typeface="+mj-lt"/>
                <a:cs typeface="Arial" panose="020B0604020202020204" pitchFamily="34" charset="0"/>
              </a:rPr>
              <a:t>wird als Betrugssoftware, Rogue Scanner Software und Fraud Ware angesehen. </a:t>
            </a:r>
          </a:p>
          <a:p>
            <a:r>
              <a:rPr lang="en-US" dirty="0">
                <a:latin typeface="+mj-lt"/>
                <a:cs typeface="Arial" panose="020B0604020202020204" pitchFamily="34" charset="0"/>
              </a:rPr>
              <a:t>wird auch über Spam-E-Mails verbreitet, die den Nutzern anbieten, wertlose/schädliche Dienste zu kaufen.</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9698265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Social-Engineering-Angriffstechniken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en-US" b="1" dirty="0">
                <a:latin typeface="+mj-lt"/>
                <a:cs typeface="Arial" panose="020B0604020202020204" pitchFamily="34" charset="0"/>
              </a:rPr>
              <a:t>Pretexting </a:t>
            </a:r>
          </a:p>
          <a:p>
            <a:r>
              <a:rPr lang="en-US" dirty="0">
                <a:latin typeface="+mj-lt"/>
                <a:cs typeface="Arial" panose="020B0604020202020204" pitchFamily="34" charset="0"/>
              </a:rPr>
              <a:t>nutzt einen Betrug, der oft von einem Täter initiiert wird, der vorgibt, sensible Informationen von einem Opfer zu benötigen, um eine wichtige Aufgabe zu erfüllen. </a:t>
            </a:r>
          </a:p>
          <a:p>
            <a:r>
              <a:rPr lang="en-US" dirty="0">
                <a:latin typeface="+mj-lt"/>
                <a:cs typeface="Arial" panose="020B0604020202020204" pitchFamily="34" charset="0"/>
              </a:rPr>
              <a:t>Zunächst bauen sie Vertrauen zu ihren Opfern auf, indem sie sich als Mitarbeiter, Polizisten, Bank- und Steuerbeamte oder andere Personen ausgeben, die das Recht haben, davon zu erfahren. </a:t>
            </a:r>
          </a:p>
          <a:p>
            <a:r>
              <a:rPr lang="en-US" dirty="0">
                <a:latin typeface="+mj-lt"/>
                <a:cs typeface="Arial" panose="020B0604020202020204" pitchFamily="34" charset="0"/>
              </a:rPr>
              <a:t>verwendet Fragen, die erforderlich sind, um die Identität des Opfers zu bestätigen, und durch die sie wichtige persönliche Daten sammeln.</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4764567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Social-Engineering-Angriffstechniken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fontScale="92500" lnSpcReduction="10000"/>
          </a:bodyPr>
          <a:lstStyle/>
          <a:p>
            <a:pPr marL="0" indent="0">
              <a:buNone/>
            </a:pPr>
            <a:r>
              <a:rPr lang="en-US" b="1" dirty="0">
                <a:latin typeface="+mj-lt"/>
                <a:cs typeface="Arial" panose="020B0604020202020204" pitchFamily="34" charset="0"/>
              </a:rPr>
              <a:t>Phishing</a:t>
            </a:r>
          </a:p>
          <a:p>
            <a:r>
              <a:rPr lang="en-US" dirty="0">
                <a:latin typeface="+mj-lt"/>
                <a:cs typeface="Arial" panose="020B0604020202020204" pitchFamily="34" charset="0"/>
              </a:rPr>
              <a:t>ist eine der beliebtesten Arten von Social-Engineering-Angriffen, bei denen Phishing-Betrügereien (Betrug) eingesetzt werden, d. h. E-Mails und SMS-Kampagnen.</a:t>
            </a:r>
          </a:p>
          <a:p>
            <a:r>
              <a:rPr lang="en-US" dirty="0">
                <a:latin typeface="+mj-lt"/>
                <a:cs typeface="Arial" panose="020B0604020202020204" pitchFamily="34" charset="0"/>
              </a:rPr>
              <a:t>zielt darauf ab, die Opfer neugierig zu machen oder zu verängstigen und sie dazu zu bringen, sensible Informationen preiszugeben, auf Links zu bösartigen Websites zu klicken oder Anhänge zu öffnen, die Malware enthalten.</a:t>
            </a:r>
          </a:p>
          <a:p>
            <a:r>
              <a:rPr lang="en-US" dirty="0">
                <a:latin typeface="+mj-lt"/>
                <a:cs typeface="Arial" panose="020B0604020202020204" pitchFamily="34" charset="0"/>
              </a:rPr>
              <a:t>könnten von Mail-Servern mit Zugang zu Plattformen für die gemeinsame Nutzung von Bedrohungen leichter entdeckt und blockiert werden (aufgrund identischer oder nahezu identischer Nachrichten, die in Phishing-Kampagnen an viele Benutzer gesendet werden).</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0330744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Social-Engineering-Angriffstechniken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fontScale="92500"/>
          </a:bodyPr>
          <a:lstStyle/>
          <a:p>
            <a:pPr marL="0" indent="0">
              <a:buNone/>
            </a:pPr>
            <a:r>
              <a:rPr lang="en-US" b="1" dirty="0">
                <a:latin typeface="+mj-lt"/>
                <a:cs typeface="Arial" panose="020B0604020202020204" pitchFamily="34" charset="0"/>
              </a:rPr>
              <a:t>Speer-Phishing </a:t>
            </a:r>
          </a:p>
          <a:p>
            <a:r>
              <a:rPr lang="en-US" dirty="0">
                <a:latin typeface="+mj-lt"/>
                <a:cs typeface="Arial" panose="020B0604020202020204" pitchFamily="34" charset="0"/>
              </a:rPr>
              <a:t>ist eine besondere Form des Phishing-Angriffs, da ein Angreifer bestimmte Personen oder Unternehmen auswählt.</a:t>
            </a:r>
          </a:p>
          <a:p>
            <a:r>
              <a:rPr lang="en-US" dirty="0">
                <a:latin typeface="+mj-lt"/>
                <a:cs typeface="Arial" panose="020B0604020202020204" pitchFamily="34" charset="0"/>
              </a:rPr>
              <a:t>verwendet Nachrichten, die an die Eigenschaften, die berufliche Stellung und die Kontakte ihrer Opfer angepasst sind, um ihre Angriffe unauffälliger zu gestalten. </a:t>
            </a:r>
          </a:p>
          <a:p>
            <a:r>
              <a:rPr lang="en-US" dirty="0">
                <a:latin typeface="+mj-lt"/>
                <a:cs typeface="Arial" panose="020B0604020202020204" pitchFamily="34" charset="0"/>
              </a:rPr>
              <a:t>erfordert vom Täter (der Person, die die rechtswidrige Handlung begeht) größere Anstrengungen und kann Wochen und Monate in Anspruch nehmen, um sie vorzubereiten. </a:t>
            </a:r>
          </a:p>
          <a:p>
            <a:r>
              <a:rPr lang="en-US" dirty="0">
                <a:latin typeface="+mj-lt"/>
                <a:cs typeface="Arial" panose="020B0604020202020204" pitchFamily="34" charset="0"/>
              </a:rPr>
              <a:t>ist viel schwieriger zu erkennen als Phishing und hat bessere Erfolgsquoten.</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9189622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Social-Engineering-Angriffstechniken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lnSpcReduction="10000"/>
          </a:bodyPr>
          <a:lstStyle/>
          <a:p>
            <a:pPr marL="0" indent="0">
              <a:buNone/>
            </a:pPr>
            <a:r>
              <a:rPr lang="en-US" b="1" dirty="0">
                <a:latin typeface="+mj-lt"/>
                <a:cs typeface="Arial" panose="020B0604020202020204" pitchFamily="34" charset="0"/>
              </a:rPr>
              <a:t>Wie man Phishing erkennt </a:t>
            </a:r>
          </a:p>
          <a:p>
            <a:pPr marL="0" indent="0">
              <a:buNone/>
            </a:pPr>
            <a:r>
              <a:rPr lang="en-US" dirty="0">
                <a:latin typeface="+mj-lt"/>
                <a:cs typeface="Arial" panose="020B0604020202020204" pitchFamily="34" charset="0"/>
              </a:rPr>
              <a:t>Betrüger (Menschen, die betrügerische Geschäfte machen)</a:t>
            </a:r>
          </a:p>
          <a:p>
            <a:r>
              <a:rPr lang="en-US" dirty="0">
                <a:latin typeface="+mj-lt"/>
                <a:cs typeface="Arial" panose="020B0604020202020204" pitchFamily="34" charset="0"/>
              </a:rPr>
              <a:t>E-Mail- oder Textnachrichten verwenden, um Personen dazu zu bringen, ihre persönlichen Daten mitzuteilen, und versuchen, Passwörter, Kontonummern oder Sozialversicherungsnummern zu stehlen. </a:t>
            </a:r>
          </a:p>
          <a:p>
            <a:r>
              <a:rPr lang="en-US" dirty="0">
                <a:latin typeface="+mj-lt"/>
                <a:cs typeface="Arial" panose="020B0604020202020204" pitchFamily="34" charset="0"/>
              </a:rPr>
              <a:t>Täglich werden Tausende von Phishing-Angriffen gestartet - und sie sind oft erfolgreich. </a:t>
            </a:r>
          </a:p>
          <a:p>
            <a:r>
              <a:rPr lang="en-US" dirty="0">
                <a:latin typeface="+mj-lt"/>
                <a:cs typeface="Arial" panose="020B0604020202020204" pitchFamily="34" charset="0"/>
              </a:rPr>
              <a:t>Sie aktualisieren ihre Taktiken häufig, aber es gibt einige Anzeichen, die Opfern helfen, eine Phishing-E-Mail oder -SMS zu erkennen, z. B. die folgenden:</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5247974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Social-Engineering-Angriffstechniken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fontScale="92500" lnSpcReduction="10000"/>
          </a:bodyPr>
          <a:lstStyle/>
          <a:p>
            <a:pPr marL="0" indent="0">
              <a:buNone/>
            </a:pPr>
            <a:r>
              <a:rPr lang="en-US" b="1" dirty="0">
                <a:latin typeface="+mj-lt"/>
                <a:cs typeface="Arial" panose="020B0604020202020204" pitchFamily="34" charset="0"/>
              </a:rPr>
              <a:t>Wie man Phishing erkennt </a:t>
            </a:r>
          </a:p>
          <a:p>
            <a:pPr marL="0" indent="0">
              <a:buNone/>
            </a:pPr>
            <a:r>
              <a:rPr lang="en-US" dirty="0">
                <a:latin typeface="+mj-lt"/>
                <a:cs typeface="Arial" panose="020B0604020202020204" pitchFamily="34" charset="0"/>
              </a:rPr>
              <a:t>Phishing-E-Mails und Textnachrichten</a:t>
            </a:r>
          </a:p>
          <a:p>
            <a:r>
              <a:rPr lang="en-US" dirty="0">
                <a:latin typeface="+mj-lt"/>
                <a:cs typeface="Arial" panose="020B0604020202020204" pitchFamily="34" charset="0"/>
              </a:rPr>
              <a:t>können aussehen, als kämen sie von einem Unternehmen, das Sie kennen oder dem Sie vertrauen. </a:t>
            </a:r>
          </a:p>
          <a:p>
            <a:r>
              <a:rPr lang="en-US" dirty="0">
                <a:latin typeface="+mj-lt"/>
                <a:cs typeface="Arial" panose="020B0604020202020204" pitchFamily="34" charset="0"/>
              </a:rPr>
              <a:t>oder so aussehen, als kämen sie von einer Bank, einem Kreditkartenunternehmen, einem sozialen Netzwerk, einer Online-Zahlungswebsite oder -App oder einem Online-Geschäft. </a:t>
            </a:r>
          </a:p>
          <a:p>
            <a:r>
              <a:rPr lang="en-US" dirty="0">
                <a:latin typeface="+mj-lt"/>
                <a:cs typeface="Arial" panose="020B0604020202020204" pitchFamily="34" charset="0"/>
              </a:rPr>
              <a:t>erzählen oft eine Geschichte, um die Opfer dazu zu bringen, auf einen persönlichen Link zu klicken oder einen Anhang zu öffnen, z. B. indem sie behaupten, es gäbe ein Problem mit dem Konto oder den Zahlungsinformationen</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9485668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Social-Engineering-Angriffstechniken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en-US" b="1" dirty="0">
                <a:latin typeface="+mj-lt"/>
                <a:cs typeface="Arial" panose="020B0604020202020204" pitchFamily="34" charset="0"/>
              </a:rPr>
              <a:t>Wie man Phishing erkennt </a:t>
            </a:r>
          </a:p>
          <a:p>
            <a:pPr marL="0" indent="0">
              <a:buNone/>
            </a:pPr>
            <a:r>
              <a:rPr lang="en-US" dirty="0">
                <a:latin typeface="+mj-lt"/>
                <a:cs typeface="Arial" panose="020B0604020202020204" pitchFamily="34" charset="0"/>
              </a:rPr>
              <a:t>Phishing-E-Mails und Textnachrichten</a:t>
            </a:r>
          </a:p>
          <a:p>
            <a:r>
              <a:rPr lang="en-US" dirty="0">
                <a:latin typeface="+mj-lt"/>
                <a:cs typeface="Arial" panose="020B0604020202020204" pitchFamily="34" charset="0"/>
              </a:rPr>
              <a:t>dass diese Person einige persönliche Informationen bestätigen muss,</a:t>
            </a:r>
          </a:p>
          <a:p>
            <a:r>
              <a:rPr lang="en-US" dirty="0">
                <a:latin typeface="+mj-lt"/>
                <a:cs typeface="Arial" panose="020B0604020202020204" pitchFamily="34" charset="0"/>
              </a:rPr>
              <a:t>eine gefälschte Rechnung enthalten, die die Person auffordert, auf einen Link zu klicken, um eine Zahlung zu leisten.</a:t>
            </a:r>
          </a:p>
          <a:p>
            <a:r>
              <a:rPr lang="en-US" dirty="0">
                <a:latin typeface="+mj-lt"/>
                <a:cs typeface="Arial" panose="020B0604020202020204" pitchFamily="34" charset="0"/>
              </a:rPr>
              <a:t>dass die Person für eine staatliche Erstattung in Frage kommt usw.</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9526057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Social-Engineering-Angriffstechniken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en-US" sz="2400" dirty="0">
                <a:latin typeface="+mj-lt"/>
                <a:cs typeface="Arial" panose="020B0604020202020204" pitchFamily="34" charset="0"/>
              </a:rPr>
              <a:t>Abbildung 2 zeigt ein praktisches Beispiel für Phishing</a:t>
            </a:r>
            <a:endParaRPr lang="de-DE" sz="2400"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Objekt 5">
            <a:extLst>
              <a:ext uri="{FF2B5EF4-FFF2-40B4-BE49-F238E27FC236}">
                <a16:creationId xmlns:a16="http://schemas.microsoft.com/office/drawing/2014/main" id="{D77C6E7D-4A75-FACA-0B7D-50738CA864B7}"/>
              </a:ext>
            </a:extLst>
          </p:cNvPr>
          <p:cNvGraphicFramePr>
            <a:graphicFrameLocks/>
          </p:cNvGraphicFramePr>
          <p:nvPr>
            <p:extLst>
              <p:ext uri="{D42A27DB-BD31-4B8C-83A1-F6EECF244321}">
                <p14:modId xmlns:p14="http://schemas.microsoft.com/office/powerpoint/2010/main" val="3306871163"/>
              </p:ext>
            </p:extLst>
          </p:nvPr>
        </p:nvGraphicFramePr>
        <p:xfrm>
          <a:off x="838200" y="2423160"/>
          <a:ext cx="7299960" cy="3753803"/>
        </p:xfrm>
        <a:graphic>
          <a:graphicData uri="http://schemas.openxmlformats.org/presentationml/2006/ole">
            <mc:AlternateContent xmlns:mc="http://schemas.openxmlformats.org/markup-compatibility/2006">
              <mc:Choice xmlns:v="urn:schemas-microsoft-com:vml" Requires="v">
                <p:oleObj name="Bild" r:id="rId4" imgW="0" imgH="0" progId="StaticMetafile">
                  <p:embed/>
                </p:oleObj>
              </mc:Choice>
              <mc:Fallback>
                <p:oleObj name="Bild" r:id="rId4" imgW="0" imgH="0" progId="StaticMetafile">
                  <p:embed/>
                  <p:pic>
                    <p:nvPicPr>
                      <p:cNvPr id="7" name="Objekt 6">
                        <a:extLst>
                          <a:ext uri="{FF2B5EF4-FFF2-40B4-BE49-F238E27FC236}">
                            <a16:creationId xmlns:a16="http://schemas.microsoft.com/office/drawing/2014/main" id="{D77C6E7D-4A75-FACA-0B7D-50738CA864B7}"/>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8200" y="2423160"/>
                        <a:ext cx="7299960" cy="3753803"/>
                      </a:xfrm>
                      <a:prstGeom prst="rect">
                        <a:avLst/>
                      </a:prstGeom>
                      <a:solidFill>
                        <a:srgbClr val="FFFFFF"/>
                      </a:solidFill>
                      <a:ln>
                        <a:noFill/>
                      </a:ln>
                    </p:spPr>
                  </p:pic>
                </p:oleObj>
              </mc:Fallback>
            </mc:AlternateContent>
          </a:graphicData>
        </a:graphic>
      </p:graphicFrame>
    </p:spTree>
    <p:extLst>
      <p:ext uri="{BB962C8B-B14F-4D97-AF65-F5344CB8AC3E}">
        <p14:creationId xmlns:p14="http://schemas.microsoft.com/office/powerpoint/2010/main" val="1169325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Social-Engineering-Angriffstechniken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fontScale="85000" lnSpcReduction="20000"/>
          </a:bodyPr>
          <a:lstStyle/>
          <a:p>
            <a:pPr marL="0" indent="0">
              <a:buNone/>
            </a:pPr>
            <a:r>
              <a:rPr lang="en-US" b="1" dirty="0">
                <a:latin typeface="+mj-lt"/>
                <a:cs typeface="Arial" panose="020B0604020202020204" pitchFamily="34" charset="0"/>
              </a:rPr>
              <a:t>Schutz vor Phishing-Mitteln </a:t>
            </a:r>
          </a:p>
          <a:p>
            <a:r>
              <a:rPr lang="en-US" dirty="0">
                <a:latin typeface="+mj-lt"/>
                <a:cs typeface="Arial" panose="020B0604020202020204" pitchFamily="34" charset="0"/>
              </a:rPr>
              <a:t>den eigenen Computer durch den Einsatz von Sicherheitssoftware zu schützen, und die Software sollte automatisch aktualisiert werden, um Sicherheitsbedrohungen zu begegnen.</a:t>
            </a:r>
          </a:p>
          <a:p>
            <a:r>
              <a:rPr lang="en-US" dirty="0">
                <a:latin typeface="+mj-lt"/>
                <a:cs typeface="Arial" panose="020B0604020202020204" pitchFamily="34" charset="0"/>
              </a:rPr>
              <a:t>das eigene Mobiltelefon schützen, und die Software sollte automatisch aktualisiert werden.</a:t>
            </a:r>
          </a:p>
          <a:p>
            <a:r>
              <a:rPr lang="en-US" dirty="0">
                <a:latin typeface="+mj-lt"/>
                <a:cs typeface="Arial" panose="020B0604020202020204" pitchFamily="34" charset="0"/>
              </a:rPr>
              <a:t>die eigenen Konten zu schützen, d</a:t>
            </a:r>
            <a:r>
              <a:rPr lang="en-US" dirty="0" err="1">
                <a:latin typeface="+mj-lt"/>
                <a:cs typeface="Arial" panose="020B0604020202020204" pitchFamily="34" charset="0"/>
              </a:rPr>
              <a:t>. h. es </a:t>
            </a:r>
            <a:r>
              <a:rPr lang="en-US" dirty="0">
                <a:latin typeface="+mj-lt"/>
                <a:cs typeface="Arial" panose="020B0604020202020204" pitchFamily="34" charset="0"/>
              </a:rPr>
              <a:t>sollte eine mehrstufige Authentifizierung verwendet werden, die es Betrügern erschwert, sich bei anderen Konten anzumelden, wenn sie an den entsprechenden Benutzernamen und das entsprechende Passwort gelangen. </a:t>
            </a:r>
          </a:p>
          <a:p>
            <a:r>
              <a:rPr lang="en-US" dirty="0">
                <a:latin typeface="+mj-lt"/>
                <a:cs typeface="Arial" panose="020B0604020202020204" pitchFamily="34" charset="0"/>
              </a:rPr>
              <a:t>eigene Daten durch Backups zu schützen, die nicht mit dem eigenen Heimnetzwerk verbunden sind. Eigene Computerdateien sollten auf eine externe Festplatte oder einen Cloud-Speicher kopiert werden. Auch die Daten auf dem eigenen Telefon sollten kopiert werden.</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668845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Social-Engineering-Angriffstechniken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fontScale="92500" lnSpcReduction="20000"/>
          </a:bodyPr>
          <a:lstStyle/>
          <a:p>
            <a:pPr marL="0" indent="0" algn="just">
              <a:lnSpc>
                <a:spcPct val="107000"/>
              </a:lnSpc>
              <a:spcBef>
                <a:spcPts val="0"/>
              </a:spcBef>
              <a:buNone/>
            </a:pPr>
            <a:r>
              <a:rPr lang="en-GB" b="1" dirty="0">
                <a:solidFill>
                  <a:srgbClr val="000000"/>
                </a:solidFill>
                <a:latin typeface="Calibri Light" panose="020F0302020204030204" pitchFamily="34" charset="0"/>
                <a:ea typeface="Calibri" panose="020F0502020204030204" pitchFamily="34" charset="0"/>
                <a:cs typeface="Calibri Light" panose="020F0302020204030204" pitchFamily="34" charset="0"/>
              </a:rPr>
              <a:t>Verhalten bei Verdacht auf einen Phishing-Angriff</a:t>
            </a:r>
            <a:endParaRPr lang="de-DE" dirty="0">
              <a:latin typeface="Calibri Light" panose="020F0302020204030204" pitchFamily="34" charset="0"/>
              <a:ea typeface="DengXian" panose="02010600030101010101" pitchFamily="2" charset="-122"/>
              <a:cs typeface="Calibri Light" panose="020F0302020204030204" pitchFamily="34" charset="0"/>
            </a:endParaRPr>
          </a:p>
          <a:p>
            <a:pPr algn="just">
              <a:lnSpc>
                <a:spcPct val="107000"/>
              </a:lnSpc>
              <a:spcBef>
                <a:spcPts val="0"/>
              </a:spcBef>
            </a:pPr>
            <a:r>
              <a:rPr lang="en-GB" dirty="0">
                <a:solidFill>
                  <a:srgbClr val="000000"/>
                </a:solidFill>
                <a:latin typeface="Calibri Light" panose="020F0302020204030204" pitchFamily="34" charset="0"/>
                <a:ea typeface="Calibri" panose="020F0502020204030204" pitchFamily="34" charset="0"/>
                <a:cs typeface="Calibri Light" panose="020F0302020204030204" pitchFamily="34" charset="0"/>
              </a:rPr>
              <a:t>Wenn Sie eine E-Mail oder eine Textnachricht erhalten, in der Sie aufgefordert werden, auf einen Link zu klicken oder einen Anhang zu öffnen, fragen Sie nach: Habe ich ein Konto bei diesem Unternehmen oder kenne ich die Person, die mich kontaktiert hat?</a:t>
            </a:r>
            <a:endParaRPr lang="de-DE" dirty="0">
              <a:latin typeface="Calibri Light" panose="020F0302020204030204" pitchFamily="34" charset="0"/>
              <a:ea typeface="DengXian" panose="02010600030101010101" pitchFamily="2" charset="-122"/>
              <a:cs typeface="Calibri Light" panose="020F0302020204030204" pitchFamily="34" charset="0"/>
            </a:endParaRPr>
          </a:p>
          <a:p>
            <a:pPr algn="just">
              <a:lnSpc>
                <a:spcPct val="107000"/>
              </a:lnSpc>
              <a:spcBef>
                <a:spcPts val="0"/>
              </a:spcBef>
            </a:pPr>
            <a:r>
              <a:rPr lang="en-GB" dirty="0">
                <a:solidFill>
                  <a:srgbClr val="000000"/>
                </a:solidFill>
                <a:latin typeface="Calibri Light" panose="020F0302020204030204" pitchFamily="34" charset="0"/>
                <a:ea typeface="Calibri" panose="020F0502020204030204" pitchFamily="34" charset="0"/>
                <a:cs typeface="Calibri Light" panose="020F0302020204030204" pitchFamily="34" charset="0"/>
              </a:rPr>
              <a:t>Wenn die Antwort "Nein" lautet, könnte es sich um einen Phishing-Betrug handeln. Lesen Sie die Tipps unter "Wie man Phishing erkennt", achten Sie auf Anzeichen für einen Phishing-Betrug, melden Sie die Nachricht und löschen Sie sie.</a:t>
            </a:r>
            <a:endParaRPr lang="de-DE" dirty="0">
              <a:latin typeface="Calibri Light" panose="020F0302020204030204" pitchFamily="34" charset="0"/>
              <a:ea typeface="DengXian" panose="02010600030101010101" pitchFamily="2" charset="-122"/>
              <a:cs typeface="Calibri Light" panose="020F0302020204030204" pitchFamily="34" charset="0"/>
            </a:endParaRPr>
          </a:p>
          <a:p>
            <a:pPr algn="just">
              <a:lnSpc>
                <a:spcPct val="107000"/>
              </a:lnSpc>
              <a:spcBef>
                <a:spcPts val="0"/>
              </a:spcBef>
            </a:pPr>
            <a:r>
              <a:rPr lang="en-GB" dirty="0">
                <a:solidFill>
                  <a:srgbClr val="000000"/>
                </a:solidFill>
                <a:latin typeface="Calibri Light" panose="020F0302020204030204" pitchFamily="34" charset="0"/>
                <a:ea typeface="Calibri" panose="020F0502020204030204" pitchFamily="34" charset="0"/>
                <a:cs typeface="Calibri Light" panose="020F0302020204030204" pitchFamily="34" charset="0"/>
              </a:rPr>
              <a:t>Wenn die Antwort "Ja" lautet, kontaktieren Sie das Unternehmen über eine Telefonnummer oder eine echte Website, ohne die Informationen in die E-Mail aufzunehmen, da Anhänge und Links schädliche Malware installieren können.</a:t>
            </a:r>
            <a:endParaRPr lang="de-DE" dirty="0">
              <a:latin typeface="Calibri Light" panose="020F0302020204030204" pitchFamily="34" charset="0"/>
              <a:ea typeface="DengXian" panose="02010600030101010101" pitchFamily="2" charset="-122"/>
              <a:cs typeface="Calibri Light" panose="020F030202020403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9364717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Social-Engineering-Angriffstechniken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lgn="just">
              <a:lnSpc>
                <a:spcPct val="107000"/>
              </a:lnSpc>
              <a:spcBef>
                <a:spcPts val="800"/>
              </a:spcBef>
              <a:spcAft>
                <a:spcPts val="800"/>
              </a:spcAft>
              <a:buNone/>
            </a:pPr>
            <a:r>
              <a:rPr lang="en-US" b="1" dirty="0">
                <a:solidFill>
                  <a:srgbClr val="000000"/>
                </a:solidFill>
                <a:latin typeface="+mj-lt"/>
                <a:ea typeface="Calibri" panose="020F0502020204030204" pitchFamily="34" charset="0"/>
                <a:cs typeface="Arial" panose="020B0604020202020204" pitchFamily="34" charset="0"/>
              </a:rPr>
              <a:t>Reagieren auf eine Phishing-E-Mail </a:t>
            </a:r>
          </a:p>
          <a:p>
            <a:pPr marL="0" indent="0" algn="just">
              <a:lnSpc>
                <a:spcPct val="107000"/>
              </a:lnSpc>
              <a:spcBef>
                <a:spcPts val="800"/>
              </a:spcBef>
              <a:spcAft>
                <a:spcPts val="800"/>
              </a:spcAft>
              <a:buNone/>
            </a:pPr>
            <a:r>
              <a:rPr lang="en-US" dirty="0">
                <a:solidFill>
                  <a:srgbClr val="000000"/>
                </a:solidFill>
                <a:latin typeface="+mj-lt"/>
                <a:ea typeface="Calibri" panose="020F0502020204030204" pitchFamily="34" charset="0"/>
                <a:cs typeface="Arial" panose="020B0604020202020204" pitchFamily="34" charset="0"/>
              </a:rPr>
              <a:t>Ausgehend von den verlorenen Informationen sind bestimmte Schritte zu unternehmen </a:t>
            </a:r>
          </a:p>
          <a:p>
            <a:pPr algn="just">
              <a:lnSpc>
                <a:spcPct val="107000"/>
              </a:lnSpc>
              <a:spcBef>
                <a:spcPts val="800"/>
              </a:spcBef>
              <a:spcAft>
                <a:spcPts val="800"/>
              </a:spcAft>
            </a:pPr>
            <a:r>
              <a:rPr lang="en-US" dirty="0">
                <a:solidFill>
                  <a:srgbClr val="000000"/>
                </a:solidFill>
                <a:latin typeface="+mj-lt"/>
                <a:ea typeface="Calibri" panose="020F0502020204030204" pitchFamily="34" charset="0"/>
                <a:cs typeface="Arial" panose="020B0604020202020204" pitchFamily="34" charset="0"/>
              </a:rPr>
              <a:t>Führen Sie einen Scan durch. </a:t>
            </a:r>
          </a:p>
          <a:p>
            <a:pPr algn="just">
              <a:lnSpc>
                <a:spcPct val="107000"/>
              </a:lnSpc>
              <a:spcBef>
                <a:spcPts val="800"/>
              </a:spcBef>
              <a:spcAft>
                <a:spcPts val="800"/>
              </a:spcAft>
            </a:pPr>
            <a:r>
              <a:rPr lang="en-US" dirty="0">
                <a:solidFill>
                  <a:srgbClr val="000000"/>
                </a:solidFill>
                <a:latin typeface="+mj-lt"/>
                <a:ea typeface="Calibri" panose="020F0502020204030204" pitchFamily="34" charset="0"/>
                <a:cs typeface="Arial" panose="020B0604020202020204" pitchFamily="34" charset="0"/>
              </a:rPr>
              <a:t>Wenn Sie eine Phishing-E-Mail oder -SMS erhalten, melden Sie sie.</a:t>
            </a:r>
            <a:endParaRPr lang="de-DE" dirty="0">
              <a:latin typeface="+mj-lt"/>
              <a:ea typeface="DengXian" panose="02010600030101010101" pitchFamily="2" charset="-122"/>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6306063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Social Engineering aus interdisziplinärer Sicht</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gn="just">
              <a:lnSpc>
                <a:spcPct val="107000"/>
              </a:lnSpc>
              <a:spcBef>
                <a:spcPts val="800"/>
              </a:spcBef>
              <a:spcAft>
                <a:spcPts val="800"/>
              </a:spcAft>
              <a:buNone/>
            </a:pPr>
            <a:r>
              <a:rPr lang="en-US" dirty="0">
                <a:solidFill>
                  <a:srgbClr val="000000"/>
                </a:solidFill>
                <a:latin typeface="+mj-lt"/>
                <a:ea typeface="Calibri" panose="020F0502020204030204" pitchFamily="34" charset="0"/>
                <a:cs typeface="Arial" panose="020B0604020202020204" pitchFamily="34" charset="0"/>
              </a:rPr>
              <a:t>Aufgrund der weit verbreiteten Technik, die von Hackern eingesetzt wird, ist es notwendig, einen interdisziplinären Ansatz zu verwenden, um Social Engineering in Verbindung mit anderen Disziplinen zu verstehen, z. B. Informationstechnologie, Psychologie, Wirtschaft und Ethik. </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9086829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Social-Engineering-Angriffstechniken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gn="just">
              <a:lnSpc>
                <a:spcPct val="107000"/>
              </a:lnSpc>
              <a:spcBef>
                <a:spcPts val="800"/>
              </a:spcBef>
              <a:spcAft>
                <a:spcPts val="800"/>
              </a:spcAft>
              <a:buNone/>
            </a:pPr>
            <a:r>
              <a:rPr lang="en-US" b="1" dirty="0">
                <a:solidFill>
                  <a:srgbClr val="000000"/>
                </a:solidFill>
                <a:latin typeface="+mj-lt"/>
                <a:ea typeface="Calibri" panose="020F0502020204030204" pitchFamily="34" charset="0"/>
                <a:cs typeface="Arial" panose="020B0604020202020204" pitchFamily="34" charset="0"/>
              </a:rPr>
              <a:t>Disziplin der Informationstechnologie</a:t>
            </a:r>
          </a:p>
          <a:p>
            <a:pPr algn="just">
              <a:lnSpc>
                <a:spcPct val="107000"/>
              </a:lnSpc>
              <a:spcBef>
                <a:spcPts val="800"/>
              </a:spcBef>
              <a:spcAft>
                <a:spcPts val="800"/>
              </a:spcAft>
            </a:pPr>
            <a:r>
              <a:rPr lang="en-US" sz="2600" dirty="0">
                <a:solidFill>
                  <a:srgbClr val="000000"/>
                </a:solidFill>
                <a:latin typeface="+mj-lt"/>
                <a:ea typeface="Calibri" panose="020F0502020204030204" pitchFamily="34" charset="0"/>
                <a:cs typeface="Arial" panose="020B0604020202020204" pitchFamily="34" charset="0"/>
              </a:rPr>
              <a:t>Social Engineering sollte im Zusammenhang mit den eigentlichen Informationssystemen erörtert und deren </a:t>
            </a:r>
            <a:r>
              <a:rPr lang="en-US" sz="2600" dirty="0" err="1">
                <a:solidFill>
                  <a:srgbClr val="000000"/>
                </a:solidFill>
                <a:latin typeface="+mj-lt"/>
                <a:ea typeface="Calibri" panose="020F0502020204030204" pitchFamily="34" charset="0"/>
                <a:cs typeface="Arial" panose="020B0604020202020204" pitchFamily="34" charset="0"/>
              </a:rPr>
              <a:t>Abwehrmechanismen </a:t>
            </a:r>
            <a:r>
              <a:rPr lang="en-US" sz="2600" dirty="0">
                <a:solidFill>
                  <a:srgbClr val="000000"/>
                </a:solidFill>
                <a:latin typeface="+mj-lt"/>
                <a:ea typeface="Calibri" panose="020F0502020204030204" pitchFamily="34" charset="0"/>
                <a:cs typeface="Arial" panose="020B0604020202020204" pitchFamily="34" charset="0"/>
              </a:rPr>
              <a:t>als eine Form der Risikominderung genutzt werden.</a:t>
            </a:r>
          </a:p>
          <a:p>
            <a:pPr algn="just">
              <a:lnSpc>
                <a:spcPct val="107000"/>
              </a:lnSpc>
              <a:spcBef>
                <a:spcPts val="800"/>
              </a:spcBef>
              <a:spcAft>
                <a:spcPts val="800"/>
              </a:spcAft>
            </a:pPr>
            <a:r>
              <a:rPr lang="en-US" sz="2600" dirty="0">
                <a:solidFill>
                  <a:srgbClr val="000000"/>
                </a:solidFill>
                <a:latin typeface="+mj-lt"/>
                <a:ea typeface="Calibri" panose="020F0502020204030204" pitchFamily="34" charset="0"/>
                <a:cs typeface="Arial" panose="020B0604020202020204" pitchFamily="34" charset="0"/>
              </a:rPr>
              <a:t>Die Multi-Faktor-Authentifizierung ist eine gängige und oft wirksame Methode für Unternehmen, um zu bestätigen, dass die Person, die auf die Systeme zugreift, auch tatsächlich Zugang haben sollte.</a:t>
            </a:r>
          </a:p>
          <a:p>
            <a:pPr algn="just">
              <a:lnSpc>
                <a:spcPct val="107000"/>
              </a:lnSpc>
              <a:spcBef>
                <a:spcPts val="800"/>
              </a:spcBef>
              <a:spcAft>
                <a:spcPts val="800"/>
              </a:spcAft>
            </a:pPr>
            <a:r>
              <a:rPr lang="en-US" sz="2600" dirty="0">
                <a:solidFill>
                  <a:srgbClr val="000000"/>
                </a:solidFill>
                <a:latin typeface="+mj-lt"/>
                <a:ea typeface="Calibri" panose="020F0502020204030204" pitchFamily="34" charset="0"/>
                <a:cs typeface="Arial" panose="020B0604020202020204" pitchFamily="34" charset="0"/>
              </a:rPr>
              <a:t>Ein zusätzlicher Faktor könnte die Verwendung eines virtuellen privaten Netzes (VPN) sein</a:t>
            </a:r>
            <a:r>
              <a:rPr lang="en-US" sz="2600" dirty="0" err="1">
                <a:solidFill>
                  <a:srgbClr val="000000"/>
                </a:solidFill>
                <a:latin typeface="+mj-lt"/>
                <a:ea typeface="Calibri" panose="020F0502020204030204" pitchFamily="34" charset="0"/>
                <a:cs typeface="Arial" panose="020B0604020202020204" pitchFamily="34" charset="0"/>
              </a:rPr>
              <a:t>, d. h. die </a:t>
            </a:r>
            <a:r>
              <a:rPr lang="en-US" sz="2600" dirty="0">
                <a:solidFill>
                  <a:srgbClr val="000000"/>
                </a:solidFill>
                <a:latin typeface="+mj-lt"/>
                <a:ea typeface="Calibri" panose="020F0502020204030204" pitchFamily="34" charset="0"/>
                <a:cs typeface="Arial" panose="020B0604020202020204" pitchFamily="34" charset="0"/>
              </a:rPr>
              <a:t>Anmeldung zur weiteren Validierung des Benutzers.</a:t>
            </a:r>
            <a:endParaRPr lang="de-DE" sz="2600" dirty="0">
              <a:latin typeface="+mj-lt"/>
              <a:ea typeface="DengXian" panose="02010600030101010101" pitchFamily="2" charset="-122"/>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7084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Social-Engineering-Angriffstechniken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gn="just">
              <a:lnSpc>
                <a:spcPct val="107000"/>
              </a:lnSpc>
              <a:spcBef>
                <a:spcPts val="800"/>
              </a:spcBef>
              <a:spcAft>
                <a:spcPts val="800"/>
              </a:spcAft>
              <a:buNone/>
            </a:pPr>
            <a:r>
              <a:rPr lang="en-US" b="1" dirty="0">
                <a:solidFill>
                  <a:srgbClr val="000000"/>
                </a:solidFill>
                <a:latin typeface="+mj-lt"/>
                <a:ea typeface="Calibri" panose="020F0502020204030204" pitchFamily="34" charset="0"/>
                <a:cs typeface="Arial" panose="020B0604020202020204" pitchFamily="34" charset="0"/>
              </a:rPr>
              <a:t>Disziplin Psychologie</a:t>
            </a:r>
          </a:p>
          <a:p>
            <a:pPr algn="just">
              <a:lnSpc>
                <a:spcPct val="107000"/>
              </a:lnSpc>
              <a:spcBef>
                <a:spcPts val="800"/>
              </a:spcBef>
              <a:spcAft>
                <a:spcPts val="800"/>
              </a:spcAft>
            </a:pPr>
            <a:r>
              <a:rPr lang="en-US" dirty="0">
                <a:solidFill>
                  <a:srgbClr val="000000"/>
                </a:solidFill>
                <a:latin typeface="+mj-lt"/>
                <a:ea typeface="Calibri" panose="020F0502020204030204" pitchFamily="34" charset="0"/>
                <a:cs typeface="Arial" panose="020B0604020202020204" pitchFamily="34" charset="0"/>
              </a:rPr>
              <a:t>ist notwendig, um das Konzept zu verstehen und die Gedanken und </a:t>
            </a:r>
            <a:r>
              <a:rPr lang="en-US" dirty="0" err="1">
                <a:solidFill>
                  <a:srgbClr val="000000"/>
                </a:solidFill>
                <a:latin typeface="+mj-lt"/>
                <a:ea typeface="Calibri" panose="020F0502020204030204" pitchFamily="34" charset="0"/>
                <a:cs typeface="Arial" panose="020B0604020202020204" pitchFamily="34" charset="0"/>
              </a:rPr>
              <a:t>Verhaltensweisen </a:t>
            </a:r>
            <a:r>
              <a:rPr lang="en-US" dirty="0">
                <a:solidFill>
                  <a:srgbClr val="000000"/>
                </a:solidFill>
                <a:latin typeface="+mj-lt"/>
                <a:ea typeface="Calibri" panose="020F0502020204030204" pitchFamily="34" charset="0"/>
                <a:cs typeface="Arial" panose="020B0604020202020204" pitchFamily="34" charset="0"/>
              </a:rPr>
              <a:t>sowohl des Angreifers als auch des Opfers zu erfassen.</a:t>
            </a:r>
          </a:p>
          <a:p>
            <a:pPr algn="just">
              <a:lnSpc>
                <a:spcPct val="107000"/>
              </a:lnSpc>
              <a:spcBef>
                <a:spcPts val="800"/>
              </a:spcBef>
              <a:spcAft>
                <a:spcPts val="800"/>
              </a:spcAft>
            </a:pPr>
            <a:r>
              <a:rPr lang="en-US" dirty="0">
                <a:solidFill>
                  <a:srgbClr val="000000"/>
                </a:solidFill>
                <a:latin typeface="+mj-lt"/>
                <a:ea typeface="Calibri" panose="020F0502020204030204" pitchFamily="34" charset="0"/>
                <a:cs typeface="Arial" panose="020B0604020202020204" pitchFamily="34" charset="0"/>
              </a:rPr>
              <a:t>Die Methoden sind für das Social Engineering wichtig, da sie dazu dienen, die vorhandenen Schutzmaßnahmen wie Firewalls und Systeme zur Identifizierung von Eindringlingen zu umgehen.</a:t>
            </a:r>
          </a:p>
          <a:p>
            <a:pPr algn="just">
              <a:lnSpc>
                <a:spcPct val="107000"/>
              </a:lnSpc>
              <a:spcBef>
                <a:spcPts val="800"/>
              </a:spcBef>
              <a:spcAft>
                <a:spcPts val="800"/>
              </a:spcAft>
            </a:pPr>
            <a:r>
              <a:rPr lang="en-US" dirty="0">
                <a:solidFill>
                  <a:srgbClr val="000000"/>
                </a:solidFill>
                <a:latin typeface="+mj-lt"/>
                <a:ea typeface="Calibri" panose="020F0502020204030204" pitchFamily="34" charset="0"/>
                <a:cs typeface="Arial" panose="020B0604020202020204" pitchFamily="34" charset="0"/>
              </a:rPr>
              <a:t>hilft, die Handlungen der Mitarbeiter zu verstehen, die eine der Hauptursachen für Datenschutzverletzungen sind.</a:t>
            </a:r>
            <a:endParaRPr lang="de-DE" dirty="0">
              <a:latin typeface="+mj-lt"/>
              <a:ea typeface="DengXian" panose="02010600030101010101" pitchFamily="2" charset="-122"/>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2305227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Social-Engineering-Angriffstechniken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gn="just">
              <a:lnSpc>
                <a:spcPct val="107000"/>
              </a:lnSpc>
              <a:spcBef>
                <a:spcPts val="800"/>
              </a:spcBef>
              <a:spcAft>
                <a:spcPts val="800"/>
              </a:spcAft>
              <a:buNone/>
            </a:pPr>
            <a:r>
              <a:rPr lang="en-US" b="1" dirty="0">
                <a:solidFill>
                  <a:srgbClr val="000000"/>
                </a:solidFill>
                <a:latin typeface="+mj-lt"/>
                <a:ea typeface="Calibri" panose="020F0502020204030204" pitchFamily="34" charset="0"/>
                <a:cs typeface="Arial" panose="020B0604020202020204" pitchFamily="34" charset="0"/>
              </a:rPr>
              <a:t>Geschäftsperspektive</a:t>
            </a:r>
          </a:p>
          <a:p>
            <a:pPr algn="just">
              <a:lnSpc>
                <a:spcPct val="107000"/>
              </a:lnSpc>
              <a:spcBef>
                <a:spcPts val="800"/>
              </a:spcBef>
              <a:spcAft>
                <a:spcPts val="800"/>
              </a:spcAft>
            </a:pPr>
            <a:r>
              <a:rPr lang="en-US" sz="2400" dirty="0">
                <a:solidFill>
                  <a:srgbClr val="000000"/>
                </a:solidFill>
                <a:latin typeface="+mj-lt"/>
                <a:ea typeface="Calibri" panose="020F0502020204030204" pitchFamily="34" charset="0"/>
                <a:cs typeface="Arial" panose="020B0604020202020204" pitchFamily="34" charset="0"/>
              </a:rPr>
              <a:t>ist wichtig, weil sich Social Engineering auf verschiedene Arten von Unternehmen auswirken kann und Auswirkungen auf die Art und Weise hat, wie Organisationen strukturiert und verwaltet werden.</a:t>
            </a:r>
          </a:p>
          <a:p>
            <a:pPr algn="just">
              <a:lnSpc>
                <a:spcPct val="107000"/>
              </a:lnSpc>
              <a:spcBef>
                <a:spcPts val="800"/>
              </a:spcBef>
              <a:spcAft>
                <a:spcPts val="800"/>
              </a:spcAft>
            </a:pPr>
            <a:r>
              <a:rPr lang="en-US" sz="2400" dirty="0">
                <a:solidFill>
                  <a:srgbClr val="000000"/>
                </a:solidFill>
                <a:latin typeface="+mj-lt"/>
                <a:ea typeface="Calibri" panose="020F0502020204030204" pitchFamily="34" charset="0"/>
                <a:cs typeface="Arial" panose="020B0604020202020204" pitchFamily="34" charset="0"/>
              </a:rPr>
              <a:t>hilft bei der Ermittlung der Faktoren, die sich auf Social-Engineering-Angriffe auswirken, und ist von Vorteil, wenn sie in Bezug auf die folgenden Geschäftsbereiche genauer betrachtet wird: Schulung und Entwicklung, dokumentierte Richtlinien, interne Prüfverfahren, Budgets und Organisationskultur.</a:t>
            </a:r>
          </a:p>
          <a:p>
            <a:pPr algn="just">
              <a:lnSpc>
                <a:spcPct val="107000"/>
              </a:lnSpc>
              <a:spcBef>
                <a:spcPts val="800"/>
              </a:spcBef>
              <a:spcAft>
                <a:spcPts val="800"/>
              </a:spcAft>
            </a:pPr>
            <a:r>
              <a:rPr lang="en-US" sz="2400" dirty="0">
                <a:solidFill>
                  <a:srgbClr val="000000"/>
                </a:solidFill>
                <a:latin typeface="+mj-lt"/>
                <a:ea typeface="Calibri" panose="020F0502020204030204" pitchFamily="34" charset="0"/>
                <a:cs typeface="Arial" panose="020B0604020202020204" pitchFamily="34" charset="0"/>
              </a:rPr>
              <a:t>können Defizite in allen Bereichen aufdecken, die zu Angriffen beitragen können.</a:t>
            </a:r>
            <a:endParaRPr lang="de-DE" sz="2400" dirty="0">
              <a:latin typeface="+mj-lt"/>
              <a:ea typeface="DengXian" panose="02010600030101010101" pitchFamily="2" charset="-122"/>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3689481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Social-Engineering-Angriffstechniken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gn="just">
              <a:lnSpc>
                <a:spcPct val="107000"/>
              </a:lnSpc>
              <a:spcBef>
                <a:spcPts val="800"/>
              </a:spcBef>
              <a:spcAft>
                <a:spcPts val="800"/>
              </a:spcAft>
              <a:buNone/>
            </a:pPr>
            <a:r>
              <a:rPr lang="en-US" b="1" dirty="0">
                <a:solidFill>
                  <a:srgbClr val="000000"/>
                </a:solidFill>
                <a:latin typeface="+mj-lt"/>
                <a:ea typeface="Calibri" panose="020F0502020204030204" pitchFamily="34" charset="0"/>
                <a:cs typeface="Arial" panose="020B0604020202020204" pitchFamily="34" charset="0"/>
              </a:rPr>
              <a:t>Ethische Perspektive</a:t>
            </a:r>
          </a:p>
          <a:p>
            <a:pPr algn="just">
              <a:lnSpc>
                <a:spcPct val="107000"/>
              </a:lnSpc>
              <a:spcBef>
                <a:spcPts val="800"/>
              </a:spcBef>
              <a:spcAft>
                <a:spcPts val="800"/>
              </a:spcAft>
            </a:pPr>
            <a:r>
              <a:rPr lang="en-US" dirty="0">
                <a:solidFill>
                  <a:srgbClr val="000000"/>
                </a:solidFill>
                <a:latin typeface="+mj-lt"/>
                <a:ea typeface="Calibri" panose="020F0502020204030204" pitchFamily="34" charset="0"/>
                <a:cs typeface="Arial" panose="020B0604020202020204" pitchFamily="34" charset="0"/>
              </a:rPr>
              <a:t>ist im Zusammenhang mit Social Engineering und der damit verbundenen Forschung zu diesem Thema wichtig, weil die Idee, einen anderen Menschen zu manipulieren, gegen viele ethische Grundsätze verstößt.</a:t>
            </a:r>
          </a:p>
          <a:p>
            <a:pPr algn="just">
              <a:lnSpc>
                <a:spcPct val="107000"/>
              </a:lnSpc>
              <a:spcBef>
                <a:spcPts val="800"/>
              </a:spcBef>
              <a:spcAft>
                <a:spcPts val="800"/>
              </a:spcAft>
            </a:pPr>
            <a:r>
              <a:rPr lang="en-US" dirty="0">
                <a:solidFill>
                  <a:srgbClr val="000000"/>
                </a:solidFill>
                <a:latin typeface="+mj-lt"/>
                <a:ea typeface="Calibri" panose="020F0502020204030204" pitchFamily="34" charset="0"/>
                <a:cs typeface="Arial" panose="020B0604020202020204" pitchFamily="34" charset="0"/>
              </a:rPr>
              <a:t>hilft, im Falle eines Social-Engineering-Ereignisses, bei der Behandlung der Opfer.</a:t>
            </a:r>
            <a:endParaRPr lang="de-DE" dirty="0">
              <a:latin typeface="+mj-lt"/>
              <a:ea typeface="DengXian" panose="02010600030101010101" pitchFamily="2" charset="-122"/>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243686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Social-Engineering-Angriffstechniken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gn="just">
              <a:lnSpc>
                <a:spcPct val="107000"/>
              </a:lnSpc>
              <a:spcBef>
                <a:spcPts val="800"/>
              </a:spcBef>
              <a:spcAft>
                <a:spcPts val="800"/>
              </a:spcAft>
              <a:buNone/>
            </a:pPr>
            <a:r>
              <a:rPr lang="en-US" b="1" dirty="0">
                <a:solidFill>
                  <a:srgbClr val="000000"/>
                </a:solidFill>
                <a:latin typeface="+mj-lt"/>
                <a:ea typeface="Calibri" panose="020F0502020204030204" pitchFamily="34" charset="0"/>
                <a:cs typeface="Arial" panose="020B0604020202020204" pitchFamily="34" charset="0"/>
              </a:rPr>
              <a:t>Ethische Perspektive</a:t>
            </a:r>
          </a:p>
          <a:p>
            <a:pPr marL="0" indent="0" algn="just">
              <a:lnSpc>
                <a:spcPct val="107000"/>
              </a:lnSpc>
              <a:spcBef>
                <a:spcPts val="800"/>
              </a:spcBef>
              <a:spcAft>
                <a:spcPts val="800"/>
              </a:spcAft>
              <a:buNone/>
            </a:pPr>
            <a:endParaRPr lang="en-US" b="1" dirty="0">
              <a:solidFill>
                <a:srgbClr val="000000"/>
              </a:solidFill>
              <a:latin typeface="+mj-lt"/>
              <a:ea typeface="Calibri" panose="020F050202020403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Objekt 5">
            <a:extLst>
              <a:ext uri="{FF2B5EF4-FFF2-40B4-BE49-F238E27FC236}">
                <a16:creationId xmlns:a16="http://schemas.microsoft.com/office/drawing/2014/main" id="{05006243-54A3-8C99-FA87-AC5CA4FC0284}"/>
              </a:ext>
            </a:extLst>
          </p:cNvPr>
          <p:cNvGraphicFramePr>
            <a:graphicFrameLocks/>
          </p:cNvGraphicFramePr>
          <p:nvPr>
            <p:extLst>
              <p:ext uri="{D42A27DB-BD31-4B8C-83A1-F6EECF244321}">
                <p14:modId xmlns:p14="http://schemas.microsoft.com/office/powerpoint/2010/main" val="445292621"/>
              </p:ext>
            </p:extLst>
          </p:nvPr>
        </p:nvGraphicFramePr>
        <p:xfrm>
          <a:off x="1316467" y="2518052"/>
          <a:ext cx="4046220" cy="3609182"/>
        </p:xfrm>
        <a:graphic>
          <a:graphicData uri="http://schemas.openxmlformats.org/presentationml/2006/ole">
            <mc:AlternateContent xmlns:mc="http://schemas.openxmlformats.org/markup-compatibility/2006">
              <mc:Choice xmlns:v="urn:schemas-microsoft-com:vml" Requires="v">
                <p:oleObj name="Bild" r:id="rId4" imgW="0" imgH="0" progId="StaticMetafile">
                  <p:embed/>
                </p:oleObj>
              </mc:Choice>
              <mc:Fallback>
                <p:oleObj name="Bild" r:id="rId4" imgW="0" imgH="0" progId="StaticMetafile">
                  <p:embed/>
                  <p:pic>
                    <p:nvPicPr>
                      <p:cNvPr id="8" name="Objekt 7">
                        <a:extLst>
                          <a:ext uri="{FF2B5EF4-FFF2-40B4-BE49-F238E27FC236}">
                            <a16:creationId xmlns:a16="http://schemas.microsoft.com/office/drawing/2014/main" id="{05006243-54A3-8C99-FA87-AC5CA4FC0284}"/>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16467" y="2518052"/>
                        <a:ext cx="4046220" cy="3609182"/>
                      </a:xfrm>
                      <a:prstGeom prst="rect">
                        <a:avLst/>
                      </a:prstGeom>
                      <a:solidFill>
                        <a:srgbClr val="FFFFFF"/>
                      </a:solidFill>
                      <a:ln>
                        <a:noFill/>
                      </a:ln>
                    </p:spPr>
                  </p:pic>
                </p:oleObj>
              </mc:Fallback>
            </mc:AlternateContent>
          </a:graphicData>
        </a:graphic>
      </p:graphicFrame>
      <p:sp>
        <p:nvSpPr>
          <p:cNvPr id="8" name="Textfeld 7"/>
          <p:cNvSpPr txBox="1"/>
          <p:nvPr/>
        </p:nvSpPr>
        <p:spPr>
          <a:xfrm>
            <a:off x="540000" y="6049733"/>
            <a:ext cx="6825395" cy="615553"/>
          </a:xfrm>
          <a:prstGeom prst="rect">
            <a:avLst/>
          </a:prstGeom>
          <a:noFill/>
        </p:spPr>
        <p:txBody>
          <a:bodyPr wrap="none" rtlCol="0">
            <a:spAutoFit/>
          </a:bodyPr>
          <a:lstStyle/>
          <a:p>
            <a:r>
              <a:rPr lang="en-GB" sz="1600" i="1" dirty="0">
                <a:latin typeface="Arial" panose="020B0604020202020204" pitchFamily="34" charset="0"/>
                <a:ea typeface="Calibri" panose="020F0502020204030204" pitchFamily="34" charset="0"/>
                <a:cs typeface="Arial" panose="020B0604020202020204" pitchFamily="34" charset="0"/>
              </a:rPr>
              <a:t>Abbildung 3: Social Engineering aus interdisziplinärer Sicht (</a:t>
            </a:r>
            <a:r>
              <a:rPr lang="en-GB" sz="1600" i="1" dirty="0" err="1">
                <a:latin typeface="Arial" panose="020B0604020202020204" pitchFamily="34" charset="0"/>
                <a:ea typeface="Calibri" panose="020F0502020204030204" pitchFamily="34" charset="0"/>
                <a:cs typeface="Arial" panose="020B0604020202020204" pitchFamily="34" charset="0"/>
              </a:rPr>
              <a:t>Washo</a:t>
            </a:r>
            <a:r>
              <a:rPr lang="en-GB" sz="1600" i="1" dirty="0">
                <a:latin typeface="Arial" panose="020B0604020202020204" pitchFamily="34" charset="0"/>
                <a:ea typeface="Calibri" panose="020F0502020204030204" pitchFamily="34" charset="0"/>
                <a:cs typeface="Arial" panose="020B0604020202020204" pitchFamily="34" charset="0"/>
              </a:rPr>
              <a:t>, 2021)</a:t>
            </a:r>
            <a:endParaRPr lang="de-DE" sz="1600" i="1" dirty="0">
              <a:latin typeface="Arial" panose="020B0604020202020204" pitchFamily="34" charset="0"/>
              <a:ea typeface="DengXian" panose="02010600030101010101" pitchFamily="2" charset="-122"/>
              <a:cs typeface="Arial" panose="020B0604020202020204" pitchFamily="34" charset="0"/>
            </a:endParaRPr>
          </a:p>
          <a:p>
            <a:endParaRPr lang="de-DE" dirty="0"/>
          </a:p>
        </p:txBody>
      </p:sp>
    </p:spTree>
    <p:extLst>
      <p:ext uri="{BB962C8B-B14F-4D97-AF65-F5344CB8AC3E}">
        <p14:creationId xmlns:p14="http://schemas.microsoft.com/office/powerpoint/2010/main" val="6993563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Social-Engineering-Angriffstechniken</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gn="just">
              <a:lnSpc>
                <a:spcPct val="107000"/>
              </a:lnSpc>
              <a:spcAft>
                <a:spcPts val="800"/>
              </a:spcAft>
              <a:buNone/>
            </a:pPr>
            <a:r>
              <a:rPr lang="en-GB" b="1" dirty="0">
                <a:solidFill>
                  <a:srgbClr val="000000"/>
                </a:solidFill>
                <a:latin typeface="+mj-lt"/>
                <a:ea typeface="Calibri" panose="020F0502020204030204" pitchFamily="34" charset="0"/>
                <a:cs typeface="Arial" panose="020B0604020202020204" pitchFamily="34" charset="0"/>
              </a:rPr>
              <a:t>Es ist wichtig, dies zu berücksichtigen:</a:t>
            </a:r>
            <a:endParaRPr lang="de-DE" b="1" dirty="0">
              <a:latin typeface="+mj-lt"/>
              <a:ea typeface="DengXian" panose="02010600030101010101" pitchFamily="2" charset="-122"/>
              <a:cs typeface="Arial" panose="020B0604020202020204" pitchFamily="34" charset="0"/>
            </a:endParaRPr>
          </a:p>
          <a:p>
            <a:pPr marL="342900" lvl="0" indent="-342900" algn="just">
              <a:lnSpc>
                <a:spcPct val="107000"/>
              </a:lnSpc>
              <a:buFont typeface="Symbol" panose="05050102010706020507" pitchFamily="18" charset="2"/>
              <a:buChar char=""/>
            </a:pPr>
            <a:r>
              <a:rPr lang="en-GB" dirty="0">
                <a:solidFill>
                  <a:srgbClr val="000000"/>
                </a:solidFill>
                <a:latin typeface="+mj-lt"/>
                <a:ea typeface="Calibri" panose="020F0502020204030204" pitchFamily="34" charset="0"/>
                <a:cs typeface="Arial" panose="020B0604020202020204" pitchFamily="34" charset="0"/>
              </a:rPr>
              <a:t>Jede Disziplin bietet Informationen darüber, wie das Thema zu verstehen und zu interpretieren ist, wie man sich gegen verschiedene Arten von Angriffen schützt und wie man die Auswirkungen von Social Engineering sowohl aus menschlicher als auch aus organisatorischer Sicht versteht. </a:t>
            </a:r>
            <a:endParaRPr lang="de-DE" dirty="0">
              <a:latin typeface="+mj-lt"/>
              <a:ea typeface="DengXian" panose="02010600030101010101" pitchFamily="2" charset="-122"/>
              <a:cs typeface="Arial" panose="020B0604020202020204" pitchFamily="34" charset="0"/>
            </a:endParaRPr>
          </a:p>
          <a:p>
            <a:pPr marL="342900" lvl="0" indent="-342900" algn="just">
              <a:lnSpc>
                <a:spcPct val="107000"/>
              </a:lnSpc>
              <a:spcAft>
                <a:spcPts val="800"/>
              </a:spcAft>
              <a:buFont typeface="Symbol" panose="05050102010706020507" pitchFamily="18" charset="2"/>
              <a:buChar char=""/>
            </a:pPr>
            <a:r>
              <a:rPr lang="en-GB" dirty="0">
                <a:solidFill>
                  <a:srgbClr val="000000"/>
                </a:solidFill>
                <a:latin typeface="+mj-lt"/>
                <a:ea typeface="Calibri" panose="020F0502020204030204" pitchFamily="34" charset="0"/>
                <a:cs typeface="Arial" panose="020B0604020202020204" pitchFamily="34" charset="0"/>
              </a:rPr>
              <a:t>dass die Interpretation des Themas durch die einzelnen Disziplinen nur dann sinnvoll ist, wenn sie im Zusammenhang mit den anderen Disziplinen betrachtet wird.</a:t>
            </a:r>
            <a:endParaRPr lang="de-DE" dirty="0">
              <a:latin typeface="+mj-lt"/>
              <a:ea typeface="DengXian" panose="02010600030101010101" pitchFamily="2" charset="-122"/>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291911792"/>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4" ma:contentTypeDescription="Ein neues Dokument erstellen." ma:contentTypeScope="" ma:versionID="3b645cafeb509da709f7c167b592866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4155455-F581-4870-9D15-6F1B5C9C81F2}">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2.xml><?xml version="1.0" encoding="utf-8"?>
<ds:datastoreItem xmlns:ds="http://schemas.openxmlformats.org/officeDocument/2006/customXml" ds:itemID="{8241BE87-8119-485D-9476-FFE5B2FB35D4}">
  <ds:schemaRefs>
    <ds:schemaRef ds:uri="http://schemas.microsoft.com/sharepoint/v3/contenttype/forms"/>
  </ds:schemaRefs>
</ds:datastoreItem>
</file>

<file path=customXml/itemProps3.xml><?xml version="1.0" encoding="utf-8"?>
<ds:datastoreItem xmlns:ds="http://schemas.openxmlformats.org/officeDocument/2006/customXml" ds:itemID="{AD3AE9FE-6486-4F5A-961B-F5BA60B9869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d59e47-d6b3-48e0-bf9b-34f99d15e7ba"/>
    <ds:schemaRef ds:uri="181bb22a-d05a-442b-9959-f775302b52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1742</Words>
  <Application>Microsoft Office PowerPoint</Application>
  <PresentationFormat>Breitbild</PresentationFormat>
  <Paragraphs>114</Paragraphs>
  <Slides>25</Slides>
  <Notes>0</Notes>
  <HiddenSlides>0</HiddenSlides>
  <MMClips>0</MMClips>
  <ScaleCrop>false</ScaleCrop>
  <HeadingPairs>
    <vt:vector size="8" baseType="variant">
      <vt:variant>
        <vt:lpstr>Verwendete Schriftarten</vt:lpstr>
      </vt:variant>
      <vt:variant>
        <vt:i4>4</vt:i4>
      </vt:variant>
      <vt:variant>
        <vt:lpstr>Design</vt:lpstr>
      </vt:variant>
      <vt:variant>
        <vt:i4>1</vt:i4>
      </vt:variant>
      <vt:variant>
        <vt:lpstr>Eingebettete OLE-Server</vt:lpstr>
      </vt:variant>
      <vt:variant>
        <vt:i4>1</vt:i4>
      </vt:variant>
      <vt:variant>
        <vt:lpstr>Folientitel</vt:lpstr>
      </vt:variant>
      <vt:variant>
        <vt:i4>25</vt:i4>
      </vt:variant>
    </vt:vector>
  </HeadingPairs>
  <TitlesOfParts>
    <vt:vector size="31" baseType="lpstr">
      <vt:lpstr>Arial</vt:lpstr>
      <vt:lpstr>Calibri</vt:lpstr>
      <vt:lpstr>Calibri Light</vt:lpstr>
      <vt:lpstr>Symbol</vt:lpstr>
      <vt:lpstr>Office</vt:lpstr>
      <vt:lpstr>Bild</vt:lpstr>
      <vt:lpstr>Social Engineering</vt:lpstr>
      <vt:lpstr>Social Engineering</vt:lpstr>
      <vt:lpstr>Social Engineering</vt:lpstr>
      <vt:lpstr>Social Engineering Ausbildung</vt:lpstr>
      <vt:lpstr>Lebenszyklus von Social-Engineering-Angriffen</vt:lpstr>
      <vt:lpstr>Lebenszyklus eines Social Engineering-Angriffs</vt:lpstr>
      <vt:lpstr>Social-Engineering-Angriffstechniken</vt:lpstr>
      <vt:lpstr>Social-Engineering-Angriffstechniken</vt:lpstr>
      <vt:lpstr>Social-Engineering-Angriffstechniken</vt:lpstr>
      <vt:lpstr>Social-Engineering-Angriffstechniken</vt:lpstr>
      <vt:lpstr>Social-Engineering-Angriffstechniken</vt:lpstr>
      <vt:lpstr>Social-Engineering-Angriffstechniken</vt:lpstr>
      <vt:lpstr>Social-Engineering-Angriffstechniken</vt:lpstr>
      <vt:lpstr>Social-Engineering-Angriffstechniken</vt:lpstr>
      <vt:lpstr>Social-Engineering-Angriffstechniken</vt:lpstr>
      <vt:lpstr>Social-Engineering-Angriffstechniken</vt:lpstr>
      <vt:lpstr>Social-Engineering-Angriffstechniken</vt:lpstr>
      <vt:lpstr>Social-Engineering-Angriffstechniken</vt:lpstr>
      <vt:lpstr>Social Engineering aus interdisziplinärer Sicht</vt:lpstr>
      <vt:lpstr>Social-Engineering-Angriffstechniken</vt:lpstr>
      <vt:lpstr>Social-Engineering-Angriffstechniken</vt:lpstr>
      <vt:lpstr>Social-Engineering-Angriffstechniken</vt:lpstr>
      <vt:lpstr>Social-Engineering-Angriffstechniken</vt:lpstr>
      <vt:lpstr>Social-Engineering-Angriffstechniken</vt:lpstr>
      <vt:lpstr>Social-Engineering-Angriffstechniken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centered Arial 60</dc:title>
  <dc:creator>Schölnast Hubert</dc:creator>
  <cp:keywords>, docId:D6402AD977F6455FE44841CE6E56F343</cp:keywords>
  <cp:lastModifiedBy>Sommer, David</cp:lastModifiedBy>
  <cp:revision>8</cp:revision>
  <dcterms:created xsi:type="dcterms:W3CDTF">2022-10-31T15:14:22Z</dcterms:created>
  <dcterms:modified xsi:type="dcterms:W3CDTF">2022-12-07T19:29:56Z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