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6.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8.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8"/>
  </p:notesMasterIdLst>
  <p:sldIdLst>
    <p:sldId id="256" r:id="rId5"/>
    <p:sldId id="260" r:id="rId6"/>
    <p:sldId id="257" r:id="rId7"/>
    <p:sldId id="261" r:id="rId8"/>
    <p:sldId id="262" r:id="rId9"/>
    <p:sldId id="263" r:id="rId10"/>
    <p:sldId id="264" r:id="rId11"/>
    <p:sldId id="265" r:id="rId12"/>
    <p:sldId id="266" r:id="rId13"/>
    <p:sldId id="274" r:id="rId14"/>
    <p:sldId id="269" r:id="rId15"/>
    <p:sldId id="270" r:id="rId16"/>
    <p:sldId id="271" r:id="rId17"/>
    <p:sldId id="272" r:id="rId18"/>
    <p:sldId id="273" r:id="rId19"/>
    <p:sldId id="268"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93"/>
    <p:restoredTop sz="72810" autoAdjust="0"/>
  </p:normalViewPr>
  <p:slideViewPr>
    <p:cSldViewPr snapToGrid="0">
      <p:cViewPr varScale="1">
        <p:scale>
          <a:sx n="135" d="100"/>
          <a:sy n="135" d="100"/>
        </p:scale>
        <p:origin x="1248"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9C0935-0105-2741-A322-47D42544AC23}" type="datetimeFigureOut">
              <a:rPr lang="en-US" smtClean="0"/>
              <a:t>12/9/22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19CE5F-4222-D44B-A5B9-52360EF51300}" type="slidenum">
              <a:rPr lang="en-US" smtClean="0"/>
              <a:t>‹Nr.›</a:t>
            </a:fld>
            <a:endParaRPr lang="en-US"/>
          </a:p>
        </p:txBody>
      </p:sp>
    </p:spTree>
    <p:extLst>
      <p:ext uri="{BB962C8B-B14F-4D97-AF65-F5344CB8AC3E}">
        <p14:creationId xmlns:p14="http://schemas.microsoft.com/office/powerpoint/2010/main" val="492279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Hallo liebe Zuschauer, willkommen zu diesem </a:t>
            </a:r>
            <a:r>
              <a:rPr lang="de-DE" dirty="0" err="1"/>
              <a:t>InCyt</a:t>
            </a:r>
            <a:r>
              <a:rPr lang="de-DE" dirty="0"/>
              <a:t>-Modul über Resilienz. Resilienz erhält immer mehr Aufmerksamkeit, da es offensichtlich geworden ist, dass Verstöße auftreten und negative Ereignisse, mit denen man nicht gerechnet hat, eintreten werden</a:t>
            </a: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a:t>
            </a:fld>
            <a:endParaRPr lang="en-US"/>
          </a:p>
        </p:txBody>
      </p:sp>
    </p:spTree>
    <p:extLst>
      <p:ext uri="{BB962C8B-B14F-4D97-AF65-F5344CB8AC3E}">
        <p14:creationId xmlns:p14="http://schemas.microsoft.com/office/powerpoint/2010/main" val="2146815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880739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t>Sabotage durch verärgerte Mitarbeiter, heimlicher Verkauf von vertraulichen Informationen</a:t>
            </a:r>
          </a:p>
          <a:p>
            <a:r>
              <a:rPr lang="de-DE" sz="1200" dirty="0"/>
              <a:t>Defekte Speichermedien, </a:t>
            </a:r>
          </a:p>
          <a:p>
            <a:endParaRPr lang="de-DE" sz="1200" dirty="0"/>
          </a:p>
          <a:p>
            <a:r>
              <a:rPr lang="de-DE" sz="1200" dirty="0"/>
              <a:t>Starke Abhängigkeit von Kunden oder Lieferanten</a:t>
            </a: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3</a:t>
            </a:fld>
            <a:endParaRPr lang="en-US"/>
          </a:p>
        </p:txBody>
      </p:sp>
    </p:spTree>
    <p:extLst>
      <p:ext uri="{BB962C8B-B14F-4D97-AF65-F5344CB8AC3E}">
        <p14:creationId xmlns:p14="http://schemas.microsoft.com/office/powerpoint/2010/main" val="3400587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1"/>
            <a:r>
              <a:rPr lang="de-DE" dirty="0"/>
              <a:t>Abhängigkeiten (intern / extern - Kunde / Lieferant)</a:t>
            </a:r>
          </a:p>
          <a:p>
            <a:pPr lvl="1"/>
            <a:r>
              <a:rPr lang="de-DE" dirty="0"/>
              <a:t>Dokumentation von wichtigen Geschäftsprozessen</a:t>
            </a:r>
          </a:p>
          <a:p>
            <a:pPr lvl="1"/>
            <a:r>
              <a:rPr lang="de-DE" dirty="0"/>
              <a:t>Identifizierung ineffizienter Arbeitsabläufe und einzelner Fehlerquellen (Single Point </a:t>
            </a:r>
            <a:r>
              <a:rPr lang="de-DE" dirty="0" err="1"/>
              <a:t>of</a:t>
            </a:r>
            <a:r>
              <a:rPr lang="de-DE" dirty="0"/>
              <a:t> </a:t>
            </a:r>
            <a:r>
              <a:rPr lang="de-DE" dirty="0" err="1"/>
              <a:t>Failures</a:t>
            </a:r>
            <a:r>
              <a:rPr lang="de-DE" dirty="0"/>
              <a:t>)</a:t>
            </a:r>
          </a:p>
          <a:p>
            <a:pPr lvl="0"/>
            <a:r>
              <a:rPr lang="de-DE" dirty="0"/>
              <a:t>Einhaltung regulatorischer und gesetzlicher Anforderungen</a:t>
            </a:r>
          </a:p>
          <a:p>
            <a:pPr lvl="0"/>
            <a:r>
              <a:rPr lang="de-DE" dirty="0"/>
              <a:t>Beitrag zur Unternehmensführung </a:t>
            </a:r>
          </a:p>
          <a:p>
            <a:pPr lvl="0"/>
            <a:r>
              <a:rPr lang="de-DE" dirty="0"/>
              <a:t>sowie die Mitarbeiter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4</a:t>
            </a:fld>
            <a:endParaRPr lang="en-US"/>
          </a:p>
        </p:txBody>
      </p:sp>
    </p:spTree>
    <p:extLst>
      <p:ext uri="{BB962C8B-B14F-4D97-AF65-F5344CB8AC3E}">
        <p14:creationId xmlns:p14="http://schemas.microsoft.com/office/powerpoint/2010/main" val="861872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dirty="0"/>
              <a:t>Was passiert, wenn Ihr wichtigster Prozess gestört wird?</a:t>
            </a: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5</a:t>
            </a:fld>
            <a:endParaRPr lang="en-US"/>
          </a:p>
        </p:txBody>
      </p:sp>
    </p:spTree>
    <p:extLst>
      <p:ext uri="{BB962C8B-B14F-4D97-AF65-F5344CB8AC3E}">
        <p14:creationId xmlns:p14="http://schemas.microsoft.com/office/powerpoint/2010/main" val="1565671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595581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7</a:t>
            </a:fld>
            <a:endParaRPr lang="en-US"/>
          </a:p>
        </p:txBody>
      </p:sp>
    </p:spTree>
    <p:extLst>
      <p:ext uri="{BB962C8B-B14F-4D97-AF65-F5344CB8AC3E}">
        <p14:creationId xmlns:p14="http://schemas.microsoft.com/office/powerpoint/2010/main" val="1521936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8</a:t>
            </a:fld>
            <a:endParaRPr lang="en-US"/>
          </a:p>
        </p:txBody>
      </p:sp>
    </p:spTree>
    <p:extLst>
      <p:ext uri="{BB962C8B-B14F-4D97-AF65-F5344CB8AC3E}">
        <p14:creationId xmlns:p14="http://schemas.microsoft.com/office/powerpoint/2010/main" val="1117917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2919222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10</a:t>
            </a:fld>
            <a:endParaRPr lang="en-US"/>
          </a:p>
        </p:txBody>
      </p:sp>
    </p:spTree>
    <p:extLst>
      <p:ext uri="{BB962C8B-B14F-4D97-AF65-F5344CB8AC3E}">
        <p14:creationId xmlns:p14="http://schemas.microsoft.com/office/powerpoint/2010/main" val="3110709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i="0" kern="1200" dirty="0">
                <a:solidFill>
                  <a:schemeClr val="tx1"/>
                </a:solidFill>
                <a:effectLst/>
                <a:latin typeface="+mn-lt"/>
                <a:ea typeface="+mn-ea"/>
                <a:cs typeface="+mn-cs"/>
              </a:rPr>
              <a:t>Die oberste Leitung sollte nachweisen, dass sie sich für die Entwicklung und Umsetzung des BCMS einsetzt und dessen Wirksamkeit kontinuierlich verbessert, indem sie:</a:t>
            </a:r>
          </a:p>
          <a:p>
            <a:r>
              <a:rPr lang="de-DE" sz="1200" i="0" kern="1200" dirty="0">
                <a:solidFill>
                  <a:schemeClr val="tx1"/>
                </a:solidFill>
                <a:effectLst/>
                <a:latin typeface="+mn-lt"/>
                <a:ea typeface="+mn-ea"/>
                <a:cs typeface="+mn-cs"/>
              </a:rPr>
              <a:t>- die geltenden rechtlichen Anforderungen erfüllt</a:t>
            </a:r>
          </a:p>
          <a:p>
            <a:r>
              <a:rPr lang="de-DE" sz="1200" i="0" kern="1200" dirty="0">
                <a:solidFill>
                  <a:schemeClr val="tx1"/>
                </a:solidFill>
                <a:effectLst/>
                <a:latin typeface="+mn-lt"/>
                <a:ea typeface="+mn-ea"/>
                <a:cs typeface="+mn-cs"/>
              </a:rPr>
              <a:t>- eine Politik und Ziele für die Geschäftskontinuität festlegt</a:t>
            </a:r>
          </a:p>
          <a:p>
            <a:r>
              <a:rPr lang="de-DE" sz="1200" i="0" kern="1200" dirty="0">
                <a:solidFill>
                  <a:schemeClr val="tx1"/>
                </a:solidFill>
                <a:effectLst/>
                <a:latin typeface="+mn-lt"/>
                <a:ea typeface="+mn-ea"/>
                <a:cs typeface="+mn-cs"/>
              </a:rPr>
              <a:t>- eine oder mehrere Personen mit den entsprechenden Befugnissen und Kompetenzen ernennt, die für das BCMS verantwortlich sind</a:t>
            </a:r>
          </a:p>
          <a:p>
            <a:r>
              <a:rPr lang="de-DE" sz="1200" i="0" kern="1200" dirty="0">
                <a:solidFill>
                  <a:schemeClr val="tx1"/>
                </a:solidFill>
                <a:effectLst/>
                <a:latin typeface="+mn-lt"/>
                <a:ea typeface="+mn-ea"/>
                <a:cs typeface="+mn-cs"/>
              </a:rPr>
              <a:t>- sicherstellt, dass die Aufgaben, Verantwortlichkeiten und Kompetenzen für das BCMS festgelegt werden</a:t>
            </a:r>
          </a:p>
          <a:p>
            <a:r>
              <a:rPr lang="de-DE" sz="1200" i="0" kern="1200" dirty="0">
                <a:solidFill>
                  <a:schemeClr val="tx1"/>
                </a:solidFill>
                <a:effectLst/>
                <a:latin typeface="+mn-lt"/>
                <a:ea typeface="+mn-ea"/>
                <a:cs typeface="+mn-cs"/>
              </a:rPr>
              <a:t>- Sicherstellung der Verfügbarkeit ausreichender Ressourcen </a:t>
            </a:r>
          </a:p>
          <a:p>
            <a:r>
              <a:rPr lang="de-DE" sz="1200" i="0" kern="1200" dirty="0">
                <a:solidFill>
                  <a:schemeClr val="tx1"/>
                </a:solidFill>
                <a:effectLst/>
                <a:latin typeface="+mn-lt"/>
                <a:ea typeface="+mn-ea"/>
                <a:cs typeface="+mn-cs"/>
              </a:rPr>
              <a:t>- Vermittlung der Bedeutung der Einhaltung der Politik zur Geschäftskontinuität an die Organisation</a:t>
            </a:r>
          </a:p>
          <a:p>
            <a:r>
              <a:rPr lang="de-DE" sz="1200" i="0" kern="1200" dirty="0">
                <a:solidFill>
                  <a:schemeClr val="tx1"/>
                </a:solidFill>
                <a:effectLst/>
                <a:latin typeface="+mn-lt"/>
                <a:ea typeface="+mn-ea"/>
                <a:cs typeface="+mn-cs"/>
              </a:rPr>
              <a:t>- Sicherstellung der Durchführung interner BCMS-Audits</a:t>
            </a:r>
          </a:p>
          <a:p>
            <a:r>
              <a:rPr lang="de-DE" sz="1200" i="0" kern="1200" dirty="0">
                <a:solidFill>
                  <a:schemeClr val="tx1"/>
                </a:solidFill>
                <a:effectLst/>
                <a:latin typeface="+mn-lt"/>
                <a:ea typeface="+mn-ea"/>
                <a:cs typeface="+mn-cs"/>
              </a:rPr>
              <a:t>- Durchführung wirksamer Managementprüfungen des BCMS</a:t>
            </a:r>
          </a:p>
          <a:p>
            <a:endParaRPr lang="de-DE" sz="1200" i="0" kern="1200" dirty="0">
              <a:solidFill>
                <a:schemeClr val="tx1"/>
              </a:solidFill>
              <a:effectLst/>
              <a:latin typeface="+mn-lt"/>
              <a:ea typeface="+mn-ea"/>
              <a:cs typeface="+mn-cs"/>
            </a:endParaRPr>
          </a:p>
          <a:p>
            <a:endParaRPr lang="de-DE" sz="1200" i="0" kern="1200" dirty="0">
              <a:solidFill>
                <a:schemeClr val="tx1"/>
              </a:solidFill>
              <a:effectLst/>
              <a:latin typeface="+mn-lt"/>
              <a:ea typeface="+mn-ea"/>
              <a:cs typeface="+mn-cs"/>
            </a:endParaRPr>
          </a:p>
          <a:p>
            <a:r>
              <a:rPr lang="de-DE" sz="1200" i="0" kern="1200" dirty="0">
                <a:solidFill>
                  <a:schemeClr val="tx1"/>
                </a:solidFill>
                <a:effectLst/>
                <a:latin typeface="+mn-lt"/>
                <a:ea typeface="+mn-ea"/>
                <a:cs typeface="+mn-cs"/>
              </a:rPr>
              <a:t>In der BC-Politik sollte der Geltungsbereich festgelegt werden, d. h.</a:t>
            </a:r>
          </a:p>
          <a:p>
            <a:r>
              <a:rPr lang="de-DE" sz="1200" i="0" kern="1200" dirty="0">
                <a:solidFill>
                  <a:schemeClr val="tx1"/>
                </a:solidFill>
                <a:effectLst/>
                <a:latin typeface="+mn-lt"/>
                <a:ea typeface="+mn-ea"/>
                <a:cs typeface="+mn-cs"/>
              </a:rPr>
              <a:t>	was zu schützen ist</a:t>
            </a:r>
          </a:p>
          <a:p>
            <a:r>
              <a:rPr lang="de-DE" sz="1200" i="0" kern="1200" dirty="0">
                <a:solidFill>
                  <a:schemeClr val="tx1"/>
                </a:solidFill>
                <a:effectLst/>
                <a:latin typeface="+mn-lt"/>
                <a:ea typeface="+mn-ea"/>
                <a:cs typeface="+mn-cs"/>
              </a:rPr>
              <a:t>	das maximale Ausmaß von Schäden, Verlusten oder Unterbrechungen, das die Organisation überleben kann</a:t>
            </a:r>
          </a:p>
          <a:p>
            <a:endParaRPr lang="de-DE" sz="1200" i="0" kern="1200" dirty="0">
              <a:solidFill>
                <a:schemeClr val="tx1"/>
              </a:solidFill>
              <a:effectLst/>
              <a:latin typeface="+mn-lt"/>
              <a:ea typeface="+mn-ea"/>
              <a:cs typeface="+mn-cs"/>
            </a:endParaRPr>
          </a:p>
          <a:p>
            <a:r>
              <a:rPr lang="de-DE" sz="1200" i="0" kern="1200" dirty="0">
                <a:solidFill>
                  <a:schemeClr val="tx1"/>
                </a:solidFill>
                <a:effectLst/>
                <a:latin typeface="+mn-lt"/>
                <a:ea typeface="+mn-ea"/>
                <a:cs typeface="+mn-cs"/>
              </a:rPr>
              <a:t>BCM ist ein sich ständig weiterentwickelnder Prozess zur Überwindung von Kosten- und Komplexitätsproblemen</a:t>
            </a:r>
          </a:p>
        </p:txBody>
      </p:sp>
      <p:sp>
        <p:nvSpPr>
          <p:cNvPr id="4" name="Foliennummernplatzhalter 3"/>
          <p:cNvSpPr>
            <a:spLocks noGrp="1"/>
          </p:cNvSpPr>
          <p:nvPr>
            <p:ph type="sldNum" sz="quarter" idx="5"/>
          </p:nvPr>
        </p:nvSpPr>
        <p:spPr/>
        <p:txBody>
          <a:bodyPr/>
          <a:lstStyle/>
          <a:p>
            <a:fld id="{C219CE5F-4222-D44B-A5B9-52360EF51300}" type="slidenum">
              <a:rPr lang="en-US" smtClean="0"/>
              <a:t>11</a:t>
            </a:fld>
            <a:endParaRPr lang="en-US"/>
          </a:p>
        </p:txBody>
      </p:sp>
    </p:spTree>
    <p:extLst>
      <p:ext uri="{BB962C8B-B14F-4D97-AF65-F5344CB8AC3E}">
        <p14:creationId xmlns:p14="http://schemas.microsoft.com/office/powerpoint/2010/main" val="527659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12</a:t>
            </a:fld>
            <a:endParaRPr lang="en-US"/>
          </a:p>
        </p:txBody>
      </p:sp>
    </p:spTree>
    <p:extLst>
      <p:ext uri="{BB962C8B-B14F-4D97-AF65-F5344CB8AC3E}">
        <p14:creationId xmlns:p14="http://schemas.microsoft.com/office/powerpoint/2010/main" val="4126437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Business Continuity Management ist eine Managementmethode, die den Betrieb wichtiger Prozesse während oder nach einem Zwischenfall sicherstellt. Zu den Szenarien, die häufig im Rahmen der Geschäftskontinuität behandelt werden, gehören größere IT- oder Infrastrukturausfälle, der Verlust von Gebäuden, wichtigen Mitarbeitern oder Lieferanten. </a:t>
            </a:r>
          </a:p>
          <a:p>
            <a:endParaRPr lang="de-DE" dirty="0"/>
          </a:p>
          <a:p>
            <a:r>
              <a:rPr lang="de-DE" dirty="0"/>
              <a:t>Heute beginnen wir mit einer kurzen Einführung in eines der wichtigsten Instrumente im BCM-Prozess (die BIA). Im zweiten Teil werden wir einen detaillierten Blick auf die ISO-Norm 22317 und ISO 22301 werfen. Die praktischen Aufgaben werden wir morgen lösen.</a:t>
            </a:r>
          </a:p>
          <a:p>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13</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lnSpc>
                <a:spcPct val="90000"/>
              </a:lnSpc>
            </a:pPr>
            <a:r>
              <a:rPr lang="de-DE" altLang="en-US" b="1" dirty="0"/>
              <a:t>Grundlagenarbeit</a:t>
            </a:r>
            <a:r>
              <a:rPr lang="de-DE" altLang="en-US" dirty="0"/>
              <a:t> für den gesamten BCM-Prozess</a:t>
            </a:r>
          </a:p>
          <a:p>
            <a:pPr lvl="1">
              <a:lnSpc>
                <a:spcPct val="90000"/>
              </a:lnSpc>
            </a:pPr>
            <a:r>
              <a:rPr lang="de-DE" altLang="en-US" dirty="0"/>
              <a:t>Identifizieren und Bestimmen der Bedeutung von</a:t>
            </a:r>
          </a:p>
          <a:p>
            <a:pPr lvl="0">
              <a:lnSpc>
                <a:spcPct val="90000"/>
              </a:lnSpc>
            </a:pPr>
            <a:r>
              <a:rPr lang="de-DE" altLang="en-US" dirty="0"/>
              <a:t>	Kernaktivitäten, Produkte und Ergebnisse</a:t>
            </a:r>
          </a:p>
          <a:p>
            <a:pPr lvl="0">
              <a:lnSpc>
                <a:spcPct val="90000"/>
              </a:lnSpc>
            </a:pPr>
            <a:r>
              <a:rPr lang="de-DE" altLang="en-US" dirty="0"/>
              <a:t>	IT-Dienste und -Infrastruktur zur Unterstützung dieser Aktivitäten</a:t>
            </a:r>
          </a:p>
          <a:p>
            <a:pPr lvl="0">
              <a:lnSpc>
                <a:spcPct val="90000"/>
              </a:lnSpc>
            </a:pPr>
            <a:r>
              <a:rPr lang="de-DE" altLang="en-US" dirty="0"/>
              <a:t>	interne und externe Abhängigkeiten (z. B. Dienstleistungen oder Lieferanten)</a:t>
            </a:r>
          </a:p>
          <a:p>
            <a:pPr lvl="0">
              <a:lnSpc>
                <a:spcPct val="90000"/>
              </a:lnSpc>
            </a:pPr>
            <a:r>
              <a:rPr lang="de-DE" altLang="en-US" dirty="0"/>
              <a:t>Identifizierung, </a:t>
            </a:r>
            <a:r>
              <a:rPr lang="de-DE" altLang="en-US" b="1" dirty="0"/>
              <a:t>Quantifizierung und Qualifizierung der geschäftlichen Auswirkungen </a:t>
            </a:r>
            <a:r>
              <a:rPr lang="de-DE" altLang="en-US" dirty="0"/>
              <a:t>eines Verlusts, einer Unterbrechung oder Störung (z. B. Rückstände)</a:t>
            </a:r>
          </a:p>
          <a:p>
            <a:pPr lvl="1">
              <a:lnSpc>
                <a:spcPct val="90000"/>
              </a:lnSpc>
            </a:pPr>
            <a:r>
              <a:rPr lang="de-DE" altLang="en-US" dirty="0"/>
              <a:t>Identifizierung von unternehmenskritischen (</a:t>
            </a:r>
            <a:r>
              <a:rPr lang="de-DE" altLang="en-US" b="1" dirty="0"/>
              <a:t>zeitkritischen</a:t>
            </a:r>
            <a:r>
              <a:rPr lang="de-DE" altLang="en-US" dirty="0"/>
              <a:t>!) Aktivitäten</a:t>
            </a:r>
            <a:r>
              <a:rPr lang="en-GB" dirty="0"/>
              <a:t> </a:t>
            </a:r>
            <a:r>
              <a:rPr lang="en-GB" dirty="0">
                <a:sym typeface="Wingdings" panose="05000000000000000000" pitchFamily="2" charset="2"/>
              </a:rPr>
              <a:t> </a:t>
            </a:r>
            <a:r>
              <a:rPr lang="de-DE" altLang="en-US" dirty="0"/>
              <a:t>alte Terminologie (&lt; ISO22301)</a:t>
            </a:r>
          </a:p>
          <a:p>
            <a:pPr lvl="1">
              <a:lnSpc>
                <a:spcPct val="90000"/>
              </a:lnSpc>
            </a:pPr>
            <a:r>
              <a:rPr lang="de-DE" altLang="en-US" dirty="0"/>
              <a:t>Priorisierte Aktivitäten, zeitkritisch und dringend (ISO 22301)</a:t>
            </a:r>
          </a:p>
          <a:p>
            <a:pPr lvl="0">
              <a:lnSpc>
                <a:spcPct val="90000"/>
              </a:lnSpc>
            </a:pPr>
            <a:endParaRPr lang="de-DE" altLang="en-US" dirty="0"/>
          </a:p>
          <a:p>
            <a:pPr lvl="0">
              <a:lnSpc>
                <a:spcPct val="90000"/>
              </a:lnSpc>
            </a:pPr>
            <a:r>
              <a:rPr lang="de-DE" altLang="en-US" dirty="0"/>
              <a:t>Warum sollte eine BIA durchgeführt werden?</a:t>
            </a:r>
          </a:p>
          <a:p>
            <a:pPr lvl="0">
              <a:lnSpc>
                <a:spcPct val="90000"/>
              </a:lnSpc>
            </a:pPr>
            <a:r>
              <a:rPr lang="de-DE" altLang="en-US" dirty="0"/>
              <a:t>	Liefert Informationen darüber, </a:t>
            </a:r>
            <a:r>
              <a:rPr lang="de-DE" altLang="en-US" b="1" dirty="0"/>
              <a:t>wie schnell </a:t>
            </a:r>
            <a:r>
              <a:rPr lang="de-DE" altLang="en-US" dirty="0"/>
              <a:t>die Organisation im Falle einer Störung </a:t>
            </a:r>
            <a:r>
              <a:rPr lang="de-DE" altLang="en-US" b="1" dirty="0"/>
              <a:t>reagieren</a:t>
            </a:r>
            <a:r>
              <a:rPr lang="de-DE" altLang="en-US" dirty="0"/>
              <a:t> muss</a:t>
            </a:r>
          </a:p>
          <a:p>
            <a:pPr lvl="0">
              <a:lnSpc>
                <a:spcPct val="90000"/>
              </a:lnSpc>
            </a:pPr>
            <a:r>
              <a:rPr lang="de-DE" altLang="en-US" dirty="0"/>
              <a:t>	Wesentlicher </a:t>
            </a:r>
            <a:r>
              <a:rPr lang="de-DE" altLang="en-US" b="1" dirty="0"/>
              <a:t>Input</a:t>
            </a:r>
            <a:r>
              <a:rPr lang="de-DE" altLang="en-US" dirty="0"/>
              <a:t> für die </a:t>
            </a:r>
            <a:r>
              <a:rPr lang="de-DE" altLang="en-US" b="1" dirty="0"/>
              <a:t>Wiederherstellungsstrategie</a:t>
            </a:r>
          </a:p>
          <a:p>
            <a:pPr lvl="0">
              <a:lnSpc>
                <a:spcPct val="90000"/>
              </a:lnSpc>
            </a:pPr>
            <a:r>
              <a:rPr lang="de-DE" altLang="en-US" dirty="0"/>
              <a:t>	Wenn keine BIA durchgeführt wird, werden die Wiederherstellungsanforderungen normalerweise geschätzt. Das führt zu </a:t>
            </a:r>
          </a:p>
          <a:p>
            <a:pPr lvl="0">
              <a:lnSpc>
                <a:spcPct val="90000"/>
              </a:lnSpc>
            </a:pPr>
            <a:r>
              <a:rPr lang="de-DE" altLang="en-US" dirty="0"/>
              <a:t>		Unterschätzen</a:t>
            </a:r>
          </a:p>
          <a:p>
            <a:pPr lvl="0">
              <a:lnSpc>
                <a:spcPct val="90000"/>
              </a:lnSpc>
            </a:pPr>
            <a:r>
              <a:rPr lang="de-DE" altLang="en-US" dirty="0"/>
              <a:t>		Überschätzung</a:t>
            </a:r>
          </a:p>
          <a:p>
            <a:pPr lvl="0">
              <a:lnSpc>
                <a:spcPct val="90000"/>
              </a:lnSpc>
            </a:pPr>
            <a:r>
              <a:rPr lang="de-DE" altLang="en-US" dirty="0"/>
              <a:t>Darüber hinaus quantifiziert und qualifiziert sie die Auswirkungen eines Verlusts, einer Unterbrechung oder Störung auf das Geschäft (z. B. Rückstände)</a:t>
            </a:r>
          </a:p>
          <a:p>
            <a:pPr lvl="0">
              <a:lnSpc>
                <a:spcPct val="90000"/>
              </a:lnSpc>
            </a:pPr>
            <a:r>
              <a:rPr lang="de-DE" altLang="en-US" dirty="0"/>
              <a:t>	Identifizierung von auftragskritischen (zeitkritischen!) Aktivitäten</a:t>
            </a:r>
          </a:p>
          <a:p>
            <a:pPr lvl="0">
              <a:lnSpc>
                <a:spcPct val="90000"/>
              </a:lnSpc>
            </a:pPr>
            <a:endParaRPr lang="en-GB" alt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14</a:t>
            </a:fld>
            <a:endParaRPr lang="en-US"/>
          </a:p>
        </p:txBody>
      </p:sp>
    </p:spTree>
    <p:extLst>
      <p:ext uri="{BB962C8B-B14F-4D97-AF65-F5344CB8AC3E}">
        <p14:creationId xmlns:p14="http://schemas.microsoft.com/office/powerpoint/2010/main" val="41803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a:t>Maximal </a:t>
            </a:r>
            <a:r>
              <a:rPr lang="de-DE" dirty="0"/>
              <a:t>akzeptabler Ausfall (MAO) oder maximale tolerierbare Unterbrechungsdauer (MTPD)</a:t>
            </a:r>
          </a:p>
          <a:p>
            <a:pPr lvl="1"/>
            <a:r>
              <a:rPr lang="de-DE" dirty="0"/>
              <a:t>Saisonabhängigkeit und Schwankungen können die MTPD beeinflussen</a:t>
            </a:r>
          </a:p>
          <a:p>
            <a:pPr lvl="2"/>
            <a:r>
              <a:rPr lang="de-DE" dirty="0"/>
              <a:t>Z. B. Ende des Geschäftsjahres, Verträge mit Zeitstrafen, Urlaubszeiten</a:t>
            </a:r>
          </a:p>
          <a:p>
            <a:pPr lvl="0"/>
            <a:endParaRPr lang="de-DE" dirty="0"/>
          </a:p>
          <a:p>
            <a:pPr lvl="1"/>
            <a:r>
              <a:rPr lang="de-DE" dirty="0"/>
              <a:t>Die MTPD wird auch durch die Zeit beeinflusst, die ein Prozess benötigt, und dadurch, ob er unterbrochen werden kann oder nicht</a:t>
            </a:r>
          </a:p>
          <a:p>
            <a:pPr lvl="2"/>
            <a:r>
              <a:rPr lang="de-DE" dirty="0"/>
              <a:t>So müssen z. B. Laborexperimente oft von Grund auf neu gestartet werden, während Fertigungsprozesse unter Umständen an verschiedenen Stellen wieder aufgenommen werden können.</a:t>
            </a:r>
          </a:p>
          <a:p>
            <a:pPr lvl="0"/>
            <a:endParaRPr lang="de-DE" dirty="0"/>
          </a:p>
          <a:p>
            <a:pPr lvl="0"/>
            <a:r>
              <a:rPr lang="de-DE" dirty="0"/>
              <a:t>Ziel für die Wiederherstellungszeit (RTO)</a:t>
            </a:r>
          </a:p>
          <a:p>
            <a:pPr lvl="1"/>
            <a:r>
              <a:rPr lang="de-DE" dirty="0"/>
              <a:t>Die Zeitspanne nach einem Zwischenfall, innerhalb der ein Produkt/eine Aktivität wieder aufgenommen oder Ressourcen wiederhergestellt werden müssen.</a:t>
            </a:r>
          </a:p>
          <a:p>
            <a:pPr lvl="1"/>
            <a:r>
              <a:rPr lang="de-DE" dirty="0"/>
              <a:t>Muss kürzer als MTPD sein</a:t>
            </a:r>
          </a:p>
          <a:p>
            <a:pPr lvl="1"/>
            <a:r>
              <a:rPr lang="de-DE" dirty="0"/>
              <a:t>Wird in der Entwurfsphase festgelegt, erste Schätzungen können jedoch während der BIA vorgenommen werden</a:t>
            </a:r>
          </a:p>
          <a:p>
            <a:pPr lvl="0"/>
            <a:endParaRPr lang="de-DE" dirty="0"/>
          </a:p>
          <a:p>
            <a:pPr lvl="0"/>
            <a:r>
              <a:rPr lang="de-DE" dirty="0"/>
              <a:t>Wiederherstellungspunkt-Ziel (RPO)</a:t>
            </a:r>
          </a:p>
          <a:p>
            <a:pPr lvl="1"/>
            <a:r>
              <a:rPr lang="de-DE" dirty="0"/>
              <a:t>Der Punkt, bis zu dem Informationen wiederhergestellt werden müssen, damit eine Aktivität bei der Wiederaufnahme funktionieren kann (maximaler Datenverlust)</a:t>
            </a:r>
          </a:p>
          <a:p>
            <a:pPr lvl="0"/>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15</a:t>
            </a:fld>
            <a:endParaRPr lang="en-US"/>
          </a:p>
        </p:txBody>
      </p:sp>
    </p:spTree>
    <p:extLst>
      <p:ext uri="{BB962C8B-B14F-4D97-AF65-F5344CB8AC3E}">
        <p14:creationId xmlns:p14="http://schemas.microsoft.com/office/powerpoint/2010/main" val="25686591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581112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17</a:t>
            </a:fld>
            <a:endParaRPr lang="en-US"/>
          </a:p>
        </p:txBody>
      </p:sp>
    </p:spTree>
    <p:extLst>
      <p:ext uri="{BB962C8B-B14F-4D97-AF65-F5344CB8AC3E}">
        <p14:creationId xmlns:p14="http://schemas.microsoft.com/office/powerpoint/2010/main" val="11214956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18</a:t>
            </a:fld>
            <a:endParaRPr lang="en-US"/>
          </a:p>
        </p:txBody>
      </p:sp>
    </p:spTree>
    <p:extLst>
      <p:ext uri="{BB962C8B-B14F-4D97-AF65-F5344CB8AC3E}">
        <p14:creationId xmlns:p14="http://schemas.microsoft.com/office/powerpoint/2010/main" val="13974886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19</a:t>
            </a:fld>
            <a:endParaRPr lang="en-US"/>
          </a:p>
        </p:txBody>
      </p:sp>
    </p:spTree>
    <p:extLst>
      <p:ext uri="{BB962C8B-B14F-4D97-AF65-F5344CB8AC3E}">
        <p14:creationId xmlns:p14="http://schemas.microsoft.com/office/powerpoint/2010/main" val="79108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20</a:t>
            </a:fld>
            <a:endParaRPr lang="en-US"/>
          </a:p>
        </p:txBody>
      </p:sp>
    </p:spTree>
    <p:extLst>
      <p:ext uri="{BB962C8B-B14F-4D97-AF65-F5344CB8AC3E}">
        <p14:creationId xmlns:p14="http://schemas.microsoft.com/office/powerpoint/2010/main" val="1943971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21</a:t>
            </a:fld>
            <a:endParaRPr lang="en-US"/>
          </a:p>
        </p:txBody>
      </p:sp>
    </p:spTree>
    <p:extLst>
      <p:ext uri="{BB962C8B-B14F-4D97-AF65-F5344CB8AC3E}">
        <p14:creationId xmlns:p14="http://schemas.microsoft.com/office/powerpoint/2010/main" val="3945285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22</a:t>
            </a:fld>
            <a:endParaRPr lang="en-US"/>
          </a:p>
        </p:txBody>
      </p:sp>
    </p:spTree>
    <p:extLst>
      <p:ext uri="{BB962C8B-B14F-4D97-AF65-F5344CB8AC3E}">
        <p14:creationId xmlns:p14="http://schemas.microsoft.com/office/powerpoint/2010/main" val="1769400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GB" altLang="en-US"/>
              <a:t>Strategische Bewertung des Managements bereitstellen</a:t>
            </a:r>
          </a:p>
          <a:p>
            <a:pPr>
              <a:lnSpc>
                <a:spcPct val="85000"/>
              </a:lnSpc>
            </a:pPr>
            <a:r>
              <a:rPr lang="en-GB" altLang="en-US"/>
              <a:t>Wichtigstes Ergebnis:</a:t>
            </a:r>
          </a:p>
          <a:p>
            <a:pPr lvl="2">
              <a:lnSpc>
                <a:spcPct val="85000"/>
              </a:lnSpc>
            </a:pPr>
            <a:r>
              <a:rPr lang="en-GB" altLang="en-US"/>
              <a:t>Strategie für jedes Produkt und jede Dienstleistung im Rahmen des Programms, die eine Auswahl von Alternativen ermöglicht</a:t>
            </a:r>
          </a:p>
        </p:txBody>
      </p:sp>
      <p:sp>
        <p:nvSpPr>
          <p:cNvPr id="4" name="Foliennummernplatzhalter 3"/>
          <p:cNvSpPr>
            <a:spLocks noGrp="1"/>
          </p:cNvSpPr>
          <p:nvPr>
            <p:ph type="sldNum" sz="quarter" idx="5"/>
          </p:nvPr>
        </p:nvSpPr>
        <p:spPr/>
        <p:txBody>
          <a:bodyPr/>
          <a:lstStyle/>
          <a:p>
            <a:fld id="{C219CE5F-4222-D44B-A5B9-52360EF51300}" type="slidenum">
              <a:rPr lang="en-US" smtClean="0"/>
              <a:t>23</a:t>
            </a:fld>
            <a:endParaRPr lang="en-US"/>
          </a:p>
        </p:txBody>
      </p:sp>
    </p:spTree>
    <p:extLst>
      <p:ext uri="{BB962C8B-B14F-4D97-AF65-F5344CB8AC3E}">
        <p14:creationId xmlns:p14="http://schemas.microsoft.com/office/powerpoint/2010/main" val="4243915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Arbeitsplatz</a:t>
            </a:r>
          </a:p>
          <a:p>
            <a:pPr lvl="2"/>
            <a:r>
              <a:rPr lang="en-US"/>
              <a:t>Verteilte Geschäftsaktivitäten</a:t>
            </a:r>
          </a:p>
          <a:p>
            <a:pPr lvl="2"/>
            <a:r>
              <a:rPr lang="en-US"/>
              <a:t>Dedizierte interne Ausweicharbeitsplätze</a:t>
            </a:r>
          </a:p>
          <a:p>
            <a:pPr lvl="2"/>
            <a:r>
              <a:rPr lang="en-US"/>
              <a:t>Nicht zweckgebundene interne Lösung</a:t>
            </a:r>
          </a:p>
          <a:p>
            <a:pPr lvl="2"/>
            <a:r>
              <a:rPr lang="en-US"/>
              <a:t>...</a:t>
            </a:r>
          </a:p>
          <a:p>
            <a:r>
              <a:rPr lang="en-US"/>
              <a:t>Personal</a:t>
            </a:r>
          </a:p>
          <a:p>
            <a:pPr lvl="2"/>
            <a:r>
              <a:rPr lang="en-US"/>
              <a:t>Vertretungen durch Vielseitigkeit und Cross-Training</a:t>
            </a:r>
          </a:p>
          <a:p>
            <a:pPr lvl="2"/>
            <a:r>
              <a:rPr lang="en-US"/>
              <a:t>Technisches Personal von externen Anbietern</a:t>
            </a:r>
          </a:p>
          <a:p>
            <a:pPr lvl="2"/>
            <a:r>
              <a:rPr lang="en-US"/>
              <a:t>Wissensmanagement</a:t>
            </a:r>
          </a:p>
          <a:p>
            <a:r>
              <a:rPr lang="en-US"/>
              <a:t>Informationstechnologie</a:t>
            </a:r>
          </a:p>
          <a:p>
            <a:pPr lvl="2"/>
            <a:r>
              <a:rPr lang="en-US"/>
              <a:t>Eingeschränkter IT-Betrieb</a:t>
            </a:r>
          </a:p>
          <a:p>
            <a:pPr lvl="2"/>
            <a:r>
              <a:rPr lang="en-US"/>
              <a:t>Redundante IT-Standorte</a:t>
            </a:r>
          </a:p>
          <a:p>
            <a:r>
              <a:rPr lang="en-US"/>
              <a:t>Komponente</a:t>
            </a:r>
          </a:p>
          <a:p>
            <a:pPr lvl="2"/>
            <a:r>
              <a:rPr lang="en-US"/>
              <a:t>Lagerung von Komponenten/Ersatzteilen</a:t>
            </a:r>
          </a:p>
          <a:p>
            <a:pPr lvl="2"/>
            <a:r>
              <a:rPr lang="en-US"/>
              <a:t>Beschaffung von Ersatzstoffen</a:t>
            </a:r>
          </a:p>
          <a:p>
            <a:pPr lvl="2"/>
            <a:r>
              <a:rPr lang="en-US"/>
              <a:t>Vereinbarungen mit Lieferanten</a:t>
            </a:r>
          </a:p>
          <a:p>
            <a:pPr lvl="2">
              <a:lnSpc>
                <a:spcPct val="85000"/>
              </a:lnSpc>
            </a:pPr>
            <a:endParaRPr lang="en-GB" altLang="en-US"/>
          </a:p>
        </p:txBody>
      </p:sp>
      <p:sp>
        <p:nvSpPr>
          <p:cNvPr id="4" name="Foliennummernplatzhalter 3"/>
          <p:cNvSpPr>
            <a:spLocks noGrp="1"/>
          </p:cNvSpPr>
          <p:nvPr>
            <p:ph type="sldNum" sz="quarter" idx="5"/>
          </p:nvPr>
        </p:nvSpPr>
        <p:spPr/>
        <p:txBody>
          <a:bodyPr/>
          <a:lstStyle/>
          <a:p>
            <a:fld id="{C219CE5F-4222-D44B-A5B9-52360EF51300}" type="slidenum">
              <a:rPr lang="en-US" smtClean="0"/>
              <a:t>24</a:t>
            </a:fld>
            <a:endParaRPr lang="en-US"/>
          </a:p>
        </p:txBody>
      </p:sp>
    </p:spTree>
    <p:extLst>
      <p:ext uri="{BB962C8B-B14F-4D97-AF65-F5344CB8AC3E}">
        <p14:creationId xmlns:p14="http://schemas.microsoft.com/office/powerpoint/2010/main" val="27043110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25</a:t>
            </a:fld>
            <a:endParaRPr lang="en-US"/>
          </a:p>
        </p:txBody>
      </p:sp>
    </p:spTree>
    <p:extLst>
      <p:ext uri="{BB962C8B-B14F-4D97-AF65-F5344CB8AC3E}">
        <p14:creationId xmlns:p14="http://schemas.microsoft.com/office/powerpoint/2010/main" val="2363149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26</a:t>
            </a:fld>
            <a:endParaRPr lang="en-US"/>
          </a:p>
        </p:txBody>
      </p:sp>
    </p:spTree>
    <p:extLst>
      <p:ext uri="{BB962C8B-B14F-4D97-AF65-F5344CB8AC3E}">
        <p14:creationId xmlns:p14="http://schemas.microsoft.com/office/powerpoint/2010/main" val="27306180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Soll das Dokument in </a:t>
            </a:r>
            <a:r>
              <a:rPr lang="en-US" b="1"/>
              <a:t>Situationen </a:t>
            </a:r>
            <a:r>
              <a:rPr lang="en-US"/>
              <a:t>verwendet werden, in denen Menschen </a:t>
            </a:r>
            <a:r>
              <a:rPr lang="en-US" b="1"/>
              <a:t>unter hohem Druck und </a:t>
            </a:r>
            <a:r>
              <a:rPr lang="en-US"/>
              <a:t>Stress stehen, </a:t>
            </a:r>
            <a:r>
              <a:rPr lang="en-US">
                <a:sym typeface="Wingdings" panose="05000000000000000000" pitchFamily="2" charset="2"/>
              </a:rPr>
              <a:t>muss es so gestaltet sein, dass es </a:t>
            </a:r>
            <a:r>
              <a:rPr lang="en-US" b="1">
                <a:sym typeface="Wingdings" panose="05000000000000000000" pitchFamily="2" charset="2"/>
              </a:rPr>
              <a:t>leicht zu handhaben ist.</a:t>
            </a:r>
          </a:p>
          <a:p>
            <a:endParaRPr lang="en-US"/>
          </a:p>
          <a:p>
            <a:pPr lvl="2"/>
            <a:r>
              <a:rPr lang="en-US" b="1">
                <a:sym typeface="Wingdings" panose="05000000000000000000" pitchFamily="2" charset="2"/>
              </a:rPr>
              <a:t>Direkt</a:t>
            </a:r>
            <a:r>
              <a:rPr lang="en-US">
                <a:sym typeface="Wingdings" panose="05000000000000000000" pitchFamily="2" charset="2"/>
              </a:rPr>
              <a:t>: Die Pläne sollten </a:t>
            </a:r>
            <a:r>
              <a:rPr lang="en-US" b="1">
                <a:sym typeface="Wingdings" panose="05000000000000000000" pitchFamily="2" charset="2"/>
              </a:rPr>
              <a:t>klare, handlungsorientierte und zeitlich begrenzte </a:t>
            </a:r>
            <a:r>
              <a:rPr lang="en-US">
                <a:sym typeface="Wingdings" panose="05000000000000000000" pitchFamily="2" charset="2"/>
              </a:rPr>
              <a:t>Anweisungen geben und gleichzeitig einen schnellen Zugang zu relevanten Informationen ermöglichen.</a:t>
            </a:r>
          </a:p>
          <a:p>
            <a:pPr lvl="2"/>
            <a:r>
              <a:rPr lang="en-US" b="1">
                <a:sym typeface="Wingdings" panose="05000000000000000000" pitchFamily="2" charset="2"/>
              </a:rPr>
              <a:t>Anpassungsfähig</a:t>
            </a:r>
            <a:r>
              <a:rPr lang="en-US">
                <a:sym typeface="Wingdings" panose="05000000000000000000" pitchFamily="2" charset="2"/>
              </a:rPr>
              <a:t>: sollte die Organisation in die Lage versetzen, auf ein </a:t>
            </a:r>
            <a:r>
              <a:rPr lang="en-US" b="1">
                <a:sym typeface="Wingdings" panose="05000000000000000000" pitchFamily="2" charset="2"/>
              </a:rPr>
              <a:t>breites Spektrum störender Ereignisse zu </a:t>
            </a:r>
            <a:r>
              <a:rPr lang="en-US">
                <a:sym typeface="Wingdings" panose="05000000000000000000" pitchFamily="2" charset="2"/>
              </a:rPr>
              <a:t>reagieren, einschließlich solcher, mit denen die Organisation nicht gerechnet hat</a:t>
            </a:r>
          </a:p>
          <a:p>
            <a:pPr lvl="2"/>
            <a:r>
              <a:rPr lang="en-US" b="1">
                <a:sym typeface="Wingdings" panose="05000000000000000000" pitchFamily="2" charset="2"/>
              </a:rPr>
              <a:t>Prägnant</a:t>
            </a:r>
            <a:r>
              <a:rPr lang="en-US">
                <a:sym typeface="Wingdings" panose="05000000000000000000" pitchFamily="2" charset="2"/>
              </a:rPr>
              <a:t>: Die Pläne sollten </a:t>
            </a:r>
            <a:r>
              <a:rPr lang="en-US" b="1">
                <a:sym typeface="Wingdings" panose="05000000000000000000" pitchFamily="2" charset="2"/>
              </a:rPr>
              <a:t>nur Anleitungen</a:t>
            </a:r>
            <a:r>
              <a:rPr lang="en-US">
                <a:sym typeface="Wingdings" panose="05000000000000000000" pitchFamily="2" charset="2"/>
              </a:rPr>
              <a:t>, Informationen und Hilfsmittel </a:t>
            </a:r>
            <a:r>
              <a:rPr lang="en-US" b="1">
                <a:sym typeface="Wingdings" panose="05000000000000000000" pitchFamily="2" charset="2"/>
              </a:rPr>
              <a:t>enthalten</a:t>
            </a:r>
            <a:r>
              <a:rPr lang="en-US">
                <a:sym typeface="Wingdings" panose="05000000000000000000" pitchFamily="2" charset="2"/>
              </a:rPr>
              <a:t>, die </a:t>
            </a:r>
            <a:r>
              <a:rPr lang="en-US" b="1">
                <a:sym typeface="Wingdings" panose="05000000000000000000" pitchFamily="2" charset="2"/>
              </a:rPr>
              <a:t>bei einer Störung </a:t>
            </a:r>
            <a:r>
              <a:rPr lang="en-US">
                <a:sym typeface="Wingdings" panose="05000000000000000000" pitchFamily="2" charset="2"/>
              </a:rPr>
              <a:t>wahrscheinlich zum </a:t>
            </a:r>
            <a:r>
              <a:rPr lang="en-US" b="1">
                <a:sym typeface="Wingdings" panose="05000000000000000000" pitchFamily="2" charset="2"/>
              </a:rPr>
              <a:t>Einsatz kommen werden.</a:t>
            </a:r>
          </a:p>
          <a:p>
            <a:pPr lvl="2"/>
            <a:r>
              <a:rPr lang="en-US" b="1">
                <a:sym typeface="Wingdings" panose="05000000000000000000" pitchFamily="2" charset="2"/>
              </a:rPr>
              <a:t>Relevant</a:t>
            </a:r>
            <a:r>
              <a:rPr lang="en-US">
                <a:sym typeface="Wingdings" panose="05000000000000000000" pitchFamily="2" charset="2"/>
              </a:rPr>
              <a:t>: Die Informationen im Plan sollten </a:t>
            </a:r>
            <a:r>
              <a:rPr lang="en-US" b="1">
                <a:sym typeface="Wingdings" panose="05000000000000000000" pitchFamily="2" charset="2"/>
              </a:rPr>
              <a:t>aktuell </a:t>
            </a:r>
            <a:r>
              <a:rPr lang="en-US">
                <a:sym typeface="Wingdings" panose="05000000000000000000" pitchFamily="2" charset="2"/>
              </a:rPr>
              <a:t>und </a:t>
            </a:r>
            <a:r>
              <a:rPr lang="en-US" b="1">
                <a:sym typeface="Wingdings" panose="05000000000000000000" pitchFamily="2" charset="2"/>
              </a:rPr>
              <a:t>für das Team</a:t>
            </a:r>
            <a:r>
              <a:rPr lang="en-US">
                <a:sym typeface="Wingdings" panose="05000000000000000000" pitchFamily="2" charset="2"/>
              </a:rPr>
              <a:t>, das sie verwenden wird, </a:t>
            </a:r>
            <a:r>
              <a:rPr lang="en-US" b="1">
                <a:sym typeface="Wingdings" panose="05000000000000000000" pitchFamily="2" charset="2"/>
              </a:rPr>
              <a:t>anwendbar </a:t>
            </a:r>
            <a:r>
              <a:rPr lang="en-US">
                <a:sym typeface="Wingdings" panose="05000000000000000000" pitchFamily="2" charset="2"/>
              </a:rPr>
              <a:t>sein.</a:t>
            </a:r>
          </a:p>
        </p:txBody>
      </p:sp>
      <p:sp>
        <p:nvSpPr>
          <p:cNvPr id="4" name="Foliennummernplatzhalter 3"/>
          <p:cNvSpPr>
            <a:spLocks noGrp="1"/>
          </p:cNvSpPr>
          <p:nvPr>
            <p:ph type="sldNum" sz="quarter" idx="5"/>
          </p:nvPr>
        </p:nvSpPr>
        <p:spPr/>
        <p:txBody>
          <a:bodyPr/>
          <a:lstStyle/>
          <a:p>
            <a:fld id="{C219CE5F-4222-D44B-A5B9-52360EF51300}" type="slidenum">
              <a:rPr lang="en-US" smtClean="0"/>
              <a:t>27</a:t>
            </a:fld>
            <a:endParaRPr lang="en-US"/>
          </a:p>
        </p:txBody>
      </p:sp>
    </p:spTree>
    <p:extLst>
      <p:ext uri="{BB962C8B-B14F-4D97-AF65-F5344CB8AC3E}">
        <p14:creationId xmlns:p14="http://schemas.microsoft.com/office/powerpoint/2010/main" val="3183878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2"/>
            <a:r>
              <a:rPr lang="en-US"/>
              <a:t>Zweck und Anwendungsbereich</a:t>
            </a:r>
          </a:p>
          <a:p>
            <a:pPr lvl="2"/>
            <a:r>
              <a:rPr lang="en-US"/>
              <a:t>Zielsetzung und Annahmen</a:t>
            </a:r>
          </a:p>
          <a:p>
            <a:pPr lvl="2"/>
            <a:r>
              <a:rPr lang="en-US"/>
              <a:t>Struktur für das Management von Zwischenfällen</a:t>
            </a:r>
          </a:p>
          <a:p>
            <a:pPr lvl="2"/>
            <a:r>
              <a:rPr lang="en-US"/>
              <a:t>Verantwortlichkeiten / Zusammensetzung des Einsatzteams (Leiter, Hauptmitglieder, Stellvertreter), individuelle Verantwortlichkeiten</a:t>
            </a:r>
          </a:p>
          <a:p>
            <a:pPr lvl="2"/>
            <a:r>
              <a:rPr lang="en-US"/>
              <a:t>Mobilisierung des Teams</a:t>
            </a:r>
          </a:p>
          <a:p>
            <a:pPr lvl="2"/>
            <a:r>
              <a:rPr lang="en-US"/>
              <a:t>Aktivierung des Plans</a:t>
            </a:r>
          </a:p>
          <a:p>
            <a:pPr lvl="2"/>
            <a:r>
              <a:rPr lang="en-US"/>
              <a:t>Inanspruchnahme (der Einziehungsregelung)</a:t>
            </a:r>
          </a:p>
          <a:p>
            <a:pPr lvl="2"/>
            <a:r>
              <a:rPr lang="en-US"/>
              <a:t>Kontaktdaten (in der Regel als Anhänge)</a:t>
            </a:r>
          </a:p>
          <a:p>
            <a:endParaRPr lang="en-US"/>
          </a:p>
          <a:p>
            <a:endParaRPr lang="en-US"/>
          </a:p>
          <a:p>
            <a:r>
              <a:rPr lang="en-GB" altLang="en-US"/>
              <a:t>Die Erkennung einer Katastrophe ist von großer Bedeutung</a:t>
            </a:r>
          </a:p>
          <a:p>
            <a:r>
              <a:rPr lang="en-GB" altLang="en-US"/>
              <a:t>Einigen Sie sich auf einen Entscheidungspunkt</a:t>
            </a:r>
          </a:p>
          <a:p>
            <a:pPr lvl="2"/>
            <a:r>
              <a:rPr lang="en-GB" altLang="en-US"/>
              <a:t>Entscheidungszeitpunkt: Spätester Zeitpunkt für die Einleitung von Notfallmaßnahmen, um die weitere Lebensfähigkeit des Unternehmens zu gewährleisten</a:t>
            </a:r>
          </a:p>
          <a:p>
            <a:r>
              <a:rPr lang="en-GB" altLang="en-US"/>
              <a:t>Kriterien müssen sein: </a:t>
            </a:r>
          </a:p>
          <a:p>
            <a:pPr lvl="2"/>
            <a:r>
              <a:rPr lang="en-GB" altLang="en-US"/>
              <a:t>Klar und objektiv</a:t>
            </a:r>
          </a:p>
          <a:p>
            <a:pPr lvl="2"/>
            <a:r>
              <a:rPr lang="en-GB" altLang="en-US"/>
              <a:t>Messbar</a:t>
            </a:r>
          </a:p>
          <a:p>
            <a:r>
              <a:rPr lang="en-GB" altLang="en-US"/>
              <a:t>Die Kriterien sollten NICHT...</a:t>
            </a:r>
          </a:p>
          <a:p>
            <a:pPr lvl="2"/>
            <a:r>
              <a:rPr lang="en-GB" altLang="en-US"/>
              <a:t>... hängen von Schätzungen ab </a:t>
            </a:r>
            <a:br>
              <a:rPr lang="en-GB" altLang="en-US"/>
            </a:br>
            <a:r>
              <a:rPr lang="en-GB" altLang="en-US"/>
              <a:t>(z. B. wie sich die Situation im Laufe der Zeit entwickeln kann)</a:t>
            </a:r>
          </a:p>
        </p:txBody>
      </p:sp>
      <p:sp>
        <p:nvSpPr>
          <p:cNvPr id="4" name="Foliennummernplatzhalter 3"/>
          <p:cNvSpPr>
            <a:spLocks noGrp="1"/>
          </p:cNvSpPr>
          <p:nvPr>
            <p:ph type="sldNum" sz="quarter" idx="5"/>
          </p:nvPr>
        </p:nvSpPr>
        <p:spPr/>
        <p:txBody>
          <a:bodyPr/>
          <a:lstStyle/>
          <a:p>
            <a:fld id="{C219CE5F-4222-D44B-A5B9-52360EF51300}" type="slidenum">
              <a:rPr lang="en-US" smtClean="0"/>
              <a:t>28</a:t>
            </a:fld>
            <a:endParaRPr lang="en-US"/>
          </a:p>
        </p:txBody>
      </p:sp>
    </p:spTree>
    <p:extLst>
      <p:ext uri="{BB962C8B-B14F-4D97-AF65-F5344CB8AC3E}">
        <p14:creationId xmlns:p14="http://schemas.microsoft.com/office/powerpoint/2010/main" val="1230563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29</a:t>
            </a:fld>
            <a:endParaRPr lang="en-US"/>
          </a:p>
        </p:txBody>
      </p:sp>
    </p:spTree>
    <p:extLst>
      <p:ext uri="{BB962C8B-B14F-4D97-AF65-F5344CB8AC3E}">
        <p14:creationId xmlns:p14="http://schemas.microsoft.com/office/powerpoint/2010/main" val="24325233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Bewusstsein verbessern </a:t>
            </a:r>
          </a:p>
          <a:p>
            <a:r>
              <a:rPr lang="en-US"/>
              <a:t>Verbesserung der Anwendung von Verfahren zur Aufrechterhaltung des Geschäftsbetriebs;</a:t>
            </a:r>
          </a:p>
          <a:p>
            <a:r>
              <a:rPr lang="en-US"/>
              <a:t>Verbessertes Vertrauen in die Geschäftskontinuität;</a:t>
            </a:r>
          </a:p>
          <a:p>
            <a:r>
              <a:rPr lang="en-US"/>
              <a:t>Bewertung des Nutzens und der Anwendbarkeit der BCM-Optionen;</a:t>
            </a:r>
          </a:p>
          <a:p>
            <a:r>
              <a:rPr lang="en-US"/>
              <a:t>Bewertung der Angemessenheit der entwickelten Fähigkeiten und der zugewiesenen Ressourcen</a:t>
            </a:r>
          </a:p>
          <a:p>
            <a:r>
              <a:rPr lang="en-US"/>
              <a:t>Identifizierung nicht dokumentierter Anforderungen und Praktiken bei der Bewältigung eines Vorfalls</a:t>
            </a:r>
          </a:p>
          <a:p>
            <a:r>
              <a:rPr lang="en-US"/>
              <a:t>Ermittlung von Unzulänglichkeiten in den schriftlichen Verfahren zur Aufrechterhaltung des Geschäftsbetriebs </a:t>
            </a:r>
          </a:p>
        </p:txBody>
      </p:sp>
      <p:sp>
        <p:nvSpPr>
          <p:cNvPr id="4" name="Foliennummernplatzhalter 3"/>
          <p:cNvSpPr>
            <a:spLocks noGrp="1"/>
          </p:cNvSpPr>
          <p:nvPr>
            <p:ph type="sldNum" sz="quarter" idx="5"/>
          </p:nvPr>
        </p:nvSpPr>
        <p:spPr/>
        <p:txBody>
          <a:bodyPr/>
          <a:lstStyle/>
          <a:p>
            <a:fld id="{C219CE5F-4222-D44B-A5B9-52360EF51300}" type="slidenum">
              <a:rPr lang="en-US" smtClean="0"/>
              <a:t>30</a:t>
            </a:fld>
            <a:endParaRPr lang="en-US"/>
          </a:p>
        </p:txBody>
      </p:sp>
    </p:spTree>
    <p:extLst>
      <p:ext uri="{BB962C8B-B14F-4D97-AF65-F5344CB8AC3E}">
        <p14:creationId xmlns:p14="http://schemas.microsoft.com/office/powerpoint/2010/main" val="20987450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31</a:t>
            </a:fld>
            <a:endParaRPr lang="en-US"/>
          </a:p>
        </p:txBody>
      </p:sp>
    </p:spTree>
    <p:extLst>
      <p:ext uri="{BB962C8B-B14F-4D97-AF65-F5344CB8AC3E}">
        <p14:creationId xmlns:p14="http://schemas.microsoft.com/office/powerpoint/2010/main" val="23523511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32</a:t>
            </a:fld>
            <a:endParaRPr lang="en-US"/>
          </a:p>
        </p:txBody>
      </p:sp>
    </p:spTree>
    <p:extLst>
      <p:ext uri="{BB962C8B-B14F-4D97-AF65-F5344CB8AC3E}">
        <p14:creationId xmlns:p14="http://schemas.microsoft.com/office/powerpoint/2010/main" val="39419655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33</a:t>
            </a:fld>
            <a:endParaRPr lang="en-US"/>
          </a:p>
        </p:txBody>
      </p:sp>
    </p:spTree>
    <p:extLst>
      <p:ext uri="{BB962C8B-B14F-4D97-AF65-F5344CB8AC3E}">
        <p14:creationId xmlns:p14="http://schemas.microsoft.com/office/powerpoint/2010/main" val="554470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1.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1.pn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1.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2.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notesSlide" Target="../notesSlides/notesSlide8.xml"/><Relationship Id="rId5" Type="http://schemas.openxmlformats.org/officeDocument/2006/relationships/tags" Target="../tags/tag5.xml"/><Relationship Id="rId10" Type="http://schemas.openxmlformats.org/officeDocument/2006/relationships/slideLayout" Target="../slideLayouts/slideLayout2.xml"/><Relationship Id="rId4" Type="http://schemas.openxmlformats.org/officeDocument/2006/relationships/tags" Target="../tags/tag4.xml"/><Relationship Id="rId9" Type="http://schemas.openxmlformats.org/officeDocument/2006/relationships/tags" Target="../tags/tag9.xml"/></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2.png"/><Relationship Id="rId7"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2.xml"/><Relationship Id="rId7" Type="http://schemas.openxmlformats.org/officeDocument/2006/relationships/notesSlide" Target="../notesSlides/notesSlide16.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slideLayout" Target="../slideLayouts/slideLayout2.xml"/><Relationship Id="rId5" Type="http://schemas.openxmlformats.org/officeDocument/2006/relationships/tags" Target="../tags/tag14.xml"/><Relationship Id="rId10" Type="http://schemas.openxmlformats.org/officeDocument/2006/relationships/image" Target="../media/image20.png"/><Relationship Id="rId4" Type="http://schemas.openxmlformats.org/officeDocument/2006/relationships/tags" Target="../tags/tag13.xml"/><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3.jpeg"/><Relationship Id="rId3" Type="http://schemas.openxmlformats.org/officeDocument/2006/relationships/tags" Target="../tags/tag17.xml"/><Relationship Id="rId7" Type="http://schemas.openxmlformats.org/officeDocument/2006/relationships/notesSlide" Target="../notesSlides/notesSlide17.xml"/><Relationship Id="rId12" Type="http://schemas.openxmlformats.org/officeDocument/2006/relationships/image" Target="../media/image22.jpeg"/><Relationship Id="rId2" Type="http://schemas.openxmlformats.org/officeDocument/2006/relationships/tags" Target="../tags/tag16.xml"/><Relationship Id="rId16" Type="http://schemas.openxmlformats.org/officeDocument/2006/relationships/image" Target="../media/image26.png"/><Relationship Id="rId1" Type="http://schemas.openxmlformats.org/officeDocument/2006/relationships/tags" Target="../tags/tag15.xml"/><Relationship Id="rId6" Type="http://schemas.openxmlformats.org/officeDocument/2006/relationships/slideLayout" Target="../slideLayouts/slideLayout2.xml"/><Relationship Id="rId11" Type="http://schemas.openxmlformats.org/officeDocument/2006/relationships/image" Target="../media/image21.jpeg"/><Relationship Id="rId5" Type="http://schemas.openxmlformats.org/officeDocument/2006/relationships/tags" Target="../tags/tag19.xml"/><Relationship Id="rId15" Type="http://schemas.openxmlformats.org/officeDocument/2006/relationships/image" Target="../media/image25.jpeg"/><Relationship Id="rId10" Type="http://schemas.openxmlformats.org/officeDocument/2006/relationships/image" Target="../media/image20.png"/><Relationship Id="rId4" Type="http://schemas.openxmlformats.org/officeDocument/2006/relationships/tags" Target="../tags/tag18.xml"/><Relationship Id="rId9" Type="http://schemas.openxmlformats.org/officeDocument/2006/relationships/image" Target="../media/image1.png"/><Relationship Id="rId14" Type="http://schemas.openxmlformats.org/officeDocument/2006/relationships/image" Target="../media/image24.jpe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9.jpeg"/><Relationship Id="rId3" Type="http://schemas.openxmlformats.org/officeDocument/2006/relationships/tags" Target="../tags/tag22.xml"/><Relationship Id="rId7" Type="http://schemas.openxmlformats.org/officeDocument/2006/relationships/notesSlide" Target="../notesSlides/notesSlide18.xml"/><Relationship Id="rId12" Type="http://schemas.openxmlformats.org/officeDocument/2006/relationships/image" Target="../media/image28.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slideLayout" Target="../slideLayouts/slideLayout2.xml"/><Relationship Id="rId11" Type="http://schemas.openxmlformats.org/officeDocument/2006/relationships/image" Target="../media/image27.jpeg"/><Relationship Id="rId5" Type="http://schemas.openxmlformats.org/officeDocument/2006/relationships/tags" Target="../tags/tag24.xml"/><Relationship Id="rId15" Type="http://schemas.openxmlformats.org/officeDocument/2006/relationships/image" Target="../media/image31.png"/><Relationship Id="rId10" Type="http://schemas.openxmlformats.org/officeDocument/2006/relationships/image" Target="../media/image20.png"/><Relationship Id="rId4" Type="http://schemas.openxmlformats.org/officeDocument/2006/relationships/tags" Target="../tags/tag23.xml"/><Relationship Id="rId9" Type="http://schemas.openxmlformats.org/officeDocument/2006/relationships/image" Target="../media/image1.png"/><Relationship Id="rId14" Type="http://schemas.openxmlformats.org/officeDocument/2006/relationships/image" Target="../media/image30.jpeg"/></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27.xml"/><Relationship Id="rId7"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tags" Target="../tags/tag30.xml"/><Relationship Id="rId5" Type="http://schemas.openxmlformats.org/officeDocument/2006/relationships/tags" Target="../tags/tag29.xml"/><Relationship Id="rId10" Type="http://schemas.openxmlformats.org/officeDocument/2006/relationships/image" Target="../media/image1.png"/><Relationship Id="rId4" Type="http://schemas.openxmlformats.org/officeDocument/2006/relationships/tags" Target="../tags/tag28.xml"/><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2.png"/><Relationship Id="rId7"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1.png"/><Relationship Id="rId9"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8" Type="http://schemas.openxmlformats.org/officeDocument/2006/relationships/tags" Target="../tags/tag38.xml"/><Relationship Id="rId13" Type="http://schemas.openxmlformats.org/officeDocument/2006/relationships/image" Target="../media/image1.png"/><Relationship Id="rId3" Type="http://schemas.openxmlformats.org/officeDocument/2006/relationships/tags" Target="../tags/tag33.xml"/><Relationship Id="rId7" Type="http://schemas.openxmlformats.org/officeDocument/2006/relationships/tags" Target="../tags/tag37.xml"/><Relationship Id="rId12"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notesSlide" Target="../notesSlides/notesSlide32.xml"/><Relationship Id="rId5" Type="http://schemas.openxmlformats.org/officeDocument/2006/relationships/tags" Target="../tags/tag35.xml"/><Relationship Id="rId10" Type="http://schemas.openxmlformats.org/officeDocument/2006/relationships/slideLayout" Target="../slideLayouts/slideLayout2.xml"/><Relationship Id="rId4" Type="http://schemas.openxmlformats.org/officeDocument/2006/relationships/tags" Target="../tags/tag34.xml"/><Relationship Id="rId9" Type="http://schemas.openxmlformats.org/officeDocument/2006/relationships/tags" Target="../tags/tag3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err="1">
                <a:latin typeface="Arial" panose="020B0604020202020204" pitchFamily="34" charset="0"/>
                <a:cs typeface="Arial" panose="020B0604020202020204" pitchFamily="34" charset="0"/>
              </a:rPr>
              <a:t>Resilienz</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Themen</a:t>
            </a:r>
            <a:r>
              <a:rPr lang="en-US" dirty="0"/>
              <a:t> in den </a:t>
            </a:r>
            <a:r>
              <a:rPr lang="en-US" dirty="0" err="1"/>
              <a:t>Nachrichten</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Grafik 8">
            <a:extLst>
              <a:ext uri="{FF2B5EF4-FFF2-40B4-BE49-F238E27FC236}">
                <a16:creationId xmlns:a16="http://schemas.microsoft.com/office/drawing/2014/main" id="{06086B58-EE98-4789-29DC-8A69D22B3147}"/>
              </a:ext>
            </a:extLst>
          </p:cNvPr>
          <p:cNvPicPr>
            <a:picLocks noChangeAspect="1"/>
          </p:cNvPicPr>
          <p:nvPr/>
        </p:nvPicPr>
        <p:blipFill>
          <a:blip r:embed="rId5"/>
          <a:stretch>
            <a:fillRect/>
          </a:stretch>
        </p:blipFill>
        <p:spPr>
          <a:xfrm>
            <a:off x="540000" y="2003524"/>
            <a:ext cx="2628594" cy="2850952"/>
          </a:xfrm>
          <a:prstGeom prst="rect">
            <a:avLst/>
          </a:prstGeom>
        </p:spPr>
      </p:pic>
      <p:pic>
        <p:nvPicPr>
          <p:cNvPr id="10" name="Grafik 9">
            <a:extLst>
              <a:ext uri="{FF2B5EF4-FFF2-40B4-BE49-F238E27FC236}">
                <a16:creationId xmlns:a16="http://schemas.microsoft.com/office/drawing/2014/main" id="{172A8240-18E2-D5CD-9D73-7415A882D997}"/>
              </a:ext>
            </a:extLst>
          </p:cNvPr>
          <p:cNvPicPr>
            <a:picLocks noChangeAspect="1"/>
          </p:cNvPicPr>
          <p:nvPr/>
        </p:nvPicPr>
        <p:blipFill>
          <a:blip r:embed="rId6"/>
          <a:stretch>
            <a:fillRect/>
          </a:stretch>
        </p:blipFill>
        <p:spPr>
          <a:xfrm>
            <a:off x="4948403" y="2368953"/>
            <a:ext cx="2295193" cy="2734086"/>
          </a:xfrm>
          <a:prstGeom prst="rect">
            <a:avLst/>
          </a:prstGeom>
        </p:spPr>
      </p:pic>
      <p:pic>
        <p:nvPicPr>
          <p:cNvPr id="11" name="Grafik 10">
            <a:extLst>
              <a:ext uri="{FF2B5EF4-FFF2-40B4-BE49-F238E27FC236}">
                <a16:creationId xmlns:a16="http://schemas.microsoft.com/office/drawing/2014/main" id="{90D8322A-27D4-8233-87DD-CC02E03C01BC}"/>
              </a:ext>
            </a:extLst>
          </p:cNvPr>
          <p:cNvPicPr>
            <a:picLocks noChangeAspect="1"/>
          </p:cNvPicPr>
          <p:nvPr/>
        </p:nvPicPr>
        <p:blipFill>
          <a:blip r:embed="rId7"/>
          <a:stretch>
            <a:fillRect/>
          </a:stretch>
        </p:blipFill>
        <p:spPr>
          <a:xfrm>
            <a:off x="7740762" y="1841858"/>
            <a:ext cx="3747122" cy="2705407"/>
          </a:xfrm>
          <a:prstGeom prst="rect">
            <a:avLst/>
          </a:prstGeom>
        </p:spPr>
      </p:pic>
      <p:pic>
        <p:nvPicPr>
          <p:cNvPr id="13" name="Grafik 12">
            <a:extLst>
              <a:ext uri="{FF2B5EF4-FFF2-40B4-BE49-F238E27FC236}">
                <a16:creationId xmlns:a16="http://schemas.microsoft.com/office/drawing/2014/main" id="{FD8B414D-50E5-0743-A4D5-E4C5105C631A}"/>
              </a:ext>
            </a:extLst>
          </p:cNvPr>
          <p:cNvPicPr>
            <a:picLocks noChangeAspect="1"/>
          </p:cNvPicPr>
          <p:nvPr/>
        </p:nvPicPr>
        <p:blipFill>
          <a:blip r:embed="rId8"/>
          <a:stretch>
            <a:fillRect/>
          </a:stretch>
        </p:blipFill>
        <p:spPr>
          <a:xfrm>
            <a:off x="1095899" y="4105559"/>
            <a:ext cx="2080743" cy="2120126"/>
          </a:xfrm>
          <a:prstGeom prst="rect">
            <a:avLst/>
          </a:prstGeom>
        </p:spPr>
      </p:pic>
      <p:pic>
        <p:nvPicPr>
          <p:cNvPr id="12" name="Grafik 11">
            <a:extLst>
              <a:ext uri="{FF2B5EF4-FFF2-40B4-BE49-F238E27FC236}">
                <a16:creationId xmlns:a16="http://schemas.microsoft.com/office/drawing/2014/main" id="{C7FE51E1-88D3-75D0-9532-08CD4BECB3FC}"/>
              </a:ext>
            </a:extLst>
          </p:cNvPr>
          <p:cNvPicPr>
            <a:picLocks noChangeAspect="1"/>
          </p:cNvPicPr>
          <p:nvPr/>
        </p:nvPicPr>
        <p:blipFill>
          <a:blip r:embed="rId9"/>
          <a:stretch>
            <a:fillRect/>
          </a:stretch>
        </p:blipFill>
        <p:spPr>
          <a:xfrm>
            <a:off x="2879223" y="2845538"/>
            <a:ext cx="2358552" cy="2435820"/>
          </a:xfrm>
          <a:prstGeom prst="rect">
            <a:avLst/>
          </a:prstGeom>
        </p:spPr>
      </p:pic>
      <p:pic>
        <p:nvPicPr>
          <p:cNvPr id="14" name="Grafik 13">
            <a:extLst>
              <a:ext uri="{FF2B5EF4-FFF2-40B4-BE49-F238E27FC236}">
                <a16:creationId xmlns:a16="http://schemas.microsoft.com/office/drawing/2014/main" id="{0246595E-DF5F-9E23-C504-E351077F685D}"/>
              </a:ext>
            </a:extLst>
          </p:cNvPr>
          <p:cNvPicPr>
            <a:picLocks noChangeAspect="1"/>
          </p:cNvPicPr>
          <p:nvPr/>
        </p:nvPicPr>
        <p:blipFill>
          <a:blip r:embed="rId10"/>
          <a:stretch>
            <a:fillRect/>
          </a:stretch>
        </p:blipFill>
        <p:spPr>
          <a:xfrm>
            <a:off x="6033604" y="4131612"/>
            <a:ext cx="3852862" cy="2123005"/>
          </a:xfrm>
          <a:prstGeom prst="rect">
            <a:avLst/>
          </a:prstGeom>
        </p:spPr>
      </p:pic>
    </p:spTree>
    <p:extLst>
      <p:ext uri="{BB962C8B-B14F-4D97-AF65-F5344CB8AC3E}">
        <p14:creationId xmlns:p14="http://schemas.microsoft.com/office/powerpoint/2010/main" val="3185610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Stille</a:t>
            </a:r>
            <a:r>
              <a:rPr lang="en-US" dirty="0"/>
              <a:t> </a:t>
            </a:r>
            <a:r>
              <a:rPr lang="en-US" dirty="0" err="1"/>
              <a:t>Katastrophen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e-DE" sz="3600" dirty="0"/>
              <a:t>Verlust von wichtigem Personal</a:t>
            </a:r>
          </a:p>
          <a:p>
            <a:r>
              <a:rPr lang="de-DE" sz="3600" dirty="0"/>
              <a:t>Insider‐Angriffe</a:t>
            </a:r>
          </a:p>
          <a:p>
            <a:r>
              <a:rPr lang="de-DE" sz="3600" dirty="0"/>
              <a:t>Wirtschaftsspionage, ...</a:t>
            </a:r>
          </a:p>
          <a:p>
            <a:r>
              <a:rPr lang="de-DE" sz="3600" dirty="0"/>
              <a:t>Verlust von geschäftskritischen Informationen</a:t>
            </a:r>
          </a:p>
          <a:p>
            <a:r>
              <a:rPr lang="de-DE" sz="3600" dirty="0"/>
              <a:t>Ungeeignete oder beschädigte Backups ...</a:t>
            </a:r>
          </a:p>
          <a:p>
            <a:r>
              <a:rPr lang="de-DE" sz="3600" dirty="0"/>
              <a:t>Schwere Hardware‐ oder Software‐Ausfälle</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Warum</a:t>
            </a:r>
            <a:r>
              <a:rPr lang="en-US" dirty="0"/>
              <a:t> </a:t>
            </a:r>
            <a:r>
              <a:rPr lang="en-US" dirty="0" err="1"/>
              <a:t>ein</a:t>
            </a:r>
            <a:r>
              <a:rPr lang="en-US" dirty="0"/>
              <a:t> </a:t>
            </a:r>
            <a:r>
              <a:rPr lang="en-US" dirty="0" err="1"/>
              <a:t>strukturierter</a:t>
            </a:r>
            <a:r>
              <a:rPr lang="en-US" dirty="0"/>
              <a:t> Ansatz?</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e-DE" sz="4400" dirty="0"/>
              <a:t>Reaktion auf größere Störungen und Vorfälle</a:t>
            </a:r>
          </a:p>
          <a:p>
            <a:r>
              <a:rPr lang="de-DE" sz="4400" dirty="0"/>
              <a:t>Klares Verständnis für die Funktionsweise der Organisation</a:t>
            </a:r>
          </a:p>
          <a:p>
            <a:r>
              <a:rPr lang="de-DE" sz="4400" dirty="0"/>
              <a:t>Schutz der Organisation, ihrer Marke und ihres Rufs</a:t>
            </a:r>
          </a:p>
          <a:p>
            <a:r>
              <a:rPr lang="de-DE" sz="4400" dirty="0"/>
              <a:t>Nachweis von Sorgfalt und Gewissenhaftigkeit</a:t>
            </a:r>
            <a:endParaRPr lang="en-US" sz="44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98715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Was </a:t>
            </a:r>
            <a:r>
              <a:rPr lang="en-US" dirty="0" err="1"/>
              <a:t>wäre</a:t>
            </a:r>
            <a:r>
              <a:rPr lang="en-US" dirty="0"/>
              <a:t> </a:t>
            </a:r>
            <a:r>
              <a:rPr lang="en-US" dirty="0" err="1"/>
              <a:t>wenn</a:t>
            </a:r>
            <a:r>
              <a:rPr lang="en-US"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8F549ECD-D11B-DBA7-74BA-10A67BAAA0E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flipH="1">
            <a:off x="1788632" y="1587123"/>
            <a:ext cx="1202936" cy="2006071"/>
          </a:xfrm>
          <a:prstGeom prst="rect">
            <a:avLst/>
          </a:prstGeom>
        </p:spPr>
      </p:pic>
      <p:sp>
        <p:nvSpPr>
          <p:cNvPr id="8" name="Textfeld 7">
            <a:extLst>
              <a:ext uri="{FF2B5EF4-FFF2-40B4-BE49-F238E27FC236}">
                <a16:creationId xmlns:a16="http://schemas.microsoft.com/office/drawing/2014/main" id="{9A96A64F-CD20-38D8-A255-7025468A0FFC}"/>
              </a:ext>
            </a:extLst>
          </p:cNvPr>
          <p:cNvSpPr txBox="1"/>
          <p:nvPr/>
        </p:nvSpPr>
        <p:spPr>
          <a:xfrm>
            <a:off x="1794899" y="2822296"/>
            <a:ext cx="1303543" cy="369332"/>
          </a:xfrm>
          <a:prstGeom prst="rect">
            <a:avLst/>
          </a:prstGeom>
          <a:noFill/>
        </p:spPr>
        <p:txBody>
          <a:bodyPr wrap="square" rtlCol="0">
            <a:spAutoFit/>
          </a:bodyPr>
          <a:lstStyle/>
          <a:p>
            <a:pPr algn="just"/>
            <a:r>
              <a:rPr lang="en-US" b="1" dirty="0"/>
              <a:t>Kunde</a:t>
            </a:r>
          </a:p>
        </p:txBody>
      </p:sp>
      <p:pic>
        <p:nvPicPr>
          <p:cNvPr id="3" name="Inhaltsplatzhalter 6">
            <a:extLst>
              <a:ext uri="{FF2B5EF4-FFF2-40B4-BE49-F238E27FC236}">
                <a16:creationId xmlns:a16="http://schemas.microsoft.com/office/drawing/2014/main" id="{78155C60-F986-A4D4-E605-991709D3AC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0000" y="1988691"/>
            <a:ext cx="960206" cy="1440309"/>
          </a:xfrm>
          <a:prstGeom prst="rect">
            <a:avLst/>
          </a:prstGeom>
        </p:spPr>
      </p:pic>
      <p:pic>
        <p:nvPicPr>
          <p:cNvPr id="15" name="Grafik 14">
            <a:extLst>
              <a:ext uri="{FF2B5EF4-FFF2-40B4-BE49-F238E27FC236}">
                <a16:creationId xmlns:a16="http://schemas.microsoft.com/office/drawing/2014/main" id="{75334801-9286-3222-6416-A87C28CAC61F}"/>
              </a:ext>
            </a:extLst>
          </p:cNvPr>
          <p:cNvPicPr>
            <a:picLocks noChangeAspect="1"/>
          </p:cNvPicPr>
          <p:nvPr/>
        </p:nvPicPr>
        <p:blipFill>
          <a:blip r:embed="rId7"/>
          <a:stretch>
            <a:fillRect/>
          </a:stretch>
        </p:blipFill>
        <p:spPr>
          <a:xfrm>
            <a:off x="4656592" y="1841568"/>
            <a:ext cx="1743516" cy="980728"/>
          </a:xfrm>
          <a:prstGeom prst="rect">
            <a:avLst/>
          </a:prstGeom>
        </p:spPr>
      </p:pic>
      <p:sp>
        <p:nvSpPr>
          <p:cNvPr id="17" name="Textfeld 16">
            <a:extLst>
              <a:ext uri="{FF2B5EF4-FFF2-40B4-BE49-F238E27FC236}">
                <a16:creationId xmlns:a16="http://schemas.microsoft.com/office/drawing/2014/main" id="{B572F071-E6CD-D23D-F2EF-D3047DED93B6}"/>
              </a:ext>
            </a:extLst>
          </p:cNvPr>
          <p:cNvSpPr txBox="1"/>
          <p:nvPr/>
        </p:nvSpPr>
        <p:spPr>
          <a:xfrm>
            <a:off x="5168122" y="2822296"/>
            <a:ext cx="720454" cy="369332"/>
          </a:xfrm>
          <a:prstGeom prst="rect">
            <a:avLst/>
          </a:prstGeom>
          <a:noFill/>
        </p:spPr>
        <p:txBody>
          <a:bodyPr wrap="none" rtlCol="0">
            <a:spAutoFit/>
          </a:bodyPr>
          <a:lstStyle/>
          <a:p>
            <a:pPr algn="ctr"/>
            <a:r>
              <a:rPr lang="en-US" b="1" dirty="0"/>
              <a:t>Profit</a:t>
            </a:r>
          </a:p>
        </p:txBody>
      </p:sp>
      <p:pic>
        <p:nvPicPr>
          <p:cNvPr id="18" name="Grafik 17">
            <a:extLst>
              <a:ext uri="{FF2B5EF4-FFF2-40B4-BE49-F238E27FC236}">
                <a16:creationId xmlns:a16="http://schemas.microsoft.com/office/drawing/2014/main" id="{3CC56619-52CF-ACD6-F450-EEEB590840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91634" y="2102730"/>
            <a:ext cx="1793267" cy="1326270"/>
          </a:xfrm>
          <a:prstGeom prst="rect">
            <a:avLst/>
          </a:prstGeom>
        </p:spPr>
      </p:pic>
      <p:sp>
        <p:nvSpPr>
          <p:cNvPr id="19" name="Textfeld 18">
            <a:extLst>
              <a:ext uri="{FF2B5EF4-FFF2-40B4-BE49-F238E27FC236}">
                <a16:creationId xmlns:a16="http://schemas.microsoft.com/office/drawing/2014/main" id="{5DFD038A-6863-CBBD-F9A9-CCA33AF74484}"/>
              </a:ext>
            </a:extLst>
          </p:cNvPr>
          <p:cNvSpPr txBox="1"/>
          <p:nvPr/>
        </p:nvSpPr>
        <p:spPr>
          <a:xfrm>
            <a:off x="8033761" y="3429000"/>
            <a:ext cx="2509020" cy="369332"/>
          </a:xfrm>
          <a:prstGeom prst="rect">
            <a:avLst/>
          </a:prstGeom>
          <a:noFill/>
        </p:spPr>
        <p:txBody>
          <a:bodyPr wrap="none" rtlCol="0">
            <a:spAutoFit/>
          </a:bodyPr>
          <a:lstStyle/>
          <a:p>
            <a:pPr algn="ctr"/>
            <a:r>
              <a:rPr lang="en-US" b="1" dirty="0"/>
              <a:t>Gesundheit &amp; </a:t>
            </a:r>
            <a:r>
              <a:rPr lang="en-US" b="1" dirty="0" err="1"/>
              <a:t>Sicherheit</a:t>
            </a:r>
            <a:endParaRPr lang="en-US" b="1" dirty="0"/>
          </a:p>
        </p:txBody>
      </p:sp>
      <p:pic>
        <p:nvPicPr>
          <p:cNvPr id="20" name="Grafik 19">
            <a:extLst>
              <a:ext uri="{FF2B5EF4-FFF2-40B4-BE49-F238E27FC236}">
                <a16:creationId xmlns:a16="http://schemas.microsoft.com/office/drawing/2014/main" id="{3029687F-3474-5D2C-9E75-D66731677CD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4473" y="4441730"/>
            <a:ext cx="1752197" cy="1235664"/>
          </a:xfrm>
          <a:prstGeom prst="rect">
            <a:avLst/>
          </a:prstGeom>
        </p:spPr>
      </p:pic>
      <p:sp>
        <p:nvSpPr>
          <p:cNvPr id="22" name="Textfeld 21">
            <a:extLst>
              <a:ext uri="{FF2B5EF4-FFF2-40B4-BE49-F238E27FC236}">
                <a16:creationId xmlns:a16="http://schemas.microsoft.com/office/drawing/2014/main" id="{1F8A82BE-27BE-D30A-9395-D8F155123C4B}"/>
              </a:ext>
            </a:extLst>
          </p:cNvPr>
          <p:cNvSpPr txBox="1"/>
          <p:nvPr/>
        </p:nvSpPr>
        <p:spPr>
          <a:xfrm>
            <a:off x="1099320" y="5759166"/>
            <a:ext cx="942502" cy="369332"/>
          </a:xfrm>
          <a:prstGeom prst="rect">
            <a:avLst/>
          </a:prstGeom>
          <a:noFill/>
        </p:spPr>
        <p:txBody>
          <a:bodyPr wrap="none" rtlCol="0">
            <a:spAutoFit/>
          </a:bodyPr>
          <a:lstStyle/>
          <a:p>
            <a:pPr algn="ctr"/>
            <a:r>
              <a:rPr lang="en-US" b="1" dirty="0"/>
              <a:t>Umwelt</a:t>
            </a:r>
          </a:p>
        </p:txBody>
      </p:sp>
      <p:pic>
        <p:nvPicPr>
          <p:cNvPr id="23" name="Picture 4" descr="Flut, Tennessee, Fluss, Schaden, Gefahr, Regen, Natur">
            <a:extLst>
              <a:ext uri="{FF2B5EF4-FFF2-40B4-BE49-F238E27FC236}">
                <a16:creationId xmlns:a16="http://schemas.microsoft.com/office/drawing/2014/main" id="{62C401D6-F4CB-6CD2-608E-291E4659892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83588" y="3356265"/>
            <a:ext cx="4557426" cy="2772233"/>
          </a:xfrm>
          <a:prstGeom prst="rect">
            <a:avLst/>
          </a:prstGeom>
          <a:noFill/>
          <a:extLst>
            <a:ext uri="{909E8E84-426E-40DD-AFC4-6F175D3DCCD1}">
              <a14:hiddenFill xmlns:a14="http://schemas.microsoft.com/office/drawing/2010/main">
                <a:solidFill>
                  <a:srgbClr val="FFFFFF"/>
                </a:solidFill>
              </a14:hiddenFill>
            </a:ext>
          </a:extLst>
        </p:spPr>
      </p:pic>
      <p:pic>
        <p:nvPicPr>
          <p:cNvPr id="25" name="Grafik 24">
            <a:extLst>
              <a:ext uri="{FF2B5EF4-FFF2-40B4-BE49-F238E27FC236}">
                <a16:creationId xmlns:a16="http://schemas.microsoft.com/office/drawing/2014/main" id="{F7FC03F9-3FEB-DA8C-EE0A-4D03179C869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997747" y="3832936"/>
            <a:ext cx="1398469" cy="2110896"/>
          </a:xfrm>
          <a:prstGeom prst="rect">
            <a:avLst/>
          </a:prstGeom>
        </p:spPr>
      </p:pic>
      <p:sp>
        <p:nvSpPr>
          <p:cNvPr id="26" name="Textfeld 25">
            <a:extLst>
              <a:ext uri="{FF2B5EF4-FFF2-40B4-BE49-F238E27FC236}">
                <a16:creationId xmlns:a16="http://schemas.microsoft.com/office/drawing/2014/main" id="{9EE10DE2-4C8A-9D89-7F34-1D5F59EE5381}"/>
              </a:ext>
            </a:extLst>
          </p:cNvPr>
          <p:cNvSpPr txBox="1"/>
          <p:nvPr/>
        </p:nvSpPr>
        <p:spPr>
          <a:xfrm>
            <a:off x="10522895" y="5978436"/>
            <a:ext cx="348172" cy="369332"/>
          </a:xfrm>
          <a:prstGeom prst="rect">
            <a:avLst/>
          </a:prstGeom>
          <a:noFill/>
        </p:spPr>
        <p:txBody>
          <a:bodyPr wrap="none" rtlCol="0">
            <a:spAutoFit/>
          </a:bodyPr>
          <a:lstStyle/>
          <a:p>
            <a:pPr algn="ctr"/>
            <a:r>
              <a:rPr lang="en-US" b="1" dirty="0"/>
              <a:t>…</a:t>
            </a:r>
          </a:p>
        </p:txBody>
      </p:sp>
    </p:spTree>
    <p:extLst>
      <p:ext uri="{BB962C8B-B14F-4D97-AF65-F5344CB8AC3E}">
        <p14:creationId xmlns:p14="http://schemas.microsoft.com/office/powerpoint/2010/main" val="2199674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Geschäftskontinuität</a:t>
            </a:r>
            <a:r>
              <a:rPr lang="en-US" dirty="0"/>
              <a:t> (Business Continuity)</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7" name="Gruppieren 6">
            <a:extLst>
              <a:ext uri="{FF2B5EF4-FFF2-40B4-BE49-F238E27FC236}">
                <a16:creationId xmlns:a16="http://schemas.microsoft.com/office/drawing/2014/main" id="{6E4F0736-06E8-2A5F-08B9-E451BBA80803}"/>
              </a:ext>
            </a:extLst>
          </p:cNvPr>
          <p:cNvGrpSpPr/>
          <p:nvPr/>
        </p:nvGrpSpPr>
        <p:grpSpPr>
          <a:xfrm>
            <a:off x="1594326" y="1756357"/>
            <a:ext cx="10788658" cy="9473036"/>
            <a:chOff x="539553" y="1720059"/>
            <a:chExt cx="10826088" cy="9471363"/>
          </a:xfrm>
        </p:grpSpPr>
        <p:grpSp>
          <p:nvGrpSpPr>
            <p:cNvPr id="9" name="Gruppieren 8">
              <a:extLst>
                <a:ext uri="{FF2B5EF4-FFF2-40B4-BE49-F238E27FC236}">
                  <a16:creationId xmlns:a16="http://schemas.microsoft.com/office/drawing/2014/main" id="{E3C40795-F876-B045-BE48-AA89C8FB2260}"/>
                </a:ext>
              </a:extLst>
            </p:cNvPr>
            <p:cNvGrpSpPr/>
            <p:nvPr/>
          </p:nvGrpSpPr>
          <p:grpSpPr>
            <a:xfrm>
              <a:off x="539553" y="1780907"/>
              <a:ext cx="7992887" cy="4679053"/>
              <a:chOff x="539553" y="1761656"/>
              <a:chExt cx="7992887" cy="4679053"/>
            </a:xfrm>
          </p:grpSpPr>
          <p:sp>
            <p:nvSpPr>
              <p:cNvPr id="40" name="Textfeld 39">
                <a:extLst>
                  <a:ext uri="{FF2B5EF4-FFF2-40B4-BE49-F238E27FC236}">
                    <a16:creationId xmlns:a16="http://schemas.microsoft.com/office/drawing/2014/main" id="{BC7389BF-327F-A734-5177-05942DC680D3}"/>
                  </a:ext>
                </a:extLst>
              </p:cNvPr>
              <p:cNvSpPr txBox="1"/>
              <p:nvPr/>
            </p:nvSpPr>
            <p:spPr>
              <a:xfrm>
                <a:off x="7940106" y="6121785"/>
                <a:ext cx="520326" cy="318924"/>
              </a:xfrm>
              <a:prstGeom prst="rect">
                <a:avLst/>
              </a:prstGeom>
              <a:noFill/>
            </p:spPr>
            <p:txBody>
              <a:bodyPr wrap="none" lIns="36000" tIns="36000" rIns="36000" bIns="36000" rtlCol="0">
                <a:spAutoFit/>
              </a:bodyPr>
              <a:lstStyle/>
              <a:p>
                <a:pPr algn="r"/>
                <a:r>
                  <a:rPr lang="de-DE" sz="1600" b="0" dirty="0">
                    <a:latin typeface="Arial" panose="020B0604020202020204" pitchFamily="34" charset="0"/>
                  </a:rPr>
                  <a:t>Time</a:t>
                </a:r>
                <a:endParaRPr lang="en-AU" sz="1600" b="0" dirty="0">
                  <a:latin typeface="Arial" panose="020B0604020202020204" pitchFamily="34" charset="0"/>
                </a:endParaRPr>
              </a:p>
            </p:txBody>
          </p:sp>
          <p:sp>
            <p:nvSpPr>
              <p:cNvPr id="41" name="Line 23">
                <a:extLst>
                  <a:ext uri="{FF2B5EF4-FFF2-40B4-BE49-F238E27FC236}">
                    <a16:creationId xmlns:a16="http://schemas.microsoft.com/office/drawing/2014/main" id="{30A3D84B-3A26-5B6E-4A0C-BCDAC625CFBE}"/>
                  </a:ext>
                </a:extLst>
              </p:cNvPr>
              <p:cNvSpPr>
                <a:spLocks noChangeShapeType="1"/>
              </p:cNvSpPr>
              <p:nvPr/>
            </p:nvSpPr>
            <p:spPr bwMode="auto">
              <a:xfrm flipV="1">
                <a:off x="861289" y="6121782"/>
                <a:ext cx="7671151" cy="3"/>
              </a:xfrm>
              <a:prstGeom prst="line">
                <a:avLst/>
              </a:prstGeom>
              <a:noFill/>
              <a:ln w="9525">
                <a:solidFill>
                  <a:schemeClr val="lt1">
                    <a:lumMod val="65000"/>
                  </a:schemeClr>
                </a:solidFill>
                <a:round/>
                <a:headEnd/>
                <a:tailEnd type="triangle" w="med" len="med"/>
              </a:ln>
              <a:effectLst/>
            </p:spPr>
            <p:txBody>
              <a:bodyPr wrap="none" lIns="0" tIns="0" rIns="0" bIns="0" anchor="ctr">
                <a:noAutofit/>
              </a:bodyPr>
              <a:lstStyle/>
              <a:p>
                <a:endParaRPr lang="de-DE" dirty="0">
                  <a:latin typeface="Arial" panose="020B0604020202020204" pitchFamily="34" charset="0"/>
                </a:endParaRPr>
              </a:p>
            </p:txBody>
          </p:sp>
          <p:sp>
            <p:nvSpPr>
              <p:cNvPr id="42" name="Textfeld 41">
                <a:extLst>
                  <a:ext uri="{FF2B5EF4-FFF2-40B4-BE49-F238E27FC236}">
                    <a16:creationId xmlns:a16="http://schemas.microsoft.com/office/drawing/2014/main" id="{FB2ABE86-0132-9E2C-E46B-BE1164B7503E}"/>
                  </a:ext>
                </a:extLst>
              </p:cNvPr>
              <p:cNvSpPr txBox="1"/>
              <p:nvPr/>
            </p:nvSpPr>
            <p:spPr>
              <a:xfrm rot="16200000">
                <a:off x="-221936" y="2534305"/>
                <a:ext cx="1841901" cy="318924"/>
              </a:xfrm>
              <a:prstGeom prst="rect">
                <a:avLst/>
              </a:prstGeom>
              <a:noFill/>
            </p:spPr>
            <p:txBody>
              <a:bodyPr wrap="none" lIns="54000" tIns="36000" rIns="54000" bIns="36000" rtlCol="0">
                <a:spAutoFit/>
              </a:bodyPr>
              <a:lstStyle/>
              <a:p>
                <a:pPr algn="r"/>
                <a:r>
                  <a:rPr lang="en-US" sz="1600" b="0" dirty="0">
                    <a:latin typeface="Arial" panose="020B0604020202020204" pitchFamily="34" charset="0"/>
                  </a:rPr>
                  <a:t>Level of operations</a:t>
                </a:r>
              </a:p>
            </p:txBody>
          </p:sp>
          <p:sp>
            <p:nvSpPr>
              <p:cNvPr id="43" name="Line 22">
                <a:extLst>
                  <a:ext uri="{FF2B5EF4-FFF2-40B4-BE49-F238E27FC236}">
                    <a16:creationId xmlns:a16="http://schemas.microsoft.com/office/drawing/2014/main" id="{00A0382F-A061-F9CC-BD44-B48BC6426321}"/>
                  </a:ext>
                </a:extLst>
              </p:cNvPr>
              <p:cNvSpPr>
                <a:spLocks noChangeShapeType="1"/>
              </p:cNvSpPr>
              <p:nvPr/>
            </p:nvSpPr>
            <p:spPr bwMode="auto">
              <a:xfrm flipV="1">
                <a:off x="861289" y="1761656"/>
                <a:ext cx="0" cy="4360126"/>
              </a:xfrm>
              <a:prstGeom prst="line">
                <a:avLst/>
              </a:prstGeom>
              <a:noFill/>
              <a:ln w="9525">
                <a:solidFill>
                  <a:schemeClr val="lt1">
                    <a:lumMod val="65000"/>
                  </a:schemeClr>
                </a:solidFill>
                <a:round/>
                <a:headEnd/>
                <a:tailEnd type="triangle" w="med" len="med"/>
              </a:ln>
              <a:effectLst/>
            </p:spPr>
            <p:txBody>
              <a:bodyPr wrap="none" lIns="0" tIns="0" rIns="0" bIns="0" anchor="ctr">
                <a:noAutofit/>
              </a:bodyPr>
              <a:lstStyle/>
              <a:p>
                <a:endParaRPr lang="de-DE" dirty="0">
                  <a:latin typeface="Arial" panose="020B0604020202020204" pitchFamily="34" charset="0"/>
                </a:endParaRPr>
              </a:p>
            </p:txBody>
          </p:sp>
        </p:grpSp>
        <p:grpSp>
          <p:nvGrpSpPr>
            <p:cNvPr id="10" name="Gruppieren 9">
              <a:extLst>
                <a:ext uri="{FF2B5EF4-FFF2-40B4-BE49-F238E27FC236}">
                  <a16:creationId xmlns:a16="http://schemas.microsoft.com/office/drawing/2014/main" id="{DF9D7928-CAF7-6106-0769-FFEBF19E2F71}"/>
                </a:ext>
              </a:extLst>
            </p:cNvPr>
            <p:cNvGrpSpPr/>
            <p:nvPr/>
          </p:nvGrpSpPr>
          <p:grpSpPr>
            <a:xfrm>
              <a:off x="858477" y="2648459"/>
              <a:ext cx="10507164" cy="8542963"/>
              <a:chOff x="858477" y="2629208"/>
              <a:chExt cx="10507164" cy="8542963"/>
            </a:xfrm>
          </p:grpSpPr>
          <p:cxnSp>
            <p:nvCxnSpPr>
              <p:cNvPr id="36" name="Gewinkelter Verbinder 18">
                <a:extLst>
                  <a:ext uri="{FF2B5EF4-FFF2-40B4-BE49-F238E27FC236}">
                    <a16:creationId xmlns:a16="http://schemas.microsoft.com/office/drawing/2014/main" id="{6BD28037-5D1A-60B0-30AF-E28919212743}"/>
                  </a:ext>
                </a:extLst>
              </p:cNvPr>
              <p:cNvCxnSpPr/>
              <p:nvPr/>
            </p:nvCxnSpPr>
            <p:spPr>
              <a:xfrm>
                <a:off x="858477" y="3717032"/>
                <a:ext cx="3353483" cy="2300718"/>
              </a:xfrm>
              <a:prstGeom prst="bentConnector3">
                <a:avLst>
                  <a:gd name="adj1" fmla="val 29941"/>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7" name="Bogen 36">
                <a:extLst>
                  <a:ext uri="{FF2B5EF4-FFF2-40B4-BE49-F238E27FC236}">
                    <a16:creationId xmlns:a16="http://schemas.microsoft.com/office/drawing/2014/main" id="{CC6B1012-7568-9DF3-6EF8-F2448C1593C0}"/>
                  </a:ext>
                </a:extLst>
              </p:cNvPr>
              <p:cNvSpPr/>
              <p:nvPr/>
            </p:nvSpPr>
            <p:spPr>
              <a:xfrm rot="18142689">
                <a:off x="4397354" y="4203884"/>
                <a:ext cx="6176363" cy="7760211"/>
              </a:xfrm>
              <a:prstGeom prst="arc">
                <a:avLst>
                  <a:gd name="adj1" fmla="val 16200000"/>
                  <a:gd name="adj2" fmla="val 18917063"/>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Bogen 37">
                <a:extLst>
                  <a:ext uri="{FF2B5EF4-FFF2-40B4-BE49-F238E27FC236}">
                    <a16:creationId xmlns:a16="http://schemas.microsoft.com/office/drawing/2014/main" id="{2D304EAB-5A97-4786-77C8-5173515983FE}"/>
                  </a:ext>
                </a:extLst>
              </p:cNvPr>
              <p:cNvSpPr/>
              <p:nvPr/>
            </p:nvSpPr>
            <p:spPr>
              <a:xfrm rot="5677562">
                <a:off x="5774841" y="2189136"/>
                <a:ext cx="2126696" cy="3006839"/>
              </a:xfrm>
              <a:prstGeom prst="arc">
                <a:avLst>
                  <a:gd name="adj1" fmla="val 15977917"/>
                  <a:gd name="adj2" fmla="val 0"/>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9" name="Textfeld 38">
                <a:extLst>
                  <a:ext uri="{FF2B5EF4-FFF2-40B4-BE49-F238E27FC236}">
                    <a16:creationId xmlns:a16="http://schemas.microsoft.com/office/drawing/2014/main" id="{1B5B253C-F44E-AF47-13B4-B4BE6D8F19F1}"/>
                  </a:ext>
                </a:extLst>
              </p:cNvPr>
              <p:cNvSpPr txBox="1"/>
              <p:nvPr/>
            </p:nvSpPr>
            <p:spPr>
              <a:xfrm>
                <a:off x="1864880" y="5733141"/>
                <a:ext cx="1895317"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Recovery without BCM</a:t>
                </a:r>
              </a:p>
            </p:txBody>
          </p:sp>
        </p:grpSp>
        <p:cxnSp>
          <p:nvCxnSpPr>
            <p:cNvPr id="11" name="Gewinkelter Verbinder 29">
              <a:extLst>
                <a:ext uri="{FF2B5EF4-FFF2-40B4-BE49-F238E27FC236}">
                  <a16:creationId xmlns:a16="http://schemas.microsoft.com/office/drawing/2014/main" id="{F6B9DEF3-77EA-F0AC-4F36-C170446CB0E4}"/>
                </a:ext>
              </a:extLst>
            </p:cNvPr>
            <p:cNvCxnSpPr/>
            <p:nvPr/>
          </p:nvCxnSpPr>
          <p:spPr>
            <a:xfrm>
              <a:off x="858477" y="3736283"/>
              <a:ext cx="2579797" cy="1156661"/>
            </a:xfrm>
            <a:prstGeom prst="bentConnector3">
              <a:avLst>
                <a:gd name="adj1" fmla="val 38688"/>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cxnSp>
        <p:sp>
          <p:nvSpPr>
            <p:cNvPr id="12" name="Bogen 11">
              <a:extLst>
                <a:ext uri="{FF2B5EF4-FFF2-40B4-BE49-F238E27FC236}">
                  <a16:creationId xmlns:a16="http://schemas.microsoft.com/office/drawing/2014/main" id="{A05123E9-33F4-E213-0AA7-203D49319DD6}"/>
                </a:ext>
              </a:extLst>
            </p:cNvPr>
            <p:cNvSpPr/>
            <p:nvPr/>
          </p:nvSpPr>
          <p:spPr>
            <a:xfrm rot="19359401">
              <a:off x="1568102" y="4537280"/>
              <a:ext cx="5542673" cy="2588528"/>
            </a:xfrm>
            <a:prstGeom prst="arc">
              <a:avLst>
                <a:gd name="adj1" fmla="val 15914962"/>
                <a:gd name="adj2" fmla="val 20074397"/>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3" name="Gerader Verbinder 35">
              <a:extLst>
                <a:ext uri="{FF2B5EF4-FFF2-40B4-BE49-F238E27FC236}">
                  <a16:creationId xmlns:a16="http://schemas.microsoft.com/office/drawing/2014/main" id="{4E8B5257-57AB-86B2-5CCD-077FC58A9DB3}"/>
                </a:ext>
              </a:extLst>
            </p:cNvPr>
            <p:cNvCxnSpPr/>
            <p:nvPr/>
          </p:nvCxnSpPr>
          <p:spPr>
            <a:xfrm flipV="1">
              <a:off x="5225105" y="3736283"/>
              <a:ext cx="912150" cy="224492"/>
            </a:xfrm>
            <a:prstGeom prst="line">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cxnSp>
        <p:cxnSp>
          <p:nvCxnSpPr>
            <p:cNvPr id="14" name="Gerader Verbinder 36">
              <a:extLst>
                <a:ext uri="{FF2B5EF4-FFF2-40B4-BE49-F238E27FC236}">
                  <a16:creationId xmlns:a16="http://schemas.microsoft.com/office/drawing/2014/main" id="{ED3C6FB8-3B7E-7AEB-20D4-F02394F6A6DA}"/>
                </a:ext>
              </a:extLst>
            </p:cNvPr>
            <p:cNvCxnSpPr/>
            <p:nvPr/>
          </p:nvCxnSpPr>
          <p:spPr>
            <a:xfrm flipV="1">
              <a:off x="6137255" y="3736283"/>
              <a:ext cx="2323177" cy="0"/>
            </a:xfrm>
            <a:prstGeom prst="line">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cxnSp>
        <p:sp>
          <p:nvSpPr>
            <p:cNvPr id="16" name="Textfeld 15">
              <a:extLst>
                <a:ext uri="{FF2B5EF4-FFF2-40B4-BE49-F238E27FC236}">
                  <a16:creationId xmlns:a16="http://schemas.microsoft.com/office/drawing/2014/main" id="{CD312244-9294-465E-A02B-733DD20C2A0C}"/>
                </a:ext>
              </a:extLst>
            </p:cNvPr>
            <p:cNvSpPr txBox="1"/>
            <p:nvPr/>
          </p:nvSpPr>
          <p:spPr>
            <a:xfrm>
              <a:off x="1864880" y="4600275"/>
              <a:ext cx="1646852"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Recovery with BCM</a:t>
              </a:r>
            </a:p>
          </p:txBody>
        </p:sp>
        <p:cxnSp>
          <p:nvCxnSpPr>
            <p:cNvPr id="21" name="Gerader Verbinder 38">
              <a:extLst>
                <a:ext uri="{FF2B5EF4-FFF2-40B4-BE49-F238E27FC236}">
                  <a16:creationId xmlns:a16="http://schemas.microsoft.com/office/drawing/2014/main" id="{61A75EC2-BA1C-258C-A2D2-3FB6CD762B51}"/>
                </a:ext>
              </a:extLst>
            </p:cNvPr>
            <p:cNvCxnSpPr/>
            <p:nvPr/>
          </p:nvCxnSpPr>
          <p:spPr>
            <a:xfrm>
              <a:off x="858477" y="5104435"/>
              <a:ext cx="76739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feld 23">
              <a:extLst>
                <a:ext uri="{FF2B5EF4-FFF2-40B4-BE49-F238E27FC236}">
                  <a16:creationId xmlns:a16="http://schemas.microsoft.com/office/drawing/2014/main" id="{0AED233F-6869-D8FF-9B33-A6B391913C13}"/>
                </a:ext>
              </a:extLst>
            </p:cNvPr>
            <p:cNvSpPr txBox="1"/>
            <p:nvPr/>
          </p:nvSpPr>
          <p:spPr>
            <a:xfrm>
              <a:off x="6768568" y="5104435"/>
              <a:ext cx="1763872" cy="503590"/>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Minimum acceptable </a:t>
              </a:r>
              <a:br>
                <a:rPr lang="en-US" sz="1400" b="0" dirty="0">
                  <a:latin typeface="Arial" panose="020B0604020202020204" pitchFamily="34" charset="0"/>
                </a:rPr>
              </a:br>
              <a:r>
                <a:rPr lang="en-US" sz="1400" b="0" dirty="0">
                  <a:latin typeface="Arial" panose="020B0604020202020204" pitchFamily="34" charset="0"/>
                </a:rPr>
                <a:t>level of operations</a:t>
              </a:r>
            </a:p>
          </p:txBody>
        </p:sp>
        <p:grpSp>
          <p:nvGrpSpPr>
            <p:cNvPr id="27" name="Gruppieren 26">
              <a:extLst>
                <a:ext uri="{FF2B5EF4-FFF2-40B4-BE49-F238E27FC236}">
                  <a16:creationId xmlns:a16="http://schemas.microsoft.com/office/drawing/2014/main" id="{BD30228D-0B1D-6BC5-020D-81AFAA7F9EAB}"/>
                </a:ext>
              </a:extLst>
            </p:cNvPr>
            <p:cNvGrpSpPr/>
            <p:nvPr/>
          </p:nvGrpSpPr>
          <p:grpSpPr>
            <a:xfrm>
              <a:off x="858477" y="3157606"/>
              <a:ext cx="7601955" cy="578677"/>
              <a:chOff x="858477" y="3138355"/>
              <a:chExt cx="7601955" cy="578677"/>
            </a:xfrm>
          </p:grpSpPr>
          <p:cxnSp>
            <p:nvCxnSpPr>
              <p:cNvPr id="33" name="Gerader Verbinder 46">
                <a:extLst>
                  <a:ext uri="{FF2B5EF4-FFF2-40B4-BE49-F238E27FC236}">
                    <a16:creationId xmlns:a16="http://schemas.microsoft.com/office/drawing/2014/main" id="{85A402AD-10E1-3083-B0DD-51C4BD262F33}"/>
                  </a:ext>
                </a:extLst>
              </p:cNvPr>
              <p:cNvCxnSpPr/>
              <p:nvPr/>
            </p:nvCxnSpPr>
            <p:spPr>
              <a:xfrm>
                <a:off x="858477" y="3717032"/>
                <a:ext cx="7601955" cy="0"/>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4" name="Textfeld 33">
                <a:extLst>
                  <a:ext uri="{FF2B5EF4-FFF2-40B4-BE49-F238E27FC236}">
                    <a16:creationId xmlns:a16="http://schemas.microsoft.com/office/drawing/2014/main" id="{A0FF8165-B8EB-E772-99D9-ABF1E848B1B2}"/>
                  </a:ext>
                </a:extLst>
              </p:cNvPr>
              <p:cNvSpPr txBox="1"/>
              <p:nvPr/>
            </p:nvSpPr>
            <p:spPr>
              <a:xfrm>
                <a:off x="6885716" y="3427292"/>
                <a:ext cx="1574716"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Normal Operations</a:t>
                </a:r>
              </a:p>
            </p:txBody>
          </p:sp>
          <p:sp>
            <p:nvSpPr>
              <p:cNvPr id="35" name="Textfeld 34">
                <a:extLst>
                  <a:ext uri="{FF2B5EF4-FFF2-40B4-BE49-F238E27FC236}">
                    <a16:creationId xmlns:a16="http://schemas.microsoft.com/office/drawing/2014/main" id="{C1FB621B-E7CE-4C34-4971-39DB561AC0EB}"/>
                  </a:ext>
                </a:extLst>
              </p:cNvPr>
              <p:cNvSpPr txBox="1"/>
              <p:nvPr/>
            </p:nvSpPr>
            <p:spPr>
              <a:xfrm>
                <a:off x="1371642" y="3138355"/>
                <a:ext cx="699478"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Incident</a:t>
                </a:r>
              </a:p>
            </p:txBody>
          </p:sp>
        </p:grpSp>
        <p:sp>
          <p:nvSpPr>
            <p:cNvPr id="28" name="Gewitterblitz 27">
              <a:extLst>
                <a:ext uri="{FF2B5EF4-FFF2-40B4-BE49-F238E27FC236}">
                  <a16:creationId xmlns:a16="http://schemas.microsoft.com/office/drawing/2014/main" id="{22ADE42A-C63E-AD44-C240-CCDDBDE7CC06}"/>
                </a:ext>
              </a:extLst>
            </p:cNvPr>
            <p:cNvSpPr/>
            <p:nvPr/>
          </p:nvSpPr>
          <p:spPr>
            <a:xfrm>
              <a:off x="1619672" y="3417356"/>
              <a:ext cx="288032" cy="390935"/>
            </a:xfrm>
            <a:prstGeom prst="lightningBolt">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Gerader Verbinder 42">
              <a:extLst>
                <a:ext uri="{FF2B5EF4-FFF2-40B4-BE49-F238E27FC236}">
                  <a16:creationId xmlns:a16="http://schemas.microsoft.com/office/drawing/2014/main" id="{0DCD3689-EFF0-4866-2AB9-AD7FBD176297}"/>
                </a:ext>
              </a:extLst>
            </p:cNvPr>
            <p:cNvCxnSpPr/>
            <p:nvPr/>
          </p:nvCxnSpPr>
          <p:spPr>
            <a:xfrm>
              <a:off x="3995936" y="2440139"/>
              <a:ext cx="1" cy="3701592"/>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feld 29">
              <a:extLst>
                <a:ext uri="{FF2B5EF4-FFF2-40B4-BE49-F238E27FC236}">
                  <a16:creationId xmlns:a16="http://schemas.microsoft.com/office/drawing/2014/main" id="{9B177D95-E708-3FAC-C56F-F4CCED06CAB1}"/>
                </a:ext>
              </a:extLst>
            </p:cNvPr>
            <p:cNvSpPr txBox="1"/>
            <p:nvPr/>
          </p:nvSpPr>
          <p:spPr>
            <a:xfrm>
              <a:off x="3438274" y="1720059"/>
              <a:ext cx="1077786" cy="719034"/>
            </a:xfrm>
            <a:prstGeom prst="rect">
              <a:avLst/>
            </a:prstGeom>
            <a:noFill/>
          </p:spPr>
          <p:txBody>
            <a:bodyPr wrap="none" lIns="36000" tIns="36000" rIns="36000" bIns="36000" rtlCol="0">
              <a:spAutoFit/>
            </a:bodyPr>
            <a:lstStyle/>
            <a:p>
              <a:pPr algn="ctr"/>
              <a:r>
                <a:rPr lang="en-US" sz="1400" b="0" dirty="0">
                  <a:latin typeface="Arial" panose="020B0604020202020204" pitchFamily="34" charset="0"/>
                </a:rPr>
                <a:t>Target </a:t>
              </a:r>
            </a:p>
            <a:p>
              <a:pPr algn="ctr"/>
              <a:r>
                <a:rPr lang="en-US" sz="1400" b="0" dirty="0">
                  <a:latin typeface="Arial" panose="020B0604020202020204" pitchFamily="34" charset="0"/>
                </a:rPr>
                <a:t>Resumption </a:t>
              </a:r>
            </a:p>
            <a:p>
              <a:pPr algn="ctr"/>
              <a:r>
                <a:rPr lang="en-US" sz="1400" b="0" dirty="0">
                  <a:latin typeface="Arial" panose="020B0604020202020204" pitchFamily="34" charset="0"/>
                </a:rPr>
                <a:t>Time</a:t>
              </a:r>
            </a:p>
          </p:txBody>
        </p:sp>
        <p:cxnSp>
          <p:nvCxnSpPr>
            <p:cNvPr id="31" name="Gerader Verbinder 44">
              <a:extLst>
                <a:ext uri="{FF2B5EF4-FFF2-40B4-BE49-F238E27FC236}">
                  <a16:creationId xmlns:a16="http://schemas.microsoft.com/office/drawing/2014/main" id="{675EEE40-F423-AC8E-46D5-0EE70DEE4DE7}"/>
                </a:ext>
              </a:extLst>
            </p:cNvPr>
            <p:cNvCxnSpPr/>
            <p:nvPr/>
          </p:nvCxnSpPr>
          <p:spPr>
            <a:xfrm>
              <a:off x="5267444" y="2440139"/>
              <a:ext cx="1" cy="3701592"/>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feld 31">
              <a:extLst>
                <a:ext uri="{FF2B5EF4-FFF2-40B4-BE49-F238E27FC236}">
                  <a16:creationId xmlns:a16="http://schemas.microsoft.com/office/drawing/2014/main" id="{8EFCF357-67C4-2EF5-DD4B-4A0192E8FC11}"/>
                </a:ext>
              </a:extLst>
            </p:cNvPr>
            <p:cNvSpPr txBox="1"/>
            <p:nvPr/>
          </p:nvSpPr>
          <p:spPr>
            <a:xfrm>
              <a:off x="4752815" y="1733402"/>
              <a:ext cx="1008857" cy="719034"/>
            </a:xfrm>
            <a:prstGeom prst="rect">
              <a:avLst/>
            </a:prstGeom>
            <a:noFill/>
          </p:spPr>
          <p:txBody>
            <a:bodyPr wrap="none" lIns="36000" tIns="36000" rIns="36000" bIns="36000" rtlCol="0">
              <a:spAutoFit/>
            </a:bodyPr>
            <a:lstStyle/>
            <a:p>
              <a:pPr algn="ctr"/>
              <a:r>
                <a:rPr lang="en-US" sz="1400" b="0" dirty="0">
                  <a:latin typeface="Arial" panose="020B0604020202020204" pitchFamily="34" charset="0"/>
                </a:rPr>
                <a:t>Maximum </a:t>
              </a:r>
            </a:p>
            <a:p>
              <a:pPr algn="ctr"/>
              <a:r>
                <a:rPr lang="en-US" sz="1400" b="0" dirty="0">
                  <a:latin typeface="Arial" panose="020B0604020202020204" pitchFamily="34" charset="0"/>
                </a:rPr>
                <a:t>Acceptable </a:t>
              </a:r>
            </a:p>
            <a:p>
              <a:pPr algn="ctr"/>
              <a:r>
                <a:rPr lang="en-US" sz="1400" b="0" dirty="0">
                  <a:latin typeface="Arial" panose="020B0604020202020204" pitchFamily="34" charset="0"/>
                </a:rPr>
                <a:t>Time</a:t>
              </a:r>
            </a:p>
          </p:txBody>
        </p:sp>
      </p:grpSp>
    </p:spTree>
    <p:extLst>
      <p:ext uri="{BB962C8B-B14F-4D97-AF65-F5344CB8AC3E}">
        <p14:creationId xmlns:p14="http://schemas.microsoft.com/office/powerpoint/2010/main" val="1141970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Begriffe</a:t>
            </a:r>
            <a:r>
              <a:rPr lang="en-US" dirty="0"/>
              <a:t> &amp; </a:t>
            </a:r>
            <a:r>
              <a:rPr lang="en-US" dirty="0" err="1"/>
              <a:t>Definitionen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85000" lnSpcReduction="20000"/>
          </a:bodyPr>
          <a:lstStyle/>
          <a:p>
            <a:r>
              <a:rPr lang="de-DE" sz="4400" b="1" dirty="0"/>
              <a:t>Strategische und taktische Fähigkeit </a:t>
            </a:r>
            <a:r>
              <a:rPr lang="de-DE" sz="4400" dirty="0"/>
              <a:t>der Organisation</a:t>
            </a:r>
            <a:r>
              <a:rPr lang="de-DE" sz="4400" b="1" dirty="0"/>
              <a:t>, Vorfälle und Betriebsstörungen zu planen</a:t>
            </a:r>
            <a:r>
              <a:rPr lang="de-DE" sz="4400" dirty="0"/>
              <a:t> und darauf zu reagieren, um </a:t>
            </a:r>
            <a:r>
              <a:rPr lang="de-DE" sz="4400" b="1" dirty="0"/>
              <a:t>den Geschäftsbetrieb </a:t>
            </a:r>
            <a:r>
              <a:rPr lang="de-DE" sz="4400" dirty="0"/>
              <a:t>auf einem akzeptablen, vorher festgelegten Niveau </a:t>
            </a:r>
            <a:r>
              <a:rPr lang="de-DE" sz="4400" b="1" dirty="0"/>
              <a:t>aufrechtzuerhalten</a:t>
            </a:r>
            <a:r>
              <a:rPr lang="de-DE" sz="4400" dirty="0"/>
              <a:t>.</a:t>
            </a:r>
            <a:endParaRPr lang="en-US" sz="4400" dirty="0"/>
          </a:p>
          <a:p>
            <a:pPr marL="0" indent="0" algn="r">
              <a:buNone/>
            </a:pPr>
            <a:r>
              <a:rPr lang="en-US" sz="1100" dirty="0"/>
              <a:t>Quelle: The BCI, Good Practice Guidelines 2010, …</a:t>
            </a:r>
          </a:p>
          <a:p>
            <a:r>
              <a:rPr lang="de-DE" sz="4400" dirty="0"/>
              <a:t>Fähigkeit der Organisation, die </a:t>
            </a:r>
            <a:r>
              <a:rPr lang="de-DE" sz="4400" b="1" dirty="0"/>
              <a:t>Lieferung von Produkten oder Dienstleistungen</a:t>
            </a:r>
            <a:r>
              <a:rPr lang="de-DE" sz="4400" dirty="0"/>
              <a:t> nach einer Störung</a:t>
            </a:r>
            <a:r>
              <a:rPr lang="de-DE" sz="4400" b="1" dirty="0"/>
              <a:t> auf einem akzeptablen, vorher festgelegten Niveau fortzusetzen.</a:t>
            </a:r>
            <a:endParaRPr lang="en-US" sz="4400" dirty="0"/>
          </a:p>
          <a:p>
            <a:pPr marL="0" indent="0" algn="r">
              <a:buNone/>
            </a:pPr>
            <a:r>
              <a:rPr lang="en-US" sz="1100" dirty="0"/>
              <a:t>Quelle: ISO 22300:2012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90141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ISO 22301</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uppieren 3">
            <a:extLst>
              <a:ext uri="{FF2B5EF4-FFF2-40B4-BE49-F238E27FC236}">
                <a16:creationId xmlns:a16="http://schemas.microsoft.com/office/drawing/2014/main" id="{F5BB0842-D625-BAF0-4814-85A7D1893727}"/>
              </a:ext>
            </a:extLst>
          </p:cNvPr>
          <p:cNvGrpSpPr>
            <a:grpSpLocks noChangeAspect="1"/>
          </p:cNvGrpSpPr>
          <p:nvPr/>
        </p:nvGrpSpPr>
        <p:grpSpPr>
          <a:xfrm>
            <a:off x="4462313" y="2681268"/>
            <a:ext cx="3267374" cy="3267374"/>
            <a:chOff x="4800600" y="2051050"/>
            <a:chExt cx="1439863" cy="1439863"/>
          </a:xfrm>
        </p:grpSpPr>
        <p:sp>
          <p:nvSpPr>
            <p:cNvPr id="8" name="Freeform 28">
              <a:extLst>
                <a:ext uri="{FF2B5EF4-FFF2-40B4-BE49-F238E27FC236}">
                  <a16:creationId xmlns:a16="http://schemas.microsoft.com/office/drawing/2014/main" id="{0D0BBDDB-9974-9B7D-D561-869D1F37024F}"/>
                </a:ext>
              </a:extLst>
            </p:cNvPr>
            <p:cNvSpPr>
              <a:spLocks/>
            </p:cNvSpPr>
            <p:nvPr>
              <p:custDataLst>
                <p:tags r:id="rId5"/>
              </p:custDataLst>
            </p:nvPr>
          </p:nvSpPr>
          <p:spPr bwMode="auto">
            <a:xfrm>
              <a:off x="4997450" y="2249488"/>
              <a:ext cx="1046163" cy="1044575"/>
            </a:xfrm>
            <a:custGeom>
              <a:avLst/>
              <a:gdLst>
                <a:gd name="T0" fmla="*/ 120 w 425"/>
                <a:gd name="T1" fmla="*/ 373 h 425"/>
                <a:gd name="T2" fmla="*/ 51 w 425"/>
                <a:gd name="T3" fmla="*/ 119 h 425"/>
                <a:gd name="T4" fmla="*/ 306 w 425"/>
                <a:gd name="T5" fmla="*/ 51 h 425"/>
                <a:gd name="T6" fmla="*/ 374 w 425"/>
                <a:gd name="T7" fmla="*/ 305 h 425"/>
                <a:gd name="T8" fmla="*/ 120 w 425"/>
                <a:gd name="T9" fmla="*/ 373 h 425"/>
              </a:gdLst>
              <a:ahLst/>
              <a:cxnLst>
                <a:cxn ang="0">
                  <a:pos x="T0" y="T1"/>
                </a:cxn>
                <a:cxn ang="0">
                  <a:pos x="T2" y="T3"/>
                </a:cxn>
                <a:cxn ang="0">
                  <a:pos x="T4" y="T5"/>
                </a:cxn>
                <a:cxn ang="0">
                  <a:pos x="T6" y="T7"/>
                </a:cxn>
                <a:cxn ang="0">
                  <a:pos x="T8" y="T9"/>
                </a:cxn>
              </a:cxnLst>
              <a:rect l="0" t="0" r="r" b="b"/>
              <a:pathLst>
                <a:path w="425" h="425">
                  <a:moveTo>
                    <a:pt x="120" y="373"/>
                  </a:moveTo>
                  <a:cubicBezTo>
                    <a:pt x="31" y="322"/>
                    <a:pt x="0" y="208"/>
                    <a:pt x="51" y="119"/>
                  </a:cubicBezTo>
                  <a:cubicBezTo>
                    <a:pt x="103" y="30"/>
                    <a:pt x="217" y="0"/>
                    <a:pt x="306" y="51"/>
                  </a:cubicBezTo>
                  <a:cubicBezTo>
                    <a:pt x="394" y="103"/>
                    <a:pt x="425" y="216"/>
                    <a:pt x="374" y="305"/>
                  </a:cubicBezTo>
                  <a:cubicBezTo>
                    <a:pt x="322" y="394"/>
                    <a:pt x="208" y="425"/>
                    <a:pt x="120" y="373"/>
                  </a:cubicBezTo>
                  <a:close/>
                </a:path>
              </a:pathLst>
            </a:custGeom>
            <a:solidFill>
              <a:srgbClr val="FFFFFF"/>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sp>
          <p:nvSpPr>
            <p:cNvPr id="15" name="Freeform 29">
              <a:extLst>
                <a:ext uri="{FF2B5EF4-FFF2-40B4-BE49-F238E27FC236}">
                  <a16:creationId xmlns:a16="http://schemas.microsoft.com/office/drawing/2014/main" id="{5875DE4A-2F28-A2D2-668D-3471201C41D6}"/>
                </a:ext>
              </a:extLst>
            </p:cNvPr>
            <p:cNvSpPr>
              <a:spLocks/>
            </p:cNvSpPr>
            <p:nvPr>
              <p:custDataLst>
                <p:tags r:id="rId6"/>
              </p:custDataLst>
            </p:nvPr>
          </p:nvSpPr>
          <p:spPr bwMode="auto">
            <a:xfrm>
              <a:off x="4803775" y="2732088"/>
              <a:ext cx="739775" cy="758825"/>
            </a:xfrm>
            <a:custGeom>
              <a:avLst/>
              <a:gdLst>
                <a:gd name="T0" fmla="*/ 299 w 301"/>
                <a:gd name="T1" fmla="*/ 215 h 309"/>
                <a:gd name="T2" fmla="*/ 192 w 301"/>
                <a:gd name="T3" fmla="*/ 188 h 309"/>
                <a:gd name="T4" fmla="*/ 95 w 301"/>
                <a:gd name="T5" fmla="*/ 41 h 309"/>
                <a:gd name="T6" fmla="*/ 47 w 301"/>
                <a:gd name="T7" fmla="*/ 0 h 309"/>
                <a:gd name="T8" fmla="*/ 0 w 301"/>
                <a:gd name="T9" fmla="*/ 42 h 309"/>
                <a:gd name="T10" fmla="*/ 291 w 301"/>
                <a:gd name="T11" fmla="*/ 309 h 309"/>
                <a:gd name="T12" fmla="*/ 301 w 301"/>
                <a:gd name="T13" fmla="*/ 309 h 309"/>
                <a:gd name="T14" fmla="*/ 258 w 301"/>
                <a:gd name="T15" fmla="*/ 261 h 309"/>
                <a:gd name="T16" fmla="*/ 299 w 301"/>
                <a:gd name="T17" fmla="*/ 21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309">
                  <a:moveTo>
                    <a:pt x="299" y="215"/>
                  </a:moveTo>
                  <a:cubicBezTo>
                    <a:pt x="263" y="216"/>
                    <a:pt x="226" y="208"/>
                    <a:pt x="192" y="188"/>
                  </a:cubicBezTo>
                  <a:cubicBezTo>
                    <a:pt x="136" y="156"/>
                    <a:pt x="102" y="101"/>
                    <a:pt x="95" y="41"/>
                  </a:cubicBezTo>
                  <a:cubicBezTo>
                    <a:pt x="47" y="0"/>
                    <a:pt x="47" y="0"/>
                    <a:pt x="47" y="0"/>
                  </a:cubicBezTo>
                  <a:cubicBezTo>
                    <a:pt x="0" y="42"/>
                    <a:pt x="0" y="42"/>
                    <a:pt x="0" y="42"/>
                  </a:cubicBezTo>
                  <a:cubicBezTo>
                    <a:pt x="13" y="191"/>
                    <a:pt x="138" y="309"/>
                    <a:pt x="291" y="309"/>
                  </a:cubicBezTo>
                  <a:cubicBezTo>
                    <a:pt x="295" y="309"/>
                    <a:pt x="298" y="309"/>
                    <a:pt x="301" y="309"/>
                  </a:cubicBezTo>
                  <a:cubicBezTo>
                    <a:pt x="258" y="261"/>
                    <a:pt x="258" y="261"/>
                    <a:pt x="258" y="261"/>
                  </a:cubicBezTo>
                  <a:lnTo>
                    <a:pt x="299" y="215"/>
                  </a:lnTo>
                  <a:close/>
                </a:path>
              </a:pathLst>
            </a:custGeom>
            <a:solidFill>
              <a:schemeClr val="accent3">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sp>
          <p:nvSpPr>
            <p:cNvPr id="17" name="Freeform 30">
              <a:extLst>
                <a:ext uri="{FF2B5EF4-FFF2-40B4-BE49-F238E27FC236}">
                  <a16:creationId xmlns:a16="http://schemas.microsoft.com/office/drawing/2014/main" id="{25CF81EC-81BA-3A21-4482-3B4B353F9094}"/>
                </a:ext>
              </a:extLst>
            </p:cNvPr>
            <p:cNvSpPr>
              <a:spLocks/>
            </p:cNvSpPr>
            <p:nvPr>
              <p:custDataLst>
                <p:tags r:id="rId7"/>
              </p:custDataLst>
            </p:nvPr>
          </p:nvSpPr>
          <p:spPr bwMode="auto">
            <a:xfrm>
              <a:off x="4800600" y="2055813"/>
              <a:ext cx="760413" cy="736600"/>
            </a:xfrm>
            <a:custGeom>
              <a:avLst/>
              <a:gdLst>
                <a:gd name="T0" fmla="*/ 94 w 309"/>
                <a:gd name="T1" fmla="*/ 297 h 300"/>
                <a:gd name="T2" fmla="*/ 121 w 309"/>
                <a:gd name="T3" fmla="*/ 192 h 300"/>
                <a:gd name="T4" fmla="*/ 267 w 309"/>
                <a:gd name="T5" fmla="*/ 95 h 300"/>
                <a:gd name="T6" fmla="*/ 309 w 309"/>
                <a:gd name="T7" fmla="*/ 46 h 300"/>
                <a:gd name="T8" fmla="*/ 268 w 309"/>
                <a:gd name="T9" fmla="*/ 0 h 300"/>
                <a:gd name="T10" fmla="*/ 0 w 309"/>
                <a:gd name="T11" fmla="*/ 291 h 300"/>
                <a:gd name="T12" fmla="*/ 0 w 309"/>
                <a:gd name="T13" fmla="*/ 300 h 300"/>
                <a:gd name="T14" fmla="*/ 48 w 309"/>
                <a:gd name="T15" fmla="*/ 257 h 300"/>
                <a:gd name="T16" fmla="*/ 94 w 309"/>
                <a:gd name="T17" fmla="*/ 2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9" h="300">
                  <a:moveTo>
                    <a:pt x="94" y="297"/>
                  </a:moveTo>
                  <a:cubicBezTo>
                    <a:pt x="93" y="262"/>
                    <a:pt x="101" y="225"/>
                    <a:pt x="121" y="192"/>
                  </a:cubicBezTo>
                  <a:cubicBezTo>
                    <a:pt x="153" y="136"/>
                    <a:pt x="208" y="102"/>
                    <a:pt x="267" y="95"/>
                  </a:cubicBezTo>
                  <a:cubicBezTo>
                    <a:pt x="309" y="46"/>
                    <a:pt x="309" y="46"/>
                    <a:pt x="309" y="46"/>
                  </a:cubicBezTo>
                  <a:cubicBezTo>
                    <a:pt x="268" y="0"/>
                    <a:pt x="268" y="0"/>
                    <a:pt x="268" y="0"/>
                  </a:cubicBezTo>
                  <a:cubicBezTo>
                    <a:pt x="118" y="12"/>
                    <a:pt x="0" y="138"/>
                    <a:pt x="0" y="291"/>
                  </a:cubicBezTo>
                  <a:cubicBezTo>
                    <a:pt x="0" y="294"/>
                    <a:pt x="0" y="297"/>
                    <a:pt x="0" y="300"/>
                  </a:cubicBezTo>
                  <a:cubicBezTo>
                    <a:pt x="48" y="257"/>
                    <a:pt x="48" y="257"/>
                    <a:pt x="48" y="257"/>
                  </a:cubicBezTo>
                  <a:lnTo>
                    <a:pt x="94" y="297"/>
                  </a:lnTo>
                  <a:close/>
                </a:path>
              </a:pathLst>
            </a:custGeom>
            <a:solidFill>
              <a:schemeClr val="bg2">
                <a:lumMod val="9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a:p>
              <a:r>
                <a:rPr lang="en-AU" dirty="0">
                  <a:latin typeface="Arial" panose="020B0604020202020204" pitchFamily="34" charset="0"/>
                </a:rPr>
                <a:t>	</a:t>
              </a:r>
            </a:p>
          </p:txBody>
        </p:sp>
        <p:sp>
          <p:nvSpPr>
            <p:cNvPr id="18" name="Freeform 31">
              <a:extLst>
                <a:ext uri="{FF2B5EF4-FFF2-40B4-BE49-F238E27FC236}">
                  <a16:creationId xmlns:a16="http://schemas.microsoft.com/office/drawing/2014/main" id="{A9CB7618-A1D0-A243-4D9A-686803E8043A}"/>
                </a:ext>
              </a:extLst>
            </p:cNvPr>
            <p:cNvSpPr>
              <a:spLocks/>
            </p:cNvSpPr>
            <p:nvPr>
              <p:custDataLst>
                <p:tags r:id="rId8"/>
              </p:custDataLst>
            </p:nvPr>
          </p:nvSpPr>
          <p:spPr bwMode="auto">
            <a:xfrm>
              <a:off x="5481638" y="2751138"/>
              <a:ext cx="758825" cy="736600"/>
            </a:xfrm>
            <a:custGeom>
              <a:avLst/>
              <a:gdLst>
                <a:gd name="T0" fmla="*/ 214 w 308"/>
                <a:gd name="T1" fmla="*/ 0 h 300"/>
                <a:gd name="T2" fmla="*/ 187 w 308"/>
                <a:gd name="T3" fmla="*/ 107 h 300"/>
                <a:gd name="T4" fmla="*/ 42 w 308"/>
                <a:gd name="T5" fmla="*/ 205 h 300"/>
                <a:gd name="T6" fmla="*/ 0 w 308"/>
                <a:gd name="T7" fmla="*/ 253 h 300"/>
                <a:gd name="T8" fmla="*/ 42 w 308"/>
                <a:gd name="T9" fmla="*/ 300 h 300"/>
                <a:gd name="T10" fmla="*/ 308 w 308"/>
                <a:gd name="T11" fmla="*/ 8 h 300"/>
                <a:gd name="T12" fmla="*/ 308 w 308"/>
                <a:gd name="T13" fmla="*/ 0 h 300"/>
                <a:gd name="T14" fmla="*/ 261 w 308"/>
                <a:gd name="T15" fmla="*/ 42 h 300"/>
                <a:gd name="T16" fmla="*/ 214 w 308"/>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0">
                  <a:moveTo>
                    <a:pt x="214" y="0"/>
                  </a:moveTo>
                  <a:cubicBezTo>
                    <a:pt x="215" y="37"/>
                    <a:pt x="207" y="74"/>
                    <a:pt x="187" y="107"/>
                  </a:cubicBezTo>
                  <a:cubicBezTo>
                    <a:pt x="155" y="163"/>
                    <a:pt x="101" y="197"/>
                    <a:pt x="42" y="205"/>
                  </a:cubicBezTo>
                  <a:cubicBezTo>
                    <a:pt x="0" y="253"/>
                    <a:pt x="0" y="253"/>
                    <a:pt x="0" y="253"/>
                  </a:cubicBezTo>
                  <a:cubicBezTo>
                    <a:pt x="42" y="300"/>
                    <a:pt x="42" y="300"/>
                    <a:pt x="42" y="300"/>
                  </a:cubicBezTo>
                  <a:cubicBezTo>
                    <a:pt x="191" y="287"/>
                    <a:pt x="308" y="161"/>
                    <a:pt x="308" y="8"/>
                  </a:cubicBezTo>
                  <a:cubicBezTo>
                    <a:pt x="308" y="6"/>
                    <a:pt x="308" y="3"/>
                    <a:pt x="308" y="0"/>
                  </a:cubicBezTo>
                  <a:cubicBezTo>
                    <a:pt x="261" y="42"/>
                    <a:pt x="261" y="42"/>
                    <a:pt x="261" y="42"/>
                  </a:cubicBezTo>
                  <a:lnTo>
                    <a:pt x="214" y="0"/>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sp>
          <p:nvSpPr>
            <p:cNvPr id="19" name="Freeform 32">
              <a:extLst>
                <a:ext uri="{FF2B5EF4-FFF2-40B4-BE49-F238E27FC236}">
                  <a16:creationId xmlns:a16="http://schemas.microsoft.com/office/drawing/2014/main" id="{FCFF4A56-B7F0-C558-ECBE-A7A9A9B97B30}"/>
                </a:ext>
              </a:extLst>
            </p:cNvPr>
            <p:cNvSpPr>
              <a:spLocks/>
            </p:cNvSpPr>
            <p:nvPr>
              <p:custDataLst>
                <p:tags r:id="rId9"/>
              </p:custDataLst>
            </p:nvPr>
          </p:nvSpPr>
          <p:spPr bwMode="auto">
            <a:xfrm>
              <a:off x="5502275" y="2051050"/>
              <a:ext cx="735013" cy="758825"/>
            </a:xfrm>
            <a:custGeom>
              <a:avLst/>
              <a:gdLst>
                <a:gd name="T0" fmla="*/ 1 w 299"/>
                <a:gd name="T1" fmla="*/ 95 h 309"/>
                <a:gd name="T2" fmla="*/ 107 w 299"/>
                <a:gd name="T3" fmla="*/ 121 h 309"/>
                <a:gd name="T4" fmla="*/ 204 w 299"/>
                <a:gd name="T5" fmla="*/ 266 h 309"/>
                <a:gd name="T6" fmla="*/ 253 w 299"/>
                <a:gd name="T7" fmla="*/ 309 h 309"/>
                <a:gd name="T8" fmla="*/ 299 w 299"/>
                <a:gd name="T9" fmla="*/ 268 h 309"/>
                <a:gd name="T10" fmla="*/ 7 w 299"/>
                <a:gd name="T11" fmla="*/ 0 h 309"/>
                <a:gd name="T12" fmla="*/ 0 w 299"/>
                <a:gd name="T13" fmla="*/ 1 h 309"/>
                <a:gd name="T14" fmla="*/ 42 w 299"/>
                <a:gd name="T15" fmla="*/ 48 h 309"/>
                <a:gd name="T16" fmla="*/ 1 w 299"/>
                <a:gd name="T17" fmla="*/ 9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309">
                  <a:moveTo>
                    <a:pt x="1" y="95"/>
                  </a:moveTo>
                  <a:cubicBezTo>
                    <a:pt x="37" y="94"/>
                    <a:pt x="73" y="102"/>
                    <a:pt x="107" y="121"/>
                  </a:cubicBezTo>
                  <a:cubicBezTo>
                    <a:pt x="162" y="153"/>
                    <a:pt x="196" y="208"/>
                    <a:pt x="204" y="266"/>
                  </a:cubicBezTo>
                  <a:cubicBezTo>
                    <a:pt x="253" y="309"/>
                    <a:pt x="253" y="309"/>
                    <a:pt x="253" y="309"/>
                  </a:cubicBezTo>
                  <a:cubicBezTo>
                    <a:pt x="299" y="268"/>
                    <a:pt x="299" y="268"/>
                    <a:pt x="299" y="268"/>
                  </a:cubicBezTo>
                  <a:cubicBezTo>
                    <a:pt x="287" y="118"/>
                    <a:pt x="161" y="0"/>
                    <a:pt x="7" y="0"/>
                  </a:cubicBezTo>
                  <a:cubicBezTo>
                    <a:pt x="5" y="0"/>
                    <a:pt x="2" y="1"/>
                    <a:pt x="0" y="1"/>
                  </a:cubicBezTo>
                  <a:cubicBezTo>
                    <a:pt x="42" y="48"/>
                    <a:pt x="42" y="48"/>
                    <a:pt x="42" y="48"/>
                  </a:cubicBezTo>
                  <a:lnTo>
                    <a:pt x="1" y="95"/>
                  </a:lnTo>
                  <a:close/>
                </a:path>
              </a:pathLst>
            </a:custGeom>
            <a:solidFill>
              <a:schemeClr val="tx2">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grpSp>
      <p:sp>
        <p:nvSpPr>
          <p:cNvPr id="20" name="Textfeld 19">
            <a:extLst>
              <a:ext uri="{FF2B5EF4-FFF2-40B4-BE49-F238E27FC236}">
                <a16:creationId xmlns:a16="http://schemas.microsoft.com/office/drawing/2014/main" id="{9AE82733-B4DE-6929-A5BE-95D4A7109191}"/>
              </a:ext>
            </a:extLst>
          </p:cNvPr>
          <p:cNvSpPr txBox="1"/>
          <p:nvPr/>
        </p:nvSpPr>
        <p:spPr>
          <a:xfrm>
            <a:off x="6760064" y="3129241"/>
            <a:ext cx="593432" cy="338554"/>
          </a:xfrm>
          <a:prstGeom prst="rect">
            <a:avLst/>
          </a:prstGeom>
          <a:noFill/>
        </p:spPr>
        <p:txBody>
          <a:bodyPr wrap="none" rtlCol="0">
            <a:spAutoFit/>
          </a:bodyPr>
          <a:lstStyle/>
          <a:p>
            <a:r>
              <a:rPr lang="en-US" sz="1600" dirty="0"/>
              <a:t>Plan</a:t>
            </a:r>
          </a:p>
        </p:txBody>
      </p:sp>
      <p:sp>
        <p:nvSpPr>
          <p:cNvPr id="22" name="Textfeld 21">
            <a:extLst>
              <a:ext uri="{FF2B5EF4-FFF2-40B4-BE49-F238E27FC236}">
                <a16:creationId xmlns:a16="http://schemas.microsoft.com/office/drawing/2014/main" id="{2BDE2A37-1DB5-7A0D-338D-6A8ED23DAB03}"/>
              </a:ext>
            </a:extLst>
          </p:cNvPr>
          <p:cNvSpPr txBox="1"/>
          <p:nvPr/>
        </p:nvSpPr>
        <p:spPr>
          <a:xfrm>
            <a:off x="6833802" y="5130082"/>
            <a:ext cx="445956" cy="338554"/>
          </a:xfrm>
          <a:prstGeom prst="rect">
            <a:avLst/>
          </a:prstGeom>
          <a:noFill/>
        </p:spPr>
        <p:txBody>
          <a:bodyPr wrap="none" rtlCol="0">
            <a:spAutoFit/>
          </a:bodyPr>
          <a:lstStyle/>
          <a:p>
            <a:r>
              <a:rPr lang="en-US" sz="1600" dirty="0"/>
              <a:t>Do</a:t>
            </a:r>
          </a:p>
        </p:txBody>
      </p:sp>
      <p:sp>
        <p:nvSpPr>
          <p:cNvPr id="23" name="Textfeld 22">
            <a:extLst>
              <a:ext uri="{FF2B5EF4-FFF2-40B4-BE49-F238E27FC236}">
                <a16:creationId xmlns:a16="http://schemas.microsoft.com/office/drawing/2014/main" id="{CDA3AE89-B4DF-3D1A-49AF-DAE1B1E44E7F}"/>
              </a:ext>
            </a:extLst>
          </p:cNvPr>
          <p:cNvSpPr txBox="1"/>
          <p:nvPr/>
        </p:nvSpPr>
        <p:spPr>
          <a:xfrm>
            <a:off x="4789512" y="5130082"/>
            <a:ext cx="764953" cy="338554"/>
          </a:xfrm>
          <a:prstGeom prst="rect">
            <a:avLst/>
          </a:prstGeom>
          <a:noFill/>
        </p:spPr>
        <p:txBody>
          <a:bodyPr wrap="none" rtlCol="0">
            <a:spAutoFit/>
          </a:bodyPr>
          <a:lstStyle/>
          <a:p>
            <a:r>
              <a:rPr lang="en-US" sz="1600" dirty="0"/>
              <a:t>Check</a:t>
            </a:r>
          </a:p>
        </p:txBody>
      </p:sp>
      <p:sp>
        <p:nvSpPr>
          <p:cNvPr id="25" name="Textfeld 24">
            <a:extLst>
              <a:ext uri="{FF2B5EF4-FFF2-40B4-BE49-F238E27FC236}">
                <a16:creationId xmlns:a16="http://schemas.microsoft.com/office/drawing/2014/main" id="{40DD86F7-C64A-846E-76E3-9D63CDE5AA9C}"/>
              </a:ext>
            </a:extLst>
          </p:cNvPr>
          <p:cNvSpPr txBox="1"/>
          <p:nvPr/>
        </p:nvSpPr>
        <p:spPr>
          <a:xfrm>
            <a:off x="4912965" y="3129241"/>
            <a:ext cx="481222" cy="338554"/>
          </a:xfrm>
          <a:prstGeom prst="rect">
            <a:avLst/>
          </a:prstGeom>
          <a:noFill/>
        </p:spPr>
        <p:txBody>
          <a:bodyPr wrap="none" rtlCol="0">
            <a:spAutoFit/>
          </a:bodyPr>
          <a:lstStyle/>
          <a:p>
            <a:r>
              <a:rPr lang="en-US" sz="1600" dirty="0"/>
              <a:t>Act</a:t>
            </a:r>
          </a:p>
        </p:txBody>
      </p:sp>
      <p:grpSp>
        <p:nvGrpSpPr>
          <p:cNvPr id="26" name="Group 1">
            <a:extLst>
              <a:ext uri="{FF2B5EF4-FFF2-40B4-BE49-F238E27FC236}">
                <a16:creationId xmlns:a16="http://schemas.microsoft.com/office/drawing/2014/main" id="{051F88F7-43FB-1AED-06C0-847118137443}"/>
              </a:ext>
            </a:extLst>
          </p:cNvPr>
          <p:cNvGrpSpPr/>
          <p:nvPr/>
        </p:nvGrpSpPr>
        <p:grpSpPr>
          <a:xfrm>
            <a:off x="7347809" y="2794345"/>
            <a:ext cx="2895828" cy="884088"/>
            <a:chOff x="-2053052" y="1682031"/>
            <a:chExt cx="1681828" cy="884088"/>
          </a:xfrm>
          <a:solidFill>
            <a:schemeClr val="tx2">
              <a:lumMod val="20000"/>
              <a:lumOff val="80000"/>
            </a:schemeClr>
          </a:solidFill>
        </p:grpSpPr>
        <p:cxnSp>
          <p:nvCxnSpPr>
            <p:cNvPr id="44" name="AutoShape 4">
              <a:extLst>
                <a:ext uri="{FF2B5EF4-FFF2-40B4-BE49-F238E27FC236}">
                  <a16:creationId xmlns:a16="http://schemas.microsoft.com/office/drawing/2014/main" id="{AC549B68-C346-66BA-462F-4D8CED019170}"/>
                </a:ext>
              </a:extLst>
            </p:cNvPr>
            <p:cNvCxnSpPr>
              <a:cxnSpLocks noChangeShapeType="1"/>
              <a:stCxn id="45" idx="7"/>
            </p:cNvCxnSpPr>
            <p:nvPr>
              <p:custDataLst>
                <p:tags r:id="rId4"/>
              </p:custDataLst>
            </p:nvPr>
          </p:nvCxnSpPr>
          <p:spPr bwMode="auto">
            <a:xfrm flipH="1">
              <a:off x="-2053052" y="2124075"/>
              <a:ext cx="401080" cy="1"/>
            </a:xfrm>
            <a:prstGeom prst="straightConnector1">
              <a:avLst/>
            </a:prstGeom>
            <a:grpFill/>
            <a:ln w="9525">
              <a:solidFill>
                <a:srgbClr val="0096D7"/>
              </a:solidFill>
              <a:round/>
              <a:headEnd/>
              <a:tailEnd type="oval" w="med" len="med"/>
            </a:ln>
          </p:spPr>
        </p:cxnSp>
        <p:sp>
          <p:nvSpPr>
            <p:cNvPr id="45" name="AutoShape 108">
              <a:extLst>
                <a:ext uri="{FF2B5EF4-FFF2-40B4-BE49-F238E27FC236}">
                  <a16:creationId xmlns:a16="http://schemas.microsoft.com/office/drawing/2014/main" id="{FC82CFBE-6F40-8012-3905-9F9DB7F58824}"/>
                </a:ext>
              </a:extLst>
            </p:cNvPr>
            <p:cNvSpPr>
              <a:spLocks noChangeArrowheads="1"/>
            </p:cNvSpPr>
            <p:nvPr/>
          </p:nvSpPr>
          <p:spPr bwMode="auto">
            <a:xfrm flipH="1">
              <a:off x="-1651972" y="1682031"/>
              <a:ext cx="1280748" cy="884088"/>
            </a:xfrm>
            <a:prstGeom prst="leftRightArrow">
              <a:avLst>
                <a:gd name="adj1" fmla="val 100000"/>
                <a:gd name="adj2" fmla="val 0"/>
              </a:avLst>
            </a:prstGeom>
            <a:grp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US" sz="1200" b="1" dirty="0">
                  <a:latin typeface="Arial" pitchFamily="34" charset="0"/>
                  <a:cs typeface="Arial" pitchFamily="34" charset="0"/>
                </a:rPr>
                <a:t>4</a:t>
              </a:r>
              <a:r>
                <a:rPr lang="de-DE" sz="1200" b="1" dirty="0">
                  <a:latin typeface="Arial" pitchFamily="34" charset="0"/>
                  <a:cs typeface="Arial" pitchFamily="34" charset="0"/>
                </a:rPr>
                <a:t>. Kontext der Organisation</a:t>
              </a:r>
            </a:p>
            <a:p>
              <a:pPr marL="0" marR="0" lvl="0" indent="0" defTabSz="914400" rtl="0" eaLnBrk="1" fontAlgn="base" latinLnBrk="0" hangingPunct="1">
                <a:lnSpc>
                  <a:spcPct val="100000"/>
                </a:lnSpc>
                <a:spcBef>
                  <a:spcPct val="0"/>
                </a:spcBef>
                <a:spcAft>
                  <a:spcPct val="0"/>
                </a:spcAft>
                <a:buClrTx/>
                <a:buSzTx/>
                <a:buFontTx/>
                <a:buNone/>
                <a:tabLst/>
              </a:pPr>
              <a:r>
                <a:rPr lang="de-DE" sz="1200" b="1" dirty="0">
                  <a:latin typeface="Arial" pitchFamily="34" charset="0"/>
                  <a:cs typeface="Arial" pitchFamily="34" charset="0"/>
                </a:rPr>
                <a:t>5. Führung</a:t>
              </a:r>
            </a:p>
            <a:p>
              <a:pPr marL="0" marR="0" lvl="0" indent="0" defTabSz="914400" rtl="0" eaLnBrk="1" fontAlgn="base" latinLnBrk="0" hangingPunct="1">
                <a:lnSpc>
                  <a:spcPct val="100000"/>
                </a:lnSpc>
                <a:spcBef>
                  <a:spcPct val="0"/>
                </a:spcBef>
                <a:spcAft>
                  <a:spcPct val="0"/>
                </a:spcAft>
                <a:buClrTx/>
                <a:buSzTx/>
                <a:buFontTx/>
                <a:buNone/>
                <a:tabLst/>
              </a:pPr>
              <a:r>
                <a:rPr lang="de-DE" sz="1200" b="1" dirty="0">
                  <a:latin typeface="Arial" pitchFamily="34" charset="0"/>
                  <a:cs typeface="Arial" pitchFamily="34" charset="0"/>
                </a:rPr>
                <a:t>6. Planung</a:t>
              </a:r>
            </a:p>
            <a:p>
              <a:pPr marL="0" marR="0" lvl="0" indent="0" defTabSz="914400" rtl="0" eaLnBrk="1" fontAlgn="base" latinLnBrk="0" hangingPunct="1">
                <a:lnSpc>
                  <a:spcPct val="100000"/>
                </a:lnSpc>
                <a:spcBef>
                  <a:spcPct val="0"/>
                </a:spcBef>
                <a:spcAft>
                  <a:spcPct val="0"/>
                </a:spcAft>
                <a:buClrTx/>
                <a:buSzTx/>
                <a:buFontTx/>
                <a:buNone/>
                <a:tabLst/>
              </a:pPr>
              <a:r>
                <a:rPr lang="de-DE" sz="1200" b="1" dirty="0">
                  <a:latin typeface="Arial" pitchFamily="34" charset="0"/>
                  <a:cs typeface="Arial" pitchFamily="34" charset="0"/>
                </a:rPr>
                <a:t>7. Unterstützung</a:t>
              </a:r>
              <a:endParaRPr kumimoji="0" lang="en-US" sz="1800" b="0" i="0" u="none" strike="noStrike" cap="none" normalizeH="0" baseline="0" dirty="0">
                <a:ln>
                  <a:noFill/>
                </a:ln>
                <a:effectLst/>
                <a:latin typeface="Arial" pitchFamily="34" charset="0"/>
                <a:cs typeface="Arial" pitchFamily="34" charset="0"/>
              </a:endParaRPr>
            </a:p>
          </p:txBody>
        </p:sp>
      </p:grpSp>
      <p:grpSp>
        <p:nvGrpSpPr>
          <p:cNvPr id="46" name="Group 1">
            <a:extLst>
              <a:ext uri="{FF2B5EF4-FFF2-40B4-BE49-F238E27FC236}">
                <a16:creationId xmlns:a16="http://schemas.microsoft.com/office/drawing/2014/main" id="{651884A2-5D12-D9F6-2897-808EB2C5A175}"/>
              </a:ext>
            </a:extLst>
          </p:cNvPr>
          <p:cNvGrpSpPr/>
          <p:nvPr/>
        </p:nvGrpSpPr>
        <p:grpSpPr>
          <a:xfrm>
            <a:off x="7353496" y="5211036"/>
            <a:ext cx="2890140" cy="330090"/>
            <a:chOff x="-2053052" y="1959030"/>
            <a:chExt cx="1678524" cy="330090"/>
          </a:xfrm>
          <a:solidFill>
            <a:schemeClr val="accent1">
              <a:lumMod val="20000"/>
              <a:lumOff val="80000"/>
            </a:schemeClr>
          </a:solidFill>
        </p:grpSpPr>
        <p:cxnSp>
          <p:nvCxnSpPr>
            <p:cNvPr id="47" name="AutoShape 4">
              <a:extLst>
                <a:ext uri="{FF2B5EF4-FFF2-40B4-BE49-F238E27FC236}">
                  <a16:creationId xmlns:a16="http://schemas.microsoft.com/office/drawing/2014/main" id="{DFA19B24-A192-069E-9AD8-450DED13AE5E}"/>
                </a:ext>
              </a:extLst>
            </p:cNvPr>
            <p:cNvCxnSpPr>
              <a:cxnSpLocks noChangeShapeType="1"/>
              <a:stCxn id="48" idx="7"/>
            </p:cNvCxnSpPr>
            <p:nvPr>
              <p:custDataLst>
                <p:tags r:id="rId3"/>
              </p:custDataLst>
            </p:nvPr>
          </p:nvCxnSpPr>
          <p:spPr bwMode="auto">
            <a:xfrm flipH="1">
              <a:off x="-2053052" y="2124075"/>
              <a:ext cx="397776" cy="1"/>
            </a:xfrm>
            <a:prstGeom prst="straightConnector1">
              <a:avLst/>
            </a:prstGeom>
            <a:grpFill/>
            <a:ln w="9525">
              <a:solidFill>
                <a:srgbClr val="0096D7"/>
              </a:solidFill>
              <a:round/>
              <a:headEnd/>
              <a:tailEnd type="oval" w="med" len="med"/>
            </a:ln>
          </p:spPr>
        </p:cxnSp>
        <p:sp>
          <p:nvSpPr>
            <p:cNvPr id="48" name="AutoShape 108">
              <a:extLst>
                <a:ext uri="{FF2B5EF4-FFF2-40B4-BE49-F238E27FC236}">
                  <a16:creationId xmlns:a16="http://schemas.microsoft.com/office/drawing/2014/main" id="{17DC9E9E-85BC-BEE1-335F-87A30D3E2F20}"/>
                </a:ext>
              </a:extLst>
            </p:cNvPr>
            <p:cNvSpPr>
              <a:spLocks noChangeArrowheads="1"/>
            </p:cNvSpPr>
            <p:nvPr/>
          </p:nvSpPr>
          <p:spPr bwMode="auto">
            <a:xfrm flipH="1">
              <a:off x="-1655276" y="1959030"/>
              <a:ext cx="1280748" cy="330090"/>
            </a:xfrm>
            <a:prstGeom prst="leftRightArrow">
              <a:avLst>
                <a:gd name="adj1" fmla="val 100000"/>
                <a:gd name="adj2" fmla="val 0"/>
              </a:avLst>
            </a:prstGeom>
            <a:grp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US" sz="1200" b="1" dirty="0">
                  <a:latin typeface="Arial" pitchFamily="34" charset="0"/>
                  <a:cs typeface="Arial" pitchFamily="34" charset="0"/>
                </a:rPr>
                <a:t>8. </a:t>
              </a:r>
              <a:r>
                <a:rPr lang="en-US" sz="1200" b="1" dirty="0" err="1">
                  <a:latin typeface="Arial" pitchFamily="34" charset="0"/>
                  <a:cs typeface="Arial" pitchFamily="34" charset="0"/>
                </a:rPr>
                <a:t>Betrieb</a:t>
              </a:r>
              <a:endParaRPr kumimoji="0" lang="en-US" sz="1800" b="0" i="0" u="none" strike="noStrike" cap="none" normalizeH="0" baseline="0" dirty="0">
                <a:ln>
                  <a:noFill/>
                </a:ln>
                <a:effectLst/>
                <a:latin typeface="Arial" pitchFamily="34" charset="0"/>
                <a:cs typeface="Arial" pitchFamily="34" charset="0"/>
              </a:endParaRPr>
            </a:p>
          </p:txBody>
        </p:sp>
      </p:grpSp>
      <p:grpSp>
        <p:nvGrpSpPr>
          <p:cNvPr id="49" name="Group 1">
            <a:extLst>
              <a:ext uri="{FF2B5EF4-FFF2-40B4-BE49-F238E27FC236}">
                <a16:creationId xmlns:a16="http://schemas.microsoft.com/office/drawing/2014/main" id="{372AE570-2582-D538-A65F-C4AD29A98F2D}"/>
              </a:ext>
            </a:extLst>
          </p:cNvPr>
          <p:cNvGrpSpPr/>
          <p:nvPr/>
        </p:nvGrpSpPr>
        <p:grpSpPr>
          <a:xfrm>
            <a:off x="2113063" y="3090193"/>
            <a:ext cx="2725441" cy="330090"/>
            <a:chOff x="-1762546" y="2858969"/>
            <a:chExt cx="1582737" cy="533635"/>
          </a:xfrm>
        </p:grpSpPr>
        <p:cxnSp>
          <p:nvCxnSpPr>
            <p:cNvPr id="50" name="AutoShape 4">
              <a:extLst>
                <a:ext uri="{FF2B5EF4-FFF2-40B4-BE49-F238E27FC236}">
                  <a16:creationId xmlns:a16="http://schemas.microsoft.com/office/drawing/2014/main" id="{4A93F88D-3FDB-D27D-1CFD-47460591066D}"/>
                </a:ext>
              </a:extLst>
            </p:cNvPr>
            <p:cNvCxnSpPr>
              <a:cxnSpLocks noChangeShapeType="1"/>
              <a:stCxn id="51" idx="3"/>
            </p:cNvCxnSpPr>
            <p:nvPr>
              <p:custDataLst>
                <p:tags r:id="rId2"/>
              </p:custDataLst>
            </p:nvPr>
          </p:nvCxnSpPr>
          <p:spPr bwMode="auto">
            <a:xfrm>
              <a:off x="-522368" y="3125787"/>
              <a:ext cx="342559" cy="0"/>
            </a:xfrm>
            <a:prstGeom prst="straightConnector1">
              <a:avLst/>
            </a:prstGeom>
            <a:solidFill>
              <a:schemeClr val="accent5"/>
            </a:solidFill>
            <a:ln w="9525">
              <a:solidFill>
                <a:srgbClr val="0096D7"/>
              </a:solidFill>
              <a:round/>
              <a:headEnd/>
              <a:tailEnd type="oval" w="med" len="med"/>
            </a:ln>
          </p:spPr>
        </p:cxnSp>
        <p:sp>
          <p:nvSpPr>
            <p:cNvPr id="51" name="AutoShape 109">
              <a:extLst>
                <a:ext uri="{FF2B5EF4-FFF2-40B4-BE49-F238E27FC236}">
                  <a16:creationId xmlns:a16="http://schemas.microsoft.com/office/drawing/2014/main" id="{F2D3ECF2-43F4-5AC9-EFA3-CC49D675257E}"/>
                </a:ext>
              </a:extLst>
            </p:cNvPr>
            <p:cNvSpPr>
              <a:spLocks noChangeArrowheads="1"/>
            </p:cNvSpPr>
            <p:nvPr/>
          </p:nvSpPr>
          <p:spPr bwMode="auto">
            <a:xfrm flipH="1">
              <a:off x="-1762546" y="2858969"/>
              <a:ext cx="1240178" cy="533635"/>
            </a:xfrm>
            <a:prstGeom prst="leftRightArrow">
              <a:avLst>
                <a:gd name="adj1" fmla="val 100000"/>
                <a:gd name="adj2" fmla="val 0"/>
              </a:avLst>
            </a:prstGeom>
            <a:solidFill>
              <a:schemeClr val="bg2">
                <a:lumMod val="90000"/>
              </a:schemeClr>
            </a:solid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effectLst/>
                  <a:latin typeface="Arial" pitchFamily="34" charset="0"/>
                  <a:cs typeface="Arial" pitchFamily="34" charset="0"/>
                </a:rPr>
                <a:t>10. </a:t>
              </a:r>
              <a:r>
                <a:rPr kumimoji="0" lang="en-US" sz="1200" b="1" i="0" u="none" strike="noStrike" cap="none" normalizeH="0" baseline="0" dirty="0" err="1">
                  <a:ln>
                    <a:noFill/>
                  </a:ln>
                  <a:effectLst/>
                  <a:latin typeface="Arial" pitchFamily="34" charset="0"/>
                  <a:cs typeface="Arial" pitchFamily="34" charset="0"/>
                </a:rPr>
                <a:t>Verbesserung</a:t>
              </a:r>
              <a:endParaRPr kumimoji="0" lang="en-US" sz="1800" b="0" i="0" u="none" strike="noStrike" cap="none" normalizeH="0" baseline="0" dirty="0">
                <a:ln>
                  <a:noFill/>
                </a:ln>
                <a:effectLst/>
                <a:latin typeface="Arial" pitchFamily="34" charset="0"/>
                <a:cs typeface="Arial" pitchFamily="34" charset="0"/>
              </a:endParaRPr>
            </a:p>
          </p:txBody>
        </p:sp>
      </p:grpSp>
      <p:grpSp>
        <p:nvGrpSpPr>
          <p:cNvPr id="52" name="Group 1">
            <a:extLst>
              <a:ext uri="{FF2B5EF4-FFF2-40B4-BE49-F238E27FC236}">
                <a16:creationId xmlns:a16="http://schemas.microsoft.com/office/drawing/2014/main" id="{228F30BA-15D0-DCC5-A1B2-88A62B714E5D}"/>
              </a:ext>
            </a:extLst>
          </p:cNvPr>
          <p:cNvGrpSpPr/>
          <p:nvPr/>
        </p:nvGrpSpPr>
        <p:grpSpPr>
          <a:xfrm>
            <a:off x="2113063" y="5211036"/>
            <a:ext cx="2725441" cy="330090"/>
            <a:chOff x="-1762546" y="2858969"/>
            <a:chExt cx="1582737" cy="533635"/>
          </a:xfrm>
        </p:grpSpPr>
        <p:cxnSp>
          <p:nvCxnSpPr>
            <p:cNvPr id="53" name="AutoShape 4">
              <a:extLst>
                <a:ext uri="{FF2B5EF4-FFF2-40B4-BE49-F238E27FC236}">
                  <a16:creationId xmlns:a16="http://schemas.microsoft.com/office/drawing/2014/main" id="{39C2738B-67C7-D3AC-9BAB-92659EB05264}"/>
                </a:ext>
              </a:extLst>
            </p:cNvPr>
            <p:cNvCxnSpPr>
              <a:cxnSpLocks noChangeShapeType="1"/>
              <a:stCxn id="54" idx="3"/>
            </p:cNvCxnSpPr>
            <p:nvPr>
              <p:custDataLst>
                <p:tags r:id="rId1"/>
              </p:custDataLst>
            </p:nvPr>
          </p:nvCxnSpPr>
          <p:spPr bwMode="auto">
            <a:xfrm>
              <a:off x="-522369" y="3125786"/>
              <a:ext cx="342560" cy="0"/>
            </a:xfrm>
            <a:prstGeom prst="straightConnector1">
              <a:avLst/>
            </a:prstGeom>
            <a:solidFill>
              <a:schemeClr val="accent5"/>
            </a:solidFill>
            <a:ln w="9525">
              <a:solidFill>
                <a:srgbClr val="0096D7"/>
              </a:solidFill>
              <a:round/>
              <a:headEnd/>
              <a:tailEnd type="oval" w="med" len="med"/>
            </a:ln>
          </p:spPr>
        </p:cxnSp>
        <p:sp>
          <p:nvSpPr>
            <p:cNvPr id="54" name="AutoShape 109">
              <a:extLst>
                <a:ext uri="{FF2B5EF4-FFF2-40B4-BE49-F238E27FC236}">
                  <a16:creationId xmlns:a16="http://schemas.microsoft.com/office/drawing/2014/main" id="{9CB8D7A3-A9AF-198C-19FC-87904181F521}"/>
                </a:ext>
              </a:extLst>
            </p:cNvPr>
            <p:cNvSpPr>
              <a:spLocks noChangeArrowheads="1"/>
            </p:cNvSpPr>
            <p:nvPr/>
          </p:nvSpPr>
          <p:spPr bwMode="auto">
            <a:xfrm flipH="1">
              <a:off x="-1762546" y="2858969"/>
              <a:ext cx="1240177" cy="533635"/>
            </a:xfrm>
            <a:prstGeom prst="leftRightArrow">
              <a:avLst>
                <a:gd name="adj1" fmla="val 100000"/>
                <a:gd name="adj2" fmla="val 0"/>
              </a:avLst>
            </a:prstGeom>
            <a:solidFill>
              <a:schemeClr val="accent3">
                <a:lumMod val="20000"/>
                <a:lumOff val="80000"/>
              </a:schemeClr>
            </a:solid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effectLst/>
                  <a:latin typeface="Arial" pitchFamily="34" charset="0"/>
                  <a:cs typeface="Arial" pitchFamily="34" charset="0"/>
                </a:rPr>
                <a:t>9. </a:t>
              </a:r>
              <a:r>
                <a:rPr kumimoji="0" lang="en-US" sz="1200" b="1" i="0" u="none" strike="noStrike" cap="none" normalizeH="0" baseline="0" dirty="0" err="1">
                  <a:ln>
                    <a:noFill/>
                  </a:ln>
                  <a:effectLst/>
                  <a:latin typeface="Arial" pitchFamily="34" charset="0"/>
                  <a:cs typeface="Arial" pitchFamily="34" charset="0"/>
                </a:rPr>
                <a:t>Leistung</a:t>
              </a:r>
              <a:r>
                <a:rPr kumimoji="0" lang="en-US" sz="1200" b="1" i="0" u="none" strike="noStrike" cap="none" normalizeH="0" baseline="0" dirty="0">
                  <a:ln>
                    <a:noFill/>
                  </a:ln>
                  <a:effectLst/>
                  <a:latin typeface="Arial" pitchFamily="34" charset="0"/>
                  <a:cs typeface="Arial" pitchFamily="34" charset="0"/>
                </a:rPr>
                <a:t> und </a:t>
              </a:r>
              <a:r>
                <a:rPr kumimoji="0" lang="en-US" sz="1200" b="1" i="0" u="none" strike="noStrike" cap="none" normalizeH="0" baseline="0" dirty="0" err="1">
                  <a:ln>
                    <a:noFill/>
                  </a:ln>
                  <a:effectLst/>
                  <a:latin typeface="Arial" pitchFamily="34" charset="0"/>
                  <a:cs typeface="Arial" pitchFamily="34" charset="0"/>
                </a:rPr>
                <a:t>Bewertung</a:t>
              </a:r>
              <a:endParaRPr kumimoji="0" lang="en-US" sz="1800" b="0" i="0" u="none" strike="noStrike" cap="none" normalizeH="0" baseline="0" dirty="0">
                <a:ln>
                  <a:noFill/>
                </a:ln>
                <a:effectLst/>
                <a:latin typeface="Arial" pitchFamily="34" charset="0"/>
                <a:cs typeface="Arial" pitchFamily="34" charset="0"/>
              </a:endParaRPr>
            </a:p>
          </p:txBody>
        </p:sp>
      </p:grpSp>
      <p:sp>
        <p:nvSpPr>
          <p:cNvPr id="55" name="Rechteck 54">
            <a:extLst>
              <a:ext uri="{FF2B5EF4-FFF2-40B4-BE49-F238E27FC236}">
                <a16:creationId xmlns:a16="http://schemas.microsoft.com/office/drawing/2014/main" id="{3FA94F30-37A2-BEA5-5408-4BDE32869095}"/>
              </a:ext>
            </a:extLst>
          </p:cNvPr>
          <p:cNvSpPr/>
          <p:nvPr/>
        </p:nvSpPr>
        <p:spPr>
          <a:xfrm>
            <a:off x="2038347" y="1873968"/>
            <a:ext cx="2205234" cy="33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1. </a:t>
            </a:r>
            <a:r>
              <a:rPr lang="en-US" sz="1200" dirty="0" err="1">
                <a:solidFill>
                  <a:schemeClr val="tx1"/>
                </a:solidFill>
              </a:rPr>
              <a:t>Über</a:t>
            </a:r>
            <a:r>
              <a:rPr lang="en-US" sz="1200" dirty="0">
                <a:solidFill>
                  <a:schemeClr val="tx1"/>
                </a:solidFill>
              </a:rPr>
              <a:t> den Standard</a:t>
            </a:r>
          </a:p>
        </p:txBody>
      </p:sp>
      <p:sp>
        <p:nvSpPr>
          <p:cNvPr id="56" name="Rechteck 55">
            <a:extLst>
              <a:ext uri="{FF2B5EF4-FFF2-40B4-BE49-F238E27FC236}">
                <a16:creationId xmlns:a16="http://schemas.microsoft.com/office/drawing/2014/main" id="{A7ADAC80-71E4-60AA-9ACD-2FF4A9CD000F}"/>
              </a:ext>
            </a:extLst>
          </p:cNvPr>
          <p:cNvSpPr/>
          <p:nvPr/>
        </p:nvSpPr>
        <p:spPr>
          <a:xfrm>
            <a:off x="5038377" y="1893592"/>
            <a:ext cx="2205234" cy="33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2. Normative </a:t>
            </a:r>
            <a:r>
              <a:rPr lang="en-US" sz="1200" dirty="0" err="1">
                <a:solidFill>
                  <a:schemeClr val="tx1"/>
                </a:solidFill>
              </a:rPr>
              <a:t>Referenzen</a:t>
            </a:r>
            <a:endParaRPr lang="en-US" sz="1200" dirty="0">
              <a:solidFill>
                <a:schemeClr val="tx1"/>
              </a:solidFill>
            </a:endParaRPr>
          </a:p>
        </p:txBody>
      </p:sp>
      <p:sp>
        <p:nvSpPr>
          <p:cNvPr id="57" name="Rechteck 56">
            <a:extLst>
              <a:ext uri="{FF2B5EF4-FFF2-40B4-BE49-F238E27FC236}">
                <a16:creationId xmlns:a16="http://schemas.microsoft.com/office/drawing/2014/main" id="{2290117F-983E-0560-8D4A-FA9FE4C5A969}"/>
              </a:ext>
            </a:extLst>
          </p:cNvPr>
          <p:cNvSpPr/>
          <p:nvPr/>
        </p:nvSpPr>
        <p:spPr>
          <a:xfrm>
            <a:off x="8038407" y="1873968"/>
            <a:ext cx="2205234" cy="33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3. </a:t>
            </a:r>
            <a:r>
              <a:rPr lang="en-US" sz="1200" dirty="0" err="1">
                <a:solidFill>
                  <a:schemeClr val="tx1"/>
                </a:solidFill>
              </a:rPr>
              <a:t>Definitionen</a:t>
            </a:r>
            <a:endParaRPr lang="en-US" sz="1200" dirty="0">
              <a:solidFill>
                <a:schemeClr val="tx1"/>
              </a:solidFill>
            </a:endParaRPr>
          </a:p>
        </p:txBody>
      </p:sp>
    </p:spTree>
    <p:extLst>
      <p:ext uri="{BB962C8B-B14F-4D97-AF65-F5344CB8AC3E}">
        <p14:creationId xmlns:p14="http://schemas.microsoft.com/office/powerpoint/2010/main" val="1066648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Die </a:t>
            </a:r>
            <a:r>
              <a:rPr lang="en-US" dirty="0" err="1"/>
              <a:t>Organisation</a:t>
            </a:r>
            <a:r>
              <a:rPr lang="en-US" dirty="0"/>
              <a:t> verstehen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3" name="Rechteck 2">
            <a:extLst>
              <a:ext uri="{FF2B5EF4-FFF2-40B4-BE49-F238E27FC236}">
                <a16:creationId xmlns:a16="http://schemas.microsoft.com/office/drawing/2014/main" id="{CF1CAAAA-7505-58B1-B6D1-E7FCB0E3319A}"/>
              </a:ext>
            </a:extLst>
          </p:cNvPr>
          <p:cNvSpPr/>
          <p:nvPr/>
        </p:nvSpPr>
        <p:spPr>
          <a:xfrm>
            <a:off x="1594326" y="4232820"/>
            <a:ext cx="9308280" cy="2340120"/>
          </a:xfrm>
          <a:prstGeom prst="rect">
            <a:avLst/>
          </a:prstGeom>
          <a:ln/>
        </p:spPr>
        <p:style>
          <a:lnRef idx="2">
            <a:schemeClr val="accent6"/>
          </a:lnRef>
          <a:fillRef idx="1">
            <a:schemeClr val="lt1"/>
          </a:fillRef>
          <a:effectRef idx="0">
            <a:schemeClr val="accent6"/>
          </a:effectRef>
          <a:fontRef idx="minor">
            <a:schemeClr val="dk1"/>
          </a:fontRef>
        </p:style>
        <p:txBody>
          <a:bodyPr vert="vert" rtlCol="0" anchor="t"/>
          <a:lstStyle/>
          <a:p>
            <a:pPr algn="ctr"/>
            <a:r>
              <a:rPr lang="en-US" dirty="0" err="1"/>
              <a:t>Innerer</a:t>
            </a:r>
            <a:r>
              <a:rPr lang="en-US" dirty="0"/>
              <a:t> </a:t>
            </a:r>
            <a:r>
              <a:rPr lang="en-US" dirty="0" err="1"/>
              <a:t>Kontext</a:t>
            </a:r>
            <a:endParaRPr lang="en-US" dirty="0"/>
          </a:p>
        </p:txBody>
      </p:sp>
      <p:sp>
        <p:nvSpPr>
          <p:cNvPr id="7" name="Rechteck 6">
            <a:extLst>
              <a:ext uri="{FF2B5EF4-FFF2-40B4-BE49-F238E27FC236}">
                <a16:creationId xmlns:a16="http://schemas.microsoft.com/office/drawing/2014/main" id="{F88EF593-D05E-4E06-D4EC-59BF0FE44E2D}"/>
              </a:ext>
            </a:extLst>
          </p:cNvPr>
          <p:cNvSpPr/>
          <p:nvPr/>
        </p:nvSpPr>
        <p:spPr>
          <a:xfrm>
            <a:off x="1594326" y="1756776"/>
            <a:ext cx="9308280" cy="2244780"/>
          </a:xfrm>
          <a:prstGeom prst="rect">
            <a:avLst/>
          </a:prstGeom>
          <a:ln/>
        </p:spPr>
        <p:style>
          <a:lnRef idx="2">
            <a:schemeClr val="accent6"/>
          </a:lnRef>
          <a:fillRef idx="1">
            <a:schemeClr val="lt1"/>
          </a:fillRef>
          <a:effectRef idx="0">
            <a:schemeClr val="accent6"/>
          </a:effectRef>
          <a:fontRef idx="minor">
            <a:schemeClr val="dk1"/>
          </a:fontRef>
        </p:style>
        <p:txBody>
          <a:bodyPr vert="vert" rtlCol="0" anchor="t"/>
          <a:lstStyle/>
          <a:p>
            <a:pPr algn="ctr"/>
            <a:r>
              <a:rPr lang="en-US" dirty="0" err="1"/>
              <a:t>Äußerer</a:t>
            </a:r>
            <a:r>
              <a:rPr lang="en-US" dirty="0"/>
              <a:t> </a:t>
            </a:r>
            <a:r>
              <a:rPr lang="en-US" dirty="0" err="1"/>
              <a:t>Kontext</a:t>
            </a:r>
            <a:endParaRPr lang="en-US" dirty="0"/>
          </a:p>
        </p:txBody>
      </p:sp>
      <p:pic>
        <p:nvPicPr>
          <p:cNvPr id="9" name="Inhaltsplatzhalter 7">
            <a:extLst>
              <a:ext uri="{FF2B5EF4-FFF2-40B4-BE49-F238E27FC236}">
                <a16:creationId xmlns:a16="http://schemas.microsoft.com/office/drawing/2014/main" id="{F287FAB3-180B-E76A-1945-886177472F2B}"/>
              </a:ext>
            </a:extLst>
          </p:cNvPr>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a:off x="1774652" y="4418865"/>
            <a:ext cx="2597842" cy="1731895"/>
          </a:xfrm>
        </p:spPr>
      </p:pic>
      <p:sp>
        <p:nvSpPr>
          <p:cNvPr id="10" name="Textfeld 9">
            <a:extLst>
              <a:ext uri="{FF2B5EF4-FFF2-40B4-BE49-F238E27FC236}">
                <a16:creationId xmlns:a16="http://schemas.microsoft.com/office/drawing/2014/main" id="{74292A73-F815-7278-7B96-1C39AE06106C}"/>
              </a:ext>
            </a:extLst>
          </p:cNvPr>
          <p:cNvSpPr txBox="1"/>
          <p:nvPr/>
        </p:nvSpPr>
        <p:spPr>
          <a:xfrm>
            <a:off x="1417345" y="6150386"/>
            <a:ext cx="3410293" cy="369332"/>
          </a:xfrm>
          <a:prstGeom prst="rect">
            <a:avLst/>
          </a:prstGeom>
          <a:noFill/>
        </p:spPr>
        <p:txBody>
          <a:bodyPr wrap="square" rtlCol="0">
            <a:spAutoFit/>
          </a:bodyPr>
          <a:lstStyle/>
          <a:p>
            <a:pPr algn="ctr"/>
            <a:r>
              <a:rPr lang="en-US" dirty="0" err="1"/>
              <a:t>Produkte</a:t>
            </a:r>
            <a:r>
              <a:rPr lang="en-US" dirty="0"/>
              <a:t> und </a:t>
            </a:r>
            <a:r>
              <a:rPr lang="en-US" dirty="0" err="1"/>
              <a:t>Dienstleistungen</a:t>
            </a:r>
            <a:endParaRPr lang="en-US" dirty="0"/>
          </a:p>
        </p:txBody>
      </p:sp>
      <p:pic>
        <p:nvPicPr>
          <p:cNvPr id="11" name="Grafik 10">
            <a:extLst>
              <a:ext uri="{FF2B5EF4-FFF2-40B4-BE49-F238E27FC236}">
                <a16:creationId xmlns:a16="http://schemas.microsoft.com/office/drawing/2014/main" id="{589A7560-F10F-3FB7-DBA5-E1584926B5F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75460" y="1888505"/>
            <a:ext cx="2597034" cy="1731575"/>
          </a:xfrm>
          <a:prstGeom prst="rect">
            <a:avLst/>
          </a:prstGeom>
        </p:spPr>
      </p:pic>
      <p:sp>
        <p:nvSpPr>
          <p:cNvPr id="12" name="Textfeld 11">
            <a:extLst>
              <a:ext uri="{FF2B5EF4-FFF2-40B4-BE49-F238E27FC236}">
                <a16:creationId xmlns:a16="http://schemas.microsoft.com/office/drawing/2014/main" id="{4CA94F68-4611-BFDB-DD9F-79D12FD80347}"/>
              </a:ext>
            </a:extLst>
          </p:cNvPr>
          <p:cNvSpPr txBox="1"/>
          <p:nvPr/>
        </p:nvSpPr>
        <p:spPr>
          <a:xfrm>
            <a:off x="1417345" y="3636640"/>
            <a:ext cx="3587273" cy="369332"/>
          </a:xfrm>
          <a:prstGeom prst="rect">
            <a:avLst/>
          </a:prstGeom>
          <a:noFill/>
        </p:spPr>
        <p:txBody>
          <a:bodyPr wrap="square" rtlCol="0">
            <a:spAutoFit/>
          </a:bodyPr>
          <a:lstStyle/>
          <a:p>
            <a:pPr algn="ctr"/>
            <a:r>
              <a:rPr lang="en-US" dirty="0" err="1"/>
              <a:t>Politisches</a:t>
            </a:r>
            <a:r>
              <a:rPr lang="en-US" dirty="0"/>
              <a:t> und </a:t>
            </a:r>
            <a:r>
              <a:rPr lang="en-US" dirty="0" err="1"/>
              <a:t>rechtliches</a:t>
            </a:r>
            <a:r>
              <a:rPr lang="en-US" dirty="0"/>
              <a:t> </a:t>
            </a:r>
            <a:r>
              <a:rPr lang="en-US" dirty="0" err="1"/>
              <a:t>Umfeld</a:t>
            </a:r>
            <a:endParaRPr lang="en-US" dirty="0"/>
          </a:p>
        </p:txBody>
      </p:sp>
      <p:pic>
        <p:nvPicPr>
          <p:cNvPr id="13" name="Grafik 12">
            <a:extLst>
              <a:ext uri="{FF2B5EF4-FFF2-40B4-BE49-F238E27FC236}">
                <a16:creationId xmlns:a16="http://schemas.microsoft.com/office/drawing/2014/main" id="{08DCC92E-BE7F-A14B-9F10-6676680434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63003" y="1888505"/>
            <a:ext cx="2917695" cy="1731575"/>
          </a:xfrm>
          <a:prstGeom prst="rect">
            <a:avLst/>
          </a:prstGeom>
        </p:spPr>
      </p:pic>
      <p:sp>
        <p:nvSpPr>
          <p:cNvPr id="14" name="Textfeld 13">
            <a:extLst>
              <a:ext uri="{FF2B5EF4-FFF2-40B4-BE49-F238E27FC236}">
                <a16:creationId xmlns:a16="http://schemas.microsoft.com/office/drawing/2014/main" id="{B8750A66-C254-E184-782C-00E203453A98}"/>
              </a:ext>
            </a:extLst>
          </p:cNvPr>
          <p:cNvSpPr txBox="1"/>
          <p:nvPr/>
        </p:nvSpPr>
        <p:spPr>
          <a:xfrm>
            <a:off x="5326768" y="3620705"/>
            <a:ext cx="2923496" cy="369332"/>
          </a:xfrm>
          <a:prstGeom prst="rect">
            <a:avLst/>
          </a:prstGeom>
          <a:noFill/>
        </p:spPr>
        <p:txBody>
          <a:bodyPr wrap="square" rtlCol="0">
            <a:spAutoFit/>
          </a:bodyPr>
          <a:lstStyle/>
          <a:p>
            <a:pPr algn="ctr"/>
            <a:r>
              <a:rPr lang="en-US" dirty="0" err="1"/>
              <a:t>Lieferketten</a:t>
            </a:r>
            <a:endParaRPr lang="en-US" dirty="0"/>
          </a:p>
        </p:txBody>
      </p:sp>
      <p:pic>
        <p:nvPicPr>
          <p:cNvPr id="16" name="Grafik 15">
            <a:extLst>
              <a:ext uri="{FF2B5EF4-FFF2-40B4-BE49-F238E27FC236}">
                <a16:creationId xmlns:a16="http://schemas.microsoft.com/office/drawing/2014/main" id="{BDC8D08D-109C-386E-5C17-D1A4819421D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05196" y="4418811"/>
            <a:ext cx="2917695" cy="1731575"/>
          </a:xfrm>
          <a:prstGeom prst="rect">
            <a:avLst/>
          </a:prstGeom>
        </p:spPr>
      </p:pic>
      <p:sp>
        <p:nvSpPr>
          <p:cNvPr id="21" name="Textfeld 20">
            <a:extLst>
              <a:ext uri="{FF2B5EF4-FFF2-40B4-BE49-F238E27FC236}">
                <a16:creationId xmlns:a16="http://schemas.microsoft.com/office/drawing/2014/main" id="{B38B6669-8387-6FBD-CDEB-62C9CAAAF04C}"/>
              </a:ext>
            </a:extLst>
          </p:cNvPr>
          <p:cNvSpPr txBox="1"/>
          <p:nvPr/>
        </p:nvSpPr>
        <p:spPr>
          <a:xfrm>
            <a:off x="5405196" y="6181474"/>
            <a:ext cx="2917695" cy="369332"/>
          </a:xfrm>
          <a:prstGeom prst="rect">
            <a:avLst/>
          </a:prstGeom>
          <a:noFill/>
        </p:spPr>
        <p:txBody>
          <a:bodyPr wrap="square" rtlCol="0">
            <a:spAutoFit/>
          </a:bodyPr>
          <a:lstStyle/>
          <a:p>
            <a:pPr algn="ctr"/>
            <a:r>
              <a:rPr lang="en-US" dirty="0" err="1"/>
              <a:t>Strukturen</a:t>
            </a:r>
            <a:r>
              <a:rPr lang="en-US" dirty="0"/>
              <a:t>, </a:t>
            </a:r>
            <a:r>
              <a:rPr lang="en-US" dirty="0" err="1"/>
              <a:t>Prozesse</a:t>
            </a:r>
            <a:endParaRPr lang="en-US" dirty="0"/>
          </a:p>
        </p:txBody>
      </p:sp>
      <p:sp>
        <p:nvSpPr>
          <p:cNvPr id="24" name="Textfeld 23">
            <a:extLst>
              <a:ext uri="{FF2B5EF4-FFF2-40B4-BE49-F238E27FC236}">
                <a16:creationId xmlns:a16="http://schemas.microsoft.com/office/drawing/2014/main" id="{3E21B6BA-31F2-A91A-0109-4DB2F55EBC6D}"/>
              </a:ext>
            </a:extLst>
          </p:cNvPr>
          <p:cNvSpPr txBox="1"/>
          <p:nvPr/>
        </p:nvSpPr>
        <p:spPr>
          <a:xfrm>
            <a:off x="9075610" y="2283775"/>
            <a:ext cx="753409" cy="923330"/>
          </a:xfrm>
          <a:prstGeom prst="rect">
            <a:avLst/>
          </a:prstGeom>
          <a:noFill/>
        </p:spPr>
        <p:txBody>
          <a:bodyPr wrap="square" rtlCol="0">
            <a:spAutoFit/>
          </a:bodyPr>
          <a:lstStyle/>
          <a:p>
            <a:pPr algn="ctr"/>
            <a:r>
              <a:rPr lang="en-US" sz="5400" b="1" dirty="0"/>
              <a:t>…</a:t>
            </a:r>
          </a:p>
        </p:txBody>
      </p:sp>
      <p:sp>
        <p:nvSpPr>
          <p:cNvPr id="27" name="Textfeld 26">
            <a:extLst>
              <a:ext uri="{FF2B5EF4-FFF2-40B4-BE49-F238E27FC236}">
                <a16:creationId xmlns:a16="http://schemas.microsoft.com/office/drawing/2014/main" id="{C551A0E9-ACA5-B55A-9966-6933045492E3}"/>
              </a:ext>
            </a:extLst>
          </p:cNvPr>
          <p:cNvSpPr txBox="1"/>
          <p:nvPr/>
        </p:nvSpPr>
        <p:spPr>
          <a:xfrm>
            <a:off x="9075610" y="4576663"/>
            <a:ext cx="753409" cy="923330"/>
          </a:xfrm>
          <a:prstGeom prst="rect">
            <a:avLst/>
          </a:prstGeom>
          <a:noFill/>
        </p:spPr>
        <p:txBody>
          <a:bodyPr wrap="square" rtlCol="0">
            <a:spAutoFit/>
          </a:bodyPr>
          <a:lstStyle/>
          <a:p>
            <a:pPr algn="ctr"/>
            <a:r>
              <a:rPr lang="en-US" sz="5400" b="1" dirty="0"/>
              <a:t>…</a:t>
            </a:r>
          </a:p>
        </p:txBody>
      </p:sp>
    </p:spTree>
    <p:extLst>
      <p:ext uri="{BB962C8B-B14F-4D97-AF65-F5344CB8AC3E}">
        <p14:creationId xmlns:p14="http://schemas.microsoft.com/office/powerpoint/2010/main" val="81876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e-DE" dirty="0"/>
              <a:t>Bedürfnisse der interessierten Parteien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5" name="Rechteck 14">
            <a:extLst>
              <a:ext uri="{FF2B5EF4-FFF2-40B4-BE49-F238E27FC236}">
                <a16:creationId xmlns:a16="http://schemas.microsoft.com/office/drawing/2014/main" id="{1666D5FA-1A4D-540F-E364-3A624EC14FFD}"/>
              </a:ext>
            </a:extLst>
          </p:cNvPr>
          <p:cNvSpPr/>
          <p:nvPr/>
        </p:nvSpPr>
        <p:spPr>
          <a:xfrm>
            <a:off x="2027740" y="204560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Bürger</a:t>
            </a:r>
          </a:p>
        </p:txBody>
      </p:sp>
      <p:sp>
        <p:nvSpPr>
          <p:cNvPr id="17" name="Rechteck 16">
            <a:extLst>
              <a:ext uri="{FF2B5EF4-FFF2-40B4-BE49-F238E27FC236}">
                <a16:creationId xmlns:a16="http://schemas.microsoft.com/office/drawing/2014/main" id="{9DE1A810-9425-9040-7383-417C8A86E687}"/>
              </a:ext>
            </a:extLst>
          </p:cNvPr>
          <p:cNvSpPr/>
          <p:nvPr/>
        </p:nvSpPr>
        <p:spPr>
          <a:xfrm>
            <a:off x="2027740" y="247765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Kunden</a:t>
            </a:r>
          </a:p>
        </p:txBody>
      </p:sp>
      <p:sp>
        <p:nvSpPr>
          <p:cNvPr id="18" name="Rechteck 17">
            <a:extLst>
              <a:ext uri="{FF2B5EF4-FFF2-40B4-BE49-F238E27FC236}">
                <a16:creationId xmlns:a16="http://schemas.microsoft.com/office/drawing/2014/main" id="{A9DABCA3-81C7-6706-4B93-08C65986DAE0}"/>
              </a:ext>
            </a:extLst>
          </p:cNvPr>
          <p:cNvSpPr/>
          <p:nvPr/>
        </p:nvSpPr>
        <p:spPr>
          <a:xfrm>
            <a:off x="2023009" y="290650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Vertriebspartner</a:t>
            </a:r>
          </a:p>
        </p:txBody>
      </p:sp>
      <p:sp>
        <p:nvSpPr>
          <p:cNvPr id="19" name="Rechteck 18">
            <a:extLst>
              <a:ext uri="{FF2B5EF4-FFF2-40B4-BE49-F238E27FC236}">
                <a16:creationId xmlns:a16="http://schemas.microsoft.com/office/drawing/2014/main" id="{A4DCB215-E511-0417-00CD-C3A22BD79F62}"/>
              </a:ext>
            </a:extLst>
          </p:cNvPr>
          <p:cNvSpPr/>
          <p:nvPr/>
        </p:nvSpPr>
        <p:spPr>
          <a:xfrm>
            <a:off x="2023009" y="333854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Shareholder</a:t>
            </a:r>
          </a:p>
        </p:txBody>
      </p:sp>
      <p:sp>
        <p:nvSpPr>
          <p:cNvPr id="20" name="Rechteck 19">
            <a:extLst>
              <a:ext uri="{FF2B5EF4-FFF2-40B4-BE49-F238E27FC236}">
                <a16:creationId xmlns:a16="http://schemas.microsoft.com/office/drawing/2014/main" id="{FFD1F880-3A50-665C-9644-4C0E712A4E61}"/>
              </a:ext>
            </a:extLst>
          </p:cNvPr>
          <p:cNvSpPr/>
          <p:nvPr/>
        </p:nvSpPr>
        <p:spPr>
          <a:xfrm>
            <a:off x="2023009" y="376739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Investoren</a:t>
            </a:r>
          </a:p>
        </p:txBody>
      </p:sp>
      <p:sp>
        <p:nvSpPr>
          <p:cNvPr id="22" name="Rechteck 21">
            <a:extLst>
              <a:ext uri="{FF2B5EF4-FFF2-40B4-BE49-F238E27FC236}">
                <a16:creationId xmlns:a16="http://schemas.microsoft.com/office/drawing/2014/main" id="{DEA30269-B99B-29ED-4C1D-CC5D3F4A232D}"/>
              </a:ext>
            </a:extLst>
          </p:cNvPr>
          <p:cNvSpPr/>
          <p:nvPr/>
        </p:nvSpPr>
        <p:spPr>
          <a:xfrm>
            <a:off x="2023009" y="419944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Eigentümer</a:t>
            </a:r>
          </a:p>
        </p:txBody>
      </p:sp>
      <p:sp>
        <p:nvSpPr>
          <p:cNvPr id="23" name="Rechteck 22">
            <a:extLst>
              <a:ext uri="{FF2B5EF4-FFF2-40B4-BE49-F238E27FC236}">
                <a16:creationId xmlns:a16="http://schemas.microsoft.com/office/drawing/2014/main" id="{8F1AF091-BD3F-878C-8334-36B63B3B0BF2}"/>
              </a:ext>
            </a:extLst>
          </p:cNvPr>
          <p:cNvSpPr/>
          <p:nvPr/>
        </p:nvSpPr>
        <p:spPr>
          <a:xfrm>
            <a:off x="2018278" y="462829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Versicherer</a:t>
            </a:r>
          </a:p>
        </p:txBody>
      </p:sp>
      <p:sp>
        <p:nvSpPr>
          <p:cNvPr id="25" name="Rechteck 24">
            <a:extLst>
              <a:ext uri="{FF2B5EF4-FFF2-40B4-BE49-F238E27FC236}">
                <a16:creationId xmlns:a16="http://schemas.microsoft.com/office/drawing/2014/main" id="{08546504-2284-EBD5-72FD-95971C06431A}"/>
              </a:ext>
            </a:extLst>
          </p:cNvPr>
          <p:cNvSpPr/>
          <p:nvPr/>
        </p:nvSpPr>
        <p:spPr>
          <a:xfrm>
            <a:off x="2018278" y="506034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Regierung</a:t>
            </a:r>
          </a:p>
        </p:txBody>
      </p:sp>
      <p:sp>
        <p:nvSpPr>
          <p:cNvPr id="26" name="Rechteck 25">
            <a:extLst>
              <a:ext uri="{FF2B5EF4-FFF2-40B4-BE49-F238E27FC236}">
                <a16:creationId xmlns:a16="http://schemas.microsoft.com/office/drawing/2014/main" id="{C698BF25-A25A-3DC5-E25C-48CA6EDDEA7E}"/>
              </a:ext>
            </a:extLst>
          </p:cNvPr>
          <p:cNvSpPr/>
          <p:nvPr/>
        </p:nvSpPr>
        <p:spPr>
          <a:xfrm>
            <a:off x="2018278" y="548919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rgbClr val="FFFFFF"/>
                </a:solidFill>
                <a:latin typeface="Calibri"/>
                <a:cs typeface="Calibri"/>
              </a:rPr>
              <a:t>Regulierungsbehörden</a:t>
            </a:r>
            <a:endParaRPr lang="de-DE" sz="1200" dirty="0"/>
          </a:p>
        </p:txBody>
      </p:sp>
      <p:sp>
        <p:nvSpPr>
          <p:cNvPr id="28" name="Rechteck 27">
            <a:extLst>
              <a:ext uri="{FF2B5EF4-FFF2-40B4-BE49-F238E27FC236}">
                <a16:creationId xmlns:a16="http://schemas.microsoft.com/office/drawing/2014/main" id="{004CAFF1-D9F1-283A-9E2D-93E27E6D48CB}"/>
              </a:ext>
            </a:extLst>
          </p:cNvPr>
          <p:cNvSpPr/>
          <p:nvPr/>
        </p:nvSpPr>
        <p:spPr>
          <a:xfrm>
            <a:off x="2018278" y="592124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Anbieter von Wieder-</a:t>
            </a:r>
            <a:r>
              <a:rPr lang="de-DE" sz="1200" dirty="0" err="1"/>
              <a:t>herstellungsdiensten</a:t>
            </a:r>
            <a:endParaRPr lang="de-DE" sz="1200" dirty="0"/>
          </a:p>
        </p:txBody>
      </p:sp>
      <p:sp>
        <p:nvSpPr>
          <p:cNvPr id="29" name="Rechteck 28">
            <a:extLst>
              <a:ext uri="{FF2B5EF4-FFF2-40B4-BE49-F238E27FC236}">
                <a16:creationId xmlns:a16="http://schemas.microsoft.com/office/drawing/2014/main" id="{44406252-DDC9-9233-B81C-E11D5906D1F9}"/>
              </a:ext>
            </a:extLst>
          </p:cNvPr>
          <p:cNvSpPr/>
          <p:nvPr/>
        </p:nvSpPr>
        <p:spPr>
          <a:xfrm>
            <a:off x="8445722" y="204560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Mitbewerber</a:t>
            </a:r>
          </a:p>
        </p:txBody>
      </p:sp>
      <p:sp>
        <p:nvSpPr>
          <p:cNvPr id="30" name="Rechteck 29">
            <a:extLst>
              <a:ext uri="{FF2B5EF4-FFF2-40B4-BE49-F238E27FC236}">
                <a16:creationId xmlns:a16="http://schemas.microsoft.com/office/drawing/2014/main" id="{591CEBCE-D32E-C846-97F6-F648D7E5AD61}"/>
              </a:ext>
            </a:extLst>
          </p:cNvPr>
          <p:cNvSpPr/>
          <p:nvPr/>
        </p:nvSpPr>
        <p:spPr>
          <a:xfrm>
            <a:off x="8445722" y="247765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Medien</a:t>
            </a:r>
          </a:p>
        </p:txBody>
      </p:sp>
      <p:sp>
        <p:nvSpPr>
          <p:cNvPr id="31" name="Rechteck 30">
            <a:extLst>
              <a:ext uri="{FF2B5EF4-FFF2-40B4-BE49-F238E27FC236}">
                <a16:creationId xmlns:a16="http://schemas.microsoft.com/office/drawing/2014/main" id="{FE7AE046-32E8-BC81-7DF4-3E3CF4DF6802}"/>
              </a:ext>
            </a:extLst>
          </p:cNvPr>
          <p:cNvSpPr/>
          <p:nvPr/>
        </p:nvSpPr>
        <p:spPr>
          <a:xfrm>
            <a:off x="8440991" y="290650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Kommentatoren</a:t>
            </a:r>
          </a:p>
        </p:txBody>
      </p:sp>
      <p:sp>
        <p:nvSpPr>
          <p:cNvPr id="32" name="Rechteck 31">
            <a:extLst>
              <a:ext uri="{FF2B5EF4-FFF2-40B4-BE49-F238E27FC236}">
                <a16:creationId xmlns:a16="http://schemas.microsoft.com/office/drawing/2014/main" id="{4A6BFD2B-F4B7-5260-616A-B7D1F8628AEA}"/>
              </a:ext>
            </a:extLst>
          </p:cNvPr>
          <p:cNvSpPr/>
          <p:nvPr/>
        </p:nvSpPr>
        <p:spPr>
          <a:xfrm>
            <a:off x="8440991" y="333854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Handelsgruppen</a:t>
            </a:r>
          </a:p>
        </p:txBody>
      </p:sp>
      <p:sp>
        <p:nvSpPr>
          <p:cNvPr id="33" name="Rechteck 32">
            <a:extLst>
              <a:ext uri="{FF2B5EF4-FFF2-40B4-BE49-F238E27FC236}">
                <a16:creationId xmlns:a16="http://schemas.microsoft.com/office/drawing/2014/main" id="{591CF136-A1D2-7FC0-7BEC-713A5243AD6E}"/>
              </a:ext>
            </a:extLst>
          </p:cNvPr>
          <p:cNvSpPr/>
          <p:nvPr/>
        </p:nvSpPr>
        <p:spPr>
          <a:xfrm>
            <a:off x="8440991" y="376739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Nachbarn</a:t>
            </a:r>
          </a:p>
        </p:txBody>
      </p:sp>
      <p:sp>
        <p:nvSpPr>
          <p:cNvPr id="34" name="Rechteck 33">
            <a:extLst>
              <a:ext uri="{FF2B5EF4-FFF2-40B4-BE49-F238E27FC236}">
                <a16:creationId xmlns:a16="http://schemas.microsoft.com/office/drawing/2014/main" id="{A8BD52BD-54AA-A494-FA75-026D049E010F}"/>
              </a:ext>
            </a:extLst>
          </p:cNvPr>
          <p:cNvSpPr/>
          <p:nvPr/>
        </p:nvSpPr>
        <p:spPr>
          <a:xfrm>
            <a:off x="8440991" y="419944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Interessensgruppen</a:t>
            </a:r>
          </a:p>
        </p:txBody>
      </p:sp>
      <p:sp>
        <p:nvSpPr>
          <p:cNvPr id="35" name="Rechteck 34">
            <a:extLst>
              <a:ext uri="{FF2B5EF4-FFF2-40B4-BE49-F238E27FC236}">
                <a16:creationId xmlns:a16="http://schemas.microsoft.com/office/drawing/2014/main" id="{F877FD3C-5832-7BF7-CB53-973E3BEAF22F}"/>
              </a:ext>
            </a:extLst>
          </p:cNvPr>
          <p:cNvSpPr/>
          <p:nvPr/>
        </p:nvSpPr>
        <p:spPr>
          <a:xfrm>
            <a:off x="8436260" y="462829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Notfalldienste</a:t>
            </a:r>
          </a:p>
        </p:txBody>
      </p:sp>
      <p:sp>
        <p:nvSpPr>
          <p:cNvPr id="36" name="Rechteck 35">
            <a:extLst>
              <a:ext uri="{FF2B5EF4-FFF2-40B4-BE49-F238E27FC236}">
                <a16:creationId xmlns:a16="http://schemas.microsoft.com/office/drawing/2014/main" id="{778E3C36-63B5-3914-764C-4034C99E607B}"/>
              </a:ext>
            </a:extLst>
          </p:cNvPr>
          <p:cNvSpPr/>
          <p:nvPr/>
        </p:nvSpPr>
        <p:spPr>
          <a:xfrm>
            <a:off x="8436260" y="506034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Andere Hilfsorganisationen</a:t>
            </a:r>
          </a:p>
        </p:txBody>
      </p:sp>
      <p:sp>
        <p:nvSpPr>
          <p:cNvPr id="37" name="Rechteck 36">
            <a:extLst>
              <a:ext uri="{FF2B5EF4-FFF2-40B4-BE49-F238E27FC236}">
                <a16:creationId xmlns:a16="http://schemas.microsoft.com/office/drawing/2014/main" id="{F350C9D9-F7E7-1095-532D-CFD9789C1236}"/>
              </a:ext>
            </a:extLst>
          </p:cNvPr>
          <p:cNvSpPr/>
          <p:nvPr/>
        </p:nvSpPr>
        <p:spPr>
          <a:xfrm>
            <a:off x="8436260" y="548919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Transportdienstleister</a:t>
            </a:r>
          </a:p>
        </p:txBody>
      </p:sp>
      <p:sp>
        <p:nvSpPr>
          <p:cNvPr id="38" name="Rechteck 37">
            <a:extLst>
              <a:ext uri="{FF2B5EF4-FFF2-40B4-BE49-F238E27FC236}">
                <a16:creationId xmlns:a16="http://schemas.microsoft.com/office/drawing/2014/main" id="{FB669740-A6B0-8AED-7A0B-78BFFF29FEF2}"/>
              </a:ext>
            </a:extLst>
          </p:cNvPr>
          <p:cNvSpPr/>
          <p:nvPr/>
        </p:nvSpPr>
        <p:spPr>
          <a:xfrm>
            <a:off x="8436260" y="592124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Angehörige des Personals</a:t>
            </a:r>
          </a:p>
        </p:txBody>
      </p:sp>
      <p:sp>
        <p:nvSpPr>
          <p:cNvPr id="39" name="Rechteck 38">
            <a:extLst>
              <a:ext uri="{FF2B5EF4-FFF2-40B4-BE49-F238E27FC236}">
                <a16:creationId xmlns:a16="http://schemas.microsoft.com/office/drawing/2014/main" id="{DA53EA6E-8E9B-3BF6-0186-92A1B8FF0087}"/>
              </a:ext>
            </a:extLst>
          </p:cNvPr>
          <p:cNvSpPr/>
          <p:nvPr/>
        </p:nvSpPr>
        <p:spPr>
          <a:xfrm>
            <a:off x="3827748" y="1685563"/>
            <a:ext cx="4536504" cy="4799558"/>
          </a:xfrm>
          <a:prstGeom prst="rect">
            <a:avLst/>
          </a:prstGeom>
          <a:noFill/>
          <a:ln w="28575">
            <a:solidFill>
              <a:srgbClr val="005096"/>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400" b="1" dirty="0">
                <a:solidFill>
                  <a:schemeClr val="tx2"/>
                </a:solidFill>
              </a:rPr>
              <a:t>Die Organisation</a:t>
            </a:r>
          </a:p>
        </p:txBody>
      </p:sp>
      <p:sp>
        <p:nvSpPr>
          <p:cNvPr id="40" name="Rechteck 39">
            <a:extLst>
              <a:ext uri="{FF2B5EF4-FFF2-40B4-BE49-F238E27FC236}">
                <a16:creationId xmlns:a16="http://schemas.microsoft.com/office/drawing/2014/main" id="{9595352B-D951-9ADB-DFE0-96754203D90F}"/>
              </a:ext>
            </a:extLst>
          </p:cNvPr>
          <p:cNvSpPr/>
          <p:nvPr/>
        </p:nvSpPr>
        <p:spPr>
          <a:xfrm>
            <a:off x="3909218" y="2045603"/>
            <a:ext cx="4383026" cy="1037968"/>
          </a:xfrm>
          <a:prstGeom prst="rect">
            <a:avLst/>
          </a:prstGeom>
          <a:solidFill>
            <a:schemeClr val="bg1">
              <a:lumMod val="95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Management</a:t>
            </a:r>
          </a:p>
        </p:txBody>
      </p:sp>
      <p:sp>
        <p:nvSpPr>
          <p:cNvPr id="41" name="Rechteck 40">
            <a:extLst>
              <a:ext uri="{FF2B5EF4-FFF2-40B4-BE49-F238E27FC236}">
                <a16:creationId xmlns:a16="http://schemas.microsoft.com/office/drawing/2014/main" id="{A50C3CFB-C8A0-2914-C0C8-D80C889FE819}"/>
              </a:ext>
            </a:extLst>
          </p:cNvPr>
          <p:cNvSpPr/>
          <p:nvPr/>
        </p:nvSpPr>
        <p:spPr>
          <a:xfrm>
            <a:off x="5123892" y="2327969"/>
            <a:ext cx="1872208"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Top Management</a:t>
            </a:r>
          </a:p>
        </p:txBody>
      </p:sp>
      <p:sp>
        <p:nvSpPr>
          <p:cNvPr id="42" name="Rechteck 41">
            <a:extLst>
              <a:ext uri="{FF2B5EF4-FFF2-40B4-BE49-F238E27FC236}">
                <a16:creationId xmlns:a16="http://schemas.microsoft.com/office/drawing/2014/main" id="{84D53C8E-34CC-4DF6-B8F1-BB6E51C4ACA1}"/>
              </a:ext>
            </a:extLst>
          </p:cNvPr>
          <p:cNvSpPr/>
          <p:nvPr/>
        </p:nvSpPr>
        <p:spPr>
          <a:xfrm>
            <a:off x="4043772" y="2668553"/>
            <a:ext cx="4104456"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Verantwortliche für die BCM-Politik und deren Umsetzung</a:t>
            </a:r>
          </a:p>
        </p:txBody>
      </p:sp>
      <p:sp>
        <p:nvSpPr>
          <p:cNvPr id="43" name="Rechteck 42">
            <a:extLst>
              <a:ext uri="{FF2B5EF4-FFF2-40B4-BE49-F238E27FC236}">
                <a16:creationId xmlns:a16="http://schemas.microsoft.com/office/drawing/2014/main" id="{FBA26A01-9735-ED37-1E2C-BC0B4BEA9EE5}"/>
              </a:ext>
            </a:extLst>
          </p:cNvPr>
          <p:cNvSpPr/>
          <p:nvPr/>
        </p:nvSpPr>
        <p:spPr>
          <a:xfrm>
            <a:off x="3909218" y="3168711"/>
            <a:ext cx="4383026" cy="1165122"/>
          </a:xfrm>
          <a:prstGeom prst="rect">
            <a:avLst/>
          </a:prstGeom>
          <a:solidFill>
            <a:schemeClr val="bg1">
              <a:lumMod val="95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Diejenigen, die das BCMS umsetzen und pflegen</a:t>
            </a:r>
          </a:p>
        </p:txBody>
      </p:sp>
      <p:sp>
        <p:nvSpPr>
          <p:cNvPr id="44" name="Rechteck 43">
            <a:extLst>
              <a:ext uri="{FF2B5EF4-FFF2-40B4-BE49-F238E27FC236}">
                <a16:creationId xmlns:a16="http://schemas.microsoft.com/office/drawing/2014/main" id="{123413B5-4CBC-A96A-DC02-C4EEFBB62D3A}"/>
              </a:ext>
            </a:extLst>
          </p:cNvPr>
          <p:cNvSpPr/>
          <p:nvPr/>
        </p:nvSpPr>
        <p:spPr>
          <a:xfrm>
            <a:off x="4187788" y="3431425"/>
            <a:ext cx="3744416" cy="843042"/>
          </a:xfrm>
          <a:prstGeom prst="rect">
            <a:avLst/>
          </a:prstGeom>
          <a:solidFill>
            <a:schemeClr val="accent1">
              <a:lumMod val="20000"/>
              <a:lumOff val="80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Diejenigen, die Verfahren zur Aufrechterhaltung des Geschäftsbetriebs aufrechterhalten</a:t>
            </a:r>
          </a:p>
        </p:txBody>
      </p:sp>
      <p:sp>
        <p:nvSpPr>
          <p:cNvPr id="45" name="Rechteck 44">
            <a:extLst>
              <a:ext uri="{FF2B5EF4-FFF2-40B4-BE49-F238E27FC236}">
                <a16:creationId xmlns:a16="http://schemas.microsoft.com/office/drawing/2014/main" id="{3A3FBB98-6877-F8C2-686D-6C69BDF74383}"/>
              </a:ext>
            </a:extLst>
          </p:cNvPr>
          <p:cNvSpPr/>
          <p:nvPr/>
        </p:nvSpPr>
        <p:spPr>
          <a:xfrm>
            <a:off x="4331804" y="386852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Inhaber von Verfahren zur Aufrechterhaltung des Geschäftsbetriebs</a:t>
            </a:r>
          </a:p>
        </p:txBody>
      </p:sp>
      <p:sp>
        <p:nvSpPr>
          <p:cNvPr id="46" name="Rechteck 45">
            <a:extLst>
              <a:ext uri="{FF2B5EF4-FFF2-40B4-BE49-F238E27FC236}">
                <a16:creationId xmlns:a16="http://schemas.microsoft.com/office/drawing/2014/main" id="{31A98E7D-EE3D-B027-0364-D239350997AB}"/>
              </a:ext>
            </a:extLst>
          </p:cNvPr>
          <p:cNvSpPr/>
          <p:nvPr/>
        </p:nvSpPr>
        <p:spPr>
          <a:xfrm>
            <a:off x="3909218" y="4421867"/>
            <a:ext cx="4383026" cy="1393226"/>
          </a:xfrm>
          <a:prstGeom prst="rect">
            <a:avLst/>
          </a:prstGeom>
          <a:solidFill>
            <a:schemeClr val="bg1">
              <a:lumMod val="95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Personal für die Reaktion auf Vorfälle</a:t>
            </a:r>
          </a:p>
        </p:txBody>
      </p:sp>
      <p:sp>
        <p:nvSpPr>
          <p:cNvPr id="47" name="Rechteck 46">
            <a:extLst>
              <a:ext uri="{FF2B5EF4-FFF2-40B4-BE49-F238E27FC236}">
                <a16:creationId xmlns:a16="http://schemas.microsoft.com/office/drawing/2014/main" id="{F9A38224-8F61-1EB6-85F1-CEBC1C600788}"/>
              </a:ext>
            </a:extLst>
          </p:cNvPr>
          <p:cNvSpPr/>
          <p:nvPr/>
        </p:nvSpPr>
        <p:spPr>
          <a:xfrm>
            <a:off x="4331804" y="469148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Diejenigen mit der Befugnis einzugreifen</a:t>
            </a:r>
          </a:p>
        </p:txBody>
      </p:sp>
      <p:sp>
        <p:nvSpPr>
          <p:cNvPr id="48" name="Rechteck 47">
            <a:extLst>
              <a:ext uri="{FF2B5EF4-FFF2-40B4-BE49-F238E27FC236}">
                <a16:creationId xmlns:a16="http://schemas.microsoft.com/office/drawing/2014/main" id="{F26B6455-73F7-6D90-4266-356BA003CB70}"/>
              </a:ext>
            </a:extLst>
          </p:cNvPr>
          <p:cNvSpPr/>
          <p:nvPr/>
        </p:nvSpPr>
        <p:spPr>
          <a:xfrm>
            <a:off x="4331804" y="504078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Geeignete Sprecher</a:t>
            </a:r>
          </a:p>
        </p:txBody>
      </p:sp>
      <p:sp>
        <p:nvSpPr>
          <p:cNvPr id="49" name="Rechteck 48">
            <a:extLst>
              <a:ext uri="{FF2B5EF4-FFF2-40B4-BE49-F238E27FC236}">
                <a16:creationId xmlns:a16="http://schemas.microsoft.com/office/drawing/2014/main" id="{CE51FF5F-9A3B-E08A-0B87-80B4D2458CD0}"/>
              </a:ext>
            </a:extLst>
          </p:cNvPr>
          <p:cNvSpPr/>
          <p:nvPr/>
        </p:nvSpPr>
        <p:spPr>
          <a:xfrm>
            <a:off x="4331804" y="538871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Einsatzkräfte</a:t>
            </a:r>
          </a:p>
        </p:txBody>
      </p:sp>
      <p:sp>
        <p:nvSpPr>
          <p:cNvPr id="50" name="Rechteck 49">
            <a:extLst>
              <a:ext uri="{FF2B5EF4-FFF2-40B4-BE49-F238E27FC236}">
                <a16:creationId xmlns:a16="http://schemas.microsoft.com/office/drawing/2014/main" id="{78414CF0-B049-2EF8-96E6-85F05DFDFB46}"/>
              </a:ext>
            </a:extLst>
          </p:cNvPr>
          <p:cNvSpPr/>
          <p:nvPr/>
        </p:nvSpPr>
        <p:spPr>
          <a:xfrm>
            <a:off x="3909218" y="5962493"/>
            <a:ext cx="1862746"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Sonstiges Personal</a:t>
            </a:r>
          </a:p>
        </p:txBody>
      </p:sp>
      <p:sp>
        <p:nvSpPr>
          <p:cNvPr id="51" name="Rechteck 50">
            <a:extLst>
              <a:ext uri="{FF2B5EF4-FFF2-40B4-BE49-F238E27FC236}">
                <a16:creationId xmlns:a16="http://schemas.microsoft.com/office/drawing/2014/main" id="{D2F27347-99C0-F2AA-4948-B4BDF15A1EFE}"/>
              </a:ext>
            </a:extLst>
          </p:cNvPr>
          <p:cNvSpPr/>
          <p:nvPr/>
        </p:nvSpPr>
        <p:spPr>
          <a:xfrm>
            <a:off x="6406012" y="5962493"/>
            <a:ext cx="1862746"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Vertragspartner</a:t>
            </a:r>
          </a:p>
        </p:txBody>
      </p:sp>
    </p:spTree>
    <p:extLst>
      <p:ext uri="{BB962C8B-B14F-4D97-AF65-F5344CB8AC3E}">
        <p14:creationId xmlns:p14="http://schemas.microsoft.com/office/powerpoint/2010/main" val="3028950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Führungsqualitäten</a:t>
            </a:r>
            <a:r>
              <a:rPr lang="en-US" dirty="0"/>
              <a:t> und Engagement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20000"/>
          </a:bodyPr>
          <a:lstStyle/>
          <a:p>
            <a:r>
              <a:rPr lang="de-DE" sz="3600" dirty="0"/>
              <a:t>Engagement des Managements</a:t>
            </a:r>
          </a:p>
          <a:p>
            <a:pPr lvl="1"/>
            <a:r>
              <a:rPr lang="de-DE" sz="3200" dirty="0"/>
              <a:t>operative Beteiligung an Lenkungsgruppen</a:t>
            </a:r>
          </a:p>
          <a:p>
            <a:pPr lvl="1"/>
            <a:r>
              <a:rPr lang="de-DE" sz="3200" dirty="0"/>
              <a:t>aktive Teilnahme an Übungen und Tests</a:t>
            </a:r>
          </a:p>
          <a:p>
            <a:pPr lvl="1"/>
            <a:r>
              <a:rPr lang="de-DE" sz="3200" dirty="0"/>
              <a:t>Aufnahme des BCM als ständiges Thema in die Management-sitzungen</a:t>
            </a:r>
          </a:p>
          <a:p>
            <a:r>
              <a:rPr lang="de-DE" sz="3600" dirty="0"/>
              <a:t>Richtlinie</a:t>
            </a:r>
          </a:p>
          <a:p>
            <a:pPr lvl="1"/>
            <a:r>
              <a:rPr lang="de-DE" sz="3200" dirty="0"/>
              <a:t>bietet einen Rahmen für BCMS</a:t>
            </a:r>
          </a:p>
          <a:p>
            <a:r>
              <a:rPr lang="de-DE" sz="3600" dirty="0"/>
              <a:t>Organisatorische Rollen, Verantwortlichkeiten und Befugnisse</a:t>
            </a:r>
          </a:p>
          <a:p>
            <a:pPr lvl="1"/>
            <a:r>
              <a:rPr lang="de-DE" sz="3200" dirty="0"/>
              <a:t>Die Gesamtverantwortung sollte bei der obersten Leitung liegen</a:t>
            </a:r>
          </a:p>
          <a:p>
            <a:pPr lvl="1"/>
            <a:r>
              <a:rPr lang="de-DE" sz="3200" dirty="0"/>
              <a:t>Die oberste Leitung sollte einen Verantwortlichen für das BCM-Programm benennen -&gt; BCM-Manager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93752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Plannung</a:t>
            </a:r>
            <a:r>
              <a:rPr lang="en-US" dirty="0"/>
              <a:t> und Support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347649"/>
          </a:xfrm>
        </p:spPr>
        <p:txBody>
          <a:bodyPr>
            <a:normAutofit fontScale="70000" lnSpcReduction="20000"/>
          </a:bodyPr>
          <a:lstStyle/>
          <a:p>
            <a:r>
              <a:rPr lang="de-DE" sz="3600" dirty="0"/>
              <a:t>Planung</a:t>
            </a:r>
          </a:p>
          <a:p>
            <a:pPr lvl="1"/>
            <a:r>
              <a:rPr lang="de-DE" sz="3200" dirty="0"/>
              <a:t>Konsistenz von Geschäftskontinuitätszielen und Geschäftskontinuitätspolitik </a:t>
            </a:r>
          </a:p>
          <a:p>
            <a:pPr lvl="1"/>
            <a:r>
              <a:rPr lang="de-DE" sz="3200" dirty="0"/>
              <a:t>Ausrichtung am Unternehmensziel</a:t>
            </a:r>
          </a:p>
          <a:p>
            <a:r>
              <a:rPr lang="de-DE" sz="3600" dirty="0"/>
              <a:t>Unterstützung</a:t>
            </a:r>
          </a:p>
          <a:p>
            <a:pPr lvl="1"/>
            <a:r>
              <a:rPr lang="de-DE" sz="3200" dirty="0"/>
              <a:t>Ressourcen für die Planung, Umsetzung, Aufrechterhaltung und Verbesserung des BCMS</a:t>
            </a:r>
          </a:p>
          <a:p>
            <a:r>
              <a:rPr lang="de-DE" sz="3600" dirty="0"/>
              <a:t>Sensibilisierung</a:t>
            </a:r>
          </a:p>
          <a:p>
            <a:pPr lvl="1"/>
            <a:r>
              <a:rPr lang="de-DE" sz="3200" dirty="0"/>
              <a:t>Richtlinien</a:t>
            </a:r>
          </a:p>
          <a:p>
            <a:pPr lvl="1"/>
            <a:r>
              <a:rPr lang="de-DE" sz="3200" dirty="0"/>
              <a:t>Rolle im Falle von Zwischenfällen </a:t>
            </a:r>
          </a:p>
          <a:p>
            <a:r>
              <a:rPr lang="de-DE" sz="3600" dirty="0"/>
              <a:t>Kommunikation</a:t>
            </a:r>
          </a:p>
          <a:p>
            <a:pPr lvl="1"/>
            <a:r>
              <a:rPr lang="de-DE" sz="3200" dirty="0"/>
              <a:t>Verfahren für die interne und externe Kommunikation</a:t>
            </a:r>
          </a:p>
          <a:p>
            <a:r>
              <a:rPr lang="de-DE" sz="3600" dirty="0"/>
              <a:t>Dokumentierte Informationen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06410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Business Impact Analysis</a:t>
            </a:r>
            <a:br>
              <a:rPr lang="en-US" sz="6000" b="1" dirty="0"/>
            </a:br>
            <a:r>
              <a:rPr lang="de-DE" sz="3200" b="1" dirty="0"/>
              <a:t>(Analyse der geschäftlichen Auswirkungen)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Business Impact Analysis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40864"/>
            <a:ext cx="11059200" cy="3986784"/>
          </a:xfrm>
        </p:spPr>
        <p:txBody>
          <a:bodyPr>
            <a:normAutofit/>
          </a:bodyPr>
          <a:lstStyle/>
          <a:p>
            <a:r>
              <a:rPr lang="de-DE" sz="3600" b="1" dirty="0"/>
              <a:t>Grundlagenarbeit </a:t>
            </a:r>
            <a:r>
              <a:rPr lang="de-DE" sz="3600" dirty="0"/>
              <a:t>für den gesamten BCM-Prozess </a:t>
            </a:r>
          </a:p>
          <a:p>
            <a:endParaRPr lang="de-DE" sz="3600" dirty="0"/>
          </a:p>
          <a:p>
            <a:r>
              <a:rPr lang="de-DE" sz="3600" dirty="0"/>
              <a:t>Identifiziert </a:t>
            </a:r>
          </a:p>
          <a:p>
            <a:pPr lvl="1"/>
            <a:r>
              <a:rPr lang="de-DE" sz="3200" dirty="0"/>
              <a:t>Kernaktivitäten, Produkte und Ergebnisse</a:t>
            </a:r>
          </a:p>
          <a:p>
            <a:pPr lvl="1"/>
            <a:r>
              <a:rPr lang="de-DE" sz="3200" dirty="0"/>
              <a:t>IT-Dienste und -Infrastruktur zur Unterstützung dieser Aktivitäten</a:t>
            </a:r>
          </a:p>
          <a:p>
            <a:pPr lvl="1"/>
            <a:r>
              <a:rPr lang="de-DE" sz="3200" dirty="0"/>
              <a:t>interne und externe Abhängigkeiten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90881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Kernbegriffe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40864"/>
            <a:ext cx="11059200" cy="3986784"/>
          </a:xfrm>
        </p:spPr>
        <p:txBody>
          <a:bodyPr>
            <a:normAutofit fontScale="92500" lnSpcReduction="10000"/>
          </a:bodyPr>
          <a:lstStyle/>
          <a:p>
            <a:r>
              <a:rPr lang="en-US" sz="3600" dirty="0"/>
              <a:t>Maximum Acceptable Outage (MAO) </a:t>
            </a:r>
            <a:r>
              <a:rPr lang="en-US" dirty="0"/>
              <a:t>(</a:t>
            </a:r>
            <a:r>
              <a:rPr lang="en-US" dirty="0" err="1"/>
              <a:t>maximaler</a:t>
            </a:r>
            <a:r>
              <a:rPr lang="en-US" dirty="0"/>
              <a:t> </a:t>
            </a:r>
            <a:r>
              <a:rPr lang="en-US" dirty="0" err="1"/>
              <a:t>akzeptabler</a:t>
            </a:r>
            <a:r>
              <a:rPr lang="en-US" dirty="0"/>
              <a:t> </a:t>
            </a:r>
            <a:r>
              <a:rPr lang="en-US" dirty="0" err="1"/>
              <a:t>Ausfall</a:t>
            </a:r>
            <a:r>
              <a:rPr lang="en-US" dirty="0"/>
              <a:t>)</a:t>
            </a:r>
            <a:r>
              <a:rPr lang="en-US" sz="3600" dirty="0"/>
              <a:t> </a:t>
            </a:r>
            <a:r>
              <a:rPr lang="en-US" sz="3600" dirty="0" err="1"/>
              <a:t>oder</a:t>
            </a:r>
            <a:r>
              <a:rPr lang="en-US" sz="3600" dirty="0"/>
              <a:t> </a:t>
            </a:r>
            <a:br>
              <a:rPr lang="en-US" sz="3600" dirty="0"/>
            </a:br>
            <a:r>
              <a:rPr lang="en-US" sz="3600" dirty="0"/>
              <a:t>Maximum Tolerable Period of Disruption (MTPD) </a:t>
            </a:r>
            <a:r>
              <a:rPr lang="en-US" dirty="0"/>
              <a:t>(</a:t>
            </a:r>
            <a:r>
              <a:rPr lang="en-US" dirty="0" err="1"/>
              <a:t>maximale</a:t>
            </a:r>
            <a:r>
              <a:rPr lang="en-US" dirty="0"/>
              <a:t> </a:t>
            </a:r>
            <a:r>
              <a:rPr lang="en-US" dirty="0" err="1"/>
              <a:t>tolerierbare</a:t>
            </a:r>
            <a:r>
              <a:rPr lang="en-US" dirty="0"/>
              <a:t> </a:t>
            </a:r>
            <a:r>
              <a:rPr lang="en-US" dirty="0" err="1"/>
              <a:t>Unterbrechungsdauer</a:t>
            </a:r>
            <a:r>
              <a:rPr lang="en-US" dirty="0"/>
              <a:t>)</a:t>
            </a:r>
          </a:p>
          <a:p>
            <a:endParaRPr lang="en-US" sz="3600" dirty="0"/>
          </a:p>
          <a:p>
            <a:r>
              <a:rPr lang="en-US" sz="3600" dirty="0"/>
              <a:t>Recovery Time Objective (RTO) </a:t>
            </a:r>
            <a:r>
              <a:rPr lang="en-US" dirty="0"/>
              <a:t>(</a:t>
            </a:r>
            <a:r>
              <a:rPr lang="en-US" dirty="0" err="1"/>
              <a:t>angestrebte</a:t>
            </a:r>
            <a:r>
              <a:rPr lang="en-US" dirty="0"/>
              <a:t> </a:t>
            </a:r>
            <a:r>
              <a:rPr lang="en-US" dirty="0" err="1"/>
              <a:t>Wiederherstellungszeit</a:t>
            </a:r>
            <a:r>
              <a:rPr lang="en-US" dirty="0"/>
              <a:t>)</a:t>
            </a:r>
          </a:p>
          <a:p>
            <a:endParaRPr lang="en-US" sz="3600" dirty="0"/>
          </a:p>
          <a:p>
            <a:r>
              <a:rPr lang="en-US" sz="3600" dirty="0"/>
              <a:t>Recover Point Objective (RPO) </a:t>
            </a:r>
            <a:r>
              <a:rPr lang="en-US" dirty="0"/>
              <a:t>(</a:t>
            </a:r>
            <a:r>
              <a:rPr lang="en-US" dirty="0" err="1"/>
              <a:t>angestrebter</a:t>
            </a:r>
            <a:r>
              <a:rPr lang="en-US" dirty="0"/>
              <a:t> </a:t>
            </a:r>
            <a:r>
              <a:rPr lang="en-US" dirty="0" err="1"/>
              <a:t>Wiederherstellungspunkt</a:t>
            </a:r>
            <a:r>
              <a:rPr lang="en-US"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54796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 erklärt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Rechteck 5">
            <a:extLst>
              <a:ext uri="{FF2B5EF4-FFF2-40B4-BE49-F238E27FC236}">
                <a16:creationId xmlns:a16="http://schemas.microsoft.com/office/drawing/2014/main" id="{B4FD520E-98E6-A64E-EFFD-C2BBAEDAD116}"/>
              </a:ext>
            </a:extLst>
          </p:cNvPr>
          <p:cNvSpPr/>
          <p:nvPr/>
        </p:nvSpPr>
        <p:spPr>
          <a:xfrm>
            <a:off x="1847528" y="1971249"/>
            <a:ext cx="8496944" cy="4521626"/>
          </a:xfrm>
          <a:prstGeom prst="rect">
            <a:avLst/>
          </a:prstGeom>
          <a:solidFill>
            <a:schemeClr val="bg2">
              <a:lumMod val="9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solidFill>
                  <a:schemeClr val="tx1"/>
                </a:solidFill>
              </a:rPr>
              <a:t>Dienstleistung 1</a:t>
            </a:r>
            <a:endParaRPr lang="en-US"/>
          </a:p>
        </p:txBody>
      </p:sp>
      <p:sp>
        <p:nvSpPr>
          <p:cNvPr id="7" name="Richtungspfeil 16">
            <a:extLst>
              <a:ext uri="{FF2B5EF4-FFF2-40B4-BE49-F238E27FC236}">
                <a16:creationId xmlns:a16="http://schemas.microsoft.com/office/drawing/2014/main" id="{476E954E-906C-90F5-A6CE-6C3552E81A28}"/>
              </a:ext>
            </a:extLst>
          </p:cNvPr>
          <p:cNvSpPr/>
          <p:nvPr>
            <p:custDataLst>
              <p:tags r:id="rId1"/>
            </p:custDataLst>
          </p:nvPr>
        </p:nvSpPr>
        <p:spPr bwMode="auto">
          <a:xfrm>
            <a:off x="3987079" y="2907353"/>
            <a:ext cx="4176464"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D</a:t>
            </a:r>
            <a:endParaRPr lang="en-AU" sz="1600">
              <a:solidFill>
                <a:schemeClr val="lt1">
                  <a:lumMod val="100000"/>
                </a:schemeClr>
              </a:solidFill>
              <a:latin typeface="Arial" panose="020B0604020202020204" pitchFamily="34" charset="0"/>
            </a:endParaRPr>
          </a:p>
        </p:txBody>
      </p:sp>
      <p:sp>
        <p:nvSpPr>
          <p:cNvPr id="8" name="Richtungspfeil 18">
            <a:extLst>
              <a:ext uri="{FF2B5EF4-FFF2-40B4-BE49-F238E27FC236}">
                <a16:creationId xmlns:a16="http://schemas.microsoft.com/office/drawing/2014/main" id="{F443272C-1570-3D6B-A24E-B5081049DB85}"/>
              </a:ext>
            </a:extLst>
          </p:cNvPr>
          <p:cNvSpPr/>
          <p:nvPr>
            <p:custDataLst>
              <p:tags r:id="rId2"/>
            </p:custDataLst>
          </p:nvPr>
        </p:nvSpPr>
        <p:spPr bwMode="auto">
          <a:xfrm>
            <a:off x="2042862" y="2403297"/>
            <a:ext cx="4801107"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A</a:t>
            </a:r>
            <a:endParaRPr lang="en-AU" sz="1600">
              <a:solidFill>
                <a:schemeClr val="lt1">
                  <a:lumMod val="100000"/>
                </a:schemeClr>
              </a:solidFill>
              <a:latin typeface="Arial" panose="020B0604020202020204" pitchFamily="34" charset="0"/>
            </a:endParaRPr>
          </a:p>
        </p:txBody>
      </p:sp>
      <p:sp>
        <p:nvSpPr>
          <p:cNvPr id="9" name="Richtungspfeil 19">
            <a:extLst>
              <a:ext uri="{FF2B5EF4-FFF2-40B4-BE49-F238E27FC236}">
                <a16:creationId xmlns:a16="http://schemas.microsoft.com/office/drawing/2014/main" id="{C0AA6EEA-F126-E12F-8A6C-225F035B470A}"/>
              </a:ext>
            </a:extLst>
          </p:cNvPr>
          <p:cNvSpPr/>
          <p:nvPr>
            <p:custDataLst>
              <p:tags r:id="rId3"/>
            </p:custDataLst>
          </p:nvPr>
        </p:nvSpPr>
        <p:spPr bwMode="auto">
          <a:xfrm>
            <a:off x="6939407" y="2403297"/>
            <a:ext cx="3117033"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B</a:t>
            </a:r>
            <a:endParaRPr lang="en-AU" sz="1600">
              <a:solidFill>
                <a:schemeClr val="lt1">
                  <a:lumMod val="100000"/>
                </a:schemeClr>
              </a:solidFill>
              <a:latin typeface="Arial" panose="020B0604020202020204" pitchFamily="34" charset="0"/>
            </a:endParaRPr>
          </a:p>
        </p:txBody>
      </p:sp>
      <p:sp>
        <p:nvSpPr>
          <p:cNvPr id="10" name="Richtungspfeil 20">
            <a:extLst>
              <a:ext uri="{FF2B5EF4-FFF2-40B4-BE49-F238E27FC236}">
                <a16:creationId xmlns:a16="http://schemas.microsoft.com/office/drawing/2014/main" id="{E454F319-3DBC-1D5C-8D30-62E522A66C05}"/>
              </a:ext>
            </a:extLst>
          </p:cNvPr>
          <p:cNvSpPr/>
          <p:nvPr>
            <p:custDataLst>
              <p:tags r:id="rId4"/>
            </p:custDataLst>
          </p:nvPr>
        </p:nvSpPr>
        <p:spPr bwMode="auto">
          <a:xfrm>
            <a:off x="2042861" y="2907353"/>
            <a:ext cx="1820889"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C</a:t>
            </a:r>
            <a:endParaRPr lang="en-AU" sz="1600">
              <a:solidFill>
                <a:schemeClr val="lt1">
                  <a:lumMod val="100000"/>
                </a:schemeClr>
              </a:solidFill>
              <a:latin typeface="Arial" panose="020B0604020202020204" pitchFamily="34" charset="0"/>
            </a:endParaRPr>
          </a:p>
        </p:txBody>
      </p:sp>
      <p:sp>
        <p:nvSpPr>
          <p:cNvPr id="11" name="Richtungspfeil 21">
            <a:extLst>
              <a:ext uri="{FF2B5EF4-FFF2-40B4-BE49-F238E27FC236}">
                <a16:creationId xmlns:a16="http://schemas.microsoft.com/office/drawing/2014/main" id="{B4ECA21A-34C7-5A4D-FA99-14513F7E1E49}"/>
              </a:ext>
            </a:extLst>
          </p:cNvPr>
          <p:cNvSpPr/>
          <p:nvPr>
            <p:custDataLst>
              <p:tags r:id="rId5"/>
            </p:custDataLst>
          </p:nvPr>
        </p:nvSpPr>
        <p:spPr bwMode="auto">
          <a:xfrm>
            <a:off x="8286873" y="2907482"/>
            <a:ext cx="1769566"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E</a:t>
            </a:r>
            <a:endParaRPr lang="en-AU" sz="1600">
              <a:solidFill>
                <a:schemeClr val="lt1">
                  <a:lumMod val="100000"/>
                </a:schemeClr>
              </a:solidFill>
              <a:latin typeface="Arial" panose="020B0604020202020204" pitchFamily="34" charset="0"/>
            </a:endParaRPr>
          </a:p>
        </p:txBody>
      </p:sp>
      <p:pic>
        <p:nvPicPr>
          <p:cNvPr id="12" name="Picture 2" descr="Brennen, Feuer, Ikonen, Matt, Symbol">
            <a:extLst>
              <a:ext uri="{FF2B5EF4-FFF2-40B4-BE49-F238E27FC236}">
                <a16:creationId xmlns:a16="http://schemas.microsoft.com/office/drawing/2014/main" id="{AABB5290-0B22-941A-647D-192FCCA99659}"/>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412780"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rennen, Feuer, Ikonen, Matt, Symbol">
            <a:extLst>
              <a:ext uri="{FF2B5EF4-FFF2-40B4-BE49-F238E27FC236}">
                <a16:creationId xmlns:a16="http://schemas.microsoft.com/office/drawing/2014/main" id="{EDDD5C19-23B7-453A-126B-6EA251BC399A}"/>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616517" y="3123329"/>
            <a:ext cx="263459" cy="432096"/>
          </a:xfrm>
          <a:prstGeom prst="rect">
            <a:avLst/>
          </a:prstGeom>
          <a:noFill/>
          <a:extLst>
            <a:ext uri="{909E8E84-426E-40DD-AFC4-6F175D3DCCD1}">
              <a14:hiddenFill xmlns:a14="http://schemas.microsoft.com/office/drawing/2010/main">
                <a:solidFill>
                  <a:srgbClr val="FFFFFF"/>
                </a:solidFill>
              </a14:hiddenFill>
            </a:ext>
          </a:extLst>
        </p:spPr>
      </p:pic>
      <p:sp>
        <p:nvSpPr>
          <p:cNvPr id="14" name="Wolke 13">
            <a:extLst>
              <a:ext uri="{FF2B5EF4-FFF2-40B4-BE49-F238E27FC236}">
                <a16:creationId xmlns:a16="http://schemas.microsoft.com/office/drawing/2014/main" id="{3DA38AD5-0C23-C958-3D9C-E44903B8E510}"/>
              </a:ext>
            </a:extLst>
          </p:cNvPr>
          <p:cNvSpPr/>
          <p:nvPr/>
        </p:nvSpPr>
        <p:spPr>
          <a:xfrm>
            <a:off x="4736503" y="3411409"/>
            <a:ext cx="2468969" cy="576088"/>
          </a:xfrm>
          <a:prstGeom prst="cloud">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rgbClr val="FF0000"/>
                </a:solidFill>
              </a:rPr>
              <a:t>Auswirkungen</a:t>
            </a:r>
            <a:r>
              <a:rPr lang="en-US" dirty="0">
                <a:solidFill>
                  <a:srgbClr val="FF0000"/>
                </a:solidFill>
              </a:rPr>
              <a:t>?</a:t>
            </a:r>
          </a:p>
        </p:txBody>
      </p:sp>
    </p:spTree>
    <p:extLst>
      <p:ext uri="{BB962C8B-B14F-4D97-AF65-F5344CB8AC3E}">
        <p14:creationId xmlns:p14="http://schemas.microsoft.com/office/powerpoint/2010/main" val="3446467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B4FD520E-98E6-A64E-EFFD-C2BBAEDAD116}"/>
              </a:ext>
            </a:extLst>
          </p:cNvPr>
          <p:cNvSpPr/>
          <p:nvPr/>
        </p:nvSpPr>
        <p:spPr>
          <a:xfrm>
            <a:off x="1847528" y="1971249"/>
            <a:ext cx="8496944" cy="4521626"/>
          </a:xfrm>
          <a:prstGeom prst="rect">
            <a:avLst/>
          </a:prstGeom>
          <a:solidFill>
            <a:schemeClr val="bg2">
              <a:lumMod val="9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solidFill>
                  <a:schemeClr val="tx1"/>
                </a:solidFill>
              </a:rPr>
              <a:t>Dienstleistung 1</a:t>
            </a:r>
            <a:endParaRPr lang="en-US"/>
          </a:p>
        </p:txBody>
      </p:sp>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 erklärt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7" name="Richtungspfeil 16">
            <a:extLst>
              <a:ext uri="{FF2B5EF4-FFF2-40B4-BE49-F238E27FC236}">
                <a16:creationId xmlns:a16="http://schemas.microsoft.com/office/drawing/2014/main" id="{476E954E-906C-90F5-A6CE-6C3552E81A28}"/>
              </a:ext>
            </a:extLst>
          </p:cNvPr>
          <p:cNvSpPr/>
          <p:nvPr>
            <p:custDataLst>
              <p:tags r:id="rId1"/>
            </p:custDataLst>
          </p:nvPr>
        </p:nvSpPr>
        <p:spPr bwMode="auto">
          <a:xfrm>
            <a:off x="3987079" y="2907353"/>
            <a:ext cx="4176464"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D</a:t>
            </a:r>
            <a:endParaRPr lang="en-AU" sz="1600">
              <a:solidFill>
                <a:schemeClr val="lt1">
                  <a:lumMod val="100000"/>
                </a:schemeClr>
              </a:solidFill>
              <a:latin typeface="Arial" panose="020B0604020202020204" pitchFamily="34" charset="0"/>
            </a:endParaRPr>
          </a:p>
        </p:txBody>
      </p:sp>
      <p:sp>
        <p:nvSpPr>
          <p:cNvPr id="8" name="Richtungspfeil 18">
            <a:extLst>
              <a:ext uri="{FF2B5EF4-FFF2-40B4-BE49-F238E27FC236}">
                <a16:creationId xmlns:a16="http://schemas.microsoft.com/office/drawing/2014/main" id="{F443272C-1570-3D6B-A24E-B5081049DB85}"/>
              </a:ext>
            </a:extLst>
          </p:cNvPr>
          <p:cNvSpPr/>
          <p:nvPr>
            <p:custDataLst>
              <p:tags r:id="rId2"/>
            </p:custDataLst>
          </p:nvPr>
        </p:nvSpPr>
        <p:spPr bwMode="auto">
          <a:xfrm>
            <a:off x="2042862" y="2403297"/>
            <a:ext cx="4801107"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A</a:t>
            </a:r>
            <a:endParaRPr lang="en-AU" sz="1600">
              <a:solidFill>
                <a:schemeClr val="lt1">
                  <a:lumMod val="100000"/>
                </a:schemeClr>
              </a:solidFill>
              <a:latin typeface="Arial" panose="020B0604020202020204" pitchFamily="34" charset="0"/>
            </a:endParaRPr>
          </a:p>
        </p:txBody>
      </p:sp>
      <p:sp>
        <p:nvSpPr>
          <p:cNvPr id="9" name="Richtungspfeil 19">
            <a:extLst>
              <a:ext uri="{FF2B5EF4-FFF2-40B4-BE49-F238E27FC236}">
                <a16:creationId xmlns:a16="http://schemas.microsoft.com/office/drawing/2014/main" id="{C0AA6EEA-F126-E12F-8A6C-225F035B470A}"/>
              </a:ext>
            </a:extLst>
          </p:cNvPr>
          <p:cNvSpPr/>
          <p:nvPr>
            <p:custDataLst>
              <p:tags r:id="rId3"/>
            </p:custDataLst>
          </p:nvPr>
        </p:nvSpPr>
        <p:spPr bwMode="auto">
          <a:xfrm>
            <a:off x="6939407" y="2403297"/>
            <a:ext cx="3117033"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B</a:t>
            </a:r>
            <a:endParaRPr lang="en-AU" sz="1600">
              <a:solidFill>
                <a:schemeClr val="lt1">
                  <a:lumMod val="100000"/>
                </a:schemeClr>
              </a:solidFill>
              <a:latin typeface="Arial" panose="020B0604020202020204" pitchFamily="34" charset="0"/>
            </a:endParaRPr>
          </a:p>
        </p:txBody>
      </p:sp>
      <p:sp>
        <p:nvSpPr>
          <p:cNvPr id="10" name="Richtungspfeil 20">
            <a:extLst>
              <a:ext uri="{FF2B5EF4-FFF2-40B4-BE49-F238E27FC236}">
                <a16:creationId xmlns:a16="http://schemas.microsoft.com/office/drawing/2014/main" id="{E454F319-3DBC-1D5C-8D30-62E522A66C05}"/>
              </a:ext>
            </a:extLst>
          </p:cNvPr>
          <p:cNvSpPr/>
          <p:nvPr>
            <p:custDataLst>
              <p:tags r:id="rId4"/>
            </p:custDataLst>
          </p:nvPr>
        </p:nvSpPr>
        <p:spPr bwMode="auto">
          <a:xfrm>
            <a:off x="2042861" y="2907353"/>
            <a:ext cx="1820889"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C</a:t>
            </a:r>
            <a:endParaRPr lang="en-AU" sz="1600">
              <a:solidFill>
                <a:schemeClr val="lt1">
                  <a:lumMod val="100000"/>
                </a:schemeClr>
              </a:solidFill>
              <a:latin typeface="Arial" panose="020B0604020202020204" pitchFamily="34" charset="0"/>
            </a:endParaRPr>
          </a:p>
        </p:txBody>
      </p:sp>
      <p:sp>
        <p:nvSpPr>
          <p:cNvPr id="11" name="Richtungspfeil 21">
            <a:extLst>
              <a:ext uri="{FF2B5EF4-FFF2-40B4-BE49-F238E27FC236}">
                <a16:creationId xmlns:a16="http://schemas.microsoft.com/office/drawing/2014/main" id="{B4ECA21A-34C7-5A4D-FA99-14513F7E1E49}"/>
              </a:ext>
            </a:extLst>
          </p:cNvPr>
          <p:cNvSpPr/>
          <p:nvPr>
            <p:custDataLst>
              <p:tags r:id="rId5"/>
            </p:custDataLst>
          </p:nvPr>
        </p:nvSpPr>
        <p:spPr bwMode="auto">
          <a:xfrm>
            <a:off x="8286873" y="2907482"/>
            <a:ext cx="1769566"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E</a:t>
            </a:r>
            <a:endParaRPr lang="en-AU" sz="1600">
              <a:solidFill>
                <a:schemeClr val="lt1">
                  <a:lumMod val="100000"/>
                </a:schemeClr>
              </a:solidFill>
              <a:latin typeface="Arial" panose="020B0604020202020204" pitchFamily="34" charset="0"/>
            </a:endParaRPr>
          </a:p>
        </p:txBody>
      </p:sp>
      <p:pic>
        <p:nvPicPr>
          <p:cNvPr id="12" name="Picture 2" descr="Brennen, Feuer, Ikonen, Matt, Symbol">
            <a:extLst>
              <a:ext uri="{FF2B5EF4-FFF2-40B4-BE49-F238E27FC236}">
                <a16:creationId xmlns:a16="http://schemas.microsoft.com/office/drawing/2014/main" id="{AABB5290-0B22-941A-647D-192FCCA99659}"/>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412780"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rennen, Feuer, Ikonen, Matt, Symbol">
            <a:extLst>
              <a:ext uri="{FF2B5EF4-FFF2-40B4-BE49-F238E27FC236}">
                <a16:creationId xmlns:a16="http://schemas.microsoft.com/office/drawing/2014/main" id="{EDDD5C19-23B7-453A-126B-6EA251BC399A}"/>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616517"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Geld, Euro, Banknoten, Währung, Schein, Finanzen">
            <a:extLst>
              <a:ext uri="{FF2B5EF4-FFF2-40B4-BE49-F238E27FC236}">
                <a16:creationId xmlns:a16="http://schemas.microsoft.com/office/drawing/2014/main" id="{7397BAFB-7FD0-9D0C-5CC7-609BABFB171B}"/>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2070965" y="4191140"/>
            <a:ext cx="1434000" cy="1080000"/>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Gerader Verbinder 15">
            <a:extLst>
              <a:ext uri="{FF2B5EF4-FFF2-40B4-BE49-F238E27FC236}">
                <a16:creationId xmlns:a16="http://schemas.microsoft.com/office/drawing/2014/main" id="{028CB7A4-00B9-D8A9-958D-50A43B5CE40E}"/>
              </a:ext>
            </a:extLst>
          </p:cNvPr>
          <p:cNvCxnSpPr>
            <a:cxnSpLocks/>
            <a:stCxn id="15" idx="0"/>
            <a:endCxn id="3" idx="2"/>
          </p:cNvCxnSpPr>
          <p:nvPr/>
        </p:nvCxnSpPr>
        <p:spPr>
          <a:xfrm flipV="1">
            <a:off x="2787965" y="3699453"/>
            <a:ext cx="1956419" cy="491687"/>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
        <p:nvSpPr>
          <p:cNvPr id="17" name="Textfeld 16">
            <a:extLst>
              <a:ext uri="{FF2B5EF4-FFF2-40B4-BE49-F238E27FC236}">
                <a16:creationId xmlns:a16="http://schemas.microsoft.com/office/drawing/2014/main" id="{7DC5077C-50B6-FA04-2275-8EB1B32A23CD}"/>
              </a:ext>
            </a:extLst>
          </p:cNvPr>
          <p:cNvSpPr txBox="1"/>
          <p:nvPr/>
        </p:nvSpPr>
        <p:spPr>
          <a:xfrm>
            <a:off x="2233967" y="5218109"/>
            <a:ext cx="1002197" cy="338554"/>
          </a:xfrm>
          <a:prstGeom prst="rect">
            <a:avLst/>
          </a:prstGeom>
          <a:noFill/>
        </p:spPr>
        <p:txBody>
          <a:bodyPr wrap="none" rtlCol="0">
            <a:spAutoFit/>
          </a:bodyPr>
          <a:lstStyle/>
          <a:p>
            <a:r>
              <a:rPr lang="en-US" sz="1600"/>
              <a:t>Finanzen</a:t>
            </a:r>
          </a:p>
        </p:txBody>
      </p:sp>
      <p:cxnSp>
        <p:nvCxnSpPr>
          <p:cNvPr id="18" name="Gerader Verbinder 17">
            <a:extLst>
              <a:ext uri="{FF2B5EF4-FFF2-40B4-BE49-F238E27FC236}">
                <a16:creationId xmlns:a16="http://schemas.microsoft.com/office/drawing/2014/main" id="{B4CFD508-1BD4-E703-48F3-8E99946A2E2D}"/>
              </a:ext>
            </a:extLst>
          </p:cNvPr>
          <p:cNvCxnSpPr>
            <a:cxnSpLocks/>
            <a:stCxn id="20" idx="0"/>
            <a:endCxn id="3" idx="1"/>
          </p:cNvCxnSpPr>
          <p:nvPr/>
        </p:nvCxnSpPr>
        <p:spPr>
          <a:xfrm flipV="1">
            <a:off x="4446651" y="3986884"/>
            <a:ext cx="1560237" cy="221730"/>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
        <p:nvSpPr>
          <p:cNvPr id="19" name="Textfeld 18">
            <a:extLst>
              <a:ext uri="{FF2B5EF4-FFF2-40B4-BE49-F238E27FC236}">
                <a16:creationId xmlns:a16="http://schemas.microsoft.com/office/drawing/2014/main" id="{9E512EF6-16E8-149E-7CF2-F91B16ECAD91}"/>
              </a:ext>
            </a:extLst>
          </p:cNvPr>
          <p:cNvSpPr txBox="1"/>
          <p:nvPr/>
        </p:nvSpPr>
        <p:spPr>
          <a:xfrm>
            <a:off x="3696255" y="5216024"/>
            <a:ext cx="1494320" cy="338554"/>
          </a:xfrm>
          <a:prstGeom prst="rect">
            <a:avLst/>
          </a:prstGeom>
          <a:noFill/>
        </p:spPr>
        <p:txBody>
          <a:bodyPr wrap="none" rtlCol="0">
            <a:spAutoFit/>
          </a:bodyPr>
          <a:lstStyle/>
          <a:p>
            <a:r>
              <a:rPr lang="en-US" sz="1600"/>
              <a:t>Umwelt</a:t>
            </a:r>
          </a:p>
        </p:txBody>
      </p:sp>
      <p:pic>
        <p:nvPicPr>
          <p:cNvPr id="20" name="Picture 6" descr="Kraftwerk, Industrie, Rauch, Abgase">
            <a:extLst>
              <a:ext uri="{FF2B5EF4-FFF2-40B4-BE49-F238E27FC236}">
                <a16:creationId xmlns:a16="http://schemas.microsoft.com/office/drawing/2014/main" id="{AE7CF31D-F19B-8368-FB91-775547FC5CAD}"/>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3725651" y="4208614"/>
            <a:ext cx="14420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Herzschlag, Puls, Gesundheitswesen, Medizin, Herz">
            <a:extLst>
              <a:ext uri="{FF2B5EF4-FFF2-40B4-BE49-F238E27FC236}">
                <a16:creationId xmlns:a16="http://schemas.microsoft.com/office/drawing/2014/main" id="{C51F81ED-290A-0357-EC83-0BD7BD8DAB79}"/>
              </a:ext>
            </a:extLst>
          </p:cNvPr>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5357272" y="4188164"/>
            <a:ext cx="192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22" name="Textfeld 21">
            <a:extLst>
              <a:ext uri="{FF2B5EF4-FFF2-40B4-BE49-F238E27FC236}">
                <a16:creationId xmlns:a16="http://schemas.microsoft.com/office/drawing/2014/main" id="{62688ADA-5CCF-330F-A2FC-2FA29DB2F4DD}"/>
              </a:ext>
            </a:extLst>
          </p:cNvPr>
          <p:cNvSpPr txBox="1"/>
          <p:nvPr/>
        </p:nvSpPr>
        <p:spPr>
          <a:xfrm>
            <a:off x="5553265" y="5216024"/>
            <a:ext cx="1531188" cy="338554"/>
          </a:xfrm>
          <a:prstGeom prst="rect">
            <a:avLst/>
          </a:prstGeom>
          <a:noFill/>
        </p:spPr>
        <p:txBody>
          <a:bodyPr wrap="none" rtlCol="0">
            <a:spAutoFit/>
          </a:bodyPr>
          <a:lstStyle/>
          <a:p>
            <a:r>
              <a:rPr lang="en-US" sz="1600"/>
              <a:t>Gesundheit / Sicherheit</a:t>
            </a:r>
          </a:p>
        </p:txBody>
      </p:sp>
      <p:cxnSp>
        <p:nvCxnSpPr>
          <p:cNvPr id="23" name="Gerader Verbinder 22">
            <a:extLst>
              <a:ext uri="{FF2B5EF4-FFF2-40B4-BE49-F238E27FC236}">
                <a16:creationId xmlns:a16="http://schemas.microsoft.com/office/drawing/2014/main" id="{2DA13679-1FF4-B554-723D-B609F2583286}"/>
              </a:ext>
            </a:extLst>
          </p:cNvPr>
          <p:cNvCxnSpPr>
            <a:cxnSpLocks/>
            <a:stCxn id="21" idx="0"/>
            <a:endCxn id="3" idx="1"/>
          </p:cNvCxnSpPr>
          <p:nvPr/>
        </p:nvCxnSpPr>
        <p:spPr>
          <a:xfrm flipH="1" flipV="1">
            <a:off x="6006888" y="3986884"/>
            <a:ext cx="310384" cy="201280"/>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4" name="Picture 10" descr="Paragraf, Paragraph, Recht, Gericht, Vorschrift">
            <a:extLst>
              <a:ext uri="{FF2B5EF4-FFF2-40B4-BE49-F238E27FC236}">
                <a16:creationId xmlns:a16="http://schemas.microsoft.com/office/drawing/2014/main" id="{C045C290-07ED-3FC2-2700-A07D12D73EAE}"/>
              </a:ext>
            </a:extLst>
          </p:cNvPr>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7463528" y="4208614"/>
            <a:ext cx="108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25" name="Textfeld 24">
            <a:extLst>
              <a:ext uri="{FF2B5EF4-FFF2-40B4-BE49-F238E27FC236}">
                <a16:creationId xmlns:a16="http://schemas.microsoft.com/office/drawing/2014/main" id="{2DAC65A3-D689-E6BC-295B-B360F1F67A54}"/>
              </a:ext>
            </a:extLst>
          </p:cNvPr>
          <p:cNvSpPr txBox="1"/>
          <p:nvPr/>
        </p:nvSpPr>
        <p:spPr>
          <a:xfrm>
            <a:off x="7661126" y="5216024"/>
            <a:ext cx="684803" cy="338554"/>
          </a:xfrm>
          <a:prstGeom prst="rect">
            <a:avLst/>
          </a:prstGeom>
          <a:noFill/>
        </p:spPr>
        <p:txBody>
          <a:bodyPr wrap="none" rtlCol="0">
            <a:spAutoFit/>
          </a:bodyPr>
          <a:lstStyle/>
          <a:p>
            <a:r>
              <a:rPr lang="en-US" sz="1600"/>
              <a:t>Rechtliches</a:t>
            </a:r>
          </a:p>
        </p:txBody>
      </p:sp>
      <p:cxnSp>
        <p:nvCxnSpPr>
          <p:cNvPr id="26" name="Gerader Verbinder 25">
            <a:extLst>
              <a:ext uri="{FF2B5EF4-FFF2-40B4-BE49-F238E27FC236}">
                <a16:creationId xmlns:a16="http://schemas.microsoft.com/office/drawing/2014/main" id="{B7BF02D7-5312-F7CC-78C1-12A52BF80A34}"/>
              </a:ext>
            </a:extLst>
          </p:cNvPr>
          <p:cNvCxnSpPr>
            <a:cxnSpLocks/>
            <a:stCxn id="3" idx="0"/>
            <a:endCxn id="24" idx="0"/>
          </p:cNvCxnSpPr>
          <p:nvPr/>
        </p:nvCxnSpPr>
        <p:spPr>
          <a:xfrm>
            <a:off x="7275155" y="3699453"/>
            <a:ext cx="728373" cy="509161"/>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7" name="Picture 12" descr="Supermarkt, Cola, Alkoholfreies Getränk, Natron">
            <a:extLst>
              <a:ext uri="{FF2B5EF4-FFF2-40B4-BE49-F238E27FC236}">
                <a16:creationId xmlns:a16="http://schemas.microsoft.com/office/drawing/2014/main" id="{6CCE9AD9-A072-4F40-08A7-D7D8037672B2}"/>
              </a:ext>
            </a:extLst>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8760456" y="4205903"/>
            <a:ext cx="144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28" name="Textfeld 27">
            <a:extLst>
              <a:ext uri="{FF2B5EF4-FFF2-40B4-BE49-F238E27FC236}">
                <a16:creationId xmlns:a16="http://schemas.microsoft.com/office/drawing/2014/main" id="{53F8964B-C925-177B-E13D-A5D10B41CFC3}"/>
              </a:ext>
            </a:extLst>
          </p:cNvPr>
          <p:cNvSpPr txBox="1"/>
          <p:nvPr/>
        </p:nvSpPr>
        <p:spPr>
          <a:xfrm>
            <a:off x="9133272" y="5216024"/>
            <a:ext cx="731290" cy="338554"/>
          </a:xfrm>
          <a:prstGeom prst="rect">
            <a:avLst/>
          </a:prstGeom>
          <a:noFill/>
        </p:spPr>
        <p:txBody>
          <a:bodyPr wrap="none" rtlCol="0">
            <a:spAutoFit/>
          </a:bodyPr>
          <a:lstStyle/>
          <a:p>
            <a:r>
              <a:rPr lang="en-US" sz="1600"/>
              <a:t>Marke</a:t>
            </a:r>
          </a:p>
        </p:txBody>
      </p:sp>
      <p:cxnSp>
        <p:nvCxnSpPr>
          <p:cNvPr id="29" name="Gerader Verbinder 28">
            <a:extLst>
              <a:ext uri="{FF2B5EF4-FFF2-40B4-BE49-F238E27FC236}">
                <a16:creationId xmlns:a16="http://schemas.microsoft.com/office/drawing/2014/main" id="{0FDAB02D-1F88-433E-1D38-814116BE7D29}"/>
              </a:ext>
            </a:extLst>
          </p:cNvPr>
          <p:cNvCxnSpPr>
            <a:cxnSpLocks/>
            <a:stCxn id="3" idx="0"/>
            <a:endCxn id="27" idx="0"/>
          </p:cNvCxnSpPr>
          <p:nvPr/>
        </p:nvCxnSpPr>
        <p:spPr>
          <a:xfrm>
            <a:off x="7275155" y="3699453"/>
            <a:ext cx="2205301" cy="506450"/>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30" name="Picture 14" descr="Plus, Hinzufügen, Erhöhen, Icon, Button, Symbol">
            <a:extLst>
              <a:ext uri="{FF2B5EF4-FFF2-40B4-BE49-F238E27FC236}">
                <a16:creationId xmlns:a16="http://schemas.microsoft.com/office/drawing/2014/main" id="{A17FF15E-5037-A20D-F211-7C4C36A7DA0C}"/>
              </a:ext>
            </a:extLst>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4878447" y="5677108"/>
            <a:ext cx="518573" cy="518573"/>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4" descr="Plus, Hinzufügen, Erhöhen, Icon, Button, Symbol">
            <a:extLst>
              <a:ext uri="{FF2B5EF4-FFF2-40B4-BE49-F238E27FC236}">
                <a16:creationId xmlns:a16="http://schemas.microsoft.com/office/drawing/2014/main" id="{74E4BCF1-1C4F-36A6-E762-0C329A68F765}"/>
              </a:ext>
            </a:extLst>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5416952" y="5677108"/>
            <a:ext cx="518573" cy="518573"/>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4" descr="Plus, Hinzufügen, Erhöhen, Icon, Button, Symbol">
            <a:extLst>
              <a:ext uri="{FF2B5EF4-FFF2-40B4-BE49-F238E27FC236}">
                <a16:creationId xmlns:a16="http://schemas.microsoft.com/office/drawing/2014/main" id="{6098EB64-2C05-27B8-9A39-24A38EC1AB6D}"/>
              </a:ext>
            </a:extLst>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5958455" y="5677108"/>
            <a:ext cx="518573" cy="518573"/>
          </a:xfrm>
          <a:prstGeom prst="rect">
            <a:avLst/>
          </a:prstGeom>
          <a:noFill/>
          <a:extLst>
            <a:ext uri="{909E8E84-426E-40DD-AFC4-6F175D3DCCD1}">
              <a14:hiddenFill xmlns:a14="http://schemas.microsoft.com/office/drawing/2010/main">
                <a:solidFill>
                  <a:srgbClr val="FFFFFF"/>
                </a:solidFill>
              </a14:hiddenFill>
            </a:ext>
          </a:extLst>
        </p:spPr>
      </p:pic>
      <p:sp>
        <p:nvSpPr>
          <p:cNvPr id="3" name="Wolke 2">
            <a:extLst>
              <a:ext uri="{FF2B5EF4-FFF2-40B4-BE49-F238E27FC236}">
                <a16:creationId xmlns:a16="http://schemas.microsoft.com/office/drawing/2014/main" id="{366BFBD8-401C-A599-8953-336B0FD4E454}"/>
              </a:ext>
            </a:extLst>
          </p:cNvPr>
          <p:cNvSpPr/>
          <p:nvPr/>
        </p:nvSpPr>
        <p:spPr>
          <a:xfrm>
            <a:off x="4736503" y="3411409"/>
            <a:ext cx="2540769" cy="576088"/>
          </a:xfrm>
          <a:prstGeom prst="cloud">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rgbClr val="FF0000"/>
                </a:solidFill>
              </a:rPr>
              <a:t>Auswirkungen</a:t>
            </a:r>
            <a:r>
              <a:rPr lang="en-US" dirty="0">
                <a:solidFill>
                  <a:srgbClr val="FF0000"/>
                </a:solidFill>
              </a:rPr>
              <a:t>?</a:t>
            </a:r>
          </a:p>
        </p:txBody>
      </p:sp>
    </p:spTree>
    <p:extLst>
      <p:ext uri="{BB962C8B-B14F-4D97-AF65-F5344CB8AC3E}">
        <p14:creationId xmlns:p14="http://schemas.microsoft.com/office/powerpoint/2010/main" val="3189850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 erklärt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Rechteck 5">
            <a:extLst>
              <a:ext uri="{FF2B5EF4-FFF2-40B4-BE49-F238E27FC236}">
                <a16:creationId xmlns:a16="http://schemas.microsoft.com/office/drawing/2014/main" id="{B4FD520E-98E6-A64E-EFFD-C2BBAEDAD116}"/>
              </a:ext>
            </a:extLst>
          </p:cNvPr>
          <p:cNvSpPr/>
          <p:nvPr/>
        </p:nvSpPr>
        <p:spPr>
          <a:xfrm>
            <a:off x="1847528" y="1971249"/>
            <a:ext cx="8496944" cy="4521626"/>
          </a:xfrm>
          <a:prstGeom prst="rect">
            <a:avLst/>
          </a:prstGeom>
          <a:solidFill>
            <a:schemeClr val="bg2">
              <a:lumMod val="9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solidFill>
                  <a:schemeClr val="tx1"/>
                </a:solidFill>
              </a:rPr>
              <a:t>Dienstleistung 1</a:t>
            </a:r>
            <a:endParaRPr lang="en-US"/>
          </a:p>
        </p:txBody>
      </p:sp>
      <p:sp>
        <p:nvSpPr>
          <p:cNvPr id="7" name="Richtungspfeil 16">
            <a:extLst>
              <a:ext uri="{FF2B5EF4-FFF2-40B4-BE49-F238E27FC236}">
                <a16:creationId xmlns:a16="http://schemas.microsoft.com/office/drawing/2014/main" id="{476E954E-906C-90F5-A6CE-6C3552E81A28}"/>
              </a:ext>
            </a:extLst>
          </p:cNvPr>
          <p:cNvSpPr/>
          <p:nvPr>
            <p:custDataLst>
              <p:tags r:id="rId1"/>
            </p:custDataLst>
          </p:nvPr>
        </p:nvSpPr>
        <p:spPr bwMode="auto">
          <a:xfrm>
            <a:off x="3987079" y="2907353"/>
            <a:ext cx="4176464"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D</a:t>
            </a:r>
            <a:endParaRPr lang="en-AU" sz="1600">
              <a:solidFill>
                <a:schemeClr val="lt1">
                  <a:lumMod val="100000"/>
                </a:schemeClr>
              </a:solidFill>
              <a:latin typeface="Arial" panose="020B0604020202020204" pitchFamily="34" charset="0"/>
            </a:endParaRPr>
          </a:p>
        </p:txBody>
      </p:sp>
      <p:sp>
        <p:nvSpPr>
          <p:cNvPr id="8" name="Richtungspfeil 18">
            <a:extLst>
              <a:ext uri="{FF2B5EF4-FFF2-40B4-BE49-F238E27FC236}">
                <a16:creationId xmlns:a16="http://schemas.microsoft.com/office/drawing/2014/main" id="{F443272C-1570-3D6B-A24E-B5081049DB85}"/>
              </a:ext>
            </a:extLst>
          </p:cNvPr>
          <p:cNvSpPr/>
          <p:nvPr>
            <p:custDataLst>
              <p:tags r:id="rId2"/>
            </p:custDataLst>
          </p:nvPr>
        </p:nvSpPr>
        <p:spPr bwMode="auto">
          <a:xfrm>
            <a:off x="2042862" y="2403297"/>
            <a:ext cx="4801107"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A</a:t>
            </a:r>
            <a:endParaRPr lang="en-AU" sz="1600">
              <a:solidFill>
                <a:schemeClr val="lt1">
                  <a:lumMod val="100000"/>
                </a:schemeClr>
              </a:solidFill>
              <a:latin typeface="Arial" panose="020B0604020202020204" pitchFamily="34" charset="0"/>
            </a:endParaRPr>
          </a:p>
        </p:txBody>
      </p:sp>
      <p:sp>
        <p:nvSpPr>
          <p:cNvPr id="9" name="Richtungspfeil 19">
            <a:extLst>
              <a:ext uri="{FF2B5EF4-FFF2-40B4-BE49-F238E27FC236}">
                <a16:creationId xmlns:a16="http://schemas.microsoft.com/office/drawing/2014/main" id="{C0AA6EEA-F126-E12F-8A6C-225F035B470A}"/>
              </a:ext>
            </a:extLst>
          </p:cNvPr>
          <p:cNvSpPr/>
          <p:nvPr>
            <p:custDataLst>
              <p:tags r:id="rId3"/>
            </p:custDataLst>
          </p:nvPr>
        </p:nvSpPr>
        <p:spPr bwMode="auto">
          <a:xfrm>
            <a:off x="6939407" y="2403297"/>
            <a:ext cx="3117033"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B</a:t>
            </a:r>
            <a:endParaRPr lang="en-AU" sz="1600">
              <a:solidFill>
                <a:schemeClr val="lt1">
                  <a:lumMod val="100000"/>
                </a:schemeClr>
              </a:solidFill>
              <a:latin typeface="Arial" panose="020B0604020202020204" pitchFamily="34" charset="0"/>
            </a:endParaRPr>
          </a:p>
        </p:txBody>
      </p:sp>
      <p:sp>
        <p:nvSpPr>
          <p:cNvPr id="10" name="Richtungspfeil 20">
            <a:extLst>
              <a:ext uri="{FF2B5EF4-FFF2-40B4-BE49-F238E27FC236}">
                <a16:creationId xmlns:a16="http://schemas.microsoft.com/office/drawing/2014/main" id="{E454F319-3DBC-1D5C-8D30-62E522A66C05}"/>
              </a:ext>
            </a:extLst>
          </p:cNvPr>
          <p:cNvSpPr/>
          <p:nvPr>
            <p:custDataLst>
              <p:tags r:id="rId4"/>
            </p:custDataLst>
          </p:nvPr>
        </p:nvSpPr>
        <p:spPr bwMode="auto">
          <a:xfrm>
            <a:off x="2042861" y="2907353"/>
            <a:ext cx="1820889"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C</a:t>
            </a:r>
            <a:endParaRPr lang="en-AU" sz="1600">
              <a:solidFill>
                <a:schemeClr val="lt1">
                  <a:lumMod val="100000"/>
                </a:schemeClr>
              </a:solidFill>
              <a:latin typeface="Arial" panose="020B0604020202020204" pitchFamily="34" charset="0"/>
            </a:endParaRPr>
          </a:p>
        </p:txBody>
      </p:sp>
      <p:sp>
        <p:nvSpPr>
          <p:cNvPr id="11" name="Richtungspfeil 21">
            <a:extLst>
              <a:ext uri="{FF2B5EF4-FFF2-40B4-BE49-F238E27FC236}">
                <a16:creationId xmlns:a16="http://schemas.microsoft.com/office/drawing/2014/main" id="{B4ECA21A-34C7-5A4D-FA99-14513F7E1E49}"/>
              </a:ext>
            </a:extLst>
          </p:cNvPr>
          <p:cNvSpPr/>
          <p:nvPr>
            <p:custDataLst>
              <p:tags r:id="rId5"/>
            </p:custDataLst>
          </p:nvPr>
        </p:nvSpPr>
        <p:spPr bwMode="auto">
          <a:xfrm>
            <a:off x="8286873" y="2907482"/>
            <a:ext cx="1769566"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E</a:t>
            </a:r>
            <a:endParaRPr lang="en-AU" sz="1600">
              <a:solidFill>
                <a:schemeClr val="lt1">
                  <a:lumMod val="100000"/>
                </a:schemeClr>
              </a:solidFill>
              <a:latin typeface="Arial" panose="020B0604020202020204" pitchFamily="34" charset="0"/>
            </a:endParaRPr>
          </a:p>
        </p:txBody>
      </p:sp>
      <p:pic>
        <p:nvPicPr>
          <p:cNvPr id="12" name="Picture 2" descr="Brennen, Feuer, Ikonen, Matt, Symbol">
            <a:extLst>
              <a:ext uri="{FF2B5EF4-FFF2-40B4-BE49-F238E27FC236}">
                <a16:creationId xmlns:a16="http://schemas.microsoft.com/office/drawing/2014/main" id="{AABB5290-0B22-941A-647D-192FCCA99659}"/>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412780"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rennen, Feuer, Ikonen, Matt, Symbol">
            <a:extLst>
              <a:ext uri="{FF2B5EF4-FFF2-40B4-BE49-F238E27FC236}">
                <a16:creationId xmlns:a16="http://schemas.microsoft.com/office/drawing/2014/main" id="{EDDD5C19-23B7-453A-126B-6EA251BC399A}"/>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616517" y="3123329"/>
            <a:ext cx="263459" cy="432096"/>
          </a:xfrm>
          <a:prstGeom prst="rect">
            <a:avLst/>
          </a:prstGeom>
          <a:noFill/>
          <a:extLst>
            <a:ext uri="{909E8E84-426E-40DD-AFC4-6F175D3DCCD1}">
              <a14:hiddenFill xmlns:a14="http://schemas.microsoft.com/office/drawing/2010/main">
                <a:solidFill>
                  <a:srgbClr val="FFFFFF"/>
                </a:solidFill>
              </a14:hiddenFill>
            </a:ext>
          </a:extLst>
        </p:spPr>
      </p:pic>
      <p:cxnSp>
        <p:nvCxnSpPr>
          <p:cNvPr id="3" name="Gerader Verbinder 6">
            <a:extLst>
              <a:ext uri="{FF2B5EF4-FFF2-40B4-BE49-F238E27FC236}">
                <a16:creationId xmlns:a16="http://schemas.microsoft.com/office/drawing/2014/main" id="{10F4A1C7-B7DA-7F3F-0F75-718500BEFB43}"/>
              </a:ext>
            </a:extLst>
          </p:cNvPr>
          <p:cNvCxnSpPr>
            <a:stCxn id="18" idx="3"/>
          </p:cNvCxnSpPr>
          <p:nvPr/>
        </p:nvCxnSpPr>
        <p:spPr>
          <a:xfrm flipV="1">
            <a:off x="3739856" y="3920445"/>
            <a:ext cx="1309419" cy="1808677"/>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
        <p:nvSpPr>
          <p:cNvPr id="15" name="Wolke 14">
            <a:extLst>
              <a:ext uri="{FF2B5EF4-FFF2-40B4-BE49-F238E27FC236}">
                <a16:creationId xmlns:a16="http://schemas.microsoft.com/office/drawing/2014/main" id="{DE0C96C9-B736-B183-8772-475EF6759F82}"/>
              </a:ext>
            </a:extLst>
          </p:cNvPr>
          <p:cNvSpPr/>
          <p:nvPr/>
        </p:nvSpPr>
        <p:spPr>
          <a:xfrm>
            <a:off x="4283766" y="3411409"/>
            <a:ext cx="2655641" cy="576088"/>
          </a:xfrm>
          <a:prstGeom prst="cloud">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FF0000"/>
                </a:solidFill>
              </a:rPr>
              <a:t>Abhängigkeiten</a:t>
            </a:r>
          </a:p>
        </p:txBody>
      </p:sp>
      <p:pic>
        <p:nvPicPr>
          <p:cNvPr id="16" name="Picture 2" descr="https://upload.wikimedia.org/wikipedia/commons/thumb/5/54/Floridaserversfront1.jpg/1280px-Floridaserversfront1.jpg">
            <a:extLst>
              <a:ext uri="{FF2B5EF4-FFF2-40B4-BE49-F238E27FC236}">
                <a16:creationId xmlns:a16="http://schemas.microsoft.com/office/drawing/2014/main" id="{4811A4A4-08EB-EC97-DAC7-6A2CC52948C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r="18641"/>
          <a:stretch>
            <a:fillRect/>
          </a:stretch>
        </p:blipFill>
        <p:spPr bwMode="auto">
          <a:xfrm>
            <a:off x="2036158" y="3509926"/>
            <a:ext cx="1728190" cy="1129683"/>
          </a:xfrm>
          <a:prstGeom prst="rect">
            <a:avLst/>
          </a:prstGeom>
          <a:noFill/>
          <a:extLst>
            <a:ext uri="{909E8E84-426E-40DD-AFC4-6F175D3DCCD1}">
              <a14:hiddenFill xmlns:a14="http://schemas.microsoft.com/office/drawing/2010/main">
                <a:solidFill>
                  <a:srgbClr val="FFFFFF"/>
                </a:solidFill>
              </a14:hiddenFill>
            </a:ext>
          </a:extLst>
        </p:spPr>
      </p:pic>
      <p:sp>
        <p:nvSpPr>
          <p:cNvPr id="17" name="Textfeld 16">
            <a:extLst>
              <a:ext uri="{FF2B5EF4-FFF2-40B4-BE49-F238E27FC236}">
                <a16:creationId xmlns:a16="http://schemas.microsoft.com/office/drawing/2014/main" id="{234C57AC-5ED4-8330-D476-AD643CD9BCFE}"/>
              </a:ext>
            </a:extLst>
          </p:cNvPr>
          <p:cNvSpPr txBox="1"/>
          <p:nvPr/>
        </p:nvSpPr>
        <p:spPr>
          <a:xfrm>
            <a:off x="1871765" y="4566467"/>
            <a:ext cx="2056973" cy="338554"/>
          </a:xfrm>
          <a:prstGeom prst="rect">
            <a:avLst/>
          </a:prstGeom>
          <a:noFill/>
        </p:spPr>
        <p:txBody>
          <a:bodyPr wrap="none" rtlCol="0">
            <a:spAutoFit/>
          </a:bodyPr>
          <a:lstStyle/>
          <a:p>
            <a:r>
              <a:rPr lang="en-US" sz="1600"/>
              <a:t>Informationssysteme</a:t>
            </a:r>
          </a:p>
        </p:txBody>
      </p:sp>
      <p:pic>
        <p:nvPicPr>
          <p:cNvPr id="18" name="Grafik 17">
            <a:extLst>
              <a:ext uri="{FF2B5EF4-FFF2-40B4-BE49-F238E27FC236}">
                <a16:creationId xmlns:a16="http://schemas.microsoft.com/office/drawing/2014/main" id="{AA9644E0-7F33-0C6A-5BDF-4AC28B38B5DA}"/>
              </a:ext>
            </a:extLst>
          </p:cNvPr>
          <p:cNvPicPr>
            <a:picLocks noChangeAspect="1"/>
          </p:cNvPicPr>
          <p:nvPr/>
        </p:nvPicPr>
        <p:blipFill>
          <a:blip r:embed="rId12"/>
          <a:stretch>
            <a:fillRect/>
          </a:stretch>
        </p:blipFill>
        <p:spPr>
          <a:xfrm>
            <a:off x="2060649" y="5170261"/>
            <a:ext cx="1679207" cy="1117722"/>
          </a:xfrm>
          <a:prstGeom prst="rect">
            <a:avLst/>
          </a:prstGeom>
        </p:spPr>
      </p:pic>
      <p:cxnSp>
        <p:nvCxnSpPr>
          <p:cNvPr id="19" name="Gerader Verbinder 18">
            <a:extLst>
              <a:ext uri="{FF2B5EF4-FFF2-40B4-BE49-F238E27FC236}">
                <a16:creationId xmlns:a16="http://schemas.microsoft.com/office/drawing/2014/main" id="{926E7932-EA7F-05AB-5E7A-5A3C06F720C8}"/>
              </a:ext>
            </a:extLst>
          </p:cNvPr>
          <p:cNvCxnSpPr>
            <a:stCxn id="16" idx="3"/>
            <a:endCxn id="15" idx="2"/>
          </p:cNvCxnSpPr>
          <p:nvPr/>
        </p:nvCxnSpPr>
        <p:spPr>
          <a:xfrm flipV="1">
            <a:off x="3764348" y="3699453"/>
            <a:ext cx="527655" cy="375315"/>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0" name="Picture 4" descr="File:Manufacturing equipment 091.jpg">
            <a:extLst>
              <a:ext uri="{FF2B5EF4-FFF2-40B4-BE49-F238E27FC236}">
                <a16:creationId xmlns:a16="http://schemas.microsoft.com/office/drawing/2014/main" id="{4A2AD09B-F221-7273-253A-A81238B17B7C}"/>
              </a:ext>
            </a:extLst>
          </p:cNvPr>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4897778" y="5056367"/>
            <a:ext cx="1496259" cy="1122194"/>
          </a:xfrm>
          <a:prstGeom prst="rect">
            <a:avLst/>
          </a:prstGeom>
          <a:noFill/>
          <a:extLst>
            <a:ext uri="{909E8E84-426E-40DD-AFC4-6F175D3DCCD1}">
              <a14:hiddenFill xmlns:a14="http://schemas.microsoft.com/office/drawing/2010/main">
                <a:solidFill>
                  <a:srgbClr val="FFFFFF"/>
                </a:solidFill>
              </a14:hiddenFill>
            </a:ext>
          </a:extLst>
        </p:spPr>
      </p:pic>
      <p:sp>
        <p:nvSpPr>
          <p:cNvPr id="21" name="Textfeld 20">
            <a:extLst>
              <a:ext uri="{FF2B5EF4-FFF2-40B4-BE49-F238E27FC236}">
                <a16:creationId xmlns:a16="http://schemas.microsoft.com/office/drawing/2014/main" id="{CDBA83D3-579E-EB52-675A-9DB687C2F16B}"/>
              </a:ext>
            </a:extLst>
          </p:cNvPr>
          <p:cNvSpPr txBox="1"/>
          <p:nvPr/>
        </p:nvSpPr>
        <p:spPr>
          <a:xfrm>
            <a:off x="4768506" y="6124419"/>
            <a:ext cx="1891865" cy="338554"/>
          </a:xfrm>
          <a:prstGeom prst="rect">
            <a:avLst/>
          </a:prstGeom>
          <a:noFill/>
        </p:spPr>
        <p:txBody>
          <a:bodyPr wrap="none" rtlCol="0">
            <a:spAutoFit/>
          </a:bodyPr>
          <a:lstStyle/>
          <a:p>
            <a:r>
              <a:rPr lang="en-US" sz="1600"/>
              <a:t>Besondere Ausstattung</a:t>
            </a:r>
          </a:p>
        </p:txBody>
      </p:sp>
      <p:cxnSp>
        <p:nvCxnSpPr>
          <p:cNvPr id="22" name="Gerader Verbinder 21">
            <a:extLst>
              <a:ext uri="{FF2B5EF4-FFF2-40B4-BE49-F238E27FC236}">
                <a16:creationId xmlns:a16="http://schemas.microsoft.com/office/drawing/2014/main" id="{4F1EAD61-63A0-1A41-D391-4DF03CC8B4FC}"/>
              </a:ext>
            </a:extLst>
          </p:cNvPr>
          <p:cNvCxnSpPr>
            <a:stCxn id="20" idx="0"/>
            <a:endCxn id="15" idx="1"/>
          </p:cNvCxnSpPr>
          <p:nvPr/>
        </p:nvCxnSpPr>
        <p:spPr>
          <a:xfrm flipH="1" flipV="1">
            <a:off x="5611587" y="3986884"/>
            <a:ext cx="34321" cy="1069483"/>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3" name="Picture 6" descr="https://upload.wikimedia.org/wikipedia/commons/thumb/a/a2/Modern_warehouse_with_pallet_rack_storage_system.jpg/400px-Modern_warehouse_with_pallet_rack_storage_system.jpg">
            <a:extLst>
              <a:ext uri="{FF2B5EF4-FFF2-40B4-BE49-F238E27FC236}">
                <a16:creationId xmlns:a16="http://schemas.microsoft.com/office/drawing/2014/main" id="{95F39189-FB7E-79A2-7165-B4B13E0AA4FA}"/>
              </a:ext>
            </a:extLst>
          </p:cNvPr>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8141513" y="3509926"/>
            <a:ext cx="1442115" cy="1124850"/>
          </a:xfrm>
          <a:prstGeom prst="rect">
            <a:avLst/>
          </a:prstGeom>
          <a:noFill/>
          <a:extLst>
            <a:ext uri="{909E8E84-426E-40DD-AFC4-6F175D3DCCD1}">
              <a14:hiddenFill xmlns:a14="http://schemas.microsoft.com/office/drawing/2010/main">
                <a:solidFill>
                  <a:srgbClr val="FFFFFF"/>
                </a:solidFill>
              </a14:hiddenFill>
            </a:ext>
          </a:extLst>
        </p:spPr>
      </p:pic>
      <p:sp>
        <p:nvSpPr>
          <p:cNvPr id="24" name="Textfeld 23">
            <a:extLst>
              <a:ext uri="{FF2B5EF4-FFF2-40B4-BE49-F238E27FC236}">
                <a16:creationId xmlns:a16="http://schemas.microsoft.com/office/drawing/2014/main" id="{64F934CD-4F95-D41A-1778-21D9ECECE775}"/>
              </a:ext>
            </a:extLst>
          </p:cNvPr>
          <p:cNvSpPr txBox="1"/>
          <p:nvPr/>
        </p:nvSpPr>
        <p:spPr>
          <a:xfrm>
            <a:off x="8409695" y="4579817"/>
            <a:ext cx="934871" cy="338554"/>
          </a:xfrm>
          <a:prstGeom prst="rect">
            <a:avLst/>
          </a:prstGeom>
          <a:noFill/>
        </p:spPr>
        <p:txBody>
          <a:bodyPr wrap="none" rtlCol="0">
            <a:spAutoFit/>
          </a:bodyPr>
          <a:lstStyle/>
          <a:p>
            <a:r>
              <a:rPr lang="en-US" sz="1600"/>
              <a:t>Anbieter</a:t>
            </a:r>
          </a:p>
        </p:txBody>
      </p:sp>
      <p:cxnSp>
        <p:nvCxnSpPr>
          <p:cNvPr id="25" name="Gerader Verbinder 24">
            <a:extLst>
              <a:ext uri="{FF2B5EF4-FFF2-40B4-BE49-F238E27FC236}">
                <a16:creationId xmlns:a16="http://schemas.microsoft.com/office/drawing/2014/main" id="{FB710FB5-92CD-54AC-F0AF-B5BC82D47A7E}"/>
              </a:ext>
            </a:extLst>
          </p:cNvPr>
          <p:cNvCxnSpPr>
            <a:stCxn id="23" idx="1"/>
            <a:endCxn id="15" idx="0"/>
          </p:cNvCxnSpPr>
          <p:nvPr/>
        </p:nvCxnSpPr>
        <p:spPr>
          <a:xfrm flipH="1" flipV="1">
            <a:off x="6937194" y="3699453"/>
            <a:ext cx="1204319" cy="372898"/>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6" name="Picture 8" descr="https://upload.wikimedia.org/wikipedia/commons/thumb/a/a3/More_Icon_C.svg/2000px-More_Icon_C.svg.png">
            <a:extLst>
              <a:ext uri="{FF2B5EF4-FFF2-40B4-BE49-F238E27FC236}">
                <a16:creationId xmlns:a16="http://schemas.microsoft.com/office/drawing/2014/main" id="{FCE97D72-E783-61D8-C3AB-81A524BCB077}"/>
              </a:ext>
            </a:extLst>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7144667" y="5014310"/>
            <a:ext cx="1229064" cy="1229064"/>
          </a:xfrm>
          <a:prstGeom prst="rect">
            <a:avLst/>
          </a:prstGeom>
          <a:noFill/>
          <a:extLst>
            <a:ext uri="{909E8E84-426E-40DD-AFC4-6F175D3DCCD1}">
              <a14:hiddenFill xmlns:a14="http://schemas.microsoft.com/office/drawing/2010/main">
                <a:solidFill>
                  <a:srgbClr val="FFFFFF"/>
                </a:solidFill>
              </a14:hiddenFill>
            </a:ext>
          </a:extLst>
        </p:spPr>
      </p:pic>
      <p:sp>
        <p:nvSpPr>
          <p:cNvPr id="27" name="Textfeld 26">
            <a:extLst>
              <a:ext uri="{FF2B5EF4-FFF2-40B4-BE49-F238E27FC236}">
                <a16:creationId xmlns:a16="http://schemas.microsoft.com/office/drawing/2014/main" id="{98223FBB-B44A-9CDC-9AC8-F8FC1FD0B2BF}"/>
              </a:ext>
            </a:extLst>
          </p:cNvPr>
          <p:cNvSpPr txBox="1"/>
          <p:nvPr/>
        </p:nvSpPr>
        <p:spPr>
          <a:xfrm>
            <a:off x="7988364" y="6000852"/>
            <a:ext cx="1963999" cy="338554"/>
          </a:xfrm>
          <a:prstGeom prst="rect">
            <a:avLst/>
          </a:prstGeom>
          <a:noFill/>
        </p:spPr>
        <p:txBody>
          <a:bodyPr wrap="none" rtlCol="0">
            <a:spAutoFit/>
          </a:bodyPr>
          <a:lstStyle/>
          <a:p>
            <a:r>
              <a:rPr lang="en-US" sz="1600" b="1"/>
              <a:t>... und viele mehr</a:t>
            </a:r>
          </a:p>
        </p:txBody>
      </p:sp>
      <p:cxnSp>
        <p:nvCxnSpPr>
          <p:cNvPr id="28" name="Gerader Verbinder 27">
            <a:extLst>
              <a:ext uri="{FF2B5EF4-FFF2-40B4-BE49-F238E27FC236}">
                <a16:creationId xmlns:a16="http://schemas.microsoft.com/office/drawing/2014/main" id="{D8B319E9-B7DF-2D86-DA97-7A5F95BB44AD}"/>
              </a:ext>
            </a:extLst>
          </p:cNvPr>
          <p:cNvCxnSpPr/>
          <p:nvPr/>
        </p:nvCxnSpPr>
        <p:spPr>
          <a:xfrm flipH="1" flipV="1">
            <a:off x="6548035" y="3870202"/>
            <a:ext cx="972238" cy="1186165"/>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7805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BIA-Prozess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grpSp>
        <p:nvGrpSpPr>
          <p:cNvPr id="14" name="Gruppieren 13">
            <a:extLst>
              <a:ext uri="{FF2B5EF4-FFF2-40B4-BE49-F238E27FC236}">
                <a16:creationId xmlns:a16="http://schemas.microsoft.com/office/drawing/2014/main" id="{C1BB3F60-CF1D-42A0-65D3-97E82CD23F31}"/>
              </a:ext>
            </a:extLst>
          </p:cNvPr>
          <p:cNvGrpSpPr/>
          <p:nvPr/>
        </p:nvGrpSpPr>
        <p:grpSpPr>
          <a:xfrm>
            <a:off x="1511078" y="1540810"/>
            <a:ext cx="8555240" cy="5055227"/>
            <a:chOff x="162004" y="1516426"/>
            <a:chExt cx="8555240" cy="5055227"/>
          </a:xfrm>
        </p:grpSpPr>
        <p:grpSp>
          <p:nvGrpSpPr>
            <p:cNvPr id="29" name="Gruppieren 4">
              <a:extLst>
                <a:ext uri="{FF2B5EF4-FFF2-40B4-BE49-F238E27FC236}">
                  <a16:creationId xmlns:a16="http://schemas.microsoft.com/office/drawing/2014/main" id="{BCAFA645-5934-265A-A91E-5B86D79857F2}"/>
                </a:ext>
              </a:extLst>
            </p:cNvPr>
            <p:cNvGrpSpPr>
              <a:grpSpLocks noChangeAspect="1"/>
            </p:cNvGrpSpPr>
            <p:nvPr/>
          </p:nvGrpSpPr>
          <p:grpSpPr>
            <a:xfrm rot="19048120">
              <a:off x="3965244" y="1819653"/>
              <a:ext cx="4752000" cy="4752000"/>
              <a:chOff x="6723063" y="2051050"/>
              <a:chExt cx="1439862" cy="1439863"/>
            </a:xfrm>
          </p:grpSpPr>
          <p:sp>
            <p:nvSpPr>
              <p:cNvPr id="40" name="Freeform 6">
                <a:extLst>
                  <a:ext uri="{FF2B5EF4-FFF2-40B4-BE49-F238E27FC236}">
                    <a16:creationId xmlns:a16="http://schemas.microsoft.com/office/drawing/2014/main" id="{608785A8-4CEF-8584-2AF3-019252A880A4}"/>
                  </a:ext>
                </a:extLst>
              </p:cNvPr>
              <p:cNvSpPr/>
              <p:nvPr>
                <p:custDataLst>
                  <p:tags r:id="rId1"/>
                </p:custDataLst>
              </p:nvPr>
            </p:nvSpPr>
            <p:spPr bwMode="auto">
              <a:xfrm>
                <a:off x="6921500" y="2249488"/>
                <a:ext cx="1044575" cy="1044575"/>
              </a:xfrm>
              <a:custGeom>
                <a:avLst/>
                <a:gdLst>
                  <a:gd name="T0" fmla="*/ 119 w 425"/>
                  <a:gd name="T1" fmla="*/ 373 h 425"/>
                  <a:gd name="T2" fmla="*/ 51 w 425"/>
                  <a:gd name="T3" fmla="*/ 119 h 425"/>
                  <a:gd name="T4" fmla="*/ 305 w 425"/>
                  <a:gd name="T5" fmla="*/ 51 h 425"/>
                  <a:gd name="T6" fmla="*/ 373 w 425"/>
                  <a:gd name="T7" fmla="*/ 305 h 425"/>
                  <a:gd name="T8" fmla="*/ 119 w 425"/>
                  <a:gd name="T9" fmla="*/ 373 h 425"/>
                </a:gdLst>
                <a:ahLst/>
                <a:cxnLst>
                  <a:cxn ang="0">
                    <a:pos x="T0" y="T1"/>
                  </a:cxn>
                  <a:cxn ang="0">
                    <a:pos x="T2" y="T3"/>
                  </a:cxn>
                  <a:cxn ang="0">
                    <a:pos x="T4" y="T5"/>
                  </a:cxn>
                  <a:cxn ang="0">
                    <a:pos x="T6" y="T7"/>
                  </a:cxn>
                  <a:cxn ang="0">
                    <a:pos x="T8" y="T9"/>
                  </a:cxn>
                </a:cxnLst>
                <a:rect l="0" t="0" r="r" b="b"/>
                <a:pathLst>
                  <a:path w="425" h="425">
                    <a:moveTo>
                      <a:pt x="119" y="373"/>
                    </a:moveTo>
                    <a:cubicBezTo>
                      <a:pt x="30" y="322"/>
                      <a:pt x="0" y="208"/>
                      <a:pt x="51" y="119"/>
                    </a:cubicBezTo>
                    <a:cubicBezTo>
                      <a:pt x="103" y="30"/>
                      <a:pt x="216" y="0"/>
                      <a:pt x="305" y="51"/>
                    </a:cubicBezTo>
                    <a:cubicBezTo>
                      <a:pt x="394" y="103"/>
                      <a:pt x="425" y="216"/>
                      <a:pt x="373" y="305"/>
                    </a:cubicBezTo>
                    <a:cubicBezTo>
                      <a:pt x="322" y="394"/>
                      <a:pt x="208" y="425"/>
                      <a:pt x="119" y="373"/>
                    </a:cubicBezTo>
                    <a:close/>
                  </a:path>
                </a:pathLst>
              </a:custGeom>
              <a:solidFill>
                <a:srgbClr val="FFFFFF"/>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1" name="Freeform 7">
                <a:extLst>
                  <a:ext uri="{FF2B5EF4-FFF2-40B4-BE49-F238E27FC236}">
                    <a16:creationId xmlns:a16="http://schemas.microsoft.com/office/drawing/2014/main" id="{1FBDCBB9-FAC0-5E3E-0938-852E9132F599}"/>
                  </a:ext>
                </a:extLst>
              </p:cNvPr>
              <p:cNvSpPr/>
              <p:nvPr>
                <p:custDataLst>
                  <p:tags r:id="rId2"/>
                </p:custDataLst>
              </p:nvPr>
            </p:nvSpPr>
            <p:spPr bwMode="auto">
              <a:xfrm>
                <a:off x="6754813" y="2054225"/>
                <a:ext cx="730250" cy="581025"/>
              </a:xfrm>
              <a:custGeom>
                <a:avLst/>
                <a:gdLst>
                  <a:gd name="T0" fmla="*/ 90 w 297"/>
                  <a:gd name="T1" fmla="*/ 237 h 237"/>
                  <a:gd name="T2" fmla="*/ 109 w 297"/>
                  <a:gd name="T3" fmla="*/ 193 h 237"/>
                  <a:gd name="T4" fmla="*/ 254 w 297"/>
                  <a:gd name="T5" fmla="*/ 96 h 237"/>
                  <a:gd name="T6" fmla="*/ 297 w 297"/>
                  <a:gd name="T7" fmla="*/ 47 h 237"/>
                  <a:gd name="T8" fmla="*/ 256 w 297"/>
                  <a:gd name="T9" fmla="*/ 0 h 237"/>
                  <a:gd name="T10" fmla="*/ 0 w 297"/>
                  <a:gd name="T11" fmla="*/ 209 h 237"/>
                  <a:gd name="T12" fmla="*/ 58 w 297"/>
                  <a:gd name="T13" fmla="*/ 184 h 237"/>
                  <a:gd name="T14" fmla="*/ 90 w 297"/>
                  <a:gd name="T15" fmla="*/ 237 h 2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7" h="236">
                    <a:moveTo>
                      <a:pt x="90" y="237"/>
                    </a:moveTo>
                    <a:cubicBezTo>
                      <a:pt x="94" y="222"/>
                      <a:pt x="100" y="207"/>
                      <a:pt x="109" y="193"/>
                    </a:cubicBezTo>
                    <a:cubicBezTo>
                      <a:pt x="140" y="138"/>
                      <a:pt x="195" y="104"/>
                      <a:pt x="254" y="96"/>
                    </a:cubicBezTo>
                    <a:cubicBezTo>
                      <a:pt x="297" y="47"/>
                      <a:pt x="297" y="47"/>
                      <a:pt x="297" y="47"/>
                    </a:cubicBezTo>
                    <a:cubicBezTo>
                      <a:pt x="256" y="0"/>
                      <a:pt x="256" y="0"/>
                      <a:pt x="256" y="0"/>
                    </a:cubicBezTo>
                    <a:cubicBezTo>
                      <a:pt x="134" y="10"/>
                      <a:pt x="33" y="95"/>
                      <a:pt x="0" y="209"/>
                    </a:cubicBezTo>
                    <a:cubicBezTo>
                      <a:pt x="58" y="184"/>
                      <a:pt x="58" y="184"/>
                      <a:pt x="58" y="184"/>
                    </a:cubicBezTo>
                    <a:lnTo>
                      <a:pt x="90" y="237"/>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2" name="Freeform 8">
                <a:extLst>
                  <a:ext uri="{FF2B5EF4-FFF2-40B4-BE49-F238E27FC236}">
                    <a16:creationId xmlns:a16="http://schemas.microsoft.com/office/drawing/2014/main" id="{5EDDE654-664B-D687-5A27-DD0ECDA63312}"/>
                  </a:ext>
                </a:extLst>
              </p:cNvPr>
              <p:cNvSpPr/>
              <p:nvPr>
                <p:custDataLst>
                  <p:tags r:id="rId3"/>
                </p:custDataLst>
              </p:nvPr>
            </p:nvSpPr>
            <p:spPr bwMode="auto">
              <a:xfrm>
                <a:off x="6723063" y="2544763"/>
                <a:ext cx="449262" cy="819150"/>
              </a:xfrm>
              <a:custGeom>
                <a:avLst/>
                <a:gdLst>
                  <a:gd name="T0" fmla="*/ 183 w 183"/>
                  <a:gd name="T1" fmla="*/ 257 h 333"/>
                  <a:gd name="T2" fmla="*/ 98 w 183"/>
                  <a:gd name="T3" fmla="*/ 56 h 333"/>
                  <a:gd name="T4" fmla="*/ 65 w 183"/>
                  <a:gd name="T5" fmla="*/ 0 h 333"/>
                  <a:gd name="T6" fmla="*/ 8 w 183"/>
                  <a:gd name="T7" fmla="*/ 25 h 333"/>
                  <a:gd name="T8" fmla="*/ 0 w 183"/>
                  <a:gd name="T9" fmla="*/ 92 h 333"/>
                  <a:gd name="T10" fmla="*/ 127 w 183"/>
                  <a:gd name="T11" fmla="*/ 333 h 333"/>
                  <a:gd name="T12" fmla="*/ 121 w 183"/>
                  <a:gd name="T13" fmla="*/ 271 h 333"/>
                  <a:gd name="T14" fmla="*/ 183 w 183"/>
                  <a:gd name="T15" fmla="*/ 257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333">
                    <a:moveTo>
                      <a:pt x="183" y="257"/>
                    </a:moveTo>
                    <a:cubicBezTo>
                      <a:pt x="116" y="212"/>
                      <a:pt x="84" y="132"/>
                      <a:pt x="98" y="56"/>
                    </a:cubicBezTo>
                    <a:cubicBezTo>
                      <a:pt x="65" y="0"/>
                      <a:pt x="65" y="0"/>
                      <a:pt x="65" y="0"/>
                    </a:cubicBezTo>
                    <a:cubicBezTo>
                      <a:pt x="8" y="25"/>
                      <a:pt x="8" y="25"/>
                      <a:pt x="8" y="25"/>
                    </a:cubicBezTo>
                    <a:cubicBezTo>
                      <a:pt x="3" y="47"/>
                      <a:pt x="0" y="69"/>
                      <a:pt x="0" y="92"/>
                    </a:cubicBezTo>
                    <a:cubicBezTo>
                      <a:pt x="0" y="192"/>
                      <a:pt x="50" y="280"/>
                      <a:pt x="127" y="333"/>
                    </a:cubicBezTo>
                    <a:cubicBezTo>
                      <a:pt x="121" y="271"/>
                      <a:pt x="121" y="271"/>
                      <a:pt x="121" y="271"/>
                    </a:cubicBezTo>
                    <a:lnTo>
                      <a:pt x="183" y="257"/>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3" name="Freeform 9">
                <a:extLst>
                  <a:ext uri="{FF2B5EF4-FFF2-40B4-BE49-F238E27FC236}">
                    <a16:creationId xmlns:a16="http://schemas.microsoft.com/office/drawing/2014/main" id="{2FC18AF5-75CB-3E15-E727-1FDFE8455FEE}"/>
                  </a:ext>
                </a:extLst>
              </p:cNvPr>
              <p:cNvSpPr/>
              <p:nvPr>
                <p:custDataLst>
                  <p:tags r:id="rId4"/>
                </p:custDataLst>
              </p:nvPr>
            </p:nvSpPr>
            <p:spPr bwMode="auto">
              <a:xfrm>
                <a:off x="7426325" y="2051050"/>
                <a:ext cx="682625" cy="573088"/>
              </a:xfrm>
              <a:custGeom>
                <a:avLst/>
                <a:gdLst>
                  <a:gd name="T0" fmla="*/ 0 w 278"/>
                  <a:gd name="T1" fmla="*/ 95 h 233"/>
                  <a:gd name="T2" fmla="*/ 107 w 278"/>
                  <a:gd name="T3" fmla="*/ 121 h 233"/>
                  <a:gd name="T4" fmla="*/ 186 w 278"/>
                  <a:gd name="T5" fmla="*/ 208 h 233"/>
                  <a:gd name="T6" fmla="*/ 246 w 278"/>
                  <a:gd name="T7" fmla="*/ 233 h 233"/>
                  <a:gd name="T8" fmla="*/ 278 w 278"/>
                  <a:gd name="T9" fmla="*/ 181 h 233"/>
                  <a:gd name="T10" fmla="*/ 7 w 278"/>
                  <a:gd name="T11" fmla="*/ 0 h 233"/>
                  <a:gd name="T12" fmla="*/ 0 w 278"/>
                  <a:gd name="T13" fmla="*/ 1 h 233"/>
                  <a:gd name="T14" fmla="*/ 41 w 278"/>
                  <a:gd name="T15" fmla="*/ 48 h 233"/>
                  <a:gd name="T16" fmla="*/ 0 w 278"/>
                  <a:gd name="T17" fmla="*/ 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33">
                    <a:moveTo>
                      <a:pt x="0" y="95"/>
                    </a:moveTo>
                    <a:cubicBezTo>
                      <a:pt x="36" y="94"/>
                      <a:pt x="73" y="102"/>
                      <a:pt x="107" y="121"/>
                    </a:cubicBezTo>
                    <a:cubicBezTo>
                      <a:pt x="143" y="142"/>
                      <a:pt x="170" y="173"/>
                      <a:pt x="186" y="208"/>
                    </a:cubicBezTo>
                    <a:cubicBezTo>
                      <a:pt x="246" y="233"/>
                      <a:pt x="246" y="233"/>
                      <a:pt x="246" y="233"/>
                    </a:cubicBezTo>
                    <a:cubicBezTo>
                      <a:pt x="278" y="181"/>
                      <a:pt x="278" y="181"/>
                      <a:pt x="278" y="181"/>
                    </a:cubicBezTo>
                    <a:cubicBezTo>
                      <a:pt x="233" y="75"/>
                      <a:pt x="129" y="0"/>
                      <a:pt x="7" y="0"/>
                    </a:cubicBezTo>
                    <a:cubicBezTo>
                      <a:pt x="5" y="0"/>
                      <a:pt x="2" y="1"/>
                      <a:pt x="0" y="1"/>
                    </a:cubicBezTo>
                    <a:cubicBezTo>
                      <a:pt x="41" y="48"/>
                      <a:pt x="41" y="48"/>
                      <a:pt x="41" y="48"/>
                    </a:cubicBezTo>
                    <a:lnTo>
                      <a:pt x="0" y="95"/>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4" name="Freeform 10">
                <a:extLst>
                  <a:ext uri="{FF2B5EF4-FFF2-40B4-BE49-F238E27FC236}">
                    <a16:creationId xmlns:a16="http://schemas.microsoft.com/office/drawing/2014/main" id="{5BC92B69-3385-4436-73AB-8C09659612C5}"/>
                  </a:ext>
                </a:extLst>
              </p:cNvPr>
              <p:cNvSpPr/>
              <p:nvPr>
                <p:custDataLst>
                  <p:tags r:id="rId5"/>
                </p:custDataLst>
              </p:nvPr>
            </p:nvSpPr>
            <p:spPr bwMode="auto">
              <a:xfrm>
                <a:off x="7764463" y="2532063"/>
                <a:ext cx="398462" cy="784225"/>
              </a:xfrm>
              <a:custGeom>
                <a:avLst/>
                <a:gdLst>
                  <a:gd name="T0" fmla="*/ 162 w 162"/>
                  <a:gd name="T1" fmla="*/ 97 h 319"/>
                  <a:gd name="T2" fmla="*/ 146 w 162"/>
                  <a:gd name="T3" fmla="*/ 0 h 319"/>
                  <a:gd name="T4" fmla="*/ 114 w 162"/>
                  <a:gd name="T5" fmla="*/ 54 h 319"/>
                  <a:gd name="T6" fmla="*/ 56 w 162"/>
                  <a:gd name="T7" fmla="*/ 29 h 319"/>
                  <a:gd name="T8" fmla="*/ 41 w 162"/>
                  <a:gd name="T9" fmla="*/ 196 h 319"/>
                  <a:gd name="T10" fmla="*/ 6 w 162"/>
                  <a:gd name="T11" fmla="*/ 241 h 319"/>
                  <a:gd name="T12" fmla="*/ 0 w 162"/>
                  <a:gd name="T13" fmla="*/ 306 h 319"/>
                  <a:gd name="T14" fmla="*/ 60 w 162"/>
                  <a:gd name="T15" fmla="*/ 319 h 319"/>
                  <a:gd name="T16" fmla="*/ 162 w 162"/>
                  <a:gd name="T17" fmla="*/ 97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319">
                    <a:moveTo>
                      <a:pt x="162" y="97"/>
                    </a:moveTo>
                    <a:cubicBezTo>
                      <a:pt x="162" y="63"/>
                      <a:pt x="156" y="31"/>
                      <a:pt x="146" y="0"/>
                    </a:cubicBezTo>
                    <a:cubicBezTo>
                      <a:pt x="114" y="54"/>
                      <a:pt x="114" y="54"/>
                      <a:pt x="114" y="54"/>
                    </a:cubicBezTo>
                    <a:cubicBezTo>
                      <a:pt x="56" y="29"/>
                      <a:pt x="56" y="29"/>
                      <a:pt x="56" y="29"/>
                    </a:cubicBezTo>
                    <a:cubicBezTo>
                      <a:pt x="75" y="82"/>
                      <a:pt x="72" y="144"/>
                      <a:pt x="41" y="196"/>
                    </a:cubicBezTo>
                    <a:cubicBezTo>
                      <a:pt x="32" y="213"/>
                      <a:pt x="20" y="228"/>
                      <a:pt x="6" y="241"/>
                    </a:cubicBezTo>
                    <a:cubicBezTo>
                      <a:pt x="0" y="306"/>
                      <a:pt x="0" y="306"/>
                      <a:pt x="0" y="306"/>
                    </a:cubicBezTo>
                    <a:cubicBezTo>
                      <a:pt x="60" y="319"/>
                      <a:pt x="60" y="319"/>
                      <a:pt x="60" y="319"/>
                    </a:cubicBezTo>
                    <a:cubicBezTo>
                      <a:pt x="123" y="266"/>
                      <a:pt x="162" y="186"/>
                      <a:pt x="162" y="97"/>
                    </a:cubicBez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5" name="Freeform 11">
                <a:extLst>
                  <a:ext uri="{FF2B5EF4-FFF2-40B4-BE49-F238E27FC236}">
                    <a16:creationId xmlns:a16="http://schemas.microsoft.com/office/drawing/2014/main" id="{4534B212-8534-A812-64B5-0785995EBC0A}"/>
                  </a:ext>
                </a:extLst>
              </p:cNvPr>
              <p:cNvSpPr/>
              <p:nvPr>
                <p:custDataLst>
                  <p:tags r:id="rId6"/>
                </p:custDataLst>
              </p:nvPr>
            </p:nvSpPr>
            <p:spPr bwMode="auto">
              <a:xfrm>
                <a:off x="7054850" y="3154363"/>
                <a:ext cx="825500" cy="336550"/>
              </a:xfrm>
              <a:custGeom>
                <a:avLst/>
                <a:gdLst>
                  <a:gd name="T0" fmla="*/ 281 w 336"/>
                  <a:gd name="T1" fmla="*/ 0 h 137"/>
                  <a:gd name="T2" fmla="*/ 64 w 336"/>
                  <a:gd name="T3" fmla="*/ 19 h 137"/>
                  <a:gd name="T4" fmla="*/ 0 w 336"/>
                  <a:gd name="T5" fmla="*/ 33 h 137"/>
                  <a:gd name="T6" fmla="*/ 6 w 336"/>
                  <a:gd name="T7" fmla="*/ 94 h 137"/>
                  <a:gd name="T8" fmla="*/ 158 w 336"/>
                  <a:gd name="T9" fmla="*/ 137 h 137"/>
                  <a:gd name="T10" fmla="*/ 336 w 336"/>
                  <a:gd name="T11" fmla="*/ 77 h 137"/>
                  <a:gd name="T12" fmla="*/ 275 w 336"/>
                  <a:gd name="T13" fmla="*/ 63 h 137"/>
                  <a:gd name="T14" fmla="*/ 281 w 336"/>
                  <a:gd name="T15" fmla="*/ 0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137">
                    <a:moveTo>
                      <a:pt x="281" y="0"/>
                    </a:moveTo>
                    <a:cubicBezTo>
                      <a:pt x="220" y="48"/>
                      <a:pt x="135" y="57"/>
                      <a:pt x="64" y="19"/>
                    </a:cubicBezTo>
                    <a:cubicBezTo>
                      <a:pt x="0" y="33"/>
                      <a:pt x="0" y="33"/>
                      <a:pt x="0" y="33"/>
                    </a:cubicBezTo>
                    <a:cubicBezTo>
                      <a:pt x="6" y="94"/>
                      <a:pt x="6" y="94"/>
                      <a:pt x="6" y="94"/>
                    </a:cubicBezTo>
                    <a:cubicBezTo>
                      <a:pt x="50" y="122"/>
                      <a:pt x="102" y="137"/>
                      <a:pt x="158" y="137"/>
                    </a:cubicBezTo>
                    <a:cubicBezTo>
                      <a:pt x="225" y="137"/>
                      <a:pt x="287" y="115"/>
                      <a:pt x="336" y="77"/>
                    </a:cubicBezTo>
                    <a:cubicBezTo>
                      <a:pt x="275" y="63"/>
                      <a:pt x="275" y="63"/>
                      <a:pt x="275" y="63"/>
                    </a:cubicBezTo>
                    <a:lnTo>
                      <a:pt x="281" y="0"/>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grpSp>
        <p:sp>
          <p:nvSpPr>
            <p:cNvPr id="30" name="Textfeld 29">
              <a:extLst>
                <a:ext uri="{FF2B5EF4-FFF2-40B4-BE49-F238E27FC236}">
                  <a16:creationId xmlns:a16="http://schemas.microsoft.com/office/drawing/2014/main" id="{683788A6-D8B9-A045-AC6A-6CD6904F0CF8}"/>
                </a:ext>
              </a:extLst>
            </p:cNvPr>
            <p:cNvSpPr txBox="1"/>
            <p:nvPr/>
          </p:nvSpPr>
          <p:spPr>
            <a:xfrm>
              <a:off x="5390459" y="2020948"/>
              <a:ext cx="1619354" cy="523220"/>
            </a:xfrm>
            <a:prstGeom prst="rect">
              <a:avLst/>
            </a:prstGeom>
            <a:noFill/>
            <a:ln>
              <a:noFill/>
            </a:ln>
          </p:spPr>
          <p:txBody>
            <a:bodyPr wrap="none" rtlCol="0">
              <a:spAutoFit/>
            </a:bodyPr>
            <a:lstStyle/>
            <a:p>
              <a:pPr algn="ctr"/>
              <a:r>
                <a:rPr lang="en-US" sz="1400"/>
                <a:t>Produkt und Dienstleistung</a:t>
              </a:r>
              <a:br>
                <a:rPr lang="en-US" sz="1400"/>
              </a:br>
              <a:r>
                <a:rPr lang="en-US" sz="1400"/>
                <a:t>Prioritätensetzung</a:t>
              </a:r>
            </a:p>
          </p:txBody>
        </p:sp>
        <p:sp>
          <p:nvSpPr>
            <p:cNvPr id="31" name="Textfeld 30">
              <a:extLst>
                <a:ext uri="{FF2B5EF4-FFF2-40B4-BE49-F238E27FC236}">
                  <a16:creationId xmlns:a16="http://schemas.microsoft.com/office/drawing/2014/main" id="{91F3F9BC-26B2-3F68-80A1-94CD3506FB4C}"/>
                </a:ext>
              </a:extLst>
            </p:cNvPr>
            <p:cNvSpPr txBox="1"/>
            <p:nvPr/>
          </p:nvSpPr>
          <p:spPr>
            <a:xfrm rot="5400000">
              <a:off x="7615744" y="3229261"/>
              <a:ext cx="1170512" cy="523220"/>
            </a:xfrm>
            <a:prstGeom prst="rect">
              <a:avLst/>
            </a:prstGeom>
            <a:noFill/>
            <a:ln>
              <a:noFill/>
            </a:ln>
          </p:spPr>
          <p:txBody>
            <a:bodyPr wrap="none" rtlCol="0">
              <a:spAutoFit/>
            </a:bodyPr>
            <a:lstStyle/>
            <a:p>
              <a:pPr algn="ctr"/>
              <a:r>
                <a:rPr lang="en-US" sz="1400"/>
                <a:t>Prozess</a:t>
              </a:r>
              <a:br>
                <a:rPr lang="en-US" sz="1400"/>
              </a:br>
              <a:r>
                <a:rPr lang="en-US" sz="1400"/>
                <a:t>Prioritätensetzung</a:t>
              </a:r>
            </a:p>
          </p:txBody>
        </p:sp>
        <p:sp>
          <p:nvSpPr>
            <p:cNvPr id="32" name="Textfeld 31">
              <a:extLst>
                <a:ext uri="{FF2B5EF4-FFF2-40B4-BE49-F238E27FC236}">
                  <a16:creationId xmlns:a16="http://schemas.microsoft.com/office/drawing/2014/main" id="{8C603A5E-043B-ACD3-0586-1FBCAB2F977B}"/>
                </a:ext>
              </a:extLst>
            </p:cNvPr>
            <p:cNvSpPr txBox="1"/>
            <p:nvPr/>
          </p:nvSpPr>
          <p:spPr>
            <a:xfrm>
              <a:off x="7028949" y="5380370"/>
              <a:ext cx="1170512" cy="523220"/>
            </a:xfrm>
            <a:prstGeom prst="rect">
              <a:avLst/>
            </a:prstGeom>
            <a:noFill/>
            <a:ln>
              <a:noFill/>
            </a:ln>
          </p:spPr>
          <p:txBody>
            <a:bodyPr wrap="none" rtlCol="0">
              <a:spAutoFit/>
            </a:bodyPr>
            <a:lstStyle/>
            <a:p>
              <a:pPr algn="ctr"/>
              <a:r>
                <a:rPr lang="en-US" sz="1400"/>
                <a:t>Tätigkeit</a:t>
              </a:r>
              <a:br>
                <a:rPr lang="en-US" sz="1400"/>
              </a:br>
              <a:r>
                <a:rPr lang="en-US" sz="1400"/>
                <a:t>Prioritätensetzung</a:t>
              </a:r>
            </a:p>
          </p:txBody>
        </p:sp>
        <p:sp>
          <p:nvSpPr>
            <p:cNvPr id="33" name="Textfeld 32">
              <a:extLst>
                <a:ext uri="{FF2B5EF4-FFF2-40B4-BE49-F238E27FC236}">
                  <a16:creationId xmlns:a16="http://schemas.microsoft.com/office/drawing/2014/main" id="{107251FF-18AB-3EB8-DDAE-C1EB986311EC}"/>
                </a:ext>
              </a:extLst>
            </p:cNvPr>
            <p:cNvSpPr txBox="1"/>
            <p:nvPr/>
          </p:nvSpPr>
          <p:spPr>
            <a:xfrm>
              <a:off x="4982687" y="5721886"/>
              <a:ext cx="1269899" cy="523220"/>
            </a:xfrm>
            <a:prstGeom prst="rect">
              <a:avLst/>
            </a:prstGeom>
            <a:noFill/>
            <a:ln>
              <a:noFill/>
            </a:ln>
          </p:spPr>
          <p:txBody>
            <a:bodyPr wrap="none" rtlCol="0">
              <a:spAutoFit/>
            </a:bodyPr>
            <a:lstStyle/>
            <a:p>
              <a:pPr algn="ctr"/>
              <a:r>
                <a:rPr lang="en-US" sz="1400"/>
                <a:t>Analyse und</a:t>
              </a:r>
              <a:br>
                <a:rPr lang="en-US" sz="1400"/>
              </a:br>
              <a:r>
                <a:rPr lang="en-US" sz="1400"/>
                <a:t>Konsolidierung</a:t>
              </a:r>
            </a:p>
          </p:txBody>
        </p:sp>
        <p:sp>
          <p:nvSpPr>
            <p:cNvPr id="34" name="Textfeld 33">
              <a:extLst>
                <a:ext uri="{FF2B5EF4-FFF2-40B4-BE49-F238E27FC236}">
                  <a16:creationId xmlns:a16="http://schemas.microsoft.com/office/drawing/2014/main" id="{70AFC66D-F67A-9D62-F16A-7EB5821C346C}"/>
                </a:ext>
              </a:extLst>
            </p:cNvPr>
            <p:cNvSpPr txBox="1"/>
            <p:nvPr/>
          </p:nvSpPr>
          <p:spPr>
            <a:xfrm rot="17188546">
              <a:off x="3276823" y="3418516"/>
              <a:ext cx="2425408" cy="523220"/>
            </a:xfrm>
            <a:prstGeom prst="rect">
              <a:avLst/>
            </a:prstGeom>
            <a:noFill/>
            <a:ln>
              <a:noFill/>
            </a:ln>
          </p:spPr>
          <p:txBody>
            <a:bodyPr wrap="none" rtlCol="0">
              <a:spAutoFit/>
            </a:bodyPr>
            <a:lstStyle/>
            <a:p>
              <a:pPr algn="ctr"/>
              <a:r>
                <a:rPr lang="en-US" sz="1400" dirty="0" err="1"/>
                <a:t>Erlangung</a:t>
              </a:r>
              <a:r>
                <a:rPr lang="en-US" sz="1400" dirty="0"/>
                <a:t> von Top-Management</a:t>
              </a:r>
              <a:br>
                <a:rPr lang="en-US" sz="1400" dirty="0"/>
              </a:br>
              <a:r>
                <a:rPr lang="en-US" sz="1400" dirty="0" err="1"/>
                <a:t>Zustimmung</a:t>
              </a:r>
              <a:r>
                <a:rPr lang="en-US" sz="1400" dirty="0"/>
                <a:t> </a:t>
              </a:r>
              <a:r>
                <a:rPr lang="en-US" sz="1400" dirty="0" err="1"/>
                <a:t>zu</a:t>
              </a:r>
              <a:r>
                <a:rPr lang="en-US" sz="1400" dirty="0"/>
                <a:t> den BIA-</a:t>
              </a:r>
              <a:r>
                <a:rPr lang="en-US" sz="1400" dirty="0" err="1"/>
                <a:t>Ergebnissen</a:t>
              </a:r>
              <a:endParaRPr lang="en-US" sz="1400" dirty="0"/>
            </a:p>
          </p:txBody>
        </p:sp>
        <p:sp>
          <p:nvSpPr>
            <p:cNvPr id="35" name="Textfeld 34">
              <a:extLst>
                <a:ext uri="{FF2B5EF4-FFF2-40B4-BE49-F238E27FC236}">
                  <a16:creationId xmlns:a16="http://schemas.microsoft.com/office/drawing/2014/main" id="{43DE0B38-D227-1221-1962-B2B10569E41F}"/>
                </a:ext>
              </a:extLst>
            </p:cNvPr>
            <p:cNvSpPr txBox="1"/>
            <p:nvPr/>
          </p:nvSpPr>
          <p:spPr>
            <a:xfrm>
              <a:off x="5637036" y="3940066"/>
              <a:ext cx="1576072" cy="523220"/>
            </a:xfrm>
            <a:prstGeom prst="rect">
              <a:avLst/>
            </a:prstGeom>
            <a:solidFill>
              <a:schemeClr val="bg1">
                <a:lumMod val="95000"/>
              </a:schemeClr>
            </a:solidFill>
            <a:ln>
              <a:solidFill>
                <a:schemeClr val="tx2"/>
              </a:solidFill>
            </a:ln>
          </p:spPr>
          <p:txBody>
            <a:bodyPr wrap="none" rtlCol="0" anchor="ctr">
              <a:spAutoFit/>
            </a:bodyPr>
            <a:lstStyle/>
            <a:p>
              <a:pPr algn="ctr"/>
              <a:r>
                <a:rPr lang="en-US" sz="1400"/>
                <a:t>Projektplanung </a:t>
              </a:r>
            </a:p>
            <a:p>
              <a:pPr algn="ctr"/>
              <a:r>
                <a:rPr lang="en-US" sz="1400"/>
                <a:t>und Management</a:t>
              </a:r>
            </a:p>
          </p:txBody>
        </p:sp>
        <p:sp>
          <p:nvSpPr>
            <p:cNvPr id="36" name="Textfeld 35">
              <a:extLst>
                <a:ext uri="{FF2B5EF4-FFF2-40B4-BE49-F238E27FC236}">
                  <a16:creationId xmlns:a16="http://schemas.microsoft.com/office/drawing/2014/main" id="{A36EE9FF-FC97-2595-D603-9BB4EA933B50}"/>
                </a:ext>
              </a:extLst>
            </p:cNvPr>
            <p:cNvSpPr txBox="1"/>
            <p:nvPr/>
          </p:nvSpPr>
          <p:spPr>
            <a:xfrm>
              <a:off x="523050" y="1516426"/>
              <a:ext cx="1974451" cy="1169551"/>
            </a:xfrm>
            <a:prstGeom prst="rect">
              <a:avLst/>
            </a:prstGeom>
            <a:solidFill>
              <a:schemeClr val="bg1">
                <a:lumMod val="95000"/>
              </a:schemeClr>
            </a:solidFill>
            <a:ln>
              <a:solidFill>
                <a:schemeClr val="tx2"/>
              </a:solidFill>
            </a:ln>
          </p:spPr>
          <p:txBody>
            <a:bodyPr wrap="none" rtlCol="0" anchor="ctr">
              <a:spAutoFit/>
            </a:bodyPr>
            <a:lstStyle/>
            <a:p>
              <a:r>
                <a:rPr lang="en-US" sz="1400" dirty="0" err="1"/>
                <a:t>Voraussetzungen</a:t>
              </a:r>
              <a:r>
                <a:rPr lang="en-US" sz="1400" dirty="0"/>
                <a:t>:</a:t>
              </a:r>
            </a:p>
            <a:p>
              <a:pPr marL="285750" indent="-285750">
                <a:buFontTx/>
                <a:buChar char="-"/>
              </a:pPr>
              <a:r>
                <a:rPr lang="en-US" sz="1400" dirty="0" err="1"/>
                <a:t>Kontext</a:t>
              </a:r>
              <a:r>
                <a:rPr lang="en-US" sz="1400" dirty="0"/>
                <a:t> und </a:t>
              </a:r>
              <a:r>
                <a:rPr lang="en-US" sz="1400" dirty="0" err="1"/>
                <a:t>Umfang</a:t>
              </a:r>
              <a:endParaRPr lang="en-US" sz="1400" dirty="0"/>
            </a:p>
            <a:p>
              <a:pPr marL="285750" indent="-285750">
                <a:buFontTx/>
                <a:buChar char="-"/>
              </a:pPr>
              <a:r>
                <a:rPr lang="en-US" sz="1400" dirty="0"/>
                <a:t>Rollen</a:t>
              </a:r>
            </a:p>
            <a:p>
              <a:pPr marL="285750" indent="-285750">
                <a:buFontTx/>
                <a:buChar char="-"/>
              </a:pPr>
              <a:r>
                <a:rPr lang="en-US" sz="1400" dirty="0" err="1"/>
                <a:t>Selbstverpflichtung</a:t>
              </a:r>
              <a:endParaRPr lang="en-US" sz="1400" dirty="0"/>
            </a:p>
            <a:p>
              <a:pPr marL="285750" indent="-285750">
                <a:buFontTx/>
                <a:buChar char="-"/>
              </a:pPr>
              <a:r>
                <a:rPr lang="en-US" sz="1400" dirty="0" err="1"/>
                <a:t>Ressourcen</a:t>
              </a:r>
              <a:endParaRPr lang="en-US" sz="1400" dirty="0"/>
            </a:p>
          </p:txBody>
        </p:sp>
        <p:sp>
          <p:nvSpPr>
            <p:cNvPr id="37" name="Pfeil nach rechts 19">
              <a:extLst>
                <a:ext uri="{FF2B5EF4-FFF2-40B4-BE49-F238E27FC236}">
                  <a16:creationId xmlns:a16="http://schemas.microsoft.com/office/drawing/2014/main" id="{E1C9A497-066C-44BA-0107-37812C0B87AA}"/>
                </a:ext>
              </a:extLst>
            </p:cNvPr>
            <p:cNvSpPr/>
            <p:nvPr/>
          </p:nvSpPr>
          <p:spPr>
            <a:xfrm>
              <a:off x="2506364" y="1834352"/>
              <a:ext cx="2476323" cy="348167"/>
            </a:xfrm>
            <a:prstGeom prst="rightArrow">
              <a:avLst/>
            </a:prstGeom>
            <a:solidFill>
              <a:schemeClr val="bg1">
                <a:lumMod val="95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Pfeil nach links 20">
              <a:extLst>
                <a:ext uri="{FF2B5EF4-FFF2-40B4-BE49-F238E27FC236}">
                  <a16:creationId xmlns:a16="http://schemas.microsoft.com/office/drawing/2014/main" id="{42F819B5-C0D4-B786-8F05-EA406070A50C}"/>
                </a:ext>
              </a:extLst>
            </p:cNvPr>
            <p:cNvSpPr/>
            <p:nvPr/>
          </p:nvSpPr>
          <p:spPr>
            <a:xfrm>
              <a:off x="2076874" y="3875714"/>
              <a:ext cx="1667651" cy="371853"/>
            </a:xfrm>
            <a:prstGeom prst="leftArrow">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chemeClr val="tx1"/>
                  </a:solidFill>
                </a:rPr>
                <a:t>BC-Anforderungen</a:t>
              </a:r>
            </a:p>
          </p:txBody>
        </p:sp>
        <p:sp>
          <p:nvSpPr>
            <p:cNvPr id="39" name="Textfeld 38">
              <a:extLst>
                <a:ext uri="{FF2B5EF4-FFF2-40B4-BE49-F238E27FC236}">
                  <a16:creationId xmlns:a16="http://schemas.microsoft.com/office/drawing/2014/main" id="{FBC9784C-19D3-786A-200F-F67117A1E044}"/>
                </a:ext>
              </a:extLst>
            </p:cNvPr>
            <p:cNvSpPr txBox="1"/>
            <p:nvPr/>
          </p:nvSpPr>
          <p:spPr>
            <a:xfrm>
              <a:off x="162004" y="3721631"/>
              <a:ext cx="1758815" cy="738664"/>
            </a:xfrm>
            <a:prstGeom prst="rect">
              <a:avLst/>
            </a:prstGeom>
            <a:solidFill>
              <a:schemeClr val="bg1">
                <a:lumMod val="95000"/>
              </a:schemeClr>
            </a:solidFill>
            <a:ln>
              <a:solidFill>
                <a:schemeClr val="tx2"/>
              </a:solidFill>
            </a:ln>
          </p:spPr>
          <p:txBody>
            <a:bodyPr wrap="none" rtlCol="0" anchor="ctr">
              <a:spAutoFit/>
            </a:bodyPr>
            <a:lstStyle/>
            <a:p>
              <a:r>
                <a:rPr lang="en-US" sz="1400"/>
                <a:t>Nach dem BIA - </a:t>
              </a:r>
            </a:p>
            <a:p>
              <a:r>
                <a:rPr lang="en-US" sz="1400"/>
                <a:t>Geschäftskontinuität</a:t>
              </a:r>
            </a:p>
            <a:p>
              <a:r>
                <a:rPr lang="en-US" sz="1400"/>
                <a:t>Auswahl der Strategie</a:t>
              </a:r>
            </a:p>
          </p:txBody>
        </p:sp>
      </p:grpSp>
    </p:spTree>
    <p:extLst>
      <p:ext uri="{BB962C8B-B14F-4D97-AF65-F5344CB8AC3E}">
        <p14:creationId xmlns:p14="http://schemas.microsoft.com/office/powerpoint/2010/main" val="1422735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Beispiel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34848A38-4710-478F-C689-D7EAF056D52B}"/>
              </a:ext>
            </a:extLst>
          </p:cNvPr>
          <p:cNvPicPr>
            <a:picLocks noChangeAspect="1"/>
          </p:cNvPicPr>
          <p:nvPr/>
        </p:nvPicPr>
        <p:blipFill>
          <a:blip r:embed="rId5"/>
          <a:stretch>
            <a:fillRect/>
          </a:stretch>
        </p:blipFill>
        <p:spPr>
          <a:xfrm>
            <a:off x="535788" y="1738756"/>
            <a:ext cx="5525119" cy="4649852"/>
          </a:xfrm>
          <a:prstGeom prst="rect">
            <a:avLst/>
          </a:prstGeom>
        </p:spPr>
      </p:pic>
      <p:pic>
        <p:nvPicPr>
          <p:cNvPr id="6" name="Grafik 5">
            <a:extLst>
              <a:ext uri="{FF2B5EF4-FFF2-40B4-BE49-F238E27FC236}">
                <a16:creationId xmlns:a16="http://schemas.microsoft.com/office/drawing/2014/main" id="{B887F46D-2A37-26D0-0C9F-7C424E3A2754}"/>
              </a:ext>
            </a:extLst>
          </p:cNvPr>
          <p:cNvPicPr>
            <a:picLocks noChangeAspect="1"/>
          </p:cNvPicPr>
          <p:nvPr/>
        </p:nvPicPr>
        <p:blipFill>
          <a:blip r:embed="rId6"/>
          <a:stretch>
            <a:fillRect/>
          </a:stretch>
        </p:blipFill>
        <p:spPr>
          <a:xfrm>
            <a:off x="6413518" y="1738757"/>
            <a:ext cx="5186450" cy="4649852"/>
          </a:xfrm>
          <a:prstGeom prst="rect">
            <a:avLst/>
          </a:prstGeom>
        </p:spPr>
      </p:pic>
    </p:spTree>
    <p:extLst>
      <p:ext uri="{BB962C8B-B14F-4D97-AF65-F5344CB8AC3E}">
        <p14:creationId xmlns:p14="http://schemas.microsoft.com/office/powerpoint/2010/main" val="502541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Beispiel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7" name="Grafik 6">
            <a:extLst>
              <a:ext uri="{FF2B5EF4-FFF2-40B4-BE49-F238E27FC236}">
                <a16:creationId xmlns:a16="http://schemas.microsoft.com/office/drawing/2014/main" id="{C9E06415-D8A7-F523-EFE4-CC646A3D8808}"/>
              </a:ext>
            </a:extLst>
          </p:cNvPr>
          <p:cNvPicPr>
            <a:picLocks noChangeAspect="1"/>
          </p:cNvPicPr>
          <p:nvPr/>
        </p:nvPicPr>
        <p:blipFill>
          <a:blip r:embed="rId5"/>
          <a:stretch>
            <a:fillRect/>
          </a:stretch>
        </p:blipFill>
        <p:spPr>
          <a:xfrm>
            <a:off x="540000" y="2476736"/>
            <a:ext cx="3604971" cy="3123725"/>
          </a:xfrm>
          <a:prstGeom prst="rect">
            <a:avLst/>
          </a:prstGeom>
        </p:spPr>
      </p:pic>
      <p:pic>
        <p:nvPicPr>
          <p:cNvPr id="8" name="Grafik 7">
            <a:extLst>
              <a:ext uri="{FF2B5EF4-FFF2-40B4-BE49-F238E27FC236}">
                <a16:creationId xmlns:a16="http://schemas.microsoft.com/office/drawing/2014/main" id="{8A2405D9-A7B4-09D0-BD55-38045956E35D}"/>
              </a:ext>
            </a:extLst>
          </p:cNvPr>
          <p:cNvPicPr>
            <a:picLocks noChangeAspect="1"/>
          </p:cNvPicPr>
          <p:nvPr/>
        </p:nvPicPr>
        <p:blipFill>
          <a:blip r:embed="rId6"/>
          <a:stretch>
            <a:fillRect/>
          </a:stretch>
        </p:blipFill>
        <p:spPr>
          <a:xfrm>
            <a:off x="4317160" y="2476736"/>
            <a:ext cx="3573754" cy="3123725"/>
          </a:xfrm>
          <a:prstGeom prst="rect">
            <a:avLst/>
          </a:prstGeom>
        </p:spPr>
      </p:pic>
      <p:pic>
        <p:nvPicPr>
          <p:cNvPr id="9" name="Grafik 8">
            <a:extLst>
              <a:ext uri="{FF2B5EF4-FFF2-40B4-BE49-F238E27FC236}">
                <a16:creationId xmlns:a16="http://schemas.microsoft.com/office/drawing/2014/main" id="{8DA80C1A-2A16-54E5-ACCF-3403CE058407}"/>
              </a:ext>
            </a:extLst>
          </p:cNvPr>
          <p:cNvPicPr>
            <a:picLocks noChangeAspect="1"/>
          </p:cNvPicPr>
          <p:nvPr/>
        </p:nvPicPr>
        <p:blipFill>
          <a:blip r:embed="rId7"/>
          <a:stretch>
            <a:fillRect/>
          </a:stretch>
        </p:blipFill>
        <p:spPr>
          <a:xfrm>
            <a:off x="8063103" y="2476737"/>
            <a:ext cx="3544902" cy="3123725"/>
          </a:xfrm>
          <a:prstGeom prst="rect">
            <a:avLst/>
          </a:prstGeom>
        </p:spPr>
      </p:pic>
    </p:spTree>
    <p:extLst>
      <p:ext uri="{BB962C8B-B14F-4D97-AF65-F5344CB8AC3E}">
        <p14:creationId xmlns:p14="http://schemas.microsoft.com/office/powerpoint/2010/main" val="15028577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Strategie der Geschäftskontinuität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867002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Strategie festlegen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r>
              <a:rPr lang="de-DE" sz="3200" dirty="0"/>
              <a:t>Identifizierung von Wiederherstellungszeitzielen (Recovery Time </a:t>
            </a:r>
            <a:r>
              <a:rPr lang="de-DE" sz="3200" dirty="0" err="1"/>
              <a:t>Objectives</a:t>
            </a:r>
            <a:r>
              <a:rPr lang="de-DE" sz="3200" dirty="0"/>
              <a:t>; RTO) - kürzer als MAO </a:t>
            </a:r>
          </a:p>
          <a:p>
            <a:pPr lvl="1"/>
            <a:r>
              <a:rPr lang="de-DE" sz="2800" dirty="0"/>
              <a:t>In der Regel: kürzere RTO verursacht höhere Kosten</a:t>
            </a:r>
          </a:p>
          <a:p>
            <a:pPr lvl="1"/>
            <a:endParaRPr lang="de-DE" sz="2800" dirty="0"/>
          </a:p>
          <a:p>
            <a:r>
              <a:rPr lang="de-DE" sz="3200" dirty="0"/>
              <a:t>Bewertung der bestehenden Strategien</a:t>
            </a:r>
          </a:p>
          <a:p>
            <a:pPr lvl="1"/>
            <a:r>
              <a:rPr lang="de-DE" sz="2800" dirty="0"/>
              <a:t>Analyse der Lücken</a:t>
            </a:r>
          </a:p>
          <a:p>
            <a:pPr lvl="1"/>
            <a:endParaRPr lang="de-DE" sz="2800" dirty="0"/>
          </a:p>
          <a:p>
            <a:r>
              <a:rPr lang="de-DE" sz="3200" dirty="0"/>
              <a:t>Sicherstellung vereinbarter und abgezeichneter Optionen</a:t>
            </a:r>
          </a:p>
          <a:p>
            <a:pPr lvl="1"/>
            <a:r>
              <a:rPr lang="de-DE" sz="2800" dirty="0"/>
              <a:t>Einschließlich Finanz- und Ressourcenvorschriften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36455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Beispiel-Strategien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16480"/>
            <a:ext cx="11059200" cy="3983520"/>
          </a:xfrm>
        </p:spPr>
        <p:txBody>
          <a:bodyPr>
            <a:normAutofit/>
          </a:bodyPr>
          <a:lstStyle/>
          <a:p>
            <a:r>
              <a:rPr lang="en-US" sz="4400"/>
              <a:t>Arbeitsplatz</a:t>
            </a:r>
          </a:p>
          <a:p>
            <a:r>
              <a:rPr lang="en-US" sz="4400"/>
              <a:t>Personal</a:t>
            </a:r>
          </a:p>
          <a:p>
            <a:r>
              <a:rPr lang="en-US" sz="4400"/>
              <a:t>Informationstechnologie</a:t>
            </a:r>
          </a:p>
          <a:p>
            <a:r>
              <a:rPr lang="en-US" sz="4400"/>
              <a:t>Komponente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492869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Verfahren für die Geschäftskontinuität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171983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Pläne für die Geschäftskontinuität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Inhaltsplatzhalter 7">
            <a:extLst>
              <a:ext uri="{FF2B5EF4-FFF2-40B4-BE49-F238E27FC236}">
                <a16:creationId xmlns:a16="http://schemas.microsoft.com/office/drawing/2014/main" id="{AA4B26C5-B981-C036-A908-5F10EE0D5951}"/>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945984" y="1821584"/>
            <a:ext cx="3022524" cy="2016000"/>
          </a:xfrm>
        </p:spPr>
      </p:pic>
      <p:sp>
        <p:nvSpPr>
          <p:cNvPr id="8" name="Textfeld 7">
            <a:extLst>
              <a:ext uri="{FF2B5EF4-FFF2-40B4-BE49-F238E27FC236}">
                <a16:creationId xmlns:a16="http://schemas.microsoft.com/office/drawing/2014/main" id="{81034205-8CC1-7ECA-FD62-7938631E3B04}"/>
              </a:ext>
            </a:extLst>
          </p:cNvPr>
          <p:cNvSpPr txBox="1"/>
          <p:nvPr/>
        </p:nvSpPr>
        <p:spPr>
          <a:xfrm>
            <a:off x="945427" y="3837584"/>
            <a:ext cx="3004781" cy="369332"/>
          </a:xfrm>
          <a:prstGeom prst="rect">
            <a:avLst/>
          </a:prstGeom>
          <a:noFill/>
        </p:spPr>
        <p:txBody>
          <a:bodyPr wrap="square" rtlCol="0">
            <a:spAutoFit/>
          </a:bodyPr>
          <a:lstStyle/>
          <a:p>
            <a:pPr algn="ctr"/>
            <a:r>
              <a:rPr lang="en-US"/>
              <a:t>Verfahren zum Aktivieren</a:t>
            </a:r>
          </a:p>
        </p:txBody>
      </p:sp>
      <p:pic>
        <p:nvPicPr>
          <p:cNvPr id="9" name="Grafik 8">
            <a:extLst>
              <a:ext uri="{FF2B5EF4-FFF2-40B4-BE49-F238E27FC236}">
                <a16:creationId xmlns:a16="http://schemas.microsoft.com/office/drawing/2014/main" id="{027824AC-D73D-D5FD-FE00-34AC57AD06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16255" y="1826560"/>
            <a:ext cx="3023725" cy="2016000"/>
          </a:xfrm>
          <a:prstGeom prst="rect">
            <a:avLst/>
          </a:prstGeom>
        </p:spPr>
      </p:pic>
      <p:sp>
        <p:nvSpPr>
          <p:cNvPr id="10" name="Textfeld 9">
            <a:extLst>
              <a:ext uri="{FF2B5EF4-FFF2-40B4-BE49-F238E27FC236}">
                <a16:creationId xmlns:a16="http://schemas.microsoft.com/office/drawing/2014/main" id="{4EA774B6-4807-BBAB-0F44-51C468FE5EFB}"/>
              </a:ext>
            </a:extLst>
          </p:cNvPr>
          <p:cNvSpPr txBox="1"/>
          <p:nvPr/>
        </p:nvSpPr>
        <p:spPr>
          <a:xfrm>
            <a:off x="3968508" y="3842560"/>
            <a:ext cx="3714561" cy="369332"/>
          </a:xfrm>
          <a:prstGeom prst="rect">
            <a:avLst/>
          </a:prstGeom>
          <a:noFill/>
        </p:spPr>
        <p:txBody>
          <a:bodyPr wrap="square" rtlCol="0">
            <a:spAutoFit/>
          </a:bodyPr>
          <a:lstStyle/>
          <a:p>
            <a:pPr algn="ctr"/>
            <a:r>
              <a:rPr lang="en-US" dirty="0"/>
              <a:t>Rollen und </a:t>
            </a:r>
            <a:r>
              <a:rPr lang="en-US" dirty="0" err="1"/>
              <a:t>Verantwortlichkeiten</a:t>
            </a:r>
            <a:endParaRPr lang="en-US" dirty="0"/>
          </a:p>
        </p:txBody>
      </p:sp>
      <p:pic>
        <p:nvPicPr>
          <p:cNvPr id="11" name="Grafik 10">
            <a:extLst>
              <a:ext uri="{FF2B5EF4-FFF2-40B4-BE49-F238E27FC236}">
                <a16:creationId xmlns:a16="http://schemas.microsoft.com/office/drawing/2014/main" id="{31D7A234-1FCE-A90F-1DB5-D7F77CEC76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8891" y="4255781"/>
            <a:ext cx="3024000" cy="2016000"/>
          </a:xfrm>
          <a:prstGeom prst="rect">
            <a:avLst/>
          </a:prstGeom>
        </p:spPr>
      </p:pic>
      <p:sp>
        <p:nvSpPr>
          <p:cNvPr id="12" name="Textfeld 11">
            <a:extLst>
              <a:ext uri="{FF2B5EF4-FFF2-40B4-BE49-F238E27FC236}">
                <a16:creationId xmlns:a16="http://schemas.microsoft.com/office/drawing/2014/main" id="{85B0296D-D2B6-D3F3-F856-CEB13FC7B4BF}"/>
              </a:ext>
            </a:extLst>
          </p:cNvPr>
          <p:cNvSpPr txBox="1"/>
          <p:nvPr/>
        </p:nvSpPr>
        <p:spPr>
          <a:xfrm>
            <a:off x="943075" y="6271781"/>
            <a:ext cx="3004781" cy="369332"/>
          </a:xfrm>
          <a:prstGeom prst="rect">
            <a:avLst/>
          </a:prstGeom>
          <a:noFill/>
        </p:spPr>
        <p:txBody>
          <a:bodyPr wrap="square" rtlCol="0">
            <a:spAutoFit/>
          </a:bodyPr>
          <a:lstStyle/>
          <a:p>
            <a:pPr algn="ctr"/>
            <a:r>
              <a:rPr lang="en-US"/>
              <a:t>Kommunikationsstrategie</a:t>
            </a:r>
          </a:p>
        </p:txBody>
      </p:sp>
      <p:pic>
        <p:nvPicPr>
          <p:cNvPr id="13" name="Grafik 12">
            <a:extLst>
              <a:ext uri="{FF2B5EF4-FFF2-40B4-BE49-F238E27FC236}">
                <a16:creationId xmlns:a16="http://schemas.microsoft.com/office/drawing/2014/main" id="{6AA0AAE9-8EC3-7F39-D33A-4B136FD7FB1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06027" y="1826560"/>
            <a:ext cx="3589318" cy="2016000"/>
          </a:xfrm>
          <a:prstGeom prst="rect">
            <a:avLst/>
          </a:prstGeom>
        </p:spPr>
      </p:pic>
      <p:sp>
        <p:nvSpPr>
          <p:cNvPr id="14" name="Textfeld 13">
            <a:extLst>
              <a:ext uri="{FF2B5EF4-FFF2-40B4-BE49-F238E27FC236}">
                <a16:creationId xmlns:a16="http://schemas.microsoft.com/office/drawing/2014/main" id="{62272433-8573-DF11-503F-84FB60A70AED}"/>
              </a:ext>
            </a:extLst>
          </p:cNvPr>
          <p:cNvSpPr txBox="1"/>
          <p:nvPr/>
        </p:nvSpPr>
        <p:spPr>
          <a:xfrm>
            <a:off x="7706584" y="3837584"/>
            <a:ext cx="3588761" cy="369332"/>
          </a:xfrm>
          <a:prstGeom prst="rect">
            <a:avLst/>
          </a:prstGeom>
          <a:noFill/>
        </p:spPr>
        <p:txBody>
          <a:bodyPr wrap="square" rtlCol="0">
            <a:spAutoFit/>
          </a:bodyPr>
          <a:lstStyle/>
          <a:p>
            <a:pPr algn="ctr"/>
            <a:r>
              <a:rPr lang="en-US"/>
              <a:t>Reaktions- und Wiederherstellungsaktivitäten</a:t>
            </a:r>
          </a:p>
        </p:txBody>
      </p:sp>
      <p:pic>
        <p:nvPicPr>
          <p:cNvPr id="15" name="Grafik 14">
            <a:extLst>
              <a:ext uri="{FF2B5EF4-FFF2-40B4-BE49-F238E27FC236}">
                <a16:creationId xmlns:a16="http://schemas.microsoft.com/office/drawing/2014/main" id="{018B1BD5-BC50-4968-72F3-FAA50E69FD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315981" y="4260757"/>
            <a:ext cx="3024000" cy="2016000"/>
          </a:xfrm>
          <a:prstGeom prst="rect">
            <a:avLst/>
          </a:prstGeom>
        </p:spPr>
      </p:pic>
      <p:sp>
        <p:nvSpPr>
          <p:cNvPr id="16" name="Textfeld 15">
            <a:extLst>
              <a:ext uri="{FF2B5EF4-FFF2-40B4-BE49-F238E27FC236}">
                <a16:creationId xmlns:a16="http://schemas.microsoft.com/office/drawing/2014/main" id="{D9268D32-9D32-2C44-5BB9-7CED8307EF77}"/>
              </a:ext>
            </a:extLst>
          </p:cNvPr>
          <p:cNvSpPr txBox="1"/>
          <p:nvPr/>
        </p:nvSpPr>
        <p:spPr>
          <a:xfrm>
            <a:off x="4310165" y="6276757"/>
            <a:ext cx="3024000" cy="369332"/>
          </a:xfrm>
          <a:prstGeom prst="rect">
            <a:avLst/>
          </a:prstGeom>
          <a:noFill/>
        </p:spPr>
        <p:txBody>
          <a:bodyPr wrap="square" rtlCol="0">
            <a:spAutoFit/>
          </a:bodyPr>
          <a:lstStyle/>
          <a:p>
            <a:pPr algn="ctr"/>
            <a:r>
              <a:rPr lang="en-US"/>
              <a:t>Umgehungen, ...</a:t>
            </a:r>
          </a:p>
        </p:txBody>
      </p:sp>
      <p:sp>
        <p:nvSpPr>
          <p:cNvPr id="17" name="Textfeld 16">
            <a:extLst>
              <a:ext uri="{FF2B5EF4-FFF2-40B4-BE49-F238E27FC236}">
                <a16:creationId xmlns:a16="http://schemas.microsoft.com/office/drawing/2014/main" id="{13599379-A587-4AC7-CD5A-AFA3610CEC6E}"/>
              </a:ext>
            </a:extLst>
          </p:cNvPr>
          <p:cNvSpPr txBox="1"/>
          <p:nvPr/>
        </p:nvSpPr>
        <p:spPr>
          <a:xfrm>
            <a:off x="7683070" y="4639543"/>
            <a:ext cx="3560039" cy="830997"/>
          </a:xfrm>
          <a:prstGeom prst="rect">
            <a:avLst/>
          </a:prstGeom>
          <a:noFill/>
        </p:spPr>
        <p:txBody>
          <a:bodyPr wrap="square" rtlCol="0">
            <a:spAutoFit/>
          </a:bodyPr>
          <a:lstStyle/>
          <a:p>
            <a:pPr algn="ctr"/>
            <a:r>
              <a:rPr lang="en-US" sz="4800" b="1"/>
              <a:t>...</a:t>
            </a:r>
          </a:p>
        </p:txBody>
      </p:sp>
    </p:spTree>
    <p:extLst>
      <p:ext uri="{BB962C8B-B14F-4D97-AF65-F5344CB8AC3E}">
        <p14:creationId xmlns:p14="http://schemas.microsoft.com/office/powerpoint/2010/main" val="1853851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Geschäftskontinuitätsplan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09216"/>
            <a:ext cx="11059200" cy="4190784"/>
          </a:xfrm>
        </p:spPr>
        <p:txBody>
          <a:bodyPr>
            <a:normAutofit fontScale="92500" lnSpcReduction="10000"/>
          </a:bodyPr>
          <a:lstStyle/>
          <a:p>
            <a:r>
              <a:rPr lang="en-US" sz="4400"/>
              <a:t>Einsatz in </a:t>
            </a:r>
            <a:r>
              <a:rPr lang="en-US" sz="4400" b="1"/>
              <a:t>Situationen mit hohem Druck</a:t>
            </a:r>
          </a:p>
          <a:p>
            <a:pPr lvl="1"/>
            <a:endParaRPr lang="en-US" sz="4000"/>
          </a:p>
          <a:p>
            <a:r>
              <a:rPr lang="en-US" sz="4400"/>
              <a:t>Zu den Merkmalen einer wirksamen BCP gehören:</a:t>
            </a:r>
          </a:p>
          <a:p>
            <a:pPr lvl="1"/>
            <a:r>
              <a:rPr lang="en-US" sz="4000" b="1"/>
              <a:t>Direkt</a:t>
            </a:r>
          </a:p>
          <a:p>
            <a:pPr lvl="1"/>
            <a:r>
              <a:rPr lang="en-US" sz="4000" b="1"/>
              <a:t>Anpassungsfähig</a:t>
            </a:r>
          </a:p>
          <a:p>
            <a:pPr lvl="1"/>
            <a:r>
              <a:rPr lang="en-US" sz="4000" b="1"/>
              <a:t>Kurz und bündig</a:t>
            </a:r>
          </a:p>
          <a:p>
            <a:pPr lvl="1"/>
            <a:r>
              <a:rPr lang="en-US" sz="4000" b="1"/>
              <a:t>Einschlägige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916574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Geschäftskontinuitätsplan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84832"/>
            <a:ext cx="11059200" cy="4408042"/>
          </a:xfrm>
        </p:spPr>
        <p:txBody>
          <a:bodyPr>
            <a:normAutofit fontScale="92500" lnSpcReduction="20000"/>
          </a:bodyPr>
          <a:lstStyle/>
          <a:p>
            <a:r>
              <a:rPr lang="en-US" sz="4400"/>
              <a:t>Kernelemente:</a:t>
            </a:r>
          </a:p>
          <a:p>
            <a:pPr lvl="1"/>
            <a:r>
              <a:rPr lang="en-US" sz="4000"/>
              <a:t>Zweck und Anwendungsbereich</a:t>
            </a:r>
          </a:p>
          <a:p>
            <a:pPr lvl="1"/>
            <a:r>
              <a:rPr lang="en-US" sz="4000"/>
              <a:t>Zielsetzung und Annahmen</a:t>
            </a:r>
          </a:p>
          <a:p>
            <a:pPr lvl="1"/>
            <a:r>
              <a:rPr lang="en-US" sz="4000"/>
              <a:t>Struktur für das Management von Zwischenfällen</a:t>
            </a:r>
          </a:p>
          <a:p>
            <a:pPr lvl="1"/>
            <a:r>
              <a:rPr lang="en-US" sz="4000"/>
              <a:t>Aufgaben des Reaktionsteams</a:t>
            </a:r>
          </a:p>
          <a:p>
            <a:pPr lvl="1"/>
            <a:r>
              <a:rPr lang="en-US" sz="4000"/>
              <a:t>Mobilisierung des Teams</a:t>
            </a:r>
          </a:p>
          <a:p>
            <a:pPr lvl="1"/>
            <a:r>
              <a:rPr lang="en-US" sz="4000"/>
              <a:t>Aktivierung des Plans</a:t>
            </a:r>
          </a:p>
          <a:p>
            <a:pPr lvl="1"/>
            <a:r>
              <a:rPr lang="en-US" sz="4000"/>
              <a:t>Inanspruchnahme (der Einziehungsregelung)</a:t>
            </a:r>
          </a:p>
          <a:p>
            <a:pPr lvl="1"/>
            <a:r>
              <a:rPr lang="en-US" sz="4000"/>
              <a:t>Kontaktdaten (in der Regel als Anhänge)</a:t>
            </a:r>
          </a:p>
          <a:p>
            <a:endParaRPr lang="en-US" sz="4400"/>
          </a:p>
          <a:p>
            <a:pPr marL="0" indent="0">
              <a:buNone/>
            </a:pPr>
            <a:endParaRPr lang="en-US" sz="40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538437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Üben und Testen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820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Warum sind Tests wichtig?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4000"/>
              <a:t>Bewusstsein verbessern </a:t>
            </a:r>
          </a:p>
          <a:p>
            <a:endParaRPr lang="en-US" sz="4000"/>
          </a:p>
          <a:p>
            <a:r>
              <a:rPr lang="en-US" sz="4000"/>
              <a:t>Verbesserung der Verfahren zur Aufrechterhaltung des Geschäftsbetriebs</a:t>
            </a:r>
          </a:p>
          <a:p>
            <a:endParaRPr lang="en-US" sz="4000"/>
          </a:p>
          <a:p>
            <a:r>
              <a:rPr lang="en-US" sz="4000"/>
              <a:t>Das Vertrauen stärken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888272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Üben und Testen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09216"/>
            <a:ext cx="11237472" cy="4190784"/>
          </a:xfrm>
        </p:spPr>
        <p:txBody>
          <a:bodyPr>
            <a:normAutofit fontScale="92500" lnSpcReduction="20000"/>
          </a:bodyPr>
          <a:lstStyle/>
          <a:p>
            <a:r>
              <a:rPr lang="en-US" sz="4000" dirty="0" err="1"/>
              <a:t>Diskussionsbasierte</a:t>
            </a:r>
            <a:r>
              <a:rPr lang="en-US" sz="4000" dirty="0"/>
              <a:t> </a:t>
            </a:r>
            <a:r>
              <a:rPr lang="en-US" sz="4000" dirty="0" err="1"/>
              <a:t>Übungen</a:t>
            </a:r>
            <a:r>
              <a:rPr lang="en-US" sz="4000" dirty="0"/>
              <a:t> </a:t>
            </a:r>
            <a:r>
              <a:rPr lang="en-US" sz="4000" dirty="0" err="1"/>
              <a:t>im</a:t>
            </a:r>
            <a:r>
              <a:rPr lang="en-US" sz="4000" dirty="0"/>
              <a:t> </a:t>
            </a:r>
            <a:r>
              <a:rPr lang="en-US" sz="4000" dirty="0" err="1"/>
              <a:t>Vergleich</a:t>
            </a:r>
            <a:r>
              <a:rPr lang="en-US" sz="4000" dirty="0"/>
              <a:t> </a:t>
            </a:r>
            <a:r>
              <a:rPr lang="en-US" sz="4000" dirty="0" err="1"/>
              <a:t>zu</a:t>
            </a:r>
            <a:r>
              <a:rPr lang="en-US" sz="4000" dirty="0"/>
              <a:t> </a:t>
            </a:r>
            <a:r>
              <a:rPr lang="en-US" sz="4000" dirty="0" err="1"/>
              <a:t>operativen</a:t>
            </a:r>
            <a:r>
              <a:rPr lang="en-US" sz="4000" dirty="0"/>
              <a:t> </a:t>
            </a:r>
            <a:r>
              <a:rPr lang="en-US" sz="4000" dirty="0" err="1"/>
              <a:t>Übungen</a:t>
            </a:r>
            <a:r>
              <a:rPr lang="en-US" sz="4000" dirty="0"/>
              <a:t> (»Doing«)</a:t>
            </a:r>
          </a:p>
          <a:p>
            <a:r>
              <a:rPr lang="en-US" sz="4000" dirty="0" err="1"/>
              <a:t>Beispiele</a:t>
            </a:r>
            <a:r>
              <a:rPr lang="en-US" sz="4000" dirty="0"/>
              <a:t> für </a:t>
            </a:r>
            <a:r>
              <a:rPr lang="en-US" sz="4000" dirty="0" err="1"/>
              <a:t>diskussionsbasierte</a:t>
            </a:r>
            <a:r>
              <a:rPr lang="en-US" sz="4000" dirty="0"/>
              <a:t> </a:t>
            </a:r>
            <a:r>
              <a:rPr lang="en-US" sz="4000" dirty="0" err="1"/>
              <a:t>Übungsmethoden</a:t>
            </a:r>
            <a:r>
              <a:rPr lang="en-US" sz="4000" dirty="0"/>
              <a:t> </a:t>
            </a:r>
            <a:r>
              <a:rPr lang="en-US" sz="4000" dirty="0" err="1"/>
              <a:t>sind</a:t>
            </a:r>
            <a:endParaRPr lang="en-US" sz="4000" dirty="0"/>
          </a:p>
          <a:p>
            <a:pPr lvl="1"/>
            <a:r>
              <a:rPr lang="en-US" sz="3600" dirty="0"/>
              <a:t>Desk-Check</a:t>
            </a:r>
          </a:p>
          <a:p>
            <a:pPr lvl="1"/>
            <a:r>
              <a:rPr lang="en-US" sz="3600" dirty="0" err="1"/>
              <a:t>Begehbar</a:t>
            </a:r>
            <a:endParaRPr lang="en-US" sz="3600" dirty="0"/>
          </a:p>
          <a:p>
            <a:pPr lvl="1"/>
            <a:r>
              <a:rPr lang="en-US" sz="3600" dirty="0"/>
              <a:t>Workshop</a:t>
            </a:r>
          </a:p>
          <a:p>
            <a:pPr lvl="1"/>
            <a:r>
              <a:rPr lang="en-US" sz="3600" dirty="0"/>
              <a:t>Tabletop-</a:t>
            </a:r>
            <a:r>
              <a:rPr lang="en-US" sz="3600" dirty="0" err="1"/>
              <a:t>Übung</a:t>
            </a:r>
            <a:endParaRPr lang="en-US" sz="3600" dirty="0"/>
          </a:p>
          <a:p>
            <a:pPr lvl="1"/>
            <a:r>
              <a:rPr lang="en-US" sz="3600" dirty="0" err="1"/>
              <a:t>Diskussionsbasierte</a:t>
            </a:r>
            <a:r>
              <a:rPr lang="en-US" sz="3600" dirty="0"/>
              <a:t> </a:t>
            </a:r>
            <a:r>
              <a:rPr lang="en-US" sz="3600" dirty="0" err="1"/>
              <a:t>Spiele</a:t>
            </a:r>
            <a:endParaRPr lang="en-US" sz="3600" dirty="0"/>
          </a:p>
          <a:p>
            <a:pPr lvl="1"/>
            <a:r>
              <a:rPr lang="en-US" sz="3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42287163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Planen, Tun, Prüfen, Handeln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grpSp>
        <p:nvGrpSpPr>
          <p:cNvPr id="3" name="Gruppieren 3">
            <a:extLst>
              <a:ext uri="{FF2B5EF4-FFF2-40B4-BE49-F238E27FC236}">
                <a16:creationId xmlns:a16="http://schemas.microsoft.com/office/drawing/2014/main" id="{6B4CDDE7-1B56-2AD9-5F9F-E9414A019071}"/>
              </a:ext>
            </a:extLst>
          </p:cNvPr>
          <p:cNvGrpSpPr>
            <a:grpSpLocks noChangeAspect="1"/>
          </p:cNvGrpSpPr>
          <p:nvPr/>
        </p:nvGrpSpPr>
        <p:grpSpPr>
          <a:xfrm>
            <a:off x="4371124" y="2117624"/>
            <a:ext cx="3267374" cy="3267374"/>
            <a:chOff x="4800600" y="2051050"/>
            <a:chExt cx="1439863" cy="1439863"/>
          </a:xfrm>
        </p:grpSpPr>
        <p:sp>
          <p:nvSpPr>
            <p:cNvPr id="6" name="Freeform 28">
              <a:extLst>
                <a:ext uri="{FF2B5EF4-FFF2-40B4-BE49-F238E27FC236}">
                  <a16:creationId xmlns:a16="http://schemas.microsoft.com/office/drawing/2014/main" id="{6C94996E-7EF8-59AE-BEA1-DFF2A8AFBBBE}"/>
                </a:ext>
              </a:extLst>
            </p:cNvPr>
            <p:cNvSpPr/>
            <p:nvPr>
              <p:custDataLst>
                <p:tags r:id="rId5"/>
              </p:custDataLst>
            </p:nvPr>
          </p:nvSpPr>
          <p:spPr bwMode="auto">
            <a:xfrm>
              <a:off x="4997450" y="2249488"/>
              <a:ext cx="1046163" cy="1044575"/>
            </a:xfrm>
            <a:custGeom>
              <a:avLst/>
              <a:gdLst>
                <a:gd name="T0" fmla="*/ 120 w 425"/>
                <a:gd name="T1" fmla="*/ 373 h 425"/>
                <a:gd name="T2" fmla="*/ 51 w 425"/>
                <a:gd name="T3" fmla="*/ 119 h 425"/>
                <a:gd name="T4" fmla="*/ 306 w 425"/>
                <a:gd name="T5" fmla="*/ 51 h 425"/>
                <a:gd name="T6" fmla="*/ 374 w 425"/>
                <a:gd name="T7" fmla="*/ 305 h 425"/>
                <a:gd name="T8" fmla="*/ 120 w 425"/>
                <a:gd name="T9" fmla="*/ 373 h 425"/>
              </a:gdLst>
              <a:ahLst/>
              <a:cxnLst>
                <a:cxn ang="0">
                  <a:pos x="T0" y="T1"/>
                </a:cxn>
                <a:cxn ang="0">
                  <a:pos x="T2" y="T3"/>
                </a:cxn>
                <a:cxn ang="0">
                  <a:pos x="T4" y="T5"/>
                </a:cxn>
                <a:cxn ang="0">
                  <a:pos x="T6" y="T7"/>
                </a:cxn>
                <a:cxn ang="0">
                  <a:pos x="T8" y="T9"/>
                </a:cxn>
              </a:cxnLst>
              <a:rect l="0" t="0" r="r" b="b"/>
              <a:pathLst>
                <a:path w="425" h="425">
                  <a:moveTo>
                    <a:pt x="120" y="373"/>
                  </a:moveTo>
                  <a:cubicBezTo>
                    <a:pt x="31" y="322"/>
                    <a:pt x="0" y="208"/>
                    <a:pt x="51" y="119"/>
                  </a:cubicBezTo>
                  <a:cubicBezTo>
                    <a:pt x="103" y="30"/>
                    <a:pt x="217" y="0"/>
                    <a:pt x="306" y="51"/>
                  </a:cubicBezTo>
                  <a:cubicBezTo>
                    <a:pt x="394" y="103"/>
                    <a:pt x="425" y="216"/>
                    <a:pt x="374" y="305"/>
                  </a:cubicBezTo>
                  <a:cubicBezTo>
                    <a:pt x="322" y="394"/>
                    <a:pt x="208" y="425"/>
                    <a:pt x="120" y="373"/>
                  </a:cubicBezTo>
                  <a:close/>
                </a:path>
              </a:pathLst>
            </a:custGeom>
            <a:solidFill>
              <a:srgbClr val="FFFFFF"/>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7" name="Freeform 29">
              <a:extLst>
                <a:ext uri="{FF2B5EF4-FFF2-40B4-BE49-F238E27FC236}">
                  <a16:creationId xmlns:a16="http://schemas.microsoft.com/office/drawing/2014/main" id="{E0B86DD6-123A-61D0-233F-29254CD986D0}"/>
                </a:ext>
              </a:extLst>
            </p:cNvPr>
            <p:cNvSpPr/>
            <p:nvPr>
              <p:custDataLst>
                <p:tags r:id="rId6"/>
              </p:custDataLst>
            </p:nvPr>
          </p:nvSpPr>
          <p:spPr bwMode="auto">
            <a:xfrm>
              <a:off x="4803775" y="2732088"/>
              <a:ext cx="739775" cy="758825"/>
            </a:xfrm>
            <a:custGeom>
              <a:avLst/>
              <a:gdLst>
                <a:gd name="T0" fmla="*/ 299 w 301"/>
                <a:gd name="T1" fmla="*/ 215 h 309"/>
                <a:gd name="T2" fmla="*/ 192 w 301"/>
                <a:gd name="T3" fmla="*/ 188 h 309"/>
                <a:gd name="T4" fmla="*/ 95 w 301"/>
                <a:gd name="T5" fmla="*/ 41 h 309"/>
                <a:gd name="T6" fmla="*/ 47 w 301"/>
                <a:gd name="T7" fmla="*/ 0 h 309"/>
                <a:gd name="T8" fmla="*/ 0 w 301"/>
                <a:gd name="T9" fmla="*/ 42 h 309"/>
                <a:gd name="T10" fmla="*/ 291 w 301"/>
                <a:gd name="T11" fmla="*/ 309 h 309"/>
                <a:gd name="T12" fmla="*/ 301 w 301"/>
                <a:gd name="T13" fmla="*/ 309 h 309"/>
                <a:gd name="T14" fmla="*/ 258 w 301"/>
                <a:gd name="T15" fmla="*/ 261 h 309"/>
                <a:gd name="T16" fmla="*/ 299 w 301"/>
                <a:gd name="T17" fmla="*/ 21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309">
                  <a:moveTo>
                    <a:pt x="299" y="215"/>
                  </a:moveTo>
                  <a:cubicBezTo>
                    <a:pt x="263" y="216"/>
                    <a:pt x="226" y="208"/>
                    <a:pt x="192" y="188"/>
                  </a:cubicBezTo>
                  <a:cubicBezTo>
                    <a:pt x="136" y="156"/>
                    <a:pt x="102" y="101"/>
                    <a:pt x="95" y="41"/>
                  </a:cubicBezTo>
                  <a:cubicBezTo>
                    <a:pt x="47" y="0"/>
                    <a:pt x="47" y="0"/>
                    <a:pt x="47" y="0"/>
                  </a:cubicBezTo>
                  <a:cubicBezTo>
                    <a:pt x="0" y="42"/>
                    <a:pt x="0" y="42"/>
                    <a:pt x="0" y="42"/>
                  </a:cubicBezTo>
                  <a:cubicBezTo>
                    <a:pt x="13" y="191"/>
                    <a:pt x="138" y="309"/>
                    <a:pt x="291" y="309"/>
                  </a:cubicBezTo>
                  <a:cubicBezTo>
                    <a:pt x="295" y="309"/>
                    <a:pt x="298" y="309"/>
                    <a:pt x="301" y="309"/>
                  </a:cubicBezTo>
                  <a:cubicBezTo>
                    <a:pt x="258" y="261"/>
                    <a:pt x="258" y="261"/>
                    <a:pt x="258" y="261"/>
                  </a:cubicBezTo>
                  <a:lnTo>
                    <a:pt x="299" y="215"/>
                  </a:lnTo>
                  <a:close/>
                </a:path>
              </a:pathLst>
            </a:custGeom>
            <a:solidFill>
              <a:schemeClr val="accent3">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8" name="Freeform 30">
              <a:extLst>
                <a:ext uri="{FF2B5EF4-FFF2-40B4-BE49-F238E27FC236}">
                  <a16:creationId xmlns:a16="http://schemas.microsoft.com/office/drawing/2014/main" id="{692BF72E-EB68-AE87-EF0D-93BDB313F929}"/>
                </a:ext>
              </a:extLst>
            </p:cNvPr>
            <p:cNvSpPr/>
            <p:nvPr>
              <p:custDataLst>
                <p:tags r:id="rId7"/>
              </p:custDataLst>
            </p:nvPr>
          </p:nvSpPr>
          <p:spPr bwMode="auto">
            <a:xfrm>
              <a:off x="4800600" y="2055813"/>
              <a:ext cx="760413" cy="736600"/>
            </a:xfrm>
            <a:custGeom>
              <a:avLst/>
              <a:gdLst>
                <a:gd name="T0" fmla="*/ 94 w 309"/>
                <a:gd name="T1" fmla="*/ 297 h 300"/>
                <a:gd name="T2" fmla="*/ 121 w 309"/>
                <a:gd name="T3" fmla="*/ 192 h 300"/>
                <a:gd name="T4" fmla="*/ 267 w 309"/>
                <a:gd name="T5" fmla="*/ 95 h 300"/>
                <a:gd name="T6" fmla="*/ 309 w 309"/>
                <a:gd name="T7" fmla="*/ 46 h 300"/>
                <a:gd name="T8" fmla="*/ 268 w 309"/>
                <a:gd name="T9" fmla="*/ 0 h 300"/>
                <a:gd name="T10" fmla="*/ 0 w 309"/>
                <a:gd name="T11" fmla="*/ 291 h 300"/>
                <a:gd name="T12" fmla="*/ 0 w 309"/>
                <a:gd name="T13" fmla="*/ 300 h 300"/>
                <a:gd name="T14" fmla="*/ 48 w 309"/>
                <a:gd name="T15" fmla="*/ 257 h 300"/>
                <a:gd name="T16" fmla="*/ 94 w 309"/>
                <a:gd name="T17" fmla="*/ 2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9" h="300">
                  <a:moveTo>
                    <a:pt x="94" y="297"/>
                  </a:moveTo>
                  <a:cubicBezTo>
                    <a:pt x="93" y="262"/>
                    <a:pt x="101" y="225"/>
                    <a:pt x="121" y="192"/>
                  </a:cubicBezTo>
                  <a:cubicBezTo>
                    <a:pt x="153" y="136"/>
                    <a:pt x="208" y="102"/>
                    <a:pt x="267" y="95"/>
                  </a:cubicBezTo>
                  <a:cubicBezTo>
                    <a:pt x="309" y="46"/>
                    <a:pt x="309" y="46"/>
                    <a:pt x="309" y="46"/>
                  </a:cubicBezTo>
                  <a:cubicBezTo>
                    <a:pt x="268" y="0"/>
                    <a:pt x="268" y="0"/>
                    <a:pt x="268" y="0"/>
                  </a:cubicBezTo>
                  <a:cubicBezTo>
                    <a:pt x="118" y="12"/>
                    <a:pt x="0" y="138"/>
                    <a:pt x="0" y="291"/>
                  </a:cubicBezTo>
                  <a:cubicBezTo>
                    <a:pt x="0" y="294"/>
                    <a:pt x="0" y="297"/>
                    <a:pt x="0" y="300"/>
                  </a:cubicBezTo>
                  <a:cubicBezTo>
                    <a:pt x="48" y="257"/>
                    <a:pt x="48" y="257"/>
                    <a:pt x="48" y="257"/>
                  </a:cubicBezTo>
                  <a:lnTo>
                    <a:pt x="94" y="297"/>
                  </a:lnTo>
                  <a:close/>
                </a:path>
              </a:pathLst>
            </a:custGeom>
            <a:solidFill>
              <a:schemeClr val="bg2">
                <a:lumMod val="9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a:p>
              <a:r>
                <a:rPr lang="en-AU">
                  <a:latin typeface="Arial" panose="020B0604020202020204" pitchFamily="34" charset="0"/>
                </a:rPr>
                <a:t>	</a:t>
              </a:r>
            </a:p>
          </p:txBody>
        </p:sp>
        <p:sp>
          <p:nvSpPr>
            <p:cNvPr id="9" name="Freeform 31">
              <a:extLst>
                <a:ext uri="{FF2B5EF4-FFF2-40B4-BE49-F238E27FC236}">
                  <a16:creationId xmlns:a16="http://schemas.microsoft.com/office/drawing/2014/main" id="{A58A2620-D540-C95E-EFFD-CC76E7837758}"/>
                </a:ext>
              </a:extLst>
            </p:cNvPr>
            <p:cNvSpPr/>
            <p:nvPr>
              <p:custDataLst>
                <p:tags r:id="rId8"/>
              </p:custDataLst>
            </p:nvPr>
          </p:nvSpPr>
          <p:spPr bwMode="auto">
            <a:xfrm>
              <a:off x="5481638" y="2751138"/>
              <a:ext cx="758825" cy="736600"/>
            </a:xfrm>
            <a:custGeom>
              <a:avLst/>
              <a:gdLst>
                <a:gd name="T0" fmla="*/ 214 w 308"/>
                <a:gd name="T1" fmla="*/ 0 h 300"/>
                <a:gd name="T2" fmla="*/ 187 w 308"/>
                <a:gd name="T3" fmla="*/ 107 h 300"/>
                <a:gd name="T4" fmla="*/ 42 w 308"/>
                <a:gd name="T5" fmla="*/ 205 h 300"/>
                <a:gd name="T6" fmla="*/ 0 w 308"/>
                <a:gd name="T7" fmla="*/ 253 h 300"/>
                <a:gd name="T8" fmla="*/ 42 w 308"/>
                <a:gd name="T9" fmla="*/ 300 h 300"/>
                <a:gd name="T10" fmla="*/ 308 w 308"/>
                <a:gd name="T11" fmla="*/ 8 h 300"/>
                <a:gd name="T12" fmla="*/ 308 w 308"/>
                <a:gd name="T13" fmla="*/ 0 h 300"/>
                <a:gd name="T14" fmla="*/ 261 w 308"/>
                <a:gd name="T15" fmla="*/ 42 h 300"/>
                <a:gd name="T16" fmla="*/ 214 w 308"/>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0">
                  <a:moveTo>
                    <a:pt x="214" y="0"/>
                  </a:moveTo>
                  <a:cubicBezTo>
                    <a:pt x="215" y="37"/>
                    <a:pt x="207" y="74"/>
                    <a:pt x="187" y="107"/>
                  </a:cubicBezTo>
                  <a:cubicBezTo>
                    <a:pt x="155" y="163"/>
                    <a:pt x="101" y="197"/>
                    <a:pt x="42" y="205"/>
                  </a:cubicBezTo>
                  <a:cubicBezTo>
                    <a:pt x="0" y="253"/>
                    <a:pt x="0" y="253"/>
                    <a:pt x="0" y="253"/>
                  </a:cubicBezTo>
                  <a:cubicBezTo>
                    <a:pt x="42" y="300"/>
                    <a:pt x="42" y="300"/>
                    <a:pt x="42" y="300"/>
                  </a:cubicBezTo>
                  <a:cubicBezTo>
                    <a:pt x="191" y="287"/>
                    <a:pt x="308" y="161"/>
                    <a:pt x="308" y="8"/>
                  </a:cubicBezTo>
                  <a:cubicBezTo>
                    <a:pt x="308" y="6"/>
                    <a:pt x="308" y="3"/>
                    <a:pt x="308" y="0"/>
                  </a:cubicBezTo>
                  <a:cubicBezTo>
                    <a:pt x="261" y="42"/>
                    <a:pt x="261" y="42"/>
                    <a:pt x="261" y="42"/>
                  </a:cubicBezTo>
                  <a:lnTo>
                    <a:pt x="214" y="0"/>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10" name="Freeform 32">
              <a:extLst>
                <a:ext uri="{FF2B5EF4-FFF2-40B4-BE49-F238E27FC236}">
                  <a16:creationId xmlns:a16="http://schemas.microsoft.com/office/drawing/2014/main" id="{8DFF7E97-6554-41C2-E1FB-578D20DB7A36}"/>
                </a:ext>
              </a:extLst>
            </p:cNvPr>
            <p:cNvSpPr/>
            <p:nvPr>
              <p:custDataLst>
                <p:tags r:id="rId9"/>
              </p:custDataLst>
            </p:nvPr>
          </p:nvSpPr>
          <p:spPr bwMode="auto">
            <a:xfrm>
              <a:off x="5502275" y="2051050"/>
              <a:ext cx="735013" cy="758825"/>
            </a:xfrm>
            <a:custGeom>
              <a:avLst/>
              <a:gdLst>
                <a:gd name="T0" fmla="*/ 1 w 299"/>
                <a:gd name="T1" fmla="*/ 95 h 309"/>
                <a:gd name="T2" fmla="*/ 107 w 299"/>
                <a:gd name="T3" fmla="*/ 121 h 309"/>
                <a:gd name="T4" fmla="*/ 204 w 299"/>
                <a:gd name="T5" fmla="*/ 266 h 309"/>
                <a:gd name="T6" fmla="*/ 253 w 299"/>
                <a:gd name="T7" fmla="*/ 309 h 309"/>
                <a:gd name="T8" fmla="*/ 299 w 299"/>
                <a:gd name="T9" fmla="*/ 268 h 309"/>
                <a:gd name="T10" fmla="*/ 7 w 299"/>
                <a:gd name="T11" fmla="*/ 0 h 309"/>
                <a:gd name="T12" fmla="*/ 0 w 299"/>
                <a:gd name="T13" fmla="*/ 1 h 309"/>
                <a:gd name="T14" fmla="*/ 42 w 299"/>
                <a:gd name="T15" fmla="*/ 48 h 309"/>
                <a:gd name="T16" fmla="*/ 1 w 299"/>
                <a:gd name="T17" fmla="*/ 9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309">
                  <a:moveTo>
                    <a:pt x="1" y="95"/>
                  </a:moveTo>
                  <a:cubicBezTo>
                    <a:pt x="37" y="94"/>
                    <a:pt x="73" y="102"/>
                    <a:pt x="107" y="121"/>
                  </a:cubicBezTo>
                  <a:cubicBezTo>
                    <a:pt x="162" y="153"/>
                    <a:pt x="196" y="208"/>
                    <a:pt x="204" y="266"/>
                  </a:cubicBezTo>
                  <a:cubicBezTo>
                    <a:pt x="253" y="309"/>
                    <a:pt x="253" y="309"/>
                    <a:pt x="253" y="309"/>
                  </a:cubicBezTo>
                  <a:cubicBezTo>
                    <a:pt x="299" y="268"/>
                    <a:pt x="299" y="268"/>
                    <a:pt x="299" y="268"/>
                  </a:cubicBezTo>
                  <a:cubicBezTo>
                    <a:pt x="287" y="118"/>
                    <a:pt x="161" y="0"/>
                    <a:pt x="7" y="0"/>
                  </a:cubicBezTo>
                  <a:cubicBezTo>
                    <a:pt x="5" y="0"/>
                    <a:pt x="2" y="1"/>
                    <a:pt x="0" y="1"/>
                  </a:cubicBezTo>
                  <a:cubicBezTo>
                    <a:pt x="42" y="48"/>
                    <a:pt x="42" y="48"/>
                    <a:pt x="42" y="48"/>
                  </a:cubicBezTo>
                  <a:lnTo>
                    <a:pt x="1" y="95"/>
                  </a:lnTo>
                  <a:close/>
                </a:path>
              </a:pathLst>
            </a:custGeom>
            <a:solidFill>
              <a:schemeClr val="tx2">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grpSp>
      <p:sp>
        <p:nvSpPr>
          <p:cNvPr id="11" name="Textfeld 10">
            <a:extLst>
              <a:ext uri="{FF2B5EF4-FFF2-40B4-BE49-F238E27FC236}">
                <a16:creationId xmlns:a16="http://schemas.microsoft.com/office/drawing/2014/main" id="{0B62B77C-E1DD-E42E-5EE3-A69D49DBFB0D}"/>
              </a:ext>
            </a:extLst>
          </p:cNvPr>
          <p:cNvSpPr txBox="1"/>
          <p:nvPr/>
        </p:nvSpPr>
        <p:spPr>
          <a:xfrm>
            <a:off x="6668875" y="2565597"/>
            <a:ext cx="593432" cy="338554"/>
          </a:xfrm>
          <a:prstGeom prst="rect">
            <a:avLst/>
          </a:prstGeom>
          <a:noFill/>
        </p:spPr>
        <p:txBody>
          <a:bodyPr wrap="none" rtlCol="0">
            <a:spAutoFit/>
          </a:bodyPr>
          <a:lstStyle/>
          <a:p>
            <a:r>
              <a:rPr lang="en-US" sz="1600"/>
              <a:t>Plan</a:t>
            </a:r>
          </a:p>
        </p:txBody>
      </p:sp>
      <p:sp>
        <p:nvSpPr>
          <p:cNvPr id="12" name="Textfeld 11">
            <a:extLst>
              <a:ext uri="{FF2B5EF4-FFF2-40B4-BE49-F238E27FC236}">
                <a16:creationId xmlns:a16="http://schemas.microsoft.com/office/drawing/2014/main" id="{080E110E-C897-84E7-8A32-3E8AE01B72C1}"/>
              </a:ext>
            </a:extLst>
          </p:cNvPr>
          <p:cNvSpPr txBox="1"/>
          <p:nvPr/>
        </p:nvSpPr>
        <p:spPr>
          <a:xfrm>
            <a:off x="6742613" y="4566438"/>
            <a:ext cx="445956" cy="338554"/>
          </a:xfrm>
          <a:prstGeom prst="rect">
            <a:avLst/>
          </a:prstGeom>
          <a:noFill/>
        </p:spPr>
        <p:txBody>
          <a:bodyPr wrap="none" rtlCol="0">
            <a:spAutoFit/>
          </a:bodyPr>
          <a:lstStyle/>
          <a:p>
            <a:r>
              <a:rPr lang="en-US" sz="1600"/>
              <a:t>Do</a:t>
            </a:r>
          </a:p>
        </p:txBody>
      </p:sp>
      <p:sp>
        <p:nvSpPr>
          <p:cNvPr id="13" name="Textfeld 12">
            <a:extLst>
              <a:ext uri="{FF2B5EF4-FFF2-40B4-BE49-F238E27FC236}">
                <a16:creationId xmlns:a16="http://schemas.microsoft.com/office/drawing/2014/main" id="{05AFA755-FBD1-8B28-9B03-D68544B8D178}"/>
              </a:ext>
            </a:extLst>
          </p:cNvPr>
          <p:cNvSpPr txBox="1"/>
          <p:nvPr/>
        </p:nvSpPr>
        <p:spPr>
          <a:xfrm>
            <a:off x="4698323" y="4566438"/>
            <a:ext cx="683200" cy="338554"/>
          </a:xfrm>
          <a:prstGeom prst="rect">
            <a:avLst/>
          </a:prstGeom>
          <a:noFill/>
        </p:spPr>
        <p:txBody>
          <a:bodyPr wrap="none" rtlCol="0">
            <a:spAutoFit/>
          </a:bodyPr>
          <a:lstStyle/>
          <a:p>
            <a:r>
              <a:rPr lang="en-US" sz="1600" dirty="0"/>
              <a:t>Check</a:t>
            </a:r>
          </a:p>
        </p:txBody>
      </p:sp>
      <p:sp>
        <p:nvSpPr>
          <p:cNvPr id="14" name="Textfeld 13">
            <a:extLst>
              <a:ext uri="{FF2B5EF4-FFF2-40B4-BE49-F238E27FC236}">
                <a16:creationId xmlns:a16="http://schemas.microsoft.com/office/drawing/2014/main" id="{A0CE64F9-471B-907E-7BB9-DBFB55E667A8}"/>
              </a:ext>
            </a:extLst>
          </p:cNvPr>
          <p:cNvSpPr txBox="1"/>
          <p:nvPr/>
        </p:nvSpPr>
        <p:spPr>
          <a:xfrm>
            <a:off x="4821776" y="2565597"/>
            <a:ext cx="458780" cy="338554"/>
          </a:xfrm>
          <a:prstGeom prst="rect">
            <a:avLst/>
          </a:prstGeom>
          <a:noFill/>
        </p:spPr>
        <p:txBody>
          <a:bodyPr wrap="none" rtlCol="0">
            <a:spAutoFit/>
          </a:bodyPr>
          <a:lstStyle/>
          <a:p>
            <a:r>
              <a:rPr lang="en-US" sz="1600" dirty="0"/>
              <a:t>Act</a:t>
            </a:r>
          </a:p>
        </p:txBody>
      </p:sp>
      <p:grpSp>
        <p:nvGrpSpPr>
          <p:cNvPr id="15" name="Group 1">
            <a:extLst>
              <a:ext uri="{FF2B5EF4-FFF2-40B4-BE49-F238E27FC236}">
                <a16:creationId xmlns:a16="http://schemas.microsoft.com/office/drawing/2014/main" id="{A94D0536-959E-E3CB-33E9-EA302BD627D0}"/>
              </a:ext>
            </a:extLst>
          </p:cNvPr>
          <p:cNvGrpSpPr/>
          <p:nvPr/>
        </p:nvGrpSpPr>
        <p:grpSpPr>
          <a:xfrm>
            <a:off x="7256620" y="2230701"/>
            <a:ext cx="2990316" cy="884088"/>
            <a:chOff x="-2053052" y="1682031"/>
            <a:chExt cx="1582731" cy="884088"/>
          </a:xfrm>
          <a:solidFill>
            <a:schemeClr val="tx2">
              <a:lumMod val="20000"/>
              <a:lumOff val="80000"/>
            </a:schemeClr>
          </a:solidFill>
        </p:grpSpPr>
        <p:cxnSp>
          <p:nvCxnSpPr>
            <p:cNvPr id="16" name="AutoShape 4">
              <a:extLst>
                <a:ext uri="{FF2B5EF4-FFF2-40B4-BE49-F238E27FC236}">
                  <a16:creationId xmlns:a16="http://schemas.microsoft.com/office/drawing/2014/main" id="{937F7C61-7E0C-619F-439D-A4BF76CFF87C}"/>
                </a:ext>
              </a:extLst>
            </p:cNvPr>
            <p:cNvCxnSpPr>
              <a:cxnSpLocks noChangeShapeType="1"/>
              <a:stCxn id="17" idx="7"/>
            </p:cNvCxnSpPr>
            <p:nvPr>
              <p:custDataLst>
                <p:tags r:id="rId4"/>
              </p:custDataLst>
            </p:nvPr>
          </p:nvCxnSpPr>
          <p:spPr bwMode="auto">
            <a:xfrm flipH="1">
              <a:off x="-2053052" y="2124075"/>
              <a:ext cx="356265" cy="1"/>
            </a:xfrm>
            <a:prstGeom prst="straightConnector1">
              <a:avLst/>
            </a:prstGeom>
            <a:grpFill/>
            <a:ln w="9525">
              <a:solidFill>
                <a:srgbClr val="0096D7"/>
              </a:solidFill>
              <a:round/>
              <a:tailEnd type="oval" w="med" len="med"/>
            </a:ln>
          </p:spPr>
        </p:cxnSp>
        <p:sp>
          <p:nvSpPr>
            <p:cNvPr id="17" name="AutoShape 108">
              <a:extLst>
                <a:ext uri="{FF2B5EF4-FFF2-40B4-BE49-F238E27FC236}">
                  <a16:creationId xmlns:a16="http://schemas.microsoft.com/office/drawing/2014/main" id="{DB787B25-778C-64AC-9299-0D79F60A6633}"/>
                </a:ext>
              </a:extLst>
            </p:cNvPr>
            <p:cNvSpPr>
              <a:spLocks noChangeArrowheads="1"/>
            </p:cNvSpPr>
            <p:nvPr/>
          </p:nvSpPr>
          <p:spPr bwMode="auto">
            <a:xfrm flipH="1">
              <a:off x="-1696787" y="1682031"/>
              <a:ext cx="1226466" cy="884088"/>
            </a:xfrm>
            <a:prstGeom prst="leftRightArrow">
              <a:avLst>
                <a:gd name="adj1" fmla="val 100000"/>
                <a:gd name="adj2" fmla="val 0"/>
              </a:avLst>
            </a:prstGeom>
            <a:grp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pPr>
              <a:r>
                <a:rPr lang="en-US" sz="1200" b="1">
                  <a:latin typeface="Arial" panose="020B0604020202020204" pitchFamily="34" charset="0"/>
                  <a:cs typeface="Arial" panose="020B0604020202020204" pitchFamily="34" charset="0"/>
                </a:rPr>
                <a:t>4. Kontext der Organisation</a:t>
              </a:r>
            </a:p>
            <a:p>
              <a:pPr marL="0" marR="0" lvl="0" indent="0"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5. </a:t>
              </a:r>
              <a:r>
                <a:rPr lang="en-US" sz="1200" b="1">
                  <a:latin typeface="Arial" panose="020B0604020202020204" pitchFamily="34" charset="0"/>
                  <a:cs typeface="Arial" panose="020B0604020202020204" pitchFamily="34" charset="0"/>
                </a:rPr>
                <a:t>Führung</a:t>
              </a:r>
            </a:p>
            <a:p>
              <a:pPr marL="0" marR="0" lvl="0" indent="0"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6.</a:t>
              </a:r>
              <a:r>
                <a:rPr kumimoji="0" lang="en-US" sz="1200" b="1" i="0" u="none" strike="noStrike" cap="none" normalizeH="0">
                  <a:ln>
                    <a:noFill/>
                  </a:ln>
                  <a:effectLst/>
                  <a:latin typeface="Arial" panose="020B0604020202020204" pitchFamily="34" charset="0"/>
                  <a:cs typeface="Arial" panose="020B0604020202020204" pitchFamily="34" charset="0"/>
                </a:rPr>
                <a:t> Planung</a:t>
              </a:r>
            </a:p>
            <a:p>
              <a:pPr marL="0" marR="0" lvl="0" indent="0" defTabSz="914400" rtl="0" eaLnBrk="1" fontAlgn="base" latinLnBrk="0" hangingPunct="1">
                <a:lnSpc>
                  <a:spcPct val="100000"/>
                </a:lnSpc>
                <a:spcBef>
                  <a:spcPct val="0"/>
                </a:spcBef>
                <a:spcAft>
                  <a:spcPct val="0"/>
                </a:spcAft>
                <a:buClrTx/>
                <a:buSzTx/>
                <a:buFontTx/>
                <a:buNone/>
              </a:pPr>
              <a:r>
                <a:rPr lang="en-US" sz="1200" b="1" baseline="0">
                  <a:latin typeface="Arial" panose="020B0604020202020204" pitchFamily="34" charset="0"/>
                  <a:cs typeface="Arial" panose="020B0604020202020204" pitchFamily="34" charset="0"/>
                </a:rPr>
                <a:t>7. Unterstützung</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grpSp>
        <p:nvGrpSpPr>
          <p:cNvPr id="18" name="Group 1">
            <a:extLst>
              <a:ext uri="{FF2B5EF4-FFF2-40B4-BE49-F238E27FC236}">
                <a16:creationId xmlns:a16="http://schemas.microsoft.com/office/drawing/2014/main" id="{C3CD6380-C759-345F-8C9C-5E01A3DDF426}"/>
              </a:ext>
            </a:extLst>
          </p:cNvPr>
          <p:cNvGrpSpPr/>
          <p:nvPr/>
        </p:nvGrpSpPr>
        <p:grpSpPr>
          <a:xfrm>
            <a:off x="7262307" y="4647392"/>
            <a:ext cx="2725200" cy="330090"/>
            <a:chOff x="-2053052" y="1959030"/>
            <a:chExt cx="1582731" cy="330090"/>
          </a:xfrm>
          <a:solidFill>
            <a:schemeClr val="accent1">
              <a:lumMod val="20000"/>
              <a:lumOff val="80000"/>
            </a:schemeClr>
          </a:solidFill>
        </p:grpSpPr>
        <p:cxnSp>
          <p:nvCxnSpPr>
            <p:cNvPr id="19" name="AutoShape 4">
              <a:extLst>
                <a:ext uri="{FF2B5EF4-FFF2-40B4-BE49-F238E27FC236}">
                  <a16:creationId xmlns:a16="http://schemas.microsoft.com/office/drawing/2014/main" id="{CBDE28CB-368C-0FCE-826E-F2710FE4B366}"/>
                </a:ext>
              </a:extLst>
            </p:cNvPr>
            <p:cNvCxnSpPr>
              <a:cxnSpLocks noChangeShapeType="1"/>
              <a:stCxn id="20" idx="7"/>
            </p:cNvCxnSpPr>
            <p:nvPr>
              <p:custDataLst>
                <p:tags r:id="rId3"/>
              </p:custDataLst>
            </p:nvPr>
          </p:nvCxnSpPr>
          <p:spPr bwMode="auto">
            <a:xfrm flipH="1">
              <a:off x="-2053052" y="2124075"/>
              <a:ext cx="356265" cy="1"/>
            </a:xfrm>
            <a:prstGeom prst="straightConnector1">
              <a:avLst/>
            </a:prstGeom>
            <a:grpFill/>
            <a:ln w="9525">
              <a:solidFill>
                <a:srgbClr val="0096D7"/>
              </a:solidFill>
              <a:round/>
              <a:tailEnd type="oval" w="med" len="med"/>
            </a:ln>
          </p:spPr>
        </p:cxnSp>
        <p:sp>
          <p:nvSpPr>
            <p:cNvPr id="20" name="AutoShape 108">
              <a:extLst>
                <a:ext uri="{FF2B5EF4-FFF2-40B4-BE49-F238E27FC236}">
                  <a16:creationId xmlns:a16="http://schemas.microsoft.com/office/drawing/2014/main" id="{99153B7C-40C3-EBF6-95BC-5D032F4D9CF6}"/>
                </a:ext>
              </a:extLst>
            </p:cNvPr>
            <p:cNvSpPr>
              <a:spLocks noChangeArrowheads="1"/>
            </p:cNvSpPr>
            <p:nvPr/>
          </p:nvSpPr>
          <p:spPr bwMode="auto">
            <a:xfrm flipH="1">
              <a:off x="-1696787" y="1959030"/>
              <a:ext cx="1226466" cy="330090"/>
            </a:xfrm>
            <a:prstGeom prst="leftRightArrow">
              <a:avLst>
                <a:gd name="adj1" fmla="val 100000"/>
                <a:gd name="adj2" fmla="val 0"/>
              </a:avLst>
            </a:prstGeom>
            <a:grp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pPr>
              <a:r>
                <a:rPr lang="en-US" sz="1200" b="1">
                  <a:latin typeface="Arial" panose="020B0604020202020204" pitchFamily="34" charset="0"/>
                  <a:cs typeface="Arial" panose="020B0604020202020204" pitchFamily="34" charset="0"/>
                </a:rPr>
                <a:t>8. Betrieb</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grpSp>
        <p:nvGrpSpPr>
          <p:cNvPr id="21" name="Group 1">
            <a:extLst>
              <a:ext uri="{FF2B5EF4-FFF2-40B4-BE49-F238E27FC236}">
                <a16:creationId xmlns:a16="http://schemas.microsoft.com/office/drawing/2014/main" id="{34AB09F5-07C8-1A0E-F18B-1179628F3721}"/>
              </a:ext>
            </a:extLst>
          </p:cNvPr>
          <p:cNvGrpSpPr/>
          <p:nvPr/>
        </p:nvGrpSpPr>
        <p:grpSpPr>
          <a:xfrm>
            <a:off x="2021874" y="2526549"/>
            <a:ext cx="2725441" cy="330090"/>
            <a:chOff x="-1762546" y="2858969"/>
            <a:chExt cx="1582737" cy="533635"/>
          </a:xfrm>
        </p:grpSpPr>
        <p:cxnSp>
          <p:nvCxnSpPr>
            <p:cNvPr id="22" name="AutoShape 4">
              <a:extLst>
                <a:ext uri="{FF2B5EF4-FFF2-40B4-BE49-F238E27FC236}">
                  <a16:creationId xmlns:a16="http://schemas.microsoft.com/office/drawing/2014/main" id="{AF0840F3-F092-A67D-D896-824B0D367423}"/>
                </a:ext>
              </a:extLst>
            </p:cNvPr>
            <p:cNvCxnSpPr>
              <a:cxnSpLocks noChangeShapeType="1"/>
              <a:stCxn id="23" idx="3"/>
            </p:cNvCxnSpPr>
            <p:nvPr>
              <p:custDataLst>
                <p:tags r:id="rId2"/>
              </p:custDataLst>
            </p:nvPr>
          </p:nvCxnSpPr>
          <p:spPr bwMode="auto">
            <a:xfrm>
              <a:off x="-470321" y="3125787"/>
              <a:ext cx="290512" cy="0"/>
            </a:xfrm>
            <a:prstGeom prst="straightConnector1">
              <a:avLst/>
            </a:prstGeom>
            <a:solidFill>
              <a:schemeClr val="accent5"/>
            </a:solidFill>
            <a:ln w="9525">
              <a:solidFill>
                <a:srgbClr val="0096D7"/>
              </a:solidFill>
              <a:round/>
              <a:tailEnd type="oval" w="med" len="med"/>
            </a:ln>
          </p:spPr>
        </p:cxnSp>
        <p:sp>
          <p:nvSpPr>
            <p:cNvPr id="23" name="AutoShape 109">
              <a:extLst>
                <a:ext uri="{FF2B5EF4-FFF2-40B4-BE49-F238E27FC236}">
                  <a16:creationId xmlns:a16="http://schemas.microsoft.com/office/drawing/2014/main" id="{F4A49313-CE08-C34C-A57F-02DD5A840977}"/>
                </a:ext>
              </a:extLst>
            </p:cNvPr>
            <p:cNvSpPr>
              <a:spLocks noChangeArrowheads="1"/>
            </p:cNvSpPr>
            <p:nvPr/>
          </p:nvSpPr>
          <p:spPr bwMode="auto">
            <a:xfrm flipH="1">
              <a:off x="-1762546" y="2858969"/>
              <a:ext cx="1292225" cy="533635"/>
            </a:xfrm>
            <a:prstGeom prst="leftRightArrow">
              <a:avLst>
                <a:gd name="adj1" fmla="val 100000"/>
                <a:gd name="adj2" fmla="val 0"/>
              </a:avLst>
            </a:prstGeom>
            <a:solidFill>
              <a:schemeClr val="bg2">
                <a:lumMod val="90000"/>
              </a:schemeClr>
            </a:solid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10. Verbesserung</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grpSp>
        <p:nvGrpSpPr>
          <p:cNvPr id="24" name="Group 1">
            <a:extLst>
              <a:ext uri="{FF2B5EF4-FFF2-40B4-BE49-F238E27FC236}">
                <a16:creationId xmlns:a16="http://schemas.microsoft.com/office/drawing/2014/main" id="{FE924080-1C6E-F7BC-3942-F626E09A76D9}"/>
              </a:ext>
            </a:extLst>
          </p:cNvPr>
          <p:cNvGrpSpPr/>
          <p:nvPr/>
        </p:nvGrpSpPr>
        <p:grpSpPr>
          <a:xfrm>
            <a:off x="2021874" y="4647392"/>
            <a:ext cx="2725441" cy="330090"/>
            <a:chOff x="-1762546" y="2858969"/>
            <a:chExt cx="1582737" cy="533635"/>
          </a:xfrm>
        </p:grpSpPr>
        <p:cxnSp>
          <p:nvCxnSpPr>
            <p:cNvPr id="25" name="AutoShape 4">
              <a:extLst>
                <a:ext uri="{FF2B5EF4-FFF2-40B4-BE49-F238E27FC236}">
                  <a16:creationId xmlns:a16="http://schemas.microsoft.com/office/drawing/2014/main" id="{6B9676CC-EE57-52AD-D039-397F4FB15FAE}"/>
                </a:ext>
              </a:extLst>
            </p:cNvPr>
            <p:cNvCxnSpPr>
              <a:cxnSpLocks noChangeShapeType="1"/>
              <a:stCxn id="26" idx="3"/>
            </p:cNvCxnSpPr>
            <p:nvPr>
              <p:custDataLst>
                <p:tags r:id="rId1"/>
              </p:custDataLst>
            </p:nvPr>
          </p:nvCxnSpPr>
          <p:spPr bwMode="auto">
            <a:xfrm>
              <a:off x="-470321" y="3125787"/>
              <a:ext cx="290512" cy="0"/>
            </a:xfrm>
            <a:prstGeom prst="straightConnector1">
              <a:avLst/>
            </a:prstGeom>
            <a:solidFill>
              <a:schemeClr val="accent5"/>
            </a:solidFill>
            <a:ln w="9525">
              <a:solidFill>
                <a:srgbClr val="0096D7"/>
              </a:solidFill>
              <a:round/>
              <a:tailEnd type="oval" w="med" len="med"/>
            </a:ln>
          </p:spPr>
        </p:cxnSp>
        <p:sp>
          <p:nvSpPr>
            <p:cNvPr id="26" name="AutoShape 109">
              <a:extLst>
                <a:ext uri="{FF2B5EF4-FFF2-40B4-BE49-F238E27FC236}">
                  <a16:creationId xmlns:a16="http://schemas.microsoft.com/office/drawing/2014/main" id="{EFCCCD98-3F62-208B-6B75-F3FBD0C390DC}"/>
                </a:ext>
              </a:extLst>
            </p:cNvPr>
            <p:cNvSpPr>
              <a:spLocks noChangeArrowheads="1"/>
            </p:cNvSpPr>
            <p:nvPr/>
          </p:nvSpPr>
          <p:spPr bwMode="auto">
            <a:xfrm flipH="1">
              <a:off x="-1762546" y="2858969"/>
              <a:ext cx="1292225" cy="533635"/>
            </a:xfrm>
            <a:prstGeom prst="leftRightArrow">
              <a:avLst>
                <a:gd name="adj1" fmla="val 100000"/>
                <a:gd name="adj2" fmla="val 0"/>
              </a:avLst>
            </a:prstGeom>
            <a:solidFill>
              <a:schemeClr val="accent3">
                <a:lumMod val="20000"/>
                <a:lumOff val="80000"/>
              </a:schemeClr>
            </a:solid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9. Leistung und Bewertung</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sp>
        <p:nvSpPr>
          <p:cNvPr id="29" name="Textfeld 28">
            <a:extLst>
              <a:ext uri="{FF2B5EF4-FFF2-40B4-BE49-F238E27FC236}">
                <a16:creationId xmlns:a16="http://schemas.microsoft.com/office/drawing/2014/main" id="{F682F0C5-9CE5-3F5F-31EB-E946132E1DF8}"/>
              </a:ext>
            </a:extLst>
          </p:cNvPr>
          <p:cNvSpPr txBox="1"/>
          <p:nvPr/>
        </p:nvSpPr>
        <p:spPr>
          <a:xfrm>
            <a:off x="2021874" y="5665170"/>
            <a:ext cx="8159074" cy="1107996"/>
          </a:xfrm>
          <a:prstGeom prst="rect">
            <a:avLst/>
          </a:prstGeom>
          <a:noFill/>
        </p:spPr>
        <p:txBody>
          <a:bodyPr wrap="square" rtlCol="0">
            <a:spAutoFit/>
          </a:bodyPr>
          <a:lstStyle/>
          <a:p>
            <a:r>
              <a:rPr lang="en-US" sz="3300" dirty="0">
                <a:solidFill>
                  <a:schemeClr val="accent1">
                    <a:lumMod val="75000"/>
                  </a:schemeClr>
                </a:solidFill>
              </a:rPr>
              <a:t>»</a:t>
            </a:r>
            <a:r>
              <a:rPr lang="en-US" sz="3300" dirty="0" err="1">
                <a:solidFill>
                  <a:schemeClr val="accent1">
                    <a:lumMod val="75000"/>
                  </a:schemeClr>
                </a:solidFill>
              </a:rPr>
              <a:t>Gemeisterte</a:t>
            </a:r>
            <a:r>
              <a:rPr lang="en-US" sz="3300" dirty="0">
                <a:solidFill>
                  <a:schemeClr val="accent1">
                    <a:lumMod val="75000"/>
                  </a:schemeClr>
                </a:solidFill>
              </a:rPr>
              <a:t> </a:t>
            </a:r>
            <a:r>
              <a:rPr lang="en-US" sz="3300" dirty="0" err="1">
                <a:solidFill>
                  <a:schemeClr val="accent1">
                    <a:lumMod val="75000"/>
                  </a:schemeClr>
                </a:solidFill>
              </a:rPr>
              <a:t>Schwierigkeiten</a:t>
            </a:r>
            <a:r>
              <a:rPr lang="en-US" sz="3300" dirty="0">
                <a:solidFill>
                  <a:schemeClr val="accent1">
                    <a:lumMod val="75000"/>
                  </a:schemeClr>
                </a:solidFill>
              </a:rPr>
              <a:t> </a:t>
            </a:r>
            <a:r>
              <a:rPr lang="en-US" sz="3300" dirty="0" err="1">
                <a:solidFill>
                  <a:schemeClr val="accent1">
                    <a:lumMod val="75000"/>
                  </a:schemeClr>
                </a:solidFill>
              </a:rPr>
              <a:t>sind</a:t>
            </a:r>
            <a:r>
              <a:rPr lang="en-US" sz="3300" dirty="0">
                <a:solidFill>
                  <a:schemeClr val="accent1">
                    <a:lumMod val="75000"/>
                  </a:schemeClr>
                </a:solidFill>
              </a:rPr>
              <a:t> </a:t>
            </a:r>
            <a:r>
              <a:rPr lang="en-US" sz="3300" dirty="0" err="1">
                <a:solidFill>
                  <a:schemeClr val="accent1">
                    <a:lumMod val="75000"/>
                  </a:schemeClr>
                </a:solidFill>
              </a:rPr>
              <a:t>gewonnene</a:t>
            </a:r>
            <a:r>
              <a:rPr lang="en-US" sz="3300" dirty="0">
                <a:solidFill>
                  <a:schemeClr val="accent1">
                    <a:lumMod val="75000"/>
                  </a:schemeClr>
                </a:solidFill>
              </a:rPr>
              <a:t> </a:t>
            </a:r>
            <a:r>
              <a:rPr lang="en-US" sz="3300" dirty="0" err="1">
                <a:solidFill>
                  <a:schemeClr val="accent1">
                    <a:lumMod val="75000"/>
                  </a:schemeClr>
                </a:solidFill>
              </a:rPr>
              <a:t>Chancen</a:t>
            </a:r>
            <a:r>
              <a:rPr lang="en-US" sz="3300" dirty="0">
                <a:solidFill>
                  <a:schemeClr val="accent1">
                    <a:lumMod val="75000"/>
                  </a:schemeClr>
                </a:solidFill>
              </a:rPr>
              <a:t>«.</a:t>
            </a:r>
            <a:r>
              <a:rPr lang="en-US" dirty="0">
                <a:solidFill>
                  <a:schemeClr val="accent1">
                    <a:lumMod val="75000"/>
                  </a:schemeClr>
                </a:solidFill>
              </a:rPr>
              <a:t>(W. Churchill)</a:t>
            </a:r>
          </a:p>
        </p:txBody>
      </p:sp>
    </p:spTree>
    <p:extLst>
      <p:ext uri="{BB962C8B-B14F-4D97-AF65-F5344CB8AC3E}">
        <p14:creationId xmlns:p14="http://schemas.microsoft.com/office/powerpoint/2010/main" val="10980580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solidFill>
                  <a:schemeClr val="accent1">
                    <a:lumMod val="75000"/>
                  </a:schemeClr>
                </a:solidFill>
              </a:rPr>
              <a:t>Vielen Dank für Ihre Aufmerksamkeit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67108035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EE4P_TEMPLATESTYLE" val="14"/>
</p:tagLst>
</file>

<file path=ppt/tags/tag2.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xml><?xml version="1.0" encoding="utf-8"?>
<p:tagLst xmlns:a="http://schemas.openxmlformats.org/drawingml/2006/main" xmlns:r="http://schemas.openxmlformats.org/officeDocument/2006/relationships" xmlns:p="http://schemas.openxmlformats.org/presentationml/2006/main">
  <p:tag name="EE4P_TEMPLATESTYLE" val="14"/>
</p:tagLst>
</file>

<file path=ppt/tags/tag4.xml><?xml version="1.0" encoding="utf-8"?>
<p:tagLst xmlns:a="http://schemas.openxmlformats.org/drawingml/2006/main" xmlns:r="http://schemas.openxmlformats.org/officeDocument/2006/relationships" xmlns:p="http://schemas.openxmlformats.org/presentationml/2006/main">
  <p:tag name="EE4P_TEMPLATESTYLE" val="14"/>
</p:tagLst>
</file>

<file path=ppt/tags/tag5.xml><?xml version="1.0" encoding="utf-8"?>
<p:tagLst xmlns:a="http://schemas.openxmlformats.org/drawingml/2006/main" xmlns:r="http://schemas.openxmlformats.org/officeDocument/2006/relationships" xmlns:p="http://schemas.openxmlformats.org/presentationml/2006/main">
  <p:tag name="EE4P_TEMPLATESTYLE" val="13"/>
</p:tagLst>
</file>

<file path=ppt/tags/tag6.xml><?xml version="1.0" encoding="utf-8"?>
<p:tagLst xmlns:a="http://schemas.openxmlformats.org/drawingml/2006/main" xmlns:r="http://schemas.openxmlformats.org/officeDocument/2006/relationships" xmlns:p="http://schemas.openxmlformats.org/presentationml/2006/main">
  <p:tag name="EE4P_TEMPLATESTYLE" val="13"/>
</p:tagLst>
</file>

<file path=ppt/tags/tag7.xml><?xml version="1.0" encoding="utf-8"?>
<p:tagLst xmlns:a="http://schemas.openxmlformats.org/drawingml/2006/main" xmlns:r="http://schemas.openxmlformats.org/officeDocument/2006/relationships" xmlns:p="http://schemas.openxmlformats.org/presentationml/2006/main">
  <p:tag name="EE4P_TEMPLATESTYLE" val="13"/>
</p:tagLst>
</file>

<file path=ppt/tags/tag8.xml><?xml version="1.0" encoding="utf-8"?>
<p:tagLst xmlns:a="http://schemas.openxmlformats.org/drawingml/2006/main" xmlns:r="http://schemas.openxmlformats.org/officeDocument/2006/relationships" xmlns:p="http://schemas.openxmlformats.org/presentationml/2006/main">
  <p:tag name="EE4P_TEMPLATESTYLE" val="13"/>
</p:tagLst>
</file>

<file path=ppt/tags/tag9.xml><?xml version="1.0" encoding="utf-8"?>
<p:tagLst xmlns:a="http://schemas.openxmlformats.org/drawingml/2006/main" xmlns:r="http://schemas.openxmlformats.org/officeDocument/2006/relationships" xmlns:p="http://schemas.openxmlformats.org/presentationml/2006/main">
  <p:tag name="EE4P_TEMPLATESTYLE" val="3"/>
</p:tagLst>
</file>

<file path=ppt/tags/tag10.xml><?xml version="1.0" encoding="utf-8"?>
<p:tagLst xmlns:a="http://schemas.openxmlformats.org/drawingml/2006/main" xmlns:r="http://schemas.openxmlformats.org/officeDocument/2006/relationships" xmlns:p="http://schemas.openxmlformats.org/presentationml/2006/main">
  <p:tag name="EE4P_TEMPLATESTYLE" val="3"/>
</p:tagLst>
</file>

<file path=ppt/tags/tag11.xml><?xml version="1.0" encoding="utf-8"?>
<p:tagLst xmlns:a="http://schemas.openxmlformats.org/drawingml/2006/main" xmlns:r="http://schemas.openxmlformats.org/officeDocument/2006/relationships" xmlns:p="http://schemas.openxmlformats.org/presentationml/2006/main">
  <p:tag name="EE4P_TEMPLATESTYLE" val="3"/>
</p:tagLst>
</file>

<file path=ppt/tags/tag12.xml><?xml version="1.0" encoding="utf-8"?>
<p:tagLst xmlns:a="http://schemas.openxmlformats.org/drawingml/2006/main" xmlns:r="http://schemas.openxmlformats.org/officeDocument/2006/relationships" xmlns:p="http://schemas.openxmlformats.org/presentationml/2006/main">
  <p:tag name="EE4P_TEMPLATESTYLE" val="3"/>
</p:tagLst>
</file>

<file path=ppt/tags/tag13.xml><?xml version="1.0" encoding="utf-8"?>
<p:tagLst xmlns:a="http://schemas.openxmlformats.org/drawingml/2006/main" xmlns:r="http://schemas.openxmlformats.org/officeDocument/2006/relationships" xmlns:p="http://schemas.openxmlformats.org/presentationml/2006/main">
  <p:tag name="EE4P_TEMPLATESTYLE" val="3"/>
</p:tagLst>
</file>

<file path=ppt/tags/tag14.xml><?xml version="1.0" encoding="utf-8"?>
<p:tagLst xmlns:a="http://schemas.openxmlformats.org/drawingml/2006/main" xmlns:r="http://schemas.openxmlformats.org/officeDocument/2006/relationships" xmlns:p="http://schemas.openxmlformats.org/presentationml/2006/main">
  <p:tag name="EE4P_TEMPLATESTYLE" val="3"/>
</p:tagLst>
</file>

<file path=ppt/tags/tag15.xml><?xml version="1.0" encoding="utf-8"?>
<p:tagLst xmlns:a="http://schemas.openxmlformats.org/drawingml/2006/main" xmlns:r="http://schemas.openxmlformats.org/officeDocument/2006/relationships" xmlns:p="http://schemas.openxmlformats.org/presentationml/2006/main">
  <p:tag name="EE4P_TEMPLATESTYLE" val="3"/>
</p:tagLst>
</file>

<file path=ppt/tags/tag16.xml><?xml version="1.0" encoding="utf-8"?>
<p:tagLst xmlns:a="http://schemas.openxmlformats.org/drawingml/2006/main" xmlns:r="http://schemas.openxmlformats.org/officeDocument/2006/relationships" xmlns:p="http://schemas.openxmlformats.org/presentationml/2006/main">
  <p:tag name="EE4P_TEMPLATESTYLE" val="3"/>
</p:tagLst>
</file>

<file path=ppt/tags/tag17.xml><?xml version="1.0" encoding="utf-8"?>
<p:tagLst xmlns:a="http://schemas.openxmlformats.org/drawingml/2006/main" xmlns:r="http://schemas.openxmlformats.org/officeDocument/2006/relationships" xmlns:p="http://schemas.openxmlformats.org/presentationml/2006/main">
  <p:tag name="EE4P_TEMPLATESTYLE" val="3"/>
</p:tagLst>
</file>

<file path=ppt/tags/tag18.xml><?xml version="1.0" encoding="utf-8"?>
<p:tagLst xmlns:a="http://schemas.openxmlformats.org/drawingml/2006/main" xmlns:r="http://schemas.openxmlformats.org/officeDocument/2006/relationships" xmlns:p="http://schemas.openxmlformats.org/presentationml/2006/main">
  <p:tag name="EE4P_TEMPLATESTYLE" val="3"/>
</p:tagLst>
</file>

<file path=ppt/tags/tag19.xml><?xml version="1.0" encoding="utf-8"?>
<p:tagLst xmlns:a="http://schemas.openxmlformats.org/drawingml/2006/main" xmlns:r="http://schemas.openxmlformats.org/officeDocument/2006/relationships" xmlns:p="http://schemas.openxmlformats.org/presentationml/2006/main">
  <p:tag name="EE4P_TEMPLATESTYLE" val="3"/>
</p:tagLst>
</file>

<file path=ppt/tags/tag20.xml><?xml version="1.0" encoding="utf-8"?>
<p:tagLst xmlns:a="http://schemas.openxmlformats.org/drawingml/2006/main" xmlns:r="http://schemas.openxmlformats.org/officeDocument/2006/relationships" xmlns:p="http://schemas.openxmlformats.org/presentationml/2006/main">
  <p:tag name="EE4P_TEMPLATESTYLE" val="3"/>
</p:tagLst>
</file>

<file path=ppt/tags/tag21.xml><?xml version="1.0" encoding="utf-8"?>
<p:tagLst xmlns:a="http://schemas.openxmlformats.org/drawingml/2006/main" xmlns:r="http://schemas.openxmlformats.org/officeDocument/2006/relationships" xmlns:p="http://schemas.openxmlformats.org/presentationml/2006/main">
  <p:tag name="EE4P_TEMPLATESTYLE" val="3"/>
</p:tagLst>
</file>

<file path=ppt/tags/tag22.xml><?xml version="1.0" encoding="utf-8"?>
<p:tagLst xmlns:a="http://schemas.openxmlformats.org/drawingml/2006/main" xmlns:r="http://schemas.openxmlformats.org/officeDocument/2006/relationships" xmlns:p="http://schemas.openxmlformats.org/presentationml/2006/main">
  <p:tag name="EE4P_TEMPLATESTYLE" val="3"/>
</p:tagLst>
</file>

<file path=ppt/tags/tag23.xml><?xml version="1.0" encoding="utf-8"?>
<p:tagLst xmlns:a="http://schemas.openxmlformats.org/drawingml/2006/main" xmlns:r="http://schemas.openxmlformats.org/officeDocument/2006/relationships" xmlns:p="http://schemas.openxmlformats.org/presentationml/2006/main">
  <p:tag name="EE4P_TEMPLATESTYLE" val="3"/>
</p:tagLst>
</file>

<file path=ppt/tags/tag24.xml><?xml version="1.0" encoding="utf-8"?>
<p:tagLst xmlns:a="http://schemas.openxmlformats.org/drawingml/2006/main" xmlns:r="http://schemas.openxmlformats.org/officeDocument/2006/relationships" xmlns:p="http://schemas.openxmlformats.org/presentationml/2006/main">
  <p:tag name="EE4P_TEMPLATESTYLE" val="3"/>
</p:tagLst>
</file>

<file path=ppt/tags/tag25.xml><?xml version="1.0" encoding="utf-8"?>
<p:tagLst xmlns:a="http://schemas.openxmlformats.org/drawingml/2006/main" xmlns:r="http://schemas.openxmlformats.org/officeDocument/2006/relationships" xmlns:p="http://schemas.openxmlformats.org/presentationml/2006/main">
  <p:tag name="EE4P_TEMPLATESTYLE" val="13"/>
</p:tagLst>
</file>

<file path=ppt/tags/tag26.xml><?xml version="1.0" encoding="utf-8"?>
<p:tagLst xmlns:a="http://schemas.openxmlformats.org/drawingml/2006/main" xmlns:r="http://schemas.openxmlformats.org/officeDocument/2006/relationships" xmlns:p="http://schemas.openxmlformats.org/presentationml/2006/main">
  <p:tag name="EE4P_TEMPLATESTYLE" val="13"/>
</p:tagLst>
</file>

<file path=ppt/tags/tag27.xml><?xml version="1.0" encoding="utf-8"?>
<p:tagLst xmlns:a="http://schemas.openxmlformats.org/drawingml/2006/main" xmlns:r="http://schemas.openxmlformats.org/officeDocument/2006/relationships" xmlns:p="http://schemas.openxmlformats.org/presentationml/2006/main">
  <p:tag name="EE4P_TEMPLATESTYLE" val="13"/>
</p:tagLst>
</file>

<file path=ppt/tags/tag28.xml><?xml version="1.0" encoding="utf-8"?>
<p:tagLst xmlns:a="http://schemas.openxmlformats.org/drawingml/2006/main" xmlns:r="http://schemas.openxmlformats.org/officeDocument/2006/relationships" xmlns:p="http://schemas.openxmlformats.org/presentationml/2006/main">
  <p:tag name="EE4P_TEMPLATESTYLE" val="3"/>
</p:tagLst>
</file>

<file path=ppt/tags/tag29.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0.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1.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2.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3.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4.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5.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6.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7.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8.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9.xml><?xml version="1.0" encoding="utf-8"?>
<p:tagLst xmlns:a="http://schemas.openxmlformats.org/drawingml/2006/main" xmlns:r="http://schemas.openxmlformats.org/officeDocument/2006/relationships" xmlns:p="http://schemas.openxmlformats.org/presentationml/2006/main">
  <p:tag name="EE4P_TEMPLATESTYLE" val="3"/>
</p:tagLst>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64276B23-0EC2-4921-9642-1E94C5F73D51}">
  <ds:schemaRefs>
    <ds:schemaRef ds:uri="http://schemas.microsoft.com/sharepoint/v3/contenttype/forms"/>
  </ds:schemaRefs>
</ds:datastoreItem>
</file>

<file path=customXml/itemProps2.xml><?xml version="1.0" encoding="utf-8"?>
<ds:datastoreItem xmlns:ds="http://schemas.openxmlformats.org/officeDocument/2006/customXml" ds:itemID="{1C568C43-5575-4227-B88D-3E8AA52F45C3}"/>
</file>

<file path=customXml/itemProps3.xml><?xml version="1.0" encoding="utf-8"?>
<ds:datastoreItem xmlns:ds="http://schemas.openxmlformats.org/officeDocument/2006/customXml" ds:itemID="{594CCA34-9417-4408-9C75-C36E440EC4C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0</TotalTime>
  <Words>1911</Words>
  <Application>Microsoft Macintosh PowerPoint</Application>
  <PresentationFormat>Breitbild</PresentationFormat>
  <Paragraphs>405</Paragraphs>
  <Slides>33</Slides>
  <Notes>33</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33</vt:i4>
      </vt:variant>
    </vt:vector>
  </HeadingPairs>
  <TitlesOfParts>
    <vt:vector size="37" baseType="lpstr">
      <vt:lpstr>Arial</vt:lpstr>
      <vt:lpstr>Calibri</vt:lpstr>
      <vt:lpstr>Calibri Light</vt:lpstr>
      <vt:lpstr>Office</vt:lpstr>
      <vt:lpstr>Resilienz</vt:lpstr>
      <vt:lpstr>Themen in den Nachrichten</vt:lpstr>
      <vt:lpstr>Stille Katastrophen</vt:lpstr>
      <vt:lpstr>Warum ein strukturierter Ansatz?</vt:lpstr>
      <vt:lpstr>Was wäre wenn...</vt:lpstr>
      <vt:lpstr>Geschäftskontinuität (Business Continuity)</vt:lpstr>
      <vt:lpstr>Begriffe &amp; Definitionen</vt:lpstr>
      <vt:lpstr>ISO 22301</vt:lpstr>
      <vt:lpstr>Die Organisation verstehen</vt:lpstr>
      <vt:lpstr>Bedürfnisse der interessierten Parteien</vt:lpstr>
      <vt:lpstr>Führungsqualitäten und Engagement</vt:lpstr>
      <vt:lpstr>Plannung und Support</vt:lpstr>
      <vt:lpstr>Business Impact Analysis (Analyse der geschäftlichen Auswirkungen)</vt:lpstr>
      <vt:lpstr>Business Impact Analysis</vt:lpstr>
      <vt:lpstr>Kernbegriffe</vt:lpstr>
      <vt:lpstr>BIA erklärt</vt:lpstr>
      <vt:lpstr>BIA erklärt</vt:lpstr>
      <vt:lpstr>BIA erklärt</vt:lpstr>
      <vt:lpstr>BIA-Prozess</vt:lpstr>
      <vt:lpstr>Beispiel</vt:lpstr>
      <vt:lpstr>Beispiel</vt:lpstr>
      <vt:lpstr>Strategie der Geschäftskontinuität</vt:lpstr>
      <vt:lpstr>Strategie festlegen</vt:lpstr>
      <vt:lpstr>Beispiel-Strategien</vt:lpstr>
      <vt:lpstr>Verfahren für die Geschäftskontinuität</vt:lpstr>
      <vt:lpstr>Pläne für die Geschäftskontinuität</vt:lpstr>
      <vt:lpstr>Geschäftskontinuitätsplan</vt:lpstr>
      <vt:lpstr>Geschäftskontinuitätsplan</vt:lpstr>
      <vt:lpstr>Üben und Testen</vt:lpstr>
      <vt:lpstr>Warum sind Tests wichtig?</vt:lpstr>
      <vt:lpstr>Üben und Testen</vt:lpstr>
      <vt:lpstr>Planen, Tun, Prüfen, Handeln</vt:lpstr>
      <vt:lpstr>Vielen Dank für Ihre Aufmerksamkeit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Schölnast Hubert</cp:lastModifiedBy>
  <cp:revision>8</cp:revision>
  <dcterms:created xsi:type="dcterms:W3CDTF">2022-10-31T15:14:22Z</dcterms:created>
  <dcterms:modified xsi:type="dcterms:W3CDTF">2022-12-09T13:47:12Z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