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80" r:id="rId21"/>
    <p:sldId id="281" r:id="rId22"/>
    <p:sldId id="282" r:id="rId23"/>
    <p:sldId id="283" r:id="rId24"/>
    <p:sldId id="285" r:id="rId25"/>
    <p:sldId id="287" r:id="rId26"/>
    <p:sldId id="288" r:id="rId27"/>
    <p:sldId id="289" r:id="rId28"/>
    <p:sldId id="290" r:id="rId29"/>
    <p:sldId id="291" r:id="rId30"/>
    <p:sldId id="293" r:id="rId31"/>
    <p:sldId id="295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5" r:id="rId41"/>
    <p:sldId id="306" r:id="rId42"/>
    <p:sldId id="307" r:id="rId43"/>
    <p:sldId id="308" r:id="rId44"/>
    <p:sldId id="309" r:id="rId45"/>
    <p:sldId id="310" r:id="rId46"/>
    <p:sldId id="311" r:id="rId47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72" d="100"/>
          <a:sy n="72" d="100"/>
        </p:scale>
        <p:origin x="62" y="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Title</a:t>
            </a:r>
            <a:br>
              <a:rPr lang="en-US" dirty="0"/>
            </a:br>
            <a:r>
              <a:rPr lang="en-US" dirty="0"/>
              <a:t>centered</a:t>
            </a:r>
            <a:br>
              <a:rPr lang="en-US" dirty="0"/>
            </a:br>
            <a:r>
              <a:rPr lang="en-US" dirty="0"/>
              <a:t>Arial 60</a:t>
            </a:r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Optional Subtitle</a:t>
            </a:r>
          </a:p>
          <a:p>
            <a:r>
              <a:rPr lang="en-US" dirty="0"/>
              <a:t>centered, Arial 28</a:t>
            </a:r>
          </a:p>
        </p:txBody>
      </p:sp>
    </p:spTree>
    <p:extLst>
      <p:ext uri="{BB962C8B-B14F-4D97-AF65-F5344CB8AC3E}">
        <p14:creationId xmlns:p14="http://schemas.microsoft.com/office/powerpoint/2010/main" val="1911890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35694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351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367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01AB16B-B152-4F28-8FBC-31B5F06E23CE}" type="datetimeFigureOut">
              <a:rPr lang="en-US"/>
              <a:pPr>
                <a:defRPr/>
              </a:pPr>
              <a:t>11/29/2022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16487D3-6E32-4CCA-A804-5CF69B8874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557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7029D8A-8A4C-4E7C-BEC2-8049C4D29B92}" type="datetimeFigureOut">
              <a:rPr lang="en-US"/>
              <a:pPr>
                <a:defRPr/>
              </a:pPr>
              <a:t>11/29/2022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7B1F7E-E0D1-4B56-AC6D-1041B428B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01385DF-D899-45B0-AA04-49CB578D4F88}" type="datetimeFigureOut">
              <a:rPr lang="en-US"/>
              <a:pPr>
                <a:defRPr/>
              </a:pPr>
              <a:t>11/29/2022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30C0285-2D6E-4C7A-AF3E-8B8B7B6F92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88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16210F9-E01A-49C2-BEE9-A92DED21945C}" type="datetimeFigureOut">
              <a:rPr lang="en-US"/>
              <a:pPr>
                <a:defRPr/>
              </a:pPr>
              <a:t>11/29/2022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D47C011-F062-464A-B0AC-A3CE8A1070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165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30BBD24-20EA-43D1-8DCC-FBDAC8AF022E}" type="datetimeFigureOut">
              <a:rPr lang="en-US"/>
              <a:pPr>
                <a:defRPr/>
              </a:pPr>
              <a:t>11/29/2022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22BF38-1FD3-4E74-88F2-8E7790A38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96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63A9398-DE4C-4E1B-AF5E-75CF02309B18}" type="datetimeFigureOut">
              <a:rPr lang="en-US"/>
              <a:pPr>
                <a:defRPr/>
              </a:pPr>
              <a:t>11/29/2022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FEF487B-B570-4F7A-BBBE-A133240A67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042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64D8B7C-8D25-4319-BA82-46497F94BDE4}" type="datetimeFigureOut">
              <a:rPr lang="en-US"/>
              <a:pPr>
                <a:defRPr/>
              </a:pPr>
              <a:t>11/29/2022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39EC709-6984-47AE-916A-A44061201E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2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91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en-US" sz="6000" b="1" dirty="0" err="1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Złośliwe</a:t>
            </a:r>
            <a:r>
              <a:rPr lang="en-US" sz="6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oprogramowanie</a:t>
            </a:r>
            <a:r>
              <a:rPr lang="en-US" sz="6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i </a:t>
            </a:r>
            <a:r>
              <a:rPr lang="en-US" sz="6000" b="1" dirty="0" err="1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najczęstsze</a:t>
            </a:r>
            <a:r>
              <a:rPr lang="en-US" sz="6000" b="1" dirty="0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ataki</a:t>
            </a:r>
            <a:endParaRPr lang="en-US" alt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2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"/>
          <p:cNvSpPr>
            <a:spLocks noGrp="1"/>
          </p:cNvSpPr>
          <p:nvPr>
            <p:ph type="title"/>
          </p:nvPr>
        </p:nvSpPr>
        <p:spPr bwMode="auto">
          <a:xfrm>
            <a:off x="1753518" y="365125"/>
            <a:ext cx="695454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Wprowadzenie</a:t>
            </a:r>
            <a:r>
              <a:rPr lang="en-US" altLang="en-US" dirty="0"/>
              <a:t> do </a:t>
            </a:r>
            <a:r>
              <a:rPr lang="en-US" altLang="en-US" dirty="0" err="1"/>
              <a:t>złośliwego</a:t>
            </a:r>
            <a:r>
              <a:rPr lang="en-US" altLang="en-US" dirty="0"/>
              <a:t> </a:t>
            </a:r>
            <a:r>
              <a:rPr lang="en-US" altLang="en-US" dirty="0" err="1"/>
              <a:t>oprogramowania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66420" indent="-457200" fontAlgn="auto">
              <a:spcAft>
                <a:spcPts val="0"/>
              </a:spcAft>
              <a:defRPr/>
            </a:pPr>
            <a:r>
              <a:rPr lang="en-US" dirty="0"/>
              <a:t>Malware to </a:t>
            </a:r>
            <a:r>
              <a:rPr lang="en-US" dirty="0" err="1"/>
              <a:t>akronim</a:t>
            </a:r>
            <a:r>
              <a:rPr lang="en-US" dirty="0"/>
              <a:t> od </a:t>
            </a:r>
            <a:r>
              <a:rPr lang="en-US" altLang="en-US" dirty="0"/>
              <a:t> “</a:t>
            </a:r>
            <a:r>
              <a:rPr lang="en-US" altLang="en-US" b="1" dirty="0"/>
              <a:t>mal</a:t>
            </a:r>
            <a:r>
              <a:rPr lang="en-US" altLang="en-US" dirty="0"/>
              <a:t>icious soft</a:t>
            </a:r>
            <a:r>
              <a:rPr lang="en-US" altLang="en-US" b="1" dirty="0"/>
              <a:t>ware</a:t>
            </a:r>
            <a:r>
              <a:rPr lang="en-US" altLang="en-US" dirty="0"/>
              <a:t>”</a:t>
            </a:r>
            <a:endParaRPr lang="en-US" dirty="0">
              <a:cs typeface="Calibri"/>
            </a:endParaRPr>
          </a:p>
          <a:p>
            <a:pPr marL="566420" indent="-457200" fontAlgn="auto">
              <a:spcAft>
                <a:spcPts val="0"/>
              </a:spcAft>
              <a:defRPr/>
            </a:pPr>
            <a:r>
              <a:rPr lang="pl-PL" dirty="0">
                <a:cs typeface="Calibri"/>
              </a:rPr>
              <a:t>Oprogramowanie zaprojektowane celowo do wyrządzania szkód różnego rodzaju, np.</a:t>
            </a:r>
            <a:r>
              <a:rPr lang="en-US" dirty="0">
                <a:cs typeface="Calibri"/>
              </a:rPr>
              <a:t> :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pl-PL" dirty="0">
                <a:cs typeface="Calibri"/>
              </a:rPr>
              <a:t>blokowanie usług i połączeń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pl-PL" dirty="0">
                <a:cs typeface="Calibri"/>
              </a:rPr>
              <a:t>przechwytywanie transmisji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pl-PL" dirty="0">
                <a:cs typeface="Calibri"/>
              </a:rPr>
              <a:t>kradzież informacji prywatnych (osobistych, firmowych lub rządowych) oraz tożsamości osobistej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pl-PL" dirty="0">
                <a:cs typeface="Calibri"/>
              </a:rPr>
              <a:t>nieuprawniony dostęp do informacji lub systemów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pl-PL" dirty="0">
                <a:cs typeface="Calibri"/>
              </a:rPr>
              <a:t>pozbawienie użytkowników dostępu do informacji.</a:t>
            </a:r>
            <a:endParaRPr lang="it-IT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Hakerzy i </a:t>
            </a:r>
            <a:r>
              <a:rPr lang="pl-PL" altLang="en-US" dirty="0" err="1"/>
              <a:t>Crakerzy</a:t>
            </a:r>
            <a:endParaRPr lang="it-IT" altLang="en-US" dirty="0"/>
          </a:p>
        </p:txBody>
      </p:sp>
      <p:sp>
        <p:nvSpPr>
          <p:cNvPr id="1536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r>
              <a:rPr lang="en-US" dirty="0"/>
              <a:t>W </a:t>
            </a:r>
            <a:r>
              <a:rPr lang="en-US" dirty="0" err="1"/>
              <a:t>informatyce</a:t>
            </a:r>
            <a:r>
              <a:rPr lang="en-US" dirty="0"/>
              <a:t> "</a:t>
            </a:r>
            <a:r>
              <a:rPr lang="en-US" dirty="0" err="1"/>
              <a:t>haker</a:t>
            </a:r>
            <a:r>
              <a:rPr lang="en-US" dirty="0"/>
              <a:t>" i "cracker" to </a:t>
            </a:r>
            <a:r>
              <a:rPr lang="en-US" dirty="0" err="1"/>
              <a:t>dwa</a:t>
            </a:r>
            <a:r>
              <a:rPr lang="en-US" dirty="0"/>
              <a:t> </a:t>
            </a:r>
            <a:r>
              <a:rPr lang="en-US" dirty="0" err="1"/>
              <a:t>określenia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służą</a:t>
            </a:r>
            <a:r>
              <a:rPr lang="en-US" dirty="0"/>
              <a:t> do </a:t>
            </a:r>
            <a:r>
              <a:rPr lang="en-US" dirty="0" err="1"/>
              <a:t>wskazania</a:t>
            </a:r>
            <a:r>
              <a:rPr lang="en-US" dirty="0"/>
              <a:t> </a:t>
            </a:r>
            <a:r>
              <a:rPr lang="en-US" dirty="0" err="1"/>
              <a:t>osób</a:t>
            </a:r>
            <a:r>
              <a:rPr lang="en-US" dirty="0"/>
              <a:t> </a:t>
            </a:r>
            <a:r>
              <a:rPr lang="en-US" dirty="0" err="1"/>
              <a:t>posiadających</a:t>
            </a:r>
            <a:r>
              <a:rPr lang="en-US" dirty="0"/>
              <a:t> </a:t>
            </a:r>
            <a:r>
              <a:rPr lang="en-US" dirty="0" err="1"/>
              <a:t>dużą</a:t>
            </a:r>
            <a:r>
              <a:rPr lang="en-US" dirty="0"/>
              <a:t> </a:t>
            </a:r>
            <a:r>
              <a:rPr lang="en-US" dirty="0" err="1"/>
              <a:t>wiedzę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temat</a:t>
            </a:r>
            <a:r>
              <a:rPr lang="en-US" dirty="0"/>
              <a:t> </a:t>
            </a:r>
            <a:r>
              <a:rPr lang="en-US" dirty="0" err="1"/>
              <a:t>systemów</a:t>
            </a:r>
            <a:r>
              <a:rPr lang="en-US" dirty="0"/>
              <a:t> </a:t>
            </a:r>
            <a:r>
              <a:rPr lang="en-US" dirty="0" err="1"/>
              <a:t>komputerowych</a:t>
            </a:r>
            <a:r>
              <a:rPr lang="en-US" dirty="0"/>
              <a:t>.</a:t>
            </a:r>
            <a:endParaRPr lang="pl-PL" dirty="0"/>
          </a:p>
          <a:p>
            <a:pPr algn="just"/>
            <a:r>
              <a:rPr lang="en-US" dirty="0"/>
              <a:t> </a:t>
            </a:r>
            <a:r>
              <a:rPr lang="en-US" dirty="0" err="1"/>
              <a:t>Główna</a:t>
            </a:r>
            <a:r>
              <a:rPr lang="en-US" dirty="0"/>
              <a:t> </a:t>
            </a:r>
            <a:r>
              <a:rPr lang="en-US" dirty="0" err="1"/>
              <a:t>różnica</a:t>
            </a:r>
            <a:r>
              <a:rPr lang="en-US" dirty="0"/>
              <a:t> </a:t>
            </a:r>
            <a:r>
              <a:rPr lang="en-US" dirty="0" err="1"/>
              <a:t>między</a:t>
            </a:r>
            <a:r>
              <a:rPr lang="en-US" dirty="0"/>
              <a:t> </a:t>
            </a:r>
            <a:r>
              <a:rPr lang="en-US" dirty="0" err="1"/>
              <a:t>nimi</a:t>
            </a:r>
            <a:r>
              <a:rPr lang="en-US" dirty="0"/>
              <a:t> </a:t>
            </a:r>
            <a:r>
              <a:rPr lang="en-US" dirty="0" err="1"/>
              <a:t>polega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nastawieniu</a:t>
            </a:r>
            <a:r>
              <a:rPr lang="en-US" dirty="0"/>
              <a:t>, z </a:t>
            </a:r>
            <a:r>
              <a:rPr lang="en-US" dirty="0" err="1"/>
              <a:t>jakim</a:t>
            </a:r>
            <a:r>
              <a:rPr lang="en-US" dirty="0"/>
              <a:t> </a:t>
            </a:r>
            <a:r>
              <a:rPr lang="en-US" dirty="0" err="1"/>
              <a:t>działają</a:t>
            </a:r>
            <a:r>
              <a:rPr lang="en-US" dirty="0"/>
              <a:t>. </a:t>
            </a:r>
            <a:endParaRPr lang="pl-PL" dirty="0"/>
          </a:p>
          <a:p>
            <a:pPr algn="just"/>
            <a:r>
              <a:rPr lang="en-US" b="1" dirty="0" err="1"/>
              <a:t>Haker</a:t>
            </a:r>
            <a:r>
              <a:rPr lang="en-US" dirty="0"/>
              <a:t> </a:t>
            </a:r>
            <a:r>
              <a:rPr lang="en-US" dirty="0" err="1"/>
              <a:t>działa</a:t>
            </a:r>
            <a:r>
              <a:rPr lang="en-US" dirty="0"/>
              <a:t> </a:t>
            </a:r>
            <a:r>
              <a:rPr lang="en-US" dirty="0" err="1"/>
              <a:t>poprzez</a:t>
            </a:r>
            <a:r>
              <a:rPr lang="en-US" dirty="0"/>
              <a:t> </a:t>
            </a:r>
            <a:r>
              <a:rPr lang="en-US" dirty="0" err="1"/>
              <a:t>eksplorację</a:t>
            </a:r>
            <a:r>
              <a:rPr lang="en-US" dirty="0"/>
              <a:t> </a:t>
            </a:r>
            <a:r>
              <a:rPr lang="en-US" dirty="0" err="1"/>
              <a:t>systemów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lepszego</a:t>
            </a:r>
            <a:r>
              <a:rPr lang="en-US" dirty="0"/>
              <a:t> </a:t>
            </a:r>
            <a:r>
              <a:rPr lang="en-US" dirty="0" err="1"/>
              <a:t>zrozumienia</a:t>
            </a:r>
            <a:r>
              <a:rPr lang="en-US" dirty="0"/>
              <a:t> ich </a:t>
            </a:r>
            <a:r>
              <a:rPr lang="en-US" dirty="0" err="1"/>
              <a:t>działania</a:t>
            </a:r>
            <a:r>
              <a:rPr lang="en-US" dirty="0"/>
              <a:t> </a:t>
            </a:r>
            <a:r>
              <a:rPr lang="en-US" dirty="0" err="1"/>
              <a:t>oraz</a:t>
            </a:r>
            <a:r>
              <a:rPr lang="en-US" dirty="0"/>
              <a:t> </a:t>
            </a:r>
            <a:r>
              <a:rPr lang="en-US" dirty="0" err="1"/>
              <a:t>próbując</a:t>
            </a:r>
            <a:r>
              <a:rPr lang="en-US" dirty="0"/>
              <a:t> </a:t>
            </a:r>
            <a:r>
              <a:rPr lang="en-US" dirty="0" err="1"/>
              <a:t>odkryć</a:t>
            </a:r>
            <a:r>
              <a:rPr lang="en-US" dirty="0"/>
              <a:t> </a:t>
            </a:r>
            <a:r>
              <a:rPr lang="en-US" dirty="0" err="1"/>
              <a:t>nowe</a:t>
            </a:r>
            <a:r>
              <a:rPr lang="en-US" dirty="0"/>
              <a:t> </a:t>
            </a:r>
            <a:r>
              <a:rPr lang="en-US" dirty="0" err="1"/>
              <a:t>wady</a:t>
            </a:r>
            <a:r>
              <a:rPr lang="pl-PL" dirty="0"/>
              <a:t>.</a:t>
            </a:r>
            <a:r>
              <a:rPr lang="en-US" dirty="0"/>
              <a:t> </a:t>
            </a:r>
            <a:endParaRPr lang="pl-PL" dirty="0"/>
          </a:p>
          <a:p>
            <a:pPr algn="just"/>
            <a:r>
              <a:rPr lang="en-US" dirty="0"/>
              <a:t>Z </a:t>
            </a:r>
            <a:r>
              <a:rPr lang="en-US" dirty="0" err="1"/>
              <a:t>kolei</a:t>
            </a:r>
            <a:r>
              <a:rPr lang="en-US" dirty="0"/>
              <a:t> </a:t>
            </a:r>
            <a:r>
              <a:rPr lang="en-US" b="1" dirty="0"/>
              <a:t>cracker</a:t>
            </a:r>
            <a:r>
              <a:rPr lang="en-US" dirty="0"/>
              <a:t> </a:t>
            </a:r>
            <a:r>
              <a:rPr lang="en-US" dirty="0" err="1"/>
              <a:t>wykorzystuje</a:t>
            </a:r>
            <a:r>
              <a:rPr lang="en-US" dirty="0"/>
              <a:t> </a:t>
            </a:r>
            <a:r>
              <a:rPr lang="en-US" dirty="0" err="1"/>
              <a:t>swoje</a:t>
            </a:r>
            <a:r>
              <a:rPr lang="en-US" dirty="0"/>
              <a:t> </a:t>
            </a:r>
            <a:r>
              <a:rPr lang="en-US" dirty="0" err="1"/>
              <a:t>umiejętności</a:t>
            </a:r>
            <a:r>
              <a:rPr lang="en-US" dirty="0"/>
              <a:t> </a:t>
            </a:r>
            <a:r>
              <a:rPr lang="en-US" dirty="0" err="1"/>
              <a:t>nielegalnie</a:t>
            </a:r>
            <a:r>
              <a:rPr lang="en-US" dirty="0"/>
              <a:t> </a:t>
            </a:r>
            <a:r>
              <a:rPr lang="en-US" dirty="0" err="1"/>
              <a:t>próbując</a:t>
            </a:r>
            <a:r>
              <a:rPr lang="en-US" dirty="0"/>
              <a:t> </a:t>
            </a:r>
            <a:r>
              <a:rPr lang="en-US" dirty="0" err="1"/>
              <a:t>włamać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do </a:t>
            </a:r>
            <a:r>
              <a:rPr lang="en-US" dirty="0" err="1"/>
              <a:t>systemów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osiągnięcia</a:t>
            </a:r>
            <a:r>
              <a:rPr lang="en-US" dirty="0"/>
              <a:t> </a:t>
            </a:r>
            <a:r>
              <a:rPr lang="en-US" dirty="0" err="1"/>
              <a:t>zysku</a:t>
            </a:r>
            <a:r>
              <a:rPr lang="en-US" dirty="0"/>
              <a:t> </a:t>
            </a:r>
            <a:r>
              <a:rPr lang="en-US" dirty="0" err="1"/>
              <a:t>poprzez</a:t>
            </a:r>
            <a:r>
              <a:rPr lang="en-US" dirty="0"/>
              <a:t> </a:t>
            </a:r>
            <a:r>
              <a:rPr lang="en-US" dirty="0" err="1"/>
              <a:t>kradzież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w </a:t>
            </a:r>
            <a:r>
              <a:rPr lang="en-US" dirty="0" err="1"/>
              <a:t>sposób</a:t>
            </a:r>
            <a:r>
              <a:rPr lang="en-US" dirty="0"/>
              <a:t> </a:t>
            </a:r>
            <a:r>
              <a:rPr lang="en-US" dirty="0" err="1"/>
              <a:t>destrukcyjny</a:t>
            </a:r>
            <a:r>
              <a:rPr lang="en-US" dirty="0"/>
              <a:t>.</a:t>
            </a:r>
            <a:endParaRPr lang="pl-PL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Hakerzy</a:t>
            </a:r>
            <a:endParaRPr lang="it-IT" altLang="en-US" dirty="0"/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/>
            <a:r>
              <a:rPr lang="en-US" dirty="0" err="1"/>
              <a:t>Hakerzy</a:t>
            </a:r>
            <a:r>
              <a:rPr lang="en-US" dirty="0"/>
              <a:t> </a:t>
            </a:r>
            <a:r>
              <a:rPr lang="en-US" dirty="0" err="1"/>
              <a:t>nieustannie</a:t>
            </a:r>
            <a:r>
              <a:rPr lang="en-US" dirty="0"/>
              <a:t> </a:t>
            </a:r>
            <a:r>
              <a:rPr lang="en-US" dirty="0" err="1"/>
              <a:t>próbują</a:t>
            </a:r>
            <a:r>
              <a:rPr lang="en-US" dirty="0"/>
              <a:t> </a:t>
            </a:r>
            <a:r>
              <a:rPr lang="en-US" dirty="0" err="1"/>
              <a:t>zdobywać</a:t>
            </a:r>
            <a:r>
              <a:rPr lang="en-US" dirty="0"/>
              <a:t> </a:t>
            </a:r>
            <a:r>
              <a:rPr lang="en-US" dirty="0" err="1"/>
              <a:t>nową</a:t>
            </a:r>
            <a:r>
              <a:rPr lang="en-US" dirty="0"/>
              <a:t> </a:t>
            </a:r>
            <a:r>
              <a:rPr lang="en-US" dirty="0" err="1"/>
              <a:t>wiedzę</a:t>
            </a:r>
            <a:r>
              <a:rPr lang="en-US" dirty="0"/>
              <a:t> o </a:t>
            </a:r>
            <a:r>
              <a:rPr lang="en-US" dirty="0" err="1"/>
              <a:t>systemach</a:t>
            </a:r>
            <a:r>
              <a:rPr lang="en-US" dirty="0"/>
              <a:t> </a:t>
            </a:r>
            <a:r>
              <a:rPr lang="en-US" dirty="0" err="1"/>
              <a:t>komputerowych</a:t>
            </a:r>
            <a:r>
              <a:rPr lang="en-US" dirty="0"/>
              <a:t>, aby </a:t>
            </a:r>
            <a:r>
              <a:rPr lang="en-US" dirty="0" err="1"/>
              <a:t>lepiej</a:t>
            </a:r>
            <a:r>
              <a:rPr lang="en-US" dirty="0"/>
              <a:t> je </a:t>
            </a:r>
            <a:r>
              <a:rPr lang="en-US" dirty="0" err="1"/>
              <a:t>zrozumieć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poprawić</a:t>
            </a:r>
            <a:r>
              <a:rPr lang="en-US" dirty="0"/>
              <a:t> ich </a:t>
            </a:r>
            <a:r>
              <a:rPr lang="en-US" dirty="0" err="1"/>
              <a:t>funkcje</a:t>
            </a:r>
            <a:r>
              <a:rPr lang="en-US" dirty="0"/>
              <a:t>, </a:t>
            </a:r>
            <a:r>
              <a:rPr lang="en-US" dirty="0" err="1"/>
              <a:t>wydajność</a:t>
            </a:r>
            <a:r>
              <a:rPr lang="en-US" dirty="0"/>
              <a:t> i </a:t>
            </a:r>
            <a:r>
              <a:rPr lang="en-US" dirty="0" err="1"/>
              <a:t>bezpieczeństwo</a:t>
            </a:r>
            <a:r>
              <a:rPr lang="en-US" dirty="0"/>
              <a:t>. </a:t>
            </a:r>
            <a:endParaRPr lang="pl-PL" dirty="0"/>
          </a:p>
          <a:p>
            <a:pPr marL="566738" indent="-457200" algn="just"/>
            <a:r>
              <a:rPr lang="en-US" dirty="0" err="1"/>
              <a:t>Niektórzy</a:t>
            </a:r>
            <a:r>
              <a:rPr lang="en-US" dirty="0"/>
              <a:t> z </a:t>
            </a:r>
            <a:r>
              <a:rPr lang="en-US" dirty="0" err="1"/>
              <a:t>nich</a:t>
            </a:r>
            <a:r>
              <a:rPr lang="en-US" dirty="0"/>
              <a:t> </a:t>
            </a:r>
            <a:r>
              <a:rPr lang="en-US" dirty="0" err="1"/>
              <a:t>angażują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również</a:t>
            </a:r>
            <a:r>
              <a:rPr lang="en-US" dirty="0"/>
              <a:t> w </a:t>
            </a:r>
            <a:r>
              <a:rPr lang="en-US" dirty="0" err="1"/>
              <a:t>działania</a:t>
            </a:r>
            <a:r>
              <a:rPr lang="en-US" dirty="0"/>
              <a:t> </a:t>
            </a:r>
            <a:r>
              <a:rPr lang="en-US" dirty="0" err="1"/>
              <a:t>demonstracyjne</a:t>
            </a:r>
            <a:r>
              <a:rPr lang="en-US" dirty="0"/>
              <a:t> i </a:t>
            </a:r>
            <a:r>
              <a:rPr lang="en-US" dirty="0" err="1"/>
              <a:t>etyczne</a:t>
            </a:r>
            <a:r>
              <a:rPr lang="en-US" dirty="0"/>
              <a:t>, ale </a:t>
            </a:r>
            <a:r>
              <a:rPr lang="en-US" dirty="0" err="1"/>
              <a:t>nigdy</a:t>
            </a:r>
            <a:r>
              <a:rPr lang="en-US" dirty="0"/>
              <a:t> </a:t>
            </a:r>
            <a:r>
              <a:rPr lang="en-US" dirty="0" err="1"/>
              <a:t>dla</a:t>
            </a:r>
            <a:r>
              <a:rPr lang="en-US" dirty="0"/>
              <a:t> </a:t>
            </a:r>
            <a:r>
              <a:rPr lang="en-US" dirty="0" err="1"/>
              <a:t>zysku</a:t>
            </a:r>
            <a:r>
              <a:rPr lang="en-US" dirty="0"/>
              <a:t>. </a:t>
            </a:r>
            <a:endParaRPr lang="pl-PL" dirty="0"/>
          </a:p>
          <a:p>
            <a:pPr marL="566738" indent="-457200" algn="just"/>
            <a:r>
              <a:rPr lang="en-US" dirty="0" err="1"/>
              <a:t>Działania</a:t>
            </a:r>
            <a:r>
              <a:rPr lang="en-US" dirty="0"/>
              <a:t> </a:t>
            </a:r>
            <a:r>
              <a:rPr lang="en-US" dirty="0" err="1"/>
              <a:t>hakerskie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wykonywane</a:t>
            </a:r>
            <a:r>
              <a:rPr lang="en-US" dirty="0"/>
              <a:t> </a:t>
            </a:r>
            <a:r>
              <a:rPr lang="en-US" dirty="0" err="1"/>
              <a:t>prawie</a:t>
            </a:r>
            <a:r>
              <a:rPr lang="en-US" dirty="0"/>
              <a:t> </a:t>
            </a:r>
            <a:r>
              <a:rPr lang="en-US" dirty="0" err="1"/>
              <a:t>zawsze</a:t>
            </a:r>
            <a:r>
              <a:rPr lang="en-US" dirty="0"/>
              <a:t> bez </a:t>
            </a:r>
            <a:r>
              <a:rPr lang="en-US" dirty="0" err="1"/>
              <a:t>żadnego</a:t>
            </a:r>
            <a:r>
              <a:rPr lang="en-US" dirty="0"/>
              <a:t> </a:t>
            </a:r>
            <a:r>
              <a:rPr lang="en-US" dirty="0" err="1"/>
              <a:t>zezwolenia</a:t>
            </a:r>
            <a:r>
              <a:rPr lang="en-US" dirty="0"/>
              <a:t>, </a:t>
            </a:r>
            <a:r>
              <a:rPr lang="en-US" dirty="0" err="1"/>
              <a:t>więc</a:t>
            </a:r>
            <a:r>
              <a:rPr lang="en-US" dirty="0"/>
              <a:t> </a:t>
            </a:r>
            <a:r>
              <a:rPr lang="en-US" dirty="0" err="1"/>
              <a:t>prawo</a:t>
            </a:r>
            <a:r>
              <a:rPr lang="en-US" dirty="0"/>
              <a:t> je </a:t>
            </a:r>
            <a:r>
              <a:rPr lang="en-US" dirty="0" err="1"/>
              <a:t>karze</a:t>
            </a:r>
            <a:r>
              <a:rPr lang="en-US" dirty="0"/>
              <a:t> (z </a:t>
            </a:r>
            <a:r>
              <a:rPr lang="en-US" dirty="0" err="1"/>
              <a:t>dużymi</a:t>
            </a:r>
            <a:r>
              <a:rPr lang="en-US" dirty="0"/>
              <a:t> </a:t>
            </a:r>
            <a:r>
              <a:rPr lang="en-US" dirty="0" err="1"/>
              <a:t>różnicami</a:t>
            </a:r>
            <a:r>
              <a:rPr lang="en-US" dirty="0"/>
              <a:t> </a:t>
            </a:r>
            <a:r>
              <a:rPr lang="en-US" dirty="0" err="1"/>
              <a:t>między</a:t>
            </a:r>
            <a:r>
              <a:rPr lang="en-US" dirty="0"/>
              <a:t> </a:t>
            </a:r>
            <a:r>
              <a:rPr lang="en-US" dirty="0" err="1"/>
              <a:t>krajami</a:t>
            </a:r>
            <a:r>
              <a:rPr lang="en-US" dirty="0"/>
              <a:t>)</a:t>
            </a:r>
            <a:r>
              <a:rPr lang="pl-PL" dirty="0"/>
              <a:t>.</a:t>
            </a:r>
            <a:endParaRPr lang="en-US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Hakerzy</a:t>
            </a:r>
            <a:endParaRPr lang="it-IT" altLang="en-US" dirty="0"/>
          </a:p>
        </p:txBody>
      </p:sp>
      <p:sp>
        <p:nvSpPr>
          <p:cNvPr id="1741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r>
              <a:rPr lang="en-US" i="1" dirty="0" err="1"/>
              <a:t>Prawdziwi</a:t>
            </a:r>
            <a:r>
              <a:rPr lang="en-US" dirty="0"/>
              <a:t> </a:t>
            </a:r>
            <a:r>
              <a:rPr lang="en-US" dirty="0" err="1"/>
              <a:t>hakerzy</a:t>
            </a:r>
            <a:r>
              <a:rPr lang="en-US" dirty="0"/>
              <a:t> </a:t>
            </a:r>
            <a:r>
              <a:rPr lang="en-US" dirty="0" err="1"/>
              <a:t>mają</a:t>
            </a:r>
            <a:r>
              <a:rPr lang="en-US" dirty="0"/>
              <a:t> </a:t>
            </a:r>
            <a:r>
              <a:rPr lang="en-US" dirty="0" err="1"/>
              <a:t>opinię</a:t>
            </a:r>
            <a:r>
              <a:rPr lang="en-US" dirty="0"/>
              <a:t> </a:t>
            </a:r>
            <a:r>
              <a:rPr lang="en-US" dirty="0" err="1"/>
              <a:t>ekspertów</a:t>
            </a:r>
            <a:r>
              <a:rPr lang="en-US" dirty="0"/>
              <a:t> i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bardzo</a:t>
            </a:r>
            <a:r>
              <a:rPr lang="en-US" dirty="0"/>
              <a:t> </a:t>
            </a:r>
            <a:r>
              <a:rPr lang="en-US" dirty="0" err="1"/>
              <a:t>szanowani</a:t>
            </a:r>
            <a:r>
              <a:rPr lang="en-US" dirty="0"/>
              <a:t> w </a:t>
            </a:r>
            <a:r>
              <a:rPr lang="en-US" dirty="0" err="1"/>
              <a:t>swojej</a:t>
            </a:r>
            <a:r>
              <a:rPr lang="en-US" dirty="0"/>
              <a:t> </a:t>
            </a:r>
            <a:r>
              <a:rPr lang="en-US" dirty="0" err="1"/>
              <a:t>społeczności</a:t>
            </a:r>
            <a:r>
              <a:rPr lang="en-US" dirty="0"/>
              <a:t>. </a:t>
            </a:r>
            <a:endParaRPr lang="pl-PL" dirty="0"/>
          </a:p>
          <a:p>
            <a:pPr algn="just"/>
            <a:r>
              <a:rPr lang="en-US" dirty="0" err="1"/>
              <a:t>Organizowane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konkursy</a:t>
            </a:r>
            <a:r>
              <a:rPr lang="en-US" dirty="0"/>
              <a:t>, </a:t>
            </a:r>
            <a:r>
              <a:rPr lang="en-US" dirty="0" err="1"/>
              <a:t>których</a:t>
            </a:r>
            <a:r>
              <a:rPr lang="en-US" dirty="0"/>
              <a:t> </a:t>
            </a:r>
            <a:r>
              <a:rPr lang="en-US" dirty="0" err="1"/>
              <a:t>celem</a:t>
            </a:r>
            <a:r>
              <a:rPr lang="en-US" dirty="0"/>
              <a:t> jest "</a:t>
            </a:r>
            <a:r>
              <a:rPr lang="en-US" dirty="0" err="1"/>
              <a:t>przebicie</a:t>
            </a:r>
            <a:r>
              <a:rPr lang="en-US" dirty="0"/>
              <a:t>" </a:t>
            </a:r>
            <a:r>
              <a:rPr lang="en-US" dirty="0" err="1"/>
              <a:t>systemu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programu</a:t>
            </a:r>
            <a:r>
              <a:rPr lang="en-US" dirty="0"/>
              <a:t> w </a:t>
            </a:r>
            <a:r>
              <a:rPr lang="en-US" dirty="0" err="1"/>
              <a:t>jak</a:t>
            </a:r>
            <a:r>
              <a:rPr lang="en-US" dirty="0"/>
              <a:t> </a:t>
            </a:r>
            <a:r>
              <a:rPr lang="en-US" dirty="0" err="1"/>
              <a:t>najkrótszym</a:t>
            </a:r>
            <a:r>
              <a:rPr lang="en-US" dirty="0"/>
              <a:t> </a:t>
            </a:r>
            <a:r>
              <a:rPr lang="en-US" dirty="0" err="1"/>
              <a:t>czasie</a:t>
            </a:r>
            <a:r>
              <a:rPr lang="en-US" dirty="0"/>
              <a:t>. </a:t>
            </a:r>
            <a:endParaRPr lang="pl-PL" dirty="0"/>
          </a:p>
          <a:p>
            <a:pPr algn="just"/>
            <a:r>
              <a:rPr lang="en-US" dirty="0" err="1"/>
              <a:t>Zawody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nazywane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hackathonami</a:t>
            </a:r>
            <a:r>
              <a:rPr lang="en-US" dirty="0"/>
              <a:t> i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sponsorowane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gigantów</a:t>
            </a:r>
            <a:r>
              <a:rPr lang="en-US" dirty="0"/>
              <a:t> </a:t>
            </a:r>
            <a:r>
              <a:rPr lang="en-US" dirty="0" err="1"/>
              <a:t>branży</a:t>
            </a:r>
            <a:r>
              <a:rPr lang="en-US" dirty="0"/>
              <a:t> </a:t>
            </a:r>
            <a:r>
              <a:rPr lang="en-US" dirty="0" err="1"/>
              <a:t>komputerowej</a:t>
            </a:r>
            <a:r>
              <a:rPr lang="en-US" dirty="0"/>
              <a:t>.</a:t>
            </a:r>
            <a:endParaRPr lang="pl-P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 err="1"/>
              <a:t>Crakerzy</a:t>
            </a:r>
            <a:endParaRPr lang="it-IT" altLang="en-US" dirty="0"/>
          </a:p>
        </p:txBody>
      </p:sp>
      <p:sp>
        <p:nvSpPr>
          <p:cNvPr id="184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/>
            <a:r>
              <a:rPr lang="en-US" dirty="0" err="1"/>
              <a:t>Termin</a:t>
            </a:r>
            <a:r>
              <a:rPr lang="en-US" dirty="0"/>
              <a:t> "cracker" </a:t>
            </a:r>
            <a:r>
              <a:rPr lang="en-US" dirty="0" err="1"/>
              <a:t>przypisuje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Richardowi</a:t>
            </a:r>
            <a:r>
              <a:rPr lang="en-US" dirty="0"/>
              <a:t> </a:t>
            </a:r>
            <a:r>
              <a:rPr lang="en-US" dirty="0" err="1"/>
              <a:t>Stallmanowi</a:t>
            </a:r>
            <a:endParaRPr lang="en-US" altLang="en-US" dirty="0"/>
          </a:p>
          <a:p>
            <a:pPr marL="566738" indent="-457200" algn="just"/>
            <a:r>
              <a:rPr lang="en-US" dirty="0"/>
              <a:t>Cracker to </a:t>
            </a:r>
            <a:r>
              <a:rPr lang="en-US" dirty="0" err="1"/>
              <a:t>cyberprzestępca</a:t>
            </a:r>
            <a:r>
              <a:rPr lang="en-US" dirty="0"/>
              <a:t>, </a:t>
            </a:r>
            <a:r>
              <a:rPr lang="en-US" dirty="0" err="1"/>
              <a:t>który</a:t>
            </a:r>
            <a:r>
              <a:rPr lang="en-US" dirty="0"/>
              <a:t> </a:t>
            </a:r>
            <a:r>
              <a:rPr lang="en-US" dirty="0" err="1"/>
              <a:t>próbuje</a:t>
            </a:r>
            <a:r>
              <a:rPr lang="en-US" dirty="0"/>
              <a:t> </a:t>
            </a:r>
            <a:r>
              <a:rPr lang="en-US" dirty="0" err="1"/>
              <a:t>atakować</a:t>
            </a:r>
            <a:r>
              <a:rPr lang="en-US" dirty="0"/>
              <a:t> </a:t>
            </a:r>
            <a:r>
              <a:rPr lang="en-US" dirty="0" err="1"/>
              <a:t>systemy</a:t>
            </a:r>
            <a:r>
              <a:rPr lang="en-US" dirty="0"/>
              <a:t> </a:t>
            </a:r>
            <a:r>
              <a:rPr lang="en-US" dirty="0" err="1"/>
              <a:t>komputerowe</a:t>
            </a:r>
            <a:r>
              <a:rPr lang="en-US" dirty="0"/>
              <a:t> w </a:t>
            </a:r>
            <a:r>
              <a:rPr lang="en-US" dirty="0" err="1"/>
              <a:t>sposób</a:t>
            </a:r>
            <a:r>
              <a:rPr lang="en-US" dirty="0"/>
              <a:t> </a:t>
            </a:r>
            <a:r>
              <a:rPr lang="en-US" dirty="0" err="1"/>
              <a:t>nieuprawniony</a:t>
            </a:r>
            <a:r>
              <a:rPr lang="en-US" dirty="0"/>
              <a:t> i </a:t>
            </a:r>
            <a:r>
              <a:rPr lang="en-US" dirty="0" err="1"/>
              <a:t>nielegalny</a:t>
            </a:r>
            <a:r>
              <a:rPr lang="en-US" dirty="0"/>
              <a:t>, ze </a:t>
            </a:r>
            <a:r>
              <a:rPr lang="en-US" dirty="0" err="1"/>
              <a:t>złośliwością</a:t>
            </a:r>
            <a:r>
              <a:rPr lang="en-US" dirty="0"/>
              <a:t>, </a:t>
            </a:r>
            <a:r>
              <a:rPr lang="en-US" dirty="0" err="1"/>
              <a:t>próbując</a:t>
            </a:r>
            <a:r>
              <a:rPr lang="en-US" dirty="0"/>
              <a:t> </a:t>
            </a:r>
            <a:r>
              <a:rPr lang="en-US" dirty="0" err="1"/>
              <a:t>czerpać</a:t>
            </a:r>
            <a:r>
              <a:rPr lang="en-US" dirty="0"/>
              <a:t> z </a:t>
            </a:r>
            <a:r>
              <a:rPr lang="en-US" dirty="0" err="1"/>
              <a:t>nich</a:t>
            </a:r>
            <a:r>
              <a:rPr lang="en-US" dirty="0"/>
              <a:t> </a:t>
            </a:r>
            <a:r>
              <a:rPr lang="en-US" dirty="0" err="1"/>
              <a:t>nieuczciwe</a:t>
            </a:r>
            <a:r>
              <a:rPr lang="en-US" dirty="0"/>
              <a:t> </a:t>
            </a:r>
            <a:r>
              <a:rPr lang="en-US" dirty="0" err="1"/>
              <a:t>korzyści</a:t>
            </a:r>
            <a:r>
              <a:rPr lang="en-US" dirty="0"/>
              <a:t> </a:t>
            </a:r>
            <a:r>
              <a:rPr lang="en-US" dirty="0" err="1"/>
              <a:t>poprzez</a:t>
            </a:r>
            <a:r>
              <a:rPr lang="en-US" dirty="0"/>
              <a:t> </a:t>
            </a:r>
            <a:r>
              <a:rPr lang="en-US" dirty="0" err="1"/>
              <a:t>wykorzystywanie</a:t>
            </a:r>
            <a:r>
              <a:rPr lang="en-US" dirty="0"/>
              <a:t> </a:t>
            </a:r>
            <a:r>
              <a:rPr lang="en-US" dirty="0" err="1"/>
              <a:t>luk</a:t>
            </a:r>
            <a:r>
              <a:rPr lang="en-US" dirty="0"/>
              <a:t> w </a:t>
            </a:r>
            <a:r>
              <a:rPr lang="en-US" dirty="0" err="1"/>
              <a:t>zabezpieczeniach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jeszcze</a:t>
            </a:r>
            <a:r>
              <a:rPr lang="en-US" dirty="0"/>
              <a:t> </a:t>
            </a:r>
            <a:r>
              <a:rPr lang="en-US" dirty="0" err="1"/>
              <a:t>znane</a:t>
            </a:r>
            <a:r>
              <a:rPr lang="en-US" dirty="0"/>
              <a:t> i </a:t>
            </a:r>
            <a:r>
              <a:rPr lang="en-US" dirty="0" err="1"/>
              <a:t>rozwiązane</a:t>
            </a:r>
            <a:r>
              <a:rPr lang="en-US" dirty="0"/>
              <a:t>. </a:t>
            </a:r>
            <a:endParaRPr lang="pl-PL" dirty="0"/>
          </a:p>
          <a:p>
            <a:pPr marL="566738" indent="-457200" algn="just"/>
            <a:r>
              <a:rPr lang="en-US" dirty="0" err="1"/>
              <a:t>Crackerzy</a:t>
            </a:r>
            <a:r>
              <a:rPr lang="en-US" dirty="0"/>
              <a:t>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zajmują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szpiegostwem</a:t>
            </a:r>
            <a:r>
              <a:rPr lang="en-US" dirty="0"/>
              <a:t> </a:t>
            </a:r>
            <a:r>
              <a:rPr lang="en-US" dirty="0" err="1"/>
              <a:t>przemysłowym</a:t>
            </a:r>
            <a:r>
              <a:rPr lang="en-US" dirty="0"/>
              <a:t>, </a:t>
            </a:r>
            <a:r>
              <a:rPr lang="en-US" dirty="0" err="1"/>
              <a:t>kradzieżą</a:t>
            </a:r>
            <a:r>
              <a:rPr lang="en-US" dirty="0"/>
              <a:t> </a:t>
            </a:r>
            <a:r>
              <a:rPr lang="en-US" dirty="0" err="1"/>
              <a:t>danych</a:t>
            </a:r>
            <a:r>
              <a:rPr lang="en-US" dirty="0"/>
              <a:t> </a:t>
            </a:r>
            <a:r>
              <a:rPr lang="en-US" dirty="0" err="1"/>
              <a:t>oraz</a:t>
            </a:r>
            <a:r>
              <a:rPr lang="en-US" dirty="0"/>
              <a:t> </a:t>
            </a:r>
            <a:r>
              <a:rPr lang="en-US" dirty="0" err="1"/>
              <a:t>blokowaniem</a:t>
            </a:r>
            <a:r>
              <a:rPr lang="en-US" dirty="0"/>
              <a:t> </a:t>
            </a:r>
            <a:r>
              <a:rPr lang="en-US" dirty="0" err="1"/>
              <a:t>sieci</a:t>
            </a:r>
            <a:r>
              <a:rPr lang="en-US" dirty="0"/>
              <a:t> i </a:t>
            </a:r>
            <a:r>
              <a:rPr lang="en-US" dirty="0" err="1"/>
              <a:t>stron</a:t>
            </a:r>
            <a:r>
              <a:rPr lang="en-US" dirty="0"/>
              <a:t> </a:t>
            </a:r>
            <a:r>
              <a:rPr lang="en-US" dirty="0" err="1"/>
              <a:t>internetowych</a:t>
            </a:r>
            <a:r>
              <a:rPr lang="en-US" dirty="0"/>
              <a:t>, </a:t>
            </a:r>
            <a:r>
              <a:rPr lang="en-US" dirty="0" err="1"/>
              <a:t>wandalizmem</a:t>
            </a:r>
            <a:r>
              <a:rPr lang="en-US" dirty="0"/>
              <a:t> </a:t>
            </a:r>
            <a:r>
              <a:rPr lang="en-US" dirty="0" err="1"/>
              <a:t>itp</a:t>
            </a:r>
            <a:r>
              <a:rPr lang="en-US" dirty="0"/>
              <a:t>.</a:t>
            </a:r>
            <a:endParaRPr lang="en-US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Hakerzy i </a:t>
            </a:r>
            <a:r>
              <a:rPr lang="pl-PL" altLang="en-US" dirty="0" err="1"/>
              <a:t>Crakerzy</a:t>
            </a:r>
            <a:endParaRPr lang="it-IT" altLang="en-US" dirty="0"/>
          </a:p>
        </p:txBody>
      </p:sp>
      <p:sp>
        <p:nvSpPr>
          <p:cNvPr id="1945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r>
              <a:rPr lang="en-US" dirty="0" err="1"/>
              <a:t>Terminy</a:t>
            </a:r>
            <a:r>
              <a:rPr lang="en-US" dirty="0"/>
              <a:t> </a:t>
            </a:r>
            <a:r>
              <a:rPr lang="en-US" dirty="0" err="1"/>
              <a:t>haker</a:t>
            </a:r>
            <a:r>
              <a:rPr lang="en-US" dirty="0"/>
              <a:t> i cracker </a:t>
            </a:r>
            <a:r>
              <a:rPr lang="en-US" dirty="0" err="1"/>
              <a:t>mają</a:t>
            </a:r>
            <a:r>
              <a:rPr lang="en-US" dirty="0"/>
              <a:t> </a:t>
            </a:r>
            <a:r>
              <a:rPr lang="en-US" dirty="0" err="1"/>
              <a:t>subtelne</a:t>
            </a:r>
            <a:r>
              <a:rPr lang="en-US" dirty="0"/>
              <a:t> </a:t>
            </a:r>
            <a:r>
              <a:rPr lang="en-US" dirty="0" err="1"/>
              <a:t>granice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je </a:t>
            </a:r>
            <a:r>
              <a:rPr lang="en-US" dirty="0" err="1"/>
              <a:t>dzielą</a:t>
            </a:r>
            <a:r>
              <a:rPr lang="en-US" dirty="0"/>
              <a:t>. </a:t>
            </a:r>
            <a:endParaRPr lang="pl-PL" dirty="0"/>
          </a:p>
          <a:p>
            <a:pPr algn="just"/>
            <a:r>
              <a:rPr lang="pl-PL" dirty="0"/>
              <a:t>W</a:t>
            </a:r>
            <a:r>
              <a:rPr lang="en-US" dirty="0" err="1"/>
              <a:t>łamanie</a:t>
            </a:r>
            <a:r>
              <a:rPr lang="en-US" dirty="0"/>
              <a:t> </a:t>
            </a:r>
            <a:r>
              <a:rPr lang="en-US" dirty="0" err="1"/>
              <a:t>może</a:t>
            </a:r>
            <a:r>
              <a:rPr lang="en-US" dirty="0"/>
              <a:t> </a:t>
            </a:r>
            <a:r>
              <a:rPr lang="en-US" dirty="0" err="1"/>
              <a:t>być</a:t>
            </a:r>
            <a:r>
              <a:rPr lang="en-US" dirty="0"/>
              <a:t> </a:t>
            </a:r>
            <a:r>
              <a:rPr lang="en-US" dirty="0" err="1"/>
              <a:t>uznane</a:t>
            </a:r>
            <a:r>
              <a:rPr lang="en-US" dirty="0"/>
              <a:t> za </a:t>
            </a:r>
            <a:r>
              <a:rPr lang="en-US" dirty="0" err="1"/>
              <a:t>nielegalny</a:t>
            </a:r>
            <a:r>
              <a:rPr lang="en-US" dirty="0"/>
              <a:t> </a:t>
            </a:r>
            <a:r>
              <a:rPr lang="en-US" dirty="0" err="1"/>
              <a:t>akt</a:t>
            </a:r>
            <a:r>
              <a:rPr lang="en-US" dirty="0"/>
              <a:t> </a:t>
            </a:r>
            <a:r>
              <a:rPr lang="en-US" dirty="0" err="1"/>
              <a:t>dla</a:t>
            </a:r>
            <a:r>
              <a:rPr lang="en-US" dirty="0"/>
              <a:t> </a:t>
            </a:r>
            <a:r>
              <a:rPr lang="en-US" dirty="0" err="1"/>
              <a:t>niektórych</a:t>
            </a:r>
            <a:r>
              <a:rPr lang="en-US" dirty="0"/>
              <a:t> </a:t>
            </a:r>
            <a:r>
              <a:rPr lang="en-US" dirty="0" err="1"/>
              <a:t>ludzi</a:t>
            </a:r>
            <a:r>
              <a:rPr lang="en-US" dirty="0"/>
              <a:t>, a </a:t>
            </a:r>
            <a:r>
              <a:rPr lang="en-US" dirty="0" err="1"/>
              <a:t>dla</a:t>
            </a:r>
            <a:r>
              <a:rPr lang="en-US" dirty="0"/>
              <a:t> </a:t>
            </a:r>
            <a:r>
              <a:rPr lang="en-US" dirty="0" err="1"/>
              <a:t>innych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, a </a:t>
            </a:r>
            <a:r>
              <a:rPr lang="en-US" dirty="0" err="1"/>
              <a:t>prawo</a:t>
            </a:r>
            <a:r>
              <a:rPr lang="en-US" dirty="0"/>
              <a:t> </a:t>
            </a:r>
            <a:r>
              <a:rPr lang="en-US" dirty="0" err="1"/>
              <a:t>odzwierciedla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opinie</a:t>
            </a:r>
            <a:r>
              <a:rPr lang="en-US" dirty="0"/>
              <a:t>; ale ten </a:t>
            </a:r>
            <a:r>
              <a:rPr lang="en-US" dirty="0" err="1"/>
              <a:t>dokument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dotyczy</a:t>
            </a:r>
            <a:r>
              <a:rPr lang="en-US" dirty="0"/>
              <a:t> </a:t>
            </a:r>
            <a:r>
              <a:rPr lang="en-US" dirty="0" err="1"/>
              <a:t>aspektów</a:t>
            </a:r>
            <a:r>
              <a:rPr lang="en-US" dirty="0"/>
              <a:t> </a:t>
            </a:r>
            <a:r>
              <a:rPr lang="en-US" dirty="0" err="1"/>
              <a:t>etycznych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legislacyjnych</a:t>
            </a:r>
            <a:r>
              <a:rPr lang="en-US" dirty="0"/>
              <a:t>. </a:t>
            </a:r>
            <a:endParaRPr lang="pl-PL" dirty="0"/>
          </a:p>
          <a:p>
            <a:pPr algn="just"/>
            <a:r>
              <a:rPr lang="en-US" dirty="0" err="1"/>
              <a:t>Zamiast</a:t>
            </a:r>
            <a:r>
              <a:rPr lang="en-US" dirty="0"/>
              <a:t> </a:t>
            </a:r>
            <a:r>
              <a:rPr lang="en-US" dirty="0" err="1"/>
              <a:t>tego</a:t>
            </a:r>
            <a:r>
              <a:rPr lang="en-US" dirty="0"/>
              <a:t>, </a:t>
            </a:r>
            <a:r>
              <a:rPr lang="en-US" dirty="0" err="1"/>
              <a:t>musimy</a:t>
            </a:r>
            <a:r>
              <a:rPr lang="en-US" dirty="0"/>
              <a:t> </a:t>
            </a:r>
            <a:r>
              <a:rPr lang="en-US" dirty="0" err="1"/>
              <a:t>wziąć</a:t>
            </a:r>
            <a:r>
              <a:rPr lang="en-US" dirty="0"/>
              <a:t> pod </a:t>
            </a:r>
            <a:r>
              <a:rPr lang="en-US" dirty="0" err="1"/>
              <a:t>uwagę</a:t>
            </a:r>
            <a:r>
              <a:rPr lang="en-US" dirty="0"/>
              <a:t>, </a:t>
            </a:r>
            <a:r>
              <a:rPr lang="en-US" dirty="0" err="1"/>
              <a:t>że</a:t>
            </a:r>
            <a:r>
              <a:rPr lang="en-US" dirty="0"/>
              <a:t> </a:t>
            </a:r>
            <a:r>
              <a:rPr lang="en-US" dirty="0" err="1"/>
              <a:t>dzisiaj</a:t>
            </a:r>
            <a:r>
              <a:rPr lang="en-US" dirty="0"/>
              <a:t>, </a:t>
            </a:r>
            <a:r>
              <a:rPr lang="en-US" dirty="0" err="1"/>
              <a:t>niestety</a:t>
            </a:r>
            <a:r>
              <a:rPr lang="en-US" dirty="0"/>
              <a:t>,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dwa</a:t>
            </a:r>
            <a:r>
              <a:rPr lang="en-US" dirty="0"/>
              <a:t> </a:t>
            </a:r>
            <a:r>
              <a:rPr lang="en-US" dirty="0" err="1"/>
              <a:t>terminy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uważane</a:t>
            </a:r>
            <a:r>
              <a:rPr lang="en-US" dirty="0"/>
              <a:t> za </a:t>
            </a:r>
            <a:r>
              <a:rPr lang="en-US" dirty="0" err="1"/>
              <a:t>synonimy</a:t>
            </a:r>
            <a:r>
              <a:rPr lang="en-US" dirty="0"/>
              <a:t>.</a:t>
            </a:r>
            <a:endParaRPr lang="pl-PL" dirty="0"/>
          </a:p>
          <a:p>
            <a:pPr marL="109538" indent="0" algn="just">
              <a:buFont typeface="Arial" panose="020B0604020202020204" pitchFamily="34" charset="0"/>
              <a:buNone/>
            </a:pPr>
            <a:endParaRPr lang="en-US" altLang="en-US" dirty="0"/>
          </a:p>
          <a:p>
            <a:pPr algn="just"/>
            <a:r>
              <a:rPr lang="en-US" b="1" dirty="0"/>
              <a:t>W </a:t>
            </a:r>
            <a:r>
              <a:rPr lang="en-US" b="1" dirty="0" err="1"/>
              <a:t>tym</a:t>
            </a:r>
            <a:r>
              <a:rPr lang="en-US" b="1" dirty="0"/>
              <a:t> </a:t>
            </a:r>
            <a:r>
              <a:rPr lang="en-US" b="1" dirty="0" err="1"/>
              <a:t>dokumencie</a:t>
            </a:r>
            <a:r>
              <a:rPr lang="en-US" b="1" dirty="0"/>
              <a:t> </a:t>
            </a:r>
            <a:r>
              <a:rPr lang="en-US" b="1" dirty="0" err="1"/>
              <a:t>będziemy</a:t>
            </a:r>
            <a:r>
              <a:rPr lang="en-US" b="1" dirty="0"/>
              <a:t> </a:t>
            </a:r>
            <a:r>
              <a:rPr lang="en-US" b="1" i="1" dirty="0" err="1"/>
              <a:t>nieszczęśliwie</a:t>
            </a:r>
            <a:r>
              <a:rPr lang="en-US" b="1" dirty="0"/>
              <a:t> </a:t>
            </a:r>
            <a:r>
              <a:rPr lang="en-US" b="1" dirty="0" err="1"/>
              <a:t>używać</a:t>
            </a:r>
            <a:r>
              <a:rPr lang="en-US" b="1" dirty="0"/>
              <a:t> </a:t>
            </a:r>
            <a:r>
              <a:rPr lang="en-US" b="1" dirty="0" err="1"/>
              <a:t>bardziej</a:t>
            </a:r>
            <a:r>
              <a:rPr lang="en-US" b="1" dirty="0"/>
              <a:t> </a:t>
            </a:r>
            <a:r>
              <a:rPr lang="en-US" b="1" dirty="0" err="1"/>
              <a:t>powszechnego</a:t>
            </a:r>
            <a:r>
              <a:rPr lang="en-US" b="1" dirty="0"/>
              <a:t> i </a:t>
            </a:r>
            <a:r>
              <a:rPr lang="en-US" b="1" dirty="0" err="1"/>
              <a:t>nadużywanego</a:t>
            </a:r>
            <a:r>
              <a:rPr lang="en-US" b="1" dirty="0"/>
              <a:t> </a:t>
            </a:r>
            <a:r>
              <a:rPr lang="en-US" b="1" dirty="0" err="1"/>
              <a:t>terminu</a:t>
            </a:r>
            <a:r>
              <a:rPr lang="en-US" b="1" dirty="0"/>
              <a:t> </a:t>
            </a:r>
            <a:r>
              <a:rPr lang="en-US" b="1" dirty="0" err="1"/>
              <a:t>haker</a:t>
            </a:r>
            <a:r>
              <a:rPr lang="en-US" b="1" dirty="0"/>
              <a:t> </a:t>
            </a:r>
            <a:r>
              <a:rPr lang="en-US" b="1" dirty="0" err="1"/>
              <a:t>dla</a:t>
            </a:r>
            <a:r>
              <a:rPr lang="en-US" b="1" dirty="0"/>
              <a:t> </a:t>
            </a:r>
            <a:r>
              <a:rPr lang="en-US" b="1" dirty="0" err="1"/>
              <a:t>obu</a:t>
            </a:r>
            <a:r>
              <a:rPr lang="en-US" b="1" dirty="0"/>
              <a:t> </a:t>
            </a:r>
            <a:r>
              <a:rPr lang="en-US" b="1" dirty="0" err="1"/>
              <a:t>kategorii</a:t>
            </a:r>
            <a:r>
              <a:rPr lang="en-US" b="1" dirty="0"/>
              <a:t>, </a:t>
            </a:r>
            <a:r>
              <a:rPr lang="en-US" b="1" dirty="0" err="1"/>
              <a:t>będąc</a:t>
            </a:r>
            <a:r>
              <a:rPr lang="en-US" b="1" dirty="0"/>
              <a:t> </a:t>
            </a:r>
            <a:r>
              <a:rPr lang="en-US" b="1" dirty="0" err="1"/>
              <a:t>pewnym</a:t>
            </a:r>
            <a:r>
              <a:rPr lang="en-US" b="1" dirty="0"/>
              <a:t>, </a:t>
            </a:r>
            <a:r>
              <a:rPr lang="en-US" b="1" dirty="0" err="1"/>
              <a:t>że</a:t>
            </a:r>
            <a:r>
              <a:rPr lang="en-US" b="1" dirty="0"/>
              <a:t> </a:t>
            </a:r>
            <a:r>
              <a:rPr lang="en-US" b="1" dirty="0" err="1"/>
              <a:t>czytelnik</a:t>
            </a:r>
            <a:r>
              <a:rPr lang="en-US" b="1" dirty="0"/>
              <a:t> </a:t>
            </a:r>
            <a:r>
              <a:rPr lang="en-US" b="1" dirty="0" err="1"/>
              <a:t>będzie</a:t>
            </a:r>
            <a:r>
              <a:rPr lang="en-US" b="1" dirty="0"/>
              <a:t> w </a:t>
            </a:r>
            <a:r>
              <a:rPr lang="en-US" b="1" dirty="0" err="1"/>
              <a:t>stanie</a:t>
            </a:r>
            <a:r>
              <a:rPr lang="en-US" b="1" dirty="0"/>
              <a:t> </a:t>
            </a:r>
            <a:r>
              <a:rPr lang="en-US" b="1" dirty="0" err="1"/>
              <a:t>odróżnić</a:t>
            </a:r>
            <a:r>
              <a:rPr lang="en-US" b="1" dirty="0"/>
              <a:t> </a:t>
            </a:r>
            <a:r>
              <a:rPr lang="en-US" b="1" dirty="0" err="1"/>
              <a:t>hakera</a:t>
            </a:r>
            <a:r>
              <a:rPr lang="en-US" b="1" dirty="0"/>
              <a:t> od </a:t>
            </a:r>
            <a:r>
              <a:rPr lang="en-US" b="1" dirty="0" err="1"/>
              <a:t>crackera</a:t>
            </a:r>
            <a:r>
              <a:rPr lang="en-US" b="1" dirty="0"/>
              <a:t>.</a:t>
            </a:r>
            <a:endParaRPr lang="pl-PL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Hakerzy i </a:t>
            </a:r>
            <a:r>
              <a:rPr lang="pl-PL" altLang="en-US" dirty="0" err="1"/>
              <a:t>Crakerzy</a:t>
            </a:r>
            <a:endParaRPr lang="it-IT" altLang="en-US" dirty="0"/>
          </a:p>
        </p:txBody>
      </p:sp>
      <p:sp>
        <p:nvSpPr>
          <p:cNvPr id="2048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b="1" dirty="0"/>
              <a:t>Black hat </a:t>
            </a:r>
            <a:r>
              <a:rPr lang="en-US" b="1" dirty="0" err="1"/>
              <a:t>hakerzy</a:t>
            </a:r>
            <a:r>
              <a:rPr lang="en-US" dirty="0"/>
              <a:t> </a:t>
            </a:r>
            <a:br>
              <a:rPr lang="en-US" altLang="en-US" dirty="0"/>
            </a:br>
            <a:r>
              <a:rPr lang="en-US" dirty="0" err="1"/>
              <a:t>wykorzystują</a:t>
            </a:r>
            <a:r>
              <a:rPr lang="en-US" dirty="0"/>
              <a:t> </a:t>
            </a:r>
            <a:r>
              <a:rPr lang="en-US" dirty="0" err="1"/>
              <a:t>swoją</a:t>
            </a:r>
            <a:r>
              <a:rPr lang="en-US" dirty="0"/>
              <a:t> </a:t>
            </a:r>
            <a:r>
              <a:rPr lang="en-US" dirty="0" err="1"/>
              <a:t>wiedzę</a:t>
            </a:r>
            <a:r>
              <a:rPr lang="en-US" dirty="0"/>
              <a:t> do </a:t>
            </a:r>
            <a:r>
              <a:rPr lang="en-US" dirty="0" err="1"/>
              <a:t>złośliwych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przestępczych</a:t>
            </a:r>
            <a:r>
              <a:rPr lang="en-US" dirty="0"/>
              <a:t> </a:t>
            </a:r>
            <a:r>
              <a:rPr lang="en-US" dirty="0" err="1"/>
              <a:t>celów</a:t>
            </a:r>
            <a:endParaRPr lang="en-US" altLang="en-US" dirty="0"/>
          </a:p>
          <a:p>
            <a:pPr marL="566738" indent="-457200"/>
            <a:r>
              <a:rPr lang="en-US" b="1" dirty="0"/>
              <a:t>White hat </a:t>
            </a:r>
            <a:r>
              <a:rPr lang="en-US" b="1" dirty="0" err="1"/>
              <a:t>hakerzy</a:t>
            </a:r>
            <a:r>
              <a:rPr lang="en-US" dirty="0"/>
              <a:t> </a:t>
            </a:r>
            <a:br>
              <a:rPr lang="en-US" altLang="en-US" b="1" dirty="0"/>
            </a:br>
            <a:r>
              <a:rPr lang="en-US" dirty="0" err="1"/>
              <a:t>testują</a:t>
            </a:r>
            <a:r>
              <a:rPr lang="en-US" dirty="0"/>
              <a:t> </a:t>
            </a:r>
            <a:r>
              <a:rPr lang="en-US" dirty="0" err="1"/>
              <a:t>systemy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zidentyfikowania</a:t>
            </a:r>
            <a:r>
              <a:rPr lang="en-US" dirty="0"/>
              <a:t> </a:t>
            </a:r>
            <a:r>
              <a:rPr lang="en-US" dirty="0" err="1"/>
              <a:t>możliwych</a:t>
            </a:r>
            <a:r>
              <a:rPr lang="en-US" dirty="0"/>
              <a:t> </a:t>
            </a:r>
            <a:r>
              <a:rPr lang="en-US" dirty="0" err="1"/>
              <a:t>luk</a:t>
            </a:r>
            <a:r>
              <a:rPr lang="en-US" dirty="0"/>
              <a:t> </a:t>
            </a:r>
            <a:br>
              <a:rPr lang="en-US" altLang="en-US" dirty="0"/>
            </a:br>
            <a:r>
              <a:rPr lang="pl-PL" altLang="en-US" dirty="0"/>
              <a:t>c</a:t>
            </a:r>
            <a:r>
              <a:rPr lang="en-US" dirty="0" err="1"/>
              <a:t>zęsto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to </a:t>
            </a:r>
            <a:r>
              <a:rPr lang="en-US" dirty="0" err="1"/>
              <a:t>eksperci</a:t>
            </a:r>
            <a:r>
              <a:rPr lang="en-US" dirty="0"/>
              <a:t> ds. </a:t>
            </a:r>
            <a:r>
              <a:rPr lang="en-US" dirty="0" err="1"/>
              <a:t>bezpieczeństwa</a:t>
            </a:r>
            <a:r>
              <a:rPr lang="en-US" dirty="0"/>
              <a:t> </a:t>
            </a:r>
            <a:r>
              <a:rPr lang="en-US" dirty="0" err="1"/>
              <a:t>opłacani</a:t>
            </a:r>
            <a:r>
              <a:rPr lang="en-US" dirty="0"/>
              <a:t> w </a:t>
            </a:r>
            <a:r>
              <a:rPr lang="en-US" dirty="0" err="1"/>
              <a:t>tym</a:t>
            </a:r>
            <a:r>
              <a:rPr lang="en-US" dirty="0"/>
              <a:t> </a:t>
            </a:r>
            <a:r>
              <a:rPr lang="en-US" dirty="0" err="1"/>
              <a:t>celu</a:t>
            </a:r>
            <a:endParaRPr lang="pl-PL" dirty="0"/>
          </a:p>
          <a:p>
            <a:pPr marL="566738" indent="-457200"/>
            <a:r>
              <a:rPr lang="en-US" b="1" dirty="0"/>
              <a:t>Gray hat </a:t>
            </a:r>
            <a:r>
              <a:rPr lang="en-US" b="1" dirty="0" err="1"/>
              <a:t>hakerzy</a:t>
            </a:r>
            <a:r>
              <a:rPr lang="en-US" dirty="0"/>
              <a:t> </a:t>
            </a:r>
            <a:br>
              <a:rPr lang="en-US" altLang="en-US" b="1" dirty="0"/>
            </a:b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podobni</a:t>
            </a:r>
            <a:r>
              <a:rPr lang="en-US" dirty="0"/>
              <a:t> do </a:t>
            </a:r>
            <a:r>
              <a:rPr lang="en-US" dirty="0" err="1"/>
              <a:t>białych</a:t>
            </a:r>
            <a:r>
              <a:rPr lang="en-US" dirty="0"/>
              <a:t> </a:t>
            </a:r>
            <a:r>
              <a:rPr lang="en-US" dirty="0" err="1"/>
              <a:t>kapeluszy</a:t>
            </a:r>
            <a:r>
              <a:rPr lang="en-US" dirty="0"/>
              <a:t>, ale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prowadzą</a:t>
            </a:r>
            <a:r>
              <a:rPr lang="en-US" dirty="0"/>
              <a:t> </a:t>
            </a:r>
            <a:r>
              <a:rPr lang="en-US" dirty="0" err="1"/>
              <a:t>badania</a:t>
            </a:r>
            <a:r>
              <a:rPr lang="en-US" dirty="0"/>
              <a:t> </a:t>
            </a:r>
            <a:r>
              <a:rPr lang="en-US" dirty="0" err="1"/>
              <a:t>nad</a:t>
            </a:r>
            <a:r>
              <a:rPr lang="en-US" dirty="0"/>
              <a:t> </a:t>
            </a:r>
            <a:r>
              <a:rPr lang="en-US" dirty="0" err="1"/>
              <a:t>lukami</a:t>
            </a:r>
            <a:r>
              <a:rPr lang="en-US" dirty="0"/>
              <a:t> w </a:t>
            </a:r>
            <a:r>
              <a:rPr lang="en-US" dirty="0" err="1"/>
              <a:t>systemach</a:t>
            </a:r>
            <a:r>
              <a:rPr lang="en-US" dirty="0"/>
              <a:t> bez </a:t>
            </a:r>
            <a:r>
              <a:rPr lang="en-US" dirty="0" err="1"/>
              <a:t>upoważnienia</a:t>
            </a:r>
            <a:r>
              <a:rPr lang="en-US" dirty="0"/>
              <a:t>, a </a:t>
            </a:r>
            <a:r>
              <a:rPr lang="en-US" dirty="0" err="1"/>
              <a:t>gdy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luki</a:t>
            </a:r>
            <a:r>
              <a:rPr lang="en-US" dirty="0"/>
              <a:t> </a:t>
            </a:r>
            <a:r>
              <a:rPr lang="en-US" dirty="0" err="1"/>
              <a:t>zostaną</a:t>
            </a:r>
            <a:r>
              <a:rPr lang="en-US" dirty="0"/>
              <a:t> </a:t>
            </a:r>
            <a:r>
              <a:rPr lang="en-US" dirty="0" err="1"/>
              <a:t>odkryte</a:t>
            </a:r>
            <a:r>
              <a:rPr lang="en-US" dirty="0"/>
              <a:t>, </a:t>
            </a:r>
            <a:r>
              <a:rPr lang="en-US" dirty="0" err="1"/>
              <a:t>wykorzystują</a:t>
            </a:r>
            <a:r>
              <a:rPr lang="en-US" dirty="0"/>
              <a:t> je, aby </a:t>
            </a:r>
            <a:r>
              <a:rPr lang="en-US" dirty="0" err="1"/>
              <a:t>zmusić</a:t>
            </a:r>
            <a:r>
              <a:rPr lang="en-US" dirty="0"/>
              <a:t> </a:t>
            </a:r>
            <a:r>
              <a:rPr lang="en-US" dirty="0" err="1"/>
              <a:t>sprzedawców</a:t>
            </a:r>
            <a:r>
              <a:rPr lang="en-US" dirty="0"/>
              <a:t> do </a:t>
            </a:r>
            <a:r>
              <a:rPr lang="en-US" dirty="0" err="1"/>
              <a:t>naprawienia</a:t>
            </a:r>
            <a:r>
              <a:rPr lang="en-US" dirty="0"/>
              <a:t> </a:t>
            </a:r>
            <a:r>
              <a:rPr lang="en-US" dirty="0" err="1"/>
              <a:t>problemu</a:t>
            </a:r>
            <a:r>
              <a:rPr lang="en-US" dirty="0"/>
              <a:t>, </a:t>
            </a:r>
            <a:r>
              <a:rPr lang="en-US" dirty="0" err="1"/>
              <a:t>zwykle</a:t>
            </a:r>
            <a:r>
              <a:rPr lang="en-US" dirty="0"/>
              <a:t> za </a:t>
            </a:r>
            <a:r>
              <a:rPr lang="en-US" dirty="0" err="1"/>
              <a:t>darmo</a:t>
            </a:r>
            <a:r>
              <a:rPr lang="en-US" dirty="0"/>
              <a:t>. </a:t>
            </a:r>
            <a:r>
              <a:rPr lang="en-US" dirty="0" err="1"/>
              <a:t>Niektórzy</a:t>
            </a:r>
            <a:r>
              <a:rPr lang="en-US" dirty="0"/>
              <a:t> </a:t>
            </a:r>
            <a:r>
              <a:rPr lang="pl-PL" dirty="0"/>
              <a:t>producenci</a:t>
            </a:r>
            <a:r>
              <a:rPr lang="en-US" dirty="0"/>
              <a:t> </a:t>
            </a:r>
            <a:r>
              <a:rPr lang="en-US" dirty="0" err="1"/>
              <a:t>nagradzają</a:t>
            </a:r>
            <a:r>
              <a:rPr lang="en-US" dirty="0"/>
              <a:t> ich </a:t>
            </a:r>
            <a:r>
              <a:rPr lang="en-US" dirty="0" err="1"/>
              <a:t>pieniędzmi</a:t>
            </a:r>
            <a:r>
              <a:rPr lang="en-US" dirty="0"/>
              <a:t>, </a:t>
            </a:r>
            <a:r>
              <a:rPr lang="en-US" dirty="0" err="1"/>
              <a:t>inni</a:t>
            </a:r>
            <a:r>
              <a:rPr lang="en-US" dirty="0"/>
              <a:t> </a:t>
            </a:r>
            <a:r>
              <a:rPr lang="en-US" dirty="0" err="1"/>
              <a:t>ścigają</a:t>
            </a:r>
            <a:r>
              <a:rPr lang="en-US" dirty="0"/>
              <a:t> ich.</a:t>
            </a:r>
            <a:endParaRPr lang="en-US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Hakerzy i </a:t>
            </a:r>
            <a:r>
              <a:rPr lang="pl-PL" altLang="en-US" dirty="0" err="1"/>
              <a:t>Crakerzy</a:t>
            </a:r>
            <a:endParaRPr lang="it-IT" altLang="en-US" dirty="0"/>
          </a:p>
        </p:txBody>
      </p:sp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None/>
            </a:pPr>
            <a:r>
              <a:rPr lang="en-US" b="1" dirty="0" err="1"/>
              <a:t>Hakerzy-samobójcy</a:t>
            </a:r>
            <a:r>
              <a:rPr lang="en-US" dirty="0"/>
              <a:t> </a:t>
            </a:r>
            <a:br>
              <a:rPr lang="en-US" altLang="en-US" dirty="0"/>
            </a:b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zwykle</a:t>
            </a:r>
            <a:r>
              <a:rPr lang="en-US" dirty="0"/>
              <a:t> </a:t>
            </a:r>
            <a:r>
              <a:rPr lang="en-US" dirty="0" err="1"/>
              <a:t>mniej</a:t>
            </a:r>
            <a:r>
              <a:rPr lang="en-US" dirty="0"/>
              <a:t> </a:t>
            </a:r>
            <a:r>
              <a:rPr lang="en-US" dirty="0" err="1"/>
              <a:t>kompetentni</a:t>
            </a:r>
            <a:r>
              <a:rPr lang="en-US" dirty="0"/>
              <a:t> </a:t>
            </a:r>
            <a:r>
              <a:rPr lang="en-US" dirty="0" err="1"/>
              <a:t>niż</a:t>
            </a:r>
            <a:r>
              <a:rPr lang="en-US" dirty="0"/>
              <a:t> </a:t>
            </a:r>
            <a:r>
              <a:rPr lang="en-US" dirty="0" err="1"/>
              <a:t>czarne</a:t>
            </a:r>
            <a:r>
              <a:rPr lang="en-US" dirty="0"/>
              <a:t>/</a:t>
            </a:r>
            <a:r>
              <a:rPr lang="en-US" dirty="0" err="1"/>
              <a:t>białe</a:t>
            </a:r>
            <a:r>
              <a:rPr lang="en-US" dirty="0"/>
              <a:t> </a:t>
            </a:r>
            <a:r>
              <a:rPr lang="en-US" dirty="0" err="1"/>
              <a:t>kapelusze</a:t>
            </a:r>
            <a:endParaRPr lang="pl-PL" dirty="0"/>
          </a:p>
          <a:p>
            <a:pPr marL="109538" indent="0">
              <a:buNone/>
            </a:pPr>
            <a:r>
              <a:rPr lang="en-US" dirty="0" err="1"/>
              <a:t>działają</a:t>
            </a:r>
            <a:r>
              <a:rPr lang="en-US" dirty="0"/>
              <a:t> z </a:t>
            </a:r>
            <a:r>
              <a:rPr lang="en-US" dirty="0" err="1"/>
              <a:t>powodów</a:t>
            </a:r>
            <a:r>
              <a:rPr lang="en-US" dirty="0"/>
              <a:t> </a:t>
            </a:r>
            <a:r>
              <a:rPr lang="en-US" dirty="0" err="1"/>
              <a:t>ideologicznych</a:t>
            </a:r>
            <a:r>
              <a:rPr lang="en-US" dirty="0"/>
              <a:t> i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mają</a:t>
            </a:r>
            <a:r>
              <a:rPr lang="en-US" dirty="0"/>
              <a:t> </a:t>
            </a:r>
            <a:r>
              <a:rPr lang="en-US" dirty="0" err="1"/>
              <a:t>interesu</a:t>
            </a:r>
            <a:r>
              <a:rPr lang="en-US" dirty="0"/>
              <a:t> w </a:t>
            </a:r>
            <a:r>
              <a:rPr lang="en-US" dirty="0" err="1"/>
              <a:t>ukrywaniu</a:t>
            </a:r>
            <a:r>
              <a:rPr lang="en-US" dirty="0"/>
              <a:t> </a:t>
            </a:r>
            <a:r>
              <a:rPr lang="en-US" dirty="0" err="1"/>
              <a:t>swojej</a:t>
            </a:r>
            <a:r>
              <a:rPr lang="en-US" dirty="0"/>
              <a:t> </a:t>
            </a:r>
            <a:r>
              <a:rPr lang="en-US" dirty="0" err="1"/>
              <a:t>tożsamości</a:t>
            </a:r>
            <a:r>
              <a:rPr lang="en-US" dirty="0"/>
              <a:t>.</a:t>
            </a:r>
            <a:endParaRPr lang="en-US" altLang="en-US" dirty="0"/>
          </a:p>
          <a:p>
            <a:pPr marL="109538" indent="0">
              <a:buNone/>
            </a:pPr>
            <a:endParaRPr lang="pl-PL" b="1" dirty="0"/>
          </a:p>
          <a:p>
            <a:pPr marL="109538" indent="0">
              <a:buNone/>
            </a:pPr>
            <a:r>
              <a:rPr lang="en-US" b="1" dirty="0" err="1"/>
              <a:t>Hakerzy</a:t>
            </a:r>
            <a:r>
              <a:rPr lang="en-US" b="1" dirty="0"/>
              <a:t> </a:t>
            </a:r>
            <a:r>
              <a:rPr lang="en-US" b="1" dirty="0" err="1"/>
              <a:t>sponsorowani</a:t>
            </a:r>
            <a:r>
              <a:rPr lang="en-US" b="1" dirty="0"/>
              <a:t> </a:t>
            </a:r>
            <a:r>
              <a:rPr lang="en-US" b="1" dirty="0" err="1"/>
              <a:t>przez</a:t>
            </a:r>
            <a:r>
              <a:rPr lang="en-US" b="1" dirty="0"/>
              <a:t> </a:t>
            </a:r>
            <a:r>
              <a:rPr lang="en-US" b="1" dirty="0" err="1"/>
              <a:t>państwo</a:t>
            </a:r>
            <a:r>
              <a:rPr lang="en-US" dirty="0"/>
              <a:t> </a:t>
            </a:r>
            <a:br>
              <a:rPr lang="en-US" altLang="en-US" b="1" dirty="0"/>
            </a:b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opłacani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rząd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przeprowadzenia</a:t>
            </a:r>
            <a:r>
              <a:rPr lang="en-US" dirty="0"/>
              <a:t> </a:t>
            </a:r>
            <a:r>
              <a:rPr lang="en-US" dirty="0" err="1"/>
              <a:t>cyberataków</a:t>
            </a:r>
            <a:r>
              <a:rPr lang="en-US" dirty="0"/>
              <a:t> </a:t>
            </a:r>
            <a:r>
              <a:rPr lang="en-US" dirty="0" err="1"/>
              <a:t>przeciwko</a:t>
            </a:r>
            <a:r>
              <a:rPr lang="en-US" dirty="0"/>
              <a:t> </a:t>
            </a:r>
            <a:r>
              <a:rPr lang="en-US" dirty="0" err="1"/>
              <a:t>innemu</a:t>
            </a:r>
            <a:r>
              <a:rPr lang="en-US" dirty="0"/>
              <a:t> </a:t>
            </a:r>
            <a:r>
              <a:rPr lang="en-US" dirty="0" err="1"/>
              <a:t>państwu</a:t>
            </a:r>
            <a:endParaRPr lang="pl-PL" dirty="0"/>
          </a:p>
          <a:p>
            <a:pPr marL="0" indent="0">
              <a:buNone/>
            </a:pPr>
            <a:r>
              <a:rPr lang="pl-PL" dirty="0"/>
              <a:t> t</a:t>
            </a:r>
            <a:r>
              <a:rPr lang="en-US" dirty="0"/>
              <a:t>e </a:t>
            </a:r>
            <a:r>
              <a:rPr lang="en-US" dirty="0" err="1"/>
              <a:t>działania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uważane</a:t>
            </a:r>
            <a:r>
              <a:rPr lang="en-US" dirty="0"/>
              <a:t> za </a:t>
            </a:r>
            <a:r>
              <a:rPr lang="en-US" dirty="0" err="1"/>
              <a:t>prawdziwe</a:t>
            </a:r>
            <a:r>
              <a:rPr lang="en-US" dirty="0"/>
              <a:t> </a:t>
            </a:r>
            <a:r>
              <a:rPr lang="en-US" dirty="0" err="1"/>
              <a:t>działania</a:t>
            </a:r>
            <a:r>
              <a:rPr lang="en-US" dirty="0"/>
              <a:t> </a:t>
            </a:r>
            <a:r>
              <a:rPr lang="en-US" dirty="0" err="1"/>
              <a:t>wojenne</a:t>
            </a:r>
            <a:endParaRPr lang="pl-PL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Kategorie hakerów</a:t>
            </a:r>
            <a:endParaRPr lang="it-IT" altLang="en-US" dirty="0"/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None/>
            </a:pPr>
            <a:r>
              <a:rPr lang="en-US" b="1" dirty="0"/>
              <a:t>Script kiddies</a:t>
            </a:r>
            <a:r>
              <a:rPr lang="en-US" dirty="0"/>
              <a:t> </a:t>
            </a:r>
            <a:br>
              <a:rPr lang="en-US" altLang="en-US" b="1" dirty="0"/>
            </a:b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mają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jeszcze</a:t>
            </a:r>
            <a:r>
              <a:rPr lang="en-US" dirty="0"/>
              <a:t> </a:t>
            </a:r>
            <a:r>
              <a:rPr lang="en-US" dirty="0" err="1"/>
              <a:t>nie</a:t>
            </a:r>
            <a:r>
              <a:rPr lang="en-US" dirty="0"/>
              <a:t> </a:t>
            </a:r>
            <a:r>
              <a:rPr lang="en-US" dirty="0" err="1"/>
              <a:t>nabyli</a:t>
            </a:r>
            <a:r>
              <a:rPr lang="en-US" dirty="0"/>
              <a:t> </a:t>
            </a:r>
            <a:r>
              <a:rPr lang="en-US" dirty="0" err="1"/>
              <a:t>wielkich</a:t>
            </a:r>
            <a:r>
              <a:rPr lang="en-US" dirty="0"/>
              <a:t> </a:t>
            </a:r>
            <a:r>
              <a:rPr lang="en-US" dirty="0" err="1"/>
              <a:t>umiejętności</a:t>
            </a:r>
            <a:endParaRPr lang="pl-PL" dirty="0"/>
          </a:p>
          <a:p>
            <a:pPr marL="109538" indent="0">
              <a:buNone/>
            </a:pPr>
            <a:r>
              <a:rPr lang="en-US" dirty="0" err="1"/>
              <a:t>zazwyczaj</a:t>
            </a:r>
            <a:r>
              <a:rPr lang="en-US" dirty="0"/>
              <a:t> </a:t>
            </a:r>
            <a:r>
              <a:rPr lang="en-US" dirty="0" err="1"/>
              <a:t>korzystają</a:t>
            </a:r>
            <a:r>
              <a:rPr lang="en-US" dirty="0"/>
              <a:t> ze </a:t>
            </a:r>
            <a:r>
              <a:rPr lang="en-US" dirty="0" err="1"/>
              <a:t>skryptów</a:t>
            </a:r>
            <a:r>
              <a:rPr lang="en-US" dirty="0"/>
              <a:t> i </a:t>
            </a:r>
            <a:r>
              <a:rPr lang="en-US" dirty="0" err="1"/>
              <a:t>narzędzi</a:t>
            </a:r>
            <a:r>
              <a:rPr lang="en-US" dirty="0"/>
              <a:t> </a:t>
            </a:r>
            <a:r>
              <a:rPr lang="en-US" dirty="0" err="1"/>
              <a:t>stworzonych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innych</a:t>
            </a:r>
            <a:r>
              <a:rPr lang="en-US" dirty="0"/>
              <a:t> </a:t>
            </a:r>
            <a:r>
              <a:rPr lang="en-US" dirty="0" err="1"/>
              <a:t>hakerów</a:t>
            </a:r>
            <a:r>
              <a:rPr lang="en-US" dirty="0"/>
              <a:t>. </a:t>
            </a:r>
            <a:endParaRPr lang="en-US" altLang="en-US" dirty="0"/>
          </a:p>
          <a:p>
            <a:pPr marL="109538" indent="0">
              <a:buFont typeface="Arial" panose="020B0604020202020204" pitchFamily="34" charset="0"/>
              <a:buNone/>
            </a:pPr>
            <a:endParaRPr lang="pl-PL" altLang="en-US" b="1" dirty="0"/>
          </a:p>
          <a:p>
            <a:pPr marL="109538" indent="0">
              <a:buNone/>
            </a:pPr>
            <a:r>
              <a:rPr lang="en-US" b="1" dirty="0" err="1"/>
              <a:t>Cyberterroryści</a:t>
            </a:r>
            <a:br>
              <a:rPr lang="en-US" altLang="en-US" b="1" dirty="0"/>
            </a:br>
            <a:r>
              <a:rPr lang="en-US" dirty="0"/>
              <a:t>to </a:t>
            </a:r>
            <a:r>
              <a:rPr lang="en-US" dirty="0" err="1"/>
              <a:t>osoby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grupy</a:t>
            </a:r>
            <a:r>
              <a:rPr lang="en-US" dirty="0"/>
              <a:t> o </a:t>
            </a:r>
            <a:r>
              <a:rPr lang="en-US" dirty="0" err="1"/>
              <a:t>wrogich</a:t>
            </a:r>
            <a:r>
              <a:rPr lang="en-US" dirty="0"/>
              <a:t> </a:t>
            </a:r>
            <a:r>
              <a:rPr lang="en-US" dirty="0" err="1"/>
              <a:t>zamiarach</a:t>
            </a:r>
            <a:r>
              <a:rPr lang="en-US" dirty="0"/>
              <a:t>, </a:t>
            </a:r>
            <a:r>
              <a:rPr lang="en-US" dirty="0" err="1"/>
              <a:t>których</a:t>
            </a:r>
            <a:r>
              <a:rPr lang="en-US" dirty="0"/>
              <a:t> </a:t>
            </a:r>
            <a:r>
              <a:rPr lang="en-US" dirty="0" err="1"/>
              <a:t>celem</a:t>
            </a:r>
            <a:r>
              <a:rPr lang="en-US" dirty="0"/>
              <a:t> jest </a:t>
            </a:r>
            <a:r>
              <a:rPr lang="en-US" dirty="0" err="1"/>
              <a:t>zazwyczaj</a:t>
            </a:r>
            <a:r>
              <a:rPr lang="en-US" dirty="0"/>
              <a:t> </a:t>
            </a:r>
            <a:r>
              <a:rPr lang="en-US" dirty="0" err="1"/>
              <a:t>wywołanie</a:t>
            </a:r>
            <a:r>
              <a:rPr lang="en-US" dirty="0"/>
              <a:t> </a:t>
            </a:r>
            <a:r>
              <a:rPr lang="en-US" dirty="0" err="1"/>
              <a:t>chaosu</a:t>
            </a:r>
            <a:r>
              <a:rPr lang="en-US" dirty="0"/>
              <a:t> w </a:t>
            </a:r>
            <a:r>
              <a:rPr lang="en-US" dirty="0" err="1"/>
              <a:t>danym</a:t>
            </a:r>
            <a:r>
              <a:rPr lang="en-US" dirty="0"/>
              <a:t> </a:t>
            </a:r>
            <a:r>
              <a:rPr lang="en-US" dirty="0" err="1"/>
              <a:t>kraju</a:t>
            </a:r>
            <a:endParaRPr lang="pl-PL" dirty="0"/>
          </a:p>
          <a:p>
            <a:pPr marL="109538" indent="0">
              <a:buNone/>
            </a:pP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podobni</a:t>
            </a:r>
            <a:r>
              <a:rPr lang="en-US" dirty="0"/>
              <a:t> do </a:t>
            </a:r>
            <a:r>
              <a:rPr lang="en-US" dirty="0" err="1"/>
              <a:t>hakerów</a:t>
            </a:r>
            <a:r>
              <a:rPr lang="en-US" dirty="0"/>
              <a:t> </a:t>
            </a:r>
            <a:r>
              <a:rPr lang="en-US" dirty="0" err="1"/>
              <a:t>sponsorowanych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państwo</a:t>
            </a:r>
            <a:endParaRPr lang="en-US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Koń trojański</a:t>
            </a:r>
            <a:endParaRPr lang="en-US" altLang="en-US" dirty="0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490999" y="1543678"/>
            <a:ext cx="11210002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dirty="0"/>
              <a:t>P</a:t>
            </a:r>
            <a:r>
              <a:rPr lang="en-US" dirty="0" err="1"/>
              <a:t>rogram</a:t>
            </a:r>
            <a:r>
              <a:rPr lang="en-US" dirty="0"/>
              <a:t>, </a:t>
            </a:r>
            <a:r>
              <a:rPr lang="en-US" dirty="0" err="1"/>
              <a:t>który</a:t>
            </a:r>
            <a:r>
              <a:rPr lang="en-US" dirty="0"/>
              <a:t> </a:t>
            </a:r>
            <a:r>
              <a:rPr lang="en-US" dirty="0" err="1"/>
              <a:t>wydaje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r>
              <a:rPr lang="en-US" dirty="0" err="1"/>
              <a:t>użytecznym</a:t>
            </a:r>
            <a:r>
              <a:rPr lang="en-US" dirty="0"/>
              <a:t> </a:t>
            </a:r>
            <a:r>
              <a:rPr lang="en-US" dirty="0" err="1"/>
              <a:t>oprogramowaniem</a:t>
            </a:r>
            <a:r>
              <a:rPr lang="en-US" dirty="0"/>
              <a:t> i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działa</a:t>
            </a:r>
            <a:r>
              <a:rPr lang="en-US" dirty="0"/>
              <a:t> </a:t>
            </a:r>
            <a:r>
              <a:rPr lang="en-US" dirty="0" err="1"/>
              <a:t>jako</a:t>
            </a:r>
            <a:r>
              <a:rPr lang="en-US" dirty="0"/>
              <a:t> </a:t>
            </a:r>
            <a:r>
              <a:rPr lang="en-US" dirty="0" err="1"/>
              <a:t>taki</a:t>
            </a:r>
            <a:r>
              <a:rPr lang="en-US" dirty="0"/>
              <a:t>, ale </a:t>
            </a:r>
            <a:r>
              <a:rPr lang="en-US" dirty="0" err="1"/>
              <a:t>niesie</a:t>
            </a:r>
            <a:r>
              <a:rPr lang="en-US" dirty="0"/>
              <a:t> </a:t>
            </a:r>
            <a:r>
              <a:rPr lang="en-US" dirty="0" err="1"/>
              <a:t>ukrytą</a:t>
            </a:r>
            <a:r>
              <a:rPr lang="en-US" dirty="0"/>
              <a:t> </a:t>
            </a:r>
            <a:r>
              <a:rPr lang="en-US" dirty="0" err="1"/>
              <a:t>funkcję</a:t>
            </a:r>
            <a:r>
              <a:rPr lang="en-US" dirty="0"/>
              <a:t>, </a:t>
            </a:r>
            <a:r>
              <a:rPr lang="en-US" dirty="0" err="1"/>
              <a:t>która</a:t>
            </a:r>
            <a:r>
              <a:rPr lang="en-US" dirty="0"/>
              <a:t> jest </a:t>
            </a:r>
            <a:r>
              <a:rPr lang="en-US" dirty="0" err="1"/>
              <a:t>wykonywana</a:t>
            </a:r>
            <a:r>
              <a:rPr lang="pl-PL" dirty="0"/>
              <a:t> współbieżnie</a:t>
            </a:r>
          </a:p>
          <a:p>
            <a:pPr marL="566738" indent="-457200"/>
            <a:r>
              <a:rPr lang="en-US" dirty="0" err="1"/>
              <a:t>Są</a:t>
            </a:r>
            <a:r>
              <a:rPr lang="en-US" dirty="0"/>
              <a:t> to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programy</a:t>
            </a:r>
            <a:r>
              <a:rPr lang="en-US" dirty="0"/>
              <a:t> shareware,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dystrybuowane</a:t>
            </a:r>
            <a:r>
              <a:rPr lang="en-US" dirty="0"/>
              <a:t> </a:t>
            </a:r>
            <a:r>
              <a:rPr lang="en-US" dirty="0" err="1"/>
              <a:t>zmodyfikowane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przeprowadzenia</a:t>
            </a:r>
            <a:r>
              <a:rPr lang="en-US" dirty="0"/>
              <a:t> </a:t>
            </a:r>
            <a:r>
              <a:rPr lang="en-US" dirty="0" err="1"/>
              <a:t>konia</a:t>
            </a:r>
            <a:r>
              <a:rPr lang="en-US" dirty="0"/>
              <a:t> </a:t>
            </a:r>
            <a:r>
              <a:rPr lang="en-US" dirty="0" err="1"/>
              <a:t>trojańskiego</a:t>
            </a:r>
            <a:endParaRPr lang="pl-PL" dirty="0"/>
          </a:p>
          <a:p>
            <a:pPr marL="566738" indent="-457200"/>
            <a:r>
              <a:rPr lang="en-US" dirty="0" err="1"/>
              <a:t>Trojany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rozprzestrzeniane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e-</a:t>
            </a:r>
            <a:r>
              <a:rPr lang="en-US" dirty="0" err="1"/>
              <a:t>maile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pobieranie</a:t>
            </a:r>
            <a:r>
              <a:rPr lang="en-US" dirty="0"/>
              <a:t> </a:t>
            </a:r>
            <a:r>
              <a:rPr lang="en-US" dirty="0" err="1"/>
              <a:t>programów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sieć</a:t>
            </a:r>
            <a:endParaRPr lang="en-US" altLang="en-US" dirty="0"/>
          </a:p>
          <a:p>
            <a:pPr marL="566738" indent="-457200"/>
            <a:r>
              <a:rPr lang="pl-PL" altLang="en-US" dirty="0"/>
              <a:t>Przykłady</a:t>
            </a:r>
            <a:r>
              <a:rPr lang="en-US" altLang="en-US" dirty="0"/>
              <a:t>:</a:t>
            </a:r>
          </a:p>
          <a:p>
            <a:pPr marL="1023938" lvl="1" indent="-457200"/>
            <a:r>
              <a:rPr lang="en-US" altLang="en-US" i="1" dirty="0"/>
              <a:t>keyloggers</a:t>
            </a:r>
            <a:r>
              <a:rPr lang="en-US" altLang="en-US" dirty="0"/>
              <a:t> - </a:t>
            </a:r>
            <a:r>
              <a:rPr lang="en-US" dirty="0" err="1"/>
              <a:t>programy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kradną</a:t>
            </a:r>
            <a:r>
              <a:rPr lang="en-US" dirty="0"/>
              <a:t> </a:t>
            </a:r>
            <a:r>
              <a:rPr lang="en-US" dirty="0" err="1"/>
              <a:t>hasła</a:t>
            </a:r>
            <a:r>
              <a:rPr lang="en-US" dirty="0"/>
              <a:t> i </a:t>
            </a:r>
            <a:r>
              <a:rPr lang="en-US" dirty="0" err="1"/>
              <a:t>wysyłają</a:t>
            </a:r>
            <a:r>
              <a:rPr lang="en-US" dirty="0"/>
              <a:t> je do </a:t>
            </a:r>
            <a:r>
              <a:rPr lang="en-US" dirty="0" err="1"/>
              <a:t>hakera</a:t>
            </a:r>
            <a:endParaRPr lang="en-US" altLang="en-US" dirty="0"/>
          </a:p>
          <a:p>
            <a:pPr marL="1023938" lvl="1" indent="-457200"/>
            <a:r>
              <a:rPr lang="en-US" altLang="en-US" i="1" dirty="0"/>
              <a:t>backdoors</a:t>
            </a:r>
            <a:r>
              <a:rPr lang="en-US" altLang="en-US" dirty="0"/>
              <a:t> - </a:t>
            </a:r>
            <a:r>
              <a:rPr lang="en-US" dirty="0" err="1"/>
              <a:t>programy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działają</a:t>
            </a:r>
            <a:r>
              <a:rPr lang="en-US" dirty="0"/>
              <a:t> </a:t>
            </a:r>
            <a:r>
              <a:rPr lang="en-US" dirty="0" err="1"/>
              <a:t>jako</a:t>
            </a:r>
            <a:r>
              <a:rPr lang="en-US" dirty="0"/>
              <a:t> </a:t>
            </a:r>
            <a:r>
              <a:rPr lang="en-US" dirty="0" err="1"/>
              <a:t>serwer</a:t>
            </a:r>
            <a:r>
              <a:rPr lang="en-US" dirty="0"/>
              <a:t> </a:t>
            </a:r>
            <a:r>
              <a:rPr lang="en-US" dirty="0" err="1"/>
              <a:t>terminali</a:t>
            </a:r>
            <a:r>
              <a:rPr lang="en-US" dirty="0"/>
              <a:t> i </a:t>
            </a:r>
            <a:r>
              <a:rPr lang="en-US" dirty="0" err="1"/>
              <a:t>pozwalają</a:t>
            </a:r>
            <a:r>
              <a:rPr lang="en-US" dirty="0"/>
              <a:t> </a:t>
            </a:r>
            <a:r>
              <a:rPr lang="en-US" dirty="0" err="1"/>
              <a:t>zdalnemu</a:t>
            </a:r>
            <a:r>
              <a:rPr lang="en-US" dirty="0"/>
              <a:t> </a:t>
            </a:r>
            <a:r>
              <a:rPr lang="en-US" dirty="0" err="1"/>
              <a:t>hakerowi</a:t>
            </a:r>
            <a:r>
              <a:rPr lang="en-US" dirty="0"/>
              <a:t> </a:t>
            </a:r>
            <a:r>
              <a:rPr lang="en-US" dirty="0" err="1"/>
              <a:t>uzyskać</a:t>
            </a:r>
            <a:r>
              <a:rPr lang="en-US" dirty="0"/>
              <a:t> </a:t>
            </a:r>
            <a:r>
              <a:rPr lang="en-US" dirty="0" err="1"/>
              <a:t>dostęp</a:t>
            </a:r>
            <a:r>
              <a:rPr lang="en-US" dirty="0"/>
              <a:t> do </a:t>
            </a:r>
            <a:r>
              <a:rPr lang="en-US" dirty="0" err="1"/>
              <a:t>komputera</a:t>
            </a:r>
            <a:r>
              <a:rPr lang="en-US" dirty="0"/>
              <a:t> w </a:t>
            </a:r>
            <a:r>
              <a:rPr lang="en-US" dirty="0" err="1"/>
              <a:t>pewien</a:t>
            </a:r>
            <a:r>
              <a:rPr lang="en-US" dirty="0"/>
              <a:t> </a:t>
            </a:r>
            <a:r>
              <a:rPr lang="en-US" dirty="0" err="1"/>
              <a:t>sposób</a:t>
            </a:r>
            <a:r>
              <a:rPr lang="en-US" dirty="0"/>
              <a:t> </a:t>
            </a:r>
            <a:r>
              <a:rPr lang="en-US" dirty="0" err="1"/>
              <a:t>omijając</a:t>
            </a:r>
            <a:r>
              <a:rPr lang="en-US" dirty="0"/>
              <a:t> </a:t>
            </a:r>
            <a:r>
              <a:rPr lang="en-US" dirty="0" err="1"/>
              <a:t>normalne</a:t>
            </a:r>
            <a:r>
              <a:rPr lang="en-US" dirty="0"/>
              <a:t> </a:t>
            </a:r>
            <a:r>
              <a:rPr lang="en-US" dirty="0" err="1"/>
              <a:t>procedury</a:t>
            </a:r>
            <a:r>
              <a:rPr lang="en-US" dirty="0"/>
              <a:t> </a:t>
            </a:r>
            <a:r>
              <a:rPr lang="en-US" dirty="0" err="1"/>
              <a:t>uwierzytelniania</a:t>
            </a:r>
            <a:endParaRPr lang="en-US" altLang="en-US" dirty="0"/>
          </a:p>
          <a:p>
            <a:pPr marL="1023938" lvl="1" indent="-457200"/>
            <a:r>
              <a:rPr lang="en-US" altLang="en-US" i="1" dirty="0" err="1"/>
              <a:t>cryptominers</a:t>
            </a:r>
            <a:r>
              <a:rPr lang="en-US" altLang="en-US" dirty="0"/>
              <a:t> - </a:t>
            </a:r>
            <a:r>
              <a:rPr lang="en-US" dirty="0" err="1"/>
              <a:t>programy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wydobywają</a:t>
            </a:r>
            <a:r>
              <a:rPr lang="en-US" dirty="0"/>
              <a:t> </a:t>
            </a:r>
            <a:r>
              <a:rPr lang="en-US" dirty="0" err="1"/>
              <a:t>kryptowalutę</a:t>
            </a:r>
            <a:endParaRPr lang="en-US" altLang="en-US" dirty="0"/>
          </a:p>
          <a:p>
            <a:pPr marL="1023938" lvl="1" indent="-457200"/>
            <a:r>
              <a:rPr lang="en-US" altLang="en-US" i="1" dirty="0"/>
              <a:t>bots</a:t>
            </a:r>
            <a:r>
              <a:rPr lang="en-US" altLang="en-US" dirty="0"/>
              <a:t> – </a:t>
            </a:r>
            <a:r>
              <a:rPr lang="pl-PL" altLang="en-US" dirty="0"/>
              <a:t>automatyczne programy do ataków </a:t>
            </a:r>
            <a:r>
              <a:rPr lang="en-US" altLang="en-US" dirty="0"/>
              <a:t>DDoS</a:t>
            </a:r>
          </a:p>
          <a:p>
            <a:pPr marL="566738" indent="-457200"/>
            <a:endParaRPr lang="en-US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Rootkits </a:t>
            </a:r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Oprogramowanie zaprojektowane w celu umożliwienia dostępu do komputera lub obszaru jego oprogramowania, który nie jest dozwolony w inny sposób</a:t>
            </a:r>
          </a:p>
          <a:p>
            <a:pPr marL="566738" indent="-457200"/>
            <a:r>
              <a:rPr lang="pl-PL" altLang="en-US" dirty="0"/>
              <a:t>Instalowane przez inne złośliwe oprogramowanie</a:t>
            </a:r>
          </a:p>
          <a:p>
            <a:pPr marL="566738" indent="-457200"/>
            <a:r>
              <a:rPr lang="pl-PL" altLang="en-US" dirty="0"/>
              <a:t>Próbują ukryć przed wykryciem obecność samego złośliwego oprogramowania</a:t>
            </a:r>
          </a:p>
          <a:p>
            <a:pPr marL="566738" indent="-457200"/>
            <a:r>
              <a:rPr lang="pl-PL" altLang="en-US" dirty="0"/>
              <a:t>Modyfikują systemy operacyjne, często podczas uruchamiania</a:t>
            </a:r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Wirusy i Robaki</a:t>
            </a:r>
            <a:endParaRPr lang="en-US" altLang="en-US" dirty="0"/>
          </a:p>
        </p:txBody>
      </p:sp>
      <p:sp>
        <p:nvSpPr>
          <p:cNvPr id="2560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Samodzielne oprogramowanie, które działa na komputerze i infekuje inne oprogramowanie i komputery</a:t>
            </a:r>
          </a:p>
          <a:p>
            <a:pPr marL="566738" indent="-457200"/>
            <a:r>
              <a:rPr lang="pl-PL" altLang="en-US" b="1" dirty="0"/>
              <a:t>Wirus</a:t>
            </a:r>
            <a:endParaRPr lang="en-US" altLang="en-US" b="1" dirty="0"/>
          </a:p>
          <a:p>
            <a:pPr marL="1023938" lvl="1" indent="-457200"/>
            <a:r>
              <a:rPr lang="pl-PL" altLang="en-US" dirty="0"/>
              <a:t>podobny do konia trojańskiego</a:t>
            </a:r>
          </a:p>
          <a:p>
            <a:pPr marL="1023938" lvl="1" indent="-457200"/>
            <a:r>
              <a:rPr lang="pl-PL" altLang="en-US" dirty="0"/>
              <a:t>może tworzyć kopie samego siebie poprzez infekowanie (wprowadzanie się do) innego oprogramowania</a:t>
            </a:r>
          </a:p>
          <a:p>
            <a:pPr marL="1023938" lvl="1" indent="-457200"/>
            <a:r>
              <a:rPr lang="pl-PL" altLang="en-US" dirty="0"/>
              <a:t>rozprzestrzenia się na inne systemy, gdy zainfekowane oprogramowanie jest kopiowane i uruchamiane na nich</a:t>
            </a:r>
            <a:endParaRPr lang="en-US" altLang="en-US" dirty="0"/>
          </a:p>
          <a:p>
            <a:pPr marL="566738" indent="-457200"/>
            <a:r>
              <a:rPr lang="pl-PL" altLang="en-US" b="1" dirty="0"/>
              <a:t>Robak</a:t>
            </a:r>
            <a:endParaRPr lang="en-US" altLang="en-US" b="1" dirty="0"/>
          </a:p>
          <a:p>
            <a:pPr marL="1023938" lvl="1" indent="-457200"/>
            <a:r>
              <a:rPr lang="pl-PL" altLang="en-US" dirty="0"/>
              <a:t>podobny do wirusa</a:t>
            </a:r>
          </a:p>
          <a:p>
            <a:pPr marL="1023938" lvl="1" indent="-457200"/>
            <a:r>
              <a:rPr lang="pl-PL" altLang="en-US" dirty="0"/>
              <a:t>infekuje inne komputery poprzez sieć, nie infekując plików</a:t>
            </a:r>
            <a:endParaRPr lang="en-US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Ransomware </a:t>
            </a:r>
          </a:p>
        </p:txBody>
      </p:sp>
      <p:sp>
        <p:nvSpPr>
          <p:cNvPr id="2662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690688"/>
            <a:ext cx="11263164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dirty="0"/>
              <a:t>R</a:t>
            </a:r>
            <a:r>
              <a:rPr lang="en-US" dirty="0" err="1"/>
              <a:t>odzaj</a:t>
            </a:r>
            <a:r>
              <a:rPr lang="en-US" dirty="0"/>
              <a:t> </a:t>
            </a:r>
            <a:r>
              <a:rPr lang="en-US" dirty="0" err="1"/>
              <a:t>złośliwego</a:t>
            </a:r>
            <a:r>
              <a:rPr lang="en-US" dirty="0"/>
              <a:t> </a:t>
            </a:r>
            <a:r>
              <a:rPr lang="en-US" dirty="0" err="1"/>
              <a:t>oprogramowania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ogranicza</a:t>
            </a:r>
            <a:r>
              <a:rPr lang="en-US" dirty="0"/>
              <a:t> </a:t>
            </a:r>
            <a:r>
              <a:rPr lang="en-US" dirty="0" err="1"/>
              <a:t>dostęp</a:t>
            </a:r>
            <a:r>
              <a:rPr lang="en-US" dirty="0"/>
              <a:t> do </a:t>
            </a:r>
            <a:r>
              <a:rPr lang="en-US" dirty="0" err="1"/>
              <a:t>zainfekowanego</a:t>
            </a:r>
            <a:r>
              <a:rPr lang="en-US" dirty="0"/>
              <a:t> </a:t>
            </a:r>
            <a:r>
              <a:rPr lang="en-US" dirty="0" err="1"/>
              <a:t>przez</a:t>
            </a:r>
            <a:r>
              <a:rPr lang="en-US" dirty="0"/>
              <a:t> </a:t>
            </a:r>
            <a:r>
              <a:rPr lang="en-US" dirty="0" err="1"/>
              <a:t>siebie</a:t>
            </a:r>
            <a:r>
              <a:rPr lang="en-US" dirty="0"/>
              <a:t> </a:t>
            </a:r>
            <a:r>
              <a:rPr lang="en-US" dirty="0" err="1"/>
              <a:t>urządzenia</a:t>
            </a:r>
            <a:endParaRPr lang="en-US" altLang="en-US" dirty="0"/>
          </a:p>
          <a:p>
            <a:pPr marL="566738" indent="-457200"/>
            <a:r>
              <a:rPr lang="pl-PL" dirty="0"/>
              <a:t>W</a:t>
            </a:r>
            <a:r>
              <a:rPr lang="en-US" dirty="0" err="1"/>
              <a:t>ymaga</a:t>
            </a:r>
            <a:r>
              <a:rPr lang="en-US" dirty="0"/>
              <a:t> </a:t>
            </a:r>
            <a:r>
              <a:rPr lang="en-US" dirty="0" err="1"/>
              <a:t>zapłacenia</a:t>
            </a:r>
            <a:r>
              <a:rPr lang="en-US" dirty="0"/>
              <a:t> </a:t>
            </a:r>
            <a:r>
              <a:rPr lang="en-US" dirty="0" err="1"/>
              <a:t>okupu</a:t>
            </a:r>
            <a:r>
              <a:rPr lang="en-US" dirty="0"/>
              <a:t> w </a:t>
            </a:r>
            <a:r>
              <a:rPr lang="en-US" dirty="0" err="1"/>
              <a:t>celu</a:t>
            </a:r>
            <a:r>
              <a:rPr lang="en-US" dirty="0"/>
              <a:t> </a:t>
            </a:r>
            <a:r>
              <a:rPr lang="en-US" dirty="0" err="1"/>
              <a:t>usunięcia</a:t>
            </a:r>
            <a:r>
              <a:rPr lang="en-US" dirty="0"/>
              <a:t> </a:t>
            </a:r>
            <a:r>
              <a:rPr lang="en-US" dirty="0" err="1"/>
              <a:t>ograniczenia</a:t>
            </a:r>
            <a:endParaRPr lang="en-US" altLang="en-US" dirty="0"/>
          </a:p>
          <a:p>
            <a:pPr marL="566738" indent="-457200"/>
            <a:r>
              <a:rPr lang="pl-PL" altLang="en-US" dirty="0"/>
              <a:t>Główne typy</a:t>
            </a:r>
            <a:r>
              <a:rPr lang="en-US" altLang="en-US" dirty="0"/>
              <a:t>:</a:t>
            </a:r>
          </a:p>
          <a:p>
            <a:pPr marL="1023938" lvl="1" indent="-457200"/>
            <a:r>
              <a:rPr lang="en-US" altLang="en-US" i="1" dirty="0"/>
              <a:t>Screen-locking ransomware</a:t>
            </a:r>
            <a:r>
              <a:rPr lang="en-US" altLang="en-US" dirty="0"/>
              <a:t> -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blokuje</a:t>
            </a:r>
            <a:r>
              <a:rPr lang="en-US" dirty="0"/>
              <a:t> </a:t>
            </a:r>
            <a:r>
              <a:rPr lang="en-US" dirty="0" err="1"/>
              <a:t>ekrany</a:t>
            </a:r>
            <a:r>
              <a:rPr lang="en-US" dirty="0"/>
              <a:t> z </a:t>
            </a:r>
            <a:r>
              <a:rPr lang="en-US" dirty="0" err="1"/>
              <a:t>zastraszającym</a:t>
            </a:r>
            <a:r>
              <a:rPr lang="en-US" dirty="0"/>
              <a:t> </a:t>
            </a:r>
            <a:r>
              <a:rPr lang="en-US" dirty="0" err="1"/>
              <a:t>oskarżeniem</a:t>
            </a:r>
            <a:r>
              <a:rPr lang="en-US" dirty="0"/>
              <a:t> o </a:t>
            </a:r>
            <a:r>
              <a:rPr lang="en-US" dirty="0" err="1"/>
              <a:t>nielegalne</a:t>
            </a:r>
            <a:r>
              <a:rPr lang="en-US" dirty="0"/>
              <a:t> </a:t>
            </a:r>
            <a:r>
              <a:rPr lang="en-US" dirty="0" err="1"/>
              <a:t>zachowanie</a:t>
            </a:r>
            <a:r>
              <a:rPr lang="en-US" dirty="0"/>
              <a:t> i </a:t>
            </a:r>
            <a:r>
              <a:rPr lang="en-US" dirty="0" err="1"/>
              <a:t>żądaniem</a:t>
            </a:r>
            <a:r>
              <a:rPr lang="en-US" dirty="0"/>
              <a:t> od </a:t>
            </a:r>
            <a:r>
              <a:rPr lang="en-US" dirty="0" err="1"/>
              <a:t>ofiar</a:t>
            </a:r>
            <a:r>
              <a:rPr lang="en-US" dirty="0"/>
              <a:t> </a:t>
            </a:r>
            <a:r>
              <a:rPr lang="en-US" dirty="0" err="1"/>
              <a:t>uiszczenia</a:t>
            </a:r>
            <a:r>
              <a:rPr lang="en-US" dirty="0"/>
              <a:t> </a:t>
            </a:r>
            <a:r>
              <a:rPr lang="en-US" dirty="0" err="1"/>
              <a:t>opłaty</a:t>
            </a:r>
            <a:endParaRPr lang="en-US" altLang="en-US" dirty="0"/>
          </a:p>
          <a:p>
            <a:pPr marL="1023938" lvl="1" indent="-457200"/>
            <a:r>
              <a:rPr lang="en-US" altLang="en-US" i="1" dirty="0"/>
              <a:t>Encryption-based ransomware </a:t>
            </a:r>
            <a:r>
              <a:rPr lang="en-US" altLang="en-US" dirty="0"/>
              <a:t>(e.g. </a:t>
            </a:r>
            <a:r>
              <a:rPr lang="en-US" altLang="en-US" dirty="0" err="1"/>
              <a:t>CryptoLocker</a:t>
            </a:r>
            <a:r>
              <a:rPr lang="en-US" altLang="en-US" dirty="0"/>
              <a:t> and WannaCry) - </a:t>
            </a:r>
            <a:r>
              <a:rPr lang="pl-PL" altLang="en-US" dirty="0"/>
              <a:t>szyfruje pewien typ plików (zdjęcia, dokumenty) lub wszystkie pliki, po wykonaniu pełnego szyfrowania, pop-</a:t>
            </a:r>
            <a:r>
              <a:rPr lang="pl-PL" altLang="en-US" dirty="0" err="1"/>
              <a:t>up</a:t>
            </a:r>
            <a:r>
              <a:rPr lang="pl-PL" altLang="en-US" dirty="0"/>
              <a:t> zazwyczaj informuje użytkownika, że (wszystkie) pliki zostały zaszyfrowane i aby je odzyskać należy uiścić opłatę, zazwyczaj w </a:t>
            </a:r>
            <a:r>
              <a:rPr lang="pl-PL" altLang="en-US" dirty="0" err="1"/>
              <a:t>kryptowalucie</a:t>
            </a:r>
            <a:endParaRPr lang="en-US" altLang="en-US" dirty="0"/>
          </a:p>
          <a:p>
            <a:pPr marL="566738" indent="-457200"/>
            <a:r>
              <a:rPr lang="en-US" altLang="en-US" b="1" dirty="0"/>
              <a:t>Wiper</a:t>
            </a:r>
            <a:r>
              <a:rPr lang="en-US" altLang="en-US" dirty="0"/>
              <a:t>: </a:t>
            </a:r>
            <a:r>
              <a:rPr lang="en-US" dirty="0" err="1"/>
              <a:t>wygląda</a:t>
            </a:r>
            <a:r>
              <a:rPr lang="en-US" dirty="0"/>
              <a:t> </a:t>
            </a:r>
            <a:r>
              <a:rPr lang="en-US" dirty="0" err="1"/>
              <a:t>jak</a:t>
            </a:r>
            <a:r>
              <a:rPr lang="en-US" dirty="0"/>
              <a:t> ransomware, ale po </a:t>
            </a:r>
            <a:r>
              <a:rPr lang="en-US" dirty="0" err="1"/>
              <a:t>prostu</a:t>
            </a:r>
            <a:r>
              <a:rPr lang="en-US" dirty="0"/>
              <a:t> </a:t>
            </a:r>
            <a:r>
              <a:rPr lang="en-US" dirty="0" err="1"/>
              <a:t>niszczy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, </a:t>
            </a:r>
            <a:r>
              <a:rPr lang="en-US" dirty="0" err="1"/>
              <a:t>nawet</a:t>
            </a:r>
            <a:r>
              <a:rPr lang="en-US" dirty="0"/>
              <a:t> </a:t>
            </a:r>
            <a:r>
              <a:rPr lang="en-US" dirty="0" err="1"/>
              <a:t>jeśli</a:t>
            </a:r>
            <a:r>
              <a:rPr lang="en-US" dirty="0"/>
              <a:t> </a:t>
            </a:r>
            <a:r>
              <a:rPr lang="en-US" dirty="0" err="1"/>
              <a:t>często</a:t>
            </a:r>
            <a:r>
              <a:rPr lang="en-US" dirty="0"/>
              <a:t> </a:t>
            </a:r>
            <a:r>
              <a:rPr lang="en-US" dirty="0" err="1"/>
              <a:t>wymagana</a:t>
            </a:r>
            <a:r>
              <a:rPr lang="en-US" dirty="0"/>
              <a:t> jest </a:t>
            </a:r>
            <a:r>
              <a:rPr lang="en-US" dirty="0" err="1"/>
              <a:t>zapłata</a:t>
            </a:r>
            <a:r>
              <a:rPr lang="en-US" dirty="0"/>
              <a:t>.</a:t>
            </a:r>
            <a:endParaRPr lang="en-US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Greyware</a:t>
            </a:r>
            <a:endParaRPr lang="it-IT" altLang="en-US" dirty="0"/>
          </a:p>
        </p:txBody>
      </p:sp>
      <p:sp>
        <p:nvSpPr>
          <p:cNvPr id="2765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04662"/>
            <a:ext cx="11167471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dirty="0"/>
              <a:t>P</a:t>
            </a:r>
            <a:r>
              <a:rPr lang="en-US" dirty="0" err="1"/>
              <a:t>rogramy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pogorszyć</a:t>
            </a:r>
            <a:r>
              <a:rPr lang="en-US" dirty="0"/>
              <a:t> </a:t>
            </a:r>
            <a:r>
              <a:rPr lang="en-US" dirty="0" err="1"/>
              <a:t>wydajność</a:t>
            </a:r>
            <a:r>
              <a:rPr lang="en-US" dirty="0"/>
              <a:t> </a:t>
            </a:r>
            <a:r>
              <a:rPr lang="en-US" dirty="0" err="1"/>
              <a:t>komputerów</a:t>
            </a:r>
            <a:r>
              <a:rPr lang="en-US" dirty="0"/>
              <a:t> i </a:t>
            </a:r>
            <a:r>
              <a:rPr lang="en-US" dirty="0" err="1"/>
              <a:t>mogą</a:t>
            </a:r>
            <a:r>
              <a:rPr lang="en-US" dirty="0"/>
              <a:t> </a:t>
            </a:r>
            <a:r>
              <a:rPr lang="en-US" dirty="0" err="1"/>
              <a:t>powodować</a:t>
            </a:r>
            <a:r>
              <a:rPr lang="en-US" dirty="0"/>
              <a:t> </a:t>
            </a:r>
            <a:r>
              <a:rPr lang="en-US" dirty="0" err="1"/>
              <a:t>zagrożenia</a:t>
            </a:r>
            <a:r>
              <a:rPr lang="en-US" dirty="0"/>
              <a:t> </a:t>
            </a:r>
            <a:r>
              <a:rPr lang="en-US" dirty="0" err="1"/>
              <a:t>bezpieczeństwa</a:t>
            </a:r>
            <a:endParaRPr lang="pl-PL" dirty="0"/>
          </a:p>
          <a:p>
            <a:pPr marL="566738" indent="-457200"/>
            <a:r>
              <a:rPr lang="pl-PL" dirty="0"/>
              <a:t>Z</a:t>
            </a:r>
            <a:r>
              <a:rPr lang="en-US" dirty="0" err="1"/>
              <a:t>achowują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w </a:t>
            </a:r>
            <a:r>
              <a:rPr lang="en-US" dirty="0" err="1"/>
              <a:t>sposób</a:t>
            </a:r>
            <a:r>
              <a:rPr lang="en-US" dirty="0"/>
              <a:t> </a:t>
            </a:r>
            <a:r>
              <a:rPr lang="en-US" dirty="0" err="1"/>
              <a:t>irytujący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</a:t>
            </a:r>
            <a:r>
              <a:rPr lang="en-US" dirty="0" err="1"/>
              <a:t>niepożądany</a:t>
            </a:r>
            <a:r>
              <a:rPr lang="en-US" dirty="0"/>
              <a:t>, ale </a:t>
            </a:r>
            <a:r>
              <a:rPr lang="en-US" dirty="0" err="1"/>
              <a:t>zazwyczaj</a:t>
            </a:r>
            <a:r>
              <a:rPr lang="en-US" dirty="0"/>
              <a:t> </a:t>
            </a:r>
            <a:r>
              <a:rPr lang="en-US" dirty="0" err="1"/>
              <a:t>są</a:t>
            </a:r>
            <a:r>
              <a:rPr lang="en-US" dirty="0"/>
              <a:t> </a:t>
            </a:r>
            <a:r>
              <a:rPr lang="en-US" dirty="0" err="1"/>
              <a:t>mniej</a:t>
            </a:r>
            <a:r>
              <a:rPr lang="en-US" dirty="0"/>
              <a:t> </a:t>
            </a:r>
            <a:r>
              <a:rPr lang="en-US" dirty="0" err="1"/>
              <a:t>niebezpieczne</a:t>
            </a:r>
            <a:r>
              <a:rPr lang="en-US" dirty="0"/>
              <a:t> </a:t>
            </a:r>
            <a:endParaRPr lang="pl-PL" dirty="0"/>
          </a:p>
          <a:p>
            <a:pPr marL="566738" indent="-457200"/>
            <a:r>
              <a:rPr lang="pl-PL" altLang="en-US" dirty="0"/>
              <a:t>Przykłady</a:t>
            </a:r>
            <a:r>
              <a:rPr lang="en-US" altLang="en-US" dirty="0"/>
              <a:t>:</a:t>
            </a:r>
          </a:p>
          <a:p>
            <a:pPr marL="1023938" lvl="1" indent="-457200"/>
            <a:r>
              <a:rPr lang="en-US" altLang="en-US" dirty="0"/>
              <a:t>spyware – </a:t>
            </a:r>
            <a:r>
              <a:rPr lang="pl-PL" altLang="en-US" dirty="0"/>
              <a:t>np. </a:t>
            </a:r>
            <a:r>
              <a:rPr lang="en-US" altLang="en-US" dirty="0"/>
              <a:t>keyloggers</a:t>
            </a:r>
          </a:p>
          <a:p>
            <a:pPr marL="1023938" lvl="1" indent="-457200"/>
            <a:r>
              <a:rPr lang="en-US" altLang="en-US" dirty="0"/>
              <a:t>adware – </a:t>
            </a:r>
            <a:r>
              <a:rPr lang="pl-PL" altLang="en-US" dirty="0"/>
              <a:t>np. </a:t>
            </a:r>
            <a:r>
              <a:rPr lang="en-US" dirty="0" err="1"/>
              <a:t>okna</a:t>
            </a:r>
            <a:r>
              <a:rPr lang="en-US" dirty="0"/>
              <a:t> </a:t>
            </a:r>
            <a:r>
              <a:rPr lang="en-US" dirty="0" err="1"/>
              <a:t>reklamowe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ekranie</a:t>
            </a:r>
            <a:r>
              <a:rPr lang="en-US" dirty="0"/>
              <a:t> </a:t>
            </a:r>
            <a:r>
              <a:rPr lang="en-US" dirty="0" err="1"/>
              <a:t>lub</a:t>
            </a:r>
            <a:r>
              <a:rPr lang="en-US" dirty="0"/>
              <a:t> w </a:t>
            </a:r>
            <a:r>
              <a:rPr lang="en-US" dirty="0" err="1"/>
              <a:t>przeglądarce</a:t>
            </a:r>
            <a:r>
              <a:rPr lang="en-US" dirty="0"/>
              <a:t>, </a:t>
            </a:r>
            <a:r>
              <a:rPr lang="en-US" dirty="0" err="1"/>
              <a:t>nieuczciwe</a:t>
            </a:r>
            <a:r>
              <a:rPr lang="en-US" dirty="0"/>
              <a:t> </a:t>
            </a:r>
            <a:r>
              <a:rPr lang="en-US" dirty="0" err="1"/>
              <a:t>dialery</a:t>
            </a:r>
            <a:r>
              <a:rPr lang="en-US" dirty="0"/>
              <a:t> </a:t>
            </a:r>
            <a:r>
              <a:rPr lang="en-US" dirty="0" err="1"/>
              <a:t>itp</a:t>
            </a:r>
            <a:r>
              <a:rPr lang="en-US" dirty="0"/>
              <a:t>.</a:t>
            </a:r>
            <a:endParaRPr lang="en-US" altLang="en-US" dirty="0"/>
          </a:p>
          <a:p>
            <a:pPr marL="1023938" lvl="1" indent="-457200"/>
            <a:r>
              <a:rPr lang="pl-PL" dirty="0"/>
              <a:t>p</a:t>
            </a:r>
            <a:r>
              <a:rPr lang="en-US" dirty="0" err="1"/>
              <a:t>otencjalnie</a:t>
            </a:r>
            <a:r>
              <a:rPr lang="en-US" dirty="0"/>
              <a:t> </a:t>
            </a:r>
            <a:r>
              <a:rPr lang="en-US" dirty="0" err="1"/>
              <a:t>niechciane</a:t>
            </a:r>
            <a:r>
              <a:rPr lang="en-US" dirty="0"/>
              <a:t> </a:t>
            </a:r>
            <a:r>
              <a:rPr lang="en-US" dirty="0" err="1"/>
              <a:t>programy</a:t>
            </a:r>
            <a:r>
              <a:rPr lang="en-US" dirty="0"/>
              <a:t> (PUP, </a:t>
            </a:r>
            <a:r>
              <a:rPr lang="en-US" dirty="0" err="1"/>
              <a:t>aplikacje</a:t>
            </a:r>
            <a:r>
              <a:rPr lang="en-US" dirty="0"/>
              <a:t>, </a:t>
            </a:r>
            <a:r>
              <a:rPr lang="en-US" dirty="0" err="1"/>
              <a:t>które</a:t>
            </a:r>
            <a:r>
              <a:rPr lang="en-US" dirty="0"/>
              <a:t> </a:t>
            </a:r>
            <a:r>
              <a:rPr lang="en-US" dirty="0" err="1"/>
              <a:t>użytkownik</a:t>
            </a:r>
            <a:r>
              <a:rPr lang="en-US" dirty="0"/>
              <a:t> </a:t>
            </a:r>
            <a:r>
              <a:rPr lang="en-US" dirty="0" err="1"/>
              <a:t>zainstalował</a:t>
            </a:r>
            <a:r>
              <a:rPr lang="en-US" dirty="0"/>
              <a:t> </a:t>
            </a:r>
            <a:r>
              <a:rPr lang="en-US" dirty="0" err="1"/>
              <a:t>tylko</a:t>
            </a:r>
            <a:r>
              <a:rPr lang="en-US" dirty="0"/>
              <a:t> z </a:t>
            </a:r>
            <a:r>
              <a:rPr lang="en-US" dirty="0" err="1"/>
              <a:t>powodu</a:t>
            </a:r>
            <a:r>
              <a:rPr lang="en-US" dirty="0"/>
              <a:t> </a:t>
            </a:r>
            <a:r>
              <a:rPr lang="en-US" dirty="0" err="1"/>
              <a:t>błędu</a:t>
            </a:r>
            <a:r>
              <a:rPr lang="en-US" dirty="0"/>
              <a:t> w </a:t>
            </a:r>
            <a:r>
              <a:rPr lang="en-US" dirty="0" err="1"/>
              <a:t>oknach</a:t>
            </a:r>
            <a:r>
              <a:rPr lang="en-US" dirty="0"/>
              <a:t> </a:t>
            </a:r>
            <a:r>
              <a:rPr lang="en-US" dirty="0" err="1"/>
              <a:t>umowy</a:t>
            </a:r>
            <a:r>
              <a:rPr lang="en-US" dirty="0"/>
              <a:t> </a:t>
            </a:r>
            <a:r>
              <a:rPr lang="en-US" dirty="0" err="1"/>
              <a:t>podczas</a:t>
            </a:r>
            <a:r>
              <a:rPr lang="en-US" dirty="0"/>
              <a:t> </a:t>
            </a:r>
            <a:r>
              <a:rPr lang="en-US" dirty="0" err="1"/>
              <a:t>instalacji</a:t>
            </a:r>
            <a:r>
              <a:rPr lang="en-US" dirty="0"/>
              <a:t> </a:t>
            </a:r>
            <a:r>
              <a:rPr lang="en-US" dirty="0" err="1"/>
              <a:t>innego</a:t>
            </a:r>
            <a:r>
              <a:rPr lang="en-US" dirty="0"/>
              <a:t> </a:t>
            </a:r>
            <a:r>
              <a:rPr lang="en-US" dirty="0" err="1"/>
              <a:t>programu</a:t>
            </a:r>
            <a:endParaRPr lang="en-US" altLang="en-US" dirty="0"/>
          </a:p>
          <a:p>
            <a:pPr marL="566738" indent="-457200"/>
            <a:r>
              <a:rPr lang="pl-PL" altLang="en-US" dirty="0"/>
              <a:t>Czasami wystarczy zmienić ustawienia przeglądarek i innych programów</a:t>
            </a:r>
            <a:endParaRPr lang="it-IT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i="1" dirty="0" err="1"/>
              <a:t>Złośliwe</a:t>
            </a:r>
            <a:r>
              <a:rPr lang="en-US" altLang="en-US" i="1" dirty="0"/>
              <a:t> </a:t>
            </a:r>
            <a:r>
              <a:rPr lang="en-US" altLang="en-US" i="1" dirty="0" err="1"/>
              <a:t>oprogramowanie</a:t>
            </a:r>
            <a:r>
              <a:rPr lang="en-US" altLang="en-US" i="1" dirty="0"/>
              <a:t> bez </a:t>
            </a:r>
            <a:r>
              <a:rPr lang="en-US" altLang="en-US" i="1" dirty="0" err="1"/>
              <a:t>plików</a:t>
            </a:r>
            <a:endParaRPr lang="it-IT" altLang="en-US" dirty="0"/>
          </a:p>
        </p:txBody>
      </p:sp>
      <p:sp>
        <p:nvSpPr>
          <p:cNvPr id="3072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Znany również jako </a:t>
            </a:r>
            <a:r>
              <a:rPr lang="pl-PL" altLang="en-US" i="1" dirty="0"/>
              <a:t>zaawansowane zagrożenia ulotne </a:t>
            </a:r>
          </a:p>
          <a:p>
            <a:pPr marL="566738" indent="-457200"/>
            <a:r>
              <a:rPr lang="pl-PL" altLang="en-US" dirty="0"/>
              <a:t>Działa w pamięci i nie wymaga pliku do działania</a:t>
            </a:r>
          </a:p>
          <a:p>
            <a:pPr marL="566738" indent="-457200"/>
            <a:r>
              <a:rPr lang="pl-PL" altLang="en-US" dirty="0"/>
              <a:t>Wykorzystuje istniejące narzędzia systemowe do wykonywania swoich działań</a:t>
            </a:r>
          </a:p>
          <a:p>
            <a:pPr marL="566738" indent="-457200"/>
            <a:r>
              <a:rPr lang="pl-PL" altLang="en-US" dirty="0"/>
              <a:t>Brak jakiegokolwiek pliku w systemie plików czyni je dość trudnymi do wykrycia i analizy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Zagrożenia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Wrażliwe oprogramowanie może zostać wykorzystane do uzyskania uprawnień lub obejścia zabezpieczeń, dopóki problem nie zostanie załatany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Oprogramowanie powinno być aktualne, w szczególności system operacyjny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Firewalle i systemy wykrywania włamań powinny monitorować wzorce ruchu w sieci LAN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Zasada najmniejszego przywileju: użytkownicy i programy nie powinny mieć więcej przywilejów niż wymagają tego ich potrzeby</a:t>
            </a:r>
          </a:p>
          <a:p>
            <a:pPr marL="566928" indent="-457200" fontAlgn="auto">
              <a:spcAft>
                <a:spcPts val="0"/>
              </a:spcAft>
              <a:defRPr/>
            </a:pPr>
            <a:endParaRPr lang="pl-PL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/>
              <a:t>Łagodzenie skutków</a:t>
            </a:r>
          </a:p>
        </p:txBody>
      </p:sp>
      <p:sp>
        <p:nvSpPr>
          <p:cNvPr id="327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Oprogramowanie </a:t>
            </a:r>
            <a:r>
              <a:rPr lang="pl-PL" altLang="en-US" i="1" dirty="0"/>
              <a:t>antywirusowe </a:t>
            </a:r>
            <a:r>
              <a:rPr lang="pl-PL" altLang="en-US" dirty="0"/>
              <a:t>blokuje i ewentualnie usuwa niektóre rodzaje złośliwego oprogramowania:</a:t>
            </a:r>
            <a:endParaRPr lang="en-US" altLang="en-US" dirty="0"/>
          </a:p>
          <a:p>
            <a:pPr marL="1023938" lvl="1" indent="-457200"/>
            <a:r>
              <a:rPr lang="pl-PL" altLang="en-US" dirty="0"/>
              <a:t>ochrona w czasie rzeczywistym przed instalacją na komputerze złośliwego oprogramowania </a:t>
            </a:r>
          </a:p>
          <a:p>
            <a:pPr marL="1023938" lvl="1" indent="-457200"/>
            <a:r>
              <a:rPr lang="pl-PL" altLang="en-US" dirty="0"/>
              <a:t>pełne skanowanie plików i konfiguracji (np. rejestru Windows) w poszukiwaniu potencjalnych zagrożeń. </a:t>
            </a:r>
          </a:p>
          <a:p>
            <a:pPr marL="566738" indent="-457200"/>
            <a:r>
              <a:rPr lang="pl-PL" altLang="en-US" dirty="0"/>
              <a:t>Osobiste firewalle analizują każde połączenie sieciowe i mogą wykryć nietypową aktywność</a:t>
            </a:r>
          </a:p>
          <a:p>
            <a:pPr marL="566738" indent="-457200"/>
            <a:r>
              <a:rPr lang="pl-PL" altLang="en-US" dirty="0" err="1"/>
              <a:t>Sandboxing</a:t>
            </a:r>
            <a:r>
              <a:rPr lang="pl-PL" altLang="en-US" dirty="0"/>
              <a:t> to uruchamianie aplikacji odizolowanej od reszty systemu:</a:t>
            </a:r>
            <a:endParaRPr lang="en-US" altLang="en-US" dirty="0"/>
          </a:p>
          <a:p>
            <a:pPr marL="1023938" lvl="1" indent="-457200"/>
            <a:r>
              <a:rPr lang="pl-PL" altLang="en-US" dirty="0"/>
              <a:t>Aplikacje </a:t>
            </a:r>
            <a:r>
              <a:rPr lang="en-US" altLang="en-US" dirty="0"/>
              <a:t>Sandbox</a:t>
            </a:r>
          </a:p>
          <a:p>
            <a:pPr marL="1023938" lvl="1" indent="-457200"/>
            <a:r>
              <a:rPr lang="en-US" altLang="en-US" dirty="0" err="1"/>
              <a:t>Maszyny</a:t>
            </a:r>
            <a:r>
              <a:rPr lang="en-US" altLang="en-US" dirty="0"/>
              <a:t> </a:t>
            </a:r>
            <a:r>
              <a:rPr lang="en-US" altLang="en-US" dirty="0" err="1"/>
              <a:t>wirtualne</a:t>
            </a:r>
            <a:endParaRPr lang="en-US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/>
              <a:t>Łagodzenie skutków</a:t>
            </a:r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i="1" dirty="0"/>
              <a:t>Skanery podatności stron internetowych</a:t>
            </a:r>
          </a:p>
          <a:p>
            <a:pPr marL="542925" indent="0">
              <a:buNone/>
            </a:pPr>
            <a:r>
              <a:rPr lang="pl-PL" altLang="en-US" dirty="0"/>
              <a:t>skanowanie wykonywane przez niektóre programy antywirusowe w </a:t>
            </a:r>
          </a:p>
          <a:p>
            <a:pPr marL="542925" indent="0">
              <a:buNone/>
            </a:pPr>
            <a:r>
              <a:rPr lang="pl-PL" altLang="en-US" dirty="0"/>
              <a:t>odniesieniu do listy znanych niebezpiecznych stron i uniemożliwiające połączenie z nimi.</a:t>
            </a:r>
          </a:p>
          <a:p>
            <a:pPr marL="566738" indent="-457200"/>
            <a:endParaRPr lang="pl-PL" altLang="en-US" sz="1100" i="1" dirty="0"/>
          </a:p>
          <a:p>
            <a:pPr marL="566738" indent="-457200"/>
            <a:r>
              <a:rPr lang="pl-PL" altLang="en-US" i="1" dirty="0"/>
              <a:t>Schematy segmentacji sieci </a:t>
            </a:r>
          </a:p>
          <a:p>
            <a:pPr marL="542925" indent="0">
              <a:buNone/>
            </a:pPr>
            <a:r>
              <a:rPr lang="pl-PL" altLang="en-US" dirty="0"/>
              <a:t>dzielą sieć na części i pozwalają tylko na legalny ruch pomiędzy nimi (zapobiegają rozprzestrzenianiu się złośliwego oprogramowania) </a:t>
            </a:r>
          </a:p>
          <a:p>
            <a:pPr marL="542925" indent="0">
              <a:buNone/>
            </a:pPr>
            <a:r>
              <a:rPr lang="pl-PL" altLang="en-US" dirty="0"/>
              <a:t>nowoczesne techniki Software </a:t>
            </a:r>
            <a:r>
              <a:rPr lang="pl-PL" altLang="en-US" dirty="0" err="1"/>
              <a:t>Defined</a:t>
            </a:r>
            <a:r>
              <a:rPr lang="pl-PL" altLang="en-US" dirty="0"/>
              <a:t> Networking są w stanie to zaimplementować</a:t>
            </a:r>
            <a:endParaRPr lang="en-US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/>
              <a:t>Łagodzenie skutków</a:t>
            </a:r>
          </a:p>
        </p:txBody>
      </p:sp>
      <p:sp>
        <p:nvSpPr>
          <p:cNvPr id="3481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i="1" dirty="0"/>
              <a:t>Izolacja sieci lub schematy sieci równoległej</a:t>
            </a:r>
          </a:p>
          <a:p>
            <a:pPr marL="627063" indent="0">
              <a:buNone/>
            </a:pPr>
            <a:r>
              <a:rPr lang="pl-PL" altLang="en-US" dirty="0"/>
              <a:t>Całkowita izolacja części sieci i zapewnienie zwiększonej kontroli nad wejściem i wyjściem oprogramowania i danych.</a:t>
            </a:r>
          </a:p>
          <a:p>
            <a:pPr marL="566738" indent="-457200"/>
            <a:r>
              <a:rPr lang="pl-PL" altLang="en-US" dirty="0"/>
              <a:t>Nie jest to rozwiązanie ostateczne:</a:t>
            </a:r>
          </a:p>
          <a:p>
            <a:pPr marL="1023938" lvl="1" indent="-457200"/>
            <a:r>
              <a:rPr lang="pl-PL" altLang="en-US" dirty="0"/>
              <a:t>oprogramowanie i dane muszą wejść do odizolowanego systemu, na przykład w celu dokonania poprawek</a:t>
            </a:r>
          </a:p>
          <a:p>
            <a:pPr marL="1023938" lvl="1" indent="-457200"/>
            <a:r>
              <a:rPr lang="pl-PL" altLang="en-US" dirty="0"/>
              <a:t>znany przykład: </a:t>
            </a:r>
            <a:r>
              <a:rPr lang="pl-PL" altLang="en-US" b="1" dirty="0" err="1"/>
              <a:t>Stuxnet</a:t>
            </a:r>
            <a:r>
              <a:rPr lang="pl-PL" altLang="en-US" dirty="0"/>
              <a:t> - złośliwe oprogramowanie, które zostało wprowadzone do środowiska docelowego poprzez dyski USB "przypadkowo" zapomniane w pobliżu, podniesione przez pracowników elektrowni i włożone do komputerów elektrowni w celu zapoznania się z ich zawartością</a:t>
            </a:r>
          </a:p>
          <a:p>
            <a:pPr marL="1023938" lvl="1" indent="-457200"/>
            <a:r>
              <a:rPr lang="pl-PL" altLang="en-US" dirty="0"/>
              <a:t>wiele sposobów na przekraczanie szczelin powietrznych: np. poprzez analizę emisji elektromagnetycznych, termicznych i akustycznych</a:t>
            </a:r>
          </a:p>
          <a:p>
            <a:pPr marL="1023938" lvl="1" indent="-457200"/>
            <a:endParaRPr lang="pl-PL" altLang="en-US" dirty="0"/>
          </a:p>
          <a:p>
            <a:pPr marL="1023938" lvl="1" indent="-457200"/>
            <a:endParaRPr lang="en-US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Ataki </a:t>
            </a:r>
            <a:r>
              <a:rPr lang="en-US" altLang="en-US" dirty="0"/>
              <a:t>Phishing</a:t>
            </a:r>
            <a:r>
              <a:rPr lang="pl-PL" altLang="en-US" dirty="0"/>
              <a:t>owe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474944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Bardzo powszechne i łatwe do wykonania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Polega na wysyłaniu e-maili, które wydają się pochodzić od wiarygodnego nadawcy, w celu nakłonienia ofiary do wykonania określonej operacji (np. wprowadzenia swoich danych uwierzytelniających)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Technika inżynierii społecznej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Przykłady: </a:t>
            </a:r>
          </a:p>
          <a:p>
            <a:pPr marL="542925" indent="0" fontAlgn="auto">
              <a:spcAft>
                <a:spcPts val="0"/>
              </a:spcAft>
              <a:buNone/>
              <a:defRPr/>
            </a:pPr>
            <a:r>
              <a:rPr lang="pl-PL" dirty="0"/>
              <a:t>adresy URL nieco inne niż te legalne (prawie niemożliwe jest odróżnienie małej litery L "l", dużej litery I "I" oraz cyfry jeden "1")</a:t>
            </a:r>
          </a:p>
          <a:p>
            <a:pPr marL="542925" indent="0" fontAlgn="auto">
              <a:spcAft>
                <a:spcPts val="0"/>
              </a:spcAft>
              <a:buNone/>
              <a:defRPr/>
            </a:pPr>
            <a:r>
              <a:rPr lang="pl-PL" dirty="0"/>
              <a:t>Poważne firmy nigdy nie umieszczają w swoich e-mailach linków prowadzących do strony logowania</a:t>
            </a:r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Ataki na hasła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605033"/>
            <a:ext cx="11331317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Hasła są zwykle przechowywane jako </a:t>
            </a:r>
            <a:r>
              <a:rPr lang="pl-PL" dirty="0" err="1"/>
              <a:t>hashe</a:t>
            </a:r>
            <a:r>
              <a:rPr lang="pl-PL" dirty="0"/>
              <a:t>, bardzo trudne do odwrócenia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Metody ataku na hasło: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 err="1"/>
              <a:t>Atak</a:t>
            </a:r>
            <a:r>
              <a:rPr lang="en-US" b="1" dirty="0"/>
              <a:t> brute force</a:t>
            </a:r>
            <a:r>
              <a:rPr lang="en-US" dirty="0"/>
              <a:t>: w </a:t>
            </a:r>
            <a:r>
              <a:rPr lang="en-US" dirty="0" err="1"/>
              <a:t>tym</a:t>
            </a:r>
            <a:r>
              <a:rPr lang="en-US" dirty="0"/>
              <a:t> </a:t>
            </a:r>
            <a:r>
              <a:rPr lang="en-US" dirty="0" err="1"/>
              <a:t>przypadku</a:t>
            </a:r>
            <a:r>
              <a:rPr lang="en-US" dirty="0"/>
              <a:t> program </a:t>
            </a:r>
            <a:r>
              <a:rPr lang="en-US" dirty="0" err="1"/>
              <a:t>będzie</a:t>
            </a:r>
            <a:r>
              <a:rPr lang="en-US" dirty="0"/>
              <a:t> </a:t>
            </a:r>
            <a:r>
              <a:rPr lang="en-US" dirty="0" err="1"/>
              <a:t>próbował</a:t>
            </a:r>
            <a:r>
              <a:rPr lang="en-US" dirty="0"/>
              <a:t> </a:t>
            </a:r>
            <a:r>
              <a:rPr lang="en-US" dirty="0" err="1"/>
              <a:t>wszystkich</a:t>
            </a:r>
            <a:r>
              <a:rPr lang="en-US" dirty="0"/>
              <a:t> </a:t>
            </a:r>
            <a:r>
              <a:rPr lang="en-US" dirty="0" err="1"/>
              <a:t>możliwych</a:t>
            </a:r>
            <a:r>
              <a:rPr lang="en-US" dirty="0"/>
              <a:t> </a:t>
            </a:r>
            <a:r>
              <a:rPr lang="en-US" dirty="0" err="1"/>
              <a:t>kombinacji</a:t>
            </a:r>
            <a:r>
              <a:rPr lang="en-US" dirty="0"/>
              <a:t> </a:t>
            </a:r>
            <a:r>
              <a:rPr lang="en-US" dirty="0" err="1"/>
              <a:t>znaków</a:t>
            </a:r>
            <a:r>
              <a:rPr lang="en-US" dirty="0"/>
              <a:t> z </a:t>
            </a:r>
            <a:r>
              <a:rPr lang="en-US" dirty="0" err="1"/>
              <a:t>zestawu</a:t>
            </a:r>
            <a:r>
              <a:rPr lang="en-US" dirty="0"/>
              <a:t>;​</a:t>
            </a:r>
            <a:endParaRPr lang="pl-PL" dirty="0"/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 err="1"/>
              <a:t>Atak</a:t>
            </a:r>
            <a:r>
              <a:rPr lang="en-US" b="1" dirty="0"/>
              <a:t> </a:t>
            </a:r>
            <a:r>
              <a:rPr lang="en-US" b="1" dirty="0" err="1"/>
              <a:t>słownikowy</a:t>
            </a:r>
            <a:r>
              <a:rPr lang="en-US" dirty="0"/>
              <a:t>: program </a:t>
            </a:r>
            <a:r>
              <a:rPr lang="en-US" dirty="0" err="1"/>
              <a:t>przetestuje</a:t>
            </a:r>
            <a:r>
              <a:rPr lang="en-US" dirty="0"/>
              <a:t> </a:t>
            </a:r>
            <a:r>
              <a:rPr lang="en-US" dirty="0" err="1"/>
              <a:t>ciąg</a:t>
            </a:r>
            <a:r>
              <a:rPr lang="en-US" dirty="0"/>
              <a:t> </a:t>
            </a:r>
            <a:r>
              <a:rPr lang="en-US" dirty="0" err="1"/>
              <a:t>powszechnie</a:t>
            </a:r>
            <a:r>
              <a:rPr lang="en-US" dirty="0"/>
              <a:t> </a:t>
            </a:r>
            <a:r>
              <a:rPr lang="en-US" dirty="0" err="1"/>
              <a:t>używanych</a:t>
            </a:r>
            <a:r>
              <a:rPr lang="en-US" dirty="0"/>
              <a:t> </a:t>
            </a:r>
            <a:r>
              <a:rPr lang="en-US" dirty="0" err="1"/>
              <a:t>haseł</a:t>
            </a:r>
            <a:r>
              <a:rPr lang="en-US" dirty="0"/>
              <a:t> (</a:t>
            </a:r>
            <a:r>
              <a:rPr lang="en-US" dirty="0" err="1"/>
              <a:t>słownik</a:t>
            </a:r>
            <a:r>
              <a:rPr lang="en-US" dirty="0"/>
              <a:t>);​</a:t>
            </a:r>
            <a:endParaRPr lang="pl-PL" dirty="0"/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 err="1"/>
              <a:t>Atak</a:t>
            </a:r>
            <a:r>
              <a:rPr lang="en-US" b="1" dirty="0"/>
              <a:t> za </a:t>
            </a:r>
            <a:r>
              <a:rPr lang="en-US" b="1" dirty="0" err="1"/>
              <a:t>pomocą</a:t>
            </a:r>
            <a:r>
              <a:rPr lang="en-US" b="1" dirty="0"/>
              <a:t> </a:t>
            </a:r>
            <a:r>
              <a:rPr lang="en-US" b="1" dirty="0" err="1"/>
              <a:t>plików</a:t>
            </a:r>
            <a:r>
              <a:rPr lang="en-US" b="1" dirty="0"/>
              <a:t> </a:t>
            </a:r>
            <a:r>
              <a:rPr lang="en-US" b="1" dirty="0" err="1"/>
              <a:t>tęczowych</a:t>
            </a:r>
            <a:r>
              <a:rPr lang="en-US" dirty="0"/>
              <a:t>: </a:t>
            </a:r>
            <a:r>
              <a:rPr lang="en-US" dirty="0" err="1"/>
              <a:t>tabela</a:t>
            </a:r>
            <a:r>
              <a:rPr lang="en-US" dirty="0"/>
              <a:t> </a:t>
            </a:r>
            <a:r>
              <a:rPr lang="en-US" dirty="0" err="1"/>
              <a:t>tęczowa</a:t>
            </a:r>
            <a:r>
              <a:rPr lang="en-US" dirty="0"/>
              <a:t> jest </a:t>
            </a:r>
            <a:r>
              <a:rPr lang="en-US" dirty="0" err="1"/>
              <a:t>wstępnie</a:t>
            </a:r>
            <a:r>
              <a:rPr lang="en-US" dirty="0"/>
              <a:t> </a:t>
            </a:r>
            <a:r>
              <a:rPr lang="en-US" dirty="0" err="1"/>
              <a:t>obliczoną</a:t>
            </a:r>
            <a:r>
              <a:rPr lang="en-US" dirty="0"/>
              <a:t> </a:t>
            </a:r>
            <a:r>
              <a:rPr lang="en-US" dirty="0" err="1"/>
              <a:t>tabelą</a:t>
            </a:r>
            <a:r>
              <a:rPr lang="en-US" dirty="0"/>
              <a:t> </a:t>
            </a:r>
            <a:r>
              <a:rPr lang="en-US" dirty="0" err="1"/>
              <a:t>zawierającą</a:t>
            </a:r>
            <a:r>
              <a:rPr lang="en-US" dirty="0"/>
              <a:t> </a:t>
            </a:r>
            <a:r>
              <a:rPr lang="en-US" dirty="0" err="1"/>
              <a:t>dane</a:t>
            </a:r>
            <a:r>
              <a:rPr lang="en-US" dirty="0"/>
              <a:t> </a:t>
            </a:r>
            <a:r>
              <a:rPr lang="en-US" dirty="0" err="1"/>
              <a:t>wyjściowe</a:t>
            </a:r>
            <a:r>
              <a:rPr lang="en-US" dirty="0"/>
              <a:t> </a:t>
            </a:r>
            <a:r>
              <a:rPr lang="en-US" dirty="0" err="1"/>
              <a:t>funkcji</a:t>
            </a:r>
            <a:r>
              <a:rPr lang="en-US" dirty="0"/>
              <a:t> </a:t>
            </a:r>
            <a:r>
              <a:rPr lang="en-US" dirty="0" err="1"/>
              <a:t>haszujących</a:t>
            </a:r>
            <a:r>
              <a:rPr lang="en-US" dirty="0"/>
              <a:t> </a:t>
            </a:r>
            <a:r>
              <a:rPr lang="en-US" dirty="0" err="1"/>
              <a:t>wykorzystywanych</a:t>
            </a:r>
            <a:r>
              <a:rPr lang="en-US" dirty="0"/>
              <a:t> do </a:t>
            </a:r>
            <a:r>
              <a:rPr lang="en-US" dirty="0" err="1"/>
              <a:t>tworzenia</a:t>
            </a:r>
            <a:r>
              <a:rPr lang="en-US" dirty="0"/>
              <a:t> </a:t>
            </a:r>
            <a:r>
              <a:rPr lang="en-US" dirty="0" err="1"/>
              <a:t>haseł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pl-PL" dirty="0"/>
              <a:t>Jeśli zaszyfrowane hasła są dostępne, ataki te mogą być wykonywane offline z maksymalną prędkością.</a:t>
            </a:r>
          </a:p>
          <a:p>
            <a:pPr fontAlgn="auto">
              <a:spcAft>
                <a:spcPts val="0"/>
              </a:spcAft>
              <a:defRPr/>
            </a:pPr>
            <a:r>
              <a:rPr lang="pl-PL" dirty="0"/>
              <a:t>W przeciwnym razie, w przypadku niepowodzenia hasła, należy przyjąć politykę blokady konta lub opóźnienia przy kolejnej próbie.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Ataki na hasła</a:t>
            </a:r>
            <a:endParaRPr lang="it-IT" altLang="en-US" dirty="0"/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Zarządzający systemami powinni regularnie testować pliki z hasłami użytkowników swoich systemów za pomocą programów zdolnych do przeprowadzania ataków na hasła (</a:t>
            </a:r>
            <a:r>
              <a:rPr lang="pl-PL" altLang="en-US" dirty="0" err="1"/>
              <a:t>brute</a:t>
            </a:r>
            <a:r>
              <a:rPr lang="pl-PL" altLang="en-US" dirty="0"/>
              <a:t> </a:t>
            </a:r>
            <a:r>
              <a:rPr lang="pl-PL" altLang="en-US" dirty="0" err="1"/>
              <a:t>force</a:t>
            </a:r>
            <a:r>
              <a:rPr lang="pl-PL" altLang="en-US" dirty="0"/>
              <a:t> i przez słownik)</a:t>
            </a:r>
          </a:p>
          <a:p>
            <a:pPr marL="566738" indent="-457200"/>
            <a:r>
              <a:rPr lang="pl-PL" altLang="en-US" dirty="0"/>
              <a:t>System haseł powinien sprawdzać jakość hasła przed dopuszczeniem użytkownika do jego ustawienia:</a:t>
            </a:r>
          </a:p>
          <a:p>
            <a:pPr marL="1023938" lvl="1" indent="-457200"/>
            <a:r>
              <a:rPr lang="pl-PL" altLang="en-US" dirty="0"/>
              <a:t>stosowanie minimalnej liczby znaków</a:t>
            </a:r>
          </a:p>
          <a:p>
            <a:pPr marL="1023938" lvl="1" indent="-457200"/>
            <a:r>
              <a:rPr lang="pl-PL" altLang="en-US" dirty="0"/>
              <a:t>stosować znaki z różnych zestawów (duże i małe litery, cyfry, znaki interpunkcyjne)</a:t>
            </a:r>
            <a:endParaRPr lang="it-IT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 typu p</a:t>
            </a:r>
            <a:r>
              <a:rPr lang="en-US" dirty="0" err="1"/>
              <a:t>rzepełnienie</a:t>
            </a:r>
            <a:r>
              <a:rPr lang="en-US" dirty="0"/>
              <a:t> </a:t>
            </a:r>
            <a:r>
              <a:rPr lang="en-US" dirty="0" err="1"/>
              <a:t>bufora</a:t>
            </a:r>
            <a:r>
              <a:rPr lang="en-US" dirty="0"/>
              <a:t> 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Występuje, gdy do bufora wysyłane jest więcej bajtów niż może on pomieścić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Te bajty w nadmiarze przepełniają bufor przeznaczony do ich przechowywania i zmieniają inne bajty lub, w zależności od systemu operacyjnego i typu pliku, nawet wstrzykują wykonywalny kod maszynowy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Nowoczesne systemy operacyjne mogą uniemożliwić uruchomienie pliku wykonywalnego z mieszanymi danymi i kodem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Prostsze systemy operacyjne lub brak jednego (jak często spotykane w systemach wbudowanych) nie mają takiej ochrony łatwo dostępnej</a:t>
            </a:r>
          </a:p>
          <a:p>
            <a:pPr marL="109728" indent="0" fontAlgn="auto">
              <a:spcAft>
                <a:spcPts val="0"/>
              </a:spcAft>
              <a:buNone/>
              <a:defRPr/>
            </a:pPr>
            <a:endParaRPr lang="pl-PL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 typu </a:t>
            </a:r>
            <a:r>
              <a:rPr lang="en-US" altLang="en-US" dirty="0"/>
              <a:t>SQL Injection</a:t>
            </a:r>
            <a:endParaRPr lang="it-IT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Język SQL jest używany w relacyjnych bazach danych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Ze względu na interpretowaną naturę zapytania SQL, złośliwy kod SQL jest wysyłany do strony internetowej, która wie, że używa zapytania SQL do zbierania danych, które mają być przedstawione użytkownikowi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Złośliwy kod SQL modyfikuje (czasami dodając inne części składowe) predefiniowane zapytanie SQL, w wyniku czego powstaje zmodyfikowane zapytanie, które eksponuje inne dane niż te, dla których zostało napisane oryginalne zapytanie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Zapobieganie tego typu atakom nie jest skomplikowane (np. uniemożliwienie dostępu do innych tabel bazy danych poza tymi, które były potrzebne do wykonania oryginalnego zapytania)</a:t>
            </a:r>
          </a:p>
          <a:p>
            <a:pPr marL="109728" indent="0" fontAlgn="auto">
              <a:spcAft>
                <a:spcPts val="0"/>
              </a:spcAft>
              <a:buNone/>
              <a:defRPr/>
            </a:pPr>
            <a:endParaRPr lang="pl-PL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 typu </a:t>
            </a:r>
            <a:r>
              <a:rPr lang="en-US" altLang="en-US" dirty="0"/>
              <a:t>Cross-site Scripting (XSS)</a:t>
            </a:r>
            <a:endParaRPr lang="it-IT" altLang="en-US" dirty="0"/>
          </a:p>
        </p:txBody>
      </p:sp>
      <p:sp>
        <p:nvSpPr>
          <p:cNvPr id="4301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Złośliwe skrypty wykonywalne są wstrzykiwane do kodu zaufanej aplikacji internetowej (</a:t>
            </a:r>
            <a:r>
              <a:rPr lang="pl-PL" altLang="en-US" dirty="0" err="1"/>
              <a:t>pluginu</a:t>
            </a:r>
            <a:r>
              <a:rPr lang="pl-PL" altLang="en-US" dirty="0"/>
              <a:t>) lub strony internetowej</a:t>
            </a:r>
          </a:p>
          <a:p>
            <a:pPr marL="566738" indent="-457200"/>
            <a:r>
              <a:rPr lang="pl-PL" altLang="en-US" dirty="0"/>
              <a:t>Podczas pobierania przez inne osoby (widzów) przeglądarka użytkownika uznaje, że został on dostarczony z zaufanego źródła, a wtedy wstrzyknięty kod nie jest identyfikowany jako złośliwy</a:t>
            </a:r>
          </a:p>
          <a:p>
            <a:pPr marL="566738" indent="-457200"/>
            <a:r>
              <a:rPr lang="pl-PL" altLang="en-US" dirty="0"/>
              <a:t>Aktywna zawartość zwykle pozwala atakującemu na uzyskanie dostępu do wrażliwej zawartości strony, ciasteczek sesyjnych lub innych informacji, które przeglądarka przechowuje w imieniu użytkownika</a:t>
            </a:r>
          </a:p>
          <a:p>
            <a:pPr marL="566738" indent="-457200"/>
            <a:r>
              <a:rPr lang="pl-PL" altLang="en-US" dirty="0"/>
              <a:t>Na przykład, kradzież SESSIONID sesji strony internetowej może pozwolić oszustowi na ominięcie fazy logowania i nielegalne działanie w imieniu użytkownika</a:t>
            </a:r>
          </a:p>
          <a:p>
            <a:pPr marL="566738" indent="-457200"/>
            <a:endParaRPr lang="pl-PL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 typu </a:t>
            </a:r>
            <a:r>
              <a:rPr lang="en-US" altLang="en-US" dirty="0"/>
              <a:t>Cross-Site Request Forgery (CSRF)</a:t>
            </a:r>
            <a:endParaRPr lang="it-IT" altLang="en-US" dirty="0"/>
          </a:p>
        </p:txBody>
      </p:sp>
      <p:sp>
        <p:nvSpPr>
          <p:cNvPr id="45059" name="Content Placeholder 6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Mimowolne żądanie http (zaprogramowane przez atakującego) do strony internetowej wykonane przez użytkownika już uwierzytelnionego na tej stronie</a:t>
            </a:r>
          </a:p>
          <a:p>
            <a:pPr marL="566738" indent="-457200"/>
            <a:r>
              <a:rPr lang="pl-PL" altLang="en-US" dirty="0"/>
              <a:t>Strona internetowa wykona żądanie bez dalszej weryfikacji, umożliwiając atakującemu przeprowadzenie swojego ataku</a:t>
            </a:r>
          </a:p>
          <a:p>
            <a:pPr marL="566738" indent="-457200"/>
            <a:r>
              <a:rPr lang="pl-PL" altLang="en-US" dirty="0"/>
              <a:t>Ten typ ataku pozwala na modyfikację danych użytkownika lub przeprowadzenie niechcianych transakcji, takich jak niechciane zakupy, gdyby to była np. witryna e-commerce</a:t>
            </a:r>
          </a:p>
          <a:p>
            <a:pPr marL="566738" indent="-457200"/>
            <a:r>
              <a:rPr lang="pl-PL" altLang="en-US" dirty="0"/>
              <a:t>Przykład: zmiana adresu URL do żądania "</a:t>
            </a:r>
            <a:r>
              <a:rPr lang="pl-PL" altLang="en-US" dirty="0" err="1"/>
              <a:t>Change</a:t>
            </a:r>
            <a:r>
              <a:rPr lang="pl-PL" altLang="en-US" dirty="0"/>
              <a:t> </a:t>
            </a:r>
            <a:r>
              <a:rPr lang="pl-PL" altLang="en-US" dirty="0" err="1"/>
              <a:t>password</a:t>
            </a:r>
            <a:r>
              <a:rPr lang="pl-PL" altLang="en-US" dirty="0"/>
              <a:t>" http GET</a:t>
            </a:r>
          </a:p>
          <a:p>
            <a:pPr marL="566738" indent="-457200"/>
            <a:r>
              <a:rPr lang="pl-PL" altLang="en-US" dirty="0"/>
              <a:t>Dobre metody zmiany hasła proszą o wstawienie starego hasła i użycie metody CAPTCHA</a:t>
            </a:r>
          </a:p>
          <a:p>
            <a:pPr marL="566738" indent="-457200"/>
            <a:endParaRPr lang="pl-PL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Ataki</a:t>
            </a:r>
            <a:r>
              <a:rPr lang="en-US" altLang="en-US" dirty="0"/>
              <a:t> </a:t>
            </a:r>
            <a:r>
              <a:rPr lang="en-US" altLang="en-US" dirty="0" err="1"/>
              <a:t>związane</a:t>
            </a:r>
            <a:r>
              <a:rPr lang="en-US" altLang="en-US" dirty="0"/>
              <a:t> z </a:t>
            </a:r>
            <a:r>
              <a:rPr lang="en-US" altLang="en-US" dirty="0" err="1"/>
              <a:t>plikami</a:t>
            </a:r>
            <a:endParaRPr lang="it-IT" altLang="en-US" dirty="0"/>
          </a:p>
        </p:txBody>
      </p:sp>
      <p:sp>
        <p:nvSpPr>
          <p:cNvPr id="4710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602771" y="1600152"/>
            <a:ext cx="11210002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err="1"/>
              <a:t>Najczęstsze</a:t>
            </a:r>
            <a:r>
              <a:rPr lang="en-US" altLang="en-US" dirty="0"/>
              <a:t> </a:t>
            </a:r>
            <a:r>
              <a:rPr lang="en-US" altLang="en-US" dirty="0" err="1"/>
              <a:t>ataki</a:t>
            </a:r>
            <a:r>
              <a:rPr lang="en-US" altLang="en-US" dirty="0"/>
              <a:t> to:</a:t>
            </a:r>
          </a:p>
          <a:p>
            <a:pPr marL="1023938" lvl="1" indent="-457200"/>
            <a:r>
              <a:rPr lang="pl-PL" altLang="en-US" b="1" dirty="0"/>
              <a:t>Niepewne bezpośrednie odniesienia do obiektu: </a:t>
            </a:r>
            <a:r>
              <a:rPr lang="pl-PL" altLang="en-US" dirty="0"/>
              <a:t>występuje, gdy aplikacja żąda od serwera zasobu nazywając go po imieniu, ale pozwalając użytkownikowi na modyfikację tego ostatniego, w celu zażądania innego zasobu.</a:t>
            </a:r>
          </a:p>
          <a:p>
            <a:pPr marL="1023938" lvl="1" indent="-457200"/>
            <a:r>
              <a:rPr lang="pl-PL" altLang="en-US" b="1" dirty="0"/>
              <a:t>Włączanie plików lokalnych: </a:t>
            </a:r>
            <a:r>
              <a:rPr lang="pl-PL" altLang="en-US" dirty="0"/>
              <a:t>wykorzystuje lukę w funkcjach GET i POST języka PHP do umieszczenia w kodzie złośliwych plików. </a:t>
            </a:r>
          </a:p>
          <a:p>
            <a:pPr marL="1023938" lvl="1" indent="-457200"/>
            <a:r>
              <a:rPr lang="pl-PL" altLang="en-US" b="1" dirty="0"/>
              <a:t>Przeszukiwanie ścieżek: </a:t>
            </a:r>
            <a:r>
              <a:rPr lang="pl-PL" altLang="en-US" dirty="0"/>
              <a:t>pozwala złośliwemu użytkownikowi na dostęp do katalogów z ograniczonym dostępem i wykonywanie poleceń. Często są one wykorzystywane po LFI, aby dostać się w głąb systemu i uzyskać niezbędne uprawnienia.</a:t>
            </a:r>
          </a:p>
          <a:p>
            <a:pPr marL="566738" indent="-457200"/>
            <a:r>
              <a:rPr lang="pl-PL" altLang="en-US" dirty="0"/>
              <a:t>Aby zabezpieczyć się przed tego typu atakami:</a:t>
            </a:r>
            <a:endParaRPr lang="en-US" altLang="en-US" dirty="0"/>
          </a:p>
          <a:p>
            <a:pPr marL="1023938" lvl="1" indent="-457200"/>
            <a:r>
              <a:rPr lang="pl-PL" altLang="en-US" dirty="0"/>
              <a:t>uniemożliwić wysyłanie plików na serwery</a:t>
            </a:r>
          </a:p>
          <a:p>
            <a:pPr marL="1023938" lvl="1" indent="-457200"/>
            <a:r>
              <a:rPr lang="pl-PL" altLang="en-US" dirty="0"/>
              <a:t>uniemożliwić zdalne wykonywanie kodu</a:t>
            </a:r>
          </a:p>
          <a:p>
            <a:pPr marL="1023938" lvl="1" indent="-457200"/>
            <a:r>
              <a:rPr lang="pl-PL" altLang="en-US" dirty="0"/>
              <a:t>ograniczyć dostęp PHP do systemu plików, aktualizować oprogramowanie</a:t>
            </a:r>
            <a:endParaRPr lang="it-IT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4248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Ataki </a:t>
            </a:r>
            <a:r>
              <a:rPr lang="en-US" altLang="en-US" dirty="0"/>
              <a:t>Denial of Service (</a:t>
            </a:r>
            <a:r>
              <a:rPr lang="en-US" altLang="en-US" dirty="0" err="1"/>
              <a:t>odmowa</a:t>
            </a:r>
            <a:r>
              <a:rPr lang="en-US" altLang="en-US" dirty="0"/>
              <a:t> </a:t>
            </a:r>
            <a:r>
              <a:rPr lang="en-US" altLang="en-US" dirty="0" err="1"/>
              <a:t>usługi</a:t>
            </a:r>
            <a:r>
              <a:rPr lang="en-US" altLang="en-US" dirty="0"/>
              <a:t>)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16958" y="1904662"/>
            <a:ext cx="11961628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Ataki </a:t>
            </a:r>
            <a:r>
              <a:rPr lang="pl-PL" dirty="0" err="1"/>
              <a:t>DoS</a:t>
            </a:r>
            <a:r>
              <a:rPr lang="pl-PL" dirty="0"/>
              <a:t> polegają w zasadzie na wysyłaniu wielu pakietów w celu zablokowania możliwości odbioru innych pakietów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Uniemożliwia to dostęp do maszyny zwykłym użytkownikom, blokując oferowane usługi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W ataku </a:t>
            </a:r>
            <a:r>
              <a:rPr lang="pl-PL" dirty="0" err="1"/>
              <a:t>DoS</a:t>
            </a:r>
            <a:r>
              <a:rPr lang="pl-PL" dirty="0"/>
              <a:t> do przeprowadzenia ataku wykorzystywany jest pojedynczy host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W ataku </a:t>
            </a:r>
            <a:r>
              <a:rPr lang="pl-PL" dirty="0" err="1"/>
              <a:t>DDoS</a:t>
            </a:r>
            <a:r>
              <a:rPr lang="pl-PL" dirty="0"/>
              <a:t> atak przeprowadzany jest przy użyciu wielu hostów (nawet tysięcy lub milionów) w tym samym czasie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Hosty zostały wcześniej zainfekowane złośliwym oprogramowaniem i są zorganizowane w </a:t>
            </a:r>
            <a:r>
              <a:rPr lang="pl-PL" b="1" dirty="0" err="1"/>
              <a:t>Botnet</a:t>
            </a:r>
            <a:r>
              <a:rPr lang="pl-PL" dirty="0"/>
              <a:t> 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Hosty w </a:t>
            </a:r>
            <a:r>
              <a:rPr lang="pl-PL" dirty="0" err="1"/>
              <a:t>Botnecie</a:t>
            </a:r>
            <a:r>
              <a:rPr lang="pl-PL" dirty="0"/>
              <a:t> nawiązują synchroniczne połączenia z maszyną ofiary, (np. wykonują atak Syn-</a:t>
            </a:r>
            <a:r>
              <a:rPr lang="pl-PL" dirty="0" err="1"/>
              <a:t>Flood</a:t>
            </a:r>
            <a:r>
              <a:rPr lang="pl-PL" dirty="0"/>
              <a:t>)</a:t>
            </a:r>
          </a:p>
          <a:p>
            <a:pPr marL="566928" indent="-457200" fontAlgn="auto">
              <a:spcAft>
                <a:spcPts val="0"/>
              </a:spcAft>
              <a:defRPr/>
            </a:pPr>
            <a:endParaRPr lang="pl-PL" dirty="0"/>
          </a:p>
          <a:p>
            <a:pPr marL="566928" indent="-457200" fontAlgn="auto">
              <a:spcAft>
                <a:spcPts val="0"/>
              </a:spcAft>
              <a:defRPr/>
            </a:pPr>
            <a:endParaRPr lang="pl-PL" dirty="0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0973412E-83E4-4CB1-A7DE-27D4462C4F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7019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Ataki</a:t>
            </a:r>
            <a:r>
              <a:rPr lang="en-US" altLang="en-US" dirty="0"/>
              <a:t> </a:t>
            </a:r>
            <a:r>
              <a:rPr lang="en-US" altLang="en-US" dirty="0" err="1"/>
              <a:t>typu</a:t>
            </a:r>
            <a:r>
              <a:rPr lang="en-US" altLang="en-US" dirty="0"/>
              <a:t> Denial of Service: Syn-Flood</a:t>
            </a:r>
            <a:endParaRPr lang="it-IT" altLang="en-US" dirty="0"/>
          </a:p>
        </p:txBody>
      </p:sp>
      <p:sp>
        <p:nvSpPr>
          <p:cNvPr id="491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Duża ilość żądań połączenia jest wysyłana w tym samym czasie do maszyny ofiary</a:t>
            </a:r>
          </a:p>
          <a:p>
            <a:pPr marL="566738" indent="-457200"/>
            <a:r>
              <a:rPr lang="pl-PL" altLang="en-US" dirty="0"/>
              <a:t>Ofiara, która otrzyma żądanie (pakiet SYN) odpowie klientowi wysyłając wiadomość, przydzielając pewne zasoby dla tego połączenia i czekając na pakiet potwierdzający</a:t>
            </a:r>
          </a:p>
          <a:p>
            <a:pPr marL="566738" indent="-457200"/>
            <a:r>
              <a:rPr lang="pl-PL" altLang="en-US" dirty="0"/>
              <a:t>Pakiet ACK nigdy nie nadejdzie, a żądanie połączenia pozostaje aktywne do momentu wystąpienia </a:t>
            </a:r>
            <a:r>
              <a:rPr lang="pl-PL" altLang="en-US" dirty="0" err="1"/>
              <a:t>timeoutu</a:t>
            </a:r>
            <a:endParaRPr lang="pl-PL" altLang="en-US" dirty="0"/>
          </a:p>
          <a:p>
            <a:pPr marL="566738" indent="-457200"/>
            <a:r>
              <a:rPr lang="pl-PL" altLang="en-US" dirty="0"/>
              <a:t>Jeśli wszystkie możliwe połączenia zostały aktywowane, usługa świadczona przez maszynę nie będzie już dostępna.</a:t>
            </a:r>
          </a:p>
          <a:p>
            <a:pPr marL="566738" indent="-457200"/>
            <a:r>
              <a:rPr lang="pl-PL" altLang="en-US" dirty="0" err="1"/>
              <a:t>Timeout</a:t>
            </a:r>
            <a:r>
              <a:rPr lang="pl-PL" altLang="en-US" dirty="0"/>
              <a:t> pojawia się w ciągu kilku sekund, ale ogromna ilość żądań sprawia, że maszyna jest zapchana.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39464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Ataki</a:t>
            </a:r>
            <a:r>
              <a:rPr lang="en-US" altLang="en-US" dirty="0"/>
              <a:t> </a:t>
            </a:r>
            <a:r>
              <a:rPr lang="en-US" altLang="en-US" dirty="0" err="1"/>
              <a:t>typu</a:t>
            </a:r>
            <a:r>
              <a:rPr lang="en-US" altLang="en-US" dirty="0"/>
              <a:t> Denial of Service: </a:t>
            </a:r>
            <a:r>
              <a:rPr lang="en-US" altLang="en-US" dirty="0" err="1"/>
              <a:t>Smerf</a:t>
            </a:r>
            <a:endParaRPr lang="it-IT" altLang="en-US" dirty="0"/>
          </a:p>
        </p:txBody>
      </p:sp>
      <p:sp>
        <p:nvSpPr>
          <p:cNvPr id="501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Jest to połączenie </a:t>
            </a:r>
            <a:r>
              <a:rPr lang="pl-PL" altLang="en-US" dirty="0" err="1"/>
              <a:t>spoofingu</a:t>
            </a:r>
            <a:r>
              <a:rPr lang="pl-PL" altLang="en-US" dirty="0"/>
              <a:t> IP i żądań ICMP.</a:t>
            </a:r>
          </a:p>
          <a:p>
            <a:pPr marL="566738" indent="-457200"/>
            <a:r>
              <a:rPr lang="pl-PL" altLang="en-US" dirty="0"/>
              <a:t>IP </a:t>
            </a:r>
            <a:r>
              <a:rPr lang="pl-PL" altLang="en-US" dirty="0" err="1"/>
              <a:t>spoofing</a:t>
            </a:r>
            <a:r>
              <a:rPr lang="pl-PL" altLang="en-US" dirty="0"/>
              <a:t> odnosi się do wysyłania pakietów IP, w których IP nadawcy jest sfałszowany</a:t>
            </a:r>
          </a:p>
          <a:p>
            <a:pPr marL="566738" indent="-457200"/>
            <a:r>
              <a:rPr lang="pl-PL" altLang="en-US" i="1" dirty="0"/>
              <a:t>Pakiety żądań echo ICMP </a:t>
            </a:r>
            <a:r>
              <a:rPr lang="pl-PL" altLang="en-US" dirty="0"/>
              <a:t>są tworzone z adresem IP nadawcy zmienionym na adres ofiary</a:t>
            </a:r>
          </a:p>
          <a:p>
            <a:pPr marL="566738" indent="-457200"/>
            <a:r>
              <a:rPr lang="pl-PL" altLang="en-US" dirty="0"/>
              <a:t>Pakiety te są wysyłane na adresy IP typu broadcast: ofiara otrzyma odpowiedź na każde żądanie od dowolnego hosta aktywnego w sieci (</a:t>
            </a:r>
            <a:r>
              <a:rPr lang="pl-PL" altLang="en-US" dirty="0" err="1"/>
              <a:t>flooding</a:t>
            </a:r>
            <a:r>
              <a:rPr lang="pl-PL" altLang="en-US" dirty="0"/>
              <a:t>)</a:t>
            </a:r>
          </a:p>
          <a:p>
            <a:pPr marL="566738" indent="-457200"/>
            <a:r>
              <a:rPr lang="pl-PL" altLang="en-US" dirty="0"/>
              <a:t>Zapobieganie: wyłączenie przekazywania rozgłoszonych adresów IP w routerach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175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Ataki</a:t>
            </a:r>
            <a:r>
              <a:rPr lang="en-US" altLang="en-US" dirty="0"/>
              <a:t> </a:t>
            </a:r>
            <a:r>
              <a:rPr lang="en-US" altLang="en-US" dirty="0" err="1"/>
              <a:t>typu</a:t>
            </a:r>
            <a:r>
              <a:rPr lang="en-US" altLang="en-US" dirty="0"/>
              <a:t> Denial of Service: Ping </a:t>
            </a:r>
            <a:r>
              <a:rPr lang="en-US" altLang="en-US" dirty="0" err="1"/>
              <a:t>śmierci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Konfiguracja bezstanowych firewalli zazwyczaj obejmuje odrzucanie zbyt dużych pakietów IP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i="1" dirty="0"/>
              <a:t>Pofragmentowany</a:t>
            </a:r>
            <a:r>
              <a:rPr lang="pl-PL" dirty="0"/>
              <a:t> pakiet IP o całkowitym rozmiarze większym niż maksymalny dopuszczalny jest wysyłany do maszyny ofiary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Po ponownym złożeniu pakietu przez maszynę może dojść do przepełnienia bufora.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Firewalle z inspekcją stanów mogą zidentyfikować to zagrożenie</a:t>
            </a:r>
          </a:p>
          <a:p>
            <a:pPr marL="566928" indent="-457200" fontAlgn="auto">
              <a:spcAft>
                <a:spcPts val="0"/>
              </a:spcAft>
              <a:defRPr/>
            </a:pPr>
            <a:endParaRPr lang="pl-PL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28628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Atak</a:t>
            </a:r>
            <a:r>
              <a:rPr lang="en-US" altLang="en-US" dirty="0"/>
              <a:t> </a:t>
            </a:r>
            <a:r>
              <a:rPr lang="en-US" altLang="en-US" dirty="0" err="1"/>
              <a:t>typu</a:t>
            </a:r>
            <a:r>
              <a:rPr lang="en-US" altLang="en-US" dirty="0"/>
              <a:t> MITM (Man in The Middle)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Trzecia strona jest umieszczona pomiędzy dwoma komunikującymi się końcami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Ta trzecia część jest niezauważona przez dwa komunikujące się końce: wierzą one, że komunikują się bezpośrednio ze sobą.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Zwykle przeprowadzane przy użyciu </a:t>
            </a:r>
            <a:r>
              <a:rPr lang="pl-PL" dirty="0" err="1"/>
              <a:t>spoofingu</a:t>
            </a:r>
            <a:r>
              <a:rPr lang="pl-PL" dirty="0"/>
              <a:t> IP: nadawca wysyła dane do atakującego, który z kolei przesyła je ponownie do odbiorcy i odwrotnie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Strona trzecia przechwytuje, analizuje, zmienia i retransmituje pakiety komunikacji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Środek zaradczy: </a:t>
            </a:r>
            <a:r>
              <a:rPr lang="pl-PL" i="1" dirty="0"/>
              <a:t>szyfrowanie end-to-end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ARP Spoofing/Poisoning Attack</a:t>
            </a:r>
            <a:endParaRPr lang="it-IT" altLang="en-US" dirty="0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Protokół ARP (</a:t>
            </a:r>
            <a:r>
              <a:rPr lang="pl-PL" altLang="en-US" dirty="0" err="1"/>
              <a:t>Address</a:t>
            </a:r>
            <a:r>
              <a:rPr lang="pl-PL" altLang="en-US" dirty="0"/>
              <a:t> Resolution </a:t>
            </a:r>
            <a:r>
              <a:rPr lang="pl-PL" altLang="en-US" dirty="0" err="1"/>
              <a:t>Protocol</a:t>
            </a:r>
            <a:r>
              <a:rPr lang="pl-PL" altLang="en-US" dirty="0"/>
              <a:t>) umożliwia komunikacji sieciowej dotarcie do określonego urządzenia w sieci lokalnej</a:t>
            </a:r>
          </a:p>
          <a:p>
            <a:pPr marL="566738" indent="-457200"/>
            <a:r>
              <a:rPr lang="pl-PL" altLang="en-US" dirty="0"/>
              <a:t>ARP kojarzy adresy IP z adresami MAC (Media Access Control) interfejsów sieciowych (używanych do identyfikacji hostów w sieci LAN)</a:t>
            </a:r>
          </a:p>
          <a:p>
            <a:pPr marL="566738" indent="-457200"/>
            <a:r>
              <a:rPr lang="pl-PL" altLang="en-US" dirty="0"/>
              <a:t>Host musi użyć protokołu ARP, aby poznać adres MAC routera/bramy, aby połączyć się z Internetem</a:t>
            </a:r>
          </a:p>
          <a:p>
            <a:pPr marL="566738" indent="-457200"/>
            <a:r>
              <a:rPr lang="pl-PL" altLang="en-US" dirty="0"/>
              <a:t>Każdy host utrzymuje </a:t>
            </a:r>
            <a:r>
              <a:rPr lang="pl-PL" altLang="en-US" b="1" dirty="0"/>
              <a:t>ARP cache </a:t>
            </a:r>
            <a:r>
              <a:rPr lang="pl-PL" altLang="en-US" dirty="0"/>
              <a:t>do mapowania już żądanych i znanych par IP/MAC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ARP Spoofing/Poisoning Attack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altLang="en-US" dirty="0"/>
              <a:t>Jeśli host nie zna adresu MAC dla danego lokalnego adresu IP:</a:t>
            </a:r>
            <a:endParaRPr lang="en-US" altLang="en-US" dirty="0"/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pl-PL" altLang="en-US" dirty="0"/>
              <a:t>host wysyła pakiet ARP z zapytaniem do wszystkich innych hostów w sieci lokalnej, kto ma ten adres IP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pl-PL" altLang="en-US" dirty="0"/>
              <a:t>host z tym adresem IP odpowie, podając swój adres MAC</a:t>
            </a:r>
            <a:endParaRPr lang="en-US" alt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Atak ARP </a:t>
            </a:r>
            <a:r>
              <a:rPr lang="pl-PL" dirty="0" err="1"/>
              <a:t>spoofing</a:t>
            </a:r>
            <a:r>
              <a:rPr lang="pl-PL" dirty="0"/>
              <a:t>/</a:t>
            </a:r>
            <a:r>
              <a:rPr lang="pl-PL" dirty="0" err="1"/>
              <a:t>poisoning</a:t>
            </a:r>
            <a:r>
              <a:rPr lang="pl-PL" dirty="0"/>
              <a:t> może być sklasyfikowany jako atak MITM w sieci lokalnej</a:t>
            </a: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 typu </a:t>
            </a:r>
            <a:r>
              <a:rPr lang="en-US" altLang="en-US" dirty="0"/>
              <a:t>DNS Spoofing</a:t>
            </a:r>
            <a:endParaRPr lang="it-IT" altLang="en-US" dirty="0"/>
          </a:p>
        </p:txBody>
      </p:sp>
      <p:sp>
        <p:nvSpPr>
          <p:cNvPr id="552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-118730" y="1793979"/>
            <a:ext cx="12429460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 err="1"/>
              <a:t>Domain</a:t>
            </a:r>
            <a:r>
              <a:rPr lang="pl-PL" altLang="en-US" dirty="0"/>
              <a:t> </a:t>
            </a:r>
            <a:r>
              <a:rPr lang="pl-PL" altLang="en-US" dirty="0" err="1"/>
              <a:t>Name</a:t>
            </a:r>
            <a:r>
              <a:rPr lang="pl-PL" altLang="en-US" dirty="0"/>
              <a:t> System (DNS) jest systemem nazewnictwa używanym do konwersji nazw internetowych (bardziej poprawnie FQDN - </a:t>
            </a:r>
            <a:r>
              <a:rPr lang="pl-PL" altLang="en-US" dirty="0" err="1"/>
              <a:t>Fully</a:t>
            </a:r>
            <a:r>
              <a:rPr lang="pl-PL" altLang="en-US" dirty="0"/>
              <a:t> </a:t>
            </a:r>
            <a:r>
              <a:rPr lang="pl-PL" altLang="en-US" dirty="0" err="1"/>
              <a:t>Qualified</a:t>
            </a:r>
            <a:r>
              <a:rPr lang="pl-PL" altLang="en-US" dirty="0"/>
              <a:t> </a:t>
            </a:r>
            <a:r>
              <a:rPr lang="pl-PL" altLang="en-US" dirty="0" err="1"/>
              <a:t>Distinguished</a:t>
            </a:r>
            <a:r>
              <a:rPr lang="pl-PL" altLang="en-US" dirty="0"/>
              <a:t> </a:t>
            </a:r>
            <a:r>
              <a:rPr lang="pl-PL" altLang="en-US" dirty="0" err="1"/>
              <a:t>Names</a:t>
            </a:r>
            <a:r>
              <a:rPr lang="pl-PL" altLang="en-US" dirty="0"/>
              <a:t>, np. www.server.net) na odpowiadający im adres IP.</a:t>
            </a:r>
          </a:p>
          <a:p>
            <a:pPr marL="566738" indent="-457200"/>
            <a:r>
              <a:rPr lang="pl-PL" altLang="en-US" dirty="0"/>
              <a:t>System jest hierarchiczny i zdecentralizowany z serwerami najwyższego poziomu</a:t>
            </a:r>
          </a:p>
          <a:p>
            <a:pPr marL="566738" indent="-457200"/>
            <a:r>
              <a:rPr lang="pl-PL" altLang="en-US" dirty="0"/>
              <a:t>Za każdym razem, gdy system próbuje dotrzeć do zasobu sieciowego, nawiązywane jest połączenie z serwerem DNS</a:t>
            </a:r>
          </a:p>
          <a:p>
            <a:pPr marL="566738" indent="-457200"/>
            <a:r>
              <a:rPr lang="pl-PL" altLang="en-US" dirty="0"/>
              <a:t>Poprzez zmianę rekordów DNS ruch jest wysyłany do fałszywej lub "</a:t>
            </a:r>
            <a:r>
              <a:rPr lang="pl-PL" altLang="en-US" dirty="0" err="1"/>
              <a:t>spoofed</a:t>
            </a:r>
            <a:r>
              <a:rPr lang="pl-PL" altLang="en-US" dirty="0"/>
              <a:t>" strony internetowej zamiast tej legalnej</a:t>
            </a:r>
          </a:p>
          <a:p>
            <a:pPr marL="566738" indent="-457200"/>
            <a:r>
              <a:rPr lang="pl-PL" altLang="en-US" dirty="0" err="1"/>
              <a:t>Spoofowana</a:t>
            </a:r>
            <a:r>
              <a:rPr lang="pl-PL" altLang="en-US" dirty="0"/>
              <a:t> maszyna może następnie wykonać ataki MITM, </a:t>
            </a:r>
            <a:r>
              <a:rPr lang="pl-PL" altLang="en-US" dirty="0" err="1"/>
              <a:t>spoofing</a:t>
            </a:r>
            <a:r>
              <a:rPr lang="pl-PL" altLang="en-US" dirty="0"/>
              <a:t>, itp.</a:t>
            </a:r>
          </a:p>
          <a:p>
            <a:pPr marL="566738" indent="-457200"/>
            <a:r>
              <a:rPr lang="pl-PL" altLang="en-US" dirty="0"/>
              <a:t>Zapobieganie: Serwery DNS muszą być aktualizowane i używać metod opartych na cyfrowych podpisach rekordów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 typu </a:t>
            </a:r>
            <a:r>
              <a:rPr lang="en-US" altLang="en-US" dirty="0"/>
              <a:t>Drive-by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Złośliwy kod jest osadzony na niezabezpieczonej stronie internetowej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Kiedy zainfekowana strona jest odwiedzana, skrypt jest automatycznie wykonywany na komputerze ofiary i powoduje jego kompromitację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Nie trzeba nic robić na stronie ani wprowadzać żadnych informacji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Zapobieganie: zaktualizowany najnowszy i porządny program antywirusowy i/lub osobisty firewall sprawdzający reputację strony w bazie danych przed jej odwiedzeniem przez użytkownika</a:t>
            </a:r>
          </a:p>
          <a:p>
            <a:pPr marL="566928" indent="-457200" fontAlgn="auto">
              <a:spcAft>
                <a:spcPts val="0"/>
              </a:spcAft>
              <a:defRPr/>
            </a:pPr>
            <a:endParaRPr lang="pl-PL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1616146" y="365125"/>
            <a:ext cx="7262036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sz="4200" dirty="0"/>
              <a:t>Atak ponownego wykorzystania danych uwierzytelniających</a:t>
            </a:r>
            <a:endParaRPr lang="it-IT" altLang="en-US" sz="4200" dirty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Użytkownicy mają tendencję do używania tego samego hasła do więcej niż jednego serwera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Skompromitowane konto (na przykład uzyskane z Dark Web) poszerza możliwości dostępu do różnych systemów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Środki zaradcze: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pl-PL" dirty="0"/>
              <a:t>te same środki zaradcze przyjęte w celu przeciwdziałania atakom na hasła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pl-PL" dirty="0"/>
              <a:t>w przypadku, gdy potrzeba wielu haseł, przydatne mogą być </a:t>
            </a:r>
            <a:r>
              <a:rPr lang="pl-PL" dirty="0" err="1"/>
              <a:t>menedżery</a:t>
            </a:r>
            <a:r>
              <a:rPr lang="pl-PL" dirty="0"/>
              <a:t> haseł</a:t>
            </a: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Atak</a:t>
            </a:r>
            <a:r>
              <a:rPr lang="en-US" altLang="en-US" dirty="0"/>
              <a:t> </a:t>
            </a:r>
            <a:r>
              <a:rPr lang="en-US" altLang="en-US" dirty="0" err="1"/>
              <a:t>typu</a:t>
            </a:r>
            <a:r>
              <a:rPr lang="en-US" altLang="en-US" dirty="0"/>
              <a:t> Web Session Hijacking</a:t>
            </a:r>
            <a:endParaRPr lang="it-IT" altLang="en-US" dirty="0"/>
          </a:p>
        </p:txBody>
      </p:sp>
      <p:sp>
        <p:nvSpPr>
          <p:cNvPr id="5939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Wykorzystanie </a:t>
            </a:r>
            <a:r>
              <a:rPr lang="pl-PL" altLang="en-US" dirty="0" err="1"/>
              <a:t>tokenów</a:t>
            </a:r>
            <a:r>
              <a:rPr lang="pl-PL" altLang="en-US" dirty="0"/>
              <a:t> sesji, używanych przez przeglądarki internetowe jako mechanizmy kontroli sesji</a:t>
            </a:r>
          </a:p>
          <a:p>
            <a:pPr marL="566738" indent="-457200"/>
            <a:r>
              <a:rPr lang="pl-PL" altLang="en-US" dirty="0"/>
              <a:t>Serwer WWW musi powiązać różne połączenia od tego samego użytkownika, najczęściej używana metoda opiera się na </a:t>
            </a:r>
            <a:r>
              <a:rPr lang="pl-PL" altLang="en-US" dirty="0" err="1"/>
              <a:t>tokenie</a:t>
            </a:r>
            <a:r>
              <a:rPr lang="pl-PL" altLang="en-US" dirty="0"/>
              <a:t>, który serwer WWW wysyła do przeglądarki klienta po udanym uwierzytelnieniu klienta</a:t>
            </a:r>
          </a:p>
          <a:p>
            <a:pPr marL="566738" indent="-457200"/>
            <a:r>
              <a:rPr lang="pl-PL" altLang="en-US" dirty="0" err="1"/>
              <a:t>Token</a:t>
            </a:r>
            <a:r>
              <a:rPr lang="pl-PL" altLang="en-US" dirty="0"/>
              <a:t> sesyjny jest tylko identyfikatorem i może być użyty w celu uniknięcia konieczności przeprowadzania procedury uwierzytelniania dla każdego połączenia</a:t>
            </a:r>
          </a:p>
          <a:p>
            <a:pPr marL="566738" indent="-457200"/>
            <a:r>
              <a:rPr lang="pl-PL" altLang="en-US" dirty="0"/>
              <a:t>Atak ten polega na kradzieży lub podszyciu się pod ważny </a:t>
            </a:r>
            <a:r>
              <a:rPr lang="pl-PL" altLang="en-US" dirty="0" err="1"/>
              <a:t>token</a:t>
            </a:r>
            <a:r>
              <a:rPr lang="pl-PL" altLang="en-US" dirty="0"/>
              <a:t> sesyjny w celu uzyskania nieautoryzowanego dostępu do serwera WWW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Atak</a:t>
            </a:r>
            <a:r>
              <a:rPr lang="en-US" altLang="en-US" dirty="0"/>
              <a:t> </a:t>
            </a:r>
            <a:r>
              <a:rPr lang="pl-PL" altLang="en-US" dirty="0"/>
              <a:t>typu przechwycenie </a:t>
            </a:r>
            <a:r>
              <a:rPr lang="en-US" altLang="en-US" dirty="0"/>
              <a:t> </a:t>
            </a:r>
            <a:r>
              <a:rPr lang="en-US" altLang="en-US" dirty="0" err="1"/>
              <a:t>sesji</a:t>
            </a:r>
            <a:r>
              <a:rPr lang="en-US" altLang="en-US" dirty="0"/>
              <a:t> TCP</a:t>
            </a:r>
            <a:endParaRPr lang="it-IT" altLang="en-US" dirty="0"/>
          </a:p>
        </p:txBody>
      </p:sp>
      <p:sp>
        <p:nvSpPr>
          <p:cNvPr id="6041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Pakiety potwierdzające i numery sekwencyjne stosowane przez protokół TCP/IP w celu zagwarantowania prawidłowego dostarczenia pakietów</a:t>
            </a:r>
          </a:p>
          <a:p>
            <a:pPr marL="566738" indent="-457200"/>
            <a:r>
              <a:rPr lang="pl-PL" altLang="en-US" dirty="0"/>
              <a:t>Pakiety potwierdzające to po prostu numery, które są w jakiś sposób inkrementowane po 3-kierunkowym wstępnym uścisku dłoni</a:t>
            </a:r>
          </a:p>
          <a:p>
            <a:pPr marL="566738" indent="-457200"/>
            <a:r>
              <a:rPr lang="pl-PL" altLang="en-US" dirty="0"/>
              <a:t>Porywacz sesji TCP:</a:t>
            </a:r>
          </a:p>
          <a:p>
            <a:pPr marL="1023938" lvl="1" indent="-457200"/>
            <a:r>
              <a:rPr lang="pl-PL" altLang="en-US" dirty="0"/>
              <a:t>próbuje przewidzieć następny numer potwierdzenia</a:t>
            </a:r>
          </a:p>
          <a:p>
            <a:pPr marL="1023938" lvl="1" indent="-457200"/>
            <a:r>
              <a:rPr lang="pl-PL" altLang="en-US" dirty="0"/>
              <a:t>sprawia, że klient i serwer nie mogą wymieniać danych</a:t>
            </a:r>
          </a:p>
          <a:p>
            <a:pPr marL="1023938" lvl="1" indent="-457200"/>
            <a:r>
              <a:rPr lang="pl-PL" altLang="en-US" dirty="0"/>
              <a:t>fałszuje pakiety akceptowane przez oba końce (</a:t>
            </a:r>
            <a:r>
              <a:rPr lang="pl-PL" altLang="en-US" dirty="0" err="1"/>
              <a:t>MiTM</a:t>
            </a:r>
            <a:r>
              <a:rPr lang="pl-PL" altLang="en-US" dirty="0"/>
              <a:t>)</a:t>
            </a:r>
            <a:endParaRPr lang="en-US" altLang="en-US" dirty="0"/>
          </a:p>
          <a:p>
            <a:pPr marL="566738" indent="-457200"/>
            <a:r>
              <a:rPr lang="pl-PL" altLang="en-US" dirty="0"/>
              <a:t>Atakujący jest w stanie przejąć kontrolę nad sesją</a:t>
            </a:r>
            <a:endParaRPr lang="it-IT" alt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 typu </a:t>
            </a:r>
            <a:r>
              <a:rPr lang="en-US" altLang="en-US" dirty="0"/>
              <a:t>IP Spoofing</a:t>
            </a:r>
            <a:endParaRPr lang="it-IT" altLang="en-US" dirty="0"/>
          </a:p>
        </p:txBody>
      </p:sp>
      <p:sp>
        <p:nvSpPr>
          <p:cNvPr id="6144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Atak </a:t>
            </a:r>
            <a:r>
              <a:rPr lang="pl-PL" altLang="en-US" dirty="0" err="1"/>
              <a:t>DoS</a:t>
            </a:r>
            <a:r>
              <a:rPr lang="pl-PL" altLang="en-US" dirty="0"/>
              <a:t> jest używany do blokowania legalnego serwera</a:t>
            </a:r>
          </a:p>
          <a:p>
            <a:pPr marL="566738" indent="-457200"/>
            <a:r>
              <a:rPr lang="pl-PL" altLang="en-US" dirty="0"/>
              <a:t>Fałszywy serwer ustawia swój adres IP na adres legalnego serwera.</a:t>
            </a:r>
          </a:p>
          <a:p>
            <a:pPr marL="566738" indent="-457200"/>
            <a:r>
              <a:rPr lang="pl-PL" altLang="en-US" dirty="0"/>
              <a:t>Jeśli routing źródłowy jest wyłączony, porywacz sesji może również użyć </a:t>
            </a:r>
            <a:r>
              <a:rPr lang="pl-PL" altLang="en-US" b="1" dirty="0"/>
              <a:t>blind </a:t>
            </a:r>
            <a:r>
              <a:rPr lang="pl-PL" altLang="en-US" b="1" dirty="0" err="1"/>
              <a:t>hijacking</a:t>
            </a:r>
            <a:r>
              <a:rPr lang="pl-PL" altLang="en-US" dirty="0"/>
              <a:t>: złośliwe dane są wstrzykiwane do przechwyconej komunikacji w sesji TCP</a:t>
            </a:r>
          </a:p>
          <a:p>
            <a:pPr marL="566738" indent="-457200"/>
            <a:r>
              <a:rPr lang="pl-PL" altLang="en-US" dirty="0"/>
              <a:t>W blind </a:t>
            </a:r>
            <a:r>
              <a:rPr lang="pl-PL" altLang="en-US" dirty="0" err="1"/>
              <a:t>hijacking</a:t>
            </a:r>
            <a:r>
              <a:rPr lang="pl-PL" altLang="en-US" dirty="0"/>
              <a:t> atakujący nie widzi odpowiedzi, a jedynie zgaduje odpowiedzi klienta i serwera</a:t>
            </a:r>
          </a:p>
          <a:p>
            <a:pPr marL="566738" indent="-457200"/>
            <a:endParaRPr lang="pl-PL" alt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 typu </a:t>
            </a:r>
            <a:r>
              <a:rPr lang="en-US" altLang="en-US" dirty="0"/>
              <a:t>Zero-day Exploit</a:t>
            </a:r>
            <a:endParaRPr lang="it-IT" altLang="en-US" dirty="0"/>
          </a:p>
        </p:txBody>
      </p:sp>
      <p:sp>
        <p:nvSpPr>
          <p:cNvPr id="6246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pl-PL" altLang="en-US" dirty="0"/>
              <a:t>Nie jest to konkretny atak sam w sobie</a:t>
            </a:r>
          </a:p>
          <a:p>
            <a:pPr marL="566738" indent="-457200"/>
            <a:r>
              <a:rPr lang="pl-PL" altLang="en-US" dirty="0"/>
              <a:t>Cyberprzestępcy dowiadują się o luce, która została właśnie odkryta w pewnym oprogramowaniu i systemach operacyjnych, a następnie obierają za cel organizacje, które używają tego oprogramowania, zanim poprawka będzie dostępna</a:t>
            </a:r>
          </a:p>
          <a:p>
            <a:pPr marL="566738" indent="-457200"/>
            <a:endParaRPr lang="pl-PL" altLang="en-U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altLang="en-US" dirty="0"/>
              <a:t>Atak typu wyciek kodu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pl-PL" dirty="0"/>
              <a:t>Wycieknięty kod źródłowy aplikacji jest analizowany w celu znalezienia wrażliwych informacji i daje cenne wskazówki dla cyberataku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pl-PL"/>
              <a:t>Wyciek kodu nie jest jedynie stratą wartości ekonomicznej za ujawnienie kodu</a:t>
            </a:r>
          </a:p>
          <a:p>
            <a:pPr marL="566928" indent="-457200" fontAlgn="auto">
              <a:spcAft>
                <a:spcPts val="0"/>
              </a:spcAft>
              <a:defRPr/>
            </a:pPr>
            <a:endParaRPr lang="pl-P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Utwórz nowy dokument." ma:contentTypeScope="" ma:versionID="e132b3eb607b24907557a092f0f94f7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2C67D500-8B6D-458D-B6DE-8480AF6AB3E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3E66BF-43F6-48C8-A789-A968DF02C226}"/>
</file>

<file path=customXml/itemProps3.xml><?xml version="1.0" encoding="utf-8"?>
<ds:datastoreItem xmlns:ds="http://schemas.openxmlformats.org/officeDocument/2006/customXml" ds:itemID="{6BC9B26C-BBFA-49FC-90F2-34103BC32588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2985</Words>
  <Application>Microsoft Office PowerPoint</Application>
  <PresentationFormat>Panoramiczny</PresentationFormat>
  <Paragraphs>251</Paragraphs>
  <Slides>43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</vt:lpstr>
      <vt:lpstr>Złośliwe oprogramowanie i najczęstsze ataki</vt:lpstr>
      <vt:lpstr>Wprowadzenie do złośliwego oprogramowania</vt:lpstr>
      <vt:lpstr>Hakerzy i Crakerzy</vt:lpstr>
      <vt:lpstr>Hakerzy</vt:lpstr>
      <vt:lpstr>Hakerzy</vt:lpstr>
      <vt:lpstr>Crakerzy</vt:lpstr>
      <vt:lpstr>Hakerzy i Crakerzy</vt:lpstr>
      <vt:lpstr>Hakerzy i Crakerzy</vt:lpstr>
      <vt:lpstr>Hakerzy i Crakerzy</vt:lpstr>
      <vt:lpstr>Kategorie hakerów</vt:lpstr>
      <vt:lpstr>Koń trojański</vt:lpstr>
      <vt:lpstr>Rootkits </vt:lpstr>
      <vt:lpstr>Wirusy i Robaki</vt:lpstr>
      <vt:lpstr>Ransomware </vt:lpstr>
      <vt:lpstr>Greyware</vt:lpstr>
      <vt:lpstr>Złośliwe oprogramowanie bez plików</vt:lpstr>
      <vt:lpstr>Zagrożenia</vt:lpstr>
      <vt:lpstr>Łagodzenie skutków</vt:lpstr>
      <vt:lpstr>Łagodzenie skutków</vt:lpstr>
      <vt:lpstr>Łagodzenie skutków</vt:lpstr>
      <vt:lpstr>Ataki Phishingowe</vt:lpstr>
      <vt:lpstr>Ataki na hasła</vt:lpstr>
      <vt:lpstr>Ataki na hasła</vt:lpstr>
      <vt:lpstr>Atak typu przepełnienie bufora </vt:lpstr>
      <vt:lpstr>Atak typu SQL Injection</vt:lpstr>
      <vt:lpstr>Atak typu Cross-site Scripting (XSS)</vt:lpstr>
      <vt:lpstr>Atak typu Cross-Site Request Forgery (CSRF)</vt:lpstr>
      <vt:lpstr>Ataki związane z plikami</vt:lpstr>
      <vt:lpstr>Ataki Denial of Service (odmowa usługi)</vt:lpstr>
      <vt:lpstr>Ataki typu Denial of Service: Syn-Flood</vt:lpstr>
      <vt:lpstr>Ataki typu Denial of Service: Smerf</vt:lpstr>
      <vt:lpstr>Ataki typu Denial of Service: Ping śmierci</vt:lpstr>
      <vt:lpstr>Atak typu MITM (Man in The Middle)</vt:lpstr>
      <vt:lpstr>ARP Spoofing/Poisoning Attack</vt:lpstr>
      <vt:lpstr>ARP Spoofing/Poisoning Attack</vt:lpstr>
      <vt:lpstr>Atak typu DNS Spoofing</vt:lpstr>
      <vt:lpstr>Atak typu Drive-by</vt:lpstr>
      <vt:lpstr>Atak ponownego wykorzystania danych uwierzytelniających</vt:lpstr>
      <vt:lpstr>Atak typu Web Session Hijacking</vt:lpstr>
      <vt:lpstr>Atak typu przechwycenie  sesji TCP</vt:lpstr>
      <vt:lpstr>Atak typu IP Spoofing</vt:lpstr>
      <vt:lpstr>Atak typu Zero-day Exploit</vt:lpstr>
      <vt:lpstr>Atak typu wyciek kodu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Paweł Dymora</cp:lastModifiedBy>
  <cp:revision>80</cp:revision>
  <dcterms:created xsi:type="dcterms:W3CDTF">2022-10-31T15:14:22Z</dcterms:created>
  <dcterms:modified xsi:type="dcterms:W3CDTF">2022-11-29T20:56:09Z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