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3"/>
  </p:notesMasterIdLst>
  <p:handoutMasterIdLst>
    <p:handoutMasterId r:id="rId34"/>
  </p:handoutMasterIdLst>
  <p:sldIdLst>
    <p:sldId id="484" r:id="rId2"/>
    <p:sldId id="328" r:id="rId3"/>
    <p:sldId id="481" r:id="rId4"/>
    <p:sldId id="482" r:id="rId5"/>
    <p:sldId id="447" r:id="rId6"/>
    <p:sldId id="476" r:id="rId7"/>
    <p:sldId id="477" r:id="rId8"/>
    <p:sldId id="333" r:id="rId9"/>
    <p:sldId id="449" r:id="rId10"/>
    <p:sldId id="450" r:id="rId11"/>
    <p:sldId id="451" r:id="rId12"/>
    <p:sldId id="452" r:id="rId13"/>
    <p:sldId id="453" r:id="rId14"/>
    <p:sldId id="454" r:id="rId15"/>
    <p:sldId id="455" r:id="rId16"/>
    <p:sldId id="456" r:id="rId17"/>
    <p:sldId id="457" r:id="rId18"/>
    <p:sldId id="458" r:id="rId19"/>
    <p:sldId id="459" r:id="rId20"/>
    <p:sldId id="460" r:id="rId21"/>
    <p:sldId id="461" r:id="rId22"/>
    <p:sldId id="462" r:id="rId23"/>
    <p:sldId id="463" r:id="rId24"/>
    <p:sldId id="464" r:id="rId25"/>
    <p:sldId id="465" r:id="rId26"/>
    <p:sldId id="466" r:id="rId27"/>
    <p:sldId id="467" r:id="rId28"/>
    <p:sldId id="468" r:id="rId29"/>
    <p:sldId id="469" r:id="rId30"/>
    <p:sldId id="470" r:id="rId31"/>
    <p:sldId id="472" r:id="rId32"/>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44" autoAdjust="0"/>
    <p:restoredTop sz="94660"/>
  </p:normalViewPr>
  <p:slideViewPr>
    <p:cSldViewPr>
      <p:cViewPr varScale="1">
        <p:scale>
          <a:sx n="108" d="100"/>
          <a:sy n="108" d="100"/>
        </p:scale>
        <p:origin x="648" y="108"/>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Ro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Click to edit Master text styles</a:t>
            </a:r>
          </a:p>
          <a:p>
            <a:pPr lvl="1"/>
            <a:r>
              <a:rPr lang="bg-BG" noProof="0"/>
              <a:t>Second level</a:t>
            </a:r>
          </a:p>
          <a:p>
            <a:pPr lvl="2"/>
            <a:r>
              <a:rPr lang="bg-BG" noProof="0"/>
              <a:t>Third level</a:t>
            </a:r>
          </a:p>
          <a:p>
            <a:pPr lvl="3"/>
            <a:r>
              <a:rPr lang="bg-BG" noProof="0"/>
              <a:t>Fourth level</a:t>
            </a:r>
          </a:p>
          <a:p>
            <a:pPr lvl="4"/>
            <a:r>
              <a:rPr lang="bg-BG" noProof="0"/>
              <a:t>Fifth level</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hyperlink" Target="https://www.dreamgrow.com/top"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hyperlink" Target="https://hal.archives-ouvertes.fr/hal-00687145"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272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6000" b="1">
                <a:latin typeface="Arial" panose="020B0604020202020204" pitchFamily="34" charset="0"/>
                <a:cs typeface="Arial" panose="020B0604020202020204" pitchFamily="34" charset="0"/>
              </a:rPr>
              <a:t>Webinar</a:t>
            </a:r>
          </a:p>
          <a:p>
            <a:pPr algn="ctr" defTabSz="914400" eaLnBrk="1" hangingPunct="1">
              <a:lnSpc>
                <a:spcPct val="90000"/>
              </a:lnSpc>
            </a:pPr>
            <a:r>
              <a:rPr lang="en-US" altLang="en-US" sz="6000" b="1">
                <a:latin typeface="Arial" panose="020B0604020202020204" pitchFamily="34" charset="0"/>
                <a:cs typeface="Arial" panose="020B0604020202020204" pitchFamily="34" charset="0"/>
              </a:rPr>
              <a:t>of Introduction</a:t>
            </a: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en-US" altLang="en-US" sz="2800">
                <a:latin typeface="Arial" panose="020B0604020202020204" pitchFamily="34" charset="0"/>
                <a:cs typeface="Arial" panose="020B0604020202020204" pitchFamily="34" charset="0"/>
              </a:rPr>
              <a:t> </a:t>
            </a:r>
            <a:br>
              <a:rPr lang="en-US" altLang="en-US" sz="2800">
                <a:latin typeface="Arial" panose="020B0604020202020204" pitchFamily="34" charset="0"/>
                <a:cs typeface="Arial" panose="020B0604020202020204" pitchFamily="34" charset="0"/>
              </a:rPr>
            </a:br>
            <a:r>
              <a:rPr lang="en-US" altLang="en-US" sz="2800">
                <a:latin typeface="Arial" panose="020B0604020202020204" pitchFamily="34" charset="0"/>
                <a:cs typeface="Arial" panose="020B0604020202020204" pitchFamily="34" charset="0"/>
              </a:rPr>
              <a:t>Security Training for Employees</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en-US" dirty="0"/>
              <a:t>The project develops a cyber security framework to provide a mechanism for</a:t>
            </a:r>
          </a:p>
          <a:p>
            <a:pPr marL="731520" algn="just" fontAlgn="auto">
              <a:spcBef>
                <a:spcPts val="600"/>
              </a:spcBef>
              <a:spcAft>
                <a:spcPts val="600"/>
              </a:spcAft>
              <a:buFont typeface="Wingdings" pitchFamily="2" charset="2"/>
              <a:buChar char="Ø"/>
              <a:defRPr/>
            </a:pPr>
            <a:r>
              <a:rPr lang="en-US" sz="2400" dirty="0"/>
              <a:t>professional and educational training (VET) within enterprises, SMEs</a:t>
            </a:r>
          </a:p>
          <a:p>
            <a:pPr marL="731520" algn="just" fontAlgn="auto">
              <a:spcBef>
                <a:spcPts val="600"/>
              </a:spcBef>
              <a:spcAft>
                <a:spcPts val="600"/>
              </a:spcAft>
              <a:buFont typeface="Wingdings" pitchFamily="2" charset="2"/>
              <a:buChar char="Ø"/>
              <a:defRPr/>
            </a:pPr>
            <a:r>
              <a:rPr lang="en-US" sz="2400" dirty="0"/>
              <a:t>to describe the competencies and skills that cyber security professionals need to have to prevent cyber attacks.</a:t>
            </a:r>
          </a:p>
          <a:p>
            <a:pPr algn="just" fontAlgn="auto">
              <a:spcBef>
                <a:spcPts val="600"/>
              </a:spcBef>
              <a:spcAft>
                <a:spcPts val="600"/>
              </a:spcAft>
              <a:defRPr/>
            </a:pPr>
            <a:r>
              <a:rPr lang="en-US" dirty="0"/>
              <a:t>Taking into account the advantages of interdisciplinary training and mentoring programs, especially in the field of cyber security, the team project develops and tests digitally supported interdisciplinary training programs and a collaborative e-learning platform for SMEs.</a:t>
            </a:r>
          </a:p>
          <a:p>
            <a:pPr algn="just" fontAlgn="auto">
              <a:spcBef>
                <a:spcPts val="600"/>
              </a:spcBef>
              <a:spcAft>
                <a:spcPts val="600"/>
              </a:spcAft>
              <a:defRPr/>
            </a:pPr>
            <a:r>
              <a:rPr lang="en-US" dirty="0"/>
              <a:t>This training program will be customized for vocational training and the development of a European transferability model</a:t>
            </a:r>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Project Erasmus+ InCyT</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en-US" dirty="0"/>
              <a:t>The InCyT project will want to implement some solutions</a:t>
            </a:r>
            <a:r>
              <a:rPr lang="vi-VN" dirty="0"/>
              <a:t>:</a:t>
            </a:r>
            <a:endParaRPr lang="en-US" dirty="0"/>
          </a:p>
          <a:p>
            <a:pPr algn="just" fontAlgn="auto">
              <a:spcBef>
                <a:spcPts val="600"/>
              </a:spcBef>
              <a:spcAft>
                <a:spcPts val="600"/>
              </a:spcAft>
              <a:defRPr/>
            </a:pPr>
            <a:r>
              <a:rPr lang="en-US" sz="2400" dirty="0"/>
              <a:t>Development of a Framework, which provides a mechanism for VET and companies to describe the competences and skills, required in the field of cyber security for professionals and not to avoid cyber attacks, as well as digital gaps and others.</a:t>
            </a:r>
            <a:endParaRPr lang="vi-VN" sz="2400" dirty="0"/>
          </a:p>
          <a:p>
            <a:pPr algn="just" fontAlgn="auto">
              <a:spcBef>
                <a:spcPts val="600"/>
              </a:spcBef>
              <a:spcAft>
                <a:spcPts val="600"/>
              </a:spcAft>
              <a:defRPr/>
            </a:pPr>
            <a:r>
              <a:rPr lang="en-US" sz="2400" dirty="0"/>
              <a:t>Considering the advantages of interdisciplinary training and mentoring programs, especially in the field of cyber security, the project will develop and test supported interdisciplinary digital training programs and a collaborative e-Learning platform for SMEs.</a:t>
            </a:r>
          </a:p>
          <a:p>
            <a:pPr algn="just" fontAlgn="auto">
              <a:spcBef>
                <a:spcPts val="600"/>
              </a:spcBef>
              <a:spcAft>
                <a:spcPts val="600"/>
              </a:spcAft>
              <a:defRPr/>
            </a:pPr>
            <a:r>
              <a:rPr lang="vi-VN" sz="2400" dirty="0"/>
              <a:t>Adapt it for VET.</a:t>
            </a:r>
          </a:p>
          <a:p>
            <a:pPr algn="just" fontAlgn="auto">
              <a:spcBef>
                <a:spcPts val="600"/>
              </a:spcBef>
              <a:spcAft>
                <a:spcPts val="600"/>
              </a:spcAft>
              <a:defRPr/>
            </a:pPr>
            <a:r>
              <a:rPr lang="en-US" sz="2400" dirty="0"/>
              <a:t>Development of a European model of transferability</a:t>
            </a:r>
            <a:endParaRPr lang="vi-VN" sz="2400" dirty="0"/>
          </a:p>
          <a:p>
            <a:pPr algn="just" fontAlgn="auto">
              <a:spcBef>
                <a:spcPts val="600"/>
              </a:spcBef>
              <a:spcAft>
                <a:spcPts val="600"/>
              </a:spcAft>
              <a:defRPr/>
            </a:pPr>
            <a:r>
              <a:rPr lang="en-US" sz="2400" dirty="0"/>
              <a:t>Taking into account the advantages of interdisciplinary training and mentoring programs, especially in the field of cyber security, the project will develop and test digital interdisciplinary training programs supported by e-mentoring for SMEs and adapt them for VET.</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Objectives</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en-US" dirty="0"/>
              <a:t>The results of the project will be:</a:t>
            </a:r>
            <a:endParaRPr lang="vi-VN" dirty="0"/>
          </a:p>
          <a:p>
            <a:pPr algn="just" fontAlgn="auto">
              <a:spcBef>
                <a:spcPts val="600"/>
              </a:spcBef>
              <a:spcAft>
                <a:spcPts val="0"/>
              </a:spcAft>
              <a:defRPr/>
            </a:pPr>
            <a:r>
              <a:rPr lang="vi-VN" sz="2400" dirty="0"/>
              <a:t>Methodological framework for implementation</a:t>
            </a:r>
            <a:r>
              <a:rPr lang="en-US" sz="2400" dirty="0"/>
              <a:t>.</a:t>
            </a:r>
            <a:endParaRPr lang="vi-VN" sz="2400" dirty="0"/>
          </a:p>
          <a:p>
            <a:pPr algn="just" fontAlgn="auto">
              <a:spcBef>
                <a:spcPts val="600"/>
              </a:spcBef>
              <a:spcAft>
                <a:spcPts val="0"/>
              </a:spcAft>
              <a:defRPr/>
            </a:pPr>
            <a:r>
              <a:rPr lang="en-US" sz="2400" dirty="0"/>
              <a:t>Existing and attended training (courses).</a:t>
            </a:r>
            <a:endParaRPr lang="vi-VN" sz="2400" dirty="0"/>
          </a:p>
          <a:p>
            <a:pPr algn="just" fontAlgn="auto">
              <a:spcBef>
                <a:spcPts val="600"/>
              </a:spcBef>
              <a:spcAft>
                <a:spcPts val="0"/>
              </a:spcAft>
              <a:defRPr/>
            </a:pPr>
            <a:r>
              <a:rPr lang="en-US" sz="2400" dirty="0"/>
              <a:t>Opportunities to improve them through the use of </a:t>
            </a:r>
            <a:r>
              <a:rPr lang="en-US" sz="2400" dirty="0" err="1"/>
              <a:t>interdisciplinarity</a:t>
            </a:r>
            <a:r>
              <a:rPr lang="en-US" sz="2400" dirty="0"/>
              <a:t> and mentoring</a:t>
            </a:r>
            <a:r>
              <a:rPr lang="vi-VN" sz="2400" dirty="0"/>
              <a:t>.</a:t>
            </a:r>
            <a:endParaRPr lang="en-US" sz="2400" dirty="0"/>
          </a:p>
          <a:p>
            <a:pPr algn="just" fontAlgn="auto">
              <a:spcBef>
                <a:spcPts val="600"/>
              </a:spcBef>
              <a:spcAft>
                <a:spcPts val="0"/>
              </a:spcAft>
              <a:defRPr/>
            </a:pPr>
            <a:r>
              <a:rPr lang="vi-VN" sz="2400" dirty="0"/>
              <a:t>Learning and mentoring methodology</a:t>
            </a:r>
            <a:r>
              <a:rPr lang="en-US" sz="2400" dirty="0"/>
              <a:t>.</a:t>
            </a:r>
            <a:endParaRPr lang="vi-VN" sz="2400" dirty="0"/>
          </a:p>
          <a:p>
            <a:pPr marL="0" indent="0" algn="just" fontAlgn="auto">
              <a:spcBef>
                <a:spcPts val="600"/>
              </a:spcBef>
              <a:spcAft>
                <a:spcPts val="0"/>
              </a:spcAft>
              <a:buFont typeface="Arial" panose="020B0604020202020204" pitchFamily="34" charset="0"/>
              <a:buNone/>
              <a:defRPr/>
            </a:pPr>
            <a:r>
              <a:rPr lang="vi-VN" dirty="0"/>
              <a:t>Products:</a:t>
            </a:r>
          </a:p>
          <a:p>
            <a:pPr algn="just" fontAlgn="auto">
              <a:spcBef>
                <a:spcPts val="600"/>
              </a:spcBef>
              <a:spcAft>
                <a:spcPts val="0"/>
              </a:spcAft>
              <a:buFontTx/>
              <a:buAutoNum type="arabicPeriod"/>
              <a:defRPr/>
            </a:pPr>
            <a:r>
              <a:rPr lang="en-US" sz="2400" dirty="0"/>
              <a:t>A network framework </a:t>
            </a:r>
            <a:r>
              <a:rPr lang="en-US" sz="2400" dirty="0" err="1"/>
              <a:t>Framework</a:t>
            </a:r>
            <a:endParaRPr lang="vi-VN" sz="2400" dirty="0"/>
          </a:p>
          <a:p>
            <a:pPr marL="0" indent="0" algn="just" fontAlgn="auto">
              <a:spcBef>
                <a:spcPts val="600"/>
              </a:spcBef>
              <a:spcAft>
                <a:spcPts val="0"/>
              </a:spcAft>
              <a:buFont typeface="Arial" panose="020B0604020202020204" pitchFamily="34" charset="0"/>
              <a:buNone/>
              <a:defRPr/>
            </a:pPr>
            <a:r>
              <a:rPr lang="en-US" sz="2400" dirty="0"/>
              <a:t>2. An interdisciplinary cyber security digital training material for SMEs supported by mentoring and a methodology adapted for a special VET course.</a:t>
            </a:r>
            <a:endParaRPr lang="vi-VN" sz="2400" dirty="0"/>
          </a:p>
          <a:p>
            <a:pPr marL="0" indent="0" algn="just" fontAlgn="auto">
              <a:spcBef>
                <a:spcPts val="600"/>
              </a:spcBef>
              <a:spcAft>
                <a:spcPts val="0"/>
              </a:spcAft>
              <a:buFont typeface="Arial" panose="020B0604020202020204" pitchFamily="34" charset="0"/>
              <a:buNone/>
              <a:defRPr/>
            </a:pPr>
            <a:r>
              <a:rPr lang="en-US" sz="2400" dirty="0"/>
              <a:t>3. A digital platform to support training</a:t>
            </a:r>
            <a:endParaRPr lang="vi-VN" sz="2400" dirty="0"/>
          </a:p>
          <a:p>
            <a:pPr marL="0" indent="0" algn="just" fontAlgn="auto">
              <a:spcBef>
                <a:spcPts val="600"/>
              </a:spcBef>
              <a:spcAft>
                <a:spcPts val="0"/>
              </a:spcAft>
              <a:buFont typeface="Arial" panose="020B0604020202020204" pitchFamily="34" charset="0"/>
              <a:buNone/>
              <a:defRPr/>
            </a:pPr>
            <a:r>
              <a:rPr lang="en-US" sz="2400" dirty="0"/>
              <a:t>4. Report how interdisciplinary skills provide advantages for SMEs and VAT.</a:t>
            </a:r>
            <a:endParaRPr lang="vi-VN" sz="2400" dirty="0"/>
          </a:p>
          <a:p>
            <a:pPr marL="0" indent="0" algn="just" fontAlgn="auto">
              <a:spcBef>
                <a:spcPts val="600"/>
              </a:spcBef>
              <a:spcAft>
                <a:spcPts val="0"/>
              </a:spcAft>
              <a:buFont typeface="Arial" panose="020B0604020202020204" pitchFamily="34" charset="0"/>
              <a:buNone/>
              <a:defRPr/>
            </a:pPr>
            <a:r>
              <a:rPr lang="en-US" sz="2400" dirty="0"/>
              <a:t>5. European transferability model for interdisciplinary training and tested mentoring</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Results and products</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8" y="1833563"/>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t>The digital economy is primarily based on data. In the era of Industry 4.0, cyber-physical systems and the Internet of Things, more and more products and processes are digitized. Cybersecurity, meaning the protection of this data and associated information processing systems, is more relevant today than at any time in economic history.</a:t>
            </a:r>
            <a:endParaRPr lang="vi-VN" altLang="en-US" sz="2400"/>
          </a:p>
          <a:p>
            <a:pPr algn="just">
              <a:spcBef>
                <a:spcPts val="600"/>
              </a:spcBef>
              <a:spcAft>
                <a:spcPts val="600"/>
              </a:spcAft>
            </a:pPr>
            <a:r>
              <a:rPr lang="en-US" altLang="en-US" sz="2400"/>
              <a:t>Business processes can be significantly disrupted, slowed down or even completely blocked, for example if data records are incorrect, incomplete or not available at all, data synchronization between systems is disrupted, IT systems work incorrectly or fail completely.</a:t>
            </a:r>
            <a:endParaRPr lang="vi-VN" altLang="en-US" sz="2400"/>
          </a:p>
          <a:p>
            <a:pPr algn="just">
              <a:spcBef>
                <a:spcPts val="600"/>
              </a:spcBef>
              <a:spcAft>
                <a:spcPts val="600"/>
              </a:spcAft>
            </a:pPr>
            <a:r>
              <a:rPr lang="en-US" altLang="en-US" sz="2400"/>
              <a:t>SMEs in particular are targets for criminal activity related to these issues. Unlike big corporations, their resources are limited - and hackers know it! SMEs are the backbone of the economy in Europe, meaning over 99% of companies in Germany are SMEs..</a:t>
            </a:r>
          </a:p>
          <a:p>
            <a:pPr algn="just">
              <a:spcBef>
                <a:spcPts val="600"/>
              </a:spcBef>
              <a:spcAft>
                <a:spcPts val="600"/>
              </a:spcAft>
            </a:pPr>
            <a:r>
              <a:rPr lang="en-US" altLang="en-US" sz="2400"/>
              <a:t>More than half of the workforce is employed by SMEs. It is therefore necessary to help SMEs avoid cyber attacks.</a:t>
            </a:r>
            <a:endParaRPr lang="vi-VN" altLang="en-US" sz="240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How to protect yourself against cyber attacks</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t>The Cybersecurity Education Initiative points out that a critical step should be taken to address the lack of "individuals with the knowledge, skills, and abilities to perform the tasks required for cybersecurity work."</a:t>
            </a:r>
          </a:p>
          <a:p>
            <a:pPr algn="just">
              <a:spcBef>
                <a:spcPts val="600"/>
              </a:spcBef>
              <a:spcAft>
                <a:spcPts val="600"/>
              </a:spcAft>
            </a:pPr>
            <a:r>
              <a:rPr lang="en-US" altLang="en-US" sz="2400"/>
              <a:t>Such a group includes "technical and non-technical functions that are filled by employees with knowledge and experience."</a:t>
            </a:r>
          </a:p>
          <a:p>
            <a:pPr algn="just">
              <a:spcBef>
                <a:spcPts val="600"/>
              </a:spcBef>
              <a:spcAft>
                <a:spcPts val="600"/>
              </a:spcAft>
            </a:pPr>
            <a:r>
              <a:rPr lang="en-US" altLang="en-US" sz="2400"/>
              <a:t>However, it is difficult to create a workforce with the necessary interdisciplinary skills and to solve the problem of communication between educators, researchers and people who use information technologies.</a:t>
            </a:r>
            <a:r>
              <a:rPr lang="vi-VN" altLang="en-US" sz="2400"/>
              <a:t>Este necesară cooperarea și comunicarea între aceste grupuri.</a:t>
            </a:r>
            <a:endParaRPr lang="en-US" altLang="en-US" sz="2400"/>
          </a:p>
          <a:p>
            <a:pPr algn="just">
              <a:spcBef>
                <a:spcPts val="600"/>
              </a:spcBef>
              <a:spcAft>
                <a:spcPts val="600"/>
              </a:spcAft>
            </a:pPr>
            <a:r>
              <a:rPr lang="en-US" altLang="en-US" sz="2400"/>
              <a:t>One problem is that companies, especially SMEs with fewer resources, need help to assess the skills and gaps of their employees, using digital methods to improve the existing situation and organizing training opportunities to reskill their employees.</a:t>
            </a:r>
            <a:endParaRPr lang="vi-VN" altLang="en-US" sz="240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How to protect yourself against cyber attacks</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E6BF5909-B2E8-A44F-8797-5CB0D40C5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Activities supported by the InCyT project</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Arial" panose="020B0604020202020204" pitchFamily="34" charset="0"/>
              </a:rPr>
              <a:t>Figure 1: </a:t>
            </a:r>
            <a:r>
              <a:rPr lang="en-US" altLang="en-US" sz="2400" i="1">
                <a:cs typeface="Arial" panose="020B0604020202020204" pitchFamily="34" charset="0"/>
              </a:rPr>
              <a:t>Activities supported by the InCyT project</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cs typeface="Calibri" panose="020F0502020204030204" pitchFamily="34" charset="0"/>
              </a:rPr>
              <a:t>Entrepreneurs, including future ones, need complex ways of thinking and the ability to understand and integrate knowledge from different sectors, which requires interdisciplinary learning.</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Complex engineering problems require creating an interdisciplinary situation in an almost natural way.</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In an interdisciplinary approach, learners should integrate information from different disciplines and fields.</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They develop an interdisciplinary understanding, learn to integrate areas of expertise and discipline-specific ways of thinking.</a:t>
            </a:r>
          </a:p>
          <a:p>
            <a:pPr algn="just">
              <a:spcBef>
                <a:spcPts val="600"/>
              </a:spcBef>
              <a:spcAft>
                <a:spcPts val="600"/>
              </a:spcAft>
            </a:pPr>
            <a:r>
              <a:rPr lang="en-US" altLang="en-US" sz="2400">
                <a:cs typeface="Calibri" panose="020F0502020204030204" pitchFamily="34" charset="0"/>
              </a:rPr>
              <a:t>This increases cognitive skills and critical thinking more than through single disciplinary means.</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Training and mentoring</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en-US" dirty="0">
                <a:cs typeface="Arial" panose="020B0604020202020204" pitchFamily="34" charset="0"/>
              </a:rPr>
              <a:t>it means manipulating human beings, (often using psychological methods), to gain access to data, documents and information of interest to the attacker.</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is one of the main threats to information security today and is an effective form of cybercrime.</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could have dangerous repercussions, for example, data breaches, more than any other type of attack.</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the attacks have a financial purpose and thus organizations have lost considerable amounts of money.</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it is particularly dangerous because it relies more on human error than on vulnerabilities in software and operating systems.</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The companies:</a:t>
            </a:r>
          </a:p>
          <a:p>
            <a:pPr algn="just" fontAlgn="auto">
              <a:spcBef>
                <a:spcPts val="600"/>
              </a:spcBef>
              <a:spcAft>
                <a:spcPts val="600"/>
              </a:spcAft>
              <a:defRPr/>
            </a:pPr>
            <a:r>
              <a:rPr lang="en-US" sz="2400" dirty="0"/>
              <a:t>they could suffer lost productivity, a drop in employee morale, and difficulties in recovery.</a:t>
            </a:r>
            <a:endParaRPr lang="vi-VN" sz="2400" dirty="0"/>
          </a:p>
          <a:p>
            <a:pPr algn="just" fontAlgn="auto">
              <a:spcBef>
                <a:spcPts val="600"/>
              </a:spcBef>
              <a:spcAft>
                <a:spcPts val="600"/>
              </a:spcAft>
              <a:defRPr/>
            </a:pPr>
            <a:r>
              <a:rPr lang="en-US" sz="2400" dirty="0"/>
              <a:t>they have reputational damage because customers are not convinced that the organization can protect itself.</a:t>
            </a:r>
            <a:endParaRPr lang="vi-VN" sz="2400" dirty="0"/>
          </a:p>
          <a:p>
            <a:pPr algn="just" fontAlgn="auto">
              <a:spcBef>
                <a:spcPts val="600"/>
              </a:spcBef>
              <a:spcAft>
                <a:spcPts val="600"/>
              </a:spcAft>
              <a:defRPr/>
            </a:pPr>
            <a:r>
              <a:rPr lang="en-US" sz="2400" dirty="0"/>
              <a:t>often need to trigger an old incident response.</a:t>
            </a:r>
            <a:endParaRPr lang="vi-VN" sz="2400" dirty="0"/>
          </a:p>
          <a:p>
            <a:pPr algn="just" fontAlgn="auto">
              <a:spcBef>
                <a:spcPts val="600"/>
              </a:spcBef>
              <a:spcAft>
                <a:spcPts val="600"/>
              </a:spcAft>
              <a:defRPr/>
            </a:pPr>
            <a:r>
              <a:rPr lang="en-US" sz="2400" dirty="0"/>
              <a:t>should provide security software to help prevent future attacks.</a:t>
            </a:r>
            <a:endParaRPr lang="vi-VN" sz="2400" dirty="0"/>
          </a:p>
          <a:p>
            <a:pPr algn="just" fontAlgn="auto">
              <a:spcBef>
                <a:spcPts val="600"/>
              </a:spcBef>
              <a:spcAft>
                <a:spcPts val="600"/>
              </a:spcAft>
              <a:defRPr/>
            </a:pPr>
            <a:r>
              <a:rPr lang="en-US" sz="2400" dirty="0"/>
              <a:t>they would often have to retrain employees to be ready for attacks.</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en-US" altLang="en-US" sz="2400">
                <a:cs typeface="Arial" panose="020B0604020202020204" pitchFamily="34" charset="0"/>
              </a:rPr>
              <a:t>of employees and managers for whom it is important to recognize social engineering attacks because the risk of becoming a victim is high.</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could be included in community, individual and citizen security awareness programs and protect individuals and their organization.</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is particularly lacking in SMEs that have fewer resources, so they should be helped to take cyber awareness training seriously and provide opportunities for employees to take it.</a:t>
            </a:r>
            <a:endParaRPr lang="de-DE" altLang="en-US" sz="240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 Training (cyber awareness)</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Attacker:</a:t>
            </a:r>
          </a:p>
          <a:p>
            <a:pPr algn="just" fontAlgn="auto">
              <a:spcAft>
                <a:spcPts val="0"/>
              </a:spcAft>
              <a:defRPr/>
            </a:pPr>
            <a:r>
              <a:rPr lang="en-US" sz="2400" dirty="0">
                <a:cs typeface="Arial" panose="020B0604020202020204" pitchFamily="34" charset="0"/>
              </a:rPr>
              <a:t>first investigate the targeted victim to gather the necessary basic information, such as entry points and weak security protocols, that are required for the attack.</a:t>
            </a:r>
            <a:endParaRPr lang="vi-VN" sz="2400" dirty="0">
              <a:cs typeface="Arial" panose="020B0604020202020204" pitchFamily="34" charset="0"/>
            </a:endParaRPr>
          </a:p>
          <a:p>
            <a:pPr algn="just" fontAlgn="auto">
              <a:spcAft>
                <a:spcPts val="0"/>
              </a:spcAft>
              <a:defRPr/>
            </a:pPr>
            <a:r>
              <a:rPr lang="en-US" sz="2400" dirty="0">
                <a:cs typeface="Arial" panose="020B0604020202020204" pitchFamily="34" charset="0"/>
              </a:rPr>
              <a:t>then attempt to gain the victim's trust and provide incentives for actions that are not typically security practices, such as becoming sensitive information or granting access to critical resources.</a:t>
            </a:r>
          </a:p>
          <a:p>
            <a:pPr algn="just" fontAlgn="auto">
              <a:spcAft>
                <a:spcPts val="0"/>
              </a:spcAft>
              <a:defRPr/>
            </a:pPr>
            <a:r>
              <a:rPr lang="en-US" sz="2400" dirty="0">
                <a:cs typeface="Arial" panose="020B0604020202020204" pitchFamily="34" charset="0"/>
              </a:rPr>
              <a:t>Figure 2 explains the life cycle of an attack.</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The Social Engineering Attack Lifecycle</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27651" name="Objekt 5">
            <a:extLst>
              <a:ext uri="{FF2B5EF4-FFF2-40B4-BE49-F238E27FC236}">
                <a16:creationId xmlns:a16="http://schemas.microsoft.com/office/drawing/2014/main" id="{0F01C6E8-F61F-895F-7547-FC99EA2F30FD}"/>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Calibri" panose="020F0502020204030204" pitchFamily="34" charset="0"/>
              </a:rPr>
              <a:t>Figure 2: </a:t>
            </a:r>
            <a:r>
              <a:rPr lang="en-US" altLang="en-US" sz="2400" i="1">
                <a:cs typeface="Calibri" panose="020F0502020204030204" pitchFamily="34" charset="0"/>
              </a:rPr>
              <a:t>Life cycle of an attack</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The Social Engineering Attack Lifecycle</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Social network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has become very popular in recent years, providing users with a platform to communicate with their family, friends and colleagues.</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and Social Networking refers to the use of Internet-based social networking sites to connect and communicate with friends, family, colleagues, clients or customers.</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they have their servers in data centers co-located with the main network access points of the Internet</a:t>
            </a:r>
            <a:r>
              <a:rPr lang="vi-VN" altLang="de-DE" sz="2400" dirty="0">
                <a:latin typeface="+mn-lt"/>
                <a:ea typeface="Tahoma" panose="020B0604030504040204" pitchFamily="34" charset="0"/>
                <a:cs typeface="Arial" panose="020B0604020202020204" pitchFamily="34" charset="0"/>
              </a:rPr>
              <a:t>.</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Network (Social Media) Introduction</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Roles (Figure 1) shows some areas where social media plays a role:</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vi-VN" altLang="de-DE" dirty="0">
                <a:latin typeface="+mn-lt"/>
                <a:ea typeface="Tahoma" panose="020B0604030504040204" pitchFamily="34" charset="0"/>
                <a:cs typeface="Arial" panose="020B0604020202020204" pitchFamily="34" charset="0"/>
              </a:rPr>
              <a:t>Entertainment</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building business opportunities</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to make a career</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improving social skills</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developing relationships with other individuals</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Networks </a:t>
            </a:r>
            <a:br>
              <a:rPr lang="en-US" altLang="en-US" sz="4400">
                <a:latin typeface="Calibri Light" panose="020F0302020204030204" pitchFamily="34" charset="0"/>
              </a:rPr>
            </a:br>
            <a:r>
              <a:rPr lang="en-US" altLang="en-US" sz="4400">
                <a:latin typeface="Calibri Light" panose="020F0302020204030204" pitchFamily="34" charset="0"/>
              </a:rPr>
              <a:t>The Role of Social Networks</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Figure 3: Roles in the Social Network</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Social network: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 a foundation for marketers looking for customers to increase brand recognition, foster brand loyalty, improve conversion rates, provide access and engagement with new, recent and old customers.</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make it possible, by sharing blog posts, images, videos or comments on social networks, for more people to visit the company's website and become customers.</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it makes it difficult to keep up with changes and also affects a company's marketing success rate.</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The most popular social networking (social media) sites in the United States and Europe are:</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LinkedIn that helps connect professionals with coworkers, business contacts, and employers.</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Figure 4: Number of users on platforms</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t>
            </a:r>
            <a:r>
              <a:rPr lang="en-US" altLang="de-DE" sz="2400" i="1">
                <a:ea typeface="Tahoma" panose="020B0604030504040204" pitchFamily="34" charset="0"/>
                <a:cs typeface="Arial" panose="020B0604020202020204" pitchFamily="34" charset="0"/>
                <a:hlinkClick r:id="rId2"/>
              </a:rPr>
              <a:t>https://www.dreamgrow.com/top</a:t>
            </a:r>
            <a:r>
              <a:rPr lang="en-US" altLang="de-DE" sz="2400" i="1">
                <a:ea typeface="Tahoma" panose="020B0604030504040204" pitchFamily="34" charset="0"/>
                <a:cs typeface="Arial" panose="020B0604020202020204" pitchFamily="34" charset="0"/>
              </a:rPr>
              <a:t>) </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1916113"/>
            <a:ext cx="11160125" cy="47053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Social networking is based on developing and maintaining personal and business relationships using technology and social networking sites (Social Media) that allow people and businesses to connect with each other, developing relationships, sharing information, ideas and messages.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Family members could stay connected through personal social networks like Facebook, share photos and send other messages about their lives.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People can also connect with others (strangers) who share the same interests.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There are also disadvantages to social media, including the spread of misinformation and the high cost of using and maintaining social media profiles.</a:t>
            </a:r>
            <a:endParaRPr lang="de-DE" altLang="de-DE">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205038"/>
            <a:ext cx="11161713" cy="34861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The functionality of social platforms can be classified into:</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Network functions serve to foster social relationships between users within virtual platforms and provide functionality for building and maintaining the social network graph.</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Data functions are responsible for managing user-provided content and communication between users, helping to improve (extend) user interaction and make the platform more attractive</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Access control features aim to implement user-defined privacy measures and restrict unauthorized access to user-provided data and information.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Figure 5: The main functionality of a typical social networking platform </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t>
            </a:r>
            <a:r>
              <a:rPr lang="en-US" altLang="de-DE" sz="2400" i="1">
                <a:ea typeface="Tahoma" panose="020B0604030504040204" pitchFamily="34" charset="0"/>
                <a:cs typeface="Arial" panose="020B0604020202020204" pitchFamily="34" charset="0"/>
                <a:hlinkClick r:id="rId2"/>
              </a:rPr>
              <a:t>https://hal.archives-ouvertes.fr/hal-00687145</a:t>
            </a:r>
            <a:r>
              <a:rPr lang="en-US" altLang="de-DE" sz="2400" i="1">
                <a:ea typeface="Tahoma" panose="020B0604030504040204" pitchFamily="34" charset="0"/>
                <a:cs typeface="Arial" panose="020B0604020202020204" pitchFamily="34" charset="0"/>
              </a:rPr>
              <a:t>) </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2155825"/>
            <a:ext cx="10883900" cy="249396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en-US" altLang="de-DE">
                <a:ea typeface="Tahoma" panose="020B0604030504040204" pitchFamily="34" charset="0"/>
                <a:cs typeface="Arial" panose="020B0604020202020204" pitchFamily="34" charset="0"/>
              </a:rPr>
              <a:t>Social networking sites can be classified into objectives:</a:t>
            </a:r>
            <a:endParaRPr lang="vi-VN"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legături sociale</a:t>
            </a: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multimedia sharing</a:t>
            </a:r>
            <a:endParaRPr lang="en-US"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Profesional</a:t>
            </a: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forumuri de discuții</a:t>
            </a:r>
            <a:endParaRPr lang="en-US" altLang="de-DE">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Social </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Networking </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sites</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Social Connection</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Multimedia sharing</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Professional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Discussion Forums</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a:cs typeface="Calibri" panose="020F0502020204030204" pitchFamily="34" charset="0"/>
              </a:rPr>
              <a:t>Social networking sites</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Functionality of the Social Network</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Figure 6: Functionality of the Social Network</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Benefits</a:t>
            </a:r>
          </a:p>
          <a:p>
            <a:pPr marL="0" indent="0">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Social media allows people to:</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To keep in touch with family and friends.</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To connect with other individuals who share the same interests and develop new relationships.</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Advantages and </a:t>
            </a:r>
          </a:p>
          <a:p>
            <a:pPr defTabSz="914400" eaLnBrk="1" hangingPunct="1">
              <a:lnSpc>
                <a:spcPct val="90000"/>
              </a:lnSpc>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e-DE" altLang="en-US" b="1" dirty="0">
                <a:latin typeface="+mn-lt"/>
              </a:rPr>
              <a:t>Benefits</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allows businesses to:</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connect with new and existing customers.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create, promote and increase brand awareness.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rely on reviews and comments made by their clientele important to increase brand sales and higher search engine rankings.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establish a new brand. to demonstrate a high level of service to its customers.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improve products and relations with consumers.</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Advantages and </a:t>
            </a:r>
          </a:p>
          <a:p>
            <a:pPr defTabSz="914400" eaLnBrk="1" hangingPunct="1">
              <a:lnSpc>
                <a:spcPct val="90000"/>
              </a:lnSpc>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Disadvantage</a:t>
            </a:r>
          </a:p>
          <a:p>
            <a:pPr marL="0" indent="0" algn="just">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Social networks:</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they can contribute to the spread of misinformation.</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can have a negative impact on companies because criticism of a brand has spread very quickly on social media</a:t>
            </a:r>
            <a:r>
              <a:rPr lang="vi-VN" altLang="de-DE" sz="2400" dirty="0">
                <a:latin typeface="Calibri" panose="020F0502020204030204" pitchFamily="34" charset="0"/>
                <a:ea typeface="Tahoma" panose="020B0604030504040204" pitchFamily="34" charset="0"/>
                <a:cs typeface="Calibri" panose="020F0502020204030204" pitchFamily="34" charset="0"/>
              </a:rPr>
              <a:t>.</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requires work hours and costs each week to build and maintain a company profile.</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Advantages and </a:t>
            </a:r>
          </a:p>
          <a:p>
            <a:pPr defTabSz="914400" eaLnBrk="1" hangingPunct="1">
              <a:lnSpc>
                <a:spcPct val="90000"/>
              </a:lnSpc>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Security and privacy in social networks</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Information shared in social networks and media spreads very quickly, which makes it attractive for attackers to gain it.</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Security and privacy issues related to user-shared information when a user uploads personal content such as photos, videos, and audio should be respected because the attacker can maliciously use the shared information for illegitimate purposes.</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Lack of user awareness about security and privacy has the potential to lead to various cyber attacks through social media.</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Threats can be divided into three categories:</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Conventional threats include threats that users have encountered since the beginning of the social network.</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Modern threats are attacks that use advanced techniques to compromise user accounts.</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Targeted attacks are attacks targeting a specific user, which can be committed by any user for various personal vendettas.</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Figure 7: Classification of threats (Jain et al.,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Figure 8: Classification of threats (Jain et al.,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Espionage</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For personal gain</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For corporate profit</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US" altLang="en-US" b="1">
                  <a:solidFill>
                    <a:srgbClr val="404040"/>
                  </a:solidFill>
                  <a:ea typeface="DengXian"/>
                  <a:cs typeface="Times New Roman" panose="02020603050405020304" pitchFamily="18" charset="0"/>
                </a:rPr>
                <a:t>To promote a political or social cause</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a:cs typeface="Arial" panose="020B0604020202020204" pitchFamily="34" charset="0"/>
              </a:rPr>
              <a:t>Authentication procedures such as CAPTCHA, multi-factor authentication, and photo identification of friends have been proposed.</a:t>
            </a:r>
          </a:p>
          <a:p>
            <a:pPr algn="just">
              <a:spcBef>
                <a:spcPts val="600"/>
              </a:spcBef>
              <a:spcAft>
                <a:spcPts val="600"/>
              </a:spcAft>
            </a:pPr>
            <a:r>
              <a:rPr lang="en-US" altLang="en-US">
                <a:cs typeface="Arial" panose="020B0604020202020204" pitchFamily="34" charset="0"/>
              </a:rPr>
              <a:t>Security and privacy setting to allow the customer to enter personal information from unwanted access by outsiders or applications</a:t>
            </a:r>
            <a:r>
              <a:rPr lang="vi-VN" altLang="en-US">
                <a:cs typeface="Arial" panose="020B0604020202020204" pitchFamily="34" charset="0"/>
              </a:rPr>
              <a:t>.</a:t>
            </a:r>
            <a:endParaRPr lang="en-US" altLang="en-US">
              <a:cs typeface="Arial" panose="020B0604020202020204" pitchFamily="34" charset="0"/>
            </a:endParaRPr>
          </a:p>
          <a:p>
            <a:pPr algn="just">
              <a:spcBef>
                <a:spcPts val="600"/>
              </a:spcBef>
              <a:spcAft>
                <a:spcPts val="600"/>
              </a:spcAft>
            </a:pPr>
            <a:r>
              <a:rPr lang="en-US" altLang="en-US">
                <a:cs typeface="Arial" panose="020B0604020202020204" pitchFamily="34" charset="0"/>
              </a:rPr>
              <a:t>User reports of any form of abuse or policy violations by any user on their network. that is, when Facebook receives a user report, it is reviewed and removed according to Facebook's community standards.</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Solutions for social network operators</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8235B2E7-3FA5-4894-B077-066DD320F0F0}"/>
</file>

<file path=customXml/itemProps2.xml><?xml version="1.0" encoding="utf-8"?>
<ds:datastoreItem xmlns:ds="http://schemas.openxmlformats.org/officeDocument/2006/customXml" ds:itemID="{0539BEC2-CDB4-4F41-8C50-DE59504EDE4F}"/>
</file>

<file path=customXml/itemProps3.xml><?xml version="1.0" encoding="utf-8"?>
<ds:datastoreItem xmlns:ds="http://schemas.openxmlformats.org/officeDocument/2006/customXml" ds:itemID="{4D3DA530-A6FF-4A53-A204-2A992598A88A}"/>
</file>

<file path=docProps/app.xml><?xml version="1.0" encoding="utf-8"?>
<Properties xmlns="http://schemas.openxmlformats.org/officeDocument/2006/extended-properties" xmlns:vt="http://schemas.openxmlformats.org/officeDocument/2006/docPropsVTypes">
  <Template>Office Theme</Template>
  <TotalTime>3295</TotalTime>
  <Words>2160</Words>
  <Application>Microsoft Office PowerPoint</Application>
  <PresentationFormat>Widescreen</PresentationFormat>
  <Paragraphs>182</Paragraphs>
  <Slides>31</Slides>
  <Notes>1</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31</vt:i4>
      </vt:variant>
    </vt:vector>
  </HeadingPairs>
  <TitlesOfParts>
    <vt:vector size="41" baseType="lpstr">
      <vt:lpstr>Calibri</vt:lpstr>
      <vt:lpstr>Arial</vt:lpstr>
      <vt:lpstr>Calibri Light</vt:lpstr>
      <vt:lpstr>Wingdings</vt:lpstr>
      <vt:lpstr>Times New Roman</vt:lpstr>
      <vt:lpstr>Tahoma</vt:lpstr>
      <vt:lpstr>DengXian</vt:lpstr>
      <vt:lpstr>Default Design</vt:lpstr>
      <vt:lpstr>Picture (Metafile)</vt:lpstr>
      <vt:lpstr>Bild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Valentin Istratie</cp:lastModifiedBy>
  <cp:revision>366</cp:revision>
  <dcterms:created xsi:type="dcterms:W3CDTF">2009-06-01T12:28:12Z</dcterms:created>
  <dcterms:modified xsi:type="dcterms:W3CDTF">2022-11-16T07:12:47Z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