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1"/>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288" r:id="rId34"/>
    <p:sldId id="322" r:id="rId35"/>
    <p:sldId id="323" r:id="rId36"/>
    <p:sldId id="306" r:id="rId37"/>
    <p:sldId id="308" r:id="rId38"/>
    <p:sldId id="324" r:id="rId39"/>
    <p:sldId id="325" r:id="rId40"/>
    <p:sldId id="309" r:id="rId41"/>
    <p:sldId id="326" r:id="rId42"/>
    <p:sldId id="327" r:id="rId43"/>
    <p:sldId id="310" r:id="rId44"/>
    <p:sldId id="328" r:id="rId45"/>
    <p:sldId id="329" r:id="rId46"/>
    <p:sldId id="330" r:id="rId47"/>
    <p:sldId id="311" r:id="rId48"/>
    <p:sldId id="331" r:id="rId49"/>
    <p:sldId id="312" r:id="rId50"/>
    <p:sldId id="332" r:id="rId51"/>
    <p:sldId id="289" r:id="rId52"/>
    <p:sldId id="333" r:id="rId53"/>
    <p:sldId id="334" r:id="rId54"/>
    <p:sldId id="307" r:id="rId55"/>
    <p:sldId id="290" r:id="rId56"/>
    <p:sldId id="335" r:id="rId57"/>
    <p:sldId id="291" r:id="rId58"/>
    <p:sldId id="292" r:id="rId59"/>
    <p:sldId id="293"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609" autoAdjust="0"/>
  </p:normalViewPr>
  <p:slideViewPr>
    <p:cSldViewPr snapToGrid="0">
      <p:cViewPr varScale="1">
        <p:scale>
          <a:sx n="94" d="100"/>
          <a:sy n="94" d="100"/>
        </p:scale>
        <p:origin x="12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10/03/2023</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Procurement requirements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For example, consider the widget manufacturer that undertakes a project to automate their inventory tracking system. Some of the project work activities involve the relocation of storage bins in their main warehouse. Some of the work activities involve custom software development. As to the software development activities, widget manufacturer doesn’t have a human resource who knows how to develop the software application. Regarding the software development activities, widget manufacturer must procure those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200" dirty="0">
                <a:effectLst/>
                <a:latin typeface="Calibri" panose="020F0502020204030204" pitchFamily="34" charset="0"/>
                <a:ea typeface="Calibri" panose="020F0502020204030204" pitchFamily="34" charset="0"/>
                <a:cs typeface="Arial" panose="020B0604020202020204" pitchFamily="34" charset="0"/>
              </a:rPr>
              <a:t>Web-based social networks (WBSNs) are online communities that allow users to publish resources (e.g., personal data, annotations, blogs) and to establish relationships, possibly of a different type for purposes that may concern business, entertainment, religion, dating, and so forth. </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In the last few years, the usage and diffusion of WBSNs has been increasing, with about 300 Web sites collecting the information of more than 400 million registered users. As a result, the “net model” is today used more and more to communicate, share information, make decisions, and ‘do business’ by companies and organizations. </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third party vendor is a person or company that provides services for another company (or that company’s customers). While vendors are considered “third parties,” some industries differentiate a “third-party vendor” specifically as a vendor under written contract, but not all vendors work under a contract. For clarity’s sake, the term “third-party vendor” in this article refers to any individual or company that provides services to another company with or without a contract.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Cooperation is the key to success. Working with third parties helps businesses increase their productivity and efficiency, produce better products and services, employ highly qualified experts, and cut costs. But all these benefits come at the price of increased cybersecurity risks. Minor flaws in your third-party vendor’s security and privacy routines may turn into cybersecurity weaknesses for your company.</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Goods and services obtained from third-party vendors can include</a:t>
            </a:r>
            <a:r>
              <a:rPr lang="en-GB" sz="1800" dirty="0">
                <a:effectLst/>
                <a:latin typeface="Calibri" panose="020F0502020204030204" pitchFamily="34" charset="0"/>
                <a:ea typeface="Calibri" panose="020F0502020204030204" pitchFamily="34" charset="0"/>
                <a:cs typeface="Arial" panose="020B0604020202020204" pitchFamily="34" charset="0"/>
              </a:rPr>
              <a:t>, but aren’t limited 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 web hosting services. A cloud hosting vendor might provide everything from disk space and bandwidth to encryption and high-tech security solutions.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Cloud-based software solutions. SaaS software vendors provide access to software programs either for your business or your customers. For example, marketing automation platforms, CRMs, accounting packages, etc.</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Equipment maintenance. The company that fixes your copy machine and the team that manages your network security are third-party vendors.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HVAC servicing. The local HVAC company that services your unit is providing third-party vendor services.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Contractors of any kind. Any contractor, short- or long-term, is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Call centre providers. If you host your call centre with another company, it is considered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Bookkeeping/financial auditors. Any person or business hired to manage your finances, budget or audit your finances is a third-party vendor.</a:t>
            </a:r>
          </a:p>
          <a:p>
            <a:pPr marL="342900" lvl="0" indent="-342900" algn="just">
              <a:lnSpc>
                <a:spcPct val="107000"/>
              </a:lnSpc>
              <a:spcAft>
                <a:spcPts val="800"/>
              </a:spcAft>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Lawyers. Sometimes it’s necessary to consult a lawyer before signing contracts or making big purchases. All legal services are considered third-party vendors.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In today’s world, it’s impossible to avoid using third-party vendors. No matter how many departments your company creates, you’ll never cover every service you’ll ever need. Nor should you, as companies must determine the right balance of skills that are essential to the business versus those that can be outsourced.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What are the benefits of using third-party vendors for service providers?</a:t>
            </a: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time</a:t>
            </a:r>
          </a:p>
          <a:p>
            <a:r>
              <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Nobody has time to learn every skill or hire every person necessary to run a business. Third-party vendors make business processes run smoothly by obtaining all the professional services required to operate and fulfil orders for your customers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money</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en-GB" sz="1800" i="1" dirty="0">
                <a:solidFill>
                  <a:srgbClr val="00B050"/>
                </a:solidFill>
                <a:latin typeface="Calibri" panose="020F0502020204030204" pitchFamily="34" charset="0"/>
                <a:cs typeface="Arial" panose="020B0604020202020204" pitchFamily="34" charset="0"/>
              </a:rPr>
              <a:t>Perhaps the biggest benefit is the cost savings. Contracting a third-party provider for work as needed can be significantly less expensive than always having professionals on company payroll. For instance, it’s far less expensive to hire a lawyer when you need one rather than keep a lawyer on retainer.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get valuable expertise</a:t>
            </a:r>
          </a:p>
          <a:p>
            <a:r>
              <a:rPr lang="en-GB" sz="1800" i="1" dirty="0">
                <a:solidFill>
                  <a:srgbClr val="00B050"/>
                </a:solidFill>
                <a:latin typeface="Calibri" panose="020F0502020204030204" pitchFamily="34" charset="0"/>
                <a:cs typeface="Arial" panose="020B0604020202020204" pitchFamily="34" charset="0"/>
              </a:rPr>
              <a:t>Your company doesn’t have time to develop a new team of experts. The time and cost of doing so would be enormous. Hiring a third-party vendor for expertise you don’t have in-house will likely yield better results.</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Arial" panose="020B0604020202020204" pitchFamily="34" charset="0"/>
              </a:rPr>
              <a:t>As organizations increasingly rely on third-party vendors to provide essential services, they also become more vulnerable to vendor related cybersecurity risks. A recent study found that nearly 60% of companies experienced a data breach due to a third-party vendor in the past year. But what are the most common vendor cyber gaps that organizations should be aware of?</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What are the risks of using third-party vendors?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Third parties may not take their network security as seriously as you want them to. Knowing this, hackers may choose not to attack your company directly. Instead, they may look for an easier target among your third-party vendors. A compromised subcontractor can easily be turned into an entry point for cybercriminals.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If your vendors fail to deliver, you will fail to deliver. However, risk is inherent in any business relationship. Using third-party vendors comes with many risks, most of which can be mitigated.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biggest risk is choosing a third-party relationship that does not align with your security standards. For instance, your network security team needs to follow security protocols that live up to your specific standards. If your company is bound by regulations such as health insurance, you cannot afford to hire a network security company that does not comply with the health insurance regulations. You need a vendor that understands regulations and is willing to adapt to meet those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Data breaches are extremely disruptive, especially when you’re protecting personal information. Unfortunately, data breaches are on the rise and are more common than ever before. Data breaches can cause disruptions to operations, devastating financial consequences, legal action and a damaged reputation. To avoid these, you cannot let your guard down when it comes to your own security or that of your vendors.</a:t>
            </a:r>
          </a:p>
          <a:p>
            <a:r>
              <a:rPr lang="en-GB" sz="1800" dirty="0">
                <a:effectLst/>
                <a:latin typeface="Calibri" panose="020F0502020204030204" pitchFamily="34" charset="0"/>
                <a:ea typeface="Calibri" panose="020F0502020204030204" pitchFamily="34" charset="0"/>
                <a:cs typeface="Arial" panose="020B0604020202020204" pitchFamily="34" charset="0"/>
              </a:rPr>
              <a:t>Depending on the nature of third-party vendor compromise, an organization may face different risks. Let us look at the most common risk categories and the threats you need to be prepared to mitigate. A compromised third-party vendor may lead to multiple risks that can be split into four major categories</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Cybersecurity risks</a:t>
            </a:r>
            <a:r>
              <a:rPr lang="en-GB" sz="1800" dirty="0">
                <a:effectLst/>
                <a:latin typeface="Calibri" panose="020F0502020204030204" pitchFamily="34" charset="0"/>
                <a:ea typeface="Calibri" panose="020F0502020204030204" pitchFamily="34" charset="0"/>
                <a:cs typeface="Arial" panose="020B0604020202020204" pitchFamily="34" charset="0"/>
              </a:rPr>
              <a:t> — Subcontractors usually have legitimate access to different environments, systems, and data of their clients. Attackers may use a third-party vendor as an entry point to try to get a hold of your valuable assets.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Operational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Cybercriminals may target your internal systems and the services you use instead of just your data. This can lead to partial interruptions of your operations or even halt them altogether.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Compliance risks</a:t>
            </a:r>
            <a:r>
              <a:rPr lang="en-GB" sz="1800" dirty="0">
                <a:effectLst/>
                <a:latin typeface="Calibri" panose="020F0502020204030204" pitchFamily="34" charset="0"/>
                <a:ea typeface="Calibri" panose="020F0502020204030204" pitchFamily="34" charset="0"/>
                <a:cs typeface="Arial" panose="020B0604020202020204" pitchFamily="34" charset="0"/>
              </a:rPr>
              <a:t> — International, local, and industry-specific standards and regulations set strict cybersecurity criteria that organizations should meet. Furthermore, third parties working with these organizations also have to comply with these requirements. Non-compliance usually leads to substantial fines and reputational damage.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Reputational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Having your valuable data and systems compromised serves as a red flag for your partners and customers, both current and future. Regaining their trust will take a lot of time and effort. And unfortunately, there’s no guarantee that you’ll be able to successfully recover your reputation after a severe cybersecurity incident.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For a variety of reasons, sometimes performing organizations rely on vendors to provide what’s needed to complete a project. Especially, the SMEs. Procurement requirements are therefore of utmost importance to work with third party vendor security.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en-GB" sz="1800" i="1" dirty="0">
                <a:effectLst/>
                <a:latin typeface="Calibri" panose="020F0502020204030204" pitchFamily="34" charset="0"/>
                <a:ea typeface="Calibri" panose="020F0502020204030204" pitchFamily="34" charset="0"/>
                <a:cs typeface="Arial" panose="020B0604020202020204" pitchFamily="34" charset="0"/>
              </a:rPr>
              <a:t>Procurement requirements</a:t>
            </a:r>
            <a:r>
              <a:rPr lang="en-GB" sz="1800" dirty="0">
                <a:effectLst/>
                <a:latin typeface="Calibri" panose="020F0502020204030204" pitchFamily="34" charset="0"/>
                <a:ea typeface="Calibri" panose="020F0502020204030204" pitchFamily="34" charset="0"/>
                <a:cs typeface="Arial" panose="020B0604020202020204" pitchFamily="34" charset="0"/>
              </a:rPr>
              <a:t>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While it’s true that procurement is a highly individualized process, there are also several foundational stages that will generally be utilized across the board.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first step in the procurement process is to identify requirements. All procurement requirements begin with the perception of a need. The need to cross a body of water could create a requirement to build a bridge, a ferry, or other transportation systems.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Before the procurement process can begin, a specific need must be recognized. For example, an organization may be interested in purchasing new computer monitors, re-ordering their monthly supply of paper products, or acquiring updated software. Depending on the company structure, this step might be managed by the business owners, department heads, executive team, staff, and/or procurement managers. In this stage, a budget will be set and a comprehensive view of spending will often be assessed.</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At this stage it is necessary to clearly define the need, and this may be done by way of a study to determine the best mode to cross the body of water (given the present situation and forecasted future need), then the type of bridge to be constructed, or a comparative cost/benefit analysis to determine the best solution between a bridge and other alternatives. The study should include if the need can be satisfied in-house or contracted out, quantification of the initial budgetary estimate, and an idea of the procurement lead-time.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purchase request (or purchase requisition) is a formal request for goods or services and is generally submitted using specialized procurement software. Oftentimes, the purchase request will originate with an employee or manager, then be reviewed by the organization’s procurement team.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When a purchase request is approved, it becomes a purchase order. However, should the request be denied, it will typically be returned to the submitter with a brief explanation. A rejected purchase order, while not ideal, can be a good learning opportunity.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next step is to assess various vendors, then choose one that meets key requirements. Some organizations maintain a catalogue of approved vendors, featuring various suppliers that have already proven themselves.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Soliciting vendors is a process that can range from simple to complex, with its scope determined by the requirement(s) at hand. Usually, several requests for quotation (RFQ) will be sent to various vendors, so that the organization/procurement team can compare prices and options.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Remember that price should not be the only determinant when choosing a vendor. For best results, consider the “big picture” of what a vendor can offer, including:</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Ease of communication</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Company ethics</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Accountability</a:t>
            </a:r>
          </a:p>
          <a:p>
            <a:pPr marL="342900" lvl="0" indent="-342900" algn="just">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Production capabilities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After a vendor has been selected, investing time and energy into the relationship is important. A good relationship with a supplier can unlock better savings and service, delivering maximum value in the long term.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4: Negotiate the terms of a contract with the selected supplier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Once you have chosen the best-fit vendor, it’s time to move on to contract negotiations. In terms of successful procurement, this is one of the most critical stages by far. It is in this stage that you will outline – and agree to – pricing, as well as details such as delivery schedules, specific terms and conditions, and more. It can often be useful to assess previous contracts to pinpoint opportunities for improvement, allowing you to take a more informed approach going forward.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5 and 6: </a:t>
            </a:r>
            <a:r>
              <a:rPr lang="en-GB" sz="1800" dirty="0"/>
              <a:t>Finalize a purchase order</a:t>
            </a:r>
            <a:r>
              <a:rPr lang="en-GB" sz="1800" dirty="0">
                <a:effectLst/>
                <a:latin typeface="Calibri" panose="020F0502020204030204" pitchFamily="34" charset="0"/>
                <a:cs typeface="Arial" panose="020B0604020202020204" pitchFamily="34" charset="0"/>
              </a:rPr>
              <a:t> / </a:t>
            </a:r>
            <a:r>
              <a:rPr lang="en-GB" sz="1800" dirty="0">
                <a:effectLst/>
                <a:latin typeface="Calibri" panose="020F0502020204030204" pitchFamily="34" charset="0"/>
                <a:ea typeface="Calibri" panose="020F0502020204030204" pitchFamily="34" charset="0"/>
                <a:cs typeface="Arial" panose="020B0604020202020204" pitchFamily="34" charset="0"/>
              </a:rPr>
              <a:t>Order management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As the goods/services are delivered, there should be someone responsible, ideally the end-user of the product or services, for checking that all standards have been met delivery deadlines, product quantities, and quality, etc. If there are issues with the items (e.g. damaged products), you have the option to reject the delivery. Clear communication with the vendor is key in the event of any delivery problems.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 strategy designed to limit the number of threats, vulnerabilities, and weaknesses your organization faces due to the vendors in your supply chain. A vendor is typically a third-party organization that sells a product, service, or piece of equipment that your business needs to operate.</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Each vendor, upon being connected to your organization, is going to carry some level of cybersecurity risk. If they fail to uphold their end of the deal, or if they’re the victim of a cyberattack, it could impact your organization directly. An effective risk assessment, as part of a greater vendor risk management plan, strives to identify these potential failure points long before they become a problem and fix them.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1:  Analysis</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identifies the inherent risk of the relationship and the level of due diligence to be performed. Accordingly, the company evaluates the third party’s security posture and performs a gap analysis.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2: Engagement</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and third party collaborate on how to remediate gaps.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effectLst/>
                <a:latin typeface="Calibri" panose="020F0502020204030204" pitchFamily="34" charset="0"/>
                <a:ea typeface="Calibri" panose="020F0502020204030204" pitchFamily="34" charset="0"/>
                <a:cs typeface="Arial" panose="020B0604020202020204" pitchFamily="34" charset="0"/>
              </a:rPr>
              <a:t>Step 3: Remediation</a:t>
            </a:r>
            <a:r>
              <a:rPr lang="en-GB" sz="1200" dirty="0">
                <a:effectLst/>
                <a:latin typeface="Calibri" panose="020F0502020204030204" pitchFamily="34" charset="0"/>
                <a:ea typeface="Calibri" panose="020F0502020204030204" pitchFamily="34" charset="0"/>
                <a:cs typeface="Arial" panose="020B0604020202020204" pitchFamily="34" charset="0"/>
              </a:rPr>
              <a:t> – The third party fixes the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4: Approval</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approves the third party or rejects it based on risk tolerance.</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5: Monitoring</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continues to monitor the third party to detect any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Social networks are very popular in today's world. Usually, a social network is defined as a small-world network, consisting of a set of individuals (persons, groups, organizations) connected by personal, work, or trust relationships. Social networking is then a quite broad and generic notion, which in the Web context might be applied to any kind of virtual community. For instance, users registered to a Web service, such as Web mail, online journals, or newspapers requiring a subscription, can be considered as a social network. In the following, we adopt the definition, according to which an online community’s Web site can be considered a Web-based social network only if it satisfies the following conditions: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explicitly specified by its members, and not inferred from existing interactions (e.g., a mailing list can be used to infer implicit relationships).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stored and managed by using technologies, such as database management systems, allowing relationship analysis and regulating access and retrieval of relationship data.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Members are able to access relationship information, at least partially.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666666"/>
                </a:solidFill>
                <a:effectLst/>
                <a:latin typeface="Arial" panose="020B0604020202020204" pitchFamily="34" charset="0"/>
              </a:rPr>
              <a:t>Social media is one area where security teams have faced a steep learning curve. Beyond being used by employees connected to corporate networks, platforms such as LinkedIn, Facebook and Twitter have been harnessed by enterprises as toolkits to conduct brand awareness, customer service, advertising and recruitment processes. However, each user on every platform presents a social media risk for security pros to contend with -- and the </a:t>
            </a:r>
            <a:r>
              <a:rPr lang="en-GB" b="0" i="0" u="sng" dirty="0">
                <a:solidFill>
                  <a:srgbClr val="007CAD"/>
                </a:solidFill>
                <a:effectLst/>
                <a:latin typeface="Arial" panose="020B0604020202020204" pitchFamily="34" charset="0"/>
                <a:hlinkClick r:id="rId3"/>
              </a:rPr>
              <a:t>risks are plenty</a:t>
            </a:r>
            <a:r>
              <a:rPr lang="en-GB" b="0" i="0" dirty="0">
                <a:solidFill>
                  <a:srgbClr val="666666"/>
                </a:solidFill>
                <a:effectLst/>
                <a:latin typeface="Arial" panose="020B0604020202020204" pitchFamily="34" charset="0"/>
              </a:rPr>
              <a:t>.</a:t>
            </a:r>
          </a:p>
          <a:p>
            <a:pPr algn="l"/>
            <a:r>
              <a:rPr lang="en-GB" b="0" i="0" dirty="0">
                <a:solidFill>
                  <a:srgbClr val="666666"/>
                </a:solidFill>
                <a:effectLst/>
                <a:latin typeface="Arial" panose="020B0604020202020204" pitchFamily="34" charset="0"/>
              </a:rPr>
              <a:t>From social engineering and malicious applications to noncompliance and fraud, organizations must understand the scope and consequences social media.</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Social media and social networking or messaging applications can pose a number of security and privacy risks to both organizations and individuals when used in an inappropriate or unsafe manner.</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Relationship-Based Access Control</a:t>
            </a:r>
            <a:r>
              <a:rPr lang="en-GB" sz="1800" dirty="0">
                <a:effectLst/>
                <a:latin typeface="Calibri" panose="020F0502020204030204" pitchFamily="34" charset="0"/>
                <a:ea typeface="Calibri" panose="020F0502020204030204" pitchFamily="34" charset="0"/>
                <a:cs typeface="Arial" panose="020B0604020202020204" pitchFamily="34" charset="0"/>
              </a:rPr>
              <a:t>: An access control paradigm specifically tailored to social networks, according to which social network members authorized to access a given resource are denoted in terms of the relationships they must participate in to get the access.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a:t>
            </a:r>
            <a:r>
              <a:rPr lang="en-GB" sz="1800" dirty="0">
                <a:effectLst/>
                <a:latin typeface="Calibri" panose="020F0502020204030204" pitchFamily="34" charset="0"/>
                <a:ea typeface="Calibri" panose="020F0502020204030204" pitchFamily="34" charset="0"/>
                <a:cs typeface="Arial" panose="020B0604020202020204" pitchFamily="34" charset="0"/>
              </a:rPr>
              <a:t>: A small-world network consisting of a set of individuals (persons, groups, organization) connected by personal, work, or trust relationships. Usually modelled as a graph, where nodes correspond to social network members, whereas edges denote the relationships existing between them.</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networks. </a:t>
            </a:r>
            <a:r>
              <a:rPr lang="en-GB" sz="1800" dirty="0">
                <a:effectLst/>
                <a:latin typeface="Calibri" panose="020F0502020204030204" pitchFamily="34" charset="0"/>
                <a:ea typeface="Calibri" panose="020F0502020204030204" pitchFamily="34" charset="0"/>
                <a:cs typeface="Arial" panose="020B0604020202020204" pitchFamily="34" charset="0"/>
              </a:rPr>
              <a:t>Communicating and sharing information with those around us is a part of everyone's life and has evolved from simple text messages to emails and to what we now call social media platforms. What is not very well known or realized is the fact that our exposure in the online environment comes with a lot of risks.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Analysis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Edge Perturbation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111111"/>
                </a:solidFill>
                <a:effectLst/>
                <a:latin typeface="Precisely Demi"/>
              </a:rPr>
              <a:t>Geotagging is the process of appending geographic coordinates to media based on the location of a mobile device. Geotags can be applied to photos, videos, websites, text messages, and QR codes, and could also include time stamps or other contextual information.</a:t>
            </a:r>
          </a:p>
          <a:p>
            <a:pPr algn="l"/>
            <a:r>
              <a:rPr lang="en-GB" b="0" i="0" dirty="0">
                <a:solidFill>
                  <a:srgbClr val="111111"/>
                </a:solidFill>
                <a:effectLst/>
                <a:latin typeface="Precisely Demi"/>
              </a:rPr>
              <a:t>Why is Geotagging Important?</a:t>
            </a:r>
          </a:p>
          <a:p>
            <a:pPr algn="l"/>
            <a:r>
              <a:rPr lang="en-GB" b="0" i="0" dirty="0">
                <a:solidFill>
                  <a:srgbClr val="111111"/>
                </a:solidFill>
                <a:effectLst/>
                <a:latin typeface="Precisely Demi"/>
              </a:rPr>
              <a:t>Geotagging provides helpful insight into consumer activity. By using geotags to </a:t>
            </a:r>
            <a:r>
              <a:rPr lang="en-GB" b="0" i="0" dirty="0" err="1">
                <a:solidFill>
                  <a:srgbClr val="111111"/>
                </a:solidFill>
                <a:effectLst/>
                <a:latin typeface="Precisely Demi"/>
              </a:rPr>
              <a:t>analyze</a:t>
            </a:r>
            <a:r>
              <a:rPr lang="en-GB" b="0" i="0" dirty="0">
                <a:solidFill>
                  <a:srgbClr val="111111"/>
                </a:solidFill>
                <a:effectLst/>
                <a:latin typeface="Precisely Demi"/>
              </a:rPr>
              <a:t> where and how consumers interact with their brands, organizations can provide specialized offers and messaging. Geotags also reveal where individuals are when engaging with a website, or where they move throughout the day with their mobile device.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b="0" dirty="0"/>
              <a:t>"Audience“ is a </a:t>
            </a:r>
            <a:r>
              <a:rPr lang="en-GB" dirty="0"/>
              <a:t>general term that refers to who is able to see and/or comment on your posts. </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202124"/>
                </a:solidFill>
                <a:effectLst/>
                <a:latin typeface="arial" panose="020B0604020202020204" pitchFamily="34" charset="0"/>
              </a:rPr>
              <a:t>The term “identity” is defined as “The effort to recognize and understand individual audience members (including customers, prospects, and other visitors) across channels and devices such that brands can interact with those individuals in ways that are relevant to, meaningful to, </a:t>
            </a:r>
            <a:r>
              <a:rPr lang="en-GB" b="0" i="0" dirty="0">
                <a:solidFill>
                  <a:srgbClr val="212529"/>
                </a:solidFill>
                <a:effectLst/>
                <a:latin typeface="Open Sans" panose="020B0606030504020204" pitchFamily="34" charset="0"/>
              </a:rPr>
              <a:t>and supportive of overarching business objectives.” </a:t>
            </a:r>
            <a:r>
              <a:rPr lang="en-GB" b="0" i="0" dirty="0">
                <a:solidFill>
                  <a:srgbClr val="41484E"/>
                </a:solidFill>
                <a:effectLst/>
                <a:latin typeface="Barlow" panose="00000500000000000000" pitchFamily="2" charset="0"/>
              </a:rPr>
              <a:t>Businesses can benefit from greater customer engagement and loyalty by providing customers with a platform that keeps their shared information safe. Customers, on the other hand, get the assurance of a secure and confidential experience.</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to use a different password for each online account;</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should be at least 10 characters long and contain uppercase letters, lowercase letters, numbers and special characters;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must not be disclosed to anyone, no matter how close or trusted the person we want to tell 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not to use personal information when creating a password (</a:t>
            </a:r>
            <a:r>
              <a:rPr lang="en-GB" sz="1200" dirty="0" err="1">
                <a:effectLst/>
                <a:latin typeface="Calibri" panose="020F0502020204030204" pitchFamily="34" charset="0"/>
                <a:ea typeface="Calibri" panose="020F0502020204030204" pitchFamily="34" charset="0"/>
                <a:cs typeface="Arial" panose="020B0604020202020204" pitchFamily="34" charset="0"/>
              </a:rPr>
              <a:t>eg</a:t>
            </a:r>
            <a:r>
              <a:rPr lang="en-GB" sz="1200" dirty="0">
                <a:effectLst/>
                <a:latin typeface="Calibri" panose="020F0502020204030204" pitchFamily="34" charset="0"/>
                <a:ea typeface="Calibri" panose="020F0502020204030204" pitchFamily="34" charset="0"/>
                <a:cs typeface="Arial" panose="020B0604020202020204" pitchFamily="34" charset="0"/>
              </a:rPr>
              <a:t>: parents' names, date of birth, pet's name, etc.);</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Change your password periodically;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Sign out of your account when you're using a device that's not yours or is being used by someone else.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your security updates on time!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platforms regularly introduce new privacy and security settings. These can be found in your account settings and it is recommended that you check them regularly;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Use the two-factor authentication (2FA) option to make sure someone isn't trying to hack your account.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accept friend requests from anyone!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Accept or send friend requests only from/to people you meet in real life or to public people you are interested in by taking care to follow their official profiles;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FORGET! If you feel attached to certain accounts you can restrict their access to your posts or you can block the account. You also have the option to report accounts or posts for reasons such as: fake account, fake name, posts with inappropriate content, incitement to violence, false information, etc.</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click!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Many attackers use social engineering to gain a person's trust in order to later gain access to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open links and attachments from social media if you are not 100% sure of the source (e.g. websites offering prizes are often intended to steal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from the chats, a friend seems to be behaving differently (asks a lot of questions, becomes very curious about his personal life, asks for money) there is a possibility that his account has been hacked and an attacker is using it for malicious purposes.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offers as much an opportunity to create a positive online reputation as a negative one, in addition, even if we "delete" a post, once it has appeared online it cannot be permanently deleted;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reveal too many personal details on social media! "About Me" fields are optional.</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Again, 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The boundary between professional and personal life in the online environment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disclose information about your employer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post work photos or negative messages that put the employer in a bad light.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Think before you post and don't risk your job.</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Close old accounts!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you have old accounts on social media platforms that you no longer use, or even old accounts on the same platform, try to close them. In this way you create as few links as possible with current accounts being more protected from possible attackers;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Older accounts or platforms may not be as secure as today's.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1223109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155652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Habits that need to be changed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Privacy and security are very important factors for users.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However, they are not always present.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be victims of many types of attacks that compromise these two factors.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also make mistakes when using social media and it affects us.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Add any type of contact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very common error in social networks is adding any type of contact. This can happen on platforms like Facebook.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possible that what we are adding is a bot rather than a real user.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need to know how to differentiate them and avoid adding any type of contact that your invite receives.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Sometimes bots are designed solely to collect user data. This may compromise our privacy. We need to have a real filter on the contacts we add.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that we have people among our friends who are not a problem for our security and privacy.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Don't connect with social networks from anywhere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often log in through social networks on any site. This is very comfortable, but not the best for privacy.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Certainly on many occasions we find the possibility to register on a page or to connect to a platform through Facebook or Twitter. We avoid registering on that site and filling out a long form. The problem is that we provide personal data to that website through Facebook. This data / information we share can be used by third parties for advertising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provide more information than necessary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definitely one of the worst habits that many users have. They enter a lot of personal data, information that is not really necessary, into social networks.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For example, data such as our phone number, email address, information about where we live ... All this affects our advertising and could be used for bad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give more information than is really necessary. In this way we will improve our privacy in the network, and we can even avoid certain security problems.</a:t>
            </a:r>
          </a:p>
          <a:p>
            <a:endParaRPr lang="en-GB" dirty="0"/>
          </a:p>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Psychology discipline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necessary to understand the concept and understand the thoughts and behaviours of both the attacker and the victim.</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 methods are important for social engineering because they are used to bypass protections that may be in place, such as firewalls and systems used to identify intruders.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helps to understand employee actions that are one of the main causes of data breaches.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We do not protect our privacy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final mistake is not properly protecting privacy. For example, we leave our profiles open for anyone to enter.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provide information to anyone who might collect it to create a profile for us and even send targeted advertising or perform various attacks that affect our security.</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engineering from an interdisciplinary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Due to the technique used by hackers, it is necessary to approach an interdisciplinary perspective such as information technology, psychology, business and ethics.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The discipline of information technology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engineering should be discussed in the context of current information systems and their defence used as a form of risk mitigation.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Multi-factor authentication is a common and often effective way for organizations to confirm that the person accessing systems should actually have that access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 additional factor could be the use of a virtual private network (VPN), i.e. authentication to further validate the user.</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Business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because social engineering can affect many types of businesses and have implications for how organizations are structured and managed.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helps determine the factors that influence social engineering attacks and is beneficial if considered in more specific terms in relation to the following business areas: training and development, documented policies, internal audit procedures, budgets and organizational culture.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can detect deficiencies in any of the areas that may contribute to attacks.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Ethical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in the context of social engineering and related research because the idea of manipulating another human being violates many ethical principles.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helps, in the case of a social engineering event, to treat the victims.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It is important to consider</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each discipline, providing information on how to understand and interpret the subject, protect against different types of attacks, and understand the impact of social engineering from both a human and organizational perspective.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that each discipline's interpretation of the subject is useful only when viewed in the context of the other disciplines.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Security techniques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Equipment inventory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Inventory of applications and operating systems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Wireless equipment control</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Network security design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Limiting and controlling network ports, communication protocols and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Protection of perimeter areas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Physical access to locations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Controlled use of administrative privileges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Monitoring and controlling user accounts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Skills assessment and security training</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VPN (Virtual Private Network)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virtual private network is a secure connection over an insecure network such as the Internet. Virtual means the existence of a unique network, regardless of topology, that is, a group of geographically distributed computers that communicate and can be administered as a single network.</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Private means a virtual network with access control. which provides confidentiality, the integrity of messages and authenticates between the users and the computers participating in the communication.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-in-Depth (DiD) supports this approach. Based on the notion that a single point of protection can and likely will be defeated, DiD security establishes multiple layers of protection through a combination of physical, electronic and procedural safeguards.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bank uses multiple security measures—such as video cameras, a guard, and a vault—this helps ensure that threats meet more than one line of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security-in-depth approach comprises six main components: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1. Policies and Procedures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2. Physical</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3. Network</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4. Computer</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5. Application</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6. The device</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accent1"/>
                </a:solidFill>
                <a:effectLst>
                  <a:outerShdw blurRad="38100" dist="38100" dir="2700000" algn="tl">
                    <a:srgbClr val="000000">
                      <a:alpha val="43137"/>
                    </a:srgbClr>
                  </a:outerShdw>
                </a:effectLst>
              </a:rPr>
              <a:t>Thank you for your attention</a:t>
            </a:r>
            <a:endParaRPr lang="en-GB" sz="1200" b="1" dirty="0">
              <a:solidFill>
                <a:schemeClr val="accent1"/>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56</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10/03/2023</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10/03/2023</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GB" sz="6000" b="1" dirty="0" err="1">
                <a:solidFill>
                  <a:srgbClr val="1F4E79"/>
                </a:solidFill>
                <a:effectLst/>
                <a:latin typeface="Calibri" panose="020F0502020204030204" pitchFamily="34" charset="0"/>
                <a:ea typeface="Calibri" panose="020F0502020204030204" pitchFamily="34" charset="0"/>
                <a:cs typeface="Arial" panose="020B0604020202020204" pitchFamily="34" charset="0"/>
              </a:rPr>
              <a:t>Securitatea</a:t>
            </a:r>
            <a:r>
              <a:rPr lang="en-GB"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 </a:t>
            </a:r>
            <a:r>
              <a:rPr lang="en-GB" sz="6000" b="1" dirty="0" err="1">
                <a:solidFill>
                  <a:srgbClr val="1F4E79"/>
                </a:solidFill>
                <a:effectLst/>
                <a:latin typeface="Calibri" panose="020F0502020204030204" pitchFamily="34" charset="0"/>
                <a:ea typeface="Calibri" panose="020F0502020204030204" pitchFamily="34" charset="0"/>
                <a:cs typeface="Arial" panose="020B0604020202020204" pitchFamily="34" charset="0"/>
              </a:rPr>
              <a:t>furnizorilor</a:t>
            </a:r>
            <a:r>
              <a:rPr lang="en-GB"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 </a:t>
            </a:r>
            <a:r>
              <a:rPr lang="en-GB" sz="6000" b="1" dirty="0" err="1">
                <a:solidFill>
                  <a:srgbClr val="1F4E79"/>
                </a:solidFill>
                <a:effectLst/>
                <a:latin typeface="Calibri" panose="020F0502020204030204" pitchFamily="34" charset="0"/>
                <a:ea typeface="Calibri" panose="020F0502020204030204" pitchFamily="34" charset="0"/>
                <a:cs typeface="Arial" panose="020B0604020202020204" pitchFamily="34" charset="0"/>
              </a:rPr>
              <a:t>terți</a:t>
            </a:r>
            <a:endParaRPr lang="en-GB"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it-IT" sz="2800" dirty="0">
                <a:solidFill>
                  <a:schemeClr val="tx1">
                    <a:alpha val="60000"/>
                  </a:schemeClr>
                </a:solidFill>
              </a:rPr>
              <a:t>Unitatea-3 pentru Manageri 1 – Săptămâna 6</a:t>
            </a:r>
            <a:endParaRPr lang="tr-TR" sz="2800" dirty="0">
              <a:solidFill>
                <a:schemeClr val="tx1">
                  <a:alpha val="60000"/>
                </a:schemeClr>
              </a:solidFill>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9860884" cy="769441"/>
          </a:xfrm>
          <a:prstGeom prst="rect">
            <a:avLst/>
          </a:prstGeom>
          <a:noFill/>
        </p:spPr>
        <p:txBody>
          <a:bodyPr wrap="square">
            <a:spAutoFit/>
          </a:bodyPr>
          <a:lstStyle/>
          <a:p>
            <a:r>
              <a:rPr lang="en-GB" sz="4400" dirty="0" err="1"/>
              <a:t>Securitatea</a:t>
            </a:r>
            <a:r>
              <a:rPr lang="en-GB" sz="4400" dirty="0"/>
              <a:t> </a:t>
            </a:r>
            <a:r>
              <a:rPr lang="en-GB" sz="4400" dirty="0" err="1"/>
              <a:t>informațiilor</a:t>
            </a:r>
            <a:r>
              <a:rPr lang="en-GB" sz="4400" dirty="0"/>
              <a:t> </a:t>
            </a:r>
            <a:r>
              <a:rPr lang="en-GB" sz="4400" dirty="0" err="1"/>
              <a:t>pentru</a:t>
            </a:r>
            <a:r>
              <a:rPr lang="en-GB" sz="4400" dirty="0"/>
              <a:t> </a:t>
            </a:r>
            <a:r>
              <a:rPr lang="en-GB" sz="4400" dirty="0" err="1"/>
              <a:t>manageri</a:t>
            </a:r>
            <a:endParaRPr lang="en-GB" sz="4400" dirty="0"/>
          </a:p>
        </p:txBody>
      </p:sp>
      <p:sp>
        <p:nvSpPr>
          <p:cNvPr id="6" name="Tekstfelt 5">
            <a:extLst>
              <a:ext uri="{FF2B5EF4-FFF2-40B4-BE49-F238E27FC236}">
                <a16:creationId xmlns:a16="http://schemas.microsoft.com/office/drawing/2014/main" id="{C3CA97A0-F391-4ABF-AEF4-6ABC7E81BF4A}"/>
              </a:ext>
            </a:extLst>
          </p:cNvPr>
          <p:cNvSpPr txBox="1"/>
          <p:nvPr/>
        </p:nvSpPr>
        <p:spPr>
          <a:xfrm>
            <a:off x="4517073" y="2542544"/>
            <a:ext cx="6079407" cy="830997"/>
          </a:xfrm>
          <a:prstGeom prst="rect">
            <a:avLst/>
          </a:prstGeom>
          <a:noFill/>
        </p:spPr>
        <p:txBody>
          <a:bodyPr wrap="square">
            <a:spAutoFit/>
          </a:bodyPr>
          <a:lstStyle/>
          <a:p>
            <a:r>
              <a:rPr lang="en-GB" sz="2400" dirty="0" err="1">
                <a:effectLst/>
                <a:latin typeface="Calibri" panose="020F0502020204030204" pitchFamily="34" charset="0"/>
                <a:ea typeface="Calibri" panose="020F0502020204030204" pitchFamily="34" charset="0"/>
                <a:cs typeface="Arial" panose="020B0604020202020204" pitchFamily="34" charset="0"/>
              </a:rPr>
              <a:t>Numele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unității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modulului</a:t>
            </a:r>
            <a:r>
              <a:rPr lang="en-GB" sz="2400" dirty="0">
                <a:effectLst/>
                <a:latin typeface="Calibri" panose="020F0502020204030204" pitchFamily="34" charset="0"/>
                <a:ea typeface="Calibri" panose="020F0502020204030204" pitchFamily="34" charset="0"/>
                <a:cs typeface="Arial" panose="020B0604020202020204" pitchFamily="34" charset="0"/>
              </a:rPr>
              <a:t>). : </a:t>
            </a:r>
          </a:p>
          <a:p>
            <a:r>
              <a:rPr lang="en-GB" sz="2400" dirty="0" err="1">
                <a:effectLst/>
                <a:latin typeface="Calibri" panose="020F0502020204030204" pitchFamily="34" charset="0"/>
                <a:ea typeface="Calibri" panose="020F0502020204030204" pitchFamily="34" charset="0"/>
                <a:cs typeface="Arial" panose="020B0604020202020204" pitchFamily="34" charset="0"/>
              </a:rPr>
              <a:t>Securitatea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furnizorilor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terți</a:t>
            </a:r>
            <a:endParaRPr lang="en-GB"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en-GB" sz="2400" dirty="0" err="1">
                <a:effectLst/>
                <a:latin typeface="Calibri" panose="020F0502020204030204" pitchFamily="34" charset="0"/>
                <a:ea typeface="Calibri" panose="020F0502020204030204" pitchFamily="34" charset="0"/>
                <a:cs typeface="Arial" panose="020B0604020202020204" pitchFamily="34" charset="0"/>
              </a:rPr>
              <a:t>Cerințele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achiziții</a:t>
            </a:r>
            <a:r>
              <a:rPr lang="en-GB" sz="2400" dirty="0">
                <a:effectLst/>
                <a:latin typeface="Calibri" panose="020F0502020204030204" pitchFamily="34" charset="0"/>
                <a:ea typeface="Calibri" panose="020F0502020204030204" pitchFamily="34" charset="0"/>
                <a:cs typeface="Arial" panose="020B0604020202020204" pitchFamily="34" charset="0"/>
              </a:rPr>
              <a:t> se </a:t>
            </a:r>
            <a:r>
              <a:rPr lang="en-GB" sz="2400" dirty="0" err="1">
                <a:effectLst/>
                <a:latin typeface="Calibri" panose="020F0502020204030204" pitchFamily="34" charset="0"/>
                <a:ea typeface="Calibri" panose="020F0502020204030204" pitchFamily="34" charset="0"/>
                <a:cs typeface="Arial" panose="020B0604020202020204" pitchFamily="34" charset="0"/>
              </a:rPr>
              <a:t>referă</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bunurile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serviciile</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trebuie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achiziționate</a:t>
            </a:r>
            <a:r>
              <a:rPr lang="en-GB" sz="2400" dirty="0">
                <a:effectLst/>
                <a:latin typeface="Calibri" panose="020F0502020204030204" pitchFamily="34" charset="0"/>
                <a:ea typeface="Calibri" panose="020F0502020204030204" pitchFamily="34" charset="0"/>
                <a:cs typeface="Arial" panose="020B0604020202020204" pitchFamily="34" charset="0"/>
              </a:rPr>
              <a:t> de la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organizații</a:t>
            </a:r>
            <a:r>
              <a:rPr lang="en-GB" sz="2400" dirty="0">
                <a:effectLst/>
                <a:latin typeface="Calibri" panose="020F0502020204030204" pitchFamily="34" charset="0"/>
                <a:ea typeface="Calibri" panose="020F0502020204030204" pitchFamily="34" charset="0"/>
                <a:cs typeface="Arial" panose="020B0604020202020204" pitchFamily="34" charset="0"/>
              </a:rPr>
              <a:t> din afara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executante</a:t>
            </a:r>
            <a:r>
              <a:rPr lang="en-GB" sz="2400" dirty="0">
                <a:effectLst/>
                <a:latin typeface="Calibri" panose="020F0502020204030204" pitchFamily="34" charset="0"/>
                <a:ea typeface="Calibri" panose="020F0502020204030204" pitchFamily="34" charset="0"/>
                <a:cs typeface="Arial" panose="020B0604020202020204" pitchFamily="34" charset="0"/>
              </a:rPr>
              <a:t>. Din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multe</a:t>
            </a:r>
            <a:r>
              <a:rPr lang="en-GB" sz="2400" dirty="0">
                <a:effectLst/>
                <a:latin typeface="Calibri" panose="020F0502020204030204" pitchFamily="34" charset="0"/>
                <a:ea typeface="Calibri" panose="020F0502020204030204" pitchFamily="34" charset="0"/>
                <a:cs typeface="Arial" panose="020B0604020202020204" pitchFamily="34" charset="0"/>
              </a:rPr>
              <a:t> motive, </a:t>
            </a:r>
            <a:r>
              <a:rPr lang="en-GB" sz="2400" dirty="0" err="1">
                <a:effectLst/>
                <a:latin typeface="Calibri" panose="020F0502020204030204" pitchFamily="34" charset="0"/>
                <a:ea typeface="Calibri" panose="020F0502020204030204" pitchFamily="34" charset="0"/>
                <a:cs typeface="Arial" panose="020B0604020202020204" pitchFamily="34" charset="0"/>
              </a:rPr>
              <a:t>uneori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performante</a:t>
            </a:r>
            <a:r>
              <a:rPr lang="en-GB" sz="2400" dirty="0">
                <a:effectLst/>
                <a:latin typeface="Calibri" panose="020F0502020204030204" pitchFamily="34" charset="0"/>
                <a:ea typeface="Calibri" panose="020F0502020204030204" pitchFamily="34" charset="0"/>
                <a:cs typeface="Arial" panose="020B0604020202020204" pitchFamily="34" charset="0"/>
              </a:rPr>
              <a:t> se </a:t>
            </a:r>
            <a:r>
              <a:rPr lang="en-GB" sz="2400" dirty="0" err="1">
                <a:effectLst/>
                <a:latin typeface="Calibri" panose="020F0502020204030204" pitchFamily="34" charset="0"/>
                <a:ea typeface="Calibri" panose="020F0502020204030204" pitchFamily="34" charset="0"/>
                <a:cs typeface="Arial" panose="020B0604020202020204" pitchFamily="34" charset="0"/>
              </a:rPr>
              <a:t>bazează</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furnizori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oferi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necesar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finaliza</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proiect</a:t>
            </a:r>
            <a:r>
              <a:rPr lang="en-GB" sz="1800" dirty="0">
                <a:effectLst/>
                <a:latin typeface="Calibri" panose="020F0502020204030204" pitchFamily="34" charset="0"/>
                <a:ea typeface="Calibri" panose="020F0502020204030204" pitchFamily="34" charset="0"/>
                <a:cs typeface="Arial" panose="020B0604020202020204" pitchFamily="34" charset="0"/>
              </a:rPr>
              <a:t>.</a:t>
            </a:r>
            <a:endParaRPr lang="en-GB"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662541"/>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Rețelele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bazate</a:t>
            </a:r>
            <a:r>
              <a:rPr lang="en-GB" sz="2800" dirty="0">
                <a:effectLst/>
                <a:latin typeface="Calibri" panose="020F0502020204030204" pitchFamily="34" charset="0"/>
                <a:ea typeface="Calibri" panose="020F0502020204030204" pitchFamily="34" charset="0"/>
                <a:cs typeface="Arial" panose="020B0604020202020204" pitchFamily="34" charset="0"/>
              </a:rPr>
              <a:t> pe web (WBSN) sunt </a:t>
            </a:r>
            <a:r>
              <a:rPr lang="en-GB" sz="2800" dirty="0" err="1">
                <a:effectLst/>
                <a:latin typeface="Calibri" panose="020F0502020204030204" pitchFamily="34" charset="0"/>
                <a:ea typeface="Calibri" panose="020F0502020204030204" pitchFamily="34" charset="0"/>
                <a:cs typeface="Arial" panose="020B0604020202020204" pitchFamily="34" charset="0"/>
              </a:rPr>
              <a:t>comunități</a:t>
            </a:r>
            <a:r>
              <a:rPr lang="en-GB" sz="2800" dirty="0">
                <a:effectLst/>
                <a:latin typeface="Calibri" panose="020F0502020204030204" pitchFamily="34" charset="0"/>
                <a:ea typeface="Calibri" panose="020F0502020204030204" pitchFamily="34" charset="0"/>
                <a:cs typeface="Arial" panose="020B0604020202020204" pitchFamily="34" charset="0"/>
              </a:rPr>
              <a:t> online care permit </a:t>
            </a:r>
            <a:r>
              <a:rPr lang="en-GB" sz="2800" dirty="0" err="1">
                <a:effectLst/>
                <a:latin typeface="Calibri" panose="020F0502020204030204" pitchFamily="34" charset="0"/>
                <a:ea typeface="Calibri" panose="020F0502020204030204" pitchFamily="34" charset="0"/>
                <a:cs typeface="Arial" panose="020B0604020202020204" pitchFamily="34" charset="0"/>
              </a:rPr>
              <a:t>utilizatorilor</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publice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resurse</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exemplu</a:t>
            </a:r>
            <a:r>
              <a:rPr lang="en-GB" sz="2800" dirty="0">
                <a:effectLst/>
                <a:latin typeface="Calibri" panose="020F0502020204030204" pitchFamily="34" charset="0"/>
                <a:ea typeface="Calibri" panose="020F0502020204030204" pitchFamily="34" charset="0"/>
                <a:cs typeface="Arial" panose="020B0604020202020204" pitchFamily="34" charset="0"/>
              </a:rPr>
              <a:t>, date </a:t>
            </a:r>
            <a:r>
              <a:rPr lang="en-GB" sz="2800" dirty="0" err="1">
                <a:effectLst/>
                <a:latin typeface="Calibri" panose="020F0502020204030204" pitchFamily="34" charset="0"/>
                <a:ea typeface="Calibri" panose="020F0502020204030204" pitchFamily="34" charset="0"/>
                <a:cs typeface="Arial" panose="020B0604020202020204" pitchFamily="34" charset="0"/>
              </a:rPr>
              <a:t>personale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adnotări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bloguri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și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stabilească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relații</a:t>
            </a:r>
            <a:r>
              <a:rPr lang="en-GB" sz="2800" dirty="0">
                <a:effectLst/>
                <a:latin typeface="Calibri" panose="020F0502020204030204" pitchFamily="34" charset="0"/>
                <a:ea typeface="Calibri" panose="020F0502020204030204" pitchFamily="34" charset="0"/>
                <a:cs typeface="Arial" panose="020B0604020202020204" pitchFamily="34" charset="0"/>
              </a:rPr>
              <a:t>, eventual de alt tip, </a:t>
            </a:r>
            <a:r>
              <a:rPr lang="en-GB" sz="2800" dirty="0" err="1">
                <a:effectLst/>
                <a:latin typeface="Calibri" panose="020F0502020204030204" pitchFamily="34" charset="0"/>
                <a:ea typeface="Calibri" panose="020F0502020204030204" pitchFamily="34" charset="0"/>
                <a:cs typeface="Arial" panose="020B0604020202020204" pitchFamily="34" charset="0"/>
              </a:rPr>
              <a:t>în</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scopuri</a:t>
            </a:r>
            <a:r>
              <a:rPr lang="en-GB" sz="2800" dirty="0">
                <a:effectLst/>
                <a:latin typeface="Calibri" panose="020F0502020204030204" pitchFamily="34" charset="0"/>
                <a:ea typeface="Calibri" panose="020F0502020204030204" pitchFamily="34" charset="0"/>
                <a:cs typeface="Arial" panose="020B0604020202020204" pitchFamily="34" charset="0"/>
              </a:rPr>
              <a:t> care pot </a:t>
            </a:r>
            <a:r>
              <a:rPr lang="en-GB" sz="2800" dirty="0" err="1">
                <a:effectLst/>
                <a:latin typeface="Calibri" panose="020F0502020204030204" pitchFamily="34" charset="0"/>
                <a:ea typeface="Calibri" panose="020F0502020204030204" pitchFamily="34" charset="0"/>
                <a:cs typeface="Arial" panose="020B0604020202020204" pitchFamily="34" charset="0"/>
              </a:rPr>
              <a:t>viza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afaceri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divertisment</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religie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întâlniri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asa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mai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departe</a:t>
            </a:r>
            <a:r>
              <a:rPr lang="en-GB" sz="2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290713"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WBSNs</a:t>
            </a:r>
            <a:endParaRPr lang="en-GB"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001095"/>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Un </a:t>
            </a:r>
            <a:r>
              <a:rPr lang="en-GB" sz="2400" dirty="0" err="1">
                <a:effectLst/>
                <a:latin typeface="Calibri" panose="020F0502020204030204" pitchFamily="34" charset="0"/>
                <a:ea typeface="Calibri" panose="020F0502020204030204" pitchFamily="34" charset="0"/>
                <a:cs typeface="Arial" panose="020B0604020202020204" pitchFamily="34" charset="0"/>
              </a:rPr>
              <a:t>furnizor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terț</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persoană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companie</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furnizează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servicii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altă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companie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clienții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acelei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companii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sz="1400" dirty="0">
              <a:latin typeface="Calibri" panose="020F0502020204030204" pitchFamily="34" charset="0"/>
              <a:cs typeface="Arial" panose="020B0604020202020204" pitchFamily="34" charset="0"/>
            </a:endParaRPr>
          </a:p>
          <a:p>
            <a:r>
              <a:rPr lang="en-GB" sz="2400" dirty="0" err="1">
                <a:latin typeface="Calibri" panose="020F0502020204030204" pitchFamily="34" charset="0"/>
                <a:ea typeface="Calibri" panose="020F0502020204030204" pitchFamily="34" charset="0"/>
                <a:cs typeface="Arial" panose="020B0604020202020204" pitchFamily="34" charset="0"/>
              </a:rPr>
              <a:t>Cooperarea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este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cheia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succesului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Lucrul</a:t>
            </a:r>
            <a:r>
              <a:rPr lang="en-GB" sz="2400" dirty="0">
                <a:latin typeface="Calibri" panose="020F0502020204030204" pitchFamily="34" charset="0"/>
                <a:ea typeface="Calibri" panose="020F0502020204030204" pitchFamily="34" charset="0"/>
                <a:cs typeface="Arial" panose="020B0604020202020204" pitchFamily="34" charset="0"/>
              </a:rPr>
              <a:t> cu </a:t>
            </a:r>
            <a:r>
              <a:rPr lang="en-GB" sz="2400" dirty="0" err="1">
                <a:latin typeface="Calibri" panose="020F0502020204030204" pitchFamily="34" charset="0"/>
                <a:ea typeface="Calibri" panose="020F0502020204030204" pitchFamily="34" charset="0"/>
                <a:cs typeface="Arial" panose="020B0604020202020204" pitchFamily="34" charset="0"/>
              </a:rPr>
              <a:t>terți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ajută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companiile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să-și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crească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productivitatea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și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eficiența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producă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produse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și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servicii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mai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bune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angajeze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experți</a:t>
            </a:r>
            <a:r>
              <a:rPr lang="en-GB" sz="2400" dirty="0">
                <a:latin typeface="Calibri" panose="020F0502020204030204" pitchFamily="34" charset="0"/>
                <a:ea typeface="Calibri" panose="020F0502020204030204" pitchFamily="34" charset="0"/>
                <a:cs typeface="Arial" panose="020B0604020202020204" pitchFamily="34" charset="0"/>
              </a:rPr>
              <a:t> cu </a:t>
            </a:r>
            <a:r>
              <a:rPr lang="en-GB" sz="2400" dirty="0" err="1">
                <a:latin typeface="Calibri" panose="020F0502020204030204" pitchFamily="34" charset="0"/>
                <a:ea typeface="Calibri" panose="020F0502020204030204" pitchFamily="34" charset="0"/>
                <a:cs typeface="Arial" panose="020B0604020202020204" pitchFamily="34" charset="0"/>
              </a:rPr>
              <a:t>înaltă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calificare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și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reducă</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costurile</a:t>
            </a:r>
            <a:r>
              <a:rPr lang="en-GB" sz="2400" dirty="0">
                <a:effectLst/>
                <a:latin typeface="Calibri" panose="020F0502020204030204" pitchFamily="34" charset="0"/>
                <a:ea typeface="Calibri" panose="020F0502020204030204" pitchFamily="34" charset="0"/>
                <a:cs typeface="Arial" panose="020B0604020202020204" pitchFamily="34" charset="0"/>
              </a:rPr>
              <a:t>. </a:t>
            </a:r>
            <a:endParaRPr lang="en-GB"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769441"/>
          </a:xfrm>
          <a:prstGeom prst="rect">
            <a:avLst/>
          </a:prstGeom>
          <a:noFill/>
        </p:spPr>
        <p:txBody>
          <a:bodyPr wrap="square" rtlCol="0">
            <a:spAutoFit/>
          </a:bodyPr>
          <a:lstStyle/>
          <a:p>
            <a:r>
              <a:rPr lang="en-GB" sz="4400" dirty="0" err="1">
                <a:latin typeface="Calibri" panose="020F0502020204030204" pitchFamily="34" charset="0"/>
                <a:ea typeface="Calibri" panose="020F0502020204030204" pitchFamily="34" charset="0"/>
                <a:cs typeface="Arial" panose="020B0604020202020204" pitchFamily="34" charset="0"/>
              </a:rPr>
              <a:t>Furnizor</a:t>
            </a:r>
            <a:r>
              <a:rPr lang="en-GB" sz="4400" dirty="0">
                <a:latin typeface="Calibri" panose="020F0502020204030204" pitchFamily="34" charset="0"/>
                <a:ea typeface="Calibri" panose="020F0502020204030204" pitchFamily="34" charset="0"/>
                <a:cs typeface="Arial" panose="020B0604020202020204" pitchFamily="34" charset="0"/>
              </a:rPr>
              <a:t> </a:t>
            </a:r>
            <a:r>
              <a:rPr lang="en-GB" sz="4400" dirty="0" err="1">
                <a:latin typeface="Calibri" panose="020F0502020204030204" pitchFamily="34" charset="0"/>
                <a:ea typeface="Calibri" panose="020F0502020204030204" pitchFamily="34" charset="0"/>
                <a:cs typeface="Arial" panose="020B0604020202020204" pitchFamily="34" charset="0"/>
              </a:rPr>
              <a:t>terță</a:t>
            </a:r>
            <a:r>
              <a:rPr lang="en-GB" sz="4400" dirty="0">
                <a:latin typeface="Calibri" panose="020F0502020204030204" pitchFamily="34" charset="0"/>
                <a:ea typeface="Calibri" panose="020F0502020204030204" pitchFamily="34" charset="0"/>
                <a:cs typeface="Arial" panose="020B0604020202020204" pitchFamily="34" charset="0"/>
              </a:rPr>
              <a:t> </a:t>
            </a:r>
            <a:r>
              <a:rPr lang="en-GB" sz="4400" dirty="0" err="1">
                <a:latin typeface="Calibri" panose="020F0502020204030204" pitchFamily="34" charset="0"/>
                <a:ea typeface="Calibri" panose="020F0502020204030204" pitchFamily="34" charset="0"/>
                <a:cs typeface="Arial" panose="020B0604020202020204" pitchFamily="34" charset="0"/>
              </a:rPr>
              <a:t>parte</a:t>
            </a:r>
            <a:endParaRPr lang="en-GB"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3970318"/>
          </a:xfrm>
          <a:prstGeom prst="rect">
            <a:avLst/>
          </a:prstGeom>
          <a:noFill/>
        </p:spPr>
        <p:txBody>
          <a:bodyPr wrap="square" rtlCol="0">
            <a:spAutoFit/>
          </a:bodyPr>
          <a:lstStyle/>
          <a:p>
            <a:r>
              <a:rPr lang="en-GB" sz="2400" i="1" dirty="0" err="1">
                <a:latin typeface="Calibri" panose="020F0502020204030204" pitchFamily="34" charset="0"/>
                <a:cs typeface="Arial" panose="020B0604020202020204" pitchFamily="34" charset="0"/>
              </a:rPr>
              <a:t>Bunuri</a:t>
            </a:r>
            <a:r>
              <a:rPr lang="en-GB" sz="2400" i="1" dirty="0">
                <a:latin typeface="Calibri" panose="020F0502020204030204" pitchFamily="34" charset="0"/>
                <a:cs typeface="Arial" panose="020B0604020202020204" pitchFamily="34" charset="0"/>
              </a:rPr>
              <a:t> </a:t>
            </a:r>
            <a:r>
              <a:rPr lang="en-GB" sz="2400" i="1" dirty="0" err="1">
                <a:latin typeface="Calibri" panose="020F0502020204030204" pitchFamily="34" charset="0"/>
                <a:cs typeface="Arial" panose="020B0604020202020204" pitchFamily="34" charset="0"/>
              </a:rPr>
              <a:t>si</a:t>
            </a:r>
            <a:r>
              <a:rPr lang="en-GB" sz="2400" i="1" dirty="0">
                <a:latin typeface="Calibri" panose="020F0502020204030204" pitchFamily="34" charset="0"/>
                <a:cs typeface="Arial" panose="020B0604020202020204" pitchFamily="34" charset="0"/>
              </a:rPr>
              <a:t> </a:t>
            </a:r>
            <a:r>
              <a:rPr lang="en-GB" sz="2400" i="1" dirty="0" err="1">
                <a:latin typeface="Calibri" panose="020F0502020204030204" pitchFamily="34" charset="0"/>
                <a:cs typeface="Arial" panose="020B0604020202020204" pitchFamily="34" charset="0"/>
              </a:rPr>
              <a:t>servicii</a:t>
            </a:r>
            <a:r>
              <a:rPr lang="en-GB" sz="2400" i="1" dirty="0">
                <a:latin typeface="Calibri" panose="020F0502020204030204" pitchFamily="34" charset="0"/>
                <a:cs typeface="Arial" panose="020B0604020202020204" pitchFamily="34" charset="0"/>
              </a:rPr>
              <a:t> </a:t>
            </a:r>
            <a:r>
              <a:rPr lang="en-GB" sz="2400" i="1" dirty="0" err="1">
                <a:latin typeface="Calibri" panose="020F0502020204030204" pitchFamily="34" charset="0"/>
                <a:cs typeface="Arial" panose="020B0604020202020204" pitchFamily="34" charset="0"/>
              </a:rPr>
              <a:t>obtinute</a:t>
            </a:r>
            <a:r>
              <a:rPr lang="en-GB" sz="2400" i="1" dirty="0">
                <a:latin typeface="Calibri" panose="020F0502020204030204" pitchFamily="34" charset="0"/>
                <a:cs typeface="Arial" panose="020B0604020202020204" pitchFamily="34" charset="0"/>
              </a:rPr>
              <a:t> de </a:t>
            </a:r>
            <a:r>
              <a:rPr lang="en-GB" sz="2400" i="1" dirty="0" err="1">
                <a:latin typeface="Calibri" panose="020F0502020204030204" pitchFamily="34" charset="0"/>
                <a:cs typeface="Arial" panose="020B0604020202020204" pitchFamily="34" charset="0"/>
              </a:rPr>
              <a:t>lafurnizorii</a:t>
            </a:r>
            <a:r>
              <a:rPr lang="en-GB" sz="2400" i="1" dirty="0">
                <a:latin typeface="Calibri" panose="020F0502020204030204" pitchFamily="34" charset="0"/>
                <a:cs typeface="Arial" panose="020B0604020202020204" pitchFamily="34" charset="0"/>
              </a:rPr>
              <a:t> </a:t>
            </a:r>
          </a:p>
          <a:p>
            <a:r>
              <a:rPr lang="en-GB" sz="2400" i="1" dirty="0" err="1">
                <a:latin typeface="Calibri" panose="020F0502020204030204" pitchFamily="34" charset="0"/>
                <a:cs typeface="Arial" panose="020B0604020202020204" pitchFamily="34" charset="0"/>
              </a:rPr>
              <a:t>terți</a:t>
            </a:r>
            <a:r>
              <a:rPr lang="en-GB" sz="2400" i="1" dirty="0">
                <a:latin typeface="Calibri" panose="020F0502020204030204" pitchFamily="34" charset="0"/>
                <a:cs typeface="Arial" panose="020B0604020202020204" pitchFamily="34" charset="0"/>
              </a:rPr>
              <a:t> pot </a:t>
            </a:r>
            <a:r>
              <a:rPr lang="en-GB" sz="2400" i="1" dirty="0" err="1">
                <a:latin typeface="Calibri" panose="020F0502020204030204" pitchFamily="34" charset="0"/>
                <a:cs typeface="Arial" panose="020B0604020202020204" pitchFamily="34" charset="0"/>
              </a:rPr>
              <a:t>include,dar</a:t>
            </a:r>
            <a:r>
              <a:rPr lang="en-GB" sz="2400" i="1" dirty="0">
                <a:latin typeface="Calibri" panose="020F0502020204030204" pitchFamily="34" charset="0"/>
                <a:cs typeface="Arial" panose="020B0604020202020204" pitchFamily="34" charset="0"/>
              </a:rPr>
              <a:t> nu se </a:t>
            </a:r>
            <a:r>
              <a:rPr lang="en-GB" sz="2400" i="1" dirty="0" err="1">
                <a:latin typeface="Calibri" panose="020F0502020204030204" pitchFamily="34" charset="0"/>
                <a:cs typeface="Arial" panose="020B0604020202020204" pitchFamily="34" charset="0"/>
              </a:rPr>
              <a:t>limitează</a:t>
            </a:r>
            <a:r>
              <a:rPr lang="en-GB" sz="2400" i="1" dirty="0">
                <a:latin typeface="Calibri" panose="020F0502020204030204" pitchFamily="34" charset="0"/>
                <a:cs typeface="Arial" panose="020B0604020202020204" pitchFamily="34" charset="0"/>
              </a:rPr>
              <a:t> la </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Servicii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găzduire</a:t>
            </a:r>
            <a:r>
              <a:rPr lang="en-GB" sz="2400" dirty="0">
                <a:effectLst/>
                <a:latin typeface="Calibri" panose="020F0502020204030204" pitchFamily="34" charset="0"/>
                <a:ea typeface="Calibri" panose="020F0502020204030204" pitchFamily="34" charset="0"/>
                <a:cs typeface="Arial" panose="020B0604020202020204" pitchFamily="34" charset="0"/>
              </a:rPr>
              <a:t> web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cloud</a:t>
            </a: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Soluții</a:t>
            </a:r>
            <a:r>
              <a:rPr lang="en-GB" sz="2400" dirty="0">
                <a:effectLst/>
                <a:latin typeface="Calibri" panose="020F0502020204030204" pitchFamily="34" charset="0"/>
                <a:ea typeface="Calibri" panose="020F0502020204030204" pitchFamily="34" charset="0"/>
                <a:cs typeface="Arial" panose="020B0604020202020204" pitchFamily="34" charset="0"/>
              </a:rPr>
              <a:t> software </a:t>
            </a:r>
            <a:r>
              <a:rPr lang="en-GB" sz="2400" dirty="0" err="1">
                <a:effectLst/>
                <a:latin typeface="Calibri" panose="020F0502020204030204" pitchFamily="34" charset="0"/>
                <a:ea typeface="Calibri" panose="020F0502020204030204" pitchFamily="34" charset="0"/>
                <a:cs typeface="Arial" panose="020B0604020202020204" pitchFamily="34" charset="0"/>
              </a:rPr>
              <a:t>bazate</a:t>
            </a:r>
            <a:r>
              <a:rPr lang="en-GB" sz="2400" dirty="0">
                <a:effectLst/>
                <a:latin typeface="Calibri" panose="020F0502020204030204" pitchFamily="34" charset="0"/>
                <a:ea typeface="Calibri" panose="020F0502020204030204" pitchFamily="34" charset="0"/>
                <a:cs typeface="Arial" panose="020B0604020202020204" pitchFamily="34" charset="0"/>
              </a:rPr>
              <a:t> pe cloud</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Intretinere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echipamente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Antreprenori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orice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fel</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Furnizori</a:t>
            </a:r>
            <a:r>
              <a:rPr lang="en-GB" sz="2400" dirty="0">
                <a:effectLst/>
                <a:latin typeface="Calibri" panose="020F0502020204030204" pitchFamily="34" charset="0"/>
                <a:ea typeface="Calibri" panose="020F0502020204030204" pitchFamily="34" charset="0"/>
                <a:cs typeface="Arial" panose="020B0604020202020204" pitchFamily="34" charset="0"/>
              </a:rPr>
              <a:t> de call </a:t>
            </a:r>
            <a:r>
              <a:rPr lang="en-GB" sz="2400" dirty="0" err="1">
                <a:effectLst/>
                <a:latin typeface="Calibri" panose="020F0502020204030204" pitchFamily="34" charset="0"/>
                <a:ea typeface="Calibri" panose="020F0502020204030204" pitchFamily="34" charset="0"/>
                <a:cs typeface="Arial" panose="020B0604020202020204" pitchFamily="34" charset="0"/>
              </a:rPr>
              <a:t>center</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Contabilitate</a:t>
            </a: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err="1">
                <a:effectLst/>
                <a:latin typeface="Calibri" panose="020F0502020204030204" pitchFamily="34" charset="0"/>
                <a:ea typeface="Calibri" panose="020F0502020204030204" pitchFamily="34" charset="0"/>
                <a:cs typeface="Arial" panose="020B0604020202020204" pitchFamily="34" charset="0"/>
              </a:rPr>
              <a:t>auditori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financiari</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err="1">
                <a:effectLst/>
                <a:latin typeface="Calibri" panose="020F0502020204030204" pitchFamily="34" charset="0"/>
                <a:ea typeface="Calibri" panose="020F0502020204030204" pitchFamily="34" charset="0"/>
                <a:cs typeface="Arial" panose="020B0604020202020204" pitchFamily="34" charset="0"/>
              </a:rPr>
              <a:t>Avocați</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645085" y="2121030"/>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769441"/>
          </a:xfrm>
          <a:prstGeom prst="rect">
            <a:avLst/>
          </a:prstGeom>
          <a:noFill/>
        </p:spPr>
        <p:txBody>
          <a:bodyPr wrap="square" rtlCol="0">
            <a:spAutoFit/>
          </a:bodyPr>
          <a:lstStyle/>
          <a:p>
            <a:r>
              <a:rPr lang="da-DK" sz="4400" dirty="0"/>
              <a:t>Managementul furnizorilor terți</a:t>
            </a:r>
            <a:endParaRPr lang="en-GB" sz="44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360799" y="2105839"/>
            <a:ext cx="3238050" cy="1569660"/>
          </a:xfrm>
          <a:prstGeom prst="rect">
            <a:avLst/>
          </a:prstGeom>
          <a:noFill/>
        </p:spPr>
        <p:txBody>
          <a:bodyPr wrap="square">
            <a:spAutoFit/>
          </a:bodyPr>
          <a:lstStyle/>
          <a:p>
            <a:pPr algn="r"/>
            <a:r>
              <a:rPr lang="en-GB" sz="2400" dirty="0"/>
              <a:t>Care sunt </a:t>
            </a:r>
            <a:r>
              <a:rPr lang="en-GB" sz="2400" dirty="0" err="1"/>
              <a:t>beneficiile</a:t>
            </a:r>
            <a:r>
              <a:rPr lang="en-GB" sz="2400" dirty="0"/>
              <a:t> </a:t>
            </a:r>
            <a:r>
              <a:rPr lang="en-GB" sz="2400" dirty="0" err="1"/>
              <a:t>utilizării</a:t>
            </a:r>
            <a:r>
              <a:rPr lang="en-GB" sz="2400" dirty="0"/>
              <a:t> </a:t>
            </a:r>
            <a:r>
              <a:rPr lang="en-GB" sz="2400" dirty="0" err="1"/>
              <a:t>furnizorilor</a:t>
            </a:r>
            <a:r>
              <a:rPr lang="en-GB" sz="2400" dirty="0"/>
              <a:t> </a:t>
            </a:r>
            <a:r>
              <a:rPr lang="en-GB" sz="2400" dirty="0" err="1"/>
              <a:t>terți</a:t>
            </a:r>
            <a:r>
              <a:rPr lang="en-GB" sz="2400" dirty="0"/>
              <a:t> </a:t>
            </a:r>
            <a:r>
              <a:rPr lang="en-GB" sz="2400" dirty="0" err="1"/>
              <a:t>pentru</a:t>
            </a:r>
            <a:r>
              <a:rPr lang="en-GB" sz="2400" dirty="0"/>
              <a:t> </a:t>
            </a:r>
            <a:r>
              <a:rPr lang="en-GB" sz="2400" dirty="0" err="1"/>
              <a:t>furnizorii</a:t>
            </a:r>
            <a:r>
              <a:rPr lang="en-GB" sz="2400" dirty="0"/>
              <a:t> de </a:t>
            </a:r>
            <a:r>
              <a:rPr lang="en-GB" sz="2400" dirty="0" err="1"/>
              <a:t>servicii</a:t>
            </a:r>
            <a:r>
              <a:rPr lang="en-GB" sz="2400" dirty="0"/>
              <a:t>?</a:t>
            </a:r>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523768"/>
          </a:xfrm>
          <a:prstGeom prst="rect">
            <a:avLst/>
          </a:prstGeom>
          <a:noFill/>
        </p:spPr>
        <p:txBody>
          <a:bodyPr wrap="square" rtlCol="0">
            <a:spAutoFit/>
          </a:bodyPr>
          <a:lstStyle/>
          <a:p>
            <a:pPr algn="r"/>
            <a:r>
              <a:rPr lang="en-GB" sz="2400" dirty="0">
                <a:effectLst/>
                <a:latin typeface="Calibri" panose="020F0502020204030204" pitchFamily="34" charset="0"/>
                <a:ea typeface="Calibri" panose="020F0502020204030204" pitchFamily="34" charset="0"/>
                <a:cs typeface="Arial" panose="020B0604020202020204" pitchFamily="34" charset="0"/>
              </a:rPr>
              <a:t>Vei </a:t>
            </a:r>
            <a:r>
              <a:rPr lang="en-GB" sz="2400" dirty="0" err="1">
                <a:effectLst/>
                <a:latin typeface="Calibri" panose="020F0502020204030204" pitchFamily="34" charset="0"/>
                <a:ea typeface="Calibri" panose="020F0502020204030204" pitchFamily="34" charset="0"/>
                <a:cs typeface="Arial" panose="020B0604020202020204" pitchFamily="34" charset="0"/>
              </a:rPr>
              <a:t>economisi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timp</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a:endParaRPr lang="en-GB" sz="2400" i="1" dirty="0">
              <a:latin typeface="Calibri" panose="020F0502020204030204" pitchFamily="34" charset="0"/>
              <a:cs typeface="Arial" panose="020B0604020202020204" pitchFamily="34" charset="0"/>
            </a:endParaRPr>
          </a:p>
          <a:p>
            <a:pPr algn="r"/>
            <a:r>
              <a:rPr lang="en-GB" sz="2400" dirty="0">
                <a:effectLst/>
                <a:latin typeface="Calibri" panose="020F0502020204030204" pitchFamily="34" charset="0"/>
                <a:ea typeface="Calibri" panose="020F0502020204030204" pitchFamily="34" charset="0"/>
                <a:cs typeface="Arial" panose="020B0604020202020204" pitchFamily="34" charset="0"/>
              </a:rPr>
              <a:t>Vei </a:t>
            </a:r>
            <a:r>
              <a:rPr lang="en-GB" sz="2400" dirty="0" err="1">
                <a:effectLst/>
                <a:latin typeface="Calibri" panose="020F0502020204030204" pitchFamily="34" charset="0"/>
                <a:ea typeface="Calibri" panose="020F0502020204030204" pitchFamily="34" charset="0"/>
                <a:cs typeface="Arial" panose="020B0604020202020204" pitchFamily="34" charset="0"/>
              </a:rPr>
              <a:t>economisi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bani</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r"/>
            <a:endParaRPr lang="en-GB" sz="2400" i="1" dirty="0">
              <a:latin typeface="Calibri" panose="020F0502020204030204" pitchFamily="34" charset="0"/>
              <a:cs typeface="Arial" panose="020B0604020202020204" pitchFamily="34" charset="0"/>
            </a:endParaRPr>
          </a:p>
          <a:p>
            <a:pPr algn="r"/>
            <a:r>
              <a:rPr lang="en-GB" sz="2400" dirty="0" err="1">
                <a:effectLst/>
                <a:latin typeface="Calibri" panose="020F0502020204030204" pitchFamily="34" charset="0"/>
                <a:ea typeface="Calibri" panose="020F0502020204030204" pitchFamily="34" charset="0"/>
                <a:cs typeface="Arial" panose="020B0604020202020204" pitchFamily="34" charset="0"/>
              </a:rPr>
              <a:t>Veți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obține</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expertiză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valoroasă</a:t>
            </a: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9888483" cy="769441"/>
          </a:xfrm>
          <a:prstGeom prst="rect">
            <a:avLst/>
          </a:prstGeom>
          <a:noFill/>
        </p:spPr>
        <p:txBody>
          <a:bodyPr wrap="square" rtlCol="0">
            <a:spAutoFit/>
          </a:bodyPr>
          <a:lstStyle/>
          <a:p>
            <a:r>
              <a:rPr lang="da-DK" sz="4400" dirty="0"/>
              <a:t>Selectarea și gestionarea furnizorilor</a:t>
            </a:r>
            <a:endParaRPr lang="en-GB"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4086120" y="1844338"/>
            <a:ext cx="7407794" cy="523220"/>
          </a:xfrm>
          <a:prstGeom prst="rect">
            <a:avLst/>
          </a:prstGeom>
          <a:noFill/>
        </p:spPr>
        <p:txBody>
          <a:bodyPr wrap="square">
            <a:spAutoFit/>
          </a:bodyPr>
          <a:lstStyle/>
          <a:p>
            <a:r>
              <a:rPr lang="en-GB" sz="2800" dirty="0"/>
              <a:t>Care sunt </a:t>
            </a:r>
            <a:r>
              <a:rPr lang="en-GB" sz="2800" dirty="0" err="1"/>
              <a:t>riscurile</a:t>
            </a:r>
            <a:r>
              <a:rPr lang="en-GB" sz="2800" dirty="0"/>
              <a:t> </a:t>
            </a:r>
            <a:r>
              <a:rPr lang="en-GB" sz="2800" dirty="0" err="1"/>
              <a:t>utilizării</a:t>
            </a:r>
            <a:r>
              <a:rPr lang="en-GB" sz="2800" dirty="0"/>
              <a:t> </a:t>
            </a:r>
            <a:r>
              <a:rPr lang="en-GB" sz="2800" dirty="0" err="1"/>
              <a:t>furnizorilor</a:t>
            </a:r>
            <a:r>
              <a:rPr lang="en-GB" sz="2800" dirty="0"/>
              <a:t> </a:t>
            </a:r>
            <a:r>
              <a:rPr lang="en-GB" sz="2800" dirty="0" err="1"/>
              <a:t>terți</a:t>
            </a:r>
            <a:r>
              <a:rPr lang="en-GB" sz="2800" dirty="0"/>
              <a:t>?</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569749"/>
            <a:ext cx="5514681" cy="4154984"/>
          </a:xfrm>
          <a:prstGeom prst="rect">
            <a:avLst/>
          </a:prstGeom>
          <a:noFill/>
        </p:spPr>
        <p:txBody>
          <a:bodyPr wrap="square">
            <a:spAutoFit/>
          </a:bodyPr>
          <a:lstStyle/>
          <a:p>
            <a:r>
              <a:rPr lang="en-GB" sz="2400" dirty="0"/>
              <a:t>Este </a:t>
            </a:r>
            <a:r>
              <a:rPr lang="en-GB" sz="2400" dirty="0" err="1"/>
              <a:t>posibil</a:t>
            </a:r>
            <a:r>
              <a:rPr lang="en-GB" sz="2400" dirty="0"/>
              <a:t> ca </a:t>
            </a:r>
            <a:r>
              <a:rPr lang="en-GB" sz="2400" dirty="0" err="1"/>
              <a:t>terții</a:t>
            </a:r>
            <a:r>
              <a:rPr lang="en-GB" sz="2400" dirty="0"/>
              <a:t> </a:t>
            </a:r>
            <a:r>
              <a:rPr lang="en-GB" sz="2400" dirty="0" err="1"/>
              <a:t>să</a:t>
            </a:r>
            <a:r>
              <a:rPr lang="en-GB" sz="2400" dirty="0"/>
              <a:t> nu </a:t>
            </a:r>
            <a:r>
              <a:rPr lang="en-GB" sz="2400" dirty="0" err="1"/>
              <a:t>ia</a:t>
            </a:r>
            <a:r>
              <a:rPr lang="en-GB" sz="2400" dirty="0"/>
              <a:t> </a:t>
            </a:r>
            <a:r>
              <a:rPr lang="en-GB" sz="2400" dirty="0" err="1"/>
              <a:t>securitatea</a:t>
            </a:r>
            <a:r>
              <a:rPr lang="en-GB" sz="2400" dirty="0"/>
              <a:t> </a:t>
            </a:r>
            <a:r>
              <a:rPr lang="en-GB" sz="2400" dirty="0" err="1"/>
              <a:t>rețelei</a:t>
            </a:r>
            <a:r>
              <a:rPr lang="en-GB" sz="2400" dirty="0"/>
              <a:t> lor </a:t>
            </a:r>
            <a:r>
              <a:rPr lang="en-GB" sz="2400" dirty="0" err="1"/>
              <a:t>atât</a:t>
            </a:r>
            <a:r>
              <a:rPr lang="en-GB" sz="2400" dirty="0"/>
              <a:t> de </a:t>
            </a:r>
            <a:r>
              <a:rPr lang="en-GB" sz="2400" dirty="0" err="1"/>
              <a:t>în</a:t>
            </a:r>
            <a:r>
              <a:rPr lang="en-GB" sz="2400" dirty="0"/>
              <a:t> serios pe </a:t>
            </a:r>
            <a:r>
              <a:rPr lang="en-GB" sz="2400" dirty="0" err="1"/>
              <a:t>cât</a:t>
            </a:r>
            <a:r>
              <a:rPr lang="en-GB" sz="2400" dirty="0"/>
              <a:t> </a:t>
            </a:r>
            <a:r>
              <a:rPr lang="en-GB" sz="2400" dirty="0" err="1"/>
              <a:t>doriți</a:t>
            </a:r>
            <a:r>
              <a:rPr lang="en-GB" sz="2400" dirty="0"/>
              <a:t>.</a:t>
            </a:r>
          </a:p>
          <a:p>
            <a:endParaRPr lang="en-GB" sz="2400" dirty="0"/>
          </a:p>
          <a:p>
            <a:r>
              <a:rPr lang="en-GB" sz="2400" dirty="0" err="1"/>
              <a:t>Cel</a:t>
            </a:r>
            <a:r>
              <a:rPr lang="en-GB" sz="2400" dirty="0"/>
              <a:t> </a:t>
            </a:r>
            <a:r>
              <a:rPr lang="en-GB" sz="2400" dirty="0" err="1"/>
              <a:t>mai</a:t>
            </a:r>
            <a:r>
              <a:rPr lang="en-GB" sz="2400" dirty="0"/>
              <a:t> mare </a:t>
            </a:r>
            <a:r>
              <a:rPr lang="en-GB" sz="2400" dirty="0" err="1"/>
              <a:t>risc</a:t>
            </a:r>
            <a:r>
              <a:rPr lang="en-GB" sz="2400" dirty="0"/>
              <a:t> </a:t>
            </a:r>
            <a:r>
              <a:rPr lang="en-GB" sz="2400" dirty="0" err="1"/>
              <a:t>este</a:t>
            </a:r>
            <a:r>
              <a:rPr lang="en-GB" sz="2400" dirty="0"/>
              <a:t> </a:t>
            </a:r>
            <a:r>
              <a:rPr lang="en-GB" sz="2400" dirty="0" err="1"/>
              <a:t>alegerea</a:t>
            </a:r>
            <a:r>
              <a:rPr lang="en-GB" sz="2400" dirty="0"/>
              <a:t> </a:t>
            </a:r>
            <a:r>
              <a:rPr lang="en-GB" sz="2400" dirty="0" err="1"/>
              <a:t>unei</a:t>
            </a:r>
            <a:r>
              <a:rPr lang="en-GB" sz="2400" dirty="0"/>
              <a:t> </a:t>
            </a:r>
            <a:r>
              <a:rPr lang="en-GB" sz="2400" dirty="0" err="1"/>
              <a:t>relații</a:t>
            </a:r>
            <a:r>
              <a:rPr lang="en-GB" sz="2400" dirty="0"/>
              <a:t> cu o </a:t>
            </a:r>
            <a:r>
              <a:rPr lang="en-GB" sz="2400" dirty="0" err="1"/>
              <a:t>terță</a:t>
            </a:r>
            <a:r>
              <a:rPr lang="en-GB" sz="2400" dirty="0"/>
              <a:t> </a:t>
            </a:r>
            <a:r>
              <a:rPr lang="en-GB" sz="2400" dirty="0" err="1"/>
              <a:t>parte</a:t>
            </a:r>
            <a:r>
              <a:rPr lang="en-GB" sz="2400" dirty="0"/>
              <a:t> care nu se </a:t>
            </a:r>
            <a:r>
              <a:rPr lang="en-GB" sz="2400" dirty="0" err="1"/>
              <a:t>aliniază</a:t>
            </a:r>
            <a:r>
              <a:rPr lang="en-GB" sz="2400" dirty="0"/>
              <a:t> cu </a:t>
            </a:r>
            <a:r>
              <a:rPr lang="en-GB" sz="2400" dirty="0" err="1"/>
              <a:t>standardele</a:t>
            </a:r>
            <a:r>
              <a:rPr lang="en-GB" sz="2400" dirty="0"/>
              <a:t> </a:t>
            </a:r>
            <a:r>
              <a:rPr lang="en-GB" sz="2400" dirty="0" err="1"/>
              <a:t>dvs</a:t>
            </a:r>
            <a:r>
              <a:rPr lang="en-GB" sz="2400" dirty="0"/>
              <a:t>. de </a:t>
            </a:r>
            <a:r>
              <a:rPr lang="en-GB" sz="2400" dirty="0" err="1"/>
              <a:t>securitate</a:t>
            </a:r>
            <a:r>
              <a:rPr lang="en-GB" sz="2400" dirty="0"/>
              <a:t>.</a:t>
            </a:r>
          </a:p>
          <a:p>
            <a:endParaRPr lang="en-GB" sz="2400" dirty="0"/>
          </a:p>
          <a:p>
            <a:r>
              <a:rPr lang="en-GB" sz="2400" dirty="0" err="1"/>
              <a:t>Aveți</a:t>
            </a:r>
            <a:r>
              <a:rPr lang="en-GB" sz="2400" dirty="0"/>
              <a:t> </a:t>
            </a:r>
            <a:r>
              <a:rPr lang="en-GB" sz="2400" dirty="0" err="1"/>
              <a:t>nevoie</a:t>
            </a:r>
            <a:r>
              <a:rPr lang="en-GB" sz="2400" dirty="0"/>
              <a:t> de un </a:t>
            </a:r>
            <a:r>
              <a:rPr lang="en-GB" sz="2400" dirty="0" err="1"/>
              <a:t>furnizor</a:t>
            </a:r>
            <a:r>
              <a:rPr lang="en-GB" sz="2400" dirty="0"/>
              <a:t> care </a:t>
            </a:r>
            <a:r>
              <a:rPr lang="en-GB" sz="2400" dirty="0" err="1"/>
              <a:t>înțelege</a:t>
            </a:r>
            <a:r>
              <a:rPr lang="en-GB" sz="2400" dirty="0"/>
              <a:t> </a:t>
            </a:r>
            <a:r>
              <a:rPr lang="en-GB" sz="2400" dirty="0" err="1"/>
              <a:t>reglementările</a:t>
            </a:r>
            <a:r>
              <a:rPr lang="en-GB" sz="2400" dirty="0"/>
              <a:t> </a:t>
            </a:r>
            <a:r>
              <a:rPr lang="en-GB" sz="2400" dirty="0" err="1"/>
              <a:t>și</a:t>
            </a:r>
            <a:r>
              <a:rPr lang="en-GB" sz="2400" dirty="0"/>
              <a:t> </a:t>
            </a:r>
            <a:r>
              <a:rPr lang="en-GB" sz="2400" dirty="0" err="1"/>
              <a:t>este</a:t>
            </a:r>
            <a:r>
              <a:rPr lang="en-GB" sz="2400" dirty="0"/>
              <a:t> </a:t>
            </a:r>
            <a:r>
              <a:rPr lang="en-GB" sz="2400" dirty="0" err="1"/>
              <a:t>dispus</a:t>
            </a:r>
            <a:r>
              <a:rPr lang="en-GB" sz="2400" dirty="0"/>
              <a:t> </a:t>
            </a:r>
            <a:r>
              <a:rPr lang="en-GB" sz="2400" dirty="0" err="1"/>
              <a:t>să</a:t>
            </a:r>
            <a:r>
              <a:rPr lang="en-GB" sz="2400" dirty="0"/>
              <a:t> se </a:t>
            </a:r>
            <a:r>
              <a:rPr lang="en-GB" sz="2400" dirty="0" err="1"/>
              <a:t>adapteze</a:t>
            </a:r>
            <a:r>
              <a:rPr lang="en-GB" sz="2400" dirty="0"/>
              <a:t> </a:t>
            </a:r>
            <a:r>
              <a:rPr lang="en-GB" sz="2400" dirty="0" err="1"/>
              <a:t>pentru</a:t>
            </a:r>
            <a:r>
              <a:rPr lang="en-GB" sz="2400" dirty="0"/>
              <a:t> a </a:t>
            </a:r>
            <a:r>
              <a:rPr lang="en-GB" sz="2400" dirty="0" err="1"/>
              <a:t>respecta</a:t>
            </a:r>
            <a:r>
              <a:rPr lang="en-GB" sz="2400" dirty="0"/>
              <a:t> </a:t>
            </a:r>
            <a:r>
              <a:rPr lang="en-GB" sz="2400" dirty="0" err="1"/>
              <a:t>aceste</a:t>
            </a:r>
            <a:r>
              <a:rPr lang="en-GB" sz="2400" dirty="0"/>
              <a:t> </a:t>
            </a:r>
            <a:r>
              <a:rPr lang="en-GB" sz="2400" dirty="0" err="1"/>
              <a:t>reglementări</a:t>
            </a:r>
            <a:r>
              <a:rPr lang="en-GB" sz="2400" dirty="0"/>
              <a:t>.</a:t>
            </a:r>
            <a:r>
              <a:rPr lang="en-GB"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6" y="1074897"/>
            <a:ext cx="8503553"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754326"/>
          </a:xfrm>
          <a:prstGeom prst="rect">
            <a:avLst/>
          </a:prstGeom>
          <a:noFill/>
        </p:spPr>
        <p:txBody>
          <a:bodyPr wrap="square">
            <a:spAutoFit/>
          </a:bodyPr>
          <a:lstStyle/>
          <a:p>
            <a:pPr algn="ctr"/>
            <a:r>
              <a:rPr lang="en-GB" sz="2400" dirty="0">
                <a:latin typeface="Calibri" panose="020F0502020204030204" pitchFamily="34" charset="0"/>
                <a:ea typeface="Calibri" panose="020F0502020204030204" pitchFamily="34" charset="0"/>
                <a:cs typeface="Arial" panose="020B0604020202020204" pitchFamily="34" charset="0"/>
              </a:rPr>
              <a:t>INCALCAREA DATELOR SUNT EXTREM DE DISRUPTIVE</a:t>
            </a:r>
          </a:p>
          <a:p>
            <a:pPr algn="ctr"/>
            <a:r>
              <a:rPr lang="en-GB" sz="2400" dirty="0" err="1">
                <a:latin typeface="Calibri" panose="020F0502020204030204" pitchFamily="34" charset="0"/>
                <a:ea typeface="Calibri" panose="020F0502020204030204" pitchFamily="34" charset="0"/>
                <a:cs typeface="Arial" panose="020B0604020202020204" pitchFamily="34" charset="0"/>
              </a:rPr>
              <a:t>În</a:t>
            </a:r>
            <a:r>
              <a:rPr lang="en-GB" sz="2400" dirty="0">
                <a:latin typeface="Calibri" panose="020F0502020204030204" pitchFamily="34" charset="0"/>
                <a:ea typeface="Calibri" panose="020F0502020204030204" pitchFamily="34" charset="0"/>
                <a:cs typeface="Arial" panose="020B0604020202020204" pitchFamily="34" charset="0"/>
              </a:rPr>
              <a:t> special </a:t>
            </a:r>
            <a:r>
              <a:rPr lang="en-GB" sz="2400" dirty="0" err="1">
                <a:latin typeface="Calibri" panose="020F0502020204030204" pitchFamily="34" charset="0"/>
                <a:ea typeface="Calibri" panose="020F0502020204030204" pitchFamily="34" charset="0"/>
                <a:cs typeface="Arial" panose="020B0604020202020204" pitchFamily="34" charset="0"/>
              </a:rPr>
              <a:t>când</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protejezi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informațiile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personale</a:t>
            </a:r>
            <a:r>
              <a:rPr lang="en-GB" sz="2400" dirty="0">
                <a:latin typeface="Calibri" panose="020F0502020204030204" pitchFamily="34" charset="0"/>
                <a:ea typeface="Calibri" panose="020F0502020204030204" pitchFamily="34" charset="0"/>
                <a:cs typeface="Arial" panose="020B0604020202020204" pitchFamily="34" charset="0"/>
              </a:rPr>
              <a:t>.</a:t>
            </a:r>
          </a:p>
          <a:p>
            <a:pPr algn="ctr"/>
            <a:endParaRPr lang="en-GB" sz="800" b="1" dirty="0">
              <a:solidFill>
                <a:schemeClr val="accent6">
                  <a:lumMod val="75000"/>
                </a:schemeClr>
              </a:solidFill>
              <a:latin typeface="Calibri" panose="020F0502020204030204" pitchFamily="34" charset="0"/>
              <a:cs typeface="Arial" panose="020B0604020202020204" pitchFamily="34" charset="0"/>
            </a:endParaRPr>
          </a:p>
          <a:p>
            <a:pPr algn="ctr"/>
            <a:r>
              <a:rPr lang="it-IT" sz="2400" dirty="0"/>
              <a:t>Un furnizor terț compromis poate duce la mai multe riscuricare </a:t>
            </a:r>
          </a:p>
          <a:p>
            <a:pPr algn="ctr"/>
            <a:r>
              <a:rPr lang="it-IT" sz="2400" dirty="0"/>
              <a:t>poate fi împărțit în patru mari categorii </a:t>
            </a:r>
            <a:r>
              <a:rPr lang="en-GB" sz="2400" dirty="0"/>
              <a:t>:</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6" y="1074897"/>
            <a:ext cx="8412113"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en-GB" sz="2800" dirty="0" err="1"/>
              <a:t>Cerințe</a:t>
            </a:r>
            <a:r>
              <a:rPr lang="en-GB" sz="2800" dirty="0"/>
              <a:t> de </a:t>
            </a:r>
            <a:r>
              <a:rPr lang="en-GB" sz="2800" dirty="0" err="1"/>
              <a:t>achiziții</a:t>
            </a:r>
            <a:r>
              <a:rPr lang="en-GB" sz="2800" dirty="0"/>
              <a:t>.</a:t>
            </a:r>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4539704"/>
          </a:xfrm>
          <a:prstGeom prst="rect">
            <a:avLst/>
          </a:prstGeom>
          <a:noFill/>
        </p:spPr>
        <p:txBody>
          <a:bodyPr wrap="square">
            <a:spAutoFit/>
          </a:bodyPr>
          <a:lstStyle/>
          <a:p>
            <a:pPr>
              <a:spcBef>
                <a:spcPts val="600"/>
              </a:spcBef>
            </a:pPr>
            <a:r>
              <a:rPr lang="en-GB" sz="2400" b="1" dirty="0"/>
              <a:t>Etapa 1</a:t>
            </a:r>
            <a:r>
              <a:rPr lang="en-GB" sz="2400" dirty="0"/>
              <a:t>: </a:t>
            </a:r>
            <a:r>
              <a:rPr lang="en-GB" sz="2400" dirty="0" err="1"/>
              <a:t>Identificați</a:t>
            </a:r>
            <a:r>
              <a:rPr lang="en-GB" sz="2400" dirty="0"/>
              <a:t> </a:t>
            </a:r>
            <a:r>
              <a:rPr lang="en-GB" sz="2400" dirty="0" err="1"/>
              <a:t>nevoia</a:t>
            </a:r>
            <a:r>
              <a:rPr lang="en-GB" sz="2400" dirty="0"/>
              <a:t> de </a:t>
            </a:r>
            <a:r>
              <a:rPr lang="en-GB" sz="2400" dirty="0" err="1"/>
              <a:t>produse</a:t>
            </a:r>
            <a:r>
              <a:rPr lang="en-GB" sz="2400" dirty="0"/>
              <a:t> </a:t>
            </a:r>
            <a:r>
              <a:rPr lang="en-GB" sz="2400" dirty="0" err="1"/>
              <a:t>și</a:t>
            </a:r>
            <a:r>
              <a:rPr lang="en-GB" sz="2400" dirty="0"/>
              <a:t>/</a:t>
            </a:r>
            <a:r>
              <a:rPr lang="en-GB" sz="2400" dirty="0" err="1"/>
              <a:t>sau</a:t>
            </a:r>
            <a:r>
              <a:rPr lang="en-GB" sz="2400" dirty="0"/>
              <a:t> </a:t>
            </a:r>
            <a:r>
              <a:rPr lang="en-GB" sz="2400" dirty="0" err="1"/>
              <a:t>servicii</a:t>
            </a:r>
            <a:r>
              <a:rPr lang="en-GB" sz="2400" dirty="0"/>
              <a:t>.</a:t>
            </a:r>
          </a:p>
          <a:p>
            <a:pPr>
              <a:spcBef>
                <a:spcPts val="600"/>
              </a:spcBef>
            </a:pPr>
            <a:r>
              <a:rPr lang="en-GB" sz="2400" b="1" dirty="0"/>
              <a:t>Etapa 2</a:t>
            </a:r>
            <a:r>
              <a:rPr lang="en-GB" sz="2400" dirty="0"/>
              <a:t>: </a:t>
            </a:r>
            <a:r>
              <a:rPr lang="en-GB" sz="2400" dirty="0" err="1"/>
              <a:t>Creați</a:t>
            </a:r>
            <a:r>
              <a:rPr lang="en-GB" sz="2400" dirty="0"/>
              <a:t> </a:t>
            </a:r>
            <a:r>
              <a:rPr lang="en-GB" sz="2400" dirty="0" err="1"/>
              <a:t>și</a:t>
            </a:r>
            <a:r>
              <a:rPr lang="en-GB" sz="2400" dirty="0"/>
              <a:t> </a:t>
            </a:r>
            <a:r>
              <a:rPr lang="en-GB" sz="2400" dirty="0" err="1"/>
              <a:t>trimiteți</a:t>
            </a:r>
            <a:r>
              <a:rPr lang="en-GB" sz="2400" dirty="0"/>
              <a:t> o </a:t>
            </a:r>
            <a:r>
              <a:rPr lang="en-GB" sz="2400" dirty="0" err="1"/>
              <a:t>cerere</a:t>
            </a:r>
            <a:r>
              <a:rPr lang="en-GB" sz="2400" dirty="0"/>
              <a:t> de </a:t>
            </a:r>
            <a:r>
              <a:rPr lang="en-GB" sz="2400" dirty="0" err="1"/>
              <a:t>achiziție</a:t>
            </a:r>
            <a:r>
              <a:rPr lang="en-GB" sz="2400" dirty="0"/>
              <a:t>. </a:t>
            </a:r>
          </a:p>
          <a:p>
            <a:pPr>
              <a:spcBef>
                <a:spcPts val="600"/>
              </a:spcBef>
            </a:pPr>
            <a:r>
              <a:rPr lang="en-GB" sz="2400" b="1" dirty="0"/>
              <a:t>Etapa 3</a:t>
            </a:r>
            <a:r>
              <a:rPr lang="en-GB" sz="2400" dirty="0"/>
              <a:t>: </a:t>
            </a:r>
            <a:r>
              <a:rPr lang="en-GB" sz="2400" dirty="0" err="1"/>
              <a:t>Evaluarea</a:t>
            </a:r>
            <a:r>
              <a:rPr lang="en-GB" sz="2400" dirty="0"/>
              <a:t> </a:t>
            </a:r>
            <a:r>
              <a:rPr lang="en-GB" sz="2400" dirty="0" err="1"/>
              <a:t>și</a:t>
            </a:r>
            <a:r>
              <a:rPr lang="en-GB" sz="2400" dirty="0"/>
              <a:t> </a:t>
            </a:r>
            <a:r>
              <a:rPr lang="en-GB" sz="2400" dirty="0" err="1"/>
              <a:t>selectarea</a:t>
            </a:r>
            <a:r>
              <a:rPr lang="en-GB" sz="2400" dirty="0"/>
              <a:t> </a:t>
            </a:r>
            <a:r>
              <a:rPr lang="en-GB" sz="2400" dirty="0" err="1"/>
              <a:t>furnizorilor</a:t>
            </a:r>
            <a:r>
              <a:rPr lang="en-GB" sz="2400" dirty="0"/>
              <a:t>/</a:t>
            </a:r>
            <a:r>
              <a:rPr lang="en-GB" sz="2400" dirty="0" err="1"/>
              <a:t>furnizorilor</a:t>
            </a:r>
            <a:r>
              <a:rPr lang="en-GB" sz="2400" dirty="0"/>
              <a:t>. </a:t>
            </a:r>
          </a:p>
          <a:p>
            <a:pPr>
              <a:spcBef>
                <a:spcPts val="600"/>
              </a:spcBef>
            </a:pPr>
            <a:r>
              <a:rPr lang="pt-BR" sz="2400" b="1" dirty="0"/>
              <a:t>Etapa 4</a:t>
            </a:r>
            <a:r>
              <a:rPr lang="pt-BR" sz="2400" dirty="0"/>
              <a:t>: Negociați termenii unui contract cu furnizorul selectat</a:t>
            </a:r>
            <a:r>
              <a:rPr lang="en-GB" sz="2400" dirty="0"/>
              <a:t>. </a:t>
            </a:r>
          </a:p>
          <a:p>
            <a:pPr>
              <a:spcBef>
                <a:spcPts val="600"/>
              </a:spcBef>
            </a:pPr>
            <a:r>
              <a:rPr lang="pt-BR" sz="2400" b="1" dirty="0"/>
              <a:t>Etapa 5</a:t>
            </a:r>
            <a:r>
              <a:rPr lang="pt-BR" sz="2400" dirty="0"/>
              <a:t>: Finalizați o comandă de achiziție</a:t>
            </a:r>
            <a:r>
              <a:rPr lang="en-GB" sz="2400" dirty="0"/>
              <a:t>.</a:t>
            </a:r>
          </a:p>
          <a:p>
            <a:pPr>
              <a:spcBef>
                <a:spcPts val="600"/>
              </a:spcBef>
            </a:pPr>
            <a:r>
              <a:rPr lang="en-GB" sz="2400" b="1" dirty="0">
                <a:effectLst/>
                <a:latin typeface="Calibri" panose="020F0502020204030204" pitchFamily="34" charset="0"/>
                <a:ea typeface="Calibri" panose="020F0502020204030204" pitchFamily="34" charset="0"/>
                <a:cs typeface="Arial" panose="020B0604020202020204" pitchFamily="34" charset="0"/>
              </a:rPr>
              <a:t>Etapa 6</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Gestionarea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comenzilor</a:t>
            </a:r>
            <a:endParaRPr lang="en-GB"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2" y="964852"/>
            <a:ext cx="8617027"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830997"/>
          </a:xfrm>
          <a:prstGeom prst="rect">
            <a:avLst/>
          </a:prstGeom>
          <a:noFill/>
        </p:spPr>
        <p:txBody>
          <a:bodyPr wrap="square">
            <a:spAutoFit/>
          </a:bodyPr>
          <a:lstStyle/>
          <a:p>
            <a:pPr>
              <a:spcBef>
                <a:spcPts val="600"/>
              </a:spcBef>
            </a:pPr>
            <a:r>
              <a:rPr lang="en-GB" sz="2400" dirty="0"/>
              <a:t>Etapa 1: </a:t>
            </a:r>
            <a:r>
              <a:rPr lang="en-GB" sz="2400" dirty="0" err="1"/>
              <a:t>Identificați</a:t>
            </a:r>
            <a:r>
              <a:rPr lang="en-GB" sz="2400" dirty="0"/>
              <a:t> </a:t>
            </a:r>
            <a:r>
              <a:rPr lang="en-GB" sz="2400" dirty="0" err="1"/>
              <a:t>nevoia</a:t>
            </a:r>
            <a:r>
              <a:rPr lang="en-GB" sz="2400" dirty="0"/>
              <a:t> de </a:t>
            </a:r>
            <a:r>
              <a:rPr lang="en-GB" sz="2400" dirty="0" err="1"/>
              <a:t>produse</a:t>
            </a:r>
            <a:r>
              <a:rPr lang="en-GB" sz="2400" dirty="0"/>
              <a:t> </a:t>
            </a:r>
            <a:r>
              <a:rPr lang="en-GB" sz="2400" dirty="0" err="1"/>
              <a:t>și</a:t>
            </a:r>
            <a:r>
              <a:rPr lang="en-GB" sz="2400" dirty="0"/>
              <a:t>/</a:t>
            </a:r>
            <a:r>
              <a:rPr lang="en-GB" sz="2400" dirty="0" err="1"/>
              <a:t>sau</a:t>
            </a:r>
            <a:r>
              <a:rPr lang="en-GB" sz="2400" dirty="0"/>
              <a:t> </a:t>
            </a:r>
            <a:r>
              <a:rPr lang="en-GB" sz="2400" dirty="0" err="1"/>
              <a:t>servicii</a:t>
            </a:r>
            <a:r>
              <a:rPr lang="en-GB" sz="2400" dirty="0"/>
              <a:t>.</a:t>
            </a:r>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3603434"/>
            <a:ext cx="4251488" cy="2308324"/>
          </a:xfrm>
          <a:prstGeom prst="rect">
            <a:avLst/>
          </a:prstGeom>
          <a:noFill/>
        </p:spPr>
        <p:txBody>
          <a:bodyPr wrap="square" rtlCol="0">
            <a:spAutoFit/>
          </a:bodyPr>
          <a:lstStyle/>
          <a:p>
            <a:r>
              <a:rPr lang="en-GB" sz="2400" dirty="0" err="1">
                <a:effectLst/>
                <a:latin typeface="Calibri" panose="020F0502020204030204" pitchFamily="34" charset="0"/>
                <a:ea typeface="Calibri" panose="020F0502020204030204" pitchFamily="34" charset="0"/>
                <a:cs typeface="Arial" panose="020B0604020202020204" pitchFamily="34" charset="0"/>
              </a:rPr>
              <a:t>Înainte</a:t>
            </a:r>
            <a:r>
              <a:rPr lang="en-GB" sz="2400" dirty="0">
                <a:effectLst/>
                <a:latin typeface="Calibri" panose="020F0502020204030204" pitchFamily="34" charset="0"/>
                <a:ea typeface="Calibri" panose="020F0502020204030204" pitchFamily="34" charset="0"/>
                <a:cs typeface="Arial" panose="020B0604020202020204" pitchFamily="34" charset="0"/>
              </a:rPr>
              <a:t> ca </a:t>
            </a:r>
            <a:r>
              <a:rPr lang="en-GB" sz="2400" dirty="0" err="1">
                <a:effectLst/>
                <a:latin typeface="Calibri" panose="020F0502020204030204" pitchFamily="34" charset="0"/>
                <a:ea typeface="Calibri" panose="020F0502020204030204" pitchFamily="34" charset="0"/>
                <a:cs typeface="Arial" panose="020B0604020202020204" pitchFamily="34" charset="0"/>
              </a:rPr>
              <a:t>procesul</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achiziție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poată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începe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recunoscută</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nevoie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specifică</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sz="2400" dirty="0">
              <a:latin typeface="Calibri" panose="020F0502020204030204" pitchFamily="34" charset="0"/>
              <a:cs typeface="Arial" panose="020B0604020202020204" pitchFamily="34" charset="0"/>
            </a:endParaRPr>
          </a:p>
          <a:p>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această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etapă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necesar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se </a:t>
            </a:r>
            <a:r>
              <a:rPr lang="en-GB" sz="2400" dirty="0" err="1">
                <a:effectLst/>
                <a:latin typeface="Calibri" panose="020F0502020204030204" pitchFamily="34" charset="0"/>
                <a:ea typeface="Calibri" panose="020F0502020204030204" pitchFamily="34" charset="0"/>
                <a:cs typeface="Arial" panose="020B0604020202020204" pitchFamily="34" charset="0"/>
              </a:rPr>
              <a:t>definească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clar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nevoia</a:t>
            </a:r>
            <a:r>
              <a:rPr lang="en-GB" sz="2400" dirty="0">
                <a:effectLst/>
                <a:latin typeface="Calibri" panose="020F0502020204030204" pitchFamily="34" charset="0"/>
                <a:ea typeface="Calibri" panose="020F0502020204030204" pitchFamily="34" charset="0"/>
                <a:cs typeface="Arial" panose="020B0604020202020204" pitchFamily="34" charset="0"/>
              </a:rPr>
              <a:t>.</a:t>
            </a: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69441"/>
          </a:xfrm>
          <a:prstGeom prst="rect">
            <a:avLst/>
          </a:prstGeom>
          <a:noFill/>
        </p:spPr>
        <p:txBody>
          <a:bodyPr wrap="square">
            <a:spAutoFit/>
          </a:bodyPr>
          <a:lstStyle/>
          <a:p>
            <a:r>
              <a:rPr lang="en-GB" sz="4400" dirty="0" err="1"/>
              <a:t>Cerințe</a:t>
            </a:r>
            <a:r>
              <a:rPr lang="en-GB" sz="4400" dirty="0"/>
              <a:t> de </a:t>
            </a:r>
            <a:r>
              <a:rPr lang="en-GB" sz="4400" dirty="0" err="1"/>
              <a:t>achiziții</a:t>
            </a:r>
            <a:endParaRPr lang="en-GB" sz="4400" dirty="0"/>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en-GB" sz="2800" dirty="0"/>
              <a:t>Etapa 2: </a:t>
            </a:r>
            <a:r>
              <a:rPr lang="en-GB" sz="2800" dirty="0" err="1"/>
              <a:t>Creați</a:t>
            </a:r>
            <a:r>
              <a:rPr lang="en-GB" sz="2800" dirty="0"/>
              <a:t> </a:t>
            </a:r>
            <a:r>
              <a:rPr lang="en-GB" sz="2800" dirty="0" err="1"/>
              <a:t>și</a:t>
            </a:r>
            <a:r>
              <a:rPr lang="en-GB" sz="2800" dirty="0"/>
              <a:t> </a:t>
            </a:r>
            <a:r>
              <a:rPr lang="en-GB" sz="2800" dirty="0" err="1"/>
              <a:t>trimiteți</a:t>
            </a:r>
            <a:r>
              <a:rPr lang="en-GB" sz="2800" dirty="0"/>
              <a:t> o </a:t>
            </a:r>
            <a:r>
              <a:rPr lang="en-GB" sz="2800" dirty="0" err="1"/>
              <a:t>cerere</a:t>
            </a:r>
            <a:r>
              <a:rPr lang="en-GB" sz="2800" dirty="0"/>
              <a:t> de </a:t>
            </a:r>
            <a:r>
              <a:rPr lang="en-GB" sz="2800" dirty="0" err="1"/>
              <a:t>achiziție</a:t>
            </a:r>
            <a:r>
              <a:rPr lang="en-GB" sz="2800" dirty="0"/>
              <a:t>. </a:t>
            </a:r>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pt-BR" sz="2400" dirty="0"/>
              <a:t>O cerere de achiziție (sau o cerere de achiziție) este o cerere formală de bunuri sau servicii</a:t>
            </a:r>
            <a:endParaRPr lang="en-GB" sz="2400" dirty="0"/>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69441"/>
          </a:xfrm>
          <a:prstGeom prst="rect">
            <a:avLst/>
          </a:prstGeom>
          <a:noFill/>
        </p:spPr>
        <p:txBody>
          <a:bodyPr wrap="square">
            <a:spAutoFit/>
          </a:bodyPr>
          <a:lstStyle/>
          <a:p>
            <a:r>
              <a:rPr lang="en-GB" sz="4400" dirty="0" err="1"/>
              <a:t>Cerințe</a:t>
            </a:r>
            <a:r>
              <a:rPr lang="en-GB" sz="4400" dirty="0"/>
              <a:t> de </a:t>
            </a:r>
            <a:r>
              <a:rPr lang="en-GB" sz="4400" dirty="0" err="1"/>
              <a:t>achiziții</a:t>
            </a:r>
            <a:endParaRPr lang="en-GB" sz="4400" dirty="0"/>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8267478" cy="461665"/>
          </a:xfrm>
          <a:prstGeom prst="rect">
            <a:avLst/>
          </a:prstGeom>
          <a:noFill/>
        </p:spPr>
        <p:txBody>
          <a:bodyPr wrap="square">
            <a:spAutoFit/>
          </a:bodyPr>
          <a:lstStyle/>
          <a:p>
            <a:r>
              <a:rPr lang="en-GB" sz="2400" dirty="0"/>
              <a:t>Etapa 3: </a:t>
            </a:r>
            <a:r>
              <a:rPr lang="en-GB" sz="2400" dirty="0" err="1"/>
              <a:t>Evaluarea</a:t>
            </a:r>
            <a:r>
              <a:rPr lang="en-GB" sz="2400" dirty="0"/>
              <a:t> </a:t>
            </a:r>
            <a:r>
              <a:rPr lang="en-GB" sz="2400" dirty="0" err="1"/>
              <a:t>și</a:t>
            </a:r>
            <a:r>
              <a:rPr lang="en-GB" sz="2400" dirty="0"/>
              <a:t> </a:t>
            </a:r>
            <a:r>
              <a:rPr lang="en-GB" sz="2400" dirty="0" err="1"/>
              <a:t>selectarea</a:t>
            </a:r>
            <a:r>
              <a:rPr lang="en-GB" sz="2400" dirty="0"/>
              <a:t> </a:t>
            </a:r>
            <a:r>
              <a:rPr lang="en-GB" sz="2400" dirty="0" err="1"/>
              <a:t>furnizorilor</a:t>
            </a:r>
            <a:r>
              <a:rPr lang="en-GB" sz="2400" dirty="0"/>
              <a:t>/</a:t>
            </a:r>
            <a:r>
              <a:rPr lang="en-GB" sz="2400" dirty="0" err="1"/>
              <a:t>furnizorilor</a:t>
            </a:r>
            <a:endParaRPr lang="en-GB" sz="2400" dirty="0"/>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480282" y="2339352"/>
            <a:ext cx="4723868" cy="4524315"/>
          </a:xfrm>
          <a:prstGeom prst="rect">
            <a:avLst/>
          </a:prstGeom>
          <a:noFill/>
        </p:spPr>
        <p:txBody>
          <a:bodyPr wrap="square" rtlCol="0">
            <a:spAutoFit/>
          </a:bodyPr>
          <a:lstStyle/>
          <a:p>
            <a:r>
              <a:rPr lang="en-GB" sz="2400" dirty="0" err="1">
                <a:effectLst/>
                <a:latin typeface="Calibri" panose="020F0502020204030204" pitchFamily="34" charset="0"/>
                <a:ea typeface="Calibri" panose="020F0502020204030204" pitchFamily="34" charset="0"/>
                <a:cs typeface="Arial" panose="020B0604020202020204" pitchFamily="34" charset="0"/>
              </a:rPr>
              <a:t>Următorul</a:t>
            </a:r>
            <a:r>
              <a:rPr lang="en-GB" sz="2400" dirty="0">
                <a:effectLst/>
                <a:latin typeface="Calibri" panose="020F0502020204030204" pitchFamily="34" charset="0"/>
                <a:ea typeface="Calibri" panose="020F0502020204030204" pitchFamily="34" charset="0"/>
                <a:cs typeface="Arial" panose="020B0604020202020204" pitchFamily="34" charset="0"/>
              </a:rPr>
              <a:t> pas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evaluarea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diferiților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furnizori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apoi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alegerea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unuia</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îndeplinește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cerințele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cheie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bune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rezultate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considerare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imaginea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ansamblu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ceea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oferi</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furnizor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inclusiv</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buFont typeface="Arial" panose="020B0604020202020204" pitchFamily="34" charset="0"/>
              <a:buChar char="•"/>
            </a:pPr>
            <a:r>
              <a:rPr lang="en-GB" sz="2400" dirty="0" err="1">
                <a:effectLst/>
                <a:latin typeface="Calibri" panose="020F0502020204030204" pitchFamily="34" charset="0"/>
                <a:ea typeface="Calibri" panose="020F0502020204030204" pitchFamily="34" charset="0"/>
                <a:cs typeface="Arial" panose="020B0604020202020204" pitchFamily="34" charset="0"/>
              </a:rPr>
              <a:t>Ușurința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comunicării</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GB" sz="2400" dirty="0" err="1">
                <a:effectLst/>
                <a:latin typeface="Calibri" panose="020F0502020204030204" pitchFamily="34" charset="0"/>
                <a:ea typeface="Calibri" panose="020F0502020204030204" pitchFamily="34" charset="0"/>
                <a:cs typeface="Arial" panose="020B0604020202020204" pitchFamily="34" charset="0"/>
              </a:rPr>
              <a:t>Etica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companiei</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GB" sz="2400" dirty="0" err="1">
                <a:effectLst/>
                <a:latin typeface="Calibri" panose="020F0502020204030204" pitchFamily="34" charset="0"/>
                <a:ea typeface="Calibri" panose="020F0502020204030204" pitchFamily="34" charset="0"/>
                <a:cs typeface="Arial" panose="020B0604020202020204" pitchFamily="34" charset="0"/>
              </a:rPr>
              <a:t>Responsabilitate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GB" sz="2400" dirty="0" err="1">
                <a:effectLst/>
                <a:latin typeface="Calibri" panose="020F0502020204030204" pitchFamily="34" charset="0"/>
                <a:ea typeface="Calibri" panose="020F0502020204030204" pitchFamily="34" charset="0"/>
                <a:cs typeface="Arial" panose="020B0604020202020204" pitchFamily="34" charset="0"/>
              </a:rPr>
              <a:t>Capabilitati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productie</a:t>
            </a:r>
            <a:endParaRPr lang="en-GB" sz="2400" dirty="0">
              <a:effectLst/>
              <a:latin typeface="Calibri" panose="020F0502020204030204" pitchFamily="34" charset="0"/>
              <a:ea typeface="Arial" panose="020B0604020202020204" pitchFamily="34" charset="0"/>
              <a:cs typeface="Arial" panose="020B0604020202020204" pitchFamily="34" charset="0"/>
            </a:endParaRP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69441"/>
          </a:xfrm>
          <a:prstGeom prst="rect">
            <a:avLst/>
          </a:prstGeom>
          <a:noFill/>
        </p:spPr>
        <p:txBody>
          <a:bodyPr wrap="square">
            <a:spAutoFit/>
          </a:bodyPr>
          <a:lstStyle/>
          <a:p>
            <a:r>
              <a:rPr lang="en-GB" sz="4400" dirty="0" err="1"/>
              <a:t>Cerințe</a:t>
            </a:r>
            <a:r>
              <a:rPr lang="en-GB" sz="4400" dirty="0"/>
              <a:t> de </a:t>
            </a:r>
            <a:r>
              <a:rPr lang="en-GB" sz="4400" dirty="0" err="1"/>
              <a:t>achiziții</a:t>
            </a:r>
            <a:endParaRPr lang="en-GB" sz="4400" dirty="0"/>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815882"/>
          </a:xfrm>
          <a:prstGeom prst="rect">
            <a:avLst/>
          </a:prstGeom>
          <a:noFill/>
        </p:spPr>
        <p:txBody>
          <a:bodyPr wrap="square">
            <a:spAutoFit/>
          </a:bodyPr>
          <a:lstStyle/>
          <a:p>
            <a:r>
              <a:rPr lang="pt-BR" sz="2800" dirty="0"/>
              <a:t>Etapa 4: Negociați termenii unui contract cu furnizorul selectat</a:t>
            </a:r>
            <a:endParaRPr lang="en-GB" sz="2800" dirty="0"/>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7393345" cy="769441"/>
          </a:xfrm>
          <a:prstGeom prst="rect">
            <a:avLst/>
          </a:prstGeom>
          <a:noFill/>
        </p:spPr>
        <p:txBody>
          <a:bodyPr wrap="square">
            <a:spAutoFit/>
          </a:bodyPr>
          <a:lstStyle/>
          <a:p>
            <a:r>
              <a:rPr lang="en-GB" sz="4400" dirty="0" err="1"/>
              <a:t>Cerințe</a:t>
            </a:r>
            <a:r>
              <a:rPr lang="en-GB" sz="4400" dirty="0"/>
              <a:t> de </a:t>
            </a:r>
            <a:r>
              <a:rPr lang="en-GB" sz="4400" dirty="0" err="1"/>
              <a:t>achiziții</a:t>
            </a:r>
            <a:endParaRPr lang="en-GB" sz="4400" dirty="0"/>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es-ES" sz="2800" dirty="0"/>
              <a:t>Etapa 5 </a:t>
            </a:r>
            <a:r>
              <a:rPr lang="es-ES" sz="2800" dirty="0" err="1"/>
              <a:t>și</a:t>
            </a:r>
            <a:r>
              <a:rPr lang="es-ES" sz="2800" dirty="0"/>
              <a:t> Etapa 6: </a:t>
            </a:r>
            <a:r>
              <a:rPr lang="es-ES" sz="2800" dirty="0" err="1"/>
              <a:t>Gestionarea</a:t>
            </a:r>
            <a:r>
              <a:rPr lang="es-ES" sz="2800" dirty="0"/>
              <a:t> </a:t>
            </a:r>
            <a:r>
              <a:rPr lang="es-ES" sz="2800" dirty="0" err="1"/>
              <a:t>comenzilor</a:t>
            </a:r>
            <a:endParaRPr lang="en-GB" sz="2800" dirty="0"/>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4154984"/>
          </a:xfrm>
          <a:prstGeom prst="rect">
            <a:avLst/>
          </a:prstGeom>
          <a:noFill/>
        </p:spPr>
        <p:txBody>
          <a:bodyPr wrap="square" rtlCol="0">
            <a:spAutoFit/>
          </a:bodyPr>
          <a:lstStyle/>
          <a:p>
            <a:r>
              <a:rPr lang="en-GB" sz="2400" dirty="0">
                <a:effectLst/>
                <a:latin typeface="Calibri" panose="020F0502020204030204" pitchFamily="34" charset="0"/>
                <a:ea typeface="Calibri" panose="020F0502020204030204" pitchFamily="34" charset="0"/>
                <a:cs typeface="Arial" panose="020B0604020202020204" pitchFamily="34" charset="0"/>
              </a:rPr>
              <a:t>Pe </a:t>
            </a:r>
            <a:r>
              <a:rPr lang="en-GB" sz="2400" dirty="0" err="1">
                <a:effectLst/>
                <a:latin typeface="Calibri" panose="020F0502020204030204" pitchFamily="34" charset="0"/>
                <a:ea typeface="Calibri" panose="020F0502020204030204" pitchFamily="34" charset="0"/>
                <a:cs typeface="Arial" panose="020B0604020202020204" pitchFamily="34" charset="0"/>
              </a:rPr>
              <a:t>măsură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bunurile</a:t>
            </a: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err="1">
                <a:effectLst/>
                <a:latin typeface="Calibri" panose="020F0502020204030204" pitchFamily="34" charset="0"/>
                <a:ea typeface="Calibri" panose="020F0502020204030204" pitchFamily="34" charset="0"/>
                <a:cs typeface="Arial" panose="020B0604020202020204" pitchFamily="34" charset="0"/>
              </a:rPr>
              <a:t>serviciile</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livrate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existe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cineva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responsabil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mod ideal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utilizatorul</a:t>
            </a:r>
            <a:r>
              <a:rPr lang="en-GB" sz="2400" dirty="0">
                <a:effectLst/>
                <a:latin typeface="Calibri" panose="020F0502020204030204" pitchFamily="34" charset="0"/>
                <a:ea typeface="Calibri" panose="020F0502020204030204" pitchFamily="34" charset="0"/>
                <a:cs typeface="Arial" panose="020B0604020202020204" pitchFamily="34" charset="0"/>
              </a:rPr>
              <a:t> final al </a:t>
            </a:r>
            <a:r>
              <a:rPr lang="en-GB" sz="2400" dirty="0" err="1">
                <a:effectLst/>
                <a:latin typeface="Calibri" panose="020F0502020204030204" pitchFamily="34" charset="0"/>
                <a:ea typeface="Calibri" panose="020F0502020204030204" pitchFamily="34" charset="0"/>
                <a:cs typeface="Arial" panose="020B0604020202020204" pitchFamily="34" charset="0"/>
              </a:rPr>
              <a:t>produsului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serviciilor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verifica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standardele</a:t>
            </a:r>
            <a:r>
              <a:rPr lang="en-GB" sz="2400" dirty="0">
                <a:effectLst/>
                <a:latin typeface="Calibri" panose="020F0502020204030204" pitchFamily="34" charset="0"/>
                <a:ea typeface="Calibri" panose="020F0502020204030204" pitchFamily="34" charset="0"/>
                <a:cs typeface="Arial" panose="020B0604020202020204" pitchFamily="34" charset="0"/>
              </a:rPr>
              <a:t> au </a:t>
            </a:r>
            <a:r>
              <a:rPr lang="en-GB" sz="2400" dirty="0" err="1">
                <a:effectLst/>
                <a:latin typeface="Calibri" panose="020F0502020204030204" pitchFamily="34" charset="0"/>
                <a:ea typeface="Calibri" panose="020F0502020204030204" pitchFamily="34" charset="0"/>
                <a:cs typeface="Arial" panose="020B0604020202020204" pitchFamily="34" charset="0"/>
              </a:rPr>
              <a:t>fost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respectate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termenele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livrare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cantitățile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calitatea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produselor</a:t>
            </a:r>
            <a:r>
              <a:rPr lang="en-GB" sz="2400" dirty="0">
                <a:effectLst/>
                <a:latin typeface="Calibri" panose="020F0502020204030204" pitchFamily="34" charset="0"/>
                <a:ea typeface="Calibri" panose="020F0502020204030204" pitchFamily="34" charset="0"/>
                <a:cs typeface="Arial" panose="020B0604020202020204" pitchFamily="34" charset="0"/>
              </a:rPr>
              <a:t> etc.</a:t>
            </a:r>
            <a:endParaRPr lang="en-GB"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7393345" cy="769441"/>
          </a:xfrm>
          <a:prstGeom prst="rect">
            <a:avLst/>
          </a:prstGeom>
          <a:noFill/>
        </p:spPr>
        <p:txBody>
          <a:bodyPr wrap="square">
            <a:spAutoFit/>
          </a:bodyPr>
          <a:lstStyle/>
          <a:p>
            <a:r>
              <a:rPr lang="en-GB" sz="4400" dirty="0" err="1"/>
              <a:t>Cerințe</a:t>
            </a:r>
            <a:r>
              <a:rPr lang="en-GB" sz="4400" dirty="0"/>
              <a:t> de </a:t>
            </a:r>
            <a:r>
              <a:rPr lang="en-GB" sz="4400" dirty="0" err="1"/>
              <a:t>achiziții</a:t>
            </a:r>
            <a:endParaRPr lang="en-GB" sz="4400" dirty="0"/>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5994400" y="2016168"/>
            <a:ext cx="5933440" cy="5232202"/>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Managementul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riscului</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securitate</a:t>
            </a:r>
            <a:r>
              <a:rPr lang="en-GB" sz="2800" dirty="0">
                <a:effectLst/>
                <a:latin typeface="Calibri" panose="020F0502020204030204" pitchFamily="34" charset="0"/>
                <a:ea typeface="Calibri" panose="020F0502020204030204" pitchFamily="34" charset="0"/>
                <a:cs typeface="Arial" panose="020B0604020202020204" pitchFamily="34" charset="0"/>
              </a:rPr>
              <a:t> al </a:t>
            </a:r>
            <a:r>
              <a:rPr lang="en-GB" sz="2800" dirty="0" err="1">
                <a:effectLst/>
                <a:latin typeface="Calibri" panose="020F0502020204030204" pitchFamily="34" charset="0"/>
                <a:ea typeface="Calibri" panose="020F0502020204030204" pitchFamily="34" charset="0"/>
                <a:cs typeface="Arial" panose="020B0604020202020204" pitchFamily="34" charset="0"/>
              </a:rPr>
              <a:t>furnizorilor</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este</a:t>
            </a:r>
            <a:r>
              <a:rPr lang="en-GB" sz="2800" dirty="0">
                <a:effectLst/>
                <a:latin typeface="Calibri" panose="020F0502020204030204" pitchFamily="34" charset="0"/>
                <a:ea typeface="Calibri" panose="020F0502020204030204" pitchFamily="34" charset="0"/>
                <a:cs typeface="Arial" panose="020B0604020202020204" pitchFamily="34" charset="0"/>
              </a:rPr>
              <a:t> o </a:t>
            </a:r>
            <a:r>
              <a:rPr lang="en-GB" sz="2800" dirty="0" err="1">
                <a:effectLst/>
                <a:latin typeface="Calibri" panose="020F0502020204030204" pitchFamily="34" charset="0"/>
                <a:ea typeface="Calibri" panose="020F0502020204030204" pitchFamily="34" charset="0"/>
                <a:cs typeface="Arial" panose="020B0604020202020204" pitchFamily="34" charset="0"/>
              </a:rPr>
              <a:t>strategie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concepută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pentru</a:t>
            </a:r>
            <a:r>
              <a:rPr lang="en-GB" sz="2800" dirty="0">
                <a:effectLst/>
                <a:latin typeface="Calibri" panose="020F0502020204030204" pitchFamily="34" charset="0"/>
                <a:ea typeface="Calibri" panose="020F0502020204030204" pitchFamily="34" charset="0"/>
                <a:cs typeface="Arial" panose="020B0604020202020204" pitchFamily="34" charset="0"/>
              </a:rPr>
              <a:t> a </a:t>
            </a:r>
            <a:r>
              <a:rPr lang="en-GB" sz="2800" dirty="0" err="1">
                <a:effectLst/>
                <a:latin typeface="Calibri" panose="020F0502020204030204" pitchFamily="34" charset="0"/>
                <a:ea typeface="Calibri" panose="020F0502020204030204" pitchFamily="34" charset="0"/>
                <a:cs typeface="Arial" panose="020B0604020202020204" pitchFamily="34" charset="0"/>
              </a:rPr>
              <a:t>limita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numărul</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amenințări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vulnerabilități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și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puncte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slabe</a:t>
            </a:r>
            <a:r>
              <a:rPr lang="en-GB" sz="2800" dirty="0">
                <a:effectLst/>
                <a:latin typeface="Calibri" panose="020F0502020204030204" pitchFamily="34" charset="0"/>
                <a:ea typeface="Calibri" panose="020F0502020204030204" pitchFamily="34" charset="0"/>
                <a:cs typeface="Arial" panose="020B0604020202020204" pitchFamily="34" charset="0"/>
              </a:rPr>
              <a:t> cu care se </a:t>
            </a:r>
            <a:r>
              <a:rPr lang="en-GB" sz="2800" dirty="0" err="1">
                <a:effectLst/>
                <a:latin typeface="Calibri" panose="020F0502020204030204" pitchFamily="34" charset="0"/>
                <a:ea typeface="Calibri" panose="020F0502020204030204" pitchFamily="34" charset="0"/>
                <a:cs typeface="Arial" panose="020B0604020202020204" pitchFamily="34" charset="0"/>
              </a:rPr>
              <a:t>confruntă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organizația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dvs</a:t>
            </a:r>
            <a:r>
              <a:rPr lang="en-GB" sz="2800" dirty="0">
                <a:effectLst/>
                <a:latin typeface="Calibri" panose="020F0502020204030204" pitchFamily="34" charset="0"/>
                <a:ea typeface="Calibri" panose="020F0502020204030204" pitchFamily="34" charset="0"/>
                <a:cs typeface="Arial" panose="020B0604020202020204" pitchFamily="34" charset="0"/>
              </a:rPr>
              <a:t>. din </a:t>
            </a:r>
            <a:r>
              <a:rPr lang="en-GB" sz="2800" dirty="0" err="1">
                <a:effectLst/>
                <a:latin typeface="Calibri" panose="020F0502020204030204" pitchFamily="34" charset="0"/>
                <a:ea typeface="Calibri" panose="020F0502020204030204" pitchFamily="34" charset="0"/>
                <a:cs typeface="Arial" panose="020B0604020202020204" pitchFamily="34" charset="0"/>
              </a:rPr>
              <a:t>cauza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furnizorilor</a:t>
            </a:r>
            <a:r>
              <a:rPr lang="en-GB" sz="2800" dirty="0">
                <a:effectLst/>
                <a:latin typeface="Calibri" panose="020F0502020204030204" pitchFamily="34" charset="0"/>
                <a:ea typeface="Calibri" panose="020F0502020204030204" pitchFamily="34" charset="0"/>
                <a:cs typeface="Arial" panose="020B0604020202020204" pitchFamily="34" charset="0"/>
              </a:rPr>
              <a:t> din </a:t>
            </a:r>
            <a:r>
              <a:rPr lang="en-GB" sz="2800" dirty="0" err="1">
                <a:effectLst/>
                <a:latin typeface="Calibri" panose="020F0502020204030204" pitchFamily="34" charset="0"/>
                <a:ea typeface="Calibri" panose="020F0502020204030204" pitchFamily="34" charset="0"/>
                <a:cs typeface="Arial" panose="020B0604020202020204" pitchFamily="34" charset="0"/>
              </a:rPr>
              <a:t>lanțul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dvs</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aprovizionare</a:t>
            </a:r>
            <a:r>
              <a:rPr lang="en-GB" sz="2800" dirty="0">
                <a:effectLst/>
                <a:latin typeface="Calibri" panose="020F0502020204030204" pitchFamily="34" charset="0"/>
                <a:ea typeface="Calibri" panose="020F0502020204030204" pitchFamily="34" charset="0"/>
                <a:cs typeface="Arial" panose="020B0604020202020204" pitchFamily="34" charset="0"/>
              </a:rPr>
              <a:t>.</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Un </a:t>
            </a:r>
            <a:r>
              <a:rPr lang="en-GB" sz="2400" dirty="0" err="1">
                <a:effectLst/>
                <a:latin typeface="Calibri" panose="020F0502020204030204" pitchFamily="34" charset="0"/>
                <a:ea typeface="Calibri" panose="020F0502020204030204" pitchFamily="34" charset="0"/>
                <a:cs typeface="Arial" panose="020B0604020202020204" pitchFamily="34" charset="0"/>
              </a:rPr>
              <a:t>furnizor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obicei</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terță</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vinde</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produs</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serviciu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echipament</a:t>
            </a:r>
            <a:r>
              <a:rPr lang="en-GB" sz="2400" dirty="0">
                <a:effectLst/>
                <a:latin typeface="Calibri" panose="020F0502020204030204" pitchFamily="34" charset="0"/>
                <a:ea typeface="Calibri" panose="020F0502020204030204" pitchFamily="34" charset="0"/>
                <a:cs typeface="Arial" panose="020B0604020202020204" pitchFamily="34" charset="0"/>
              </a:rPr>
              <a:t> de care </a:t>
            </a:r>
            <a:r>
              <a:rPr lang="en-GB" sz="2400" dirty="0" err="1">
                <a:effectLst/>
                <a:latin typeface="Calibri" panose="020F0502020204030204" pitchFamily="34" charset="0"/>
                <a:ea typeface="Calibri" panose="020F0502020204030204" pitchFamily="34" charset="0"/>
                <a:cs typeface="Arial" panose="020B0604020202020204" pitchFamily="34" charset="0"/>
              </a:rPr>
              <a:t>afacerea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dvs</a:t>
            </a:r>
            <a:r>
              <a:rPr lang="en-GB" sz="2400" dirty="0">
                <a:effectLst/>
                <a:latin typeface="Calibri" panose="020F0502020204030204" pitchFamily="34" charset="0"/>
                <a:ea typeface="Calibri" panose="020F0502020204030204" pitchFamily="34" charset="0"/>
                <a:cs typeface="Arial" panose="020B0604020202020204" pitchFamily="34" charset="0"/>
              </a:rPr>
              <a:t>. are </a:t>
            </a:r>
            <a:r>
              <a:rPr lang="en-GB" sz="2400" dirty="0" err="1">
                <a:effectLst/>
                <a:latin typeface="Calibri" panose="020F0502020204030204" pitchFamily="34" charset="0"/>
                <a:ea typeface="Calibri" panose="020F0502020204030204" pitchFamily="34" charset="0"/>
                <a:cs typeface="Arial" panose="020B0604020202020204" pitchFamily="34" charset="0"/>
              </a:rPr>
              <a:t>nevoie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opera.</a:t>
            </a:r>
          </a:p>
          <a:p>
            <a:endParaRPr lang="en-GB"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6" y="1074897"/>
            <a:ext cx="8259713"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426853"/>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Ciclul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managementului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riscului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furnizorilor</a:t>
            </a:r>
            <a:r>
              <a:rPr lang="en-GB" sz="2800" dirty="0">
                <a:effectLst/>
                <a:latin typeface="Calibri" panose="020F0502020204030204" pitchFamily="34" charset="0"/>
                <a:ea typeface="Calibri" panose="020F0502020204030204" pitchFamily="34" charset="0"/>
                <a:cs typeface="Arial" panose="020B0604020202020204" pitchFamily="34" charset="0"/>
              </a:rPr>
              <a:t>.</a:t>
            </a:r>
          </a:p>
          <a:p>
            <a:endParaRPr lang="en-GB" sz="1400" dirty="0"/>
          </a:p>
          <a:p>
            <a:pPr>
              <a:spcBef>
                <a:spcPts val="200"/>
              </a:spcBef>
            </a:pPr>
            <a:r>
              <a:rPr lang="en-GB" sz="2400" b="1" dirty="0"/>
              <a:t>Pasul 1</a:t>
            </a:r>
            <a:r>
              <a:rPr lang="en-GB" sz="2400" dirty="0"/>
              <a:t>: </a:t>
            </a:r>
            <a:r>
              <a:rPr lang="en-GB" sz="2400" dirty="0" err="1"/>
              <a:t>Analiză</a:t>
            </a:r>
            <a:r>
              <a:rPr lang="en-GB" sz="2400" dirty="0"/>
              <a:t> – </a:t>
            </a:r>
            <a:r>
              <a:rPr lang="en-GB" sz="2400" dirty="0" err="1"/>
              <a:t>Compania</a:t>
            </a:r>
            <a:r>
              <a:rPr lang="en-GB" sz="2400" dirty="0"/>
              <a:t> </a:t>
            </a:r>
            <a:r>
              <a:rPr lang="en-GB" sz="2400" dirty="0" err="1"/>
              <a:t>identifică</a:t>
            </a:r>
            <a:r>
              <a:rPr lang="en-GB" sz="2400" dirty="0"/>
              <a:t> </a:t>
            </a:r>
            <a:r>
              <a:rPr lang="en-GB" sz="2400" dirty="0" err="1"/>
              <a:t>riscul</a:t>
            </a:r>
            <a:r>
              <a:rPr lang="en-GB" sz="2400" dirty="0"/>
              <a:t> </a:t>
            </a:r>
            <a:r>
              <a:rPr lang="en-GB" sz="2400" dirty="0" err="1"/>
              <a:t>inerent</a:t>
            </a:r>
            <a:r>
              <a:rPr lang="en-GB" sz="2400" dirty="0"/>
              <a:t> al </a:t>
            </a:r>
            <a:r>
              <a:rPr lang="en-GB" sz="2400" dirty="0" err="1"/>
              <a:t>relației</a:t>
            </a:r>
            <a:r>
              <a:rPr lang="en-GB" sz="2400" dirty="0"/>
              <a:t> </a:t>
            </a:r>
            <a:r>
              <a:rPr lang="en-GB" sz="2400" dirty="0" err="1"/>
              <a:t>și</a:t>
            </a:r>
            <a:r>
              <a:rPr lang="en-GB" sz="2400" dirty="0"/>
              <a:t> </a:t>
            </a:r>
            <a:r>
              <a:rPr lang="en-GB" sz="2400" dirty="0" err="1"/>
              <a:t>nivelul</a:t>
            </a:r>
            <a:r>
              <a:rPr lang="en-GB" sz="2400" dirty="0"/>
              <a:t> de due diligence care </a:t>
            </a:r>
            <a:r>
              <a:rPr lang="en-GB" sz="2400" dirty="0" err="1"/>
              <a:t>trebuie</a:t>
            </a:r>
            <a:r>
              <a:rPr lang="en-GB" sz="2400" dirty="0"/>
              <a:t> </a:t>
            </a:r>
            <a:r>
              <a:rPr lang="en-GB" sz="2400" dirty="0" err="1"/>
              <a:t>efectuat</a:t>
            </a:r>
            <a:r>
              <a:rPr lang="en-GB" sz="2400" dirty="0"/>
              <a:t>. </a:t>
            </a:r>
            <a:r>
              <a:rPr lang="en-GB" sz="2400" dirty="0" err="1"/>
              <a:t>În</a:t>
            </a:r>
            <a:r>
              <a:rPr lang="en-GB" sz="2400" dirty="0"/>
              <a:t> </a:t>
            </a:r>
            <a:r>
              <a:rPr lang="en-GB" sz="2400" dirty="0" err="1"/>
              <a:t>consecință</a:t>
            </a:r>
            <a:r>
              <a:rPr lang="en-GB" sz="2400" dirty="0"/>
              <a:t>, </a:t>
            </a:r>
            <a:r>
              <a:rPr lang="en-GB" sz="2400" dirty="0" err="1"/>
              <a:t>compania</a:t>
            </a:r>
            <a:r>
              <a:rPr lang="en-GB" sz="2400" dirty="0"/>
              <a:t> </a:t>
            </a:r>
            <a:r>
              <a:rPr lang="en-GB" sz="2400" dirty="0" err="1"/>
              <a:t>evaluează</a:t>
            </a:r>
            <a:r>
              <a:rPr lang="en-GB" sz="2400" dirty="0"/>
              <a:t> </a:t>
            </a:r>
            <a:r>
              <a:rPr lang="en-GB" sz="2400" dirty="0" err="1"/>
              <a:t>postura</a:t>
            </a:r>
            <a:r>
              <a:rPr lang="en-GB" sz="2400" dirty="0"/>
              <a:t> de </a:t>
            </a:r>
            <a:r>
              <a:rPr lang="en-GB" sz="2400" dirty="0" err="1"/>
              <a:t>securitate</a:t>
            </a:r>
            <a:r>
              <a:rPr lang="en-GB" sz="2400" dirty="0"/>
              <a:t> a </a:t>
            </a:r>
            <a:r>
              <a:rPr lang="en-GB" sz="2400" dirty="0" err="1"/>
              <a:t>terței</a:t>
            </a:r>
            <a:r>
              <a:rPr lang="en-GB" sz="2400" dirty="0"/>
              <a:t> </a:t>
            </a:r>
            <a:r>
              <a:rPr lang="en-GB" sz="2400" dirty="0" err="1"/>
              <a:t>părți</a:t>
            </a:r>
            <a:r>
              <a:rPr lang="en-GB" sz="2400" dirty="0"/>
              <a:t> </a:t>
            </a:r>
            <a:r>
              <a:rPr lang="en-GB" sz="2400" dirty="0" err="1"/>
              <a:t>și</a:t>
            </a:r>
            <a:r>
              <a:rPr lang="en-GB" sz="2400" dirty="0"/>
              <a:t> </a:t>
            </a:r>
            <a:r>
              <a:rPr lang="en-GB" sz="2400" dirty="0" err="1"/>
              <a:t>efectuează</a:t>
            </a:r>
            <a:r>
              <a:rPr lang="en-GB" sz="2400" dirty="0"/>
              <a:t> o </a:t>
            </a:r>
            <a:r>
              <a:rPr lang="en-GB" sz="2400" dirty="0" err="1"/>
              <a:t>analiză</a:t>
            </a:r>
            <a:r>
              <a:rPr lang="en-GB" sz="2400" dirty="0"/>
              <a:t> a </a:t>
            </a:r>
            <a:r>
              <a:rPr lang="en-GB" sz="2400" dirty="0" err="1"/>
              <a:t>decalajului</a:t>
            </a:r>
            <a:r>
              <a:rPr lang="en-GB" sz="2400" dirty="0"/>
              <a:t>.</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6" y="1074897"/>
            <a:ext cx="8777873"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559949"/>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Ciclul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managementului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riscului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furnizorilor</a:t>
            </a:r>
            <a:r>
              <a:rPr lang="en-GB" sz="2800" dirty="0">
                <a:effectLst/>
                <a:latin typeface="Calibri" panose="020F0502020204030204" pitchFamily="34" charset="0"/>
                <a:ea typeface="Calibri" panose="020F0502020204030204" pitchFamily="34" charset="0"/>
                <a:cs typeface="Arial" panose="020B0604020202020204" pitchFamily="34" charset="0"/>
              </a:rPr>
              <a:t>.</a:t>
            </a:r>
          </a:p>
          <a:p>
            <a:endParaRPr lang="en-GB" sz="2800" dirty="0"/>
          </a:p>
          <a:p>
            <a:pPr>
              <a:spcBef>
                <a:spcPts val="200"/>
              </a:spcBef>
            </a:pPr>
            <a:r>
              <a:rPr lang="en-GB" sz="2400" b="1" dirty="0"/>
              <a:t>Pasul 2</a:t>
            </a:r>
            <a:r>
              <a:rPr lang="en-GB" sz="2400" dirty="0"/>
              <a:t>: </a:t>
            </a:r>
            <a:r>
              <a:rPr lang="it-IT" sz="2400" dirty="0"/>
              <a:t>Implicare – Compania și terțul colaborează pentru a remedia lacunele</a:t>
            </a:r>
            <a:r>
              <a:rPr lang="en-GB" sz="2400" dirty="0"/>
              <a:t>.</a:t>
            </a:r>
          </a:p>
          <a:p>
            <a:pPr>
              <a:spcBef>
                <a:spcPts val="200"/>
              </a:spcBef>
            </a:pPr>
            <a:r>
              <a:rPr lang="en-GB" sz="2400" b="1" dirty="0"/>
              <a:t>Pasul 3</a:t>
            </a:r>
            <a:r>
              <a:rPr lang="en-GB" sz="2400" dirty="0"/>
              <a:t>: </a:t>
            </a:r>
            <a:r>
              <a:rPr lang="en-GB" sz="2400" dirty="0" err="1"/>
              <a:t>Remediere</a:t>
            </a:r>
            <a:r>
              <a:rPr lang="en-GB" sz="2400" dirty="0"/>
              <a:t> – </a:t>
            </a:r>
            <a:r>
              <a:rPr lang="en-GB" sz="2400" dirty="0" err="1"/>
              <a:t>Terțul</a:t>
            </a:r>
            <a:r>
              <a:rPr lang="en-GB" sz="2400" dirty="0"/>
              <a:t> </a:t>
            </a:r>
            <a:r>
              <a:rPr lang="en-GB" sz="2400" dirty="0" err="1"/>
              <a:t>remediază</a:t>
            </a:r>
            <a:r>
              <a:rPr lang="en-GB" sz="2400" dirty="0"/>
              <a:t> </a:t>
            </a:r>
            <a:r>
              <a:rPr lang="en-GB" sz="2400" dirty="0" err="1"/>
              <a:t>lacunele</a:t>
            </a:r>
            <a:r>
              <a:rPr lang="en-GB" sz="2400" dirty="0"/>
              <a:t> </a:t>
            </a:r>
            <a:r>
              <a:rPr lang="en-GB" sz="2400" dirty="0" err="1"/>
              <a:t>cibernetice</a:t>
            </a:r>
            <a:r>
              <a:rPr lang="en-GB" sz="2400" dirty="0"/>
              <a:t>.</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6" y="1074897"/>
            <a:ext cx="8798193"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5062924"/>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Ciclul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managementului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riscului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furnizorilor</a:t>
            </a:r>
            <a:r>
              <a:rPr lang="en-GB" sz="2800" dirty="0">
                <a:effectLst/>
                <a:latin typeface="Calibri" panose="020F0502020204030204" pitchFamily="34" charset="0"/>
                <a:ea typeface="Calibri" panose="020F0502020204030204" pitchFamily="34" charset="0"/>
                <a:cs typeface="Arial" panose="020B0604020202020204" pitchFamily="34" charset="0"/>
              </a:rPr>
              <a:t>.</a:t>
            </a:r>
          </a:p>
          <a:p>
            <a:endParaRPr lang="en-GB" sz="2800" dirty="0"/>
          </a:p>
          <a:p>
            <a:pPr>
              <a:spcBef>
                <a:spcPts val="200"/>
              </a:spcBef>
            </a:pPr>
            <a:r>
              <a:rPr lang="en-GB" sz="2400" b="1" dirty="0"/>
              <a:t>Pasul 4</a:t>
            </a:r>
            <a:r>
              <a:rPr lang="en-GB" sz="2400" dirty="0"/>
              <a:t>: </a:t>
            </a:r>
            <a:r>
              <a:rPr lang="it-IT" sz="2400" dirty="0"/>
              <a:t>Aprobare – Compania aprobă terțul sau îl respinge pe baza toleranței la risc</a:t>
            </a:r>
            <a:r>
              <a:rPr lang="en-GB" sz="2400" dirty="0"/>
              <a:t>.</a:t>
            </a:r>
          </a:p>
          <a:p>
            <a:pPr>
              <a:spcBef>
                <a:spcPts val="200"/>
              </a:spcBef>
            </a:pPr>
            <a:endParaRPr lang="en-GB" sz="2400" b="1" dirty="0"/>
          </a:p>
          <a:p>
            <a:pPr>
              <a:spcBef>
                <a:spcPts val="200"/>
              </a:spcBef>
            </a:pPr>
            <a:r>
              <a:rPr lang="en-GB" sz="2400" b="1" dirty="0"/>
              <a:t>Pasul 5</a:t>
            </a:r>
            <a:r>
              <a:rPr lang="en-GB" sz="2400" dirty="0"/>
              <a:t>: </a:t>
            </a:r>
            <a:r>
              <a:rPr lang="en-GB" sz="2400" dirty="0" err="1"/>
              <a:t>Monitorizare</a:t>
            </a:r>
            <a:r>
              <a:rPr lang="en-GB" sz="2400" dirty="0"/>
              <a:t> – </a:t>
            </a:r>
            <a:r>
              <a:rPr lang="en-GB" sz="2400" dirty="0" err="1"/>
              <a:t>Compania</a:t>
            </a:r>
            <a:r>
              <a:rPr lang="en-GB" sz="2400" dirty="0"/>
              <a:t> </a:t>
            </a:r>
            <a:r>
              <a:rPr lang="en-GB" sz="2400" dirty="0" err="1"/>
              <a:t>continuă</a:t>
            </a:r>
            <a:r>
              <a:rPr lang="en-GB" sz="2400" dirty="0"/>
              <a:t> </a:t>
            </a:r>
            <a:r>
              <a:rPr lang="en-GB" sz="2400" dirty="0" err="1"/>
              <a:t>să</a:t>
            </a:r>
            <a:r>
              <a:rPr lang="en-GB" sz="2400" dirty="0"/>
              <a:t> </a:t>
            </a:r>
            <a:r>
              <a:rPr lang="en-GB" sz="2400" dirty="0" err="1"/>
              <a:t>monitorizeze</a:t>
            </a:r>
            <a:r>
              <a:rPr lang="en-GB" sz="2400" dirty="0"/>
              <a:t> </a:t>
            </a:r>
            <a:r>
              <a:rPr lang="en-GB" sz="2400" dirty="0" err="1"/>
              <a:t>terța</a:t>
            </a:r>
            <a:r>
              <a:rPr lang="en-GB" sz="2400" dirty="0"/>
              <a:t> </a:t>
            </a:r>
            <a:r>
              <a:rPr lang="en-GB" sz="2400" dirty="0" err="1"/>
              <a:t>parte</a:t>
            </a:r>
            <a:r>
              <a:rPr lang="en-GB" sz="2400" dirty="0"/>
              <a:t> </a:t>
            </a:r>
            <a:r>
              <a:rPr lang="en-GB" sz="2400" dirty="0" err="1"/>
              <a:t>pentru</a:t>
            </a:r>
            <a:r>
              <a:rPr lang="en-GB" sz="2400" dirty="0"/>
              <a:t> a </a:t>
            </a:r>
            <a:r>
              <a:rPr lang="en-GB" sz="2400" dirty="0" err="1"/>
              <a:t>detecta</a:t>
            </a:r>
            <a:r>
              <a:rPr lang="en-GB" sz="2400" dirty="0"/>
              <a:t> </a:t>
            </a:r>
            <a:r>
              <a:rPr lang="en-GB" sz="2400" dirty="0" err="1"/>
              <a:t>eventualele</a:t>
            </a:r>
            <a:r>
              <a:rPr lang="en-GB" sz="2400" dirty="0"/>
              <a:t> lacune </a:t>
            </a:r>
            <a:r>
              <a:rPr lang="en-GB" sz="2400" dirty="0" err="1"/>
              <a:t>cibernetice</a:t>
            </a:r>
            <a:endParaRPr lang="en-GB" sz="2400" dirty="0"/>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6" y="1074897"/>
            <a:ext cx="8158113" cy="769441"/>
          </a:xfrm>
          <a:prstGeom prst="rect">
            <a:avLst/>
          </a:prstGeom>
          <a:noFill/>
        </p:spPr>
        <p:txBody>
          <a:bodyPr wrap="square" rtlCol="0">
            <a:spAutoFit/>
          </a:bodyPr>
          <a:lstStyle/>
          <a:p>
            <a:r>
              <a:rPr lang="da-DK" sz="4400" dirty="0"/>
              <a:t>Managementul riscului furnizorilor</a:t>
            </a:r>
            <a:endParaRPr lang="en-GB" sz="44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943626"/>
          </a:xfrm>
          <a:prstGeom prst="rect">
            <a:avLst/>
          </a:prstGeom>
          <a:noFill/>
        </p:spPr>
        <p:txBody>
          <a:bodyPr wrap="square" rtlCol="0">
            <a:spAutoFit/>
          </a:bodyPr>
          <a:lstStyle/>
          <a:p>
            <a:pPr algn="just">
              <a:lnSpc>
                <a:spcPct val="107000"/>
              </a:lnSpc>
              <a:spcAft>
                <a:spcPts val="400"/>
              </a:spcAft>
            </a:pP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foarte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populare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lumea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astăzi</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4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De </a:t>
            </a:r>
            <a:r>
              <a:rPr lang="en-GB" sz="2400" dirty="0" err="1">
                <a:effectLst/>
                <a:latin typeface="Calibri" panose="020F0502020204030204" pitchFamily="34" charset="0"/>
                <a:ea typeface="Calibri" panose="020F0502020204030204" pitchFamily="34" charset="0"/>
                <a:cs typeface="Arial" panose="020B0604020202020204" pitchFamily="34" charset="0"/>
              </a:rPr>
              <a:t>obicei</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definită</a:t>
            </a:r>
            <a:r>
              <a:rPr lang="en-GB" sz="2400" dirty="0">
                <a:effectLst/>
                <a:latin typeface="Calibri" panose="020F0502020204030204" pitchFamily="34" charset="0"/>
                <a:ea typeface="Calibri" panose="020F0502020204030204" pitchFamily="34" charset="0"/>
                <a:cs typeface="Arial" panose="020B0604020202020204" pitchFamily="34" charset="0"/>
              </a:rPr>
              <a:t> ca o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lume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mică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constând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dintr</a:t>
            </a:r>
            <a:r>
              <a:rPr lang="en-GB" sz="2400" dirty="0">
                <a:effectLst/>
                <a:latin typeface="Calibri" panose="020F0502020204030204" pitchFamily="34" charset="0"/>
                <a:ea typeface="Calibri" panose="020F0502020204030204" pitchFamily="34" charset="0"/>
                <a:cs typeface="Arial" panose="020B0604020202020204" pitchFamily="34" charset="0"/>
              </a:rPr>
              <a:t>-un set de </a:t>
            </a:r>
            <a:r>
              <a:rPr lang="en-GB" sz="2400" dirty="0" err="1">
                <a:effectLst/>
                <a:latin typeface="Calibri" panose="020F0502020204030204" pitchFamily="34" charset="0"/>
                <a:ea typeface="Calibri" panose="020F0502020204030204" pitchFamily="34" charset="0"/>
                <a:cs typeface="Arial" panose="020B0604020202020204" pitchFamily="34" charset="0"/>
              </a:rPr>
              <a:t>indivizi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grupuri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conectați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muncă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t>
            </a:r>
            <a:r>
              <a:rPr lang="en-GB" sz="2400" dirty="0">
                <a:effectLst/>
                <a:latin typeface="Calibri" panose="020F0502020204030204" pitchFamily="34" charset="0"/>
                <a:ea typeface="Calibri" panose="020F0502020204030204" pitchFamily="34" charset="0"/>
                <a:cs typeface="Arial" panose="020B0604020202020204" pitchFamily="34" charset="0"/>
              </a:rPr>
              <a:t>.. </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569660"/>
          </a:xfrm>
          <a:prstGeom prst="rect">
            <a:avLst/>
          </a:prstGeom>
          <a:noFill/>
        </p:spPr>
        <p:txBody>
          <a:bodyPr wrap="square" rtlCol="0">
            <a:spAutoFit/>
          </a:bodyPr>
          <a:lstStyle/>
          <a:p>
            <a:r>
              <a:rPr lang="en-GB" sz="4800" dirty="0" err="1">
                <a:effectLst/>
                <a:latin typeface="Calibri" panose="020F0502020204030204" pitchFamily="34" charset="0"/>
                <a:ea typeface="Calibri" panose="020F0502020204030204" pitchFamily="34" charset="0"/>
                <a:cs typeface="Arial" panose="020B0604020202020204" pitchFamily="34" charset="0"/>
              </a:rPr>
              <a:t>Termeni</a:t>
            </a:r>
            <a:r>
              <a:rPr lang="en-GB" sz="4800" dirty="0">
                <a:effectLst/>
                <a:latin typeface="Calibri" panose="020F0502020204030204" pitchFamily="34" charset="0"/>
                <a:ea typeface="Calibri" panose="020F0502020204030204" pitchFamily="34" charset="0"/>
                <a:cs typeface="Arial" panose="020B0604020202020204" pitchFamily="34" charset="0"/>
              </a:rPr>
              <a:t> </a:t>
            </a:r>
            <a:r>
              <a:rPr lang="en-GB" sz="4800" dirty="0" err="1">
                <a:effectLst/>
                <a:latin typeface="Calibri" panose="020F0502020204030204" pitchFamily="34" charset="0"/>
                <a:ea typeface="Calibri" panose="020F0502020204030204" pitchFamily="34" charset="0"/>
                <a:cs typeface="Arial" panose="020B0604020202020204" pitchFamily="34" charset="0"/>
              </a:rPr>
              <a:t>cheie</a:t>
            </a:r>
            <a:endParaRPr lang="en-GB"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771428"/>
            <a:ext cx="5363852" cy="3970318"/>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Controlul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accesului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bazat</a:t>
            </a:r>
            <a:r>
              <a:rPr lang="en-GB" sz="2800" dirty="0">
                <a:effectLst/>
                <a:latin typeface="Calibri" panose="020F0502020204030204" pitchFamily="34" charset="0"/>
                <a:ea typeface="Calibri" panose="020F0502020204030204" pitchFamily="34" charset="0"/>
                <a:cs typeface="Arial" panose="020B0604020202020204" pitchFamily="34" charset="0"/>
              </a:rPr>
              <a:t> pe </a:t>
            </a:r>
            <a:r>
              <a:rPr lang="en-GB" sz="2800" dirty="0" err="1">
                <a:effectLst/>
                <a:latin typeface="Calibri" panose="020F0502020204030204" pitchFamily="34" charset="0"/>
                <a:ea typeface="Calibri" panose="020F0502020204030204" pitchFamily="34" charset="0"/>
                <a:cs typeface="Arial" panose="020B0604020202020204" pitchFamily="34" charset="0"/>
              </a:rPr>
              <a:t>relații:O</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paradigmă</a:t>
            </a:r>
            <a:r>
              <a:rPr lang="en-GB" sz="2800" dirty="0">
                <a:effectLst/>
                <a:latin typeface="Calibri" panose="020F0502020204030204" pitchFamily="34" charset="0"/>
                <a:ea typeface="Calibri" panose="020F0502020204030204" pitchFamily="34" charset="0"/>
                <a:cs typeface="Arial" panose="020B0604020202020204" pitchFamily="34" charset="0"/>
              </a:rPr>
              <a:t> de control al </a:t>
            </a:r>
            <a:r>
              <a:rPr lang="en-GB" sz="2800" dirty="0" err="1">
                <a:effectLst/>
                <a:latin typeface="Calibri" panose="020F0502020204030204" pitchFamily="34" charset="0"/>
                <a:ea typeface="Calibri" panose="020F0502020204030204" pitchFamily="34" charset="0"/>
                <a:cs typeface="Arial" panose="020B0604020202020204" pitchFamily="34" charset="0"/>
              </a:rPr>
              <a:t>accesului</a:t>
            </a:r>
            <a:r>
              <a:rPr lang="en-GB" sz="2800" dirty="0">
                <a:effectLst/>
                <a:latin typeface="Calibri" panose="020F0502020204030204" pitchFamily="34" charset="0"/>
                <a:ea typeface="Calibri" panose="020F0502020204030204" pitchFamily="34" charset="0"/>
                <a:cs typeface="Arial" panose="020B0604020202020204" pitchFamily="34" charset="0"/>
              </a:rPr>
              <a:t> special </a:t>
            </a:r>
            <a:r>
              <a:rPr lang="en-GB" sz="2800" dirty="0" err="1">
                <a:effectLst/>
                <a:latin typeface="Calibri" panose="020F0502020204030204" pitchFamily="34" charset="0"/>
                <a:ea typeface="Calibri" panose="020F0502020204030204" pitchFamily="34" charset="0"/>
                <a:cs typeface="Arial" panose="020B0604020202020204" pitchFamily="34" charset="0"/>
              </a:rPr>
              <a:t>adaptată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sociale</a:t>
            </a:r>
            <a:r>
              <a:rPr lang="en-GB" sz="2800" dirty="0">
                <a:effectLst/>
                <a:latin typeface="Calibri" panose="020F0502020204030204" pitchFamily="34" charset="0"/>
                <a:ea typeface="Calibri" panose="020F0502020204030204" pitchFamily="34" charset="0"/>
                <a:cs typeface="Arial" panose="020B0604020202020204" pitchFamily="34" charset="0"/>
              </a:rPr>
              <a:t>, conform </a:t>
            </a:r>
            <a:r>
              <a:rPr lang="en-GB" sz="2800" dirty="0" err="1">
                <a:effectLst/>
                <a:latin typeface="Calibri" panose="020F0502020204030204" pitchFamily="34" charset="0"/>
                <a:ea typeface="Calibri" panose="020F0502020204030204" pitchFamily="34" charset="0"/>
                <a:cs typeface="Arial" panose="020B0604020202020204" pitchFamily="34" charset="0"/>
              </a:rPr>
              <a:t>căreia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membrii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autorizați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acceseze</a:t>
            </a:r>
            <a:r>
              <a:rPr lang="en-GB" sz="2800" dirty="0">
                <a:effectLst/>
                <a:latin typeface="Calibri" panose="020F0502020204030204" pitchFamily="34" charset="0"/>
                <a:ea typeface="Calibri" panose="020F0502020204030204" pitchFamily="34" charset="0"/>
                <a:cs typeface="Arial" panose="020B0604020202020204" pitchFamily="34" charset="0"/>
              </a:rPr>
              <a:t> o </a:t>
            </a:r>
            <a:r>
              <a:rPr lang="en-GB" sz="2800" dirty="0" err="1">
                <a:effectLst/>
                <a:latin typeface="Calibri" panose="020F0502020204030204" pitchFamily="34" charset="0"/>
                <a:ea typeface="Calibri" panose="020F0502020204030204" pitchFamily="34" charset="0"/>
                <a:cs typeface="Arial" panose="020B0604020202020204" pitchFamily="34" charset="0"/>
              </a:rPr>
              <a:t>anumită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resursă</a:t>
            </a:r>
            <a:r>
              <a:rPr lang="en-GB" sz="2800" dirty="0">
                <a:effectLst/>
                <a:latin typeface="Calibri" panose="020F0502020204030204" pitchFamily="34" charset="0"/>
                <a:ea typeface="Calibri" panose="020F0502020204030204" pitchFamily="34" charset="0"/>
                <a:cs typeface="Arial" panose="020B0604020202020204" pitchFamily="34" charset="0"/>
              </a:rPr>
              <a:t> sunt </a:t>
            </a:r>
            <a:r>
              <a:rPr lang="en-GB" sz="2800" dirty="0" err="1">
                <a:effectLst/>
                <a:latin typeface="Calibri" panose="020F0502020204030204" pitchFamily="34" charset="0"/>
                <a:ea typeface="Calibri" panose="020F0502020204030204" pitchFamily="34" charset="0"/>
                <a:cs typeface="Arial" panose="020B0604020202020204" pitchFamily="34" charset="0"/>
              </a:rPr>
              <a:t>denumiți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în</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termeni</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relațiile</a:t>
            </a:r>
            <a:r>
              <a:rPr lang="en-GB" sz="2800" dirty="0">
                <a:effectLst/>
                <a:latin typeface="Calibri" panose="020F0502020204030204" pitchFamily="34" charset="0"/>
                <a:ea typeface="Calibri" panose="020F0502020204030204" pitchFamily="34" charset="0"/>
                <a:cs typeface="Arial" panose="020B0604020202020204" pitchFamily="34" charset="0"/>
              </a:rPr>
              <a:t> la care </a:t>
            </a:r>
            <a:r>
              <a:rPr lang="en-GB" sz="2800" dirty="0" err="1">
                <a:effectLst/>
                <a:latin typeface="Calibri" panose="020F0502020204030204" pitchFamily="34" charset="0"/>
                <a:ea typeface="Calibri" panose="020F0502020204030204" pitchFamily="34" charset="0"/>
                <a:cs typeface="Arial" panose="020B0604020202020204" pitchFamily="34" charset="0"/>
              </a:rPr>
              <a:t>trebuie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participe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pentru</a:t>
            </a:r>
            <a:r>
              <a:rPr lang="en-GB" sz="2800" dirty="0">
                <a:effectLst/>
                <a:latin typeface="Calibri" panose="020F0502020204030204" pitchFamily="34" charset="0"/>
                <a:ea typeface="Calibri" panose="020F0502020204030204" pitchFamily="34" charset="0"/>
                <a:cs typeface="Arial" panose="020B0604020202020204" pitchFamily="34" charset="0"/>
              </a:rPr>
              <a:t> a </a:t>
            </a:r>
            <a:r>
              <a:rPr lang="en-GB" sz="2800" dirty="0" err="1">
                <a:effectLst/>
                <a:latin typeface="Calibri" panose="020F0502020204030204" pitchFamily="34" charset="0"/>
                <a:ea typeface="Calibri" panose="020F0502020204030204" pitchFamily="34" charset="0"/>
                <a:cs typeface="Arial" panose="020B0604020202020204" pitchFamily="34" charset="0"/>
              </a:rPr>
              <a:t>obține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accesul</a:t>
            </a:r>
            <a:r>
              <a:rPr lang="en-GB" sz="2800" dirty="0">
                <a:effectLst/>
                <a:latin typeface="Calibri" panose="020F0502020204030204" pitchFamily="34" charset="0"/>
                <a:ea typeface="Calibri" panose="020F0502020204030204" pitchFamily="34" charset="0"/>
                <a:cs typeface="Arial" panose="020B0604020202020204" pitchFamily="34" charset="0"/>
              </a:rPr>
              <a:t>.</a:t>
            </a:r>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429" y="2374448"/>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016210"/>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Rețea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2400" dirty="0">
                <a:effectLst/>
                <a:latin typeface="Calibri" panose="020F0502020204030204" pitchFamily="34" charset="0"/>
                <a:ea typeface="Calibri" panose="020F0502020204030204" pitchFamily="34" charset="0"/>
                <a:cs typeface="Arial" panose="020B0604020202020204" pitchFamily="34" charset="0"/>
              </a:rPr>
              <a:t>O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lume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mică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constând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dintr</a:t>
            </a:r>
            <a:r>
              <a:rPr lang="en-GB" sz="2400" dirty="0">
                <a:effectLst/>
                <a:latin typeface="Calibri" panose="020F0502020204030204" pitchFamily="34" charset="0"/>
                <a:ea typeface="Calibri" panose="020F0502020204030204" pitchFamily="34" charset="0"/>
                <a:cs typeface="Arial" panose="020B0604020202020204" pitchFamily="34" charset="0"/>
              </a:rPr>
              <a:t>-un set de </a:t>
            </a:r>
            <a:r>
              <a:rPr lang="en-GB" sz="2400" dirty="0" err="1">
                <a:effectLst/>
                <a:latin typeface="Calibri" panose="020F0502020204030204" pitchFamily="34" charset="0"/>
                <a:ea typeface="Calibri" panose="020F0502020204030204" pitchFamily="34" charset="0"/>
                <a:cs typeface="Arial" panose="020B0604020202020204" pitchFamily="34" charset="0"/>
              </a:rPr>
              <a:t>indivizi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grupuri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conectați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muncă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obicei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modelat</a:t>
            </a:r>
            <a:r>
              <a:rPr lang="en-GB" sz="2400" dirty="0">
                <a:effectLst/>
                <a:latin typeface="Calibri" panose="020F0502020204030204" pitchFamily="34" charset="0"/>
                <a:ea typeface="Calibri" panose="020F0502020204030204" pitchFamily="34" charset="0"/>
                <a:cs typeface="Arial" panose="020B0604020202020204" pitchFamily="34" charset="0"/>
              </a:rPr>
              <a:t> ca un </a:t>
            </a:r>
            <a:r>
              <a:rPr lang="en-GB" sz="2400" dirty="0" err="1">
                <a:effectLst/>
                <a:latin typeface="Calibri" panose="020F0502020204030204" pitchFamily="34" charset="0"/>
                <a:ea typeface="Calibri" panose="020F0502020204030204" pitchFamily="34" charset="0"/>
                <a:cs typeface="Arial" panose="020B0604020202020204" pitchFamily="34" charset="0"/>
              </a:rPr>
              <a:t>grafic</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unde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nodurile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corespund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membrilor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timp</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marginile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denotă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existente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între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ele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155"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3" y="2903848"/>
            <a:ext cx="5577524" cy="3754874"/>
          </a:xfrm>
          <a:prstGeom prst="rect">
            <a:avLst/>
          </a:prstGeom>
          <a:noFill/>
        </p:spPr>
        <p:txBody>
          <a:bodyPr wrap="square" rtlCol="0">
            <a:spAutoFit/>
          </a:bodyPr>
          <a:lstStyle/>
          <a:p>
            <a:r>
              <a:rPr lang="en-GB" sz="2800" dirty="0" err="1">
                <a:effectLst/>
                <a:latin typeface="Calibri" panose="020F0502020204030204" pitchFamily="34" charset="0"/>
                <a:ea typeface="Calibri" panose="020F0502020204030204" pitchFamily="34" charset="0"/>
                <a:cs typeface="Arial" panose="020B0604020202020204" pitchFamily="34" charset="0"/>
              </a:rPr>
              <a:t>Retele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sociale</a:t>
            </a:r>
            <a:r>
              <a:rPr lang="en-GB" sz="2800" dirty="0">
                <a:effectLst/>
                <a:latin typeface="Calibri" panose="020F0502020204030204" pitchFamily="34" charset="0"/>
                <a:ea typeface="Calibri" panose="020F0502020204030204" pitchFamily="34" charset="0"/>
                <a:cs typeface="Arial" panose="020B0604020202020204" pitchFamily="34" charset="0"/>
              </a:rPr>
              <a:t>. </a:t>
            </a:r>
          </a:p>
          <a:p>
            <a:r>
              <a:rPr lang="en-GB" sz="2400" dirty="0" err="1">
                <a:effectLst/>
                <a:latin typeface="Calibri" panose="020F0502020204030204" pitchFamily="34" charset="0"/>
                <a:ea typeface="Calibri" panose="020F0502020204030204" pitchFamily="34" charset="0"/>
                <a:cs typeface="Arial" panose="020B0604020202020204" pitchFamily="34" charset="0"/>
              </a:rPr>
              <a:t>Comunicarea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împărtășirea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informațiilor</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cei</a:t>
            </a:r>
            <a:r>
              <a:rPr lang="en-GB" sz="2400" dirty="0">
                <a:effectLst/>
                <a:latin typeface="Calibri" panose="020F0502020204030204" pitchFamily="34" charset="0"/>
                <a:ea typeface="Calibri" panose="020F0502020204030204" pitchFamily="34" charset="0"/>
                <a:cs typeface="Arial" panose="020B0604020202020204" pitchFamily="34" charset="0"/>
              </a:rPr>
              <a:t> din </a:t>
            </a:r>
            <a:r>
              <a:rPr lang="en-GB" sz="2400" dirty="0" err="1">
                <a:effectLst/>
                <a:latin typeface="Calibri" panose="020F0502020204030204" pitchFamily="34" charset="0"/>
                <a:ea typeface="Calibri" panose="020F0502020204030204" pitchFamily="34" charset="0"/>
                <a:cs typeface="Arial" panose="020B0604020202020204" pitchFamily="34" charset="0"/>
              </a:rPr>
              <a:t>jurul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nostru</a:t>
            </a:r>
            <a:r>
              <a:rPr lang="en-GB" sz="2400" dirty="0">
                <a:effectLst/>
                <a:latin typeface="Calibri" panose="020F0502020204030204" pitchFamily="34" charset="0"/>
                <a:ea typeface="Calibri" panose="020F0502020204030204" pitchFamily="34" charset="0"/>
                <a:cs typeface="Arial" panose="020B0604020202020204" pitchFamily="34" charset="0"/>
              </a:rPr>
              <a:t> face </a:t>
            </a:r>
            <a:r>
              <a:rPr lang="en-GB" sz="2400" dirty="0" err="1">
                <a:effectLst/>
                <a:latin typeface="Calibri" panose="020F0502020204030204" pitchFamily="34" charset="0"/>
                <a:ea typeface="Calibri" panose="020F0502020204030204" pitchFamily="34" charset="0"/>
                <a:cs typeface="Arial" panose="020B0604020202020204" pitchFamily="34" charset="0"/>
              </a:rPr>
              <a:t>parte</a:t>
            </a:r>
            <a:r>
              <a:rPr lang="en-GB" sz="2400" dirty="0">
                <a:effectLst/>
                <a:latin typeface="Calibri" panose="020F0502020204030204" pitchFamily="34" charset="0"/>
                <a:ea typeface="Calibri" panose="020F0502020204030204" pitchFamily="34" charset="0"/>
                <a:cs typeface="Arial" panose="020B0604020202020204" pitchFamily="34" charset="0"/>
              </a:rPr>
              <a:t> din </a:t>
            </a:r>
            <a:r>
              <a:rPr lang="en-GB" sz="2400" dirty="0" err="1">
                <a:effectLst/>
                <a:latin typeface="Calibri" panose="020F0502020204030204" pitchFamily="34" charset="0"/>
                <a:ea typeface="Calibri" panose="020F0502020204030204" pitchFamily="34" charset="0"/>
                <a:cs typeface="Arial" panose="020B0604020202020204" pitchFamily="34" charset="0"/>
              </a:rPr>
              <a:t>viața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fiecăruia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evoluat</a:t>
            </a:r>
            <a:r>
              <a:rPr lang="en-GB" sz="2400" dirty="0">
                <a:effectLst/>
                <a:latin typeface="Calibri" panose="020F0502020204030204" pitchFamily="34" charset="0"/>
                <a:ea typeface="Calibri" panose="020F0502020204030204" pitchFamily="34" charset="0"/>
                <a:cs typeface="Arial" panose="020B0604020202020204" pitchFamily="34" charset="0"/>
              </a:rPr>
              <a:t> de la simple </a:t>
            </a:r>
            <a:r>
              <a:rPr lang="en-GB" sz="2400" dirty="0" err="1">
                <a:effectLst/>
                <a:latin typeface="Calibri" panose="020F0502020204030204" pitchFamily="34" charset="0"/>
                <a:ea typeface="Calibri" panose="020F0502020204030204" pitchFamily="34" charset="0"/>
                <a:cs typeface="Arial" panose="020B0604020202020204" pitchFamily="34" charset="0"/>
              </a:rPr>
              <a:t>mesaje</a:t>
            </a:r>
            <a:r>
              <a:rPr lang="en-GB" sz="2400" dirty="0">
                <a:effectLst/>
                <a:latin typeface="Calibri" panose="020F0502020204030204" pitchFamily="34" charset="0"/>
                <a:ea typeface="Calibri" panose="020F0502020204030204" pitchFamily="34" charset="0"/>
                <a:cs typeface="Arial" panose="020B0604020202020204" pitchFamily="34" charset="0"/>
              </a:rPr>
              <a:t> text la e-</a:t>
            </a:r>
            <a:r>
              <a:rPr lang="en-GB" sz="2400" dirty="0" err="1">
                <a:effectLst/>
                <a:latin typeface="Calibri" panose="020F0502020204030204" pitchFamily="34" charset="0"/>
                <a:ea typeface="Calibri" panose="020F0502020204030204" pitchFamily="34" charset="0"/>
                <a:cs typeface="Arial" panose="020B0604020202020204" pitchFamily="34" charset="0"/>
              </a:rPr>
              <a:t>mailuri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ceea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numim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acum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a:t>
            </a:r>
            <a:r>
              <a:rPr lang="en-GB" sz="2400" dirty="0">
                <a:effectLst/>
                <a:latin typeface="Calibri" panose="020F0502020204030204" pitchFamily="34" charset="0"/>
                <a:ea typeface="Calibri" panose="020F0502020204030204" pitchFamily="34" charset="0"/>
                <a:cs typeface="Arial" panose="020B0604020202020204" pitchFamily="34" charset="0"/>
              </a:rPr>
              <a:t> de social media. </a:t>
            </a:r>
            <a:r>
              <a:rPr lang="en-GB" sz="2400" dirty="0" err="1">
                <a:effectLst/>
                <a:latin typeface="Calibri" panose="020F0502020204030204" pitchFamily="34" charset="0"/>
                <a:ea typeface="Calibri" panose="020F0502020204030204" pitchFamily="34" charset="0"/>
                <a:cs typeface="Arial" panose="020B0604020202020204" pitchFamily="34" charset="0"/>
              </a:rPr>
              <a:t>Ceea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foarte</a:t>
            </a:r>
            <a:r>
              <a:rPr lang="en-GB" sz="2400" dirty="0">
                <a:effectLst/>
                <a:latin typeface="Calibri" panose="020F0502020204030204" pitchFamily="34" charset="0"/>
                <a:ea typeface="Calibri" panose="020F0502020204030204" pitchFamily="34" charset="0"/>
                <a:cs typeface="Arial" panose="020B0604020202020204" pitchFamily="34" charset="0"/>
              </a:rPr>
              <a:t> bine </a:t>
            </a:r>
            <a:r>
              <a:rPr lang="en-GB" sz="2400" dirty="0" err="1">
                <a:effectLst/>
                <a:latin typeface="Calibri" panose="020F0502020204030204" pitchFamily="34" charset="0"/>
                <a:ea typeface="Calibri" panose="020F0502020204030204" pitchFamily="34" charset="0"/>
                <a:cs typeface="Arial" panose="020B0604020202020204" pitchFamily="34" charset="0"/>
              </a:rPr>
              <a:t>cunoscut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realizat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faptul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expunerea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noastră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mediul</a:t>
            </a:r>
            <a:r>
              <a:rPr lang="en-GB" sz="2400" dirty="0">
                <a:effectLst/>
                <a:latin typeface="Calibri" panose="020F0502020204030204" pitchFamily="34" charset="0"/>
                <a:ea typeface="Calibri" panose="020F0502020204030204" pitchFamily="34" charset="0"/>
                <a:cs typeface="Arial" panose="020B0604020202020204" pitchFamily="34" charset="0"/>
              </a:rPr>
              <a:t> online vine cu o </a:t>
            </a:r>
            <a:r>
              <a:rPr lang="en-GB" sz="2400" dirty="0" err="1">
                <a:effectLst/>
                <a:latin typeface="Calibri" panose="020F0502020204030204" pitchFamily="34" charset="0"/>
                <a:ea typeface="Calibri" panose="020F0502020204030204" pitchFamily="34" charset="0"/>
                <a:cs typeface="Arial" panose="020B0604020202020204" pitchFamily="34" charset="0"/>
              </a:rPr>
              <a:t>mulțime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riscuri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85940"/>
            <a:ext cx="11387580" cy="4072782"/>
          </a:xfrm>
          <a:prstGeom prst="rect">
            <a:avLst/>
          </a:prstGeom>
          <a:noFill/>
        </p:spPr>
        <p:txBody>
          <a:bodyPr wrap="square" rtlCol="0">
            <a:spAutoFit/>
          </a:bodyPr>
          <a:lstStyle/>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Controlul</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accesului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în</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funcție</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confidențialitate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contextul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denotă</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paradigmă</a:t>
            </a:r>
            <a:r>
              <a:rPr lang="en-GB" sz="2400" dirty="0">
                <a:effectLst/>
                <a:latin typeface="Calibri" panose="020F0502020204030204" pitchFamily="34" charset="0"/>
                <a:ea typeface="Calibri" panose="020F0502020204030204" pitchFamily="34" charset="0"/>
                <a:cs typeface="Arial" panose="020B0604020202020204" pitchFamily="34" charset="0"/>
              </a:rPr>
              <a:t> de control al </a:t>
            </a:r>
            <a:r>
              <a:rPr lang="en-GB" sz="2400" dirty="0" err="1">
                <a:effectLst/>
                <a:latin typeface="Calibri" panose="020F0502020204030204" pitchFamily="34" charset="0"/>
                <a:ea typeface="Calibri" panose="020F0502020204030204" pitchFamily="34" charset="0"/>
                <a:cs typeface="Arial" panose="020B0604020202020204" pitchFamily="34" charset="0"/>
              </a:rPr>
              <a:t>accesului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cerințele</a:t>
            </a:r>
            <a:r>
              <a:rPr lang="en-GB" sz="2400" dirty="0">
                <a:effectLst/>
                <a:latin typeface="Calibri" panose="020F0502020204030204" pitchFamily="34" charset="0"/>
                <a:ea typeface="Calibri" panose="020F0502020204030204" pitchFamily="34" charset="0"/>
                <a:cs typeface="Arial" panose="020B0604020202020204" pitchFamily="34" charset="0"/>
              </a:rPr>
              <a:t> de control al </a:t>
            </a:r>
            <a:r>
              <a:rPr lang="en-GB" sz="2400" dirty="0" err="1">
                <a:effectLst/>
                <a:latin typeface="Calibri" panose="020F0502020204030204" pitchFamily="34" charset="0"/>
                <a:ea typeface="Calibri" panose="020F0502020204030204" pitchFamily="34" charset="0"/>
                <a:cs typeface="Arial" panose="020B0604020202020204" pitchFamily="34" charset="0"/>
              </a:rPr>
              <a:t>accesului</a:t>
            </a:r>
            <a:r>
              <a:rPr lang="en-GB" sz="2400" dirty="0">
                <a:effectLst/>
                <a:latin typeface="Calibri" panose="020F0502020204030204" pitchFamily="34" charset="0"/>
                <a:ea typeface="Calibri" panose="020F0502020204030204" pitchFamily="34" charset="0"/>
                <a:cs typeface="Arial" panose="020B0604020202020204" pitchFamily="34" charset="0"/>
              </a:rPr>
              <a:t> ale </a:t>
            </a:r>
            <a:r>
              <a:rPr lang="en-GB" sz="2400" dirty="0" err="1">
                <a:effectLst/>
                <a:latin typeface="Calibri" panose="020F0502020204030204" pitchFamily="34" charset="0"/>
                <a:ea typeface="Calibri" panose="020F0502020204030204" pitchFamily="34" charset="0"/>
                <a:cs typeface="Arial" panose="020B0604020202020204" pitchFamily="34" charset="0"/>
              </a:rPr>
              <a:t>membrilor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aplicate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fără</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dezvălui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private </a:t>
            </a:r>
            <a:r>
              <a:rPr lang="en-GB" sz="2400" dirty="0" err="1">
                <a:effectLst/>
                <a:latin typeface="Calibri" panose="020F0502020204030204" pitchFamily="34" charset="0"/>
                <a:ea typeface="Calibri" panose="020F0502020204030204" pitchFamily="34" charset="0"/>
                <a:cs typeface="Arial" panose="020B0604020202020204" pitchFamily="34" charset="0"/>
              </a:rPr>
              <a:t>despre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relațiile</a:t>
            </a:r>
            <a:r>
              <a:rPr lang="en-GB" sz="2400" dirty="0">
                <a:effectLst/>
                <a:latin typeface="Calibri" panose="020F0502020204030204" pitchFamily="34" charset="0"/>
                <a:ea typeface="Calibri" panose="020F0502020204030204" pitchFamily="34" charset="0"/>
                <a:cs typeface="Arial" panose="020B0604020202020204" pitchFamily="34" charset="0"/>
              </a:rPr>
              <a:t> la care </a:t>
            </a:r>
            <a:r>
              <a:rPr lang="en-GB" sz="2400" dirty="0" err="1">
                <a:effectLst/>
                <a:latin typeface="Calibri" panose="020F0502020204030204" pitchFamily="34" charset="0"/>
                <a:ea typeface="Calibri" panose="020F0502020204030204" pitchFamily="34" charset="0"/>
                <a:cs typeface="Arial" panose="020B0604020202020204" pitchFamily="34" charset="0"/>
              </a:rPr>
              <a:t>participă</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algn="just">
              <a:lnSpc>
                <a:spcPct val="107000"/>
              </a:lnSpc>
              <a:spcAft>
                <a:spcPts val="800"/>
              </a:spcAft>
            </a:pPr>
            <a:r>
              <a:rPr lang="en-GB" sz="2800" dirty="0" err="1">
                <a:latin typeface="Calibri" panose="020F0502020204030204" pitchFamily="34" charset="0"/>
                <a:cs typeface="Arial" panose="020B0604020202020204" pitchFamily="34" charset="0"/>
              </a:rPr>
              <a:t>Rețeaua</a:t>
            </a:r>
            <a:r>
              <a:rPr lang="en-GB" sz="2800" dirty="0">
                <a:latin typeface="Calibri" panose="020F0502020204030204" pitchFamily="34" charset="0"/>
                <a:cs typeface="Arial" panose="020B0604020202020204" pitchFamily="34" charset="0"/>
              </a:rPr>
              <a:t> </a:t>
            </a:r>
            <a:r>
              <a:rPr lang="en-GB" sz="2800" dirty="0" err="1">
                <a:latin typeface="Calibri" panose="020F0502020204030204" pitchFamily="34" charset="0"/>
                <a:cs typeface="Arial" panose="020B0604020202020204" pitchFamily="34" charset="0"/>
              </a:rPr>
              <a:t>socială</a:t>
            </a:r>
            <a:r>
              <a:rPr lang="en-GB" sz="2800" dirty="0">
                <a:latin typeface="Calibri" panose="020F0502020204030204" pitchFamily="34" charset="0"/>
                <a:cs typeface="Arial" panose="020B0604020202020204" pitchFamily="34" charset="0"/>
              </a:rPr>
              <a:t> </a:t>
            </a:r>
            <a:r>
              <a:rPr lang="en-GB" sz="2800" dirty="0" err="1">
                <a:latin typeface="Calibri" panose="020F0502020204030204" pitchFamily="34" charset="0"/>
                <a:cs typeface="Arial" panose="020B0604020202020204" pitchFamily="34" charset="0"/>
              </a:rPr>
              <a:t>bazată</a:t>
            </a:r>
            <a:r>
              <a:rPr lang="en-GB" sz="2800" dirty="0">
                <a:latin typeface="Calibri" panose="020F0502020204030204" pitchFamily="34" charset="0"/>
                <a:cs typeface="Arial" panose="020B0604020202020204" pitchFamily="34" charset="0"/>
              </a:rPr>
              <a:t> pe web : </a:t>
            </a:r>
          </a:p>
          <a:p>
            <a:pPr algn="just">
              <a:lnSpc>
                <a:spcPct val="107000"/>
              </a:lnSpc>
              <a:spcAft>
                <a:spcPts val="800"/>
              </a:spcAft>
            </a:pPr>
            <a:r>
              <a:rPr lang="en-GB" sz="2400" dirty="0">
                <a:latin typeface="Calibri" panose="020F0502020204030204" pitchFamily="34" charset="0"/>
                <a:cs typeface="Arial" panose="020B0604020202020204" pitchFamily="34" charset="0"/>
              </a:rPr>
              <a:t>Un </a:t>
            </a:r>
            <a:r>
              <a:rPr lang="en-GB" sz="2400" dirty="0" err="1">
                <a:latin typeface="Calibri" panose="020F0502020204030204" pitchFamily="34" charset="0"/>
                <a:cs typeface="Arial" panose="020B0604020202020204" pitchFamily="34" charset="0"/>
              </a:rPr>
              <a:t>sistem</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bazat</a:t>
            </a:r>
            <a:r>
              <a:rPr lang="en-GB" sz="2400" dirty="0">
                <a:latin typeface="Calibri" panose="020F0502020204030204" pitchFamily="34" charset="0"/>
                <a:cs typeface="Arial" panose="020B0604020202020204" pitchFamily="34" charset="0"/>
              </a:rPr>
              <a:t> pe web care </a:t>
            </a:r>
            <a:r>
              <a:rPr lang="en-GB" sz="2400" dirty="0" err="1">
                <a:latin typeface="Calibri" panose="020F0502020204030204" pitchFamily="34" charset="0"/>
                <a:cs typeface="Arial" panose="020B0604020202020204" pitchFamily="34" charset="0"/>
              </a:rPr>
              <a:t>permite</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membrilor</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săi</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înregistrați</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să</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stabilească</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relații</a:t>
            </a:r>
            <a:r>
              <a:rPr lang="en-GB" sz="2400" dirty="0">
                <a:latin typeface="Calibri" panose="020F0502020204030204" pitchFamily="34" charset="0"/>
                <a:cs typeface="Arial" panose="020B0604020202020204" pitchFamily="34" charset="0"/>
              </a:rPr>
              <a:t> cu </a:t>
            </a:r>
            <a:r>
              <a:rPr lang="en-GB" sz="2400" dirty="0" err="1">
                <a:latin typeface="Calibri" panose="020F0502020204030204" pitchFamily="34" charset="0"/>
                <a:cs typeface="Arial" panose="020B0604020202020204" pitchFamily="34" charset="0"/>
              </a:rPr>
              <a:t>alți</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membri</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și</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să</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partajeze</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diferite</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tipuri</a:t>
            </a:r>
            <a:r>
              <a:rPr lang="en-GB" sz="2400" dirty="0">
                <a:latin typeface="Calibri" panose="020F0502020204030204" pitchFamily="34" charset="0"/>
                <a:cs typeface="Arial" panose="020B0604020202020204" pitchFamily="34" charset="0"/>
              </a:rPr>
              <a:t> de </a:t>
            </a:r>
            <a:r>
              <a:rPr lang="en-GB" sz="2400" dirty="0" err="1">
                <a:latin typeface="Calibri" panose="020F0502020204030204" pitchFamily="34" charset="0"/>
                <a:cs typeface="Arial" panose="020B0604020202020204" pitchFamily="34" charset="0"/>
              </a:rPr>
              <a:t>informații</a:t>
            </a:r>
            <a:r>
              <a:rPr lang="en-GB" sz="2400" dirty="0">
                <a:latin typeface="Calibri" panose="020F0502020204030204" pitchFamily="34" charset="0"/>
                <a:cs typeface="Arial" panose="020B0604020202020204" pitchFamily="34" charset="0"/>
              </a:rPr>
              <a:t> (de </a:t>
            </a:r>
            <a:r>
              <a:rPr lang="en-GB" sz="2400" dirty="0" err="1">
                <a:latin typeface="Calibri" panose="020F0502020204030204" pitchFamily="34" charset="0"/>
                <a:cs typeface="Arial" panose="020B0604020202020204" pitchFamily="34" charset="0"/>
              </a:rPr>
              <a:t>exemplu</a:t>
            </a:r>
            <a:r>
              <a:rPr lang="en-GB" sz="2400" dirty="0">
                <a:latin typeface="Calibri" panose="020F0502020204030204" pitchFamily="34" charset="0"/>
                <a:cs typeface="Arial" panose="020B0604020202020204" pitchFamily="34" charset="0"/>
              </a:rPr>
              <a:t>, date </a:t>
            </a:r>
            <a:r>
              <a:rPr lang="en-GB" sz="2400" dirty="0" err="1">
                <a:latin typeface="Calibri" panose="020F0502020204030204" pitchFamily="34" charset="0"/>
                <a:cs typeface="Arial" panose="020B0604020202020204" pitchFamily="34" charset="0"/>
              </a:rPr>
              <a:t>personale</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contacte</a:t>
            </a:r>
            <a:r>
              <a:rPr lang="en-GB" sz="2400" dirty="0">
                <a:latin typeface="Calibri" panose="020F0502020204030204" pitchFamily="34" charset="0"/>
                <a:cs typeface="Arial" panose="020B0604020202020204" pitchFamily="34" charset="0"/>
              </a:rPr>
              <a:t>, </a:t>
            </a:r>
            <a:r>
              <a:rPr lang="en-GB" sz="2400" dirty="0" err="1">
                <a:latin typeface="Calibri" panose="020F0502020204030204" pitchFamily="34" charset="0"/>
                <a:cs typeface="Arial" panose="020B0604020202020204" pitchFamily="34" charset="0"/>
              </a:rPr>
              <a:t>resurse</a:t>
            </a:r>
            <a:r>
              <a:rPr lang="en-GB" sz="2400" dirty="0">
                <a:latin typeface="Calibri" panose="020F0502020204030204" pitchFamily="34" charset="0"/>
                <a:cs typeface="Arial" panose="020B0604020202020204" pitchFamily="34" charset="0"/>
              </a:rPr>
              <a:t> multimedia). </a:t>
            </a:r>
          </a:p>
          <a:p>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Analiza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sociale</a:t>
            </a:r>
            <a:r>
              <a:rPr lang="en-GB" sz="2800" dirty="0">
                <a:effectLst/>
                <a:latin typeface="Calibri" panose="020F0502020204030204" pitchFamily="34" charset="0"/>
                <a:ea typeface="Calibri" panose="020F0502020204030204" pitchFamily="34" charset="0"/>
                <a:cs typeface="Arial" panose="020B0604020202020204" pitchFamily="34" charset="0"/>
              </a:rPr>
              <a:t> : </a:t>
            </a: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O </a:t>
            </a:r>
            <a:r>
              <a:rPr lang="en-GB" sz="2400" dirty="0" err="1">
                <a:effectLst/>
                <a:latin typeface="Calibri" panose="020F0502020204030204" pitchFamily="34" charset="0"/>
                <a:ea typeface="Calibri" panose="020F0502020204030204" pitchFamily="34" charset="0"/>
                <a:cs typeface="Arial" panose="020B0604020202020204" pitchFamily="34" charset="0"/>
              </a:rPr>
              <a:t>disciplină</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vizează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colectarea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datelor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statistice</a:t>
            </a:r>
            <a:r>
              <a:rPr lang="en-GB" sz="2400" dirty="0">
                <a:effectLst/>
                <a:latin typeface="Calibri" panose="020F0502020204030204" pitchFamily="34" charset="0"/>
                <a:ea typeface="Calibri" panose="020F0502020204030204" pitchFamily="34" charset="0"/>
                <a:cs typeface="Arial" panose="020B0604020202020204" pitchFamily="34" charset="0"/>
              </a:rPr>
              <a:t> din </a:t>
            </a:r>
            <a:r>
              <a:rPr lang="en-GB" sz="2400" dirty="0" err="1">
                <a:effectLst/>
                <a:latin typeface="Calibri" panose="020F0502020204030204" pitchFamily="34" charset="0"/>
                <a:ea typeface="Calibri" panose="020F0502020204030204" pitchFamily="34" charset="0"/>
                <a:cs typeface="Arial" panose="020B0604020202020204" pitchFamily="34" charset="0"/>
              </a:rPr>
              <a:t>analiza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topologiei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Perturbarea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marginilor</a:t>
            </a:r>
            <a:r>
              <a:rPr lang="en-GB" sz="2800" dirty="0">
                <a:effectLst/>
                <a:latin typeface="Calibri" panose="020F0502020204030204" pitchFamily="34" charset="0"/>
                <a:ea typeface="Calibri" panose="020F0502020204030204" pitchFamily="34" charset="0"/>
                <a:cs typeface="Arial" panose="020B0604020202020204" pitchFamily="34" charset="0"/>
              </a:rPr>
              <a:t> : </a:t>
            </a:r>
          </a:p>
          <a:p>
            <a:pPr>
              <a:lnSpc>
                <a:spcPct val="107000"/>
              </a:lnSpc>
              <a:spcAft>
                <a:spcPts val="800"/>
              </a:spcAft>
            </a:pPr>
            <a:r>
              <a:rPr lang="en-GB" sz="2400" dirty="0" err="1">
                <a:effectLst/>
                <a:latin typeface="Calibri" panose="020F0502020204030204" pitchFamily="34" charset="0"/>
                <a:ea typeface="Calibri" panose="020F0502020204030204" pitchFamily="34" charset="0"/>
                <a:cs typeface="Arial" panose="020B0604020202020204" pitchFamily="34" charset="0"/>
              </a:rPr>
              <a:t>Tehnica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anonimizare</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graficelor</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vizează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ascunderea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reale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efectuarea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unui</a:t>
            </a:r>
            <a:r>
              <a:rPr lang="en-GB" sz="2400" dirty="0">
                <a:effectLst/>
                <a:latin typeface="Calibri" panose="020F0502020204030204" pitchFamily="34" charset="0"/>
                <a:ea typeface="Calibri" panose="020F0502020204030204" pitchFamily="34" charset="0"/>
                <a:cs typeface="Arial" panose="020B0604020202020204" pitchFamily="34" charset="0"/>
              </a:rPr>
              <a:t> set de </a:t>
            </a:r>
            <a:r>
              <a:rPr lang="en-GB" sz="2400" dirty="0" err="1">
                <a:effectLst/>
                <a:latin typeface="Calibri" panose="020F0502020204030204" pitchFamily="34" charset="0"/>
                <a:ea typeface="Calibri" panose="020F0502020204030204" pitchFamily="34" charset="0"/>
                <a:cs typeface="Arial" panose="020B0604020202020204" pitchFamily="34" charset="0"/>
              </a:rPr>
              <a:t>ștergeri</a:t>
            </a: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err="1">
                <a:effectLst/>
                <a:latin typeface="Calibri" panose="020F0502020204030204" pitchFamily="34" charset="0"/>
                <a:ea typeface="Calibri" panose="020F0502020204030204" pitchFamily="34" charset="0"/>
                <a:cs typeface="Arial" panose="020B0604020202020204" pitchFamily="34" charset="0"/>
              </a:rPr>
              <a:t>inserții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aleatorii</a:t>
            </a:r>
            <a:r>
              <a:rPr lang="en-GB" sz="2400" dirty="0">
                <a:effectLst/>
                <a:latin typeface="Calibri" panose="020F0502020204030204" pitchFamily="34" charset="0"/>
                <a:ea typeface="Calibri" panose="020F0502020204030204" pitchFamily="34" charset="0"/>
                <a:cs typeface="Arial" panose="020B0604020202020204" pitchFamily="34" charset="0"/>
              </a:rPr>
              <a:t> ale </a:t>
            </a:r>
            <a:r>
              <a:rPr lang="en-GB" sz="2400" dirty="0" err="1">
                <a:effectLst/>
                <a:latin typeface="Calibri" panose="020F0502020204030204" pitchFamily="34" charset="0"/>
                <a:ea typeface="Calibri" panose="020F0502020204030204" pitchFamily="34" charset="0"/>
                <a:cs typeface="Arial" panose="020B0604020202020204" pitchFamily="34" charset="0"/>
              </a:rPr>
              <a:t>marginilor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graficul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rețelei</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3799823"/>
          </a:xfrm>
          <a:prstGeom prst="rect">
            <a:avLst/>
          </a:prstGeom>
          <a:noFill/>
        </p:spPr>
        <p:txBody>
          <a:bodyPr wrap="square" rtlCol="0">
            <a:spAutoFit/>
          </a:bodyPr>
          <a:lstStyle/>
          <a:p>
            <a:pPr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Relația</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rețea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socială</a:t>
            </a:r>
            <a:r>
              <a:rPr lang="en-GB" sz="2800" dirty="0">
                <a:effectLst/>
                <a:latin typeface="Calibri" panose="020F0502020204030204" pitchFamily="34" charset="0"/>
                <a:ea typeface="Calibri" panose="020F0502020204030204" pitchFamily="34" charset="0"/>
                <a:cs typeface="Arial" panose="020B0604020202020204" pitchFamily="34" charset="0"/>
              </a:rPr>
              <a:t> : </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O </a:t>
            </a:r>
            <a:r>
              <a:rPr lang="en-GB" sz="2400" dirty="0" err="1">
                <a:effectLst/>
                <a:latin typeface="Calibri" panose="020F0502020204030204" pitchFamily="34" charset="0"/>
                <a:ea typeface="Calibri" panose="020F0502020204030204" pitchFamily="34" charset="0"/>
                <a:cs typeface="Arial" panose="020B0604020202020204" pitchFamily="34" charset="0"/>
              </a:rPr>
              <a:t>relație</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doi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membri</a:t>
            </a:r>
            <a:r>
              <a:rPr lang="en-GB" sz="2400" dirty="0">
                <a:effectLst/>
                <a:latin typeface="Calibri" panose="020F0502020204030204" pitchFamily="34" charset="0"/>
                <a:ea typeface="Calibri" panose="020F0502020204030204" pitchFamily="34" charset="0"/>
                <a:cs typeface="Arial" panose="020B0604020202020204" pitchFamily="34" charset="0"/>
              </a:rPr>
              <a:t> ai </a:t>
            </a:r>
            <a:r>
              <a:rPr lang="en-GB" sz="2400" dirty="0" err="1">
                <a:effectLst/>
                <a:latin typeface="Calibri" panose="020F0502020204030204" pitchFamily="34" charset="0"/>
                <a:ea typeface="Calibri" panose="020F0502020204030204" pitchFamily="34" charset="0"/>
                <a:cs typeface="Arial" panose="020B0604020202020204" pitchFamily="34" charset="0"/>
              </a:rPr>
              <a:t>unei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socializare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WBSN, pe </a:t>
            </a:r>
            <a:r>
              <a:rPr lang="en-GB" sz="2400" dirty="0" err="1">
                <a:effectLst/>
                <a:latin typeface="Calibri" panose="020F0502020204030204" pitchFamily="34" charset="0"/>
                <a:ea typeface="Calibri" panose="020F0502020204030204" pitchFamily="34" charset="0"/>
                <a:cs typeface="Arial" panose="020B0604020202020204" pitchFamily="34" charset="0"/>
              </a:rPr>
              <a:t>lângă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/de </a:t>
            </a:r>
            <a:r>
              <a:rPr lang="en-GB" sz="2400" dirty="0" err="1">
                <a:effectLst/>
                <a:latin typeface="Calibri" panose="020F0502020204030204" pitchFamily="34" charset="0"/>
                <a:ea typeface="Calibri" panose="020F0502020204030204" pitchFamily="34" charset="0"/>
                <a:cs typeface="Arial" panose="020B0604020202020204" pitchFamily="34" charset="0"/>
              </a:rPr>
              <a:t>muncă</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exemplu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prieten</a:t>
            </a: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err="1">
                <a:effectLst/>
                <a:latin typeface="Calibri" panose="020F0502020204030204" pitchFamily="34" charset="0"/>
                <a:ea typeface="Calibri" panose="020F0502020204030204" pitchFamily="34" charset="0"/>
                <a:cs typeface="Arial" panose="020B0604020202020204" pitchFamily="34" charset="0"/>
              </a:rPr>
              <a:t>coleg</a:t>
            </a:r>
            <a:r>
              <a:rPr lang="en-GB" sz="2400" dirty="0">
                <a:effectLst/>
                <a:latin typeface="Calibri" panose="020F0502020204030204" pitchFamily="34" charset="0"/>
                <a:ea typeface="Calibri" panose="020F0502020204030204" pitchFamily="34" charset="0"/>
                <a:cs typeface="Arial" panose="020B0604020202020204" pitchFamily="34" charset="0"/>
              </a:rPr>
              <a:t>), pot fi </a:t>
            </a:r>
            <a:r>
              <a:rPr lang="en-GB" sz="2400" dirty="0" err="1">
                <a:effectLst/>
                <a:latin typeface="Calibri" panose="020F0502020204030204" pitchFamily="34" charset="0"/>
                <a:ea typeface="Calibri" panose="020F0502020204030204" pitchFamily="34" charset="0"/>
                <a:cs typeface="Arial" panose="020B0604020202020204" pitchFamily="34" charset="0"/>
              </a:rPr>
              <a:t>acceptate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indică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cât</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mult</a:t>
            </a:r>
            <a:r>
              <a:rPr lang="en-GB" sz="2400" dirty="0">
                <a:effectLst/>
                <a:latin typeface="Calibri" panose="020F0502020204030204" pitchFamily="34" charset="0"/>
                <a:ea typeface="Calibri" panose="020F0502020204030204" pitchFamily="34" charset="0"/>
                <a:cs typeface="Arial" panose="020B0604020202020204" pitchFamily="34" charset="0"/>
              </a:rPr>
              <a:t> are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membru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altul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reprezentarea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grafică</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unei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relațiile</a:t>
            </a:r>
            <a:r>
              <a:rPr lang="en-GB" sz="2400" dirty="0">
                <a:effectLst/>
                <a:latin typeface="Calibri" panose="020F0502020204030204" pitchFamily="34" charset="0"/>
                <a:ea typeface="Calibri" panose="020F0502020204030204" pitchFamily="34" charset="0"/>
                <a:cs typeface="Arial" panose="020B0604020202020204" pitchFamily="34" charset="0"/>
              </a:rPr>
              <a:t> sunt de </a:t>
            </a:r>
            <a:r>
              <a:rPr lang="en-GB" sz="2400" dirty="0" err="1">
                <a:effectLst/>
                <a:latin typeface="Calibri" panose="020F0502020204030204" pitchFamily="34" charset="0"/>
                <a:ea typeface="Calibri" panose="020F0502020204030204" pitchFamily="34" charset="0"/>
                <a:cs typeface="Arial" panose="020B0604020202020204" pitchFamily="34" charset="0"/>
              </a:rPr>
              <a:t>obicei</a:t>
            </a:r>
            <a:r>
              <a:rPr lang="en-GB" sz="2400" dirty="0">
                <a:effectLst/>
                <a:latin typeface="Calibri" panose="020F0502020204030204" pitchFamily="34" charset="0"/>
                <a:ea typeface="Calibri" panose="020F0502020204030204" pitchFamily="34" charset="0"/>
                <a:cs typeface="Arial" panose="020B0604020202020204" pitchFamily="34" charset="0"/>
              </a:rPr>
              <a:t> notate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margini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etichetate</a:t>
            </a:r>
            <a:r>
              <a:rPr lang="en-GB" sz="2400" dirty="0">
                <a:effectLst/>
                <a:latin typeface="Calibri" panose="020F0502020204030204" pitchFamily="34" charset="0"/>
                <a:ea typeface="Calibri" panose="020F0502020204030204" pitchFamily="34" charset="0"/>
                <a:cs typeface="Arial" panose="020B0604020202020204" pitchFamily="34" charset="0"/>
              </a:rPr>
              <a:t> cu un tip de </a:t>
            </a:r>
            <a:r>
              <a:rPr lang="en-GB" sz="2400" dirty="0" err="1">
                <a:effectLst/>
                <a:latin typeface="Calibri" panose="020F0502020204030204" pitchFamily="34" charset="0"/>
                <a:ea typeface="Calibri" panose="020F0502020204030204" pitchFamily="34" charset="0"/>
                <a:cs typeface="Arial" panose="020B0604020202020204" pitchFamily="34" charset="0"/>
              </a:rPr>
              <a:t>relație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nivel</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relație</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18680" y="2136955"/>
            <a:ext cx="6159763" cy="4770537"/>
          </a:xfrm>
          <a:prstGeom prst="rect">
            <a:avLst/>
          </a:prstGeom>
          <a:noFill/>
        </p:spPr>
        <p:txBody>
          <a:bodyPr wrap="square" rtlCol="0">
            <a:spAutoFit/>
          </a:bodyPr>
          <a:lstStyle/>
          <a:p>
            <a:r>
              <a:rPr lang="en-US" sz="2800" dirty="0" err="1"/>
              <a:t>Riscuri</a:t>
            </a:r>
            <a:r>
              <a:rPr lang="en-US" sz="2800" dirty="0"/>
              <a:t>, 1</a:t>
            </a:r>
          </a:p>
          <a:p>
            <a:endParaRPr lang="en-US" dirty="0"/>
          </a:p>
          <a:p>
            <a:r>
              <a:rPr lang="en-GB" sz="2400" b="1" dirty="0" err="1"/>
              <a:t>Geoetichetarea</a:t>
            </a:r>
            <a:endParaRPr lang="en-GB" sz="2400" b="1" dirty="0"/>
          </a:p>
          <a:p>
            <a:r>
              <a:rPr lang="en-GB" sz="2400" dirty="0"/>
              <a:t>• </a:t>
            </a:r>
            <a:r>
              <a:rPr lang="en-GB" sz="2400" dirty="0" err="1"/>
              <a:t>Reprezintă</a:t>
            </a:r>
            <a:r>
              <a:rPr lang="en-GB" sz="2400" dirty="0"/>
              <a:t> </a:t>
            </a:r>
            <a:r>
              <a:rPr lang="en-GB" sz="2400" dirty="0" err="1"/>
              <a:t>adăugarea</a:t>
            </a:r>
            <a:r>
              <a:rPr lang="en-GB" sz="2400" dirty="0"/>
              <a:t> de date de </a:t>
            </a:r>
            <a:r>
              <a:rPr lang="en-GB" sz="2400" dirty="0" err="1"/>
              <a:t>identificare</a:t>
            </a:r>
            <a:r>
              <a:rPr lang="en-GB" sz="2400" dirty="0"/>
              <a:t> </a:t>
            </a:r>
            <a:r>
              <a:rPr lang="en-GB" sz="2400" dirty="0" err="1"/>
              <a:t>geografică</a:t>
            </a:r>
            <a:r>
              <a:rPr lang="en-GB" sz="2400" dirty="0"/>
              <a:t> la </a:t>
            </a:r>
            <a:r>
              <a:rPr lang="en-GB" sz="2400" dirty="0" err="1"/>
              <a:t>fotografii</a:t>
            </a:r>
            <a:r>
              <a:rPr lang="en-GB" sz="2400" dirty="0"/>
              <a:t>, </a:t>
            </a:r>
            <a:r>
              <a:rPr lang="en-GB" sz="2400" dirty="0" err="1"/>
              <a:t>videoclipuri</a:t>
            </a:r>
            <a:r>
              <a:rPr lang="en-GB" sz="2400" dirty="0"/>
              <a:t>, site-</a:t>
            </a:r>
            <a:r>
              <a:rPr lang="en-GB" sz="2400" dirty="0" err="1"/>
              <a:t>uri</a:t>
            </a:r>
            <a:r>
              <a:rPr lang="en-GB" sz="2400" dirty="0"/>
              <a:t> web </a:t>
            </a:r>
            <a:r>
              <a:rPr lang="en-GB" sz="2400" dirty="0" err="1"/>
              <a:t>și</a:t>
            </a:r>
            <a:r>
              <a:rPr lang="en-GB" sz="2400" dirty="0"/>
              <a:t> </a:t>
            </a:r>
            <a:r>
              <a:rPr lang="en-GB" sz="2400" dirty="0" err="1"/>
              <a:t>mesaje</a:t>
            </a:r>
            <a:r>
              <a:rPr lang="en-GB" sz="2400" dirty="0"/>
              <a:t> text de </a:t>
            </a:r>
            <a:r>
              <a:rPr lang="en-GB" sz="2400" dirty="0" err="1"/>
              <a:t>către</a:t>
            </a:r>
            <a:r>
              <a:rPr lang="en-GB" sz="2400" dirty="0"/>
              <a:t> </a:t>
            </a:r>
            <a:r>
              <a:rPr lang="en-GB" sz="2400" dirty="0" err="1"/>
              <a:t>aplicații</a:t>
            </a:r>
            <a:r>
              <a:rPr lang="en-GB" sz="2400" dirty="0"/>
              <a:t> care </a:t>
            </a:r>
            <a:r>
              <a:rPr lang="en-GB" sz="2400" dirty="0" err="1"/>
              <a:t>vă</a:t>
            </a:r>
            <a:r>
              <a:rPr lang="en-GB" sz="2400" dirty="0"/>
              <a:t> pot </a:t>
            </a:r>
            <a:r>
              <a:rPr lang="en-GB" sz="2400" dirty="0" err="1"/>
              <a:t>citi</a:t>
            </a:r>
            <a:r>
              <a:rPr lang="en-GB" sz="2400" dirty="0"/>
              <a:t> </a:t>
            </a:r>
            <a:r>
              <a:rPr lang="en-GB" sz="2400" dirty="0" err="1"/>
              <a:t>locația</a:t>
            </a:r>
            <a:r>
              <a:rPr lang="en-GB" sz="2400" dirty="0"/>
              <a:t> </a:t>
            </a:r>
            <a:r>
              <a:rPr lang="en-GB" sz="2400" dirty="0" err="1"/>
              <a:t>sau</a:t>
            </a:r>
            <a:r>
              <a:rPr lang="en-GB" sz="2400" dirty="0"/>
              <a:t> care au </a:t>
            </a:r>
            <a:r>
              <a:rPr lang="en-GB" sz="2400" dirty="0" err="1"/>
              <a:t>voie</a:t>
            </a:r>
            <a:r>
              <a:rPr lang="en-GB" sz="2400" dirty="0"/>
              <a:t> </a:t>
            </a:r>
            <a:r>
              <a:rPr lang="en-GB" sz="2400" dirty="0" err="1"/>
              <a:t>să</a:t>
            </a:r>
            <a:r>
              <a:rPr lang="en-GB" sz="2400" dirty="0"/>
              <a:t> </a:t>
            </a:r>
            <a:r>
              <a:rPr lang="en-GB" sz="2400" dirty="0" err="1"/>
              <a:t>facă</a:t>
            </a:r>
            <a:r>
              <a:rPr lang="en-GB" sz="2400" dirty="0"/>
              <a:t> </a:t>
            </a:r>
            <a:r>
              <a:rPr lang="en-GB" sz="2400" dirty="0" err="1"/>
              <a:t>acest</a:t>
            </a:r>
            <a:r>
              <a:rPr lang="en-GB" sz="2400" dirty="0"/>
              <a:t> </a:t>
            </a:r>
            <a:r>
              <a:rPr lang="en-GB" sz="2400" dirty="0" err="1"/>
              <a:t>lucru</a:t>
            </a:r>
            <a:r>
              <a:rPr lang="en-GB" sz="2400" dirty="0"/>
              <a:t> </a:t>
            </a:r>
            <a:r>
              <a:rPr lang="en-GB" sz="2400" dirty="0" err="1"/>
              <a:t>în</a:t>
            </a:r>
            <a:r>
              <a:rPr lang="en-GB" sz="2400" dirty="0"/>
              <a:t> </a:t>
            </a:r>
            <a:r>
              <a:rPr lang="en-GB" sz="2400" dirty="0" err="1"/>
              <a:t>setările</a:t>
            </a:r>
            <a:r>
              <a:rPr lang="en-GB" sz="2400" dirty="0"/>
              <a:t> </a:t>
            </a:r>
            <a:r>
              <a:rPr lang="en-GB" sz="2400" dirty="0" err="1"/>
              <a:t>dvs</a:t>
            </a:r>
            <a:r>
              <a:rPr lang="en-GB" sz="2400" dirty="0"/>
              <a:t>.;</a:t>
            </a:r>
          </a:p>
          <a:p>
            <a:r>
              <a:rPr lang="en-GB" sz="2400" dirty="0"/>
              <a:t>• </a:t>
            </a:r>
            <a:r>
              <a:rPr lang="en-GB" sz="2400" dirty="0" err="1"/>
              <a:t>Asigurați-vă</a:t>
            </a:r>
            <a:r>
              <a:rPr lang="en-GB" sz="2400" dirty="0"/>
              <a:t> </a:t>
            </a:r>
            <a:r>
              <a:rPr lang="en-GB" sz="2400" dirty="0" err="1"/>
              <a:t>că</a:t>
            </a:r>
            <a:r>
              <a:rPr lang="en-GB" sz="2400" dirty="0"/>
              <a:t> </a:t>
            </a:r>
            <a:r>
              <a:rPr lang="en-GB" sz="2400" dirty="0" err="1"/>
              <a:t>dezactivați</a:t>
            </a:r>
            <a:r>
              <a:rPr lang="en-GB" sz="2400" dirty="0"/>
              <a:t> </a:t>
            </a:r>
            <a:r>
              <a:rPr lang="en-GB" sz="2400" dirty="0" err="1"/>
              <a:t>funcțiile</a:t>
            </a:r>
            <a:r>
              <a:rPr lang="en-GB" sz="2400" dirty="0"/>
              <a:t> de </a:t>
            </a:r>
            <a:r>
              <a:rPr lang="en-GB" sz="2400" dirty="0" err="1"/>
              <a:t>geoetichetare</a:t>
            </a:r>
            <a:r>
              <a:rPr lang="en-GB" sz="2400" dirty="0"/>
              <a:t> </a:t>
            </a:r>
            <a:r>
              <a:rPr lang="en-GB" sz="2400" dirty="0" err="1"/>
              <a:t>în</a:t>
            </a:r>
            <a:r>
              <a:rPr lang="en-GB" sz="2400" dirty="0"/>
              <a:t> </a:t>
            </a:r>
            <a:r>
              <a:rPr lang="en-GB" sz="2400" dirty="0" err="1"/>
              <a:t>locații</a:t>
            </a:r>
            <a:r>
              <a:rPr lang="en-GB" sz="2400" dirty="0"/>
              <a:t> </a:t>
            </a:r>
            <a:r>
              <a:rPr lang="en-GB" sz="2400" dirty="0" err="1"/>
              <a:t>sensibile</a:t>
            </a:r>
            <a:r>
              <a:rPr lang="en-GB" sz="2400" dirty="0"/>
              <a:t> </a:t>
            </a:r>
            <a:r>
              <a:rPr lang="en-GB" sz="2400" dirty="0" err="1"/>
              <a:t>pentru</a:t>
            </a:r>
            <a:r>
              <a:rPr lang="en-GB" sz="2400" dirty="0"/>
              <a:t> a </a:t>
            </a:r>
            <a:r>
              <a:rPr lang="en-GB" sz="2400" dirty="0" err="1"/>
              <a:t>evita</a:t>
            </a:r>
            <a:r>
              <a:rPr lang="en-GB" sz="2400" dirty="0"/>
              <a:t> </a:t>
            </a:r>
            <a:r>
              <a:rPr lang="en-GB" sz="2400" dirty="0" err="1"/>
              <a:t>dezvăluirea</a:t>
            </a:r>
            <a:r>
              <a:rPr lang="en-GB" sz="2400" dirty="0"/>
              <a:t> </a:t>
            </a:r>
            <a:r>
              <a:rPr lang="en-GB" sz="2400" dirty="0" err="1"/>
              <a:t>locației</a:t>
            </a:r>
            <a:r>
              <a:rPr lang="en-GB" sz="2400" dirty="0"/>
              <a:t> </a:t>
            </a:r>
            <a:r>
              <a:rPr lang="en-GB" sz="2400" dirty="0" err="1"/>
              <a:t>dvs</a:t>
            </a:r>
            <a:r>
              <a:rPr lang="en-GB" sz="2400" dirty="0"/>
              <a:t>. </a:t>
            </a:r>
            <a:r>
              <a:rPr lang="en-GB" sz="2400" dirty="0" err="1"/>
              <a:t>exacte</a:t>
            </a:r>
            <a:r>
              <a:rPr lang="en-GB" sz="2400" dirty="0"/>
              <a:t>, </a:t>
            </a:r>
            <a:r>
              <a:rPr lang="en-GB" sz="2400" dirty="0" err="1"/>
              <a:t>unde</a:t>
            </a:r>
            <a:r>
              <a:rPr lang="en-GB" sz="2400" dirty="0"/>
              <a:t> </a:t>
            </a:r>
            <a:r>
              <a:rPr lang="en-GB" sz="2400" dirty="0" err="1"/>
              <a:t>lucrați</a:t>
            </a:r>
            <a:r>
              <a:rPr lang="en-GB" sz="2400" dirty="0"/>
              <a:t> </a:t>
            </a:r>
            <a:r>
              <a:rPr lang="en-GB" sz="2400" dirty="0" err="1"/>
              <a:t>sau</a:t>
            </a:r>
            <a:r>
              <a:rPr lang="en-GB" sz="2400" dirty="0"/>
              <a:t> </a:t>
            </a:r>
            <a:r>
              <a:rPr lang="en-GB" sz="2400" dirty="0" err="1"/>
              <a:t>unde</a:t>
            </a:r>
            <a:r>
              <a:rPr lang="en-GB" sz="2400" dirty="0"/>
              <a:t> </a:t>
            </a:r>
            <a:r>
              <a:rPr lang="en-GB" sz="2400" dirty="0" err="1"/>
              <a:t>locuiți</a:t>
            </a:r>
            <a:r>
              <a:rPr lang="en-GB" sz="2400" dirty="0"/>
              <a:t>.</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1591416" y="1073893"/>
            <a:ext cx="10600584"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642200" y="2380236"/>
            <a:ext cx="3529685" cy="523220"/>
          </a:xfrm>
          <a:prstGeom prst="rect">
            <a:avLst/>
          </a:prstGeom>
          <a:noFill/>
        </p:spPr>
        <p:txBody>
          <a:bodyPr wrap="square" rtlCol="0">
            <a:spAutoFit/>
          </a:bodyPr>
          <a:lstStyle/>
          <a:p>
            <a:r>
              <a:rPr lang="en-US" sz="2800" dirty="0"/>
              <a:t>Riscuri,2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438285" y="2680182"/>
            <a:ext cx="5756148" cy="4431983"/>
          </a:xfrm>
          <a:prstGeom prst="rect">
            <a:avLst/>
          </a:prstGeom>
          <a:noFill/>
        </p:spPr>
        <p:txBody>
          <a:bodyPr wrap="square" rtlCol="0">
            <a:spAutoFit/>
          </a:bodyPr>
          <a:lstStyle/>
          <a:p>
            <a:r>
              <a:rPr lang="en-GB" sz="2400" dirty="0"/>
              <a:t>"</a:t>
            </a:r>
            <a:r>
              <a:rPr lang="ro-RO" sz="2400" dirty="0"/>
              <a:t> Public </a:t>
            </a:r>
            <a:r>
              <a:rPr lang="en-GB" sz="2400" dirty="0"/>
              <a:t>"</a:t>
            </a:r>
          </a:p>
          <a:p>
            <a:r>
              <a:rPr lang="en-GB" sz="2400" dirty="0"/>
              <a:t>• Este un termen general care se </a:t>
            </a:r>
            <a:r>
              <a:rPr lang="en-GB" sz="2400" dirty="0" err="1"/>
              <a:t>referă</a:t>
            </a:r>
            <a:r>
              <a:rPr lang="en-GB" sz="2400" dirty="0"/>
              <a:t> la cine </a:t>
            </a:r>
            <a:r>
              <a:rPr lang="en-GB" sz="2400" dirty="0" err="1"/>
              <a:t>poate</a:t>
            </a:r>
            <a:r>
              <a:rPr lang="en-GB" sz="2400" dirty="0"/>
              <a:t> </a:t>
            </a:r>
            <a:r>
              <a:rPr lang="en-GB" sz="2400" dirty="0" err="1"/>
              <a:t>să</a:t>
            </a:r>
            <a:r>
              <a:rPr lang="en-GB" sz="2400" dirty="0"/>
              <a:t> </a:t>
            </a:r>
            <a:r>
              <a:rPr lang="en-GB" sz="2400" dirty="0" err="1"/>
              <a:t>vadă</a:t>
            </a:r>
            <a:r>
              <a:rPr lang="en-GB" sz="2400" dirty="0"/>
              <a:t> </a:t>
            </a:r>
            <a:r>
              <a:rPr lang="en-GB" sz="2400" dirty="0" err="1"/>
              <a:t>și</a:t>
            </a:r>
            <a:r>
              <a:rPr lang="en-GB" sz="2400" dirty="0"/>
              <a:t>/</a:t>
            </a:r>
            <a:r>
              <a:rPr lang="en-GB" sz="2400" dirty="0" err="1"/>
              <a:t>sau</a:t>
            </a:r>
            <a:r>
              <a:rPr lang="en-GB" sz="2400" dirty="0"/>
              <a:t> </a:t>
            </a:r>
            <a:r>
              <a:rPr lang="en-GB" sz="2400" dirty="0" err="1"/>
              <a:t>să</a:t>
            </a:r>
            <a:r>
              <a:rPr lang="en-GB" sz="2400" dirty="0"/>
              <a:t> </a:t>
            </a:r>
            <a:r>
              <a:rPr lang="en-GB" sz="2400" dirty="0" err="1"/>
              <a:t>comenteze</a:t>
            </a:r>
            <a:r>
              <a:rPr lang="en-GB" sz="2400" dirty="0"/>
              <a:t> </a:t>
            </a:r>
            <a:r>
              <a:rPr lang="en-GB" sz="2400" dirty="0" err="1"/>
              <a:t>postările</a:t>
            </a:r>
            <a:r>
              <a:rPr lang="en-GB" sz="2400" dirty="0"/>
              <a:t> tale;</a:t>
            </a:r>
          </a:p>
          <a:p>
            <a:r>
              <a:rPr lang="en-GB" sz="2400" dirty="0"/>
              <a:t>• </a:t>
            </a:r>
            <a:r>
              <a:rPr lang="en-GB" sz="2400" dirty="0" err="1"/>
              <a:t>Grupul</a:t>
            </a:r>
            <a:r>
              <a:rPr lang="en-GB" sz="2400" dirty="0"/>
              <a:t> </a:t>
            </a:r>
            <a:r>
              <a:rPr lang="en-GB" sz="2400" dirty="0" err="1"/>
              <a:t>tău</a:t>
            </a:r>
            <a:r>
              <a:rPr lang="en-GB" sz="2400" dirty="0"/>
              <a:t> de </a:t>
            </a:r>
            <a:r>
              <a:rPr lang="en-GB" sz="2400" dirty="0" err="1"/>
              <a:t>prieteni</a:t>
            </a:r>
            <a:r>
              <a:rPr lang="en-GB" sz="2400" dirty="0"/>
              <a:t> se </a:t>
            </a:r>
            <a:r>
              <a:rPr lang="en-GB" sz="2400" dirty="0" err="1"/>
              <a:t>poate</a:t>
            </a:r>
            <a:r>
              <a:rPr lang="en-GB" sz="2400" dirty="0"/>
              <a:t> </a:t>
            </a:r>
            <a:r>
              <a:rPr lang="en-GB" sz="2400" dirty="0" err="1"/>
              <a:t>schimba</a:t>
            </a:r>
            <a:r>
              <a:rPr lang="en-GB" sz="2400" dirty="0"/>
              <a:t> </a:t>
            </a:r>
            <a:r>
              <a:rPr lang="en-GB" sz="2400" dirty="0" err="1"/>
              <a:t>oricând</a:t>
            </a:r>
            <a:r>
              <a:rPr lang="en-GB" sz="2400" dirty="0"/>
              <a:t> </a:t>
            </a:r>
            <a:r>
              <a:rPr lang="en-GB" sz="2400" dirty="0" err="1"/>
              <a:t>și</a:t>
            </a:r>
            <a:r>
              <a:rPr lang="en-GB" sz="2400" dirty="0"/>
              <a:t> </a:t>
            </a:r>
            <a:r>
              <a:rPr lang="en-GB" sz="2400" dirty="0" err="1"/>
              <a:t>poate</a:t>
            </a:r>
            <a:r>
              <a:rPr lang="en-GB" sz="2400" dirty="0"/>
              <a:t> </a:t>
            </a:r>
            <a:r>
              <a:rPr lang="en-GB" sz="2400" dirty="0" err="1"/>
              <a:t>vedea</a:t>
            </a:r>
            <a:r>
              <a:rPr lang="en-GB" sz="2400" dirty="0"/>
              <a:t> o </a:t>
            </a:r>
            <a:r>
              <a:rPr lang="en-GB" sz="2400" dirty="0" err="1"/>
              <a:t>postare</a:t>
            </a:r>
            <a:r>
              <a:rPr lang="en-GB" sz="2400" dirty="0"/>
              <a:t> care </a:t>
            </a:r>
            <a:r>
              <a:rPr lang="en-GB" sz="2400" dirty="0" err="1"/>
              <a:t>conține</a:t>
            </a:r>
            <a:r>
              <a:rPr lang="en-GB" sz="2400" dirty="0"/>
              <a:t> </a:t>
            </a:r>
            <a:r>
              <a:rPr lang="en-GB" sz="2400" dirty="0" err="1"/>
              <a:t>informații</a:t>
            </a:r>
            <a:r>
              <a:rPr lang="en-GB" sz="2400" dirty="0"/>
              <a:t> </a:t>
            </a:r>
            <a:r>
              <a:rPr lang="en-GB" sz="2400" dirty="0" err="1"/>
              <a:t>despre</a:t>
            </a:r>
            <a:r>
              <a:rPr lang="en-GB" sz="2400" dirty="0"/>
              <a:t> tine. S-</a:t>
            </a:r>
            <a:r>
              <a:rPr lang="en-GB" sz="2400" dirty="0" err="1"/>
              <a:t>ar</a:t>
            </a:r>
            <a:r>
              <a:rPr lang="en-GB" sz="2400" dirty="0"/>
              <a:t> </a:t>
            </a:r>
            <a:r>
              <a:rPr lang="en-GB" sz="2400" dirty="0" err="1"/>
              <a:t>putea</a:t>
            </a:r>
            <a:r>
              <a:rPr lang="en-GB" sz="2400" dirty="0"/>
              <a:t> </a:t>
            </a:r>
            <a:r>
              <a:rPr lang="en-GB" sz="2400" dirty="0" err="1"/>
              <a:t>să</a:t>
            </a:r>
            <a:r>
              <a:rPr lang="en-GB" sz="2400" dirty="0"/>
              <a:t> le </a:t>
            </a:r>
            <a:r>
              <a:rPr lang="en-GB" sz="2400" dirty="0" err="1"/>
              <a:t>împărtășiți</a:t>
            </a:r>
            <a:r>
              <a:rPr lang="en-GB" sz="2400" dirty="0"/>
              <a:t> </a:t>
            </a:r>
            <a:r>
              <a:rPr lang="en-GB" sz="2400" dirty="0" err="1"/>
              <a:t>în</a:t>
            </a:r>
            <a:r>
              <a:rPr lang="en-GB" sz="2400" dirty="0"/>
              <a:t> mod </a:t>
            </a:r>
            <a:r>
              <a:rPr lang="en-GB" sz="2400" dirty="0" err="1"/>
              <a:t>intenționat</a:t>
            </a:r>
            <a:r>
              <a:rPr lang="en-GB" sz="2400" dirty="0"/>
              <a:t> „</a:t>
            </a:r>
            <a:r>
              <a:rPr lang="en-GB" sz="2400" dirty="0" err="1"/>
              <a:t>prietenilor</a:t>
            </a:r>
            <a:r>
              <a:rPr lang="en-GB" sz="2400" dirty="0"/>
              <a:t>”, </a:t>
            </a:r>
            <a:r>
              <a:rPr lang="en-GB" sz="2400" dirty="0" err="1"/>
              <a:t>dar</a:t>
            </a:r>
            <a:r>
              <a:rPr lang="en-GB" sz="2400" dirty="0"/>
              <a:t> </a:t>
            </a:r>
            <a:r>
              <a:rPr lang="en-GB" sz="2400" dirty="0" err="1"/>
              <a:t>ceea</a:t>
            </a:r>
            <a:r>
              <a:rPr lang="en-GB" sz="2400" dirty="0"/>
              <a:t> </a:t>
            </a:r>
            <a:r>
              <a:rPr lang="en-GB" sz="2400" dirty="0" err="1"/>
              <a:t>ce</a:t>
            </a:r>
            <a:r>
              <a:rPr lang="en-GB" sz="2400" dirty="0"/>
              <a:t> </a:t>
            </a:r>
            <a:r>
              <a:rPr lang="en-GB" sz="2400" dirty="0" err="1"/>
              <a:t>fac</a:t>
            </a:r>
            <a:r>
              <a:rPr lang="en-GB" sz="2400" dirty="0"/>
              <a:t> </a:t>
            </a:r>
            <a:r>
              <a:rPr lang="en-GB" sz="2400" dirty="0" err="1"/>
              <a:t>aceștia</a:t>
            </a:r>
            <a:r>
              <a:rPr lang="en-GB" sz="2400" dirty="0"/>
              <a:t> cu </a:t>
            </a:r>
            <a:r>
              <a:rPr lang="en-GB" sz="2400" dirty="0" err="1"/>
              <a:t>postarea</a:t>
            </a:r>
            <a:r>
              <a:rPr lang="en-GB" sz="2400" dirty="0"/>
              <a:t> </a:t>
            </a:r>
            <a:r>
              <a:rPr lang="en-GB" sz="2400" dirty="0" err="1"/>
              <a:t>este</a:t>
            </a:r>
            <a:r>
              <a:rPr lang="en-GB" sz="2400" dirty="0"/>
              <a:t> </a:t>
            </a:r>
            <a:r>
              <a:rPr lang="en-GB" sz="2400" dirty="0" err="1"/>
              <a:t>în</a:t>
            </a:r>
            <a:r>
              <a:rPr lang="en-GB" sz="2400" dirty="0"/>
              <a:t> afara </a:t>
            </a:r>
            <a:r>
              <a:rPr lang="en-GB" sz="2400" dirty="0" err="1"/>
              <a:t>controlului</a:t>
            </a:r>
            <a:r>
              <a:rPr lang="en-GB" sz="2400" dirty="0"/>
              <a:t> </a:t>
            </a:r>
            <a:r>
              <a:rPr lang="en-GB" sz="2400" dirty="0" err="1"/>
              <a:t>dumneavoastră</a:t>
            </a:r>
            <a:r>
              <a:rPr lang="en-GB" sz="2400" dirty="0"/>
              <a:t> personal.</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1591416" y="1073893"/>
            <a:ext cx="10600584"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8125598" y="2216644"/>
            <a:ext cx="3529685" cy="800219"/>
          </a:xfrm>
          <a:prstGeom prst="rect">
            <a:avLst/>
          </a:prstGeom>
          <a:noFill/>
        </p:spPr>
        <p:txBody>
          <a:bodyPr wrap="square" rtlCol="0">
            <a:spAutoFit/>
          </a:bodyPr>
          <a:lstStyle/>
          <a:p>
            <a:r>
              <a:rPr lang="en-US" sz="2800" dirty="0" err="1"/>
              <a:t>Riscuri</a:t>
            </a:r>
            <a:r>
              <a:rPr lang="en-US" sz="2800" dirty="0"/>
              <a:t>, 3</a:t>
            </a:r>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520443"/>
            <a:ext cx="5862320" cy="4124206"/>
          </a:xfrm>
          <a:prstGeom prst="rect">
            <a:avLst/>
          </a:prstGeom>
          <a:noFill/>
        </p:spPr>
        <p:txBody>
          <a:bodyPr wrap="square" rtlCol="0">
            <a:spAutoFit/>
          </a:bodyPr>
          <a:lstStyle/>
          <a:p>
            <a:r>
              <a:rPr lang="en-GB" sz="2800" dirty="0" err="1"/>
              <a:t>Identitate</a:t>
            </a:r>
            <a:endParaRPr lang="en-GB" sz="2800" dirty="0"/>
          </a:p>
          <a:p>
            <a:r>
              <a:rPr lang="en-GB" sz="2400" dirty="0"/>
              <a:t>• </a:t>
            </a:r>
            <a:r>
              <a:rPr lang="en-GB" sz="2400" dirty="0" err="1"/>
              <a:t>Descrie</a:t>
            </a:r>
            <a:r>
              <a:rPr lang="en-GB" sz="2400" dirty="0"/>
              <a:t> </a:t>
            </a:r>
            <a:r>
              <a:rPr lang="en-GB" sz="2400" dirty="0" err="1"/>
              <a:t>gama</a:t>
            </a:r>
            <a:r>
              <a:rPr lang="en-GB" sz="2400" dirty="0"/>
              <a:t> de </a:t>
            </a:r>
            <a:r>
              <a:rPr lang="en-GB" sz="2400" dirty="0" err="1"/>
              <a:t>informații</a:t>
            </a:r>
            <a:r>
              <a:rPr lang="en-GB" sz="2400" dirty="0"/>
              <a:t> care se </a:t>
            </a:r>
            <a:r>
              <a:rPr lang="en-GB" sz="2400" dirty="0" err="1"/>
              <a:t>referă</a:t>
            </a:r>
            <a:r>
              <a:rPr lang="en-GB" sz="2400" dirty="0"/>
              <a:t> </a:t>
            </a:r>
            <a:r>
              <a:rPr lang="en-GB" sz="2400" dirty="0" err="1"/>
              <a:t>în</a:t>
            </a:r>
            <a:r>
              <a:rPr lang="en-GB" sz="2400" dirty="0"/>
              <a:t> mod specific la o </a:t>
            </a:r>
            <a:r>
              <a:rPr lang="en-GB" sz="2400" dirty="0" err="1"/>
              <a:t>persoană</a:t>
            </a:r>
            <a:r>
              <a:rPr lang="en-GB" sz="2400" dirty="0"/>
              <a:t>;</a:t>
            </a:r>
          </a:p>
          <a:p>
            <a:endParaRPr lang="en-GB" sz="2400" dirty="0"/>
          </a:p>
          <a:p>
            <a:r>
              <a:rPr lang="en-GB" sz="2400" dirty="0"/>
              <a:t>• </a:t>
            </a:r>
            <a:r>
              <a:rPr lang="en-GB" sz="2400" dirty="0" err="1"/>
              <a:t>Trebuie</a:t>
            </a:r>
            <a:r>
              <a:rPr lang="en-GB" sz="2400" dirty="0"/>
              <a:t> </a:t>
            </a:r>
            <a:r>
              <a:rPr lang="en-GB" sz="2400" dirty="0" err="1"/>
              <a:t>reținut</a:t>
            </a:r>
            <a:r>
              <a:rPr lang="en-GB" sz="2400" dirty="0"/>
              <a:t> </a:t>
            </a:r>
            <a:r>
              <a:rPr lang="en-GB" sz="2400" dirty="0" err="1"/>
              <a:t>că</a:t>
            </a:r>
            <a:r>
              <a:rPr lang="en-GB" sz="2400" dirty="0"/>
              <a:t> </a:t>
            </a:r>
            <a:r>
              <a:rPr lang="en-GB" sz="2400" dirty="0" err="1"/>
              <a:t>există</a:t>
            </a:r>
            <a:r>
              <a:rPr lang="en-GB" sz="2400" dirty="0"/>
              <a:t> </a:t>
            </a:r>
            <a:r>
              <a:rPr lang="en-GB" sz="2400" dirty="0" err="1"/>
              <a:t>persoane</a:t>
            </a:r>
            <a:r>
              <a:rPr lang="en-GB" sz="2400" dirty="0"/>
              <a:t> care </a:t>
            </a:r>
            <a:r>
              <a:rPr lang="en-GB" sz="2400" dirty="0" err="1"/>
              <a:t>folosesc</a:t>
            </a:r>
            <a:r>
              <a:rPr lang="en-GB" sz="2400" dirty="0"/>
              <a:t> </a:t>
            </a:r>
            <a:r>
              <a:rPr lang="en-GB" sz="2400" dirty="0" err="1"/>
              <a:t>rețelele</a:t>
            </a:r>
            <a:r>
              <a:rPr lang="en-GB" sz="2400" dirty="0"/>
              <a:t> </a:t>
            </a:r>
            <a:r>
              <a:rPr lang="en-GB" sz="2400" dirty="0" err="1"/>
              <a:t>sociale</a:t>
            </a:r>
            <a:r>
              <a:rPr lang="en-GB" sz="2400" dirty="0"/>
              <a:t> ca </a:t>
            </a:r>
            <a:r>
              <a:rPr lang="en-GB" sz="2400" dirty="0" err="1"/>
              <a:t>metodă</a:t>
            </a:r>
            <a:r>
              <a:rPr lang="en-GB" sz="2400" dirty="0"/>
              <a:t> de </a:t>
            </a:r>
            <a:r>
              <a:rPr lang="en-GB" sz="2400" dirty="0" err="1"/>
              <a:t>cercetare</a:t>
            </a:r>
            <a:r>
              <a:rPr lang="en-GB" sz="2400" dirty="0"/>
              <a:t> </a:t>
            </a:r>
            <a:r>
              <a:rPr lang="en-GB" sz="2400" dirty="0" err="1"/>
              <a:t>pentru</a:t>
            </a:r>
            <a:r>
              <a:rPr lang="en-GB" sz="2400" dirty="0"/>
              <a:t> a </a:t>
            </a:r>
            <a:r>
              <a:rPr lang="en-GB" sz="2400" dirty="0" err="1"/>
              <a:t>căuta</a:t>
            </a:r>
            <a:r>
              <a:rPr lang="en-GB" sz="2400" dirty="0"/>
              <a:t> </a:t>
            </a:r>
            <a:r>
              <a:rPr lang="en-GB" sz="2400" dirty="0" err="1"/>
              <a:t>informații</a:t>
            </a:r>
            <a:r>
              <a:rPr lang="en-GB" sz="2400" dirty="0"/>
              <a:t> de </a:t>
            </a:r>
            <a:r>
              <a:rPr lang="en-GB" sz="2400" dirty="0" err="1"/>
              <a:t>identitate</a:t>
            </a:r>
            <a:r>
              <a:rPr lang="en-GB" sz="2400" dirty="0"/>
              <a:t>, cu </a:t>
            </a:r>
            <a:r>
              <a:rPr lang="en-GB" sz="2400" dirty="0" err="1"/>
              <a:t>posibile</a:t>
            </a:r>
            <a:r>
              <a:rPr lang="en-GB" sz="2400" dirty="0"/>
              <a:t> </a:t>
            </a:r>
            <a:r>
              <a:rPr lang="en-GB" sz="2400" dirty="0" err="1"/>
              <a:t>intenții</a:t>
            </a:r>
            <a:r>
              <a:rPr lang="en-GB" sz="2400" dirty="0"/>
              <a:t> </a:t>
            </a:r>
            <a:r>
              <a:rPr lang="en-GB" sz="2400" dirty="0" err="1"/>
              <a:t>rău</a:t>
            </a:r>
            <a:r>
              <a:rPr lang="en-GB" sz="2400" dirty="0"/>
              <a:t> </a:t>
            </a:r>
            <a:r>
              <a:rPr lang="en-GB" sz="2400" dirty="0" err="1"/>
              <a:t>intenționate</a:t>
            </a:r>
            <a:r>
              <a:rPr lang="en-GB" sz="2400" dirty="0"/>
              <a:t>, cum </a:t>
            </a:r>
            <a:r>
              <a:rPr lang="en-GB" sz="2400" dirty="0" err="1"/>
              <a:t>ar</a:t>
            </a:r>
            <a:r>
              <a:rPr lang="en-GB" sz="2400" dirty="0"/>
              <a:t> fi </a:t>
            </a:r>
            <a:r>
              <a:rPr lang="en-GB" sz="2400" dirty="0" err="1"/>
              <a:t>furtul</a:t>
            </a:r>
            <a:r>
              <a:rPr lang="en-GB" sz="2400" dirty="0"/>
              <a:t> de </a:t>
            </a:r>
            <a:r>
              <a:rPr lang="en-GB" sz="2400" dirty="0" err="1"/>
              <a:t>identitate</a:t>
            </a:r>
            <a:r>
              <a:rPr lang="en-GB" sz="2400" dirty="0"/>
              <a:t>, </a:t>
            </a:r>
            <a:r>
              <a:rPr lang="en-GB" sz="2400" dirty="0" err="1"/>
              <a:t>frauda</a:t>
            </a:r>
            <a:r>
              <a:rPr lang="en-GB" sz="2400" dirty="0"/>
              <a:t>, </a:t>
            </a:r>
            <a:r>
              <a:rPr lang="en-GB" sz="2400" dirty="0" err="1"/>
              <a:t>delapidarea</a:t>
            </a:r>
            <a:r>
              <a:rPr lang="en-GB" sz="2400" dirty="0"/>
              <a:t> </a:t>
            </a:r>
            <a:r>
              <a:rPr lang="en-GB" sz="2400" dirty="0" err="1"/>
              <a:t>sau</a:t>
            </a:r>
            <a:r>
              <a:rPr lang="en-GB" sz="2400" dirty="0"/>
              <a:t> </a:t>
            </a:r>
            <a:r>
              <a:rPr lang="en-GB" sz="2400" dirty="0" err="1"/>
              <a:t>intimidarea</a:t>
            </a:r>
            <a:r>
              <a:rPr lang="en-GB" sz="2400" dirty="0"/>
              <a:t>.</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1794616" y="1002728"/>
            <a:ext cx="10600584" cy="1446550"/>
          </a:xfrm>
          <a:prstGeom prst="rect">
            <a:avLst/>
          </a:prstGeom>
          <a:noFill/>
        </p:spPr>
        <p:txBody>
          <a:bodyPr wrap="square" rtlCol="0">
            <a:spAutoFit/>
          </a:bodyPr>
          <a:lstStyle/>
          <a:p>
            <a:r>
              <a:rPr lang="it-IT" sz="4400" dirty="0">
                <a:effectLst/>
                <a:latin typeface="Calibri" panose="020F0502020204030204" pitchFamily="34" charset="0"/>
                <a:ea typeface="Calibri" panose="020F0502020204030204" pitchFamily="34" charset="0"/>
                <a:cs typeface="Arial" panose="020B0604020202020204" pitchFamily="34" charset="0"/>
              </a:rPr>
              <a:t>Rețelele sociale și riscurile de securitate ale furnizorilor</a:t>
            </a:r>
            <a:endParaRPr lang="en-GB"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Parola</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Este </a:t>
            </a:r>
            <a:r>
              <a:rPr lang="en-GB" sz="2400" dirty="0" err="1">
                <a:effectLst/>
                <a:latin typeface="Calibri" panose="020F0502020204030204" pitchFamily="34" charset="0"/>
                <a:ea typeface="Calibri" panose="020F0502020204030204" pitchFamily="34" charset="0"/>
                <a:cs typeface="Arial" panose="020B0604020202020204" pitchFamily="34" charset="0"/>
              </a:rPr>
              <a:t>recomandat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utilizați</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parolă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diferită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fiecare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a:t>
            </a:r>
            <a:r>
              <a:rPr lang="en-GB" sz="2400" dirty="0">
                <a:effectLst/>
                <a:latin typeface="Calibri" panose="020F0502020204030204" pitchFamily="34" charset="0"/>
                <a:ea typeface="Calibri" panose="020F0502020204030204" pitchFamily="34" charset="0"/>
                <a:cs typeface="Arial" panose="020B0604020202020204" pitchFamily="34" charset="0"/>
              </a:rPr>
              <a:t> online;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aibă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puțin</a:t>
            </a:r>
            <a:r>
              <a:rPr lang="en-GB" sz="2400" dirty="0">
                <a:effectLst/>
                <a:latin typeface="Calibri" panose="020F0502020204030204" pitchFamily="34" charset="0"/>
                <a:ea typeface="Calibri" panose="020F0502020204030204" pitchFamily="34" charset="0"/>
                <a:cs typeface="Arial" panose="020B0604020202020204" pitchFamily="34" charset="0"/>
              </a:rPr>
              <a:t> 10 </a:t>
            </a:r>
            <a:r>
              <a:rPr lang="en-GB" sz="2400" dirty="0" err="1">
                <a:effectLst/>
                <a:latin typeface="Calibri" panose="020F0502020204030204" pitchFamily="34" charset="0"/>
                <a:ea typeface="Calibri" panose="020F0502020204030204" pitchFamily="34" charset="0"/>
                <a:cs typeface="Arial" panose="020B0604020202020204" pitchFamily="34" charset="0"/>
              </a:rPr>
              <a:t>caractere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conțină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litere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litere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mici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cifre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caractere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speciale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trebuie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dezvăluit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nimănui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indiferent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cât</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apropiată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persoana</a:t>
            </a:r>
            <a:r>
              <a:rPr lang="en-GB" sz="2400" dirty="0">
                <a:effectLst/>
                <a:latin typeface="Calibri" panose="020F0502020204030204" pitchFamily="34" charset="0"/>
                <a:ea typeface="Calibri" panose="020F0502020204030204" pitchFamily="34" charset="0"/>
                <a:cs typeface="Arial" panose="020B0604020202020204" pitchFamily="34" charset="0"/>
              </a:rPr>
              <a:t> pe care </a:t>
            </a:r>
            <a:r>
              <a:rPr lang="en-GB" sz="2400" dirty="0" err="1">
                <a:effectLst/>
                <a:latin typeface="Calibri" panose="020F0502020204030204" pitchFamily="34" charset="0"/>
                <a:ea typeface="Calibri" panose="020F0502020204030204" pitchFamily="34" charset="0"/>
                <a:cs typeface="Arial" panose="020B0604020202020204" pitchFamily="34" charset="0"/>
              </a:rPr>
              <a:t>vrem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spunem</a:t>
            </a:r>
            <a:r>
              <a:rPr lang="en-GB" sz="2400" dirty="0">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en-GB" i="1" dirty="0">
                <a:latin typeface="Calibri" panose="020F0502020204030204" pitchFamily="34" charset="0"/>
                <a:cs typeface="Arial" panose="020B0604020202020204" pitchFamily="34" charset="0"/>
              </a:rPr>
              <a:t>To be continued</a:t>
            </a:r>
            <a:endParaRPr lang="en-GB"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Parola</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Se </a:t>
            </a:r>
            <a:r>
              <a:rPr lang="en-GB" sz="2400" dirty="0" err="1">
                <a:effectLst/>
                <a:latin typeface="Calibri" panose="020F0502020204030204" pitchFamily="34" charset="0"/>
                <a:ea typeface="Calibri" panose="020F0502020204030204" pitchFamily="34" charset="0"/>
                <a:cs typeface="Arial" panose="020B0604020202020204" pitchFamily="34" charset="0"/>
              </a:rPr>
              <a:t>recomandă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folosiți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crearea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unei</a:t>
            </a:r>
            <a:r>
              <a:rPr lang="en-GB" sz="2400" dirty="0">
                <a:effectLst/>
                <a:latin typeface="Calibri" panose="020F0502020204030204" pitchFamily="34" charset="0"/>
                <a:ea typeface="Calibri" panose="020F0502020204030204" pitchFamily="34" charset="0"/>
                <a:cs typeface="Arial" panose="020B0604020202020204" pitchFamily="34" charset="0"/>
              </a:rPr>
              <a:t> parole (ex: </a:t>
            </a:r>
            <a:r>
              <a:rPr lang="en-GB" sz="2400" dirty="0" err="1">
                <a:effectLst/>
                <a:latin typeface="Calibri" panose="020F0502020204030204" pitchFamily="34" charset="0"/>
                <a:ea typeface="Calibri" panose="020F0502020204030204" pitchFamily="34" charset="0"/>
                <a:cs typeface="Arial" panose="020B0604020202020204" pitchFamily="34" charset="0"/>
              </a:rPr>
              <a:t>numele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părinților</a:t>
            </a:r>
            <a:r>
              <a:rPr lang="en-GB" sz="2400" dirty="0">
                <a:effectLst/>
                <a:latin typeface="Calibri" panose="020F0502020204030204" pitchFamily="34" charset="0"/>
                <a:ea typeface="Calibri" panose="020F0502020204030204" pitchFamily="34" charset="0"/>
                <a:cs typeface="Arial" panose="020B0604020202020204" pitchFamily="34" charset="0"/>
              </a:rPr>
              <a:t>, data </a:t>
            </a:r>
            <a:r>
              <a:rPr lang="en-GB" sz="2400" dirty="0" err="1">
                <a:effectLst/>
                <a:latin typeface="Calibri" panose="020F0502020204030204" pitchFamily="34" charset="0"/>
                <a:ea typeface="Calibri" panose="020F0502020204030204" pitchFamily="34" charset="0"/>
                <a:cs typeface="Arial" panose="020B0604020202020204" pitchFamily="34" charset="0"/>
              </a:rPr>
              <a:t>nașterii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numele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animalului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companie</a:t>
            </a:r>
            <a:r>
              <a:rPr lang="en-GB" sz="2400" dirty="0">
                <a:effectLst/>
                <a:latin typeface="Calibri" panose="020F0502020204030204" pitchFamily="34" charset="0"/>
                <a:ea typeface="Calibri" panose="020F0502020204030204" pitchFamily="34" charset="0"/>
                <a:cs typeface="Arial" panose="020B0604020202020204" pitchFamily="34" charset="0"/>
              </a:rPr>
              <a:t> etc.);</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Schimbați-vă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parola</a:t>
            </a:r>
            <a:r>
              <a:rPr lang="en-GB" sz="2400" dirty="0">
                <a:effectLst/>
                <a:latin typeface="Calibri" panose="020F0502020204030204" pitchFamily="34" charset="0"/>
                <a:ea typeface="Calibri" panose="020F0502020204030204" pitchFamily="34" charset="0"/>
                <a:cs typeface="Arial" panose="020B0604020202020204" pitchFamily="34" charset="0"/>
              </a:rPr>
              <a:t> periodic;</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Deconectați-vă</a:t>
            </a:r>
            <a:r>
              <a:rPr lang="en-GB" sz="2400" dirty="0">
                <a:effectLst/>
                <a:latin typeface="Calibri" panose="020F0502020204030204" pitchFamily="34" charset="0"/>
                <a:ea typeface="Calibri" panose="020F0502020204030204" pitchFamily="34" charset="0"/>
                <a:cs typeface="Arial" panose="020B0604020202020204" pitchFamily="34" charset="0"/>
              </a:rPr>
              <a:t> de la </a:t>
            </a:r>
            <a:r>
              <a:rPr lang="en-GB" sz="2400" dirty="0" err="1">
                <a:effectLst/>
                <a:latin typeface="Calibri" panose="020F0502020204030204" pitchFamily="34" charset="0"/>
                <a:ea typeface="Calibri" panose="020F0502020204030204" pitchFamily="34" charset="0"/>
                <a:cs typeface="Arial" panose="020B0604020202020204" pitchFamily="34" charset="0"/>
              </a:rPr>
              <a:t>cont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atunci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utilizați</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dispozitiv</a:t>
            </a:r>
            <a:r>
              <a:rPr lang="en-GB" sz="2400" dirty="0">
                <a:effectLst/>
                <a:latin typeface="Calibri" panose="020F0502020204030204" pitchFamily="34" charset="0"/>
                <a:ea typeface="Calibri" panose="020F0502020204030204" pitchFamily="34" charset="0"/>
                <a:cs typeface="Arial" panose="020B0604020202020204" pitchFamily="34" charset="0"/>
              </a:rPr>
              <a:t> care nu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al </a:t>
            </a:r>
            <a:r>
              <a:rPr lang="en-GB" sz="2400" dirty="0" err="1">
                <a:effectLst/>
                <a:latin typeface="Calibri" panose="020F0502020204030204" pitchFamily="34" charset="0"/>
                <a:ea typeface="Calibri" panose="020F0502020204030204" pitchFamily="34" charset="0"/>
                <a:cs typeface="Arial" panose="020B0604020202020204" pitchFamily="34" charset="0"/>
              </a:rPr>
              <a:t>dvs</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folosit</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altcineva</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5452753" cy="4758610"/>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Faceți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actualizările</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securitate</a:t>
            </a:r>
            <a:r>
              <a:rPr lang="en-GB" sz="2800" dirty="0">
                <a:effectLst/>
                <a:latin typeface="Calibri" panose="020F0502020204030204" pitchFamily="34" charset="0"/>
                <a:ea typeface="Calibri" panose="020F0502020204030204" pitchFamily="34" charset="0"/>
                <a:cs typeface="Arial" panose="020B0604020202020204" pitchFamily="34" charset="0"/>
              </a:rPr>
              <a:t> la </a:t>
            </a:r>
            <a:r>
              <a:rPr lang="en-GB" sz="2800" dirty="0" err="1">
                <a:effectLst/>
                <a:latin typeface="Calibri" panose="020F0502020204030204" pitchFamily="34" charset="0"/>
                <a:ea typeface="Calibri" panose="020F0502020204030204" pitchFamily="34" charset="0"/>
                <a:cs typeface="Arial" panose="020B0604020202020204" pitchFamily="34" charset="0"/>
              </a:rPr>
              <a:t>timp</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Platformele</a:t>
            </a:r>
            <a:r>
              <a:rPr lang="en-GB" sz="2400" dirty="0">
                <a:effectLst/>
                <a:latin typeface="Calibri" panose="020F0502020204030204" pitchFamily="34" charset="0"/>
                <a:ea typeface="Calibri" panose="020F0502020204030204" pitchFamily="34" charset="0"/>
                <a:cs typeface="Arial" panose="020B0604020202020204" pitchFamily="34" charset="0"/>
              </a:rPr>
              <a:t> de social media </a:t>
            </a:r>
            <a:r>
              <a:rPr lang="en-GB" sz="2400" dirty="0" err="1">
                <a:effectLst/>
                <a:latin typeface="Calibri" panose="020F0502020204030204" pitchFamily="34" charset="0"/>
                <a:ea typeface="Calibri" panose="020F0502020204030204" pitchFamily="34" charset="0"/>
                <a:cs typeface="Arial" panose="020B0604020202020204" pitchFamily="34" charset="0"/>
              </a:rPr>
              <a:t>introduc</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mod </a:t>
            </a:r>
            <a:r>
              <a:rPr lang="en-GB" sz="2400" dirty="0" err="1">
                <a:effectLst/>
                <a:latin typeface="Calibri" panose="020F0502020204030204" pitchFamily="34" charset="0"/>
                <a:ea typeface="Calibri" panose="020F0502020204030204" pitchFamily="34" charset="0"/>
                <a:cs typeface="Arial" panose="020B0604020202020204" pitchFamily="34" charset="0"/>
              </a:rPr>
              <a:t>regulat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setări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Acestea</a:t>
            </a:r>
            <a:r>
              <a:rPr lang="en-GB" sz="2400" dirty="0">
                <a:effectLst/>
                <a:latin typeface="Calibri" panose="020F0502020204030204" pitchFamily="34" charset="0"/>
                <a:ea typeface="Calibri" panose="020F0502020204030204" pitchFamily="34" charset="0"/>
                <a:cs typeface="Arial" panose="020B0604020202020204" pitchFamily="34" charset="0"/>
              </a:rPr>
              <a:t> pot fi </a:t>
            </a:r>
            <a:r>
              <a:rPr lang="en-GB" sz="2400" dirty="0" err="1">
                <a:effectLst/>
                <a:latin typeface="Calibri" panose="020F0502020204030204" pitchFamily="34" charset="0"/>
                <a:ea typeface="Calibri" panose="020F0502020204030204" pitchFamily="34" charset="0"/>
                <a:cs typeface="Arial" panose="020B0604020202020204" pitchFamily="34" charset="0"/>
              </a:rPr>
              <a:t>găsite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setările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contului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recomandat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verificați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mod </a:t>
            </a:r>
            <a:r>
              <a:rPr lang="en-GB" sz="2400" dirty="0" err="1">
                <a:effectLst/>
                <a:latin typeface="Calibri" panose="020F0502020204030204" pitchFamily="34" charset="0"/>
                <a:ea typeface="Calibri" panose="020F0502020204030204" pitchFamily="34" charset="0"/>
                <a:cs typeface="Arial" panose="020B0604020202020204" pitchFamily="34" charset="0"/>
              </a:rPr>
              <a:t>regulat</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opțiunea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autentificare</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doi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factori</a:t>
            </a:r>
            <a:r>
              <a:rPr lang="en-GB" sz="2400" dirty="0">
                <a:effectLst/>
                <a:latin typeface="Calibri" panose="020F0502020204030204" pitchFamily="34" charset="0"/>
                <a:ea typeface="Calibri" panose="020F0502020204030204" pitchFamily="34" charset="0"/>
                <a:cs typeface="Arial" panose="020B0604020202020204" pitchFamily="34" charset="0"/>
              </a:rPr>
              <a:t> (2FA)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asigura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cineva</a:t>
            </a: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încearcă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pirateze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contul</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00500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Nu </a:t>
            </a:r>
            <a:r>
              <a:rPr lang="en-GB" sz="2800" dirty="0" err="1">
                <a:effectLst/>
                <a:latin typeface="Calibri" panose="020F0502020204030204" pitchFamily="34" charset="0"/>
                <a:ea typeface="Calibri" panose="020F0502020204030204" pitchFamily="34" charset="0"/>
                <a:cs typeface="Arial" panose="020B0604020202020204" pitchFamily="34" charset="0"/>
              </a:rPr>
              <a:t>accepta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cereri</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prietenie</a:t>
            </a:r>
            <a:r>
              <a:rPr lang="en-GB" sz="2800" dirty="0">
                <a:effectLst/>
                <a:latin typeface="Calibri" panose="020F0502020204030204" pitchFamily="34" charset="0"/>
                <a:ea typeface="Calibri" panose="020F0502020204030204" pitchFamily="34" charset="0"/>
                <a:cs typeface="Arial" panose="020B0604020202020204" pitchFamily="34" charset="0"/>
              </a:rPr>
              <a:t> de la </a:t>
            </a:r>
            <a:r>
              <a:rPr lang="en-GB" sz="2800" dirty="0" err="1">
                <a:effectLst/>
                <a:latin typeface="Calibri" panose="020F0502020204030204" pitchFamily="34" charset="0"/>
                <a:ea typeface="Calibri" panose="020F0502020204030204" pitchFamily="34" charset="0"/>
                <a:cs typeface="Arial" panose="020B0604020202020204" pitchFamily="34" charset="0"/>
              </a:rPr>
              <a:t>nimeni</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Acceptați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trimiteți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cereri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prietenie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numai</a:t>
            </a:r>
            <a:r>
              <a:rPr lang="en-GB" sz="2400" dirty="0">
                <a:effectLst/>
                <a:latin typeface="Calibri" panose="020F0502020204030204" pitchFamily="34" charset="0"/>
                <a:ea typeface="Calibri" panose="020F0502020204030204" pitchFamily="34" charset="0"/>
                <a:cs typeface="Arial" panose="020B0604020202020204" pitchFamily="34" charset="0"/>
              </a:rPr>
              <a:t> de la/</a:t>
            </a:r>
            <a:r>
              <a:rPr lang="en-GB" sz="2400" dirty="0" err="1">
                <a:effectLst/>
                <a:latin typeface="Calibri" panose="020F0502020204030204" pitchFamily="34" charset="0"/>
                <a:ea typeface="Calibri" panose="020F0502020204030204" pitchFamily="34" charset="0"/>
                <a:cs typeface="Arial" panose="020B0604020202020204" pitchFamily="34" charset="0"/>
              </a:rPr>
              <a:t>către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persoane</a:t>
            </a:r>
            <a:r>
              <a:rPr lang="en-GB" sz="2400" dirty="0">
                <a:effectLst/>
                <a:latin typeface="Calibri" panose="020F0502020204030204" pitchFamily="34" charset="0"/>
                <a:ea typeface="Calibri" panose="020F0502020204030204" pitchFamily="34" charset="0"/>
                <a:cs typeface="Arial" panose="020B0604020202020204" pitchFamily="34" charset="0"/>
              </a:rPr>
              <a:t> pe care le </a:t>
            </a:r>
            <a:r>
              <a:rPr lang="en-GB" sz="2400" dirty="0" err="1">
                <a:effectLst/>
                <a:latin typeface="Calibri" panose="020F0502020204030204" pitchFamily="34" charset="0"/>
                <a:ea typeface="Calibri" panose="020F0502020204030204" pitchFamily="34" charset="0"/>
                <a:cs typeface="Arial" panose="020B0604020202020204" pitchFamily="34" charset="0"/>
              </a:rPr>
              <a:t>întâlniți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viața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către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publice</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interesează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grijă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urmăriți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profilurile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oficiale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NU UITA! </a:t>
            </a:r>
            <a:r>
              <a:rPr lang="en-GB" sz="2400" dirty="0" err="1">
                <a:effectLst/>
                <a:latin typeface="Calibri" panose="020F0502020204030204" pitchFamily="34" charset="0"/>
                <a:ea typeface="Calibri" panose="020F0502020204030204" pitchFamily="34" charset="0"/>
                <a:cs typeface="Arial" panose="020B0604020202020204" pitchFamily="34" charset="0"/>
              </a:rPr>
              <a:t>Dacă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simți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atașat</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anumite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conturi</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poți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restricționa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accesul</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postările</a:t>
            </a:r>
            <a:r>
              <a:rPr lang="en-GB" sz="2400" dirty="0">
                <a:effectLst/>
                <a:latin typeface="Calibri" panose="020F0502020204030204" pitchFamily="34" charset="0"/>
                <a:ea typeface="Calibri" panose="020F0502020204030204" pitchFamily="34" charset="0"/>
                <a:cs typeface="Arial" panose="020B0604020202020204" pitchFamily="34" charset="0"/>
              </a:rPr>
              <a:t> tale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bloca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contul</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faceți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clic</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8" y="2205978"/>
            <a:ext cx="5657000" cy="5256375"/>
          </a:xfrm>
          <a:prstGeom prst="rect">
            <a:avLst/>
          </a:prstGeom>
          <a:noFill/>
        </p:spPr>
        <p:txBody>
          <a:bodyPr wrap="square" rtlCol="0">
            <a:spAutoFit/>
          </a:bodyPr>
          <a:lstStyle/>
          <a:p>
            <a:pPr marL="144145" indent="-144145" algn="just">
              <a:lnSpc>
                <a:spcPct val="107000"/>
              </a:lnSpc>
              <a:spcAft>
                <a:spcPts val="800"/>
              </a:spcAft>
            </a:pPr>
            <a:r>
              <a:rPr lang="pt-BR" sz="2800" dirty="0">
                <a:effectLst/>
                <a:latin typeface="Calibri" panose="020F0502020204030204" pitchFamily="34" charset="0"/>
                <a:ea typeface="Calibri" panose="020F0502020204030204" pitchFamily="34" charset="0"/>
                <a:cs typeface="Arial" panose="020B0604020202020204" pitchFamily="34" charset="0"/>
              </a:rPr>
              <a:t>Gândește-te de două ori înainte de a posta</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Social media </a:t>
            </a:r>
            <a:r>
              <a:rPr lang="en-GB" sz="2400" dirty="0" err="1">
                <a:effectLst/>
                <a:latin typeface="Calibri" panose="020F0502020204030204" pitchFamily="34" charset="0"/>
                <a:ea typeface="Calibri" panose="020F0502020204030204" pitchFamily="34" charset="0"/>
                <a:cs typeface="Arial" panose="020B0604020202020204" pitchFamily="34" charset="0"/>
              </a:rPr>
              <a:t>oferă</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fel</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mult</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oportunitate</a:t>
            </a:r>
            <a:r>
              <a:rPr lang="en-GB" sz="2400" dirty="0">
                <a:effectLst/>
                <a:latin typeface="Calibri" panose="020F0502020204030204" pitchFamily="34" charset="0"/>
                <a:ea typeface="Calibri" panose="020F0502020204030204" pitchFamily="34" charset="0"/>
                <a:cs typeface="Arial" panose="020B0604020202020204" pitchFamily="34" charset="0"/>
              </a:rPr>
              <a:t> de a </a:t>
            </a:r>
            <a:r>
              <a:rPr lang="en-GB" sz="2400" dirty="0" err="1">
                <a:effectLst/>
                <a:latin typeface="Calibri" panose="020F0502020204030204" pitchFamily="34" charset="0"/>
                <a:ea typeface="Calibri" panose="020F0502020204030204" pitchFamily="34" charset="0"/>
                <a:cs typeface="Arial" panose="020B0604020202020204" pitchFamily="34" charset="0"/>
              </a:rPr>
              <a:t>crea</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reputație</a:t>
            </a:r>
            <a:r>
              <a:rPr lang="en-GB" sz="2400" dirty="0">
                <a:effectLst/>
                <a:latin typeface="Calibri" panose="020F0502020204030204" pitchFamily="34" charset="0"/>
                <a:ea typeface="Calibri" panose="020F0502020204030204" pitchFamily="34" charset="0"/>
                <a:cs typeface="Arial" panose="020B0604020202020204" pitchFamily="34" charset="0"/>
              </a:rPr>
              <a:t> online </a:t>
            </a:r>
            <a:r>
              <a:rPr lang="en-GB" sz="2400" dirty="0" err="1">
                <a:effectLst/>
                <a:latin typeface="Calibri" panose="020F0502020204030204" pitchFamily="34" charset="0"/>
                <a:ea typeface="Calibri" panose="020F0502020204030204" pitchFamily="34" charset="0"/>
                <a:cs typeface="Arial" panose="020B0604020202020204" pitchFamily="34" charset="0"/>
              </a:rPr>
              <a:t>pozitivă</a:t>
            </a:r>
            <a:r>
              <a:rPr lang="en-GB" sz="2400" dirty="0">
                <a:effectLst/>
                <a:latin typeface="Calibri" panose="020F0502020204030204" pitchFamily="34" charset="0"/>
                <a:ea typeface="Calibri" panose="020F0502020204030204" pitchFamily="34" charset="0"/>
                <a:cs typeface="Arial" panose="020B0604020202020204" pitchFamily="34" charset="0"/>
              </a:rPr>
              <a:t> ca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negativă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plus, </a:t>
            </a:r>
            <a:r>
              <a:rPr lang="en-GB" sz="2400" dirty="0" err="1">
                <a:effectLst/>
                <a:latin typeface="Calibri" panose="020F0502020204030204" pitchFamily="34" charset="0"/>
                <a:ea typeface="Calibri" panose="020F0502020204030204" pitchFamily="34" charset="0"/>
                <a:cs typeface="Arial" panose="020B0604020202020204" pitchFamily="34" charset="0"/>
              </a:rPr>
              <a:t>chiar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ștergem</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postare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odată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apărut</a:t>
            </a:r>
            <a:r>
              <a:rPr lang="en-GB" sz="2400" dirty="0">
                <a:effectLst/>
                <a:latin typeface="Calibri" panose="020F0502020204030204" pitchFamily="34" charset="0"/>
                <a:ea typeface="Calibri" panose="020F0502020204030204" pitchFamily="34" charset="0"/>
                <a:cs typeface="Arial" panose="020B0604020202020204" pitchFamily="34" charset="0"/>
              </a:rPr>
              <a:t> online </a:t>
            </a:r>
            <a:r>
              <a:rPr lang="en-GB" sz="2400" dirty="0" err="1">
                <a:effectLst/>
                <a:latin typeface="Calibri" panose="020F0502020204030204" pitchFamily="34" charset="0"/>
                <a:ea typeface="Calibri" panose="020F0502020204030204" pitchFamily="34" charset="0"/>
                <a:cs typeface="Arial" panose="020B0604020202020204" pitchFamily="34" charset="0"/>
              </a:rPr>
              <a:t>aceasta</a:t>
            </a: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ștearsă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definitiv</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t>• Nu </a:t>
            </a:r>
            <a:r>
              <a:rPr lang="en-GB" sz="2400" dirty="0" err="1"/>
              <a:t>dezvălui</a:t>
            </a:r>
            <a:r>
              <a:rPr lang="en-GB" sz="2400" dirty="0"/>
              <a:t> </a:t>
            </a:r>
            <a:r>
              <a:rPr lang="en-GB" sz="2400" dirty="0" err="1"/>
              <a:t>prea</a:t>
            </a:r>
            <a:r>
              <a:rPr lang="en-GB" sz="2400" dirty="0"/>
              <a:t> </a:t>
            </a:r>
            <a:r>
              <a:rPr lang="en-GB" sz="2400" dirty="0" err="1"/>
              <a:t>multe</a:t>
            </a:r>
            <a:r>
              <a:rPr lang="en-GB" sz="2400" dirty="0"/>
              <a:t> </a:t>
            </a:r>
            <a:r>
              <a:rPr lang="en-GB" sz="2400" dirty="0" err="1"/>
              <a:t>detalii</a:t>
            </a:r>
            <a:r>
              <a:rPr lang="en-GB" sz="2400" dirty="0"/>
              <a:t> </a:t>
            </a:r>
            <a:r>
              <a:rPr lang="en-GB" sz="2400" dirty="0" err="1"/>
              <a:t>personale</a:t>
            </a:r>
            <a:r>
              <a:rPr lang="en-GB" sz="2400" dirty="0"/>
              <a:t> pe </a:t>
            </a:r>
            <a:r>
              <a:rPr lang="en-GB" sz="2400" dirty="0" err="1"/>
              <a:t>rețelele</a:t>
            </a:r>
            <a:r>
              <a:rPr lang="en-GB" sz="2400" dirty="0"/>
              <a:t> de </a:t>
            </a:r>
            <a:r>
              <a:rPr lang="en-GB" sz="2400" dirty="0" err="1"/>
              <a:t>socializare</a:t>
            </a:r>
            <a:r>
              <a:rPr lang="en-GB" sz="2400" dirty="0"/>
              <a:t>! </a:t>
            </a:r>
            <a:r>
              <a:rPr lang="en-GB" sz="2400" dirty="0" err="1"/>
              <a:t>Câmpurile</a:t>
            </a:r>
            <a:r>
              <a:rPr lang="en-GB" sz="2400" dirty="0"/>
              <a:t> „</a:t>
            </a:r>
            <a:r>
              <a:rPr lang="en-GB" sz="2400" dirty="0" err="1"/>
              <a:t>Despre</a:t>
            </a:r>
            <a:r>
              <a:rPr lang="en-GB" sz="2400" dirty="0"/>
              <a:t> mine” sunt </a:t>
            </a:r>
            <a:r>
              <a:rPr lang="en-GB" sz="2400" dirty="0" err="1"/>
              <a:t>opționale</a:t>
            </a:r>
            <a:r>
              <a:rPr lang="en-GB" sz="2400" dirty="0"/>
              <a:t>.</a:t>
            </a:r>
          </a:p>
          <a:p>
            <a:pPr marL="144145" indent="-144145">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307291" cy="3693319"/>
          </a:xfrm>
          <a:prstGeom prst="rect">
            <a:avLst/>
          </a:prstGeom>
          <a:noFill/>
        </p:spPr>
        <p:txBody>
          <a:bodyPr wrap="square" rtlCol="0">
            <a:spAutoFit/>
          </a:bodyPr>
          <a:lstStyle/>
          <a:p>
            <a:r>
              <a:rPr lang="en-GB" sz="2400" dirty="0"/>
              <a:t>• </a:t>
            </a:r>
            <a:r>
              <a:rPr lang="en-GB" sz="2400" dirty="0" err="1"/>
              <a:t>Granița</a:t>
            </a:r>
            <a:r>
              <a:rPr lang="en-GB" sz="2400" dirty="0"/>
              <a:t> </a:t>
            </a:r>
            <a:r>
              <a:rPr lang="en-GB" sz="2400" dirty="0" err="1"/>
              <a:t>dintre</a:t>
            </a:r>
            <a:r>
              <a:rPr lang="en-GB" sz="2400" dirty="0"/>
              <a:t> </a:t>
            </a:r>
            <a:r>
              <a:rPr lang="en-GB" sz="2400" dirty="0" err="1"/>
              <a:t>viața</a:t>
            </a:r>
            <a:r>
              <a:rPr lang="en-GB" sz="2400" dirty="0"/>
              <a:t> </a:t>
            </a:r>
            <a:r>
              <a:rPr lang="en-GB" sz="2400" dirty="0" err="1"/>
              <a:t>profesională</a:t>
            </a:r>
            <a:r>
              <a:rPr lang="en-GB" sz="2400" dirty="0"/>
              <a:t> </a:t>
            </a:r>
            <a:r>
              <a:rPr lang="en-GB" sz="2400" dirty="0" err="1"/>
              <a:t>și</a:t>
            </a:r>
            <a:r>
              <a:rPr lang="en-GB" sz="2400" dirty="0"/>
              <a:t> </a:t>
            </a:r>
            <a:r>
              <a:rPr lang="en-GB" sz="2400" dirty="0" err="1"/>
              <a:t>cea</a:t>
            </a:r>
            <a:r>
              <a:rPr lang="en-GB" sz="2400" dirty="0"/>
              <a:t> </a:t>
            </a:r>
            <a:r>
              <a:rPr lang="en-GB" sz="2400" dirty="0" err="1"/>
              <a:t>personală</a:t>
            </a:r>
            <a:r>
              <a:rPr lang="en-GB" sz="2400" dirty="0"/>
              <a:t> </a:t>
            </a:r>
            <a:r>
              <a:rPr lang="en-GB" sz="2400" dirty="0" err="1"/>
              <a:t>în</a:t>
            </a:r>
            <a:r>
              <a:rPr lang="en-GB" sz="2400" dirty="0"/>
              <a:t> </a:t>
            </a:r>
            <a:r>
              <a:rPr lang="en-GB" sz="2400" dirty="0" err="1"/>
              <a:t>mediul</a:t>
            </a:r>
            <a:r>
              <a:rPr lang="en-GB" sz="2400" dirty="0"/>
              <a:t> online</a:t>
            </a:r>
          </a:p>
          <a:p>
            <a:r>
              <a:rPr lang="en-GB" sz="2400" dirty="0"/>
              <a:t>• Nu </a:t>
            </a:r>
            <a:r>
              <a:rPr lang="en-GB" sz="2400" dirty="0" err="1"/>
              <a:t>dezvăluiți</a:t>
            </a:r>
            <a:r>
              <a:rPr lang="en-GB" sz="2400" dirty="0"/>
              <a:t> online </a:t>
            </a:r>
            <a:r>
              <a:rPr lang="en-GB" sz="2400" dirty="0" err="1"/>
              <a:t>informații</a:t>
            </a:r>
            <a:r>
              <a:rPr lang="en-GB" sz="2400" dirty="0"/>
              <a:t> </a:t>
            </a:r>
            <a:r>
              <a:rPr lang="en-GB" sz="2400" dirty="0" err="1"/>
              <a:t>despre</a:t>
            </a:r>
            <a:r>
              <a:rPr lang="en-GB" sz="2400" dirty="0"/>
              <a:t> </a:t>
            </a:r>
            <a:r>
              <a:rPr lang="en-GB" sz="2400" dirty="0" err="1"/>
              <a:t>angajatorul</a:t>
            </a:r>
            <a:r>
              <a:rPr lang="en-GB" sz="2400" dirty="0"/>
              <a:t> </a:t>
            </a:r>
            <a:r>
              <a:rPr lang="en-GB" sz="2400" dirty="0" err="1"/>
              <a:t>dvs</a:t>
            </a:r>
            <a:endParaRPr lang="en-GB" sz="2400" dirty="0"/>
          </a:p>
          <a:p>
            <a:r>
              <a:rPr lang="en-GB" sz="2400" dirty="0"/>
              <a:t>• Nu </a:t>
            </a:r>
            <a:r>
              <a:rPr lang="en-GB" sz="2400" dirty="0" err="1"/>
              <a:t>postați</a:t>
            </a:r>
            <a:r>
              <a:rPr lang="en-GB" sz="2400" dirty="0"/>
              <a:t> </a:t>
            </a:r>
            <a:r>
              <a:rPr lang="en-GB" sz="2400" dirty="0" err="1"/>
              <a:t>fotografii</a:t>
            </a:r>
            <a:r>
              <a:rPr lang="en-GB" sz="2400" dirty="0"/>
              <a:t> de </a:t>
            </a:r>
            <a:r>
              <a:rPr lang="en-GB" sz="2400" dirty="0" err="1"/>
              <a:t>serviciu</a:t>
            </a:r>
            <a:r>
              <a:rPr lang="en-GB" sz="2400" dirty="0"/>
              <a:t> </a:t>
            </a:r>
            <a:r>
              <a:rPr lang="en-GB" sz="2400" dirty="0" err="1"/>
              <a:t>sau</a:t>
            </a:r>
            <a:r>
              <a:rPr lang="en-GB" sz="2400" dirty="0"/>
              <a:t> </a:t>
            </a:r>
            <a:r>
              <a:rPr lang="en-GB" sz="2400" dirty="0" err="1"/>
              <a:t>mesaje</a:t>
            </a:r>
            <a:r>
              <a:rPr lang="en-GB" sz="2400" dirty="0"/>
              <a:t> negative care pun </a:t>
            </a:r>
            <a:r>
              <a:rPr lang="en-GB" sz="2400" dirty="0" err="1"/>
              <a:t>angajatorul</a:t>
            </a:r>
            <a:r>
              <a:rPr lang="en-GB" sz="2400" dirty="0"/>
              <a:t> </a:t>
            </a:r>
            <a:r>
              <a:rPr lang="en-GB" sz="2400" dirty="0" err="1"/>
              <a:t>într</a:t>
            </a:r>
            <a:r>
              <a:rPr lang="en-GB" sz="2400" dirty="0"/>
              <a:t>-o </a:t>
            </a:r>
            <a:r>
              <a:rPr lang="en-GB" sz="2400" dirty="0" err="1"/>
              <a:t>lumină</a:t>
            </a:r>
            <a:r>
              <a:rPr lang="en-GB" sz="2400" dirty="0"/>
              <a:t> </a:t>
            </a:r>
            <a:r>
              <a:rPr lang="en-GB" sz="2400" dirty="0" err="1"/>
              <a:t>proastă</a:t>
            </a:r>
            <a:r>
              <a:rPr lang="en-GB" sz="2400" dirty="0"/>
              <a:t>.</a:t>
            </a:r>
          </a:p>
          <a:p>
            <a:r>
              <a:rPr lang="en-GB" sz="2400" dirty="0"/>
              <a:t>• </a:t>
            </a:r>
            <a:r>
              <a:rPr lang="pt-BR" sz="2400" dirty="0"/>
              <a:t>Gândește-te înainte de a posta și nu-ți risca jobul</a:t>
            </a:r>
            <a:r>
              <a:rPr lang="en-GB" sz="2400" dirty="0"/>
              <a:t>.</a:t>
            </a:r>
          </a:p>
          <a:p>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692760"/>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Închideți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conturile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vechi</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vechi</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socializare</a:t>
            </a:r>
            <a:r>
              <a:rPr lang="en-GB" sz="2400" dirty="0">
                <a:effectLst/>
                <a:latin typeface="Calibri" panose="020F0502020204030204" pitchFamily="34" charset="0"/>
                <a:ea typeface="Calibri" panose="020F0502020204030204" pitchFamily="34" charset="0"/>
                <a:cs typeface="Arial" panose="020B0604020202020204" pitchFamily="34" charset="0"/>
              </a:rPr>
              <a:t> pe care nu le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folosiți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chiar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vechi</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aceeași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încercați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închideți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fel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creați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puține</a:t>
            </a:r>
            <a:r>
              <a:rPr lang="en-GB" sz="2400" dirty="0">
                <a:effectLst/>
                <a:latin typeface="Calibri" panose="020F0502020204030204" pitchFamily="34" charset="0"/>
                <a:ea typeface="Calibri" panose="020F0502020204030204" pitchFamily="34" charset="0"/>
                <a:cs typeface="Arial" panose="020B0604020202020204" pitchFamily="34" charset="0"/>
              </a:rPr>
              <a:t> link-</a:t>
            </a:r>
            <a:r>
              <a:rPr lang="en-GB" sz="2400" dirty="0" err="1">
                <a:effectLst/>
                <a:latin typeface="Calibri" panose="020F0502020204030204" pitchFamily="34" charset="0"/>
                <a:ea typeface="Calibri" panose="020F0502020204030204" pitchFamily="34" charset="0"/>
                <a:cs typeface="Arial" panose="020B0604020202020204" pitchFamily="34" charset="0"/>
              </a:rPr>
              <a:t>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curente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fiind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protejate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posibili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atacatori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Este </a:t>
            </a:r>
            <a:r>
              <a:rPr lang="en-GB" sz="2400" dirty="0" err="1">
                <a:effectLst/>
                <a:latin typeface="Calibri" panose="020F0502020204030204" pitchFamily="34" charset="0"/>
                <a:ea typeface="Calibri" panose="020F0502020204030204" pitchFamily="34" charset="0"/>
                <a:cs typeface="Arial" panose="020B0604020202020204" pitchFamily="34" charset="0"/>
              </a:rPr>
              <a:t>posibil</a:t>
            </a:r>
            <a:r>
              <a:rPr lang="en-GB" sz="2400" dirty="0">
                <a:effectLst/>
                <a:latin typeface="Calibri" panose="020F0502020204030204" pitchFamily="34" charset="0"/>
                <a:ea typeface="Calibri" panose="020F0502020204030204" pitchFamily="34" charset="0"/>
                <a:cs typeface="Arial" panose="020B0604020202020204" pitchFamily="34" charset="0"/>
              </a:rPr>
              <a:t> ca </a:t>
            </a:r>
            <a:r>
              <a:rPr lang="en-GB" sz="2400" dirty="0" err="1">
                <a:effectLst/>
                <a:latin typeface="Calibri" panose="020F0502020204030204" pitchFamily="34" charset="0"/>
                <a:ea typeface="Calibri" panose="020F0502020204030204" pitchFamily="34" charset="0"/>
                <a:cs typeface="Arial" panose="020B0604020202020204" pitchFamily="34" charset="0"/>
              </a:rPr>
              <a:t>conturile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vechi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nu fie la </a:t>
            </a:r>
            <a:r>
              <a:rPr lang="en-GB" sz="2400" dirty="0" err="1">
                <a:effectLst/>
                <a:latin typeface="Calibri" panose="020F0502020204030204" pitchFamily="34" charset="0"/>
                <a:ea typeface="Calibri" panose="020F0502020204030204" pitchFamily="34" charset="0"/>
                <a:cs typeface="Arial" panose="020B0604020202020204" pitchFamily="34" charset="0"/>
              </a:rPr>
              <a:t>fel</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sigure</a:t>
            </a:r>
            <a:r>
              <a:rPr lang="en-GB" sz="2400" dirty="0">
                <a:effectLst/>
                <a:latin typeface="Calibri" panose="020F0502020204030204" pitchFamily="34" charset="0"/>
                <a:ea typeface="Calibri" panose="020F0502020204030204" pitchFamily="34" charset="0"/>
                <a:cs typeface="Arial" panose="020B0604020202020204" pitchFamily="34" charset="0"/>
              </a:rPr>
              <a:t> ca </a:t>
            </a:r>
            <a:r>
              <a:rPr lang="en-GB" sz="2400" dirty="0" err="1">
                <a:effectLst/>
                <a:latin typeface="Calibri" panose="020F0502020204030204" pitchFamily="34" charset="0"/>
                <a:ea typeface="Calibri" panose="020F0502020204030204" pitchFamily="34" charset="0"/>
                <a:cs typeface="Arial" panose="020B0604020202020204" pitchFamily="34" charset="0"/>
              </a:rPr>
              <a:t>cele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astăzi</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415342" y="2536051"/>
            <a:ext cx="6671953" cy="4194995"/>
          </a:xfrm>
          <a:prstGeom prst="rect">
            <a:avLst/>
          </a:prstGeom>
          <a:noFill/>
        </p:spPr>
        <p:txBody>
          <a:bodyPr wrap="square" rtlCol="0">
            <a:spAutoFit/>
          </a:bodyPr>
          <a:lstStyle/>
          <a:p>
            <a:pPr marL="144145" indent="-144145" algn="just">
              <a:lnSpc>
                <a:spcPct val="107000"/>
              </a:lnSpc>
              <a:spcAft>
                <a:spcPts val="800"/>
              </a:spcAft>
            </a:pPr>
            <a:r>
              <a:rPr lang="it-IT" sz="2800" dirty="0">
                <a:effectLst/>
                <a:latin typeface="Calibri" panose="020F0502020204030204" pitchFamily="34" charset="0"/>
                <a:ea typeface="Calibri" panose="020F0502020204030204" pitchFamily="34" charset="0"/>
                <a:cs typeface="Arial" panose="020B0604020202020204" pitchFamily="34" charset="0"/>
              </a:rPr>
              <a:t>Rețelele de socializare prezintă mari riscuri</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prezintă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riscuri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prezintă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riscuri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ridicate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datorită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arhitecturii</a:t>
            </a:r>
            <a:r>
              <a:rPr lang="en-GB" sz="2400" dirty="0">
                <a:effectLst/>
                <a:latin typeface="Calibri" panose="020F0502020204030204" pitchFamily="34" charset="0"/>
                <a:ea typeface="Calibri" panose="020F0502020204030204" pitchFamily="34" charset="0"/>
                <a:cs typeface="Arial" panose="020B0604020202020204" pitchFamily="34" charset="0"/>
              </a:rPr>
              <a:t> lor </a:t>
            </a:r>
            <a:r>
              <a:rPr lang="en-GB" sz="2400" dirty="0" err="1">
                <a:effectLst/>
                <a:latin typeface="Calibri" panose="020F0502020204030204" pitchFamily="34" charset="0"/>
                <a:ea typeface="Calibri" panose="020F0502020204030204" pitchFamily="34" charset="0"/>
                <a:cs typeface="Arial" panose="020B0604020202020204" pitchFamily="34" charset="0"/>
              </a:rPr>
              <a:t>centralizate</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depozitului</a:t>
            </a:r>
            <a:r>
              <a:rPr lang="en-GB" sz="2400" dirty="0">
                <a:effectLst/>
                <a:latin typeface="Calibri" panose="020F0502020204030204" pitchFamily="34" charset="0"/>
                <a:ea typeface="Calibri" panose="020F0502020204030204" pitchFamily="34" charset="0"/>
                <a:cs typeface="Arial" panose="020B0604020202020204" pitchFamily="34" charset="0"/>
              </a:rPr>
              <a:t> lor </a:t>
            </a:r>
            <a:r>
              <a:rPr lang="en-GB" sz="2400" dirty="0" err="1">
                <a:effectLst/>
                <a:latin typeface="Calibri" panose="020F0502020204030204" pitchFamily="34" charset="0"/>
                <a:ea typeface="Calibri" panose="020F0502020204030204" pitchFamily="34" charset="0"/>
                <a:cs typeface="Arial" panose="020B0604020202020204" pitchFamily="34" charset="0"/>
              </a:rPr>
              <a:t>uriaș</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identificare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personală</a:t>
            </a:r>
            <a:r>
              <a:rPr lang="en-GB" sz="2400" dirty="0">
                <a:effectLst/>
                <a:latin typeface="Calibri" panose="020F0502020204030204" pitchFamily="34" charset="0"/>
                <a:ea typeface="Calibri" panose="020F0502020204030204" pitchFamily="34" charset="0"/>
                <a:cs typeface="Arial" panose="020B0604020202020204" pitchFamily="34" charset="0"/>
              </a:rPr>
              <a:t> pe care </a:t>
            </a:r>
            <a:r>
              <a:rPr lang="en-GB" sz="2400" dirty="0" err="1">
                <a:effectLst/>
                <a:latin typeface="Calibri" panose="020F0502020204030204" pitchFamily="34" charset="0"/>
                <a:ea typeface="Calibri" panose="020F0502020204030204" pitchFamily="34" charset="0"/>
                <a:cs typeface="Arial" panose="020B0604020202020204" pitchFamily="34" charset="0"/>
              </a:rPr>
              <a:t>orice</a:t>
            </a:r>
            <a:r>
              <a:rPr lang="en-GB" sz="2400" dirty="0">
                <a:effectLst/>
                <a:latin typeface="Calibri" panose="020F0502020204030204" pitchFamily="34" charset="0"/>
                <a:ea typeface="Calibri" panose="020F0502020204030204" pitchFamily="34" charset="0"/>
                <a:cs typeface="Arial" panose="020B0604020202020204" pitchFamily="34" charset="0"/>
              </a:rPr>
              <a:t> hacker </a:t>
            </a:r>
            <a:r>
              <a:rPr lang="en-GB" sz="2400" dirty="0" err="1">
                <a:effectLst/>
                <a:latin typeface="Calibri" panose="020F0502020204030204" pitchFamily="34" charset="0"/>
                <a:ea typeface="Calibri" panose="020F0502020204030204" pitchFamily="34" charset="0"/>
                <a:cs typeface="Arial" panose="020B0604020202020204" pitchFamily="34" charset="0"/>
              </a:rPr>
              <a:t>și-ar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plăcea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aibă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ignoranței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generale</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populației</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privire</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modul</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utilizare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adecvată</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setări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le </a:t>
            </a:r>
            <a:r>
              <a:rPr lang="en-GB" sz="2400" dirty="0" err="1">
                <a:effectLst/>
                <a:latin typeface="Calibri" panose="020F0502020204030204" pitchFamily="34" charset="0"/>
                <a:ea typeface="Calibri" panose="020F0502020204030204" pitchFamily="34" charset="0"/>
                <a:cs typeface="Arial" panose="020B0604020202020204" pitchFamily="34" charset="0"/>
              </a:rPr>
              <a:t>îmbunătăți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siguranța</a:t>
            </a:r>
            <a:r>
              <a:rPr lang="en-GB" sz="2400" dirty="0">
                <a:effectLst/>
                <a:latin typeface="Calibri" panose="020F0502020204030204" pitchFamily="34" charset="0"/>
                <a:ea typeface="Calibri" panose="020F0502020204030204" pitchFamily="34" charset="0"/>
                <a:cs typeface="Arial" panose="020B0604020202020204" pitchFamily="34" charset="0"/>
              </a:rPr>
              <a:t> online.</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968266"/>
          </a:xfrm>
          <a:prstGeom prst="rect">
            <a:avLst/>
          </a:prstGeom>
          <a:noFill/>
        </p:spPr>
        <p:txBody>
          <a:bodyPr wrap="square" rtlCol="0">
            <a:spAutoFit/>
          </a:bodyPr>
          <a:lstStyle/>
          <a:p>
            <a:pPr marL="144145" indent="-144145" algn="just">
              <a:lnSpc>
                <a:spcPct val="107000"/>
              </a:lnSpc>
              <a:spcAft>
                <a:spcPts val="800"/>
              </a:spcAft>
            </a:pPr>
            <a:r>
              <a:rPr lang="it-IT" sz="2800" dirty="0">
                <a:effectLst/>
                <a:latin typeface="Calibri" panose="020F0502020204030204" pitchFamily="34" charset="0"/>
                <a:ea typeface="Calibri" panose="020F0502020204030204" pitchFamily="34" charset="0"/>
                <a:cs typeface="Arial" panose="020B0604020202020204" pitchFamily="34" charset="0"/>
              </a:rPr>
              <a:t>Rețelele de socializare prezintă mari riscuri</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Un alt </a:t>
            </a:r>
            <a:r>
              <a:rPr lang="en-GB" sz="2400" dirty="0" err="1">
                <a:effectLst/>
                <a:latin typeface="Calibri" panose="020F0502020204030204" pitchFamily="34" charset="0"/>
                <a:ea typeface="Calibri" panose="020F0502020204030204" pitchFamily="34" charset="0"/>
                <a:cs typeface="Arial" panose="020B0604020202020204" pitchFamily="34" charset="0"/>
              </a:rPr>
              <a:t>risc</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foarte</a:t>
            </a:r>
            <a:r>
              <a:rPr lang="en-GB" sz="2400" dirty="0">
                <a:effectLst/>
                <a:latin typeface="Calibri" panose="020F0502020204030204" pitchFamily="34" charset="0"/>
                <a:ea typeface="Calibri" panose="020F0502020204030204" pitchFamily="34" charset="0"/>
                <a:cs typeface="Arial" panose="020B0604020202020204" pitchFamily="34" charset="0"/>
              </a:rPr>
              <a:t> mare,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special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rândul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adolescenților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încrederea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alte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tipul</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dezvăluite</a:t>
            </a:r>
            <a:r>
              <a:rPr lang="en-GB" sz="2400" dirty="0">
                <a:effectLst/>
                <a:latin typeface="Calibri" panose="020F0502020204030204" pitchFamily="34" charset="0"/>
                <a:ea typeface="Calibri" panose="020F0502020204030204" pitchFamily="34" charset="0"/>
                <a:cs typeface="Arial" panose="020B0604020202020204" pitchFamily="34" charset="0"/>
              </a:rPr>
              <a:t> online.</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lucru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combatet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mijloace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tehnologice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aplicarea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politicilor</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865674"/>
          </a:xfrm>
          <a:prstGeom prst="rect">
            <a:avLst/>
          </a:prstGeom>
          <a:noFill/>
        </p:spPr>
        <p:txBody>
          <a:bodyPr wrap="square" rtlCol="0">
            <a:spAutoFit/>
          </a:bodyPr>
          <a:lstStyle/>
          <a:p>
            <a:pPr marL="144145" indent="-144145" algn="just">
              <a:lnSpc>
                <a:spcPct val="107000"/>
              </a:lnSpc>
              <a:spcAft>
                <a:spcPts val="800"/>
              </a:spcAft>
            </a:pPr>
            <a:r>
              <a:rPr lang="it-IT" sz="2800" dirty="0">
                <a:effectLst/>
                <a:latin typeface="Calibri" panose="020F0502020204030204" pitchFamily="34" charset="0"/>
                <a:ea typeface="Calibri" panose="020F0502020204030204" pitchFamily="34" charset="0"/>
                <a:cs typeface="Arial" panose="020B0604020202020204" pitchFamily="34" charset="0"/>
              </a:rPr>
              <a:t>Rețelele de socializare prezintă mari riscuri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considerăm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transmise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intermediul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nesigure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urmare</a:t>
            </a: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transmitem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sensibile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intermediul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astfel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responsabilitatea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principală</a:t>
            </a:r>
            <a:r>
              <a:rPr lang="en-GB" sz="2400" dirty="0">
                <a:effectLst/>
                <a:latin typeface="Calibri" panose="020F0502020204030204" pitchFamily="34" charset="0"/>
                <a:ea typeface="Calibri" panose="020F0502020204030204" pitchFamily="34" charset="0"/>
                <a:cs typeface="Arial" panose="020B0604020202020204" pitchFamily="34" charset="0"/>
              </a:rPr>
              <a:t> de a </a:t>
            </a:r>
            <a:r>
              <a:rPr lang="en-GB" sz="2400" dirty="0" err="1">
                <a:effectLst/>
                <a:latin typeface="Calibri" panose="020F0502020204030204" pitchFamily="34" charset="0"/>
                <a:ea typeface="Calibri" panose="020F0502020204030204" pitchFamily="34" charset="0"/>
                <a:cs typeface="Arial" panose="020B0604020202020204" pitchFamily="34" charset="0"/>
              </a:rPr>
              <a:t>rămâne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siguranță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revine</a:t>
            </a:r>
            <a:r>
              <a:rPr lang="en-GB" sz="2400" dirty="0">
                <a:effectLst/>
                <a:latin typeface="Calibri" panose="020F0502020204030204" pitchFamily="34" charset="0"/>
                <a:ea typeface="Calibri" panose="020F0502020204030204" pitchFamily="34" charset="0"/>
                <a:cs typeface="Arial" panose="020B0604020202020204" pitchFamily="34" charset="0"/>
              </a:rPr>
              <a:t> UTILIZATORULUI</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it-IT" sz="2800" dirty="0">
                <a:effectLst/>
                <a:latin typeface="Calibri" panose="020F0502020204030204" pitchFamily="34" charset="0"/>
                <a:ea typeface="Calibri" panose="020F0502020204030204" pitchFamily="34" charset="0"/>
                <a:cs typeface="Arial" panose="020B0604020202020204" pitchFamily="34" charset="0"/>
              </a:rPr>
              <a:t>Obiceiuri proaste în rețelele sociale</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utilizate</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scară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largă</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prezent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Avem</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gamă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largă</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posibilități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disponibile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Unii</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orientați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spre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încărcarea</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fotografii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videoclipuri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alții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spre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părerea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noastră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alte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cazuri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simplu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păstra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legătura</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prietenii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familia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orice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caz</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avem</a:t>
            </a:r>
            <a:r>
              <a:rPr lang="en-GB" sz="2400" dirty="0">
                <a:effectLst/>
                <a:latin typeface="Calibri" panose="020F0502020204030204" pitchFamily="34" charset="0"/>
                <a:ea typeface="Calibri" panose="020F0502020204030204" pitchFamily="34" charset="0"/>
                <a:cs typeface="Arial" panose="020B0604020202020204" pitchFamily="34" charset="0"/>
              </a:rPr>
              <a:t> de-a face cu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a:t>
            </a:r>
            <a:r>
              <a:rPr lang="en-GB" sz="2400" dirty="0">
                <a:effectLst/>
                <a:latin typeface="Calibri" panose="020F0502020204030204" pitchFamily="34" charset="0"/>
                <a:ea typeface="Calibri" panose="020F0502020204030204" pitchFamily="34" charset="0"/>
                <a:cs typeface="Arial" panose="020B0604020202020204" pitchFamily="34" charset="0"/>
              </a:rPr>
              <a:t> care au </a:t>
            </a:r>
            <a:r>
              <a:rPr lang="en-GB" sz="2400" dirty="0" err="1">
                <a:effectLst/>
                <a:latin typeface="Calibri" panose="020F0502020204030204" pitchFamily="34" charset="0"/>
                <a:ea typeface="Calibri" panose="020F0502020204030204" pitchFamily="34" charset="0"/>
                <a:cs typeface="Arial" panose="020B0604020202020204" pitchFamily="34" charset="0"/>
              </a:rPr>
              <a:t>mulți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întreaga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lume</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305730"/>
          </a:xfrm>
          <a:prstGeom prst="rect">
            <a:avLst/>
          </a:prstGeom>
          <a:noFill/>
        </p:spPr>
        <p:txBody>
          <a:bodyPr wrap="square" rtlCol="0">
            <a:spAutoFit/>
          </a:bodyPr>
          <a:lstStyle/>
          <a:p>
            <a:pPr marL="144145" indent="-144145" algn="just">
              <a:lnSpc>
                <a:spcPct val="107000"/>
              </a:lnSpc>
              <a:spcAft>
                <a:spcPts val="800"/>
              </a:spcAft>
            </a:pPr>
            <a:r>
              <a:rPr lang="it-IT" sz="2800" dirty="0">
                <a:effectLst/>
                <a:latin typeface="Calibri" panose="020F0502020204030204" pitchFamily="34" charset="0"/>
                <a:ea typeface="Calibri" panose="020F0502020204030204" pitchFamily="34" charset="0"/>
                <a:cs typeface="Arial" panose="020B0604020202020204" pitchFamily="34" charset="0"/>
              </a:rPr>
              <a:t>Obiceiuri proaste în rețelele sociale.</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lucru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îi</a:t>
            </a:r>
            <a:r>
              <a:rPr lang="en-GB" sz="2400" dirty="0">
                <a:effectLst/>
                <a:latin typeface="Calibri" panose="020F0502020204030204" pitchFamily="34" charset="0"/>
                <a:ea typeface="Calibri" panose="020F0502020204030204" pitchFamily="34" charset="0"/>
                <a:cs typeface="Arial" panose="020B0604020202020204" pitchFamily="34" charset="0"/>
              </a:rPr>
              <a:t> face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hackeri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ochiul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aici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Vom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vorbi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despre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obiceiuri</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schimbate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vrem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ne </a:t>
            </a:r>
            <a:r>
              <a:rPr lang="en-GB" sz="2400" dirty="0" err="1">
                <a:effectLst/>
                <a:latin typeface="Calibri" panose="020F0502020204030204" pitchFamily="34" charset="0"/>
                <a:ea typeface="Calibri" panose="020F0502020204030204" pitchFamily="34" charset="0"/>
                <a:cs typeface="Arial" panose="020B0604020202020204" pitchFamily="34" charset="0"/>
              </a:rPr>
              <a:t>păstrăm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Există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tipuri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a:t>
            </a:r>
            <a:r>
              <a:rPr lang="en-GB" sz="2400" dirty="0">
                <a:effectLst/>
                <a:latin typeface="Calibri" panose="020F0502020204030204" pitchFamily="34" charset="0"/>
                <a:ea typeface="Calibri" panose="020F0502020204030204" pitchFamily="34" charset="0"/>
                <a:cs typeface="Arial" panose="020B0604020202020204" pitchFamily="34" charset="0"/>
              </a:rPr>
              <a:t> pe care le </a:t>
            </a:r>
            <a:r>
              <a:rPr lang="en-GB" sz="2400" dirty="0" err="1">
                <a:effectLst/>
                <a:latin typeface="Calibri" panose="020F0502020204030204" pitchFamily="34" charset="0"/>
                <a:ea typeface="Calibri" panose="020F0502020204030204" pitchFamily="34" charset="0"/>
                <a:cs typeface="Arial" panose="020B0604020202020204" pitchFamily="34" charset="0"/>
              </a:rPr>
              <a:t>putem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găsi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care ne </a:t>
            </a:r>
            <a:r>
              <a:rPr lang="en-GB" sz="2400" dirty="0" err="1">
                <a:effectLst/>
                <a:latin typeface="Calibri" panose="020F0502020204030204" pitchFamily="34" charset="0"/>
                <a:ea typeface="Calibri" panose="020F0502020204030204" pitchFamily="34" charset="0"/>
                <a:cs typeface="Arial" panose="020B0604020202020204" pitchFamily="34" charset="0"/>
              </a:rPr>
              <a:t>oferă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posibilitatea</a:t>
            </a:r>
            <a:r>
              <a:rPr lang="en-GB" sz="2400" dirty="0">
                <a:effectLst/>
                <a:latin typeface="Calibri" panose="020F0502020204030204" pitchFamily="34" charset="0"/>
                <a:ea typeface="Calibri" panose="020F0502020204030204" pitchFamily="34" charset="0"/>
                <a:cs typeface="Arial" panose="020B0604020202020204" pitchFamily="34" charset="0"/>
              </a:rPr>
              <a:t> de a </a:t>
            </a:r>
            <a:r>
              <a:rPr lang="en-GB" sz="2400" dirty="0" err="1">
                <a:effectLst/>
                <a:latin typeface="Calibri" panose="020F0502020204030204" pitchFamily="34" charset="0"/>
                <a:ea typeface="Calibri" panose="020F0502020204030204" pitchFamily="34" charset="0"/>
                <a:cs typeface="Arial" panose="020B0604020202020204" pitchFamily="34" charset="0"/>
              </a:rPr>
              <a:t>trimite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mesaje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prietenilor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familiei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comentând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fotografii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videoclipuri</a:t>
            </a:r>
            <a:r>
              <a:rPr lang="en-GB" sz="24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66714"/>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5FE36B71-6118-4638-93AF-BB0E01A3DBDF}"/>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4208127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305730"/>
          </a:xfrm>
          <a:prstGeom prst="rect">
            <a:avLst/>
          </a:prstGeom>
          <a:noFill/>
        </p:spPr>
        <p:txBody>
          <a:bodyPr wrap="square" rtlCol="0">
            <a:spAutoFit/>
          </a:bodyPr>
          <a:lstStyle/>
          <a:p>
            <a:pPr marL="144145" indent="-144145" algn="just">
              <a:lnSpc>
                <a:spcPct val="107000"/>
              </a:lnSpc>
              <a:spcAft>
                <a:spcPts val="800"/>
              </a:spcAft>
            </a:pPr>
            <a:r>
              <a:rPr lang="it-IT" sz="2800" dirty="0">
                <a:effectLst/>
                <a:latin typeface="Calibri" panose="020F0502020204030204" pitchFamily="34" charset="0"/>
                <a:ea typeface="Calibri" panose="020F0502020204030204" pitchFamily="34" charset="0"/>
                <a:cs typeface="Arial" panose="020B0604020202020204" pitchFamily="34" charset="0"/>
              </a:rPr>
              <a:t>Obiceiuri proaste în rețelele sociale </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lucru</a:t>
            </a:r>
            <a:r>
              <a:rPr lang="en-GB" sz="2400" dirty="0">
                <a:effectLst/>
                <a:latin typeface="Calibri" panose="020F0502020204030204" pitchFamily="34" charset="0"/>
                <a:ea typeface="Calibri" panose="020F0502020204030204" pitchFamily="34" charset="0"/>
                <a:cs typeface="Arial" panose="020B0604020202020204" pitchFamily="34" charset="0"/>
              </a:rPr>
              <a:t> le face un </a:t>
            </a:r>
            <a:r>
              <a:rPr lang="en-GB" sz="2400" dirty="0" err="1">
                <a:effectLst/>
                <a:latin typeface="Calibri" panose="020F0502020204030204" pitchFamily="34" charset="0"/>
                <a:ea typeface="Calibri" panose="020F0502020204030204" pitchFamily="34" charset="0"/>
                <a:cs typeface="Arial" panose="020B0604020202020204" pitchFamily="34" charset="0"/>
              </a:rPr>
              <a:t>mediu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foarte</a:t>
            </a:r>
            <a:r>
              <a:rPr lang="en-GB" sz="2400" dirty="0">
                <a:effectLst/>
                <a:latin typeface="Calibri" panose="020F0502020204030204" pitchFamily="34" charset="0"/>
                <a:ea typeface="Calibri" panose="020F0502020204030204" pitchFamily="34" charset="0"/>
                <a:cs typeface="Arial" panose="020B0604020202020204" pitchFamily="34" charset="0"/>
              </a:rPr>
              <a:t> popular </a:t>
            </a:r>
            <a:r>
              <a:rPr lang="en-GB" sz="2400" dirty="0" err="1">
                <a:effectLst/>
                <a:latin typeface="Calibri" panose="020F0502020204030204" pitchFamily="34" charset="0"/>
                <a:ea typeface="Calibri" panose="020F0502020204030204" pitchFamily="34" charset="0"/>
                <a:cs typeface="Arial" panose="020B0604020202020204" pitchFamily="34" charset="0"/>
              </a:rPr>
              <a:t>atât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privați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companii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toate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lucru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determină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aveți</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anumit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risc</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noastră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Hackerii</a:t>
            </a:r>
            <a:r>
              <a:rPr lang="en-GB" sz="2400" dirty="0">
                <a:effectLst/>
                <a:latin typeface="Calibri" panose="020F0502020204030204" pitchFamily="34" charset="0"/>
                <a:ea typeface="Calibri" panose="020F0502020204030204" pitchFamily="34" charset="0"/>
                <a:cs typeface="Arial" panose="020B0604020202020204" pitchFamily="34" charset="0"/>
              </a:rPr>
              <a:t> pot </a:t>
            </a:r>
            <a:r>
              <a:rPr lang="en-GB" sz="2400" dirty="0" err="1">
                <a:effectLst/>
                <a:latin typeface="Calibri" panose="020F0502020204030204" pitchFamily="34" charset="0"/>
                <a:ea typeface="Calibri" panose="020F0502020204030204" pitchFamily="34" charset="0"/>
                <a:cs typeface="Arial" panose="020B0604020202020204" pitchFamily="34" charset="0"/>
              </a:rPr>
              <a:t>urmări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aici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duce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atacurile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Ei</a:t>
            </a:r>
            <a:r>
              <a:rPr lang="en-GB" sz="2400" dirty="0">
                <a:effectLst/>
                <a:latin typeface="Calibri" panose="020F0502020204030204" pitchFamily="34" charset="0"/>
                <a:ea typeface="Calibri" panose="020F0502020204030204" pitchFamily="34" charset="0"/>
                <a:cs typeface="Arial" panose="020B0604020202020204" pitchFamily="34" charset="0"/>
              </a:rPr>
              <a:t> pot </a:t>
            </a:r>
            <a:r>
              <a:rPr lang="en-GB" sz="2400" dirty="0" err="1">
                <a:effectLst/>
                <a:latin typeface="Calibri" panose="020F0502020204030204" pitchFamily="34" charset="0"/>
                <a:ea typeface="Calibri" panose="020F0502020204030204" pitchFamily="34" charset="0"/>
                <a:cs typeface="Arial" panose="020B0604020202020204" pitchFamily="34" charset="0"/>
              </a:rPr>
              <a:t>profita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special de </a:t>
            </a:r>
            <a:r>
              <a:rPr lang="en-GB" sz="2400" dirty="0" err="1">
                <a:effectLst/>
                <a:latin typeface="Calibri" panose="020F0502020204030204" pitchFamily="34" charset="0"/>
                <a:ea typeface="Calibri" panose="020F0502020204030204" pitchFamily="34" charset="0"/>
                <a:cs typeface="Arial" panose="020B0604020202020204" pitchFamily="34" charset="0"/>
              </a:rPr>
              <a:t>obiceiurile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proaste</a:t>
            </a:r>
            <a:r>
              <a:rPr lang="en-GB" sz="2400" dirty="0">
                <a:effectLst/>
                <a:latin typeface="Calibri" panose="020F0502020204030204" pitchFamily="34" charset="0"/>
                <a:ea typeface="Calibri" panose="020F0502020204030204" pitchFamily="34" charset="0"/>
                <a:cs typeface="Arial" panose="020B0604020202020204" pitchFamily="34" charset="0"/>
              </a:rPr>
              <a:t> ale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utilizatorilor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atunci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folosesc</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000" y="2919580"/>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5CB20EA-3869-4598-A78C-824E4121ACE0}"/>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33847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4899868"/>
          </a:xfrm>
          <a:prstGeom prst="rect">
            <a:avLst/>
          </a:prstGeom>
          <a:noFill/>
        </p:spPr>
        <p:txBody>
          <a:bodyPr wrap="square" rtlCol="0">
            <a:spAutoFit/>
          </a:bodyPr>
          <a:lstStyle/>
          <a:p>
            <a:pPr marL="144145" indent="-144145">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Obiceiuri</a:t>
            </a:r>
            <a:r>
              <a:rPr lang="en-GB" sz="2800" dirty="0">
                <a:effectLst/>
                <a:latin typeface="Calibri" panose="020F0502020204030204" pitchFamily="34" charset="0"/>
                <a:ea typeface="Calibri" panose="020F0502020204030204" pitchFamily="34" charset="0"/>
                <a:cs typeface="Arial" panose="020B0604020202020204" pitchFamily="34" charset="0"/>
              </a:rPr>
              <a:t> care </a:t>
            </a:r>
            <a:r>
              <a:rPr lang="en-GB" sz="2800" dirty="0" err="1">
                <a:effectLst/>
                <a:latin typeface="Calibri" panose="020F0502020204030204" pitchFamily="34" charset="0"/>
                <a:ea typeface="Calibri" panose="020F0502020204030204" pitchFamily="34" charset="0"/>
                <a:cs typeface="Arial" panose="020B0604020202020204" pitchFamily="34" charset="0"/>
              </a:rPr>
              <a:t>trebuie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schimbate</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it-IT" sz="2400" dirty="0">
                <a:effectLst/>
                <a:latin typeface="Calibri" panose="020F0502020204030204" pitchFamily="34" charset="0"/>
                <a:ea typeface="Calibri" panose="020F0502020204030204" pitchFamily="34" charset="0"/>
                <a:cs typeface="Arial" panose="020B0604020202020204" pitchFamily="34" charset="0"/>
              </a:rPr>
              <a:t>Confidențialitatea și securitatea sunt factori foarte importanți pentru utilizatori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toate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ei</a:t>
            </a:r>
            <a:r>
              <a:rPr lang="en-GB" sz="2400" dirty="0">
                <a:effectLst/>
                <a:latin typeface="Calibri" panose="020F0502020204030204" pitchFamily="34" charset="0"/>
                <a:ea typeface="Calibri" panose="020F0502020204030204" pitchFamily="34" charset="0"/>
                <a:cs typeface="Arial" panose="020B0604020202020204" pitchFamily="34" charset="0"/>
              </a:rPr>
              <a:t> nu sunt </a:t>
            </a:r>
            <a:r>
              <a:rPr lang="en-GB" sz="2400" dirty="0" err="1">
                <a:effectLst/>
                <a:latin typeface="Calibri" panose="020F0502020204030204" pitchFamily="34" charset="0"/>
                <a:ea typeface="Calibri" panose="020F0502020204030204" pitchFamily="34" charset="0"/>
                <a:cs typeface="Arial" panose="020B0604020202020204" pitchFamily="34" charset="0"/>
              </a:rPr>
              <a:t>întotdeauna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prezenți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Putem</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victimele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multor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tipuri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atacuri</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compromit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acești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doi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factori</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asemenea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putem</a:t>
            </a:r>
            <a:r>
              <a:rPr lang="en-GB" sz="2400" dirty="0">
                <a:effectLst/>
                <a:latin typeface="Calibri" panose="020F0502020204030204" pitchFamily="34" charset="0"/>
                <a:ea typeface="Calibri" panose="020F0502020204030204" pitchFamily="34" charset="0"/>
                <a:cs typeface="Arial" panose="020B0604020202020204" pitchFamily="34" charset="0"/>
              </a:rPr>
              <a:t> face </a:t>
            </a:r>
            <a:r>
              <a:rPr lang="en-GB" sz="2400" dirty="0" err="1">
                <a:effectLst/>
                <a:latin typeface="Calibri" panose="020F0502020204030204" pitchFamily="34" charset="0"/>
                <a:ea typeface="Calibri" panose="020F0502020204030204" pitchFamily="34" charset="0"/>
                <a:cs typeface="Arial" panose="020B0604020202020204" pitchFamily="34" charset="0"/>
              </a:rPr>
              <a:t>greșeli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atunci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când</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folosim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ne </a:t>
            </a:r>
            <a:r>
              <a:rPr lang="en-GB" sz="2400" dirty="0" err="1">
                <a:effectLst/>
                <a:latin typeface="Calibri" panose="020F0502020204030204" pitchFamily="34" charset="0"/>
                <a:ea typeface="Calibri" panose="020F0502020204030204" pitchFamily="34" charset="0"/>
                <a:cs typeface="Arial" panose="020B0604020202020204" pitchFamily="34" charset="0"/>
              </a:rPr>
              <a:t>afectează</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213816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6410227" y="2190214"/>
            <a:ext cx="5335571" cy="4795352"/>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Adăugați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orice</a:t>
            </a:r>
            <a:r>
              <a:rPr lang="en-GB" sz="2800" dirty="0">
                <a:effectLst/>
                <a:latin typeface="Calibri" panose="020F0502020204030204" pitchFamily="34" charset="0"/>
                <a:ea typeface="Calibri" panose="020F0502020204030204" pitchFamily="34" charset="0"/>
                <a:cs typeface="Arial" panose="020B0604020202020204" pitchFamily="34" charset="0"/>
              </a:rPr>
              <a:t> tip de contact.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eroare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foarte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comună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adăugarea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oricărui</a:t>
            </a:r>
            <a:r>
              <a:rPr lang="en-GB" sz="2400" dirty="0">
                <a:effectLst/>
                <a:latin typeface="Calibri" panose="020F0502020204030204" pitchFamily="34" charset="0"/>
                <a:ea typeface="Calibri" panose="020F0502020204030204" pitchFamily="34" charset="0"/>
                <a:cs typeface="Arial" panose="020B0604020202020204" pitchFamily="34" charset="0"/>
              </a:rPr>
              <a:t> tip de contact.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lucru</a:t>
            </a:r>
            <a:r>
              <a:rPr lang="en-GB" sz="2400" dirty="0">
                <a:effectLst/>
                <a:latin typeface="Calibri" panose="020F0502020204030204" pitchFamily="34" charset="0"/>
                <a:ea typeface="Calibri" panose="020F0502020204030204" pitchFamily="34" charset="0"/>
                <a:cs typeface="Arial" panose="020B0604020202020204" pitchFamily="34" charset="0"/>
              </a:rPr>
              <a:t> se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întâmpla</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platforme</a:t>
            </a:r>
            <a:r>
              <a:rPr lang="en-GB" sz="2400" dirty="0">
                <a:effectLst/>
                <a:latin typeface="Calibri" panose="020F0502020204030204" pitchFamily="34" charset="0"/>
                <a:ea typeface="Calibri" panose="020F0502020204030204" pitchFamily="34" charset="0"/>
                <a:cs typeface="Arial" panose="020B0604020202020204" pitchFamily="34" charset="0"/>
              </a:rPr>
              <a:t> precum Facebook.</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Este </a:t>
            </a:r>
            <a:r>
              <a:rPr lang="en-GB" sz="2400" dirty="0" err="1">
                <a:effectLst/>
                <a:latin typeface="Calibri" panose="020F0502020204030204" pitchFamily="34" charset="0"/>
                <a:ea typeface="Calibri" panose="020F0502020204030204" pitchFamily="34" charset="0"/>
                <a:cs typeface="Arial" panose="020B0604020202020204" pitchFamily="34" charset="0"/>
              </a:rPr>
              <a:t>posibil</a:t>
            </a:r>
            <a:r>
              <a:rPr lang="en-GB" sz="2400" dirty="0">
                <a:effectLst/>
                <a:latin typeface="Calibri" panose="020F0502020204030204" pitchFamily="34" charset="0"/>
                <a:ea typeface="Calibri" panose="020F0502020204030204" pitchFamily="34" charset="0"/>
                <a:cs typeface="Arial" panose="020B0604020202020204" pitchFamily="34" charset="0"/>
              </a:rPr>
              <a:t> ca </a:t>
            </a:r>
            <a:r>
              <a:rPr lang="en-GB" sz="2400" dirty="0" err="1">
                <a:effectLst/>
                <a:latin typeface="Calibri" panose="020F0502020204030204" pitchFamily="34" charset="0"/>
                <a:ea typeface="Calibri" panose="020F0502020204030204" pitchFamily="34" charset="0"/>
                <a:cs typeface="Arial" panose="020B0604020202020204" pitchFamily="34" charset="0"/>
              </a:rPr>
              <a:t>ceea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adăugăm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fie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degrabă</a:t>
            </a:r>
            <a:r>
              <a:rPr lang="en-GB" sz="2400" dirty="0">
                <a:effectLst/>
                <a:latin typeface="Calibri" panose="020F0502020204030204" pitchFamily="34" charset="0"/>
                <a:ea typeface="Calibri" panose="020F0502020204030204" pitchFamily="34" charset="0"/>
                <a:cs typeface="Arial" panose="020B0604020202020204" pitchFamily="34" charset="0"/>
              </a:rPr>
              <a:t> un bot </a:t>
            </a:r>
            <a:r>
              <a:rPr lang="en-GB" sz="2400" dirty="0" err="1">
                <a:effectLst/>
                <a:latin typeface="Calibri" panose="020F0502020204030204" pitchFamily="34" charset="0"/>
                <a:ea typeface="Calibri" panose="020F0502020204030204" pitchFamily="34" charset="0"/>
                <a:cs typeface="Arial" panose="020B0604020202020204" pitchFamily="34" charset="0"/>
              </a:rPr>
              <a:t>decât</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a:t>
            </a:r>
            <a:r>
              <a:rPr lang="en-GB" sz="2400" dirty="0">
                <a:effectLst/>
                <a:latin typeface="Calibri" panose="020F0502020204030204" pitchFamily="34" charset="0"/>
                <a:ea typeface="Calibri" panose="020F0502020204030204" pitchFamily="34" charset="0"/>
                <a:cs typeface="Arial" panose="020B0604020202020204" pitchFamily="34" charset="0"/>
              </a:rPr>
              <a:t> real.</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știi</a:t>
            </a:r>
            <a:r>
              <a:rPr lang="en-GB" sz="2400" dirty="0">
                <a:effectLst/>
                <a:latin typeface="Calibri" panose="020F0502020204030204" pitchFamily="34" charset="0"/>
                <a:ea typeface="Calibri" panose="020F0502020204030204" pitchFamily="34" charset="0"/>
                <a:cs typeface="Arial" panose="020B0604020202020204" pitchFamily="34" charset="0"/>
              </a:rPr>
              <a:t> cum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diferențiezi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eviți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adaugi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orice</a:t>
            </a:r>
            <a:r>
              <a:rPr lang="en-GB" sz="2400" dirty="0">
                <a:effectLst/>
                <a:latin typeface="Calibri" panose="020F0502020204030204" pitchFamily="34" charset="0"/>
                <a:ea typeface="Calibri" panose="020F0502020204030204" pitchFamily="34" charset="0"/>
                <a:cs typeface="Arial" panose="020B0604020202020204" pitchFamily="34" charset="0"/>
              </a:rPr>
              <a:t> tip de contact pe care </a:t>
            </a:r>
            <a:r>
              <a:rPr lang="en-GB" sz="2400" dirty="0" err="1">
                <a:effectLst/>
                <a:latin typeface="Calibri" panose="020F0502020204030204" pitchFamily="34" charset="0"/>
                <a:ea typeface="Calibri" panose="020F0502020204030204" pitchFamily="34" charset="0"/>
                <a:cs typeface="Arial" panose="020B0604020202020204" pitchFamily="34" charset="0"/>
              </a:rPr>
              <a:t>îl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primește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invitația</a:t>
            </a:r>
            <a:r>
              <a:rPr lang="en-GB" sz="2400" dirty="0">
                <a:effectLst/>
                <a:latin typeface="Calibri" panose="020F0502020204030204" pitchFamily="34" charset="0"/>
                <a:ea typeface="Calibri" panose="020F0502020204030204" pitchFamily="34" charset="0"/>
                <a:cs typeface="Arial" panose="020B0604020202020204" pitchFamily="34" charset="0"/>
              </a:rPr>
              <a:t> ta.</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6" y="2543303"/>
            <a:ext cx="6410227" cy="4248968"/>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11973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400179"/>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Adăugați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orice</a:t>
            </a:r>
            <a:r>
              <a:rPr lang="en-GB" sz="2800" dirty="0">
                <a:effectLst/>
                <a:latin typeface="Calibri" panose="020F0502020204030204" pitchFamily="34" charset="0"/>
                <a:ea typeface="Calibri" panose="020F0502020204030204" pitchFamily="34" charset="0"/>
                <a:cs typeface="Arial" panose="020B0604020202020204" pitchFamily="34" charset="0"/>
              </a:rPr>
              <a:t> tip de contact(2)</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Uneori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boții</a:t>
            </a:r>
            <a:r>
              <a:rPr lang="en-GB" sz="2400" dirty="0">
                <a:effectLst/>
                <a:latin typeface="Calibri" panose="020F0502020204030204" pitchFamily="34" charset="0"/>
                <a:ea typeface="Calibri" panose="020F0502020204030204" pitchFamily="34" charset="0"/>
                <a:cs typeface="Arial" panose="020B0604020202020204" pitchFamily="34" charset="0"/>
              </a:rPr>
              <a:t> sunt </a:t>
            </a:r>
            <a:r>
              <a:rPr lang="en-GB" sz="2400" dirty="0" err="1">
                <a:effectLst/>
                <a:latin typeface="Calibri" panose="020F0502020204030204" pitchFamily="34" charset="0"/>
                <a:ea typeface="Calibri" panose="020F0502020204030204" pitchFamily="34" charset="0"/>
                <a:cs typeface="Arial" panose="020B0604020202020204" pitchFamily="34" charset="0"/>
              </a:rPr>
              <a:t>proiectați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exclusiv</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colecta</a:t>
            </a:r>
            <a:r>
              <a:rPr lang="en-GB" sz="2400" dirty="0">
                <a:effectLst/>
                <a:latin typeface="Calibri" panose="020F0502020204030204" pitchFamily="34" charset="0"/>
                <a:ea typeface="Calibri" panose="020F0502020204030204" pitchFamily="34" charset="0"/>
                <a:cs typeface="Arial" panose="020B0604020202020204" pitchFamily="34" charset="0"/>
              </a:rPr>
              <a:t> date </a:t>
            </a:r>
            <a:r>
              <a:rPr lang="en-GB" sz="2400" dirty="0" err="1">
                <a:effectLst/>
                <a:latin typeface="Calibri" panose="020F0502020204030204" pitchFamily="34" charset="0"/>
                <a:ea typeface="Calibri" panose="020F0502020204030204" pitchFamily="34" charset="0"/>
                <a:cs typeface="Arial" panose="020B0604020202020204" pitchFamily="34" charset="0"/>
              </a:rPr>
              <a:t>despre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lucru</a:t>
            </a:r>
            <a:r>
              <a:rPr lang="en-GB" sz="2400" dirty="0">
                <a:effectLst/>
                <a:latin typeface="Calibri" panose="020F0502020204030204" pitchFamily="34" charset="0"/>
                <a:ea typeface="Calibri" panose="020F0502020204030204" pitchFamily="34" charset="0"/>
                <a:cs typeface="Arial" panose="020B0604020202020204" pitchFamily="34" charset="0"/>
              </a:rPr>
              <a:t> ne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compromite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avem</a:t>
            </a:r>
            <a:r>
              <a:rPr lang="en-GB" sz="2400" dirty="0">
                <a:effectLst/>
                <a:latin typeface="Calibri" panose="020F0502020204030204" pitchFamily="34" charset="0"/>
                <a:ea typeface="Calibri" panose="020F0502020204030204" pitchFamily="34" charset="0"/>
                <a:cs typeface="Arial" panose="020B0604020202020204" pitchFamily="34" charset="0"/>
              </a:rPr>
              <a:t> un </a:t>
            </a:r>
            <a:r>
              <a:rPr lang="en-GB" sz="2400" dirty="0" err="1">
                <a:effectLst/>
                <a:latin typeface="Calibri" panose="020F0502020204030204" pitchFamily="34" charset="0"/>
                <a:ea typeface="Calibri" panose="020F0502020204030204" pitchFamily="34" charset="0"/>
                <a:cs typeface="Arial" panose="020B0604020202020204" pitchFamily="34" charset="0"/>
              </a:rPr>
              <a:t>filtru</a:t>
            </a:r>
            <a:r>
              <a:rPr lang="en-GB" sz="2400" dirty="0">
                <a:effectLst/>
                <a:latin typeface="Calibri" panose="020F0502020204030204" pitchFamily="34" charset="0"/>
                <a:ea typeface="Calibri" panose="020F0502020204030204" pitchFamily="34" charset="0"/>
                <a:cs typeface="Arial" panose="020B0604020202020204" pitchFamily="34" charset="0"/>
              </a:rPr>
              <a:t> real </a:t>
            </a:r>
            <a:r>
              <a:rPr lang="en-GB" sz="2400" dirty="0" err="1">
                <a:effectLst/>
                <a:latin typeface="Calibri" panose="020F0502020204030204" pitchFamily="34" charset="0"/>
                <a:ea typeface="Calibri" panose="020F0502020204030204" pitchFamily="34" charset="0"/>
                <a:cs typeface="Arial" panose="020B0604020202020204" pitchFamily="34" charset="0"/>
              </a:rPr>
              <a:t>asupra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contactelor</a:t>
            </a:r>
            <a:r>
              <a:rPr lang="en-GB" sz="2400" dirty="0">
                <a:effectLst/>
                <a:latin typeface="Calibri" panose="020F0502020204030204" pitchFamily="34" charset="0"/>
                <a:ea typeface="Calibri" panose="020F0502020204030204" pitchFamily="34" charset="0"/>
                <a:cs typeface="Arial" panose="020B0604020202020204" pitchFamily="34" charset="0"/>
              </a:rPr>
              <a:t> pe care le </a:t>
            </a:r>
            <a:r>
              <a:rPr lang="en-GB" sz="2400" dirty="0" err="1">
                <a:effectLst/>
                <a:latin typeface="Calibri" panose="020F0502020204030204" pitchFamily="34" charset="0"/>
                <a:ea typeface="Calibri" panose="020F0502020204030204" pitchFamily="34" charset="0"/>
                <a:cs typeface="Arial" panose="020B0604020202020204" pitchFamily="34" charset="0"/>
              </a:rPr>
              <a:t>adăugăm</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Este important ca </a:t>
            </a:r>
            <a:r>
              <a:rPr lang="en-GB" sz="2400" dirty="0" err="1">
                <a:effectLst/>
                <a:latin typeface="Calibri" panose="020F0502020204030204" pitchFamily="34" charset="0"/>
                <a:ea typeface="Calibri" panose="020F0502020204030204" pitchFamily="34" charset="0"/>
                <a:cs typeface="Arial" panose="020B0604020202020204" pitchFamily="34" charset="0"/>
              </a:rPr>
              <a:t>printre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prietenii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noștri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oameni</a:t>
            </a:r>
            <a:r>
              <a:rPr lang="en-GB" sz="2400" dirty="0">
                <a:effectLst/>
                <a:latin typeface="Calibri" panose="020F0502020204030204" pitchFamily="34" charset="0"/>
                <a:ea typeface="Calibri" panose="020F0502020204030204" pitchFamily="34" charset="0"/>
                <a:cs typeface="Arial" panose="020B0604020202020204" pitchFamily="34" charset="0"/>
              </a:rPr>
              <a:t> care nu </a:t>
            </a:r>
            <a:r>
              <a:rPr lang="en-GB" sz="2400" dirty="0" err="1">
                <a:effectLst/>
                <a:latin typeface="Calibri" panose="020F0502020204030204" pitchFamily="34" charset="0"/>
                <a:ea typeface="Calibri" panose="020F0502020204030204" pitchFamily="34" charset="0"/>
                <a:cs typeface="Arial" panose="020B0604020202020204" pitchFamily="34" charset="0"/>
              </a:rPr>
              <a:t>reprezintă</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problemă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noastră</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72962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3507242"/>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Nu </a:t>
            </a:r>
            <a:r>
              <a:rPr lang="en-GB" sz="2800" dirty="0" err="1">
                <a:effectLst/>
                <a:latin typeface="Calibri" panose="020F0502020204030204" pitchFamily="34" charset="0"/>
                <a:ea typeface="Calibri" panose="020F0502020204030204" pitchFamily="34" charset="0"/>
                <a:cs typeface="Arial" panose="020B0604020202020204" pitchFamily="34" charset="0"/>
              </a:rPr>
              <a:t>vă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conectați</a:t>
            </a:r>
            <a:r>
              <a:rPr lang="en-GB" sz="2800" dirty="0">
                <a:effectLst/>
                <a:latin typeface="Calibri" panose="020F0502020204030204" pitchFamily="34" charset="0"/>
                <a:ea typeface="Calibri" panose="020F0502020204030204" pitchFamily="34" charset="0"/>
                <a:cs typeface="Arial" panose="020B0604020202020204" pitchFamily="34" charset="0"/>
              </a:rPr>
              <a:t> la </a:t>
            </a:r>
            <a:r>
              <a:rPr lang="en-GB" sz="2800" dirty="0" err="1">
                <a:effectLst/>
                <a:latin typeface="Calibri" panose="020F0502020204030204" pitchFamily="34" charset="0"/>
                <a:ea typeface="Calibri" panose="020F0502020204030204" pitchFamily="34" charset="0"/>
                <a:cs typeface="Arial" panose="020B0604020202020204" pitchFamily="34" charset="0"/>
              </a:rPr>
              <a:t>rețelele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sociale</a:t>
            </a:r>
            <a:r>
              <a:rPr lang="en-GB" sz="2800" dirty="0">
                <a:effectLst/>
                <a:latin typeface="Calibri" panose="020F0502020204030204" pitchFamily="34" charset="0"/>
                <a:ea typeface="Calibri" panose="020F0502020204030204" pitchFamily="34" charset="0"/>
                <a:cs typeface="Arial" panose="020B0604020202020204" pitchFamily="34" charset="0"/>
              </a:rPr>
              <a:t> de </a:t>
            </a:r>
            <a:r>
              <a:rPr lang="en-GB" sz="2800" dirty="0" err="1">
                <a:effectLst/>
                <a:latin typeface="Calibri" panose="020F0502020204030204" pitchFamily="34" charset="0"/>
                <a:ea typeface="Calibri" panose="020F0502020204030204" pitchFamily="34" charset="0"/>
                <a:cs typeface="Arial" panose="020B0604020202020204" pitchFamily="34" charset="0"/>
              </a:rPr>
              <a:t>oriunde</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autentifici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adesea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intermediul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de pe </a:t>
            </a:r>
            <a:r>
              <a:rPr lang="en-GB" sz="2400" dirty="0" err="1">
                <a:effectLst/>
                <a:latin typeface="Calibri" panose="020F0502020204030204" pitchFamily="34" charset="0"/>
                <a:ea typeface="Calibri" panose="020F0502020204030204" pitchFamily="34" charset="0"/>
                <a:cs typeface="Arial" panose="020B0604020202020204" pitchFamily="34" charset="0"/>
              </a:rPr>
              <a:t>orice</a:t>
            </a:r>
            <a:r>
              <a:rPr lang="en-GB" sz="2400" dirty="0">
                <a:effectLst/>
                <a:latin typeface="Calibri" panose="020F0502020204030204" pitchFamily="34" charset="0"/>
                <a:ea typeface="Calibri" panose="020F0502020204030204" pitchFamily="34" charset="0"/>
                <a:cs typeface="Arial" panose="020B0604020202020204" pitchFamily="34" charset="0"/>
              </a:rPr>
              <a:t> site. Este </a:t>
            </a:r>
            <a:r>
              <a:rPr lang="en-GB" sz="2400" dirty="0" err="1">
                <a:effectLst/>
                <a:latin typeface="Calibri" panose="020F0502020204030204" pitchFamily="34" charset="0"/>
                <a:ea typeface="Calibri" panose="020F0502020204030204" pitchFamily="34" charset="0"/>
                <a:cs typeface="Arial" panose="020B0604020202020204" pitchFamily="34" charset="0"/>
              </a:rPr>
              <a:t>foarte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confortabil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dar</a:t>
            </a:r>
            <a:r>
              <a:rPr lang="en-GB" sz="2400" dirty="0">
                <a:effectLst/>
                <a:latin typeface="Calibri" panose="020F0502020204030204" pitchFamily="34" charset="0"/>
                <a:ea typeface="Calibri" panose="020F0502020204030204" pitchFamily="34" charset="0"/>
                <a:cs typeface="Arial" panose="020B0604020202020204" pitchFamily="34" charset="0"/>
              </a:rPr>
              <a:t> nu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bun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confidențialitate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siguranță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ocazii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găsim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posibilitatea</a:t>
            </a:r>
            <a:r>
              <a:rPr lang="en-GB" sz="2400" dirty="0">
                <a:effectLst/>
                <a:latin typeface="Calibri" panose="020F0502020204030204" pitchFamily="34" charset="0"/>
                <a:ea typeface="Calibri" panose="020F0502020204030204" pitchFamily="34" charset="0"/>
                <a:cs typeface="Arial" panose="020B0604020202020204" pitchFamily="34" charset="0"/>
              </a:rPr>
              <a:t> de a ne </a:t>
            </a:r>
            <a:r>
              <a:rPr lang="en-GB" sz="2400" dirty="0" err="1">
                <a:effectLst/>
                <a:latin typeface="Calibri" panose="020F0502020204030204" pitchFamily="34" charset="0"/>
                <a:ea typeface="Calibri" panose="020F0502020204030204" pitchFamily="34" charset="0"/>
                <a:cs typeface="Arial" panose="020B0604020202020204" pitchFamily="34" charset="0"/>
              </a:rPr>
              <a:t>înregistra</a:t>
            </a:r>
            <a:r>
              <a:rPr lang="en-GB" sz="2400" dirty="0">
                <a:effectLst/>
                <a:latin typeface="Calibri" panose="020F0502020204030204" pitchFamily="34" charset="0"/>
                <a:ea typeface="Calibri" panose="020F0502020204030204" pitchFamily="34" charset="0"/>
                <a:cs typeface="Arial" panose="020B0604020202020204" pitchFamily="34" charset="0"/>
              </a:rPr>
              <a:t> pe o </a:t>
            </a:r>
            <a:r>
              <a:rPr lang="en-GB" sz="2400" dirty="0" err="1">
                <a:effectLst/>
                <a:latin typeface="Calibri" panose="020F0502020204030204" pitchFamily="34" charset="0"/>
                <a:ea typeface="Calibri" panose="020F0502020204030204" pitchFamily="34" charset="0"/>
                <a:cs typeface="Arial" panose="020B0604020202020204" pitchFamily="34" charset="0"/>
              </a:rPr>
              <a:t>pagină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de a ne </a:t>
            </a:r>
            <a:r>
              <a:rPr lang="en-GB" sz="2400" dirty="0" err="1">
                <a:effectLst/>
                <a:latin typeface="Calibri" panose="020F0502020204030204" pitchFamily="34" charset="0"/>
                <a:ea typeface="Calibri" panose="020F0502020204030204" pitchFamily="34" charset="0"/>
                <a:cs typeface="Arial" panose="020B0604020202020204" pitchFamily="34" charset="0"/>
              </a:rPr>
              <a:t>conecta</a:t>
            </a:r>
            <a:r>
              <a:rPr lang="en-GB" sz="2400" dirty="0">
                <a:effectLst/>
                <a:latin typeface="Calibri" panose="020F0502020204030204" pitchFamily="34" charset="0"/>
                <a:ea typeface="Calibri" panose="020F0502020204030204" pitchFamily="34" charset="0"/>
                <a:cs typeface="Arial" panose="020B0604020202020204" pitchFamily="34" charset="0"/>
              </a:rPr>
              <a:t> la o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Facebook </a:t>
            </a:r>
            <a:r>
              <a:rPr lang="en-GB" sz="2400" dirty="0" err="1">
                <a:effectLst/>
                <a:latin typeface="Calibri" panose="020F0502020204030204" pitchFamily="34" charset="0"/>
                <a:ea typeface="Calibri" panose="020F0502020204030204" pitchFamily="34" charset="0"/>
                <a:cs typeface="Arial" panose="020B0604020202020204" pitchFamily="34" charset="0"/>
              </a:rPr>
              <a:t>sau</a:t>
            </a:r>
            <a:r>
              <a:rPr lang="en-GB" sz="2400" dirty="0">
                <a:effectLst/>
                <a:latin typeface="Calibri" panose="020F0502020204030204" pitchFamily="34" charset="0"/>
                <a:ea typeface="Calibri" panose="020F0502020204030204" pitchFamily="34" charset="0"/>
                <a:cs typeface="Arial" panose="020B0604020202020204" pitchFamily="34" charset="0"/>
              </a:rPr>
              <a:t> Twitter. </a:t>
            </a:r>
            <a:r>
              <a:rPr lang="en-GB" sz="2400" dirty="0" err="1">
                <a:effectLst/>
                <a:latin typeface="Calibri" panose="020F0502020204030204" pitchFamily="34" charset="0"/>
                <a:ea typeface="Calibri" panose="020F0502020204030204" pitchFamily="34" charset="0"/>
                <a:cs typeface="Arial" panose="020B0604020202020204" pitchFamily="34" charset="0"/>
              </a:rPr>
              <a:t>Evităm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ne </a:t>
            </a:r>
            <a:r>
              <a:rPr lang="en-GB" sz="2400" dirty="0" err="1">
                <a:effectLst/>
                <a:latin typeface="Calibri" panose="020F0502020204030204" pitchFamily="34" charset="0"/>
                <a:ea typeface="Calibri" panose="020F0502020204030204" pitchFamily="34" charset="0"/>
                <a:cs typeface="Arial" panose="020B0604020202020204" pitchFamily="34" charset="0"/>
              </a:rPr>
              <a:t>înregistrăm</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acel</a:t>
            </a:r>
            <a:r>
              <a:rPr lang="en-GB" sz="2400" dirty="0">
                <a:effectLst/>
                <a:latin typeface="Calibri" panose="020F0502020204030204" pitchFamily="34" charset="0"/>
                <a:ea typeface="Calibri" panose="020F0502020204030204" pitchFamily="34" charset="0"/>
                <a:cs typeface="Arial" panose="020B0604020202020204" pitchFamily="34" charset="0"/>
              </a:rPr>
              <a:t> site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completăm</a:t>
            </a:r>
            <a:r>
              <a:rPr lang="en-GB" sz="2400" dirty="0">
                <a:effectLst/>
                <a:latin typeface="Calibri" panose="020F0502020204030204" pitchFamily="34" charset="0"/>
                <a:ea typeface="Calibri" panose="020F0502020204030204" pitchFamily="34" charset="0"/>
                <a:cs typeface="Arial" panose="020B0604020202020204" pitchFamily="34" charset="0"/>
              </a:rPr>
              <a:t> un formular lung. </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3693319"/>
          </a:xfrm>
          <a:prstGeom prst="rect">
            <a:avLst/>
          </a:prstGeom>
          <a:noFill/>
          <a:ln>
            <a:solidFill>
              <a:schemeClr val="tx1"/>
            </a:solidFill>
          </a:ln>
        </p:spPr>
        <p:txBody>
          <a:bodyPr wrap="square" rtlCol="0">
            <a:spAutoFit/>
          </a:bodyPr>
          <a:lstStyle/>
          <a:p>
            <a:r>
              <a:rPr lang="en-GB" sz="2400" dirty="0" err="1">
                <a:effectLst/>
                <a:latin typeface="Calibri" panose="020F0502020204030204" pitchFamily="34" charset="0"/>
                <a:ea typeface="Calibri" panose="020F0502020204030204" pitchFamily="34" charset="0"/>
                <a:cs typeface="Arial" panose="020B0604020202020204" pitchFamily="34" charset="0"/>
              </a:rPr>
              <a:t>Problema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furnizăm</a:t>
            </a:r>
            <a:r>
              <a:rPr lang="en-GB" sz="2400" dirty="0">
                <a:effectLst/>
                <a:latin typeface="Calibri" panose="020F0502020204030204" pitchFamily="34" charset="0"/>
                <a:ea typeface="Calibri" panose="020F0502020204030204" pitchFamily="34" charset="0"/>
                <a:cs typeface="Arial" panose="020B0604020202020204" pitchFamily="34" charset="0"/>
              </a:rPr>
              <a:t> date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acelui</a:t>
            </a:r>
            <a:r>
              <a:rPr lang="en-GB" sz="2400" dirty="0">
                <a:effectLst/>
                <a:latin typeface="Calibri" panose="020F0502020204030204" pitchFamily="34" charset="0"/>
                <a:ea typeface="Calibri" panose="020F0502020204030204" pitchFamily="34" charset="0"/>
                <a:cs typeface="Arial" panose="020B0604020202020204" pitchFamily="34" charset="0"/>
              </a:rPr>
              <a:t> site </a:t>
            </a:r>
            <a:r>
              <a:rPr lang="en-GB" sz="2400" dirty="0" err="1">
                <a:effectLst/>
                <a:latin typeface="Calibri" panose="020F0502020204030204" pitchFamily="34" charset="0"/>
                <a:ea typeface="Calibri" panose="020F0502020204030204" pitchFamily="34" charset="0"/>
                <a:cs typeface="Arial" panose="020B0604020202020204" pitchFamily="34" charset="0"/>
              </a:rPr>
              <a:t>prin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intermediul</a:t>
            </a:r>
            <a:r>
              <a:rPr lang="en-GB" sz="2400" dirty="0">
                <a:effectLst/>
                <a:latin typeface="Calibri" panose="020F0502020204030204" pitchFamily="34" charset="0"/>
                <a:ea typeface="Calibri" panose="020F0502020204030204" pitchFamily="34" charset="0"/>
                <a:cs typeface="Arial" panose="020B0604020202020204" pitchFamily="34" charset="0"/>
              </a:rPr>
              <a:t> Facebook. </a:t>
            </a:r>
            <a:r>
              <a:rPr lang="en-GB" sz="2400" dirty="0" err="1">
                <a:effectLst/>
                <a:latin typeface="Calibri" panose="020F0502020204030204" pitchFamily="34" charset="0"/>
                <a:ea typeface="Calibri" panose="020F0502020204030204" pitchFamily="34" charset="0"/>
                <a:cs typeface="Arial" panose="020B0604020202020204" pitchFamily="34" charset="0"/>
              </a:rPr>
              <a:t>Aceste</a:t>
            </a:r>
            <a:r>
              <a:rPr lang="en-GB" sz="2400" dirty="0">
                <a:effectLst/>
                <a:latin typeface="Calibri" panose="020F0502020204030204" pitchFamily="34" charset="0"/>
                <a:ea typeface="Calibri" panose="020F0502020204030204" pitchFamily="34" charset="0"/>
                <a:cs typeface="Arial" panose="020B0604020202020204" pitchFamily="34" charset="0"/>
              </a:rPr>
              <a:t> date/</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pe care le </a:t>
            </a:r>
            <a:r>
              <a:rPr lang="en-GB" sz="2400" dirty="0" err="1">
                <a:effectLst/>
                <a:latin typeface="Calibri" panose="020F0502020204030204" pitchFamily="34" charset="0"/>
                <a:ea typeface="Calibri" panose="020F0502020204030204" pitchFamily="34" charset="0"/>
                <a:cs typeface="Arial" panose="020B0604020202020204" pitchFamily="34" charset="0"/>
              </a:rPr>
              <a:t>împărtășim</a:t>
            </a:r>
            <a:r>
              <a:rPr lang="en-GB" sz="2400" dirty="0">
                <a:effectLst/>
                <a:latin typeface="Calibri" panose="020F0502020204030204" pitchFamily="34" charset="0"/>
                <a:ea typeface="Calibri" panose="020F0502020204030204" pitchFamily="34" charset="0"/>
                <a:cs typeface="Arial" panose="020B0604020202020204" pitchFamily="34" charset="0"/>
              </a:rPr>
              <a:t> pot fi </a:t>
            </a:r>
            <a:r>
              <a:rPr lang="en-GB" sz="2400" dirty="0" err="1">
                <a:effectLst/>
                <a:latin typeface="Calibri" panose="020F0502020204030204" pitchFamily="34" charset="0"/>
                <a:ea typeface="Calibri" panose="020F0502020204030204" pitchFamily="34" charset="0"/>
                <a:cs typeface="Arial" panose="020B0604020202020204" pitchFamily="34" charset="0"/>
              </a:rPr>
              <a:t>folosite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terți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scopuri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publicitare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endParaRPr lang="en-GB"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3809422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4363439"/>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Nu </a:t>
            </a:r>
            <a:r>
              <a:rPr lang="en-GB" sz="2800" dirty="0" err="1">
                <a:effectLst/>
                <a:latin typeface="Calibri" panose="020F0502020204030204" pitchFamily="34" charset="0"/>
                <a:ea typeface="Calibri" panose="020F0502020204030204" pitchFamily="34" charset="0"/>
                <a:cs typeface="Arial" panose="020B0604020202020204" pitchFamily="34" charset="0"/>
              </a:rPr>
              <a:t>furnizați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mai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multe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decât</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este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necesar</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Este cu </a:t>
            </a:r>
            <a:r>
              <a:rPr lang="en-GB" sz="2400" dirty="0" err="1">
                <a:effectLst/>
                <a:latin typeface="Calibri" panose="020F0502020204030204" pitchFamily="34" charset="0"/>
                <a:ea typeface="Calibri" panose="020F0502020204030204" pitchFamily="34" charset="0"/>
                <a:cs typeface="Arial" panose="020B0604020202020204" pitchFamily="34" charset="0"/>
              </a:rPr>
              <a:t>siguranță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dintre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obiceiuri</a:t>
            </a:r>
            <a:r>
              <a:rPr lang="en-GB" sz="2400" dirty="0">
                <a:effectLst/>
                <a:latin typeface="Calibri" panose="020F0502020204030204" pitchFamily="34" charset="0"/>
                <a:ea typeface="Calibri" panose="020F0502020204030204" pitchFamily="34" charset="0"/>
                <a:cs typeface="Arial" panose="020B0604020202020204" pitchFamily="34" charset="0"/>
              </a:rPr>
              <a:t> pe care le au </a:t>
            </a:r>
            <a:r>
              <a:rPr lang="en-GB" sz="2400" dirty="0" err="1">
                <a:effectLst/>
                <a:latin typeface="Calibri" panose="020F0502020204030204" pitchFamily="34" charset="0"/>
                <a:ea typeface="Calibri" panose="020F0502020204030204" pitchFamily="34" charset="0"/>
                <a:cs typeface="Arial" panose="020B0604020202020204" pitchFamily="34" charset="0"/>
              </a:rPr>
              <a:t>mulți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introduc</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mulțime</a:t>
            </a:r>
            <a:r>
              <a:rPr lang="en-GB" sz="2400" dirty="0">
                <a:effectLst/>
                <a:latin typeface="Calibri" panose="020F0502020204030204" pitchFamily="34" charset="0"/>
                <a:ea typeface="Calibri" panose="020F0502020204030204" pitchFamily="34" charset="0"/>
                <a:cs typeface="Arial" panose="020B0604020202020204" pitchFamily="34" charset="0"/>
              </a:rPr>
              <a:t> de date </a:t>
            </a:r>
            <a:r>
              <a:rPr lang="en-GB" sz="2400" dirty="0" err="1">
                <a:effectLst/>
                <a:latin typeface="Calibri" panose="020F0502020204030204" pitchFamily="34" charset="0"/>
                <a:ea typeface="Calibri" panose="020F0502020204030204" pitchFamily="34" charset="0"/>
                <a:cs typeface="Arial" panose="020B0604020202020204" pitchFamily="34" charset="0"/>
              </a:rPr>
              <a:t>personale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care nu sunt cu </a:t>
            </a:r>
            <a:r>
              <a:rPr lang="en-GB" sz="2400" dirty="0" err="1">
                <a:effectLst/>
                <a:latin typeface="Calibri" panose="020F0502020204030204" pitchFamily="34" charset="0"/>
                <a:ea typeface="Calibri" panose="020F0502020204030204" pitchFamily="34" charset="0"/>
                <a:cs typeface="Arial" panose="020B0604020202020204" pitchFamily="34" charset="0"/>
              </a:rPr>
              <a:t>adevărat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necesare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socializare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exemplu</a:t>
            </a:r>
            <a:r>
              <a:rPr lang="en-GB" sz="2400" dirty="0">
                <a:effectLst/>
                <a:latin typeface="Calibri" panose="020F0502020204030204" pitchFamily="34" charset="0"/>
                <a:ea typeface="Calibri" panose="020F0502020204030204" pitchFamily="34" charset="0"/>
                <a:cs typeface="Arial" panose="020B0604020202020204" pitchFamily="34" charset="0"/>
              </a:rPr>
              <a:t>, date precum </a:t>
            </a:r>
            <a:r>
              <a:rPr lang="en-GB" sz="2400" dirty="0" err="1">
                <a:effectLst/>
                <a:latin typeface="Calibri" panose="020F0502020204030204" pitchFamily="34" charset="0"/>
                <a:ea typeface="Calibri" panose="020F0502020204030204" pitchFamily="34" charset="0"/>
                <a:cs typeface="Arial" panose="020B0604020202020204" pitchFamily="34" charset="0"/>
              </a:rPr>
              <a:t>numărul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nostru</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telefon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adresa</a:t>
            </a:r>
            <a:r>
              <a:rPr lang="en-GB" sz="2400" dirty="0">
                <a:effectLst/>
                <a:latin typeface="Calibri" panose="020F0502020204030204" pitchFamily="34" charset="0"/>
                <a:ea typeface="Calibri" panose="020F0502020204030204" pitchFamily="34" charset="0"/>
                <a:cs typeface="Arial" panose="020B0604020202020204" pitchFamily="34" charset="0"/>
              </a:rPr>
              <a:t> de e-mail,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despre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locul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locuim</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acestea</a:t>
            </a:r>
            <a:r>
              <a:rPr lang="en-GB" sz="2400" dirty="0">
                <a:effectLst/>
                <a:latin typeface="Calibri" panose="020F0502020204030204" pitchFamily="34" charset="0"/>
                <a:ea typeface="Calibri" panose="020F0502020204030204" pitchFamily="34" charset="0"/>
                <a:cs typeface="Arial" panose="020B0604020202020204" pitchFamily="34" charset="0"/>
              </a:rPr>
              <a:t> ne </a:t>
            </a:r>
            <a:r>
              <a:rPr lang="en-GB" sz="2400" dirty="0" err="1">
                <a:effectLst/>
                <a:latin typeface="Calibri" panose="020F0502020204030204" pitchFamily="34" charset="0"/>
                <a:ea typeface="Calibri" panose="020F0502020204030204" pitchFamily="34" charset="0"/>
                <a:cs typeface="Arial" panose="020B0604020202020204" pitchFamily="34" charset="0"/>
              </a:rPr>
              <a:t>afectează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publicitatea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putea</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folosite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scopuri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rele</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504270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Ingineria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socială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dintr</a:t>
            </a:r>
            <a:r>
              <a:rPr lang="en-GB" sz="2800" dirty="0">
                <a:effectLst/>
                <a:latin typeface="Calibri" panose="020F0502020204030204" pitchFamily="34" charset="0"/>
                <a:ea typeface="Calibri" panose="020F0502020204030204" pitchFamily="34" charset="0"/>
                <a:cs typeface="Arial" panose="020B0604020202020204" pitchFamily="34" charset="0"/>
              </a:rPr>
              <a:t>-o </a:t>
            </a:r>
            <a:r>
              <a:rPr lang="en-GB" sz="2800" dirty="0" err="1">
                <a:effectLst/>
                <a:latin typeface="Calibri" panose="020F0502020204030204" pitchFamily="34" charset="0"/>
                <a:ea typeface="Calibri" panose="020F0502020204030204" pitchFamily="34" charset="0"/>
                <a:cs typeface="Arial" panose="020B0604020202020204" pitchFamily="34" charset="0"/>
              </a:rPr>
              <a:t>perspectivă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interdisciplinară</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nSpc>
                <a:spcPct val="107000"/>
              </a:lnSpc>
              <a:spcAft>
                <a:spcPts val="800"/>
              </a:spcAft>
              <a:buFont typeface="Symbol" panose="05050102010706020507" pitchFamily="18" charset="2"/>
              <a:buChar char=""/>
            </a:pPr>
            <a:r>
              <a:rPr lang="en-GB" sz="2400" dirty="0" err="1">
                <a:effectLst/>
                <a:latin typeface="Calibri" panose="020F0502020204030204" pitchFamily="34" charset="0"/>
                <a:ea typeface="Calibri" panose="020F0502020204030204" pitchFamily="34" charset="0"/>
                <a:cs typeface="Arial" panose="020B0604020202020204" pitchFamily="34" charset="0"/>
              </a:rPr>
              <a:t>Datorită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tehnicii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folosite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hackeri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necesar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se </a:t>
            </a:r>
            <a:r>
              <a:rPr lang="en-GB" sz="2400" dirty="0" err="1">
                <a:effectLst/>
                <a:latin typeface="Calibri" panose="020F0502020204030204" pitchFamily="34" charset="0"/>
                <a:ea typeface="Calibri" panose="020F0502020204030204" pitchFamily="34" charset="0"/>
                <a:cs typeface="Arial" panose="020B0604020202020204" pitchFamily="34" charset="0"/>
              </a:rPr>
              <a:t>abordeze</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perspectivă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interdisciplinară</a:t>
            </a:r>
            <a:r>
              <a:rPr lang="en-GB" sz="2400" dirty="0">
                <a:effectLst/>
                <a:latin typeface="Calibri" panose="020F0502020204030204" pitchFamily="34" charset="0"/>
                <a:ea typeface="Calibri" panose="020F0502020204030204" pitchFamily="34" charset="0"/>
                <a:cs typeface="Arial" panose="020B0604020202020204" pitchFamily="34" charset="0"/>
              </a:rPr>
              <a:t> precum </a:t>
            </a:r>
            <a:r>
              <a:rPr lang="en-GB" sz="2400" dirty="0" err="1">
                <a:effectLst/>
                <a:latin typeface="Calibri" panose="020F0502020204030204" pitchFamily="34" charset="0"/>
                <a:ea typeface="Calibri" panose="020F0502020204030204" pitchFamily="34" charset="0"/>
                <a:cs typeface="Arial" panose="020B0604020202020204" pitchFamily="34" charset="0"/>
              </a:rPr>
              <a:t>tehnologia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psihologia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afacerile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etica</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2576891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795352"/>
          </a:xfrm>
          <a:prstGeom prst="rect">
            <a:avLst/>
          </a:prstGeom>
          <a:noFill/>
        </p:spPr>
        <p:txBody>
          <a:bodyPr wrap="square" rtlCol="0">
            <a:spAutoFit/>
          </a:bodyPr>
          <a:lstStyle/>
          <a:p>
            <a:pPr marL="144145" indent="-144145">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Disciplina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tehnologiei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informației</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Ingineria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fie </a:t>
            </a:r>
            <a:r>
              <a:rPr lang="en-GB" sz="2400" dirty="0" err="1">
                <a:effectLst/>
                <a:latin typeface="Calibri" panose="020F0502020204030204" pitchFamily="34" charset="0"/>
                <a:ea typeface="Calibri" panose="020F0502020204030204" pitchFamily="34" charset="0"/>
                <a:cs typeface="Arial" panose="020B0604020202020204" pitchFamily="34" charset="0"/>
              </a:rPr>
              <a:t>discutată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contextul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sistemelor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informaționale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actuale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apărarea</a:t>
            </a:r>
            <a:r>
              <a:rPr lang="en-GB" sz="2400" dirty="0">
                <a:effectLst/>
                <a:latin typeface="Calibri" panose="020F0502020204030204" pitchFamily="34" charset="0"/>
                <a:ea typeface="Calibri" panose="020F0502020204030204" pitchFamily="34" charset="0"/>
                <a:cs typeface="Arial" panose="020B0604020202020204" pitchFamily="34" charset="0"/>
              </a:rPr>
              <a:t> lor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utilizată</a:t>
            </a:r>
            <a:r>
              <a:rPr lang="en-GB" sz="2400" dirty="0">
                <a:effectLst/>
                <a:latin typeface="Calibri" panose="020F0502020204030204" pitchFamily="34" charset="0"/>
                <a:ea typeface="Calibri" panose="020F0502020204030204" pitchFamily="34" charset="0"/>
                <a:cs typeface="Arial" panose="020B0604020202020204" pitchFamily="34" charset="0"/>
              </a:rPr>
              <a:t> ca </a:t>
            </a:r>
            <a:r>
              <a:rPr lang="en-GB" sz="2400" dirty="0" err="1">
                <a:effectLst/>
                <a:latin typeface="Calibri" panose="020F0502020204030204" pitchFamily="34" charset="0"/>
                <a:ea typeface="Calibri" panose="020F0502020204030204" pitchFamily="34" charset="0"/>
                <a:cs typeface="Arial" panose="020B0604020202020204" pitchFamily="34" charset="0"/>
              </a:rPr>
              <a:t>formă</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atenuare</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riscurilor</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Autentificarea</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mulți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factori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modalitate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comună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adesea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eficientă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organizații</a:t>
            </a:r>
            <a:r>
              <a:rPr lang="en-GB" sz="2400" dirty="0">
                <a:effectLst/>
                <a:latin typeface="Calibri" panose="020F0502020204030204" pitchFamily="34" charset="0"/>
                <a:ea typeface="Calibri" panose="020F0502020204030204" pitchFamily="34" charset="0"/>
                <a:cs typeface="Arial" panose="020B0604020202020204" pitchFamily="34" charset="0"/>
              </a:rPr>
              <a:t> de a </a:t>
            </a:r>
            <a:r>
              <a:rPr lang="en-GB" sz="2400" dirty="0" err="1">
                <a:effectLst/>
                <a:latin typeface="Calibri" panose="020F0502020204030204" pitchFamily="34" charset="0"/>
                <a:ea typeface="Calibri" panose="020F0502020204030204" pitchFamily="34" charset="0"/>
                <a:cs typeface="Arial" panose="020B0604020202020204" pitchFamily="34" charset="0"/>
              </a:rPr>
              <a:t>confirma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persoana</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accesează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sistemele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trebui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aibă</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fapt</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acel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acces</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Un factor </a:t>
            </a:r>
            <a:r>
              <a:rPr lang="en-GB" sz="2400" dirty="0" err="1">
                <a:effectLst/>
                <a:latin typeface="Calibri" panose="020F0502020204030204" pitchFamily="34" charset="0"/>
                <a:ea typeface="Calibri" panose="020F0502020204030204" pitchFamily="34" charset="0"/>
                <a:cs typeface="Arial" panose="020B0604020202020204" pitchFamily="34" charset="0"/>
              </a:rPr>
              <a:t>suplimentar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putea</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utilizarea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a:t>
            </a:r>
            <a:r>
              <a:rPr lang="en-GB" sz="2400" dirty="0">
                <a:effectLst/>
                <a:latin typeface="Calibri" panose="020F0502020204030204" pitchFamily="34" charset="0"/>
                <a:ea typeface="Calibri" panose="020F0502020204030204" pitchFamily="34" charset="0"/>
                <a:cs typeface="Arial" panose="020B0604020202020204" pitchFamily="34" charset="0"/>
              </a:rPr>
              <a:t> private </a:t>
            </a:r>
            <a:r>
              <a:rPr lang="en-GB" sz="2400" dirty="0" err="1">
                <a:effectLst/>
                <a:latin typeface="Calibri" panose="020F0502020204030204" pitchFamily="34" charset="0"/>
                <a:ea typeface="Calibri" panose="020F0502020204030204" pitchFamily="34" charset="0"/>
                <a:cs typeface="Arial" panose="020B0604020202020204" pitchFamily="34" charset="0"/>
              </a:rPr>
              <a:t>virtuale</a:t>
            </a:r>
            <a:r>
              <a:rPr lang="en-GB" sz="2400" dirty="0">
                <a:effectLst/>
                <a:latin typeface="Calibri" panose="020F0502020204030204" pitchFamily="34" charset="0"/>
                <a:ea typeface="Calibri" panose="020F0502020204030204" pitchFamily="34" charset="0"/>
                <a:cs typeface="Arial" panose="020B0604020202020204" pitchFamily="34" charset="0"/>
              </a:rPr>
              <a:t> (VPN), </a:t>
            </a:r>
            <a:r>
              <a:rPr lang="en-GB" sz="2400" dirty="0" err="1">
                <a:effectLst/>
                <a:latin typeface="Calibri" panose="020F0502020204030204" pitchFamily="34" charset="0"/>
                <a:ea typeface="Calibri" panose="020F0502020204030204" pitchFamily="34" charset="0"/>
                <a:cs typeface="Arial" panose="020B0604020202020204" pitchFamily="34" charset="0"/>
              </a:rPr>
              <a:t>adică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autentificarea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pentru</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valida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continuare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utilizatorul</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29770888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5260760" cy="2614305"/>
          </a:xfrm>
          <a:prstGeom prst="rect">
            <a:avLst/>
          </a:prstGeom>
          <a:noFill/>
        </p:spPr>
        <p:txBody>
          <a:bodyPr wrap="square" rtlCol="0">
            <a:spAutoFit/>
          </a:bodyPr>
          <a:lstStyle/>
          <a:p>
            <a:pPr marL="144145" indent="-144145">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Perspectiva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afacerii</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important </a:t>
            </a:r>
            <a:r>
              <a:rPr lang="en-GB" sz="2400" dirty="0" err="1">
                <a:effectLst/>
                <a:latin typeface="Calibri" panose="020F0502020204030204" pitchFamily="34" charset="0"/>
                <a:ea typeface="Calibri" panose="020F0502020204030204" pitchFamily="34" charset="0"/>
                <a:cs typeface="Arial" panose="020B0604020202020204" pitchFamily="34" charset="0"/>
              </a:rPr>
              <a:t>deoarece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ingineria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afecta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tipuri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afaceri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avea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implicații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asupra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modului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care sunt </a:t>
            </a:r>
            <a:r>
              <a:rPr lang="en-GB" sz="2400" dirty="0" err="1">
                <a:effectLst/>
                <a:latin typeface="Calibri" panose="020F0502020204030204" pitchFamily="34" charset="0"/>
                <a:ea typeface="Calibri" panose="020F0502020204030204" pitchFamily="34" charset="0"/>
                <a:cs typeface="Arial" panose="020B0604020202020204" pitchFamily="34" charset="0"/>
              </a:rPr>
              <a:t>structurate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gestionate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organizațiile</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5698501" cy="4129144"/>
          </a:xfrm>
          <a:prstGeom prst="rect">
            <a:avLst/>
          </a:prstGeom>
          <a:noFill/>
        </p:spPr>
        <p:txBody>
          <a:bodyPr wrap="square" rtlCol="0">
            <a:spAutoFit/>
          </a:bodyPr>
          <a:lstStyle/>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ajută</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determinarea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factorilor</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influențează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atacurile</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inginerie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benefică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dacă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luată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considerare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termeni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mai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specifici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raport</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următoarele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domenii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afaceri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instruire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dezvoltare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politici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documentate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proceduri</a:t>
            </a:r>
            <a:r>
              <a:rPr lang="en-GB" sz="2400" dirty="0">
                <a:effectLst/>
                <a:latin typeface="Calibri" panose="020F0502020204030204" pitchFamily="34" charset="0"/>
                <a:ea typeface="Calibri" panose="020F0502020204030204" pitchFamily="34" charset="0"/>
                <a:cs typeface="Arial" panose="020B0604020202020204" pitchFamily="34" charset="0"/>
              </a:rPr>
              <a:t> de audit intern, </a:t>
            </a:r>
            <a:r>
              <a:rPr lang="en-GB" sz="2400" dirty="0" err="1">
                <a:effectLst/>
                <a:latin typeface="Calibri" panose="020F0502020204030204" pitchFamily="34" charset="0"/>
                <a:ea typeface="Calibri" panose="020F0502020204030204" pitchFamily="34" charset="0"/>
                <a:cs typeface="Arial" panose="020B0604020202020204" pitchFamily="34" charset="0"/>
              </a:rPr>
              <a:t>bugete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cultură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organizațională</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it-IT" sz="2400" dirty="0">
                <a:effectLst/>
                <a:latin typeface="Calibri" panose="020F0502020204030204" pitchFamily="34" charset="0"/>
                <a:ea typeface="Calibri" panose="020F0502020204030204" pitchFamily="34" charset="0"/>
                <a:cs typeface="Arial" panose="020B0604020202020204" pitchFamily="34" charset="0"/>
              </a:rPr>
              <a:t>poate detecta deficiențe în oricare dintre zonele care pot contribui la atacuri</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30344510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112070"/>
          </a:xfrm>
          <a:prstGeom prst="rect">
            <a:avLst/>
          </a:prstGeom>
          <a:noFill/>
        </p:spPr>
        <p:txBody>
          <a:bodyPr wrap="square" rtlCol="0">
            <a:spAutoFit/>
          </a:bodyPr>
          <a:lstStyle/>
          <a:p>
            <a:pPr marL="144145" indent="-144145" algn="just">
              <a:lnSpc>
                <a:spcPct val="107000"/>
              </a:lnSpc>
              <a:spcAft>
                <a:spcPts val="800"/>
              </a:spcAft>
            </a:pPr>
            <a:r>
              <a:rPr lang="en-GB" sz="2800" dirty="0" err="1">
                <a:effectLst/>
                <a:latin typeface="Calibri" panose="020F0502020204030204" pitchFamily="34" charset="0"/>
                <a:ea typeface="Calibri" panose="020F0502020204030204" pitchFamily="34" charset="0"/>
                <a:cs typeface="Arial" panose="020B0604020202020204" pitchFamily="34" charset="0"/>
              </a:rPr>
              <a:t>Perspectivă</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a:effectLst/>
                <a:latin typeface="Calibri" panose="020F0502020204030204" pitchFamily="34" charset="0"/>
                <a:ea typeface="Calibri" panose="020F0502020204030204" pitchFamily="34" charset="0"/>
                <a:cs typeface="Arial" panose="020B0604020202020204" pitchFamily="34" charset="0"/>
              </a:rPr>
              <a:t>etică</a:t>
            </a:r>
            <a:r>
              <a:rPr lang="en-GB" sz="2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important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contextul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ingineriei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al </a:t>
            </a:r>
            <a:r>
              <a:rPr lang="en-GB" sz="2400" dirty="0" err="1">
                <a:effectLst/>
                <a:latin typeface="Calibri" panose="020F0502020204030204" pitchFamily="34" charset="0"/>
                <a:ea typeface="Calibri" panose="020F0502020204030204" pitchFamily="34" charset="0"/>
                <a:cs typeface="Arial" panose="020B0604020202020204" pitchFamily="34" charset="0"/>
              </a:rPr>
              <a:t>cercetării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aferente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deoarece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ideea</a:t>
            </a:r>
            <a:r>
              <a:rPr lang="en-GB" sz="2400" dirty="0">
                <a:effectLst/>
                <a:latin typeface="Calibri" panose="020F0502020204030204" pitchFamily="34" charset="0"/>
                <a:ea typeface="Calibri" panose="020F0502020204030204" pitchFamily="34" charset="0"/>
                <a:cs typeface="Arial" panose="020B0604020202020204" pitchFamily="34" charset="0"/>
              </a:rPr>
              <a:t> de a </a:t>
            </a:r>
            <a:r>
              <a:rPr lang="en-GB" sz="2400" dirty="0" err="1">
                <a:effectLst/>
                <a:latin typeface="Calibri" panose="020F0502020204030204" pitchFamily="34" charset="0"/>
                <a:ea typeface="Calibri" panose="020F0502020204030204" pitchFamily="34" charset="0"/>
                <a:cs typeface="Arial" panose="020B0604020202020204" pitchFamily="34" charset="0"/>
              </a:rPr>
              <a:t>manipula</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altă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ființă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umană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încalcă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multe</a:t>
            </a:r>
            <a:r>
              <a:rPr lang="en-GB" sz="2400" dirty="0">
                <a:effectLst/>
                <a:latin typeface="Calibri" panose="020F0502020204030204" pitchFamily="34" charset="0"/>
                <a:ea typeface="Calibri" panose="020F0502020204030204" pitchFamily="34" charset="0"/>
                <a:cs typeface="Arial" panose="020B0604020202020204" pitchFamily="34" charset="0"/>
              </a:rPr>
              <a:t> principii </a:t>
            </a:r>
            <a:r>
              <a:rPr lang="en-GB" sz="2400" dirty="0" err="1">
                <a:effectLst/>
                <a:latin typeface="Calibri" panose="020F0502020204030204" pitchFamily="34" charset="0"/>
                <a:ea typeface="Calibri" panose="020F0502020204030204" pitchFamily="34" charset="0"/>
                <a:cs typeface="Arial" panose="020B0604020202020204" pitchFamily="34" charset="0"/>
              </a:rPr>
              <a:t>etice</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ajută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cazul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eveniment</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inginerie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socială</a:t>
            </a:r>
            <a:r>
              <a:rPr lang="en-GB" sz="2400" dirty="0">
                <a:effectLst/>
                <a:latin typeface="Calibri" panose="020F0502020204030204" pitchFamily="34" charset="0"/>
                <a:ea typeface="Calibri" panose="020F0502020204030204" pitchFamily="34" charset="0"/>
                <a:cs typeface="Arial" panose="020B0604020202020204" pitchFamily="34" charset="0"/>
              </a:rPr>
              <a:t>, la </a:t>
            </a:r>
            <a:r>
              <a:rPr lang="en-GB" sz="2400" dirty="0" err="1">
                <a:effectLst/>
                <a:latin typeface="Calibri" panose="020F0502020204030204" pitchFamily="34" charset="0"/>
                <a:ea typeface="Calibri" panose="020F0502020204030204" pitchFamily="34" charset="0"/>
                <a:cs typeface="Arial" panose="020B0604020202020204" pitchFamily="34" charset="0"/>
              </a:rPr>
              <a:t>tratarea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victimelor</a:t>
            </a:r>
            <a:r>
              <a:rPr lang="en-GB" sz="24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69441"/>
          </a:xfrm>
          <a:prstGeom prst="rect">
            <a:avLst/>
          </a:prstGeom>
          <a:noFill/>
        </p:spPr>
        <p:txBody>
          <a:bodyPr wrap="square">
            <a:spAutoFit/>
          </a:bodyPr>
          <a:lstStyle/>
          <a:p>
            <a:r>
              <a:rPr lang="en-GB" sz="4400" dirty="0" err="1"/>
              <a:t>Măsuri</a:t>
            </a:r>
            <a:r>
              <a:rPr lang="en-GB" sz="4400" dirty="0"/>
              <a:t> - </a:t>
            </a:r>
            <a:r>
              <a:rPr lang="en-GB" sz="4400" dirty="0" err="1"/>
              <a:t>Îmbunătățirea</a:t>
            </a:r>
            <a:r>
              <a:rPr lang="en-GB" sz="4400" dirty="0"/>
              <a:t> </a:t>
            </a:r>
            <a:r>
              <a:rPr lang="en-GB" sz="4400" dirty="0" err="1"/>
              <a:t>securității</a:t>
            </a:r>
            <a:r>
              <a:rPr lang="en-GB" sz="4400" dirty="0"/>
              <a:t> </a:t>
            </a:r>
            <a:r>
              <a:rPr lang="en-GB" sz="4400" dirty="0" err="1"/>
              <a:t>cibernetice</a:t>
            </a:r>
            <a:endParaRPr lang="en-GB" sz="4400" dirty="0"/>
          </a:p>
        </p:txBody>
      </p:sp>
    </p:spTree>
    <p:extLst>
      <p:ext uri="{BB962C8B-B14F-4D97-AF65-F5344CB8AC3E}">
        <p14:creationId xmlns:p14="http://schemas.microsoft.com/office/powerpoint/2010/main" val="1752549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3253327"/>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Inventarul</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echipamentelor</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Inventarul</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de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aplicații</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și</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sisteme</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de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operare</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Controlul</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echipamentelor</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fără</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fir</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Proiectarea</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securității</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rețelei</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Limitarea</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și</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controlul</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porturilor</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de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rețea</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protocoalelor</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de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comunicație</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și</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serviciilor</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en-GB" sz="4400" dirty="0" err="1">
                <a:effectLst/>
                <a:latin typeface="Calibri" panose="020F0502020204030204" pitchFamily="34" charset="0"/>
                <a:ea typeface="Calibri" panose="020F0502020204030204" pitchFamily="34" charset="0"/>
                <a:cs typeface="Arial" panose="020B0604020202020204" pitchFamily="34" charset="0"/>
              </a:rPr>
              <a:t>Tehnici</a:t>
            </a:r>
            <a:r>
              <a:rPr lang="en-GB" sz="4400" dirty="0">
                <a:effectLst/>
                <a:latin typeface="Calibri" panose="020F0502020204030204" pitchFamily="34" charset="0"/>
                <a:ea typeface="Calibri" panose="020F0502020204030204" pitchFamily="34" charset="0"/>
                <a:cs typeface="Arial" panose="020B0604020202020204" pitchFamily="34" charset="0"/>
              </a:rPr>
              <a:t> de </a:t>
            </a:r>
            <a:r>
              <a:rPr lang="en-GB" sz="4400" dirty="0" err="1">
                <a:effectLst/>
                <a:latin typeface="Calibri" panose="020F0502020204030204" pitchFamily="34" charset="0"/>
                <a:ea typeface="Calibri" panose="020F0502020204030204" pitchFamily="34" charset="0"/>
                <a:cs typeface="Arial" panose="020B0604020202020204" pitchFamily="34" charset="0"/>
              </a:rPr>
              <a:t>securitate</a:t>
            </a:r>
            <a:endParaRPr lang="en-GB"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47716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858155"/>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Protecția</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zonelor</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perimetrale</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Acces</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fizic</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la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locații</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Utilizarea</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controlată</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privilegiilor</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administrative</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Monitorizarea</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si</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controlul</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conturilor</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de </a:t>
            </a:r>
            <a:r>
              <a:rPr lang="en-GB" sz="2400" dirty="0" err="1">
                <a:effectLst/>
                <a:highlight>
                  <a:srgbClr val="FFFF00"/>
                </a:highlight>
                <a:latin typeface="Calibri" panose="020F0502020204030204" pitchFamily="34" charset="0"/>
                <a:ea typeface="Calibri" panose="020F0502020204030204" pitchFamily="34" charset="0"/>
                <a:cs typeface="Arial" panose="020B0604020202020204" pitchFamily="34" charset="0"/>
              </a:rPr>
              <a:t>utilizator</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it-I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Evaluarea competențelor și formarea în securitate</a:t>
            </a:r>
            <a:endPar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en-GB" sz="4400" dirty="0" err="1">
                <a:effectLst/>
                <a:latin typeface="Calibri" panose="020F0502020204030204" pitchFamily="34" charset="0"/>
                <a:ea typeface="Calibri" panose="020F0502020204030204" pitchFamily="34" charset="0"/>
                <a:cs typeface="Arial" panose="020B0604020202020204" pitchFamily="34" charset="0"/>
              </a:rPr>
              <a:t>Tehnici</a:t>
            </a:r>
            <a:r>
              <a:rPr lang="en-GB" sz="4400" dirty="0">
                <a:effectLst/>
                <a:latin typeface="Calibri" panose="020F0502020204030204" pitchFamily="34" charset="0"/>
                <a:ea typeface="Calibri" panose="020F0502020204030204" pitchFamily="34" charset="0"/>
                <a:cs typeface="Arial" panose="020B0604020202020204" pitchFamily="34" charset="0"/>
              </a:rPr>
              <a:t> de </a:t>
            </a:r>
            <a:r>
              <a:rPr lang="en-GB" sz="4400" dirty="0" err="1">
                <a:effectLst/>
                <a:latin typeface="Calibri" panose="020F0502020204030204" pitchFamily="34" charset="0"/>
                <a:ea typeface="Calibri" panose="020F0502020204030204" pitchFamily="34" charset="0"/>
                <a:cs typeface="Arial" panose="020B0604020202020204" pitchFamily="34" charset="0"/>
              </a:rPr>
              <a:t>securitate</a:t>
            </a:r>
            <a:endParaRPr lang="en-GB" sz="4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69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VPN (Virtual Private Network)</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O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privată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virtuală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este</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conexiune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sigură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printr</a:t>
            </a:r>
            <a:r>
              <a:rPr lang="en-GB" sz="2400" dirty="0">
                <a:effectLst/>
                <a:latin typeface="Calibri" panose="020F0502020204030204" pitchFamily="34" charset="0"/>
                <a:ea typeface="Calibri" panose="020F0502020204030204" pitchFamily="34" charset="0"/>
                <a:cs typeface="Arial" panose="020B0604020202020204" pitchFamily="34" charset="0"/>
              </a:rPr>
              <a:t>-o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nesigură</a:t>
            </a:r>
            <a:r>
              <a:rPr lang="en-GB" sz="2400" dirty="0">
                <a:effectLst/>
                <a:latin typeface="Calibri" panose="020F0502020204030204" pitchFamily="34" charset="0"/>
                <a:ea typeface="Calibri" panose="020F0502020204030204" pitchFamily="34" charset="0"/>
                <a:cs typeface="Arial" panose="020B0604020202020204" pitchFamily="34" charset="0"/>
              </a:rPr>
              <a:t>, cum </a:t>
            </a:r>
            <a:r>
              <a:rPr lang="en-GB" sz="2400" dirty="0" err="1">
                <a:effectLst/>
                <a:latin typeface="Calibri" panose="020F0502020204030204" pitchFamily="34" charset="0"/>
                <a:ea typeface="Calibri" panose="020F0502020204030204" pitchFamily="34" charset="0"/>
                <a:cs typeface="Arial" panose="020B0604020202020204" pitchFamily="34" charset="0"/>
              </a:rPr>
              <a:t>ar</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Internetul</a:t>
            </a:r>
            <a:r>
              <a:rPr lang="en-GB" sz="2400" dirty="0">
                <a:effectLst/>
                <a:latin typeface="Calibri" panose="020F0502020204030204" pitchFamily="34" charset="0"/>
                <a:ea typeface="Calibri" panose="020F0502020204030204" pitchFamily="34" charset="0"/>
                <a:cs typeface="Arial" panose="020B0604020202020204" pitchFamily="34" charset="0"/>
              </a:rPr>
              <a:t>. Virtual </a:t>
            </a:r>
            <a:r>
              <a:rPr lang="en-GB" sz="2400" dirty="0" err="1">
                <a:effectLst/>
                <a:latin typeface="Calibri" panose="020F0502020204030204" pitchFamily="34" charset="0"/>
                <a:ea typeface="Calibri" panose="020F0502020204030204" pitchFamily="34" charset="0"/>
                <a:cs typeface="Arial" panose="020B0604020202020204" pitchFamily="34" charset="0"/>
              </a:rPr>
              <a:t>înseamnă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existența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unei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unice</a:t>
            </a:r>
            <a:r>
              <a:rPr lang="en-GB" sz="2400" dirty="0">
                <a:effectLst/>
                <a:latin typeface="Calibri" panose="020F0502020204030204" pitchFamily="34" charset="0"/>
                <a:ea typeface="Calibri" panose="020F0502020204030204" pitchFamily="34" charset="0"/>
                <a:cs typeface="Arial" panose="020B0604020202020204" pitchFamily="34" charset="0"/>
              </a:rPr>
              <a:t>, a </a:t>
            </a:r>
            <a:r>
              <a:rPr lang="en-GB" sz="2400" dirty="0" err="1">
                <a:effectLst/>
                <a:latin typeface="Calibri" panose="020F0502020204030204" pitchFamily="34" charset="0"/>
                <a:ea typeface="Calibri" panose="020F0502020204030204" pitchFamily="34" charset="0"/>
                <a:cs typeface="Arial" panose="020B0604020202020204" pitchFamily="34" charset="0"/>
              </a:rPr>
              <a:t>unui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grup</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calculatoare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distribuite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geografic</a:t>
            </a:r>
            <a:r>
              <a:rPr lang="en-GB" sz="2400" dirty="0">
                <a:effectLst/>
                <a:latin typeface="Calibri" panose="020F0502020204030204" pitchFamily="34" charset="0"/>
                <a:ea typeface="Calibri" panose="020F0502020204030204" pitchFamily="34" charset="0"/>
                <a:cs typeface="Arial" panose="020B0604020202020204" pitchFamily="34" charset="0"/>
              </a:rPr>
              <a:t> care </a:t>
            </a:r>
            <a:r>
              <a:rPr lang="en-GB" sz="2400" dirty="0" err="1">
                <a:effectLst/>
                <a:latin typeface="Calibri" panose="020F0502020204030204" pitchFamily="34" charset="0"/>
                <a:ea typeface="Calibri" panose="020F0502020204030204" pitchFamily="34" charset="0"/>
                <a:cs typeface="Arial" panose="020B0604020202020204" pitchFamily="34" charset="0"/>
              </a:rPr>
              <a:t>comunică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pot fi administrate ca o </a:t>
            </a:r>
            <a:r>
              <a:rPr lang="en-GB" sz="2400" dirty="0" err="1">
                <a:effectLst/>
                <a:latin typeface="Calibri" panose="020F0502020204030204" pitchFamily="34" charset="0"/>
                <a:ea typeface="Calibri" panose="020F0502020204030204" pitchFamily="34" charset="0"/>
                <a:cs typeface="Arial" panose="020B0604020202020204" pitchFamily="34" charset="0"/>
              </a:rPr>
              <a:t>singură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Privat </a:t>
            </a:r>
            <a:r>
              <a:rPr lang="en-GB" sz="2400" dirty="0" err="1">
                <a:effectLst/>
                <a:latin typeface="Calibri" panose="020F0502020204030204" pitchFamily="34" charset="0"/>
                <a:ea typeface="Calibri" panose="020F0502020204030204" pitchFamily="34" charset="0"/>
                <a:cs typeface="Arial" panose="020B0604020202020204" pitchFamily="34" charset="0"/>
              </a:rPr>
              <a:t>înseamnă</a:t>
            </a:r>
            <a:r>
              <a:rPr lang="en-GB" sz="2400" dirty="0">
                <a:effectLst/>
                <a:latin typeface="Calibri" panose="020F0502020204030204" pitchFamily="34" charset="0"/>
                <a:ea typeface="Calibri" panose="020F0502020204030204" pitchFamily="34" charset="0"/>
                <a:cs typeface="Arial" panose="020B0604020202020204" pitchFamily="34" charset="0"/>
              </a:rPr>
              <a:t> o </a:t>
            </a:r>
            <a:r>
              <a:rPr lang="en-GB" sz="2400" dirty="0" err="1">
                <a:effectLst/>
                <a:latin typeface="Calibri" panose="020F0502020204030204" pitchFamily="34" charset="0"/>
                <a:ea typeface="Calibri" panose="020F0502020204030204" pitchFamily="34" charset="0"/>
                <a:cs typeface="Arial" panose="020B0604020202020204" pitchFamily="34" charset="0"/>
              </a:rPr>
              <a:t>rețea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virtuală</a:t>
            </a:r>
            <a:r>
              <a:rPr lang="en-GB" sz="2400" dirty="0">
                <a:effectLst/>
                <a:latin typeface="Calibri" panose="020F0502020204030204" pitchFamily="34" charset="0"/>
                <a:ea typeface="Calibri" panose="020F0502020204030204" pitchFamily="34" charset="0"/>
                <a:cs typeface="Arial" panose="020B0604020202020204" pitchFamily="34" charset="0"/>
              </a:rPr>
              <a:t> cu control </a:t>
            </a:r>
            <a:r>
              <a:rPr lang="en-GB" sz="2400" dirty="0" err="1">
                <a:effectLst/>
                <a:latin typeface="Calibri" panose="020F0502020204030204" pitchFamily="34" charset="0"/>
                <a:ea typeface="Calibri" panose="020F0502020204030204" pitchFamily="34" charset="0"/>
                <a:cs typeface="Arial" panose="020B0604020202020204" pitchFamily="34" charset="0"/>
              </a:rPr>
              <a:t>acces</a:t>
            </a:r>
            <a:r>
              <a:rPr lang="en-GB" sz="2400" dirty="0">
                <a:effectLst/>
                <a:latin typeface="Calibri" panose="020F0502020204030204" pitchFamily="34" charset="0"/>
                <a:ea typeface="Calibri" panose="020F0502020204030204" pitchFamily="34" charset="0"/>
                <a:cs typeface="Arial" panose="020B0604020202020204" pitchFamily="34" charset="0"/>
              </a:rPr>
              <a:t>. </a:t>
            </a:r>
            <a:endParaRPr lang="en-GB"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en-GB" dirty="0">
                <a:solidFill>
                  <a:srgbClr val="FF0000"/>
                </a:solidFill>
              </a:rPr>
              <a:t>VPN for remote access</a:t>
            </a:r>
          </a:p>
          <a:p>
            <a:r>
              <a:rPr lang="en-GB" dirty="0">
                <a:solidFill>
                  <a:srgbClr val="FF0000"/>
                </a:solidFill>
              </a:rPr>
              <a:t>               Creating a secure industrial infrastructure</a:t>
            </a: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VPN</a:t>
            </a:r>
            <a:endParaRPr lang="en-GB" sz="4400" dirty="0"/>
          </a:p>
        </p:txBody>
      </p:sp>
    </p:spTree>
    <p:extLst>
      <p:ext uri="{BB962C8B-B14F-4D97-AF65-F5344CB8AC3E}">
        <p14:creationId xmlns:p14="http://schemas.microsoft.com/office/powerpoint/2010/main" val="1201282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654479"/>
          </a:xfrm>
          <a:prstGeom prst="rect">
            <a:avLst/>
          </a:prstGeom>
          <a:noFill/>
        </p:spPr>
        <p:txBody>
          <a:bodyPr wrap="square" rtlCol="0">
            <a:spAutoFit/>
          </a:bodyPr>
          <a:lstStyle/>
          <a:p>
            <a:pPr algn="just">
              <a:lnSpc>
                <a:spcPct val="107000"/>
              </a:lnSpc>
              <a:spcAft>
                <a:spcPts val="800"/>
              </a:spcAft>
            </a:pPr>
            <a:r>
              <a:rPr lang="en-GB" sz="2400" u="sng" dirty="0" err="1">
                <a:effectLst/>
                <a:latin typeface="Calibri" panose="020F0502020204030204" pitchFamily="34" charset="0"/>
                <a:ea typeface="Calibri" panose="020F0502020204030204" pitchFamily="34" charset="0"/>
                <a:cs typeface="Arial" panose="020B0604020202020204" pitchFamily="34" charset="0"/>
              </a:rPr>
              <a:t>Întrebări</a:t>
            </a:r>
            <a:r>
              <a:rPr lang="en-GB" sz="2400" u="sng" dirty="0">
                <a:effectLst/>
                <a:latin typeface="Calibri" panose="020F0502020204030204" pitchFamily="34" charset="0"/>
                <a:ea typeface="Calibri" panose="020F0502020204030204" pitchFamily="34" charset="0"/>
                <a:cs typeface="Arial" panose="020B0604020202020204" pitchFamily="34" charset="0"/>
              </a:rPr>
              <a:t> </a:t>
            </a:r>
            <a:r>
              <a:rPr lang="en-GB" sz="2400" u="sng" dirty="0" err="1">
                <a:effectLst/>
                <a:latin typeface="Calibri" panose="020F0502020204030204" pitchFamily="34" charset="0"/>
                <a:ea typeface="Calibri" panose="020F0502020204030204" pitchFamily="34" charset="0"/>
                <a:cs typeface="Arial" panose="020B0604020202020204" pitchFamily="34" charset="0"/>
              </a:rPr>
              <a:t>Forumul</a:t>
            </a:r>
            <a:r>
              <a:rPr lang="en-GB" sz="2400" u="sng" dirty="0">
                <a:effectLst/>
                <a:latin typeface="Calibri" panose="020F0502020204030204" pitchFamily="34" charset="0"/>
                <a:ea typeface="Calibri" panose="020F0502020204030204" pitchFamily="34" charset="0"/>
                <a:cs typeface="Arial" panose="020B0604020202020204" pitchFamily="34" charset="0"/>
              </a:rPr>
              <a:t> de </a:t>
            </a:r>
            <a:r>
              <a:rPr lang="en-GB" sz="2400" u="sng" dirty="0" err="1">
                <a:effectLst/>
                <a:latin typeface="Calibri" panose="020F0502020204030204" pitchFamily="34" charset="0"/>
                <a:ea typeface="Calibri" panose="020F0502020204030204" pitchFamily="34" charset="0"/>
                <a:cs typeface="Arial" panose="020B0604020202020204" pitchFamily="34" charset="0"/>
              </a:rPr>
              <a:t>discuții</a:t>
            </a:r>
            <a:r>
              <a:rPr lang="en-GB" sz="2400" u="sng" dirty="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la care se </a:t>
            </a:r>
            <a:r>
              <a:rPr lang="en-GB" sz="2400" dirty="0" err="1">
                <a:effectLst/>
                <a:latin typeface="Calibri" panose="020F0502020204030204" pitchFamily="34" charset="0"/>
                <a:ea typeface="Calibri" panose="020F0502020204030204" pitchFamily="34" charset="0"/>
                <a:cs typeface="Arial" panose="020B0604020202020204" pitchFamily="34" charset="0"/>
              </a:rPr>
              <a:t>răspunde</a:t>
            </a:r>
            <a:r>
              <a:rPr lang="en-GB" sz="2400" dirty="0">
                <a:effectLst/>
                <a:latin typeface="Calibri" panose="020F0502020204030204" pitchFamily="34" charset="0"/>
                <a:ea typeface="Calibri" panose="020F0502020204030204" pitchFamily="34" charset="0"/>
                <a:cs typeface="Arial" panose="020B0604020202020204" pitchFamily="34" charset="0"/>
              </a:rPr>
              <a:t> cu o </a:t>
            </a:r>
            <a:r>
              <a:rPr lang="en-GB" sz="2400" dirty="0" err="1">
                <a:effectLst/>
                <a:latin typeface="Calibri" panose="020F0502020204030204" pitchFamily="34" charset="0"/>
                <a:ea typeface="Calibri" panose="020F0502020204030204" pitchFamily="34" charset="0"/>
                <a:cs typeface="Arial" panose="020B0604020202020204" pitchFamily="34" charset="0"/>
              </a:rPr>
              <a:t>scurtă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explicație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Răspunsurile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vor</a:t>
            </a:r>
            <a:r>
              <a:rPr lang="en-GB" sz="2400" dirty="0">
                <a:effectLst/>
                <a:latin typeface="Calibri" panose="020F0502020204030204" pitchFamily="34" charset="0"/>
                <a:ea typeface="Calibri" panose="020F0502020204030204" pitchFamily="34" charset="0"/>
                <a:cs typeface="Arial" panose="020B0604020202020204" pitchFamily="34" charset="0"/>
              </a:rPr>
              <a:t> fi </a:t>
            </a:r>
            <a:r>
              <a:rPr lang="en-GB" sz="2400" dirty="0" err="1">
                <a:effectLst/>
                <a:latin typeface="Calibri" panose="020F0502020204030204" pitchFamily="34" charset="0"/>
                <a:ea typeface="Calibri" panose="020F0502020204030204" pitchFamily="34" charset="0"/>
                <a:cs typeface="Arial" panose="020B0604020202020204" pitchFamily="34" charset="0"/>
              </a:rPr>
              <a:t>discutate</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mentorul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timpul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sesiunilor</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mentorat</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1.	</a:t>
            </a:r>
            <a:r>
              <a:rPr lang="it-IT" sz="2400" dirty="0">
                <a:effectLst/>
                <a:latin typeface="Calibri" panose="020F0502020204030204" pitchFamily="34" charset="0"/>
                <a:ea typeface="Calibri" panose="020F0502020204030204" pitchFamily="34" charset="0"/>
                <a:cs typeface="Arial" panose="020B0604020202020204" pitchFamily="34" charset="0"/>
              </a:rPr>
              <a:t> Care sunt riscurile în rețelele sociale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2.	</a:t>
            </a:r>
            <a:r>
              <a:rPr lang="it-IT" sz="2400" dirty="0">
                <a:effectLst/>
                <a:latin typeface="Calibri" panose="020F0502020204030204" pitchFamily="34" charset="0"/>
                <a:ea typeface="Calibri" panose="020F0502020204030204" pitchFamily="34" charset="0"/>
                <a:cs typeface="Arial" panose="020B0604020202020204" pitchFamily="34" charset="0"/>
              </a:rPr>
              <a:t> Măsuri pentru a avea Securitate și Confidențialitate în Rețelele Sociale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1000"/>
              </a:spcAft>
            </a:pPr>
            <a:r>
              <a:rPr lang="en-GB" sz="2400" dirty="0">
                <a:effectLst/>
                <a:latin typeface="Calibri" panose="020F0502020204030204" pitchFamily="34" charset="0"/>
                <a:ea typeface="Calibri" panose="020F0502020204030204" pitchFamily="34" charset="0"/>
                <a:cs typeface="Arial" panose="020B0604020202020204" pitchFamily="34" charset="0"/>
              </a:rPr>
              <a:t>3.	 Care sunt </a:t>
            </a:r>
            <a:r>
              <a:rPr lang="en-GB" sz="2400" dirty="0" err="1">
                <a:effectLst/>
                <a:latin typeface="Calibri" panose="020F0502020204030204" pitchFamily="34" charset="0"/>
                <a:ea typeface="Calibri" panose="020F0502020204030204" pitchFamily="34" charset="0"/>
                <a:cs typeface="Arial" panose="020B0604020202020204" pitchFamily="34" charset="0"/>
              </a:rPr>
              <a:t>principalele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tehnici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u="sng" dirty="0">
                <a:effectLst/>
                <a:latin typeface="Calibri" panose="020F0502020204030204" pitchFamily="34" charset="0"/>
                <a:ea typeface="Calibri" panose="020F0502020204030204" pitchFamily="34" charset="0"/>
                <a:cs typeface="Arial" panose="020B0604020202020204" pitchFamily="34" charset="0"/>
              </a:rPr>
              <a:t> </a:t>
            </a:r>
            <a:r>
              <a:rPr lang="en-GB" sz="2400" u="sng" dirty="0" err="1">
                <a:effectLst/>
                <a:latin typeface="Calibri" panose="020F0502020204030204" pitchFamily="34" charset="0"/>
                <a:ea typeface="Calibri" panose="020F0502020204030204" pitchFamily="34" charset="0"/>
                <a:cs typeface="Arial" panose="020B0604020202020204" pitchFamily="34" charset="0"/>
              </a:rPr>
              <a:t>Întrebări</a:t>
            </a:r>
            <a:r>
              <a:rPr lang="en-GB" sz="2400" u="sng" dirty="0">
                <a:effectLst/>
                <a:latin typeface="Calibri" panose="020F0502020204030204" pitchFamily="34" charset="0"/>
                <a:ea typeface="Calibri" panose="020F0502020204030204" pitchFamily="34" charset="0"/>
                <a:cs typeface="Arial" panose="020B0604020202020204" pitchFamily="34" charset="0"/>
              </a:rPr>
              <a:t> de </a:t>
            </a:r>
            <a:r>
              <a:rPr lang="en-GB" sz="2400" u="sng" dirty="0" err="1">
                <a:effectLst/>
                <a:latin typeface="Calibri" panose="020F0502020204030204" pitchFamily="34" charset="0"/>
                <a:ea typeface="Calibri" panose="020F0502020204030204" pitchFamily="34" charset="0"/>
                <a:cs typeface="Arial" panose="020B0604020202020204" pitchFamily="34" charset="0"/>
              </a:rPr>
              <a:t>autoevaluare</a:t>
            </a:r>
            <a:r>
              <a:rPr lang="en-GB" sz="2400" u="sng"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După</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răspunde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cursantul</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vedea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rezultatele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și</a:t>
            </a:r>
            <a:r>
              <a:rPr lang="en-GB" sz="2400" dirty="0">
                <a:effectLst/>
                <a:latin typeface="Calibri" panose="020F0502020204030204" pitchFamily="34" charset="0"/>
                <a:ea typeface="Calibri" panose="020F0502020204030204" pitchFamily="34" charset="0"/>
                <a:cs typeface="Arial" panose="020B0604020202020204" pitchFamily="34" charset="0"/>
              </a:rPr>
              <a:t> le </a:t>
            </a:r>
            <a:r>
              <a:rPr lang="en-GB" sz="2400" dirty="0" err="1">
                <a:effectLst/>
                <a:latin typeface="Calibri" panose="020F0502020204030204" pitchFamily="34" charset="0"/>
                <a:ea typeface="Calibri" panose="020F0502020204030204" pitchFamily="34" charset="0"/>
                <a:cs typeface="Arial" panose="020B0604020202020204" pitchFamily="34" charset="0"/>
              </a:rPr>
              <a:t>poate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compara</a:t>
            </a:r>
            <a:r>
              <a:rPr lang="en-GB" sz="2400" dirty="0">
                <a:effectLst/>
                <a:latin typeface="Calibri" panose="020F0502020204030204" pitchFamily="34" charset="0"/>
                <a:ea typeface="Calibri" panose="020F0502020204030204" pitchFamily="34" charset="0"/>
                <a:cs typeface="Arial" panose="020B0604020202020204" pitchFamily="34" charset="0"/>
              </a:rPr>
              <a:t> cu </a:t>
            </a:r>
            <a:r>
              <a:rPr lang="en-GB" sz="2400" dirty="0" err="1">
                <a:effectLst/>
                <a:latin typeface="Calibri" panose="020F0502020204030204" pitchFamily="34" charset="0"/>
                <a:ea typeface="Calibri" panose="020F0502020204030204" pitchFamily="34" charset="0"/>
                <a:cs typeface="Arial" panose="020B0604020202020204" pitchFamily="34" charset="0"/>
              </a:rPr>
              <a:t>cele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salvate</a:t>
            </a:r>
            <a:r>
              <a:rPr lang="en-GB" sz="2400" dirty="0">
                <a:effectLst/>
                <a:latin typeface="Calibri" panose="020F0502020204030204" pitchFamily="34" charset="0"/>
                <a:ea typeface="Calibri" panose="020F0502020204030204" pitchFamily="34" charset="0"/>
                <a:cs typeface="Arial" panose="020B0604020202020204" pitchFamily="34" charset="0"/>
              </a:rPr>
              <a:t> pe </a:t>
            </a:r>
            <a:r>
              <a:rPr lang="en-GB" sz="2400" dirty="0" err="1">
                <a:effectLst/>
                <a:latin typeface="Calibri" panose="020F0502020204030204" pitchFamily="34" charset="0"/>
                <a:ea typeface="Calibri" panose="020F0502020204030204" pitchFamily="34" charset="0"/>
                <a:cs typeface="Arial" panose="020B0604020202020204" pitchFamily="34" charset="0"/>
              </a:rPr>
              <a:t>platformă</a:t>
            </a:r>
            <a:r>
              <a:rPr lang="en-GB" sz="2400" dirty="0">
                <a:effectLst/>
                <a:latin typeface="Calibri" panose="020F0502020204030204" pitchFamily="34" charset="0"/>
                <a:ea typeface="Calibri" panose="020F0502020204030204" pitchFamily="34" charset="0"/>
                <a:cs typeface="Arial" panose="020B0604020202020204" pitchFamily="34" charset="0"/>
              </a:rPr>
              <a:t>.</a:t>
            </a: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Riscuri</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în</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rețelele</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sociale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it-IT" sz="2400" dirty="0">
                <a:effectLst/>
                <a:latin typeface="Calibri" panose="020F0502020204030204" pitchFamily="34" charset="0"/>
                <a:ea typeface="Calibri" panose="020F0502020204030204" pitchFamily="34" charset="0"/>
                <a:cs typeface="Arial" panose="020B0604020202020204" pitchFamily="34" charset="0"/>
              </a:rPr>
              <a:t> Securitate și confidențialitate în rețelele sociale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pP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Tehnici</a:t>
            </a:r>
            <a:r>
              <a:rPr lang="en-GB" sz="2400" dirty="0">
                <a:effectLst/>
                <a:latin typeface="Calibri" panose="020F0502020204030204" pitchFamily="34" charset="0"/>
                <a:ea typeface="Calibri" panose="020F0502020204030204" pitchFamily="34" charset="0"/>
                <a:cs typeface="Arial" panose="020B0604020202020204" pitchFamily="34" charset="0"/>
              </a:rPr>
              <a:t> de </a:t>
            </a:r>
            <a:r>
              <a:rPr lang="en-GB" sz="2400" dirty="0" err="1">
                <a:effectLst/>
                <a:latin typeface="Calibri" panose="020F0502020204030204" pitchFamily="34" charset="0"/>
                <a:ea typeface="Calibri" panose="020F0502020204030204" pitchFamily="34" charset="0"/>
                <a:cs typeface="Arial" panose="020B0604020202020204" pitchFamily="34" charset="0"/>
              </a:rPr>
              <a:t>securitate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en-GB" sz="4400" dirty="0" err="1">
                <a:effectLst/>
                <a:ea typeface="Cambria" panose="02040503050406030204" pitchFamily="18" charset="0"/>
                <a:cs typeface="Cambria" panose="02040503050406030204" pitchFamily="18" charset="0"/>
              </a:rPr>
              <a:t>Întrebări</a:t>
            </a:r>
            <a:r>
              <a:rPr lang="en-GB" sz="4400" dirty="0">
                <a:effectLst/>
                <a:ea typeface="Cambria" panose="02040503050406030204" pitchFamily="18" charset="0"/>
                <a:cs typeface="Cambria" panose="02040503050406030204" pitchFamily="18" charset="0"/>
              </a:rPr>
              <a:t> :</a:t>
            </a:r>
            <a:endParaRPr lang="en-GB" sz="4400" dirty="0">
              <a:effectLst/>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2455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r>
              <a:rPr lang="en-US" sz="6000" dirty="0" err="1"/>
              <a:t>Vă</a:t>
            </a:r>
            <a:r>
              <a:rPr lang="en-US" sz="6000" dirty="0"/>
              <a:t> </a:t>
            </a:r>
            <a:r>
              <a:rPr lang="en-US" sz="6000" dirty="0" err="1"/>
              <a:t>mulțumim</a:t>
            </a:r>
            <a:r>
              <a:rPr lang="en-US" sz="6000" dirty="0"/>
              <a:t> </a:t>
            </a:r>
            <a:r>
              <a:rPr lang="en-US" sz="6000" dirty="0" err="1"/>
              <a:t>pentru</a:t>
            </a:r>
            <a:r>
              <a:rPr lang="en-US" sz="6000" dirty="0"/>
              <a:t> </a:t>
            </a:r>
            <a:r>
              <a:rPr lang="en-US" sz="6000" dirty="0" err="1"/>
              <a:t>atenție</a:t>
            </a:r>
            <a:endParaRPr lang="en-GB" sz="6000" dirty="0"/>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76C55A47-61C6-4F5A-B39E-C38E9C3BDC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4A86B6C-0BDF-423A-B731-1221B96FEF71}">
  <ds:schemaRefs>
    <ds:schemaRef ds:uri="http://schemas.microsoft.com/sharepoint/v3/contenttype/forms"/>
  </ds:schemaRefs>
</ds:datastoreItem>
</file>

<file path=customXml/itemProps3.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1260</TotalTime>
  <Words>9394</Words>
  <Application>Microsoft Office PowerPoint</Application>
  <PresentationFormat>Widescreen</PresentationFormat>
  <Paragraphs>575</Paragraphs>
  <Slides>56</Slides>
  <Notes>55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Arial</vt:lpstr>
      <vt:lpstr>Arial</vt:lpstr>
      <vt:lpstr>Barlow</vt:lpstr>
      <vt:lpstr>Calibri</vt:lpstr>
      <vt:lpstr>Calibri Light</vt:lpstr>
      <vt:lpstr>Open Sans</vt:lpstr>
      <vt:lpstr>Precisely Demi</vt:lpstr>
      <vt:lpstr>Symbol</vt:lpstr>
      <vt:lpstr>Wingdings</vt:lpstr>
      <vt:lpstr>Office-tema</vt:lpstr>
      <vt:lpstr>Securitatea furnizorilor terți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lastModifiedBy>Ayen4</cp:lastModifiedBy>
  <cp:revision>94</cp:revision>
  <dcterms:created xsi:type="dcterms:W3CDTF">2022-10-31T10:13:13Z</dcterms:created>
  <dcterms:modified xsi:type="dcterms:W3CDTF">2023-03-09T23:44:14Z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