
<file path=[Content_Types].xml><?xml version="1.0" encoding="utf-8"?>
<Types xmlns="http://schemas.openxmlformats.org/package/2006/content-types">
  <Default Extension="bin" ContentType="application/vnd.openxmlformats-officedocument.oleObject"/>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sldIdLst>
    <p:sldId id="256" r:id="rId5"/>
    <p:sldId id="257" r:id="rId6"/>
    <p:sldId id="260" r:id="rId7"/>
    <p:sldId id="263" r:id="rId8"/>
    <p:sldId id="261" r:id="rId9"/>
    <p:sldId id="262"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Lst>
  <p:sldSz cx="12192000" cy="6858000"/>
  <p:notesSz cx="6858000" cy="9144000"/>
  <p:defaultTextStyle>
    <a:defPPr>
      <a:defRPr lang="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6327"/>
  </p:normalViewPr>
  <p:slideViewPr>
    <p:cSldViewPr snapToGrid="0">
      <p:cViewPr varScale="1">
        <p:scale>
          <a:sx n="86" d="100"/>
          <a:sy n="86" d="100"/>
        </p:scale>
        <p:origin x="514"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presProps" Target="presProps.xml"/><Relationship Id="rId8" Type="http://schemas.openxmlformats.org/officeDocument/2006/relationships/slide" Target="slides/slide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folie">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D56D9A8-215E-AF72-2BA6-6042C2B5C51B}"/>
              </a:ext>
            </a:extLst>
          </p:cNvPr>
          <p:cNvSpPr>
            <a:spLocks noGrp="1"/>
          </p:cNvSpPr>
          <p:nvPr>
            <p:ph type="ctrTitle"/>
          </p:nvPr>
        </p:nvSpPr>
        <p:spPr>
          <a:xfrm>
            <a:off x="1524000" y="1122363"/>
            <a:ext cx="9144000" cy="2387600"/>
          </a:xfrm>
        </p:spPr>
        <p:txBody>
          <a:bodyPr anchor="b"/>
          <a:lstStyle>
            <a:lvl1pPr algn="ctr">
              <a:defRPr sz="6000"/>
            </a:lvl1pPr>
          </a:lstStyle>
          <a:p>
            <a:r>
              <a:rPr lang="de-DE"/>
              <a:t>Mastertitelformat bearbeiten</a:t>
            </a:r>
            <a:endParaRPr lang="en-US"/>
          </a:p>
        </p:txBody>
      </p:sp>
      <p:sp>
        <p:nvSpPr>
          <p:cNvPr id="3" name="Untertitel 2">
            <a:extLst>
              <a:ext uri="{FF2B5EF4-FFF2-40B4-BE49-F238E27FC236}">
                <a16:creationId xmlns:a16="http://schemas.microsoft.com/office/drawing/2014/main" id="{26B77B0F-08AC-703E-DA63-2234CEDFB48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e-DE"/>
              <a:t>Master-Untertitelformat bearbeiten</a:t>
            </a:r>
            <a:endParaRPr lang="en-US"/>
          </a:p>
        </p:txBody>
      </p:sp>
      <p:sp>
        <p:nvSpPr>
          <p:cNvPr id="4" name="Datumsplatzhalter 3">
            <a:extLst>
              <a:ext uri="{FF2B5EF4-FFF2-40B4-BE49-F238E27FC236}">
                <a16:creationId xmlns:a16="http://schemas.microsoft.com/office/drawing/2014/main" id="{8B814C74-321A-CD4E-D621-40C0C68707EF}"/>
              </a:ext>
            </a:extLst>
          </p:cNvPr>
          <p:cNvSpPr>
            <a:spLocks noGrp="1"/>
          </p:cNvSpPr>
          <p:nvPr>
            <p:ph type="dt" sz="half" idx="10"/>
          </p:nvPr>
        </p:nvSpPr>
        <p:spPr/>
        <p:txBody>
          <a:bodyPr/>
          <a:lstStyle/>
          <a:p>
            <a:fld id="{5164F010-D765-3742-B1BE-090DA5D5B25D}" type="datetimeFigureOut">
              <a:rPr lang="en-US" smtClean="0"/>
              <a:t>11/25/2022</a:t>
            </a:fld>
            <a:endParaRPr lang="en-US"/>
          </a:p>
        </p:txBody>
      </p:sp>
      <p:sp>
        <p:nvSpPr>
          <p:cNvPr id="5" name="Fußzeilenplatzhalter 4">
            <a:extLst>
              <a:ext uri="{FF2B5EF4-FFF2-40B4-BE49-F238E27FC236}">
                <a16:creationId xmlns:a16="http://schemas.microsoft.com/office/drawing/2014/main" id="{D5577425-E60F-1CC0-4034-E3E9E9D6BD27}"/>
              </a:ext>
            </a:extLst>
          </p:cNvPr>
          <p:cNvSpPr>
            <a:spLocks noGrp="1"/>
          </p:cNvSpPr>
          <p:nvPr>
            <p:ph type="ftr" sz="quarter" idx="11"/>
          </p:nvPr>
        </p:nvSpPr>
        <p:spPr/>
        <p:txBody>
          <a:bodyPr/>
          <a:lstStyle/>
          <a:p>
            <a:endParaRPr lang="en-US"/>
          </a:p>
        </p:txBody>
      </p:sp>
      <p:sp>
        <p:nvSpPr>
          <p:cNvPr id="6" name="Foliennummernplatzhalter 5">
            <a:extLst>
              <a:ext uri="{FF2B5EF4-FFF2-40B4-BE49-F238E27FC236}">
                <a16:creationId xmlns:a16="http://schemas.microsoft.com/office/drawing/2014/main" id="{F7CFA677-EA43-60E8-F702-98C3BA83C46E}"/>
              </a:ext>
            </a:extLst>
          </p:cNvPr>
          <p:cNvSpPr>
            <a:spLocks noGrp="1"/>
          </p:cNvSpPr>
          <p:nvPr>
            <p:ph type="sldNum" sz="quarter" idx="12"/>
          </p:nvPr>
        </p:nvSpPr>
        <p:spPr/>
        <p:txBody>
          <a:bodyPr/>
          <a:lstStyle/>
          <a:p>
            <a:fld id="{619D1D24-8592-8C4E-ADCB-0F95CB683268}" type="slidenum">
              <a:rPr lang="en-US" smtClean="0"/>
              <a:t>‹#›</a:t>
            </a:fld>
            <a:endParaRPr lang="en-US"/>
          </a:p>
        </p:txBody>
      </p:sp>
    </p:spTree>
    <p:extLst>
      <p:ext uri="{BB962C8B-B14F-4D97-AF65-F5344CB8AC3E}">
        <p14:creationId xmlns:p14="http://schemas.microsoft.com/office/powerpoint/2010/main" val="292669220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E79C7EF-1BF2-F277-02DF-1796C8E5704D}"/>
              </a:ext>
            </a:extLst>
          </p:cNvPr>
          <p:cNvSpPr>
            <a:spLocks noGrp="1"/>
          </p:cNvSpPr>
          <p:nvPr>
            <p:ph type="title"/>
          </p:nvPr>
        </p:nvSpPr>
        <p:spPr/>
        <p:txBody>
          <a:bodyPr/>
          <a:lstStyle/>
          <a:p>
            <a:r>
              <a:rPr lang="de-DE"/>
              <a:t>Mastertitelformat bearbeiten</a:t>
            </a:r>
            <a:endParaRPr lang="en-US"/>
          </a:p>
        </p:txBody>
      </p:sp>
      <p:sp>
        <p:nvSpPr>
          <p:cNvPr id="3" name="Inhaltsplatzhalter 2">
            <a:extLst>
              <a:ext uri="{FF2B5EF4-FFF2-40B4-BE49-F238E27FC236}">
                <a16:creationId xmlns:a16="http://schemas.microsoft.com/office/drawing/2014/main" id="{636A5CF8-4266-5CCA-2EE8-95AE5770F521}"/>
              </a:ext>
            </a:extLst>
          </p:cNvPr>
          <p:cNvSpPr>
            <a:spLocks noGrp="1"/>
          </p:cNvSpPr>
          <p:nvPr>
            <p:ph idx="1"/>
          </p:nvPr>
        </p:nvSpPr>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Datumsplatzhalter 3">
            <a:extLst>
              <a:ext uri="{FF2B5EF4-FFF2-40B4-BE49-F238E27FC236}">
                <a16:creationId xmlns:a16="http://schemas.microsoft.com/office/drawing/2014/main" id="{52F2B9A8-E607-717A-C510-751B63174F01}"/>
              </a:ext>
            </a:extLst>
          </p:cNvPr>
          <p:cNvSpPr>
            <a:spLocks noGrp="1"/>
          </p:cNvSpPr>
          <p:nvPr>
            <p:ph type="dt" sz="half" idx="10"/>
          </p:nvPr>
        </p:nvSpPr>
        <p:spPr/>
        <p:txBody>
          <a:bodyPr/>
          <a:lstStyle/>
          <a:p>
            <a:fld id="{5164F010-D765-3742-B1BE-090DA5D5B25D}" type="datetimeFigureOut">
              <a:rPr lang="en-US" smtClean="0"/>
              <a:t>11/25/2022</a:t>
            </a:fld>
            <a:endParaRPr lang="en-US"/>
          </a:p>
        </p:txBody>
      </p:sp>
      <p:sp>
        <p:nvSpPr>
          <p:cNvPr id="5" name="Fußzeilenplatzhalter 4">
            <a:extLst>
              <a:ext uri="{FF2B5EF4-FFF2-40B4-BE49-F238E27FC236}">
                <a16:creationId xmlns:a16="http://schemas.microsoft.com/office/drawing/2014/main" id="{3AEE6B10-447E-678C-52C9-DC5B7AF0340F}"/>
              </a:ext>
            </a:extLst>
          </p:cNvPr>
          <p:cNvSpPr>
            <a:spLocks noGrp="1"/>
          </p:cNvSpPr>
          <p:nvPr>
            <p:ph type="ftr" sz="quarter" idx="11"/>
          </p:nvPr>
        </p:nvSpPr>
        <p:spPr/>
        <p:txBody>
          <a:bodyPr/>
          <a:lstStyle/>
          <a:p>
            <a:endParaRPr lang="en-US"/>
          </a:p>
        </p:txBody>
      </p:sp>
      <p:sp>
        <p:nvSpPr>
          <p:cNvPr id="6" name="Foliennummernplatzhalter 5">
            <a:extLst>
              <a:ext uri="{FF2B5EF4-FFF2-40B4-BE49-F238E27FC236}">
                <a16:creationId xmlns:a16="http://schemas.microsoft.com/office/drawing/2014/main" id="{D76192C8-CF37-14B2-E2EE-CDC29F0A5536}"/>
              </a:ext>
            </a:extLst>
          </p:cNvPr>
          <p:cNvSpPr>
            <a:spLocks noGrp="1"/>
          </p:cNvSpPr>
          <p:nvPr>
            <p:ph type="sldNum" sz="quarter" idx="12"/>
          </p:nvPr>
        </p:nvSpPr>
        <p:spPr/>
        <p:txBody>
          <a:bodyPr/>
          <a:lstStyle/>
          <a:p>
            <a:fld id="{619D1D24-8592-8C4E-ADCB-0F95CB683268}" type="slidenum">
              <a:rPr lang="en-US" smtClean="0"/>
              <a:t>‹#›</a:t>
            </a:fld>
            <a:endParaRPr lang="en-US"/>
          </a:p>
        </p:txBody>
      </p:sp>
    </p:spTree>
    <p:extLst>
      <p:ext uri="{BB962C8B-B14F-4D97-AF65-F5344CB8AC3E}">
        <p14:creationId xmlns:p14="http://schemas.microsoft.com/office/powerpoint/2010/main" val="4855612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bschnitts-&#10;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65E4997-EEDB-10B6-8177-CE8800093F16}"/>
              </a:ext>
            </a:extLst>
          </p:cNvPr>
          <p:cNvSpPr>
            <a:spLocks noGrp="1"/>
          </p:cNvSpPr>
          <p:nvPr>
            <p:ph type="title"/>
          </p:nvPr>
        </p:nvSpPr>
        <p:spPr>
          <a:xfrm>
            <a:off x="831850" y="1709738"/>
            <a:ext cx="10515600" cy="2852737"/>
          </a:xfrm>
        </p:spPr>
        <p:txBody>
          <a:bodyPr anchor="b"/>
          <a:lstStyle>
            <a:lvl1pPr>
              <a:defRPr sz="6000"/>
            </a:lvl1pPr>
          </a:lstStyle>
          <a:p>
            <a:r>
              <a:rPr lang="de-DE"/>
              <a:t>Mastertitelformat bearbeiten</a:t>
            </a:r>
            <a:endParaRPr lang="en-US"/>
          </a:p>
        </p:txBody>
      </p:sp>
      <p:sp>
        <p:nvSpPr>
          <p:cNvPr id="3" name="Textplatzhalter 2">
            <a:extLst>
              <a:ext uri="{FF2B5EF4-FFF2-40B4-BE49-F238E27FC236}">
                <a16:creationId xmlns:a16="http://schemas.microsoft.com/office/drawing/2014/main" id="{1F790240-45D5-85DE-5160-0F1004E3B25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a:t>Mastertextformat bearbeiten</a:t>
            </a:r>
          </a:p>
        </p:txBody>
      </p:sp>
      <p:sp>
        <p:nvSpPr>
          <p:cNvPr id="4" name="Datumsplatzhalter 3">
            <a:extLst>
              <a:ext uri="{FF2B5EF4-FFF2-40B4-BE49-F238E27FC236}">
                <a16:creationId xmlns:a16="http://schemas.microsoft.com/office/drawing/2014/main" id="{AC4B72E4-FAC5-6957-F711-096A591191A5}"/>
              </a:ext>
            </a:extLst>
          </p:cNvPr>
          <p:cNvSpPr>
            <a:spLocks noGrp="1"/>
          </p:cNvSpPr>
          <p:nvPr>
            <p:ph type="dt" sz="half" idx="10"/>
          </p:nvPr>
        </p:nvSpPr>
        <p:spPr/>
        <p:txBody>
          <a:bodyPr/>
          <a:lstStyle/>
          <a:p>
            <a:fld id="{5164F010-D765-3742-B1BE-090DA5D5B25D}" type="datetimeFigureOut">
              <a:rPr lang="en-US" smtClean="0"/>
              <a:t>11/25/2022</a:t>
            </a:fld>
            <a:endParaRPr lang="en-US"/>
          </a:p>
        </p:txBody>
      </p:sp>
      <p:sp>
        <p:nvSpPr>
          <p:cNvPr id="5" name="Fußzeilenplatzhalter 4">
            <a:extLst>
              <a:ext uri="{FF2B5EF4-FFF2-40B4-BE49-F238E27FC236}">
                <a16:creationId xmlns:a16="http://schemas.microsoft.com/office/drawing/2014/main" id="{AAB5EF02-D961-786C-40BB-AF82F10250B0}"/>
              </a:ext>
            </a:extLst>
          </p:cNvPr>
          <p:cNvSpPr>
            <a:spLocks noGrp="1"/>
          </p:cNvSpPr>
          <p:nvPr>
            <p:ph type="ftr" sz="quarter" idx="11"/>
          </p:nvPr>
        </p:nvSpPr>
        <p:spPr/>
        <p:txBody>
          <a:bodyPr/>
          <a:lstStyle/>
          <a:p>
            <a:endParaRPr lang="en-US"/>
          </a:p>
        </p:txBody>
      </p:sp>
      <p:sp>
        <p:nvSpPr>
          <p:cNvPr id="6" name="Foliennummernplatzhalter 5">
            <a:extLst>
              <a:ext uri="{FF2B5EF4-FFF2-40B4-BE49-F238E27FC236}">
                <a16:creationId xmlns:a16="http://schemas.microsoft.com/office/drawing/2014/main" id="{FBBDFD9C-F513-65A7-0011-8F0214CED7B2}"/>
              </a:ext>
            </a:extLst>
          </p:cNvPr>
          <p:cNvSpPr>
            <a:spLocks noGrp="1"/>
          </p:cNvSpPr>
          <p:nvPr>
            <p:ph type="sldNum" sz="quarter" idx="12"/>
          </p:nvPr>
        </p:nvSpPr>
        <p:spPr/>
        <p:txBody>
          <a:bodyPr/>
          <a:lstStyle/>
          <a:p>
            <a:fld id="{619D1D24-8592-8C4E-ADCB-0F95CB683268}" type="slidenum">
              <a:rPr lang="en-US" smtClean="0"/>
              <a:t>‹#›</a:t>
            </a:fld>
            <a:endParaRPr lang="en-US"/>
          </a:p>
        </p:txBody>
      </p:sp>
    </p:spTree>
    <p:extLst>
      <p:ext uri="{BB962C8B-B14F-4D97-AF65-F5344CB8AC3E}">
        <p14:creationId xmlns:p14="http://schemas.microsoft.com/office/powerpoint/2010/main" val="288836580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EA73FFA-742E-ED92-1AAB-AC7913E22E5A}"/>
              </a:ext>
            </a:extLst>
          </p:cNvPr>
          <p:cNvSpPr>
            <a:spLocks noGrp="1"/>
          </p:cNvSpPr>
          <p:nvPr>
            <p:ph type="title"/>
          </p:nvPr>
        </p:nvSpPr>
        <p:spPr/>
        <p:txBody>
          <a:bodyPr/>
          <a:lstStyle/>
          <a:p>
            <a:r>
              <a:rPr lang="de-DE"/>
              <a:t>Mastertitelformat bearbeiten</a:t>
            </a:r>
            <a:endParaRPr lang="en-US"/>
          </a:p>
        </p:txBody>
      </p:sp>
      <p:sp>
        <p:nvSpPr>
          <p:cNvPr id="3" name="Inhaltsplatzhalter 2">
            <a:extLst>
              <a:ext uri="{FF2B5EF4-FFF2-40B4-BE49-F238E27FC236}">
                <a16:creationId xmlns:a16="http://schemas.microsoft.com/office/drawing/2014/main" id="{7E965222-89B5-154B-7DDC-ED66DB37A9E7}"/>
              </a:ext>
            </a:extLst>
          </p:cNvPr>
          <p:cNvSpPr>
            <a:spLocks noGrp="1"/>
          </p:cNvSpPr>
          <p:nvPr>
            <p:ph sz="half" idx="1"/>
          </p:nvPr>
        </p:nvSpPr>
        <p:spPr>
          <a:xfrm>
            <a:off x="838200" y="1825625"/>
            <a:ext cx="518160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Inhaltsplatzhalter 3">
            <a:extLst>
              <a:ext uri="{FF2B5EF4-FFF2-40B4-BE49-F238E27FC236}">
                <a16:creationId xmlns:a16="http://schemas.microsoft.com/office/drawing/2014/main" id="{229C66E7-ECAB-7AD2-0C6B-F2658F0745B0}"/>
              </a:ext>
            </a:extLst>
          </p:cNvPr>
          <p:cNvSpPr>
            <a:spLocks noGrp="1"/>
          </p:cNvSpPr>
          <p:nvPr>
            <p:ph sz="half" idx="2"/>
          </p:nvPr>
        </p:nvSpPr>
        <p:spPr>
          <a:xfrm>
            <a:off x="6172200" y="1825625"/>
            <a:ext cx="518160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5" name="Datumsplatzhalter 4">
            <a:extLst>
              <a:ext uri="{FF2B5EF4-FFF2-40B4-BE49-F238E27FC236}">
                <a16:creationId xmlns:a16="http://schemas.microsoft.com/office/drawing/2014/main" id="{06E2CF52-4205-A855-8D0A-F1E1339820DB}"/>
              </a:ext>
            </a:extLst>
          </p:cNvPr>
          <p:cNvSpPr>
            <a:spLocks noGrp="1"/>
          </p:cNvSpPr>
          <p:nvPr>
            <p:ph type="dt" sz="half" idx="10"/>
          </p:nvPr>
        </p:nvSpPr>
        <p:spPr/>
        <p:txBody>
          <a:bodyPr/>
          <a:lstStyle/>
          <a:p>
            <a:fld id="{5164F010-D765-3742-B1BE-090DA5D5B25D}" type="datetimeFigureOut">
              <a:rPr lang="en-US" smtClean="0"/>
              <a:t>11/25/2022</a:t>
            </a:fld>
            <a:endParaRPr lang="en-US"/>
          </a:p>
        </p:txBody>
      </p:sp>
      <p:sp>
        <p:nvSpPr>
          <p:cNvPr id="6" name="Fußzeilenplatzhalter 5">
            <a:extLst>
              <a:ext uri="{FF2B5EF4-FFF2-40B4-BE49-F238E27FC236}">
                <a16:creationId xmlns:a16="http://schemas.microsoft.com/office/drawing/2014/main" id="{FF6ACB7B-04B5-AF8B-EB36-DEBE355DBCCE}"/>
              </a:ext>
            </a:extLst>
          </p:cNvPr>
          <p:cNvSpPr>
            <a:spLocks noGrp="1"/>
          </p:cNvSpPr>
          <p:nvPr>
            <p:ph type="ftr" sz="quarter" idx="11"/>
          </p:nvPr>
        </p:nvSpPr>
        <p:spPr/>
        <p:txBody>
          <a:bodyPr/>
          <a:lstStyle/>
          <a:p>
            <a:endParaRPr lang="en-US"/>
          </a:p>
        </p:txBody>
      </p:sp>
      <p:sp>
        <p:nvSpPr>
          <p:cNvPr id="7" name="Foliennummernplatzhalter 6">
            <a:extLst>
              <a:ext uri="{FF2B5EF4-FFF2-40B4-BE49-F238E27FC236}">
                <a16:creationId xmlns:a16="http://schemas.microsoft.com/office/drawing/2014/main" id="{B6E2CDF9-7C6F-0D7E-0A33-DF9D8DECE396}"/>
              </a:ext>
            </a:extLst>
          </p:cNvPr>
          <p:cNvSpPr>
            <a:spLocks noGrp="1"/>
          </p:cNvSpPr>
          <p:nvPr>
            <p:ph type="sldNum" sz="quarter" idx="12"/>
          </p:nvPr>
        </p:nvSpPr>
        <p:spPr/>
        <p:txBody>
          <a:bodyPr/>
          <a:lstStyle/>
          <a:p>
            <a:fld id="{619D1D24-8592-8C4E-ADCB-0F95CB683268}" type="slidenum">
              <a:rPr lang="en-US" smtClean="0"/>
              <a:t>‹#›</a:t>
            </a:fld>
            <a:endParaRPr lang="en-US"/>
          </a:p>
        </p:txBody>
      </p:sp>
    </p:spTree>
    <p:extLst>
      <p:ext uri="{BB962C8B-B14F-4D97-AF65-F5344CB8AC3E}">
        <p14:creationId xmlns:p14="http://schemas.microsoft.com/office/powerpoint/2010/main" val="31716088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C978AD8-0E85-07EF-DDEB-AE04DE7B2082}"/>
              </a:ext>
            </a:extLst>
          </p:cNvPr>
          <p:cNvSpPr>
            <a:spLocks noGrp="1"/>
          </p:cNvSpPr>
          <p:nvPr>
            <p:ph type="title"/>
          </p:nvPr>
        </p:nvSpPr>
        <p:spPr>
          <a:xfrm>
            <a:off x="839788" y="365125"/>
            <a:ext cx="10515600" cy="1325563"/>
          </a:xfrm>
        </p:spPr>
        <p:txBody>
          <a:bodyPr/>
          <a:lstStyle/>
          <a:p>
            <a:r>
              <a:rPr lang="de-DE"/>
              <a:t>Mastertitelformat bearbeiten</a:t>
            </a:r>
            <a:endParaRPr lang="en-US"/>
          </a:p>
        </p:txBody>
      </p:sp>
      <p:sp>
        <p:nvSpPr>
          <p:cNvPr id="3" name="Textplatzhalter 2">
            <a:extLst>
              <a:ext uri="{FF2B5EF4-FFF2-40B4-BE49-F238E27FC236}">
                <a16:creationId xmlns:a16="http://schemas.microsoft.com/office/drawing/2014/main" id="{DD3D594E-B662-6287-B81E-EE155177AA1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4" name="Inhaltsplatzhalter 3">
            <a:extLst>
              <a:ext uri="{FF2B5EF4-FFF2-40B4-BE49-F238E27FC236}">
                <a16:creationId xmlns:a16="http://schemas.microsoft.com/office/drawing/2014/main" id="{C27888A0-828C-4A82-47CD-E05BB7994D28}"/>
              </a:ext>
            </a:extLst>
          </p:cNvPr>
          <p:cNvSpPr>
            <a:spLocks noGrp="1"/>
          </p:cNvSpPr>
          <p:nvPr>
            <p:ph sz="half" idx="2"/>
          </p:nvPr>
        </p:nvSpPr>
        <p:spPr>
          <a:xfrm>
            <a:off x="839788" y="2505075"/>
            <a:ext cx="5157787" cy="368458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5" name="Textplatzhalter 4">
            <a:extLst>
              <a:ext uri="{FF2B5EF4-FFF2-40B4-BE49-F238E27FC236}">
                <a16:creationId xmlns:a16="http://schemas.microsoft.com/office/drawing/2014/main" id="{D9F2BAA0-7B6A-CCCE-FCB3-7B2C5D89D48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6" name="Inhaltsplatzhalter 5">
            <a:extLst>
              <a:ext uri="{FF2B5EF4-FFF2-40B4-BE49-F238E27FC236}">
                <a16:creationId xmlns:a16="http://schemas.microsoft.com/office/drawing/2014/main" id="{A160988D-6E7A-4C01-6978-A0D1CD4004C0}"/>
              </a:ext>
            </a:extLst>
          </p:cNvPr>
          <p:cNvSpPr>
            <a:spLocks noGrp="1"/>
          </p:cNvSpPr>
          <p:nvPr>
            <p:ph sz="quarter" idx="4"/>
          </p:nvPr>
        </p:nvSpPr>
        <p:spPr>
          <a:xfrm>
            <a:off x="6172200" y="2505075"/>
            <a:ext cx="5183188" cy="368458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7" name="Datumsplatzhalter 6">
            <a:extLst>
              <a:ext uri="{FF2B5EF4-FFF2-40B4-BE49-F238E27FC236}">
                <a16:creationId xmlns:a16="http://schemas.microsoft.com/office/drawing/2014/main" id="{00603075-00CD-8F70-8412-67FCC7CB44A4}"/>
              </a:ext>
            </a:extLst>
          </p:cNvPr>
          <p:cNvSpPr>
            <a:spLocks noGrp="1"/>
          </p:cNvSpPr>
          <p:nvPr>
            <p:ph type="dt" sz="half" idx="10"/>
          </p:nvPr>
        </p:nvSpPr>
        <p:spPr/>
        <p:txBody>
          <a:bodyPr/>
          <a:lstStyle/>
          <a:p>
            <a:fld id="{5164F010-D765-3742-B1BE-090DA5D5B25D}" type="datetimeFigureOut">
              <a:rPr lang="en-US" smtClean="0"/>
              <a:t>11/25/2022</a:t>
            </a:fld>
            <a:endParaRPr lang="en-US"/>
          </a:p>
        </p:txBody>
      </p:sp>
      <p:sp>
        <p:nvSpPr>
          <p:cNvPr id="8" name="Fußzeilenplatzhalter 7">
            <a:extLst>
              <a:ext uri="{FF2B5EF4-FFF2-40B4-BE49-F238E27FC236}">
                <a16:creationId xmlns:a16="http://schemas.microsoft.com/office/drawing/2014/main" id="{F7400E99-A24B-6EA2-56E3-C6982F9BD822}"/>
              </a:ext>
            </a:extLst>
          </p:cNvPr>
          <p:cNvSpPr>
            <a:spLocks noGrp="1"/>
          </p:cNvSpPr>
          <p:nvPr>
            <p:ph type="ftr" sz="quarter" idx="11"/>
          </p:nvPr>
        </p:nvSpPr>
        <p:spPr/>
        <p:txBody>
          <a:bodyPr/>
          <a:lstStyle/>
          <a:p>
            <a:endParaRPr lang="en-US"/>
          </a:p>
        </p:txBody>
      </p:sp>
      <p:sp>
        <p:nvSpPr>
          <p:cNvPr id="9" name="Foliennummernplatzhalter 8">
            <a:extLst>
              <a:ext uri="{FF2B5EF4-FFF2-40B4-BE49-F238E27FC236}">
                <a16:creationId xmlns:a16="http://schemas.microsoft.com/office/drawing/2014/main" id="{147335A1-2090-8967-19BE-D7A76E97206B}"/>
              </a:ext>
            </a:extLst>
          </p:cNvPr>
          <p:cNvSpPr>
            <a:spLocks noGrp="1"/>
          </p:cNvSpPr>
          <p:nvPr>
            <p:ph type="sldNum" sz="quarter" idx="12"/>
          </p:nvPr>
        </p:nvSpPr>
        <p:spPr/>
        <p:txBody>
          <a:bodyPr/>
          <a:lstStyle/>
          <a:p>
            <a:fld id="{619D1D24-8592-8C4E-ADCB-0F95CB683268}" type="slidenum">
              <a:rPr lang="en-US" smtClean="0"/>
              <a:t>‹#›</a:t>
            </a:fld>
            <a:endParaRPr lang="en-US"/>
          </a:p>
        </p:txBody>
      </p:sp>
    </p:spTree>
    <p:extLst>
      <p:ext uri="{BB962C8B-B14F-4D97-AF65-F5344CB8AC3E}">
        <p14:creationId xmlns:p14="http://schemas.microsoft.com/office/powerpoint/2010/main" val="313542270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CF044E2-E33B-3568-BED5-B8B70C80DEAB}"/>
              </a:ext>
            </a:extLst>
          </p:cNvPr>
          <p:cNvSpPr>
            <a:spLocks noGrp="1"/>
          </p:cNvSpPr>
          <p:nvPr>
            <p:ph type="title"/>
          </p:nvPr>
        </p:nvSpPr>
        <p:spPr/>
        <p:txBody>
          <a:bodyPr/>
          <a:lstStyle/>
          <a:p>
            <a:r>
              <a:rPr lang="de-DE"/>
              <a:t>Mastertitelformat bearbeiten</a:t>
            </a:r>
            <a:endParaRPr lang="en-US"/>
          </a:p>
        </p:txBody>
      </p:sp>
      <p:sp>
        <p:nvSpPr>
          <p:cNvPr id="3" name="Datumsplatzhalter 2">
            <a:extLst>
              <a:ext uri="{FF2B5EF4-FFF2-40B4-BE49-F238E27FC236}">
                <a16:creationId xmlns:a16="http://schemas.microsoft.com/office/drawing/2014/main" id="{EF92078B-2712-6F80-D971-269193B10A52}"/>
              </a:ext>
            </a:extLst>
          </p:cNvPr>
          <p:cNvSpPr>
            <a:spLocks noGrp="1"/>
          </p:cNvSpPr>
          <p:nvPr>
            <p:ph type="dt" sz="half" idx="10"/>
          </p:nvPr>
        </p:nvSpPr>
        <p:spPr/>
        <p:txBody>
          <a:bodyPr/>
          <a:lstStyle/>
          <a:p>
            <a:fld id="{5164F010-D765-3742-B1BE-090DA5D5B25D}" type="datetimeFigureOut">
              <a:rPr lang="en-US" smtClean="0"/>
              <a:t>11/25/2022</a:t>
            </a:fld>
            <a:endParaRPr lang="en-US"/>
          </a:p>
        </p:txBody>
      </p:sp>
      <p:sp>
        <p:nvSpPr>
          <p:cNvPr id="4" name="Fußzeilenplatzhalter 3">
            <a:extLst>
              <a:ext uri="{FF2B5EF4-FFF2-40B4-BE49-F238E27FC236}">
                <a16:creationId xmlns:a16="http://schemas.microsoft.com/office/drawing/2014/main" id="{90B98438-AC93-D716-EC70-CD47B679EC3F}"/>
              </a:ext>
            </a:extLst>
          </p:cNvPr>
          <p:cNvSpPr>
            <a:spLocks noGrp="1"/>
          </p:cNvSpPr>
          <p:nvPr>
            <p:ph type="ftr" sz="quarter" idx="11"/>
          </p:nvPr>
        </p:nvSpPr>
        <p:spPr/>
        <p:txBody>
          <a:bodyPr/>
          <a:lstStyle/>
          <a:p>
            <a:endParaRPr lang="en-US"/>
          </a:p>
        </p:txBody>
      </p:sp>
      <p:sp>
        <p:nvSpPr>
          <p:cNvPr id="5" name="Foliennummernplatzhalter 4">
            <a:extLst>
              <a:ext uri="{FF2B5EF4-FFF2-40B4-BE49-F238E27FC236}">
                <a16:creationId xmlns:a16="http://schemas.microsoft.com/office/drawing/2014/main" id="{08AC9625-4CAF-4E54-2A2D-2CDF6A3D0AB6}"/>
              </a:ext>
            </a:extLst>
          </p:cNvPr>
          <p:cNvSpPr>
            <a:spLocks noGrp="1"/>
          </p:cNvSpPr>
          <p:nvPr>
            <p:ph type="sldNum" sz="quarter" idx="12"/>
          </p:nvPr>
        </p:nvSpPr>
        <p:spPr/>
        <p:txBody>
          <a:bodyPr/>
          <a:lstStyle/>
          <a:p>
            <a:fld id="{619D1D24-8592-8C4E-ADCB-0F95CB683268}" type="slidenum">
              <a:rPr lang="en-US" smtClean="0"/>
              <a:t>‹#›</a:t>
            </a:fld>
            <a:endParaRPr lang="en-US"/>
          </a:p>
        </p:txBody>
      </p:sp>
    </p:spTree>
    <p:extLst>
      <p:ext uri="{BB962C8B-B14F-4D97-AF65-F5344CB8AC3E}">
        <p14:creationId xmlns:p14="http://schemas.microsoft.com/office/powerpoint/2010/main" val="167799701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2" name="Datumsplatzhalter 1">
            <a:extLst>
              <a:ext uri="{FF2B5EF4-FFF2-40B4-BE49-F238E27FC236}">
                <a16:creationId xmlns:a16="http://schemas.microsoft.com/office/drawing/2014/main" id="{2F980167-6E5F-CD28-AF06-C6A91211ED34}"/>
              </a:ext>
            </a:extLst>
          </p:cNvPr>
          <p:cNvSpPr>
            <a:spLocks noGrp="1"/>
          </p:cNvSpPr>
          <p:nvPr>
            <p:ph type="dt" sz="half" idx="10"/>
          </p:nvPr>
        </p:nvSpPr>
        <p:spPr/>
        <p:txBody>
          <a:bodyPr/>
          <a:lstStyle/>
          <a:p>
            <a:fld id="{5164F010-D765-3742-B1BE-090DA5D5B25D}" type="datetimeFigureOut">
              <a:rPr lang="en-US" smtClean="0"/>
              <a:t>11/25/2022</a:t>
            </a:fld>
            <a:endParaRPr lang="en-US"/>
          </a:p>
        </p:txBody>
      </p:sp>
      <p:sp>
        <p:nvSpPr>
          <p:cNvPr id="3" name="Fußzeilenplatzhalter 2">
            <a:extLst>
              <a:ext uri="{FF2B5EF4-FFF2-40B4-BE49-F238E27FC236}">
                <a16:creationId xmlns:a16="http://schemas.microsoft.com/office/drawing/2014/main" id="{87E51C59-E1A1-049F-46B9-292726530238}"/>
              </a:ext>
            </a:extLst>
          </p:cNvPr>
          <p:cNvSpPr>
            <a:spLocks noGrp="1"/>
          </p:cNvSpPr>
          <p:nvPr>
            <p:ph type="ftr" sz="quarter" idx="11"/>
          </p:nvPr>
        </p:nvSpPr>
        <p:spPr/>
        <p:txBody>
          <a:bodyPr/>
          <a:lstStyle/>
          <a:p>
            <a:endParaRPr lang="en-US"/>
          </a:p>
        </p:txBody>
      </p:sp>
      <p:sp>
        <p:nvSpPr>
          <p:cNvPr id="4" name="Foliennummernplatzhalter 3">
            <a:extLst>
              <a:ext uri="{FF2B5EF4-FFF2-40B4-BE49-F238E27FC236}">
                <a16:creationId xmlns:a16="http://schemas.microsoft.com/office/drawing/2014/main" id="{B017AE66-4EA5-916A-8F4C-D415B7BBF29D}"/>
              </a:ext>
            </a:extLst>
          </p:cNvPr>
          <p:cNvSpPr>
            <a:spLocks noGrp="1"/>
          </p:cNvSpPr>
          <p:nvPr>
            <p:ph type="sldNum" sz="quarter" idx="12"/>
          </p:nvPr>
        </p:nvSpPr>
        <p:spPr/>
        <p:txBody>
          <a:bodyPr/>
          <a:lstStyle/>
          <a:p>
            <a:fld id="{619D1D24-8592-8C4E-ADCB-0F95CB683268}" type="slidenum">
              <a:rPr lang="en-US" smtClean="0"/>
              <a:t>‹#›</a:t>
            </a:fld>
            <a:endParaRPr lang="en-US"/>
          </a:p>
        </p:txBody>
      </p:sp>
    </p:spTree>
    <p:extLst>
      <p:ext uri="{BB962C8B-B14F-4D97-AF65-F5344CB8AC3E}">
        <p14:creationId xmlns:p14="http://schemas.microsoft.com/office/powerpoint/2010/main" val="40759862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D9F6A74-0C9D-B5ED-DDFE-FC6F280B335A}"/>
              </a:ext>
            </a:extLst>
          </p:cNvPr>
          <p:cNvSpPr>
            <a:spLocks noGrp="1"/>
          </p:cNvSpPr>
          <p:nvPr>
            <p:ph type="title"/>
          </p:nvPr>
        </p:nvSpPr>
        <p:spPr>
          <a:xfrm>
            <a:off x="839788" y="457200"/>
            <a:ext cx="3932237" cy="1600200"/>
          </a:xfrm>
        </p:spPr>
        <p:txBody>
          <a:bodyPr anchor="b"/>
          <a:lstStyle>
            <a:lvl1pPr>
              <a:defRPr sz="3200"/>
            </a:lvl1pPr>
          </a:lstStyle>
          <a:p>
            <a:r>
              <a:rPr lang="de-DE"/>
              <a:t>Mastertitelformat bearbeiten</a:t>
            </a:r>
            <a:endParaRPr lang="en-US"/>
          </a:p>
        </p:txBody>
      </p:sp>
      <p:sp>
        <p:nvSpPr>
          <p:cNvPr id="3" name="Inhaltsplatzhalter 2">
            <a:extLst>
              <a:ext uri="{FF2B5EF4-FFF2-40B4-BE49-F238E27FC236}">
                <a16:creationId xmlns:a16="http://schemas.microsoft.com/office/drawing/2014/main" id="{1D9AF7F9-473A-F493-8F1F-0541A1F035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Textplatzhalter 3">
            <a:extLst>
              <a:ext uri="{FF2B5EF4-FFF2-40B4-BE49-F238E27FC236}">
                <a16:creationId xmlns:a16="http://schemas.microsoft.com/office/drawing/2014/main" id="{B25DD012-31F3-7CDB-ACAE-C770A168833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5" name="Datumsplatzhalter 4">
            <a:extLst>
              <a:ext uri="{FF2B5EF4-FFF2-40B4-BE49-F238E27FC236}">
                <a16:creationId xmlns:a16="http://schemas.microsoft.com/office/drawing/2014/main" id="{9B092E83-A734-1C44-CAB7-298D244FC965}"/>
              </a:ext>
            </a:extLst>
          </p:cNvPr>
          <p:cNvSpPr>
            <a:spLocks noGrp="1"/>
          </p:cNvSpPr>
          <p:nvPr>
            <p:ph type="dt" sz="half" idx="10"/>
          </p:nvPr>
        </p:nvSpPr>
        <p:spPr/>
        <p:txBody>
          <a:bodyPr/>
          <a:lstStyle/>
          <a:p>
            <a:fld id="{5164F010-D765-3742-B1BE-090DA5D5B25D}" type="datetimeFigureOut">
              <a:rPr lang="en-US" smtClean="0"/>
              <a:t>11/25/2022</a:t>
            </a:fld>
            <a:endParaRPr lang="en-US"/>
          </a:p>
        </p:txBody>
      </p:sp>
      <p:sp>
        <p:nvSpPr>
          <p:cNvPr id="6" name="Fußzeilenplatzhalter 5">
            <a:extLst>
              <a:ext uri="{FF2B5EF4-FFF2-40B4-BE49-F238E27FC236}">
                <a16:creationId xmlns:a16="http://schemas.microsoft.com/office/drawing/2014/main" id="{9C992C97-26E4-FAE4-21B0-896ADE8FE51F}"/>
              </a:ext>
            </a:extLst>
          </p:cNvPr>
          <p:cNvSpPr>
            <a:spLocks noGrp="1"/>
          </p:cNvSpPr>
          <p:nvPr>
            <p:ph type="ftr" sz="quarter" idx="11"/>
          </p:nvPr>
        </p:nvSpPr>
        <p:spPr/>
        <p:txBody>
          <a:bodyPr/>
          <a:lstStyle/>
          <a:p>
            <a:endParaRPr lang="en-US"/>
          </a:p>
        </p:txBody>
      </p:sp>
      <p:sp>
        <p:nvSpPr>
          <p:cNvPr id="7" name="Foliennummernplatzhalter 6">
            <a:extLst>
              <a:ext uri="{FF2B5EF4-FFF2-40B4-BE49-F238E27FC236}">
                <a16:creationId xmlns:a16="http://schemas.microsoft.com/office/drawing/2014/main" id="{E80B6B3B-A74E-B91C-1957-A317A1BD0F97}"/>
              </a:ext>
            </a:extLst>
          </p:cNvPr>
          <p:cNvSpPr>
            <a:spLocks noGrp="1"/>
          </p:cNvSpPr>
          <p:nvPr>
            <p:ph type="sldNum" sz="quarter" idx="12"/>
          </p:nvPr>
        </p:nvSpPr>
        <p:spPr/>
        <p:txBody>
          <a:bodyPr/>
          <a:lstStyle/>
          <a:p>
            <a:fld id="{619D1D24-8592-8C4E-ADCB-0F95CB683268}" type="slidenum">
              <a:rPr lang="en-US" smtClean="0"/>
              <a:t>‹#›</a:t>
            </a:fld>
            <a:endParaRPr lang="en-US"/>
          </a:p>
        </p:txBody>
      </p:sp>
    </p:spTree>
    <p:extLst>
      <p:ext uri="{BB962C8B-B14F-4D97-AF65-F5344CB8AC3E}">
        <p14:creationId xmlns:p14="http://schemas.microsoft.com/office/powerpoint/2010/main" val="41650165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F0E7DE0-FCCD-7383-BCD8-9C144EC3A41C}"/>
              </a:ext>
            </a:extLst>
          </p:cNvPr>
          <p:cNvSpPr>
            <a:spLocks noGrp="1"/>
          </p:cNvSpPr>
          <p:nvPr>
            <p:ph type="title"/>
          </p:nvPr>
        </p:nvSpPr>
        <p:spPr>
          <a:xfrm>
            <a:off x="839788" y="457200"/>
            <a:ext cx="3932237" cy="1600200"/>
          </a:xfrm>
        </p:spPr>
        <p:txBody>
          <a:bodyPr anchor="b"/>
          <a:lstStyle>
            <a:lvl1pPr>
              <a:defRPr sz="3200"/>
            </a:lvl1pPr>
          </a:lstStyle>
          <a:p>
            <a:r>
              <a:rPr lang="de-DE"/>
              <a:t>Mastertitelformat bearbeiten</a:t>
            </a:r>
            <a:endParaRPr lang="en-US"/>
          </a:p>
        </p:txBody>
      </p:sp>
      <p:sp>
        <p:nvSpPr>
          <p:cNvPr id="3" name="Bildplatzhalter 2">
            <a:extLst>
              <a:ext uri="{FF2B5EF4-FFF2-40B4-BE49-F238E27FC236}">
                <a16:creationId xmlns:a16="http://schemas.microsoft.com/office/drawing/2014/main" id="{D528A19A-B797-B3F3-7757-369ADC5020C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platzhalter 3">
            <a:extLst>
              <a:ext uri="{FF2B5EF4-FFF2-40B4-BE49-F238E27FC236}">
                <a16:creationId xmlns:a16="http://schemas.microsoft.com/office/drawing/2014/main" id="{1E51EA2F-B315-256B-B304-D761FEEBB93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5" name="Datumsplatzhalter 4">
            <a:extLst>
              <a:ext uri="{FF2B5EF4-FFF2-40B4-BE49-F238E27FC236}">
                <a16:creationId xmlns:a16="http://schemas.microsoft.com/office/drawing/2014/main" id="{B3CCCC55-4B9F-EA91-75E5-27C68079BD61}"/>
              </a:ext>
            </a:extLst>
          </p:cNvPr>
          <p:cNvSpPr>
            <a:spLocks noGrp="1"/>
          </p:cNvSpPr>
          <p:nvPr>
            <p:ph type="dt" sz="half" idx="10"/>
          </p:nvPr>
        </p:nvSpPr>
        <p:spPr/>
        <p:txBody>
          <a:bodyPr/>
          <a:lstStyle/>
          <a:p>
            <a:fld id="{5164F010-D765-3742-B1BE-090DA5D5B25D}" type="datetimeFigureOut">
              <a:rPr lang="en-US" smtClean="0"/>
              <a:t>11/25/2022</a:t>
            </a:fld>
            <a:endParaRPr lang="en-US"/>
          </a:p>
        </p:txBody>
      </p:sp>
      <p:sp>
        <p:nvSpPr>
          <p:cNvPr id="6" name="Fußzeilenplatzhalter 5">
            <a:extLst>
              <a:ext uri="{FF2B5EF4-FFF2-40B4-BE49-F238E27FC236}">
                <a16:creationId xmlns:a16="http://schemas.microsoft.com/office/drawing/2014/main" id="{2EF3CABB-5CD9-0C3D-34D7-22DE3A859BE8}"/>
              </a:ext>
            </a:extLst>
          </p:cNvPr>
          <p:cNvSpPr>
            <a:spLocks noGrp="1"/>
          </p:cNvSpPr>
          <p:nvPr>
            <p:ph type="ftr" sz="quarter" idx="11"/>
          </p:nvPr>
        </p:nvSpPr>
        <p:spPr/>
        <p:txBody>
          <a:bodyPr/>
          <a:lstStyle/>
          <a:p>
            <a:endParaRPr lang="en-US"/>
          </a:p>
        </p:txBody>
      </p:sp>
      <p:sp>
        <p:nvSpPr>
          <p:cNvPr id="7" name="Foliennummernplatzhalter 6">
            <a:extLst>
              <a:ext uri="{FF2B5EF4-FFF2-40B4-BE49-F238E27FC236}">
                <a16:creationId xmlns:a16="http://schemas.microsoft.com/office/drawing/2014/main" id="{96CADFCC-043A-A082-4A60-799E566F6511}"/>
              </a:ext>
            </a:extLst>
          </p:cNvPr>
          <p:cNvSpPr>
            <a:spLocks noGrp="1"/>
          </p:cNvSpPr>
          <p:nvPr>
            <p:ph type="sldNum" sz="quarter" idx="12"/>
          </p:nvPr>
        </p:nvSpPr>
        <p:spPr/>
        <p:txBody>
          <a:bodyPr/>
          <a:lstStyle/>
          <a:p>
            <a:fld id="{619D1D24-8592-8C4E-ADCB-0F95CB683268}" type="slidenum">
              <a:rPr lang="en-US" smtClean="0"/>
              <a:t>‹#›</a:t>
            </a:fld>
            <a:endParaRPr lang="en-US"/>
          </a:p>
        </p:txBody>
      </p:sp>
    </p:spTree>
    <p:extLst>
      <p:ext uri="{BB962C8B-B14F-4D97-AF65-F5344CB8AC3E}">
        <p14:creationId xmlns:p14="http://schemas.microsoft.com/office/powerpoint/2010/main" val="3650972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0977038-9336-C7EA-75B7-437A2BEDBD05}"/>
              </a:ext>
            </a:extLst>
          </p:cNvPr>
          <p:cNvSpPr>
            <a:spLocks noGrp="1"/>
          </p:cNvSpPr>
          <p:nvPr>
            <p:ph type="title"/>
          </p:nvPr>
        </p:nvSpPr>
        <p:spPr/>
        <p:txBody>
          <a:bodyPr/>
          <a:lstStyle/>
          <a:p>
            <a:r>
              <a:rPr lang="de-DE"/>
              <a:t>Mastertitelformat bearbeiten</a:t>
            </a:r>
            <a:endParaRPr lang="en-US"/>
          </a:p>
        </p:txBody>
      </p:sp>
      <p:sp>
        <p:nvSpPr>
          <p:cNvPr id="3" name="Vertikaler Textplatzhalter 2">
            <a:extLst>
              <a:ext uri="{FF2B5EF4-FFF2-40B4-BE49-F238E27FC236}">
                <a16:creationId xmlns:a16="http://schemas.microsoft.com/office/drawing/2014/main" id="{D1C5A30B-E7B2-0BB6-DB4C-44B4C155CDE0}"/>
              </a:ext>
            </a:extLst>
          </p:cNvPr>
          <p:cNvSpPr>
            <a:spLocks noGrp="1"/>
          </p:cNvSpPr>
          <p:nvPr>
            <p:ph type="body" orient="vert" idx="1"/>
          </p:nvPr>
        </p:nvSpPr>
        <p:spPr/>
        <p:txBody>
          <a:bodyPr vert="eaVert"/>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Datumsplatzhalter 3">
            <a:extLst>
              <a:ext uri="{FF2B5EF4-FFF2-40B4-BE49-F238E27FC236}">
                <a16:creationId xmlns:a16="http://schemas.microsoft.com/office/drawing/2014/main" id="{6A817A34-CF60-4A13-FCDB-A53866C03A59}"/>
              </a:ext>
            </a:extLst>
          </p:cNvPr>
          <p:cNvSpPr>
            <a:spLocks noGrp="1"/>
          </p:cNvSpPr>
          <p:nvPr>
            <p:ph type="dt" sz="half" idx="10"/>
          </p:nvPr>
        </p:nvSpPr>
        <p:spPr/>
        <p:txBody>
          <a:bodyPr/>
          <a:lstStyle/>
          <a:p>
            <a:fld id="{5164F010-D765-3742-B1BE-090DA5D5B25D}" type="datetimeFigureOut">
              <a:rPr lang="en-US" smtClean="0"/>
              <a:t>11/25/2022</a:t>
            </a:fld>
            <a:endParaRPr lang="en-US"/>
          </a:p>
        </p:txBody>
      </p:sp>
      <p:sp>
        <p:nvSpPr>
          <p:cNvPr id="5" name="Fußzeilenplatzhalter 4">
            <a:extLst>
              <a:ext uri="{FF2B5EF4-FFF2-40B4-BE49-F238E27FC236}">
                <a16:creationId xmlns:a16="http://schemas.microsoft.com/office/drawing/2014/main" id="{748230EB-112B-9BC4-2847-765E1F3D9D34}"/>
              </a:ext>
            </a:extLst>
          </p:cNvPr>
          <p:cNvSpPr>
            <a:spLocks noGrp="1"/>
          </p:cNvSpPr>
          <p:nvPr>
            <p:ph type="ftr" sz="quarter" idx="11"/>
          </p:nvPr>
        </p:nvSpPr>
        <p:spPr/>
        <p:txBody>
          <a:bodyPr/>
          <a:lstStyle/>
          <a:p>
            <a:endParaRPr lang="en-US"/>
          </a:p>
        </p:txBody>
      </p:sp>
      <p:sp>
        <p:nvSpPr>
          <p:cNvPr id="6" name="Foliennummernplatzhalter 5">
            <a:extLst>
              <a:ext uri="{FF2B5EF4-FFF2-40B4-BE49-F238E27FC236}">
                <a16:creationId xmlns:a16="http://schemas.microsoft.com/office/drawing/2014/main" id="{53DA3261-84DE-88FE-68C6-0D5102D41A73}"/>
              </a:ext>
            </a:extLst>
          </p:cNvPr>
          <p:cNvSpPr>
            <a:spLocks noGrp="1"/>
          </p:cNvSpPr>
          <p:nvPr>
            <p:ph type="sldNum" sz="quarter" idx="12"/>
          </p:nvPr>
        </p:nvSpPr>
        <p:spPr/>
        <p:txBody>
          <a:bodyPr/>
          <a:lstStyle/>
          <a:p>
            <a:fld id="{619D1D24-8592-8C4E-ADCB-0F95CB683268}" type="slidenum">
              <a:rPr lang="en-US" smtClean="0"/>
              <a:t>‹#›</a:t>
            </a:fld>
            <a:endParaRPr lang="en-US"/>
          </a:p>
        </p:txBody>
      </p:sp>
    </p:spTree>
    <p:extLst>
      <p:ext uri="{BB962C8B-B14F-4D97-AF65-F5344CB8AC3E}">
        <p14:creationId xmlns:p14="http://schemas.microsoft.com/office/powerpoint/2010/main" val="331050604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kaler Titel und Text">
    <p:spTree>
      <p:nvGrpSpPr>
        <p:cNvPr id="1" name=""/>
        <p:cNvGrpSpPr/>
        <p:nvPr/>
      </p:nvGrpSpPr>
      <p:grpSpPr>
        <a:xfrm>
          <a:off x="0" y="0"/>
          <a:ext cx="0" cy="0"/>
          <a:chOff x="0" y="0"/>
          <a:chExt cx="0" cy="0"/>
        </a:xfrm>
      </p:grpSpPr>
      <p:sp>
        <p:nvSpPr>
          <p:cNvPr id="2" name="Vertikaler Titel 1">
            <a:extLst>
              <a:ext uri="{FF2B5EF4-FFF2-40B4-BE49-F238E27FC236}">
                <a16:creationId xmlns:a16="http://schemas.microsoft.com/office/drawing/2014/main" id="{CD56FC56-FAF7-393A-627E-77250F9461B9}"/>
              </a:ext>
            </a:extLst>
          </p:cNvPr>
          <p:cNvSpPr>
            <a:spLocks noGrp="1"/>
          </p:cNvSpPr>
          <p:nvPr>
            <p:ph type="title" orient="vert"/>
          </p:nvPr>
        </p:nvSpPr>
        <p:spPr>
          <a:xfrm>
            <a:off x="8724900" y="365125"/>
            <a:ext cx="2628900" cy="5811838"/>
          </a:xfrm>
        </p:spPr>
        <p:txBody>
          <a:bodyPr vert="eaVert"/>
          <a:lstStyle/>
          <a:p>
            <a:r>
              <a:rPr lang="de-DE"/>
              <a:t>Mastertitelformat bearbeiten</a:t>
            </a:r>
            <a:endParaRPr lang="en-US"/>
          </a:p>
        </p:txBody>
      </p:sp>
      <p:sp>
        <p:nvSpPr>
          <p:cNvPr id="3" name="Vertikaler Textplatzhalter 2">
            <a:extLst>
              <a:ext uri="{FF2B5EF4-FFF2-40B4-BE49-F238E27FC236}">
                <a16:creationId xmlns:a16="http://schemas.microsoft.com/office/drawing/2014/main" id="{0255F929-28DC-DC77-DFC1-24EEEAEC3368}"/>
              </a:ext>
            </a:extLst>
          </p:cNvPr>
          <p:cNvSpPr>
            <a:spLocks noGrp="1"/>
          </p:cNvSpPr>
          <p:nvPr>
            <p:ph type="body" orient="vert" idx="1"/>
          </p:nvPr>
        </p:nvSpPr>
        <p:spPr>
          <a:xfrm>
            <a:off x="838200" y="365125"/>
            <a:ext cx="7734300" cy="5811838"/>
          </a:xfrm>
        </p:spPr>
        <p:txBody>
          <a:bodyPr vert="eaVert"/>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Datumsplatzhalter 3">
            <a:extLst>
              <a:ext uri="{FF2B5EF4-FFF2-40B4-BE49-F238E27FC236}">
                <a16:creationId xmlns:a16="http://schemas.microsoft.com/office/drawing/2014/main" id="{165C2AA4-5E9A-B17E-B2BE-7CC8D35FE986}"/>
              </a:ext>
            </a:extLst>
          </p:cNvPr>
          <p:cNvSpPr>
            <a:spLocks noGrp="1"/>
          </p:cNvSpPr>
          <p:nvPr>
            <p:ph type="dt" sz="half" idx="10"/>
          </p:nvPr>
        </p:nvSpPr>
        <p:spPr/>
        <p:txBody>
          <a:bodyPr/>
          <a:lstStyle/>
          <a:p>
            <a:fld id="{5164F010-D765-3742-B1BE-090DA5D5B25D}" type="datetimeFigureOut">
              <a:rPr lang="en-US" smtClean="0"/>
              <a:t>11/25/2022</a:t>
            </a:fld>
            <a:endParaRPr lang="en-US"/>
          </a:p>
        </p:txBody>
      </p:sp>
      <p:sp>
        <p:nvSpPr>
          <p:cNvPr id="5" name="Fußzeilenplatzhalter 4">
            <a:extLst>
              <a:ext uri="{FF2B5EF4-FFF2-40B4-BE49-F238E27FC236}">
                <a16:creationId xmlns:a16="http://schemas.microsoft.com/office/drawing/2014/main" id="{7823AFFE-0C08-A485-B3E2-41291A215B2B}"/>
              </a:ext>
            </a:extLst>
          </p:cNvPr>
          <p:cNvSpPr>
            <a:spLocks noGrp="1"/>
          </p:cNvSpPr>
          <p:nvPr>
            <p:ph type="ftr" sz="quarter" idx="11"/>
          </p:nvPr>
        </p:nvSpPr>
        <p:spPr/>
        <p:txBody>
          <a:bodyPr/>
          <a:lstStyle/>
          <a:p>
            <a:endParaRPr lang="en-US"/>
          </a:p>
        </p:txBody>
      </p:sp>
      <p:sp>
        <p:nvSpPr>
          <p:cNvPr id="6" name="Foliennummernplatzhalter 5">
            <a:extLst>
              <a:ext uri="{FF2B5EF4-FFF2-40B4-BE49-F238E27FC236}">
                <a16:creationId xmlns:a16="http://schemas.microsoft.com/office/drawing/2014/main" id="{FD2518E6-97FF-E724-4C8B-5C8EC13255D5}"/>
              </a:ext>
            </a:extLst>
          </p:cNvPr>
          <p:cNvSpPr>
            <a:spLocks noGrp="1"/>
          </p:cNvSpPr>
          <p:nvPr>
            <p:ph type="sldNum" sz="quarter" idx="12"/>
          </p:nvPr>
        </p:nvSpPr>
        <p:spPr/>
        <p:txBody>
          <a:bodyPr/>
          <a:lstStyle/>
          <a:p>
            <a:fld id="{619D1D24-8592-8C4E-ADCB-0F95CB683268}" type="slidenum">
              <a:rPr lang="en-US" smtClean="0"/>
              <a:t>‹#›</a:t>
            </a:fld>
            <a:endParaRPr lang="en-US"/>
          </a:p>
        </p:txBody>
      </p:sp>
    </p:spTree>
    <p:extLst>
      <p:ext uri="{BB962C8B-B14F-4D97-AF65-F5344CB8AC3E}">
        <p14:creationId xmlns:p14="http://schemas.microsoft.com/office/powerpoint/2010/main" val="17140582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elplatzhalter 1">
            <a:extLst>
              <a:ext uri="{FF2B5EF4-FFF2-40B4-BE49-F238E27FC236}">
                <a16:creationId xmlns:a16="http://schemas.microsoft.com/office/drawing/2014/main" id="{231FEDEA-841C-5E3F-BA21-4CC848ADBAC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tr"/>
              <a:t>Ana başlık formatı yanlış</a:t>
            </a:r>
            <a:endParaRPr lang="en-US"/>
          </a:p>
        </p:txBody>
      </p:sp>
      <p:sp>
        <p:nvSpPr>
          <p:cNvPr id="3" name="Textplatzhalter 2">
            <a:extLst>
              <a:ext uri="{FF2B5EF4-FFF2-40B4-BE49-F238E27FC236}">
                <a16:creationId xmlns:a16="http://schemas.microsoft.com/office/drawing/2014/main" id="{D44DD227-AFD2-3E57-626A-6543E967435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tr"/>
              <a:t>Mastertextformat ayıklandı</a:t>
            </a:r>
          </a:p>
          <a:p>
            <a:pPr lvl="1"/>
            <a:r>
              <a:rPr lang="tr"/>
              <a:t>Zweite Ebene</a:t>
            </a:r>
          </a:p>
          <a:p>
            <a:pPr lvl="2"/>
            <a:r>
              <a:rPr lang="tr"/>
              <a:t>Dritte Ebene</a:t>
            </a:r>
          </a:p>
          <a:p>
            <a:pPr lvl="3"/>
            <a:r>
              <a:rPr lang="tr"/>
              <a:t>Vierte Ebene</a:t>
            </a:r>
          </a:p>
          <a:p>
            <a:pPr lvl="4"/>
            <a:r>
              <a:rPr lang="tr"/>
              <a:t>Fünfte Ebene</a:t>
            </a:r>
            <a:endParaRPr lang="en-US"/>
          </a:p>
        </p:txBody>
      </p:sp>
      <p:sp>
        <p:nvSpPr>
          <p:cNvPr id="4" name="Datumsplatzhalter 3">
            <a:extLst>
              <a:ext uri="{FF2B5EF4-FFF2-40B4-BE49-F238E27FC236}">
                <a16:creationId xmlns:a16="http://schemas.microsoft.com/office/drawing/2014/main" id="{ABFA3681-6721-CD81-98D8-5419AC2F80E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164F010-D765-3742-B1BE-090DA5D5B25D}" type="datetimeFigureOut">
              <a:rPr lang="en-US" smtClean="0"/>
              <a:t>11/25/2022</a:t>
            </a:fld>
            <a:endParaRPr lang="en-US"/>
          </a:p>
        </p:txBody>
      </p:sp>
      <p:sp>
        <p:nvSpPr>
          <p:cNvPr id="5" name="Fußzeilenplatzhalter 4">
            <a:extLst>
              <a:ext uri="{FF2B5EF4-FFF2-40B4-BE49-F238E27FC236}">
                <a16:creationId xmlns:a16="http://schemas.microsoft.com/office/drawing/2014/main" id="{A010C26A-1BF1-3B10-B107-79DB8AFF412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Foliennummernplatzhalter 5">
            <a:extLst>
              <a:ext uri="{FF2B5EF4-FFF2-40B4-BE49-F238E27FC236}">
                <a16:creationId xmlns:a16="http://schemas.microsoft.com/office/drawing/2014/main" id="{46921CE8-5A9D-D95F-6C17-3E0FD430154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19D1D24-8592-8C4E-ADCB-0F95CB683268}" type="slidenum">
              <a:rPr lang="en-US" smtClean="0"/>
              <a:t>‹#›</a:t>
            </a:fld>
            <a:endParaRPr lang="en-US"/>
          </a:p>
        </p:txBody>
      </p:sp>
    </p:spTree>
    <p:extLst>
      <p:ext uri="{BB962C8B-B14F-4D97-AF65-F5344CB8AC3E}">
        <p14:creationId xmlns:p14="http://schemas.microsoft.com/office/powerpoint/2010/main" val="411028583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hyperlink" Target="https://www.iacpcybercenter.org/resource-center/what-is-cyber-crime/cyber-attack-lifecycle/" TargetMode="External"/><Relationship Id="rId5" Type="http://schemas.openxmlformats.org/officeDocument/2006/relationships/image" Target="../media/image3.png"/><Relationship Id="rId4" Type="http://schemas.openxmlformats.org/officeDocument/2006/relationships/oleObject" Target="../embeddings/oleObject1.bin"/></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oleObject" Target="../embeddings/oleObject2.bin"/></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oleObject" Target="../embeddings/oleObject3.bin"/></Relationships>
</file>

<file path=ppt/slides/_rels/slide2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hteck 4">
            <a:extLst>
              <a:ext uri="{FF2B5EF4-FFF2-40B4-BE49-F238E27FC236}">
                <a16:creationId xmlns:a16="http://schemas.microsoft.com/office/drawing/2014/main" id="{13952F13-258D-4D51-2C9F-702E7A04CC08}"/>
              </a:ext>
            </a:extLst>
          </p:cNvPr>
          <p:cNvSpPr/>
          <p:nvPr/>
        </p:nvSpPr>
        <p:spPr>
          <a:xfrm>
            <a:off x="5304822" y="1123200"/>
            <a:ext cx="5763977" cy="461160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el 1">
            <a:extLst>
              <a:ext uri="{FF2B5EF4-FFF2-40B4-BE49-F238E27FC236}">
                <a16:creationId xmlns:a16="http://schemas.microsoft.com/office/drawing/2014/main" id="{5B0B4BF5-D9CC-C422-9CF1-0CDA0813FD43}"/>
              </a:ext>
            </a:extLst>
          </p:cNvPr>
          <p:cNvSpPr>
            <a:spLocks noGrp="1"/>
          </p:cNvSpPr>
          <p:nvPr>
            <p:ph type="ctrTitle"/>
          </p:nvPr>
        </p:nvSpPr>
        <p:spPr>
          <a:xfrm>
            <a:off x="5304824" y="1123199"/>
            <a:ext cx="5763976" cy="2729609"/>
          </a:xfrm>
        </p:spPr>
        <p:txBody>
          <a:bodyPr>
            <a:normAutofit/>
          </a:bodyPr>
          <a:lstStyle/>
          <a:p>
            <a:r>
              <a:rPr lang="tr" b="1" dirty="0">
                <a:latin typeface="Arial" panose="020B0604020202020204" pitchFamily="34" charset="0"/>
                <a:cs typeface="Arial" panose="020B0604020202020204" pitchFamily="34" charset="0"/>
              </a:rPr>
              <a:t>Sosyal mühendislik</a:t>
            </a:r>
            <a:endParaRPr lang="en-US" b="1" dirty="0">
              <a:latin typeface="Arial" panose="020B0604020202020204" pitchFamily="34" charset="0"/>
              <a:cs typeface="Arial" panose="020B0604020202020204" pitchFamily="34" charset="0"/>
            </a:endParaRPr>
          </a:p>
        </p:txBody>
      </p:sp>
      <p:pic>
        <p:nvPicPr>
          <p:cNvPr id="4" name="Grafik 3">
            <a:extLst>
              <a:ext uri="{FF2B5EF4-FFF2-40B4-BE49-F238E27FC236}">
                <a16:creationId xmlns:a16="http://schemas.microsoft.com/office/drawing/2014/main" id="{7B6CC219-9B19-FE19-77C0-65BA2EDF466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123200" y="1123200"/>
            <a:ext cx="3058424" cy="3845239"/>
          </a:xfrm>
          <a:prstGeom prst="rect">
            <a:avLst/>
          </a:prstGeom>
        </p:spPr>
      </p:pic>
      <p:pic>
        <p:nvPicPr>
          <p:cNvPr id="6" name="Picture 2">
            <a:extLst>
              <a:ext uri="{FF2B5EF4-FFF2-40B4-BE49-F238E27FC236}">
                <a16:creationId xmlns:a16="http://schemas.microsoft.com/office/drawing/2014/main" id="{085AA7F9-3B95-C1E7-1686-69CA3827708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14324" y="5104090"/>
            <a:ext cx="3067300" cy="6695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1303428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tr" dirty="0"/>
              <a:t>Sosyal mühendislik</a:t>
            </a:r>
            <a:endParaRPr lang="en-US"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rmAutofit fontScale="92500" lnSpcReduction="10000"/>
          </a:bodyPr>
          <a:lstStyle/>
          <a:p>
            <a:r>
              <a:rPr lang="tr" dirty="0">
                <a:latin typeface="+mj-lt"/>
                <a:cs typeface="Arial" panose="020B0604020202020204" pitchFamily="34" charset="0"/>
              </a:rPr>
              <a:t>Saldırganın ilgisini çekecek verilere, belgelere ve bilgilere erişmek için (genellikle) psikolojik yöntemler kullanarak insanları manipüle etmek anlamına gelir .</a:t>
            </a:r>
          </a:p>
          <a:p>
            <a:r>
              <a:rPr lang="tr" sz="3000" dirty="0">
                <a:latin typeface="+mj-lt"/>
                <a:cs typeface="Arial" panose="020B0604020202020204" pitchFamily="34" charset="0"/>
              </a:rPr>
              <a:t>günümüzde bilgi güvenliğine yönelik önde gelen tehditlerden biridir ve etkili bir siber suç biçimidir.</a:t>
            </a:r>
          </a:p>
          <a:p>
            <a:r>
              <a:rPr lang="tr" sz="3000" dirty="0">
                <a:latin typeface="+mj-lt"/>
                <a:cs typeface="Arial" panose="020B0604020202020204" pitchFamily="34" charset="0"/>
              </a:rPr>
              <a:t>diğer tüm saldırı türlerinden daha fazla tehlikeli sonuçlara, yani veri ihlallerine neden olabilir.</a:t>
            </a:r>
          </a:p>
          <a:p>
            <a:r>
              <a:rPr lang="tr" sz="3000" dirty="0">
                <a:latin typeface="+mj-lt"/>
                <a:cs typeface="Arial" panose="020B0604020202020204" pitchFamily="34" charset="0"/>
              </a:rPr>
              <a:t>saldırıların finansal </a:t>
            </a:r>
            <a:r>
              <a:rPr lang="tr" sz="3000" dirty="0" err="1">
                <a:latin typeface="+mj-lt"/>
                <a:cs typeface="Arial" panose="020B0604020202020204" pitchFamily="34" charset="0"/>
              </a:rPr>
              <a:t>kapsamı vardır </a:t>
            </a:r>
            <a:r>
              <a:rPr lang="tr" sz="3000" dirty="0">
                <a:latin typeface="+mj-lt"/>
                <a:cs typeface="Arial" panose="020B0604020202020204" pitchFamily="34" charset="0"/>
              </a:rPr>
              <a:t>ve bu nedenle kuruluşlar önemli miktarda para kaybeder.</a:t>
            </a:r>
          </a:p>
          <a:p>
            <a:r>
              <a:rPr lang="tr" sz="3000" dirty="0">
                <a:latin typeface="+mj-lt"/>
                <a:cs typeface="Arial" panose="020B0604020202020204" pitchFamily="34" charset="0"/>
              </a:rPr>
              <a:t>yazılım ve işletim sistemlerindeki güvenlik açıklarına değil, daha çok insan hatasına dayalı olduğu için özellikle tehlikelidir.</a:t>
            </a:r>
            <a:endParaRPr lang="en-US" sz="3000" dirty="0">
              <a:latin typeface="+mj-lt"/>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65087632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tr" dirty="0"/>
              <a:t>Sosyal mühendislik</a:t>
            </a:r>
            <a:endParaRPr lang="en-US"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rmAutofit lnSpcReduction="10000"/>
          </a:bodyPr>
          <a:lstStyle/>
          <a:p>
            <a:pPr marL="0" indent="0">
              <a:buNone/>
            </a:pPr>
            <a:r>
              <a:rPr lang="tr" dirty="0">
                <a:latin typeface="+mj-lt"/>
                <a:cs typeface="Arial" panose="020B0604020202020204" pitchFamily="34" charset="0"/>
              </a:rPr>
              <a:t>Şirketler:</a:t>
            </a:r>
          </a:p>
          <a:p>
            <a:r>
              <a:rPr lang="tr" dirty="0">
                <a:latin typeface="+mj-lt"/>
                <a:cs typeface="Arial" panose="020B0604020202020204" pitchFamily="34" charset="0"/>
              </a:rPr>
              <a:t>üretkenlik kaybına, çalışanların moralinde düşüşe ve iyileşme güçlüğüne maruz kalabilir.</a:t>
            </a:r>
          </a:p>
          <a:p>
            <a:r>
              <a:rPr lang="tr" dirty="0">
                <a:latin typeface="+mj-lt"/>
                <a:cs typeface="Arial" panose="020B0604020202020204" pitchFamily="34" charset="0"/>
              </a:rPr>
              <a:t>Müşteriler kuruluşun kendisini koruyabileceğine ikna olmadıkları için itibar zedelenmesi.</a:t>
            </a:r>
          </a:p>
          <a:p>
            <a:r>
              <a:rPr lang="tr" dirty="0">
                <a:latin typeface="+mj-lt"/>
                <a:cs typeface="Arial" panose="020B0604020202020204" pitchFamily="34" charset="0"/>
              </a:rPr>
              <a:t>genellikle eski bir olay tepkisini ateşlemek zorunda kalır.</a:t>
            </a:r>
          </a:p>
          <a:p>
            <a:r>
              <a:rPr lang="tr" dirty="0">
                <a:latin typeface="+mj-lt"/>
                <a:cs typeface="Arial" panose="020B0604020202020204" pitchFamily="34" charset="0"/>
              </a:rPr>
              <a:t>gelecekteki saldırıları önlemeye yardımcı olacak güvenlik yazılımı sağlamalıdır.</a:t>
            </a:r>
          </a:p>
          <a:p>
            <a:r>
              <a:rPr lang="tr" dirty="0">
                <a:latin typeface="+mj-lt"/>
                <a:cs typeface="Arial" panose="020B0604020202020204" pitchFamily="34" charset="0"/>
              </a:rPr>
              <a:t>saldırılara karşı hazırlıklı olmak için çalışanları sık sık yeniden vasıflandırmalıdır </a:t>
            </a:r>
            <a:r>
              <a:rPr lang="tr" dirty="0">
                <a:latin typeface="+mj-lt"/>
              </a:rPr>
              <a:t>.</a:t>
            </a:r>
            <a:endParaRPr lang="de-DE" dirty="0">
              <a:latin typeface="+mj-lt"/>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350795777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tr" dirty="0"/>
              <a:t>Sosyal Mühendislik Eğitimi</a:t>
            </a:r>
            <a:endParaRPr lang="en-US"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rmAutofit/>
          </a:bodyPr>
          <a:lstStyle/>
          <a:p>
            <a:r>
              <a:rPr lang="tr" dirty="0">
                <a:latin typeface="+mj-lt"/>
                <a:cs typeface="Arial" panose="020B0604020202020204" pitchFamily="34" charset="0"/>
              </a:rPr>
              <a:t>Çalışanların ve yöneticilerin sosyal mühendislik saldırılarını tanıması önemlidir çünkü kurban olma riski büyüktür.</a:t>
            </a:r>
          </a:p>
          <a:p>
            <a:r>
              <a:rPr lang="tr" dirty="0">
                <a:latin typeface="+mj-lt"/>
                <a:cs typeface="Arial" panose="020B0604020202020204" pitchFamily="34" charset="0"/>
              </a:rPr>
              <a:t>güvenlik farkındalığı programlarına dahil edilebilir ve bireyleri ve kuruluşlarını koruyabilir.</a:t>
            </a:r>
          </a:p>
          <a:p>
            <a:r>
              <a:rPr lang="tr" dirty="0">
                <a:latin typeface="+mj-lt"/>
                <a:cs typeface="Arial" panose="020B0604020202020204" pitchFamily="34" charset="0"/>
              </a:rPr>
              <a:t>özellikle daha az kaynağa sahip olan KOBİ'lerde eksiktir, bu nedenle siber bilinçlendirme eğitimlerini ciddiye almaları ve çalışanlarına bunu takip etme olanakları sunmaları için yardım edilmelidir.</a:t>
            </a:r>
            <a:endParaRPr lang="de-DE" dirty="0">
              <a:latin typeface="+mj-lt"/>
              <a:cs typeface="Arial" panose="020B0604020202020204" pitchFamily="34" charset="0"/>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207062332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tr" dirty="0"/>
              <a:t>Sosyal Mühendislik Saldırılarının Yaşam Döngüsü</a:t>
            </a:r>
            <a:endParaRPr lang="en-US"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rmAutofit/>
          </a:bodyPr>
          <a:lstStyle/>
          <a:p>
            <a:pPr marL="0" indent="0">
              <a:buNone/>
            </a:pPr>
            <a:r>
              <a:rPr lang="tr" dirty="0">
                <a:latin typeface="+mj-lt"/>
                <a:cs typeface="Arial" panose="020B0604020202020204" pitchFamily="34" charset="0"/>
              </a:rPr>
              <a:t>Saldırgan:</a:t>
            </a:r>
          </a:p>
          <a:p>
            <a:r>
              <a:rPr lang="tr" dirty="0">
                <a:latin typeface="+mj-lt"/>
                <a:cs typeface="Arial" panose="020B0604020202020204" pitchFamily="34" charset="0"/>
              </a:rPr>
              <a:t>saldırı için gerekli olan giriş noktaları ve zayıf güvenlik protokolleri gibi gerekli arka plan bilgilerini toplamak için önce amaçlanan kurbanı araştırır.</a:t>
            </a:r>
          </a:p>
          <a:p>
            <a:r>
              <a:rPr lang="tr" dirty="0">
                <a:latin typeface="+mj-lt"/>
                <a:cs typeface="Arial" panose="020B0604020202020204" pitchFamily="34" charset="0"/>
              </a:rPr>
              <a:t>daha sonra, kurbanın güvenini kazanmaya ve hassas bilgi haline gelme veya kritik kaynaklara erişim verme gibi genellikle güvenlik uygulamaları olmayan eylemler için teşvik sağlamaya çalışır. Şekil 1, bir saldırının Yaşam Döngüsünü açıklar.</a:t>
            </a:r>
            <a:endParaRPr lang="de-DE" dirty="0">
              <a:latin typeface="+mj-lt"/>
              <a:cs typeface="Arial" panose="020B0604020202020204" pitchFamily="34" charset="0"/>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247983078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tr" dirty="0"/>
              <a:t>Sosyal Mühendislik Saldırısının Yaşam Döngüsü</a:t>
            </a:r>
            <a:endParaRPr lang="en-US" dirty="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graphicFrame>
        <p:nvGraphicFramePr>
          <p:cNvPr id="6" name="Inhaltsplatzhalter 5">
            <a:extLst>
              <a:ext uri="{FF2B5EF4-FFF2-40B4-BE49-F238E27FC236}">
                <a16:creationId xmlns:a16="http://schemas.microsoft.com/office/drawing/2014/main" id="{2B268696-12EF-8BE8-73A2-C1E329AAD8B6}"/>
              </a:ext>
            </a:extLst>
          </p:cNvPr>
          <p:cNvGraphicFramePr>
            <a:graphicFrameLocks noGrp="1"/>
          </p:cNvGraphicFramePr>
          <p:nvPr>
            <p:ph idx="1"/>
            <p:extLst>
              <p:ext uri="{D42A27DB-BD31-4B8C-83A1-F6EECF244321}">
                <p14:modId xmlns:p14="http://schemas.microsoft.com/office/powerpoint/2010/main" val="3305017581"/>
              </p:ext>
            </p:extLst>
          </p:nvPr>
        </p:nvGraphicFramePr>
        <p:xfrm>
          <a:off x="1067163" y="1685563"/>
          <a:ext cx="7129520" cy="4321175"/>
        </p:xfrm>
        <a:graphic>
          <a:graphicData uri="http://schemas.openxmlformats.org/presentationml/2006/ole">
            <mc:AlternateContent xmlns:mc="http://schemas.openxmlformats.org/markup-compatibility/2006">
              <mc:Choice xmlns:v="urn:schemas-microsoft-com:vml" Requires="v">
                <p:oleObj name="Bild" r:id="rId4" imgW="0" imgH="0" progId="StaticMetafile">
                  <p:embed/>
                </p:oleObj>
              </mc:Choice>
              <mc:Fallback>
                <p:oleObj name="Bild" r:id="rId4" imgW="0" imgH="0" progId="StaticMetafile">
                  <p:embed/>
                  <p:pic>
                    <p:nvPicPr>
                      <p:cNvPr id="6" name="Objekt 5">
                        <a:extLst>
                          <a:ext uri="{FF2B5EF4-FFF2-40B4-BE49-F238E27FC236}">
                            <a16:creationId xmlns:a16="http://schemas.microsoft.com/office/drawing/2014/main" id="{2B268696-12EF-8BE8-73A2-C1E329AAD8B6}"/>
                          </a:ext>
                        </a:extLst>
                      </p:cNvPr>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67163" y="1685563"/>
                        <a:ext cx="7129520" cy="4321175"/>
                      </a:xfrm>
                      <a:prstGeom prst="rect">
                        <a:avLst/>
                      </a:prstGeom>
                      <a:solidFill>
                        <a:srgbClr val="FFFFFF"/>
                      </a:solidFill>
                      <a:ln>
                        <a:noFill/>
                      </a:ln>
                    </p:spPr>
                  </p:pic>
                </p:oleObj>
              </mc:Fallback>
            </mc:AlternateContent>
          </a:graphicData>
        </a:graphic>
      </p:graphicFrame>
      <p:sp>
        <p:nvSpPr>
          <p:cNvPr id="7" name="Textfeld 6"/>
          <p:cNvSpPr txBox="1"/>
          <p:nvPr/>
        </p:nvSpPr>
        <p:spPr>
          <a:xfrm>
            <a:off x="540000" y="6242447"/>
            <a:ext cx="10008766" cy="615553"/>
          </a:xfrm>
          <a:prstGeom prst="rect">
            <a:avLst/>
          </a:prstGeom>
          <a:noFill/>
        </p:spPr>
        <p:txBody>
          <a:bodyPr wrap="none" rtlCol="0">
            <a:spAutoFit/>
          </a:bodyPr>
          <a:lstStyle/>
          <a:p>
            <a:r>
              <a:rPr lang="tr" sz="1600" i="1" dirty="0" err="1">
                <a:latin typeface="+mj-lt"/>
                <a:cs typeface="Arial" panose="020B0604020202020204" pitchFamily="34" charset="0"/>
              </a:rPr>
              <a:t>Şekil </a:t>
            </a:r>
            <a:r>
              <a:rPr lang="tr" sz="1600" i="1" dirty="0">
                <a:latin typeface="+mj-lt"/>
                <a:cs typeface="Arial" panose="020B0604020202020204" pitchFamily="34" charset="0"/>
              </a:rPr>
              <a:t>1: </a:t>
            </a:r>
            <a:r>
              <a:rPr lang="tr" sz="1600" i="1" dirty="0" err="1">
                <a:latin typeface="+mj-lt"/>
                <a:cs typeface="Arial" panose="020B0604020202020204" pitchFamily="34" charset="0"/>
              </a:rPr>
              <a:t>Saldırı</a:t>
            </a:r>
            <a:r>
              <a:rPr lang="tr" sz="1600" i="1" dirty="0">
                <a:latin typeface="+mj-lt"/>
                <a:cs typeface="Arial" panose="020B0604020202020204" pitchFamily="34" charset="0"/>
              </a:rPr>
              <a:t> </a:t>
            </a:r>
            <a:r>
              <a:rPr lang="tr" sz="1600" i="1" dirty="0" err="1">
                <a:latin typeface="+mj-lt"/>
                <a:cs typeface="Arial" panose="020B0604020202020204" pitchFamily="34" charset="0"/>
              </a:rPr>
              <a:t>Yaşam döngüsü</a:t>
            </a:r>
            <a:r>
              <a:rPr lang="tr" sz="1600" i="1" dirty="0">
                <a:latin typeface="+mj-lt"/>
                <a:cs typeface="Arial" panose="020B0604020202020204" pitchFamily="34" charset="0"/>
              </a:rPr>
              <a:t> </a:t>
            </a:r>
            <a:r>
              <a:rPr lang="tr" sz="1600" i="1" dirty="0">
                <a:solidFill>
                  <a:srgbClr val="0070C0"/>
                </a:solidFill>
                <a:latin typeface="+mj-lt"/>
                <a:ea typeface="Calibri" panose="020F0502020204030204" pitchFamily="34" charset="0"/>
                <a:cs typeface="Arial" panose="020B0604020202020204" pitchFamily="34" charset="0"/>
              </a:rPr>
              <a:t>( </a:t>
            </a:r>
            <a:r>
              <a:rPr lang="tr" sz="1600" i="1" u="sng" dirty="0">
                <a:solidFill>
                  <a:srgbClr val="0000FF"/>
                </a:solidFill>
                <a:latin typeface="+mj-lt"/>
                <a:ea typeface="Calibri" panose="020F0502020204030204" pitchFamily="34" charset="0"/>
                <a:cs typeface="Arial" panose="020B0604020202020204" pitchFamily="34" charset="0"/>
                <a:hlinkClick r:id="rId6"/>
              </a:rPr>
              <a:t>https://www.iacpcybercenter.org/resource-center/what-is-cyber-crime/cyber-attack-lifecycle/ </a:t>
            </a:r>
            <a:r>
              <a:rPr lang="tr" sz="1600" i="1" dirty="0">
                <a:solidFill>
                  <a:srgbClr val="0070C0"/>
                </a:solidFill>
                <a:latin typeface="+mj-lt"/>
                <a:ea typeface="Calibri" panose="020F0502020204030204" pitchFamily="34" charset="0"/>
                <a:cs typeface="Arial" panose="020B0604020202020204" pitchFamily="34" charset="0"/>
              </a:rPr>
              <a:t>)</a:t>
            </a:r>
            <a:endParaRPr lang="de-DE" sz="1600" i="1" dirty="0">
              <a:latin typeface="+mj-lt"/>
              <a:cs typeface="Arial" panose="020B0604020202020204" pitchFamily="34" charset="0"/>
            </a:endParaRPr>
          </a:p>
          <a:p>
            <a:endParaRPr lang="de-DE" dirty="0"/>
          </a:p>
        </p:txBody>
      </p:sp>
    </p:spTree>
    <p:extLst>
      <p:ext uri="{BB962C8B-B14F-4D97-AF65-F5344CB8AC3E}">
        <p14:creationId xmlns:p14="http://schemas.microsoft.com/office/powerpoint/2010/main" val="223925254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tr" dirty="0"/>
              <a:t>Sosyal mühendislik saldırı teknikleri</a:t>
            </a:r>
            <a:endParaRPr lang="en-US"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rmAutofit/>
          </a:bodyPr>
          <a:lstStyle/>
          <a:p>
            <a:pPr marL="0" indent="0">
              <a:buNone/>
            </a:pPr>
            <a:r>
              <a:rPr lang="tr" b="1" dirty="0">
                <a:latin typeface="+mj-lt"/>
                <a:cs typeface="Arial" panose="020B0604020202020204" pitchFamily="34" charset="0"/>
              </a:rPr>
              <a:t>Yemleme saldırısı (</a:t>
            </a:r>
            <a:r>
              <a:rPr lang="en-US" b="1" dirty="0">
                <a:latin typeface="+mj-lt"/>
                <a:cs typeface="Arial" panose="020B0604020202020204" pitchFamily="34" charset="0"/>
              </a:rPr>
              <a:t>Baiting attack</a:t>
            </a:r>
            <a:r>
              <a:rPr lang="tr-TR" b="1" dirty="0">
                <a:latin typeface="+mj-lt"/>
                <a:cs typeface="Arial" panose="020B0604020202020204" pitchFamily="34" charset="0"/>
              </a:rPr>
              <a:t>)</a:t>
            </a:r>
            <a:r>
              <a:rPr lang="en-US" b="1" dirty="0">
                <a:latin typeface="+mj-lt"/>
                <a:cs typeface="Arial" panose="020B0604020202020204" pitchFamily="34" charset="0"/>
              </a:rPr>
              <a:t> </a:t>
            </a:r>
          </a:p>
          <a:p>
            <a:r>
              <a:rPr lang="tr" dirty="0">
                <a:latin typeface="+mj-lt"/>
                <a:cs typeface="Arial" panose="020B0604020202020204" pitchFamily="34" charset="0"/>
              </a:rPr>
              <a:t>kurbanın merakını gidermeye çalışır, kullanıcıları kişisel bilgilerini çalan veya sistemlerine kötü amaçlı yazılım bulaştıran bir tuzağa çeker.</a:t>
            </a:r>
          </a:p>
          <a:p>
            <a:r>
              <a:rPr lang="tr" dirty="0">
                <a:latin typeface="+mj-lt"/>
                <a:cs typeface="Arial" panose="020B0604020202020204" pitchFamily="34" charset="0"/>
              </a:rPr>
              <a:t>kötü amaçlı yazılımı dağıtmak için genellikle fiziksel medyayı kullanır (yani, kötü amaçlı yazılım bulaşmış flash sürücüler, yani asansörlerde, hedeflenen bir şirketin otoparkında).</a:t>
            </a:r>
          </a:p>
          <a:p>
            <a:r>
              <a:rPr lang="tr" dirty="0">
                <a:latin typeface="+mj-lt"/>
                <a:cs typeface="Arial" panose="020B0604020202020204" pitchFamily="34" charset="0"/>
              </a:rPr>
              <a:t>çevrimiçi, kullanıcıları kötü amaçlı yazılım bulaşmış bir uygulamayı indirmeye teşvik eden kötü amaçlı sitelere yönlendiren cazip reklamlardan oluşur.</a:t>
            </a:r>
            <a:endParaRPr lang="de-DE" dirty="0">
              <a:latin typeface="+mj-lt"/>
              <a:cs typeface="Arial" panose="020B0604020202020204" pitchFamily="34" charset="0"/>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331049567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tr" dirty="0"/>
              <a:t>Sosyal mühendislik saldırı teknikleri</a:t>
            </a:r>
            <a:endParaRPr lang="en-US"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rmAutofit/>
          </a:bodyPr>
          <a:lstStyle/>
          <a:p>
            <a:pPr marL="0" indent="0">
              <a:buNone/>
            </a:pPr>
            <a:r>
              <a:rPr lang="tr-TR" b="1" dirty="0">
                <a:latin typeface="+mj-lt"/>
                <a:cs typeface="Arial" panose="020B0604020202020204" pitchFamily="34" charset="0"/>
              </a:rPr>
              <a:t>K</a:t>
            </a:r>
            <a:r>
              <a:rPr lang="tr" b="1" dirty="0">
                <a:latin typeface="+mj-lt"/>
                <a:cs typeface="Arial" panose="020B0604020202020204" pitchFamily="34" charset="0"/>
              </a:rPr>
              <a:t>orkutma (</a:t>
            </a:r>
            <a:r>
              <a:rPr lang="en-US" b="1" dirty="0">
                <a:latin typeface="+mj-lt"/>
                <a:cs typeface="Arial" panose="020B0604020202020204" pitchFamily="34" charset="0"/>
              </a:rPr>
              <a:t>Scareware</a:t>
            </a:r>
            <a:r>
              <a:rPr lang="tr-TR" b="1" dirty="0">
                <a:latin typeface="+mj-lt"/>
                <a:cs typeface="Arial" panose="020B0604020202020204" pitchFamily="34" charset="0"/>
              </a:rPr>
              <a:t>) yazılımları</a:t>
            </a:r>
            <a:endParaRPr lang="tr" b="1" dirty="0">
              <a:latin typeface="+mj-lt"/>
              <a:cs typeface="Arial" panose="020B0604020202020204" pitchFamily="34" charset="0"/>
            </a:endParaRPr>
          </a:p>
          <a:p>
            <a:r>
              <a:rPr lang="tr" dirty="0">
                <a:latin typeface="+mj-lt"/>
                <a:cs typeface="Arial" panose="020B0604020202020204" pitchFamily="34" charset="0"/>
              </a:rPr>
              <a:t>yanlış alarmlar ve hayali tehditler kullanarak, kullanıcıları sistemlerine kötü amaçlı yazılım bulaştığını ve yarar veya kötü amaçlı yazılım olmadan yazılım yüklemeleri gerektiğini düşünmeye ikna eder.</a:t>
            </a:r>
          </a:p>
          <a:p>
            <a:r>
              <a:rPr lang="tr" dirty="0">
                <a:latin typeface="+mj-lt"/>
                <a:cs typeface="Arial" panose="020B0604020202020204" pitchFamily="34" charset="0"/>
              </a:rPr>
              <a:t>aldatma yazılımı, hileli tarayıcı yazılımı ve dolandırıcılık yazılımı olarak kabul edilir.</a:t>
            </a:r>
          </a:p>
          <a:p>
            <a:r>
              <a:rPr lang="tr" dirty="0">
                <a:latin typeface="+mj-lt"/>
                <a:cs typeface="Arial" panose="020B0604020202020204" pitchFamily="34" charset="0"/>
              </a:rPr>
              <a:t>ayrıca kullanıcılara değersiz/zararlı hizmetler satın almalarını sağlayan spam e-posta yoluyla dağıtılır.</a:t>
            </a:r>
            <a:endParaRPr lang="de-DE" dirty="0">
              <a:latin typeface="+mj-lt"/>
              <a:cs typeface="Arial" panose="020B0604020202020204" pitchFamily="34" charset="0"/>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396982657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tr" dirty="0"/>
              <a:t>Sosyal mühendislik saldırı teknikleri</a:t>
            </a:r>
            <a:endParaRPr lang="en-US"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rmAutofit/>
          </a:bodyPr>
          <a:lstStyle/>
          <a:p>
            <a:pPr marL="0" indent="0">
              <a:buNone/>
            </a:pPr>
            <a:r>
              <a:rPr lang="en-US" b="1" dirty="0">
                <a:latin typeface="+mj-lt"/>
                <a:cs typeface="Arial" panose="020B0604020202020204" pitchFamily="34" charset="0"/>
              </a:rPr>
              <a:t>Pretexting</a:t>
            </a:r>
            <a:endParaRPr lang="tr-TR" b="1" dirty="0">
              <a:latin typeface="+mj-lt"/>
              <a:cs typeface="Arial" panose="020B0604020202020204" pitchFamily="34" charset="0"/>
            </a:endParaRPr>
          </a:p>
          <a:p>
            <a:pPr marL="0" indent="0">
              <a:buNone/>
            </a:pPr>
            <a:r>
              <a:rPr lang="tr" dirty="0">
                <a:latin typeface="+mj-lt"/>
                <a:cs typeface="Arial" panose="020B0604020202020204" pitchFamily="34" charset="0"/>
              </a:rPr>
              <a:t>kritik bir görevi yerine getirmek için bir kurbandan hassas bilgilere ihtiyaç duyma temelinde genellikle bir fail tarafından başlatılan dolandırıcılık (dolandırıcılık) kullanır.</a:t>
            </a:r>
          </a:p>
          <a:p>
            <a:r>
              <a:rPr lang="tr" dirty="0">
                <a:latin typeface="+mj-lt"/>
                <a:cs typeface="Arial" panose="020B0604020202020204" pitchFamily="34" charset="0"/>
              </a:rPr>
              <a:t>iş arkadaşlarını, polisi, banka ve vergi görevlilerini veya bilmeye hakkı olan diğer kişileri taklit ederek kurbanıyla güven tesis ederek başlar.</a:t>
            </a:r>
          </a:p>
          <a:p>
            <a:r>
              <a:rPr lang="tr" dirty="0">
                <a:latin typeface="+mj-lt"/>
                <a:cs typeface="Arial" panose="020B0604020202020204" pitchFamily="34" charset="0"/>
              </a:rPr>
              <a:t>mağdurun kimliğini doğrulamak için gerekli olan soruları kullanır ve bu sorular aracılığıyla önemli kişisel verileri toplar.</a:t>
            </a:r>
            <a:endParaRPr lang="de-DE" dirty="0">
              <a:latin typeface="+mj-lt"/>
              <a:cs typeface="Arial" panose="020B0604020202020204" pitchFamily="34" charset="0"/>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247645676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tr" dirty="0"/>
              <a:t>Sosyal mühendislik saldırı teknikleri</a:t>
            </a:r>
            <a:endParaRPr lang="en-US"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rmAutofit/>
          </a:bodyPr>
          <a:lstStyle/>
          <a:p>
            <a:pPr marL="0" indent="0">
              <a:buNone/>
            </a:pPr>
            <a:r>
              <a:rPr lang="tr" b="1" dirty="0">
                <a:latin typeface="+mj-lt"/>
                <a:cs typeface="Arial" panose="020B0604020202020204" pitchFamily="34" charset="0"/>
              </a:rPr>
              <a:t>E-dolandırıcılık</a:t>
            </a:r>
          </a:p>
          <a:p>
            <a:r>
              <a:rPr lang="tr" dirty="0">
                <a:latin typeface="+mj-lt"/>
                <a:cs typeface="Arial" panose="020B0604020202020204" pitchFamily="34" charset="0"/>
              </a:rPr>
              <a:t>e-postalar ve kısa mesaj kampanyaları gibi kimlik avı dolandırıcılıklarını (sahtekarlıkları) kullanan en popüler sosyal mühendislik saldırı türlerinden biridir.</a:t>
            </a:r>
          </a:p>
          <a:p>
            <a:r>
              <a:rPr lang="tr" dirty="0">
                <a:latin typeface="+mj-lt"/>
                <a:cs typeface="Arial" panose="020B0604020202020204" pitchFamily="34" charset="0"/>
              </a:rPr>
              <a:t>kurbanlarda merak veya korku uyandırmayı ve onları hassas bilgiler vermeye, kötü amaçlı web sitelerine giden bağlantılara tıklamaya veya kötü amaçlı yazılım içeren ekleri açmaya teşvik etmeyi amaçlar.</a:t>
            </a:r>
          </a:p>
          <a:p>
            <a:r>
              <a:rPr lang="tr" dirty="0">
                <a:latin typeface="+mj-lt"/>
                <a:cs typeface="Arial" panose="020B0604020202020204" pitchFamily="34" charset="0"/>
              </a:rPr>
              <a:t>tehdit paylaşım platformlarına erişimi olan posta sunucuları için daha kolay tespit edilebilir ve engellenebilir (kimlik avı kampanyalarında birçok kullanıcıya aynı veya neredeyse aynı iletiler gönderilmesi nedeniyle).</a:t>
            </a:r>
            <a:endParaRPr lang="de-DE" dirty="0">
              <a:latin typeface="+mj-lt"/>
              <a:cs typeface="Arial" panose="020B0604020202020204" pitchFamily="34" charset="0"/>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403307447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tr" dirty="0"/>
              <a:t>Sosyal mühendislik saldırı teknikleri</a:t>
            </a:r>
            <a:endParaRPr lang="en-US"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rmAutofit/>
          </a:bodyPr>
          <a:lstStyle/>
          <a:p>
            <a:pPr marL="0" indent="0">
              <a:buNone/>
            </a:pPr>
            <a:r>
              <a:rPr lang="tr" b="1" dirty="0">
                <a:latin typeface="+mj-lt"/>
                <a:cs typeface="Arial" panose="020B0604020202020204" pitchFamily="34" charset="0"/>
              </a:rPr>
              <a:t>Yemleme kancası</a:t>
            </a:r>
          </a:p>
          <a:p>
            <a:r>
              <a:rPr lang="tr" dirty="0">
                <a:latin typeface="+mj-lt"/>
                <a:cs typeface="Arial" panose="020B0604020202020204" pitchFamily="34" charset="0"/>
              </a:rPr>
              <a:t>Saldırganın belirli bireyleri veya işletmeleri seçmesi nedeniyle kimlik avı saldırısının özel bir biçimidir.</a:t>
            </a:r>
          </a:p>
          <a:p>
            <a:r>
              <a:rPr lang="tr" dirty="0">
                <a:latin typeface="+mj-lt"/>
                <a:cs typeface="Arial" panose="020B0604020202020204" pitchFamily="34" charset="0"/>
              </a:rPr>
              <a:t>saldırılarını daha az dikkat çekici hale getirmek için kurbanlarının özelliklerine, iş pozisyonlarına ve temaslarına göre uyarlanmış mesajlar kullanır.</a:t>
            </a:r>
          </a:p>
          <a:p>
            <a:r>
              <a:rPr lang="tr" dirty="0">
                <a:latin typeface="+mj-lt"/>
                <a:cs typeface="Arial" panose="020B0604020202020204" pitchFamily="34" charset="0"/>
              </a:rPr>
              <a:t>failin (yasa dışı eylemi işleyen kişi) daha fazla çaba göstermesini gerektirir ve hazırlanması haftalar ve aylar alabilir.</a:t>
            </a:r>
          </a:p>
          <a:p>
            <a:r>
              <a:rPr lang="tr" dirty="0">
                <a:latin typeface="+mj-lt"/>
                <a:cs typeface="Arial" panose="020B0604020202020204" pitchFamily="34" charset="0"/>
              </a:rPr>
              <a:t>kimlik avı olarak algılanması çok daha zordur ve daha iyi başarı oranlarına sahiptir.</a:t>
            </a:r>
            <a:endParaRPr lang="de-DE" dirty="0">
              <a:latin typeface="+mj-lt"/>
              <a:cs typeface="Arial" panose="020B0604020202020204" pitchFamily="34" charset="0"/>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91896225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tr" dirty="0"/>
              <a:t>Sosyal mühendislik saldırı teknikleri</a:t>
            </a:r>
            <a:endParaRPr lang="en-US"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rmAutofit/>
          </a:bodyPr>
          <a:lstStyle/>
          <a:p>
            <a:pPr marL="0" indent="0">
              <a:buNone/>
            </a:pPr>
            <a:r>
              <a:rPr lang="tr" b="1" dirty="0">
                <a:latin typeface="+mj-lt"/>
                <a:cs typeface="Arial" panose="020B0604020202020204" pitchFamily="34" charset="0"/>
              </a:rPr>
              <a:t>Kimlik avı nasıl tespit edilir?</a:t>
            </a:r>
          </a:p>
          <a:p>
            <a:pPr marL="0" indent="0">
              <a:buNone/>
            </a:pPr>
            <a:r>
              <a:rPr lang="tr" dirty="0">
                <a:latin typeface="+mj-lt"/>
                <a:cs typeface="Arial" panose="020B0604020202020204" pitchFamily="34" charset="0"/>
              </a:rPr>
              <a:t>Dolandırıcılar (dolandırıcılık işi yapan kişiler)</a:t>
            </a:r>
          </a:p>
          <a:p>
            <a:r>
              <a:rPr lang="tr" dirty="0">
                <a:latin typeface="+mj-lt"/>
                <a:cs typeface="Arial" panose="020B0604020202020204" pitchFamily="34" charset="0"/>
              </a:rPr>
              <a:t>kişileri kişisel bilgilerini iletmeleri için kandırmak için e-posta veya metin mesajları kullanmak, parolaları, hesap numaralarını veya sosyal güvenlik numaralarını çalmaya çalışmak.</a:t>
            </a:r>
          </a:p>
          <a:p>
            <a:r>
              <a:rPr lang="tr" dirty="0">
                <a:latin typeface="+mj-lt"/>
                <a:cs typeface="Arial" panose="020B0604020202020204" pitchFamily="34" charset="0"/>
              </a:rPr>
              <a:t>her gün olduğu gibi binlerce kimlik avı saldırısı başlatın ve bunlar genellikle başarılı olur.</a:t>
            </a:r>
          </a:p>
          <a:p>
            <a:r>
              <a:rPr lang="tr" dirty="0">
                <a:latin typeface="+mj-lt"/>
                <a:cs typeface="Arial" panose="020B0604020202020204" pitchFamily="34" charset="0"/>
              </a:rPr>
              <a:t>genellikle taktiklerini güncellerler, ancak kurbanların bir kimlik avı e-postasını veya kısa mesajı tanımasına yardımcı olan aşağıdaki gibi bazı işaretler vardır:</a:t>
            </a:r>
            <a:endParaRPr lang="de-DE" dirty="0">
              <a:latin typeface="+mj-lt"/>
              <a:cs typeface="Arial" panose="020B0604020202020204" pitchFamily="34" charset="0"/>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352479741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tr" dirty="0"/>
              <a:t>Sosyal mühendislik saldırı teknikleri</a:t>
            </a:r>
            <a:endParaRPr lang="en-US"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rmAutofit/>
          </a:bodyPr>
          <a:lstStyle/>
          <a:p>
            <a:pPr marL="0" indent="0">
              <a:buNone/>
            </a:pPr>
            <a:r>
              <a:rPr lang="tr" b="1" dirty="0">
                <a:latin typeface="+mj-lt"/>
                <a:cs typeface="Arial" panose="020B0604020202020204" pitchFamily="34" charset="0"/>
              </a:rPr>
              <a:t>Kimlik avı nasıl tespit edilir?</a:t>
            </a:r>
          </a:p>
          <a:p>
            <a:pPr marL="0" indent="0">
              <a:buNone/>
            </a:pPr>
            <a:r>
              <a:rPr lang="tr" dirty="0">
                <a:latin typeface="+mj-lt"/>
                <a:cs typeface="Arial" panose="020B0604020202020204" pitchFamily="34" charset="0"/>
              </a:rPr>
              <a:t>Kimlik avı e-postaları ve metin mesajları</a:t>
            </a:r>
          </a:p>
          <a:p>
            <a:r>
              <a:rPr lang="tr" dirty="0">
                <a:latin typeface="+mj-lt"/>
                <a:cs typeface="Arial" panose="020B0604020202020204" pitchFamily="34" charset="0"/>
              </a:rPr>
              <a:t>bildiğiniz veya güvendiğiniz bir şirkettenmiş gibi görünebilir.</a:t>
            </a:r>
          </a:p>
          <a:p>
            <a:r>
              <a:rPr lang="tr" dirty="0">
                <a:latin typeface="+mj-lt"/>
                <a:cs typeface="Arial" panose="020B0604020202020204" pitchFamily="34" charset="0"/>
              </a:rPr>
              <a:t>veya bir bankadan, kredi kartı şirketinden, sosyal ağ sitesinden, çevrimiçi ödeme web sitesinden veya uygulamasından ya da çevrimiçi mağazadanmış gibi görünebilirsiniz.</a:t>
            </a:r>
          </a:p>
          <a:p>
            <a:r>
              <a:rPr lang="tr" dirty="0">
                <a:latin typeface="+mj-lt"/>
                <a:cs typeface="Arial" panose="020B0604020202020204" pitchFamily="34" charset="0"/>
              </a:rPr>
              <a:t>genellikle kurbanları bir kişinin bağlantısını tıklamaları veya bir eki açmaları için kandırmak için bir hikaye anlatın, yani hesap veya ödeme bilgilerinde bir sorun olduğunu iddia edin</a:t>
            </a:r>
            <a:endParaRPr lang="de-DE" dirty="0">
              <a:latin typeface="+mj-lt"/>
              <a:cs typeface="Arial" panose="020B0604020202020204" pitchFamily="34" charset="0"/>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94856683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tr" dirty="0"/>
              <a:t>Sosyal mühendislik saldırı teknikleri</a:t>
            </a:r>
            <a:endParaRPr lang="en-US"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rmAutofit/>
          </a:bodyPr>
          <a:lstStyle/>
          <a:p>
            <a:pPr marL="0" indent="0">
              <a:buNone/>
            </a:pPr>
            <a:r>
              <a:rPr lang="tr" b="1" dirty="0">
                <a:latin typeface="+mj-lt"/>
                <a:cs typeface="Arial" panose="020B0604020202020204" pitchFamily="34" charset="0"/>
              </a:rPr>
              <a:t>Kimlik avı nasıl tespit edilir?</a:t>
            </a:r>
          </a:p>
          <a:p>
            <a:pPr marL="0" indent="0">
              <a:buNone/>
            </a:pPr>
            <a:r>
              <a:rPr lang="tr" dirty="0">
                <a:latin typeface="+mj-lt"/>
                <a:cs typeface="Arial" panose="020B0604020202020204" pitchFamily="34" charset="0"/>
              </a:rPr>
              <a:t>Kimlik avı e-postaları ve metin mesajları</a:t>
            </a:r>
          </a:p>
          <a:p>
            <a:r>
              <a:rPr lang="tr" dirty="0">
                <a:latin typeface="+mj-lt"/>
                <a:cs typeface="Arial" panose="020B0604020202020204" pitchFamily="34" charset="0"/>
              </a:rPr>
              <a:t>o kişinin bazı kişisel bilgileri doğrulaması gerektiğini söyleyin,</a:t>
            </a:r>
          </a:p>
          <a:p>
            <a:r>
              <a:rPr lang="tr" dirty="0">
                <a:latin typeface="+mj-lt"/>
                <a:cs typeface="Arial" panose="020B0604020202020204" pitchFamily="34" charset="0"/>
              </a:rPr>
              <a:t>kişinin ödeme yapmak için bir bağlantıya tıklamasını isteyen sahte bir fatura ekleyin.</a:t>
            </a:r>
          </a:p>
          <a:p>
            <a:r>
              <a:rPr lang="tr" dirty="0">
                <a:latin typeface="+mj-lt"/>
                <a:cs typeface="Arial" panose="020B0604020202020204" pitchFamily="34" charset="0"/>
              </a:rPr>
              <a:t>kişinin devlet geri ödemesi vb. için kaydolmaya uygun olduğunu söyleyin.</a:t>
            </a:r>
            <a:endParaRPr lang="de-DE" dirty="0">
              <a:latin typeface="+mj-lt"/>
              <a:cs typeface="Arial" panose="020B0604020202020204" pitchFamily="34" charset="0"/>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95260578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tr" dirty="0"/>
              <a:t>Sosyal mühendislik saldırı teknikleri</a:t>
            </a:r>
            <a:endParaRPr lang="en-US"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rmAutofit/>
          </a:bodyPr>
          <a:lstStyle/>
          <a:p>
            <a:pPr marL="0" indent="0">
              <a:buNone/>
            </a:pPr>
            <a:r>
              <a:rPr lang="tr" sz="2400" dirty="0">
                <a:latin typeface="+mj-lt"/>
                <a:cs typeface="Arial" panose="020B0604020202020204" pitchFamily="34" charset="0"/>
              </a:rPr>
              <a:t>Şekil 2, gerçek dünyadan bir kimlik avı örneğini göstermektedir</a:t>
            </a:r>
            <a:endParaRPr lang="de-DE" sz="2400" dirty="0">
              <a:latin typeface="+mj-lt"/>
              <a:cs typeface="Arial" panose="020B0604020202020204" pitchFamily="34" charset="0"/>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graphicFrame>
        <p:nvGraphicFramePr>
          <p:cNvPr id="6" name="Objekt 5">
            <a:extLst>
              <a:ext uri="{FF2B5EF4-FFF2-40B4-BE49-F238E27FC236}">
                <a16:creationId xmlns:a16="http://schemas.microsoft.com/office/drawing/2014/main" id="{D77C6E7D-4A75-FACA-0B7D-50738CA864B7}"/>
              </a:ext>
            </a:extLst>
          </p:cNvPr>
          <p:cNvGraphicFramePr>
            <a:graphicFrameLocks/>
          </p:cNvGraphicFramePr>
          <p:nvPr>
            <p:extLst>
              <p:ext uri="{D42A27DB-BD31-4B8C-83A1-F6EECF244321}">
                <p14:modId xmlns:p14="http://schemas.microsoft.com/office/powerpoint/2010/main" val="3306871163"/>
              </p:ext>
            </p:extLst>
          </p:nvPr>
        </p:nvGraphicFramePr>
        <p:xfrm>
          <a:off x="838200" y="2423160"/>
          <a:ext cx="7299960" cy="3753803"/>
        </p:xfrm>
        <a:graphic>
          <a:graphicData uri="http://schemas.openxmlformats.org/presentationml/2006/ole">
            <mc:AlternateContent xmlns:mc="http://schemas.openxmlformats.org/markup-compatibility/2006">
              <mc:Choice xmlns:v="urn:schemas-microsoft-com:vml" Requires="v">
                <p:oleObj name="Bild" r:id="rId4" imgW="0" imgH="0" progId="StaticMetafile">
                  <p:embed/>
                </p:oleObj>
              </mc:Choice>
              <mc:Fallback>
                <p:oleObj name="Bild" r:id="rId4" imgW="0" imgH="0" progId="StaticMetafile">
                  <p:embed/>
                  <p:pic>
                    <p:nvPicPr>
                      <p:cNvPr id="7" name="Objekt 6">
                        <a:extLst>
                          <a:ext uri="{FF2B5EF4-FFF2-40B4-BE49-F238E27FC236}">
                            <a16:creationId xmlns:a16="http://schemas.microsoft.com/office/drawing/2014/main" id="{D77C6E7D-4A75-FACA-0B7D-50738CA864B7}"/>
                          </a:ext>
                        </a:extLst>
                      </p:cNvPr>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38200" y="2423160"/>
                        <a:ext cx="7299960" cy="3753803"/>
                      </a:xfrm>
                      <a:prstGeom prst="rect">
                        <a:avLst/>
                      </a:prstGeom>
                      <a:solidFill>
                        <a:srgbClr val="FFFFFF"/>
                      </a:solidFill>
                      <a:ln>
                        <a:noFill/>
                      </a:ln>
                    </p:spPr>
                  </p:pic>
                </p:oleObj>
              </mc:Fallback>
            </mc:AlternateContent>
          </a:graphicData>
        </a:graphic>
      </p:graphicFrame>
    </p:spTree>
    <p:extLst>
      <p:ext uri="{BB962C8B-B14F-4D97-AF65-F5344CB8AC3E}">
        <p14:creationId xmlns:p14="http://schemas.microsoft.com/office/powerpoint/2010/main" val="11693259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tr" dirty="0"/>
              <a:t>Sosyal mühendislik saldırı teknikleri</a:t>
            </a:r>
            <a:endParaRPr lang="en-US"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rmAutofit lnSpcReduction="10000"/>
          </a:bodyPr>
          <a:lstStyle/>
          <a:p>
            <a:pPr marL="0" indent="0">
              <a:buNone/>
            </a:pPr>
            <a:r>
              <a:rPr lang="tr" b="1" dirty="0">
                <a:latin typeface="+mj-lt"/>
                <a:cs typeface="Arial" panose="020B0604020202020204" pitchFamily="34" charset="0"/>
              </a:rPr>
              <a:t>Kimlik avı araçlarına karşı koruma</a:t>
            </a:r>
          </a:p>
          <a:p>
            <a:r>
              <a:rPr lang="tr" dirty="0">
                <a:latin typeface="+mj-lt"/>
                <a:cs typeface="Arial" panose="020B0604020202020204" pitchFamily="34" charset="0"/>
              </a:rPr>
              <a:t>güvenlik yazılımı kullanarak kendi bilgisayarını korumak ve güvenlik tehditleriyle başa çıkmak için yazılım otomatik olarak güncellenmelidir.</a:t>
            </a:r>
          </a:p>
          <a:p>
            <a:r>
              <a:rPr lang="tr" dirty="0">
                <a:latin typeface="+mj-lt"/>
                <a:cs typeface="Arial" panose="020B0604020202020204" pitchFamily="34" charset="0"/>
              </a:rPr>
              <a:t>kendi cep telefonunu koru ve yazılım otomatik olarak güncellenmelidir.</a:t>
            </a:r>
          </a:p>
          <a:p>
            <a:r>
              <a:rPr lang="tr" dirty="0">
                <a:latin typeface="+mj-lt"/>
                <a:cs typeface="Arial" panose="020B0604020202020204" pitchFamily="34" charset="0"/>
              </a:rPr>
              <a:t>kendi hesaplarını korumak, </a:t>
            </a:r>
            <a:r>
              <a:rPr lang="tr" dirty="0" err="1">
                <a:latin typeface="+mj-lt"/>
                <a:cs typeface="Arial" panose="020B0604020202020204" pitchFamily="34" charset="0"/>
              </a:rPr>
              <a:t>yani </a:t>
            </a:r>
            <a:r>
              <a:rPr lang="tr" dirty="0">
                <a:latin typeface="+mj-lt"/>
                <a:cs typeface="Arial" panose="020B0604020202020204" pitchFamily="34" charset="0"/>
              </a:rPr>
              <a:t>çok faktörlü kimlik doğrulama kullanılmalıdır, bu da dolandırıcıların karşılık gelen kullanıcı adı ve şifreyi almaları halinde diğer hesaplarda oturum açmalarını zorlaştırır.</a:t>
            </a:r>
          </a:p>
          <a:p>
            <a:r>
              <a:rPr lang="tr" dirty="0">
                <a:latin typeface="+mj-lt"/>
                <a:cs typeface="Arial" panose="020B0604020202020204" pitchFamily="34" charset="0"/>
              </a:rPr>
              <a:t>kendi ev ağınıza bağlı olmayan yedeklemelerle kendi verilerinizi koruyun. Kendi bilgisayar dosyaları harici bir sabit sürücüye veya bulut depolama alanına kopyalanmalıdır. Ayrıca, kendi telefonundaki veriler de kopyalanmalıdır.</a:t>
            </a:r>
            <a:endParaRPr lang="de-DE" dirty="0">
              <a:latin typeface="+mj-lt"/>
              <a:cs typeface="Arial" panose="020B0604020202020204" pitchFamily="34" charset="0"/>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46688455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tr" dirty="0"/>
              <a:t>Sosyal mühendislik saldırı teknikleri</a:t>
            </a:r>
            <a:endParaRPr lang="en-US"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rmAutofit lnSpcReduction="10000"/>
          </a:bodyPr>
          <a:lstStyle/>
          <a:p>
            <a:pPr marL="0" indent="0" algn="just">
              <a:lnSpc>
                <a:spcPct val="107000"/>
              </a:lnSpc>
              <a:spcBef>
                <a:spcPts val="0"/>
              </a:spcBef>
              <a:buNone/>
            </a:pPr>
            <a:r>
              <a:rPr lang="tr" b="1" dirty="0">
                <a:solidFill>
                  <a:srgbClr val="000000"/>
                </a:solidFill>
                <a:latin typeface="Calibri Light" panose="020F0302020204030204" pitchFamily="34" charset="0"/>
                <a:ea typeface="Calibri" panose="020F0502020204030204" pitchFamily="34" charset="0"/>
                <a:cs typeface="Calibri Light" panose="020F0302020204030204" pitchFamily="34" charset="0"/>
              </a:rPr>
              <a:t>Kimlik Avı Saldırısı Şüphelisine Harekete Geçin</a:t>
            </a:r>
            <a:endParaRPr lang="de-DE" dirty="0">
              <a:latin typeface="Calibri Light" panose="020F0302020204030204" pitchFamily="34" charset="0"/>
              <a:ea typeface="DengXian" panose="02010600030101010101" pitchFamily="2" charset="-122"/>
              <a:cs typeface="Calibri Light" panose="020F0302020204030204" pitchFamily="34" charset="0"/>
            </a:endParaRPr>
          </a:p>
          <a:p>
            <a:pPr algn="just">
              <a:lnSpc>
                <a:spcPct val="107000"/>
              </a:lnSpc>
              <a:spcBef>
                <a:spcPts val="0"/>
              </a:spcBef>
            </a:pPr>
            <a:r>
              <a:rPr lang="tr" dirty="0">
                <a:solidFill>
                  <a:srgbClr val="000000"/>
                </a:solidFill>
                <a:latin typeface="Calibri Light" panose="020F0302020204030204" pitchFamily="34" charset="0"/>
                <a:ea typeface="Calibri" panose="020F0502020204030204" pitchFamily="34" charset="0"/>
                <a:cs typeface="Calibri Light" panose="020F0302020204030204" pitchFamily="34" charset="0"/>
              </a:rPr>
              <a:t>Bir bağlantıya tıklamanızı veya bir eki açmanızı isteyen bir e-posta veya kısa mesaj gelirse şunu sorun: Şirkette bir hesabım var mı veya benimle iletişime geçen kişiyi tanıyor muyum?</a:t>
            </a:r>
            <a:endParaRPr lang="de-DE" dirty="0">
              <a:latin typeface="Calibri Light" panose="020F0302020204030204" pitchFamily="34" charset="0"/>
              <a:ea typeface="DengXian" panose="02010600030101010101" pitchFamily="2" charset="-122"/>
              <a:cs typeface="Calibri Light" panose="020F0302020204030204" pitchFamily="34" charset="0"/>
            </a:endParaRPr>
          </a:p>
          <a:p>
            <a:pPr algn="just">
              <a:lnSpc>
                <a:spcPct val="107000"/>
              </a:lnSpc>
              <a:spcBef>
                <a:spcPts val="0"/>
              </a:spcBef>
            </a:pPr>
            <a:r>
              <a:rPr lang="tr" dirty="0">
                <a:solidFill>
                  <a:srgbClr val="000000"/>
                </a:solidFill>
                <a:latin typeface="Calibri Light" panose="020F0302020204030204" pitchFamily="34" charset="0"/>
                <a:ea typeface="Calibri" panose="020F0502020204030204" pitchFamily="34" charset="0"/>
                <a:cs typeface="Calibri Light" panose="020F0302020204030204" pitchFamily="34" charset="0"/>
              </a:rPr>
              <a:t>Cevap "Hayır" ise, bu bir kimlik avı dolandırıcılığı olabilir. Kimlik avı nasıl anlaşılır bölümündeki ipuçlarını incelemeniz, kimlik avı dolandırıcılığının belirtilerini aramanız, mesajı bildirmeniz ve ardından silmeniz gerekir.</a:t>
            </a:r>
            <a:endParaRPr lang="de-DE" dirty="0">
              <a:latin typeface="Calibri Light" panose="020F0302020204030204" pitchFamily="34" charset="0"/>
              <a:ea typeface="DengXian" panose="02010600030101010101" pitchFamily="2" charset="-122"/>
              <a:cs typeface="Calibri Light" panose="020F0302020204030204" pitchFamily="34" charset="0"/>
            </a:endParaRPr>
          </a:p>
          <a:p>
            <a:pPr algn="just">
              <a:lnSpc>
                <a:spcPct val="107000"/>
              </a:lnSpc>
              <a:spcBef>
                <a:spcPts val="0"/>
              </a:spcBef>
            </a:pPr>
            <a:r>
              <a:rPr lang="tr" dirty="0">
                <a:solidFill>
                  <a:srgbClr val="000000"/>
                </a:solidFill>
                <a:latin typeface="Calibri Light" panose="020F0302020204030204" pitchFamily="34" charset="0"/>
                <a:ea typeface="Calibri" panose="020F0502020204030204" pitchFamily="34" charset="0"/>
                <a:cs typeface="Calibri Light" panose="020F0302020204030204" pitchFamily="34" charset="0"/>
              </a:rPr>
              <a:t>Cevap "Evet" ise, ekler ve bağlantılar zararlı kötü amaçlı yazılım yükleyebileceğinden, bilgileri e-postaya eklemeden bir telefon numarası veya gerçek web sitesi kullanarak şirketle iletişime geçin.</a:t>
            </a:r>
            <a:endParaRPr lang="de-DE" dirty="0">
              <a:latin typeface="Calibri Light" panose="020F0302020204030204" pitchFamily="34" charset="0"/>
              <a:ea typeface="DengXian" panose="02010600030101010101" pitchFamily="2" charset="-122"/>
              <a:cs typeface="Calibri Light" panose="020F0302020204030204" pitchFamily="34" charset="0"/>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93647176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tr" dirty="0"/>
              <a:t>Sosyal mühendislik saldırı teknikleri</a:t>
            </a:r>
            <a:endParaRPr lang="en-US"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rmAutofit/>
          </a:bodyPr>
          <a:lstStyle/>
          <a:p>
            <a:pPr marL="0" indent="0" algn="just">
              <a:lnSpc>
                <a:spcPct val="107000"/>
              </a:lnSpc>
              <a:spcBef>
                <a:spcPts val="800"/>
              </a:spcBef>
              <a:spcAft>
                <a:spcPts val="800"/>
              </a:spcAft>
              <a:buNone/>
            </a:pPr>
            <a:r>
              <a:rPr lang="tr" b="1" dirty="0">
                <a:solidFill>
                  <a:srgbClr val="000000"/>
                </a:solidFill>
                <a:latin typeface="+mj-lt"/>
                <a:ea typeface="Calibri" panose="020F0502020204030204" pitchFamily="34" charset="0"/>
                <a:cs typeface="Arial" panose="020B0604020202020204" pitchFamily="34" charset="0"/>
              </a:rPr>
              <a:t>Bir Kimlik Avı E-postasına Yanıt Verme</a:t>
            </a:r>
          </a:p>
          <a:p>
            <a:pPr marL="0" indent="0" algn="just">
              <a:lnSpc>
                <a:spcPct val="107000"/>
              </a:lnSpc>
              <a:spcBef>
                <a:spcPts val="800"/>
              </a:spcBef>
              <a:spcAft>
                <a:spcPts val="800"/>
              </a:spcAft>
              <a:buNone/>
            </a:pPr>
            <a:r>
              <a:rPr lang="tr" dirty="0">
                <a:solidFill>
                  <a:srgbClr val="000000"/>
                </a:solidFill>
                <a:latin typeface="+mj-lt"/>
                <a:ea typeface="Calibri" panose="020F0502020204030204" pitchFamily="34" charset="0"/>
                <a:cs typeface="Arial" panose="020B0604020202020204" pitchFamily="34" charset="0"/>
              </a:rPr>
              <a:t>Kaybedilen bilgilere bağlı olarak atılması gereken belirli adımlar vardır.</a:t>
            </a:r>
          </a:p>
          <a:p>
            <a:pPr algn="just">
              <a:lnSpc>
                <a:spcPct val="107000"/>
              </a:lnSpc>
              <a:spcBef>
                <a:spcPts val="800"/>
              </a:spcBef>
              <a:spcAft>
                <a:spcPts val="800"/>
              </a:spcAft>
            </a:pPr>
            <a:r>
              <a:rPr lang="tr" dirty="0">
                <a:solidFill>
                  <a:srgbClr val="000000"/>
                </a:solidFill>
                <a:latin typeface="+mj-lt"/>
                <a:ea typeface="Calibri" panose="020F0502020204030204" pitchFamily="34" charset="0"/>
                <a:cs typeface="Arial" panose="020B0604020202020204" pitchFamily="34" charset="0"/>
              </a:rPr>
              <a:t>Bir tarama çalıştırın.</a:t>
            </a:r>
          </a:p>
          <a:p>
            <a:pPr algn="just">
              <a:lnSpc>
                <a:spcPct val="107000"/>
              </a:lnSpc>
              <a:spcBef>
                <a:spcPts val="800"/>
              </a:spcBef>
              <a:spcAft>
                <a:spcPts val="800"/>
              </a:spcAft>
            </a:pPr>
            <a:r>
              <a:rPr lang="tr" dirty="0">
                <a:solidFill>
                  <a:srgbClr val="000000"/>
                </a:solidFill>
                <a:latin typeface="+mj-lt"/>
                <a:ea typeface="Calibri" panose="020F0502020204030204" pitchFamily="34" charset="0"/>
                <a:cs typeface="Arial" panose="020B0604020202020204" pitchFamily="34" charset="0"/>
              </a:rPr>
              <a:t>Bir kimlik avı e-postası veya kısa mesaj alınırsa, bildirin.</a:t>
            </a:r>
            <a:endParaRPr lang="de-DE" dirty="0">
              <a:latin typeface="+mj-lt"/>
              <a:ea typeface="DengXian" panose="02010600030101010101" pitchFamily="2" charset="-122"/>
              <a:cs typeface="Arial" panose="020B0604020202020204" pitchFamily="34" charset="0"/>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263060635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tr" dirty="0"/>
              <a:t>Disiplinlerarası bir bakış açısıyla toplum mühendisliği</a:t>
            </a:r>
            <a:endParaRPr lang="en-US"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Autofit/>
          </a:bodyPr>
          <a:lstStyle/>
          <a:p>
            <a:pPr marL="0" indent="0" algn="just">
              <a:lnSpc>
                <a:spcPct val="107000"/>
              </a:lnSpc>
              <a:spcBef>
                <a:spcPts val="800"/>
              </a:spcBef>
              <a:spcAft>
                <a:spcPts val="800"/>
              </a:spcAft>
              <a:buNone/>
            </a:pPr>
            <a:r>
              <a:rPr lang="tr" dirty="0">
                <a:solidFill>
                  <a:srgbClr val="000000"/>
                </a:solidFill>
                <a:latin typeface="+mj-lt"/>
                <a:ea typeface="Calibri" panose="020F0502020204030204" pitchFamily="34" charset="0"/>
                <a:cs typeface="Arial" panose="020B0604020202020204" pitchFamily="34" charset="0"/>
              </a:rPr>
              <a:t>Bilgisayar korsanları tarafından kullanılan yaygın teknik nedeniyle, bilgi teknolojisi, psikoloji, işletme ve etik gibi diğer disiplinlerle bağlantılı sosyal mühendisliği anlamak için disiplinler arası bir yaklaşım kullanmak gereklidir.</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90868299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tr" dirty="0"/>
              <a:t>Sosyal mühendislik saldırı teknikleri</a:t>
            </a:r>
            <a:endParaRPr lang="en-US"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Autofit/>
          </a:bodyPr>
          <a:lstStyle/>
          <a:p>
            <a:pPr marL="0" indent="0" algn="just">
              <a:lnSpc>
                <a:spcPct val="107000"/>
              </a:lnSpc>
              <a:spcBef>
                <a:spcPts val="800"/>
              </a:spcBef>
              <a:spcAft>
                <a:spcPts val="800"/>
              </a:spcAft>
              <a:buNone/>
            </a:pPr>
            <a:r>
              <a:rPr lang="tr" b="1" dirty="0">
                <a:solidFill>
                  <a:srgbClr val="000000"/>
                </a:solidFill>
                <a:latin typeface="+mj-lt"/>
                <a:ea typeface="Calibri" panose="020F0502020204030204" pitchFamily="34" charset="0"/>
                <a:cs typeface="Arial" panose="020B0604020202020204" pitchFamily="34" charset="0"/>
              </a:rPr>
              <a:t>Bilgi teknolojisi disiplini</a:t>
            </a:r>
          </a:p>
          <a:p>
            <a:pPr algn="just">
              <a:lnSpc>
                <a:spcPct val="107000"/>
              </a:lnSpc>
              <a:spcBef>
                <a:spcPts val="800"/>
              </a:spcBef>
              <a:spcAft>
                <a:spcPts val="800"/>
              </a:spcAft>
            </a:pPr>
            <a:r>
              <a:rPr lang="tr" dirty="0">
                <a:solidFill>
                  <a:srgbClr val="000000"/>
                </a:solidFill>
                <a:latin typeface="+mj-lt"/>
                <a:ea typeface="Calibri" panose="020F0502020204030204" pitchFamily="34" charset="0"/>
                <a:cs typeface="Arial" panose="020B0604020202020204" pitchFamily="34" charset="0"/>
              </a:rPr>
              <a:t>Sosyal mühendislik, gerçek bilgi sistemleri bağlamında tartışılmalı ve </a:t>
            </a:r>
            <a:r>
              <a:rPr lang="tr" dirty="0" err="1">
                <a:solidFill>
                  <a:srgbClr val="000000"/>
                </a:solidFill>
                <a:latin typeface="+mj-lt"/>
                <a:ea typeface="Calibri" panose="020F0502020204030204" pitchFamily="34" charset="0"/>
                <a:cs typeface="Arial" panose="020B0604020202020204" pitchFamily="34" charset="0"/>
              </a:rPr>
              <a:t>savunmaları </a:t>
            </a:r>
            <a:r>
              <a:rPr lang="tr" dirty="0">
                <a:solidFill>
                  <a:srgbClr val="000000"/>
                </a:solidFill>
                <a:latin typeface="+mj-lt"/>
                <a:ea typeface="Calibri" panose="020F0502020204030204" pitchFamily="34" charset="0"/>
                <a:cs typeface="Arial" panose="020B0604020202020204" pitchFamily="34" charset="0"/>
              </a:rPr>
              <a:t>bir risk azaltma biçimi olarak kullanılmalıdır.</a:t>
            </a:r>
          </a:p>
          <a:p>
            <a:pPr algn="just">
              <a:lnSpc>
                <a:spcPct val="107000"/>
              </a:lnSpc>
              <a:spcBef>
                <a:spcPts val="800"/>
              </a:spcBef>
              <a:spcAft>
                <a:spcPts val="800"/>
              </a:spcAft>
            </a:pPr>
            <a:r>
              <a:rPr lang="tr" dirty="0">
                <a:solidFill>
                  <a:srgbClr val="000000"/>
                </a:solidFill>
                <a:latin typeface="+mj-lt"/>
                <a:ea typeface="Calibri" panose="020F0502020204030204" pitchFamily="34" charset="0"/>
                <a:cs typeface="Arial" panose="020B0604020202020204" pitchFamily="34" charset="0"/>
              </a:rPr>
              <a:t>Çok faktörlü kimlik doğrulama, kuruluşlar için sistemlere erişen kişinin gerçekten bu erişime sahip olması gerektiğini doğrulamanın yaygın ve genellikle etkili bir yoludur.</a:t>
            </a:r>
          </a:p>
          <a:p>
            <a:pPr algn="just">
              <a:lnSpc>
                <a:spcPct val="107000"/>
              </a:lnSpc>
              <a:spcBef>
                <a:spcPts val="800"/>
              </a:spcBef>
              <a:spcAft>
                <a:spcPts val="800"/>
              </a:spcAft>
            </a:pPr>
            <a:r>
              <a:rPr lang="tr" dirty="0">
                <a:solidFill>
                  <a:srgbClr val="000000"/>
                </a:solidFill>
                <a:latin typeface="+mj-lt"/>
                <a:ea typeface="Calibri" panose="020F0502020204030204" pitchFamily="34" charset="0"/>
                <a:cs typeface="Arial" panose="020B0604020202020204" pitchFamily="34" charset="0"/>
              </a:rPr>
              <a:t>Ek bir faktör , kullanıcıyı daha fazla doğrulamak için oturum açmak gibi bir sanal özel ağ (VPN) kullanımı </a:t>
            </a:r>
            <a:endParaRPr lang="de-DE" dirty="0">
              <a:latin typeface="+mj-lt"/>
              <a:ea typeface="DengXian" panose="02010600030101010101" pitchFamily="2" charset="-122"/>
              <a:cs typeface="Arial" panose="020B0604020202020204" pitchFamily="34" charset="0"/>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70843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tr" dirty="0"/>
              <a:t>Sosyal mühendislik saldırı teknikleri</a:t>
            </a:r>
            <a:endParaRPr lang="en-US"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Autofit/>
          </a:bodyPr>
          <a:lstStyle/>
          <a:p>
            <a:pPr marL="0" indent="0" algn="just">
              <a:lnSpc>
                <a:spcPct val="107000"/>
              </a:lnSpc>
              <a:spcBef>
                <a:spcPts val="800"/>
              </a:spcBef>
              <a:spcAft>
                <a:spcPts val="800"/>
              </a:spcAft>
              <a:buNone/>
            </a:pPr>
            <a:r>
              <a:rPr lang="tr" b="1" dirty="0">
                <a:solidFill>
                  <a:srgbClr val="000000"/>
                </a:solidFill>
                <a:latin typeface="+mj-lt"/>
                <a:ea typeface="Calibri" panose="020F0502020204030204" pitchFamily="34" charset="0"/>
                <a:cs typeface="Arial" panose="020B0604020202020204" pitchFamily="34" charset="0"/>
              </a:rPr>
              <a:t>Psikoloji disiplini</a:t>
            </a:r>
          </a:p>
          <a:p>
            <a:pPr algn="just">
              <a:lnSpc>
                <a:spcPct val="107000"/>
              </a:lnSpc>
              <a:spcBef>
                <a:spcPts val="800"/>
              </a:spcBef>
              <a:spcAft>
                <a:spcPts val="800"/>
              </a:spcAft>
            </a:pPr>
            <a:r>
              <a:rPr lang="tr" dirty="0">
                <a:solidFill>
                  <a:srgbClr val="000000"/>
                </a:solidFill>
                <a:latin typeface="+mj-lt"/>
                <a:ea typeface="Calibri" panose="020F0502020204030204" pitchFamily="34" charset="0"/>
                <a:cs typeface="Arial" panose="020B0604020202020204" pitchFamily="34" charset="0"/>
              </a:rPr>
              <a:t>hem saldırganın hem de kurbanın düşünce ve </a:t>
            </a:r>
            <a:r>
              <a:rPr lang="tr" dirty="0" err="1">
                <a:solidFill>
                  <a:srgbClr val="000000"/>
                </a:solidFill>
                <a:latin typeface="+mj-lt"/>
                <a:ea typeface="Calibri" panose="020F0502020204030204" pitchFamily="34" charset="0"/>
                <a:cs typeface="Arial" panose="020B0604020202020204" pitchFamily="34" charset="0"/>
              </a:rPr>
              <a:t>davranışlarını kavramak gereklidir.</a:t>
            </a:r>
          </a:p>
          <a:p>
            <a:pPr algn="just">
              <a:lnSpc>
                <a:spcPct val="107000"/>
              </a:lnSpc>
              <a:spcBef>
                <a:spcPts val="800"/>
              </a:spcBef>
              <a:spcAft>
                <a:spcPts val="800"/>
              </a:spcAft>
            </a:pPr>
            <a:r>
              <a:rPr lang="tr" dirty="0">
                <a:solidFill>
                  <a:srgbClr val="000000"/>
                </a:solidFill>
                <a:latin typeface="+mj-lt"/>
                <a:ea typeface="Calibri" panose="020F0502020204030204" pitchFamily="34" charset="0"/>
                <a:cs typeface="Arial" panose="020B0604020202020204" pitchFamily="34" charset="0"/>
              </a:rPr>
              <a:t>Yöntemler sosyal mühendislik için önemlidir, çünkü güvenlik duvarları ve davetsiz misafirleri tespit etmek için kullanılan sistemler gibi mevcut olabilecek korumaları atlamak için kullanılırlar.</a:t>
            </a:r>
          </a:p>
          <a:p>
            <a:pPr algn="just">
              <a:lnSpc>
                <a:spcPct val="107000"/>
              </a:lnSpc>
              <a:spcBef>
                <a:spcPts val="800"/>
              </a:spcBef>
              <a:spcAft>
                <a:spcPts val="800"/>
              </a:spcAft>
            </a:pPr>
            <a:r>
              <a:rPr lang="tr" dirty="0">
                <a:solidFill>
                  <a:srgbClr val="000000"/>
                </a:solidFill>
                <a:latin typeface="+mj-lt"/>
                <a:ea typeface="Calibri" panose="020F0502020204030204" pitchFamily="34" charset="0"/>
                <a:cs typeface="Arial" panose="020B0604020202020204" pitchFamily="34" charset="0"/>
              </a:rPr>
              <a:t>veri ihlallerinin önde gelen nedenlerinden biri olan çalışanların eylemlerini anlamaya yardımcı olur.</a:t>
            </a:r>
            <a:endParaRPr lang="de-DE" dirty="0">
              <a:latin typeface="+mj-lt"/>
              <a:ea typeface="DengXian" panose="02010600030101010101" pitchFamily="2" charset="-122"/>
              <a:cs typeface="Arial" panose="020B0604020202020204" pitchFamily="34" charset="0"/>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23052271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tr" dirty="0"/>
              <a:t>Sosyal mühendislik saldırı teknikleri</a:t>
            </a:r>
            <a:endParaRPr lang="en-US"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Autofit/>
          </a:bodyPr>
          <a:lstStyle/>
          <a:p>
            <a:pPr marL="0" indent="0" algn="just">
              <a:lnSpc>
                <a:spcPct val="107000"/>
              </a:lnSpc>
              <a:spcBef>
                <a:spcPts val="800"/>
              </a:spcBef>
              <a:spcAft>
                <a:spcPts val="800"/>
              </a:spcAft>
              <a:buNone/>
            </a:pPr>
            <a:r>
              <a:rPr lang="tr" b="1" dirty="0">
                <a:solidFill>
                  <a:srgbClr val="000000"/>
                </a:solidFill>
                <a:latin typeface="+mj-lt"/>
                <a:ea typeface="Calibri" panose="020F0502020204030204" pitchFamily="34" charset="0"/>
                <a:cs typeface="Arial" panose="020B0604020202020204" pitchFamily="34" charset="0"/>
              </a:rPr>
              <a:t>İş Perspektifi</a:t>
            </a:r>
          </a:p>
          <a:p>
            <a:pPr algn="just">
              <a:lnSpc>
                <a:spcPct val="107000"/>
              </a:lnSpc>
              <a:spcBef>
                <a:spcPts val="800"/>
              </a:spcBef>
              <a:spcAft>
                <a:spcPts val="800"/>
              </a:spcAft>
            </a:pPr>
            <a:r>
              <a:rPr lang="tr" dirty="0">
                <a:solidFill>
                  <a:srgbClr val="000000"/>
                </a:solidFill>
                <a:latin typeface="+mj-lt"/>
                <a:ea typeface="Calibri" panose="020F0502020204030204" pitchFamily="34" charset="0"/>
                <a:cs typeface="Arial" panose="020B0604020202020204" pitchFamily="34" charset="0"/>
              </a:rPr>
              <a:t>önemlidir, çünkü sosyal mühendislik çeşitli işletme türlerini etkileyebilir ve kuruluşların yapılandırılma ve yönetilme biçimleri üzerinde etkileri olabilir.</a:t>
            </a:r>
          </a:p>
          <a:p>
            <a:pPr algn="just">
              <a:lnSpc>
                <a:spcPct val="107000"/>
              </a:lnSpc>
              <a:spcBef>
                <a:spcPts val="800"/>
              </a:spcBef>
              <a:spcAft>
                <a:spcPts val="800"/>
              </a:spcAft>
            </a:pPr>
            <a:r>
              <a:rPr lang="tr" dirty="0">
                <a:solidFill>
                  <a:srgbClr val="000000"/>
                </a:solidFill>
                <a:latin typeface="+mj-lt"/>
                <a:ea typeface="Calibri" panose="020F0502020204030204" pitchFamily="34" charset="0"/>
                <a:cs typeface="Arial" panose="020B0604020202020204" pitchFamily="34" charset="0"/>
              </a:rPr>
              <a:t>sosyal mühendislik saldırılarını etkileyen faktörlerin belirlenmesine yardımcı olur ve şu iş alanlarıyla ilgili daha spesifik terimlerle ele alındığında faydalıdır: eğitim ve geliştirme, belgelenmiş politikalar, iç denetim prosedürleri, bütçeler ve organizasyon kültürü.</a:t>
            </a:r>
          </a:p>
          <a:p>
            <a:pPr algn="just">
              <a:lnSpc>
                <a:spcPct val="107000"/>
              </a:lnSpc>
              <a:spcBef>
                <a:spcPts val="800"/>
              </a:spcBef>
              <a:spcAft>
                <a:spcPts val="800"/>
              </a:spcAft>
            </a:pPr>
            <a:r>
              <a:rPr lang="tr" dirty="0">
                <a:solidFill>
                  <a:srgbClr val="000000"/>
                </a:solidFill>
                <a:latin typeface="+mj-lt"/>
                <a:ea typeface="Calibri" panose="020F0502020204030204" pitchFamily="34" charset="0"/>
                <a:cs typeface="Arial" panose="020B0604020202020204" pitchFamily="34" charset="0"/>
              </a:rPr>
              <a:t>saldırılara katkıda bulunabilecek herhangi bir alandaki eksiklikleri tespit edebilir.</a:t>
            </a:r>
            <a:endParaRPr lang="de-DE" dirty="0">
              <a:latin typeface="+mj-lt"/>
              <a:ea typeface="DengXian" panose="02010600030101010101" pitchFamily="2" charset="-122"/>
              <a:cs typeface="Arial" panose="020B0604020202020204" pitchFamily="34" charset="0"/>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236894815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tr" dirty="0"/>
              <a:t>Sosyal mühendislik saldırı teknikleri</a:t>
            </a:r>
            <a:endParaRPr lang="en-US"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Autofit/>
          </a:bodyPr>
          <a:lstStyle/>
          <a:p>
            <a:pPr marL="0" indent="0" algn="just">
              <a:lnSpc>
                <a:spcPct val="107000"/>
              </a:lnSpc>
              <a:spcBef>
                <a:spcPts val="800"/>
              </a:spcBef>
              <a:spcAft>
                <a:spcPts val="800"/>
              </a:spcAft>
              <a:buNone/>
            </a:pPr>
            <a:r>
              <a:rPr lang="tr" b="1" dirty="0">
                <a:solidFill>
                  <a:srgbClr val="000000"/>
                </a:solidFill>
                <a:latin typeface="+mj-lt"/>
                <a:ea typeface="Calibri" panose="020F0502020204030204" pitchFamily="34" charset="0"/>
                <a:cs typeface="Arial" panose="020B0604020202020204" pitchFamily="34" charset="0"/>
              </a:rPr>
              <a:t>Etik Perspektif</a:t>
            </a:r>
          </a:p>
          <a:p>
            <a:pPr algn="just">
              <a:lnSpc>
                <a:spcPct val="107000"/>
              </a:lnSpc>
              <a:spcBef>
                <a:spcPts val="800"/>
              </a:spcBef>
              <a:spcAft>
                <a:spcPts val="800"/>
              </a:spcAft>
            </a:pPr>
            <a:r>
              <a:rPr lang="tr" dirty="0">
                <a:solidFill>
                  <a:srgbClr val="000000"/>
                </a:solidFill>
                <a:latin typeface="+mj-lt"/>
                <a:ea typeface="Calibri" panose="020F0502020204030204" pitchFamily="34" charset="0"/>
                <a:cs typeface="Arial" panose="020B0604020202020204" pitchFamily="34" charset="0"/>
              </a:rPr>
              <a:t>toplum mühendisliği ve konuyla ilgili araştırmalar bağlamında önemlidir çünkü başka bir insanı manipüle etme fikri birçok etik ilkeyi ihlal eder.</a:t>
            </a:r>
          </a:p>
          <a:p>
            <a:pPr algn="just">
              <a:lnSpc>
                <a:spcPct val="107000"/>
              </a:lnSpc>
              <a:spcBef>
                <a:spcPts val="800"/>
              </a:spcBef>
              <a:spcAft>
                <a:spcPts val="800"/>
              </a:spcAft>
            </a:pPr>
            <a:r>
              <a:rPr lang="tr" dirty="0">
                <a:solidFill>
                  <a:srgbClr val="000000"/>
                </a:solidFill>
                <a:latin typeface="+mj-lt"/>
                <a:ea typeface="Calibri" panose="020F0502020204030204" pitchFamily="34" charset="0"/>
                <a:cs typeface="Arial" panose="020B0604020202020204" pitchFamily="34" charset="0"/>
              </a:rPr>
              <a:t>sosyal mühendislik olaylarının meydana gelmesi durumunda mağdurların tedavisine yardımcı olur.</a:t>
            </a:r>
            <a:endParaRPr lang="de-DE" dirty="0">
              <a:latin typeface="+mj-lt"/>
              <a:ea typeface="DengXian" panose="02010600030101010101" pitchFamily="2" charset="-122"/>
              <a:cs typeface="Arial" panose="020B0604020202020204" pitchFamily="34" charset="0"/>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22436867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tr" dirty="0"/>
              <a:t>Sosyal mühendislik saldırı teknikleri</a:t>
            </a:r>
            <a:endParaRPr lang="en-US"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Autofit/>
          </a:bodyPr>
          <a:lstStyle/>
          <a:p>
            <a:pPr marL="0" indent="0" algn="just">
              <a:lnSpc>
                <a:spcPct val="107000"/>
              </a:lnSpc>
              <a:spcBef>
                <a:spcPts val="800"/>
              </a:spcBef>
              <a:spcAft>
                <a:spcPts val="800"/>
              </a:spcAft>
              <a:buNone/>
            </a:pPr>
            <a:r>
              <a:rPr lang="tr" b="1" dirty="0">
                <a:solidFill>
                  <a:srgbClr val="000000"/>
                </a:solidFill>
                <a:latin typeface="+mj-lt"/>
                <a:ea typeface="Calibri" panose="020F0502020204030204" pitchFamily="34" charset="0"/>
                <a:cs typeface="Arial" panose="020B0604020202020204" pitchFamily="34" charset="0"/>
              </a:rPr>
              <a:t>Etik Perspektif</a:t>
            </a:r>
          </a:p>
          <a:p>
            <a:pPr marL="0" indent="0" algn="just">
              <a:lnSpc>
                <a:spcPct val="107000"/>
              </a:lnSpc>
              <a:spcBef>
                <a:spcPts val="800"/>
              </a:spcBef>
              <a:spcAft>
                <a:spcPts val="800"/>
              </a:spcAft>
              <a:buNone/>
            </a:pPr>
            <a:endParaRPr lang="en-US" b="1" dirty="0">
              <a:solidFill>
                <a:srgbClr val="000000"/>
              </a:solidFill>
              <a:latin typeface="+mj-lt"/>
              <a:ea typeface="Calibri" panose="020F0502020204030204" pitchFamily="34" charset="0"/>
              <a:cs typeface="Arial" panose="020B0604020202020204" pitchFamily="34" charset="0"/>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graphicFrame>
        <p:nvGraphicFramePr>
          <p:cNvPr id="6" name="Objekt 5">
            <a:extLst>
              <a:ext uri="{FF2B5EF4-FFF2-40B4-BE49-F238E27FC236}">
                <a16:creationId xmlns:a16="http://schemas.microsoft.com/office/drawing/2014/main" id="{05006243-54A3-8C99-FA87-AC5CA4FC0284}"/>
              </a:ext>
            </a:extLst>
          </p:cNvPr>
          <p:cNvGraphicFramePr>
            <a:graphicFrameLocks/>
          </p:cNvGraphicFramePr>
          <p:nvPr>
            <p:extLst>
              <p:ext uri="{D42A27DB-BD31-4B8C-83A1-F6EECF244321}">
                <p14:modId xmlns:p14="http://schemas.microsoft.com/office/powerpoint/2010/main" val="445292621"/>
              </p:ext>
            </p:extLst>
          </p:nvPr>
        </p:nvGraphicFramePr>
        <p:xfrm>
          <a:off x="1316467" y="2518052"/>
          <a:ext cx="4046220" cy="3609182"/>
        </p:xfrm>
        <a:graphic>
          <a:graphicData uri="http://schemas.openxmlformats.org/presentationml/2006/ole">
            <mc:AlternateContent xmlns:mc="http://schemas.openxmlformats.org/markup-compatibility/2006">
              <mc:Choice xmlns:v="urn:schemas-microsoft-com:vml" Requires="v">
                <p:oleObj name="Bild" r:id="rId4" imgW="0" imgH="0" progId="StaticMetafile">
                  <p:embed/>
                </p:oleObj>
              </mc:Choice>
              <mc:Fallback>
                <p:oleObj name="Bild" r:id="rId4" imgW="0" imgH="0" progId="StaticMetafile">
                  <p:embed/>
                  <p:pic>
                    <p:nvPicPr>
                      <p:cNvPr id="8" name="Objekt 7">
                        <a:extLst>
                          <a:ext uri="{FF2B5EF4-FFF2-40B4-BE49-F238E27FC236}">
                            <a16:creationId xmlns:a16="http://schemas.microsoft.com/office/drawing/2014/main" id="{05006243-54A3-8C99-FA87-AC5CA4FC0284}"/>
                          </a:ext>
                        </a:extLst>
                      </p:cNvPr>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316467" y="2518052"/>
                        <a:ext cx="4046220" cy="3609182"/>
                      </a:xfrm>
                      <a:prstGeom prst="rect">
                        <a:avLst/>
                      </a:prstGeom>
                      <a:solidFill>
                        <a:srgbClr val="FFFFFF"/>
                      </a:solidFill>
                      <a:ln>
                        <a:noFill/>
                      </a:ln>
                    </p:spPr>
                  </p:pic>
                </p:oleObj>
              </mc:Fallback>
            </mc:AlternateContent>
          </a:graphicData>
        </a:graphic>
      </p:graphicFrame>
      <p:sp>
        <p:nvSpPr>
          <p:cNvPr id="8" name="Textfeld 7"/>
          <p:cNvSpPr txBox="1"/>
          <p:nvPr/>
        </p:nvSpPr>
        <p:spPr>
          <a:xfrm>
            <a:off x="540000" y="6049733"/>
            <a:ext cx="6825395" cy="615553"/>
          </a:xfrm>
          <a:prstGeom prst="rect">
            <a:avLst/>
          </a:prstGeom>
          <a:noFill/>
        </p:spPr>
        <p:txBody>
          <a:bodyPr wrap="none" rtlCol="0">
            <a:spAutoFit/>
          </a:bodyPr>
          <a:lstStyle/>
          <a:p>
            <a:r>
              <a:rPr lang="tr" sz="1600" i="1" dirty="0">
                <a:latin typeface="Arial" panose="020B0604020202020204" pitchFamily="34" charset="0"/>
                <a:ea typeface="Calibri" panose="020F0502020204030204" pitchFamily="34" charset="0"/>
                <a:cs typeface="Arial" panose="020B0604020202020204" pitchFamily="34" charset="0"/>
              </a:rPr>
              <a:t>Şekil 3: Disiplinler arası bir bakış açısıyla sosyal mühendislik ( </a:t>
            </a:r>
            <a:r>
              <a:rPr lang="tr" sz="1600" i="1" dirty="0" err="1">
                <a:latin typeface="Arial" panose="020B0604020202020204" pitchFamily="34" charset="0"/>
                <a:ea typeface="Calibri" panose="020F0502020204030204" pitchFamily="34" charset="0"/>
                <a:cs typeface="Arial" panose="020B0604020202020204" pitchFamily="34" charset="0"/>
              </a:rPr>
              <a:t>Washo </a:t>
            </a:r>
            <a:r>
              <a:rPr lang="tr" sz="1600" i="1" dirty="0">
                <a:latin typeface="Arial" panose="020B0604020202020204" pitchFamily="34" charset="0"/>
                <a:ea typeface="Calibri" panose="020F0502020204030204" pitchFamily="34" charset="0"/>
                <a:cs typeface="Arial" panose="020B0604020202020204" pitchFamily="34" charset="0"/>
              </a:rPr>
              <a:t>, 2021)</a:t>
            </a:r>
            <a:endParaRPr lang="de-DE" sz="1600" i="1" dirty="0">
              <a:latin typeface="Arial" panose="020B0604020202020204" pitchFamily="34" charset="0"/>
              <a:ea typeface="DengXian" panose="02010600030101010101" pitchFamily="2" charset="-122"/>
              <a:cs typeface="Arial" panose="020B0604020202020204" pitchFamily="34" charset="0"/>
            </a:endParaRPr>
          </a:p>
          <a:p>
            <a:endParaRPr lang="de-DE" dirty="0"/>
          </a:p>
        </p:txBody>
      </p:sp>
    </p:spTree>
    <p:extLst>
      <p:ext uri="{BB962C8B-B14F-4D97-AF65-F5344CB8AC3E}">
        <p14:creationId xmlns:p14="http://schemas.microsoft.com/office/powerpoint/2010/main" val="69935633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tr" dirty="0"/>
              <a:t>Sosyal mühendislik saldırı teknikleri</a:t>
            </a:r>
            <a:endParaRPr lang="en-US"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Autofit/>
          </a:bodyPr>
          <a:lstStyle/>
          <a:p>
            <a:pPr marL="0" indent="0" algn="just">
              <a:lnSpc>
                <a:spcPct val="107000"/>
              </a:lnSpc>
              <a:spcAft>
                <a:spcPts val="800"/>
              </a:spcAft>
              <a:buNone/>
            </a:pPr>
            <a:r>
              <a:rPr lang="tr" b="1" dirty="0">
                <a:solidFill>
                  <a:srgbClr val="000000"/>
                </a:solidFill>
                <a:latin typeface="+mj-lt"/>
                <a:ea typeface="Calibri" panose="020F0502020204030204" pitchFamily="34" charset="0"/>
                <a:cs typeface="Arial" panose="020B0604020202020204" pitchFamily="34" charset="0"/>
              </a:rPr>
              <a:t>Şunları dikkate almak önemlidir:</a:t>
            </a:r>
            <a:endParaRPr lang="de-DE" b="1" dirty="0">
              <a:latin typeface="+mj-lt"/>
              <a:ea typeface="DengXian" panose="02010600030101010101" pitchFamily="2" charset="-122"/>
              <a:cs typeface="Arial" panose="020B0604020202020204" pitchFamily="34" charset="0"/>
            </a:endParaRPr>
          </a:p>
          <a:p>
            <a:pPr marL="342900" lvl="0" indent="-342900" algn="just">
              <a:lnSpc>
                <a:spcPct val="107000"/>
              </a:lnSpc>
              <a:buFont typeface="Symbol" panose="05050102010706020507" pitchFamily="18" charset="2"/>
              <a:buChar char=""/>
            </a:pPr>
            <a:r>
              <a:rPr lang="tr" dirty="0">
                <a:solidFill>
                  <a:srgbClr val="000000"/>
                </a:solidFill>
                <a:latin typeface="+mj-lt"/>
                <a:ea typeface="Calibri" panose="020F0502020204030204" pitchFamily="34" charset="0"/>
                <a:cs typeface="Arial" panose="020B0604020202020204" pitchFamily="34" charset="0"/>
              </a:rPr>
              <a:t>her disiplin, konunun nasıl anlaşılacağı ve yorumlanacağı, çeşitli saldırı türlerine karşı nasıl korunulacağı ve sosyal mühendisliğin etkisinin hem insani hem de örgütsel açıdan nasıl anlaşılacağı hakkında bilgi sağlar.</a:t>
            </a:r>
            <a:endParaRPr lang="de-DE" dirty="0">
              <a:latin typeface="+mj-lt"/>
              <a:ea typeface="DengXian" panose="02010600030101010101" pitchFamily="2" charset="-122"/>
              <a:cs typeface="Arial" panose="020B0604020202020204" pitchFamily="34" charset="0"/>
            </a:endParaRPr>
          </a:p>
          <a:p>
            <a:pPr marL="342900" lvl="0" indent="-342900" algn="just">
              <a:lnSpc>
                <a:spcPct val="107000"/>
              </a:lnSpc>
              <a:spcAft>
                <a:spcPts val="800"/>
              </a:spcAft>
              <a:buFont typeface="Symbol" panose="05050102010706020507" pitchFamily="18" charset="2"/>
              <a:buChar char=""/>
            </a:pPr>
            <a:r>
              <a:rPr lang="tr" dirty="0">
                <a:solidFill>
                  <a:srgbClr val="000000"/>
                </a:solidFill>
                <a:latin typeface="+mj-lt"/>
                <a:ea typeface="Calibri" panose="020F0502020204030204" pitchFamily="34" charset="0"/>
                <a:cs typeface="Arial" panose="020B0604020202020204" pitchFamily="34" charset="0"/>
              </a:rPr>
              <a:t>her disiplinin konuyu yorumlamasının, yalnızca diğer disiplinler bağlamında bakıldığında yararlı olduğu.</a:t>
            </a:r>
            <a:endParaRPr lang="de-DE" dirty="0">
              <a:latin typeface="+mj-lt"/>
              <a:ea typeface="DengXian" panose="02010600030101010101" pitchFamily="2" charset="-122"/>
              <a:cs typeface="Arial" panose="020B0604020202020204" pitchFamily="34" charset="0"/>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4291911792"/>
      </p:ext>
    </p:extLst>
  </p:cSld>
  <p:clrMapOvr>
    <a:masterClrMapping/>
  </p:clrMapOvr>
</p:sld>
</file>

<file path=ppt/theme/theme1.xml><?xml version="1.0" encoding="utf-8"?>
<a:theme xmlns:a="http://schemas.openxmlformats.org/drawingml/2006/main" name="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5cd59e47-d6b3-48e0-bf9b-34f99d15e7ba">
      <Terms xmlns="http://schemas.microsoft.com/office/infopath/2007/PartnerControls"/>
    </lcf76f155ced4ddcb4097134ff3c332f>
    <TaxCatchAll xmlns="181bb22a-d05a-442b-9959-f775302b5272"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kument" ma:contentTypeID="0x010100B0CE1FA9B2DBF24481AA0B0C98AF3289" ma:contentTypeVersion="14" ma:contentTypeDescription="Ein neues Dokument erstellen." ma:contentTypeScope="" ma:versionID="3b645cafeb509da709f7c167b5928668">
  <xsd:schema xmlns:xsd="http://www.w3.org/2001/XMLSchema" xmlns:xs="http://www.w3.org/2001/XMLSchema" xmlns:p="http://schemas.microsoft.com/office/2006/metadata/properties" xmlns:ns2="5cd59e47-d6b3-48e0-bf9b-34f99d15e7ba" xmlns:ns3="181bb22a-d05a-442b-9959-f775302b5272" targetNamespace="http://schemas.microsoft.com/office/2006/metadata/properties" ma:root="true" ma:fieldsID="a5f42ebec39323fedf15a1a63a524db1" ns2:_="" ns3:_="">
    <xsd:import namespace="5cd59e47-d6b3-48e0-bf9b-34f99d15e7ba"/>
    <xsd:import namespace="181bb22a-d05a-442b-9959-f775302b5272"/>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MediaLengthInSeconds" minOccurs="0"/>
                <xsd:element ref="ns2:lcf76f155ced4ddcb4097134ff3c332f" minOccurs="0"/>
                <xsd:element ref="ns3: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cd59e47-d6b3-48e0-bf9b-34f99d15e7b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LengthInSeconds" ma:index="17" nillable="true" ma:displayName="MediaLengthInSeconds" ma:hidden="true" ma:internalName="MediaLengthInSeconds" ma:readOnly="true">
      <xsd:simpleType>
        <xsd:restriction base="dms:Unknown"/>
      </xsd:simpleType>
    </xsd:element>
    <xsd:element name="lcf76f155ced4ddcb4097134ff3c332f" ma:index="19" nillable="true" ma:taxonomy="true" ma:internalName="lcf76f155ced4ddcb4097134ff3c332f" ma:taxonomyFieldName="MediaServiceImageTags" ma:displayName="Bildmarkierungen" ma:readOnly="false" ma:fieldId="{5cf76f15-5ced-4ddc-b409-7134ff3c332f}" ma:taxonomyMulti="true" ma:sspId="a84640ab-69e5-4507-afc1-7da4bb7a5f70"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181bb22a-d05a-442b-9959-f775302b5272" elementFormDefault="qualified">
    <xsd:import namespace="http://schemas.microsoft.com/office/2006/documentManagement/types"/>
    <xsd:import namespace="http://schemas.microsoft.com/office/infopath/2007/PartnerControls"/>
    <xsd:element name="TaxCatchAll" ma:index="20" nillable="true" ma:displayName="Taxonomy Catch All Column" ma:hidden="true" ma:list="{8cf45fc0-8956-488d-a923-ee4d2078b09f}" ma:internalName="TaxCatchAll" ma:showField="CatchAllData" ma:web="181bb22a-d05a-442b-9959-f775302b527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Inhaltstyp"/>
        <xsd:element ref="dc:title" minOccurs="0" maxOccurs="1" ma:index="4" ma:displayName="Titel"/>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34155455-F581-4870-9D15-6F1B5C9C81F2}">
  <ds:schemaRefs>
    <ds:schemaRef ds:uri="http://schemas.microsoft.com/office/2006/metadata/properties"/>
    <ds:schemaRef ds:uri="http://schemas.microsoft.com/office/infopath/2007/PartnerControls"/>
    <ds:schemaRef ds:uri="5cd59e47-d6b3-48e0-bf9b-34f99d15e7ba"/>
    <ds:schemaRef ds:uri="181bb22a-d05a-442b-9959-f775302b5272"/>
  </ds:schemaRefs>
</ds:datastoreItem>
</file>

<file path=customXml/itemProps2.xml><?xml version="1.0" encoding="utf-8"?>
<ds:datastoreItem xmlns:ds="http://schemas.openxmlformats.org/officeDocument/2006/customXml" ds:itemID="{8241BE87-8119-485D-9476-FFE5B2FB35D4}">
  <ds:schemaRefs>
    <ds:schemaRef ds:uri="http://schemas.microsoft.com/sharepoint/v3/contenttype/forms"/>
  </ds:schemaRefs>
</ds:datastoreItem>
</file>

<file path=customXml/itemProps3.xml><?xml version="1.0" encoding="utf-8"?>
<ds:datastoreItem xmlns:ds="http://schemas.openxmlformats.org/officeDocument/2006/customXml" ds:itemID="{140F5821-9AC6-411E-9825-CF5FE2876ED7}"/>
</file>

<file path=docProps/app.xml><?xml version="1.0" encoding="utf-8"?>
<Properties xmlns="http://schemas.openxmlformats.org/officeDocument/2006/extended-properties" xmlns:vt="http://schemas.openxmlformats.org/officeDocument/2006/docPropsVTypes">
  <TotalTime>2</TotalTime>
  <Words>1450</Words>
  <Application>Microsoft Office PowerPoint</Application>
  <PresentationFormat>Geniş ekran</PresentationFormat>
  <Paragraphs>114</Paragraphs>
  <Slides>25</Slides>
  <Notes>0</Notes>
  <HiddenSlides>0</HiddenSlides>
  <MMClips>0</MMClips>
  <ScaleCrop>false</ScaleCrop>
  <HeadingPairs>
    <vt:vector size="8" baseType="variant">
      <vt:variant>
        <vt:lpstr>Kullanılan Yazı Tipleri</vt:lpstr>
      </vt:variant>
      <vt:variant>
        <vt:i4>4</vt:i4>
      </vt:variant>
      <vt:variant>
        <vt:lpstr>Tema</vt:lpstr>
      </vt:variant>
      <vt:variant>
        <vt:i4>1</vt:i4>
      </vt:variant>
      <vt:variant>
        <vt:lpstr>Eklenmiş OLE Hizmet Programları</vt:lpstr>
      </vt:variant>
      <vt:variant>
        <vt:i4>1</vt:i4>
      </vt:variant>
      <vt:variant>
        <vt:lpstr>Slayt Başlıkları</vt:lpstr>
      </vt:variant>
      <vt:variant>
        <vt:i4>25</vt:i4>
      </vt:variant>
    </vt:vector>
  </HeadingPairs>
  <TitlesOfParts>
    <vt:vector size="31" baseType="lpstr">
      <vt:lpstr>Arial</vt:lpstr>
      <vt:lpstr>Calibri</vt:lpstr>
      <vt:lpstr>Calibri Light</vt:lpstr>
      <vt:lpstr>Symbol</vt:lpstr>
      <vt:lpstr>Office</vt:lpstr>
      <vt:lpstr>Bild</vt:lpstr>
      <vt:lpstr>Sosyal mühendislik</vt:lpstr>
      <vt:lpstr>Sosyal mühendislik</vt:lpstr>
      <vt:lpstr>Sosyal mühendislik</vt:lpstr>
      <vt:lpstr>Sosyal Mühendislik Eğitimi</vt:lpstr>
      <vt:lpstr>Sosyal Mühendislik Saldırılarının Yaşam Döngüsü</vt:lpstr>
      <vt:lpstr>Sosyal Mühendislik Saldırısının Yaşam Döngüsü</vt:lpstr>
      <vt:lpstr>Sosyal mühendislik saldırı teknikleri</vt:lpstr>
      <vt:lpstr>Sosyal mühendislik saldırı teknikleri</vt:lpstr>
      <vt:lpstr>Sosyal mühendislik saldırı teknikleri</vt:lpstr>
      <vt:lpstr>Sosyal mühendislik saldırı teknikleri</vt:lpstr>
      <vt:lpstr>Sosyal mühendislik saldırı teknikleri</vt:lpstr>
      <vt:lpstr>Sosyal mühendislik saldırı teknikleri</vt:lpstr>
      <vt:lpstr>Sosyal mühendislik saldırı teknikleri</vt:lpstr>
      <vt:lpstr>Sosyal mühendislik saldırı teknikleri</vt:lpstr>
      <vt:lpstr>Sosyal mühendislik saldırı teknikleri</vt:lpstr>
      <vt:lpstr>Sosyal mühendislik saldırı teknikleri</vt:lpstr>
      <vt:lpstr>Sosyal mühendislik saldırı teknikleri</vt:lpstr>
      <vt:lpstr>Sosyal mühendislik saldırı teknikleri</vt:lpstr>
      <vt:lpstr>Disiplinlerarası bir bakış açısıyla toplum mühendisliği</vt:lpstr>
      <vt:lpstr>Sosyal mühendislik saldırı teknikleri</vt:lpstr>
      <vt:lpstr>Sosyal mühendislik saldırı teknikleri</vt:lpstr>
      <vt:lpstr>Sosyal mühendislik saldırı teknikleri</vt:lpstr>
      <vt:lpstr>Sosyal mühendislik saldırı teknikleri</vt:lpstr>
      <vt:lpstr>Sosyal mühendislik saldırı teknikleri</vt:lpstr>
      <vt:lpstr>Sosyal mühendislik saldırı teknikleri</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 centered Arial 60</dc:title>
  <dc:creator>Schölnast Hubert</dc:creator>
  <cp:lastModifiedBy>Ali Gokdemir</cp:lastModifiedBy>
  <cp:revision>8</cp:revision>
  <dcterms:created xsi:type="dcterms:W3CDTF">2022-10-31T15:14:22Z</dcterms:created>
  <dcterms:modified xsi:type="dcterms:W3CDTF">2022-11-25T08:59:55Z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0x010100B0CE1FA9B2DBF24481AA0B0C98AF3289</vt:lpwstr>
  </property>
</Properties>
</file>