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9" r:id="rId20"/>
    <p:sldId id="280" r:id="rId21"/>
    <p:sldId id="281" r:id="rId22"/>
    <p:sldId id="282" r:id="rId23"/>
    <p:sldId id="283" r:id="rId24"/>
    <p:sldId id="285" r:id="rId25"/>
    <p:sldId id="287" r:id="rId26"/>
    <p:sldId id="288" r:id="rId27"/>
    <p:sldId id="289" r:id="rId28"/>
    <p:sldId id="290" r:id="rId29"/>
    <p:sldId id="291" r:id="rId30"/>
    <p:sldId id="293" r:id="rId31"/>
    <p:sldId id="295" r:id="rId32"/>
    <p:sldId id="296" r:id="rId33"/>
    <p:sldId id="297" r:id="rId34"/>
    <p:sldId id="298" r:id="rId35"/>
    <p:sldId id="299" r:id="rId36"/>
    <p:sldId id="300" r:id="rId37"/>
    <p:sldId id="301" r:id="rId38"/>
    <p:sldId id="302" r:id="rId39"/>
    <p:sldId id="303" r:id="rId40"/>
    <p:sldId id="305" r:id="rId41"/>
    <p:sldId id="306" r:id="rId42"/>
    <p:sldId id="307" r:id="rId43"/>
    <p:sldId id="308" r:id="rId44"/>
    <p:sldId id="309" r:id="rId45"/>
    <p:sldId id="310" r:id="rId46"/>
    <p:sldId id="311" r:id="rId47"/>
  </p:sldIdLst>
  <p:sldSz cx="12192000" cy="6858000"/>
  <p:notesSz cx="6858000" cy="9144000"/>
  <p:defaultTextStyle>
    <a:defPPr>
      <a:defRPr lang="de-D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54"/>
    <p:restoredTop sz="96327"/>
  </p:normalViewPr>
  <p:slideViewPr>
    <p:cSldViewPr snapToGrid="0">
      <p:cViewPr varScale="1">
        <p:scale>
          <a:sx n="75" d="100"/>
          <a:sy n="75" d="100"/>
        </p:scale>
        <p:origin x="3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Rechteck 4">
            <a:extLst>
              <a:ext uri="{FF2B5EF4-FFF2-40B4-BE49-F238E27FC236}">
                <a16:creationId xmlns:a16="http://schemas.microsoft.com/office/drawing/2014/main" id="{13952F13-258D-4D51-2C9F-702E7A04CC08}"/>
              </a:ext>
            </a:extLst>
          </p:cNvPr>
          <p:cNvSpPr/>
          <p:nvPr userDrawn="1"/>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fik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a:prstGeom prst="rect">
            <a:avLst/>
          </a:prstGeom>
        </p:spPr>
        <p:txBody>
          <a:bodyPr>
            <a:normAutofit/>
          </a:bodyPr>
          <a:lstStyle/>
          <a:p>
            <a:r>
              <a:rPr lang="en-US" dirty="0"/>
              <a:t>Title</a:t>
            </a:r>
            <a:br>
              <a:rPr lang="en-US" dirty="0"/>
            </a:br>
            <a:r>
              <a:rPr lang="en-US" dirty="0"/>
              <a:t>centered</a:t>
            </a:r>
            <a:br>
              <a:rPr lang="en-US" dirty="0"/>
            </a:br>
            <a:r>
              <a:rPr lang="en-US" dirty="0"/>
              <a:t>Arial 60</a:t>
            </a:r>
          </a:p>
        </p:txBody>
      </p:sp>
      <p:sp>
        <p:nvSpPr>
          <p:cNvPr id="9"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a:prstGeom prst="rect">
            <a:avLst/>
          </a:prstGeom>
        </p:spPr>
        <p:txBody>
          <a:bodyPr>
            <a:normAutofit/>
          </a:bodyPr>
          <a:lstStyle/>
          <a:p>
            <a:r>
              <a:rPr lang="en-US" dirty="0"/>
              <a:t>Optional Subtitle</a:t>
            </a:r>
          </a:p>
          <a:p>
            <a:r>
              <a:rPr lang="en-US" dirty="0"/>
              <a:t>centered, Arial 28</a:t>
            </a:r>
          </a:p>
        </p:txBody>
      </p:sp>
    </p:spTree>
    <p:extLst>
      <p:ext uri="{BB962C8B-B14F-4D97-AF65-F5344CB8AC3E}">
        <p14:creationId xmlns:p14="http://schemas.microsoft.com/office/powerpoint/2010/main" val="1911890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9"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592800" y="1980000"/>
            <a:ext cx="11006400" cy="4320000"/>
          </a:xfrm>
          <a:prstGeom prst="rect">
            <a:avLst/>
          </a:prstGeom>
        </p:spPr>
        <p:txBody>
          <a:bodyPr>
            <a:normAutofit/>
          </a:bodyPr>
          <a:lstStyle/>
          <a:p>
            <a:pPr lvl="0"/>
            <a:r>
              <a:rPr lang="en-US"/>
              <a:t>Edit Master text styles</a:t>
            </a:r>
          </a:p>
          <a:p>
            <a:pPr lvl="1"/>
            <a:r>
              <a:rPr lang="en-US"/>
              <a:t>Second level</a:t>
            </a:r>
          </a:p>
        </p:txBody>
      </p:sp>
    </p:spTree>
    <p:extLst>
      <p:ext uri="{BB962C8B-B14F-4D97-AF65-F5344CB8AC3E}">
        <p14:creationId xmlns:p14="http://schemas.microsoft.com/office/powerpoint/2010/main" val="3235694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27868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 Calibri Light 44</a:t>
            </a:r>
            <a:br>
              <a:rPr lang="en-US" dirty="0"/>
            </a:br>
            <a:r>
              <a:rPr lang="en-US" dirty="0"/>
              <a:t>left justified, 1 or 2 lines</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a:prstGeom prst="rect">
            <a:avLst/>
          </a:prstGeom>
        </p:spPr>
        <p:txBody>
          <a:bodyPr>
            <a:normAutofit/>
          </a:bodyPr>
          <a:lstStyle/>
          <a:p>
            <a:r>
              <a:rPr lang="en-US" dirty="0"/>
              <a:t>Main lines: Calibri 28 (or bigger)</a:t>
            </a:r>
          </a:p>
          <a:p>
            <a:pPr lvl="1"/>
            <a:r>
              <a:rPr lang="en-US" dirty="0"/>
              <a:t>sublines: Calibri 24 (or bigger)</a:t>
            </a:r>
          </a:p>
          <a:p>
            <a:r>
              <a:rPr lang="en-US" dirty="0"/>
              <a:t>Only one idea (concept) per page</a:t>
            </a:r>
          </a:p>
          <a:p>
            <a:r>
              <a:rPr lang="en-US" dirty="0"/>
              <a:t>Not more than 7 lines (7 bullets)</a:t>
            </a:r>
          </a:p>
          <a:p>
            <a:pPr lvl="1"/>
            <a:r>
              <a:rPr lang="en-US" dirty="0"/>
              <a:t>Page title does not count to these lines</a:t>
            </a:r>
          </a:p>
          <a:p>
            <a:pPr lvl="1"/>
            <a:r>
              <a:rPr lang="en-US" dirty="0"/>
              <a:t>Occasional exceptions are allowed</a:t>
            </a:r>
          </a:p>
          <a:p>
            <a:r>
              <a:rPr lang="en-US" dirty="0"/>
              <a:t>Not more than 7 words per line</a:t>
            </a:r>
          </a:p>
          <a:p>
            <a:pPr lvl="1"/>
            <a:r>
              <a:rPr lang="en-US" dirty="0"/>
              <a:t>Occasional exceptions are allowed</a:t>
            </a:r>
          </a:p>
          <a:p>
            <a:r>
              <a:rPr lang="en-US" dirty="0"/>
              <a:t>At least one image (diagram) per page</a:t>
            </a:r>
          </a:p>
          <a:p>
            <a:endParaRPr lang="en-US" dirty="0"/>
          </a:p>
        </p:txBody>
      </p:sp>
    </p:spTree>
    <p:extLst>
      <p:ext uri="{BB962C8B-B14F-4D97-AF65-F5344CB8AC3E}">
        <p14:creationId xmlns:p14="http://schemas.microsoft.com/office/powerpoint/2010/main" val="3561351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9213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4912800" y="1980000"/>
            <a:ext cx="6686400" cy="4320000"/>
          </a:xfrm>
          <a:prstGeom prst="rect">
            <a:avLst/>
          </a:prstGeom>
        </p:spPr>
        <p:txBody>
          <a:bodyPr>
            <a:normAutofit/>
          </a:bodyPr>
          <a:lstStyle/>
          <a:p>
            <a:r>
              <a:rPr lang="en-US" dirty="0"/>
              <a:t>Image can be left or right</a:t>
            </a:r>
          </a:p>
          <a:p>
            <a:r>
              <a:rPr lang="en-US" dirty="0"/>
              <a:t>There is no optimal number of slides</a:t>
            </a:r>
          </a:p>
          <a:p>
            <a:r>
              <a:rPr lang="en-US" dirty="0"/>
              <a:t>Bigger text is allowed to fill empty spaces</a:t>
            </a:r>
          </a:p>
          <a:p>
            <a:r>
              <a:rPr lang="en-US" dirty="0"/>
              <a:t>Be creative</a:t>
            </a:r>
          </a:p>
          <a:p>
            <a:pPr lvl="1"/>
            <a:r>
              <a:rPr lang="en-US" dirty="0"/>
              <a:t>These are guidelines, not </a:t>
            </a:r>
            <a:r>
              <a:rPr lang="en-US"/>
              <a:t>a law</a:t>
            </a:r>
            <a:endParaRPr lang="en-US" dirty="0"/>
          </a:p>
        </p:txBody>
      </p:sp>
    </p:spTree>
    <p:extLst>
      <p:ext uri="{BB962C8B-B14F-4D97-AF65-F5344CB8AC3E}">
        <p14:creationId xmlns:p14="http://schemas.microsoft.com/office/powerpoint/2010/main" val="2941367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a:prstGeom prst="rect">
            <a:avLst/>
          </a:prstGeo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D01AB16B-B152-4F28-8FBC-31B5F06E23CE}" type="datetimeFigureOut">
              <a:rPr lang="en-US"/>
              <a:pPr>
                <a:defRPr/>
              </a:pPr>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16487D3-6E32-4CCA-A804-5CF69B887446}" type="slidenum">
              <a:rPr lang="en-US"/>
              <a:pPr>
                <a:defRPr/>
              </a:pPr>
              <a:t>‹Nr.›</a:t>
            </a:fld>
            <a:endParaRPr lang="en-US"/>
          </a:p>
        </p:txBody>
      </p:sp>
    </p:spTree>
    <p:extLst>
      <p:ext uri="{BB962C8B-B14F-4D97-AF65-F5344CB8AC3E}">
        <p14:creationId xmlns:p14="http://schemas.microsoft.com/office/powerpoint/2010/main" val="2472557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C7029D8A-8A4C-4E7C-BEC2-8049C4D29B92}" type="datetimeFigureOut">
              <a:rPr lang="en-US"/>
              <a:pPr>
                <a:defRPr/>
              </a:pPr>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E7B1F7E-E0D1-4B56-AC6D-1041B428B1AC}" type="slidenum">
              <a:rPr lang="en-US"/>
              <a:pPr>
                <a:defRPr/>
              </a:pPr>
              <a:t>‹Nr.›</a:t>
            </a:fld>
            <a:endParaRPr lang="en-US"/>
          </a:p>
        </p:txBody>
      </p:sp>
    </p:spTree>
    <p:extLst>
      <p:ext uri="{BB962C8B-B14F-4D97-AF65-F5344CB8AC3E}">
        <p14:creationId xmlns:p14="http://schemas.microsoft.com/office/powerpoint/2010/main" val="222088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01385DF-D899-45B0-AA04-49CB578D4F88}" type="datetimeFigureOut">
              <a:rPr lang="en-US"/>
              <a:pPr>
                <a:defRPr/>
              </a:pPr>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30C0285-2D6E-4C7A-AF3E-8B8B7B6F92D0}" type="slidenum">
              <a:rPr lang="en-US"/>
              <a:pPr>
                <a:defRPr/>
              </a:pPr>
              <a:t>‹Nr.›</a:t>
            </a:fld>
            <a:endParaRPr lang="en-US"/>
          </a:p>
        </p:txBody>
      </p:sp>
    </p:spTree>
    <p:extLst>
      <p:ext uri="{BB962C8B-B14F-4D97-AF65-F5344CB8AC3E}">
        <p14:creationId xmlns:p14="http://schemas.microsoft.com/office/powerpoint/2010/main" val="1857788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316210F9-E01A-49C2-BEE9-A92DED21945C}" type="datetimeFigureOut">
              <a:rPr lang="en-US"/>
              <a:pPr>
                <a:defRPr/>
              </a:pPr>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D47C011-F062-464A-B0AC-A3CE8A1070FD}" type="slidenum">
              <a:rPr lang="en-US"/>
              <a:pPr>
                <a:defRPr/>
              </a:pPr>
              <a:t>‹Nr.›</a:t>
            </a:fld>
            <a:endParaRPr lang="en-US"/>
          </a:p>
        </p:txBody>
      </p:sp>
    </p:spTree>
    <p:extLst>
      <p:ext uri="{BB962C8B-B14F-4D97-AF65-F5344CB8AC3E}">
        <p14:creationId xmlns:p14="http://schemas.microsoft.com/office/powerpoint/2010/main" val="3813165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30BBD24-20EA-43D1-8DCC-FBDAC8AF022E}" type="datetimeFigureOut">
              <a:rPr lang="en-US"/>
              <a:pPr>
                <a:defRPr/>
              </a:pPr>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822BF38-1FD3-4E74-88F2-8E7790A387DC}" type="slidenum">
              <a:rPr lang="en-US"/>
              <a:pPr>
                <a:defRPr/>
              </a:pPr>
              <a:t>‹Nr.›</a:t>
            </a:fld>
            <a:endParaRPr lang="en-US"/>
          </a:p>
        </p:txBody>
      </p:sp>
    </p:spTree>
    <p:extLst>
      <p:ext uri="{BB962C8B-B14F-4D97-AF65-F5344CB8AC3E}">
        <p14:creationId xmlns:p14="http://schemas.microsoft.com/office/powerpoint/2010/main" val="440296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a:xfrm>
            <a:off x="838200" y="1825625"/>
            <a:ext cx="10515600" cy="43513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963A9398-DE4C-4E1B-AF5E-75CF02309B18}" type="datetimeFigureOut">
              <a:rPr lang="en-US"/>
              <a:pPr>
                <a:defRPr/>
              </a:pPr>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FEF487B-B570-4F7A-BBBE-A133240A67FF}" type="slidenum">
              <a:rPr lang="en-US"/>
              <a:pPr>
                <a:defRPr/>
              </a:pPr>
              <a:t>‹Nr.›</a:t>
            </a:fld>
            <a:endParaRPr lang="en-US"/>
          </a:p>
        </p:txBody>
      </p:sp>
    </p:spTree>
    <p:extLst>
      <p:ext uri="{BB962C8B-B14F-4D97-AF65-F5344CB8AC3E}">
        <p14:creationId xmlns:p14="http://schemas.microsoft.com/office/powerpoint/2010/main" val="3776042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a:prstGeom prst="rect">
            <a:avLst/>
          </a:prstGeo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64D8B7C-8D25-4319-BA82-46497F94BDE4}" type="datetimeFigureOut">
              <a:rPr lang="en-US"/>
              <a:pPr>
                <a:defRPr/>
              </a:pPr>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39EC709-6984-47AE-916A-A44061201ED9}" type="slidenum">
              <a:rPr lang="en-US"/>
              <a:pPr>
                <a:defRPr/>
              </a:pPr>
              <a:t>‹Nr.›</a:t>
            </a:fld>
            <a:endParaRPr lang="en-US"/>
          </a:p>
        </p:txBody>
      </p:sp>
    </p:spTree>
    <p:extLst>
      <p:ext uri="{BB962C8B-B14F-4D97-AF65-F5344CB8AC3E}">
        <p14:creationId xmlns:p14="http://schemas.microsoft.com/office/powerpoint/2010/main" val="3757627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291" name="Titel 1"/>
          <p:cNvSpPr>
            <a:spLocks noGrp="1"/>
          </p:cNvSpPr>
          <p:nvPr>
            <p:ph type="ctrTitle"/>
          </p:nvPr>
        </p:nvSpPr>
        <p:spPr bwMode="auto">
          <a:xfrm>
            <a:off x="5305425" y="1123950"/>
            <a:ext cx="5762625" cy="27289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r>
              <a:rPr lang="en-US" altLang="en-US" sz="6000" b="1" dirty="0">
                <a:latin typeface="Arial" panose="020B0604020202020204" pitchFamily="34" charset="0"/>
                <a:cs typeface="Arial" panose="020B0604020202020204" pitchFamily="34" charset="0"/>
              </a:rPr>
              <a:t>Malware und </a:t>
            </a:r>
            <a:r>
              <a:rPr lang="en-US" altLang="en-US" sz="6000" b="1" dirty="0" err="1">
                <a:latin typeface="Arial" panose="020B0604020202020204" pitchFamily="34" charset="0"/>
                <a:cs typeface="Arial" panose="020B0604020202020204" pitchFamily="34" charset="0"/>
              </a:rPr>
              <a:t>häufigste</a:t>
            </a:r>
            <a:r>
              <a:rPr lang="en-US" altLang="en-US" sz="6000" b="1" dirty="0">
                <a:latin typeface="Arial" panose="020B0604020202020204" pitchFamily="34" charset="0"/>
                <a:cs typeface="Arial" panose="020B0604020202020204" pitchFamily="34" charset="0"/>
              </a:rPr>
              <a:t> </a:t>
            </a:r>
            <a:r>
              <a:rPr lang="en-US" altLang="en-US" sz="6000" b="1" dirty="0" err="1">
                <a:latin typeface="Arial" panose="020B0604020202020204" pitchFamily="34" charset="0"/>
                <a:cs typeface="Arial" panose="020B0604020202020204" pitchFamily="34" charset="0"/>
              </a:rPr>
              <a:t>Angriffsformen</a:t>
            </a:r>
            <a:endParaRPr lang="en-US" altLang="en-US" sz="6000" b="1" dirty="0">
              <a:latin typeface="Arial" panose="020B0604020202020204" pitchFamily="34" charset="0"/>
              <a:cs typeface="Arial" panose="020B0604020202020204" pitchFamily="34" charset="0"/>
            </a:endParaRPr>
          </a:p>
        </p:txBody>
      </p:sp>
      <p:pic>
        <p:nvPicPr>
          <p:cNvPr id="12292" name="Grafik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Einführung in Malware</a:t>
            </a:r>
            <a:endParaRPr lang="it-IT" altLang="en-US" dirty="0"/>
          </a:p>
        </p:txBody>
      </p:sp>
      <p:sp>
        <p:nvSpPr>
          <p:cNvPr id="2" name="Content Placeholder 1"/>
          <p:cNvSpPr>
            <a:spLocks noGrp="1"/>
          </p:cNvSpPr>
          <p:nvPr>
            <p:ph idx="4294967295"/>
          </p:nvPr>
        </p:nvSpPr>
        <p:spPr>
          <a:xfrm>
            <a:off x="592138" y="1979613"/>
            <a:ext cx="11007725" cy="4321175"/>
          </a:xfrm>
          <a:prstGeom prst="rect">
            <a:avLst/>
          </a:prstGeom>
        </p:spPr>
        <p:txBody>
          <a:bodyPr>
            <a:normAutofit lnSpcReduction="10000"/>
          </a:bodyPr>
          <a:lstStyle/>
          <a:p>
            <a:pPr marL="566420" indent="-457200" fontAlgn="auto">
              <a:spcAft>
                <a:spcPts val="0"/>
              </a:spcAft>
              <a:defRPr/>
            </a:pPr>
            <a:r>
              <a:rPr lang="en-US" altLang="en-US" dirty="0"/>
              <a:t>Akronym für "</a:t>
            </a:r>
            <a:r>
              <a:rPr lang="en-US" altLang="en-US" b="1" dirty="0"/>
              <a:t>bösartige Software</a:t>
            </a:r>
            <a:r>
              <a:rPr lang="en-US" altLang="en-US" dirty="0"/>
              <a:t>".</a:t>
            </a:r>
            <a:endParaRPr lang="en-US" dirty="0">
              <a:cs typeface="Calibri"/>
            </a:endParaRPr>
          </a:p>
          <a:p>
            <a:pPr marL="566420" indent="-457200" fontAlgn="auto">
              <a:spcAft>
                <a:spcPts val="0"/>
              </a:spcAft>
              <a:defRPr/>
            </a:pPr>
            <a:r>
              <a:rPr lang="en-US" dirty="0">
                <a:cs typeface="Calibri"/>
              </a:rPr>
              <a:t>Software, die absichtlich entwickelt wurde, um Schäden verschiedener Art zu verursachen, z. B.:</a:t>
            </a:r>
          </a:p>
          <a:p>
            <a:pPr marL="1023620" lvl="1" indent="-457200" fontAlgn="auto">
              <a:spcAft>
                <a:spcPts val="0"/>
              </a:spcAft>
              <a:defRPr/>
            </a:pPr>
            <a:r>
              <a:rPr lang="en-US" dirty="0">
                <a:cs typeface="Calibri"/>
              </a:rPr>
              <a:t>Blockierung von Diensten und Kommunikation</a:t>
            </a:r>
          </a:p>
          <a:p>
            <a:pPr marL="1023620" lvl="1" indent="-457200" fontAlgn="auto">
              <a:spcAft>
                <a:spcPts val="0"/>
              </a:spcAft>
              <a:defRPr/>
            </a:pPr>
            <a:r>
              <a:rPr lang="en-US" dirty="0">
                <a:cs typeface="Calibri"/>
              </a:rPr>
              <a:t>Abfangen von Übertragungen</a:t>
            </a:r>
          </a:p>
          <a:p>
            <a:pPr marL="1023620" lvl="1" indent="-457200" fontAlgn="auto">
              <a:spcAft>
                <a:spcPts val="0"/>
              </a:spcAft>
              <a:defRPr/>
            </a:pPr>
            <a:r>
              <a:rPr lang="en-US" dirty="0">
                <a:cs typeface="Calibri"/>
              </a:rPr>
              <a:t>Diebstahl privater (persönlicher, geschäftlicher oder staatlicher) Informationen und von persönlichen Identitäten</a:t>
            </a:r>
          </a:p>
          <a:p>
            <a:pPr marL="1023620" lvl="1" indent="-457200" fontAlgn="auto">
              <a:spcAft>
                <a:spcPts val="0"/>
              </a:spcAft>
              <a:defRPr/>
            </a:pPr>
            <a:r>
              <a:rPr lang="en-US" dirty="0">
                <a:cs typeface="Calibri"/>
              </a:rPr>
              <a:t>unbefugter Zugang zu Informationen oder Systemen</a:t>
            </a:r>
          </a:p>
          <a:p>
            <a:pPr marL="1023620" lvl="1" indent="-457200" fontAlgn="auto">
              <a:spcAft>
                <a:spcPts val="0"/>
              </a:spcAft>
              <a:defRPr/>
            </a:pPr>
            <a:r>
              <a:rPr lang="en-US" dirty="0">
                <a:cs typeface="Calibri"/>
              </a:rPr>
              <a:t>Vorenthaltung des Zugangs zu Informationen für die Nutzer.</a:t>
            </a:r>
            <a:endParaRPr lang="it-IT" dirty="0">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 und Cracker</a:t>
            </a:r>
            <a:endParaRPr lang="it-IT" altLang="en-US"/>
          </a:p>
        </p:txBody>
      </p:sp>
      <p:sp>
        <p:nvSpPr>
          <p:cNvPr id="1536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In der Informatik sind "Hacker" und "Cracker" zwei Begriffe, die für Personen verwendet werden, die über ein großes Wissen über Computersysteme verfügen</a:t>
            </a:r>
          </a:p>
          <a:p>
            <a:pPr marL="566738" indent="-457200"/>
            <a:r>
              <a:rPr lang="en-US" altLang="en-US" dirty="0"/>
              <a:t>Der Hauptunterschied zwischen den beiden liegt in der Haltung, mit der sie handeln</a:t>
            </a:r>
          </a:p>
          <a:p>
            <a:pPr marL="566738" indent="-457200"/>
            <a:r>
              <a:rPr lang="en-US" altLang="en-US" dirty="0"/>
              <a:t>Ein </a:t>
            </a:r>
            <a:r>
              <a:rPr lang="en-US" altLang="en-US" b="1" dirty="0"/>
              <a:t>Hacker </a:t>
            </a:r>
            <a:r>
              <a:rPr lang="en-US" altLang="en-US" dirty="0"/>
              <a:t>erforscht Systeme, um besser zu verstehen, wie sie funktionieren, und versucht, neue Schwachstellen zu entdecken.</a:t>
            </a:r>
          </a:p>
          <a:p>
            <a:pPr marL="566738" indent="-457200"/>
            <a:r>
              <a:rPr lang="en-US" altLang="en-US" dirty="0"/>
              <a:t>Ein </a:t>
            </a:r>
            <a:r>
              <a:rPr lang="en-US" altLang="en-US" b="1" dirty="0"/>
              <a:t>Cracker </a:t>
            </a:r>
            <a:r>
              <a:rPr lang="en-US" altLang="en-US" dirty="0"/>
              <a:t>nutzt seine Fähigkeiten, um illegal in Systeme einzudringen und durch den Diebstahl von Daten oder auf zerstörerische Weise Profit zu machen.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Hacker</a:t>
            </a:r>
            <a:endParaRPr lang="it-IT" altLang="en-US" dirty="0"/>
          </a:p>
        </p:txBody>
      </p:sp>
      <p:sp>
        <p:nvSpPr>
          <p:cNvPr id="1638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Hacker versuchen ständig, sich neues Wissen über Computersysteme anzueignen, um sie besser zu verstehen oder ihre Funktionen, Leistung und Sicherheit zu verbessern.</a:t>
            </a:r>
          </a:p>
          <a:p>
            <a:pPr marL="566738" indent="-457200"/>
            <a:r>
              <a:rPr lang="en-US" altLang="en-US" dirty="0"/>
              <a:t>Einige von ihnen engagieren sich auch in demonstrativen und ethischen Aktionen, aber niemals aus Profitgründen.</a:t>
            </a:r>
          </a:p>
          <a:p>
            <a:pPr marL="566738" indent="-457200"/>
            <a:r>
              <a:rPr lang="en-US" altLang="en-US" dirty="0"/>
              <a:t>Hacker-Aktionen werden fast immer ohne Erlaubnis durchgeführt, weshalb das Gesetz sie bestraft (mit großen Unterschieden zwischen den Ländern)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Hacker</a:t>
            </a:r>
            <a:endParaRPr lang="it-IT" altLang="en-US" dirty="0"/>
          </a:p>
        </p:txBody>
      </p:sp>
      <p:sp>
        <p:nvSpPr>
          <p:cNvPr id="1741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i="1" dirty="0"/>
              <a:t>Echte </a:t>
            </a:r>
            <a:r>
              <a:rPr lang="en-US" altLang="en-US" dirty="0"/>
              <a:t>Hacker haben einen Ruf als Experten und sind in ihrer Gemeinschaft hoch angesehen.</a:t>
            </a:r>
          </a:p>
          <a:p>
            <a:pPr marL="566738" indent="-457200"/>
            <a:r>
              <a:rPr lang="en-US" altLang="en-US" dirty="0"/>
              <a:t>Wettbewerbe werden mit dem Ziel organisiert, ein System oder Programm in der kürzest möglichen Zeit zu "durchdringen".</a:t>
            </a:r>
          </a:p>
          <a:p>
            <a:pPr marL="566738" indent="-457200"/>
            <a:r>
              <a:rPr lang="en-US" altLang="en-US" dirty="0"/>
              <a:t>Diese Wettbewerbe werden "</a:t>
            </a:r>
            <a:r>
              <a:rPr lang="en-US" altLang="en-US" i="1" dirty="0"/>
              <a:t>Hackathons"</a:t>
            </a:r>
            <a:r>
              <a:rPr lang="en-US" altLang="en-US" dirty="0"/>
              <a:t> genannt und oft von den Giganten der Computerindustrie gesponsert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Kekse</a:t>
            </a:r>
            <a:endParaRPr lang="it-IT" altLang="en-US" dirty="0"/>
          </a:p>
        </p:txBody>
      </p:sp>
      <p:sp>
        <p:nvSpPr>
          <p:cNvPr id="1843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Der Begriff "Cracker" wird Richard Stallman zugeschrieben</a:t>
            </a:r>
          </a:p>
          <a:p>
            <a:pPr marL="566738" indent="-457200"/>
            <a:r>
              <a:rPr lang="en-US" altLang="en-US" dirty="0"/>
              <a:t>Ein Cracker ist ein Cyber-Krimineller, der versucht, Computersysteme auf unerlaubte und illegale Weise anzugreifen.</a:t>
            </a:r>
          </a:p>
          <a:p>
            <a:pPr marL="566738" indent="-457200"/>
            <a:r>
              <a:rPr lang="en-US" altLang="en-US" dirty="0"/>
              <a:t>Cracker versuchen, Systeme in betrügerischer Absicht auszunutzen, indem sie Schwachstellen ausnutzen, die noch nicht bekannt und behoben sind</a:t>
            </a:r>
          </a:p>
          <a:p>
            <a:pPr marL="566738" indent="-457200"/>
            <a:r>
              <a:rPr lang="en-US" altLang="en-US" dirty="0"/>
              <a:t>Cracker sind häufig an Industriespionage, Datendiebstahl, der Blockierung von Netzen und Websites, Vandalismus usw. beteiligt.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 und Cracker</a:t>
            </a:r>
            <a:endParaRPr lang="it-IT" altLang="en-US"/>
          </a:p>
        </p:txBody>
      </p:sp>
      <p:sp>
        <p:nvSpPr>
          <p:cNvPr id="1945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Die Begriffe "Hacker" und "Cracker" haben subtile Grenzen, die sie voneinander abgrenzen</a:t>
            </a:r>
          </a:p>
          <a:p>
            <a:pPr marL="566738" indent="-457200"/>
            <a:r>
              <a:rPr lang="en-US" altLang="en-US" dirty="0"/>
              <a:t>Ein Eindringen kann für manche Menschen eine illegale Handlung sein und für andere nicht, und das Gesetz spiegelt diese Meinungen wider</a:t>
            </a:r>
          </a:p>
          <a:p>
            <a:pPr marL="566738" indent="-457200"/>
            <a:r>
              <a:rPr lang="en-US" altLang="en-US" dirty="0"/>
              <a:t>Heute werden die beiden Begriffe leider als Synonym betrachtet</a:t>
            </a:r>
          </a:p>
          <a:p>
            <a:pPr marL="109538" indent="0">
              <a:buFont typeface="Arial" panose="020B0604020202020204" pitchFamily="34" charset="0"/>
              <a:buNone/>
            </a:pPr>
            <a:endParaRPr lang="en-US" altLang="en-US" dirty="0"/>
          </a:p>
          <a:p>
            <a:pPr marL="109538" indent="0">
              <a:buFont typeface="Arial" panose="020B0604020202020204" pitchFamily="34" charset="0"/>
              <a:buNone/>
            </a:pPr>
            <a:r>
              <a:rPr lang="en-US" altLang="en-US" b="1" dirty="0"/>
              <a:t>In diesem Dokument werden wir </a:t>
            </a:r>
            <a:r>
              <a:rPr lang="en-US" altLang="en-US" b="1" i="1" dirty="0"/>
              <a:t>unglücklicherweise </a:t>
            </a:r>
            <a:r>
              <a:rPr lang="en-US" altLang="en-US" b="1" dirty="0"/>
              <a:t>den gebräuchlicheren und missbräuchlichen Begriff "</a:t>
            </a:r>
            <a:r>
              <a:rPr lang="en-US" altLang="en-US" b="1" u="sng" dirty="0"/>
              <a:t>Hacker" </a:t>
            </a:r>
            <a:r>
              <a:rPr lang="en-US" altLang="en-US" b="1" dirty="0"/>
              <a:t>für beide Kategorien verwenden, wobei wir sicher sind, dass der kluge Leser durchaus in der Lage ist, zwischen einem </a:t>
            </a:r>
            <a:r>
              <a:rPr lang="en-US" altLang="en-US" b="1" i="1" dirty="0"/>
              <a:t>Hacker </a:t>
            </a:r>
            <a:r>
              <a:rPr lang="en-US" altLang="en-US" b="1" dirty="0"/>
              <a:t>und einem </a:t>
            </a:r>
            <a:r>
              <a:rPr lang="en-US" altLang="en-US" b="1" i="1" dirty="0"/>
              <a:t>Cracker </a:t>
            </a:r>
            <a:r>
              <a:rPr lang="en-US" altLang="en-US" b="1" dirty="0"/>
              <a:t>zu unterscheiden.</a:t>
            </a:r>
            <a:endParaRPr lang="en-US"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Hacker-Kategorien</a:t>
            </a:r>
            <a:endParaRPr lang="it-IT" altLang="en-US"/>
          </a:p>
        </p:txBody>
      </p:sp>
      <p:sp>
        <p:nvSpPr>
          <p:cNvPr id="2048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b="1" dirty="0"/>
              <a:t>Black Hat Hacker</a:t>
            </a:r>
            <a:br>
              <a:rPr lang="en-US" altLang="en-US" dirty="0"/>
            </a:br>
            <a:r>
              <a:rPr lang="en-US" altLang="en-US" dirty="0"/>
              <a:t>nutzen ihr Wissen für böswillige oder kriminelle Zwecke</a:t>
            </a:r>
          </a:p>
          <a:p>
            <a:pPr marL="566738" indent="-457200"/>
            <a:r>
              <a:rPr lang="en-US" altLang="en-US" b="1" dirty="0"/>
              <a:t>White Hat Hacker</a:t>
            </a:r>
            <a:br>
              <a:rPr lang="en-US" altLang="en-US" b="1" dirty="0"/>
            </a:br>
            <a:r>
              <a:rPr lang="en-US" altLang="en-US" dirty="0"/>
              <a:t>testen Systeme, um mögliche Schwachstellen zu identifizieren</a:t>
            </a:r>
            <a:br>
              <a:rPr lang="en-US" altLang="en-US" dirty="0"/>
            </a:br>
            <a:r>
              <a:rPr lang="en-US" altLang="en-US" dirty="0"/>
              <a:t>sind oft Sicherheitsexperten, die für diesen Zweck bezahlt werden</a:t>
            </a:r>
          </a:p>
          <a:p>
            <a:pPr marL="566738" indent="-457200"/>
            <a:r>
              <a:rPr lang="en-US" altLang="en-US" b="1" dirty="0"/>
              <a:t>Graue Hut-Hacker</a:t>
            </a:r>
            <a:br>
              <a:rPr lang="en-US" altLang="en-US" b="1" dirty="0"/>
            </a:br>
            <a:r>
              <a:rPr lang="en-US" altLang="en-US" dirty="0"/>
              <a:t>ähneln den White Hats, arbeiten aber oft ohne Genehmigung</a:t>
            </a:r>
            <a:br>
              <a:rPr lang="en-US" altLang="en-US" dirty="0"/>
            </a:br>
            <a:r>
              <a:rPr lang="en-US" altLang="en-US" dirty="0"/>
              <a:t>verlangen oft von Anbietern, dass sie gefundene Probleme beheben, meist kostenlos</a:t>
            </a:r>
            <a:br>
              <a:rPr lang="en-US" altLang="en-US" dirty="0"/>
            </a:br>
            <a:r>
              <a:rPr lang="en-US" altLang="en-US" dirty="0"/>
              <a:t>einige Anbieter belohnen sie mit Geld, andere verfolgen sie strafrechtlich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Hacker-Kategorien</a:t>
            </a:r>
            <a:endParaRPr lang="it-IT" altLang="en-US"/>
          </a:p>
        </p:txBody>
      </p:sp>
      <p:sp>
        <p:nvSpPr>
          <p:cNvPr id="2150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a:buFont typeface="Arial" panose="020B0604020202020204" pitchFamily="34" charset="0"/>
              <a:buNone/>
            </a:pPr>
            <a:r>
              <a:rPr lang="en-US" altLang="en-US" b="1" dirty="0"/>
              <a:t>Selbstmord-Hacker</a:t>
            </a:r>
            <a:br>
              <a:rPr lang="en-US" altLang="en-US" dirty="0"/>
            </a:br>
            <a:r>
              <a:rPr lang="en-US" altLang="en-US" dirty="0"/>
              <a:t>sind in der Regel weniger kompetent als Black/White Hats</a:t>
            </a:r>
            <a:br>
              <a:rPr lang="en-US" altLang="en-US" dirty="0"/>
            </a:br>
            <a:r>
              <a:rPr lang="en-US" altLang="en-US" dirty="0"/>
              <a:t>handeln aus ideologischen Gründen und haben kein Interesse daran, ihre Identität zu verbergen</a:t>
            </a:r>
          </a:p>
          <a:p>
            <a:pPr marL="109538" indent="0">
              <a:buFont typeface="Arial" panose="020B0604020202020204" pitchFamily="34" charset="0"/>
              <a:buNone/>
            </a:pPr>
            <a:r>
              <a:rPr lang="en-US" altLang="en-US" b="1" dirty="0"/>
              <a:t>Vom Staat gesponserte Hacker</a:t>
            </a:r>
            <a:br>
              <a:rPr lang="en-US" altLang="en-US" b="1" dirty="0"/>
            </a:br>
            <a:r>
              <a:rPr lang="en-US" altLang="en-US" dirty="0"/>
              <a:t>die von einer Regierung dafür bezahlt werden, Cyberangriffe gegen ein anderes Land zu starten; diese Aktionen werden als echte Kriegshandlungen betrachtet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Hacker-Kategorien</a:t>
            </a:r>
            <a:endParaRPr lang="it-IT" altLang="en-US"/>
          </a:p>
        </p:txBody>
      </p:sp>
      <p:sp>
        <p:nvSpPr>
          <p:cNvPr id="2253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a:buFont typeface="Arial" panose="020B0604020202020204" pitchFamily="34" charset="0"/>
              <a:buNone/>
            </a:pPr>
            <a:r>
              <a:rPr lang="en-US" altLang="en-US" b="1" dirty="0"/>
              <a:t>Skript-Kiddies</a:t>
            </a:r>
            <a:br>
              <a:rPr lang="en-US" altLang="en-US" b="1" dirty="0"/>
            </a:br>
            <a:r>
              <a:rPr lang="en-US" altLang="en-US" dirty="0"/>
              <a:t>haben keine großen Fähigkeiten oder haben diese noch nicht erworben</a:t>
            </a:r>
            <a:br>
              <a:rPr lang="en-US" altLang="en-US" dirty="0"/>
            </a:br>
            <a:r>
              <a:rPr lang="en-US" altLang="en-US" dirty="0"/>
              <a:t>nutzen in der Regel Skripte und Tools, die von anderen Hackern erstellt wurden</a:t>
            </a:r>
          </a:p>
          <a:p>
            <a:pPr marL="109538" indent="0">
              <a:buFont typeface="Arial" panose="020B0604020202020204" pitchFamily="34" charset="0"/>
              <a:buNone/>
            </a:pPr>
            <a:r>
              <a:rPr lang="en-US" altLang="en-US" b="1" dirty="0"/>
              <a:t>Cyber-Terroristen</a:t>
            </a:r>
            <a:br>
              <a:rPr lang="en-US" altLang="en-US" b="1" dirty="0"/>
            </a:br>
            <a:r>
              <a:rPr lang="en-US" altLang="en-US" dirty="0"/>
              <a:t>Einzelpersonen oder Gruppen mit feindlichen Absichten, die im Allgemeinen darauf abzielen, in einem Land Chaos zu stiften</a:t>
            </a:r>
            <a:br>
              <a:rPr lang="en-US" altLang="en-US" dirty="0"/>
            </a:br>
            <a:r>
              <a:rPr lang="en-US" altLang="en-US" dirty="0"/>
              <a:t>ähnlich wie staatlich gesponserte Hacker, aber nicht von der Regierung gesponsert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Trojanische Pferde </a:t>
            </a:r>
          </a:p>
        </p:txBody>
      </p:sp>
      <p:sp>
        <p:nvSpPr>
          <p:cNvPr id="2355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000" dirty="0"/>
              <a:t>Programme, die als nützliche Software fungieren, aber auch eine versteckte bösartige Funktion haben und parallel ausgeführt werden</a:t>
            </a:r>
          </a:p>
          <a:p>
            <a:pPr marL="566738" indent="-457200"/>
            <a:r>
              <a:rPr lang="en-US" altLang="en-US" sz="2000" dirty="0"/>
              <a:t>Oft sind es Shareware-Programme oder gecrackte Programme, die modifiziert vertrieben werden, um das trojanische Pferd zu übertragen.</a:t>
            </a:r>
          </a:p>
          <a:p>
            <a:pPr marL="566738" indent="-457200"/>
            <a:r>
              <a:rPr lang="en-US" altLang="en-US" sz="2000" dirty="0"/>
              <a:t>Wird oft durch E-Mails oder durch das Herunterladen von Programmen über das Internet verbreitet.</a:t>
            </a:r>
          </a:p>
          <a:p>
            <a:pPr marL="566738" indent="-457200"/>
            <a:r>
              <a:rPr lang="en-US" altLang="en-US" sz="2000" dirty="0"/>
              <a:t>Beispiele:</a:t>
            </a:r>
          </a:p>
          <a:p>
            <a:pPr marL="1023938" lvl="1" indent="-457200"/>
            <a:r>
              <a:rPr lang="en-US" altLang="en-US" sz="2000" i="1" dirty="0" err="1"/>
              <a:t>Keylogger </a:t>
            </a:r>
            <a:r>
              <a:rPr lang="en-US" altLang="en-US" sz="2000" dirty="0"/>
              <a:t>- Programme, die Passwörter stehlen und sie an den Hacker senden</a:t>
            </a:r>
          </a:p>
          <a:p>
            <a:pPr marL="1023938" lvl="1" indent="-457200"/>
            <a:r>
              <a:rPr lang="en-US" altLang="en-US" sz="2000" i="1" dirty="0"/>
              <a:t>Backdoors (Hintertüren) </a:t>
            </a:r>
            <a:r>
              <a:rPr lang="en-US" altLang="en-US" sz="2000" dirty="0"/>
              <a:t>- Programme, die als Terminalserver fungieren und dem entfernten Hacker den Zugriff auf den Computer unter Umgehung der normalen Authentifizierung ermöglichen</a:t>
            </a:r>
          </a:p>
          <a:p>
            <a:pPr marL="1023938" lvl="1" indent="-457200"/>
            <a:r>
              <a:rPr lang="en-US" altLang="en-US" sz="2000" i="1" dirty="0" err="1"/>
              <a:t>Cryptominers </a:t>
            </a:r>
            <a:r>
              <a:rPr lang="en-US" altLang="en-US" sz="2000" dirty="0"/>
              <a:t>- Programme, die Kryptowährungen schürfen</a:t>
            </a:r>
          </a:p>
          <a:p>
            <a:pPr marL="1023938" lvl="1" indent="-457200"/>
            <a:r>
              <a:rPr lang="en-US" altLang="en-US" sz="2000" i="1" dirty="0"/>
              <a:t>Bots </a:t>
            </a:r>
            <a:r>
              <a:rPr lang="en-US" altLang="en-US" sz="2000" dirty="0"/>
              <a:t>- automatische Programme, die zum Beispiel für DDoS-Angriffe eingesetzt werden</a:t>
            </a:r>
          </a:p>
          <a:p>
            <a:pPr marL="566738" indent="-457200"/>
            <a:endParaRPr lang="en-US"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Rootkits </a:t>
            </a:r>
          </a:p>
        </p:txBody>
      </p:sp>
      <p:sp>
        <p:nvSpPr>
          <p:cNvPr id="2457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Software, die den Zugriff auf einen Computer oder einen Bereich seiner Software ermöglichen soll, der sonst nicht erlaubt ist</a:t>
            </a:r>
          </a:p>
          <a:p>
            <a:pPr marL="566738" indent="-457200"/>
            <a:r>
              <a:rPr lang="en-US" altLang="en-US" dirty="0"/>
              <a:t>Installiert durch andere Malware</a:t>
            </a:r>
          </a:p>
          <a:p>
            <a:pPr marL="566738" indent="-457200"/>
            <a:r>
              <a:rPr lang="en-US" altLang="en-US" dirty="0"/>
              <a:t>Versuch, das Vorhandensein einer Malware selbst vor der Entdeckung zu verbergen</a:t>
            </a:r>
          </a:p>
          <a:p>
            <a:pPr marL="566738" indent="-457200"/>
            <a:r>
              <a:rPr lang="en-US" altLang="en-US" dirty="0"/>
              <a:t>Ändern Sie die Betriebssysteme, oft beim Hochfahren</a:t>
            </a:r>
          </a:p>
          <a:p>
            <a:pPr marL="109538" indent="0">
              <a:buFont typeface="Arial" panose="020B0604020202020204" pitchFamily="34" charset="0"/>
              <a:buNone/>
            </a:pPr>
            <a:endParaRPr lang="en-US"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Viren und Würmer </a:t>
            </a:r>
          </a:p>
        </p:txBody>
      </p:sp>
      <p:sp>
        <p:nvSpPr>
          <p:cNvPr id="2560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Eigenständige Software, die auf einem Computer läuft und andere Software und Computer infiziert</a:t>
            </a:r>
          </a:p>
          <a:p>
            <a:pPr marL="566738" indent="-457200"/>
            <a:r>
              <a:rPr lang="en-US" altLang="en-US" b="1" dirty="0"/>
              <a:t>Virus</a:t>
            </a:r>
          </a:p>
          <a:p>
            <a:pPr marL="1023938" lvl="1" indent="-457200"/>
            <a:r>
              <a:rPr lang="en-US" altLang="en-US" dirty="0"/>
              <a:t>ähnlich wie Trojanisches Pferd</a:t>
            </a:r>
          </a:p>
          <a:p>
            <a:pPr marL="1023938" lvl="1" indent="-457200"/>
            <a:r>
              <a:rPr lang="en-US" altLang="en-US" dirty="0"/>
              <a:t>kann Kopien von sich selbst erstellen, indem es andere Software infiziert (sich in sie einschleust)</a:t>
            </a:r>
          </a:p>
          <a:p>
            <a:pPr marL="1023938" lvl="1" indent="-457200"/>
            <a:r>
              <a:rPr lang="en-US" altLang="en-US" dirty="0"/>
              <a:t>sich auf andere Systeme ausbreiten, wenn infizierte Software kopiert und auf ihnen ausgeführt wird</a:t>
            </a:r>
          </a:p>
          <a:p>
            <a:pPr marL="566738" indent="-457200"/>
            <a:r>
              <a:rPr lang="en-US" altLang="en-US" b="1" dirty="0"/>
              <a:t>Wurm</a:t>
            </a:r>
          </a:p>
          <a:p>
            <a:pPr marL="1023938" lvl="1" indent="-457200"/>
            <a:r>
              <a:rPr lang="en-US" altLang="en-US" dirty="0"/>
              <a:t>ähnlich wie ein Virus</a:t>
            </a:r>
          </a:p>
          <a:p>
            <a:pPr marL="1023938" lvl="1" indent="-457200"/>
            <a:r>
              <a:rPr lang="en-US" altLang="en-US" dirty="0"/>
              <a:t>infiziert andere Computer über das Netzwerk, ohne Dateien zu infizieren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Ransomware </a:t>
            </a:r>
          </a:p>
        </p:txBody>
      </p:sp>
      <p:sp>
        <p:nvSpPr>
          <p:cNvPr id="2662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Malware, die den Zugriff auf das infizierte Gerät einschränkt</a:t>
            </a:r>
          </a:p>
          <a:p>
            <a:pPr marL="566738" indent="-457200"/>
            <a:r>
              <a:rPr lang="en-US" altLang="en-US" dirty="0"/>
              <a:t>Erfordert die Zahlung eines Lösegelds, um die Beschränkung aufzuheben</a:t>
            </a:r>
          </a:p>
          <a:p>
            <a:pPr marL="566738" indent="-457200"/>
            <a:r>
              <a:rPr lang="en-US" altLang="en-US" dirty="0"/>
              <a:t>Haupttypen:</a:t>
            </a:r>
          </a:p>
          <a:p>
            <a:pPr marL="1023938" lvl="1" indent="-457200"/>
            <a:r>
              <a:rPr lang="en-US" altLang="en-US" i="1" dirty="0"/>
              <a:t>Ransomware zur Bildschirmsperrung </a:t>
            </a:r>
            <a:r>
              <a:rPr lang="en-US" altLang="en-US" dirty="0"/>
              <a:t>- blockiert Bildschirme mit einer einschüchternden Anschuldigung illegalen Verhaltens und fordert die Opfer zur Zahlung einer Gebühr auf</a:t>
            </a:r>
          </a:p>
          <a:p>
            <a:pPr marL="1023938" lvl="1" indent="-457200"/>
            <a:r>
              <a:rPr lang="en-US" altLang="en-US" i="1" dirty="0"/>
              <a:t>Verschlüsselungsbasierte Ransomware </a:t>
            </a:r>
            <a:r>
              <a:rPr lang="en-US" altLang="en-US" dirty="0"/>
              <a:t>(z. B. </a:t>
            </a:r>
            <a:r>
              <a:rPr lang="en-US" altLang="en-US" dirty="0" err="1"/>
              <a:t>CryptoLocker </a:t>
            </a:r>
            <a:r>
              <a:rPr lang="en-US" altLang="en-US" dirty="0"/>
              <a:t>und </a:t>
            </a:r>
            <a:r>
              <a:rPr lang="en-US" altLang="en-US" dirty="0" err="1"/>
              <a:t>WannaCry</a:t>
            </a:r>
            <a:r>
              <a:rPr lang="en-US" altLang="en-US" dirty="0"/>
              <a:t>) - verschlüsselt bestimmte Arten von Dateien (Bilder, Dokumente) oder alle Dateien. Wenn die vollständige Verschlüsselung abgeschlossen ist, informiert ein Popup-Fenster den Benutzer darüber, dass (alle) Dateien verschlüsselt wurden und dass eine Gebühr gezahlt werden muss, um sie wiederherzustellen, normalerweise in Kryptowährung.</a:t>
            </a:r>
          </a:p>
          <a:p>
            <a:pPr marL="566738" indent="-457200"/>
            <a:r>
              <a:rPr lang="en-US" altLang="en-US" b="1" dirty="0"/>
              <a:t>Wiper</a:t>
            </a:r>
            <a:r>
              <a:rPr lang="en-US" altLang="en-US" dirty="0"/>
              <a:t>: sieht aus wie eine Ransomware, zerstört aber die Daten, auch wenn oft eine Zahlung verlangt wird.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Grauware</a:t>
            </a:r>
            <a:endParaRPr lang="it-IT" altLang="en-US" dirty="0"/>
          </a:p>
        </p:txBody>
      </p:sp>
      <p:sp>
        <p:nvSpPr>
          <p:cNvPr id="27651" name="Content Placeholder 1"/>
          <p:cNvSpPr>
            <a:spLocks noGrp="1"/>
          </p:cNvSpPr>
          <p:nvPr>
            <p:ph idx="4294967295"/>
          </p:nvPr>
        </p:nvSpPr>
        <p:spPr bwMode="auto">
          <a:xfrm>
            <a:off x="592138" y="1904662"/>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200" dirty="0"/>
              <a:t>Kann die Leistung von Computern verschlechtern und Sicherheitsrisiken verursachen</a:t>
            </a:r>
          </a:p>
          <a:p>
            <a:pPr marL="566738" indent="-457200"/>
            <a:r>
              <a:rPr lang="en-US" altLang="en-US" sz="2200" dirty="0"/>
              <a:t>sich lästig oder unerwünscht verhalten, aber in der Regel weniger gefährlich sind</a:t>
            </a:r>
          </a:p>
          <a:p>
            <a:pPr marL="566738" indent="-457200"/>
            <a:r>
              <a:rPr lang="en-US" altLang="en-US" sz="2200" dirty="0"/>
              <a:t>Beispiele:</a:t>
            </a:r>
          </a:p>
          <a:p>
            <a:pPr marL="1023938" lvl="1" indent="-457200"/>
            <a:r>
              <a:rPr lang="en-US" altLang="en-US" sz="2200" dirty="0"/>
              <a:t>Spionageprogramme - z. B. </a:t>
            </a:r>
            <a:r>
              <a:rPr lang="en-US" altLang="en-US" sz="2200" dirty="0" err="1"/>
              <a:t>Keylogger</a:t>
            </a:r>
            <a:endParaRPr lang="en-US" altLang="en-US" sz="2200" dirty="0"/>
          </a:p>
          <a:p>
            <a:pPr marL="1023938" lvl="1" indent="-457200"/>
            <a:r>
              <a:rPr lang="en-US" altLang="en-US" sz="2200" dirty="0"/>
              <a:t>Adware - z.B. Werbefenster auf dem Bildschirm oder im Browser, betrügerische Dialer, usw.)</a:t>
            </a:r>
          </a:p>
          <a:p>
            <a:pPr marL="1023938" lvl="1" indent="-457200"/>
            <a:r>
              <a:rPr lang="en-US" altLang="en-US" sz="2200" dirty="0"/>
              <a:t>Potenziell unerwünschte Programme (PUPs), z. B. Anwendungen, die aufgrund eines Fehlers in einer Vereinbarung bei der Installation eines anderen Programms versehentlich installiert wurden</a:t>
            </a:r>
          </a:p>
          <a:p>
            <a:pPr marL="566738" indent="-457200"/>
            <a:r>
              <a:rPr lang="en-US" altLang="en-US" sz="2200" dirty="0"/>
              <a:t>Manchmal ändern Sie einfach die Einstellungen von Browsern und anderen Programmen</a:t>
            </a:r>
            <a:endParaRPr lang="it-IT" altLang="en-US" sz="2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i="1" dirty="0" err="1"/>
              <a:t>Dateilose </a:t>
            </a:r>
            <a:r>
              <a:rPr lang="en-US" altLang="en-US" i="1" dirty="0"/>
              <a:t>Malware</a:t>
            </a:r>
            <a:endParaRPr lang="it-IT" altLang="en-US" dirty="0"/>
          </a:p>
        </p:txBody>
      </p:sp>
      <p:sp>
        <p:nvSpPr>
          <p:cNvPr id="3072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Auch bekannt als </a:t>
            </a:r>
            <a:r>
              <a:rPr lang="en-US" altLang="en-US" i="1" dirty="0"/>
              <a:t>Advanced Volatile Threats </a:t>
            </a:r>
          </a:p>
          <a:p>
            <a:pPr marL="566738" indent="-457200"/>
            <a:r>
              <a:rPr lang="en-US" altLang="en-US" dirty="0"/>
              <a:t>Läuft im Speicher und benötigt keine Datei zum Betrieb</a:t>
            </a:r>
          </a:p>
          <a:p>
            <a:pPr marL="566738" indent="-457200"/>
            <a:r>
              <a:rPr lang="en-US" altLang="en-US" dirty="0"/>
              <a:t>Verwendet vorhandene Systemwerkzeuge zur Durchführung seiner Tätigkeit</a:t>
            </a:r>
          </a:p>
          <a:p>
            <a:pPr marL="566738" indent="-457200"/>
            <a:r>
              <a:rPr lang="en-US" altLang="en-US" dirty="0"/>
              <a:t>Das Fehlen einer Datei im Dateisystem macht es schwierig, sie zu erkennen und zu analysieren.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a:t>Risiken</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Schwachstellen in der Software können ausgenutzt werden, um Privilegien zu erlangen oder Schutzmaßnahmen zu umgehen, bis das Problem behoben ist.</a:t>
            </a:r>
          </a:p>
          <a:p>
            <a:pPr marL="566928" indent="-457200" fontAlgn="auto">
              <a:spcAft>
                <a:spcPts val="0"/>
              </a:spcAft>
              <a:defRPr/>
            </a:pPr>
            <a:r>
              <a:rPr lang="en-US" dirty="0"/>
              <a:t>Die Software sollte auf dem neuesten Stand sein, insbesondere das Betriebssystem.</a:t>
            </a:r>
          </a:p>
          <a:p>
            <a:pPr marL="566928" indent="-457200" fontAlgn="auto">
              <a:spcAft>
                <a:spcPts val="0"/>
              </a:spcAft>
              <a:defRPr/>
            </a:pPr>
            <a:r>
              <a:rPr lang="en-US" dirty="0"/>
              <a:t>Firewalls und Intrusion Detection Systeme sollten Verkehrsmuster im LAN überwachen</a:t>
            </a:r>
          </a:p>
          <a:p>
            <a:pPr marL="566928" indent="-457200" fontAlgn="auto">
              <a:spcAft>
                <a:spcPts val="0"/>
              </a:spcAft>
              <a:defRPr/>
            </a:pPr>
            <a:r>
              <a:rPr lang="en-US" dirty="0"/>
              <a:t>Regel des geringsten Privilegs: Benutzer und Programme sollten nicht mehr Rechte haben, als sie benötigen</a:t>
            </a:r>
          </a:p>
          <a:p>
            <a:pPr fontAlgn="auto">
              <a:spcAft>
                <a:spcPts val="0"/>
              </a:spcAft>
              <a:defRPr/>
            </a:pPr>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Risikominderung</a:t>
            </a:r>
          </a:p>
        </p:txBody>
      </p:sp>
      <p:sp>
        <p:nvSpPr>
          <p:cNvPr id="3277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Antivirus-Software blockiert und entfernt möglicherweise einige Arten von Malware:</a:t>
            </a:r>
          </a:p>
          <a:p>
            <a:pPr marL="1023938" lvl="1" indent="-457200"/>
            <a:r>
              <a:rPr lang="en-US" altLang="en-US" dirty="0"/>
              <a:t>Echtzeitschutz gegen die Installation von Schadsoftware auf einem Computer </a:t>
            </a:r>
          </a:p>
          <a:p>
            <a:pPr marL="1023938" lvl="1" indent="-457200"/>
            <a:r>
              <a:rPr lang="en-US" altLang="en-US" dirty="0"/>
              <a:t>Vollständige Überprüfung der Dateien und der Konfiguration (z. B. Windows-Registrierung) auf potenzielle Bedrohungen. </a:t>
            </a:r>
          </a:p>
          <a:p>
            <a:pPr marL="566738" indent="-457200"/>
            <a:r>
              <a:rPr lang="en-US" altLang="en-US" dirty="0"/>
              <a:t>Personal Firewalls analysieren jede Netzwerkverbindung und können ungewöhnliche Aktivitäten erkennen</a:t>
            </a:r>
          </a:p>
          <a:p>
            <a:pPr marL="566738" indent="-457200"/>
            <a:r>
              <a:rPr lang="en-US" altLang="en-US" dirty="0"/>
              <a:t>Beim Sandboxing wird eine Anwendung isoliert vom Rest des Systems ausgeführt:</a:t>
            </a:r>
          </a:p>
          <a:p>
            <a:pPr marL="1023938" lvl="1" indent="-457200"/>
            <a:r>
              <a:rPr lang="en-US" altLang="en-US" dirty="0"/>
              <a:t>Sandboxing von Anwendungen</a:t>
            </a:r>
          </a:p>
          <a:p>
            <a:pPr marL="1023938" lvl="1" indent="-457200"/>
            <a:r>
              <a:rPr lang="en-US" altLang="en-US" dirty="0"/>
              <a:t>Virtuelle Maschinen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Risikominderung</a:t>
            </a:r>
          </a:p>
        </p:txBody>
      </p:sp>
      <p:sp>
        <p:nvSpPr>
          <p:cNvPr id="3379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i="1" dirty="0"/>
              <a:t>Website-Schwachstellen-Scanner</a:t>
            </a:r>
            <a:br>
              <a:rPr lang="en-US" altLang="en-US" i="1" dirty="0"/>
            </a:br>
            <a:r>
              <a:rPr lang="en-US" altLang="en-US" dirty="0"/>
              <a:t>Scan, der von einigen Antivirenprogrammen anhand einer Liste bekannter gefährlicher Websites durchgeführt wird und die Verbindung zu diesen Websites verhindert</a:t>
            </a:r>
          </a:p>
          <a:p>
            <a:pPr marL="566738" indent="-457200"/>
            <a:r>
              <a:rPr lang="en-US" altLang="en-US" i="1" dirty="0"/>
              <a:t>Schemata der Netzwerktrennung</a:t>
            </a:r>
            <a:br>
              <a:rPr lang="en-US" altLang="en-US" dirty="0"/>
            </a:br>
            <a:r>
              <a:rPr lang="en-US" altLang="en-US" dirty="0"/>
              <a:t>ein Netz in Teile aufteilen und nur den rechtmäßigen Verkehr zwischen ihnen zulassen (verhindert die Ausbreitung von Schadsoftware)</a:t>
            </a:r>
            <a:br>
              <a:rPr lang="en-US" altLang="en-US" dirty="0"/>
            </a:br>
            <a:r>
              <a:rPr lang="en-US" altLang="en-US" dirty="0"/>
              <a:t>Moderne Software Defined Networking-Techniken sind in der Lage, dies zu implementieren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Risikominderung</a:t>
            </a:r>
          </a:p>
        </p:txBody>
      </p:sp>
      <p:sp>
        <p:nvSpPr>
          <p:cNvPr id="3481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i="1" dirty="0"/>
              <a:t>Luftspalt-Isolierung oder parallele Netzpläne</a:t>
            </a:r>
            <a:br>
              <a:rPr lang="en-US" altLang="en-US" dirty="0"/>
            </a:br>
            <a:r>
              <a:rPr lang="en-US" altLang="en-US" dirty="0"/>
              <a:t>Vollständige Isolierung eines Teils eines Netzes und Bereitstellung verbesserter Kontrollen des Ein- und Austritts von Software und Daten.</a:t>
            </a:r>
            <a:br>
              <a:rPr lang="en-US" altLang="en-US" dirty="0"/>
            </a:br>
            <a:r>
              <a:rPr lang="en-US" altLang="en-US" dirty="0"/>
              <a:t>Keine endgültige Lösung:</a:t>
            </a:r>
          </a:p>
          <a:p>
            <a:pPr marL="1023938" lvl="1" indent="-457200"/>
            <a:r>
              <a:rPr lang="en-US" altLang="en-US" dirty="0"/>
              <a:t>Software und Daten müssen in das isolierte System gelangen, z. B. zum Patchen</a:t>
            </a:r>
          </a:p>
          <a:p>
            <a:pPr marL="1023938" lvl="1" indent="-457200"/>
            <a:r>
              <a:rPr lang="en-US" altLang="en-US" dirty="0"/>
              <a:t>Bekanntes Beispiel: </a:t>
            </a:r>
            <a:r>
              <a:rPr lang="en-US" altLang="en-US" b="1" dirty="0" err="1"/>
              <a:t>Stuxnet </a:t>
            </a:r>
            <a:r>
              <a:rPr lang="en-US" altLang="en-US" dirty="0"/>
              <a:t>- Schadsoftware, die über "zufällig" in der Nähe vergessene USB-Laufwerke in die Zielumgebung eingeschleust wurde, von den Mitarbeitern des Werks abgeholt und in die Computer des Werks eingesteckt wurde, um den Inhalt einzusehen</a:t>
            </a:r>
          </a:p>
          <a:p>
            <a:pPr marL="1023938" lvl="1" indent="-457200"/>
            <a:r>
              <a:rPr lang="en-US" altLang="en-US" dirty="0"/>
              <a:t>viele Möglichkeiten zur Überwindung von Luftspalten: z. B. durch die Analyse von elektromagnetischen, thermischen und akustischen Emissionen</a:t>
            </a:r>
          </a:p>
          <a:p>
            <a:pPr marL="1023938" lvl="1" indent="-457200"/>
            <a:endParaRPr lang="en-US"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Phishing-Angriff</a:t>
            </a:r>
            <a:endParaRPr lang="it-IT" altLang="en-US" dirty="0"/>
          </a:p>
        </p:txBody>
      </p:sp>
      <p:sp>
        <p:nvSpPr>
          <p:cNvPr id="5" name="Content Placeholder 4"/>
          <p:cNvSpPr>
            <a:spLocks noGrp="1"/>
          </p:cNvSpPr>
          <p:nvPr>
            <p:ph idx="4294967295"/>
          </p:nvPr>
        </p:nvSpPr>
        <p:spPr>
          <a:xfrm>
            <a:off x="592138" y="1979613"/>
            <a:ext cx="11474944" cy="4321175"/>
          </a:xfrm>
          <a:prstGeom prst="rect">
            <a:avLst/>
          </a:prstGeom>
        </p:spPr>
        <p:txBody>
          <a:bodyPr/>
          <a:lstStyle/>
          <a:p>
            <a:pPr marL="566928" indent="-457200" fontAlgn="auto">
              <a:spcAft>
                <a:spcPts val="0"/>
              </a:spcAft>
              <a:defRPr/>
            </a:pPr>
            <a:r>
              <a:rPr lang="en-US" dirty="0"/>
              <a:t>Sehr häufig und leicht durchführbar</a:t>
            </a:r>
          </a:p>
          <a:p>
            <a:pPr marL="566928" indent="-457200" fontAlgn="auto">
              <a:spcAft>
                <a:spcPts val="0"/>
              </a:spcAft>
              <a:defRPr/>
            </a:pPr>
            <a:r>
              <a:rPr lang="en-US" dirty="0"/>
              <a:t>Versenden von E-Mails, die scheinbar von einem vertrauenswürdigen Absender stammen, mit dem Ziel, das Opfer dazu zu bringen, einen bestimmten Vorgang auszuführen (z. B. seine Anmeldedaten einzugeben)</a:t>
            </a:r>
          </a:p>
          <a:p>
            <a:pPr marL="566928" indent="-457200" fontAlgn="auto">
              <a:spcAft>
                <a:spcPts val="0"/>
              </a:spcAft>
              <a:defRPr/>
            </a:pPr>
            <a:r>
              <a:rPr lang="en-US" dirty="0"/>
              <a:t>Technik des Social Engineering</a:t>
            </a:r>
          </a:p>
          <a:p>
            <a:pPr marL="566928" indent="-457200" fontAlgn="auto">
              <a:spcAft>
                <a:spcPts val="0"/>
              </a:spcAft>
              <a:defRPr/>
            </a:pPr>
            <a:r>
              <a:rPr lang="en-US" dirty="0"/>
              <a:t>Beispiel:</a:t>
            </a:r>
            <a:br>
              <a:rPr lang="en-US" dirty="0"/>
            </a:br>
            <a:r>
              <a:rPr lang="en-US" dirty="0"/>
              <a:t>URLs, die sich leicht von den echten unterscheiden (es ist fast unmöglich, zwischen einem kleinen L "l", einem großen I "I" und der Ziffer "1" zu unterscheiden)</a:t>
            </a:r>
          </a:p>
          <a:p>
            <a:pPr marL="566928" indent="-457200" fontAlgn="auto">
              <a:spcAft>
                <a:spcPts val="0"/>
              </a:spcAft>
              <a:defRPr/>
            </a:pPr>
            <a:r>
              <a:rPr lang="en-US" dirty="0"/>
              <a:t>Seriöse Unternehmen setzen niemals Links in ihre E-Mails, die zu einer Anmeldeseite führen.</a:t>
            </a:r>
          </a:p>
          <a:p>
            <a:pPr marL="566928" indent="-457200" fontAlgn="auto">
              <a:spcAft>
                <a:spcPts val="0"/>
              </a:spcAft>
              <a:defRPr/>
            </a:pPr>
            <a:endParaRPr lang="en-US" dirty="0"/>
          </a:p>
          <a:p>
            <a:pPr fontAlgn="auto">
              <a:spcAft>
                <a:spcPts val="0"/>
              </a:spcAft>
              <a:defRPr/>
            </a:pPr>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a:t>Passwort-Angriffe</a:t>
            </a:r>
          </a:p>
        </p:txBody>
      </p:sp>
      <p:sp>
        <p:nvSpPr>
          <p:cNvPr id="2" name="Content Placeholder 1"/>
          <p:cNvSpPr>
            <a:spLocks noGrp="1"/>
          </p:cNvSpPr>
          <p:nvPr>
            <p:ph idx="4294967295"/>
          </p:nvPr>
        </p:nvSpPr>
        <p:spPr>
          <a:xfrm>
            <a:off x="577148" y="1934643"/>
            <a:ext cx="11007725" cy="4321175"/>
          </a:xfrm>
          <a:prstGeom prst="rect">
            <a:avLst/>
          </a:prstGeom>
        </p:spPr>
        <p:txBody>
          <a:bodyPr/>
          <a:lstStyle/>
          <a:p>
            <a:pPr marL="566928" indent="-457200" fontAlgn="auto">
              <a:spcAft>
                <a:spcPts val="0"/>
              </a:spcAft>
              <a:defRPr/>
            </a:pPr>
            <a:r>
              <a:rPr lang="en-US" sz="2200" dirty="0"/>
              <a:t>Passwörter werden in der Regel als Hashes gespeichert, die sich nur schwer umkehren lassen.</a:t>
            </a:r>
          </a:p>
          <a:p>
            <a:pPr marL="566928" indent="-457200" fontAlgn="auto">
              <a:spcAft>
                <a:spcPts val="0"/>
              </a:spcAft>
              <a:defRPr/>
            </a:pPr>
            <a:r>
              <a:rPr lang="en-US" sz="2200" dirty="0"/>
              <a:t>Passwort-Angriffsmethoden:</a:t>
            </a:r>
          </a:p>
          <a:p>
            <a:pPr lvl="1" fontAlgn="auto">
              <a:spcAft>
                <a:spcPts val="0"/>
              </a:spcAft>
              <a:defRPr/>
            </a:pPr>
            <a:r>
              <a:rPr lang="en-US" sz="2200" b="1" dirty="0"/>
              <a:t>Brute-Force-Angriff: </a:t>
            </a:r>
            <a:r>
              <a:rPr lang="en-US" sz="2200" dirty="0"/>
              <a:t>Das Programm probiert alle möglichen Zeichenkombinationen aus einem Satz in der Kennwortdatei aus.</a:t>
            </a:r>
          </a:p>
          <a:p>
            <a:pPr lvl="1" fontAlgn="auto">
              <a:spcAft>
                <a:spcPts val="0"/>
              </a:spcAft>
              <a:defRPr/>
            </a:pPr>
            <a:r>
              <a:rPr lang="en-US" sz="2200" b="1" dirty="0"/>
              <a:t>Angriff mit Wörterbuch: </a:t>
            </a:r>
            <a:r>
              <a:rPr lang="en-US" sz="2200" dirty="0"/>
              <a:t>das Programm testet eine Reihe von häufig verwendeten Passwörtern (Wörterbuch)</a:t>
            </a:r>
          </a:p>
          <a:p>
            <a:pPr lvl="1" fontAlgn="auto">
              <a:spcAft>
                <a:spcPts val="0"/>
              </a:spcAft>
              <a:defRPr/>
            </a:pPr>
            <a:r>
              <a:rPr lang="en-US" sz="2200" b="1" dirty="0"/>
              <a:t>Angriff mit Regenbogendateien: </a:t>
            </a:r>
            <a:r>
              <a:rPr lang="en-US" sz="2200" dirty="0"/>
              <a:t>Eine Regenbogentabelle ist eine vorberechnete Tabelle, in der die Ausgabe von Hash-Funktionen für Passwörter aufgelistet ist.</a:t>
            </a:r>
          </a:p>
          <a:p>
            <a:pPr fontAlgn="auto">
              <a:spcAft>
                <a:spcPts val="0"/>
              </a:spcAft>
              <a:defRPr/>
            </a:pPr>
            <a:r>
              <a:rPr lang="en-US" sz="2200" dirty="0"/>
              <a:t>Wenn die verschlüsselten Passwörter verfügbar sind, können diese Angriffe mit maximaler Geschwindigkeit offline durchgeführt werden.</a:t>
            </a:r>
          </a:p>
          <a:p>
            <a:pPr fontAlgn="auto">
              <a:spcAft>
                <a:spcPts val="0"/>
              </a:spcAft>
              <a:defRPr/>
            </a:pPr>
            <a:r>
              <a:rPr lang="en-US" sz="2200" dirty="0"/>
              <a:t>Andernfalls ist </a:t>
            </a:r>
            <a:r>
              <a:rPr lang="en-US" altLang="en-US" sz="2200" dirty="0"/>
              <a:t>es angebracht, </a:t>
            </a:r>
            <a:r>
              <a:rPr lang="en-US" sz="2200" dirty="0"/>
              <a:t>im Falle eines fehlgeschlagenen Passworts </a:t>
            </a:r>
            <a:r>
              <a:rPr lang="en-US" altLang="en-US" sz="2200" dirty="0"/>
              <a:t>eine Kontosperre zu verhängen oder den nächsten Versuch zu verzögern.</a:t>
            </a:r>
            <a:endParaRPr lang="it-IT" altLang="en-US" sz="2200" dirty="0"/>
          </a:p>
          <a:p>
            <a:pPr fontAlgn="auto">
              <a:spcAft>
                <a:spcPts val="0"/>
              </a:spcAft>
              <a:defRPr/>
            </a:pPr>
            <a:endParaRPr lang="en-US" sz="2200" dirty="0"/>
          </a:p>
          <a:p>
            <a:pPr marL="109728" indent="0" fontAlgn="auto">
              <a:spcAft>
                <a:spcPts val="0"/>
              </a:spcAft>
              <a:buFont typeface="Arial" panose="020B0604020202020204" pitchFamily="34" charset="0"/>
              <a:buNone/>
              <a:defRPr/>
            </a:pPr>
            <a:endParaRPr lang="en-US" dirty="0"/>
          </a:p>
          <a:p>
            <a:pPr fontAlgn="auto">
              <a:spcAft>
                <a:spcPts val="0"/>
              </a:spcAft>
              <a:defRPr/>
            </a:pPr>
            <a:endParaRPr lang="it-I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a:t>Passwort-Angriffe</a:t>
            </a:r>
          </a:p>
        </p:txBody>
      </p:sp>
      <p:sp>
        <p:nvSpPr>
          <p:cNvPr id="3993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Systemverwalter sollten die Passwortdateien der Benutzer ihrer Systeme regelmäßig mit Programmen testen, die in der Lage sind, Passwortangriffe durchzuführen (Brute-Force- und Wörterbuchangriffe)</a:t>
            </a:r>
          </a:p>
          <a:p>
            <a:pPr marL="566738" indent="-457200"/>
            <a:r>
              <a:rPr lang="en-US" altLang="en-US" dirty="0"/>
              <a:t>Ein Kennwortsystem sollte die Qualität des Kennworts prüfen, bevor es dem Benutzer erlaubt wird, es festzulegen:</a:t>
            </a:r>
          </a:p>
          <a:p>
            <a:pPr marL="1023938" lvl="1" indent="-457200"/>
            <a:r>
              <a:rPr lang="en-US" altLang="en-US" dirty="0"/>
              <a:t>Verwendung einer Mindestanzahl von Zeichen</a:t>
            </a:r>
          </a:p>
          <a:p>
            <a:pPr marL="1023938" lvl="1" indent="-457200"/>
            <a:r>
              <a:rPr lang="en-US" altLang="en-US" dirty="0"/>
              <a:t>Zeichen aus verschiedenen Sätzen verwenden (Groß- und Kleinbuchstaben, Ziffern, Interpunktionszeichen)</a:t>
            </a:r>
            <a:endParaRPr lang="it-IT"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Pufferüberlauf-Angriff</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Tritt auf, wenn mehr Bytes an einen Puffer gesendet werden, als dieser aufnehmen kann</a:t>
            </a:r>
          </a:p>
          <a:p>
            <a:pPr marL="566928" indent="-457200" fontAlgn="auto">
              <a:spcAft>
                <a:spcPts val="0"/>
              </a:spcAft>
              <a:defRPr/>
            </a:pPr>
            <a:r>
              <a:rPr lang="en-US" dirty="0"/>
              <a:t>Diese Bytes überlaufen den für sie vorgesehenen Puffer und verändern andere Bytes oder, je nach Betriebssystem und Dateityp, injizieren sogar ausführbaren Maschinencode</a:t>
            </a:r>
          </a:p>
          <a:p>
            <a:pPr marL="566928" indent="-457200" fontAlgn="auto">
              <a:spcAft>
                <a:spcPts val="0"/>
              </a:spcAft>
              <a:defRPr/>
            </a:pPr>
            <a:r>
              <a:rPr lang="en-US" dirty="0"/>
              <a:t>Moderne Betriebssysteme können die Ausführung einer ausführbaren Datei mit gemischten Daten und Code verhindern</a:t>
            </a:r>
          </a:p>
          <a:p>
            <a:pPr marL="566928" indent="-457200" fontAlgn="auto">
              <a:spcAft>
                <a:spcPts val="0"/>
              </a:spcAft>
              <a:defRPr/>
            </a:pPr>
            <a:r>
              <a:rPr lang="en-US" dirty="0"/>
              <a:t>Einfachere Betriebssysteme oder das Fehlen eines solchen (wie es bei eingebetteten Systemen häufig der Fall ist) verfügen nicht über einen solchen Schutz</a:t>
            </a:r>
          </a:p>
          <a:p>
            <a:pPr fontAlgn="auto">
              <a:spcAft>
                <a:spcPts val="0"/>
              </a:spcAft>
              <a:defRPr/>
            </a:pPr>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SQL-Injektionsangriff</a:t>
            </a:r>
            <a:endParaRPr lang="it-IT" altLang="en-US" dirty="0"/>
          </a:p>
        </p:txBody>
      </p:sp>
      <p:sp>
        <p:nvSpPr>
          <p:cNvPr id="7" name="Content Placeholder 6"/>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sz="2400" dirty="0"/>
              <a:t>Die Sprache SQL wird in relationalen Datenbanken verwendet.</a:t>
            </a:r>
          </a:p>
          <a:p>
            <a:pPr marL="566928" indent="-457200" fontAlgn="auto">
              <a:spcAft>
                <a:spcPts val="0"/>
              </a:spcAft>
              <a:defRPr/>
            </a:pPr>
            <a:r>
              <a:rPr lang="en-US" sz="2400" dirty="0"/>
              <a:t>Aufgrund des interpretierten Charakters der SQL-Abfrage wird bösartiger SQL-Code an eine Webseite gesendet, von der bekannt ist, dass sie eine SQL-Abfrage verwendet, um die Daten zu sammeln und dem Benutzer zu präsentieren</a:t>
            </a:r>
          </a:p>
          <a:p>
            <a:pPr marL="566928" indent="-457200" fontAlgn="auto">
              <a:spcAft>
                <a:spcPts val="0"/>
              </a:spcAft>
              <a:defRPr/>
            </a:pPr>
            <a:r>
              <a:rPr lang="en-US" sz="2400" dirty="0"/>
              <a:t>Der bösartige SQL-Code verändert die vordefinierte SQL-Abfrage (manchmal fügt er auch nur andere syntaktische Teile hinzu). Das Ergebnis ist eine veränderte Abfrage, die andere Daten offenlegt als die, für die die ursprüngliche Abfrage geschrieben wurde.</a:t>
            </a:r>
          </a:p>
          <a:p>
            <a:pPr marL="566928" indent="-457200" fontAlgn="auto">
              <a:spcAft>
                <a:spcPts val="0"/>
              </a:spcAft>
              <a:defRPr/>
            </a:pPr>
            <a:r>
              <a:rPr lang="en-US" sz="2400" dirty="0"/>
              <a:t>Die Verhinderung dieser Art von Angriffen ist nicht kompliziert (z. B. Verhinderung des Zugriffs auf andere Datenbanktabellen als die, die für die ursprüngliche Abfrage benötigt werden).</a:t>
            </a:r>
          </a:p>
          <a:p>
            <a:pPr fontAlgn="auto">
              <a:spcAft>
                <a:spcPts val="0"/>
              </a:spcAft>
              <a:defRPr/>
            </a:pPr>
            <a:endParaRPr lang="it-I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Cross-Site-Scripting (XSS)-Angriff</a:t>
            </a:r>
            <a:endParaRPr lang="it-IT" altLang="en-US" dirty="0"/>
          </a:p>
        </p:txBody>
      </p:sp>
      <p:sp>
        <p:nvSpPr>
          <p:cNvPr id="4301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400" dirty="0"/>
              <a:t>Bösartige ausführbare Skripte werden in den Code einer vertrauenswürdigen Webanwendung (Plugin) oder Website-Seite eingeschleust</a:t>
            </a:r>
          </a:p>
          <a:p>
            <a:pPr marL="566738" indent="-457200"/>
            <a:r>
              <a:rPr lang="en-US" altLang="en-US" sz="2400" dirty="0"/>
              <a:t>Wenn sie von anderen Personen (Betrachtern) heruntergeladen werden, geht der Webbrowser des Nutzers davon aus, dass sie von einer vertrauenswürdigen Quelle stammen, und der eingeschleuste Code wird nicht als bösartig erkannt.</a:t>
            </a:r>
          </a:p>
          <a:p>
            <a:pPr marL="566738" indent="-457200"/>
            <a:r>
              <a:rPr lang="en-US" altLang="en-US" sz="2400" dirty="0"/>
              <a:t>Der aktive Inhalt ermöglicht es einem Angreifer in der Regel, auf sensible Seiteninhalte, Sitzungscookies oder andere Informationen zuzugreifen, die der Browser im Namen des Benutzers speichert.</a:t>
            </a:r>
          </a:p>
          <a:p>
            <a:pPr marL="566738" indent="-457200"/>
            <a:r>
              <a:rPr lang="en-US" sz="2400" dirty="0"/>
              <a:t>Der Diebstahl der SESSIONID einer Website-Sitzung könnte es beispielsweise einem Betrüger ermöglichen, die Anmeldephase zu umgehen und illegal im Namen des Benutzers zu arbeiten.</a:t>
            </a:r>
          </a:p>
          <a:p>
            <a:pPr marL="566738" indent="-457200"/>
            <a:endParaRPr lang="it-IT"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Cross-Site Request Forgery (CSRF)-Angriff</a:t>
            </a:r>
            <a:endParaRPr lang="it-IT" altLang="en-US" dirty="0"/>
          </a:p>
        </p:txBody>
      </p:sp>
      <p:sp>
        <p:nvSpPr>
          <p:cNvPr id="45059" name="Content Placeholder 6"/>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400" dirty="0"/>
              <a:t>Unfreiwillige (vom Angreifer programmierte) http-Anfrage an eine Website, die von einem bereits bei dieser Website authentifizierten Benutzer durchgeführt wird</a:t>
            </a:r>
          </a:p>
          <a:p>
            <a:pPr marL="566738" indent="-457200"/>
            <a:r>
              <a:rPr lang="en-US" altLang="en-US" sz="2400" dirty="0"/>
              <a:t>Die Website führt die Anfrage ohne weitere Überprüfung aus, so dass der Angreifer seinen Angriff durchführen kann</a:t>
            </a:r>
          </a:p>
          <a:p>
            <a:pPr marL="566738" indent="-457200"/>
            <a:r>
              <a:rPr lang="en-US" altLang="en-US" sz="2400" dirty="0"/>
              <a:t>Diese Art von Angriff ermöglicht die Änderung von Benutzerdaten oder die Durchführung unerwünschter Transaktionen, wie z. B. unerwünschte Käufe, wenn es sich beispielsweise um eine E-Commerce-Website handelt.</a:t>
            </a:r>
          </a:p>
          <a:p>
            <a:pPr marL="566738" indent="-457200"/>
            <a:r>
              <a:rPr lang="en-US" altLang="en-US" sz="2400" dirty="0"/>
              <a:t>Beispiel: Änderung der URL in eine http-GET-Anfrage "Passwort ändern".</a:t>
            </a:r>
          </a:p>
          <a:p>
            <a:pPr marL="566738" indent="-457200"/>
            <a:r>
              <a:rPr lang="en-US" altLang="en-US" sz="2400" dirty="0"/>
              <a:t>Gute Methoden zum Ändern von Passwörtern verlangen die Eingabe des alten Passworts und die Verwendung einer CAPTCHA-Methode</a:t>
            </a:r>
            <a:endParaRPr lang="it-IT" altLang="en-US" sz="2400" dirty="0"/>
          </a:p>
          <a:p>
            <a:pPr marL="566738" indent="-457200"/>
            <a:endParaRPr lang="en-US"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Dateibezogene Angriffe</a:t>
            </a:r>
            <a:endParaRPr lang="it-IT" altLang="en-US"/>
          </a:p>
        </p:txBody>
      </p:sp>
      <p:sp>
        <p:nvSpPr>
          <p:cNvPr id="47107" name="Content Placeholder 4"/>
          <p:cNvSpPr>
            <a:spLocks noGrp="1"/>
          </p:cNvSpPr>
          <p:nvPr>
            <p:ph idx="4294967295"/>
          </p:nvPr>
        </p:nvSpPr>
        <p:spPr bwMode="auto">
          <a:xfrm>
            <a:off x="592138" y="1844701"/>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000" dirty="0"/>
              <a:t>Die häufigsten Angriffe sind:</a:t>
            </a:r>
          </a:p>
          <a:p>
            <a:pPr marL="1023938" lvl="1" indent="-457200"/>
            <a:r>
              <a:rPr lang="en-US" altLang="en-US" sz="2000" b="1" dirty="0"/>
              <a:t>Unsichere direkte Objektreferenzen: </a:t>
            </a:r>
            <a:r>
              <a:rPr lang="en-US" altLang="en-US" sz="2000" dirty="0"/>
              <a:t>eine Anwendung fordert eine Ressource von einem Server an, indem sie deren Namen nennt; der Name wird geändert, um eine andere Ressource anzufordern</a:t>
            </a:r>
          </a:p>
          <a:p>
            <a:pPr marL="1023938" lvl="1" indent="-457200"/>
            <a:r>
              <a:rPr lang="en-US" altLang="en-US" sz="2000" b="1" dirty="0"/>
              <a:t>Local File Inclusion (LFI): </a:t>
            </a:r>
            <a:r>
              <a:rPr lang="en-US" altLang="en-US" sz="2000" dirty="0"/>
              <a:t>Schwachstelle in den GET- und POST-Funktionen von PHP, die bösartige Dateien in den Code einfügt</a:t>
            </a:r>
          </a:p>
          <a:p>
            <a:pPr marL="1023938" lvl="1" indent="-457200"/>
            <a:r>
              <a:rPr lang="en-US" altLang="en-US" sz="2000" b="1" dirty="0"/>
              <a:t>Path Traversal: </a:t>
            </a:r>
            <a:r>
              <a:rPr lang="en-US" altLang="en-US" sz="2000" dirty="0"/>
              <a:t>Ausführung von Befehlen durch einen böswilligen Benutzer, um auf Verzeichnisse mit beschränktem Zugriff zuzugreifen. Wird häufig im Anschluss an ein LFI durchgeführt, um tief in das System einzudringen und die erforderlichen Rechte zu erlangen.</a:t>
            </a:r>
          </a:p>
          <a:p>
            <a:pPr marL="566738" indent="-457200"/>
            <a:r>
              <a:rPr lang="en-US" altLang="en-US" sz="2000" dirty="0"/>
              <a:t>Zum Schutz gegen diese Art von Angriffen:</a:t>
            </a:r>
          </a:p>
          <a:p>
            <a:pPr marL="1023938" lvl="1" indent="-457200"/>
            <a:r>
              <a:rPr lang="en-US" altLang="en-US" sz="2000" dirty="0"/>
              <a:t>Datei-Uploads auf Server verhindern</a:t>
            </a:r>
          </a:p>
          <a:p>
            <a:pPr marL="1023938" lvl="1" indent="-457200"/>
            <a:r>
              <a:rPr lang="en-US" altLang="en-US" sz="2000" dirty="0"/>
              <a:t>Remotecodeausführung deaktivieren</a:t>
            </a:r>
          </a:p>
          <a:p>
            <a:pPr marL="1023938" lvl="1" indent="-457200"/>
            <a:r>
              <a:rPr lang="en-US" altLang="en-US" sz="2000" dirty="0"/>
              <a:t>den Zugriff von PHP auf das Dateisystem einschränken</a:t>
            </a:r>
          </a:p>
          <a:p>
            <a:pPr marL="1023938" lvl="1" indent="-457200"/>
            <a:r>
              <a:rPr lang="en-US" altLang="en-US" sz="2000" dirty="0"/>
              <a:t>Software aktualisieren</a:t>
            </a:r>
          </a:p>
          <a:p>
            <a:endParaRPr lang="en-US" altLang="en-US" dirty="0"/>
          </a:p>
          <a:p>
            <a:pPr marL="566738" indent="-457200"/>
            <a:endParaRPr lang="en-US" altLang="en-US" dirty="0"/>
          </a:p>
          <a:p>
            <a:endParaRPr lang="en-US" altLang="en-US" dirty="0"/>
          </a:p>
          <a:p>
            <a:endParaRPr lang="en-US" altLang="en-US" dirty="0"/>
          </a:p>
          <a:p>
            <a:endParaRPr lang="en-US" altLang="en-US" dirty="0"/>
          </a:p>
          <a:p>
            <a:endParaRPr lang="it-IT"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2"/>
          <p:cNvSpPr>
            <a:spLocks noGrp="1"/>
          </p:cNvSpPr>
          <p:nvPr>
            <p:ph type="title"/>
          </p:nvPr>
        </p:nvSpPr>
        <p:spPr bwMode="auto">
          <a:xfrm>
            <a:off x="2125663" y="365125"/>
            <a:ext cx="624248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Denial of Service (</a:t>
            </a:r>
            <a:r>
              <a:rPr lang="en-US" altLang="en-US" dirty="0" err="1"/>
              <a:t>DoS</a:t>
            </a:r>
            <a:r>
              <a:rPr lang="en-US" altLang="en-US" dirty="0"/>
              <a:t>)-Angriffe</a:t>
            </a:r>
            <a:endParaRPr lang="it-IT" altLang="en-US" dirty="0"/>
          </a:p>
        </p:txBody>
      </p:sp>
      <p:sp>
        <p:nvSpPr>
          <p:cNvPr id="2" name="Content Placeholder 1"/>
          <p:cNvSpPr>
            <a:spLocks noGrp="1"/>
          </p:cNvSpPr>
          <p:nvPr>
            <p:ph idx="4294967295"/>
          </p:nvPr>
        </p:nvSpPr>
        <p:spPr>
          <a:xfrm>
            <a:off x="577148" y="1904662"/>
            <a:ext cx="11007725" cy="4321175"/>
          </a:xfrm>
          <a:prstGeom prst="rect">
            <a:avLst/>
          </a:prstGeom>
        </p:spPr>
        <p:txBody>
          <a:bodyPr/>
          <a:lstStyle/>
          <a:p>
            <a:pPr marL="566928" indent="-457200" fontAlgn="auto">
              <a:spcAft>
                <a:spcPts val="0"/>
              </a:spcAft>
              <a:defRPr/>
            </a:pPr>
            <a:r>
              <a:rPr lang="en-US" sz="2400" dirty="0"/>
              <a:t>DoS-Angriffe bestehen im Wesentlichen darin, viele Pakete zu senden, um die Möglichkeit zu blockieren, andere Pakete zu empfangen</a:t>
            </a:r>
          </a:p>
          <a:p>
            <a:pPr marL="566928" indent="-457200" fontAlgn="auto">
              <a:spcAft>
                <a:spcPts val="0"/>
              </a:spcAft>
              <a:defRPr/>
            </a:pPr>
            <a:r>
              <a:rPr lang="en-US" sz="2400" dirty="0"/>
              <a:t>Dies verhindert den Zugriff auf den Rechner für normale Benutzer und blockiert die angebotenen Dienste</a:t>
            </a:r>
          </a:p>
          <a:p>
            <a:pPr marL="566928" indent="-457200" fontAlgn="auto">
              <a:spcAft>
                <a:spcPts val="0"/>
              </a:spcAft>
              <a:defRPr/>
            </a:pPr>
            <a:r>
              <a:rPr lang="en-US" sz="2400" dirty="0"/>
              <a:t>Bei einem DoS-Angriff wird ein einzelner Host zur Durchführung des Angriffs verwendet</a:t>
            </a:r>
          </a:p>
          <a:p>
            <a:pPr marL="566928" indent="-457200" fontAlgn="auto">
              <a:spcAft>
                <a:spcPts val="0"/>
              </a:spcAft>
              <a:defRPr/>
            </a:pPr>
            <a:r>
              <a:rPr lang="en-US" sz="2400" dirty="0"/>
              <a:t>Bei einem DDoS-Angriff werden viele Hosts (sogar Tausende oder Millionen) gleichzeitig angegriffen.</a:t>
            </a:r>
          </a:p>
          <a:p>
            <a:pPr marL="566928" indent="-457200" fontAlgn="auto">
              <a:spcAft>
                <a:spcPts val="0"/>
              </a:spcAft>
              <a:defRPr/>
            </a:pPr>
            <a:r>
              <a:rPr lang="en-US" sz="2400" dirty="0"/>
              <a:t>Die Hosts wurden zuvor mit einer Malware infiziert und sind in einem </a:t>
            </a:r>
            <a:r>
              <a:rPr lang="en-US" sz="2400" b="1" dirty="0"/>
              <a:t>Botnet </a:t>
            </a:r>
            <a:r>
              <a:rPr lang="en-US" sz="2400" dirty="0"/>
              <a:t>organisiert </a:t>
            </a:r>
          </a:p>
          <a:p>
            <a:pPr marL="566928" indent="-457200" fontAlgn="auto">
              <a:spcAft>
                <a:spcPts val="0"/>
              </a:spcAft>
              <a:defRPr/>
            </a:pPr>
            <a:r>
              <a:rPr lang="en-US" sz="2400" dirty="0"/>
              <a:t>Die Hosts in einem Botnet starten synchronisierte Verbindungen zum Opfercomputer (z. B. Durchführung eines Syn-Flood-Angriffs)</a:t>
            </a:r>
          </a:p>
          <a:p>
            <a:pPr marL="109728" indent="0" fontAlgn="auto">
              <a:spcAft>
                <a:spcPts val="0"/>
              </a:spcAft>
              <a:buFont typeface="Arial" panose="020B0604020202020204" pitchFamily="34" charset="0"/>
              <a:buNone/>
              <a:defRPr/>
            </a:pPr>
            <a:endParaRPr lang="en-US" dirty="0"/>
          </a:p>
          <a:p>
            <a:pPr fontAlgn="auto">
              <a:spcAft>
                <a:spcPts val="0"/>
              </a:spcAft>
              <a:defRPr/>
            </a:pPr>
            <a:endParaRPr lang="it-I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p:cNvSpPr>
            <a:spLocks noGrp="1"/>
          </p:cNvSpPr>
          <p:nvPr>
            <p:ph type="title"/>
          </p:nvPr>
        </p:nvSpPr>
        <p:spPr bwMode="auto">
          <a:xfrm>
            <a:off x="2125663" y="365125"/>
            <a:ext cx="627019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Denial-of-Service-Angriffe: </a:t>
            </a:r>
            <a:r>
              <a:rPr lang="en-US" altLang="en-US" dirty="0" err="1"/>
              <a:t>Syn-Flood</a:t>
            </a:r>
            <a:endParaRPr lang="it-IT" altLang="en-US" dirty="0"/>
          </a:p>
        </p:txBody>
      </p:sp>
      <p:sp>
        <p:nvSpPr>
          <p:cNvPr id="4915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Eine große Anzahl von Verbindungsanfragen wird gleichzeitig an einen Opfercomputer gesendet</a:t>
            </a:r>
          </a:p>
          <a:p>
            <a:pPr marL="566738" indent="-457200"/>
            <a:r>
              <a:rPr lang="en-US" altLang="en-US" dirty="0"/>
              <a:t>Das Opfer, das eine Anfrage (ein SYN-Paket) erhält, antwortet dem Client, indem es eine Nachricht sendet, einige Ressourcen für diese Verbindung zuweist und auf das Bestätigungspaket wartet</a:t>
            </a:r>
          </a:p>
          <a:p>
            <a:pPr marL="566738" indent="-457200"/>
            <a:r>
              <a:rPr lang="en-US" altLang="en-US" dirty="0"/>
              <a:t>Das ACK-Paket kommt nie an, und die Verbindungsanfrage bleibt aktiv, bis eine Zeitüberschreitung eintritt.</a:t>
            </a:r>
          </a:p>
          <a:p>
            <a:pPr marL="566738" indent="-457200"/>
            <a:r>
              <a:rPr lang="en-US" altLang="en-US" dirty="0"/>
              <a:t>Wenn alle möglichen Verbindungen aktiviert wurden, ist der vom Gerät angebotene Dienst nicht mehr verfügbar.</a:t>
            </a:r>
          </a:p>
          <a:p>
            <a:pPr marL="566738" indent="-457200"/>
            <a:r>
              <a:rPr lang="en-US" altLang="en-US" dirty="0"/>
              <a:t>Die Zeitüberschreitung tritt innerhalb von Sekunden ein, aber die enorme Anzahl von Anfragen hält den Rechner verstopft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2"/>
          <p:cNvSpPr>
            <a:spLocks noGrp="1"/>
          </p:cNvSpPr>
          <p:nvPr>
            <p:ph type="title"/>
          </p:nvPr>
        </p:nvSpPr>
        <p:spPr bwMode="auto">
          <a:xfrm>
            <a:off x="2125663" y="365125"/>
            <a:ext cx="6339464"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Denial-of-Service-Angriffe: Schlumpf</a:t>
            </a:r>
            <a:endParaRPr lang="it-IT" altLang="en-US" dirty="0"/>
          </a:p>
        </p:txBody>
      </p:sp>
      <p:sp>
        <p:nvSpPr>
          <p:cNvPr id="5017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Es handelt sich um eine Kombination aus IP-Spoofing und ICMP-Anfragen</a:t>
            </a:r>
          </a:p>
          <a:p>
            <a:pPr marL="566738" indent="-457200"/>
            <a:r>
              <a:rPr lang="en-US" altLang="en-US" dirty="0"/>
              <a:t>IP-Spoofing bezieht sich auf den Versand eines IP-Pakets, bei dem die IP-Adresse des Absenders gefälscht ist.</a:t>
            </a:r>
          </a:p>
          <a:p>
            <a:pPr marL="566738" indent="-457200"/>
            <a:r>
              <a:rPr lang="en-US" altLang="en-US" dirty="0"/>
              <a:t>ICMP-Echo-Requests-Pakete werden erstellt, wobei die IP-Adresse des Absenders in die des Opfers geändert wird</a:t>
            </a:r>
          </a:p>
          <a:p>
            <a:pPr marL="566738" indent="-457200"/>
            <a:r>
              <a:rPr lang="en-US" altLang="en-US" dirty="0"/>
              <a:t>Diese Pakete werden an Broadcast-IP-Adressen gesendet: Das Opfer erhält auf jede Anfrage von jedem im Netz aktiven Host eine Antwort (Flooding).</a:t>
            </a:r>
          </a:p>
          <a:p>
            <a:pPr marL="566738" indent="-457200"/>
            <a:r>
              <a:rPr lang="en-US" altLang="en-US" dirty="0"/>
              <a:t>Prävention: Deaktivierung der Weiterleitung von Broadcast-IP-Adressen in den Routern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2"/>
          <p:cNvSpPr>
            <a:spLocks noGrp="1"/>
          </p:cNvSpPr>
          <p:nvPr>
            <p:ph type="title"/>
          </p:nvPr>
        </p:nvSpPr>
        <p:spPr bwMode="auto">
          <a:xfrm>
            <a:off x="2125663" y="365125"/>
            <a:ext cx="6311755"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Denial-of-Service-Angriffe: </a:t>
            </a:r>
            <a:r>
              <a:rPr lang="en-US" dirty="0"/>
              <a:t>Ping des Todes</a:t>
            </a:r>
            <a:endParaRPr lang="it-IT" altLang="en-US" dirty="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Die Konfiguration von zustandslosen Firewalls beinhaltet in der Regel die Zurückweisung von zu großen IP-Paketen</a:t>
            </a:r>
          </a:p>
          <a:p>
            <a:pPr marL="566928" indent="-457200" fontAlgn="auto">
              <a:spcAft>
                <a:spcPts val="0"/>
              </a:spcAft>
              <a:defRPr/>
            </a:pPr>
            <a:r>
              <a:rPr lang="en-US" dirty="0"/>
              <a:t>Ein </a:t>
            </a:r>
            <a:r>
              <a:rPr lang="en-US" i="1" dirty="0"/>
              <a:t>fragmentiertes </a:t>
            </a:r>
            <a:r>
              <a:rPr lang="en-US" dirty="0"/>
              <a:t>IP-Paket mit einer Gesamtgröße, die größer als die maximal zulässige ist, wird an den Opfercomputer gesendet</a:t>
            </a:r>
          </a:p>
          <a:p>
            <a:pPr marL="566928" indent="-457200" fontAlgn="auto">
              <a:spcAft>
                <a:spcPts val="0"/>
              </a:spcAft>
              <a:defRPr/>
            </a:pPr>
            <a:r>
              <a:rPr lang="en-US" dirty="0"/>
              <a:t>Sobald die Maschine das Paket wieder zusammensetzt, kann es zu Pufferüberläufen kommen</a:t>
            </a:r>
          </a:p>
          <a:p>
            <a:pPr marL="566928" indent="-457200" fontAlgn="auto">
              <a:spcAft>
                <a:spcPts val="0"/>
              </a:spcAft>
              <a:defRPr/>
            </a:pPr>
            <a:r>
              <a:rPr lang="en-US" dirty="0"/>
              <a:t>Firewalls mit </a:t>
            </a:r>
            <a:r>
              <a:rPr lang="en-US" dirty="0" err="1"/>
              <a:t>Stateful </a:t>
            </a:r>
            <a:r>
              <a:rPr lang="en-US" dirty="0"/>
              <a:t>Inspection können diese Bedrohung erkennen</a:t>
            </a:r>
          </a:p>
          <a:p>
            <a:pPr fontAlgn="auto">
              <a:spcAft>
                <a:spcPts val="0"/>
              </a:spcAft>
              <a:defRPr/>
            </a:pPr>
            <a:endParaRPr lang="it-IT"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2"/>
          <p:cNvSpPr>
            <a:spLocks noGrp="1"/>
          </p:cNvSpPr>
          <p:nvPr>
            <p:ph type="title"/>
          </p:nvPr>
        </p:nvSpPr>
        <p:spPr bwMode="auto">
          <a:xfrm>
            <a:off x="2125663" y="365125"/>
            <a:ext cx="6228628"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Man-in-the-Middle-Angriff (MITM)</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Eine dritte Partei wird zwischen zwei kommunizierende Enden gestellt</a:t>
            </a:r>
          </a:p>
          <a:p>
            <a:pPr marL="566928" indent="-457200" fontAlgn="auto">
              <a:spcAft>
                <a:spcPts val="0"/>
              </a:spcAft>
              <a:defRPr/>
            </a:pPr>
            <a:r>
              <a:rPr lang="en-US" dirty="0"/>
              <a:t>Dieser dritte Teil wird von den beiden kommunizierenden Seiten nicht bemerkt: Sie glauben, dass sie direkt miteinander kommunizieren.</a:t>
            </a:r>
          </a:p>
          <a:p>
            <a:pPr marL="566928" indent="-457200" fontAlgn="auto">
              <a:spcAft>
                <a:spcPts val="0"/>
              </a:spcAft>
              <a:defRPr/>
            </a:pPr>
            <a:r>
              <a:rPr lang="en-US" dirty="0"/>
              <a:t>In der Regel durch IP-Spoofing: Der Absender sendet Daten an den Angreifer, der sie seinerseits an den Empfänger weiterleitet und umgekehrt.</a:t>
            </a:r>
          </a:p>
          <a:p>
            <a:pPr marL="566928" indent="-457200" fontAlgn="auto">
              <a:spcAft>
                <a:spcPts val="0"/>
              </a:spcAft>
              <a:defRPr/>
            </a:pPr>
            <a:r>
              <a:rPr lang="en-US" dirty="0"/>
              <a:t>Der Dritte fängt Pakete einer Kommunikation ab, analysiert sie, verändert sie und sendet sie erneut.</a:t>
            </a:r>
          </a:p>
          <a:p>
            <a:pPr marL="566928" indent="-457200" fontAlgn="auto">
              <a:spcAft>
                <a:spcPts val="0"/>
              </a:spcAft>
              <a:defRPr/>
            </a:pPr>
            <a:r>
              <a:rPr lang="en-US" dirty="0"/>
              <a:t>Gegenmaßnahme: </a:t>
            </a:r>
            <a:r>
              <a:rPr lang="en-US" i="1" dirty="0"/>
              <a:t>Ende-zu-Ende-Verschlüsselung</a:t>
            </a:r>
            <a:endParaRPr lang="en-US" dirty="0"/>
          </a:p>
          <a:p>
            <a:pPr fontAlgn="auto">
              <a:spcAft>
                <a:spcPts val="0"/>
              </a:spcAft>
              <a:defRPr/>
            </a:pPr>
            <a:endParaRPr lang="it-IT"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ARP-Spoofing/Poisoning-Angriff</a:t>
            </a:r>
            <a:endParaRPr lang="it-IT" altLang="en-US" dirty="0"/>
          </a:p>
        </p:txBody>
      </p:sp>
      <p:sp>
        <p:nvSpPr>
          <p:cNvPr id="5325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Das Address Resolution Protocol (ARP) ermöglicht es, ein bestimmtes Gerät im lokalen Netzwerk zu erreichen.</a:t>
            </a:r>
          </a:p>
          <a:p>
            <a:pPr marL="566738" indent="-457200"/>
            <a:r>
              <a:rPr lang="en-US" altLang="en-US" dirty="0"/>
              <a:t>ARP ordnet IP-Adressen den MAC-Adressen (Media Access Control) von Netzwerkschnittstellen zu (zur Identifizierung der Hosts in einem LAN)</a:t>
            </a:r>
          </a:p>
          <a:p>
            <a:pPr marL="566738" indent="-457200"/>
            <a:r>
              <a:rPr lang="en-US" altLang="en-US" dirty="0"/>
              <a:t>Ein Host muss das ARP-Protokoll verwenden, um die MAC-Adresse des Routers/Gateways zu erfahren, damit er eine Verbindung zum Internet herstellen kann.</a:t>
            </a:r>
          </a:p>
          <a:p>
            <a:pPr marL="566738" indent="-457200"/>
            <a:r>
              <a:rPr lang="en-US" altLang="en-US" dirty="0"/>
              <a:t>Jeder Host unterhält einen </a:t>
            </a:r>
            <a:r>
              <a:rPr lang="en-US" altLang="en-US" i="1" dirty="0"/>
              <a:t>ARP-Cache</a:t>
            </a:r>
            <a:r>
              <a:rPr lang="en-US" altLang="en-US" dirty="0"/>
              <a:t>, um bereits angeforderte und bekannte IP/MAC-Paare abzubilden</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ARP-Spoofing/Poisoning-Angriff</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altLang="en-US" dirty="0"/>
              <a:t>Wenn der Host die MAC-Adresse für eine bestimmte lokale IP-Adresse nicht kennt:</a:t>
            </a:r>
          </a:p>
          <a:p>
            <a:pPr marL="1024128" lvl="1" indent="-457200" fontAlgn="auto">
              <a:spcAft>
                <a:spcPts val="0"/>
              </a:spcAft>
              <a:defRPr/>
            </a:pPr>
            <a:r>
              <a:rPr lang="en-US" altLang="en-US" dirty="0"/>
              <a:t>Der Host sendet ein Broadcast-ARP-Anfrage-Paket, in dem er alle anderen Hosts im lokalen Netz fragt, wer die IP-Adresse hat.</a:t>
            </a:r>
          </a:p>
          <a:p>
            <a:pPr marL="1024128" lvl="1" indent="-457200" fontAlgn="auto">
              <a:spcAft>
                <a:spcPts val="0"/>
              </a:spcAft>
              <a:defRPr/>
            </a:pPr>
            <a:r>
              <a:rPr lang="en-US" altLang="en-US" dirty="0"/>
              <a:t>der Host mit dieser IP-Adresse antwortet und gibt seine MAC-Adresse an</a:t>
            </a:r>
          </a:p>
          <a:p>
            <a:pPr marL="566928" indent="-457200" fontAlgn="auto">
              <a:spcAft>
                <a:spcPts val="0"/>
              </a:spcAft>
              <a:defRPr/>
            </a:pPr>
            <a:r>
              <a:rPr lang="en-US" dirty="0"/>
              <a:t>Ein ARP-Spoofing/Poisoning-Angriff kann als MITM-Angriff über ein lokales Netzwerk eingestuft werden.</a:t>
            </a:r>
          </a:p>
          <a:p>
            <a:pPr fontAlgn="auto">
              <a:spcAft>
                <a:spcPts val="0"/>
              </a:spcAft>
              <a:defRPr/>
            </a:pPr>
            <a:endParaRPr lang="it-I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DNS-Spoofing-Angriff</a:t>
            </a:r>
            <a:endParaRPr lang="it-IT" altLang="en-US" dirty="0"/>
          </a:p>
        </p:txBody>
      </p:sp>
      <p:sp>
        <p:nvSpPr>
          <p:cNvPr id="55299" name="Content Placeholder 4"/>
          <p:cNvSpPr>
            <a:spLocks noGrp="1"/>
          </p:cNvSpPr>
          <p:nvPr>
            <p:ph idx="4294967295"/>
          </p:nvPr>
        </p:nvSpPr>
        <p:spPr bwMode="auto">
          <a:xfrm>
            <a:off x="592138" y="1889672"/>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200" dirty="0"/>
              <a:t>Das Domain Name System (DNS) ist das Benennungssystem, mit dem Internetnamen (genauer gesagt FQDN - Fully Qualified Distinguished Names, z. B. www.server.net) in die entsprechende IP-Adresse umgewandelt werden.</a:t>
            </a:r>
          </a:p>
          <a:p>
            <a:pPr marL="566738" indent="-457200"/>
            <a:r>
              <a:rPr lang="en-US" altLang="en-US" sz="2200" dirty="0"/>
              <a:t>Das System ist hierarchisch und dezentralisiert mit Top-Level-Servern</a:t>
            </a:r>
          </a:p>
          <a:p>
            <a:pPr marL="566738" indent="-457200"/>
            <a:r>
              <a:rPr lang="en-US" altLang="en-US" sz="2200" dirty="0"/>
              <a:t>Jedes Mal, wenn ein System versucht, eine Netzressource zu erreichen, wird eine Verbindung zu einem DNS-Server hergestellt</a:t>
            </a:r>
          </a:p>
          <a:p>
            <a:pPr marL="566738" indent="-457200"/>
            <a:r>
              <a:rPr lang="en-US" sz="2200" dirty="0"/>
              <a:t>Durch die Änderung von DNS-Einträgen wird der Datenverkehr an eine gefälschte oder "gespoofte" Website statt an die echte Website weitergeleitet.</a:t>
            </a:r>
          </a:p>
          <a:p>
            <a:pPr marL="566738" indent="-457200"/>
            <a:r>
              <a:rPr lang="en-US" sz="2200" dirty="0"/>
              <a:t>Der gefälschte Rechner könnte dann MITM-Angriffe, Spoofing usw. durchführen.</a:t>
            </a:r>
          </a:p>
          <a:p>
            <a:pPr marL="566738" indent="-457200"/>
            <a:r>
              <a:rPr lang="en-US" sz="2200" dirty="0"/>
              <a:t>Prävention: DNS-Server müssen auf dem neuesten Stand gehalten werden und Methoden verwenden, die auf digitalen Signaturen der Datensätze basieren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Drive-by-Angriff</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Bösartiger Code wird in eine unsichere Website eingebettet</a:t>
            </a:r>
          </a:p>
          <a:p>
            <a:pPr marL="566928" indent="-457200" fontAlgn="auto">
              <a:spcAft>
                <a:spcPts val="0"/>
              </a:spcAft>
              <a:defRPr/>
            </a:pPr>
            <a:r>
              <a:rPr lang="en-US" dirty="0"/>
              <a:t>Wenn die infizierte Seite besucht wird, wird das Skript automatisch auf dem Computer des Opfers ausgeführt und gefährdet ihn</a:t>
            </a:r>
          </a:p>
          <a:p>
            <a:pPr marL="566928" indent="-457200" fontAlgn="auto">
              <a:spcAft>
                <a:spcPts val="0"/>
              </a:spcAft>
              <a:defRPr/>
            </a:pPr>
            <a:r>
              <a:rPr lang="en-US" dirty="0"/>
              <a:t>Sie müssen auf der Website nichts tun und keine Informationen eingeben</a:t>
            </a:r>
          </a:p>
          <a:p>
            <a:pPr marL="566928" indent="-457200" fontAlgn="auto">
              <a:spcAft>
                <a:spcPts val="0"/>
              </a:spcAft>
              <a:defRPr/>
            </a:pPr>
            <a:r>
              <a:rPr lang="en-US" dirty="0"/>
              <a:t>Vorbeugung: ein aktuelles und angemessenes Antivirusprogramm und/oder eine persönliche Firewall, um die Reputation einer Website in einer Datenbank zu überprüfen, bevor ein Benutzer sie besucht</a:t>
            </a:r>
          </a:p>
          <a:p>
            <a:pPr fontAlgn="auto">
              <a:spcAft>
                <a:spcPts val="0"/>
              </a:spcAft>
              <a:defRPr/>
            </a:pPr>
            <a:endParaRPr lang="it-IT"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4000" dirty="0"/>
              <a:t>Angriff auf die Wiederverwendung von Anmeldeinformationen</a:t>
            </a:r>
            <a:endParaRPr lang="it-IT" altLang="en-US" sz="4000" dirty="0"/>
          </a:p>
        </p:txBody>
      </p:sp>
      <p:sp>
        <p:nvSpPr>
          <p:cNvPr id="7" name="Content Placeholder 6"/>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Benutzer neigen dazu, dasselbe Passwort für mehr als einen Server zu verwenden</a:t>
            </a:r>
          </a:p>
          <a:p>
            <a:pPr marL="566928" indent="-457200" fontAlgn="auto">
              <a:spcAft>
                <a:spcPts val="0"/>
              </a:spcAft>
              <a:defRPr/>
            </a:pPr>
            <a:r>
              <a:rPr lang="en-US" dirty="0"/>
              <a:t>Ein kompromittiertes Konto (z. B. aus dem Dark Web) erweitert die Möglichkeit, auf verschiedene Systeme zuzugreifen</a:t>
            </a:r>
          </a:p>
          <a:p>
            <a:pPr marL="566928" indent="-457200" fontAlgn="auto">
              <a:spcAft>
                <a:spcPts val="0"/>
              </a:spcAft>
              <a:defRPr/>
            </a:pPr>
            <a:r>
              <a:rPr lang="en-US" dirty="0"/>
              <a:t>Gegenmaßnahme:</a:t>
            </a:r>
          </a:p>
          <a:p>
            <a:pPr marL="1024128" lvl="1" indent="-457200" fontAlgn="auto">
              <a:spcAft>
                <a:spcPts val="0"/>
              </a:spcAft>
              <a:defRPr/>
            </a:pPr>
            <a:r>
              <a:rPr lang="en-US" dirty="0"/>
              <a:t>dieselben Gegenmaßnahmen, die zur Abwehr von Passwortangriffen eingesetzt werden</a:t>
            </a:r>
          </a:p>
          <a:p>
            <a:pPr marL="1024128" lvl="1" indent="-457200" fontAlgn="auto">
              <a:spcAft>
                <a:spcPts val="0"/>
              </a:spcAft>
              <a:defRPr/>
            </a:pPr>
            <a:r>
              <a:rPr lang="en-US" dirty="0"/>
              <a:t>Wenn viele Passwörter benötigt werden, können Passwort-Manager nützlich sein</a:t>
            </a:r>
          </a:p>
          <a:p>
            <a:pPr fontAlgn="auto">
              <a:spcAft>
                <a:spcPts val="0"/>
              </a:spcAft>
              <a:defRPr/>
            </a:pPr>
            <a:endParaRPr lang="it-IT"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Web Session Hijacking-Angriff</a:t>
            </a:r>
            <a:endParaRPr lang="it-IT" altLang="en-US" dirty="0"/>
          </a:p>
        </p:txBody>
      </p:sp>
      <p:sp>
        <p:nvSpPr>
          <p:cNvPr id="59395"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500" dirty="0"/>
              <a:t>Ausnutzung von Sitzungs-Tokens, die von Webbrowsern als Sitzungskontrollmechanismen verwendet werden</a:t>
            </a:r>
          </a:p>
          <a:p>
            <a:pPr marL="566738" indent="-457200"/>
            <a:r>
              <a:rPr lang="en-US" altLang="en-US" sz="2500" dirty="0"/>
              <a:t>Der Webserver muss verschiedene Verbindungen desselben Benutzers zuordnen. Die am häufigsten verwendete Methode basiert auf einem Token, das der Webserver nach einer erfolgreichen Client-Authentifizierung an den Client-Browser sendet</a:t>
            </a:r>
          </a:p>
          <a:p>
            <a:pPr marL="566738" indent="-457200"/>
            <a:r>
              <a:rPr lang="en-US" altLang="en-US" sz="2500" dirty="0"/>
              <a:t>Ein Sitzungs-Token ist nur eine Kennung und kann verwendet werden, um zu vermeiden, dass für jede Verbindung ein Authentifizierungsverfahren durchgeführt werden muss</a:t>
            </a:r>
          </a:p>
          <a:p>
            <a:pPr marL="566738" indent="-457200"/>
            <a:r>
              <a:rPr lang="en-US" altLang="en-US" sz="2500" dirty="0"/>
              <a:t>Bei diesem Angriff wird ein gültiges Sitzungs-Token gestohlen oder </a:t>
            </a:r>
            <a:r>
              <a:rPr lang="en-US" altLang="en-US" sz="2500" i="1" dirty="0"/>
              <a:t>vorausgesagt</a:t>
            </a:r>
            <a:r>
              <a:rPr lang="en-US" altLang="en-US" sz="2500" dirty="0"/>
              <a:t>, um unberechtigten Zugriff auf den Webserver zu erhalten.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TCP Session Hijacking-Angriff</a:t>
            </a:r>
            <a:endParaRPr lang="it-IT" altLang="en-US" dirty="0"/>
          </a:p>
        </p:txBody>
      </p:sp>
      <p:sp>
        <p:nvSpPr>
          <p:cNvPr id="60419"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Bestätigungspakete und Sequenznummern durch das TCP/IP-Protokoll, um die korrekte Zustellung von Paketen zu gewährleisten</a:t>
            </a:r>
          </a:p>
          <a:p>
            <a:pPr marL="566738" indent="-457200"/>
            <a:r>
              <a:rPr lang="en-US" altLang="en-US" dirty="0"/>
              <a:t>Bestätigungspakete sind lediglich Zahlen, die nach dem anfänglichen 3-Wege-Handshake auf irgendeine Weise inkrementiert werden</a:t>
            </a:r>
          </a:p>
          <a:p>
            <a:pPr marL="566738" indent="-457200"/>
            <a:r>
              <a:rPr lang="en-US" altLang="en-US" dirty="0"/>
              <a:t>Ein TCP-Session-Hijacker:</a:t>
            </a:r>
          </a:p>
          <a:p>
            <a:pPr marL="1023938" lvl="1" indent="-457200"/>
            <a:r>
              <a:rPr lang="en-US" altLang="en-US" dirty="0"/>
              <a:t>versucht, die nächste zugelassene Zahl vorherzusagen</a:t>
            </a:r>
          </a:p>
          <a:p>
            <a:pPr marL="1023938" lvl="1" indent="-457200"/>
            <a:r>
              <a:rPr lang="en-US" altLang="en-US" dirty="0"/>
              <a:t>den Client und den Server daran hindert, Daten auszutauschen</a:t>
            </a:r>
          </a:p>
          <a:p>
            <a:pPr marL="1023938" lvl="1" indent="-457200"/>
            <a:r>
              <a:rPr lang="en-US" altLang="en-US" dirty="0"/>
              <a:t>Fälschung akzeptabler Pakete für beide Seiten (</a:t>
            </a:r>
            <a:r>
              <a:rPr lang="en-US" altLang="en-US" dirty="0" err="1"/>
              <a:t>MiTM</a:t>
            </a:r>
            <a:r>
              <a:rPr lang="en-US" altLang="en-US" dirty="0"/>
              <a:t>)</a:t>
            </a:r>
          </a:p>
          <a:p>
            <a:pPr marL="566738" indent="-457200"/>
            <a:r>
              <a:rPr lang="en-US" altLang="en-US" dirty="0"/>
              <a:t>Der Angreifer ist in der Lage, die Kontrolle über die Sitzung zu erlangen</a:t>
            </a:r>
            <a:endParaRPr lang="it-IT" alt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IP-Spoofing-Angriff</a:t>
            </a:r>
            <a:endParaRPr lang="it-IT" altLang="en-US" dirty="0"/>
          </a:p>
        </p:txBody>
      </p:sp>
      <p:sp>
        <p:nvSpPr>
          <p:cNvPr id="61443"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Ein DoS-Angriff wird verwendet, um einen legitimen Server zu blockieren.</a:t>
            </a:r>
          </a:p>
          <a:p>
            <a:pPr marL="566738" indent="-457200"/>
            <a:r>
              <a:rPr lang="en-US" altLang="en-US" dirty="0"/>
              <a:t>Ein gefälschter Server setzt seine IP-Adresse mit der des legitimen Servers gleich</a:t>
            </a:r>
          </a:p>
          <a:p>
            <a:pPr marL="566738" indent="-457200"/>
            <a:r>
              <a:rPr lang="en-US" altLang="en-US" dirty="0"/>
              <a:t>Wenn das Source Routing deaktiviert ist, kann der Sitzungsentführer auch </a:t>
            </a:r>
            <a:r>
              <a:rPr lang="en-US" altLang="en-US" b="1" dirty="0"/>
              <a:t>blindes Hijacking </a:t>
            </a:r>
            <a:r>
              <a:rPr lang="en-US" altLang="en-US" dirty="0"/>
              <a:t>betreiben: bösartige Daten werden in abgefangene Kommunikationen in der TCP-Sitzung injiziert.</a:t>
            </a:r>
          </a:p>
          <a:p>
            <a:pPr marL="566738" indent="-457200"/>
            <a:r>
              <a:rPr lang="en-US" altLang="en-US" dirty="0"/>
              <a:t>Beim Blind Hijacking kann der Angreifer die Antwort nicht sehen, sondern nur die Antworten von Client und Server erraten</a:t>
            </a:r>
          </a:p>
          <a:p>
            <a:pPr marL="109538" indent="0">
              <a:buFont typeface="Arial" panose="020B0604020202020204" pitchFamily="34" charset="0"/>
              <a:buNone/>
            </a:pPr>
            <a:endParaRPr lang="it-IT" alt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Zero-Day-Exploit-Angriff</a:t>
            </a:r>
            <a:endParaRPr lang="it-IT" altLang="en-US" dirty="0"/>
          </a:p>
        </p:txBody>
      </p:sp>
      <p:sp>
        <p:nvSpPr>
          <p:cNvPr id="62467"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Kein spezifischer Angriff per se</a:t>
            </a:r>
          </a:p>
          <a:p>
            <a:pPr marL="566738" indent="-457200"/>
            <a:r>
              <a:rPr lang="en-US" altLang="en-US" dirty="0"/>
              <a:t>Cyber-Kriminelle erfahren von einer Sicherheitslücke, die gerade in bestimmten Software- und Betriebssystemen entdeckt wurde, und nehmen dann Unternehmen ins Visier, die diese Software verwenden, bevor eine Lösung verfügbar ist</a:t>
            </a:r>
          </a:p>
          <a:p>
            <a:pPr marL="109538" indent="0">
              <a:buFont typeface="Arial" panose="020B0604020202020204" pitchFamily="34" charset="0"/>
              <a:buNone/>
            </a:pPr>
            <a:endParaRPr lang="it-IT" alt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Leak of Code-Angriff</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Durchgesickerter Quellcode von Anwendungen wird analysiert, um sensible Informationen zu finden und wertvolle Erkenntnisse für einen Cyberangriff zu gewinnen.</a:t>
            </a:r>
          </a:p>
          <a:p>
            <a:pPr marL="566928" indent="-457200" fontAlgn="auto">
              <a:spcAft>
                <a:spcPts val="0"/>
              </a:spcAft>
              <a:defRPr/>
            </a:pPr>
            <a:r>
              <a:rPr lang="en-US" dirty="0"/>
              <a:t>Ein Codeleck ist nicht nur ein wirtschaftlicher Wertverlust für die </a:t>
            </a:r>
            <a:r>
              <a:rPr lang="en-US"/>
              <a:t>Offenlegung von Code</a:t>
            </a:r>
            <a:endParaRPr lang="en-US" dirty="0"/>
          </a:p>
          <a:p>
            <a:pPr fontAlgn="auto">
              <a:spcAft>
                <a:spcPts val="0"/>
              </a:spcAft>
              <a:defRPr/>
            </a:pPr>
            <a:endParaRPr lang="it-IT" dirty="0"/>
          </a:p>
        </p:txBody>
      </p:sp>
    </p:spTree>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2C67D500-8B6D-458D-B6DE-8480AF6AB3E9}">
  <ds:schemaRefs>
    <ds:schemaRef ds:uri="http://schemas.microsoft.com/sharepoint/v3/contenttype/forms"/>
  </ds:schemaRefs>
</ds:datastoreItem>
</file>

<file path=customXml/itemProps2.xml><?xml version="1.0" encoding="utf-8"?>
<ds:datastoreItem xmlns:ds="http://schemas.openxmlformats.org/officeDocument/2006/customXml" ds:itemID="{71596730-A880-4EF1-A3E4-FBEAD67448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C9B26C-BBFA-49FC-90F2-34103BC32588}">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0</TotalTime>
  <Words>3381</Words>
  <Application>Microsoft Office PowerPoint</Application>
  <PresentationFormat>Breitbild</PresentationFormat>
  <Paragraphs>244</Paragraphs>
  <Slides>43</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43</vt:i4>
      </vt:variant>
    </vt:vector>
  </HeadingPairs>
  <TitlesOfParts>
    <vt:vector size="47" baseType="lpstr">
      <vt:lpstr>Arial</vt:lpstr>
      <vt:lpstr>Calibri</vt:lpstr>
      <vt:lpstr>Calibri Light</vt:lpstr>
      <vt:lpstr>Office</vt:lpstr>
      <vt:lpstr>Malware und häufigste Angriffsformen</vt:lpstr>
      <vt:lpstr>Einführung in Malware</vt:lpstr>
      <vt:lpstr>Hacker und Cracker</vt:lpstr>
      <vt:lpstr>Hacker</vt:lpstr>
      <vt:lpstr>Hacker</vt:lpstr>
      <vt:lpstr>Kekse</vt:lpstr>
      <vt:lpstr>Hacker und Cracker</vt:lpstr>
      <vt:lpstr>Hacker-Kategorien</vt:lpstr>
      <vt:lpstr>Hacker-Kategorien</vt:lpstr>
      <vt:lpstr>Hacker-Kategorien</vt:lpstr>
      <vt:lpstr>Trojanische Pferde </vt:lpstr>
      <vt:lpstr>Rootkits </vt:lpstr>
      <vt:lpstr>Viren und Würmer </vt:lpstr>
      <vt:lpstr>Ransomware </vt:lpstr>
      <vt:lpstr>Grauware</vt:lpstr>
      <vt:lpstr>Dateilose Malware</vt:lpstr>
      <vt:lpstr>Risiken</vt:lpstr>
      <vt:lpstr>Risikominderung</vt:lpstr>
      <vt:lpstr>Risikominderung</vt:lpstr>
      <vt:lpstr>Risikominderung</vt:lpstr>
      <vt:lpstr>Phishing-Angriff</vt:lpstr>
      <vt:lpstr>Passwort-Angriffe</vt:lpstr>
      <vt:lpstr>Passwort-Angriffe</vt:lpstr>
      <vt:lpstr>Pufferüberlauf-Angriff</vt:lpstr>
      <vt:lpstr>SQL-Injektionsangriff</vt:lpstr>
      <vt:lpstr>Cross-Site-Scripting (XSS)-Angriff</vt:lpstr>
      <vt:lpstr>Cross-Site Request Forgery (CSRF)-Angriff</vt:lpstr>
      <vt:lpstr>Dateibezogene Angriffe</vt:lpstr>
      <vt:lpstr>Denial of Service (DoS)-Angriffe</vt:lpstr>
      <vt:lpstr>Denial-of-Service-Angriffe: Syn-Flood</vt:lpstr>
      <vt:lpstr>Denial-of-Service-Angriffe: Schlumpf</vt:lpstr>
      <vt:lpstr>Denial-of-Service-Angriffe: Ping des Todes</vt:lpstr>
      <vt:lpstr>Man-in-the-Middle-Angriff (MITM)</vt:lpstr>
      <vt:lpstr>ARP-Spoofing/Poisoning-Angriff</vt:lpstr>
      <vt:lpstr>ARP-Spoofing/Poisoning-Angriff</vt:lpstr>
      <vt:lpstr>DNS-Spoofing-Angriff</vt:lpstr>
      <vt:lpstr>Drive-by-Angriff</vt:lpstr>
      <vt:lpstr>Angriff auf die Wiederverwendung von Anmeldeinformationen</vt:lpstr>
      <vt:lpstr>Web Session Hijacking-Angriff</vt:lpstr>
      <vt:lpstr>TCP Session Hijacking-Angriff</vt:lpstr>
      <vt:lpstr>IP-Spoofing-Angriff</vt:lpstr>
      <vt:lpstr>Zero-Day-Exploit-Angriff</vt:lpstr>
      <vt:lpstr>Leak of Code-Angriff</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docId:51F75222D638DBCA963E7B72085BD6AD</cp:keywords>
  <cp:lastModifiedBy>Sommer, David</cp:lastModifiedBy>
  <cp:revision>56</cp:revision>
  <dcterms:created xsi:type="dcterms:W3CDTF">2022-10-31T15:14:22Z</dcterms:created>
  <dcterms:modified xsi:type="dcterms:W3CDTF">2022-12-07T19:21:47Z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