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1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0" r:id="rId4"/>
    <p:sldId id="263" r:id="rId5"/>
    <p:sldId id="261" r:id="rId6"/>
    <p:sldId id="285" r:id="rId7"/>
    <p:sldId id="283" r:id="rId8"/>
    <p:sldId id="264" r:id="rId9"/>
    <p:sldId id="284" r:id="rId10"/>
    <p:sldId id="266" r:id="rId11"/>
    <p:sldId id="267" r:id="rId12"/>
    <p:sldId id="268" r:id="rId13"/>
    <p:sldId id="286" r:id="rId14"/>
    <p:sldId id="287" r:id="rId15"/>
    <p:sldId id="288" r:id="rId16"/>
    <p:sldId id="289" r:id="rId17"/>
    <p:sldId id="290" r:id="rId18"/>
    <p:sldId id="291" r:id="rId19"/>
    <p:sldId id="292" r:id="rId20"/>
    <p:sldId id="293" r:id="rId21"/>
    <p:sldId id="294" r:id="rId22"/>
    <p:sldId id="295" r:id="rId23"/>
    <p:sldId id="296" r:id="rId2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27"/>
  </p:normalViewPr>
  <p:slideViewPr>
    <p:cSldViewPr snapToGrid="0">
      <p:cViewPr varScale="1">
        <p:scale>
          <a:sx n="60" d="100"/>
          <a:sy n="60" d="100"/>
        </p:scale>
        <p:origin x="72" y="12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openxmlformats.org/officeDocument/2006/relationships/customXml" Target="../customXml/item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oleObject" Target="../embeddings/oleObject1.bin"/><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png"/><Relationship Id="rId5" Type="http://schemas.openxmlformats.org/officeDocument/2006/relationships/oleObject" Target="../embeddings/oleObject2.bin"/><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5.png"/><Relationship Id="rId5" Type="http://schemas.openxmlformats.org/officeDocument/2006/relationships/oleObject" Target="../embeddings/oleObject3.bin"/><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7.png"/><Relationship Id="rId5" Type="http://schemas.openxmlformats.org/officeDocument/2006/relationships/oleObject" Target="../embeddings/oleObject4.bin"/><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9.png"/><Relationship Id="rId5" Type="http://schemas.openxmlformats.org/officeDocument/2006/relationships/oleObject" Target="../embeddings/oleObject5.bin"/><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bookdown.org/omarlizardo/_main/1-2-what-is-a" TargetMode="External"/><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0.png"/><Relationship Id="rId5" Type="http://schemas.openxmlformats.org/officeDocument/2006/relationships/oleObject" Target="../embeddings/oleObject6.bin"/><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smtClean="0">
                <a:latin typeface="Arial" panose="020B0604020202020204" pitchFamily="34" charset="0"/>
                <a:cs typeface="Arial" panose="020B0604020202020204" pitchFamily="34" charset="0"/>
              </a:rPr>
              <a:t>Social Networking</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Introduction</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Social networks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became very popular over the past few years, providing a platform for users to communicate with their family, friends, and colleagues.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and Social networking refers to the use of internet-based social media sites for connection and communication with friends, family, colleagues, customers, or clients.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have their servers in data </a:t>
            </a:r>
            <a:r>
              <a:rPr lang="en-US" altLang="de-DE" dirty="0" err="1">
                <a:latin typeface="+mj-lt"/>
                <a:ea typeface="Tahoma" panose="020B0604030504040204" pitchFamily="34" charset="0"/>
                <a:cs typeface="Arial" panose="020B0604020202020204" pitchFamily="34" charset="0"/>
              </a:rPr>
              <a:t>centres</a:t>
            </a:r>
            <a:r>
              <a:rPr lang="en-US" altLang="de-DE" dirty="0">
                <a:latin typeface="+mj-lt"/>
                <a:ea typeface="Tahoma" panose="020B0604030504040204" pitchFamily="34" charset="0"/>
                <a:cs typeface="Arial" panose="020B0604020202020204" pitchFamily="34" charset="0"/>
              </a:rPr>
              <a:t> co-located with major Internets Network Access Points (NAPs).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en-US" altLang="de-DE" dirty="0" smtClean="0">
                <a:latin typeface="+mj-lt"/>
                <a:ea typeface="Tahoma" panose="020B0604030504040204" pitchFamily="34" charset="0"/>
                <a:cs typeface="Arial" panose="020B0604020202020204" pitchFamily="34" charset="0"/>
              </a:rPr>
              <a:t>Social networking roles Figure 1 shows some fields in which social networks play a role: </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Entertainment</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building business opportunities</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making a career,</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improving social skills</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developing relationships with other individuals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1E1E4265-326F-EAA6-B50D-6DC268426234}"/>
              </a:ext>
            </a:extLst>
          </p:cNvPr>
          <p:cNvGraphicFramePr>
            <a:graphicFrameLocks noGrp="1"/>
          </p:cNvGraphicFramePr>
          <p:nvPr>
            <p:ph idx="1"/>
            <p:extLst>
              <p:ext uri="{D42A27DB-BD31-4B8C-83A1-F6EECF244321}">
                <p14:modId xmlns:p14="http://schemas.microsoft.com/office/powerpoint/2010/main" val="2451879839"/>
              </p:ext>
            </p:extLst>
          </p:nvPr>
        </p:nvGraphicFramePr>
        <p:xfrm>
          <a:off x="540000" y="2277980"/>
          <a:ext cx="7599070" cy="2764589"/>
        </p:xfrm>
        <a:graphic>
          <a:graphicData uri="http://schemas.openxmlformats.org/presentationml/2006/ole">
            <mc:AlternateContent xmlns:mc="http://schemas.openxmlformats.org/markup-compatibility/2006">
              <mc:Choice xmlns:v="urn:schemas-microsoft-com:vml" Requires="v">
                <p:oleObj spid="_x0000_s4099" name="Bild" r:id="rId5" imgW="0" imgH="0" progId="StaticMetafile">
                  <p:embed/>
                </p:oleObj>
              </mc:Choice>
              <mc:Fallback>
                <p:oleObj name="Bild" r:id="rId5" imgW="0" imgH="0" progId="StaticMetafile">
                  <p:embed/>
                  <p:pic>
                    <p:nvPicPr>
                      <p:cNvPr id="9" name="Objekt 8">
                        <a:extLst>
                          <a:ext uri="{FF2B5EF4-FFF2-40B4-BE49-F238E27FC236}">
                            <a16:creationId xmlns:a16="http://schemas.microsoft.com/office/drawing/2014/main" id="{1E1E4265-326F-EAA6-B50D-6DC268426234}"/>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000" y="2277980"/>
                        <a:ext cx="7599070" cy="2764589"/>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564775"/>
            <a:ext cx="2892587" cy="369332"/>
          </a:xfrm>
          <a:prstGeom prst="rect">
            <a:avLst/>
          </a:prstGeom>
          <a:noFill/>
        </p:spPr>
        <p:txBody>
          <a:bodyPr wrap="none" rtlCol="0">
            <a:spAutoFit/>
          </a:bodyPr>
          <a:lstStyle/>
          <a:p>
            <a:r>
              <a:rPr lang="de-DE" altLang="de-DE" i="1" dirty="0" err="1">
                <a:latin typeface="+mj-lt"/>
                <a:ea typeface="Tahoma" panose="020B0604030504040204" pitchFamily="34" charset="0"/>
                <a:cs typeface="Arial" panose="020B0604020202020204" pitchFamily="34" charset="0"/>
              </a:rPr>
              <a:t>Figure</a:t>
            </a:r>
            <a:r>
              <a:rPr lang="de-DE" altLang="de-DE" i="1" dirty="0">
                <a:latin typeface="+mj-lt"/>
                <a:ea typeface="Tahoma" panose="020B0604030504040204" pitchFamily="34" charset="0"/>
                <a:cs typeface="Arial" panose="020B0604020202020204" pitchFamily="34" charset="0"/>
              </a:rPr>
              <a:t> 1: </a:t>
            </a:r>
            <a:r>
              <a:rPr lang="de-DE" altLang="de-DE" i="1" dirty="0" err="1">
                <a:latin typeface="+mj-lt"/>
                <a:ea typeface="Tahoma" panose="020B0604030504040204" pitchFamily="34" charset="0"/>
                <a:cs typeface="Arial" panose="020B0604020202020204" pitchFamily="34" charset="0"/>
              </a:rPr>
              <a:t>Social</a:t>
            </a:r>
            <a:r>
              <a:rPr lang="de-DE" altLang="de-DE" i="1" dirty="0">
                <a:latin typeface="+mj-lt"/>
                <a:ea typeface="Tahoma" panose="020B0604030504040204" pitchFamily="34" charset="0"/>
                <a:cs typeface="Arial" panose="020B0604020202020204" pitchFamily="34" charset="0"/>
              </a:rPr>
              <a:t> </a:t>
            </a:r>
            <a:r>
              <a:rPr lang="de-DE" altLang="de-DE" i="1" dirty="0" err="1">
                <a:latin typeface="+mj-lt"/>
                <a:ea typeface="Tahoma" panose="020B0604030504040204" pitchFamily="34" charset="0"/>
                <a:cs typeface="Arial" panose="020B0604020202020204" pitchFamily="34" charset="0"/>
              </a:rPr>
              <a:t>network</a:t>
            </a:r>
            <a:r>
              <a:rPr lang="de-DE" altLang="de-DE" i="1" dirty="0">
                <a:latin typeface="+mj-lt"/>
                <a:ea typeface="Tahoma" panose="020B0604030504040204" pitchFamily="34" charset="0"/>
                <a:cs typeface="Arial" panose="020B0604020202020204" pitchFamily="34" charset="0"/>
              </a:rPr>
              <a:t> </a:t>
            </a:r>
            <a:r>
              <a:rPr lang="de-DE" altLang="de-DE" i="1" dirty="0" err="1" smtClean="0">
                <a:latin typeface="+mj-lt"/>
                <a:ea typeface="Tahoma" panose="020B0604030504040204" pitchFamily="34" charset="0"/>
                <a:cs typeface="Arial" panose="020B0604020202020204" pitchFamily="34" charset="0"/>
              </a:rPr>
              <a:t>roles</a:t>
            </a:r>
            <a:endParaRPr lang="de-DE" altLang="de-DE" i="1" dirty="0">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Social networking: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is a base for marketers who seek customers, for increasing brand recognition, encouraging brand loyalty, improving conversion rates, providing access to and interaction with new, recent, and old customers.</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makes </a:t>
            </a:r>
            <a:r>
              <a:rPr lang="en-US" altLang="de-DE" dirty="0">
                <a:latin typeface="+mj-lt"/>
                <a:ea typeface="Tahoma" panose="020B0604030504040204" pitchFamily="34" charset="0"/>
                <a:cs typeface="Arial" panose="020B0604020202020204" pitchFamily="34" charset="0"/>
              </a:rPr>
              <a:t>possible, by sharing blog posts, images, videos, or comments on social media, that more people will visit the company’s website and become customers.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makes challenging to keep up with changes, and also influences a company’s marketing success rate.</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Most popular social networking sites in the United States and Europe are: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Facebook</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Instagram</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Twitter</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YouTube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WhatsApp</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LinkedIn which helps connect professionals with co - workers, business contacts and employers.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3732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0A31F91C-9419-F9A1-5EBA-1DE8B36FB25D}"/>
              </a:ext>
            </a:extLst>
          </p:cNvPr>
          <p:cNvGraphicFramePr>
            <a:graphicFrameLocks noGrp="1"/>
          </p:cNvGraphicFramePr>
          <p:nvPr>
            <p:ph idx="1"/>
            <p:extLst>
              <p:ext uri="{D42A27DB-BD31-4B8C-83A1-F6EECF244321}">
                <p14:modId xmlns:p14="http://schemas.microsoft.com/office/powerpoint/2010/main" val="3596851936"/>
              </p:ext>
            </p:extLst>
          </p:nvPr>
        </p:nvGraphicFramePr>
        <p:xfrm>
          <a:off x="540000" y="1685563"/>
          <a:ext cx="7086600" cy="3543300"/>
        </p:xfrm>
        <a:graphic>
          <a:graphicData uri="http://schemas.openxmlformats.org/presentationml/2006/ole">
            <mc:AlternateContent xmlns:mc="http://schemas.openxmlformats.org/markup-compatibility/2006">
              <mc:Choice xmlns:v="urn:schemas-microsoft-com:vml" Requires="v">
                <p:oleObj spid="_x0000_s5123" name="Bild" r:id="rId5" imgW="0" imgH="0" progId="StaticMetafile">
                  <p:embed/>
                </p:oleObj>
              </mc:Choice>
              <mc:Fallback>
                <p:oleObj name="Bild" r:id="rId5" imgW="0" imgH="0" progId="StaticMetafile">
                  <p:embed/>
                  <p:pic>
                    <p:nvPicPr>
                      <p:cNvPr id="5" name="Objekt 4">
                        <a:extLst>
                          <a:ext uri="{FF2B5EF4-FFF2-40B4-BE49-F238E27FC236}">
                            <a16:creationId xmlns:a16="http://schemas.microsoft.com/office/drawing/2014/main" id="{0A31F91C-9419-F9A1-5EBA-1DE8B36FB25D}"/>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000" y="1685563"/>
                        <a:ext cx="7086600" cy="35433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743073"/>
            <a:ext cx="7160037" cy="369332"/>
          </a:xfrm>
          <a:prstGeom prst="rect">
            <a:avLst/>
          </a:prstGeom>
          <a:noFill/>
        </p:spPr>
        <p:txBody>
          <a:bodyPr wrap="none" rtlCol="0">
            <a:spAutoFit/>
          </a:bodyPr>
          <a:lstStyle/>
          <a:p>
            <a:pPr lvl="0" eaLnBrk="0" fontAlgn="base" hangingPunct="0">
              <a:spcBef>
                <a:spcPct val="0"/>
              </a:spcBef>
              <a:spcAft>
                <a:spcPts val="900"/>
              </a:spcAft>
              <a:tabLst>
                <a:tab pos="5754688" algn="r"/>
              </a:tabLst>
            </a:pPr>
            <a:r>
              <a:rPr lang="en-US" altLang="de-DE" i="1" dirty="0">
                <a:ea typeface="Tahoma" panose="020B0604030504040204" pitchFamily="34" charset="0"/>
                <a:cs typeface="Arial" panose="020B0604020202020204" pitchFamily="34" charset="0"/>
              </a:rPr>
              <a:t>Figure 2: Number of users on platforms (https://www.dreamgrow.com/top</a:t>
            </a:r>
            <a:endParaRPr lang="de-DE" altLang="de-DE" i="1" dirty="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613240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Functionality of Social Networking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Social </a:t>
            </a:r>
            <a:r>
              <a:rPr lang="en-US" altLang="de-DE" dirty="0">
                <a:latin typeface="+mj-lt"/>
                <a:ea typeface="Tahoma" panose="020B0604030504040204" pitchFamily="34" charset="0"/>
                <a:cs typeface="Arial" panose="020B0604020202020204" pitchFamily="34" charset="0"/>
              </a:rPr>
              <a:t>networking is based on the development and maintenance of personal and business relationships using technology and social networking sites allowing people and corporations to connect with one another, developing relationships, sharing information, ideas, and messages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Family members could remain connected through personal social networking sites like Facebook, share photos and send other messages from their lives.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People can also connect with others (strangers) who share the same interests.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There are also disadvantages related to social media, including the spread of misinformation and the high cost of using and maintaining social network profiles.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Functionality of Social Networking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a:lnSpc>
                <a:spcPct val="100000"/>
              </a:lnSpc>
              <a:spcAft>
                <a:spcPts val="900"/>
              </a:spcAft>
            </a:pPr>
            <a:r>
              <a:rPr lang="en-US" altLang="de-DE" dirty="0">
                <a:latin typeface="+mj-lt"/>
                <a:ea typeface="Tahoma" panose="020B0604030504040204" pitchFamily="34" charset="0"/>
                <a:cs typeface="Arial" panose="020B0604020202020204" pitchFamily="34" charset="0"/>
              </a:rPr>
              <a:t>Functionality of social platforms can be classified into: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Networking functions serve to foster social relationships amongst users within the virtual platforms and provide functionality for building and maintaining the social network graph.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Data functions are responsible for the management of user-provided content and communication amongst the users contributing to the improvement (extended) of users’ interaction and making the platform more attractive</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Access </a:t>
            </a:r>
            <a:r>
              <a:rPr lang="en-US" altLang="de-DE" dirty="0">
                <a:latin typeface="+mj-lt"/>
                <a:ea typeface="Tahoma" panose="020B0604030504040204" pitchFamily="34" charset="0"/>
                <a:cs typeface="Arial" panose="020B0604020202020204" pitchFamily="34" charset="0"/>
              </a:rPr>
              <a:t>control functions aim to implement the user-defined privacy measures and to restrict unauthorized access to the user-provided data and information.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146404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Functionality of Social Networking</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33084E3E-A586-3FAB-5C6F-02DFE0B3D555}"/>
              </a:ext>
            </a:extLst>
          </p:cNvPr>
          <p:cNvGraphicFramePr>
            <a:graphicFrameLocks noGrp="1"/>
          </p:cNvGraphicFramePr>
          <p:nvPr>
            <p:ph idx="1"/>
            <p:extLst>
              <p:ext uri="{D42A27DB-BD31-4B8C-83A1-F6EECF244321}">
                <p14:modId xmlns:p14="http://schemas.microsoft.com/office/powerpoint/2010/main" val="1787575815"/>
              </p:ext>
            </p:extLst>
          </p:nvPr>
        </p:nvGraphicFramePr>
        <p:xfrm>
          <a:off x="540000" y="1685563"/>
          <a:ext cx="11060113" cy="3324200"/>
        </p:xfrm>
        <a:graphic>
          <a:graphicData uri="http://schemas.openxmlformats.org/presentationml/2006/ole">
            <mc:AlternateContent xmlns:mc="http://schemas.openxmlformats.org/markup-compatibility/2006">
              <mc:Choice xmlns:v="urn:schemas-microsoft-com:vml" Requires="v">
                <p:oleObj spid="_x0000_s6147" name="Bild" r:id="rId5" imgW="0" imgH="0" progId="StaticMetafile">
                  <p:embed/>
                </p:oleObj>
              </mc:Choice>
              <mc:Fallback>
                <p:oleObj name="Bild" r:id="rId5" imgW="0" imgH="0" progId="StaticMetafile">
                  <p:embed/>
                  <p:pic>
                    <p:nvPicPr>
                      <p:cNvPr id="6" name="Objekt 5">
                        <a:extLst>
                          <a:ext uri="{FF2B5EF4-FFF2-40B4-BE49-F238E27FC236}">
                            <a16:creationId xmlns:a16="http://schemas.microsoft.com/office/drawing/2014/main" id="{33084E3E-A586-3FAB-5C6F-02DFE0B3D555}"/>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000" y="1685563"/>
                        <a:ext cx="11060113" cy="33242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284875"/>
            <a:ext cx="6470939" cy="761747"/>
          </a:xfrm>
          <a:prstGeom prst="rect">
            <a:avLst/>
          </a:prstGeom>
          <a:noFill/>
        </p:spPr>
        <p:txBody>
          <a:bodyPr wrap="none" rtlCol="0">
            <a:spAutoFit/>
          </a:bodyPr>
          <a:lstStyle/>
          <a:p>
            <a:pPr>
              <a:spcAft>
                <a:spcPts val="900"/>
              </a:spcAft>
            </a:pPr>
            <a:r>
              <a:rPr lang="en-US" altLang="de-DE" i="1" dirty="0">
                <a:ea typeface="Tahoma" panose="020B0604030504040204" pitchFamily="34" charset="0"/>
                <a:cs typeface="Arial" panose="020B0604020202020204" pitchFamily="34" charset="0"/>
              </a:rPr>
              <a:t>Figure 3: Main functionality of a typical social networking platform </a:t>
            </a:r>
          </a:p>
          <a:p>
            <a:pPr>
              <a:spcAft>
                <a:spcPts val="900"/>
              </a:spcAft>
            </a:pPr>
            <a:r>
              <a:rPr lang="en-US" altLang="de-DE" i="1" dirty="0">
                <a:ea typeface="Tahoma" panose="020B0604030504040204" pitchFamily="34" charset="0"/>
                <a:cs typeface="Arial" panose="020B0604020202020204" pitchFamily="34" charset="0"/>
              </a:rPr>
              <a:t>(https://hal.archives-ouvertes.fr/hal-00687145</a:t>
            </a:r>
            <a:endParaRPr lang="de-DE" dirty="0"/>
          </a:p>
        </p:txBody>
      </p:sp>
    </p:spTree>
    <p:extLst>
      <p:ext uri="{BB962C8B-B14F-4D97-AF65-F5344CB8AC3E}">
        <p14:creationId xmlns:p14="http://schemas.microsoft.com/office/powerpoint/2010/main" val="247645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Social networking sites can be classified </a:t>
            </a:r>
            <a:br>
              <a:rPr lang="en-US" altLang="de-DE" dirty="0">
                <a:latin typeface="+mj-lt"/>
                <a:ea typeface="Tahoma" panose="020B0604030504040204" pitchFamily="34" charset="0"/>
                <a:cs typeface="Arial" panose="020B0604020202020204" pitchFamily="34" charset="0"/>
              </a:rPr>
            </a:br>
            <a:r>
              <a:rPr lang="en-US" altLang="de-DE" dirty="0" smtClean="0">
                <a:latin typeface="+mj-lt"/>
                <a:ea typeface="Tahoma" panose="020B0604030504040204" pitchFamily="34" charset="0"/>
                <a:cs typeface="Arial" panose="020B0604020202020204" pitchFamily="34" charset="0"/>
              </a:rPr>
              <a:t>into </a:t>
            </a:r>
            <a:r>
              <a:rPr lang="en-US" altLang="de-DE" dirty="0">
                <a:latin typeface="+mj-lt"/>
                <a:ea typeface="Tahoma" panose="020B0604030504040204" pitchFamily="34" charset="0"/>
                <a:cs typeface="Arial" panose="020B0604020202020204" pitchFamily="34" charset="0"/>
              </a:rPr>
              <a:t>objectives: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social connections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multimedia sharing</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Professional</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discussion forums</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6" name="Group 36813">
            <a:extLst>
              <a:ext uri="{FF2B5EF4-FFF2-40B4-BE49-F238E27FC236}">
                <a16:creationId xmlns:a16="http://schemas.microsoft.com/office/drawing/2014/main" id="{55E55C78-DB13-76A7-79BB-3EB8FC45447E}"/>
              </a:ext>
            </a:extLst>
          </p:cNvPr>
          <p:cNvGrpSpPr>
            <a:grpSpLocks/>
          </p:cNvGrpSpPr>
          <p:nvPr/>
        </p:nvGrpSpPr>
        <p:grpSpPr bwMode="auto">
          <a:xfrm>
            <a:off x="6772518" y="1980000"/>
            <a:ext cx="4003827" cy="2985772"/>
            <a:chOff x="0" y="-39"/>
            <a:chExt cx="33175" cy="24170"/>
          </a:xfrm>
        </p:grpSpPr>
        <p:pic>
          <p:nvPicPr>
            <p:cNvPr id="7" name="Picture 46080">
              <a:extLst>
                <a:ext uri="{FF2B5EF4-FFF2-40B4-BE49-F238E27FC236}">
                  <a16:creationId xmlns:a16="http://schemas.microsoft.com/office/drawing/2014/main" id="{50F6675B-CD83-4A41-D5A2-06426EE23A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extLst>
              <a:ext uri="{909E8E84-426E-40DD-AFC4-6F175D3DCCD1}">
                <a14:hiddenFill xmlns:a14="http://schemas.microsoft.com/office/drawing/2010/main">
                  <a:solidFill>
                    <a:srgbClr val="FFFFFF"/>
                  </a:solidFill>
                </a14:hiddenFill>
              </a:ext>
            </a:extLst>
          </p:spPr>
        </p:pic>
        <p:sp>
          <p:nvSpPr>
            <p:cNvPr id="8" name="Shape 280">
              <a:extLst>
                <a:ext uri="{FF2B5EF4-FFF2-40B4-BE49-F238E27FC236}">
                  <a16:creationId xmlns:a16="http://schemas.microsoft.com/office/drawing/2014/main" id="{BBD985B2-C1A0-46FD-A0D6-44CB6607A5E0}"/>
                </a:ext>
              </a:extLst>
            </p:cNvPr>
            <p:cNvSpPr>
              <a:spLocks/>
            </p:cNvSpPr>
            <p:nvPr/>
          </p:nvSpPr>
          <p:spPr bwMode="auto">
            <a:xfrm>
              <a:off x="0" y="6465"/>
              <a:ext cx="10672" cy="10747"/>
            </a:xfrm>
            <a:custGeom>
              <a:avLst/>
              <a:gdLst>
                <a:gd name="T0" fmla="*/ 533718 w 1067257"/>
                <a:gd name="T1" fmla="*/ 0 h 1074687"/>
                <a:gd name="T2" fmla="*/ 1067257 w 1067257"/>
                <a:gd name="T3" fmla="*/ 537273 h 1074687"/>
                <a:gd name="T4" fmla="*/ 533718 w 1067257"/>
                <a:gd name="T5" fmla="*/ 1074687 h 1074687"/>
                <a:gd name="T6" fmla="*/ 0 w 1067257"/>
                <a:gd name="T7" fmla="*/ 537273 h 1074687"/>
                <a:gd name="T8" fmla="*/ 533718 w 1067257"/>
                <a:gd name="T9" fmla="*/ 0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endParaRPr lang="de-DE"/>
            </a:p>
          </p:txBody>
        </p:sp>
        <p:sp>
          <p:nvSpPr>
            <p:cNvPr id="9" name="Shape 281">
              <a:extLst>
                <a:ext uri="{FF2B5EF4-FFF2-40B4-BE49-F238E27FC236}">
                  <a16:creationId xmlns:a16="http://schemas.microsoft.com/office/drawing/2014/main" id="{0EF50654-7D4D-A658-D0F8-A0CDF3DD1F5B}"/>
                </a:ext>
              </a:extLst>
            </p:cNvPr>
            <p:cNvSpPr>
              <a:spLocks/>
            </p:cNvSpPr>
            <p:nvPr/>
          </p:nvSpPr>
          <p:spPr bwMode="auto">
            <a:xfrm>
              <a:off x="0" y="6465"/>
              <a:ext cx="10672" cy="10747"/>
            </a:xfrm>
            <a:custGeom>
              <a:avLst/>
              <a:gdLst>
                <a:gd name="T0" fmla="*/ 0 w 1067257"/>
                <a:gd name="T1" fmla="*/ 537273 h 1074687"/>
                <a:gd name="T2" fmla="*/ 533718 w 1067257"/>
                <a:gd name="T3" fmla="*/ 0 h 1074687"/>
                <a:gd name="T4" fmla="*/ 1067257 w 1067257"/>
                <a:gd name="T5" fmla="*/ 537273 h 1074687"/>
                <a:gd name="T6" fmla="*/ 533718 w 1067257"/>
                <a:gd name="T7" fmla="*/ 1074687 h 1074687"/>
                <a:gd name="T8" fmla="*/ 0 w 1067257"/>
                <a:gd name="T9" fmla="*/ 537273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de-DE"/>
            </a:p>
          </p:txBody>
        </p:sp>
        <p:sp>
          <p:nvSpPr>
            <p:cNvPr id="10" name="Rectangle 282">
              <a:extLst>
                <a:ext uri="{FF2B5EF4-FFF2-40B4-BE49-F238E27FC236}">
                  <a16:creationId xmlns:a16="http://schemas.microsoft.com/office/drawing/2014/main" id="{1017167E-293C-BB93-E7F1-ED95DA1DD244}"/>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Social </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283">
              <a:extLst>
                <a:ext uri="{FF2B5EF4-FFF2-40B4-BE49-F238E27FC236}">
                  <a16:creationId xmlns:a16="http://schemas.microsoft.com/office/drawing/2014/main" id="{4C6054DD-D968-8867-675F-C3F99D640233}"/>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Networking </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284">
              <a:extLst>
                <a:ext uri="{FF2B5EF4-FFF2-40B4-BE49-F238E27FC236}">
                  <a16:creationId xmlns:a16="http://schemas.microsoft.com/office/drawing/2014/main" id="{0DAC7BDC-2BEE-12F1-5574-FD3C7A84E798}"/>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sites</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285">
              <a:extLst>
                <a:ext uri="{FF2B5EF4-FFF2-40B4-BE49-F238E27FC236}">
                  <a16:creationId xmlns:a16="http://schemas.microsoft.com/office/drawing/2014/main" id="{649244BD-A73F-F4B0-8AA3-4AC70A33CD5D}"/>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effectLst/>
                  <a:latin typeface="Calibri" panose="020F0502020204030204" pitchFamily="34" charset="0"/>
                  <a:ea typeface="DengXian" panose="02010600030101010101" pitchFamily="2" charset="-122"/>
                  <a:cs typeface="Times New Roman" panose="02020603050405020304" pitchFamily="18" charset="0"/>
                </a:rPr>
                <a:t>Social Connection</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286">
              <a:extLst>
                <a:ext uri="{FF2B5EF4-FFF2-40B4-BE49-F238E27FC236}">
                  <a16:creationId xmlns:a16="http://schemas.microsoft.com/office/drawing/2014/main" id="{16A5F4FA-2816-98BA-FB6D-11B2F68CDFE3}"/>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effectLst/>
                  <a:latin typeface="Calibri" panose="020F0502020204030204" pitchFamily="34" charset="0"/>
                  <a:ea typeface="DengXian" panose="02010600030101010101" pitchFamily="2" charset="-122"/>
                  <a:cs typeface="Times New Roman" panose="02020603050405020304" pitchFamily="18" charset="0"/>
                </a:rPr>
                <a:t>Multimedia sharing</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287">
              <a:extLst>
                <a:ext uri="{FF2B5EF4-FFF2-40B4-BE49-F238E27FC236}">
                  <a16:creationId xmlns:a16="http://schemas.microsoft.com/office/drawing/2014/main" id="{BD5E9FAC-1430-9A20-08FF-3CB5487D9D26}"/>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effectLst/>
                  <a:latin typeface="Calibri" panose="020F0502020204030204" pitchFamily="34" charset="0"/>
                  <a:ea typeface="DengXian" panose="02010600030101010101" pitchFamily="2" charset="-122"/>
                  <a:cs typeface="Times New Roman" panose="02020603050405020304" pitchFamily="18" charset="0"/>
                </a:rPr>
                <a:t>Professional</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288">
              <a:extLst>
                <a:ext uri="{FF2B5EF4-FFF2-40B4-BE49-F238E27FC236}">
                  <a16:creationId xmlns:a16="http://schemas.microsoft.com/office/drawing/2014/main" id="{F42C659C-23C4-E9A7-68D7-6BE42737A7EC}"/>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effectLst/>
                  <a:latin typeface="Calibri" panose="020F0502020204030204" pitchFamily="34" charset="0"/>
                  <a:ea typeface="DengXian" panose="02010600030101010101" pitchFamily="2" charset="-122"/>
                  <a:cs typeface="Times New Roman" panose="02020603050405020304" pitchFamily="18" charset="0"/>
                </a:rPr>
                <a:t>Discussion Forums</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grpSp>
      <p:sp>
        <p:nvSpPr>
          <p:cNvPr id="17" name="Textfeld 16"/>
          <p:cNvSpPr txBox="1"/>
          <p:nvPr/>
        </p:nvSpPr>
        <p:spPr>
          <a:xfrm>
            <a:off x="6772518" y="5501362"/>
            <a:ext cx="4658327" cy="646331"/>
          </a:xfrm>
          <a:prstGeom prst="rect">
            <a:avLst/>
          </a:prstGeom>
          <a:noFill/>
        </p:spPr>
        <p:txBody>
          <a:bodyPr wrap="none" rtlCol="0">
            <a:spAutoFit/>
          </a:bodyPr>
          <a:lstStyle/>
          <a:p>
            <a:r>
              <a:rPr lang="de-DE" i="1" dirty="0" err="1">
                <a:latin typeface="+mj-lt"/>
                <a:cs typeface="Arial" panose="020B0604020202020204" pitchFamily="34" charset="0"/>
              </a:rPr>
              <a:t>Figure</a:t>
            </a:r>
            <a:r>
              <a:rPr lang="de-DE" i="1" dirty="0">
                <a:latin typeface="+mj-lt"/>
                <a:cs typeface="Arial" panose="020B0604020202020204" pitchFamily="34" charset="0"/>
              </a:rPr>
              <a:t> 4: </a:t>
            </a:r>
            <a:r>
              <a:rPr lang="de-DE" i="1" dirty="0" err="1">
                <a:latin typeface="+mj-lt"/>
                <a:cs typeface="Arial" panose="020B0604020202020204" pitchFamily="34" charset="0"/>
              </a:rPr>
              <a:t>Social</a:t>
            </a:r>
            <a:r>
              <a:rPr lang="de-DE" i="1" dirty="0">
                <a:latin typeface="+mj-lt"/>
                <a:cs typeface="Arial" panose="020B0604020202020204" pitchFamily="34" charset="0"/>
              </a:rPr>
              <a:t> </a:t>
            </a:r>
            <a:r>
              <a:rPr lang="de-DE" i="1" dirty="0" err="1">
                <a:latin typeface="+mj-lt"/>
                <a:cs typeface="Arial" panose="020B0604020202020204" pitchFamily="34" charset="0"/>
              </a:rPr>
              <a:t>networking</a:t>
            </a:r>
            <a:r>
              <a:rPr lang="de-DE" i="1" dirty="0">
                <a:latin typeface="+mj-lt"/>
                <a:cs typeface="Arial" panose="020B0604020202020204" pitchFamily="34" charset="0"/>
              </a:rPr>
              <a:t> </a:t>
            </a:r>
            <a:r>
              <a:rPr lang="de-DE" i="1" dirty="0" err="1">
                <a:latin typeface="+mj-lt"/>
                <a:cs typeface="Arial" panose="020B0604020202020204" pitchFamily="34" charset="0"/>
              </a:rPr>
              <a:t>sites</a:t>
            </a:r>
            <a:r>
              <a:rPr lang="de-DE" i="1" dirty="0">
                <a:latin typeface="+mj-lt"/>
                <a:cs typeface="Arial" panose="020B0604020202020204" pitchFamily="34" charset="0"/>
              </a:rPr>
              <a:t> (Jain et al, 2021</a:t>
            </a:r>
          </a:p>
          <a:p>
            <a:endParaRPr lang="de-DE" dirty="0"/>
          </a:p>
        </p:txBody>
      </p:sp>
    </p:spTree>
    <p:extLst>
      <p:ext uri="{BB962C8B-B14F-4D97-AF65-F5344CB8AC3E}">
        <p14:creationId xmlns:p14="http://schemas.microsoft.com/office/powerpoint/2010/main" val="4033074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smtClean="0"/>
              <a:t>Advantages and Disadvantages of Social Networking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en-US" altLang="de-DE" b="1" dirty="0">
                <a:latin typeface="+mj-lt"/>
                <a:ea typeface="Tahoma" panose="020B0604030504040204" pitchFamily="34" charset="0"/>
                <a:cs typeface="Arial" panose="020B0604020202020204" pitchFamily="34" charset="0"/>
              </a:rPr>
              <a:t>Advantages</a:t>
            </a:r>
          </a:p>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Social networking allows individuals: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to keep in contact with family and friends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to connect with other individuals who share the same interests and develop new relationships.</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smtClean="0"/>
              <a:t>Advantages and Disadvantages of Social Networking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en-US" altLang="de-DE" b="1" dirty="0" smtClean="0">
                <a:latin typeface="+mj-lt"/>
                <a:ea typeface="Tahoma" panose="020B0604030504040204" pitchFamily="34" charset="0"/>
                <a:cs typeface="Arial" panose="020B0604020202020204" pitchFamily="34" charset="0"/>
              </a:rPr>
              <a:t>Disadvantages</a:t>
            </a:r>
            <a:endParaRPr lang="en-US" altLang="de-DE" b="1" dirty="0">
              <a:latin typeface="+mj-lt"/>
              <a:ea typeface="Tahoma" panose="020B0604030504040204" pitchFamily="34" charset="0"/>
              <a:cs typeface="Arial" panose="020B0604020202020204" pitchFamily="34" charset="0"/>
            </a:endParaRPr>
          </a:p>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Social networking:</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can contribute to the spread of misinformation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can have detrimental impact on companies because criticism of a brand spread very quickly on social media</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requires </a:t>
            </a:r>
            <a:r>
              <a:rPr lang="en-US" altLang="de-DE" dirty="0">
                <a:latin typeface="+mj-lt"/>
                <a:ea typeface="Tahoma" panose="020B0604030504040204" pitchFamily="34" charset="0"/>
                <a:cs typeface="Arial" panose="020B0604020202020204" pitchFamily="34" charset="0"/>
              </a:rPr>
              <a:t>for building and maintaining a company profile hour of work and costs each week.</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38907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Security and privacy in social networks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The </a:t>
            </a:r>
            <a:r>
              <a:rPr lang="en-US" altLang="de-DE" dirty="0">
                <a:latin typeface="+mj-lt"/>
                <a:ea typeface="Tahoma" panose="020B0604030504040204" pitchFamily="34" charset="0"/>
                <a:cs typeface="Arial" panose="020B0604020202020204" pitchFamily="34" charset="0"/>
              </a:rPr>
              <a:t>information shared in social networks and media spreads very fast, which makes it attractive for attackers to gain it.</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Security and privacy issues related to the user’s shared information when a user uploads personal content such as photos, videos, and audios should be respected because the attacker can maliciously use shared information for illegitimate purposes.</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Lack </a:t>
            </a:r>
            <a:r>
              <a:rPr lang="en-US" altLang="de-DE" dirty="0">
                <a:latin typeface="+mj-lt"/>
                <a:ea typeface="Tahoma" panose="020B0604030504040204" pitchFamily="34" charset="0"/>
                <a:cs typeface="Arial" panose="020B0604020202020204" pitchFamily="34" charset="0"/>
              </a:rPr>
              <a:t>of awareness among users regarding security and privacy has the potential to lead to various cyber-attacks through social media.</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39130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Security and privacy in social networks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The threats can be divided into three categories: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Conventional threats include threats that users have been experiencing from the beginning of the social network.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Modern threats are attacks that use advanced techniques to compromise accounts of users.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Targeted attacks are attacks that are targeted on a particular user which can be committed by any user for varied personal vendettas.</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11396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Security and privacy in social networks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8C5021FF-7DB1-8D66-DD70-1DEF4F2FDE91}"/>
              </a:ext>
            </a:extLst>
          </p:cNvPr>
          <p:cNvGraphicFramePr>
            <a:graphicFrameLocks/>
          </p:cNvGraphicFramePr>
          <p:nvPr>
            <p:extLst>
              <p:ext uri="{D42A27DB-BD31-4B8C-83A1-F6EECF244321}">
                <p14:modId xmlns:p14="http://schemas.microsoft.com/office/powerpoint/2010/main" val="1284450111"/>
              </p:ext>
            </p:extLst>
          </p:nvPr>
        </p:nvGraphicFramePr>
        <p:xfrm>
          <a:off x="542925" y="1706935"/>
          <a:ext cx="5809604" cy="4602426"/>
        </p:xfrm>
        <a:graphic>
          <a:graphicData uri="http://schemas.openxmlformats.org/presentationml/2006/ole">
            <mc:AlternateContent xmlns:mc="http://schemas.openxmlformats.org/markup-compatibility/2006">
              <mc:Choice xmlns:v="urn:schemas-microsoft-com:vml" Requires="v">
                <p:oleObj spid="_x0000_s7171" name="Bild" r:id="rId5" imgW="0" imgH="0" progId="StaticMetafile">
                  <p:embed/>
                </p:oleObj>
              </mc:Choice>
              <mc:Fallback>
                <p:oleObj name="Bild" r:id="rId5" imgW="0" imgH="0" progId="StaticMetafile">
                  <p:embed/>
                  <p:pic>
                    <p:nvPicPr>
                      <p:cNvPr id="7" name="Objekt 6">
                        <a:extLst>
                          <a:ext uri="{FF2B5EF4-FFF2-40B4-BE49-F238E27FC236}">
                            <a16:creationId xmlns:a16="http://schemas.microsoft.com/office/drawing/2014/main" id="{8C5021FF-7DB1-8D66-DD70-1DEF4F2FDE91}"/>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925" y="1706935"/>
                        <a:ext cx="5809604" cy="4602426"/>
                      </a:xfrm>
                      <a:prstGeom prst="rect">
                        <a:avLst/>
                      </a:prstGeom>
                      <a:solidFill>
                        <a:srgbClr val="FFFFFF"/>
                      </a:solidFill>
                      <a:ln>
                        <a:noFill/>
                      </a:ln>
                    </p:spPr>
                  </p:pic>
                </p:oleObj>
              </mc:Fallback>
            </mc:AlternateContent>
          </a:graphicData>
        </a:graphic>
      </p:graphicFrame>
      <p:sp>
        <p:nvSpPr>
          <p:cNvPr id="8" name="Textfeld 7"/>
          <p:cNvSpPr txBox="1"/>
          <p:nvPr/>
        </p:nvSpPr>
        <p:spPr>
          <a:xfrm>
            <a:off x="5212810" y="5823284"/>
            <a:ext cx="4853508" cy="646331"/>
          </a:xfrm>
          <a:prstGeom prst="rect">
            <a:avLst/>
          </a:prstGeom>
          <a:noFill/>
        </p:spPr>
        <p:txBody>
          <a:bodyPr wrap="none" rtlCol="0">
            <a:spAutoFit/>
          </a:bodyPr>
          <a:lstStyle/>
          <a:p>
            <a:r>
              <a:rPr lang="de-DE" i="1" dirty="0" err="1">
                <a:latin typeface="+mj-lt"/>
                <a:cs typeface="Arial" panose="020B0604020202020204" pitchFamily="34" charset="0"/>
              </a:rPr>
              <a:t>Figure</a:t>
            </a:r>
            <a:r>
              <a:rPr lang="de-DE" i="1" dirty="0">
                <a:latin typeface="+mj-lt"/>
                <a:cs typeface="Arial" panose="020B0604020202020204" pitchFamily="34" charset="0"/>
              </a:rPr>
              <a:t> 5: </a:t>
            </a:r>
            <a:r>
              <a:rPr lang="de-DE" i="1" dirty="0" err="1">
                <a:latin typeface="+mj-lt"/>
                <a:cs typeface="Arial" panose="020B0604020202020204" pitchFamily="34" charset="0"/>
              </a:rPr>
              <a:t>Classification</a:t>
            </a:r>
            <a:r>
              <a:rPr lang="de-DE" i="1" dirty="0">
                <a:latin typeface="+mj-lt"/>
                <a:cs typeface="Arial" panose="020B0604020202020204" pitchFamily="34" charset="0"/>
              </a:rPr>
              <a:t> </a:t>
            </a:r>
            <a:r>
              <a:rPr lang="de-DE" i="1" dirty="0" err="1">
                <a:latin typeface="+mj-lt"/>
                <a:cs typeface="Arial" panose="020B0604020202020204" pitchFamily="34" charset="0"/>
              </a:rPr>
              <a:t>of</a:t>
            </a:r>
            <a:r>
              <a:rPr lang="de-DE" i="1" dirty="0">
                <a:latin typeface="+mj-lt"/>
                <a:cs typeface="Arial" panose="020B0604020202020204" pitchFamily="34" charset="0"/>
              </a:rPr>
              <a:t> </a:t>
            </a:r>
            <a:r>
              <a:rPr lang="de-DE" i="1" dirty="0" err="1">
                <a:latin typeface="+mj-lt"/>
                <a:cs typeface="Arial" panose="020B0604020202020204" pitchFamily="34" charset="0"/>
              </a:rPr>
              <a:t>threats</a:t>
            </a:r>
            <a:r>
              <a:rPr lang="de-DE" i="1" dirty="0">
                <a:latin typeface="+mj-lt"/>
                <a:cs typeface="Arial" panose="020B0604020202020204" pitchFamily="34" charset="0"/>
              </a:rPr>
              <a:t> (Jain et al., 2021)</a:t>
            </a:r>
          </a:p>
          <a:p>
            <a:endParaRPr lang="de-DE" dirty="0"/>
          </a:p>
        </p:txBody>
      </p:sp>
    </p:spTree>
    <p:extLst>
      <p:ext uri="{BB962C8B-B14F-4D97-AF65-F5344CB8AC3E}">
        <p14:creationId xmlns:p14="http://schemas.microsoft.com/office/powerpoint/2010/main" val="259688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Security and privacy in social networks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xtfeld 7"/>
          <p:cNvSpPr txBox="1"/>
          <p:nvPr/>
        </p:nvSpPr>
        <p:spPr>
          <a:xfrm>
            <a:off x="540000" y="5801126"/>
            <a:ext cx="5391219" cy="369332"/>
          </a:xfrm>
          <a:prstGeom prst="rect">
            <a:avLst/>
          </a:prstGeom>
          <a:noFill/>
        </p:spPr>
        <p:txBody>
          <a:bodyPr wrap="none" rtlCol="0">
            <a:spAutoFit/>
          </a:bodyPr>
          <a:lstStyle/>
          <a:p>
            <a:r>
              <a:rPr lang="de-DE" i="1" dirty="0" err="1">
                <a:latin typeface="Arial" panose="020B0604020202020204" pitchFamily="34" charset="0"/>
                <a:cs typeface="Arial" panose="020B0604020202020204" pitchFamily="34" charset="0"/>
              </a:rPr>
              <a:t>Figure</a:t>
            </a:r>
            <a:r>
              <a:rPr lang="de-DE" i="1" dirty="0">
                <a:latin typeface="Arial" panose="020B0604020202020204" pitchFamily="34" charset="0"/>
                <a:cs typeface="Arial" panose="020B0604020202020204" pitchFamily="34" charset="0"/>
              </a:rPr>
              <a:t> 6</a:t>
            </a:r>
            <a:r>
              <a:rPr lang="de-DE" i="1" dirty="0" smtClean="0">
                <a:latin typeface="Arial" panose="020B0604020202020204" pitchFamily="34" charset="0"/>
                <a:cs typeface="Arial" panose="020B0604020202020204" pitchFamily="34" charset="0"/>
              </a:rPr>
              <a:t>: </a:t>
            </a:r>
            <a:r>
              <a:rPr lang="de-DE" i="1" dirty="0" err="1">
                <a:latin typeface="Arial" panose="020B0604020202020204" pitchFamily="34" charset="0"/>
                <a:cs typeface="Arial" panose="020B0604020202020204" pitchFamily="34" charset="0"/>
              </a:rPr>
              <a:t>Classification</a:t>
            </a:r>
            <a:r>
              <a:rPr lang="de-DE" i="1" dirty="0">
                <a:latin typeface="Arial" panose="020B0604020202020204" pitchFamily="34" charset="0"/>
                <a:cs typeface="Arial" panose="020B0604020202020204" pitchFamily="34" charset="0"/>
              </a:rPr>
              <a:t> </a:t>
            </a:r>
            <a:r>
              <a:rPr lang="de-DE" i="1" dirty="0" err="1">
                <a:latin typeface="Arial" panose="020B0604020202020204" pitchFamily="34" charset="0"/>
                <a:cs typeface="Arial" panose="020B0604020202020204" pitchFamily="34" charset="0"/>
              </a:rPr>
              <a:t>of</a:t>
            </a:r>
            <a:r>
              <a:rPr lang="de-DE" i="1" dirty="0">
                <a:latin typeface="Arial" panose="020B0604020202020204" pitchFamily="34" charset="0"/>
                <a:cs typeface="Arial" panose="020B0604020202020204" pitchFamily="34" charset="0"/>
              </a:rPr>
              <a:t> </a:t>
            </a:r>
            <a:r>
              <a:rPr lang="de-DE" i="1" dirty="0" err="1">
                <a:latin typeface="Arial" panose="020B0604020202020204" pitchFamily="34" charset="0"/>
                <a:cs typeface="Arial" panose="020B0604020202020204" pitchFamily="34" charset="0"/>
              </a:rPr>
              <a:t>threats</a:t>
            </a:r>
            <a:r>
              <a:rPr lang="de-DE" i="1" dirty="0">
                <a:latin typeface="Arial" panose="020B0604020202020204" pitchFamily="34" charset="0"/>
                <a:cs typeface="Arial" panose="020B0604020202020204" pitchFamily="34" charset="0"/>
              </a:rPr>
              <a:t> (Jain et al., 2021</a:t>
            </a:r>
            <a:r>
              <a:rPr lang="de-DE" i="1" dirty="0" smtClean="0">
                <a:latin typeface="Arial" panose="020B0604020202020204" pitchFamily="34" charset="0"/>
                <a:cs typeface="Arial" panose="020B0604020202020204" pitchFamily="34" charset="0"/>
              </a:rPr>
              <a:t>)</a:t>
            </a:r>
            <a:endParaRPr lang="de-DE" i="1" dirty="0">
              <a:latin typeface="Arial" panose="020B0604020202020204" pitchFamily="34" charset="0"/>
              <a:cs typeface="Arial" panose="020B0604020202020204" pitchFamily="34" charset="0"/>
            </a:endParaRPr>
          </a:p>
        </p:txBody>
      </p:sp>
      <p:grpSp>
        <p:nvGrpSpPr>
          <p:cNvPr id="7" name="Group 39024">
            <a:extLst>
              <a:ext uri="{FF2B5EF4-FFF2-40B4-BE49-F238E27FC236}">
                <a16:creationId xmlns:a16="http://schemas.microsoft.com/office/drawing/2014/main" id="{83F25C86-D4D7-CE1C-6611-807DC6D67051}"/>
              </a:ext>
            </a:extLst>
          </p:cNvPr>
          <p:cNvGrpSpPr>
            <a:grpSpLocks/>
          </p:cNvGrpSpPr>
          <p:nvPr/>
        </p:nvGrpSpPr>
        <p:grpSpPr bwMode="auto">
          <a:xfrm>
            <a:off x="1417320" y="1954073"/>
            <a:ext cx="8343900" cy="3395167"/>
            <a:chOff x="-18" y="-44"/>
            <a:chExt cx="47274" cy="19476"/>
          </a:xfrm>
        </p:grpSpPr>
        <p:pic>
          <p:nvPicPr>
            <p:cNvPr id="9" name="Picture 46084">
              <a:extLst>
                <a:ext uri="{FF2B5EF4-FFF2-40B4-BE49-F238E27FC236}">
                  <a16:creationId xmlns:a16="http://schemas.microsoft.com/office/drawing/2014/main" id="{E440C798-314C-5BF2-AB77-9648DB045A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6776">
              <a:extLst>
                <a:ext uri="{FF2B5EF4-FFF2-40B4-BE49-F238E27FC236}">
                  <a16:creationId xmlns:a16="http://schemas.microsoft.com/office/drawing/2014/main" id="{5D09DB1D-069B-8F37-8004-2371560F9DE1}"/>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44</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36777">
              <a:extLst>
                <a:ext uri="{FF2B5EF4-FFF2-40B4-BE49-F238E27FC236}">
                  <a16:creationId xmlns:a16="http://schemas.microsoft.com/office/drawing/2014/main" id="{15478788-FD4E-B3C1-F594-D0023C806BD2}"/>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36778">
              <a:extLst>
                <a:ext uri="{FF2B5EF4-FFF2-40B4-BE49-F238E27FC236}">
                  <a16:creationId xmlns:a16="http://schemas.microsoft.com/office/drawing/2014/main" id="{47BD73E8-E114-A4AA-534D-FF649F86B2E4}"/>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30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36779">
              <a:extLst>
                <a:ext uri="{FF2B5EF4-FFF2-40B4-BE49-F238E27FC236}">
                  <a16:creationId xmlns:a16="http://schemas.microsoft.com/office/drawing/2014/main" id="{209A5C21-3CBF-C79C-4B6A-FB296BBEB39E}"/>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36774">
              <a:extLst>
                <a:ext uri="{FF2B5EF4-FFF2-40B4-BE49-F238E27FC236}">
                  <a16:creationId xmlns:a16="http://schemas.microsoft.com/office/drawing/2014/main" id="{CB13686D-A657-B1B0-6817-3AD259B64A8A}"/>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36775">
              <a:extLst>
                <a:ext uri="{FF2B5EF4-FFF2-40B4-BE49-F238E27FC236}">
                  <a16:creationId xmlns:a16="http://schemas.microsoft.com/office/drawing/2014/main" id="{D410FD96-87D6-434A-2C81-DBBFCE6337C2}"/>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36772">
              <a:extLst>
                <a:ext uri="{FF2B5EF4-FFF2-40B4-BE49-F238E27FC236}">
                  <a16:creationId xmlns:a16="http://schemas.microsoft.com/office/drawing/2014/main" id="{A93A82BF-5C7C-7E1D-E2B8-1F6A6E981330}"/>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16</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7" name="Rectangle 36773">
              <a:extLst>
                <a:ext uri="{FF2B5EF4-FFF2-40B4-BE49-F238E27FC236}">
                  <a16:creationId xmlns:a16="http://schemas.microsoft.com/office/drawing/2014/main" id="{53024DCB-9948-4A3D-0510-5C1992659C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8" name="Rectangle 587">
              <a:extLst>
                <a:ext uri="{FF2B5EF4-FFF2-40B4-BE49-F238E27FC236}">
                  <a16:creationId xmlns:a16="http://schemas.microsoft.com/office/drawing/2014/main" id="{7CBC3B21-A0AF-719A-0DE1-BAE4C448C05C}"/>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Espionage</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9" name="Rectangle 588">
              <a:extLst>
                <a:ext uri="{FF2B5EF4-FFF2-40B4-BE49-F238E27FC236}">
                  <a16:creationId xmlns:a16="http://schemas.microsoft.com/office/drawing/2014/main" id="{7BBDD31E-C196-E605-223F-2B7DD873AC3A}"/>
                </a:ext>
              </a:extLst>
            </p:cNvPr>
            <p:cNvSpPr>
              <a:spLocks noChangeArrowheads="1"/>
            </p:cNvSpPr>
            <p:nvPr/>
          </p:nvSpPr>
          <p:spPr bwMode="auto">
            <a:xfrm>
              <a:off x="23563" y="6706"/>
              <a:ext cx="12382"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For personal profit</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0" name="Rectangle 589">
              <a:extLst>
                <a:ext uri="{FF2B5EF4-FFF2-40B4-BE49-F238E27FC236}">
                  <a16:creationId xmlns:a16="http://schemas.microsoft.com/office/drawing/2014/main" id="{39A55A64-B7CD-B439-6A29-0AB4BDD2DABC}"/>
                </a:ext>
              </a:extLst>
            </p:cNvPr>
            <p:cNvSpPr>
              <a:spLocks noChangeArrowheads="1"/>
            </p:cNvSpPr>
            <p:nvPr/>
          </p:nvSpPr>
          <p:spPr bwMode="auto">
            <a:xfrm>
              <a:off x="23563" y="10333"/>
              <a:ext cx="13046"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For corporate profit</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1" name="Rectangle 590">
              <a:extLst>
                <a:ext uri="{FF2B5EF4-FFF2-40B4-BE49-F238E27FC236}">
                  <a16:creationId xmlns:a16="http://schemas.microsoft.com/office/drawing/2014/main" id="{E7E65A19-4D58-19E5-36A6-3123E1A664C1}"/>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To promote political or social cause</a:t>
              </a:r>
              <a:endParaRPr lang="de-DE" b="1" dirty="0">
                <a:effectLst/>
                <a:latin typeface="Calibri" panose="020F0502020204030204" pitchFamily="34" charset="0"/>
                <a:ea typeface="DengXian" panose="02010600030101010101" pitchFamily="2" charset="-122"/>
                <a:cs typeface="Times New Roman" panose="02020603050405020304" pitchFamily="18" charset="0"/>
              </a:endParaRPr>
            </a:p>
          </p:txBody>
        </p:sp>
      </p:grpSp>
    </p:spTree>
    <p:extLst>
      <p:ext uri="{BB962C8B-B14F-4D97-AF65-F5344CB8AC3E}">
        <p14:creationId xmlns:p14="http://schemas.microsoft.com/office/powerpoint/2010/main" val="4054342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Solution of threats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en-US" dirty="0">
                <a:latin typeface="+mj-lt"/>
                <a:cs typeface="Arial" panose="020B0604020202020204" pitchFamily="34" charset="0"/>
              </a:rPr>
              <a:t>Solutions and some approaches have been proposed and could be classified into: </a:t>
            </a:r>
          </a:p>
          <a:p>
            <a:r>
              <a:rPr lang="en-US" dirty="0">
                <a:latin typeface="+mj-lt"/>
                <a:cs typeface="Arial" panose="020B0604020202020204" pitchFamily="34" charset="0"/>
              </a:rPr>
              <a:t>social network operator solutions,</a:t>
            </a:r>
          </a:p>
          <a:p>
            <a:r>
              <a:rPr lang="en-US" dirty="0">
                <a:latin typeface="+mj-lt"/>
                <a:cs typeface="Arial" panose="020B0604020202020204" pitchFamily="34" charset="0"/>
              </a:rPr>
              <a:t>academic solutions.</a:t>
            </a:r>
          </a:p>
          <a:p>
            <a:pPr marL="0" indent="0">
              <a:lnSpc>
                <a:spcPct val="100000"/>
              </a:lnSpc>
              <a:spcAft>
                <a:spcPts val="900"/>
              </a:spcAft>
              <a:buNone/>
            </a:pPr>
            <a:endParaRPr lang="en-US" altLang="de-DE" dirty="0" smtClean="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gn="r">
              <a:buNone/>
            </a:pPr>
            <a:r>
              <a:rPr lang="de-DE" sz="1400" i="1" dirty="0" err="1" smtClean="0">
                <a:latin typeface="+mj-lt"/>
                <a:cs typeface="Arial" panose="020B0604020202020204" pitchFamily="34" charset="0"/>
              </a:rPr>
              <a:t>Figure</a:t>
            </a:r>
            <a:r>
              <a:rPr lang="de-DE" sz="1400" i="1" dirty="0" smtClean="0">
                <a:latin typeface="+mj-lt"/>
                <a:cs typeface="Arial" panose="020B0604020202020204" pitchFamily="34" charset="0"/>
              </a:rPr>
              <a:t> </a:t>
            </a:r>
            <a:r>
              <a:rPr lang="de-DE" sz="1400" i="1" dirty="0">
                <a:latin typeface="+mj-lt"/>
                <a:cs typeface="Arial" panose="020B0604020202020204" pitchFamily="34" charset="0"/>
              </a:rPr>
              <a:t>7: </a:t>
            </a:r>
            <a:r>
              <a:rPr lang="de-DE" sz="1400" i="1" dirty="0" err="1">
                <a:latin typeface="+mj-lt"/>
                <a:cs typeface="Arial" panose="020B0604020202020204" pitchFamily="34" charset="0"/>
              </a:rPr>
              <a:t>Classification</a:t>
            </a:r>
            <a:r>
              <a:rPr lang="de-DE" sz="1400" i="1" dirty="0">
                <a:latin typeface="+mj-lt"/>
                <a:cs typeface="Arial" panose="020B0604020202020204" pitchFamily="34" charset="0"/>
              </a:rPr>
              <a:t> </a:t>
            </a:r>
            <a:r>
              <a:rPr lang="de-DE" sz="1400" i="1" dirty="0" err="1">
                <a:latin typeface="+mj-lt"/>
                <a:cs typeface="Arial" panose="020B0604020202020204" pitchFamily="34" charset="0"/>
              </a:rPr>
              <a:t>of</a:t>
            </a:r>
            <a:r>
              <a:rPr lang="de-DE" sz="1400" i="1" dirty="0">
                <a:latin typeface="+mj-lt"/>
                <a:cs typeface="Arial" panose="020B0604020202020204" pitchFamily="34" charset="0"/>
              </a:rPr>
              <a:t> </a:t>
            </a:r>
            <a:r>
              <a:rPr lang="de-DE" sz="1400" i="1" dirty="0" err="1">
                <a:latin typeface="+mj-lt"/>
                <a:cs typeface="Arial" panose="020B0604020202020204" pitchFamily="34" charset="0"/>
              </a:rPr>
              <a:t>solutions</a:t>
            </a:r>
            <a:r>
              <a:rPr lang="de-DE" sz="1400" i="1" dirty="0">
                <a:latin typeface="+mj-lt"/>
                <a:cs typeface="Arial" panose="020B0604020202020204" pitchFamily="34" charset="0"/>
              </a:rPr>
              <a:t> </a:t>
            </a:r>
            <a:r>
              <a:rPr lang="de-DE" sz="1400" i="1" dirty="0" err="1">
                <a:latin typeface="+mj-lt"/>
                <a:cs typeface="Arial" panose="020B0604020202020204" pitchFamily="34" charset="0"/>
              </a:rPr>
              <a:t>of</a:t>
            </a:r>
            <a:r>
              <a:rPr lang="de-DE" sz="1400" i="1" dirty="0">
                <a:latin typeface="+mj-lt"/>
                <a:cs typeface="Arial" panose="020B0604020202020204" pitchFamily="34" charset="0"/>
              </a:rPr>
              <a:t> </a:t>
            </a:r>
            <a:r>
              <a:rPr lang="de-DE" sz="1400" i="1" dirty="0" err="1">
                <a:latin typeface="+mj-lt"/>
                <a:cs typeface="Arial" panose="020B0604020202020204" pitchFamily="34" charset="0"/>
              </a:rPr>
              <a:t>threats</a:t>
            </a:r>
            <a:r>
              <a:rPr lang="de-DE" sz="1400" i="1" dirty="0">
                <a:latin typeface="+mj-lt"/>
                <a:cs typeface="Arial" panose="020B0604020202020204" pitchFamily="34" charset="0"/>
              </a:rPr>
              <a:t> </a:t>
            </a:r>
            <a:r>
              <a:rPr lang="de-DE" sz="1400" i="1" dirty="0" smtClean="0">
                <a:latin typeface="+mj-lt"/>
                <a:cs typeface="Arial" panose="020B0604020202020204" pitchFamily="34" charset="0"/>
              </a:rPr>
              <a:t>(</a:t>
            </a:r>
            <a:r>
              <a:rPr lang="de-DE" sz="1400" i="1" dirty="0">
                <a:latin typeface="+mj-lt"/>
                <a:cs typeface="Arial" panose="020B0604020202020204" pitchFamily="34" charset="0"/>
              </a:rPr>
              <a:t>Jain et al, 2021)</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2208E6CC-6C17-2724-F9F2-555B500EF428}"/>
              </a:ext>
            </a:extLst>
          </p:cNvPr>
          <p:cNvGraphicFramePr>
            <a:graphicFrameLocks/>
          </p:cNvGraphicFramePr>
          <p:nvPr>
            <p:extLst>
              <p:ext uri="{D42A27DB-BD31-4B8C-83A1-F6EECF244321}">
                <p14:modId xmlns:p14="http://schemas.microsoft.com/office/powerpoint/2010/main" val="925946599"/>
              </p:ext>
            </p:extLst>
          </p:nvPr>
        </p:nvGraphicFramePr>
        <p:xfrm>
          <a:off x="6624429" y="2641111"/>
          <a:ext cx="4974771" cy="2259874"/>
        </p:xfrm>
        <a:graphic>
          <a:graphicData uri="http://schemas.openxmlformats.org/presentationml/2006/ole">
            <mc:AlternateContent xmlns:mc="http://schemas.openxmlformats.org/markup-compatibility/2006">
              <mc:Choice xmlns:v="urn:schemas-microsoft-com:vml" Requires="v">
                <p:oleObj spid="_x0000_s8195" name="Bild" r:id="rId5" imgW="0" imgH="0" progId="StaticMetafile">
                  <p:embed/>
                </p:oleObj>
              </mc:Choice>
              <mc:Fallback>
                <p:oleObj name="Bild" r:id="rId5" imgW="0" imgH="0" progId="StaticMetafile">
                  <p:embed/>
                  <p:pic>
                    <p:nvPicPr>
                      <p:cNvPr id="25" name="Objekt 24">
                        <a:extLst>
                          <a:ext uri="{FF2B5EF4-FFF2-40B4-BE49-F238E27FC236}">
                            <a16:creationId xmlns:a16="http://schemas.microsoft.com/office/drawing/2014/main" id="{2208E6CC-6C17-2724-F9F2-555B500EF428}"/>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4429" y="2641111"/>
                        <a:ext cx="4974771" cy="2259874"/>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485481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Social network operator solutions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Authentication procedures such as CAPTCHA, multi-factor authentication, and photos-of-friend identification have been proposed. </a:t>
            </a:r>
          </a:p>
          <a:p>
            <a:r>
              <a:rPr lang="en-US" dirty="0">
                <a:latin typeface="+mj-lt"/>
                <a:cs typeface="Arial" panose="020B0604020202020204" pitchFamily="34" charset="0"/>
              </a:rPr>
              <a:t>Security and privacy setting to empower the client to put personal information from undesirable access by outsiders or applications.</a:t>
            </a:r>
          </a:p>
          <a:p>
            <a:r>
              <a:rPr lang="en-US" dirty="0">
                <a:latin typeface="+mj-lt"/>
                <a:cs typeface="Arial" panose="020B0604020202020204" pitchFamily="34" charset="0"/>
              </a:rPr>
              <a:t>Reports of users about any form of abuse or policy violations by any user in their network. i.e., when Facebook receives a user report, it is reviewed and removed according to the Facebook community standards.</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15214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Academic research-based solutions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Phishing detection by using i.e., anti-phishing techniques like the </a:t>
            </a:r>
            <a:r>
              <a:rPr lang="en-US" dirty="0" err="1">
                <a:latin typeface="+mj-lt"/>
                <a:cs typeface="Arial" panose="020B0604020202020204" pitchFamily="34" charset="0"/>
              </a:rPr>
              <a:t>PhishAri</a:t>
            </a:r>
            <a:r>
              <a:rPr lang="en-US" dirty="0">
                <a:latin typeface="+mj-lt"/>
                <a:cs typeface="Arial" panose="020B0604020202020204" pitchFamily="34" charset="0"/>
              </a:rPr>
              <a:t> technique for real-time identification of phishing attacks occurring on Twitter.</a:t>
            </a:r>
          </a:p>
          <a:p>
            <a:r>
              <a:rPr lang="en-US" dirty="0">
                <a:latin typeface="+mj-lt"/>
                <a:cs typeface="Arial" panose="020B0604020202020204" pitchFamily="34" charset="0"/>
              </a:rPr>
              <a:t>Cyberbullying means the use of electronic media such as emails, chats, phone conversations, and online social networks to oppress a person. Machine learning techniques can be applied to detect cyberbullying.</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2185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Academic research-based solutions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Clickjacking detection by using an automated system which can </a:t>
            </a:r>
            <a:r>
              <a:rPr lang="en-US" dirty="0" err="1">
                <a:latin typeface="+mj-lt"/>
                <a:cs typeface="Arial" panose="020B0604020202020204" pitchFamily="34" charset="0"/>
              </a:rPr>
              <a:t>analyse</a:t>
            </a:r>
            <a:r>
              <a:rPr lang="en-US" dirty="0">
                <a:latin typeface="+mj-lt"/>
                <a:cs typeface="Arial" panose="020B0604020202020204" pitchFamily="34" charset="0"/>
              </a:rPr>
              <a:t> web pages to protect consisting of a code that can detect overlapping clickable elements. </a:t>
            </a:r>
            <a:r>
              <a:rPr lang="en-US" dirty="0" err="1">
                <a:latin typeface="+mj-lt"/>
                <a:cs typeface="Arial" panose="020B0604020202020204" pitchFamily="34" charset="0"/>
              </a:rPr>
              <a:t>NoScript</a:t>
            </a:r>
            <a:r>
              <a:rPr lang="en-US" dirty="0">
                <a:latin typeface="+mj-lt"/>
                <a:cs typeface="Arial" panose="020B0604020202020204" pitchFamily="34" charset="0"/>
              </a:rPr>
              <a:t> tool, which has an anti-clickjacking feature included can be used. </a:t>
            </a:r>
          </a:p>
          <a:p>
            <a:r>
              <a:rPr lang="en-US" dirty="0">
                <a:latin typeface="+mj-lt"/>
                <a:cs typeface="Arial" panose="020B0604020202020204" pitchFamily="34" charset="0"/>
              </a:rPr>
              <a:t>Cyberstalking detection supported by encryption techniques available for devices on recent versions of Android and iOS. If a device is stolen, the thief cannot read the contents if encryption is enabled. There are various technologies which can be used against stalkers like smartphone fingerprint lock.</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83779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err="1" smtClean="0"/>
              <a:t>Interdisciplinarity</a:t>
            </a:r>
            <a:r>
              <a:rPr lang="en-US" dirty="0" smtClean="0"/>
              <a:t> in social networks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en-US" dirty="0">
                <a:latin typeface="+mj-lt"/>
                <a:cs typeface="Arial" panose="020B0604020202020204" pitchFamily="34" charset="0"/>
              </a:rPr>
              <a:t>The interdisciplinary field social network analysis (SNA) referring social networks: </a:t>
            </a:r>
          </a:p>
          <a:p>
            <a:r>
              <a:rPr lang="en-US" dirty="0">
                <a:latin typeface="+mj-lt"/>
                <a:cs typeface="Arial" panose="020B0604020202020204" pitchFamily="34" charset="0"/>
              </a:rPr>
              <a:t>includes insights from other social science disciplines such as sociology, anthropology, psychology, communication.</a:t>
            </a:r>
          </a:p>
          <a:p>
            <a:r>
              <a:rPr lang="en-US" dirty="0">
                <a:latin typeface="+mj-lt"/>
                <a:cs typeface="Arial" panose="020B0604020202020204" pitchFamily="34" charset="0"/>
              </a:rPr>
              <a:t>is part of an even larger interdisciplinary field in charge of studying all types of networks called network science which includes work in physics, computer science, data science, biology, engineering, mathematics, and other fields </a:t>
            </a:r>
          </a:p>
          <a:p>
            <a:r>
              <a:rPr lang="en-US" dirty="0">
                <a:latin typeface="+mj-lt"/>
                <a:cs typeface="Arial" panose="020B0604020202020204" pitchFamily="34" charset="0"/>
              </a:rPr>
              <a:t>is showed in Figure 8 (https://bookdown.org/omarlizardo/_main/1-2-what-is-a-social-network.html).</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78760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err="1" smtClean="0"/>
              <a:t>Interdisciplinarity</a:t>
            </a:r>
            <a:r>
              <a:rPr lang="en-US" dirty="0" smtClean="0"/>
              <a:t> in social networks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9369930D-0A7C-F3DB-92E7-5F7328441F0C}"/>
              </a:ext>
            </a:extLst>
          </p:cNvPr>
          <p:cNvGraphicFramePr>
            <a:graphicFrameLocks/>
          </p:cNvGraphicFramePr>
          <p:nvPr>
            <p:extLst>
              <p:ext uri="{D42A27DB-BD31-4B8C-83A1-F6EECF244321}">
                <p14:modId xmlns:p14="http://schemas.microsoft.com/office/powerpoint/2010/main" val="1178308965"/>
              </p:ext>
            </p:extLst>
          </p:nvPr>
        </p:nvGraphicFramePr>
        <p:xfrm>
          <a:off x="838200" y="1954073"/>
          <a:ext cx="7414260" cy="3768546"/>
        </p:xfrm>
        <a:graphic>
          <a:graphicData uri="http://schemas.openxmlformats.org/presentationml/2006/ole">
            <mc:AlternateContent xmlns:mc="http://schemas.openxmlformats.org/markup-compatibility/2006">
              <mc:Choice xmlns:v="urn:schemas-microsoft-com:vml" Requires="v">
                <p:oleObj spid="_x0000_s9218" name="Bild" r:id="rId5" imgW="0" imgH="0" progId="StaticMetafile">
                  <p:embed/>
                </p:oleObj>
              </mc:Choice>
              <mc:Fallback>
                <p:oleObj name="Bild" r:id="rId5" imgW="0" imgH="0" progId="StaticMetafile">
                  <p:embed/>
                  <p:pic>
                    <p:nvPicPr>
                      <p:cNvPr id="11" name="Objekt 10">
                        <a:extLst>
                          <a:ext uri="{FF2B5EF4-FFF2-40B4-BE49-F238E27FC236}">
                            <a16:creationId xmlns:a16="http://schemas.microsoft.com/office/drawing/2014/main" id="{9369930D-0A7C-F3DB-92E7-5F7328441F0C}"/>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200" y="1954073"/>
                        <a:ext cx="7414260" cy="3768546"/>
                      </a:xfrm>
                      <a:prstGeom prst="rect">
                        <a:avLst/>
                      </a:prstGeom>
                      <a:solidFill>
                        <a:srgbClr val="FFFFFF"/>
                      </a:solidFill>
                      <a:ln>
                        <a:noFill/>
                      </a:ln>
                    </p:spPr>
                  </p:pic>
                </p:oleObj>
              </mc:Fallback>
            </mc:AlternateContent>
          </a:graphicData>
        </a:graphic>
      </p:graphicFrame>
      <p:sp>
        <p:nvSpPr>
          <p:cNvPr id="7" name="Textfeld 6"/>
          <p:cNvSpPr txBox="1"/>
          <p:nvPr/>
        </p:nvSpPr>
        <p:spPr>
          <a:xfrm>
            <a:off x="838200" y="6026711"/>
            <a:ext cx="7483202" cy="646331"/>
          </a:xfrm>
          <a:prstGeom prst="rect">
            <a:avLst/>
          </a:prstGeom>
          <a:noFill/>
        </p:spPr>
        <p:txBody>
          <a:bodyPr wrap="none" rtlCol="0">
            <a:spAutoFit/>
          </a:bodyPr>
          <a:lstStyle/>
          <a:p>
            <a:r>
              <a:rPr lang="de-DE" i="1" dirty="0" err="1"/>
              <a:t>Figure</a:t>
            </a:r>
            <a:r>
              <a:rPr lang="de-DE" i="1" dirty="0"/>
              <a:t> 8: </a:t>
            </a:r>
            <a:r>
              <a:rPr lang="de-DE" i="1" dirty="0" err="1"/>
              <a:t>Relationships</a:t>
            </a:r>
            <a:r>
              <a:rPr lang="de-DE" i="1" dirty="0"/>
              <a:t> </a:t>
            </a:r>
            <a:r>
              <a:rPr lang="de-DE" i="1" dirty="0" err="1"/>
              <a:t>between</a:t>
            </a:r>
            <a:r>
              <a:rPr lang="de-DE" i="1" dirty="0"/>
              <a:t> </a:t>
            </a:r>
            <a:r>
              <a:rPr lang="de-DE" i="1" dirty="0" err="1"/>
              <a:t>field</a:t>
            </a:r>
            <a:r>
              <a:rPr lang="de-DE" i="1" dirty="0"/>
              <a:t> in SNA </a:t>
            </a:r>
          </a:p>
          <a:p>
            <a:r>
              <a:rPr lang="de-DE" i="1" dirty="0"/>
              <a:t>(</a:t>
            </a:r>
            <a:r>
              <a:rPr lang="de-DE" i="1" dirty="0">
                <a:hlinkClick r:id="rId7"/>
              </a:rPr>
              <a:t>https://bookdown.org/omarlizardo/_main/1-2-what-is-a</a:t>
            </a:r>
            <a:r>
              <a:rPr lang="de-DE" i="1" dirty="0"/>
              <a:t>-social-network.html</a:t>
            </a:r>
            <a:endParaRPr lang="de-DE" i="1" dirty="0"/>
          </a:p>
        </p:txBody>
      </p:sp>
    </p:spTree>
    <p:extLst>
      <p:ext uri="{BB962C8B-B14F-4D97-AF65-F5344CB8AC3E}">
        <p14:creationId xmlns:p14="http://schemas.microsoft.com/office/powerpoint/2010/main" val="133005526"/>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47B2993A-F1C5-4391-8F5C-27B85CB5474B}"/>
</file>

<file path=customXml/itemProps2.xml><?xml version="1.0" encoding="utf-8"?>
<ds:datastoreItem xmlns:ds="http://schemas.openxmlformats.org/officeDocument/2006/customXml" ds:itemID="{9FC5A08A-396C-4A69-89CE-036AFF8A6ABB}"/>
</file>

<file path=customXml/itemProps3.xml><?xml version="1.0" encoding="utf-8"?>
<ds:datastoreItem xmlns:ds="http://schemas.openxmlformats.org/officeDocument/2006/customXml" ds:itemID="{6A675181-E785-483B-9D54-078DC85F6EFD}"/>
</file>

<file path=docProps/app.xml><?xml version="1.0" encoding="utf-8"?>
<Properties xmlns="http://schemas.openxmlformats.org/officeDocument/2006/extended-properties" xmlns:vt="http://schemas.openxmlformats.org/officeDocument/2006/docPropsVTypes">
  <TotalTime>0</TotalTime>
  <Words>1194</Words>
  <Application>Microsoft Office PowerPoint</Application>
  <PresentationFormat>Breitbild</PresentationFormat>
  <Paragraphs>118</Paragraphs>
  <Slides>23</Slides>
  <Notes>0</Notes>
  <HiddenSlides>0</HiddenSlides>
  <MMClips>0</MMClips>
  <ScaleCrop>false</ScaleCrop>
  <HeadingPairs>
    <vt:vector size="8" baseType="variant">
      <vt:variant>
        <vt:lpstr>Verwendete Schriftarten</vt:lpstr>
      </vt:variant>
      <vt:variant>
        <vt:i4>6</vt:i4>
      </vt:variant>
      <vt:variant>
        <vt:lpstr>Design</vt:lpstr>
      </vt:variant>
      <vt:variant>
        <vt:i4>1</vt:i4>
      </vt:variant>
      <vt:variant>
        <vt:lpstr>Eingebettete OLE-Server</vt:lpstr>
      </vt:variant>
      <vt:variant>
        <vt:i4>1</vt:i4>
      </vt:variant>
      <vt:variant>
        <vt:lpstr>Folientitel</vt:lpstr>
      </vt:variant>
      <vt:variant>
        <vt:i4>23</vt:i4>
      </vt:variant>
    </vt:vector>
  </HeadingPairs>
  <TitlesOfParts>
    <vt:vector size="31" baseType="lpstr">
      <vt:lpstr>Arial</vt:lpstr>
      <vt:lpstr>Calibri</vt:lpstr>
      <vt:lpstr>Calibri Light</vt:lpstr>
      <vt:lpstr>DengXian</vt:lpstr>
      <vt:lpstr>Tahoma</vt:lpstr>
      <vt:lpstr>Times New Roman</vt:lpstr>
      <vt:lpstr>Office</vt:lpstr>
      <vt:lpstr>Bild</vt:lpstr>
      <vt:lpstr>Social Networking</vt:lpstr>
      <vt:lpstr>Introduction</vt:lpstr>
      <vt:lpstr>Social networking roles</vt:lpstr>
      <vt:lpstr>Social networking roles</vt:lpstr>
      <vt:lpstr>Social networking roles</vt:lpstr>
      <vt:lpstr>Social networking roles</vt:lpstr>
      <vt:lpstr>Social networking roles</vt:lpstr>
      <vt:lpstr>Functionality of Social Networking</vt:lpstr>
      <vt:lpstr>Functionality of Social Networking</vt:lpstr>
      <vt:lpstr>Functionality of Social Networking</vt:lpstr>
      <vt:lpstr>Social engineering attack techniques</vt:lpstr>
      <vt:lpstr>Advantages and Disadvantages of Social Networking</vt:lpstr>
      <vt:lpstr>Advantages and Disadvantages of Social Networking</vt:lpstr>
      <vt:lpstr>Security and privacy in social networks</vt:lpstr>
      <vt:lpstr>Security and privacy in social networks</vt:lpstr>
      <vt:lpstr>Security and privacy in social networks</vt:lpstr>
      <vt:lpstr>Security and privacy in social networks</vt:lpstr>
      <vt:lpstr>Solution of threats</vt:lpstr>
      <vt:lpstr>Social network operator solutions</vt:lpstr>
      <vt:lpstr>Academic research-based solutions</vt:lpstr>
      <vt:lpstr>Academic research-based solutions</vt:lpstr>
      <vt:lpstr>Interdisciplinarity in social networks</vt:lpstr>
      <vt:lpstr>Interdisciplinarity in social networks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David Sommer</cp:lastModifiedBy>
  <cp:revision>10</cp:revision>
  <dcterms:created xsi:type="dcterms:W3CDTF">2022-10-31T15:14:22Z</dcterms:created>
  <dcterms:modified xsi:type="dcterms:W3CDTF">2022-11-02T10:47:36Z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