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presentation.xml" ContentType="application/vnd.openxmlformats-officedocument.presentationml.presentation.main+xml"/>
  <Override PartName="/ppt/slideLayouts/slideLayout9.xml" ContentType="application/vnd.openxmlformats-officedocument.presentationml.slideLayout+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21.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20.xml" ContentType="application/vnd.openxmlformats-officedocument.presentationml.notesSlide+xml"/>
  <Override PartName="/ppt/notesSlides/notesSlide19.xml" ContentType="application/vnd.openxmlformats-officedocument.presentationml.notesSlide+xml"/>
  <Override PartName="/ppt/notesSlides/notesSlide18.xml" ContentType="application/vnd.openxmlformats-officedocument.presentationml.notesSlide+xml"/>
  <Override PartName="/ppt/notesSlides/notesSlide17.xml" ContentType="application/vnd.openxmlformats-officedocument.presentationml.notesSlide+xml"/>
  <Override PartName="/ppt/notesSlides/notesSlide16.xml" ContentType="application/vnd.openxmlformats-officedocument.presentationml.notesSlide+xml"/>
  <Override PartName="/ppt/notesSlides/notesSlide15.xml" ContentType="application/vnd.openxmlformats-officedocument.presentationml.notesSlide+xml"/>
  <Override PartName="/ppt/notesSlides/notesSlide14.xml" ContentType="application/vnd.openxmlformats-officedocument.presentationml.notesSlide+xml"/>
  <Override PartName="/ppt/notesSlides/notesSlide13.xml" ContentType="application/vnd.openxmlformats-officedocument.presentationml.notesSlide+xml"/>
  <Override PartName="/ppt/notesSlides/notesSlide12.xml" ContentType="application/vnd.openxmlformats-officedocument.presentationml.notesSlide+xml"/>
  <Override PartName="/ppt/notesSlides/notesSlide11.xml" ContentType="application/vnd.openxmlformats-officedocument.presentationml.notesSlide+xml"/>
  <Override PartName="/ppt/notesSlides/notesSlide10.xml" ContentType="application/vnd.openxmlformats-officedocument.presentationml.notesSlide+xml"/>
  <Override PartName="/ppt/notesSlides/notesSlide9.xml" ContentType="application/vnd.openxmlformats-officedocument.presentationml.notesSlide+xml"/>
  <Override PartName="/ppt/notesSlides/notesSlide8.xml" ContentType="application/vnd.openxmlformats-officedocument.presentationml.notesSlide+xml"/>
  <Override PartName="/ppt/notesSlides/notesSlide7.xml" ContentType="application/vnd.openxmlformats-officedocument.presentationml.notesSlide+xml"/>
  <Override PartName="/ppt/notesSlides/notesSlide6.xml" ContentType="application/vnd.openxmlformats-officedocument.presentationml.notesSlide+xml"/>
  <Override PartName="/ppt/notesSlides/notesSlide5.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38.xml" ContentType="application/vnd.openxmlformats-officedocument.presentationml.notesSlide+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45"/>
  </p:notesMasterIdLst>
  <p:sldIdLst>
    <p:sldId id="256" r:id="rId2"/>
    <p:sldId id="271" r:id="rId3"/>
    <p:sldId id="257" r:id="rId4"/>
    <p:sldId id="272" r:id="rId5"/>
    <p:sldId id="273" r:id="rId6"/>
    <p:sldId id="274" r:id="rId7"/>
    <p:sldId id="275" r:id="rId8"/>
    <p:sldId id="276" r:id="rId9"/>
    <p:sldId id="277" r:id="rId10"/>
    <p:sldId id="279" r:id="rId11"/>
    <p:sldId id="280" r:id="rId12"/>
    <p:sldId id="281" r:id="rId13"/>
    <p:sldId id="282" r:id="rId14"/>
    <p:sldId id="283" r:id="rId15"/>
    <p:sldId id="278" r:id="rId16"/>
    <p:sldId id="284" r:id="rId17"/>
    <p:sldId id="285" r:id="rId18"/>
    <p:sldId id="286" r:id="rId19"/>
    <p:sldId id="287" r:id="rId20"/>
    <p:sldId id="295" r:id="rId21"/>
    <p:sldId id="296" r:id="rId22"/>
    <p:sldId id="288" r:id="rId23"/>
    <p:sldId id="297" r:id="rId24"/>
    <p:sldId id="298" r:id="rId25"/>
    <p:sldId id="299" r:id="rId26"/>
    <p:sldId id="289" r:id="rId27"/>
    <p:sldId id="300" r:id="rId28"/>
    <p:sldId id="301" r:id="rId29"/>
    <p:sldId id="290" r:id="rId30"/>
    <p:sldId id="303" r:id="rId31"/>
    <p:sldId id="302" r:id="rId32"/>
    <p:sldId id="291" r:id="rId33"/>
    <p:sldId id="304" r:id="rId34"/>
    <p:sldId id="292" r:id="rId35"/>
    <p:sldId id="305" r:id="rId36"/>
    <p:sldId id="293" r:id="rId37"/>
    <p:sldId id="306" r:id="rId38"/>
    <p:sldId id="307" r:id="rId39"/>
    <p:sldId id="294" r:id="rId40"/>
    <p:sldId id="308" r:id="rId41"/>
    <p:sldId id="309" r:id="rId42"/>
    <p:sldId id="310" r:id="rId43"/>
    <p:sldId id="311" r:id="rId44"/>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733"/>
    <p:restoredTop sz="58297"/>
  </p:normalViewPr>
  <p:slideViewPr>
    <p:cSldViewPr snapToGrid="0">
      <p:cViewPr varScale="1">
        <p:scale>
          <a:sx n="87" d="100"/>
          <a:sy n="87" d="100"/>
        </p:scale>
        <p:origin x="864"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50"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customXml" Target="../customXml/item2.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968F8AC-B4FE-0B44-990A-5BC1C0A4CA0F}" type="datetimeFigureOut">
              <a:rPr lang="en-US" smtClean="0"/>
              <a:t>11/4/22</a:t>
            </a:fld>
            <a:endParaRPr lang="en-US"/>
          </a:p>
        </p:txBody>
      </p:sp>
      <p:sp>
        <p:nvSpPr>
          <p:cNvPr id="4" name="Folienbildplatzhalt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6B440EB-C5CD-7245-AE6D-83AAE35B2981}" type="slidenum">
              <a:rPr lang="en-US" smtClean="0"/>
              <a:t>‹Nr.›</a:t>
            </a:fld>
            <a:endParaRPr lang="en-US"/>
          </a:p>
        </p:txBody>
      </p:sp>
    </p:spTree>
    <p:extLst>
      <p:ext uri="{BB962C8B-B14F-4D97-AF65-F5344CB8AC3E}">
        <p14:creationId xmlns:p14="http://schemas.microsoft.com/office/powerpoint/2010/main" val="19241200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Hello viewers, welcome to this module on risk management. Risk management is a central task of every entrepreneurial activity. As more and more business tasks depend on the functionality of IT services, information security risk management gets more and more important.</a:t>
            </a:r>
          </a:p>
        </p:txBody>
      </p:sp>
      <p:sp>
        <p:nvSpPr>
          <p:cNvPr id="4" name="Foliennummernplatzhalter 3"/>
          <p:cNvSpPr>
            <a:spLocks noGrp="1"/>
          </p:cNvSpPr>
          <p:nvPr>
            <p:ph type="sldNum" sz="quarter" idx="5"/>
          </p:nvPr>
        </p:nvSpPr>
        <p:spPr/>
        <p:txBody>
          <a:bodyPr/>
          <a:lstStyle/>
          <a:p>
            <a:fld id="{56B440EB-C5CD-7245-AE6D-83AAE35B2981}" type="slidenum">
              <a:rPr lang="en-US" smtClean="0"/>
              <a:t>1</a:t>
            </a:fld>
            <a:endParaRPr lang="en-US"/>
          </a:p>
        </p:txBody>
      </p:sp>
    </p:spTree>
    <p:extLst>
      <p:ext uri="{BB962C8B-B14F-4D97-AF65-F5344CB8AC3E}">
        <p14:creationId xmlns:p14="http://schemas.microsoft.com/office/powerpoint/2010/main" val="13161234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Foliennummernplatzhalter 3"/>
          <p:cNvSpPr>
            <a:spLocks noGrp="1"/>
          </p:cNvSpPr>
          <p:nvPr>
            <p:ph type="sldNum" sz="quarter" idx="5"/>
          </p:nvPr>
        </p:nvSpPr>
        <p:spPr/>
        <p:txBody>
          <a:bodyPr/>
          <a:lstStyle/>
          <a:p>
            <a:fld id="{C219CE5F-4222-D44B-A5B9-52360EF51300}" type="slidenum">
              <a:rPr lang="en-US" smtClean="0"/>
              <a:t>2</a:t>
            </a:fld>
            <a:endParaRPr lang="en-US"/>
          </a:p>
        </p:txBody>
      </p:sp>
    </p:spTree>
    <p:extLst>
      <p:ext uri="{BB962C8B-B14F-4D97-AF65-F5344CB8AC3E}">
        <p14:creationId xmlns:p14="http://schemas.microsoft.com/office/powerpoint/2010/main" val="13209988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When protecting an organization, it is essential to implement safeguards, which are specifically appropriate for the organization. Risk management supports this endeavor by assessing the risks with regards to the organizations assets and threat landscape. It therefore lays the foundation for an Internal control system, which helps to prevent fraud and ensures the security of products, services and activities</a:t>
            </a:r>
          </a:p>
          <a:p>
            <a:endParaRPr lang="en-US" dirty="0"/>
          </a:p>
          <a:p>
            <a:r>
              <a:rPr lang="en-US" dirty="0"/>
              <a:t>What might happen? What could be causes? What would be the impacts? How could we mitigate the impacts? Are typical questions we are addressed by risk management approaches</a:t>
            </a:r>
          </a:p>
          <a:p>
            <a:endParaRPr lang="en-US" dirty="0"/>
          </a:p>
          <a:p>
            <a:r>
              <a:rPr lang="en-US" dirty="0"/>
              <a:t>Risk management is often a requirement by law … however good risk management can bring significant value for the organization. </a:t>
            </a:r>
          </a:p>
          <a:p>
            <a:endParaRPr lang="en-US" dirty="0"/>
          </a:p>
          <a:p>
            <a:r>
              <a:rPr lang="en-US" dirty="0"/>
              <a:t>Especially when it comes to the questions which investments to make or how much security is enough, risk management plays an essential role</a:t>
            </a:r>
          </a:p>
          <a:p>
            <a:endParaRPr lang="en-US" dirty="0"/>
          </a:p>
          <a:p>
            <a:endParaRPr lang="en-US" dirty="0"/>
          </a:p>
          <a:p>
            <a:r>
              <a:rPr lang="en-US" dirty="0"/>
              <a:t>Last but not least risk management is a way to deal with uncertainty in a structured way</a:t>
            </a:r>
          </a:p>
          <a:p>
            <a:endParaRPr lang="en-US" dirty="0"/>
          </a:p>
          <a:p>
            <a:r>
              <a:rPr lang="en-US" dirty="0"/>
              <a:t>One of the most important objectives is to prevent damage and to lay the foundation for informed decisions regarding security spendings	</a:t>
            </a:r>
          </a:p>
        </p:txBody>
      </p:sp>
      <p:sp>
        <p:nvSpPr>
          <p:cNvPr id="4" name="Foliennummernplatzhalter 3"/>
          <p:cNvSpPr>
            <a:spLocks noGrp="1"/>
          </p:cNvSpPr>
          <p:nvPr>
            <p:ph type="sldNum" sz="quarter" idx="5"/>
          </p:nvPr>
        </p:nvSpPr>
        <p:spPr/>
        <p:txBody>
          <a:bodyPr/>
          <a:lstStyle/>
          <a:p>
            <a:fld id="{56B440EB-C5CD-7245-AE6D-83AAE35B2981}" type="slidenum">
              <a:rPr lang="en-US" smtClean="0"/>
              <a:t>3</a:t>
            </a:fld>
            <a:endParaRPr lang="en-US"/>
          </a:p>
        </p:txBody>
      </p:sp>
    </p:spTree>
    <p:extLst>
      <p:ext uri="{BB962C8B-B14F-4D97-AF65-F5344CB8AC3E}">
        <p14:creationId xmlns:p14="http://schemas.microsoft.com/office/powerpoint/2010/main" val="29594307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dirty="0"/>
              <a:t>But what is risk? It is important to stress that risk is always connected with uncertainty, which means it is not already known. </a:t>
            </a:r>
          </a:p>
          <a:p>
            <a:endParaRPr lang="en-US" dirty="0"/>
          </a:p>
          <a:p>
            <a:r>
              <a:rPr lang="en-US" dirty="0"/>
              <a:t>This makes it sometimes difficult to assess and evaluate risks. Furthermore, risk associated with an organization has a certain probability of occurrence,</a:t>
            </a:r>
          </a:p>
          <a:p>
            <a:endParaRPr lang="en-US" dirty="0"/>
          </a:p>
          <a:p>
            <a:r>
              <a:rPr lang="en-US" dirty="0"/>
              <a:t>If positive </a:t>
            </a:r>
          </a:p>
          <a:p>
            <a:endParaRPr lang="en-US" dirty="0"/>
          </a:p>
          <a:p>
            <a:pPr lvl="2"/>
            <a:r>
              <a:rPr lang="en-GB" dirty="0">
                <a:sym typeface="Wingdings" panose="05000000000000000000" pitchFamily="2" charset="2"/>
              </a:rPr>
              <a:t>Uncertainty  event with unknown outcome</a:t>
            </a:r>
            <a:endParaRPr lang="en-GB" dirty="0"/>
          </a:p>
          <a:p>
            <a:pPr lvl="2"/>
            <a:r>
              <a:rPr lang="en-GB" dirty="0"/>
              <a:t>Likelihood </a:t>
            </a:r>
            <a:r>
              <a:rPr lang="en-GB" dirty="0">
                <a:sym typeface="Wingdings" panose="05000000000000000000" pitchFamily="2" charset="2"/>
              </a:rPr>
              <a:t> probability of occurrence</a:t>
            </a:r>
            <a:endParaRPr lang="en-GB" dirty="0"/>
          </a:p>
          <a:p>
            <a:pPr lvl="2"/>
            <a:r>
              <a:rPr lang="en-GB" dirty="0"/>
              <a:t>Threat </a:t>
            </a:r>
            <a:r>
              <a:rPr lang="en-GB" dirty="0">
                <a:sym typeface="Wingdings" panose="05000000000000000000" pitchFamily="2" charset="2"/>
              </a:rPr>
              <a:t> potential source of harm</a:t>
            </a:r>
          </a:p>
          <a:p>
            <a:endParaRPr lang="en-US" dirty="0"/>
          </a:p>
          <a:p>
            <a:pPr lvl="2"/>
            <a:r>
              <a:rPr lang="en-GB" dirty="0"/>
              <a:t>Can be positive or negative</a:t>
            </a:r>
          </a:p>
          <a:p>
            <a:pPr lvl="2"/>
            <a:r>
              <a:rPr lang="en-GB" dirty="0"/>
              <a:t>Are often measured by impact and likelihood</a:t>
            </a:r>
          </a:p>
          <a:p>
            <a:pPr lvl="2"/>
            <a:r>
              <a:rPr lang="en-GB" dirty="0"/>
              <a:t>Will cause damage if they occur</a:t>
            </a:r>
          </a:p>
          <a:p>
            <a:pPr lvl="2"/>
            <a:r>
              <a:rPr lang="en-GB" dirty="0"/>
              <a:t>Are caused and increased by risk factors</a:t>
            </a:r>
          </a:p>
          <a:p>
            <a:pPr lvl="2"/>
            <a:r>
              <a:rPr lang="en-GB" dirty="0"/>
              <a:t>Can and should be managed</a:t>
            </a:r>
          </a:p>
          <a:p>
            <a:pPr lvl="2"/>
            <a:r>
              <a:rPr lang="en-GB" dirty="0"/>
              <a:t>Are reduced by mitigation techniques</a:t>
            </a:r>
          </a:p>
        </p:txBody>
      </p:sp>
      <p:sp>
        <p:nvSpPr>
          <p:cNvPr id="4" name="Foliennummernplatzhalter 3"/>
          <p:cNvSpPr>
            <a:spLocks noGrp="1"/>
          </p:cNvSpPr>
          <p:nvPr>
            <p:ph type="sldNum" sz="quarter" idx="5"/>
          </p:nvPr>
        </p:nvSpPr>
        <p:spPr/>
        <p:txBody>
          <a:bodyPr/>
          <a:lstStyle/>
          <a:p>
            <a:fld id="{56B440EB-C5CD-7245-AE6D-83AAE35B2981}" type="slidenum">
              <a:rPr lang="en-US" smtClean="0"/>
              <a:t>4</a:t>
            </a:fld>
            <a:endParaRPr lang="en-US"/>
          </a:p>
        </p:txBody>
      </p:sp>
    </p:spTree>
    <p:extLst>
      <p:ext uri="{BB962C8B-B14F-4D97-AF65-F5344CB8AC3E}">
        <p14:creationId xmlns:p14="http://schemas.microsoft.com/office/powerpoint/2010/main" val="20319445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914400" marR="0" lvl="2" indent="0" algn="l" defTabSz="914400" rtl="0" eaLnBrk="1" fontAlgn="auto" latinLnBrk="0" hangingPunct="1">
              <a:lnSpc>
                <a:spcPct val="100000"/>
              </a:lnSpc>
              <a:spcBef>
                <a:spcPts val="0"/>
              </a:spcBef>
              <a:spcAft>
                <a:spcPts val="0"/>
              </a:spcAft>
              <a:buClrTx/>
              <a:buSzTx/>
              <a:buFontTx/>
              <a:buNone/>
              <a:tabLst/>
              <a:defRPr/>
            </a:pPr>
            <a:r>
              <a:rPr lang="en-GB" dirty="0"/>
              <a:t>Threat </a:t>
            </a:r>
            <a:r>
              <a:rPr lang="en-GB" dirty="0">
                <a:sym typeface="Wingdings" panose="05000000000000000000" pitchFamily="2" charset="2"/>
              </a:rPr>
              <a:t> potential source of harm, negative event -&gt; malicious, accidental events, natural disasters, …</a:t>
            </a:r>
          </a:p>
          <a:p>
            <a:pPr lvl="2"/>
            <a:r>
              <a:rPr lang="en-GB" dirty="0"/>
              <a:t>Likelihood </a:t>
            </a:r>
            <a:r>
              <a:rPr lang="en-GB" dirty="0">
                <a:sym typeface="Wingdings" panose="05000000000000000000" pitchFamily="2" charset="2"/>
              </a:rPr>
              <a:t> probability that a threat materializes</a:t>
            </a:r>
          </a:p>
          <a:p>
            <a:pPr lvl="2"/>
            <a:r>
              <a:rPr lang="en-GB" dirty="0">
                <a:sym typeface="Wingdings" panose="05000000000000000000" pitchFamily="2" charset="2"/>
              </a:rPr>
              <a:t>Impact -&gt; consequences that arise when an asset is affected by a certain threat … impacts can be measured qualitatively or quantitively</a:t>
            </a:r>
            <a:endParaRPr lang="en-GB" dirty="0"/>
          </a:p>
        </p:txBody>
      </p:sp>
      <p:sp>
        <p:nvSpPr>
          <p:cNvPr id="4" name="Foliennummernplatzhalter 3"/>
          <p:cNvSpPr>
            <a:spLocks noGrp="1"/>
          </p:cNvSpPr>
          <p:nvPr>
            <p:ph type="sldNum" sz="quarter" idx="5"/>
          </p:nvPr>
        </p:nvSpPr>
        <p:spPr/>
        <p:txBody>
          <a:bodyPr/>
          <a:lstStyle/>
          <a:p>
            <a:fld id="{56B440EB-C5CD-7245-AE6D-83AAE35B2981}" type="slidenum">
              <a:rPr lang="en-US" smtClean="0"/>
              <a:t>5</a:t>
            </a:fld>
            <a:endParaRPr lang="en-US"/>
          </a:p>
        </p:txBody>
      </p:sp>
    </p:spTree>
    <p:extLst>
      <p:ext uri="{BB962C8B-B14F-4D97-AF65-F5344CB8AC3E}">
        <p14:creationId xmlns:p14="http://schemas.microsoft.com/office/powerpoint/2010/main" val="27299986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Foliennummernplatzhalter 3"/>
          <p:cNvSpPr>
            <a:spLocks noGrp="1"/>
          </p:cNvSpPr>
          <p:nvPr>
            <p:ph type="sldNum" sz="quarter" idx="5"/>
          </p:nvPr>
        </p:nvSpPr>
        <p:spPr/>
        <p:txBody>
          <a:bodyPr/>
          <a:lstStyle/>
          <a:p>
            <a:fld id="{C219CE5F-4222-D44B-A5B9-52360EF51300}" type="slidenum">
              <a:rPr lang="en-US" smtClean="0"/>
              <a:t>6</a:t>
            </a:fld>
            <a:endParaRPr lang="en-US"/>
          </a:p>
        </p:txBody>
      </p:sp>
    </p:spTree>
    <p:extLst>
      <p:ext uri="{BB962C8B-B14F-4D97-AF65-F5344CB8AC3E}">
        <p14:creationId xmlns:p14="http://schemas.microsoft.com/office/powerpoint/2010/main" val="27694515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457200" marR="0" lvl="1" indent="0" algn="l" defTabSz="914400" rtl="0" eaLnBrk="1" fontAlgn="auto" latinLnBrk="0" hangingPunct="1">
              <a:lnSpc>
                <a:spcPct val="100000"/>
              </a:lnSpc>
              <a:spcBef>
                <a:spcPts val="0"/>
              </a:spcBef>
              <a:spcAft>
                <a:spcPts val="0"/>
              </a:spcAft>
              <a:buClrTx/>
              <a:buSzTx/>
              <a:buFontTx/>
              <a:buNone/>
              <a:tabLst/>
              <a:defRPr/>
            </a:pPr>
            <a:r>
              <a:rPr lang="en-US" b="1" i="0" dirty="0">
                <a:solidFill>
                  <a:srgbClr val="202124"/>
                </a:solidFill>
                <a:effectLst/>
                <a:latin typeface="arial" panose="020B0604020202020204" pitchFamily="34" charset="0"/>
              </a:rPr>
              <a:t>Information security risks are those risk which might effect the security protection goals, this includes attacks against information systems but also risks such as human error or natural disasters</a:t>
            </a:r>
            <a:endParaRPr lang="en-GB" sz="1200" dirty="0"/>
          </a:p>
          <a:p>
            <a:pPr lvl="1"/>
            <a:endParaRPr lang="en-US" b="1" i="0" dirty="0">
              <a:solidFill>
                <a:srgbClr val="202124"/>
              </a:solidFill>
              <a:effectLst/>
              <a:latin typeface="arial" panose="020B0604020202020204" pitchFamily="34" charset="0"/>
            </a:endParaRPr>
          </a:p>
          <a:p>
            <a:pPr lvl="1"/>
            <a:endParaRPr lang="en-US" b="1" i="0" dirty="0">
              <a:solidFill>
                <a:srgbClr val="202124"/>
              </a:solidFill>
              <a:effectLst/>
              <a:latin typeface="arial" panose="020B0604020202020204" pitchFamily="34" charset="0"/>
            </a:endParaRPr>
          </a:p>
          <a:p>
            <a:pPr lvl="1"/>
            <a:endParaRPr lang="en-GB" sz="1200" dirty="0"/>
          </a:p>
          <a:p>
            <a:pPr lvl="1"/>
            <a:r>
              <a:rPr lang="en-GB" sz="1200" dirty="0"/>
              <a:t>IS Risks can affect IT operations, assets, individuals, and the entire organisation</a:t>
            </a:r>
          </a:p>
          <a:p>
            <a:pPr lvl="1"/>
            <a:r>
              <a:rPr lang="en-GB" sz="1200" dirty="0"/>
              <a:t>Far-reaching consequences (financial penalties, loss of reputation/partners, …)</a:t>
            </a:r>
          </a:p>
        </p:txBody>
      </p:sp>
      <p:sp>
        <p:nvSpPr>
          <p:cNvPr id="4" name="Foliennummernplatzhalter 3"/>
          <p:cNvSpPr>
            <a:spLocks noGrp="1"/>
          </p:cNvSpPr>
          <p:nvPr>
            <p:ph type="sldNum" sz="quarter" idx="5"/>
          </p:nvPr>
        </p:nvSpPr>
        <p:spPr/>
        <p:txBody>
          <a:bodyPr/>
          <a:lstStyle/>
          <a:p>
            <a:fld id="{56B440EB-C5CD-7245-AE6D-83AAE35B2981}" type="slidenum">
              <a:rPr lang="en-US" smtClean="0"/>
              <a:t>7</a:t>
            </a:fld>
            <a:endParaRPr lang="en-US"/>
          </a:p>
        </p:txBody>
      </p:sp>
    </p:spTree>
    <p:extLst>
      <p:ext uri="{BB962C8B-B14F-4D97-AF65-F5344CB8AC3E}">
        <p14:creationId xmlns:p14="http://schemas.microsoft.com/office/powerpoint/2010/main" val="24725861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lvl="0"/>
            <a:r>
              <a:rPr lang="en-US" b="0" i="0" dirty="0">
                <a:solidFill>
                  <a:srgbClr val="202124"/>
                </a:solidFill>
                <a:effectLst/>
                <a:latin typeface="arial" panose="020B0604020202020204" pitchFamily="34" charset="0"/>
              </a:rPr>
              <a:t>. IT risk encompasses a wide range of potential events, including data breaches, regulatory enforcement actions, financial costs, reputational damage, and more.</a:t>
            </a:r>
            <a:endParaRPr lang="en-GB" dirty="0"/>
          </a:p>
          <a:p>
            <a:pPr lvl="2"/>
            <a:endParaRPr lang="en-GB" dirty="0"/>
          </a:p>
          <a:p>
            <a:pPr lvl="2"/>
            <a:r>
              <a:rPr lang="en-GB" dirty="0"/>
              <a:t>Attacks against network</a:t>
            </a:r>
          </a:p>
          <a:p>
            <a:pPr lvl="2"/>
            <a:r>
              <a:rPr lang="en-GB" dirty="0"/>
              <a:t>Insider Threats</a:t>
            </a:r>
          </a:p>
          <a:p>
            <a:pPr lvl="2"/>
            <a:r>
              <a:rPr lang="en-GB" dirty="0"/>
              <a:t>Social Engineering</a:t>
            </a:r>
          </a:p>
          <a:p>
            <a:pPr lvl="2"/>
            <a:r>
              <a:rPr lang="en-GB" dirty="0"/>
              <a:t>Malware/Ransomware</a:t>
            </a:r>
          </a:p>
          <a:p>
            <a:pPr lvl="2"/>
            <a:r>
              <a:rPr lang="en-GB" dirty="0"/>
              <a:t>Phishing</a:t>
            </a:r>
          </a:p>
          <a:p>
            <a:pPr lvl="2"/>
            <a:r>
              <a:rPr lang="en-GB" dirty="0"/>
              <a:t>DDoS</a:t>
            </a:r>
          </a:p>
          <a:p>
            <a:pPr lvl="2"/>
            <a:r>
              <a:rPr lang="en-GB" dirty="0"/>
              <a:t>Supply Chain Attacks</a:t>
            </a:r>
          </a:p>
          <a:p>
            <a:pPr lvl="2"/>
            <a:r>
              <a:rPr lang="en-GB" dirty="0"/>
              <a:t>Injection Attacks</a:t>
            </a:r>
          </a:p>
        </p:txBody>
      </p:sp>
      <p:sp>
        <p:nvSpPr>
          <p:cNvPr id="4" name="Foliennummernplatzhalter 3"/>
          <p:cNvSpPr>
            <a:spLocks noGrp="1"/>
          </p:cNvSpPr>
          <p:nvPr>
            <p:ph type="sldNum" sz="quarter" idx="5"/>
          </p:nvPr>
        </p:nvSpPr>
        <p:spPr/>
        <p:txBody>
          <a:bodyPr/>
          <a:lstStyle/>
          <a:p>
            <a:fld id="{56B440EB-C5CD-7245-AE6D-83AAE35B2981}" type="slidenum">
              <a:rPr lang="en-US" smtClean="0"/>
              <a:t>8</a:t>
            </a:fld>
            <a:endParaRPr lang="en-US"/>
          </a:p>
        </p:txBody>
      </p:sp>
    </p:spTree>
    <p:extLst>
      <p:ext uri="{BB962C8B-B14F-4D97-AF65-F5344CB8AC3E}">
        <p14:creationId xmlns:p14="http://schemas.microsoft.com/office/powerpoint/2010/main" val="21245019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Foliennummernplatzhalter 3"/>
          <p:cNvSpPr>
            <a:spLocks noGrp="1"/>
          </p:cNvSpPr>
          <p:nvPr>
            <p:ph type="sldNum" sz="quarter" idx="5"/>
          </p:nvPr>
        </p:nvSpPr>
        <p:spPr/>
        <p:txBody>
          <a:bodyPr/>
          <a:lstStyle/>
          <a:p>
            <a:fld id="{C219CE5F-4222-D44B-A5B9-52360EF51300}" type="slidenum">
              <a:rPr lang="en-US" smtClean="0"/>
              <a:t>9</a:t>
            </a:fld>
            <a:endParaRPr lang="en-US"/>
          </a:p>
        </p:txBody>
      </p:sp>
    </p:spTree>
    <p:extLst>
      <p:ext uri="{BB962C8B-B14F-4D97-AF65-F5344CB8AC3E}">
        <p14:creationId xmlns:p14="http://schemas.microsoft.com/office/powerpoint/2010/main" val="41816798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lvl="0"/>
            <a:r>
              <a:rPr lang="en-GB" dirty="0"/>
              <a:t>Systematic approach to assess risk in a way that results are comparable over time</a:t>
            </a:r>
          </a:p>
          <a:p>
            <a:pPr lvl="0"/>
            <a:endParaRPr lang="en-GB" dirty="0"/>
          </a:p>
          <a:p>
            <a:pPr lvl="0"/>
            <a:r>
              <a:rPr lang="en-GB" dirty="0"/>
              <a:t>The results are vital to define how much money and resources should be spend on security </a:t>
            </a:r>
          </a:p>
          <a:p>
            <a:pPr lvl="0"/>
            <a:endParaRPr lang="en-GB" dirty="0"/>
          </a:p>
          <a:p>
            <a:pPr lvl="0"/>
            <a:r>
              <a:rPr lang="en-GB" dirty="0"/>
              <a:t>Good risk management has to be tailored to the organization’s needs and threat landscape</a:t>
            </a:r>
          </a:p>
          <a:p>
            <a:pPr lvl="0"/>
            <a:endParaRPr lang="en-GB" dirty="0"/>
          </a:p>
          <a:p>
            <a:pPr lvl="0"/>
            <a:r>
              <a:rPr lang="en-GB" dirty="0"/>
              <a:t>To be successful it is necessary to promote the importance of risk management within the organization</a:t>
            </a:r>
          </a:p>
          <a:p>
            <a:pPr lvl="0"/>
            <a:endParaRPr lang="en-GB" dirty="0"/>
          </a:p>
          <a:p>
            <a:pPr lvl="0"/>
            <a:endParaRPr lang="en-GB" dirty="0"/>
          </a:p>
          <a:p>
            <a:pPr lvl="0"/>
            <a:endParaRPr lang="en-GB" dirty="0"/>
          </a:p>
          <a:p>
            <a:pPr lvl="0"/>
            <a:endParaRPr lang="en-GB" dirty="0"/>
          </a:p>
          <a:p>
            <a:pPr lvl="2"/>
            <a:r>
              <a:rPr lang="en-GB" dirty="0"/>
              <a:t>Increases business success rates</a:t>
            </a:r>
          </a:p>
          <a:p>
            <a:pPr lvl="2"/>
            <a:r>
              <a:rPr lang="en-GB" dirty="0"/>
              <a:t>Improves corporate governance, product quality, compliance, …</a:t>
            </a:r>
          </a:p>
          <a:p>
            <a:endParaRPr lang="en-US" dirty="0"/>
          </a:p>
          <a:p>
            <a:pPr lvl="2"/>
            <a:r>
              <a:rPr lang="en-GB" dirty="0"/>
              <a:t>Not a separated activity</a:t>
            </a:r>
          </a:p>
          <a:p>
            <a:pPr lvl="2"/>
            <a:r>
              <a:rPr lang="en-GB" dirty="0"/>
              <a:t>Deeply linked to the main activities and processes</a:t>
            </a:r>
          </a:p>
          <a:p>
            <a:endParaRPr lang="en-US" dirty="0"/>
          </a:p>
          <a:p>
            <a:r>
              <a:rPr lang="en-GB" dirty="0"/>
              <a:t>Creates value</a:t>
            </a:r>
          </a:p>
          <a:p>
            <a:endParaRPr lang="en-GB" dirty="0"/>
          </a:p>
          <a:p>
            <a:r>
              <a:rPr lang="en-GB" dirty="0"/>
              <a:t>Integral part of organisational processes</a:t>
            </a:r>
          </a:p>
          <a:p>
            <a:pPr lvl="1"/>
            <a:endParaRPr lang="en-GB" dirty="0"/>
          </a:p>
          <a:p>
            <a:pPr lvl="1"/>
            <a:r>
              <a:rPr lang="en-GB" dirty="0"/>
              <a:t>Requires a systematic process </a:t>
            </a:r>
          </a:p>
          <a:p>
            <a:endParaRPr lang="en-US" dirty="0"/>
          </a:p>
        </p:txBody>
      </p:sp>
      <p:sp>
        <p:nvSpPr>
          <p:cNvPr id="4" name="Foliennummernplatzhalter 3"/>
          <p:cNvSpPr>
            <a:spLocks noGrp="1"/>
          </p:cNvSpPr>
          <p:nvPr>
            <p:ph type="sldNum" sz="quarter" idx="5"/>
          </p:nvPr>
        </p:nvSpPr>
        <p:spPr/>
        <p:txBody>
          <a:bodyPr/>
          <a:lstStyle/>
          <a:p>
            <a:fld id="{56B440EB-C5CD-7245-AE6D-83AAE35B2981}" type="slidenum">
              <a:rPr lang="en-US" smtClean="0"/>
              <a:t>10</a:t>
            </a:fld>
            <a:endParaRPr lang="en-US"/>
          </a:p>
        </p:txBody>
      </p:sp>
    </p:spTree>
    <p:extLst>
      <p:ext uri="{BB962C8B-B14F-4D97-AF65-F5344CB8AC3E}">
        <p14:creationId xmlns:p14="http://schemas.microsoft.com/office/powerpoint/2010/main" val="14986560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GB" dirty="0"/>
              <a:t>Checklists, Interviews, …</a:t>
            </a:r>
          </a:p>
          <a:p>
            <a:endParaRPr lang="en-GB" dirty="0"/>
          </a:p>
          <a:p>
            <a:endParaRPr lang="en-GB" dirty="0"/>
          </a:p>
          <a:p>
            <a:endParaRPr lang="en-GB" dirty="0"/>
          </a:p>
          <a:p>
            <a:endParaRPr lang="en-GB" dirty="0"/>
          </a:p>
          <a:p>
            <a:endParaRPr lang="en-GB" dirty="0"/>
          </a:p>
          <a:p>
            <a:r>
              <a:rPr lang="en-GB" dirty="0"/>
              <a:t>Risk sources can be internal or external</a:t>
            </a:r>
          </a:p>
          <a:p>
            <a:r>
              <a:rPr lang="en-GB" dirty="0"/>
              <a:t>Risk sources can be in our control or outside of it</a:t>
            </a:r>
          </a:p>
          <a:p>
            <a:r>
              <a:rPr lang="en-GB" dirty="0"/>
              <a:t>All possible risks and risk sources should be gathered during the identification process </a:t>
            </a:r>
          </a:p>
          <a:p>
            <a:r>
              <a:rPr lang="en-GB" dirty="0"/>
              <a:t>Identified risks should be assigned to risk owners</a:t>
            </a:r>
          </a:p>
          <a:p>
            <a:r>
              <a:rPr lang="en-GB" dirty="0"/>
              <a:t>Risks should be linked to affected assets</a:t>
            </a:r>
          </a:p>
          <a:p>
            <a:r>
              <a:rPr lang="en-GB" dirty="0"/>
              <a:t>Threats and vulnerabilities should be identified and catalogued</a:t>
            </a:r>
          </a:p>
          <a:p>
            <a:r>
              <a:rPr lang="en-GB" dirty="0"/>
              <a:t>Existing controls and mitigations should be identified</a:t>
            </a:r>
          </a:p>
          <a:p>
            <a:r>
              <a:rPr lang="en-GB" dirty="0"/>
              <a:t>Consequences and effects of the occurrence of risks should be identified</a:t>
            </a:r>
          </a:p>
        </p:txBody>
      </p:sp>
      <p:sp>
        <p:nvSpPr>
          <p:cNvPr id="4" name="Foliennummernplatzhalter 3"/>
          <p:cNvSpPr>
            <a:spLocks noGrp="1"/>
          </p:cNvSpPr>
          <p:nvPr>
            <p:ph type="sldNum" sz="quarter" idx="5"/>
          </p:nvPr>
        </p:nvSpPr>
        <p:spPr/>
        <p:txBody>
          <a:bodyPr/>
          <a:lstStyle/>
          <a:p>
            <a:fld id="{56B440EB-C5CD-7245-AE6D-83AAE35B2981}" type="slidenum">
              <a:rPr lang="en-US" smtClean="0"/>
              <a:t>11</a:t>
            </a:fld>
            <a:endParaRPr lang="en-US"/>
          </a:p>
        </p:txBody>
      </p:sp>
    </p:spTree>
    <p:extLst>
      <p:ext uri="{BB962C8B-B14F-4D97-AF65-F5344CB8AC3E}">
        <p14:creationId xmlns:p14="http://schemas.microsoft.com/office/powerpoint/2010/main" val="331533813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GB" dirty="0"/>
              <a:t>Level of detail of the analysis should be done according to:</a:t>
            </a:r>
          </a:p>
          <a:p>
            <a:pPr lvl="2"/>
            <a:r>
              <a:rPr lang="en-GB" dirty="0"/>
              <a:t>The criticality of the affected asset</a:t>
            </a:r>
          </a:p>
          <a:p>
            <a:pPr lvl="2"/>
            <a:r>
              <a:rPr lang="en-GB" dirty="0"/>
              <a:t>The magnitude of the known vulnerability</a:t>
            </a:r>
          </a:p>
          <a:p>
            <a:pPr lvl="2"/>
            <a:r>
              <a:rPr lang="en-GB" dirty="0"/>
              <a:t>The likelihood of the occurrence of the risk event</a:t>
            </a:r>
          </a:p>
          <a:p>
            <a:pPr lvl="1"/>
            <a:r>
              <a:rPr lang="en-GB" dirty="0"/>
              <a:t>Qualitative Risk Analysis:</a:t>
            </a:r>
          </a:p>
          <a:p>
            <a:pPr lvl="2"/>
            <a:r>
              <a:rPr lang="en-GB" dirty="0"/>
              <a:t>Describes risk potential with attributes (i.e. low, medium high)</a:t>
            </a:r>
          </a:p>
          <a:p>
            <a:pPr lvl="2"/>
            <a:r>
              <a:rPr lang="en-GB" dirty="0"/>
              <a:t>Good overview, but highly subjective</a:t>
            </a:r>
          </a:p>
          <a:p>
            <a:pPr lvl="1"/>
            <a:r>
              <a:rPr lang="en-GB" dirty="0"/>
              <a:t>Quantitative Risk Analysis:</a:t>
            </a:r>
          </a:p>
          <a:p>
            <a:pPr lvl="2"/>
            <a:r>
              <a:rPr lang="en-GB" dirty="0"/>
              <a:t>Describes risk potential with numerical values based on existing data</a:t>
            </a:r>
          </a:p>
          <a:p>
            <a:pPr lvl="2"/>
            <a:r>
              <a:rPr lang="en-GB" dirty="0"/>
              <a:t>Struggles with new risks without sufficient historical data</a:t>
            </a:r>
          </a:p>
        </p:txBody>
      </p:sp>
      <p:sp>
        <p:nvSpPr>
          <p:cNvPr id="4" name="Foliennummernplatzhalter 3"/>
          <p:cNvSpPr>
            <a:spLocks noGrp="1"/>
          </p:cNvSpPr>
          <p:nvPr>
            <p:ph type="sldNum" sz="quarter" idx="5"/>
          </p:nvPr>
        </p:nvSpPr>
        <p:spPr/>
        <p:txBody>
          <a:bodyPr/>
          <a:lstStyle/>
          <a:p>
            <a:fld id="{56B440EB-C5CD-7245-AE6D-83AAE35B2981}" type="slidenum">
              <a:rPr lang="en-US" smtClean="0"/>
              <a:t>12</a:t>
            </a:fld>
            <a:endParaRPr lang="en-US"/>
          </a:p>
        </p:txBody>
      </p:sp>
    </p:spTree>
    <p:extLst>
      <p:ext uri="{BB962C8B-B14F-4D97-AF65-F5344CB8AC3E}">
        <p14:creationId xmlns:p14="http://schemas.microsoft.com/office/powerpoint/2010/main" val="20436757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GB" dirty="0"/>
              <a:t>The previously defined risk evaluation criteria are used in this phase</a:t>
            </a:r>
          </a:p>
          <a:p>
            <a:r>
              <a:rPr lang="en-GB" dirty="0"/>
              <a:t>Consistency of the evaluation criteria during this process is important</a:t>
            </a:r>
          </a:p>
          <a:p>
            <a:r>
              <a:rPr lang="en-GB" dirty="0"/>
              <a:t>Risk acceptance is possible, but accepting many risks can multiply existing problems.</a:t>
            </a:r>
          </a:p>
          <a:p>
            <a:r>
              <a:rPr lang="en-GB" dirty="0"/>
              <a:t>Context of the organisation and its stakeholders should be considered</a:t>
            </a:r>
          </a:p>
          <a:p>
            <a:r>
              <a:rPr lang="en-GB" dirty="0"/>
              <a:t>Results of the risk evaluation:</a:t>
            </a:r>
          </a:p>
          <a:p>
            <a:pPr lvl="2"/>
            <a:r>
              <a:rPr lang="en-GB" dirty="0"/>
              <a:t>Decision whether any activity is needed for the evaluated risk</a:t>
            </a:r>
          </a:p>
          <a:p>
            <a:pPr lvl="2"/>
            <a:r>
              <a:rPr lang="en-GB" dirty="0"/>
              <a:t>Prioritised list for risk treatment activities</a:t>
            </a:r>
          </a:p>
        </p:txBody>
      </p:sp>
      <p:sp>
        <p:nvSpPr>
          <p:cNvPr id="4" name="Foliennummernplatzhalter 3"/>
          <p:cNvSpPr>
            <a:spLocks noGrp="1"/>
          </p:cNvSpPr>
          <p:nvPr>
            <p:ph type="sldNum" sz="quarter" idx="5"/>
          </p:nvPr>
        </p:nvSpPr>
        <p:spPr/>
        <p:txBody>
          <a:bodyPr/>
          <a:lstStyle/>
          <a:p>
            <a:fld id="{56B440EB-C5CD-7245-AE6D-83AAE35B2981}" type="slidenum">
              <a:rPr lang="en-US" smtClean="0"/>
              <a:t>13</a:t>
            </a:fld>
            <a:endParaRPr lang="en-US"/>
          </a:p>
        </p:txBody>
      </p:sp>
    </p:spTree>
    <p:extLst>
      <p:ext uri="{BB962C8B-B14F-4D97-AF65-F5344CB8AC3E}">
        <p14:creationId xmlns:p14="http://schemas.microsoft.com/office/powerpoint/2010/main" val="57645637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GB" dirty="0"/>
          </a:p>
        </p:txBody>
      </p:sp>
      <p:sp>
        <p:nvSpPr>
          <p:cNvPr id="4" name="Foliennummernplatzhalter 3"/>
          <p:cNvSpPr>
            <a:spLocks noGrp="1"/>
          </p:cNvSpPr>
          <p:nvPr>
            <p:ph type="sldNum" sz="quarter" idx="5"/>
          </p:nvPr>
        </p:nvSpPr>
        <p:spPr/>
        <p:txBody>
          <a:bodyPr/>
          <a:lstStyle/>
          <a:p>
            <a:fld id="{56B440EB-C5CD-7245-AE6D-83AAE35B2981}" type="slidenum">
              <a:rPr lang="en-US" smtClean="0"/>
              <a:t>14</a:t>
            </a:fld>
            <a:endParaRPr lang="en-US"/>
          </a:p>
        </p:txBody>
      </p:sp>
    </p:spTree>
    <p:extLst>
      <p:ext uri="{BB962C8B-B14F-4D97-AF65-F5344CB8AC3E}">
        <p14:creationId xmlns:p14="http://schemas.microsoft.com/office/powerpoint/2010/main" val="18063637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Offer a guiding approach towards assessing and managing risks for organisations</a:t>
            </a:r>
          </a:p>
          <a:p>
            <a:endParaRPr lang="en-US" dirty="0"/>
          </a:p>
          <a:p>
            <a:pPr lvl="2"/>
            <a:r>
              <a:rPr lang="en-GB" dirty="0"/>
              <a:t>Include set procedure on how to identify, analyse, evaluate and sometimes mitigate risks</a:t>
            </a:r>
          </a:p>
          <a:p>
            <a:pPr lvl="2"/>
            <a:r>
              <a:rPr lang="en-GB" dirty="0"/>
              <a:t>Present information in a way that is understandable for non-technical personnel</a:t>
            </a:r>
          </a:p>
          <a:p>
            <a:pPr lvl="2"/>
            <a:r>
              <a:rPr lang="en-GB" dirty="0"/>
              <a:t>Include templates and best practice guidelines</a:t>
            </a:r>
          </a:p>
          <a:p>
            <a:pPr lvl="2"/>
            <a:r>
              <a:rPr lang="en-GB" dirty="0"/>
              <a:t>Include objective evaluation and assessment criteria</a:t>
            </a:r>
          </a:p>
          <a:p>
            <a:pPr lvl="2"/>
            <a:r>
              <a:rPr lang="en-GB" dirty="0"/>
              <a:t>Help organisations to prioritise risks and risk treatment</a:t>
            </a:r>
          </a:p>
        </p:txBody>
      </p:sp>
      <p:sp>
        <p:nvSpPr>
          <p:cNvPr id="4" name="Foliennummernplatzhalter 3"/>
          <p:cNvSpPr>
            <a:spLocks noGrp="1"/>
          </p:cNvSpPr>
          <p:nvPr>
            <p:ph type="sldNum" sz="quarter" idx="5"/>
          </p:nvPr>
        </p:nvSpPr>
        <p:spPr/>
        <p:txBody>
          <a:bodyPr/>
          <a:lstStyle/>
          <a:p>
            <a:fld id="{56B440EB-C5CD-7245-AE6D-83AAE35B2981}" type="slidenum">
              <a:rPr lang="en-US" smtClean="0"/>
              <a:t>15</a:t>
            </a:fld>
            <a:endParaRPr lang="en-US"/>
          </a:p>
        </p:txBody>
      </p:sp>
    </p:spTree>
    <p:extLst>
      <p:ext uri="{BB962C8B-B14F-4D97-AF65-F5344CB8AC3E}">
        <p14:creationId xmlns:p14="http://schemas.microsoft.com/office/powerpoint/2010/main" val="370350786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Foliennummernplatzhalter 3"/>
          <p:cNvSpPr>
            <a:spLocks noGrp="1"/>
          </p:cNvSpPr>
          <p:nvPr>
            <p:ph type="sldNum" sz="quarter" idx="5"/>
          </p:nvPr>
        </p:nvSpPr>
        <p:spPr/>
        <p:txBody>
          <a:bodyPr/>
          <a:lstStyle/>
          <a:p>
            <a:fld id="{C219CE5F-4222-D44B-A5B9-52360EF51300}" type="slidenum">
              <a:rPr lang="en-US" smtClean="0"/>
              <a:t>16</a:t>
            </a:fld>
            <a:endParaRPr lang="en-US"/>
          </a:p>
        </p:txBody>
      </p:sp>
    </p:spTree>
    <p:extLst>
      <p:ext uri="{BB962C8B-B14F-4D97-AF65-F5344CB8AC3E}">
        <p14:creationId xmlns:p14="http://schemas.microsoft.com/office/powerpoint/2010/main" val="183708639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dirty="0"/>
              <a:t>Information Asset is in the center of the method OCTAVE Allegro</a:t>
            </a:r>
          </a:p>
          <a:p>
            <a:endParaRPr lang="en-US" dirty="0"/>
          </a:p>
          <a:p>
            <a:endParaRPr lang="en-US" dirty="0"/>
          </a:p>
          <a:p>
            <a:r>
              <a:rPr lang="en-GB" dirty="0"/>
              <a:t>Methodology to support assessing information security risks</a:t>
            </a:r>
          </a:p>
          <a:p>
            <a:endParaRPr lang="en-GB" dirty="0"/>
          </a:p>
          <a:p>
            <a:r>
              <a:rPr lang="en-US" b="1" dirty="0"/>
              <a:t>focusing primarily on information assets </a:t>
            </a:r>
            <a:r>
              <a:rPr lang="en-US" dirty="0"/>
              <a:t>in the context of how they are used, where they are stored, transported, and processed, and how they are exposed to threats, vulnerabilities, and disruptions as a result.</a:t>
            </a:r>
            <a:endParaRPr lang="en-GB" dirty="0"/>
          </a:p>
          <a:p>
            <a:endParaRPr lang="en-GB" dirty="0"/>
          </a:p>
          <a:p>
            <a:r>
              <a:rPr lang="en-GB" dirty="0"/>
              <a:t>Supports the creation of risk evaluation criteria</a:t>
            </a:r>
          </a:p>
          <a:p>
            <a:r>
              <a:rPr lang="en-GB" dirty="0"/>
              <a:t>Highlights organisation’s risk tolerance levels</a:t>
            </a:r>
          </a:p>
          <a:p>
            <a:r>
              <a:rPr lang="en-GB" dirty="0"/>
              <a:t>Strong focus on organisational assets</a:t>
            </a:r>
          </a:p>
          <a:p>
            <a:r>
              <a:rPr lang="en-GB" dirty="0"/>
              <a:t>Allocates risks to threats and vulnerabilities</a:t>
            </a:r>
          </a:p>
          <a:p>
            <a:r>
              <a:rPr lang="en-GB" dirty="0"/>
              <a:t>Assesses possible impacts and consequences</a:t>
            </a:r>
          </a:p>
          <a:p>
            <a:r>
              <a:rPr lang="en-GB" dirty="0"/>
              <a:t>Supports risk mitigation strategy development</a:t>
            </a:r>
          </a:p>
          <a:p>
            <a:endParaRPr lang="en-US" dirty="0"/>
          </a:p>
        </p:txBody>
      </p:sp>
      <p:sp>
        <p:nvSpPr>
          <p:cNvPr id="4" name="Foliennummernplatzhalter 3"/>
          <p:cNvSpPr>
            <a:spLocks noGrp="1"/>
          </p:cNvSpPr>
          <p:nvPr>
            <p:ph type="sldNum" sz="quarter" idx="5"/>
          </p:nvPr>
        </p:nvSpPr>
        <p:spPr/>
        <p:txBody>
          <a:bodyPr/>
          <a:lstStyle/>
          <a:p>
            <a:fld id="{56B440EB-C5CD-7245-AE6D-83AAE35B2981}" type="slidenum">
              <a:rPr lang="en-US" smtClean="0"/>
              <a:t>17</a:t>
            </a:fld>
            <a:endParaRPr lang="en-US"/>
          </a:p>
        </p:txBody>
      </p:sp>
    </p:spTree>
    <p:extLst>
      <p:ext uri="{BB962C8B-B14F-4D97-AF65-F5344CB8AC3E}">
        <p14:creationId xmlns:p14="http://schemas.microsoft.com/office/powerpoint/2010/main" val="425776136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56B440EB-C5CD-7245-AE6D-83AAE35B2981}" type="slidenum">
              <a:rPr lang="en-US" smtClean="0"/>
              <a:t>18</a:t>
            </a:fld>
            <a:endParaRPr lang="en-US"/>
          </a:p>
        </p:txBody>
      </p:sp>
    </p:spTree>
    <p:extLst>
      <p:ext uri="{BB962C8B-B14F-4D97-AF65-F5344CB8AC3E}">
        <p14:creationId xmlns:p14="http://schemas.microsoft.com/office/powerpoint/2010/main" val="270714597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 first step is dedicated to risk measurement, which means criteria are elaborated, which are used to assess the risks</a:t>
            </a:r>
          </a:p>
          <a:p>
            <a:endParaRPr lang="en-US" dirty="0"/>
          </a:p>
        </p:txBody>
      </p:sp>
      <p:sp>
        <p:nvSpPr>
          <p:cNvPr id="4" name="Foliennummernplatzhalter 3"/>
          <p:cNvSpPr>
            <a:spLocks noGrp="1"/>
          </p:cNvSpPr>
          <p:nvPr>
            <p:ph type="sldNum" sz="quarter" idx="5"/>
          </p:nvPr>
        </p:nvSpPr>
        <p:spPr/>
        <p:txBody>
          <a:bodyPr/>
          <a:lstStyle/>
          <a:p>
            <a:fld id="{56B440EB-C5CD-7245-AE6D-83AAE35B2981}" type="slidenum">
              <a:rPr lang="en-US" smtClean="0"/>
              <a:t>19</a:t>
            </a:fld>
            <a:endParaRPr lang="en-US"/>
          </a:p>
        </p:txBody>
      </p:sp>
    </p:spTree>
    <p:extLst>
      <p:ext uri="{BB962C8B-B14F-4D97-AF65-F5344CB8AC3E}">
        <p14:creationId xmlns:p14="http://schemas.microsoft.com/office/powerpoint/2010/main" val="326281178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OCTAVE Allegro uses qualitative risk measurement criteria as a foundation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If also suggests to assess different impact areas, such as financial, reputation or legal</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It is important to stress that the impact areas and criteria should be well elaborated as those should be used throughout all assessments in order to make results comparable amongst each other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When all impact areas are defined, it is recommended to prioritize and weight the individual impact areas </a:t>
            </a:r>
          </a:p>
        </p:txBody>
      </p:sp>
      <p:sp>
        <p:nvSpPr>
          <p:cNvPr id="4" name="Foliennummernplatzhalter 3"/>
          <p:cNvSpPr>
            <a:spLocks noGrp="1"/>
          </p:cNvSpPr>
          <p:nvPr>
            <p:ph type="sldNum" sz="quarter" idx="5"/>
          </p:nvPr>
        </p:nvSpPr>
        <p:spPr/>
        <p:txBody>
          <a:bodyPr/>
          <a:lstStyle/>
          <a:p>
            <a:fld id="{56B440EB-C5CD-7245-AE6D-83AAE35B2981}" type="slidenum">
              <a:rPr lang="en-US" smtClean="0"/>
              <a:t>20</a:t>
            </a:fld>
            <a:endParaRPr lang="en-US"/>
          </a:p>
        </p:txBody>
      </p:sp>
    </p:spTree>
    <p:extLst>
      <p:ext uri="{BB962C8B-B14F-4D97-AF65-F5344CB8AC3E}">
        <p14:creationId xmlns:p14="http://schemas.microsoft.com/office/powerpoint/2010/main" val="259587802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Foliennummernplatzhalter 3"/>
          <p:cNvSpPr>
            <a:spLocks noGrp="1"/>
          </p:cNvSpPr>
          <p:nvPr>
            <p:ph type="sldNum" sz="quarter" idx="5"/>
          </p:nvPr>
        </p:nvSpPr>
        <p:spPr/>
        <p:txBody>
          <a:bodyPr/>
          <a:lstStyle/>
          <a:p>
            <a:fld id="{56B440EB-C5CD-7245-AE6D-83AAE35B2981}" type="slidenum">
              <a:rPr lang="en-US" smtClean="0"/>
              <a:t>21</a:t>
            </a:fld>
            <a:endParaRPr lang="en-US"/>
          </a:p>
        </p:txBody>
      </p:sp>
    </p:spTree>
    <p:extLst>
      <p:ext uri="{BB962C8B-B14F-4D97-AF65-F5344CB8AC3E}">
        <p14:creationId xmlns:p14="http://schemas.microsoft.com/office/powerpoint/2010/main" val="247734396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After the risk measurement criteria are defined, the next step is to identify information assets. An information asset is all data or information of value for the organization regardless of their form.</a:t>
            </a:r>
          </a:p>
        </p:txBody>
      </p:sp>
      <p:sp>
        <p:nvSpPr>
          <p:cNvPr id="4" name="Foliennummernplatzhalter 3"/>
          <p:cNvSpPr>
            <a:spLocks noGrp="1"/>
          </p:cNvSpPr>
          <p:nvPr>
            <p:ph type="sldNum" sz="quarter" idx="5"/>
          </p:nvPr>
        </p:nvSpPr>
        <p:spPr/>
        <p:txBody>
          <a:bodyPr/>
          <a:lstStyle/>
          <a:p>
            <a:fld id="{56B440EB-C5CD-7245-AE6D-83AAE35B2981}" type="slidenum">
              <a:rPr lang="en-US" smtClean="0"/>
              <a:t>22</a:t>
            </a:fld>
            <a:endParaRPr lang="en-US"/>
          </a:p>
        </p:txBody>
      </p:sp>
    </p:spTree>
    <p:extLst>
      <p:ext uri="{BB962C8B-B14F-4D97-AF65-F5344CB8AC3E}">
        <p14:creationId xmlns:p14="http://schemas.microsoft.com/office/powerpoint/2010/main" val="289001485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dirty="0"/>
              <a:t>Typical questions in this step are “which information are of most value for your organization” or “which information is required to perform our main business processes”</a:t>
            </a:r>
          </a:p>
          <a:p>
            <a:endParaRPr lang="en-US" dirty="0"/>
          </a:p>
          <a:p>
            <a:r>
              <a:rPr lang="en-US" sz="1200" dirty="0"/>
              <a:t>Identification and collection of information assets</a:t>
            </a:r>
          </a:p>
          <a:p>
            <a:r>
              <a:rPr lang="en-US" sz="1200" dirty="0"/>
              <a:t>Focus on the most important/critical assets</a:t>
            </a:r>
          </a:p>
          <a:p>
            <a:r>
              <a:rPr lang="en-US" sz="1200" dirty="0"/>
              <a:t>Creation of information asset profiles describing the characteristics and security requirements</a:t>
            </a:r>
          </a:p>
          <a:p>
            <a:r>
              <a:rPr lang="en-US" sz="1200" dirty="0"/>
              <a:t>Descriptions must be clear and consistent</a:t>
            </a:r>
          </a:p>
          <a:p>
            <a:r>
              <a:rPr lang="en-US" sz="1200" dirty="0"/>
              <a:t>Assign owners to critical assets</a:t>
            </a:r>
          </a:p>
          <a:p>
            <a:endParaRPr lang="en-US" dirty="0"/>
          </a:p>
        </p:txBody>
      </p:sp>
      <p:sp>
        <p:nvSpPr>
          <p:cNvPr id="4" name="Foliennummernplatzhalter 3"/>
          <p:cNvSpPr>
            <a:spLocks noGrp="1"/>
          </p:cNvSpPr>
          <p:nvPr>
            <p:ph type="sldNum" sz="quarter" idx="5"/>
          </p:nvPr>
        </p:nvSpPr>
        <p:spPr/>
        <p:txBody>
          <a:bodyPr/>
          <a:lstStyle/>
          <a:p>
            <a:fld id="{56B440EB-C5CD-7245-AE6D-83AAE35B2981}" type="slidenum">
              <a:rPr lang="en-US" smtClean="0"/>
              <a:t>23</a:t>
            </a:fld>
            <a:endParaRPr lang="en-US"/>
          </a:p>
        </p:txBody>
      </p:sp>
    </p:spTree>
    <p:extLst>
      <p:ext uri="{BB962C8B-B14F-4D97-AF65-F5344CB8AC3E}">
        <p14:creationId xmlns:p14="http://schemas.microsoft.com/office/powerpoint/2010/main" val="293968643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Foliennummernplatzhalter 3"/>
          <p:cNvSpPr>
            <a:spLocks noGrp="1"/>
          </p:cNvSpPr>
          <p:nvPr>
            <p:ph type="sldNum" sz="quarter" idx="5"/>
          </p:nvPr>
        </p:nvSpPr>
        <p:spPr/>
        <p:txBody>
          <a:bodyPr/>
          <a:lstStyle/>
          <a:p>
            <a:fld id="{56B440EB-C5CD-7245-AE6D-83AAE35B2981}" type="slidenum">
              <a:rPr lang="en-US" smtClean="0"/>
              <a:t>24</a:t>
            </a:fld>
            <a:endParaRPr lang="en-US"/>
          </a:p>
        </p:txBody>
      </p:sp>
    </p:spTree>
    <p:extLst>
      <p:ext uri="{BB962C8B-B14F-4D97-AF65-F5344CB8AC3E}">
        <p14:creationId xmlns:p14="http://schemas.microsoft.com/office/powerpoint/2010/main" val="104847346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Foliennummernplatzhalter 3"/>
          <p:cNvSpPr>
            <a:spLocks noGrp="1"/>
          </p:cNvSpPr>
          <p:nvPr>
            <p:ph type="sldNum" sz="quarter" idx="5"/>
          </p:nvPr>
        </p:nvSpPr>
        <p:spPr/>
        <p:txBody>
          <a:bodyPr/>
          <a:lstStyle/>
          <a:p>
            <a:fld id="{56B440EB-C5CD-7245-AE6D-83AAE35B2981}" type="slidenum">
              <a:rPr lang="en-US" smtClean="0"/>
              <a:t>25</a:t>
            </a:fld>
            <a:endParaRPr lang="en-US"/>
          </a:p>
        </p:txBody>
      </p:sp>
    </p:spTree>
    <p:extLst>
      <p:ext uri="{BB962C8B-B14F-4D97-AF65-F5344CB8AC3E}">
        <p14:creationId xmlns:p14="http://schemas.microsoft.com/office/powerpoint/2010/main" val="421866458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In step 3 information asset containers are determined. A container is everything where the information assets are stored, transported, or processed.</a:t>
            </a:r>
          </a:p>
        </p:txBody>
      </p:sp>
      <p:sp>
        <p:nvSpPr>
          <p:cNvPr id="4" name="Foliennummernplatzhalter 3"/>
          <p:cNvSpPr>
            <a:spLocks noGrp="1"/>
          </p:cNvSpPr>
          <p:nvPr>
            <p:ph type="sldNum" sz="quarter" idx="5"/>
          </p:nvPr>
        </p:nvSpPr>
        <p:spPr/>
        <p:txBody>
          <a:bodyPr/>
          <a:lstStyle/>
          <a:p>
            <a:fld id="{56B440EB-C5CD-7245-AE6D-83AAE35B2981}" type="slidenum">
              <a:rPr lang="en-US" smtClean="0"/>
              <a:t>26</a:t>
            </a:fld>
            <a:endParaRPr lang="en-US"/>
          </a:p>
        </p:txBody>
      </p:sp>
    </p:spTree>
    <p:extLst>
      <p:ext uri="{BB962C8B-B14F-4D97-AF65-F5344CB8AC3E}">
        <p14:creationId xmlns:p14="http://schemas.microsoft.com/office/powerpoint/2010/main" val="380332905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sz="3000" dirty="0"/>
              <a:t>Containers outline where information assets are</a:t>
            </a:r>
          </a:p>
          <a:p>
            <a:pPr lvl="2"/>
            <a:r>
              <a:rPr lang="en-US" sz="3000" dirty="0"/>
              <a:t>Stored</a:t>
            </a:r>
          </a:p>
          <a:p>
            <a:pPr lvl="2"/>
            <a:r>
              <a:rPr lang="en-US" sz="3000" dirty="0"/>
              <a:t>Transported </a:t>
            </a:r>
          </a:p>
          <a:p>
            <a:pPr lvl="2"/>
            <a:r>
              <a:rPr lang="en-US" sz="3000" dirty="0"/>
              <a:t>Processed</a:t>
            </a:r>
          </a:p>
          <a:p>
            <a:pPr lvl="1"/>
            <a:endParaRPr lang="en-US" sz="3000" dirty="0"/>
          </a:p>
          <a:p>
            <a:pPr lvl="0"/>
            <a:r>
              <a:rPr lang="en-US" sz="4400" dirty="0"/>
              <a:t>Points of vulnerability and threats that put the information asset at risk</a:t>
            </a:r>
            <a:endParaRPr lang="en-US" sz="3000" dirty="0"/>
          </a:p>
          <a:p>
            <a:pPr lvl="1"/>
            <a:endParaRPr lang="en-US" sz="3000" dirty="0"/>
          </a:p>
          <a:p>
            <a:pPr marL="457200" marR="0" lvl="1" indent="0" algn="l" defTabSz="914400" rtl="0" eaLnBrk="1" fontAlgn="auto" latinLnBrk="0" hangingPunct="1">
              <a:lnSpc>
                <a:spcPct val="100000"/>
              </a:lnSpc>
              <a:spcBef>
                <a:spcPts val="0"/>
              </a:spcBef>
              <a:spcAft>
                <a:spcPts val="0"/>
              </a:spcAft>
              <a:buClrTx/>
              <a:buSzTx/>
              <a:buFontTx/>
              <a:buNone/>
              <a:tabLst/>
              <a:defRPr/>
            </a:pPr>
            <a:r>
              <a:rPr lang="en-US" sz="3200" dirty="0"/>
              <a:t>e.g. software, hardware, network, people</a:t>
            </a:r>
          </a:p>
          <a:p>
            <a:pPr lvl="1"/>
            <a:endParaRPr lang="en-US" sz="3000" dirty="0"/>
          </a:p>
          <a:p>
            <a:pPr lvl="1"/>
            <a:r>
              <a:rPr lang="en-US" sz="4400" dirty="0"/>
              <a:t>owner of the container often takes custodianship of your information asset -&gt; helps to identify appropriate risk mitigation measures</a:t>
            </a:r>
            <a:endParaRPr lang="en-US" sz="3000" dirty="0"/>
          </a:p>
          <a:p>
            <a:pPr lvl="1"/>
            <a:endParaRPr lang="en-US" sz="3000" dirty="0"/>
          </a:p>
          <a:p>
            <a:pPr lvl="1"/>
            <a:r>
              <a:rPr lang="en-US" sz="3000" dirty="0"/>
              <a:t>Information asset containers can include</a:t>
            </a:r>
          </a:p>
          <a:p>
            <a:pPr lvl="2"/>
            <a:r>
              <a:rPr lang="en-US" sz="3000" dirty="0"/>
              <a:t>Technology and technical assets</a:t>
            </a:r>
          </a:p>
          <a:p>
            <a:pPr lvl="2"/>
            <a:r>
              <a:rPr lang="en-US" sz="3000" dirty="0"/>
              <a:t>Written assets and documentation</a:t>
            </a:r>
          </a:p>
          <a:p>
            <a:pPr lvl="2"/>
            <a:r>
              <a:rPr lang="en-US" sz="3000" dirty="0"/>
              <a:t>Knowledge and competency assets of people</a:t>
            </a:r>
            <a:endParaRPr lang="en-US" dirty="0"/>
          </a:p>
        </p:txBody>
      </p:sp>
      <p:sp>
        <p:nvSpPr>
          <p:cNvPr id="4" name="Foliennummernplatzhalter 3"/>
          <p:cNvSpPr>
            <a:spLocks noGrp="1"/>
          </p:cNvSpPr>
          <p:nvPr>
            <p:ph type="sldNum" sz="quarter" idx="5"/>
          </p:nvPr>
        </p:nvSpPr>
        <p:spPr/>
        <p:txBody>
          <a:bodyPr/>
          <a:lstStyle/>
          <a:p>
            <a:fld id="{56B440EB-C5CD-7245-AE6D-83AAE35B2981}" type="slidenum">
              <a:rPr lang="en-US" smtClean="0"/>
              <a:t>27</a:t>
            </a:fld>
            <a:endParaRPr lang="en-US"/>
          </a:p>
        </p:txBody>
      </p:sp>
    </p:spTree>
    <p:extLst>
      <p:ext uri="{BB962C8B-B14F-4D97-AF65-F5344CB8AC3E}">
        <p14:creationId xmlns:p14="http://schemas.microsoft.com/office/powerpoint/2010/main" val="216709413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Foliennummernplatzhalter 3"/>
          <p:cNvSpPr>
            <a:spLocks noGrp="1"/>
          </p:cNvSpPr>
          <p:nvPr>
            <p:ph type="sldNum" sz="quarter" idx="5"/>
          </p:nvPr>
        </p:nvSpPr>
        <p:spPr/>
        <p:txBody>
          <a:bodyPr/>
          <a:lstStyle/>
          <a:p>
            <a:fld id="{56B440EB-C5CD-7245-AE6D-83AAE35B2981}" type="slidenum">
              <a:rPr lang="en-US" smtClean="0"/>
              <a:t>28</a:t>
            </a:fld>
            <a:endParaRPr lang="en-US"/>
          </a:p>
        </p:txBody>
      </p:sp>
    </p:spTree>
    <p:extLst>
      <p:ext uri="{BB962C8B-B14F-4D97-AF65-F5344CB8AC3E}">
        <p14:creationId xmlns:p14="http://schemas.microsoft.com/office/powerpoint/2010/main" val="7291986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56B440EB-C5CD-7245-AE6D-83AAE35B2981}" type="slidenum">
              <a:rPr lang="en-US" smtClean="0"/>
              <a:t>29</a:t>
            </a:fld>
            <a:endParaRPr lang="en-US"/>
          </a:p>
        </p:txBody>
      </p:sp>
    </p:spTree>
    <p:extLst>
      <p:ext uri="{BB962C8B-B14F-4D97-AF65-F5344CB8AC3E}">
        <p14:creationId xmlns:p14="http://schemas.microsoft.com/office/powerpoint/2010/main" val="399288350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Area </a:t>
            </a:r>
            <a:r>
              <a:rPr lang="de-DE" dirty="0" err="1"/>
              <a:t>of</a:t>
            </a:r>
            <a:r>
              <a:rPr lang="de-DE" dirty="0"/>
              <a:t> </a:t>
            </a:r>
            <a:r>
              <a:rPr lang="de-DE" dirty="0" err="1"/>
              <a:t>concern</a:t>
            </a:r>
            <a:r>
              <a:rPr lang="de-DE" dirty="0"/>
              <a:t> </a:t>
            </a:r>
            <a:r>
              <a:rPr lang="de-DE" dirty="0" err="1"/>
              <a:t>is</a:t>
            </a:r>
            <a:r>
              <a:rPr lang="de-DE" dirty="0"/>
              <a:t> a </a:t>
            </a:r>
            <a:r>
              <a:rPr lang="de-DE" dirty="0" err="1"/>
              <a:t>statement</a:t>
            </a:r>
            <a:r>
              <a:rPr lang="de-DE" dirty="0"/>
              <a:t> </a:t>
            </a:r>
            <a:r>
              <a:rPr lang="de-DE" dirty="0" err="1"/>
              <a:t>about</a:t>
            </a:r>
            <a:r>
              <a:rPr lang="de-DE" dirty="0"/>
              <a:t> an </a:t>
            </a:r>
            <a:r>
              <a:rPr lang="de-DE" dirty="0" err="1"/>
              <a:t>event</a:t>
            </a:r>
            <a:r>
              <a:rPr lang="de-DE" dirty="0"/>
              <a:t> </a:t>
            </a:r>
            <a:r>
              <a:rPr lang="de-DE" dirty="0" err="1"/>
              <a:t>that</a:t>
            </a:r>
            <a:r>
              <a:rPr lang="de-DE" dirty="0"/>
              <a:t> </a:t>
            </a:r>
            <a:r>
              <a:rPr lang="de-DE" dirty="0" err="1"/>
              <a:t>could</a:t>
            </a:r>
            <a:r>
              <a:rPr lang="de-DE" dirty="0"/>
              <a:t> </a:t>
            </a:r>
            <a:r>
              <a:rPr lang="de-DE" dirty="0" err="1"/>
              <a:t>impact</a:t>
            </a:r>
            <a:r>
              <a:rPr lang="de-DE" dirty="0"/>
              <a:t> an </a:t>
            </a:r>
            <a:r>
              <a:rPr lang="de-DE" dirty="0" err="1"/>
              <a:t>identified</a:t>
            </a:r>
            <a:r>
              <a:rPr lang="de-DE" dirty="0"/>
              <a:t> </a:t>
            </a:r>
            <a:r>
              <a:rPr lang="de-DE" dirty="0" err="1"/>
              <a:t>information</a:t>
            </a:r>
            <a:r>
              <a:rPr lang="de-DE" dirty="0"/>
              <a:t> </a:t>
            </a:r>
            <a:r>
              <a:rPr lang="de-DE" dirty="0" err="1"/>
              <a:t>asset</a:t>
            </a:r>
            <a:r>
              <a:rPr lang="de-DE" dirty="0"/>
              <a:t> – so in </a:t>
            </a:r>
            <a:r>
              <a:rPr lang="de-DE" dirty="0" err="1"/>
              <a:t>this</a:t>
            </a:r>
            <a:r>
              <a:rPr lang="de-DE" dirty="0"/>
              <a:t> </a:t>
            </a:r>
            <a:r>
              <a:rPr lang="de-DE" dirty="0" err="1"/>
              <a:t>step</a:t>
            </a:r>
            <a:r>
              <a:rPr lang="de-DE" dirty="0"/>
              <a:t> possible </a:t>
            </a:r>
            <a:r>
              <a:rPr lang="de-DE" dirty="0" err="1"/>
              <a:t>threats</a:t>
            </a:r>
            <a:r>
              <a:rPr lang="de-DE" dirty="0"/>
              <a:t> </a:t>
            </a:r>
            <a:r>
              <a:rPr lang="de-DE" dirty="0" err="1"/>
              <a:t>are</a:t>
            </a:r>
            <a:r>
              <a:rPr lang="de-DE" dirty="0"/>
              <a:t> </a:t>
            </a:r>
            <a:r>
              <a:rPr lang="de-DE" dirty="0" err="1"/>
              <a:t>identified</a:t>
            </a:r>
            <a:r>
              <a:rPr lang="de-DE" dirty="0"/>
              <a:t> and </a:t>
            </a:r>
            <a:r>
              <a:rPr lang="de-DE" dirty="0" err="1"/>
              <a:t>documented</a:t>
            </a:r>
            <a:endParaRPr lang="de-DE" dirty="0"/>
          </a:p>
          <a:p>
            <a:endParaRPr lang="de-DE" dirty="0"/>
          </a:p>
          <a:p>
            <a:r>
              <a:rPr lang="de-DE" dirty="0" err="1"/>
              <a:t>It</a:t>
            </a:r>
            <a:r>
              <a:rPr lang="de-DE" dirty="0"/>
              <a:t> </a:t>
            </a:r>
            <a:r>
              <a:rPr lang="de-DE" dirty="0" err="1"/>
              <a:t>is</a:t>
            </a:r>
            <a:r>
              <a:rPr lang="de-DE" dirty="0"/>
              <a:t> </a:t>
            </a:r>
            <a:r>
              <a:rPr lang="de-DE" dirty="0" err="1"/>
              <a:t>suggested</a:t>
            </a:r>
            <a:r>
              <a:rPr lang="de-DE" dirty="0"/>
              <a:t> </a:t>
            </a:r>
            <a:r>
              <a:rPr lang="de-DE" dirty="0" err="1"/>
              <a:t>to</a:t>
            </a:r>
            <a:r>
              <a:rPr lang="de-DE" dirty="0"/>
              <a:t> </a:t>
            </a:r>
            <a:r>
              <a:rPr lang="de-DE" dirty="0" err="1"/>
              <a:t>identify</a:t>
            </a:r>
            <a:r>
              <a:rPr lang="de-DE" dirty="0"/>
              <a:t> possible </a:t>
            </a:r>
            <a:r>
              <a:rPr lang="de-DE" dirty="0" err="1"/>
              <a:t>threats</a:t>
            </a:r>
            <a:r>
              <a:rPr lang="de-DE" dirty="0"/>
              <a:t> </a:t>
            </a:r>
          </a:p>
          <a:p>
            <a:endParaRPr lang="de-DE"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Areas of concern form the foundation for the upcoming steps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 purpose of this step is </a:t>
            </a:r>
            <a:r>
              <a:rPr lang="en-US" b="1" dirty="0"/>
              <a:t>not to capture a complete list </a:t>
            </a:r>
            <a:r>
              <a:rPr lang="en-US" dirty="0"/>
              <a:t>of all possible threat scenarios for an information asset; instead, the idea is </a:t>
            </a:r>
            <a:r>
              <a:rPr lang="en-US" b="1" dirty="0"/>
              <a:t>to quickly capture those situations or conditions that come immediately to mind </a:t>
            </a:r>
            <a:r>
              <a:rPr lang="en-US" dirty="0"/>
              <a:t>that could affect your asset and record them.</a:t>
            </a:r>
            <a:endParaRPr lang="en-US" sz="1200" dirty="0"/>
          </a:p>
          <a:p>
            <a:endParaRPr lang="de-DE" dirty="0"/>
          </a:p>
          <a:p>
            <a:r>
              <a:rPr lang="en-US" sz="2800" dirty="0"/>
              <a:t>Brainstorming about </a:t>
            </a:r>
          </a:p>
          <a:p>
            <a:pPr lvl="2"/>
            <a:r>
              <a:rPr lang="en-US" sz="2800" dirty="0"/>
              <a:t>Possible conditions threatening the information asset</a:t>
            </a:r>
          </a:p>
          <a:p>
            <a:pPr lvl="2"/>
            <a:r>
              <a:rPr lang="en-US" sz="2800" dirty="0"/>
              <a:t>Possible consequences </a:t>
            </a:r>
          </a:p>
          <a:p>
            <a:endParaRPr lang="de-DE" dirty="0"/>
          </a:p>
          <a:p>
            <a:endParaRPr lang="de-DE" dirty="0"/>
          </a:p>
          <a:p>
            <a:r>
              <a:rPr lang="en-US" dirty="0"/>
              <a:t>Consider the various actors, motives, and outcomes inherent in the area of concern. Keep in mind the security requirements that you have set for your information asset and how they might be compromised</a:t>
            </a:r>
            <a:endParaRPr lang="de-DE" dirty="0"/>
          </a:p>
        </p:txBody>
      </p:sp>
      <p:sp>
        <p:nvSpPr>
          <p:cNvPr id="4" name="Foliennummernplatzhalter 3"/>
          <p:cNvSpPr>
            <a:spLocks noGrp="1"/>
          </p:cNvSpPr>
          <p:nvPr>
            <p:ph type="sldNum" sz="quarter" idx="5"/>
          </p:nvPr>
        </p:nvSpPr>
        <p:spPr/>
        <p:txBody>
          <a:bodyPr/>
          <a:lstStyle/>
          <a:p>
            <a:fld id="{56B440EB-C5CD-7245-AE6D-83AAE35B2981}" type="slidenum">
              <a:rPr lang="en-US" smtClean="0"/>
              <a:t>30</a:t>
            </a:fld>
            <a:endParaRPr lang="en-US"/>
          </a:p>
        </p:txBody>
      </p:sp>
    </p:spTree>
    <p:extLst>
      <p:ext uri="{BB962C8B-B14F-4D97-AF65-F5344CB8AC3E}">
        <p14:creationId xmlns:p14="http://schemas.microsoft.com/office/powerpoint/2010/main" val="4365176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Foliennummernplatzhalter 3"/>
          <p:cNvSpPr>
            <a:spLocks noGrp="1"/>
          </p:cNvSpPr>
          <p:nvPr>
            <p:ph type="sldNum" sz="quarter" idx="5"/>
          </p:nvPr>
        </p:nvSpPr>
        <p:spPr/>
        <p:txBody>
          <a:bodyPr/>
          <a:lstStyle/>
          <a:p>
            <a:fld id="{56B440EB-C5CD-7245-AE6D-83AAE35B2981}" type="slidenum">
              <a:rPr lang="en-US" smtClean="0"/>
              <a:t>31</a:t>
            </a:fld>
            <a:endParaRPr lang="en-US"/>
          </a:p>
        </p:txBody>
      </p:sp>
    </p:spTree>
    <p:extLst>
      <p:ext uri="{BB962C8B-B14F-4D97-AF65-F5344CB8AC3E}">
        <p14:creationId xmlns:p14="http://schemas.microsoft.com/office/powerpoint/2010/main" val="354122031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56B440EB-C5CD-7245-AE6D-83AAE35B2981}" type="slidenum">
              <a:rPr lang="en-US" smtClean="0"/>
              <a:t>32</a:t>
            </a:fld>
            <a:endParaRPr lang="en-US"/>
          </a:p>
        </p:txBody>
      </p:sp>
    </p:spTree>
    <p:extLst>
      <p:ext uri="{BB962C8B-B14F-4D97-AF65-F5344CB8AC3E}">
        <p14:creationId xmlns:p14="http://schemas.microsoft.com/office/powerpoint/2010/main" val="100445967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dirty="0"/>
              <a:t>areas of concern are expanded into threat scenarios that further detail the properties of a threat</a:t>
            </a:r>
          </a:p>
          <a:p>
            <a:endParaRPr lang="en-US" dirty="0"/>
          </a:p>
          <a:p>
            <a:r>
              <a:rPr lang="en-US" dirty="0"/>
              <a:t>Asset – something of value to the enterprise </a:t>
            </a:r>
          </a:p>
          <a:p>
            <a:r>
              <a:rPr lang="en-US" dirty="0"/>
              <a:t>Access/means – how the asset is accessed by an actor (technical means, physical access). Access applies only to human actors. </a:t>
            </a:r>
          </a:p>
          <a:p>
            <a:r>
              <a:rPr lang="en-US" dirty="0"/>
              <a:t>Actor – who or what may violate the security requirements (confidentiality, integrity, availability) of an asset </a:t>
            </a:r>
          </a:p>
          <a:p>
            <a:r>
              <a:rPr lang="en-US" dirty="0"/>
              <a:t>Motive – the intent of an actor (e.g., deliberate or accidental). Motive applies only to human actors. </a:t>
            </a:r>
          </a:p>
          <a:p>
            <a:r>
              <a:rPr lang="en-US" dirty="0"/>
              <a:t>Outcome – the immediate result (disclosure, modification, destruction, loss, interruption) of violating the security requirements of an asset</a:t>
            </a:r>
          </a:p>
          <a:p>
            <a:endParaRPr lang="en-US" dirty="0"/>
          </a:p>
          <a:p>
            <a:r>
              <a:rPr lang="en-US" dirty="0"/>
              <a:t>Areas of concerned are expended into threat scenarios (trees)</a:t>
            </a:r>
          </a:p>
          <a:p>
            <a:pPr lvl="2"/>
            <a:r>
              <a:rPr lang="en-US" dirty="0"/>
              <a:t>Human actors using technical means</a:t>
            </a:r>
          </a:p>
          <a:p>
            <a:pPr lvl="2"/>
            <a:r>
              <a:rPr lang="en-US" dirty="0"/>
              <a:t>Human actors using physical access</a:t>
            </a:r>
          </a:p>
          <a:p>
            <a:pPr lvl="2"/>
            <a:r>
              <a:rPr lang="de-DE" dirty="0"/>
              <a:t>Technical </a:t>
            </a:r>
            <a:r>
              <a:rPr lang="de-DE" dirty="0" err="1"/>
              <a:t>problems</a:t>
            </a:r>
            <a:r>
              <a:rPr lang="de-DE" dirty="0"/>
              <a:t> (</a:t>
            </a:r>
            <a:r>
              <a:rPr lang="de-DE" dirty="0" err="1"/>
              <a:t>software</a:t>
            </a:r>
            <a:r>
              <a:rPr lang="de-DE" dirty="0"/>
              <a:t> </a:t>
            </a:r>
            <a:r>
              <a:rPr lang="de-DE" dirty="0" err="1"/>
              <a:t>crashes</a:t>
            </a:r>
            <a:r>
              <a:rPr lang="de-DE" dirty="0"/>
              <a:t>, </a:t>
            </a:r>
            <a:r>
              <a:rPr lang="de-DE" dirty="0" err="1"/>
              <a:t>hardware</a:t>
            </a:r>
            <a:r>
              <a:rPr lang="de-DE" dirty="0"/>
              <a:t> </a:t>
            </a:r>
            <a:r>
              <a:rPr lang="de-DE" dirty="0" err="1"/>
              <a:t>defects</a:t>
            </a:r>
            <a:r>
              <a:rPr lang="de-DE" dirty="0"/>
              <a:t>, </a:t>
            </a:r>
            <a:r>
              <a:rPr lang="de-DE" dirty="0" err="1"/>
              <a:t>malicious</a:t>
            </a:r>
            <a:r>
              <a:rPr lang="de-DE" dirty="0"/>
              <a:t> code)</a:t>
            </a:r>
            <a:endParaRPr lang="en-US" dirty="0"/>
          </a:p>
          <a:p>
            <a:pPr lvl="2"/>
            <a:r>
              <a:rPr lang="de-DE" dirty="0"/>
              <a:t>Other </a:t>
            </a:r>
            <a:r>
              <a:rPr lang="de-DE" dirty="0" err="1"/>
              <a:t>problems</a:t>
            </a:r>
            <a:r>
              <a:rPr lang="de-DE" dirty="0"/>
              <a:t> (</a:t>
            </a:r>
            <a:r>
              <a:rPr lang="en-US" dirty="0"/>
              <a:t>natural disasters, third part</a:t>
            </a:r>
            <a:r>
              <a:rPr lang="de-DE" dirty="0" err="1"/>
              <a:t>y</a:t>
            </a:r>
            <a:r>
              <a:rPr lang="de-DE" dirty="0"/>
              <a:t> </a:t>
            </a:r>
            <a:r>
              <a:rPr lang="de-DE" dirty="0" err="1"/>
              <a:t>disruptions</a:t>
            </a:r>
            <a:r>
              <a:rPr lang="de-DE" dirty="0"/>
              <a:t>, power </a:t>
            </a:r>
            <a:r>
              <a:rPr lang="de-DE" dirty="0" err="1"/>
              <a:t>supply</a:t>
            </a:r>
            <a:r>
              <a:rPr lang="de-DE" dirty="0"/>
              <a:t>)</a:t>
            </a:r>
            <a:endParaRPr lang="en-US" dirty="0"/>
          </a:p>
          <a:p>
            <a:endParaRPr lang="en-US" dirty="0"/>
          </a:p>
          <a:p>
            <a:endParaRPr lang="en-US" dirty="0"/>
          </a:p>
        </p:txBody>
      </p:sp>
      <p:sp>
        <p:nvSpPr>
          <p:cNvPr id="4" name="Foliennummernplatzhalter 3"/>
          <p:cNvSpPr>
            <a:spLocks noGrp="1"/>
          </p:cNvSpPr>
          <p:nvPr>
            <p:ph type="sldNum" sz="quarter" idx="5"/>
          </p:nvPr>
        </p:nvSpPr>
        <p:spPr/>
        <p:txBody>
          <a:bodyPr/>
          <a:lstStyle/>
          <a:p>
            <a:fld id="{56B440EB-C5CD-7245-AE6D-83AAE35B2981}" type="slidenum">
              <a:rPr lang="en-US" smtClean="0"/>
              <a:t>33</a:t>
            </a:fld>
            <a:endParaRPr lang="en-US"/>
          </a:p>
        </p:txBody>
      </p:sp>
    </p:spTree>
    <p:extLst>
      <p:ext uri="{BB962C8B-B14F-4D97-AF65-F5344CB8AC3E}">
        <p14:creationId xmlns:p14="http://schemas.microsoft.com/office/powerpoint/2010/main" val="344899277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DE" dirty="0"/>
              <a:t>In </a:t>
            </a:r>
            <a:r>
              <a:rPr lang="de-DE" dirty="0" err="1"/>
              <a:t>this</a:t>
            </a:r>
            <a:r>
              <a:rPr lang="de-DE" dirty="0"/>
              <a:t> </a:t>
            </a:r>
            <a:r>
              <a:rPr lang="de-DE" dirty="0" err="1"/>
              <a:t>step</a:t>
            </a:r>
            <a:r>
              <a:rPr lang="de-DE" dirty="0"/>
              <a:t> </a:t>
            </a:r>
            <a:r>
              <a:rPr lang="de-DE" dirty="0" err="1"/>
              <a:t>consequences</a:t>
            </a:r>
            <a:r>
              <a:rPr lang="de-DE" dirty="0"/>
              <a:t> </a:t>
            </a:r>
            <a:r>
              <a:rPr lang="de-DE" dirty="0" err="1"/>
              <a:t>are</a:t>
            </a:r>
            <a:r>
              <a:rPr lang="de-DE" dirty="0"/>
              <a:t> </a:t>
            </a:r>
            <a:r>
              <a:rPr lang="de-DE" dirty="0" err="1"/>
              <a:t>derived</a:t>
            </a:r>
            <a:r>
              <a:rPr lang="de-DE" dirty="0"/>
              <a:t> </a:t>
            </a:r>
            <a:r>
              <a:rPr lang="de-DE" dirty="0" err="1"/>
              <a:t>from</a:t>
            </a:r>
            <a:r>
              <a:rPr lang="de-DE" dirty="0"/>
              <a:t> </a:t>
            </a:r>
            <a:r>
              <a:rPr lang="de-DE" dirty="0" err="1"/>
              <a:t>the</a:t>
            </a:r>
            <a:r>
              <a:rPr lang="de-DE" dirty="0"/>
              <a:t> </a:t>
            </a:r>
            <a:r>
              <a:rPr lang="de-DE" dirty="0" err="1"/>
              <a:t>threat</a:t>
            </a:r>
            <a:r>
              <a:rPr lang="de-DE" dirty="0"/>
              <a:t> </a:t>
            </a:r>
            <a:r>
              <a:rPr lang="de-DE" dirty="0" err="1"/>
              <a:t>scenarios</a:t>
            </a:r>
            <a:r>
              <a:rPr lang="de-DE" dirty="0"/>
              <a:t> in </a:t>
            </a:r>
            <a:r>
              <a:rPr lang="de-DE" dirty="0" err="1"/>
              <a:t>order</a:t>
            </a:r>
            <a:r>
              <a:rPr lang="de-DE" dirty="0"/>
              <a:t> </a:t>
            </a:r>
            <a:r>
              <a:rPr lang="de-DE" dirty="0" err="1"/>
              <a:t>to</a:t>
            </a:r>
            <a:r>
              <a:rPr lang="de-DE" dirty="0"/>
              <a:t> </a:t>
            </a:r>
            <a:r>
              <a:rPr lang="de-DE" dirty="0" err="1"/>
              <a:t>identify</a:t>
            </a:r>
            <a:r>
              <a:rPr lang="de-DE" dirty="0"/>
              <a:t> </a:t>
            </a:r>
            <a:r>
              <a:rPr lang="de-DE" dirty="0" err="1"/>
              <a:t>risks</a:t>
            </a:r>
            <a:endParaRPr lang="en-US" dirty="0"/>
          </a:p>
        </p:txBody>
      </p:sp>
      <p:sp>
        <p:nvSpPr>
          <p:cNvPr id="4" name="Foliennummernplatzhalter 3"/>
          <p:cNvSpPr>
            <a:spLocks noGrp="1"/>
          </p:cNvSpPr>
          <p:nvPr>
            <p:ph type="sldNum" sz="quarter" idx="5"/>
          </p:nvPr>
        </p:nvSpPr>
        <p:spPr/>
        <p:txBody>
          <a:bodyPr/>
          <a:lstStyle/>
          <a:p>
            <a:fld id="{56B440EB-C5CD-7245-AE6D-83AAE35B2981}" type="slidenum">
              <a:rPr lang="en-US" smtClean="0"/>
              <a:t>34</a:t>
            </a:fld>
            <a:endParaRPr lang="en-US"/>
          </a:p>
        </p:txBody>
      </p:sp>
    </p:spTree>
    <p:extLst>
      <p:ext uri="{BB962C8B-B14F-4D97-AF65-F5344CB8AC3E}">
        <p14:creationId xmlns:p14="http://schemas.microsoft.com/office/powerpoint/2010/main" val="82205009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56B440EB-C5CD-7245-AE6D-83AAE35B2981}" type="slidenum">
              <a:rPr lang="en-US" smtClean="0"/>
              <a:t>35</a:t>
            </a:fld>
            <a:endParaRPr lang="en-US"/>
          </a:p>
        </p:txBody>
      </p:sp>
    </p:spTree>
    <p:extLst>
      <p:ext uri="{BB962C8B-B14F-4D97-AF65-F5344CB8AC3E}">
        <p14:creationId xmlns:p14="http://schemas.microsoft.com/office/powerpoint/2010/main" val="374881704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qualitatively determine to which extent the organization is impacted by a threat by calculating a risk score for all identified risks</a:t>
            </a:r>
          </a:p>
        </p:txBody>
      </p:sp>
      <p:sp>
        <p:nvSpPr>
          <p:cNvPr id="4" name="Foliennummernplatzhalter 3"/>
          <p:cNvSpPr>
            <a:spLocks noGrp="1"/>
          </p:cNvSpPr>
          <p:nvPr>
            <p:ph type="sldNum" sz="quarter" idx="5"/>
          </p:nvPr>
        </p:nvSpPr>
        <p:spPr/>
        <p:txBody>
          <a:bodyPr/>
          <a:lstStyle/>
          <a:p>
            <a:fld id="{56B440EB-C5CD-7245-AE6D-83AAE35B2981}" type="slidenum">
              <a:rPr lang="en-US" smtClean="0"/>
              <a:t>36</a:t>
            </a:fld>
            <a:endParaRPr lang="en-US"/>
          </a:p>
        </p:txBody>
      </p:sp>
    </p:spTree>
    <p:extLst>
      <p:ext uri="{BB962C8B-B14F-4D97-AF65-F5344CB8AC3E}">
        <p14:creationId xmlns:p14="http://schemas.microsoft.com/office/powerpoint/2010/main" val="383017695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Starting from the threat scenario and consequences of the previous step an impact value is assigned for each impact area. The upcoming risk score helps to prioritize in the later steps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 qualitative value assigned to describe the extent of impact to an organization when a threat scenario and resulting impact is realized. The impact value is derived from the risk measurement criteria.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Impact </a:t>
            </a:r>
            <a:r>
              <a:rPr lang="en-US" dirty="0" err="1"/>
              <a:t>Example</a:t>
            </a:r>
            <a:r>
              <a:rPr lang="en-US" sz="1200" dirty="0" err="1"/>
              <a:t>Define</a:t>
            </a:r>
            <a:r>
              <a:rPr lang="en-US" sz="1200" dirty="0"/>
              <a:t> what levels of impact mean in the context of the organization</a:t>
            </a:r>
          </a:p>
          <a:p>
            <a:endParaRPr lang="en-US" dirty="0"/>
          </a:p>
          <a:p>
            <a:endParaRPr lang="en-US" dirty="0"/>
          </a:p>
        </p:txBody>
      </p:sp>
      <p:sp>
        <p:nvSpPr>
          <p:cNvPr id="4" name="Foliennummernplatzhalter 3"/>
          <p:cNvSpPr>
            <a:spLocks noGrp="1"/>
          </p:cNvSpPr>
          <p:nvPr>
            <p:ph type="sldNum" sz="quarter" idx="5"/>
          </p:nvPr>
        </p:nvSpPr>
        <p:spPr/>
        <p:txBody>
          <a:bodyPr/>
          <a:lstStyle/>
          <a:p>
            <a:fld id="{56B440EB-C5CD-7245-AE6D-83AAE35B2981}" type="slidenum">
              <a:rPr lang="en-US" smtClean="0"/>
              <a:t>37</a:t>
            </a:fld>
            <a:endParaRPr lang="en-US"/>
          </a:p>
        </p:txBody>
      </p:sp>
    </p:spTree>
    <p:extLst>
      <p:ext uri="{BB962C8B-B14F-4D97-AF65-F5344CB8AC3E}">
        <p14:creationId xmlns:p14="http://schemas.microsoft.com/office/powerpoint/2010/main" val="157385895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As a </a:t>
            </a:r>
            <a:r>
              <a:rPr lang="de-DE" dirty="0" err="1"/>
              <a:t>result</a:t>
            </a:r>
            <a:r>
              <a:rPr lang="de-DE" dirty="0"/>
              <a:t> </a:t>
            </a:r>
            <a:r>
              <a:rPr lang="de-DE" dirty="0" err="1"/>
              <a:t>you</a:t>
            </a:r>
            <a:r>
              <a:rPr lang="de-DE" dirty="0"/>
              <a:t> </a:t>
            </a:r>
            <a:r>
              <a:rPr lang="de-DE" dirty="0" err="1"/>
              <a:t>now</a:t>
            </a:r>
            <a:r>
              <a:rPr lang="de-DE" dirty="0"/>
              <a:t> </a:t>
            </a:r>
            <a:r>
              <a:rPr lang="de-DE" dirty="0" err="1"/>
              <a:t>get</a:t>
            </a:r>
            <a:r>
              <a:rPr lang="de-DE" dirty="0"/>
              <a:t> a a </a:t>
            </a:r>
            <a:r>
              <a:rPr lang="de-DE" dirty="0" err="1"/>
              <a:t>good</a:t>
            </a:r>
            <a:r>
              <a:rPr lang="de-DE" dirty="0"/>
              <a:t> </a:t>
            </a:r>
            <a:r>
              <a:rPr lang="de-DE" dirty="0" err="1"/>
              <a:t>information</a:t>
            </a:r>
            <a:r>
              <a:rPr lang="de-DE" dirty="0"/>
              <a:t> </a:t>
            </a:r>
            <a:r>
              <a:rPr lang="de-DE" dirty="0" err="1"/>
              <a:t>asset</a:t>
            </a:r>
            <a:r>
              <a:rPr lang="de-DE" dirty="0"/>
              <a:t> </a:t>
            </a:r>
            <a:r>
              <a:rPr lang="de-DE" dirty="0" err="1"/>
              <a:t>risk</a:t>
            </a:r>
            <a:r>
              <a:rPr lang="de-DE" dirty="0"/>
              <a:t> </a:t>
            </a:r>
            <a:r>
              <a:rPr lang="de-DE" dirty="0" err="1"/>
              <a:t>profile</a:t>
            </a:r>
            <a:r>
              <a:rPr lang="de-DE" dirty="0"/>
              <a:t> </a:t>
            </a:r>
            <a:r>
              <a:rPr lang="de-DE" dirty="0" err="1"/>
              <a:t>for</a:t>
            </a:r>
            <a:r>
              <a:rPr lang="de-DE" dirty="0"/>
              <a:t> </a:t>
            </a:r>
            <a:r>
              <a:rPr lang="de-DE" dirty="0" err="1"/>
              <a:t>each</a:t>
            </a:r>
            <a:r>
              <a:rPr lang="de-DE" dirty="0"/>
              <a:t> </a:t>
            </a:r>
            <a:r>
              <a:rPr lang="de-DE" dirty="0" err="1"/>
              <a:t>asset</a:t>
            </a:r>
            <a:r>
              <a:rPr lang="de-DE" dirty="0"/>
              <a:t> </a:t>
            </a:r>
            <a:r>
              <a:rPr lang="de-DE" dirty="0" err="1"/>
              <a:t>as</a:t>
            </a:r>
            <a:r>
              <a:rPr lang="de-DE" dirty="0"/>
              <a:t> </a:t>
            </a:r>
            <a:r>
              <a:rPr lang="de-DE" dirty="0" err="1"/>
              <a:t>seen</a:t>
            </a:r>
            <a:r>
              <a:rPr lang="de-DE" dirty="0"/>
              <a:t> in </a:t>
            </a:r>
            <a:r>
              <a:rPr lang="de-DE" dirty="0" err="1"/>
              <a:t>the</a:t>
            </a:r>
            <a:r>
              <a:rPr lang="de-DE" dirty="0"/>
              <a:t> </a:t>
            </a:r>
            <a:r>
              <a:rPr lang="de-DE" dirty="0" err="1"/>
              <a:t>example</a:t>
            </a:r>
            <a:endParaRPr lang="en-US" dirty="0"/>
          </a:p>
        </p:txBody>
      </p:sp>
      <p:sp>
        <p:nvSpPr>
          <p:cNvPr id="4" name="Foliennummernplatzhalter 3"/>
          <p:cNvSpPr>
            <a:spLocks noGrp="1"/>
          </p:cNvSpPr>
          <p:nvPr>
            <p:ph type="sldNum" sz="quarter" idx="5"/>
          </p:nvPr>
        </p:nvSpPr>
        <p:spPr/>
        <p:txBody>
          <a:bodyPr/>
          <a:lstStyle/>
          <a:p>
            <a:fld id="{56B440EB-C5CD-7245-AE6D-83AAE35B2981}" type="slidenum">
              <a:rPr lang="en-US" smtClean="0"/>
              <a:t>38</a:t>
            </a:fld>
            <a:endParaRPr lang="en-US"/>
          </a:p>
        </p:txBody>
      </p:sp>
    </p:spTree>
    <p:extLst>
      <p:ext uri="{BB962C8B-B14F-4D97-AF65-F5344CB8AC3E}">
        <p14:creationId xmlns:p14="http://schemas.microsoft.com/office/powerpoint/2010/main" val="348614939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56B440EB-C5CD-7245-AE6D-83AAE35B2981}" type="slidenum">
              <a:rPr lang="en-US" smtClean="0"/>
              <a:t>39</a:t>
            </a:fld>
            <a:endParaRPr lang="en-US"/>
          </a:p>
        </p:txBody>
      </p:sp>
    </p:spTree>
    <p:extLst>
      <p:ext uri="{BB962C8B-B14F-4D97-AF65-F5344CB8AC3E}">
        <p14:creationId xmlns:p14="http://schemas.microsoft.com/office/powerpoint/2010/main" val="8698607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Select mitigation approach</a:t>
            </a:r>
          </a:p>
          <a:p>
            <a:endParaRPr lang="en-US" dirty="0"/>
          </a:p>
        </p:txBody>
      </p:sp>
      <p:sp>
        <p:nvSpPr>
          <p:cNvPr id="4" name="Foliennummernplatzhalter 3"/>
          <p:cNvSpPr>
            <a:spLocks noGrp="1"/>
          </p:cNvSpPr>
          <p:nvPr>
            <p:ph type="sldNum" sz="quarter" idx="5"/>
          </p:nvPr>
        </p:nvSpPr>
        <p:spPr/>
        <p:txBody>
          <a:bodyPr/>
          <a:lstStyle/>
          <a:p>
            <a:fld id="{56B440EB-C5CD-7245-AE6D-83AAE35B2981}" type="slidenum">
              <a:rPr lang="en-US" smtClean="0"/>
              <a:t>40</a:t>
            </a:fld>
            <a:endParaRPr lang="en-US"/>
          </a:p>
        </p:txBody>
      </p:sp>
    </p:spTree>
    <p:extLst>
      <p:ext uri="{BB962C8B-B14F-4D97-AF65-F5344CB8AC3E}">
        <p14:creationId xmlns:p14="http://schemas.microsoft.com/office/powerpoint/2010/main" val="91812461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Foliennummernplatzhalter 3"/>
          <p:cNvSpPr>
            <a:spLocks noGrp="1"/>
          </p:cNvSpPr>
          <p:nvPr>
            <p:ph type="sldNum" sz="quarter" idx="5"/>
          </p:nvPr>
        </p:nvSpPr>
        <p:spPr/>
        <p:txBody>
          <a:bodyPr/>
          <a:lstStyle/>
          <a:p>
            <a:fld id="{56B440EB-C5CD-7245-AE6D-83AAE35B2981}" type="slidenum">
              <a:rPr lang="en-US" smtClean="0"/>
              <a:t>41</a:t>
            </a:fld>
            <a:endParaRPr lang="en-US"/>
          </a:p>
        </p:txBody>
      </p:sp>
    </p:spTree>
    <p:extLst>
      <p:ext uri="{BB962C8B-B14F-4D97-AF65-F5344CB8AC3E}">
        <p14:creationId xmlns:p14="http://schemas.microsoft.com/office/powerpoint/2010/main" val="204573325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Foliennummernplatzhalter 3"/>
          <p:cNvSpPr>
            <a:spLocks noGrp="1"/>
          </p:cNvSpPr>
          <p:nvPr>
            <p:ph type="sldNum" sz="quarter" idx="5"/>
          </p:nvPr>
        </p:nvSpPr>
        <p:spPr/>
        <p:txBody>
          <a:bodyPr/>
          <a:lstStyle/>
          <a:p>
            <a:fld id="{C219CE5F-4222-D44B-A5B9-52360EF51300}" type="slidenum">
              <a:rPr lang="en-US" smtClean="0"/>
              <a:t>42</a:t>
            </a:fld>
            <a:endParaRPr lang="en-US"/>
          </a:p>
        </p:txBody>
      </p:sp>
    </p:spTree>
    <p:extLst>
      <p:ext uri="{BB962C8B-B14F-4D97-AF65-F5344CB8AC3E}">
        <p14:creationId xmlns:p14="http://schemas.microsoft.com/office/powerpoint/2010/main" val="76842587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56B440EB-C5CD-7245-AE6D-83AAE35B2981}" type="slidenum">
              <a:rPr lang="en-US" smtClean="0"/>
              <a:t>43</a:t>
            </a:fld>
            <a:endParaRPr lang="en-US"/>
          </a:p>
        </p:txBody>
      </p:sp>
    </p:spTree>
    <p:extLst>
      <p:ext uri="{BB962C8B-B14F-4D97-AF65-F5344CB8AC3E}">
        <p14:creationId xmlns:p14="http://schemas.microsoft.com/office/powerpoint/2010/main" val="23658568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D56D9A8-215E-AF72-2BA6-6042C2B5C51B}"/>
              </a:ext>
            </a:extLst>
          </p:cNvPr>
          <p:cNvSpPr>
            <a:spLocks noGrp="1"/>
          </p:cNvSpPr>
          <p:nvPr>
            <p:ph type="ctrTitle"/>
          </p:nvPr>
        </p:nvSpPr>
        <p:spPr>
          <a:xfrm>
            <a:off x="1524000" y="1122363"/>
            <a:ext cx="9144000" cy="2387600"/>
          </a:xfrm>
        </p:spPr>
        <p:txBody>
          <a:bodyPr anchor="b"/>
          <a:lstStyle>
            <a:lvl1pPr algn="ctr">
              <a:defRPr sz="6000"/>
            </a:lvl1pPr>
          </a:lstStyle>
          <a:p>
            <a:r>
              <a:rPr lang="de-DE"/>
              <a:t>Mastertitelformat bearbeiten</a:t>
            </a:r>
            <a:endParaRPr lang="en-US"/>
          </a:p>
        </p:txBody>
      </p:sp>
      <p:sp>
        <p:nvSpPr>
          <p:cNvPr id="3" name="Untertitel 2">
            <a:extLst>
              <a:ext uri="{FF2B5EF4-FFF2-40B4-BE49-F238E27FC236}">
                <a16:creationId xmlns:a16="http://schemas.microsoft.com/office/drawing/2014/main" id="{26B77B0F-08AC-703E-DA63-2234CEDFB48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en-US"/>
          </a:p>
        </p:txBody>
      </p:sp>
      <p:sp>
        <p:nvSpPr>
          <p:cNvPr id="4" name="Datumsplatzhalter 3">
            <a:extLst>
              <a:ext uri="{FF2B5EF4-FFF2-40B4-BE49-F238E27FC236}">
                <a16:creationId xmlns:a16="http://schemas.microsoft.com/office/drawing/2014/main" id="{8B814C74-321A-CD4E-D621-40C0C68707EF}"/>
              </a:ext>
            </a:extLst>
          </p:cNvPr>
          <p:cNvSpPr>
            <a:spLocks noGrp="1"/>
          </p:cNvSpPr>
          <p:nvPr>
            <p:ph type="dt" sz="half" idx="10"/>
          </p:nvPr>
        </p:nvSpPr>
        <p:spPr/>
        <p:txBody>
          <a:bodyPr/>
          <a:lstStyle/>
          <a:p>
            <a:fld id="{5164F010-D765-3742-B1BE-090DA5D5B25D}" type="datetimeFigureOut">
              <a:rPr lang="en-US" smtClean="0"/>
              <a:t>11/4/22</a:t>
            </a:fld>
            <a:endParaRPr lang="en-US"/>
          </a:p>
        </p:txBody>
      </p:sp>
      <p:sp>
        <p:nvSpPr>
          <p:cNvPr id="5" name="Fußzeilenplatzhalter 4">
            <a:extLst>
              <a:ext uri="{FF2B5EF4-FFF2-40B4-BE49-F238E27FC236}">
                <a16:creationId xmlns:a16="http://schemas.microsoft.com/office/drawing/2014/main" id="{D5577425-E60F-1CC0-4034-E3E9E9D6BD27}"/>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7CFA677-EA43-60E8-F702-98C3BA83C46E}"/>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29266922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E79C7EF-1BF2-F277-02DF-1796C8E5704D}"/>
              </a:ext>
            </a:extLst>
          </p:cNvPr>
          <p:cNvSpPr>
            <a:spLocks noGrp="1"/>
          </p:cNvSpPr>
          <p:nvPr>
            <p:ph type="title"/>
          </p:nvPr>
        </p:nvSpPr>
        <p:spPr/>
        <p:txBody>
          <a:bodyPr/>
          <a:lstStyle/>
          <a:p>
            <a:r>
              <a:rPr lang="de-DE"/>
              <a:t>Mastertitelformat bearbeiten</a:t>
            </a:r>
            <a:endParaRPr lang="en-US"/>
          </a:p>
        </p:txBody>
      </p:sp>
      <p:sp>
        <p:nvSpPr>
          <p:cNvPr id="3" name="Inhaltsplatzhalter 2">
            <a:extLst>
              <a:ext uri="{FF2B5EF4-FFF2-40B4-BE49-F238E27FC236}">
                <a16:creationId xmlns:a16="http://schemas.microsoft.com/office/drawing/2014/main" id="{636A5CF8-4266-5CCA-2EE8-95AE5770F521}"/>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52F2B9A8-E607-717A-C510-751B63174F01}"/>
              </a:ext>
            </a:extLst>
          </p:cNvPr>
          <p:cNvSpPr>
            <a:spLocks noGrp="1"/>
          </p:cNvSpPr>
          <p:nvPr>
            <p:ph type="dt" sz="half" idx="10"/>
          </p:nvPr>
        </p:nvSpPr>
        <p:spPr/>
        <p:txBody>
          <a:bodyPr/>
          <a:lstStyle/>
          <a:p>
            <a:fld id="{5164F010-D765-3742-B1BE-090DA5D5B25D}" type="datetimeFigureOut">
              <a:rPr lang="en-US" smtClean="0"/>
              <a:t>11/4/22</a:t>
            </a:fld>
            <a:endParaRPr lang="en-US"/>
          </a:p>
        </p:txBody>
      </p:sp>
      <p:sp>
        <p:nvSpPr>
          <p:cNvPr id="5" name="Fußzeilenplatzhalter 4">
            <a:extLst>
              <a:ext uri="{FF2B5EF4-FFF2-40B4-BE49-F238E27FC236}">
                <a16:creationId xmlns:a16="http://schemas.microsoft.com/office/drawing/2014/main" id="{3AEE6B10-447E-678C-52C9-DC5B7AF0340F}"/>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D76192C8-CF37-14B2-E2EE-CDC29F0A5536}"/>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4855612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65E4997-EEDB-10B6-8177-CE8800093F16}"/>
              </a:ext>
            </a:extLst>
          </p:cNvPr>
          <p:cNvSpPr>
            <a:spLocks noGrp="1"/>
          </p:cNvSpPr>
          <p:nvPr>
            <p:ph type="title"/>
          </p:nvPr>
        </p:nvSpPr>
        <p:spPr>
          <a:xfrm>
            <a:off x="831850" y="1709738"/>
            <a:ext cx="10515600" cy="2852737"/>
          </a:xfrm>
        </p:spPr>
        <p:txBody>
          <a:bodyPr anchor="b"/>
          <a:lstStyle>
            <a:lvl1pPr>
              <a:defRPr sz="6000"/>
            </a:lvl1pPr>
          </a:lstStyle>
          <a:p>
            <a:r>
              <a:rPr lang="de-DE"/>
              <a:t>Mastertitelformat bearbeiten</a:t>
            </a:r>
            <a:endParaRPr lang="en-US"/>
          </a:p>
        </p:txBody>
      </p:sp>
      <p:sp>
        <p:nvSpPr>
          <p:cNvPr id="3" name="Textplatzhalter 2">
            <a:extLst>
              <a:ext uri="{FF2B5EF4-FFF2-40B4-BE49-F238E27FC236}">
                <a16:creationId xmlns:a16="http://schemas.microsoft.com/office/drawing/2014/main" id="{1F790240-45D5-85DE-5160-0F1004E3B25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
        <p:nvSpPr>
          <p:cNvPr id="4" name="Datumsplatzhalter 3">
            <a:extLst>
              <a:ext uri="{FF2B5EF4-FFF2-40B4-BE49-F238E27FC236}">
                <a16:creationId xmlns:a16="http://schemas.microsoft.com/office/drawing/2014/main" id="{AC4B72E4-FAC5-6957-F711-096A591191A5}"/>
              </a:ext>
            </a:extLst>
          </p:cNvPr>
          <p:cNvSpPr>
            <a:spLocks noGrp="1"/>
          </p:cNvSpPr>
          <p:nvPr>
            <p:ph type="dt" sz="half" idx="10"/>
          </p:nvPr>
        </p:nvSpPr>
        <p:spPr/>
        <p:txBody>
          <a:bodyPr/>
          <a:lstStyle/>
          <a:p>
            <a:fld id="{5164F010-D765-3742-B1BE-090DA5D5B25D}" type="datetimeFigureOut">
              <a:rPr lang="en-US" smtClean="0"/>
              <a:t>11/4/22</a:t>
            </a:fld>
            <a:endParaRPr lang="en-US"/>
          </a:p>
        </p:txBody>
      </p:sp>
      <p:sp>
        <p:nvSpPr>
          <p:cNvPr id="5" name="Fußzeilenplatzhalter 4">
            <a:extLst>
              <a:ext uri="{FF2B5EF4-FFF2-40B4-BE49-F238E27FC236}">
                <a16:creationId xmlns:a16="http://schemas.microsoft.com/office/drawing/2014/main" id="{AAB5EF02-D961-786C-40BB-AF82F10250B0}"/>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BBDFD9C-F513-65A7-0011-8F0214CED7B2}"/>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28883658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EA73FFA-742E-ED92-1AAB-AC7913E22E5A}"/>
              </a:ext>
            </a:extLst>
          </p:cNvPr>
          <p:cNvSpPr>
            <a:spLocks noGrp="1"/>
          </p:cNvSpPr>
          <p:nvPr>
            <p:ph type="title"/>
          </p:nvPr>
        </p:nvSpPr>
        <p:spPr/>
        <p:txBody>
          <a:bodyPr/>
          <a:lstStyle/>
          <a:p>
            <a:r>
              <a:rPr lang="de-DE"/>
              <a:t>Mastertitelformat bearbeiten</a:t>
            </a:r>
            <a:endParaRPr lang="en-US"/>
          </a:p>
        </p:txBody>
      </p:sp>
      <p:sp>
        <p:nvSpPr>
          <p:cNvPr id="3" name="Inhaltsplatzhalter 2">
            <a:extLst>
              <a:ext uri="{FF2B5EF4-FFF2-40B4-BE49-F238E27FC236}">
                <a16:creationId xmlns:a16="http://schemas.microsoft.com/office/drawing/2014/main" id="{7E965222-89B5-154B-7DDC-ED66DB37A9E7}"/>
              </a:ext>
            </a:extLst>
          </p:cNvPr>
          <p:cNvSpPr>
            <a:spLocks noGrp="1"/>
          </p:cNvSpPr>
          <p:nvPr>
            <p:ph sz="half" idx="1"/>
          </p:nvPr>
        </p:nvSpPr>
        <p:spPr>
          <a:xfrm>
            <a:off x="838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Inhaltsplatzhalter 3">
            <a:extLst>
              <a:ext uri="{FF2B5EF4-FFF2-40B4-BE49-F238E27FC236}">
                <a16:creationId xmlns:a16="http://schemas.microsoft.com/office/drawing/2014/main" id="{229C66E7-ECAB-7AD2-0C6B-F2658F0745B0}"/>
              </a:ext>
            </a:extLst>
          </p:cNvPr>
          <p:cNvSpPr>
            <a:spLocks noGrp="1"/>
          </p:cNvSpPr>
          <p:nvPr>
            <p:ph sz="half" idx="2"/>
          </p:nvPr>
        </p:nvSpPr>
        <p:spPr>
          <a:xfrm>
            <a:off x="6172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Datumsplatzhalter 4">
            <a:extLst>
              <a:ext uri="{FF2B5EF4-FFF2-40B4-BE49-F238E27FC236}">
                <a16:creationId xmlns:a16="http://schemas.microsoft.com/office/drawing/2014/main" id="{06E2CF52-4205-A855-8D0A-F1E1339820DB}"/>
              </a:ext>
            </a:extLst>
          </p:cNvPr>
          <p:cNvSpPr>
            <a:spLocks noGrp="1"/>
          </p:cNvSpPr>
          <p:nvPr>
            <p:ph type="dt" sz="half" idx="10"/>
          </p:nvPr>
        </p:nvSpPr>
        <p:spPr/>
        <p:txBody>
          <a:bodyPr/>
          <a:lstStyle/>
          <a:p>
            <a:fld id="{5164F010-D765-3742-B1BE-090DA5D5B25D}" type="datetimeFigureOut">
              <a:rPr lang="en-US" smtClean="0"/>
              <a:t>11/4/22</a:t>
            </a:fld>
            <a:endParaRPr lang="en-US"/>
          </a:p>
        </p:txBody>
      </p:sp>
      <p:sp>
        <p:nvSpPr>
          <p:cNvPr id="6" name="Fußzeilenplatzhalter 5">
            <a:extLst>
              <a:ext uri="{FF2B5EF4-FFF2-40B4-BE49-F238E27FC236}">
                <a16:creationId xmlns:a16="http://schemas.microsoft.com/office/drawing/2014/main" id="{FF6ACB7B-04B5-AF8B-EB36-DEBE355DBCCE}"/>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B6E2CDF9-7C6F-0D7E-0A33-DF9D8DECE396}"/>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1716088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C978AD8-0E85-07EF-DDEB-AE04DE7B2082}"/>
              </a:ext>
            </a:extLst>
          </p:cNvPr>
          <p:cNvSpPr>
            <a:spLocks noGrp="1"/>
          </p:cNvSpPr>
          <p:nvPr>
            <p:ph type="title"/>
          </p:nvPr>
        </p:nvSpPr>
        <p:spPr>
          <a:xfrm>
            <a:off x="839788" y="365125"/>
            <a:ext cx="10515600" cy="1325563"/>
          </a:xfrm>
        </p:spPr>
        <p:txBody>
          <a:bodyPr/>
          <a:lstStyle/>
          <a:p>
            <a:r>
              <a:rPr lang="de-DE"/>
              <a:t>Mastertitelformat bearbeiten</a:t>
            </a:r>
            <a:endParaRPr lang="en-US"/>
          </a:p>
        </p:txBody>
      </p:sp>
      <p:sp>
        <p:nvSpPr>
          <p:cNvPr id="3" name="Textplatzhalter 2">
            <a:extLst>
              <a:ext uri="{FF2B5EF4-FFF2-40B4-BE49-F238E27FC236}">
                <a16:creationId xmlns:a16="http://schemas.microsoft.com/office/drawing/2014/main" id="{DD3D594E-B662-6287-B81E-EE155177AA1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C27888A0-828C-4A82-47CD-E05BB7994D28}"/>
              </a:ext>
            </a:extLst>
          </p:cNvPr>
          <p:cNvSpPr>
            <a:spLocks noGrp="1"/>
          </p:cNvSpPr>
          <p:nvPr>
            <p:ph sz="half" idx="2"/>
          </p:nvPr>
        </p:nvSpPr>
        <p:spPr>
          <a:xfrm>
            <a:off x="839788" y="2505075"/>
            <a:ext cx="5157787"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Textplatzhalter 4">
            <a:extLst>
              <a:ext uri="{FF2B5EF4-FFF2-40B4-BE49-F238E27FC236}">
                <a16:creationId xmlns:a16="http://schemas.microsoft.com/office/drawing/2014/main" id="{D9F2BAA0-7B6A-CCCE-FCB3-7B2C5D89D48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A160988D-6E7A-4C01-6978-A0D1CD4004C0}"/>
              </a:ext>
            </a:extLst>
          </p:cNvPr>
          <p:cNvSpPr>
            <a:spLocks noGrp="1"/>
          </p:cNvSpPr>
          <p:nvPr>
            <p:ph sz="quarter" idx="4"/>
          </p:nvPr>
        </p:nvSpPr>
        <p:spPr>
          <a:xfrm>
            <a:off x="6172200" y="2505075"/>
            <a:ext cx="5183188"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7" name="Datumsplatzhalter 6">
            <a:extLst>
              <a:ext uri="{FF2B5EF4-FFF2-40B4-BE49-F238E27FC236}">
                <a16:creationId xmlns:a16="http://schemas.microsoft.com/office/drawing/2014/main" id="{00603075-00CD-8F70-8412-67FCC7CB44A4}"/>
              </a:ext>
            </a:extLst>
          </p:cNvPr>
          <p:cNvSpPr>
            <a:spLocks noGrp="1"/>
          </p:cNvSpPr>
          <p:nvPr>
            <p:ph type="dt" sz="half" idx="10"/>
          </p:nvPr>
        </p:nvSpPr>
        <p:spPr/>
        <p:txBody>
          <a:bodyPr/>
          <a:lstStyle/>
          <a:p>
            <a:fld id="{5164F010-D765-3742-B1BE-090DA5D5B25D}" type="datetimeFigureOut">
              <a:rPr lang="en-US" smtClean="0"/>
              <a:t>11/4/22</a:t>
            </a:fld>
            <a:endParaRPr lang="en-US"/>
          </a:p>
        </p:txBody>
      </p:sp>
      <p:sp>
        <p:nvSpPr>
          <p:cNvPr id="8" name="Fußzeilenplatzhalter 7">
            <a:extLst>
              <a:ext uri="{FF2B5EF4-FFF2-40B4-BE49-F238E27FC236}">
                <a16:creationId xmlns:a16="http://schemas.microsoft.com/office/drawing/2014/main" id="{F7400E99-A24B-6EA2-56E3-C6982F9BD822}"/>
              </a:ext>
            </a:extLst>
          </p:cNvPr>
          <p:cNvSpPr>
            <a:spLocks noGrp="1"/>
          </p:cNvSpPr>
          <p:nvPr>
            <p:ph type="ftr" sz="quarter" idx="11"/>
          </p:nvPr>
        </p:nvSpPr>
        <p:spPr/>
        <p:txBody>
          <a:bodyPr/>
          <a:lstStyle/>
          <a:p>
            <a:endParaRPr lang="en-US"/>
          </a:p>
        </p:txBody>
      </p:sp>
      <p:sp>
        <p:nvSpPr>
          <p:cNvPr id="9" name="Foliennummernplatzhalter 8">
            <a:extLst>
              <a:ext uri="{FF2B5EF4-FFF2-40B4-BE49-F238E27FC236}">
                <a16:creationId xmlns:a16="http://schemas.microsoft.com/office/drawing/2014/main" id="{147335A1-2090-8967-19BE-D7A76E97206B}"/>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1354227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CF044E2-E33B-3568-BED5-B8B70C80DEAB}"/>
              </a:ext>
            </a:extLst>
          </p:cNvPr>
          <p:cNvSpPr>
            <a:spLocks noGrp="1"/>
          </p:cNvSpPr>
          <p:nvPr>
            <p:ph type="title"/>
          </p:nvPr>
        </p:nvSpPr>
        <p:spPr/>
        <p:txBody>
          <a:bodyPr/>
          <a:lstStyle/>
          <a:p>
            <a:r>
              <a:rPr lang="de-DE"/>
              <a:t>Mastertitelformat bearbeiten</a:t>
            </a:r>
            <a:endParaRPr lang="en-US"/>
          </a:p>
        </p:txBody>
      </p:sp>
      <p:sp>
        <p:nvSpPr>
          <p:cNvPr id="3" name="Datumsplatzhalter 2">
            <a:extLst>
              <a:ext uri="{FF2B5EF4-FFF2-40B4-BE49-F238E27FC236}">
                <a16:creationId xmlns:a16="http://schemas.microsoft.com/office/drawing/2014/main" id="{EF92078B-2712-6F80-D971-269193B10A52}"/>
              </a:ext>
            </a:extLst>
          </p:cNvPr>
          <p:cNvSpPr>
            <a:spLocks noGrp="1"/>
          </p:cNvSpPr>
          <p:nvPr>
            <p:ph type="dt" sz="half" idx="10"/>
          </p:nvPr>
        </p:nvSpPr>
        <p:spPr/>
        <p:txBody>
          <a:bodyPr/>
          <a:lstStyle/>
          <a:p>
            <a:fld id="{5164F010-D765-3742-B1BE-090DA5D5B25D}" type="datetimeFigureOut">
              <a:rPr lang="en-US" smtClean="0"/>
              <a:t>11/4/22</a:t>
            </a:fld>
            <a:endParaRPr lang="en-US"/>
          </a:p>
        </p:txBody>
      </p:sp>
      <p:sp>
        <p:nvSpPr>
          <p:cNvPr id="4" name="Fußzeilenplatzhalter 3">
            <a:extLst>
              <a:ext uri="{FF2B5EF4-FFF2-40B4-BE49-F238E27FC236}">
                <a16:creationId xmlns:a16="http://schemas.microsoft.com/office/drawing/2014/main" id="{90B98438-AC93-D716-EC70-CD47B679EC3F}"/>
              </a:ext>
            </a:extLst>
          </p:cNvPr>
          <p:cNvSpPr>
            <a:spLocks noGrp="1"/>
          </p:cNvSpPr>
          <p:nvPr>
            <p:ph type="ftr" sz="quarter" idx="11"/>
          </p:nvPr>
        </p:nvSpPr>
        <p:spPr/>
        <p:txBody>
          <a:bodyPr/>
          <a:lstStyle/>
          <a:p>
            <a:endParaRPr lang="en-US"/>
          </a:p>
        </p:txBody>
      </p:sp>
      <p:sp>
        <p:nvSpPr>
          <p:cNvPr id="5" name="Foliennummernplatzhalter 4">
            <a:extLst>
              <a:ext uri="{FF2B5EF4-FFF2-40B4-BE49-F238E27FC236}">
                <a16:creationId xmlns:a16="http://schemas.microsoft.com/office/drawing/2014/main" id="{08AC9625-4CAF-4E54-2A2D-2CDF6A3D0AB6}"/>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16779970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2F980167-6E5F-CD28-AF06-C6A91211ED34}"/>
              </a:ext>
            </a:extLst>
          </p:cNvPr>
          <p:cNvSpPr>
            <a:spLocks noGrp="1"/>
          </p:cNvSpPr>
          <p:nvPr>
            <p:ph type="dt" sz="half" idx="10"/>
          </p:nvPr>
        </p:nvSpPr>
        <p:spPr/>
        <p:txBody>
          <a:bodyPr/>
          <a:lstStyle/>
          <a:p>
            <a:fld id="{5164F010-D765-3742-B1BE-090DA5D5B25D}" type="datetimeFigureOut">
              <a:rPr lang="en-US" smtClean="0"/>
              <a:t>11/4/22</a:t>
            </a:fld>
            <a:endParaRPr lang="en-US"/>
          </a:p>
        </p:txBody>
      </p:sp>
      <p:sp>
        <p:nvSpPr>
          <p:cNvPr id="3" name="Fußzeilenplatzhalter 2">
            <a:extLst>
              <a:ext uri="{FF2B5EF4-FFF2-40B4-BE49-F238E27FC236}">
                <a16:creationId xmlns:a16="http://schemas.microsoft.com/office/drawing/2014/main" id="{87E51C59-E1A1-049F-46B9-292726530238}"/>
              </a:ext>
            </a:extLst>
          </p:cNvPr>
          <p:cNvSpPr>
            <a:spLocks noGrp="1"/>
          </p:cNvSpPr>
          <p:nvPr>
            <p:ph type="ftr" sz="quarter" idx="11"/>
          </p:nvPr>
        </p:nvSpPr>
        <p:spPr/>
        <p:txBody>
          <a:bodyPr/>
          <a:lstStyle/>
          <a:p>
            <a:endParaRPr lang="en-US"/>
          </a:p>
        </p:txBody>
      </p:sp>
      <p:sp>
        <p:nvSpPr>
          <p:cNvPr id="4" name="Foliennummernplatzhalter 3">
            <a:extLst>
              <a:ext uri="{FF2B5EF4-FFF2-40B4-BE49-F238E27FC236}">
                <a16:creationId xmlns:a16="http://schemas.microsoft.com/office/drawing/2014/main" id="{B017AE66-4EA5-916A-8F4C-D415B7BBF29D}"/>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40759862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D9F6A74-0C9D-B5ED-DDFE-FC6F280B335A}"/>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en-US"/>
          </a:p>
        </p:txBody>
      </p:sp>
      <p:sp>
        <p:nvSpPr>
          <p:cNvPr id="3" name="Inhaltsplatzhalter 2">
            <a:extLst>
              <a:ext uri="{FF2B5EF4-FFF2-40B4-BE49-F238E27FC236}">
                <a16:creationId xmlns:a16="http://schemas.microsoft.com/office/drawing/2014/main" id="{1D9AF7F9-473A-F493-8F1F-0541A1F035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Textplatzhalter 3">
            <a:extLst>
              <a:ext uri="{FF2B5EF4-FFF2-40B4-BE49-F238E27FC236}">
                <a16:creationId xmlns:a16="http://schemas.microsoft.com/office/drawing/2014/main" id="{B25DD012-31F3-7CDB-ACAE-C770A168833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9B092E83-A734-1C44-CAB7-298D244FC965}"/>
              </a:ext>
            </a:extLst>
          </p:cNvPr>
          <p:cNvSpPr>
            <a:spLocks noGrp="1"/>
          </p:cNvSpPr>
          <p:nvPr>
            <p:ph type="dt" sz="half" idx="10"/>
          </p:nvPr>
        </p:nvSpPr>
        <p:spPr/>
        <p:txBody>
          <a:bodyPr/>
          <a:lstStyle/>
          <a:p>
            <a:fld id="{5164F010-D765-3742-B1BE-090DA5D5B25D}" type="datetimeFigureOut">
              <a:rPr lang="en-US" smtClean="0"/>
              <a:t>11/4/22</a:t>
            </a:fld>
            <a:endParaRPr lang="en-US"/>
          </a:p>
        </p:txBody>
      </p:sp>
      <p:sp>
        <p:nvSpPr>
          <p:cNvPr id="6" name="Fußzeilenplatzhalter 5">
            <a:extLst>
              <a:ext uri="{FF2B5EF4-FFF2-40B4-BE49-F238E27FC236}">
                <a16:creationId xmlns:a16="http://schemas.microsoft.com/office/drawing/2014/main" id="{9C992C97-26E4-FAE4-21B0-896ADE8FE51F}"/>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E80B6B3B-A74E-B91C-1957-A317A1BD0F97}"/>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41650165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F0E7DE0-FCCD-7383-BCD8-9C144EC3A41C}"/>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en-US"/>
          </a:p>
        </p:txBody>
      </p:sp>
      <p:sp>
        <p:nvSpPr>
          <p:cNvPr id="3" name="Bildplatzhalter 2">
            <a:extLst>
              <a:ext uri="{FF2B5EF4-FFF2-40B4-BE49-F238E27FC236}">
                <a16:creationId xmlns:a16="http://schemas.microsoft.com/office/drawing/2014/main" id="{D528A19A-B797-B3F3-7757-369ADC5020C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platzhalter 3">
            <a:extLst>
              <a:ext uri="{FF2B5EF4-FFF2-40B4-BE49-F238E27FC236}">
                <a16:creationId xmlns:a16="http://schemas.microsoft.com/office/drawing/2014/main" id="{1E51EA2F-B315-256B-B304-D761FEEBB93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B3CCCC55-4B9F-EA91-75E5-27C68079BD61}"/>
              </a:ext>
            </a:extLst>
          </p:cNvPr>
          <p:cNvSpPr>
            <a:spLocks noGrp="1"/>
          </p:cNvSpPr>
          <p:nvPr>
            <p:ph type="dt" sz="half" idx="10"/>
          </p:nvPr>
        </p:nvSpPr>
        <p:spPr/>
        <p:txBody>
          <a:bodyPr/>
          <a:lstStyle/>
          <a:p>
            <a:fld id="{5164F010-D765-3742-B1BE-090DA5D5B25D}" type="datetimeFigureOut">
              <a:rPr lang="en-US" smtClean="0"/>
              <a:t>11/4/22</a:t>
            </a:fld>
            <a:endParaRPr lang="en-US"/>
          </a:p>
        </p:txBody>
      </p:sp>
      <p:sp>
        <p:nvSpPr>
          <p:cNvPr id="6" name="Fußzeilenplatzhalter 5">
            <a:extLst>
              <a:ext uri="{FF2B5EF4-FFF2-40B4-BE49-F238E27FC236}">
                <a16:creationId xmlns:a16="http://schemas.microsoft.com/office/drawing/2014/main" id="{2EF3CABB-5CD9-0C3D-34D7-22DE3A859BE8}"/>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96CADFCC-043A-A082-4A60-799E566F6511}"/>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65097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0977038-9336-C7EA-75B7-437A2BEDBD05}"/>
              </a:ext>
            </a:extLst>
          </p:cNvPr>
          <p:cNvSpPr>
            <a:spLocks noGrp="1"/>
          </p:cNvSpPr>
          <p:nvPr>
            <p:ph type="title"/>
          </p:nvPr>
        </p:nvSpPr>
        <p:spPr/>
        <p:txBody>
          <a:bodyPr/>
          <a:lstStyle/>
          <a:p>
            <a:r>
              <a:rPr lang="de-DE"/>
              <a:t>Mastertitelformat bearbeiten</a:t>
            </a:r>
            <a:endParaRPr lang="en-US"/>
          </a:p>
        </p:txBody>
      </p:sp>
      <p:sp>
        <p:nvSpPr>
          <p:cNvPr id="3" name="Vertikaler Textplatzhalter 2">
            <a:extLst>
              <a:ext uri="{FF2B5EF4-FFF2-40B4-BE49-F238E27FC236}">
                <a16:creationId xmlns:a16="http://schemas.microsoft.com/office/drawing/2014/main" id="{D1C5A30B-E7B2-0BB6-DB4C-44B4C155CDE0}"/>
              </a:ext>
            </a:extLst>
          </p:cNvPr>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6A817A34-CF60-4A13-FCDB-A53866C03A59}"/>
              </a:ext>
            </a:extLst>
          </p:cNvPr>
          <p:cNvSpPr>
            <a:spLocks noGrp="1"/>
          </p:cNvSpPr>
          <p:nvPr>
            <p:ph type="dt" sz="half" idx="10"/>
          </p:nvPr>
        </p:nvSpPr>
        <p:spPr/>
        <p:txBody>
          <a:bodyPr/>
          <a:lstStyle/>
          <a:p>
            <a:fld id="{5164F010-D765-3742-B1BE-090DA5D5B25D}" type="datetimeFigureOut">
              <a:rPr lang="en-US" smtClean="0"/>
              <a:t>11/4/22</a:t>
            </a:fld>
            <a:endParaRPr lang="en-US"/>
          </a:p>
        </p:txBody>
      </p:sp>
      <p:sp>
        <p:nvSpPr>
          <p:cNvPr id="5" name="Fußzeilenplatzhalter 4">
            <a:extLst>
              <a:ext uri="{FF2B5EF4-FFF2-40B4-BE49-F238E27FC236}">
                <a16:creationId xmlns:a16="http://schemas.microsoft.com/office/drawing/2014/main" id="{748230EB-112B-9BC4-2847-765E1F3D9D34}"/>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53DA3261-84DE-88FE-68C6-0D5102D41A73}"/>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3105060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a:extLst>
              <a:ext uri="{FF2B5EF4-FFF2-40B4-BE49-F238E27FC236}">
                <a16:creationId xmlns:a16="http://schemas.microsoft.com/office/drawing/2014/main" id="{CD56FC56-FAF7-393A-627E-77250F9461B9}"/>
              </a:ext>
            </a:extLst>
          </p:cNvPr>
          <p:cNvSpPr>
            <a:spLocks noGrp="1"/>
          </p:cNvSpPr>
          <p:nvPr>
            <p:ph type="title" orient="vert"/>
          </p:nvPr>
        </p:nvSpPr>
        <p:spPr>
          <a:xfrm>
            <a:off x="8724900" y="365125"/>
            <a:ext cx="2628900" cy="5811838"/>
          </a:xfrm>
        </p:spPr>
        <p:txBody>
          <a:bodyPr vert="eaVert"/>
          <a:lstStyle/>
          <a:p>
            <a:r>
              <a:rPr lang="de-DE"/>
              <a:t>Mastertitelformat bearbeiten</a:t>
            </a:r>
            <a:endParaRPr lang="en-US"/>
          </a:p>
        </p:txBody>
      </p:sp>
      <p:sp>
        <p:nvSpPr>
          <p:cNvPr id="3" name="Vertikaler Textplatzhalter 2">
            <a:extLst>
              <a:ext uri="{FF2B5EF4-FFF2-40B4-BE49-F238E27FC236}">
                <a16:creationId xmlns:a16="http://schemas.microsoft.com/office/drawing/2014/main" id="{0255F929-28DC-DC77-DFC1-24EEEAEC3368}"/>
              </a:ext>
            </a:extLst>
          </p:cNvPr>
          <p:cNvSpPr>
            <a:spLocks noGrp="1"/>
          </p:cNvSpPr>
          <p:nvPr>
            <p:ph type="body" orient="vert" idx="1"/>
          </p:nvPr>
        </p:nvSpPr>
        <p:spPr>
          <a:xfrm>
            <a:off x="838200" y="365125"/>
            <a:ext cx="7734300" cy="5811838"/>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165C2AA4-5E9A-B17E-B2BE-7CC8D35FE986}"/>
              </a:ext>
            </a:extLst>
          </p:cNvPr>
          <p:cNvSpPr>
            <a:spLocks noGrp="1"/>
          </p:cNvSpPr>
          <p:nvPr>
            <p:ph type="dt" sz="half" idx="10"/>
          </p:nvPr>
        </p:nvSpPr>
        <p:spPr/>
        <p:txBody>
          <a:bodyPr/>
          <a:lstStyle/>
          <a:p>
            <a:fld id="{5164F010-D765-3742-B1BE-090DA5D5B25D}" type="datetimeFigureOut">
              <a:rPr lang="en-US" smtClean="0"/>
              <a:t>11/4/22</a:t>
            </a:fld>
            <a:endParaRPr lang="en-US"/>
          </a:p>
        </p:txBody>
      </p:sp>
      <p:sp>
        <p:nvSpPr>
          <p:cNvPr id="5" name="Fußzeilenplatzhalter 4">
            <a:extLst>
              <a:ext uri="{FF2B5EF4-FFF2-40B4-BE49-F238E27FC236}">
                <a16:creationId xmlns:a16="http://schemas.microsoft.com/office/drawing/2014/main" id="{7823AFFE-0C08-A485-B3E2-41291A215B2B}"/>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D2518E6-97FF-E724-4C8B-5C8EC13255D5}"/>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17140582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a:extLst>
              <a:ext uri="{FF2B5EF4-FFF2-40B4-BE49-F238E27FC236}">
                <a16:creationId xmlns:a16="http://schemas.microsoft.com/office/drawing/2014/main" id="{231FEDEA-841C-5E3F-BA21-4CC848ADBAC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e-DE"/>
              <a:t>Mastertitelformat bearbeiten</a:t>
            </a:r>
            <a:endParaRPr lang="en-US"/>
          </a:p>
        </p:txBody>
      </p:sp>
      <p:sp>
        <p:nvSpPr>
          <p:cNvPr id="3" name="Textplatzhalter 2">
            <a:extLst>
              <a:ext uri="{FF2B5EF4-FFF2-40B4-BE49-F238E27FC236}">
                <a16:creationId xmlns:a16="http://schemas.microsoft.com/office/drawing/2014/main" id="{D44DD227-AFD2-3E57-626A-6543E96743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ABFA3681-6721-CD81-98D8-5419AC2F80E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64F010-D765-3742-B1BE-090DA5D5B25D}" type="datetimeFigureOut">
              <a:rPr lang="en-US" smtClean="0"/>
              <a:t>11/4/22</a:t>
            </a:fld>
            <a:endParaRPr lang="en-US"/>
          </a:p>
        </p:txBody>
      </p:sp>
      <p:sp>
        <p:nvSpPr>
          <p:cNvPr id="5" name="Fußzeilenplatzhalter 4">
            <a:extLst>
              <a:ext uri="{FF2B5EF4-FFF2-40B4-BE49-F238E27FC236}">
                <a16:creationId xmlns:a16="http://schemas.microsoft.com/office/drawing/2014/main" id="{A010C26A-1BF1-3B10-B107-79DB8AFF412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Foliennummernplatzhalter 5">
            <a:extLst>
              <a:ext uri="{FF2B5EF4-FFF2-40B4-BE49-F238E27FC236}">
                <a16:creationId xmlns:a16="http://schemas.microsoft.com/office/drawing/2014/main" id="{46921CE8-5A9D-D95F-6C17-3E0FD430154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D1D24-8592-8C4E-ADCB-0F95CB683268}" type="slidenum">
              <a:rPr lang="en-US" smtClean="0"/>
              <a:t>‹Nr.›</a:t>
            </a:fld>
            <a:endParaRPr lang="en-US"/>
          </a:p>
        </p:txBody>
      </p:sp>
    </p:spTree>
    <p:extLst>
      <p:ext uri="{BB962C8B-B14F-4D97-AF65-F5344CB8AC3E}">
        <p14:creationId xmlns:p14="http://schemas.microsoft.com/office/powerpoint/2010/main" val="41102858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1.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1.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1.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1.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1.png"/></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1.png"/></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1.png"/></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8.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png"/></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1.xml"/><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pn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2.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png"/></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4.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5.xml"/><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png"/></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6.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7.xm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png"/></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8.xml"/><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png"/></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9.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0.xml"/><Relationship Id="rId1" Type="http://schemas.openxmlformats.org/officeDocument/2006/relationships/slideLayout" Target="../slideLayouts/slideLayout2.xml"/><Relationship Id="rId5" Type="http://schemas.openxmlformats.org/officeDocument/2006/relationships/image" Target="../media/image18.jpeg"/><Relationship Id="rId4" Type="http://schemas.openxmlformats.org/officeDocument/2006/relationships/image" Target="../media/image1.png"/></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1.png"/></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2.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3.xml"/><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3952F13-258D-4D51-2C9F-702E7A04CC08}"/>
              </a:ext>
            </a:extLst>
          </p:cNvPr>
          <p:cNvSpPr/>
          <p:nvPr/>
        </p:nvSpPr>
        <p:spPr>
          <a:xfrm>
            <a:off x="5304822" y="1123200"/>
            <a:ext cx="5763977" cy="46116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5B0B4BF5-D9CC-C422-9CF1-0CDA0813FD43}"/>
              </a:ext>
            </a:extLst>
          </p:cNvPr>
          <p:cNvSpPr>
            <a:spLocks noGrp="1"/>
          </p:cNvSpPr>
          <p:nvPr>
            <p:ph type="ctrTitle"/>
          </p:nvPr>
        </p:nvSpPr>
        <p:spPr>
          <a:xfrm>
            <a:off x="5304824" y="1123199"/>
            <a:ext cx="5763976" cy="3243318"/>
          </a:xfrm>
        </p:spPr>
        <p:txBody>
          <a:bodyPr>
            <a:normAutofit/>
          </a:bodyPr>
          <a:lstStyle/>
          <a:p>
            <a:r>
              <a:rPr lang="en-US" b="1" dirty="0">
                <a:latin typeface="Arial" panose="020B0604020202020204" pitchFamily="34" charset="0"/>
                <a:cs typeface="Arial" panose="020B0604020202020204" pitchFamily="34" charset="0"/>
              </a:rPr>
              <a:t>Risk Management</a:t>
            </a:r>
          </a:p>
        </p:txBody>
      </p:sp>
      <p:pic>
        <p:nvPicPr>
          <p:cNvPr id="4" name="Grafik 3">
            <a:extLst>
              <a:ext uri="{FF2B5EF4-FFF2-40B4-BE49-F238E27FC236}">
                <a16:creationId xmlns:a16="http://schemas.microsoft.com/office/drawing/2014/main" id="{7B6CC219-9B19-FE19-77C0-65BA2EDF466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123200" y="1123200"/>
            <a:ext cx="3058424" cy="3845239"/>
          </a:xfrm>
          <a:prstGeom prst="rect">
            <a:avLst/>
          </a:prstGeom>
        </p:spPr>
      </p:pic>
      <p:pic>
        <p:nvPicPr>
          <p:cNvPr id="6" name="Picture 2">
            <a:extLst>
              <a:ext uri="{FF2B5EF4-FFF2-40B4-BE49-F238E27FC236}">
                <a16:creationId xmlns:a16="http://schemas.microsoft.com/office/drawing/2014/main" id="{085AA7F9-3B95-C1E7-1686-69CA3827708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14324" y="5104090"/>
            <a:ext cx="3067300" cy="6695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30342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540000" y="2060449"/>
            <a:ext cx="11059967" cy="3340608"/>
          </a:xfrm>
        </p:spPr>
        <p:txBody>
          <a:bodyPr>
            <a:normAutofit/>
          </a:bodyPr>
          <a:lstStyle/>
          <a:p>
            <a:pPr algn="ctr"/>
            <a:r>
              <a:rPr lang="en-US" sz="6000" b="1" dirty="0"/>
              <a:t>Foundations</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5814435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Motivation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389632"/>
            <a:ext cx="11059200" cy="3910368"/>
          </a:xfrm>
        </p:spPr>
        <p:txBody>
          <a:bodyPr>
            <a:normAutofit/>
          </a:bodyPr>
          <a:lstStyle/>
          <a:p>
            <a:r>
              <a:rPr lang="en-US" sz="4000" dirty="0"/>
              <a:t>Creates value for organization</a:t>
            </a:r>
          </a:p>
          <a:p>
            <a:endParaRPr lang="en-US" sz="4000" dirty="0"/>
          </a:p>
          <a:p>
            <a:r>
              <a:rPr lang="en-US" sz="4000" dirty="0"/>
              <a:t>Essential to make decisions</a:t>
            </a:r>
          </a:p>
          <a:p>
            <a:endParaRPr lang="en-US" sz="4000" dirty="0"/>
          </a:p>
          <a:p>
            <a:r>
              <a:rPr lang="en-US" sz="4000" dirty="0"/>
              <a:t>Helps to deal with uncertainty</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6508763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Defining Risk</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645664"/>
            <a:ext cx="11059200" cy="3654336"/>
          </a:xfrm>
        </p:spPr>
        <p:txBody>
          <a:bodyPr>
            <a:normAutofit/>
          </a:bodyPr>
          <a:lstStyle/>
          <a:p>
            <a:r>
              <a:rPr lang="en-US" sz="4000" b="1" dirty="0">
                <a:solidFill>
                  <a:schemeClr val="accent1">
                    <a:lumMod val="75000"/>
                  </a:schemeClr>
                </a:solidFill>
              </a:rPr>
              <a:t>“Effect of uncertainty on objectives”</a:t>
            </a:r>
            <a:r>
              <a:rPr lang="en-US" sz="4000" dirty="0"/>
              <a:t> (ISO 31000)</a:t>
            </a:r>
          </a:p>
          <a:p>
            <a:endParaRPr lang="en-US" sz="4000" dirty="0"/>
          </a:p>
          <a:p>
            <a:r>
              <a:rPr lang="en-US" sz="4000" dirty="0"/>
              <a:t>Outcomes can be negative or positive</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1998750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Defining Risk – Core Terms</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389632"/>
            <a:ext cx="11059200" cy="3910368"/>
          </a:xfrm>
        </p:spPr>
        <p:txBody>
          <a:bodyPr>
            <a:normAutofit/>
          </a:bodyPr>
          <a:lstStyle/>
          <a:p>
            <a:r>
              <a:rPr lang="en-US" sz="4000" dirty="0"/>
              <a:t>Threat</a:t>
            </a:r>
          </a:p>
          <a:p>
            <a:endParaRPr lang="en-US" sz="4000" dirty="0"/>
          </a:p>
          <a:p>
            <a:r>
              <a:rPr lang="en-US" sz="4000" dirty="0"/>
              <a:t>Likelihood</a:t>
            </a:r>
          </a:p>
          <a:p>
            <a:endParaRPr lang="en-US" sz="4000" dirty="0"/>
          </a:p>
          <a:p>
            <a:r>
              <a:rPr lang="en-US" sz="4000" dirty="0"/>
              <a:t>Impact</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8125471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540000" y="2060449"/>
            <a:ext cx="11059967" cy="3340608"/>
          </a:xfrm>
        </p:spPr>
        <p:txBody>
          <a:bodyPr>
            <a:normAutofit/>
          </a:bodyPr>
          <a:lstStyle/>
          <a:p>
            <a:pPr algn="ctr"/>
            <a:r>
              <a:rPr lang="en-US" sz="6000" b="1" dirty="0"/>
              <a:t>Information Security Risks</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9763405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Information Security Risk</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389632"/>
            <a:ext cx="11059200" cy="3910368"/>
          </a:xfrm>
        </p:spPr>
        <p:txBody>
          <a:bodyPr>
            <a:normAutofit/>
          </a:bodyPr>
          <a:lstStyle/>
          <a:p>
            <a:r>
              <a:rPr lang="en-US" sz="4000" dirty="0"/>
              <a:t>Endanger information security objectives:</a:t>
            </a:r>
          </a:p>
          <a:p>
            <a:pPr marL="893763" lvl="1" indent="-436563"/>
            <a:r>
              <a:rPr lang="en-US" sz="5400" b="1" dirty="0">
                <a:solidFill>
                  <a:schemeClr val="accent1">
                    <a:lumMod val="75000"/>
                  </a:schemeClr>
                </a:solidFill>
                <a:latin typeface="Courier New" panose="02070309020205020404" pitchFamily="49" charset="0"/>
                <a:cs typeface="Courier New" panose="02070309020205020404" pitchFamily="49" charset="0"/>
              </a:rPr>
              <a:t>C</a:t>
            </a:r>
          </a:p>
          <a:p>
            <a:pPr marL="893763" lvl="1" indent="-436563"/>
            <a:r>
              <a:rPr lang="en-US" sz="5400" b="1" dirty="0">
                <a:solidFill>
                  <a:schemeClr val="accent1">
                    <a:lumMod val="75000"/>
                  </a:schemeClr>
                </a:solidFill>
                <a:latin typeface="Courier New" panose="02070309020205020404" pitchFamily="49" charset="0"/>
                <a:cs typeface="Courier New" panose="02070309020205020404" pitchFamily="49" charset="0"/>
              </a:rPr>
              <a:t>I</a:t>
            </a:r>
          </a:p>
          <a:p>
            <a:pPr marL="893763" lvl="1" indent="-436563"/>
            <a:r>
              <a:rPr lang="en-US" sz="5400" b="1" dirty="0">
                <a:solidFill>
                  <a:schemeClr val="accent1">
                    <a:lumMod val="75000"/>
                  </a:schemeClr>
                </a:solidFill>
                <a:latin typeface="Courier New" panose="02070309020205020404" pitchFamily="49" charset="0"/>
                <a:cs typeface="Courier New" panose="02070309020205020404" pitchFamily="49" charset="0"/>
              </a:rPr>
              <a:t>A</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6" name="Inhaltsplatzhalter 2">
            <a:extLst>
              <a:ext uri="{FF2B5EF4-FFF2-40B4-BE49-F238E27FC236}">
                <a16:creationId xmlns:a16="http://schemas.microsoft.com/office/drawing/2014/main" id="{05D6A910-4A8C-57F5-458E-19ABB910FD6E}"/>
              </a:ext>
            </a:extLst>
          </p:cNvPr>
          <p:cNvSpPr txBox="1">
            <a:spLocks/>
          </p:cNvSpPr>
          <p:nvPr/>
        </p:nvSpPr>
        <p:spPr>
          <a:xfrm>
            <a:off x="1397000" y="2984501"/>
            <a:ext cx="6221512" cy="268787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buNone/>
            </a:pPr>
            <a:r>
              <a:rPr lang="en-US" sz="5400" dirty="0" err="1"/>
              <a:t>onfidentiality</a:t>
            </a:r>
            <a:endParaRPr lang="en-US" sz="5400" dirty="0"/>
          </a:p>
          <a:p>
            <a:pPr marL="457200" lvl="1" indent="0">
              <a:buNone/>
            </a:pPr>
            <a:r>
              <a:rPr lang="en-US" sz="5400" dirty="0" err="1"/>
              <a:t>ntegrity</a:t>
            </a:r>
            <a:endParaRPr lang="en-US" sz="5400" dirty="0"/>
          </a:p>
          <a:p>
            <a:pPr marL="457200" lvl="1" indent="0">
              <a:buNone/>
            </a:pPr>
            <a:r>
              <a:rPr lang="en-US" sz="5400" dirty="0" err="1"/>
              <a:t>vailability</a:t>
            </a:r>
            <a:endParaRPr lang="en-US" sz="5400" dirty="0"/>
          </a:p>
        </p:txBody>
      </p:sp>
    </p:spTree>
    <p:extLst>
      <p:ext uri="{BB962C8B-B14F-4D97-AF65-F5344CB8AC3E}">
        <p14:creationId xmlns:p14="http://schemas.microsoft.com/office/powerpoint/2010/main" val="28101613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Information Security Risk</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036064"/>
            <a:ext cx="11059200" cy="4263936"/>
          </a:xfrm>
        </p:spPr>
        <p:txBody>
          <a:bodyPr>
            <a:normAutofit fontScale="92500"/>
          </a:bodyPr>
          <a:lstStyle/>
          <a:p>
            <a:r>
              <a:rPr lang="en-US" sz="4000" dirty="0"/>
              <a:t>Common Information Security Threats</a:t>
            </a:r>
          </a:p>
          <a:p>
            <a:endParaRPr lang="en-US" sz="4000" dirty="0"/>
          </a:p>
          <a:p>
            <a:r>
              <a:rPr lang="en-US" sz="4000" dirty="0"/>
              <a:t>Valuable Sources</a:t>
            </a:r>
          </a:p>
          <a:p>
            <a:pPr lvl="1"/>
            <a:r>
              <a:rPr lang="en-US" sz="3600" dirty="0"/>
              <a:t>BSI Elementary Threats of the IT-</a:t>
            </a:r>
            <a:r>
              <a:rPr lang="en-US" sz="3600" dirty="0" err="1"/>
              <a:t>Grundschutz</a:t>
            </a:r>
            <a:r>
              <a:rPr lang="en-US" sz="3600" dirty="0"/>
              <a:t>-Compendium</a:t>
            </a:r>
          </a:p>
          <a:p>
            <a:pPr lvl="1"/>
            <a:r>
              <a:rPr lang="en-US" sz="3600" dirty="0"/>
              <a:t>ISO 27005 – Annex C</a:t>
            </a:r>
          </a:p>
          <a:p>
            <a:pPr lvl="1"/>
            <a:r>
              <a:rPr lang="en-US" sz="3600" dirty="0"/>
              <a:t>COBIT Risk Scenarios</a:t>
            </a:r>
          </a:p>
          <a:p>
            <a:pPr lvl="1"/>
            <a:r>
              <a:rPr lang="en-US" sz="3600" dirty="0"/>
              <a:t>…</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4724144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540000" y="2060449"/>
            <a:ext cx="11059967" cy="3340608"/>
          </a:xfrm>
        </p:spPr>
        <p:txBody>
          <a:bodyPr>
            <a:normAutofit/>
          </a:bodyPr>
          <a:lstStyle/>
          <a:p>
            <a:pPr algn="ctr"/>
            <a:r>
              <a:rPr lang="en-US" sz="6000" b="1" dirty="0"/>
              <a:t>Risk Management Approach</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7732048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Risk Management</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389632"/>
            <a:ext cx="11059200" cy="3910368"/>
          </a:xfrm>
        </p:spPr>
        <p:txBody>
          <a:bodyPr>
            <a:normAutofit/>
          </a:bodyPr>
          <a:lstStyle/>
          <a:p>
            <a:r>
              <a:rPr lang="en-US" sz="4000" dirty="0"/>
              <a:t>Systematic approach</a:t>
            </a:r>
          </a:p>
          <a:p>
            <a:endParaRPr lang="en-US" sz="4000" dirty="0"/>
          </a:p>
          <a:p>
            <a:r>
              <a:rPr lang="en-US" sz="4000" dirty="0"/>
              <a:t>Tailored to organization</a:t>
            </a:r>
          </a:p>
          <a:p>
            <a:endParaRPr lang="en-US" sz="4000" dirty="0"/>
          </a:p>
          <a:p>
            <a:r>
              <a:rPr lang="en-US" sz="4000" dirty="0"/>
              <a:t>Requires Management buy-in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4814952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Risk Identification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9" name="Picture 2" descr="Free vector graphics of Magnifying glass">
            <a:extLst>
              <a:ext uri="{FF2B5EF4-FFF2-40B4-BE49-F238E27FC236}">
                <a16:creationId xmlns:a16="http://schemas.microsoft.com/office/drawing/2014/main" id="{A8F682E7-1ADA-521F-7B48-78E59EECD7A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03945" y="1844824"/>
            <a:ext cx="4401399" cy="4572882"/>
          </a:xfrm>
          <a:prstGeom prst="rect">
            <a:avLst/>
          </a:prstGeom>
          <a:noFill/>
          <a:extLst>
            <a:ext uri="{909E8E84-426E-40DD-AFC4-6F175D3DCCD1}">
              <a14:hiddenFill xmlns:a14="http://schemas.microsoft.com/office/drawing/2010/main">
                <a:solidFill>
                  <a:srgbClr val="FFFFFF"/>
                </a:solidFill>
              </a14:hiddenFill>
            </a:ext>
          </a:extLst>
        </p:spPr>
      </p:pic>
      <p:sp>
        <p:nvSpPr>
          <p:cNvPr id="10" name="Textfeld 9">
            <a:extLst>
              <a:ext uri="{FF2B5EF4-FFF2-40B4-BE49-F238E27FC236}">
                <a16:creationId xmlns:a16="http://schemas.microsoft.com/office/drawing/2014/main" id="{6A4E4C36-2EE7-BCB9-196A-92A583DC90BF}"/>
              </a:ext>
            </a:extLst>
          </p:cNvPr>
          <p:cNvSpPr txBox="1"/>
          <p:nvPr/>
        </p:nvSpPr>
        <p:spPr>
          <a:xfrm>
            <a:off x="4047744" y="2865120"/>
            <a:ext cx="1567902" cy="923330"/>
          </a:xfrm>
          <a:prstGeom prst="rect">
            <a:avLst/>
          </a:prstGeom>
          <a:noFill/>
        </p:spPr>
        <p:txBody>
          <a:bodyPr wrap="square" rtlCol="0">
            <a:spAutoFit/>
          </a:bodyPr>
          <a:lstStyle/>
          <a:p>
            <a:r>
              <a:rPr lang="en-US" sz="5400" b="1" dirty="0"/>
              <a:t>RISK</a:t>
            </a:r>
          </a:p>
        </p:txBody>
      </p:sp>
    </p:spTree>
    <p:extLst>
      <p:ext uri="{BB962C8B-B14F-4D97-AF65-F5344CB8AC3E}">
        <p14:creationId xmlns:p14="http://schemas.microsoft.com/office/powerpoint/2010/main" val="17135301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Risk Analysis</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3" name="Picture 2" descr="Free vector graphics of Risk">
            <a:extLst>
              <a:ext uri="{FF2B5EF4-FFF2-40B4-BE49-F238E27FC236}">
                <a16:creationId xmlns:a16="http://schemas.microsoft.com/office/drawing/2014/main" id="{00B0A3BC-8541-2C3A-45F1-7CE732119E4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54672" y="2105273"/>
            <a:ext cx="4005064" cy="40050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66759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Risk Evaluation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Picture 2" descr="Free vector graphics of Checklist">
            <a:extLst>
              <a:ext uri="{FF2B5EF4-FFF2-40B4-BE49-F238E27FC236}">
                <a16:creationId xmlns:a16="http://schemas.microsoft.com/office/drawing/2014/main" id="{7990A05E-22FC-8A06-A570-D6C83EB81B2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18900" y="1844823"/>
            <a:ext cx="4525964" cy="45259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95180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Risk Treatment</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Picture 2" descr="Free photos of Bandage">
            <a:extLst>
              <a:ext uri="{FF2B5EF4-FFF2-40B4-BE49-F238E27FC236}">
                <a16:creationId xmlns:a16="http://schemas.microsoft.com/office/drawing/2014/main" id="{7915B7E5-829A-55AE-666F-69EA1C418E1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20078" y="1554242"/>
            <a:ext cx="7454540" cy="49386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68545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GB" dirty="0"/>
              <a:t>Risk Assessment Frameworks</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9" name="Inhaltsplatzhalter 2">
            <a:extLst>
              <a:ext uri="{FF2B5EF4-FFF2-40B4-BE49-F238E27FC236}">
                <a16:creationId xmlns:a16="http://schemas.microsoft.com/office/drawing/2014/main" id="{9D2C16B8-F22E-FF0F-22B2-B5314F18110A}"/>
              </a:ext>
            </a:extLst>
          </p:cNvPr>
          <p:cNvSpPr>
            <a:spLocks noGrp="1"/>
          </p:cNvSpPr>
          <p:nvPr>
            <p:ph idx="1"/>
          </p:nvPr>
        </p:nvSpPr>
        <p:spPr>
          <a:xfrm>
            <a:off x="539999" y="2163336"/>
            <a:ext cx="11447561" cy="4136663"/>
          </a:xfrm>
        </p:spPr>
        <p:txBody>
          <a:bodyPr>
            <a:normAutofit/>
          </a:bodyPr>
          <a:lstStyle/>
          <a:p>
            <a:r>
              <a:rPr lang="en-US" sz="3200" dirty="0"/>
              <a:t>Common risk assessment frameworks:</a:t>
            </a:r>
          </a:p>
          <a:p>
            <a:pPr lvl="1"/>
            <a:r>
              <a:rPr lang="en-US" sz="2800" dirty="0"/>
              <a:t>Operationally Critical Threat, Asset and Vulnerability Evaluation (OCTAVE)</a:t>
            </a:r>
          </a:p>
          <a:p>
            <a:pPr lvl="1"/>
            <a:r>
              <a:rPr lang="en-US" sz="2800" dirty="0"/>
              <a:t>Factor Analysis of Information Risk (FAIR)</a:t>
            </a:r>
          </a:p>
          <a:p>
            <a:pPr lvl="1"/>
            <a:r>
              <a:rPr lang="en-US" sz="2800" dirty="0"/>
              <a:t>NIST Risk Management Framework (NIST-RMF)</a:t>
            </a:r>
          </a:p>
          <a:p>
            <a:pPr lvl="1"/>
            <a:r>
              <a:rPr lang="en-US" sz="2800" dirty="0"/>
              <a:t>Threat Agent Risk Assessment (TARA)</a:t>
            </a:r>
          </a:p>
          <a:p>
            <a:pPr lvl="1"/>
            <a:r>
              <a:rPr lang="en-US" sz="2800" dirty="0"/>
              <a:t>COSO Enterprise Risk Management (COSO ERM)</a:t>
            </a:r>
          </a:p>
          <a:p>
            <a:pPr lvl="1"/>
            <a:r>
              <a:rPr lang="en-US" sz="2800" dirty="0"/>
              <a:t>ISO 31000 Risk Management</a:t>
            </a:r>
          </a:p>
          <a:p>
            <a:pPr lvl="1"/>
            <a:r>
              <a:rPr lang="en-US" sz="2800" dirty="0"/>
              <a:t>ISO 27005 Information Security Risk Management</a:t>
            </a:r>
          </a:p>
        </p:txBody>
      </p:sp>
    </p:spTree>
    <p:extLst>
      <p:ext uri="{BB962C8B-B14F-4D97-AF65-F5344CB8AC3E}">
        <p14:creationId xmlns:p14="http://schemas.microsoft.com/office/powerpoint/2010/main" val="33508496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540000" y="2060449"/>
            <a:ext cx="11059967" cy="3340608"/>
          </a:xfrm>
        </p:spPr>
        <p:txBody>
          <a:bodyPr>
            <a:normAutofit/>
          </a:bodyPr>
          <a:lstStyle/>
          <a:p>
            <a:pPr algn="ctr"/>
            <a:r>
              <a:rPr lang="en-US" sz="6000" b="1" dirty="0"/>
              <a:t>OCTAVE Allegro</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8749445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OCTAVE Allegro</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163337"/>
            <a:ext cx="7109737" cy="4136663"/>
          </a:xfrm>
        </p:spPr>
        <p:txBody>
          <a:bodyPr>
            <a:normAutofit/>
          </a:bodyPr>
          <a:lstStyle/>
          <a:p>
            <a:r>
              <a:rPr lang="en-US" sz="4000" dirty="0"/>
              <a:t>Information asset based approach</a:t>
            </a:r>
          </a:p>
          <a:p>
            <a:endParaRPr lang="en-US" sz="4000" dirty="0"/>
          </a:p>
          <a:p>
            <a:r>
              <a:rPr lang="en-US" sz="4000" dirty="0"/>
              <a:t>Easy-to-use</a:t>
            </a:r>
          </a:p>
          <a:p>
            <a:endParaRPr lang="en-US" sz="4000" dirty="0"/>
          </a:p>
          <a:p>
            <a:r>
              <a:rPr lang="en-US" sz="4000" dirty="0"/>
              <a:t>Well-suited for small companies</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Grafik 5">
            <a:extLst>
              <a:ext uri="{FF2B5EF4-FFF2-40B4-BE49-F238E27FC236}">
                <a16:creationId xmlns:a16="http://schemas.microsoft.com/office/drawing/2014/main" id="{90F2D973-BA04-7AFB-7C44-7529D5DE30DA}"/>
              </a:ext>
            </a:extLst>
          </p:cNvPr>
          <p:cNvPicPr>
            <a:picLocks noChangeAspect="1"/>
          </p:cNvPicPr>
          <p:nvPr/>
        </p:nvPicPr>
        <p:blipFill>
          <a:blip r:embed="rId5"/>
          <a:stretch>
            <a:fillRect/>
          </a:stretch>
        </p:blipFill>
        <p:spPr>
          <a:xfrm>
            <a:off x="7876751" y="1494262"/>
            <a:ext cx="3723217" cy="4805737"/>
          </a:xfrm>
          <a:prstGeom prst="rect">
            <a:avLst/>
          </a:prstGeom>
        </p:spPr>
      </p:pic>
    </p:spTree>
    <p:extLst>
      <p:ext uri="{BB962C8B-B14F-4D97-AF65-F5344CB8AC3E}">
        <p14:creationId xmlns:p14="http://schemas.microsoft.com/office/powerpoint/2010/main" val="8165082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OCTAVE Allegro</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0" name="Rechteck 9">
            <a:extLst>
              <a:ext uri="{FF2B5EF4-FFF2-40B4-BE49-F238E27FC236}">
                <a16:creationId xmlns:a16="http://schemas.microsoft.com/office/drawing/2014/main" id="{AA75FDAB-B1B4-7E7C-EAA5-C98EDFC01EC9}"/>
              </a:ext>
            </a:extLst>
          </p:cNvPr>
          <p:cNvSpPr/>
          <p:nvPr/>
        </p:nvSpPr>
        <p:spPr>
          <a:xfrm>
            <a:off x="258892"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dirty="0"/>
              <a:t>Establish Drivers</a:t>
            </a:r>
          </a:p>
        </p:txBody>
      </p:sp>
      <p:sp>
        <p:nvSpPr>
          <p:cNvPr id="11" name="Rechteck 10">
            <a:extLst>
              <a:ext uri="{FF2B5EF4-FFF2-40B4-BE49-F238E27FC236}">
                <a16:creationId xmlns:a16="http://schemas.microsoft.com/office/drawing/2014/main" id="{8D542367-FE68-ACBF-34A9-2E8651AF29F2}"/>
              </a:ext>
            </a:extLst>
          </p:cNvPr>
          <p:cNvSpPr/>
          <p:nvPr/>
        </p:nvSpPr>
        <p:spPr>
          <a:xfrm>
            <a:off x="512010"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dirty="0"/>
              <a:t>Step 1 - Establish Risk Measurement Criteria</a:t>
            </a:r>
          </a:p>
        </p:txBody>
      </p:sp>
      <p:sp>
        <p:nvSpPr>
          <p:cNvPr id="12" name="Rechteck 11">
            <a:extLst>
              <a:ext uri="{FF2B5EF4-FFF2-40B4-BE49-F238E27FC236}">
                <a16:creationId xmlns:a16="http://schemas.microsoft.com/office/drawing/2014/main" id="{E537F6B2-AB55-F40A-6E54-FFAE73256122}"/>
              </a:ext>
            </a:extLst>
          </p:cNvPr>
          <p:cNvSpPr/>
          <p:nvPr/>
        </p:nvSpPr>
        <p:spPr>
          <a:xfrm>
            <a:off x="3283228" y="2180149"/>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dirty="0"/>
              <a:t>Profile Assets</a:t>
            </a:r>
          </a:p>
        </p:txBody>
      </p:sp>
      <p:sp>
        <p:nvSpPr>
          <p:cNvPr id="13" name="Rechteck 12">
            <a:extLst>
              <a:ext uri="{FF2B5EF4-FFF2-40B4-BE49-F238E27FC236}">
                <a16:creationId xmlns:a16="http://schemas.microsoft.com/office/drawing/2014/main" id="{5452752E-FD9E-DF22-F879-7FB8D27189C5}"/>
              </a:ext>
            </a:extLst>
          </p:cNvPr>
          <p:cNvSpPr/>
          <p:nvPr/>
        </p:nvSpPr>
        <p:spPr>
          <a:xfrm>
            <a:off x="3536346"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dirty="0"/>
              <a:t>Step 2 - Develop an Information Asset Profile</a:t>
            </a:r>
          </a:p>
        </p:txBody>
      </p:sp>
      <p:sp>
        <p:nvSpPr>
          <p:cNvPr id="14" name="Rechteck 13">
            <a:extLst>
              <a:ext uri="{FF2B5EF4-FFF2-40B4-BE49-F238E27FC236}">
                <a16:creationId xmlns:a16="http://schemas.microsoft.com/office/drawing/2014/main" id="{3F270ACE-B039-CF28-721F-B154E7F79D40}"/>
              </a:ext>
            </a:extLst>
          </p:cNvPr>
          <p:cNvSpPr/>
          <p:nvPr/>
        </p:nvSpPr>
        <p:spPr>
          <a:xfrm>
            <a:off x="3536346" y="4028354"/>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dirty="0"/>
              <a:t>Step 3 - Identify Information Asset Containers</a:t>
            </a:r>
          </a:p>
        </p:txBody>
      </p:sp>
      <p:sp>
        <p:nvSpPr>
          <p:cNvPr id="15" name="Rechteck 14">
            <a:extLst>
              <a:ext uri="{FF2B5EF4-FFF2-40B4-BE49-F238E27FC236}">
                <a16:creationId xmlns:a16="http://schemas.microsoft.com/office/drawing/2014/main" id="{14AB1162-253D-CC3C-0B3A-4BA130833B67}"/>
              </a:ext>
            </a:extLst>
          </p:cNvPr>
          <p:cNvSpPr/>
          <p:nvPr/>
        </p:nvSpPr>
        <p:spPr>
          <a:xfrm>
            <a:off x="6298479"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dirty="0"/>
              <a:t>Identify Threats</a:t>
            </a:r>
          </a:p>
        </p:txBody>
      </p:sp>
      <p:sp>
        <p:nvSpPr>
          <p:cNvPr id="16" name="Rechteck 15">
            <a:extLst>
              <a:ext uri="{FF2B5EF4-FFF2-40B4-BE49-F238E27FC236}">
                <a16:creationId xmlns:a16="http://schemas.microsoft.com/office/drawing/2014/main" id="{6B60523B-53CE-E5B2-6450-E10CC3EB93E0}"/>
              </a:ext>
            </a:extLst>
          </p:cNvPr>
          <p:cNvSpPr/>
          <p:nvPr/>
        </p:nvSpPr>
        <p:spPr>
          <a:xfrm>
            <a:off x="6551597"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dirty="0"/>
              <a:t>Step 4 - Identify Areas of Concern</a:t>
            </a:r>
          </a:p>
        </p:txBody>
      </p:sp>
      <p:sp>
        <p:nvSpPr>
          <p:cNvPr id="17" name="Rechteck 16">
            <a:extLst>
              <a:ext uri="{FF2B5EF4-FFF2-40B4-BE49-F238E27FC236}">
                <a16:creationId xmlns:a16="http://schemas.microsoft.com/office/drawing/2014/main" id="{714CE70C-093E-E141-2421-1FEB1D054217}"/>
              </a:ext>
            </a:extLst>
          </p:cNvPr>
          <p:cNvSpPr/>
          <p:nvPr/>
        </p:nvSpPr>
        <p:spPr>
          <a:xfrm>
            <a:off x="6551597" y="402756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dirty="0"/>
              <a:t>Step 5 - Identify Threat Scenarios</a:t>
            </a:r>
          </a:p>
        </p:txBody>
      </p:sp>
      <p:sp>
        <p:nvSpPr>
          <p:cNvPr id="18" name="Rechteck 17">
            <a:extLst>
              <a:ext uri="{FF2B5EF4-FFF2-40B4-BE49-F238E27FC236}">
                <a16:creationId xmlns:a16="http://schemas.microsoft.com/office/drawing/2014/main" id="{F9EE8E18-EC0A-6975-06B9-4B626B615A61}"/>
              </a:ext>
            </a:extLst>
          </p:cNvPr>
          <p:cNvSpPr/>
          <p:nvPr/>
        </p:nvSpPr>
        <p:spPr>
          <a:xfrm>
            <a:off x="9313730"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dirty="0"/>
              <a:t>Identify/Mitigate Risks</a:t>
            </a:r>
          </a:p>
        </p:txBody>
      </p:sp>
      <p:sp>
        <p:nvSpPr>
          <p:cNvPr id="19" name="Rechteck 18">
            <a:extLst>
              <a:ext uri="{FF2B5EF4-FFF2-40B4-BE49-F238E27FC236}">
                <a16:creationId xmlns:a16="http://schemas.microsoft.com/office/drawing/2014/main" id="{FF4AE14C-6C05-8816-952C-F8ACF2CA08C9}"/>
              </a:ext>
            </a:extLst>
          </p:cNvPr>
          <p:cNvSpPr/>
          <p:nvPr/>
        </p:nvSpPr>
        <p:spPr>
          <a:xfrm>
            <a:off x="9566848"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dirty="0"/>
              <a:t>Step 6 - Identify Risks</a:t>
            </a:r>
          </a:p>
        </p:txBody>
      </p:sp>
      <p:sp>
        <p:nvSpPr>
          <p:cNvPr id="20" name="Rechteck 19">
            <a:extLst>
              <a:ext uri="{FF2B5EF4-FFF2-40B4-BE49-F238E27FC236}">
                <a16:creationId xmlns:a16="http://schemas.microsoft.com/office/drawing/2014/main" id="{8808A67A-7546-1F8A-AC53-FAF4147AA749}"/>
              </a:ext>
            </a:extLst>
          </p:cNvPr>
          <p:cNvSpPr/>
          <p:nvPr/>
        </p:nvSpPr>
        <p:spPr>
          <a:xfrm>
            <a:off x="9566848" y="402756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dirty="0"/>
              <a:t>Step 7 - Analyze Risks</a:t>
            </a:r>
          </a:p>
        </p:txBody>
      </p:sp>
      <p:sp>
        <p:nvSpPr>
          <p:cNvPr id="21" name="Rechteck 20">
            <a:extLst>
              <a:ext uri="{FF2B5EF4-FFF2-40B4-BE49-F238E27FC236}">
                <a16:creationId xmlns:a16="http://schemas.microsoft.com/office/drawing/2014/main" id="{49ADDC05-3BD0-A6B2-C4B5-FEFC44C4074D}"/>
              </a:ext>
            </a:extLst>
          </p:cNvPr>
          <p:cNvSpPr/>
          <p:nvPr/>
        </p:nvSpPr>
        <p:spPr>
          <a:xfrm>
            <a:off x="9566848" y="5130715"/>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dirty="0"/>
              <a:t>Step 8 - Select Mitigation Approach</a:t>
            </a:r>
          </a:p>
        </p:txBody>
      </p:sp>
      <p:cxnSp>
        <p:nvCxnSpPr>
          <p:cNvPr id="22" name="Gerade Verbindung mit Pfeil 21">
            <a:extLst>
              <a:ext uri="{FF2B5EF4-FFF2-40B4-BE49-F238E27FC236}">
                <a16:creationId xmlns:a16="http://schemas.microsoft.com/office/drawing/2014/main" id="{F25833DA-E1FC-A7F6-798F-520D215C66F8}"/>
              </a:ext>
            </a:extLst>
          </p:cNvPr>
          <p:cNvCxnSpPr>
            <a:stCxn id="11" idx="3"/>
            <a:endCxn id="13" idx="1"/>
          </p:cNvCxnSpPr>
          <p:nvPr/>
        </p:nvCxnSpPr>
        <p:spPr>
          <a:xfrm>
            <a:off x="2576239" y="3403496"/>
            <a:ext cx="960107" cy="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3" name="Gerade Verbindung mit Pfeil 22">
            <a:extLst>
              <a:ext uri="{FF2B5EF4-FFF2-40B4-BE49-F238E27FC236}">
                <a16:creationId xmlns:a16="http://schemas.microsoft.com/office/drawing/2014/main" id="{06E27A87-0EF7-ED2D-58DA-730D8C29064E}"/>
              </a:ext>
            </a:extLst>
          </p:cNvPr>
          <p:cNvCxnSpPr>
            <a:cxnSpLocks/>
            <a:stCxn id="13" idx="2"/>
            <a:endCxn id="14" idx="0"/>
          </p:cNvCxnSpPr>
          <p:nvPr/>
        </p:nvCxnSpPr>
        <p:spPr>
          <a:xfrm>
            <a:off x="4568461" y="3859547"/>
            <a:ext cx="0" cy="168807"/>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4" name="Gerade Verbindung mit Pfeil 23">
            <a:extLst>
              <a:ext uri="{FF2B5EF4-FFF2-40B4-BE49-F238E27FC236}">
                <a16:creationId xmlns:a16="http://schemas.microsoft.com/office/drawing/2014/main" id="{2260CC86-17B3-0AA8-8DA9-51E9995C32A5}"/>
              </a:ext>
            </a:extLst>
          </p:cNvPr>
          <p:cNvCxnSpPr>
            <a:cxnSpLocks/>
            <a:stCxn id="14" idx="3"/>
            <a:endCxn id="16" idx="1"/>
          </p:cNvCxnSpPr>
          <p:nvPr/>
        </p:nvCxnSpPr>
        <p:spPr>
          <a:xfrm flipV="1">
            <a:off x="5600576" y="3403497"/>
            <a:ext cx="951021" cy="108090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5" name="Gerade Verbindung mit Pfeil 24">
            <a:extLst>
              <a:ext uri="{FF2B5EF4-FFF2-40B4-BE49-F238E27FC236}">
                <a16:creationId xmlns:a16="http://schemas.microsoft.com/office/drawing/2014/main" id="{73D4AC77-2B73-39AA-110B-D4FB534C2167}"/>
              </a:ext>
            </a:extLst>
          </p:cNvPr>
          <p:cNvCxnSpPr>
            <a:cxnSpLocks/>
            <a:stCxn id="16" idx="2"/>
            <a:endCxn id="17" idx="0"/>
          </p:cNvCxnSpPr>
          <p:nvPr/>
        </p:nvCxnSpPr>
        <p:spPr>
          <a:xfrm>
            <a:off x="7583711"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6" name="Gerade Verbindung mit Pfeil 25">
            <a:extLst>
              <a:ext uri="{FF2B5EF4-FFF2-40B4-BE49-F238E27FC236}">
                <a16:creationId xmlns:a16="http://schemas.microsoft.com/office/drawing/2014/main" id="{9A03A57E-2799-6E8F-5A56-6927C8F82271}"/>
              </a:ext>
            </a:extLst>
          </p:cNvPr>
          <p:cNvCxnSpPr>
            <a:cxnSpLocks/>
            <a:stCxn id="17" idx="3"/>
            <a:endCxn id="19" idx="1"/>
          </p:cNvCxnSpPr>
          <p:nvPr/>
        </p:nvCxnSpPr>
        <p:spPr>
          <a:xfrm flipV="1">
            <a:off x="8615826" y="3403496"/>
            <a:ext cx="951021" cy="108012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7" name="Gerade Verbindung mit Pfeil 26">
            <a:extLst>
              <a:ext uri="{FF2B5EF4-FFF2-40B4-BE49-F238E27FC236}">
                <a16:creationId xmlns:a16="http://schemas.microsoft.com/office/drawing/2014/main" id="{3979EDCA-A38F-B2C7-FE44-809BE4CD218D}"/>
              </a:ext>
            </a:extLst>
          </p:cNvPr>
          <p:cNvCxnSpPr>
            <a:cxnSpLocks/>
            <a:stCxn id="19" idx="2"/>
            <a:endCxn id="20" idx="0"/>
          </p:cNvCxnSpPr>
          <p:nvPr/>
        </p:nvCxnSpPr>
        <p:spPr>
          <a:xfrm>
            <a:off x="10598962"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8" name="Gerade Verbindung mit Pfeil 27">
            <a:extLst>
              <a:ext uri="{FF2B5EF4-FFF2-40B4-BE49-F238E27FC236}">
                <a16:creationId xmlns:a16="http://schemas.microsoft.com/office/drawing/2014/main" id="{E3202F16-EB03-3601-8ED9-03656FA05F57}"/>
              </a:ext>
            </a:extLst>
          </p:cNvPr>
          <p:cNvCxnSpPr>
            <a:cxnSpLocks/>
            <a:stCxn id="20" idx="2"/>
            <a:endCxn id="21" idx="0"/>
          </p:cNvCxnSpPr>
          <p:nvPr/>
        </p:nvCxnSpPr>
        <p:spPr>
          <a:xfrm>
            <a:off x="10598962" y="4939667"/>
            <a:ext cx="0" cy="19104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15507918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OCTAVE Allegro</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0" name="Rechteck 9">
            <a:extLst>
              <a:ext uri="{FF2B5EF4-FFF2-40B4-BE49-F238E27FC236}">
                <a16:creationId xmlns:a16="http://schemas.microsoft.com/office/drawing/2014/main" id="{AA75FDAB-B1B4-7E7C-EAA5-C98EDFC01EC9}"/>
              </a:ext>
            </a:extLst>
          </p:cNvPr>
          <p:cNvSpPr/>
          <p:nvPr/>
        </p:nvSpPr>
        <p:spPr>
          <a:xfrm>
            <a:off x="258892"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dirty="0"/>
              <a:t>Establish Drivers</a:t>
            </a:r>
          </a:p>
        </p:txBody>
      </p:sp>
      <p:sp>
        <p:nvSpPr>
          <p:cNvPr id="11" name="Rechteck 10">
            <a:extLst>
              <a:ext uri="{FF2B5EF4-FFF2-40B4-BE49-F238E27FC236}">
                <a16:creationId xmlns:a16="http://schemas.microsoft.com/office/drawing/2014/main" id="{8D542367-FE68-ACBF-34A9-2E8651AF29F2}"/>
              </a:ext>
            </a:extLst>
          </p:cNvPr>
          <p:cNvSpPr/>
          <p:nvPr/>
        </p:nvSpPr>
        <p:spPr>
          <a:xfrm>
            <a:off x="512010" y="2947446"/>
            <a:ext cx="2064229" cy="912101"/>
          </a:xfrm>
          <a:prstGeom prst="rect">
            <a:avLst/>
          </a:prstGeom>
          <a:solidFill>
            <a:srgbClr val="FF0000"/>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dirty="0"/>
              <a:t>Step 1 - Establish Risk Measurement Criteria</a:t>
            </a:r>
          </a:p>
        </p:txBody>
      </p:sp>
      <p:sp>
        <p:nvSpPr>
          <p:cNvPr id="12" name="Rechteck 11">
            <a:extLst>
              <a:ext uri="{FF2B5EF4-FFF2-40B4-BE49-F238E27FC236}">
                <a16:creationId xmlns:a16="http://schemas.microsoft.com/office/drawing/2014/main" id="{E537F6B2-AB55-F40A-6E54-FFAE73256122}"/>
              </a:ext>
            </a:extLst>
          </p:cNvPr>
          <p:cNvSpPr/>
          <p:nvPr/>
        </p:nvSpPr>
        <p:spPr>
          <a:xfrm>
            <a:off x="3283228" y="2180149"/>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dirty="0"/>
              <a:t>Profile Assets</a:t>
            </a:r>
          </a:p>
        </p:txBody>
      </p:sp>
      <p:sp>
        <p:nvSpPr>
          <p:cNvPr id="13" name="Rechteck 12">
            <a:extLst>
              <a:ext uri="{FF2B5EF4-FFF2-40B4-BE49-F238E27FC236}">
                <a16:creationId xmlns:a16="http://schemas.microsoft.com/office/drawing/2014/main" id="{5452752E-FD9E-DF22-F879-7FB8D27189C5}"/>
              </a:ext>
            </a:extLst>
          </p:cNvPr>
          <p:cNvSpPr/>
          <p:nvPr/>
        </p:nvSpPr>
        <p:spPr>
          <a:xfrm>
            <a:off x="3536346"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dirty="0"/>
              <a:t>Step 2 - Develop an Information Asset Profile</a:t>
            </a:r>
          </a:p>
        </p:txBody>
      </p:sp>
      <p:sp>
        <p:nvSpPr>
          <p:cNvPr id="14" name="Rechteck 13">
            <a:extLst>
              <a:ext uri="{FF2B5EF4-FFF2-40B4-BE49-F238E27FC236}">
                <a16:creationId xmlns:a16="http://schemas.microsoft.com/office/drawing/2014/main" id="{3F270ACE-B039-CF28-721F-B154E7F79D40}"/>
              </a:ext>
            </a:extLst>
          </p:cNvPr>
          <p:cNvSpPr/>
          <p:nvPr/>
        </p:nvSpPr>
        <p:spPr>
          <a:xfrm>
            <a:off x="3536346" y="4028354"/>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dirty="0"/>
              <a:t>Step 3 - Identify Information Asset Containers</a:t>
            </a:r>
          </a:p>
        </p:txBody>
      </p:sp>
      <p:sp>
        <p:nvSpPr>
          <p:cNvPr id="15" name="Rechteck 14">
            <a:extLst>
              <a:ext uri="{FF2B5EF4-FFF2-40B4-BE49-F238E27FC236}">
                <a16:creationId xmlns:a16="http://schemas.microsoft.com/office/drawing/2014/main" id="{14AB1162-253D-CC3C-0B3A-4BA130833B67}"/>
              </a:ext>
            </a:extLst>
          </p:cNvPr>
          <p:cNvSpPr/>
          <p:nvPr/>
        </p:nvSpPr>
        <p:spPr>
          <a:xfrm>
            <a:off x="6298479"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dirty="0"/>
              <a:t>Identify Threats</a:t>
            </a:r>
          </a:p>
        </p:txBody>
      </p:sp>
      <p:sp>
        <p:nvSpPr>
          <p:cNvPr id="16" name="Rechteck 15">
            <a:extLst>
              <a:ext uri="{FF2B5EF4-FFF2-40B4-BE49-F238E27FC236}">
                <a16:creationId xmlns:a16="http://schemas.microsoft.com/office/drawing/2014/main" id="{6B60523B-53CE-E5B2-6450-E10CC3EB93E0}"/>
              </a:ext>
            </a:extLst>
          </p:cNvPr>
          <p:cNvSpPr/>
          <p:nvPr/>
        </p:nvSpPr>
        <p:spPr>
          <a:xfrm>
            <a:off x="6551597"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dirty="0"/>
              <a:t>Step 4 - Identify Areas of Concern</a:t>
            </a:r>
          </a:p>
        </p:txBody>
      </p:sp>
      <p:sp>
        <p:nvSpPr>
          <p:cNvPr id="17" name="Rechteck 16">
            <a:extLst>
              <a:ext uri="{FF2B5EF4-FFF2-40B4-BE49-F238E27FC236}">
                <a16:creationId xmlns:a16="http://schemas.microsoft.com/office/drawing/2014/main" id="{714CE70C-093E-E141-2421-1FEB1D054217}"/>
              </a:ext>
            </a:extLst>
          </p:cNvPr>
          <p:cNvSpPr/>
          <p:nvPr/>
        </p:nvSpPr>
        <p:spPr>
          <a:xfrm>
            <a:off x="6551597" y="402756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dirty="0"/>
              <a:t>Step 5 - Identify Threat Scenarios</a:t>
            </a:r>
          </a:p>
        </p:txBody>
      </p:sp>
      <p:sp>
        <p:nvSpPr>
          <p:cNvPr id="18" name="Rechteck 17">
            <a:extLst>
              <a:ext uri="{FF2B5EF4-FFF2-40B4-BE49-F238E27FC236}">
                <a16:creationId xmlns:a16="http://schemas.microsoft.com/office/drawing/2014/main" id="{F9EE8E18-EC0A-6975-06B9-4B626B615A61}"/>
              </a:ext>
            </a:extLst>
          </p:cNvPr>
          <p:cNvSpPr/>
          <p:nvPr/>
        </p:nvSpPr>
        <p:spPr>
          <a:xfrm>
            <a:off x="9313730"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dirty="0"/>
              <a:t>Identify/Mitigate Risks</a:t>
            </a:r>
          </a:p>
        </p:txBody>
      </p:sp>
      <p:sp>
        <p:nvSpPr>
          <p:cNvPr id="19" name="Rechteck 18">
            <a:extLst>
              <a:ext uri="{FF2B5EF4-FFF2-40B4-BE49-F238E27FC236}">
                <a16:creationId xmlns:a16="http://schemas.microsoft.com/office/drawing/2014/main" id="{FF4AE14C-6C05-8816-952C-F8ACF2CA08C9}"/>
              </a:ext>
            </a:extLst>
          </p:cNvPr>
          <p:cNvSpPr/>
          <p:nvPr/>
        </p:nvSpPr>
        <p:spPr>
          <a:xfrm>
            <a:off x="9566848"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dirty="0"/>
              <a:t>Step 6 - Identify Risks</a:t>
            </a:r>
          </a:p>
        </p:txBody>
      </p:sp>
      <p:sp>
        <p:nvSpPr>
          <p:cNvPr id="20" name="Rechteck 19">
            <a:extLst>
              <a:ext uri="{FF2B5EF4-FFF2-40B4-BE49-F238E27FC236}">
                <a16:creationId xmlns:a16="http://schemas.microsoft.com/office/drawing/2014/main" id="{8808A67A-7546-1F8A-AC53-FAF4147AA749}"/>
              </a:ext>
            </a:extLst>
          </p:cNvPr>
          <p:cNvSpPr/>
          <p:nvPr/>
        </p:nvSpPr>
        <p:spPr>
          <a:xfrm>
            <a:off x="9566848" y="402756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dirty="0"/>
              <a:t>Step 7 - Analyze Risks</a:t>
            </a:r>
          </a:p>
        </p:txBody>
      </p:sp>
      <p:sp>
        <p:nvSpPr>
          <p:cNvPr id="21" name="Rechteck 20">
            <a:extLst>
              <a:ext uri="{FF2B5EF4-FFF2-40B4-BE49-F238E27FC236}">
                <a16:creationId xmlns:a16="http://schemas.microsoft.com/office/drawing/2014/main" id="{49ADDC05-3BD0-A6B2-C4B5-FEFC44C4074D}"/>
              </a:ext>
            </a:extLst>
          </p:cNvPr>
          <p:cNvSpPr/>
          <p:nvPr/>
        </p:nvSpPr>
        <p:spPr>
          <a:xfrm>
            <a:off x="9566848" y="5130715"/>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dirty="0"/>
              <a:t>Step 8 - Select Mitigation Approach</a:t>
            </a:r>
          </a:p>
        </p:txBody>
      </p:sp>
      <p:cxnSp>
        <p:nvCxnSpPr>
          <p:cNvPr id="22" name="Gerade Verbindung mit Pfeil 21">
            <a:extLst>
              <a:ext uri="{FF2B5EF4-FFF2-40B4-BE49-F238E27FC236}">
                <a16:creationId xmlns:a16="http://schemas.microsoft.com/office/drawing/2014/main" id="{F25833DA-E1FC-A7F6-798F-520D215C66F8}"/>
              </a:ext>
            </a:extLst>
          </p:cNvPr>
          <p:cNvCxnSpPr>
            <a:stCxn id="11" idx="3"/>
            <a:endCxn id="13" idx="1"/>
          </p:cNvCxnSpPr>
          <p:nvPr/>
        </p:nvCxnSpPr>
        <p:spPr>
          <a:xfrm>
            <a:off x="2576239" y="3403496"/>
            <a:ext cx="960107" cy="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3" name="Gerade Verbindung mit Pfeil 22">
            <a:extLst>
              <a:ext uri="{FF2B5EF4-FFF2-40B4-BE49-F238E27FC236}">
                <a16:creationId xmlns:a16="http://schemas.microsoft.com/office/drawing/2014/main" id="{06E27A87-0EF7-ED2D-58DA-730D8C29064E}"/>
              </a:ext>
            </a:extLst>
          </p:cNvPr>
          <p:cNvCxnSpPr>
            <a:cxnSpLocks/>
            <a:stCxn id="13" idx="2"/>
            <a:endCxn id="14" idx="0"/>
          </p:cNvCxnSpPr>
          <p:nvPr/>
        </p:nvCxnSpPr>
        <p:spPr>
          <a:xfrm>
            <a:off x="4568461" y="3859547"/>
            <a:ext cx="0" cy="168807"/>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4" name="Gerade Verbindung mit Pfeil 23">
            <a:extLst>
              <a:ext uri="{FF2B5EF4-FFF2-40B4-BE49-F238E27FC236}">
                <a16:creationId xmlns:a16="http://schemas.microsoft.com/office/drawing/2014/main" id="{2260CC86-17B3-0AA8-8DA9-51E9995C32A5}"/>
              </a:ext>
            </a:extLst>
          </p:cNvPr>
          <p:cNvCxnSpPr>
            <a:cxnSpLocks/>
            <a:stCxn id="14" idx="3"/>
            <a:endCxn id="16" idx="1"/>
          </p:cNvCxnSpPr>
          <p:nvPr/>
        </p:nvCxnSpPr>
        <p:spPr>
          <a:xfrm flipV="1">
            <a:off x="5600576" y="3403497"/>
            <a:ext cx="951021" cy="108090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5" name="Gerade Verbindung mit Pfeil 24">
            <a:extLst>
              <a:ext uri="{FF2B5EF4-FFF2-40B4-BE49-F238E27FC236}">
                <a16:creationId xmlns:a16="http://schemas.microsoft.com/office/drawing/2014/main" id="{73D4AC77-2B73-39AA-110B-D4FB534C2167}"/>
              </a:ext>
            </a:extLst>
          </p:cNvPr>
          <p:cNvCxnSpPr>
            <a:cxnSpLocks/>
            <a:stCxn id="16" idx="2"/>
            <a:endCxn id="17" idx="0"/>
          </p:cNvCxnSpPr>
          <p:nvPr/>
        </p:nvCxnSpPr>
        <p:spPr>
          <a:xfrm>
            <a:off x="7583711"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6" name="Gerade Verbindung mit Pfeil 25">
            <a:extLst>
              <a:ext uri="{FF2B5EF4-FFF2-40B4-BE49-F238E27FC236}">
                <a16:creationId xmlns:a16="http://schemas.microsoft.com/office/drawing/2014/main" id="{9A03A57E-2799-6E8F-5A56-6927C8F82271}"/>
              </a:ext>
            </a:extLst>
          </p:cNvPr>
          <p:cNvCxnSpPr>
            <a:cxnSpLocks/>
            <a:stCxn id="17" idx="3"/>
            <a:endCxn id="19" idx="1"/>
          </p:cNvCxnSpPr>
          <p:nvPr/>
        </p:nvCxnSpPr>
        <p:spPr>
          <a:xfrm flipV="1">
            <a:off x="8615826" y="3403496"/>
            <a:ext cx="951021" cy="108012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7" name="Gerade Verbindung mit Pfeil 26">
            <a:extLst>
              <a:ext uri="{FF2B5EF4-FFF2-40B4-BE49-F238E27FC236}">
                <a16:creationId xmlns:a16="http://schemas.microsoft.com/office/drawing/2014/main" id="{3979EDCA-A38F-B2C7-FE44-809BE4CD218D}"/>
              </a:ext>
            </a:extLst>
          </p:cNvPr>
          <p:cNvCxnSpPr>
            <a:cxnSpLocks/>
            <a:stCxn id="19" idx="2"/>
            <a:endCxn id="20" idx="0"/>
          </p:cNvCxnSpPr>
          <p:nvPr/>
        </p:nvCxnSpPr>
        <p:spPr>
          <a:xfrm>
            <a:off x="10598962"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8" name="Gerade Verbindung mit Pfeil 27">
            <a:extLst>
              <a:ext uri="{FF2B5EF4-FFF2-40B4-BE49-F238E27FC236}">
                <a16:creationId xmlns:a16="http://schemas.microsoft.com/office/drawing/2014/main" id="{E3202F16-EB03-3601-8ED9-03656FA05F57}"/>
              </a:ext>
            </a:extLst>
          </p:cNvPr>
          <p:cNvCxnSpPr>
            <a:cxnSpLocks/>
            <a:stCxn id="20" idx="2"/>
            <a:endCxn id="21" idx="0"/>
          </p:cNvCxnSpPr>
          <p:nvPr/>
        </p:nvCxnSpPr>
        <p:spPr>
          <a:xfrm>
            <a:off x="10598962" y="4939667"/>
            <a:ext cx="0" cy="19104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20582903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Step 1 – Establish Risk Measurement Criteria</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79999"/>
            <a:ext cx="11059200" cy="4512875"/>
          </a:xfrm>
        </p:spPr>
        <p:txBody>
          <a:bodyPr>
            <a:normAutofit/>
          </a:bodyPr>
          <a:lstStyle/>
          <a:p>
            <a:r>
              <a:rPr lang="en-US" sz="3200" dirty="0"/>
              <a:t>Qualitative risk measurement criteria</a:t>
            </a:r>
          </a:p>
          <a:p>
            <a:pPr lvl="1"/>
            <a:endParaRPr lang="en-US" dirty="0"/>
          </a:p>
          <a:p>
            <a:r>
              <a:rPr lang="en-US" sz="3200" dirty="0"/>
              <a:t>Consideration of various impact areas, such as:</a:t>
            </a:r>
          </a:p>
          <a:p>
            <a:pPr lvl="1"/>
            <a:r>
              <a:rPr lang="en-US" sz="2800" dirty="0"/>
              <a:t>Reputation/customer confidence</a:t>
            </a:r>
          </a:p>
          <a:p>
            <a:pPr lvl="1"/>
            <a:r>
              <a:rPr lang="en-US" sz="2800" dirty="0"/>
              <a:t>Financial</a:t>
            </a:r>
          </a:p>
          <a:p>
            <a:pPr lvl="1"/>
            <a:r>
              <a:rPr lang="en-US" sz="2800" dirty="0"/>
              <a:t>Productivity</a:t>
            </a:r>
          </a:p>
          <a:p>
            <a:pPr lvl="1"/>
            <a:r>
              <a:rPr lang="en-US" sz="2800" dirty="0"/>
              <a:t>Safety and health</a:t>
            </a:r>
          </a:p>
          <a:p>
            <a:pPr lvl="1"/>
            <a:r>
              <a:rPr lang="en-US" sz="2800" dirty="0"/>
              <a:t>Fines/legal penalties</a:t>
            </a:r>
          </a:p>
          <a:p>
            <a:pPr lvl="1"/>
            <a:r>
              <a:rPr lang="en-US" sz="2800" dirty="0"/>
              <a:t>…</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406767155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Step 1 – Establish Risk Measurement Criteria</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8" name="Grafik 7">
            <a:extLst>
              <a:ext uri="{FF2B5EF4-FFF2-40B4-BE49-F238E27FC236}">
                <a16:creationId xmlns:a16="http://schemas.microsoft.com/office/drawing/2014/main" id="{6EBCCE7E-7D0D-918C-BA89-A979835E2496}"/>
              </a:ext>
            </a:extLst>
          </p:cNvPr>
          <p:cNvPicPr>
            <a:picLocks noChangeAspect="1"/>
          </p:cNvPicPr>
          <p:nvPr/>
        </p:nvPicPr>
        <p:blipFill>
          <a:blip r:embed="rId5"/>
          <a:stretch>
            <a:fillRect/>
          </a:stretch>
        </p:blipFill>
        <p:spPr>
          <a:xfrm>
            <a:off x="1393605" y="1916482"/>
            <a:ext cx="9404789" cy="4576393"/>
          </a:xfrm>
          <a:prstGeom prst="rect">
            <a:avLst/>
          </a:prstGeom>
        </p:spPr>
      </p:pic>
      <p:sp>
        <p:nvSpPr>
          <p:cNvPr id="10" name="Textfeld 9">
            <a:extLst>
              <a:ext uri="{FF2B5EF4-FFF2-40B4-BE49-F238E27FC236}">
                <a16:creationId xmlns:a16="http://schemas.microsoft.com/office/drawing/2014/main" id="{22E88FE2-D192-2245-196D-C45AA0ED5D1E}"/>
              </a:ext>
            </a:extLst>
          </p:cNvPr>
          <p:cNvSpPr txBox="1"/>
          <p:nvPr/>
        </p:nvSpPr>
        <p:spPr>
          <a:xfrm>
            <a:off x="10609544" y="6185098"/>
            <a:ext cx="1415441" cy="307777"/>
          </a:xfrm>
          <a:prstGeom prst="rect">
            <a:avLst/>
          </a:prstGeom>
          <a:noFill/>
        </p:spPr>
        <p:txBody>
          <a:bodyPr wrap="square" rtlCol="0">
            <a:spAutoFit/>
          </a:bodyPr>
          <a:lstStyle/>
          <a:p>
            <a:r>
              <a:rPr lang="en-US" sz="1400" dirty="0"/>
              <a:t>Source: SEI 2007</a:t>
            </a:r>
          </a:p>
        </p:txBody>
      </p:sp>
    </p:spTree>
    <p:extLst>
      <p:ext uri="{BB962C8B-B14F-4D97-AF65-F5344CB8AC3E}">
        <p14:creationId xmlns:p14="http://schemas.microsoft.com/office/powerpoint/2010/main" val="134351303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OCTAVE Allegro</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0" name="Rechteck 9">
            <a:extLst>
              <a:ext uri="{FF2B5EF4-FFF2-40B4-BE49-F238E27FC236}">
                <a16:creationId xmlns:a16="http://schemas.microsoft.com/office/drawing/2014/main" id="{AA75FDAB-B1B4-7E7C-EAA5-C98EDFC01EC9}"/>
              </a:ext>
            </a:extLst>
          </p:cNvPr>
          <p:cNvSpPr/>
          <p:nvPr/>
        </p:nvSpPr>
        <p:spPr>
          <a:xfrm>
            <a:off x="258892"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dirty="0"/>
              <a:t>Establish Drivers</a:t>
            </a:r>
          </a:p>
        </p:txBody>
      </p:sp>
      <p:sp>
        <p:nvSpPr>
          <p:cNvPr id="11" name="Rechteck 10">
            <a:extLst>
              <a:ext uri="{FF2B5EF4-FFF2-40B4-BE49-F238E27FC236}">
                <a16:creationId xmlns:a16="http://schemas.microsoft.com/office/drawing/2014/main" id="{8D542367-FE68-ACBF-34A9-2E8651AF29F2}"/>
              </a:ext>
            </a:extLst>
          </p:cNvPr>
          <p:cNvSpPr/>
          <p:nvPr/>
        </p:nvSpPr>
        <p:spPr>
          <a:xfrm>
            <a:off x="512010"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dirty="0"/>
              <a:t>Step 1 - Establish Risk Measurement Criteria</a:t>
            </a:r>
          </a:p>
        </p:txBody>
      </p:sp>
      <p:sp>
        <p:nvSpPr>
          <p:cNvPr id="12" name="Rechteck 11">
            <a:extLst>
              <a:ext uri="{FF2B5EF4-FFF2-40B4-BE49-F238E27FC236}">
                <a16:creationId xmlns:a16="http://schemas.microsoft.com/office/drawing/2014/main" id="{E537F6B2-AB55-F40A-6E54-FFAE73256122}"/>
              </a:ext>
            </a:extLst>
          </p:cNvPr>
          <p:cNvSpPr/>
          <p:nvPr/>
        </p:nvSpPr>
        <p:spPr>
          <a:xfrm>
            <a:off x="3283228" y="2180149"/>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dirty="0"/>
              <a:t>Profile Assets</a:t>
            </a:r>
          </a:p>
        </p:txBody>
      </p:sp>
      <p:sp>
        <p:nvSpPr>
          <p:cNvPr id="13" name="Rechteck 12">
            <a:extLst>
              <a:ext uri="{FF2B5EF4-FFF2-40B4-BE49-F238E27FC236}">
                <a16:creationId xmlns:a16="http://schemas.microsoft.com/office/drawing/2014/main" id="{5452752E-FD9E-DF22-F879-7FB8D27189C5}"/>
              </a:ext>
            </a:extLst>
          </p:cNvPr>
          <p:cNvSpPr/>
          <p:nvPr/>
        </p:nvSpPr>
        <p:spPr>
          <a:xfrm>
            <a:off x="3536346" y="2947446"/>
            <a:ext cx="2064229" cy="912101"/>
          </a:xfrm>
          <a:prstGeom prst="rect">
            <a:avLst/>
          </a:prstGeom>
          <a:solidFill>
            <a:srgbClr val="FF0000"/>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dirty="0"/>
              <a:t>Step 2 - Develop an Information Asset Profile</a:t>
            </a:r>
          </a:p>
        </p:txBody>
      </p:sp>
      <p:sp>
        <p:nvSpPr>
          <p:cNvPr id="14" name="Rechteck 13">
            <a:extLst>
              <a:ext uri="{FF2B5EF4-FFF2-40B4-BE49-F238E27FC236}">
                <a16:creationId xmlns:a16="http://schemas.microsoft.com/office/drawing/2014/main" id="{3F270ACE-B039-CF28-721F-B154E7F79D40}"/>
              </a:ext>
            </a:extLst>
          </p:cNvPr>
          <p:cNvSpPr/>
          <p:nvPr/>
        </p:nvSpPr>
        <p:spPr>
          <a:xfrm>
            <a:off x="3536346" y="4028354"/>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dirty="0"/>
              <a:t>Step 3 - Identify Information Asset Containers</a:t>
            </a:r>
          </a:p>
        </p:txBody>
      </p:sp>
      <p:sp>
        <p:nvSpPr>
          <p:cNvPr id="15" name="Rechteck 14">
            <a:extLst>
              <a:ext uri="{FF2B5EF4-FFF2-40B4-BE49-F238E27FC236}">
                <a16:creationId xmlns:a16="http://schemas.microsoft.com/office/drawing/2014/main" id="{14AB1162-253D-CC3C-0B3A-4BA130833B67}"/>
              </a:ext>
            </a:extLst>
          </p:cNvPr>
          <p:cNvSpPr/>
          <p:nvPr/>
        </p:nvSpPr>
        <p:spPr>
          <a:xfrm>
            <a:off x="6298479"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dirty="0"/>
              <a:t>Identify Threats</a:t>
            </a:r>
          </a:p>
        </p:txBody>
      </p:sp>
      <p:sp>
        <p:nvSpPr>
          <p:cNvPr id="16" name="Rechteck 15">
            <a:extLst>
              <a:ext uri="{FF2B5EF4-FFF2-40B4-BE49-F238E27FC236}">
                <a16:creationId xmlns:a16="http://schemas.microsoft.com/office/drawing/2014/main" id="{6B60523B-53CE-E5B2-6450-E10CC3EB93E0}"/>
              </a:ext>
            </a:extLst>
          </p:cNvPr>
          <p:cNvSpPr/>
          <p:nvPr/>
        </p:nvSpPr>
        <p:spPr>
          <a:xfrm>
            <a:off x="6551597"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dirty="0"/>
              <a:t>Step 4 - Identify Areas of Concern</a:t>
            </a:r>
          </a:p>
        </p:txBody>
      </p:sp>
      <p:sp>
        <p:nvSpPr>
          <p:cNvPr id="17" name="Rechteck 16">
            <a:extLst>
              <a:ext uri="{FF2B5EF4-FFF2-40B4-BE49-F238E27FC236}">
                <a16:creationId xmlns:a16="http://schemas.microsoft.com/office/drawing/2014/main" id="{714CE70C-093E-E141-2421-1FEB1D054217}"/>
              </a:ext>
            </a:extLst>
          </p:cNvPr>
          <p:cNvSpPr/>
          <p:nvPr/>
        </p:nvSpPr>
        <p:spPr>
          <a:xfrm>
            <a:off x="6551597" y="402756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dirty="0"/>
              <a:t>Step 5 - Identify Threat Scenarios</a:t>
            </a:r>
          </a:p>
        </p:txBody>
      </p:sp>
      <p:sp>
        <p:nvSpPr>
          <p:cNvPr id="18" name="Rechteck 17">
            <a:extLst>
              <a:ext uri="{FF2B5EF4-FFF2-40B4-BE49-F238E27FC236}">
                <a16:creationId xmlns:a16="http://schemas.microsoft.com/office/drawing/2014/main" id="{F9EE8E18-EC0A-6975-06B9-4B626B615A61}"/>
              </a:ext>
            </a:extLst>
          </p:cNvPr>
          <p:cNvSpPr/>
          <p:nvPr/>
        </p:nvSpPr>
        <p:spPr>
          <a:xfrm>
            <a:off x="9313730"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dirty="0"/>
              <a:t>Identify/Mitigate Risks</a:t>
            </a:r>
          </a:p>
        </p:txBody>
      </p:sp>
      <p:sp>
        <p:nvSpPr>
          <p:cNvPr id="19" name="Rechteck 18">
            <a:extLst>
              <a:ext uri="{FF2B5EF4-FFF2-40B4-BE49-F238E27FC236}">
                <a16:creationId xmlns:a16="http://schemas.microsoft.com/office/drawing/2014/main" id="{FF4AE14C-6C05-8816-952C-F8ACF2CA08C9}"/>
              </a:ext>
            </a:extLst>
          </p:cNvPr>
          <p:cNvSpPr/>
          <p:nvPr/>
        </p:nvSpPr>
        <p:spPr>
          <a:xfrm>
            <a:off x="9566848"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dirty="0"/>
              <a:t>Step 6 - Identify Risks</a:t>
            </a:r>
          </a:p>
        </p:txBody>
      </p:sp>
      <p:sp>
        <p:nvSpPr>
          <p:cNvPr id="20" name="Rechteck 19">
            <a:extLst>
              <a:ext uri="{FF2B5EF4-FFF2-40B4-BE49-F238E27FC236}">
                <a16:creationId xmlns:a16="http://schemas.microsoft.com/office/drawing/2014/main" id="{8808A67A-7546-1F8A-AC53-FAF4147AA749}"/>
              </a:ext>
            </a:extLst>
          </p:cNvPr>
          <p:cNvSpPr/>
          <p:nvPr/>
        </p:nvSpPr>
        <p:spPr>
          <a:xfrm>
            <a:off x="9566848" y="402756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dirty="0"/>
              <a:t>Step 7 - Analyze Risks</a:t>
            </a:r>
          </a:p>
        </p:txBody>
      </p:sp>
      <p:sp>
        <p:nvSpPr>
          <p:cNvPr id="21" name="Rechteck 20">
            <a:extLst>
              <a:ext uri="{FF2B5EF4-FFF2-40B4-BE49-F238E27FC236}">
                <a16:creationId xmlns:a16="http://schemas.microsoft.com/office/drawing/2014/main" id="{49ADDC05-3BD0-A6B2-C4B5-FEFC44C4074D}"/>
              </a:ext>
            </a:extLst>
          </p:cNvPr>
          <p:cNvSpPr/>
          <p:nvPr/>
        </p:nvSpPr>
        <p:spPr>
          <a:xfrm>
            <a:off x="9566848" y="5130715"/>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dirty="0"/>
              <a:t>Step 8 - Select Mitigation Approach</a:t>
            </a:r>
          </a:p>
        </p:txBody>
      </p:sp>
      <p:cxnSp>
        <p:nvCxnSpPr>
          <p:cNvPr id="22" name="Gerade Verbindung mit Pfeil 21">
            <a:extLst>
              <a:ext uri="{FF2B5EF4-FFF2-40B4-BE49-F238E27FC236}">
                <a16:creationId xmlns:a16="http://schemas.microsoft.com/office/drawing/2014/main" id="{F25833DA-E1FC-A7F6-798F-520D215C66F8}"/>
              </a:ext>
            </a:extLst>
          </p:cNvPr>
          <p:cNvCxnSpPr>
            <a:stCxn id="11" idx="3"/>
            <a:endCxn id="13" idx="1"/>
          </p:cNvCxnSpPr>
          <p:nvPr/>
        </p:nvCxnSpPr>
        <p:spPr>
          <a:xfrm>
            <a:off x="2576239" y="3403496"/>
            <a:ext cx="960107" cy="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3" name="Gerade Verbindung mit Pfeil 22">
            <a:extLst>
              <a:ext uri="{FF2B5EF4-FFF2-40B4-BE49-F238E27FC236}">
                <a16:creationId xmlns:a16="http://schemas.microsoft.com/office/drawing/2014/main" id="{06E27A87-0EF7-ED2D-58DA-730D8C29064E}"/>
              </a:ext>
            </a:extLst>
          </p:cNvPr>
          <p:cNvCxnSpPr>
            <a:cxnSpLocks/>
            <a:stCxn id="13" idx="2"/>
            <a:endCxn id="14" idx="0"/>
          </p:cNvCxnSpPr>
          <p:nvPr/>
        </p:nvCxnSpPr>
        <p:spPr>
          <a:xfrm>
            <a:off x="4568461" y="3859547"/>
            <a:ext cx="0" cy="168807"/>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4" name="Gerade Verbindung mit Pfeil 23">
            <a:extLst>
              <a:ext uri="{FF2B5EF4-FFF2-40B4-BE49-F238E27FC236}">
                <a16:creationId xmlns:a16="http://schemas.microsoft.com/office/drawing/2014/main" id="{2260CC86-17B3-0AA8-8DA9-51E9995C32A5}"/>
              </a:ext>
            </a:extLst>
          </p:cNvPr>
          <p:cNvCxnSpPr>
            <a:cxnSpLocks/>
            <a:stCxn id="14" idx="3"/>
            <a:endCxn id="16" idx="1"/>
          </p:cNvCxnSpPr>
          <p:nvPr/>
        </p:nvCxnSpPr>
        <p:spPr>
          <a:xfrm flipV="1">
            <a:off x="5600576" y="3403497"/>
            <a:ext cx="951021" cy="108090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5" name="Gerade Verbindung mit Pfeil 24">
            <a:extLst>
              <a:ext uri="{FF2B5EF4-FFF2-40B4-BE49-F238E27FC236}">
                <a16:creationId xmlns:a16="http://schemas.microsoft.com/office/drawing/2014/main" id="{73D4AC77-2B73-39AA-110B-D4FB534C2167}"/>
              </a:ext>
            </a:extLst>
          </p:cNvPr>
          <p:cNvCxnSpPr>
            <a:cxnSpLocks/>
            <a:stCxn id="16" idx="2"/>
            <a:endCxn id="17" idx="0"/>
          </p:cNvCxnSpPr>
          <p:nvPr/>
        </p:nvCxnSpPr>
        <p:spPr>
          <a:xfrm>
            <a:off x="7583711"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6" name="Gerade Verbindung mit Pfeil 25">
            <a:extLst>
              <a:ext uri="{FF2B5EF4-FFF2-40B4-BE49-F238E27FC236}">
                <a16:creationId xmlns:a16="http://schemas.microsoft.com/office/drawing/2014/main" id="{9A03A57E-2799-6E8F-5A56-6927C8F82271}"/>
              </a:ext>
            </a:extLst>
          </p:cNvPr>
          <p:cNvCxnSpPr>
            <a:cxnSpLocks/>
            <a:stCxn id="17" idx="3"/>
            <a:endCxn id="19" idx="1"/>
          </p:cNvCxnSpPr>
          <p:nvPr/>
        </p:nvCxnSpPr>
        <p:spPr>
          <a:xfrm flipV="1">
            <a:off x="8615826" y="3403496"/>
            <a:ext cx="951021" cy="108012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7" name="Gerade Verbindung mit Pfeil 26">
            <a:extLst>
              <a:ext uri="{FF2B5EF4-FFF2-40B4-BE49-F238E27FC236}">
                <a16:creationId xmlns:a16="http://schemas.microsoft.com/office/drawing/2014/main" id="{3979EDCA-A38F-B2C7-FE44-809BE4CD218D}"/>
              </a:ext>
            </a:extLst>
          </p:cNvPr>
          <p:cNvCxnSpPr>
            <a:cxnSpLocks/>
            <a:stCxn id="19" idx="2"/>
            <a:endCxn id="20" idx="0"/>
          </p:cNvCxnSpPr>
          <p:nvPr/>
        </p:nvCxnSpPr>
        <p:spPr>
          <a:xfrm>
            <a:off x="10598962"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8" name="Gerade Verbindung mit Pfeil 27">
            <a:extLst>
              <a:ext uri="{FF2B5EF4-FFF2-40B4-BE49-F238E27FC236}">
                <a16:creationId xmlns:a16="http://schemas.microsoft.com/office/drawing/2014/main" id="{E3202F16-EB03-3601-8ED9-03656FA05F57}"/>
              </a:ext>
            </a:extLst>
          </p:cNvPr>
          <p:cNvCxnSpPr>
            <a:cxnSpLocks/>
            <a:stCxn id="20" idx="2"/>
            <a:endCxn id="21" idx="0"/>
          </p:cNvCxnSpPr>
          <p:nvPr/>
        </p:nvCxnSpPr>
        <p:spPr>
          <a:xfrm>
            <a:off x="10598962" y="4939667"/>
            <a:ext cx="0" cy="19104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371410592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Step 2 – Develop an Information Asset Profile</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138516"/>
            <a:ext cx="11059200" cy="4354358"/>
          </a:xfrm>
        </p:spPr>
        <p:txBody>
          <a:bodyPr>
            <a:normAutofit/>
          </a:bodyPr>
          <a:lstStyle/>
          <a:p>
            <a:r>
              <a:rPr lang="en-US" sz="3200" dirty="0"/>
              <a:t>Identification of information assets</a:t>
            </a:r>
          </a:p>
          <a:p>
            <a:endParaRPr lang="en-US" sz="3200" dirty="0"/>
          </a:p>
          <a:p>
            <a:r>
              <a:rPr lang="en-US" sz="3200" dirty="0"/>
              <a:t>Focus on the most critical assets</a:t>
            </a:r>
          </a:p>
          <a:p>
            <a:endParaRPr lang="en-US" sz="3200" dirty="0"/>
          </a:p>
          <a:p>
            <a:r>
              <a:rPr lang="en-US" sz="3200" dirty="0"/>
              <a:t>Creation of information asset profiles </a:t>
            </a:r>
          </a:p>
          <a:p>
            <a:endParaRPr lang="en-US" sz="3200" dirty="0"/>
          </a:p>
          <a:p>
            <a:r>
              <a:rPr lang="en-US" sz="3200" dirty="0"/>
              <a:t>Assign owners to critical assets</a:t>
            </a:r>
            <a:endParaRPr lang="en-US" sz="2800"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91209476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Step 2 – Develop an Information Asset Profile</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3" name="Grafik 2">
            <a:extLst>
              <a:ext uri="{FF2B5EF4-FFF2-40B4-BE49-F238E27FC236}">
                <a16:creationId xmlns:a16="http://schemas.microsoft.com/office/drawing/2014/main" id="{29E752DE-41C2-E382-4DF9-86721ED7A1B6}"/>
              </a:ext>
            </a:extLst>
          </p:cNvPr>
          <p:cNvPicPr>
            <a:picLocks noChangeAspect="1"/>
          </p:cNvPicPr>
          <p:nvPr/>
        </p:nvPicPr>
        <p:blipFill>
          <a:blip r:embed="rId5"/>
          <a:stretch>
            <a:fillRect/>
          </a:stretch>
        </p:blipFill>
        <p:spPr>
          <a:xfrm>
            <a:off x="2025473" y="1877345"/>
            <a:ext cx="7682197" cy="4715738"/>
          </a:xfrm>
          <a:prstGeom prst="rect">
            <a:avLst/>
          </a:prstGeom>
        </p:spPr>
      </p:pic>
      <p:sp>
        <p:nvSpPr>
          <p:cNvPr id="6" name="Textfeld 5">
            <a:extLst>
              <a:ext uri="{FF2B5EF4-FFF2-40B4-BE49-F238E27FC236}">
                <a16:creationId xmlns:a16="http://schemas.microsoft.com/office/drawing/2014/main" id="{4B2448F9-2083-5108-C5BB-0C7C393BFF91}"/>
              </a:ext>
            </a:extLst>
          </p:cNvPr>
          <p:cNvSpPr txBox="1"/>
          <p:nvPr/>
        </p:nvSpPr>
        <p:spPr>
          <a:xfrm>
            <a:off x="9607462" y="6285306"/>
            <a:ext cx="1415441" cy="307777"/>
          </a:xfrm>
          <a:prstGeom prst="rect">
            <a:avLst/>
          </a:prstGeom>
          <a:noFill/>
        </p:spPr>
        <p:txBody>
          <a:bodyPr wrap="square" rtlCol="0">
            <a:spAutoFit/>
          </a:bodyPr>
          <a:lstStyle/>
          <a:p>
            <a:r>
              <a:rPr lang="en-US" sz="1400" dirty="0"/>
              <a:t>Source: SEI 2007</a:t>
            </a:r>
          </a:p>
        </p:txBody>
      </p:sp>
    </p:spTree>
    <p:extLst>
      <p:ext uri="{BB962C8B-B14F-4D97-AF65-F5344CB8AC3E}">
        <p14:creationId xmlns:p14="http://schemas.microsoft.com/office/powerpoint/2010/main" val="273858542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Step 2 – Develop an Information Asset Profile</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3" name="Grafik 2">
            <a:extLst>
              <a:ext uri="{FF2B5EF4-FFF2-40B4-BE49-F238E27FC236}">
                <a16:creationId xmlns:a16="http://schemas.microsoft.com/office/drawing/2014/main" id="{55F603A3-36E2-70B9-504A-F786A76C9962}"/>
              </a:ext>
            </a:extLst>
          </p:cNvPr>
          <p:cNvPicPr>
            <a:picLocks noChangeAspect="1"/>
          </p:cNvPicPr>
          <p:nvPr/>
        </p:nvPicPr>
        <p:blipFill>
          <a:blip r:embed="rId5"/>
          <a:stretch>
            <a:fillRect/>
          </a:stretch>
        </p:blipFill>
        <p:spPr>
          <a:xfrm>
            <a:off x="898933" y="2254685"/>
            <a:ext cx="10159565" cy="3874935"/>
          </a:xfrm>
          <a:prstGeom prst="rect">
            <a:avLst/>
          </a:prstGeom>
        </p:spPr>
      </p:pic>
      <p:sp>
        <p:nvSpPr>
          <p:cNvPr id="6" name="Textfeld 5">
            <a:extLst>
              <a:ext uri="{FF2B5EF4-FFF2-40B4-BE49-F238E27FC236}">
                <a16:creationId xmlns:a16="http://schemas.microsoft.com/office/drawing/2014/main" id="{D981798E-A158-862C-FAF9-D57F21BA6A88}"/>
              </a:ext>
            </a:extLst>
          </p:cNvPr>
          <p:cNvSpPr txBox="1"/>
          <p:nvPr/>
        </p:nvSpPr>
        <p:spPr>
          <a:xfrm>
            <a:off x="9643057" y="6058856"/>
            <a:ext cx="1415441" cy="307777"/>
          </a:xfrm>
          <a:prstGeom prst="rect">
            <a:avLst/>
          </a:prstGeom>
          <a:noFill/>
        </p:spPr>
        <p:txBody>
          <a:bodyPr wrap="square" rtlCol="0">
            <a:spAutoFit/>
          </a:bodyPr>
          <a:lstStyle/>
          <a:p>
            <a:r>
              <a:rPr lang="en-US" sz="1400" dirty="0"/>
              <a:t>Source: SEI 2007</a:t>
            </a:r>
          </a:p>
        </p:txBody>
      </p:sp>
    </p:spTree>
    <p:extLst>
      <p:ext uri="{BB962C8B-B14F-4D97-AF65-F5344CB8AC3E}">
        <p14:creationId xmlns:p14="http://schemas.microsoft.com/office/powerpoint/2010/main" val="220245716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OCTAVE Allegro</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0" name="Rechteck 9">
            <a:extLst>
              <a:ext uri="{FF2B5EF4-FFF2-40B4-BE49-F238E27FC236}">
                <a16:creationId xmlns:a16="http://schemas.microsoft.com/office/drawing/2014/main" id="{AA75FDAB-B1B4-7E7C-EAA5-C98EDFC01EC9}"/>
              </a:ext>
            </a:extLst>
          </p:cNvPr>
          <p:cNvSpPr/>
          <p:nvPr/>
        </p:nvSpPr>
        <p:spPr>
          <a:xfrm>
            <a:off x="258892"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dirty="0"/>
              <a:t>Establish Drivers</a:t>
            </a:r>
          </a:p>
        </p:txBody>
      </p:sp>
      <p:sp>
        <p:nvSpPr>
          <p:cNvPr id="11" name="Rechteck 10">
            <a:extLst>
              <a:ext uri="{FF2B5EF4-FFF2-40B4-BE49-F238E27FC236}">
                <a16:creationId xmlns:a16="http://schemas.microsoft.com/office/drawing/2014/main" id="{8D542367-FE68-ACBF-34A9-2E8651AF29F2}"/>
              </a:ext>
            </a:extLst>
          </p:cNvPr>
          <p:cNvSpPr/>
          <p:nvPr/>
        </p:nvSpPr>
        <p:spPr>
          <a:xfrm>
            <a:off x="512010"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dirty="0"/>
              <a:t>Step 1 - Establish Risk Measurement Criteria</a:t>
            </a:r>
          </a:p>
        </p:txBody>
      </p:sp>
      <p:sp>
        <p:nvSpPr>
          <p:cNvPr id="12" name="Rechteck 11">
            <a:extLst>
              <a:ext uri="{FF2B5EF4-FFF2-40B4-BE49-F238E27FC236}">
                <a16:creationId xmlns:a16="http://schemas.microsoft.com/office/drawing/2014/main" id="{E537F6B2-AB55-F40A-6E54-FFAE73256122}"/>
              </a:ext>
            </a:extLst>
          </p:cNvPr>
          <p:cNvSpPr/>
          <p:nvPr/>
        </p:nvSpPr>
        <p:spPr>
          <a:xfrm>
            <a:off x="3283228" y="2180149"/>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dirty="0"/>
              <a:t>Profile Assets</a:t>
            </a:r>
          </a:p>
        </p:txBody>
      </p:sp>
      <p:sp>
        <p:nvSpPr>
          <p:cNvPr id="13" name="Rechteck 12">
            <a:extLst>
              <a:ext uri="{FF2B5EF4-FFF2-40B4-BE49-F238E27FC236}">
                <a16:creationId xmlns:a16="http://schemas.microsoft.com/office/drawing/2014/main" id="{5452752E-FD9E-DF22-F879-7FB8D27189C5}"/>
              </a:ext>
            </a:extLst>
          </p:cNvPr>
          <p:cNvSpPr/>
          <p:nvPr/>
        </p:nvSpPr>
        <p:spPr>
          <a:xfrm>
            <a:off x="3536346"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dirty="0"/>
              <a:t>Step 2 - Develop an Information Asset Profile</a:t>
            </a:r>
          </a:p>
        </p:txBody>
      </p:sp>
      <p:sp>
        <p:nvSpPr>
          <p:cNvPr id="14" name="Rechteck 13">
            <a:extLst>
              <a:ext uri="{FF2B5EF4-FFF2-40B4-BE49-F238E27FC236}">
                <a16:creationId xmlns:a16="http://schemas.microsoft.com/office/drawing/2014/main" id="{3F270ACE-B039-CF28-721F-B154E7F79D40}"/>
              </a:ext>
            </a:extLst>
          </p:cNvPr>
          <p:cNvSpPr/>
          <p:nvPr/>
        </p:nvSpPr>
        <p:spPr>
          <a:xfrm>
            <a:off x="3536346" y="4028354"/>
            <a:ext cx="2064229" cy="912101"/>
          </a:xfrm>
          <a:prstGeom prst="rect">
            <a:avLst/>
          </a:prstGeom>
          <a:solidFill>
            <a:srgbClr val="FF0000"/>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dirty="0"/>
              <a:t>Step 3 - Identify Information Asset Containers</a:t>
            </a:r>
          </a:p>
        </p:txBody>
      </p:sp>
      <p:sp>
        <p:nvSpPr>
          <p:cNvPr id="15" name="Rechteck 14">
            <a:extLst>
              <a:ext uri="{FF2B5EF4-FFF2-40B4-BE49-F238E27FC236}">
                <a16:creationId xmlns:a16="http://schemas.microsoft.com/office/drawing/2014/main" id="{14AB1162-253D-CC3C-0B3A-4BA130833B67}"/>
              </a:ext>
            </a:extLst>
          </p:cNvPr>
          <p:cNvSpPr/>
          <p:nvPr/>
        </p:nvSpPr>
        <p:spPr>
          <a:xfrm>
            <a:off x="6298479"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dirty="0"/>
              <a:t>Identify Threats</a:t>
            </a:r>
          </a:p>
        </p:txBody>
      </p:sp>
      <p:sp>
        <p:nvSpPr>
          <p:cNvPr id="16" name="Rechteck 15">
            <a:extLst>
              <a:ext uri="{FF2B5EF4-FFF2-40B4-BE49-F238E27FC236}">
                <a16:creationId xmlns:a16="http://schemas.microsoft.com/office/drawing/2014/main" id="{6B60523B-53CE-E5B2-6450-E10CC3EB93E0}"/>
              </a:ext>
            </a:extLst>
          </p:cNvPr>
          <p:cNvSpPr/>
          <p:nvPr/>
        </p:nvSpPr>
        <p:spPr>
          <a:xfrm>
            <a:off x="6551597"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dirty="0"/>
              <a:t>Step 4 - Identify Areas of Concern</a:t>
            </a:r>
          </a:p>
        </p:txBody>
      </p:sp>
      <p:sp>
        <p:nvSpPr>
          <p:cNvPr id="17" name="Rechteck 16">
            <a:extLst>
              <a:ext uri="{FF2B5EF4-FFF2-40B4-BE49-F238E27FC236}">
                <a16:creationId xmlns:a16="http://schemas.microsoft.com/office/drawing/2014/main" id="{714CE70C-093E-E141-2421-1FEB1D054217}"/>
              </a:ext>
            </a:extLst>
          </p:cNvPr>
          <p:cNvSpPr/>
          <p:nvPr/>
        </p:nvSpPr>
        <p:spPr>
          <a:xfrm>
            <a:off x="6551597" y="402756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dirty="0"/>
              <a:t>Step 5 - Identify Threat Scenarios</a:t>
            </a:r>
          </a:p>
        </p:txBody>
      </p:sp>
      <p:sp>
        <p:nvSpPr>
          <p:cNvPr id="18" name="Rechteck 17">
            <a:extLst>
              <a:ext uri="{FF2B5EF4-FFF2-40B4-BE49-F238E27FC236}">
                <a16:creationId xmlns:a16="http://schemas.microsoft.com/office/drawing/2014/main" id="{F9EE8E18-EC0A-6975-06B9-4B626B615A61}"/>
              </a:ext>
            </a:extLst>
          </p:cNvPr>
          <p:cNvSpPr/>
          <p:nvPr/>
        </p:nvSpPr>
        <p:spPr>
          <a:xfrm>
            <a:off x="9313730"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dirty="0"/>
              <a:t>Identify/Mitigate Risks</a:t>
            </a:r>
          </a:p>
        </p:txBody>
      </p:sp>
      <p:sp>
        <p:nvSpPr>
          <p:cNvPr id="19" name="Rechteck 18">
            <a:extLst>
              <a:ext uri="{FF2B5EF4-FFF2-40B4-BE49-F238E27FC236}">
                <a16:creationId xmlns:a16="http://schemas.microsoft.com/office/drawing/2014/main" id="{FF4AE14C-6C05-8816-952C-F8ACF2CA08C9}"/>
              </a:ext>
            </a:extLst>
          </p:cNvPr>
          <p:cNvSpPr/>
          <p:nvPr/>
        </p:nvSpPr>
        <p:spPr>
          <a:xfrm>
            <a:off x="9566848"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dirty="0"/>
              <a:t>Step 6 - Identify Risks</a:t>
            </a:r>
          </a:p>
        </p:txBody>
      </p:sp>
      <p:sp>
        <p:nvSpPr>
          <p:cNvPr id="20" name="Rechteck 19">
            <a:extLst>
              <a:ext uri="{FF2B5EF4-FFF2-40B4-BE49-F238E27FC236}">
                <a16:creationId xmlns:a16="http://schemas.microsoft.com/office/drawing/2014/main" id="{8808A67A-7546-1F8A-AC53-FAF4147AA749}"/>
              </a:ext>
            </a:extLst>
          </p:cNvPr>
          <p:cNvSpPr/>
          <p:nvPr/>
        </p:nvSpPr>
        <p:spPr>
          <a:xfrm>
            <a:off x="9566848" y="402756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dirty="0"/>
              <a:t>Step 7 - Analyze Risks</a:t>
            </a:r>
          </a:p>
        </p:txBody>
      </p:sp>
      <p:sp>
        <p:nvSpPr>
          <p:cNvPr id="21" name="Rechteck 20">
            <a:extLst>
              <a:ext uri="{FF2B5EF4-FFF2-40B4-BE49-F238E27FC236}">
                <a16:creationId xmlns:a16="http://schemas.microsoft.com/office/drawing/2014/main" id="{49ADDC05-3BD0-A6B2-C4B5-FEFC44C4074D}"/>
              </a:ext>
            </a:extLst>
          </p:cNvPr>
          <p:cNvSpPr/>
          <p:nvPr/>
        </p:nvSpPr>
        <p:spPr>
          <a:xfrm>
            <a:off x="9566848" y="5130715"/>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dirty="0"/>
              <a:t>Step 8 - Select Mitigation Approach</a:t>
            </a:r>
          </a:p>
        </p:txBody>
      </p:sp>
      <p:cxnSp>
        <p:nvCxnSpPr>
          <p:cNvPr id="22" name="Gerade Verbindung mit Pfeil 21">
            <a:extLst>
              <a:ext uri="{FF2B5EF4-FFF2-40B4-BE49-F238E27FC236}">
                <a16:creationId xmlns:a16="http://schemas.microsoft.com/office/drawing/2014/main" id="{F25833DA-E1FC-A7F6-798F-520D215C66F8}"/>
              </a:ext>
            </a:extLst>
          </p:cNvPr>
          <p:cNvCxnSpPr>
            <a:stCxn id="11" idx="3"/>
            <a:endCxn id="13" idx="1"/>
          </p:cNvCxnSpPr>
          <p:nvPr/>
        </p:nvCxnSpPr>
        <p:spPr>
          <a:xfrm>
            <a:off x="2576239" y="3403496"/>
            <a:ext cx="960107" cy="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3" name="Gerade Verbindung mit Pfeil 22">
            <a:extLst>
              <a:ext uri="{FF2B5EF4-FFF2-40B4-BE49-F238E27FC236}">
                <a16:creationId xmlns:a16="http://schemas.microsoft.com/office/drawing/2014/main" id="{06E27A87-0EF7-ED2D-58DA-730D8C29064E}"/>
              </a:ext>
            </a:extLst>
          </p:cNvPr>
          <p:cNvCxnSpPr>
            <a:cxnSpLocks/>
            <a:stCxn id="13" idx="2"/>
            <a:endCxn id="14" idx="0"/>
          </p:cNvCxnSpPr>
          <p:nvPr/>
        </p:nvCxnSpPr>
        <p:spPr>
          <a:xfrm>
            <a:off x="4568461" y="3859547"/>
            <a:ext cx="0" cy="168807"/>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4" name="Gerade Verbindung mit Pfeil 23">
            <a:extLst>
              <a:ext uri="{FF2B5EF4-FFF2-40B4-BE49-F238E27FC236}">
                <a16:creationId xmlns:a16="http://schemas.microsoft.com/office/drawing/2014/main" id="{2260CC86-17B3-0AA8-8DA9-51E9995C32A5}"/>
              </a:ext>
            </a:extLst>
          </p:cNvPr>
          <p:cNvCxnSpPr>
            <a:cxnSpLocks/>
            <a:stCxn id="14" idx="3"/>
            <a:endCxn id="16" idx="1"/>
          </p:cNvCxnSpPr>
          <p:nvPr/>
        </p:nvCxnSpPr>
        <p:spPr>
          <a:xfrm flipV="1">
            <a:off x="5600576" y="3403497"/>
            <a:ext cx="951021" cy="108090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5" name="Gerade Verbindung mit Pfeil 24">
            <a:extLst>
              <a:ext uri="{FF2B5EF4-FFF2-40B4-BE49-F238E27FC236}">
                <a16:creationId xmlns:a16="http://schemas.microsoft.com/office/drawing/2014/main" id="{73D4AC77-2B73-39AA-110B-D4FB534C2167}"/>
              </a:ext>
            </a:extLst>
          </p:cNvPr>
          <p:cNvCxnSpPr>
            <a:cxnSpLocks/>
            <a:stCxn id="16" idx="2"/>
            <a:endCxn id="17" idx="0"/>
          </p:cNvCxnSpPr>
          <p:nvPr/>
        </p:nvCxnSpPr>
        <p:spPr>
          <a:xfrm>
            <a:off x="7583711"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6" name="Gerade Verbindung mit Pfeil 25">
            <a:extLst>
              <a:ext uri="{FF2B5EF4-FFF2-40B4-BE49-F238E27FC236}">
                <a16:creationId xmlns:a16="http://schemas.microsoft.com/office/drawing/2014/main" id="{9A03A57E-2799-6E8F-5A56-6927C8F82271}"/>
              </a:ext>
            </a:extLst>
          </p:cNvPr>
          <p:cNvCxnSpPr>
            <a:cxnSpLocks/>
            <a:stCxn id="17" idx="3"/>
            <a:endCxn id="19" idx="1"/>
          </p:cNvCxnSpPr>
          <p:nvPr/>
        </p:nvCxnSpPr>
        <p:spPr>
          <a:xfrm flipV="1">
            <a:off x="8615826" y="3403496"/>
            <a:ext cx="951021" cy="108012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7" name="Gerade Verbindung mit Pfeil 26">
            <a:extLst>
              <a:ext uri="{FF2B5EF4-FFF2-40B4-BE49-F238E27FC236}">
                <a16:creationId xmlns:a16="http://schemas.microsoft.com/office/drawing/2014/main" id="{3979EDCA-A38F-B2C7-FE44-809BE4CD218D}"/>
              </a:ext>
            </a:extLst>
          </p:cNvPr>
          <p:cNvCxnSpPr>
            <a:cxnSpLocks/>
            <a:stCxn id="19" idx="2"/>
            <a:endCxn id="20" idx="0"/>
          </p:cNvCxnSpPr>
          <p:nvPr/>
        </p:nvCxnSpPr>
        <p:spPr>
          <a:xfrm>
            <a:off x="10598962"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8" name="Gerade Verbindung mit Pfeil 27">
            <a:extLst>
              <a:ext uri="{FF2B5EF4-FFF2-40B4-BE49-F238E27FC236}">
                <a16:creationId xmlns:a16="http://schemas.microsoft.com/office/drawing/2014/main" id="{E3202F16-EB03-3601-8ED9-03656FA05F57}"/>
              </a:ext>
            </a:extLst>
          </p:cNvPr>
          <p:cNvCxnSpPr>
            <a:cxnSpLocks/>
            <a:stCxn id="20" idx="2"/>
            <a:endCxn id="21" idx="0"/>
          </p:cNvCxnSpPr>
          <p:nvPr/>
        </p:nvCxnSpPr>
        <p:spPr>
          <a:xfrm>
            <a:off x="10598962" y="4939667"/>
            <a:ext cx="0" cy="19104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387084889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fontScale="90000"/>
          </a:bodyPr>
          <a:lstStyle/>
          <a:p>
            <a:r>
              <a:rPr lang="en-US" dirty="0"/>
              <a:t>Step 3 – Identify Information Asset Containers</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404997"/>
            <a:ext cx="11059200" cy="4087877"/>
          </a:xfrm>
        </p:spPr>
        <p:txBody>
          <a:bodyPr>
            <a:normAutofit/>
          </a:bodyPr>
          <a:lstStyle/>
          <a:p>
            <a:r>
              <a:rPr lang="en-US" sz="4400" dirty="0"/>
              <a:t>Information asset containers</a:t>
            </a:r>
          </a:p>
          <a:p>
            <a:pPr lvl="3"/>
            <a:endParaRPr lang="en-US" sz="3400" dirty="0"/>
          </a:p>
          <a:p>
            <a:pPr lvl="1"/>
            <a:r>
              <a:rPr lang="en-US" sz="4000" b="1" dirty="0">
                <a:solidFill>
                  <a:schemeClr val="accent1">
                    <a:lumMod val="75000"/>
                  </a:schemeClr>
                </a:solidFill>
              </a:rPr>
              <a:t>store, transport, process</a:t>
            </a:r>
            <a:r>
              <a:rPr lang="en-US" sz="4000" dirty="0"/>
              <a:t> information</a:t>
            </a:r>
          </a:p>
          <a:p>
            <a:pPr lvl="4"/>
            <a:endParaRPr lang="en-US" sz="3400" dirty="0"/>
          </a:p>
          <a:p>
            <a:pPr lvl="1"/>
            <a:r>
              <a:rPr lang="en-US" sz="4000" b="1" dirty="0">
                <a:solidFill>
                  <a:schemeClr val="accent1">
                    <a:lumMod val="75000"/>
                  </a:schemeClr>
                </a:solidFill>
              </a:rPr>
              <a:t>technical, physical,</a:t>
            </a:r>
            <a:r>
              <a:rPr lang="en-US" sz="4000" dirty="0"/>
              <a:t> and </a:t>
            </a:r>
            <a:r>
              <a:rPr lang="en-US" sz="4000" b="1" dirty="0">
                <a:solidFill>
                  <a:schemeClr val="accent1">
                    <a:lumMod val="75000"/>
                  </a:schemeClr>
                </a:solidFill>
              </a:rPr>
              <a:t>people</a:t>
            </a:r>
            <a:endParaRPr lang="en-US" sz="3600" b="1" dirty="0">
              <a:solidFill>
                <a:schemeClr val="accent1">
                  <a:lumMod val="75000"/>
                </a:schemeClr>
              </a:solidFill>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19311564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fontScale="90000"/>
          </a:bodyPr>
          <a:lstStyle/>
          <a:p>
            <a:r>
              <a:rPr lang="en-US" dirty="0"/>
              <a:t>Step 3 – Identify Information Asset Containers</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3" name="Grafik 2">
            <a:extLst>
              <a:ext uri="{FF2B5EF4-FFF2-40B4-BE49-F238E27FC236}">
                <a16:creationId xmlns:a16="http://schemas.microsoft.com/office/drawing/2014/main" id="{29E752DE-41C2-E382-4DF9-86721ED7A1B6}"/>
              </a:ext>
            </a:extLst>
          </p:cNvPr>
          <p:cNvPicPr>
            <a:picLocks noChangeAspect="1"/>
          </p:cNvPicPr>
          <p:nvPr/>
        </p:nvPicPr>
        <p:blipFill>
          <a:blip r:embed="rId5"/>
          <a:srcRect/>
          <a:stretch/>
        </p:blipFill>
        <p:spPr>
          <a:xfrm>
            <a:off x="2256085" y="1877345"/>
            <a:ext cx="7220973" cy="4715738"/>
          </a:xfrm>
          <a:prstGeom prst="rect">
            <a:avLst/>
          </a:prstGeom>
        </p:spPr>
      </p:pic>
      <p:sp>
        <p:nvSpPr>
          <p:cNvPr id="6" name="Textfeld 5">
            <a:extLst>
              <a:ext uri="{FF2B5EF4-FFF2-40B4-BE49-F238E27FC236}">
                <a16:creationId xmlns:a16="http://schemas.microsoft.com/office/drawing/2014/main" id="{4B2448F9-2083-5108-C5BB-0C7C393BFF91}"/>
              </a:ext>
            </a:extLst>
          </p:cNvPr>
          <p:cNvSpPr txBox="1"/>
          <p:nvPr/>
        </p:nvSpPr>
        <p:spPr>
          <a:xfrm>
            <a:off x="9607462" y="6285306"/>
            <a:ext cx="1415441" cy="307777"/>
          </a:xfrm>
          <a:prstGeom prst="rect">
            <a:avLst/>
          </a:prstGeom>
          <a:noFill/>
        </p:spPr>
        <p:txBody>
          <a:bodyPr wrap="square" rtlCol="0">
            <a:spAutoFit/>
          </a:bodyPr>
          <a:lstStyle/>
          <a:p>
            <a:r>
              <a:rPr lang="en-US" sz="1400" dirty="0"/>
              <a:t>Source: SEI 2007</a:t>
            </a:r>
          </a:p>
        </p:txBody>
      </p:sp>
    </p:spTree>
    <p:extLst>
      <p:ext uri="{BB962C8B-B14F-4D97-AF65-F5344CB8AC3E}">
        <p14:creationId xmlns:p14="http://schemas.microsoft.com/office/powerpoint/2010/main" val="397287320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OCTAVE Allegro</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0" name="Rechteck 9">
            <a:extLst>
              <a:ext uri="{FF2B5EF4-FFF2-40B4-BE49-F238E27FC236}">
                <a16:creationId xmlns:a16="http://schemas.microsoft.com/office/drawing/2014/main" id="{AA75FDAB-B1B4-7E7C-EAA5-C98EDFC01EC9}"/>
              </a:ext>
            </a:extLst>
          </p:cNvPr>
          <p:cNvSpPr/>
          <p:nvPr/>
        </p:nvSpPr>
        <p:spPr>
          <a:xfrm>
            <a:off x="258892"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dirty="0"/>
              <a:t>Establish Drivers</a:t>
            </a:r>
          </a:p>
        </p:txBody>
      </p:sp>
      <p:sp>
        <p:nvSpPr>
          <p:cNvPr id="11" name="Rechteck 10">
            <a:extLst>
              <a:ext uri="{FF2B5EF4-FFF2-40B4-BE49-F238E27FC236}">
                <a16:creationId xmlns:a16="http://schemas.microsoft.com/office/drawing/2014/main" id="{8D542367-FE68-ACBF-34A9-2E8651AF29F2}"/>
              </a:ext>
            </a:extLst>
          </p:cNvPr>
          <p:cNvSpPr/>
          <p:nvPr/>
        </p:nvSpPr>
        <p:spPr>
          <a:xfrm>
            <a:off x="512010"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dirty="0"/>
              <a:t>Step 1 - Establish Risk Measurement Criteria</a:t>
            </a:r>
          </a:p>
        </p:txBody>
      </p:sp>
      <p:sp>
        <p:nvSpPr>
          <p:cNvPr id="12" name="Rechteck 11">
            <a:extLst>
              <a:ext uri="{FF2B5EF4-FFF2-40B4-BE49-F238E27FC236}">
                <a16:creationId xmlns:a16="http://schemas.microsoft.com/office/drawing/2014/main" id="{E537F6B2-AB55-F40A-6E54-FFAE73256122}"/>
              </a:ext>
            </a:extLst>
          </p:cNvPr>
          <p:cNvSpPr/>
          <p:nvPr/>
        </p:nvSpPr>
        <p:spPr>
          <a:xfrm>
            <a:off x="3283228" y="2180149"/>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dirty="0"/>
              <a:t>Profile Assets</a:t>
            </a:r>
          </a:p>
        </p:txBody>
      </p:sp>
      <p:sp>
        <p:nvSpPr>
          <p:cNvPr id="13" name="Rechteck 12">
            <a:extLst>
              <a:ext uri="{FF2B5EF4-FFF2-40B4-BE49-F238E27FC236}">
                <a16:creationId xmlns:a16="http://schemas.microsoft.com/office/drawing/2014/main" id="{5452752E-FD9E-DF22-F879-7FB8D27189C5}"/>
              </a:ext>
            </a:extLst>
          </p:cNvPr>
          <p:cNvSpPr/>
          <p:nvPr/>
        </p:nvSpPr>
        <p:spPr>
          <a:xfrm>
            <a:off x="3536346"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dirty="0"/>
              <a:t>Step 2 - Develop an Information Asset Profile</a:t>
            </a:r>
          </a:p>
        </p:txBody>
      </p:sp>
      <p:sp>
        <p:nvSpPr>
          <p:cNvPr id="14" name="Rechteck 13">
            <a:extLst>
              <a:ext uri="{FF2B5EF4-FFF2-40B4-BE49-F238E27FC236}">
                <a16:creationId xmlns:a16="http://schemas.microsoft.com/office/drawing/2014/main" id="{3F270ACE-B039-CF28-721F-B154E7F79D40}"/>
              </a:ext>
            </a:extLst>
          </p:cNvPr>
          <p:cNvSpPr/>
          <p:nvPr/>
        </p:nvSpPr>
        <p:spPr>
          <a:xfrm>
            <a:off x="3536346" y="4028354"/>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dirty="0"/>
              <a:t>Step 3 - Identify Information Asset Containers</a:t>
            </a:r>
          </a:p>
        </p:txBody>
      </p:sp>
      <p:sp>
        <p:nvSpPr>
          <p:cNvPr id="15" name="Rechteck 14">
            <a:extLst>
              <a:ext uri="{FF2B5EF4-FFF2-40B4-BE49-F238E27FC236}">
                <a16:creationId xmlns:a16="http://schemas.microsoft.com/office/drawing/2014/main" id="{14AB1162-253D-CC3C-0B3A-4BA130833B67}"/>
              </a:ext>
            </a:extLst>
          </p:cNvPr>
          <p:cNvSpPr/>
          <p:nvPr/>
        </p:nvSpPr>
        <p:spPr>
          <a:xfrm>
            <a:off x="6298479"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dirty="0"/>
              <a:t>Identify Threats</a:t>
            </a:r>
          </a:p>
        </p:txBody>
      </p:sp>
      <p:sp>
        <p:nvSpPr>
          <p:cNvPr id="16" name="Rechteck 15">
            <a:extLst>
              <a:ext uri="{FF2B5EF4-FFF2-40B4-BE49-F238E27FC236}">
                <a16:creationId xmlns:a16="http://schemas.microsoft.com/office/drawing/2014/main" id="{6B60523B-53CE-E5B2-6450-E10CC3EB93E0}"/>
              </a:ext>
            </a:extLst>
          </p:cNvPr>
          <p:cNvSpPr/>
          <p:nvPr/>
        </p:nvSpPr>
        <p:spPr>
          <a:xfrm>
            <a:off x="6551597" y="2947446"/>
            <a:ext cx="2064229" cy="912101"/>
          </a:xfrm>
          <a:prstGeom prst="rect">
            <a:avLst/>
          </a:prstGeom>
          <a:solidFill>
            <a:srgbClr val="FF0000"/>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dirty="0"/>
              <a:t>Step 4 - Identify Areas of Concern</a:t>
            </a:r>
          </a:p>
        </p:txBody>
      </p:sp>
      <p:sp>
        <p:nvSpPr>
          <p:cNvPr id="17" name="Rechteck 16">
            <a:extLst>
              <a:ext uri="{FF2B5EF4-FFF2-40B4-BE49-F238E27FC236}">
                <a16:creationId xmlns:a16="http://schemas.microsoft.com/office/drawing/2014/main" id="{714CE70C-093E-E141-2421-1FEB1D054217}"/>
              </a:ext>
            </a:extLst>
          </p:cNvPr>
          <p:cNvSpPr/>
          <p:nvPr/>
        </p:nvSpPr>
        <p:spPr>
          <a:xfrm>
            <a:off x="6551597" y="402756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dirty="0"/>
              <a:t>Step 5 - Identify Threat Scenarios</a:t>
            </a:r>
          </a:p>
        </p:txBody>
      </p:sp>
      <p:sp>
        <p:nvSpPr>
          <p:cNvPr id="18" name="Rechteck 17">
            <a:extLst>
              <a:ext uri="{FF2B5EF4-FFF2-40B4-BE49-F238E27FC236}">
                <a16:creationId xmlns:a16="http://schemas.microsoft.com/office/drawing/2014/main" id="{F9EE8E18-EC0A-6975-06B9-4B626B615A61}"/>
              </a:ext>
            </a:extLst>
          </p:cNvPr>
          <p:cNvSpPr/>
          <p:nvPr/>
        </p:nvSpPr>
        <p:spPr>
          <a:xfrm>
            <a:off x="9313730"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dirty="0"/>
              <a:t>Identify/Mitigate Risks</a:t>
            </a:r>
          </a:p>
        </p:txBody>
      </p:sp>
      <p:sp>
        <p:nvSpPr>
          <p:cNvPr id="19" name="Rechteck 18">
            <a:extLst>
              <a:ext uri="{FF2B5EF4-FFF2-40B4-BE49-F238E27FC236}">
                <a16:creationId xmlns:a16="http://schemas.microsoft.com/office/drawing/2014/main" id="{FF4AE14C-6C05-8816-952C-F8ACF2CA08C9}"/>
              </a:ext>
            </a:extLst>
          </p:cNvPr>
          <p:cNvSpPr/>
          <p:nvPr/>
        </p:nvSpPr>
        <p:spPr>
          <a:xfrm>
            <a:off x="9566848"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dirty="0"/>
              <a:t>Step 6 - Identify Risks</a:t>
            </a:r>
          </a:p>
        </p:txBody>
      </p:sp>
      <p:sp>
        <p:nvSpPr>
          <p:cNvPr id="20" name="Rechteck 19">
            <a:extLst>
              <a:ext uri="{FF2B5EF4-FFF2-40B4-BE49-F238E27FC236}">
                <a16:creationId xmlns:a16="http://schemas.microsoft.com/office/drawing/2014/main" id="{8808A67A-7546-1F8A-AC53-FAF4147AA749}"/>
              </a:ext>
            </a:extLst>
          </p:cNvPr>
          <p:cNvSpPr/>
          <p:nvPr/>
        </p:nvSpPr>
        <p:spPr>
          <a:xfrm>
            <a:off x="9566848" y="402756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dirty="0"/>
              <a:t>Step 7 - Analyze Risks</a:t>
            </a:r>
          </a:p>
        </p:txBody>
      </p:sp>
      <p:sp>
        <p:nvSpPr>
          <p:cNvPr id="21" name="Rechteck 20">
            <a:extLst>
              <a:ext uri="{FF2B5EF4-FFF2-40B4-BE49-F238E27FC236}">
                <a16:creationId xmlns:a16="http://schemas.microsoft.com/office/drawing/2014/main" id="{49ADDC05-3BD0-A6B2-C4B5-FEFC44C4074D}"/>
              </a:ext>
            </a:extLst>
          </p:cNvPr>
          <p:cNvSpPr/>
          <p:nvPr/>
        </p:nvSpPr>
        <p:spPr>
          <a:xfrm>
            <a:off x="9566848" y="5130715"/>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dirty="0"/>
              <a:t>Step 8 - Select Mitigation Approach</a:t>
            </a:r>
          </a:p>
        </p:txBody>
      </p:sp>
      <p:cxnSp>
        <p:nvCxnSpPr>
          <p:cNvPr id="22" name="Gerade Verbindung mit Pfeil 21">
            <a:extLst>
              <a:ext uri="{FF2B5EF4-FFF2-40B4-BE49-F238E27FC236}">
                <a16:creationId xmlns:a16="http://schemas.microsoft.com/office/drawing/2014/main" id="{F25833DA-E1FC-A7F6-798F-520D215C66F8}"/>
              </a:ext>
            </a:extLst>
          </p:cNvPr>
          <p:cNvCxnSpPr>
            <a:stCxn id="11" idx="3"/>
            <a:endCxn id="13" idx="1"/>
          </p:cNvCxnSpPr>
          <p:nvPr/>
        </p:nvCxnSpPr>
        <p:spPr>
          <a:xfrm>
            <a:off x="2576239" y="3403496"/>
            <a:ext cx="960107" cy="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3" name="Gerade Verbindung mit Pfeil 22">
            <a:extLst>
              <a:ext uri="{FF2B5EF4-FFF2-40B4-BE49-F238E27FC236}">
                <a16:creationId xmlns:a16="http://schemas.microsoft.com/office/drawing/2014/main" id="{06E27A87-0EF7-ED2D-58DA-730D8C29064E}"/>
              </a:ext>
            </a:extLst>
          </p:cNvPr>
          <p:cNvCxnSpPr>
            <a:cxnSpLocks/>
            <a:stCxn id="13" idx="2"/>
            <a:endCxn id="14" idx="0"/>
          </p:cNvCxnSpPr>
          <p:nvPr/>
        </p:nvCxnSpPr>
        <p:spPr>
          <a:xfrm>
            <a:off x="4568461" y="3859547"/>
            <a:ext cx="0" cy="168807"/>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4" name="Gerade Verbindung mit Pfeil 23">
            <a:extLst>
              <a:ext uri="{FF2B5EF4-FFF2-40B4-BE49-F238E27FC236}">
                <a16:creationId xmlns:a16="http://schemas.microsoft.com/office/drawing/2014/main" id="{2260CC86-17B3-0AA8-8DA9-51E9995C32A5}"/>
              </a:ext>
            </a:extLst>
          </p:cNvPr>
          <p:cNvCxnSpPr>
            <a:cxnSpLocks/>
            <a:stCxn id="14" idx="3"/>
            <a:endCxn id="16" idx="1"/>
          </p:cNvCxnSpPr>
          <p:nvPr/>
        </p:nvCxnSpPr>
        <p:spPr>
          <a:xfrm flipV="1">
            <a:off x="5600576" y="3403497"/>
            <a:ext cx="951021" cy="108090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5" name="Gerade Verbindung mit Pfeil 24">
            <a:extLst>
              <a:ext uri="{FF2B5EF4-FFF2-40B4-BE49-F238E27FC236}">
                <a16:creationId xmlns:a16="http://schemas.microsoft.com/office/drawing/2014/main" id="{73D4AC77-2B73-39AA-110B-D4FB534C2167}"/>
              </a:ext>
            </a:extLst>
          </p:cNvPr>
          <p:cNvCxnSpPr>
            <a:cxnSpLocks/>
            <a:stCxn id="16" idx="2"/>
            <a:endCxn id="17" idx="0"/>
          </p:cNvCxnSpPr>
          <p:nvPr/>
        </p:nvCxnSpPr>
        <p:spPr>
          <a:xfrm>
            <a:off x="7583711"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6" name="Gerade Verbindung mit Pfeil 25">
            <a:extLst>
              <a:ext uri="{FF2B5EF4-FFF2-40B4-BE49-F238E27FC236}">
                <a16:creationId xmlns:a16="http://schemas.microsoft.com/office/drawing/2014/main" id="{9A03A57E-2799-6E8F-5A56-6927C8F82271}"/>
              </a:ext>
            </a:extLst>
          </p:cNvPr>
          <p:cNvCxnSpPr>
            <a:cxnSpLocks/>
            <a:stCxn id="17" idx="3"/>
            <a:endCxn id="19" idx="1"/>
          </p:cNvCxnSpPr>
          <p:nvPr/>
        </p:nvCxnSpPr>
        <p:spPr>
          <a:xfrm flipV="1">
            <a:off x="8615826" y="3403496"/>
            <a:ext cx="951021" cy="108012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7" name="Gerade Verbindung mit Pfeil 26">
            <a:extLst>
              <a:ext uri="{FF2B5EF4-FFF2-40B4-BE49-F238E27FC236}">
                <a16:creationId xmlns:a16="http://schemas.microsoft.com/office/drawing/2014/main" id="{3979EDCA-A38F-B2C7-FE44-809BE4CD218D}"/>
              </a:ext>
            </a:extLst>
          </p:cNvPr>
          <p:cNvCxnSpPr>
            <a:cxnSpLocks/>
            <a:stCxn id="19" idx="2"/>
            <a:endCxn id="20" idx="0"/>
          </p:cNvCxnSpPr>
          <p:nvPr/>
        </p:nvCxnSpPr>
        <p:spPr>
          <a:xfrm>
            <a:off x="10598962"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8" name="Gerade Verbindung mit Pfeil 27">
            <a:extLst>
              <a:ext uri="{FF2B5EF4-FFF2-40B4-BE49-F238E27FC236}">
                <a16:creationId xmlns:a16="http://schemas.microsoft.com/office/drawing/2014/main" id="{E3202F16-EB03-3601-8ED9-03656FA05F57}"/>
              </a:ext>
            </a:extLst>
          </p:cNvPr>
          <p:cNvCxnSpPr>
            <a:cxnSpLocks/>
            <a:stCxn id="20" idx="2"/>
            <a:endCxn id="21" idx="0"/>
          </p:cNvCxnSpPr>
          <p:nvPr/>
        </p:nvCxnSpPr>
        <p:spPr>
          <a:xfrm>
            <a:off x="10598962" y="4939667"/>
            <a:ext cx="0" cy="19104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353507049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Step 4 – Identify Areas of Concern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79999"/>
            <a:ext cx="11059200" cy="4512875"/>
          </a:xfrm>
        </p:spPr>
        <p:txBody>
          <a:bodyPr>
            <a:normAutofit/>
          </a:bodyPr>
          <a:lstStyle/>
          <a:p>
            <a:r>
              <a:rPr lang="en-US" sz="3200" dirty="0"/>
              <a:t>First step in the </a:t>
            </a:r>
            <a:r>
              <a:rPr lang="en-US" sz="3200" b="1" dirty="0">
                <a:solidFill>
                  <a:schemeClr val="accent1">
                    <a:lumMod val="75000"/>
                  </a:schemeClr>
                </a:solidFill>
              </a:rPr>
              <a:t>risk identification</a:t>
            </a:r>
          </a:p>
          <a:p>
            <a:endParaRPr lang="en-US" sz="3200" dirty="0"/>
          </a:p>
          <a:p>
            <a:r>
              <a:rPr lang="en-US" sz="3200" dirty="0"/>
              <a:t>Brainstorming about possible </a:t>
            </a:r>
            <a:r>
              <a:rPr lang="en-US" sz="3200" b="1" dirty="0">
                <a:solidFill>
                  <a:schemeClr val="accent1">
                    <a:lumMod val="75000"/>
                  </a:schemeClr>
                </a:solidFill>
              </a:rPr>
              <a:t>threats and consequences</a:t>
            </a:r>
          </a:p>
          <a:p>
            <a:endParaRPr lang="en-US" sz="3200" dirty="0"/>
          </a:p>
          <a:p>
            <a:r>
              <a:rPr lang="en-US" sz="3200" dirty="0"/>
              <a:t>Consider security requirements and be specific</a:t>
            </a:r>
            <a:endParaRPr lang="en-US" sz="2800"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82930972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Step 4 – Identify Areas of Concern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6" name="Textfeld 5">
            <a:extLst>
              <a:ext uri="{FF2B5EF4-FFF2-40B4-BE49-F238E27FC236}">
                <a16:creationId xmlns:a16="http://schemas.microsoft.com/office/drawing/2014/main" id="{D981798E-A158-862C-FAF9-D57F21BA6A88}"/>
              </a:ext>
            </a:extLst>
          </p:cNvPr>
          <p:cNvSpPr txBox="1"/>
          <p:nvPr/>
        </p:nvSpPr>
        <p:spPr>
          <a:xfrm>
            <a:off x="8949071" y="6046330"/>
            <a:ext cx="1415441" cy="307777"/>
          </a:xfrm>
          <a:prstGeom prst="rect">
            <a:avLst/>
          </a:prstGeom>
          <a:noFill/>
        </p:spPr>
        <p:txBody>
          <a:bodyPr wrap="square" rtlCol="0">
            <a:spAutoFit/>
          </a:bodyPr>
          <a:lstStyle/>
          <a:p>
            <a:r>
              <a:rPr lang="en-US" sz="1400" dirty="0"/>
              <a:t>Source: SEI 2007</a:t>
            </a:r>
          </a:p>
        </p:txBody>
      </p:sp>
      <p:pic>
        <p:nvPicPr>
          <p:cNvPr id="7" name="Grafik 6">
            <a:extLst>
              <a:ext uri="{FF2B5EF4-FFF2-40B4-BE49-F238E27FC236}">
                <a16:creationId xmlns:a16="http://schemas.microsoft.com/office/drawing/2014/main" id="{836A8516-F7C2-216F-4BC7-0A933879D15E}"/>
              </a:ext>
            </a:extLst>
          </p:cNvPr>
          <p:cNvPicPr>
            <a:picLocks noChangeAspect="1"/>
          </p:cNvPicPr>
          <p:nvPr/>
        </p:nvPicPr>
        <p:blipFill>
          <a:blip r:embed="rId5"/>
          <a:stretch>
            <a:fillRect/>
          </a:stretch>
        </p:blipFill>
        <p:spPr>
          <a:xfrm>
            <a:off x="2395992" y="1823349"/>
            <a:ext cx="6553079" cy="4807312"/>
          </a:xfrm>
          <a:prstGeom prst="rect">
            <a:avLst/>
          </a:prstGeom>
        </p:spPr>
      </p:pic>
    </p:spTree>
    <p:extLst>
      <p:ext uri="{BB962C8B-B14F-4D97-AF65-F5344CB8AC3E}">
        <p14:creationId xmlns:p14="http://schemas.microsoft.com/office/powerpoint/2010/main" val="52891098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OCTAVE Allegro</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0" name="Rechteck 9">
            <a:extLst>
              <a:ext uri="{FF2B5EF4-FFF2-40B4-BE49-F238E27FC236}">
                <a16:creationId xmlns:a16="http://schemas.microsoft.com/office/drawing/2014/main" id="{AA75FDAB-B1B4-7E7C-EAA5-C98EDFC01EC9}"/>
              </a:ext>
            </a:extLst>
          </p:cNvPr>
          <p:cNvSpPr/>
          <p:nvPr/>
        </p:nvSpPr>
        <p:spPr>
          <a:xfrm>
            <a:off x="258892"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dirty="0"/>
              <a:t>Establish Drivers</a:t>
            </a:r>
          </a:p>
        </p:txBody>
      </p:sp>
      <p:sp>
        <p:nvSpPr>
          <p:cNvPr id="11" name="Rechteck 10">
            <a:extLst>
              <a:ext uri="{FF2B5EF4-FFF2-40B4-BE49-F238E27FC236}">
                <a16:creationId xmlns:a16="http://schemas.microsoft.com/office/drawing/2014/main" id="{8D542367-FE68-ACBF-34A9-2E8651AF29F2}"/>
              </a:ext>
            </a:extLst>
          </p:cNvPr>
          <p:cNvSpPr/>
          <p:nvPr/>
        </p:nvSpPr>
        <p:spPr>
          <a:xfrm>
            <a:off x="512010"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dirty="0"/>
              <a:t>Step 1 - Establish Risk Measurement Criteria</a:t>
            </a:r>
          </a:p>
        </p:txBody>
      </p:sp>
      <p:sp>
        <p:nvSpPr>
          <p:cNvPr id="12" name="Rechteck 11">
            <a:extLst>
              <a:ext uri="{FF2B5EF4-FFF2-40B4-BE49-F238E27FC236}">
                <a16:creationId xmlns:a16="http://schemas.microsoft.com/office/drawing/2014/main" id="{E537F6B2-AB55-F40A-6E54-FFAE73256122}"/>
              </a:ext>
            </a:extLst>
          </p:cNvPr>
          <p:cNvSpPr/>
          <p:nvPr/>
        </p:nvSpPr>
        <p:spPr>
          <a:xfrm>
            <a:off x="3283228" y="2180149"/>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dirty="0"/>
              <a:t>Profile Assets</a:t>
            </a:r>
          </a:p>
        </p:txBody>
      </p:sp>
      <p:sp>
        <p:nvSpPr>
          <p:cNvPr id="13" name="Rechteck 12">
            <a:extLst>
              <a:ext uri="{FF2B5EF4-FFF2-40B4-BE49-F238E27FC236}">
                <a16:creationId xmlns:a16="http://schemas.microsoft.com/office/drawing/2014/main" id="{5452752E-FD9E-DF22-F879-7FB8D27189C5}"/>
              </a:ext>
            </a:extLst>
          </p:cNvPr>
          <p:cNvSpPr/>
          <p:nvPr/>
        </p:nvSpPr>
        <p:spPr>
          <a:xfrm>
            <a:off x="3536346"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dirty="0"/>
              <a:t>Step 2 - Develop an Information Asset Profile</a:t>
            </a:r>
          </a:p>
        </p:txBody>
      </p:sp>
      <p:sp>
        <p:nvSpPr>
          <p:cNvPr id="14" name="Rechteck 13">
            <a:extLst>
              <a:ext uri="{FF2B5EF4-FFF2-40B4-BE49-F238E27FC236}">
                <a16:creationId xmlns:a16="http://schemas.microsoft.com/office/drawing/2014/main" id="{3F270ACE-B039-CF28-721F-B154E7F79D40}"/>
              </a:ext>
            </a:extLst>
          </p:cNvPr>
          <p:cNvSpPr/>
          <p:nvPr/>
        </p:nvSpPr>
        <p:spPr>
          <a:xfrm>
            <a:off x="3536346" y="4028354"/>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dirty="0"/>
              <a:t>Step 3 - Identify Information Asset Containers</a:t>
            </a:r>
          </a:p>
        </p:txBody>
      </p:sp>
      <p:sp>
        <p:nvSpPr>
          <p:cNvPr id="15" name="Rechteck 14">
            <a:extLst>
              <a:ext uri="{FF2B5EF4-FFF2-40B4-BE49-F238E27FC236}">
                <a16:creationId xmlns:a16="http://schemas.microsoft.com/office/drawing/2014/main" id="{14AB1162-253D-CC3C-0B3A-4BA130833B67}"/>
              </a:ext>
            </a:extLst>
          </p:cNvPr>
          <p:cNvSpPr/>
          <p:nvPr/>
        </p:nvSpPr>
        <p:spPr>
          <a:xfrm>
            <a:off x="6298479"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dirty="0"/>
              <a:t>Identify Threats</a:t>
            </a:r>
          </a:p>
        </p:txBody>
      </p:sp>
      <p:sp>
        <p:nvSpPr>
          <p:cNvPr id="16" name="Rechteck 15">
            <a:extLst>
              <a:ext uri="{FF2B5EF4-FFF2-40B4-BE49-F238E27FC236}">
                <a16:creationId xmlns:a16="http://schemas.microsoft.com/office/drawing/2014/main" id="{6B60523B-53CE-E5B2-6450-E10CC3EB93E0}"/>
              </a:ext>
            </a:extLst>
          </p:cNvPr>
          <p:cNvSpPr/>
          <p:nvPr/>
        </p:nvSpPr>
        <p:spPr>
          <a:xfrm>
            <a:off x="6551597"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dirty="0"/>
              <a:t>Step 4 - Identify Areas of Concern</a:t>
            </a:r>
          </a:p>
        </p:txBody>
      </p:sp>
      <p:sp>
        <p:nvSpPr>
          <p:cNvPr id="17" name="Rechteck 16">
            <a:extLst>
              <a:ext uri="{FF2B5EF4-FFF2-40B4-BE49-F238E27FC236}">
                <a16:creationId xmlns:a16="http://schemas.microsoft.com/office/drawing/2014/main" id="{714CE70C-093E-E141-2421-1FEB1D054217}"/>
              </a:ext>
            </a:extLst>
          </p:cNvPr>
          <p:cNvSpPr/>
          <p:nvPr/>
        </p:nvSpPr>
        <p:spPr>
          <a:xfrm>
            <a:off x="6551597" y="4027566"/>
            <a:ext cx="2064229" cy="912101"/>
          </a:xfrm>
          <a:prstGeom prst="rect">
            <a:avLst/>
          </a:prstGeom>
          <a:solidFill>
            <a:srgbClr val="FF0000"/>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dirty="0"/>
              <a:t>Step 5 - Identify Threat Scenarios</a:t>
            </a:r>
          </a:p>
        </p:txBody>
      </p:sp>
      <p:sp>
        <p:nvSpPr>
          <p:cNvPr id="18" name="Rechteck 17">
            <a:extLst>
              <a:ext uri="{FF2B5EF4-FFF2-40B4-BE49-F238E27FC236}">
                <a16:creationId xmlns:a16="http://schemas.microsoft.com/office/drawing/2014/main" id="{F9EE8E18-EC0A-6975-06B9-4B626B615A61}"/>
              </a:ext>
            </a:extLst>
          </p:cNvPr>
          <p:cNvSpPr/>
          <p:nvPr/>
        </p:nvSpPr>
        <p:spPr>
          <a:xfrm>
            <a:off x="9313730"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dirty="0"/>
              <a:t>Identify/Mitigate Risks</a:t>
            </a:r>
          </a:p>
        </p:txBody>
      </p:sp>
      <p:sp>
        <p:nvSpPr>
          <p:cNvPr id="19" name="Rechteck 18">
            <a:extLst>
              <a:ext uri="{FF2B5EF4-FFF2-40B4-BE49-F238E27FC236}">
                <a16:creationId xmlns:a16="http://schemas.microsoft.com/office/drawing/2014/main" id="{FF4AE14C-6C05-8816-952C-F8ACF2CA08C9}"/>
              </a:ext>
            </a:extLst>
          </p:cNvPr>
          <p:cNvSpPr/>
          <p:nvPr/>
        </p:nvSpPr>
        <p:spPr>
          <a:xfrm>
            <a:off x="9566848"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dirty="0"/>
              <a:t>Step 6 - Identify Risks</a:t>
            </a:r>
          </a:p>
        </p:txBody>
      </p:sp>
      <p:sp>
        <p:nvSpPr>
          <p:cNvPr id="20" name="Rechteck 19">
            <a:extLst>
              <a:ext uri="{FF2B5EF4-FFF2-40B4-BE49-F238E27FC236}">
                <a16:creationId xmlns:a16="http://schemas.microsoft.com/office/drawing/2014/main" id="{8808A67A-7546-1F8A-AC53-FAF4147AA749}"/>
              </a:ext>
            </a:extLst>
          </p:cNvPr>
          <p:cNvSpPr/>
          <p:nvPr/>
        </p:nvSpPr>
        <p:spPr>
          <a:xfrm>
            <a:off x="9566848" y="402756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dirty="0"/>
              <a:t>Step 7 - Analyze Risks</a:t>
            </a:r>
          </a:p>
        </p:txBody>
      </p:sp>
      <p:sp>
        <p:nvSpPr>
          <p:cNvPr id="21" name="Rechteck 20">
            <a:extLst>
              <a:ext uri="{FF2B5EF4-FFF2-40B4-BE49-F238E27FC236}">
                <a16:creationId xmlns:a16="http://schemas.microsoft.com/office/drawing/2014/main" id="{49ADDC05-3BD0-A6B2-C4B5-FEFC44C4074D}"/>
              </a:ext>
            </a:extLst>
          </p:cNvPr>
          <p:cNvSpPr/>
          <p:nvPr/>
        </p:nvSpPr>
        <p:spPr>
          <a:xfrm>
            <a:off x="9566848" y="5130715"/>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dirty="0"/>
              <a:t>Step 8 - Select Mitigation Approach</a:t>
            </a:r>
          </a:p>
        </p:txBody>
      </p:sp>
      <p:cxnSp>
        <p:nvCxnSpPr>
          <p:cNvPr id="22" name="Gerade Verbindung mit Pfeil 21">
            <a:extLst>
              <a:ext uri="{FF2B5EF4-FFF2-40B4-BE49-F238E27FC236}">
                <a16:creationId xmlns:a16="http://schemas.microsoft.com/office/drawing/2014/main" id="{F25833DA-E1FC-A7F6-798F-520D215C66F8}"/>
              </a:ext>
            </a:extLst>
          </p:cNvPr>
          <p:cNvCxnSpPr>
            <a:stCxn id="11" idx="3"/>
            <a:endCxn id="13" idx="1"/>
          </p:cNvCxnSpPr>
          <p:nvPr/>
        </p:nvCxnSpPr>
        <p:spPr>
          <a:xfrm>
            <a:off x="2576239" y="3403496"/>
            <a:ext cx="960107" cy="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3" name="Gerade Verbindung mit Pfeil 22">
            <a:extLst>
              <a:ext uri="{FF2B5EF4-FFF2-40B4-BE49-F238E27FC236}">
                <a16:creationId xmlns:a16="http://schemas.microsoft.com/office/drawing/2014/main" id="{06E27A87-0EF7-ED2D-58DA-730D8C29064E}"/>
              </a:ext>
            </a:extLst>
          </p:cNvPr>
          <p:cNvCxnSpPr>
            <a:cxnSpLocks/>
            <a:stCxn id="13" idx="2"/>
            <a:endCxn id="14" idx="0"/>
          </p:cNvCxnSpPr>
          <p:nvPr/>
        </p:nvCxnSpPr>
        <p:spPr>
          <a:xfrm>
            <a:off x="4568461" y="3859547"/>
            <a:ext cx="0" cy="168807"/>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4" name="Gerade Verbindung mit Pfeil 23">
            <a:extLst>
              <a:ext uri="{FF2B5EF4-FFF2-40B4-BE49-F238E27FC236}">
                <a16:creationId xmlns:a16="http://schemas.microsoft.com/office/drawing/2014/main" id="{2260CC86-17B3-0AA8-8DA9-51E9995C32A5}"/>
              </a:ext>
            </a:extLst>
          </p:cNvPr>
          <p:cNvCxnSpPr>
            <a:cxnSpLocks/>
            <a:stCxn id="14" idx="3"/>
            <a:endCxn id="16" idx="1"/>
          </p:cNvCxnSpPr>
          <p:nvPr/>
        </p:nvCxnSpPr>
        <p:spPr>
          <a:xfrm flipV="1">
            <a:off x="5600576" y="3403497"/>
            <a:ext cx="951021" cy="108090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5" name="Gerade Verbindung mit Pfeil 24">
            <a:extLst>
              <a:ext uri="{FF2B5EF4-FFF2-40B4-BE49-F238E27FC236}">
                <a16:creationId xmlns:a16="http://schemas.microsoft.com/office/drawing/2014/main" id="{73D4AC77-2B73-39AA-110B-D4FB534C2167}"/>
              </a:ext>
            </a:extLst>
          </p:cNvPr>
          <p:cNvCxnSpPr>
            <a:cxnSpLocks/>
            <a:stCxn id="16" idx="2"/>
            <a:endCxn id="17" idx="0"/>
          </p:cNvCxnSpPr>
          <p:nvPr/>
        </p:nvCxnSpPr>
        <p:spPr>
          <a:xfrm>
            <a:off x="7583711"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6" name="Gerade Verbindung mit Pfeil 25">
            <a:extLst>
              <a:ext uri="{FF2B5EF4-FFF2-40B4-BE49-F238E27FC236}">
                <a16:creationId xmlns:a16="http://schemas.microsoft.com/office/drawing/2014/main" id="{9A03A57E-2799-6E8F-5A56-6927C8F82271}"/>
              </a:ext>
            </a:extLst>
          </p:cNvPr>
          <p:cNvCxnSpPr>
            <a:cxnSpLocks/>
            <a:stCxn id="17" idx="3"/>
            <a:endCxn id="19" idx="1"/>
          </p:cNvCxnSpPr>
          <p:nvPr/>
        </p:nvCxnSpPr>
        <p:spPr>
          <a:xfrm flipV="1">
            <a:off x="8615826" y="3403496"/>
            <a:ext cx="951021" cy="108012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7" name="Gerade Verbindung mit Pfeil 26">
            <a:extLst>
              <a:ext uri="{FF2B5EF4-FFF2-40B4-BE49-F238E27FC236}">
                <a16:creationId xmlns:a16="http://schemas.microsoft.com/office/drawing/2014/main" id="{3979EDCA-A38F-B2C7-FE44-809BE4CD218D}"/>
              </a:ext>
            </a:extLst>
          </p:cNvPr>
          <p:cNvCxnSpPr>
            <a:cxnSpLocks/>
            <a:stCxn id="19" idx="2"/>
            <a:endCxn id="20" idx="0"/>
          </p:cNvCxnSpPr>
          <p:nvPr/>
        </p:nvCxnSpPr>
        <p:spPr>
          <a:xfrm>
            <a:off x="10598962"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8" name="Gerade Verbindung mit Pfeil 27">
            <a:extLst>
              <a:ext uri="{FF2B5EF4-FFF2-40B4-BE49-F238E27FC236}">
                <a16:creationId xmlns:a16="http://schemas.microsoft.com/office/drawing/2014/main" id="{E3202F16-EB03-3601-8ED9-03656FA05F57}"/>
              </a:ext>
            </a:extLst>
          </p:cNvPr>
          <p:cNvCxnSpPr>
            <a:cxnSpLocks/>
            <a:stCxn id="20" idx="2"/>
            <a:endCxn id="21" idx="0"/>
          </p:cNvCxnSpPr>
          <p:nvPr/>
        </p:nvCxnSpPr>
        <p:spPr>
          <a:xfrm>
            <a:off x="10598962" y="4939667"/>
            <a:ext cx="0" cy="19104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112964586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Step 5 – Identify Threat Scenarios</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530258"/>
            <a:ext cx="11059200" cy="3769742"/>
          </a:xfrm>
        </p:spPr>
        <p:txBody>
          <a:bodyPr>
            <a:normAutofit/>
          </a:bodyPr>
          <a:lstStyle/>
          <a:p>
            <a:r>
              <a:rPr lang="en-US" sz="3600" dirty="0"/>
              <a:t>Areas of concerned are further detailed</a:t>
            </a:r>
          </a:p>
          <a:p>
            <a:pPr lvl="1"/>
            <a:r>
              <a:rPr lang="en-US" sz="3200" dirty="0"/>
              <a:t>Human actors using technical means</a:t>
            </a:r>
          </a:p>
          <a:p>
            <a:pPr lvl="1"/>
            <a:r>
              <a:rPr lang="en-US" sz="3200" dirty="0"/>
              <a:t>Human actors using physical access</a:t>
            </a:r>
          </a:p>
          <a:p>
            <a:pPr lvl="1"/>
            <a:r>
              <a:rPr lang="en-US" sz="3200" dirty="0"/>
              <a:t>Technical problems</a:t>
            </a:r>
          </a:p>
          <a:p>
            <a:pPr lvl="1"/>
            <a:r>
              <a:rPr lang="en-US" sz="3200" dirty="0"/>
              <a:t>Other problems</a:t>
            </a:r>
          </a:p>
          <a:p>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5"/>
          <a:srcRect/>
          <a:stretch/>
        </p:blipFill>
        <p:spPr>
          <a:xfrm>
            <a:off x="8286499" y="1441163"/>
            <a:ext cx="3160558" cy="5051712"/>
          </a:xfrm>
          <a:prstGeom prst="rect">
            <a:avLst/>
          </a:prstGeom>
        </p:spPr>
      </p:pic>
    </p:spTree>
    <p:extLst>
      <p:ext uri="{BB962C8B-B14F-4D97-AF65-F5344CB8AC3E}">
        <p14:creationId xmlns:p14="http://schemas.microsoft.com/office/powerpoint/2010/main" val="407564840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OCTAVE Allegro</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0" name="Rechteck 9">
            <a:extLst>
              <a:ext uri="{FF2B5EF4-FFF2-40B4-BE49-F238E27FC236}">
                <a16:creationId xmlns:a16="http://schemas.microsoft.com/office/drawing/2014/main" id="{AA75FDAB-B1B4-7E7C-EAA5-C98EDFC01EC9}"/>
              </a:ext>
            </a:extLst>
          </p:cNvPr>
          <p:cNvSpPr/>
          <p:nvPr/>
        </p:nvSpPr>
        <p:spPr>
          <a:xfrm>
            <a:off x="258892"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dirty="0"/>
              <a:t>Establish Drivers</a:t>
            </a:r>
          </a:p>
        </p:txBody>
      </p:sp>
      <p:sp>
        <p:nvSpPr>
          <p:cNvPr id="11" name="Rechteck 10">
            <a:extLst>
              <a:ext uri="{FF2B5EF4-FFF2-40B4-BE49-F238E27FC236}">
                <a16:creationId xmlns:a16="http://schemas.microsoft.com/office/drawing/2014/main" id="{8D542367-FE68-ACBF-34A9-2E8651AF29F2}"/>
              </a:ext>
            </a:extLst>
          </p:cNvPr>
          <p:cNvSpPr/>
          <p:nvPr/>
        </p:nvSpPr>
        <p:spPr>
          <a:xfrm>
            <a:off x="512010"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dirty="0"/>
              <a:t>Step 1 - Establish Risk Measurement Criteria</a:t>
            </a:r>
          </a:p>
        </p:txBody>
      </p:sp>
      <p:sp>
        <p:nvSpPr>
          <p:cNvPr id="12" name="Rechteck 11">
            <a:extLst>
              <a:ext uri="{FF2B5EF4-FFF2-40B4-BE49-F238E27FC236}">
                <a16:creationId xmlns:a16="http://schemas.microsoft.com/office/drawing/2014/main" id="{E537F6B2-AB55-F40A-6E54-FFAE73256122}"/>
              </a:ext>
            </a:extLst>
          </p:cNvPr>
          <p:cNvSpPr/>
          <p:nvPr/>
        </p:nvSpPr>
        <p:spPr>
          <a:xfrm>
            <a:off x="3283228" y="2180149"/>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dirty="0"/>
              <a:t>Profile Assets</a:t>
            </a:r>
          </a:p>
        </p:txBody>
      </p:sp>
      <p:sp>
        <p:nvSpPr>
          <p:cNvPr id="13" name="Rechteck 12">
            <a:extLst>
              <a:ext uri="{FF2B5EF4-FFF2-40B4-BE49-F238E27FC236}">
                <a16:creationId xmlns:a16="http://schemas.microsoft.com/office/drawing/2014/main" id="{5452752E-FD9E-DF22-F879-7FB8D27189C5}"/>
              </a:ext>
            </a:extLst>
          </p:cNvPr>
          <p:cNvSpPr/>
          <p:nvPr/>
        </p:nvSpPr>
        <p:spPr>
          <a:xfrm>
            <a:off x="3536346"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dirty="0"/>
              <a:t>Step 2 - Develop an Information Asset Profile</a:t>
            </a:r>
          </a:p>
        </p:txBody>
      </p:sp>
      <p:sp>
        <p:nvSpPr>
          <p:cNvPr id="14" name="Rechteck 13">
            <a:extLst>
              <a:ext uri="{FF2B5EF4-FFF2-40B4-BE49-F238E27FC236}">
                <a16:creationId xmlns:a16="http://schemas.microsoft.com/office/drawing/2014/main" id="{3F270ACE-B039-CF28-721F-B154E7F79D40}"/>
              </a:ext>
            </a:extLst>
          </p:cNvPr>
          <p:cNvSpPr/>
          <p:nvPr/>
        </p:nvSpPr>
        <p:spPr>
          <a:xfrm>
            <a:off x="3536346" y="4028354"/>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dirty="0"/>
              <a:t>Step 3 - Identify Information Asset Containers</a:t>
            </a:r>
          </a:p>
        </p:txBody>
      </p:sp>
      <p:sp>
        <p:nvSpPr>
          <p:cNvPr id="15" name="Rechteck 14">
            <a:extLst>
              <a:ext uri="{FF2B5EF4-FFF2-40B4-BE49-F238E27FC236}">
                <a16:creationId xmlns:a16="http://schemas.microsoft.com/office/drawing/2014/main" id="{14AB1162-253D-CC3C-0B3A-4BA130833B67}"/>
              </a:ext>
            </a:extLst>
          </p:cNvPr>
          <p:cNvSpPr/>
          <p:nvPr/>
        </p:nvSpPr>
        <p:spPr>
          <a:xfrm>
            <a:off x="6298479"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dirty="0"/>
              <a:t>Identify Threats</a:t>
            </a:r>
          </a:p>
        </p:txBody>
      </p:sp>
      <p:sp>
        <p:nvSpPr>
          <p:cNvPr id="16" name="Rechteck 15">
            <a:extLst>
              <a:ext uri="{FF2B5EF4-FFF2-40B4-BE49-F238E27FC236}">
                <a16:creationId xmlns:a16="http://schemas.microsoft.com/office/drawing/2014/main" id="{6B60523B-53CE-E5B2-6450-E10CC3EB93E0}"/>
              </a:ext>
            </a:extLst>
          </p:cNvPr>
          <p:cNvSpPr/>
          <p:nvPr/>
        </p:nvSpPr>
        <p:spPr>
          <a:xfrm>
            <a:off x="6551597"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dirty="0"/>
              <a:t>Step 4 - Identify Areas of Concern</a:t>
            </a:r>
          </a:p>
        </p:txBody>
      </p:sp>
      <p:sp>
        <p:nvSpPr>
          <p:cNvPr id="17" name="Rechteck 16">
            <a:extLst>
              <a:ext uri="{FF2B5EF4-FFF2-40B4-BE49-F238E27FC236}">
                <a16:creationId xmlns:a16="http://schemas.microsoft.com/office/drawing/2014/main" id="{714CE70C-093E-E141-2421-1FEB1D054217}"/>
              </a:ext>
            </a:extLst>
          </p:cNvPr>
          <p:cNvSpPr/>
          <p:nvPr/>
        </p:nvSpPr>
        <p:spPr>
          <a:xfrm>
            <a:off x="6551597" y="402756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dirty="0"/>
              <a:t>Step 5 - Identify Threat Scenarios</a:t>
            </a:r>
          </a:p>
        </p:txBody>
      </p:sp>
      <p:sp>
        <p:nvSpPr>
          <p:cNvPr id="18" name="Rechteck 17">
            <a:extLst>
              <a:ext uri="{FF2B5EF4-FFF2-40B4-BE49-F238E27FC236}">
                <a16:creationId xmlns:a16="http://schemas.microsoft.com/office/drawing/2014/main" id="{F9EE8E18-EC0A-6975-06B9-4B626B615A61}"/>
              </a:ext>
            </a:extLst>
          </p:cNvPr>
          <p:cNvSpPr/>
          <p:nvPr/>
        </p:nvSpPr>
        <p:spPr>
          <a:xfrm>
            <a:off x="9313730"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dirty="0"/>
              <a:t>Identify/Mitigate Risks</a:t>
            </a:r>
          </a:p>
        </p:txBody>
      </p:sp>
      <p:sp>
        <p:nvSpPr>
          <p:cNvPr id="19" name="Rechteck 18">
            <a:extLst>
              <a:ext uri="{FF2B5EF4-FFF2-40B4-BE49-F238E27FC236}">
                <a16:creationId xmlns:a16="http://schemas.microsoft.com/office/drawing/2014/main" id="{FF4AE14C-6C05-8816-952C-F8ACF2CA08C9}"/>
              </a:ext>
            </a:extLst>
          </p:cNvPr>
          <p:cNvSpPr/>
          <p:nvPr/>
        </p:nvSpPr>
        <p:spPr>
          <a:xfrm>
            <a:off x="9566848" y="2947446"/>
            <a:ext cx="2064229" cy="912101"/>
          </a:xfrm>
          <a:prstGeom prst="rect">
            <a:avLst/>
          </a:prstGeom>
          <a:solidFill>
            <a:srgbClr val="FF0000"/>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dirty="0"/>
              <a:t>Step 6 - Identify Risks</a:t>
            </a:r>
          </a:p>
        </p:txBody>
      </p:sp>
      <p:sp>
        <p:nvSpPr>
          <p:cNvPr id="20" name="Rechteck 19">
            <a:extLst>
              <a:ext uri="{FF2B5EF4-FFF2-40B4-BE49-F238E27FC236}">
                <a16:creationId xmlns:a16="http://schemas.microsoft.com/office/drawing/2014/main" id="{8808A67A-7546-1F8A-AC53-FAF4147AA749}"/>
              </a:ext>
            </a:extLst>
          </p:cNvPr>
          <p:cNvSpPr/>
          <p:nvPr/>
        </p:nvSpPr>
        <p:spPr>
          <a:xfrm>
            <a:off x="9566848" y="402756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dirty="0"/>
              <a:t>Step 7 - Analyze Risks</a:t>
            </a:r>
          </a:p>
        </p:txBody>
      </p:sp>
      <p:sp>
        <p:nvSpPr>
          <p:cNvPr id="21" name="Rechteck 20">
            <a:extLst>
              <a:ext uri="{FF2B5EF4-FFF2-40B4-BE49-F238E27FC236}">
                <a16:creationId xmlns:a16="http://schemas.microsoft.com/office/drawing/2014/main" id="{49ADDC05-3BD0-A6B2-C4B5-FEFC44C4074D}"/>
              </a:ext>
            </a:extLst>
          </p:cNvPr>
          <p:cNvSpPr/>
          <p:nvPr/>
        </p:nvSpPr>
        <p:spPr>
          <a:xfrm>
            <a:off x="9566848" y="5130715"/>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dirty="0"/>
              <a:t>Step 8 - Select Mitigation Approach</a:t>
            </a:r>
          </a:p>
        </p:txBody>
      </p:sp>
      <p:cxnSp>
        <p:nvCxnSpPr>
          <p:cNvPr id="22" name="Gerade Verbindung mit Pfeil 21">
            <a:extLst>
              <a:ext uri="{FF2B5EF4-FFF2-40B4-BE49-F238E27FC236}">
                <a16:creationId xmlns:a16="http://schemas.microsoft.com/office/drawing/2014/main" id="{F25833DA-E1FC-A7F6-798F-520D215C66F8}"/>
              </a:ext>
            </a:extLst>
          </p:cNvPr>
          <p:cNvCxnSpPr>
            <a:stCxn id="11" idx="3"/>
            <a:endCxn id="13" idx="1"/>
          </p:cNvCxnSpPr>
          <p:nvPr/>
        </p:nvCxnSpPr>
        <p:spPr>
          <a:xfrm>
            <a:off x="2576239" y="3403496"/>
            <a:ext cx="960107" cy="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3" name="Gerade Verbindung mit Pfeil 22">
            <a:extLst>
              <a:ext uri="{FF2B5EF4-FFF2-40B4-BE49-F238E27FC236}">
                <a16:creationId xmlns:a16="http://schemas.microsoft.com/office/drawing/2014/main" id="{06E27A87-0EF7-ED2D-58DA-730D8C29064E}"/>
              </a:ext>
            </a:extLst>
          </p:cNvPr>
          <p:cNvCxnSpPr>
            <a:cxnSpLocks/>
            <a:stCxn id="13" idx="2"/>
            <a:endCxn id="14" idx="0"/>
          </p:cNvCxnSpPr>
          <p:nvPr/>
        </p:nvCxnSpPr>
        <p:spPr>
          <a:xfrm>
            <a:off x="4568461" y="3859547"/>
            <a:ext cx="0" cy="168807"/>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4" name="Gerade Verbindung mit Pfeil 23">
            <a:extLst>
              <a:ext uri="{FF2B5EF4-FFF2-40B4-BE49-F238E27FC236}">
                <a16:creationId xmlns:a16="http://schemas.microsoft.com/office/drawing/2014/main" id="{2260CC86-17B3-0AA8-8DA9-51E9995C32A5}"/>
              </a:ext>
            </a:extLst>
          </p:cNvPr>
          <p:cNvCxnSpPr>
            <a:cxnSpLocks/>
            <a:stCxn id="14" idx="3"/>
            <a:endCxn id="16" idx="1"/>
          </p:cNvCxnSpPr>
          <p:nvPr/>
        </p:nvCxnSpPr>
        <p:spPr>
          <a:xfrm flipV="1">
            <a:off x="5600576" y="3403497"/>
            <a:ext cx="951021" cy="108090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5" name="Gerade Verbindung mit Pfeil 24">
            <a:extLst>
              <a:ext uri="{FF2B5EF4-FFF2-40B4-BE49-F238E27FC236}">
                <a16:creationId xmlns:a16="http://schemas.microsoft.com/office/drawing/2014/main" id="{73D4AC77-2B73-39AA-110B-D4FB534C2167}"/>
              </a:ext>
            </a:extLst>
          </p:cNvPr>
          <p:cNvCxnSpPr>
            <a:cxnSpLocks/>
            <a:stCxn id="16" idx="2"/>
            <a:endCxn id="17" idx="0"/>
          </p:cNvCxnSpPr>
          <p:nvPr/>
        </p:nvCxnSpPr>
        <p:spPr>
          <a:xfrm>
            <a:off x="7583711"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6" name="Gerade Verbindung mit Pfeil 25">
            <a:extLst>
              <a:ext uri="{FF2B5EF4-FFF2-40B4-BE49-F238E27FC236}">
                <a16:creationId xmlns:a16="http://schemas.microsoft.com/office/drawing/2014/main" id="{9A03A57E-2799-6E8F-5A56-6927C8F82271}"/>
              </a:ext>
            </a:extLst>
          </p:cNvPr>
          <p:cNvCxnSpPr>
            <a:cxnSpLocks/>
            <a:stCxn id="17" idx="3"/>
            <a:endCxn id="19" idx="1"/>
          </p:cNvCxnSpPr>
          <p:nvPr/>
        </p:nvCxnSpPr>
        <p:spPr>
          <a:xfrm flipV="1">
            <a:off x="8615826" y="3403496"/>
            <a:ext cx="951021" cy="108012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7" name="Gerade Verbindung mit Pfeil 26">
            <a:extLst>
              <a:ext uri="{FF2B5EF4-FFF2-40B4-BE49-F238E27FC236}">
                <a16:creationId xmlns:a16="http://schemas.microsoft.com/office/drawing/2014/main" id="{3979EDCA-A38F-B2C7-FE44-809BE4CD218D}"/>
              </a:ext>
            </a:extLst>
          </p:cNvPr>
          <p:cNvCxnSpPr>
            <a:cxnSpLocks/>
            <a:stCxn id="19" idx="2"/>
            <a:endCxn id="20" idx="0"/>
          </p:cNvCxnSpPr>
          <p:nvPr/>
        </p:nvCxnSpPr>
        <p:spPr>
          <a:xfrm>
            <a:off x="10598962"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8" name="Gerade Verbindung mit Pfeil 27">
            <a:extLst>
              <a:ext uri="{FF2B5EF4-FFF2-40B4-BE49-F238E27FC236}">
                <a16:creationId xmlns:a16="http://schemas.microsoft.com/office/drawing/2014/main" id="{E3202F16-EB03-3601-8ED9-03656FA05F57}"/>
              </a:ext>
            </a:extLst>
          </p:cNvPr>
          <p:cNvCxnSpPr>
            <a:cxnSpLocks/>
            <a:stCxn id="20" idx="2"/>
            <a:endCxn id="21" idx="0"/>
          </p:cNvCxnSpPr>
          <p:nvPr/>
        </p:nvCxnSpPr>
        <p:spPr>
          <a:xfrm>
            <a:off x="10598962" y="4939667"/>
            <a:ext cx="0" cy="19104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397688412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Step 6 – Identify Risks</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168828"/>
            <a:ext cx="5369406" cy="4131172"/>
          </a:xfrm>
        </p:spPr>
        <p:txBody>
          <a:bodyPr>
            <a:normAutofit/>
          </a:bodyPr>
          <a:lstStyle/>
          <a:p>
            <a:r>
              <a:rPr lang="en-US" sz="3600" dirty="0"/>
              <a:t>Create detailed impact statements</a:t>
            </a:r>
          </a:p>
          <a:p>
            <a:endParaRPr lang="en-US" sz="3600" dirty="0"/>
          </a:p>
          <a:p>
            <a:r>
              <a:rPr lang="en-US" sz="3600" dirty="0"/>
              <a:t>Definition of the consequences of certain threat scenarios</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5"/>
          <a:srcRect/>
          <a:stretch/>
        </p:blipFill>
        <p:spPr>
          <a:xfrm>
            <a:off x="5909406" y="1512842"/>
            <a:ext cx="5537651" cy="4662490"/>
          </a:xfrm>
          <a:prstGeom prst="rect">
            <a:avLst/>
          </a:prstGeom>
        </p:spPr>
      </p:pic>
      <p:sp>
        <p:nvSpPr>
          <p:cNvPr id="8" name="Textfeld 7">
            <a:extLst>
              <a:ext uri="{FF2B5EF4-FFF2-40B4-BE49-F238E27FC236}">
                <a16:creationId xmlns:a16="http://schemas.microsoft.com/office/drawing/2014/main" id="{D9FC5C25-CCA2-EFD4-D643-6F67D59E3CBB}"/>
              </a:ext>
            </a:extLst>
          </p:cNvPr>
          <p:cNvSpPr txBox="1"/>
          <p:nvPr/>
        </p:nvSpPr>
        <p:spPr>
          <a:xfrm>
            <a:off x="10031616" y="6190223"/>
            <a:ext cx="1415441" cy="307777"/>
          </a:xfrm>
          <a:prstGeom prst="rect">
            <a:avLst/>
          </a:prstGeom>
          <a:noFill/>
        </p:spPr>
        <p:txBody>
          <a:bodyPr wrap="square" rtlCol="0">
            <a:spAutoFit/>
          </a:bodyPr>
          <a:lstStyle/>
          <a:p>
            <a:r>
              <a:rPr lang="en-US" sz="1400" dirty="0"/>
              <a:t>Source: SEI 2007</a:t>
            </a:r>
          </a:p>
        </p:txBody>
      </p:sp>
    </p:spTree>
    <p:extLst>
      <p:ext uri="{BB962C8B-B14F-4D97-AF65-F5344CB8AC3E}">
        <p14:creationId xmlns:p14="http://schemas.microsoft.com/office/powerpoint/2010/main" val="53481983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OCTAVE Allegro</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0" name="Rechteck 9">
            <a:extLst>
              <a:ext uri="{FF2B5EF4-FFF2-40B4-BE49-F238E27FC236}">
                <a16:creationId xmlns:a16="http://schemas.microsoft.com/office/drawing/2014/main" id="{AA75FDAB-B1B4-7E7C-EAA5-C98EDFC01EC9}"/>
              </a:ext>
            </a:extLst>
          </p:cNvPr>
          <p:cNvSpPr/>
          <p:nvPr/>
        </p:nvSpPr>
        <p:spPr>
          <a:xfrm>
            <a:off x="258892"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dirty="0"/>
              <a:t>Establish Drivers</a:t>
            </a:r>
          </a:p>
        </p:txBody>
      </p:sp>
      <p:sp>
        <p:nvSpPr>
          <p:cNvPr id="11" name="Rechteck 10">
            <a:extLst>
              <a:ext uri="{FF2B5EF4-FFF2-40B4-BE49-F238E27FC236}">
                <a16:creationId xmlns:a16="http://schemas.microsoft.com/office/drawing/2014/main" id="{8D542367-FE68-ACBF-34A9-2E8651AF29F2}"/>
              </a:ext>
            </a:extLst>
          </p:cNvPr>
          <p:cNvSpPr/>
          <p:nvPr/>
        </p:nvSpPr>
        <p:spPr>
          <a:xfrm>
            <a:off x="512010"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dirty="0"/>
              <a:t>Step 1 - Establish Risk Measurement Criteria</a:t>
            </a:r>
          </a:p>
        </p:txBody>
      </p:sp>
      <p:sp>
        <p:nvSpPr>
          <p:cNvPr id="12" name="Rechteck 11">
            <a:extLst>
              <a:ext uri="{FF2B5EF4-FFF2-40B4-BE49-F238E27FC236}">
                <a16:creationId xmlns:a16="http://schemas.microsoft.com/office/drawing/2014/main" id="{E537F6B2-AB55-F40A-6E54-FFAE73256122}"/>
              </a:ext>
            </a:extLst>
          </p:cNvPr>
          <p:cNvSpPr/>
          <p:nvPr/>
        </p:nvSpPr>
        <p:spPr>
          <a:xfrm>
            <a:off x="3283228" y="2180149"/>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dirty="0"/>
              <a:t>Profile Assets</a:t>
            </a:r>
          </a:p>
        </p:txBody>
      </p:sp>
      <p:sp>
        <p:nvSpPr>
          <p:cNvPr id="13" name="Rechteck 12">
            <a:extLst>
              <a:ext uri="{FF2B5EF4-FFF2-40B4-BE49-F238E27FC236}">
                <a16:creationId xmlns:a16="http://schemas.microsoft.com/office/drawing/2014/main" id="{5452752E-FD9E-DF22-F879-7FB8D27189C5}"/>
              </a:ext>
            </a:extLst>
          </p:cNvPr>
          <p:cNvSpPr/>
          <p:nvPr/>
        </p:nvSpPr>
        <p:spPr>
          <a:xfrm>
            <a:off x="3536346"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dirty="0"/>
              <a:t>Step 2 - Develop an Information Asset Profile</a:t>
            </a:r>
          </a:p>
        </p:txBody>
      </p:sp>
      <p:sp>
        <p:nvSpPr>
          <p:cNvPr id="14" name="Rechteck 13">
            <a:extLst>
              <a:ext uri="{FF2B5EF4-FFF2-40B4-BE49-F238E27FC236}">
                <a16:creationId xmlns:a16="http://schemas.microsoft.com/office/drawing/2014/main" id="{3F270ACE-B039-CF28-721F-B154E7F79D40}"/>
              </a:ext>
            </a:extLst>
          </p:cNvPr>
          <p:cNvSpPr/>
          <p:nvPr/>
        </p:nvSpPr>
        <p:spPr>
          <a:xfrm>
            <a:off x="3536346" y="4028354"/>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dirty="0"/>
              <a:t>Step 3 - Identify Information Asset Containers</a:t>
            </a:r>
          </a:p>
        </p:txBody>
      </p:sp>
      <p:sp>
        <p:nvSpPr>
          <p:cNvPr id="15" name="Rechteck 14">
            <a:extLst>
              <a:ext uri="{FF2B5EF4-FFF2-40B4-BE49-F238E27FC236}">
                <a16:creationId xmlns:a16="http://schemas.microsoft.com/office/drawing/2014/main" id="{14AB1162-253D-CC3C-0B3A-4BA130833B67}"/>
              </a:ext>
            </a:extLst>
          </p:cNvPr>
          <p:cNvSpPr/>
          <p:nvPr/>
        </p:nvSpPr>
        <p:spPr>
          <a:xfrm>
            <a:off x="6298479"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dirty="0"/>
              <a:t>Identify Threats</a:t>
            </a:r>
          </a:p>
        </p:txBody>
      </p:sp>
      <p:sp>
        <p:nvSpPr>
          <p:cNvPr id="16" name="Rechteck 15">
            <a:extLst>
              <a:ext uri="{FF2B5EF4-FFF2-40B4-BE49-F238E27FC236}">
                <a16:creationId xmlns:a16="http://schemas.microsoft.com/office/drawing/2014/main" id="{6B60523B-53CE-E5B2-6450-E10CC3EB93E0}"/>
              </a:ext>
            </a:extLst>
          </p:cNvPr>
          <p:cNvSpPr/>
          <p:nvPr/>
        </p:nvSpPr>
        <p:spPr>
          <a:xfrm>
            <a:off x="6551597"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dirty="0"/>
              <a:t>Step 4 - Identify Areas of Concern</a:t>
            </a:r>
          </a:p>
        </p:txBody>
      </p:sp>
      <p:sp>
        <p:nvSpPr>
          <p:cNvPr id="17" name="Rechteck 16">
            <a:extLst>
              <a:ext uri="{FF2B5EF4-FFF2-40B4-BE49-F238E27FC236}">
                <a16:creationId xmlns:a16="http://schemas.microsoft.com/office/drawing/2014/main" id="{714CE70C-093E-E141-2421-1FEB1D054217}"/>
              </a:ext>
            </a:extLst>
          </p:cNvPr>
          <p:cNvSpPr/>
          <p:nvPr/>
        </p:nvSpPr>
        <p:spPr>
          <a:xfrm>
            <a:off x="6551597" y="402756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dirty="0"/>
              <a:t>Step 5 - Identify Threat Scenarios</a:t>
            </a:r>
          </a:p>
        </p:txBody>
      </p:sp>
      <p:sp>
        <p:nvSpPr>
          <p:cNvPr id="18" name="Rechteck 17">
            <a:extLst>
              <a:ext uri="{FF2B5EF4-FFF2-40B4-BE49-F238E27FC236}">
                <a16:creationId xmlns:a16="http://schemas.microsoft.com/office/drawing/2014/main" id="{F9EE8E18-EC0A-6975-06B9-4B626B615A61}"/>
              </a:ext>
            </a:extLst>
          </p:cNvPr>
          <p:cNvSpPr/>
          <p:nvPr/>
        </p:nvSpPr>
        <p:spPr>
          <a:xfrm>
            <a:off x="9313730"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dirty="0"/>
              <a:t>Identify/Mitigate Risks</a:t>
            </a:r>
          </a:p>
        </p:txBody>
      </p:sp>
      <p:sp>
        <p:nvSpPr>
          <p:cNvPr id="19" name="Rechteck 18">
            <a:extLst>
              <a:ext uri="{FF2B5EF4-FFF2-40B4-BE49-F238E27FC236}">
                <a16:creationId xmlns:a16="http://schemas.microsoft.com/office/drawing/2014/main" id="{FF4AE14C-6C05-8816-952C-F8ACF2CA08C9}"/>
              </a:ext>
            </a:extLst>
          </p:cNvPr>
          <p:cNvSpPr/>
          <p:nvPr/>
        </p:nvSpPr>
        <p:spPr>
          <a:xfrm>
            <a:off x="9566848"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dirty="0"/>
              <a:t>Step 6 - Identify Risks</a:t>
            </a:r>
          </a:p>
        </p:txBody>
      </p:sp>
      <p:sp>
        <p:nvSpPr>
          <p:cNvPr id="20" name="Rechteck 19">
            <a:extLst>
              <a:ext uri="{FF2B5EF4-FFF2-40B4-BE49-F238E27FC236}">
                <a16:creationId xmlns:a16="http://schemas.microsoft.com/office/drawing/2014/main" id="{8808A67A-7546-1F8A-AC53-FAF4147AA749}"/>
              </a:ext>
            </a:extLst>
          </p:cNvPr>
          <p:cNvSpPr/>
          <p:nvPr/>
        </p:nvSpPr>
        <p:spPr>
          <a:xfrm>
            <a:off x="9566848" y="4027566"/>
            <a:ext cx="2064229" cy="912101"/>
          </a:xfrm>
          <a:prstGeom prst="rect">
            <a:avLst/>
          </a:prstGeom>
          <a:solidFill>
            <a:srgbClr val="FF0000"/>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dirty="0"/>
              <a:t>Step 7 - Analyze Risks</a:t>
            </a:r>
          </a:p>
        </p:txBody>
      </p:sp>
      <p:sp>
        <p:nvSpPr>
          <p:cNvPr id="21" name="Rechteck 20">
            <a:extLst>
              <a:ext uri="{FF2B5EF4-FFF2-40B4-BE49-F238E27FC236}">
                <a16:creationId xmlns:a16="http://schemas.microsoft.com/office/drawing/2014/main" id="{49ADDC05-3BD0-A6B2-C4B5-FEFC44C4074D}"/>
              </a:ext>
            </a:extLst>
          </p:cNvPr>
          <p:cNvSpPr/>
          <p:nvPr/>
        </p:nvSpPr>
        <p:spPr>
          <a:xfrm>
            <a:off x="9566848" y="5130715"/>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dirty="0"/>
              <a:t>Step 8 - Select Mitigation Approach</a:t>
            </a:r>
          </a:p>
        </p:txBody>
      </p:sp>
      <p:cxnSp>
        <p:nvCxnSpPr>
          <p:cNvPr id="22" name="Gerade Verbindung mit Pfeil 21">
            <a:extLst>
              <a:ext uri="{FF2B5EF4-FFF2-40B4-BE49-F238E27FC236}">
                <a16:creationId xmlns:a16="http://schemas.microsoft.com/office/drawing/2014/main" id="{F25833DA-E1FC-A7F6-798F-520D215C66F8}"/>
              </a:ext>
            </a:extLst>
          </p:cNvPr>
          <p:cNvCxnSpPr>
            <a:stCxn id="11" idx="3"/>
            <a:endCxn id="13" idx="1"/>
          </p:cNvCxnSpPr>
          <p:nvPr/>
        </p:nvCxnSpPr>
        <p:spPr>
          <a:xfrm>
            <a:off x="2576239" y="3403496"/>
            <a:ext cx="960107" cy="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3" name="Gerade Verbindung mit Pfeil 22">
            <a:extLst>
              <a:ext uri="{FF2B5EF4-FFF2-40B4-BE49-F238E27FC236}">
                <a16:creationId xmlns:a16="http://schemas.microsoft.com/office/drawing/2014/main" id="{06E27A87-0EF7-ED2D-58DA-730D8C29064E}"/>
              </a:ext>
            </a:extLst>
          </p:cNvPr>
          <p:cNvCxnSpPr>
            <a:cxnSpLocks/>
            <a:stCxn id="13" idx="2"/>
            <a:endCxn id="14" idx="0"/>
          </p:cNvCxnSpPr>
          <p:nvPr/>
        </p:nvCxnSpPr>
        <p:spPr>
          <a:xfrm>
            <a:off x="4568461" y="3859547"/>
            <a:ext cx="0" cy="168807"/>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4" name="Gerade Verbindung mit Pfeil 23">
            <a:extLst>
              <a:ext uri="{FF2B5EF4-FFF2-40B4-BE49-F238E27FC236}">
                <a16:creationId xmlns:a16="http://schemas.microsoft.com/office/drawing/2014/main" id="{2260CC86-17B3-0AA8-8DA9-51E9995C32A5}"/>
              </a:ext>
            </a:extLst>
          </p:cNvPr>
          <p:cNvCxnSpPr>
            <a:cxnSpLocks/>
            <a:stCxn id="14" idx="3"/>
            <a:endCxn id="16" idx="1"/>
          </p:cNvCxnSpPr>
          <p:nvPr/>
        </p:nvCxnSpPr>
        <p:spPr>
          <a:xfrm flipV="1">
            <a:off x="5600576" y="3403497"/>
            <a:ext cx="951021" cy="108090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5" name="Gerade Verbindung mit Pfeil 24">
            <a:extLst>
              <a:ext uri="{FF2B5EF4-FFF2-40B4-BE49-F238E27FC236}">
                <a16:creationId xmlns:a16="http://schemas.microsoft.com/office/drawing/2014/main" id="{73D4AC77-2B73-39AA-110B-D4FB534C2167}"/>
              </a:ext>
            </a:extLst>
          </p:cNvPr>
          <p:cNvCxnSpPr>
            <a:cxnSpLocks/>
            <a:stCxn id="16" idx="2"/>
            <a:endCxn id="17" idx="0"/>
          </p:cNvCxnSpPr>
          <p:nvPr/>
        </p:nvCxnSpPr>
        <p:spPr>
          <a:xfrm>
            <a:off x="7583711"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6" name="Gerade Verbindung mit Pfeil 25">
            <a:extLst>
              <a:ext uri="{FF2B5EF4-FFF2-40B4-BE49-F238E27FC236}">
                <a16:creationId xmlns:a16="http://schemas.microsoft.com/office/drawing/2014/main" id="{9A03A57E-2799-6E8F-5A56-6927C8F82271}"/>
              </a:ext>
            </a:extLst>
          </p:cNvPr>
          <p:cNvCxnSpPr>
            <a:cxnSpLocks/>
            <a:stCxn id="17" idx="3"/>
            <a:endCxn id="19" idx="1"/>
          </p:cNvCxnSpPr>
          <p:nvPr/>
        </p:nvCxnSpPr>
        <p:spPr>
          <a:xfrm flipV="1">
            <a:off x="8615826" y="3403496"/>
            <a:ext cx="951021" cy="108012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7" name="Gerade Verbindung mit Pfeil 26">
            <a:extLst>
              <a:ext uri="{FF2B5EF4-FFF2-40B4-BE49-F238E27FC236}">
                <a16:creationId xmlns:a16="http://schemas.microsoft.com/office/drawing/2014/main" id="{3979EDCA-A38F-B2C7-FE44-809BE4CD218D}"/>
              </a:ext>
            </a:extLst>
          </p:cNvPr>
          <p:cNvCxnSpPr>
            <a:cxnSpLocks/>
            <a:stCxn id="19" idx="2"/>
            <a:endCxn id="20" idx="0"/>
          </p:cNvCxnSpPr>
          <p:nvPr/>
        </p:nvCxnSpPr>
        <p:spPr>
          <a:xfrm>
            <a:off x="10598962"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8" name="Gerade Verbindung mit Pfeil 27">
            <a:extLst>
              <a:ext uri="{FF2B5EF4-FFF2-40B4-BE49-F238E27FC236}">
                <a16:creationId xmlns:a16="http://schemas.microsoft.com/office/drawing/2014/main" id="{E3202F16-EB03-3601-8ED9-03656FA05F57}"/>
              </a:ext>
            </a:extLst>
          </p:cNvPr>
          <p:cNvCxnSpPr>
            <a:cxnSpLocks/>
            <a:stCxn id="20" idx="2"/>
            <a:endCxn id="21" idx="0"/>
          </p:cNvCxnSpPr>
          <p:nvPr/>
        </p:nvCxnSpPr>
        <p:spPr>
          <a:xfrm>
            <a:off x="10598962" y="4939667"/>
            <a:ext cx="0" cy="19104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13651851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Step 7 – Analyze Risks</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168828"/>
            <a:ext cx="5369406" cy="4131172"/>
          </a:xfrm>
        </p:spPr>
        <p:txBody>
          <a:bodyPr>
            <a:normAutofit/>
          </a:bodyPr>
          <a:lstStyle/>
          <a:p>
            <a:r>
              <a:rPr lang="en-US" sz="3600" dirty="0"/>
              <a:t>Assessment of the risks in qualitative terms</a:t>
            </a:r>
          </a:p>
          <a:p>
            <a:pPr lvl="1"/>
            <a:r>
              <a:rPr lang="en-US" sz="3200" dirty="0"/>
              <a:t>Impact </a:t>
            </a:r>
          </a:p>
          <a:p>
            <a:pPr lvl="1"/>
            <a:r>
              <a:rPr lang="en-US" sz="3200" dirty="0"/>
              <a:t>Probability </a:t>
            </a:r>
          </a:p>
          <a:p>
            <a:pPr lvl="1"/>
            <a:endParaRPr lang="en-US" sz="3200" dirty="0"/>
          </a:p>
          <a:p>
            <a:r>
              <a:rPr lang="en-US" sz="3600" dirty="0"/>
              <a:t>Risk scores support prioritization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5"/>
          <a:srcRect/>
          <a:stretch/>
        </p:blipFill>
        <p:spPr>
          <a:xfrm>
            <a:off x="5909406" y="2203903"/>
            <a:ext cx="5537651" cy="3280368"/>
          </a:xfrm>
          <a:prstGeom prst="rect">
            <a:avLst/>
          </a:prstGeom>
        </p:spPr>
      </p:pic>
      <p:sp>
        <p:nvSpPr>
          <p:cNvPr id="8" name="Textfeld 7">
            <a:extLst>
              <a:ext uri="{FF2B5EF4-FFF2-40B4-BE49-F238E27FC236}">
                <a16:creationId xmlns:a16="http://schemas.microsoft.com/office/drawing/2014/main" id="{D9FC5C25-CCA2-EFD4-D643-6F67D59E3CBB}"/>
              </a:ext>
            </a:extLst>
          </p:cNvPr>
          <p:cNvSpPr txBox="1"/>
          <p:nvPr/>
        </p:nvSpPr>
        <p:spPr>
          <a:xfrm>
            <a:off x="10031616" y="5430470"/>
            <a:ext cx="1415441" cy="307777"/>
          </a:xfrm>
          <a:prstGeom prst="rect">
            <a:avLst/>
          </a:prstGeom>
          <a:noFill/>
        </p:spPr>
        <p:txBody>
          <a:bodyPr wrap="square" rtlCol="0">
            <a:spAutoFit/>
          </a:bodyPr>
          <a:lstStyle/>
          <a:p>
            <a:r>
              <a:rPr lang="en-US" sz="1400" dirty="0"/>
              <a:t>Source: SEI 2007</a:t>
            </a:r>
          </a:p>
        </p:txBody>
      </p:sp>
    </p:spTree>
    <p:extLst>
      <p:ext uri="{BB962C8B-B14F-4D97-AF65-F5344CB8AC3E}">
        <p14:creationId xmlns:p14="http://schemas.microsoft.com/office/powerpoint/2010/main" val="230326615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Step 7 – Analyze Risks</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5"/>
          <a:srcRect/>
          <a:stretch/>
        </p:blipFill>
        <p:spPr>
          <a:xfrm>
            <a:off x="6151133" y="2203903"/>
            <a:ext cx="5054196" cy="3280368"/>
          </a:xfrm>
          <a:prstGeom prst="rect">
            <a:avLst/>
          </a:prstGeom>
        </p:spPr>
      </p:pic>
      <p:sp>
        <p:nvSpPr>
          <p:cNvPr id="8" name="Textfeld 7">
            <a:extLst>
              <a:ext uri="{FF2B5EF4-FFF2-40B4-BE49-F238E27FC236}">
                <a16:creationId xmlns:a16="http://schemas.microsoft.com/office/drawing/2014/main" id="{D9FC5C25-CCA2-EFD4-D643-6F67D59E3CBB}"/>
              </a:ext>
            </a:extLst>
          </p:cNvPr>
          <p:cNvSpPr txBox="1"/>
          <p:nvPr/>
        </p:nvSpPr>
        <p:spPr>
          <a:xfrm>
            <a:off x="10031616" y="5430470"/>
            <a:ext cx="1415441" cy="307777"/>
          </a:xfrm>
          <a:prstGeom prst="rect">
            <a:avLst/>
          </a:prstGeom>
          <a:noFill/>
        </p:spPr>
        <p:txBody>
          <a:bodyPr wrap="square" rtlCol="0">
            <a:spAutoFit/>
          </a:bodyPr>
          <a:lstStyle/>
          <a:p>
            <a:r>
              <a:rPr lang="en-US" sz="1400" dirty="0"/>
              <a:t>Source: SEI 2007</a:t>
            </a:r>
          </a:p>
        </p:txBody>
      </p:sp>
      <p:pic>
        <p:nvPicPr>
          <p:cNvPr id="10" name="Grafik 9">
            <a:extLst>
              <a:ext uri="{FF2B5EF4-FFF2-40B4-BE49-F238E27FC236}">
                <a16:creationId xmlns:a16="http://schemas.microsoft.com/office/drawing/2014/main" id="{C2C7D05B-EA93-F53A-93E9-4FEEC26DD0D0}"/>
              </a:ext>
            </a:extLst>
          </p:cNvPr>
          <p:cNvPicPr>
            <a:picLocks noChangeAspect="1"/>
          </p:cNvPicPr>
          <p:nvPr/>
        </p:nvPicPr>
        <p:blipFill rotWithShape="1">
          <a:blip r:embed="rId6"/>
          <a:srcRect b="50000"/>
          <a:stretch/>
        </p:blipFill>
        <p:spPr>
          <a:xfrm>
            <a:off x="540000" y="2055271"/>
            <a:ext cx="5288643" cy="3429000"/>
          </a:xfrm>
          <a:prstGeom prst="rect">
            <a:avLst/>
          </a:prstGeom>
        </p:spPr>
      </p:pic>
    </p:spTree>
    <p:extLst>
      <p:ext uri="{BB962C8B-B14F-4D97-AF65-F5344CB8AC3E}">
        <p14:creationId xmlns:p14="http://schemas.microsoft.com/office/powerpoint/2010/main" val="256749611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OCTAVE Allegro</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0" name="Rechteck 9">
            <a:extLst>
              <a:ext uri="{FF2B5EF4-FFF2-40B4-BE49-F238E27FC236}">
                <a16:creationId xmlns:a16="http://schemas.microsoft.com/office/drawing/2014/main" id="{AA75FDAB-B1B4-7E7C-EAA5-C98EDFC01EC9}"/>
              </a:ext>
            </a:extLst>
          </p:cNvPr>
          <p:cNvSpPr/>
          <p:nvPr/>
        </p:nvSpPr>
        <p:spPr>
          <a:xfrm>
            <a:off x="258892"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dirty="0"/>
              <a:t>Establish Drivers</a:t>
            </a:r>
          </a:p>
        </p:txBody>
      </p:sp>
      <p:sp>
        <p:nvSpPr>
          <p:cNvPr id="11" name="Rechteck 10">
            <a:extLst>
              <a:ext uri="{FF2B5EF4-FFF2-40B4-BE49-F238E27FC236}">
                <a16:creationId xmlns:a16="http://schemas.microsoft.com/office/drawing/2014/main" id="{8D542367-FE68-ACBF-34A9-2E8651AF29F2}"/>
              </a:ext>
            </a:extLst>
          </p:cNvPr>
          <p:cNvSpPr/>
          <p:nvPr/>
        </p:nvSpPr>
        <p:spPr>
          <a:xfrm>
            <a:off x="512010"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dirty="0"/>
              <a:t>Step 1 - Establish Risk Measurement Criteria</a:t>
            </a:r>
          </a:p>
        </p:txBody>
      </p:sp>
      <p:sp>
        <p:nvSpPr>
          <p:cNvPr id="12" name="Rechteck 11">
            <a:extLst>
              <a:ext uri="{FF2B5EF4-FFF2-40B4-BE49-F238E27FC236}">
                <a16:creationId xmlns:a16="http://schemas.microsoft.com/office/drawing/2014/main" id="{E537F6B2-AB55-F40A-6E54-FFAE73256122}"/>
              </a:ext>
            </a:extLst>
          </p:cNvPr>
          <p:cNvSpPr/>
          <p:nvPr/>
        </p:nvSpPr>
        <p:spPr>
          <a:xfrm>
            <a:off x="3283228" y="2180149"/>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dirty="0"/>
              <a:t>Profile Assets</a:t>
            </a:r>
          </a:p>
        </p:txBody>
      </p:sp>
      <p:sp>
        <p:nvSpPr>
          <p:cNvPr id="13" name="Rechteck 12">
            <a:extLst>
              <a:ext uri="{FF2B5EF4-FFF2-40B4-BE49-F238E27FC236}">
                <a16:creationId xmlns:a16="http://schemas.microsoft.com/office/drawing/2014/main" id="{5452752E-FD9E-DF22-F879-7FB8D27189C5}"/>
              </a:ext>
            </a:extLst>
          </p:cNvPr>
          <p:cNvSpPr/>
          <p:nvPr/>
        </p:nvSpPr>
        <p:spPr>
          <a:xfrm>
            <a:off x="3536346"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dirty="0"/>
              <a:t>Step 2 - Develop an Information Asset Profile</a:t>
            </a:r>
          </a:p>
        </p:txBody>
      </p:sp>
      <p:sp>
        <p:nvSpPr>
          <p:cNvPr id="14" name="Rechteck 13">
            <a:extLst>
              <a:ext uri="{FF2B5EF4-FFF2-40B4-BE49-F238E27FC236}">
                <a16:creationId xmlns:a16="http://schemas.microsoft.com/office/drawing/2014/main" id="{3F270ACE-B039-CF28-721F-B154E7F79D40}"/>
              </a:ext>
            </a:extLst>
          </p:cNvPr>
          <p:cNvSpPr/>
          <p:nvPr/>
        </p:nvSpPr>
        <p:spPr>
          <a:xfrm>
            <a:off x="3536346" y="4028354"/>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dirty="0"/>
              <a:t>Step 3 - Identify Information Asset Containers</a:t>
            </a:r>
          </a:p>
        </p:txBody>
      </p:sp>
      <p:sp>
        <p:nvSpPr>
          <p:cNvPr id="15" name="Rechteck 14">
            <a:extLst>
              <a:ext uri="{FF2B5EF4-FFF2-40B4-BE49-F238E27FC236}">
                <a16:creationId xmlns:a16="http://schemas.microsoft.com/office/drawing/2014/main" id="{14AB1162-253D-CC3C-0B3A-4BA130833B67}"/>
              </a:ext>
            </a:extLst>
          </p:cNvPr>
          <p:cNvSpPr/>
          <p:nvPr/>
        </p:nvSpPr>
        <p:spPr>
          <a:xfrm>
            <a:off x="6298479"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dirty="0"/>
              <a:t>Identify Threats</a:t>
            </a:r>
          </a:p>
        </p:txBody>
      </p:sp>
      <p:sp>
        <p:nvSpPr>
          <p:cNvPr id="16" name="Rechteck 15">
            <a:extLst>
              <a:ext uri="{FF2B5EF4-FFF2-40B4-BE49-F238E27FC236}">
                <a16:creationId xmlns:a16="http://schemas.microsoft.com/office/drawing/2014/main" id="{6B60523B-53CE-E5B2-6450-E10CC3EB93E0}"/>
              </a:ext>
            </a:extLst>
          </p:cNvPr>
          <p:cNvSpPr/>
          <p:nvPr/>
        </p:nvSpPr>
        <p:spPr>
          <a:xfrm>
            <a:off x="6551597"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dirty="0"/>
              <a:t>Step 4 - Identify Areas of Concern</a:t>
            </a:r>
          </a:p>
        </p:txBody>
      </p:sp>
      <p:sp>
        <p:nvSpPr>
          <p:cNvPr id="17" name="Rechteck 16">
            <a:extLst>
              <a:ext uri="{FF2B5EF4-FFF2-40B4-BE49-F238E27FC236}">
                <a16:creationId xmlns:a16="http://schemas.microsoft.com/office/drawing/2014/main" id="{714CE70C-093E-E141-2421-1FEB1D054217}"/>
              </a:ext>
            </a:extLst>
          </p:cNvPr>
          <p:cNvSpPr/>
          <p:nvPr/>
        </p:nvSpPr>
        <p:spPr>
          <a:xfrm>
            <a:off x="6551597" y="402756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dirty="0"/>
              <a:t>Step 5 - Identify Threat Scenarios</a:t>
            </a:r>
          </a:p>
        </p:txBody>
      </p:sp>
      <p:sp>
        <p:nvSpPr>
          <p:cNvPr id="18" name="Rechteck 17">
            <a:extLst>
              <a:ext uri="{FF2B5EF4-FFF2-40B4-BE49-F238E27FC236}">
                <a16:creationId xmlns:a16="http://schemas.microsoft.com/office/drawing/2014/main" id="{F9EE8E18-EC0A-6975-06B9-4B626B615A61}"/>
              </a:ext>
            </a:extLst>
          </p:cNvPr>
          <p:cNvSpPr/>
          <p:nvPr/>
        </p:nvSpPr>
        <p:spPr>
          <a:xfrm>
            <a:off x="9313730"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dirty="0"/>
              <a:t>Identify/Mitigate Risks</a:t>
            </a:r>
          </a:p>
        </p:txBody>
      </p:sp>
      <p:sp>
        <p:nvSpPr>
          <p:cNvPr id="19" name="Rechteck 18">
            <a:extLst>
              <a:ext uri="{FF2B5EF4-FFF2-40B4-BE49-F238E27FC236}">
                <a16:creationId xmlns:a16="http://schemas.microsoft.com/office/drawing/2014/main" id="{FF4AE14C-6C05-8816-952C-F8ACF2CA08C9}"/>
              </a:ext>
            </a:extLst>
          </p:cNvPr>
          <p:cNvSpPr/>
          <p:nvPr/>
        </p:nvSpPr>
        <p:spPr>
          <a:xfrm>
            <a:off x="9566848"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dirty="0"/>
              <a:t>Step 6 - Identify Risks</a:t>
            </a:r>
          </a:p>
        </p:txBody>
      </p:sp>
      <p:sp>
        <p:nvSpPr>
          <p:cNvPr id="20" name="Rechteck 19">
            <a:extLst>
              <a:ext uri="{FF2B5EF4-FFF2-40B4-BE49-F238E27FC236}">
                <a16:creationId xmlns:a16="http://schemas.microsoft.com/office/drawing/2014/main" id="{8808A67A-7546-1F8A-AC53-FAF4147AA749}"/>
              </a:ext>
            </a:extLst>
          </p:cNvPr>
          <p:cNvSpPr/>
          <p:nvPr/>
        </p:nvSpPr>
        <p:spPr>
          <a:xfrm>
            <a:off x="9566848" y="402756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dirty="0"/>
              <a:t>Step 7 - Analyze Risks</a:t>
            </a:r>
          </a:p>
        </p:txBody>
      </p:sp>
      <p:sp>
        <p:nvSpPr>
          <p:cNvPr id="21" name="Rechteck 20">
            <a:extLst>
              <a:ext uri="{FF2B5EF4-FFF2-40B4-BE49-F238E27FC236}">
                <a16:creationId xmlns:a16="http://schemas.microsoft.com/office/drawing/2014/main" id="{49ADDC05-3BD0-A6B2-C4B5-FEFC44C4074D}"/>
              </a:ext>
            </a:extLst>
          </p:cNvPr>
          <p:cNvSpPr/>
          <p:nvPr/>
        </p:nvSpPr>
        <p:spPr>
          <a:xfrm>
            <a:off x="9566848" y="5130715"/>
            <a:ext cx="2064229" cy="912101"/>
          </a:xfrm>
          <a:prstGeom prst="rect">
            <a:avLst/>
          </a:prstGeom>
          <a:solidFill>
            <a:srgbClr val="FF0000"/>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dirty="0"/>
              <a:t>Step 8 - Select Mitigation Approach</a:t>
            </a:r>
          </a:p>
        </p:txBody>
      </p:sp>
      <p:cxnSp>
        <p:nvCxnSpPr>
          <p:cNvPr id="22" name="Gerade Verbindung mit Pfeil 21">
            <a:extLst>
              <a:ext uri="{FF2B5EF4-FFF2-40B4-BE49-F238E27FC236}">
                <a16:creationId xmlns:a16="http://schemas.microsoft.com/office/drawing/2014/main" id="{F25833DA-E1FC-A7F6-798F-520D215C66F8}"/>
              </a:ext>
            </a:extLst>
          </p:cNvPr>
          <p:cNvCxnSpPr>
            <a:stCxn id="11" idx="3"/>
            <a:endCxn id="13" idx="1"/>
          </p:cNvCxnSpPr>
          <p:nvPr/>
        </p:nvCxnSpPr>
        <p:spPr>
          <a:xfrm>
            <a:off x="2576239" y="3403496"/>
            <a:ext cx="960107" cy="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3" name="Gerade Verbindung mit Pfeil 22">
            <a:extLst>
              <a:ext uri="{FF2B5EF4-FFF2-40B4-BE49-F238E27FC236}">
                <a16:creationId xmlns:a16="http://schemas.microsoft.com/office/drawing/2014/main" id="{06E27A87-0EF7-ED2D-58DA-730D8C29064E}"/>
              </a:ext>
            </a:extLst>
          </p:cNvPr>
          <p:cNvCxnSpPr>
            <a:cxnSpLocks/>
            <a:stCxn id="13" idx="2"/>
            <a:endCxn id="14" idx="0"/>
          </p:cNvCxnSpPr>
          <p:nvPr/>
        </p:nvCxnSpPr>
        <p:spPr>
          <a:xfrm>
            <a:off x="4568461" y="3859547"/>
            <a:ext cx="0" cy="168807"/>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4" name="Gerade Verbindung mit Pfeil 23">
            <a:extLst>
              <a:ext uri="{FF2B5EF4-FFF2-40B4-BE49-F238E27FC236}">
                <a16:creationId xmlns:a16="http://schemas.microsoft.com/office/drawing/2014/main" id="{2260CC86-17B3-0AA8-8DA9-51E9995C32A5}"/>
              </a:ext>
            </a:extLst>
          </p:cNvPr>
          <p:cNvCxnSpPr>
            <a:cxnSpLocks/>
            <a:stCxn id="14" idx="3"/>
            <a:endCxn id="16" idx="1"/>
          </p:cNvCxnSpPr>
          <p:nvPr/>
        </p:nvCxnSpPr>
        <p:spPr>
          <a:xfrm flipV="1">
            <a:off x="5600576" y="3403497"/>
            <a:ext cx="951021" cy="108090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5" name="Gerade Verbindung mit Pfeil 24">
            <a:extLst>
              <a:ext uri="{FF2B5EF4-FFF2-40B4-BE49-F238E27FC236}">
                <a16:creationId xmlns:a16="http://schemas.microsoft.com/office/drawing/2014/main" id="{73D4AC77-2B73-39AA-110B-D4FB534C2167}"/>
              </a:ext>
            </a:extLst>
          </p:cNvPr>
          <p:cNvCxnSpPr>
            <a:cxnSpLocks/>
            <a:stCxn id="16" idx="2"/>
            <a:endCxn id="17" idx="0"/>
          </p:cNvCxnSpPr>
          <p:nvPr/>
        </p:nvCxnSpPr>
        <p:spPr>
          <a:xfrm>
            <a:off x="7583711"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6" name="Gerade Verbindung mit Pfeil 25">
            <a:extLst>
              <a:ext uri="{FF2B5EF4-FFF2-40B4-BE49-F238E27FC236}">
                <a16:creationId xmlns:a16="http://schemas.microsoft.com/office/drawing/2014/main" id="{9A03A57E-2799-6E8F-5A56-6927C8F82271}"/>
              </a:ext>
            </a:extLst>
          </p:cNvPr>
          <p:cNvCxnSpPr>
            <a:cxnSpLocks/>
            <a:stCxn id="17" idx="3"/>
            <a:endCxn id="19" idx="1"/>
          </p:cNvCxnSpPr>
          <p:nvPr/>
        </p:nvCxnSpPr>
        <p:spPr>
          <a:xfrm flipV="1">
            <a:off x="8615826" y="3403496"/>
            <a:ext cx="951021" cy="108012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7" name="Gerade Verbindung mit Pfeil 26">
            <a:extLst>
              <a:ext uri="{FF2B5EF4-FFF2-40B4-BE49-F238E27FC236}">
                <a16:creationId xmlns:a16="http://schemas.microsoft.com/office/drawing/2014/main" id="{3979EDCA-A38F-B2C7-FE44-809BE4CD218D}"/>
              </a:ext>
            </a:extLst>
          </p:cNvPr>
          <p:cNvCxnSpPr>
            <a:cxnSpLocks/>
            <a:stCxn id="19" idx="2"/>
            <a:endCxn id="20" idx="0"/>
          </p:cNvCxnSpPr>
          <p:nvPr/>
        </p:nvCxnSpPr>
        <p:spPr>
          <a:xfrm>
            <a:off x="10598962"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8" name="Gerade Verbindung mit Pfeil 27">
            <a:extLst>
              <a:ext uri="{FF2B5EF4-FFF2-40B4-BE49-F238E27FC236}">
                <a16:creationId xmlns:a16="http://schemas.microsoft.com/office/drawing/2014/main" id="{E3202F16-EB03-3601-8ED9-03656FA05F57}"/>
              </a:ext>
            </a:extLst>
          </p:cNvPr>
          <p:cNvCxnSpPr>
            <a:cxnSpLocks/>
            <a:stCxn id="20" idx="2"/>
            <a:endCxn id="21" idx="0"/>
          </p:cNvCxnSpPr>
          <p:nvPr/>
        </p:nvCxnSpPr>
        <p:spPr>
          <a:xfrm>
            <a:off x="10598962" y="4939667"/>
            <a:ext cx="0" cy="19104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51533911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Step 8 – Select Mitigation Approach</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168828"/>
            <a:ext cx="5369406" cy="4131172"/>
          </a:xfrm>
        </p:spPr>
        <p:txBody>
          <a:bodyPr>
            <a:normAutofit lnSpcReduction="10000"/>
          </a:bodyPr>
          <a:lstStyle/>
          <a:p>
            <a:r>
              <a:rPr lang="en-US" sz="3600" dirty="0"/>
              <a:t>Determination of risk strategy</a:t>
            </a:r>
          </a:p>
          <a:p>
            <a:pPr lvl="1"/>
            <a:r>
              <a:rPr lang="en-US" sz="3200" b="1" dirty="0">
                <a:solidFill>
                  <a:schemeClr val="accent1">
                    <a:lumMod val="75000"/>
                  </a:schemeClr>
                </a:solidFill>
              </a:rPr>
              <a:t>Accept</a:t>
            </a:r>
          </a:p>
          <a:p>
            <a:pPr lvl="1"/>
            <a:r>
              <a:rPr lang="en-US" sz="3200" b="1" dirty="0">
                <a:solidFill>
                  <a:schemeClr val="accent1">
                    <a:lumMod val="75000"/>
                  </a:schemeClr>
                </a:solidFill>
              </a:rPr>
              <a:t>Defer</a:t>
            </a:r>
          </a:p>
          <a:p>
            <a:pPr lvl="1"/>
            <a:r>
              <a:rPr lang="en-US" sz="3200" b="1" dirty="0">
                <a:solidFill>
                  <a:schemeClr val="accent1">
                    <a:lumMod val="75000"/>
                  </a:schemeClr>
                </a:solidFill>
              </a:rPr>
              <a:t>Mitigate</a:t>
            </a:r>
          </a:p>
          <a:p>
            <a:pPr lvl="1"/>
            <a:r>
              <a:rPr lang="en-US" sz="3200" b="1" dirty="0">
                <a:solidFill>
                  <a:schemeClr val="accent1">
                    <a:lumMod val="75000"/>
                  </a:schemeClr>
                </a:solidFill>
              </a:rPr>
              <a:t>Transfer</a:t>
            </a:r>
          </a:p>
          <a:p>
            <a:r>
              <a:rPr lang="en-US" sz="3600" dirty="0"/>
              <a:t>Determination of controls</a:t>
            </a:r>
          </a:p>
          <a:p>
            <a:r>
              <a:rPr lang="en-US" sz="3600" dirty="0"/>
              <a:t>Evaluate residual risk</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5"/>
          <a:srcRect/>
          <a:stretch/>
        </p:blipFill>
        <p:spPr>
          <a:xfrm>
            <a:off x="7114784" y="1841044"/>
            <a:ext cx="4485184" cy="4458956"/>
          </a:xfrm>
          <a:prstGeom prst="rect">
            <a:avLst/>
          </a:prstGeom>
        </p:spPr>
      </p:pic>
    </p:spTree>
    <p:extLst>
      <p:ext uri="{BB962C8B-B14F-4D97-AF65-F5344CB8AC3E}">
        <p14:creationId xmlns:p14="http://schemas.microsoft.com/office/powerpoint/2010/main" val="299821376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Step 8 – Select Mitigation Approach</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6" name="Textfeld 5">
            <a:extLst>
              <a:ext uri="{FF2B5EF4-FFF2-40B4-BE49-F238E27FC236}">
                <a16:creationId xmlns:a16="http://schemas.microsoft.com/office/drawing/2014/main" id="{D981798E-A158-862C-FAF9-D57F21BA6A88}"/>
              </a:ext>
            </a:extLst>
          </p:cNvPr>
          <p:cNvSpPr txBox="1"/>
          <p:nvPr/>
        </p:nvSpPr>
        <p:spPr>
          <a:xfrm>
            <a:off x="8410722" y="6190223"/>
            <a:ext cx="1415441" cy="307777"/>
          </a:xfrm>
          <a:prstGeom prst="rect">
            <a:avLst/>
          </a:prstGeom>
          <a:noFill/>
        </p:spPr>
        <p:txBody>
          <a:bodyPr wrap="square" rtlCol="0">
            <a:spAutoFit/>
          </a:bodyPr>
          <a:lstStyle/>
          <a:p>
            <a:r>
              <a:rPr lang="en-US" sz="1400" dirty="0"/>
              <a:t>Source: SEI 2007</a:t>
            </a:r>
          </a:p>
        </p:txBody>
      </p:sp>
      <p:pic>
        <p:nvPicPr>
          <p:cNvPr id="7" name="Grafik 6">
            <a:extLst>
              <a:ext uri="{FF2B5EF4-FFF2-40B4-BE49-F238E27FC236}">
                <a16:creationId xmlns:a16="http://schemas.microsoft.com/office/drawing/2014/main" id="{836A8516-F7C2-216F-4BC7-0A933879D15E}"/>
              </a:ext>
            </a:extLst>
          </p:cNvPr>
          <p:cNvPicPr>
            <a:picLocks noChangeAspect="1"/>
          </p:cNvPicPr>
          <p:nvPr/>
        </p:nvPicPr>
        <p:blipFill>
          <a:blip r:embed="rId5"/>
          <a:srcRect/>
          <a:stretch/>
        </p:blipFill>
        <p:spPr>
          <a:xfrm>
            <a:off x="2865910" y="1823349"/>
            <a:ext cx="5613243" cy="4807312"/>
          </a:xfrm>
          <a:prstGeom prst="rect">
            <a:avLst/>
          </a:prstGeom>
        </p:spPr>
      </p:pic>
    </p:spTree>
    <p:extLst>
      <p:ext uri="{BB962C8B-B14F-4D97-AF65-F5344CB8AC3E}">
        <p14:creationId xmlns:p14="http://schemas.microsoft.com/office/powerpoint/2010/main" val="372148182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540000" y="2060449"/>
            <a:ext cx="11059967" cy="3340608"/>
          </a:xfrm>
        </p:spPr>
        <p:txBody>
          <a:bodyPr>
            <a:normAutofit/>
          </a:bodyPr>
          <a:lstStyle/>
          <a:p>
            <a:pPr algn="ctr"/>
            <a:r>
              <a:rPr lang="en-US" sz="6000" b="1" dirty="0"/>
              <a:t>Thank you</a:t>
            </a:r>
            <a:br>
              <a:rPr lang="en-US" sz="6000" b="1" dirty="0"/>
            </a:br>
            <a:r>
              <a:rPr lang="en-US" sz="6000" b="1" dirty="0">
                <a:solidFill>
                  <a:schemeClr val="bg1">
                    <a:lumMod val="50000"/>
                  </a:schemeClr>
                </a:solidFill>
              </a:rPr>
              <a:t>for your attention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8444229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6096000" y="3277383"/>
            <a:ext cx="6095999" cy="1217141"/>
          </a:xfrm>
        </p:spPr>
        <p:txBody>
          <a:bodyPr>
            <a:normAutofit/>
          </a:bodyPr>
          <a:lstStyle/>
          <a:p>
            <a:pPr marL="0" indent="0">
              <a:buNone/>
            </a:pPr>
            <a:r>
              <a:rPr lang="en-US" sz="3600" dirty="0"/>
              <a:t>FH-Prof. Mag. Dr. Simon </a:t>
            </a:r>
            <a:r>
              <a:rPr lang="en-US" sz="3600" dirty="0" err="1"/>
              <a:t>Tjoa</a:t>
            </a:r>
            <a:endParaRPr lang="en-US" sz="3600" dirty="0"/>
          </a:p>
          <a:p>
            <a:pPr marL="0" indent="0">
              <a:buNone/>
            </a:pPr>
            <a:r>
              <a:rPr lang="en-US" sz="3600" dirty="0" err="1"/>
              <a:t>simon.tjoa@fhstp.ac.at</a:t>
            </a:r>
            <a:endParaRPr lang="en-US" sz="3600"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5"/>
          <a:srcRect/>
          <a:stretch/>
        </p:blipFill>
        <p:spPr>
          <a:xfrm>
            <a:off x="1664643" y="1291650"/>
            <a:ext cx="4229530" cy="5188608"/>
          </a:xfrm>
          <a:prstGeom prst="rect">
            <a:avLst/>
          </a:prstGeom>
        </p:spPr>
      </p:pic>
    </p:spTree>
    <p:extLst>
      <p:ext uri="{BB962C8B-B14F-4D97-AF65-F5344CB8AC3E}">
        <p14:creationId xmlns:p14="http://schemas.microsoft.com/office/powerpoint/2010/main" val="1698064267"/>
      </p:ext>
    </p:extLst>
  </p:cSld>
  <p:clrMapOvr>
    <a:masterClrMapping/>
  </p:clrMapOvr>
</p:sld>
</file>

<file path=ppt/theme/theme1.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kument" ma:contentTypeID="0x010100B0CE1FA9B2DBF24481AA0B0C98AF3289" ma:contentTypeVersion="14" ma:contentTypeDescription="Ein neues Dokument erstellen." ma:contentTypeScope="" ma:versionID="3b645cafeb509da709f7c167b5928668">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a5f42ebec39323fedf15a1a63a524db1"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Bildmarkierungen"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Props1.xml><?xml version="1.0" encoding="utf-8"?>
<ds:datastoreItem xmlns:ds="http://schemas.openxmlformats.org/officeDocument/2006/customXml" ds:itemID="{7664A3CE-E0D8-4526-A9B1-B6CB3DDE3AB7}"/>
</file>

<file path=customXml/itemProps2.xml><?xml version="1.0" encoding="utf-8"?>
<ds:datastoreItem xmlns:ds="http://schemas.openxmlformats.org/officeDocument/2006/customXml" ds:itemID="{B2E06A90-E676-4E60-A355-F1B2634DB012}"/>
</file>

<file path=customXml/itemProps3.xml><?xml version="1.0" encoding="utf-8"?>
<ds:datastoreItem xmlns:ds="http://schemas.openxmlformats.org/officeDocument/2006/customXml" ds:itemID="{4429463A-B53A-4D63-A594-C3529899302C}"/>
</file>

<file path=docProps/app.xml><?xml version="1.0" encoding="utf-8"?>
<Properties xmlns="http://schemas.openxmlformats.org/officeDocument/2006/extended-properties" xmlns:vt="http://schemas.openxmlformats.org/officeDocument/2006/docPropsVTypes">
  <TotalTime>0</TotalTime>
  <Words>2773</Words>
  <Application>Microsoft Macintosh PowerPoint</Application>
  <PresentationFormat>Breitbild</PresentationFormat>
  <Paragraphs>485</Paragraphs>
  <Slides>43</Slides>
  <Notes>43</Notes>
  <HiddenSlides>0</HiddenSlides>
  <MMClips>0</MMClips>
  <ScaleCrop>false</ScaleCrop>
  <HeadingPairs>
    <vt:vector size="6" baseType="variant">
      <vt:variant>
        <vt:lpstr>Verwendete Schriftarten</vt:lpstr>
      </vt:variant>
      <vt:variant>
        <vt:i4>5</vt:i4>
      </vt:variant>
      <vt:variant>
        <vt:lpstr>Design</vt:lpstr>
      </vt:variant>
      <vt:variant>
        <vt:i4>1</vt:i4>
      </vt:variant>
      <vt:variant>
        <vt:lpstr>Folientitel</vt:lpstr>
      </vt:variant>
      <vt:variant>
        <vt:i4>43</vt:i4>
      </vt:variant>
    </vt:vector>
  </HeadingPairs>
  <TitlesOfParts>
    <vt:vector size="49" baseType="lpstr">
      <vt:lpstr>Arial</vt:lpstr>
      <vt:lpstr>Arial</vt:lpstr>
      <vt:lpstr>Calibri</vt:lpstr>
      <vt:lpstr>Calibri Light</vt:lpstr>
      <vt:lpstr>Courier New</vt:lpstr>
      <vt:lpstr>Office</vt:lpstr>
      <vt:lpstr>Risk Management</vt:lpstr>
      <vt:lpstr>Foundations</vt:lpstr>
      <vt:lpstr>Motivation</vt:lpstr>
      <vt:lpstr>Defining Risk</vt:lpstr>
      <vt:lpstr>Defining Risk – Core Terms</vt:lpstr>
      <vt:lpstr>Information Security Risks</vt:lpstr>
      <vt:lpstr>Information Security Risk</vt:lpstr>
      <vt:lpstr>Information Security Risk</vt:lpstr>
      <vt:lpstr>Risk Management Approach</vt:lpstr>
      <vt:lpstr>Risk Management</vt:lpstr>
      <vt:lpstr>Risk Identification</vt:lpstr>
      <vt:lpstr>Risk Analysis</vt:lpstr>
      <vt:lpstr>Risk Evaluation</vt:lpstr>
      <vt:lpstr>Risk Treatment</vt:lpstr>
      <vt:lpstr>Risk Assessment Frameworks</vt:lpstr>
      <vt:lpstr>OCTAVE Allegro</vt:lpstr>
      <vt:lpstr>OCTAVE Allegro</vt:lpstr>
      <vt:lpstr>OCTAVE Allegro</vt:lpstr>
      <vt:lpstr>OCTAVE Allegro</vt:lpstr>
      <vt:lpstr>Step 1 – Establish Risk Measurement Criteria</vt:lpstr>
      <vt:lpstr>Step 1 – Establish Risk Measurement Criteria</vt:lpstr>
      <vt:lpstr>OCTAVE Allegro</vt:lpstr>
      <vt:lpstr>Step 2 – Develop an Information Asset Profile</vt:lpstr>
      <vt:lpstr>Step 2 – Develop an Information Asset Profile</vt:lpstr>
      <vt:lpstr>Step 2 – Develop an Information Asset Profile</vt:lpstr>
      <vt:lpstr>OCTAVE Allegro</vt:lpstr>
      <vt:lpstr>Step 3 – Identify Information Asset Containers</vt:lpstr>
      <vt:lpstr>Step 3 – Identify Information Asset Containers</vt:lpstr>
      <vt:lpstr>OCTAVE Allegro</vt:lpstr>
      <vt:lpstr>Step 4 – Identify Areas of Concern</vt:lpstr>
      <vt:lpstr>Step 4 – Identify Areas of Concern</vt:lpstr>
      <vt:lpstr>OCTAVE Allegro</vt:lpstr>
      <vt:lpstr>Step 5 – Identify Threat Scenarios</vt:lpstr>
      <vt:lpstr>OCTAVE Allegro</vt:lpstr>
      <vt:lpstr>Step 6 – Identify Risks</vt:lpstr>
      <vt:lpstr>OCTAVE Allegro</vt:lpstr>
      <vt:lpstr>Step 7 – Analyze Risks</vt:lpstr>
      <vt:lpstr>Step 7 – Analyze Risks</vt:lpstr>
      <vt:lpstr>OCTAVE Allegro</vt:lpstr>
      <vt:lpstr>Step 8 – Select Mitigation Approach</vt:lpstr>
      <vt:lpstr>Step 8 – Select Mitigation Approach</vt:lpstr>
      <vt:lpstr>Thank you for your attention</vt:lpstr>
      <vt:lpstr>PowerPoint-Präsentation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centered Arial 60</dc:title>
  <dc:creator>Schölnast Hubert</dc:creator>
  <cp:lastModifiedBy>Schölnast Hubert</cp:lastModifiedBy>
  <cp:revision>6</cp:revision>
  <dcterms:created xsi:type="dcterms:W3CDTF">2022-10-31T15:14:22Z</dcterms:created>
  <dcterms:modified xsi:type="dcterms:W3CDTF">2022-11-04T11:53:12Z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ies>
</file>