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7"/>
  </p:notesMasterIdLst>
  <p:handoutMasterIdLst>
    <p:handoutMasterId r:id="rId38"/>
  </p:handoutMasterIdLst>
  <p:sldIdLst>
    <p:sldId id="274" r:id="rId5"/>
    <p:sldId id="328" r:id="rId6"/>
    <p:sldId id="481" r:id="rId7"/>
    <p:sldId id="482" r:id="rId8"/>
    <p:sldId id="447" r:id="rId9"/>
    <p:sldId id="483" r:id="rId10"/>
    <p:sldId id="476" r:id="rId11"/>
    <p:sldId id="477" r:id="rId12"/>
    <p:sldId id="333" r:id="rId13"/>
    <p:sldId id="449" r:id="rId14"/>
    <p:sldId id="450" r:id="rId15"/>
    <p:sldId id="451" r:id="rId16"/>
    <p:sldId id="452" r:id="rId17"/>
    <p:sldId id="453" r:id="rId18"/>
    <p:sldId id="454" r:id="rId19"/>
    <p:sldId id="455" r:id="rId20"/>
    <p:sldId id="456" r:id="rId21"/>
    <p:sldId id="457" r:id="rId22"/>
    <p:sldId id="458" r:id="rId23"/>
    <p:sldId id="459" r:id="rId24"/>
    <p:sldId id="460" r:id="rId25"/>
    <p:sldId id="461" r:id="rId26"/>
    <p:sldId id="462" r:id="rId27"/>
    <p:sldId id="463" r:id="rId28"/>
    <p:sldId id="464" r:id="rId29"/>
    <p:sldId id="465" r:id="rId30"/>
    <p:sldId id="466" r:id="rId31"/>
    <p:sldId id="467" r:id="rId32"/>
    <p:sldId id="468" r:id="rId33"/>
    <p:sldId id="469" r:id="rId34"/>
    <p:sldId id="470" r:id="rId35"/>
    <p:sldId id="472" r:id="rId36"/>
  </p:sldIdLst>
  <p:sldSz cx="12192000" cy="6858000"/>
  <p:notesSz cx="6797675" cy="9928225"/>
  <p:defaultTextStyle>
    <a:defPPr>
      <a:defRPr lang="da"/>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19" autoAdjust="0"/>
  </p:normalViewPr>
  <p:slideViewPr>
    <p:cSldViewPr>
      <p:cViewPr varScale="1">
        <p:scale>
          <a:sx n="75" d="100"/>
          <a:sy n="75" d="100"/>
        </p:scale>
        <p:origin x="43" y="130"/>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BB5F53C1-4E96-4053-29AD-4B8103988B9C}"/>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da"/>
              <a:t>Приложение 1</a:t>
            </a:r>
          </a:p>
        </p:txBody>
      </p:sp>
      <p:sp>
        <p:nvSpPr>
          <p:cNvPr id="31747" name="Rectangle 3">
            <a:extLst>
              <a:ext uri="{FF2B5EF4-FFF2-40B4-BE49-F238E27FC236}">
                <a16:creationId xmlns:a16="http://schemas.microsoft.com/office/drawing/2014/main" id="{35FB9430-2489-810F-8DBD-FAD4AAAC7A2B}"/>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59EE11B-E0D2-7E5F-B52A-EF5CA9D8B424}"/>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C68D213C-4132-A664-80D5-4FACF0F873B0}"/>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AF53980-39A5-4D16-9909-52B7A5B28508}"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C7354B6-1A74-8B92-A4A4-1EB4BBF9B89E}"/>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da"/>
              <a:t>Приложение 1</a:t>
            </a:r>
          </a:p>
        </p:txBody>
      </p:sp>
      <p:sp>
        <p:nvSpPr>
          <p:cNvPr id="5123" name="Rectangle 3">
            <a:extLst>
              <a:ext uri="{FF2B5EF4-FFF2-40B4-BE49-F238E27FC236}">
                <a16:creationId xmlns:a16="http://schemas.microsoft.com/office/drawing/2014/main" id="{5780E374-3509-D374-7A51-CB1E877932ED}"/>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076" name="Rectangle 4">
            <a:extLst>
              <a:ext uri="{FF2B5EF4-FFF2-40B4-BE49-F238E27FC236}">
                <a16:creationId xmlns:a16="http://schemas.microsoft.com/office/drawing/2014/main" id="{CC66AA32-A706-6197-8C68-C0C1D12ED31B}"/>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47AB525D-119E-434A-3FC6-6BB02441AC36}"/>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da" noProof="0"/>
              <a:t>Klik for at redigere mastertekststile</a:t>
            </a:r>
          </a:p>
          <a:p>
            <a:pPr lvl="1"/>
            <a:r>
              <a:rPr lang="da" noProof="0"/>
              <a:t>Andet niveau</a:t>
            </a:r>
          </a:p>
          <a:p>
            <a:pPr lvl="2"/>
            <a:r>
              <a:rPr lang="da" noProof="0"/>
              <a:t>Tredje niveau</a:t>
            </a:r>
          </a:p>
          <a:p>
            <a:pPr lvl="3"/>
            <a:r>
              <a:rPr lang="da" noProof="0"/>
              <a:t>Fjerde niveau</a:t>
            </a:r>
          </a:p>
          <a:p>
            <a:pPr lvl="4"/>
            <a:r>
              <a:rPr lang="da" noProof="0"/>
              <a:t>Femte niveau</a:t>
            </a:r>
          </a:p>
        </p:txBody>
      </p:sp>
      <p:sp>
        <p:nvSpPr>
          <p:cNvPr id="5126" name="Rectangle 6">
            <a:extLst>
              <a:ext uri="{FF2B5EF4-FFF2-40B4-BE49-F238E27FC236}">
                <a16:creationId xmlns:a16="http://schemas.microsoft.com/office/drawing/2014/main" id="{F06B79CC-510E-40B4-AA57-4B49F22DA436}"/>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4F6CD769-B3A7-0A50-DCDA-3465BFBCBBD1}"/>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BF4B170-FAC6-44B3-8C76-1E2768FC717E}" type="slidenum">
              <a:rPr lang="bg-BG" altLang="en-US"/>
              <a:pPr>
                <a:defRPr/>
              </a:pPr>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3B056CF-DF83-E252-531E-F05116CA06B6}"/>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832FD9C-946A-D865-B9E2-801108CD4C83}"/>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A75F2871-69A7-581C-AC02-96C4572BC975}"/>
              </a:ext>
            </a:extLst>
          </p:cNvPr>
          <p:cNvSpPr>
            <a:spLocks noGrp="1"/>
          </p:cNvSpPr>
          <p:nvPr>
            <p:ph type="sldNum" sz="quarter" idx="12"/>
          </p:nvPr>
        </p:nvSpPr>
        <p:spPr/>
        <p:txBody>
          <a:bodyPr/>
          <a:lstStyle>
            <a:lvl1pPr>
              <a:defRPr/>
            </a:lvl1pPr>
          </a:lstStyle>
          <a:p>
            <a:pPr>
              <a:defRPr/>
            </a:pPr>
            <a:fld id="{87425351-91BD-4BD6-87CC-45136E1E4CF1}" type="slidenum">
              <a:rPr lang="bg-BG" altLang="en-US"/>
              <a:pPr>
                <a:defRPr/>
              </a:pPr>
              <a:t>‹nr.›</a:t>
            </a:fld>
            <a:endParaRPr lang="bg-BG" altLang="en-US"/>
          </a:p>
        </p:txBody>
      </p:sp>
    </p:spTree>
    <p:extLst>
      <p:ext uri="{BB962C8B-B14F-4D97-AF65-F5344CB8AC3E}">
        <p14:creationId xmlns:p14="http://schemas.microsoft.com/office/powerpoint/2010/main" val="1878214802"/>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3A5A16E-D535-A3C7-8E35-FF18A971FB87}"/>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E073384D-62EF-6720-CF88-95E57E01CC65}"/>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4FC87A35-708F-DFBA-F42B-DBA0C3BFC89B}"/>
              </a:ext>
            </a:extLst>
          </p:cNvPr>
          <p:cNvSpPr>
            <a:spLocks noGrp="1"/>
          </p:cNvSpPr>
          <p:nvPr>
            <p:ph type="sldNum" sz="quarter" idx="12"/>
          </p:nvPr>
        </p:nvSpPr>
        <p:spPr/>
        <p:txBody>
          <a:bodyPr/>
          <a:lstStyle>
            <a:lvl1pPr>
              <a:defRPr/>
            </a:lvl1pPr>
          </a:lstStyle>
          <a:p>
            <a:pPr>
              <a:defRPr/>
            </a:pPr>
            <a:fld id="{8A858620-6BBE-471D-B8A3-A39EB82DB004}" type="slidenum">
              <a:rPr lang="bg-BG" altLang="en-US"/>
              <a:pPr>
                <a:defRPr/>
              </a:pPr>
              <a:t>‹nr.›</a:t>
            </a:fld>
            <a:endParaRPr lang="bg-BG" altLang="en-US"/>
          </a:p>
        </p:txBody>
      </p:sp>
    </p:spTree>
    <p:extLst>
      <p:ext uri="{BB962C8B-B14F-4D97-AF65-F5344CB8AC3E}">
        <p14:creationId xmlns:p14="http://schemas.microsoft.com/office/powerpoint/2010/main" val="641487795"/>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A5FFF17-3D9B-5485-8FE9-C96362E1F4B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830813DF-8D66-4F0D-0F4F-0B95B8509C46}"/>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CDFE709B-5358-354A-3BF1-AF507F4B316E}"/>
              </a:ext>
            </a:extLst>
          </p:cNvPr>
          <p:cNvSpPr>
            <a:spLocks noGrp="1"/>
          </p:cNvSpPr>
          <p:nvPr>
            <p:ph type="sldNum" sz="quarter" idx="12"/>
          </p:nvPr>
        </p:nvSpPr>
        <p:spPr/>
        <p:txBody>
          <a:bodyPr/>
          <a:lstStyle>
            <a:lvl1pPr>
              <a:defRPr/>
            </a:lvl1pPr>
          </a:lstStyle>
          <a:p>
            <a:pPr>
              <a:defRPr/>
            </a:pPr>
            <a:fld id="{5CE85D67-C669-4EE3-BC94-EF616AF5D9C1}" type="slidenum">
              <a:rPr lang="bg-BG" altLang="en-US"/>
              <a:pPr>
                <a:defRPr/>
              </a:pPr>
              <a:t>‹nr.›</a:t>
            </a:fld>
            <a:endParaRPr lang="bg-BG" altLang="en-US"/>
          </a:p>
        </p:txBody>
      </p:sp>
    </p:spTree>
    <p:extLst>
      <p:ext uri="{BB962C8B-B14F-4D97-AF65-F5344CB8AC3E}">
        <p14:creationId xmlns:p14="http://schemas.microsoft.com/office/powerpoint/2010/main" val="2754560433"/>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80847D38-F6B2-456F-1C21-8A71057B2BDB}"/>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39279798-C738-DAED-3930-29756CE9CBC1}"/>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E0965072-FB66-8591-67F8-576BA748D82F}"/>
              </a:ext>
            </a:extLst>
          </p:cNvPr>
          <p:cNvSpPr>
            <a:spLocks noGrp="1"/>
          </p:cNvSpPr>
          <p:nvPr>
            <p:ph type="sldNum" sz="quarter" idx="12"/>
          </p:nvPr>
        </p:nvSpPr>
        <p:spPr/>
        <p:txBody>
          <a:bodyPr/>
          <a:lstStyle>
            <a:lvl1pPr>
              <a:defRPr/>
            </a:lvl1pPr>
          </a:lstStyle>
          <a:p>
            <a:pPr>
              <a:defRPr/>
            </a:pPr>
            <a:fld id="{8416B121-9ECD-46DD-AF79-1E99F22E0056}" type="slidenum">
              <a:rPr lang="bg-BG" altLang="en-US"/>
              <a:pPr>
                <a:defRPr/>
              </a:pPr>
              <a:t>‹nr.›</a:t>
            </a:fld>
            <a:endParaRPr lang="bg-BG" altLang="en-US"/>
          </a:p>
        </p:txBody>
      </p:sp>
    </p:spTree>
    <p:extLst>
      <p:ext uri="{BB962C8B-B14F-4D97-AF65-F5344CB8AC3E}">
        <p14:creationId xmlns:p14="http://schemas.microsoft.com/office/powerpoint/2010/main" val="1175660520"/>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FF3CEC03-4A09-BE6E-6384-ED338A7C4C68}"/>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E32AB8F4-09A4-0DF7-C561-BA22567D6DFB}"/>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B1595785-9161-95FE-6495-429FF90848E8}"/>
              </a:ext>
            </a:extLst>
          </p:cNvPr>
          <p:cNvSpPr>
            <a:spLocks noGrp="1"/>
          </p:cNvSpPr>
          <p:nvPr>
            <p:ph type="sldNum" sz="quarter" idx="12"/>
          </p:nvPr>
        </p:nvSpPr>
        <p:spPr/>
        <p:txBody>
          <a:bodyPr/>
          <a:lstStyle>
            <a:lvl1pPr>
              <a:defRPr/>
            </a:lvl1pPr>
          </a:lstStyle>
          <a:p>
            <a:pPr>
              <a:defRPr/>
            </a:pPr>
            <a:fld id="{805BD197-6572-4571-ACA3-08C775E17D28}" type="slidenum">
              <a:rPr lang="bg-BG" altLang="en-US"/>
              <a:pPr>
                <a:defRPr/>
              </a:pPr>
              <a:t>‹nr.›</a:t>
            </a:fld>
            <a:endParaRPr lang="bg-BG" altLang="en-US"/>
          </a:p>
        </p:txBody>
      </p:sp>
    </p:spTree>
    <p:extLst>
      <p:ext uri="{BB962C8B-B14F-4D97-AF65-F5344CB8AC3E}">
        <p14:creationId xmlns:p14="http://schemas.microsoft.com/office/powerpoint/2010/main" val="82081493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EC69A9F3-A97D-9524-38CB-5E0E624AA2CC}"/>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8C45F5D5-6D40-5AEA-3EEF-D125FC24E45E}"/>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9A07525B-9373-A644-2576-485D79D5AD14}"/>
              </a:ext>
            </a:extLst>
          </p:cNvPr>
          <p:cNvSpPr>
            <a:spLocks noGrp="1"/>
          </p:cNvSpPr>
          <p:nvPr>
            <p:ph type="sldNum" sz="quarter" idx="12"/>
          </p:nvPr>
        </p:nvSpPr>
        <p:spPr/>
        <p:txBody>
          <a:bodyPr/>
          <a:lstStyle>
            <a:lvl1pPr>
              <a:defRPr/>
            </a:lvl1pPr>
          </a:lstStyle>
          <a:p>
            <a:pPr>
              <a:defRPr/>
            </a:pPr>
            <a:fld id="{5A8385BD-0171-4DA0-82B3-1393FC5F68D5}" type="slidenum">
              <a:rPr lang="bg-BG" altLang="en-US"/>
              <a:pPr>
                <a:defRPr/>
              </a:pPr>
              <a:t>‹nr.›</a:t>
            </a:fld>
            <a:endParaRPr lang="bg-BG" altLang="en-US"/>
          </a:p>
        </p:txBody>
      </p:sp>
    </p:spTree>
    <p:extLst>
      <p:ext uri="{BB962C8B-B14F-4D97-AF65-F5344CB8AC3E}">
        <p14:creationId xmlns:p14="http://schemas.microsoft.com/office/powerpoint/2010/main" val="246819772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FB792B0-DB53-F989-9D4D-022FEB164708}"/>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CE9E9377-A749-CF56-22B1-C70B6C095F98}"/>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EDB79BB1-37E1-4289-1770-51B676C99647}"/>
              </a:ext>
            </a:extLst>
          </p:cNvPr>
          <p:cNvSpPr>
            <a:spLocks noGrp="1"/>
          </p:cNvSpPr>
          <p:nvPr>
            <p:ph type="sldNum" sz="quarter" idx="12"/>
          </p:nvPr>
        </p:nvSpPr>
        <p:spPr/>
        <p:txBody>
          <a:bodyPr/>
          <a:lstStyle>
            <a:lvl1pPr>
              <a:defRPr/>
            </a:lvl1pPr>
          </a:lstStyle>
          <a:p>
            <a:pPr>
              <a:defRPr/>
            </a:pPr>
            <a:fld id="{0292A03A-FE58-4559-99D7-0BA84F3F1923}" type="slidenum">
              <a:rPr lang="bg-BG" altLang="en-US"/>
              <a:pPr>
                <a:defRPr/>
              </a:pPr>
              <a:t>‹nr.›</a:t>
            </a:fld>
            <a:endParaRPr lang="bg-BG" altLang="en-US"/>
          </a:p>
        </p:txBody>
      </p:sp>
    </p:spTree>
    <p:extLst>
      <p:ext uri="{BB962C8B-B14F-4D97-AF65-F5344CB8AC3E}">
        <p14:creationId xmlns:p14="http://schemas.microsoft.com/office/powerpoint/2010/main" val="943623153"/>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93F91A8-6493-C557-503E-53DC0C54D276}"/>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BD4EC9C4-B59E-C48C-40AA-3C9D87B60159}"/>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BB4ED7B0-2B14-0D21-B68B-E893C007301C}"/>
              </a:ext>
            </a:extLst>
          </p:cNvPr>
          <p:cNvSpPr>
            <a:spLocks noGrp="1"/>
          </p:cNvSpPr>
          <p:nvPr>
            <p:ph type="sldNum" sz="quarter" idx="12"/>
          </p:nvPr>
        </p:nvSpPr>
        <p:spPr/>
        <p:txBody>
          <a:bodyPr/>
          <a:lstStyle>
            <a:lvl1pPr>
              <a:defRPr/>
            </a:lvl1pPr>
          </a:lstStyle>
          <a:p>
            <a:pPr>
              <a:defRPr/>
            </a:pPr>
            <a:fld id="{CFAB6E32-9DDE-4969-A7A7-A76CE428636D}" type="slidenum">
              <a:rPr lang="bg-BG" altLang="en-US"/>
              <a:pPr>
                <a:defRPr/>
              </a:pPr>
              <a:t>‹nr.›</a:t>
            </a:fld>
            <a:endParaRPr lang="bg-BG" altLang="en-US"/>
          </a:p>
        </p:txBody>
      </p:sp>
    </p:spTree>
    <p:extLst>
      <p:ext uri="{BB962C8B-B14F-4D97-AF65-F5344CB8AC3E}">
        <p14:creationId xmlns:p14="http://schemas.microsoft.com/office/powerpoint/2010/main" val="972059427"/>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85705ACF-8E0B-856A-CF01-665D0E8B5F83}"/>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BAE2DC17-3E8B-DBDF-B9B9-0786D68CA86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94E50C80-6180-409D-4967-66F974E6C4DC}"/>
              </a:ext>
            </a:extLst>
          </p:cNvPr>
          <p:cNvSpPr>
            <a:spLocks noGrp="1"/>
          </p:cNvSpPr>
          <p:nvPr>
            <p:ph type="sldNum" sz="quarter" idx="12"/>
          </p:nvPr>
        </p:nvSpPr>
        <p:spPr/>
        <p:txBody>
          <a:bodyPr/>
          <a:lstStyle>
            <a:lvl1pPr>
              <a:defRPr/>
            </a:lvl1pPr>
          </a:lstStyle>
          <a:p>
            <a:pPr>
              <a:defRPr/>
            </a:pPr>
            <a:fld id="{8732DB68-C39F-4E85-B8E3-2D5C556B9C5C}" type="slidenum">
              <a:rPr lang="bg-BG" altLang="en-US"/>
              <a:pPr>
                <a:defRPr/>
              </a:pPr>
              <a:t>‹nr.›</a:t>
            </a:fld>
            <a:endParaRPr lang="bg-BG" altLang="en-US"/>
          </a:p>
        </p:txBody>
      </p:sp>
    </p:spTree>
    <p:extLst>
      <p:ext uri="{BB962C8B-B14F-4D97-AF65-F5344CB8AC3E}">
        <p14:creationId xmlns:p14="http://schemas.microsoft.com/office/powerpoint/2010/main" val="300278711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A393720-F380-65B5-0270-B00FCEF3B71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34F34E3B-BE71-61FA-81B7-27ACA6B08ADB}"/>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3A8772B4-1892-AD8C-AAE5-564B4818842C}"/>
              </a:ext>
            </a:extLst>
          </p:cNvPr>
          <p:cNvSpPr>
            <a:spLocks noGrp="1"/>
          </p:cNvSpPr>
          <p:nvPr>
            <p:ph type="sldNum" sz="quarter" idx="12"/>
          </p:nvPr>
        </p:nvSpPr>
        <p:spPr/>
        <p:txBody>
          <a:bodyPr/>
          <a:lstStyle>
            <a:lvl1pPr>
              <a:defRPr/>
            </a:lvl1pPr>
          </a:lstStyle>
          <a:p>
            <a:pPr>
              <a:defRPr/>
            </a:pPr>
            <a:fld id="{1ACB0ED4-526F-4B1F-89CC-1BE95D2F7214}" type="slidenum">
              <a:rPr lang="bg-BG" altLang="en-US"/>
              <a:pPr>
                <a:defRPr/>
              </a:pPr>
              <a:t>‹nr.›</a:t>
            </a:fld>
            <a:endParaRPr lang="bg-BG" altLang="en-US"/>
          </a:p>
        </p:txBody>
      </p:sp>
    </p:spTree>
    <p:extLst>
      <p:ext uri="{BB962C8B-B14F-4D97-AF65-F5344CB8AC3E}">
        <p14:creationId xmlns:p14="http://schemas.microsoft.com/office/powerpoint/2010/main" val="3236433023"/>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3C56E07-1AD2-1688-DCA5-A62A27D697C6}"/>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25168D0B-5CF7-A23C-4AC1-C72827B4AB31}"/>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015CBD85-E60B-A402-DF3D-389F2BE1E828}"/>
              </a:ext>
            </a:extLst>
          </p:cNvPr>
          <p:cNvSpPr>
            <a:spLocks noGrp="1"/>
          </p:cNvSpPr>
          <p:nvPr>
            <p:ph type="sldNum" sz="quarter" idx="12"/>
          </p:nvPr>
        </p:nvSpPr>
        <p:spPr/>
        <p:txBody>
          <a:bodyPr/>
          <a:lstStyle>
            <a:lvl1pPr>
              <a:defRPr/>
            </a:lvl1pPr>
          </a:lstStyle>
          <a:p>
            <a:pPr>
              <a:defRPr/>
            </a:pPr>
            <a:fld id="{D8A8BB1B-975B-4CAD-B22B-52EF9461881C}" type="slidenum">
              <a:rPr lang="bg-BG" altLang="en-US"/>
              <a:pPr>
                <a:defRPr/>
              </a:pPr>
              <a:t>‹nr.›</a:t>
            </a:fld>
            <a:endParaRPr lang="bg-BG" altLang="en-US"/>
          </a:p>
        </p:txBody>
      </p:sp>
    </p:spTree>
    <p:extLst>
      <p:ext uri="{BB962C8B-B14F-4D97-AF65-F5344CB8AC3E}">
        <p14:creationId xmlns:p14="http://schemas.microsoft.com/office/powerpoint/2010/main" val="2459009070"/>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8A7DECE-23AD-E466-9174-41AB0A9F655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BBAFD8FA-1D44-3F6D-0C69-C045DBB491A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71986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0BC73FC-9C02-8980-1AF2-595A9570361C}"/>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a" altLang="en-US"/>
              <a:t>Klik for at redigere Master titel stil</a:t>
            </a:r>
          </a:p>
        </p:txBody>
      </p:sp>
      <p:sp>
        <p:nvSpPr>
          <p:cNvPr id="1027" name="Text Placeholder 2">
            <a:extLst>
              <a:ext uri="{FF2B5EF4-FFF2-40B4-BE49-F238E27FC236}">
                <a16:creationId xmlns:a16="http://schemas.microsoft.com/office/drawing/2014/main" id="{3A0B36F4-4DFF-918B-32FF-595A72017B1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a" altLang="en-US"/>
              <a:t>Klik for at redigere mastertekststile</a:t>
            </a:r>
          </a:p>
          <a:p>
            <a:pPr lvl="1"/>
            <a:r>
              <a:rPr lang="da" altLang="en-US"/>
              <a:t>Andet niveau</a:t>
            </a:r>
          </a:p>
          <a:p>
            <a:pPr lvl="2"/>
            <a:r>
              <a:rPr lang="da" altLang="en-US"/>
              <a:t>Tredje niveau</a:t>
            </a:r>
          </a:p>
          <a:p>
            <a:pPr lvl="3"/>
            <a:r>
              <a:rPr lang="da" altLang="en-US"/>
              <a:t>Fjerde niveau</a:t>
            </a:r>
          </a:p>
          <a:p>
            <a:pPr lvl="4"/>
            <a:r>
              <a:rPr lang="da" altLang="en-US"/>
              <a:t>Femte niveau</a:t>
            </a:r>
          </a:p>
        </p:txBody>
      </p:sp>
      <p:sp>
        <p:nvSpPr>
          <p:cNvPr id="4" name="Date Placeholder 3">
            <a:extLst>
              <a:ext uri="{FF2B5EF4-FFF2-40B4-BE49-F238E27FC236}">
                <a16:creationId xmlns:a16="http://schemas.microsoft.com/office/drawing/2014/main" id="{05CFE6EA-DD51-E678-BEF4-52DE0C25D4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B7B6F169-AB5D-CE4B-4D7A-3C19113AF9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1B720D84-DBC3-27F4-AB86-D901751270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AF9EAE2C-4FC5-4DA5-986F-E531D685B0E7}" type="slidenum">
              <a:rPr lang="bg-BG" altLang="en-US"/>
              <a:pPr>
                <a:defRPr/>
              </a:pPr>
              <a:t>‹nr.›</a:t>
            </a:fld>
            <a:endParaRPr lang="bg-BG" altLang="en-US"/>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hyperlink" Target="https://www.dreamgrow.com/top" TargetMode="External"/><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image" Target="../media/image6.png"/><Relationship Id="rId4" Type="http://schemas.openxmlformats.org/officeDocument/2006/relationships/oleObject" Target="../embeddings/oleObject1.bin"/></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hyperlink" Target="https://hal.archives-ouvertes.fr/hal-00687145" TargetMode="External"/><Relationship Id="rId2" Type="http://schemas.openxmlformats.org/officeDocument/2006/relationships/slideLayout" Target="../slideLayouts/slideLayout12.xml"/><Relationship Id="rId1" Type="http://schemas.openxmlformats.org/officeDocument/2006/relationships/vmlDrawing" Target="../drawings/vmlDrawing2.vml"/><Relationship Id="rId5" Type="http://schemas.openxmlformats.org/officeDocument/2006/relationships/image" Target="../media/image7.png"/><Relationship Id="rId4" Type="http://schemas.openxmlformats.org/officeDocument/2006/relationships/oleObject" Target="../embeddings/oleObject2.bin"/></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6">
            <a:extLst>
              <a:ext uri="{FF2B5EF4-FFF2-40B4-BE49-F238E27FC236}">
                <a16:creationId xmlns:a16="http://schemas.microsoft.com/office/drawing/2014/main" id="{B3CB98C9-A44B-0C8D-5382-79432839A5EA}"/>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B94179B4-7004-1693-E5B9-13B2D33C56A5}"/>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 name="Rechteck 4">
            <a:extLst>
              <a:ext uri="{FF2B5EF4-FFF2-40B4-BE49-F238E27FC236}">
                <a16:creationId xmlns:a16="http://schemas.microsoft.com/office/drawing/2014/main" id="{8CFCF5EC-408A-4582-E327-599CF25746A0}"/>
              </a:ext>
            </a:extLst>
          </p:cNvPr>
          <p:cNvSpPr/>
          <p:nvPr/>
        </p:nvSpPr>
        <p:spPr>
          <a:xfrm>
            <a:off x="5004635" y="1195054"/>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defTabSz="457200" rtl="0" eaLnBrk="0" fontAlgn="base" hangingPunct="0">
              <a:spcBef>
                <a:spcPct val="0"/>
              </a:spcBef>
              <a:spcAft>
                <a:spcPct val="0"/>
              </a:spcAft>
              <a:defRPr kern="1200">
                <a:solidFill>
                  <a:schemeClr val="lt1"/>
                </a:solidFill>
                <a:latin typeface="+mn-lt"/>
                <a:ea typeface="+mn-ea"/>
                <a:cs typeface="+mn-cs"/>
              </a:defRPr>
            </a:lvl1pPr>
            <a:lvl2pPr marL="457200" algn="l" defTabSz="457200" rtl="0" eaLnBrk="0" fontAlgn="base" hangingPunct="0">
              <a:spcBef>
                <a:spcPct val="0"/>
              </a:spcBef>
              <a:spcAft>
                <a:spcPct val="0"/>
              </a:spcAft>
              <a:defRPr kern="1200">
                <a:solidFill>
                  <a:schemeClr val="lt1"/>
                </a:solidFill>
                <a:latin typeface="+mn-lt"/>
                <a:ea typeface="+mn-ea"/>
                <a:cs typeface="+mn-cs"/>
              </a:defRPr>
            </a:lvl2pPr>
            <a:lvl3pPr marL="914400" algn="l" defTabSz="457200" rtl="0" eaLnBrk="0" fontAlgn="base" hangingPunct="0">
              <a:spcBef>
                <a:spcPct val="0"/>
              </a:spcBef>
              <a:spcAft>
                <a:spcPct val="0"/>
              </a:spcAft>
              <a:defRPr kern="1200">
                <a:solidFill>
                  <a:schemeClr val="lt1"/>
                </a:solidFill>
                <a:latin typeface="+mn-lt"/>
                <a:ea typeface="+mn-ea"/>
                <a:cs typeface="+mn-cs"/>
              </a:defRPr>
            </a:lvl3pPr>
            <a:lvl4pPr marL="1371600" algn="l" defTabSz="457200" rtl="0" eaLnBrk="0" fontAlgn="base" hangingPunct="0">
              <a:spcBef>
                <a:spcPct val="0"/>
              </a:spcBef>
              <a:spcAft>
                <a:spcPct val="0"/>
              </a:spcAft>
              <a:defRPr kern="1200">
                <a:solidFill>
                  <a:schemeClr val="lt1"/>
                </a:solidFill>
                <a:latin typeface="+mn-lt"/>
                <a:ea typeface="+mn-ea"/>
                <a:cs typeface="+mn-cs"/>
              </a:defRPr>
            </a:lvl4pPr>
            <a:lvl5pPr marL="1828800" algn="l" defTabSz="457200"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5125" name="Titel 1">
            <a:extLst>
              <a:ext uri="{FF2B5EF4-FFF2-40B4-BE49-F238E27FC236}">
                <a16:creationId xmlns:a16="http://schemas.microsoft.com/office/drawing/2014/main" id="{5833C00D-B614-CE00-8129-0F3BF80EB2A9}"/>
              </a:ext>
            </a:extLst>
          </p:cNvPr>
          <p:cNvSpPr txBox="1">
            <a:spLocks noChangeArrowheads="1"/>
          </p:cNvSpPr>
          <p:nvPr/>
        </p:nvSpPr>
        <p:spPr bwMode="auto">
          <a:xfrm>
            <a:off x="5095875" y="1217613"/>
            <a:ext cx="6191250"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eaLnBrk="1" hangingPunct="1">
              <a:spcBef>
                <a:spcPct val="0"/>
              </a:spcBef>
              <a:buFontTx/>
              <a:buNone/>
            </a:pPr>
            <a:r>
              <a:rPr lang="da" altLang="en-US" sz="6000" b="1">
                <a:latin typeface="Arial" panose="020B0604020202020204" pitchFamily="34" charset="0"/>
                <a:cs typeface="Arial" panose="020B0604020202020204" pitchFamily="34" charset="0"/>
              </a:rPr>
              <a:t>Webinar</a:t>
            </a:r>
          </a:p>
          <a:p>
            <a:pPr algn="ctr" defTabSz="914400" eaLnBrk="1" hangingPunct="1">
              <a:spcBef>
                <a:spcPct val="0"/>
              </a:spcBef>
              <a:buFontTx/>
              <a:buNone/>
            </a:pPr>
            <a:r>
              <a:rPr lang="da" altLang="en-US" sz="6000" b="1">
                <a:latin typeface="Arial" panose="020B0604020202020204" pitchFamily="34" charset="0"/>
                <a:cs typeface="Arial" panose="020B0604020202020204" pitchFamily="34" charset="0"/>
              </a:rPr>
              <a:t>af introduktion</a:t>
            </a:r>
          </a:p>
        </p:txBody>
      </p:sp>
      <p:sp>
        <p:nvSpPr>
          <p:cNvPr id="5126" name="Untertitel 2">
            <a:extLst>
              <a:ext uri="{FF2B5EF4-FFF2-40B4-BE49-F238E27FC236}">
                <a16:creationId xmlns:a16="http://schemas.microsoft.com/office/drawing/2014/main" id="{1FE9ECBA-D5B7-E7E7-8C5B-AD49E69A5044}"/>
              </a:ext>
            </a:extLst>
          </p:cNvPr>
          <p:cNvSpPr txBox="1">
            <a:spLocks noChangeArrowheads="1"/>
          </p:cNvSpPr>
          <p:nvPr/>
        </p:nvSpPr>
        <p:spPr bwMode="auto">
          <a:xfrm>
            <a:off x="5591944" y="4089401"/>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Tx/>
              <a:buNone/>
            </a:pPr>
            <a:r>
              <a:rPr lang="da" altLang="en-US" dirty="0">
                <a:latin typeface="Arial" panose="020B0604020202020204" pitchFamily="34" charset="0"/>
                <a:cs typeface="Arial" panose="020B0604020202020204" pitchFamily="34" charset="0"/>
              </a:rPr>
              <a:t> </a:t>
            </a:r>
            <a:br>
              <a:rPr lang="en-US" altLang="en-US" dirty="0">
                <a:latin typeface="Arial" panose="020B0604020202020204" pitchFamily="34" charset="0"/>
                <a:cs typeface="Arial" panose="020B0604020202020204" pitchFamily="34" charset="0"/>
              </a:rPr>
            </a:br>
            <a:r>
              <a:rPr lang="da" altLang="en-US" dirty="0">
                <a:latin typeface="Arial" panose="020B0604020202020204" pitchFamily="34" charset="0"/>
                <a:cs typeface="Arial" panose="020B0604020202020204" pitchFamily="34" charset="0"/>
              </a:rPr>
              <a:t>Informationssikkerhed for ledere</a:t>
            </a:r>
          </a:p>
        </p:txBody>
      </p:sp>
      <p:pic>
        <p:nvPicPr>
          <p:cNvPr id="5127" name="Grafik 3">
            <a:extLst>
              <a:ext uri="{FF2B5EF4-FFF2-40B4-BE49-F238E27FC236}">
                <a16:creationId xmlns:a16="http://schemas.microsoft.com/office/drawing/2014/main" id="{270F4E19-6B14-DDC6-3139-482697E912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993775"/>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5">
            <a:extLst>
              <a:ext uri="{FF2B5EF4-FFF2-40B4-BE49-F238E27FC236}">
                <a16:creationId xmlns:a16="http://schemas.microsoft.com/office/drawing/2014/main" id="{608C8EB4-558B-C965-7714-E59DD15CD5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875" y="4973638"/>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C0662A93-D77D-29F4-987E-15E07543CBAB}"/>
              </a:ext>
            </a:extLst>
          </p:cNvPr>
          <p:cNvSpPr>
            <a:spLocks noGrp="1" noChangeArrowheads="1"/>
          </p:cNvSpPr>
          <p:nvPr>
            <p:ph type="title" idx="4294967295"/>
          </p:nvPr>
        </p:nvSpPr>
        <p:spPr>
          <a:xfrm>
            <a:off x="0" y="1268413"/>
            <a:ext cx="8229600" cy="1143000"/>
          </a:xfrm>
        </p:spPr>
        <p:txBody>
          <a:bodyPr/>
          <a:lstStyle/>
          <a:p>
            <a:r>
              <a:rPr lang="da" altLang="en-US" sz="3200" b="1">
                <a:solidFill>
                  <a:srgbClr val="7030A0"/>
                </a:solidFill>
              </a:rPr>
              <a:t> </a:t>
            </a:r>
          </a:p>
        </p:txBody>
      </p:sp>
      <p:sp>
        <p:nvSpPr>
          <p:cNvPr id="3" name="Content Placeholder 2">
            <a:extLst>
              <a:ext uri="{FF2B5EF4-FFF2-40B4-BE49-F238E27FC236}">
                <a16:creationId xmlns:a16="http://schemas.microsoft.com/office/drawing/2014/main" id="{6A61D299-34A4-B6EC-0C7A-3AC11B8E19CC}"/>
              </a:ext>
            </a:extLst>
          </p:cNvPr>
          <p:cNvSpPr>
            <a:spLocks noGrp="1"/>
          </p:cNvSpPr>
          <p:nvPr>
            <p:ph idx="4294967295"/>
          </p:nvPr>
        </p:nvSpPr>
        <p:spPr>
          <a:xfrm>
            <a:off x="550863" y="1839913"/>
            <a:ext cx="11233150" cy="4525962"/>
          </a:xfrm>
        </p:spPr>
        <p:txBody>
          <a:bodyPr rtlCol="0">
            <a:normAutofit/>
          </a:bodyPr>
          <a:lstStyle/>
          <a:p>
            <a:pPr fontAlgn="auto">
              <a:spcBef>
                <a:spcPts val="600"/>
              </a:spcBef>
              <a:spcAft>
                <a:spcPts val="600"/>
              </a:spcAft>
              <a:defRPr/>
            </a:pPr>
            <a:r>
              <a:rPr lang="da" dirty="0"/>
              <a:t>Projektet udvikler en cybersikkerhedsramme til at give en mekanisme til </a:t>
            </a:r>
            <a:endParaRPr lang="en-US" dirty="0"/>
          </a:p>
          <a:p>
            <a:pPr marL="731520" fontAlgn="auto">
              <a:spcBef>
                <a:spcPts val="600"/>
              </a:spcBef>
              <a:spcAft>
                <a:spcPts val="600"/>
              </a:spcAft>
              <a:buFont typeface="Wingdings" pitchFamily="2" charset="2"/>
              <a:buChar char="Ø"/>
              <a:defRPr/>
            </a:pPr>
            <a:r>
              <a:rPr lang="da" sz="2400" dirty="0"/>
              <a:t>faglig og uddannelsesmæssig træning (VET) inden for virksomheder, SMV'er </a:t>
            </a:r>
            <a:endParaRPr lang="en-US" sz="2400" dirty="0"/>
          </a:p>
          <a:p>
            <a:pPr marL="731520" fontAlgn="auto">
              <a:spcBef>
                <a:spcPts val="600"/>
              </a:spcBef>
              <a:spcAft>
                <a:spcPts val="600"/>
              </a:spcAft>
              <a:buFont typeface="Wingdings" pitchFamily="2" charset="2"/>
              <a:buChar char="Ø"/>
              <a:defRPr/>
            </a:pPr>
            <a:r>
              <a:rPr lang="da" sz="2400" dirty="0"/>
              <a:t>at beskrive de kompetencer og færdigheder, som cybersikkerhedsprofessionelle skal have for at forhindre cyberangreb .</a:t>
            </a:r>
            <a:endParaRPr lang="en-US" sz="2400" dirty="0"/>
          </a:p>
          <a:p>
            <a:pPr fontAlgn="auto">
              <a:spcBef>
                <a:spcPts val="600"/>
              </a:spcBef>
              <a:spcAft>
                <a:spcPts val="600"/>
              </a:spcAft>
              <a:defRPr/>
            </a:pPr>
            <a:r>
              <a:rPr lang="da" dirty="0"/>
              <a:t>Under hensyntagen til fordelene ved tværfaglige trænings- og mentorprogrammer, især inden for cybersikkerhed, udvikler og tester teamprojektet digitalt understøttede tværfaglige træningsprogrammer og en kollaborativ e-læringsplatform for SMV'er .</a:t>
            </a:r>
            <a:endParaRPr lang="en-US" dirty="0"/>
          </a:p>
          <a:p>
            <a:pPr fontAlgn="auto">
              <a:spcBef>
                <a:spcPts val="600"/>
              </a:spcBef>
              <a:spcAft>
                <a:spcPts val="600"/>
              </a:spcAft>
              <a:defRPr/>
            </a:pPr>
            <a:r>
              <a:rPr lang="da" dirty="0"/>
              <a:t>Dette uddannelsesprogram vil blive skræddersyet til erhvervsuddannelse og udvikling af en europæisk overførselsmodel</a:t>
            </a:r>
          </a:p>
        </p:txBody>
      </p:sp>
      <p:sp>
        <p:nvSpPr>
          <p:cNvPr id="6148" name="Titel 1">
            <a:extLst>
              <a:ext uri="{FF2B5EF4-FFF2-40B4-BE49-F238E27FC236}">
                <a16:creationId xmlns:a16="http://schemas.microsoft.com/office/drawing/2014/main" id="{749C9F03-B375-4C9C-4605-D50907BCAEF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Erasmus+ InCyT-projekt</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F718CD-D2B3-17C8-7BFB-13E2096EB9CF}"/>
              </a:ext>
            </a:extLst>
          </p:cNvPr>
          <p:cNvSpPr>
            <a:spLocks noGrp="1"/>
          </p:cNvSpPr>
          <p:nvPr>
            <p:ph idx="4294967295"/>
          </p:nvPr>
        </p:nvSpPr>
        <p:spPr>
          <a:xfrm>
            <a:off x="407988" y="1784350"/>
            <a:ext cx="11712575" cy="5073650"/>
          </a:xfrm>
        </p:spPr>
        <p:txBody>
          <a:bodyPr rtlCol="0">
            <a:noAutofit/>
          </a:bodyPr>
          <a:lstStyle/>
          <a:p>
            <a:pPr marL="0" indent="0" fontAlgn="auto">
              <a:spcBef>
                <a:spcPts val="600"/>
              </a:spcBef>
              <a:spcAft>
                <a:spcPts val="600"/>
              </a:spcAft>
              <a:buFont typeface="Arial" panose="020B0604020202020204" pitchFamily="34" charset="0"/>
              <a:buNone/>
              <a:defRPr/>
            </a:pPr>
            <a:r>
              <a:rPr lang="da" dirty="0"/>
              <a:t>InCyT </a:t>
            </a:r>
            <a:r>
              <a:rPr lang="da" dirty="0" err="1"/>
              <a:t>- </a:t>
            </a:r>
            <a:r>
              <a:rPr lang="da" dirty="0"/>
              <a:t>projektet ønsker at implementere nogle løsninger :</a:t>
            </a:r>
          </a:p>
          <a:p>
            <a:pPr fontAlgn="auto">
              <a:spcBef>
                <a:spcPts val="600"/>
              </a:spcBef>
              <a:spcAft>
                <a:spcPts val="600"/>
              </a:spcAft>
              <a:defRPr/>
            </a:pPr>
            <a:r>
              <a:rPr lang="da" sz="2400" dirty="0"/>
              <a:t>Udvikling af en ramme, som giver EUD og virksomheder en mekanisme til at beskrive de kompetencer og færdigheder, der kræves inden for cybersikkerhed for fagfolk og ikke for at undgå cyberangreb, såvel som digitale huller og andre .</a:t>
            </a:r>
          </a:p>
          <a:p>
            <a:pPr fontAlgn="auto">
              <a:spcBef>
                <a:spcPts val="600"/>
              </a:spcBef>
              <a:spcAft>
                <a:spcPts val="600"/>
              </a:spcAft>
              <a:defRPr/>
            </a:pPr>
            <a:r>
              <a:rPr lang="da" sz="2400" dirty="0"/>
              <a:t>I betragtning af fordelene ved tværfaglige trænings- og mentorprogrammer, især inden for cybersikkerhed, vil projektet udvikle og teste understøttede tværfaglige digitale træningsprogrammer og en samarbejdsplatform for e-læring for SMV'er</a:t>
            </a:r>
          </a:p>
          <a:p>
            <a:pPr fontAlgn="auto">
              <a:spcBef>
                <a:spcPts val="600"/>
              </a:spcBef>
              <a:spcAft>
                <a:spcPts val="600"/>
              </a:spcAft>
              <a:defRPr/>
            </a:pPr>
            <a:r>
              <a:rPr lang="da" sz="2400" dirty="0"/>
              <a:t>Tilpas det til EUD.</a:t>
            </a:r>
          </a:p>
          <a:p>
            <a:pPr fontAlgn="auto">
              <a:spcBef>
                <a:spcPts val="600"/>
              </a:spcBef>
              <a:spcAft>
                <a:spcPts val="600"/>
              </a:spcAft>
              <a:defRPr/>
            </a:pPr>
            <a:r>
              <a:rPr lang="da" sz="2400" dirty="0"/>
              <a:t>Udvikling af en europæisk model for overførsel</a:t>
            </a:r>
          </a:p>
          <a:p>
            <a:pPr fontAlgn="auto">
              <a:spcBef>
                <a:spcPts val="600"/>
              </a:spcBef>
              <a:spcAft>
                <a:spcPts val="600"/>
              </a:spcAft>
              <a:defRPr/>
            </a:pPr>
            <a:r>
              <a:rPr lang="da" sz="2400" dirty="0"/>
              <a:t>Under hensyntagen til fordelene ved tværfaglige trænings- og mentorprogrammer, især inden for cybersikkerhed, vil projektet udvikle og teste digitale tværfaglige træningsprogrammer understøttet af e-mentoring for SMV'er og tilpasse dem til EUD .</a:t>
            </a:r>
            <a:endParaRPr lang="en-US" sz="2400" dirty="0"/>
          </a:p>
        </p:txBody>
      </p:sp>
      <p:sp>
        <p:nvSpPr>
          <p:cNvPr id="7171" name="Titel 1">
            <a:extLst>
              <a:ext uri="{FF2B5EF4-FFF2-40B4-BE49-F238E27FC236}">
                <a16:creationId xmlns:a16="http://schemas.microsoft.com/office/drawing/2014/main" id="{4DFC2EC7-3BA1-E6C9-680A-272279B0C46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Mål</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C16803-EC7C-4515-F95F-D4FF787B1D20}"/>
              </a:ext>
            </a:extLst>
          </p:cNvPr>
          <p:cNvSpPr>
            <a:spLocks noGrp="1"/>
          </p:cNvSpPr>
          <p:nvPr>
            <p:ph idx="4294967295"/>
          </p:nvPr>
        </p:nvSpPr>
        <p:spPr>
          <a:xfrm>
            <a:off x="479425" y="1628775"/>
            <a:ext cx="11233150" cy="5145088"/>
          </a:xfrm>
        </p:spPr>
        <p:txBody>
          <a:bodyPr rtlCol="0">
            <a:noAutofit/>
          </a:bodyPr>
          <a:lstStyle/>
          <a:p>
            <a:pPr marL="0" indent="0" fontAlgn="auto">
              <a:spcBef>
                <a:spcPts val="600"/>
              </a:spcBef>
              <a:spcAft>
                <a:spcPts val="0"/>
              </a:spcAft>
              <a:buFont typeface="Arial" panose="020B0604020202020204" pitchFamily="34" charset="0"/>
              <a:buNone/>
              <a:defRPr/>
            </a:pPr>
            <a:r>
              <a:rPr lang="da" dirty="0"/>
              <a:t>Resultaterne af projektet bliver :</a:t>
            </a:r>
          </a:p>
          <a:p>
            <a:pPr fontAlgn="auto">
              <a:spcBef>
                <a:spcPts val="600"/>
              </a:spcBef>
              <a:spcAft>
                <a:spcPts val="0"/>
              </a:spcAft>
              <a:defRPr/>
            </a:pPr>
            <a:r>
              <a:rPr lang="da" sz="2400" dirty="0"/>
              <a:t>Metodiske rammer for implementering</a:t>
            </a:r>
            <a:endParaRPr lang="en-US" sz="2400" dirty="0"/>
          </a:p>
          <a:p>
            <a:pPr fontAlgn="auto">
              <a:spcBef>
                <a:spcPts val="600"/>
              </a:spcBef>
              <a:spcAft>
                <a:spcPts val="0"/>
              </a:spcAft>
              <a:defRPr/>
            </a:pPr>
            <a:r>
              <a:rPr lang="da" sz="2400" dirty="0"/>
              <a:t>Eksisterende og deltog uddannelse (kurser)</a:t>
            </a:r>
          </a:p>
          <a:p>
            <a:pPr fontAlgn="auto">
              <a:spcBef>
                <a:spcPts val="600"/>
              </a:spcBef>
              <a:spcAft>
                <a:spcPts val="0"/>
              </a:spcAft>
              <a:defRPr/>
            </a:pPr>
            <a:r>
              <a:rPr lang="da" sz="2400" dirty="0"/>
              <a:t>Muligheder for at forbedre dem gennem brug af tværfaglighed og mentorordninger .</a:t>
            </a:r>
          </a:p>
          <a:p>
            <a:pPr fontAlgn="auto">
              <a:spcBef>
                <a:spcPts val="600"/>
              </a:spcBef>
              <a:spcAft>
                <a:spcPts val="0"/>
              </a:spcAft>
              <a:defRPr/>
            </a:pPr>
            <a:r>
              <a:rPr lang="da" sz="2400" dirty="0"/>
              <a:t>Lærings- og mentormetode</a:t>
            </a:r>
          </a:p>
          <a:p>
            <a:pPr marL="0" indent="0" fontAlgn="auto">
              <a:spcBef>
                <a:spcPts val="0"/>
              </a:spcBef>
              <a:spcAft>
                <a:spcPts val="0"/>
              </a:spcAft>
              <a:buFont typeface="Arial" panose="020B0604020202020204" pitchFamily="34" charset="0"/>
              <a:buNone/>
              <a:defRPr/>
            </a:pPr>
            <a:endParaRPr lang="en-US" sz="400" dirty="0"/>
          </a:p>
          <a:p>
            <a:pPr marL="0" indent="0" fontAlgn="auto">
              <a:spcBef>
                <a:spcPts val="600"/>
              </a:spcBef>
              <a:spcAft>
                <a:spcPts val="0"/>
              </a:spcAft>
              <a:buFont typeface="Arial" panose="020B0604020202020204" pitchFamily="34" charset="0"/>
              <a:buNone/>
              <a:defRPr/>
            </a:pPr>
            <a:r>
              <a:rPr lang="da" dirty="0"/>
              <a:t>Produkter:</a:t>
            </a:r>
          </a:p>
          <a:p>
            <a:pPr marL="457200" indent="-457200" fontAlgn="auto">
              <a:spcBef>
                <a:spcPts val="600"/>
              </a:spcBef>
              <a:spcAft>
                <a:spcPts val="0"/>
              </a:spcAft>
              <a:buFont typeface="Arial" panose="020B0604020202020204" pitchFamily="34" charset="0"/>
              <a:buAutoNum type="arabicPeriod"/>
              <a:defRPr/>
            </a:pPr>
            <a:r>
              <a:rPr lang="da" sz="2400" dirty="0"/>
              <a:t>En netværksramme</a:t>
            </a:r>
          </a:p>
          <a:p>
            <a:pPr marL="457200" indent="-457200" fontAlgn="auto">
              <a:spcBef>
                <a:spcPts val="600"/>
              </a:spcBef>
              <a:spcAft>
                <a:spcPts val="0"/>
              </a:spcAft>
              <a:buFont typeface="Arial" panose="020B0604020202020204" pitchFamily="34" charset="0"/>
              <a:buAutoNum type="arabicPeriod"/>
              <a:defRPr/>
            </a:pPr>
            <a:r>
              <a:rPr lang="da" sz="2400" dirty="0"/>
              <a:t>2. Et tværfagligt digitalt undervisningsmateriale for cybersikkerhed for SMV'er understøttet af mentorordninger og en metode tilpasset et særligt VET-kursus .</a:t>
            </a:r>
          </a:p>
          <a:p>
            <a:pPr marL="0" indent="0" fontAlgn="auto">
              <a:spcBef>
                <a:spcPts val="600"/>
              </a:spcBef>
              <a:spcAft>
                <a:spcPts val="0"/>
              </a:spcAft>
              <a:buFont typeface="Arial" panose="020B0604020202020204" pitchFamily="34" charset="0"/>
              <a:buNone/>
              <a:defRPr/>
            </a:pPr>
            <a:r>
              <a:rPr lang="da" sz="2400" dirty="0"/>
              <a:t>3. En digital platform til at understøtte træning</a:t>
            </a:r>
            <a:endParaRPr lang="vi-VN" sz="2400" dirty="0"/>
          </a:p>
          <a:p>
            <a:pPr marL="0" indent="0" fontAlgn="auto">
              <a:spcBef>
                <a:spcPts val="600"/>
              </a:spcBef>
              <a:spcAft>
                <a:spcPts val="0"/>
              </a:spcAft>
              <a:buFont typeface="Arial" panose="020B0604020202020204" pitchFamily="34" charset="0"/>
              <a:buNone/>
              <a:defRPr/>
            </a:pPr>
            <a:r>
              <a:rPr lang="da" sz="2400" dirty="0"/>
              <a:t>4. Rapporter, hvordan tværfaglige færdigheder giver fordele for SMV'er og moms .</a:t>
            </a:r>
          </a:p>
          <a:p>
            <a:pPr marL="0" indent="0" fontAlgn="auto">
              <a:spcBef>
                <a:spcPts val="600"/>
              </a:spcBef>
              <a:spcAft>
                <a:spcPts val="0"/>
              </a:spcAft>
              <a:buFont typeface="Arial" panose="020B0604020202020204" pitchFamily="34" charset="0"/>
              <a:buNone/>
              <a:defRPr/>
            </a:pPr>
            <a:r>
              <a:rPr lang="da" sz="2400" dirty="0"/>
              <a:t>5. Europæisk model for overførbarhed for tværfaglig uddannelse og testet mentorordning</a:t>
            </a:r>
          </a:p>
        </p:txBody>
      </p:sp>
      <p:sp>
        <p:nvSpPr>
          <p:cNvPr id="8195" name="Titel 1">
            <a:extLst>
              <a:ext uri="{FF2B5EF4-FFF2-40B4-BE49-F238E27FC236}">
                <a16:creationId xmlns:a16="http://schemas.microsoft.com/office/drawing/2014/main" id="{F530173C-6858-84B5-959F-300A070E119D}"/>
              </a:ext>
            </a:extLst>
          </p:cNvPr>
          <p:cNvSpPr txBox="1">
            <a:spLocks noChangeArrowheads="1"/>
          </p:cNvSpPr>
          <p:nvPr/>
        </p:nvSpPr>
        <p:spPr bwMode="auto">
          <a:xfrm>
            <a:off x="2125663" y="365125"/>
            <a:ext cx="6161087"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Resultater og produkter</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AC5EDCE9-9452-61B1-6691-677AC77F01BE}"/>
              </a:ext>
            </a:extLst>
          </p:cNvPr>
          <p:cNvSpPr>
            <a:spLocks noGrp="1" noChangeArrowheads="1"/>
          </p:cNvSpPr>
          <p:nvPr>
            <p:ph idx="4294967295"/>
          </p:nvPr>
        </p:nvSpPr>
        <p:spPr>
          <a:xfrm>
            <a:off x="551384" y="2427398"/>
            <a:ext cx="11377612" cy="3816573"/>
          </a:xfrm>
        </p:spPr>
        <p:txBody>
          <a:bodyPr/>
          <a:lstStyle/>
          <a:p>
            <a:pPr>
              <a:spcBef>
                <a:spcPts val="600"/>
              </a:spcBef>
              <a:spcAft>
                <a:spcPts val="600"/>
              </a:spcAft>
            </a:pPr>
            <a:r>
              <a:rPr lang="da" altLang="en-US" dirty="0"/>
              <a:t>Den digitale økonomi er primært baseret på data. I æraen med Industri 4.0, cyberfysiske systemer og tingenes internet bliver flere og flere produkter og processer digitaliseret. Cybersikkerhed, dvs. beskyttelsen af disse data og tilhørende informationsbehandlingssystemer, er mere relevant i dag end på noget tidspunkt i den økonomiske historie .</a:t>
            </a:r>
          </a:p>
          <a:p>
            <a:pPr>
              <a:spcBef>
                <a:spcPts val="600"/>
              </a:spcBef>
              <a:spcAft>
                <a:spcPts val="600"/>
              </a:spcAft>
            </a:pPr>
            <a:r>
              <a:rPr lang="da" altLang="en-US" dirty="0"/>
              <a:t>Forretningsprocesser kan blive væsentligt forstyrret, bremset eller endda fuldstændig blokeret, for eksempel hvis dataregistreringer er forkerte, ufuldstændige eller slet ikke tilgængelige, datasynkronisering mellem systemer er forstyrret, it-systemer fungerer forkert eller fejler fuldstændigt .</a:t>
            </a:r>
          </a:p>
        </p:txBody>
      </p:sp>
      <p:sp>
        <p:nvSpPr>
          <p:cNvPr id="9219" name="Titel 1">
            <a:extLst>
              <a:ext uri="{FF2B5EF4-FFF2-40B4-BE49-F238E27FC236}">
                <a16:creationId xmlns:a16="http://schemas.microsoft.com/office/drawing/2014/main" id="{88F9BC6F-726F-99B6-5601-23574449526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Sådan beskytter du dig selv </a:t>
            </a:r>
            <a:br>
              <a:rPr lang="en-US" altLang="en-US" sz="4400">
                <a:latin typeface="Calibri Light" panose="020F0302020204030204" pitchFamily="34" charset="0"/>
              </a:rPr>
            </a:br>
            <a:r>
              <a:rPr lang="da" altLang="en-US" sz="4400">
                <a:latin typeface="Calibri Light" panose="020F0302020204030204" pitchFamily="34" charset="0"/>
              </a:rPr>
              <a:t>mod cyberangreb</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F0E4ED85-69C1-6F4C-29BA-EBBE27473C15}"/>
              </a:ext>
            </a:extLst>
          </p:cNvPr>
          <p:cNvSpPr>
            <a:spLocks noGrp="1" noChangeArrowheads="1"/>
          </p:cNvSpPr>
          <p:nvPr>
            <p:ph idx="4294967295"/>
          </p:nvPr>
        </p:nvSpPr>
        <p:spPr>
          <a:xfrm>
            <a:off x="551384" y="2420888"/>
            <a:ext cx="11377612" cy="3960589"/>
          </a:xfrm>
        </p:spPr>
        <p:txBody>
          <a:bodyPr/>
          <a:lstStyle/>
          <a:p>
            <a:pPr>
              <a:spcBef>
                <a:spcPts val="600"/>
              </a:spcBef>
              <a:spcAft>
                <a:spcPts val="600"/>
              </a:spcAft>
            </a:pPr>
            <a:r>
              <a:rPr lang="da" altLang="en-US" dirty="0"/>
              <a:t>Især SMV'er er mål for kriminel aktivitet relateret til disse spørgsmål. I modsætning til store virksomheder er deres ressourcer begrænsede - og hackere ved det! SMV'er er rygraden i økonomien i Europa, dvs. over 99 % af virksomhederne i Tyskland er SMV'er .</a:t>
            </a:r>
            <a:endParaRPr lang="en-US" altLang="en-US" dirty="0"/>
          </a:p>
          <a:p>
            <a:pPr>
              <a:spcBef>
                <a:spcPts val="600"/>
              </a:spcBef>
              <a:spcAft>
                <a:spcPts val="600"/>
              </a:spcAft>
            </a:pPr>
            <a:r>
              <a:rPr lang="da" altLang="en-US" dirty="0"/>
              <a:t>Mere end halvdelen af arbejdsstyrken er ansat i SMV'er. Det er derfor nødvendigt at hjælpe SMV'er med at undgå cyberangreb .</a:t>
            </a:r>
            <a:endParaRPr lang="en-US" altLang="en-US" dirty="0"/>
          </a:p>
          <a:p>
            <a:pPr>
              <a:spcBef>
                <a:spcPts val="600"/>
              </a:spcBef>
              <a:spcAft>
                <a:spcPts val="600"/>
              </a:spcAft>
            </a:pPr>
            <a:r>
              <a:rPr lang="da" altLang="en-US" dirty="0"/>
              <a:t>Cybersikkerhedsuddannelsesinitiativet påpeger, at der bør tages et kritisk skridt for at imødegå manglen på "individer med viden, færdigheder og evner til at udføre de opgaver, der kræves til cybersikkerhedsarbejde."</a:t>
            </a:r>
          </a:p>
          <a:p>
            <a:pPr>
              <a:spcBef>
                <a:spcPts val="600"/>
              </a:spcBef>
              <a:spcAft>
                <a:spcPts val="600"/>
              </a:spcAft>
            </a:pPr>
            <a:endParaRPr lang="vi-VN" altLang="en-US" dirty="0"/>
          </a:p>
        </p:txBody>
      </p:sp>
      <p:sp>
        <p:nvSpPr>
          <p:cNvPr id="10243" name="Titel 1">
            <a:extLst>
              <a:ext uri="{FF2B5EF4-FFF2-40B4-BE49-F238E27FC236}">
                <a16:creationId xmlns:a16="http://schemas.microsoft.com/office/drawing/2014/main" id="{283C9DEF-3C61-A44B-3387-795BF6CCE1F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Sådan beskytter du dig selv </a:t>
            </a:r>
            <a:br>
              <a:rPr lang="en-US" altLang="en-US" sz="4400">
                <a:latin typeface="Calibri Light" panose="020F0302020204030204" pitchFamily="34" charset="0"/>
              </a:rPr>
            </a:br>
            <a:r>
              <a:rPr lang="da" altLang="en-US" sz="4400">
                <a:latin typeface="Calibri Light" panose="020F0302020204030204" pitchFamily="34" charset="0"/>
              </a:rPr>
              <a:t>mod cyberangreb</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a:extLst>
              <a:ext uri="{FF2B5EF4-FFF2-40B4-BE49-F238E27FC236}">
                <a16:creationId xmlns:a16="http://schemas.microsoft.com/office/drawing/2014/main" id="{318D0C2B-D324-B0BE-5B99-DF3752AD64D9}"/>
              </a:ext>
            </a:extLst>
          </p:cNvPr>
          <p:cNvSpPr>
            <a:spLocks noGrp="1" noChangeArrowheads="1"/>
          </p:cNvSpPr>
          <p:nvPr>
            <p:ph idx="4294967295"/>
          </p:nvPr>
        </p:nvSpPr>
        <p:spPr>
          <a:xfrm>
            <a:off x="479425" y="2108349"/>
            <a:ext cx="11233150" cy="4784725"/>
          </a:xfrm>
        </p:spPr>
        <p:txBody>
          <a:bodyPr/>
          <a:lstStyle/>
          <a:p>
            <a:pPr>
              <a:spcBef>
                <a:spcPts val="600"/>
              </a:spcBef>
              <a:spcAft>
                <a:spcPts val="600"/>
              </a:spcAft>
            </a:pPr>
            <a:r>
              <a:rPr lang="da" altLang="en-US" dirty="0"/>
              <a:t>En sådan gruppe omfatter "tekniske og ikke-tekniske funktioner, der besættes af medarbejdere med viden og erfaring" .</a:t>
            </a:r>
            <a:endParaRPr lang="en-US" altLang="en-US" dirty="0"/>
          </a:p>
          <a:p>
            <a:pPr>
              <a:spcBef>
                <a:spcPts val="600"/>
              </a:spcBef>
              <a:spcAft>
                <a:spcPts val="600"/>
              </a:spcAft>
            </a:pPr>
            <a:r>
              <a:rPr lang="da" altLang="en-US" dirty="0"/>
              <a:t>Det er imidlertid svært at skabe en arbejdsstyrke med de nødvendige tværfaglige kompetencer og at løse problemet med kommunikation mellem undervisere, forskere og folk, der bruger informationsteknologi .</a:t>
            </a:r>
            <a:endParaRPr lang="en-US" altLang="en-US" dirty="0"/>
          </a:p>
          <a:p>
            <a:pPr>
              <a:spcBef>
                <a:spcPts val="600"/>
              </a:spcBef>
              <a:spcAft>
                <a:spcPts val="600"/>
              </a:spcAft>
            </a:pPr>
            <a:r>
              <a:rPr lang="da" altLang="en-US" dirty="0"/>
              <a:t>Samarbejde og kommunikation mellem disse grupper er nødvendigt .</a:t>
            </a:r>
            <a:endParaRPr lang="en-US" altLang="en-US" dirty="0"/>
          </a:p>
          <a:p>
            <a:pPr>
              <a:spcBef>
                <a:spcPts val="600"/>
              </a:spcBef>
              <a:spcAft>
                <a:spcPts val="600"/>
              </a:spcAft>
            </a:pPr>
            <a:r>
              <a:rPr lang="da" altLang="en-US" dirty="0"/>
              <a:t>Et problem er, at virksomheder, især SMV'er med færre ressourcer, har brug for hjælp til at vurdere deres medarbejderes kompetencer og huller ved at bruge digitale metoder til at forbedre den eksisterende situation og tilrettelægge uddannelsesmuligheder for at omskole deres medarbejdere .</a:t>
            </a:r>
          </a:p>
        </p:txBody>
      </p:sp>
      <p:sp>
        <p:nvSpPr>
          <p:cNvPr id="11267" name="Titel 1">
            <a:extLst>
              <a:ext uri="{FF2B5EF4-FFF2-40B4-BE49-F238E27FC236}">
                <a16:creationId xmlns:a16="http://schemas.microsoft.com/office/drawing/2014/main" id="{BAEFDC74-E8B2-BC86-C7F1-8CB89FA2821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Sådan beskytter du dig selv </a:t>
            </a:r>
            <a:br>
              <a:rPr lang="en-US" altLang="en-US" sz="4400">
                <a:latin typeface="Calibri Light" panose="020F0302020204030204" pitchFamily="34" charset="0"/>
              </a:rPr>
            </a:br>
            <a:r>
              <a:rPr lang="da" altLang="en-US" sz="4400">
                <a:latin typeface="Calibri Light" panose="020F0302020204030204" pitchFamily="34" charset="0"/>
              </a:rPr>
              <a:t>mod cyberangreb</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itel 1">
            <a:extLst>
              <a:ext uri="{FF2B5EF4-FFF2-40B4-BE49-F238E27FC236}">
                <a16:creationId xmlns:a16="http://schemas.microsoft.com/office/drawing/2014/main" id="{D49AD17E-BE91-8A4C-4FF6-26CFC9E9F8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Aktiviteter støttet af InCyT-projektet</a:t>
            </a:r>
          </a:p>
        </p:txBody>
      </p:sp>
      <p:sp>
        <p:nvSpPr>
          <p:cNvPr id="12292" name="TextBox 3">
            <a:extLst>
              <a:ext uri="{FF2B5EF4-FFF2-40B4-BE49-F238E27FC236}">
                <a16:creationId xmlns:a16="http://schemas.microsoft.com/office/drawing/2014/main" id="{B233C6DA-D0D7-21D8-038F-D2D3CF329BC7}"/>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da" altLang="en-US" sz="2400" i="1">
                <a:cs typeface="Arial" panose="020B0604020202020204" pitchFamily="34" charset="0"/>
              </a:rPr>
              <a:t>Figur 1: Aktiviteter støttet af InCyT-projektet</a:t>
            </a:r>
          </a:p>
        </p:txBody>
      </p:sp>
      <p:pic>
        <p:nvPicPr>
          <p:cNvPr id="3" name="Billede 2">
            <a:extLst>
              <a:ext uri="{FF2B5EF4-FFF2-40B4-BE49-F238E27FC236}">
                <a16:creationId xmlns:a16="http://schemas.microsoft.com/office/drawing/2014/main" id="{977947D4-D6CD-4E99-BE07-784BA9F98DC6}"/>
              </a:ext>
            </a:extLst>
          </p:cNvPr>
          <p:cNvPicPr>
            <a:picLocks noChangeAspect="1"/>
          </p:cNvPicPr>
          <p:nvPr/>
        </p:nvPicPr>
        <p:blipFill rotWithShape="1">
          <a:blip r:embed="rId2"/>
          <a:srcRect l="28738" t="36350" r="29919" b="14300"/>
          <a:stretch/>
        </p:blipFill>
        <p:spPr>
          <a:xfrm>
            <a:off x="2423592" y="1484784"/>
            <a:ext cx="6552728" cy="4399689"/>
          </a:xfrm>
          <a:prstGeom prst="rect">
            <a:avLst/>
          </a:prstGeom>
        </p:spPr>
      </p:pic>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7E90AE35-B6F5-5ECE-1D06-EE0978D3DF44}"/>
              </a:ext>
            </a:extLst>
          </p:cNvPr>
          <p:cNvSpPr txBox="1">
            <a:spLocks noChangeArrowheads="1"/>
          </p:cNvSpPr>
          <p:nvPr/>
        </p:nvSpPr>
        <p:spPr bwMode="auto">
          <a:xfrm>
            <a:off x="623888" y="1958975"/>
            <a:ext cx="110172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defTabSz="914400" eaLnBrk="1" hangingPunct="1">
              <a:spcBef>
                <a:spcPts val="600"/>
              </a:spcBef>
              <a:spcAft>
                <a:spcPts val="600"/>
              </a:spcAft>
            </a:pPr>
            <a:r>
              <a:rPr lang="da" altLang="en-US" sz="2400">
                <a:cs typeface="Calibri" panose="020F0502020204030204" pitchFamily="34" charset="0"/>
              </a:rPr>
              <a:t>Iværksættere, herunder fremtidige, har brug for komplekse måder at tænke på og evnen til at forstå og integrere viden fra forskellige sektorer, hvilket kræver tværfaglig læring.</a:t>
            </a:r>
            <a:endParaRPr lang="vi-VN" altLang="en-US" sz="2400">
              <a:cs typeface="Calibri" panose="020F0502020204030204" pitchFamily="34" charset="0"/>
            </a:endParaRPr>
          </a:p>
          <a:p>
            <a:pPr algn="just" defTabSz="914400" eaLnBrk="1" hangingPunct="1">
              <a:spcBef>
                <a:spcPts val="600"/>
              </a:spcBef>
              <a:spcAft>
                <a:spcPts val="600"/>
              </a:spcAft>
            </a:pPr>
            <a:r>
              <a:rPr lang="da" altLang="en-US" sz="2400">
                <a:cs typeface="Calibri" panose="020F0502020204030204" pitchFamily="34" charset="0"/>
              </a:rPr>
              <a:t>Komplekse tekniske problemer kræver at skabe en tværfaglig situation på en næsten naturlig måde.</a:t>
            </a:r>
            <a:endParaRPr lang="vi-VN" altLang="en-US" sz="2400">
              <a:cs typeface="Calibri" panose="020F0502020204030204" pitchFamily="34" charset="0"/>
            </a:endParaRPr>
          </a:p>
          <a:p>
            <a:pPr algn="just" defTabSz="914400" eaLnBrk="1" hangingPunct="1">
              <a:spcBef>
                <a:spcPts val="600"/>
              </a:spcBef>
              <a:spcAft>
                <a:spcPts val="600"/>
              </a:spcAft>
            </a:pPr>
            <a:r>
              <a:rPr lang="da" altLang="en-US" sz="2400">
                <a:cs typeface="Calibri" panose="020F0502020204030204" pitchFamily="34" charset="0"/>
              </a:rPr>
              <a:t>I en tværfaglig tilgang bør eleverne integrere information fra forskellige discipliner og områder.</a:t>
            </a:r>
            <a:endParaRPr lang="vi-VN" altLang="en-US" sz="2400">
              <a:cs typeface="Calibri" panose="020F0502020204030204" pitchFamily="34" charset="0"/>
            </a:endParaRPr>
          </a:p>
          <a:p>
            <a:pPr algn="just" defTabSz="914400" eaLnBrk="1" hangingPunct="1">
              <a:spcBef>
                <a:spcPts val="600"/>
              </a:spcBef>
              <a:spcAft>
                <a:spcPts val="600"/>
              </a:spcAft>
            </a:pPr>
            <a:r>
              <a:rPr lang="da" altLang="en-US" sz="2400">
                <a:cs typeface="Calibri" panose="020F0502020204030204" pitchFamily="34" charset="0"/>
              </a:rPr>
              <a:t>De udvikler en tværfaglig forståelse, lærer at integrere ekspertiseområder og disciplinspecifikke måder at tænke på.</a:t>
            </a:r>
          </a:p>
          <a:p>
            <a:pPr algn="just" defTabSz="914400" eaLnBrk="1" hangingPunct="1">
              <a:spcBef>
                <a:spcPts val="600"/>
              </a:spcBef>
              <a:spcAft>
                <a:spcPts val="600"/>
              </a:spcAft>
            </a:pPr>
            <a:r>
              <a:rPr lang="da" altLang="en-US" sz="2400">
                <a:cs typeface="Calibri" panose="020F0502020204030204" pitchFamily="34" charset="0"/>
              </a:rPr>
              <a:t>Dette øger kognitive færdigheder og kritisk tænkning mere end gennem enkelt disciplinære midler.</a:t>
            </a:r>
            <a:endParaRPr lang="vi-VN" altLang="en-US" sz="2400">
              <a:cs typeface="Calibri" panose="020F0502020204030204" pitchFamily="34" charset="0"/>
            </a:endParaRPr>
          </a:p>
        </p:txBody>
      </p:sp>
      <p:sp>
        <p:nvSpPr>
          <p:cNvPr id="13315" name="Titel 1">
            <a:extLst>
              <a:ext uri="{FF2B5EF4-FFF2-40B4-BE49-F238E27FC236}">
                <a16:creationId xmlns:a16="http://schemas.microsoft.com/office/drawing/2014/main" id="{923286EA-9FAE-CED4-20C5-4200DD198A7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Træning og vejledning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2">
            <a:extLst>
              <a:ext uri="{FF2B5EF4-FFF2-40B4-BE49-F238E27FC236}">
                <a16:creationId xmlns:a16="http://schemas.microsoft.com/office/drawing/2014/main" id="{84F0B692-9AD5-4A98-A648-2E7CE1596231}"/>
              </a:ext>
            </a:extLst>
          </p:cNvPr>
          <p:cNvSpPr txBox="1">
            <a:spLocks/>
          </p:cNvSpPr>
          <p:nvPr/>
        </p:nvSpPr>
        <p:spPr>
          <a:xfrm>
            <a:off x="479425" y="1976438"/>
            <a:ext cx="11161713" cy="452596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auto">
              <a:spcAft>
                <a:spcPts val="0"/>
              </a:spcAft>
              <a:defRPr/>
            </a:pPr>
            <a:r>
              <a:rPr lang="da">
                <a:cs typeface="Arial" panose="020B0604020202020204" pitchFamily="34" charset="0"/>
              </a:rPr>
              <a:t>det betyder at manipulere mennesker (ofte ved hjælp af psykologiske metoder) for at få adgang til data, dokumenter og information af interesse for angriberen.</a:t>
            </a:r>
            <a:endParaRPr lang="vi-VN">
              <a:cs typeface="Arial" panose="020B0604020202020204" pitchFamily="34" charset="0"/>
            </a:endParaRPr>
          </a:p>
          <a:p>
            <a:pPr algn="just" fontAlgn="auto">
              <a:spcAft>
                <a:spcPts val="0"/>
              </a:spcAft>
              <a:defRPr/>
            </a:pPr>
            <a:r>
              <a:rPr lang="da">
                <a:cs typeface="Arial" panose="020B0604020202020204" pitchFamily="34" charset="0"/>
              </a:rPr>
              <a:t>er en af de vigtigste trusler mod informationssikkerheden i dag og er en effektiv form for cyberkriminalitet.</a:t>
            </a:r>
            <a:endParaRPr lang="vi-VN">
              <a:cs typeface="Arial" panose="020B0604020202020204" pitchFamily="34" charset="0"/>
            </a:endParaRPr>
          </a:p>
          <a:p>
            <a:pPr algn="just" fontAlgn="auto">
              <a:spcAft>
                <a:spcPts val="0"/>
              </a:spcAft>
              <a:defRPr/>
            </a:pPr>
            <a:r>
              <a:rPr lang="da">
                <a:cs typeface="Arial" panose="020B0604020202020204" pitchFamily="34" charset="0"/>
              </a:rPr>
              <a:t>kunne have farlige konsekvenser, for eksempel databrud, mere end nogen anden form for angreb.</a:t>
            </a:r>
            <a:endParaRPr lang="vi-VN">
              <a:cs typeface="Arial" panose="020B0604020202020204" pitchFamily="34" charset="0"/>
            </a:endParaRPr>
          </a:p>
          <a:p>
            <a:pPr algn="just" fontAlgn="auto">
              <a:spcAft>
                <a:spcPts val="0"/>
              </a:spcAft>
              <a:defRPr/>
            </a:pPr>
            <a:r>
              <a:rPr lang="da">
                <a:cs typeface="Arial" panose="020B0604020202020204" pitchFamily="34" charset="0"/>
              </a:rPr>
              <a:t>angrebene har et økonomisk formål, og dermed har organisationer tabt betydelige pengebeløb.</a:t>
            </a:r>
            <a:endParaRPr lang="vi-VN">
              <a:cs typeface="Arial" panose="020B0604020202020204" pitchFamily="34" charset="0"/>
            </a:endParaRPr>
          </a:p>
          <a:p>
            <a:pPr algn="just" fontAlgn="auto">
              <a:spcAft>
                <a:spcPts val="0"/>
              </a:spcAft>
              <a:defRPr/>
            </a:pPr>
            <a:r>
              <a:rPr lang="da">
                <a:cs typeface="Arial" panose="020B0604020202020204" pitchFamily="34" charset="0"/>
              </a:rPr>
              <a:t>det er særligt farligt, fordi det er mere afhængigt af menneskelige fejl end på sårbarheder i software og operativsystemer.</a:t>
            </a:r>
            <a:endParaRPr lang="vi-VN" dirty="0">
              <a:cs typeface="Arial" panose="020B0604020202020204" pitchFamily="34" charset="0"/>
            </a:endParaRPr>
          </a:p>
        </p:txBody>
      </p:sp>
      <p:sp>
        <p:nvSpPr>
          <p:cNvPr id="14339" name="Titel 1">
            <a:extLst>
              <a:ext uri="{FF2B5EF4-FFF2-40B4-BE49-F238E27FC236}">
                <a16:creationId xmlns:a16="http://schemas.microsoft.com/office/drawing/2014/main" id="{97127DA1-2195-DF81-D7B8-C983640BFB4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Social ingeniørkunst</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2">
            <a:extLst>
              <a:ext uri="{FF2B5EF4-FFF2-40B4-BE49-F238E27FC236}">
                <a16:creationId xmlns:a16="http://schemas.microsoft.com/office/drawing/2014/main" id="{0C8BF155-0CB2-59CC-E7AD-55E2F1411C5A}"/>
              </a:ext>
            </a:extLst>
          </p:cNvPr>
          <p:cNvSpPr txBox="1">
            <a:spLocks/>
          </p:cNvSpPr>
          <p:nvPr/>
        </p:nvSpPr>
        <p:spPr>
          <a:xfrm>
            <a:off x="1030288" y="2060575"/>
            <a:ext cx="10537825"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Bef>
                <a:spcPts val="600"/>
              </a:spcBef>
              <a:spcAft>
                <a:spcPts val="600"/>
              </a:spcAft>
              <a:buFont typeface="Arial" panose="020B0604020202020204" pitchFamily="34" charset="0"/>
              <a:buNone/>
              <a:defRPr/>
            </a:pPr>
            <a:r>
              <a:rPr lang="da">
                <a:latin typeface="Calibri" panose="020F0502020204030204" pitchFamily="34" charset="0"/>
                <a:cs typeface="Calibri" panose="020F0502020204030204" pitchFamily="34" charset="0"/>
              </a:rPr>
              <a:t>Virksomhederne:</a:t>
            </a:r>
          </a:p>
          <a:p>
            <a:pPr algn="just" fontAlgn="auto">
              <a:spcBef>
                <a:spcPts val="600"/>
              </a:spcBef>
              <a:spcAft>
                <a:spcPts val="600"/>
              </a:spcAft>
              <a:defRPr/>
            </a:pPr>
            <a:r>
              <a:rPr lang="da" sz="2400"/>
              <a:t>de kunne lide tabt produktivitet, et fald i medarbejdernes moral og vanskeligheder med at komme sig.</a:t>
            </a:r>
            <a:endParaRPr lang="vi-VN" sz="2400"/>
          </a:p>
          <a:p>
            <a:pPr algn="just" fontAlgn="auto">
              <a:spcBef>
                <a:spcPts val="600"/>
              </a:spcBef>
              <a:spcAft>
                <a:spcPts val="600"/>
              </a:spcAft>
              <a:defRPr/>
            </a:pPr>
            <a:r>
              <a:rPr lang="da" sz="2400"/>
              <a:t>de har skade på omdømmet, fordi kunderne ikke er overbeviste om, at organisationen kan beskytte sig selv.</a:t>
            </a:r>
            <a:endParaRPr lang="vi-VN" sz="2400"/>
          </a:p>
          <a:p>
            <a:pPr algn="just" fontAlgn="auto">
              <a:spcBef>
                <a:spcPts val="600"/>
              </a:spcBef>
              <a:spcAft>
                <a:spcPts val="600"/>
              </a:spcAft>
              <a:defRPr/>
            </a:pPr>
            <a:r>
              <a:rPr lang="da" sz="2400"/>
              <a:t>ofte nødt til at udløse en gammel hændelsesreaktion.</a:t>
            </a:r>
            <a:endParaRPr lang="vi-VN" sz="2400"/>
          </a:p>
          <a:p>
            <a:pPr algn="just" fontAlgn="auto">
              <a:spcBef>
                <a:spcPts val="600"/>
              </a:spcBef>
              <a:spcAft>
                <a:spcPts val="600"/>
              </a:spcAft>
              <a:defRPr/>
            </a:pPr>
            <a:r>
              <a:rPr lang="da" sz="2400"/>
              <a:t>skal levere sikkerhedssoftware til at forhindre fremtidige angreb.</a:t>
            </a:r>
            <a:endParaRPr lang="vi-VN" sz="2400"/>
          </a:p>
          <a:p>
            <a:pPr algn="just" fontAlgn="auto">
              <a:spcBef>
                <a:spcPts val="600"/>
              </a:spcBef>
              <a:spcAft>
                <a:spcPts val="600"/>
              </a:spcAft>
              <a:defRPr/>
            </a:pPr>
            <a:r>
              <a:rPr lang="da" sz="2400"/>
              <a:t>de ville ofte skulle omskole medarbejdere for at være klar til angreb.</a:t>
            </a:r>
            <a:endParaRPr lang="de-DE" sz="2400" dirty="0"/>
          </a:p>
        </p:txBody>
      </p:sp>
      <p:sp>
        <p:nvSpPr>
          <p:cNvPr id="15363" name="Titel 1">
            <a:extLst>
              <a:ext uri="{FF2B5EF4-FFF2-40B4-BE49-F238E27FC236}">
                <a16:creationId xmlns:a16="http://schemas.microsoft.com/office/drawing/2014/main" id="{4DDA139C-C46D-02C5-8E4C-6A9ED500D05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Social ingeniørkunst</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Inhaltsplatzhalter 2">
            <a:extLst>
              <a:ext uri="{FF2B5EF4-FFF2-40B4-BE49-F238E27FC236}">
                <a16:creationId xmlns:a16="http://schemas.microsoft.com/office/drawing/2014/main" id="{E1A0677C-94AB-E616-0BD1-6DE7E961A432}"/>
              </a:ext>
            </a:extLst>
          </p:cNvPr>
          <p:cNvSpPr txBox="1">
            <a:spLocks noChangeArrowheads="1"/>
          </p:cNvSpPr>
          <p:nvPr/>
        </p:nvSpPr>
        <p:spPr bwMode="auto">
          <a:xfrm>
            <a:off x="550863" y="2205038"/>
            <a:ext cx="11090275" cy="435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defTabSz="914400" eaLnBrk="1" hangingPunct="1">
              <a:lnSpc>
                <a:spcPct val="120000"/>
              </a:lnSpc>
              <a:spcBef>
                <a:spcPts val="600"/>
              </a:spcBef>
              <a:spcAft>
                <a:spcPts val="600"/>
              </a:spcAft>
            </a:pPr>
            <a:r>
              <a:rPr lang="da" altLang="en-US" sz="2400">
                <a:cs typeface="Arial" panose="020B0604020202020204" pitchFamily="34" charset="0"/>
              </a:rPr>
              <a:t>af medarbejdere og ledere, for hvem det er vigtigt at anerkende socialtekniske angreb, fordi risikoen for at blive offer er høj.</a:t>
            </a:r>
            <a:endParaRPr lang="vi-VN" altLang="en-US" sz="2400">
              <a:latin typeface="Arial" panose="020B0604020202020204" pitchFamily="34" charset="0"/>
              <a:cs typeface="Arial" panose="020B0604020202020204" pitchFamily="34" charset="0"/>
            </a:endParaRPr>
          </a:p>
          <a:p>
            <a:pPr algn="just" defTabSz="914400" eaLnBrk="1" hangingPunct="1">
              <a:lnSpc>
                <a:spcPct val="120000"/>
              </a:lnSpc>
              <a:spcBef>
                <a:spcPts val="600"/>
              </a:spcBef>
              <a:spcAft>
                <a:spcPts val="600"/>
              </a:spcAft>
            </a:pPr>
            <a:r>
              <a:rPr lang="da" altLang="en-US" sz="2400">
                <a:cs typeface="Arial" panose="020B0604020202020204" pitchFamily="34" charset="0"/>
              </a:rPr>
              <a:t>kunne inkluderes i fællesskabs-, individ- og borgersikkerhedsbevidsthedsprogrammer og beskytte enkeltpersoner og deres organisation.</a:t>
            </a:r>
            <a:endParaRPr lang="vi-VN" altLang="en-US" sz="2400">
              <a:latin typeface="Arial" panose="020B0604020202020204" pitchFamily="34" charset="0"/>
              <a:cs typeface="Arial" panose="020B0604020202020204" pitchFamily="34" charset="0"/>
            </a:endParaRPr>
          </a:p>
          <a:p>
            <a:pPr algn="just" defTabSz="914400" eaLnBrk="1" hangingPunct="1">
              <a:lnSpc>
                <a:spcPct val="120000"/>
              </a:lnSpc>
              <a:spcBef>
                <a:spcPts val="600"/>
              </a:spcBef>
              <a:spcAft>
                <a:spcPts val="600"/>
              </a:spcAft>
            </a:pPr>
            <a:r>
              <a:rPr lang="da" altLang="en-US" sz="2400">
                <a:cs typeface="Arial" panose="020B0604020202020204" pitchFamily="34" charset="0"/>
              </a:rPr>
              <a:t>er især mangelfuld i SMV'er, der har færre ressourcer, så de bør hjælpes til at tage cyberbevidsthedstræning seriøst og give medarbejderne mulighed for at tage den.</a:t>
            </a:r>
            <a:endParaRPr lang="de-DE" altLang="en-US" sz="2400">
              <a:cs typeface="Arial" panose="020B0604020202020204" pitchFamily="34" charset="0"/>
            </a:endParaRPr>
          </a:p>
        </p:txBody>
      </p:sp>
      <p:sp>
        <p:nvSpPr>
          <p:cNvPr id="16387" name="Titel 1">
            <a:extLst>
              <a:ext uri="{FF2B5EF4-FFF2-40B4-BE49-F238E27FC236}">
                <a16:creationId xmlns:a16="http://schemas.microsoft.com/office/drawing/2014/main" id="{2B1BC69D-CC1D-158D-CB4D-0273C29B309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Social ingeniøruddannelse (cyberbevidsthed)</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2">
            <a:extLst>
              <a:ext uri="{FF2B5EF4-FFF2-40B4-BE49-F238E27FC236}">
                <a16:creationId xmlns:a16="http://schemas.microsoft.com/office/drawing/2014/main" id="{E8CF7615-DB7F-82B2-B14B-391807F70F6B}"/>
              </a:ext>
            </a:extLst>
          </p:cNvPr>
          <p:cNvSpPr txBox="1">
            <a:spLocks/>
          </p:cNvSpPr>
          <p:nvPr/>
        </p:nvSpPr>
        <p:spPr>
          <a:xfrm>
            <a:off x="623888" y="2060575"/>
            <a:ext cx="109442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da">
                <a:latin typeface="Calibri" panose="020F0502020204030204" pitchFamily="34" charset="0"/>
                <a:cs typeface="Calibri" panose="020F0502020204030204" pitchFamily="34" charset="0"/>
              </a:rPr>
              <a:t>Angriber:</a:t>
            </a:r>
          </a:p>
          <a:p>
            <a:pPr algn="just" fontAlgn="auto">
              <a:spcAft>
                <a:spcPts val="0"/>
              </a:spcAft>
              <a:defRPr/>
            </a:pPr>
            <a:r>
              <a:rPr lang="da" sz="2400">
                <a:cs typeface="Arial" panose="020B0604020202020204" pitchFamily="34" charset="0"/>
              </a:rPr>
              <a:t>efterforsk først det målrettede offer for at indsamle de nødvendige grundlæggende oplysninger, såsom indgangspunkter og svage sikkerhedsprotokoller, der er nødvendige for angrebet.</a:t>
            </a:r>
            <a:endParaRPr lang="vi-VN" sz="2400">
              <a:cs typeface="Arial" panose="020B0604020202020204" pitchFamily="34" charset="0"/>
            </a:endParaRPr>
          </a:p>
          <a:p>
            <a:pPr algn="just" fontAlgn="auto">
              <a:spcAft>
                <a:spcPts val="0"/>
              </a:spcAft>
              <a:defRPr/>
            </a:pPr>
            <a:r>
              <a:rPr lang="da" sz="2400">
                <a:cs typeface="Arial" panose="020B0604020202020204" pitchFamily="34" charset="0"/>
              </a:rPr>
              <a:t>forsøg derefter at vinde ofrets tillid og give incitamenter til handlinger, der ikke typisk er sikkerhedspraksis, såsom at blive følsomme oplysninger eller give adgang til kritiske ressourcer.</a:t>
            </a:r>
          </a:p>
          <a:p>
            <a:pPr algn="just" fontAlgn="auto">
              <a:spcAft>
                <a:spcPts val="0"/>
              </a:spcAft>
              <a:defRPr/>
            </a:pPr>
            <a:r>
              <a:rPr lang="da" sz="2400">
                <a:cs typeface="Arial" panose="020B0604020202020204" pitchFamily="34" charset="0"/>
              </a:rPr>
              <a:t>Figur 2 forklarer livscyklussen for et angreb.</a:t>
            </a:r>
            <a:endParaRPr lang="de-DE" sz="2400" dirty="0">
              <a:cs typeface="Arial" panose="020B0604020202020204" pitchFamily="34" charset="0"/>
            </a:endParaRPr>
          </a:p>
        </p:txBody>
      </p:sp>
      <p:sp>
        <p:nvSpPr>
          <p:cNvPr id="17411" name="Titel 1">
            <a:extLst>
              <a:ext uri="{FF2B5EF4-FFF2-40B4-BE49-F238E27FC236}">
                <a16:creationId xmlns:a16="http://schemas.microsoft.com/office/drawing/2014/main" id="{7953343E-A6CE-6609-0C7A-579C49ACEF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Social Engineering Attack Lifecycle</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9928A0A0-C03A-4496-0D81-70BFCACCADE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18436" name="Textfeld 6">
            <a:extLst>
              <a:ext uri="{FF2B5EF4-FFF2-40B4-BE49-F238E27FC236}">
                <a16:creationId xmlns:a16="http://schemas.microsoft.com/office/drawing/2014/main" id="{617AA93A-D006-A84E-8CC7-A2BF668C6CE6}"/>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da" altLang="en-US" sz="2400" i="1">
                <a:cs typeface="Calibri" panose="020F0502020204030204" pitchFamily="34" charset="0"/>
              </a:rPr>
              <a:t>Figur 2: Livscyklus for et angreb</a:t>
            </a:r>
            <a:endParaRPr lang="de-DE" altLang="en-US" sz="2400" i="1">
              <a:cs typeface="Calibri" panose="020F0502020204030204" pitchFamily="34" charset="0"/>
            </a:endParaRPr>
          </a:p>
        </p:txBody>
      </p:sp>
      <p:sp>
        <p:nvSpPr>
          <p:cNvPr id="18437" name="Titel 1">
            <a:extLst>
              <a:ext uri="{FF2B5EF4-FFF2-40B4-BE49-F238E27FC236}">
                <a16:creationId xmlns:a16="http://schemas.microsoft.com/office/drawing/2014/main" id="{FD80EF27-6982-C54E-1B03-8BD4B1040D8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Social Engineering Attack Lifecycle</a:t>
            </a:r>
          </a:p>
        </p:txBody>
      </p:sp>
      <p:pic>
        <p:nvPicPr>
          <p:cNvPr id="3" name="Billede 2">
            <a:extLst>
              <a:ext uri="{FF2B5EF4-FFF2-40B4-BE49-F238E27FC236}">
                <a16:creationId xmlns:a16="http://schemas.microsoft.com/office/drawing/2014/main" id="{CA5679C6-A8C3-4EBC-9D3F-CEF54F31F198}"/>
              </a:ext>
            </a:extLst>
          </p:cNvPr>
          <p:cNvPicPr>
            <a:picLocks noChangeAspect="1"/>
          </p:cNvPicPr>
          <p:nvPr/>
        </p:nvPicPr>
        <p:blipFill rotWithShape="1">
          <a:blip r:embed="rId2"/>
          <a:srcRect l="28147" t="27951" r="30509" b="30050"/>
          <a:stretch/>
        </p:blipFill>
        <p:spPr>
          <a:xfrm>
            <a:off x="2423592" y="1672382"/>
            <a:ext cx="7794866" cy="4454209"/>
          </a:xfrm>
          <a:prstGeom prst="rect">
            <a:avLst/>
          </a:prstGeom>
        </p:spPr>
      </p:pic>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B0FA0DFD-ED26-E86F-57AB-643FFBEC6A1D}"/>
              </a:ext>
            </a:extLst>
          </p:cNvPr>
          <p:cNvSpPr txBox="1">
            <a:spLocks noChangeArrowheads="1"/>
          </p:cNvSpPr>
          <p:nvPr/>
        </p:nvSpPr>
        <p:spPr>
          <a:xfrm>
            <a:off x="479425" y="2133600"/>
            <a:ext cx="11233150" cy="2935288"/>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spcBef>
                <a:spcPts val="600"/>
              </a:spcBef>
              <a:spcAft>
                <a:spcPts val="600"/>
              </a:spcAft>
              <a:buFont typeface="Arial" panose="020B0604020202020204" pitchFamily="34" charset="0"/>
              <a:buNone/>
              <a:defRPr/>
            </a:pPr>
            <a:r>
              <a:rPr lang="da" altLang="de-DE">
                <a:latin typeface="Calibri" panose="020F0502020204030204" pitchFamily="34" charset="0"/>
                <a:ea typeface="Tahoma" panose="020B0604030504040204" pitchFamily="34" charset="0"/>
                <a:cs typeface="Calibri" panose="020F0502020204030204" pitchFamily="34" charset="0"/>
              </a:rPr>
              <a:t>Socialt netværk</a:t>
            </a:r>
          </a:p>
          <a:p>
            <a:pPr algn="just">
              <a:spcBef>
                <a:spcPts val="600"/>
              </a:spcBef>
              <a:spcAft>
                <a:spcPts val="600"/>
              </a:spcAft>
              <a:defRPr/>
            </a:pPr>
            <a:r>
              <a:rPr lang="da" altLang="de-DE" sz="2400">
                <a:latin typeface="+mn-lt"/>
                <a:ea typeface="Tahoma" panose="020B0604030504040204" pitchFamily="34" charset="0"/>
                <a:cs typeface="Arial" panose="020B0604020202020204" pitchFamily="34" charset="0"/>
              </a:rPr>
              <a:t>er blevet meget populær i de senere år, og giver brugerne en platform til at kommunikere med deres familie, venner og kolleger.</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da" altLang="de-DE" sz="2400">
                <a:latin typeface="+mn-lt"/>
                <a:ea typeface="Tahoma" panose="020B0604030504040204" pitchFamily="34" charset="0"/>
                <a:cs typeface="Arial" panose="020B0604020202020204" pitchFamily="34" charset="0"/>
              </a:rPr>
              <a:t>og Social Networking henviser til brugen af internetbaserede sociale netværkssider til at forbinde og kommunikere med venner, familie, kolleger, klienter eller kunder.</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da" altLang="de-DE" sz="2400">
                <a:latin typeface="+mn-lt"/>
                <a:ea typeface="Tahoma" panose="020B0604030504040204" pitchFamily="34" charset="0"/>
                <a:cs typeface="Arial" panose="020B0604020202020204" pitchFamily="34" charset="0"/>
              </a:rPr>
              <a:t>de har deres servere i datacentre, der er placeret sammen med de vigtigste netværksadgangspunkter på internettet .</a:t>
            </a:r>
            <a:endParaRPr lang="de-DE" altLang="de-DE" sz="2400" dirty="0">
              <a:latin typeface="+mn-lt"/>
              <a:ea typeface="Tahoma" panose="020B0604030504040204" pitchFamily="34" charset="0"/>
              <a:cs typeface="Arial" panose="020B0604020202020204" pitchFamily="34" charset="0"/>
            </a:endParaRPr>
          </a:p>
        </p:txBody>
      </p:sp>
      <p:sp>
        <p:nvSpPr>
          <p:cNvPr id="19459" name="Titel 1">
            <a:extLst>
              <a:ext uri="{FF2B5EF4-FFF2-40B4-BE49-F238E27FC236}">
                <a16:creationId xmlns:a16="http://schemas.microsoft.com/office/drawing/2014/main" id="{A7508D81-AA16-DD4C-DF85-40121234089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Socialt netværk (sociale medier) Introduktion</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F7CB2F00-BD22-C3D2-84ED-A007B6B54925}"/>
              </a:ext>
            </a:extLst>
          </p:cNvPr>
          <p:cNvSpPr txBox="1">
            <a:spLocks noChangeArrowheads="1"/>
          </p:cNvSpPr>
          <p:nvPr/>
        </p:nvSpPr>
        <p:spPr>
          <a:xfrm>
            <a:off x="623888" y="2420938"/>
            <a:ext cx="10944225" cy="3354387"/>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spcBef>
                <a:spcPts val="600"/>
              </a:spcBef>
              <a:spcAft>
                <a:spcPts val="600"/>
              </a:spcAft>
              <a:buFont typeface="Arial" panose="020B0604020202020204" pitchFamily="34" charset="0"/>
              <a:buNone/>
              <a:defRPr/>
            </a:pPr>
            <a:r>
              <a:rPr lang="da" altLang="de-DE">
                <a:latin typeface="+mn-lt"/>
                <a:ea typeface="Tahoma" panose="020B0604030504040204" pitchFamily="34" charset="0"/>
                <a:cs typeface="Arial" panose="020B0604020202020204" pitchFamily="34" charset="0"/>
              </a:rPr>
              <a:t>Sociale medier roller (figur 1) viser nogle områder, hvor sociale medier spiller en rolle:</a:t>
            </a:r>
            <a:endParaRPr lang="vi-VN" altLang="de-DE">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da" altLang="de-DE">
                <a:latin typeface="+mn-lt"/>
                <a:ea typeface="Tahoma" panose="020B0604030504040204" pitchFamily="34" charset="0"/>
                <a:cs typeface="Arial" panose="020B0604020202020204" pitchFamily="34" charset="0"/>
              </a:rPr>
              <a:t>Underholdning</a:t>
            </a:r>
          </a:p>
          <a:p>
            <a:pPr>
              <a:spcBef>
                <a:spcPts val="600"/>
              </a:spcBef>
              <a:spcAft>
                <a:spcPts val="600"/>
              </a:spcAft>
              <a:defRPr/>
            </a:pPr>
            <a:r>
              <a:rPr lang="da" altLang="de-DE" sz="2400">
                <a:latin typeface="Calibri" panose="020F0502020204030204" pitchFamily="34" charset="0"/>
                <a:ea typeface="Tahoma" panose="020B0604030504040204" pitchFamily="34" charset="0"/>
                <a:cs typeface="Calibri" panose="020F0502020204030204" pitchFamily="34" charset="0"/>
              </a:rPr>
              <a:t>opbygning af forretningsmuligheder</a:t>
            </a:r>
          </a:p>
          <a:p>
            <a:pPr>
              <a:spcBef>
                <a:spcPts val="600"/>
              </a:spcBef>
              <a:spcAft>
                <a:spcPts val="600"/>
              </a:spcAft>
              <a:defRPr/>
            </a:pPr>
            <a:r>
              <a:rPr lang="da" altLang="de-DE" sz="2400">
                <a:latin typeface="Calibri" panose="020F0502020204030204" pitchFamily="34" charset="0"/>
                <a:ea typeface="Tahoma" panose="020B0604030504040204" pitchFamily="34" charset="0"/>
                <a:cs typeface="Calibri" panose="020F0502020204030204" pitchFamily="34" charset="0"/>
              </a:rPr>
              <a:t>at gøre karriere</a:t>
            </a:r>
          </a:p>
          <a:p>
            <a:pPr>
              <a:spcBef>
                <a:spcPts val="600"/>
              </a:spcBef>
              <a:spcAft>
                <a:spcPts val="600"/>
              </a:spcAft>
              <a:defRPr/>
            </a:pPr>
            <a:r>
              <a:rPr lang="da" altLang="de-DE" sz="2400">
                <a:latin typeface="Calibri" panose="020F0502020204030204" pitchFamily="34" charset="0"/>
                <a:ea typeface="Tahoma" panose="020B0604030504040204" pitchFamily="34" charset="0"/>
                <a:cs typeface="Calibri" panose="020F0502020204030204" pitchFamily="34" charset="0"/>
              </a:rPr>
              <a:t>at forbedre sociale færdigheder</a:t>
            </a:r>
          </a:p>
          <a:p>
            <a:pPr>
              <a:spcBef>
                <a:spcPts val="600"/>
              </a:spcBef>
              <a:spcAft>
                <a:spcPts val="600"/>
              </a:spcAft>
              <a:defRPr/>
            </a:pPr>
            <a:r>
              <a:rPr lang="da" altLang="de-DE" sz="2400">
                <a:latin typeface="Calibri" panose="020F0502020204030204" pitchFamily="34" charset="0"/>
                <a:ea typeface="Tahoma" panose="020B0604030504040204" pitchFamily="34" charset="0"/>
                <a:cs typeface="Calibri" panose="020F0502020204030204" pitchFamily="34" charset="0"/>
              </a:rPr>
              <a:t>at udvikle relationer til andre individer</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0483" name="Titel 1">
            <a:extLst>
              <a:ext uri="{FF2B5EF4-FFF2-40B4-BE49-F238E27FC236}">
                <a16:creationId xmlns:a16="http://schemas.microsoft.com/office/drawing/2014/main" id="{23764E93-4108-F69F-4253-FB8EF19BC37C}"/>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Sociale netværk Sociale netværks </a:t>
            </a:r>
            <a:br>
              <a:rPr lang="en-US" altLang="en-US" sz="4400">
                <a:latin typeface="Calibri Light" panose="020F0302020204030204" pitchFamily="34" charset="0"/>
              </a:rPr>
            </a:br>
            <a:r>
              <a:rPr lang="da" altLang="en-US" sz="4400">
                <a:latin typeface="Calibri Light" panose="020F0302020204030204" pitchFamily="34" charset="0"/>
              </a:rPr>
              <a:t>rolle</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a:extLst>
              <a:ext uri="{FF2B5EF4-FFF2-40B4-BE49-F238E27FC236}">
                <a16:creationId xmlns:a16="http://schemas.microsoft.com/office/drawing/2014/main" id="{17B211D1-C39B-D332-D09B-2C179008D5C2}"/>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1507" name="Rectangle 4">
            <a:extLst>
              <a:ext uri="{FF2B5EF4-FFF2-40B4-BE49-F238E27FC236}">
                <a16:creationId xmlns:a16="http://schemas.microsoft.com/office/drawing/2014/main" id="{F3FB3E90-9421-4999-53FD-318FE37A097B}"/>
              </a:ext>
            </a:extLst>
          </p:cNvPr>
          <p:cNvSpPr txBox="1">
            <a:spLocks noChangeArrowheads="1"/>
          </p:cNvSpPr>
          <p:nvPr/>
        </p:nvSpPr>
        <p:spPr bwMode="auto">
          <a:xfrm>
            <a:off x="719138" y="6067425"/>
            <a:ext cx="10369550" cy="42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tabLst>
                <a:tab pos="5754688" algn="r"/>
              </a:tabLst>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tabLst>
                <a:tab pos="5754688" algn="r"/>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5754688" algn="r"/>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9pPr>
          </a:lstStyle>
          <a:p>
            <a:pPr algn="ctr" defTabSz="914400" eaLnBrk="1" hangingPunct="1">
              <a:spcBef>
                <a:spcPct val="0"/>
              </a:spcBef>
              <a:spcAft>
                <a:spcPts val="900"/>
              </a:spcAft>
              <a:buFont typeface="Arial" panose="020B0604020202020204" pitchFamily="34" charset="0"/>
              <a:buNone/>
            </a:pPr>
            <a:r>
              <a:rPr lang="da" altLang="de-DE" sz="2400" i="1">
                <a:ea typeface="Tahoma" panose="020B0604030504040204" pitchFamily="34" charset="0"/>
                <a:cs typeface="Arial" panose="020B0604020202020204" pitchFamily="34" charset="0"/>
              </a:rPr>
              <a:t>Figur 3: Roller i det sociale netværk</a:t>
            </a:r>
            <a:endParaRPr lang="de-DE" altLang="de-DE" sz="2400" i="1">
              <a:ea typeface="Tahoma" panose="020B0604030504040204" pitchFamily="34" charset="0"/>
              <a:cs typeface="Arial" panose="020B0604020202020204" pitchFamily="34" charset="0"/>
            </a:endParaRPr>
          </a:p>
        </p:txBody>
      </p:sp>
      <p:sp>
        <p:nvSpPr>
          <p:cNvPr id="21509" name="Titel 1">
            <a:extLst>
              <a:ext uri="{FF2B5EF4-FFF2-40B4-BE49-F238E27FC236}">
                <a16:creationId xmlns:a16="http://schemas.microsoft.com/office/drawing/2014/main" id="{AE79C9E0-DBA3-C9FB-CFA8-1DB22B63FD26}"/>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Roller i det sociale netværk</a:t>
            </a:r>
          </a:p>
        </p:txBody>
      </p:sp>
      <p:pic>
        <p:nvPicPr>
          <p:cNvPr id="3" name="Billede 2">
            <a:extLst>
              <a:ext uri="{FF2B5EF4-FFF2-40B4-BE49-F238E27FC236}">
                <a16:creationId xmlns:a16="http://schemas.microsoft.com/office/drawing/2014/main" id="{3B7E6EA2-96EA-4966-8599-2536A3B34A5A}"/>
              </a:ext>
            </a:extLst>
          </p:cNvPr>
          <p:cNvPicPr>
            <a:picLocks noChangeAspect="1"/>
          </p:cNvPicPr>
          <p:nvPr/>
        </p:nvPicPr>
        <p:blipFill rotWithShape="1">
          <a:blip r:embed="rId2"/>
          <a:srcRect l="31100" t="39701" r="32031" b="36149"/>
          <a:stretch/>
        </p:blipFill>
        <p:spPr>
          <a:xfrm>
            <a:off x="1251087" y="1830388"/>
            <a:ext cx="9420063" cy="3470820"/>
          </a:xfrm>
          <a:prstGeom prst="rect">
            <a:avLst/>
          </a:prstGeom>
        </p:spPr>
      </p:pic>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B9D1EB39-1B95-F1E7-A6AF-26D09D5B42B3}"/>
              </a:ext>
            </a:extLst>
          </p:cNvPr>
          <p:cNvSpPr txBox="1">
            <a:spLocks noChangeArrowheads="1"/>
          </p:cNvSpPr>
          <p:nvPr/>
        </p:nvSpPr>
        <p:spPr>
          <a:xfrm>
            <a:off x="587375" y="1989138"/>
            <a:ext cx="11017250" cy="3268662"/>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spcBef>
                <a:spcPts val="600"/>
              </a:spcBef>
              <a:spcAft>
                <a:spcPts val="600"/>
              </a:spcAft>
              <a:buFont typeface="Arial" panose="020B0604020202020204" pitchFamily="34" charset="0"/>
              <a:buNone/>
              <a:defRPr/>
            </a:pPr>
            <a:r>
              <a:rPr lang="da" altLang="de-DE">
                <a:latin typeface="Calibri" panose="020F0502020204030204" pitchFamily="34" charset="0"/>
                <a:ea typeface="Tahoma" panose="020B0604030504040204" pitchFamily="34" charset="0"/>
                <a:cs typeface="Calibri" panose="020F0502020204030204" pitchFamily="34" charset="0"/>
              </a:rPr>
              <a:t>Socialt netværk:</a:t>
            </a:r>
          </a:p>
          <a:p>
            <a:pPr algn="just">
              <a:spcBef>
                <a:spcPts val="600"/>
              </a:spcBef>
              <a:spcAft>
                <a:spcPts val="600"/>
              </a:spcAft>
              <a:defRPr/>
            </a:pPr>
            <a:r>
              <a:rPr lang="da" altLang="de-DE" sz="2400">
                <a:latin typeface="+mn-lt"/>
                <a:ea typeface="Tahoma" panose="020B0604030504040204" pitchFamily="34" charset="0"/>
                <a:cs typeface="Arial" panose="020B0604020202020204" pitchFamily="34" charset="0"/>
              </a:rPr>
              <a:t>er et fundament for marketingfolk på udkig efter kunder for at øge brandgenkendelsen, fremme brandloyalitet, forbedre konverteringsraterne, give adgang og engagement med nye, nye og gamle kunder.</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da" altLang="de-DE" sz="2400">
                <a:latin typeface="+mn-lt"/>
                <a:ea typeface="Tahoma" panose="020B0604030504040204" pitchFamily="34" charset="0"/>
                <a:cs typeface="Arial" panose="020B0604020202020204" pitchFamily="34" charset="0"/>
              </a:rPr>
              <a:t>gøre det muligt, ved at dele blogindlæg, billeder, videoer eller kommentarer på sociale netværk, for flere at besøge virksomhedens hjemmeside og blive kunder.</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da" altLang="de-DE" sz="2400">
                <a:latin typeface="+mn-lt"/>
                <a:ea typeface="Tahoma" panose="020B0604030504040204" pitchFamily="34" charset="0"/>
                <a:cs typeface="Arial" panose="020B0604020202020204" pitchFamily="34" charset="0"/>
              </a:rPr>
              <a:t>det gør det svært at følge med ændringer og påvirker også en virksomheds succesrate for markedsføring.</a:t>
            </a:r>
            <a:endParaRPr lang="de-DE" altLang="de-DE" sz="2400" dirty="0">
              <a:latin typeface="+mn-lt"/>
              <a:ea typeface="Tahoma" panose="020B0604030504040204" pitchFamily="34" charset="0"/>
              <a:cs typeface="Arial" panose="020B0604020202020204" pitchFamily="34" charset="0"/>
            </a:endParaRPr>
          </a:p>
        </p:txBody>
      </p:sp>
      <p:sp>
        <p:nvSpPr>
          <p:cNvPr id="22531" name="Titel 1">
            <a:extLst>
              <a:ext uri="{FF2B5EF4-FFF2-40B4-BE49-F238E27FC236}">
                <a16:creationId xmlns:a16="http://schemas.microsoft.com/office/drawing/2014/main" id="{4DDA0B94-2802-9E33-5915-AF30D7415647}"/>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Roller i det sociale netværk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5CF25254-A686-FE15-8AC0-8AC5A86EE4A1}"/>
              </a:ext>
            </a:extLst>
          </p:cNvPr>
          <p:cNvSpPr txBox="1">
            <a:spLocks noChangeArrowheads="1"/>
          </p:cNvSpPr>
          <p:nvPr/>
        </p:nvSpPr>
        <p:spPr>
          <a:xfrm>
            <a:off x="695325" y="1916113"/>
            <a:ext cx="11088688" cy="4656137"/>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lgn="just">
              <a:spcBef>
                <a:spcPts val="1200"/>
              </a:spcBef>
              <a:spcAft>
                <a:spcPts val="1200"/>
              </a:spcAft>
              <a:buFont typeface="Arial" panose="020B0604020202020204" pitchFamily="34" charset="0"/>
              <a:buNone/>
              <a:defRPr/>
            </a:pPr>
            <a:r>
              <a:rPr lang="da" altLang="de-DE">
                <a:latin typeface="Calibri" panose="020F0502020204030204" pitchFamily="34" charset="0"/>
                <a:ea typeface="Tahoma" panose="020B0604030504040204" pitchFamily="34" charset="0"/>
                <a:cs typeface="Calibri" panose="020F0502020204030204" pitchFamily="34" charset="0"/>
              </a:rPr>
              <a:t>De mest populære sociale netværkssider (sociale medier) i USA og Europa er:</a:t>
            </a:r>
            <a:endParaRPr lang="vi-VN" altLang="de-DE">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da" altLang="de-DE" sz="240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da" altLang="de-DE" sz="240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da" altLang="de-DE" sz="240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da" altLang="de-DE" sz="240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da" altLang="de-DE" sz="240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da" altLang="de-DE" sz="2400">
                <a:latin typeface="Calibri" panose="020F0502020204030204" pitchFamily="34" charset="0"/>
                <a:ea typeface="Tahoma" panose="020B0604030504040204" pitchFamily="34" charset="0"/>
                <a:cs typeface="Calibri" panose="020F0502020204030204" pitchFamily="34" charset="0"/>
              </a:rPr>
              <a:t>LinkedIn, der hjælper med at forbinde professionelle med kolleger, forretningsforbindelser og arbejdsgivere.</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3555" name="Titel 1">
            <a:extLst>
              <a:ext uri="{FF2B5EF4-FFF2-40B4-BE49-F238E27FC236}">
                <a16:creationId xmlns:a16="http://schemas.microsoft.com/office/drawing/2014/main" id="{09D420E5-A090-75FF-C59D-45341501C41F}"/>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Roller i det sociale netværk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844F2647-637B-A9F4-A7F6-D68F917FDF9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4579" name="Rectangle 4">
            <a:extLst>
              <a:ext uri="{FF2B5EF4-FFF2-40B4-BE49-F238E27FC236}">
                <a16:creationId xmlns:a16="http://schemas.microsoft.com/office/drawing/2014/main" id="{7DCB2256-F9BE-7BF1-E64F-1DF63EE8B7DC}"/>
              </a:ext>
            </a:extLst>
          </p:cNvPr>
          <p:cNvSpPr txBox="1">
            <a:spLocks noChangeArrowheads="1"/>
          </p:cNvSpPr>
          <p:nvPr/>
        </p:nvSpPr>
        <p:spPr bwMode="auto">
          <a:xfrm>
            <a:off x="0" y="5926138"/>
            <a:ext cx="11280775" cy="87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tabLst>
                <a:tab pos="5754688" algn="r"/>
              </a:tabLst>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tabLst>
                <a:tab pos="5754688" algn="r"/>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5754688" algn="r"/>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9pPr>
          </a:lstStyle>
          <a:p>
            <a:pPr algn="ctr" defTabSz="914400" eaLnBrk="1" hangingPunct="1">
              <a:spcBef>
                <a:spcPct val="0"/>
              </a:spcBef>
              <a:spcAft>
                <a:spcPts val="900"/>
              </a:spcAft>
              <a:buFont typeface="Arial" panose="020B0604020202020204" pitchFamily="34" charset="0"/>
              <a:buNone/>
            </a:pPr>
            <a:r>
              <a:rPr lang="da" altLang="de-DE" sz="2400" i="1">
                <a:ea typeface="Tahoma" panose="020B0604030504040204" pitchFamily="34" charset="0"/>
                <a:cs typeface="Arial" panose="020B0604020202020204" pitchFamily="34" charset="0"/>
              </a:rPr>
              <a:t>Figur 4: Antal brugere på platforme</a:t>
            </a:r>
          </a:p>
          <a:p>
            <a:pPr algn="ctr" defTabSz="914400" eaLnBrk="1" hangingPunct="1">
              <a:spcBef>
                <a:spcPct val="0"/>
              </a:spcBef>
              <a:spcAft>
                <a:spcPts val="900"/>
              </a:spcAft>
              <a:buFont typeface="Arial" panose="020B0604020202020204" pitchFamily="34" charset="0"/>
              <a:buNone/>
            </a:pPr>
            <a:r>
              <a:rPr lang="da" altLang="de-DE" sz="2400" i="1">
                <a:ea typeface="Tahoma" panose="020B0604030504040204" pitchFamily="34" charset="0"/>
                <a:cs typeface="Arial" panose="020B0604020202020204" pitchFamily="34" charset="0"/>
              </a:rPr>
              <a:t>( </a:t>
            </a:r>
            <a:r>
              <a:rPr lang="da" altLang="de-DE" sz="2400" i="1">
                <a:ea typeface="Tahoma" panose="020B0604030504040204" pitchFamily="34" charset="0"/>
                <a:cs typeface="Arial" panose="020B0604020202020204" pitchFamily="34" charset="0"/>
                <a:hlinkClick r:id="rId3"/>
              </a:rPr>
              <a:t>https://www.dreamgrow.com/top </a:t>
            </a:r>
            <a:r>
              <a:rPr lang="da" altLang="de-DE" sz="2400" i="1">
                <a:ea typeface="Tahoma" panose="020B0604030504040204" pitchFamily="34" charset="0"/>
                <a:cs typeface="Arial" panose="020B0604020202020204" pitchFamily="34" charset="0"/>
              </a:rPr>
              <a:t>)</a:t>
            </a:r>
            <a:endParaRPr lang="de-DE" altLang="de-DE" sz="2400" i="1">
              <a:ea typeface="Tahoma" panose="020B0604030504040204" pitchFamily="34" charset="0"/>
              <a:cs typeface="Arial" panose="020B0604020202020204" pitchFamily="34" charset="0"/>
            </a:endParaRPr>
          </a:p>
        </p:txBody>
      </p:sp>
      <p:graphicFrame>
        <p:nvGraphicFramePr>
          <p:cNvPr id="24580" name="Objekt 4">
            <a:extLst>
              <a:ext uri="{FF2B5EF4-FFF2-40B4-BE49-F238E27FC236}">
                <a16:creationId xmlns:a16="http://schemas.microsoft.com/office/drawing/2014/main" id="{14F5B098-44A4-4DC4-F3A9-A4298E6F0005}"/>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spid="_x0000_s1026" name="Bild" r:id="rId4" imgW="0" imgH="0" progId="StaticMetafile">
                  <p:embed/>
                </p:oleObj>
              </mc:Choice>
              <mc:Fallback>
                <p:oleObj name="Bild" r:id="rId4" imgW="0" imgH="0" progId="StaticMetafile">
                  <p:embed/>
                  <p:pic>
                    <p:nvPicPr>
                      <p:cNvPr id="0" name="Objekt 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4581" name="Titel 1">
            <a:extLst>
              <a:ext uri="{FF2B5EF4-FFF2-40B4-BE49-F238E27FC236}">
                <a16:creationId xmlns:a16="http://schemas.microsoft.com/office/drawing/2014/main" id="{0D116C57-12FB-DAF1-705E-F404D95C2808}"/>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Roller i det sociale netværk</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a:extLst>
              <a:ext uri="{FF2B5EF4-FFF2-40B4-BE49-F238E27FC236}">
                <a16:creationId xmlns:a16="http://schemas.microsoft.com/office/drawing/2014/main" id="{7EE17C30-4710-0351-BF28-CA3F91C7B7A9}"/>
              </a:ext>
            </a:extLst>
          </p:cNvPr>
          <p:cNvSpPr>
            <a:spLocks noGrp="1" noChangeArrowheads="1"/>
          </p:cNvSpPr>
          <p:nvPr>
            <p:ph idx="4294967295"/>
          </p:nvPr>
        </p:nvSpPr>
        <p:spPr>
          <a:xfrm>
            <a:off x="515938" y="2553703"/>
            <a:ext cx="11160125" cy="343017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da" altLang="de-DE" sz="2400" dirty="0">
                <a:ea typeface="Tahoma" panose="020B0604030504040204" pitchFamily="34" charset="0"/>
                <a:cs typeface="Arial" panose="020B0604020202020204" pitchFamily="34" charset="0"/>
              </a:rPr>
              <a:t>Socialt netværk er baseret på at udvikle og vedligeholde personlige og forretningsmæssige relationer ved hjælp af teknologi og sociale netværkssider (sociale medier), der giver mennesker og virksomheder mulighed for at forbinde med hinanden, udvikle relationer, dele information, ideer og budskaber.</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da" altLang="de-DE" sz="2400" dirty="0">
                <a:ea typeface="Tahoma" panose="020B0604030504040204" pitchFamily="34" charset="0"/>
                <a:cs typeface="Arial" panose="020B0604020202020204" pitchFamily="34" charset="0"/>
              </a:rPr>
              <a:t>Familiemedlemmer kunne holde forbindelsen via personlige sociale netværk som Facebook, dele billeder og sende andre beskeder om deres liv.</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da" altLang="de-DE" sz="2400" dirty="0">
                <a:ea typeface="Tahoma" panose="020B0604030504040204" pitchFamily="34" charset="0"/>
                <a:cs typeface="Arial" panose="020B0604020202020204" pitchFamily="34" charset="0"/>
              </a:rPr>
              <a:t>Folk kan også forbinde sig med andre (fremmede), der deler de samme interesser.</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da" altLang="de-DE" sz="2400" dirty="0">
                <a:ea typeface="Tahoma" panose="020B0604030504040204" pitchFamily="34" charset="0"/>
                <a:cs typeface="Arial" panose="020B0604020202020204" pitchFamily="34" charset="0"/>
              </a:rPr>
              <a:t>Der er også ulemper ved sociale medier, herunder spredning af misinformation og de høje omkostninger ved at bruge og vedligeholde profiler på sociale medier.</a:t>
            </a:r>
            <a:endParaRPr lang="de-DE" altLang="de-DE" sz="2400" dirty="0">
              <a:ea typeface="Tahoma" panose="020B0604030504040204" pitchFamily="34" charset="0"/>
              <a:cs typeface="Arial" panose="020B0604020202020204" pitchFamily="34" charset="0"/>
            </a:endParaRPr>
          </a:p>
        </p:txBody>
      </p:sp>
      <p:sp>
        <p:nvSpPr>
          <p:cNvPr id="25603" name="Rectangle 2">
            <a:extLst>
              <a:ext uri="{FF2B5EF4-FFF2-40B4-BE49-F238E27FC236}">
                <a16:creationId xmlns:a16="http://schemas.microsoft.com/office/drawing/2014/main" id="{FFE43DD1-7518-CBA0-687F-B0B6F5838532}"/>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5604" name="Titel 1">
            <a:extLst>
              <a:ext uri="{FF2B5EF4-FFF2-40B4-BE49-F238E27FC236}">
                <a16:creationId xmlns:a16="http://schemas.microsoft.com/office/drawing/2014/main" id="{3AE9B622-8293-F630-56F3-B7CB58DA448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Funktionalitet af det sociale netværk</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1F8A395-930F-7D90-76DA-1D7B682AE78A}"/>
              </a:ext>
            </a:extLst>
          </p:cNvPr>
          <p:cNvSpPr>
            <a:spLocks noGrp="1" noChangeArrowheads="1"/>
          </p:cNvSpPr>
          <p:nvPr>
            <p:ph idx="4294967295"/>
          </p:nvPr>
        </p:nvSpPr>
        <p:spPr>
          <a:xfrm>
            <a:off x="514350" y="2205038"/>
            <a:ext cx="11161713" cy="3486150"/>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da" altLang="de-DE" dirty="0">
                <a:latin typeface="Calibri" panose="020F0502020204030204" pitchFamily="34" charset="0"/>
                <a:ea typeface="Tahoma" panose="020B0604030504040204" pitchFamily="34" charset="0"/>
                <a:cs typeface="Calibri" panose="020F0502020204030204" pitchFamily="34" charset="0"/>
              </a:rPr>
              <a:t>Funktionaliteten af sociale platforme kan klassificeres i:</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Netværksfunktioner tjener til at fremme sociale relationer mellem brugere inden for virtuelle platforme og giver funktionalitet til at bygge og vedligeholde den sociale netværksgraf.</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Datafunktioner er ansvarlige for at styre brugerleveret indhold og kommunikation mellem brugere, der hjælper med at forbedre (udvide) brugerinteraktion og gøre platformen mere attraktiv</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Adgangskontrolfunktioner har til formål at implementere brugerdefinerede privatlivsforanstaltninger og begrænse uautoriseret adgang til brugerleveret data og information.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6627" name="Rectangle 2">
            <a:extLst>
              <a:ext uri="{FF2B5EF4-FFF2-40B4-BE49-F238E27FC236}">
                <a16:creationId xmlns:a16="http://schemas.microsoft.com/office/drawing/2014/main" id="{1169FECB-BC67-4D2C-6B97-109369AC482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6628" name="Titel 1">
            <a:extLst>
              <a:ext uri="{FF2B5EF4-FFF2-40B4-BE49-F238E27FC236}">
                <a16:creationId xmlns:a16="http://schemas.microsoft.com/office/drawing/2014/main" id="{E81E6D8B-7E1A-830E-282A-B3D5F4AAC67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Funktionalitet af det sociale netværk</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a:extLst>
              <a:ext uri="{FF2B5EF4-FFF2-40B4-BE49-F238E27FC236}">
                <a16:creationId xmlns:a16="http://schemas.microsoft.com/office/drawing/2014/main" id="{391C43CA-824E-B495-B09A-EF32E7D7A1F9}"/>
              </a:ext>
            </a:extLst>
          </p:cNvPr>
          <p:cNvSpPr>
            <a:spLocks noGrp="1" noChangeArrowheads="1"/>
          </p:cNvSpPr>
          <p:nvPr>
            <p:ph idx="4294967295"/>
          </p:nvPr>
        </p:nvSpPr>
        <p:spPr>
          <a:xfrm>
            <a:off x="0" y="5462588"/>
            <a:ext cx="10483850" cy="126365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da" altLang="de-DE" sz="2400" i="1">
                <a:ea typeface="Tahoma" panose="020B0604030504040204" pitchFamily="34" charset="0"/>
                <a:cs typeface="Arial" panose="020B0604020202020204" pitchFamily="34" charset="0"/>
              </a:rPr>
              <a:t>Figur 5: Hovedfunktionaliteten af en typisk social netværksplatform</a:t>
            </a:r>
          </a:p>
          <a:p>
            <a:pPr marL="0" indent="0" algn="ctr">
              <a:spcBef>
                <a:spcPct val="0"/>
              </a:spcBef>
              <a:spcAft>
                <a:spcPts val="900"/>
              </a:spcAft>
              <a:buFont typeface="Arial" panose="020B0604020202020204" pitchFamily="34" charset="0"/>
              <a:buNone/>
              <a:tabLst>
                <a:tab pos="5754688" algn="r"/>
              </a:tabLst>
            </a:pPr>
            <a:r>
              <a:rPr lang="da" altLang="de-DE" sz="2400" i="1">
                <a:ea typeface="Tahoma" panose="020B0604030504040204" pitchFamily="34" charset="0"/>
                <a:cs typeface="Arial" panose="020B0604020202020204" pitchFamily="34" charset="0"/>
              </a:rPr>
              <a:t>( </a:t>
            </a:r>
            <a:r>
              <a:rPr lang="da" altLang="de-DE" sz="2400" i="1">
                <a:ea typeface="Tahoma" panose="020B0604030504040204" pitchFamily="34" charset="0"/>
                <a:cs typeface="Arial" panose="020B0604020202020204" pitchFamily="34" charset="0"/>
                <a:hlinkClick r:id="rId3"/>
              </a:rPr>
              <a:t>https://hal.archives-ouvertes.fr/hal-00687145 </a:t>
            </a:r>
            <a:r>
              <a:rPr lang="da" altLang="de-DE" sz="2400" i="1">
                <a:ea typeface="Tahoma" panose="020B0604030504040204" pitchFamily="34" charset="0"/>
                <a:cs typeface="Arial" panose="020B0604020202020204" pitchFamily="34" charset="0"/>
              </a:rPr>
              <a:t>)</a:t>
            </a:r>
            <a:endParaRPr lang="de-DE" altLang="de-DE" sz="2400" i="1">
              <a:ea typeface="Tahoma" panose="020B0604030504040204" pitchFamily="34" charset="0"/>
              <a:cs typeface="Arial" panose="020B0604020202020204" pitchFamily="34" charset="0"/>
            </a:endParaRPr>
          </a:p>
        </p:txBody>
      </p:sp>
      <p:sp>
        <p:nvSpPr>
          <p:cNvPr id="27651" name="Rectangle 2">
            <a:extLst>
              <a:ext uri="{FF2B5EF4-FFF2-40B4-BE49-F238E27FC236}">
                <a16:creationId xmlns:a16="http://schemas.microsoft.com/office/drawing/2014/main" id="{F30967D4-445A-E49C-155D-45FFCE380D8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7652" name="Rectangle 2">
            <a:extLst>
              <a:ext uri="{FF2B5EF4-FFF2-40B4-BE49-F238E27FC236}">
                <a16:creationId xmlns:a16="http://schemas.microsoft.com/office/drawing/2014/main" id="{3AC1775C-61E3-6AAE-C41A-8F400C68ED5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graphicFrame>
        <p:nvGraphicFramePr>
          <p:cNvPr id="27653" name="Objekt 5">
            <a:extLst>
              <a:ext uri="{FF2B5EF4-FFF2-40B4-BE49-F238E27FC236}">
                <a16:creationId xmlns:a16="http://schemas.microsoft.com/office/drawing/2014/main" id="{C93A5A97-DDFE-6441-9A0F-CAF98670334F}"/>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spid="_x0000_s2050" name="Bild" r:id="rId4" imgW="0" imgH="0" progId="StaticMetafile">
                  <p:embed/>
                </p:oleObj>
              </mc:Choice>
              <mc:Fallback>
                <p:oleObj name="Bild" r:id="rId4" imgW="0" imgH="0" progId="StaticMetafile">
                  <p:embed/>
                  <p:pic>
                    <p:nvPicPr>
                      <p:cNvPr id="0" name="Objekt 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4" name="Titel 1">
            <a:extLst>
              <a:ext uri="{FF2B5EF4-FFF2-40B4-BE49-F238E27FC236}">
                <a16:creationId xmlns:a16="http://schemas.microsoft.com/office/drawing/2014/main" id="{83AC0024-2773-CB6C-D220-64109F38929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Funktionalitet af det sociale netværk</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a:extLst>
              <a:ext uri="{FF2B5EF4-FFF2-40B4-BE49-F238E27FC236}">
                <a16:creationId xmlns:a16="http://schemas.microsoft.com/office/drawing/2014/main" id="{9BB96DDE-8733-CBCE-0083-6C707D87ECC5}"/>
              </a:ext>
            </a:extLst>
          </p:cNvPr>
          <p:cNvSpPr>
            <a:spLocks noGrp="1" noChangeArrowheads="1"/>
          </p:cNvSpPr>
          <p:nvPr>
            <p:ph idx="4294967295"/>
          </p:nvPr>
        </p:nvSpPr>
        <p:spPr>
          <a:xfrm>
            <a:off x="654050" y="2156311"/>
            <a:ext cx="10883900" cy="249299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da" altLang="de-DE" dirty="0">
                <a:ea typeface="Tahoma" panose="020B0604030504040204" pitchFamily="34" charset="0"/>
                <a:cs typeface="Arial" panose="020B0604020202020204" pitchFamily="34" charset="0"/>
              </a:rPr>
              <a:t>Sociale netværkssider kan klassificeres i mål:</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en-GB" altLang="de-DE" dirty="0" err="1">
                <a:ea typeface="Tahoma" panose="020B0604030504040204" pitchFamily="34" charset="0"/>
                <a:cs typeface="Arial" panose="020B0604020202020204" pitchFamily="34" charset="0"/>
              </a:rPr>
              <a:t>Sociale</a:t>
            </a:r>
            <a:r>
              <a:rPr lang="en-GB" altLang="de-DE" dirty="0">
                <a:ea typeface="Tahoma" panose="020B0604030504040204" pitchFamily="34" charset="0"/>
                <a:cs typeface="Arial" panose="020B0604020202020204" pitchFamily="34" charset="0"/>
              </a:rPr>
              <a:t> </a:t>
            </a:r>
            <a:r>
              <a:rPr lang="en-GB" altLang="de-DE" dirty="0" err="1">
                <a:ea typeface="Tahoma" panose="020B0604030504040204" pitchFamily="34" charset="0"/>
                <a:cs typeface="Arial" panose="020B0604020202020204" pitchFamily="34" charset="0"/>
              </a:rPr>
              <a:t>bånd</a:t>
            </a:r>
            <a:r>
              <a:rPr lang="en-GB" altLang="de-DE" dirty="0">
                <a:ea typeface="Tahoma" panose="020B0604030504040204" pitchFamily="34" charset="0"/>
                <a:cs typeface="Arial" panose="020B0604020202020204" pitchFamily="34" charset="0"/>
              </a:rPr>
              <a:t>
</a:t>
            </a:r>
            <a:r>
              <a:rPr lang="da" altLang="de-DE" dirty="0">
                <a:ea typeface="Tahoma" panose="020B0604030504040204" pitchFamily="34" charset="0"/>
                <a:cs typeface="Arial" panose="020B0604020202020204" pitchFamily="34" charset="0"/>
              </a:rPr>
              <a:t>Multimedie-deling</a:t>
            </a:r>
            <a:endParaRPr lang="en-US"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da" altLang="de-DE" dirty="0">
                <a:ea typeface="Tahoma" panose="020B0604030504040204" pitchFamily="34" charset="0"/>
                <a:cs typeface="Arial" panose="020B0604020202020204" pitchFamily="34" charset="0"/>
              </a:rPr>
              <a:t>Professionel</a:t>
            </a:r>
          </a:p>
          <a:p>
            <a:pPr>
              <a:spcBef>
                <a:spcPct val="0"/>
              </a:spcBef>
              <a:spcAft>
                <a:spcPts val="900"/>
              </a:spcAft>
              <a:tabLst>
                <a:tab pos="5754688" algn="r"/>
              </a:tabLst>
            </a:pPr>
            <a:r>
              <a:rPr lang="en-GB" altLang="de-DE" dirty="0" err="1">
                <a:ea typeface="Tahoma" panose="020B0604030504040204" pitchFamily="34" charset="0"/>
                <a:cs typeface="Arial" panose="020B0604020202020204" pitchFamily="34" charset="0"/>
              </a:rPr>
              <a:t>Diskussionsfora</a:t>
            </a:r>
            <a:endParaRPr lang="en-US" altLang="de-DE" dirty="0">
              <a:ea typeface="Tahoma" panose="020B0604030504040204" pitchFamily="34" charset="0"/>
              <a:cs typeface="Arial" panose="020B0604020202020204" pitchFamily="34" charset="0"/>
            </a:endParaRPr>
          </a:p>
        </p:txBody>
      </p:sp>
      <p:sp>
        <p:nvSpPr>
          <p:cNvPr id="28675" name="Rectangle 2">
            <a:extLst>
              <a:ext uri="{FF2B5EF4-FFF2-40B4-BE49-F238E27FC236}">
                <a16:creationId xmlns:a16="http://schemas.microsoft.com/office/drawing/2014/main" id="{014CBBC9-4E82-039E-452E-222A9BDFD977}"/>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8676" name="Rectangle 2">
            <a:extLst>
              <a:ext uri="{FF2B5EF4-FFF2-40B4-BE49-F238E27FC236}">
                <a16:creationId xmlns:a16="http://schemas.microsoft.com/office/drawing/2014/main" id="{F4EEFDE4-8B16-3C45-B4C2-AF07695795FB}"/>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grpSp>
        <p:nvGrpSpPr>
          <p:cNvPr id="28677" name="Group 36813">
            <a:extLst>
              <a:ext uri="{FF2B5EF4-FFF2-40B4-BE49-F238E27FC236}">
                <a16:creationId xmlns:a16="http://schemas.microsoft.com/office/drawing/2014/main" id="{379CD595-C720-A75B-0106-5E59038F6087}"/>
              </a:ext>
            </a:extLst>
          </p:cNvPr>
          <p:cNvGrpSpPr>
            <a:grpSpLocks/>
          </p:cNvGrpSpPr>
          <p:nvPr/>
        </p:nvGrpSpPr>
        <p:grpSpPr bwMode="auto">
          <a:xfrm>
            <a:off x="8286750" y="2133600"/>
            <a:ext cx="3859213" cy="2986088"/>
            <a:chOff x="0" y="-39"/>
            <a:chExt cx="33175" cy="24170"/>
          </a:xfrm>
        </p:grpSpPr>
        <p:pic>
          <p:nvPicPr>
            <p:cNvPr id="28681" name="Picture 46080">
              <a:extLst>
                <a:ext uri="{FF2B5EF4-FFF2-40B4-BE49-F238E27FC236}">
                  <a16:creationId xmlns:a16="http://schemas.microsoft.com/office/drawing/2014/main" id="{328E4A7E-BCF8-2963-B381-D5D056FB88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2" name="Shape 280">
              <a:extLst>
                <a:ext uri="{FF2B5EF4-FFF2-40B4-BE49-F238E27FC236}">
                  <a16:creationId xmlns:a16="http://schemas.microsoft.com/office/drawing/2014/main" id="{B9B26983-5AA7-5B33-0280-7D1E4906962B}"/>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28683" name="Shape 281">
              <a:extLst>
                <a:ext uri="{FF2B5EF4-FFF2-40B4-BE49-F238E27FC236}">
                  <a16:creationId xmlns:a16="http://schemas.microsoft.com/office/drawing/2014/main" id="{74478ECB-4312-5AEF-9F12-EEB751DB4C4D}"/>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8684" name="Rectangle 282">
              <a:extLst>
                <a:ext uri="{FF2B5EF4-FFF2-40B4-BE49-F238E27FC236}">
                  <a16:creationId xmlns:a16="http://schemas.microsoft.com/office/drawing/2014/main" id="{89ED8B75-7769-738F-BBD8-F61D48419DDD}"/>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100">
                  <a:solidFill>
                    <a:srgbClr val="FFFFFF"/>
                  </a:solidFill>
                  <a:ea typeface="DengXian" panose="02010600030101010101" pitchFamily="2" charset="-122"/>
                  <a:cs typeface="Times New Roman" panose="02020603050405020304" pitchFamily="18" charset="0"/>
                </a:rPr>
                <a:t>Social</a:t>
              </a:r>
              <a:endParaRPr lang="de-DE" altLang="en-US" sz="1100">
                <a:ea typeface="DengXian" panose="02010600030101010101" pitchFamily="2" charset="-122"/>
                <a:cs typeface="Times New Roman" panose="02020603050405020304" pitchFamily="18" charset="0"/>
              </a:endParaRPr>
            </a:p>
          </p:txBody>
        </p:sp>
        <p:sp>
          <p:nvSpPr>
            <p:cNvPr id="28685" name="Rectangle 283">
              <a:extLst>
                <a:ext uri="{FF2B5EF4-FFF2-40B4-BE49-F238E27FC236}">
                  <a16:creationId xmlns:a16="http://schemas.microsoft.com/office/drawing/2014/main" id="{3F26B236-51D6-E2FA-E6E4-9B088CDF31C4}"/>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100">
                  <a:solidFill>
                    <a:srgbClr val="FFFFFF"/>
                  </a:solidFill>
                  <a:ea typeface="DengXian" panose="02010600030101010101" pitchFamily="2" charset="-122"/>
                  <a:cs typeface="Times New Roman" panose="02020603050405020304" pitchFamily="18" charset="0"/>
                </a:rPr>
                <a:t>Netværk</a:t>
              </a:r>
              <a:endParaRPr lang="de-DE" altLang="en-US" sz="1100">
                <a:ea typeface="DengXian" panose="02010600030101010101" pitchFamily="2" charset="-122"/>
                <a:cs typeface="Times New Roman" panose="02020603050405020304" pitchFamily="18" charset="0"/>
              </a:endParaRPr>
            </a:p>
          </p:txBody>
        </p:sp>
        <p:sp>
          <p:nvSpPr>
            <p:cNvPr id="28686" name="Rectangle 284">
              <a:extLst>
                <a:ext uri="{FF2B5EF4-FFF2-40B4-BE49-F238E27FC236}">
                  <a16:creationId xmlns:a16="http://schemas.microsoft.com/office/drawing/2014/main" id="{40BFCCB7-469D-AE9C-01C0-D64B3651D651}"/>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100">
                  <a:solidFill>
                    <a:srgbClr val="FFFFFF"/>
                  </a:solidFill>
                  <a:ea typeface="DengXian" panose="02010600030101010101" pitchFamily="2" charset="-122"/>
                  <a:cs typeface="Times New Roman" panose="02020603050405020304" pitchFamily="18" charset="0"/>
                </a:rPr>
                <a:t>websteder</a:t>
              </a:r>
              <a:endParaRPr lang="de-DE" altLang="en-US" sz="1100">
                <a:ea typeface="DengXian" panose="02010600030101010101" pitchFamily="2" charset="-122"/>
                <a:cs typeface="Times New Roman" panose="02020603050405020304" pitchFamily="18" charset="0"/>
              </a:endParaRPr>
            </a:p>
          </p:txBody>
        </p:sp>
        <p:sp>
          <p:nvSpPr>
            <p:cNvPr id="28687" name="Rectangle 285">
              <a:extLst>
                <a:ext uri="{FF2B5EF4-FFF2-40B4-BE49-F238E27FC236}">
                  <a16:creationId xmlns:a16="http://schemas.microsoft.com/office/drawing/2014/main" id="{91BD3E4A-01D2-2AAF-9ED9-6C0E419316A3}"/>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100">
                  <a:ea typeface="DengXian" panose="02010600030101010101" pitchFamily="2" charset="-122"/>
                  <a:cs typeface="Times New Roman" panose="02020603050405020304" pitchFamily="18" charset="0"/>
                </a:rPr>
                <a:t>Social forbindelse</a:t>
              </a:r>
              <a:endParaRPr lang="de-DE" altLang="en-US" sz="1100">
                <a:ea typeface="DengXian" panose="02010600030101010101" pitchFamily="2" charset="-122"/>
                <a:cs typeface="Times New Roman" panose="02020603050405020304" pitchFamily="18" charset="0"/>
              </a:endParaRPr>
            </a:p>
          </p:txBody>
        </p:sp>
        <p:sp>
          <p:nvSpPr>
            <p:cNvPr id="28688" name="Rectangle 286">
              <a:extLst>
                <a:ext uri="{FF2B5EF4-FFF2-40B4-BE49-F238E27FC236}">
                  <a16:creationId xmlns:a16="http://schemas.microsoft.com/office/drawing/2014/main" id="{B2354B4A-EB29-BAED-BA79-4F6F59B36931}"/>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100">
                  <a:ea typeface="DengXian" panose="02010600030101010101" pitchFamily="2" charset="-122"/>
                  <a:cs typeface="Times New Roman" panose="02020603050405020304" pitchFamily="18" charset="0"/>
                </a:rPr>
                <a:t>Multimediedeling</a:t>
              </a:r>
              <a:endParaRPr lang="de-DE" altLang="en-US" sz="1100">
                <a:ea typeface="DengXian" panose="02010600030101010101" pitchFamily="2" charset="-122"/>
                <a:cs typeface="Times New Roman" panose="02020603050405020304" pitchFamily="18" charset="0"/>
              </a:endParaRPr>
            </a:p>
          </p:txBody>
        </p:sp>
        <p:sp>
          <p:nvSpPr>
            <p:cNvPr id="28689" name="Rectangle 287">
              <a:extLst>
                <a:ext uri="{FF2B5EF4-FFF2-40B4-BE49-F238E27FC236}">
                  <a16:creationId xmlns:a16="http://schemas.microsoft.com/office/drawing/2014/main" id="{03C8B39E-8BD8-3231-5A3C-A51104AD4C7C}"/>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100">
                  <a:ea typeface="DengXian" panose="02010600030101010101" pitchFamily="2" charset="-122"/>
                  <a:cs typeface="Times New Roman" panose="02020603050405020304" pitchFamily="18" charset="0"/>
                </a:rPr>
                <a:t>Professionel</a:t>
              </a:r>
              <a:endParaRPr lang="de-DE" altLang="en-US" sz="1100">
                <a:ea typeface="DengXian" panose="02010600030101010101" pitchFamily="2" charset="-122"/>
                <a:cs typeface="Times New Roman" panose="02020603050405020304" pitchFamily="18" charset="0"/>
              </a:endParaRPr>
            </a:p>
          </p:txBody>
        </p:sp>
        <p:sp>
          <p:nvSpPr>
            <p:cNvPr id="28690" name="Rectangle 288">
              <a:extLst>
                <a:ext uri="{FF2B5EF4-FFF2-40B4-BE49-F238E27FC236}">
                  <a16:creationId xmlns:a16="http://schemas.microsoft.com/office/drawing/2014/main" id="{E402A221-9131-42F7-7834-B793918876FD}"/>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100">
                  <a:ea typeface="DengXian" panose="02010600030101010101" pitchFamily="2" charset="-122"/>
                  <a:cs typeface="Times New Roman" panose="02020603050405020304" pitchFamily="18" charset="0"/>
                </a:rPr>
                <a:t>Diskussionsfora</a:t>
              </a:r>
              <a:endParaRPr lang="de-DE" altLang="en-US" sz="1100">
                <a:ea typeface="DengXian" panose="02010600030101010101" pitchFamily="2" charset="-122"/>
                <a:cs typeface="Times New Roman" panose="02020603050405020304" pitchFamily="18" charset="0"/>
              </a:endParaRPr>
            </a:p>
          </p:txBody>
        </p:sp>
      </p:grpSp>
      <p:sp>
        <p:nvSpPr>
          <p:cNvPr id="28678" name="Textfeld 5">
            <a:extLst>
              <a:ext uri="{FF2B5EF4-FFF2-40B4-BE49-F238E27FC236}">
                <a16:creationId xmlns:a16="http://schemas.microsoft.com/office/drawing/2014/main" id="{06A85BFC-524F-B12A-76B9-3F98E3B200AD}"/>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da" altLang="en-US" sz="2400">
                <a:cs typeface="Calibri" panose="020F0502020204030204" pitchFamily="34" charset="0"/>
              </a:rPr>
              <a:t>Sociale netværkssider</a:t>
            </a:r>
            <a:endParaRPr lang="de-DE" altLang="en-US" sz="2400" i="1">
              <a:cs typeface="Calibri" panose="020F0502020204030204" pitchFamily="34" charset="0"/>
            </a:endParaRPr>
          </a:p>
        </p:txBody>
      </p:sp>
      <p:sp>
        <p:nvSpPr>
          <p:cNvPr id="28679" name="Titel 1">
            <a:extLst>
              <a:ext uri="{FF2B5EF4-FFF2-40B4-BE49-F238E27FC236}">
                <a16:creationId xmlns:a16="http://schemas.microsoft.com/office/drawing/2014/main" id="{0EB1CC74-EF5F-5E89-2C48-60EFDF1F1B4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Funktionalitet af det sociale netværk</a:t>
            </a:r>
          </a:p>
        </p:txBody>
      </p:sp>
      <p:sp>
        <p:nvSpPr>
          <p:cNvPr id="28680" name="Rectangle 4">
            <a:extLst>
              <a:ext uri="{FF2B5EF4-FFF2-40B4-BE49-F238E27FC236}">
                <a16:creationId xmlns:a16="http://schemas.microsoft.com/office/drawing/2014/main" id="{64B3D94B-9002-27C3-003C-5545B9701B34}"/>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tabLst>
                <a:tab pos="5754688" algn="r"/>
              </a:tabLst>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tabLst>
                <a:tab pos="5754688" algn="r"/>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5754688" algn="r"/>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9pPr>
          </a:lstStyle>
          <a:p>
            <a:pPr algn="ctr" defTabSz="914400" eaLnBrk="1" hangingPunct="1">
              <a:spcBef>
                <a:spcPct val="0"/>
              </a:spcBef>
              <a:spcAft>
                <a:spcPts val="900"/>
              </a:spcAft>
              <a:buFont typeface="Arial" panose="020B0604020202020204" pitchFamily="34" charset="0"/>
              <a:buNone/>
            </a:pPr>
            <a:r>
              <a:rPr lang="da" altLang="de-DE" sz="2400" i="1">
                <a:ea typeface="Tahoma" panose="020B0604030504040204" pitchFamily="34" charset="0"/>
                <a:cs typeface="Arial" panose="020B0604020202020204" pitchFamily="34" charset="0"/>
              </a:rPr>
              <a:t>Figur 6: Funktionalitet af det sociale netværk</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950DD2-4922-DF7A-47AE-B4584114693F}"/>
              </a:ext>
            </a:extLst>
          </p:cNvPr>
          <p:cNvSpPr>
            <a:spLocks noGrp="1" noChangeArrowheads="1"/>
          </p:cNvSpPr>
          <p:nvPr>
            <p:ph idx="4294967295"/>
          </p:nvPr>
        </p:nvSpPr>
        <p:spPr>
          <a:xfrm>
            <a:off x="623888" y="2565400"/>
            <a:ext cx="11090275" cy="2239963"/>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da" altLang="de-DE" b="1" dirty="0">
                <a:latin typeface="Calibri" panose="020F0502020204030204" pitchFamily="34" charset="0"/>
                <a:ea typeface="Tahoma" panose="020B0604030504040204" pitchFamily="34" charset="0"/>
                <a:cs typeface="Calibri" panose="020F0502020204030204" pitchFamily="34" charset="0"/>
              </a:rPr>
              <a:t>Fordele</a:t>
            </a:r>
          </a:p>
          <a:p>
            <a:pPr marL="0" indent="0">
              <a:spcAft>
                <a:spcPts val="900"/>
              </a:spcAft>
              <a:buFont typeface="Arial" panose="020B0604020202020204" pitchFamily="34" charset="0"/>
              <a:buNone/>
              <a:defRPr/>
            </a:pPr>
            <a:r>
              <a:rPr lang="da" altLang="de-DE" dirty="0">
                <a:latin typeface="Calibri" panose="020F0502020204030204" pitchFamily="34" charset="0"/>
                <a:ea typeface="Tahoma" panose="020B0604030504040204" pitchFamily="34" charset="0"/>
                <a:cs typeface="Calibri" panose="020F0502020204030204" pitchFamily="34" charset="0"/>
              </a:rPr>
              <a:t>Sociale medier giver folk mulighed for at:</a:t>
            </a:r>
          </a:p>
          <a:p>
            <a:pPr>
              <a:spcAft>
                <a:spcPts val="9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At holde kontakten med familie og venner.</a:t>
            </a:r>
          </a:p>
          <a:p>
            <a:pPr>
              <a:spcAft>
                <a:spcPts val="9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At forbinde med andre individer, der deler de samme interesser, og udvikle nye relationer.</a:t>
            </a:r>
          </a:p>
        </p:txBody>
      </p:sp>
      <p:sp>
        <p:nvSpPr>
          <p:cNvPr id="29699" name="Rectangle 2">
            <a:extLst>
              <a:ext uri="{FF2B5EF4-FFF2-40B4-BE49-F238E27FC236}">
                <a16:creationId xmlns:a16="http://schemas.microsoft.com/office/drawing/2014/main" id="{7F3A9589-08EA-BB14-CD7D-A0340AD54962}"/>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9700" name="Rectangle 2">
            <a:extLst>
              <a:ext uri="{FF2B5EF4-FFF2-40B4-BE49-F238E27FC236}">
                <a16:creationId xmlns:a16="http://schemas.microsoft.com/office/drawing/2014/main" id="{43B94EE6-F4DA-A1C4-BDFA-1B699CFEB04E}"/>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9701" name="Titel 1">
            <a:extLst>
              <a:ext uri="{FF2B5EF4-FFF2-40B4-BE49-F238E27FC236}">
                <a16:creationId xmlns:a16="http://schemas.microsoft.com/office/drawing/2014/main" id="{C32FDE76-989C-4417-C799-0E45E8F7DB59}"/>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Fordele og</a:t>
            </a:r>
          </a:p>
          <a:p>
            <a:pPr defTabSz="914400" eaLnBrk="1" hangingPunct="1">
              <a:spcBef>
                <a:spcPct val="0"/>
              </a:spcBef>
              <a:buFontTx/>
              <a:buNone/>
            </a:pPr>
            <a:r>
              <a:rPr lang="da" altLang="en-US" sz="4400">
                <a:latin typeface="Calibri Light" panose="020F0302020204030204" pitchFamily="34" charset="0"/>
              </a:rPr>
              <a:t>ulemper ved sociale netværk</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943073A3-9131-BDE0-3BBB-BFA1BA5530F9}"/>
              </a:ext>
            </a:extLst>
          </p:cNvPr>
          <p:cNvSpPr>
            <a:spLocks noGrp="1" noChangeArrowheads="1"/>
          </p:cNvSpPr>
          <p:nvPr>
            <p:ph idx="4294967295"/>
          </p:nvPr>
        </p:nvSpPr>
        <p:spPr>
          <a:xfrm>
            <a:off x="623888" y="2133600"/>
            <a:ext cx="11160125" cy="4117975"/>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a" altLang="en-US" b="1" dirty="0">
                <a:latin typeface="+mn-lt"/>
              </a:rPr>
              <a:t>Fordele</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da" altLang="de-DE" dirty="0">
                <a:latin typeface="+mn-lt"/>
                <a:ea typeface="Tahoma" panose="020B0604030504040204" pitchFamily="34" charset="0"/>
                <a:cs typeface="Arial" panose="020B0604020202020204" pitchFamily="34" charset="0"/>
              </a:rPr>
              <a:t>Sociale medier giver virksomheder mulighed for at:</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For at komme i kontakt med nye og eksisterende kunder.</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At være i stand til at skabe, fremme og øge brand awareness.</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At stole på anmeldelser og kommentarer fra deres kunder er vigtige for at øge brandsalget og højere placeringer i søgemaskinerne.</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For at kunne etablere et nyt brand. at demonstrere et højt serviceniveau til sine kunder.</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At kunne forbedre produkter og relationer til forbrugerne.</a:t>
            </a:r>
          </a:p>
        </p:txBody>
      </p:sp>
      <p:sp>
        <p:nvSpPr>
          <p:cNvPr id="30723" name="Rectangle 2">
            <a:extLst>
              <a:ext uri="{FF2B5EF4-FFF2-40B4-BE49-F238E27FC236}">
                <a16:creationId xmlns:a16="http://schemas.microsoft.com/office/drawing/2014/main" id="{A1E866D1-C940-43B7-CCEC-F9C36BF29FF6}"/>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0724" name="Titel 1">
            <a:extLst>
              <a:ext uri="{FF2B5EF4-FFF2-40B4-BE49-F238E27FC236}">
                <a16:creationId xmlns:a16="http://schemas.microsoft.com/office/drawing/2014/main" id="{348FBD20-3B40-8BE7-60CD-1F405E261A58}"/>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Fordele og</a:t>
            </a:r>
          </a:p>
          <a:p>
            <a:pPr defTabSz="914400" eaLnBrk="1" hangingPunct="1">
              <a:spcBef>
                <a:spcPct val="0"/>
              </a:spcBef>
              <a:buFontTx/>
              <a:buNone/>
            </a:pPr>
            <a:r>
              <a:rPr lang="da" altLang="en-US" sz="4400">
                <a:latin typeface="Calibri Light" panose="020F0302020204030204" pitchFamily="34" charset="0"/>
              </a:rPr>
              <a:t>ulemper ved sociale netværk</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EFEE200-DAED-177E-1195-BE64D7B9BDD1}"/>
              </a:ext>
            </a:extLst>
          </p:cNvPr>
          <p:cNvSpPr>
            <a:spLocks noGrp="1" noChangeArrowheads="1"/>
          </p:cNvSpPr>
          <p:nvPr>
            <p:ph idx="4294967295"/>
          </p:nvPr>
        </p:nvSpPr>
        <p:spPr>
          <a:xfrm>
            <a:off x="515938" y="2420938"/>
            <a:ext cx="11160125" cy="2813050"/>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a" altLang="de-DE" b="1" dirty="0">
                <a:latin typeface="Calibri" panose="020F0502020204030204" pitchFamily="34" charset="0"/>
                <a:ea typeface="Tahoma" panose="020B0604030504040204" pitchFamily="34" charset="0"/>
                <a:cs typeface="Calibri" panose="020F0502020204030204" pitchFamily="34" charset="0"/>
              </a:rPr>
              <a:t>Ulempe</a:t>
            </a:r>
          </a:p>
          <a:p>
            <a:pPr marL="0" indent="0" algn="just">
              <a:spcBef>
                <a:spcPts val="600"/>
              </a:spcBef>
              <a:spcAft>
                <a:spcPts val="600"/>
              </a:spcAft>
              <a:buFont typeface="Arial" panose="020B0604020202020204" pitchFamily="34" charset="0"/>
              <a:buNone/>
              <a:defRPr/>
            </a:pPr>
            <a:r>
              <a:rPr lang="da" altLang="de-DE" dirty="0">
                <a:latin typeface="Calibri" panose="020F0502020204030204" pitchFamily="34" charset="0"/>
                <a:ea typeface="Tahoma" panose="020B0604030504040204" pitchFamily="34" charset="0"/>
                <a:cs typeface="Calibri" panose="020F0502020204030204" pitchFamily="34" charset="0"/>
              </a:rPr>
              <a:t>Sociale netværk:</a:t>
            </a:r>
          </a:p>
          <a:p>
            <a:pPr algn="just">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de kan bidrage til spredning af misinformation.</a:t>
            </a:r>
          </a:p>
          <a:p>
            <a:pPr algn="just">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kan have en negativ indvirkning på virksomheder, fordi kritik af et brand har spredt sig meget hurtigt på sociale medier .</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kræver arbejdstimer og omkostninger hver uge for at opbygge og vedligeholde en virksomhedsprofil.</a:t>
            </a:r>
          </a:p>
        </p:txBody>
      </p:sp>
      <p:sp>
        <p:nvSpPr>
          <p:cNvPr id="31747" name="Rectangle 2">
            <a:extLst>
              <a:ext uri="{FF2B5EF4-FFF2-40B4-BE49-F238E27FC236}">
                <a16:creationId xmlns:a16="http://schemas.microsoft.com/office/drawing/2014/main" id="{229E9D2D-582A-D295-051B-27359113C51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1748" name="Rectangle 2">
            <a:extLst>
              <a:ext uri="{FF2B5EF4-FFF2-40B4-BE49-F238E27FC236}">
                <a16:creationId xmlns:a16="http://schemas.microsoft.com/office/drawing/2014/main" id="{75CEFF01-8D1A-3947-7726-CC40EA02E641}"/>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1749" name="Titel 1">
            <a:extLst>
              <a:ext uri="{FF2B5EF4-FFF2-40B4-BE49-F238E27FC236}">
                <a16:creationId xmlns:a16="http://schemas.microsoft.com/office/drawing/2014/main" id="{4A25A343-A99C-EC60-49EB-31B184EEFA52}"/>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Fordele og</a:t>
            </a:r>
          </a:p>
          <a:p>
            <a:pPr defTabSz="914400" eaLnBrk="1" hangingPunct="1">
              <a:spcBef>
                <a:spcPct val="0"/>
              </a:spcBef>
              <a:buFontTx/>
              <a:buNone/>
            </a:pPr>
            <a:r>
              <a:rPr lang="da" altLang="en-US" sz="4400">
                <a:latin typeface="Calibri Light" panose="020F0302020204030204" pitchFamily="34" charset="0"/>
              </a:rPr>
              <a:t>ulemper ved sociale netværk</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6D2F860E-92C9-2A0E-F738-BDC110DDBAB8}"/>
              </a:ext>
            </a:extLst>
          </p:cNvPr>
          <p:cNvSpPr>
            <a:spLocks noGrp="1" noChangeArrowheads="1"/>
          </p:cNvSpPr>
          <p:nvPr>
            <p:ph idx="4294967295"/>
          </p:nvPr>
        </p:nvSpPr>
        <p:spPr>
          <a:xfrm>
            <a:off x="479425" y="2205038"/>
            <a:ext cx="10944225" cy="3268662"/>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da" altLang="de-DE" dirty="0">
                <a:latin typeface="Calibri" panose="020F0502020204030204" pitchFamily="34" charset="0"/>
                <a:ea typeface="Tahoma" panose="020B0604030504040204" pitchFamily="34" charset="0"/>
                <a:cs typeface="Calibri" panose="020F0502020204030204" pitchFamily="34" charset="0"/>
              </a:rPr>
              <a:t>Sikkerhed og privatliv i sociale netværk</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Information, der deles på sociale netværk og medier, spredes meget hurtigt, hvilket gør det attraktivt for angribere at få dem.</a:t>
            </a:r>
          </a:p>
          <a:p>
            <a:pPr>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Sikkerheds- og privatlivsproblemer relateret til brugerdelt information, når en bruger uploader personligt indhold såsom fotos, videoer og lyd, bør respekteres, fordi angriberen kan ondsindet bruge de delte oplysninger til illegitime formål.</a:t>
            </a:r>
          </a:p>
          <a:p>
            <a:pPr>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Manglende brugerbevidsthed om sikkerhed og privatliv har potentiale til at føre til forskellige cyberangreb gennem sociale medier.</a:t>
            </a:r>
          </a:p>
        </p:txBody>
      </p:sp>
      <p:sp>
        <p:nvSpPr>
          <p:cNvPr id="32771" name="Rectangle 2">
            <a:extLst>
              <a:ext uri="{FF2B5EF4-FFF2-40B4-BE49-F238E27FC236}">
                <a16:creationId xmlns:a16="http://schemas.microsoft.com/office/drawing/2014/main" id="{828F7381-CE8F-272E-3CE8-20BC20AEA25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2772" name="Rectangle 2">
            <a:extLst>
              <a:ext uri="{FF2B5EF4-FFF2-40B4-BE49-F238E27FC236}">
                <a16:creationId xmlns:a16="http://schemas.microsoft.com/office/drawing/2014/main" id="{5A720845-52CC-8198-72BF-ECFF8384868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2773" name="Titel 1">
            <a:extLst>
              <a:ext uri="{FF2B5EF4-FFF2-40B4-BE49-F238E27FC236}">
                <a16:creationId xmlns:a16="http://schemas.microsoft.com/office/drawing/2014/main" id="{199B8CB2-7ACA-8A52-5CB9-5F9FDD761D3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Sikkerhed og privatliv i </a:t>
            </a:r>
            <a:br>
              <a:rPr lang="en-US" altLang="en-US" sz="4400">
                <a:latin typeface="Calibri Light" panose="020F0302020204030204" pitchFamily="34" charset="0"/>
              </a:rPr>
            </a:br>
            <a:r>
              <a:rPr lang="da" altLang="en-US" sz="4400">
                <a:latin typeface="Calibri Light" panose="020F0302020204030204" pitchFamily="34" charset="0"/>
              </a:rPr>
              <a:t>sociale netværk</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9CD57E9B-0E76-B749-5407-5987562CD89F}"/>
              </a:ext>
            </a:extLst>
          </p:cNvPr>
          <p:cNvSpPr>
            <a:spLocks noGrp="1" noChangeArrowheads="1"/>
          </p:cNvSpPr>
          <p:nvPr>
            <p:ph idx="4294967295"/>
          </p:nvPr>
        </p:nvSpPr>
        <p:spPr>
          <a:xfrm>
            <a:off x="479425" y="2133600"/>
            <a:ext cx="11017250" cy="2936875"/>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da" altLang="de-DE" dirty="0">
                <a:latin typeface="+mn-lt"/>
                <a:ea typeface="Tahoma" panose="020B0604030504040204" pitchFamily="34" charset="0"/>
                <a:cs typeface="Arial" panose="020B0604020202020204" pitchFamily="34" charset="0"/>
              </a:rPr>
              <a:t>Trusler kan opdeles i tre kategorier:</a:t>
            </a:r>
          </a:p>
          <a:p>
            <a:pPr>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Konventionelle trusler omfatter trusler, som brugere er stødt på siden begyndelsen af det sociale netværk.</a:t>
            </a:r>
          </a:p>
          <a:p>
            <a:pPr>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Moderne trusler er angreb, der bruger avancerede teknikker til at kompromittere brugerkonti.</a:t>
            </a:r>
          </a:p>
          <a:p>
            <a:pPr>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Målrettede angreb er angreb rettet mod en bestemt bruger, som kan begås af enhver bruger til forskellige personlige vendettaer.</a:t>
            </a:r>
          </a:p>
        </p:txBody>
      </p:sp>
      <p:sp>
        <p:nvSpPr>
          <p:cNvPr id="33795" name="Rectangle 2">
            <a:extLst>
              <a:ext uri="{FF2B5EF4-FFF2-40B4-BE49-F238E27FC236}">
                <a16:creationId xmlns:a16="http://schemas.microsoft.com/office/drawing/2014/main" id="{D9D91B5C-7A20-660A-5ED4-F3EDC247200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3796" name="Rectangle 2">
            <a:extLst>
              <a:ext uri="{FF2B5EF4-FFF2-40B4-BE49-F238E27FC236}">
                <a16:creationId xmlns:a16="http://schemas.microsoft.com/office/drawing/2014/main" id="{3A76CF06-CBDA-EB00-DD06-F93CE3BB914A}"/>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3797" name="Titel 1">
            <a:extLst>
              <a:ext uri="{FF2B5EF4-FFF2-40B4-BE49-F238E27FC236}">
                <a16:creationId xmlns:a16="http://schemas.microsoft.com/office/drawing/2014/main" id="{D07A2382-CA7E-D52E-B81D-A3C5C1A760B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Sikkerhed og privatliv i </a:t>
            </a:r>
            <a:br>
              <a:rPr lang="en-US" altLang="en-US" sz="4400">
                <a:latin typeface="Calibri Light" panose="020F0302020204030204" pitchFamily="34" charset="0"/>
              </a:rPr>
            </a:br>
            <a:r>
              <a:rPr lang="da" altLang="en-US" sz="4400">
                <a:latin typeface="Calibri Light" panose="020F0302020204030204" pitchFamily="34" charset="0"/>
              </a:rPr>
              <a:t>sociale netværk</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C854CF45-F7CF-4CD1-5BB3-DFB3FB49FB42}"/>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4819" name="Rectangle 2">
            <a:extLst>
              <a:ext uri="{FF2B5EF4-FFF2-40B4-BE49-F238E27FC236}">
                <a16:creationId xmlns:a16="http://schemas.microsoft.com/office/drawing/2014/main" id="{00B7FCD8-972A-F118-8ABA-ECB1EE5A4AE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4820" name="Rectangle 2">
            <a:extLst>
              <a:ext uri="{FF2B5EF4-FFF2-40B4-BE49-F238E27FC236}">
                <a16:creationId xmlns:a16="http://schemas.microsoft.com/office/drawing/2014/main" id="{D3193B53-2BCC-2299-585E-71D8338C9C5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graphicFrame>
        <p:nvGraphicFramePr>
          <p:cNvPr id="34821" name="Objekt 6">
            <a:extLst>
              <a:ext uri="{FF2B5EF4-FFF2-40B4-BE49-F238E27FC236}">
                <a16:creationId xmlns:a16="http://schemas.microsoft.com/office/drawing/2014/main" id="{2CB67FD5-5261-8C0E-B3DA-687F7031C378}"/>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spid="_x0000_s3074" name="Bild" r:id="rId3" imgW="0" imgH="0" progId="StaticMetafile">
                  <p:embed/>
                </p:oleObj>
              </mc:Choice>
              <mc:Fallback>
                <p:oleObj name="Bild" r:id="rId3" imgW="0" imgH="0" progId="StaticMetafile">
                  <p:embed/>
                  <p:pic>
                    <p:nvPicPr>
                      <p:cNvPr id="0" name="Objekt 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4822" name="Textfeld 8">
            <a:extLst>
              <a:ext uri="{FF2B5EF4-FFF2-40B4-BE49-F238E27FC236}">
                <a16:creationId xmlns:a16="http://schemas.microsoft.com/office/drawing/2014/main" id="{0165B296-29CF-5C10-DCC9-41D2C6AF234A}"/>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da" altLang="en-US" sz="2400" i="1">
                <a:cs typeface="Calibri" panose="020F0502020204030204" pitchFamily="34" charset="0"/>
              </a:rPr>
              <a:t>Figur 7: Klassificering af trusler (Jain et al., 2021)</a:t>
            </a:r>
            <a:endParaRPr lang="de-DE" altLang="en-US" sz="2400" i="1">
              <a:cs typeface="Calibri" panose="020F0502020204030204" pitchFamily="34" charset="0"/>
            </a:endParaRPr>
          </a:p>
        </p:txBody>
      </p:sp>
      <p:sp>
        <p:nvSpPr>
          <p:cNvPr id="34823" name="Titel 1">
            <a:extLst>
              <a:ext uri="{FF2B5EF4-FFF2-40B4-BE49-F238E27FC236}">
                <a16:creationId xmlns:a16="http://schemas.microsoft.com/office/drawing/2014/main" id="{9A92C1C3-A018-4EAF-EA45-F29734D062C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Sikkerhed og privatliv i </a:t>
            </a:r>
            <a:br>
              <a:rPr lang="en-US" altLang="en-US" sz="4400">
                <a:latin typeface="Calibri Light" panose="020F0302020204030204" pitchFamily="34" charset="0"/>
              </a:rPr>
            </a:br>
            <a:r>
              <a:rPr lang="da" altLang="en-US" sz="4400">
                <a:latin typeface="Calibri Light" panose="020F0302020204030204" pitchFamily="34" charset="0"/>
              </a:rPr>
              <a:t>sociale netværk</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2EEE032D-6C44-0472-46D1-095D47388E30}"/>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5843" name="Rectangle 2">
            <a:extLst>
              <a:ext uri="{FF2B5EF4-FFF2-40B4-BE49-F238E27FC236}">
                <a16:creationId xmlns:a16="http://schemas.microsoft.com/office/drawing/2014/main" id="{2DA87DB4-593D-57B8-E59E-EFC863CC412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5844" name="Rectangle 2">
            <a:extLst>
              <a:ext uri="{FF2B5EF4-FFF2-40B4-BE49-F238E27FC236}">
                <a16:creationId xmlns:a16="http://schemas.microsoft.com/office/drawing/2014/main" id="{A4333EFB-4C57-8984-678F-D23BE82F7E5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5845" name="Textfeld 8">
            <a:extLst>
              <a:ext uri="{FF2B5EF4-FFF2-40B4-BE49-F238E27FC236}">
                <a16:creationId xmlns:a16="http://schemas.microsoft.com/office/drawing/2014/main" id="{B3CDA7CC-A461-8CDD-CDAC-DEBB2D2DBF17}"/>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da" altLang="en-US" sz="2400" i="1">
                <a:cs typeface="Calibri" panose="020F0502020204030204" pitchFamily="34" charset="0"/>
              </a:rPr>
              <a:t>Figur 8: Klassificering af trusler (Jain et al., 2021)</a:t>
            </a:r>
            <a:endParaRPr lang="de-DE" altLang="en-US" sz="2400" i="1">
              <a:cs typeface="Calibri" panose="020F0502020204030204" pitchFamily="34" charset="0"/>
            </a:endParaRPr>
          </a:p>
        </p:txBody>
      </p:sp>
      <p:grpSp>
        <p:nvGrpSpPr>
          <p:cNvPr id="35846" name="Group 39024">
            <a:extLst>
              <a:ext uri="{FF2B5EF4-FFF2-40B4-BE49-F238E27FC236}">
                <a16:creationId xmlns:a16="http://schemas.microsoft.com/office/drawing/2014/main" id="{6A339D2F-79E2-E446-74E3-EB73BE987009}"/>
              </a:ext>
            </a:extLst>
          </p:cNvPr>
          <p:cNvGrpSpPr>
            <a:grpSpLocks/>
          </p:cNvGrpSpPr>
          <p:nvPr/>
        </p:nvGrpSpPr>
        <p:grpSpPr bwMode="auto">
          <a:xfrm>
            <a:off x="2424113" y="2317750"/>
            <a:ext cx="7843837" cy="3109913"/>
            <a:chOff x="-18" y="-44"/>
            <a:chExt cx="47274" cy="19476"/>
          </a:xfrm>
        </p:grpSpPr>
        <p:pic>
          <p:nvPicPr>
            <p:cNvPr id="35848" name="Picture 46084">
              <a:extLst>
                <a:ext uri="{FF2B5EF4-FFF2-40B4-BE49-F238E27FC236}">
                  <a16:creationId xmlns:a16="http://schemas.microsoft.com/office/drawing/2014/main" id="{3393D67C-5E4F-8C0C-5F4A-C606C344E7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9" name="Rectangle 36776">
              <a:extLst>
                <a:ext uri="{FF2B5EF4-FFF2-40B4-BE49-F238E27FC236}">
                  <a16:creationId xmlns:a16="http://schemas.microsoft.com/office/drawing/2014/main" id="{469EFC12-CFA8-B23A-31C7-6CBA176C66A1}"/>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600" b="1">
                  <a:solidFill>
                    <a:srgbClr val="FFFFFF"/>
                  </a:solidFill>
                  <a:ea typeface="DengXian" panose="02010600030101010101" pitchFamily="2" charset="-122"/>
                  <a:cs typeface="Times New Roman" panose="02020603050405020304" pitchFamily="18" charset="0"/>
                </a:rPr>
                <a:t>44</a:t>
              </a:r>
              <a:endParaRPr lang="de-DE" altLang="en-US" sz="1600">
                <a:ea typeface="DengXian" panose="02010600030101010101" pitchFamily="2" charset="-122"/>
                <a:cs typeface="Times New Roman" panose="02020603050405020304" pitchFamily="18" charset="0"/>
              </a:endParaRPr>
            </a:p>
          </p:txBody>
        </p:sp>
        <p:sp>
          <p:nvSpPr>
            <p:cNvPr id="35850" name="Rectangle 36777">
              <a:extLst>
                <a:ext uri="{FF2B5EF4-FFF2-40B4-BE49-F238E27FC236}">
                  <a16:creationId xmlns:a16="http://schemas.microsoft.com/office/drawing/2014/main" id="{5639AD46-F7E1-A099-9D26-AE7B278B231F}"/>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1" name="Rectangle 36778">
              <a:extLst>
                <a:ext uri="{FF2B5EF4-FFF2-40B4-BE49-F238E27FC236}">
                  <a16:creationId xmlns:a16="http://schemas.microsoft.com/office/drawing/2014/main" id="{60D9D0DB-40BF-2BB3-A079-6DE6F76A761C}"/>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600" b="1">
                  <a:solidFill>
                    <a:srgbClr val="FFFFFF"/>
                  </a:solidFill>
                  <a:ea typeface="DengXian" panose="02010600030101010101" pitchFamily="2" charset="-122"/>
                  <a:cs typeface="Times New Roman" panose="02020603050405020304" pitchFamily="18" charset="0"/>
                </a:rPr>
                <a:t>30</a:t>
              </a:r>
              <a:endParaRPr lang="de-DE" altLang="en-US" sz="1600">
                <a:ea typeface="DengXian" panose="02010600030101010101" pitchFamily="2" charset="-122"/>
                <a:cs typeface="Times New Roman" panose="02020603050405020304" pitchFamily="18" charset="0"/>
              </a:endParaRPr>
            </a:p>
          </p:txBody>
        </p:sp>
        <p:sp>
          <p:nvSpPr>
            <p:cNvPr id="35852" name="Rectangle 36779">
              <a:extLst>
                <a:ext uri="{FF2B5EF4-FFF2-40B4-BE49-F238E27FC236}">
                  <a16:creationId xmlns:a16="http://schemas.microsoft.com/office/drawing/2014/main" id="{72BBFF4F-E68B-824D-17A1-E28EFEE4EEE7}"/>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3" name="Rectangle 36774">
              <a:extLst>
                <a:ext uri="{FF2B5EF4-FFF2-40B4-BE49-F238E27FC236}">
                  <a16:creationId xmlns:a16="http://schemas.microsoft.com/office/drawing/2014/main" id="{0DD92E0D-7900-8431-A999-09F43DA8A501}"/>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600" b="1">
                  <a:solidFill>
                    <a:srgbClr val="FFFFFF"/>
                  </a:solidFill>
                  <a:ea typeface="DengXian" panose="02010600030101010101" pitchFamily="2" charset="-122"/>
                  <a:cs typeface="Times New Roman" panose="02020603050405020304" pitchFamily="18" charset="0"/>
                </a:rPr>
                <a:t>10</a:t>
              </a:r>
              <a:endParaRPr lang="de-DE" altLang="en-US" sz="1600">
                <a:ea typeface="DengXian" panose="02010600030101010101" pitchFamily="2" charset="-122"/>
                <a:cs typeface="Times New Roman" panose="02020603050405020304" pitchFamily="18" charset="0"/>
              </a:endParaRPr>
            </a:p>
          </p:txBody>
        </p:sp>
        <p:sp>
          <p:nvSpPr>
            <p:cNvPr id="35854" name="Rectangle 36775">
              <a:extLst>
                <a:ext uri="{FF2B5EF4-FFF2-40B4-BE49-F238E27FC236}">
                  <a16:creationId xmlns:a16="http://schemas.microsoft.com/office/drawing/2014/main" id="{39D2C27B-A42D-28C9-1593-079EB6F8ACBA}"/>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5" name="Rectangle 36772">
              <a:extLst>
                <a:ext uri="{FF2B5EF4-FFF2-40B4-BE49-F238E27FC236}">
                  <a16:creationId xmlns:a16="http://schemas.microsoft.com/office/drawing/2014/main" id="{4E67A3B1-06AA-DD08-9979-1F635BE69451}"/>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600" b="1">
                  <a:solidFill>
                    <a:srgbClr val="FFFFFF"/>
                  </a:solidFill>
                  <a:ea typeface="DengXian" panose="02010600030101010101" pitchFamily="2" charset="-122"/>
                  <a:cs typeface="Times New Roman" panose="02020603050405020304" pitchFamily="18" charset="0"/>
                </a:rPr>
                <a:t>16</a:t>
              </a:r>
              <a:endParaRPr lang="de-DE" altLang="en-US" sz="1600">
                <a:ea typeface="DengXian" panose="02010600030101010101" pitchFamily="2" charset="-122"/>
                <a:cs typeface="Times New Roman" panose="02020603050405020304" pitchFamily="18" charset="0"/>
              </a:endParaRPr>
            </a:p>
          </p:txBody>
        </p:sp>
        <p:sp>
          <p:nvSpPr>
            <p:cNvPr id="35856" name="Rectangle 36773">
              <a:extLst>
                <a:ext uri="{FF2B5EF4-FFF2-40B4-BE49-F238E27FC236}">
                  <a16:creationId xmlns:a16="http://schemas.microsoft.com/office/drawing/2014/main" id="{2F0BE984-FE21-DEA6-727C-DE9C1B23F34E}"/>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7" name="Rectangle 587">
              <a:extLst>
                <a:ext uri="{FF2B5EF4-FFF2-40B4-BE49-F238E27FC236}">
                  <a16:creationId xmlns:a16="http://schemas.microsoft.com/office/drawing/2014/main" id="{A01EAD1A-07A6-362C-76F1-AEF142195323}"/>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2000" b="1">
                  <a:solidFill>
                    <a:srgbClr val="404040"/>
                  </a:solidFill>
                  <a:ea typeface="DengXian" panose="02010600030101010101" pitchFamily="2" charset="-122"/>
                  <a:cs typeface="Times New Roman" panose="02020603050405020304" pitchFamily="18" charset="0"/>
                </a:rPr>
                <a:t>Spionage</a:t>
              </a:r>
              <a:endParaRPr lang="de-DE" altLang="en-US" sz="2000" b="1">
                <a:ea typeface="DengXian" panose="02010600030101010101" pitchFamily="2" charset="-122"/>
                <a:cs typeface="Times New Roman" panose="02020603050405020304" pitchFamily="18" charset="0"/>
              </a:endParaRPr>
            </a:p>
          </p:txBody>
        </p:sp>
        <p:sp>
          <p:nvSpPr>
            <p:cNvPr id="35858" name="Rectangle 588">
              <a:extLst>
                <a:ext uri="{FF2B5EF4-FFF2-40B4-BE49-F238E27FC236}">
                  <a16:creationId xmlns:a16="http://schemas.microsoft.com/office/drawing/2014/main" id="{128C234A-0E34-56BE-0F2D-28FF0BB7E804}"/>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2000" b="1">
                  <a:solidFill>
                    <a:srgbClr val="404040"/>
                  </a:solidFill>
                  <a:ea typeface="DengXian" panose="02010600030101010101" pitchFamily="2" charset="-122"/>
                  <a:cs typeface="Times New Roman" panose="02020603050405020304" pitchFamily="18" charset="0"/>
                </a:rPr>
                <a:t>For personlig vinding</a:t>
              </a:r>
              <a:endParaRPr lang="de-DE" altLang="en-US" sz="2000" b="1">
                <a:ea typeface="DengXian" panose="02010600030101010101" pitchFamily="2" charset="-122"/>
                <a:cs typeface="Times New Roman" panose="02020603050405020304" pitchFamily="18" charset="0"/>
              </a:endParaRPr>
            </a:p>
          </p:txBody>
        </p:sp>
        <p:sp>
          <p:nvSpPr>
            <p:cNvPr id="35859" name="Rectangle 589">
              <a:extLst>
                <a:ext uri="{FF2B5EF4-FFF2-40B4-BE49-F238E27FC236}">
                  <a16:creationId xmlns:a16="http://schemas.microsoft.com/office/drawing/2014/main" id="{CCE33350-6F63-D51B-6C31-CDC9F9DB6D3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2000" b="1">
                  <a:solidFill>
                    <a:srgbClr val="404040"/>
                  </a:solidFill>
                  <a:ea typeface="DengXian" panose="02010600030101010101" pitchFamily="2" charset="-122"/>
                  <a:cs typeface="Times New Roman" panose="02020603050405020304" pitchFamily="18" charset="0"/>
                </a:rPr>
                <a:t>For virksomhedens profit</a:t>
              </a:r>
              <a:endParaRPr lang="de-DE" altLang="en-US" sz="2000" b="1">
                <a:ea typeface="DengXian" panose="02010600030101010101" pitchFamily="2" charset="-122"/>
                <a:cs typeface="Times New Roman" panose="02020603050405020304" pitchFamily="18" charset="0"/>
              </a:endParaRPr>
            </a:p>
          </p:txBody>
        </p:sp>
        <p:sp>
          <p:nvSpPr>
            <p:cNvPr id="35860" name="Rectangle 590">
              <a:extLst>
                <a:ext uri="{FF2B5EF4-FFF2-40B4-BE49-F238E27FC236}">
                  <a16:creationId xmlns:a16="http://schemas.microsoft.com/office/drawing/2014/main" id="{83016747-617A-5F7B-2183-76D09A829191}"/>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da" altLang="en-US" sz="1800" b="1">
                  <a:solidFill>
                    <a:srgbClr val="404040"/>
                  </a:solidFill>
                  <a:ea typeface="DengXian" panose="02010600030101010101" pitchFamily="2" charset="-122"/>
                  <a:cs typeface="Times New Roman" panose="02020603050405020304" pitchFamily="18" charset="0"/>
                </a:rPr>
                <a:t>At fremme en politisk eller social sag</a:t>
              </a:r>
              <a:endParaRPr lang="de-DE" altLang="en-US" sz="1800" b="1">
                <a:ea typeface="DengXian" panose="02010600030101010101" pitchFamily="2" charset="-122"/>
                <a:cs typeface="Times New Roman" panose="02020603050405020304" pitchFamily="18" charset="0"/>
              </a:endParaRPr>
            </a:p>
          </p:txBody>
        </p:sp>
      </p:grpSp>
      <p:sp>
        <p:nvSpPr>
          <p:cNvPr id="35847" name="Titel 1">
            <a:extLst>
              <a:ext uri="{FF2B5EF4-FFF2-40B4-BE49-F238E27FC236}">
                <a16:creationId xmlns:a16="http://schemas.microsoft.com/office/drawing/2014/main" id="{636B8E16-6350-230F-6B01-5C2FFA56E18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Sikkerhed og privatliv i </a:t>
            </a:r>
            <a:br>
              <a:rPr lang="en-US" altLang="en-US" sz="4400">
                <a:latin typeface="Calibri Light" panose="020F0302020204030204" pitchFamily="34" charset="0"/>
              </a:rPr>
            </a:br>
            <a:r>
              <a:rPr lang="da" altLang="en-US" sz="4400">
                <a:latin typeface="Calibri Light" panose="020F0302020204030204" pitchFamily="34" charset="0"/>
              </a:rPr>
              <a:t>sociale netværk</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Inhaltsplatzhalter 7">
            <a:extLst>
              <a:ext uri="{FF2B5EF4-FFF2-40B4-BE49-F238E27FC236}">
                <a16:creationId xmlns:a16="http://schemas.microsoft.com/office/drawing/2014/main" id="{BE5D49C7-E456-583C-BCCE-CC3C54AF4CFF}"/>
              </a:ext>
            </a:extLst>
          </p:cNvPr>
          <p:cNvSpPr>
            <a:spLocks noGrp="1" noChangeArrowheads="1"/>
          </p:cNvSpPr>
          <p:nvPr>
            <p:ph idx="4294967295"/>
          </p:nvPr>
        </p:nvSpPr>
        <p:spPr>
          <a:xfrm>
            <a:off x="623888" y="2133600"/>
            <a:ext cx="11233150" cy="4525963"/>
          </a:xfrm>
        </p:spPr>
        <p:txBody>
          <a:bodyPr/>
          <a:lstStyle/>
          <a:p>
            <a:pPr algn="just">
              <a:spcBef>
                <a:spcPts val="600"/>
              </a:spcBef>
              <a:spcAft>
                <a:spcPts val="600"/>
              </a:spcAft>
            </a:pPr>
            <a:r>
              <a:rPr lang="da" altLang="en-US">
                <a:cs typeface="Arial" panose="020B0604020202020204" pitchFamily="34" charset="0"/>
              </a:rPr>
              <a:t>Godkendelsesprocedurer såsom CAPTCHA, multifaktorautentificering og billedidentifikation af venner er blevet foreslået.</a:t>
            </a:r>
          </a:p>
          <a:p>
            <a:pPr algn="just">
              <a:spcBef>
                <a:spcPts val="600"/>
              </a:spcBef>
              <a:spcAft>
                <a:spcPts val="600"/>
              </a:spcAft>
            </a:pPr>
            <a:r>
              <a:rPr lang="da" altLang="en-US">
                <a:cs typeface="Arial" panose="020B0604020202020204" pitchFamily="34" charset="0"/>
              </a:rPr>
              <a:t>Sikkerheds- og privatlivsindstilling for at give kunden mulighed for at indtaste personlige oplysninger fra uønsket adgang fra udenforstående eller applikationer .</a:t>
            </a:r>
            <a:endParaRPr lang="en-US" altLang="en-US">
              <a:cs typeface="Arial" panose="020B0604020202020204" pitchFamily="34" charset="0"/>
            </a:endParaRPr>
          </a:p>
          <a:p>
            <a:pPr algn="just">
              <a:spcBef>
                <a:spcPts val="600"/>
              </a:spcBef>
              <a:spcAft>
                <a:spcPts val="600"/>
              </a:spcAft>
            </a:pPr>
            <a:r>
              <a:rPr lang="da" altLang="en-US">
                <a:cs typeface="Arial" panose="020B0604020202020204" pitchFamily="34" charset="0"/>
              </a:rPr>
              <a:t>Brugerrapporter om enhver form for misbrug eller politikovertrædelser af enhver bruger på deres netværk. det vil sige, at når Facebook modtager en brugerrapport, bliver den gennemgået og fjernet i henhold til Facebooks community-standarder.</a:t>
            </a:r>
            <a:endParaRPr lang="de-DE" altLang="en-US">
              <a:cs typeface="Arial" panose="020B0604020202020204" pitchFamily="34" charset="0"/>
            </a:endParaRPr>
          </a:p>
        </p:txBody>
      </p:sp>
      <p:sp>
        <p:nvSpPr>
          <p:cNvPr id="36867" name="Rectangle 2">
            <a:extLst>
              <a:ext uri="{FF2B5EF4-FFF2-40B4-BE49-F238E27FC236}">
                <a16:creationId xmlns:a16="http://schemas.microsoft.com/office/drawing/2014/main" id="{E17B0F9A-9162-8965-6C08-56869B7999B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68" name="Rectangle 2">
            <a:extLst>
              <a:ext uri="{FF2B5EF4-FFF2-40B4-BE49-F238E27FC236}">
                <a16:creationId xmlns:a16="http://schemas.microsoft.com/office/drawing/2014/main" id="{1FFE04CE-E26F-9116-CBA3-DFAD0612821B}"/>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69" name="Rectangle 2">
            <a:extLst>
              <a:ext uri="{FF2B5EF4-FFF2-40B4-BE49-F238E27FC236}">
                <a16:creationId xmlns:a16="http://schemas.microsoft.com/office/drawing/2014/main" id="{653C87C4-4C68-5BB0-262F-E2F5CDE9BDC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70" name="Textfeld 6">
            <a:extLst>
              <a:ext uri="{FF2B5EF4-FFF2-40B4-BE49-F238E27FC236}">
                <a16:creationId xmlns:a16="http://schemas.microsoft.com/office/drawing/2014/main" id="{1CAFD79E-A27B-D01F-DB2B-4680DE740803}"/>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71" name="Rectangle 2">
            <a:extLst>
              <a:ext uri="{FF2B5EF4-FFF2-40B4-BE49-F238E27FC236}">
                <a16:creationId xmlns:a16="http://schemas.microsoft.com/office/drawing/2014/main" id="{E112B4DF-4346-49DA-DC62-53A0A96F0531}"/>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72" name="Titel 1">
            <a:extLst>
              <a:ext uri="{FF2B5EF4-FFF2-40B4-BE49-F238E27FC236}">
                <a16:creationId xmlns:a16="http://schemas.microsoft.com/office/drawing/2014/main" id="{425C1BC9-728B-EEC5-5957-1438BE56D81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Løsninger til sociale netværksoperatører</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D2F93562-5092-4D89-85C4-A9C65FFCCE9C}">
  <ds:schemaRefs>
    <ds:schemaRef ds:uri="http://schemas.microsoft.com/sharepoint/v3/contenttype/forms"/>
  </ds:schemaRefs>
</ds:datastoreItem>
</file>

<file path=customXml/itemProps2.xml><?xml version="1.0" encoding="utf-8"?>
<ds:datastoreItem xmlns:ds="http://schemas.openxmlformats.org/officeDocument/2006/customXml" ds:itemID="{3283B00D-7157-41BB-9744-C91B7D94E48A}"/>
</file>

<file path=customXml/itemProps3.xml><?xml version="1.0" encoding="utf-8"?>
<ds:datastoreItem xmlns:ds="http://schemas.openxmlformats.org/officeDocument/2006/customXml" ds:itemID="{FB34F022-DC3C-46E0-A62F-B6BE54695F9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emplate>Office Theme</Template>
  <TotalTime>2744</TotalTime>
  <Words>2083</Words>
  <Application>Microsoft Office PowerPoint</Application>
  <PresentationFormat>Widescreen</PresentationFormat>
  <Paragraphs>185</Paragraphs>
  <Slides>32</Slides>
  <Notes>0</Notes>
  <HiddenSlides>0</HiddenSlides>
  <MMClips>0</MMClips>
  <ScaleCrop>false</ScaleCrop>
  <HeadingPairs>
    <vt:vector size="8" baseType="variant">
      <vt:variant>
        <vt:lpstr>Benyttede skrifttyper</vt:lpstr>
      </vt:variant>
      <vt:variant>
        <vt:i4>4</vt:i4>
      </vt:variant>
      <vt:variant>
        <vt:lpstr>Tema</vt:lpstr>
      </vt:variant>
      <vt:variant>
        <vt:i4>1</vt:i4>
      </vt:variant>
      <vt:variant>
        <vt:lpstr>Integrerede OLE-servere</vt:lpstr>
      </vt:variant>
      <vt:variant>
        <vt:i4>1</vt:i4>
      </vt:variant>
      <vt:variant>
        <vt:lpstr>Slidetitler</vt:lpstr>
      </vt:variant>
      <vt:variant>
        <vt:i4>32</vt:i4>
      </vt:variant>
    </vt:vector>
  </HeadingPairs>
  <TitlesOfParts>
    <vt:vector size="38" baseType="lpstr">
      <vt:lpstr>Arial</vt:lpstr>
      <vt:lpstr>Calibri</vt:lpstr>
      <vt:lpstr>Calibri Light</vt:lpstr>
      <vt:lpstr>Wingdings</vt:lpstr>
      <vt:lpstr>Default Design</vt:lpstr>
      <vt:lpstr>Bild</vt:lpstr>
      <vt:lpstr>PowerPoint-præsentation</vt:lpstr>
      <vt:lpstr> </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Henrik Petersen</cp:lastModifiedBy>
  <cp:revision>367</cp:revision>
  <dcterms:created xsi:type="dcterms:W3CDTF">2009-06-01T12:28:12Z</dcterms:created>
  <dcterms:modified xsi:type="dcterms:W3CDTF">2022-11-19T14:16:15Z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