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5" r:id="rId11"/>
    <p:sldId id="268" r:id="rId12"/>
    <p:sldId id="269" r:id="rId13"/>
    <p:sldId id="270" r:id="rId14"/>
    <p:sldId id="292" r:id="rId15"/>
    <p:sldId id="293" r:id="rId16"/>
    <p:sldId id="296" r:id="rId17"/>
    <p:sldId id="271" r:id="rId18"/>
    <p:sldId id="297" r:id="rId19"/>
    <p:sldId id="298" r:id="rId20"/>
    <p:sldId id="299" r:id="rId21"/>
    <p:sldId id="300" r:id="rId22"/>
    <p:sldId id="301" r:id="rId23"/>
    <p:sldId id="302" r:id="rId24"/>
    <p:sldId id="303" r:id="rId25"/>
    <p:sldId id="272" r:id="rId26"/>
    <p:sldId id="273" r:id="rId27"/>
    <p:sldId id="310" r:id="rId28"/>
    <p:sldId id="274" r:id="rId29"/>
    <p:sldId id="311" r:id="rId30"/>
    <p:sldId id="304" r:id="rId31"/>
    <p:sldId id="312" r:id="rId32"/>
    <p:sldId id="313" r:id="rId33"/>
    <p:sldId id="314" r:id="rId34"/>
    <p:sldId id="315" r:id="rId35"/>
    <p:sldId id="316" r:id="rId36"/>
    <p:sldId id="317" r:id="rId37"/>
    <p:sldId id="318" r:id="rId38"/>
    <p:sldId id="276" r:id="rId39"/>
    <p:sldId id="319" r:id="rId40"/>
    <p:sldId id="320" r:id="rId41"/>
    <p:sldId id="277" r:id="rId42"/>
    <p:sldId id="278" r:id="rId43"/>
    <p:sldId id="321" r:id="rId44"/>
    <p:sldId id="279" r:id="rId45"/>
    <p:sldId id="322" r:id="rId46"/>
    <p:sldId id="280" r:id="rId47"/>
    <p:sldId id="323" r:id="rId48"/>
    <p:sldId id="281" r:id="rId49"/>
    <p:sldId id="324" r:id="rId50"/>
    <p:sldId id="282" r:id="rId51"/>
    <p:sldId id="326" r:id="rId52"/>
    <p:sldId id="283" r:id="rId53"/>
    <p:sldId id="327" r:id="rId54"/>
    <p:sldId id="285" r:id="rId55"/>
    <p:sldId id="286" r:id="rId56"/>
    <p:sldId id="328" r:id="rId57"/>
    <p:sldId id="287" r:id="rId58"/>
    <p:sldId id="329" r:id="rId59"/>
    <p:sldId id="330" r:id="rId60"/>
    <p:sldId id="288" r:id="rId61"/>
    <p:sldId id="289" r:id="rId62"/>
    <p:sldId id="331" r:id="rId63"/>
    <p:sldId id="290" r:id="rId64"/>
    <p:sldId id="291" r:id="rId65"/>
    <p:sldId id="333" r:id="rId66"/>
    <p:sldId id="332" r:id="rId6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6"/>
    <p:restoredTop sz="86429"/>
  </p:normalViewPr>
  <p:slideViewPr>
    <p:cSldViewPr snapToGrid="0">
      <p:cViewPr varScale="1">
        <p:scale>
          <a:sx n="65" d="100"/>
          <a:sy n="65" d="100"/>
        </p:scale>
        <p:origin x="73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12/7/2022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pl-PL" b="1" dirty="0">
                <a:ea typeface="+mn-lt"/>
                <a:cs typeface="+mn-lt"/>
              </a:rPr>
              <a:t>Sicherheit </a:t>
            </a:r>
            <a:r>
              <a:rPr lang="pl-PL" b="1" dirty="0" err="1">
                <a:ea typeface="+mn-lt"/>
                <a:cs typeface="+mn-lt"/>
              </a:rPr>
              <a:t>bei Geschäftsreisen</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Grundlegende </a:t>
            </a:r>
            <a:r>
              <a:rPr lang="en-CA" altLang="pl-PL" b="1" dirty="0">
                <a:latin typeface="+mn-lt"/>
              </a:rPr>
              <a:t>Definitionen</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a:bodyPr>
          <a:lstStyle/>
          <a:p>
            <a:pPr algn="just">
              <a:spcBef>
                <a:spcPct val="0"/>
              </a:spcBef>
              <a:buClrTx/>
              <a:buSzTx/>
              <a:buNone/>
            </a:pPr>
            <a:r>
              <a:rPr lang="en-US" altLang="pl-PL" b="1" dirty="0"/>
              <a:t>Ein IT-System ist eine Reihe miteinander verbundener Elemente, deren Aufgabe es ist, Daten mit Hilfe von Computertechnologie zu verarbeiten.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cs typeface="Arial"/>
              </a:rPr>
              <a:t>Sie umfasst:</a:t>
            </a:r>
            <a:endParaRPr lang="pl-PL" altLang="pl-PL" b="1" dirty="0">
              <a:cs typeface="Arial"/>
            </a:endParaRPr>
          </a:p>
          <a:p>
            <a:pPr algn="just">
              <a:spcBef>
                <a:spcPct val="0"/>
              </a:spcBef>
              <a:buClrTx/>
              <a:buSzTx/>
              <a:buNone/>
            </a:pPr>
            <a:endParaRPr lang="pl-PL" altLang="pl-PL" b="1" dirty="0"/>
          </a:p>
          <a:p>
            <a:pPr marL="285750" indent="-285750" algn="just">
              <a:spcBef>
                <a:spcPct val="0"/>
              </a:spcBef>
              <a:buClrTx/>
              <a:buSzTx/>
            </a:pPr>
            <a:r>
              <a:rPr lang="en-US" altLang="pl-PL" b="1" dirty="0">
                <a:solidFill>
                  <a:srgbClr val="0070C0"/>
                </a:solidFill>
              </a:rPr>
              <a:t>Hardware </a:t>
            </a:r>
            <a:r>
              <a:rPr lang="en-US" altLang="pl-PL" b="1" dirty="0"/>
              <a:t>- Computer, Geräte zur Datenspeicherung, zur Kommunikation zwischen Hardware-Komponenten des Systems und Menschen und Computern, zum Empfang von Daten aus der Außenwelt - nicht von Menschen (z. B. elektronische Sensoren, Kameras, Scanner), zur Datenverarbeitung mit Ausnahme von Computern</a:t>
            </a: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Grundlegende </a:t>
            </a:r>
            <a:r>
              <a:rPr lang="en-CA" altLang="pl-PL" b="1" dirty="0">
                <a:latin typeface="+mn-lt"/>
              </a:rPr>
              <a:t>Definitionen</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a:bodyPr>
          <a:lstStyle/>
          <a:p>
            <a:pPr marL="285750" indent="-285750" algn="just">
              <a:spcBef>
                <a:spcPct val="0"/>
              </a:spcBef>
              <a:buClrTx/>
              <a:buSzTx/>
            </a:pPr>
            <a:r>
              <a:rPr lang="en-US" altLang="pl-PL" b="1" dirty="0" err="1">
                <a:solidFill>
                  <a:srgbClr val="0070C0"/>
                </a:solidFill>
                <a:cs typeface="Arial"/>
              </a:rPr>
              <a:t>Software </a:t>
            </a:r>
            <a:r>
              <a:rPr lang="pl-PL" altLang="pl-PL" b="1" dirty="0">
                <a:cs typeface="Arial"/>
              </a:rPr>
              <a:t>- </a:t>
            </a:r>
            <a:r>
              <a:rPr lang="pl-PL" altLang="pl-PL" b="1" dirty="0" err="1">
                <a:cs typeface="Arial"/>
              </a:rPr>
              <a:t>Computerprogramme </a:t>
            </a:r>
            <a:r>
              <a:rPr lang="pl-PL" altLang="pl-PL" b="1" dirty="0">
                <a:cs typeface="Arial"/>
              </a:rPr>
              <a:t>für die </a:t>
            </a:r>
            <a:r>
              <a:rPr lang="pl-PL" altLang="pl-PL" b="1" dirty="0" err="1">
                <a:cs typeface="Arial"/>
              </a:rPr>
              <a:t>Datenverarbeitung</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Personalressourcen </a:t>
            </a:r>
            <a:r>
              <a:rPr lang="en-US" b="1" dirty="0">
                <a:cs typeface="Arial"/>
              </a:rPr>
              <a:t>- </a:t>
            </a:r>
            <a:r>
              <a:rPr lang="en-US" altLang="pl-PL" b="1" dirty="0">
                <a:cs typeface="Arial"/>
              </a:rPr>
              <a:t>alle Personen, die in der Lage sind, Computer (Hardware und Software) zur Verarbeitung der Daten zu nutzen</a:t>
            </a:r>
            <a:endParaRPr lang="pl-PL" altLang="pl-PL" b="1" dirty="0"/>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organisatorische Elemente </a:t>
            </a:r>
            <a:r>
              <a:rPr lang="en-US" altLang="pl-PL" b="1" dirty="0">
                <a:cs typeface="Arial"/>
              </a:rPr>
              <a:t>- d. h. Verfahren (organisatorische Verfahren - Managementfrist) für die Nutzung des IT-Systems, Arbeitsanweisungen usw.</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Wissensdatenbanken </a:t>
            </a:r>
            <a:r>
              <a:rPr lang="en-US" altLang="pl-PL" b="1" dirty="0">
                <a:cs typeface="Arial"/>
              </a:rPr>
              <a:t>- zum Beispiel ein Handbuch für ein Finanz- und Buchhaltungssystem</a:t>
            </a:r>
            <a:endParaRPr lang="pl-PL" altLang="pl-PL" b="1" dirty="0">
              <a:cs typeface="Arial"/>
            </a:endParaRP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Sicherheit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algn="just">
              <a:spcBef>
                <a:spcPct val="0"/>
              </a:spcBef>
              <a:buClrTx/>
              <a:buSzTx/>
              <a:buNone/>
            </a:pPr>
            <a:r>
              <a:rPr lang="en-US" altLang="pl-PL" b="1" dirty="0">
                <a:cs typeface="Arial"/>
              </a:rPr>
              <a:t>Es handelt sich dabei um eine Reihe von Fragen im Bereich der Telekommunikation und der Informationstechnologie, die mit der Abschätzung und Beherrschung von Risiken zusammenhängen, die sich aus der Nutzung von Computern, Computernetzen und der Datenübertragung an entfernte Standorte ergeben, und zwar unter dem Gesichtspunkt der Vertraulichkeit, Integrität und Verfügbarkeit.</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Sicherheit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en-US" altLang="pl-PL" b="1" dirty="0">
                <a:solidFill>
                  <a:srgbClr val="0070C0"/>
                </a:solidFill>
              </a:rPr>
              <a:t>Vertraulichkeit </a:t>
            </a:r>
            <a:r>
              <a:rPr lang="en-US" altLang="pl-PL" b="1" dirty="0"/>
              <a:t>- Schutz gespeicherter oder übertragener Daten vor Angriffen durch Eindringlinge, um die Offenlegung ihres Inhalts zu verhindern.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Integrität </a:t>
            </a:r>
            <a:r>
              <a:rPr lang="en-US" altLang="pl-PL" b="1" dirty="0"/>
              <a:t>- ein Sicherheitsmerkmal, bei dem Daten nicht auf unberechtigte Weise verändert, hinzugefügt oder entfernt wurden.</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Verfügbarkeit </a:t>
            </a:r>
            <a:r>
              <a:rPr lang="en-US" altLang="pl-PL" b="1" dirty="0"/>
              <a:t>- eine Eigenschaft von Informationen, die bedeutet, dass nur befugte Personen sie an einem bestimmten Ort und zu einer bestimmten Zeit nutzen können. Eine der grundlegenden Eigenschaften der Informationssicherheit.</a:t>
            </a:r>
            <a:endParaRPr lang="pl-PL" altLang="pl-PL" dirty="0">
              <a:solidFill>
                <a:schemeClr val="accent1"/>
              </a:solidFill>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067163" y="2229382"/>
            <a:ext cx="9643091" cy="4320000"/>
          </a:xfrm>
        </p:spPr>
        <p:txBody>
          <a:bodyPr>
            <a:noAutofit/>
          </a:bodyPr>
          <a:lstStyle/>
          <a:p>
            <a:pPr algn="just"/>
            <a:r>
              <a:rPr lang="en-GB" b="1" dirty="0">
                <a:solidFill>
                  <a:srgbClr val="0070C0"/>
                </a:solidFill>
              </a:rPr>
              <a:t>WEP </a:t>
            </a:r>
            <a:r>
              <a:rPr lang="en-GB" dirty="0"/>
              <a:t>(Wired Equivalent Privacy) ist einer der ältesten IEEE 802.11-Standards für die drahtlose Verschlüsselung. Er bietet Informationsschutz auf der Grundlage des RC4-Algorithmus. </a:t>
            </a:r>
            <a:endParaRPr lang="pl-PL" dirty="0"/>
          </a:p>
          <a:p>
            <a:pPr algn="just"/>
            <a:endParaRPr lang="pl-PL" dirty="0"/>
          </a:p>
          <a:p>
            <a:pPr algn="just"/>
            <a:r>
              <a:rPr lang="en-GB" dirty="0"/>
              <a:t>Es ist einer der ältesten Standards zur Sicherung von WLAN-Netzen (seit 1997). Er erfordert keine hohe Rechenleistung der installierten Geräte. </a:t>
            </a:r>
            <a:endParaRPr lang="pl-PL" dirty="0"/>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en-GB" dirty="0"/>
              <a:t>Es verwendet zwei Methoden zur Benutzerauthentifizierung: Offene Authentifizierung und Shared Key Authentifizierung. </a:t>
            </a:r>
            <a:endParaRPr lang="pl-PL" dirty="0"/>
          </a:p>
          <a:p>
            <a:pPr algn="just"/>
            <a:endParaRPr lang="pl-PL" dirty="0"/>
          </a:p>
          <a:p>
            <a:pPr algn="just"/>
            <a:r>
              <a:rPr lang="en-GB" dirty="0"/>
              <a:t>Darüber hinaus ermöglicht es die Überprüfung der Benutzer anhand der physischen MAC-Adressen unter Verwendung der ACL (Access Control List). </a:t>
            </a:r>
            <a:endParaRPr lang="pl-PL" dirty="0"/>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17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20557" y="1818089"/>
            <a:ext cx="10463972" cy="4832092"/>
          </a:xfrm>
          <a:prstGeom prst="rect">
            <a:avLst/>
          </a:prstGeom>
        </p:spPr>
        <p:txBody>
          <a:bodyPr wrap="square">
            <a:spAutoFit/>
          </a:bodyPr>
          <a:lstStyle/>
          <a:p>
            <a:pPr algn="just"/>
            <a:r>
              <a:rPr lang="en-GB" sz="2800" dirty="0">
                <a:solidFill>
                  <a:srgbClr val="0070C0"/>
                </a:solidFill>
              </a:rPr>
              <a:t>WPA </a:t>
            </a:r>
            <a:r>
              <a:rPr lang="en-GB" sz="2800" dirty="0"/>
              <a:t>(Wi-Fi Protected Access) ist ein weiterer Standard für die Verschlüsselung von drahtlosen IEEE 802.11-Netzwerken. </a:t>
            </a:r>
            <a:endParaRPr lang="pl-PL" sz="2800" dirty="0"/>
          </a:p>
          <a:p>
            <a:pPr algn="just"/>
            <a:endParaRPr lang="pl-PL" sz="2800" dirty="0"/>
          </a:p>
          <a:p>
            <a:pPr algn="just"/>
            <a:r>
              <a:rPr lang="en-GB" sz="2800" dirty="0"/>
              <a:t>Es wurde eingeführt, um die Sicherheit von WLAN-Netzen zu verbessern und bekannte Schwachstellen des WEP-Standards zu beseitigen. </a:t>
            </a:r>
            <a:endParaRPr lang="pl-PL" sz="2800" dirty="0"/>
          </a:p>
          <a:p>
            <a:pPr algn="just"/>
            <a:endParaRPr lang="pl-PL" sz="2800" dirty="0"/>
          </a:p>
          <a:p>
            <a:pPr algn="just"/>
            <a:r>
              <a:rPr lang="en-GB" sz="2800" dirty="0"/>
              <a:t>Es basiert auf der Verwendung von Protokollen: TKIP (Temporal Key Integrity Protocol) und EAP (Extensible Authentication Protocol), dem 802.1x-Standard und dem MIC-Mechanismus (Message Integrity Check). </a:t>
            </a:r>
            <a:endParaRPr lang="pl-PL" sz="2800" dirty="0"/>
          </a:p>
          <a:p>
            <a:pPr algn="just"/>
            <a:endParaRPr lang="pl-PL" sz="2800" dirty="0"/>
          </a:p>
          <a:p>
            <a:pPr algn="just"/>
            <a:r>
              <a:rPr lang="en-GB" sz="2800" dirty="0"/>
              <a:t>Der Standard basiert auf dem RC4-Algorithmus. </a:t>
            </a:r>
            <a:endParaRPr lang="pl-PL" sz="2800" dirty="0"/>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WPA</a:t>
            </a: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62742" y="1891488"/>
            <a:ext cx="10255532" cy="5324535"/>
          </a:xfrm>
          <a:prstGeom prst="rect">
            <a:avLst/>
          </a:prstGeom>
        </p:spPr>
        <p:txBody>
          <a:bodyPr wrap="square">
            <a:spAutoFit/>
          </a:bodyPr>
          <a:lstStyle/>
          <a:p>
            <a:pPr algn="just"/>
            <a:r>
              <a:rPr lang="en-GB" sz="2600" b="1" dirty="0">
                <a:solidFill>
                  <a:srgbClr val="0070C0"/>
                </a:solidFill>
              </a:rPr>
              <a:t>WPA2 </a:t>
            </a:r>
            <a:r>
              <a:rPr lang="en-GB" sz="2600" dirty="0"/>
              <a:t>(Wi-Fi Protected Access 2) ist der derzeit leistungsfähigste Verschlüsselungsstandard für drahtlose Netzwerke (auch bekannt als 802.11i). </a:t>
            </a:r>
            <a:endParaRPr lang="pl-PL" sz="2600" dirty="0"/>
          </a:p>
          <a:p>
            <a:pPr algn="just"/>
            <a:endParaRPr lang="pl-PL" sz="2600" dirty="0"/>
          </a:p>
          <a:p>
            <a:pPr algn="just"/>
            <a:r>
              <a:rPr lang="en-GB" sz="2600" dirty="0"/>
              <a:t>Es bietet einen Informationsschutz, der auf der Verwendung des AES (Advanced Encryption Standard) beruht. </a:t>
            </a:r>
            <a:endParaRPr lang="pl-PL" sz="2600" dirty="0"/>
          </a:p>
          <a:p>
            <a:pPr algn="just"/>
            <a:endParaRPr lang="pl-PL" sz="2600" dirty="0"/>
          </a:p>
          <a:p>
            <a:pPr algn="just"/>
            <a:r>
              <a:rPr lang="en-GB" sz="2600" dirty="0"/>
              <a:t>Es wurde eingeführt, um das Sicherheitsniveau von WLAN-Netzen zu verbessern</a:t>
            </a:r>
            <a:r>
              <a:rPr lang="pl-PL" sz="2600" dirty="0"/>
              <a:t>.</a:t>
            </a:r>
          </a:p>
          <a:p>
            <a:pPr algn="just"/>
            <a:endParaRPr lang="pl-PL" sz="2600" dirty="0"/>
          </a:p>
          <a:p>
            <a:pPr algn="just"/>
            <a:r>
              <a:rPr lang="en-GB" sz="2600" dirty="0"/>
              <a:t>Es implementiert das 802.1x-Protokoll, das die Kontrolle des Benutzerzugangs zum Netz verbessert. </a:t>
            </a:r>
            <a:endParaRPr lang="pl-PL" sz="2600" dirty="0"/>
          </a:p>
          <a:p>
            <a:pPr algn="just"/>
            <a:endParaRPr lang="en-GB" sz="2800" dirty="0"/>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Drahtloses </a:t>
            </a:r>
            <a:r>
              <a:rPr lang="pl-PL" altLang="pl-PL" b="1" dirty="0" err="1">
                <a:latin typeface="+mn-lt"/>
              </a:rPr>
              <a:t>Protokoll </a:t>
            </a:r>
            <a:r>
              <a:rPr lang="pl-PL" altLang="pl-PL" b="1" dirty="0">
                <a:latin typeface="+mn-lt"/>
              </a:rPr>
              <a:t>- WPA2</a:t>
            </a: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3847207"/>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Fehlen eines definierten Schlüsselverwaltungssystems </a:t>
            </a:r>
            <a:r>
              <a:rPr lang="en-GB" sz="2800" dirty="0"/>
              <a:t>(häufig wird ein Netzschlüssel von allen Knoten eines drahtlosen Netzes verwendet);</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Unzureichende Bitgröße des Netzwerkschlüssels </a:t>
            </a:r>
            <a:r>
              <a:rPr lang="en-GB" sz="2800" dirty="0"/>
              <a:t>(die erste Version des WEP-Standards sieht 40-Bit-Schlüssel vor); </a:t>
            </a:r>
            <a:endParaRPr lang="pl-PL" sz="2800" b="1" dirty="0">
              <a:solidFill>
                <a:srgbClr val="0070C0"/>
              </a:solidFill>
            </a:endParaRPr>
          </a:p>
          <a:p>
            <a:pPr marL="457200" indent="-457200" algn="just">
              <a:spcAft>
                <a:spcPts val="600"/>
              </a:spcAft>
              <a:buFont typeface="Arial" panose="020B0604020202020204" pitchFamily="34" charset="0"/>
              <a:buChar char="•"/>
            </a:pPr>
            <a:r>
              <a:rPr lang="en-GB" sz="2800" b="1" dirty="0">
                <a:solidFill>
                  <a:srgbClr val="0070C0"/>
                </a:solidFill>
              </a:rPr>
              <a:t>Unzureichendes System zur Benutzerauthentifizierung </a:t>
            </a:r>
            <a:r>
              <a:rPr lang="en-GB" sz="2800" dirty="0"/>
              <a:t>(es besteht die Möglichkeit, Authentifizierungsnachrichten zu fälschen).</a:t>
            </a:r>
            <a:endParaRPr lang="pl-PL" sz="2800" dirty="0"/>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Unzureichende Bitgröße des IV-Initialisierungsvektors </a:t>
            </a:r>
            <a:r>
              <a:rPr lang="en-GB" sz="2800" dirty="0"/>
              <a:t>(der WEP-Standard führt einen 24-Bit-Initialisierungsvektor ein, der sich als unzureichend erweist, und aufgrund der relativ hohen Wahrscheinlichkeit von Kollisionen bei einer geringen Anzahl von empfangenen Paketen besteht die Möglichkeit eines kryptografischen Angriffs, um den Wert des WEP-Schlüssels zu erhalten);</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Schwache ICV-Prüfsumme auf der Grundlage der linearen Funktion CRC-32 </a:t>
            </a:r>
            <a:r>
              <a:rPr lang="en-GB" sz="2800" dirty="0"/>
              <a:t>(es besteht die Möglichkeit einer unbemerkten Veränderung der im Netz gesendeten Informationen);</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Schwacher RC4-Algorithmus zur Informationsverschlüsselung </a:t>
            </a:r>
            <a:r>
              <a:rPr lang="en-GB" sz="2800" dirty="0"/>
              <a:t>(es bestehen zu viele Abhängigkeiten zwischen dem Netzwerkschlüssel und dem Ergebnis der Informationsverschlüsselung);</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Die wichtigsten Nachteile des WEP-Standards</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909359996"/>
              </p:ext>
            </p:extLst>
          </p:nvPr>
        </p:nvGraphicFramePr>
        <p:xfrm>
          <a:off x="840329" y="2411761"/>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en-GB" sz="2800" dirty="0" err="1">
                          <a:effectLst/>
                        </a:rPr>
                        <a:t>airmon-ng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mit dem Sie den RF-Monitor-Betriebsmodus auf einer Netzwerkschnittstelle aktivieren und deaktivieren können. Der aktivierte RF-Monitor-Modus ermöglicht das Abfangen von Netzwerkpaketen, die an eine beliebige physikalische MAC-Adresse gerichtet sind.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04028955"/>
              </p:ext>
            </p:extLst>
          </p:nvPr>
        </p:nvGraphicFramePr>
        <p:xfrm>
          <a:off x="798765" y="2079252"/>
          <a:ext cx="10437521" cy="4358894"/>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airodump-ng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mit dem Sie unter anderem Netzwerkpakete, die an eine beliebige physische Adresse gerichtet sind (einschließlich einer 4-Wege-Handshake-Sequenz), und IV-Initialisierungsvektoren für den WEP-Verschlüsselungsalgorithmus (in Richtung des Erwerbs eines Netzwerkschlüsselwerts) erfassen und auf Ihren Speichergeräten speichern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670129914"/>
              </p:ext>
            </p:extLst>
          </p:nvPr>
        </p:nvGraphicFramePr>
        <p:xfrm>
          <a:off x="798765" y="2079252"/>
          <a:ext cx="10437521" cy="4358894"/>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aireplay-ng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das es ermöglicht, Pakete in das Netzwerk einzuschleusen und Netzwerkverkehr zu erzeugen, der erforderlich ist, um Schlüsselwerte auf der Grundlage des WEP- und WPA-PSK-Algorithmus zu erhalten. Die Anwendung wird auch verwendet, um 4-Wege-Handshake-Sequenzen abzufangen und Netzwerk-Clients fälschlicherweise zu authentifizieren.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72084947"/>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zum Extrahieren von WEP-, WPA- und WPA2-Netzwerkschlüsselwerten. Die Anwendung implementiert die meisten WEP-basierten Schlüsselgenerierungsmethoden und ermöglicht die Durchführung von Wörterbuch- und Brute-Force-Angriffen.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668581869"/>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aircrack-ng </a:t>
                      </a:r>
                      <a:r>
                        <a:rPr lang="en-GB" sz="2800" dirty="0">
                          <a:effectLst/>
                        </a:rPr>
                        <a:t>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zum Extrahieren von WEP-, WPA- und WPA2-Netzwerkschlüsselwerten in einer Windows-Umgebung. Die Anwendung hat eine grafische Benutzeroberfläche, implementiert die meisten WEP-basierten Schlüsselgenerierungsmethoden und ermöglicht Brute-Force-Angriffe gegen WPA/WPA2.</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538055209"/>
              </p:ext>
            </p:extLst>
          </p:nvPr>
        </p:nvGraphicFramePr>
        <p:xfrm>
          <a:off x="798766" y="2079252"/>
          <a:ext cx="9924652" cy="2395982"/>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mit dem man kryptografische Schlüsselwerte erlangen kann und das die Möglichkeit bietet, einen Wörterbuchangriff durchzuführen.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382961428"/>
              </p:ext>
            </p:extLst>
          </p:nvPr>
        </p:nvGraphicFramePr>
        <p:xfrm>
          <a:off x="798765" y="2079252"/>
          <a:ext cx="10018171" cy="2395982"/>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knirschen</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zur Erzeugung einer Echtzeit-Liste von Netzwerk-Schlüsselpositionen auf der Grundlage eines bestimmten Kriteriums und Zeichenraums.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865198704"/>
              </p:ext>
            </p:extLst>
          </p:nvPr>
        </p:nvGraphicFramePr>
        <p:xfrm>
          <a:off x="798765" y="2079252"/>
          <a:ext cx="10018171" cy="2548382"/>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Werkzeug zum Extrahieren von Netzwerkschlüsselwerten. </a:t>
                      </a:r>
                      <a:endParaRPr lang="pl-PL" sz="2800" dirty="0">
                        <a:effectLst/>
                      </a:endParaRPr>
                    </a:p>
                    <a:p>
                      <a:pPr algn="just">
                        <a:lnSpc>
                          <a:spcPct val="115000"/>
                        </a:lnSpc>
                        <a:spcBef>
                          <a:spcPts val="600"/>
                        </a:spcBef>
                        <a:spcAft>
                          <a:spcPts val="600"/>
                        </a:spcAft>
                      </a:pPr>
                      <a:r>
                        <a:rPr lang="en-GB" sz="2800" dirty="0">
                          <a:effectLst/>
                        </a:rPr>
                        <a:t>Es bietet eine Reihe von möglichen Angriffskategorien, die umgesetzt werden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791244419"/>
              </p:ext>
            </p:extLst>
          </p:nvPr>
        </p:nvGraphicFramePr>
        <p:xfrm>
          <a:off x="798765" y="2079252"/>
          <a:ext cx="10018171" cy="3377438"/>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Beschreibung der verwendeten Anwendung</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oclHashcat64.exe</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Ein Tool zum Extrahieren von Netzwerk-Schlüsselwerten in einer Windows-Umgebung unter Verwendung der Rechenleistung von AMD-Grafikkarten (auch in einer für NVIDIA-Grafikkarten optimierten Version erhältlich, d.h. cudaHashcat64.exe). Es bietet eine Reihe von möglichen Angriffskategorien, die implementiert werden können.</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en-GB" sz="2800" b="1" dirty="0">
                <a:solidFill>
                  <a:srgbClr val="0070C0"/>
                </a:solidFill>
              </a:rPr>
              <a:t>Schritt 1 - Verwendung der </a:t>
            </a:r>
            <a:r>
              <a:rPr lang="en-GB" sz="2800" b="1" dirty="0" err="1">
                <a:solidFill>
                  <a:srgbClr val="0070C0"/>
                </a:solidFill>
              </a:rPr>
              <a:t>airmon-ng </a:t>
            </a:r>
            <a:r>
              <a:rPr lang="en-GB" sz="2800" b="1" dirty="0">
                <a:solidFill>
                  <a:srgbClr val="0070C0"/>
                </a:solidFill>
              </a:rPr>
              <a:t>Anwendung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airmon-ng &lt;start|stop&gt; </a:t>
            </a:r>
            <a:r>
              <a:rPr lang="en-GB" sz="2800" i="1" dirty="0">
                <a:solidFill>
                  <a:srgbClr val="FF0000"/>
                </a:solidFill>
              </a:rPr>
              <a:t>Schnittstelle</a:t>
            </a:r>
            <a:endParaRPr lang="pl-PL" sz="2800" dirty="0">
              <a:solidFill>
                <a:srgbClr val="FF0000"/>
              </a:solidFill>
            </a:endParaRPr>
          </a:p>
          <a:p>
            <a:endParaRPr lang="pl-PL" sz="2800" dirty="0"/>
          </a:p>
          <a:p>
            <a:r>
              <a:rPr lang="en-GB" sz="2800" b="1" dirty="0"/>
              <a:t>Verwendungsbeispiel </a:t>
            </a:r>
            <a:r>
              <a:rPr lang="en-GB" sz="2800" dirty="0"/>
              <a:t>(Starten der Betriebsart RF Monitor für die Schnittstelle wlan0): </a:t>
            </a:r>
            <a:endParaRPr lang="pl-PL" sz="2800" dirty="0"/>
          </a:p>
          <a:p>
            <a:r>
              <a:rPr lang="en-GB" sz="2800" b="1" i="1" dirty="0" err="1">
                <a:solidFill>
                  <a:srgbClr val="FF0000"/>
                </a:solidFill>
              </a:rPr>
              <a:t>airmon-ng </a:t>
            </a:r>
            <a:r>
              <a:rPr lang="en-GB" sz="2800" b="1" i="1" dirty="0">
                <a:solidFill>
                  <a:srgbClr val="FF0000"/>
                </a:solidFill>
              </a:rPr>
              <a:t>start wlan0</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en-GB" sz="2800" b="1" dirty="0">
                <a:solidFill>
                  <a:srgbClr val="0070C0"/>
                </a:solidFill>
              </a:rPr>
              <a:t>Schritt 2 - Verwendung der Anwendung </a:t>
            </a:r>
            <a:r>
              <a:rPr lang="en-GB" sz="2800" b="1" dirty="0" err="1">
                <a:solidFill>
                  <a:srgbClr val="0070C0"/>
                </a:solidFill>
              </a:rPr>
              <a:t>airodump-ng</a:t>
            </a:r>
            <a:endParaRPr lang="pl-PL" sz="2800" b="1" dirty="0">
              <a:solidFill>
                <a:srgbClr val="0070C0"/>
              </a:solidFill>
            </a:endParaRPr>
          </a:p>
          <a:p>
            <a:endParaRPr lang="pl-PL" sz="1100" dirty="0"/>
          </a:p>
          <a:p>
            <a:r>
              <a:rPr lang="en-GB" sz="2800" dirty="0"/>
              <a:t>Befehlssyntax: </a:t>
            </a:r>
            <a:endParaRPr lang="pl-PL" sz="2800" dirty="0"/>
          </a:p>
          <a:p>
            <a:r>
              <a:rPr lang="en-GB" sz="2800" i="1" dirty="0" err="1">
                <a:solidFill>
                  <a:srgbClr val="FF0000"/>
                </a:solidFill>
              </a:rPr>
              <a:t>airmodump-ng </a:t>
            </a:r>
            <a:r>
              <a:rPr lang="en-GB" sz="2800" i="1" dirty="0">
                <a:solidFill>
                  <a:srgbClr val="FF0000"/>
                </a:solidFill>
              </a:rPr>
              <a:t>&lt;Optionen&gt; &lt;Schnittstelle&gt;[,&lt;Schnittstelle&gt;,...]</a:t>
            </a:r>
            <a:endParaRPr lang="pl-PL" sz="2800" i="1" dirty="0">
              <a:solidFill>
                <a:srgbClr val="FF0000"/>
              </a:solidFill>
            </a:endParaRPr>
          </a:p>
          <a:p>
            <a:endParaRPr lang="pl-PL" sz="2800" dirty="0"/>
          </a:p>
          <a:p>
            <a:r>
              <a:rPr lang="en-GB" sz="2800" b="1" dirty="0"/>
              <a:t>Verwendungsbeispiel </a:t>
            </a:r>
            <a:r>
              <a:rPr lang="en-GB" sz="2800" dirty="0"/>
              <a:t>(Datenerfassung in einer Datei über die Schnittstelle mon0): </a:t>
            </a:r>
            <a:endParaRPr lang="pl-PL" sz="2800" dirty="0"/>
          </a:p>
          <a:p>
            <a:endParaRPr lang="pl-PL" sz="2800" dirty="0"/>
          </a:p>
          <a:p>
            <a:r>
              <a:rPr lang="en-GB" sz="2800" b="1" i="1" dirty="0" err="1">
                <a:solidFill>
                  <a:srgbClr val="FF0000"/>
                </a:solidFill>
              </a:rPr>
              <a:t>airmodump-ng </a:t>
            </a:r>
            <a:r>
              <a:rPr lang="en-GB" sz="2800" b="1" i="1" dirty="0">
                <a:solidFill>
                  <a:srgbClr val="FF0000"/>
                </a:solidFill>
              </a:rPr>
              <a:t>-bssid 10:FE:ED:90:A9:26 -c 3 -w </a:t>
            </a:r>
            <a:r>
              <a:rPr lang="en-GB" sz="2800" b="1" i="1" dirty="0" err="1">
                <a:solidFill>
                  <a:srgbClr val="FF0000"/>
                </a:solidFill>
              </a:rPr>
              <a:t>file_name </a:t>
            </a:r>
            <a:r>
              <a:rPr lang="en-GB" sz="2800" b="1" i="1" dirty="0">
                <a:solidFill>
                  <a:srgbClr val="FF0000"/>
                </a:solidFill>
              </a:rPr>
              <a:t>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29250248"/>
              </p:ext>
            </p:extLst>
          </p:nvPr>
        </p:nvGraphicFramePr>
        <p:xfrm>
          <a:off x="862118" y="2818952"/>
          <a:ext cx="10609445" cy="215786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147661">
                <a:tc>
                  <a:txBody>
                    <a:bodyPr/>
                    <a:lstStyle/>
                    <a:p>
                      <a:endParaRPr lang="pl-PL" sz="2800" dirty="0"/>
                    </a:p>
                  </a:txBody>
                  <a:tcPr marL="16179" marR="16179" marT="6067" marB="6067" anchor="ctr">
                    <a:lnL>
                      <a:noFill/>
                    </a:lnL>
                    <a:lnR>
                      <a:noFill/>
                    </a:lnR>
                    <a:lnT>
                      <a:noFill/>
                    </a:lnT>
                    <a:lnB>
                      <a:noFill/>
                    </a:lnB>
                  </a:tcPr>
                </a:tc>
                <a:tc>
                  <a:txBody>
                    <a:bodyPr/>
                    <a:lstStyle/>
                    <a:p>
                      <a:endParaRPr lang="pl-PL" sz="2800" dirty="0"/>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266947">
                <a:tc>
                  <a:txBody>
                    <a:bodyPr/>
                    <a:lstStyle/>
                    <a:p>
                      <a:r>
                        <a:rPr lang="pl-PL" sz="2800" b="1" dirty="0">
                          <a:solidFill>
                            <a:srgbClr val="FF0000"/>
                          </a:solidFill>
                        </a:rPr>
                        <a:t>BSSID</a:t>
                      </a:r>
                    </a:p>
                  </a:txBody>
                  <a:tcPr marL="16179" marR="16179" marT="6067" marB="6067" anchor="ctr">
                    <a:lnL>
                      <a:noFill/>
                    </a:lnL>
                    <a:lnR>
                      <a:noFill/>
                    </a:lnR>
                    <a:lnT>
                      <a:noFill/>
                    </a:lnT>
                    <a:lnB>
                      <a:noFill/>
                    </a:lnB>
                  </a:tcPr>
                </a:tc>
                <a:tc>
                  <a:txBody>
                    <a:bodyPr/>
                    <a:lstStyle/>
                    <a:p>
                      <a:r>
                        <a:rPr lang="en-US" sz="2800" dirty="0"/>
                        <a:t>MAC-Adresse des Zugangspunkts. Im Abschnitt Client bedeutet eine BSSID von "(not associated)", dass der Client mit keinem AP verbunden ist. In diesem nicht assoziierten Zustand sucht er nach einem AP, mit dem er sich verbinden kann.</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685901585"/>
              </p:ext>
            </p:extLst>
          </p:nvPr>
        </p:nvGraphicFramePr>
        <p:xfrm>
          <a:off x="1308928" y="2237061"/>
          <a:ext cx="9653482" cy="2999174"/>
        </p:xfrm>
        <a:graphic>
          <a:graphicData uri="http://schemas.openxmlformats.org/drawingml/2006/table">
            <a:tbl>
              <a:tblPr/>
              <a:tblGrid>
                <a:gridCol w="981710">
                  <a:extLst>
                    <a:ext uri="{9D8B030D-6E8A-4147-A177-3AD203B41FA5}">
                      <a16:colId xmlns:a16="http://schemas.microsoft.com/office/drawing/2014/main" val="20000"/>
                    </a:ext>
                  </a:extLst>
                </a:gridCol>
                <a:gridCol w="8671772">
                  <a:extLst>
                    <a:ext uri="{9D8B030D-6E8A-4147-A177-3AD203B41FA5}">
                      <a16:colId xmlns:a16="http://schemas.microsoft.com/office/drawing/2014/main" val="20001"/>
                    </a:ext>
                  </a:extLst>
                </a:gridCol>
              </a:tblGrid>
              <a:tr h="594563">
                <a:tc>
                  <a:txBody>
                    <a:bodyPr/>
                    <a:lstStyle/>
                    <a:p>
                      <a:r>
                        <a:rPr lang="pl-PL" sz="2800" b="1" dirty="0">
                          <a:solidFill>
                            <a:srgbClr val="FF0000"/>
                          </a:solidFill>
                        </a:rPr>
                        <a:t>PWR</a:t>
                      </a:r>
                    </a:p>
                  </a:txBody>
                  <a:tcPr marL="16179" marR="16179" marT="6067" marB="6067" anchor="ctr">
                    <a:lnL>
                      <a:noFill/>
                    </a:lnL>
                    <a:lnR>
                      <a:noFill/>
                    </a:lnR>
                    <a:lnT>
                      <a:noFill/>
                    </a:lnT>
                    <a:lnB>
                      <a:noFill/>
                    </a:lnB>
                  </a:tcPr>
                </a:tc>
                <a:tc>
                  <a:txBody>
                    <a:bodyPr/>
                    <a:lstStyle/>
                    <a:p>
                      <a:r>
                        <a:rPr lang="en-US" sz="2800" dirty="0"/>
                        <a:t>Von der Karte gemeldeter Signalpegel. Seine Bedeutung hängt vom Treiber ab, aber je höher das Signal ist, desto näher ist man am AP oder der Station. Wenn die BSSID PWR -1 ist, dann unterstützt der Treiber die Signalpegelmeldung nicht. Wenn der PWR-Wert für eine begrenzte Anzahl von Stationen -1 ist, handelt es sich um ein Paket, das vom AP zum Client kam, aber die Client-Übertragungen liegen außerhalb des Bereichs Ihrer Karte. </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500121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42237791"/>
              </p:ext>
            </p:extLst>
          </p:nvPr>
        </p:nvGraphicFramePr>
        <p:xfrm>
          <a:off x="1067163" y="2060415"/>
          <a:ext cx="10144627" cy="386474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pl-PL" sz="2800" b="1" dirty="0">
                          <a:solidFill>
                            <a:srgbClr val="FF0000"/>
                          </a:solidFill>
                        </a:rPr>
                        <a:t>RXQ</a:t>
                      </a:r>
                    </a:p>
                  </a:txBody>
                  <a:tcPr marL="16179" marR="16179" marT="6067" marB="6067" anchor="ctr">
                    <a:lnL>
                      <a:noFill/>
                    </a:lnL>
                    <a:lnR>
                      <a:noFill/>
                    </a:lnR>
                    <a:lnT>
                      <a:noFill/>
                    </a:lnT>
                    <a:lnB>
                      <a:noFill/>
                    </a:lnB>
                  </a:tcPr>
                </a:tc>
                <a:tc>
                  <a:txBody>
                    <a:bodyPr/>
                    <a:lstStyle/>
                    <a:p>
                      <a:r>
                        <a:rPr lang="en-US" sz="2800" dirty="0"/>
                        <a:t>Empfangsqualität, gemessen am Prozentsatz der in den letzten 10 Sekunden erfolgreich empfangenen Pakete (Management- und Datenrahmen). Siehe Hinweis unten für eine genauere Erläuterung.</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pl-PL" sz="2800" b="1" dirty="0" err="1">
                          <a:solidFill>
                            <a:srgbClr val="FF0000"/>
                          </a:solidFill>
                        </a:rPr>
                        <a:t>Baken</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Anzahl der vom AP gesendeten Ankündigungspakete. Jeder Access Point sendet etwa zehn Beacons pro Sekunde bei der niedrigsten Rate (1M), so dass sie in der Regel aus großer Entfernung empfangen werden können.</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78388202"/>
              </p:ext>
            </p:extLst>
          </p:nvPr>
        </p:nvGraphicFramePr>
        <p:xfrm>
          <a:off x="976419" y="2392925"/>
          <a:ext cx="10110682" cy="345016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pl-PL" sz="2800" b="1" dirty="0">
                          <a:solidFill>
                            <a:srgbClr val="FF0000"/>
                          </a:solidFill>
                        </a:rPr>
                        <a:t># Daten</a:t>
                      </a:r>
                    </a:p>
                  </a:txBody>
                  <a:tcPr marL="16179" marR="16179" marT="6067" marB="6067" anchor="ctr">
                    <a:lnL>
                      <a:noFill/>
                    </a:lnL>
                    <a:lnR>
                      <a:noFill/>
                    </a:lnR>
                    <a:lnT>
                      <a:noFill/>
                    </a:lnT>
                    <a:lnB>
                      <a:noFill/>
                    </a:lnB>
                  </a:tcPr>
                </a:tc>
                <a:tc>
                  <a:txBody>
                    <a:bodyPr/>
                    <a:lstStyle/>
                    <a:p>
                      <a:r>
                        <a:rPr lang="en-US" sz="2800" dirty="0"/>
                        <a:t>Anzahl der erfassten Datenpakete (wenn WEP, eindeutige IV-Anzahl), einschließlich Daten-Broadcast-Pakete.</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pl-PL" sz="2800" b="1" dirty="0">
                          <a:solidFill>
                            <a:srgbClr val="FF0000"/>
                          </a:solidFill>
                        </a:rPr>
                        <a:t>#/s</a:t>
                      </a:r>
                    </a:p>
                  </a:txBody>
                  <a:tcPr marL="16179" marR="16179" marT="6067" marB="6067" anchor="ctr">
                    <a:lnL>
                      <a:noFill/>
                    </a:lnL>
                    <a:lnR>
                      <a:noFill/>
                    </a:lnR>
                    <a:lnT>
                      <a:noFill/>
                    </a:lnT>
                    <a:lnB>
                      <a:noFill/>
                    </a:lnB>
                  </a:tcPr>
                </a:tc>
                <a:tc>
                  <a:txBody>
                    <a:bodyPr/>
                    <a:lstStyle/>
                    <a:p>
                      <a:r>
                        <a:rPr lang="en-US" sz="2800" dirty="0"/>
                        <a:t>Anzahl der Datenpakete pro Sekunde, gemessen über die letzten 10 Sekunden.</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pl-PL" sz="2800" b="1" dirty="0">
                          <a:solidFill>
                            <a:srgbClr val="FF0000"/>
                          </a:solidFill>
                        </a:rPr>
                        <a:t>CH</a:t>
                      </a:r>
                    </a:p>
                  </a:txBody>
                  <a:tcPr marL="16179" marR="16179" marT="6067" marB="6067" anchor="ctr">
                    <a:lnL>
                      <a:noFill/>
                    </a:lnL>
                    <a:lnR>
                      <a:noFill/>
                    </a:lnR>
                    <a:lnT>
                      <a:noFill/>
                    </a:lnT>
                    <a:lnB>
                      <a:noFill/>
                    </a:lnB>
                  </a:tcPr>
                </a:tc>
                <a:tc>
                  <a:txBody>
                    <a:bodyPr/>
                    <a:lstStyle/>
                    <a:p>
                      <a:r>
                        <a:rPr lang="en-US" sz="2800" dirty="0"/>
                        <a:t>Kanalnummer (aus den Beacon-Paketen).</a:t>
                      </a:r>
                      <a:br>
                        <a:rPr lang="en-US" sz="2800" dirty="0"/>
                      </a:br>
                      <a:r>
                        <a:rPr lang="en-US" sz="2800" dirty="0"/>
                        <a:t>Hinweis: Manchmal werden Pakete von anderen Kanälen erfasst, auch wenn </a:t>
                      </a:r>
                      <a:r>
                        <a:rPr lang="en-US" sz="2800" dirty="0" err="1"/>
                        <a:t>airodump-ng </a:t>
                      </a:r>
                      <a:r>
                        <a:rPr lang="en-US" sz="2800" dirty="0"/>
                        <a:t>nicht hüpft, weil es Funkstörungen oder überlappende Kanäle gibt.</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608636084"/>
              </p:ext>
            </p:extLst>
          </p:nvPr>
        </p:nvGraphicFramePr>
        <p:xfrm>
          <a:off x="1215409" y="2392925"/>
          <a:ext cx="10152245" cy="299917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MB</a:t>
                      </a:r>
                    </a:p>
                  </a:txBody>
                  <a:tcPr marL="16179" marR="16179" marT="6067" marB="6067" anchor="ctr">
                    <a:lnL>
                      <a:noFill/>
                    </a:lnL>
                    <a:lnR>
                      <a:noFill/>
                    </a:lnR>
                    <a:lnT>
                      <a:noFill/>
                    </a:lnT>
                    <a:lnB>
                      <a:noFill/>
                    </a:lnB>
                  </a:tcPr>
                </a:tc>
                <a:tc>
                  <a:txBody>
                    <a:bodyPr/>
                    <a:lstStyle/>
                    <a:p>
                      <a:r>
                        <a:rPr lang="en-US" sz="2800" dirty="0"/>
                        <a:t>Maximale vom AP unterstützte Geschwindigkeit. Bei MB = 11 handelt es sich um 802.11b, bei MB = 22 um 802.11b+ und bei bis zu 54 um 802.11g. Alles, was darüber liegt, ist 802.11n oder 802.11ac. Der Punkt (nach 54 oben) zeigt an, dass kurze Präambel unterstützt wird. Zeigt "e" nach dem MB-Geschwindigkeitswert an, wenn das Netzwerk </a:t>
                      </a:r>
                      <a:r>
                        <a:rPr lang="en-US" sz="2800" dirty="0" err="1"/>
                        <a:t>QoS </a:t>
                      </a:r>
                      <a:r>
                        <a:rPr lang="en-US" sz="2800" dirty="0"/>
                        <a:t>aktiviert hat.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304159179"/>
              </p:ext>
            </p:extLst>
          </p:nvPr>
        </p:nvGraphicFramePr>
        <p:xfrm>
          <a:off x="1215409" y="2392925"/>
          <a:ext cx="10152245" cy="342589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ENC</a:t>
                      </a:r>
                    </a:p>
                  </a:txBody>
                  <a:tcPr marL="16179" marR="16179" marT="6067" marB="6067" anchor="ctr">
                    <a:lnL>
                      <a:noFill/>
                    </a:lnL>
                    <a:lnR>
                      <a:noFill/>
                    </a:lnR>
                    <a:lnT>
                      <a:noFill/>
                    </a:lnT>
                    <a:lnB>
                      <a:noFill/>
                    </a:lnB>
                  </a:tcPr>
                </a:tc>
                <a:tc>
                  <a:txBody>
                    <a:bodyPr/>
                    <a:lstStyle/>
                    <a:p>
                      <a:r>
                        <a:rPr lang="pl-PL" sz="2800" dirty="0" err="1"/>
                        <a:t>Verschlüsselungsalgorithmus </a:t>
                      </a:r>
                      <a:r>
                        <a:rPr lang="pl-PL" sz="2800" dirty="0"/>
                        <a:t>in </a:t>
                      </a:r>
                      <a:r>
                        <a:rPr lang="pl-PL" sz="2800" dirty="0" err="1"/>
                        <a:t>Verwendung</a:t>
                      </a:r>
                      <a:r>
                        <a:rPr lang="pl-PL" sz="2800" dirty="0"/>
                        <a:t>. OPN = keine </a:t>
                      </a:r>
                      <a:r>
                        <a:rPr lang="pl-PL" sz="2800" dirty="0" err="1"/>
                        <a:t>Verschlüsselung</a:t>
                      </a:r>
                      <a:r>
                        <a:rPr lang="pl-PL" sz="2800" dirty="0"/>
                        <a:t>, "WEP?" = WEP </a:t>
                      </a:r>
                      <a:r>
                        <a:rPr lang="pl-PL" sz="2800" dirty="0" err="1"/>
                        <a:t>oder höher </a:t>
                      </a:r>
                      <a:r>
                        <a:rPr lang="pl-PL" sz="2800" dirty="0"/>
                        <a:t>(nicht </a:t>
                      </a:r>
                      <a:r>
                        <a:rPr lang="pl-PL" sz="2800" dirty="0" err="1"/>
                        <a:t>genug </a:t>
                      </a:r>
                      <a:r>
                        <a:rPr lang="pl-PL" sz="2800" dirty="0"/>
                        <a:t>Daten, um </a:t>
                      </a:r>
                      <a:r>
                        <a:rPr lang="pl-PL" sz="2800" dirty="0" err="1"/>
                        <a:t>zwischen </a:t>
                      </a:r>
                      <a:r>
                        <a:rPr lang="pl-PL" sz="2800" dirty="0"/>
                        <a:t>WEP und WPA/WPA2 </a:t>
                      </a:r>
                      <a:r>
                        <a:rPr lang="pl-PL" sz="2800" dirty="0" err="1"/>
                        <a:t>zu wählen</a:t>
                      </a:r>
                      <a:r>
                        <a:rPr lang="pl-PL" sz="2800" dirty="0"/>
                        <a:t>), WEP (</a:t>
                      </a:r>
                      <a:r>
                        <a:rPr lang="pl-PL" sz="2800" dirty="0" err="1"/>
                        <a:t>ohne Fragezeichen</a:t>
                      </a:r>
                      <a:r>
                        <a:rPr lang="pl-PL" sz="2800" dirty="0"/>
                        <a:t>) </a:t>
                      </a:r>
                      <a:r>
                        <a:rPr lang="pl-PL" sz="2800" dirty="0" err="1"/>
                        <a:t>zeigt statisches oder dynamisches </a:t>
                      </a:r>
                      <a:r>
                        <a:rPr lang="pl-PL" sz="2800" dirty="0"/>
                        <a:t>WEP </a:t>
                      </a:r>
                      <a:r>
                        <a:rPr lang="pl-PL" sz="2800" dirty="0" err="1"/>
                        <a:t>an</a:t>
                      </a:r>
                      <a:r>
                        <a:rPr lang="pl-PL" sz="2800" dirty="0"/>
                        <a:t>, und WPA, WPA2 </a:t>
                      </a:r>
                      <a:r>
                        <a:rPr lang="pl-PL" sz="2800" dirty="0" err="1"/>
                        <a:t>oder </a:t>
                      </a:r>
                      <a:r>
                        <a:rPr lang="pl-PL" sz="2800" dirty="0"/>
                        <a:t>WPA3</a:t>
                      </a:r>
                      <a:r>
                        <a:rPr lang="pl-PL" sz="2800" dirty="0" err="1"/>
                        <a:t>, wenn </a:t>
                      </a:r>
                      <a:r>
                        <a:rPr lang="pl-PL" sz="2800" dirty="0"/>
                        <a:t>TKIP </a:t>
                      </a:r>
                      <a:r>
                        <a:rPr lang="pl-PL" sz="2800" dirty="0" err="1"/>
                        <a:t>oder </a:t>
                      </a:r>
                      <a:r>
                        <a:rPr lang="pl-PL" sz="2800" dirty="0"/>
                        <a:t>CCMP </a:t>
                      </a:r>
                      <a:r>
                        <a:rPr lang="pl-PL" sz="2800" dirty="0" err="1"/>
                        <a:t>vorhanden ist </a:t>
                      </a:r>
                      <a:r>
                        <a:rPr lang="pl-PL" sz="2800" dirty="0"/>
                        <a:t>(WPA3 mit TKIP </a:t>
                      </a:r>
                      <a:r>
                        <a:rPr lang="pl-PL" sz="2800" dirty="0" err="1"/>
                        <a:t>erlaubt die Verbindung mit </a:t>
                      </a:r>
                      <a:r>
                        <a:rPr lang="pl-PL" sz="2800" dirty="0"/>
                        <a:t>WPA </a:t>
                      </a:r>
                      <a:r>
                        <a:rPr lang="pl-PL" sz="2800" dirty="0" err="1"/>
                        <a:t>oder </a:t>
                      </a:r>
                      <a:r>
                        <a:rPr lang="pl-PL" sz="2800" dirty="0"/>
                        <a:t>WPA2, </a:t>
                      </a:r>
                      <a:r>
                        <a:rPr lang="pl-PL" sz="2800" dirty="0" err="1"/>
                        <a:t>reines </a:t>
                      </a:r>
                      <a:r>
                        <a:rPr lang="pl-PL" sz="2800" dirty="0"/>
                        <a:t>WPA3 </a:t>
                      </a:r>
                      <a:r>
                        <a:rPr lang="pl-PL" sz="2800" dirty="0" err="1"/>
                        <a:t>erlaubt nur </a:t>
                      </a:r>
                      <a:r>
                        <a:rPr lang="pl-PL" sz="2800" dirty="0"/>
                        <a:t>CCMP). </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592096204"/>
              </p:ext>
            </p:extLst>
          </p:nvPr>
        </p:nvGraphicFramePr>
        <p:xfrm>
          <a:off x="1215409" y="2392925"/>
          <a:ext cx="9622309" cy="299917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CIPHER</a:t>
                      </a:r>
                    </a:p>
                  </a:txBody>
                  <a:tcPr marL="16179" marR="16179" marT="6067" marB="6067" anchor="ctr">
                    <a:lnL>
                      <a:noFill/>
                    </a:lnL>
                    <a:lnR>
                      <a:noFill/>
                    </a:lnR>
                    <a:lnT>
                      <a:noFill/>
                    </a:lnT>
                    <a:lnB>
                      <a:noFill/>
                    </a:lnB>
                  </a:tcPr>
                </a:tc>
                <a:tc>
                  <a:txBody>
                    <a:bodyPr/>
                    <a:lstStyle/>
                    <a:p>
                      <a:r>
                        <a:rPr lang="en-US" sz="2800" dirty="0"/>
                        <a:t>Die erkannte Verschlüsselung. Eine von CCMP, WRAP, TKIP, WEP, WEP40 oder WEP104. Nicht obligatorisch, aber TKIP wird normalerweise bei WPA und CCMP bei WPA2 verwendet. WEP40 wird angezeigt, wenn der Schlüsselindex größer als 0 ist. Der Standard besagt, dass der Index 0-3 für 40 Bit sein kann und 0 für 104 Bit sein sollte.</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219595412"/>
              </p:ext>
            </p:extLst>
          </p:nvPr>
        </p:nvGraphicFramePr>
        <p:xfrm>
          <a:off x="1215409" y="2392925"/>
          <a:ext cx="9622309" cy="214573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Das verwendete Authentifizierungsprotokoll. Eines von MGT (WPA/WPA2 unter Verwendung eines separaten Authentifizierungsservers), SKA (gemeinsamer Schlüssel für WEP), PSK (Pre-Shared Key für WPA/WPA2) oder OPN (offen für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513443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774551501"/>
              </p:ext>
            </p:extLst>
          </p:nvPr>
        </p:nvGraphicFramePr>
        <p:xfrm>
          <a:off x="1215409" y="2392925"/>
          <a:ext cx="9622309" cy="429146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Das verwendete Authentifizierungsprotokoll. Eines von MGT (WPA/WPA2 unter Verwendung eines separaten Authentifizierungsservers), SKA (gemeinsamer Schlüssel für WEP), PSK (Pre-Shared Key für WPA/WPA2) oder OPN (offen für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dirty="0">
                          <a:solidFill>
                            <a:srgbClr val="FF0000"/>
                          </a:solidFill>
                        </a:rPr>
                        <a:t>ESSID</a:t>
                      </a:r>
                    </a:p>
                  </a:txBody>
                  <a:tcPr marL="16179" marR="16179" marT="6067" marB="6067" anchor="ctr">
                    <a:lnL>
                      <a:noFill/>
                    </a:lnL>
                    <a:lnR>
                      <a:noFill/>
                    </a:lnR>
                    <a:lnT>
                      <a:noFill/>
                    </a:lnT>
                    <a:lnB>
                      <a:noFill/>
                    </a:lnB>
                  </a:tcPr>
                </a:tc>
                <a:tc>
                  <a:txBody>
                    <a:bodyPr/>
                    <a:lstStyle/>
                    <a:p>
                      <a:r>
                        <a:rPr lang="en-US" sz="2800" dirty="0"/>
                        <a:t>Zeigt den Namen des drahtlosen Netzwerks an. Die sogenannte "SSID", die leer sein kann, wenn SSID Hiding aktiviert ist. In diesem Fall versucht </a:t>
                      </a:r>
                      <a:r>
                        <a:rPr lang="en-US" sz="2800" dirty="0" err="1"/>
                        <a:t>airodump-ng, </a:t>
                      </a:r>
                      <a:r>
                        <a:rPr lang="en-US" sz="2800" dirty="0"/>
                        <a:t>die SSID aus den Antworten der Probe und den Assoziationsanfragen zu ermitteln.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04280694"/>
              </p:ext>
            </p:extLst>
          </p:nvPr>
        </p:nvGraphicFramePr>
        <p:xfrm>
          <a:off x="1215409" y="2392925"/>
          <a:ext cx="9622309" cy="343802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STATION</a:t>
                      </a:r>
                    </a:p>
                  </a:txBody>
                  <a:tcPr marL="16179" marR="16179" marT="6067" marB="6067" anchor="ctr">
                    <a:lnL>
                      <a:noFill/>
                    </a:lnL>
                    <a:lnR>
                      <a:noFill/>
                    </a:lnR>
                    <a:lnT>
                      <a:noFill/>
                    </a:lnT>
                    <a:lnB>
                      <a:noFill/>
                    </a:lnB>
                  </a:tcPr>
                </a:tc>
                <a:tc>
                  <a:txBody>
                    <a:bodyPr/>
                    <a:lstStyle/>
                    <a:p>
                      <a:r>
                        <a:rPr lang="en-US" sz="2800" dirty="0"/>
                        <a:t>MAC-Adresse jeder assoziierten Station oder Stationen, die nach einem AP suchen, mit dem sie sich verbinden können. Clients, die derzeit nicht mit einem AP verbunden sind, haben eine BSSID von "(not associated)".</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Bewerten Sie</a:t>
                      </a:r>
                    </a:p>
                  </a:txBody>
                  <a:tcPr marL="16179" marR="16179" marT="6067" marB="6067" anchor="ctr">
                    <a:lnL>
                      <a:noFill/>
                    </a:lnL>
                    <a:lnR>
                      <a:noFill/>
                    </a:lnR>
                    <a:lnT>
                      <a:noFill/>
                    </a:lnT>
                    <a:lnB>
                      <a:noFill/>
                    </a:lnB>
                  </a:tcPr>
                </a:tc>
                <a:tc>
                  <a:txBody>
                    <a:bodyPr/>
                    <a:lstStyle/>
                    <a:p>
                      <a:r>
                        <a:rPr lang="en-US" sz="2800" dirty="0"/>
                        <a:t>Empfangsrate der Station, gefolgt von der Übertragungsrate. Zeigt "e" nach jeder Rate an, wenn das Netzwerk </a:t>
                      </a:r>
                      <a:r>
                        <a:rPr lang="en-US" sz="2800" dirty="0" err="1"/>
                        <a:t>QoS </a:t>
                      </a:r>
                      <a:r>
                        <a:rPr lang="en-US" sz="2800" dirty="0"/>
                        <a:t>aktiviert hat.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004139739"/>
              </p:ext>
            </p:extLst>
          </p:nvPr>
        </p:nvGraphicFramePr>
        <p:xfrm>
          <a:off x="1215409" y="2392925"/>
          <a:ext cx="9892473" cy="388901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pl-PL" sz="2800" b="1" dirty="0">
                          <a:solidFill>
                            <a:srgbClr val="FF0000"/>
                          </a:solidFill>
                        </a:rPr>
                        <a:t>Verloren</a:t>
                      </a:r>
                    </a:p>
                  </a:txBody>
                  <a:tcPr marL="16179" marR="16179" marT="6067" marB="6067" anchor="ctr">
                    <a:lnL>
                      <a:noFill/>
                    </a:lnL>
                    <a:lnR>
                      <a:noFill/>
                    </a:lnR>
                    <a:lnT>
                      <a:noFill/>
                    </a:lnT>
                    <a:lnB>
                      <a:noFill/>
                    </a:lnB>
                  </a:tcPr>
                </a:tc>
                <a:tc>
                  <a:txBody>
                    <a:bodyPr/>
                    <a:lstStyle/>
                    <a:p>
                      <a:r>
                        <a:rPr lang="en-US" sz="2800" dirty="0"/>
                        <a:t>Die Anzahl der in den letzten 10 Sekunden verlorenen Datenpakete auf der Grundlage der Sequenznummer. Siehe Hinweis unten für eine genauere Erklärung.</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Pakete</a:t>
                      </a:r>
                    </a:p>
                  </a:txBody>
                  <a:tcPr marL="16179" marR="16179" marT="6067" marB="6067" anchor="ctr">
                    <a:lnL>
                      <a:noFill/>
                    </a:lnL>
                    <a:lnR>
                      <a:noFill/>
                    </a:lnR>
                    <a:lnT>
                      <a:noFill/>
                    </a:lnT>
                    <a:lnB>
                      <a:noFill/>
                    </a:lnB>
                  </a:tcPr>
                </a:tc>
                <a:tc>
                  <a:txBody>
                    <a:bodyPr/>
                    <a:lstStyle/>
                    <a:p>
                      <a:r>
                        <a:rPr lang="en-US" sz="2800" dirty="0"/>
                        <a:t>Die Anzahl der vom Client gesendeten Datenpakete.</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pl-PL" sz="2800" b="1" dirty="0">
                          <a:solidFill>
                            <a:srgbClr val="FF0000"/>
                          </a:solidFill>
                        </a:rPr>
                        <a:t>Anmerkungen</a:t>
                      </a:r>
                    </a:p>
                  </a:txBody>
                  <a:tcPr marL="16179" marR="16179" marT="6067" marB="6067" anchor="ctr">
                    <a:lnL>
                      <a:noFill/>
                    </a:lnL>
                    <a:lnR>
                      <a:noFill/>
                    </a:lnR>
                    <a:lnT>
                      <a:noFill/>
                    </a:lnT>
                    <a:lnB>
                      <a:noFill/>
                    </a:lnB>
                  </a:tcPr>
                </a:tc>
                <a:tc>
                  <a:txBody>
                    <a:bodyPr/>
                    <a:lstStyle/>
                    <a:p>
                      <a:r>
                        <a:rPr lang="en-US" sz="2800" dirty="0"/>
                        <a:t>Zusätzliche Informationen über den Client, z. B. erfasste EAPOL- oder PMKID-Daten.</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pl-PL" sz="2800" b="1" dirty="0" err="1">
                          <a:solidFill>
                            <a:srgbClr val="FF0000"/>
                          </a:solidFill>
                        </a:rPr>
                        <a:t>Sonden</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Die vom Client abgefragten ESSIDs. Dies sind die Netze, mit denen der Client versucht, eine Verbindung herzustellen, wenn er derzeit nicht verbunden ist. </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en-GB" sz="2800" b="1" dirty="0">
                <a:solidFill>
                  <a:srgbClr val="0070C0"/>
                </a:solidFill>
              </a:rPr>
              <a:t>Schritt 3 - Verwendung der Anwendung </a:t>
            </a:r>
            <a:r>
              <a:rPr lang="en-GB" sz="2800" b="1" dirty="0" err="1">
                <a:solidFill>
                  <a:srgbClr val="0070C0"/>
                </a:solidFill>
              </a:rPr>
              <a:t>aireplay-ng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aireplay-ng&lt;Option&gt;&lt;Schnittstelle&gt;</a:t>
            </a:r>
            <a:endParaRPr lang="pl-PL" sz="2800" i="1" dirty="0">
              <a:solidFill>
                <a:srgbClr val="FF0000"/>
              </a:solidFill>
            </a:endParaRPr>
          </a:p>
          <a:p>
            <a:endParaRPr lang="pl-PL" sz="2800" dirty="0"/>
          </a:p>
          <a:p>
            <a:r>
              <a:rPr lang="en-GB" sz="2800" b="1" dirty="0"/>
              <a:t>Verwendungsbeispiel </a:t>
            </a:r>
            <a:r>
              <a:rPr lang="en-GB" sz="2800" dirty="0"/>
              <a:t>(Einspeisung von künstlichem Datenverkehr in das WEP-Netz): </a:t>
            </a:r>
            <a:endParaRPr lang="pl-PL" sz="2800" dirty="0"/>
          </a:p>
          <a:p>
            <a:endParaRPr lang="pl-PL" sz="2800" dirty="0"/>
          </a:p>
          <a:p>
            <a:r>
              <a:rPr lang="en-GB" sz="2800" i="1" dirty="0" err="1">
                <a:solidFill>
                  <a:srgbClr val="FF0000"/>
                </a:solidFill>
              </a:rPr>
              <a:t>aireplay-ng </a:t>
            </a:r>
            <a:r>
              <a:rPr lang="en-GB" sz="2800" i="1" dirty="0">
                <a:solidFill>
                  <a:srgbClr val="FF0000"/>
                </a:solidFill>
              </a:rPr>
              <a:t>-3 -b 10:FE:ED:90:A9:26 -h FF:FF:FF:FF:FF:FF:FF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3970318"/>
          </a:xfrm>
          <a:prstGeom prst="rect">
            <a:avLst/>
          </a:prstGeom>
        </p:spPr>
        <p:txBody>
          <a:bodyPr wrap="square">
            <a:spAutoFit/>
          </a:bodyPr>
          <a:lstStyle/>
          <a:p>
            <a:r>
              <a:rPr lang="en-GB" sz="2800" b="1" dirty="0">
                <a:solidFill>
                  <a:srgbClr val="0070C0"/>
                </a:solidFill>
              </a:rPr>
              <a:t>Schritt 4 - Verwenden Sie die Anwendung </a:t>
            </a:r>
            <a:r>
              <a:rPr lang="en-GB" sz="2800" b="1" dirty="0" err="1">
                <a:solidFill>
                  <a:srgbClr val="0070C0"/>
                </a:solidFill>
              </a:rPr>
              <a:t>aircrack-ng</a:t>
            </a:r>
            <a:endParaRPr lang="pl-PL" sz="2800" b="1" dirty="0">
              <a:solidFill>
                <a:srgbClr val="0070C0"/>
              </a:solidFill>
            </a:endParaRPr>
          </a:p>
          <a:p>
            <a:endParaRPr lang="pl-PL" sz="2800" dirty="0"/>
          </a:p>
          <a:p>
            <a:r>
              <a:rPr lang="en-GB" sz="2800" dirty="0"/>
              <a:t>Befehlssyntax: </a:t>
            </a:r>
            <a:endParaRPr lang="pl-PL" sz="2800" dirty="0"/>
          </a:p>
          <a:p>
            <a:r>
              <a:rPr lang="en-GB" sz="2800" i="1" dirty="0" err="1">
                <a:solidFill>
                  <a:srgbClr val="FF0000"/>
                </a:solidFill>
              </a:rPr>
              <a:t>aircrack-ng </a:t>
            </a:r>
            <a:r>
              <a:rPr lang="en-GB" sz="2800" i="1" dirty="0">
                <a:solidFill>
                  <a:srgbClr val="FF0000"/>
                </a:solidFill>
              </a:rPr>
              <a:t>-w </a:t>
            </a:r>
            <a:r>
              <a:rPr lang="en-GB" sz="2800" i="1" dirty="0" err="1">
                <a:solidFill>
                  <a:srgbClr val="FF0000"/>
                </a:solidFill>
              </a:rPr>
              <a:t>Wörterbuch_Ort Sequenz_Ort</a:t>
            </a:r>
            <a:endParaRPr lang="pl-PL" sz="2800" i="1" dirty="0">
              <a:solidFill>
                <a:srgbClr val="FF0000"/>
              </a:solidFill>
            </a:endParaRPr>
          </a:p>
          <a:p>
            <a:endParaRPr lang="pl-PL" sz="2800" dirty="0"/>
          </a:p>
          <a:p>
            <a:endParaRPr lang="pl-PL" sz="2800" dirty="0"/>
          </a:p>
          <a:p>
            <a:r>
              <a:rPr lang="en-GB" sz="2800" b="1" dirty="0"/>
              <a:t>Anwendungsbeispiel </a:t>
            </a:r>
            <a:r>
              <a:rPr lang="en-GB" sz="2800" dirty="0"/>
              <a:t>(Abrufen des WPA/WPA2-Schlüsselwerts mithilfe eines Wörterbuchs):</a:t>
            </a:r>
            <a:endParaRPr lang="pl-PL" sz="2800" dirty="0"/>
          </a:p>
          <a:p>
            <a:r>
              <a:rPr lang="en-GB" sz="2800" dirty="0"/>
              <a:t> </a:t>
            </a:r>
            <a:endParaRPr lang="pl-PL" sz="2800" dirty="0"/>
          </a:p>
          <a:p>
            <a:r>
              <a:rPr lang="en-GB" sz="2800" i="1" dirty="0" err="1">
                <a:solidFill>
                  <a:srgbClr val="FF0000"/>
                </a:solidFill>
              </a:rPr>
              <a:t>aircrack-ng </a:t>
            </a:r>
            <a:r>
              <a:rPr lang="en-GB" sz="2800" i="1" dirty="0">
                <a:solidFill>
                  <a:srgbClr val="FF0000"/>
                </a:solidFill>
              </a:rPr>
              <a:t>-w /wurzel/verzeichnis.txt /wurzel/handshake</a:t>
            </a:r>
            <a:r>
              <a:rPr lang="en-GB" sz="2800" i="1" dirty="0" err="1">
                <a:solidFill>
                  <a:srgbClr val="FF0000"/>
                </a:solidFill>
              </a:rPr>
              <a:t>.cap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3970318"/>
          </a:xfrm>
          <a:prstGeom prst="rect">
            <a:avLst/>
          </a:prstGeom>
        </p:spPr>
        <p:txBody>
          <a:bodyPr wrap="square">
            <a:spAutoFit/>
          </a:bodyPr>
          <a:lstStyle/>
          <a:p>
            <a:pPr marL="285750" indent="-285750" algn="just">
              <a:buFont typeface="Arial" panose="020B0604020202020204" pitchFamily="34" charset="0"/>
              <a:buChar char="•"/>
            </a:pPr>
            <a:r>
              <a:rPr lang="en-GB" sz="2800" dirty="0"/>
              <a:t>Ein interessantes Programm ist die Anwendung </a:t>
            </a:r>
            <a:r>
              <a:rPr lang="en-GB" sz="2800" i="1" dirty="0"/>
              <a:t>crunch</a:t>
            </a:r>
            <a:r>
              <a:rPr lang="en-GB" sz="2800" dirty="0"/>
              <a:t>, mit der Sie eine Liste von Netzschlüsselpositionen auf der Grundlage eines bestimmten Kriteriums und Zeichenraums erstellen können. </a:t>
            </a:r>
            <a:endParaRPr lang="pl-PL" sz="2800" dirty="0"/>
          </a:p>
          <a:p>
            <a:pPr marL="285750" indent="-285750" algn="just">
              <a:buFont typeface="Arial" panose="020B0604020202020204" pitchFamily="34" charset="0"/>
              <a:buChar char="•"/>
            </a:pPr>
            <a:r>
              <a:rPr lang="en-GB" sz="2800" dirty="0"/>
              <a:t>Sie wird häufig als Eingabequelle für die Anwendung </a:t>
            </a:r>
            <a:r>
              <a:rPr lang="en-GB" sz="2800" dirty="0" err="1"/>
              <a:t>aircrack-ng </a:t>
            </a:r>
            <a:r>
              <a:rPr lang="en-GB" sz="2800" dirty="0"/>
              <a:t>verwendet. Verwendungsbeispiel (erzwungenes Abrufen des Wertes eines 8-stelligen Schlüssels ohne Verwendung eines Wörterbuchs, basierend auf dem Zeichenraum: abc0123456789)</a:t>
            </a:r>
            <a:r>
              <a:rPr lang="pl-PL" sz="2800" dirty="0"/>
              <a:t>.</a:t>
            </a:r>
          </a:p>
          <a:p>
            <a:pPr algn="just"/>
            <a:r>
              <a:rPr lang="en-GB" sz="2800" i="1" dirty="0"/>
              <a:t> </a:t>
            </a:r>
            <a:endParaRPr lang="pl-PL" sz="2800" dirty="0"/>
          </a:p>
          <a:p>
            <a:pPr algn="just"/>
            <a:r>
              <a:rPr lang="en-GB" sz="2800" b="1" i="1" dirty="0">
                <a:solidFill>
                  <a:srgbClr val="FF0000"/>
                </a:solidFill>
              </a:rPr>
              <a:t>crunch 8 8 abc0123456789 -t @@@@@@@@ | </a:t>
            </a:r>
            <a:r>
              <a:rPr lang="en-GB" sz="2800" b="1" i="1" dirty="0" err="1">
                <a:solidFill>
                  <a:srgbClr val="FF0000"/>
                </a:solidFill>
              </a:rPr>
              <a:t>aircrack-ng </a:t>
            </a:r>
            <a:r>
              <a:rPr lang="en-GB" sz="2800" b="1" i="1" dirty="0">
                <a:solidFill>
                  <a:srgbClr val="FF0000"/>
                </a:solidFill>
              </a:rPr>
              <a:t>-bssid 10:FE:ED:90:A9:26 -w- /root/handshake</a:t>
            </a:r>
            <a:r>
              <a:rPr lang="en-GB" sz="2800" b="1" i="1" dirty="0" err="1">
                <a:solidFill>
                  <a:srgbClr val="FF0000"/>
                </a:solidFill>
              </a:rPr>
              <a:t>.cap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Die </a:t>
            </a:r>
            <a:r>
              <a:rPr lang="en-GB" sz="5400" b="1" dirty="0" err="1"/>
              <a:t>KaliLinux </a:t>
            </a:r>
            <a:r>
              <a:rPr lang="pl-PL" sz="5400" b="1" dirty="0"/>
              <a:t>- </a:t>
            </a:r>
            <a:r>
              <a:rPr lang="en-GB" b="1" dirty="0"/>
              <a:t>Umgebung der Prüfung des Widerstandes </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230220"/>
            <a:ext cx="10379637"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285750" indent="-285750" fontAlgn="base">
              <a:spcAft>
                <a:spcPts val="600"/>
              </a:spcAft>
            </a:pPr>
            <a:r>
              <a:rPr lang="en-GB" sz="2800" dirty="0">
                <a:latin typeface="+mn-lt"/>
              </a:rPr>
              <a:t>Ein </a:t>
            </a:r>
            <a:r>
              <a:rPr lang="en-GB" sz="2800" b="1" dirty="0">
                <a:solidFill>
                  <a:srgbClr val="FF0000"/>
                </a:solidFill>
                <a:latin typeface="+mn-lt"/>
              </a:rPr>
              <a:t>virtuelles privates Netzwerk </a:t>
            </a:r>
            <a:r>
              <a:rPr lang="en-GB" sz="2800" dirty="0">
                <a:latin typeface="+mn-lt"/>
              </a:rPr>
              <a:t>ist ein Tunnel, durch den privater Netzwerkverkehr zwischen Absender und Empfänger über ein öffentliches Netzwerk fließt. </a:t>
            </a:r>
            <a:endParaRPr lang="pl-PL" sz="2800" dirty="0">
              <a:latin typeface="+mn-lt"/>
            </a:endParaRPr>
          </a:p>
          <a:p>
            <a:pPr marL="285750" indent="-285750" algn="just" fontAlgn="base">
              <a:spcAft>
                <a:spcPts val="600"/>
              </a:spcAft>
            </a:pPr>
            <a:r>
              <a:rPr lang="en-GB" sz="2800" dirty="0">
                <a:latin typeface="+mn-lt"/>
              </a:rPr>
              <a:t>Ein </a:t>
            </a:r>
            <a:r>
              <a:rPr lang="en-GB" sz="2800" b="1" dirty="0">
                <a:solidFill>
                  <a:srgbClr val="FF0000"/>
                </a:solidFill>
                <a:latin typeface="+mn-lt"/>
              </a:rPr>
              <a:t>VPN-Netzwerk </a:t>
            </a:r>
            <a:r>
              <a:rPr lang="en-GB" sz="2800" dirty="0">
                <a:latin typeface="+mn-lt"/>
              </a:rPr>
              <a:t>verschlüsselt alle Aktivitäten im Internet, verbirgt die IP-Adresse und schützt so die Identität des Netzwerkbenutzers. Eine VPN-Verbindung bietet sicheren Zugang zu Anwendungen, Websites und Unterhaltungsplattformen von überall auf der Welt. </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en-GB" sz="2800" dirty="0"/>
              <a:t>Optional ist es möglich, die übertragenen Daten zu komprimieren oder zu verschlüsseln, um eine bessere Qualität oder ein höheres Maß an Sicherheit zu erreichen und so die Privatsphäre innerhalb des Netzes zu schützen.</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539430"/>
          </a:xfrm>
          <a:prstGeom prst="rect">
            <a:avLst/>
          </a:prstGeom>
        </p:spPr>
        <p:txBody>
          <a:bodyPr wrap="square">
            <a:spAutoFit/>
          </a:bodyPr>
          <a:lstStyle/>
          <a:p>
            <a:pPr algn="just"/>
            <a:r>
              <a:rPr lang="en-GB" sz="2800" dirty="0"/>
              <a:t>VPNs können in zwei Hauptkategorien unterteilt werden: </a:t>
            </a:r>
            <a:endParaRPr lang="pl-PL" sz="2800" dirty="0"/>
          </a:p>
          <a:p>
            <a:pPr algn="just"/>
            <a:endParaRPr lang="pl-PL" sz="2800" dirty="0"/>
          </a:p>
          <a:p>
            <a:pPr marL="285750" indent="-285750" algn="just">
              <a:buFontTx/>
              <a:buChar char="-"/>
            </a:pPr>
            <a:r>
              <a:rPr lang="en-GB" sz="2800" b="1" dirty="0">
                <a:solidFill>
                  <a:srgbClr val="FF0000"/>
                </a:solidFill>
              </a:rPr>
              <a:t>Ein Fernzugriffs-VPN</a:t>
            </a:r>
            <a:r>
              <a:rPr lang="en-GB" sz="2800" dirty="0"/>
              <a:t>, das es Benutzern ermöglicht, sich mit einem entfernten Netzwerk zu verbinden, in der Regel über eine spezielle Software. </a:t>
            </a:r>
            <a:endParaRPr lang="pl-PL" sz="2800" dirty="0"/>
          </a:p>
          <a:p>
            <a:pPr marL="285750" indent="-285750" algn="just">
              <a:buFontTx/>
              <a:buChar char="-"/>
            </a:pPr>
            <a:endParaRPr lang="pl-PL" sz="2800" dirty="0"/>
          </a:p>
          <a:p>
            <a:pPr marL="265113" indent="-265113" algn="just"/>
            <a:r>
              <a:rPr lang="en-GB" sz="2800" b="1" dirty="0">
                <a:solidFill>
                  <a:srgbClr val="FF0000"/>
                </a:solidFill>
              </a:rPr>
              <a:t>- Site-to-Site-VPNs </a:t>
            </a:r>
            <a:r>
              <a:rPr lang="en-GB" sz="2800" dirty="0"/>
              <a:t>werden von Unternehmen, insbesondere von Großunternehmen, genutzt. Sie ermöglichen es Nutzern an ausgewählten Standorten, sicher auf die Netzwerke anderer Nutzer zuzugreifen.</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2050652"/>
            <a:ext cx="11563151" cy="3653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en-GB" sz="2800" dirty="0"/>
              <a:t>Ein Beispiel für eine spezielle VPN-Entwicklungssoftware ist </a:t>
            </a:r>
            <a:r>
              <a:rPr lang="pl-PL" sz="2800" b="1" i="1" dirty="0" err="1">
                <a:solidFill>
                  <a:srgbClr val="FF0000"/>
                </a:solidFill>
              </a:rPr>
              <a:t>FortiClient </a:t>
            </a:r>
            <a:r>
              <a:rPr lang="pl-PL" sz="2800" b="1" i="1" dirty="0">
                <a:solidFill>
                  <a:srgbClr val="FF0000"/>
                </a:solidFill>
              </a:rPr>
              <a:t>VPN</a:t>
            </a:r>
            <a:r>
              <a:rPr lang="en-GB" sz="2800" dirty="0"/>
              <a:t>. Mit der </a:t>
            </a:r>
            <a:r>
              <a:rPr lang="pl-PL" sz="2800" dirty="0" err="1"/>
              <a:t>VPN-Anwendung </a:t>
            </a:r>
            <a:r>
              <a:rPr lang="en-US" sz="2800" dirty="0"/>
              <a:t>können Sie eine sichere Virtual Private Network (VPN)-Verbindung mit IPSec- oder SSL VPN "Tunnel Mode"-Verbindungen zwischen Ihrem Android-Gerät und der FortiGate Firewall herstellen. Ihre Verbindung wird vollständig verschlüsselt und der gesamte Datenverkehr wird über den sicheren Tunnel gesendet.</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72836" y="1829413"/>
            <a:ext cx="9746673" cy="1815882"/>
          </a:xfrm>
          <a:prstGeom prst="rect">
            <a:avLst/>
          </a:prstGeom>
        </p:spPr>
        <p:txBody>
          <a:bodyPr wrap="square">
            <a:spAutoFit/>
          </a:bodyPr>
          <a:lstStyle/>
          <a:p>
            <a:pPr algn="just"/>
            <a:r>
              <a:rPr lang="en-US" sz="2800" dirty="0"/>
              <a:t>Diese einfach zu bedienende App unterstützt sowohl SSL als auch </a:t>
            </a:r>
            <a:r>
              <a:rPr lang="en-US" sz="2800" dirty="0" err="1"/>
              <a:t>IPSec </a:t>
            </a:r>
            <a:r>
              <a:rPr lang="en-US" sz="2800" dirty="0"/>
              <a:t>VPN mit FortiToken-Unterstützung. Die in dieser kostenlosen App enthaltenen VPN-Funktionen sind begrenzt. Upgraden Sie daher auf </a:t>
            </a:r>
            <a:r>
              <a:rPr lang="en-US" sz="2800" dirty="0" err="1"/>
              <a:t>FortiClient </a:t>
            </a:r>
            <a:r>
              <a:rPr lang="en-US" sz="2800" dirty="0"/>
              <a:t>- Fabric Agent, um erweiterte Funktionen und technischen Support zu erhalten.</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6561089" y="3376318"/>
            <a:ext cx="5155217" cy="308434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2246769"/>
          </a:xfrm>
          <a:prstGeom prst="rect">
            <a:avLst/>
          </a:prstGeom>
        </p:spPr>
        <p:txBody>
          <a:bodyPr wrap="square">
            <a:spAutoFit/>
          </a:bodyPr>
          <a:lstStyle/>
          <a:p>
            <a:pPr algn="just"/>
            <a:r>
              <a:rPr lang="pl-PL" sz="2800" dirty="0" err="1"/>
              <a:t>Nachdem Sie </a:t>
            </a:r>
            <a:r>
              <a:rPr lang="pl-PL" sz="2800" dirty="0"/>
              <a:t>die </a:t>
            </a:r>
            <a:r>
              <a:rPr lang="pl-PL" sz="2800" dirty="0" err="1"/>
              <a:t>Einstellungen konfiguriert haben</a:t>
            </a:r>
            <a:r>
              <a:rPr lang="pl-PL" sz="2800" dirty="0"/>
              <a:t>, können </a:t>
            </a:r>
            <a:r>
              <a:rPr lang="pl-PL" sz="2800" dirty="0" err="1"/>
              <a:t>Sie eine Verbindung </a:t>
            </a:r>
            <a:r>
              <a:rPr lang="pl-PL" sz="2800" dirty="0"/>
              <a:t>zu </a:t>
            </a:r>
            <a:r>
              <a:rPr lang="pl-PL" sz="2800" dirty="0" err="1"/>
              <a:t>einem externen </a:t>
            </a:r>
            <a:r>
              <a:rPr lang="pl-PL" sz="2800" dirty="0"/>
              <a:t>Netzwerk </a:t>
            </a:r>
            <a:r>
              <a:rPr lang="pl-PL" sz="2800" dirty="0" err="1"/>
              <a:t>herstellen</a:t>
            </a:r>
            <a:r>
              <a:rPr lang="pl-PL" sz="2800" dirty="0"/>
              <a:t>. Um eine </a:t>
            </a:r>
            <a:r>
              <a:rPr lang="pl-PL" sz="2800" dirty="0" err="1"/>
              <a:t>Verbindung herzustellen</a:t>
            </a:r>
            <a:r>
              <a:rPr lang="pl-PL" sz="2800" dirty="0"/>
              <a:t>, </a:t>
            </a:r>
            <a:r>
              <a:rPr lang="pl-PL" sz="2800" dirty="0" err="1"/>
              <a:t>geben Sie </a:t>
            </a:r>
            <a:r>
              <a:rPr lang="pl-PL" sz="2800" dirty="0"/>
              <a:t>den </a:t>
            </a:r>
            <a:r>
              <a:rPr lang="pl-PL" sz="2800" dirty="0" err="1"/>
              <a:t>Benutzernamen </a:t>
            </a:r>
            <a:r>
              <a:rPr lang="pl-PL" sz="2800" dirty="0"/>
              <a:t>und das </a:t>
            </a:r>
            <a:r>
              <a:rPr lang="pl-PL" sz="2800" dirty="0" err="1"/>
              <a:t>Kennwort ein </a:t>
            </a:r>
            <a:r>
              <a:rPr lang="pl-PL" sz="2800" dirty="0"/>
              <a:t>und </a:t>
            </a:r>
            <a:r>
              <a:rPr lang="pl-PL" sz="2800" dirty="0" err="1"/>
              <a:t>drücken Sie dann </a:t>
            </a:r>
            <a:r>
              <a:rPr lang="pl-PL" sz="2800" dirty="0"/>
              <a:t>die </a:t>
            </a:r>
            <a:r>
              <a:rPr lang="pl-PL" sz="2800" dirty="0" err="1"/>
              <a:t>Schaltfläche </a:t>
            </a:r>
            <a:r>
              <a:rPr lang="pl-PL" sz="2800" dirty="0"/>
              <a:t>Verbinden.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6468489" y="2001926"/>
            <a:ext cx="5457508" cy="3265202"/>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1384995"/>
          </a:xfrm>
          <a:prstGeom prst="rect">
            <a:avLst/>
          </a:prstGeom>
        </p:spPr>
        <p:txBody>
          <a:bodyPr wrap="square">
            <a:spAutoFit/>
          </a:bodyPr>
          <a:lstStyle/>
          <a:p>
            <a:pPr algn="just"/>
            <a:r>
              <a:rPr lang="pl-PL" sz="2800" dirty="0" err="1"/>
              <a:t>Nach erfolgreicher Verbindung </a:t>
            </a:r>
            <a:r>
              <a:rPr lang="pl-PL" sz="2800" dirty="0"/>
              <a:t>werden die </a:t>
            </a:r>
            <a:r>
              <a:rPr lang="pl-PL" sz="2800" dirty="0" err="1"/>
              <a:t>Meldung </a:t>
            </a:r>
            <a:r>
              <a:rPr lang="pl-PL" sz="2800" dirty="0"/>
              <a:t>und der Verbindungsstatus </a:t>
            </a:r>
            <a:r>
              <a:rPr lang="pl-PL" sz="2800" dirty="0" err="1"/>
              <a:t>angezeigt</a:t>
            </a:r>
            <a:r>
              <a:rPr lang="pl-PL" sz="2800" dirty="0"/>
              <a:t>.</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6306311" y="2131481"/>
            <a:ext cx="5457508" cy="3265202"/>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2364834"/>
            <a:ext cx="1095765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285750" lvl="0" indent="-285750" eaLnBrk="0" hangingPunct="0">
              <a:buFontTx/>
              <a:buChar char="-"/>
            </a:pPr>
            <a:r>
              <a:rPr lang="pl-PL" sz="2800" dirty="0" err="1">
                <a:latin typeface="+mn-lt"/>
              </a:rPr>
              <a:t>IPSec </a:t>
            </a:r>
            <a:r>
              <a:rPr lang="pl-PL" sz="2800" dirty="0">
                <a:latin typeface="+mn-lt"/>
              </a:rPr>
              <a:t>und SSLVPN "</a:t>
            </a:r>
            <a:r>
              <a:rPr lang="pl-PL" sz="2800" dirty="0" err="1">
                <a:latin typeface="+mn-lt"/>
              </a:rPr>
              <a:t>Tunnelmodus</a:t>
            </a:r>
            <a:r>
              <a:rPr lang="pl-PL" sz="2800" dirty="0">
                <a:latin typeface="+mn-lt"/>
              </a:rPr>
              <a:t>"</a:t>
            </a:r>
          </a:p>
          <a:p>
            <a:pPr marL="285750" lvl="0" indent="-285750" eaLnBrk="0" hangingPunct="0">
              <a:buFontTx/>
              <a:buChar char="-"/>
            </a:pPr>
            <a:r>
              <a:rPr lang="pl-PL" sz="2800" dirty="0" err="1">
                <a:latin typeface="+mn-lt"/>
              </a:rPr>
              <a:t>Zwei-Faktoren-Authentifizierung mit FortiToken</a:t>
            </a:r>
            <a:endParaRPr lang="pl-PL" sz="2800" dirty="0">
              <a:latin typeface="+mn-lt"/>
            </a:endParaRPr>
          </a:p>
          <a:p>
            <a:pPr marL="285750" lvl="0" indent="-285750" eaLnBrk="0" hangingPunct="0">
              <a:buFontTx/>
              <a:buChar char="-"/>
            </a:pPr>
            <a:r>
              <a:rPr lang="pl-PL" sz="2800" dirty="0" err="1">
                <a:latin typeface="+mn-lt"/>
              </a:rPr>
              <a:t>Kunden-Zertifikate</a:t>
            </a:r>
            <a:endParaRPr lang="pl-PL" sz="2800" dirty="0">
              <a:latin typeface="+mn-lt"/>
            </a:endParaRPr>
          </a:p>
          <a:p>
            <a:pPr marL="285750" lvl="0" indent="-285750" eaLnBrk="0" hangingPunct="0">
              <a:buFontTx/>
              <a:buChar char="-"/>
            </a:pPr>
            <a:r>
              <a:rPr lang="pl-PL" sz="2800" dirty="0" err="1">
                <a:latin typeface="+mn-lt"/>
              </a:rPr>
              <a:t>Unterstützung der </a:t>
            </a:r>
            <a:r>
              <a:rPr lang="pl-PL" sz="2800" dirty="0">
                <a:latin typeface="+mn-lt"/>
              </a:rPr>
              <a:t>Sprachen Englisch, </a:t>
            </a:r>
            <a:r>
              <a:rPr lang="pl-PL" sz="2800" dirty="0" err="1">
                <a:latin typeface="+mn-lt"/>
              </a:rPr>
              <a:t>Chinesisch</a:t>
            </a:r>
            <a:r>
              <a:rPr lang="pl-PL" sz="2800" dirty="0">
                <a:latin typeface="+mn-lt"/>
              </a:rPr>
              <a:t>, </a:t>
            </a:r>
            <a:r>
              <a:rPr lang="pl-PL" sz="2800" dirty="0" err="1">
                <a:latin typeface="+mn-lt"/>
              </a:rPr>
              <a:t>Japanisch </a:t>
            </a:r>
            <a:r>
              <a:rPr lang="pl-PL" sz="2800" dirty="0">
                <a:latin typeface="+mn-lt"/>
              </a:rPr>
              <a:t>und </a:t>
            </a:r>
            <a:r>
              <a:rPr lang="pl-PL" sz="2800" dirty="0" err="1">
                <a:latin typeface="+mn-lt"/>
              </a:rPr>
              <a:t>Koreanisch</a:t>
            </a:r>
            <a:br>
              <a:rPr lang="pl-PL" sz="2800" dirty="0">
                <a:latin typeface="+mn-lt"/>
              </a:rPr>
            </a:br>
            <a:br>
              <a:rPr lang="pl-PL" sz="2800" dirty="0">
                <a:latin typeface="+mn-lt"/>
              </a:rPr>
            </a:br>
            <a:r>
              <a:rPr lang="pl-PL" sz="2800" dirty="0">
                <a:latin typeface="+mn-lt"/>
              </a:rPr>
              <a:t>Link zur </a:t>
            </a:r>
            <a:r>
              <a:rPr lang="pl-PL" sz="2800" dirty="0" err="1">
                <a:latin typeface="+mn-lt"/>
              </a:rPr>
              <a:t>Dokumentation: </a:t>
            </a:r>
            <a:r>
              <a:rPr lang="pl-PL"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Virtuelle VPN-Tunnel</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4401205"/>
          </a:xfrm>
          <a:prstGeom prst="rect">
            <a:avLst/>
          </a:prstGeom>
        </p:spPr>
        <p:txBody>
          <a:bodyPr wrap="square">
            <a:spAutoFit/>
          </a:bodyPr>
          <a:lstStyle/>
          <a:p>
            <a:pPr algn="just"/>
            <a:r>
              <a:rPr lang="en-GB" sz="2800" dirty="0"/>
              <a:t>Einer der am häufigsten genutzten Kommunikationskanäle ist die elektronische Post (E-Mail), die zunehmend zum Ziel von Hackerangriffen wird.</a:t>
            </a:r>
            <a:endParaRPr lang="pl-PL" sz="2800" dirty="0"/>
          </a:p>
          <a:p>
            <a:pPr algn="just"/>
            <a:endParaRPr lang="pl-PL" sz="2800" dirty="0"/>
          </a:p>
          <a:p>
            <a:pPr algn="just"/>
            <a:r>
              <a:rPr lang="en-GB" sz="2800" dirty="0"/>
              <a:t>Der Schutz dieses Elements ist ein wichtiger Bestandteil eines Pakets von Cybersicherheitslösungen. </a:t>
            </a:r>
            <a:endParaRPr lang="pl-PL" sz="2800" dirty="0"/>
          </a:p>
          <a:p>
            <a:pPr algn="just"/>
            <a:endParaRPr lang="pl-PL" sz="2800" dirty="0"/>
          </a:p>
          <a:p>
            <a:pPr algn="just"/>
            <a:r>
              <a:rPr lang="en-GB" sz="2800" dirty="0"/>
              <a:t>Der Schutz von E-Mails und die Verschlüsselung von Anhängen sind zwei sehr wichtige Aspekte der Online-Sicherheit. Die E-Mail-Verschlüsselung minimiert nicht nur das Risiko, dass vertrauliche Daten nach außen dringen, sondern verhindert auch, dass sie von Unbefugten abgefangen werden. </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539430"/>
          </a:xfrm>
          <a:prstGeom prst="rect">
            <a:avLst/>
          </a:prstGeom>
        </p:spPr>
        <p:txBody>
          <a:bodyPr wrap="square">
            <a:spAutoFit/>
          </a:bodyPr>
          <a:lstStyle/>
          <a:p>
            <a:pPr algn="just"/>
            <a:r>
              <a:rPr lang="en-GB" sz="2800" dirty="0"/>
              <a:t>E-Mails und ihre Anhänge sind standardmäßig nicht mit SSL- und TLS-Protokollen gesichert, und alle Nachrichten werden im Klartext gesendet. </a:t>
            </a:r>
            <a:endParaRPr lang="pl-PL" sz="2800" dirty="0"/>
          </a:p>
          <a:p>
            <a:pPr algn="just"/>
            <a:endParaRPr lang="pl-PL" sz="2800" dirty="0"/>
          </a:p>
          <a:p>
            <a:pPr algn="just"/>
            <a:r>
              <a:rPr lang="en-GB" sz="2800" b="1" dirty="0">
                <a:solidFill>
                  <a:srgbClr val="FF0000"/>
                </a:solidFill>
              </a:rPr>
              <a:t>Verschlüsselungsalgorithmen </a:t>
            </a:r>
            <a:r>
              <a:rPr lang="en-GB" sz="2800" dirty="0"/>
              <a:t>lassen sich wie die Kryptographie in zwei Kategorien einteilen: </a:t>
            </a:r>
            <a:endParaRPr lang="pl-PL" sz="2800" dirty="0"/>
          </a:p>
          <a:p>
            <a:pPr algn="just"/>
            <a:endParaRPr lang="pl-PL" sz="2800" dirty="0"/>
          </a:p>
          <a:p>
            <a:pPr marL="742950" lvl="1" indent="-285750" algn="just">
              <a:buFont typeface="Arial" panose="020B0604020202020204" pitchFamily="34" charset="0"/>
              <a:buChar char="•"/>
            </a:pPr>
            <a:r>
              <a:rPr lang="en-GB" sz="2800" b="1" dirty="0"/>
              <a:t>symmetrische Verschlüsselungsalgorithmen;</a:t>
            </a:r>
            <a:endParaRPr lang="pl-PL" sz="2800" b="1" dirty="0"/>
          </a:p>
          <a:p>
            <a:pPr marL="742950" lvl="1" indent="-285750" algn="just">
              <a:buFont typeface="Arial" panose="020B0604020202020204" pitchFamily="34" charset="0"/>
              <a:buChar char="•"/>
            </a:pPr>
            <a:r>
              <a:rPr lang="en-GB" sz="2800" b="1" dirty="0"/>
              <a:t>asymmetrische Verschlüsselungsalgorithmen</a:t>
            </a:r>
            <a:r>
              <a:rPr lang="pl-PL" sz="2800" b="1" dirty="0"/>
              <a:t>.</a:t>
            </a:r>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en-GB" sz="2400" dirty="0"/>
              <a:t>Der Hauptunterschied zwischen den beiden Verschlüsselungsmethoden ist die Anzahl der verwendeten Schlüssel. </a:t>
            </a:r>
            <a:endParaRPr lang="pl-PL" sz="2400" dirty="0"/>
          </a:p>
          <a:p>
            <a:pPr algn="just"/>
            <a:endParaRPr lang="pl-PL" sz="2400" dirty="0"/>
          </a:p>
          <a:p>
            <a:pPr algn="just"/>
            <a:r>
              <a:rPr lang="en-GB" sz="2400" b="1" dirty="0"/>
              <a:t>Bei der symmetrischen Verschlüsselung </a:t>
            </a:r>
            <a:r>
              <a:rPr lang="en-GB" sz="2400" dirty="0"/>
              <a:t>wird ein einziger Schlüssel verwendet, während bei der asymmetrischen Verschlüsselung zwei verschiedene, aber zusammengehörige Schlüssel verwendet werden. Einer der Schlüssel ist der private Schlüssel, der andere ist der öffentliche Schlüssel. Symmetrische Verschlüsselungsalgorithmen verwenden denselben Schlüssel, um sowohl Ver- als auch Entschlüsselungsfunktionen auszuführen. </a:t>
            </a:r>
            <a:endParaRPr lang="pl-PL" sz="24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948249"/>
            <a:ext cx="10720233" cy="4393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en-GB" sz="2800" b="1" dirty="0"/>
              <a:t>Der asymmetrische </a:t>
            </a:r>
            <a:r>
              <a:rPr lang="en-GB" sz="2800" dirty="0"/>
              <a:t>Verschlüsselungsalgorithmus verwendet einen Schlüssel zur Verschlüsselung von Daten und einen anderen Schlüssel zur Entschlüsselung. </a:t>
            </a:r>
            <a:endParaRPr lang="pl-PL" sz="2800" dirty="0"/>
          </a:p>
          <a:p>
            <a:pPr algn="just"/>
            <a:endParaRPr lang="pl-PL" sz="2800" dirty="0"/>
          </a:p>
          <a:p>
            <a:pPr algn="just"/>
            <a:r>
              <a:rPr lang="en-GB" sz="2800" dirty="0"/>
              <a:t>Das heißt, wenn wir eine verschlüsselte Nachricht an jemanden senden wollen, verschlüsseln wir sie mit dem öffentlichen Schlüssel des Empfängers, und der Empfänger verwendet seinen privaten Schlüssel, um sie zu entschlüsseln.</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50"/>
            <a:ext cx="10735299" cy="4399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539430"/>
          </a:xfrm>
          <a:prstGeom prst="rect">
            <a:avLst/>
          </a:prstGeom>
        </p:spPr>
        <p:txBody>
          <a:bodyPr wrap="square">
            <a:spAutoFit/>
          </a:bodyPr>
          <a:lstStyle/>
          <a:p>
            <a:pPr marL="457200" indent="-457200" algn="just">
              <a:buFont typeface="Arial" panose="020B0604020202020204" pitchFamily="34" charset="0"/>
              <a:buChar char="•"/>
            </a:pPr>
            <a:r>
              <a:rPr lang="en-GB" sz="2800" dirty="0"/>
              <a:t>Ein weiteres Kriterium für die Unterteilung der Verschlüsselung ist die Schlüssellänge.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Die Länge des Schlüssels steht in direktem Zusammenhang mit dem Sicherheitsniveau, das jeder kryptografische Algorithmus bietet.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Je länger der Schlüssel ist, desto sicherer sind die Daten. Bei symmetrischen Algorithmen werden die Schlüssel nach dem Zufallsprinzip ausgewählt und ihre Länge beträgt in der Regel 128 oder 256 Bit, je nach dem erforderlichen Sicherheitsniveau.</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Eine Lösung ist der OpenPGP-Standard. Definiert kryptographische E-Mail-Erweiterungen - Verschlüsselung und digitale Signaturen.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Die Norm basiert auf dem bestehenden PGP-Programm. Derzeit gibt es viele verschiedene Implementierungen.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Der Standard ist in RFC 4880 definiert.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539430"/>
          </a:xfrm>
          <a:prstGeom prst="rect">
            <a:avLst/>
          </a:prstGeom>
        </p:spPr>
        <p:txBody>
          <a:bodyPr wrap="square">
            <a:spAutoFit/>
          </a:bodyPr>
          <a:lstStyle/>
          <a:p>
            <a:pPr algn="just"/>
            <a:r>
              <a:rPr lang="en-GB" sz="2800" dirty="0" err="1"/>
              <a:t>Enigmail </a:t>
            </a:r>
            <a:r>
              <a:rPr lang="en-GB" sz="2800" dirty="0"/>
              <a:t>verwendet </a:t>
            </a:r>
            <a:r>
              <a:rPr lang="en-GB" sz="2800" dirty="0" err="1"/>
              <a:t>GnuPG </a:t>
            </a:r>
            <a:r>
              <a:rPr lang="en-GB" sz="2800" dirty="0"/>
              <a:t>zum Speichern und Verwalten aller Schlüssel und vertrauenswürdigen Einstellungen. Sie können migrieren und </a:t>
            </a:r>
            <a:r>
              <a:rPr lang="en-GB" sz="2800" dirty="0" err="1"/>
              <a:t>Enigmail </a:t>
            </a:r>
            <a:r>
              <a:rPr lang="en-GB" sz="2800" dirty="0"/>
              <a:t>wird die alten Schlüssel von </a:t>
            </a:r>
            <a:r>
              <a:rPr lang="en-GB" sz="2800" dirty="0" err="1"/>
              <a:t>GnuPG </a:t>
            </a:r>
            <a:r>
              <a:rPr lang="en-GB" sz="2800" dirty="0"/>
              <a:t>lesen und importieren. Thunderbird 78 verwendet andere Einstellungen als </a:t>
            </a:r>
            <a:r>
              <a:rPr lang="en-GB" sz="2800" dirty="0" err="1"/>
              <a:t>Enigmail</a:t>
            </a:r>
            <a:r>
              <a:rPr lang="en-GB" sz="2800" dirty="0"/>
              <a:t>. </a:t>
            </a:r>
            <a:endParaRPr lang="pl-PL" sz="2800" dirty="0"/>
          </a:p>
          <a:p>
            <a:pPr algn="just"/>
            <a:endParaRPr lang="pl-PL" sz="2800" dirty="0"/>
          </a:p>
          <a:p>
            <a:pPr algn="just"/>
            <a:r>
              <a:rPr lang="en-GB" sz="2800" dirty="0"/>
              <a:t>Mit </a:t>
            </a:r>
            <a:r>
              <a:rPr lang="en-GB" sz="2800" dirty="0" err="1"/>
              <a:t>Enigmail </a:t>
            </a:r>
            <a:r>
              <a:rPr lang="en-GB" sz="2800" dirty="0"/>
              <a:t>war es möglich, </a:t>
            </a:r>
            <a:r>
              <a:rPr lang="en-GB" sz="2800" dirty="0" err="1"/>
              <a:t>OpenPGP </a:t>
            </a:r>
            <a:r>
              <a:rPr lang="en-GB" sz="2800" dirty="0"/>
              <a:t>für ein E-Mail-Konto zu aktivieren, es aber automatisch den zu verwendenden Schlüssel wählen zu lassen. Thunderbird 78 kombiniert diese Einstellungen.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4893647"/>
          </a:xfrm>
          <a:prstGeom prst="rect">
            <a:avLst/>
          </a:prstGeom>
        </p:spPr>
        <p:txBody>
          <a:bodyPr wrap="square">
            <a:spAutoFit/>
          </a:bodyPr>
          <a:lstStyle/>
          <a:p>
            <a:pPr algn="just"/>
            <a:r>
              <a:rPr lang="en-GB" sz="2600" dirty="0"/>
              <a:t>Für die Verschlüsselung wird die Software GPG4win verwendet. Dabei handelt es sich um eine Reihe von fortschrittlichen Datenverschlüsselungswerkzeugen. Sie ermöglicht den Schutz vor unbefugtem Zugriff nicht nur auf E-Mails, sondern auch auf Dateien und Ordner. </a:t>
            </a:r>
            <a:endParaRPr lang="pl-PL" sz="2600" dirty="0"/>
          </a:p>
          <a:p>
            <a:pPr algn="just"/>
            <a:endParaRPr lang="pl-PL" sz="2600" dirty="0"/>
          </a:p>
          <a:p>
            <a:pPr algn="just"/>
            <a:r>
              <a:rPr lang="en-GB" sz="2600" dirty="0"/>
              <a:t>Die Arbeit mit Gpg4win basiert auf asymmetrischer Verschlüsselung, d.h. auf der Basis von zwei Schlüsseln - einem privaten und einem öffentlichen. Der erste wird zum Verschlüsseln der Daten verwendet, der zweite soll die Empfänger der Nachricht erreichen, die auf ihn zugreifen können. Bewahren Sie den privaten Schlüssel an einem sicheren Ort auf.</a:t>
            </a:r>
            <a:endParaRPr lang="pl-PL" sz="26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76312" y="1717739"/>
            <a:ext cx="9848344" cy="2246769"/>
          </a:xfrm>
          <a:prstGeom prst="rect">
            <a:avLst/>
          </a:prstGeom>
        </p:spPr>
        <p:txBody>
          <a:bodyPr wrap="square">
            <a:spAutoFit/>
          </a:bodyPr>
          <a:lstStyle/>
          <a:p>
            <a:pPr algn="just"/>
            <a:r>
              <a:rPr lang="en-GB" sz="2800" dirty="0"/>
              <a:t>Das Paket enthält Elemente wie das Verschlüsselungstool </a:t>
            </a:r>
            <a:r>
              <a:rPr lang="en-GB" sz="2800" dirty="0" err="1"/>
              <a:t>GnuPG</a:t>
            </a:r>
            <a:r>
              <a:rPr lang="en-GB" sz="2800" dirty="0"/>
              <a:t>, den alternativen GPA-Zertifikatsmanager </a:t>
            </a:r>
            <a:r>
              <a:rPr lang="en-GB" sz="2800" dirty="0" err="1"/>
              <a:t>Kleopatra</a:t>
            </a:r>
            <a:r>
              <a:rPr lang="en-GB" sz="2800" dirty="0"/>
              <a:t>, den E-Mail-Client Claws Mail sowie zwei Plugins, die die Integration mit Microsoft Outlook (in den Versionen 2003, 2007, 2010 und 2013) und dem Windows Explorer ermöglichen. </a:t>
            </a:r>
            <a:endParaRPr lang="pl-PL" sz="2800" dirty="0"/>
          </a:p>
        </p:txBody>
      </p:sp>
      <p:pic>
        <p:nvPicPr>
          <p:cNvPr id="3" name="Obraz 2">
            <a:extLst>
              <a:ext uri="{FF2B5EF4-FFF2-40B4-BE49-F238E27FC236}">
                <a16:creationId xmlns:a16="http://schemas.microsoft.com/office/drawing/2014/main" id="{4AC3E581-D2E1-4EBB-87A8-3F90062907EB}"/>
              </a:ext>
            </a:extLst>
          </p:cNvPr>
          <p:cNvPicPr>
            <a:picLocks noChangeAspect="1"/>
          </p:cNvPicPr>
          <p:nvPr/>
        </p:nvPicPr>
        <p:blipFill>
          <a:blip r:embed="rId2"/>
          <a:stretch>
            <a:fillRect/>
          </a:stretch>
        </p:blipFill>
        <p:spPr>
          <a:xfrm>
            <a:off x="887759" y="3824307"/>
            <a:ext cx="10416480" cy="3033693"/>
          </a:xfrm>
          <a:prstGeom prst="rect">
            <a:avLst/>
          </a:prstGeom>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18633283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en-GB" sz="2800" dirty="0"/>
              <a:t>Sobald die Konten in Cleopatra konfiguriert sind, können Sie Thunderbird direkt zum Senden und Empfangen von verschlüsselten Nachrichten nutzen, ohne ein externes Programm zu verwenden. </a:t>
            </a:r>
            <a:endParaRPr lang="pl-PL" sz="2800" dirty="0"/>
          </a:p>
          <a:p>
            <a:pPr algn="just"/>
            <a:endParaRPr lang="pl-PL" sz="2800" dirty="0"/>
          </a:p>
          <a:p>
            <a:pPr algn="just"/>
            <a:r>
              <a:rPr lang="en-GB" sz="2800" dirty="0"/>
              <a:t>Denken Sie daran, Ihren öffentlichen Schlüssel zu senden, wenn Sie Ihre erste Nachricht an einen neuen Empfänger senden</a:t>
            </a:r>
            <a:r>
              <a:rPr lang="pl-PL" sz="2800" dirty="0"/>
              <a:t>.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3" y="1638300"/>
            <a:ext cx="11343995" cy="523220"/>
          </a:xfrm>
          <a:prstGeom prst="rect">
            <a:avLst/>
          </a:prstGeom>
        </p:spPr>
        <p:txBody>
          <a:bodyPr wrap="square">
            <a:spAutoFit/>
          </a:bodyPr>
          <a:lstStyle/>
          <a:p>
            <a:pPr algn="just"/>
            <a:r>
              <a:rPr lang="en-GB" sz="2800" dirty="0"/>
              <a:t>Ein Beispiel für eine verschlüsselte Nachricht ist in Abb. dargestellt</a:t>
            </a:r>
            <a:r>
              <a:rPr lang="pl-PL" sz="2800" dirty="0"/>
              <a:t>.</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4936868" y="2382336"/>
            <a:ext cx="6920698" cy="4308769"/>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Thunderbird entschlüsselt automatisch Nachrichten und Anhänge, die mit ihnen verschickt werden. </a:t>
            </a:r>
            <a:endParaRPr lang="pl-PL" sz="2800" dirty="0"/>
          </a:p>
          <a:p>
            <a:pPr marL="457200" indent="-457200" algn="just">
              <a:buFont typeface="Arial" panose="020B0604020202020204" pitchFamily="34" charset="0"/>
              <a:buChar char="•"/>
            </a:pPr>
            <a:r>
              <a:rPr lang="en-GB" sz="2800" dirty="0"/>
              <a:t>Denken Sie daran, dass Sie den öffentlichen Schlüssel des Empfängers kennen müssen, bevor Sie verschlüsselte Korrespondenz versenden. </a:t>
            </a:r>
            <a:endParaRPr lang="pl-PL" sz="2800" dirty="0"/>
          </a:p>
          <a:p>
            <a:pPr marL="457200" indent="-457200" algn="just">
              <a:buFont typeface="Arial" panose="020B0604020202020204" pitchFamily="34" charset="0"/>
              <a:buChar char="•"/>
            </a:pPr>
            <a:r>
              <a:rPr lang="en-GB" sz="2800" dirty="0"/>
              <a:t>Die Verschlüsselung mit dem GPG-Add-on schützt nicht nur den Inhalt, sondern auch die Anhänge. Ohne den Schlüssel des Empfängers zu kennen, können wir eine verschlüsselte Nachricht nicht versenden. </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E-Mail-Verschlüsselung</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633BE4AD-F467-4269-9B1A-623FDAC749B2}">
  <ds:schemaRefs>
    <ds:schemaRef ds:uri="http://schemas.microsoft.com/sharepoint/v3/contenttype/forms"/>
  </ds:schemaRefs>
</ds:datastoreItem>
</file>

<file path=customXml/itemProps3.xml><?xml version="1.0" encoding="utf-8"?>
<ds:datastoreItem xmlns:ds="http://schemas.openxmlformats.org/officeDocument/2006/customXml" ds:itemID="{524F1676-DC7D-4971-BE0E-0B7998D3A42C}"/>
</file>

<file path=docProps/app.xml><?xml version="1.0" encoding="utf-8"?>
<Properties xmlns="http://schemas.openxmlformats.org/officeDocument/2006/extended-properties" xmlns:vt="http://schemas.openxmlformats.org/officeDocument/2006/docPropsVTypes">
  <TotalTime>0</TotalTime>
  <Words>3346</Words>
  <Application>Microsoft Office PowerPoint</Application>
  <PresentationFormat>Breitbild</PresentationFormat>
  <Paragraphs>306</Paragraphs>
  <Slides>63</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63</vt:i4>
      </vt:variant>
    </vt:vector>
  </HeadingPairs>
  <TitlesOfParts>
    <vt:vector size="68" baseType="lpstr">
      <vt:lpstr>Arial</vt:lpstr>
      <vt:lpstr>Calibri</vt:lpstr>
      <vt:lpstr>Calibri Light</vt:lpstr>
      <vt:lpstr>Wingdings 2</vt:lpstr>
      <vt:lpstr>Office</vt:lpstr>
      <vt:lpstr>Sicherheit bei Geschäftsreisen</vt:lpstr>
      <vt:lpstr>Grundlegende Definitionen</vt:lpstr>
      <vt:lpstr>Grundlegende Definitionen</vt:lpstr>
      <vt:lpstr>Sicherheit - Definition</vt:lpstr>
      <vt:lpstr>Sicherheit - Definition</vt:lpstr>
      <vt:lpstr>Drahtloses Protokoll - WEP</vt:lpstr>
      <vt:lpstr>Drahtloses Protokoll - WEP</vt:lpstr>
      <vt:lpstr>Drahtloses Protokoll - WPA</vt:lpstr>
      <vt:lpstr>Drahtloses Protokoll - WPA2</vt:lpstr>
      <vt:lpstr>Die wichtigsten Nachteile des WEP-Standards</vt:lpstr>
      <vt:lpstr>Die wichtigsten Nachteile des WEP-Standards</vt:lpstr>
      <vt:lpstr>Die wichtigsten Nachteile des WEP-Standards</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Die KaliLinux - Umgebung der Prüfung des Widerstandes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docId:7472F2F49A6F5D26F37887AC41068898</cp:keywords>
  <cp:lastModifiedBy>Sommer, David</cp:lastModifiedBy>
  <cp:revision>91</cp:revision>
  <dcterms:created xsi:type="dcterms:W3CDTF">2022-10-31T15:14:22Z</dcterms:created>
  <dcterms:modified xsi:type="dcterms:W3CDTF">2022-12-07T19:23:37Z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