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4" r:id="rId23"/>
    <p:sldId id="278" r:id="rId24"/>
    <p:sldId id="279" r:id="rId25"/>
    <p:sldId id="280" r:id="rId26"/>
    <p:sldId id="281" r:id="rId27"/>
    <p:sldId id="277" r:id="rId28"/>
    <p:sldId id="283" r:id="rId29"/>
    <p:sldId id="284" r:id="rId30"/>
    <p:sldId id="285" r:id="rId31"/>
    <p:sldId id="286" r:id="rId32"/>
    <p:sldId id="282" r:id="rId3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BC779C-FEBE-4C75-8ED6-CE9EADA8D755}" v="65" dt="2022-12-02T08:16:43.3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 varScale="1">
        <p:scale>
          <a:sx n="75" d="100"/>
          <a:sy n="75" d="100"/>
        </p:scale>
        <p:origin x="3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minik Strzałka" userId="S::strzalka_o365.prz.edu.pl#ext#@fhstp.onmicrosoft.com::4f6d7f1b-fa31-4276-b042-aedc433dcba8" providerId="AD" clId="Web-{D3BC779C-FEBE-4C75-8ED6-CE9EADA8D755}"/>
    <pc:docChg chg="modSld">
      <pc:chgData name="Dominik Strzałka" userId="S::strzalka_o365.prz.edu.pl#ext#@fhstp.onmicrosoft.com::4f6d7f1b-fa31-4276-b042-aedc433dcba8" providerId="AD" clId="Web-{D3BC779C-FEBE-4C75-8ED6-CE9EADA8D755}" dt="2022-12-02T08:16:43.321" v="62" actId="14100"/>
      <pc:docMkLst>
        <pc:docMk/>
      </pc:docMkLst>
      <pc:sldChg chg="modSp">
        <pc:chgData name="Dominik Strzałka" userId="S::strzalka_o365.prz.edu.pl#ext#@fhstp.onmicrosoft.com::4f6d7f1b-fa31-4276-b042-aedc433dcba8" providerId="AD" clId="Web-{D3BC779C-FEBE-4C75-8ED6-CE9EADA8D755}" dt="2022-12-02T08:13:12.050" v="8" actId="20577"/>
        <pc:sldMkLst>
          <pc:docMk/>
          <pc:sldMk cId="3503745608" sldId="279"/>
        </pc:sldMkLst>
        <pc:spChg chg="mod">
          <ac:chgData name="Dominik Strzałka" userId="S::strzalka_o365.prz.edu.pl#ext#@fhstp.onmicrosoft.com::4f6d7f1b-fa31-4276-b042-aedc433dcba8" providerId="AD" clId="Web-{D3BC779C-FEBE-4C75-8ED6-CE9EADA8D755}" dt="2022-12-02T08:13:12.050" v="8" actId="20577"/>
          <ac:spMkLst>
            <pc:docMk/>
            <pc:sldMk cId="3503745608" sldId="279"/>
            <ac:spMk id="3" creationId="{03E7A2C2-BEB9-43AB-F11C-4B6947A395BB}"/>
          </ac:spMkLst>
        </pc:spChg>
      </pc:sldChg>
      <pc:sldChg chg="addSp modSp">
        <pc:chgData name="Dominik Strzałka" userId="S::strzalka_o365.prz.edu.pl#ext#@fhstp.onmicrosoft.com::4f6d7f1b-fa31-4276-b042-aedc433dcba8" providerId="AD" clId="Web-{D3BC779C-FEBE-4C75-8ED6-CE9EADA8D755}" dt="2022-12-02T08:16:43.321" v="62" actId="14100"/>
        <pc:sldMkLst>
          <pc:docMk/>
          <pc:sldMk cId="3211212680" sldId="280"/>
        </pc:sldMkLst>
        <pc:spChg chg="add mod">
          <ac:chgData name="Dominik Strzałka" userId="S::strzalka_o365.prz.edu.pl#ext#@fhstp.onmicrosoft.com::4f6d7f1b-fa31-4276-b042-aedc433dcba8" providerId="AD" clId="Web-{D3BC779C-FEBE-4C75-8ED6-CE9EADA8D755}" dt="2022-12-02T08:16:36.571" v="60" actId="14100"/>
          <ac:spMkLst>
            <pc:docMk/>
            <pc:sldMk cId="3211212680" sldId="280"/>
            <ac:spMk id="7" creationId="{036E70DF-4A1D-8A73-33FC-6C5625481429}"/>
          </ac:spMkLst>
        </pc:spChg>
        <pc:picChg chg="mod">
          <ac:chgData name="Dominik Strzałka" userId="S::strzalka_o365.prz.edu.pl#ext#@fhstp.onmicrosoft.com::4f6d7f1b-fa31-4276-b042-aedc433dcba8" providerId="AD" clId="Web-{D3BC779C-FEBE-4C75-8ED6-CE9EADA8D755}" dt="2022-12-02T08:13:39.191" v="10" actId="1076"/>
          <ac:picMkLst>
            <pc:docMk/>
            <pc:sldMk cId="3211212680" sldId="280"/>
            <ac:picMk id="9" creationId="{C0908F5B-D3E6-D964-0A89-29E5285C1365}"/>
          </ac:picMkLst>
        </pc:picChg>
        <pc:cxnChg chg="add mod">
          <ac:chgData name="Dominik Strzałka" userId="S::strzalka_o365.prz.edu.pl#ext#@fhstp.onmicrosoft.com::4f6d7f1b-fa31-4276-b042-aedc433dcba8" providerId="AD" clId="Web-{D3BC779C-FEBE-4C75-8ED6-CE9EADA8D755}" dt="2022-12-02T08:16:12.367" v="54" actId="14100"/>
          <ac:cxnSpMkLst>
            <pc:docMk/>
            <pc:sldMk cId="3211212680" sldId="280"/>
            <ac:cxnSpMk id="10" creationId="{E37D074E-16D2-BD45-AEE7-FD4A9554A274}"/>
          </ac:cxnSpMkLst>
        </pc:cxnChg>
        <pc:cxnChg chg="add mod">
          <ac:chgData name="Dominik Strzałka" userId="S::strzalka_o365.prz.edu.pl#ext#@fhstp.onmicrosoft.com::4f6d7f1b-fa31-4276-b042-aedc433dcba8" providerId="AD" clId="Web-{D3BC779C-FEBE-4C75-8ED6-CE9EADA8D755}" dt="2022-12-02T08:16:43.321" v="62" actId="14100"/>
          <ac:cxnSpMkLst>
            <pc:docMk/>
            <pc:sldMk cId="3211212680" sldId="280"/>
            <ac:cxnSpMk id="11" creationId="{83B93DB3-5338-295F-CAF2-70C09ADEF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Privatsphäre und Datenschutz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Tagesordnung: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1. Verschlüsselung von Festplatten und Partitionen.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Theoretische Grundlagen: Funktionsprinzip, Verschlüsselungsalgorithmen.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Installation des </a:t>
            </a:r>
            <a:r>
              <a:rPr lang="en-US" sz="3200" dirty="0" err="1"/>
              <a:t>Programms </a:t>
            </a:r>
            <a:r>
              <a:rPr lang="en-US" sz="3200" dirty="0"/>
              <a:t>(Konfiguration, Definition des Datenträgers, Auswahl der Parameter, Erzeugung der Schlüssel).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2. Kryptographie - Einführung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ist eine kostenlose Open-Source-Software zur Festplattenverschlüsselung für Windows, Mac OSX und Linux. </a:t>
            </a: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pl-PL" sz="3200" dirty="0" err="1"/>
              <a:t>wird </a:t>
            </a:r>
            <a:r>
              <a:rPr lang="en-US" sz="3200" dirty="0"/>
              <a:t>Ihnen von IDRIX (https://www.idrix.fr) zur Verfügung </a:t>
            </a:r>
            <a:r>
              <a:rPr lang="en-US" sz="3200" dirty="0" err="1"/>
              <a:t>gestellt </a:t>
            </a:r>
            <a:r>
              <a:rPr lang="en-US" sz="3200" dirty="0"/>
              <a:t>und basiert auf TrueCrypt 7.1a.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Hauptmerkmale: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Erstellt ein virtuelles verschlüsseltes Laufwerk innerhalb einer Datei und hängt es als echtes Laufwerk ein.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Verschlüsselt eine gesamte Partition oder ein Speichergerät wie einen USB-Stick oder eine Festplatte.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VeraCrypt </a:t>
            </a:r>
            <a:r>
              <a:rPr lang="en-US" dirty="0"/>
              <a:t>Hauptmerkmale: </a:t>
            </a:r>
            <a:endParaRPr lang="pl-PL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2800" dirty="0"/>
              <a:t>Verschlüsselt eine Partition oder ein Laufwerk, auf dem Windows installiert ist (Pre-Boot-Authentifizierung).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2800" dirty="0"/>
              <a:t>Die Verschlüsselung erfolgt automatisch, in Echtzeit (on-the-fly) und transparent.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2800" dirty="0"/>
              <a:t>Durch Parallelisierung und Pipelining können Daten so schnell gelesen und geschrieben werden, als ob das Laufwerk nicht verschlüsselt wäre.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/>
              <a:t>VeraCrypt </a:t>
            </a:r>
            <a:r>
              <a:rPr lang="en-US" sz="2400" dirty="0" err="1"/>
              <a:t>Hauptmerkmale</a:t>
            </a:r>
            <a:r>
              <a:rPr lang="en-US" sz="2400" dirty="0"/>
              <a:t>: </a:t>
            </a:r>
            <a:endParaRPr lang="pl-PL" sz="24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/>
              <a:t>Die </a:t>
            </a:r>
            <a:r>
              <a:rPr lang="en-US" dirty="0" err="1"/>
              <a:t>Verschlüsselung</a:t>
            </a:r>
            <a:r>
              <a:rPr lang="en-US" dirty="0"/>
              <a:t> </a:t>
            </a:r>
            <a:r>
              <a:rPr lang="en-US" dirty="0" err="1"/>
              <a:t>kann</a:t>
            </a:r>
            <a:r>
              <a:rPr lang="en-US" dirty="0"/>
              <a:t> auf </a:t>
            </a:r>
            <a:r>
              <a:rPr lang="en-US" dirty="0" err="1"/>
              <a:t>modernen</a:t>
            </a:r>
            <a:r>
              <a:rPr lang="en-US" dirty="0"/>
              <a:t> </a:t>
            </a:r>
            <a:r>
              <a:rPr lang="en-US" dirty="0" err="1"/>
              <a:t>Prozessoren</a:t>
            </a:r>
            <a:r>
              <a:rPr lang="en-US" dirty="0"/>
              <a:t> </a:t>
            </a:r>
            <a:r>
              <a:rPr lang="en-US" dirty="0" err="1"/>
              <a:t>hardwarebeschleunigt</a:t>
            </a:r>
            <a:r>
              <a:rPr lang="en-US" dirty="0"/>
              <a:t> </a:t>
            </a:r>
            <a:r>
              <a:rPr lang="en-US" dirty="0" err="1"/>
              <a:t>werden</a:t>
            </a:r>
            <a:r>
              <a:rPr lang="en-US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 err="1"/>
              <a:t>Bietet</a:t>
            </a:r>
            <a:r>
              <a:rPr lang="en-US" dirty="0"/>
              <a:t> plausible </a:t>
            </a:r>
            <a:r>
              <a:rPr lang="en-US" dirty="0" err="1"/>
              <a:t>Bestreitbarkeit</a:t>
            </a:r>
            <a:r>
              <a:rPr lang="en-US" dirty="0"/>
              <a:t> für den Fall, </a:t>
            </a:r>
            <a:r>
              <a:rPr lang="en-US" dirty="0" err="1"/>
              <a:t>dass</a:t>
            </a:r>
            <a:r>
              <a:rPr lang="en-US" dirty="0"/>
              <a:t> </a:t>
            </a:r>
            <a:r>
              <a:rPr lang="en-US" dirty="0" err="1"/>
              <a:t>ein</a:t>
            </a:r>
            <a:r>
              <a:rPr lang="en-US" dirty="0"/>
              <a:t> </a:t>
            </a:r>
            <a:r>
              <a:rPr lang="en-US" dirty="0" err="1"/>
              <a:t>Angreifer</a:t>
            </a:r>
            <a:r>
              <a:rPr lang="en-US" dirty="0"/>
              <a:t> Sie </a:t>
            </a:r>
            <a:r>
              <a:rPr lang="en-US" dirty="0" err="1"/>
              <a:t>zwingt</a:t>
            </a:r>
            <a:r>
              <a:rPr lang="en-US" dirty="0"/>
              <a:t>, das </a:t>
            </a:r>
            <a:r>
              <a:rPr lang="en-US" dirty="0" err="1"/>
              <a:t>Passwort</a:t>
            </a:r>
            <a:r>
              <a:rPr lang="en-US" dirty="0"/>
              <a:t> </a:t>
            </a:r>
            <a:r>
              <a:rPr lang="en-US" dirty="0" err="1"/>
              <a:t>preiszugeben</a:t>
            </a:r>
            <a:r>
              <a:rPr lang="en-US" dirty="0"/>
              <a:t>: </a:t>
            </a:r>
            <a:r>
              <a:rPr lang="en-US" dirty="0" err="1"/>
              <a:t>Versteckter</a:t>
            </a:r>
            <a:r>
              <a:rPr lang="en-US" dirty="0"/>
              <a:t> </a:t>
            </a:r>
            <a:r>
              <a:rPr lang="en-US" dirty="0" err="1"/>
              <a:t>Datenträger</a:t>
            </a:r>
            <a:r>
              <a:rPr lang="en-US" dirty="0"/>
              <a:t> (</a:t>
            </a:r>
            <a:r>
              <a:rPr lang="en-US" dirty="0" err="1"/>
              <a:t>Steganographie</a:t>
            </a:r>
            <a:r>
              <a:rPr lang="en-US" dirty="0"/>
              <a:t>) und </a:t>
            </a:r>
            <a:r>
              <a:rPr lang="en-US" dirty="0" err="1"/>
              <a:t>verstecktes</a:t>
            </a:r>
            <a:r>
              <a:rPr lang="en-US" dirty="0"/>
              <a:t> </a:t>
            </a:r>
            <a:r>
              <a:rPr lang="en-US" dirty="0" err="1"/>
              <a:t>Betriebssystem</a:t>
            </a:r>
            <a:r>
              <a:rPr lang="en-US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 err="1"/>
              <a:t>Weitere</a:t>
            </a:r>
            <a:r>
              <a:rPr lang="en-US" dirty="0"/>
              <a:t> </a:t>
            </a:r>
            <a:r>
              <a:rPr lang="en-US" dirty="0" err="1"/>
              <a:t>Informationen</a:t>
            </a:r>
            <a:r>
              <a:rPr lang="en-US" dirty="0"/>
              <a:t> </a:t>
            </a:r>
            <a:r>
              <a:rPr lang="en-US" dirty="0" err="1"/>
              <a:t>über</a:t>
            </a:r>
            <a:r>
              <a:rPr lang="en-US" dirty="0"/>
              <a:t> die </a:t>
            </a:r>
            <a:r>
              <a:rPr lang="en-US" dirty="0" err="1"/>
              <a:t>Funktionen</a:t>
            </a:r>
            <a:r>
              <a:rPr lang="en-US" dirty="0"/>
              <a:t> von VeraCrypt </a:t>
            </a:r>
            <a:r>
              <a:rPr lang="en-US" dirty="0" err="1"/>
              <a:t>finden</a:t>
            </a:r>
            <a:r>
              <a:rPr lang="en-US" dirty="0"/>
              <a:t> Sie in der </a:t>
            </a:r>
            <a:r>
              <a:rPr lang="en-US" dirty="0" err="1"/>
              <a:t>Dokumentation</a:t>
            </a:r>
            <a:endParaRPr lang="en-US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dirty="0">
                <a:hlinkClick r:id="rId2"/>
              </a:rPr>
              <a:t>https://www.veracrypt.fr/en/Home.html 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Verschlüsselung von Festplatten und Partitionen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en-US" sz="3600" dirty="0"/>
              <a:t>VeraCrypt ermöglicht die Verschlüsselung mit den folgenden Algorithmen: AES, Camellia, </a:t>
            </a:r>
            <a:r>
              <a:rPr lang="en-US" sz="3600" dirty="0" err="1"/>
              <a:t>Kuznyechik</a:t>
            </a:r>
            <a:r>
              <a:rPr lang="en-US" sz="3600" dirty="0"/>
              <a:t>, Serpent und </a:t>
            </a:r>
            <a:r>
              <a:rPr lang="en-US" sz="3600" dirty="0" err="1"/>
              <a:t>Twofish</a:t>
            </a:r>
            <a:r>
              <a:rPr lang="en-US" sz="3600" dirty="0"/>
              <a:t>; sowie die Mehrfachverschlüsselung mit: AES-Twofish, AES-Twofish-Serpent, Serpent-AES, Serpent-Twofish-AES, </a:t>
            </a:r>
            <a:r>
              <a:rPr lang="en-US" sz="3600" dirty="0" err="1"/>
              <a:t>Twofish-Serpent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1 </a:t>
            </a:r>
            <a:r>
              <a:rPr lang="en-US" sz="3600" dirty="0"/>
              <a:t>- Öffnen Sie den Assistenten zur Erstellung von Datenträgern und wählen Sie die Option "Einen verschlüsselten Datei-Container erstellen".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2 </a:t>
            </a:r>
            <a:r>
              <a:rPr lang="en-US" sz="3600" dirty="0"/>
              <a:t>- Wählen Sie die Option "Standard VeraCrypt-Volumen". 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3 </a:t>
            </a:r>
            <a:r>
              <a:rPr lang="en-US" sz="3600" dirty="0"/>
              <a:t>- Festlegen des Speicherorts für das Volume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4 </a:t>
            </a:r>
            <a:r>
              <a:rPr lang="en-US" sz="3600" dirty="0"/>
              <a:t>- Auswahl eines Verschlüsselungsalgorithmus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5 </a:t>
            </a:r>
            <a:r>
              <a:rPr lang="en-US" sz="3600" dirty="0"/>
              <a:t>- Festlegen der Volume-Größe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6 </a:t>
            </a:r>
            <a:r>
              <a:rPr lang="en-US" sz="3600" dirty="0"/>
              <a:t>- Volume-Passwort erstellen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7 </a:t>
            </a:r>
            <a:r>
              <a:rPr lang="en-US" sz="3600" dirty="0"/>
              <a:t>- Datenträger formatieren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Schritt </a:t>
            </a:r>
            <a:r>
              <a:rPr lang="pl-PL" sz="3600" b="1" dirty="0"/>
              <a:t>8 </a:t>
            </a:r>
            <a:r>
              <a:rPr lang="en-US" sz="3600" dirty="0"/>
              <a:t>- </a:t>
            </a:r>
            <a:r>
              <a:rPr lang="en-US" sz="3600" dirty="0" err="1"/>
              <a:t>Endkontrolle </a:t>
            </a:r>
            <a:r>
              <a:rPr lang="en-US" sz="3600" dirty="0"/>
              <a:t>- Das Volumen ist einsatzbereit.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Betrachten Sie die "Test"-Datei in Notepad</a:t>
            </a:r>
          </a:p>
          <a:p>
            <a:endParaRPr lang="en-US" sz="36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Wie wird </a:t>
            </a:r>
            <a:r>
              <a:rPr lang="pl-PL" sz="3600" b="1" dirty="0" err="1"/>
              <a:t>VeraCrypt verwendet</a:t>
            </a:r>
            <a:r>
              <a:rPr lang="pl-PL" sz="3600" b="1" dirty="0"/>
              <a:t>?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1 </a:t>
            </a:r>
            <a:r>
              <a:rPr lang="pl-PL" sz="3600" dirty="0"/>
              <a:t>- Datei auswählen - </a:t>
            </a:r>
            <a:r>
              <a:rPr lang="pl-PL" sz="3600" dirty="0" err="1"/>
              <a:t>conatiner VeraCrypt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2 </a:t>
            </a:r>
            <a:r>
              <a:rPr lang="pl-PL" sz="3600" dirty="0"/>
              <a:t>- Wählen Sie das Laufwerk aus (</a:t>
            </a:r>
            <a:r>
              <a:rPr lang="pl-PL" sz="3600" dirty="0" err="1"/>
              <a:t>z.B. Buchstabe </a:t>
            </a:r>
            <a:r>
              <a:rPr lang="pl-PL" sz="3600" dirty="0"/>
              <a:t>K) und </a:t>
            </a:r>
            <a:r>
              <a:rPr lang="pl-PL" sz="3600" dirty="0" err="1"/>
              <a:t>klicken Sie </a:t>
            </a:r>
            <a:r>
              <a:rPr lang="pl-PL" sz="3600" dirty="0"/>
              <a:t>auf "Mount". </a:t>
            </a:r>
          </a:p>
          <a:p>
            <a:endParaRPr lang="pl-PL" sz="3600" dirty="0"/>
          </a:p>
          <a:p>
            <a:r>
              <a:rPr lang="pl-PL" sz="3600" b="1" dirty="0"/>
              <a:t>Schritt 3 </a:t>
            </a:r>
            <a:r>
              <a:rPr lang="pl-PL" sz="3600" dirty="0"/>
              <a:t>- </a:t>
            </a:r>
            <a:r>
              <a:rPr lang="pl-PL" sz="3600" dirty="0" err="1"/>
              <a:t>Geben Sie das richtige Passwort ein </a:t>
            </a:r>
            <a:r>
              <a:rPr lang="pl-PL" sz="3600" dirty="0"/>
              <a:t>und </a:t>
            </a:r>
            <a:r>
              <a:rPr lang="pl-PL" sz="3600" dirty="0" err="1"/>
              <a:t>drücken Sie die OK-Taste.</a:t>
            </a:r>
            <a:endParaRPr lang="pl-PL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4 </a:t>
            </a:r>
            <a:r>
              <a:rPr lang="pl-PL" sz="3600" dirty="0"/>
              <a:t>- Volumen </a:t>
            </a:r>
            <a:r>
              <a:rPr lang="pl-PL" sz="3600" dirty="0" err="1"/>
              <a:t>korrekt angeschlossen </a:t>
            </a:r>
            <a:r>
              <a:rPr lang="pl-PL" sz="3600" dirty="0"/>
              <a:t>- </a:t>
            </a:r>
            <a:r>
              <a:rPr lang="pl-PL" sz="3600" dirty="0" err="1"/>
              <a:t>bereit </a:t>
            </a:r>
            <a:r>
              <a:rPr lang="pl-PL" sz="3600" dirty="0"/>
              <a:t>zur </a:t>
            </a:r>
            <a:r>
              <a:rPr lang="pl-PL" sz="3600" dirty="0" err="1"/>
              <a:t>Verwendung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667001" cy="4320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sz="3600" b="1" dirty="0"/>
              <a:t>Schritt 5 </a:t>
            </a:r>
            <a:r>
              <a:rPr lang="pl-PL" sz="3600" dirty="0"/>
              <a:t>- </a:t>
            </a:r>
            <a:r>
              <a:rPr lang="pl-PL" sz="3200" dirty="0" err="1"/>
              <a:t>Jetzt haben </a:t>
            </a:r>
            <a:r>
              <a:rPr lang="pl-PL" sz="3200" dirty="0"/>
              <a:t>Sie </a:t>
            </a:r>
            <a:br>
              <a:rPr lang="pl-PL" sz="3200" dirty="0"/>
            </a:br>
            <a:r>
              <a:rPr lang="pl-PL" sz="3200" dirty="0" err="1"/>
              <a:t>haben Sie </a:t>
            </a:r>
            <a:r>
              <a:rPr lang="pl-PL" sz="3200" dirty="0"/>
              <a:t>eine </a:t>
            </a:r>
            <a:r>
              <a:rPr lang="pl-PL" sz="3200" dirty="0" err="1"/>
              <a:t>neue virtuelle Festplatte </a:t>
            </a:r>
            <a:r>
              <a:rPr lang="pl-PL" sz="3200" dirty="0"/>
              <a:t>in </a:t>
            </a:r>
            <a:r>
              <a:rPr lang="pl-PL" sz="3200" dirty="0" err="1"/>
              <a:t>Ihrem </a:t>
            </a:r>
            <a:r>
              <a:rPr lang="pl-PL" sz="3200" dirty="0"/>
              <a:t>Dateisystem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 err="1"/>
              <a:t>Verschlüsselung</a:t>
            </a:r>
            <a:r>
              <a:rPr lang="en-US" sz="3200" dirty="0"/>
              <a:t> von </a:t>
            </a:r>
            <a:r>
              <a:rPr lang="en-US" sz="3200" dirty="0" err="1"/>
              <a:t>Festplatten</a:t>
            </a:r>
            <a:r>
              <a:rPr lang="en-US" sz="3200" dirty="0"/>
              <a:t> und </a:t>
            </a:r>
            <a:r>
              <a:rPr lang="en-US" sz="3200" dirty="0" err="1"/>
              <a:t>Partitionen</a:t>
            </a:r>
            <a:r>
              <a:rPr lang="en-US" sz="3200" dirty="0"/>
              <a:t>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rmAutofit lnSpcReduction="10000"/>
          </a:bodyPr>
          <a:lstStyle/>
          <a:p>
            <a:r>
              <a:rPr lang="pl-PL" sz="3600" b="1" dirty="0"/>
              <a:t>Schritt 6 </a:t>
            </a:r>
            <a:r>
              <a:rPr lang="pl-PL" sz="3600" dirty="0"/>
              <a:t>- </a:t>
            </a:r>
            <a:r>
              <a:rPr lang="pl-PL" sz="3500" dirty="0"/>
              <a:t>In dem </a:t>
            </a:r>
            <a:r>
              <a:rPr lang="pl-PL" sz="3500" dirty="0" err="1"/>
              <a:t>erstellten VeraCrypt-Container können Sie neue Ordner </a:t>
            </a:r>
            <a:r>
              <a:rPr lang="pl-PL" sz="3500" dirty="0"/>
              <a:t>und </a:t>
            </a:r>
            <a:r>
              <a:rPr lang="pl-PL" sz="3500" dirty="0" err="1"/>
              <a:t>beliebige Dateien erstellen</a:t>
            </a:r>
            <a:r>
              <a:rPr lang="pl-PL" sz="3500" dirty="0"/>
              <a:t>, wobei </a:t>
            </a:r>
            <a:r>
              <a:rPr lang="pl-PL" sz="3500" dirty="0" err="1"/>
              <a:t>Sie nur die Größe </a:t>
            </a:r>
            <a:r>
              <a:rPr lang="pl-PL" sz="3500" dirty="0"/>
              <a:t>des </a:t>
            </a:r>
            <a:r>
              <a:rPr lang="pl-PL" sz="3500" dirty="0" err="1"/>
              <a:t>erstellten Containers </a:t>
            </a:r>
            <a:r>
              <a:rPr lang="pl-PL" sz="3500" dirty="0"/>
              <a:t>begrenzen müssen.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3567" y="3233408"/>
            <a:ext cx="2734246" cy="3020247"/>
          </a:xfrm>
          <a:prstGeom prst="rect">
            <a:avLst/>
          </a:prstGeom>
        </p:spPr>
      </p:pic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036E70DF-4A1D-8A73-33FC-6C5625481429}"/>
              </a:ext>
            </a:extLst>
          </p:cNvPr>
          <p:cNvSpPr txBox="1">
            <a:spLocks/>
          </p:cNvSpPr>
          <p:nvPr/>
        </p:nvSpPr>
        <p:spPr>
          <a:xfrm>
            <a:off x="1500188" y="4083105"/>
            <a:ext cx="2052638" cy="87195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400" b="1" dirty="0" err="1">
                <a:cs typeface="Calibri"/>
              </a:rPr>
              <a:t>Eigenschaften der </a:t>
            </a:r>
            <a:r>
              <a:rPr lang="pl-PL" sz="2400" b="1" dirty="0">
                <a:cs typeface="Calibri"/>
              </a:rPr>
              <a:t>Festplatte</a:t>
            </a:r>
          </a:p>
        </p:txBody>
      </p: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E37D074E-16D2-BD45-AEE7-FD4A9554A274}"/>
              </a:ext>
            </a:extLst>
          </p:cNvPr>
          <p:cNvCxnSpPr/>
          <p:nvPr/>
        </p:nvCxnSpPr>
        <p:spPr>
          <a:xfrm flipH="1">
            <a:off x="1495425" y="4867275"/>
            <a:ext cx="638175" cy="11906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83B93DB3-5338-295F-CAF2-70C09ADEF000}"/>
              </a:ext>
            </a:extLst>
          </p:cNvPr>
          <p:cNvCxnSpPr>
            <a:cxnSpLocks/>
          </p:cNvCxnSpPr>
          <p:nvPr/>
        </p:nvCxnSpPr>
        <p:spPr>
          <a:xfrm flipV="1">
            <a:off x="3019424" y="4457699"/>
            <a:ext cx="704850" cy="2095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sz="3200" dirty="0"/>
              <a:t>Verschlüsselung von Festplatten und Partitionen - Schritt für Schritt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Schritt 7 </a:t>
            </a:r>
            <a:r>
              <a:rPr lang="pl-PL" sz="3600" dirty="0"/>
              <a:t>- </a:t>
            </a:r>
            <a:r>
              <a:rPr lang="en-US" sz="3600" dirty="0"/>
              <a:t>Sichere Beendigung der Arbeit mit der VeraCrypt-Datei - Disk </a:t>
            </a:r>
            <a:r>
              <a:rPr lang="pl-PL" sz="3600" i="1" dirty="0" err="1"/>
              <a:t>Dismount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/>
              <a:t>Schritt 8 </a:t>
            </a:r>
            <a:r>
              <a:rPr lang="pl-PL" sz="3600" dirty="0"/>
              <a:t>- </a:t>
            </a:r>
            <a:r>
              <a:rPr lang="en-US" sz="3600" dirty="0"/>
              <a:t>Drücken Sie die Taste Beenden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Kryptographie - grundlegende Definitionen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Kryptographie </a:t>
            </a:r>
            <a:r>
              <a:rPr lang="en-US" dirty="0"/>
              <a:t>- die Kunst, Daten so zu schützen, dass nur eine bestimmte Person sie lesen kann. Sie wird durch Verschlüsselung realisiert. Der umgekehrte Prozess zur Verschlüsselung wird Entschlüsselung genannt.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Kryptoanalyse </a:t>
            </a:r>
            <a:r>
              <a:rPr lang="en-US" dirty="0"/>
              <a:t>- die Kunst, verschlüsselte Nachrichten zu lesen, ohne über die entsprechenden Berechtigungen (Schlüssel, Algorithmus) zu verfügen - das Knacken von Codes.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b="1" dirty="0"/>
              <a:t>Kryptologie </a:t>
            </a:r>
            <a:r>
              <a:rPr lang="en-US" dirty="0"/>
              <a:t>- eine Kombination aus Kryptographie und Kryptoanalyse.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Kryptographie - grundlegende Definitionen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/>
              <a:t>Kryptogramm </a:t>
            </a:r>
            <a:r>
              <a:rPr lang="en-US" sz="2600" dirty="0"/>
              <a:t>(verschlüsselte Information) - es handelt sich um eine gewöhnliche Information (sog. öffentlich), die durch die Verschlüsselungsfunktion in eine unlesbare Form gebracht wird.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/>
              <a:t>Verschlüsselungsfunktion </a:t>
            </a:r>
            <a:r>
              <a:rPr lang="en-US" sz="2600" dirty="0"/>
              <a:t>(E) - wandelt (explizite) Informationen (M) in unlesbare (verschlüsselte) Informationen (C) um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600" b="1" dirty="0"/>
              <a:t>Entschlüsselungsfunktion </a:t>
            </a:r>
            <a:r>
              <a:rPr lang="en-US" sz="2600" dirty="0"/>
              <a:t>(D) - wandelt verschlüsselte (unlesbare) Informationen (C) in eindeutige (entschlüsselte) Informationen (M) um.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600" dirty="0"/>
              <a:t>E(M) = C</a:t>
            </a:r>
            <a:r>
              <a:rPr lang="pl-PL" sz="2600" dirty="0"/>
              <a:t>, D(C</a:t>
            </a:r>
            <a:r>
              <a:rPr lang="en-US" sz="2600" dirty="0"/>
              <a:t>) = M</a:t>
            </a:r>
            <a:r>
              <a:rPr lang="pl-PL" sz="2600" dirty="0"/>
              <a:t>, D(E</a:t>
            </a:r>
            <a:r>
              <a:rPr lang="en-US" sz="2600" dirty="0"/>
              <a:t>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Grundprinzipien der Kryptographie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Der Gegner sollte nicht unterschätzt werden.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Die Sicherheit des kryptographischen Systems darf nicht auf der Geheimhaltung des Algorithmus beruhen.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Erfolgreiche kryptografische Systeme sollten nicht verändert werden.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Grundprinzipien der Kryptographie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en-US" altLang="pl-PL" sz="3200" dirty="0"/>
              <a:t> Berücksichtigen Sie immer die Möglichkeit von kryptographischen Fehlern oder Verstößen gegen die Verschlüsselungsdisziplin.</a:t>
            </a: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en-US" altLang="pl-PL" sz="3200" dirty="0"/>
              <a:t> Die ordnungsgemäße Verwendung des kryptografischen Systems entbindet nicht von der Anwendung anderer Sicherheitsmaßnahmen.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Grundlegende Verschlüsselungsfehler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Gleichzeitige Übermittlung von geheimem und offenem Text.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Verwendung desselben Schlüssels zur Verschlüsselung von zwei verschiedenen Klartexten.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Verwendung zweier unterschiedlicher Schlüssel zur Verschlüsselung desselben Klartextes.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en-US" altLang="pl-PL" sz="3200" dirty="0"/>
              <a:t> Wiederholung stereotyper Phrasen in verschlüsseltem Text.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Grundlegende Verschlüsselungsfehler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Verwendung einfacher Passwörter und Schlüssel.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Verwendung von kurzen Passwörtern und Schlüsseln.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Verwendung von Interpunktionszeichen.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en-US" altLang="pl-PL" sz="2800" dirty="0"/>
              <a:t>Die Häufigkeit der Leerzeichen ist mindestens doppelt so hoch wie die Häufigkeit des häufigsten Vokals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Stilistische und orthographische Korrektheit.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5" ma:contentTypeDescription="Ein neues Dokument erstellen." ma:contentTypeScope="" ma:versionID="55c45eafe9694635c3d02b0646482474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9c16406ff7928467c6cd9dd278177b14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92E0FB4A-86AD-491A-A535-79598A4444D5}"/>
</file>

<file path=customXml/itemProps3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969</Words>
  <Application>Microsoft Office PowerPoint</Application>
  <PresentationFormat>Breitbild</PresentationFormat>
  <Paragraphs>99</Paragraphs>
  <Slides>29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</vt:lpstr>
      <vt:lpstr> Privatsphäre und Datenschutz</vt:lpstr>
      <vt:lpstr>Tagesordnung:</vt:lpstr>
      <vt:lpstr>Verschlüsselung von Festplatten und Partitionen</vt:lpstr>
      <vt:lpstr>Verschlüsselung von Festplatten und Partitionen</vt:lpstr>
      <vt:lpstr>Verschlüsselung von Festplatten und Partitionen</vt:lpstr>
      <vt:lpstr>Verschlüsselung von Festplatten und Partitionen</vt:lpstr>
      <vt:lpstr>Verschlüsselung von Festplatten und Partitionen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Verschlüsselung von Festplatten und Partitionen - Schritt für Schritt</vt:lpstr>
      <vt:lpstr>Kryptographie - grundlegende Definitionen</vt:lpstr>
      <vt:lpstr>Kryptographie - grundlegende Definitionen</vt:lpstr>
      <vt:lpstr>Grundprinzipien der Kryptographie</vt:lpstr>
      <vt:lpstr>Grundprinzipien der Kryptographie</vt:lpstr>
      <vt:lpstr>Grundlegende Verschlüsselungsfehler</vt:lpstr>
      <vt:lpstr>Grundlegende Verschlüsselungsfehler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docId:987301AADC1F2D9C549F19A55A7C31D0</cp:keywords>
  <cp:lastModifiedBy>Sommer, David</cp:lastModifiedBy>
  <cp:revision>50</cp:revision>
  <dcterms:created xsi:type="dcterms:W3CDTF">2022-10-31T15:14:22Z</dcterms:created>
  <dcterms:modified xsi:type="dcterms:W3CDTF">2022-12-07T19:28:00Z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  <property fmtid="{D5CDD505-2E9C-101B-9397-08002B2CF9AE}" pid="3" name="MediaServiceImageTags">
    <vt:lpwstr/>
  </property>
</Properties>
</file>