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2" r:id="rId6"/>
    <p:sldId id="263" r:id="rId7"/>
    <p:sldId id="257" r:id="rId8"/>
    <p:sldId id="264" r:id="rId9"/>
    <p:sldId id="266" r:id="rId10"/>
    <p:sldId id="265" r:id="rId11"/>
    <p:sldId id="268" r:id="rId12"/>
    <p:sldId id="269" r:id="rId13"/>
    <p:sldId id="270" r:id="rId14"/>
    <p:sldId id="292" r:id="rId15"/>
    <p:sldId id="293" r:id="rId16"/>
    <p:sldId id="296" r:id="rId17"/>
    <p:sldId id="271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272" r:id="rId26"/>
    <p:sldId id="273" r:id="rId27"/>
    <p:sldId id="310" r:id="rId28"/>
    <p:sldId id="274" r:id="rId29"/>
    <p:sldId id="311" r:id="rId30"/>
    <p:sldId id="304" r:id="rId31"/>
    <p:sldId id="312" r:id="rId32"/>
    <p:sldId id="313" r:id="rId33"/>
    <p:sldId id="314" r:id="rId34"/>
    <p:sldId id="315" r:id="rId35"/>
    <p:sldId id="316" r:id="rId36"/>
    <p:sldId id="317" r:id="rId37"/>
    <p:sldId id="318" r:id="rId38"/>
    <p:sldId id="276" r:id="rId39"/>
    <p:sldId id="319" r:id="rId40"/>
    <p:sldId id="320" r:id="rId41"/>
    <p:sldId id="277" r:id="rId42"/>
    <p:sldId id="278" r:id="rId43"/>
    <p:sldId id="321" r:id="rId44"/>
    <p:sldId id="279" r:id="rId45"/>
    <p:sldId id="322" r:id="rId46"/>
    <p:sldId id="280" r:id="rId47"/>
    <p:sldId id="323" r:id="rId48"/>
    <p:sldId id="281" r:id="rId49"/>
    <p:sldId id="324" r:id="rId50"/>
    <p:sldId id="282" r:id="rId51"/>
    <p:sldId id="326" r:id="rId52"/>
    <p:sldId id="283" r:id="rId53"/>
    <p:sldId id="327" r:id="rId54"/>
    <p:sldId id="285" r:id="rId55"/>
    <p:sldId id="286" r:id="rId56"/>
    <p:sldId id="328" r:id="rId57"/>
    <p:sldId id="287" r:id="rId58"/>
    <p:sldId id="329" r:id="rId59"/>
    <p:sldId id="330" r:id="rId60"/>
    <p:sldId id="288" r:id="rId61"/>
    <p:sldId id="289" r:id="rId62"/>
    <p:sldId id="331" r:id="rId63"/>
    <p:sldId id="290" r:id="rId64"/>
    <p:sldId id="291" r:id="rId65"/>
    <p:sldId id="333" r:id="rId66"/>
    <p:sldId id="332" r:id="rId6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6"/>
    <p:restoredTop sz="86429"/>
  </p:normalViewPr>
  <p:slideViewPr>
    <p:cSldViewPr snapToGrid="0">
      <p:cViewPr varScale="1">
        <p:scale>
          <a:sx n="72" d="100"/>
          <a:sy n="72" d="100"/>
        </p:scale>
        <p:origin x="51" y="6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docs.fortinet.com/forticlient/admin-guide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pl-PL" b="1" dirty="0">
                <a:ea typeface="+mn-lt"/>
                <a:cs typeface="+mn-lt"/>
              </a:rPr>
              <a:t>Bezpieczeństwo podczas podróży służbowych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359999"/>
            <a:ext cx="6160817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Podstawowe definicje</a:t>
            </a:r>
            <a:endParaRPr lang="en-US" dirty="0">
              <a:latin typeface="+mn-lt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523" y="1938436"/>
            <a:ext cx="10266545" cy="4320000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pl-PL" altLang="pl-PL" b="1" dirty="0"/>
              <a:t>System informatyczny to zbiór wzajemnie powiązanych elementów, których funkcją jest przetwarzanie danych przy użyciu technologii komputerowej.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endParaRPr lang="pl-PL" altLang="pl-PL" b="1" dirty="0"/>
          </a:p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pl-PL" altLang="pl-PL" b="1" dirty="0"/>
              <a:t>W jego skład wchodzą: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endParaRPr lang="pl-PL" altLang="pl-PL" b="1" dirty="0"/>
          </a:p>
          <a:p>
            <a:pPr marL="285750" indent="-285750" algn="just">
              <a:spcBef>
                <a:spcPct val="0"/>
              </a:spcBef>
              <a:buClrTx/>
              <a:buSzTx/>
            </a:pPr>
            <a:r>
              <a:rPr lang="en-US" altLang="pl-PL" b="1" dirty="0">
                <a:solidFill>
                  <a:srgbClr val="0070C0"/>
                </a:solidFill>
              </a:rPr>
              <a:t>hardware</a:t>
            </a:r>
            <a:r>
              <a:rPr lang="en-US" altLang="pl-PL" b="1" dirty="0"/>
              <a:t> - </a:t>
            </a:r>
            <a:r>
              <a:rPr lang="pl-PL" altLang="pl-PL" b="1" dirty="0"/>
              <a:t>komputery, urządzenia do przechowywania danych, do komunikacji pomiędzy sprzętowymi elementami systemu a ludźmi i komputerami, do odbierania danych ze świata zewnętrznego - nie od ludzi (na przykład czujniki elektroniczne, kamery, skanery), do przetwarzania danych inne niż komputery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1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359999"/>
            <a:ext cx="6160817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Podstawowe definicje</a:t>
            </a:r>
            <a:endParaRPr lang="en-US" dirty="0">
              <a:latin typeface="+mn-lt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442" y="2063127"/>
            <a:ext cx="10266545" cy="4320000"/>
          </a:xfrm>
        </p:spPr>
        <p:txBody>
          <a:bodyPr>
            <a:normAutofit lnSpcReduction="10000"/>
          </a:bodyPr>
          <a:lstStyle/>
          <a:p>
            <a:pPr marL="285750" indent="-285750" algn="just">
              <a:spcBef>
                <a:spcPct val="0"/>
              </a:spcBef>
              <a:buClrTx/>
              <a:buSzTx/>
            </a:pPr>
            <a:r>
              <a:rPr lang="pl-PL" altLang="pl-PL" b="1" dirty="0">
                <a:solidFill>
                  <a:srgbClr val="0070C0"/>
                </a:solidFill>
                <a:cs typeface="Arial"/>
              </a:rPr>
              <a:t>s</a:t>
            </a: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oftware</a:t>
            </a:r>
            <a:r>
              <a:rPr lang="pl-PL" altLang="pl-PL" b="1" dirty="0">
                <a:cs typeface="Arial"/>
              </a:rPr>
              <a:t> - programy komputerowe używane do przetwarzania danych</a:t>
            </a:r>
          </a:p>
          <a:p>
            <a:pPr marL="285750" indent="-285750" algn="just">
              <a:spcBef>
                <a:spcPct val="0"/>
              </a:spcBef>
              <a:buClrTx/>
              <a:buSzTx/>
            </a:pPr>
            <a:endParaRPr lang="pl-PL" altLang="pl-PL" b="1" dirty="0">
              <a:solidFill>
                <a:srgbClr val="0070C0"/>
              </a:solidFill>
              <a:cs typeface="Arial"/>
            </a:endParaRPr>
          </a:p>
          <a:p>
            <a:pPr marL="285750" indent="-285750" algn="just">
              <a:spcBef>
                <a:spcPct val="0"/>
              </a:spcBef>
              <a:buClrTx/>
              <a:buSzTx/>
            </a:pP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zasoby</a:t>
            </a:r>
            <a:r>
              <a:rPr lang="en-US" altLang="pl-PL" b="1" dirty="0">
                <a:solidFill>
                  <a:srgbClr val="0070C0"/>
                </a:solidFill>
                <a:cs typeface="Arial"/>
              </a:rPr>
              <a:t> </a:t>
            </a: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kadrowe</a:t>
            </a:r>
            <a:r>
              <a:rPr lang="en-US" b="1" dirty="0">
                <a:cs typeface="Arial"/>
              </a:rPr>
              <a:t>-</a:t>
            </a:r>
            <a:r>
              <a:rPr lang="en-US" altLang="pl-PL" b="1" dirty="0">
                <a:cs typeface="Arial"/>
              </a:rPr>
              <a:t> </a:t>
            </a:r>
            <a:r>
              <a:rPr lang="pl-PL" altLang="pl-PL" b="1" dirty="0">
                <a:cs typeface="Arial"/>
              </a:rPr>
              <a:t>wszystkie osoby, które są w stanie używać komputerów (sprzętu i oprogramowania) do przetwarzania danych</a:t>
            </a:r>
            <a:endParaRPr lang="pl-PL" altLang="pl-PL" b="1" dirty="0"/>
          </a:p>
          <a:p>
            <a:pPr marL="285750" indent="-285750" algn="just">
              <a:spcBef>
                <a:spcPct val="0"/>
              </a:spcBef>
              <a:buClrTx/>
              <a:buSzTx/>
            </a:pP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elementy</a:t>
            </a:r>
            <a:r>
              <a:rPr lang="en-US" altLang="pl-PL" b="1" dirty="0">
                <a:solidFill>
                  <a:srgbClr val="0070C0"/>
                </a:solidFill>
                <a:cs typeface="Arial"/>
              </a:rPr>
              <a:t> </a:t>
            </a: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organizacyjne</a:t>
            </a:r>
            <a:r>
              <a:rPr lang="en-US" altLang="pl-PL" b="1" dirty="0">
                <a:solidFill>
                  <a:srgbClr val="0070C0"/>
                </a:solidFill>
                <a:cs typeface="Arial"/>
              </a:rPr>
              <a:t> </a:t>
            </a:r>
            <a:r>
              <a:rPr lang="en-US" altLang="pl-PL" b="1" dirty="0">
                <a:cs typeface="Arial"/>
              </a:rPr>
              <a:t>- </a:t>
            </a:r>
            <a:r>
              <a:rPr lang="pl-PL" altLang="pl-PL" b="1" dirty="0">
                <a:cs typeface="Arial"/>
              </a:rPr>
              <a:t>tj. procedury (procedury organizacyjne - termin zarządzania) korzystania z systemu informatycznego, instrukcje pracy itp.</a:t>
            </a:r>
          </a:p>
          <a:p>
            <a:pPr marL="285750" indent="-285750" algn="just">
              <a:spcBef>
                <a:spcPct val="0"/>
              </a:spcBef>
              <a:buClrTx/>
              <a:buSzTx/>
            </a:pPr>
            <a:endParaRPr lang="pl-PL" altLang="pl-PL" b="1" dirty="0"/>
          </a:p>
          <a:p>
            <a:pPr marL="285750" indent="-285750" algn="just">
              <a:spcBef>
                <a:spcPct val="0"/>
              </a:spcBef>
              <a:buClrTx/>
              <a:buSzTx/>
            </a:pP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bazy</a:t>
            </a:r>
            <a:r>
              <a:rPr lang="en-US" altLang="pl-PL" b="1" dirty="0">
                <a:solidFill>
                  <a:srgbClr val="0070C0"/>
                </a:solidFill>
                <a:cs typeface="Arial"/>
              </a:rPr>
              <a:t> </a:t>
            </a:r>
            <a:r>
              <a:rPr lang="en-US" altLang="pl-PL" b="1" dirty="0" err="1">
                <a:solidFill>
                  <a:srgbClr val="0070C0"/>
                </a:solidFill>
                <a:cs typeface="Arial"/>
              </a:rPr>
              <a:t>wiedzy</a:t>
            </a:r>
            <a:r>
              <a:rPr lang="en-US" altLang="pl-PL" b="1" dirty="0">
                <a:solidFill>
                  <a:srgbClr val="0070C0"/>
                </a:solidFill>
                <a:cs typeface="Arial"/>
              </a:rPr>
              <a:t> </a:t>
            </a:r>
            <a:r>
              <a:rPr lang="en-US" altLang="pl-PL" b="1" dirty="0">
                <a:cs typeface="Arial"/>
              </a:rPr>
              <a:t>- </a:t>
            </a:r>
            <a:r>
              <a:rPr lang="pl-PL" altLang="pl-PL" b="1" dirty="0">
                <a:cs typeface="Arial"/>
              </a:rPr>
              <a:t>na przykład podręcznik w przypadku systemu finansowo-księgowego</a:t>
            </a: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14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359999"/>
            <a:ext cx="6484768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Bezpieczeństwo - definicje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164" y="2302119"/>
            <a:ext cx="9671790" cy="3454445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pl-PL" altLang="pl-PL" b="1" dirty="0">
                <a:cs typeface="Arial"/>
              </a:rPr>
              <a:t>Jest to zbiór zagadnień z dziedziny telekomunikacji i informatyki związanych z szacowaniem i kontrolą ryzyka wynikającego z wykorzystania komputerów, sieci komputerowych i transmisji danych do odległych lokalizacji, rozpatrywanych z perspektywy poufności, integralności i dostępności.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359999"/>
            <a:ext cx="6418507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Bezpieczeństwo - definicje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3292" y="2083910"/>
            <a:ext cx="10547100" cy="4320000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en-US" altLang="pl-PL" b="1" dirty="0" err="1">
                <a:solidFill>
                  <a:srgbClr val="0070C0"/>
                </a:solidFill>
              </a:rPr>
              <a:t>Poufność</a:t>
            </a:r>
            <a:r>
              <a:rPr lang="en-US" altLang="pl-PL" b="1" dirty="0"/>
              <a:t> - </a:t>
            </a:r>
            <a:r>
              <a:rPr lang="pl-PL" altLang="pl-PL" b="1" dirty="0"/>
              <a:t>ochrona przechowywanych lub przesyłanych danych przed atakiem intruzów w celu zapobieżenia ujawnieniu ich zawartości.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endParaRPr lang="pl-PL" altLang="pl-PL" b="1" dirty="0"/>
          </a:p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en-US" altLang="pl-PL" b="1" dirty="0" err="1">
                <a:solidFill>
                  <a:srgbClr val="0070C0"/>
                </a:solidFill>
              </a:rPr>
              <a:t>Integralność</a:t>
            </a:r>
            <a:r>
              <a:rPr lang="en-US" altLang="pl-PL" b="1" dirty="0"/>
              <a:t> - </a:t>
            </a:r>
            <a:r>
              <a:rPr lang="pl-PL" altLang="pl-PL" b="1" dirty="0"/>
              <a:t>zabezpieczenie, w którym dane nie zostały zmienione, dodane lub usunięte w nieuprawniony sposób.</a:t>
            </a:r>
          </a:p>
          <a:p>
            <a:pPr algn="just">
              <a:spcBef>
                <a:spcPct val="0"/>
              </a:spcBef>
              <a:buClrTx/>
              <a:buSzTx/>
              <a:buNone/>
            </a:pPr>
            <a:endParaRPr lang="pl-PL" altLang="pl-PL" b="1" dirty="0"/>
          </a:p>
          <a:p>
            <a:pPr algn="just">
              <a:spcBef>
                <a:spcPct val="0"/>
              </a:spcBef>
              <a:buClrTx/>
              <a:buSzTx/>
              <a:buNone/>
            </a:pPr>
            <a:r>
              <a:rPr lang="en-US" altLang="pl-PL" b="1" dirty="0" err="1">
                <a:solidFill>
                  <a:srgbClr val="0070C0"/>
                </a:solidFill>
              </a:rPr>
              <a:t>Dostępność</a:t>
            </a:r>
            <a:r>
              <a:rPr lang="en-US" altLang="pl-PL" b="1" dirty="0"/>
              <a:t> - </a:t>
            </a:r>
            <a:r>
              <a:rPr lang="pl-PL" altLang="pl-PL" b="1" dirty="0"/>
              <a:t>cecha informacji, która oznacza, że tylko osoby uprawnione mogą z niej korzystać w danym miejscu i czasie. Jedną z podstawowych właściwości bezpieczeństwa informacji</a:t>
            </a:r>
            <a:r>
              <a:rPr lang="en-US" altLang="pl-PL" b="1" dirty="0"/>
              <a:t>.</a:t>
            </a:r>
            <a:endParaRPr lang="pl-PL" altLang="pl-PL" dirty="0">
              <a:solidFill>
                <a:schemeClr val="accent1"/>
              </a:solidFill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endParaRPr lang="pl-PL" altLang="pl-PL" b="1" dirty="0"/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04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272733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Protokół bezprzewodowy - WEP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7163" y="2229382"/>
            <a:ext cx="9643091" cy="4320000"/>
          </a:xfrm>
        </p:spPr>
        <p:txBody>
          <a:bodyPr>
            <a:noAutofit/>
          </a:bodyPr>
          <a:lstStyle/>
          <a:p>
            <a:pPr algn="just"/>
            <a:r>
              <a:rPr lang="en-GB" b="1" dirty="0">
                <a:solidFill>
                  <a:srgbClr val="0070C0"/>
                </a:solidFill>
              </a:rPr>
              <a:t>WEP</a:t>
            </a:r>
            <a:r>
              <a:rPr lang="en-GB" dirty="0"/>
              <a:t> (Wired Equivalent Privacy) </a:t>
            </a:r>
            <a:r>
              <a:rPr lang="pl-PL" dirty="0"/>
              <a:t>jest jednym z najstarszych (powstał w 1997 roku) standardów szyfrowania sieci bezprzewodowych WLAN/IEEE 802.11. </a:t>
            </a:r>
          </a:p>
          <a:p>
            <a:pPr algn="just"/>
            <a:endParaRPr lang="pl-PL" dirty="0"/>
          </a:p>
          <a:p>
            <a:pPr algn="just"/>
            <a:r>
              <a:rPr lang="pl-PL" dirty="0"/>
              <a:t>Zapewnia on ochronę informacji w oparciu o wykorzystanie algorytmu RC4.</a:t>
            </a:r>
          </a:p>
          <a:p>
            <a:pPr algn="just"/>
            <a:endParaRPr lang="pl-PL" dirty="0"/>
          </a:p>
          <a:p>
            <a:pPr algn="just"/>
            <a:r>
              <a:rPr lang="pl-PL" dirty="0"/>
              <a:t>Nie wymaga dużej mocy obliczeniowej zainstalowanych urządzeń.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860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160817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Protokół bezprzewodowy - WEP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9318" y="2260555"/>
            <a:ext cx="9934036" cy="4320000"/>
          </a:xfrm>
        </p:spPr>
        <p:txBody>
          <a:bodyPr>
            <a:noAutofit/>
          </a:bodyPr>
          <a:lstStyle/>
          <a:p>
            <a:pPr algn="just"/>
            <a:r>
              <a:rPr lang="pl-PL" dirty="0"/>
              <a:t>Wykorzystuje dwie metody uwierzytelniania użytkowników: Open </a:t>
            </a:r>
            <a:r>
              <a:rPr lang="pl-PL" dirty="0" err="1"/>
              <a:t>Authentication</a:t>
            </a:r>
            <a:r>
              <a:rPr lang="pl-PL" dirty="0"/>
              <a:t> oraz </a:t>
            </a:r>
            <a:r>
              <a:rPr lang="pl-PL" dirty="0" err="1"/>
              <a:t>Shared</a:t>
            </a:r>
            <a:r>
              <a:rPr lang="pl-PL" dirty="0"/>
              <a:t> </a:t>
            </a:r>
            <a:r>
              <a:rPr lang="pl-PL" dirty="0" err="1"/>
              <a:t>Key</a:t>
            </a:r>
            <a:r>
              <a:rPr lang="pl-PL" dirty="0"/>
              <a:t> </a:t>
            </a:r>
            <a:r>
              <a:rPr lang="pl-PL" dirty="0" err="1"/>
              <a:t>Authentication</a:t>
            </a:r>
            <a:r>
              <a:rPr lang="pl-PL" dirty="0"/>
              <a:t>. </a:t>
            </a:r>
          </a:p>
          <a:p>
            <a:pPr algn="just"/>
            <a:endParaRPr lang="pl-PL" dirty="0"/>
          </a:p>
          <a:p>
            <a:pPr algn="just"/>
            <a:r>
              <a:rPr lang="pl-PL" dirty="0"/>
              <a:t>Dodatkowo umożliwia weryfikację użytkownika na podstawie fizycznych adresów MAC przy użyciu listy ACL (Access Control List).</a:t>
            </a:r>
            <a:endParaRPr lang="pl-PL" altLang="pl-PL" b="1" dirty="0"/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55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20557" y="1818089"/>
            <a:ext cx="104639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>
                <a:solidFill>
                  <a:srgbClr val="0070C0"/>
                </a:solidFill>
              </a:rPr>
              <a:t>WPA</a:t>
            </a:r>
            <a:r>
              <a:rPr lang="en-GB" sz="2800" dirty="0"/>
              <a:t> (Wi-Fi Protected Access) </a:t>
            </a:r>
            <a:r>
              <a:rPr lang="pl-PL" sz="2800" dirty="0"/>
              <a:t>to kolejny standard szyfrowania sieci bezprzewodowych IEEE 802.11.</a:t>
            </a:r>
          </a:p>
          <a:p>
            <a:pPr algn="just"/>
            <a:endParaRPr lang="pl-PL" sz="2800" dirty="0"/>
          </a:p>
          <a:p>
            <a:pPr algn="just"/>
            <a:r>
              <a:rPr lang="en-GB" sz="2800" dirty="0" err="1"/>
              <a:t>Został</a:t>
            </a:r>
            <a:r>
              <a:rPr lang="en-GB" sz="2800" dirty="0"/>
              <a:t> </a:t>
            </a:r>
            <a:r>
              <a:rPr lang="en-GB" sz="2800" dirty="0" err="1"/>
              <a:t>wprowadzony</a:t>
            </a:r>
            <a:r>
              <a:rPr lang="en-GB" sz="2800" dirty="0"/>
              <a:t> w </a:t>
            </a:r>
            <a:r>
              <a:rPr lang="en-GB" sz="2800" dirty="0" err="1"/>
              <a:t>celu</a:t>
            </a:r>
            <a:r>
              <a:rPr lang="en-GB" sz="2800" dirty="0"/>
              <a:t> </a:t>
            </a:r>
            <a:r>
              <a:rPr lang="en-GB" sz="2800" dirty="0" err="1"/>
              <a:t>podniesienia</a:t>
            </a:r>
            <a:r>
              <a:rPr lang="en-GB" sz="2800" dirty="0"/>
              <a:t> </a:t>
            </a:r>
            <a:r>
              <a:rPr lang="en-GB" sz="2800" dirty="0" err="1"/>
              <a:t>poziomu</a:t>
            </a:r>
            <a:r>
              <a:rPr lang="en-GB" sz="2800" dirty="0"/>
              <a:t> </a:t>
            </a:r>
            <a:r>
              <a:rPr lang="en-GB" sz="2800" dirty="0" err="1"/>
              <a:t>bezpieczeństwa</a:t>
            </a:r>
            <a:r>
              <a:rPr lang="en-GB" sz="2800" dirty="0"/>
              <a:t> </a:t>
            </a:r>
            <a:r>
              <a:rPr lang="en-GB" sz="2800" dirty="0" err="1"/>
              <a:t>sieci</a:t>
            </a:r>
            <a:r>
              <a:rPr lang="en-GB" sz="2800" dirty="0"/>
              <a:t> WLAN, </a:t>
            </a:r>
            <a:r>
              <a:rPr lang="en-GB" sz="2800" dirty="0" err="1"/>
              <a:t>zastępując</a:t>
            </a:r>
            <a:r>
              <a:rPr lang="en-GB" sz="2800" dirty="0"/>
              <a:t> </a:t>
            </a:r>
            <a:r>
              <a:rPr lang="en-GB" sz="2800" dirty="0" err="1"/>
              <a:t>znane</a:t>
            </a:r>
            <a:r>
              <a:rPr lang="en-GB" sz="2800" dirty="0"/>
              <a:t> </a:t>
            </a:r>
            <a:r>
              <a:rPr lang="en-GB" sz="2800" dirty="0" err="1"/>
              <a:t>luki</a:t>
            </a:r>
            <a:r>
              <a:rPr lang="en-GB" sz="2800" dirty="0"/>
              <a:t> w </a:t>
            </a:r>
            <a:r>
              <a:rPr lang="en-GB" sz="2800" dirty="0" err="1"/>
              <a:t>standardzie</a:t>
            </a:r>
            <a:r>
              <a:rPr lang="en-GB" sz="2800" dirty="0"/>
              <a:t> WEP. </a:t>
            </a:r>
            <a:endParaRPr lang="pl-PL" sz="2800" dirty="0"/>
          </a:p>
          <a:p>
            <a:pPr algn="just"/>
            <a:endParaRPr lang="pl-PL" sz="2800" dirty="0"/>
          </a:p>
          <a:p>
            <a:pPr algn="just"/>
            <a:r>
              <a:rPr lang="en-GB" sz="2800" dirty="0" err="1"/>
              <a:t>Opiera</a:t>
            </a:r>
            <a:r>
              <a:rPr lang="en-GB" sz="2800" dirty="0"/>
              <a:t> </a:t>
            </a:r>
            <a:r>
              <a:rPr lang="en-GB" sz="2800" dirty="0" err="1"/>
              <a:t>się</a:t>
            </a:r>
            <a:r>
              <a:rPr lang="en-GB" sz="2800" dirty="0"/>
              <a:t> </a:t>
            </a:r>
            <a:r>
              <a:rPr lang="en-GB" sz="2800" dirty="0" err="1"/>
              <a:t>na</a:t>
            </a:r>
            <a:r>
              <a:rPr lang="en-GB" sz="2800" dirty="0"/>
              <a:t> </a:t>
            </a:r>
            <a:r>
              <a:rPr lang="en-GB" sz="2800" dirty="0" err="1"/>
              <a:t>wykorzystaniu</a:t>
            </a:r>
            <a:r>
              <a:rPr lang="en-GB" sz="2800" dirty="0"/>
              <a:t> </a:t>
            </a:r>
            <a:r>
              <a:rPr lang="en-GB" sz="2800" dirty="0" err="1"/>
              <a:t>protokołów</a:t>
            </a:r>
            <a:r>
              <a:rPr lang="en-GB" sz="2800" dirty="0"/>
              <a:t>: TKIP (Temporal Key Integrity Protocol) </a:t>
            </a:r>
            <a:r>
              <a:rPr lang="en-GB" sz="2800" dirty="0" err="1"/>
              <a:t>i</a:t>
            </a:r>
            <a:r>
              <a:rPr lang="en-GB" sz="2800" dirty="0"/>
              <a:t> EAP (Extensible Authentication Protocol), </a:t>
            </a:r>
            <a:r>
              <a:rPr lang="en-GB" sz="2800" dirty="0" err="1"/>
              <a:t>standardu</a:t>
            </a:r>
            <a:r>
              <a:rPr lang="en-GB" sz="2800" dirty="0"/>
              <a:t> 802.1x </a:t>
            </a:r>
            <a:r>
              <a:rPr lang="en-GB" sz="2800" dirty="0" err="1"/>
              <a:t>oraz</a:t>
            </a:r>
            <a:r>
              <a:rPr lang="en-GB" sz="2800" dirty="0"/>
              <a:t> </a:t>
            </a:r>
            <a:r>
              <a:rPr lang="en-GB" sz="2800" dirty="0" err="1"/>
              <a:t>mechanizmu</a:t>
            </a:r>
            <a:r>
              <a:rPr lang="en-GB" sz="2800" dirty="0"/>
              <a:t> MIC (Message Integrity Check). </a:t>
            </a:r>
            <a:endParaRPr lang="pl-PL" sz="2800" dirty="0"/>
          </a:p>
          <a:p>
            <a:pPr algn="just"/>
            <a:endParaRPr lang="pl-PL" sz="2800" dirty="0"/>
          </a:p>
          <a:p>
            <a:pPr algn="just"/>
            <a:r>
              <a:rPr lang="en-GB" sz="2800" dirty="0"/>
              <a:t>Standard </a:t>
            </a:r>
            <a:r>
              <a:rPr lang="en-GB" sz="2800" dirty="0" err="1"/>
              <a:t>opiera</a:t>
            </a:r>
            <a:r>
              <a:rPr lang="en-GB" sz="2800" dirty="0"/>
              <a:t> </a:t>
            </a:r>
            <a:r>
              <a:rPr lang="en-GB" sz="2800" dirty="0" err="1"/>
              <a:t>się</a:t>
            </a:r>
            <a:r>
              <a:rPr lang="en-GB" sz="2800" dirty="0"/>
              <a:t> </a:t>
            </a:r>
            <a:r>
              <a:rPr lang="en-GB" sz="2800" dirty="0" err="1"/>
              <a:t>na</a:t>
            </a:r>
            <a:r>
              <a:rPr lang="en-GB" sz="2800" dirty="0"/>
              <a:t> </a:t>
            </a:r>
            <a:r>
              <a:rPr lang="en-GB" sz="2800" dirty="0" err="1"/>
              <a:t>algorytmie</a:t>
            </a:r>
            <a:r>
              <a:rPr lang="en-GB" sz="2800" dirty="0"/>
              <a:t> RC4.</a:t>
            </a:r>
            <a:endParaRPr lang="pl-PL" sz="2800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160817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Protokół bezprzewodowy - WPA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8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62742" y="1891488"/>
            <a:ext cx="102555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b="1" dirty="0">
                <a:solidFill>
                  <a:srgbClr val="0070C0"/>
                </a:solidFill>
              </a:rPr>
              <a:t>WPA2</a:t>
            </a:r>
            <a:r>
              <a:rPr lang="en-GB" sz="2800" dirty="0"/>
              <a:t> (Wi-Fi Protected Access 2) </a:t>
            </a:r>
            <a:r>
              <a:rPr lang="pl-PL" sz="2800" dirty="0"/>
              <a:t>to obecnie najmocniej rozbudowany standard szyfrowania dla sieci bezprzewodowych (znany także jako 802.11i). </a:t>
            </a:r>
          </a:p>
          <a:p>
            <a:pPr algn="just"/>
            <a:endParaRPr lang="pl-PL" sz="2000" dirty="0"/>
          </a:p>
          <a:p>
            <a:pPr algn="just"/>
            <a:r>
              <a:rPr lang="pl-PL" sz="2800" dirty="0"/>
              <a:t>Zapewnia on ochronę informacji w oparciu o wykorzystanie standardu AES (Advanced </a:t>
            </a:r>
            <a:r>
              <a:rPr lang="pl-PL" sz="2800" dirty="0" err="1"/>
              <a:t>Encryption</a:t>
            </a:r>
            <a:r>
              <a:rPr lang="pl-PL" sz="2800" dirty="0"/>
              <a:t> Standard). </a:t>
            </a:r>
          </a:p>
          <a:p>
            <a:pPr algn="just"/>
            <a:endParaRPr lang="pl-PL" sz="2000" dirty="0"/>
          </a:p>
          <a:p>
            <a:pPr algn="just"/>
            <a:r>
              <a:rPr lang="pl-PL" sz="2800" dirty="0"/>
              <a:t>Został wprowadzony w celu podniesienia poziomu bezpieczeństwa sieci WLAN.</a:t>
            </a:r>
          </a:p>
          <a:p>
            <a:pPr algn="just"/>
            <a:endParaRPr lang="pl-PL" sz="2000" dirty="0"/>
          </a:p>
          <a:p>
            <a:pPr algn="just"/>
            <a:r>
              <a:rPr lang="pl-PL" sz="2800" dirty="0"/>
              <a:t>Implementuje protokół 802.1x usprawniający kontrolę dostępu użytkowników do sieci.</a:t>
            </a:r>
            <a:endParaRPr lang="en-GB" sz="2800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160817" cy="1325563"/>
          </a:xfrm>
        </p:spPr>
        <p:txBody>
          <a:bodyPr/>
          <a:lstStyle/>
          <a:p>
            <a:r>
              <a:rPr lang="pl-PL" altLang="pl-PL" b="1" dirty="0">
                <a:latin typeface="+mn-lt"/>
              </a:rPr>
              <a:t>Protokół bezprzewodowy - WPA2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382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350818" y="2234193"/>
            <a:ext cx="977438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800" b="1" dirty="0">
                <a:solidFill>
                  <a:srgbClr val="0070C0"/>
                </a:solidFill>
              </a:rPr>
              <a:t>Brak zdefiniowanego systemu zarządzania kluczami </a:t>
            </a:r>
            <a:r>
              <a:rPr lang="pl-PL" sz="2800" dirty="0"/>
              <a:t>(często jeden klucz sieciowy jest używany przez wszystkie węzły sieci bezprzewodowej);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pl-PL" sz="1400" dirty="0"/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800" b="1" dirty="0">
                <a:solidFill>
                  <a:srgbClr val="0070C0"/>
                </a:solidFill>
              </a:rPr>
              <a:t>Niewystarczający rozmiar bitowy klucza sieciowego </a:t>
            </a:r>
            <a:r>
              <a:rPr lang="pl-PL" sz="2800" dirty="0"/>
              <a:t>(pierwsza wersja standardu WEP wprowadza klucze 40-bitowe); 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pl-PL" sz="1200" dirty="0"/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800" b="1" dirty="0">
                <a:solidFill>
                  <a:srgbClr val="0070C0"/>
                </a:solidFill>
              </a:rPr>
              <a:t>Niewystarczający system uwierzytelniania użytkowników </a:t>
            </a:r>
            <a:r>
              <a:rPr lang="pl-PL" sz="2800" dirty="0"/>
              <a:t>(istnieje możliwość fałszowania wiadomości uwierzytelniających).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160817" cy="1325563"/>
          </a:xfrm>
        </p:spPr>
        <p:txBody>
          <a:bodyPr/>
          <a:lstStyle/>
          <a:p>
            <a:r>
              <a:rPr lang="en-GB" b="1" dirty="0" err="1">
                <a:latin typeface="+mn-lt"/>
              </a:rPr>
              <a:t>Główne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wady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standardu</a:t>
            </a:r>
            <a:r>
              <a:rPr lang="en-GB" b="1" dirty="0">
                <a:latin typeface="+mn-lt"/>
              </a:rPr>
              <a:t> WEP</a:t>
            </a:r>
            <a:endParaRPr lang="pl-PL" altLang="pl-PL" b="1" dirty="0">
              <a:latin typeface="+mn-lt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68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350491" y="2182681"/>
            <a:ext cx="987169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800" b="1" dirty="0">
                <a:solidFill>
                  <a:srgbClr val="0070C0"/>
                </a:solidFill>
              </a:rPr>
              <a:t>Niewystarczający rozmiar bitowy wektora inicjalizacyjnego IV </a:t>
            </a:r>
            <a:r>
              <a:rPr lang="pl-PL" sz="2800" dirty="0"/>
              <a:t>(standard WEP wprowadza 24-bitowy wektor inicjalizacyjny, który okazuje się niewystarczający i ze względu na stosunkowo duże prawdopodobieństwo kolizji przy niewielkiej liczbie odebranych pakietów istnieje możliwość ataku kryptograficznego w celu uzyskania wartości klucza WEP);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160817" cy="1325563"/>
          </a:xfrm>
        </p:spPr>
        <p:txBody>
          <a:bodyPr/>
          <a:lstStyle/>
          <a:p>
            <a:r>
              <a:rPr lang="en-GB" b="1" dirty="0" err="1">
                <a:latin typeface="+mn-lt"/>
              </a:rPr>
              <a:t>Główne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wady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standardu</a:t>
            </a:r>
            <a:r>
              <a:rPr lang="en-GB" b="1" dirty="0">
                <a:latin typeface="+mn-lt"/>
              </a:rPr>
              <a:t> WEP</a:t>
            </a:r>
            <a:endParaRPr lang="pl-PL" altLang="pl-PL" b="1" dirty="0">
              <a:latin typeface="+mn-lt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401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308927" y="2182239"/>
            <a:ext cx="9736609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800" b="1" dirty="0">
                <a:solidFill>
                  <a:srgbClr val="0070C0"/>
                </a:solidFill>
              </a:rPr>
              <a:t>Słaba suma kontrolna ICV oparta na funkcji liniowej CRC-32 </a:t>
            </a:r>
            <a:r>
              <a:rPr lang="pl-PL" sz="2800" dirty="0"/>
              <a:t>(istnieje możliwość niezauważalnej modyfikacji informacji przesyłanej w sieci);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pl-PL" sz="2800" b="1" dirty="0">
              <a:solidFill>
                <a:srgbClr val="0070C0"/>
              </a:solidFill>
            </a:endParaRP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800" b="1" dirty="0">
                <a:solidFill>
                  <a:srgbClr val="0070C0"/>
                </a:solidFill>
              </a:rPr>
              <a:t>Słaby algorytm szyfrowania informacji RC4 </a:t>
            </a:r>
            <a:r>
              <a:rPr lang="pl-PL" sz="2800" dirty="0"/>
              <a:t>(istnieje zbyt wiele zależności pomiędzy kluczem sieciowym a wynikiem szyfrowania informacji);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160817" cy="1325563"/>
          </a:xfrm>
        </p:spPr>
        <p:txBody>
          <a:bodyPr/>
          <a:lstStyle/>
          <a:p>
            <a:r>
              <a:rPr lang="en-GB" b="1" dirty="0" err="1">
                <a:latin typeface="+mn-lt"/>
              </a:rPr>
              <a:t>Główne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wady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standardu</a:t>
            </a:r>
            <a:r>
              <a:rPr lang="en-GB" b="1" dirty="0">
                <a:latin typeface="+mn-lt"/>
              </a:rPr>
              <a:t> WEP</a:t>
            </a:r>
            <a:endParaRPr lang="pl-PL" altLang="pl-PL" b="1" dirty="0">
              <a:latin typeface="+mn-lt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195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983172"/>
              </p:ext>
            </p:extLst>
          </p:nvPr>
        </p:nvGraphicFramePr>
        <p:xfrm>
          <a:off x="840329" y="2411761"/>
          <a:ext cx="10437521" cy="28867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9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8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2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airmon</a:t>
                      </a:r>
                      <a:r>
                        <a:rPr lang="en-GB" sz="2800" dirty="0">
                          <a:effectLst/>
                        </a:rPr>
                        <a:t>-ng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pozwalające na uruchomienie i wyłączenie trybu pracy RF Monitor na interfejsie sieciowym. Uruchomiony tryb RF Monitor pozwala na przechwytywanie pakietów sieciowych kierowanych na dowolny fizyczny adres MAC.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>
              <a:latin typeface="+mn-lt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4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490674"/>
              </p:ext>
            </p:extLst>
          </p:nvPr>
        </p:nvGraphicFramePr>
        <p:xfrm>
          <a:off x="798765" y="2079252"/>
          <a:ext cx="10437521" cy="38681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9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8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airodump</a:t>
                      </a:r>
                      <a:r>
                        <a:rPr lang="en-GB" sz="2800" dirty="0">
                          <a:effectLst/>
                        </a:rPr>
                        <a:t>-ng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umożliwiające przechwytywanie i przechowywanie na urządzeniach pamięci masowej m.in. pakietów sieciowych kierowanych na dowolny adres fizyczny (wraz z sekwencją 4-way </a:t>
                      </a:r>
                      <a:r>
                        <a:rPr lang="pl-PL" sz="2800" dirty="0" err="1">
                          <a:effectLst/>
                        </a:rPr>
                        <a:t>handshake</a:t>
                      </a:r>
                      <a:r>
                        <a:rPr lang="pl-PL" sz="2800" dirty="0">
                          <a:effectLst/>
                        </a:rPr>
                        <a:t>) oraz wektorów inicjalizacyjnych IV dla algorytmu szyfrującego WEP (w kierunku pozyskania wartości klucza sieciowego).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100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186598"/>
              </p:ext>
            </p:extLst>
          </p:nvPr>
        </p:nvGraphicFramePr>
        <p:xfrm>
          <a:off x="798765" y="2079252"/>
          <a:ext cx="10437521" cy="33774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9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8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aireplay</a:t>
                      </a:r>
                      <a:r>
                        <a:rPr lang="en-GB" sz="2800" dirty="0">
                          <a:effectLst/>
                        </a:rPr>
                        <a:t>-ng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pozwalające na wstrzykiwanie pakietów do sieci, generujące ruch sieciowy wymagany do uzyskania wartości kluczy opartych na algorytmie WEP i WPA-PSK. Aplikacja służy również do przechwytywania sekwencji 4-way </a:t>
                      </a:r>
                      <a:r>
                        <a:rPr lang="pl-PL" sz="2800" dirty="0" err="1">
                          <a:effectLst/>
                        </a:rPr>
                        <a:t>handshake</a:t>
                      </a:r>
                      <a:r>
                        <a:rPr lang="pl-PL" sz="2800" dirty="0">
                          <a:effectLst/>
                        </a:rPr>
                        <a:t> i fałszywego uwierzytelniania klientów sieci.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728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054886"/>
              </p:ext>
            </p:extLst>
          </p:nvPr>
        </p:nvGraphicFramePr>
        <p:xfrm>
          <a:off x="798765" y="2079252"/>
          <a:ext cx="10437521" cy="28867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9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8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aircrack</a:t>
                      </a:r>
                      <a:r>
                        <a:rPr lang="en-GB" sz="2800" dirty="0">
                          <a:effectLst/>
                        </a:rPr>
                        <a:t>-ng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do wydobywania wartości kluczy sieciowych WEP, WPA i WPA2. Aplikacja implementuje większość metod generowania kluczy opartych na WEP, umożliwia przeprowadzanie ataków słownikowych i </a:t>
                      </a:r>
                      <a:r>
                        <a:rPr lang="pl-PL" sz="2800" dirty="0" err="1">
                          <a:effectLst/>
                        </a:rPr>
                        <a:t>brute-force</a:t>
                      </a:r>
                      <a:r>
                        <a:rPr lang="pl-PL" sz="2800" dirty="0">
                          <a:effectLst/>
                        </a:rPr>
                        <a:t>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5053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199321"/>
              </p:ext>
            </p:extLst>
          </p:nvPr>
        </p:nvGraphicFramePr>
        <p:xfrm>
          <a:off x="798765" y="2079252"/>
          <a:ext cx="10437521" cy="33774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49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8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aircrack</a:t>
                      </a:r>
                      <a:r>
                        <a:rPr lang="en-GB" sz="2800" dirty="0">
                          <a:effectLst/>
                        </a:rPr>
                        <a:t>-ng 1.2 RC1 (Windows)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do wydobywania wartości kluczy sieciowych WEP, WPA i WPA2 w środowisku Windows. Aplikacja posiada graficzny interfejs użytkownika, implementuje większość metod generowania kluczy opartych na WEP oraz umożliwia przeprowadzanie ataków </a:t>
                      </a:r>
                      <a:r>
                        <a:rPr lang="pl-PL" sz="2800" dirty="0" err="1">
                          <a:effectLst/>
                        </a:rPr>
                        <a:t>brute-force</a:t>
                      </a:r>
                      <a:r>
                        <a:rPr lang="pl-PL" sz="2800" dirty="0">
                          <a:effectLst/>
                        </a:rPr>
                        <a:t> na WPA/WPA2.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2374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504747"/>
              </p:ext>
            </p:extLst>
          </p:nvPr>
        </p:nvGraphicFramePr>
        <p:xfrm>
          <a:off x="798766" y="2079252"/>
          <a:ext cx="9924652" cy="23959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8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05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coWPAtty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pozwalające na przeprowadzenie procesu pozyskiwania wartości kluczy kryptograficznych, oferujące możliwość przeprowadzenia ataku słownikowego.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57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28168"/>
              </p:ext>
            </p:extLst>
          </p:nvPr>
        </p:nvGraphicFramePr>
        <p:xfrm>
          <a:off x="798765" y="2079252"/>
          <a:ext cx="10018171" cy="1905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2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55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>
                          <a:effectLst/>
                        </a:rPr>
                        <a:t>crunch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do generowania w czasie rzeczywistym listy pozycji kluczy sieciowych na podstawie określonego kryterium i przestrzeni znaków.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72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770676"/>
              </p:ext>
            </p:extLst>
          </p:nvPr>
        </p:nvGraphicFramePr>
        <p:xfrm>
          <a:off x="798765" y="2079252"/>
          <a:ext cx="10018171" cy="1905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2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55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 err="1">
                          <a:effectLst/>
                        </a:rPr>
                        <a:t>hashcat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do wydobywania wartości kluczy sieciowych. Oferuje szereg możliwych do zaimplementowania kategorii ataków.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1382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589154"/>
              </p:ext>
            </p:extLst>
          </p:nvPr>
        </p:nvGraphicFramePr>
        <p:xfrm>
          <a:off x="798765" y="2079252"/>
          <a:ext cx="10018171" cy="43588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0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4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 err="1">
                          <a:effectLst/>
                        </a:rPr>
                        <a:t>Opis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stosowanej</a:t>
                      </a:r>
                      <a:r>
                        <a:rPr lang="en-GB" sz="2800" dirty="0">
                          <a:effectLst/>
                        </a:rPr>
                        <a:t> </a:t>
                      </a:r>
                      <a:r>
                        <a:rPr lang="en-GB" sz="2800" dirty="0" err="1">
                          <a:effectLst/>
                        </a:rPr>
                        <a:t>aplikacji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61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800" dirty="0">
                          <a:effectLst/>
                        </a:rPr>
                        <a:t>oclHashcat64.exe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2800" dirty="0">
                          <a:effectLst/>
                        </a:rPr>
                        <a:t>Narzędzie do wydobywania wartości kluczy sieciowych w środowisku Windows z wykorzystaniem mocy obliczeniowej kart graficznych AMD (dostępne również w wersji zoptymalizowanej dla kart graficznych NVIDIA, czyli cudaHashcat64.exe). Oferuje szereg możliwych do zaimplementowania kategorii ataków.</a:t>
                      </a:r>
                      <a:endParaRPr lang="pl-PL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93" marR="4689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345" y="245699"/>
            <a:ext cx="6708323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2283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40000" y="1876575"/>
            <a:ext cx="10753195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>
                <a:solidFill>
                  <a:srgbClr val="0070C0"/>
                </a:solidFill>
              </a:rPr>
              <a:t>Krok 1 - Użycie aplikacji </a:t>
            </a:r>
            <a:r>
              <a:rPr lang="pl-PL" sz="2800" b="1" dirty="0" err="1">
                <a:solidFill>
                  <a:srgbClr val="0070C0"/>
                </a:solidFill>
              </a:rPr>
              <a:t>airmon-ng</a:t>
            </a:r>
            <a:endParaRPr lang="pl-PL" sz="2800" b="1" dirty="0">
              <a:solidFill>
                <a:srgbClr val="0070C0"/>
              </a:solidFill>
            </a:endParaRPr>
          </a:p>
          <a:p>
            <a:endParaRPr lang="pl-PL" sz="2800" dirty="0"/>
          </a:p>
          <a:p>
            <a:r>
              <a:rPr lang="en-GB" sz="2800" dirty="0" err="1"/>
              <a:t>Składnia</a:t>
            </a:r>
            <a:r>
              <a:rPr lang="en-GB" sz="2800" dirty="0"/>
              <a:t> </a:t>
            </a:r>
            <a:r>
              <a:rPr lang="en-GB" sz="2800" dirty="0" err="1"/>
              <a:t>polecenia</a:t>
            </a:r>
            <a:r>
              <a:rPr lang="en-GB" sz="2800" dirty="0"/>
              <a:t>:</a:t>
            </a:r>
            <a:endParaRPr lang="pl-PL" sz="2800" dirty="0"/>
          </a:p>
          <a:p>
            <a:r>
              <a:rPr lang="en-GB" sz="2800" i="1" dirty="0" err="1">
                <a:solidFill>
                  <a:srgbClr val="FF0000"/>
                </a:solidFill>
              </a:rPr>
              <a:t>airmon</a:t>
            </a:r>
            <a:r>
              <a:rPr lang="en-GB" sz="2800" i="1" dirty="0">
                <a:solidFill>
                  <a:srgbClr val="FF0000"/>
                </a:solidFill>
              </a:rPr>
              <a:t>-ng &lt;</a:t>
            </a:r>
            <a:r>
              <a:rPr lang="en-GB" sz="2800" i="1" dirty="0" err="1">
                <a:solidFill>
                  <a:srgbClr val="FF0000"/>
                </a:solidFill>
              </a:rPr>
              <a:t>start|stop</a:t>
            </a:r>
            <a:r>
              <a:rPr lang="en-GB" sz="2800" i="1" dirty="0">
                <a:solidFill>
                  <a:srgbClr val="FF0000"/>
                </a:solidFill>
              </a:rPr>
              <a:t>&gt; interface</a:t>
            </a:r>
            <a:endParaRPr lang="pl-PL" sz="2800" dirty="0">
              <a:solidFill>
                <a:srgbClr val="FF0000"/>
              </a:solidFill>
            </a:endParaRPr>
          </a:p>
          <a:p>
            <a:endParaRPr lang="pl-PL" sz="2800" dirty="0"/>
          </a:p>
          <a:p>
            <a:r>
              <a:rPr lang="en-GB" sz="2800" b="1" dirty="0" err="1"/>
              <a:t>Przykład</a:t>
            </a:r>
            <a:r>
              <a:rPr lang="en-GB" sz="2800" b="1" dirty="0"/>
              <a:t> </a:t>
            </a:r>
            <a:r>
              <a:rPr lang="en-GB" sz="2800" b="1" dirty="0" err="1"/>
              <a:t>zastosowania</a:t>
            </a:r>
            <a:r>
              <a:rPr lang="pl-PL" sz="2800" b="1" dirty="0"/>
              <a:t> </a:t>
            </a:r>
            <a:r>
              <a:rPr lang="en-GB" sz="2800" dirty="0"/>
              <a:t>(</a:t>
            </a:r>
            <a:r>
              <a:rPr lang="pl-PL" sz="2800" dirty="0"/>
              <a:t>uruchomienie trybu pracy RF Monitor dla interfejsu wlan0</a:t>
            </a:r>
            <a:r>
              <a:rPr lang="en-GB" sz="2800" dirty="0"/>
              <a:t>): </a:t>
            </a:r>
            <a:endParaRPr lang="pl-PL" sz="2800" dirty="0"/>
          </a:p>
          <a:p>
            <a:pPr>
              <a:spcBef>
                <a:spcPts val="600"/>
              </a:spcBef>
            </a:pPr>
            <a:r>
              <a:rPr lang="en-GB" sz="2800" b="1" i="1" dirty="0" err="1">
                <a:solidFill>
                  <a:srgbClr val="FF0000"/>
                </a:solidFill>
              </a:rPr>
              <a:t>airmon</a:t>
            </a:r>
            <a:r>
              <a:rPr lang="en-GB" sz="2800" b="1" i="1" dirty="0">
                <a:solidFill>
                  <a:srgbClr val="FF0000"/>
                </a:solidFill>
              </a:rPr>
              <a:t>-ng start wlan0</a:t>
            </a:r>
            <a:endParaRPr lang="pl-PL" sz="2800" b="1" dirty="0">
              <a:solidFill>
                <a:srgbClr val="FF0000"/>
              </a:solidFill>
            </a:endParaRPr>
          </a:p>
        </p:txBody>
      </p:sp>
      <p:pic>
        <p:nvPicPr>
          <p:cNvPr id="5" name="Obraz 4" descr="C:\Users\SYSTEM1\Desktop\Dyplomowa\APS_images\0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34219" y="5471099"/>
            <a:ext cx="7392821" cy="100232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0807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281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40000" y="1901586"/>
            <a:ext cx="11233248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Step 2 - Use of the </a:t>
            </a:r>
            <a:r>
              <a:rPr lang="en-GB" sz="2800" b="1" dirty="0" err="1">
                <a:solidFill>
                  <a:srgbClr val="0070C0"/>
                </a:solidFill>
              </a:rPr>
              <a:t>airodump</a:t>
            </a:r>
            <a:r>
              <a:rPr lang="en-GB" sz="2800" b="1" dirty="0">
                <a:solidFill>
                  <a:srgbClr val="0070C0"/>
                </a:solidFill>
              </a:rPr>
              <a:t>-ng application</a:t>
            </a:r>
            <a:endParaRPr lang="pl-PL" sz="2800" b="1" dirty="0">
              <a:solidFill>
                <a:srgbClr val="0070C0"/>
              </a:solidFill>
            </a:endParaRPr>
          </a:p>
          <a:p>
            <a:endParaRPr lang="pl-PL" sz="1100" dirty="0"/>
          </a:p>
          <a:p>
            <a:r>
              <a:rPr lang="en-GB" sz="2800" dirty="0" err="1"/>
              <a:t>Składnia</a:t>
            </a:r>
            <a:r>
              <a:rPr lang="en-GB" sz="2800" dirty="0"/>
              <a:t> </a:t>
            </a:r>
            <a:r>
              <a:rPr lang="en-GB" sz="2800" dirty="0" err="1"/>
              <a:t>polecenia</a:t>
            </a:r>
            <a:r>
              <a:rPr lang="en-GB" sz="2800" dirty="0"/>
              <a:t>:</a:t>
            </a:r>
            <a:endParaRPr lang="pl-PL" sz="2800" dirty="0"/>
          </a:p>
          <a:p>
            <a:r>
              <a:rPr lang="en-GB" sz="2800" i="1" dirty="0" err="1">
                <a:solidFill>
                  <a:srgbClr val="FF0000"/>
                </a:solidFill>
              </a:rPr>
              <a:t>airmodump</a:t>
            </a:r>
            <a:r>
              <a:rPr lang="en-GB" sz="2800" i="1" dirty="0">
                <a:solidFill>
                  <a:srgbClr val="FF0000"/>
                </a:solidFill>
              </a:rPr>
              <a:t>-ng &lt;options&gt; &lt;interface&gt;[,&lt;interface&gt;,...]</a:t>
            </a:r>
            <a:endParaRPr lang="pl-PL" sz="2800" i="1" dirty="0">
              <a:solidFill>
                <a:srgbClr val="FF0000"/>
              </a:solidFill>
            </a:endParaRPr>
          </a:p>
          <a:p>
            <a:endParaRPr lang="pl-PL" dirty="0"/>
          </a:p>
          <a:p>
            <a:r>
              <a:rPr lang="en-GB" sz="2800" b="1" dirty="0" err="1"/>
              <a:t>Przykład</a:t>
            </a:r>
            <a:r>
              <a:rPr lang="en-GB" sz="2800" b="1" dirty="0"/>
              <a:t> </a:t>
            </a:r>
            <a:r>
              <a:rPr lang="en-GB" sz="2800" b="1" dirty="0" err="1"/>
              <a:t>zastosowania</a:t>
            </a:r>
            <a:r>
              <a:rPr lang="pl-PL" sz="2800" b="1" dirty="0"/>
              <a:t> </a:t>
            </a:r>
            <a:r>
              <a:rPr lang="en-GB" sz="2800" dirty="0"/>
              <a:t>(</a:t>
            </a:r>
            <a:r>
              <a:rPr lang="pl-PL" sz="2800" dirty="0"/>
              <a:t>przechwytywanie danych do pliku za pomocą interfejsu mon0</a:t>
            </a:r>
            <a:r>
              <a:rPr lang="en-GB" sz="2800" dirty="0"/>
              <a:t>): </a:t>
            </a:r>
            <a:endParaRPr lang="pl-PL" sz="2800" dirty="0"/>
          </a:p>
          <a:p>
            <a:endParaRPr lang="pl-PL" sz="1400" dirty="0"/>
          </a:p>
          <a:p>
            <a:r>
              <a:rPr lang="en-GB" sz="2800" b="1" i="1" dirty="0" err="1">
                <a:solidFill>
                  <a:srgbClr val="FF0000"/>
                </a:solidFill>
              </a:rPr>
              <a:t>airmodump</a:t>
            </a:r>
            <a:r>
              <a:rPr lang="en-GB" sz="2800" b="1" i="1" dirty="0">
                <a:solidFill>
                  <a:srgbClr val="FF0000"/>
                </a:solidFill>
              </a:rPr>
              <a:t>-ng -</a:t>
            </a:r>
            <a:r>
              <a:rPr lang="en-GB" sz="2800" b="1" i="1" dirty="0" err="1">
                <a:solidFill>
                  <a:srgbClr val="FF0000"/>
                </a:solidFill>
              </a:rPr>
              <a:t>bssid</a:t>
            </a:r>
            <a:r>
              <a:rPr lang="en-GB" sz="2800" b="1" i="1" dirty="0">
                <a:solidFill>
                  <a:srgbClr val="FF0000"/>
                </a:solidFill>
              </a:rPr>
              <a:t> 10:FE:ED:90:A9:26 -c 3 -w </a:t>
            </a:r>
            <a:r>
              <a:rPr lang="en-GB" sz="2800" b="1" i="1" dirty="0" err="1">
                <a:solidFill>
                  <a:srgbClr val="FF0000"/>
                </a:solidFill>
              </a:rPr>
              <a:t>file_name</a:t>
            </a:r>
            <a:r>
              <a:rPr lang="en-GB" sz="2800" b="1" i="1" dirty="0">
                <a:solidFill>
                  <a:srgbClr val="FF0000"/>
                </a:solidFill>
              </a:rPr>
              <a:t> mon0</a:t>
            </a:r>
            <a:endParaRPr lang="pl-PL" sz="2800" b="1" i="1" dirty="0">
              <a:solidFill>
                <a:srgbClr val="FF0000"/>
              </a:solidFill>
            </a:endParaRPr>
          </a:p>
        </p:txBody>
      </p:sp>
      <p:pic>
        <p:nvPicPr>
          <p:cNvPr id="6" name="Obraz 5" descr="C:\Users\SYSTEM1\Desktop\Dyplomowa\APS_images\0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25191" y="5441016"/>
            <a:ext cx="7827460" cy="1308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8000" y="266964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1400849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470942"/>
              </p:ext>
            </p:extLst>
          </p:nvPr>
        </p:nvGraphicFramePr>
        <p:xfrm>
          <a:off x="862118" y="2818952"/>
          <a:ext cx="10609445" cy="2157868"/>
        </p:xfrm>
        <a:graphic>
          <a:graphicData uri="http://schemas.openxmlformats.org/drawingml/2006/table">
            <a:tbl>
              <a:tblPr/>
              <a:tblGrid>
                <a:gridCol w="1078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30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7661">
                <a:tc>
                  <a:txBody>
                    <a:bodyPr/>
                    <a:lstStyle/>
                    <a:p>
                      <a:pPr algn="just"/>
                      <a:endParaRPr lang="pl-PL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pl-PL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947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BSSID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Adres MAC punktu dostępowego. W sekcji Client, BSSID o wartości "(not </a:t>
                      </a:r>
                      <a:r>
                        <a:rPr lang="pl-PL" sz="2800" dirty="0" err="1"/>
                        <a:t>associated</a:t>
                      </a:r>
                      <a:r>
                        <a:rPr lang="pl-PL" sz="2800" dirty="0"/>
                        <a:t>)" oznacza, że klient nie jest skojarzony z żadnym AP. W tym niestowarzyszonym stanie poszukuje on AP, z którym mógłby się połączyć.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765436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994343"/>
              </p:ext>
            </p:extLst>
          </p:nvPr>
        </p:nvGraphicFramePr>
        <p:xfrm>
          <a:off x="1308928" y="2237061"/>
          <a:ext cx="9653482" cy="2999174"/>
        </p:xfrm>
        <a:graphic>
          <a:graphicData uri="http://schemas.openxmlformats.org/drawingml/2006/table">
            <a:tbl>
              <a:tblPr/>
              <a:tblGrid>
                <a:gridCol w="981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71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563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PWR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Poziom sygnału podawany przez kartę. Jego znaczenie zależy od sterownika, ale wraz ze wzrostem sygnału zbliżamy się do AP lub stacji. Jeżeli PWR BSSID wynosi -1, to znaczy, że sterownik nie obsługuje raportowania poziomu sygnału. Jeśli PWR wynosi -1 dla ograniczonej liczby stacji, oznacza to, że pakiet przyszedł z AP do klienta, ale transmisje klienta są poza zasięgiem Twojej karty.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5001217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120011"/>
              </p:ext>
            </p:extLst>
          </p:nvPr>
        </p:nvGraphicFramePr>
        <p:xfrm>
          <a:off x="1067163" y="2060415"/>
          <a:ext cx="10144627" cy="3011308"/>
        </p:xfrm>
        <a:graphic>
          <a:graphicData uri="http://schemas.openxmlformats.org/drawingml/2006/table">
            <a:tbl>
              <a:tblPr/>
              <a:tblGrid>
                <a:gridCol w="1905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88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0545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RXQ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Jakość odbioru mierzona procentem pakietów (ramek zarządzania i danych) pomyślnie odebranych w ciągu ostatnich 10 sekund. 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545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 err="1">
                          <a:solidFill>
                            <a:srgbClr val="FF0000"/>
                          </a:solidFill>
                        </a:rPr>
                        <a:t>Beacons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Liczba pakietów komunikatów wysyłanych przez AP. Każdy punkt dostępowy wysyła około dziesięciu </a:t>
                      </a:r>
                      <a:r>
                        <a:rPr lang="pl-PL" sz="2800" dirty="0" err="1"/>
                        <a:t>beaconów</a:t>
                      </a:r>
                      <a:r>
                        <a:rPr lang="pl-PL" sz="2800" dirty="0"/>
                        <a:t> na sekundę przy najniższej szybkości (1M), więc zwykle można je odebrać z bardzo daleka.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3993105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221388"/>
              </p:ext>
            </p:extLst>
          </p:nvPr>
        </p:nvGraphicFramePr>
        <p:xfrm>
          <a:off x="976419" y="2392925"/>
          <a:ext cx="10110682" cy="2170002"/>
        </p:xfrm>
        <a:graphic>
          <a:graphicData uri="http://schemas.openxmlformats.org/drawingml/2006/table">
            <a:tbl>
              <a:tblPr/>
              <a:tblGrid>
                <a:gridCol w="1465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339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# Data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Liczba przechwyconych pakietów danych (jeśli WEP, unikalny licznik IV), w tym pakietów transmisji danych.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1339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#/s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Liczba pakietów danych na sekundę mierzona w ciągu ostatnich 10 sekund.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6947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CH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Numer kanału (pobierany z pakietów </a:t>
                      </a:r>
                      <a:r>
                        <a:rPr lang="pl-PL" sz="2800" dirty="0" err="1"/>
                        <a:t>beacon</a:t>
                      </a:r>
                      <a:r>
                        <a:rPr lang="pl-PL" sz="2800" dirty="0"/>
                        <a:t>).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7654369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729220"/>
              </p:ext>
            </p:extLst>
          </p:nvPr>
        </p:nvGraphicFramePr>
        <p:xfrm>
          <a:off x="1215409" y="2392925"/>
          <a:ext cx="10152245" cy="2572454"/>
        </p:xfrm>
        <a:graphic>
          <a:graphicData uri="http://schemas.openxmlformats.org/drawingml/2006/table">
            <a:tbl>
              <a:tblPr/>
              <a:tblGrid>
                <a:gridCol w="1722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9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MB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Maksymalna prędkość obsługiwana przez AP. Jeśli MB = 11, to jest to 802.11b, jeśli MB = 22 to 802.11b+, a do 54 to 802.11g. Każda wyższa wartość to 802.11n lub 802.11ac. Kropka (po 54 powyżej) oznacza, że obsługiwana jest krótka preambuła. Wyświetla "e" po wartości prędkości MB, jeśli sieć ma włączony </a:t>
                      </a:r>
                      <a:r>
                        <a:rPr lang="pl-PL" sz="2800" dirty="0" err="1"/>
                        <a:t>QoS</a:t>
                      </a:r>
                      <a:r>
                        <a:rPr lang="pl-PL" sz="2800" dirty="0"/>
                        <a:t>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191498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280779"/>
              </p:ext>
            </p:extLst>
          </p:nvPr>
        </p:nvGraphicFramePr>
        <p:xfrm>
          <a:off x="1215409" y="2392925"/>
          <a:ext cx="10152245" cy="2999174"/>
        </p:xfrm>
        <a:graphic>
          <a:graphicData uri="http://schemas.openxmlformats.org/drawingml/2006/table">
            <a:tbl>
              <a:tblPr/>
              <a:tblGrid>
                <a:gridCol w="1722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9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ENC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Używany algorytm szyfrowania. OPN = brak szyfrowania, "WEP?" = WEP lub wyższy (za mało danych, aby wybrać między WEP a WPA/WPA2), WEP (bez znaku zapytania) oznacza statyczny lub dynamiczny WEP, a WPA, WPA2 lub WPA3, jeśli obecny jest TKIP lub CCMP (WPA3 z TKIP pozwala na asocjację WPA lub WPA2, czysty WPA3 pozwala tylko na CCMP).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5087275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333525"/>
              </p:ext>
            </p:extLst>
          </p:nvPr>
        </p:nvGraphicFramePr>
        <p:xfrm>
          <a:off x="1215409" y="2392925"/>
          <a:ext cx="9622309" cy="2572454"/>
        </p:xfrm>
        <a:graphic>
          <a:graphicData uri="http://schemas.openxmlformats.org/drawingml/2006/table">
            <a:tbl>
              <a:tblPr/>
              <a:tblGrid>
                <a:gridCol w="1632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9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CIPHER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Wykryty szyfr. Jeden z CCMP, WRAP, TKIP, WEP, WEP40 lub WEP104. Nie jest to obowiązkowe, ale TKIP jest zwykle używany z WPA, a CCMP jest zwykle używany z WPA2. WEP40 jest wyświetlany, gdy indeks klucza jest większy niż 0. Standard mówi, że indeks może wynosić 0-3 dla 40-bitów i powinien wynosić 0 dla 104-bitów.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197669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844228"/>
              </p:ext>
            </p:extLst>
          </p:nvPr>
        </p:nvGraphicFramePr>
        <p:xfrm>
          <a:off x="1215409" y="2392925"/>
          <a:ext cx="9622309" cy="2145734"/>
        </p:xfrm>
        <a:graphic>
          <a:graphicData uri="http://schemas.openxmlformats.org/drawingml/2006/table">
            <a:tbl>
              <a:tblPr/>
              <a:tblGrid>
                <a:gridCol w="1632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9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AUTH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Używany protokół uwierzytelniania. Jeden z MGT (WPA/WPA2 używający oddzielnego serwera uwierzytelniania), SKA (klucz współdzielony dla WEP), PSK (klucz wstępny dla WPA/WPA2) lub OPN (otwarty dla WEP).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5134431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98364"/>
              </p:ext>
            </p:extLst>
          </p:nvPr>
        </p:nvGraphicFramePr>
        <p:xfrm>
          <a:off x="1215409" y="2392925"/>
          <a:ext cx="10135078" cy="3011308"/>
        </p:xfrm>
        <a:graphic>
          <a:graphicData uri="http://schemas.openxmlformats.org/drawingml/2006/table">
            <a:tbl>
              <a:tblPr/>
              <a:tblGrid>
                <a:gridCol w="1719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5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AUTH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Używany protokół uwierzytelniania. Jeden z MGT (WPA/WPA2 używający oddzielnego serwera uwierzytelniania), SKA (klucz współdzielony dla WEP), PSK (klucz wstępny dla WPA/WPA2) lub OPN (otwarty dla WEP).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9750">
                <a:tc>
                  <a:txBody>
                    <a:bodyPr/>
                    <a:lstStyle/>
                    <a:p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ESSID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Pokazuje nazwę sieci bezprzewodowej. Tak zwany "SSID", który może być pusty, jeśli włączone jest ukrywanie SSID. 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8296720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002131"/>
              </p:ext>
            </p:extLst>
          </p:nvPr>
        </p:nvGraphicFramePr>
        <p:xfrm>
          <a:off x="1215409" y="2392925"/>
          <a:ext cx="9622309" cy="3011308"/>
        </p:xfrm>
        <a:graphic>
          <a:graphicData uri="http://schemas.openxmlformats.org/drawingml/2006/table">
            <a:tbl>
              <a:tblPr/>
              <a:tblGrid>
                <a:gridCol w="1632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9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STATION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Adres MAC każdej skojarzonej stacji lub stacji szukających AP, z którym można się połączyć. Klienci niepowiązani aktualnie z AP mają BSSID o wartości "(nie powiązany)".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>
                          <a:solidFill>
                            <a:srgbClr val="FF0000"/>
                          </a:solidFill>
                        </a:rPr>
                        <a:t>Rate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Szybkość odbioru stacji, a następnie szybkość nadawania. Wyświetla "e" po każdej szybkości, jeśli sieć ma włączone </a:t>
                      </a:r>
                      <a:r>
                        <a:rPr lang="pl-PL" sz="2800" dirty="0" err="1"/>
                        <a:t>QoS</a:t>
                      </a:r>
                      <a:r>
                        <a:rPr lang="pl-PL" sz="2800" dirty="0"/>
                        <a:t>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3962982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678624"/>
              </p:ext>
            </p:extLst>
          </p:nvPr>
        </p:nvGraphicFramePr>
        <p:xfrm>
          <a:off x="1215410" y="2392925"/>
          <a:ext cx="10473008" cy="3035576"/>
        </p:xfrm>
        <a:graphic>
          <a:graphicData uri="http://schemas.openxmlformats.org/drawingml/2006/table">
            <a:tbl>
              <a:tblPr/>
              <a:tblGrid>
                <a:gridCol w="177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95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Lost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Liczba pakietów danych utraconych w ciągu ostatnich 10 sekund na podstawie numeru sekwencji. 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>
                          <a:solidFill>
                            <a:srgbClr val="FF0000"/>
                          </a:solidFill>
                        </a:rPr>
                        <a:t>Packets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Liczba pakietów danych wysłanych przez klienta.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>
                          <a:solidFill>
                            <a:srgbClr val="FF0000"/>
                          </a:solidFill>
                        </a:rPr>
                        <a:t>Notes</a:t>
                      </a: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Dodatkowe informacje o kliencie, takie jak przechwycone EAPOL lub PMKID.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750">
                <a:tc>
                  <a:txBody>
                    <a:bodyPr/>
                    <a:lstStyle/>
                    <a:p>
                      <a:pPr algn="just"/>
                      <a:r>
                        <a:rPr lang="pl-PL" sz="2800" b="1" dirty="0" err="1">
                          <a:solidFill>
                            <a:srgbClr val="FF0000"/>
                          </a:solidFill>
                        </a:rPr>
                        <a:t>Probes</a:t>
                      </a:r>
                      <a:endParaRPr lang="pl-PL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l-PL" sz="2800" dirty="0"/>
                        <a:t>ESSID sondowane przez klienta. Są to sieci, z którymi klient próbuje się połączyć, jeśli nie jest aktualnie połączony.</a:t>
                      </a:r>
                      <a:endParaRPr lang="en-US" sz="2800" dirty="0"/>
                    </a:p>
                  </a:txBody>
                  <a:tcPr marL="16179" marR="16179" marT="6067" marB="60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5776210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40000" y="2055858"/>
            <a:ext cx="112332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>
                <a:solidFill>
                  <a:srgbClr val="0070C0"/>
                </a:solidFill>
              </a:rPr>
              <a:t>Krok 3 - Użycie aplikacji </a:t>
            </a:r>
            <a:r>
              <a:rPr lang="pl-PL" sz="2800" b="1" dirty="0" err="1">
                <a:solidFill>
                  <a:srgbClr val="0070C0"/>
                </a:solidFill>
              </a:rPr>
              <a:t>aireplay-ng</a:t>
            </a:r>
            <a:endParaRPr lang="pl-PL" sz="2800" b="1" dirty="0">
              <a:solidFill>
                <a:srgbClr val="0070C0"/>
              </a:solidFill>
            </a:endParaRPr>
          </a:p>
          <a:p>
            <a:endParaRPr lang="pl-PL" sz="2800" dirty="0"/>
          </a:p>
          <a:p>
            <a:r>
              <a:rPr lang="en-GB" sz="2800" dirty="0" err="1"/>
              <a:t>Składnia</a:t>
            </a:r>
            <a:r>
              <a:rPr lang="en-GB" sz="2800" dirty="0"/>
              <a:t> </a:t>
            </a:r>
            <a:r>
              <a:rPr lang="en-GB" sz="2800" dirty="0" err="1"/>
              <a:t>polecenia</a:t>
            </a:r>
            <a:r>
              <a:rPr lang="en-GB" sz="2800" dirty="0"/>
              <a:t>: </a:t>
            </a:r>
            <a:endParaRPr lang="pl-PL" sz="2800" dirty="0"/>
          </a:p>
          <a:p>
            <a:r>
              <a:rPr lang="en-GB" sz="2800" i="1" dirty="0" err="1">
                <a:solidFill>
                  <a:srgbClr val="FF0000"/>
                </a:solidFill>
              </a:rPr>
              <a:t>aireplay</a:t>
            </a:r>
            <a:r>
              <a:rPr lang="en-GB" sz="2800" i="1" dirty="0">
                <a:solidFill>
                  <a:srgbClr val="FF0000"/>
                </a:solidFill>
              </a:rPr>
              <a:t>-ng&lt;option&gt;&lt;interface&gt;</a:t>
            </a:r>
            <a:endParaRPr lang="pl-PL" sz="2800" i="1" dirty="0">
              <a:solidFill>
                <a:srgbClr val="FF0000"/>
              </a:solidFill>
            </a:endParaRPr>
          </a:p>
          <a:p>
            <a:endParaRPr lang="pl-PL" sz="2800" dirty="0"/>
          </a:p>
          <a:p>
            <a:r>
              <a:rPr lang="en-GB" sz="2800" b="1" dirty="0" err="1"/>
              <a:t>Przykład</a:t>
            </a:r>
            <a:r>
              <a:rPr lang="en-GB" sz="2800" b="1" dirty="0"/>
              <a:t> </a:t>
            </a:r>
            <a:r>
              <a:rPr lang="en-GB" sz="2800" b="1" dirty="0" err="1"/>
              <a:t>zastosowania</a:t>
            </a:r>
            <a:r>
              <a:rPr lang="pl-PL" sz="2800" b="1" dirty="0"/>
              <a:t> </a:t>
            </a:r>
            <a:r>
              <a:rPr lang="en-GB" sz="2800" dirty="0"/>
              <a:t>(</a:t>
            </a:r>
            <a:r>
              <a:rPr lang="pl-PL" sz="2800" dirty="0"/>
              <a:t>wstrzykiwanie sztucznego ruchu do sieci WEP</a:t>
            </a:r>
            <a:r>
              <a:rPr lang="en-GB" sz="2800" dirty="0"/>
              <a:t>): </a:t>
            </a:r>
            <a:endParaRPr lang="pl-PL" sz="2800" dirty="0"/>
          </a:p>
          <a:p>
            <a:endParaRPr lang="pl-PL" sz="2800" dirty="0"/>
          </a:p>
          <a:p>
            <a:r>
              <a:rPr lang="en-GB" sz="2800" b="1" i="1" dirty="0" err="1">
                <a:solidFill>
                  <a:srgbClr val="FF0000"/>
                </a:solidFill>
              </a:rPr>
              <a:t>aireplay</a:t>
            </a:r>
            <a:r>
              <a:rPr lang="en-GB" sz="2800" b="1" i="1" dirty="0">
                <a:solidFill>
                  <a:srgbClr val="FF0000"/>
                </a:solidFill>
              </a:rPr>
              <a:t>-ng -3 -b 10:FE:ED:90:A9:26 -h FF:FF:FF:FF:FF:FF -x 30 mon0</a:t>
            </a:r>
            <a:endParaRPr lang="pl-PL" sz="2800" b="1" i="1" dirty="0">
              <a:solidFill>
                <a:srgbClr val="FF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5443292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C:\Users\SYSTEM1\Desktop\Dyplomowa\APS_images\0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4263" y="2398186"/>
            <a:ext cx="10532805" cy="3753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1024802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23392" y="2024238"/>
            <a:ext cx="112332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err="1">
                <a:solidFill>
                  <a:srgbClr val="0070C0"/>
                </a:solidFill>
              </a:rPr>
              <a:t>Krok</a:t>
            </a:r>
            <a:r>
              <a:rPr lang="en-GB" sz="2800" b="1" dirty="0">
                <a:solidFill>
                  <a:srgbClr val="0070C0"/>
                </a:solidFill>
              </a:rPr>
              <a:t> 4 - </a:t>
            </a:r>
            <a:r>
              <a:rPr lang="pl-PL" sz="2800" b="1" dirty="0">
                <a:solidFill>
                  <a:srgbClr val="0070C0"/>
                </a:solidFill>
              </a:rPr>
              <a:t>Użycie aplikacji </a:t>
            </a:r>
            <a:r>
              <a:rPr lang="pl-PL" sz="2800" b="1" dirty="0" err="1">
                <a:solidFill>
                  <a:srgbClr val="0070C0"/>
                </a:solidFill>
              </a:rPr>
              <a:t>aircrack-ng</a:t>
            </a:r>
            <a:endParaRPr lang="pl-PL" sz="2800" b="1" dirty="0">
              <a:solidFill>
                <a:srgbClr val="0070C0"/>
              </a:solidFill>
            </a:endParaRPr>
          </a:p>
          <a:p>
            <a:endParaRPr lang="pl-PL" sz="2800" dirty="0"/>
          </a:p>
          <a:p>
            <a:r>
              <a:rPr lang="en-GB" sz="2800" dirty="0" err="1"/>
              <a:t>Składnia</a:t>
            </a:r>
            <a:r>
              <a:rPr lang="en-GB" sz="2800" dirty="0"/>
              <a:t> </a:t>
            </a:r>
            <a:r>
              <a:rPr lang="en-GB" sz="2800" dirty="0" err="1"/>
              <a:t>polecenia</a:t>
            </a:r>
            <a:r>
              <a:rPr lang="en-GB" sz="2800" dirty="0"/>
              <a:t>: </a:t>
            </a:r>
            <a:endParaRPr lang="pl-PL" sz="2800" dirty="0"/>
          </a:p>
          <a:p>
            <a:r>
              <a:rPr lang="en-GB" sz="2800" i="1" dirty="0" err="1">
                <a:solidFill>
                  <a:srgbClr val="FF0000"/>
                </a:solidFill>
              </a:rPr>
              <a:t>aircrack</a:t>
            </a:r>
            <a:r>
              <a:rPr lang="en-GB" sz="2800" i="1" dirty="0">
                <a:solidFill>
                  <a:srgbClr val="FF0000"/>
                </a:solidFill>
              </a:rPr>
              <a:t>-ng -w </a:t>
            </a:r>
            <a:r>
              <a:rPr lang="en-GB" sz="2800" i="1" dirty="0" err="1">
                <a:solidFill>
                  <a:srgbClr val="FF0000"/>
                </a:solidFill>
              </a:rPr>
              <a:t>dictionary_location</a:t>
            </a:r>
            <a:r>
              <a:rPr lang="en-GB" sz="2800" i="1" dirty="0">
                <a:solidFill>
                  <a:srgbClr val="FF0000"/>
                </a:solidFill>
              </a:rPr>
              <a:t> </a:t>
            </a:r>
            <a:r>
              <a:rPr lang="en-GB" sz="2800" i="1" dirty="0" err="1">
                <a:solidFill>
                  <a:srgbClr val="FF0000"/>
                </a:solidFill>
              </a:rPr>
              <a:t>sequence_location</a:t>
            </a:r>
            <a:endParaRPr lang="pl-PL" sz="2800" i="1" dirty="0">
              <a:solidFill>
                <a:srgbClr val="FF0000"/>
              </a:solidFill>
            </a:endParaRPr>
          </a:p>
          <a:p>
            <a:endParaRPr lang="pl-PL" sz="2800" dirty="0"/>
          </a:p>
          <a:p>
            <a:endParaRPr lang="pl-PL" sz="2800" dirty="0"/>
          </a:p>
          <a:p>
            <a:r>
              <a:rPr lang="en-GB" sz="2800" b="1" dirty="0" err="1"/>
              <a:t>Przykład</a:t>
            </a:r>
            <a:r>
              <a:rPr lang="en-GB" sz="2800" b="1" dirty="0"/>
              <a:t> </a:t>
            </a:r>
            <a:r>
              <a:rPr lang="en-GB" sz="2800" b="1" dirty="0" err="1"/>
              <a:t>zastosowania</a:t>
            </a:r>
            <a:r>
              <a:rPr lang="pl-PL" sz="2800" b="1" dirty="0"/>
              <a:t> </a:t>
            </a:r>
            <a:r>
              <a:rPr lang="en-GB" sz="2800" dirty="0"/>
              <a:t>(</a:t>
            </a:r>
            <a:r>
              <a:rPr lang="pl-PL" sz="2800" dirty="0"/>
              <a:t>uzyskanie wartości klucza WPA / WPA2 przy użyciu słownika</a:t>
            </a:r>
            <a:r>
              <a:rPr lang="en-GB" sz="2800" dirty="0"/>
              <a:t>):</a:t>
            </a:r>
            <a:endParaRPr lang="pl-PL" sz="2800" dirty="0"/>
          </a:p>
          <a:p>
            <a:r>
              <a:rPr lang="en-GB" sz="2800" dirty="0"/>
              <a:t> </a:t>
            </a:r>
            <a:endParaRPr lang="pl-PL" sz="2800" dirty="0"/>
          </a:p>
          <a:p>
            <a:r>
              <a:rPr lang="en-GB" sz="2800" b="1" i="1" dirty="0" err="1">
                <a:solidFill>
                  <a:srgbClr val="FF0000"/>
                </a:solidFill>
              </a:rPr>
              <a:t>aircrack</a:t>
            </a:r>
            <a:r>
              <a:rPr lang="en-GB" sz="2800" b="1" i="1" dirty="0">
                <a:solidFill>
                  <a:srgbClr val="FF0000"/>
                </a:solidFill>
              </a:rPr>
              <a:t>-ng -w /root/dictionary.txt /root/</a:t>
            </a:r>
            <a:r>
              <a:rPr lang="en-GB" sz="2800" b="1" i="1" dirty="0" err="1">
                <a:solidFill>
                  <a:srgbClr val="FF0000"/>
                </a:solidFill>
              </a:rPr>
              <a:t>handshake.cap</a:t>
            </a:r>
            <a:endParaRPr lang="pl-PL" sz="2800" b="1" i="1" dirty="0">
              <a:solidFill>
                <a:srgbClr val="FF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1443428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C:\Users\SYSTEM1\Desktop\Dyplomowa\APS_images\04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7163" y="2242996"/>
            <a:ext cx="10009546" cy="4126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8894997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366720" y="2171343"/>
            <a:ext cx="1123324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l-PL" sz="2800" dirty="0"/>
              <a:t>Ciekawym programem jest aplikacja o nazwie </a:t>
            </a:r>
            <a:r>
              <a:rPr lang="pl-PL" sz="2800" b="1" dirty="0" err="1"/>
              <a:t>crunch</a:t>
            </a:r>
            <a:r>
              <a:rPr lang="pl-PL" sz="2800" dirty="0"/>
              <a:t>, która pozwala wygenerować listę pozycji kluczy sieciowych na podstawie określonego kryterium i przestrzeni znaków.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l-PL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l-PL" sz="2800" dirty="0"/>
              <a:t>Jest ona często wykorzystywana jako źródło danych wejściowych dla aplikacji </a:t>
            </a:r>
            <a:r>
              <a:rPr lang="pl-PL" sz="2800" dirty="0" err="1"/>
              <a:t>aircrack-ng</a:t>
            </a:r>
            <a:r>
              <a:rPr lang="pl-PL" sz="2800" dirty="0"/>
              <a:t>. Przykład użycia (wymuszenie pobrania wartości 8-znakowego klucza bez użycia słownika, na podstawie przestrzeni znaków: abc0123456789).</a:t>
            </a:r>
            <a:r>
              <a:rPr lang="en-GB" sz="2800" i="1" dirty="0"/>
              <a:t> </a:t>
            </a:r>
            <a:endParaRPr lang="pl-PL" sz="2800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algn="just"/>
            <a:r>
              <a:rPr lang="en-GB" sz="2800" b="1" i="1" dirty="0">
                <a:solidFill>
                  <a:srgbClr val="FF0000"/>
                </a:solidFill>
              </a:rPr>
              <a:t>crunch 8 8 abc0123456789 -t @@@@@@@@ | </a:t>
            </a:r>
            <a:r>
              <a:rPr lang="en-GB" sz="2800" b="1" i="1" dirty="0" err="1">
                <a:solidFill>
                  <a:srgbClr val="FF0000"/>
                </a:solidFill>
              </a:rPr>
              <a:t>aircrack</a:t>
            </a:r>
            <a:r>
              <a:rPr lang="en-GB" sz="2800" b="1" i="1" dirty="0">
                <a:solidFill>
                  <a:srgbClr val="FF0000"/>
                </a:solidFill>
              </a:rPr>
              <a:t>-ng -</a:t>
            </a:r>
            <a:r>
              <a:rPr lang="en-GB" sz="2800" b="1" i="1" dirty="0" err="1">
                <a:solidFill>
                  <a:srgbClr val="FF0000"/>
                </a:solidFill>
              </a:rPr>
              <a:t>bssid</a:t>
            </a:r>
            <a:r>
              <a:rPr lang="en-GB" sz="2800" b="1" i="1" dirty="0">
                <a:solidFill>
                  <a:srgbClr val="FF0000"/>
                </a:solidFill>
              </a:rPr>
              <a:t> 10:FE:ED:90:A9:26 -w- /root/</a:t>
            </a:r>
            <a:r>
              <a:rPr lang="en-GB" sz="2800" b="1" i="1" dirty="0" err="1">
                <a:solidFill>
                  <a:srgbClr val="FF0000"/>
                </a:solidFill>
              </a:rPr>
              <a:t>handshake.cap</a:t>
            </a:r>
            <a:endParaRPr lang="pl-PL" sz="2800" b="1" dirty="0">
              <a:solidFill>
                <a:srgbClr val="FF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4241463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C:\Users\SYSTEM1\Desktop\Dyplomowa\APS_images\0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7163" y="1974272"/>
            <a:ext cx="10387880" cy="4352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34" y="245699"/>
            <a:ext cx="7143010" cy="1325563"/>
          </a:xfrm>
        </p:spPr>
        <p:txBody>
          <a:bodyPr>
            <a:normAutofit fontScale="90000"/>
          </a:bodyPr>
          <a:lstStyle/>
          <a:p>
            <a:r>
              <a:rPr lang="en-GB" sz="5400" b="1" dirty="0" err="1">
                <a:latin typeface="+mn-lt"/>
              </a:rPr>
              <a:t>KaliLinux</a:t>
            </a:r>
            <a:r>
              <a:rPr lang="en-GB" sz="5400" b="1" dirty="0">
                <a:latin typeface="+mn-lt"/>
              </a:rPr>
              <a:t> - </a:t>
            </a:r>
            <a:r>
              <a:rPr lang="en-GB" sz="5400" b="1" dirty="0" err="1">
                <a:latin typeface="+mn-lt"/>
              </a:rPr>
              <a:t>środowisko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testowania</a:t>
            </a:r>
            <a:r>
              <a:rPr lang="en-GB" sz="5400" b="1" dirty="0">
                <a:latin typeface="+mn-lt"/>
              </a:rPr>
              <a:t> </a:t>
            </a:r>
            <a:r>
              <a:rPr lang="en-GB" sz="5400" b="1" dirty="0" err="1">
                <a:latin typeface="+mn-lt"/>
              </a:rPr>
              <a:t>odporności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5521914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7AEEF3F9-B315-4667-B581-C8924A671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8899" y="3112861"/>
            <a:ext cx="87376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"/>
              <a:defRPr sz="2300">
                <a:solidFill>
                  <a:srgbClr val="6C6C6C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"/>
              <a:defRPr sz="2000">
                <a:solidFill>
                  <a:srgbClr val="6C6C6C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endParaRPr lang="pl-PL" altLang="pl-PL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Rectangle 9">
            <a:extLst>
              <a:ext uri="{FF2B5EF4-FFF2-40B4-BE49-F238E27FC236}">
                <a16:creationId xmlns:a16="http://schemas.microsoft.com/office/drawing/2014/main" id="{A33936FF-CCA5-4CF3-B067-E3ED84CEE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080" y="1937833"/>
            <a:ext cx="10379637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"/>
              <a:defRPr sz="2300">
                <a:solidFill>
                  <a:srgbClr val="6C6C6C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"/>
              <a:defRPr sz="2000">
                <a:solidFill>
                  <a:srgbClr val="6C6C6C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285750" indent="-285750" algn="just" fontAlgn="base">
              <a:spcAft>
                <a:spcPts val="600"/>
              </a:spcAft>
            </a:pPr>
            <a:r>
              <a:rPr lang="pl-PL" sz="2800" b="1" dirty="0">
                <a:solidFill>
                  <a:srgbClr val="0070C0"/>
                </a:solidFill>
                <a:latin typeface="+mn-lt"/>
              </a:rPr>
              <a:t>Wirtualna sieć prywatna (VPN)</a:t>
            </a:r>
            <a:r>
              <a:rPr lang="pl-PL" sz="2800" dirty="0">
                <a:latin typeface="+mn-lt"/>
              </a:rPr>
              <a:t> to tunel, przez który przepływa prywatny ruch sieciowy między nadawcą a odbiorcą przez sieć publiczną. </a:t>
            </a:r>
          </a:p>
          <a:p>
            <a:pPr marL="285750" indent="-285750" algn="just" fontAlgn="base">
              <a:spcAft>
                <a:spcPts val="600"/>
              </a:spcAft>
            </a:pPr>
            <a:endParaRPr lang="pl-PL" sz="2800" dirty="0">
              <a:latin typeface="+mn-lt"/>
            </a:endParaRPr>
          </a:p>
          <a:p>
            <a:pPr marL="285750" indent="-285750" algn="just" fontAlgn="base">
              <a:spcAft>
                <a:spcPts val="600"/>
              </a:spcAft>
            </a:pPr>
            <a:r>
              <a:rPr lang="pl-PL" sz="2800" b="1" dirty="0">
                <a:solidFill>
                  <a:srgbClr val="0070C0"/>
                </a:solidFill>
                <a:latin typeface="+mn-lt"/>
              </a:rPr>
              <a:t>Sieć VPN </a:t>
            </a:r>
            <a:r>
              <a:rPr lang="pl-PL" sz="2800" dirty="0">
                <a:latin typeface="+mn-lt"/>
              </a:rPr>
              <a:t>szyfruje wszystkie działania w Internecie, ukrywa adres IP, chroniąc tożsamość użytkownika sieci. Połączenie VPN oferuje bezpieczny dostęp do aplikacji, stron internetowych i platform rozrywkowych z dowolnego miejsca na świecie.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4241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7AEEF3F9-B315-4667-B581-C8924A671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8899" y="3112861"/>
            <a:ext cx="87376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600"/>
              </a:spcBef>
              <a:buClr>
                <a:schemeClr val="tx2"/>
              </a:buClr>
              <a:buSzPct val="73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5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"/>
              <a:defRPr sz="2300">
                <a:solidFill>
                  <a:srgbClr val="6C6C6C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400"/>
              </a:spcBef>
              <a:buClr>
                <a:srgbClr val="F9B639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9B639"/>
              </a:buClr>
              <a:buSzPct val="80000"/>
              <a:buFont typeface="Wingdings 2" panose="05020102010507070707" pitchFamily="18" charset="2"/>
              <a:buChar char=""/>
              <a:defRPr sz="2000">
                <a:solidFill>
                  <a:srgbClr val="6C6C6C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anose="05000000000000000000" pitchFamily="2" charset="2"/>
              <a:buChar char="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endParaRPr lang="pl-PL" altLang="pl-PL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1026" name="Picture 2" descr="Co to jest VPN i przed czym chroni? | PrywatnośćwSieci.p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345" y="3501798"/>
            <a:ext cx="8780331" cy="300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911880" y="1932192"/>
            <a:ext cx="100609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Możliwe jest opcjonalne skompresowanie lub zaszyfrowanie przesyłanych danych, aby zapewnić lepszą jakość lub wyższy poziom bezpieczeństwa, chroniąc w ten sposób prywatność w sieci.</a:t>
            </a:r>
          </a:p>
        </p:txBody>
      </p:sp>
    </p:spTree>
    <p:extLst>
      <p:ext uri="{BB962C8B-B14F-4D97-AF65-F5344CB8AC3E}">
        <p14:creationId xmlns:p14="http://schemas.microsoft.com/office/powerpoint/2010/main" val="2019665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53868" y="2374335"/>
            <a:ext cx="1028775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b="1" dirty="0"/>
              <a:t>Sieci VPN można podzielić na dwie główne kategorie:</a:t>
            </a:r>
          </a:p>
          <a:p>
            <a:pPr algn="just"/>
            <a:endParaRPr lang="pl-PL" sz="2800" dirty="0"/>
          </a:p>
          <a:p>
            <a:pPr marL="285750" indent="-285750" algn="just">
              <a:buFontTx/>
              <a:buChar char="-"/>
            </a:pPr>
            <a:r>
              <a:rPr lang="en-GB" sz="2800" b="1" dirty="0" err="1">
                <a:solidFill>
                  <a:srgbClr val="FF0000"/>
                </a:solidFill>
              </a:rPr>
              <a:t>Zdalny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dostęp</a:t>
            </a:r>
            <a:r>
              <a:rPr lang="en-GB" sz="2800" b="1" dirty="0">
                <a:solidFill>
                  <a:srgbClr val="FF0000"/>
                </a:solidFill>
              </a:rPr>
              <a:t> VPN </a:t>
            </a:r>
            <a:r>
              <a:rPr lang="pl-PL" sz="2800" dirty="0"/>
              <a:t>który umożliwia użytkownikom łączenie się ze zdalną siecią, zwykle za pomocą specjalnego oprogramowania.</a:t>
            </a:r>
          </a:p>
          <a:p>
            <a:pPr marL="285750" indent="-285750" algn="just">
              <a:buFontTx/>
              <a:buChar char="-"/>
            </a:pPr>
            <a:endParaRPr lang="pl-PL" sz="2800" dirty="0"/>
          </a:p>
          <a:p>
            <a:pPr marL="265113" indent="-265113" algn="just"/>
            <a:r>
              <a:rPr lang="en-GB" sz="2800" dirty="0"/>
              <a:t>- </a:t>
            </a:r>
            <a:r>
              <a:rPr lang="en-GB" sz="2800" b="1" dirty="0" err="1">
                <a:solidFill>
                  <a:srgbClr val="FF0000"/>
                </a:solidFill>
              </a:rPr>
              <a:t>Sieci</a:t>
            </a:r>
            <a:r>
              <a:rPr lang="en-GB" sz="2800" b="1" dirty="0">
                <a:solidFill>
                  <a:srgbClr val="FF0000"/>
                </a:solidFill>
              </a:rPr>
              <a:t> VPN </a:t>
            </a:r>
            <a:r>
              <a:rPr lang="en-GB" sz="2800" b="1" dirty="0" err="1">
                <a:solidFill>
                  <a:srgbClr val="FF0000"/>
                </a:solidFill>
              </a:rPr>
              <a:t>typu</a:t>
            </a:r>
            <a:r>
              <a:rPr lang="en-GB" sz="2800" b="1" dirty="0">
                <a:solidFill>
                  <a:srgbClr val="FF0000"/>
                </a:solidFill>
              </a:rPr>
              <a:t> site-to-site </a:t>
            </a:r>
            <a:r>
              <a:rPr lang="pl-PL" sz="2800" dirty="0"/>
              <a:t>wykorzystywane przez firmy, zwłaszcza duże korporacje. Pozwalają one użytkownikom w wybranych lokalizacjach na bezpieczny dostęp do sieci innych użytkowników.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6841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PN - jak działa? - PC World - Testy i Ceny sprzętu PC, RTV, Foto, Porady  IT, Download, Aktualnośc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53" y="2050652"/>
            <a:ext cx="11563151" cy="365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75245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941117" y="1943713"/>
            <a:ext cx="102810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Przykładem dedykowanego oprogramowania do tworzenia VPN jest </a:t>
            </a:r>
            <a:r>
              <a:rPr lang="pl-PL" sz="2800" b="1" dirty="0" err="1"/>
              <a:t>FortiClient</a:t>
            </a:r>
            <a:r>
              <a:rPr lang="pl-PL" sz="2800" b="1" dirty="0"/>
              <a:t> VPN</a:t>
            </a:r>
            <a:r>
              <a:rPr lang="pl-PL" sz="2800" dirty="0"/>
              <a:t>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Aplikacja VPN pozwala na stworzenie bezpiecznego połączenia Virtual </a:t>
            </a:r>
            <a:r>
              <a:rPr lang="pl-PL" sz="2800" dirty="0" err="1"/>
              <a:t>Private</a:t>
            </a:r>
            <a:r>
              <a:rPr lang="pl-PL" sz="2800" dirty="0"/>
              <a:t> Network (VPN) z wykorzystaniem połączeń </a:t>
            </a:r>
            <a:r>
              <a:rPr lang="pl-PL" sz="2800" dirty="0" err="1"/>
              <a:t>IPSec</a:t>
            </a:r>
            <a:r>
              <a:rPr lang="pl-PL" sz="2800" dirty="0"/>
              <a:t> lub SSL VPN "</a:t>
            </a:r>
            <a:r>
              <a:rPr lang="pl-PL" sz="2800" dirty="0" err="1"/>
              <a:t>Tunnel</a:t>
            </a:r>
            <a:r>
              <a:rPr lang="pl-PL" sz="2800" dirty="0"/>
              <a:t> </a:t>
            </a:r>
            <a:r>
              <a:rPr lang="pl-PL" sz="2800" dirty="0" err="1"/>
              <a:t>Mode</a:t>
            </a:r>
            <a:r>
              <a:rPr lang="pl-PL" sz="2800" dirty="0"/>
              <a:t>" pomiędzy urządzeniem z systemem Android a </a:t>
            </a:r>
            <a:r>
              <a:rPr lang="pl-PL" sz="2800" dirty="0" err="1"/>
              <a:t>FortiGate</a:t>
            </a:r>
            <a:r>
              <a:rPr lang="pl-PL" sz="2800" dirty="0"/>
              <a:t> Firewall.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Połączenie będzie w pełni zaszyfrowane i cały ruch będzie przesyłany przez bezpieczny tunel.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78183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872836" y="1829413"/>
            <a:ext cx="100800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Ta łatwa w użyciu aplikacja obsługuje zarówno SSL jak i </a:t>
            </a:r>
            <a:r>
              <a:rPr lang="pl-PL" sz="2800" dirty="0" err="1"/>
              <a:t>IPSec</a:t>
            </a:r>
            <a:r>
              <a:rPr lang="pl-PL" sz="2800" dirty="0"/>
              <a:t> VPN z obsługą </a:t>
            </a:r>
            <a:r>
              <a:rPr lang="pl-PL" sz="2800" dirty="0" err="1"/>
              <a:t>FortiToken</a:t>
            </a:r>
            <a:r>
              <a:rPr lang="pl-PL" sz="2800" dirty="0"/>
              <a:t>. Funkcje VPN zawarte w tej darmowej aplikacji są ograniczone, więc uaktualnij do </a:t>
            </a:r>
            <a:r>
              <a:rPr lang="pl-PL" sz="2800" dirty="0" err="1"/>
              <a:t>FortiClient</a:t>
            </a:r>
            <a:r>
              <a:rPr lang="pl-PL" sz="2800" dirty="0"/>
              <a:t> - </a:t>
            </a:r>
            <a:r>
              <a:rPr lang="pl-PL" sz="2800" dirty="0" err="1"/>
              <a:t>Fabric</a:t>
            </a:r>
            <a:r>
              <a:rPr lang="pl-PL" sz="2800" dirty="0"/>
              <a:t> Agent dla zaawansowanych funkcji i wsparcia technicznego.</a:t>
            </a: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93692B2C-10BB-46CE-945B-6C72E5691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4463" y="3645295"/>
            <a:ext cx="5155217" cy="3084343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0811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B3ECF5B0-DDE8-45F9-8BFA-05F51A0D3E7E}"/>
              </a:ext>
            </a:extLst>
          </p:cNvPr>
          <p:cNvSpPr/>
          <p:nvPr/>
        </p:nvSpPr>
        <p:spPr>
          <a:xfrm>
            <a:off x="252253" y="2001926"/>
            <a:ext cx="591994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Po skonfigurowaniu ustawień można połączyć się z siecią zewnętrzną. Aby nawiązać połączenie, wprowadź nazwę użytkownika i hasło, a następnie naciśnij przycisk Connect.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082E4BD-6FC1-4455-99C1-2D0D6D05F8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8489" y="2001926"/>
            <a:ext cx="5457508" cy="32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1161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B3ECF5B0-DDE8-45F9-8BFA-05F51A0D3E7E}"/>
              </a:ext>
            </a:extLst>
          </p:cNvPr>
          <p:cNvSpPr/>
          <p:nvPr/>
        </p:nvSpPr>
        <p:spPr>
          <a:xfrm>
            <a:off x="252253" y="2001926"/>
            <a:ext cx="59199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Po udanym połączeniu zostanie wyświetlony komunikat i status połączenia.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8B424A36-8749-46AF-8BA5-7E65876F2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6311" y="2131481"/>
            <a:ext cx="5457508" cy="32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650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39999" y="2364834"/>
            <a:ext cx="10957653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0701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85750" lvl="0" indent="-285750" eaLnBrk="0" hangingPunct="0">
              <a:buFontTx/>
              <a:buChar char="-"/>
            </a:pPr>
            <a:r>
              <a:rPr lang="pl-PL" sz="2800" dirty="0" err="1">
                <a:latin typeface="+mn-lt"/>
              </a:rPr>
              <a:t>IPSec</a:t>
            </a:r>
            <a:r>
              <a:rPr lang="pl-PL" sz="2800" dirty="0">
                <a:latin typeface="+mn-lt"/>
              </a:rPr>
              <a:t> i SSL VPN "Tryb tunelowy" </a:t>
            </a:r>
          </a:p>
          <a:p>
            <a:pPr marL="285750" lvl="0" indent="-285750" eaLnBrk="0" hangingPunct="0">
              <a:buFontTx/>
              <a:buChar char="-"/>
            </a:pPr>
            <a:r>
              <a:rPr lang="pl-PL" sz="2800" dirty="0">
                <a:latin typeface="+mn-lt"/>
              </a:rPr>
              <a:t>Uwierzytelnianie dwuskładnikowe z wykorzystaniem </a:t>
            </a:r>
            <a:r>
              <a:rPr lang="pl-PL" sz="2800" dirty="0" err="1">
                <a:latin typeface="+mn-lt"/>
              </a:rPr>
              <a:t>FortiToken</a:t>
            </a:r>
            <a:endParaRPr lang="pl-PL" sz="2800" dirty="0">
              <a:latin typeface="+mn-lt"/>
            </a:endParaRPr>
          </a:p>
          <a:p>
            <a:pPr marL="285750" lvl="0" indent="-285750" eaLnBrk="0" hangingPunct="0">
              <a:buFontTx/>
              <a:buChar char="-"/>
            </a:pPr>
            <a:r>
              <a:rPr lang="pl-PL" sz="2800" dirty="0">
                <a:latin typeface="+mn-lt"/>
              </a:rPr>
              <a:t>Certyfikaty klienta</a:t>
            </a:r>
          </a:p>
          <a:p>
            <a:pPr marL="285750" lvl="0" indent="-285750" eaLnBrk="0" hangingPunct="0">
              <a:buFontTx/>
              <a:buChar char="-"/>
            </a:pPr>
            <a:r>
              <a:rPr lang="pl-PL" sz="2800" dirty="0">
                <a:latin typeface="+mn-lt"/>
              </a:rPr>
              <a:t>Obsługa języków angielskiego, chińskiego, japońskiego i koreańskiego</a:t>
            </a:r>
            <a:br>
              <a:rPr lang="pl-PL" sz="2800" dirty="0">
                <a:latin typeface="+mn-lt"/>
              </a:rPr>
            </a:br>
            <a:br>
              <a:rPr lang="pl-PL" sz="2800" dirty="0">
                <a:latin typeface="+mn-lt"/>
              </a:rPr>
            </a:br>
            <a:r>
              <a:rPr lang="pl-PL" sz="2800" dirty="0">
                <a:latin typeface="+mn-lt"/>
              </a:rPr>
              <a:t>Link do dokumentacji: </a:t>
            </a:r>
            <a:r>
              <a:rPr lang="pl-PL" sz="2800" dirty="0">
                <a:latin typeface="+mn-lt"/>
                <a:hlinkClick r:id="rId2"/>
              </a:rPr>
              <a:t>http://docs.fortinet.com/forticlient/admin-guides</a:t>
            </a:r>
            <a:endParaRPr lang="pl-PL" sz="2800" dirty="0">
              <a:latin typeface="+mn-lt"/>
            </a:endParaRPr>
          </a:p>
          <a:p>
            <a:pPr marL="285750" lvl="0" indent="-285750" eaLnBrk="0" hangingPunct="0">
              <a:buFontTx/>
              <a:buChar char="-"/>
            </a:pPr>
            <a:endParaRPr kumimoji="0" lang="pl-PL" altLang="pl-PL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976745" y="3980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+mn-lt"/>
              </a:rPr>
              <a:t>VPN </a:t>
            </a:r>
            <a:r>
              <a:rPr lang="pl-PL" b="1" dirty="0">
                <a:latin typeface="+mn-lt"/>
              </a:rPr>
              <a:t>- </a:t>
            </a:r>
            <a:r>
              <a:rPr lang="en-GB" b="1" dirty="0" err="1">
                <a:latin typeface="+mn-lt"/>
              </a:rPr>
              <a:t>Wirtualne</a:t>
            </a:r>
            <a:r>
              <a:rPr lang="en-GB" b="1" dirty="0">
                <a:latin typeface="+mn-lt"/>
              </a:rPr>
              <a:t> </a:t>
            </a:r>
            <a:r>
              <a:rPr lang="pl-PL" b="1" dirty="0">
                <a:latin typeface="+mn-lt"/>
              </a:rPr>
              <a:t>sieci prywatne</a:t>
            </a:r>
            <a:endParaRPr lang="pl-PL" altLang="pl-PL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76935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067163" y="1948250"/>
            <a:ext cx="1058149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rgbClr val="0070C0"/>
              </a:buClr>
              <a:buSzPct val="111000"/>
              <a:buFont typeface="Arial" panose="020B0604020202020204" pitchFamily="34" charset="0"/>
              <a:buChar char="•"/>
            </a:pPr>
            <a:r>
              <a:rPr lang="pl-PL" sz="2800" dirty="0"/>
              <a:t>Jednym z najczęściej używanych kanałów komunikacji jest poczta elektroniczna (e-mail), która coraz częściej staje się celem ataków </a:t>
            </a:r>
            <a:r>
              <a:rPr lang="pl-PL" sz="2800" dirty="0" err="1"/>
              <a:t>hakerskich</a:t>
            </a:r>
            <a:r>
              <a:rPr lang="pl-PL" sz="2800" dirty="0"/>
              <a:t>.</a:t>
            </a:r>
          </a:p>
          <a:p>
            <a:pPr marL="457200" indent="-457200" algn="just">
              <a:buClr>
                <a:srgbClr val="0070C0"/>
              </a:buClr>
              <a:buSzPct val="111000"/>
              <a:buFont typeface="Arial" panose="020B0604020202020204" pitchFamily="34" charset="0"/>
              <a:buChar char="•"/>
            </a:pPr>
            <a:endParaRPr lang="pl-PL" dirty="0"/>
          </a:p>
          <a:p>
            <a:pPr marL="457200" indent="-457200" algn="just">
              <a:buClr>
                <a:srgbClr val="0070C0"/>
              </a:buClr>
              <a:buSzPct val="111000"/>
              <a:buFont typeface="Arial" panose="020B0604020202020204" pitchFamily="34" charset="0"/>
              <a:buChar char="•"/>
            </a:pPr>
            <a:r>
              <a:rPr lang="pl-PL" sz="2800" dirty="0"/>
              <a:t>Ochrona tego elementu jest ważną częścią pakietu rozwiązań </a:t>
            </a:r>
            <a:r>
              <a:rPr lang="pl-PL" sz="2800" dirty="0" err="1"/>
              <a:t>cyberbezpieczeństwa</a:t>
            </a:r>
            <a:r>
              <a:rPr lang="pl-PL" sz="2800" dirty="0"/>
              <a:t>. </a:t>
            </a:r>
          </a:p>
          <a:p>
            <a:pPr marL="457200" indent="-457200" algn="just">
              <a:buClr>
                <a:srgbClr val="0070C0"/>
              </a:buClr>
              <a:buSzPct val="111000"/>
              <a:buFont typeface="Arial" panose="020B0604020202020204" pitchFamily="34" charset="0"/>
              <a:buChar char="•"/>
            </a:pPr>
            <a:endParaRPr lang="pl-PL" dirty="0"/>
          </a:p>
          <a:p>
            <a:pPr marL="457200" indent="-457200" algn="just">
              <a:buClr>
                <a:srgbClr val="0070C0"/>
              </a:buClr>
              <a:buSzPct val="111000"/>
              <a:buFont typeface="Arial" panose="020B0604020202020204" pitchFamily="34" charset="0"/>
              <a:buChar char="•"/>
            </a:pPr>
            <a:r>
              <a:rPr lang="pl-PL" sz="2800" dirty="0"/>
              <a:t>Ochrona poczty elektronicznej i szyfrowanie załączników to dwie bardzo ważne kwestie związane z bezpieczeństwem online. Szyfrowanie poczty elektronicznej nie tylko minimalizuje ryzyko wycieku poufnych danych, ale także zapobiega ich nieuprawnionemu przechwyceniu.</a:t>
            </a:r>
            <a:endParaRPr lang="pl-PL" sz="2800" b="1" dirty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193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79517" y="1992341"/>
            <a:ext cx="948155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Wiadomości e-mail i ich załączniki nie są domyślnie zabezpieczone protokołami SSL i TLS, a wszystkie wiadomości są wysyłane jako zwykły tekst.</a:t>
            </a:r>
          </a:p>
          <a:p>
            <a:pPr algn="just"/>
            <a:endParaRPr lang="pl-PL" sz="2800" dirty="0"/>
          </a:p>
          <a:p>
            <a:pPr algn="just"/>
            <a:r>
              <a:rPr lang="en-GB" sz="2800" b="1" dirty="0" err="1">
                <a:solidFill>
                  <a:srgbClr val="FF0000"/>
                </a:solidFill>
              </a:rPr>
              <a:t>Algorytmy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b="1" dirty="0" err="1">
                <a:solidFill>
                  <a:srgbClr val="FF0000"/>
                </a:solidFill>
              </a:rPr>
              <a:t>szyfrowania</a:t>
            </a:r>
            <a:r>
              <a:rPr lang="en-GB" sz="2800" dirty="0"/>
              <a:t>, </a:t>
            </a:r>
            <a:r>
              <a:rPr lang="pl-PL" sz="2800" dirty="0"/>
              <a:t>jak kryptografia, dzielą się na dwie kategorie:</a:t>
            </a:r>
          </a:p>
          <a:p>
            <a:pPr algn="just"/>
            <a:endParaRPr lang="pl-PL" sz="2800" dirty="0"/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l-PL" sz="2800" b="1" dirty="0"/>
              <a:t>algorytmy szyfrowania symetrycznego;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l-PL" sz="2800" b="1" dirty="0"/>
              <a:t>algorytmy szyfrowania asymetrycznego.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3121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976460" y="2246991"/>
            <a:ext cx="100067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Główną różnicą między tymi dwoma metodami szyfrowania jest liczba używanych kluczy. </a:t>
            </a:r>
          </a:p>
          <a:p>
            <a:pPr algn="just"/>
            <a:endParaRPr lang="pl-PL" sz="2800" dirty="0"/>
          </a:p>
          <a:p>
            <a:pPr algn="just"/>
            <a:r>
              <a:rPr lang="pl-PL" sz="2800" b="1" dirty="0">
                <a:solidFill>
                  <a:srgbClr val="0070C0"/>
                </a:solidFill>
              </a:rPr>
              <a:t>Szyfrowanie symetryczne </a:t>
            </a:r>
            <a:r>
              <a:rPr lang="pl-PL" sz="2800" dirty="0"/>
              <a:t>wykorzystuje jeden klucz, natomiast szyfrowanie asymetryczne wykorzystuje dwa różne, ale powiązane ze sobą klucze. Jeden z kluczy to klucz prywatny, a drugi to klucz publiczny. Algorytmy szyfrowania symetrycznego wykorzystują ten sam klucz do realizacji funkcji szyfrowania i deszyfrowania.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3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98134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Symmetric vs. Asymmetric Encryption - What are differenc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735" y="1948249"/>
            <a:ext cx="10720233" cy="439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3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210698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982278" y="2529093"/>
            <a:ext cx="97930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b="1" dirty="0">
                <a:solidFill>
                  <a:srgbClr val="0070C0"/>
                </a:solidFill>
              </a:rPr>
              <a:t>Asymetryczny algorytm szyfrowania </a:t>
            </a:r>
            <a:r>
              <a:rPr lang="pl-PL" sz="2800" dirty="0"/>
              <a:t>wykorzystuje jeden klucz do szyfrowania danych, a drugi do ich odszyfrowania. </a:t>
            </a:r>
          </a:p>
          <a:p>
            <a:pPr algn="just"/>
            <a:endParaRPr lang="pl-PL" sz="2800" dirty="0"/>
          </a:p>
          <a:p>
            <a:pPr algn="just"/>
            <a:r>
              <a:rPr lang="pl-PL" sz="2800" dirty="0"/>
              <a:t>Oznacza to, że jeśli chcemy wysłać komuś zaszyfrowaną wiadomość, szyfrujemy ją kluczem publicznym odbiorcy, a odbiorca używa swojego klucza prywatnego do jej odszyfrowania.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3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191443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Asymmetric encryption using PHP - Stack Overf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69" y="1809750"/>
            <a:ext cx="10735299" cy="439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3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105112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20625" y="2131373"/>
            <a:ext cx="109967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Kolejnym kryterium podziału szyfrowania jest kryterium długości klucza.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Długość klucza jest bezpośrednio związana z poziomem bezpieczeństwa zapewnianym przez każdy z algorytmów kryptograficznych.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Im dłuższy klucz, tym bezpieczniejsze dane. W algorytmach symetrycznych klucze są wybierane losowo, a ich długość wynosi zazwyczaj 128 lub 256 bitów, w zależności od wymaganego poziomu bezpieczeństwa.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84371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067163" y="2131373"/>
            <a:ext cx="103906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Jednym z rozwiązań jest standard </a:t>
            </a:r>
            <a:r>
              <a:rPr lang="pl-PL" sz="2800" b="1" dirty="0" err="1">
                <a:solidFill>
                  <a:srgbClr val="0070C0"/>
                </a:solidFill>
              </a:rPr>
              <a:t>OpenPGP</a:t>
            </a:r>
            <a:r>
              <a:rPr lang="pl-PL" sz="2800" dirty="0"/>
              <a:t>. Definiuje kryptograficzne rozszerzenia poczty elektronicznej - szyfrowanie i podpisy cyfrowe.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Standard został oparty na istniejącym programie PGP. Obecnie istnieje wiele różnych implementacji.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Standard został zdefiniowany w dokumencie RFC 4880.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471945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594326" y="1814900"/>
            <a:ext cx="94167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b="1" dirty="0" err="1">
                <a:solidFill>
                  <a:srgbClr val="0070C0"/>
                </a:solidFill>
              </a:rPr>
              <a:t>Enigmail</a:t>
            </a:r>
            <a:r>
              <a:rPr lang="pl-PL" sz="2800" dirty="0"/>
              <a:t> używał </a:t>
            </a:r>
            <a:r>
              <a:rPr lang="pl-PL" sz="2800" dirty="0" err="1"/>
              <a:t>GnuPG</a:t>
            </a:r>
            <a:r>
              <a:rPr lang="pl-PL" sz="2800" dirty="0"/>
              <a:t> do przechowywania i zarządzania wszystkimi kluczami i zaufanymi ustawieniami. Możesz migrować, a </a:t>
            </a:r>
            <a:r>
              <a:rPr lang="pl-PL" sz="2800" dirty="0" err="1"/>
              <a:t>Enigmail</a:t>
            </a:r>
            <a:r>
              <a:rPr lang="pl-PL" sz="2800" dirty="0"/>
              <a:t> odczyta stare klucze z </a:t>
            </a:r>
            <a:r>
              <a:rPr lang="pl-PL" sz="2800" dirty="0" err="1"/>
              <a:t>GnuPG</a:t>
            </a:r>
            <a:r>
              <a:rPr lang="pl-PL" sz="2800" dirty="0"/>
              <a:t> i zaimportuje je. </a:t>
            </a:r>
            <a:r>
              <a:rPr lang="pl-PL" sz="2800" dirty="0" err="1"/>
              <a:t>Thunderbird</a:t>
            </a:r>
            <a:r>
              <a:rPr lang="pl-PL" sz="2800" dirty="0"/>
              <a:t> 78 używa innych ustawień niż </a:t>
            </a:r>
            <a:r>
              <a:rPr lang="pl-PL" sz="2800" dirty="0" err="1"/>
              <a:t>Enigmail</a:t>
            </a:r>
            <a:r>
              <a:rPr lang="pl-PL" sz="2800" dirty="0"/>
              <a:t>. </a:t>
            </a:r>
          </a:p>
          <a:p>
            <a:pPr algn="just"/>
            <a:endParaRPr lang="pl-PL" sz="2800" dirty="0"/>
          </a:p>
          <a:p>
            <a:pPr algn="just"/>
            <a:r>
              <a:rPr lang="pl-PL" sz="2800" dirty="0"/>
              <a:t>W </a:t>
            </a:r>
            <a:r>
              <a:rPr lang="pl-PL" sz="2800" dirty="0" err="1"/>
              <a:t>Enigmailu</a:t>
            </a:r>
            <a:r>
              <a:rPr lang="pl-PL" sz="2800" dirty="0"/>
              <a:t> można było włączyć </a:t>
            </a:r>
            <a:r>
              <a:rPr lang="pl-PL" sz="2800" dirty="0" err="1"/>
              <a:t>OpenPGP</a:t>
            </a:r>
            <a:r>
              <a:rPr lang="pl-PL" sz="2800" dirty="0"/>
              <a:t> dla konta pocztowego, ale pozwolić mu automatycznie wybrać klucz do użycia. </a:t>
            </a:r>
            <a:r>
              <a:rPr lang="pl-PL" sz="2800" dirty="0" err="1"/>
              <a:t>Thunderbird</a:t>
            </a:r>
            <a:r>
              <a:rPr lang="pl-PL" sz="2800" dirty="0"/>
              <a:t> 78 łączy te ustawienia.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76275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79821" y="1948250"/>
            <a:ext cx="98323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Do szyfrowania zostanie wykorzystane oprogramowanie </a:t>
            </a:r>
            <a:r>
              <a:rPr lang="pl-PL" sz="2800" b="1" dirty="0">
                <a:solidFill>
                  <a:srgbClr val="0070C0"/>
                </a:solidFill>
              </a:rPr>
              <a:t>GPG4win</a:t>
            </a:r>
            <a:r>
              <a:rPr lang="pl-PL" sz="2800" dirty="0"/>
              <a:t>. Jest to zestaw zaawansowanych narzędzi do szyfrowania danych. Umożliwia ochronę przed nieautoryzowanym dostępem nie tylko poczty elektronicznej, ale także plików i folderów. </a:t>
            </a:r>
          </a:p>
          <a:p>
            <a:pPr algn="just"/>
            <a:endParaRPr lang="pl-PL" sz="2800" dirty="0"/>
          </a:p>
          <a:p>
            <a:pPr algn="just"/>
            <a:r>
              <a:rPr lang="pl-PL" sz="2800" dirty="0"/>
              <a:t>Praca z </a:t>
            </a:r>
            <a:r>
              <a:rPr lang="pl-PL" sz="2800" b="1" dirty="0"/>
              <a:t>Gpg4win</a:t>
            </a:r>
            <a:r>
              <a:rPr lang="pl-PL" sz="2800" dirty="0"/>
              <a:t> opiera się na szyfrowaniu asymetrycznym, czyli na podstawie dwóch kluczy - prywatnego i publicznego. Pierwszy z nich służy do szyfrowania danych, drugi powinien trafić do odbiorców wiadomości, którzy mogą uzyskać do nich dostęp. Klucz prywatny należy przechowywać w bezpiecznym miejscu.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784643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76311" y="1717739"/>
            <a:ext cx="109279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dirty="0"/>
              <a:t>W </a:t>
            </a:r>
            <a:r>
              <a:rPr lang="en-GB" sz="2800" dirty="0" err="1"/>
              <a:t>skład</a:t>
            </a:r>
            <a:r>
              <a:rPr lang="en-GB" sz="2800" dirty="0"/>
              <a:t> </a:t>
            </a:r>
            <a:r>
              <a:rPr lang="en-GB" sz="2800" dirty="0" err="1"/>
              <a:t>pakietu</a:t>
            </a:r>
            <a:r>
              <a:rPr lang="en-GB" sz="2800" dirty="0"/>
              <a:t> </a:t>
            </a:r>
            <a:r>
              <a:rPr lang="en-GB" sz="2800" dirty="0" err="1"/>
              <a:t>wchodzą</a:t>
            </a:r>
            <a:r>
              <a:rPr lang="en-GB" sz="2800" dirty="0"/>
              <a:t> </a:t>
            </a:r>
            <a:r>
              <a:rPr lang="en-GB" sz="2800" dirty="0" err="1"/>
              <a:t>takie</a:t>
            </a:r>
            <a:r>
              <a:rPr lang="en-GB" sz="2800" dirty="0"/>
              <a:t> </a:t>
            </a:r>
            <a:r>
              <a:rPr lang="en-GB" sz="2800" dirty="0" err="1"/>
              <a:t>elementy</a:t>
            </a:r>
            <a:r>
              <a:rPr lang="en-GB" sz="2800" dirty="0"/>
              <a:t> jak </a:t>
            </a:r>
            <a:r>
              <a:rPr lang="en-GB" sz="2800" dirty="0" err="1"/>
              <a:t>narzędzie</a:t>
            </a:r>
            <a:r>
              <a:rPr lang="en-GB" sz="2800" dirty="0"/>
              <a:t> </a:t>
            </a:r>
            <a:r>
              <a:rPr lang="en-GB" sz="2800" dirty="0" err="1"/>
              <a:t>szyfrujące</a:t>
            </a:r>
            <a:r>
              <a:rPr lang="en-GB" sz="2800" dirty="0"/>
              <a:t> GnuPG, </a:t>
            </a:r>
            <a:r>
              <a:rPr lang="en-GB" sz="2800" dirty="0" err="1"/>
              <a:t>alternatywny</a:t>
            </a:r>
            <a:r>
              <a:rPr lang="en-GB" sz="2800" dirty="0"/>
              <a:t> </a:t>
            </a:r>
            <a:r>
              <a:rPr lang="en-GB" sz="2800" dirty="0" err="1"/>
              <a:t>menedżer</a:t>
            </a:r>
            <a:r>
              <a:rPr lang="en-GB" sz="2800" dirty="0"/>
              <a:t> </a:t>
            </a:r>
            <a:r>
              <a:rPr lang="en-GB" sz="2800" dirty="0" err="1"/>
              <a:t>certyfikatów</a:t>
            </a:r>
            <a:r>
              <a:rPr lang="en-GB" sz="2800" dirty="0"/>
              <a:t> </a:t>
            </a:r>
            <a:r>
              <a:rPr lang="en-GB" sz="2800" b="1" dirty="0">
                <a:solidFill>
                  <a:srgbClr val="0070C0"/>
                </a:solidFill>
              </a:rPr>
              <a:t>GPA </a:t>
            </a:r>
            <a:r>
              <a:rPr lang="pl-PL" sz="2800" b="1" dirty="0">
                <a:solidFill>
                  <a:srgbClr val="0070C0"/>
                </a:solidFill>
              </a:rPr>
              <a:t>C</a:t>
            </a:r>
            <a:r>
              <a:rPr lang="en-GB" sz="2800" b="1" dirty="0" err="1">
                <a:solidFill>
                  <a:srgbClr val="0070C0"/>
                </a:solidFill>
              </a:rPr>
              <a:t>leopatra</a:t>
            </a:r>
            <a:r>
              <a:rPr lang="en-GB" sz="2800" dirty="0"/>
              <a:t>, </a:t>
            </a:r>
            <a:r>
              <a:rPr lang="en-GB" sz="2800" dirty="0" err="1"/>
              <a:t>klient</a:t>
            </a:r>
            <a:r>
              <a:rPr lang="en-GB" sz="2800" dirty="0"/>
              <a:t> </a:t>
            </a:r>
            <a:r>
              <a:rPr lang="en-GB" sz="2800" dirty="0" err="1"/>
              <a:t>poczty</a:t>
            </a:r>
            <a:r>
              <a:rPr lang="en-GB" sz="2800" dirty="0"/>
              <a:t> </a:t>
            </a:r>
            <a:r>
              <a:rPr lang="en-GB" sz="2800" dirty="0" err="1"/>
              <a:t>elektronicznej</a:t>
            </a:r>
            <a:r>
              <a:rPr lang="en-GB" sz="2800" dirty="0"/>
              <a:t> Claws Mail, a </a:t>
            </a:r>
            <a:r>
              <a:rPr lang="en-GB" sz="2800" dirty="0" err="1"/>
              <a:t>także</a:t>
            </a:r>
            <a:r>
              <a:rPr lang="en-GB" sz="2800" dirty="0"/>
              <a:t> </a:t>
            </a:r>
            <a:r>
              <a:rPr lang="en-GB" sz="2800" dirty="0" err="1"/>
              <a:t>dwie</a:t>
            </a:r>
            <a:r>
              <a:rPr lang="en-GB" sz="2800" dirty="0"/>
              <a:t> </a:t>
            </a:r>
            <a:r>
              <a:rPr lang="en-GB" sz="2800" dirty="0" err="1"/>
              <a:t>wtyczki</a:t>
            </a:r>
            <a:r>
              <a:rPr lang="en-GB" sz="2800" dirty="0"/>
              <a:t> </a:t>
            </a:r>
            <a:r>
              <a:rPr lang="en-GB" sz="2800" dirty="0" err="1"/>
              <a:t>umożliwiające</a:t>
            </a:r>
            <a:r>
              <a:rPr lang="en-GB" sz="2800" dirty="0"/>
              <a:t> </a:t>
            </a:r>
            <a:r>
              <a:rPr lang="en-GB" sz="2800" dirty="0" err="1"/>
              <a:t>integrację</a:t>
            </a:r>
            <a:r>
              <a:rPr lang="en-GB" sz="2800" dirty="0"/>
              <a:t> z Microsoft Outlook </a:t>
            </a:r>
            <a:r>
              <a:rPr lang="pl-PL" sz="2800" dirty="0"/>
              <a:t> </a:t>
            </a:r>
            <a:r>
              <a:rPr lang="en-GB" sz="2800" dirty="0" err="1"/>
              <a:t>oraz</a:t>
            </a:r>
            <a:r>
              <a:rPr lang="en-GB" sz="2800" dirty="0"/>
              <a:t> </a:t>
            </a:r>
            <a:r>
              <a:rPr lang="en-GB" sz="2800" dirty="0" err="1"/>
              <a:t>Eksploratorem</a:t>
            </a:r>
            <a:r>
              <a:rPr lang="en-GB" sz="2800" dirty="0"/>
              <a:t> Windows.</a:t>
            </a:r>
            <a:endParaRPr lang="pl-PL" sz="2800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4AC3E581-D2E1-4EBB-87A8-3F9006290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759" y="3824307"/>
            <a:ext cx="10416480" cy="3033693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3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332838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828127" y="2232095"/>
            <a:ext cx="99481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Po skonfigurowaniu kont w </a:t>
            </a:r>
            <a:r>
              <a:rPr lang="pl-PL" sz="2800" b="1" dirty="0" err="1"/>
              <a:t>Cleopatrze</a:t>
            </a:r>
            <a:r>
              <a:rPr lang="pl-PL" sz="2800" dirty="0"/>
              <a:t>, możesz bezpośrednio używać </a:t>
            </a:r>
            <a:r>
              <a:rPr lang="pl-PL" sz="2800" dirty="0" err="1"/>
              <a:t>Thunderbirda</a:t>
            </a:r>
            <a:r>
              <a:rPr lang="pl-PL" sz="2800" dirty="0"/>
              <a:t> do wysyłania i odbierania zaszyfrowanych wiadomości bez użycia zewnętrznego programu. </a:t>
            </a:r>
          </a:p>
          <a:p>
            <a:pPr algn="just"/>
            <a:endParaRPr lang="pl-PL" sz="2800" dirty="0"/>
          </a:p>
          <a:p>
            <a:pPr algn="just"/>
            <a:r>
              <a:rPr lang="pl-PL" sz="2800" dirty="0"/>
              <a:t>Pamiętaj, aby wysłać swój klucz publiczny podczas wysyłania pierwszej wiadomości do nowego odbiorcy.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4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2615273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4433" y="1638300"/>
            <a:ext cx="113439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/>
              <a:t>Przykład zaszyfrowanej wiadomości przedstawiono na rys.</a:t>
            </a:r>
          </a:p>
        </p:txBody>
      </p:sp>
      <p:pic>
        <p:nvPicPr>
          <p:cNvPr id="10" name="Obraz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6868" y="2382336"/>
            <a:ext cx="6920698" cy="4308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4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1778052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936868" y="1671251"/>
            <a:ext cx="23182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0701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9776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573260" y="1499801"/>
            <a:ext cx="104547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809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en-GB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265378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820883" y="2470250"/>
            <a:ext cx="99337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 err="1"/>
              <a:t>Thunderbird</a:t>
            </a:r>
            <a:r>
              <a:rPr lang="pl-PL" sz="2800" dirty="0"/>
              <a:t> automatycznie deszyfruje wiadomości i wysyłane z nimi załączniki.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Pamiętaj, że przed wysłaniem zaszyfrowanej korespondencji musisz znać klucze publiczne odbiorców.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sz="2800" dirty="0"/>
              <a:t>Szyfrowanie za pomocą dodatku GPG chroni nie tylko treść, ale również załączniki. Bez znajomości klucza odbiorcy nie jesteśmy w stanie wysłać zaszyfrowanej wiadomości.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4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 txBox="1">
            <a:spLocks/>
          </p:cNvSpPr>
          <p:nvPr/>
        </p:nvSpPr>
        <p:spPr>
          <a:xfrm>
            <a:off x="1824345" y="245699"/>
            <a:ext cx="616081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err="1">
                <a:latin typeface="+mn-lt"/>
              </a:rPr>
              <a:t>Szyfrowanie</a:t>
            </a:r>
            <a:r>
              <a:rPr lang="en-GB" b="1" dirty="0">
                <a:latin typeface="+mn-lt"/>
              </a:rPr>
              <a:t> </a:t>
            </a:r>
            <a:r>
              <a:rPr lang="en-GB" b="1" dirty="0" err="1">
                <a:latin typeface="+mn-lt"/>
              </a:rPr>
              <a:t>wiadomości</a:t>
            </a:r>
            <a:r>
              <a:rPr lang="en-GB" b="1" dirty="0">
                <a:latin typeface="+mn-lt"/>
              </a:rPr>
              <a:t> e-mail</a:t>
            </a:r>
            <a:endParaRPr lang="pl-PL" altLang="pl-PL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501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793616-9E13-4589-A73C-88FE18474E35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C13BD160-CBAC-43DE-90DE-99AF8834C711}"/>
</file>

<file path=customXml/itemProps3.xml><?xml version="1.0" encoding="utf-8"?>
<ds:datastoreItem xmlns:ds="http://schemas.openxmlformats.org/officeDocument/2006/customXml" ds:itemID="{633BE4AD-F467-4269-9B1A-623FDAC749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2965</Words>
  <Application>Microsoft Office PowerPoint</Application>
  <PresentationFormat>Panoramiczny</PresentationFormat>
  <Paragraphs>317</Paragraphs>
  <Slides>63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63</vt:i4>
      </vt:variant>
    </vt:vector>
  </HeadingPairs>
  <TitlesOfParts>
    <vt:vector size="68" baseType="lpstr">
      <vt:lpstr>Arial</vt:lpstr>
      <vt:lpstr>Calibri</vt:lpstr>
      <vt:lpstr>Calibri Light</vt:lpstr>
      <vt:lpstr>Wingdings 2</vt:lpstr>
      <vt:lpstr>Office</vt:lpstr>
      <vt:lpstr>Bezpieczeństwo podczas podróży służbowych</vt:lpstr>
      <vt:lpstr>Podstawowe definicje</vt:lpstr>
      <vt:lpstr>Podstawowe definicje</vt:lpstr>
      <vt:lpstr>Bezpieczeństwo - definicje</vt:lpstr>
      <vt:lpstr>Bezpieczeństwo - definicje</vt:lpstr>
      <vt:lpstr>Protokół bezprzewodowy - WEP</vt:lpstr>
      <vt:lpstr>Protokół bezprzewodowy - WEP</vt:lpstr>
      <vt:lpstr>Protokół bezprzewodowy - WPA</vt:lpstr>
      <vt:lpstr>Protokół bezprzewodowy - WPA2</vt:lpstr>
      <vt:lpstr>Główne wady standardu WEP</vt:lpstr>
      <vt:lpstr>Główne wady standardu WEP</vt:lpstr>
      <vt:lpstr>Główne wady standardu WEP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KaliLinux - środowisko testowania odporności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126</cp:revision>
  <dcterms:created xsi:type="dcterms:W3CDTF">2022-10-31T15:14:22Z</dcterms:created>
  <dcterms:modified xsi:type="dcterms:W3CDTF">2022-11-30T10:59:49Z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  <property fmtid="{D5CDD505-2E9C-101B-9397-08002B2CF9AE}" pid="3" name="MediaServiceImageTags">
    <vt:lpwstr/>
  </property>
</Properties>
</file>