
<file path=[Content_Types].xml><?xml version="1.0" encoding="utf-8"?>
<Types xmlns="http://schemas.openxmlformats.org/package/2006/content-types">
  <Default Extension="bin" ContentType="application/vnd.openxmlformats-officedocument.oleObject"/>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sldIdLst>
    <p:sldId id="256" r:id="rId5"/>
    <p:sldId id="257" r:id="rId6"/>
    <p:sldId id="260" r:id="rId7"/>
    <p:sldId id="263" r:id="rId8"/>
    <p:sldId id="261" r:id="rId9"/>
    <p:sldId id="285" r:id="rId10"/>
    <p:sldId id="283" r:id="rId11"/>
    <p:sldId id="264" r:id="rId12"/>
    <p:sldId id="284" r:id="rId13"/>
    <p:sldId id="266" r:id="rId14"/>
    <p:sldId id="267" r:id="rId15"/>
    <p:sldId id="268" r:id="rId16"/>
    <p:sldId id="286" r:id="rId17"/>
    <p:sldId id="287" r:id="rId18"/>
    <p:sldId id="288" r:id="rId19"/>
    <p:sldId id="289" r:id="rId20"/>
    <p:sldId id="290" r:id="rId21"/>
    <p:sldId id="291" r:id="rId22"/>
    <p:sldId id="292" r:id="rId23"/>
    <p:sldId id="293" r:id="rId24"/>
    <p:sldId id="294" r:id="rId25"/>
    <p:sldId id="295" r:id="rId26"/>
    <p:sldId id="296" r:id="rId27"/>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6327"/>
  </p:normalViewPr>
  <p:slideViewPr>
    <p:cSldViewPr snapToGrid="0">
      <p:cViewPr varScale="1">
        <p:scale>
          <a:sx n="75" d="100"/>
          <a:sy n="75" d="100"/>
        </p:scale>
        <p:origin x="49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D56D9A8-215E-AF72-2BA6-6042C2B5C51B}"/>
              </a:ext>
            </a:extLst>
          </p:cNvPr>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endParaRPr lang="en-US"/>
          </a:p>
        </p:txBody>
      </p:sp>
      <p:sp>
        <p:nvSpPr>
          <p:cNvPr id="3" name="Untertitel 2">
            <a:extLst>
              <a:ext uri="{FF2B5EF4-FFF2-40B4-BE49-F238E27FC236}">
                <a16:creationId xmlns:a16="http://schemas.microsoft.com/office/drawing/2014/main" id="{26B77B0F-08AC-703E-DA63-2234CEDFB48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en-US"/>
          </a:p>
        </p:txBody>
      </p:sp>
      <p:sp>
        <p:nvSpPr>
          <p:cNvPr id="4" name="Datumsplatzhalter 3">
            <a:extLst>
              <a:ext uri="{FF2B5EF4-FFF2-40B4-BE49-F238E27FC236}">
                <a16:creationId xmlns:a16="http://schemas.microsoft.com/office/drawing/2014/main" id="{8B814C74-321A-CD4E-D621-40C0C68707EF}"/>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5" name="Fußzeilenplatzhalter 4">
            <a:extLst>
              <a:ext uri="{FF2B5EF4-FFF2-40B4-BE49-F238E27FC236}">
                <a16:creationId xmlns:a16="http://schemas.microsoft.com/office/drawing/2014/main" id="{D5577425-E60F-1CC0-4034-E3E9E9D6BD27}"/>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7CFA677-EA43-60E8-F702-98C3BA83C46E}"/>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29266922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E79C7EF-1BF2-F277-02DF-1796C8E5704D}"/>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636A5CF8-4266-5CCA-2EE8-95AE5770F521}"/>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52F2B9A8-E607-717A-C510-751B63174F01}"/>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5" name="Fußzeilenplatzhalter 4">
            <a:extLst>
              <a:ext uri="{FF2B5EF4-FFF2-40B4-BE49-F238E27FC236}">
                <a16:creationId xmlns:a16="http://schemas.microsoft.com/office/drawing/2014/main" id="{3AEE6B10-447E-678C-52C9-DC5B7AF0340F}"/>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D76192C8-CF37-14B2-E2EE-CDC29F0A553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855612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65E4997-EEDB-10B6-8177-CE8800093F16}"/>
              </a:ext>
            </a:extLst>
          </p:cNvPr>
          <p:cNvSpPr>
            <a:spLocks noGrp="1"/>
          </p:cNvSpPr>
          <p:nvPr>
            <p:ph type="title"/>
          </p:nvPr>
        </p:nvSpPr>
        <p:spPr>
          <a:xfrm>
            <a:off x="831850" y="1709738"/>
            <a:ext cx="10515600" cy="2852737"/>
          </a:xfrm>
        </p:spPr>
        <p:txBody>
          <a:bodyPr anchor="b"/>
          <a:lstStyle>
            <a:lvl1pPr>
              <a:defRPr sz="6000"/>
            </a:lvl1pPr>
          </a:lstStyle>
          <a:p>
            <a:r>
              <a:rPr lang="de-DE"/>
              <a:t>Mastertitelformat bearbeiten</a:t>
            </a:r>
            <a:endParaRPr lang="en-US"/>
          </a:p>
        </p:txBody>
      </p:sp>
      <p:sp>
        <p:nvSpPr>
          <p:cNvPr id="3" name="Textplatzhalter 2">
            <a:extLst>
              <a:ext uri="{FF2B5EF4-FFF2-40B4-BE49-F238E27FC236}">
                <a16:creationId xmlns:a16="http://schemas.microsoft.com/office/drawing/2014/main" id="{1F790240-45D5-85DE-5160-0F1004E3B25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
        <p:nvSpPr>
          <p:cNvPr id="4" name="Datumsplatzhalter 3">
            <a:extLst>
              <a:ext uri="{FF2B5EF4-FFF2-40B4-BE49-F238E27FC236}">
                <a16:creationId xmlns:a16="http://schemas.microsoft.com/office/drawing/2014/main" id="{AC4B72E4-FAC5-6957-F711-096A591191A5}"/>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5" name="Fußzeilenplatzhalter 4">
            <a:extLst>
              <a:ext uri="{FF2B5EF4-FFF2-40B4-BE49-F238E27FC236}">
                <a16:creationId xmlns:a16="http://schemas.microsoft.com/office/drawing/2014/main" id="{AAB5EF02-D961-786C-40BB-AF82F10250B0}"/>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BBDFD9C-F513-65A7-0011-8F0214CED7B2}"/>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28883658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EA73FFA-742E-ED92-1AAB-AC7913E22E5A}"/>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7E965222-89B5-154B-7DDC-ED66DB37A9E7}"/>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Inhaltsplatzhalter 3">
            <a:extLst>
              <a:ext uri="{FF2B5EF4-FFF2-40B4-BE49-F238E27FC236}">
                <a16:creationId xmlns:a16="http://schemas.microsoft.com/office/drawing/2014/main" id="{229C66E7-ECAB-7AD2-0C6B-F2658F0745B0}"/>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Datumsplatzhalter 4">
            <a:extLst>
              <a:ext uri="{FF2B5EF4-FFF2-40B4-BE49-F238E27FC236}">
                <a16:creationId xmlns:a16="http://schemas.microsoft.com/office/drawing/2014/main" id="{06E2CF52-4205-A855-8D0A-F1E1339820DB}"/>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6" name="Fußzeilenplatzhalter 5">
            <a:extLst>
              <a:ext uri="{FF2B5EF4-FFF2-40B4-BE49-F238E27FC236}">
                <a16:creationId xmlns:a16="http://schemas.microsoft.com/office/drawing/2014/main" id="{FF6ACB7B-04B5-AF8B-EB36-DEBE355DBCCE}"/>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B6E2CDF9-7C6F-0D7E-0A33-DF9D8DECE39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171608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C978AD8-0E85-07EF-DDEB-AE04DE7B2082}"/>
              </a:ext>
            </a:extLst>
          </p:cNvPr>
          <p:cNvSpPr>
            <a:spLocks noGrp="1"/>
          </p:cNvSpPr>
          <p:nvPr>
            <p:ph type="title"/>
          </p:nvPr>
        </p:nvSpPr>
        <p:spPr>
          <a:xfrm>
            <a:off x="839788" y="365125"/>
            <a:ext cx="10515600" cy="1325563"/>
          </a:xfrm>
        </p:spPr>
        <p:txBody>
          <a:bodyPr/>
          <a:lstStyle/>
          <a:p>
            <a:r>
              <a:rPr lang="de-DE"/>
              <a:t>Mastertitelformat bearbeiten</a:t>
            </a:r>
            <a:endParaRPr lang="en-US"/>
          </a:p>
        </p:txBody>
      </p:sp>
      <p:sp>
        <p:nvSpPr>
          <p:cNvPr id="3" name="Textplatzhalter 2">
            <a:extLst>
              <a:ext uri="{FF2B5EF4-FFF2-40B4-BE49-F238E27FC236}">
                <a16:creationId xmlns:a16="http://schemas.microsoft.com/office/drawing/2014/main" id="{DD3D594E-B662-6287-B81E-EE155177AA1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27888A0-828C-4A82-47CD-E05BB7994D28}"/>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Textplatzhalter 4">
            <a:extLst>
              <a:ext uri="{FF2B5EF4-FFF2-40B4-BE49-F238E27FC236}">
                <a16:creationId xmlns:a16="http://schemas.microsoft.com/office/drawing/2014/main" id="{D9F2BAA0-7B6A-CCCE-FCB3-7B2C5D89D48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A160988D-6E7A-4C01-6978-A0D1CD4004C0}"/>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7" name="Datumsplatzhalter 6">
            <a:extLst>
              <a:ext uri="{FF2B5EF4-FFF2-40B4-BE49-F238E27FC236}">
                <a16:creationId xmlns:a16="http://schemas.microsoft.com/office/drawing/2014/main" id="{00603075-00CD-8F70-8412-67FCC7CB44A4}"/>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8" name="Fußzeilenplatzhalter 7">
            <a:extLst>
              <a:ext uri="{FF2B5EF4-FFF2-40B4-BE49-F238E27FC236}">
                <a16:creationId xmlns:a16="http://schemas.microsoft.com/office/drawing/2014/main" id="{F7400E99-A24B-6EA2-56E3-C6982F9BD822}"/>
              </a:ext>
            </a:extLst>
          </p:cNvPr>
          <p:cNvSpPr>
            <a:spLocks noGrp="1"/>
          </p:cNvSpPr>
          <p:nvPr>
            <p:ph type="ftr" sz="quarter" idx="11"/>
          </p:nvPr>
        </p:nvSpPr>
        <p:spPr/>
        <p:txBody>
          <a:bodyPr/>
          <a:lstStyle/>
          <a:p>
            <a:endParaRPr lang="en-US"/>
          </a:p>
        </p:txBody>
      </p:sp>
      <p:sp>
        <p:nvSpPr>
          <p:cNvPr id="9" name="Foliennummernplatzhalter 8">
            <a:extLst>
              <a:ext uri="{FF2B5EF4-FFF2-40B4-BE49-F238E27FC236}">
                <a16:creationId xmlns:a16="http://schemas.microsoft.com/office/drawing/2014/main" id="{147335A1-2090-8967-19BE-D7A76E97206B}"/>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1354227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CF044E2-E33B-3568-BED5-B8B70C80DEAB}"/>
              </a:ext>
            </a:extLst>
          </p:cNvPr>
          <p:cNvSpPr>
            <a:spLocks noGrp="1"/>
          </p:cNvSpPr>
          <p:nvPr>
            <p:ph type="title"/>
          </p:nvPr>
        </p:nvSpPr>
        <p:spPr/>
        <p:txBody>
          <a:bodyPr/>
          <a:lstStyle/>
          <a:p>
            <a:r>
              <a:rPr lang="de-DE"/>
              <a:t>Mastertitelformat bearbeiten</a:t>
            </a:r>
            <a:endParaRPr lang="en-US"/>
          </a:p>
        </p:txBody>
      </p:sp>
      <p:sp>
        <p:nvSpPr>
          <p:cNvPr id="3" name="Datumsplatzhalter 2">
            <a:extLst>
              <a:ext uri="{FF2B5EF4-FFF2-40B4-BE49-F238E27FC236}">
                <a16:creationId xmlns:a16="http://schemas.microsoft.com/office/drawing/2014/main" id="{EF92078B-2712-6F80-D971-269193B10A52}"/>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4" name="Fußzeilenplatzhalter 3">
            <a:extLst>
              <a:ext uri="{FF2B5EF4-FFF2-40B4-BE49-F238E27FC236}">
                <a16:creationId xmlns:a16="http://schemas.microsoft.com/office/drawing/2014/main" id="{90B98438-AC93-D716-EC70-CD47B679EC3F}"/>
              </a:ext>
            </a:extLst>
          </p:cNvPr>
          <p:cNvSpPr>
            <a:spLocks noGrp="1"/>
          </p:cNvSpPr>
          <p:nvPr>
            <p:ph type="ftr" sz="quarter" idx="11"/>
          </p:nvPr>
        </p:nvSpPr>
        <p:spPr/>
        <p:txBody>
          <a:bodyPr/>
          <a:lstStyle/>
          <a:p>
            <a:endParaRPr lang="en-US"/>
          </a:p>
        </p:txBody>
      </p:sp>
      <p:sp>
        <p:nvSpPr>
          <p:cNvPr id="5" name="Foliennummernplatzhalter 4">
            <a:extLst>
              <a:ext uri="{FF2B5EF4-FFF2-40B4-BE49-F238E27FC236}">
                <a16:creationId xmlns:a16="http://schemas.microsoft.com/office/drawing/2014/main" id="{08AC9625-4CAF-4E54-2A2D-2CDF6A3D0AB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16779970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2F980167-6E5F-CD28-AF06-C6A91211ED34}"/>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3" name="Fußzeilenplatzhalter 2">
            <a:extLst>
              <a:ext uri="{FF2B5EF4-FFF2-40B4-BE49-F238E27FC236}">
                <a16:creationId xmlns:a16="http://schemas.microsoft.com/office/drawing/2014/main" id="{87E51C59-E1A1-049F-46B9-292726530238}"/>
              </a:ext>
            </a:extLst>
          </p:cNvPr>
          <p:cNvSpPr>
            <a:spLocks noGrp="1"/>
          </p:cNvSpPr>
          <p:nvPr>
            <p:ph type="ftr" sz="quarter" idx="11"/>
          </p:nvPr>
        </p:nvSpPr>
        <p:spPr/>
        <p:txBody>
          <a:bodyPr/>
          <a:lstStyle/>
          <a:p>
            <a:endParaRPr lang="en-US"/>
          </a:p>
        </p:txBody>
      </p:sp>
      <p:sp>
        <p:nvSpPr>
          <p:cNvPr id="4" name="Foliennummernplatzhalter 3">
            <a:extLst>
              <a:ext uri="{FF2B5EF4-FFF2-40B4-BE49-F238E27FC236}">
                <a16:creationId xmlns:a16="http://schemas.microsoft.com/office/drawing/2014/main" id="{B017AE66-4EA5-916A-8F4C-D415B7BBF29D}"/>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0759862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D9F6A74-0C9D-B5ED-DDFE-FC6F280B335A}"/>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Inhaltsplatzhalter 2">
            <a:extLst>
              <a:ext uri="{FF2B5EF4-FFF2-40B4-BE49-F238E27FC236}">
                <a16:creationId xmlns:a16="http://schemas.microsoft.com/office/drawing/2014/main" id="{1D9AF7F9-473A-F493-8F1F-0541A1F035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Textplatzhalter 3">
            <a:extLst>
              <a:ext uri="{FF2B5EF4-FFF2-40B4-BE49-F238E27FC236}">
                <a16:creationId xmlns:a16="http://schemas.microsoft.com/office/drawing/2014/main" id="{B25DD012-31F3-7CDB-ACAE-C770A168833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9B092E83-A734-1C44-CAB7-298D244FC965}"/>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6" name="Fußzeilenplatzhalter 5">
            <a:extLst>
              <a:ext uri="{FF2B5EF4-FFF2-40B4-BE49-F238E27FC236}">
                <a16:creationId xmlns:a16="http://schemas.microsoft.com/office/drawing/2014/main" id="{9C992C97-26E4-FAE4-21B0-896ADE8FE51F}"/>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E80B6B3B-A74E-B91C-1957-A317A1BD0F97}"/>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1650165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F0E7DE0-FCCD-7383-BCD8-9C144EC3A41C}"/>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Bildplatzhalter 2">
            <a:extLst>
              <a:ext uri="{FF2B5EF4-FFF2-40B4-BE49-F238E27FC236}">
                <a16:creationId xmlns:a16="http://schemas.microsoft.com/office/drawing/2014/main" id="{D528A19A-B797-B3F3-7757-369ADC5020C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platzhalter 3">
            <a:extLst>
              <a:ext uri="{FF2B5EF4-FFF2-40B4-BE49-F238E27FC236}">
                <a16:creationId xmlns:a16="http://schemas.microsoft.com/office/drawing/2014/main" id="{1E51EA2F-B315-256B-B304-D761FEEBB93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B3CCCC55-4B9F-EA91-75E5-27C68079BD61}"/>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6" name="Fußzeilenplatzhalter 5">
            <a:extLst>
              <a:ext uri="{FF2B5EF4-FFF2-40B4-BE49-F238E27FC236}">
                <a16:creationId xmlns:a16="http://schemas.microsoft.com/office/drawing/2014/main" id="{2EF3CABB-5CD9-0C3D-34D7-22DE3A859BE8}"/>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96CADFCC-043A-A082-4A60-799E566F6511}"/>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65097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0977038-9336-C7EA-75B7-437A2BEDBD05}"/>
              </a:ext>
            </a:extLst>
          </p:cNvPr>
          <p:cNvSpPr>
            <a:spLocks noGrp="1"/>
          </p:cNvSpPr>
          <p:nvPr>
            <p:ph type="title"/>
          </p:nvPr>
        </p:nvSpPr>
        <p:spPr/>
        <p:txBody>
          <a:bodyPr/>
          <a:lstStyle/>
          <a:p>
            <a:r>
              <a:rPr lang="de-DE"/>
              <a:t>Mastertitelformat bearbeiten</a:t>
            </a:r>
            <a:endParaRPr lang="en-US"/>
          </a:p>
        </p:txBody>
      </p:sp>
      <p:sp>
        <p:nvSpPr>
          <p:cNvPr id="3" name="Vertikaler Textplatzhalter 2">
            <a:extLst>
              <a:ext uri="{FF2B5EF4-FFF2-40B4-BE49-F238E27FC236}">
                <a16:creationId xmlns:a16="http://schemas.microsoft.com/office/drawing/2014/main" id="{D1C5A30B-E7B2-0BB6-DB4C-44B4C155CDE0}"/>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6A817A34-CF60-4A13-FCDB-A53866C03A59}"/>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5" name="Fußzeilenplatzhalter 4">
            <a:extLst>
              <a:ext uri="{FF2B5EF4-FFF2-40B4-BE49-F238E27FC236}">
                <a16:creationId xmlns:a16="http://schemas.microsoft.com/office/drawing/2014/main" id="{748230EB-112B-9BC4-2847-765E1F3D9D34}"/>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53DA3261-84DE-88FE-68C6-0D5102D41A73}"/>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3105060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CD56FC56-FAF7-393A-627E-77250F9461B9}"/>
              </a:ext>
            </a:extLst>
          </p:cNvPr>
          <p:cNvSpPr>
            <a:spLocks noGrp="1"/>
          </p:cNvSpPr>
          <p:nvPr>
            <p:ph type="title" orient="vert"/>
          </p:nvPr>
        </p:nvSpPr>
        <p:spPr>
          <a:xfrm>
            <a:off x="8724900" y="365125"/>
            <a:ext cx="2628900" cy="5811838"/>
          </a:xfrm>
        </p:spPr>
        <p:txBody>
          <a:bodyPr vert="eaVert"/>
          <a:lstStyle/>
          <a:p>
            <a:r>
              <a:rPr lang="de-DE"/>
              <a:t>Mastertitelformat bearbeiten</a:t>
            </a:r>
            <a:endParaRPr lang="en-US"/>
          </a:p>
        </p:txBody>
      </p:sp>
      <p:sp>
        <p:nvSpPr>
          <p:cNvPr id="3" name="Vertikaler Textplatzhalter 2">
            <a:extLst>
              <a:ext uri="{FF2B5EF4-FFF2-40B4-BE49-F238E27FC236}">
                <a16:creationId xmlns:a16="http://schemas.microsoft.com/office/drawing/2014/main" id="{0255F929-28DC-DC77-DFC1-24EEEAEC3368}"/>
              </a:ext>
            </a:extLst>
          </p:cNvPr>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165C2AA4-5E9A-B17E-B2BE-7CC8D35FE986}"/>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5" name="Fußzeilenplatzhalter 4">
            <a:extLst>
              <a:ext uri="{FF2B5EF4-FFF2-40B4-BE49-F238E27FC236}">
                <a16:creationId xmlns:a16="http://schemas.microsoft.com/office/drawing/2014/main" id="{7823AFFE-0C08-A485-B3E2-41291A215B2B}"/>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D2518E6-97FF-E724-4C8B-5C8EC13255D5}"/>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17140582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231FEDEA-841C-5E3F-BA21-4CC848ADBAC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a:t>Mastertitelformat bearbeiten</a:t>
            </a:r>
            <a:endParaRPr lang="en-US"/>
          </a:p>
        </p:txBody>
      </p:sp>
      <p:sp>
        <p:nvSpPr>
          <p:cNvPr id="3" name="Textplatzhalter 2">
            <a:extLst>
              <a:ext uri="{FF2B5EF4-FFF2-40B4-BE49-F238E27FC236}">
                <a16:creationId xmlns:a16="http://schemas.microsoft.com/office/drawing/2014/main" id="{D44DD227-AFD2-3E57-626A-6543E96743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ABFA3681-6721-CD81-98D8-5419AC2F80E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64F010-D765-3742-B1BE-090DA5D5B25D}" type="datetimeFigureOut">
              <a:rPr lang="en-US" smtClean="0"/>
              <a:t>12/7/2022</a:t>
            </a:fld>
            <a:endParaRPr lang="en-US"/>
          </a:p>
        </p:txBody>
      </p:sp>
      <p:sp>
        <p:nvSpPr>
          <p:cNvPr id="5" name="Fußzeilenplatzhalter 4">
            <a:extLst>
              <a:ext uri="{FF2B5EF4-FFF2-40B4-BE49-F238E27FC236}">
                <a16:creationId xmlns:a16="http://schemas.microsoft.com/office/drawing/2014/main" id="{A010C26A-1BF1-3B10-B107-79DB8AFF412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Foliennummernplatzhalter 5">
            <a:extLst>
              <a:ext uri="{FF2B5EF4-FFF2-40B4-BE49-F238E27FC236}">
                <a16:creationId xmlns:a16="http://schemas.microsoft.com/office/drawing/2014/main" id="{46921CE8-5A9D-D95F-6C17-3E0FD430154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D1D24-8592-8C4E-ADCB-0F95CB683268}" type="slidenum">
              <a:rPr lang="en-US" smtClean="0"/>
              <a:t>‹Nr.›</a:t>
            </a:fld>
            <a:endParaRPr lang="en-US"/>
          </a:p>
        </p:txBody>
      </p:sp>
    </p:spTree>
    <p:extLst>
      <p:ext uri="{BB962C8B-B14F-4D97-AF65-F5344CB8AC3E}">
        <p14:creationId xmlns:p14="http://schemas.microsoft.com/office/powerpoint/2010/main" val="41102858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oleObject" Target="../embeddings/oleObject1.bin"/></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oleObject" Target="../embeddings/oleObject2.bin"/></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oleObject" Target="../embeddings/oleObject3.bin"/></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oleObject" Target="../embeddings/oleObject4.bin"/></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oleObject" Target="../embeddings/oleObject5.bin"/></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oleObject" Target="../embeddings/oleObject6.bin"/></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3952F13-258D-4D51-2C9F-702E7A04CC08}"/>
              </a:ext>
            </a:extLst>
          </p:cNvPr>
          <p:cNvSpPr/>
          <p:nvPr/>
        </p:nvSpPr>
        <p:spPr>
          <a:xfrm>
            <a:off x="5304822" y="1123200"/>
            <a:ext cx="5763977" cy="46116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5B0B4BF5-D9CC-C422-9CF1-0CDA0813FD43}"/>
              </a:ext>
            </a:extLst>
          </p:cNvPr>
          <p:cNvSpPr>
            <a:spLocks noGrp="1"/>
          </p:cNvSpPr>
          <p:nvPr>
            <p:ph type="ctrTitle"/>
          </p:nvPr>
        </p:nvSpPr>
        <p:spPr>
          <a:xfrm>
            <a:off x="5304824" y="1123199"/>
            <a:ext cx="5763976" cy="2729609"/>
          </a:xfrm>
        </p:spPr>
        <p:txBody>
          <a:bodyPr>
            <a:normAutofit/>
          </a:bodyPr>
          <a:lstStyle/>
          <a:p>
            <a:r>
              <a:rPr lang="en-US" b="1" dirty="0">
                <a:latin typeface="Arial" panose="020B0604020202020204" pitchFamily="34" charset="0"/>
                <a:cs typeface="Arial" panose="020B0604020202020204" pitchFamily="34" charset="0"/>
              </a:rPr>
              <a:t>Soziale Netzwerke</a:t>
            </a:r>
          </a:p>
        </p:txBody>
      </p:sp>
      <p:pic>
        <p:nvPicPr>
          <p:cNvPr id="4" name="Grafik 3">
            <a:extLst>
              <a:ext uri="{FF2B5EF4-FFF2-40B4-BE49-F238E27FC236}">
                <a16:creationId xmlns:a16="http://schemas.microsoft.com/office/drawing/2014/main" id="{7B6CC219-9B19-FE19-77C0-65BA2EDF466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23200" y="1123200"/>
            <a:ext cx="3058424" cy="3845239"/>
          </a:xfrm>
          <a:prstGeom prst="rect">
            <a:avLst/>
          </a:prstGeom>
        </p:spPr>
      </p:pic>
      <p:pic>
        <p:nvPicPr>
          <p:cNvPr id="6" name="Picture 2">
            <a:extLst>
              <a:ext uri="{FF2B5EF4-FFF2-40B4-BE49-F238E27FC236}">
                <a16:creationId xmlns:a16="http://schemas.microsoft.com/office/drawing/2014/main" id="{085AA7F9-3B95-C1E7-1686-69CA382770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324" y="5104090"/>
            <a:ext cx="3067300" cy="669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0342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Einführung</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lvl="0" indent="0" eaLnBrk="0" fontAlgn="base" hangingPunct="0">
              <a:lnSpc>
                <a:spcPct val="100000"/>
              </a:lnSpc>
              <a:spcBef>
                <a:spcPct val="0"/>
              </a:spcBef>
              <a:spcAft>
                <a:spcPts val="900"/>
              </a:spcAft>
              <a:buNone/>
              <a:tabLst>
                <a:tab pos="5754688" algn="r"/>
              </a:tabLst>
            </a:pPr>
            <a:r>
              <a:rPr lang="en-US" altLang="de-DE" dirty="0">
                <a:latin typeface="+mj-lt"/>
                <a:ea typeface="Tahoma" panose="020B0604030504040204" pitchFamily="34" charset="0"/>
                <a:cs typeface="Arial" panose="020B0604020202020204" pitchFamily="34" charset="0"/>
              </a:rPr>
              <a:t>Soziale Netzwerke</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ist in den letzten Jahren sehr populär geworden und bietet den Nutzern eine Plattform für die Kommunikation mit ihrer Familie, ihren Freunden und Kollegen. 	</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und Social Networking bezieht sich auf die Nutzung von internetbasierten Social-Media-Sites zur Verbindung und Kommunikation mit Freunden, Familie, Kollegen, Kunden oder Klienten. </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haben ihre Server in </a:t>
            </a:r>
            <a:r>
              <a:rPr lang="en-US" altLang="de-DE" dirty="0" err="1">
                <a:latin typeface="+mj-lt"/>
                <a:ea typeface="Tahoma" panose="020B0604030504040204" pitchFamily="34" charset="0"/>
                <a:cs typeface="Arial" panose="020B0604020202020204" pitchFamily="34" charset="0"/>
              </a:rPr>
              <a:t>Datenzentren </a:t>
            </a:r>
            <a:r>
              <a:rPr lang="en-US" altLang="de-DE" dirty="0">
                <a:latin typeface="+mj-lt"/>
                <a:ea typeface="Tahoma" panose="020B0604030504040204" pitchFamily="34" charset="0"/>
                <a:cs typeface="Arial" panose="020B0604020202020204" pitchFamily="34" charset="0"/>
              </a:rPr>
              <a:t>untergebracht, die mit den großen Netzzugangspunkten (NAPs) des Internets zusammen liegen.</a:t>
            </a:r>
            <a:endParaRPr lang="de-DE"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6508763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Rollen in sozialen Netzwerken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lvl="0" indent="0" eaLnBrk="0" fontAlgn="base" hangingPunct="0">
              <a:lnSpc>
                <a:spcPct val="100000"/>
              </a:lnSpc>
              <a:spcBef>
                <a:spcPct val="0"/>
              </a:spcBef>
              <a:spcAft>
                <a:spcPts val="900"/>
              </a:spcAft>
              <a:buNone/>
              <a:tabLst>
                <a:tab pos="5754688" algn="r"/>
              </a:tabLst>
            </a:pPr>
            <a:r>
              <a:rPr lang="en-US" altLang="de-DE" dirty="0">
                <a:latin typeface="+mj-lt"/>
                <a:ea typeface="Tahoma" panose="020B0604030504040204" pitchFamily="34" charset="0"/>
                <a:cs typeface="Arial" panose="020B0604020202020204" pitchFamily="34" charset="0"/>
              </a:rPr>
              <a:t>Rolle der sozialen Netzwerke Abbildung 1 zeigt einige Bereiche, in denen soziale Netzwerke eine Rolle spielen: </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Unterhaltung</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Aufbau von Geschäftsmöglichkeiten</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Karriere machen,</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Verbesserung der sozialen Kompetenzen</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Entwicklung von Beziehungen zu anderen Personen</a:t>
            </a:r>
            <a:endParaRPr lang="de-DE"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5079577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Rollen in sozialen Netzwerken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graphicFrame>
        <p:nvGraphicFramePr>
          <p:cNvPr id="6" name="Inhaltsplatzhalter 5">
            <a:extLst>
              <a:ext uri="{FF2B5EF4-FFF2-40B4-BE49-F238E27FC236}">
                <a16:creationId xmlns:a16="http://schemas.microsoft.com/office/drawing/2014/main" id="{1E1E4265-326F-EAA6-B50D-6DC268426234}"/>
              </a:ext>
            </a:extLst>
          </p:cNvPr>
          <p:cNvGraphicFramePr>
            <a:graphicFrameLocks noGrp="1"/>
          </p:cNvGraphicFramePr>
          <p:nvPr>
            <p:ph idx="1"/>
            <p:extLst>
              <p:ext uri="{D42A27DB-BD31-4B8C-83A1-F6EECF244321}">
                <p14:modId xmlns:p14="http://schemas.microsoft.com/office/powerpoint/2010/main" val="2451879839"/>
              </p:ext>
            </p:extLst>
          </p:nvPr>
        </p:nvGraphicFramePr>
        <p:xfrm>
          <a:off x="540000" y="2277980"/>
          <a:ext cx="7599070" cy="2764589"/>
        </p:xfrm>
        <a:graphic>
          <a:graphicData uri="http://schemas.openxmlformats.org/presentationml/2006/ole">
            <mc:AlternateContent xmlns:mc="http://schemas.openxmlformats.org/markup-compatibility/2006">
              <mc:Choice xmlns:v="urn:schemas-microsoft-com:vml" Requires="v">
                <p:oleObj name="Bild" r:id="rId4" imgW="0" imgH="0" progId="StaticMetafile">
                  <p:embed/>
                </p:oleObj>
              </mc:Choice>
              <mc:Fallback>
                <p:oleObj name="Bild" r:id="rId4" imgW="0" imgH="0" progId="StaticMetafile">
                  <p:embed/>
                  <p:pic>
                    <p:nvPicPr>
                      <p:cNvPr id="9" name="Objekt 8">
                        <a:extLst>
                          <a:ext uri="{FF2B5EF4-FFF2-40B4-BE49-F238E27FC236}">
                            <a16:creationId xmlns:a16="http://schemas.microsoft.com/office/drawing/2014/main" id="{1E1E4265-326F-EAA6-B50D-6DC268426234}"/>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0000" y="2277980"/>
                        <a:ext cx="7599070" cy="2764589"/>
                      </a:xfrm>
                      <a:prstGeom prst="rect">
                        <a:avLst/>
                      </a:prstGeom>
                      <a:solidFill>
                        <a:srgbClr val="FFFFFF"/>
                      </a:solidFill>
                      <a:ln>
                        <a:noFill/>
                      </a:ln>
                    </p:spPr>
                  </p:pic>
                </p:oleObj>
              </mc:Fallback>
            </mc:AlternateContent>
          </a:graphicData>
        </a:graphic>
      </p:graphicFrame>
      <p:sp>
        <p:nvSpPr>
          <p:cNvPr id="7" name="Textfeld 6"/>
          <p:cNvSpPr txBox="1"/>
          <p:nvPr/>
        </p:nvSpPr>
        <p:spPr>
          <a:xfrm>
            <a:off x="540000" y="5564775"/>
            <a:ext cx="2892587" cy="369332"/>
          </a:xfrm>
          <a:prstGeom prst="rect">
            <a:avLst/>
          </a:prstGeom>
          <a:noFill/>
        </p:spPr>
        <p:txBody>
          <a:bodyPr wrap="none" rtlCol="0">
            <a:spAutoFit/>
          </a:bodyPr>
          <a:lstStyle/>
          <a:p>
            <a:r>
              <a:rPr lang="de-DE" altLang="de-DE" i="1" dirty="0" err="1">
                <a:latin typeface="+mj-lt"/>
                <a:ea typeface="Tahoma" panose="020B0604030504040204" pitchFamily="34" charset="0"/>
                <a:cs typeface="Arial" panose="020B0604020202020204" pitchFamily="34" charset="0"/>
              </a:rPr>
              <a:t>Abbildung </a:t>
            </a:r>
            <a:r>
              <a:rPr lang="de-DE" altLang="de-DE" i="1" dirty="0">
                <a:latin typeface="+mj-lt"/>
                <a:ea typeface="Tahoma" panose="020B0604030504040204" pitchFamily="34" charset="0"/>
                <a:cs typeface="Arial" panose="020B0604020202020204" pitchFamily="34" charset="0"/>
              </a:rPr>
              <a:t>1: </a:t>
            </a:r>
            <a:r>
              <a:rPr lang="de-DE" altLang="de-DE" i="1" dirty="0" err="1">
                <a:latin typeface="+mj-lt"/>
                <a:ea typeface="Tahoma" panose="020B0604030504040204" pitchFamily="34" charset="0"/>
                <a:cs typeface="Arial" panose="020B0604020202020204" pitchFamily="34" charset="0"/>
              </a:rPr>
              <a:t>Rollen im sozialen Netzwerk</a:t>
            </a:r>
            <a:endParaRPr lang="de-DE" altLang="de-DE" i="1" dirty="0">
              <a:latin typeface="+mj-lt"/>
              <a:ea typeface="Tahoma" panose="020B0604030504040204" pitchFamily="34" charset="0"/>
              <a:cs typeface="Arial" panose="020B0604020202020204" pitchFamily="34" charset="0"/>
            </a:endParaRPr>
          </a:p>
        </p:txBody>
      </p:sp>
    </p:spTree>
    <p:extLst>
      <p:ext uri="{BB962C8B-B14F-4D97-AF65-F5344CB8AC3E}">
        <p14:creationId xmlns:p14="http://schemas.microsoft.com/office/powerpoint/2010/main" val="20706233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Rollen in sozialen Netzwerken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lnSpcReduction="10000"/>
          </a:bodyPr>
          <a:lstStyle/>
          <a:p>
            <a:pPr marL="0" lvl="0" indent="0" eaLnBrk="0" fontAlgn="base" hangingPunct="0">
              <a:lnSpc>
                <a:spcPct val="100000"/>
              </a:lnSpc>
              <a:spcBef>
                <a:spcPct val="0"/>
              </a:spcBef>
              <a:spcAft>
                <a:spcPts val="900"/>
              </a:spcAft>
              <a:buNone/>
              <a:tabLst>
                <a:tab pos="5754688" algn="r"/>
              </a:tabLst>
            </a:pPr>
            <a:r>
              <a:rPr lang="en-US" altLang="de-DE" dirty="0">
                <a:latin typeface="+mj-lt"/>
                <a:ea typeface="Tahoma" panose="020B0604030504040204" pitchFamily="34" charset="0"/>
                <a:cs typeface="Arial" panose="020B0604020202020204" pitchFamily="34" charset="0"/>
              </a:rPr>
              <a:t>Soziale Netzwerke: </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ist eine Basis für Vermarkter, die Kunden suchen, um den Wiedererkennungswert der Marke zu erhöhen, die Markentreue zu fördern, die Konversionsraten zu verbessern und den Zugang zu und die Interaktion mit neuen, aktuellen und alten Kunden zu ermöglichen.</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macht es möglich, dass durch das Teilen von Blogbeiträgen, Bildern, Videos oder Kommentaren in sozialen Medien mehr Menschen die Website des Unternehmens besuchen und zu Kunden werden. </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Das macht es schwierig, mit den Veränderungen Schritt zu halten, und beeinflusst auch den Marketingerfolg eines Unternehmens.</a:t>
            </a:r>
            <a:endParaRPr lang="de-DE"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4798307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Rollen in sozialen Netzwerken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fontScale="92500" lnSpcReduction="20000"/>
          </a:bodyPr>
          <a:lstStyle/>
          <a:p>
            <a:pPr marL="0" lvl="0" indent="0" eaLnBrk="0" fontAlgn="base" hangingPunct="0">
              <a:lnSpc>
                <a:spcPct val="100000"/>
              </a:lnSpc>
              <a:spcBef>
                <a:spcPct val="0"/>
              </a:spcBef>
              <a:spcAft>
                <a:spcPts val="900"/>
              </a:spcAft>
              <a:buNone/>
              <a:tabLst>
                <a:tab pos="5754688" algn="r"/>
              </a:tabLst>
            </a:pPr>
            <a:r>
              <a:rPr lang="en-US" altLang="de-DE" dirty="0">
                <a:latin typeface="+mj-lt"/>
                <a:ea typeface="Tahoma" panose="020B0604030504040204" pitchFamily="34" charset="0"/>
                <a:cs typeface="Arial" panose="020B0604020202020204" pitchFamily="34" charset="0"/>
              </a:rPr>
              <a:t>Die beliebtesten sozialen Netzwerke in den Vereinigten Staaten und Europa sind: </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Facebook</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Instagram</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Twitter</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YouTube</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WhatsApp</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LinkedIn, das Fachleuten hilft, mit Kollegen, Geschäftskontakten und Arbeitgebern in Kontakt zu treten.</a:t>
            </a:r>
            <a:endParaRPr lang="de-DE"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7373260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Rollen in sozialen Netzwerken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graphicFrame>
        <p:nvGraphicFramePr>
          <p:cNvPr id="6" name="Inhaltsplatzhalter 5">
            <a:extLst>
              <a:ext uri="{FF2B5EF4-FFF2-40B4-BE49-F238E27FC236}">
                <a16:creationId xmlns:a16="http://schemas.microsoft.com/office/drawing/2014/main" id="{0A31F91C-9419-F9A1-5EBA-1DE8B36FB25D}"/>
              </a:ext>
            </a:extLst>
          </p:cNvPr>
          <p:cNvGraphicFramePr>
            <a:graphicFrameLocks noGrp="1"/>
          </p:cNvGraphicFramePr>
          <p:nvPr>
            <p:ph idx="1"/>
            <p:extLst>
              <p:ext uri="{D42A27DB-BD31-4B8C-83A1-F6EECF244321}">
                <p14:modId xmlns:p14="http://schemas.microsoft.com/office/powerpoint/2010/main" val="3596851936"/>
              </p:ext>
            </p:extLst>
          </p:nvPr>
        </p:nvGraphicFramePr>
        <p:xfrm>
          <a:off x="540000" y="1685563"/>
          <a:ext cx="7086600" cy="3543300"/>
        </p:xfrm>
        <a:graphic>
          <a:graphicData uri="http://schemas.openxmlformats.org/presentationml/2006/ole">
            <mc:AlternateContent xmlns:mc="http://schemas.openxmlformats.org/markup-compatibility/2006">
              <mc:Choice xmlns:v="urn:schemas-microsoft-com:vml" Requires="v">
                <p:oleObj name="Bild" r:id="rId4" imgW="0" imgH="0" progId="StaticMetafile">
                  <p:embed/>
                </p:oleObj>
              </mc:Choice>
              <mc:Fallback>
                <p:oleObj name="Bild" r:id="rId4" imgW="0" imgH="0" progId="StaticMetafile">
                  <p:embed/>
                  <p:pic>
                    <p:nvPicPr>
                      <p:cNvPr id="5" name="Objekt 4">
                        <a:extLst>
                          <a:ext uri="{FF2B5EF4-FFF2-40B4-BE49-F238E27FC236}">
                            <a16:creationId xmlns:a16="http://schemas.microsoft.com/office/drawing/2014/main" id="{0A31F91C-9419-F9A1-5EBA-1DE8B36FB25D}"/>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0000" y="1685563"/>
                        <a:ext cx="7086600" cy="3543300"/>
                      </a:xfrm>
                      <a:prstGeom prst="rect">
                        <a:avLst/>
                      </a:prstGeom>
                      <a:solidFill>
                        <a:srgbClr val="FFFFFF"/>
                      </a:solidFill>
                      <a:ln>
                        <a:noFill/>
                      </a:ln>
                    </p:spPr>
                  </p:pic>
                </p:oleObj>
              </mc:Fallback>
            </mc:AlternateContent>
          </a:graphicData>
        </a:graphic>
      </p:graphicFrame>
      <p:sp>
        <p:nvSpPr>
          <p:cNvPr id="7" name="Textfeld 6"/>
          <p:cNvSpPr txBox="1"/>
          <p:nvPr/>
        </p:nvSpPr>
        <p:spPr>
          <a:xfrm>
            <a:off x="540000" y="5743073"/>
            <a:ext cx="7160037" cy="369332"/>
          </a:xfrm>
          <a:prstGeom prst="rect">
            <a:avLst/>
          </a:prstGeom>
          <a:noFill/>
        </p:spPr>
        <p:txBody>
          <a:bodyPr wrap="none" rtlCol="0">
            <a:spAutoFit/>
          </a:bodyPr>
          <a:lstStyle/>
          <a:p>
            <a:pPr lvl="0" eaLnBrk="0" fontAlgn="base" hangingPunct="0">
              <a:spcBef>
                <a:spcPct val="0"/>
              </a:spcBef>
              <a:spcAft>
                <a:spcPts val="900"/>
              </a:spcAft>
              <a:tabLst>
                <a:tab pos="5754688" algn="r"/>
              </a:tabLst>
            </a:pPr>
            <a:r>
              <a:rPr lang="en-US" altLang="de-DE" i="1" dirty="0">
                <a:ea typeface="Tahoma" panose="020B0604030504040204" pitchFamily="34" charset="0"/>
                <a:cs typeface="Arial" panose="020B0604020202020204" pitchFamily="34" charset="0"/>
              </a:rPr>
              <a:t>Abbildung 2: Anzahl der Nutzer auf Plattformen (https://www.dreamgrow.com/top</a:t>
            </a:r>
            <a:endParaRPr lang="de-DE" altLang="de-DE" i="1" dirty="0">
              <a:ea typeface="Tahoma" panose="020B0604030504040204" pitchFamily="34" charset="0"/>
              <a:cs typeface="Arial" panose="020B0604020202020204" pitchFamily="34" charset="0"/>
            </a:endParaRPr>
          </a:p>
        </p:txBody>
      </p:sp>
    </p:spTree>
    <p:extLst>
      <p:ext uri="{BB962C8B-B14F-4D97-AF65-F5344CB8AC3E}">
        <p14:creationId xmlns:p14="http://schemas.microsoft.com/office/powerpoint/2010/main" val="36132407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Funktionalität von sozialen Netzwerken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fontScale="92500" lnSpcReduction="20000"/>
          </a:bodyPr>
          <a:lstStyle/>
          <a:p>
            <a:pPr>
              <a:lnSpc>
                <a:spcPct val="100000"/>
              </a:lnSpc>
              <a:spcAft>
                <a:spcPts val="900"/>
              </a:spcAft>
            </a:pPr>
            <a:r>
              <a:rPr lang="en-US" altLang="de-DE" dirty="0">
                <a:latin typeface="+mj-lt"/>
                <a:ea typeface="Tahoma" panose="020B0604030504040204" pitchFamily="34" charset="0"/>
                <a:cs typeface="Arial" panose="020B0604020202020204" pitchFamily="34" charset="0"/>
              </a:rPr>
              <a:t>Social Networking basiert auf dem Aufbau und der Pflege von persönlichen und geschäftlichen Beziehungen unter Verwendung von Technologie und Social-Networking-Sites, die es Menschen und Unternehmen ermöglichen, miteinander in Kontakt zu treten, Beziehungen aufzubauen, Informationen, Ideen und Nachrichten auszutauschen</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Die Familienmitglieder konnten über persönliche soziale Netzwerke wie Facebook in Verbindung bleiben, Fotos austauschen und andere Nachrichten aus ihrem Leben schicken.</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Man kann auch mit anderen (Fremden) in Kontakt treten, die dieselben Interessen haben.</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Es gibt auch Nachteile im Zusammenhang mit sozialen Medien, darunter die Verbreitung von Fehlinformationen und die hohen Kosten für die Nutzung und Pflege von Profilen in sozialen Netzwerken.</a:t>
            </a:r>
            <a:endParaRPr lang="de-DE"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3104956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Funktionalität von sozialen Netzwerken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fontScale="92500" lnSpcReduction="10000"/>
          </a:bodyPr>
          <a:lstStyle/>
          <a:p>
            <a:pPr>
              <a:lnSpc>
                <a:spcPct val="100000"/>
              </a:lnSpc>
              <a:spcAft>
                <a:spcPts val="900"/>
              </a:spcAft>
            </a:pPr>
            <a:r>
              <a:rPr lang="en-US" altLang="de-DE" dirty="0">
                <a:latin typeface="+mj-lt"/>
                <a:ea typeface="Tahoma" panose="020B0604030504040204" pitchFamily="34" charset="0"/>
                <a:cs typeface="Arial" panose="020B0604020202020204" pitchFamily="34" charset="0"/>
              </a:rPr>
              <a:t>Die Funktionalität sozialer Plattformen kann wie folgt klassifiziert werden: </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Die Vernetzungsfunktionen dienen dazu, die sozialen Beziehungen zwischen den Nutzern innerhalb der virtuellen Plattformen zu fördern und bieten Funktionen für den Aufbau und die Pflege des sozialen Netzwerkgraphen. </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Die Datenfunktionen sind für die Verwaltung der von den Nutzern bereitgestellten Inhalte und die Kommunikation zwischen den Nutzern zuständig und tragen zur Verbesserung (Erweiterung) der Interaktion zwischen den Nutzern und zur Steigerung der Attraktivität der Plattform bei.</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Die Zugriffskontrollfunktionen zielen darauf ab, die benutzerdefinierten Datenschutzmaßnahmen umzusetzen und den unbefugten Zugriff auf die vom Benutzer bereitgestellten Daten und Informationen zu beschränken.</a:t>
            </a:r>
            <a:endParaRPr lang="de-DE"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41464045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Funktionalität von sozialen Netzwerken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graphicFrame>
        <p:nvGraphicFramePr>
          <p:cNvPr id="6" name="Inhaltsplatzhalter 5">
            <a:extLst>
              <a:ext uri="{FF2B5EF4-FFF2-40B4-BE49-F238E27FC236}">
                <a16:creationId xmlns:a16="http://schemas.microsoft.com/office/drawing/2014/main" id="{33084E3E-A586-3FAB-5C6F-02DFE0B3D555}"/>
              </a:ext>
            </a:extLst>
          </p:cNvPr>
          <p:cNvGraphicFramePr>
            <a:graphicFrameLocks noGrp="1"/>
          </p:cNvGraphicFramePr>
          <p:nvPr>
            <p:ph idx="1"/>
            <p:extLst>
              <p:ext uri="{D42A27DB-BD31-4B8C-83A1-F6EECF244321}">
                <p14:modId xmlns:p14="http://schemas.microsoft.com/office/powerpoint/2010/main" val="1787575815"/>
              </p:ext>
            </p:extLst>
          </p:nvPr>
        </p:nvGraphicFramePr>
        <p:xfrm>
          <a:off x="540000" y="1685563"/>
          <a:ext cx="11060113" cy="3324200"/>
        </p:xfrm>
        <a:graphic>
          <a:graphicData uri="http://schemas.openxmlformats.org/presentationml/2006/ole">
            <mc:AlternateContent xmlns:mc="http://schemas.openxmlformats.org/markup-compatibility/2006">
              <mc:Choice xmlns:v="urn:schemas-microsoft-com:vml" Requires="v">
                <p:oleObj name="Bild" r:id="rId4" imgW="0" imgH="0" progId="StaticMetafile">
                  <p:embed/>
                </p:oleObj>
              </mc:Choice>
              <mc:Fallback>
                <p:oleObj name="Bild" r:id="rId4" imgW="0" imgH="0" progId="StaticMetafile">
                  <p:embed/>
                  <p:pic>
                    <p:nvPicPr>
                      <p:cNvPr id="6" name="Objekt 5">
                        <a:extLst>
                          <a:ext uri="{FF2B5EF4-FFF2-40B4-BE49-F238E27FC236}">
                            <a16:creationId xmlns:a16="http://schemas.microsoft.com/office/drawing/2014/main" id="{33084E3E-A586-3FAB-5C6F-02DFE0B3D555}"/>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0000" y="1685563"/>
                        <a:ext cx="11060113" cy="3324200"/>
                      </a:xfrm>
                      <a:prstGeom prst="rect">
                        <a:avLst/>
                      </a:prstGeom>
                      <a:solidFill>
                        <a:srgbClr val="FFFFFF"/>
                      </a:solidFill>
                      <a:ln>
                        <a:noFill/>
                      </a:ln>
                    </p:spPr>
                  </p:pic>
                </p:oleObj>
              </mc:Fallback>
            </mc:AlternateContent>
          </a:graphicData>
        </a:graphic>
      </p:graphicFrame>
      <p:sp>
        <p:nvSpPr>
          <p:cNvPr id="7" name="Textfeld 6"/>
          <p:cNvSpPr txBox="1"/>
          <p:nvPr/>
        </p:nvSpPr>
        <p:spPr>
          <a:xfrm>
            <a:off x="540000" y="5284875"/>
            <a:ext cx="6470939" cy="761747"/>
          </a:xfrm>
          <a:prstGeom prst="rect">
            <a:avLst/>
          </a:prstGeom>
          <a:noFill/>
        </p:spPr>
        <p:txBody>
          <a:bodyPr wrap="none" rtlCol="0">
            <a:spAutoFit/>
          </a:bodyPr>
          <a:lstStyle/>
          <a:p>
            <a:pPr>
              <a:spcAft>
                <a:spcPts val="900"/>
              </a:spcAft>
            </a:pPr>
            <a:r>
              <a:rPr lang="en-US" altLang="de-DE" i="1" dirty="0">
                <a:ea typeface="Tahoma" panose="020B0604030504040204" pitchFamily="34" charset="0"/>
                <a:cs typeface="Arial" panose="020B0604020202020204" pitchFamily="34" charset="0"/>
              </a:rPr>
              <a:t>Abbildung 3: Hauptfunktionen einer typischen Plattform für soziale Netzwerke </a:t>
            </a:r>
          </a:p>
          <a:p>
            <a:pPr>
              <a:spcAft>
                <a:spcPts val="900"/>
              </a:spcAft>
            </a:pPr>
            <a:r>
              <a:rPr lang="en-US" altLang="de-DE" i="1" dirty="0">
                <a:ea typeface="Tahoma" panose="020B0604030504040204" pitchFamily="34" charset="0"/>
                <a:cs typeface="Arial" panose="020B0604020202020204" pitchFamily="34" charset="0"/>
              </a:rPr>
              <a:t>(https://hal.archives-ouvertes.fr/hal-00687145</a:t>
            </a:r>
            <a:endParaRPr lang="de-DE" dirty="0"/>
          </a:p>
        </p:txBody>
      </p:sp>
    </p:spTree>
    <p:extLst>
      <p:ext uri="{BB962C8B-B14F-4D97-AF65-F5344CB8AC3E}">
        <p14:creationId xmlns:p14="http://schemas.microsoft.com/office/powerpoint/2010/main" val="24764567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Social-Engineering-Angriffstechniken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lnSpc>
                <a:spcPct val="100000"/>
              </a:lnSpc>
              <a:spcAft>
                <a:spcPts val="900"/>
              </a:spcAft>
              <a:buNone/>
            </a:pPr>
            <a:r>
              <a:rPr lang="en-US" altLang="de-DE" dirty="0">
                <a:latin typeface="+mj-lt"/>
                <a:ea typeface="Tahoma" panose="020B0604030504040204" pitchFamily="34" charset="0"/>
                <a:cs typeface="Arial" panose="020B0604020202020204" pitchFamily="34" charset="0"/>
              </a:rPr>
              <a:t>Soziale Netzwerkseiten können klassifiziert werden </a:t>
            </a:r>
            <a:br>
              <a:rPr lang="en-US" altLang="de-DE" dirty="0">
                <a:latin typeface="+mj-lt"/>
                <a:ea typeface="Tahoma" panose="020B0604030504040204" pitchFamily="34" charset="0"/>
                <a:cs typeface="Arial" panose="020B0604020202020204" pitchFamily="34" charset="0"/>
              </a:rPr>
            </a:br>
            <a:r>
              <a:rPr lang="en-US" altLang="de-DE" dirty="0">
                <a:latin typeface="+mj-lt"/>
                <a:ea typeface="Tahoma" panose="020B0604030504040204" pitchFamily="34" charset="0"/>
                <a:cs typeface="Arial" panose="020B0604020202020204" pitchFamily="34" charset="0"/>
              </a:rPr>
              <a:t>in Ziele:</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soziale Verbindungen</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multimediale Weitergabe</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Professionell</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Diskussionsforen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grpSp>
        <p:nvGrpSpPr>
          <p:cNvPr id="6" name="Group 36813">
            <a:extLst>
              <a:ext uri="{FF2B5EF4-FFF2-40B4-BE49-F238E27FC236}">
                <a16:creationId xmlns:a16="http://schemas.microsoft.com/office/drawing/2014/main" id="{55E55C78-DB13-76A7-79BB-3EB8FC45447E}"/>
              </a:ext>
            </a:extLst>
          </p:cNvPr>
          <p:cNvGrpSpPr>
            <a:grpSpLocks/>
          </p:cNvGrpSpPr>
          <p:nvPr/>
        </p:nvGrpSpPr>
        <p:grpSpPr bwMode="auto">
          <a:xfrm>
            <a:off x="6772518" y="1980000"/>
            <a:ext cx="4003827" cy="2985772"/>
            <a:chOff x="0" y="-39"/>
            <a:chExt cx="33175" cy="24170"/>
          </a:xfrm>
        </p:grpSpPr>
        <p:pic>
          <p:nvPicPr>
            <p:cNvPr id="7" name="Picture 46080">
              <a:extLst>
                <a:ext uri="{FF2B5EF4-FFF2-40B4-BE49-F238E27FC236}">
                  <a16:creationId xmlns:a16="http://schemas.microsoft.com/office/drawing/2014/main" id="{50F6675B-CD83-4A41-D5A2-06426EE23AE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975" y="-39"/>
              <a:ext cx="12253" cy="24170"/>
            </a:xfrm>
            <a:prstGeom prst="rect">
              <a:avLst/>
            </a:prstGeom>
            <a:noFill/>
            <a:extLst>
              <a:ext uri="{909E8E84-426E-40DD-AFC4-6F175D3DCCD1}">
                <a14:hiddenFill xmlns:a14="http://schemas.microsoft.com/office/drawing/2010/main">
                  <a:solidFill>
                    <a:srgbClr val="FFFFFF"/>
                  </a:solidFill>
                </a14:hiddenFill>
              </a:ext>
            </a:extLst>
          </p:spPr>
        </p:pic>
        <p:sp>
          <p:nvSpPr>
            <p:cNvPr id="8" name="Shape 280">
              <a:extLst>
                <a:ext uri="{FF2B5EF4-FFF2-40B4-BE49-F238E27FC236}">
                  <a16:creationId xmlns:a16="http://schemas.microsoft.com/office/drawing/2014/main" id="{BBD985B2-C1A0-46FD-A0D6-44CB6607A5E0}"/>
                </a:ext>
              </a:extLst>
            </p:cNvPr>
            <p:cNvSpPr>
              <a:spLocks/>
            </p:cNvSpPr>
            <p:nvPr/>
          </p:nvSpPr>
          <p:spPr bwMode="auto">
            <a:xfrm>
              <a:off x="0" y="6465"/>
              <a:ext cx="10672" cy="10747"/>
            </a:xfrm>
            <a:custGeom>
              <a:avLst/>
              <a:gdLst>
                <a:gd name="T0" fmla="*/ 533718 w 1067257"/>
                <a:gd name="T1" fmla="*/ 0 h 1074687"/>
                <a:gd name="T2" fmla="*/ 1067257 w 1067257"/>
                <a:gd name="T3" fmla="*/ 537273 h 1074687"/>
                <a:gd name="T4" fmla="*/ 533718 w 1067257"/>
                <a:gd name="T5" fmla="*/ 1074687 h 1074687"/>
                <a:gd name="T6" fmla="*/ 0 w 1067257"/>
                <a:gd name="T7" fmla="*/ 537273 h 1074687"/>
                <a:gd name="T8" fmla="*/ 533718 w 1067257"/>
                <a:gd name="T9" fmla="*/ 0 h 1074687"/>
                <a:gd name="T10" fmla="*/ 0 w 1067257"/>
                <a:gd name="T11" fmla="*/ 0 h 1074687"/>
                <a:gd name="T12" fmla="*/ 1067257 w 1067257"/>
                <a:gd name="T13" fmla="*/ 1074687 h 1074687"/>
              </a:gdLst>
              <a:ahLst/>
              <a:cxnLst>
                <a:cxn ang="0">
                  <a:pos x="T0" y="T1"/>
                </a:cxn>
                <a:cxn ang="0">
                  <a:pos x="T2" y="T3"/>
                </a:cxn>
                <a:cxn ang="0">
                  <a:pos x="T4" y="T5"/>
                </a:cxn>
                <a:cxn ang="0">
                  <a:pos x="T6" y="T7"/>
                </a:cxn>
                <a:cxn ang="0">
                  <a:pos x="T8" y="T9"/>
                </a:cxn>
              </a:cxnLst>
              <a:rect l="T10" t="T11" r="T12" b="T13"/>
              <a:pathLst>
                <a:path w="1067257" h="1074687">
                  <a:moveTo>
                    <a:pt x="533718" y="0"/>
                  </a:moveTo>
                  <a:cubicBezTo>
                    <a:pt x="828358" y="0"/>
                    <a:pt x="1067257" y="240487"/>
                    <a:pt x="1067257" y="537273"/>
                  </a:cubicBezTo>
                  <a:cubicBezTo>
                    <a:pt x="1067257" y="834072"/>
                    <a:pt x="828358" y="1074687"/>
                    <a:pt x="533718" y="1074687"/>
                  </a:cubicBezTo>
                  <a:cubicBezTo>
                    <a:pt x="239027" y="1074687"/>
                    <a:pt x="0" y="834072"/>
                    <a:pt x="0" y="537273"/>
                  </a:cubicBezTo>
                  <a:cubicBezTo>
                    <a:pt x="0" y="240487"/>
                    <a:pt x="239027" y="0"/>
                    <a:pt x="533718" y="0"/>
                  </a:cubicBezTo>
                  <a:close/>
                </a:path>
              </a:pathLst>
            </a:custGeom>
            <a:solidFill>
              <a:srgbClr val="ED7D31"/>
            </a:solidFill>
            <a:ln>
              <a:noFill/>
            </a:ln>
            <a:extLst>
              <a:ext uri="{91240B29-F687-4F45-9708-019B960494DF}">
                <a14:hiddenLine xmlns:a14="http://schemas.microsoft.com/office/drawing/2010/main" w="0">
                  <a:solidFill>
                    <a:srgbClr val="000000"/>
                  </a:solidFill>
                  <a:miter lim="127000"/>
                  <a:headEnd/>
                  <a:tailEnd/>
                </a14:hiddenLine>
              </a:ext>
            </a:extLst>
          </p:spPr>
          <p:txBody>
            <a:bodyPr rot="0" vert="horz" wrap="square" lIns="91440" tIns="45720" rIns="91440" bIns="45720" anchor="t" anchorCtr="0" upright="1">
              <a:noAutofit/>
            </a:bodyPr>
            <a:lstStyle/>
            <a:p>
              <a:endParaRPr lang="de-DE"/>
            </a:p>
          </p:txBody>
        </p:sp>
        <p:sp>
          <p:nvSpPr>
            <p:cNvPr id="9" name="Shape 281">
              <a:extLst>
                <a:ext uri="{FF2B5EF4-FFF2-40B4-BE49-F238E27FC236}">
                  <a16:creationId xmlns:a16="http://schemas.microsoft.com/office/drawing/2014/main" id="{0EF50654-7D4D-A658-D0F8-A0CDF3DD1F5B}"/>
                </a:ext>
              </a:extLst>
            </p:cNvPr>
            <p:cNvSpPr>
              <a:spLocks/>
            </p:cNvSpPr>
            <p:nvPr/>
          </p:nvSpPr>
          <p:spPr bwMode="auto">
            <a:xfrm>
              <a:off x="0" y="6465"/>
              <a:ext cx="10672" cy="10747"/>
            </a:xfrm>
            <a:custGeom>
              <a:avLst/>
              <a:gdLst>
                <a:gd name="T0" fmla="*/ 0 w 1067257"/>
                <a:gd name="T1" fmla="*/ 537273 h 1074687"/>
                <a:gd name="T2" fmla="*/ 533718 w 1067257"/>
                <a:gd name="T3" fmla="*/ 0 h 1074687"/>
                <a:gd name="T4" fmla="*/ 1067257 w 1067257"/>
                <a:gd name="T5" fmla="*/ 537273 h 1074687"/>
                <a:gd name="T6" fmla="*/ 533718 w 1067257"/>
                <a:gd name="T7" fmla="*/ 1074687 h 1074687"/>
                <a:gd name="T8" fmla="*/ 0 w 1067257"/>
                <a:gd name="T9" fmla="*/ 537273 h 1074687"/>
                <a:gd name="T10" fmla="*/ 0 w 1067257"/>
                <a:gd name="T11" fmla="*/ 0 h 1074687"/>
                <a:gd name="T12" fmla="*/ 1067257 w 1067257"/>
                <a:gd name="T13" fmla="*/ 1074687 h 1074687"/>
              </a:gdLst>
              <a:ahLst/>
              <a:cxnLst>
                <a:cxn ang="0">
                  <a:pos x="T0" y="T1"/>
                </a:cxn>
                <a:cxn ang="0">
                  <a:pos x="T2" y="T3"/>
                </a:cxn>
                <a:cxn ang="0">
                  <a:pos x="T4" y="T5"/>
                </a:cxn>
                <a:cxn ang="0">
                  <a:pos x="T6" y="T7"/>
                </a:cxn>
                <a:cxn ang="0">
                  <a:pos x="T8" y="T9"/>
                </a:cxn>
              </a:cxnLst>
              <a:rect l="T10" t="T11" r="T12" b="T13"/>
              <a:pathLst>
                <a:path w="1067257" h="1074687">
                  <a:moveTo>
                    <a:pt x="0" y="537273"/>
                  </a:moveTo>
                  <a:cubicBezTo>
                    <a:pt x="0" y="240487"/>
                    <a:pt x="239027" y="0"/>
                    <a:pt x="533718" y="0"/>
                  </a:cubicBezTo>
                  <a:cubicBezTo>
                    <a:pt x="828358" y="0"/>
                    <a:pt x="1067257" y="240487"/>
                    <a:pt x="1067257" y="537273"/>
                  </a:cubicBezTo>
                  <a:cubicBezTo>
                    <a:pt x="1067257" y="834072"/>
                    <a:pt x="828358" y="1074687"/>
                    <a:pt x="533718" y="1074687"/>
                  </a:cubicBezTo>
                  <a:cubicBezTo>
                    <a:pt x="239027" y="1074687"/>
                    <a:pt x="0" y="834072"/>
                    <a:pt x="0" y="537273"/>
                  </a:cubicBezTo>
                  <a:close/>
                </a:path>
              </a:pathLst>
            </a:custGeom>
            <a:noFill/>
            <a:ln w="14084">
              <a:solidFill>
                <a:srgbClr val="FFFFFF"/>
              </a:solidFill>
              <a:miter lim="127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de-DE"/>
            </a:p>
          </p:txBody>
        </p:sp>
        <p:sp>
          <p:nvSpPr>
            <p:cNvPr id="10" name="Rectangle 282">
              <a:extLst>
                <a:ext uri="{FF2B5EF4-FFF2-40B4-BE49-F238E27FC236}">
                  <a16:creationId xmlns:a16="http://schemas.microsoft.com/office/drawing/2014/main" id="{1017167E-293C-BB93-E7F1-ED95DA1DD244}"/>
                </a:ext>
              </a:extLst>
            </p:cNvPr>
            <p:cNvSpPr>
              <a:spLocks noChangeArrowheads="1"/>
            </p:cNvSpPr>
            <p:nvPr/>
          </p:nvSpPr>
          <p:spPr bwMode="auto">
            <a:xfrm>
              <a:off x="3575" y="9385"/>
              <a:ext cx="5157" cy="2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1100">
                  <a:solidFill>
                    <a:srgbClr val="FFFFFF"/>
                  </a:solidFill>
                  <a:effectLst/>
                  <a:latin typeface="Calibri" panose="020F0502020204030204" pitchFamily="34" charset="0"/>
                  <a:ea typeface="DengXian" panose="02010600030101010101" pitchFamily="2" charset="-122"/>
                  <a:cs typeface="Times New Roman" panose="02020603050405020304" pitchFamily="18" charset="0"/>
                </a:rPr>
                <a:t>Soziales </a:t>
              </a:r>
              <a:endParaRPr lang="de-DE" sz="110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1" name="Rectangle 283">
              <a:extLst>
                <a:ext uri="{FF2B5EF4-FFF2-40B4-BE49-F238E27FC236}">
                  <a16:creationId xmlns:a16="http://schemas.microsoft.com/office/drawing/2014/main" id="{4C6054DD-D968-8867-675F-C3F99D640233}"/>
                </a:ext>
              </a:extLst>
            </p:cNvPr>
            <p:cNvSpPr>
              <a:spLocks noChangeArrowheads="1"/>
            </p:cNvSpPr>
            <p:nvPr/>
          </p:nvSpPr>
          <p:spPr bwMode="auto">
            <a:xfrm>
              <a:off x="1961" y="10848"/>
              <a:ext cx="9455"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1100" dirty="0">
                  <a:solidFill>
                    <a:srgbClr val="FFFFFF"/>
                  </a:solidFill>
                  <a:effectLst/>
                  <a:latin typeface="Calibri" panose="020F0502020204030204" pitchFamily="34" charset="0"/>
                  <a:ea typeface="DengXian" panose="02010600030101010101" pitchFamily="2" charset="-122"/>
                  <a:cs typeface="Times New Roman" panose="02020603050405020304" pitchFamily="18" charset="0"/>
                </a:rPr>
                <a:t>Vernetzung </a:t>
              </a:r>
              <a:endParaRPr lang="de-DE" sz="1100"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2" name="Rectangle 284">
              <a:extLst>
                <a:ext uri="{FF2B5EF4-FFF2-40B4-BE49-F238E27FC236}">
                  <a16:creationId xmlns:a16="http://schemas.microsoft.com/office/drawing/2014/main" id="{0DAC7BDC-2BEE-12F1-5574-FD3C7A84E798}"/>
                </a:ext>
              </a:extLst>
            </p:cNvPr>
            <p:cNvSpPr>
              <a:spLocks noChangeArrowheads="1"/>
            </p:cNvSpPr>
            <p:nvPr/>
          </p:nvSpPr>
          <p:spPr bwMode="auto">
            <a:xfrm>
              <a:off x="4090" y="12303"/>
              <a:ext cx="3330"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1100">
                  <a:solidFill>
                    <a:srgbClr val="FFFFFF"/>
                  </a:solidFill>
                  <a:effectLst/>
                  <a:latin typeface="Calibri" panose="020F0502020204030204" pitchFamily="34" charset="0"/>
                  <a:ea typeface="DengXian" panose="02010600030101010101" pitchFamily="2" charset="-122"/>
                  <a:cs typeface="Times New Roman" panose="02020603050405020304" pitchFamily="18" charset="0"/>
                </a:rPr>
                <a:t>Standorte</a:t>
              </a:r>
              <a:endParaRPr lang="de-DE" sz="110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3" name="Rectangle 285">
              <a:extLst>
                <a:ext uri="{FF2B5EF4-FFF2-40B4-BE49-F238E27FC236}">
                  <a16:creationId xmlns:a16="http://schemas.microsoft.com/office/drawing/2014/main" id="{649244BD-A73F-F4B0-8AA3-4AC70A33CD5D}"/>
                </a:ext>
              </a:extLst>
            </p:cNvPr>
            <p:cNvSpPr>
              <a:spLocks noChangeArrowheads="1"/>
            </p:cNvSpPr>
            <p:nvPr/>
          </p:nvSpPr>
          <p:spPr bwMode="auto">
            <a:xfrm>
              <a:off x="16571" y="1441"/>
              <a:ext cx="13805"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1100" dirty="0">
                  <a:effectLst/>
                  <a:latin typeface="Calibri" panose="020F0502020204030204" pitchFamily="34" charset="0"/>
                  <a:ea typeface="DengXian" panose="02010600030101010101" pitchFamily="2" charset="-122"/>
                  <a:cs typeface="Times New Roman" panose="02020603050405020304" pitchFamily="18" charset="0"/>
                </a:rPr>
                <a:t>Sozialer Anschluss</a:t>
              </a:r>
              <a:endParaRPr lang="de-DE" sz="1100"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4" name="Rectangle 286">
              <a:extLst>
                <a:ext uri="{FF2B5EF4-FFF2-40B4-BE49-F238E27FC236}">
                  <a16:creationId xmlns:a16="http://schemas.microsoft.com/office/drawing/2014/main" id="{16A5F4FA-2816-98BA-FB6D-11B2F68CDFE3}"/>
                </a:ext>
              </a:extLst>
            </p:cNvPr>
            <p:cNvSpPr>
              <a:spLocks noChangeArrowheads="1"/>
            </p:cNvSpPr>
            <p:nvPr/>
          </p:nvSpPr>
          <p:spPr bwMode="auto">
            <a:xfrm>
              <a:off x="18430" y="7508"/>
              <a:ext cx="14745" cy="2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1100" dirty="0">
                  <a:effectLst/>
                  <a:latin typeface="Calibri" panose="020F0502020204030204" pitchFamily="34" charset="0"/>
                  <a:ea typeface="DengXian" panose="02010600030101010101" pitchFamily="2" charset="-122"/>
                  <a:cs typeface="Times New Roman" panose="02020603050405020304" pitchFamily="18" charset="0"/>
                </a:rPr>
                <a:t>Gemeinsame Nutzung von Multimedia</a:t>
              </a:r>
              <a:endParaRPr lang="de-DE" sz="1100"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5" name="Rectangle 287">
              <a:extLst>
                <a:ext uri="{FF2B5EF4-FFF2-40B4-BE49-F238E27FC236}">
                  <a16:creationId xmlns:a16="http://schemas.microsoft.com/office/drawing/2014/main" id="{BD5E9FAC-1430-9A20-08FF-3CB5487D9D26}"/>
                </a:ext>
              </a:extLst>
            </p:cNvPr>
            <p:cNvSpPr>
              <a:spLocks noChangeArrowheads="1"/>
            </p:cNvSpPr>
            <p:nvPr/>
          </p:nvSpPr>
          <p:spPr bwMode="auto">
            <a:xfrm>
              <a:off x="18354" y="14630"/>
              <a:ext cx="9288" cy="2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1100">
                  <a:effectLst/>
                  <a:latin typeface="Calibri" panose="020F0502020204030204" pitchFamily="34" charset="0"/>
                  <a:ea typeface="DengXian" panose="02010600030101010101" pitchFamily="2" charset="-122"/>
                  <a:cs typeface="Times New Roman" panose="02020603050405020304" pitchFamily="18" charset="0"/>
                </a:rPr>
                <a:t>Professionell</a:t>
              </a:r>
              <a:endParaRPr lang="de-DE" sz="110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6" name="Rectangle 288">
              <a:extLst>
                <a:ext uri="{FF2B5EF4-FFF2-40B4-BE49-F238E27FC236}">
                  <a16:creationId xmlns:a16="http://schemas.microsoft.com/office/drawing/2014/main" id="{F42C659C-23C4-E9A7-68D7-6BE42737A7EC}"/>
                </a:ext>
              </a:extLst>
            </p:cNvPr>
            <p:cNvSpPr>
              <a:spLocks noChangeArrowheads="1"/>
            </p:cNvSpPr>
            <p:nvPr/>
          </p:nvSpPr>
          <p:spPr bwMode="auto">
            <a:xfrm>
              <a:off x="14065" y="20249"/>
              <a:ext cx="14414"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1100">
                  <a:effectLst/>
                  <a:latin typeface="Calibri" panose="020F0502020204030204" pitchFamily="34" charset="0"/>
                  <a:ea typeface="DengXian" panose="02010600030101010101" pitchFamily="2" charset="-122"/>
                  <a:cs typeface="Times New Roman" panose="02020603050405020304" pitchFamily="18" charset="0"/>
                </a:rPr>
                <a:t>Diskussionsforen</a:t>
              </a:r>
              <a:endParaRPr lang="de-DE" sz="1100">
                <a:effectLst/>
                <a:latin typeface="Calibri" panose="020F0502020204030204" pitchFamily="34" charset="0"/>
                <a:ea typeface="DengXian" panose="02010600030101010101" pitchFamily="2" charset="-122"/>
                <a:cs typeface="Times New Roman" panose="02020603050405020304" pitchFamily="18" charset="0"/>
              </a:endParaRPr>
            </a:p>
          </p:txBody>
        </p:sp>
      </p:grpSp>
      <p:sp>
        <p:nvSpPr>
          <p:cNvPr id="17" name="Textfeld 16"/>
          <p:cNvSpPr txBox="1"/>
          <p:nvPr/>
        </p:nvSpPr>
        <p:spPr>
          <a:xfrm>
            <a:off x="6772518" y="5501362"/>
            <a:ext cx="4658327" cy="646331"/>
          </a:xfrm>
          <a:prstGeom prst="rect">
            <a:avLst/>
          </a:prstGeom>
          <a:noFill/>
        </p:spPr>
        <p:txBody>
          <a:bodyPr wrap="none" rtlCol="0">
            <a:spAutoFit/>
          </a:bodyPr>
          <a:lstStyle/>
          <a:p>
            <a:r>
              <a:rPr lang="de-DE" i="1" dirty="0" err="1">
                <a:latin typeface="+mj-lt"/>
                <a:cs typeface="Arial" panose="020B0604020202020204" pitchFamily="34" charset="0"/>
              </a:rPr>
              <a:t>Abbildung </a:t>
            </a:r>
            <a:r>
              <a:rPr lang="de-DE" i="1" dirty="0">
                <a:latin typeface="+mj-lt"/>
                <a:cs typeface="Arial" panose="020B0604020202020204" pitchFamily="34" charset="0"/>
              </a:rPr>
              <a:t>4: </a:t>
            </a:r>
            <a:r>
              <a:rPr lang="de-DE" i="1" dirty="0" err="1">
                <a:latin typeface="+mj-lt"/>
                <a:cs typeface="Arial" panose="020B0604020202020204" pitchFamily="34" charset="0"/>
              </a:rPr>
              <a:t>Websites zur sozialen Vernetzung </a:t>
            </a:r>
            <a:r>
              <a:rPr lang="de-DE" i="1" dirty="0">
                <a:latin typeface="+mj-lt"/>
                <a:cs typeface="Arial" panose="020B0604020202020204" pitchFamily="34" charset="0"/>
              </a:rPr>
              <a:t>(Jain et al, 2021</a:t>
            </a:r>
          </a:p>
          <a:p>
            <a:endParaRPr lang="de-DE" dirty="0"/>
          </a:p>
        </p:txBody>
      </p:sp>
    </p:spTree>
    <p:extLst>
      <p:ext uri="{BB962C8B-B14F-4D97-AF65-F5344CB8AC3E}">
        <p14:creationId xmlns:p14="http://schemas.microsoft.com/office/powerpoint/2010/main" val="40330744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fontScale="90000"/>
          </a:bodyPr>
          <a:lstStyle/>
          <a:p>
            <a:r>
              <a:rPr lang="en-US" dirty="0"/>
              <a:t>Vorteile und Nachteile von Social Networking</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lnSpc>
                <a:spcPct val="100000"/>
              </a:lnSpc>
              <a:spcAft>
                <a:spcPts val="900"/>
              </a:spcAft>
              <a:buNone/>
            </a:pPr>
            <a:r>
              <a:rPr lang="en-US" altLang="de-DE" b="1" dirty="0">
                <a:latin typeface="+mj-lt"/>
                <a:ea typeface="Tahoma" panose="020B0604030504040204" pitchFamily="34" charset="0"/>
                <a:cs typeface="Arial" panose="020B0604020202020204" pitchFamily="34" charset="0"/>
              </a:rPr>
              <a:t>Vorteile</a:t>
            </a:r>
          </a:p>
          <a:p>
            <a:pPr marL="0" indent="0">
              <a:lnSpc>
                <a:spcPct val="100000"/>
              </a:lnSpc>
              <a:spcAft>
                <a:spcPts val="900"/>
              </a:spcAft>
              <a:buNone/>
            </a:pPr>
            <a:r>
              <a:rPr lang="en-US" altLang="de-DE" dirty="0">
                <a:latin typeface="+mj-lt"/>
                <a:ea typeface="Tahoma" panose="020B0604030504040204" pitchFamily="34" charset="0"/>
                <a:cs typeface="Arial" panose="020B0604020202020204" pitchFamily="34" charset="0"/>
              </a:rPr>
              <a:t>Soziale Netzwerke ermöglichen es dem Einzelnen:</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mit Familie und Freunden in Kontakt zu bleiben</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um mit anderen Personen, die die gleichen Interessen haben, in Kontakt zu treten und neue Beziehungen zu knüpfen.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9189622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fontScale="90000"/>
          </a:bodyPr>
          <a:lstStyle/>
          <a:p>
            <a:r>
              <a:rPr lang="en-US" dirty="0"/>
              <a:t>Vorteile und Nachteile von Social Networking</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lnSpc>
                <a:spcPct val="100000"/>
              </a:lnSpc>
              <a:spcAft>
                <a:spcPts val="900"/>
              </a:spcAft>
              <a:buNone/>
            </a:pPr>
            <a:r>
              <a:rPr lang="en-US" altLang="de-DE" b="1" dirty="0">
                <a:latin typeface="+mj-lt"/>
                <a:ea typeface="Tahoma" panose="020B0604030504040204" pitchFamily="34" charset="0"/>
                <a:cs typeface="Arial" panose="020B0604020202020204" pitchFamily="34" charset="0"/>
              </a:rPr>
              <a:t>Benachteiligungen</a:t>
            </a:r>
          </a:p>
          <a:p>
            <a:pPr marL="0" indent="0">
              <a:lnSpc>
                <a:spcPct val="100000"/>
              </a:lnSpc>
              <a:spcAft>
                <a:spcPts val="900"/>
              </a:spcAft>
              <a:buNone/>
            </a:pPr>
            <a:r>
              <a:rPr lang="en-US" altLang="de-DE" dirty="0">
                <a:latin typeface="+mj-lt"/>
                <a:ea typeface="Tahoma" panose="020B0604030504040204" pitchFamily="34" charset="0"/>
                <a:cs typeface="Arial" panose="020B0604020202020204" pitchFamily="34" charset="0"/>
              </a:rPr>
              <a:t>Soziale Netzwerke:</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kann zur Verbreitung von Fehlinformationen beitragen</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kann sich nachteilig auf Unternehmen auswirken, da sich Kritik an einer Marke in den sozialen Medien sehr schnell verbreitet</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erfordert für den Aufbau und die Pflege eines Unternehmensprofils Arbeitsstunden und Kosten pro Woche.</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9389076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a:bodyPr>
          <a:lstStyle/>
          <a:p>
            <a:r>
              <a:rPr lang="en-US" dirty="0"/>
              <a:t>Sicherheit und Datenschutz in sozialen Netzwerken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a:lnSpc>
                <a:spcPct val="100000"/>
              </a:lnSpc>
              <a:spcAft>
                <a:spcPts val="900"/>
              </a:spcAft>
            </a:pPr>
            <a:r>
              <a:rPr lang="en-US" altLang="de-DE" dirty="0">
                <a:latin typeface="+mj-lt"/>
                <a:ea typeface="Tahoma" panose="020B0604030504040204" pitchFamily="34" charset="0"/>
                <a:cs typeface="Arial" panose="020B0604020202020204" pitchFamily="34" charset="0"/>
              </a:rPr>
              <a:t>Die in sozialen Netzwerken und Medien geteilten Informationen verbreiten sich sehr schnell, was es für Angreifer attraktiv macht, sie zu erlangen.</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Sicherheits- und Datenschutzaspekte im Zusammenhang mit den vom Nutzer freigegebenen Informationen, wenn ein Nutzer persönliche Inhalte wie Fotos, Videos und Audiodateien hochlädt, sollten beachtet werden, da ein Angreifer die freigegebenen Informationen böswillig für unrechtmäßige Zwecke verwenden kann.</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Das mangelnde Bewusstsein der Nutzer für Sicherheit und Datenschutz kann zu verschiedenen Cyberangriffen über soziale Medien führen.</a:t>
            </a: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3391307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a:bodyPr>
          <a:lstStyle/>
          <a:p>
            <a:r>
              <a:rPr lang="en-US" dirty="0"/>
              <a:t>Sicherheit und Datenschutz in sozialen Netzwerken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lnSpc>
                <a:spcPct val="100000"/>
              </a:lnSpc>
              <a:spcAft>
                <a:spcPts val="900"/>
              </a:spcAft>
              <a:buNone/>
            </a:pPr>
            <a:r>
              <a:rPr lang="en-US" altLang="de-DE" dirty="0">
                <a:latin typeface="+mj-lt"/>
                <a:ea typeface="Tahoma" panose="020B0604030504040204" pitchFamily="34" charset="0"/>
                <a:cs typeface="Arial" panose="020B0604020202020204" pitchFamily="34" charset="0"/>
              </a:rPr>
              <a:t>Die Bedrohungen lassen sich in drei Kategorien einteilen: </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Zu den konventionellen Bedrohungen gehören solche, denen die Nutzer seit den Anfängen des sozialen Netzwerks ausgesetzt sind. </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Bei modernen Bedrohungen handelt es sich um Angriffe, bei denen fortgeschrittene Techniken eingesetzt werden, um die Konten von Benutzern zu kompromittieren. </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Gezielte Angriffe sind Angriffe, die sich gegen einen bestimmten Benutzer richten und von jedem Benutzer aus verschiedenen persönlichen Gründen durchgeführt werden können.</a:t>
            </a: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7113969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a:bodyPr>
          <a:lstStyle/>
          <a:p>
            <a:r>
              <a:rPr lang="en-US" dirty="0"/>
              <a:t>Sicherheit und Datenschutz in sozialen Netzwerken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graphicFrame>
        <p:nvGraphicFramePr>
          <p:cNvPr id="6" name="Objekt 5">
            <a:extLst>
              <a:ext uri="{FF2B5EF4-FFF2-40B4-BE49-F238E27FC236}">
                <a16:creationId xmlns:a16="http://schemas.microsoft.com/office/drawing/2014/main" id="{8C5021FF-7DB1-8D66-DD70-1DEF4F2FDE91}"/>
              </a:ext>
            </a:extLst>
          </p:cNvPr>
          <p:cNvGraphicFramePr>
            <a:graphicFrameLocks/>
          </p:cNvGraphicFramePr>
          <p:nvPr>
            <p:extLst>
              <p:ext uri="{D42A27DB-BD31-4B8C-83A1-F6EECF244321}">
                <p14:modId xmlns:p14="http://schemas.microsoft.com/office/powerpoint/2010/main" val="1284450111"/>
              </p:ext>
            </p:extLst>
          </p:nvPr>
        </p:nvGraphicFramePr>
        <p:xfrm>
          <a:off x="542925" y="1706935"/>
          <a:ext cx="5809604" cy="4602426"/>
        </p:xfrm>
        <a:graphic>
          <a:graphicData uri="http://schemas.openxmlformats.org/presentationml/2006/ole">
            <mc:AlternateContent xmlns:mc="http://schemas.openxmlformats.org/markup-compatibility/2006">
              <mc:Choice xmlns:v="urn:schemas-microsoft-com:vml" Requires="v">
                <p:oleObj name="Bild" r:id="rId4" imgW="0" imgH="0" progId="StaticMetafile">
                  <p:embed/>
                </p:oleObj>
              </mc:Choice>
              <mc:Fallback>
                <p:oleObj name="Bild" r:id="rId4" imgW="0" imgH="0" progId="StaticMetafile">
                  <p:embed/>
                  <p:pic>
                    <p:nvPicPr>
                      <p:cNvPr id="7" name="Objekt 6">
                        <a:extLst>
                          <a:ext uri="{FF2B5EF4-FFF2-40B4-BE49-F238E27FC236}">
                            <a16:creationId xmlns:a16="http://schemas.microsoft.com/office/drawing/2014/main" id="{8C5021FF-7DB1-8D66-DD70-1DEF4F2FDE91}"/>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2925" y="1706935"/>
                        <a:ext cx="5809604" cy="4602426"/>
                      </a:xfrm>
                      <a:prstGeom prst="rect">
                        <a:avLst/>
                      </a:prstGeom>
                      <a:solidFill>
                        <a:srgbClr val="FFFFFF"/>
                      </a:solidFill>
                      <a:ln>
                        <a:noFill/>
                      </a:ln>
                    </p:spPr>
                  </p:pic>
                </p:oleObj>
              </mc:Fallback>
            </mc:AlternateContent>
          </a:graphicData>
        </a:graphic>
      </p:graphicFrame>
      <p:sp>
        <p:nvSpPr>
          <p:cNvPr id="8" name="Textfeld 7"/>
          <p:cNvSpPr txBox="1"/>
          <p:nvPr/>
        </p:nvSpPr>
        <p:spPr>
          <a:xfrm>
            <a:off x="5212810" y="5823284"/>
            <a:ext cx="4853508" cy="646331"/>
          </a:xfrm>
          <a:prstGeom prst="rect">
            <a:avLst/>
          </a:prstGeom>
          <a:noFill/>
        </p:spPr>
        <p:txBody>
          <a:bodyPr wrap="none" rtlCol="0">
            <a:spAutoFit/>
          </a:bodyPr>
          <a:lstStyle/>
          <a:p>
            <a:r>
              <a:rPr lang="de-DE" i="1" dirty="0" err="1">
                <a:latin typeface="+mj-lt"/>
                <a:cs typeface="Arial" panose="020B0604020202020204" pitchFamily="34" charset="0"/>
              </a:rPr>
              <a:t>Abbildung </a:t>
            </a:r>
            <a:r>
              <a:rPr lang="de-DE" i="1" dirty="0">
                <a:latin typeface="+mj-lt"/>
                <a:cs typeface="Arial" panose="020B0604020202020204" pitchFamily="34" charset="0"/>
              </a:rPr>
              <a:t>5: </a:t>
            </a:r>
            <a:r>
              <a:rPr lang="de-DE" i="1" dirty="0" err="1">
                <a:latin typeface="+mj-lt"/>
                <a:cs typeface="Arial" panose="020B0604020202020204" pitchFamily="34" charset="0"/>
              </a:rPr>
              <a:t>Klassifizierung von Bedrohungen </a:t>
            </a:r>
            <a:r>
              <a:rPr lang="de-DE" i="1" dirty="0">
                <a:latin typeface="+mj-lt"/>
                <a:cs typeface="Arial" panose="020B0604020202020204" pitchFamily="34" charset="0"/>
              </a:rPr>
              <a:t>(Jain et al., 2021)</a:t>
            </a:r>
          </a:p>
          <a:p>
            <a:endParaRPr lang="de-DE" dirty="0"/>
          </a:p>
        </p:txBody>
      </p:sp>
    </p:spTree>
    <p:extLst>
      <p:ext uri="{BB962C8B-B14F-4D97-AF65-F5344CB8AC3E}">
        <p14:creationId xmlns:p14="http://schemas.microsoft.com/office/powerpoint/2010/main" val="2596882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a:bodyPr>
          <a:lstStyle/>
          <a:p>
            <a:r>
              <a:rPr lang="en-US" dirty="0"/>
              <a:t>Sicherheit und Datenschutz in sozialen Netzwerken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extfeld 7"/>
          <p:cNvSpPr txBox="1"/>
          <p:nvPr/>
        </p:nvSpPr>
        <p:spPr>
          <a:xfrm>
            <a:off x="540000" y="5801126"/>
            <a:ext cx="5391219" cy="369332"/>
          </a:xfrm>
          <a:prstGeom prst="rect">
            <a:avLst/>
          </a:prstGeom>
          <a:noFill/>
        </p:spPr>
        <p:txBody>
          <a:bodyPr wrap="none" rtlCol="0">
            <a:spAutoFit/>
          </a:bodyPr>
          <a:lstStyle/>
          <a:p>
            <a:r>
              <a:rPr lang="de-DE" i="1" dirty="0" err="1">
                <a:latin typeface="Arial" panose="020B0604020202020204" pitchFamily="34" charset="0"/>
                <a:cs typeface="Arial" panose="020B0604020202020204" pitchFamily="34" charset="0"/>
              </a:rPr>
              <a:t>Abbildung </a:t>
            </a:r>
            <a:r>
              <a:rPr lang="de-DE" i="1" dirty="0">
                <a:latin typeface="Arial" panose="020B0604020202020204" pitchFamily="34" charset="0"/>
                <a:cs typeface="Arial" panose="020B0604020202020204" pitchFamily="34" charset="0"/>
              </a:rPr>
              <a:t>6: </a:t>
            </a:r>
            <a:r>
              <a:rPr lang="de-DE" i="1" dirty="0" err="1">
                <a:latin typeface="Arial" panose="020B0604020202020204" pitchFamily="34" charset="0"/>
                <a:cs typeface="Arial" panose="020B0604020202020204" pitchFamily="34" charset="0"/>
              </a:rPr>
              <a:t>Klassifizierung von Bedrohungen </a:t>
            </a:r>
            <a:r>
              <a:rPr lang="de-DE" i="1" dirty="0">
                <a:latin typeface="Arial" panose="020B0604020202020204" pitchFamily="34" charset="0"/>
                <a:cs typeface="Arial" panose="020B0604020202020204" pitchFamily="34" charset="0"/>
              </a:rPr>
              <a:t>(Jain et al., 2021)</a:t>
            </a:r>
          </a:p>
        </p:txBody>
      </p:sp>
      <p:grpSp>
        <p:nvGrpSpPr>
          <p:cNvPr id="7" name="Group 39024">
            <a:extLst>
              <a:ext uri="{FF2B5EF4-FFF2-40B4-BE49-F238E27FC236}">
                <a16:creationId xmlns:a16="http://schemas.microsoft.com/office/drawing/2014/main" id="{83F25C86-D4D7-CE1C-6611-807DC6D67051}"/>
              </a:ext>
            </a:extLst>
          </p:cNvPr>
          <p:cNvGrpSpPr>
            <a:grpSpLocks/>
          </p:cNvGrpSpPr>
          <p:nvPr/>
        </p:nvGrpSpPr>
        <p:grpSpPr bwMode="auto">
          <a:xfrm>
            <a:off x="1417320" y="1954073"/>
            <a:ext cx="8343900" cy="3395167"/>
            <a:chOff x="-18" y="-44"/>
            <a:chExt cx="47274" cy="19476"/>
          </a:xfrm>
        </p:grpSpPr>
        <p:pic>
          <p:nvPicPr>
            <p:cNvPr id="9" name="Picture 46084">
              <a:extLst>
                <a:ext uri="{FF2B5EF4-FFF2-40B4-BE49-F238E27FC236}">
                  <a16:creationId xmlns:a16="http://schemas.microsoft.com/office/drawing/2014/main" id="{E440C798-314C-5BF2-AB77-9648DB045A3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 y="-44"/>
              <a:ext cx="43311" cy="19476"/>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36776">
              <a:extLst>
                <a:ext uri="{FF2B5EF4-FFF2-40B4-BE49-F238E27FC236}">
                  <a16:creationId xmlns:a16="http://schemas.microsoft.com/office/drawing/2014/main" id="{5D09DB1D-069B-8F37-8004-2371560F9DE1}"/>
                </a:ext>
              </a:extLst>
            </p:cNvPr>
            <p:cNvSpPr>
              <a:spLocks noChangeArrowheads="1"/>
            </p:cNvSpPr>
            <p:nvPr/>
          </p:nvSpPr>
          <p:spPr bwMode="auto">
            <a:xfrm>
              <a:off x="15529" y="7091"/>
              <a:ext cx="1657"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1600" b="1" dirty="0">
                  <a:solidFill>
                    <a:srgbClr val="FFFFFF"/>
                  </a:solidFill>
                  <a:effectLst/>
                  <a:latin typeface="Calibri" panose="020F0502020204030204" pitchFamily="34" charset="0"/>
                  <a:ea typeface="DengXian" panose="02010600030101010101" pitchFamily="2" charset="-122"/>
                  <a:cs typeface="Times New Roman" panose="02020603050405020304" pitchFamily="18" charset="0"/>
                </a:rPr>
                <a:t>44</a:t>
              </a:r>
              <a:endParaRPr lang="de-DE" sz="1600"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1" name="Rectangle 36777">
              <a:extLst>
                <a:ext uri="{FF2B5EF4-FFF2-40B4-BE49-F238E27FC236}">
                  <a16:creationId xmlns:a16="http://schemas.microsoft.com/office/drawing/2014/main" id="{15478788-FD4E-B3C1-F594-D0023C806BD2}"/>
                </a:ext>
              </a:extLst>
            </p:cNvPr>
            <p:cNvSpPr>
              <a:spLocks noChangeArrowheads="1"/>
            </p:cNvSpPr>
            <p:nvPr/>
          </p:nvSpPr>
          <p:spPr bwMode="auto">
            <a:xfrm>
              <a:off x="16778" y="7091"/>
              <a:ext cx="1654"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1600" b="1" dirty="0">
                  <a:solidFill>
                    <a:srgbClr val="FFFFFF"/>
                  </a:solidFill>
                  <a:effectLst/>
                  <a:latin typeface="Calibri" panose="020F0502020204030204" pitchFamily="34" charset="0"/>
                  <a:ea typeface="DengXian" panose="02010600030101010101" pitchFamily="2" charset="-122"/>
                  <a:cs typeface="Times New Roman" panose="02020603050405020304" pitchFamily="18" charset="0"/>
                </a:rPr>
                <a:t>%</a:t>
              </a:r>
              <a:endParaRPr lang="de-DE" sz="1600"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2" name="Rectangle 36778">
              <a:extLst>
                <a:ext uri="{FF2B5EF4-FFF2-40B4-BE49-F238E27FC236}">
                  <a16:creationId xmlns:a16="http://schemas.microsoft.com/office/drawing/2014/main" id="{47BD73E8-E114-A4AA-534D-FF649F86B2E4}"/>
                </a:ext>
              </a:extLst>
            </p:cNvPr>
            <p:cNvSpPr>
              <a:spLocks noChangeArrowheads="1"/>
            </p:cNvSpPr>
            <p:nvPr/>
          </p:nvSpPr>
          <p:spPr bwMode="auto">
            <a:xfrm>
              <a:off x="4170" y="14538"/>
              <a:ext cx="1657"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1600" b="1" dirty="0">
                  <a:solidFill>
                    <a:srgbClr val="FFFFFF"/>
                  </a:solidFill>
                  <a:effectLst/>
                  <a:latin typeface="Calibri" panose="020F0502020204030204" pitchFamily="34" charset="0"/>
                  <a:ea typeface="DengXian" panose="02010600030101010101" pitchFamily="2" charset="-122"/>
                  <a:cs typeface="Times New Roman" panose="02020603050405020304" pitchFamily="18" charset="0"/>
                </a:rPr>
                <a:t>30</a:t>
              </a:r>
              <a:endParaRPr lang="de-DE" sz="1600"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3" name="Rectangle 36779">
              <a:extLst>
                <a:ext uri="{FF2B5EF4-FFF2-40B4-BE49-F238E27FC236}">
                  <a16:creationId xmlns:a16="http://schemas.microsoft.com/office/drawing/2014/main" id="{209A5C21-3CBF-C79C-4B6A-FB296BBEB39E}"/>
                </a:ext>
              </a:extLst>
            </p:cNvPr>
            <p:cNvSpPr>
              <a:spLocks noChangeArrowheads="1"/>
            </p:cNvSpPr>
            <p:nvPr/>
          </p:nvSpPr>
          <p:spPr bwMode="auto">
            <a:xfrm>
              <a:off x="5418" y="14538"/>
              <a:ext cx="1654"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1600" b="1" dirty="0">
                  <a:solidFill>
                    <a:srgbClr val="FFFFFF"/>
                  </a:solidFill>
                  <a:effectLst/>
                  <a:latin typeface="Calibri" panose="020F0502020204030204" pitchFamily="34" charset="0"/>
                  <a:ea typeface="DengXian" panose="02010600030101010101" pitchFamily="2" charset="-122"/>
                  <a:cs typeface="Times New Roman" panose="02020603050405020304" pitchFamily="18" charset="0"/>
                </a:rPr>
                <a:t>%</a:t>
              </a:r>
              <a:endParaRPr lang="de-DE" sz="1600"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4" name="Rectangle 36774">
              <a:extLst>
                <a:ext uri="{FF2B5EF4-FFF2-40B4-BE49-F238E27FC236}">
                  <a16:creationId xmlns:a16="http://schemas.microsoft.com/office/drawing/2014/main" id="{CB13686D-A657-B1B0-6817-3AD259B64A8A}"/>
                </a:ext>
              </a:extLst>
            </p:cNvPr>
            <p:cNvSpPr>
              <a:spLocks noChangeArrowheads="1"/>
            </p:cNvSpPr>
            <p:nvPr/>
          </p:nvSpPr>
          <p:spPr bwMode="auto">
            <a:xfrm>
              <a:off x="1471" y="7463"/>
              <a:ext cx="1657" cy="2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1600" b="1" dirty="0">
                  <a:solidFill>
                    <a:srgbClr val="FFFFFF"/>
                  </a:solidFill>
                  <a:effectLst/>
                  <a:latin typeface="Calibri" panose="020F0502020204030204" pitchFamily="34" charset="0"/>
                  <a:ea typeface="DengXian" panose="02010600030101010101" pitchFamily="2" charset="-122"/>
                  <a:cs typeface="Times New Roman" panose="02020603050405020304" pitchFamily="18" charset="0"/>
                </a:rPr>
                <a:t>10</a:t>
              </a:r>
              <a:endParaRPr lang="de-DE" sz="1600"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5" name="Rectangle 36775">
              <a:extLst>
                <a:ext uri="{FF2B5EF4-FFF2-40B4-BE49-F238E27FC236}">
                  <a16:creationId xmlns:a16="http://schemas.microsoft.com/office/drawing/2014/main" id="{D410FD96-87D6-434A-2C81-DBBFCE6337C2}"/>
                </a:ext>
              </a:extLst>
            </p:cNvPr>
            <p:cNvSpPr>
              <a:spLocks noChangeArrowheads="1"/>
            </p:cNvSpPr>
            <p:nvPr/>
          </p:nvSpPr>
          <p:spPr bwMode="auto">
            <a:xfrm>
              <a:off x="2719" y="7463"/>
              <a:ext cx="1654" cy="2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1600" b="1" dirty="0">
                  <a:solidFill>
                    <a:srgbClr val="FFFFFF"/>
                  </a:solidFill>
                  <a:effectLst/>
                  <a:latin typeface="Calibri" panose="020F0502020204030204" pitchFamily="34" charset="0"/>
                  <a:ea typeface="DengXian" panose="02010600030101010101" pitchFamily="2" charset="-122"/>
                  <a:cs typeface="Times New Roman" panose="02020603050405020304" pitchFamily="18" charset="0"/>
                </a:rPr>
                <a:t>%</a:t>
              </a:r>
              <a:endParaRPr lang="de-DE" sz="1600"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6" name="Rectangle 36772">
              <a:extLst>
                <a:ext uri="{FF2B5EF4-FFF2-40B4-BE49-F238E27FC236}">
                  <a16:creationId xmlns:a16="http://schemas.microsoft.com/office/drawing/2014/main" id="{A93A82BF-5C7C-7E1D-E2B8-1F6A6E981330}"/>
                </a:ext>
              </a:extLst>
            </p:cNvPr>
            <p:cNvSpPr>
              <a:spLocks noChangeArrowheads="1"/>
            </p:cNvSpPr>
            <p:nvPr/>
          </p:nvSpPr>
          <p:spPr bwMode="auto">
            <a:xfrm>
              <a:off x="5008" y="2436"/>
              <a:ext cx="1657"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1600" b="1" dirty="0">
                  <a:solidFill>
                    <a:srgbClr val="FFFFFF"/>
                  </a:solidFill>
                  <a:effectLst/>
                  <a:latin typeface="Calibri" panose="020F0502020204030204" pitchFamily="34" charset="0"/>
                  <a:ea typeface="DengXian" panose="02010600030101010101" pitchFamily="2" charset="-122"/>
                  <a:cs typeface="Times New Roman" panose="02020603050405020304" pitchFamily="18" charset="0"/>
                </a:rPr>
                <a:t>16</a:t>
              </a:r>
              <a:endParaRPr lang="de-DE" sz="1600"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7" name="Rectangle 36773">
              <a:extLst>
                <a:ext uri="{FF2B5EF4-FFF2-40B4-BE49-F238E27FC236}">
                  <a16:creationId xmlns:a16="http://schemas.microsoft.com/office/drawing/2014/main" id="{53024DCB-9948-4A3D-0510-5C1992659C3C}"/>
                </a:ext>
              </a:extLst>
            </p:cNvPr>
            <p:cNvSpPr>
              <a:spLocks noChangeArrowheads="1"/>
            </p:cNvSpPr>
            <p:nvPr/>
          </p:nvSpPr>
          <p:spPr bwMode="auto">
            <a:xfrm>
              <a:off x="6256" y="2436"/>
              <a:ext cx="1654"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1600" b="1" dirty="0">
                  <a:solidFill>
                    <a:srgbClr val="FFFFFF"/>
                  </a:solidFill>
                  <a:effectLst/>
                  <a:latin typeface="Calibri" panose="020F0502020204030204" pitchFamily="34" charset="0"/>
                  <a:ea typeface="DengXian" panose="02010600030101010101" pitchFamily="2" charset="-122"/>
                  <a:cs typeface="Times New Roman" panose="02020603050405020304" pitchFamily="18" charset="0"/>
                </a:rPr>
                <a:t>%</a:t>
              </a:r>
              <a:endParaRPr lang="de-DE" sz="1600"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8" name="Rectangle 587">
              <a:extLst>
                <a:ext uri="{FF2B5EF4-FFF2-40B4-BE49-F238E27FC236}">
                  <a16:creationId xmlns:a16="http://schemas.microsoft.com/office/drawing/2014/main" id="{7CBC3B21-A0AF-719A-0DE1-BAE4C448C05C}"/>
                </a:ext>
              </a:extLst>
            </p:cNvPr>
            <p:cNvSpPr>
              <a:spLocks noChangeArrowheads="1"/>
            </p:cNvSpPr>
            <p:nvPr/>
          </p:nvSpPr>
          <p:spPr bwMode="auto">
            <a:xfrm>
              <a:off x="23563" y="3080"/>
              <a:ext cx="6878" cy="2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2000" b="1" dirty="0">
                  <a:solidFill>
                    <a:srgbClr val="404040"/>
                  </a:solidFill>
                  <a:effectLst/>
                  <a:latin typeface="Calibri" panose="020F0502020204030204" pitchFamily="34" charset="0"/>
                  <a:ea typeface="DengXian" panose="02010600030101010101" pitchFamily="2" charset="-122"/>
                  <a:cs typeface="Times New Roman" panose="02020603050405020304" pitchFamily="18" charset="0"/>
                </a:rPr>
                <a:t>Spionage</a:t>
              </a:r>
              <a:endParaRPr lang="de-DE" sz="2000" b="1"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9" name="Rectangle 588">
              <a:extLst>
                <a:ext uri="{FF2B5EF4-FFF2-40B4-BE49-F238E27FC236}">
                  <a16:creationId xmlns:a16="http://schemas.microsoft.com/office/drawing/2014/main" id="{7BBDD31E-C196-E605-223F-2B7DD873AC3A}"/>
                </a:ext>
              </a:extLst>
            </p:cNvPr>
            <p:cNvSpPr>
              <a:spLocks noChangeArrowheads="1"/>
            </p:cNvSpPr>
            <p:nvPr/>
          </p:nvSpPr>
          <p:spPr bwMode="auto">
            <a:xfrm>
              <a:off x="23563" y="6706"/>
              <a:ext cx="12382" cy="2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2000" b="1" dirty="0">
                  <a:solidFill>
                    <a:srgbClr val="404040"/>
                  </a:solidFill>
                  <a:effectLst/>
                  <a:latin typeface="Calibri" panose="020F0502020204030204" pitchFamily="34" charset="0"/>
                  <a:ea typeface="DengXian" panose="02010600030101010101" pitchFamily="2" charset="-122"/>
                  <a:cs typeface="Times New Roman" panose="02020603050405020304" pitchFamily="18" charset="0"/>
                </a:rPr>
                <a:t>Für persönlichen Gewinn</a:t>
              </a:r>
              <a:endParaRPr lang="de-DE" sz="2000" b="1"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20" name="Rectangle 589">
              <a:extLst>
                <a:ext uri="{FF2B5EF4-FFF2-40B4-BE49-F238E27FC236}">
                  <a16:creationId xmlns:a16="http://schemas.microsoft.com/office/drawing/2014/main" id="{39A55A64-B7CD-B439-6A29-0AB4BDD2DABC}"/>
                </a:ext>
              </a:extLst>
            </p:cNvPr>
            <p:cNvSpPr>
              <a:spLocks noChangeArrowheads="1"/>
            </p:cNvSpPr>
            <p:nvPr/>
          </p:nvSpPr>
          <p:spPr bwMode="auto">
            <a:xfrm>
              <a:off x="23563" y="10333"/>
              <a:ext cx="13046" cy="2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2000" b="1" dirty="0">
                  <a:solidFill>
                    <a:srgbClr val="404040"/>
                  </a:solidFill>
                  <a:effectLst/>
                  <a:latin typeface="Calibri" panose="020F0502020204030204" pitchFamily="34" charset="0"/>
                  <a:ea typeface="DengXian" panose="02010600030101010101" pitchFamily="2" charset="-122"/>
                  <a:cs typeface="Times New Roman" panose="02020603050405020304" pitchFamily="18" charset="0"/>
                </a:rPr>
                <a:t>Für den Unternehmensgewinn</a:t>
              </a:r>
              <a:endParaRPr lang="de-DE" sz="2000" b="1"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21" name="Rectangle 590">
              <a:extLst>
                <a:ext uri="{FF2B5EF4-FFF2-40B4-BE49-F238E27FC236}">
                  <a16:creationId xmlns:a16="http://schemas.microsoft.com/office/drawing/2014/main" id="{E7E65A19-4D58-19E5-36A6-3123E1A664C1}"/>
                </a:ext>
              </a:extLst>
            </p:cNvPr>
            <p:cNvSpPr>
              <a:spLocks noChangeArrowheads="1"/>
            </p:cNvSpPr>
            <p:nvPr/>
          </p:nvSpPr>
          <p:spPr bwMode="auto">
            <a:xfrm>
              <a:off x="23563" y="13959"/>
              <a:ext cx="23693" cy="2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b="1" dirty="0">
                  <a:solidFill>
                    <a:srgbClr val="404040"/>
                  </a:solidFill>
                  <a:effectLst/>
                  <a:latin typeface="Calibri" panose="020F0502020204030204" pitchFamily="34" charset="0"/>
                  <a:ea typeface="DengXian" panose="02010600030101010101" pitchFamily="2" charset="-122"/>
                  <a:cs typeface="Times New Roman" panose="02020603050405020304" pitchFamily="18" charset="0"/>
                </a:rPr>
                <a:t>Förderung politischer oder sozialer Anliegen</a:t>
              </a:r>
              <a:endParaRPr lang="de-DE" b="1" dirty="0">
                <a:effectLst/>
                <a:latin typeface="Calibri" panose="020F0502020204030204" pitchFamily="34" charset="0"/>
                <a:ea typeface="DengXian" panose="02010600030101010101" pitchFamily="2" charset="-122"/>
                <a:cs typeface="Times New Roman" panose="02020603050405020304" pitchFamily="18" charset="0"/>
              </a:endParaRPr>
            </a:p>
          </p:txBody>
        </p:sp>
      </p:grpSp>
    </p:spTree>
    <p:extLst>
      <p:ext uri="{BB962C8B-B14F-4D97-AF65-F5344CB8AC3E}">
        <p14:creationId xmlns:p14="http://schemas.microsoft.com/office/powerpoint/2010/main" val="40543429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a:bodyPr>
          <a:lstStyle/>
          <a:p>
            <a:r>
              <a:rPr lang="en-US" dirty="0"/>
              <a:t>Lösung von Bedrohungen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buNone/>
            </a:pPr>
            <a:r>
              <a:rPr lang="en-US" dirty="0">
                <a:latin typeface="+mj-lt"/>
                <a:cs typeface="Arial" panose="020B0604020202020204" pitchFamily="34" charset="0"/>
              </a:rPr>
              <a:t>Es wurden Lösungen und einige Ansätze vorgeschlagen, die sich in folgende Kategorien einteilen lassen: </a:t>
            </a:r>
          </a:p>
          <a:p>
            <a:r>
              <a:rPr lang="en-US" dirty="0">
                <a:latin typeface="+mj-lt"/>
                <a:cs typeface="Arial" panose="020B0604020202020204" pitchFamily="34" charset="0"/>
              </a:rPr>
              <a:t>Lösungen für Betreiber sozialer Netzwerke,</a:t>
            </a:r>
          </a:p>
          <a:p>
            <a:r>
              <a:rPr lang="en-US" dirty="0">
                <a:latin typeface="+mj-lt"/>
                <a:cs typeface="Arial" panose="020B0604020202020204" pitchFamily="34" charset="0"/>
              </a:rPr>
              <a:t>akademische Lösungen.</a:t>
            </a: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a:p>
            <a:pPr marL="0" indent="0" algn="r">
              <a:buNone/>
            </a:pPr>
            <a:r>
              <a:rPr lang="de-DE" sz="1400" i="1" dirty="0" err="1">
                <a:latin typeface="+mj-lt"/>
                <a:cs typeface="Arial" panose="020B0604020202020204" pitchFamily="34" charset="0"/>
              </a:rPr>
              <a:t>Abbildung </a:t>
            </a:r>
            <a:r>
              <a:rPr lang="de-DE" sz="1400" i="1" dirty="0">
                <a:latin typeface="+mj-lt"/>
                <a:cs typeface="Arial" panose="020B0604020202020204" pitchFamily="34" charset="0"/>
              </a:rPr>
              <a:t>7: </a:t>
            </a:r>
            <a:r>
              <a:rPr lang="de-DE" sz="1400" i="1" dirty="0" err="1">
                <a:latin typeface="+mj-lt"/>
                <a:cs typeface="Arial" panose="020B0604020202020204" pitchFamily="34" charset="0"/>
              </a:rPr>
              <a:t>Klassifizierung von Lösungen für Bedrohungen </a:t>
            </a:r>
            <a:r>
              <a:rPr lang="de-DE" sz="1400" i="1" dirty="0">
                <a:latin typeface="+mj-lt"/>
                <a:cs typeface="Arial" panose="020B0604020202020204" pitchFamily="34" charset="0"/>
              </a:rPr>
              <a:t>(Jain et al, 2021)</a:t>
            </a: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graphicFrame>
        <p:nvGraphicFramePr>
          <p:cNvPr id="6" name="Objekt 5">
            <a:extLst>
              <a:ext uri="{FF2B5EF4-FFF2-40B4-BE49-F238E27FC236}">
                <a16:creationId xmlns:a16="http://schemas.microsoft.com/office/drawing/2014/main" id="{2208E6CC-6C17-2724-F9F2-555B500EF428}"/>
              </a:ext>
            </a:extLst>
          </p:cNvPr>
          <p:cNvGraphicFramePr>
            <a:graphicFrameLocks/>
          </p:cNvGraphicFramePr>
          <p:nvPr>
            <p:extLst>
              <p:ext uri="{D42A27DB-BD31-4B8C-83A1-F6EECF244321}">
                <p14:modId xmlns:p14="http://schemas.microsoft.com/office/powerpoint/2010/main" val="925946599"/>
              </p:ext>
            </p:extLst>
          </p:nvPr>
        </p:nvGraphicFramePr>
        <p:xfrm>
          <a:off x="6624429" y="2641111"/>
          <a:ext cx="4974771" cy="2259874"/>
        </p:xfrm>
        <a:graphic>
          <a:graphicData uri="http://schemas.openxmlformats.org/presentationml/2006/ole">
            <mc:AlternateContent xmlns:mc="http://schemas.openxmlformats.org/markup-compatibility/2006">
              <mc:Choice xmlns:v="urn:schemas-microsoft-com:vml" Requires="v">
                <p:oleObj name="Bild" r:id="rId4" imgW="0" imgH="0" progId="StaticMetafile">
                  <p:embed/>
                </p:oleObj>
              </mc:Choice>
              <mc:Fallback>
                <p:oleObj name="Bild" r:id="rId4" imgW="0" imgH="0" progId="StaticMetafile">
                  <p:embed/>
                  <p:pic>
                    <p:nvPicPr>
                      <p:cNvPr id="25" name="Objekt 24">
                        <a:extLst>
                          <a:ext uri="{FF2B5EF4-FFF2-40B4-BE49-F238E27FC236}">
                            <a16:creationId xmlns:a16="http://schemas.microsoft.com/office/drawing/2014/main" id="{2208E6CC-6C17-2724-F9F2-555B500EF428}"/>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24429" y="2641111"/>
                        <a:ext cx="4974771" cy="2259874"/>
                      </a:xfrm>
                      <a:prstGeom prst="rect">
                        <a:avLst/>
                      </a:prstGeom>
                      <a:solidFill>
                        <a:srgbClr val="FFFFFF"/>
                      </a:solidFill>
                      <a:ln>
                        <a:noFill/>
                      </a:ln>
                    </p:spPr>
                  </p:pic>
                </p:oleObj>
              </mc:Fallback>
            </mc:AlternateContent>
          </a:graphicData>
        </a:graphic>
      </p:graphicFrame>
    </p:spTree>
    <p:extLst>
      <p:ext uri="{BB962C8B-B14F-4D97-AF65-F5344CB8AC3E}">
        <p14:creationId xmlns:p14="http://schemas.microsoft.com/office/powerpoint/2010/main" val="14854817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a:bodyPr>
          <a:lstStyle/>
          <a:p>
            <a:r>
              <a:rPr lang="en-US" dirty="0"/>
              <a:t>Lösungen für Betreiber sozialer Netzwerke</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r>
              <a:rPr lang="en-US" dirty="0">
                <a:latin typeface="+mj-lt"/>
                <a:cs typeface="Arial" panose="020B0604020202020204" pitchFamily="34" charset="0"/>
              </a:rPr>
              <a:t>Es wurden Authentifizierungsverfahren wie CAPTCHA, Multi-Faktor-Authentifizierung und die Identifizierung mit Fotos von Freunden vorgeschlagen. </a:t>
            </a:r>
          </a:p>
          <a:p>
            <a:r>
              <a:rPr lang="en-US" dirty="0">
                <a:latin typeface="+mj-lt"/>
                <a:cs typeface="Arial" panose="020B0604020202020204" pitchFamily="34" charset="0"/>
              </a:rPr>
              <a:t>Sicherheits- und Datenschutzeinstellungen, um den Kunden in die Lage zu versetzen, persönliche Informationen vor unerwünschtem Zugriff durch Außenstehende oder Anwendungen zu schützen.</a:t>
            </a:r>
          </a:p>
          <a:p>
            <a:r>
              <a:rPr lang="en-US" dirty="0">
                <a:latin typeface="+mj-lt"/>
                <a:cs typeface="Arial" panose="020B0604020202020204" pitchFamily="34" charset="0"/>
              </a:rPr>
              <a:t>Berichte von Nutzern über jegliche Form von Missbrauch oder Richtlinienverstößen durch Nutzer in ihrem Netzwerk. Das heißt, wenn Facebook einen Bericht eines Nutzers erhält, wird dieser geprüft und gemäß den Facebook-Gemeinschaftsstandards entfernt.</a:t>
            </a:r>
            <a:endParaRPr lang="de-DE" dirty="0">
              <a:latin typeface="+mj-lt"/>
              <a:cs typeface="Arial" panose="020B0604020202020204" pitchFamily="34" charset="0"/>
            </a:endParaRP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6152146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a:bodyPr>
          <a:lstStyle/>
          <a:p>
            <a:r>
              <a:rPr lang="en-US" dirty="0"/>
              <a:t>Akademische, forschungsbasierte Lösungen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r>
              <a:rPr lang="en-US" dirty="0">
                <a:latin typeface="+mj-lt"/>
                <a:cs typeface="Arial" panose="020B0604020202020204" pitchFamily="34" charset="0"/>
              </a:rPr>
              <a:t>Phishing-Erkennung mit Hilfe von Anti-Phishing-Techniken wie der PhishAri-Technik zur Echtzeit-Erkennung von Phishing-Angriffen auf Twitter.</a:t>
            </a:r>
          </a:p>
          <a:p>
            <a:r>
              <a:rPr lang="en-US" dirty="0">
                <a:latin typeface="+mj-lt"/>
                <a:cs typeface="Arial" panose="020B0604020202020204" pitchFamily="34" charset="0"/>
              </a:rPr>
              <a:t>Unter Cybermobbing versteht man die Nutzung elektronischer Medien wie E-Mails, Chats, Telefongespräche und soziale Online-Netzwerke zur Unterdrückung einer Person. Zur Erkennung von Cybermobbing können Techniken des maschinellen Lernens eingesetzt werden.</a:t>
            </a: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6218572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a:bodyPr>
          <a:lstStyle/>
          <a:p>
            <a:r>
              <a:rPr lang="en-US" dirty="0"/>
              <a:t>Akademische, forschungsbasierte Lösungen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r>
              <a:rPr lang="en-US" dirty="0">
                <a:latin typeface="+mj-lt"/>
                <a:cs typeface="Arial" panose="020B0604020202020204" pitchFamily="34" charset="0"/>
              </a:rPr>
              <a:t>Clickjacking-Erkennung durch ein automatisiertes System, das Webseiten </a:t>
            </a:r>
            <a:r>
              <a:rPr lang="en-US" dirty="0" err="1">
                <a:latin typeface="+mj-lt"/>
                <a:cs typeface="Arial" panose="020B0604020202020204" pitchFamily="34" charset="0"/>
              </a:rPr>
              <a:t>analysieren </a:t>
            </a:r>
            <a:r>
              <a:rPr lang="en-US" dirty="0">
                <a:latin typeface="+mj-lt"/>
                <a:cs typeface="Arial" panose="020B0604020202020204" pitchFamily="34" charset="0"/>
              </a:rPr>
              <a:t>kann, um sie zu schützen, bestehend aus einem Code, der überlappende anklickbare Elemente erkennen kann. Das NoScript-Tool, das eine Anti-Klickjacking-Funktion enthält, kann verwendet werden. </a:t>
            </a:r>
          </a:p>
          <a:p>
            <a:r>
              <a:rPr lang="en-US" dirty="0">
                <a:latin typeface="+mj-lt"/>
                <a:cs typeface="Arial" panose="020B0604020202020204" pitchFamily="34" charset="0"/>
              </a:rPr>
              <a:t>Die Erkennung von Cyberstalking wird durch Verschlüsselungstechniken unterstützt, die für Geräte mit neueren Versionen von Android und iOS verfügbar sind. Wenn ein Gerät gestohlen wird, kann der Dieb den Inhalt nicht lesen, wenn die Verschlüsselung aktiviert ist. Es gibt verschiedene Technologien, die gegen Stalker eingesetzt werden können, z. B. die Fingerabdrucksperre für Smartphones.</a:t>
            </a:r>
            <a:endParaRPr lang="de-DE" dirty="0">
              <a:latin typeface="+mj-lt"/>
              <a:cs typeface="Arial" panose="020B0604020202020204" pitchFamily="34" charset="0"/>
            </a:endParaRP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0837791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a:bodyPr>
          <a:lstStyle/>
          <a:p>
            <a:r>
              <a:rPr lang="en-US" dirty="0" err="1"/>
              <a:t>Interdisziplinarität </a:t>
            </a:r>
            <a:r>
              <a:rPr lang="en-US" dirty="0"/>
              <a:t>in sozialen Netzwerken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buNone/>
            </a:pPr>
            <a:r>
              <a:rPr lang="en-US" dirty="0">
                <a:latin typeface="+mj-lt"/>
                <a:cs typeface="Arial" panose="020B0604020202020204" pitchFamily="34" charset="0"/>
              </a:rPr>
              <a:t>Der interdisziplinäre Bereich der sozialen Netzwerkanalyse (SNA) bezieht sich auf soziale Netzwerke: </a:t>
            </a:r>
          </a:p>
          <a:p>
            <a:r>
              <a:rPr lang="en-US" dirty="0">
                <a:latin typeface="+mj-lt"/>
                <a:cs typeface="Arial" panose="020B0604020202020204" pitchFamily="34" charset="0"/>
              </a:rPr>
              <a:t>umfasst Erkenntnisse aus anderen sozialwissenschaftlichen Disziplinen wie Soziologie, Anthropologie, Psychologie und Kommunikation.</a:t>
            </a:r>
          </a:p>
          <a:p>
            <a:r>
              <a:rPr lang="en-US" dirty="0">
                <a:latin typeface="+mj-lt"/>
                <a:cs typeface="Arial" panose="020B0604020202020204" pitchFamily="34" charset="0"/>
              </a:rPr>
              <a:t>ist Teil eines noch größeren interdisziplinären Fachgebiets, das sich mit der Erforschung aller Arten von Netzen befasst, der so genannten Netzwissenschaft, die Arbeiten aus der Physik, der Informatik, der Datenwissenschaft, der Biologie, dem Ingenieurwesen, der Mathematik und anderen Bereichen umfasst </a:t>
            </a:r>
          </a:p>
          <a:p>
            <a:r>
              <a:rPr lang="en-US" dirty="0">
                <a:latin typeface="+mj-lt"/>
                <a:cs typeface="Arial" panose="020B0604020202020204" pitchFamily="34" charset="0"/>
              </a:rPr>
              <a:t>ist in Abbildung 8 dargestellt (https://bookdown.org/omarlizardo/_main/1-2-what-is-a-social-network.html).</a:t>
            </a:r>
            <a:endParaRPr lang="de-DE" dirty="0">
              <a:latin typeface="+mj-lt"/>
              <a:cs typeface="Arial" panose="020B0604020202020204" pitchFamily="34" charset="0"/>
            </a:endParaRP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5787602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a:bodyPr>
          <a:lstStyle/>
          <a:p>
            <a:r>
              <a:rPr lang="en-US" dirty="0" err="1"/>
              <a:t>Interdisziplinarität </a:t>
            </a:r>
            <a:r>
              <a:rPr lang="en-US" dirty="0"/>
              <a:t>in sozialen Netzwerken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graphicFrame>
        <p:nvGraphicFramePr>
          <p:cNvPr id="6" name="Objekt 5">
            <a:extLst>
              <a:ext uri="{FF2B5EF4-FFF2-40B4-BE49-F238E27FC236}">
                <a16:creationId xmlns:a16="http://schemas.microsoft.com/office/drawing/2014/main" id="{9369930D-0A7C-F3DB-92E7-5F7328441F0C}"/>
              </a:ext>
            </a:extLst>
          </p:cNvPr>
          <p:cNvGraphicFramePr>
            <a:graphicFrameLocks/>
          </p:cNvGraphicFramePr>
          <p:nvPr>
            <p:extLst>
              <p:ext uri="{D42A27DB-BD31-4B8C-83A1-F6EECF244321}">
                <p14:modId xmlns:p14="http://schemas.microsoft.com/office/powerpoint/2010/main" val="1178308965"/>
              </p:ext>
            </p:extLst>
          </p:nvPr>
        </p:nvGraphicFramePr>
        <p:xfrm>
          <a:off x="838200" y="1954073"/>
          <a:ext cx="7414260" cy="3768546"/>
        </p:xfrm>
        <a:graphic>
          <a:graphicData uri="http://schemas.openxmlformats.org/presentationml/2006/ole">
            <mc:AlternateContent xmlns:mc="http://schemas.openxmlformats.org/markup-compatibility/2006">
              <mc:Choice xmlns:v="urn:schemas-microsoft-com:vml" Requires="v">
                <p:oleObj name="Bild" r:id="rId4" imgW="0" imgH="0" progId="StaticMetafile">
                  <p:embed/>
                </p:oleObj>
              </mc:Choice>
              <mc:Fallback>
                <p:oleObj name="Bild" r:id="rId4" imgW="0" imgH="0" progId="StaticMetafile">
                  <p:embed/>
                  <p:pic>
                    <p:nvPicPr>
                      <p:cNvPr id="11" name="Objekt 10">
                        <a:extLst>
                          <a:ext uri="{FF2B5EF4-FFF2-40B4-BE49-F238E27FC236}">
                            <a16:creationId xmlns:a16="http://schemas.microsoft.com/office/drawing/2014/main" id="{9369930D-0A7C-F3DB-92E7-5F7328441F0C}"/>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8200" y="1954073"/>
                        <a:ext cx="7414260" cy="3768546"/>
                      </a:xfrm>
                      <a:prstGeom prst="rect">
                        <a:avLst/>
                      </a:prstGeom>
                      <a:solidFill>
                        <a:srgbClr val="FFFFFF"/>
                      </a:solidFill>
                      <a:ln>
                        <a:noFill/>
                      </a:ln>
                    </p:spPr>
                  </p:pic>
                </p:oleObj>
              </mc:Fallback>
            </mc:AlternateContent>
          </a:graphicData>
        </a:graphic>
      </p:graphicFrame>
      <p:sp>
        <p:nvSpPr>
          <p:cNvPr id="7" name="Textfeld 6"/>
          <p:cNvSpPr txBox="1"/>
          <p:nvPr/>
        </p:nvSpPr>
        <p:spPr>
          <a:xfrm>
            <a:off x="838200" y="6026711"/>
            <a:ext cx="7483202" cy="646331"/>
          </a:xfrm>
          <a:prstGeom prst="rect">
            <a:avLst/>
          </a:prstGeom>
          <a:noFill/>
        </p:spPr>
        <p:txBody>
          <a:bodyPr wrap="none" rtlCol="0">
            <a:spAutoFit/>
          </a:bodyPr>
          <a:lstStyle/>
          <a:p>
            <a:r>
              <a:rPr lang="de-DE" i="1" dirty="0" err="1"/>
              <a:t>Abbildung </a:t>
            </a:r>
            <a:r>
              <a:rPr lang="de-DE" i="1" dirty="0"/>
              <a:t>8: </a:t>
            </a:r>
            <a:r>
              <a:rPr lang="de-DE" i="1" dirty="0" err="1"/>
              <a:t>Beziehungen zwischen Feldern </a:t>
            </a:r>
            <a:r>
              <a:rPr lang="de-DE" i="1" dirty="0"/>
              <a:t>im SNA </a:t>
            </a:r>
          </a:p>
          <a:p>
            <a:r>
              <a:rPr lang="de-DE" i="1" dirty="0"/>
              <a:t>(https://bookdown.org/omarlizardo/_main/1-2-what-is-a-social-network.html</a:t>
            </a:r>
          </a:p>
        </p:txBody>
      </p:sp>
    </p:spTree>
    <p:extLst>
      <p:ext uri="{BB962C8B-B14F-4D97-AF65-F5344CB8AC3E}">
        <p14:creationId xmlns:p14="http://schemas.microsoft.com/office/powerpoint/2010/main" val="133005526"/>
      </p:ext>
    </p:extLst>
  </p:cSld>
  <p:clrMapOvr>
    <a:masterClrMapping/>
  </p:clrMapOvr>
</p:sld>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kument" ma:contentTypeID="0x010100B0CE1FA9B2DBF24481AA0B0C98AF3289" ma:contentTypeVersion="14" ma:contentTypeDescription="Ein neues Dokument erstellen." ma:contentTypeScope="" ma:versionID="3b645cafeb509da709f7c167b5928668">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a5f42ebec39323fedf15a1a63a524db1"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Bildmarkierungen"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7B2993A-F1C5-4391-8F5C-27B85CB5474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cd59e47-d6b3-48e0-bf9b-34f99d15e7ba"/>
    <ds:schemaRef ds:uri="181bb22a-d05a-442b-9959-f775302b527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A675181-E785-483B-9D54-078DC85F6EFD}">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customXml/itemProps3.xml><?xml version="1.0" encoding="utf-8"?>
<ds:datastoreItem xmlns:ds="http://schemas.openxmlformats.org/officeDocument/2006/customXml" ds:itemID="{9FC5A08A-396C-4A69-89CE-036AFF8A6AB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1317</Words>
  <Application>Microsoft Office PowerPoint</Application>
  <PresentationFormat>Breitbild</PresentationFormat>
  <Paragraphs>118</Paragraphs>
  <Slides>23</Slides>
  <Notes>0</Notes>
  <HiddenSlides>0</HiddenSlides>
  <MMClips>0</MMClips>
  <ScaleCrop>false</ScaleCrop>
  <HeadingPairs>
    <vt:vector size="8" baseType="variant">
      <vt:variant>
        <vt:lpstr>Verwendete Schriftarten</vt:lpstr>
      </vt:variant>
      <vt:variant>
        <vt:i4>3</vt:i4>
      </vt:variant>
      <vt:variant>
        <vt:lpstr>Design</vt:lpstr>
      </vt:variant>
      <vt:variant>
        <vt:i4>1</vt:i4>
      </vt:variant>
      <vt:variant>
        <vt:lpstr>Eingebettete OLE-Server</vt:lpstr>
      </vt:variant>
      <vt:variant>
        <vt:i4>1</vt:i4>
      </vt:variant>
      <vt:variant>
        <vt:lpstr>Folientitel</vt:lpstr>
      </vt:variant>
      <vt:variant>
        <vt:i4>23</vt:i4>
      </vt:variant>
    </vt:vector>
  </HeadingPairs>
  <TitlesOfParts>
    <vt:vector size="28" baseType="lpstr">
      <vt:lpstr>Arial</vt:lpstr>
      <vt:lpstr>Calibri</vt:lpstr>
      <vt:lpstr>Calibri Light</vt:lpstr>
      <vt:lpstr>Office</vt:lpstr>
      <vt:lpstr>Bild</vt:lpstr>
      <vt:lpstr>Soziale Netzwerke</vt:lpstr>
      <vt:lpstr>Einführung</vt:lpstr>
      <vt:lpstr>Rollen in sozialen Netzwerken</vt:lpstr>
      <vt:lpstr>Rollen in sozialen Netzwerken</vt:lpstr>
      <vt:lpstr>Rollen in sozialen Netzwerken</vt:lpstr>
      <vt:lpstr>Rollen in sozialen Netzwerken</vt:lpstr>
      <vt:lpstr>Rollen in sozialen Netzwerken</vt:lpstr>
      <vt:lpstr>Funktionalität von sozialen Netzwerken</vt:lpstr>
      <vt:lpstr>Funktionalität von sozialen Netzwerken</vt:lpstr>
      <vt:lpstr>Funktionalität von sozialen Netzwerken</vt:lpstr>
      <vt:lpstr>Social-Engineering-Angriffstechniken</vt:lpstr>
      <vt:lpstr>Vorteile und Nachteile von Social Networking</vt:lpstr>
      <vt:lpstr>Vorteile und Nachteile von Social Networking</vt:lpstr>
      <vt:lpstr>Sicherheit und Datenschutz in sozialen Netzwerken</vt:lpstr>
      <vt:lpstr>Sicherheit und Datenschutz in sozialen Netzwerken</vt:lpstr>
      <vt:lpstr>Sicherheit und Datenschutz in sozialen Netzwerken</vt:lpstr>
      <vt:lpstr>Sicherheit und Datenschutz in sozialen Netzwerken</vt:lpstr>
      <vt:lpstr>Lösung von Bedrohungen</vt:lpstr>
      <vt:lpstr>Lösungen für Betreiber sozialer Netzwerke</vt:lpstr>
      <vt:lpstr>Akademische, forschungsbasierte Lösungen</vt:lpstr>
      <vt:lpstr>Akademische, forschungsbasierte Lösungen</vt:lpstr>
      <vt:lpstr>Interdisziplinarität in sozialen Netzwerken</vt:lpstr>
      <vt:lpstr>Interdisziplinarität in sozialen Netzwerken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centered Arial 60</dc:title>
  <dc:creator>Schölnast Hubert</dc:creator>
  <cp:keywords>, docId:99BCFA4914D701D29E00B94F2420982A</cp:keywords>
  <cp:lastModifiedBy>Sommer, David</cp:lastModifiedBy>
  <cp:revision>10</cp:revision>
  <dcterms:created xsi:type="dcterms:W3CDTF">2022-10-31T15:14:22Z</dcterms:created>
  <dcterms:modified xsi:type="dcterms:W3CDTF">2022-12-07T19:30:47Z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ies>
</file>