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Lst>
  <p:sldSz cx="12192000" cy="6858000"/>
  <p:notesSz cx="6858000" cy="9144000"/>
  <p:defaultTextStyle>
    <a:defPPr>
      <a:defRPr lang="d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98A6754-0B14-E1C5-C617-604D7D5EC3A8}"/>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AAE22383-315F-27D4-E9AF-3103AEA7B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B5B25C3F-01D2-AFF4-2A80-C5FD45681380}"/>
              </a:ext>
            </a:extLst>
          </p:cNvPr>
          <p:cNvSpPr>
            <a:spLocks noGrp="1"/>
          </p:cNvSpPr>
          <p:nvPr>
            <p:ph type="dt" sz="half" idx="10"/>
          </p:nvPr>
        </p:nvSpPr>
        <p:spPr/>
        <p:txBody>
          <a:bodyPr/>
          <a:lstStyle/>
          <a:p>
            <a:fld id="{C26C5A45-F7A7-4808-9FE2-6566F7632215}" type="datetimeFigureOut">
              <a:rPr lang="tr-TR" smtClean="0"/>
              <a:t>19.11.2022</a:t>
            </a:fld>
            <a:endParaRPr lang="tr-TR"/>
          </a:p>
        </p:txBody>
      </p:sp>
      <p:sp>
        <p:nvSpPr>
          <p:cNvPr id="5" name="Alt Bilgi Yer Tutucusu 4">
            <a:extLst>
              <a:ext uri="{FF2B5EF4-FFF2-40B4-BE49-F238E27FC236}">
                <a16:creationId xmlns:a16="http://schemas.microsoft.com/office/drawing/2014/main" id="{404E8112-3C85-A4C2-6DB2-22F2944D07A4}"/>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577151C-3EE2-920E-686F-393C0A561ECC}"/>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1741905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4A640DB-B909-A743-F461-0C6245B4AAAB}"/>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77DF0B0B-60E6-BA0D-DBA6-6A0A0BD1CBA4}"/>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BC38620C-3492-6D80-6412-49BBCB3296E1}"/>
              </a:ext>
            </a:extLst>
          </p:cNvPr>
          <p:cNvSpPr>
            <a:spLocks noGrp="1"/>
          </p:cNvSpPr>
          <p:nvPr>
            <p:ph type="dt" sz="half" idx="10"/>
          </p:nvPr>
        </p:nvSpPr>
        <p:spPr/>
        <p:txBody>
          <a:bodyPr/>
          <a:lstStyle/>
          <a:p>
            <a:fld id="{C26C5A45-F7A7-4808-9FE2-6566F7632215}" type="datetimeFigureOut">
              <a:rPr lang="tr-TR" smtClean="0"/>
              <a:t>19.11.2022</a:t>
            </a:fld>
            <a:endParaRPr lang="tr-TR"/>
          </a:p>
        </p:txBody>
      </p:sp>
      <p:sp>
        <p:nvSpPr>
          <p:cNvPr id="5" name="Alt Bilgi Yer Tutucusu 4">
            <a:extLst>
              <a:ext uri="{FF2B5EF4-FFF2-40B4-BE49-F238E27FC236}">
                <a16:creationId xmlns:a16="http://schemas.microsoft.com/office/drawing/2014/main" id="{A77E95F0-299E-AE29-EADA-27585EE49EE0}"/>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8FAEC72-CCA4-77D1-AEBF-F8D191BA7705}"/>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3101030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0A34B93-8D7E-4908-6855-EE05D12CB82F}"/>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FE3D7E7F-A8FB-7539-B784-AAD0C62090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30C8B618-F363-1E90-0CC5-15E1EB8DE33F}"/>
              </a:ext>
            </a:extLst>
          </p:cNvPr>
          <p:cNvSpPr>
            <a:spLocks noGrp="1"/>
          </p:cNvSpPr>
          <p:nvPr>
            <p:ph type="dt" sz="half" idx="10"/>
          </p:nvPr>
        </p:nvSpPr>
        <p:spPr/>
        <p:txBody>
          <a:bodyPr/>
          <a:lstStyle/>
          <a:p>
            <a:fld id="{C26C5A45-F7A7-4808-9FE2-6566F7632215}" type="datetimeFigureOut">
              <a:rPr lang="tr-TR" smtClean="0"/>
              <a:t>19.11.2022</a:t>
            </a:fld>
            <a:endParaRPr lang="tr-TR"/>
          </a:p>
        </p:txBody>
      </p:sp>
      <p:sp>
        <p:nvSpPr>
          <p:cNvPr id="5" name="Alt Bilgi Yer Tutucusu 4">
            <a:extLst>
              <a:ext uri="{FF2B5EF4-FFF2-40B4-BE49-F238E27FC236}">
                <a16:creationId xmlns:a16="http://schemas.microsoft.com/office/drawing/2014/main" id="{588B27F1-C9E5-BD2C-2277-E1741865DAF2}"/>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078A1C49-D342-E59E-4EBB-3E4921D8A180}"/>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4083021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F63993D-601F-BBF3-F2CD-ED4B81EC5AB4}"/>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561BB22-73A8-8874-6C0D-B615EB80E874}"/>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79597C5A-2353-8D49-3574-6EB8E98316B0}"/>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DBEBFFF7-2DFD-48E4-AA6C-4474FC442D9A}"/>
              </a:ext>
            </a:extLst>
          </p:cNvPr>
          <p:cNvSpPr>
            <a:spLocks noGrp="1"/>
          </p:cNvSpPr>
          <p:nvPr>
            <p:ph type="dt" sz="half" idx="10"/>
          </p:nvPr>
        </p:nvSpPr>
        <p:spPr/>
        <p:txBody>
          <a:bodyPr/>
          <a:lstStyle/>
          <a:p>
            <a:fld id="{C26C5A45-F7A7-4808-9FE2-6566F7632215}" type="datetimeFigureOut">
              <a:rPr lang="tr-TR" smtClean="0"/>
              <a:t>19.11.2022</a:t>
            </a:fld>
            <a:endParaRPr lang="tr-TR"/>
          </a:p>
        </p:txBody>
      </p:sp>
      <p:sp>
        <p:nvSpPr>
          <p:cNvPr id="6" name="Alt Bilgi Yer Tutucusu 5">
            <a:extLst>
              <a:ext uri="{FF2B5EF4-FFF2-40B4-BE49-F238E27FC236}">
                <a16:creationId xmlns:a16="http://schemas.microsoft.com/office/drawing/2014/main" id="{595C454D-AA93-31D3-938A-811D6D7CCA4E}"/>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ED13D0AA-5545-5F86-97F9-D180DEB26C78}"/>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73025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D18BB96-C602-0D23-E4CE-547DD6314992}"/>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F50408BE-670F-D5B6-55F6-5DDCE939F6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A0086CA8-464E-F17B-81B0-6283D50252F6}"/>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6940B32D-EB5E-4532-D532-DD6BC6031B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A81E4105-CD2E-ADD3-455A-33A33A2A848E}"/>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FF6E47-B658-79AB-5859-20E56D84B1A2}"/>
              </a:ext>
            </a:extLst>
          </p:cNvPr>
          <p:cNvSpPr>
            <a:spLocks noGrp="1"/>
          </p:cNvSpPr>
          <p:nvPr>
            <p:ph type="dt" sz="half" idx="10"/>
          </p:nvPr>
        </p:nvSpPr>
        <p:spPr/>
        <p:txBody>
          <a:bodyPr/>
          <a:lstStyle/>
          <a:p>
            <a:fld id="{C26C5A45-F7A7-4808-9FE2-6566F7632215}" type="datetimeFigureOut">
              <a:rPr lang="tr-TR" smtClean="0"/>
              <a:t>19.11.2022</a:t>
            </a:fld>
            <a:endParaRPr lang="tr-TR"/>
          </a:p>
        </p:txBody>
      </p:sp>
      <p:sp>
        <p:nvSpPr>
          <p:cNvPr id="8" name="Alt Bilgi Yer Tutucusu 7">
            <a:extLst>
              <a:ext uri="{FF2B5EF4-FFF2-40B4-BE49-F238E27FC236}">
                <a16:creationId xmlns:a16="http://schemas.microsoft.com/office/drawing/2014/main" id="{CFF25154-E5C7-DA4E-B6C1-68676F84BBE7}"/>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03A59DDF-B10C-2512-1381-251110461B95}"/>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14215065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9CE5455-4491-48F1-E20C-FB5B71823FDF}"/>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C6404D01-DDEF-E776-54A1-EF5FED633BD4}"/>
              </a:ext>
            </a:extLst>
          </p:cNvPr>
          <p:cNvSpPr>
            <a:spLocks noGrp="1"/>
          </p:cNvSpPr>
          <p:nvPr>
            <p:ph type="dt" sz="half" idx="10"/>
          </p:nvPr>
        </p:nvSpPr>
        <p:spPr/>
        <p:txBody>
          <a:bodyPr/>
          <a:lstStyle/>
          <a:p>
            <a:fld id="{C26C5A45-F7A7-4808-9FE2-6566F7632215}" type="datetimeFigureOut">
              <a:rPr lang="tr-TR" smtClean="0"/>
              <a:t>19.11.2022</a:t>
            </a:fld>
            <a:endParaRPr lang="tr-TR"/>
          </a:p>
        </p:txBody>
      </p:sp>
      <p:sp>
        <p:nvSpPr>
          <p:cNvPr id="4" name="Alt Bilgi Yer Tutucusu 3">
            <a:extLst>
              <a:ext uri="{FF2B5EF4-FFF2-40B4-BE49-F238E27FC236}">
                <a16:creationId xmlns:a16="http://schemas.microsoft.com/office/drawing/2014/main" id="{82E2510C-6D13-A5E1-5E43-6E2933128333}"/>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9206D34D-CDE3-C7E7-318E-D80102A7572A}"/>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33450331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C029176C-7A16-1CB6-94A5-AD7EE8B47A16}"/>
              </a:ext>
            </a:extLst>
          </p:cNvPr>
          <p:cNvSpPr>
            <a:spLocks noGrp="1"/>
          </p:cNvSpPr>
          <p:nvPr>
            <p:ph type="dt" sz="half" idx="10"/>
          </p:nvPr>
        </p:nvSpPr>
        <p:spPr/>
        <p:txBody>
          <a:bodyPr/>
          <a:lstStyle/>
          <a:p>
            <a:fld id="{C26C5A45-F7A7-4808-9FE2-6566F7632215}" type="datetimeFigureOut">
              <a:rPr lang="tr-TR" smtClean="0"/>
              <a:t>19.11.2022</a:t>
            </a:fld>
            <a:endParaRPr lang="tr-TR"/>
          </a:p>
        </p:txBody>
      </p:sp>
      <p:sp>
        <p:nvSpPr>
          <p:cNvPr id="3" name="Alt Bilgi Yer Tutucusu 2">
            <a:extLst>
              <a:ext uri="{FF2B5EF4-FFF2-40B4-BE49-F238E27FC236}">
                <a16:creationId xmlns:a16="http://schemas.microsoft.com/office/drawing/2014/main" id="{5DB53FC6-C25B-1D38-9264-7E7159C305C4}"/>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9A1105AB-9E71-6326-3EB9-F35ACEEFC8F1}"/>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4202011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B12E187-B00B-5F59-25FB-8B3C2A0AC404}"/>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B2E63A66-D26A-B85B-BB3A-567BA988F3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F282D21B-5A03-8042-8C91-680A60FA98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B536B355-D7B4-584B-EFC0-E20D133755A0}"/>
              </a:ext>
            </a:extLst>
          </p:cNvPr>
          <p:cNvSpPr>
            <a:spLocks noGrp="1"/>
          </p:cNvSpPr>
          <p:nvPr>
            <p:ph type="dt" sz="half" idx="10"/>
          </p:nvPr>
        </p:nvSpPr>
        <p:spPr/>
        <p:txBody>
          <a:bodyPr/>
          <a:lstStyle/>
          <a:p>
            <a:fld id="{C26C5A45-F7A7-4808-9FE2-6566F7632215}" type="datetimeFigureOut">
              <a:rPr lang="tr-TR" smtClean="0"/>
              <a:t>19.11.2022</a:t>
            </a:fld>
            <a:endParaRPr lang="tr-TR"/>
          </a:p>
        </p:txBody>
      </p:sp>
      <p:sp>
        <p:nvSpPr>
          <p:cNvPr id="6" name="Alt Bilgi Yer Tutucusu 5">
            <a:extLst>
              <a:ext uri="{FF2B5EF4-FFF2-40B4-BE49-F238E27FC236}">
                <a16:creationId xmlns:a16="http://schemas.microsoft.com/office/drawing/2014/main" id="{01C613F9-33C1-3087-A2DB-1551900A4C74}"/>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6D8C589-892B-F064-A6B4-6E79B4DF948A}"/>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1465816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403C5F8-35BF-704C-A301-EA75A2C8E618}"/>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B203FF0D-B507-9E18-B8F3-D59211F02F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12911B70-48E4-5893-B6C1-22537602EC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4676665A-86F9-9F59-E3AB-100226FA6B09}"/>
              </a:ext>
            </a:extLst>
          </p:cNvPr>
          <p:cNvSpPr>
            <a:spLocks noGrp="1"/>
          </p:cNvSpPr>
          <p:nvPr>
            <p:ph type="dt" sz="half" idx="10"/>
          </p:nvPr>
        </p:nvSpPr>
        <p:spPr/>
        <p:txBody>
          <a:bodyPr/>
          <a:lstStyle/>
          <a:p>
            <a:fld id="{C26C5A45-F7A7-4808-9FE2-6566F7632215}" type="datetimeFigureOut">
              <a:rPr lang="tr-TR" smtClean="0"/>
              <a:t>19.11.2022</a:t>
            </a:fld>
            <a:endParaRPr lang="tr-TR"/>
          </a:p>
        </p:txBody>
      </p:sp>
      <p:sp>
        <p:nvSpPr>
          <p:cNvPr id="6" name="Alt Bilgi Yer Tutucusu 5">
            <a:extLst>
              <a:ext uri="{FF2B5EF4-FFF2-40B4-BE49-F238E27FC236}">
                <a16:creationId xmlns:a16="http://schemas.microsoft.com/office/drawing/2014/main" id="{14F4E069-BD3F-2EE9-C326-8B2054D4BEB5}"/>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182FE288-F643-856C-7F2A-BAE9B143B99D}"/>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2841369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17C3766-A51E-39D9-728E-2EDA4C21D0F6}"/>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BBEEAC76-9318-E885-5C94-5489259239D6}"/>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16B51690-02BC-D328-3904-C9F7E508E00D}"/>
              </a:ext>
            </a:extLst>
          </p:cNvPr>
          <p:cNvSpPr>
            <a:spLocks noGrp="1"/>
          </p:cNvSpPr>
          <p:nvPr>
            <p:ph type="dt" sz="half" idx="10"/>
          </p:nvPr>
        </p:nvSpPr>
        <p:spPr/>
        <p:txBody>
          <a:bodyPr/>
          <a:lstStyle/>
          <a:p>
            <a:fld id="{C26C5A45-F7A7-4808-9FE2-6566F7632215}" type="datetimeFigureOut">
              <a:rPr lang="tr-TR" smtClean="0"/>
              <a:t>19.11.2022</a:t>
            </a:fld>
            <a:endParaRPr lang="tr-TR"/>
          </a:p>
        </p:txBody>
      </p:sp>
      <p:sp>
        <p:nvSpPr>
          <p:cNvPr id="5" name="Alt Bilgi Yer Tutucusu 4">
            <a:extLst>
              <a:ext uri="{FF2B5EF4-FFF2-40B4-BE49-F238E27FC236}">
                <a16:creationId xmlns:a16="http://schemas.microsoft.com/office/drawing/2014/main" id="{43B2CFAF-2BC9-B13C-A18C-B408A80CCFBC}"/>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EEDE3427-8FD0-58D8-D67B-D6F90CEB3040}"/>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23727444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E980EA9C-71D4-813D-35AA-A033865207CF}"/>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97CC7958-E7B4-E467-1FE9-BB2F6DB1BB10}"/>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26C8958-E6D7-C312-1D92-A7E2BF37BFC6}"/>
              </a:ext>
            </a:extLst>
          </p:cNvPr>
          <p:cNvSpPr>
            <a:spLocks noGrp="1"/>
          </p:cNvSpPr>
          <p:nvPr>
            <p:ph type="dt" sz="half" idx="10"/>
          </p:nvPr>
        </p:nvSpPr>
        <p:spPr/>
        <p:txBody>
          <a:bodyPr/>
          <a:lstStyle/>
          <a:p>
            <a:fld id="{C26C5A45-F7A7-4808-9FE2-6566F7632215}" type="datetimeFigureOut">
              <a:rPr lang="tr-TR" smtClean="0"/>
              <a:t>19.11.2022</a:t>
            </a:fld>
            <a:endParaRPr lang="tr-TR"/>
          </a:p>
        </p:txBody>
      </p:sp>
      <p:sp>
        <p:nvSpPr>
          <p:cNvPr id="5" name="Alt Bilgi Yer Tutucusu 4">
            <a:extLst>
              <a:ext uri="{FF2B5EF4-FFF2-40B4-BE49-F238E27FC236}">
                <a16:creationId xmlns:a16="http://schemas.microsoft.com/office/drawing/2014/main" id="{D25D1260-2A16-43CB-30D6-F3F6C1A0287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5997B59B-D368-B15D-2C04-25106CDB1389}"/>
              </a:ext>
            </a:extLst>
          </p:cNvPr>
          <p:cNvSpPr>
            <a:spLocks noGrp="1"/>
          </p:cNvSpPr>
          <p:nvPr>
            <p:ph type="sldNum" sz="quarter" idx="12"/>
          </p:nvPr>
        </p:nvSpPr>
        <p:spPr/>
        <p:txBody>
          <a:bodyPr/>
          <a:lstStyle/>
          <a:p>
            <a:fld id="{85913F59-AEF0-4024-BF17-5CE453F30A57}" type="slidenum">
              <a:rPr lang="tr-TR" smtClean="0"/>
              <a:t>‹nr.›</a:t>
            </a:fld>
            <a:endParaRPr lang="tr-TR"/>
          </a:p>
        </p:txBody>
      </p:sp>
    </p:spTree>
    <p:extLst>
      <p:ext uri="{BB962C8B-B14F-4D97-AF65-F5344CB8AC3E}">
        <p14:creationId xmlns:p14="http://schemas.microsoft.com/office/powerpoint/2010/main" val="369925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481EA4B9-AC9B-8A33-2020-0E04DC7EF7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
              <a:t>Asıl başlık stilini düzenlemek için tıklayın</a:t>
            </a:r>
          </a:p>
        </p:txBody>
      </p:sp>
      <p:sp>
        <p:nvSpPr>
          <p:cNvPr id="3" name="Metin Yer Tutucusu 2">
            <a:extLst>
              <a:ext uri="{FF2B5EF4-FFF2-40B4-BE49-F238E27FC236}">
                <a16:creationId xmlns:a16="http://schemas.microsoft.com/office/drawing/2014/main" id="{DA458A2C-D0F7-FC73-E26D-68240F0F34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
              <a:t>Asıl metin stillerini düzenlemek için tıklayın</a:t>
            </a:r>
          </a:p>
          <a:p>
            <a:pPr lvl="1"/>
            <a:r>
              <a:rPr lang="da"/>
              <a:t>İkinci düzey</a:t>
            </a:r>
          </a:p>
          <a:p>
            <a:pPr lvl="2"/>
            <a:r>
              <a:rPr lang="da"/>
              <a:t>Üçüncü düzey</a:t>
            </a:r>
          </a:p>
          <a:p>
            <a:pPr lvl="3"/>
            <a:r>
              <a:rPr lang="da"/>
              <a:t>Dördüncü düzey</a:t>
            </a:r>
          </a:p>
          <a:p>
            <a:pPr lvl="4"/>
            <a:r>
              <a:rPr lang="da"/>
              <a:t>Beşinci düzey</a:t>
            </a:r>
          </a:p>
        </p:txBody>
      </p:sp>
      <p:sp>
        <p:nvSpPr>
          <p:cNvPr id="4" name="Veri Yer Tutucusu 3">
            <a:extLst>
              <a:ext uri="{FF2B5EF4-FFF2-40B4-BE49-F238E27FC236}">
                <a16:creationId xmlns:a16="http://schemas.microsoft.com/office/drawing/2014/main" id="{76BBDBE4-A944-A24A-C7CD-ADA3485181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6C5A45-F7A7-4808-9FE2-6566F7632215}" type="datetimeFigureOut">
              <a:rPr lang="tr-TR" smtClean="0"/>
              <a:t>19.11.2022</a:t>
            </a:fld>
            <a:endParaRPr lang="tr-TR"/>
          </a:p>
        </p:txBody>
      </p:sp>
      <p:sp>
        <p:nvSpPr>
          <p:cNvPr id="5" name="Alt Bilgi Yer Tutucusu 4">
            <a:extLst>
              <a:ext uri="{FF2B5EF4-FFF2-40B4-BE49-F238E27FC236}">
                <a16:creationId xmlns:a16="http://schemas.microsoft.com/office/drawing/2014/main" id="{BA2126AD-6527-B42C-0A0B-02E7D4DCBE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2C0D5CFE-18B6-23F0-7BBA-59FF04E6AA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913F59-AEF0-4024-BF17-5CE453F30A57}" type="slidenum">
              <a:rPr lang="tr-TR" smtClean="0"/>
              <a:t>‹nr.›</a:t>
            </a:fld>
            <a:endParaRPr lang="tr-TR"/>
          </a:p>
        </p:txBody>
      </p:sp>
    </p:spTree>
    <p:extLst>
      <p:ext uri="{BB962C8B-B14F-4D97-AF65-F5344CB8AC3E}">
        <p14:creationId xmlns:p14="http://schemas.microsoft.com/office/powerpoint/2010/main" val="3477963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da" b="1" dirty="0">
                <a:latin typeface="Arial" panose="020B0604020202020204" pitchFamily="34" charset="0"/>
                <a:cs typeface="Arial" panose="020B0604020202020204" pitchFamily="34" charset="0"/>
              </a:rPr>
              <a:t>Informations-sikkerhed</a:t>
            </a:r>
            <a:endParaRPr lang="en-US"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da" sz="2800" dirty="0">
                <a:latin typeface="Arial" panose="020B0604020202020204" pitchFamily="34" charset="0"/>
                <a:cs typeface="Arial" panose="020B0604020202020204" pitchFamily="34" charset="0"/>
              </a:rPr>
              <a:t>Enhed-2 Uge-4</a:t>
            </a:r>
            <a:endParaRPr lang="en-US" sz="2800"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E3C27F7-67DE-4FFD-EC29-9BD38629CB12}"/>
              </a:ext>
            </a:extLst>
          </p:cNvPr>
          <p:cNvSpPr>
            <a:spLocks noGrp="1"/>
          </p:cNvSpPr>
          <p:nvPr>
            <p:ph type="title"/>
          </p:nvPr>
        </p:nvSpPr>
        <p:spPr>
          <a:xfrm>
            <a:off x="1610557" y="310082"/>
            <a:ext cx="10515600" cy="1325563"/>
          </a:xfrm>
        </p:spPr>
        <p:txBody>
          <a:bodyPr/>
          <a:lstStyle/>
          <a:p>
            <a:r>
              <a:rPr lang="da" dirty="0"/>
              <a:t>1- </a:t>
            </a:r>
            <a:r>
              <a:rPr lang="da" dirty="0" err="1"/>
              <a:t>Vurder </a:t>
            </a:r>
            <a:r>
              <a:rPr lang="da" dirty="0"/>
              <a:t>ledelse af </a:t>
            </a:r>
            <a:br>
              <a:rPr lang="tr-TR" dirty="0"/>
            </a:br>
            <a:r>
              <a:rPr lang="da" dirty="0"/>
              <a:t>informationssikkerhed</a:t>
            </a:r>
          </a:p>
        </p:txBody>
      </p:sp>
      <p:sp>
        <p:nvSpPr>
          <p:cNvPr id="46" name="İçerik Yer Tutucusu 2">
            <a:extLst>
              <a:ext uri="{FF2B5EF4-FFF2-40B4-BE49-F238E27FC236}">
                <a16:creationId xmlns:a16="http://schemas.microsoft.com/office/drawing/2014/main" id="{9245BBBA-74DD-A5FF-6D46-EBF2647E3F1C}"/>
              </a:ext>
            </a:extLst>
          </p:cNvPr>
          <p:cNvSpPr>
            <a:spLocks noGrp="1"/>
          </p:cNvSpPr>
          <p:nvPr>
            <p:ph idx="1"/>
          </p:nvPr>
        </p:nvSpPr>
        <p:spPr/>
        <p:txBody>
          <a:bodyPr>
            <a:normAutofit lnSpcReduction="10000"/>
          </a:bodyPr>
          <a:lstStyle/>
          <a:p>
            <a:r>
              <a:rPr lang="da" dirty="0"/>
              <a:t>I den første fase af asset management ville det være nyttigt først at afsløre og liste, hvilke aktiver vi har. Hvad en institution har eller ikke har, bør først vides. Så skal deres ejerskab defineres. Ingen forretning eller transaktion bør efterlades uden opsyn. Derefter bør reglerne for brugen af disse aktiver fastlægges.</a:t>
            </a:r>
            <a:endParaRPr lang="tr-TR" dirty="0"/>
          </a:p>
          <a:p>
            <a:r>
              <a:rPr lang="da" dirty="0"/>
              <a:t>For detaljer om emnet bør ISO27002-standarden undersøges. Forventningerne til Asset Management i ISO27002 er inkluderet i standardens 8. artikel:</a:t>
            </a:r>
            <a:endParaRPr lang="tr-TR" dirty="0"/>
          </a:p>
          <a:p>
            <a:r>
              <a:rPr lang="da" dirty="0"/>
              <a:t>Asset management og ansvar for aktiver</a:t>
            </a:r>
            <a:endParaRPr lang="tr-TR" dirty="0"/>
          </a:p>
          <a:p>
            <a:r>
              <a:rPr lang="da" dirty="0"/>
              <a:t>Formål: At identificere organisationens aktiver og definere passende beskyttelsesansvar.</a:t>
            </a:r>
            <a:endParaRPr lang="tr-TR" dirty="0"/>
          </a:p>
          <a:p>
            <a:endParaRPr lang="tr-TR" dirty="0"/>
          </a:p>
        </p:txBody>
      </p:sp>
      <p:pic>
        <p:nvPicPr>
          <p:cNvPr id="7" name="Grafik 4">
            <a:extLst>
              <a:ext uri="{FF2B5EF4-FFF2-40B4-BE49-F238E27FC236}">
                <a16:creationId xmlns:a16="http://schemas.microsoft.com/office/drawing/2014/main" id="{A7961C33-1D69-1951-6276-450BA65F8B2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39B5458-2E8A-DF1B-1B1B-2F0EE0635B0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8472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60F33A4-4A83-B51C-814A-5379758539DD}"/>
              </a:ext>
            </a:extLst>
          </p:cNvPr>
          <p:cNvSpPr>
            <a:spLocks noGrp="1"/>
          </p:cNvSpPr>
          <p:nvPr>
            <p:ph type="title"/>
          </p:nvPr>
        </p:nvSpPr>
        <p:spPr>
          <a:xfrm>
            <a:off x="1676400" y="329397"/>
            <a:ext cx="10515600" cy="1325563"/>
          </a:xfrm>
        </p:spPr>
        <p:txBody>
          <a:bodyPr/>
          <a:lstStyle/>
          <a:p>
            <a:r>
              <a:rPr lang="da" dirty="0"/>
              <a:t>A- Aktivbeholdning</a:t>
            </a:r>
            <a:endParaRPr lang="tr-TR" dirty="0"/>
          </a:p>
        </p:txBody>
      </p:sp>
      <p:sp>
        <p:nvSpPr>
          <p:cNvPr id="3" name="İçerik Yer Tutucusu 2">
            <a:extLst>
              <a:ext uri="{FF2B5EF4-FFF2-40B4-BE49-F238E27FC236}">
                <a16:creationId xmlns:a16="http://schemas.microsoft.com/office/drawing/2014/main" id="{D4686BE5-5C75-20DA-814E-B3E645BCAFCC}"/>
              </a:ext>
            </a:extLst>
          </p:cNvPr>
          <p:cNvSpPr>
            <a:spLocks noGrp="1"/>
          </p:cNvSpPr>
          <p:nvPr>
            <p:ph idx="1"/>
          </p:nvPr>
        </p:nvSpPr>
        <p:spPr>
          <a:xfrm>
            <a:off x="838200" y="1825625"/>
            <a:ext cx="10515600" cy="4702978"/>
          </a:xfrm>
        </p:spPr>
        <p:txBody>
          <a:bodyPr>
            <a:normAutofit fontScale="85000" lnSpcReduction="10000"/>
          </a:bodyPr>
          <a:lstStyle/>
          <a:p>
            <a:r>
              <a:rPr lang="da" sz="2400" b="1" dirty="0"/>
              <a:t>Kontrol: </a:t>
            </a:r>
            <a:r>
              <a:rPr lang="da" sz="2400" dirty="0"/>
              <a:t>Aktiver relateret til informations- og informationsbehandlingsfaciliteter bør identificeres, og en opgørelse over disse aktiver bør laves og vedligeholdes.</a:t>
            </a:r>
            <a:endParaRPr lang="tr-TR" sz="2400" dirty="0"/>
          </a:p>
          <a:p>
            <a:r>
              <a:rPr lang="da" sz="2400" dirty="0"/>
              <a:t>Anvendelsesvejledning: En organisation bør identificere relevante aktiver i informationslivscyklussen og dokumentere deres betydning. Informationens livscyklus bør omfatte oprettelse, behandling, lagring, transmission, sletning og destruktion. Dokumentation bør vedligeholdes i overensstemmelse med eksisterende opgørelser eller specifikt.</a:t>
            </a:r>
            <a:endParaRPr lang="tr-TR" sz="2400" dirty="0"/>
          </a:p>
          <a:p>
            <a:r>
              <a:rPr lang="da" sz="2400" dirty="0"/>
              <a:t>Aktivbeholdning; skal være aktuelle, konsistente, nøjagtige og kompatible med andre opgørelser.</a:t>
            </a:r>
            <a:endParaRPr lang="tr-TR" sz="2400" dirty="0"/>
          </a:p>
          <a:p>
            <a:r>
              <a:rPr lang="da" sz="2400" dirty="0"/>
              <a:t>Aktivejerskab bør allokeres for hvert identificeret aktiv (se artikel 2), og dets klasse bør bestemmes.</a:t>
            </a:r>
            <a:endParaRPr lang="tr-TR" sz="2400" dirty="0"/>
          </a:p>
          <a:p>
            <a:r>
              <a:rPr lang="da" sz="2400" b="1" dirty="0"/>
              <a:t>Andre </a:t>
            </a:r>
            <a:r>
              <a:rPr lang="da" sz="2400" b="1" dirty="0" err="1"/>
              <a:t>oplysninger </a:t>
            </a:r>
            <a:r>
              <a:rPr lang="da" sz="2400" b="1" dirty="0"/>
              <a:t>: </a:t>
            </a:r>
            <a:r>
              <a:rPr lang="da" sz="2400" dirty="0"/>
              <a:t>Aktivbeholdning hjælper med at give effektiv beskyttelse og kan også være nødvendig til andre formål, såsom sundhed og sikkerhed, forsikring eller økonomiske (aktivforvaltning) årsager.</a:t>
            </a:r>
            <a:endParaRPr lang="tr-TR" sz="2400" dirty="0"/>
          </a:p>
          <a:p>
            <a:r>
              <a:rPr lang="da" sz="2400" dirty="0"/>
              <a:t>ISO/IEC 27005[11]-standarden giver eksempler på aktiver, som organisationen muligvis skal overveje, når aktiver identificeres. Processen med at udarbejde en aktivopgørelse er en vigtig forudsætning for risikostyring (se ISO/IEC 27000 og ISO/IEC 27005[11]).</a:t>
            </a:r>
            <a:endParaRPr lang="tr-TR" sz="2400" dirty="0"/>
          </a:p>
        </p:txBody>
      </p:sp>
      <p:pic>
        <p:nvPicPr>
          <p:cNvPr id="8" name="Grafik 4">
            <a:extLst>
              <a:ext uri="{FF2B5EF4-FFF2-40B4-BE49-F238E27FC236}">
                <a16:creationId xmlns:a16="http://schemas.microsoft.com/office/drawing/2014/main" id="{BDCA12FD-BF5D-8074-8F2A-36A61DA0D2C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D128B2B2-F30C-2156-278E-3803A900FCC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423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2000">
        <p15:prstTrans prst="pageCurlDouble"/>
      </p:transition>
    </mc:Choice>
    <mc:Fallback xmlns="">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798579F-BA47-12A3-F453-EA92DBD7DD76}"/>
              </a:ext>
            </a:extLst>
          </p:cNvPr>
          <p:cNvSpPr>
            <a:spLocks noGrp="1"/>
          </p:cNvSpPr>
          <p:nvPr>
            <p:ph type="title"/>
          </p:nvPr>
        </p:nvSpPr>
        <p:spPr>
          <a:xfrm>
            <a:off x="1539536" y="310082"/>
            <a:ext cx="10515600" cy="1325563"/>
          </a:xfrm>
        </p:spPr>
        <p:txBody>
          <a:bodyPr/>
          <a:lstStyle/>
          <a:p>
            <a:r>
              <a:rPr lang="da" dirty="0"/>
              <a:t>B- Ejerskab af aktiver</a:t>
            </a:r>
            <a:endParaRPr lang="tr-TR" dirty="0"/>
          </a:p>
        </p:txBody>
      </p:sp>
      <p:sp>
        <p:nvSpPr>
          <p:cNvPr id="3" name="İçerik Yer Tutucusu 2">
            <a:extLst>
              <a:ext uri="{FF2B5EF4-FFF2-40B4-BE49-F238E27FC236}">
                <a16:creationId xmlns:a16="http://schemas.microsoft.com/office/drawing/2014/main" id="{60B7EC77-7BF5-F207-0236-DF0791343046}"/>
              </a:ext>
            </a:extLst>
          </p:cNvPr>
          <p:cNvSpPr>
            <a:spLocks noGrp="1"/>
          </p:cNvSpPr>
          <p:nvPr>
            <p:ph idx="1"/>
          </p:nvPr>
        </p:nvSpPr>
        <p:spPr>
          <a:xfrm>
            <a:off x="838200" y="1825624"/>
            <a:ext cx="10515600" cy="4841505"/>
          </a:xfrm>
        </p:spPr>
        <p:txBody>
          <a:bodyPr>
            <a:normAutofit fontScale="70000" lnSpcReduction="20000"/>
          </a:bodyPr>
          <a:lstStyle/>
          <a:p>
            <a:r>
              <a:rPr lang="da" b="1" dirty="0"/>
              <a:t>Kontrol: </a:t>
            </a:r>
            <a:r>
              <a:rPr lang="da" dirty="0"/>
              <a:t>Ejertildelinger skal foretages for alle aktiver, der opbevares på lager.</a:t>
            </a:r>
          </a:p>
          <a:p>
            <a:r>
              <a:rPr lang="da" dirty="0"/>
              <a:t>Ansøgningsvejledning: Enkeltpersoner og andre enheder med godkendt ledelsesansvar for aktivets livscyklus er berettiget til at blive udpeget som aktivejere.</a:t>
            </a:r>
          </a:p>
          <a:p>
            <a:r>
              <a:rPr lang="da" dirty="0"/>
              <a:t>En proces bruges ofte til at sikre, at ejerskab af aktiver bestemmes rettidigt. Ejerskab skal fastlægges, når aktiver oprettes eller overføres til organisationen. Aktivejeren bør være ansvarlig for den korrekte forvaltning af aktivet i hele aktivets livscyklus.</a:t>
            </a:r>
          </a:p>
          <a:p>
            <a:r>
              <a:rPr lang="da" dirty="0"/>
              <a:t>Aktivejer:</a:t>
            </a:r>
          </a:p>
          <a:p>
            <a:pPr lvl="1"/>
            <a:r>
              <a:rPr lang="da" dirty="0"/>
              <a:t>a) Sørg for, at aktivbeholdning er registreret,</a:t>
            </a:r>
          </a:p>
          <a:p>
            <a:pPr lvl="1"/>
            <a:r>
              <a:rPr lang="da" dirty="0"/>
              <a:t>b) Sikre, at aktiver er korrekt klassificeret og beskyttet,</a:t>
            </a:r>
          </a:p>
          <a:p>
            <a:pPr lvl="1"/>
            <a:r>
              <a:rPr lang="da" dirty="0"/>
              <a:t>c) Definere og periodisk gennemgå begrænsninger for adgang til væsentlige aktiver og deres klassificering under hensyntagen til den gældende adgangskontrolpolitik,</a:t>
            </a:r>
          </a:p>
          <a:p>
            <a:pPr lvl="1"/>
            <a:r>
              <a:rPr lang="da" dirty="0"/>
              <a:t>d) Sikre, at der tages passende skridt til at slette eller destruere aktiver.</a:t>
            </a:r>
          </a:p>
          <a:p>
            <a:endParaRPr lang="en-US" dirty="0"/>
          </a:p>
          <a:p>
            <a:r>
              <a:rPr lang="da" b="1" dirty="0"/>
              <a:t>Andre </a:t>
            </a:r>
            <a:r>
              <a:rPr lang="da" b="1" dirty="0" err="1"/>
              <a:t>oplysninger </a:t>
            </a:r>
            <a:r>
              <a:rPr lang="da" b="1" dirty="0"/>
              <a:t>: </a:t>
            </a:r>
            <a:r>
              <a:rPr lang="da" dirty="0"/>
              <a:t>Det kan være en person eller en enhed med godkendelse til ledelsesansvar at kontrollere et aktiv gennem dets livscyklus. Den identificerede ejer har ingen ejerandel i aktivet. Rutineopgaver kan uddelegeres men ansvaret påhviler aktivejeren.</a:t>
            </a:r>
          </a:p>
          <a:p>
            <a:endParaRPr lang="en-US" dirty="0"/>
          </a:p>
          <a:p>
            <a:endParaRPr lang="tr-TR" dirty="0"/>
          </a:p>
        </p:txBody>
      </p:sp>
      <p:pic>
        <p:nvPicPr>
          <p:cNvPr id="9" name="Grafik 4">
            <a:extLst>
              <a:ext uri="{FF2B5EF4-FFF2-40B4-BE49-F238E27FC236}">
                <a16:creationId xmlns:a16="http://schemas.microsoft.com/office/drawing/2014/main" id="{6C42E029-6750-6E67-3A33-781DC3934A0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89DD813-7533-0DF9-A091-5AC9434E8E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7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
      <p:transition spd="slow" advClick="0" advTm="1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2B1FD68-0B44-4013-4842-5C6775C26057}"/>
              </a:ext>
            </a:extLst>
          </p:cNvPr>
          <p:cNvSpPr>
            <a:spLocks noGrp="1"/>
          </p:cNvSpPr>
          <p:nvPr>
            <p:ph type="title"/>
          </p:nvPr>
        </p:nvSpPr>
        <p:spPr>
          <a:xfrm>
            <a:off x="1379738" y="310082"/>
            <a:ext cx="10515600" cy="1325563"/>
          </a:xfrm>
        </p:spPr>
        <p:txBody>
          <a:bodyPr/>
          <a:lstStyle/>
          <a:p>
            <a:r>
              <a:rPr lang="da" dirty="0"/>
              <a:t>C- Acceptabel brug af aktiver</a:t>
            </a:r>
            <a:endParaRPr lang="tr-TR" dirty="0"/>
          </a:p>
        </p:txBody>
      </p:sp>
      <p:sp>
        <p:nvSpPr>
          <p:cNvPr id="3" name="İçerik Yer Tutucusu 2">
            <a:extLst>
              <a:ext uri="{FF2B5EF4-FFF2-40B4-BE49-F238E27FC236}">
                <a16:creationId xmlns:a16="http://schemas.microsoft.com/office/drawing/2014/main" id="{8E701558-CF93-6A04-8059-71BAF57AE230}"/>
              </a:ext>
            </a:extLst>
          </p:cNvPr>
          <p:cNvSpPr>
            <a:spLocks noGrp="1"/>
          </p:cNvSpPr>
          <p:nvPr>
            <p:ph idx="1"/>
          </p:nvPr>
        </p:nvSpPr>
        <p:spPr/>
        <p:txBody>
          <a:bodyPr/>
          <a:lstStyle/>
          <a:p>
            <a:r>
              <a:rPr lang="da" b="1" dirty="0"/>
              <a:t>Kontrol: </a:t>
            </a:r>
            <a:r>
              <a:rPr lang="da" dirty="0"/>
              <a:t>Regler vedrørende acceptabel brug af information og aktiver relateret til informations- og informationsbehandlingsfaciliteter bør fastlægges, dokumenteres og implementeres.</a:t>
            </a:r>
            <a:endParaRPr lang="tr-TR" dirty="0"/>
          </a:p>
          <a:p>
            <a:r>
              <a:rPr lang="da" b="1" dirty="0"/>
              <a:t>Ansøgningsvejledning: </a:t>
            </a:r>
            <a:r>
              <a:rPr lang="da" dirty="0"/>
              <a:t>Medarbejdere og eksterne brugere, der bruger eller har adgang til organisationens aktiver, bør gøres opmærksomme på informationssikkerhedskravene for organisationens aktiver i forbindelse med informations- og informationsbehandlingsfaciliteter og -ressourcer. Disse brugere bør være ansvarlige for brugen af alle informationsbehandlingsressourcer og for enhver brug, der sker under deres eget ansvar.</a:t>
            </a:r>
            <a:endParaRPr lang="tr-TR" dirty="0"/>
          </a:p>
          <a:p>
            <a:endParaRPr lang="tr-TR" dirty="0"/>
          </a:p>
        </p:txBody>
      </p:sp>
      <p:pic>
        <p:nvPicPr>
          <p:cNvPr id="9" name="Grafik 4">
            <a:extLst>
              <a:ext uri="{FF2B5EF4-FFF2-40B4-BE49-F238E27FC236}">
                <a16:creationId xmlns:a16="http://schemas.microsoft.com/office/drawing/2014/main" id="{22D3BDD3-2AFE-B31D-1D50-3FBA97820117}"/>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DDE6C671-D106-1907-E251-3A6A5A48CE5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209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38FFAF-C62B-173A-D923-458BC2366082}"/>
              </a:ext>
            </a:extLst>
          </p:cNvPr>
          <p:cNvSpPr>
            <a:spLocks noGrp="1"/>
          </p:cNvSpPr>
          <p:nvPr>
            <p:ph type="title"/>
          </p:nvPr>
        </p:nvSpPr>
        <p:spPr>
          <a:xfrm>
            <a:off x="1521781" y="357616"/>
            <a:ext cx="10515600" cy="1325563"/>
          </a:xfrm>
        </p:spPr>
        <p:txBody>
          <a:bodyPr/>
          <a:lstStyle/>
          <a:p>
            <a:r>
              <a:rPr lang="da" dirty="0"/>
              <a:t>D- Afkast af aktiver</a:t>
            </a:r>
            <a:endParaRPr lang="tr-TR" dirty="0"/>
          </a:p>
        </p:txBody>
      </p:sp>
      <p:sp>
        <p:nvSpPr>
          <p:cNvPr id="3" name="İçerik Yer Tutucusu 2">
            <a:extLst>
              <a:ext uri="{FF2B5EF4-FFF2-40B4-BE49-F238E27FC236}">
                <a16:creationId xmlns:a16="http://schemas.microsoft.com/office/drawing/2014/main" id="{E6AE33F1-7BA9-BF5B-EA57-F3809E5484F2}"/>
              </a:ext>
            </a:extLst>
          </p:cNvPr>
          <p:cNvSpPr>
            <a:spLocks noGrp="1"/>
          </p:cNvSpPr>
          <p:nvPr>
            <p:ph idx="1"/>
          </p:nvPr>
        </p:nvSpPr>
        <p:spPr>
          <a:xfrm>
            <a:off x="838200" y="1825624"/>
            <a:ext cx="10515600" cy="4627379"/>
          </a:xfrm>
        </p:spPr>
        <p:txBody>
          <a:bodyPr>
            <a:normAutofit fontScale="85000" lnSpcReduction="20000"/>
          </a:bodyPr>
          <a:lstStyle/>
          <a:p>
            <a:r>
              <a:rPr lang="da" b="1" dirty="0"/>
              <a:t>Kontrol: </a:t>
            </a:r>
            <a:r>
              <a:rPr lang="da" dirty="0"/>
              <a:t>Alle medarbejdere og brugere af eksterne parter skal returnere alle virksomhedsaktiver i deres besiddelse ved ophør af ansættelse, kontrakt eller aftale.</a:t>
            </a:r>
            <a:endParaRPr lang="tr-TR" dirty="0"/>
          </a:p>
          <a:p>
            <a:r>
              <a:rPr lang="da" b="1" dirty="0"/>
              <a:t>Ansøgningsvejledning: </a:t>
            </a:r>
            <a:r>
              <a:rPr lang="da" dirty="0"/>
              <a:t>Opsigelsesprocessen bør formuleres, så den omfatter tilbagelevering af ejerskab af alle tidligere tildelte fysiske og elektroniske aktiver eller deponeringer i organisationen.</a:t>
            </a:r>
            <a:endParaRPr lang="tr-TR" dirty="0"/>
          </a:p>
          <a:p>
            <a:r>
              <a:rPr lang="da" dirty="0"/>
              <a:t>Når en medarbejder eller ekstern bruger køber eller bruger organisationens udstyr, følges procedurer for at sikre, at alle relevante oplysninger overføres til organisationen og slettes sikkert fra udstyret.</a:t>
            </a:r>
            <a:endParaRPr lang="tr-TR" dirty="0"/>
          </a:p>
          <a:p>
            <a:r>
              <a:rPr lang="da" dirty="0"/>
              <a:t>Hvor en medarbejder eller ekstern bruger har oplysninger, der er vigtige for den løbende drift, skal disse oplysninger dokumenteres og overføres til organisationen.</a:t>
            </a:r>
            <a:endParaRPr lang="tr-TR" dirty="0"/>
          </a:p>
          <a:p>
            <a:r>
              <a:rPr lang="da" dirty="0"/>
              <a:t>I opsigelsesperioden skal organisationen; kontrollere uautoriseret kopiering af relateret information, såsom intellektuel ejendomsret, af opsagte medarbejdere og entreprenører.</a:t>
            </a:r>
            <a:endParaRPr lang="tr-TR" dirty="0"/>
          </a:p>
        </p:txBody>
      </p:sp>
      <p:pic>
        <p:nvPicPr>
          <p:cNvPr id="9" name="Grafik 4">
            <a:extLst>
              <a:ext uri="{FF2B5EF4-FFF2-40B4-BE49-F238E27FC236}">
                <a16:creationId xmlns:a16="http://schemas.microsoft.com/office/drawing/2014/main" id="{5C753C8C-C511-BB71-5CA9-1D51F166DA38}"/>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325C6570-9473-6732-F874-1C3B5F86193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436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
      <p:transition spd="slow" advClick="0" advTm="1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50068DD-44B2-D0A5-0D5C-3AF79D9D20AD}"/>
              </a:ext>
            </a:extLst>
          </p:cNvPr>
          <p:cNvSpPr>
            <a:spLocks noGrp="1"/>
          </p:cNvSpPr>
          <p:nvPr>
            <p:ph type="title"/>
          </p:nvPr>
        </p:nvSpPr>
        <p:spPr>
          <a:xfrm>
            <a:off x="1676400" y="496885"/>
            <a:ext cx="10515600" cy="1325563"/>
          </a:xfrm>
        </p:spPr>
        <p:txBody>
          <a:bodyPr>
            <a:normAutofit/>
          </a:bodyPr>
          <a:lstStyle/>
          <a:p>
            <a:r>
              <a:rPr lang="da" dirty="0"/>
              <a:t> 2. Trussels- og sårbarheds</a:t>
            </a:r>
            <a:br>
              <a:rPr lang="da" dirty="0"/>
            </a:br>
            <a:r>
              <a:rPr lang="da" dirty="0"/>
              <a:t>vurdering og -håndtering</a:t>
            </a:r>
            <a:endParaRPr lang="tr-TR" dirty="0"/>
          </a:p>
        </p:txBody>
      </p:sp>
      <p:sp>
        <p:nvSpPr>
          <p:cNvPr id="3" name="İçerik Yer Tutucusu 2">
            <a:extLst>
              <a:ext uri="{FF2B5EF4-FFF2-40B4-BE49-F238E27FC236}">
                <a16:creationId xmlns:a16="http://schemas.microsoft.com/office/drawing/2014/main" id="{CF96D647-9CD7-5F5D-8580-C2604B01FFCC}"/>
              </a:ext>
            </a:extLst>
          </p:cNvPr>
          <p:cNvSpPr>
            <a:spLocks noGrp="1"/>
          </p:cNvSpPr>
          <p:nvPr>
            <p:ph idx="1"/>
          </p:nvPr>
        </p:nvSpPr>
        <p:spPr>
          <a:xfrm>
            <a:off x="838200" y="1825624"/>
            <a:ext cx="10515600" cy="4627379"/>
          </a:xfrm>
        </p:spPr>
        <p:txBody>
          <a:bodyPr>
            <a:normAutofit fontScale="92500"/>
          </a:bodyPr>
          <a:lstStyle/>
          <a:p>
            <a:r>
              <a:rPr lang="da" sz="2400" dirty="0"/>
              <a:t>Næsten enhver organisation har følsomme og værdifulde aktiver, som skal beskyttes. Det er dog ikke alle organisationer, der har en omfattende og gennemtænkt strategi til at beskytte disse aktiver. Inden for cybersikkerhed er sårbarhedshåndteringsstrategier grundlaget for et stærkt forsvar. Typisk er sårbarhedshåndteringsstrategier designet til at hjælpe en organisations systemer, netværk, applikationer osv. Den anvender en holistisk og kontinuerlig tilgang til håndtering af sikkerhedssårbarheder, idet </a:t>
            </a:r>
            <a:r>
              <a:rPr lang="da" sz="2400" dirty="0" err="1"/>
              <a:t>disse </a:t>
            </a:r>
            <a:r>
              <a:rPr lang="da" sz="2400" dirty="0"/>
              <a:t>sårbarheder derefter identificeres, evalueres og rettes så hurtigt som muligt.</a:t>
            </a:r>
          </a:p>
          <a:p>
            <a:r>
              <a:rPr lang="da" sz="2400" dirty="0"/>
              <a:t>For at identificere alle potentielle mål for et brud eller angreb skal dets risiko først mindskes ved at udføre en aktivopgørelse. Målene skal derefter klassificeres og løbende overvåges for nye potentielle sårbarheder. En trusselsmodel, der identificerer organisationens mest værdifulde aktiver med høj risiko, bør derefter udvikles og testes.</a:t>
            </a:r>
          </a:p>
          <a:p>
            <a:r>
              <a:rPr lang="da" sz="2400" dirty="0"/>
              <a:t>Det primære formål med trussels- og sårbarhedstestprocessen (vurdering) er bedst at forstå aktivers kritiske karakter, sårbarhederne for disse aktiver og reducere de nødvendige foranstaltninger til effektivt at beskytte disse aktiver.</a:t>
            </a:r>
          </a:p>
        </p:txBody>
      </p:sp>
      <p:pic>
        <p:nvPicPr>
          <p:cNvPr id="9" name="Grafik 4">
            <a:extLst>
              <a:ext uri="{FF2B5EF4-FFF2-40B4-BE49-F238E27FC236}">
                <a16:creationId xmlns:a16="http://schemas.microsoft.com/office/drawing/2014/main" id="{7D43B773-A8B1-0138-32E2-94298E0CB34E}"/>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A048209B-6CAF-C382-89C7-A10FC81DBE6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7363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9000">
        <p15:prstTrans prst="pageCurlDouble"/>
      </p:transition>
    </mc:Choice>
    <mc:Fallback xmlns="">
      <p:transition spd="slow" advClick="0" advTm="1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EBD5AE6-C98A-AA6A-7A3D-2EC3D8960B6F}"/>
              </a:ext>
            </a:extLst>
          </p:cNvPr>
          <p:cNvSpPr>
            <a:spLocks noGrp="1"/>
          </p:cNvSpPr>
          <p:nvPr>
            <p:ph type="title"/>
          </p:nvPr>
        </p:nvSpPr>
        <p:spPr>
          <a:xfrm>
            <a:off x="1876887" y="357616"/>
            <a:ext cx="10515600" cy="1325563"/>
          </a:xfrm>
        </p:spPr>
        <p:txBody>
          <a:bodyPr>
            <a:normAutofit/>
          </a:bodyPr>
          <a:lstStyle/>
          <a:p>
            <a:r>
              <a:rPr lang="da" dirty="0"/>
              <a:t>2.1. Hvad er sårbarheds-</a:t>
            </a:r>
            <a:br>
              <a:rPr lang="da" dirty="0"/>
            </a:br>
            <a:r>
              <a:rPr lang="da" dirty="0"/>
              <a:t>vurdering ?</a:t>
            </a:r>
            <a:endParaRPr lang="tr-TR" dirty="0"/>
          </a:p>
        </p:txBody>
      </p:sp>
      <p:sp>
        <p:nvSpPr>
          <p:cNvPr id="3" name="İçerik Yer Tutucusu 2">
            <a:extLst>
              <a:ext uri="{FF2B5EF4-FFF2-40B4-BE49-F238E27FC236}">
                <a16:creationId xmlns:a16="http://schemas.microsoft.com/office/drawing/2014/main" id="{EA5C1EFF-237D-228F-E187-72A393384031}"/>
              </a:ext>
            </a:extLst>
          </p:cNvPr>
          <p:cNvSpPr>
            <a:spLocks noGrp="1"/>
          </p:cNvSpPr>
          <p:nvPr>
            <p:ph idx="1"/>
          </p:nvPr>
        </p:nvSpPr>
        <p:spPr/>
        <p:txBody>
          <a:bodyPr>
            <a:normAutofit fontScale="92500" lnSpcReduction="10000"/>
          </a:bodyPr>
          <a:lstStyle/>
          <a:p>
            <a:r>
              <a:rPr lang="da" dirty="0"/>
              <a:t>Sårbarhedsvurdering er processen med at identificere, identificere, klassificere og prioritere sårbarheder i computersystemer, applikationer og netværksinfrastrukturer.</a:t>
            </a:r>
          </a:p>
          <a:p>
            <a:r>
              <a:rPr lang="da" dirty="0"/>
              <a:t>En sårbarhedsvurderingsproces har til formål at identificere trusler og de risici, de udgør. Ofte involverer de brug af automatiserede testværktøjer, såsom netværkssikkerhedsscannere, hvis resultater er angivet i en sårbarhedsvurderingsrapport.</a:t>
            </a:r>
          </a:p>
          <a:p>
            <a:r>
              <a:rPr lang="da" dirty="0"/>
              <a:t>Fordi sårbarheder kan give hackere mulighed for at få adgang til it-systemer og applikationer, er det afgørende for organisationer at identificere og rette sårbarheder, før de udnyttes. En omfattende sårbarhedsvurdering kombineret med et ledelsesprogram kan hjælpe virksomheder med at forbedre sikkerheden i deres systemer.</a:t>
            </a:r>
          </a:p>
          <a:p>
            <a:endParaRPr lang="tr-TR" dirty="0"/>
          </a:p>
        </p:txBody>
      </p:sp>
      <p:pic>
        <p:nvPicPr>
          <p:cNvPr id="9" name="Grafik 4">
            <a:extLst>
              <a:ext uri="{FF2B5EF4-FFF2-40B4-BE49-F238E27FC236}">
                <a16:creationId xmlns:a16="http://schemas.microsoft.com/office/drawing/2014/main" id="{4CE3EE16-3136-B1E4-651F-376CE717B4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F4CEB4A8-E927-D02E-40C8-1D238C3C0B4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691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7000">
        <p15:prstTrans prst="pageCurlDouble"/>
      </p:transition>
    </mc:Choice>
    <mc:Fallback xmlns="">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6D7D77-C6F0-3540-BD26-BEC1853BB733}"/>
              </a:ext>
            </a:extLst>
          </p:cNvPr>
          <p:cNvSpPr>
            <a:spLocks noGrp="1"/>
          </p:cNvSpPr>
          <p:nvPr>
            <p:ph type="title"/>
          </p:nvPr>
        </p:nvSpPr>
        <p:spPr>
          <a:xfrm>
            <a:off x="1823621" y="310082"/>
            <a:ext cx="10515600" cy="1325563"/>
          </a:xfrm>
        </p:spPr>
        <p:txBody>
          <a:bodyPr/>
          <a:lstStyle/>
          <a:p>
            <a:r>
              <a:rPr lang="da" dirty="0"/>
              <a:t>2.2. Vigtigheden af </a:t>
            </a:r>
            <a:br>
              <a:rPr lang="tr-TR" dirty="0"/>
            </a:br>
            <a:r>
              <a:rPr lang="da" dirty="0"/>
              <a:t>sårbarhedsvurderinger</a:t>
            </a:r>
            <a:endParaRPr lang="tr-TR" dirty="0"/>
          </a:p>
        </p:txBody>
      </p:sp>
      <p:sp>
        <p:nvSpPr>
          <p:cNvPr id="3" name="İçerik Yer Tutucusu 2">
            <a:extLst>
              <a:ext uri="{FF2B5EF4-FFF2-40B4-BE49-F238E27FC236}">
                <a16:creationId xmlns:a16="http://schemas.microsoft.com/office/drawing/2014/main" id="{4181884B-D815-5585-3EDC-3DF29A262C35}"/>
              </a:ext>
            </a:extLst>
          </p:cNvPr>
          <p:cNvSpPr>
            <a:spLocks noGrp="1"/>
          </p:cNvSpPr>
          <p:nvPr>
            <p:ph idx="1"/>
          </p:nvPr>
        </p:nvSpPr>
        <p:spPr/>
        <p:txBody>
          <a:bodyPr>
            <a:normAutofit fontScale="92500" lnSpcReduction="10000"/>
          </a:bodyPr>
          <a:lstStyle/>
          <a:p>
            <a:pPr algn="just"/>
            <a:r>
              <a:rPr lang="da" sz="2400" dirty="0"/>
              <a:t>For bedre at belyse vigtigheden af sårbarhedsvurdering, lad os overveje det gennem øjnene af en fysisk ejendomsejer. Hvis du ejer en værdifuld bygning, tager du sandsynligvis en række foranstaltninger for at beskytte den: Du vedligeholder den, forsikrer den og sørger for, at døre, vinduer er låst, og alarmer er aktiveret. Alle disse trin kan betegnes som håndtering af risikoen for ejendommen og dens indhold.</a:t>
            </a:r>
          </a:p>
          <a:p>
            <a:pPr algn="just"/>
            <a:r>
              <a:rPr lang="da" sz="2400" dirty="0"/>
              <a:t>Hvad nu hvis du kunne hyre nogen til at teste og rapportere om dine alarmer og eksterne forsvar? Cybersikkerhedssårbarheder behandles på lignende måde. Sårbarhedsstyring er en overordnet og løbende strategi, mens sårbarhedsvurderinger er et specifikt værktøj, der bruges i denne bredere ledelsesstrategi.</a:t>
            </a:r>
          </a:p>
          <a:p>
            <a:pPr algn="just"/>
            <a:r>
              <a:rPr lang="da" sz="2400" dirty="0"/>
              <a:t>En sårbarhedsvurdering giver en organisation detaljerede oplysninger om eventuelle sikkerhedssvagheder i dens miljø. Den giver også vejledning i, hvordan man vurderer de risici, der er forbundet med disse svagheder. Denne proces giver organisationen en bedre forståelse af dens aktiver, sikkerhedsbrister og overordnede risici, hvilket reducerer sandsynligheden for, at en cyberkriminel bryder sine systemer og fanger virksomheden på vagt.</a:t>
            </a:r>
          </a:p>
        </p:txBody>
      </p:sp>
      <p:pic>
        <p:nvPicPr>
          <p:cNvPr id="9" name="Grafik 4">
            <a:extLst>
              <a:ext uri="{FF2B5EF4-FFF2-40B4-BE49-F238E27FC236}">
                <a16:creationId xmlns:a16="http://schemas.microsoft.com/office/drawing/2014/main" id="{8977CF7D-81D7-EC64-8EA2-6E1053F5B3F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D78AA27-C282-DAC0-82CC-039DC2B7475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3787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9696994-BD11-09BF-EAA8-C1D5E0C0B8C5}"/>
              </a:ext>
            </a:extLst>
          </p:cNvPr>
          <p:cNvSpPr>
            <a:spLocks noGrp="1"/>
          </p:cNvSpPr>
          <p:nvPr>
            <p:ph type="title"/>
          </p:nvPr>
        </p:nvSpPr>
        <p:spPr>
          <a:xfrm>
            <a:off x="1676400" y="329397"/>
            <a:ext cx="10515600" cy="1325563"/>
          </a:xfrm>
        </p:spPr>
        <p:txBody>
          <a:bodyPr/>
          <a:lstStyle/>
          <a:p>
            <a:r>
              <a:rPr lang="da" dirty="0"/>
              <a:t>Typer af </a:t>
            </a:r>
            <a:br>
              <a:rPr lang="tr-TR" dirty="0"/>
            </a:br>
            <a:r>
              <a:rPr lang="da" dirty="0"/>
              <a:t>sårbarhedsvurdering</a:t>
            </a:r>
          </a:p>
        </p:txBody>
      </p:sp>
      <p:pic>
        <p:nvPicPr>
          <p:cNvPr id="8" name="Grafik 4">
            <a:extLst>
              <a:ext uri="{FF2B5EF4-FFF2-40B4-BE49-F238E27FC236}">
                <a16:creationId xmlns:a16="http://schemas.microsoft.com/office/drawing/2014/main" id="{50DE7DC8-CEB3-8208-6A83-EF13DE02367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EE4E3E1C-019A-8838-145D-2C3C91F564E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
        <p:nvSpPr>
          <p:cNvPr id="5" name="Pladsholder til indhold 4">
            <a:extLst>
              <a:ext uri="{FF2B5EF4-FFF2-40B4-BE49-F238E27FC236}">
                <a16:creationId xmlns:a16="http://schemas.microsoft.com/office/drawing/2014/main" id="{B46C2292-1156-4053-B7F7-22D559B72CCC}"/>
              </a:ext>
            </a:extLst>
          </p:cNvPr>
          <p:cNvSpPr>
            <a:spLocks noGrp="1"/>
          </p:cNvSpPr>
          <p:nvPr>
            <p:ph idx="1"/>
          </p:nvPr>
        </p:nvSpPr>
        <p:spPr/>
        <p:txBody>
          <a:bodyPr/>
          <a:lstStyle/>
          <a:p>
            <a:endParaRPr lang="en-GB"/>
          </a:p>
        </p:txBody>
      </p:sp>
      <p:pic>
        <p:nvPicPr>
          <p:cNvPr id="7" name="Billede 6">
            <a:extLst>
              <a:ext uri="{FF2B5EF4-FFF2-40B4-BE49-F238E27FC236}">
                <a16:creationId xmlns:a16="http://schemas.microsoft.com/office/drawing/2014/main" id="{5431890F-FFD6-4228-8FDE-74346EC20919}"/>
              </a:ext>
            </a:extLst>
          </p:cNvPr>
          <p:cNvPicPr>
            <a:picLocks noChangeAspect="1"/>
          </p:cNvPicPr>
          <p:nvPr/>
        </p:nvPicPr>
        <p:blipFill rotWithShape="1">
          <a:blip r:embed="rId4"/>
          <a:srcRect l="30656" t="41942" r="32573" b="21424"/>
          <a:stretch/>
        </p:blipFill>
        <p:spPr>
          <a:xfrm>
            <a:off x="1438184" y="1587836"/>
            <a:ext cx="8407152" cy="4711337"/>
          </a:xfrm>
          <a:prstGeom prst="rect">
            <a:avLst/>
          </a:prstGeom>
        </p:spPr>
      </p:pic>
    </p:spTree>
    <p:extLst>
      <p:ext uri="{BB962C8B-B14F-4D97-AF65-F5344CB8AC3E}">
        <p14:creationId xmlns:p14="http://schemas.microsoft.com/office/powerpoint/2010/main" val="2181257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0000">
        <p15:prstTrans prst="pageCurlDouble"/>
      </p:transition>
    </mc:Choice>
    <mc:Fallback xmlns="">
      <p:transition spd="slow" advClick="0" advTm="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26CE255-6A27-9E81-101F-0480841BEF2E}"/>
              </a:ext>
            </a:extLst>
          </p:cNvPr>
          <p:cNvSpPr>
            <a:spLocks noGrp="1"/>
          </p:cNvSpPr>
          <p:nvPr>
            <p:ph type="title"/>
          </p:nvPr>
        </p:nvSpPr>
        <p:spPr>
          <a:xfrm>
            <a:off x="1486270" y="357616"/>
            <a:ext cx="10515600" cy="1325563"/>
          </a:xfrm>
        </p:spPr>
        <p:txBody>
          <a:bodyPr/>
          <a:lstStyle/>
          <a:p>
            <a:r>
              <a:rPr lang="da" dirty="0"/>
              <a:t>3. Cyberkontinuitet i </a:t>
            </a:r>
            <a:br>
              <a:rPr lang="tr-TR" dirty="0"/>
            </a:br>
            <a:r>
              <a:rPr lang="da" dirty="0"/>
              <a:t>driften</a:t>
            </a:r>
            <a:endParaRPr lang="tr-TR" dirty="0"/>
          </a:p>
        </p:txBody>
      </p:sp>
      <p:sp>
        <p:nvSpPr>
          <p:cNvPr id="3" name="İçerik Yer Tutucusu 2">
            <a:extLst>
              <a:ext uri="{FF2B5EF4-FFF2-40B4-BE49-F238E27FC236}">
                <a16:creationId xmlns:a16="http://schemas.microsoft.com/office/drawing/2014/main" id="{76910897-F4F6-0884-B879-E66FF6581840}"/>
              </a:ext>
            </a:extLst>
          </p:cNvPr>
          <p:cNvSpPr>
            <a:spLocks noGrp="1"/>
          </p:cNvSpPr>
          <p:nvPr>
            <p:ph idx="1"/>
          </p:nvPr>
        </p:nvSpPr>
        <p:spPr>
          <a:xfrm>
            <a:off x="838200" y="1825625"/>
            <a:ext cx="5021062" cy="4351338"/>
          </a:xfrm>
        </p:spPr>
        <p:txBody>
          <a:bodyPr>
            <a:normAutofit lnSpcReduction="10000"/>
          </a:bodyPr>
          <a:lstStyle/>
          <a:p>
            <a:r>
              <a:rPr lang="da"/>
              <a:t>Når cyberangreb slår til, oplever mange berørte jurisdiktioner, at deres grundlæggende COOP-planer ikke holder. Selvom planerne er tilstrækkelige til at skifte til en alternativ arbejdsplads, har de meget mindre at tilbyde, når det kommer til at arbejde uden adgang til de systemer og data, som personalet skal bruge for at udføre deres missions essentielle funktioner.</a:t>
            </a:r>
            <a:endParaRPr lang="tr-TR"/>
          </a:p>
        </p:txBody>
      </p:sp>
      <p:pic>
        <p:nvPicPr>
          <p:cNvPr id="9" name="Grafik 4">
            <a:extLst>
              <a:ext uri="{FF2B5EF4-FFF2-40B4-BE49-F238E27FC236}">
                <a16:creationId xmlns:a16="http://schemas.microsoft.com/office/drawing/2014/main" id="{A33E9E76-3BFF-924A-BBBF-E8D43F76B8A9}"/>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F6DA0D9E-67E0-5A1F-25E0-1273DB22B7B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pic>
        <p:nvPicPr>
          <p:cNvPr id="6" name="Billede 5">
            <a:extLst>
              <a:ext uri="{FF2B5EF4-FFF2-40B4-BE49-F238E27FC236}">
                <a16:creationId xmlns:a16="http://schemas.microsoft.com/office/drawing/2014/main" id="{7AE77D73-7498-4A30-BCD0-A08055630EB7}"/>
              </a:ext>
            </a:extLst>
          </p:cNvPr>
          <p:cNvPicPr>
            <a:picLocks noChangeAspect="1"/>
          </p:cNvPicPr>
          <p:nvPr/>
        </p:nvPicPr>
        <p:blipFill rotWithShape="1">
          <a:blip r:embed="rId4"/>
          <a:srcRect l="31456" t="42459" r="33155" b="24401"/>
          <a:stretch/>
        </p:blipFill>
        <p:spPr>
          <a:xfrm>
            <a:off x="5957306" y="2403314"/>
            <a:ext cx="5768781" cy="3038698"/>
          </a:xfrm>
          <a:prstGeom prst="rect">
            <a:avLst/>
          </a:prstGeom>
        </p:spPr>
      </p:pic>
    </p:spTree>
    <p:extLst>
      <p:ext uri="{BB962C8B-B14F-4D97-AF65-F5344CB8AC3E}">
        <p14:creationId xmlns:p14="http://schemas.microsoft.com/office/powerpoint/2010/main" val="4068321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6000">
        <p15:prstTrans prst="pageCurlDouble"/>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28400A8-0B69-9AB7-1FAA-6D1D9EA2C600}"/>
              </a:ext>
            </a:extLst>
          </p:cNvPr>
          <p:cNvSpPr>
            <a:spLocks noGrp="1"/>
          </p:cNvSpPr>
          <p:nvPr>
            <p:ph type="title"/>
          </p:nvPr>
        </p:nvSpPr>
        <p:spPr>
          <a:xfrm>
            <a:off x="1454458" y="357616"/>
            <a:ext cx="10515600" cy="1325563"/>
          </a:xfrm>
        </p:spPr>
        <p:txBody>
          <a:bodyPr>
            <a:normAutofit/>
          </a:bodyPr>
          <a:lstStyle/>
          <a:p>
            <a:r>
              <a:rPr lang="da" dirty="0"/>
              <a:t>4. Cyber Asset, Change and </a:t>
            </a:r>
            <a:br>
              <a:rPr lang="tr-TR" dirty="0"/>
            </a:br>
            <a:r>
              <a:rPr lang="da" dirty="0"/>
              <a:t>Configuration Management</a:t>
            </a:r>
            <a:endParaRPr lang="tr-TR" dirty="0"/>
          </a:p>
        </p:txBody>
      </p:sp>
      <p:sp>
        <p:nvSpPr>
          <p:cNvPr id="3" name="İçerik Yer Tutucusu 2">
            <a:extLst>
              <a:ext uri="{FF2B5EF4-FFF2-40B4-BE49-F238E27FC236}">
                <a16:creationId xmlns:a16="http://schemas.microsoft.com/office/drawing/2014/main" id="{8B58E932-C6EC-9AD5-7F2B-D9702CED2A7F}"/>
              </a:ext>
            </a:extLst>
          </p:cNvPr>
          <p:cNvSpPr>
            <a:spLocks noGrp="1"/>
          </p:cNvSpPr>
          <p:nvPr>
            <p:ph idx="1"/>
          </p:nvPr>
        </p:nvSpPr>
        <p:spPr>
          <a:xfrm>
            <a:off x="550416" y="1825624"/>
            <a:ext cx="10803384" cy="4841505"/>
          </a:xfrm>
        </p:spPr>
        <p:txBody>
          <a:bodyPr>
            <a:normAutofit fontScale="92500"/>
          </a:bodyPr>
          <a:lstStyle/>
          <a:p>
            <a:pPr algn="just"/>
            <a:r>
              <a:rPr lang="da" sz="2000" b="1" dirty="0"/>
              <a:t>Aktiv: </a:t>
            </a:r>
            <a:r>
              <a:rPr lang="da" sz="2000" dirty="0"/>
              <a:t>Lad os starte med definitionen af et aktiv. Ordbogsdefinitionen af et aktiv er en nyttig eller værdifuld ting eller person.</a:t>
            </a:r>
          </a:p>
          <a:p>
            <a:pPr algn="just"/>
            <a:r>
              <a:rPr lang="da" sz="2000" b="1" dirty="0"/>
              <a:t>Konfigurationselement: </a:t>
            </a:r>
            <a:r>
              <a:rPr lang="da" sz="2000" dirty="0"/>
              <a:t>Konfigurationselement er forkortet til CI, og et konfigurationselement er enhver komponent, der skal administreres for at kunne levere en IT-tjeneste. Eksempler på konfigurationselementer er it-tjenester, hardware, software, bygninger, mennesker og formel dokumentation. Så kort fortalt er enhver komponent eller vare, der hjælper med at levere en IT-service til kunden, klassificeret som en Konfigurationsvare.</a:t>
            </a:r>
          </a:p>
          <a:p>
            <a:pPr algn="just"/>
            <a:r>
              <a:rPr lang="da" sz="2000" b="1" dirty="0"/>
              <a:t>Configuration Management Database: </a:t>
            </a:r>
            <a:r>
              <a:rPr lang="da" sz="2000" dirty="0"/>
              <a:t>Configuration Management-databasen er forkortet til CMDB. CMDB er en database, der bruges til at gemme konfigurationsposter gennem hele deres livscyklus. CMDB gemmer oplysninger om dine CI'er, som hver er kendetegnet ved en unik identifikator, herunder identificerende oplysninger som dets serienummer, MAC-adresse eller IP-adresse; dens nuværende version; dens placering; og dets leverandør- og leverandøroplysninger.</a:t>
            </a:r>
          </a:p>
          <a:p>
            <a:pPr algn="just"/>
            <a:r>
              <a:rPr lang="da" sz="2000" b="1" dirty="0"/>
              <a:t>Configuration Management System: </a:t>
            </a:r>
            <a:r>
              <a:rPr lang="da" sz="2000" dirty="0"/>
              <a:t>Configuration Management system er forkortet som CMS og er et sæt værktøjer og databaser, der bruges til at administrere en IT-tjenesteudbyders konfigurationsdata. Data om konfigurationselementer gemmes i konfigurationsposter, og konfigurationsposter er inkluderet i Configuration Management System-databaserne. CMDB'erne fra en IT-tjenesteudbyder til at administrere konfigurationsdataene er inkluderet i serviceaktiveret og konfigurationsadministrationsprocessen</a:t>
            </a:r>
          </a:p>
        </p:txBody>
      </p:sp>
      <p:pic>
        <p:nvPicPr>
          <p:cNvPr id="9" name="Grafik 4">
            <a:extLst>
              <a:ext uri="{FF2B5EF4-FFF2-40B4-BE49-F238E27FC236}">
                <a16:creationId xmlns:a16="http://schemas.microsoft.com/office/drawing/2014/main" id="{11B95358-DB0E-A8A4-82FD-1043A14BC44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04FD37CD-81BD-593F-3E10-6251A61D3C0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279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2000">
        <p15:prstTrans prst="pageCurlDouble"/>
      </p:transition>
    </mc:Choice>
    <mc:Fallback xmlns="">
      <p:transition spd="slow" advClick="0" advTm="2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6082484-1D63-86AD-D1AC-1149C7839C99}"/>
              </a:ext>
            </a:extLst>
          </p:cNvPr>
          <p:cNvSpPr>
            <a:spLocks noGrp="1"/>
          </p:cNvSpPr>
          <p:nvPr>
            <p:ph type="title"/>
          </p:nvPr>
        </p:nvSpPr>
        <p:spPr>
          <a:xfrm>
            <a:off x="1304751" y="357616"/>
            <a:ext cx="10515600" cy="1325563"/>
          </a:xfrm>
        </p:spPr>
        <p:txBody>
          <a:bodyPr/>
          <a:lstStyle/>
          <a:p>
            <a:r>
              <a:rPr lang="da" dirty="0"/>
              <a:t>5. Evaluering af </a:t>
            </a:r>
            <a:r>
              <a:rPr lang="da" dirty="0" err="1"/>
              <a:t>cyber</a:t>
            </a:r>
            <a:r>
              <a:rPr lang="da" dirty="0"/>
              <a:t> </a:t>
            </a:r>
            <a:r>
              <a:rPr lang="da" dirty="0" err="1"/>
              <a:t>sikkerhed</a:t>
            </a:r>
            <a:r>
              <a:rPr lang="da" dirty="0"/>
              <a:t> </a:t>
            </a:r>
            <a:br>
              <a:rPr lang="tr-TR" dirty="0"/>
            </a:br>
            <a:r>
              <a:rPr lang="da" dirty="0" err="1"/>
              <a:t>politikker</a:t>
            </a:r>
            <a:r>
              <a:rPr lang="da" dirty="0"/>
              <a:t> </a:t>
            </a:r>
            <a:r>
              <a:rPr lang="da" dirty="0" err="1"/>
              <a:t>effektivitet</a:t>
            </a:r>
            <a:endParaRPr lang="tr-TR" dirty="0"/>
          </a:p>
        </p:txBody>
      </p:sp>
      <p:sp>
        <p:nvSpPr>
          <p:cNvPr id="3" name="İçerik Yer Tutucusu 2">
            <a:extLst>
              <a:ext uri="{FF2B5EF4-FFF2-40B4-BE49-F238E27FC236}">
                <a16:creationId xmlns:a16="http://schemas.microsoft.com/office/drawing/2014/main" id="{86955E49-1D61-5971-6181-CE33B168133A}"/>
              </a:ext>
            </a:extLst>
          </p:cNvPr>
          <p:cNvSpPr>
            <a:spLocks noGrp="1"/>
          </p:cNvSpPr>
          <p:nvPr>
            <p:ph idx="1"/>
          </p:nvPr>
        </p:nvSpPr>
        <p:spPr/>
        <p:txBody>
          <a:bodyPr>
            <a:normAutofit fontScale="92500" lnSpcReduction="10000"/>
          </a:bodyPr>
          <a:lstStyle/>
          <a:p>
            <a:r>
              <a:rPr lang="da" b="1" dirty="0"/>
              <a:t>Evaluering Sikkerhedsrisici : </a:t>
            </a:r>
            <a:r>
              <a:rPr lang="da" dirty="0"/>
              <a:t>Risiko er defineret som kombinationen af sandsynligheden for en begivenhed og dens udfald. Risikovurdering, som er et trin i risikostyring, er en proces, hvor risici defineres, og virkningerne og prioriteterne af disse identificerede risici fastlægges. Risikostyring er at bestemme et acceptabelt risikoniveau, at vurdere den aktuelle risiko, at tage de nødvendige skridt til at reducere denne risiko til et acceptabelt niveau og at opretholde dette risikoniveau.</a:t>
            </a:r>
          </a:p>
          <a:p>
            <a:r>
              <a:rPr lang="da" dirty="0"/>
              <a:t>Risikovurdering, efter at have fastlagt, hvilke informationsaktiver der skal beskyttes, vælges risikovurderingsmetoden, og risiciene defineres. I henhold til den valgte risikovurderingsmetode placeres informationsaktiver på risikokortet. Efter vurderingen er foretaget, dækker risikovurderingskortet processerne med at forbedre og kontrollere risici for trusler med høj effekt og sandsynlighed.</a:t>
            </a:r>
            <a:endParaRPr lang="tr-TR" dirty="0"/>
          </a:p>
        </p:txBody>
      </p:sp>
      <p:pic>
        <p:nvPicPr>
          <p:cNvPr id="9" name="Grafik 4">
            <a:extLst>
              <a:ext uri="{FF2B5EF4-FFF2-40B4-BE49-F238E27FC236}">
                <a16:creationId xmlns:a16="http://schemas.microsoft.com/office/drawing/2014/main" id="{DAAD0B1D-8D89-E7CD-8730-616A7DC81F8F}"/>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1" name="Picture 2">
            <a:extLst>
              <a:ext uri="{FF2B5EF4-FFF2-40B4-BE49-F238E27FC236}">
                <a16:creationId xmlns:a16="http://schemas.microsoft.com/office/drawing/2014/main" id="{BBC46C0F-DEC5-B06D-3BEC-C1B14F5041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7631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4C7DDF0-AE04-794E-C2B6-FC803F859964}"/>
              </a:ext>
            </a:extLst>
          </p:cNvPr>
          <p:cNvSpPr>
            <a:spLocks noGrp="1"/>
          </p:cNvSpPr>
          <p:nvPr>
            <p:ph type="title"/>
          </p:nvPr>
        </p:nvSpPr>
        <p:spPr>
          <a:xfrm>
            <a:off x="1575047" y="257683"/>
            <a:ext cx="10515600" cy="1325563"/>
          </a:xfrm>
        </p:spPr>
        <p:txBody>
          <a:bodyPr/>
          <a:lstStyle/>
          <a:p>
            <a:r>
              <a:rPr lang="da" dirty="0"/>
              <a:t>Jeg beskæftiger mig med konfiguration af </a:t>
            </a:r>
            <a:br>
              <a:rPr lang="tr-TR" dirty="0"/>
            </a:br>
            <a:r>
              <a:rPr lang="da" dirty="0"/>
              <a:t>informationssikkerhed</a:t>
            </a:r>
            <a:endParaRPr lang="tr-TR" dirty="0"/>
          </a:p>
        </p:txBody>
      </p:sp>
      <p:sp>
        <p:nvSpPr>
          <p:cNvPr id="3" name="İçerik Yer Tutucusu 2">
            <a:extLst>
              <a:ext uri="{FF2B5EF4-FFF2-40B4-BE49-F238E27FC236}">
                <a16:creationId xmlns:a16="http://schemas.microsoft.com/office/drawing/2014/main" id="{78406734-1F81-FAF1-1A18-6C9B82124421}"/>
              </a:ext>
            </a:extLst>
          </p:cNvPr>
          <p:cNvSpPr>
            <a:spLocks noGrp="1"/>
          </p:cNvSpPr>
          <p:nvPr>
            <p:ph idx="1"/>
          </p:nvPr>
        </p:nvSpPr>
        <p:spPr/>
        <p:txBody>
          <a:bodyPr>
            <a:normAutofit fontScale="92500" lnSpcReduction="10000"/>
          </a:bodyPr>
          <a:lstStyle/>
          <a:p>
            <a:r>
              <a:rPr lang="da" b="1" dirty="0"/>
              <a:t>Forebyggelse : </a:t>
            </a:r>
            <a:r>
              <a:rPr lang="da" dirty="0"/>
              <a:t>Det er den proces, som sikkerhedssystemer fokuserer på og fungerer mest. Forskellige tiltag udvikles til at isolere systemet mod trusler og angreb mod computersystemer, såsom sikkerhedsforanstaltninger, der bruges i dagligdagen, såsom indhegning af et huss have og brug af en ståldør.</a:t>
            </a:r>
            <a:endParaRPr lang="tr-TR" dirty="0"/>
          </a:p>
          <a:p>
            <a:pPr lvl="1"/>
            <a:r>
              <a:rPr lang="da" sz="2600" dirty="0"/>
              <a:t>Regelmæssig gennemgang af servicepakker og opdateringer af operativsystemet og softwaren,</a:t>
            </a:r>
          </a:p>
          <a:p>
            <a:pPr lvl="1"/>
            <a:r>
              <a:rPr lang="da" sz="2600" dirty="0"/>
              <a:t>Holde brugerrettigheder på et minimum, ikke køre ubrugte protokoller, tjenester, komponenter og processer,</a:t>
            </a:r>
          </a:p>
          <a:p>
            <a:pPr lvl="1"/>
            <a:r>
              <a:rPr lang="da" sz="2600" dirty="0"/>
              <a:t>Krypteringsteknikker i datatransmission, sårbarhedsscannere,</a:t>
            </a:r>
          </a:p>
          <a:p>
            <a:pPr lvl="1"/>
            <a:r>
              <a:rPr lang="da" sz="2600" dirty="0"/>
              <a:t>Brug af virtuelt privat netværk,</a:t>
            </a:r>
          </a:p>
          <a:p>
            <a:pPr lvl="1"/>
            <a:r>
              <a:rPr lang="da" sz="2600" dirty="0"/>
              <a:t>Brugen af offentlig nøgleinfrastruktur og e-signatur ,</a:t>
            </a:r>
          </a:p>
          <a:p>
            <a:pPr lvl="1"/>
            <a:r>
              <a:rPr lang="da" sz="2600" dirty="0" err="1"/>
              <a:t>Brug </a:t>
            </a:r>
            <a:r>
              <a:rPr lang="da" sz="2600" dirty="0"/>
              <a:t>en adgangskodebeskyttet pauseskærm på computeren .</a:t>
            </a:r>
          </a:p>
        </p:txBody>
      </p:sp>
      <p:pic>
        <p:nvPicPr>
          <p:cNvPr id="9" name="Grafik 4">
            <a:extLst>
              <a:ext uri="{FF2B5EF4-FFF2-40B4-BE49-F238E27FC236}">
                <a16:creationId xmlns:a16="http://schemas.microsoft.com/office/drawing/2014/main" id="{69270D3B-7BE4-4A57-4D38-9DD7A748944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0AB2D08B-5C38-3A3D-C18A-3CE591CB910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444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8000">
        <p15:prstTrans prst="pageCurlDouble"/>
      </p:transition>
    </mc:Choice>
    <mc:Fallback xmlns="">
      <p:transition spd="slow" advClick="0" advTm="1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B30EA4-1838-2F9F-FB78-4FA08F207010}"/>
              </a:ext>
            </a:extLst>
          </p:cNvPr>
          <p:cNvSpPr>
            <a:spLocks noGrp="1"/>
          </p:cNvSpPr>
          <p:nvPr>
            <p:ph type="title"/>
          </p:nvPr>
        </p:nvSpPr>
        <p:spPr>
          <a:xfrm>
            <a:off x="1583925" y="357616"/>
            <a:ext cx="10515600" cy="1325563"/>
          </a:xfrm>
        </p:spPr>
        <p:txBody>
          <a:bodyPr/>
          <a:lstStyle/>
          <a:p>
            <a:r>
              <a:rPr lang="da" dirty="0"/>
              <a:t>Jeg beskæftiger mig med konfiguration af </a:t>
            </a:r>
            <a:br>
              <a:rPr lang="tr-TR" dirty="0"/>
            </a:br>
            <a:r>
              <a:rPr lang="da" dirty="0"/>
              <a:t>informationssikkerhed</a:t>
            </a:r>
            <a:endParaRPr lang="tr-TR" dirty="0"/>
          </a:p>
        </p:txBody>
      </p:sp>
      <p:sp>
        <p:nvSpPr>
          <p:cNvPr id="3" name="İçerik Yer Tutucusu 2">
            <a:extLst>
              <a:ext uri="{FF2B5EF4-FFF2-40B4-BE49-F238E27FC236}">
                <a16:creationId xmlns:a16="http://schemas.microsoft.com/office/drawing/2014/main" id="{19F23DEA-C6A2-B1E4-47F6-999FC249B5B8}"/>
              </a:ext>
            </a:extLst>
          </p:cNvPr>
          <p:cNvSpPr>
            <a:spLocks noGrp="1"/>
          </p:cNvSpPr>
          <p:nvPr>
            <p:ph idx="1"/>
          </p:nvPr>
        </p:nvSpPr>
        <p:spPr/>
        <p:txBody>
          <a:bodyPr>
            <a:normAutofit fontScale="92500" lnSpcReduction="20000"/>
          </a:bodyPr>
          <a:lstStyle/>
          <a:p>
            <a:r>
              <a:rPr lang="da" b="1" dirty="0"/>
              <a:t>Bestemmelse : </a:t>
            </a:r>
            <a:r>
              <a:rPr lang="da" dirty="0"/>
              <a:t>Sikkerhed er ikke kun et spørgsmål om forebyggelse. Det at et museum er godt beskyttet, at museet er omgivet af hegn, at dørene er lukkede og låste, kræver for eksempel ikke brug af vagter om natten på det pågældende museum. På samme måde øges også brugen af metoder til at opdage angrebsforsøg på computersystemer. Forebyggelse er at bygge en barriere, der enten gør angreb stærkere (men ikke umulige) eller fraråder (men ikke ødelægger) angribere.</a:t>
            </a:r>
          </a:p>
          <a:p>
            <a:r>
              <a:rPr lang="da" dirty="0"/>
              <a:t>Det første og mest grundlæggende trin i detektion er at overvåge hele systemets tilstand og bevægelse og at føre optegnelser over disse oplysninger. På denne måde indsamles data og beviser også til analyse efter angrebet. Firewalls, indtrængningsdetektionssystemer, netværkstrafikmonitorer, portscannere, brug af honeypot, virus- og spywareværktøjer til beskyttelse i realtid, kontrolprogrammer til kontrolsum for filer og netværkssniffer-sensorer er nogle af de mest almindelige metoder, der bruges i detektionsprocessen.</a:t>
            </a:r>
            <a:endParaRPr lang="tr-TR" dirty="0"/>
          </a:p>
        </p:txBody>
      </p:sp>
      <p:pic>
        <p:nvPicPr>
          <p:cNvPr id="9" name="Grafik 4">
            <a:extLst>
              <a:ext uri="{FF2B5EF4-FFF2-40B4-BE49-F238E27FC236}">
                <a16:creationId xmlns:a16="http://schemas.microsoft.com/office/drawing/2014/main" id="{EB6904B6-9153-6685-F602-DE422F86268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82589FFA-0634-7E74-000B-F18FCEF6CF5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9471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625D438-78A0-8B11-67DE-6BA67119D7DC}"/>
              </a:ext>
            </a:extLst>
          </p:cNvPr>
          <p:cNvSpPr>
            <a:spLocks noGrp="1"/>
          </p:cNvSpPr>
          <p:nvPr>
            <p:ph type="title"/>
          </p:nvPr>
        </p:nvSpPr>
        <p:spPr>
          <a:xfrm>
            <a:off x="1676400" y="357616"/>
            <a:ext cx="10515600" cy="1325563"/>
          </a:xfrm>
        </p:spPr>
        <p:txBody>
          <a:bodyPr/>
          <a:lstStyle/>
          <a:p>
            <a:r>
              <a:rPr lang="da"/>
              <a:t>Konfiguration </a:t>
            </a:r>
            <a:r>
              <a:rPr lang="da" dirty="0"/>
              <a:t>af </a:t>
            </a:r>
            <a:br>
              <a:rPr lang="tr-TR" dirty="0"/>
            </a:br>
            <a:r>
              <a:rPr lang="da" dirty="0"/>
              <a:t>informationssikkerhed</a:t>
            </a:r>
            <a:endParaRPr lang="tr-TR" dirty="0"/>
          </a:p>
        </p:txBody>
      </p:sp>
      <p:sp>
        <p:nvSpPr>
          <p:cNvPr id="3" name="İçerik Yer Tutucusu 2">
            <a:extLst>
              <a:ext uri="{FF2B5EF4-FFF2-40B4-BE49-F238E27FC236}">
                <a16:creationId xmlns:a16="http://schemas.microsoft.com/office/drawing/2014/main" id="{1180AE3E-685D-5AE8-8572-21F0CA03AF6C}"/>
              </a:ext>
            </a:extLst>
          </p:cNvPr>
          <p:cNvSpPr>
            <a:spLocks noGrp="1"/>
          </p:cNvSpPr>
          <p:nvPr>
            <p:ph idx="1"/>
          </p:nvPr>
        </p:nvSpPr>
        <p:spPr/>
        <p:txBody>
          <a:bodyPr>
            <a:normAutofit fontScale="85000" lnSpcReduction="20000"/>
          </a:bodyPr>
          <a:lstStyle/>
          <a:p>
            <a:r>
              <a:rPr lang="da" b="1" dirty="0" err="1"/>
              <a:t>Svar Tilbage </a:t>
            </a:r>
            <a:r>
              <a:rPr lang="da" b="1" dirty="0"/>
              <a:t>: </a:t>
            </a:r>
            <a:r>
              <a:rPr lang="da" dirty="0"/>
              <a:t>Hurtig reaktion fremstår som et væsentligt element, der komplementerer sikkerhedssystemet for at afvise disse angreb. Respons kan defineres som udførelse af handlinger, der vil reagere øjeblikkeligt eller hurtigst muligt på angrebsforsøg, der ikke kan håndteres af forebyggelsesprocessen og bestemmes af detektionsprocesser. Systemer til registrering af indtrængen kan give mening, hvis der er nogen eller et system til at reagere på denne detektering. Ellers går denne situation ikke ud over fordelen ved en bilalarm, som ingen hører og bekymrer sig om. I denne henseende er gensidighed et vigtigt led, der fuldender sikkerhedsprocessen. Også selvom angrebet ikke er fuldstændig forhindret; Det giver systemet mulighed for at vende tilbage til sin normale tilstand, identificere årsagerne til angrebet, fange angriberen, når det er nødvendigt, identificere sikkerhedssystemets sårbarheder og omorganisere forebyggelses-, detektions- og reaktionsprocesserne. Planlægning af de handlinger, der skal tages, når et angreb opdages på forhånd, vil sikre, at denne proces fungerer effektivt og ikke spilder tid og penge. Disaster recovery er i spidsen for de store worst case-planer, der er iværksat for denne fase.</a:t>
            </a:r>
          </a:p>
          <a:p>
            <a:endParaRPr lang="tr-TR" dirty="0"/>
          </a:p>
        </p:txBody>
      </p:sp>
      <p:pic>
        <p:nvPicPr>
          <p:cNvPr id="9" name="Grafik 4">
            <a:extLst>
              <a:ext uri="{FF2B5EF4-FFF2-40B4-BE49-F238E27FC236}">
                <a16:creationId xmlns:a16="http://schemas.microsoft.com/office/drawing/2014/main" id="{0DC4B458-A105-81F5-D803-846A603E9161}"/>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10" name="Picture 2">
            <a:extLst>
              <a:ext uri="{FF2B5EF4-FFF2-40B4-BE49-F238E27FC236}">
                <a16:creationId xmlns:a16="http://schemas.microsoft.com/office/drawing/2014/main" id="{C9451FD0-7086-DF52-EE83-FED91F13EDA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117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20000">
        <p15:prstTrans prst="pageCurlDouble"/>
      </p:transition>
    </mc:Choice>
    <mc:Fallback xmlns="">
      <p:transition spd="slow" advClick="0" advTm="20000">
        <p:fade/>
      </p:transition>
    </mc:Fallback>
  </mc:AlternateContent>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C64C381-CEFD-4B79-A5E7-CDA5ADAA4D68}">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500D6BB4-DFF9-40BA-B128-04D86B031F30}">
  <ds:schemaRefs>
    <ds:schemaRef ds:uri="http://schemas.microsoft.com/sharepoint/v3/contenttype/forms"/>
  </ds:schemaRefs>
</ds:datastoreItem>
</file>

<file path=customXml/itemProps3.xml><?xml version="1.0" encoding="utf-8"?>
<ds:datastoreItem xmlns:ds="http://schemas.openxmlformats.org/officeDocument/2006/customXml" ds:itemID="{DA28ED93-7FF2-49FE-A19B-85BE520248C1}"/>
</file>

<file path=docProps/app.xml><?xml version="1.0" encoding="utf-8"?>
<Properties xmlns="http://schemas.openxmlformats.org/officeDocument/2006/extended-properties" xmlns:vt="http://schemas.openxmlformats.org/officeDocument/2006/docPropsVTypes">
  <TotalTime>153</TotalTime>
  <Words>2093</Words>
  <Application>Microsoft Office PowerPoint</Application>
  <PresentationFormat>Widescreen</PresentationFormat>
  <Paragraphs>70</Paragraphs>
  <Slides>16</Slides>
  <Notes>0</Notes>
  <HiddenSlides>0</HiddenSlides>
  <MMClips>0</MMClips>
  <ScaleCrop>false</ScaleCrop>
  <HeadingPairs>
    <vt:vector size="6" baseType="variant">
      <vt:variant>
        <vt:lpstr>Benyttede skrifttyper</vt:lpstr>
      </vt:variant>
      <vt:variant>
        <vt:i4>3</vt:i4>
      </vt:variant>
      <vt:variant>
        <vt:lpstr>Tema</vt:lpstr>
      </vt:variant>
      <vt:variant>
        <vt:i4>1</vt:i4>
      </vt:variant>
      <vt:variant>
        <vt:lpstr>Slidetitler</vt:lpstr>
      </vt:variant>
      <vt:variant>
        <vt:i4>16</vt:i4>
      </vt:variant>
    </vt:vector>
  </HeadingPairs>
  <TitlesOfParts>
    <vt:vector size="20" baseType="lpstr">
      <vt:lpstr>Arial</vt:lpstr>
      <vt:lpstr>Calibri</vt:lpstr>
      <vt:lpstr>Calibri Light</vt:lpstr>
      <vt:lpstr>Office Teması</vt:lpstr>
      <vt:lpstr>Informations-sikkerhed</vt:lpstr>
      <vt:lpstr>1- Vurder ledelse af  informationssikkerhed</vt:lpstr>
      <vt:lpstr>A- Aktivbeholdning</vt:lpstr>
      <vt:lpstr>B- Ejerskab af aktiver</vt:lpstr>
      <vt:lpstr>C- Acceptabel brug af aktiver</vt:lpstr>
      <vt:lpstr>D- Afkast af aktiver</vt:lpstr>
      <vt:lpstr> 2. Trussels- og sårbarheds vurdering og -håndtering</vt:lpstr>
      <vt:lpstr>2.1. Hvad er sårbarheds- vurdering ?</vt:lpstr>
      <vt:lpstr>2.2. Vigtigheden af  sårbarhedsvurderinger</vt:lpstr>
      <vt:lpstr>Typer af  sårbarhedsvurdering</vt:lpstr>
      <vt:lpstr>3. Cyberkontinuitet i  driften</vt:lpstr>
      <vt:lpstr>4. Cyber Asset, Change and  Configuration Management</vt:lpstr>
      <vt:lpstr>5. Evaluering af cyber sikkerhed  politikker effektivitet</vt:lpstr>
      <vt:lpstr>Jeg beskæftiger mig med konfiguration af  informationssikkerhed</vt:lpstr>
      <vt:lpstr>Jeg beskæftiger mig med konfiguration af  informationssikkerhed</vt:lpstr>
      <vt:lpstr>Konfiguration af  informationssikkerhed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lastModifiedBy>Henrik Petersen</cp:lastModifiedBy>
  <cp:revision>6</cp:revision>
  <dcterms:created xsi:type="dcterms:W3CDTF">2022-08-13T07:46:02Z</dcterms:created>
  <dcterms:modified xsi:type="dcterms:W3CDTF">2022-11-19T14:34:34Z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