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36"/>
  </p:notesMasterIdLst>
  <p:handoutMasterIdLst>
    <p:handoutMasterId r:id="rId37"/>
  </p:handoutMasterIdLst>
  <p:sldIdLst>
    <p:sldId id="484" r:id="rId5"/>
    <p:sldId id="328" r:id="rId6"/>
    <p:sldId id="481" r:id="rId7"/>
    <p:sldId id="482" r:id="rId8"/>
    <p:sldId id="447" r:id="rId9"/>
    <p:sldId id="476" r:id="rId10"/>
    <p:sldId id="477" r:id="rId11"/>
    <p:sldId id="333" r:id="rId12"/>
    <p:sldId id="449" r:id="rId13"/>
    <p:sldId id="450" r:id="rId14"/>
    <p:sldId id="451" r:id="rId15"/>
    <p:sldId id="452" r:id="rId16"/>
    <p:sldId id="453" r:id="rId17"/>
    <p:sldId id="454" r:id="rId18"/>
    <p:sldId id="455" r:id="rId19"/>
    <p:sldId id="456" r:id="rId20"/>
    <p:sldId id="457" r:id="rId21"/>
    <p:sldId id="458" r:id="rId22"/>
    <p:sldId id="459" r:id="rId23"/>
    <p:sldId id="460" r:id="rId24"/>
    <p:sldId id="461" r:id="rId25"/>
    <p:sldId id="462" r:id="rId26"/>
    <p:sldId id="463" r:id="rId27"/>
    <p:sldId id="464" r:id="rId28"/>
    <p:sldId id="465" r:id="rId29"/>
    <p:sldId id="466" r:id="rId30"/>
    <p:sldId id="467" r:id="rId31"/>
    <p:sldId id="468" r:id="rId32"/>
    <p:sldId id="469" r:id="rId33"/>
    <p:sldId id="470" r:id="rId34"/>
    <p:sldId id="472" r:id="rId35"/>
  </p:sldIdLst>
  <p:sldSz cx="12192000" cy="6858000"/>
  <p:notesSz cx="6797675" cy="9928225"/>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7">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144" autoAdjust="0"/>
    <p:restoredTop sz="94660"/>
  </p:normalViewPr>
  <p:slideViewPr>
    <p:cSldViewPr>
      <p:cViewPr varScale="1">
        <p:scale>
          <a:sx n="71" d="100"/>
          <a:sy n="71" d="100"/>
        </p:scale>
        <p:origin x="648" y="60"/>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10416"/>
    </p:cViewPr>
  </p:sorterViewPr>
  <p:notesViewPr>
    <p:cSldViewPr>
      <p:cViewPr varScale="1">
        <p:scale>
          <a:sx n="80" d="100"/>
          <a:sy n="80" d="100"/>
        </p:scale>
        <p:origin x="4014" y="108"/>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4FCC9DD2-1458-88C2-CFFF-2878E30DFEA1}"/>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31747" name="Rectangle 3">
            <a:extLst>
              <a:ext uri="{FF2B5EF4-FFF2-40B4-BE49-F238E27FC236}">
                <a16:creationId xmlns:a16="http://schemas.microsoft.com/office/drawing/2014/main" id="{014B9FDD-4932-F05E-D26C-DE94380170F1}"/>
              </a:ext>
            </a:extLst>
          </p:cNvPr>
          <p:cNvSpPr>
            <a:spLocks noGrp="1" noChangeArrowheads="1"/>
          </p:cNvSpPr>
          <p:nvPr>
            <p:ph type="dt" sz="quarter"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31748" name="Rectangle 4">
            <a:extLst>
              <a:ext uri="{FF2B5EF4-FFF2-40B4-BE49-F238E27FC236}">
                <a16:creationId xmlns:a16="http://schemas.microsoft.com/office/drawing/2014/main" id="{2AAB5E4E-0640-F2FF-8D1A-475D8DC37E80}"/>
              </a:ext>
            </a:extLst>
          </p:cNvPr>
          <p:cNvSpPr>
            <a:spLocks noGrp="1" noChangeArrowheads="1"/>
          </p:cNvSpPr>
          <p:nvPr>
            <p:ph type="ftr" sz="quarter" idx="2"/>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31749" name="Rectangle 5">
            <a:extLst>
              <a:ext uri="{FF2B5EF4-FFF2-40B4-BE49-F238E27FC236}">
                <a16:creationId xmlns:a16="http://schemas.microsoft.com/office/drawing/2014/main" id="{885FF645-4911-2E0A-67A4-1EA0F2004278}"/>
              </a:ext>
            </a:extLst>
          </p:cNvPr>
          <p:cNvSpPr>
            <a:spLocks noGrp="1" noChangeArrowheads="1"/>
          </p:cNvSpPr>
          <p:nvPr>
            <p:ph type="sldNum" sz="quarter" idx="3"/>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D4ED013E-CB41-456E-B77E-F1D04715CD44}" type="slidenum">
              <a:rPr lang="bg-BG" altLang="en-US"/>
              <a:pPr>
                <a:defRPr/>
              </a:pPr>
              <a:t>‹Nr.›</a:t>
            </a:fld>
            <a:endParaRPr lang="bg-BG"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CF645534-D1B2-9D7B-29E1-CDB5FBB5D4A5}"/>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5123" name="Rectangle 3">
            <a:extLst>
              <a:ext uri="{FF2B5EF4-FFF2-40B4-BE49-F238E27FC236}">
                <a16:creationId xmlns:a16="http://schemas.microsoft.com/office/drawing/2014/main" id="{F60E679C-D640-1E23-4221-1D9A22893E22}"/>
              </a:ext>
            </a:extLst>
          </p:cNvPr>
          <p:cNvSpPr>
            <a:spLocks noGrp="1" noChangeArrowheads="1"/>
          </p:cNvSpPr>
          <p:nvPr>
            <p:ph type="dt"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12292" name="Rectangle 4">
            <a:extLst>
              <a:ext uri="{FF2B5EF4-FFF2-40B4-BE49-F238E27FC236}">
                <a16:creationId xmlns:a16="http://schemas.microsoft.com/office/drawing/2014/main" id="{DC674A4E-B73A-8829-7D36-04788A9A29EB}"/>
              </a:ext>
            </a:extLst>
          </p:cNvPr>
          <p:cNvSpPr>
            <a:spLocks noGrp="1" noRot="1" noChangeAspect="1" noChangeArrowheads="1" noTextEdit="1"/>
          </p:cNvSpPr>
          <p:nvPr>
            <p:ph type="sldImg" idx="2"/>
          </p:nvPr>
        </p:nvSpPr>
        <p:spPr bwMode="auto">
          <a:xfrm>
            <a:off x="92075" y="744538"/>
            <a:ext cx="6615113"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7F2482F6-4484-4CCB-585F-934A1CC5840A}"/>
              </a:ext>
            </a:extLst>
          </p:cNvPr>
          <p:cNvSpPr>
            <a:spLocks noGrp="1" noChangeArrowheads="1"/>
          </p:cNvSpPr>
          <p:nvPr>
            <p:ph type="body" sz="quarter" idx="3"/>
          </p:nvPr>
        </p:nvSpPr>
        <p:spPr bwMode="auto">
          <a:xfrm>
            <a:off x="679450" y="4716463"/>
            <a:ext cx="5438775" cy="446722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bg-BG" noProof="0"/>
              <a:t>Klicken Sie auf , um Mastertextstile zu bearbeiten</a:t>
            </a:r>
          </a:p>
          <a:p>
            <a:pPr lvl="1"/>
            <a:r>
              <a:rPr lang="bg-BG" noProof="0"/>
              <a:t>Zweite Ebene</a:t>
            </a:r>
          </a:p>
          <a:p>
            <a:pPr lvl="2"/>
            <a:r>
              <a:rPr lang="bg-BG" noProof="0"/>
              <a:t>Dritte Ebene</a:t>
            </a:r>
          </a:p>
          <a:p>
            <a:pPr lvl="3"/>
            <a:r>
              <a:rPr lang="bg-BG" noProof="0"/>
              <a:t>Vierte Ebene</a:t>
            </a:r>
          </a:p>
          <a:p>
            <a:pPr lvl="4"/>
            <a:r>
              <a:rPr lang="bg-BG" noProof="0"/>
              <a:t>Fünfte Ebene</a:t>
            </a:r>
          </a:p>
        </p:txBody>
      </p:sp>
      <p:sp>
        <p:nvSpPr>
          <p:cNvPr id="5126" name="Rectangle 6">
            <a:extLst>
              <a:ext uri="{FF2B5EF4-FFF2-40B4-BE49-F238E27FC236}">
                <a16:creationId xmlns:a16="http://schemas.microsoft.com/office/drawing/2014/main" id="{5BDEEB04-E8B8-F13E-D99F-E2246E315F24}"/>
              </a:ext>
            </a:extLst>
          </p:cNvPr>
          <p:cNvSpPr>
            <a:spLocks noGrp="1" noChangeArrowheads="1"/>
          </p:cNvSpPr>
          <p:nvPr>
            <p:ph type="ftr" sz="quarter" idx="4"/>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5127" name="Rectangle 7">
            <a:extLst>
              <a:ext uri="{FF2B5EF4-FFF2-40B4-BE49-F238E27FC236}">
                <a16:creationId xmlns:a16="http://schemas.microsoft.com/office/drawing/2014/main" id="{E7FFF36A-20F4-B519-FB8D-86FD47F6DA4F}"/>
              </a:ext>
            </a:extLst>
          </p:cNvPr>
          <p:cNvSpPr>
            <a:spLocks noGrp="1" noChangeArrowheads="1"/>
          </p:cNvSpPr>
          <p:nvPr>
            <p:ph type="sldNum" sz="quarter" idx="5"/>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BE42910D-DEBF-4730-BCB6-095EC55AAD9B}" type="slidenum">
              <a:rPr lang="bg-BG" altLang="en-US"/>
              <a:t>‹Nr.›</a:t>
            </a:fld>
            <a:endParaRPr lang="bg-BG"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A93375D3-F53F-22A1-E432-41048D6A4DF3}"/>
              </a:ext>
            </a:extLst>
          </p:cNvPr>
          <p:cNvSpPr>
            <a:spLocks noGrp="1" noRot="1" noChangeAspect="1" noChangeArrowheads="1" noTextEdit="1"/>
          </p:cNvSpPr>
          <p:nvPr>
            <p:ph type="sldImg"/>
          </p:nvPr>
        </p:nvSpPr>
        <p:spPr>
          <a:ln/>
        </p:spPr>
      </p:sp>
      <p:sp>
        <p:nvSpPr>
          <p:cNvPr id="15363" name="Rectangle 3">
            <a:extLst>
              <a:ext uri="{FF2B5EF4-FFF2-40B4-BE49-F238E27FC236}">
                <a16:creationId xmlns:a16="http://schemas.microsoft.com/office/drawing/2014/main" id="{16E27255-786B-8D05-F3A6-69BDAA8D8D6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bg-BG"/>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C1FDDF87-69D9-F7DC-2C84-B8598FF78CD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9840AC7D-F68A-AC64-6860-34B9A00FFBB8}"/>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8129239"/>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DE503F8-DD5E-0B38-9FE2-EF6E16275E1A}"/>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2A8D6217-4D7B-D62B-A713-94C34F6F0516}"/>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717B3E4E-B587-06B5-20AA-648BC7483EA5}"/>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E01EF80C-103B-4BA0-884C-21597303E4B0}" type="slidenum">
              <a:rPr lang="bg-BG" altLang="en-US"/>
              <a:pPr>
                <a:defRPr/>
              </a:pPr>
              <a:t>‹Nr.›</a:t>
            </a:fld>
            <a:endParaRPr lang="bg-BG" altLang="en-US"/>
          </a:p>
        </p:txBody>
      </p:sp>
    </p:spTree>
    <p:extLst>
      <p:ext uri="{BB962C8B-B14F-4D97-AF65-F5344CB8AC3E}">
        <p14:creationId xmlns:p14="http://schemas.microsoft.com/office/powerpoint/2010/main" val="435446177"/>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DFE0AA9-7E26-1FDF-1060-58818B154110}"/>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364B8B1C-BE8F-7494-3B62-9C1DD907DC15}"/>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0D288786-D97D-D137-FB96-3B6413272AD2}"/>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70B1523C-C259-463C-87ED-4F615D49C447}" type="slidenum">
              <a:rPr lang="bg-BG" altLang="en-US"/>
              <a:pPr>
                <a:defRPr/>
              </a:pPr>
              <a:t>‹Nr.›</a:t>
            </a:fld>
            <a:endParaRPr lang="bg-BG" altLang="en-US"/>
          </a:p>
        </p:txBody>
      </p:sp>
    </p:spTree>
    <p:extLst>
      <p:ext uri="{BB962C8B-B14F-4D97-AF65-F5344CB8AC3E}">
        <p14:creationId xmlns:p14="http://schemas.microsoft.com/office/powerpoint/2010/main" val="4161695122"/>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A1B1477-2CF9-8C8D-0A53-A72932361873}"/>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Footer Placeholder 5">
            <a:extLst>
              <a:ext uri="{FF2B5EF4-FFF2-40B4-BE49-F238E27FC236}">
                <a16:creationId xmlns:a16="http://schemas.microsoft.com/office/drawing/2014/main" id="{ADB86179-6C79-957E-3786-F7125D97E3FA}"/>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7" name="Slide Number Placeholder 6">
            <a:extLst>
              <a:ext uri="{FF2B5EF4-FFF2-40B4-BE49-F238E27FC236}">
                <a16:creationId xmlns:a16="http://schemas.microsoft.com/office/drawing/2014/main" id="{AB15058A-AAC1-3641-A38E-6F292DB47EFF}"/>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67C7CF7F-1EC1-4175-B7C5-D84AA37F8003}" type="slidenum">
              <a:rPr lang="bg-BG" altLang="en-US"/>
              <a:pPr>
                <a:defRPr/>
              </a:pPr>
              <a:t>‹Nr.›</a:t>
            </a:fld>
            <a:endParaRPr lang="bg-BG" altLang="en-US"/>
          </a:p>
        </p:txBody>
      </p:sp>
    </p:spTree>
    <p:extLst>
      <p:ext uri="{BB962C8B-B14F-4D97-AF65-F5344CB8AC3E}">
        <p14:creationId xmlns:p14="http://schemas.microsoft.com/office/powerpoint/2010/main" val="3250820429"/>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FB8D3DF-837F-8946-99B0-01A1588A1AAD}"/>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8" name="Footer Placeholder 7">
            <a:extLst>
              <a:ext uri="{FF2B5EF4-FFF2-40B4-BE49-F238E27FC236}">
                <a16:creationId xmlns:a16="http://schemas.microsoft.com/office/drawing/2014/main" id="{96168FBE-A364-9D4C-2C81-F4C112A5B4D4}"/>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9" name="Slide Number Placeholder 8">
            <a:extLst>
              <a:ext uri="{FF2B5EF4-FFF2-40B4-BE49-F238E27FC236}">
                <a16:creationId xmlns:a16="http://schemas.microsoft.com/office/drawing/2014/main" id="{3F3A65F0-3D51-D718-EF22-83676F885C8D}"/>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559A5190-8874-44DF-8A26-B594556B61EF}" type="slidenum">
              <a:rPr lang="bg-BG" altLang="en-US"/>
              <a:pPr>
                <a:defRPr/>
              </a:pPr>
              <a:t>‹Nr.›</a:t>
            </a:fld>
            <a:endParaRPr lang="bg-BG" altLang="en-US"/>
          </a:p>
        </p:txBody>
      </p:sp>
    </p:spTree>
    <p:extLst>
      <p:ext uri="{BB962C8B-B14F-4D97-AF65-F5344CB8AC3E}">
        <p14:creationId xmlns:p14="http://schemas.microsoft.com/office/powerpoint/2010/main" val="1374345542"/>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93CDD2C2-5CDF-59AE-09FE-79ED45C741C5}"/>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4" name="Footer Placeholder 3">
            <a:extLst>
              <a:ext uri="{FF2B5EF4-FFF2-40B4-BE49-F238E27FC236}">
                <a16:creationId xmlns:a16="http://schemas.microsoft.com/office/drawing/2014/main" id="{5EC15E7C-9546-53B2-1300-D287C8AC1669}"/>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Slide Number Placeholder 4">
            <a:extLst>
              <a:ext uri="{FF2B5EF4-FFF2-40B4-BE49-F238E27FC236}">
                <a16:creationId xmlns:a16="http://schemas.microsoft.com/office/drawing/2014/main" id="{AA2FCC8D-24B3-3965-26C0-034692F4F008}"/>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F225D592-8029-481D-837E-D9622BA8A1FD}" type="slidenum">
              <a:rPr lang="bg-BG" altLang="en-US"/>
              <a:pPr>
                <a:defRPr/>
              </a:pPr>
              <a:t>‹Nr.›</a:t>
            </a:fld>
            <a:endParaRPr lang="bg-BG" altLang="en-US"/>
          </a:p>
        </p:txBody>
      </p:sp>
    </p:spTree>
    <p:extLst>
      <p:ext uri="{BB962C8B-B14F-4D97-AF65-F5344CB8AC3E}">
        <p14:creationId xmlns:p14="http://schemas.microsoft.com/office/powerpoint/2010/main" val="146467929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71C11CF-E17B-F7FF-A3EF-0E4F808BD599}"/>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3" name="Footer Placeholder 2">
            <a:extLst>
              <a:ext uri="{FF2B5EF4-FFF2-40B4-BE49-F238E27FC236}">
                <a16:creationId xmlns:a16="http://schemas.microsoft.com/office/drawing/2014/main" id="{D8310337-EE70-ABC2-DF76-AC6FEA5DB631}"/>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4" name="Slide Number Placeholder 3">
            <a:extLst>
              <a:ext uri="{FF2B5EF4-FFF2-40B4-BE49-F238E27FC236}">
                <a16:creationId xmlns:a16="http://schemas.microsoft.com/office/drawing/2014/main" id="{4EAAA0DF-A3EB-A864-CB26-819643FACF50}"/>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05A5F2F6-EB42-4438-B844-8C284C11D0F6}" type="slidenum">
              <a:rPr lang="bg-BG" altLang="en-US"/>
              <a:pPr>
                <a:defRPr/>
              </a:pPr>
              <a:t>‹Nr.›</a:t>
            </a:fld>
            <a:endParaRPr lang="bg-BG" altLang="en-US"/>
          </a:p>
        </p:txBody>
      </p:sp>
    </p:spTree>
    <p:extLst>
      <p:ext uri="{BB962C8B-B14F-4D97-AF65-F5344CB8AC3E}">
        <p14:creationId xmlns:p14="http://schemas.microsoft.com/office/powerpoint/2010/main" val="2572953380"/>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F5BBDB0-2FDE-3ACA-3DAA-B699EEDC8660}"/>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Footer Placeholder 5">
            <a:extLst>
              <a:ext uri="{FF2B5EF4-FFF2-40B4-BE49-F238E27FC236}">
                <a16:creationId xmlns:a16="http://schemas.microsoft.com/office/drawing/2014/main" id="{878626E4-998D-076C-8E28-A811BD4CF513}"/>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7" name="Slide Number Placeholder 6">
            <a:extLst>
              <a:ext uri="{FF2B5EF4-FFF2-40B4-BE49-F238E27FC236}">
                <a16:creationId xmlns:a16="http://schemas.microsoft.com/office/drawing/2014/main" id="{57D4B871-AD0E-2306-5A52-8784F64E7FF8}"/>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4C249D6B-3DD7-4351-B9C8-15DE73BEAE9D}" type="slidenum">
              <a:rPr lang="bg-BG" altLang="en-US"/>
              <a:pPr>
                <a:defRPr/>
              </a:pPr>
              <a:t>‹Nr.›</a:t>
            </a:fld>
            <a:endParaRPr lang="bg-BG" altLang="en-US"/>
          </a:p>
        </p:txBody>
      </p:sp>
    </p:spTree>
    <p:extLst>
      <p:ext uri="{BB962C8B-B14F-4D97-AF65-F5344CB8AC3E}">
        <p14:creationId xmlns:p14="http://schemas.microsoft.com/office/powerpoint/2010/main" val="3306610712"/>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a:prstGeom prst="rect">
            <a:avLst/>
          </a:prstGeo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F37F78-1012-8237-179F-7B96C03B3512}"/>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Footer Placeholder 5">
            <a:extLst>
              <a:ext uri="{FF2B5EF4-FFF2-40B4-BE49-F238E27FC236}">
                <a16:creationId xmlns:a16="http://schemas.microsoft.com/office/drawing/2014/main" id="{9C278D5D-DA3D-A408-883A-CBFAEABB4DEA}"/>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7" name="Slide Number Placeholder 6">
            <a:extLst>
              <a:ext uri="{FF2B5EF4-FFF2-40B4-BE49-F238E27FC236}">
                <a16:creationId xmlns:a16="http://schemas.microsoft.com/office/drawing/2014/main" id="{8C554B59-672B-AE1A-8615-740B3AC8EE2C}"/>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83C2152B-A014-4E8E-86D1-4E131EFFF3C7}" type="slidenum">
              <a:rPr lang="bg-BG" altLang="en-US"/>
              <a:pPr>
                <a:defRPr/>
              </a:pPr>
              <a:t>‹Nr.›</a:t>
            </a:fld>
            <a:endParaRPr lang="bg-BG" altLang="en-US"/>
          </a:p>
        </p:txBody>
      </p:sp>
    </p:spTree>
    <p:extLst>
      <p:ext uri="{BB962C8B-B14F-4D97-AF65-F5344CB8AC3E}">
        <p14:creationId xmlns:p14="http://schemas.microsoft.com/office/powerpoint/2010/main" val="711761505"/>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98F276-98A7-B274-59D3-6D60A4276760}"/>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B4876130-539A-04CC-7FB9-142DB1543673}"/>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81320968-85DF-6BEC-56FC-2ADE45F07266}"/>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5D4A3443-99AA-4CAD-893B-AB38F98A3B42}" type="slidenum">
              <a:rPr lang="bg-BG" altLang="en-US"/>
              <a:pPr>
                <a:defRPr/>
              </a:pPr>
              <a:t>‹Nr.›</a:t>
            </a:fld>
            <a:endParaRPr lang="bg-BG" altLang="en-US"/>
          </a:p>
        </p:txBody>
      </p:sp>
    </p:spTree>
    <p:extLst>
      <p:ext uri="{BB962C8B-B14F-4D97-AF65-F5344CB8AC3E}">
        <p14:creationId xmlns:p14="http://schemas.microsoft.com/office/powerpoint/2010/main" val="618552550"/>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F3C004C9-4F66-F1DD-8750-7039F698E072}"/>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1F6FC29A-BE2E-1BD9-5F70-3B8D78AB9869}"/>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E2D33F64-80D7-B7C8-FA29-3C9E9F7368EF}"/>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ABF87928-CF6D-4C52-AAF9-3FF0EF79A76E}" type="slidenum">
              <a:rPr lang="bg-BG" altLang="en-US"/>
              <a:pPr>
                <a:defRPr/>
              </a:pPr>
              <a:t>‹Nr.›</a:t>
            </a:fld>
            <a:endParaRPr lang="bg-BG" altLang="en-US"/>
          </a:p>
        </p:txBody>
      </p:sp>
    </p:spTree>
    <p:extLst>
      <p:ext uri="{BB962C8B-B14F-4D97-AF65-F5344CB8AC3E}">
        <p14:creationId xmlns:p14="http://schemas.microsoft.com/office/powerpoint/2010/main" val="1078442748"/>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7316510"/>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696" r:id="rId12"/>
  </p:sldLayoutIdLst>
  <p:transition spd="med">
    <p:fade/>
  </p:transition>
  <p:hf hdr="0" ftr="0" dt="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oleObject" Target="../embeddings/oleObject1.bin"/><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oleObject" Target="../embeddings/oleObject2.bin"/><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oleObject" Target="../embeddings/oleObject3.bin"/><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oleObject" Target="../embeddings/oleObject4.bin"/><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oleObject" Target="../embeddings/oleObject5.bin"/><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 name="Rechteck 4">
            <a:extLst>
              <a:ext uri="{FF2B5EF4-FFF2-40B4-BE49-F238E27FC236}">
                <a16:creationId xmlns:a16="http://schemas.microsoft.com/office/drawing/2014/main" id="{DA3849BC-B46D-23FC-6C83-7636C16677B2}"/>
              </a:ext>
            </a:extLst>
          </p:cNvPr>
          <p:cNvSpPr/>
          <p:nvPr/>
        </p:nvSpPr>
        <p:spPr>
          <a:xfrm>
            <a:off x="5232400" y="1123950"/>
            <a:ext cx="626427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4339" name="Titel 1">
            <a:extLst>
              <a:ext uri="{FF2B5EF4-FFF2-40B4-BE49-F238E27FC236}">
                <a16:creationId xmlns:a16="http://schemas.microsoft.com/office/drawing/2014/main" id="{FA316977-0F93-3072-2F61-6B377BABCD8B}"/>
              </a:ext>
            </a:extLst>
          </p:cNvPr>
          <p:cNvSpPr txBox="1">
            <a:spLocks noChangeArrowheads="1"/>
          </p:cNvSpPr>
          <p:nvPr/>
        </p:nvSpPr>
        <p:spPr bwMode="auto">
          <a:xfrm>
            <a:off x="5305425" y="1347788"/>
            <a:ext cx="6191250" cy="301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defTabSz="914400" eaLnBrk="1" hangingPunct="1">
              <a:lnSpc>
                <a:spcPct val="90000"/>
              </a:lnSpc>
            </a:pPr>
            <a:r>
              <a:rPr lang="en-US" altLang="en-US" sz="4500" b="1">
                <a:latin typeface="Arial" panose="020B0604020202020204" pitchFamily="34" charset="0"/>
                <a:cs typeface="Arial" panose="020B0604020202020204" pitchFamily="34" charset="0"/>
              </a:rPr>
              <a:t>Einführungssitzung</a:t>
            </a:r>
            <a:endParaRPr lang="en-US" altLang="en-US" sz="4500" b="1" dirty="0">
              <a:latin typeface="Arial" panose="020B0604020202020204" pitchFamily="34" charset="0"/>
              <a:cs typeface="Arial" panose="020B0604020202020204" pitchFamily="34" charset="0"/>
            </a:endParaRPr>
          </a:p>
        </p:txBody>
      </p:sp>
      <p:sp>
        <p:nvSpPr>
          <p:cNvPr id="14340" name="Untertitel 2">
            <a:extLst>
              <a:ext uri="{FF2B5EF4-FFF2-40B4-BE49-F238E27FC236}">
                <a16:creationId xmlns:a16="http://schemas.microsoft.com/office/drawing/2014/main" id="{CFED3B8E-7209-D803-3218-B9C51D5D4E09}"/>
              </a:ext>
            </a:extLst>
          </p:cNvPr>
          <p:cNvSpPr txBox="1">
            <a:spLocks noChangeArrowheads="1"/>
          </p:cNvSpPr>
          <p:nvPr/>
        </p:nvSpPr>
        <p:spPr bwMode="auto">
          <a:xfrm>
            <a:off x="5314950" y="4881563"/>
            <a:ext cx="5764213"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685800" indent="-22860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spcBef>
                <a:spcPts val="1000"/>
              </a:spcBef>
              <a:buFont typeface="Arial" panose="020B0604020202020204" pitchFamily="34" charset="0"/>
              <a:buNone/>
            </a:pPr>
            <a:r>
              <a:rPr lang="en-US" altLang="en-US" sz="2800">
                <a:latin typeface="Arial" panose="020B0604020202020204" pitchFamily="34" charset="0"/>
                <a:cs typeface="Arial" panose="020B0604020202020204" pitchFamily="34" charset="0"/>
              </a:rPr>
              <a:t> </a:t>
            </a:r>
            <a:br>
              <a:rPr lang="en-US" altLang="en-US" sz="2800">
                <a:latin typeface="Arial" panose="020B0604020202020204" pitchFamily="34" charset="0"/>
                <a:cs typeface="Arial" panose="020B0604020202020204" pitchFamily="34" charset="0"/>
              </a:rPr>
            </a:br>
            <a:r>
              <a:rPr lang="en-US" altLang="en-US" sz="2800">
                <a:latin typeface="Arial" panose="020B0604020202020204" pitchFamily="34" charset="0"/>
                <a:cs typeface="Arial" panose="020B0604020202020204" pitchFamily="34" charset="0"/>
              </a:rPr>
              <a:t>Sicherheitstraining für Mitarbeiter</a:t>
            </a:r>
          </a:p>
        </p:txBody>
      </p:sp>
      <p:pic>
        <p:nvPicPr>
          <p:cNvPr id="14341" name="Grafik 3">
            <a:extLst>
              <a:ext uri="{FF2B5EF4-FFF2-40B4-BE49-F238E27FC236}">
                <a16:creationId xmlns:a16="http://schemas.microsoft.com/office/drawing/2014/main" id="{DCB43B85-718B-4236-D947-A648A4AFA2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2">
            <a:extLst>
              <a:ext uri="{FF2B5EF4-FFF2-40B4-BE49-F238E27FC236}">
                <a16:creationId xmlns:a16="http://schemas.microsoft.com/office/drawing/2014/main" id="{D67EFE52-9A5A-982E-BCEF-F56F512BB6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5E44C1-25F3-3431-D2D2-28DCF08897F4}"/>
              </a:ext>
            </a:extLst>
          </p:cNvPr>
          <p:cNvSpPr>
            <a:spLocks noGrp="1"/>
          </p:cNvSpPr>
          <p:nvPr>
            <p:ph idx="4294967295"/>
          </p:nvPr>
        </p:nvSpPr>
        <p:spPr>
          <a:xfrm>
            <a:off x="539750" y="2062163"/>
            <a:ext cx="11060113" cy="4176712"/>
          </a:xfrm>
          <a:prstGeom prst="rect">
            <a:avLst/>
          </a:prstGeom>
        </p:spPr>
        <p:txBody>
          <a:bodyPr/>
          <a:lstStyle/>
          <a:p>
            <a:pPr algn="just" fontAlgn="auto">
              <a:spcBef>
                <a:spcPts val="600"/>
              </a:spcBef>
              <a:spcAft>
                <a:spcPts val="600"/>
              </a:spcAft>
              <a:defRPr/>
            </a:pPr>
            <a:r>
              <a:rPr lang="en-US" sz="2400" dirty="0"/>
              <a:t>Das </a:t>
            </a:r>
            <a:r>
              <a:rPr lang="en-US" sz="2400" dirty="0" err="1"/>
              <a:t>Projekt</a:t>
            </a:r>
            <a:r>
              <a:rPr lang="en-US" sz="2400" dirty="0"/>
              <a:t> </a:t>
            </a:r>
            <a:r>
              <a:rPr lang="en-US" sz="2400" dirty="0" err="1"/>
              <a:t>entwickelt</a:t>
            </a:r>
            <a:r>
              <a:rPr lang="en-US" sz="2400" dirty="0"/>
              <a:t> </a:t>
            </a:r>
            <a:r>
              <a:rPr lang="en-US" sz="2400" dirty="0" err="1"/>
              <a:t>einen</a:t>
            </a:r>
            <a:r>
              <a:rPr lang="en-US" sz="2400" dirty="0"/>
              <a:t> </a:t>
            </a:r>
            <a:r>
              <a:rPr lang="en-US" sz="2400" dirty="0" err="1"/>
              <a:t>Rahmen</a:t>
            </a:r>
            <a:r>
              <a:rPr lang="en-US" sz="2400" dirty="0"/>
              <a:t> für die </a:t>
            </a:r>
            <a:r>
              <a:rPr lang="en-US" sz="2400" dirty="0" err="1"/>
              <a:t>Cybersicherheit</a:t>
            </a:r>
            <a:r>
              <a:rPr lang="en-US" sz="2400" dirty="0"/>
              <a:t>, um </a:t>
            </a:r>
            <a:r>
              <a:rPr lang="en-US" sz="2400" dirty="0" err="1"/>
              <a:t>einen</a:t>
            </a:r>
            <a:r>
              <a:rPr lang="en-US" sz="2400" dirty="0"/>
              <a:t> </a:t>
            </a:r>
            <a:r>
              <a:rPr lang="en-US" sz="2400" dirty="0" err="1"/>
              <a:t>Mechanismus</a:t>
            </a:r>
            <a:r>
              <a:rPr lang="en-US" sz="2400" dirty="0"/>
              <a:t> </a:t>
            </a:r>
            <a:r>
              <a:rPr lang="en-US" sz="2400" dirty="0" err="1"/>
              <a:t>zu</a:t>
            </a:r>
            <a:r>
              <a:rPr lang="en-US" sz="2400" dirty="0"/>
              <a:t> </a:t>
            </a:r>
            <a:r>
              <a:rPr lang="en-US" sz="2400" dirty="0" err="1"/>
              <a:t>schaffen</a:t>
            </a:r>
            <a:r>
              <a:rPr lang="en-US" sz="2400" dirty="0"/>
              <a:t> für</a:t>
            </a:r>
          </a:p>
          <a:p>
            <a:pPr marL="731520" algn="just" fontAlgn="auto">
              <a:spcBef>
                <a:spcPts val="600"/>
              </a:spcBef>
              <a:spcAft>
                <a:spcPts val="600"/>
              </a:spcAft>
              <a:buFont typeface="Wingdings" pitchFamily="2" charset="2"/>
              <a:buChar char="Ø"/>
              <a:defRPr/>
            </a:pPr>
            <a:r>
              <a:rPr lang="en-US" sz="2400" dirty="0" err="1"/>
              <a:t>berufliche</a:t>
            </a:r>
            <a:r>
              <a:rPr lang="en-US" sz="2400" dirty="0"/>
              <a:t> und </a:t>
            </a:r>
            <a:r>
              <a:rPr lang="en-US" sz="2400" dirty="0" err="1"/>
              <a:t>allgemeine</a:t>
            </a:r>
            <a:r>
              <a:rPr lang="en-US" sz="2400" dirty="0"/>
              <a:t> </a:t>
            </a:r>
            <a:r>
              <a:rPr lang="en-US" sz="2400" dirty="0" err="1"/>
              <a:t>Bildung</a:t>
            </a:r>
            <a:r>
              <a:rPr lang="en-US" sz="2400" dirty="0"/>
              <a:t> (VET) in </a:t>
            </a:r>
            <a:r>
              <a:rPr lang="en-US" sz="2400" dirty="0" err="1"/>
              <a:t>Unternehmen</a:t>
            </a:r>
            <a:r>
              <a:rPr lang="en-US" sz="2400" dirty="0"/>
              <a:t>, KMU</a:t>
            </a:r>
          </a:p>
          <a:p>
            <a:pPr marL="731520" algn="just" fontAlgn="auto">
              <a:spcBef>
                <a:spcPts val="600"/>
              </a:spcBef>
              <a:spcAft>
                <a:spcPts val="600"/>
              </a:spcAft>
              <a:buFont typeface="Wingdings" pitchFamily="2" charset="2"/>
              <a:buChar char="Ø"/>
              <a:defRPr/>
            </a:pPr>
            <a:r>
              <a:rPr lang="en-US" sz="2400" dirty="0"/>
              <a:t>um die </a:t>
            </a:r>
            <a:r>
              <a:rPr lang="en-US" sz="2400" dirty="0" err="1"/>
              <a:t>Kompetenzen</a:t>
            </a:r>
            <a:r>
              <a:rPr lang="en-US" sz="2400" dirty="0"/>
              <a:t> und </a:t>
            </a:r>
            <a:r>
              <a:rPr lang="en-US" sz="2400" dirty="0" err="1"/>
              <a:t>Fähigkeiten</a:t>
            </a:r>
            <a:r>
              <a:rPr lang="en-US" sz="2400" dirty="0"/>
              <a:t> </a:t>
            </a:r>
            <a:r>
              <a:rPr lang="en-US" sz="2400" dirty="0" err="1"/>
              <a:t>zu</a:t>
            </a:r>
            <a:r>
              <a:rPr lang="en-US" sz="2400" dirty="0"/>
              <a:t> </a:t>
            </a:r>
            <a:r>
              <a:rPr lang="en-US" sz="2400" dirty="0" err="1"/>
              <a:t>beschreiben</a:t>
            </a:r>
            <a:r>
              <a:rPr lang="en-US" sz="2400" dirty="0"/>
              <a:t>, die </a:t>
            </a:r>
            <a:r>
              <a:rPr lang="en-US" sz="2400" dirty="0" err="1"/>
              <a:t>Fachleute</a:t>
            </a:r>
            <a:r>
              <a:rPr lang="en-US" sz="2400" dirty="0"/>
              <a:t> für </a:t>
            </a:r>
            <a:r>
              <a:rPr lang="en-US" sz="2400" dirty="0" err="1"/>
              <a:t>Cybersicherheit</a:t>
            </a:r>
            <a:r>
              <a:rPr lang="en-US" sz="2400" dirty="0"/>
              <a:t> </a:t>
            </a:r>
            <a:r>
              <a:rPr lang="en-US" sz="2400" dirty="0" err="1"/>
              <a:t>haben</a:t>
            </a:r>
            <a:r>
              <a:rPr lang="en-US" sz="2400" dirty="0"/>
              <a:t> </a:t>
            </a:r>
            <a:r>
              <a:rPr lang="en-US" sz="2400" dirty="0" err="1"/>
              <a:t>müssen</a:t>
            </a:r>
            <a:r>
              <a:rPr lang="en-US" sz="2400" dirty="0"/>
              <a:t>, um </a:t>
            </a:r>
            <a:r>
              <a:rPr lang="en-US" sz="2400" dirty="0" err="1"/>
              <a:t>Cyberangriffe</a:t>
            </a:r>
            <a:r>
              <a:rPr lang="en-US" sz="2400" dirty="0"/>
              <a:t> </a:t>
            </a:r>
            <a:r>
              <a:rPr lang="en-US" sz="2400" dirty="0" err="1"/>
              <a:t>zu</a:t>
            </a:r>
            <a:r>
              <a:rPr lang="en-US" sz="2400" dirty="0"/>
              <a:t> </a:t>
            </a:r>
            <a:r>
              <a:rPr lang="en-US" sz="2400" dirty="0" err="1"/>
              <a:t>verhindern</a:t>
            </a:r>
            <a:r>
              <a:rPr lang="en-US" sz="2400" dirty="0"/>
              <a:t>.</a:t>
            </a:r>
          </a:p>
          <a:p>
            <a:pPr algn="just" fontAlgn="auto">
              <a:spcBef>
                <a:spcPts val="600"/>
              </a:spcBef>
              <a:spcAft>
                <a:spcPts val="600"/>
              </a:spcAft>
              <a:defRPr/>
            </a:pPr>
            <a:r>
              <a:rPr lang="en-US" sz="2400" dirty="0" err="1"/>
              <a:t>Unter</a:t>
            </a:r>
            <a:r>
              <a:rPr lang="en-US" sz="2400" dirty="0"/>
              <a:t> </a:t>
            </a:r>
            <a:r>
              <a:rPr lang="en-US" sz="2400" dirty="0" err="1"/>
              <a:t>Berücksichtigung</a:t>
            </a:r>
            <a:r>
              <a:rPr lang="en-US" sz="2400" dirty="0"/>
              <a:t> der </a:t>
            </a:r>
            <a:r>
              <a:rPr lang="en-US" sz="2400" dirty="0" err="1"/>
              <a:t>Vorteile</a:t>
            </a:r>
            <a:r>
              <a:rPr lang="en-US" sz="2400" dirty="0"/>
              <a:t> von </a:t>
            </a:r>
            <a:r>
              <a:rPr lang="en-US" sz="2400" dirty="0" err="1"/>
              <a:t>interdisziplinären</a:t>
            </a:r>
            <a:r>
              <a:rPr lang="en-US" sz="2400" dirty="0"/>
              <a:t> Trainings- und Mentoring-</a:t>
            </a:r>
            <a:r>
              <a:rPr lang="en-US" sz="2400" dirty="0" err="1"/>
              <a:t>Programmen</a:t>
            </a:r>
            <a:r>
              <a:rPr lang="en-US" sz="2400" dirty="0"/>
              <a:t>, </a:t>
            </a:r>
            <a:r>
              <a:rPr lang="en-US" sz="2400" dirty="0" err="1"/>
              <a:t>insbesondere</a:t>
            </a:r>
            <a:r>
              <a:rPr lang="en-US" sz="2400" dirty="0"/>
              <a:t> </a:t>
            </a:r>
            <a:r>
              <a:rPr lang="en-US" sz="2400" dirty="0" err="1"/>
              <a:t>im</a:t>
            </a:r>
            <a:r>
              <a:rPr lang="en-US" sz="2400" dirty="0"/>
              <a:t> </a:t>
            </a:r>
            <a:r>
              <a:rPr lang="en-US" sz="2400" dirty="0" err="1"/>
              <a:t>Bereich</a:t>
            </a:r>
            <a:r>
              <a:rPr lang="en-US" sz="2400" dirty="0"/>
              <a:t> der </a:t>
            </a:r>
            <a:r>
              <a:rPr lang="en-US" sz="2400" dirty="0" err="1"/>
              <a:t>Cybersicherheit</a:t>
            </a:r>
            <a:r>
              <a:rPr lang="en-US" sz="2400" dirty="0"/>
              <a:t>, </a:t>
            </a:r>
            <a:r>
              <a:rPr lang="en-US" sz="2400" dirty="0" err="1"/>
              <a:t>entwickelt</a:t>
            </a:r>
            <a:r>
              <a:rPr lang="en-US" sz="2400" dirty="0"/>
              <a:t> und </a:t>
            </a:r>
            <a:r>
              <a:rPr lang="en-US" sz="2400" dirty="0" err="1"/>
              <a:t>erprobt</a:t>
            </a:r>
            <a:r>
              <a:rPr lang="en-US" sz="2400" dirty="0"/>
              <a:t> das </a:t>
            </a:r>
            <a:r>
              <a:rPr lang="en-US" sz="2400" dirty="0" err="1"/>
              <a:t>Teamprojekt</a:t>
            </a:r>
            <a:r>
              <a:rPr lang="en-US" sz="2400" dirty="0"/>
              <a:t> digital </a:t>
            </a:r>
            <a:r>
              <a:rPr lang="en-US" sz="2400" dirty="0" err="1"/>
              <a:t>unterstützte</a:t>
            </a:r>
            <a:r>
              <a:rPr lang="en-US" sz="2400" dirty="0"/>
              <a:t> </a:t>
            </a:r>
            <a:r>
              <a:rPr lang="en-US" sz="2400" dirty="0" err="1"/>
              <a:t>interdisziplinäre</a:t>
            </a:r>
            <a:r>
              <a:rPr lang="en-US" sz="2400" dirty="0"/>
              <a:t> </a:t>
            </a:r>
            <a:r>
              <a:rPr lang="en-US" sz="2400" dirty="0" err="1"/>
              <a:t>Trainingsprogramme</a:t>
            </a:r>
            <a:r>
              <a:rPr lang="en-US" sz="2400" dirty="0"/>
              <a:t> und </a:t>
            </a:r>
            <a:r>
              <a:rPr lang="en-US" sz="2400" dirty="0" err="1"/>
              <a:t>eine</a:t>
            </a:r>
            <a:r>
              <a:rPr lang="en-US" sz="2400" dirty="0"/>
              <a:t> </a:t>
            </a:r>
            <a:r>
              <a:rPr lang="en-US" sz="2400" dirty="0" err="1"/>
              <a:t>kollaborative</a:t>
            </a:r>
            <a:r>
              <a:rPr lang="en-US" sz="2400" dirty="0"/>
              <a:t> E-Learning-</a:t>
            </a:r>
            <a:r>
              <a:rPr lang="en-US" sz="2400" dirty="0" err="1"/>
              <a:t>Plattform</a:t>
            </a:r>
            <a:r>
              <a:rPr lang="en-US" sz="2400" dirty="0"/>
              <a:t> für KMU.</a:t>
            </a:r>
          </a:p>
          <a:p>
            <a:pPr algn="just" fontAlgn="auto">
              <a:spcBef>
                <a:spcPts val="600"/>
              </a:spcBef>
              <a:spcAft>
                <a:spcPts val="600"/>
              </a:spcAft>
              <a:defRPr/>
            </a:pPr>
            <a:r>
              <a:rPr lang="en-US" sz="2400" dirty="0"/>
              <a:t>Dieses </a:t>
            </a:r>
            <a:r>
              <a:rPr lang="en-US" sz="2400" dirty="0" err="1"/>
              <a:t>Ausbildungsprogramm</a:t>
            </a:r>
            <a:r>
              <a:rPr lang="en-US" sz="2400" dirty="0"/>
              <a:t> </a:t>
            </a:r>
            <a:r>
              <a:rPr lang="en-US" sz="2400" dirty="0" err="1"/>
              <a:t>wird</a:t>
            </a:r>
            <a:r>
              <a:rPr lang="en-US" sz="2400" dirty="0"/>
              <a:t> für die </a:t>
            </a:r>
            <a:r>
              <a:rPr lang="en-US" sz="2400" dirty="0" err="1"/>
              <a:t>Berufsausbildung</a:t>
            </a:r>
            <a:r>
              <a:rPr lang="en-US" sz="2400" dirty="0"/>
              <a:t> und die </a:t>
            </a:r>
            <a:r>
              <a:rPr lang="en-US" sz="2400" dirty="0" err="1"/>
              <a:t>Entwicklung</a:t>
            </a:r>
            <a:r>
              <a:rPr lang="en-US" sz="2400" dirty="0"/>
              <a:t> </a:t>
            </a:r>
            <a:r>
              <a:rPr lang="en-US" sz="2400" dirty="0" err="1"/>
              <a:t>eines</a:t>
            </a:r>
            <a:r>
              <a:rPr lang="en-US" sz="2400" dirty="0"/>
              <a:t> </a:t>
            </a:r>
            <a:r>
              <a:rPr lang="en-US" sz="2400" dirty="0" err="1"/>
              <a:t>europäischen</a:t>
            </a:r>
            <a:r>
              <a:rPr lang="en-US" sz="2400" dirty="0"/>
              <a:t> </a:t>
            </a:r>
            <a:r>
              <a:rPr lang="en-US" sz="2400" dirty="0" err="1"/>
              <a:t>Übertragbarkeitsmodells</a:t>
            </a:r>
            <a:r>
              <a:rPr lang="en-US" sz="2400" dirty="0"/>
              <a:t> </a:t>
            </a:r>
            <a:r>
              <a:rPr lang="en-US" sz="2400" dirty="0" err="1"/>
              <a:t>maßgeschneidert</a:t>
            </a:r>
            <a:endParaRPr lang="en-US" sz="2400" dirty="0"/>
          </a:p>
        </p:txBody>
      </p:sp>
      <p:sp>
        <p:nvSpPr>
          <p:cNvPr id="16387" name="Titel 1">
            <a:extLst>
              <a:ext uri="{FF2B5EF4-FFF2-40B4-BE49-F238E27FC236}">
                <a16:creationId xmlns:a16="http://schemas.microsoft.com/office/drawing/2014/main" id="{7289120A-EBE2-E9D0-A2D7-1F3893F268A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Projekt Erasmus+ InCyT</a:t>
            </a:r>
          </a:p>
        </p:txBody>
      </p:sp>
      <p:sp>
        <p:nvSpPr>
          <p:cNvPr id="16388" name="Inhaltsplatzhalter 2">
            <a:extLst>
              <a:ext uri="{FF2B5EF4-FFF2-40B4-BE49-F238E27FC236}">
                <a16:creationId xmlns:a16="http://schemas.microsoft.com/office/drawing/2014/main" id="{ABCD406A-BE8C-5CD3-D434-9D2CB7889B50}"/>
              </a:ext>
            </a:extLst>
          </p:cNvPr>
          <p:cNvSpPr txBox="1">
            <a:spLocks noChangeArrowheads="1"/>
          </p:cNvSpPr>
          <p:nvPr/>
        </p:nvSpPr>
        <p:spPr bwMode="auto">
          <a:xfrm>
            <a:off x="539750" y="1979613"/>
            <a:ext cx="11060113"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a:defRPr>
                <a:solidFill>
                  <a:schemeClr val="tx1"/>
                </a:solidFill>
                <a:latin typeface="Calibri" panose="020F0502020204030204" pitchFamily="34" charset="0"/>
              </a:defRPr>
            </a:lvl1pPr>
            <a:lvl2pPr marL="685800" indent="-22860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spcBef>
                <a:spcPts val="1000"/>
              </a:spcBef>
              <a:buFont typeface="Arial" panose="020B0604020202020204" pitchFamily="34" charset="0"/>
              <a:buChar char="•"/>
            </a:pPr>
            <a:endParaRPr lang="en-US" altLang="en-US" sz="2800" dirty="0"/>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1E03EDC-5BF7-016C-2972-2D1132457565}"/>
              </a:ext>
            </a:extLst>
          </p:cNvPr>
          <p:cNvSpPr>
            <a:spLocks noGrp="1"/>
          </p:cNvSpPr>
          <p:nvPr>
            <p:ph idx="4294967295"/>
          </p:nvPr>
        </p:nvSpPr>
        <p:spPr>
          <a:xfrm>
            <a:off x="263525" y="1717675"/>
            <a:ext cx="11664950" cy="4743450"/>
          </a:xfrm>
          <a:prstGeom prst="rect">
            <a:avLst/>
          </a:prstGeom>
        </p:spPr>
        <p:txBody>
          <a:bodyPr/>
          <a:lstStyle/>
          <a:p>
            <a:pPr marL="0" indent="0" algn="just" fontAlgn="auto">
              <a:spcBef>
                <a:spcPts val="600"/>
              </a:spcBef>
              <a:spcAft>
                <a:spcPts val="600"/>
              </a:spcAft>
              <a:buFont typeface="Arial" panose="020B0604020202020204" pitchFamily="34" charset="0"/>
              <a:buNone/>
              <a:defRPr/>
            </a:pPr>
            <a:r>
              <a:rPr lang="en-US" sz="2000" dirty="0"/>
              <a:t>Das InCyT-Projekt wird einige Lösungen umsetzen wollen</a:t>
            </a:r>
            <a:r>
              <a:rPr lang="vi-VN" sz="2000" dirty="0"/>
              <a:t>:</a:t>
            </a:r>
            <a:endParaRPr lang="en-US" sz="2000" dirty="0"/>
          </a:p>
          <a:p>
            <a:pPr algn="just" fontAlgn="auto">
              <a:spcBef>
                <a:spcPts val="600"/>
              </a:spcBef>
              <a:spcAft>
                <a:spcPts val="600"/>
              </a:spcAft>
              <a:defRPr/>
            </a:pPr>
            <a:r>
              <a:rPr lang="en-US" sz="2000" dirty="0"/>
              <a:t>Entwicklung eines Rahmens, der einen Mechanismus für die Berufsbildung und Unternehmen bietet, um die Kompetenzen und Fähigkeiten zu beschreiben, die im Bereich der Cybersicherheit für Fachleute erforderlich sind, um Cyberangriffe zu vermeiden, sowie digitale Lücken und andere.</a:t>
            </a:r>
            <a:endParaRPr lang="vi-VN" sz="2000" dirty="0"/>
          </a:p>
          <a:p>
            <a:pPr algn="just" fontAlgn="auto">
              <a:spcBef>
                <a:spcPts val="600"/>
              </a:spcBef>
              <a:spcAft>
                <a:spcPts val="600"/>
              </a:spcAft>
              <a:defRPr/>
            </a:pPr>
            <a:r>
              <a:rPr lang="en-US" sz="2000" dirty="0"/>
              <a:t>In Anbetracht der Vorteile interdisziplinärer Schulungs- und Mentoringprogramme, insbesondere im Bereich der Cybersicherheit, wird das Projekt unterstützte interdisziplinäre digitale Schulungsprogramme und eine kollaborative E-Learning-Plattform für KMU entwickeln und testen.</a:t>
            </a:r>
          </a:p>
          <a:p>
            <a:pPr algn="just" fontAlgn="auto">
              <a:spcBef>
                <a:spcPts val="600"/>
              </a:spcBef>
              <a:spcAft>
                <a:spcPts val="600"/>
              </a:spcAft>
              <a:defRPr/>
            </a:pPr>
            <a:r>
              <a:rPr lang="vi-VN" sz="2000" dirty="0"/>
              <a:t>Für die Berufsbildung anpassen.</a:t>
            </a:r>
          </a:p>
          <a:p>
            <a:pPr algn="just" fontAlgn="auto">
              <a:spcBef>
                <a:spcPts val="600"/>
              </a:spcBef>
              <a:spcAft>
                <a:spcPts val="600"/>
              </a:spcAft>
              <a:defRPr/>
            </a:pPr>
            <a:r>
              <a:rPr lang="en-US" sz="2000" dirty="0"/>
              <a:t>Entwicklung eines europäischen Modells der Übertragbarkeit</a:t>
            </a:r>
            <a:endParaRPr lang="vi-VN" sz="2000" dirty="0"/>
          </a:p>
          <a:p>
            <a:pPr algn="just" fontAlgn="auto">
              <a:spcBef>
                <a:spcPts val="600"/>
              </a:spcBef>
              <a:spcAft>
                <a:spcPts val="600"/>
              </a:spcAft>
              <a:defRPr/>
            </a:pPr>
            <a:r>
              <a:rPr lang="en-US" sz="2000" dirty="0"/>
              <a:t>Unter Berücksichtigung der Vorteile von interdisziplinären Ausbildungs- und Mentoring-Programmen, insbesondere im Bereich der Cybersicherheit, werden im Rahmen des Projekts digitale interdisziplinäre Ausbildungsprogramme mit Unterstützung von E-Mentoring für KMU entwickelt und erprobt und für die Berufsbildung angepasst.</a:t>
            </a:r>
          </a:p>
        </p:txBody>
      </p:sp>
      <p:sp>
        <p:nvSpPr>
          <p:cNvPr id="17411" name="Titel 1">
            <a:extLst>
              <a:ext uri="{FF2B5EF4-FFF2-40B4-BE49-F238E27FC236}">
                <a16:creationId xmlns:a16="http://schemas.microsoft.com/office/drawing/2014/main" id="{3C623902-D2C6-AC5A-B215-04977667FDE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Zielsetzungen</a:t>
            </a:r>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E3E808-D0CB-04D1-C5F7-68C09597B08D}"/>
              </a:ext>
            </a:extLst>
          </p:cNvPr>
          <p:cNvSpPr>
            <a:spLocks noGrp="1"/>
          </p:cNvSpPr>
          <p:nvPr>
            <p:ph idx="4294967295"/>
          </p:nvPr>
        </p:nvSpPr>
        <p:spPr>
          <a:xfrm>
            <a:off x="550863" y="1844675"/>
            <a:ext cx="11090275" cy="4897438"/>
          </a:xfrm>
          <a:prstGeom prst="rect">
            <a:avLst/>
          </a:prstGeom>
        </p:spPr>
        <p:txBody>
          <a:bodyPr/>
          <a:lstStyle/>
          <a:p>
            <a:pPr marL="0" indent="0" algn="just" fontAlgn="auto">
              <a:spcBef>
                <a:spcPts val="600"/>
              </a:spcBef>
              <a:spcAft>
                <a:spcPts val="0"/>
              </a:spcAft>
              <a:buFont typeface="Arial" panose="020B0604020202020204" pitchFamily="34" charset="0"/>
              <a:buNone/>
              <a:defRPr/>
            </a:pPr>
            <a:r>
              <a:rPr lang="en-US" sz="2100" dirty="0"/>
              <a:t>Die </a:t>
            </a:r>
            <a:r>
              <a:rPr lang="en-US" sz="2100" dirty="0" err="1"/>
              <a:t>Ergebnisse</a:t>
            </a:r>
            <a:r>
              <a:rPr lang="en-US" sz="2100" dirty="0"/>
              <a:t> des </a:t>
            </a:r>
            <a:r>
              <a:rPr lang="en-US" sz="2100" dirty="0" err="1"/>
              <a:t>Projekts</a:t>
            </a:r>
            <a:r>
              <a:rPr lang="en-US" sz="2100" dirty="0"/>
              <a:t> </a:t>
            </a:r>
            <a:r>
              <a:rPr lang="en-US" sz="2100" dirty="0" err="1"/>
              <a:t>werden</a:t>
            </a:r>
            <a:r>
              <a:rPr lang="en-US" sz="2100" dirty="0"/>
              <a:t> sein:</a:t>
            </a:r>
            <a:endParaRPr lang="vi-VN" sz="2100" dirty="0"/>
          </a:p>
          <a:p>
            <a:pPr algn="just" fontAlgn="auto">
              <a:spcBef>
                <a:spcPts val="600"/>
              </a:spcBef>
              <a:spcAft>
                <a:spcPts val="0"/>
              </a:spcAft>
              <a:defRPr/>
            </a:pPr>
            <a:r>
              <a:rPr lang="vi-VN" sz="2100" dirty="0"/>
              <a:t>Methodischer Rahmen für die Umsetzung</a:t>
            </a:r>
            <a:r>
              <a:rPr lang="en-US" sz="2100" dirty="0"/>
              <a:t>.</a:t>
            </a:r>
            <a:endParaRPr lang="vi-VN" sz="2100" dirty="0"/>
          </a:p>
          <a:p>
            <a:pPr algn="just" fontAlgn="auto">
              <a:spcBef>
                <a:spcPts val="600"/>
              </a:spcBef>
              <a:spcAft>
                <a:spcPts val="0"/>
              </a:spcAft>
              <a:defRPr/>
            </a:pPr>
            <a:r>
              <a:rPr lang="en-US" sz="2100" dirty="0" err="1"/>
              <a:t>Vorhandene</a:t>
            </a:r>
            <a:r>
              <a:rPr lang="en-US" sz="2100" dirty="0"/>
              <a:t> und </a:t>
            </a:r>
            <a:r>
              <a:rPr lang="en-US" sz="2100" dirty="0" err="1"/>
              <a:t>besuchte</a:t>
            </a:r>
            <a:r>
              <a:rPr lang="en-US" sz="2100" dirty="0"/>
              <a:t> </a:t>
            </a:r>
            <a:r>
              <a:rPr lang="en-US" sz="2100" dirty="0" err="1"/>
              <a:t>Schulungen</a:t>
            </a:r>
            <a:r>
              <a:rPr lang="en-US" sz="2100" dirty="0"/>
              <a:t> (</a:t>
            </a:r>
            <a:r>
              <a:rPr lang="en-US" sz="2100" dirty="0" err="1"/>
              <a:t>Kurse</a:t>
            </a:r>
            <a:r>
              <a:rPr lang="en-US" sz="2100" dirty="0"/>
              <a:t>).</a:t>
            </a:r>
            <a:endParaRPr lang="vi-VN" sz="2100" dirty="0"/>
          </a:p>
          <a:p>
            <a:pPr algn="just" fontAlgn="auto">
              <a:spcBef>
                <a:spcPts val="600"/>
              </a:spcBef>
              <a:spcAft>
                <a:spcPts val="0"/>
              </a:spcAft>
              <a:defRPr/>
            </a:pPr>
            <a:r>
              <a:rPr lang="en-US" sz="2100" dirty="0" err="1"/>
              <a:t>Möglichkeiten</a:t>
            </a:r>
            <a:r>
              <a:rPr lang="en-US" sz="2100" dirty="0"/>
              <a:t>, </a:t>
            </a:r>
            <a:r>
              <a:rPr lang="en-US" sz="2100" dirty="0" err="1"/>
              <a:t>sie</a:t>
            </a:r>
            <a:r>
              <a:rPr lang="en-US" sz="2100" dirty="0"/>
              <a:t> </a:t>
            </a:r>
            <a:r>
              <a:rPr lang="en-US" sz="2100" dirty="0" err="1"/>
              <a:t>durch</a:t>
            </a:r>
            <a:r>
              <a:rPr lang="en-US" sz="2100" dirty="0"/>
              <a:t> </a:t>
            </a:r>
            <a:r>
              <a:rPr lang="en-US" sz="2100" dirty="0" err="1"/>
              <a:t>Interdisziplinarität</a:t>
            </a:r>
            <a:r>
              <a:rPr lang="en-US" sz="2100" dirty="0"/>
              <a:t> und Mentoring </a:t>
            </a:r>
            <a:r>
              <a:rPr lang="en-US" sz="2100" dirty="0" err="1"/>
              <a:t>zu</a:t>
            </a:r>
            <a:r>
              <a:rPr lang="en-US" sz="2100" dirty="0"/>
              <a:t> </a:t>
            </a:r>
            <a:r>
              <a:rPr lang="en-US" sz="2100" dirty="0" err="1"/>
              <a:t>verbessern</a:t>
            </a:r>
            <a:r>
              <a:rPr lang="vi-VN" sz="2100" dirty="0"/>
              <a:t>.</a:t>
            </a:r>
            <a:endParaRPr lang="en-US" sz="2100" dirty="0"/>
          </a:p>
          <a:p>
            <a:pPr algn="just" fontAlgn="auto">
              <a:spcBef>
                <a:spcPts val="600"/>
              </a:spcBef>
              <a:spcAft>
                <a:spcPts val="0"/>
              </a:spcAft>
              <a:defRPr/>
            </a:pPr>
            <a:r>
              <a:rPr lang="vi-VN" sz="2100" dirty="0"/>
              <a:t>Methodik des Lernens und des Mentorings</a:t>
            </a:r>
            <a:r>
              <a:rPr lang="en-US" sz="2100" dirty="0"/>
              <a:t>.</a:t>
            </a:r>
            <a:endParaRPr lang="vi-VN" sz="2100" dirty="0"/>
          </a:p>
          <a:p>
            <a:pPr marL="0" indent="0" algn="just" fontAlgn="auto">
              <a:spcBef>
                <a:spcPts val="600"/>
              </a:spcBef>
              <a:spcAft>
                <a:spcPts val="0"/>
              </a:spcAft>
              <a:buFont typeface="Arial" panose="020B0604020202020204" pitchFamily="34" charset="0"/>
              <a:buNone/>
              <a:defRPr/>
            </a:pPr>
            <a:r>
              <a:rPr lang="vi-VN" sz="2100" dirty="0"/>
              <a:t>Produkte:</a:t>
            </a:r>
          </a:p>
          <a:p>
            <a:pPr algn="just" fontAlgn="auto">
              <a:spcBef>
                <a:spcPts val="600"/>
              </a:spcBef>
              <a:spcAft>
                <a:spcPts val="0"/>
              </a:spcAft>
              <a:buFontTx/>
              <a:buAutoNum type="arabicPeriod"/>
              <a:defRPr/>
            </a:pPr>
            <a:r>
              <a:rPr lang="en-US" sz="2100" dirty="0"/>
              <a:t>Ein </a:t>
            </a:r>
            <a:r>
              <a:rPr lang="en-US" sz="2100" dirty="0" err="1"/>
              <a:t>Netzwerkrahmen</a:t>
            </a:r>
            <a:r>
              <a:rPr lang="en-US" sz="2100" dirty="0"/>
              <a:t> </a:t>
            </a:r>
            <a:r>
              <a:rPr lang="en-US" sz="2100" dirty="0" err="1"/>
              <a:t>Rahmen</a:t>
            </a:r>
            <a:endParaRPr lang="vi-VN" sz="2100" dirty="0"/>
          </a:p>
          <a:p>
            <a:pPr marL="0" indent="0" algn="just" fontAlgn="auto">
              <a:spcBef>
                <a:spcPts val="600"/>
              </a:spcBef>
              <a:spcAft>
                <a:spcPts val="0"/>
              </a:spcAft>
              <a:buFont typeface="Arial" panose="020B0604020202020204" pitchFamily="34" charset="0"/>
              <a:buNone/>
              <a:defRPr/>
            </a:pPr>
            <a:r>
              <a:rPr lang="en-US" sz="2100" dirty="0"/>
              <a:t>2. Ein </a:t>
            </a:r>
            <a:r>
              <a:rPr lang="en-US" sz="2100" dirty="0" err="1"/>
              <a:t>interdisziplinäres</a:t>
            </a:r>
            <a:r>
              <a:rPr lang="en-US" sz="2100" dirty="0"/>
              <a:t> </a:t>
            </a:r>
            <a:r>
              <a:rPr lang="en-US" sz="2100" dirty="0" err="1"/>
              <a:t>digitales</a:t>
            </a:r>
            <a:r>
              <a:rPr lang="en-US" sz="2100" dirty="0"/>
              <a:t> </a:t>
            </a:r>
            <a:r>
              <a:rPr lang="en-US" sz="2100" dirty="0" err="1"/>
              <a:t>Schulungsmaterial</a:t>
            </a:r>
            <a:r>
              <a:rPr lang="en-US" sz="2100" dirty="0"/>
              <a:t> </a:t>
            </a:r>
            <a:r>
              <a:rPr lang="en-US" sz="2100" dirty="0" err="1"/>
              <a:t>zur</a:t>
            </a:r>
            <a:r>
              <a:rPr lang="en-US" sz="2100" dirty="0"/>
              <a:t> </a:t>
            </a:r>
            <a:r>
              <a:rPr lang="en-US" sz="2100" dirty="0" err="1"/>
              <a:t>Cybersicherheit</a:t>
            </a:r>
            <a:r>
              <a:rPr lang="en-US" sz="2100" dirty="0"/>
              <a:t> für KMU, </a:t>
            </a:r>
            <a:r>
              <a:rPr lang="en-US" sz="2100" dirty="0" err="1"/>
              <a:t>unterstützt</a:t>
            </a:r>
            <a:r>
              <a:rPr lang="en-US" sz="2100" dirty="0"/>
              <a:t> </a:t>
            </a:r>
            <a:r>
              <a:rPr lang="en-US" sz="2100" dirty="0" err="1"/>
              <a:t>durch</a:t>
            </a:r>
            <a:r>
              <a:rPr lang="en-US" sz="2100" dirty="0"/>
              <a:t> Mentoring und </a:t>
            </a:r>
            <a:r>
              <a:rPr lang="en-US" sz="2100" dirty="0" err="1"/>
              <a:t>eine</a:t>
            </a:r>
            <a:r>
              <a:rPr lang="en-US" sz="2100" dirty="0"/>
              <a:t> für </a:t>
            </a:r>
            <a:r>
              <a:rPr lang="en-US" sz="2100" dirty="0" err="1"/>
              <a:t>einen</a:t>
            </a:r>
            <a:r>
              <a:rPr lang="en-US" sz="2100" dirty="0"/>
              <a:t> </a:t>
            </a:r>
            <a:r>
              <a:rPr lang="en-US" sz="2100" dirty="0" err="1"/>
              <a:t>speziellen</a:t>
            </a:r>
            <a:r>
              <a:rPr lang="en-US" sz="2100" dirty="0"/>
              <a:t> </a:t>
            </a:r>
            <a:r>
              <a:rPr lang="en-US" sz="2100" dirty="0" err="1"/>
              <a:t>Berufsbildungskurs</a:t>
            </a:r>
            <a:r>
              <a:rPr lang="en-US" sz="2100" dirty="0"/>
              <a:t> </a:t>
            </a:r>
            <a:r>
              <a:rPr lang="en-US" sz="2100" dirty="0" err="1"/>
              <a:t>angepasste</a:t>
            </a:r>
            <a:r>
              <a:rPr lang="en-US" sz="2100" dirty="0"/>
              <a:t> </a:t>
            </a:r>
            <a:r>
              <a:rPr lang="en-US" sz="2100" dirty="0" err="1"/>
              <a:t>Methodik</a:t>
            </a:r>
            <a:r>
              <a:rPr lang="en-US" sz="2100" dirty="0"/>
              <a:t>.</a:t>
            </a:r>
            <a:endParaRPr lang="vi-VN" sz="2100" dirty="0"/>
          </a:p>
          <a:p>
            <a:pPr marL="0" indent="0" algn="just" fontAlgn="auto">
              <a:spcBef>
                <a:spcPts val="600"/>
              </a:spcBef>
              <a:spcAft>
                <a:spcPts val="0"/>
              </a:spcAft>
              <a:buFont typeface="Arial" panose="020B0604020202020204" pitchFamily="34" charset="0"/>
              <a:buNone/>
              <a:defRPr/>
            </a:pPr>
            <a:r>
              <a:rPr lang="en-US" sz="2100" dirty="0"/>
              <a:t>3. Eine </a:t>
            </a:r>
            <a:r>
              <a:rPr lang="en-US" sz="2100" dirty="0" err="1"/>
              <a:t>digitale</a:t>
            </a:r>
            <a:r>
              <a:rPr lang="en-US" sz="2100" dirty="0"/>
              <a:t> </a:t>
            </a:r>
            <a:r>
              <a:rPr lang="en-US" sz="2100" dirty="0" err="1"/>
              <a:t>Plattform</a:t>
            </a:r>
            <a:r>
              <a:rPr lang="en-US" sz="2100" dirty="0"/>
              <a:t> </a:t>
            </a:r>
            <a:r>
              <a:rPr lang="en-US" sz="2100" dirty="0" err="1"/>
              <a:t>zur</a:t>
            </a:r>
            <a:r>
              <a:rPr lang="en-US" sz="2100" dirty="0"/>
              <a:t> </a:t>
            </a:r>
            <a:r>
              <a:rPr lang="en-US" sz="2100" dirty="0" err="1"/>
              <a:t>Unterstützung</a:t>
            </a:r>
            <a:r>
              <a:rPr lang="en-US" sz="2100" dirty="0"/>
              <a:t> der </a:t>
            </a:r>
            <a:r>
              <a:rPr lang="en-US" sz="2100" dirty="0" err="1"/>
              <a:t>Ausbildung</a:t>
            </a:r>
            <a:endParaRPr lang="vi-VN" sz="2100" dirty="0"/>
          </a:p>
          <a:p>
            <a:pPr marL="0" indent="0" algn="just" fontAlgn="auto">
              <a:spcBef>
                <a:spcPts val="600"/>
              </a:spcBef>
              <a:spcAft>
                <a:spcPts val="0"/>
              </a:spcAft>
              <a:buFont typeface="Arial" panose="020B0604020202020204" pitchFamily="34" charset="0"/>
              <a:buNone/>
              <a:defRPr/>
            </a:pPr>
            <a:r>
              <a:rPr lang="en-US" sz="2100" dirty="0"/>
              <a:t>4. </a:t>
            </a:r>
            <a:r>
              <a:rPr lang="en-US" sz="2100" dirty="0" err="1"/>
              <a:t>Berichten</a:t>
            </a:r>
            <a:r>
              <a:rPr lang="en-US" sz="2100" dirty="0"/>
              <a:t> Sie, </a:t>
            </a:r>
            <a:r>
              <a:rPr lang="en-US" sz="2100" dirty="0" err="1"/>
              <a:t>wie</a:t>
            </a:r>
            <a:r>
              <a:rPr lang="en-US" sz="2100" dirty="0"/>
              <a:t> </a:t>
            </a:r>
            <a:r>
              <a:rPr lang="en-US" sz="2100" dirty="0" err="1"/>
              <a:t>interdisziplinäre</a:t>
            </a:r>
            <a:r>
              <a:rPr lang="en-US" sz="2100" dirty="0"/>
              <a:t> </a:t>
            </a:r>
            <a:r>
              <a:rPr lang="en-US" sz="2100" dirty="0" err="1"/>
              <a:t>Fähigkeiten</a:t>
            </a:r>
            <a:r>
              <a:rPr lang="en-US" sz="2100" dirty="0"/>
              <a:t> </a:t>
            </a:r>
            <a:r>
              <a:rPr lang="en-US" sz="2100" dirty="0" err="1"/>
              <a:t>Vorteile</a:t>
            </a:r>
            <a:r>
              <a:rPr lang="en-US" sz="2100" dirty="0"/>
              <a:t> für KMU und die </a:t>
            </a:r>
            <a:r>
              <a:rPr lang="en-US" sz="2100" dirty="0" err="1"/>
              <a:t>Mehrwertsteuer</a:t>
            </a:r>
            <a:r>
              <a:rPr lang="en-US" sz="2100" dirty="0"/>
              <a:t> </a:t>
            </a:r>
            <a:r>
              <a:rPr lang="en-US" sz="2100" dirty="0" err="1"/>
              <a:t>bieten</a:t>
            </a:r>
            <a:r>
              <a:rPr lang="en-US" sz="2100" dirty="0"/>
              <a:t>.</a:t>
            </a:r>
            <a:endParaRPr lang="vi-VN" sz="2100" dirty="0"/>
          </a:p>
          <a:p>
            <a:pPr marL="0" indent="0" algn="just" fontAlgn="auto">
              <a:spcBef>
                <a:spcPts val="600"/>
              </a:spcBef>
              <a:spcAft>
                <a:spcPts val="0"/>
              </a:spcAft>
              <a:buFont typeface="Arial" panose="020B0604020202020204" pitchFamily="34" charset="0"/>
              <a:buNone/>
              <a:defRPr/>
            </a:pPr>
            <a:r>
              <a:rPr lang="en-US" sz="2100" dirty="0"/>
              <a:t>5. </a:t>
            </a:r>
            <a:r>
              <a:rPr lang="en-US" sz="2100" dirty="0" err="1"/>
              <a:t>Europäisches</a:t>
            </a:r>
            <a:r>
              <a:rPr lang="en-US" sz="2100" dirty="0"/>
              <a:t> </a:t>
            </a:r>
            <a:r>
              <a:rPr lang="en-US" sz="2100" dirty="0" err="1"/>
              <a:t>Übertragbarkeitsmodell</a:t>
            </a:r>
            <a:r>
              <a:rPr lang="en-US" sz="2100" dirty="0"/>
              <a:t> für </a:t>
            </a:r>
            <a:r>
              <a:rPr lang="en-US" sz="2100" dirty="0" err="1"/>
              <a:t>interdisziplinäre</a:t>
            </a:r>
            <a:r>
              <a:rPr lang="en-US" sz="2100" dirty="0"/>
              <a:t> </a:t>
            </a:r>
            <a:r>
              <a:rPr lang="en-US" sz="2100" dirty="0" err="1"/>
              <a:t>Ausbildung</a:t>
            </a:r>
            <a:r>
              <a:rPr lang="en-US" sz="2100" dirty="0"/>
              <a:t> und </a:t>
            </a:r>
            <a:r>
              <a:rPr lang="en-US" sz="2100" dirty="0" err="1"/>
              <a:t>erprobtes</a:t>
            </a:r>
            <a:r>
              <a:rPr lang="en-US" sz="2100" dirty="0"/>
              <a:t> Mentoring</a:t>
            </a:r>
          </a:p>
        </p:txBody>
      </p:sp>
      <p:sp>
        <p:nvSpPr>
          <p:cNvPr id="18435" name="Titel 1">
            <a:extLst>
              <a:ext uri="{FF2B5EF4-FFF2-40B4-BE49-F238E27FC236}">
                <a16:creationId xmlns:a16="http://schemas.microsoft.com/office/drawing/2014/main" id="{7738269D-1377-7D1B-86AB-92D6D15E6BE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Ergebnisse und Produkte</a:t>
            </a:r>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2">
            <a:extLst>
              <a:ext uri="{FF2B5EF4-FFF2-40B4-BE49-F238E27FC236}">
                <a16:creationId xmlns:a16="http://schemas.microsoft.com/office/drawing/2014/main" id="{FD686574-B21D-6502-0082-273D2067C6EB}"/>
              </a:ext>
            </a:extLst>
          </p:cNvPr>
          <p:cNvSpPr>
            <a:spLocks noGrp="1" noChangeArrowheads="1"/>
          </p:cNvSpPr>
          <p:nvPr>
            <p:ph idx="4294967295"/>
          </p:nvPr>
        </p:nvSpPr>
        <p:spPr bwMode="auto">
          <a:xfrm>
            <a:off x="407988" y="1833563"/>
            <a:ext cx="11376025" cy="50133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en-US" altLang="en-US" sz="2200" dirty="0"/>
              <a:t>Die </a:t>
            </a:r>
            <a:r>
              <a:rPr lang="en-US" altLang="en-US" sz="2200" dirty="0" err="1"/>
              <a:t>digitale</a:t>
            </a:r>
            <a:r>
              <a:rPr lang="en-US" altLang="en-US" sz="2200" dirty="0"/>
              <a:t> </a:t>
            </a:r>
            <a:r>
              <a:rPr lang="en-US" altLang="en-US" sz="2200" dirty="0" err="1"/>
              <a:t>Wirtschaft</a:t>
            </a:r>
            <a:r>
              <a:rPr lang="en-US" altLang="en-US" sz="2200" dirty="0"/>
              <a:t> </a:t>
            </a:r>
            <a:r>
              <a:rPr lang="en-US" altLang="en-US" sz="2200" dirty="0" err="1"/>
              <a:t>basiert</a:t>
            </a:r>
            <a:r>
              <a:rPr lang="en-US" altLang="en-US" sz="2200" dirty="0"/>
              <a:t> in </a:t>
            </a:r>
            <a:r>
              <a:rPr lang="en-US" altLang="en-US" sz="2200" dirty="0" err="1"/>
              <a:t>erster</a:t>
            </a:r>
            <a:r>
              <a:rPr lang="en-US" altLang="en-US" sz="2200" dirty="0"/>
              <a:t> </a:t>
            </a:r>
            <a:r>
              <a:rPr lang="en-US" altLang="en-US" sz="2200" dirty="0" err="1"/>
              <a:t>Linie</a:t>
            </a:r>
            <a:r>
              <a:rPr lang="en-US" altLang="en-US" sz="2200" dirty="0"/>
              <a:t> auf </a:t>
            </a:r>
            <a:r>
              <a:rPr lang="en-US" altLang="en-US" sz="2200" dirty="0" err="1"/>
              <a:t>Daten</a:t>
            </a:r>
            <a:r>
              <a:rPr lang="en-US" altLang="en-US" sz="2200" dirty="0"/>
              <a:t>. </a:t>
            </a:r>
            <a:r>
              <a:rPr lang="en-US" altLang="en-US" sz="2200" dirty="0" err="1"/>
              <a:t>Im</a:t>
            </a:r>
            <a:r>
              <a:rPr lang="en-US" altLang="en-US" sz="2200" dirty="0"/>
              <a:t> </a:t>
            </a:r>
            <a:r>
              <a:rPr lang="en-US" altLang="en-US" sz="2200" dirty="0" err="1"/>
              <a:t>Zeitalter</a:t>
            </a:r>
            <a:r>
              <a:rPr lang="en-US" altLang="en-US" sz="2200" dirty="0"/>
              <a:t> von </a:t>
            </a:r>
            <a:r>
              <a:rPr lang="en-US" altLang="en-US" sz="2200" dirty="0" err="1"/>
              <a:t>Industrie</a:t>
            </a:r>
            <a:r>
              <a:rPr lang="en-US" altLang="en-US" sz="2200" dirty="0"/>
              <a:t> 4.0, cyber-</a:t>
            </a:r>
            <a:r>
              <a:rPr lang="en-US" altLang="en-US" sz="2200" dirty="0" err="1"/>
              <a:t>physischen</a:t>
            </a:r>
            <a:r>
              <a:rPr lang="en-US" altLang="en-US" sz="2200" dirty="0"/>
              <a:t> </a:t>
            </a:r>
            <a:r>
              <a:rPr lang="en-US" altLang="en-US" sz="2200" dirty="0" err="1"/>
              <a:t>Systemen</a:t>
            </a:r>
            <a:r>
              <a:rPr lang="en-US" altLang="en-US" sz="2200" dirty="0"/>
              <a:t> und dem Internet der Dinge </a:t>
            </a:r>
            <a:r>
              <a:rPr lang="en-US" altLang="en-US" sz="2200" dirty="0" err="1"/>
              <a:t>werden</a:t>
            </a:r>
            <a:r>
              <a:rPr lang="en-US" altLang="en-US" sz="2200" dirty="0"/>
              <a:t> </a:t>
            </a:r>
            <a:r>
              <a:rPr lang="en-US" altLang="en-US" sz="2200" dirty="0" err="1"/>
              <a:t>immer</a:t>
            </a:r>
            <a:r>
              <a:rPr lang="en-US" altLang="en-US" sz="2200" dirty="0"/>
              <a:t> </a:t>
            </a:r>
            <a:r>
              <a:rPr lang="en-US" altLang="en-US" sz="2200" dirty="0" err="1"/>
              <a:t>mehr</a:t>
            </a:r>
            <a:r>
              <a:rPr lang="en-US" altLang="en-US" sz="2200" dirty="0"/>
              <a:t> </a:t>
            </a:r>
            <a:r>
              <a:rPr lang="en-US" altLang="en-US" sz="2200" dirty="0" err="1"/>
              <a:t>Produkte</a:t>
            </a:r>
            <a:r>
              <a:rPr lang="en-US" altLang="en-US" sz="2200" dirty="0"/>
              <a:t> und </a:t>
            </a:r>
            <a:r>
              <a:rPr lang="en-US" altLang="en-US" sz="2200" dirty="0" err="1"/>
              <a:t>Prozesse</a:t>
            </a:r>
            <a:r>
              <a:rPr lang="en-US" altLang="en-US" sz="2200" dirty="0"/>
              <a:t> </a:t>
            </a:r>
            <a:r>
              <a:rPr lang="en-US" altLang="en-US" sz="2200" dirty="0" err="1"/>
              <a:t>digitalisiert</a:t>
            </a:r>
            <a:r>
              <a:rPr lang="en-US" altLang="en-US" sz="2200" dirty="0"/>
              <a:t>. Cybersecurity, also der Schutz </a:t>
            </a:r>
            <a:r>
              <a:rPr lang="en-US" altLang="en-US" sz="2200" dirty="0" err="1"/>
              <a:t>dieser</a:t>
            </a:r>
            <a:r>
              <a:rPr lang="en-US" altLang="en-US" sz="2200" dirty="0"/>
              <a:t> </a:t>
            </a:r>
            <a:r>
              <a:rPr lang="en-US" altLang="en-US" sz="2200" dirty="0" err="1"/>
              <a:t>Daten</a:t>
            </a:r>
            <a:r>
              <a:rPr lang="en-US" altLang="en-US" sz="2200" dirty="0"/>
              <a:t> und der </a:t>
            </a:r>
            <a:r>
              <a:rPr lang="en-US" altLang="en-US" sz="2200" dirty="0" err="1"/>
              <a:t>zugehörigen</a:t>
            </a:r>
            <a:r>
              <a:rPr lang="en-US" altLang="en-US" sz="2200" dirty="0"/>
              <a:t> </a:t>
            </a:r>
            <a:r>
              <a:rPr lang="en-US" altLang="en-US" sz="2200" dirty="0" err="1"/>
              <a:t>Informationsverarbeitungssysteme</a:t>
            </a:r>
            <a:r>
              <a:rPr lang="en-US" altLang="en-US" sz="2200" dirty="0"/>
              <a:t>, </a:t>
            </a:r>
            <a:r>
              <a:rPr lang="en-US" altLang="en-US" sz="2200" dirty="0" err="1"/>
              <a:t>ist</a:t>
            </a:r>
            <a:r>
              <a:rPr lang="en-US" altLang="en-US" sz="2200" dirty="0"/>
              <a:t> </a:t>
            </a:r>
            <a:r>
              <a:rPr lang="en-US" altLang="en-US" sz="2200" dirty="0" err="1"/>
              <a:t>heute</a:t>
            </a:r>
            <a:r>
              <a:rPr lang="en-US" altLang="en-US" sz="2200" dirty="0"/>
              <a:t> so relevant </a:t>
            </a:r>
            <a:r>
              <a:rPr lang="en-US" altLang="en-US" sz="2200" dirty="0" err="1"/>
              <a:t>wie</a:t>
            </a:r>
            <a:r>
              <a:rPr lang="en-US" altLang="en-US" sz="2200" dirty="0"/>
              <a:t> </a:t>
            </a:r>
            <a:r>
              <a:rPr lang="en-US" altLang="en-US" sz="2200" dirty="0" err="1"/>
              <a:t>nie</a:t>
            </a:r>
            <a:r>
              <a:rPr lang="en-US" altLang="en-US" sz="2200" dirty="0"/>
              <a:t> </a:t>
            </a:r>
            <a:r>
              <a:rPr lang="en-US" altLang="en-US" sz="2200" dirty="0" err="1"/>
              <a:t>zuvor</a:t>
            </a:r>
            <a:r>
              <a:rPr lang="en-US" altLang="en-US" sz="2200" dirty="0"/>
              <a:t> in der </a:t>
            </a:r>
            <a:r>
              <a:rPr lang="en-US" altLang="en-US" sz="2200" dirty="0" err="1"/>
              <a:t>Wirtschaftsgeschichte</a:t>
            </a:r>
            <a:r>
              <a:rPr lang="en-US" altLang="en-US" sz="2200" dirty="0"/>
              <a:t>.</a:t>
            </a:r>
            <a:endParaRPr lang="vi-VN" altLang="en-US" sz="2200" dirty="0"/>
          </a:p>
          <a:p>
            <a:pPr algn="just">
              <a:spcBef>
                <a:spcPts val="600"/>
              </a:spcBef>
              <a:spcAft>
                <a:spcPts val="600"/>
              </a:spcAft>
            </a:pPr>
            <a:r>
              <a:rPr lang="en-US" altLang="en-US" sz="2200" dirty="0" err="1"/>
              <a:t>Geschäftsprozesse</a:t>
            </a:r>
            <a:r>
              <a:rPr lang="en-US" altLang="en-US" sz="2200" dirty="0"/>
              <a:t> </a:t>
            </a:r>
            <a:r>
              <a:rPr lang="en-US" altLang="en-US" sz="2200" dirty="0" err="1"/>
              <a:t>können</a:t>
            </a:r>
            <a:r>
              <a:rPr lang="en-US" altLang="en-US" sz="2200" dirty="0"/>
              <a:t> </a:t>
            </a:r>
            <a:r>
              <a:rPr lang="en-US" altLang="en-US" sz="2200" dirty="0" err="1"/>
              <a:t>erheblich</a:t>
            </a:r>
            <a:r>
              <a:rPr lang="en-US" altLang="en-US" sz="2200" dirty="0"/>
              <a:t> </a:t>
            </a:r>
            <a:r>
              <a:rPr lang="en-US" altLang="en-US" sz="2200" dirty="0" err="1"/>
              <a:t>gestört</a:t>
            </a:r>
            <a:r>
              <a:rPr lang="en-US" altLang="en-US" sz="2200" dirty="0"/>
              <a:t>, </a:t>
            </a:r>
            <a:r>
              <a:rPr lang="en-US" altLang="en-US" sz="2200" dirty="0" err="1"/>
              <a:t>verlangsamt</a:t>
            </a:r>
            <a:r>
              <a:rPr lang="en-US" altLang="en-US" sz="2200" dirty="0"/>
              <a:t> </a:t>
            </a:r>
            <a:r>
              <a:rPr lang="en-US" altLang="en-US" sz="2200" dirty="0" err="1"/>
              <a:t>oder</a:t>
            </a:r>
            <a:r>
              <a:rPr lang="en-US" altLang="en-US" sz="2200" dirty="0"/>
              <a:t> </a:t>
            </a:r>
            <a:r>
              <a:rPr lang="en-US" altLang="en-US" sz="2200" dirty="0" err="1"/>
              <a:t>sogar</a:t>
            </a:r>
            <a:r>
              <a:rPr lang="en-US" altLang="en-US" sz="2200" dirty="0"/>
              <a:t> </a:t>
            </a:r>
            <a:r>
              <a:rPr lang="en-US" altLang="en-US" sz="2200" dirty="0" err="1"/>
              <a:t>komplett</a:t>
            </a:r>
            <a:r>
              <a:rPr lang="en-US" altLang="en-US" sz="2200" dirty="0"/>
              <a:t> </a:t>
            </a:r>
            <a:r>
              <a:rPr lang="en-US" altLang="en-US" sz="2200" dirty="0" err="1"/>
              <a:t>blockiert</a:t>
            </a:r>
            <a:r>
              <a:rPr lang="en-US" altLang="en-US" sz="2200" dirty="0"/>
              <a:t> </a:t>
            </a:r>
            <a:r>
              <a:rPr lang="en-US" altLang="en-US" sz="2200" dirty="0" err="1"/>
              <a:t>werden</a:t>
            </a:r>
            <a:r>
              <a:rPr lang="en-US" altLang="en-US" sz="2200" dirty="0"/>
              <a:t>, </a:t>
            </a:r>
            <a:r>
              <a:rPr lang="en-US" altLang="en-US" sz="2200" dirty="0" err="1"/>
              <a:t>wenn</a:t>
            </a:r>
            <a:r>
              <a:rPr lang="en-US" altLang="en-US" sz="2200" dirty="0"/>
              <a:t> </a:t>
            </a:r>
            <a:r>
              <a:rPr lang="en-US" altLang="en-US" sz="2200" dirty="0" err="1"/>
              <a:t>beispielsweise</a:t>
            </a:r>
            <a:r>
              <a:rPr lang="en-US" altLang="en-US" sz="2200" dirty="0"/>
              <a:t> </a:t>
            </a:r>
            <a:r>
              <a:rPr lang="en-US" altLang="en-US" sz="2200" dirty="0" err="1"/>
              <a:t>Datensätze</a:t>
            </a:r>
            <a:r>
              <a:rPr lang="en-US" altLang="en-US" sz="2200" dirty="0"/>
              <a:t> </a:t>
            </a:r>
            <a:r>
              <a:rPr lang="en-US" altLang="en-US" sz="2200" dirty="0" err="1"/>
              <a:t>falsch</a:t>
            </a:r>
            <a:r>
              <a:rPr lang="en-US" altLang="en-US" sz="2200" dirty="0"/>
              <a:t>, </a:t>
            </a:r>
            <a:r>
              <a:rPr lang="en-US" altLang="en-US" sz="2200" dirty="0" err="1"/>
              <a:t>unvollständig</a:t>
            </a:r>
            <a:r>
              <a:rPr lang="en-US" altLang="en-US" sz="2200" dirty="0"/>
              <a:t> </a:t>
            </a:r>
            <a:r>
              <a:rPr lang="en-US" altLang="en-US" sz="2200" dirty="0" err="1"/>
              <a:t>oder</a:t>
            </a:r>
            <a:r>
              <a:rPr lang="en-US" altLang="en-US" sz="2200" dirty="0"/>
              <a:t> gar </a:t>
            </a:r>
            <a:r>
              <a:rPr lang="en-US" altLang="en-US" sz="2200" dirty="0" err="1"/>
              <a:t>nicht</a:t>
            </a:r>
            <a:r>
              <a:rPr lang="en-US" altLang="en-US" sz="2200" dirty="0"/>
              <a:t> </a:t>
            </a:r>
            <a:r>
              <a:rPr lang="en-US" altLang="en-US" sz="2200" dirty="0" err="1"/>
              <a:t>vorhanden</a:t>
            </a:r>
            <a:r>
              <a:rPr lang="en-US" altLang="en-US" sz="2200" dirty="0"/>
              <a:t> </a:t>
            </a:r>
            <a:r>
              <a:rPr lang="en-US" altLang="en-US" sz="2200" dirty="0" err="1"/>
              <a:t>sind</a:t>
            </a:r>
            <a:r>
              <a:rPr lang="en-US" altLang="en-US" sz="2200" dirty="0"/>
              <a:t>, der </a:t>
            </a:r>
            <a:r>
              <a:rPr lang="en-US" altLang="en-US" sz="2200" dirty="0" err="1"/>
              <a:t>Datenabgleich</a:t>
            </a:r>
            <a:r>
              <a:rPr lang="en-US" altLang="en-US" sz="2200" dirty="0"/>
              <a:t> </a:t>
            </a:r>
            <a:r>
              <a:rPr lang="en-US" altLang="en-US" sz="2200" dirty="0" err="1"/>
              <a:t>zwischen</a:t>
            </a:r>
            <a:r>
              <a:rPr lang="en-US" altLang="en-US" sz="2200" dirty="0"/>
              <a:t> </a:t>
            </a:r>
            <a:r>
              <a:rPr lang="en-US" altLang="en-US" sz="2200" dirty="0" err="1"/>
              <a:t>Systemen</a:t>
            </a:r>
            <a:r>
              <a:rPr lang="en-US" altLang="en-US" sz="2200" dirty="0"/>
              <a:t> </a:t>
            </a:r>
            <a:r>
              <a:rPr lang="en-US" altLang="en-US" sz="2200" dirty="0" err="1"/>
              <a:t>gestört</a:t>
            </a:r>
            <a:r>
              <a:rPr lang="en-US" altLang="en-US" sz="2200" dirty="0"/>
              <a:t> </a:t>
            </a:r>
            <a:r>
              <a:rPr lang="en-US" altLang="en-US" sz="2200" dirty="0" err="1"/>
              <a:t>ist</a:t>
            </a:r>
            <a:r>
              <a:rPr lang="en-US" altLang="en-US" sz="2200" dirty="0"/>
              <a:t>, IT-</a:t>
            </a:r>
            <a:r>
              <a:rPr lang="en-US" altLang="en-US" sz="2200" dirty="0" err="1"/>
              <a:t>Systeme</a:t>
            </a:r>
            <a:r>
              <a:rPr lang="en-US" altLang="en-US" sz="2200" dirty="0"/>
              <a:t> </a:t>
            </a:r>
            <a:r>
              <a:rPr lang="en-US" altLang="en-US" sz="2200" dirty="0" err="1"/>
              <a:t>fehlerhaft</a:t>
            </a:r>
            <a:r>
              <a:rPr lang="en-US" altLang="en-US" sz="2200" dirty="0"/>
              <a:t> </a:t>
            </a:r>
            <a:r>
              <a:rPr lang="en-US" altLang="en-US" sz="2200" dirty="0" err="1"/>
              <a:t>arbeiten</a:t>
            </a:r>
            <a:r>
              <a:rPr lang="en-US" altLang="en-US" sz="2200" dirty="0"/>
              <a:t> </a:t>
            </a:r>
            <a:r>
              <a:rPr lang="en-US" altLang="en-US" sz="2200" dirty="0" err="1"/>
              <a:t>oder</a:t>
            </a:r>
            <a:r>
              <a:rPr lang="en-US" altLang="en-US" sz="2200" dirty="0"/>
              <a:t> </a:t>
            </a:r>
            <a:r>
              <a:rPr lang="en-US" altLang="en-US" sz="2200" dirty="0" err="1"/>
              <a:t>komplett</a:t>
            </a:r>
            <a:r>
              <a:rPr lang="en-US" altLang="en-US" sz="2200" dirty="0"/>
              <a:t> </a:t>
            </a:r>
            <a:r>
              <a:rPr lang="en-US" altLang="en-US" sz="2200" dirty="0" err="1"/>
              <a:t>ausfallen</a:t>
            </a:r>
            <a:r>
              <a:rPr lang="en-US" altLang="en-US" sz="2200" dirty="0"/>
              <a:t>.</a:t>
            </a:r>
            <a:endParaRPr lang="vi-VN" altLang="en-US" sz="2200" dirty="0"/>
          </a:p>
          <a:p>
            <a:pPr algn="just">
              <a:spcBef>
                <a:spcPts val="600"/>
              </a:spcBef>
              <a:spcAft>
                <a:spcPts val="600"/>
              </a:spcAft>
            </a:pPr>
            <a:r>
              <a:rPr lang="en-US" altLang="en-US" sz="2200" dirty="0" err="1"/>
              <a:t>Vor</a:t>
            </a:r>
            <a:r>
              <a:rPr lang="en-US" altLang="en-US" sz="2200" dirty="0"/>
              <a:t> </a:t>
            </a:r>
            <a:r>
              <a:rPr lang="en-US" altLang="en-US" sz="2200" dirty="0" err="1"/>
              <a:t>allem</a:t>
            </a:r>
            <a:r>
              <a:rPr lang="en-US" altLang="en-US" sz="2200" dirty="0"/>
              <a:t> KMU </a:t>
            </a:r>
            <a:r>
              <a:rPr lang="en-US" altLang="en-US" sz="2200" dirty="0" err="1"/>
              <a:t>sind</a:t>
            </a:r>
            <a:r>
              <a:rPr lang="en-US" altLang="en-US" sz="2200" dirty="0"/>
              <a:t> </a:t>
            </a:r>
            <a:r>
              <a:rPr lang="en-US" altLang="en-US" sz="2200" dirty="0" err="1"/>
              <a:t>Zielscheibe</a:t>
            </a:r>
            <a:r>
              <a:rPr lang="en-US" altLang="en-US" sz="2200" dirty="0"/>
              <a:t> für </a:t>
            </a:r>
            <a:r>
              <a:rPr lang="en-US" altLang="en-US" sz="2200" dirty="0" err="1"/>
              <a:t>kriminelle</a:t>
            </a:r>
            <a:r>
              <a:rPr lang="en-US" altLang="en-US" sz="2200" dirty="0"/>
              <a:t> </a:t>
            </a:r>
            <a:r>
              <a:rPr lang="en-US" altLang="en-US" sz="2200" dirty="0" err="1"/>
              <a:t>Aktivitäten</a:t>
            </a:r>
            <a:r>
              <a:rPr lang="en-US" altLang="en-US" sz="2200" dirty="0"/>
              <a:t> in </a:t>
            </a:r>
            <a:r>
              <a:rPr lang="en-US" altLang="en-US" sz="2200" dirty="0" err="1"/>
              <a:t>diesem</a:t>
            </a:r>
            <a:r>
              <a:rPr lang="en-US" altLang="en-US" sz="2200" dirty="0"/>
              <a:t> </a:t>
            </a:r>
            <a:r>
              <a:rPr lang="en-US" altLang="en-US" sz="2200" dirty="0" err="1"/>
              <a:t>Bereich</a:t>
            </a:r>
            <a:r>
              <a:rPr lang="en-US" altLang="en-US" sz="2200" dirty="0"/>
              <a:t>. </a:t>
            </a:r>
            <a:r>
              <a:rPr lang="en-US" altLang="en-US" sz="2200" dirty="0" err="1"/>
              <a:t>Im</a:t>
            </a:r>
            <a:r>
              <a:rPr lang="en-US" altLang="en-US" sz="2200" dirty="0"/>
              <a:t> </a:t>
            </a:r>
            <a:r>
              <a:rPr lang="en-US" altLang="en-US" sz="2200" dirty="0" err="1"/>
              <a:t>Gegensatz</a:t>
            </a:r>
            <a:r>
              <a:rPr lang="en-US" altLang="en-US" sz="2200" dirty="0"/>
              <a:t> </a:t>
            </a:r>
            <a:r>
              <a:rPr lang="en-US" altLang="en-US" sz="2200" dirty="0" err="1"/>
              <a:t>zu</a:t>
            </a:r>
            <a:r>
              <a:rPr lang="en-US" altLang="en-US" sz="2200" dirty="0"/>
              <a:t> </a:t>
            </a:r>
            <a:r>
              <a:rPr lang="en-US" altLang="en-US" sz="2200" dirty="0" err="1"/>
              <a:t>großen</a:t>
            </a:r>
            <a:r>
              <a:rPr lang="en-US" altLang="en-US" sz="2200" dirty="0"/>
              <a:t> </a:t>
            </a:r>
            <a:r>
              <a:rPr lang="en-US" altLang="en-US" sz="2200" dirty="0" err="1"/>
              <a:t>Konzernen</a:t>
            </a:r>
            <a:r>
              <a:rPr lang="en-US" altLang="en-US" sz="2200" dirty="0"/>
              <a:t> </a:t>
            </a:r>
            <a:r>
              <a:rPr lang="en-US" altLang="en-US" sz="2200" dirty="0" err="1"/>
              <a:t>sind</a:t>
            </a:r>
            <a:r>
              <a:rPr lang="en-US" altLang="en-US" sz="2200" dirty="0"/>
              <a:t> </a:t>
            </a:r>
            <a:r>
              <a:rPr lang="en-US" altLang="en-US" sz="2200" dirty="0" err="1"/>
              <a:t>ihre</a:t>
            </a:r>
            <a:r>
              <a:rPr lang="en-US" altLang="en-US" sz="2200" dirty="0"/>
              <a:t> </a:t>
            </a:r>
            <a:r>
              <a:rPr lang="en-US" altLang="en-US" sz="2200" dirty="0" err="1"/>
              <a:t>Ressourcen</a:t>
            </a:r>
            <a:r>
              <a:rPr lang="en-US" altLang="en-US" sz="2200" dirty="0"/>
              <a:t> </a:t>
            </a:r>
            <a:r>
              <a:rPr lang="en-US" altLang="en-US" sz="2200" dirty="0" err="1"/>
              <a:t>begrenzt</a:t>
            </a:r>
            <a:r>
              <a:rPr lang="en-US" altLang="en-US" sz="2200" dirty="0"/>
              <a:t> - und Hacker </a:t>
            </a:r>
            <a:r>
              <a:rPr lang="en-US" altLang="en-US" sz="2200" dirty="0" err="1"/>
              <a:t>wissen</a:t>
            </a:r>
            <a:r>
              <a:rPr lang="en-US" altLang="en-US" sz="2200" dirty="0"/>
              <a:t> das! KMU </a:t>
            </a:r>
            <a:r>
              <a:rPr lang="en-US" altLang="en-US" sz="2200" dirty="0" err="1"/>
              <a:t>sind</a:t>
            </a:r>
            <a:r>
              <a:rPr lang="en-US" altLang="en-US" sz="2200" dirty="0"/>
              <a:t> das </a:t>
            </a:r>
            <a:r>
              <a:rPr lang="en-US" altLang="en-US" sz="2200" dirty="0" err="1"/>
              <a:t>Rückgrat</a:t>
            </a:r>
            <a:r>
              <a:rPr lang="en-US" altLang="en-US" sz="2200" dirty="0"/>
              <a:t> der </a:t>
            </a:r>
            <a:r>
              <a:rPr lang="en-US" altLang="en-US" sz="2200" dirty="0" err="1"/>
              <a:t>Wirtschaft</a:t>
            </a:r>
            <a:r>
              <a:rPr lang="en-US" altLang="en-US" sz="2200" dirty="0"/>
              <a:t> in Europa, </a:t>
            </a:r>
            <a:r>
              <a:rPr lang="en-US" altLang="en-US" sz="2200" dirty="0" err="1"/>
              <a:t>d.h.</a:t>
            </a:r>
            <a:r>
              <a:rPr lang="en-US" altLang="en-US" sz="2200" dirty="0"/>
              <a:t> </a:t>
            </a:r>
            <a:r>
              <a:rPr lang="en-US" altLang="en-US" sz="2200" dirty="0" err="1"/>
              <a:t>über</a:t>
            </a:r>
            <a:r>
              <a:rPr lang="en-US" altLang="en-US" sz="2200" dirty="0"/>
              <a:t> 99% der </a:t>
            </a:r>
            <a:r>
              <a:rPr lang="en-US" altLang="en-US" sz="2200" dirty="0" err="1"/>
              <a:t>Unternehmen</a:t>
            </a:r>
            <a:r>
              <a:rPr lang="en-US" altLang="en-US" sz="2200" dirty="0"/>
              <a:t> in Deutschland </a:t>
            </a:r>
            <a:r>
              <a:rPr lang="en-US" altLang="en-US" sz="2200" dirty="0" err="1"/>
              <a:t>sind</a:t>
            </a:r>
            <a:r>
              <a:rPr lang="en-US" altLang="en-US" sz="2200" dirty="0"/>
              <a:t> KMU...</a:t>
            </a:r>
          </a:p>
          <a:p>
            <a:pPr algn="just">
              <a:spcBef>
                <a:spcPts val="600"/>
              </a:spcBef>
              <a:spcAft>
                <a:spcPts val="600"/>
              </a:spcAft>
            </a:pPr>
            <a:r>
              <a:rPr lang="en-US" altLang="en-US" sz="2200" dirty="0" err="1"/>
              <a:t>Mehr</a:t>
            </a:r>
            <a:r>
              <a:rPr lang="en-US" altLang="en-US" sz="2200" dirty="0"/>
              <a:t> </a:t>
            </a:r>
            <a:r>
              <a:rPr lang="en-US" altLang="en-US" sz="2200" dirty="0" err="1"/>
              <a:t>als</a:t>
            </a:r>
            <a:r>
              <a:rPr lang="en-US" altLang="en-US" sz="2200" dirty="0"/>
              <a:t> die </a:t>
            </a:r>
            <a:r>
              <a:rPr lang="en-US" altLang="en-US" sz="2200" dirty="0" err="1"/>
              <a:t>Hälfte</a:t>
            </a:r>
            <a:r>
              <a:rPr lang="en-US" altLang="en-US" sz="2200" dirty="0"/>
              <a:t> der </a:t>
            </a:r>
            <a:r>
              <a:rPr lang="en-US" altLang="en-US" sz="2200" dirty="0" err="1"/>
              <a:t>Arbeitskräfte</a:t>
            </a:r>
            <a:r>
              <a:rPr lang="en-US" altLang="en-US" sz="2200" dirty="0"/>
              <a:t> </a:t>
            </a:r>
            <a:r>
              <a:rPr lang="en-US" altLang="en-US" sz="2200" dirty="0" err="1"/>
              <a:t>sind</a:t>
            </a:r>
            <a:r>
              <a:rPr lang="en-US" altLang="en-US" sz="2200" dirty="0"/>
              <a:t> in KMU </a:t>
            </a:r>
            <a:r>
              <a:rPr lang="en-US" altLang="en-US" sz="2200" dirty="0" err="1"/>
              <a:t>beschäftigt</a:t>
            </a:r>
            <a:r>
              <a:rPr lang="en-US" altLang="en-US" sz="2200" dirty="0"/>
              <a:t>. Es </a:t>
            </a:r>
            <a:r>
              <a:rPr lang="en-US" altLang="en-US" sz="2200" dirty="0" err="1"/>
              <a:t>ist</a:t>
            </a:r>
            <a:r>
              <a:rPr lang="en-US" altLang="en-US" sz="2200" dirty="0"/>
              <a:t> </a:t>
            </a:r>
            <a:r>
              <a:rPr lang="en-US" altLang="en-US" sz="2200" dirty="0" err="1"/>
              <a:t>daher</a:t>
            </a:r>
            <a:r>
              <a:rPr lang="en-US" altLang="en-US" sz="2200" dirty="0"/>
              <a:t> </a:t>
            </a:r>
            <a:r>
              <a:rPr lang="en-US" altLang="en-US" sz="2200" dirty="0" err="1"/>
              <a:t>notwendig</a:t>
            </a:r>
            <a:r>
              <a:rPr lang="en-US" altLang="en-US" sz="2200" dirty="0"/>
              <a:t>, den KMU </a:t>
            </a:r>
            <a:r>
              <a:rPr lang="en-US" altLang="en-US" sz="2200" dirty="0" err="1"/>
              <a:t>zu</a:t>
            </a:r>
            <a:r>
              <a:rPr lang="en-US" altLang="en-US" sz="2200" dirty="0"/>
              <a:t> </a:t>
            </a:r>
            <a:r>
              <a:rPr lang="en-US" altLang="en-US" sz="2200" dirty="0" err="1"/>
              <a:t>helfen</a:t>
            </a:r>
            <a:r>
              <a:rPr lang="en-US" altLang="en-US" sz="2200" dirty="0"/>
              <a:t>, </a:t>
            </a:r>
            <a:r>
              <a:rPr lang="en-US" altLang="en-US" sz="2200" dirty="0" err="1"/>
              <a:t>Cyberangriffe</a:t>
            </a:r>
            <a:r>
              <a:rPr lang="en-US" altLang="en-US" sz="2200" dirty="0"/>
              <a:t> </a:t>
            </a:r>
            <a:r>
              <a:rPr lang="en-US" altLang="en-US" sz="2200" dirty="0" err="1"/>
              <a:t>zu</a:t>
            </a:r>
            <a:r>
              <a:rPr lang="en-US" altLang="en-US" sz="2200" dirty="0"/>
              <a:t> </a:t>
            </a:r>
            <a:r>
              <a:rPr lang="en-US" altLang="en-US" sz="2200" dirty="0" err="1"/>
              <a:t>vermeiden</a:t>
            </a:r>
            <a:r>
              <a:rPr lang="en-US" altLang="en-US" sz="2200" dirty="0"/>
              <a:t>.</a:t>
            </a:r>
            <a:endParaRPr lang="vi-VN" altLang="en-US" sz="2200" dirty="0"/>
          </a:p>
        </p:txBody>
      </p:sp>
      <p:sp>
        <p:nvSpPr>
          <p:cNvPr id="19459" name="Titel 1">
            <a:extLst>
              <a:ext uri="{FF2B5EF4-FFF2-40B4-BE49-F238E27FC236}">
                <a16:creationId xmlns:a16="http://schemas.microsoft.com/office/drawing/2014/main" id="{C9B000E2-DFCD-8DB4-9A0E-1E34A6FEBE18}"/>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3500" dirty="0">
                <a:latin typeface="Calibri Light" panose="020F0302020204030204" pitchFamily="34" charset="0"/>
              </a:rPr>
              <a:t>Wie Sie </a:t>
            </a:r>
            <a:r>
              <a:rPr lang="en-US" altLang="en-US" sz="3500" dirty="0" err="1">
                <a:latin typeface="Calibri Light" panose="020F0302020204030204" pitchFamily="34" charset="0"/>
              </a:rPr>
              <a:t>sich</a:t>
            </a:r>
            <a:r>
              <a:rPr lang="en-US" altLang="en-US" sz="3500" dirty="0">
                <a:latin typeface="Calibri Light" panose="020F0302020204030204" pitchFamily="34" charset="0"/>
              </a:rPr>
              <a:t> </a:t>
            </a:r>
            <a:r>
              <a:rPr lang="en-US" altLang="en-US" sz="3500" dirty="0" err="1">
                <a:latin typeface="Calibri Light" panose="020F0302020204030204" pitchFamily="34" charset="0"/>
              </a:rPr>
              <a:t>vor</a:t>
            </a:r>
            <a:r>
              <a:rPr lang="en-US" altLang="en-US" sz="3500" dirty="0">
                <a:latin typeface="Calibri Light" panose="020F0302020204030204" pitchFamily="34" charset="0"/>
              </a:rPr>
              <a:t> </a:t>
            </a:r>
            <a:r>
              <a:rPr lang="en-US" altLang="en-US" sz="3500" dirty="0" err="1">
                <a:latin typeface="Calibri Light" panose="020F0302020204030204" pitchFamily="34" charset="0"/>
              </a:rPr>
              <a:t>Cyberangriffen</a:t>
            </a:r>
            <a:r>
              <a:rPr lang="en-US" altLang="en-US" sz="3500" dirty="0">
                <a:latin typeface="Calibri Light" panose="020F0302020204030204" pitchFamily="34" charset="0"/>
              </a:rPr>
              <a:t> </a:t>
            </a:r>
            <a:r>
              <a:rPr lang="en-US" altLang="en-US" sz="3500" dirty="0" err="1">
                <a:latin typeface="Calibri Light" panose="020F0302020204030204" pitchFamily="34" charset="0"/>
              </a:rPr>
              <a:t>schützen</a:t>
            </a:r>
            <a:r>
              <a:rPr lang="en-US" altLang="en-US" sz="3500" dirty="0">
                <a:latin typeface="Calibri Light" panose="020F0302020204030204" pitchFamily="34" charset="0"/>
              </a:rPr>
              <a:t> </a:t>
            </a:r>
            <a:r>
              <a:rPr lang="en-US" altLang="en-US" sz="3500" dirty="0" err="1">
                <a:latin typeface="Calibri Light" panose="020F0302020204030204" pitchFamily="34" charset="0"/>
              </a:rPr>
              <a:t>können</a:t>
            </a:r>
            <a:endParaRPr lang="en-US" altLang="en-US" sz="3500" dirty="0">
              <a:latin typeface="Calibri Light" panose="020F0302020204030204" pitchFamily="34" charset="0"/>
            </a:endParaRPr>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ontent Placeholder 2">
            <a:extLst>
              <a:ext uri="{FF2B5EF4-FFF2-40B4-BE49-F238E27FC236}">
                <a16:creationId xmlns:a16="http://schemas.microsoft.com/office/drawing/2014/main" id="{85EBE809-130F-7E7B-5495-3BACB246A8CB}"/>
              </a:ext>
            </a:extLst>
          </p:cNvPr>
          <p:cNvSpPr>
            <a:spLocks noGrp="1" noChangeArrowheads="1"/>
          </p:cNvSpPr>
          <p:nvPr>
            <p:ph idx="4294967295"/>
          </p:nvPr>
        </p:nvSpPr>
        <p:spPr bwMode="auto">
          <a:xfrm>
            <a:off x="407988" y="2073275"/>
            <a:ext cx="11233150" cy="47847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en-US" altLang="en-US" sz="2000" dirty="0"/>
              <a:t>Die Cybersecurity Education Initiative </a:t>
            </a:r>
            <a:r>
              <a:rPr lang="en-US" altLang="en-US" sz="2000" dirty="0" err="1"/>
              <a:t>weist</a:t>
            </a:r>
            <a:r>
              <a:rPr lang="en-US" altLang="en-US" sz="2000" dirty="0"/>
              <a:t> </a:t>
            </a:r>
            <a:r>
              <a:rPr lang="en-US" altLang="en-US" sz="2000" dirty="0" err="1"/>
              <a:t>darauf</a:t>
            </a:r>
            <a:r>
              <a:rPr lang="en-US" altLang="en-US" sz="2000" dirty="0"/>
              <a:t> </a:t>
            </a:r>
            <a:r>
              <a:rPr lang="en-US" altLang="en-US" sz="2000" dirty="0" err="1"/>
              <a:t>hin</a:t>
            </a:r>
            <a:r>
              <a:rPr lang="en-US" altLang="en-US" sz="2000" dirty="0"/>
              <a:t>, </a:t>
            </a:r>
            <a:r>
              <a:rPr lang="en-US" altLang="en-US" sz="2000" dirty="0" err="1"/>
              <a:t>dass</a:t>
            </a:r>
            <a:r>
              <a:rPr lang="en-US" altLang="en-US" sz="2000" dirty="0"/>
              <a:t> </a:t>
            </a:r>
            <a:r>
              <a:rPr lang="en-US" altLang="en-US" sz="2000" dirty="0" err="1"/>
              <a:t>ein</a:t>
            </a:r>
            <a:r>
              <a:rPr lang="en-US" altLang="en-US" sz="2000" dirty="0"/>
              <a:t> </a:t>
            </a:r>
            <a:r>
              <a:rPr lang="en-US" altLang="en-US" sz="2000" dirty="0" err="1"/>
              <a:t>entscheidender</a:t>
            </a:r>
            <a:r>
              <a:rPr lang="en-US" altLang="en-US" sz="2000" dirty="0"/>
              <a:t> Schritt </a:t>
            </a:r>
            <a:r>
              <a:rPr lang="en-US" altLang="en-US" sz="2000" dirty="0" err="1"/>
              <a:t>unternommen</a:t>
            </a:r>
            <a:r>
              <a:rPr lang="en-US" altLang="en-US" sz="2000" dirty="0"/>
              <a:t> </a:t>
            </a:r>
            <a:r>
              <a:rPr lang="en-US" altLang="en-US" sz="2000" dirty="0" err="1"/>
              <a:t>werden</a:t>
            </a:r>
            <a:r>
              <a:rPr lang="en-US" altLang="en-US" sz="2000" dirty="0"/>
              <a:t> </a:t>
            </a:r>
            <a:r>
              <a:rPr lang="en-US" altLang="en-US" sz="2000" dirty="0" err="1"/>
              <a:t>sollte</a:t>
            </a:r>
            <a:r>
              <a:rPr lang="en-US" altLang="en-US" sz="2000" dirty="0"/>
              <a:t>, um den </a:t>
            </a:r>
            <a:r>
              <a:rPr lang="en-US" altLang="en-US" sz="2000" dirty="0" err="1"/>
              <a:t>Mangel</a:t>
            </a:r>
            <a:r>
              <a:rPr lang="en-US" altLang="en-US" sz="2000" dirty="0"/>
              <a:t> an "</a:t>
            </a:r>
            <a:r>
              <a:rPr lang="en-US" altLang="en-US" sz="2000" dirty="0" err="1"/>
              <a:t>Personen</a:t>
            </a:r>
            <a:r>
              <a:rPr lang="en-US" altLang="en-US" sz="2000" dirty="0"/>
              <a:t> </a:t>
            </a:r>
            <a:r>
              <a:rPr lang="en-US" altLang="en-US" sz="2000" dirty="0" err="1"/>
              <a:t>mit</a:t>
            </a:r>
            <a:r>
              <a:rPr lang="en-US" altLang="en-US" sz="2000" dirty="0"/>
              <a:t> dem Wissen, den </a:t>
            </a:r>
            <a:r>
              <a:rPr lang="en-US" altLang="en-US" sz="2000" dirty="0" err="1"/>
              <a:t>Fertigkeiten</a:t>
            </a:r>
            <a:r>
              <a:rPr lang="en-US" altLang="en-US" sz="2000" dirty="0"/>
              <a:t> und den </a:t>
            </a:r>
            <a:r>
              <a:rPr lang="en-US" altLang="en-US" sz="2000" dirty="0" err="1"/>
              <a:t>Fähigkeiten</a:t>
            </a:r>
            <a:r>
              <a:rPr lang="en-US" altLang="en-US" sz="2000" dirty="0"/>
              <a:t>, die für die Arbeit </a:t>
            </a:r>
            <a:r>
              <a:rPr lang="en-US" altLang="en-US" sz="2000" dirty="0" err="1"/>
              <a:t>im</a:t>
            </a:r>
            <a:r>
              <a:rPr lang="en-US" altLang="en-US" sz="2000" dirty="0"/>
              <a:t> </a:t>
            </a:r>
            <a:r>
              <a:rPr lang="en-US" altLang="en-US" sz="2000" dirty="0" err="1"/>
              <a:t>Bereich</a:t>
            </a:r>
            <a:r>
              <a:rPr lang="en-US" altLang="en-US" sz="2000" dirty="0"/>
              <a:t> der </a:t>
            </a:r>
            <a:r>
              <a:rPr lang="en-US" altLang="en-US" sz="2000" dirty="0" err="1"/>
              <a:t>Cybersicherheit</a:t>
            </a:r>
            <a:r>
              <a:rPr lang="en-US" altLang="en-US" sz="2000" dirty="0"/>
              <a:t> </a:t>
            </a:r>
            <a:r>
              <a:rPr lang="en-US" altLang="en-US" sz="2000" dirty="0" err="1"/>
              <a:t>erforderlich</a:t>
            </a:r>
            <a:r>
              <a:rPr lang="en-US" altLang="en-US" sz="2000" dirty="0"/>
              <a:t> </a:t>
            </a:r>
            <a:r>
              <a:rPr lang="en-US" altLang="en-US" sz="2000" dirty="0" err="1"/>
              <a:t>sind</a:t>
            </a:r>
            <a:r>
              <a:rPr lang="en-US" altLang="en-US" sz="2000" dirty="0"/>
              <a:t>, </a:t>
            </a:r>
            <a:r>
              <a:rPr lang="en-US" altLang="en-US" sz="2000" dirty="0" err="1"/>
              <a:t>zu</a:t>
            </a:r>
            <a:r>
              <a:rPr lang="en-US" altLang="en-US" sz="2000" dirty="0"/>
              <a:t> </a:t>
            </a:r>
            <a:r>
              <a:rPr lang="en-US" altLang="en-US" sz="2000" dirty="0" err="1"/>
              <a:t>beheben</a:t>
            </a:r>
            <a:r>
              <a:rPr lang="en-US" altLang="en-US" sz="2000" dirty="0"/>
              <a:t>".</a:t>
            </a:r>
          </a:p>
          <a:p>
            <a:pPr algn="just">
              <a:spcBef>
                <a:spcPts val="600"/>
              </a:spcBef>
              <a:spcAft>
                <a:spcPts val="600"/>
              </a:spcAft>
            </a:pPr>
            <a:r>
              <a:rPr lang="en-US" altLang="en-US" sz="2000" dirty="0"/>
              <a:t>Eine </a:t>
            </a:r>
            <a:r>
              <a:rPr lang="en-US" altLang="en-US" sz="2000" dirty="0" err="1"/>
              <a:t>solche</a:t>
            </a:r>
            <a:r>
              <a:rPr lang="en-US" altLang="en-US" sz="2000" dirty="0"/>
              <a:t> Gruppe </a:t>
            </a:r>
            <a:r>
              <a:rPr lang="en-US" altLang="en-US" sz="2000" dirty="0" err="1"/>
              <a:t>umfasst</a:t>
            </a:r>
            <a:r>
              <a:rPr lang="en-US" altLang="en-US" sz="2000" dirty="0"/>
              <a:t> "</a:t>
            </a:r>
            <a:r>
              <a:rPr lang="en-US" altLang="en-US" sz="2000" dirty="0" err="1"/>
              <a:t>technische</a:t>
            </a:r>
            <a:r>
              <a:rPr lang="en-US" altLang="en-US" sz="2000" dirty="0"/>
              <a:t> und </a:t>
            </a:r>
            <a:r>
              <a:rPr lang="en-US" altLang="en-US" sz="2000" dirty="0" err="1"/>
              <a:t>nicht-technische</a:t>
            </a:r>
            <a:r>
              <a:rPr lang="en-US" altLang="en-US" sz="2000" dirty="0"/>
              <a:t> </a:t>
            </a:r>
            <a:r>
              <a:rPr lang="en-US" altLang="en-US" sz="2000" dirty="0" err="1"/>
              <a:t>Funktionen</a:t>
            </a:r>
            <a:r>
              <a:rPr lang="en-US" altLang="en-US" sz="2000" dirty="0"/>
              <a:t>, die von </a:t>
            </a:r>
            <a:r>
              <a:rPr lang="en-US" altLang="en-US" sz="2000" dirty="0" err="1"/>
              <a:t>Mitarbeitern</a:t>
            </a:r>
            <a:r>
              <a:rPr lang="en-US" altLang="en-US" sz="2000" dirty="0"/>
              <a:t> </a:t>
            </a:r>
            <a:r>
              <a:rPr lang="en-US" altLang="en-US" sz="2000" dirty="0" err="1"/>
              <a:t>mit</a:t>
            </a:r>
            <a:r>
              <a:rPr lang="en-US" altLang="en-US" sz="2000" dirty="0"/>
              <a:t> Wissen und </a:t>
            </a:r>
            <a:r>
              <a:rPr lang="en-US" altLang="en-US" sz="2000" dirty="0" err="1"/>
              <a:t>Erfahrung</a:t>
            </a:r>
            <a:r>
              <a:rPr lang="en-US" altLang="en-US" sz="2000" dirty="0"/>
              <a:t> </a:t>
            </a:r>
            <a:r>
              <a:rPr lang="en-US" altLang="en-US" sz="2000" dirty="0" err="1"/>
              <a:t>ausgefüllt</a:t>
            </a:r>
            <a:r>
              <a:rPr lang="en-US" altLang="en-US" sz="2000" dirty="0"/>
              <a:t> </a:t>
            </a:r>
            <a:r>
              <a:rPr lang="en-US" altLang="en-US" sz="2000" dirty="0" err="1"/>
              <a:t>werden</a:t>
            </a:r>
            <a:r>
              <a:rPr lang="en-US" altLang="en-US" sz="2000" dirty="0"/>
              <a:t>".</a:t>
            </a:r>
          </a:p>
          <a:p>
            <a:pPr algn="just">
              <a:spcBef>
                <a:spcPts val="600"/>
              </a:spcBef>
              <a:spcAft>
                <a:spcPts val="600"/>
              </a:spcAft>
            </a:pPr>
            <a:r>
              <a:rPr lang="en-US" altLang="en-US" sz="2000" dirty="0"/>
              <a:t>Es </a:t>
            </a:r>
            <a:r>
              <a:rPr lang="en-US" altLang="en-US" sz="2000" dirty="0" err="1"/>
              <a:t>ist</a:t>
            </a:r>
            <a:r>
              <a:rPr lang="en-US" altLang="en-US" sz="2000" dirty="0"/>
              <a:t> </a:t>
            </a:r>
            <a:r>
              <a:rPr lang="en-US" altLang="en-US" sz="2000" dirty="0" err="1"/>
              <a:t>jedoch</a:t>
            </a:r>
            <a:r>
              <a:rPr lang="en-US" altLang="en-US" sz="2000" dirty="0"/>
              <a:t> </a:t>
            </a:r>
            <a:r>
              <a:rPr lang="en-US" altLang="en-US" sz="2000" dirty="0" err="1"/>
              <a:t>schwierig</a:t>
            </a:r>
            <a:r>
              <a:rPr lang="en-US" altLang="en-US" sz="2000" dirty="0"/>
              <a:t>, </a:t>
            </a:r>
            <a:r>
              <a:rPr lang="en-US" altLang="en-US" sz="2000" dirty="0" err="1"/>
              <a:t>Arbeitskräfte</a:t>
            </a:r>
            <a:r>
              <a:rPr lang="en-US" altLang="en-US" sz="2000" dirty="0"/>
              <a:t> </a:t>
            </a:r>
            <a:r>
              <a:rPr lang="en-US" altLang="en-US" sz="2000" dirty="0" err="1"/>
              <a:t>mit</a:t>
            </a:r>
            <a:r>
              <a:rPr lang="en-US" altLang="en-US" sz="2000" dirty="0"/>
              <a:t> den </a:t>
            </a:r>
            <a:r>
              <a:rPr lang="en-US" altLang="en-US" sz="2000" dirty="0" err="1"/>
              <a:t>erforderlichen</a:t>
            </a:r>
            <a:r>
              <a:rPr lang="en-US" altLang="en-US" sz="2000" dirty="0"/>
              <a:t> </a:t>
            </a:r>
            <a:r>
              <a:rPr lang="en-US" altLang="en-US" sz="2000" dirty="0" err="1"/>
              <a:t>interdisziplinären</a:t>
            </a:r>
            <a:r>
              <a:rPr lang="en-US" altLang="en-US" sz="2000" dirty="0"/>
              <a:t> </a:t>
            </a:r>
            <a:r>
              <a:rPr lang="en-US" altLang="en-US" sz="2000" dirty="0" err="1"/>
              <a:t>Fähigkeiten</a:t>
            </a:r>
            <a:r>
              <a:rPr lang="en-US" altLang="en-US" sz="2000" dirty="0"/>
              <a:t> </a:t>
            </a:r>
            <a:r>
              <a:rPr lang="en-US" altLang="en-US" sz="2000" dirty="0" err="1"/>
              <a:t>zu</a:t>
            </a:r>
            <a:r>
              <a:rPr lang="en-US" altLang="en-US" sz="2000" dirty="0"/>
              <a:t> </a:t>
            </a:r>
            <a:r>
              <a:rPr lang="en-US" altLang="en-US" sz="2000" dirty="0" err="1"/>
              <a:t>schaffen</a:t>
            </a:r>
            <a:r>
              <a:rPr lang="en-US" altLang="en-US" sz="2000" dirty="0"/>
              <a:t> und das Problem der </a:t>
            </a:r>
            <a:r>
              <a:rPr lang="en-US" altLang="en-US" sz="2000" dirty="0" err="1"/>
              <a:t>Kommunikation</a:t>
            </a:r>
            <a:r>
              <a:rPr lang="en-US" altLang="en-US" sz="2000" dirty="0"/>
              <a:t> </a:t>
            </a:r>
            <a:r>
              <a:rPr lang="en-US" altLang="en-US" sz="2000" dirty="0" err="1"/>
              <a:t>zwischen</a:t>
            </a:r>
            <a:r>
              <a:rPr lang="en-US" altLang="en-US" sz="2000" dirty="0"/>
              <a:t> </a:t>
            </a:r>
            <a:r>
              <a:rPr lang="en-US" altLang="en-US" sz="2000" dirty="0" err="1"/>
              <a:t>Lehrkräften</a:t>
            </a:r>
            <a:r>
              <a:rPr lang="en-US" altLang="en-US" sz="2000" dirty="0"/>
              <a:t>, </a:t>
            </a:r>
            <a:r>
              <a:rPr lang="en-US" altLang="en-US" sz="2000" dirty="0" err="1"/>
              <a:t>Forschern</a:t>
            </a:r>
            <a:r>
              <a:rPr lang="en-US" altLang="en-US" sz="2000" dirty="0"/>
              <a:t> und Menschen, die </a:t>
            </a:r>
            <a:r>
              <a:rPr lang="en-US" altLang="en-US" sz="2000" dirty="0" err="1"/>
              <a:t>Informationstechnologien</a:t>
            </a:r>
            <a:r>
              <a:rPr lang="en-US" altLang="en-US" sz="2000" dirty="0"/>
              <a:t> </a:t>
            </a:r>
            <a:r>
              <a:rPr lang="en-US" altLang="en-US" sz="2000" dirty="0" err="1"/>
              <a:t>nutzen</a:t>
            </a:r>
            <a:r>
              <a:rPr lang="en-US" altLang="en-US" sz="2000" dirty="0"/>
              <a:t>, </a:t>
            </a:r>
            <a:r>
              <a:rPr lang="en-US" altLang="en-US" sz="2000" dirty="0" err="1"/>
              <a:t>zu</a:t>
            </a:r>
            <a:r>
              <a:rPr lang="en-US" altLang="en-US" sz="2000" dirty="0"/>
              <a:t> </a:t>
            </a:r>
            <a:r>
              <a:rPr lang="en-US" altLang="en-US" sz="2000" dirty="0" err="1"/>
              <a:t>lösen</a:t>
            </a:r>
            <a:r>
              <a:rPr lang="en-US" altLang="en-US" sz="2000" dirty="0"/>
              <a:t>. </a:t>
            </a:r>
            <a:r>
              <a:rPr lang="vi-VN" altLang="en-US" sz="2000" dirty="0"/>
              <a:t>Este necesară cooperarea și comunicarea între aceste grupuri.</a:t>
            </a:r>
            <a:endParaRPr lang="en-US" altLang="en-US" sz="2000" dirty="0"/>
          </a:p>
          <a:p>
            <a:pPr algn="just">
              <a:spcBef>
                <a:spcPts val="600"/>
              </a:spcBef>
              <a:spcAft>
                <a:spcPts val="600"/>
              </a:spcAft>
            </a:pPr>
            <a:r>
              <a:rPr lang="en-US" altLang="en-US" sz="2000" dirty="0"/>
              <a:t>Ein Problem </a:t>
            </a:r>
            <a:r>
              <a:rPr lang="en-US" altLang="en-US" sz="2000" dirty="0" err="1"/>
              <a:t>besteht</a:t>
            </a:r>
            <a:r>
              <a:rPr lang="en-US" altLang="en-US" sz="2000" dirty="0"/>
              <a:t> </a:t>
            </a:r>
            <a:r>
              <a:rPr lang="en-US" altLang="en-US" sz="2000" dirty="0" err="1"/>
              <a:t>darin</a:t>
            </a:r>
            <a:r>
              <a:rPr lang="en-US" altLang="en-US" sz="2000" dirty="0"/>
              <a:t>, </a:t>
            </a:r>
            <a:r>
              <a:rPr lang="en-US" altLang="en-US" sz="2000" dirty="0" err="1"/>
              <a:t>dass</a:t>
            </a:r>
            <a:r>
              <a:rPr lang="en-US" altLang="en-US" sz="2000" dirty="0"/>
              <a:t> </a:t>
            </a:r>
            <a:r>
              <a:rPr lang="en-US" altLang="en-US" sz="2000" dirty="0" err="1"/>
              <a:t>Unternehmen</a:t>
            </a:r>
            <a:r>
              <a:rPr lang="en-US" altLang="en-US" sz="2000" dirty="0"/>
              <a:t>, </a:t>
            </a:r>
            <a:r>
              <a:rPr lang="en-US" altLang="en-US" sz="2000" dirty="0" err="1"/>
              <a:t>insbesondere</a:t>
            </a:r>
            <a:r>
              <a:rPr lang="en-US" altLang="en-US" sz="2000" dirty="0"/>
              <a:t> KMU </a:t>
            </a:r>
            <a:r>
              <a:rPr lang="en-US" altLang="en-US" sz="2000" dirty="0" err="1"/>
              <a:t>mit</a:t>
            </a:r>
            <a:r>
              <a:rPr lang="en-US" altLang="en-US" sz="2000" dirty="0"/>
              <a:t> </a:t>
            </a:r>
            <a:r>
              <a:rPr lang="en-US" altLang="en-US" sz="2000" dirty="0" err="1"/>
              <a:t>weniger</a:t>
            </a:r>
            <a:r>
              <a:rPr lang="en-US" altLang="en-US" sz="2000" dirty="0"/>
              <a:t> </a:t>
            </a:r>
            <a:r>
              <a:rPr lang="en-US" altLang="en-US" sz="2000" dirty="0" err="1"/>
              <a:t>Ressourcen</a:t>
            </a:r>
            <a:r>
              <a:rPr lang="en-US" altLang="en-US" sz="2000" dirty="0"/>
              <a:t>, </a:t>
            </a:r>
            <a:r>
              <a:rPr lang="en-US" altLang="en-US" sz="2000" dirty="0" err="1"/>
              <a:t>Hilfe</a:t>
            </a:r>
            <a:r>
              <a:rPr lang="en-US" altLang="en-US" sz="2000" dirty="0"/>
              <a:t> </a:t>
            </a:r>
            <a:r>
              <a:rPr lang="en-US" altLang="en-US" sz="2000" dirty="0" err="1"/>
              <a:t>benötigen</a:t>
            </a:r>
            <a:r>
              <a:rPr lang="en-US" altLang="en-US" sz="2000" dirty="0"/>
              <a:t>, um die </a:t>
            </a:r>
            <a:r>
              <a:rPr lang="en-US" altLang="en-US" sz="2000" dirty="0" err="1"/>
              <a:t>Fähigkeiten</a:t>
            </a:r>
            <a:r>
              <a:rPr lang="en-US" altLang="en-US" sz="2000" dirty="0"/>
              <a:t> und </a:t>
            </a:r>
            <a:r>
              <a:rPr lang="en-US" altLang="en-US" sz="2000" dirty="0" err="1"/>
              <a:t>Lücken</a:t>
            </a:r>
            <a:r>
              <a:rPr lang="en-US" altLang="en-US" sz="2000" dirty="0"/>
              <a:t> </a:t>
            </a:r>
            <a:r>
              <a:rPr lang="en-US" altLang="en-US" sz="2000" dirty="0" err="1"/>
              <a:t>ihrer</a:t>
            </a:r>
            <a:r>
              <a:rPr lang="en-US" altLang="en-US" sz="2000" dirty="0"/>
              <a:t> Mitarbeiter </a:t>
            </a:r>
            <a:r>
              <a:rPr lang="en-US" altLang="en-US" sz="2000" dirty="0" err="1"/>
              <a:t>zu</a:t>
            </a:r>
            <a:r>
              <a:rPr lang="en-US" altLang="en-US" sz="2000" dirty="0"/>
              <a:t> </a:t>
            </a:r>
            <a:r>
              <a:rPr lang="en-US" altLang="en-US" sz="2000" dirty="0" err="1"/>
              <a:t>bewerten</a:t>
            </a:r>
            <a:r>
              <a:rPr lang="en-US" altLang="en-US" sz="2000" dirty="0"/>
              <a:t>, </a:t>
            </a:r>
            <a:r>
              <a:rPr lang="en-US" altLang="en-US" sz="2000" dirty="0" err="1"/>
              <a:t>digitale</a:t>
            </a:r>
            <a:r>
              <a:rPr lang="en-US" altLang="en-US" sz="2000" dirty="0"/>
              <a:t> </a:t>
            </a:r>
            <a:r>
              <a:rPr lang="en-US" altLang="en-US" sz="2000" dirty="0" err="1"/>
              <a:t>Methoden</a:t>
            </a:r>
            <a:r>
              <a:rPr lang="en-US" altLang="en-US" sz="2000" dirty="0"/>
              <a:t> </a:t>
            </a:r>
            <a:r>
              <a:rPr lang="en-US" altLang="en-US" sz="2000" dirty="0" err="1"/>
              <a:t>zur</a:t>
            </a:r>
            <a:r>
              <a:rPr lang="en-US" altLang="en-US" sz="2000" dirty="0"/>
              <a:t> </a:t>
            </a:r>
            <a:r>
              <a:rPr lang="en-US" altLang="en-US" sz="2000" dirty="0" err="1"/>
              <a:t>Verbesserung</a:t>
            </a:r>
            <a:r>
              <a:rPr lang="en-US" altLang="en-US" sz="2000" dirty="0"/>
              <a:t> der </a:t>
            </a:r>
            <a:r>
              <a:rPr lang="en-US" altLang="en-US" sz="2000" dirty="0" err="1"/>
              <a:t>bestehenden</a:t>
            </a:r>
            <a:r>
              <a:rPr lang="en-US" altLang="en-US" sz="2000" dirty="0"/>
              <a:t> Situation </a:t>
            </a:r>
            <a:r>
              <a:rPr lang="en-US" altLang="en-US" sz="2000" dirty="0" err="1"/>
              <a:t>einzusetzen</a:t>
            </a:r>
            <a:r>
              <a:rPr lang="en-US" altLang="en-US" sz="2000" dirty="0"/>
              <a:t> und </a:t>
            </a:r>
            <a:r>
              <a:rPr lang="en-US" altLang="en-US" sz="2000" dirty="0" err="1"/>
              <a:t>Weiterbildungsmöglichkeiten</a:t>
            </a:r>
            <a:r>
              <a:rPr lang="en-US" altLang="en-US" sz="2000" dirty="0"/>
              <a:t> </a:t>
            </a:r>
            <a:r>
              <a:rPr lang="en-US" altLang="en-US" sz="2000" dirty="0" err="1"/>
              <a:t>zu</a:t>
            </a:r>
            <a:r>
              <a:rPr lang="en-US" altLang="en-US" sz="2000" dirty="0"/>
              <a:t> </a:t>
            </a:r>
            <a:r>
              <a:rPr lang="en-US" altLang="en-US" sz="2000" dirty="0" err="1"/>
              <a:t>organisieren</a:t>
            </a:r>
            <a:r>
              <a:rPr lang="en-US" altLang="en-US" sz="2000" dirty="0"/>
              <a:t>, um </a:t>
            </a:r>
            <a:r>
              <a:rPr lang="en-US" altLang="en-US" sz="2000" dirty="0" err="1"/>
              <a:t>ihre</a:t>
            </a:r>
            <a:r>
              <a:rPr lang="en-US" altLang="en-US" sz="2000" dirty="0"/>
              <a:t> Mitarbeiter neu </a:t>
            </a:r>
            <a:r>
              <a:rPr lang="en-US" altLang="en-US" sz="2000" dirty="0" err="1"/>
              <a:t>zu</a:t>
            </a:r>
            <a:r>
              <a:rPr lang="en-US" altLang="en-US" sz="2000" dirty="0"/>
              <a:t> </a:t>
            </a:r>
            <a:r>
              <a:rPr lang="en-US" altLang="en-US" sz="2000" dirty="0" err="1"/>
              <a:t>qualifizieren</a:t>
            </a:r>
            <a:r>
              <a:rPr lang="en-US" altLang="en-US" sz="2000" dirty="0"/>
              <a:t>.</a:t>
            </a:r>
            <a:endParaRPr lang="vi-VN" altLang="en-US" sz="2000" dirty="0"/>
          </a:p>
        </p:txBody>
      </p:sp>
      <p:sp>
        <p:nvSpPr>
          <p:cNvPr id="20483" name="Titel 1">
            <a:extLst>
              <a:ext uri="{FF2B5EF4-FFF2-40B4-BE49-F238E27FC236}">
                <a16:creationId xmlns:a16="http://schemas.microsoft.com/office/drawing/2014/main" id="{13EB7D44-06CC-65F7-8E49-6B8CD3830EF6}"/>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000" dirty="0">
                <a:latin typeface="Calibri Light" panose="020F0302020204030204" pitchFamily="34" charset="0"/>
              </a:rPr>
              <a:t>Wie Sie </a:t>
            </a:r>
            <a:r>
              <a:rPr lang="en-US" altLang="en-US" sz="4000" dirty="0" err="1">
                <a:latin typeface="Calibri Light" panose="020F0302020204030204" pitchFamily="34" charset="0"/>
              </a:rPr>
              <a:t>sich</a:t>
            </a:r>
            <a:r>
              <a:rPr lang="en-US" altLang="en-US" sz="4000" dirty="0">
                <a:latin typeface="Calibri Light" panose="020F0302020204030204" pitchFamily="34" charset="0"/>
              </a:rPr>
              <a:t> </a:t>
            </a:r>
            <a:r>
              <a:rPr lang="en-US" altLang="en-US" sz="4000" dirty="0" err="1">
                <a:latin typeface="Calibri Light" panose="020F0302020204030204" pitchFamily="34" charset="0"/>
              </a:rPr>
              <a:t>vor</a:t>
            </a:r>
            <a:r>
              <a:rPr lang="en-US" altLang="en-US" sz="4000" dirty="0">
                <a:latin typeface="Calibri Light" panose="020F0302020204030204" pitchFamily="34" charset="0"/>
              </a:rPr>
              <a:t> </a:t>
            </a:r>
            <a:r>
              <a:rPr lang="en-US" altLang="en-US" sz="4000" dirty="0" err="1">
                <a:latin typeface="Calibri Light" panose="020F0302020204030204" pitchFamily="34" charset="0"/>
              </a:rPr>
              <a:t>Cyberangriffen</a:t>
            </a:r>
            <a:r>
              <a:rPr lang="en-US" altLang="en-US" sz="4000" dirty="0">
                <a:latin typeface="Calibri Light" panose="020F0302020204030204" pitchFamily="34" charset="0"/>
              </a:rPr>
              <a:t> </a:t>
            </a:r>
            <a:r>
              <a:rPr lang="en-US" altLang="en-US" sz="4000" dirty="0" err="1">
                <a:latin typeface="Calibri Light" panose="020F0302020204030204" pitchFamily="34" charset="0"/>
              </a:rPr>
              <a:t>schützen</a:t>
            </a:r>
            <a:r>
              <a:rPr lang="en-US" altLang="en-US" sz="4000" dirty="0">
                <a:latin typeface="Calibri Light" panose="020F0302020204030204" pitchFamily="34" charset="0"/>
              </a:rPr>
              <a:t> </a:t>
            </a:r>
            <a:r>
              <a:rPr lang="en-US" altLang="en-US" sz="4000" dirty="0" err="1">
                <a:latin typeface="Calibri Light" panose="020F0302020204030204" pitchFamily="34" charset="0"/>
              </a:rPr>
              <a:t>können</a:t>
            </a:r>
            <a:endParaRPr lang="en-US" altLang="en-US" sz="4000" dirty="0">
              <a:latin typeface="Calibri Light" panose="020F0302020204030204" pitchFamily="34" charset="0"/>
            </a:endParaRPr>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a:extLst>
              <a:ext uri="{FF2B5EF4-FFF2-40B4-BE49-F238E27FC236}">
                <a16:creationId xmlns:a16="http://schemas.microsoft.com/office/drawing/2014/main" id="{E6BF5909-B2E8-A44F-8797-5CB0D40C5D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0038" y="1844675"/>
            <a:ext cx="5745162" cy="4078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507" name="Titel 1">
            <a:extLst>
              <a:ext uri="{FF2B5EF4-FFF2-40B4-BE49-F238E27FC236}">
                <a16:creationId xmlns:a16="http://schemas.microsoft.com/office/drawing/2014/main" id="{373EF0BE-99B5-B7F8-F18A-5D0C232BE70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Vom InCyT-Projekt unterstützte Aktivitäten</a:t>
            </a:r>
          </a:p>
        </p:txBody>
      </p:sp>
      <p:sp>
        <p:nvSpPr>
          <p:cNvPr id="21508" name="TextBox 3">
            <a:extLst>
              <a:ext uri="{FF2B5EF4-FFF2-40B4-BE49-F238E27FC236}">
                <a16:creationId xmlns:a16="http://schemas.microsoft.com/office/drawing/2014/main" id="{35565BBD-E255-2E31-6D39-57A3903C2B39}"/>
              </a:ext>
            </a:extLst>
          </p:cNvPr>
          <p:cNvSpPr txBox="1">
            <a:spLocks noChangeArrowheads="1"/>
          </p:cNvSpPr>
          <p:nvPr/>
        </p:nvSpPr>
        <p:spPr bwMode="auto">
          <a:xfrm>
            <a:off x="695325" y="6081713"/>
            <a:ext cx="106568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ctr" eaLnBrk="1" hangingPunct="1"/>
            <a:r>
              <a:rPr lang="de-DE" altLang="en-US" sz="2400" i="1">
                <a:cs typeface="Arial" panose="020B0604020202020204" pitchFamily="34" charset="0"/>
              </a:rPr>
              <a:t>Abbildung 1: </a:t>
            </a:r>
            <a:r>
              <a:rPr lang="en-US" altLang="en-US" sz="2400" i="1">
                <a:cs typeface="Arial" panose="020B0604020202020204" pitchFamily="34" charset="0"/>
              </a:rPr>
              <a:t>Durch das InCyT-Projekt unterstützte Aktivitäten</a:t>
            </a:r>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2">
            <a:extLst>
              <a:ext uri="{FF2B5EF4-FFF2-40B4-BE49-F238E27FC236}">
                <a16:creationId xmlns:a16="http://schemas.microsoft.com/office/drawing/2014/main" id="{2EEF94A1-551E-4EA0-7D27-B5C16DCA15A8}"/>
              </a:ext>
            </a:extLst>
          </p:cNvPr>
          <p:cNvSpPr>
            <a:spLocks noGrp="1" noChangeArrowheads="1"/>
          </p:cNvSpPr>
          <p:nvPr>
            <p:ph idx="4294967295"/>
          </p:nvPr>
        </p:nvSpPr>
        <p:spPr bwMode="auto">
          <a:xfrm>
            <a:off x="623888" y="1958975"/>
            <a:ext cx="1101725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en-US" altLang="en-US" sz="2400">
                <a:cs typeface="Calibri" panose="020F0502020204030204" pitchFamily="34" charset="0"/>
              </a:rPr>
              <a:t>Unternehmer, auch künftige, brauchen komplexe Denkweisen und die Fähigkeit, Wissen aus verschiedenen Bereichen zu verstehen und zu integrieren, was interdisziplinäres Lernen erfordert.</a:t>
            </a:r>
            <a:endParaRPr lang="vi-VN" altLang="en-US" sz="2400">
              <a:latin typeface="Calibri" panose="020F0502020204030204" pitchFamily="34" charset="0"/>
              <a:cs typeface="Calibri" panose="020F0502020204030204" pitchFamily="34" charset="0"/>
            </a:endParaRPr>
          </a:p>
          <a:p>
            <a:pPr algn="just">
              <a:spcBef>
                <a:spcPts val="600"/>
              </a:spcBef>
              <a:spcAft>
                <a:spcPts val="600"/>
              </a:spcAft>
            </a:pPr>
            <a:r>
              <a:rPr lang="en-US" altLang="en-US" sz="2400">
                <a:cs typeface="Calibri" panose="020F0502020204030204" pitchFamily="34" charset="0"/>
              </a:rPr>
              <a:t>Komplexe ingenieurtechnische Probleme erfordern die Schaffung einer interdisziplinären Situation auf eine fast natürliche Weise.</a:t>
            </a:r>
            <a:endParaRPr lang="vi-VN" altLang="en-US" sz="2400">
              <a:latin typeface="Calibri" panose="020F0502020204030204" pitchFamily="34" charset="0"/>
              <a:cs typeface="Calibri" panose="020F0502020204030204" pitchFamily="34" charset="0"/>
            </a:endParaRPr>
          </a:p>
          <a:p>
            <a:pPr algn="just">
              <a:spcBef>
                <a:spcPts val="600"/>
              </a:spcBef>
              <a:spcAft>
                <a:spcPts val="600"/>
              </a:spcAft>
            </a:pPr>
            <a:r>
              <a:rPr lang="en-US" altLang="en-US" sz="2400">
                <a:cs typeface="Calibri" panose="020F0502020204030204" pitchFamily="34" charset="0"/>
              </a:rPr>
              <a:t>Bei einem interdisziplinären Ansatz sollten die Lernenden Informationen aus verschiedenen Disziplinen und Bereichen integrieren.</a:t>
            </a:r>
            <a:endParaRPr lang="vi-VN" altLang="en-US" sz="2400">
              <a:latin typeface="Calibri" panose="020F0502020204030204" pitchFamily="34" charset="0"/>
              <a:cs typeface="Calibri" panose="020F0502020204030204" pitchFamily="34" charset="0"/>
            </a:endParaRPr>
          </a:p>
          <a:p>
            <a:pPr algn="just">
              <a:spcBef>
                <a:spcPts val="600"/>
              </a:spcBef>
              <a:spcAft>
                <a:spcPts val="600"/>
              </a:spcAft>
            </a:pPr>
            <a:r>
              <a:rPr lang="en-US" altLang="en-US" sz="2400">
                <a:cs typeface="Calibri" panose="020F0502020204030204" pitchFamily="34" charset="0"/>
              </a:rPr>
              <a:t>Sie entwickeln ein interdisziplinäres Verständnis, lernen, Fachgebiete und disziplinspezifische Denkweisen zu integrieren.</a:t>
            </a:r>
          </a:p>
          <a:p>
            <a:pPr algn="just">
              <a:spcBef>
                <a:spcPts val="600"/>
              </a:spcBef>
              <a:spcAft>
                <a:spcPts val="600"/>
              </a:spcAft>
            </a:pPr>
            <a:r>
              <a:rPr lang="en-US" altLang="en-US" sz="2400">
                <a:cs typeface="Calibri" panose="020F0502020204030204" pitchFamily="34" charset="0"/>
              </a:rPr>
              <a:t>Dadurch werden die kognitiven Fähigkeiten und das kritische Denken stärker gefördert als durch einzelne Fächer.</a:t>
            </a:r>
            <a:endParaRPr lang="vi-VN" altLang="en-US" sz="2400">
              <a:latin typeface="Calibri" panose="020F0502020204030204" pitchFamily="34" charset="0"/>
              <a:cs typeface="Calibri" panose="020F0502020204030204" pitchFamily="34" charset="0"/>
            </a:endParaRPr>
          </a:p>
        </p:txBody>
      </p:sp>
      <p:sp>
        <p:nvSpPr>
          <p:cNvPr id="22531" name="Titel 1">
            <a:extLst>
              <a:ext uri="{FF2B5EF4-FFF2-40B4-BE49-F238E27FC236}">
                <a16:creationId xmlns:a16="http://schemas.microsoft.com/office/drawing/2014/main" id="{CA46D0F2-8D86-B691-7064-C623B911121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Ausbildung und Betreuung</a:t>
            </a:r>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B2918083-51F3-16DD-E8B6-C42B318AD9B3}"/>
              </a:ext>
            </a:extLst>
          </p:cNvPr>
          <p:cNvSpPr>
            <a:spLocks noGrp="1"/>
          </p:cNvSpPr>
          <p:nvPr>
            <p:ph idx="4294967295"/>
          </p:nvPr>
        </p:nvSpPr>
        <p:spPr>
          <a:xfrm>
            <a:off x="479425" y="1976438"/>
            <a:ext cx="11161713" cy="4525962"/>
          </a:xfrm>
          <a:prstGeom prst="rect">
            <a:avLst/>
          </a:prstGeom>
        </p:spPr>
        <p:txBody>
          <a:bodyPr>
            <a:normAutofit lnSpcReduction="10000"/>
          </a:bodyPr>
          <a:lstStyle/>
          <a:p>
            <a:pPr algn="just" fontAlgn="auto">
              <a:spcAft>
                <a:spcPts val="0"/>
              </a:spcAft>
              <a:defRPr/>
            </a:pPr>
            <a:r>
              <a:rPr lang="en-US" dirty="0">
                <a:cs typeface="Arial" panose="020B0604020202020204" pitchFamily="34" charset="0"/>
              </a:rPr>
              <a:t>Es geht darum, Menschen zu manipulieren (oft mit psychologischen Methoden), um Zugang zu Daten, Dokumenten und Informationen zu erhalten, die für den Angreifer von Interesse sind.</a:t>
            </a:r>
            <a:endParaRPr lang="vi-VN" dirty="0">
              <a:cs typeface="Arial" panose="020B0604020202020204" pitchFamily="34" charset="0"/>
            </a:endParaRPr>
          </a:p>
          <a:p>
            <a:pPr algn="just" fontAlgn="auto">
              <a:spcAft>
                <a:spcPts val="0"/>
              </a:spcAft>
              <a:defRPr/>
            </a:pPr>
            <a:r>
              <a:rPr lang="en-US" dirty="0">
                <a:cs typeface="Arial" panose="020B0604020202020204" pitchFamily="34" charset="0"/>
              </a:rPr>
              <a:t>ist heute eine der größten Bedrohungen für die Informationssicherheit und eine wirksame Form der Internetkriminalität.</a:t>
            </a:r>
            <a:endParaRPr lang="vi-VN" dirty="0">
              <a:cs typeface="Arial" panose="020B0604020202020204" pitchFamily="34" charset="0"/>
            </a:endParaRPr>
          </a:p>
          <a:p>
            <a:pPr algn="just" fontAlgn="auto">
              <a:spcAft>
                <a:spcPts val="0"/>
              </a:spcAft>
              <a:defRPr/>
            </a:pPr>
            <a:r>
              <a:rPr lang="en-US" dirty="0">
                <a:cs typeface="Arial" panose="020B0604020202020204" pitchFamily="34" charset="0"/>
              </a:rPr>
              <a:t>könnte gefährliche Auswirkungen haben, z. B. Datenschutzverletzungen, mehr als jede andere Art von Angriffen.</a:t>
            </a:r>
            <a:endParaRPr lang="vi-VN" dirty="0">
              <a:cs typeface="Arial" panose="020B0604020202020204" pitchFamily="34" charset="0"/>
            </a:endParaRPr>
          </a:p>
          <a:p>
            <a:pPr algn="just" fontAlgn="auto">
              <a:spcAft>
                <a:spcPts val="0"/>
              </a:spcAft>
              <a:defRPr/>
            </a:pPr>
            <a:r>
              <a:rPr lang="en-US" dirty="0">
                <a:cs typeface="Arial" panose="020B0604020202020204" pitchFamily="34" charset="0"/>
              </a:rPr>
              <a:t>die Angriffe haben ein finanzielles Ziel, und die Unternehmen haben dadurch beträchtliche Geldbeträge verloren.</a:t>
            </a:r>
            <a:endParaRPr lang="vi-VN" dirty="0">
              <a:cs typeface="Arial" panose="020B0604020202020204" pitchFamily="34" charset="0"/>
            </a:endParaRPr>
          </a:p>
          <a:p>
            <a:pPr algn="just" fontAlgn="auto">
              <a:spcAft>
                <a:spcPts val="0"/>
              </a:spcAft>
              <a:defRPr/>
            </a:pPr>
            <a:r>
              <a:rPr lang="en-US" dirty="0">
                <a:cs typeface="Arial" panose="020B0604020202020204" pitchFamily="34" charset="0"/>
              </a:rPr>
              <a:t>Er ist besonders gefährlich, weil er mehr auf menschliches Versagen als auf Schwachstellen in Software und Betriebssystemen beruht.</a:t>
            </a:r>
            <a:endParaRPr lang="vi-VN" dirty="0">
              <a:cs typeface="Arial" panose="020B0604020202020204" pitchFamily="34" charset="0"/>
            </a:endParaRPr>
          </a:p>
        </p:txBody>
      </p:sp>
      <p:sp>
        <p:nvSpPr>
          <p:cNvPr id="23555" name="Titel 1">
            <a:extLst>
              <a:ext uri="{FF2B5EF4-FFF2-40B4-BE49-F238E27FC236}">
                <a16:creationId xmlns:a16="http://schemas.microsoft.com/office/drawing/2014/main" id="{40520C8A-3100-21F4-AE27-9E69C869557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Engineering</a:t>
            </a:r>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0081F03B-E155-C893-1DE9-963687442E29}"/>
              </a:ext>
            </a:extLst>
          </p:cNvPr>
          <p:cNvSpPr>
            <a:spLocks noGrp="1"/>
          </p:cNvSpPr>
          <p:nvPr>
            <p:ph idx="4294967295"/>
          </p:nvPr>
        </p:nvSpPr>
        <p:spPr>
          <a:xfrm>
            <a:off x="1030288" y="2060575"/>
            <a:ext cx="10537825" cy="4525963"/>
          </a:xfrm>
          <a:prstGeom prst="rect">
            <a:avLst/>
          </a:prstGeom>
        </p:spPr>
        <p:txBody>
          <a:bodyPr>
            <a:normAutofit/>
          </a:bodyPr>
          <a:lstStyle/>
          <a:p>
            <a:pPr marL="0" indent="0" fontAlgn="auto">
              <a:spcBef>
                <a:spcPts val="600"/>
              </a:spcBef>
              <a:spcAft>
                <a:spcPts val="600"/>
              </a:spcAft>
              <a:buFont typeface="Arial" panose="020B0604020202020204" pitchFamily="34" charset="0"/>
              <a:buNone/>
              <a:defRPr/>
            </a:pPr>
            <a:r>
              <a:rPr lang="vi-VN" dirty="0">
                <a:latin typeface="Calibri" panose="020F0502020204030204" pitchFamily="34" charset="0"/>
                <a:cs typeface="Calibri" panose="020F0502020204030204" pitchFamily="34" charset="0"/>
              </a:rPr>
              <a:t>Die Unternehmen:</a:t>
            </a:r>
          </a:p>
          <a:p>
            <a:pPr algn="just" fontAlgn="auto">
              <a:spcBef>
                <a:spcPts val="600"/>
              </a:spcBef>
              <a:spcAft>
                <a:spcPts val="600"/>
              </a:spcAft>
              <a:defRPr/>
            </a:pPr>
            <a:r>
              <a:rPr lang="en-US" sz="2400" dirty="0"/>
              <a:t>Sie könnten Produktivitätseinbußen, einen Rückgang der Arbeitsmoral und Schwierigkeiten bei der Wiederherstellung erleiden.</a:t>
            </a:r>
            <a:endParaRPr lang="vi-VN" sz="2400" dirty="0"/>
          </a:p>
          <a:p>
            <a:pPr algn="just" fontAlgn="auto">
              <a:spcBef>
                <a:spcPts val="600"/>
              </a:spcBef>
              <a:spcAft>
                <a:spcPts val="600"/>
              </a:spcAft>
              <a:defRPr/>
            </a:pPr>
            <a:r>
              <a:rPr lang="en-US" sz="2400" dirty="0"/>
              <a:t>sie haben einen Imageschaden, weil die Kunden nicht davon überzeugt sind, dass das Unternehmen sich selbst schützen kann.</a:t>
            </a:r>
            <a:endParaRPr lang="vi-VN" sz="2400" dirty="0"/>
          </a:p>
          <a:p>
            <a:pPr algn="just" fontAlgn="auto">
              <a:spcBef>
                <a:spcPts val="600"/>
              </a:spcBef>
              <a:spcAft>
                <a:spcPts val="600"/>
              </a:spcAft>
              <a:defRPr/>
            </a:pPr>
            <a:r>
              <a:rPr lang="en-US" sz="2400" dirty="0"/>
              <a:t>oft eine alte Reaktion auf einen Vorfall auslösen müssen.</a:t>
            </a:r>
            <a:endParaRPr lang="vi-VN" sz="2400" dirty="0"/>
          </a:p>
          <a:p>
            <a:pPr algn="just" fontAlgn="auto">
              <a:spcBef>
                <a:spcPts val="600"/>
              </a:spcBef>
              <a:spcAft>
                <a:spcPts val="600"/>
              </a:spcAft>
              <a:defRPr/>
            </a:pPr>
            <a:r>
              <a:rPr lang="en-US" sz="2400" dirty="0"/>
              <a:t>sollte Sicherheitssoftware zur Verfügung stellen, um zukünftige Angriffe zu verhindern.</a:t>
            </a:r>
            <a:endParaRPr lang="vi-VN" sz="2400" dirty="0"/>
          </a:p>
          <a:p>
            <a:pPr algn="just" fontAlgn="auto">
              <a:spcBef>
                <a:spcPts val="600"/>
              </a:spcBef>
              <a:spcAft>
                <a:spcPts val="600"/>
              </a:spcAft>
              <a:defRPr/>
            </a:pPr>
            <a:r>
              <a:rPr lang="en-US" sz="2400" dirty="0"/>
              <a:t>Sie müssten ihre Mitarbeiter häufig umschulen, um auf Angriffe vorbereitet zu sein.</a:t>
            </a:r>
            <a:endParaRPr lang="de-DE" sz="2400" dirty="0"/>
          </a:p>
        </p:txBody>
      </p:sp>
      <p:sp>
        <p:nvSpPr>
          <p:cNvPr id="24579" name="Titel 1">
            <a:extLst>
              <a:ext uri="{FF2B5EF4-FFF2-40B4-BE49-F238E27FC236}">
                <a16:creationId xmlns:a16="http://schemas.microsoft.com/office/drawing/2014/main" id="{6FA462C5-A050-EECC-146F-41E39BB2DCD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Engineering</a:t>
            </a:r>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Inhaltsplatzhalter 2">
            <a:extLst>
              <a:ext uri="{FF2B5EF4-FFF2-40B4-BE49-F238E27FC236}">
                <a16:creationId xmlns:a16="http://schemas.microsoft.com/office/drawing/2014/main" id="{0ADA843D-810E-D5AF-6D1C-DE12CE6CA8D9}"/>
              </a:ext>
            </a:extLst>
          </p:cNvPr>
          <p:cNvSpPr>
            <a:spLocks noGrp="1" noChangeArrowheads="1"/>
          </p:cNvSpPr>
          <p:nvPr>
            <p:ph idx="4294967295"/>
          </p:nvPr>
        </p:nvSpPr>
        <p:spPr bwMode="auto">
          <a:xfrm>
            <a:off x="550863" y="2205038"/>
            <a:ext cx="11090275" cy="435133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lnSpc>
                <a:spcPct val="120000"/>
              </a:lnSpc>
              <a:spcBef>
                <a:spcPts val="600"/>
              </a:spcBef>
              <a:spcAft>
                <a:spcPts val="600"/>
              </a:spcAft>
            </a:pPr>
            <a:r>
              <a:rPr lang="en-US" altLang="en-US" sz="2400">
                <a:cs typeface="Arial" panose="020B0604020202020204" pitchFamily="34" charset="0"/>
              </a:rPr>
              <a:t>von Mitarbeitern und Führungskräften, für die es wichtig ist, Social-Engineering-Angriffe zu erkennen, weil das Risiko, Opfer zu werden, hoch ist.</a:t>
            </a:r>
            <a:endParaRPr lang="vi-VN" altLang="en-US" sz="2400">
              <a:cs typeface="Arial" panose="020B0604020202020204" pitchFamily="34" charset="0"/>
            </a:endParaRPr>
          </a:p>
          <a:p>
            <a:pPr algn="just">
              <a:lnSpc>
                <a:spcPct val="120000"/>
              </a:lnSpc>
              <a:spcBef>
                <a:spcPts val="600"/>
              </a:spcBef>
              <a:spcAft>
                <a:spcPts val="600"/>
              </a:spcAft>
            </a:pPr>
            <a:r>
              <a:rPr lang="en-US" altLang="en-US" sz="2400">
                <a:cs typeface="Arial" panose="020B0604020202020204" pitchFamily="34" charset="0"/>
              </a:rPr>
              <a:t>können in Sicherheitsprogramme für Gemeinden, Einzelpersonen und Bürger aufgenommen werden und den Einzelnen und seine Organisation schützen.</a:t>
            </a:r>
            <a:endParaRPr lang="vi-VN" altLang="en-US" sz="2400">
              <a:cs typeface="Arial" panose="020B0604020202020204" pitchFamily="34" charset="0"/>
            </a:endParaRPr>
          </a:p>
          <a:p>
            <a:pPr algn="just">
              <a:lnSpc>
                <a:spcPct val="120000"/>
              </a:lnSpc>
              <a:spcBef>
                <a:spcPts val="600"/>
              </a:spcBef>
              <a:spcAft>
                <a:spcPts val="600"/>
              </a:spcAft>
            </a:pPr>
            <a:r>
              <a:rPr lang="en-US" altLang="en-US" sz="2400">
                <a:cs typeface="Arial" panose="020B0604020202020204" pitchFamily="34" charset="0"/>
              </a:rPr>
              <a:t>Daher sollten sie dabei unterstützt werden, Schulungen zur Sensibilisierung für den Umgang mit dem Internet ernst zu nehmen und ihren Mitarbeitern die Möglichkeit zu geben, an solchen Schulungen teilzunehmen.</a:t>
            </a:r>
            <a:endParaRPr lang="de-DE" altLang="en-US" sz="2400">
              <a:cs typeface="Arial" panose="020B0604020202020204" pitchFamily="34" charset="0"/>
            </a:endParaRPr>
          </a:p>
        </p:txBody>
      </p:sp>
      <p:sp>
        <p:nvSpPr>
          <p:cNvPr id="25603" name="Titel 1">
            <a:extLst>
              <a:ext uri="{FF2B5EF4-FFF2-40B4-BE49-F238E27FC236}">
                <a16:creationId xmlns:a16="http://schemas.microsoft.com/office/drawing/2014/main" id="{E0CB4233-26E2-801F-7CD1-B74C8E674A4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Social-Engineering-Schulung (Cyber-Bewusstsein)</a:t>
            </a:r>
          </a:p>
        </p:txBody>
      </p:sp>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3C49C41F-4580-FCFC-66DC-7FB320155775}"/>
              </a:ext>
            </a:extLst>
          </p:cNvPr>
          <p:cNvSpPr>
            <a:spLocks noGrp="1"/>
          </p:cNvSpPr>
          <p:nvPr>
            <p:ph idx="4294967295"/>
          </p:nvPr>
        </p:nvSpPr>
        <p:spPr>
          <a:xfrm>
            <a:off x="623888" y="2060575"/>
            <a:ext cx="10944225" cy="4351338"/>
          </a:xfrm>
          <a:prstGeom prst="rect">
            <a:avLst/>
          </a:prstGeom>
        </p:spPr>
        <p:txBody>
          <a:bodyPr>
            <a:normAutofit/>
          </a:bodyPr>
          <a:lstStyle/>
          <a:p>
            <a:pPr marL="0" indent="0" fontAlgn="auto">
              <a:spcAft>
                <a:spcPts val="0"/>
              </a:spcAft>
              <a:buFont typeface="Arial" panose="020B0604020202020204" pitchFamily="34" charset="0"/>
              <a:buNone/>
              <a:defRPr/>
            </a:pPr>
            <a:r>
              <a:rPr lang="vi-VN" dirty="0">
                <a:latin typeface="Calibri" panose="020F0502020204030204" pitchFamily="34" charset="0"/>
                <a:cs typeface="Calibri" panose="020F0502020204030204" pitchFamily="34" charset="0"/>
              </a:rPr>
              <a:t>Angreifer:</a:t>
            </a:r>
          </a:p>
          <a:p>
            <a:pPr algn="just" fontAlgn="auto">
              <a:spcAft>
                <a:spcPts val="0"/>
              </a:spcAft>
              <a:defRPr/>
            </a:pPr>
            <a:r>
              <a:rPr lang="en-US" sz="2400" dirty="0">
                <a:cs typeface="Arial" panose="020B0604020202020204" pitchFamily="34" charset="0"/>
              </a:rPr>
              <a:t>zunächst das anvisierte Opfer untersuchen, um die für den Angriff erforderlichen grundlegenden Informationen zu sammeln, z. B. Eintrittspunkte und schwache Sicherheitsprotokolle.</a:t>
            </a:r>
            <a:endParaRPr lang="vi-VN" sz="2400" dirty="0">
              <a:cs typeface="Arial" panose="020B0604020202020204" pitchFamily="34" charset="0"/>
            </a:endParaRPr>
          </a:p>
          <a:p>
            <a:pPr algn="just" fontAlgn="auto">
              <a:spcAft>
                <a:spcPts val="0"/>
              </a:spcAft>
              <a:defRPr/>
            </a:pPr>
            <a:r>
              <a:rPr lang="en-US" sz="2400" dirty="0">
                <a:cs typeface="Arial" panose="020B0604020202020204" pitchFamily="34" charset="0"/>
              </a:rPr>
              <a:t>Sie versuchen dann, das Vertrauen des Opfers zu gewinnen und bieten Anreize für Handlungen, die nicht zu den typischen Sicherheitspraktiken gehören, wie z. B. die Preisgabe sensibler Informationen oder die Gewährung des Zugangs zu wichtigen Ressourcen.</a:t>
            </a:r>
          </a:p>
          <a:p>
            <a:pPr algn="just" fontAlgn="auto">
              <a:spcAft>
                <a:spcPts val="0"/>
              </a:spcAft>
              <a:defRPr/>
            </a:pPr>
            <a:r>
              <a:rPr lang="en-US" sz="2400" dirty="0">
                <a:cs typeface="Arial" panose="020B0604020202020204" pitchFamily="34" charset="0"/>
              </a:rPr>
              <a:t>Abbildung 2 erläutert den Lebenszyklus eines Angriffs.</a:t>
            </a:r>
            <a:endParaRPr lang="de-DE" sz="2400" dirty="0">
              <a:cs typeface="Arial" panose="020B0604020202020204" pitchFamily="34" charset="0"/>
            </a:endParaRPr>
          </a:p>
        </p:txBody>
      </p:sp>
      <p:sp>
        <p:nvSpPr>
          <p:cNvPr id="26627" name="Titel 1">
            <a:extLst>
              <a:ext uri="{FF2B5EF4-FFF2-40B4-BE49-F238E27FC236}">
                <a16:creationId xmlns:a16="http://schemas.microsoft.com/office/drawing/2014/main" id="{914A725B-83F9-2E06-0D4B-9FA39DC1E07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Der Lebenszyklus eines Social Engineering-Angriffs</a:t>
            </a: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5B40671C-8677-D208-B4AA-B030882C878C}"/>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27651" name="Objekt 5">
            <a:extLst>
              <a:ext uri="{FF2B5EF4-FFF2-40B4-BE49-F238E27FC236}">
                <a16:creationId xmlns:a16="http://schemas.microsoft.com/office/drawing/2014/main" id="{0F01C6E8-F61F-895F-7547-FC99EA2F30FD}"/>
              </a:ext>
            </a:extLst>
          </p:cNvPr>
          <p:cNvGraphicFramePr>
            <a:graphicFrameLocks/>
          </p:cNvGraphicFramePr>
          <p:nvPr/>
        </p:nvGraphicFramePr>
        <p:xfrm>
          <a:off x="2420938" y="1700213"/>
          <a:ext cx="7419975" cy="4587875"/>
        </p:xfrm>
        <a:graphic>
          <a:graphicData uri="http://schemas.openxmlformats.org/presentationml/2006/ole">
            <mc:AlternateContent xmlns:mc="http://schemas.openxmlformats.org/markup-compatibility/2006">
              <mc:Choice xmlns:v="urn:schemas-microsoft-com:vml" Requires="v">
                <p:oleObj name="Picture" r:id="rId2" imgW="0" imgH="0" progId="StaticMetafile">
                  <p:embed/>
                </p:oleObj>
              </mc:Choice>
              <mc:Fallback>
                <p:oleObj name="Picture" r:id="rId2" imgW="0" imgH="0" progId="StaticMetafile">
                  <p:embed/>
                  <p:pic>
                    <p:nvPicPr>
                      <p:cNvPr id="0" name="Objekt 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0938" y="1700213"/>
                        <a:ext cx="7419975" cy="45878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7652" name="Textfeld 6">
            <a:extLst>
              <a:ext uri="{FF2B5EF4-FFF2-40B4-BE49-F238E27FC236}">
                <a16:creationId xmlns:a16="http://schemas.microsoft.com/office/drawing/2014/main" id="{BB3E41D0-9E9A-2192-0CB8-8872D50D1BCB}"/>
              </a:ext>
            </a:extLst>
          </p:cNvPr>
          <p:cNvSpPr txBox="1">
            <a:spLocks noChangeArrowheads="1"/>
          </p:cNvSpPr>
          <p:nvPr/>
        </p:nvSpPr>
        <p:spPr bwMode="auto">
          <a:xfrm>
            <a:off x="695325" y="6181725"/>
            <a:ext cx="108727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ctr" eaLnBrk="1" hangingPunct="1"/>
            <a:r>
              <a:rPr lang="de-DE" altLang="en-US" sz="2400" i="1">
                <a:cs typeface="Calibri" panose="020F0502020204030204" pitchFamily="34" charset="0"/>
              </a:rPr>
              <a:t>Abbildung 2: </a:t>
            </a:r>
            <a:r>
              <a:rPr lang="en-US" altLang="en-US" sz="2400" i="1">
                <a:cs typeface="Calibri" panose="020F0502020204030204" pitchFamily="34" charset="0"/>
              </a:rPr>
              <a:t>Lebenszyklus eines Angriffs</a:t>
            </a:r>
            <a:endParaRPr lang="de-DE" altLang="en-US" sz="2400" i="1">
              <a:cs typeface="Calibri" panose="020F0502020204030204" pitchFamily="34" charset="0"/>
            </a:endParaRPr>
          </a:p>
        </p:txBody>
      </p:sp>
      <p:sp>
        <p:nvSpPr>
          <p:cNvPr id="2" name="Titel 3">
            <a:extLst>
              <a:ext uri="{FF2B5EF4-FFF2-40B4-BE49-F238E27FC236}">
                <a16:creationId xmlns:a16="http://schemas.microsoft.com/office/drawing/2014/main" id="{7C237E70-A879-39CD-B761-C8445D54FFD6}"/>
              </a:ext>
            </a:extLst>
          </p:cNvPr>
          <p:cNvSpPr txBox="1">
            <a:spLocks/>
          </p:cNvSpPr>
          <p:nvPr/>
        </p:nvSpPr>
        <p:spPr bwMode="auto">
          <a:xfrm>
            <a:off x="2117725" y="765175"/>
            <a:ext cx="8229600" cy="1143000"/>
          </a:xfrm>
          <a:prstGeom prst="rect">
            <a:avLst/>
          </a:prstGeom>
          <a:noFill/>
          <a:ln>
            <a:noFill/>
          </a:ln>
        </p:spPr>
        <p:txBody>
          <a:bodyPr anchor="ctr">
            <a:normAutofit fontScale="97500"/>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a:lstStyle>
          <a:p>
            <a:pPr>
              <a:spcAft>
                <a:spcPts val="600"/>
              </a:spcAft>
              <a:defRPr/>
            </a:pPr>
            <a:br>
              <a:rPr lang="vi-VN" sz="2200" b="1" dirty="0">
                <a:cs typeface="Arial" panose="020B0604020202020204" pitchFamily="34" charset="0"/>
              </a:rPr>
            </a:br>
            <a:endParaRPr lang="de-DE" sz="3600" b="1" dirty="0">
              <a:solidFill>
                <a:schemeClr val="accent6"/>
              </a:solidFill>
              <a:cs typeface="Arial" panose="020B0604020202020204" pitchFamily="34" charset="0"/>
            </a:endParaRPr>
          </a:p>
        </p:txBody>
      </p:sp>
      <p:sp>
        <p:nvSpPr>
          <p:cNvPr id="27654" name="Titel 1">
            <a:extLst>
              <a:ext uri="{FF2B5EF4-FFF2-40B4-BE49-F238E27FC236}">
                <a16:creationId xmlns:a16="http://schemas.microsoft.com/office/drawing/2014/main" id="{3030D0B4-1A19-9826-D8AB-2DA00187F2D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Der Lebenszyklus eines Social Engineering-Angriffs</a:t>
            </a:r>
          </a:p>
        </p:txBody>
      </p:sp>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4889DE0A-B609-72FA-699E-D864EFE9C711}"/>
              </a:ext>
            </a:extLst>
          </p:cNvPr>
          <p:cNvSpPr>
            <a:spLocks noGrp="1" noChangeArrowheads="1"/>
          </p:cNvSpPr>
          <p:nvPr>
            <p:ph idx="4294967295"/>
          </p:nvPr>
        </p:nvSpPr>
        <p:spPr>
          <a:xfrm>
            <a:off x="479425" y="2133600"/>
            <a:ext cx="11233150" cy="2935288"/>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vi-VN" altLang="de-DE" dirty="0">
                <a:latin typeface="Calibri" panose="020F0502020204030204" pitchFamily="34" charset="0"/>
                <a:ea typeface="Tahoma" panose="020B0604030504040204" pitchFamily="34" charset="0"/>
                <a:cs typeface="Calibri" panose="020F0502020204030204" pitchFamily="34" charset="0"/>
              </a:rPr>
              <a:t>Soziales Netzwerk</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ist in den letzten Jahren sehr populär geworden und bietet den Nutzern eine Plattform zur Kommunikation mit ihrer Familie, ihren Freunden und Kollegen.</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und Social Networking bezieht sich auf die Nutzung von internetbasierten Social-Networking-Sites, um mit Freunden, Familie, Kollegen, Kunden oder Klienten in Kontakt zu treten und zu kommunizieren.</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Sie haben ihre Server in Datenzentren, die sich in der Nähe der wichtigsten Netzzugangspunkte des Internets befinden</a:t>
            </a:r>
            <a:r>
              <a:rPr lang="vi-VN" altLang="de-DE" sz="2400" dirty="0">
                <a:latin typeface="+mn-lt"/>
                <a:ea typeface="Tahoma" panose="020B0604030504040204" pitchFamily="34" charset="0"/>
                <a:cs typeface="Arial" panose="020B0604020202020204" pitchFamily="34" charset="0"/>
              </a:rPr>
              <a:t>.</a:t>
            </a:r>
            <a:endParaRPr lang="de-DE" altLang="de-DE" sz="2400" dirty="0">
              <a:latin typeface="+mn-lt"/>
              <a:ea typeface="Tahoma" panose="020B0604030504040204" pitchFamily="34" charset="0"/>
              <a:cs typeface="Arial" panose="020B0604020202020204" pitchFamily="34" charset="0"/>
            </a:endParaRPr>
          </a:p>
        </p:txBody>
      </p:sp>
      <p:sp>
        <p:nvSpPr>
          <p:cNvPr id="28675" name="Titel 1">
            <a:extLst>
              <a:ext uri="{FF2B5EF4-FFF2-40B4-BE49-F238E27FC236}">
                <a16:creationId xmlns:a16="http://schemas.microsoft.com/office/drawing/2014/main" id="{9C1A537D-453A-8527-02BC-5110BA7A729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Soziales Netzwerk (Social Media) Einführung</a:t>
            </a:r>
          </a:p>
        </p:txBody>
      </p:sp>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C8D8E457-3999-BF7B-3D66-F463F5F0D78A}"/>
              </a:ext>
            </a:extLst>
          </p:cNvPr>
          <p:cNvSpPr>
            <a:spLocks noGrp="1" noChangeArrowheads="1"/>
          </p:cNvSpPr>
          <p:nvPr>
            <p:ph idx="4294967295"/>
          </p:nvPr>
        </p:nvSpPr>
        <p:spPr>
          <a:xfrm>
            <a:off x="623888" y="2420938"/>
            <a:ext cx="10944225" cy="3354387"/>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en-US" altLang="de-DE" dirty="0">
                <a:latin typeface="+mn-lt"/>
                <a:ea typeface="Tahoma" panose="020B0604030504040204" pitchFamily="34" charset="0"/>
                <a:cs typeface="Arial" panose="020B0604020202020204" pitchFamily="34" charset="0"/>
              </a:rPr>
              <a:t>Social Media Roles (Abbildung 1) zeigt einige Bereiche, in denen soziale Medien eine Rolle spielen:</a:t>
            </a:r>
            <a:endParaRPr lang="vi-VN" altLang="de-DE" dirty="0">
              <a:latin typeface="+mn-lt"/>
              <a:ea typeface="Tahoma" panose="020B0604030504040204" pitchFamily="34" charset="0"/>
              <a:cs typeface="Arial" panose="020B0604020202020204" pitchFamily="34" charset="0"/>
            </a:endParaRPr>
          </a:p>
          <a:p>
            <a:pPr marL="0" indent="0">
              <a:spcBef>
                <a:spcPts val="600"/>
              </a:spcBef>
              <a:spcAft>
                <a:spcPts val="600"/>
              </a:spcAft>
              <a:buFont typeface="Arial" panose="020B0604020202020204" pitchFamily="34" charset="0"/>
              <a:buNone/>
              <a:defRPr/>
            </a:pPr>
            <a:r>
              <a:rPr lang="vi-VN" altLang="de-DE" dirty="0">
                <a:latin typeface="+mn-lt"/>
                <a:ea typeface="Tahoma" panose="020B0604030504040204" pitchFamily="34" charset="0"/>
                <a:cs typeface="Arial" panose="020B0604020202020204" pitchFamily="34" charset="0"/>
              </a:rPr>
              <a:t>Unterhaltung</a:t>
            </a:r>
          </a:p>
          <a:p>
            <a:pPr>
              <a:spcBef>
                <a:spcPts val="6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Aufbau von Geschäftsmöglichkeiten</a:t>
            </a:r>
          </a:p>
          <a:p>
            <a:pPr>
              <a:spcBef>
                <a:spcPts val="6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um Karriere zu machen</a:t>
            </a:r>
          </a:p>
          <a:p>
            <a:pPr>
              <a:spcBef>
                <a:spcPts val="6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Verbesserung der sozialen Kompetenzen</a:t>
            </a: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Entwicklung von Beziehungen zu anderen Personen</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29699" name="Titel 1">
            <a:extLst>
              <a:ext uri="{FF2B5EF4-FFF2-40B4-BE49-F238E27FC236}">
                <a16:creationId xmlns:a16="http://schemas.microsoft.com/office/drawing/2014/main" id="{E4A28CFC-FF7F-F071-D6EF-E4FCB128B741}"/>
              </a:ext>
            </a:extLst>
          </p:cNvPr>
          <p:cNvSpPr txBox="1">
            <a:spLocks noChangeArrowheads="1"/>
          </p:cNvSpPr>
          <p:nvPr/>
        </p:nvSpPr>
        <p:spPr bwMode="auto">
          <a:xfrm>
            <a:off x="1847850" y="365125"/>
            <a:ext cx="64389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Soziale Netzwerke </a:t>
            </a:r>
            <a:br>
              <a:rPr lang="en-US" altLang="en-US" sz="4400">
                <a:latin typeface="Calibri Light" panose="020F0302020204030204" pitchFamily="34" charset="0"/>
              </a:rPr>
            </a:br>
            <a:r>
              <a:rPr lang="en-US" altLang="en-US" sz="4400">
                <a:latin typeface="Calibri Light" panose="020F0302020204030204" pitchFamily="34" charset="0"/>
              </a:rPr>
              <a:t>Die Rolle der sozialen Netzwerke</a:t>
            </a:r>
          </a:p>
        </p:txBody>
      </p:sp>
    </p:spTree>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4">
            <a:extLst>
              <a:ext uri="{FF2B5EF4-FFF2-40B4-BE49-F238E27FC236}">
                <a16:creationId xmlns:a16="http://schemas.microsoft.com/office/drawing/2014/main" id="{A9A7B5B5-B02A-EC7D-8F55-FB6092918F91}"/>
              </a:ext>
            </a:extLst>
          </p:cNvPr>
          <p:cNvSpPr>
            <a:spLocks noGrp="1" noChangeArrowheads="1"/>
          </p:cNvSpPr>
          <p:nvPr>
            <p:ph idx="4294967295"/>
          </p:nvPr>
        </p:nvSpPr>
        <p:spPr bwMode="auto">
          <a:xfrm>
            <a:off x="0" y="6092825"/>
            <a:ext cx="10369550" cy="4254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Abbildung 3: Rollen im sozialen Netzwerk</a:t>
            </a:r>
            <a:endParaRPr lang="de-DE" altLang="de-DE" sz="2400" i="1">
              <a:ea typeface="Tahoma" panose="020B0604030504040204" pitchFamily="34" charset="0"/>
              <a:cs typeface="Arial" panose="020B0604020202020204" pitchFamily="34" charset="0"/>
            </a:endParaRPr>
          </a:p>
        </p:txBody>
      </p:sp>
      <p:sp>
        <p:nvSpPr>
          <p:cNvPr id="30723" name="Rectangle 4">
            <a:extLst>
              <a:ext uri="{FF2B5EF4-FFF2-40B4-BE49-F238E27FC236}">
                <a16:creationId xmlns:a16="http://schemas.microsoft.com/office/drawing/2014/main" id="{7FA6E691-F06D-4482-A431-2E2153D28B31}"/>
              </a:ext>
            </a:extLst>
          </p:cNvPr>
          <p:cNvSpPr>
            <a:spLocks noChangeArrowheads="1"/>
          </p:cNvSpPr>
          <p:nvPr/>
        </p:nvSpPr>
        <p:spPr bwMode="auto">
          <a:xfrm>
            <a:off x="2444750" y="1830388"/>
            <a:ext cx="11895138" cy="36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30724" name="Objekt 8">
            <a:extLst>
              <a:ext uri="{FF2B5EF4-FFF2-40B4-BE49-F238E27FC236}">
                <a16:creationId xmlns:a16="http://schemas.microsoft.com/office/drawing/2014/main" id="{A8246ACA-6623-4B38-24D0-6269DF1C99FB}"/>
              </a:ext>
            </a:extLst>
          </p:cNvPr>
          <p:cNvGraphicFramePr>
            <a:graphicFrameLocks/>
          </p:cNvGraphicFramePr>
          <p:nvPr/>
        </p:nvGraphicFramePr>
        <p:xfrm>
          <a:off x="2782888" y="2492375"/>
          <a:ext cx="6240462" cy="3021013"/>
        </p:xfrm>
        <a:graphic>
          <a:graphicData uri="http://schemas.openxmlformats.org/presentationml/2006/ole">
            <mc:AlternateContent xmlns:mc="http://schemas.openxmlformats.org/markup-compatibility/2006">
              <mc:Choice xmlns:v="urn:schemas-microsoft-com:vml" Requires="v">
                <p:oleObj name="Picture" r:id="rId2" imgW="0" imgH="0" progId="StaticMetafile">
                  <p:embed/>
                </p:oleObj>
              </mc:Choice>
              <mc:Fallback>
                <p:oleObj name="Picture" r:id="rId2" imgW="0" imgH="0" progId="StaticMetafile">
                  <p:embed/>
                  <p:pic>
                    <p:nvPicPr>
                      <p:cNvPr id="0" name="Objekt 8"/>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888" y="2492375"/>
                        <a:ext cx="6240462" cy="30210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0725" name="Titel 1">
            <a:extLst>
              <a:ext uri="{FF2B5EF4-FFF2-40B4-BE49-F238E27FC236}">
                <a16:creationId xmlns:a16="http://schemas.microsoft.com/office/drawing/2014/main" id="{D9BB4AD0-5507-FE65-53C4-28EC8759D4ED}"/>
              </a:ext>
            </a:extLst>
          </p:cNvPr>
          <p:cNvSpPr txBox="1">
            <a:spLocks noChangeArrowheads="1"/>
          </p:cNvSpPr>
          <p:nvPr/>
        </p:nvSpPr>
        <p:spPr bwMode="auto">
          <a:xfrm>
            <a:off x="1919288" y="365125"/>
            <a:ext cx="636746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Rollen im sozialen Netzwerk</a:t>
            </a:r>
          </a:p>
        </p:txBody>
      </p:sp>
    </p:spTree>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B8A1E263-2D3C-C510-1C76-E6B51C8E0C8C}"/>
              </a:ext>
            </a:extLst>
          </p:cNvPr>
          <p:cNvSpPr>
            <a:spLocks noGrp="1" noChangeArrowheads="1"/>
          </p:cNvSpPr>
          <p:nvPr>
            <p:ph idx="4294967295"/>
          </p:nvPr>
        </p:nvSpPr>
        <p:spPr>
          <a:xfrm>
            <a:off x="587375" y="1989138"/>
            <a:ext cx="11017250" cy="3268662"/>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vi-VN" altLang="de-DE" dirty="0">
                <a:latin typeface="Calibri" panose="020F0502020204030204" pitchFamily="34" charset="0"/>
                <a:ea typeface="Tahoma" panose="020B0604030504040204" pitchFamily="34" charset="0"/>
                <a:cs typeface="Calibri" panose="020F0502020204030204" pitchFamily="34" charset="0"/>
              </a:rPr>
              <a:t>Soziales Netzwerk:</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ist eine Grundlage für Vermarkter, die auf der Suche nach Kunden sind, um den Wiedererkennungswert der Marke zu erhöhen, die Markentreue zu fördern, die Konversionsraten zu verbessern und den Zugang zu neuen, aktuellen und alten Kunden zu ermöglichen.</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durch das Teilen von Blogbeiträgen, Bildern, Videos oder Kommentaren in sozialen Netzwerken dafür sorgen, dass mehr Menschen die Website des Unternehmens besuchen und zu Kunden werden.</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Es ist schwierig, mit den Veränderungen Schritt zu halten, und beeinträchtigt auch den Marketingerfolg eines Unternehmens.</a:t>
            </a:r>
            <a:endParaRPr lang="de-DE" altLang="de-DE" sz="2400" dirty="0">
              <a:latin typeface="+mn-lt"/>
              <a:ea typeface="Tahoma" panose="020B0604030504040204" pitchFamily="34" charset="0"/>
              <a:cs typeface="Arial" panose="020B0604020202020204" pitchFamily="34" charset="0"/>
            </a:endParaRPr>
          </a:p>
        </p:txBody>
      </p:sp>
      <p:sp>
        <p:nvSpPr>
          <p:cNvPr id="31747" name="Titel 1">
            <a:extLst>
              <a:ext uri="{FF2B5EF4-FFF2-40B4-BE49-F238E27FC236}">
                <a16:creationId xmlns:a16="http://schemas.microsoft.com/office/drawing/2014/main" id="{E888ADDE-9933-8CCE-069C-8DB8144974E9}"/>
              </a:ext>
            </a:extLst>
          </p:cNvPr>
          <p:cNvSpPr txBox="1">
            <a:spLocks noChangeArrowheads="1"/>
          </p:cNvSpPr>
          <p:nvPr/>
        </p:nvSpPr>
        <p:spPr bwMode="auto">
          <a:xfrm>
            <a:off x="1992313" y="365125"/>
            <a:ext cx="629443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Rollen im sozialen Netzwerk</a:t>
            </a:r>
          </a:p>
        </p:txBody>
      </p:sp>
    </p:spTree>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E26728C7-BBD9-7F5E-E9F0-0D5549F14851}"/>
              </a:ext>
            </a:extLst>
          </p:cNvPr>
          <p:cNvSpPr>
            <a:spLocks noGrp="1" noChangeArrowheads="1"/>
          </p:cNvSpPr>
          <p:nvPr>
            <p:ph idx="4294967295"/>
          </p:nvPr>
        </p:nvSpPr>
        <p:spPr>
          <a:xfrm>
            <a:off x="695325" y="1916113"/>
            <a:ext cx="11088688" cy="4656137"/>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1200"/>
              </a:spcBef>
              <a:spcAft>
                <a:spcPts val="12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Die beliebtesten Websites für soziale Netzwerke (soziale Medien) in den Vereinigten Staaten und Europa sind:</a:t>
            </a:r>
            <a:endParaRPr lang="vi-VN" altLang="de-DE" dirty="0">
              <a:latin typeface="Calibri" panose="020F0502020204030204" pitchFamily="34" charset="0"/>
              <a:ea typeface="Tahoma" panose="020B0604030504040204" pitchFamily="34" charset="0"/>
              <a:cs typeface="Calibri" panose="020F0502020204030204" pitchFamily="34" charset="0"/>
            </a:endParaRPr>
          </a:p>
          <a:p>
            <a:pPr algn="just">
              <a:spcBef>
                <a:spcPts val="12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Facebook</a:t>
            </a:r>
          </a:p>
          <a:p>
            <a:pPr algn="just">
              <a:spcBef>
                <a:spcPts val="12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Instagram</a:t>
            </a:r>
          </a:p>
          <a:p>
            <a:pPr algn="just">
              <a:spcBef>
                <a:spcPts val="12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Twitter</a:t>
            </a:r>
          </a:p>
          <a:p>
            <a:pPr algn="just">
              <a:spcBef>
                <a:spcPts val="12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YouTube</a:t>
            </a:r>
          </a:p>
          <a:p>
            <a:pPr algn="just">
              <a:spcBef>
                <a:spcPts val="12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WhatsApp</a:t>
            </a:r>
          </a:p>
          <a:p>
            <a:pPr algn="just">
              <a:spcBef>
                <a:spcPts val="12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LinkedIn, das Berufstätige mit Kollegen, Geschäftskontakten und Arbeitgebern verbindet.</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32771" name="Titel 1">
            <a:extLst>
              <a:ext uri="{FF2B5EF4-FFF2-40B4-BE49-F238E27FC236}">
                <a16:creationId xmlns:a16="http://schemas.microsoft.com/office/drawing/2014/main" id="{F24AA005-0DA6-DFEE-EF3E-5DD9FAFEAF9A}"/>
              </a:ext>
            </a:extLst>
          </p:cNvPr>
          <p:cNvSpPr txBox="1">
            <a:spLocks noChangeArrowheads="1"/>
          </p:cNvSpPr>
          <p:nvPr/>
        </p:nvSpPr>
        <p:spPr bwMode="auto">
          <a:xfrm>
            <a:off x="1992313" y="365125"/>
            <a:ext cx="629443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Rollen im sozialen Netzwerk</a:t>
            </a:r>
          </a:p>
        </p:txBody>
      </p:sp>
    </p:spTree>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4">
            <a:extLst>
              <a:ext uri="{FF2B5EF4-FFF2-40B4-BE49-F238E27FC236}">
                <a16:creationId xmlns:a16="http://schemas.microsoft.com/office/drawing/2014/main" id="{5D5C010F-2A76-0670-0722-2560CF9DF074}"/>
              </a:ext>
            </a:extLst>
          </p:cNvPr>
          <p:cNvSpPr>
            <a:spLocks noGrp="1" noChangeArrowheads="1"/>
          </p:cNvSpPr>
          <p:nvPr>
            <p:ph idx="4294967295"/>
          </p:nvPr>
        </p:nvSpPr>
        <p:spPr bwMode="auto">
          <a:xfrm>
            <a:off x="0" y="5926138"/>
            <a:ext cx="11280775" cy="87312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Abbildung 4: Anzahl der Nutzer auf den Plattformen</a:t>
            </a:r>
          </a:p>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(https://www.dreamgrow.com/top) </a:t>
            </a:r>
            <a:endParaRPr lang="de-DE" altLang="de-DE" sz="2400" i="1">
              <a:ea typeface="Tahoma" panose="020B0604030504040204" pitchFamily="34" charset="0"/>
              <a:cs typeface="Arial" panose="020B0604020202020204" pitchFamily="34" charset="0"/>
            </a:endParaRPr>
          </a:p>
        </p:txBody>
      </p:sp>
      <p:sp>
        <p:nvSpPr>
          <p:cNvPr id="33795" name="Rectangle 2">
            <a:extLst>
              <a:ext uri="{FF2B5EF4-FFF2-40B4-BE49-F238E27FC236}">
                <a16:creationId xmlns:a16="http://schemas.microsoft.com/office/drawing/2014/main" id="{EE47DFB7-0692-8263-E8DA-D7F81C30772B}"/>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33796" name="Objekt 4">
            <a:extLst>
              <a:ext uri="{FF2B5EF4-FFF2-40B4-BE49-F238E27FC236}">
                <a16:creationId xmlns:a16="http://schemas.microsoft.com/office/drawing/2014/main" id="{6A3E213B-EA1D-7C3F-E5A7-0B244C814F44}"/>
              </a:ext>
            </a:extLst>
          </p:cNvPr>
          <p:cNvGraphicFramePr>
            <a:graphicFrameLocks/>
          </p:cNvGraphicFramePr>
          <p:nvPr/>
        </p:nvGraphicFramePr>
        <p:xfrm>
          <a:off x="2782888" y="1690688"/>
          <a:ext cx="6264275" cy="4144962"/>
        </p:xfrm>
        <a:graphic>
          <a:graphicData uri="http://schemas.openxmlformats.org/presentationml/2006/ole">
            <mc:AlternateContent xmlns:mc="http://schemas.openxmlformats.org/markup-compatibility/2006">
              <mc:Choice xmlns:v="urn:schemas-microsoft-com:vml" Requires="v">
                <p:oleObj name="Bild" r:id="rId2" imgW="0" imgH="0" progId="StaticMetafile">
                  <p:embed/>
                </p:oleObj>
              </mc:Choice>
              <mc:Fallback>
                <p:oleObj name="Bild" r:id="rId2" imgW="0" imgH="0" progId="StaticMetafile">
                  <p:embed/>
                  <p:pic>
                    <p:nvPicPr>
                      <p:cNvPr id="0" name="Objekt 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888" y="1690688"/>
                        <a:ext cx="6264275" cy="41449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3797" name="Titel 1">
            <a:extLst>
              <a:ext uri="{FF2B5EF4-FFF2-40B4-BE49-F238E27FC236}">
                <a16:creationId xmlns:a16="http://schemas.microsoft.com/office/drawing/2014/main" id="{69BE414F-75A3-35A1-8CE0-F1A18855CED1}"/>
              </a:ext>
            </a:extLst>
          </p:cNvPr>
          <p:cNvSpPr txBox="1">
            <a:spLocks noChangeArrowheads="1"/>
          </p:cNvSpPr>
          <p:nvPr/>
        </p:nvSpPr>
        <p:spPr bwMode="auto">
          <a:xfrm>
            <a:off x="1919288" y="365125"/>
            <a:ext cx="636746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Rollen im sozialen Netzwerk</a:t>
            </a:r>
          </a:p>
        </p:txBody>
      </p:sp>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4">
            <a:extLst>
              <a:ext uri="{FF2B5EF4-FFF2-40B4-BE49-F238E27FC236}">
                <a16:creationId xmlns:a16="http://schemas.microsoft.com/office/drawing/2014/main" id="{1E6D5F8C-D848-50AF-ADEC-E99632F33848}"/>
              </a:ext>
            </a:extLst>
          </p:cNvPr>
          <p:cNvSpPr>
            <a:spLocks noGrp="1" noChangeArrowheads="1"/>
          </p:cNvSpPr>
          <p:nvPr>
            <p:ph idx="4294967295"/>
          </p:nvPr>
        </p:nvSpPr>
        <p:spPr bwMode="auto">
          <a:xfrm>
            <a:off x="515938" y="2055105"/>
            <a:ext cx="11160125" cy="4427366"/>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a:spcBef>
                <a:spcPct val="0"/>
              </a:spcBef>
              <a:spcAft>
                <a:spcPts val="900"/>
              </a:spcAft>
              <a:tabLst>
                <a:tab pos="5754688" algn="r"/>
              </a:tabLst>
            </a:pPr>
            <a:r>
              <a:rPr lang="en-US" altLang="de-DE" sz="2400" dirty="0">
                <a:ea typeface="Tahoma" panose="020B0604030504040204" pitchFamily="34" charset="0"/>
                <a:cs typeface="Arial" panose="020B0604020202020204" pitchFamily="34" charset="0"/>
              </a:rPr>
              <a:t>Social Networking </a:t>
            </a:r>
            <a:r>
              <a:rPr lang="en-US" altLang="de-DE" sz="2400" dirty="0" err="1">
                <a:ea typeface="Tahoma" panose="020B0604030504040204" pitchFamily="34" charset="0"/>
                <a:cs typeface="Arial" panose="020B0604020202020204" pitchFamily="34" charset="0"/>
              </a:rPr>
              <a:t>basiert</a:t>
            </a:r>
            <a:r>
              <a:rPr lang="en-US" altLang="de-DE" sz="2400" dirty="0">
                <a:ea typeface="Tahoma" panose="020B0604030504040204" pitchFamily="34" charset="0"/>
                <a:cs typeface="Arial" panose="020B0604020202020204" pitchFamily="34" charset="0"/>
              </a:rPr>
              <a:t> auf dem Aufbau und der </a:t>
            </a:r>
            <a:r>
              <a:rPr lang="en-US" altLang="de-DE" sz="2400" dirty="0" err="1">
                <a:ea typeface="Tahoma" panose="020B0604030504040204" pitchFamily="34" charset="0"/>
                <a:cs typeface="Arial" panose="020B0604020202020204" pitchFamily="34" charset="0"/>
              </a:rPr>
              <a:t>Pflege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persönlicher</a:t>
            </a:r>
            <a:r>
              <a:rPr lang="en-US" altLang="de-DE" sz="2400" dirty="0">
                <a:ea typeface="Tahoma" panose="020B0604030504040204" pitchFamily="34" charset="0"/>
                <a:cs typeface="Arial" panose="020B0604020202020204" pitchFamily="34" charset="0"/>
              </a:rPr>
              <a:t> und </a:t>
            </a:r>
            <a:r>
              <a:rPr lang="en-US" altLang="de-DE" sz="2400" dirty="0" err="1">
                <a:ea typeface="Tahoma" panose="020B0604030504040204" pitchFamily="34" charset="0"/>
                <a:cs typeface="Arial" panose="020B0604020202020204" pitchFamily="34" charset="0"/>
              </a:rPr>
              <a:t>geschäftlicher</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Beziehungen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unter</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Verwendung</a:t>
            </a:r>
            <a:r>
              <a:rPr lang="en-US" altLang="de-DE" sz="2400" dirty="0">
                <a:ea typeface="Tahoma" panose="020B0604030504040204" pitchFamily="34" charset="0"/>
                <a:cs typeface="Arial" panose="020B0604020202020204" pitchFamily="34" charset="0"/>
              </a:rPr>
              <a:t> von </a:t>
            </a:r>
            <a:r>
              <a:rPr lang="en-US" altLang="de-DE" sz="2400" dirty="0" err="1">
                <a:ea typeface="Tahoma" panose="020B0604030504040204" pitchFamily="34" charset="0"/>
                <a:cs typeface="Arial" panose="020B0604020202020204" pitchFamily="34" charset="0"/>
              </a:rPr>
              <a:t>Technologie</a:t>
            </a:r>
            <a:r>
              <a:rPr lang="en-US" altLang="de-DE" sz="2400" dirty="0">
                <a:ea typeface="Tahoma" panose="020B0604030504040204" pitchFamily="34" charset="0"/>
                <a:cs typeface="Arial" panose="020B0604020202020204" pitchFamily="34" charset="0"/>
              </a:rPr>
              <a:t> und Social-Networking-Sites (Social Media), die es Menschen und </a:t>
            </a:r>
            <a:r>
              <a:rPr lang="en-US" altLang="de-DE" sz="2400" dirty="0" err="1">
                <a:ea typeface="Tahoma" panose="020B0604030504040204" pitchFamily="34" charset="0"/>
                <a:cs typeface="Arial" panose="020B0604020202020204" pitchFamily="34" charset="0"/>
              </a:rPr>
              <a:t>Unternehmen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ermöglichen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miteinander</a:t>
            </a:r>
            <a:r>
              <a:rPr lang="en-US" altLang="de-DE" sz="2400" dirty="0">
                <a:ea typeface="Tahoma" panose="020B0604030504040204" pitchFamily="34" charset="0"/>
                <a:cs typeface="Arial" panose="020B0604020202020204" pitchFamily="34" charset="0"/>
              </a:rPr>
              <a:t> in </a:t>
            </a:r>
            <a:r>
              <a:rPr lang="en-US" altLang="de-DE" sz="2400" dirty="0" err="1">
                <a:ea typeface="Tahoma" panose="020B0604030504040204" pitchFamily="34" charset="0"/>
                <a:cs typeface="Arial" panose="020B0604020202020204" pitchFamily="34" charset="0"/>
              </a:rPr>
              <a:t>Kontakt</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zu</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treten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Beziehungen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aufzubauen</a:t>
            </a:r>
            <a:r>
              <a:rPr lang="en-US" altLang="de-DE" sz="2400" dirty="0">
                <a:ea typeface="Tahoma" panose="020B0604030504040204" pitchFamily="34" charset="0"/>
                <a:cs typeface="Arial" panose="020B0604020202020204" pitchFamily="34" charset="0"/>
              </a:rPr>
              <a:t> und </a:t>
            </a:r>
            <a:r>
              <a:rPr lang="en-US" altLang="de-DE" sz="2400" dirty="0" err="1">
                <a:ea typeface="Tahoma" panose="020B0604030504040204" pitchFamily="34" charset="0"/>
                <a:cs typeface="Arial" panose="020B0604020202020204" pitchFamily="34" charset="0"/>
              </a:rPr>
              <a:t>Informationen</a:t>
            </a:r>
            <a:r>
              <a:rPr lang="en-US" altLang="de-DE" sz="2400" dirty="0">
                <a:ea typeface="Tahoma" panose="020B0604030504040204" pitchFamily="34" charset="0"/>
                <a:cs typeface="Arial" panose="020B0604020202020204" pitchFamily="34" charset="0"/>
              </a:rPr>
              <a:t>, Ideen und </a:t>
            </a:r>
            <a:r>
              <a:rPr lang="en-US" altLang="de-DE" sz="2400" dirty="0" err="1">
                <a:ea typeface="Tahoma" panose="020B0604030504040204" pitchFamily="34" charset="0"/>
                <a:cs typeface="Arial" panose="020B0604020202020204" pitchFamily="34" charset="0"/>
              </a:rPr>
              <a:t>Nachrichten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auszutauschen</a:t>
            </a:r>
            <a:r>
              <a:rPr lang="en-US" altLang="de-DE" sz="2400" dirty="0">
                <a:ea typeface="Tahoma" panose="020B0604030504040204" pitchFamily="34" charset="0"/>
                <a:cs typeface="Arial" panose="020B0604020202020204" pitchFamily="34" charset="0"/>
              </a:rPr>
              <a:t>.</a:t>
            </a:r>
            <a:endParaRPr lang="vi-VN" altLang="de-DE" sz="2400" dirty="0">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en-US" altLang="de-DE" sz="2400" dirty="0">
                <a:ea typeface="Tahoma" panose="020B0604030504040204" pitchFamily="34" charset="0"/>
                <a:cs typeface="Arial" panose="020B0604020202020204" pitchFamily="34" charset="0"/>
              </a:rPr>
              <a:t>Die </a:t>
            </a:r>
            <a:r>
              <a:rPr lang="en-US" altLang="de-DE" sz="2400" dirty="0" err="1">
                <a:ea typeface="Tahoma" panose="020B0604030504040204" pitchFamily="34" charset="0"/>
                <a:cs typeface="Arial" panose="020B0604020202020204" pitchFamily="34" charset="0"/>
              </a:rPr>
              <a:t>Familienmitglieder</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konnten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über</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persönliche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soziale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Netzwerke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wie</a:t>
            </a:r>
            <a:r>
              <a:rPr lang="en-US" altLang="de-DE" sz="2400" dirty="0">
                <a:ea typeface="Tahoma" panose="020B0604030504040204" pitchFamily="34" charset="0"/>
                <a:cs typeface="Arial" panose="020B0604020202020204" pitchFamily="34" charset="0"/>
              </a:rPr>
              <a:t> Facebook in </a:t>
            </a:r>
            <a:r>
              <a:rPr lang="en-US" altLang="de-DE" sz="2400" dirty="0" err="1">
                <a:ea typeface="Tahoma" panose="020B0604030504040204" pitchFamily="34" charset="0"/>
                <a:cs typeface="Arial" panose="020B0604020202020204" pitchFamily="34" charset="0"/>
              </a:rPr>
              <a:t>Verbindung</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bleiben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Fotos</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austauschen</a:t>
            </a:r>
            <a:r>
              <a:rPr lang="en-US" altLang="de-DE" sz="2400" dirty="0">
                <a:ea typeface="Tahoma" panose="020B0604030504040204" pitchFamily="34" charset="0"/>
                <a:cs typeface="Arial" panose="020B0604020202020204" pitchFamily="34" charset="0"/>
              </a:rPr>
              <a:t> und </a:t>
            </a:r>
            <a:r>
              <a:rPr lang="en-US" altLang="de-DE" sz="2400" dirty="0" err="1">
                <a:ea typeface="Tahoma" panose="020B0604030504040204" pitchFamily="34" charset="0"/>
                <a:cs typeface="Arial" panose="020B0604020202020204" pitchFamily="34" charset="0"/>
              </a:rPr>
              <a:t>andere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Nachrichten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über</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ihr</a:t>
            </a:r>
            <a:r>
              <a:rPr lang="en-US" altLang="de-DE" sz="2400" dirty="0">
                <a:ea typeface="Tahoma" panose="020B0604030504040204" pitchFamily="34" charset="0"/>
                <a:cs typeface="Arial" panose="020B0604020202020204" pitchFamily="34" charset="0"/>
              </a:rPr>
              <a:t> Leben </a:t>
            </a:r>
            <a:r>
              <a:rPr lang="en-US" altLang="de-DE" sz="2400" dirty="0" err="1">
                <a:ea typeface="Tahoma" panose="020B0604030504040204" pitchFamily="34" charset="0"/>
                <a:cs typeface="Arial" panose="020B0604020202020204" pitchFamily="34" charset="0"/>
              </a:rPr>
              <a:t>schicken</a:t>
            </a:r>
            <a:r>
              <a:rPr lang="en-US" altLang="de-DE" sz="2400" dirty="0">
                <a:ea typeface="Tahoma" panose="020B0604030504040204" pitchFamily="34" charset="0"/>
                <a:cs typeface="Arial" panose="020B0604020202020204" pitchFamily="34" charset="0"/>
              </a:rPr>
              <a:t>.</a:t>
            </a:r>
            <a:endParaRPr lang="vi-VN" altLang="de-DE" sz="2400" dirty="0">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en-US" altLang="de-DE" sz="2400" dirty="0">
                <a:ea typeface="Tahoma" panose="020B0604030504040204" pitchFamily="34" charset="0"/>
                <a:cs typeface="Arial" panose="020B0604020202020204" pitchFamily="34" charset="0"/>
              </a:rPr>
              <a:t>Man </a:t>
            </a:r>
            <a:r>
              <a:rPr lang="en-US" altLang="de-DE" sz="2400" dirty="0" err="1">
                <a:ea typeface="Tahoma" panose="020B0604030504040204" pitchFamily="34" charset="0"/>
                <a:cs typeface="Arial" panose="020B0604020202020204" pitchFamily="34" charset="0"/>
              </a:rPr>
              <a:t>kann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auch</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mit</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anderen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Fremden</a:t>
            </a:r>
            <a:r>
              <a:rPr lang="en-US" altLang="de-DE" sz="2400" dirty="0">
                <a:ea typeface="Tahoma" panose="020B0604030504040204" pitchFamily="34" charset="0"/>
                <a:cs typeface="Arial" panose="020B0604020202020204" pitchFamily="34" charset="0"/>
              </a:rPr>
              <a:t>) in </a:t>
            </a:r>
            <a:r>
              <a:rPr lang="en-US" altLang="de-DE" sz="2400" dirty="0" err="1">
                <a:ea typeface="Tahoma" panose="020B0604030504040204" pitchFamily="34" charset="0"/>
                <a:cs typeface="Arial" panose="020B0604020202020204" pitchFamily="34" charset="0"/>
              </a:rPr>
              <a:t>Kontakt</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treten</a:t>
            </a:r>
            <a:r>
              <a:rPr lang="en-US" altLang="de-DE" sz="2400" dirty="0">
                <a:ea typeface="Tahoma" panose="020B0604030504040204" pitchFamily="34" charset="0"/>
                <a:cs typeface="Arial" panose="020B0604020202020204" pitchFamily="34" charset="0"/>
              </a:rPr>
              <a:t>, die </a:t>
            </a:r>
            <a:r>
              <a:rPr lang="en-US" altLang="de-DE" sz="2400" dirty="0" err="1">
                <a:ea typeface="Tahoma" panose="020B0604030504040204" pitchFamily="34" charset="0"/>
                <a:cs typeface="Arial" panose="020B0604020202020204" pitchFamily="34" charset="0"/>
              </a:rPr>
              <a:t>dieselben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Interessen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haben</a:t>
            </a:r>
            <a:r>
              <a:rPr lang="en-US" altLang="de-DE" sz="2400" dirty="0">
                <a:ea typeface="Tahoma" panose="020B0604030504040204" pitchFamily="34" charset="0"/>
                <a:cs typeface="Arial" panose="020B0604020202020204" pitchFamily="34" charset="0"/>
              </a:rPr>
              <a:t>.</a:t>
            </a:r>
            <a:endParaRPr lang="vi-VN" altLang="de-DE" sz="2400" dirty="0">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en-US" altLang="de-DE" sz="2400" dirty="0">
                <a:ea typeface="Tahoma" panose="020B0604030504040204" pitchFamily="34" charset="0"/>
                <a:cs typeface="Arial" panose="020B0604020202020204" pitchFamily="34" charset="0"/>
              </a:rPr>
              <a:t>Die </a:t>
            </a:r>
            <a:r>
              <a:rPr lang="en-US" altLang="de-DE" sz="2400" dirty="0" err="1">
                <a:ea typeface="Tahoma" panose="020B0604030504040204" pitchFamily="34" charset="0"/>
                <a:cs typeface="Arial" panose="020B0604020202020204" pitchFamily="34" charset="0"/>
              </a:rPr>
              <a:t>sozialen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Medien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haben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auch</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Nachteile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wie</a:t>
            </a:r>
            <a:r>
              <a:rPr lang="en-US" altLang="de-DE" sz="2400" dirty="0">
                <a:ea typeface="Tahoma" panose="020B0604030504040204" pitchFamily="34" charset="0"/>
                <a:cs typeface="Arial" panose="020B0604020202020204" pitchFamily="34" charset="0"/>
              </a:rPr>
              <a:t> die </a:t>
            </a:r>
            <a:r>
              <a:rPr lang="en-US" altLang="de-DE" sz="2400" dirty="0" err="1">
                <a:ea typeface="Tahoma" panose="020B0604030504040204" pitchFamily="34" charset="0"/>
                <a:cs typeface="Arial" panose="020B0604020202020204" pitchFamily="34" charset="0"/>
              </a:rPr>
              <a:t>Verbreitung</a:t>
            </a:r>
            <a:r>
              <a:rPr lang="en-US" altLang="de-DE" sz="2400" dirty="0">
                <a:ea typeface="Tahoma" panose="020B0604030504040204" pitchFamily="34" charset="0"/>
                <a:cs typeface="Arial" panose="020B0604020202020204" pitchFamily="34" charset="0"/>
              </a:rPr>
              <a:t> von </a:t>
            </a:r>
            <a:r>
              <a:rPr lang="en-US" altLang="de-DE" sz="2400" dirty="0" err="1">
                <a:ea typeface="Tahoma" panose="020B0604030504040204" pitchFamily="34" charset="0"/>
                <a:cs typeface="Arial" panose="020B0604020202020204" pitchFamily="34" charset="0"/>
              </a:rPr>
              <a:t>Fehlinformationen</a:t>
            </a:r>
            <a:r>
              <a:rPr lang="en-US" altLang="de-DE" sz="2400" dirty="0">
                <a:ea typeface="Tahoma" panose="020B0604030504040204" pitchFamily="34" charset="0"/>
                <a:cs typeface="Arial" panose="020B0604020202020204" pitchFamily="34" charset="0"/>
              </a:rPr>
              <a:t> und die </a:t>
            </a:r>
            <a:r>
              <a:rPr lang="en-US" altLang="de-DE" sz="2400" dirty="0" err="1">
                <a:ea typeface="Tahoma" panose="020B0604030504040204" pitchFamily="34" charset="0"/>
                <a:cs typeface="Arial" panose="020B0604020202020204" pitchFamily="34" charset="0"/>
              </a:rPr>
              <a:t>hohen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Kosten</a:t>
            </a:r>
            <a:r>
              <a:rPr lang="en-US" altLang="de-DE" sz="2400" dirty="0">
                <a:ea typeface="Tahoma" panose="020B0604030504040204" pitchFamily="34" charset="0"/>
                <a:cs typeface="Arial" panose="020B0604020202020204" pitchFamily="34" charset="0"/>
              </a:rPr>
              <a:t> für die </a:t>
            </a:r>
            <a:r>
              <a:rPr lang="en-US" altLang="de-DE" sz="2400" dirty="0" err="1">
                <a:ea typeface="Tahoma" panose="020B0604030504040204" pitchFamily="34" charset="0"/>
                <a:cs typeface="Arial" panose="020B0604020202020204" pitchFamily="34" charset="0"/>
              </a:rPr>
              <a:t>Nutzung</a:t>
            </a:r>
            <a:r>
              <a:rPr lang="en-US" altLang="de-DE" sz="2400" dirty="0">
                <a:ea typeface="Tahoma" panose="020B0604030504040204" pitchFamily="34" charset="0"/>
                <a:cs typeface="Arial" panose="020B0604020202020204" pitchFamily="34" charset="0"/>
              </a:rPr>
              <a:t> und </a:t>
            </a:r>
            <a:r>
              <a:rPr lang="en-US" altLang="de-DE" sz="2400" dirty="0" err="1">
                <a:ea typeface="Tahoma" panose="020B0604030504040204" pitchFamily="34" charset="0"/>
                <a:cs typeface="Arial" panose="020B0604020202020204" pitchFamily="34" charset="0"/>
              </a:rPr>
              <a:t>Pflege</a:t>
            </a:r>
            <a:r>
              <a:rPr lang="en-US" altLang="de-DE" sz="2400" dirty="0">
                <a:ea typeface="Tahoma" panose="020B0604030504040204" pitchFamily="34" charset="0"/>
                <a:cs typeface="Arial" panose="020B0604020202020204" pitchFamily="34" charset="0"/>
              </a:rPr>
              <a:t> von </a:t>
            </a:r>
            <a:r>
              <a:rPr lang="en-US" altLang="de-DE" sz="2400" dirty="0" err="1">
                <a:ea typeface="Tahoma" panose="020B0604030504040204" pitchFamily="34" charset="0"/>
                <a:cs typeface="Arial" panose="020B0604020202020204" pitchFamily="34" charset="0"/>
              </a:rPr>
              <a:t>Profilen</a:t>
            </a:r>
            <a:r>
              <a:rPr lang="en-US" altLang="de-DE" sz="2400" dirty="0">
                <a:ea typeface="Tahoma" panose="020B0604030504040204" pitchFamily="34" charset="0"/>
                <a:cs typeface="Arial" panose="020B0604020202020204" pitchFamily="34" charset="0"/>
              </a:rPr>
              <a:t> in den </a:t>
            </a:r>
            <a:r>
              <a:rPr lang="en-US" altLang="de-DE" sz="2400" dirty="0" err="1">
                <a:ea typeface="Tahoma" panose="020B0604030504040204" pitchFamily="34" charset="0"/>
                <a:cs typeface="Arial" panose="020B0604020202020204" pitchFamily="34" charset="0"/>
              </a:rPr>
              <a:t>sozialen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Medien</a:t>
            </a:r>
            <a:r>
              <a:rPr lang="en-US" altLang="de-DE" sz="2400" dirty="0">
                <a:ea typeface="Tahoma" panose="020B0604030504040204" pitchFamily="34" charset="0"/>
                <a:cs typeface="Arial" panose="020B0604020202020204" pitchFamily="34" charset="0"/>
              </a:rPr>
              <a:t>.</a:t>
            </a:r>
            <a:endParaRPr lang="de-DE" altLang="de-DE" sz="2400" dirty="0">
              <a:ea typeface="Tahoma" panose="020B0604030504040204" pitchFamily="34" charset="0"/>
              <a:cs typeface="Arial" panose="020B0604020202020204" pitchFamily="34" charset="0"/>
            </a:endParaRPr>
          </a:p>
        </p:txBody>
      </p:sp>
      <p:sp>
        <p:nvSpPr>
          <p:cNvPr id="34819" name="Rectangle 2">
            <a:extLst>
              <a:ext uri="{FF2B5EF4-FFF2-40B4-BE49-F238E27FC236}">
                <a16:creationId xmlns:a16="http://schemas.microsoft.com/office/drawing/2014/main" id="{45D9DAB8-091A-B49B-FEAF-F5513FCC8A1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4820" name="Titel 1">
            <a:extLst>
              <a:ext uri="{FF2B5EF4-FFF2-40B4-BE49-F238E27FC236}">
                <a16:creationId xmlns:a16="http://schemas.microsoft.com/office/drawing/2014/main" id="{D3521380-4EB4-46ED-371A-C6955A486E3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Funktionsweise des sozialen Netzwerks</a:t>
            </a:r>
          </a:p>
        </p:txBody>
      </p:sp>
    </p:spTree>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20303C10-E6D4-EE4F-EF57-42F3700B00C6}"/>
              </a:ext>
            </a:extLst>
          </p:cNvPr>
          <p:cNvSpPr>
            <a:spLocks noGrp="1" noChangeArrowheads="1"/>
          </p:cNvSpPr>
          <p:nvPr>
            <p:ph idx="4294967295"/>
          </p:nvPr>
        </p:nvSpPr>
        <p:spPr>
          <a:xfrm>
            <a:off x="514350" y="2205038"/>
            <a:ext cx="11161713" cy="3486150"/>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Aft>
                <a:spcPts val="9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Die Funktionen sozialer Plattformen lassen sich wie folgt einteilen:</a:t>
            </a:r>
            <a:endParaRPr lang="vi-VN" altLang="de-DE"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Netzwerkfunktionen dienen der Förderung sozialer Beziehungen zwischen Nutzern innerhalb virtueller Plattformen und bieten Funktionen zum Aufbau und zur Pflege des sozialen Netzwerkgraphen.</a:t>
            </a:r>
            <a:endParaRPr lang="vi-VN" altLang="de-DE" sz="2400"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Die Datenfunktionen sind für die Verwaltung der von den Nutzern bereitgestellten Inhalte und die Kommunikation zwischen den Nutzern zuständig und tragen dazu bei, die Interaktion zwischen den Nutzern zu verbessern (zu erweitern) und die Plattform attraktiver zu machen</a:t>
            </a:r>
            <a:endParaRPr lang="vi-VN" altLang="de-DE" sz="2400"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Zugriffskontrollfunktionen zielen darauf ab, benutzerdefinierte Datenschutzmaßnahmen zu implementieren und den unbefugten Zugriff auf vom Benutzer bereitgestellte Daten und Informationen zu beschränken.</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35843" name="Rectangle 2">
            <a:extLst>
              <a:ext uri="{FF2B5EF4-FFF2-40B4-BE49-F238E27FC236}">
                <a16:creationId xmlns:a16="http://schemas.microsoft.com/office/drawing/2014/main" id="{070C7BB9-0887-E0C4-F78A-ED00165ECFC8}"/>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5844" name="Titel 1">
            <a:extLst>
              <a:ext uri="{FF2B5EF4-FFF2-40B4-BE49-F238E27FC236}">
                <a16:creationId xmlns:a16="http://schemas.microsoft.com/office/drawing/2014/main" id="{C00E8809-B39E-F5F7-6FE5-809236F18B64}"/>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Funktionsweise des sozialen Netzwerks</a:t>
            </a:r>
          </a:p>
        </p:txBody>
      </p:sp>
    </p:spTree>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4">
            <a:extLst>
              <a:ext uri="{FF2B5EF4-FFF2-40B4-BE49-F238E27FC236}">
                <a16:creationId xmlns:a16="http://schemas.microsoft.com/office/drawing/2014/main" id="{33A0F77E-89E7-0754-6396-0F3657523477}"/>
              </a:ext>
            </a:extLst>
          </p:cNvPr>
          <p:cNvSpPr>
            <a:spLocks noGrp="1" noChangeArrowheads="1"/>
          </p:cNvSpPr>
          <p:nvPr>
            <p:ph idx="4294967295"/>
          </p:nvPr>
        </p:nvSpPr>
        <p:spPr bwMode="auto">
          <a:xfrm>
            <a:off x="0" y="5462588"/>
            <a:ext cx="10483850" cy="12636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spcBef>
                <a:spcPct val="0"/>
              </a:spcBef>
              <a:spcAft>
                <a:spcPts val="900"/>
              </a:spcAft>
              <a:buFont typeface="Arial" panose="020B0604020202020204" pitchFamily="34" charset="0"/>
              <a:buNone/>
              <a:tabLst>
                <a:tab pos="5754688" algn="r"/>
              </a:tabLst>
            </a:pPr>
            <a:endParaRPr lang="en-US" altLang="de-DE" sz="2000" i="1">
              <a:ea typeface="Tahoma" panose="020B0604030504040204" pitchFamily="34" charset="0"/>
              <a:cs typeface="Arial" panose="020B0604020202020204" pitchFamily="34" charset="0"/>
            </a:endParaRPr>
          </a:p>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Abbildung 5: Die Hauptfunktionen einer typischen Plattform für soziale Netzwerke </a:t>
            </a:r>
          </a:p>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(https://hal.archives-ouvertes.fr/hal-00687145) </a:t>
            </a:r>
            <a:endParaRPr lang="de-DE" altLang="de-DE" sz="2400" i="1">
              <a:ea typeface="Tahoma" panose="020B0604030504040204" pitchFamily="34" charset="0"/>
              <a:cs typeface="Arial" panose="020B0604020202020204" pitchFamily="34" charset="0"/>
            </a:endParaRPr>
          </a:p>
        </p:txBody>
      </p:sp>
      <p:sp>
        <p:nvSpPr>
          <p:cNvPr id="36867" name="Rectangle 2">
            <a:extLst>
              <a:ext uri="{FF2B5EF4-FFF2-40B4-BE49-F238E27FC236}">
                <a16:creationId xmlns:a16="http://schemas.microsoft.com/office/drawing/2014/main" id="{916A6A11-04BA-CEC5-3EB0-2BD2064C7D7E}"/>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6868" name="Rectangle 2">
            <a:extLst>
              <a:ext uri="{FF2B5EF4-FFF2-40B4-BE49-F238E27FC236}">
                <a16:creationId xmlns:a16="http://schemas.microsoft.com/office/drawing/2014/main" id="{F24D5446-6BB6-0E66-A87E-B14255DEEE1D}"/>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36869" name="Objekt 5">
            <a:extLst>
              <a:ext uri="{FF2B5EF4-FFF2-40B4-BE49-F238E27FC236}">
                <a16:creationId xmlns:a16="http://schemas.microsoft.com/office/drawing/2014/main" id="{7E11E0CB-74DF-6BE3-BD7A-193800AE8A9C}"/>
              </a:ext>
            </a:extLst>
          </p:cNvPr>
          <p:cNvGraphicFramePr>
            <a:graphicFrameLocks/>
          </p:cNvGraphicFramePr>
          <p:nvPr/>
        </p:nvGraphicFramePr>
        <p:xfrm>
          <a:off x="2782888" y="1868488"/>
          <a:ext cx="7019925" cy="3805237"/>
        </p:xfrm>
        <a:graphic>
          <a:graphicData uri="http://schemas.openxmlformats.org/presentationml/2006/ole">
            <mc:AlternateContent xmlns:mc="http://schemas.openxmlformats.org/markup-compatibility/2006">
              <mc:Choice xmlns:v="urn:schemas-microsoft-com:vml" Requires="v">
                <p:oleObj name="Bild" r:id="rId2" imgW="0" imgH="0" progId="StaticMetafile">
                  <p:embed/>
                </p:oleObj>
              </mc:Choice>
              <mc:Fallback>
                <p:oleObj name="Bild" r:id="rId2" imgW="0" imgH="0" progId="StaticMetafile">
                  <p:embed/>
                  <p:pic>
                    <p:nvPicPr>
                      <p:cNvPr id="0" name="Objekt 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888" y="1868488"/>
                        <a:ext cx="7019925" cy="380523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6870" name="Titel 1">
            <a:extLst>
              <a:ext uri="{FF2B5EF4-FFF2-40B4-BE49-F238E27FC236}">
                <a16:creationId xmlns:a16="http://schemas.microsoft.com/office/drawing/2014/main" id="{197E6A8E-3AAF-9733-EA27-BAD16993EA5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Funktionsweise des sozialen Netzwerks</a:t>
            </a:r>
          </a:p>
        </p:txBody>
      </p:sp>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4">
            <a:extLst>
              <a:ext uri="{FF2B5EF4-FFF2-40B4-BE49-F238E27FC236}">
                <a16:creationId xmlns:a16="http://schemas.microsoft.com/office/drawing/2014/main" id="{8CEE17B3-1FF8-4497-BECF-264CA78AFDC4}"/>
              </a:ext>
            </a:extLst>
          </p:cNvPr>
          <p:cNvSpPr>
            <a:spLocks noGrp="1" noChangeArrowheads="1"/>
          </p:cNvSpPr>
          <p:nvPr>
            <p:ph idx="4294967295"/>
          </p:nvPr>
        </p:nvSpPr>
        <p:spPr bwMode="auto">
          <a:xfrm>
            <a:off x="654050" y="1904704"/>
            <a:ext cx="10883900" cy="299620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spcBef>
                <a:spcPct val="0"/>
              </a:spcBef>
              <a:spcAft>
                <a:spcPts val="900"/>
              </a:spcAft>
              <a:tabLst>
                <a:tab pos="5754688" algn="r"/>
              </a:tabLst>
            </a:pPr>
            <a:r>
              <a:rPr lang="en-US" altLang="de-DE" dirty="0">
                <a:ea typeface="Tahoma" panose="020B0604030504040204" pitchFamily="34" charset="0"/>
                <a:cs typeface="Arial" panose="020B0604020202020204" pitchFamily="34" charset="0"/>
              </a:rPr>
              <a:t>Social-Networking-Websites </a:t>
            </a:r>
            <a:r>
              <a:rPr lang="en-US" altLang="de-DE" dirty="0" err="1">
                <a:ea typeface="Tahoma" panose="020B0604030504040204" pitchFamily="34" charset="0"/>
                <a:cs typeface="Arial" panose="020B0604020202020204" pitchFamily="34" charset="0"/>
              </a:rPr>
              <a:t>können</a:t>
            </a:r>
            <a:r>
              <a:rPr lang="en-US" altLang="de-DE" dirty="0">
                <a:ea typeface="Tahoma" panose="020B0604030504040204" pitchFamily="34" charset="0"/>
                <a:cs typeface="Arial" panose="020B0604020202020204" pitchFamily="34" charset="0"/>
              </a:rPr>
              <a:t> </a:t>
            </a:r>
            <a:r>
              <a:rPr lang="en-US" altLang="de-DE" dirty="0" err="1">
                <a:ea typeface="Tahoma" panose="020B0604030504040204" pitchFamily="34" charset="0"/>
                <a:cs typeface="Arial" panose="020B0604020202020204" pitchFamily="34" charset="0"/>
              </a:rPr>
              <a:t>nach</a:t>
            </a:r>
            <a:r>
              <a:rPr lang="en-US" altLang="de-DE" dirty="0">
                <a:ea typeface="Tahoma" panose="020B0604030504040204" pitchFamily="34" charset="0"/>
                <a:cs typeface="Arial" panose="020B0604020202020204" pitchFamily="34" charset="0"/>
              </a:rPr>
              <a:t> </a:t>
            </a:r>
            <a:r>
              <a:rPr lang="en-US" altLang="de-DE" dirty="0" err="1">
                <a:ea typeface="Tahoma" panose="020B0604030504040204" pitchFamily="34" charset="0"/>
                <a:cs typeface="Arial" panose="020B0604020202020204" pitchFamily="34" charset="0"/>
              </a:rPr>
              <a:t>Zielen</a:t>
            </a:r>
            <a:r>
              <a:rPr lang="en-US" altLang="de-DE" dirty="0">
                <a:ea typeface="Tahoma" panose="020B0604030504040204" pitchFamily="34" charset="0"/>
                <a:cs typeface="Arial" panose="020B0604020202020204" pitchFamily="34" charset="0"/>
              </a:rPr>
              <a:t> </a:t>
            </a:r>
          </a:p>
          <a:p>
            <a:pPr marL="0" indent="0">
              <a:spcBef>
                <a:spcPct val="0"/>
              </a:spcBef>
              <a:spcAft>
                <a:spcPts val="900"/>
              </a:spcAft>
              <a:buNone/>
              <a:tabLst>
                <a:tab pos="5754688" algn="r"/>
              </a:tabLst>
            </a:pPr>
            <a:r>
              <a:rPr lang="en-US" altLang="de-DE" dirty="0" err="1">
                <a:ea typeface="Tahoma" panose="020B0604030504040204" pitchFamily="34" charset="0"/>
                <a:cs typeface="Arial" panose="020B0604020202020204" pitchFamily="34" charset="0"/>
              </a:rPr>
              <a:t>klassifiziert</a:t>
            </a:r>
            <a:r>
              <a:rPr lang="en-US" altLang="de-DE" dirty="0">
                <a:ea typeface="Tahoma" panose="020B0604030504040204" pitchFamily="34" charset="0"/>
                <a:cs typeface="Arial" panose="020B0604020202020204" pitchFamily="34" charset="0"/>
              </a:rPr>
              <a:t> </a:t>
            </a:r>
            <a:r>
              <a:rPr lang="en-US" altLang="de-DE" dirty="0" err="1">
                <a:ea typeface="Tahoma" panose="020B0604030504040204" pitchFamily="34" charset="0"/>
                <a:cs typeface="Arial" panose="020B0604020202020204" pitchFamily="34" charset="0"/>
              </a:rPr>
              <a:t>werden</a:t>
            </a:r>
            <a:r>
              <a:rPr lang="en-US" altLang="de-DE" dirty="0">
                <a:ea typeface="Tahoma" panose="020B0604030504040204" pitchFamily="34" charset="0"/>
                <a:cs typeface="Arial" panose="020B0604020202020204" pitchFamily="34" charset="0"/>
              </a:rPr>
              <a:t>:</a:t>
            </a:r>
            <a:endParaRPr lang="vi-VN" altLang="de-DE" dirty="0">
              <a:ea typeface="Tahoma" panose="020B0604030504040204" pitchFamily="34" charset="0"/>
              <a:cs typeface="Arial" panose="020B0604020202020204" pitchFamily="34" charset="0"/>
            </a:endParaRPr>
          </a:p>
          <a:p>
            <a:pPr>
              <a:spcBef>
                <a:spcPct val="0"/>
              </a:spcBef>
              <a:spcAft>
                <a:spcPts val="900"/>
              </a:spcAft>
              <a:tabLst>
                <a:tab pos="5754688" algn="r"/>
              </a:tabLst>
            </a:pPr>
            <a:r>
              <a:rPr lang="vi-VN" altLang="de-DE" dirty="0">
                <a:ea typeface="Tahoma" panose="020B0604030504040204" pitchFamily="34" charset="0"/>
                <a:cs typeface="Arial" panose="020B0604020202020204" pitchFamily="34" charset="0"/>
              </a:rPr>
              <a:t>legături sociale</a:t>
            </a:r>
            <a:r>
              <a:rPr lang="de-DE" altLang="de-DE" dirty="0">
                <a:ea typeface="Tahoma" panose="020B0604030504040204" pitchFamily="34" charset="0"/>
                <a:cs typeface="Arial" panose="020B0604020202020204" pitchFamily="34" charset="0"/>
              </a:rPr>
              <a:t> (?)</a:t>
            </a:r>
            <a:endParaRPr lang="vi-VN" altLang="de-DE" dirty="0">
              <a:ea typeface="Tahoma" panose="020B0604030504040204" pitchFamily="34" charset="0"/>
              <a:cs typeface="Arial" panose="020B0604020202020204" pitchFamily="34" charset="0"/>
            </a:endParaRPr>
          </a:p>
          <a:p>
            <a:pPr>
              <a:spcBef>
                <a:spcPct val="0"/>
              </a:spcBef>
              <a:spcAft>
                <a:spcPts val="900"/>
              </a:spcAft>
              <a:tabLst>
                <a:tab pos="5754688" algn="r"/>
              </a:tabLst>
            </a:pPr>
            <a:r>
              <a:rPr lang="vi-VN" altLang="de-DE" dirty="0">
                <a:ea typeface="Tahoma" panose="020B0604030504040204" pitchFamily="34" charset="0"/>
                <a:cs typeface="Arial" panose="020B0604020202020204" pitchFamily="34" charset="0"/>
              </a:rPr>
              <a:t>multimediale Weitergabe</a:t>
            </a:r>
            <a:endParaRPr lang="en-US" altLang="de-DE" dirty="0">
              <a:ea typeface="Tahoma" panose="020B0604030504040204" pitchFamily="34" charset="0"/>
              <a:cs typeface="Arial" panose="020B0604020202020204" pitchFamily="34" charset="0"/>
            </a:endParaRPr>
          </a:p>
          <a:p>
            <a:pPr>
              <a:spcBef>
                <a:spcPct val="0"/>
              </a:spcBef>
              <a:spcAft>
                <a:spcPts val="900"/>
              </a:spcAft>
              <a:tabLst>
                <a:tab pos="5754688" algn="r"/>
              </a:tabLst>
            </a:pPr>
            <a:r>
              <a:rPr lang="vi-VN" altLang="de-DE" dirty="0">
                <a:ea typeface="Tahoma" panose="020B0604030504040204" pitchFamily="34" charset="0"/>
                <a:cs typeface="Arial" panose="020B0604020202020204" pitchFamily="34" charset="0"/>
              </a:rPr>
              <a:t>Professionell</a:t>
            </a:r>
          </a:p>
          <a:p>
            <a:pPr>
              <a:spcBef>
                <a:spcPct val="0"/>
              </a:spcBef>
              <a:spcAft>
                <a:spcPts val="900"/>
              </a:spcAft>
              <a:tabLst>
                <a:tab pos="5754688" algn="r"/>
              </a:tabLst>
            </a:pPr>
            <a:r>
              <a:rPr lang="vi-VN" altLang="de-DE" dirty="0">
                <a:ea typeface="Tahoma" panose="020B0604030504040204" pitchFamily="34" charset="0"/>
                <a:cs typeface="Arial" panose="020B0604020202020204" pitchFamily="34" charset="0"/>
              </a:rPr>
              <a:t>forumuri de discuții</a:t>
            </a:r>
            <a:r>
              <a:rPr lang="de-DE" altLang="de-DE" dirty="0">
                <a:ea typeface="Tahoma" panose="020B0604030504040204" pitchFamily="34" charset="0"/>
                <a:cs typeface="Arial" panose="020B0604020202020204" pitchFamily="34" charset="0"/>
              </a:rPr>
              <a:t> (?)</a:t>
            </a:r>
            <a:endParaRPr lang="en-US" altLang="de-DE" dirty="0">
              <a:ea typeface="Tahoma" panose="020B0604030504040204" pitchFamily="34" charset="0"/>
              <a:cs typeface="Arial" panose="020B0604020202020204" pitchFamily="34" charset="0"/>
            </a:endParaRPr>
          </a:p>
        </p:txBody>
      </p:sp>
      <p:sp>
        <p:nvSpPr>
          <p:cNvPr id="37891" name="Rectangle 2">
            <a:extLst>
              <a:ext uri="{FF2B5EF4-FFF2-40B4-BE49-F238E27FC236}">
                <a16:creationId xmlns:a16="http://schemas.microsoft.com/office/drawing/2014/main" id="{922DA6F2-B73D-15DC-6588-07F95761A183}"/>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7892" name="Rectangle 2">
            <a:extLst>
              <a:ext uri="{FF2B5EF4-FFF2-40B4-BE49-F238E27FC236}">
                <a16:creationId xmlns:a16="http://schemas.microsoft.com/office/drawing/2014/main" id="{DA4BCAE2-E9CF-4D68-8606-2656545B9664}"/>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pSp>
        <p:nvGrpSpPr>
          <p:cNvPr id="37893" name="Group 36813">
            <a:extLst>
              <a:ext uri="{FF2B5EF4-FFF2-40B4-BE49-F238E27FC236}">
                <a16:creationId xmlns:a16="http://schemas.microsoft.com/office/drawing/2014/main" id="{7B989EE7-040E-CEDA-121D-16B63549248D}"/>
              </a:ext>
            </a:extLst>
          </p:cNvPr>
          <p:cNvGrpSpPr>
            <a:grpSpLocks/>
          </p:cNvGrpSpPr>
          <p:nvPr/>
        </p:nvGrpSpPr>
        <p:grpSpPr bwMode="auto">
          <a:xfrm>
            <a:off x="8286750" y="2133600"/>
            <a:ext cx="3859213" cy="2986088"/>
            <a:chOff x="0" y="-39"/>
            <a:chExt cx="33175" cy="24170"/>
          </a:xfrm>
        </p:grpSpPr>
        <p:pic>
          <p:nvPicPr>
            <p:cNvPr id="37897" name="Picture 46080">
              <a:extLst>
                <a:ext uri="{FF2B5EF4-FFF2-40B4-BE49-F238E27FC236}">
                  <a16:creationId xmlns:a16="http://schemas.microsoft.com/office/drawing/2014/main" id="{9FB993E3-A0DF-0FBE-2D2F-F74800F14E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5" y="-39"/>
              <a:ext cx="12253" cy="24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8" name="Shape 280">
              <a:extLst>
                <a:ext uri="{FF2B5EF4-FFF2-40B4-BE49-F238E27FC236}">
                  <a16:creationId xmlns:a16="http://schemas.microsoft.com/office/drawing/2014/main" id="{9AB81A56-366E-8B5F-BF46-031192E286B3}"/>
                </a:ext>
              </a:extLst>
            </p:cNvPr>
            <p:cNvSpPr>
              <a:spLocks/>
            </p:cNvSpPr>
            <p:nvPr/>
          </p:nvSpPr>
          <p:spPr bwMode="auto">
            <a:xfrm>
              <a:off x="0" y="6465"/>
              <a:ext cx="10672" cy="10747"/>
            </a:xfrm>
            <a:custGeom>
              <a:avLst/>
              <a:gdLst>
                <a:gd name="T0" fmla="*/ 0 w 1067257"/>
                <a:gd name="T1" fmla="*/ 0 h 1074687"/>
                <a:gd name="T2" fmla="*/ 0 w 1067257"/>
                <a:gd name="T3" fmla="*/ 0 h 1074687"/>
                <a:gd name="T4" fmla="*/ 0 w 1067257"/>
                <a:gd name="T5" fmla="*/ 0 h 1074687"/>
                <a:gd name="T6" fmla="*/ 0 w 1067257"/>
                <a:gd name="T7" fmla="*/ 0 h 1074687"/>
                <a:gd name="T8" fmla="*/ 0 w 1067257"/>
                <a:gd name="T9" fmla="*/ 0 h 1074687"/>
                <a:gd name="T10" fmla="*/ 0 60000 65536"/>
                <a:gd name="T11" fmla="*/ 0 60000 65536"/>
                <a:gd name="T12" fmla="*/ 0 60000 65536"/>
                <a:gd name="T13" fmla="*/ 0 60000 65536"/>
                <a:gd name="T14" fmla="*/ 0 60000 65536"/>
                <a:gd name="T15" fmla="*/ 0 w 1067257"/>
                <a:gd name="T16" fmla="*/ 0 h 1074687"/>
                <a:gd name="T17" fmla="*/ 1067257 w 1067257"/>
                <a:gd name="T18" fmla="*/ 1074687 h 1074687"/>
              </a:gdLst>
              <a:ahLst/>
              <a:cxnLst>
                <a:cxn ang="T10">
                  <a:pos x="T0" y="T1"/>
                </a:cxn>
                <a:cxn ang="T11">
                  <a:pos x="T2" y="T3"/>
                </a:cxn>
                <a:cxn ang="T12">
                  <a:pos x="T4" y="T5"/>
                </a:cxn>
                <a:cxn ang="T13">
                  <a:pos x="T6" y="T7"/>
                </a:cxn>
                <a:cxn ang="T14">
                  <a:pos x="T8" y="T9"/>
                </a:cxn>
              </a:cxnLst>
              <a:rect l="T15" t="T16" r="T17" b="T18"/>
              <a:pathLst>
                <a:path w="1067257" h="1074687">
                  <a:moveTo>
                    <a:pt x="533718" y="0"/>
                  </a:moveTo>
                  <a:cubicBezTo>
                    <a:pt x="828358" y="0"/>
                    <a:pt x="1067257" y="240487"/>
                    <a:pt x="1067257" y="537273"/>
                  </a:cubicBezTo>
                  <a:cubicBezTo>
                    <a:pt x="1067257" y="834072"/>
                    <a:pt x="828358" y="1074687"/>
                    <a:pt x="533718" y="1074687"/>
                  </a:cubicBezTo>
                  <a:cubicBezTo>
                    <a:pt x="239027" y="1074687"/>
                    <a:pt x="0" y="834072"/>
                    <a:pt x="0" y="537273"/>
                  </a:cubicBezTo>
                  <a:cubicBezTo>
                    <a:pt x="0" y="240487"/>
                    <a:pt x="239027" y="0"/>
                    <a:pt x="533718" y="0"/>
                  </a:cubicBezTo>
                  <a:close/>
                </a:path>
              </a:pathLst>
            </a:custGeom>
            <a:solidFill>
              <a:srgbClr val="ED7D31"/>
            </a:solidFill>
            <a:ln>
              <a:noFill/>
            </a:ln>
            <a:extLst>
              <a:ext uri="{91240B29-F687-4F45-9708-019B960494DF}">
                <a14:hiddenLine xmlns:a14="http://schemas.microsoft.com/office/drawing/2010/main" w="0">
                  <a:solidFill>
                    <a:srgbClr val="000000"/>
                  </a:solidFill>
                  <a:miter lim="127000"/>
                  <a:headEnd/>
                  <a:tailEnd/>
                </a14:hiddenLine>
              </a:ext>
            </a:extLst>
          </p:spPr>
          <p:txBody>
            <a:bodyPr/>
            <a:lstStyle/>
            <a:p>
              <a:endParaRPr lang="en-US"/>
            </a:p>
          </p:txBody>
        </p:sp>
        <p:sp>
          <p:nvSpPr>
            <p:cNvPr id="37899" name="Shape 281">
              <a:extLst>
                <a:ext uri="{FF2B5EF4-FFF2-40B4-BE49-F238E27FC236}">
                  <a16:creationId xmlns:a16="http://schemas.microsoft.com/office/drawing/2014/main" id="{97A49E3C-9B23-7821-D637-3E3908A5D563}"/>
                </a:ext>
              </a:extLst>
            </p:cNvPr>
            <p:cNvSpPr>
              <a:spLocks/>
            </p:cNvSpPr>
            <p:nvPr/>
          </p:nvSpPr>
          <p:spPr bwMode="auto">
            <a:xfrm>
              <a:off x="0" y="6465"/>
              <a:ext cx="10672" cy="10747"/>
            </a:xfrm>
            <a:custGeom>
              <a:avLst/>
              <a:gdLst>
                <a:gd name="T0" fmla="*/ 0 w 1067257"/>
                <a:gd name="T1" fmla="*/ 0 h 1074687"/>
                <a:gd name="T2" fmla="*/ 0 w 1067257"/>
                <a:gd name="T3" fmla="*/ 0 h 1074687"/>
                <a:gd name="T4" fmla="*/ 0 w 1067257"/>
                <a:gd name="T5" fmla="*/ 0 h 1074687"/>
                <a:gd name="T6" fmla="*/ 0 w 1067257"/>
                <a:gd name="T7" fmla="*/ 0 h 1074687"/>
                <a:gd name="T8" fmla="*/ 0 w 1067257"/>
                <a:gd name="T9" fmla="*/ 0 h 1074687"/>
                <a:gd name="T10" fmla="*/ 0 60000 65536"/>
                <a:gd name="T11" fmla="*/ 0 60000 65536"/>
                <a:gd name="T12" fmla="*/ 0 60000 65536"/>
                <a:gd name="T13" fmla="*/ 0 60000 65536"/>
                <a:gd name="T14" fmla="*/ 0 60000 65536"/>
                <a:gd name="T15" fmla="*/ 0 w 1067257"/>
                <a:gd name="T16" fmla="*/ 0 h 1074687"/>
                <a:gd name="T17" fmla="*/ 1067257 w 1067257"/>
                <a:gd name="T18" fmla="*/ 1074687 h 1074687"/>
              </a:gdLst>
              <a:ahLst/>
              <a:cxnLst>
                <a:cxn ang="T10">
                  <a:pos x="T0" y="T1"/>
                </a:cxn>
                <a:cxn ang="T11">
                  <a:pos x="T2" y="T3"/>
                </a:cxn>
                <a:cxn ang="T12">
                  <a:pos x="T4" y="T5"/>
                </a:cxn>
                <a:cxn ang="T13">
                  <a:pos x="T6" y="T7"/>
                </a:cxn>
                <a:cxn ang="T14">
                  <a:pos x="T8" y="T9"/>
                </a:cxn>
              </a:cxnLst>
              <a:rect l="T15" t="T16" r="T17" b="T18"/>
              <a:pathLst>
                <a:path w="1067257" h="1074687">
                  <a:moveTo>
                    <a:pt x="0" y="537273"/>
                  </a:moveTo>
                  <a:cubicBezTo>
                    <a:pt x="0" y="240487"/>
                    <a:pt x="239027" y="0"/>
                    <a:pt x="533718" y="0"/>
                  </a:cubicBezTo>
                  <a:cubicBezTo>
                    <a:pt x="828358" y="0"/>
                    <a:pt x="1067257" y="240487"/>
                    <a:pt x="1067257" y="537273"/>
                  </a:cubicBezTo>
                  <a:cubicBezTo>
                    <a:pt x="1067257" y="834072"/>
                    <a:pt x="828358" y="1074687"/>
                    <a:pt x="533718" y="1074687"/>
                  </a:cubicBezTo>
                  <a:cubicBezTo>
                    <a:pt x="239027" y="1074687"/>
                    <a:pt x="0" y="834072"/>
                    <a:pt x="0" y="537273"/>
                  </a:cubicBezTo>
                  <a:close/>
                </a:path>
              </a:pathLst>
            </a:custGeom>
            <a:noFill/>
            <a:ln w="14084">
              <a:solidFill>
                <a:srgbClr val="FFFFFF"/>
              </a:solidFill>
              <a:miter lim="127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7900" name="Rectangle 282">
              <a:extLst>
                <a:ext uri="{FF2B5EF4-FFF2-40B4-BE49-F238E27FC236}">
                  <a16:creationId xmlns:a16="http://schemas.microsoft.com/office/drawing/2014/main" id="{2DE11427-DBD6-676A-DDB0-011CB985D62B}"/>
                </a:ext>
              </a:extLst>
            </p:cNvPr>
            <p:cNvSpPr>
              <a:spLocks noChangeArrowheads="1"/>
            </p:cNvSpPr>
            <p:nvPr/>
          </p:nvSpPr>
          <p:spPr bwMode="auto">
            <a:xfrm>
              <a:off x="3575" y="9385"/>
              <a:ext cx="5157"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solidFill>
                    <a:srgbClr val="FFFFFF"/>
                  </a:solidFill>
                  <a:ea typeface="DengXian"/>
                  <a:cs typeface="Times New Roman" panose="02020603050405020304" pitchFamily="18" charset="0"/>
                </a:rPr>
                <a:t>Soziales </a:t>
              </a:r>
              <a:endParaRPr lang="de-DE" altLang="en-US" sz="1100">
                <a:ea typeface="DengXian"/>
                <a:cs typeface="Times New Roman" panose="02020603050405020304" pitchFamily="18" charset="0"/>
              </a:endParaRPr>
            </a:p>
          </p:txBody>
        </p:sp>
        <p:sp>
          <p:nvSpPr>
            <p:cNvPr id="37901" name="Rectangle 283">
              <a:extLst>
                <a:ext uri="{FF2B5EF4-FFF2-40B4-BE49-F238E27FC236}">
                  <a16:creationId xmlns:a16="http://schemas.microsoft.com/office/drawing/2014/main" id="{03C6CAAD-9701-A856-ABC3-A67028662C27}"/>
                </a:ext>
              </a:extLst>
            </p:cNvPr>
            <p:cNvSpPr>
              <a:spLocks noChangeArrowheads="1"/>
            </p:cNvSpPr>
            <p:nvPr/>
          </p:nvSpPr>
          <p:spPr bwMode="auto">
            <a:xfrm>
              <a:off x="1961" y="10848"/>
              <a:ext cx="945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solidFill>
                    <a:srgbClr val="FFFFFF"/>
                  </a:solidFill>
                  <a:ea typeface="DengXian"/>
                  <a:cs typeface="Times New Roman" panose="02020603050405020304" pitchFamily="18" charset="0"/>
                </a:rPr>
                <a:t>Vernetzung </a:t>
              </a:r>
              <a:endParaRPr lang="de-DE" altLang="en-US" sz="1100">
                <a:ea typeface="DengXian"/>
                <a:cs typeface="Times New Roman" panose="02020603050405020304" pitchFamily="18" charset="0"/>
              </a:endParaRPr>
            </a:p>
          </p:txBody>
        </p:sp>
        <p:sp>
          <p:nvSpPr>
            <p:cNvPr id="37902" name="Rectangle 284">
              <a:extLst>
                <a:ext uri="{FF2B5EF4-FFF2-40B4-BE49-F238E27FC236}">
                  <a16:creationId xmlns:a16="http://schemas.microsoft.com/office/drawing/2014/main" id="{5AC7FBFF-A163-F844-3481-872B68ED3BCC}"/>
                </a:ext>
              </a:extLst>
            </p:cNvPr>
            <p:cNvSpPr>
              <a:spLocks noChangeArrowheads="1"/>
            </p:cNvSpPr>
            <p:nvPr/>
          </p:nvSpPr>
          <p:spPr bwMode="auto">
            <a:xfrm>
              <a:off x="4090" y="12303"/>
              <a:ext cx="3330"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solidFill>
                    <a:srgbClr val="FFFFFF"/>
                  </a:solidFill>
                  <a:ea typeface="DengXian"/>
                  <a:cs typeface="Times New Roman" panose="02020603050405020304" pitchFamily="18" charset="0"/>
                </a:rPr>
                <a:t>Standorte</a:t>
              </a:r>
              <a:endParaRPr lang="de-DE" altLang="en-US" sz="1100">
                <a:ea typeface="DengXian"/>
                <a:cs typeface="Times New Roman" panose="02020603050405020304" pitchFamily="18" charset="0"/>
              </a:endParaRPr>
            </a:p>
          </p:txBody>
        </p:sp>
        <p:sp>
          <p:nvSpPr>
            <p:cNvPr id="37903" name="Rectangle 285">
              <a:extLst>
                <a:ext uri="{FF2B5EF4-FFF2-40B4-BE49-F238E27FC236}">
                  <a16:creationId xmlns:a16="http://schemas.microsoft.com/office/drawing/2014/main" id="{02F13043-47EB-99EE-B385-51523247CA2A}"/>
                </a:ext>
              </a:extLst>
            </p:cNvPr>
            <p:cNvSpPr>
              <a:spLocks noChangeArrowheads="1"/>
            </p:cNvSpPr>
            <p:nvPr/>
          </p:nvSpPr>
          <p:spPr bwMode="auto">
            <a:xfrm>
              <a:off x="16571" y="1441"/>
              <a:ext cx="1380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ea typeface="DengXian"/>
                  <a:cs typeface="Times New Roman" panose="02020603050405020304" pitchFamily="18" charset="0"/>
                </a:rPr>
                <a:t>Sozialer Anschluss</a:t>
              </a:r>
              <a:endParaRPr lang="de-DE" altLang="en-US" sz="1100">
                <a:ea typeface="DengXian"/>
                <a:cs typeface="Times New Roman" panose="02020603050405020304" pitchFamily="18" charset="0"/>
              </a:endParaRPr>
            </a:p>
          </p:txBody>
        </p:sp>
        <p:sp>
          <p:nvSpPr>
            <p:cNvPr id="37904" name="Rectangle 286">
              <a:extLst>
                <a:ext uri="{FF2B5EF4-FFF2-40B4-BE49-F238E27FC236}">
                  <a16:creationId xmlns:a16="http://schemas.microsoft.com/office/drawing/2014/main" id="{2507FD74-C8FD-2C82-79D1-B11D00A65078}"/>
                </a:ext>
              </a:extLst>
            </p:cNvPr>
            <p:cNvSpPr>
              <a:spLocks noChangeArrowheads="1"/>
            </p:cNvSpPr>
            <p:nvPr/>
          </p:nvSpPr>
          <p:spPr bwMode="auto">
            <a:xfrm>
              <a:off x="18430" y="7508"/>
              <a:ext cx="14745"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ea typeface="DengXian"/>
                  <a:cs typeface="Times New Roman" panose="02020603050405020304" pitchFamily="18" charset="0"/>
                </a:rPr>
                <a:t>Gemeinsame Nutzung von Multimedia</a:t>
              </a:r>
              <a:endParaRPr lang="de-DE" altLang="en-US" sz="1100">
                <a:ea typeface="DengXian"/>
                <a:cs typeface="Times New Roman" panose="02020603050405020304" pitchFamily="18" charset="0"/>
              </a:endParaRPr>
            </a:p>
          </p:txBody>
        </p:sp>
        <p:sp>
          <p:nvSpPr>
            <p:cNvPr id="37905" name="Rectangle 287">
              <a:extLst>
                <a:ext uri="{FF2B5EF4-FFF2-40B4-BE49-F238E27FC236}">
                  <a16:creationId xmlns:a16="http://schemas.microsoft.com/office/drawing/2014/main" id="{80F156D8-0A83-9A3B-9100-62850822E4F0}"/>
                </a:ext>
              </a:extLst>
            </p:cNvPr>
            <p:cNvSpPr>
              <a:spLocks noChangeArrowheads="1"/>
            </p:cNvSpPr>
            <p:nvPr/>
          </p:nvSpPr>
          <p:spPr bwMode="auto">
            <a:xfrm>
              <a:off x="18354" y="14630"/>
              <a:ext cx="9288"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ea typeface="DengXian"/>
                  <a:cs typeface="Times New Roman" panose="02020603050405020304" pitchFamily="18" charset="0"/>
                </a:rPr>
                <a:t>Professionell</a:t>
              </a:r>
              <a:endParaRPr lang="de-DE" altLang="en-US" sz="1100">
                <a:ea typeface="DengXian"/>
                <a:cs typeface="Times New Roman" panose="02020603050405020304" pitchFamily="18" charset="0"/>
              </a:endParaRPr>
            </a:p>
          </p:txBody>
        </p:sp>
        <p:sp>
          <p:nvSpPr>
            <p:cNvPr id="37906" name="Rectangle 288">
              <a:extLst>
                <a:ext uri="{FF2B5EF4-FFF2-40B4-BE49-F238E27FC236}">
                  <a16:creationId xmlns:a16="http://schemas.microsoft.com/office/drawing/2014/main" id="{5D57B018-065A-30C9-F22F-C1A8A9F195F4}"/>
                </a:ext>
              </a:extLst>
            </p:cNvPr>
            <p:cNvSpPr>
              <a:spLocks noChangeArrowheads="1"/>
            </p:cNvSpPr>
            <p:nvPr/>
          </p:nvSpPr>
          <p:spPr bwMode="auto">
            <a:xfrm>
              <a:off x="14065" y="20249"/>
              <a:ext cx="14414"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ea typeface="DengXian"/>
                  <a:cs typeface="Times New Roman" panose="02020603050405020304" pitchFamily="18" charset="0"/>
                </a:rPr>
                <a:t>Diskussionsforen</a:t>
              </a:r>
              <a:endParaRPr lang="de-DE" altLang="en-US" sz="1100">
                <a:ea typeface="DengXian"/>
                <a:cs typeface="Times New Roman" panose="02020603050405020304" pitchFamily="18" charset="0"/>
              </a:endParaRPr>
            </a:p>
          </p:txBody>
        </p:sp>
      </p:grpSp>
      <p:sp>
        <p:nvSpPr>
          <p:cNvPr id="37894" name="Textfeld 5">
            <a:extLst>
              <a:ext uri="{FF2B5EF4-FFF2-40B4-BE49-F238E27FC236}">
                <a16:creationId xmlns:a16="http://schemas.microsoft.com/office/drawing/2014/main" id="{A6D7AB97-4F40-1F8F-1283-25AE55784166}"/>
              </a:ext>
            </a:extLst>
          </p:cNvPr>
          <p:cNvSpPr txBox="1">
            <a:spLocks noChangeArrowheads="1"/>
          </p:cNvSpPr>
          <p:nvPr/>
        </p:nvSpPr>
        <p:spPr bwMode="auto">
          <a:xfrm>
            <a:off x="6899275" y="5119688"/>
            <a:ext cx="302736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400">
                <a:cs typeface="Calibri" panose="020F0502020204030204" pitchFamily="34" charset="0"/>
              </a:rPr>
              <a:t>Websites zur sozialen Vernetzung</a:t>
            </a:r>
            <a:endParaRPr lang="de-DE" altLang="en-US" sz="2400" i="1">
              <a:cs typeface="Calibri" panose="020F0502020204030204" pitchFamily="34" charset="0"/>
            </a:endParaRPr>
          </a:p>
        </p:txBody>
      </p:sp>
      <p:sp>
        <p:nvSpPr>
          <p:cNvPr id="37895" name="Titel 1">
            <a:extLst>
              <a:ext uri="{FF2B5EF4-FFF2-40B4-BE49-F238E27FC236}">
                <a16:creationId xmlns:a16="http://schemas.microsoft.com/office/drawing/2014/main" id="{8F0A2962-1FBA-44C2-155C-81EC36F22BD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Funktionsweise des sozialen Netzwerks</a:t>
            </a:r>
          </a:p>
        </p:txBody>
      </p:sp>
      <p:sp>
        <p:nvSpPr>
          <p:cNvPr id="37896" name="Rectangle 4">
            <a:extLst>
              <a:ext uri="{FF2B5EF4-FFF2-40B4-BE49-F238E27FC236}">
                <a16:creationId xmlns:a16="http://schemas.microsoft.com/office/drawing/2014/main" id="{BEFA8A22-191E-6C8B-EFAD-CD61F03817F6}"/>
              </a:ext>
            </a:extLst>
          </p:cNvPr>
          <p:cNvSpPr txBox="1">
            <a:spLocks noChangeArrowheads="1"/>
          </p:cNvSpPr>
          <p:nvPr/>
        </p:nvSpPr>
        <p:spPr bwMode="auto">
          <a:xfrm>
            <a:off x="5889625" y="5743575"/>
            <a:ext cx="5745163" cy="423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tabLst>
                <a:tab pos="5754688" algn="r"/>
              </a:tabLst>
              <a:defRPr>
                <a:solidFill>
                  <a:schemeClr val="tx1"/>
                </a:solidFill>
                <a:latin typeface="Calibri" panose="020F0502020204030204" pitchFamily="34" charset="0"/>
              </a:defRPr>
            </a:lvl1pPr>
            <a:lvl2pPr marL="685800" indent="-228600">
              <a:tabLst>
                <a:tab pos="5754688" algn="r"/>
              </a:tabLst>
              <a:defRPr>
                <a:solidFill>
                  <a:schemeClr val="tx1"/>
                </a:solidFill>
                <a:latin typeface="Calibri" panose="020F0502020204030204" pitchFamily="34" charset="0"/>
              </a:defRPr>
            </a:lvl2pPr>
            <a:lvl3pPr marL="1143000" indent="-228600">
              <a:tabLst>
                <a:tab pos="5754688" algn="r"/>
              </a:tabLst>
              <a:defRPr>
                <a:solidFill>
                  <a:schemeClr val="tx1"/>
                </a:solidFill>
                <a:latin typeface="Calibri" panose="020F0502020204030204" pitchFamily="34" charset="0"/>
              </a:defRPr>
            </a:lvl3pPr>
            <a:lvl4pPr marL="1600200" indent="-228600">
              <a:tabLst>
                <a:tab pos="5754688" algn="r"/>
              </a:tabLst>
              <a:defRPr>
                <a:solidFill>
                  <a:schemeClr val="tx1"/>
                </a:solidFill>
                <a:latin typeface="Calibri" panose="020F0502020204030204" pitchFamily="34" charset="0"/>
              </a:defRPr>
            </a:lvl4pPr>
            <a:lvl5pPr marL="2057400" indent="-228600">
              <a:tabLst>
                <a:tab pos="5754688" algn="r"/>
              </a:tabLst>
              <a:defRPr>
                <a:solidFill>
                  <a:schemeClr val="tx1"/>
                </a:solidFill>
                <a:latin typeface="Calibri" panose="020F0502020204030204" pitchFamily="34" charset="0"/>
              </a:defRPr>
            </a:lvl5pPr>
            <a:lvl6pPr marL="2514600" indent="-228600" fontAlgn="base">
              <a:spcBef>
                <a:spcPct val="0"/>
              </a:spcBef>
              <a:spcAft>
                <a:spcPct val="0"/>
              </a:spcAft>
              <a:tabLst>
                <a:tab pos="5754688" algn="r"/>
              </a:tabLst>
              <a:defRPr>
                <a:solidFill>
                  <a:schemeClr val="tx1"/>
                </a:solidFill>
                <a:latin typeface="Calibri" panose="020F0502020204030204" pitchFamily="34" charset="0"/>
              </a:defRPr>
            </a:lvl6pPr>
            <a:lvl7pPr marL="2971800" indent="-228600" fontAlgn="base">
              <a:spcBef>
                <a:spcPct val="0"/>
              </a:spcBef>
              <a:spcAft>
                <a:spcPct val="0"/>
              </a:spcAft>
              <a:tabLst>
                <a:tab pos="5754688" algn="r"/>
              </a:tabLst>
              <a:defRPr>
                <a:solidFill>
                  <a:schemeClr val="tx1"/>
                </a:solidFill>
                <a:latin typeface="Calibri" panose="020F0502020204030204" pitchFamily="34" charset="0"/>
              </a:defRPr>
            </a:lvl7pPr>
            <a:lvl8pPr marL="3429000" indent="-228600" fontAlgn="base">
              <a:spcBef>
                <a:spcPct val="0"/>
              </a:spcBef>
              <a:spcAft>
                <a:spcPct val="0"/>
              </a:spcAft>
              <a:tabLst>
                <a:tab pos="5754688" algn="r"/>
              </a:tabLst>
              <a:defRPr>
                <a:solidFill>
                  <a:schemeClr val="tx1"/>
                </a:solidFill>
                <a:latin typeface="Calibri" panose="020F0502020204030204" pitchFamily="34" charset="0"/>
              </a:defRPr>
            </a:lvl8pPr>
            <a:lvl9pPr marL="3886200" indent="-228600" fontAlgn="base">
              <a:spcBef>
                <a:spcPct val="0"/>
              </a:spcBef>
              <a:spcAft>
                <a:spcPct val="0"/>
              </a:spcAft>
              <a:tabLst>
                <a:tab pos="5754688" algn="r"/>
              </a:tabLst>
              <a:defRPr>
                <a:solidFill>
                  <a:schemeClr val="tx1"/>
                </a:solidFill>
                <a:latin typeface="Calibri" panose="020F0502020204030204" pitchFamily="34" charset="0"/>
              </a:defRPr>
            </a:lvl9pPr>
          </a:lstStyle>
          <a:p>
            <a:pPr algn="ctr" defTabSz="914400" eaLnBrk="1" hangingPunct="1">
              <a:lnSpc>
                <a:spcPct val="90000"/>
              </a:lnSpc>
              <a:spcAft>
                <a:spcPts val="900"/>
              </a:spcAft>
              <a:buFont typeface="Arial" panose="020B0604020202020204" pitchFamily="34" charset="0"/>
              <a:buNone/>
            </a:pPr>
            <a:r>
              <a:rPr lang="en-US" altLang="de-DE" sz="2400" i="1">
                <a:ea typeface="Tahoma" panose="020B0604030504040204" pitchFamily="34" charset="0"/>
                <a:cs typeface="Arial" panose="020B0604020202020204" pitchFamily="34" charset="0"/>
              </a:rPr>
              <a:t>Abbildung 6: Funktionsweise des sozialen Netzwerks</a:t>
            </a:r>
          </a:p>
        </p:txBody>
      </p:sp>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081A7F70-191D-EF07-CBB8-63316C3A03D9}"/>
              </a:ext>
            </a:extLst>
          </p:cNvPr>
          <p:cNvSpPr>
            <a:spLocks noGrp="1" noChangeArrowheads="1"/>
          </p:cNvSpPr>
          <p:nvPr>
            <p:ph idx="4294967295"/>
          </p:nvPr>
        </p:nvSpPr>
        <p:spPr>
          <a:xfrm>
            <a:off x="623888" y="2565400"/>
            <a:ext cx="11090275" cy="2239963"/>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Aft>
                <a:spcPts val="900"/>
              </a:spcAft>
              <a:buFont typeface="Arial" panose="020B0604020202020204" pitchFamily="34" charset="0"/>
              <a:buNone/>
              <a:defRPr/>
            </a:pPr>
            <a:r>
              <a:rPr lang="en-US" altLang="de-DE" b="1" dirty="0">
                <a:latin typeface="Calibri" panose="020F0502020204030204" pitchFamily="34" charset="0"/>
                <a:ea typeface="Tahoma" panose="020B0604030504040204" pitchFamily="34" charset="0"/>
                <a:cs typeface="Calibri" panose="020F0502020204030204" pitchFamily="34" charset="0"/>
              </a:rPr>
              <a:t>Vorteile</a:t>
            </a:r>
          </a:p>
          <a:p>
            <a:pPr marL="0" indent="0">
              <a:spcAft>
                <a:spcPts val="9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Soziale Medien ermöglichen es den Menschen,:</a:t>
            </a:r>
          </a:p>
          <a:p>
            <a:pPr>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Um mit Familie und Freunden in Kontakt zu bleiben.</a:t>
            </a:r>
          </a:p>
          <a:p>
            <a:pPr>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Kontakte zu anderen Personen mit den gleichen Interessen zu knüpfen und neue Beziehungen aufzubauen.</a:t>
            </a:r>
          </a:p>
        </p:txBody>
      </p:sp>
      <p:sp>
        <p:nvSpPr>
          <p:cNvPr id="38915" name="Rectangle 2">
            <a:extLst>
              <a:ext uri="{FF2B5EF4-FFF2-40B4-BE49-F238E27FC236}">
                <a16:creationId xmlns:a16="http://schemas.microsoft.com/office/drawing/2014/main" id="{4220D16F-D59A-81D4-D7C9-BD9C4350D568}"/>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8916" name="Rectangle 2">
            <a:extLst>
              <a:ext uri="{FF2B5EF4-FFF2-40B4-BE49-F238E27FC236}">
                <a16:creationId xmlns:a16="http://schemas.microsoft.com/office/drawing/2014/main" id="{AB8F5086-D625-0BFD-C9F9-44EEEB50A4ED}"/>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8917" name="Titel 1">
            <a:extLst>
              <a:ext uri="{FF2B5EF4-FFF2-40B4-BE49-F238E27FC236}">
                <a16:creationId xmlns:a16="http://schemas.microsoft.com/office/drawing/2014/main" id="{89989C4A-4733-FD69-62AC-DBF2E4E2DA6E}"/>
              </a:ext>
            </a:extLst>
          </p:cNvPr>
          <p:cNvSpPr txBox="1">
            <a:spLocks noChangeArrowheads="1"/>
          </p:cNvSpPr>
          <p:nvPr/>
        </p:nvSpPr>
        <p:spPr bwMode="auto">
          <a:xfrm>
            <a:off x="1847850" y="365125"/>
            <a:ext cx="7562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Vorteile und </a:t>
            </a:r>
          </a:p>
          <a:p>
            <a:pPr defTabSz="914400" eaLnBrk="1" hangingPunct="1">
              <a:lnSpc>
                <a:spcPct val="90000"/>
              </a:lnSpc>
            </a:pPr>
            <a:r>
              <a:rPr lang="en-US" altLang="en-US" sz="4400">
                <a:latin typeface="Calibri Light" panose="020F0302020204030204" pitchFamily="34" charset="0"/>
              </a:rPr>
              <a:t>Nachteile der sozialen Netzwerke</a:t>
            </a:r>
          </a:p>
        </p:txBody>
      </p:sp>
    </p:spTree>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804CA949-D024-AC33-58AF-84B3C935C688}"/>
              </a:ext>
            </a:extLst>
          </p:cNvPr>
          <p:cNvSpPr>
            <a:spLocks noGrp="1" noChangeArrowheads="1"/>
          </p:cNvSpPr>
          <p:nvPr>
            <p:ph idx="4294967295"/>
          </p:nvPr>
        </p:nvSpPr>
        <p:spPr>
          <a:xfrm>
            <a:off x="623888" y="2133600"/>
            <a:ext cx="11160125" cy="4117975"/>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600"/>
              </a:spcBef>
              <a:spcAft>
                <a:spcPts val="600"/>
              </a:spcAft>
              <a:buFont typeface="Arial" panose="020B0604020202020204" pitchFamily="34" charset="0"/>
              <a:buNone/>
              <a:defRPr/>
            </a:pPr>
            <a:r>
              <a:rPr lang="de-DE" altLang="en-US" b="1" dirty="0">
                <a:latin typeface="+mn-lt"/>
              </a:rPr>
              <a:t>Vorteile</a:t>
            </a:r>
            <a:endParaRPr lang="en-US" altLang="de-DE" b="1" dirty="0">
              <a:latin typeface="+mn-lt"/>
              <a:ea typeface="Tahoma" panose="020B0604030504040204" pitchFamily="34" charset="0"/>
              <a:cs typeface="Arial" panose="020B0604020202020204" pitchFamily="34" charset="0"/>
            </a:endParaRPr>
          </a:p>
          <a:p>
            <a:pPr marL="0" indent="0" algn="just">
              <a:spcBef>
                <a:spcPts val="600"/>
              </a:spcBef>
              <a:spcAft>
                <a:spcPts val="600"/>
              </a:spcAft>
              <a:buFont typeface="Arial" panose="020B0604020202020204" pitchFamily="34" charset="0"/>
              <a:buNone/>
              <a:defRPr/>
            </a:pPr>
            <a:r>
              <a:rPr lang="en-US" altLang="de-DE" dirty="0">
                <a:latin typeface="+mn-lt"/>
                <a:ea typeface="Tahoma" panose="020B0604030504040204" pitchFamily="34" charset="0"/>
                <a:cs typeface="Arial" panose="020B0604020202020204" pitchFamily="34" charset="0"/>
              </a:rPr>
              <a:t>Soziale Medien ermöglichen es Unternehmen,:</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Kontaktaufnahme mit neuen und bestehenden Kunden.</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In der Lage sein, eine Marke zu schaffen, zu fördern und ihre Bekanntheit zu steigern.</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Sie verlassen sich auf die Bewertungen und Kommentare ihrer Kunden, die wichtig sind, um den Absatz der Marke zu steigern und die Platzierung in den Suchmaschinen zu verbessern.</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Eine neue Marke zu etablieren. ein hohes Serviceniveau für seine Kunden zu demonstrieren.</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Die Produkte und die Beziehungen zu den Verbrauchern verbessern können.</a:t>
            </a:r>
          </a:p>
        </p:txBody>
      </p:sp>
      <p:sp>
        <p:nvSpPr>
          <p:cNvPr id="39939" name="Rectangle 2">
            <a:extLst>
              <a:ext uri="{FF2B5EF4-FFF2-40B4-BE49-F238E27FC236}">
                <a16:creationId xmlns:a16="http://schemas.microsoft.com/office/drawing/2014/main" id="{E61EB1F5-D5C9-8103-2BA9-AE6157B0B0EE}"/>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9940" name="Titel 1">
            <a:extLst>
              <a:ext uri="{FF2B5EF4-FFF2-40B4-BE49-F238E27FC236}">
                <a16:creationId xmlns:a16="http://schemas.microsoft.com/office/drawing/2014/main" id="{15AAEE4C-DE0C-6716-34F1-53058028890D}"/>
              </a:ext>
            </a:extLst>
          </p:cNvPr>
          <p:cNvSpPr txBox="1">
            <a:spLocks noChangeArrowheads="1"/>
          </p:cNvSpPr>
          <p:nvPr/>
        </p:nvSpPr>
        <p:spPr bwMode="auto">
          <a:xfrm>
            <a:off x="2125663" y="365125"/>
            <a:ext cx="8578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Vorteile und </a:t>
            </a:r>
          </a:p>
          <a:p>
            <a:pPr defTabSz="914400" eaLnBrk="1" hangingPunct="1">
              <a:lnSpc>
                <a:spcPct val="90000"/>
              </a:lnSpc>
            </a:pPr>
            <a:r>
              <a:rPr lang="en-US" altLang="en-US" sz="4400">
                <a:latin typeface="Calibri Light" panose="020F0302020204030204" pitchFamily="34" charset="0"/>
              </a:rPr>
              <a:t>Nachteile der sozialen Netzwerke</a:t>
            </a:r>
          </a:p>
        </p:txBody>
      </p:sp>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FD5D4E41-4255-E55E-8A4B-43D2B8D76A69}"/>
              </a:ext>
            </a:extLst>
          </p:cNvPr>
          <p:cNvSpPr>
            <a:spLocks noGrp="1" noChangeArrowheads="1"/>
          </p:cNvSpPr>
          <p:nvPr>
            <p:ph idx="4294967295"/>
          </p:nvPr>
        </p:nvSpPr>
        <p:spPr>
          <a:xfrm>
            <a:off x="515938" y="2420938"/>
            <a:ext cx="11160125" cy="2813050"/>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600"/>
              </a:spcBef>
              <a:spcAft>
                <a:spcPts val="600"/>
              </a:spcAft>
              <a:buFont typeface="Arial" panose="020B0604020202020204" pitchFamily="34" charset="0"/>
              <a:buNone/>
              <a:defRPr/>
            </a:pPr>
            <a:r>
              <a:rPr lang="en-US" altLang="de-DE" b="1" dirty="0">
                <a:latin typeface="Calibri" panose="020F0502020204030204" pitchFamily="34" charset="0"/>
                <a:ea typeface="Tahoma" panose="020B0604030504040204" pitchFamily="34" charset="0"/>
                <a:cs typeface="Calibri" panose="020F0502020204030204" pitchFamily="34" charset="0"/>
              </a:rPr>
              <a:t>Nachteil</a:t>
            </a:r>
          </a:p>
          <a:p>
            <a:pPr marL="0" indent="0" algn="just">
              <a:spcBef>
                <a:spcPts val="600"/>
              </a:spcBef>
              <a:spcAft>
                <a:spcPts val="6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Soziale Netzwerke:</a:t>
            </a:r>
          </a:p>
          <a:p>
            <a:pPr algn="just">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sie können zur Verbreitung von Fehlinformationen beitragen.</a:t>
            </a:r>
          </a:p>
          <a:p>
            <a:pPr algn="just">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kann sich negativ auf Unternehmen auswirken, da sich die Kritik an einer Marke in den sozialen Medien sehr schnell verbreitet hat</a:t>
            </a:r>
            <a:r>
              <a:rPr lang="vi-VN" altLang="de-DE" sz="2400" dirty="0">
                <a:latin typeface="Calibri" panose="020F0502020204030204" pitchFamily="34" charset="0"/>
                <a:ea typeface="Tahoma" panose="020B0604030504040204" pitchFamily="34" charset="0"/>
                <a:cs typeface="Calibri" panose="020F0502020204030204" pitchFamily="34" charset="0"/>
              </a:rPr>
              <a:t>.</a:t>
            </a:r>
            <a:endParaRPr lang="en-US" altLang="de-DE" sz="2400" dirty="0">
              <a:latin typeface="Calibri" panose="020F0502020204030204" pitchFamily="34" charset="0"/>
              <a:ea typeface="Tahoma" panose="020B0604030504040204" pitchFamily="34" charset="0"/>
              <a:cs typeface="Calibri" panose="020F0502020204030204" pitchFamily="34" charset="0"/>
            </a:endParaRPr>
          </a:p>
          <a:p>
            <a:pPr algn="just">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erfordert jede Woche Arbeitsstunden und Kosten für den Aufbau und die Pflege eines Unternehmensprofils.</a:t>
            </a:r>
          </a:p>
        </p:txBody>
      </p:sp>
      <p:sp>
        <p:nvSpPr>
          <p:cNvPr id="40963" name="Rectangle 2">
            <a:extLst>
              <a:ext uri="{FF2B5EF4-FFF2-40B4-BE49-F238E27FC236}">
                <a16:creationId xmlns:a16="http://schemas.microsoft.com/office/drawing/2014/main" id="{EB4C45FB-4255-7D70-930C-A71C9661FB7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0964" name="Rectangle 2">
            <a:extLst>
              <a:ext uri="{FF2B5EF4-FFF2-40B4-BE49-F238E27FC236}">
                <a16:creationId xmlns:a16="http://schemas.microsoft.com/office/drawing/2014/main" id="{41202985-4EEF-5AEB-102B-6FA0113A5030}"/>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0965" name="Titel 1">
            <a:extLst>
              <a:ext uri="{FF2B5EF4-FFF2-40B4-BE49-F238E27FC236}">
                <a16:creationId xmlns:a16="http://schemas.microsoft.com/office/drawing/2014/main" id="{5D0F5AE6-2B2B-58D2-8417-1E98ECB4307C}"/>
              </a:ext>
            </a:extLst>
          </p:cNvPr>
          <p:cNvSpPr txBox="1">
            <a:spLocks noChangeArrowheads="1"/>
          </p:cNvSpPr>
          <p:nvPr/>
        </p:nvSpPr>
        <p:spPr bwMode="auto">
          <a:xfrm>
            <a:off x="2125663" y="365125"/>
            <a:ext cx="8578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Vorteile und </a:t>
            </a:r>
          </a:p>
          <a:p>
            <a:pPr defTabSz="914400" eaLnBrk="1" hangingPunct="1">
              <a:lnSpc>
                <a:spcPct val="90000"/>
              </a:lnSpc>
            </a:pPr>
            <a:r>
              <a:rPr lang="en-US" altLang="en-US" sz="4400">
                <a:latin typeface="Calibri Light" panose="020F0302020204030204" pitchFamily="34" charset="0"/>
              </a:rPr>
              <a:t>Nachteile der sozialen Netzwerke</a:t>
            </a:r>
          </a:p>
        </p:txBody>
      </p:sp>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3EA530EF-31E7-73CC-D5B6-10251E9D0B8C}"/>
              </a:ext>
            </a:extLst>
          </p:cNvPr>
          <p:cNvSpPr>
            <a:spLocks noGrp="1" noChangeArrowheads="1"/>
          </p:cNvSpPr>
          <p:nvPr>
            <p:ph idx="4294967295"/>
          </p:nvPr>
        </p:nvSpPr>
        <p:spPr>
          <a:xfrm>
            <a:off x="479425" y="2205038"/>
            <a:ext cx="10944225" cy="3268662"/>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Sicherheit und Datenschutz in sozialen Netzwerken</a:t>
            </a:r>
            <a:endParaRPr lang="it-IT" altLang="de-DE" dirty="0">
              <a:latin typeface="Calibri" panose="020F0502020204030204" pitchFamily="34" charset="0"/>
              <a:ea typeface="Tahoma" panose="020B0604030504040204" pitchFamily="34" charset="0"/>
              <a:cs typeface="Calibri" panose="020F0502020204030204" pitchFamily="34" charset="0"/>
            </a:endParaRP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Informationen, die in sozialen Netzwerken und Medien geteilt werden, verbreiten sich sehr schnell, was es für Angreifer attraktiv macht, sie zu erlangen.</a:t>
            </a: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Sicherheits- und Datenschutzaspekte im Zusammenhang mit vom Nutzer freigegebenen Informationen, wenn ein Nutzer persönliche Inhalte wie Fotos, Videos und Audiodateien hochlädt, sollten beachtet werden, da ein Angreifer die freigegebenen Informationen böswillig für unrechtmäßige Zwecke verwenden kann.</a:t>
            </a: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Das mangelnde Bewusstsein der Nutzer für Sicherheit und Datenschutz kann zu verschiedenen Cyberangriffen über soziale Medien führen.</a:t>
            </a:r>
          </a:p>
        </p:txBody>
      </p:sp>
      <p:sp>
        <p:nvSpPr>
          <p:cNvPr id="41987" name="Rectangle 2">
            <a:extLst>
              <a:ext uri="{FF2B5EF4-FFF2-40B4-BE49-F238E27FC236}">
                <a16:creationId xmlns:a16="http://schemas.microsoft.com/office/drawing/2014/main" id="{7CD9F5EE-794D-74A9-C4C6-1A36621B2E5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1988" name="Rectangle 2">
            <a:extLst>
              <a:ext uri="{FF2B5EF4-FFF2-40B4-BE49-F238E27FC236}">
                <a16:creationId xmlns:a16="http://schemas.microsoft.com/office/drawing/2014/main" id="{C0D835EC-E91D-ACC6-5FC0-1EF55A5C5294}"/>
              </a:ext>
            </a:extLst>
          </p:cNvPr>
          <p:cNvSpPr>
            <a:spLocks noChangeArrowheads="1"/>
          </p:cNvSpPr>
          <p:nvPr/>
        </p:nvSpPr>
        <p:spPr bwMode="auto">
          <a:xfrm>
            <a:off x="2152650" y="1539875"/>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1989" name="Titel 1">
            <a:extLst>
              <a:ext uri="{FF2B5EF4-FFF2-40B4-BE49-F238E27FC236}">
                <a16:creationId xmlns:a16="http://schemas.microsoft.com/office/drawing/2014/main" id="{D410A4BA-708B-2AB7-CA1C-3F60258B800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3500" dirty="0" err="1">
                <a:latin typeface="Calibri Light" panose="020F0302020204030204" pitchFamily="34" charset="0"/>
              </a:rPr>
              <a:t>Sicherheit</a:t>
            </a:r>
            <a:r>
              <a:rPr lang="en-US" altLang="en-US" sz="3500" dirty="0">
                <a:latin typeface="Calibri Light" panose="020F0302020204030204" pitchFamily="34" charset="0"/>
              </a:rPr>
              <a:t> und </a:t>
            </a:r>
            <a:r>
              <a:rPr lang="en-US" altLang="en-US" sz="3500" dirty="0" err="1">
                <a:latin typeface="Calibri Light" panose="020F0302020204030204" pitchFamily="34" charset="0"/>
              </a:rPr>
              <a:t>Datenschutz</a:t>
            </a:r>
            <a:r>
              <a:rPr lang="en-US" altLang="en-US" sz="3500" dirty="0">
                <a:latin typeface="Calibri Light" panose="020F0302020204030204" pitchFamily="34" charset="0"/>
              </a:rPr>
              <a:t> in </a:t>
            </a:r>
            <a:br>
              <a:rPr lang="en-US" altLang="en-US" sz="3500" dirty="0">
                <a:latin typeface="Calibri Light" panose="020F0302020204030204" pitchFamily="34" charset="0"/>
              </a:rPr>
            </a:br>
            <a:r>
              <a:rPr lang="en-US" altLang="en-US" sz="3500" dirty="0" err="1">
                <a:latin typeface="Calibri Light" panose="020F0302020204030204" pitchFamily="34" charset="0"/>
              </a:rPr>
              <a:t>sozialen</a:t>
            </a:r>
            <a:r>
              <a:rPr lang="en-US" altLang="en-US" sz="3500" dirty="0">
                <a:latin typeface="Calibri Light" panose="020F0302020204030204" pitchFamily="34" charset="0"/>
              </a:rPr>
              <a:t> </a:t>
            </a:r>
            <a:r>
              <a:rPr lang="en-US" altLang="en-US" sz="3500" dirty="0" err="1">
                <a:latin typeface="Calibri Light" panose="020F0302020204030204" pitchFamily="34" charset="0"/>
              </a:rPr>
              <a:t>Netzwerken</a:t>
            </a:r>
            <a:endParaRPr lang="en-US" altLang="en-US" sz="3500" dirty="0">
              <a:latin typeface="Calibri Light" panose="020F0302020204030204" pitchFamily="34" charset="0"/>
            </a:endParaRP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DC6BBC28-A4E3-7EA1-59D2-25041F70B729}"/>
              </a:ext>
            </a:extLst>
          </p:cNvPr>
          <p:cNvSpPr>
            <a:spLocks noGrp="1" noChangeArrowheads="1"/>
          </p:cNvSpPr>
          <p:nvPr>
            <p:ph idx="4294967295"/>
          </p:nvPr>
        </p:nvSpPr>
        <p:spPr>
          <a:xfrm>
            <a:off x="479425" y="2133600"/>
            <a:ext cx="11017250" cy="2936875"/>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en-US" altLang="de-DE" dirty="0">
                <a:latin typeface="+mn-lt"/>
                <a:ea typeface="Tahoma" panose="020B0604030504040204" pitchFamily="34" charset="0"/>
                <a:cs typeface="Arial" panose="020B0604020202020204" pitchFamily="34" charset="0"/>
              </a:rPr>
              <a:t>Die Bedrohungen lassen sich in drei Kategorien einteilen:</a:t>
            </a:r>
          </a:p>
          <a:p>
            <a:pPr>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Zu den konventionellen Bedrohungen gehören solche, denen die Nutzer seit den Anfängen des sozialen Netzwerks ausgesetzt sind.</a:t>
            </a:r>
          </a:p>
          <a:p>
            <a:pPr>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Bei den modernen Bedrohungen handelt es sich um Angriffe, die fortgeschrittene Techniken einsetzen, um Benutzerkonten zu kompromittieren.</a:t>
            </a:r>
          </a:p>
          <a:p>
            <a:pPr>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Gezielte Angriffe sind Angriffe auf einen bestimmten Benutzer, die von jedem Benutzer aus verschiedenen persönlichen Gründen durchgeführt werden können.</a:t>
            </a:r>
          </a:p>
        </p:txBody>
      </p:sp>
      <p:sp>
        <p:nvSpPr>
          <p:cNvPr id="43011" name="Rectangle 2">
            <a:extLst>
              <a:ext uri="{FF2B5EF4-FFF2-40B4-BE49-F238E27FC236}">
                <a16:creationId xmlns:a16="http://schemas.microsoft.com/office/drawing/2014/main" id="{7686C7B9-4E8F-7919-25A0-87972D4A658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3012" name="Rectangle 2">
            <a:extLst>
              <a:ext uri="{FF2B5EF4-FFF2-40B4-BE49-F238E27FC236}">
                <a16:creationId xmlns:a16="http://schemas.microsoft.com/office/drawing/2014/main" id="{91F6CEB7-8A93-93A1-EF1E-D30D800C661F}"/>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3013" name="Titel 1">
            <a:extLst>
              <a:ext uri="{FF2B5EF4-FFF2-40B4-BE49-F238E27FC236}">
                <a16:creationId xmlns:a16="http://schemas.microsoft.com/office/drawing/2014/main" id="{2D515567-B0B0-CE5D-384A-0198FF5325F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3500" dirty="0" err="1">
                <a:latin typeface="Calibri Light" panose="020F0302020204030204" pitchFamily="34" charset="0"/>
              </a:rPr>
              <a:t>Sicherheit</a:t>
            </a:r>
            <a:r>
              <a:rPr lang="en-US" altLang="en-US" sz="3500" dirty="0">
                <a:latin typeface="Calibri Light" panose="020F0302020204030204" pitchFamily="34" charset="0"/>
              </a:rPr>
              <a:t> und </a:t>
            </a:r>
            <a:r>
              <a:rPr lang="en-US" altLang="en-US" sz="3500" dirty="0" err="1">
                <a:latin typeface="Calibri Light" panose="020F0302020204030204" pitchFamily="34" charset="0"/>
              </a:rPr>
              <a:t>Datenschutz</a:t>
            </a:r>
            <a:r>
              <a:rPr lang="en-US" altLang="en-US" sz="3500" dirty="0">
                <a:latin typeface="Calibri Light" panose="020F0302020204030204" pitchFamily="34" charset="0"/>
              </a:rPr>
              <a:t> in </a:t>
            </a:r>
            <a:br>
              <a:rPr lang="en-US" altLang="en-US" sz="3500" dirty="0">
                <a:latin typeface="Calibri Light" panose="020F0302020204030204" pitchFamily="34" charset="0"/>
              </a:rPr>
            </a:br>
            <a:r>
              <a:rPr lang="en-US" altLang="en-US" sz="3500" dirty="0" err="1">
                <a:latin typeface="Calibri Light" panose="020F0302020204030204" pitchFamily="34" charset="0"/>
              </a:rPr>
              <a:t>sozialen</a:t>
            </a:r>
            <a:r>
              <a:rPr lang="en-US" altLang="en-US" sz="3500" dirty="0">
                <a:latin typeface="Calibri Light" panose="020F0302020204030204" pitchFamily="34" charset="0"/>
              </a:rPr>
              <a:t> </a:t>
            </a:r>
            <a:r>
              <a:rPr lang="en-US" altLang="en-US" sz="3500" dirty="0" err="1">
                <a:latin typeface="Calibri Light" panose="020F0302020204030204" pitchFamily="34" charset="0"/>
              </a:rPr>
              <a:t>Netzwerken</a:t>
            </a:r>
            <a:endParaRPr lang="en-US" altLang="en-US" sz="3500" dirty="0">
              <a:latin typeface="Calibri Light" panose="020F0302020204030204" pitchFamily="34" charset="0"/>
            </a:endParaRPr>
          </a:p>
        </p:txBody>
      </p:sp>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75CF2C16-23B9-B85B-FA31-FE49FA18E6D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4035" name="Rectangle 2">
            <a:extLst>
              <a:ext uri="{FF2B5EF4-FFF2-40B4-BE49-F238E27FC236}">
                <a16:creationId xmlns:a16="http://schemas.microsoft.com/office/drawing/2014/main" id="{A01452E9-206B-2152-B9B3-B97B84FF5576}"/>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4036" name="Rectangle 2">
            <a:extLst>
              <a:ext uri="{FF2B5EF4-FFF2-40B4-BE49-F238E27FC236}">
                <a16:creationId xmlns:a16="http://schemas.microsoft.com/office/drawing/2014/main" id="{06742824-D9ED-FE4A-F6BD-44B53BF51FD4}"/>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44037" name="Objekt 6">
            <a:extLst>
              <a:ext uri="{FF2B5EF4-FFF2-40B4-BE49-F238E27FC236}">
                <a16:creationId xmlns:a16="http://schemas.microsoft.com/office/drawing/2014/main" id="{8AC2ABD1-1674-7996-1B13-5E724FB42999}"/>
              </a:ext>
            </a:extLst>
          </p:cNvPr>
          <p:cNvGraphicFramePr>
            <a:graphicFrameLocks/>
          </p:cNvGraphicFramePr>
          <p:nvPr/>
        </p:nvGraphicFramePr>
        <p:xfrm>
          <a:off x="3935413" y="2005013"/>
          <a:ext cx="4171950" cy="4232275"/>
        </p:xfrm>
        <a:graphic>
          <a:graphicData uri="http://schemas.openxmlformats.org/presentationml/2006/ole">
            <mc:AlternateContent xmlns:mc="http://schemas.openxmlformats.org/markup-compatibility/2006">
              <mc:Choice xmlns:v="urn:schemas-microsoft-com:vml" Requires="v">
                <p:oleObj name="Bild" r:id="rId2" imgW="0" imgH="0" progId="StaticMetafile">
                  <p:embed/>
                </p:oleObj>
              </mc:Choice>
              <mc:Fallback>
                <p:oleObj name="Bild" r:id="rId2" imgW="0" imgH="0" progId="StaticMetafile">
                  <p:embed/>
                  <p:pic>
                    <p:nvPicPr>
                      <p:cNvPr id="0" name="Objekt 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5413" y="2005013"/>
                        <a:ext cx="4171950" cy="42322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4038" name="Textfeld 8">
            <a:extLst>
              <a:ext uri="{FF2B5EF4-FFF2-40B4-BE49-F238E27FC236}">
                <a16:creationId xmlns:a16="http://schemas.microsoft.com/office/drawing/2014/main" id="{A9E3AABF-52BD-5723-BF60-DBACE3F5300E}"/>
              </a:ext>
            </a:extLst>
          </p:cNvPr>
          <p:cNvSpPr txBox="1">
            <a:spLocks noChangeArrowheads="1"/>
          </p:cNvSpPr>
          <p:nvPr/>
        </p:nvSpPr>
        <p:spPr bwMode="auto">
          <a:xfrm>
            <a:off x="3071813" y="6237288"/>
            <a:ext cx="64706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400" i="1">
                <a:cs typeface="Calibri" panose="020F0502020204030204" pitchFamily="34" charset="0"/>
              </a:rPr>
              <a:t>Abbildung 7: Klassifizierung von Bedrohungen (Jain et al., 2021)</a:t>
            </a:r>
            <a:endParaRPr lang="de-DE" altLang="en-US" sz="2400" i="1">
              <a:cs typeface="Calibri" panose="020F0502020204030204" pitchFamily="34" charset="0"/>
            </a:endParaRPr>
          </a:p>
        </p:txBody>
      </p:sp>
      <p:sp>
        <p:nvSpPr>
          <p:cNvPr id="44039" name="Titel 1">
            <a:extLst>
              <a:ext uri="{FF2B5EF4-FFF2-40B4-BE49-F238E27FC236}">
                <a16:creationId xmlns:a16="http://schemas.microsoft.com/office/drawing/2014/main" id="{BD3F9C96-0AC1-96CB-5D99-43628152FC8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3500" dirty="0" err="1">
                <a:latin typeface="Calibri Light" panose="020F0302020204030204" pitchFamily="34" charset="0"/>
              </a:rPr>
              <a:t>Sicherheit</a:t>
            </a:r>
            <a:r>
              <a:rPr lang="en-US" altLang="en-US" sz="3500" dirty="0">
                <a:latin typeface="Calibri Light" panose="020F0302020204030204" pitchFamily="34" charset="0"/>
              </a:rPr>
              <a:t> und </a:t>
            </a:r>
            <a:r>
              <a:rPr lang="en-US" altLang="en-US" sz="3500" dirty="0" err="1">
                <a:latin typeface="Calibri Light" panose="020F0302020204030204" pitchFamily="34" charset="0"/>
              </a:rPr>
              <a:t>Datenschutz</a:t>
            </a:r>
            <a:r>
              <a:rPr lang="en-US" altLang="en-US" sz="3500" dirty="0">
                <a:latin typeface="Calibri Light" panose="020F0302020204030204" pitchFamily="34" charset="0"/>
              </a:rPr>
              <a:t> in </a:t>
            </a:r>
            <a:br>
              <a:rPr lang="en-US" altLang="en-US" sz="3500" dirty="0">
                <a:latin typeface="Calibri Light" panose="020F0302020204030204" pitchFamily="34" charset="0"/>
              </a:rPr>
            </a:br>
            <a:r>
              <a:rPr lang="en-US" altLang="en-US" sz="3500" dirty="0" err="1">
                <a:latin typeface="Calibri Light" panose="020F0302020204030204" pitchFamily="34" charset="0"/>
              </a:rPr>
              <a:t>sozialen</a:t>
            </a:r>
            <a:r>
              <a:rPr lang="en-US" altLang="en-US" sz="3500" dirty="0">
                <a:latin typeface="Calibri Light" panose="020F0302020204030204" pitchFamily="34" charset="0"/>
              </a:rPr>
              <a:t> </a:t>
            </a:r>
            <a:r>
              <a:rPr lang="en-US" altLang="en-US" sz="3500" dirty="0" err="1">
                <a:latin typeface="Calibri Light" panose="020F0302020204030204" pitchFamily="34" charset="0"/>
              </a:rPr>
              <a:t>Netzwerken</a:t>
            </a:r>
            <a:endParaRPr lang="en-US" altLang="en-US" sz="3500" dirty="0">
              <a:latin typeface="Calibri Light" panose="020F0302020204030204" pitchFamily="34" charset="0"/>
            </a:endParaRPr>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AD0E3AC8-8CCE-7BDA-ACE2-87A94D4FA29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5059" name="Rectangle 2">
            <a:extLst>
              <a:ext uri="{FF2B5EF4-FFF2-40B4-BE49-F238E27FC236}">
                <a16:creationId xmlns:a16="http://schemas.microsoft.com/office/drawing/2014/main" id="{8F59F10F-DFF9-DC82-9AA9-395386AE3C62}"/>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5060" name="Rectangle 2">
            <a:extLst>
              <a:ext uri="{FF2B5EF4-FFF2-40B4-BE49-F238E27FC236}">
                <a16:creationId xmlns:a16="http://schemas.microsoft.com/office/drawing/2014/main" id="{4611DBB8-2FFE-AF37-D88B-63C85D9B15FC}"/>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5061" name="Textfeld 8">
            <a:extLst>
              <a:ext uri="{FF2B5EF4-FFF2-40B4-BE49-F238E27FC236}">
                <a16:creationId xmlns:a16="http://schemas.microsoft.com/office/drawing/2014/main" id="{1CE07427-8F55-1CFC-C067-43D7CB56F8D2}"/>
              </a:ext>
            </a:extLst>
          </p:cNvPr>
          <p:cNvSpPr txBox="1">
            <a:spLocks noChangeArrowheads="1"/>
          </p:cNvSpPr>
          <p:nvPr/>
        </p:nvSpPr>
        <p:spPr bwMode="auto">
          <a:xfrm>
            <a:off x="2587625" y="6197600"/>
            <a:ext cx="6470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400" i="1">
                <a:cs typeface="Calibri" panose="020F0502020204030204" pitchFamily="34" charset="0"/>
              </a:rPr>
              <a:t>Abbildung 8: Klassifizierung von Bedrohungen (Jain et al., 2021)</a:t>
            </a:r>
            <a:endParaRPr lang="de-DE" altLang="en-US" sz="2400" i="1">
              <a:cs typeface="Calibri" panose="020F0502020204030204" pitchFamily="34" charset="0"/>
            </a:endParaRPr>
          </a:p>
        </p:txBody>
      </p:sp>
      <p:grpSp>
        <p:nvGrpSpPr>
          <p:cNvPr id="45062" name="Group 39024">
            <a:extLst>
              <a:ext uri="{FF2B5EF4-FFF2-40B4-BE49-F238E27FC236}">
                <a16:creationId xmlns:a16="http://schemas.microsoft.com/office/drawing/2014/main" id="{E65927F6-2FCD-BA66-111B-E64B92A4D37A}"/>
              </a:ext>
            </a:extLst>
          </p:cNvPr>
          <p:cNvGrpSpPr>
            <a:grpSpLocks/>
          </p:cNvGrpSpPr>
          <p:nvPr/>
        </p:nvGrpSpPr>
        <p:grpSpPr bwMode="auto">
          <a:xfrm>
            <a:off x="2424113" y="2317750"/>
            <a:ext cx="7843837" cy="3109913"/>
            <a:chOff x="-18" y="-44"/>
            <a:chExt cx="47274" cy="19476"/>
          </a:xfrm>
        </p:grpSpPr>
        <p:pic>
          <p:nvPicPr>
            <p:cNvPr id="45064" name="Picture 46084">
              <a:extLst>
                <a:ext uri="{FF2B5EF4-FFF2-40B4-BE49-F238E27FC236}">
                  <a16:creationId xmlns:a16="http://schemas.microsoft.com/office/drawing/2014/main" id="{0A5601A9-42C0-F1E7-4965-D3A58F959C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 y="-44"/>
              <a:ext cx="43311" cy="19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5" name="Rectangle 36776">
              <a:extLst>
                <a:ext uri="{FF2B5EF4-FFF2-40B4-BE49-F238E27FC236}">
                  <a16:creationId xmlns:a16="http://schemas.microsoft.com/office/drawing/2014/main" id="{CEA95FBA-356E-10EC-4971-589EFE75FC00}"/>
                </a:ext>
              </a:extLst>
            </p:cNvPr>
            <p:cNvSpPr>
              <a:spLocks noChangeArrowheads="1"/>
            </p:cNvSpPr>
            <p:nvPr/>
          </p:nvSpPr>
          <p:spPr bwMode="auto">
            <a:xfrm>
              <a:off x="15529" y="7091"/>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44</a:t>
              </a:r>
              <a:endParaRPr lang="de-DE" altLang="en-US" sz="1600">
                <a:ea typeface="DengXian"/>
                <a:cs typeface="Times New Roman" panose="02020603050405020304" pitchFamily="18" charset="0"/>
              </a:endParaRPr>
            </a:p>
          </p:txBody>
        </p:sp>
        <p:sp>
          <p:nvSpPr>
            <p:cNvPr id="45066" name="Rectangle 36777">
              <a:extLst>
                <a:ext uri="{FF2B5EF4-FFF2-40B4-BE49-F238E27FC236}">
                  <a16:creationId xmlns:a16="http://schemas.microsoft.com/office/drawing/2014/main" id="{9A978CCB-2A88-ACF7-C095-574D36BEBD23}"/>
                </a:ext>
              </a:extLst>
            </p:cNvPr>
            <p:cNvSpPr>
              <a:spLocks noChangeArrowheads="1"/>
            </p:cNvSpPr>
            <p:nvPr/>
          </p:nvSpPr>
          <p:spPr bwMode="auto">
            <a:xfrm>
              <a:off x="16778" y="7091"/>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67" name="Rectangle 36778">
              <a:extLst>
                <a:ext uri="{FF2B5EF4-FFF2-40B4-BE49-F238E27FC236}">
                  <a16:creationId xmlns:a16="http://schemas.microsoft.com/office/drawing/2014/main" id="{69C1C06B-5546-1A31-A4E4-6EE1589FD97B}"/>
                </a:ext>
              </a:extLst>
            </p:cNvPr>
            <p:cNvSpPr>
              <a:spLocks noChangeArrowheads="1"/>
            </p:cNvSpPr>
            <p:nvPr/>
          </p:nvSpPr>
          <p:spPr bwMode="auto">
            <a:xfrm>
              <a:off x="4170" y="14538"/>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30</a:t>
              </a:r>
              <a:endParaRPr lang="de-DE" altLang="en-US" sz="1600">
                <a:ea typeface="DengXian"/>
                <a:cs typeface="Times New Roman" panose="02020603050405020304" pitchFamily="18" charset="0"/>
              </a:endParaRPr>
            </a:p>
          </p:txBody>
        </p:sp>
        <p:sp>
          <p:nvSpPr>
            <p:cNvPr id="45068" name="Rectangle 36779">
              <a:extLst>
                <a:ext uri="{FF2B5EF4-FFF2-40B4-BE49-F238E27FC236}">
                  <a16:creationId xmlns:a16="http://schemas.microsoft.com/office/drawing/2014/main" id="{A1CFB315-9F3A-8381-B569-7BB309C0CD7C}"/>
                </a:ext>
              </a:extLst>
            </p:cNvPr>
            <p:cNvSpPr>
              <a:spLocks noChangeArrowheads="1"/>
            </p:cNvSpPr>
            <p:nvPr/>
          </p:nvSpPr>
          <p:spPr bwMode="auto">
            <a:xfrm>
              <a:off x="5418" y="14538"/>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69" name="Rectangle 36774">
              <a:extLst>
                <a:ext uri="{FF2B5EF4-FFF2-40B4-BE49-F238E27FC236}">
                  <a16:creationId xmlns:a16="http://schemas.microsoft.com/office/drawing/2014/main" id="{823639AF-D645-D2E2-92E2-5CD5C0AFA1C6}"/>
                </a:ext>
              </a:extLst>
            </p:cNvPr>
            <p:cNvSpPr>
              <a:spLocks noChangeArrowheads="1"/>
            </p:cNvSpPr>
            <p:nvPr/>
          </p:nvSpPr>
          <p:spPr bwMode="auto">
            <a:xfrm>
              <a:off x="1471" y="7463"/>
              <a:ext cx="1657"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10</a:t>
              </a:r>
              <a:endParaRPr lang="de-DE" altLang="en-US" sz="1600">
                <a:ea typeface="DengXian"/>
                <a:cs typeface="Times New Roman" panose="02020603050405020304" pitchFamily="18" charset="0"/>
              </a:endParaRPr>
            </a:p>
          </p:txBody>
        </p:sp>
        <p:sp>
          <p:nvSpPr>
            <p:cNvPr id="45070" name="Rectangle 36775">
              <a:extLst>
                <a:ext uri="{FF2B5EF4-FFF2-40B4-BE49-F238E27FC236}">
                  <a16:creationId xmlns:a16="http://schemas.microsoft.com/office/drawing/2014/main" id="{1E3F8E07-4158-5B6D-4A1A-F68B49D3AD68}"/>
                </a:ext>
              </a:extLst>
            </p:cNvPr>
            <p:cNvSpPr>
              <a:spLocks noChangeArrowheads="1"/>
            </p:cNvSpPr>
            <p:nvPr/>
          </p:nvSpPr>
          <p:spPr bwMode="auto">
            <a:xfrm>
              <a:off x="2719" y="7463"/>
              <a:ext cx="1654"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71" name="Rectangle 36772">
              <a:extLst>
                <a:ext uri="{FF2B5EF4-FFF2-40B4-BE49-F238E27FC236}">
                  <a16:creationId xmlns:a16="http://schemas.microsoft.com/office/drawing/2014/main" id="{FEF3559F-56FA-0075-768B-2FBCC5DAE98A}"/>
                </a:ext>
              </a:extLst>
            </p:cNvPr>
            <p:cNvSpPr>
              <a:spLocks noChangeArrowheads="1"/>
            </p:cNvSpPr>
            <p:nvPr/>
          </p:nvSpPr>
          <p:spPr bwMode="auto">
            <a:xfrm>
              <a:off x="5008" y="2436"/>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16</a:t>
              </a:r>
              <a:endParaRPr lang="de-DE" altLang="en-US" sz="1600">
                <a:ea typeface="DengXian"/>
                <a:cs typeface="Times New Roman" panose="02020603050405020304" pitchFamily="18" charset="0"/>
              </a:endParaRPr>
            </a:p>
          </p:txBody>
        </p:sp>
        <p:sp>
          <p:nvSpPr>
            <p:cNvPr id="45072" name="Rectangle 36773">
              <a:extLst>
                <a:ext uri="{FF2B5EF4-FFF2-40B4-BE49-F238E27FC236}">
                  <a16:creationId xmlns:a16="http://schemas.microsoft.com/office/drawing/2014/main" id="{0276B8EA-0BEE-8E1E-D607-8A895C978E3C}"/>
                </a:ext>
              </a:extLst>
            </p:cNvPr>
            <p:cNvSpPr>
              <a:spLocks noChangeArrowheads="1"/>
            </p:cNvSpPr>
            <p:nvPr/>
          </p:nvSpPr>
          <p:spPr bwMode="auto">
            <a:xfrm>
              <a:off x="6256" y="2436"/>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73" name="Rectangle 587">
              <a:extLst>
                <a:ext uri="{FF2B5EF4-FFF2-40B4-BE49-F238E27FC236}">
                  <a16:creationId xmlns:a16="http://schemas.microsoft.com/office/drawing/2014/main" id="{C2BB84D9-0C61-6FE7-082C-1EB48D762A39}"/>
                </a:ext>
              </a:extLst>
            </p:cNvPr>
            <p:cNvSpPr>
              <a:spLocks noChangeArrowheads="1"/>
            </p:cNvSpPr>
            <p:nvPr/>
          </p:nvSpPr>
          <p:spPr bwMode="auto">
            <a:xfrm>
              <a:off x="23563" y="3080"/>
              <a:ext cx="687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2000" b="1">
                  <a:solidFill>
                    <a:srgbClr val="404040"/>
                  </a:solidFill>
                  <a:ea typeface="DengXian"/>
                  <a:cs typeface="Times New Roman" panose="02020603050405020304" pitchFamily="18" charset="0"/>
                </a:rPr>
                <a:t>Spionage</a:t>
              </a:r>
              <a:endParaRPr lang="de-DE" altLang="en-US" sz="2000" b="1">
                <a:ea typeface="DengXian"/>
                <a:cs typeface="Times New Roman" panose="02020603050405020304" pitchFamily="18" charset="0"/>
              </a:endParaRPr>
            </a:p>
          </p:txBody>
        </p:sp>
        <p:sp>
          <p:nvSpPr>
            <p:cNvPr id="45074" name="Rectangle 588">
              <a:extLst>
                <a:ext uri="{FF2B5EF4-FFF2-40B4-BE49-F238E27FC236}">
                  <a16:creationId xmlns:a16="http://schemas.microsoft.com/office/drawing/2014/main" id="{62F265FC-1A33-F3DF-DA41-7498635CBDDC}"/>
                </a:ext>
              </a:extLst>
            </p:cNvPr>
            <p:cNvSpPr>
              <a:spLocks noChangeArrowheads="1"/>
            </p:cNvSpPr>
            <p:nvPr/>
          </p:nvSpPr>
          <p:spPr bwMode="auto">
            <a:xfrm>
              <a:off x="23563" y="6706"/>
              <a:ext cx="13824"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2000" b="1">
                  <a:solidFill>
                    <a:srgbClr val="404040"/>
                  </a:solidFill>
                  <a:ea typeface="DengXian"/>
                  <a:cs typeface="Times New Roman" panose="02020603050405020304" pitchFamily="18" charset="0"/>
                </a:rPr>
                <a:t>Zum persönlichen Vorteil</a:t>
              </a:r>
              <a:endParaRPr lang="de-DE" altLang="en-US" sz="2000" b="1">
                <a:ea typeface="DengXian"/>
                <a:cs typeface="Times New Roman" panose="02020603050405020304" pitchFamily="18" charset="0"/>
              </a:endParaRPr>
            </a:p>
          </p:txBody>
        </p:sp>
        <p:sp>
          <p:nvSpPr>
            <p:cNvPr id="45075" name="Rectangle 589">
              <a:extLst>
                <a:ext uri="{FF2B5EF4-FFF2-40B4-BE49-F238E27FC236}">
                  <a16:creationId xmlns:a16="http://schemas.microsoft.com/office/drawing/2014/main" id="{F916960E-324B-C8E1-F482-4C5F444248AE}"/>
                </a:ext>
              </a:extLst>
            </p:cNvPr>
            <p:cNvSpPr>
              <a:spLocks noChangeArrowheads="1"/>
            </p:cNvSpPr>
            <p:nvPr/>
          </p:nvSpPr>
          <p:spPr bwMode="auto">
            <a:xfrm>
              <a:off x="23563" y="10333"/>
              <a:ext cx="1559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2000" b="1">
                  <a:solidFill>
                    <a:srgbClr val="404040"/>
                  </a:solidFill>
                  <a:ea typeface="DengXian"/>
                  <a:cs typeface="Times New Roman" panose="02020603050405020304" pitchFamily="18" charset="0"/>
                </a:rPr>
                <a:t>Für den Unternehmensgewinn</a:t>
              </a:r>
              <a:endParaRPr lang="de-DE" altLang="en-US" sz="2000" b="1">
                <a:ea typeface="DengXian"/>
                <a:cs typeface="Times New Roman" panose="02020603050405020304" pitchFamily="18" charset="0"/>
              </a:endParaRPr>
            </a:p>
          </p:txBody>
        </p:sp>
        <p:sp>
          <p:nvSpPr>
            <p:cNvPr id="45076" name="Rectangle 590">
              <a:extLst>
                <a:ext uri="{FF2B5EF4-FFF2-40B4-BE49-F238E27FC236}">
                  <a16:creationId xmlns:a16="http://schemas.microsoft.com/office/drawing/2014/main" id="{8327FFE0-8B8E-22FA-CD77-A5756F37EDAD}"/>
                </a:ext>
              </a:extLst>
            </p:cNvPr>
            <p:cNvSpPr>
              <a:spLocks noChangeArrowheads="1"/>
            </p:cNvSpPr>
            <p:nvPr/>
          </p:nvSpPr>
          <p:spPr bwMode="auto">
            <a:xfrm>
              <a:off x="23563" y="13959"/>
              <a:ext cx="23693"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US" altLang="en-US" b="1">
                  <a:solidFill>
                    <a:srgbClr val="404040"/>
                  </a:solidFill>
                  <a:ea typeface="DengXian"/>
                  <a:cs typeface="Times New Roman" panose="02020603050405020304" pitchFamily="18" charset="0"/>
                </a:rPr>
                <a:t>Förderung eines politischen oder sozialen Anliegens</a:t>
              </a:r>
              <a:endParaRPr lang="de-DE" altLang="en-US" b="1">
                <a:ea typeface="DengXian"/>
                <a:cs typeface="Times New Roman" panose="02020603050405020304" pitchFamily="18" charset="0"/>
              </a:endParaRPr>
            </a:p>
          </p:txBody>
        </p:sp>
      </p:grpSp>
      <p:sp>
        <p:nvSpPr>
          <p:cNvPr id="45063" name="Titel 1">
            <a:extLst>
              <a:ext uri="{FF2B5EF4-FFF2-40B4-BE49-F238E27FC236}">
                <a16:creationId xmlns:a16="http://schemas.microsoft.com/office/drawing/2014/main" id="{664E2618-D4F8-A071-3E0B-5F94AB06377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Sicherheit und Datenschutz in </a:t>
            </a:r>
            <a:br>
              <a:rPr lang="en-US" altLang="en-US" sz="4400">
                <a:latin typeface="Calibri Light" panose="020F0302020204030204" pitchFamily="34" charset="0"/>
              </a:rPr>
            </a:br>
            <a:r>
              <a:rPr lang="en-US" altLang="en-US" sz="4400">
                <a:latin typeface="Calibri Light" panose="020F0302020204030204" pitchFamily="34" charset="0"/>
              </a:rPr>
              <a:t>sozialen Netzwerken</a:t>
            </a:r>
          </a:p>
        </p:txBody>
      </p:sp>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Inhaltsplatzhalter 7">
            <a:extLst>
              <a:ext uri="{FF2B5EF4-FFF2-40B4-BE49-F238E27FC236}">
                <a16:creationId xmlns:a16="http://schemas.microsoft.com/office/drawing/2014/main" id="{E456EE94-7E29-59D0-B654-3A433DA2DEBA}"/>
              </a:ext>
            </a:extLst>
          </p:cNvPr>
          <p:cNvSpPr>
            <a:spLocks noGrp="1" noChangeArrowheads="1"/>
          </p:cNvSpPr>
          <p:nvPr>
            <p:ph idx="4294967295"/>
          </p:nvPr>
        </p:nvSpPr>
        <p:spPr bwMode="auto">
          <a:xfrm>
            <a:off x="623888" y="2133600"/>
            <a:ext cx="1123315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en-US" altLang="en-US">
                <a:cs typeface="Arial" panose="020B0604020202020204" pitchFamily="34" charset="0"/>
              </a:rPr>
              <a:t>Es wurden Authentifizierungsverfahren wie CAPTCHA, Multi-Faktor-Authentifizierung und Fotoidentifizierung von Freunden vorgeschlagen.</a:t>
            </a:r>
          </a:p>
          <a:p>
            <a:pPr algn="just">
              <a:spcBef>
                <a:spcPts val="600"/>
              </a:spcBef>
              <a:spcAft>
                <a:spcPts val="600"/>
              </a:spcAft>
            </a:pPr>
            <a:r>
              <a:rPr lang="en-US" altLang="en-US">
                <a:cs typeface="Arial" panose="020B0604020202020204" pitchFamily="34" charset="0"/>
              </a:rPr>
              <a:t>Sicherheits- und Datenschutzeinstellungen, die es dem Kunden ermöglichen, seine persönlichen Daten vor unerwünschtem Zugriff durch Außenstehende oder Anwendungen zu schützen</a:t>
            </a:r>
            <a:r>
              <a:rPr lang="vi-VN" altLang="en-US">
                <a:cs typeface="Arial" panose="020B0604020202020204" pitchFamily="34" charset="0"/>
              </a:rPr>
              <a:t>.</a:t>
            </a:r>
            <a:endParaRPr lang="en-US" altLang="en-US">
              <a:cs typeface="Arial" panose="020B0604020202020204" pitchFamily="34" charset="0"/>
            </a:endParaRPr>
          </a:p>
          <a:p>
            <a:pPr algn="just">
              <a:spcBef>
                <a:spcPts val="600"/>
              </a:spcBef>
              <a:spcAft>
                <a:spcPts val="600"/>
              </a:spcAft>
            </a:pPr>
            <a:r>
              <a:rPr lang="en-US" altLang="en-US">
                <a:cs typeface="Arial" panose="020B0604020202020204" pitchFamily="34" charset="0"/>
              </a:rPr>
              <a:t>Meldungen von Nutzern über jegliche Form von Missbrauch oder Richtlinienverstößen durch Nutzer in ihrem Netzwerk. Das heißt, wenn Facebook eine Meldung eines Nutzers erhält, wird diese geprüft und gemäß den Gemeinschaftsstandards von Facebook entfernt.</a:t>
            </a:r>
            <a:endParaRPr lang="de-DE" altLang="en-US">
              <a:cs typeface="Arial" panose="020B0604020202020204" pitchFamily="34" charset="0"/>
            </a:endParaRPr>
          </a:p>
        </p:txBody>
      </p:sp>
      <p:sp>
        <p:nvSpPr>
          <p:cNvPr id="46083" name="Rectangle 2">
            <a:extLst>
              <a:ext uri="{FF2B5EF4-FFF2-40B4-BE49-F238E27FC236}">
                <a16:creationId xmlns:a16="http://schemas.microsoft.com/office/drawing/2014/main" id="{BB76FB25-C5A4-52B0-9225-372683A0F69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4" name="Rectangle 2">
            <a:extLst>
              <a:ext uri="{FF2B5EF4-FFF2-40B4-BE49-F238E27FC236}">
                <a16:creationId xmlns:a16="http://schemas.microsoft.com/office/drawing/2014/main" id="{F4CDD781-8D3E-86BD-48AC-0B2C3F25F162}"/>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5" name="Rectangle 2">
            <a:extLst>
              <a:ext uri="{FF2B5EF4-FFF2-40B4-BE49-F238E27FC236}">
                <a16:creationId xmlns:a16="http://schemas.microsoft.com/office/drawing/2014/main" id="{92A26075-8413-046D-9519-55B89A34305E}"/>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6" name="Textfeld 6">
            <a:extLst>
              <a:ext uri="{FF2B5EF4-FFF2-40B4-BE49-F238E27FC236}">
                <a16:creationId xmlns:a16="http://schemas.microsoft.com/office/drawing/2014/main" id="{1D7CB75F-7B85-1A14-8B23-B42C9B1A1620}"/>
              </a:ext>
            </a:extLst>
          </p:cNvPr>
          <p:cNvSpPr txBox="1">
            <a:spLocks noChangeArrowheads="1"/>
          </p:cNvSpPr>
          <p:nvPr/>
        </p:nvSpPr>
        <p:spPr bwMode="auto">
          <a:xfrm>
            <a:off x="2954338" y="2443163"/>
            <a:ext cx="184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7" name="Rectangle 2">
            <a:extLst>
              <a:ext uri="{FF2B5EF4-FFF2-40B4-BE49-F238E27FC236}">
                <a16:creationId xmlns:a16="http://schemas.microsoft.com/office/drawing/2014/main" id="{FE128CEF-A34A-EC6C-66B6-5F0DF186FA3F}"/>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8" name="Titel 1">
            <a:extLst>
              <a:ext uri="{FF2B5EF4-FFF2-40B4-BE49-F238E27FC236}">
                <a16:creationId xmlns:a16="http://schemas.microsoft.com/office/drawing/2014/main" id="{9A3E9271-83B6-9585-9B30-D0A94B8B0AA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Lösungen für Betreiber sozialer Netzwerke</a:t>
            </a:r>
          </a:p>
        </p:txBody>
      </p:sp>
    </p:spTree>
  </p:cSld>
  <p:clrMapOvr>
    <a:masterClrMapping/>
  </p:clrMapOvr>
  <p:transition spd="med">
    <p:fade/>
  </p:transition>
</p:sld>
</file>

<file path=ppt/theme/theme1.xml><?xml version="1.0" encoding="utf-8"?>
<a:theme xmlns:a="http://schemas.openxmlformats.org/drawingml/2006/main" name="Default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539BEC2-CDB4-4F41-8C50-DE59504EDE4F}">
  <ds:schemaRefs>
    <ds:schemaRef ds:uri="http://schemas.microsoft.com/sharepoint/v3/contenttype/forms"/>
  </ds:schemaRefs>
</ds:datastoreItem>
</file>

<file path=customXml/itemProps2.xml><?xml version="1.0" encoding="utf-8"?>
<ds:datastoreItem xmlns:ds="http://schemas.openxmlformats.org/officeDocument/2006/customXml" ds:itemID="{4D3DA530-A6FF-4A53-A204-2A992598A88A}">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3.xml><?xml version="1.0" encoding="utf-8"?>
<ds:datastoreItem xmlns:ds="http://schemas.openxmlformats.org/officeDocument/2006/customXml" ds:itemID="{8235B2E7-3FA5-4894-B077-066DD320F0F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d59e47-d6b3-48e0-bf9b-34f99d15e7ba"/>
    <ds:schemaRef ds:uri="181bb22a-d05a-442b-9959-f775302b52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2230</Words>
  <Application>Microsoft Office PowerPoint</Application>
  <PresentationFormat>Breitbild</PresentationFormat>
  <Paragraphs>182</Paragraphs>
  <Slides>31</Slides>
  <Notes>1</Notes>
  <HiddenSlides>0</HiddenSlides>
  <MMClips>0</MMClips>
  <ScaleCrop>false</ScaleCrop>
  <HeadingPairs>
    <vt:vector size="8" baseType="variant">
      <vt:variant>
        <vt:lpstr>Verwendete Schriftarten</vt:lpstr>
      </vt:variant>
      <vt:variant>
        <vt:i4>6</vt:i4>
      </vt:variant>
      <vt:variant>
        <vt:lpstr>Design</vt:lpstr>
      </vt:variant>
      <vt:variant>
        <vt:i4>1</vt:i4>
      </vt:variant>
      <vt:variant>
        <vt:lpstr>Eingebettete OLE-Server</vt:lpstr>
      </vt:variant>
      <vt:variant>
        <vt:i4>2</vt:i4>
      </vt:variant>
      <vt:variant>
        <vt:lpstr>Folientitel</vt:lpstr>
      </vt:variant>
      <vt:variant>
        <vt:i4>31</vt:i4>
      </vt:variant>
    </vt:vector>
  </HeadingPairs>
  <TitlesOfParts>
    <vt:vector size="40" baseType="lpstr">
      <vt:lpstr>DengXian</vt:lpstr>
      <vt:lpstr>Arial</vt:lpstr>
      <vt:lpstr>Calibri</vt:lpstr>
      <vt:lpstr>Calibri Light</vt:lpstr>
      <vt:lpstr>Tahoma</vt:lpstr>
      <vt:lpstr>Wingdings</vt:lpstr>
      <vt:lpstr>Default Design</vt:lpstr>
      <vt:lpstr>Picture</vt:lpstr>
      <vt:lpstr>Bild</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ARR&amp;BC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name: Danube Velo Route  Lead Partner: Agency for Regional Development and Business Center - Vidin  Partner 1: Romanian Association for Electronic and Software Industry Oltenia Subsidiary  Partner 2: The Local Employers' Association for Small and Middle Enterprises  Donor: Cross-Border Cooperation Programme 2007-2013 Romania - Bulgaria</dc:title>
  <dc:creator>E. Stefanov</dc:creator>
  <cp:keywords>, docId:CEDFBD30F819FF605C4466AF6CCA7DF3</cp:keywords>
  <cp:lastModifiedBy>David Sommer</cp:lastModifiedBy>
  <cp:revision>368</cp:revision>
  <dcterms:created xsi:type="dcterms:W3CDTF">2009-06-01T12:28:12Z</dcterms:created>
  <dcterms:modified xsi:type="dcterms:W3CDTF">2024-02-21T10:04:20Z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y fmtid="{D5CDD505-2E9C-101B-9397-08002B2CF9AE}" pid="3" name="MediaServiceImageTags">
    <vt:lpwstr/>
  </property>
</Properties>
</file>