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1"/>
  </p:notesMasterIdLst>
  <p:sldIdLst>
    <p:sldId id="313" r:id="rId5"/>
    <p:sldId id="272" r:id="rId6"/>
    <p:sldId id="273" r:id="rId7"/>
    <p:sldId id="274" r:id="rId8"/>
    <p:sldId id="275" r:id="rId9"/>
    <p:sldId id="276" r:id="rId10"/>
    <p:sldId id="277" r:id="rId11"/>
    <p:sldId id="278" r:id="rId12"/>
    <p:sldId id="279" r:id="rId13"/>
    <p:sldId id="280" r:id="rId14"/>
    <p:sldId id="281" r:id="rId15"/>
    <p:sldId id="302" r:id="rId16"/>
    <p:sldId id="304" r:id="rId17"/>
    <p:sldId id="303" r:id="rId18"/>
    <p:sldId id="282" r:id="rId19"/>
    <p:sldId id="305" r:id="rId20"/>
    <p:sldId id="314" r:id="rId21"/>
    <p:sldId id="315" r:id="rId22"/>
    <p:sldId id="283" r:id="rId23"/>
    <p:sldId id="284" r:id="rId24"/>
    <p:sldId id="285" r:id="rId25"/>
    <p:sldId id="316" r:id="rId26"/>
    <p:sldId id="317" r:id="rId27"/>
    <p:sldId id="286" r:id="rId28"/>
    <p:sldId id="318" r:id="rId29"/>
    <p:sldId id="319" r:id="rId30"/>
    <p:sldId id="287" r:id="rId31"/>
    <p:sldId id="320" r:id="rId32"/>
    <p:sldId id="321" r:id="rId33"/>
    <p:sldId id="288" r:id="rId34"/>
    <p:sldId id="322" r:id="rId35"/>
    <p:sldId id="323" r:id="rId36"/>
    <p:sldId id="306" r:id="rId37"/>
    <p:sldId id="308" r:id="rId38"/>
    <p:sldId id="324" r:id="rId39"/>
    <p:sldId id="325" r:id="rId40"/>
    <p:sldId id="309" r:id="rId41"/>
    <p:sldId id="326" r:id="rId42"/>
    <p:sldId id="327" r:id="rId43"/>
    <p:sldId id="310" r:id="rId44"/>
    <p:sldId id="328" r:id="rId45"/>
    <p:sldId id="329" r:id="rId46"/>
    <p:sldId id="330" r:id="rId47"/>
    <p:sldId id="311" r:id="rId48"/>
    <p:sldId id="331" r:id="rId49"/>
    <p:sldId id="312" r:id="rId50"/>
    <p:sldId id="332" r:id="rId51"/>
    <p:sldId id="289" r:id="rId52"/>
    <p:sldId id="333" r:id="rId53"/>
    <p:sldId id="334" r:id="rId54"/>
    <p:sldId id="307" r:id="rId55"/>
    <p:sldId id="290" r:id="rId56"/>
    <p:sldId id="335" r:id="rId57"/>
    <p:sldId id="291" r:id="rId58"/>
    <p:sldId id="292" r:id="rId59"/>
    <p:sldId id="293"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B0D2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2609" autoAdjust="0"/>
  </p:normalViewPr>
  <p:slideViewPr>
    <p:cSldViewPr snapToGrid="0">
      <p:cViewPr varScale="1">
        <p:scale>
          <a:sx n="71" d="100"/>
          <a:sy n="71" d="100"/>
        </p:scale>
        <p:origin x="113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Pladsholder til dato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5E1761-BCFE-45BD-8F38-D4D0FF5CE5DA}" type="datetimeFigureOut">
              <a:rPr lang="en-GB" smtClean="0"/>
              <a:t>10/11/2022</a:t>
            </a:fld>
            <a:endParaRPr lang="en-GB"/>
          </a:p>
        </p:txBody>
      </p:sp>
      <p:sp>
        <p:nvSpPr>
          <p:cNvPr id="4" name="Pladsholder til slidebille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Pladsholder til no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6" name="Pladsholder til sidefod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Pladsholder til slide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C5C7D4-523D-454C-9E76-9D5F6B9709D9}" type="slidenum">
              <a:rPr lang="en-GB" smtClean="0"/>
              <a:t>‹nr.›</a:t>
            </a:fld>
            <a:endParaRPr lang="en-GB"/>
          </a:p>
        </p:txBody>
      </p:sp>
    </p:spTree>
    <p:extLst>
      <p:ext uri="{BB962C8B-B14F-4D97-AF65-F5344CB8AC3E}">
        <p14:creationId xmlns:p14="http://schemas.microsoft.com/office/powerpoint/2010/main" val="32195472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computerweekly.com/news/252469873/Social-media-and-enterprise-apps-pose-big-security-risks"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Procurement requirements refer to the goods and services that must be acquired from organizations outside the performing organization. For a variety of reasons, sometimes performing organizations rely on vendors to provide what’s needed to complete a project.</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For example, consider the widget manufacturer that undertakes a project to automate their inventory tracking system. Some of the project work activities involve the relocation of storage bins in their main warehouse. Some of the work activities involve custom software development. As to the software development activities, widget manufacturer doesn’t have a human resource who knows how to develop the software application. Regarding the software development activities, widget manufacturer must procure those services.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a:t>
            </a:fld>
            <a:endParaRPr lang="en-GB"/>
          </a:p>
        </p:txBody>
      </p:sp>
    </p:spTree>
    <p:extLst>
      <p:ext uri="{BB962C8B-B14F-4D97-AF65-F5344CB8AC3E}">
        <p14:creationId xmlns:p14="http://schemas.microsoft.com/office/powerpoint/2010/main" val="31821780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en-GB" sz="1200" dirty="0">
                <a:effectLst/>
                <a:latin typeface="Calibri" panose="020F0502020204030204" pitchFamily="34" charset="0"/>
                <a:ea typeface="Calibri" panose="020F0502020204030204" pitchFamily="34" charset="0"/>
                <a:cs typeface="Arial" panose="020B0604020202020204" pitchFamily="34" charset="0"/>
              </a:rPr>
              <a:t>Web-based social networks (WBSNs) are online communities that allow users to publish resources (e.g., personal data, annotations, blogs) and to establish relationships, possibly of a different type for purposes that may concern business, entertainment, religion, dating, and so forth. </a:t>
            </a:r>
          </a:p>
          <a:p>
            <a:endParaRPr lang="en-GB" dirty="0">
              <a:latin typeface="Calibri" panose="020F0502020204030204" pitchFamily="34" charset="0"/>
              <a:ea typeface="Calibri" panose="020F0502020204030204" pitchFamily="34" charset="0"/>
              <a:cs typeface="Arial" panose="020B0604020202020204" pitchFamily="34" charset="0"/>
            </a:endParaRPr>
          </a:p>
          <a:p>
            <a:r>
              <a:rPr lang="en-GB" sz="1200" dirty="0">
                <a:effectLst/>
                <a:latin typeface="Calibri" panose="020F0502020204030204" pitchFamily="34" charset="0"/>
                <a:ea typeface="Calibri" panose="020F0502020204030204" pitchFamily="34" charset="0"/>
                <a:cs typeface="Arial" panose="020B0604020202020204" pitchFamily="34" charset="0"/>
              </a:rPr>
              <a:t>In the last few years, the usage and diffusion of WBSNs has been increasing, with about 300 Web sites collecting the information of more than 400 million registered users. As a result, the “net model” is today used more and more to communicate, share information, make decisions, and ‘do business’ by companies and organizations. </a:t>
            </a:r>
          </a:p>
          <a:p>
            <a:endParaRPr lang="en-GB" dirty="0"/>
          </a:p>
        </p:txBody>
      </p:sp>
      <p:sp>
        <p:nvSpPr>
          <p:cNvPr id="4" name="Pladsholder til slidenummer 3"/>
          <p:cNvSpPr>
            <a:spLocks noGrp="1"/>
          </p:cNvSpPr>
          <p:nvPr>
            <p:ph type="sldNum" sz="quarter" idx="5"/>
          </p:nvPr>
        </p:nvSpPr>
        <p:spPr/>
        <p:txBody>
          <a:bodyPr/>
          <a:lstStyle/>
          <a:p>
            <a:fld id="{9CD07480-6441-4EBA-8053-1FE9D88713D8}" type="slidenum">
              <a:rPr lang="en-GB" smtClean="0"/>
              <a:t>3</a:t>
            </a:fld>
            <a:endParaRPr lang="en-GB"/>
          </a:p>
        </p:txBody>
      </p:sp>
    </p:spTree>
    <p:extLst>
      <p:ext uri="{BB962C8B-B14F-4D97-AF65-F5344CB8AC3E}">
        <p14:creationId xmlns:p14="http://schemas.microsoft.com/office/powerpoint/2010/main" val="37957641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 third party vendor is a person or company that provides services for another company (or that company’s customers). While vendors are considered “third parties,” some industries differentiate a “third-party vendor” specifically as a vendor under written contract, but not all vendors work under a contract. For clarity’s sake, the term “third-party vendor” in this article refers to any individual or company that provides services to another company with or without a contract.</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r>
              <a:rPr lang="en-GB" sz="1800" dirty="0">
                <a:effectLst/>
                <a:latin typeface="Calibri" panose="020F0502020204030204" pitchFamily="34" charset="0"/>
                <a:ea typeface="Calibri" panose="020F0502020204030204" pitchFamily="34" charset="0"/>
                <a:cs typeface="Arial" panose="020B0604020202020204" pitchFamily="34" charset="0"/>
              </a:rPr>
              <a:t>Cooperation is the key to success. Working with third parties helps businesses increase their productivity and efficiency, produce better products and services, employ highly qualified experts, and cut costs. But all these benefits come at the price of increased cybersecurity risks. Minor flaws in your third-party vendor’s security and privacy routines may turn into cybersecurity weaknesses for your company.</a:t>
            </a: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a:t>
            </a:fld>
            <a:endParaRPr lang="en-GB"/>
          </a:p>
        </p:txBody>
      </p:sp>
    </p:spTree>
    <p:extLst>
      <p:ext uri="{BB962C8B-B14F-4D97-AF65-F5344CB8AC3E}">
        <p14:creationId xmlns:p14="http://schemas.microsoft.com/office/powerpoint/2010/main" val="21420420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Goods and services obtained from third-party vendors can include</a:t>
            </a:r>
            <a:r>
              <a:rPr lang="en-GB" sz="1800" dirty="0">
                <a:effectLst/>
                <a:latin typeface="Calibri" panose="020F0502020204030204" pitchFamily="34" charset="0"/>
                <a:ea typeface="Calibri" panose="020F0502020204030204" pitchFamily="34" charset="0"/>
                <a:cs typeface="Arial" panose="020B0604020202020204" pitchFamily="34" charset="0"/>
              </a:rPr>
              <a:t>, but aren’t limited to:</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marL="342900" lvl="0" indent="-342900" algn="just">
              <a:lnSpc>
                <a:spcPct val="107000"/>
              </a:lnSpc>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Cloud web hosting services. A cloud hosting vendor might provide everything from disk space and bandwidth to encryption and high-tech security solutions. </a:t>
            </a:r>
          </a:p>
          <a:p>
            <a:pPr marL="342900" lvl="0" indent="-342900" algn="just">
              <a:lnSpc>
                <a:spcPct val="107000"/>
              </a:lnSpc>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Cloud-based software solutions. SaaS software vendors provide access to software programs either for your business or your customers. For example, marketing automation platforms, CRMs, accounting packages, etc.</a:t>
            </a:r>
          </a:p>
          <a:p>
            <a:pPr marL="342900" lvl="0" indent="-342900" algn="just">
              <a:lnSpc>
                <a:spcPct val="107000"/>
              </a:lnSpc>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Equipment maintenance. The company that fixes your copy machine and the team that manages your network security are third-party vendors.</a:t>
            </a:r>
          </a:p>
          <a:p>
            <a:pPr marL="342900" lvl="0" indent="-342900" algn="just">
              <a:lnSpc>
                <a:spcPct val="107000"/>
              </a:lnSpc>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HVAC servicing. The local HVAC company that services your unit is providing third-party vendor services.</a:t>
            </a:r>
          </a:p>
          <a:p>
            <a:pPr marL="342900" lvl="0" indent="-342900" algn="just">
              <a:lnSpc>
                <a:spcPct val="107000"/>
              </a:lnSpc>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Contractors of any kind. Any contractor, short- or long-term, is a third-party vendor.</a:t>
            </a:r>
          </a:p>
          <a:p>
            <a:pPr marL="342900" lvl="0" indent="-342900" algn="just">
              <a:lnSpc>
                <a:spcPct val="107000"/>
              </a:lnSpc>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Call centre providers. If you host your call centre with another company, it is considered a third-party vendor.</a:t>
            </a:r>
          </a:p>
          <a:p>
            <a:pPr marL="342900" lvl="0" indent="-342900" algn="just">
              <a:lnSpc>
                <a:spcPct val="107000"/>
              </a:lnSpc>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Bookkeeping/financial auditors. Any person or business hired to manage your finances, budget or audit your finances is a third-party vendor.</a:t>
            </a:r>
          </a:p>
          <a:p>
            <a:pPr marL="342900" lvl="0" indent="-342900" algn="just">
              <a:lnSpc>
                <a:spcPct val="107000"/>
              </a:lnSpc>
              <a:spcAft>
                <a:spcPts val="800"/>
              </a:spcAft>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Lawyers. Sometimes it’s necessary to consult a lawyer before signing contracts or making big purchases. All legal services are considered third-party vendors.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a:t>
            </a:fld>
            <a:endParaRPr lang="en-GB"/>
          </a:p>
        </p:txBody>
      </p:sp>
    </p:spTree>
    <p:extLst>
      <p:ext uri="{BB962C8B-B14F-4D97-AF65-F5344CB8AC3E}">
        <p14:creationId xmlns:p14="http://schemas.microsoft.com/office/powerpoint/2010/main" val="24029206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Arial" panose="020B0604020202020204" pitchFamily="34" charset="0"/>
              </a:rPr>
              <a:t>In today’s world, it’s impossible to avoid using third-party vendors. No matter how many departments your company creates, you’ll never cover every service you’ll ever need. Nor should you, as companies must determine the right balance of skills that are essential to the business versus those that can be outsourced.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t>What are the benefits of using third-party vendors for service providers?</a:t>
            </a:r>
          </a:p>
          <a:p>
            <a:r>
              <a:rPr lang="en-GB" sz="2400" dirty="0">
                <a:solidFill>
                  <a:srgbClr val="00B050"/>
                </a:solidFill>
                <a:effectLst/>
                <a:latin typeface="Calibri" panose="020F0502020204030204" pitchFamily="34" charset="0"/>
                <a:ea typeface="Calibri" panose="020F0502020204030204" pitchFamily="34" charset="0"/>
                <a:cs typeface="Arial" panose="020B0604020202020204" pitchFamily="34" charset="0"/>
              </a:rPr>
              <a:t>You will save time</a:t>
            </a:r>
          </a:p>
          <a:p>
            <a:r>
              <a:rPr lang="en-GB" sz="1800" i="1" dirty="0">
                <a:solidFill>
                  <a:srgbClr val="00B050"/>
                </a:solidFill>
                <a:effectLst/>
                <a:latin typeface="Calibri" panose="020F0502020204030204" pitchFamily="34" charset="0"/>
                <a:ea typeface="Calibri" panose="020F0502020204030204" pitchFamily="34" charset="0"/>
                <a:cs typeface="Arial" panose="020B0604020202020204" pitchFamily="34" charset="0"/>
              </a:rPr>
              <a:t>Nobody has time to learn every skill or hire every person necessary to run a business. Third-party vendors make business processes run smoothly by obtaining all the professional services required to operate and fulfil orders for your customers </a:t>
            </a:r>
          </a:p>
          <a:p>
            <a:endParaRPr lang="en-GB" sz="1800" i="1" dirty="0">
              <a:solidFill>
                <a:srgbClr val="00B050"/>
              </a:solidFill>
              <a:latin typeface="Calibri" panose="020F0502020204030204" pitchFamily="34" charset="0"/>
              <a:cs typeface="Arial" panose="020B0604020202020204" pitchFamily="34" charset="0"/>
            </a:endParaRPr>
          </a:p>
          <a:p>
            <a:r>
              <a:rPr lang="en-GB" sz="2400" dirty="0">
                <a:solidFill>
                  <a:srgbClr val="00B050"/>
                </a:solidFill>
                <a:effectLst/>
                <a:latin typeface="Calibri" panose="020F0502020204030204" pitchFamily="34" charset="0"/>
                <a:ea typeface="Calibri" panose="020F0502020204030204" pitchFamily="34" charset="0"/>
                <a:cs typeface="Arial" panose="020B0604020202020204" pitchFamily="34" charset="0"/>
              </a:rPr>
              <a:t>You will save money</a:t>
            </a:r>
            <a:endParaRPr lang="en-GB" sz="1800" i="1" dirty="0">
              <a:solidFill>
                <a:srgbClr val="00B050"/>
              </a:solidFill>
              <a:effectLst/>
              <a:latin typeface="Calibri" panose="020F0502020204030204" pitchFamily="34" charset="0"/>
              <a:ea typeface="Calibri" panose="020F0502020204030204" pitchFamily="34" charset="0"/>
              <a:cs typeface="Arial" panose="020B0604020202020204" pitchFamily="34" charset="0"/>
            </a:endParaRPr>
          </a:p>
          <a:p>
            <a:r>
              <a:rPr lang="en-GB" sz="1800" i="1" dirty="0">
                <a:solidFill>
                  <a:srgbClr val="00B050"/>
                </a:solidFill>
                <a:latin typeface="Calibri" panose="020F0502020204030204" pitchFamily="34" charset="0"/>
                <a:cs typeface="Arial" panose="020B0604020202020204" pitchFamily="34" charset="0"/>
              </a:rPr>
              <a:t>Perhaps the biggest benefit is the cost savings. Contracting a third-party provider for work as needed can be significantly less expensive than always having professionals on company payroll. For instance, it’s far less expensive to hire a lawyer when you need one rather than keep a lawyer on retainer. </a:t>
            </a:r>
          </a:p>
          <a:p>
            <a:endParaRPr lang="en-GB" sz="1800" i="1" dirty="0">
              <a:solidFill>
                <a:srgbClr val="00B050"/>
              </a:solidFill>
              <a:latin typeface="Calibri" panose="020F0502020204030204" pitchFamily="34" charset="0"/>
              <a:cs typeface="Arial" panose="020B0604020202020204" pitchFamily="34" charset="0"/>
            </a:endParaRPr>
          </a:p>
          <a:p>
            <a:r>
              <a:rPr lang="en-GB" sz="2400" dirty="0">
                <a:solidFill>
                  <a:srgbClr val="00B050"/>
                </a:solidFill>
                <a:effectLst/>
                <a:latin typeface="Calibri" panose="020F0502020204030204" pitchFamily="34" charset="0"/>
                <a:ea typeface="Calibri" panose="020F0502020204030204" pitchFamily="34" charset="0"/>
                <a:cs typeface="Arial" panose="020B0604020202020204" pitchFamily="34" charset="0"/>
              </a:rPr>
              <a:t>You will get valuable expertise</a:t>
            </a:r>
          </a:p>
          <a:p>
            <a:r>
              <a:rPr lang="en-GB" sz="1800" i="1" dirty="0">
                <a:solidFill>
                  <a:srgbClr val="00B050"/>
                </a:solidFill>
                <a:latin typeface="Calibri" panose="020F0502020204030204" pitchFamily="34" charset="0"/>
                <a:cs typeface="Arial" panose="020B0604020202020204" pitchFamily="34" charset="0"/>
              </a:rPr>
              <a:t>Your company doesn’t have time to develop a new team of experts. The time and cost of doing so would be enormous. Hiring a third-party vendor for expertise you don’t have in-house will likely yield better results.</a:t>
            </a:r>
          </a:p>
          <a:p>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sz="1800" dirty="0">
              <a:effectLst/>
              <a:latin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6</a:t>
            </a:fld>
            <a:endParaRPr lang="en-GB"/>
          </a:p>
        </p:txBody>
      </p:sp>
    </p:spTree>
    <p:extLst>
      <p:ext uri="{BB962C8B-B14F-4D97-AF65-F5344CB8AC3E}">
        <p14:creationId xmlns:p14="http://schemas.microsoft.com/office/powerpoint/2010/main" val="11976816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Arial" panose="020B0604020202020204" pitchFamily="34" charset="0"/>
              </a:rPr>
              <a:t>As organizations increasingly rely on third-party vendors to provide essential services, they also become more vulnerable to vendor related cybersecurity risks. A recent study found that nearly 60% of companies experienced a data breach due to a third-party vendor in the past year. But what are the most common vendor cyber gaps that organizations should be aware of?</a:t>
            </a: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What are the risks of using third-party vendors?</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Third parties may not take their network security as seriously as you want them to. Knowing this, hackers may choose not to attack your company directly. Instead, they may look for an easier target among your third-party vendors. A compromised subcontractor can easily be turned into an entry point for cybercriminals.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If your vendors fail to deliver, you will fail to deliver. However, risk is inherent in any business relationship. Using third-party vendors comes with many risks, most of which can be mitigated.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Arial" panose="020B0604020202020204" pitchFamily="34" charset="0"/>
              </a:rPr>
              <a:t>The biggest risk is choosing a third-party relationship that does not align with your security standards. For instance, your network security team needs to follow security protocols that live up to your specific standards. If your company is bound by regulations such as health insurance, you cannot afford to hire a network security company that does not comply with the health insurance regulations. You need a vendor that understands regulations and is willing to adapt to meet those regulations.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7</a:t>
            </a:fld>
            <a:endParaRPr lang="en-GB"/>
          </a:p>
        </p:txBody>
      </p:sp>
    </p:spTree>
    <p:extLst>
      <p:ext uri="{BB962C8B-B14F-4D97-AF65-F5344CB8AC3E}">
        <p14:creationId xmlns:p14="http://schemas.microsoft.com/office/powerpoint/2010/main" val="19983587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Data breaches are extremely disruptive, especially when you’re protecting personal information. Unfortunately, data breaches are on the rise and are more common than ever before. Data breaches can cause disruptions to operations, devastating financial consequences, legal action and a damaged reputation. To avoid these, you cannot let your guard down when it comes to your own security or that of your vendors.</a:t>
            </a:r>
          </a:p>
          <a:p>
            <a:r>
              <a:rPr lang="en-GB" sz="1800" dirty="0">
                <a:effectLst/>
                <a:latin typeface="Calibri" panose="020F0502020204030204" pitchFamily="34" charset="0"/>
                <a:ea typeface="Calibri" panose="020F0502020204030204" pitchFamily="34" charset="0"/>
                <a:cs typeface="Arial" panose="020B0604020202020204" pitchFamily="34" charset="0"/>
              </a:rPr>
              <a:t>Depending on the nature of third-party vendor compromise, an organization may face different risks. Let us look at the most common risk categories and the threats you need to be prepared to mitigate. A compromised third-party vendor may lead to multiple risks that can be split into four major categories</a:t>
            </a:r>
          </a:p>
          <a:p>
            <a:endParaRPr lang="en-GB" sz="1800" dirty="0">
              <a:effectLst/>
              <a:latin typeface="Calibri" panose="020F0502020204030204" pitchFamily="34" charset="0"/>
              <a:cs typeface="Arial" panose="020B0604020202020204" pitchFamily="34" charset="0"/>
            </a:endParaRP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Cybersecurity risks</a:t>
            </a:r>
            <a:r>
              <a:rPr lang="en-GB" sz="1800" dirty="0">
                <a:effectLst/>
                <a:latin typeface="Calibri" panose="020F0502020204030204" pitchFamily="34" charset="0"/>
                <a:ea typeface="Calibri" panose="020F0502020204030204" pitchFamily="34" charset="0"/>
                <a:cs typeface="Arial" panose="020B0604020202020204" pitchFamily="34" charset="0"/>
              </a:rPr>
              <a:t> — Subcontractors usually have legitimate access to different environments, systems, and data of their clients. Attackers may use a third-party vendor as an entry point to try to get a hold of your valuable assets.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Operational risks</a:t>
            </a:r>
            <a:r>
              <a:rPr lang="en-GB" sz="1800" dirty="0">
                <a:effectLst/>
                <a:latin typeface="Calibri" panose="020F0502020204030204" pitchFamily="34" charset="0"/>
                <a:ea typeface="Calibri" panose="020F0502020204030204" pitchFamily="34" charset="0"/>
                <a:cs typeface="Arial" panose="020B0604020202020204" pitchFamily="34" charset="0"/>
              </a:rPr>
              <a:t> — Cybercriminals may target your internal systems and the services you use instead of just your data. This can lead to partial interruptions of your operations or even halt them altogether.</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Compliance risks</a:t>
            </a:r>
            <a:r>
              <a:rPr lang="en-GB" sz="1800" dirty="0">
                <a:effectLst/>
                <a:latin typeface="Calibri" panose="020F0502020204030204" pitchFamily="34" charset="0"/>
                <a:ea typeface="Calibri" panose="020F0502020204030204" pitchFamily="34" charset="0"/>
                <a:cs typeface="Arial" panose="020B0604020202020204" pitchFamily="34" charset="0"/>
              </a:rPr>
              <a:t> — International, local, and industry-specific standards and regulations set strict cybersecurity criteria that organizations should meet. Furthermore, third parties working with these organizations also have to comply with these requirements. Non-compliance usually leads to substantial fines and reputational damage.</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Reputational risks</a:t>
            </a:r>
            <a:r>
              <a:rPr lang="en-GB" sz="1800" dirty="0">
                <a:effectLst/>
                <a:latin typeface="Calibri" panose="020F0502020204030204" pitchFamily="34" charset="0"/>
                <a:ea typeface="Calibri" panose="020F0502020204030204" pitchFamily="34" charset="0"/>
                <a:cs typeface="Arial" panose="020B0604020202020204" pitchFamily="34" charset="0"/>
              </a:rPr>
              <a:t> — Having your valuable data and systems compromised serves as a red flag for your partners and customers, both current and future. Regaining their trust will take a lot of time and effort. And unfortunately, there’s no guarantee that you’ll be able to successfully recover your reputation after a severe cybersecurity incident.</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8</a:t>
            </a:fld>
            <a:endParaRPr lang="en-GB"/>
          </a:p>
        </p:txBody>
      </p:sp>
    </p:spTree>
    <p:extLst>
      <p:ext uri="{BB962C8B-B14F-4D97-AF65-F5344CB8AC3E}">
        <p14:creationId xmlns:p14="http://schemas.microsoft.com/office/powerpoint/2010/main" val="8534389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For a variety of reasons, sometimes performing organizations rely on vendors to provide what’s needed to complete a project. Especially, the SMEs. Procurement requirements are therefore of utmost importance to work with third party vendor security.</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just" defTabSz="914400" rtl="0" eaLnBrk="1" fontAlgn="auto" latinLnBrk="0" hangingPunct="1">
              <a:lnSpc>
                <a:spcPct val="107000"/>
              </a:lnSpc>
              <a:spcBef>
                <a:spcPts val="0"/>
              </a:spcBef>
              <a:spcAft>
                <a:spcPts val="800"/>
              </a:spcAft>
              <a:buClrTx/>
              <a:buSzTx/>
              <a:buFontTx/>
              <a:buNone/>
              <a:tabLst/>
              <a:defRPr/>
            </a:pPr>
            <a:r>
              <a:rPr lang="en-GB" sz="1800" i="1" dirty="0">
                <a:effectLst/>
                <a:latin typeface="Calibri" panose="020F0502020204030204" pitchFamily="34" charset="0"/>
                <a:ea typeface="Calibri" panose="020F0502020204030204" pitchFamily="34" charset="0"/>
                <a:cs typeface="Arial" panose="020B0604020202020204" pitchFamily="34" charset="0"/>
              </a:rPr>
              <a:t>Procurement requirements</a:t>
            </a:r>
            <a:r>
              <a:rPr lang="en-GB" sz="1800" dirty="0">
                <a:effectLst/>
                <a:latin typeface="Calibri" panose="020F0502020204030204" pitchFamily="34" charset="0"/>
                <a:ea typeface="Calibri" panose="020F0502020204030204" pitchFamily="34" charset="0"/>
                <a:cs typeface="Arial" panose="020B0604020202020204" pitchFamily="34" charset="0"/>
              </a:rPr>
              <a:t> refer to the goods and services that must be acquired from organizations outside the performing organization. For a variety of reasons, sometimes performing organizations rely on vendors to provide what’s needed to complete a project.</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While it’s true that procurement is a highly individualized process, there are also several foundational stages that will generally be utilized across the board.</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Arial" panose="020B0604020202020204" pitchFamily="34" charset="0"/>
              </a:rPr>
              <a:t>The first step in the procurement process is to identify requirements. All procurement requirements begin with the perception of a need. The need to cross a body of water could create a requirement to build a bridge, a ferry, or other transportation systems.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9</a:t>
            </a:fld>
            <a:endParaRPr lang="en-GB"/>
          </a:p>
        </p:txBody>
      </p:sp>
    </p:spTree>
    <p:extLst>
      <p:ext uri="{BB962C8B-B14F-4D97-AF65-F5344CB8AC3E}">
        <p14:creationId xmlns:p14="http://schemas.microsoft.com/office/powerpoint/2010/main" val="11307018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Before the procurement process can begin, a specific need must be recognized. For example, an organization may be interested in purchasing new computer monitors, re-ordering their monthly supply of paper products, or acquiring updated software. Depending on the company structure, this step might be managed by the business owners, department heads, executive team, staff, and/or procurement managers. In this stage, a budget will be set and a comprehensive view of spending will often be assessed.</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At this stage it is necessary to clearly define the need, and this may be done by way of a study to determine the best mode to cross the body of water (given the present situation and forecasted future need), then the type of bridge to be constructed, or a comparative cost/benefit analysis to determine the best solution between a bridge and other alternatives. The study should include if the need can be satisfied in-house or contracted out, quantification of the initial budgetary estimate, and an idea of the procurement lead-time.</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10</a:t>
            </a:fld>
            <a:endParaRPr lang="en-GB"/>
          </a:p>
        </p:txBody>
      </p:sp>
    </p:spTree>
    <p:extLst>
      <p:ext uri="{BB962C8B-B14F-4D97-AF65-F5344CB8AC3E}">
        <p14:creationId xmlns:p14="http://schemas.microsoft.com/office/powerpoint/2010/main" val="31373641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 purchase request (or purchase requisition) is a formal request for goods or services and is generally submitted using specialized procurement software. Oftentimes, the purchase request will originate with an employee or manager, then be reviewed by the organization’s procurement team.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When a purchase request is approved, it becomes a purchase order. However, should the request be denied, it will typically be returned to the submitter with a brief explanation. A rejected purchase order, while not ideal, can be a good learning opportunity.</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11</a:t>
            </a:fld>
            <a:endParaRPr lang="en-GB"/>
          </a:p>
        </p:txBody>
      </p:sp>
    </p:spTree>
    <p:extLst>
      <p:ext uri="{BB962C8B-B14F-4D97-AF65-F5344CB8AC3E}">
        <p14:creationId xmlns:p14="http://schemas.microsoft.com/office/powerpoint/2010/main" val="22557880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The next step is to assess various vendors, then choose one that meets key requirements. Some organizations maintain a catalogue of approved vendors, featuring various suppliers that have already proven themselves.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Soliciting vendors is a process that can range from simple to complex, with its scope determined by the requirement(s) at hand. Usually, several requests for quotation (RFQ) will be sent to various vendors, so that the organization/procurement team can compare prices and options.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Remember that price should not be the only determinant when choosing a vendor. For best results, consider the “big picture” of what a vendor can offer, including:</a:t>
            </a:r>
          </a:p>
          <a:p>
            <a:pPr marL="342900" lvl="0" indent="-342900" algn="just">
              <a:lnSpc>
                <a:spcPct val="107000"/>
              </a:lnSpc>
              <a:buFont typeface="Arial" panose="020B0604020202020204" pitchFamily="34" charset="0"/>
              <a:buChar char="-"/>
            </a:pPr>
            <a:r>
              <a:rPr lang="en-GB" sz="1800" dirty="0">
                <a:effectLst/>
                <a:latin typeface="Calibri" panose="020F0502020204030204" pitchFamily="34" charset="0"/>
                <a:ea typeface="Arial" panose="020B0604020202020204" pitchFamily="34" charset="0"/>
                <a:cs typeface="Arial" panose="020B0604020202020204" pitchFamily="34" charset="0"/>
              </a:rPr>
              <a:t>Ease of communication</a:t>
            </a:r>
          </a:p>
          <a:p>
            <a:pPr marL="342900" lvl="0" indent="-342900" algn="just">
              <a:lnSpc>
                <a:spcPct val="107000"/>
              </a:lnSpc>
              <a:buFont typeface="Arial" panose="020B0604020202020204" pitchFamily="34" charset="0"/>
              <a:buChar char="-"/>
            </a:pPr>
            <a:r>
              <a:rPr lang="en-GB" sz="1800" dirty="0">
                <a:effectLst/>
                <a:latin typeface="Calibri" panose="020F0502020204030204" pitchFamily="34" charset="0"/>
                <a:ea typeface="Arial" panose="020B0604020202020204" pitchFamily="34" charset="0"/>
                <a:cs typeface="Arial" panose="020B0604020202020204" pitchFamily="34" charset="0"/>
              </a:rPr>
              <a:t>Company ethics</a:t>
            </a:r>
          </a:p>
          <a:p>
            <a:pPr marL="342900" lvl="0" indent="-342900" algn="just">
              <a:lnSpc>
                <a:spcPct val="107000"/>
              </a:lnSpc>
              <a:buFont typeface="Arial" panose="020B0604020202020204" pitchFamily="34" charset="0"/>
              <a:buChar char="-"/>
            </a:pPr>
            <a:r>
              <a:rPr lang="en-GB" sz="1800" dirty="0">
                <a:effectLst/>
                <a:latin typeface="Calibri" panose="020F0502020204030204" pitchFamily="34" charset="0"/>
                <a:ea typeface="Arial" panose="020B0604020202020204" pitchFamily="34" charset="0"/>
                <a:cs typeface="Arial" panose="020B0604020202020204" pitchFamily="34" charset="0"/>
              </a:rPr>
              <a:t>Accountability</a:t>
            </a:r>
          </a:p>
          <a:p>
            <a:pPr marL="342900" lvl="0" indent="-342900" algn="just">
              <a:lnSpc>
                <a:spcPct val="107000"/>
              </a:lnSpc>
              <a:spcAft>
                <a:spcPts val="800"/>
              </a:spcAft>
              <a:buFont typeface="Arial" panose="020B0604020202020204" pitchFamily="34" charset="0"/>
              <a:buChar char="-"/>
            </a:pPr>
            <a:r>
              <a:rPr lang="en-GB" sz="1800" dirty="0">
                <a:effectLst/>
                <a:latin typeface="Calibri" panose="020F0502020204030204" pitchFamily="34" charset="0"/>
                <a:ea typeface="Arial" panose="020B0604020202020204" pitchFamily="34" charset="0"/>
                <a:cs typeface="Arial" panose="020B0604020202020204" pitchFamily="34" charset="0"/>
              </a:rPr>
              <a:t>Production capabilities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After a vendor has been selected, investing time and energy into the relationship is important. A good relationship with a supplier can unlock better savings and service, delivering maximum value in the long term.</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12</a:t>
            </a:fld>
            <a:endParaRPr lang="en-GB"/>
          </a:p>
        </p:txBody>
      </p:sp>
    </p:spTree>
    <p:extLst>
      <p:ext uri="{BB962C8B-B14F-4D97-AF65-F5344CB8AC3E}">
        <p14:creationId xmlns:p14="http://schemas.microsoft.com/office/powerpoint/2010/main" val="40952617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Stage 4: Negotiate the terms of a contract with the selected supplier</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Once you have chosen the best-fit vendor, it’s time to move on to contract negotiations. In terms of successful procurement, this is one of the most critical stages by far. It is in this stage that you will outline – and agree to – pricing, as well as details such as delivery schedules, specific terms and conditions, and more. It can often be useful to assess previous contracts to pinpoint opportunities for improvement, allowing you to take a more informed approach going forward.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13</a:t>
            </a:fld>
            <a:endParaRPr lang="en-GB"/>
          </a:p>
        </p:txBody>
      </p:sp>
    </p:spTree>
    <p:extLst>
      <p:ext uri="{BB962C8B-B14F-4D97-AF65-F5344CB8AC3E}">
        <p14:creationId xmlns:p14="http://schemas.microsoft.com/office/powerpoint/2010/main" val="14051397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Stage 5 and 6: </a:t>
            </a:r>
            <a:r>
              <a:rPr lang="en-GB" sz="1800" dirty="0"/>
              <a:t>Finalize a purchase order</a:t>
            </a:r>
            <a:r>
              <a:rPr lang="en-GB" sz="1800" dirty="0">
                <a:effectLst/>
                <a:latin typeface="Calibri" panose="020F0502020204030204" pitchFamily="34" charset="0"/>
                <a:cs typeface="Arial" panose="020B0604020202020204" pitchFamily="34" charset="0"/>
              </a:rPr>
              <a:t> / </a:t>
            </a:r>
            <a:r>
              <a:rPr lang="en-GB" sz="1800" dirty="0">
                <a:effectLst/>
                <a:latin typeface="Calibri" panose="020F0502020204030204" pitchFamily="34" charset="0"/>
                <a:ea typeface="Calibri" panose="020F0502020204030204" pitchFamily="34" charset="0"/>
                <a:cs typeface="Arial" panose="020B0604020202020204" pitchFamily="34" charset="0"/>
              </a:rPr>
              <a:t>Order management</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As the goods/services are delivered, there should be someone responsible, ideally the end-user of the product or services, for checking that all standards have been met delivery deadlines, product quantities, and quality, etc. If there are issues with the items (e.g. damaged products), you have the option to reject the delivery. Clear communication with the vendor is key in the event of any delivery problems.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r>
              <a:rPr lang="en-GB" sz="1800" dirty="0">
                <a:effectLst/>
                <a:latin typeface="Calibri" panose="020F0502020204030204" pitchFamily="34" charset="0"/>
                <a:ea typeface="Calibri" panose="020F0502020204030204" pitchFamily="34" charset="0"/>
                <a:cs typeface="Arial" panose="020B0604020202020204" pitchFamily="34" charset="0"/>
              </a:rPr>
              <a:t>As technology and communications allow businesses to expand their supply chains, the complexity of vendor risk management increases. Your business is likely working with more vendors than ever before, and each of those vendors is going to pose some level of risk to your organization</a:t>
            </a: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14</a:t>
            </a:fld>
            <a:endParaRPr lang="en-GB"/>
          </a:p>
        </p:txBody>
      </p:sp>
    </p:spTree>
    <p:extLst>
      <p:ext uri="{BB962C8B-B14F-4D97-AF65-F5344CB8AC3E}">
        <p14:creationId xmlns:p14="http://schemas.microsoft.com/office/powerpoint/2010/main" val="14797277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Arial" panose="020B0604020202020204" pitchFamily="34" charset="0"/>
              </a:rPr>
              <a:t>Vendor security risk management is a strategy designed to limit the number of threats, vulnerabilities, and weaknesses your organization faces due to the vendors in your supply chain. A vendor is typically a third-party organization that sells a product, service, or piece of equipment that your business needs to operate.</a:t>
            </a:r>
          </a:p>
          <a:p>
            <a:r>
              <a:rPr lang="en-GB" sz="1800" dirty="0">
                <a:effectLst/>
                <a:latin typeface="Calibri" panose="020F0502020204030204" pitchFamily="34" charset="0"/>
                <a:ea typeface="Calibri" panose="020F0502020204030204" pitchFamily="34" charset="0"/>
                <a:cs typeface="Arial" panose="020B0604020202020204" pitchFamily="34" charset="0"/>
              </a:rPr>
              <a:t>As technology and communications allow businesses to expand their supply chains, the complexity of vendor risk management increases. Your business is likely working with more vendors than ever before, and each of those vendors is going to pose some level of risk to your organization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Arial" panose="020B0604020202020204" pitchFamily="34" charset="0"/>
              </a:rPr>
              <a:t>Each vendor, upon being connected to your organization, is going to carry some level of cybersecurity risk. If they fail to uphold their end of the deal, or if they’re the victim of a cyberattack, it could impact your organization directly. An effective risk assessment, as part of a greater vendor risk management plan, strives to identify these potential failure points long before they become a problem and fix them.</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15</a:t>
            </a:fld>
            <a:endParaRPr lang="en-GB"/>
          </a:p>
        </p:txBody>
      </p:sp>
    </p:spTree>
    <p:extLst>
      <p:ext uri="{BB962C8B-B14F-4D97-AF65-F5344CB8AC3E}">
        <p14:creationId xmlns:p14="http://schemas.microsoft.com/office/powerpoint/2010/main" val="14072407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Vendor security risk management is an ongoing process, and one you’ll execute with every vendor you bring into your supply chain. Typically, the process looks like this: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u="sng" dirty="0">
                <a:effectLst/>
                <a:latin typeface="Calibri" panose="020F0502020204030204" pitchFamily="34" charset="0"/>
                <a:ea typeface="Calibri" panose="020F0502020204030204" pitchFamily="34" charset="0"/>
                <a:cs typeface="Arial" panose="020B0604020202020204" pitchFamily="34" charset="0"/>
              </a:rPr>
              <a:t>Step 1:  Analysis</a:t>
            </a:r>
            <a:r>
              <a:rPr lang="en-GB" sz="1800" dirty="0">
                <a:effectLst/>
                <a:latin typeface="Calibri" panose="020F0502020204030204" pitchFamily="34" charset="0"/>
                <a:ea typeface="Calibri" panose="020F0502020204030204" pitchFamily="34" charset="0"/>
                <a:cs typeface="Arial" panose="020B0604020202020204" pitchFamily="34" charset="0"/>
              </a:rPr>
              <a:t> – The company identifies the inherent risk of the relationship and the level of due diligence to be performed. Accordingly, the company evaluates the third party’s security posture and performs a gap analysis.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16</a:t>
            </a:fld>
            <a:endParaRPr lang="en-GB"/>
          </a:p>
        </p:txBody>
      </p:sp>
    </p:spTree>
    <p:extLst>
      <p:ext uri="{BB962C8B-B14F-4D97-AF65-F5344CB8AC3E}">
        <p14:creationId xmlns:p14="http://schemas.microsoft.com/office/powerpoint/2010/main" val="11945247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Vendor security risk management is an ongoing process, and one you’ll execute with every vendor you bring into your supply chain. Typically, the process looks like this: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u="sng" dirty="0">
                <a:effectLst/>
                <a:latin typeface="Calibri" panose="020F0502020204030204" pitchFamily="34" charset="0"/>
                <a:ea typeface="Calibri" panose="020F0502020204030204" pitchFamily="34" charset="0"/>
                <a:cs typeface="Arial" panose="020B0604020202020204" pitchFamily="34" charset="0"/>
              </a:rPr>
              <a:t>Step 2: Engagement</a:t>
            </a:r>
            <a:r>
              <a:rPr lang="en-GB" sz="1800" dirty="0">
                <a:effectLst/>
                <a:latin typeface="Calibri" panose="020F0502020204030204" pitchFamily="34" charset="0"/>
                <a:ea typeface="Calibri" panose="020F0502020204030204" pitchFamily="34" charset="0"/>
                <a:cs typeface="Arial" panose="020B0604020202020204" pitchFamily="34" charset="0"/>
              </a:rPr>
              <a:t> – The company and third party collaborate on how to remediate gaps.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dirty="0">
                <a:effectLst/>
                <a:latin typeface="Calibri" panose="020F0502020204030204" pitchFamily="34" charset="0"/>
                <a:ea typeface="Calibri" panose="020F0502020204030204" pitchFamily="34" charset="0"/>
                <a:cs typeface="Arial" panose="020B0604020202020204" pitchFamily="34" charset="0"/>
              </a:rPr>
              <a:t>Step 3: Remediation</a:t>
            </a:r>
            <a:r>
              <a:rPr lang="en-GB" sz="1200" dirty="0">
                <a:effectLst/>
                <a:latin typeface="Calibri" panose="020F0502020204030204" pitchFamily="34" charset="0"/>
                <a:ea typeface="Calibri" panose="020F0502020204030204" pitchFamily="34" charset="0"/>
                <a:cs typeface="Arial" panose="020B0604020202020204" pitchFamily="34" charset="0"/>
              </a:rPr>
              <a:t> – The third party fixes the cyber gaps.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17</a:t>
            </a:fld>
            <a:endParaRPr lang="en-GB"/>
          </a:p>
        </p:txBody>
      </p:sp>
    </p:spTree>
    <p:extLst>
      <p:ext uri="{BB962C8B-B14F-4D97-AF65-F5344CB8AC3E}">
        <p14:creationId xmlns:p14="http://schemas.microsoft.com/office/powerpoint/2010/main" val="10709625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Vendor security risk management is an ongoing process, and one you’ll execute with every vendor you bring into your supply chain. Typically, the process looks like this: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u="sng" dirty="0">
                <a:effectLst/>
                <a:latin typeface="Calibri" panose="020F0502020204030204" pitchFamily="34" charset="0"/>
                <a:ea typeface="Calibri" panose="020F0502020204030204" pitchFamily="34" charset="0"/>
                <a:cs typeface="Arial" panose="020B0604020202020204" pitchFamily="34" charset="0"/>
              </a:rPr>
              <a:t>Step 4: Approval</a:t>
            </a:r>
            <a:r>
              <a:rPr lang="en-GB" sz="1800" dirty="0">
                <a:effectLst/>
                <a:latin typeface="Calibri" panose="020F0502020204030204" pitchFamily="34" charset="0"/>
                <a:ea typeface="Calibri" panose="020F0502020204030204" pitchFamily="34" charset="0"/>
                <a:cs typeface="Arial" panose="020B0604020202020204" pitchFamily="34" charset="0"/>
              </a:rPr>
              <a:t> – The company approves the third party or rejects it based on risk tolerance.</a:t>
            </a:r>
          </a:p>
          <a:p>
            <a:pPr algn="just">
              <a:lnSpc>
                <a:spcPct val="107000"/>
              </a:lnSpc>
              <a:spcAft>
                <a:spcPts val="800"/>
              </a:spcAft>
            </a:pPr>
            <a:r>
              <a:rPr lang="en-GB" sz="1800" u="sng" dirty="0">
                <a:effectLst/>
                <a:latin typeface="Calibri" panose="020F0502020204030204" pitchFamily="34" charset="0"/>
                <a:ea typeface="Calibri" panose="020F0502020204030204" pitchFamily="34" charset="0"/>
                <a:cs typeface="Arial" panose="020B0604020202020204" pitchFamily="34" charset="0"/>
              </a:rPr>
              <a:t>Step 5: Monitoring</a:t>
            </a:r>
            <a:r>
              <a:rPr lang="en-GB" sz="1800" dirty="0">
                <a:effectLst/>
                <a:latin typeface="Calibri" panose="020F0502020204030204" pitchFamily="34" charset="0"/>
                <a:ea typeface="Calibri" panose="020F0502020204030204" pitchFamily="34" charset="0"/>
                <a:cs typeface="Arial" panose="020B0604020202020204" pitchFamily="34" charset="0"/>
              </a:rPr>
              <a:t> – The company continues to monitor the third party to detect any cyber gaps.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18</a:t>
            </a:fld>
            <a:endParaRPr lang="en-GB"/>
          </a:p>
        </p:txBody>
      </p:sp>
    </p:spTree>
    <p:extLst>
      <p:ext uri="{BB962C8B-B14F-4D97-AF65-F5344CB8AC3E}">
        <p14:creationId xmlns:p14="http://schemas.microsoft.com/office/powerpoint/2010/main" val="1171972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400"/>
              </a:spcAft>
            </a:pPr>
            <a:r>
              <a:rPr lang="en-GB" sz="1200" dirty="0">
                <a:effectLst/>
                <a:latin typeface="Calibri" panose="020F0502020204030204" pitchFamily="34" charset="0"/>
                <a:ea typeface="Calibri" panose="020F0502020204030204" pitchFamily="34" charset="0"/>
                <a:cs typeface="Arial" panose="020B0604020202020204" pitchFamily="34" charset="0"/>
              </a:rPr>
              <a:t>Social networks are very popular in today's world. Usually, a social network is defined as a small-world network, consisting of a set of individuals (persons, groups, organizations) connected by personal, work, or trust relationships. Social networking is then a quite broad and generic notion, which in the Web context might be applied to any kind of virtual community. For instance, users registered to a Web service, such as Web mail, online journals, or newspapers requiring a subscription, can be considered as a social network. In the following, we adopt the definition, according to which an online community’s Web site can be considered a Web-based social network only if it satisfies the following conditions:</a:t>
            </a:r>
          </a:p>
          <a:p>
            <a:pPr marL="144145" indent="-144145" algn="just">
              <a:lnSpc>
                <a:spcPct val="107000"/>
              </a:lnSpc>
              <a:spcAft>
                <a:spcPts val="400"/>
              </a:spcAft>
            </a:pPr>
            <a:r>
              <a:rPr lang="en-GB" sz="1200" dirty="0">
                <a:effectLst/>
                <a:latin typeface="Calibri" panose="020F0502020204030204" pitchFamily="34" charset="0"/>
                <a:ea typeface="Calibri" panose="020F0502020204030204" pitchFamily="34" charset="0"/>
                <a:cs typeface="Arial" panose="020B0604020202020204" pitchFamily="34" charset="0"/>
              </a:rPr>
              <a:t>• Relationships are explicitly specified by its members, and not inferred from existing interactions (e.g., a mailing list can be used to infer implicit relationships).</a:t>
            </a:r>
          </a:p>
          <a:p>
            <a:pPr marL="144145" indent="-144145" algn="just">
              <a:lnSpc>
                <a:spcPct val="107000"/>
              </a:lnSpc>
              <a:spcAft>
                <a:spcPts val="400"/>
              </a:spcAft>
            </a:pPr>
            <a:r>
              <a:rPr lang="en-GB" sz="1200" dirty="0">
                <a:effectLst/>
                <a:latin typeface="Calibri" panose="020F0502020204030204" pitchFamily="34" charset="0"/>
                <a:ea typeface="Calibri" panose="020F0502020204030204" pitchFamily="34" charset="0"/>
                <a:cs typeface="Arial" panose="020B0604020202020204" pitchFamily="34" charset="0"/>
              </a:rPr>
              <a:t>• Relationships are stored and managed by using technologies, such as database management systems, allowing relationship analysis and regulating access and retrieval of relationship data.</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Members are able to access relationship information, at least partially.</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19</a:t>
            </a:fld>
            <a:endParaRPr lang="en-GB"/>
          </a:p>
        </p:txBody>
      </p:sp>
    </p:spTree>
    <p:extLst>
      <p:ext uri="{BB962C8B-B14F-4D97-AF65-F5344CB8AC3E}">
        <p14:creationId xmlns:p14="http://schemas.microsoft.com/office/powerpoint/2010/main" val="11616514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l"/>
            <a:r>
              <a:rPr lang="en-GB" b="0" i="0" dirty="0">
                <a:solidFill>
                  <a:srgbClr val="666666"/>
                </a:solidFill>
                <a:effectLst/>
                <a:latin typeface="Arial" panose="020B0604020202020204" pitchFamily="34" charset="0"/>
              </a:rPr>
              <a:t>Social media is one area where security teams have faced a steep learning curve. Beyond being used by employees connected to corporate networks, platforms such as LinkedIn, Facebook and Twitter have been harnessed by enterprises as toolkits to conduct brand awareness, customer service, advertising and recruitment processes. However, each user on every platform presents a social media risk for security pros to contend with -- and the </a:t>
            </a:r>
            <a:r>
              <a:rPr lang="en-GB" b="0" i="0" u="sng" dirty="0">
                <a:solidFill>
                  <a:srgbClr val="007CAD"/>
                </a:solidFill>
                <a:effectLst/>
                <a:latin typeface="Arial" panose="020B0604020202020204" pitchFamily="34" charset="0"/>
                <a:hlinkClick r:id="rId3"/>
              </a:rPr>
              <a:t>risks are plenty</a:t>
            </a:r>
            <a:r>
              <a:rPr lang="en-GB" b="0" i="0" dirty="0">
                <a:solidFill>
                  <a:srgbClr val="666666"/>
                </a:solidFill>
                <a:effectLst/>
                <a:latin typeface="Arial" panose="020B0604020202020204" pitchFamily="34" charset="0"/>
              </a:rPr>
              <a:t>.</a:t>
            </a:r>
          </a:p>
          <a:p>
            <a:pPr algn="l"/>
            <a:r>
              <a:rPr lang="en-GB" b="0" i="0" dirty="0">
                <a:solidFill>
                  <a:srgbClr val="666666"/>
                </a:solidFill>
                <a:effectLst/>
                <a:latin typeface="Arial" panose="020B0604020202020204" pitchFamily="34" charset="0"/>
              </a:rPr>
              <a:t>From social engineering and malicious applications to noncompliance and fraud, organizations must understand the scope and consequences social media.</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20</a:t>
            </a:fld>
            <a:endParaRPr lang="en-GB"/>
          </a:p>
        </p:txBody>
      </p:sp>
    </p:spTree>
    <p:extLst>
      <p:ext uri="{BB962C8B-B14F-4D97-AF65-F5344CB8AC3E}">
        <p14:creationId xmlns:p14="http://schemas.microsoft.com/office/powerpoint/2010/main" val="8685054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Arial" panose="020B0604020202020204" pitchFamily="34" charset="0"/>
              </a:rPr>
              <a:t>Social media and social networking or messaging applications can pose a number of security and privacy risks to both organizations and individuals when used in an inappropriate or unsafe manner.</a:t>
            </a: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Relationship-Based Access Control</a:t>
            </a:r>
            <a:r>
              <a:rPr lang="en-GB" sz="1800" dirty="0">
                <a:effectLst/>
                <a:latin typeface="Calibri" panose="020F0502020204030204" pitchFamily="34" charset="0"/>
                <a:ea typeface="Calibri" panose="020F0502020204030204" pitchFamily="34" charset="0"/>
                <a:cs typeface="Arial" panose="020B0604020202020204" pitchFamily="34" charset="0"/>
              </a:rPr>
              <a:t>: An access control paradigm specifically tailored to social networks, according to which social network members authorized to access a given resource are denoted in terms of the relationships they must participate in to get the access.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21</a:t>
            </a:fld>
            <a:endParaRPr lang="en-GB"/>
          </a:p>
        </p:txBody>
      </p:sp>
    </p:spTree>
    <p:extLst>
      <p:ext uri="{BB962C8B-B14F-4D97-AF65-F5344CB8AC3E}">
        <p14:creationId xmlns:p14="http://schemas.microsoft.com/office/powerpoint/2010/main" val="10315225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Social Network</a:t>
            </a:r>
            <a:r>
              <a:rPr lang="en-GB" sz="1800" dirty="0">
                <a:effectLst/>
                <a:latin typeface="Calibri" panose="020F0502020204030204" pitchFamily="34" charset="0"/>
                <a:ea typeface="Calibri" panose="020F0502020204030204" pitchFamily="34" charset="0"/>
                <a:cs typeface="Arial" panose="020B0604020202020204" pitchFamily="34" charset="0"/>
              </a:rPr>
              <a:t>: A small-world network consisting of a set of individuals (persons, groups, organization) connected by personal, work, or trust relationships. Usually modelled as a graph, where nodes correspond to social network members, whereas edges denote the relationships existing between them.</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22</a:t>
            </a:fld>
            <a:endParaRPr lang="en-GB"/>
          </a:p>
        </p:txBody>
      </p:sp>
    </p:spTree>
    <p:extLst>
      <p:ext uri="{BB962C8B-B14F-4D97-AF65-F5344CB8AC3E}">
        <p14:creationId xmlns:p14="http://schemas.microsoft.com/office/powerpoint/2010/main" val="34166744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Social networks. </a:t>
            </a:r>
            <a:r>
              <a:rPr lang="en-GB" sz="1800" dirty="0">
                <a:effectLst/>
                <a:latin typeface="Calibri" panose="020F0502020204030204" pitchFamily="34" charset="0"/>
                <a:ea typeface="Calibri" panose="020F0502020204030204" pitchFamily="34" charset="0"/>
                <a:cs typeface="Arial" panose="020B0604020202020204" pitchFamily="34" charset="0"/>
              </a:rPr>
              <a:t>Communicating and sharing information with those around us is a part of everyone's life and has evolved from simple text messages to emails and to what we now call social media platforms. What is not very well known or realized is the fact that our exposure in the online environment comes with a lot of risks.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23</a:t>
            </a:fld>
            <a:endParaRPr lang="en-GB"/>
          </a:p>
        </p:txBody>
      </p:sp>
    </p:spTree>
    <p:extLst>
      <p:ext uri="{BB962C8B-B14F-4D97-AF65-F5344CB8AC3E}">
        <p14:creationId xmlns:p14="http://schemas.microsoft.com/office/powerpoint/2010/main" val="32195867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Other key terms are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Privacy-Aware Access Control</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Web-Based Social Network</a:t>
            </a:r>
          </a:p>
          <a:p>
            <a:endParaRPr lang="en-GB" i="0" dirty="0"/>
          </a:p>
        </p:txBody>
      </p:sp>
      <p:sp>
        <p:nvSpPr>
          <p:cNvPr id="4" name="Pladsholder til slidenummer 3"/>
          <p:cNvSpPr>
            <a:spLocks noGrp="1"/>
          </p:cNvSpPr>
          <p:nvPr>
            <p:ph type="sldNum" sz="quarter" idx="5"/>
          </p:nvPr>
        </p:nvSpPr>
        <p:spPr/>
        <p:txBody>
          <a:bodyPr/>
          <a:lstStyle/>
          <a:p>
            <a:fld id="{56C5C7D4-523D-454C-9E76-9D5F6B9709D9}" type="slidenum">
              <a:rPr lang="en-GB" smtClean="0"/>
              <a:t>24</a:t>
            </a:fld>
            <a:endParaRPr lang="en-GB"/>
          </a:p>
        </p:txBody>
      </p:sp>
    </p:spTree>
    <p:extLst>
      <p:ext uri="{BB962C8B-B14F-4D97-AF65-F5344CB8AC3E}">
        <p14:creationId xmlns:p14="http://schemas.microsoft.com/office/powerpoint/2010/main" val="9475717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Other key terms are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Privacy-Aware Access Control</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Web-Based Social Network</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Social Network Analysis</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Edge Perturbation</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Social Network Relationship</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And many more – like Graph Anonymization: Technique aimed at hiding private information about social network members when performing social network analysis. Node anonymization and edge perturbation are the two main graph anonymization techniques currently used.</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Also, the term Node Anonymization, which is a Graph anonymization technique aimed at hiding social network members’ identities by labelling the corresponding nodes with random identifiers (naïve anonymization), or, in case nodes are associated with attributes which can be used to identify the corresponding user, by using techniques based on k-anonymity.</a:t>
            </a:r>
          </a:p>
          <a:p>
            <a:endParaRPr lang="en-GB" i="0" dirty="0"/>
          </a:p>
        </p:txBody>
      </p:sp>
      <p:sp>
        <p:nvSpPr>
          <p:cNvPr id="4" name="Pladsholder til slidenummer 3"/>
          <p:cNvSpPr>
            <a:spLocks noGrp="1"/>
          </p:cNvSpPr>
          <p:nvPr>
            <p:ph type="sldNum" sz="quarter" idx="5"/>
          </p:nvPr>
        </p:nvSpPr>
        <p:spPr/>
        <p:txBody>
          <a:bodyPr/>
          <a:lstStyle/>
          <a:p>
            <a:fld id="{56C5C7D4-523D-454C-9E76-9D5F6B9709D9}" type="slidenum">
              <a:rPr lang="en-GB" smtClean="0"/>
              <a:t>25</a:t>
            </a:fld>
            <a:endParaRPr lang="en-GB"/>
          </a:p>
        </p:txBody>
      </p:sp>
    </p:spTree>
    <p:extLst>
      <p:ext uri="{BB962C8B-B14F-4D97-AF65-F5344CB8AC3E}">
        <p14:creationId xmlns:p14="http://schemas.microsoft.com/office/powerpoint/2010/main" val="27856330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Social Network Relationship</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And many more – like Graph Anonymization: Technique aimed at hiding private information about social network members when performing social network analysis. Node anonymization and edge perturbation are the two main graph anonymization techniques currently used.</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Also, the term Node Anonymization, which is a Graph anonymization technique aimed at hiding social network members’ identities by labelling the corresponding nodes with random identifiers (naïve anonymization), or, in case nodes are associated with attributes which can be used to identify the corresponding user, by using techniques based on k-anonymity.</a:t>
            </a:r>
          </a:p>
          <a:p>
            <a:endParaRPr lang="en-GB" i="0" dirty="0"/>
          </a:p>
        </p:txBody>
      </p:sp>
      <p:sp>
        <p:nvSpPr>
          <p:cNvPr id="4" name="Pladsholder til slidenummer 3"/>
          <p:cNvSpPr>
            <a:spLocks noGrp="1"/>
          </p:cNvSpPr>
          <p:nvPr>
            <p:ph type="sldNum" sz="quarter" idx="5"/>
          </p:nvPr>
        </p:nvSpPr>
        <p:spPr/>
        <p:txBody>
          <a:bodyPr/>
          <a:lstStyle/>
          <a:p>
            <a:fld id="{56C5C7D4-523D-454C-9E76-9D5F6B9709D9}" type="slidenum">
              <a:rPr lang="en-GB" smtClean="0"/>
              <a:t>26</a:t>
            </a:fld>
            <a:endParaRPr lang="en-GB"/>
          </a:p>
        </p:txBody>
      </p:sp>
    </p:spTree>
    <p:extLst>
      <p:ext uri="{BB962C8B-B14F-4D97-AF65-F5344CB8AC3E}">
        <p14:creationId xmlns:p14="http://schemas.microsoft.com/office/powerpoint/2010/main" val="11786986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l"/>
            <a:r>
              <a:rPr lang="en-GB" b="0" i="0" dirty="0">
                <a:solidFill>
                  <a:srgbClr val="111111"/>
                </a:solidFill>
                <a:effectLst/>
                <a:latin typeface="Precisely Demi"/>
              </a:rPr>
              <a:t>Geotagging is the process of appending geographic coordinates to media based on the location of a mobile device. Geotags can be applied to photos, videos, websites, text messages, and QR codes, and could also include time stamps or other contextual information.</a:t>
            </a:r>
          </a:p>
          <a:p>
            <a:pPr algn="l"/>
            <a:r>
              <a:rPr lang="en-GB" b="0" i="0" dirty="0">
                <a:solidFill>
                  <a:srgbClr val="111111"/>
                </a:solidFill>
                <a:effectLst/>
                <a:latin typeface="Precisely Demi"/>
              </a:rPr>
              <a:t>Why is Geotagging Important?</a:t>
            </a:r>
          </a:p>
          <a:p>
            <a:pPr algn="l"/>
            <a:r>
              <a:rPr lang="en-GB" b="0" i="0" dirty="0">
                <a:solidFill>
                  <a:srgbClr val="111111"/>
                </a:solidFill>
                <a:effectLst/>
                <a:latin typeface="Precisely Demi"/>
              </a:rPr>
              <a:t>Geotagging provides helpful insight into consumer activity. By using geotags to </a:t>
            </a:r>
            <a:r>
              <a:rPr lang="en-GB" b="0" i="0" dirty="0" err="1">
                <a:solidFill>
                  <a:srgbClr val="111111"/>
                </a:solidFill>
                <a:effectLst/>
                <a:latin typeface="Precisely Demi"/>
              </a:rPr>
              <a:t>analyze</a:t>
            </a:r>
            <a:r>
              <a:rPr lang="en-GB" b="0" i="0" dirty="0">
                <a:solidFill>
                  <a:srgbClr val="111111"/>
                </a:solidFill>
                <a:effectLst/>
                <a:latin typeface="Precisely Demi"/>
              </a:rPr>
              <a:t> where and how consumers interact with their brands, organizations can provide specialized offers and messaging. Geotags also reveal where individuals are when engaging with a website, or where they move throughout the day with their mobile device.</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27</a:t>
            </a:fld>
            <a:endParaRPr lang="en-GB"/>
          </a:p>
        </p:txBody>
      </p:sp>
    </p:spTree>
    <p:extLst>
      <p:ext uri="{BB962C8B-B14F-4D97-AF65-F5344CB8AC3E}">
        <p14:creationId xmlns:p14="http://schemas.microsoft.com/office/powerpoint/2010/main" val="400941484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en-GB" b="0" dirty="0"/>
              <a:t>"Audience“ is a </a:t>
            </a:r>
            <a:r>
              <a:rPr lang="en-GB" dirty="0"/>
              <a:t>general term that refers to who is able to see and/or comment on your posts. </a:t>
            </a:r>
          </a:p>
        </p:txBody>
      </p:sp>
      <p:sp>
        <p:nvSpPr>
          <p:cNvPr id="4" name="Pladsholder til slidenummer 3"/>
          <p:cNvSpPr>
            <a:spLocks noGrp="1"/>
          </p:cNvSpPr>
          <p:nvPr>
            <p:ph type="sldNum" sz="quarter" idx="5"/>
          </p:nvPr>
        </p:nvSpPr>
        <p:spPr/>
        <p:txBody>
          <a:bodyPr/>
          <a:lstStyle/>
          <a:p>
            <a:fld id="{56C5C7D4-523D-454C-9E76-9D5F6B9709D9}" type="slidenum">
              <a:rPr lang="en-GB" smtClean="0"/>
              <a:t>28</a:t>
            </a:fld>
            <a:endParaRPr lang="en-GB"/>
          </a:p>
        </p:txBody>
      </p:sp>
    </p:spTree>
    <p:extLst>
      <p:ext uri="{BB962C8B-B14F-4D97-AF65-F5344CB8AC3E}">
        <p14:creationId xmlns:p14="http://schemas.microsoft.com/office/powerpoint/2010/main" val="46752596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l"/>
            <a:r>
              <a:rPr lang="en-GB" b="0" i="0" dirty="0">
                <a:solidFill>
                  <a:srgbClr val="202124"/>
                </a:solidFill>
                <a:effectLst/>
                <a:latin typeface="arial" panose="020B0604020202020204" pitchFamily="34" charset="0"/>
              </a:rPr>
              <a:t>The term “identity” is defined as “The effort to recognize and understand individual audience members (including customers, prospects, and other visitors) across channels and devices such that brands can interact with those individuals in ways that are relevant to, meaningful to, </a:t>
            </a:r>
            <a:r>
              <a:rPr lang="en-GB" b="0" i="0" dirty="0">
                <a:solidFill>
                  <a:srgbClr val="212529"/>
                </a:solidFill>
                <a:effectLst/>
                <a:latin typeface="Open Sans" panose="020B0606030504020204" pitchFamily="34" charset="0"/>
              </a:rPr>
              <a:t>and supportive of overarching business objectives.” </a:t>
            </a:r>
            <a:r>
              <a:rPr lang="en-GB" b="0" i="0" dirty="0">
                <a:solidFill>
                  <a:srgbClr val="41484E"/>
                </a:solidFill>
                <a:effectLst/>
                <a:latin typeface="Barlow" panose="00000500000000000000" pitchFamily="2" charset="0"/>
              </a:rPr>
              <a:t>Businesses can benefit from greater customer engagement and loyalty by providing customers with a platform that keeps their shared information safe. Customers, on the other hand, get the assurance of a secure and confidential experience.</a:t>
            </a:r>
            <a:endParaRPr lang="en-GB" dirty="0"/>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29</a:t>
            </a:fld>
            <a:endParaRPr lang="en-GB"/>
          </a:p>
        </p:txBody>
      </p:sp>
    </p:spTree>
    <p:extLst>
      <p:ext uri="{BB962C8B-B14F-4D97-AF65-F5344CB8AC3E}">
        <p14:creationId xmlns:p14="http://schemas.microsoft.com/office/powerpoint/2010/main" val="301349213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200" i="1" dirty="0">
                <a:effectLst/>
                <a:latin typeface="Calibri" panose="020F0502020204030204" pitchFamily="34" charset="0"/>
                <a:ea typeface="Calibri" panose="020F0502020204030204" pitchFamily="34" charset="0"/>
                <a:cs typeface="Arial" panose="020B0604020202020204" pitchFamily="34" charset="0"/>
              </a:rPr>
              <a:t>Password</a:t>
            </a: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It is recommended to use a different password for each online account;</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It should be at least 10 characters long and contain uppercase letters, lowercase letters, numbers and special characters;</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It must not be disclosed to anyone, no matter how close or trusted the person we want to tell is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30</a:t>
            </a:fld>
            <a:endParaRPr lang="en-GB"/>
          </a:p>
        </p:txBody>
      </p:sp>
    </p:spTree>
    <p:extLst>
      <p:ext uri="{BB962C8B-B14F-4D97-AF65-F5344CB8AC3E}">
        <p14:creationId xmlns:p14="http://schemas.microsoft.com/office/powerpoint/2010/main" val="324540910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200" i="1" dirty="0">
                <a:effectLst/>
                <a:latin typeface="Calibri" panose="020F0502020204030204" pitchFamily="34" charset="0"/>
                <a:ea typeface="Calibri" panose="020F0502020204030204" pitchFamily="34" charset="0"/>
                <a:cs typeface="Arial" panose="020B0604020202020204" pitchFamily="34" charset="0"/>
              </a:rPr>
              <a:t>Password</a:t>
            </a: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It is recommended not to use personal information when creating a password (</a:t>
            </a:r>
            <a:r>
              <a:rPr lang="en-GB" sz="1200" dirty="0" err="1">
                <a:effectLst/>
                <a:latin typeface="Calibri" panose="020F0502020204030204" pitchFamily="34" charset="0"/>
                <a:ea typeface="Calibri" panose="020F0502020204030204" pitchFamily="34" charset="0"/>
                <a:cs typeface="Arial" panose="020B0604020202020204" pitchFamily="34" charset="0"/>
              </a:rPr>
              <a:t>eg</a:t>
            </a:r>
            <a:r>
              <a:rPr lang="en-GB" sz="1200" dirty="0">
                <a:effectLst/>
                <a:latin typeface="Calibri" panose="020F0502020204030204" pitchFamily="34" charset="0"/>
                <a:ea typeface="Calibri" panose="020F0502020204030204" pitchFamily="34" charset="0"/>
                <a:cs typeface="Arial" panose="020B0604020202020204" pitchFamily="34" charset="0"/>
              </a:rPr>
              <a:t>: parents' names, date of birth, pet's name, etc.);</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Change your password periodically;</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Sign out of your account when you're using a device that's not yours or is being used by someone else.</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31</a:t>
            </a:fld>
            <a:endParaRPr lang="en-GB"/>
          </a:p>
        </p:txBody>
      </p:sp>
    </p:spTree>
    <p:extLst>
      <p:ext uri="{BB962C8B-B14F-4D97-AF65-F5344CB8AC3E}">
        <p14:creationId xmlns:p14="http://schemas.microsoft.com/office/powerpoint/2010/main" val="27668679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Do your security updates on time!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Social media platforms regularly introduce new privacy and security settings. These can be found in your account settings and it is recommended that you check them regularly;</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Use the two-factor authentication (2FA) option to make sure someone isn't trying to hack your account.</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32</a:t>
            </a:fld>
            <a:endParaRPr lang="en-GB"/>
          </a:p>
        </p:txBody>
      </p:sp>
    </p:spTree>
    <p:extLst>
      <p:ext uri="{BB962C8B-B14F-4D97-AF65-F5344CB8AC3E}">
        <p14:creationId xmlns:p14="http://schemas.microsoft.com/office/powerpoint/2010/main" val="209504813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Do not accept friend requests from anyone!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Accept or send friend requests only from/to people you meet in real life or to public people you are interested in by taking care to follow their official profiles;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DO NOT FORGET! If you feel attached to certain accounts you can restrict their access to your posts or you can block the account. You also have the option to report accounts or posts for reasons such as: fake account, fake name, posts with inappropriate content, incitement to violence, false information, etc.</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DO NOT click!</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Many attackers use social engineering to gain a person's trust in order to later gain access to information;</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Do not open links and attachments from social media if you are not 100% sure of the source (e.g. websites offering prizes are often intended to steal information);</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If from the chats, a friend seems to be behaving differently (asks a lot of questions, becomes very curious about his personal life, asks for money) there is a possibility that his account has been hacked and an attacker is using it for malicious purposes.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33</a:t>
            </a:fld>
            <a:endParaRPr lang="en-GB"/>
          </a:p>
        </p:txBody>
      </p:sp>
    </p:spTree>
    <p:extLst>
      <p:ext uri="{BB962C8B-B14F-4D97-AF65-F5344CB8AC3E}">
        <p14:creationId xmlns:p14="http://schemas.microsoft.com/office/powerpoint/2010/main" val="52515022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Think twice before posting!</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Social media offers as much an opportunity to create a positive online reputation as a negative one, in addition, even if we "delete" a post, once it has appeared online it cannot be permanently deleted;</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Don't reveal too many personal details on social media! "About Me" fields are optional.</a:t>
            </a:r>
          </a:p>
          <a:p>
            <a:pPr marL="144145" indent="-144145" algn="just">
              <a:lnSpc>
                <a:spcPct val="107000"/>
              </a:lnSpc>
              <a:spcAft>
                <a:spcPts val="800"/>
              </a:spcAft>
            </a:pP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34</a:t>
            </a:fld>
            <a:endParaRPr lang="en-GB"/>
          </a:p>
        </p:txBody>
      </p:sp>
    </p:spTree>
    <p:extLst>
      <p:ext uri="{BB962C8B-B14F-4D97-AF65-F5344CB8AC3E}">
        <p14:creationId xmlns:p14="http://schemas.microsoft.com/office/powerpoint/2010/main" val="134592291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Again, Think twice before posting!</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The boundary between professional and personal life in the online environment</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Do not disclose information about your employer online</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Don't post work photos or negative messages that put the employer in a bad light.</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Think before you post and don't risk your job.</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35</a:t>
            </a:fld>
            <a:endParaRPr lang="en-GB"/>
          </a:p>
        </p:txBody>
      </p:sp>
    </p:spTree>
    <p:extLst>
      <p:ext uri="{BB962C8B-B14F-4D97-AF65-F5344CB8AC3E}">
        <p14:creationId xmlns:p14="http://schemas.microsoft.com/office/powerpoint/2010/main" val="354508628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Close old accounts!</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If you have old accounts on social media platforms that you no longer use, or even old accounts on the same platform, try to close them. In this way you create as few links as possible with current accounts being more protected from possible attackers;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Older accounts or platforms may not be as secure as today's.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36</a:t>
            </a:fld>
            <a:endParaRPr lang="en-GB"/>
          </a:p>
        </p:txBody>
      </p:sp>
    </p:spTree>
    <p:extLst>
      <p:ext uri="{BB962C8B-B14F-4D97-AF65-F5344CB8AC3E}">
        <p14:creationId xmlns:p14="http://schemas.microsoft.com/office/powerpoint/2010/main" val="179201385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Social media poses great risks</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Social networks pose high security and privacy risks due to their centralized architecture, their huge store of personally identifiable information that any hacker would love to have, and the general ignorance of the population about how to properly use social media. privacy settings to improve their online safety.</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37</a:t>
            </a:fld>
            <a:endParaRPr lang="en-GB"/>
          </a:p>
        </p:txBody>
      </p:sp>
    </p:spTree>
    <p:extLst>
      <p:ext uri="{BB962C8B-B14F-4D97-AF65-F5344CB8AC3E}">
        <p14:creationId xmlns:p14="http://schemas.microsoft.com/office/powerpoint/2010/main" val="86026178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Social media poses great risks</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Social networks pose high security and privacy risks due to their centralized architecture, their huge store of personally identifiable information that any hacker would love to have, and the general ignorance of the population about how to properly use social media. privacy settings to improve their online safety.</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Another very high risk, especially among teenagers, is trusting other people and the type of personal information disclosed online.</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This can be combated through technological means and the enforcement of security policies.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We should consider information transmitted through social media to be insecure and therefore not transmit sensitive information through social media, thus the primary responsibility to stay safe rests with the USER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38</a:t>
            </a:fld>
            <a:endParaRPr lang="en-GB"/>
          </a:p>
        </p:txBody>
      </p:sp>
    </p:spTree>
    <p:extLst>
      <p:ext uri="{BB962C8B-B14F-4D97-AF65-F5344CB8AC3E}">
        <p14:creationId xmlns:p14="http://schemas.microsoft.com/office/powerpoint/2010/main" val="259876912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Social media poses great risks</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Another very high risk, especially among teenagers, is trusting other people and the type of personal information disclosed online.</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This can be combated through technological means and the enforcement of security policies.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We should consider information transmitted through social media to be insecure and therefore not transmit sensitive information through social media, thus the primary responsibility to stay safe rests with the USER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39</a:t>
            </a:fld>
            <a:endParaRPr lang="en-GB"/>
          </a:p>
        </p:txBody>
      </p:sp>
    </p:spTree>
    <p:extLst>
      <p:ext uri="{BB962C8B-B14F-4D97-AF65-F5344CB8AC3E}">
        <p14:creationId xmlns:p14="http://schemas.microsoft.com/office/powerpoint/2010/main" val="183609087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400" b="1" i="1" dirty="0">
                <a:effectLst/>
                <a:latin typeface="Calibri" panose="020F0502020204030204" pitchFamily="34" charset="0"/>
                <a:ea typeface="Calibri" panose="020F0502020204030204" pitchFamily="34" charset="0"/>
                <a:cs typeface="Arial" panose="020B0604020202020204" pitchFamily="34" charset="0"/>
              </a:rPr>
              <a:t>Bad social media habits</a:t>
            </a:r>
            <a:endParaRPr lang="en-GB" sz="1400" b="1"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Social networks are widely used platforms by users today. We have a wide range of possibilities available.</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Some are more geared towards uploading photos or videos, others towards our opinion and in other cases simply to keep in touch with friends and family. In any case, we are dealing with platforms that have many users around the world.</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This also makes hackers set their sights here. We will talk about these habits that should be changed in social networks if we want to keep our privacy and security.</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There are many types of platforms that we can find on the network that give us the opportunity to send messages to friends or family, commenting on photos, videos ...</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This makes them a very popular environment for both private users and businesses.</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However, this also causes you to have some risk to our security and privacy. Hackers can watch here to carry out their attacks. They can especially take advantage of bad user habits when using these platforms.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40</a:t>
            </a:fld>
            <a:endParaRPr lang="en-GB"/>
          </a:p>
        </p:txBody>
      </p:sp>
    </p:spTree>
    <p:extLst>
      <p:ext uri="{BB962C8B-B14F-4D97-AF65-F5344CB8AC3E}">
        <p14:creationId xmlns:p14="http://schemas.microsoft.com/office/powerpoint/2010/main" val="257277354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400" b="1" i="1" dirty="0">
                <a:effectLst/>
                <a:latin typeface="Calibri" panose="020F0502020204030204" pitchFamily="34" charset="0"/>
                <a:ea typeface="Calibri" panose="020F0502020204030204" pitchFamily="34" charset="0"/>
                <a:cs typeface="Arial" panose="020B0604020202020204" pitchFamily="34" charset="0"/>
              </a:rPr>
              <a:t>Bad social media habits</a:t>
            </a:r>
            <a:endParaRPr lang="en-GB" sz="1400" b="1"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Social networks are widely used platforms by users today. We have a wide range of possibilities available.</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Some are more geared towards uploading photos or videos, others towards our opinion and in other cases simply to keep in touch with friends and family. In any case, we are dealing with platforms that have many users around the world.</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This also makes hackers set their sights here. We will talk about these habits that should be changed in social networks if we want to keep our privacy and security.</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There are many types of platforms that we can find on the network that give us the opportunity to send messages to friends or family, commenting on photos, videos ...</a:t>
            </a:r>
          </a:p>
          <a:p>
            <a:pPr marL="144145" indent="-144145" algn="just">
              <a:lnSpc>
                <a:spcPct val="107000"/>
              </a:lnSpc>
              <a:spcAft>
                <a:spcPts val="800"/>
              </a:spcAft>
            </a:pP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41</a:t>
            </a:fld>
            <a:endParaRPr lang="en-GB"/>
          </a:p>
        </p:txBody>
      </p:sp>
    </p:spTree>
    <p:extLst>
      <p:ext uri="{BB962C8B-B14F-4D97-AF65-F5344CB8AC3E}">
        <p14:creationId xmlns:p14="http://schemas.microsoft.com/office/powerpoint/2010/main" val="122310938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This makes them a very popular environment for both private users and businesses.</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However, this also causes you to have some risk to our security and privacy. Hackers can watch here to carry out their attacks. They can especially take advantage of bad user habits when using these platforms.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42</a:t>
            </a:fld>
            <a:endParaRPr lang="en-GB"/>
          </a:p>
        </p:txBody>
      </p:sp>
    </p:spTree>
    <p:extLst>
      <p:ext uri="{BB962C8B-B14F-4D97-AF65-F5344CB8AC3E}">
        <p14:creationId xmlns:p14="http://schemas.microsoft.com/office/powerpoint/2010/main" val="155652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Habits that need to be changed</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Privacy and security are very important factors for users.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However, they are not always present.</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We can be victims of many types of attacks that compromise these two factors.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We can also make mistakes when using social media and it affects us.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43</a:t>
            </a:fld>
            <a:endParaRPr lang="en-GB"/>
          </a:p>
        </p:txBody>
      </p:sp>
    </p:spTree>
    <p:extLst>
      <p:ext uri="{BB962C8B-B14F-4D97-AF65-F5344CB8AC3E}">
        <p14:creationId xmlns:p14="http://schemas.microsoft.com/office/powerpoint/2010/main" val="301521415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Add any type of contact</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 very common error in social networks is adding any type of contact. This can happen on platforms like Facebook.</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It is possible that what we are adding is a bot rather than a real user.</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You need to know how to differentiate them and avoid adding any type of contact that your invite receives.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44</a:t>
            </a:fld>
            <a:endParaRPr lang="en-GB"/>
          </a:p>
        </p:txBody>
      </p:sp>
    </p:spTree>
    <p:extLst>
      <p:ext uri="{BB962C8B-B14F-4D97-AF65-F5344CB8AC3E}">
        <p14:creationId xmlns:p14="http://schemas.microsoft.com/office/powerpoint/2010/main" val="123702375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Sometimes bots are designed solely to collect user data. This may compromise our privacy. We need to have a real filter on the contacts we add.</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It is important that we have people among our friends who are not a problem for our security and privacy.</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45</a:t>
            </a:fld>
            <a:endParaRPr lang="en-GB"/>
          </a:p>
        </p:txBody>
      </p:sp>
    </p:spTree>
    <p:extLst>
      <p:ext uri="{BB962C8B-B14F-4D97-AF65-F5344CB8AC3E}">
        <p14:creationId xmlns:p14="http://schemas.microsoft.com/office/powerpoint/2010/main" val="126998519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Don't connect with social networks from anywhere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You often log in through social networks on any site. This is very comfortable, but not the best for privacy.</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Certainly on many occasions we find the possibility to register on a page or to connect to a platform through Facebook or Twitter. We avoid registering on that site and filling out a long form. The problem is that we provide personal data to that website through Facebook. This data / information we share can be used by third parties for advertising purposes.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46</a:t>
            </a:fld>
            <a:endParaRPr lang="en-GB"/>
          </a:p>
        </p:txBody>
      </p:sp>
    </p:spTree>
    <p:extLst>
      <p:ext uri="{BB962C8B-B14F-4D97-AF65-F5344CB8AC3E}">
        <p14:creationId xmlns:p14="http://schemas.microsoft.com/office/powerpoint/2010/main" val="95975426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Do not provide more information than necessary</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It is definitely one of the worst habits that many users have. They enter a lot of personal data, information that is not really necessary, into social networks.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For example, data such as our phone number, email address, information about where we live ... All this affects our advertising and could be used for bad purposes.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Don't give more information than is really necessary. In this way we will improve our privacy in the network, and we can even avoid certain security problems.</a:t>
            </a:r>
          </a:p>
          <a:p>
            <a:endParaRPr lang="en-GB" dirty="0"/>
          </a:p>
          <a:p>
            <a:pPr marL="144145" indent="-144145" algn="just">
              <a:lnSpc>
                <a:spcPct val="107000"/>
              </a:lnSpc>
              <a:spcAft>
                <a:spcPts val="800"/>
              </a:spcAft>
            </a:pPr>
            <a:r>
              <a:rPr lang="en-GB" sz="1200" i="1" dirty="0">
                <a:effectLst/>
                <a:latin typeface="Calibri" panose="020F0502020204030204" pitchFamily="34" charset="0"/>
                <a:ea typeface="Calibri" panose="020F0502020204030204" pitchFamily="34" charset="0"/>
                <a:cs typeface="Arial" panose="020B0604020202020204" pitchFamily="34" charset="0"/>
              </a:rPr>
              <a:t>Psychology discipline</a:t>
            </a: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It is necessary to understand the concept and understand the thoughts and behaviours of both the attacker and the victim.</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The methods are important for social engineering because they are used to bypass protections that may be in place, such as firewalls and systems used to identify intruders.</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It helps to understand employee actions that are one of the main causes of data breaches.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47</a:t>
            </a:fld>
            <a:endParaRPr lang="en-GB"/>
          </a:p>
        </p:txBody>
      </p:sp>
    </p:spTree>
    <p:extLst>
      <p:ext uri="{BB962C8B-B14F-4D97-AF65-F5344CB8AC3E}">
        <p14:creationId xmlns:p14="http://schemas.microsoft.com/office/powerpoint/2010/main" val="161599898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We do not protect our privacy</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 final mistake is not properly protecting privacy. For example, we leave our profiles open for anyone to enter.</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We provide information to anyone who might collect it to create a profile for us and even send targeted advertising or perform various attacks that affect our security.</a:t>
            </a:r>
          </a:p>
          <a:p>
            <a:pPr algn="just">
              <a:lnSpc>
                <a:spcPct val="107000"/>
              </a:lnSpc>
              <a:spcAft>
                <a:spcPts val="800"/>
              </a:spcAft>
            </a:pPr>
            <a:endParaRPr lang="en-GB" sz="1800" i="1"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Social engineering from an interdisciplinary perspective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spcAft>
                <a:spcPts val="800"/>
              </a:spcAft>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Due to the technique used by hackers, it is necessary to approach an interdisciplinary perspective such as information technology, psychology, business and ethics.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48</a:t>
            </a:fld>
            <a:endParaRPr lang="en-GB"/>
          </a:p>
        </p:txBody>
      </p:sp>
    </p:spTree>
    <p:extLst>
      <p:ext uri="{BB962C8B-B14F-4D97-AF65-F5344CB8AC3E}">
        <p14:creationId xmlns:p14="http://schemas.microsoft.com/office/powerpoint/2010/main" val="57675569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The discipline of information technology</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Social engineering should be discussed in the context of current information systems and their defence used as a form of risk mitigation.</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Multi-factor authentication is a common and often effective way for organizations to confirm that the person accessing systems should actually have that access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An additional factor could be the use of a virtual private network (VPN), i.e. authentication to further validate the user.</a:t>
            </a:r>
          </a:p>
          <a:p>
            <a:pPr marL="144145" indent="-144145" algn="just">
              <a:lnSpc>
                <a:spcPct val="107000"/>
              </a:lnSpc>
              <a:spcAft>
                <a:spcPts val="800"/>
              </a:spcAft>
            </a:pPr>
            <a:endParaRPr lang="en-GB" sz="1800" i="1"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49</a:t>
            </a:fld>
            <a:endParaRPr lang="en-GB"/>
          </a:p>
        </p:txBody>
      </p:sp>
    </p:spTree>
    <p:extLst>
      <p:ext uri="{BB962C8B-B14F-4D97-AF65-F5344CB8AC3E}">
        <p14:creationId xmlns:p14="http://schemas.microsoft.com/office/powerpoint/2010/main" val="317728026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Business perspective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it is important because social engineering can affect many types of businesses and have implications for how organizations are structured and managed.</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it helps determine the factors that influence social engineering attacks and is beneficial if considered in more specific terms in relation to the following business areas: training and development, documented policies, internal audit procedures, budgets and organizational culture.</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can detect deficiencies in any of the areas that may contribute to attacks.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50</a:t>
            </a:fld>
            <a:endParaRPr lang="en-GB"/>
          </a:p>
        </p:txBody>
      </p:sp>
    </p:spTree>
    <p:extLst>
      <p:ext uri="{BB962C8B-B14F-4D97-AF65-F5344CB8AC3E}">
        <p14:creationId xmlns:p14="http://schemas.microsoft.com/office/powerpoint/2010/main" val="362144535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Ethical perspective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it is important in the context of social engineering and related research because the idea of manipulating another human being violates many ethical principles.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helps, in the case of a social engineering event, to treat the victims.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It is important to consider</a:t>
            </a:r>
            <a:r>
              <a:rPr lang="en-GB" sz="18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each discipline, providing information on how to understand and interpret the subject, protect against different types of attacks, and understand the impact of social engineering from both a human and organizational perspective.</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that each discipline's interpretation of the subject is useful only when viewed in the context of the other disciplines.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51</a:t>
            </a:fld>
            <a:endParaRPr lang="en-GB"/>
          </a:p>
        </p:txBody>
      </p:sp>
    </p:spTree>
    <p:extLst>
      <p:ext uri="{BB962C8B-B14F-4D97-AF65-F5344CB8AC3E}">
        <p14:creationId xmlns:p14="http://schemas.microsoft.com/office/powerpoint/2010/main" val="165625358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b="1" dirty="0">
                <a:effectLst/>
                <a:latin typeface="Calibri" panose="020F0502020204030204" pitchFamily="34" charset="0"/>
                <a:ea typeface="Calibri" panose="020F0502020204030204" pitchFamily="34" charset="0"/>
                <a:cs typeface="Arial" panose="020B0604020202020204" pitchFamily="34" charset="0"/>
              </a:rPr>
              <a:t>Security techniques</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Equipment inventory</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Inventory of applications and operating systems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Wireless equipment control</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Network security design</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Limiting and controlling network ports, communication protocols and services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52</a:t>
            </a:fld>
            <a:endParaRPr lang="en-GB"/>
          </a:p>
        </p:txBody>
      </p:sp>
    </p:spTree>
    <p:extLst>
      <p:ext uri="{BB962C8B-B14F-4D97-AF65-F5344CB8AC3E}">
        <p14:creationId xmlns:p14="http://schemas.microsoft.com/office/powerpoint/2010/main" val="339991504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Protection of perimeter areas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Physical access to locations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Controlled use of administrative privileges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Monitoring and controlling user accounts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Skills assessment and security training</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53</a:t>
            </a:fld>
            <a:endParaRPr lang="en-GB"/>
          </a:p>
        </p:txBody>
      </p:sp>
    </p:spTree>
    <p:extLst>
      <p:ext uri="{BB962C8B-B14F-4D97-AF65-F5344CB8AC3E}">
        <p14:creationId xmlns:p14="http://schemas.microsoft.com/office/powerpoint/2010/main" val="141801881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VPN (Virtual Private Network)</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 virtual private network is a secure connection over an insecure network such as the Internet. Virtual means the existence of a unique network, regardless of topology, that is, a group of geographically distributed computers that communicate and can be administered as a single network.</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Private means a virtual network with access control. which provides confidentiality, the integrity of messages and authenticates between the users and the computers participating in the communication.</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r>
              <a:rPr lang="en-GB" sz="1800" dirty="0" err="1">
                <a:effectLst/>
                <a:latin typeface="Calibri" panose="020F0502020204030204" pitchFamily="34" charset="0"/>
                <a:ea typeface="Calibri" panose="020F0502020204030204" pitchFamily="34" charset="0"/>
                <a:cs typeface="Arial" panose="020B0604020202020204" pitchFamily="34" charset="0"/>
              </a:rPr>
              <a:t>Defense</a:t>
            </a:r>
            <a:r>
              <a:rPr lang="en-GB" sz="1800" dirty="0">
                <a:effectLst/>
                <a:latin typeface="Calibri" panose="020F0502020204030204" pitchFamily="34" charset="0"/>
                <a:ea typeface="Calibri" panose="020F0502020204030204" pitchFamily="34" charset="0"/>
                <a:cs typeface="Arial" panose="020B0604020202020204" pitchFamily="34" charset="0"/>
              </a:rPr>
              <a:t>-in-Depth (DiD) supports this approach. Based on the notion that a single point of protection can and likely will be defeated, DiD security establishes multiple layers of protection through a combination of physical, electronic and procedural safeguards. </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 bank uses multiple security measures—such as video cameras, a guard, and a vault—this helps ensure that threats meet more than one line of </a:t>
            </a:r>
            <a:r>
              <a:rPr lang="en-GB" sz="1800" dirty="0" err="1">
                <a:effectLst/>
                <a:latin typeface="Calibri" panose="020F0502020204030204" pitchFamily="34" charset="0"/>
                <a:ea typeface="Calibri" panose="020F0502020204030204" pitchFamily="34" charset="0"/>
                <a:cs typeface="Arial" panose="020B0604020202020204" pitchFamily="34" charset="0"/>
              </a:rPr>
              <a:t>defense</a:t>
            </a:r>
            <a:r>
              <a:rPr lang="en-GB" sz="18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 security-in-depth approach comprises six main components:</a:t>
            </a:r>
          </a:p>
          <a:p>
            <a:pPr marL="288290"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1. Policies and Procedures</a:t>
            </a:r>
          </a:p>
          <a:p>
            <a:pPr marL="288290"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2. Physical</a:t>
            </a:r>
          </a:p>
          <a:p>
            <a:pPr marL="288290"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3. Network</a:t>
            </a:r>
          </a:p>
          <a:p>
            <a:pPr marL="288290"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4. Computer</a:t>
            </a:r>
          </a:p>
          <a:p>
            <a:pPr marL="288290"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5. Application</a:t>
            </a:r>
          </a:p>
          <a:p>
            <a:pPr marL="288290"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6. The device</a:t>
            </a:r>
          </a:p>
          <a:p>
            <a:pPr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54</a:t>
            </a:fld>
            <a:endParaRPr lang="en-GB"/>
          </a:p>
        </p:txBody>
      </p:sp>
    </p:spTree>
    <p:extLst>
      <p:ext uri="{BB962C8B-B14F-4D97-AF65-F5344CB8AC3E}">
        <p14:creationId xmlns:p14="http://schemas.microsoft.com/office/powerpoint/2010/main" val="122325751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55</a:t>
            </a:fld>
            <a:endParaRPr lang="en-GB"/>
          </a:p>
        </p:txBody>
      </p:sp>
    </p:spTree>
    <p:extLst>
      <p:ext uri="{BB962C8B-B14F-4D97-AF65-F5344CB8AC3E}">
        <p14:creationId xmlns:p14="http://schemas.microsoft.com/office/powerpoint/2010/main" val="99450474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solidFill>
                  <a:schemeClr val="accent1"/>
                </a:solidFill>
                <a:effectLst>
                  <a:outerShdw blurRad="38100" dist="38100" dir="2700000" algn="tl">
                    <a:srgbClr val="000000">
                      <a:alpha val="43137"/>
                    </a:srgbClr>
                  </a:outerShdw>
                </a:effectLst>
              </a:rPr>
              <a:t>Thank you for your attention</a:t>
            </a:r>
            <a:endParaRPr lang="en-GB" sz="1200" b="1" dirty="0">
              <a:solidFill>
                <a:schemeClr val="accent1"/>
              </a:solidFill>
              <a:effectLst>
                <a:outerShdw blurRad="38100" dist="38100" dir="2700000" algn="tl">
                  <a:srgbClr val="000000">
                    <a:alpha val="43137"/>
                  </a:srgbClr>
                </a:outerShdw>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56</a:t>
            </a:fld>
            <a:endParaRPr lang="en-GB"/>
          </a:p>
        </p:txBody>
      </p:sp>
    </p:spTree>
    <p:extLst>
      <p:ext uri="{BB962C8B-B14F-4D97-AF65-F5344CB8AC3E}">
        <p14:creationId xmlns:p14="http://schemas.microsoft.com/office/powerpoint/2010/main" val="26887088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slid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5A50618-82F8-453B-B8AF-FCE4D24A980C}"/>
              </a:ext>
            </a:extLst>
          </p:cNvPr>
          <p:cNvSpPr>
            <a:spLocks noGrp="1"/>
          </p:cNvSpPr>
          <p:nvPr>
            <p:ph type="ctrTitle"/>
          </p:nvPr>
        </p:nvSpPr>
        <p:spPr>
          <a:xfrm>
            <a:off x="1524000" y="1122363"/>
            <a:ext cx="9144000" cy="2387600"/>
          </a:xfrm>
        </p:spPr>
        <p:txBody>
          <a:bodyPr anchor="b"/>
          <a:lstStyle>
            <a:lvl1pPr algn="ctr">
              <a:defRPr sz="6000"/>
            </a:lvl1pPr>
          </a:lstStyle>
          <a:p>
            <a:r>
              <a:rPr lang="da-DK"/>
              <a:t>Klik for at redigere titeltypografien i masteren</a:t>
            </a:r>
            <a:endParaRPr lang="en-GB"/>
          </a:p>
        </p:txBody>
      </p:sp>
      <p:sp>
        <p:nvSpPr>
          <p:cNvPr id="3" name="Undertitel 2">
            <a:extLst>
              <a:ext uri="{FF2B5EF4-FFF2-40B4-BE49-F238E27FC236}">
                <a16:creationId xmlns:a16="http://schemas.microsoft.com/office/drawing/2014/main" id="{EE6AEDBF-442D-4CEE-8E17-8BB87D36BFA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a-DK"/>
              <a:t>Klik for at redigere undertiteltypografien i masteren</a:t>
            </a:r>
            <a:endParaRPr lang="en-GB"/>
          </a:p>
        </p:txBody>
      </p:sp>
      <p:sp>
        <p:nvSpPr>
          <p:cNvPr id="4" name="Pladsholder til dato 3">
            <a:extLst>
              <a:ext uri="{FF2B5EF4-FFF2-40B4-BE49-F238E27FC236}">
                <a16:creationId xmlns:a16="http://schemas.microsoft.com/office/drawing/2014/main" id="{2BD550F0-9FEB-4AB8-BB6E-4A32A5265F92}"/>
              </a:ext>
            </a:extLst>
          </p:cNvPr>
          <p:cNvSpPr>
            <a:spLocks noGrp="1"/>
          </p:cNvSpPr>
          <p:nvPr>
            <p:ph type="dt" sz="half" idx="10"/>
          </p:nvPr>
        </p:nvSpPr>
        <p:spPr/>
        <p:txBody>
          <a:bodyPr/>
          <a:lstStyle/>
          <a:p>
            <a:fld id="{8663B8F9-D0F3-4D0F-ADCC-6AA0EBA6C446}" type="datetimeFigureOut">
              <a:rPr lang="en-GB" smtClean="0"/>
              <a:t>10/11/2022</a:t>
            </a:fld>
            <a:endParaRPr lang="en-GB"/>
          </a:p>
        </p:txBody>
      </p:sp>
      <p:sp>
        <p:nvSpPr>
          <p:cNvPr id="5" name="Pladsholder til sidefod 4">
            <a:extLst>
              <a:ext uri="{FF2B5EF4-FFF2-40B4-BE49-F238E27FC236}">
                <a16:creationId xmlns:a16="http://schemas.microsoft.com/office/drawing/2014/main" id="{E76E6B7B-7E7B-4AA5-95F1-13BA703BC2F3}"/>
              </a:ext>
            </a:extLst>
          </p:cNvPr>
          <p:cNvSpPr>
            <a:spLocks noGrp="1"/>
          </p:cNvSpPr>
          <p:nvPr>
            <p:ph type="ftr" sz="quarter" idx="11"/>
          </p:nvPr>
        </p:nvSpPr>
        <p:spPr/>
        <p:txBody>
          <a:bodyPr/>
          <a:lstStyle/>
          <a:p>
            <a:endParaRPr lang="en-GB"/>
          </a:p>
        </p:txBody>
      </p:sp>
      <p:sp>
        <p:nvSpPr>
          <p:cNvPr id="6" name="Pladsholder til slidenummer 5">
            <a:extLst>
              <a:ext uri="{FF2B5EF4-FFF2-40B4-BE49-F238E27FC236}">
                <a16:creationId xmlns:a16="http://schemas.microsoft.com/office/drawing/2014/main" id="{830AE6B3-F231-471D-9090-E3B527923CF0}"/>
              </a:ext>
            </a:extLst>
          </p:cNvPr>
          <p:cNvSpPr>
            <a:spLocks noGrp="1"/>
          </p:cNvSpPr>
          <p:nvPr>
            <p:ph type="sldNum" sz="quarter" idx="12"/>
          </p:nvPr>
        </p:nvSpPr>
        <p:spPr/>
        <p:txBody>
          <a:bodyPr/>
          <a:lstStyle/>
          <a:p>
            <a:fld id="{16F7FADB-639C-4A34-B62A-5C8F5C97E670}" type="slidenum">
              <a:rPr lang="en-GB" smtClean="0"/>
              <a:t>‹nr.›</a:t>
            </a:fld>
            <a:endParaRPr lang="en-GB"/>
          </a:p>
        </p:txBody>
      </p:sp>
    </p:spTree>
    <p:extLst>
      <p:ext uri="{BB962C8B-B14F-4D97-AF65-F5344CB8AC3E}">
        <p14:creationId xmlns:p14="http://schemas.microsoft.com/office/powerpoint/2010/main" val="15023537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602987E-387E-4C39-9311-E66145D5903D}"/>
              </a:ext>
            </a:extLst>
          </p:cNvPr>
          <p:cNvSpPr>
            <a:spLocks noGrp="1"/>
          </p:cNvSpPr>
          <p:nvPr>
            <p:ph type="title"/>
          </p:nvPr>
        </p:nvSpPr>
        <p:spPr/>
        <p:txBody>
          <a:bodyPr/>
          <a:lstStyle/>
          <a:p>
            <a:r>
              <a:rPr lang="da-DK"/>
              <a:t>Klik for at redigere titeltypografien i masteren</a:t>
            </a:r>
            <a:endParaRPr lang="en-GB"/>
          </a:p>
        </p:txBody>
      </p:sp>
      <p:sp>
        <p:nvSpPr>
          <p:cNvPr id="3" name="Pladsholder til indhold 2">
            <a:extLst>
              <a:ext uri="{FF2B5EF4-FFF2-40B4-BE49-F238E27FC236}">
                <a16:creationId xmlns:a16="http://schemas.microsoft.com/office/drawing/2014/main" id="{DC805D52-8F2B-44F3-A584-5840F049BBBF}"/>
              </a:ext>
            </a:extLst>
          </p:cNvPr>
          <p:cNvSpPr>
            <a:spLocks noGrp="1"/>
          </p:cNvSpPr>
          <p:nvPr>
            <p:ph idx="1"/>
          </p:nvPr>
        </p:nvSpPr>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dato 3">
            <a:extLst>
              <a:ext uri="{FF2B5EF4-FFF2-40B4-BE49-F238E27FC236}">
                <a16:creationId xmlns:a16="http://schemas.microsoft.com/office/drawing/2014/main" id="{CC854C4A-9526-4014-81D0-B4BEDDBC8649}"/>
              </a:ext>
            </a:extLst>
          </p:cNvPr>
          <p:cNvSpPr>
            <a:spLocks noGrp="1"/>
          </p:cNvSpPr>
          <p:nvPr>
            <p:ph type="dt" sz="half" idx="10"/>
          </p:nvPr>
        </p:nvSpPr>
        <p:spPr/>
        <p:txBody>
          <a:bodyPr/>
          <a:lstStyle/>
          <a:p>
            <a:fld id="{8663B8F9-D0F3-4D0F-ADCC-6AA0EBA6C446}" type="datetimeFigureOut">
              <a:rPr lang="en-GB" smtClean="0"/>
              <a:t>10/11/2022</a:t>
            </a:fld>
            <a:endParaRPr lang="en-GB"/>
          </a:p>
        </p:txBody>
      </p:sp>
      <p:sp>
        <p:nvSpPr>
          <p:cNvPr id="5" name="Pladsholder til sidefod 4">
            <a:extLst>
              <a:ext uri="{FF2B5EF4-FFF2-40B4-BE49-F238E27FC236}">
                <a16:creationId xmlns:a16="http://schemas.microsoft.com/office/drawing/2014/main" id="{A59DE66D-E8DA-4704-B75E-0251B33EB9D0}"/>
              </a:ext>
            </a:extLst>
          </p:cNvPr>
          <p:cNvSpPr>
            <a:spLocks noGrp="1"/>
          </p:cNvSpPr>
          <p:nvPr>
            <p:ph type="ftr" sz="quarter" idx="11"/>
          </p:nvPr>
        </p:nvSpPr>
        <p:spPr/>
        <p:txBody>
          <a:bodyPr/>
          <a:lstStyle/>
          <a:p>
            <a:endParaRPr lang="en-GB"/>
          </a:p>
        </p:txBody>
      </p:sp>
      <p:sp>
        <p:nvSpPr>
          <p:cNvPr id="6" name="Pladsholder til slidenummer 5">
            <a:extLst>
              <a:ext uri="{FF2B5EF4-FFF2-40B4-BE49-F238E27FC236}">
                <a16:creationId xmlns:a16="http://schemas.microsoft.com/office/drawing/2014/main" id="{335C024B-E98C-4255-BBAF-3EFA38E53626}"/>
              </a:ext>
            </a:extLst>
          </p:cNvPr>
          <p:cNvSpPr>
            <a:spLocks noGrp="1"/>
          </p:cNvSpPr>
          <p:nvPr>
            <p:ph type="sldNum" sz="quarter" idx="12"/>
          </p:nvPr>
        </p:nvSpPr>
        <p:spPr/>
        <p:txBody>
          <a:bodyPr/>
          <a:lstStyle/>
          <a:p>
            <a:fld id="{16F7FADB-639C-4A34-B62A-5C8F5C97E670}" type="slidenum">
              <a:rPr lang="en-GB" smtClean="0"/>
              <a:t>‹nr.›</a:t>
            </a:fld>
            <a:endParaRPr lang="en-GB"/>
          </a:p>
        </p:txBody>
      </p:sp>
    </p:spTree>
    <p:extLst>
      <p:ext uri="{BB962C8B-B14F-4D97-AF65-F5344CB8AC3E}">
        <p14:creationId xmlns:p14="http://schemas.microsoft.com/office/powerpoint/2010/main" val="950867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4474C5-0C71-439C-BBC4-84E7F22AA0F5}"/>
              </a:ext>
            </a:extLst>
          </p:cNvPr>
          <p:cNvSpPr>
            <a:spLocks noGrp="1"/>
          </p:cNvSpPr>
          <p:nvPr>
            <p:ph type="title"/>
          </p:nvPr>
        </p:nvSpPr>
        <p:spPr>
          <a:xfrm>
            <a:off x="831850" y="1709738"/>
            <a:ext cx="10515600" cy="2852737"/>
          </a:xfrm>
        </p:spPr>
        <p:txBody>
          <a:bodyPr anchor="b"/>
          <a:lstStyle>
            <a:lvl1pPr>
              <a:defRPr sz="6000"/>
            </a:lvl1pPr>
          </a:lstStyle>
          <a:p>
            <a:r>
              <a:rPr lang="da-DK"/>
              <a:t>Klik for at redigere titeltypografien i masteren</a:t>
            </a:r>
            <a:endParaRPr lang="en-GB"/>
          </a:p>
        </p:txBody>
      </p:sp>
      <p:sp>
        <p:nvSpPr>
          <p:cNvPr id="3" name="Pladsholder til tekst 2">
            <a:extLst>
              <a:ext uri="{FF2B5EF4-FFF2-40B4-BE49-F238E27FC236}">
                <a16:creationId xmlns:a16="http://schemas.microsoft.com/office/drawing/2014/main" id="{739448E8-696D-4F79-9FA9-CB9D7C2BCC2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a-DK"/>
              <a:t>Klik for at redigere teksttypografierne i masteren</a:t>
            </a:r>
          </a:p>
        </p:txBody>
      </p:sp>
      <p:sp>
        <p:nvSpPr>
          <p:cNvPr id="4" name="Pladsholder til dato 3">
            <a:extLst>
              <a:ext uri="{FF2B5EF4-FFF2-40B4-BE49-F238E27FC236}">
                <a16:creationId xmlns:a16="http://schemas.microsoft.com/office/drawing/2014/main" id="{0320F1BE-11A8-4871-9DC8-D34AE94D0B4D}"/>
              </a:ext>
            </a:extLst>
          </p:cNvPr>
          <p:cNvSpPr>
            <a:spLocks noGrp="1"/>
          </p:cNvSpPr>
          <p:nvPr>
            <p:ph type="dt" sz="half" idx="10"/>
          </p:nvPr>
        </p:nvSpPr>
        <p:spPr/>
        <p:txBody>
          <a:bodyPr/>
          <a:lstStyle/>
          <a:p>
            <a:fld id="{8663B8F9-D0F3-4D0F-ADCC-6AA0EBA6C446}" type="datetimeFigureOut">
              <a:rPr lang="en-GB" smtClean="0"/>
              <a:t>10/11/2022</a:t>
            </a:fld>
            <a:endParaRPr lang="en-GB"/>
          </a:p>
        </p:txBody>
      </p:sp>
      <p:sp>
        <p:nvSpPr>
          <p:cNvPr id="5" name="Pladsholder til sidefod 4">
            <a:extLst>
              <a:ext uri="{FF2B5EF4-FFF2-40B4-BE49-F238E27FC236}">
                <a16:creationId xmlns:a16="http://schemas.microsoft.com/office/drawing/2014/main" id="{36847137-8AE0-4661-BC5B-B22B992F4D00}"/>
              </a:ext>
            </a:extLst>
          </p:cNvPr>
          <p:cNvSpPr>
            <a:spLocks noGrp="1"/>
          </p:cNvSpPr>
          <p:nvPr>
            <p:ph type="ftr" sz="quarter" idx="11"/>
          </p:nvPr>
        </p:nvSpPr>
        <p:spPr/>
        <p:txBody>
          <a:bodyPr/>
          <a:lstStyle/>
          <a:p>
            <a:endParaRPr lang="en-GB"/>
          </a:p>
        </p:txBody>
      </p:sp>
      <p:sp>
        <p:nvSpPr>
          <p:cNvPr id="6" name="Pladsholder til slidenummer 5">
            <a:extLst>
              <a:ext uri="{FF2B5EF4-FFF2-40B4-BE49-F238E27FC236}">
                <a16:creationId xmlns:a16="http://schemas.microsoft.com/office/drawing/2014/main" id="{7C8F0C3F-1D4A-4304-90AE-B95128C40639}"/>
              </a:ext>
            </a:extLst>
          </p:cNvPr>
          <p:cNvSpPr>
            <a:spLocks noGrp="1"/>
          </p:cNvSpPr>
          <p:nvPr>
            <p:ph type="sldNum" sz="quarter" idx="12"/>
          </p:nvPr>
        </p:nvSpPr>
        <p:spPr/>
        <p:txBody>
          <a:bodyPr/>
          <a:lstStyle/>
          <a:p>
            <a:fld id="{16F7FADB-639C-4A34-B62A-5C8F5C97E670}" type="slidenum">
              <a:rPr lang="en-GB" smtClean="0"/>
              <a:t>‹nr.›</a:t>
            </a:fld>
            <a:endParaRPr lang="en-GB"/>
          </a:p>
        </p:txBody>
      </p:sp>
    </p:spTree>
    <p:extLst>
      <p:ext uri="{BB962C8B-B14F-4D97-AF65-F5344CB8AC3E}">
        <p14:creationId xmlns:p14="http://schemas.microsoft.com/office/powerpoint/2010/main" val="12609595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9C5C367-EAF5-4F08-9433-D9BA688563E2}"/>
              </a:ext>
            </a:extLst>
          </p:cNvPr>
          <p:cNvSpPr>
            <a:spLocks noGrp="1"/>
          </p:cNvSpPr>
          <p:nvPr>
            <p:ph type="title"/>
          </p:nvPr>
        </p:nvSpPr>
        <p:spPr/>
        <p:txBody>
          <a:bodyPr/>
          <a:lstStyle/>
          <a:p>
            <a:r>
              <a:rPr lang="da-DK"/>
              <a:t>Klik for at redigere titeltypografien i masteren</a:t>
            </a:r>
            <a:endParaRPr lang="en-GB"/>
          </a:p>
        </p:txBody>
      </p:sp>
      <p:sp>
        <p:nvSpPr>
          <p:cNvPr id="3" name="Pladsholder til indhold 2">
            <a:extLst>
              <a:ext uri="{FF2B5EF4-FFF2-40B4-BE49-F238E27FC236}">
                <a16:creationId xmlns:a16="http://schemas.microsoft.com/office/drawing/2014/main" id="{835E8F3B-1780-4360-AD12-D3F43405C990}"/>
              </a:ext>
            </a:extLst>
          </p:cNvPr>
          <p:cNvSpPr>
            <a:spLocks noGrp="1"/>
          </p:cNvSpPr>
          <p:nvPr>
            <p:ph sz="half" idx="1"/>
          </p:nvPr>
        </p:nvSpPr>
        <p:spPr>
          <a:xfrm>
            <a:off x="838200" y="1825625"/>
            <a:ext cx="518160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indhold 3">
            <a:extLst>
              <a:ext uri="{FF2B5EF4-FFF2-40B4-BE49-F238E27FC236}">
                <a16:creationId xmlns:a16="http://schemas.microsoft.com/office/drawing/2014/main" id="{DAB3AC98-469A-4850-BF2A-B0EE87A974EA}"/>
              </a:ext>
            </a:extLst>
          </p:cNvPr>
          <p:cNvSpPr>
            <a:spLocks noGrp="1"/>
          </p:cNvSpPr>
          <p:nvPr>
            <p:ph sz="half" idx="2"/>
          </p:nvPr>
        </p:nvSpPr>
        <p:spPr>
          <a:xfrm>
            <a:off x="6172200" y="1825625"/>
            <a:ext cx="518160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5" name="Pladsholder til dato 4">
            <a:extLst>
              <a:ext uri="{FF2B5EF4-FFF2-40B4-BE49-F238E27FC236}">
                <a16:creationId xmlns:a16="http://schemas.microsoft.com/office/drawing/2014/main" id="{4B4F1EB3-4215-49B0-8B5E-AD904C50E4D4}"/>
              </a:ext>
            </a:extLst>
          </p:cNvPr>
          <p:cNvSpPr>
            <a:spLocks noGrp="1"/>
          </p:cNvSpPr>
          <p:nvPr>
            <p:ph type="dt" sz="half" idx="10"/>
          </p:nvPr>
        </p:nvSpPr>
        <p:spPr/>
        <p:txBody>
          <a:bodyPr/>
          <a:lstStyle/>
          <a:p>
            <a:fld id="{8663B8F9-D0F3-4D0F-ADCC-6AA0EBA6C446}" type="datetimeFigureOut">
              <a:rPr lang="en-GB" smtClean="0"/>
              <a:t>10/11/2022</a:t>
            </a:fld>
            <a:endParaRPr lang="en-GB"/>
          </a:p>
        </p:txBody>
      </p:sp>
      <p:sp>
        <p:nvSpPr>
          <p:cNvPr id="6" name="Pladsholder til sidefod 5">
            <a:extLst>
              <a:ext uri="{FF2B5EF4-FFF2-40B4-BE49-F238E27FC236}">
                <a16:creationId xmlns:a16="http://schemas.microsoft.com/office/drawing/2014/main" id="{E5B5C332-ADD4-42FE-8F86-A7E04E7AD6F1}"/>
              </a:ext>
            </a:extLst>
          </p:cNvPr>
          <p:cNvSpPr>
            <a:spLocks noGrp="1"/>
          </p:cNvSpPr>
          <p:nvPr>
            <p:ph type="ftr" sz="quarter" idx="11"/>
          </p:nvPr>
        </p:nvSpPr>
        <p:spPr/>
        <p:txBody>
          <a:bodyPr/>
          <a:lstStyle/>
          <a:p>
            <a:endParaRPr lang="en-GB"/>
          </a:p>
        </p:txBody>
      </p:sp>
      <p:sp>
        <p:nvSpPr>
          <p:cNvPr id="7" name="Pladsholder til slidenummer 6">
            <a:extLst>
              <a:ext uri="{FF2B5EF4-FFF2-40B4-BE49-F238E27FC236}">
                <a16:creationId xmlns:a16="http://schemas.microsoft.com/office/drawing/2014/main" id="{B220C6E8-9499-404E-A8A0-B89B682AD9E8}"/>
              </a:ext>
            </a:extLst>
          </p:cNvPr>
          <p:cNvSpPr>
            <a:spLocks noGrp="1"/>
          </p:cNvSpPr>
          <p:nvPr>
            <p:ph type="sldNum" sz="quarter" idx="12"/>
          </p:nvPr>
        </p:nvSpPr>
        <p:spPr/>
        <p:txBody>
          <a:bodyPr/>
          <a:lstStyle/>
          <a:p>
            <a:fld id="{16F7FADB-639C-4A34-B62A-5C8F5C97E670}" type="slidenum">
              <a:rPr lang="en-GB" smtClean="0"/>
              <a:t>‹nr.›</a:t>
            </a:fld>
            <a:endParaRPr lang="en-GB"/>
          </a:p>
        </p:txBody>
      </p:sp>
    </p:spTree>
    <p:extLst>
      <p:ext uri="{BB962C8B-B14F-4D97-AF65-F5344CB8AC3E}">
        <p14:creationId xmlns:p14="http://schemas.microsoft.com/office/powerpoint/2010/main" val="8176745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C3BF8C4-5A6A-4EE8-A4AB-00A8E498EA18}"/>
              </a:ext>
            </a:extLst>
          </p:cNvPr>
          <p:cNvSpPr>
            <a:spLocks noGrp="1"/>
          </p:cNvSpPr>
          <p:nvPr>
            <p:ph type="title"/>
          </p:nvPr>
        </p:nvSpPr>
        <p:spPr>
          <a:xfrm>
            <a:off x="839788" y="365125"/>
            <a:ext cx="10515600" cy="1325563"/>
          </a:xfrm>
        </p:spPr>
        <p:txBody>
          <a:bodyPr/>
          <a:lstStyle/>
          <a:p>
            <a:r>
              <a:rPr lang="da-DK"/>
              <a:t>Klik for at redigere titeltypografien i masteren</a:t>
            </a:r>
            <a:endParaRPr lang="en-GB"/>
          </a:p>
        </p:txBody>
      </p:sp>
      <p:sp>
        <p:nvSpPr>
          <p:cNvPr id="3" name="Pladsholder til tekst 2">
            <a:extLst>
              <a:ext uri="{FF2B5EF4-FFF2-40B4-BE49-F238E27FC236}">
                <a16:creationId xmlns:a16="http://schemas.microsoft.com/office/drawing/2014/main" id="{4D7BF823-8065-4348-B3D8-B15759DE473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4" name="Pladsholder til indhold 3">
            <a:extLst>
              <a:ext uri="{FF2B5EF4-FFF2-40B4-BE49-F238E27FC236}">
                <a16:creationId xmlns:a16="http://schemas.microsoft.com/office/drawing/2014/main" id="{BB4780BB-EB51-4644-9787-B37818A170D8}"/>
              </a:ext>
            </a:extLst>
          </p:cNvPr>
          <p:cNvSpPr>
            <a:spLocks noGrp="1"/>
          </p:cNvSpPr>
          <p:nvPr>
            <p:ph sz="half" idx="2"/>
          </p:nvPr>
        </p:nvSpPr>
        <p:spPr>
          <a:xfrm>
            <a:off x="839788" y="2505075"/>
            <a:ext cx="5157787"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5" name="Pladsholder til tekst 4">
            <a:extLst>
              <a:ext uri="{FF2B5EF4-FFF2-40B4-BE49-F238E27FC236}">
                <a16:creationId xmlns:a16="http://schemas.microsoft.com/office/drawing/2014/main" id="{AA807EC1-1415-4725-9B7C-A5E1506EECB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6" name="Pladsholder til indhold 5">
            <a:extLst>
              <a:ext uri="{FF2B5EF4-FFF2-40B4-BE49-F238E27FC236}">
                <a16:creationId xmlns:a16="http://schemas.microsoft.com/office/drawing/2014/main" id="{618A6D31-42E8-46D9-92CA-623F67EC5FDC}"/>
              </a:ext>
            </a:extLst>
          </p:cNvPr>
          <p:cNvSpPr>
            <a:spLocks noGrp="1"/>
          </p:cNvSpPr>
          <p:nvPr>
            <p:ph sz="quarter" idx="4"/>
          </p:nvPr>
        </p:nvSpPr>
        <p:spPr>
          <a:xfrm>
            <a:off x="6172200" y="2505075"/>
            <a:ext cx="5183188"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7" name="Pladsholder til dato 6">
            <a:extLst>
              <a:ext uri="{FF2B5EF4-FFF2-40B4-BE49-F238E27FC236}">
                <a16:creationId xmlns:a16="http://schemas.microsoft.com/office/drawing/2014/main" id="{0F87BBDE-E955-43AB-A637-C44FD2DE92CA}"/>
              </a:ext>
            </a:extLst>
          </p:cNvPr>
          <p:cNvSpPr>
            <a:spLocks noGrp="1"/>
          </p:cNvSpPr>
          <p:nvPr>
            <p:ph type="dt" sz="half" idx="10"/>
          </p:nvPr>
        </p:nvSpPr>
        <p:spPr/>
        <p:txBody>
          <a:bodyPr/>
          <a:lstStyle/>
          <a:p>
            <a:fld id="{8663B8F9-D0F3-4D0F-ADCC-6AA0EBA6C446}" type="datetimeFigureOut">
              <a:rPr lang="en-GB" smtClean="0"/>
              <a:t>10/11/2022</a:t>
            </a:fld>
            <a:endParaRPr lang="en-GB"/>
          </a:p>
        </p:txBody>
      </p:sp>
      <p:sp>
        <p:nvSpPr>
          <p:cNvPr id="8" name="Pladsholder til sidefod 7">
            <a:extLst>
              <a:ext uri="{FF2B5EF4-FFF2-40B4-BE49-F238E27FC236}">
                <a16:creationId xmlns:a16="http://schemas.microsoft.com/office/drawing/2014/main" id="{D6494F72-223C-4D56-90A2-F66CA80791DC}"/>
              </a:ext>
            </a:extLst>
          </p:cNvPr>
          <p:cNvSpPr>
            <a:spLocks noGrp="1"/>
          </p:cNvSpPr>
          <p:nvPr>
            <p:ph type="ftr" sz="quarter" idx="11"/>
          </p:nvPr>
        </p:nvSpPr>
        <p:spPr/>
        <p:txBody>
          <a:bodyPr/>
          <a:lstStyle/>
          <a:p>
            <a:endParaRPr lang="en-GB"/>
          </a:p>
        </p:txBody>
      </p:sp>
      <p:sp>
        <p:nvSpPr>
          <p:cNvPr id="9" name="Pladsholder til slidenummer 8">
            <a:extLst>
              <a:ext uri="{FF2B5EF4-FFF2-40B4-BE49-F238E27FC236}">
                <a16:creationId xmlns:a16="http://schemas.microsoft.com/office/drawing/2014/main" id="{28CB5E03-BA72-4194-93ED-921E7633DA3F}"/>
              </a:ext>
            </a:extLst>
          </p:cNvPr>
          <p:cNvSpPr>
            <a:spLocks noGrp="1"/>
          </p:cNvSpPr>
          <p:nvPr>
            <p:ph type="sldNum" sz="quarter" idx="12"/>
          </p:nvPr>
        </p:nvSpPr>
        <p:spPr/>
        <p:txBody>
          <a:bodyPr/>
          <a:lstStyle/>
          <a:p>
            <a:fld id="{16F7FADB-639C-4A34-B62A-5C8F5C97E670}" type="slidenum">
              <a:rPr lang="en-GB" smtClean="0"/>
              <a:t>‹nr.›</a:t>
            </a:fld>
            <a:endParaRPr lang="en-GB"/>
          </a:p>
        </p:txBody>
      </p:sp>
    </p:spTree>
    <p:extLst>
      <p:ext uri="{BB962C8B-B14F-4D97-AF65-F5344CB8AC3E}">
        <p14:creationId xmlns:p14="http://schemas.microsoft.com/office/powerpoint/2010/main" val="8314536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81C3D96-895E-40BA-A5B7-B2AB25433DD5}"/>
              </a:ext>
            </a:extLst>
          </p:cNvPr>
          <p:cNvSpPr>
            <a:spLocks noGrp="1"/>
          </p:cNvSpPr>
          <p:nvPr>
            <p:ph type="title"/>
          </p:nvPr>
        </p:nvSpPr>
        <p:spPr/>
        <p:txBody>
          <a:bodyPr/>
          <a:lstStyle/>
          <a:p>
            <a:r>
              <a:rPr lang="da-DK"/>
              <a:t>Klik for at redigere titeltypografien i masteren</a:t>
            </a:r>
            <a:endParaRPr lang="en-GB"/>
          </a:p>
        </p:txBody>
      </p:sp>
      <p:sp>
        <p:nvSpPr>
          <p:cNvPr id="3" name="Pladsholder til dato 2">
            <a:extLst>
              <a:ext uri="{FF2B5EF4-FFF2-40B4-BE49-F238E27FC236}">
                <a16:creationId xmlns:a16="http://schemas.microsoft.com/office/drawing/2014/main" id="{633C5C98-A31F-46E1-A853-F3AF350DCCD9}"/>
              </a:ext>
            </a:extLst>
          </p:cNvPr>
          <p:cNvSpPr>
            <a:spLocks noGrp="1"/>
          </p:cNvSpPr>
          <p:nvPr>
            <p:ph type="dt" sz="half" idx="10"/>
          </p:nvPr>
        </p:nvSpPr>
        <p:spPr/>
        <p:txBody>
          <a:bodyPr/>
          <a:lstStyle/>
          <a:p>
            <a:fld id="{8663B8F9-D0F3-4D0F-ADCC-6AA0EBA6C446}" type="datetimeFigureOut">
              <a:rPr lang="en-GB" smtClean="0"/>
              <a:t>10/11/2022</a:t>
            </a:fld>
            <a:endParaRPr lang="en-GB"/>
          </a:p>
        </p:txBody>
      </p:sp>
      <p:sp>
        <p:nvSpPr>
          <p:cNvPr id="4" name="Pladsholder til sidefod 3">
            <a:extLst>
              <a:ext uri="{FF2B5EF4-FFF2-40B4-BE49-F238E27FC236}">
                <a16:creationId xmlns:a16="http://schemas.microsoft.com/office/drawing/2014/main" id="{AE2BAE3C-4778-4634-859D-08098E24F56E}"/>
              </a:ext>
            </a:extLst>
          </p:cNvPr>
          <p:cNvSpPr>
            <a:spLocks noGrp="1"/>
          </p:cNvSpPr>
          <p:nvPr>
            <p:ph type="ftr" sz="quarter" idx="11"/>
          </p:nvPr>
        </p:nvSpPr>
        <p:spPr/>
        <p:txBody>
          <a:bodyPr/>
          <a:lstStyle/>
          <a:p>
            <a:endParaRPr lang="en-GB"/>
          </a:p>
        </p:txBody>
      </p:sp>
      <p:sp>
        <p:nvSpPr>
          <p:cNvPr id="5" name="Pladsholder til slidenummer 4">
            <a:extLst>
              <a:ext uri="{FF2B5EF4-FFF2-40B4-BE49-F238E27FC236}">
                <a16:creationId xmlns:a16="http://schemas.microsoft.com/office/drawing/2014/main" id="{0E318D21-3854-4DC5-A369-41E4784E6BFE}"/>
              </a:ext>
            </a:extLst>
          </p:cNvPr>
          <p:cNvSpPr>
            <a:spLocks noGrp="1"/>
          </p:cNvSpPr>
          <p:nvPr>
            <p:ph type="sldNum" sz="quarter" idx="12"/>
          </p:nvPr>
        </p:nvSpPr>
        <p:spPr/>
        <p:txBody>
          <a:bodyPr/>
          <a:lstStyle/>
          <a:p>
            <a:fld id="{16F7FADB-639C-4A34-B62A-5C8F5C97E670}" type="slidenum">
              <a:rPr lang="en-GB" smtClean="0"/>
              <a:t>‹nr.›</a:t>
            </a:fld>
            <a:endParaRPr lang="en-GB"/>
          </a:p>
        </p:txBody>
      </p:sp>
    </p:spTree>
    <p:extLst>
      <p:ext uri="{BB962C8B-B14F-4D97-AF65-F5344CB8AC3E}">
        <p14:creationId xmlns:p14="http://schemas.microsoft.com/office/powerpoint/2010/main" val="3158555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dsholder til dato 1">
            <a:extLst>
              <a:ext uri="{FF2B5EF4-FFF2-40B4-BE49-F238E27FC236}">
                <a16:creationId xmlns:a16="http://schemas.microsoft.com/office/drawing/2014/main" id="{B0C3ABD2-2EEF-4A8B-A085-5ED0465C9D3B}"/>
              </a:ext>
            </a:extLst>
          </p:cNvPr>
          <p:cNvSpPr>
            <a:spLocks noGrp="1"/>
          </p:cNvSpPr>
          <p:nvPr>
            <p:ph type="dt" sz="half" idx="10"/>
          </p:nvPr>
        </p:nvSpPr>
        <p:spPr/>
        <p:txBody>
          <a:bodyPr/>
          <a:lstStyle/>
          <a:p>
            <a:fld id="{8663B8F9-D0F3-4D0F-ADCC-6AA0EBA6C446}" type="datetimeFigureOut">
              <a:rPr lang="en-GB" smtClean="0"/>
              <a:t>10/11/2022</a:t>
            </a:fld>
            <a:endParaRPr lang="en-GB"/>
          </a:p>
        </p:txBody>
      </p:sp>
      <p:sp>
        <p:nvSpPr>
          <p:cNvPr id="3" name="Pladsholder til sidefod 2">
            <a:extLst>
              <a:ext uri="{FF2B5EF4-FFF2-40B4-BE49-F238E27FC236}">
                <a16:creationId xmlns:a16="http://schemas.microsoft.com/office/drawing/2014/main" id="{FC8E3020-F096-47DB-A8CE-16D02E9A2F53}"/>
              </a:ext>
            </a:extLst>
          </p:cNvPr>
          <p:cNvSpPr>
            <a:spLocks noGrp="1"/>
          </p:cNvSpPr>
          <p:nvPr>
            <p:ph type="ftr" sz="quarter" idx="11"/>
          </p:nvPr>
        </p:nvSpPr>
        <p:spPr/>
        <p:txBody>
          <a:bodyPr/>
          <a:lstStyle/>
          <a:p>
            <a:endParaRPr lang="en-GB"/>
          </a:p>
        </p:txBody>
      </p:sp>
      <p:sp>
        <p:nvSpPr>
          <p:cNvPr id="4" name="Pladsholder til slidenummer 3">
            <a:extLst>
              <a:ext uri="{FF2B5EF4-FFF2-40B4-BE49-F238E27FC236}">
                <a16:creationId xmlns:a16="http://schemas.microsoft.com/office/drawing/2014/main" id="{E4FF6736-8051-4430-BA14-BE6749C87B4A}"/>
              </a:ext>
            </a:extLst>
          </p:cNvPr>
          <p:cNvSpPr>
            <a:spLocks noGrp="1"/>
          </p:cNvSpPr>
          <p:nvPr>
            <p:ph type="sldNum" sz="quarter" idx="12"/>
          </p:nvPr>
        </p:nvSpPr>
        <p:spPr/>
        <p:txBody>
          <a:bodyPr/>
          <a:lstStyle/>
          <a:p>
            <a:fld id="{16F7FADB-639C-4A34-B62A-5C8F5C97E670}" type="slidenum">
              <a:rPr lang="en-GB" smtClean="0"/>
              <a:t>‹nr.›</a:t>
            </a:fld>
            <a:endParaRPr lang="en-GB"/>
          </a:p>
        </p:txBody>
      </p:sp>
    </p:spTree>
    <p:extLst>
      <p:ext uri="{BB962C8B-B14F-4D97-AF65-F5344CB8AC3E}">
        <p14:creationId xmlns:p14="http://schemas.microsoft.com/office/powerpoint/2010/main" val="3784481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751BBAB-CCF6-4F08-A599-D025769BFC9E}"/>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endParaRPr lang="en-GB"/>
          </a:p>
        </p:txBody>
      </p:sp>
      <p:sp>
        <p:nvSpPr>
          <p:cNvPr id="3" name="Pladsholder til indhold 2">
            <a:extLst>
              <a:ext uri="{FF2B5EF4-FFF2-40B4-BE49-F238E27FC236}">
                <a16:creationId xmlns:a16="http://schemas.microsoft.com/office/drawing/2014/main" id="{4223595D-F2C7-4A1B-AA2C-F6B30B95114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tekst 3">
            <a:extLst>
              <a:ext uri="{FF2B5EF4-FFF2-40B4-BE49-F238E27FC236}">
                <a16:creationId xmlns:a16="http://schemas.microsoft.com/office/drawing/2014/main" id="{59E3C7E3-1A30-4387-9451-69FB640E31B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Pladsholder til dato 4">
            <a:extLst>
              <a:ext uri="{FF2B5EF4-FFF2-40B4-BE49-F238E27FC236}">
                <a16:creationId xmlns:a16="http://schemas.microsoft.com/office/drawing/2014/main" id="{CFA35E42-D14B-4944-B7C2-4FAD1D510552}"/>
              </a:ext>
            </a:extLst>
          </p:cNvPr>
          <p:cNvSpPr>
            <a:spLocks noGrp="1"/>
          </p:cNvSpPr>
          <p:nvPr>
            <p:ph type="dt" sz="half" idx="10"/>
          </p:nvPr>
        </p:nvSpPr>
        <p:spPr/>
        <p:txBody>
          <a:bodyPr/>
          <a:lstStyle/>
          <a:p>
            <a:fld id="{8663B8F9-D0F3-4D0F-ADCC-6AA0EBA6C446}" type="datetimeFigureOut">
              <a:rPr lang="en-GB" smtClean="0"/>
              <a:t>10/11/2022</a:t>
            </a:fld>
            <a:endParaRPr lang="en-GB"/>
          </a:p>
        </p:txBody>
      </p:sp>
      <p:sp>
        <p:nvSpPr>
          <p:cNvPr id="6" name="Pladsholder til sidefod 5">
            <a:extLst>
              <a:ext uri="{FF2B5EF4-FFF2-40B4-BE49-F238E27FC236}">
                <a16:creationId xmlns:a16="http://schemas.microsoft.com/office/drawing/2014/main" id="{97E9674B-2C00-420A-B767-B65159017353}"/>
              </a:ext>
            </a:extLst>
          </p:cNvPr>
          <p:cNvSpPr>
            <a:spLocks noGrp="1"/>
          </p:cNvSpPr>
          <p:nvPr>
            <p:ph type="ftr" sz="quarter" idx="11"/>
          </p:nvPr>
        </p:nvSpPr>
        <p:spPr/>
        <p:txBody>
          <a:bodyPr/>
          <a:lstStyle/>
          <a:p>
            <a:endParaRPr lang="en-GB"/>
          </a:p>
        </p:txBody>
      </p:sp>
      <p:sp>
        <p:nvSpPr>
          <p:cNvPr id="7" name="Pladsholder til slidenummer 6">
            <a:extLst>
              <a:ext uri="{FF2B5EF4-FFF2-40B4-BE49-F238E27FC236}">
                <a16:creationId xmlns:a16="http://schemas.microsoft.com/office/drawing/2014/main" id="{2B06D1FA-0B19-40C0-AEE4-36941F8E1E55}"/>
              </a:ext>
            </a:extLst>
          </p:cNvPr>
          <p:cNvSpPr>
            <a:spLocks noGrp="1"/>
          </p:cNvSpPr>
          <p:nvPr>
            <p:ph type="sldNum" sz="quarter" idx="12"/>
          </p:nvPr>
        </p:nvSpPr>
        <p:spPr/>
        <p:txBody>
          <a:bodyPr/>
          <a:lstStyle/>
          <a:p>
            <a:fld id="{16F7FADB-639C-4A34-B62A-5C8F5C97E670}" type="slidenum">
              <a:rPr lang="en-GB" smtClean="0"/>
              <a:t>‹nr.›</a:t>
            </a:fld>
            <a:endParaRPr lang="en-GB"/>
          </a:p>
        </p:txBody>
      </p:sp>
    </p:spTree>
    <p:extLst>
      <p:ext uri="{BB962C8B-B14F-4D97-AF65-F5344CB8AC3E}">
        <p14:creationId xmlns:p14="http://schemas.microsoft.com/office/powerpoint/2010/main" val="9402667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6FD1AC5-9FAD-4358-B0D0-F3F5607C42C1}"/>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endParaRPr lang="en-GB"/>
          </a:p>
        </p:txBody>
      </p:sp>
      <p:sp>
        <p:nvSpPr>
          <p:cNvPr id="3" name="Pladsholder til billede 2">
            <a:extLst>
              <a:ext uri="{FF2B5EF4-FFF2-40B4-BE49-F238E27FC236}">
                <a16:creationId xmlns:a16="http://schemas.microsoft.com/office/drawing/2014/main" id="{076B9FBA-535F-479A-8FC0-4D6C4E556E6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Pladsholder til tekst 3">
            <a:extLst>
              <a:ext uri="{FF2B5EF4-FFF2-40B4-BE49-F238E27FC236}">
                <a16:creationId xmlns:a16="http://schemas.microsoft.com/office/drawing/2014/main" id="{54F38956-2D98-40B3-83AC-5BDF95EE13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Pladsholder til dato 4">
            <a:extLst>
              <a:ext uri="{FF2B5EF4-FFF2-40B4-BE49-F238E27FC236}">
                <a16:creationId xmlns:a16="http://schemas.microsoft.com/office/drawing/2014/main" id="{FD89325E-1F99-4A40-9F03-C72E57A3CFA2}"/>
              </a:ext>
            </a:extLst>
          </p:cNvPr>
          <p:cNvSpPr>
            <a:spLocks noGrp="1"/>
          </p:cNvSpPr>
          <p:nvPr>
            <p:ph type="dt" sz="half" idx="10"/>
          </p:nvPr>
        </p:nvSpPr>
        <p:spPr/>
        <p:txBody>
          <a:bodyPr/>
          <a:lstStyle/>
          <a:p>
            <a:fld id="{8663B8F9-D0F3-4D0F-ADCC-6AA0EBA6C446}" type="datetimeFigureOut">
              <a:rPr lang="en-GB" smtClean="0"/>
              <a:t>10/11/2022</a:t>
            </a:fld>
            <a:endParaRPr lang="en-GB"/>
          </a:p>
        </p:txBody>
      </p:sp>
      <p:sp>
        <p:nvSpPr>
          <p:cNvPr id="6" name="Pladsholder til sidefod 5">
            <a:extLst>
              <a:ext uri="{FF2B5EF4-FFF2-40B4-BE49-F238E27FC236}">
                <a16:creationId xmlns:a16="http://schemas.microsoft.com/office/drawing/2014/main" id="{14D2EE07-6A8C-4729-9342-77BE64049AD2}"/>
              </a:ext>
            </a:extLst>
          </p:cNvPr>
          <p:cNvSpPr>
            <a:spLocks noGrp="1"/>
          </p:cNvSpPr>
          <p:nvPr>
            <p:ph type="ftr" sz="quarter" idx="11"/>
          </p:nvPr>
        </p:nvSpPr>
        <p:spPr/>
        <p:txBody>
          <a:bodyPr/>
          <a:lstStyle/>
          <a:p>
            <a:endParaRPr lang="en-GB"/>
          </a:p>
        </p:txBody>
      </p:sp>
      <p:sp>
        <p:nvSpPr>
          <p:cNvPr id="7" name="Pladsholder til slidenummer 6">
            <a:extLst>
              <a:ext uri="{FF2B5EF4-FFF2-40B4-BE49-F238E27FC236}">
                <a16:creationId xmlns:a16="http://schemas.microsoft.com/office/drawing/2014/main" id="{8C8C455C-9CE8-416D-9F43-278DB8EAD174}"/>
              </a:ext>
            </a:extLst>
          </p:cNvPr>
          <p:cNvSpPr>
            <a:spLocks noGrp="1"/>
          </p:cNvSpPr>
          <p:nvPr>
            <p:ph type="sldNum" sz="quarter" idx="12"/>
          </p:nvPr>
        </p:nvSpPr>
        <p:spPr/>
        <p:txBody>
          <a:bodyPr/>
          <a:lstStyle/>
          <a:p>
            <a:fld id="{16F7FADB-639C-4A34-B62A-5C8F5C97E670}" type="slidenum">
              <a:rPr lang="en-GB" smtClean="0"/>
              <a:t>‹nr.›</a:t>
            </a:fld>
            <a:endParaRPr lang="en-GB"/>
          </a:p>
        </p:txBody>
      </p:sp>
    </p:spTree>
    <p:extLst>
      <p:ext uri="{BB962C8B-B14F-4D97-AF65-F5344CB8AC3E}">
        <p14:creationId xmlns:p14="http://schemas.microsoft.com/office/powerpoint/2010/main" val="27797650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C9DAAC4-41D2-40C8-A903-92FD07BBFB55}"/>
              </a:ext>
            </a:extLst>
          </p:cNvPr>
          <p:cNvSpPr>
            <a:spLocks noGrp="1"/>
          </p:cNvSpPr>
          <p:nvPr>
            <p:ph type="title"/>
          </p:nvPr>
        </p:nvSpPr>
        <p:spPr/>
        <p:txBody>
          <a:bodyPr/>
          <a:lstStyle/>
          <a:p>
            <a:r>
              <a:rPr lang="da-DK"/>
              <a:t>Klik for at redigere titeltypografien i masteren</a:t>
            </a:r>
            <a:endParaRPr lang="en-GB"/>
          </a:p>
        </p:txBody>
      </p:sp>
      <p:sp>
        <p:nvSpPr>
          <p:cNvPr id="3" name="Pladsholder til lodret titel 2">
            <a:extLst>
              <a:ext uri="{FF2B5EF4-FFF2-40B4-BE49-F238E27FC236}">
                <a16:creationId xmlns:a16="http://schemas.microsoft.com/office/drawing/2014/main" id="{1D2CAFE2-53F6-4121-93F0-42BF772DB633}"/>
              </a:ext>
            </a:extLst>
          </p:cNvPr>
          <p:cNvSpPr>
            <a:spLocks noGrp="1"/>
          </p:cNvSpPr>
          <p:nvPr>
            <p:ph type="body" orient="vert" idx="1"/>
          </p:nvPr>
        </p:nvSpPr>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dato 3">
            <a:extLst>
              <a:ext uri="{FF2B5EF4-FFF2-40B4-BE49-F238E27FC236}">
                <a16:creationId xmlns:a16="http://schemas.microsoft.com/office/drawing/2014/main" id="{B3D1E468-5A9A-4C80-AE6C-D9F5D30C4511}"/>
              </a:ext>
            </a:extLst>
          </p:cNvPr>
          <p:cNvSpPr>
            <a:spLocks noGrp="1"/>
          </p:cNvSpPr>
          <p:nvPr>
            <p:ph type="dt" sz="half" idx="10"/>
          </p:nvPr>
        </p:nvSpPr>
        <p:spPr/>
        <p:txBody>
          <a:bodyPr/>
          <a:lstStyle/>
          <a:p>
            <a:fld id="{8663B8F9-D0F3-4D0F-ADCC-6AA0EBA6C446}" type="datetimeFigureOut">
              <a:rPr lang="en-GB" smtClean="0"/>
              <a:t>10/11/2022</a:t>
            </a:fld>
            <a:endParaRPr lang="en-GB"/>
          </a:p>
        </p:txBody>
      </p:sp>
      <p:sp>
        <p:nvSpPr>
          <p:cNvPr id="5" name="Pladsholder til sidefod 4">
            <a:extLst>
              <a:ext uri="{FF2B5EF4-FFF2-40B4-BE49-F238E27FC236}">
                <a16:creationId xmlns:a16="http://schemas.microsoft.com/office/drawing/2014/main" id="{20E95252-2EA0-474A-9B3C-FBB44CF97253}"/>
              </a:ext>
            </a:extLst>
          </p:cNvPr>
          <p:cNvSpPr>
            <a:spLocks noGrp="1"/>
          </p:cNvSpPr>
          <p:nvPr>
            <p:ph type="ftr" sz="quarter" idx="11"/>
          </p:nvPr>
        </p:nvSpPr>
        <p:spPr/>
        <p:txBody>
          <a:bodyPr/>
          <a:lstStyle/>
          <a:p>
            <a:endParaRPr lang="en-GB"/>
          </a:p>
        </p:txBody>
      </p:sp>
      <p:sp>
        <p:nvSpPr>
          <p:cNvPr id="6" name="Pladsholder til slidenummer 5">
            <a:extLst>
              <a:ext uri="{FF2B5EF4-FFF2-40B4-BE49-F238E27FC236}">
                <a16:creationId xmlns:a16="http://schemas.microsoft.com/office/drawing/2014/main" id="{7F753C56-EB03-4574-A00C-0CC4EF2234DE}"/>
              </a:ext>
            </a:extLst>
          </p:cNvPr>
          <p:cNvSpPr>
            <a:spLocks noGrp="1"/>
          </p:cNvSpPr>
          <p:nvPr>
            <p:ph type="sldNum" sz="quarter" idx="12"/>
          </p:nvPr>
        </p:nvSpPr>
        <p:spPr/>
        <p:txBody>
          <a:bodyPr/>
          <a:lstStyle/>
          <a:p>
            <a:fld id="{16F7FADB-639C-4A34-B62A-5C8F5C97E670}" type="slidenum">
              <a:rPr lang="en-GB" smtClean="0"/>
              <a:t>‹nr.›</a:t>
            </a:fld>
            <a:endParaRPr lang="en-GB"/>
          </a:p>
        </p:txBody>
      </p:sp>
    </p:spTree>
    <p:extLst>
      <p:ext uri="{BB962C8B-B14F-4D97-AF65-F5344CB8AC3E}">
        <p14:creationId xmlns:p14="http://schemas.microsoft.com/office/powerpoint/2010/main" val="2354389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Lodret titel 1">
            <a:extLst>
              <a:ext uri="{FF2B5EF4-FFF2-40B4-BE49-F238E27FC236}">
                <a16:creationId xmlns:a16="http://schemas.microsoft.com/office/drawing/2014/main" id="{1412F75D-DB11-4CE3-BAD2-94C5B7B32907}"/>
              </a:ext>
            </a:extLst>
          </p:cNvPr>
          <p:cNvSpPr>
            <a:spLocks noGrp="1"/>
          </p:cNvSpPr>
          <p:nvPr>
            <p:ph type="title" orient="vert"/>
          </p:nvPr>
        </p:nvSpPr>
        <p:spPr>
          <a:xfrm>
            <a:off x="8724900" y="365125"/>
            <a:ext cx="2628900" cy="5811838"/>
          </a:xfrm>
        </p:spPr>
        <p:txBody>
          <a:bodyPr vert="eaVert"/>
          <a:lstStyle/>
          <a:p>
            <a:r>
              <a:rPr lang="da-DK"/>
              <a:t>Klik for at redigere titeltypografien i masteren</a:t>
            </a:r>
            <a:endParaRPr lang="en-GB"/>
          </a:p>
        </p:txBody>
      </p:sp>
      <p:sp>
        <p:nvSpPr>
          <p:cNvPr id="3" name="Pladsholder til lodret titel 2">
            <a:extLst>
              <a:ext uri="{FF2B5EF4-FFF2-40B4-BE49-F238E27FC236}">
                <a16:creationId xmlns:a16="http://schemas.microsoft.com/office/drawing/2014/main" id="{36F11A26-AA9B-40B5-B96B-D5A1447C5800}"/>
              </a:ext>
            </a:extLst>
          </p:cNvPr>
          <p:cNvSpPr>
            <a:spLocks noGrp="1"/>
          </p:cNvSpPr>
          <p:nvPr>
            <p:ph type="body" orient="vert" idx="1"/>
          </p:nvPr>
        </p:nvSpPr>
        <p:spPr>
          <a:xfrm>
            <a:off x="838200" y="365125"/>
            <a:ext cx="7734300" cy="5811838"/>
          </a:xfrm>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dato 3">
            <a:extLst>
              <a:ext uri="{FF2B5EF4-FFF2-40B4-BE49-F238E27FC236}">
                <a16:creationId xmlns:a16="http://schemas.microsoft.com/office/drawing/2014/main" id="{834028BA-B78F-49DA-B216-92DB380588E7}"/>
              </a:ext>
            </a:extLst>
          </p:cNvPr>
          <p:cNvSpPr>
            <a:spLocks noGrp="1"/>
          </p:cNvSpPr>
          <p:nvPr>
            <p:ph type="dt" sz="half" idx="10"/>
          </p:nvPr>
        </p:nvSpPr>
        <p:spPr/>
        <p:txBody>
          <a:bodyPr/>
          <a:lstStyle/>
          <a:p>
            <a:fld id="{8663B8F9-D0F3-4D0F-ADCC-6AA0EBA6C446}" type="datetimeFigureOut">
              <a:rPr lang="en-GB" smtClean="0"/>
              <a:t>10/11/2022</a:t>
            </a:fld>
            <a:endParaRPr lang="en-GB"/>
          </a:p>
        </p:txBody>
      </p:sp>
      <p:sp>
        <p:nvSpPr>
          <p:cNvPr id="5" name="Pladsholder til sidefod 4">
            <a:extLst>
              <a:ext uri="{FF2B5EF4-FFF2-40B4-BE49-F238E27FC236}">
                <a16:creationId xmlns:a16="http://schemas.microsoft.com/office/drawing/2014/main" id="{DF56B023-B676-4E68-97ED-6C51F31EFD22}"/>
              </a:ext>
            </a:extLst>
          </p:cNvPr>
          <p:cNvSpPr>
            <a:spLocks noGrp="1"/>
          </p:cNvSpPr>
          <p:nvPr>
            <p:ph type="ftr" sz="quarter" idx="11"/>
          </p:nvPr>
        </p:nvSpPr>
        <p:spPr/>
        <p:txBody>
          <a:bodyPr/>
          <a:lstStyle/>
          <a:p>
            <a:endParaRPr lang="en-GB"/>
          </a:p>
        </p:txBody>
      </p:sp>
      <p:sp>
        <p:nvSpPr>
          <p:cNvPr id="6" name="Pladsholder til slidenummer 5">
            <a:extLst>
              <a:ext uri="{FF2B5EF4-FFF2-40B4-BE49-F238E27FC236}">
                <a16:creationId xmlns:a16="http://schemas.microsoft.com/office/drawing/2014/main" id="{A9C80BA1-EC82-4A1F-8884-61502F2B54F8}"/>
              </a:ext>
            </a:extLst>
          </p:cNvPr>
          <p:cNvSpPr>
            <a:spLocks noGrp="1"/>
          </p:cNvSpPr>
          <p:nvPr>
            <p:ph type="sldNum" sz="quarter" idx="12"/>
          </p:nvPr>
        </p:nvSpPr>
        <p:spPr/>
        <p:txBody>
          <a:bodyPr/>
          <a:lstStyle/>
          <a:p>
            <a:fld id="{16F7FADB-639C-4A34-B62A-5C8F5C97E670}" type="slidenum">
              <a:rPr lang="en-GB" smtClean="0"/>
              <a:t>‹nr.›</a:t>
            </a:fld>
            <a:endParaRPr lang="en-GB"/>
          </a:p>
        </p:txBody>
      </p:sp>
    </p:spTree>
    <p:extLst>
      <p:ext uri="{BB962C8B-B14F-4D97-AF65-F5344CB8AC3E}">
        <p14:creationId xmlns:p14="http://schemas.microsoft.com/office/powerpoint/2010/main" val="1324510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titel 1">
            <a:extLst>
              <a:ext uri="{FF2B5EF4-FFF2-40B4-BE49-F238E27FC236}">
                <a16:creationId xmlns:a16="http://schemas.microsoft.com/office/drawing/2014/main" id="{161F57E9-B7F4-456A-855E-58E7EE56106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a-DK"/>
              <a:t>Klik for at redigere titeltypografien i masteren</a:t>
            </a:r>
            <a:endParaRPr lang="en-GB"/>
          </a:p>
        </p:txBody>
      </p:sp>
      <p:sp>
        <p:nvSpPr>
          <p:cNvPr id="3" name="Pladsholder til tekst 2">
            <a:extLst>
              <a:ext uri="{FF2B5EF4-FFF2-40B4-BE49-F238E27FC236}">
                <a16:creationId xmlns:a16="http://schemas.microsoft.com/office/drawing/2014/main" id="{E6E9F00A-22E5-4922-8C6C-128336D7869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dato 3">
            <a:extLst>
              <a:ext uri="{FF2B5EF4-FFF2-40B4-BE49-F238E27FC236}">
                <a16:creationId xmlns:a16="http://schemas.microsoft.com/office/drawing/2014/main" id="{616D3849-F87C-4267-A8A2-14872742221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63B8F9-D0F3-4D0F-ADCC-6AA0EBA6C446}" type="datetimeFigureOut">
              <a:rPr lang="en-GB" smtClean="0"/>
              <a:t>10/11/2022</a:t>
            </a:fld>
            <a:endParaRPr lang="en-GB"/>
          </a:p>
        </p:txBody>
      </p:sp>
      <p:sp>
        <p:nvSpPr>
          <p:cNvPr id="5" name="Pladsholder til sidefod 4">
            <a:extLst>
              <a:ext uri="{FF2B5EF4-FFF2-40B4-BE49-F238E27FC236}">
                <a16:creationId xmlns:a16="http://schemas.microsoft.com/office/drawing/2014/main" id="{31ECC000-522C-4A8B-93EE-64358E05400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Pladsholder til slidenummer 5">
            <a:extLst>
              <a:ext uri="{FF2B5EF4-FFF2-40B4-BE49-F238E27FC236}">
                <a16:creationId xmlns:a16="http://schemas.microsoft.com/office/drawing/2014/main" id="{42224AB3-60DA-41F5-93AC-E4DE3A36C1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F7FADB-639C-4A34-B62A-5C8F5C97E670}" type="slidenum">
              <a:rPr lang="en-GB" smtClean="0"/>
              <a:t>‹nr.›</a:t>
            </a:fld>
            <a:endParaRPr lang="en-GB"/>
          </a:p>
        </p:txBody>
      </p:sp>
    </p:spTree>
    <p:extLst>
      <p:ext uri="{BB962C8B-B14F-4D97-AF65-F5344CB8AC3E}">
        <p14:creationId xmlns:p14="http://schemas.microsoft.com/office/powerpoint/2010/main" val="38819369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17.jp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0.jpg"/><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21.jpg"/><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22.jp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7.jpg"/><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23.jpg"/><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26.jpg"/><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6.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8.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3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4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4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1.xml"/><Relationship Id="rId5" Type="http://schemas.openxmlformats.org/officeDocument/2006/relationships/image" Target="../media/image28.jpg"/><Relationship Id="rId4" Type="http://schemas.openxmlformats.org/officeDocument/2006/relationships/image" Target="../media/image5.png"/></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3.xml"/><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5.png"/></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4.xml"/><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5.png"/></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6.xml"/><Relationship Id="rId1" Type="http://schemas.openxmlformats.org/officeDocument/2006/relationships/slideLayout" Target="../slideLayouts/slideLayout1.xml"/><Relationship Id="rId5" Type="http://schemas.openxmlformats.org/officeDocument/2006/relationships/image" Target="../media/image30.jpg"/><Relationship Id="rId4" Type="http://schemas.openxmlformats.org/officeDocument/2006/relationships/image" Target="../media/image5.png"/></Relationships>
</file>

<file path=ppt/slides/_rels/slide4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4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9.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48.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0.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4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1.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5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2.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5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3.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5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53.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5.png"/></Relationships>
</file>

<file path=ppt/slides/_rels/slide5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5.xml"/><Relationship Id="rId1" Type="http://schemas.openxmlformats.org/officeDocument/2006/relationships/slideLayout" Target="../slideLayouts/slideLayout1.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en-GB" sz="6000" b="1" dirty="0">
                <a:solidFill>
                  <a:srgbClr val="1F4E79"/>
                </a:solidFill>
                <a:effectLst/>
                <a:latin typeface="Calibri" panose="020F0502020204030204" pitchFamily="34" charset="0"/>
                <a:ea typeface="Calibri" panose="020F0502020204030204" pitchFamily="34" charset="0"/>
                <a:cs typeface="Arial" panose="020B0604020202020204" pitchFamily="34" charset="0"/>
              </a:rPr>
              <a:t>Third party vendor security</a:t>
            </a:r>
            <a:endParaRPr lang="en-GB" dirty="0"/>
          </a:p>
        </p:txBody>
      </p:sp>
      <p:sp>
        <p:nvSpPr>
          <p:cNvPr id="3" name="Untertitel 2">
            <a:extLst>
              <a:ext uri="{FF2B5EF4-FFF2-40B4-BE49-F238E27FC236}">
                <a16:creationId xmlns:a16="http://schemas.microsoft.com/office/drawing/2014/main" id="{496D3934-FA0B-4C56-CD0E-C34C9AA472AB}"/>
              </a:ext>
            </a:extLst>
          </p:cNvPr>
          <p:cNvSpPr>
            <a:spLocks noGrp="1"/>
          </p:cNvSpPr>
          <p:nvPr>
            <p:ph type="subTitle" idx="1"/>
          </p:nvPr>
        </p:nvSpPr>
        <p:spPr>
          <a:xfrm>
            <a:off x="5304823" y="4235989"/>
            <a:ext cx="5763976" cy="1115630"/>
          </a:xfrm>
        </p:spPr>
        <p:txBody>
          <a:bodyPr>
            <a:normAutofit/>
          </a:bodyPr>
          <a:lstStyle/>
          <a:p>
            <a:r>
              <a:rPr lang="tr-TR" sz="2800" dirty="0">
                <a:solidFill>
                  <a:schemeClr val="tx1">
                    <a:alpha val="60000"/>
                  </a:schemeClr>
                </a:solidFill>
              </a:rPr>
              <a:t>Unit-</a:t>
            </a:r>
            <a:r>
              <a:rPr lang="da-DK" sz="2800" dirty="0">
                <a:solidFill>
                  <a:schemeClr val="tx1">
                    <a:alpha val="60000"/>
                  </a:schemeClr>
                </a:solidFill>
              </a:rPr>
              <a:t>3</a:t>
            </a:r>
            <a:r>
              <a:rPr lang="tr-TR" sz="2800" dirty="0">
                <a:solidFill>
                  <a:schemeClr val="tx1">
                    <a:alpha val="60000"/>
                  </a:schemeClr>
                </a:solidFill>
              </a:rPr>
              <a:t> for Managers</a:t>
            </a:r>
            <a:r>
              <a:rPr lang="en-US" sz="2800" dirty="0">
                <a:solidFill>
                  <a:schemeClr val="tx1">
                    <a:alpha val="60000"/>
                  </a:schemeClr>
                </a:solidFill>
              </a:rPr>
              <a:t> 1 – Week 6</a:t>
            </a:r>
            <a:endParaRPr lang="tr-TR" sz="2800" dirty="0">
              <a:solidFill>
                <a:schemeClr val="tx1">
                  <a:alpha val="60000"/>
                </a:schemeClr>
              </a:solidFill>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Billede 14" descr="Et billede, der indeholder tekst, whiteboard&#10;&#10;Automatisk genereret beskrivelse">
            <a:extLst>
              <a:ext uri="{FF2B5EF4-FFF2-40B4-BE49-F238E27FC236}">
                <a16:creationId xmlns:a16="http://schemas.microsoft.com/office/drawing/2014/main" id="{399E89CD-2EF7-424C-A1D0-5B3793519B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7682" y="1916824"/>
            <a:ext cx="4297543" cy="4297543"/>
          </a:xfrm>
          <a:prstGeom prst="rect">
            <a:avLst/>
          </a:prstGeom>
        </p:spPr>
      </p:pic>
      <p:sp>
        <p:nvSpPr>
          <p:cNvPr id="3" name="Tekstfelt 2">
            <a:extLst>
              <a:ext uri="{FF2B5EF4-FFF2-40B4-BE49-F238E27FC236}">
                <a16:creationId xmlns:a16="http://schemas.microsoft.com/office/drawing/2014/main" id="{B711E33B-6E75-4A16-9EDC-9262194F6374}"/>
              </a:ext>
            </a:extLst>
          </p:cNvPr>
          <p:cNvSpPr txBox="1"/>
          <p:nvPr/>
        </p:nvSpPr>
        <p:spPr>
          <a:xfrm>
            <a:off x="1850833" y="1374845"/>
            <a:ext cx="8729553" cy="769441"/>
          </a:xfrm>
          <a:prstGeom prst="rect">
            <a:avLst/>
          </a:prstGeom>
          <a:noFill/>
        </p:spPr>
        <p:txBody>
          <a:bodyPr wrap="square">
            <a:spAutoFit/>
          </a:bodyPr>
          <a:lstStyle/>
          <a:p>
            <a:r>
              <a:rPr lang="en-GB" sz="4400" dirty="0"/>
              <a:t>Information Security for Managers</a:t>
            </a:r>
          </a:p>
        </p:txBody>
      </p:sp>
      <p:sp>
        <p:nvSpPr>
          <p:cNvPr id="6" name="Tekstfelt 5">
            <a:extLst>
              <a:ext uri="{FF2B5EF4-FFF2-40B4-BE49-F238E27FC236}">
                <a16:creationId xmlns:a16="http://schemas.microsoft.com/office/drawing/2014/main" id="{C3CA97A0-F391-4ABF-AEF4-6ABC7E81BF4A}"/>
              </a:ext>
            </a:extLst>
          </p:cNvPr>
          <p:cNvSpPr txBox="1"/>
          <p:nvPr/>
        </p:nvSpPr>
        <p:spPr>
          <a:xfrm>
            <a:off x="4500978" y="2542543"/>
            <a:ext cx="6079407" cy="830997"/>
          </a:xfrm>
          <a:prstGeom prst="rect">
            <a:avLst/>
          </a:prstGeom>
          <a:noFill/>
        </p:spPr>
        <p:txBody>
          <a:bodyPr wrap="square">
            <a:spAutoFit/>
          </a:bodyPr>
          <a:lstStyle/>
          <a:p>
            <a:r>
              <a:rPr lang="en-GB" sz="2400" dirty="0">
                <a:effectLst/>
                <a:latin typeface="Calibri" panose="020F0502020204030204" pitchFamily="34" charset="0"/>
                <a:ea typeface="Calibri" panose="020F0502020204030204" pitchFamily="34" charset="0"/>
                <a:cs typeface="Arial" panose="020B0604020202020204" pitchFamily="34" charset="0"/>
              </a:rPr>
              <a:t>Unit (Module) name: </a:t>
            </a:r>
          </a:p>
          <a:p>
            <a:r>
              <a:rPr lang="en-GB" sz="2400" dirty="0">
                <a:effectLst/>
                <a:latin typeface="Calibri" panose="020F0502020204030204" pitchFamily="34" charset="0"/>
                <a:ea typeface="Calibri" panose="020F0502020204030204" pitchFamily="34" charset="0"/>
                <a:cs typeface="Arial" panose="020B0604020202020204" pitchFamily="34" charset="0"/>
              </a:rPr>
              <a:t>Third party vendor security</a:t>
            </a:r>
            <a:endParaRPr lang="en-GB" sz="2400" dirty="0"/>
          </a:p>
        </p:txBody>
      </p:sp>
      <p:cxnSp>
        <p:nvCxnSpPr>
          <p:cNvPr id="7" name="Lige forbindelse 6">
            <a:extLst>
              <a:ext uri="{FF2B5EF4-FFF2-40B4-BE49-F238E27FC236}">
                <a16:creationId xmlns:a16="http://schemas.microsoft.com/office/drawing/2014/main" id="{F9BD1ACA-4815-4700-86BF-68A0E94F546C}"/>
              </a:ext>
            </a:extLst>
          </p:cNvPr>
          <p:cNvCxnSpPr>
            <a:cxnSpLocks/>
          </p:cNvCxnSpPr>
          <p:nvPr/>
        </p:nvCxnSpPr>
        <p:spPr>
          <a:xfrm>
            <a:off x="4190260" y="3429000"/>
            <a:ext cx="6516210"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Tekstfelt 15">
            <a:extLst>
              <a:ext uri="{FF2B5EF4-FFF2-40B4-BE49-F238E27FC236}">
                <a16:creationId xmlns:a16="http://schemas.microsoft.com/office/drawing/2014/main" id="{16DBEB48-0485-4439-9982-2A3CCC9E4EB2}"/>
              </a:ext>
            </a:extLst>
          </p:cNvPr>
          <p:cNvSpPr txBox="1"/>
          <p:nvPr/>
        </p:nvSpPr>
        <p:spPr>
          <a:xfrm>
            <a:off x="4500979" y="3482856"/>
            <a:ext cx="6205491" cy="2677656"/>
          </a:xfrm>
          <a:prstGeom prst="rect">
            <a:avLst/>
          </a:prstGeom>
          <a:noFill/>
        </p:spPr>
        <p:txBody>
          <a:bodyPr wrap="square" rtlCol="0">
            <a:spAutoFit/>
          </a:bodyPr>
          <a:lstStyle/>
          <a:p>
            <a:pPr algn="just"/>
            <a:r>
              <a:rPr lang="en-GB" sz="2400" dirty="0">
                <a:effectLst/>
                <a:latin typeface="Calibri" panose="020F0502020204030204" pitchFamily="34" charset="0"/>
                <a:ea typeface="Calibri" panose="020F0502020204030204" pitchFamily="34" charset="0"/>
                <a:cs typeface="Arial" panose="020B0604020202020204" pitchFamily="34" charset="0"/>
              </a:rPr>
              <a:t>Procurement requirements refer to the goods and services that must be acquired from organizations outside the performing organization. For a variety of reasons, sometimes performing organizations rely on vendors to provide what’s needed to complete a project</a:t>
            </a:r>
            <a:r>
              <a:rPr lang="en-GB" sz="1800" dirty="0">
                <a:effectLst/>
                <a:latin typeface="Calibri" panose="020F0502020204030204" pitchFamily="34" charset="0"/>
                <a:ea typeface="Calibri" panose="020F0502020204030204" pitchFamily="34" charset="0"/>
                <a:cs typeface="Arial" panose="020B0604020202020204" pitchFamily="34" charset="0"/>
              </a:rPr>
              <a:t>.</a:t>
            </a:r>
            <a:endParaRPr lang="en-GB" dirty="0"/>
          </a:p>
        </p:txBody>
      </p:sp>
      <p:grpSp>
        <p:nvGrpSpPr>
          <p:cNvPr id="8" name="Gruppe 7">
            <a:extLst>
              <a:ext uri="{FF2B5EF4-FFF2-40B4-BE49-F238E27FC236}">
                <a16:creationId xmlns:a16="http://schemas.microsoft.com/office/drawing/2014/main" id="{15139F2A-2E25-44C9-88F1-7B94BCAF8375}"/>
              </a:ext>
            </a:extLst>
          </p:cNvPr>
          <p:cNvGrpSpPr/>
          <p:nvPr/>
        </p:nvGrpSpPr>
        <p:grpSpPr>
          <a:xfrm>
            <a:off x="480283" y="200282"/>
            <a:ext cx="11118566" cy="1329043"/>
            <a:chOff x="480283" y="200282"/>
            <a:chExt cx="11118566" cy="1329043"/>
          </a:xfrm>
        </p:grpSpPr>
        <p:pic>
          <p:nvPicPr>
            <p:cNvPr id="9" name="Billede 8">
              <a:extLst>
                <a:ext uri="{FF2B5EF4-FFF2-40B4-BE49-F238E27FC236}">
                  <a16:creationId xmlns:a16="http://schemas.microsoft.com/office/drawing/2014/main" id="{4F6D6101-DED6-456B-A31E-8B8198EC2DF1}"/>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9248FF05-4902-4656-9C1E-A881A4EF699E}"/>
                </a:ext>
              </a:extLst>
            </p:cNvPr>
            <p:cNvPicPr>
              <a:picLocks noChangeAspect="1"/>
            </p:cNvPicPr>
            <p:nvPr/>
          </p:nvPicPr>
          <p:blipFill>
            <a:blip r:embed="rId5"/>
            <a:stretch>
              <a:fillRect/>
            </a:stretch>
          </p:blipFill>
          <p:spPr>
            <a:xfrm>
              <a:off x="8532295" y="404279"/>
              <a:ext cx="3066554" cy="670618"/>
            </a:xfrm>
            <a:prstGeom prst="rect">
              <a:avLst/>
            </a:prstGeom>
          </p:spPr>
        </p:pic>
      </p:grpSp>
    </p:spTree>
    <p:extLst>
      <p:ext uri="{BB962C8B-B14F-4D97-AF65-F5344CB8AC3E}">
        <p14:creationId xmlns:p14="http://schemas.microsoft.com/office/powerpoint/2010/main" val="27107863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4C59B17F-9924-4268-981D-3223FB9A9F4B}"/>
              </a:ext>
            </a:extLst>
          </p:cNvPr>
          <p:cNvSpPr txBox="1"/>
          <p:nvPr/>
        </p:nvSpPr>
        <p:spPr>
          <a:xfrm>
            <a:off x="4911364" y="2554664"/>
            <a:ext cx="6768445" cy="3662541"/>
          </a:xfrm>
          <a:prstGeom prst="rect">
            <a:avLst/>
          </a:prstGeom>
          <a:noFill/>
        </p:spPr>
        <p:txBody>
          <a:bodyPr wrap="square" rtlCol="0">
            <a:spAutoFit/>
          </a:bodyPr>
          <a:lstStyle/>
          <a:p>
            <a:r>
              <a:rPr lang="en-GB" sz="2800" dirty="0">
                <a:effectLst/>
                <a:latin typeface="Calibri" panose="020F0502020204030204" pitchFamily="34" charset="0"/>
                <a:ea typeface="Calibri" panose="020F0502020204030204" pitchFamily="34" charset="0"/>
                <a:cs typeface="Arial" panose="020B0604020202020204" pitchFamily="34" charset="0"/>
              </a:rPr>
              <a:t>Web-based social networks (WBSNs) are online communities that allow users to publish resources (e.g., personal data, annotations, blogs) and to establish relationships, possibly of a different type for purposes that may concern business, entertainment, religion, dating, and so forth. </a:t>
            </a:r>
          </a:p>
          <a:p>
            <a:endParaRPr lang="en-GB"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pic>
        <p:nvPicPr>
          <p:cNvPr id="3" name="Billede 2">
            <a:extLst>
              <a:ext uri="{FF2B5EF4-FFF2-40B4-BE49-F238E27FC236}">
                <a16:creationId xmlns:a16="http://schemas.microsoft.com/office/drawing/2014/main" id="{AD055258-B6FD-4D2C-8CA6-9E7F0BCEBEA3}"/>
              </a:ext>
            </a:extLst>
          </p:cNvPr>
          <p:cNvPicPr>
            <a:picLocks noChangeAspect="1"/>
          </p:cNvPicPr>
          <p:nvPr/>
        </p:nvPicPr>
        <p:blipFill>
          <a:blip r:embed="rId3"/>
          <a:stretch>
            <a:fillRect/>
          </a:stretch>
        </p:blipFill>
        <p:spPr>
          <a:xfrm>
            <a:off x="926969" y="2282022"/>
            <a:ext cx="3308072" cy="3308072"/>
          </a:xfrm>
          <a:prstGeom prst="rect">
            <a:avLst/>
          </a:prstGeom>
        </p:spPr>
      </p:pic>
      <p:grpSp>
        <p:nvGrpSpPr>
          <p:cNvPr id="6" name="Gruppe 5">
            <a:extLst>
              <a:ext uri="{FF2B5EF4-FFF2-40B4-BE49-F238E27FC236}">
                <a16:creationId xmlns:a16="http://schemas.microsoft.com/office/drawing/2014/main" id="{BC788E66-C175-4671-9FAA-DB88E3738DCF}"/>
              </a:ext>
            </a:extLst>
          </p:cNvPr>
          <p:cNvGrpSpPr/>
          <p:nvPr/>
        </p:nvGrpSpPr>
        <p:grpSpPr>
          <a:xfrm>
            <a:off x="480283" y="200282"/>
            <a:ext cx="11118566" cy="1329043"/>
            <a:chOff x="480283" y="200282"/>
            <a:chExt cx="11118566" cy="1329043"/>
          </a:xfrm>
        </p:grpSpPr>
        <p:pic>
          <p:nvPicPr>
            <p:cNvPr id="7" name="Billede 6">
              <a:extLst>
                <a:ext uri="{FF2B5EF4-FFF2-40B4-BE49-F238E27FC236}">
                  <a16:creationId xmlns:a16="http://schemas.microsoft.com/office/drawing/2014/main" id="{69D8F266-7E93-4248-A138-3B3B71A94641}"/>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47ACB6B3-D966-44D0-8882-F55651C11EAA}"/>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4" name="Tekstfelt 3">
            <a:extLst>
              <a:ext uri="{FF2B5EF4-FFF2-40B4-BE49-F238E27FC236}">
                <a16:creationId xmlns:a16="http://schemas.microsoft.com/office/drawing/2014/main" id="{1C484B70-5AF9-451B-BDCC-2A03E21F15AE}"/>
              </a:ext>
            </a:extLst>
          </p:cNvPr>
          <p:cNvSpPr txBox="1"/>
          <p:nvPr/>
        </p:nvSpPr>
        <p:spPr>
          <a:xfrm>
            <a:off x="3766007" y="1074897"/>
            <a:ext cx="2290713" cy="769441"/>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WBSNs</a:t>
            </a:r>
            <a:endParaRPr lang="en-GB" sz="4400" dirty="0"/>
          </a:p>
        </p:txBody>
      </p:sp>
    </p:spTree>
    <p:extLst>
      <p:ext uri="{BB962C8B-B14F-4D97-AF65-F5344CB8AC3E}">
        <p14:creationId xmlns:p14="http://schemas.microsoft.com/office/powerpoint/2010/main" val="1048284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Billede 7" descr="Et billede, der indeholder tekst, indendørs, person, arbejder&#10;&#10;Automatisk genereret beskrivelse">
            <a:extLst>
              <a:ext uri="{FF2B5EF4-FFF2-40B4-BE49-F238E27FC236}">
                <a16:creationId xmlns:a16="http://schemas.microsoft.com/office/drawing/2014/main" id="{E2300EA4-140A-4BA0-AC45-798A86CFEC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3953" y="2141860"/>
            <a:ext cx="6007765" cy="4007942"/>
          </a:xfrm>
          <a:prstGeom prst="rect">
            <a:avLst/>
          </a:prstGeom>
        </p:spPr>
      </p:pic>
      <p:sp>
        <p:nvSpPr>
          <p:cNvPr id="9" name="Tekstfelt 8">
            <a:extLst>
              <a:ext uri="{FF2B5EF4-FFF2-40B4-BE49-F238E27FC236}">
                <a16:creationId xmlns:a16="http://schemas.microsoft.com/office/drawing/2014/main" id="{0A5352A6-8054-4099-A7A0-BF5CBB75E698}"/>
              </a:ext>
            </a:extLst>
          </p:cNvPr>
          <p:cNvSpPr txBox="1"/>
          <p:nvPr/>
        </p:nvSpPr>
        <p:spPr>
          <a:xfrm>
            <a:off x="480282" y="2285741"/>
            <a:ext cx="5128665" cy="4001095"/>
          </a:xfrm>
          <a:prstGeom prst="rect">
            <a:avLst/>
          </a:prstGeom>
          <a:noFill/>
        </p:spPr>
        <p:txBody>
          <a:bodyPr wrap="square" rtlCol="0">
            <a:spAutoFit/>
          </a:bodyPr>
          <a:lstStyle/>
          <a:p>
            <a:r>
              <a:rPr lang="en-GB" sz="2400" dirty="0">
                <a:effectLst/>
                <a:latin typeface="Calibri" panose="020F0502020204030204" pitchFamily="34" charset="0"/>
                <a:ea typeface="Calibri" panose="020F0502020204030204" pitchFamily="34" charset="0"/>
                <a:cs typeface="Arial" panose="020B0604020202020204" pitchFamily="34" charset="0"/>
              </a:rPr>
              <a:t>A </a:t>
            </a:r>
            <a:r>
              <a:rPr lang="en-GB" sz="2400" dirty="0">
                <a:latin typeface="Calibri" panose="020F0502020204030204" pitchFamily="34" charset="0"/>
                <a:ea typeface="Calibri" panose="020F0502020204030204" pitchFamily="34" charset="0"/>
                <a:cs typeface="Arial" panose="020B0604020202020204" pitchFamily="34" charset="0"/>
              </a:rPr>
              <a:t>third party vendor </a:t>
            </a:r>
            <a:r>
              <a:rPr lang="en-GB" sz="2400" dirty="0">
                <a:effectLst/>
                <a:latin typeface="Calibri" panose="020F0502020204030204" pitchFamily="34" charset="0"/>
                <a:ea typeface="Calibri" panose="020F0502020204030204" pitchFamily="34" charset="0"/>
                <a:cs typeface="Arial" panose="020B0604020202020204" pitchFamily="34" charset="0"/>
              </a:rPr>
              <a:t>is a person or company that provides services for another company (or that company’s customers).</a:t>
            </a:r>
          </a:p>
          <a:p>
            <a:endParaRPr lang="en-GB" sz="1400" dirty="0">
              <a:latin typeface="Calibri" panose="020F0502020204030204" pitchFamily="34" charset="0"/>
              <a:cs typeface="Arial" panose="020B0604020202020204" pitchFamily="34" charset="0"/>
            </a:endParaRPr>
          </a:p>
          <a:p>
            <a:r>
              <a:rPr lang="en-GB" sz="2400" dirty="0">
                <a:latin typeface="Calibri" panose="020F0502020204030204" pitchFamily="34" charset="0"/>
                <a:ea typeface="Calibri" panose="020F0502020204030204" pitchFamily="34" charset="0"/>
                <a:cs typeface="Arial" panose="020B0604020202020204" pitchFamily="34" charset="0"/>
              </a:rPr>
              <a:t>Cooperation</a:t>
            </a:r>
            <a:r>
              <a:rPr lang="en-GB" sz="2400" dirty="0">
                <a:effectLst/>
                <a:latin typeface="Calibri" panose="020F0502020204030204" pitchFamily="34" charset="0"/>
                <a:ea typeface="Calibri" panose="020F0502020204030204" pitchFamily="34" charset="0"/>
                <a:cs typeface="Arial" panose="020B0604020202020204" pitchFamily="34" charset="0"/>
              </a:rPr>
              <a:t> is the key to success. Working with third parties helps businesses increase their productivity and efficiency, produce better products and services, employ highly qualified experts, and cut costs. </a:t>
            </a:r>
            <a:endParaRPr lang="en-GB" sz="2400" dirty="0"/>
          </a:p>
        </p:txBody>
      </p:sp>
      <p:grpSp>
        <p:nvGrpSpPr>
          <p:cNvPr id="6" name="Gruppe 5">
            <a:extLst>
              <a:ext uri="{FF2B5EF4-FFF2-40B4-BE49-F238E27FC236}">
                <a16:creationId xmlns:a16="http://schemas.microsoft.com/office/drawing/2014/main" id="{4C63E9C8-91EA-4785-8C93-A308C4251F53}"/>
              </a:ext>
            </a:extLst>
          </p:cNvPr>
          <p:cNvGrpSpPr/>
          <p:nvPr/>
        </p:nvGrpSpPr>
        <p:grpSpPr>
          <a:xfrm>
            <a:off x="480283" y="200282"/>
            <a:ext cx="11118566" cy="1329043"/>
            <a:chOff x="480283" y="200282"/>
            <a:chExt cx="11118566" cy="1329043"/>
          </a:xfrm>
        </p:grpSpPr>
        <p:pic>
          <p:nvPicPr>
            <p:cNvPr id="7" name="Billede 6">
              <a:extLst>
                <a:ext uri="{FF2B5EF4-FFF2-40B4-BE49-F238E27FC236}">
                  <a16:creationId xmlns:a16="http://schemas.microsoft.com/office/drawing/2014/main" id="{4EEBC63A-F06B-4E39-9D82-265676286D02}"/>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FDA9A387-31F1-47FF-8B55-6E885DB2A417}"/>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2" name="Tekstfelt 1">
            <a:extLst>
              <a:ext uri="{FF2B5EF4-FFF2-40B4-BE49-F238E27FC236}">
                <a16:creationId xmlns:a16="http://schemas.microsoft.com/office/drawing/2014/main" id="{3CE6DCB0-2023-4A1C-A6CC-D9C2E9F6844C}"/>
              </a:ext>
            </a:extLst>
          </p:cNvPr>
          <p:cNvSpPr txBox="1"/>
          <p:nvPr/>
        </p:nvSpPr>
        <p:spPr>
          <a:xfrm>
            <a:off x="2093205" y="864803"/>
            <a:ext cx="5299113" cy="1046440"/>
          </a:xfrm>
          <a:prstGeom prst="rect">
            <a:avLst/>
          </a:prstGeom>
          <a:noFill/>
        </p:spPr>
        <p:txBody>
          <a:bodyPr wrap="square" rtlCol="0">
            <a:spAutoFit/>
          </a:bodyPr>
          <a:lstStyle/>
          <a:p>
            <a:r>
              <a:rPr lang="en-GB" sz="4400" dirty="0">
                <a:latin typeface="Calibri" panose="020F0502020204030204" pitchFamily="34" charset="0"/>
                <a:ea typeface="Calibri" panose="020F0502020204030204" pitchFamily="34" charset="0"/>
                <a:cs typeface="Arial" panose="020B0604020202020204" pitchFamily="34" charset="0"/>
              </a:rPr>
              <a:t>Third party vendor</a:t>
            </a:r>
            <a:endParaRPr lang="en-GB" sz="44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14555689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12ED7CD3-A83B-4B4F-8495-F8AC293DF85A}"/>
              </a:ext>
            </a:extLst>
          </p:cNvPr>
          <p:cNvSpPr txBox="1"/>
          <p:nvPr/>
        </p:nvSpPr>
        <p:spPr>
          <a:xfrm>
            <a:off x="480283" y="2107994"/>
            <a:ext cx="10774837" cy="4339650"/>
          </a:xfrm>
          <a:prstGeom prst="rect">
            <a:avLst/>
          </a:prstGeom>
          <a:noFill/>
        </p:spPr>
        <p:txBody>
          <a:bodyPr wrap="square" rtlCol="0">
            <a:spAutoFit/>
          </a:bodyPr>
          <a:lstStyle/>
          <a:p>
            <a:r>
              <a:rPr lang="en-GB" sz="2400" i="1" dirty="0">
                <a:latin typeface="Calibri" panose="020F0502020204030204" pitchFamily="34" charset="0"/>
                <a:cs typeface="Arial" panose="020B0604020202020204" pitchFamily="34" charset="0"/>
              </a:rPr>
              <a:t>Goods and services obtained from </a:t>
            </a:r>
          </a:p>
          <a:p>
            <a:r>
              <a:rPr lang="en-GB" sz="2400" i="1" dirty="0">
                <a:latin typeface="Calibri" panose="020F0502020204030204" pitchFamily="34" charset="0"/>
                <a:cs typeface="Arial" panose="020B0604020202020204" pitchFamily="34" charset="0"/>
              </a:rPr>
              <a:t>third-party vendors </a:t>
            </a:r>
            <a:r>
              <a:rPr lang="en-GB" sz="2400" i="1" dirty="0">
                <a:effectLst/>
                <a:latin typeface="Calibri" panose="020F0502020204030204" pitchFamily="34" charset="0"/>
                <a:ea typeface="Calibri" panose="020F0502020204030204" pitchFamily="34" charset="0"/>
                <a:cs typeface="Arial" panose="020B0604020202020204" pitchFamily="34" charset="0"/>
              </a:rPr>
              <a:t>can include</a:t>
            </a:r>
            <a:r>
              <a:rPr lang="en-GB" sz="2400" dirty="0">
                <a:effectLst/>
                <a:latin typeface="Calibri" panose="020F0502020204030204" pitchFamily="34" charset="0"/>
                <a:ea typeface="Calibri" panose="020F0502020204030204" pitchFamily="34" charset="0"/>
                <a:cs typeface="Arial" panose="020B0604020202020204" pitchFamily="34" charset="0"/>
              </a:rPr>
              <a:t>, </a:t>
            </a:r>
          </a:p>
          <a:p>
            <a:r>
              <a:rPr lang="en-GB" sz="2400" dirty="0">
                <a:effectLst/>
                <a:latin typeface="Calibri" panose="020F0502020204030204" pitchFamily="34" charset="0"/>
                <a:ea typeface="Calibri" panose="020F0502020204030204" pitchFamily="34" charset="0"/>
                <a:cs typeface="Arial" panose="020B0604020202020204" pitchFamily="34" charset="0"/>
              </a:rPr>
              <a:t>but aren’t limited to:</a:t>
            </a:r>
          </a:p>
          <a:p>
            <a:endParaRPr lang="en-GB" dirty="0">
              <a:latin typeface="Calibri" panose="020F0502020204030204" pitchFamily="34" charset="0"/>
              <a:ea typeface="Calibri" panose="020F0502020204030204" pitchFamily="34" charset="0"/>
              <a:cs typeface="Arial" panose="020B0604020202020204" pitchFamily="34" charset="0"/>
            </a:endParaRPr>
          </a:p>
          <a:p>
            <a:pPr marL="285750" indent="-285750">
              <a:buFont typeface="Wingdings" panose="05000000000000000000" pitchFamily="2" charset="2"/>
              <a:buChar char="Ø"/>
            </a:pPr>
            <a:r>
              <a:rPr lang="en-GB" sz="2400" dirty="0">
                <a:effectLst/>
                <a:latin typeface="Calibri" panose="020F0502020204030204" pitchFamily="34" charset="0"/>
                <a:ea typeface="Calibri" panose="020F0502020204030204" pitchFamily="34" charset="0"/>
                <a:cs typeface="Arial" panose="020B0604020202020204" pitchFamily="34" charset="0"/>
              </a:rPr>
              <a:t>Cloud web hosting services</a:t>
            </a:r>
          </a:p>
          <a:p>
            <a:pPr marL="285750" indent="-285750">
              <a:buFont typeface="Wingdings" panose="05000000000000000000" pitchFamily="2" charset="2"/>
              <a:buChar char="Ø"/>
            </a:pPr>
            <a:r>
              <a:rPr lang="en-GB" sz="2400" dirty="0">
                <a:effectLst/>
                <a:latin typeface="Calibri" panose="020F0502020204030204" pitchFamily="34" charset="0"/>
                <a:ea typeface="Calibri" panose="020F0502020204030204" pitchFamily="34" charset="0"/>
                <a:cs typeface="Arial" panose="020B0604020202020204" pitchFamily="34" charset="0"/>
              </a:rPr>
              <a:t>Cloud-based software solutions</a:t>
            </a:r>
            <a:endParaRPr lang="en-GB" sz="2400" dirty="0">
              <a:latin typeface="Calibri" panose="020F0502020204030204" pitchFamily="34" charset="0"/>
              <a:ea typeface="Calibri" panose="020F0502020204030204" pitchFamily="34" charset="0"/>
              <a:cs typeface="Arial" panose="020B0604020202020204" pitchFamily="34" charset="0"/>
            </a:endParaRPr>
          </a:p>
          <a:p>
            <a:pPr marL="285750" indent="-285750">
              <a:buFont typeface="Wingdings" panose="05000000000000000000" pitchFamily="2" charset="2"/>
              <a:buChar char="Ø"/>
            </a:pPr>
            <a:r>
              <a:rPr lang="en-GB" sz="2400" dirty="0">
                <a:effectLst/>
                <a:latin typeface="Calibri" panose="020F0502020204030204" pitchFamily="34" charset="0"/>
                <a:ea typeface="Calibri" panose="020F0502020204030204" pitchFamily="34" charset="0"/>
                <a:cs typeface="Arial" panose="020B0604020202020204" pitchFamily="34" charset="0"/>
              </a:rPr>
              <a:t>Equipment maintenance</a:t>
            </a:r>
          </a:p>
          <a:p>
            <a:pPr marL="285750" indent="-285750">
              <a:buFont typeface="Wingdings" panose="05000000000000000000" pitchFamily="2" charset="2"/>
              <a:buChar char="Ø"/>
            </a:pPr>
            <a:r>
              <a:rPr lang="en-GB" sz="2400" dirty="0">
                <a:effectLst/>
                <a:latin typeface="Calibri" panose="020F0502020204030204" pitchFamily="34" charset="0"/>
                <a:ea typeface="Calibri" panose="020F0502020204030204" pitchFamily="34" charset="0"/>
                <a:cs typeface="Arial" panose="020B0604020202020204" pitchFamily="34" charset="0"/>
              </a:rPr>
              <a:t>Contractors of any kind</a:t>
            </a:r>
            <a:endParaRPr lang="en-GB" sz="2400" dirty="0">
              <a:latin typeface="Calibri" panose="020F0502020204030204" pitchFamily="34" charset="0"/>
              <a:ea typeface="Calibri" panose="020F0502020204030204" pitchFamily="34" charset="0"/>
              <a:cs typeface="Arial" panose="020B0604020202020204" pitchFamily="34" charset="0"/>
            </a:endParaRPr>
          </a:p>
          <a:p>
            <a:pPr marL="285750" indent="-285750">
              <a:buFont typeface="Wingdings" panose="05000000000000000000" pitchFamily="2" charset="2"/>
              <a:buChar char="Ø"/>
            </a:pPr>
            <a:r>
              <a:rPr lang="en-GB" sz="2400" dirty="0">
                <a:effectLst/>
                <a:latin typeface="Calibri" panose="020F0502020204030204" pitchFamily="34" charset="0"/>
                <a:ea typeface="Calibri" panose="020F0502020204030204" pitchFamily="34" charset="0"/>
                <a:cs typeface="Arial" panose="020B0604020202020204" pitchFamily="34" charset="0"/>
              </a:rPr>
              <a:t>Call centre providers</a:t>
            </a:r>
          </a:p>
          <a:p>
            <a:pPr marL="285750" indent="-285750">
              <a:buFont typeface="Wingdings" panose="05000000000000000000" pitchFamily="2" charset="2"/>
              <a:buChar char="Ø"/>
            </a:pPr>
            <a:r>
              <a:rPr lang="en-GB" sz="2400" dirty="0">
                <a:effectLst/>
                <a:latin typeface="Calibri" panose="020F0502020204030204" pitchFamily="34" charset="0"/>
                <a:ea typeface="Calibri" panose="020F0502020204030204" pitchFamily="34" charset="0"/>
                <a:cs typeface="Arial" panose="020B0604020202020204" pitchFamily="34" charset="0"/>
              </a:rPr>
              <a:t>Bookkeeping/financial auditors</a:t>
            </a:r>
            <a:endParaRPr lang="en-GB" sz="2400" dirty="0">
              <a:latin typeface="Calibri" panose="020F0502020204030204" pitchFamily="34" charset="0"/>
              <a:ea typeface="Calibri" panose="020F0502020204030204" pitchFamily="34" charset="0"/>
              <a:cs typeface="Arial" panose="020B0604020202020204" pitchFamily="34" charset="0"/>
            </a:endParaRPr>
          </a:p>
          <a:p>
            <a:pPr marL="285750" indent="-285750">
              <a:buFont typeface="Wingdings" panose="05000000000000000000" pitchFamily="2" charset="2"/>
              <a:buChar char="Ø"/>
            </a:pPr>
            <a:r>
              <a:rPr lang="en-GB" sz="2400" dirty="0">
                <a:effectLst/>
                <a:latin typeface="Calibri" panose="020F0502020204030204" pitchFamily="34" charset="0"/>
                <a:ea typeface="Calibri" panose="020F0502020204030204" pitchFamily="34" charset="0"/>
                <a:cs typeface="Arial" panose="020B0604020202020204" pitchFamily="34" charset="0"/>
              </a:rPr>
              <a:t>Lawyers</a:t>
            </a:r>
          </a:p>
          <a:p>
            <a:endParaRPr lang="en-GB" dirty="0"/>
          </a:p>
        </p:txBody>
      </p:sp>
      <p:pic>
        <p:nvPicPr>
          <p:cNvPr id="3" name="Billede 2">
            <a:extLst>
              <a:ext uri="{FF2B5EF4-FFF2-40B4-BE49-F238E27FC236}">
                <a16:creationId xmlns:a16="http://schemas.microsoft.com/office/drawing/2014/main" id="{3C4EFE27-CFBE-4AC5-928A-2B1C114FEA81}"/>
              </a:ext>
            </a:extLst>
          </p:cNvPr>
          <p:cNvPicPr>
            <a:picLocks noChangeAspect="1"/>
          </p:cNvPicPr>
          <p:nvPr/>
        </p:nvPicPr>
        <p:blipFill>
          <a:blip r:embed="rId3"/>
          <a:stretch>
            <a:fillRect/>
          </a:stretch>
        </p:blipFill>
        <p:spPr>
          <a:xfrm>
            <a:off x="5645085" y="2121030"/>
            <a:ext cx="6308103" cy="4893723"/>
          </a:xfrm>
          <a:prstGeom prst="rect">
            <a:avLst/>
          </a:prstGeom>
        </p:spPr>
      </p:pic>
      <p:grpSp>
        <p:nvGrpSpPr>
          <p:cNvPr id="6" name="Gruppe 5">
            <a:extLst>
              <a:ext uri="{FF2B5EF4-FFF2-40B4-BE49-F238E27FC236}">
                <a16:creationId xmlns:a16="http://schemas.microsoft.com/office/drawing/2014/main" id="{AE153C55-BCF1-4A22-B7C7-4BF29E63D069}"/>
              </a:ext>
            </a:extLst>
          </p:cNvPr>
          <p:cNvGrpSpPr/>
          <p:nvPr/>
        </p:nvGrpSpPr>
        <p:grpSpPr>
          <a:xfrm>
            <a:off x="480283" y="200282"/>
            <a:ext cx="11118566" cy="1329043"/>
            <a:chOff x="480283" y="200282"/>
            <a:chExt cx="11118566" cy="1329043"/>
          </a:xfrm>
        </p:grpSpPr>
        <p:pic>
          <p:nvPicPr>
            <p:cNvPr id="7" name="Billede 6">
              <a:extLst>
                <a:ext uri="{FF2B5EF4-FFF2-40B4-BE49-F238E27FC236}">
                  <a16:creationId xmlns:a16="http://schemas.microsoft.com/office/drawing/2014/main" id="{1E1B7C00-572C-475A-B17B-8857F0FEC0BA}"/>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5585F6A8-6436-4E88-8E50-D8F58D09783D}"/>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4" name="Tekstfelt 3">
            <a:extLst>
              <a:ext uri="{FF2B5EF4-FFF2-40B4-BE49-F238E27FC236}">
                <a16:creationId xmlns:a16="http://schemas.microsoft.com/office/drawing/2014/main" id="{AAE7FAC3-E3CF-4974-80DE-45B4FF6B87BB}"/>
              </a:ext>
            </a:extLst>
          </p:cNvPr>
          <p:cNvSpPr txBox="1"/>
          <p:nvPr/>
        </p:nvSpPr>
        <p:spPr>
          <a:xfrm>
            <a:off x="1679012" y="1144604"/>
            <a:ext cx="7932145" cy="769441"/>
          </a:xfrm>
          <a:prstGeom prst="rect">
            <a:avLst/>
          </a:prstGeom>
          <a:noFill/>
        </p:spPr>
        <p:txBody>
          <a:bodyPr wrap="square" rtlCol="0">
            <a:spAutoFit/>
          </a:bodyPr>
          <a:lstStyle/>
          <a:p>
            <a:r>
              <a:rPr lang="da-DK" sz="4400" dirty="0"/>
              <a:t>Third Party </a:t>
            </a:r>
            <a:r>
              <a:rPr lang="da-DK" sz="4400" dirty="0" err="1"/>
              <a:t>Vendor</a:t>
            </a:r>
            <a:r>
              <a:rPr lang="da-DK" sz="4400" dirty="0"/>
              <a:t> Management</a:t>
            </a:r>
            <a:endParaRPr lang="en-GB" sz="4400" dirty="0"/>
          </a:p>
        </p:txBody>
      </p:sp>
    </p:spTree>
    <p:extLst>
      <p:ext uri="{BB962C8B-B14F-4D97-AF65-F5344CB8AC3E}">
        <p14:creationId xmlns:p14="http://schemas.microsoft.com/office/powerpoint/2010/main" val="21706795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felt 3">
            <a:extLst>
              <a:ext uri="{FF2B5EF4-FFF2-40B4-BE49-F238E27FC236}">
                <a16:creationId xmlns:a16="http://schemas.microsoft.com/office/drawing/2014/main" id="{EDAECB43-B8A3-456F-A7BA-0F86F5801541}"/>
              </a:ext>
            </a:extLst>
          </p:cNvPr>
          <p:cNvSpPr txBox="1"/>
          <p:nvPr/>
        </p:nvSpPr>
        <p:spPr>
          <a:xfrm>
            <a:off x="8360799" y="2105839"/>
            <a:ext cx="3238050" cy="1569660"/>
          </a:xfrm>
          <a:prstGeom prst="rect">
            <a:avLst/>
          </a:prstGeom>
          <a:noFill/>
        </p:spPr>
        <p:txBody>
          <a:bodyPr wrap="square">
            <a:spAutoFit/>
          </a:bodyPr>
          <a:lstStyle/>
          <a:p>
            <a:pPr algn="r"/>
            <a:r>
              <a:rPr lang="en-GB" sz="2400" dirty="0"/>
              <a:t>What are the benefits of using third-party vendors for service providers?</a:t>
            </a:r>
          </a:p>
        </p:txBody>
      </p:sp>
      <p:pic>
        <p:nvPicPr>
          <p:cNvPr id="3" name="Billede 2">
            <a:extLst>
              <a:ext uri="{FF2B5EF4-FFF2-40B4-BE49-F238E27FC236}">
                <a16:creationId xmlns:a16="http://schemas.microsoft.com/office/drawing/2014/main" id="{D579BA0E-81BF-4E2C-8978-7139EB787912}"/>
              </a:ext>
            </a:extLst>
          </p:cNvPr>
          <p:cNvPicPr>
            <a:picLocks noChangeAspect="1"/>
          </p:cNvPicPr>
          <p:nvPr/>
        </p:nvPicPr>
        <p:blipFill rotWithShape="1">
          <a:blip r:embed="rId3"/>
          <a:srcRect b="10784"/>
          <a:stretch/>
        </p:blipFill>
        <p:spPr>
          <a:xfrm>
            <a:off x="1007632" y="2105839"/>
            <a:ext cx="7089993" cy="4446635"/>
          </a:xfrm>
          <a:prstGeom prst="rect">
            <a:avLst/>
          </a:prstGeom>
        </p:spPr>
      </p:pic>
      <p:sp>
        <p:nvSpPr>
          <p:cNvPr id="6" name="Tekstfelt 5">
            <a:extLst>
              <a:ext uri="{FF2B5EF4-FFF2-40B4-BE49-F238E27FC236}">
                <a16:creationId xmlns:a16="http://schemas.microsoft.com/office/drawing/2014/main" id="{892999B5-FC69-44BE-9EEF-0D0C66BCD449}"/>
              </a:ext>
            </a:extLst>
          </p:cNvPr>
          <p:cNvSpPr txBox="1"/>
          <p:nvPr/>
        </p:nvSpPr>
        <p:spPr>
          <a:xfrm>
            <a:off x="7960103" y="3793258"/>
            <a:ext cx="3638746" cy="2893100"/>
          </a:xfrm>
          <a:prstGeom prst="rect">
            <a:avLst/>
          </a:prstGeom>
          <a:noFill/>
        </p:spPr>
        <p:txBody>
          <a:bodyPr wrap="square" rtlCol="0">
            <a:spAutoFit/>
          </a:bodyPr>
          <a:lstStyle/>
          <a:p>
            <a:pPr algn="r"/>
            <a:r>
              <a:rPr lang="en-GB" sz="2400" dirty="0">
                <a:effectLst/>
                <a:latin typeface="Calibri" panose="020F0502020204030204" pitchFamily="34" charset="0"/>
                <a:ea typeface="Calibri" panose="020F0502020204030204" pitchFamily="34" charset="0"/>
                <a:cs typeface="Arial" panose="020B0604020202020204" pitchFamily="34" charset="0"/>
              </a:rPr>
              <a:t>You will save time</a:t>
            </a:r>
          </a:p>
          <a:p>
            <a:pPr algn="r"/>
            <a:endParaRPr lang="en-GB" sz="2400" i="1" dirty="0">
              <a:latin typeface="Calibri" panose="020F0502020204030204" pitchFamily="34" charset="0"/>
              <a:cs typeface="Arial" panose="020B0604020202020204" pitchFamily="34" charset="0"/>
            </a:endParaRPr>
          </a:p>
          <a:p>
            <a:pPr algn="r"/>
            <a:r>
              <a:rPr lang="en-GB" sz="2400" dirty="0">
                <a:effectLst/>
                <a:latin typeface="Calibri" panose="020F0502020204030204" pitchFamily="34" charset="0"/>
                <a:ea typeface="Calibri" panose="020F0502020204030204" pitchFamily="34" charset="0"/>
                <a:cs typeface="Arial" panose="020B0604020202020204" pitchFamily="34" charset="0"/>
              </a:rPr>
              <a:t>You will save money</a:t>
            </a:r>
            <a:endParaRPr lang="en-GB" sz="2400" i="1" dirty="0">
              <a:effectLst/>
              <a:latin typeface="Calibri" panose="020F0502020204030204" pitchFamily="34" charset="0"/>
              <a:ea typeface="Calibri" panose="020F0502020204030204" pitchFamily="34" charset="0"/>
              <a:cs typeface="Arial" panose="020B0604020202020204" pitchFamily="34" charset="0"/>
            </a:endParaRPr>
          </a:p>
          <a:p>
            <a:pPr algn="r"/>
            <a:endParaRPr lang="en-GB" sz="2400" i="1" dirty="0">
              <a:latin typeface="Calibri" panose="020F0502020204030204" pitchFamily="34" charset="0"/>
              <a:cs typeface="Arial" panose="020B0604020202020204" pitchFamily="34" charset="0"/>
            </a:endParaRPr>
          </a:p>
          <a:p>
            <a:pPr algn="r"/>
            <a:r>
              <a:rPr lang="en-GB" sz="2400" dirty="0">
                <a:effectLst/>
                <a:latin typeface="Calibri" panose="020F0502020204030204" pitchFamily="34" charset="0"/>
                <a:ea typeface="Calibri" panose="020F0502020204030204" pitchFamily="34" charset="0"/>
                <a:cs typeface="Arial" panose="020B0604020202020204" pitchFamily="34" charset="0"/>
              </a:rPr>
              <a:t>You will get valuable expertise</a:t>
            </a:r>
          </a:p>
          <a:p>
            <a:pPr algn="r"/>
            <a:endParaRPr lang="en-GB" sz="2400" i="1" dirty="0">
              <a:latin typeface="Calibri" panose="020F0502020204030204" pitchFamily="34" charset="0"/>
              <a:cs typeface="Arial" panose="020B0604020202020204" pitchFamily="34" charset="0"/>
            </a:endParaRPr>
          </a:p>
          <a:p>
            <a:pPr algn="r"/>
            <a:endParaRPr lang="en-GB" sz="1400" i="1" dirty="0"/>
          </a:p>
        </p:txBody>
      </p:sp>
      <p:grpSp>
        <p:nvGrpSpPr>
          <p:cNvPr id="7" name="Gruppe 6">
            <a:extLst>
              <a:ext uri="{FF2B5EF4-FFF2-40B4-BE49-F238E27FC236}">
                <a16:creationId xmlns:a16="http://schemas.microsoft.com/office/drawing/2014/main" id="{FD1991C5-2DAE-40DF-8E35-10E00B073E53}"/>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236561B6-4BCE-4F8F-BFA8-4B20FF4F18D2}"/>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7C47EFF3-9DE9-4B88-9E07-1FC447E6055E}"/>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2" name="Tekstfelt 1">
            <a:extLst>
              <a:ext uri="{FF2B5EF4-FFF2-40B4-BE49-F238E27FC236}">
                <a16:creationId xmlns:a16="http://schemas.microsoft.com/office/drawing/2014/main" id="{022CDF2E-16CF-4460-9D09-CC97580F4306}"/>
              </a:ext>
            </a:extLst>
          </p:cNvPr>
          <p:cNvSpPr txBox="1"/>
          <p:nvPr/>
        </p:nvSpPr>
        <p:spPr>
          <a:xfrm>
            <a:off x="1399277" y="1211547"/>
            <a:ext cx="8380199" cy="769441"/>
          </a:xfrm>
          <a:prstGeom prst="rect">
            <a:avLst/>
          </a:prstGeom>
          <a:noFill/>
        </p:spPr>
        <p:txBody>
          <a:bodyPr wrap="square" rtlCol="0">
            <a:spAutoFit/>
          </a:bodyPr>
          <a:lstStyle/>
          <a:p>
            <a:r>
              <a:rPr lang="da-DK" sz="4400" dirty="0" err="1"/>
              <a:t>Selecting</a:t>
            </a:r>
            <a:r>
              <a:rPr lang="da-DK" sz="4400" dirty="0"/>
              <a:t> and </a:t>
            </a:r>
            <a:r>
              <a:rPr lang="da-DK" sz="4400" dirty="0" err="1"/>
              <a:t>Managing</a:t>
            </a:r>
            <a:r>
              <a:rPr lang="da-DK" sz="4400" dirty="0"/>
              <a:t> </a:t>
            </a:r>
            <a:r>
              <a:rPr lang="da-DK" sz="4400" dirty="0" err="1"/>
              <a:t>Vendors</a:t>
            </a:r>
            <a:endParaRPr lang="en-GB" sz="4400" dirty="0"/>
          </a:p>
        </p:txBody>
      </p:sp>
    </p:spTree>
    <p:extLst>
      <p:ext uri="{BB962C8B-B14F-4D97-AF65-F5344CB8AC3E}">
        <p14:creationId xmlns:p14="http://schemas.microsoft.com/office/powerpoint/2010/main" val="38458370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felt 3">
            <a:extLst>
              <a:ext uri="{FF2B5EF4-FFF2-40B4-BE49-F238E27FC236}">
                <a16:creationId xmlns:a16="http://schemas.microsoft.com/office/drawing/2014/main" id="{9CFB4669-1419-4EE3-BBD7-BAC0404980C6}"/>
              </a:ext>
            </a:extLst>
          </p:cNvPr>
          <p:cNvSpPr txBox="1"/>
          <p:nvPr/>
        </p:nvSpPr>
        <p:spPr>
          <a:xfrm>
            <a:off x="4086120" y="1844338"/>
            <a:ext cx="7407794" cy="523220"/>
          </a:xfrm>
          <a:prstGeom prst="rect">
            <a:avLst/>
          </a:prstGeom>
          <a:noFill/>
        </p:spPr>
        <p:txBody>
          <a:bodyPr wrap="square">
            <a:spAutoFit/>
          </a:bodyPr>
          <a:lstStyle/>
          <a:p>
            <a:r>
              <a:rPr lang="en-GB" sz="2800" dirty="0"/>
              <a:t>What are the risks of using third-party vendors?</a:t>
            </a:r>
          </a:p>
        </p:txBody>
      </p:sp>
      <p:sp>
        <p:nvSpPr>
          <p:cNvPr id="6" name="Tekstfelt 5">
            <a:extLst>
              <a:ext uri="{FF2B5EF4-FFF2-40B4-BE49-F238E27FC236}">
                <a16:creationId xmlns:a16="http://schemas.microsoft.com/office/drawing/2014/main" id="{C4196252-8E33-4C3A-8C9D-549D27287086}"/>
              </a:ext>
            </a:extLst>
          </p:cNvPr>
          <p:cNvSpPr txBox="1"/>
          <p:nvPr/>
        </p:nvSpPr>
        <p:spPr>
          <a:xfrm>
            <a:off x="5795043" y="2569749"/>
            <a:ext cx="5514681" cy="4062651"/>
          </a:xfrm>
          <a:prstGeom prst="rect">
            <a:avLst/>
          </a:prstGeom>
          <a:noFill/>
        </p:spPr>
        <p:txBody>
          <a:bodyPr wrap="square">
            <a:spAutoFit/>
          </a:bodyPr>
          <a:lstStyle/>
          <a:p>
            <a:r>
              <a:rPr lang="en-GB" sz="2400" dirty="0"/>
              <a:t>Third parties may not take their network security as seriously as you want them to. </a:t>
            </a:r>
          </a:p>
          <a:p>
            <a:endParaRPr lang="en-GB" sz="2400" dirty="0"/>
          </a:p>
          <a:p>
            <a:r>
              <a:rPr lang="en-GB" sz="2400" dirty="0"/>
              <a:t>The biggest risk is choosing a third-party relationship that does not align with your security standards.</a:t>
            </a:r>
          </a:p>
          <a:p>
            <a:endParaRPr lang="en-GB" sz="2400" dirty="0"/>
          </a:p>
          <a:p>
            <a:r>
              <a:rPr lang="en-GB" sz="2400" dirty="0">
                <a:effectLst/>
                <a:latin typeface="Calibri" panose="020F0502020204030204" pitchFamily="34" charset="0"/>
                <a:ea typeface="Calibri" panose="020F0502020204030204" pitchFamily="34" charset="0"/>
                <a:cs typeface="Arial" panose="020B0604020202020204" pitchFamily="34" charset="0"/>
              </a:rPr>
              <a:t>You need a vendor that understands regulations and is willing to adapt to meet those regulations.</a:t>
            </a:r>
          </a:p>
          <a:p>
            <a:r>
              <a:rPr lang="en-GB" dirty="0"/>
              <a:t> </a:t>
            </a:r>
          </a:p>
        </p:txBody>
      </p:sp>
      <p:pic>
        <p:nvPicPr>
          <p:cNvPr id="9" name="Billede 8">
            <a:extLst>
              <a:ext uri="{FF2B5EF4-FFF2-40B4-BE49-F238E27FC236}">
                <a16:creationId xmlns:a16="http://schemas.microsoft.com/office/drawing/2014/main" id="{BDC3F3E4-856A-4049-8FA0-21E907ABA8ED}"/>
              </a:ext>
            </a:extLst>
          </p:cNvPr>
          <p:cNvPicPr>
            <a:picLocks noChangeAspect="1"/>
          </p:cNvPicPr>
          <p:nvPr/>
        </p:nvPicPr>
        <p:blipFill>
          <a:blip r:embed="rId3"/>
          <a:stretch>
            <a:fillRect/>
          </a:stretch>
        </p:blipFill>
        <p:spPr>
          <a:xfrm>
            <a:off x="882276" y="2760913"/>
            <a:ext cx="3873610" cy="3896805"/>
          </a:xfrm>
          <a:prstGeom prst="rect">
            <a:avLst/>
          </a:prstGeom>
        </p:spPr>
      </p:pic>
      <p:grpSp>
        <p:nvGrpSpPr>
          <p:cNvPr id="7" name="Gruppe 6">
            <a:extLst>
              <a:ext uri="{FF2B5EF4-FFF2-40B4-BE49-F238E27FC236}">
                <a16:creationId xmlns:a16="http://schemas.microsoft.com/office/drawing/2014/main" id="{11842F63-4CB6-4F5B-B017-622C7B4B8BE8}"/>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64043D1C-15D7-4A56-A64E-975277C3D896}"/>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92BC8527-A9C7-4E5C-9B3E-B1066BEE479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2" name="Tekstfelt 1">
            <a:extLst>
              <a:ext uri="{FF2B5EF4-FFF2-40B4-BE49-F238E27FC236}">
                <a16:creationId xmlns:a16="http://schemas.microsoft.com/office/drawing/2014/main" id="{6FCF0D73-3F88-4F64-835A-5539659AC168}"/>
              </a:ext>
            </a:extLst>
          </p:cNvPr>
          <p:cNvSpPr txBox="1"/>
          <p:nvPr/>
        </p:nvSpPr>
        <p:spPr>
          <a:xfrm>
            <a:off x="2225407" y="1074897"/>
            <a:ext cx="6037244" cy="769441"/>
          </a:xfrm>
          <a:prstGeom prst="rect">
            <a:avLst/>
          </a:prstGeom>
          <a:noFill/>
        </p:spPr>
        <p:txBody>
          <a:bodyPr wrap="square" rtlCol="0">
            <a:spAutoFit/>
          </a:bodyPr>
          <a:lstStyle/>
          <a:p>
            <a:r>
              <a:rPr lang="da-DK" sz="4400" dirty="0" err="1"/>
              <a:t>Vendor</a:t>
            </a:r>
            <a:r>
              <a:rPr lang="da-DK" sz="4400" dirty="0"/>
              <a:t> Risk Management</a:t>
            </a:r>
            <a:endParaRPr lang="en-GB" sz="4400" dirty="0"/>
          </a:p>
        </p:txBody>
      </p:sp>
    </p:spTree>
    <p:extLst>
      <p:ext uri="{BB962C8B-B14F-4D97-AF65-F5344CB8AC3E}">
        <p14:creationId xmlns:p14="http://schemas.microsoft.com/office/powerpoint/2010/main" val="4399537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kstfelt 6">
            <a:extLst>
              <a:ext uri="{FF2B5EF4-FFF2-40B4-BE49-F238E27FC236}">
                <a16:creationId xmlns:a16="http://schemas.microsoft.com/office/drawing/2014/main" id="{AF1D50AF-9882-4FE7-9531-0284DF944BA2}"/>
              </a:ext>
            </a:extLst>
          </p:cNvPr>
          <p:cNvSpPr txBox="1"/>
          <p:nvPr/>
        </p:nvSpPr>
        <p:spPr>
          <a:xfrm>
            <a:off x="-57166" y="1867880"/>
            <a:ext cx="11843208" cy="1754326"/>
          </a:xfrm>
          <a:prstGeom prst="rect">
            <a:avLst/>
          </a:prstGeom>
          <a:noFill/>
        </p:spPr>
        <p:txBody>
          <a:bodyPr wrap="square">
            <a:spAutoFit/>
          </a:bodyPr>
          <a:lstStyle/>
          <a:p>
            <a:pPr algn="ctr"/>
            <a:r>
              <a:rPr lang="en-GB" sz="2400" dirty="0">
                <a:latin typeface="Calibri" panose="020F0502020204030204" pitchFamily="34" charset="0"/>
                <a:ea typeface="Calibri" panose="020F0502020204030204" pitchFamily="34" charset="0"/>
                <a:cs typeface="Arial" panose="020B0604020202020204" pitchFamily="34" charset="0"/>
              </a:rPr>
              <a:t>DATA BREACHES ARE EXTREMELY DISRUPTIVE </a:t>
            </a:r>
          </a:p>
          <a:p>
            <a:pPr algn="ctr"/>
            <a:r>
              <a:rPr lang="en-GB" sz="2400" dirty="0">
                <a:latin typeface="Calibri" panose="020F0502020204030204" pitchFamily="34" charset="0"/>
                <a:ea typeface="Calibri" panose="020F0502020204030204" pitchFamily="34" charset="0"/>
                <a:cs typeface="Arial" panose="020B0604020202020204" pitchFamily="34" charset="0"/>
              </a:rPr>
              <a:t>ESPECIALLY WHEN YOU’RE PROTECTING PERSONAL INFORMATION</a:t>
            </a:r>
          </a:p>
          <a:p>
            <a:pPr algn="ctr"/>
            <a:endParaRPr lang="en-GB" sz="800" b="1" dirty="0">
              <a:solidFill>
                <a:schemeClr val="accent6">
                  <a:lumMod val="75000"/>
                </a:schemeClr>
              </a:solidFill>
              <a:latin typeface="Calibri" panose="020F0502020204030204" pitchFamily="34" charset="0"/>
              <a:cs typeface="Arial" panose="020B0604020202020204" pitchFamily="34" charset="0"/>
            </a:endParaRPr>
          </a:p>
          <a:p>
            <a:pPr algn="ctr"/>
            <a:r>
              <a:rPr lang="en-GB" sz="2400" dirty="0"/>
              <a:t>A compromised third-party vendor may lead to multiple risks </a:t>
            </a:r>
          </a:p>
          <a:p>
            <a:pPr algn="ctr"/>
            <a:r>
              <a:rPr lang="en-GB" sz="2400" dirty="0"/>
              <a:t>that can be split into four major categories:</a:t>
            </a:r>
          </a:p>
        </p:txBody>
      </p:sp>
      <p:pic>
        <p:nvPicPr>
          <p:cNvPr id="3" name="Billede 2">
            <a:extLst>
              <a:ext uri="{FF2B5EF4-FFF2-40B4-BE49-F238E27FC236}">
                <a16:creationId xmlns:a16="http://schemas.microsoft.com/office/drawing/2014/main" id="{4AB21C51-42F2-40CD-B62B-77EE2C0C8C42}"/>
              </a:ext>
            </a:extLst>
          </p:cNvPr>
          <p:cNvPicPr>
            <a:picLocks noChangeAspect="1"/>
          </p:cNvPicPr>
          <p:nvPr/>
        </p:nvPicPr>
        <p:blipFill rotWithShape="1">
          <a:blip r:embed="rId3"/>
          <a:srcRect l="11399" t="5964" r="7368" b="5493"/>
          <a:stretch/>
        </p:blipFill>
        <p:spPr>
          <a:xfrm>
            <a:off x="2752626" y="3514484"/>
            <a:ext cx="6381947" cy="3228718"/>
          </a:xfrm>
          <a:prstGeom prst="rect">
            <a:avLst/>
          </a:prstGeom>
        </p:spPr>
      </p:pic>
      <p:grpSp>
        <p:nvGrpSpPr>
          <p:cNvPr id="6" name="Gruppe 5">
            <a:extLst>
              <a:ext uri="{FF2B5EF4-FFF2-40B4-BE49-F238E27FC236}">
                <a16:creationId xmlns:a16="http://schemas.microsoft.com/office/drawing/2014/main" id="{58FCDC6F-49EF-4512-AAC3-6C5891392A3F}"/>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C03A2F70-4131-41F7-9A1F-EC462208F51E}"/>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6A40E49-3218-4A2B-AB43-281B207352C2}"/>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C911EF83-F200-4D07-9773-33162356CDFB}"/>
              </a:ext>
            </a:extLst>
          </p:cNvPr>
          <p:cNvSpPr txBox="1"/>
          <p:nvPr/>
        </p:nvSpPr>
        <p:spPr>
          <a:xfrm>
            <a:off x="2225407" y="1074897"/>
            <a:ext cx="6037244" cy="769441"/>
          </a:xfrm>
          <a:prstGeom prst="rect">
            <a:avLst/>
          </a:prstGeom>
          <a:noFill/>
        </p:spPr>
        <p:txBody>
          <a:bodyPr wrap="square" rtlCol="0">
            <a:spAutoFit/>
          </a:bodyPr>
          <a:lstStyle/>
          <a:p>
            <a:r>
              <a:rPr lang="da-DK" sz="4400" dirty="0" err="1"/>
              <a:t>Vendor</a:t>
            </a:r>
            <a:r>
              <a:rPr lang="da-DK" sz="4400" dirty="0"/>
              <a:t> Risk Management</a:t>
            </a:r>
            <a:endParaRPr lang="en-GB" sz="4400" dirty="0"/>
          </a:p>
        </p:txBody>
      </p:sp>
    </p:spTree>
    <p:extLst>
      <p:ext uri="{BB962C8B-B14F-4D97-AF65-F5344CB8AC3E}">
        <p14:creationId xmlns:p14="http://schemas.microsoft.com/office/powerpoint/2010/main" val="9561499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illede 2">
            <a:extLst>
              <a:ext uri="{FF2B5EF4-FFF2-40B4-BE49-F238E27FC236}">
                <a16:creationId xmlns:a16="http://schemas.microsoft.com/office/drawing/2014/main" id="{51058AA2-922C-45D6-B8C6-B2A9591C8898}"/>
              </a:ext>
            </a:extLst>
          </p:cNvPr>
          <p:cNvPicPr>
            <a:picLocks noChangeAspect="1"/>
          </p:cNvPicPr>
          <p:nvPr/>
        </p:nvPicPr>
        <p:blipFill>
          <a:blip r:embed="rId3"/>
          <a:stretch>
            <a:fillRect/>
          </a:stretch>
        </p:blipFill>
        <p:spPr>
          <a:xfrm>
            <a:off x="5100889" y="1705181"/>
            <a:ext cx="6780025" cy="5152819"/>
          </a:xfrm>
          <a:prstGeom prst="rect">
            <a:avLst/>
          </a:prstGeom>
        </p:spPr>
      </p:pic>
      <p:sp>
        <p:nvSpPr>
          <p:cNvPr id="4" name="Tekstfelt 3">
            <a:extLst>
              <a:ext uri="{FF2B5EF4-FFF2-40B4-BE49-F238E27FC236}">
                <a16:creationId xmlns:a16="http://schemas.microsoft.com/office/drawing/2014/main" id="{3CCFC469-F972-47E1-8745-46D0B0140AF4}"/>
              </a:ext>
            </a:extLst>
          </p:cNvPr>
          <p:cNvSpPr txBox="1"/>
          <p:nvPr/>
        </p:nvSpPr>
        <p:spPr>
          <a:xfrm>
            <a:off x="215994" y="1711028"/>
            <a:ext cx="6094428" cy="523220"/>
          </a:xfrm>
          <a:prstGeom prst="rect">
            <a:avLst/>
          </a:prstGeom>
          <a:noFill/>
        </p:spPr>
        <p:txBody>
          <a:bodyPr wrap="square">
            <a:spAutoFit/>
          </a:bodyPr>
          <a:lstStyle/>
          <a:p>
            <a:r>
              <a:rPr lang="en-GB" sz="2800" dirty="0"/>
              <a:t>Procurement requirements</a:t>
            </a:r>
          </a:p>
        </p:txBody>
      </p:sp>
      <p:sp>
        <p:nvSpPr>
          <p:cNvPr id="7" name="Tekstfelt 6">
            <a:extLst>
              <a:ext uri="{FF2B5EF4-FFF2-40B4-BE49-F238E27FC236}">
                <a16:creationId xmlns:a16="http://schemas.microsoft.com/office/drawing/2014/main" id="{629211E2-D1F8-4F66-92ED-7CB5B99F8881}"/>
              </a:ext>
            </a:extLst>
          </p:cNvPr>
          <p:cNvSpPr txBox="1"/>
          <p:nvPr/>
        </p:nvSpPr>
        <p:spPr>
          <a:xfrm>
            <a:off x="311085" y="2234248"/>
            <a:ext cx="4524865" cy="4524315"/>
          </a:xfrm>
          <a:prstGeom prst="rect">
            <a:avLst/>
          </a:prstGeom>
          <a:noFill/>
        </p:spPr>
        <p:txBody>
          <a:bodyPr wrap="square">
            <a:spAutoFit/>
          </a:bodyPr>
          <a:lstStyle/>
          <a:p>
            <a:pPr>
              <a:spcBef>
                <a:spcPts val="600"/>
              </a:spcBef>
            </a:pPr>
            <a:r>
              <a:rPr lang="en-GB" sz="2400" b="1" dirty="0"/>
              <a:t>Stage 1</a:t>
            </a:r>
            <a:r>
              <a:rPr lang="en-GB" sz="2400" dirty="0"/>
              <a:t>: Identify a need for products and/or services.</a:t>
            </a:r>
          </a:p>
          <a:p>
            <a:pPr>
              <a:spcBef>
                <a:spcPts val="600"/>
              </a:spcBef>
            </a:pPr>
            <a:r>
              <a:rPr lang="en-GB" sz="2400" b="1" dirty="0"/>
              <a:t>Stage 2</a:t>
            </a:r>
            <a:r>
              <a:rPr lang="en-GB" sz="2400" dirty="0"/>
              <a:t>: Create and submit a purchase request. </a:t>
            </a:r>
          </a:p>
          <a:p>
            <a:pPr>
              <a:spcBef>
                <a:spcPts val="600"/>
              </a:spcBef>
            </a:pPr>
            <a:r>
              <a:rPr lang="en-GB" sz="2400" b="1" dirty="0"/>
              <a:t>Stage 3</a:t>
            </a:r>
            <a:r>
              <a:rPr lang="en-GB" sz="2400" dirty="0"/>
              <a:t>: Evaluate and select suppliers/vendors. </a:t>
            </a:r>
          </a:p>
          <a:p>
            <a:pPr>
              <a:spcBef>
                <a:spcPts val="600"/>
              </a:spcBef>
            </a:pPr>
            <a:r>
              <a:rPr lang="en-GB" sz="2400" b="1" dirty="0"/>
              <a:t>Stage 4</a:t>
            </a:r>
            <a:r>
              <a:rPr lang="en-GB" sz="2400" dirty="0"/>
              <a:t>: Negotiate the terms of a contract with the selected supplier. </a:t>
            </a:r>
          </a:p>
          <a:p>
            <a:pPr>
              <a:spcBef>
                <a:spcPts val="600"/>
              </a:spcBef>
            </a:pPr>
            <a:r>
              <a:rPr lang="en-GB" sz="2400" b="1" dirty="0"/>
              <a:t>Stage 5</a:t>
            </a:r>
            <a:r>
              <a:rPr lang="en-GB" sz="2400" dirty="0"/>
              <a:t>: Finalize a purchase order.</a:t>
            </a:r>
          </a:p>
          <a:p>
            <a:pPr>
              <a:spcBef>
                <a:spcPts val="600"/>
              </a:spcBef>
            </a:pPr>
            <a:r>
              <a:rPr lang="en-GB" sz="2400" b="1" dirty="0">
                <a:effectLst/>
                <a:latin typeface="Calibri" panose="020F0502020204030204" pitchFamily="34" charset="0"/>
                <a:ea typeface="Calibri" panose="020F0502020204030204" pitchFamily="34" charset="0"/>
                <a:cs typeface="Arial" panose="020B0604020202020204" pitchFamily="34" charset="0"/>
              </a:rPr>
              <a:t>Stage 6</a:t>
            </a:r>
            <a:r>
              <a:rPr lang="en-GB" sz="2400" dirty="0">
                <a:effectLst/>
                <a:latin typeface="Calibri" panose="020F0502020204030204" pitchFamily="34" charset="0"/>
                <a:ea typeface="Calibri" panose="020F0502020204030204" pitchFamily="34" charset="0"/>
                <a:cs typeface="Arial" panose="020B0604020202020204" pitchFamily="34" charset="0"/>
              </a:rPr>
              <a:t>: Order management</a:t>
            </a:r>
          </a:p>
          <a:p>
            <a:pPr>
              <a:spcBef>
                <a:spcPts val="600"/>
              </a:spcBef>
            </a:pPr>
            <a:endParaRPr lang="en-GB" dirty="0"/>
          </a:p>
        </p:txBody>
      </p:sp>
      <p:grpSp>
        <p:nvGrpSpPr>
          <p:cNvPr id="6" name="Gruppe 5">
            <a:extLst>
              <a:ext uri="{FF2B5EF4-FFF2-40B4-BE49-F238E27FC236}">
                <a16:creationId xmlns:a16="http://schemas.microsoft.com/office/drawing/2014/main" id="{76936BA1-822F-40A6-87C5-D045EE2B677B}"/>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7EFF6F3F-1642-4D79-9C02-D144D6B27545}"/>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065B1C13-9EEA-46BA-BAE7-A3D648DD39A6}"/>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4D1C0CFF-65E3-4E34-A25B-06EEB0D4893E}"/>
              </a:ext>
            </a:extLst>
          </p:cNvPr>
          <p:cNvSpPr txBox="1"/>
          <p:nvPr/>
        </p:nvSpPr>
        <p:spPr>
          <a:xfrm>
            <a:off x="2203373" y="964852"/>
            <a:ext cx="6037244" cy="769441"/>
          </a:xfrm>
          <a:prstGeom prst="rect">
            <a:avLst/>
          </a:prstGeom>
          <a:noFill/>
        </p:spPr>
        <p:txBody>
          <a:bodyPr wrap="square" rtlCol="0">
            <a:spAutoFit/>
          </a:bodyPr>
          <a:lstStyle/>
          <a:p>
            <a:r>
              <a:rPr lang="da-DK" sz="4400" dirty="0" err="1"/>
              <a:t>Vendor</a:t>
            </a:r>
            <a:r>
              <a:rPr lang="da-DK" sz="4400" dirty="0"/>
              <a:t> Risk Management</a:t>
            </a:r>
            <a:endParaRPr lang="en-GB" sz="4400" dirty="0"/>
          </a:p>
        </p:txBody>
      </p:sp>
    </p:spTree>
    <p:extLst>
      <p:ext uri="{BB962C8B-B14F-4D97-AF65-F5344CB8AC3E}">
        <p14:creationId xmlns:p14="http://schemas.microsoft.com/office/powerpoint/2010/main" val="42614765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B3154241-3E9F-416A-BC93-684C03B73929}"/>
              </a:ext>
            </a:extLst>
          </p:cNvPr>
          <p:cNvSpPr txBox="1"/>
          <p:nvPr/>
        </p:nvSpPr>
        <p:spPr>
          <a:xfrm>
            <a:off x="439000" y="2569427"/>
            <a:ext cx="4466375" cy="830997"/>
          </a:xfrm>
          <a:prstGeom prst="rect">
            <a:avLst/>
          </a:prstGeom>
          <a:noFill/>
        </p:spPr>
        <p:txBody>
          <a:bodyPr wrap="square">
            <a:spAutoFit/>
          </a:bodyPr>
          <a:lstStyle/>
          <a:p>
            <a:pPr>
              <a:spcBef>
                <a:spcPts val="600"/>
              </a:spcBef>
            </a:pPr>
            <a:r>
              <a:rPr lang="en-GB" sz="2400" dirty="0"/>
              <a:t>Stage 1: Identify a need for products and/or services</a:t>
            </a:r>
          </a:p>
        </p:txBody>
      </p:sp>
      <p:sp>
        <p:nvSpPr>
          <p:cNvPr id="4" name="Tekstfelt 3">
            <a:extLst>
              <a:ext uri="{FF2B5EF4-FFF2-40B4-BE49-F238E27FC236}">
                <a16:creationId xmlns:a16="http://schemas.microsoft.com/office/drawing/2014/main" id="{EEBED440-EA08-4AD4-A27D-D5D4E2C9126D}"/>
              </a:ext>
            </a:extLst>
          </p:cNvPr>
          <p:cNvSpPr txBox="1"/>
          <p:nvPr/>
        </p:nvSpPr>
        <p:spPr>
          <a:xfrm>
            <a:off x="439000" y="3603434"/>
            <a:ext cx="4251488" cy="2308324"/>
          </a:xfrm>
          <a:prstGeom prst="rect">
            <a:avLst/>
          </a:prstGeom>
          <a:noFill/>
        </p:spPr>
        <p:txBody>
          <a:bodyPr wrap="square" rtlCol="0">
            <a:spAutoFit/>
          </a:bodyPr>
          <a:lstStyle/>
          <a:p>
            <a:r>
              <a:rPr lang="en-GB" sz="2400" dirty="0">
                <a:effectLst/>
                <a:latin typeface="Calibri" panose="020F0502020204030204" pitchFamily="34" charset="0"/>
                <a:ea typeface="Calibri" panose="020F0502020204030204" pitchFamily="34" charset="0"/>
                <a:cs typeface="Arial" panose="020B0604020202020204" pitchFamily="34" charset="0"/>
              </a:rPr>
              <a:t>Before the procurement process can begin, a specific need must be recognized.</a:t>
            </a:r>
          </a:p>
          <a:p>
            <a:endParaRPr lang="en-GB" sz="2400" dirty="0">
              <a:latin typeface="Calibri" panose="020F0502020204030204" pitchFamily="34" charset="0"/>
              <a:cs typeface="Arial" panose="020B0604020202020204" pitchFamily="34" charset="0"/>
            </a:endParaRPr>
          </a:p>
          <a:p>
            <a:r>
              <a:rPr lang="en-GB" sz="2400" dirty="0">
                <a:effectLst/>
                <a:latin typeface="Calibri" panose="020F0502020204030204" pitchFamily="34" charset="0"/>
                <a:ea typeface="Calibri" panose="020F0502020204030204" pitchFamily="34" charset="0"/>
                <a:cs typeface="Arial" panose="020B0604020202020204" pitchFamily="34" charset="0"/>
              </a:rPr>
              <a:t>At this stage it is necessary to clearly define the need</a:t>
            </a:r>
            <a:endParaRPr lang="en-GB" sz="2400" dirty="0"/>
          </a:p>
        </p:txBody>
      </p:sp>
      <p:pic>
        <p:nvPicPr>
          <p:cNvPr id="7" name="Billede 6">
            <a:extLst>
              <a:ext uri="{FF2B5EF4-FFF2-40B4-BE49-F238E27FC236}">
                <a16:creationId xmlns:a16="http://schemas.microsoft.com/office/drawing/2014/main" id="{F3D65840-9A3C-432B-8441-6EBC4AFB8532}"/>
              </a:ext>
            </a:extLst>
          </p:cNvPr>
          <p:cNvPicPr>
            <a:picLocks noChangeAspect="1"/>
          </p:cNvPicPr>
          <p:nvPr/>
        </p:nvPicPr>
        <p:blipFill>
          <a:blip r:embed="rId3"/>
          <a:stretch>
            <a:fillRect/>
          </a:stretch>
        </p:blipFill>
        <p:spPr>
          <a:xfrm>
            <a:off x="4990250" y="2234146"/>
            <a:ext cx="6762750" cy="4219575"/>
          </a:xfrm>
          <a:prstGeom prst="rect">
            <a:avLst/>
          </a:prstGeom>
        </p:spPr>
      </p:pic>
      <p:sp>
        <p:nvSpPr>
          <p:cNvPr id="8" name="Ellipse 7">
            <a:extLst>
              <a:ext uri="{FF2B5EF4-FFF2-40B4-BE49-F238E27FC236}">
                <a16:creationId xmlns:a16="http://schemas.microsoft.com/office/drawing/2014/main" id="{D6C29529-62C5-41EE-B803-F57865942AE9}"/>
              </a:ext>
            </a:extLst>
          </p:cNvPr>
          <p:cNvSpPr/>
          <p:nvPr/>
        </p:nvSpPr>
        <p:spPr>
          <a:xfrm>
            <a:off x="9279651" y="2435018"/>
            <a:ext cx="2319198" cy="190512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 name="Gruppe 8">
            <a:extLst>
              <a:ext uri="{FF2B5EF4-FFF2-40B4-BE49-F238E27FC236}">
                <a16:creationId xmlns:a16="http://schemas.microsoft.com/office/drawing/2014/main" id="{EE2CD6C8-8983-47B1-A4BB-E4CD18F2FF2E}"/>
              </a:ext>
            </a:extLst>
          </p:cNvPr>
          <p:cNvGrpSpPr/>
          <p:nvPr/>
        </p:nvGrpSpPr>
        <p:grpSpPr>
          <a:xfrm>
            <a:off x="480283" y="200282"/>
            <a:ext cx="11118566" cy="1329043"/>
            <a:chOff x="480283" y="200282"/>
            <a:chExt cx="11118566" cy="1329043"/>
          </a:xfrm>
        </p:grpSpPr>
        <p:pic>
          <p:nvPicPr>
            <p:cNvPr id="10" name="Billede 9">
              <a:extLst>
                <a:ext uri="{FF2B5EF4-FFF2-40B4-BE49-F238E27FC236}">
                  <a16:creationId xmlns:a16="http://schemas.microsoft.com/office/drawing/2014/main" id="{3D786E6F-7239-4BFF-9E57-83126AF075E3}"/>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1" name="Billede 10">
              <a:extLst>
                <a:ext uri="{FF2B5EF4-FFF2-40B4-BE49-F238E27FC236}">
                  <a16:creationId xmlns:a16="http://schemas.microsoft.com/office/drawing/2014/main" id="{6033A87B-C620-4956-A754-042BCD81B78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2" name="Tekstfelt 11">
            <a:extLst>
              <a:ext uri="{FF2B5EF4-FFF2-40B4-BE49-F238E27FC236}">
                <a16:creationId xmlns:a16="http://schemas.microsoft.com/office/drawing/2014/main" id="{7DA1E4B4-A199-4CD7-95DF-021291BE873F}"/>
              </a:ext>
            </a:extLst>
          </p:cNvPr>
          <p:cNvSpPr txBox="1"/>
          <p:nvPr/>
        </p:nvSpPr>
        <p:spPr>
          <a:xfrm>
            <a:off x="1749869" y="1074897"/>
            <a:ext cx="7393345" cy="769441"/>
          </a:xfrm>
          <a:prstGeom prst="rect">
            <a:avLst/>
          </a:prstGeom>
          <a:noFill/>
        </p:spPr>
        <p:txBody>
          <a:bodyPr wrap="square">
            <a:spAutoFit/>
          </a:bodyPr>
          <a:lstStyle/>
          <a:p>
            <a:r>
              <a:rPr lang="en-GB" sz="4400" dirty="0"/>
              <a:t>Procurement requirements</a:t>
            </a:r>
          </a:p>
        </p:txBody>
      </p:sp>
    </p:spTree>
    <p:extLst>
      <p:ext uri="{BB962C8B-B14F-4D97-AF65-F5344CB8AC3E}">
        <p14:creationId xmlns:p14="http://schemas.microsoft.com/office/powerpoint/2010/main" val="10054152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9099505-7323-412B-A66D-37E27184A205}"/>
              </a:ext>
            </a:extLst>
          </p:cNvPr>
          <p:cNvPicPr>
            <a:picLocks noChangeAspect="1"/>
          </p:cNvPicPr>
          <p:nvPr/>
        </p:nvPicPr>
        <p:blipFill>
          <a:blip r:embed="rId3"/>
          <a:stretch>
            <a:fillRect/>
          </a:stretch>
        </p:blipFill>
        <p:spPr>
          <a:xfrm>
            <a:off x="4870659" y="1866356"/>
            <a:ext cx="6761050" cy="4218798"/>
          </a:xfrm>
          <a:prstGeom prst="rect">
            <a:avLst/>
          </a:prstGeom>
        </p:spPr>
      </p:pic>
      <p:sp>
        <p:nvSpPr>
          <p:cNvPr id="6" name="Tekstfelt 5">
            <a:extLst>
              <a:ext uri="{FF2B5EF4-FFF2-40B4-BE49-F238E27FC236}">
                <a16:creationId xmlns:a16="http://schemas.microsoft.com/office/drawing/2014/main" id="{EB8B1181-8F62-4FF2-ACB3-9E5D4396731A}"/>
              </a:ext>
            </a:extLst>
          </p:cNvPr>
          <p:cNvSpPr txBox="1"/>
          <p:nvPr/>
        </p:nvSpPr>
        <p:spPr>
          <a:xfrm>
            <a:off x="696084" y="2514956"/>
            <a:ext cx="3370685" cy="1384995"/>
          </a:xfrm>
          <a:prstGeom prst="rect">
            <a:avLst/>
          </a:prstGeom>
          <a:noFill/>
        </p:spPr>
        <p:txBody>
          <a:bodyPr wrap="square">
            <a:spAutoFit/>
          </a:bodyPr>
          <a:lstStyle/>
          <a:p>
            <a:r>
              <a:rPr lang="en-GB" sz="2800" dirty="0"/>
              <a:t>Stage 2: Create and submit a purchase request. </a:t>
            </a:r>
          </a:p>
        </p:txBody>
      </p:sp>
      <p:sp>
        <p:nvSpPr>
          <p:cNvPr id="4" name="Ellipse 3">
            <a:extLst>
              <a:ext uri="{FF2B5EF4-FFF2-40B4-BE49-F238E27FC236}">
                <a16:creationId xmlns:a16="http://schemas.microsoft.com/office/drawing/2014/main" id="{69495764-CEAC-4C4C-8056-F3CA3D2E6173}"/>
              </a:ext>
            </a:extLst>
          </p:cNvPr>
          <p:cNvSpPr/>
          <p:nvPr/>
        </p:nvSpPr>
        <p:spPr>
          <a:xfrm>
            <a:off x="9098218" y="2745557"/>
            <a:ext cx="2533491" cy="145852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kstfelt 6">
            <a:extLst>
              <a:ext uri="{FF2B5EF4-FFF2-40B4-BE49-F238E27FC236}">
                <a16:creationId xmlns:a16="http://schemas.microsoft.com/office/drawing/2014/main" id="{27E516A1-1AA3-4D11-AB79-4DE853E49CF6}"/>
              </a:ext>
            </a:extLst>
          </p:cNvPr>
          <p:cNvSpPr txBox="1"/>
          <p:nvPr/>
        </p:nvSpPr>
        <p:spPr>
          <a:xfrm>
            <a:off x="696084" y="4423631"/>
            <a:ext cx="3704734" cy="1569660"/>
          </a:xfrm>
          <a:prstGeom prst="rect">
            <a:avLst/>
          </a:prstGeom>
          <a:noFill/>
        </p:spPr>
        <p:txBody>
          <a:bodyPr wrap="square" rtlCol="0">
            <a:spAutoFit/>
          </a:bodyPr>
          <a:lstStyle/>
          <a:p>
            <a:r>
              <a:rPr lang="en-GB" sz="2400" dirty="0"/>
              <a:t>A purchase request (or purchase requisition) is a formal request for goods or services </a:t>
            </a:r>
          </a:p>
        </p:txBody>
      </p:sp>
      <p:grpSp>
        <p:nvGrpSpPr>
          <p:cNvPr id="8" name="Gruppe 7">
            <a:extLst>
              <a:ext uri="{FF2B5EF4-FFF2-40B4-BE49-F238E27FC236}">
                <a16:creationId xmlns:a16="http://schemas.microsoft.com/office/drawing/2014/main" id="{4E957BCA-2144-4FB9-B577-7FACD14FD64C}"/>
              </a:ext>
            </a:extLst>
          </p:cNvPr>
          <p:cNvGrpSpPr/>
          <p:nvPr/>
        </p:nvGrpSpPr>
        <p:grpSpPr>
          <a:xfrm>
            <a:off x="480283" y="200282"/>
            <a:ext cx="11118566" cy="1329043"/>
            <a:chOff x="480283" y="200282"/>
            <a:chExt cx="11118566" cy="1329043"/>
          </a:xfrm>
        </p:grpSpPr>
        <p:pic>
          <p:nvPicPr>
            <p:cNvPr id="9" name="Billede 8">
              <a:extLst>
                <a:ext uri="{FF2B5EF4-FFF2-40B4-BE49-F238E27FC236}">
                  <a16:creationId xmlns:a16="http://schemas.microsoft.com/office/drawing/2014/main" id="{123AD257-D737-4E45-BB6A-18D6A0657506}"/>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89BDB53-71EE-43B1-BC00-48C0C10D1D40}"/>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DE485D9E-912F-421D-9648-1FBA36ABA34B}"/>
              </a:ext>
            </a:extLst>
          </p:cNvPr>
          <p:cNvSpPr txBox="1"/>
          <p:nvPr/>
        </p:nvSpPr>
        <p:spPr>
          <a:xfrm>
            <a:off x="1749869" y="1074897"/>
            <a:ext cx="7393345" cy="769441"/>
          </a:xfrm>
          <a:prstGeom prst="rect">
            <a:avLst/>
          </a:prstGeom>
          <a:noFill/>
        </p:spPr>
        <p:txBody>
          <a:bodyPr wrap="square">
            <a:spAutoFit/>
          </a:bodyPr>
          <a:lstStyle/>
          <a:p>
            <a:r>
              <a:rPr lang="en-GB" sz="4400" dirty="0"/>
              <a:t>Procurement requirements</a:t>
            </a:r>
          </a:p>
        </p:txBody>
      </p:sp>
    </p:spTree>
    <p:extLst>
      <p:ext uri="{BB962C8B-B14F-4D97-AF65-F5344CB8AC3E}">
        <p14:creationId xmlns:p14="http://schemas.microsoft.com/office/powerpoint/2010/main" val="4897531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9099505-7323-412B-A66D-37E27184A205}"/>
              </a:ext>
            </a:extLst>
          </p:cNvPr>
          <p:cNvPicPr>
            <a:picLocks noChangeAspect="1"/>
          </p:cNvPicPr>
          <p:nvPr/>
        </p:nvPicPr>
        <p:blipFill>
          <a:blip r:embed="rId3"/>
          <a:stretch>
            <a:fillRect/>
          </a:stretch>
        </p:blipFill>
        <p:spPr>
          <a:xfrm>
            <a:off x="5352394" y="2177440"/>
            <a:ext cx="6761050" cy="4218798"/>
          </a:xfrm>
          <a:prstGeom prst="rect">
            <a:avLst/>
          </a:prstGeom>
        </p:spPr>
      </p:pic>
      <p:sp>
        <p:nvSpPr>
          <p:cNvPr id="6" name="Tekstfelt 5">
            <a:extLst>
              <a:ext uri="{FF2B5EF4-FFF2-40B4-BE49-F238E27FC236}">
                <a16:creationId xmlns:a16="http://schemas.microsoft.com/office/drawing/2014/main" id="{EB8B1181-8F62-4FF2-ACB3-9E5D4396731A}"/>
              </a:ext>
            </a:extLst>
          </p:cNvPr>
          <p:cNvSpPr txBox="1"/>
          <p:nvPr/>
        </p:nvSpPr>
        <p:spPr>
          <a:xfrm>
            <a:off x="480282" y="1703506"/>
            <a:ext cx="6038851" cy="461665"/>
          </a:xfrm>
          <a:prstGeom prst="rect">
            <a:avLst/>
          </a:prstGeom>
          <a:noFill/>
        </p:spPr>
        <p:txBody>
          <a:bodyPr wrap="square">
            <a:spAutoFit/>
          </a:bodyPr>
          <a:lstStyle/>
          <a:p>
            <a:r>
              <a:rPr lang="en-GB" sz="2400" dirty="0"/>
              <a:t>Stage 3: Evaluate and select suppliers/vendors</a:t>
            </a:r>
          </a:p>
        </p:txBody>
      </p:sp>
      <p:sp>
        <p:nvSpPr>
          <p:cNvPr id="4" name="Ellipse 3">
            <a:extLst>
              <a:ext uri="{FF2B5EF4-FFF2-40B4-BE49-F238E27FC236}">
                <a16:creationId xmlns:a16="http://schemas.microsoft.com/office/drawing/2014/main" id="{69495764-CEAC-4C4C-8056-F3CA3D2E6173}"/>
              </a:ext>
            </a:extLst>
          </p:cNvPr>
          <p:cNvSpPr/>
          <p:nvPr/>
        </p:nvSpPr>
        <p:spPr>
          <a:xfrm>
            <a:off x="9578673" y="4527749"/>
            <a:ext cx="2133044" cy="131221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kstfelt 6">
            <a:extLst>
              <a:ext uri="{FF2B5EF4-FFF2-40B4-BE49-F238E27FC236}">
                <a16:creationId xmlns:a16="http://schemas.microsoft.com/office/drawing/2014/main" id="{27E516A1-1AA3-4D11-AB79-4DE853E49CF6}"/>
              </a:ext>
            </a:extLst>
          </p:cNvPr>
          <p:cNvSpPr txBox="1"/>
          <p:nvPr/>
        </p:nvSpPr>
        <p:spPr>
          <a:xfrm>
            <a:off x="480282" y="2339352"/>
            <a:ext cx="4723868" cy="4051622"/>
          </a:xfrm>
          <a:prstGeom prst="rect">
            <a:avLst/>
          </a:prstGeom>
          <a:noFill/>
        </p:spPr>
        <p:txBody>
          <a:bodyPr wrap="square" rtlCol="0">
            <a:spAutoFit/>
          </a:bodyPr>
          <a:lstStyle/>
          <a:p>
            <a:r>
              <a:rPr lang="en-GB" sz="2400" dirty="0">
                <a:effectLst/>
                <a:latin typeface="Calibri" panose="020F0502020204030204" pitchFamily="34" charset="0"/>
                <a:ea typeface="Calibri" panose="020F0502020204030204" pitchFamily="34" charset="0"/>
                <a:cs typeface="Arial" panose="020B0604020202020204" pitchFamily="34" charset="0"/>
              </a:rPr>
              <a:t>The next step is to assess various vendors, then choose one that meets key requirements. </a:t>
            </a:r>
          </a:p>
          <a:p>
            <a:pPr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For best results, consider the “big picture” of what a vendor can offer, including:</a:t>
            </a:r>
          </a:p>
          <a:p>
            <a:pPr marL="342900" lvl="0" indent="-342900" algn="just">
              <a:lnSpc>
                <a:spcPct val="107000"/>
              </a:lnSpc>
              <a:buFont typeface="Arial" panose="020B0604020202020204" pitchFamily="34" charset="0"/>
              <a:buChar char="-"/>
            </a:pPr>
            <a:r>
              <a:rPr lang="en-GB" sz="2400" dirty="0">
                <a:effectLst/>
                <a:latin typeface="Calibri" panose="020F0502020204030204" pitchFamily="34" charset="0"/>
                <a:ea typeface="Arial" panose="020B0604020202020204" pitchFamily="34" charset="0"/>
                <a:cs typeface="Arial" panose="020B0604020202020204" pitchFamily="34" charset="0"/>
              </a:rPr>
              <a:t>Ease of communication</a:t>
            </a:r>
          </a:p>
          <a:p>
            <a:pPr marL="342900" lvl="0" indent="-342900" algn="just">
              <a:lnSpc>
                <a:spcPct val="107000"/>
              </a:lnSpc>
              <a:buFont typeface="Arial" panose="020B0604020202020204" pitchFamily="34" charset="0"/>
              <a:buChar char="-"/>
            </a:pPr>
            <a:r>
              <a:rPr lang="en-GB" sz="2400" dirty="0">
                <a:effectLst/>
                <a:latin typeface="Calibri" panose="020F0502020204030204" pitchFamily="34" charset="0"/>
                <a:ea typeface="Arial" panose="020B0604020202020204" pitchFamily="34" charset="0"/>
                <a:cs typeface="Arial" panose="020B0604020202020204" pitchFamily="34" charset="0"/>
              </a:rPr>
              <a:t>Company ethics</a:t>
            </a:r>
          </a:p>
          <a:p>
            <a:pPr marL="342900" lvl="0" indent="-342900" algn="just">
              <a:lnSpc>
                <a:spcPct val="107000"/>
              </a:lnSpc>
              <a:buFont typeface="Arial" panose="020B0604020202020204" pitchFamily="34" charset="0"/>
              <a:buChar char="-"/>
            </a:pPr>
            <a:r>
              <a:rPr lang="en-GB" sz="2400" dirty="0">
                <a:effectLst/>
                <a:latin typeface="Calibri" panose="020F0502020204030204" pitchFamily="34" charset="0"/>
                <a:ea typeface="Arial" panose="020B0604020202020204" pitchFamily="34" charset="0"/>
                <a:cs typeface="Arial" panose="020B0604020202020204" pitchFamily="34" charset="0"/>
              </a:rPr>
              <a:t>Accountability</a:t>
            </a:r>
          </a:p>
          <a:p>
            <a:pPr marL="342900" lvl="0" indent="-342900" algn="just">
              <a:lnSpc>
                <a:spcPct val="107000"/>
              </a:lnSpc>
              <a:spcAft>
                <a:spcPts val="800"/>
              </a:spcAft>
              <a:buFont typeface="Arial" panose="020B0604020202020204" pitchFamily="34" charset="0"/>
              <a:buChar char="-"/>
            </a:pPr>
            <a:r>
              <a:rPr lang="en-GB" sz="2400" dirty="0">
                <a:effectLst/>
                <a:latin typeface="Calibri" panose="020F0502020204030204" pitchFamily="34" charset="0"/>
                <a:ea typeface="Arial" panose="020B0604020202020204" pitchFamily="34" charset="0"/>
                <a:cs typeface="Arial" panose="020B0604020202020204" pitchFamily="34" charset="0"/>
              </a:rPr>
              <a:t>Production capabilities</a:t>
            </a:r>
          </a:p>
        </p:txBody>
      </p:sp>
      <p:grpSp>
        <p:nvGrpSpPr>
          <p:cNvPr id="8" name="Gruppe 7">
            <a:extLst>
              <a:ext uri="{FF2B5EF4-FFF2-40B4-BE49-F238E27FC236}">
                <a16:creationId xmlns:a16="http://schemas.microsoft.com/office/drawing/2014/main" id="{9D0A769D-23BD-4CB9-8910-B05F4EB38578}"/>
              </a:ext>
            </a:extLst>
          </p:cNvPr>
          <p:cNvGrpSpPr/>
          <p:nvPr/>
        </p:nvGrpSpPr>
        <p:grpSpPr>
          <a:xfrm>
            <a:off x="480283" y="200282"/>
            <a:ext cx="11118566" cy="1329043"/>
            <a:chOff x="480283" y="200282"/>
            <a:chExt cx="11118566" cy="1329043"/>
          </a:xfrm>
        </p:grpSpPr>
        <p:pic>
          <p:nvPicPr>
            <p:cNvPr id="9" name="Billede 8">
              <a:extLst>
                <a:ext uri="{FF2B5EF4-FFF2-40B4-BE49-F238E27FC236}">
                  <a16:creationId xmlns:a16="http://schemas.microsoft.com/office/drawing/2014/main" id="{A2ECFD09-8DC9-4E1F-A240-F1E82B55EF01}"/>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51DA04BE-9754-4F50-995C-BA283B03809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4D2FA6AD-63AD-4E5E-851B-734C4914053E}"/>
              </a:ext>
            </a:extLst>
          </p:cNvPr>
          <p:cNvSpPr txBox="1"/>
          <p:nvPr/>
        </p:nvSpPr>
        <p:spPr>
          <a:xfrm>
            <a:off x="1793418" y="908346"/>
            <a:ext cx="7393345" cy="769441"/>
          </a:xfrm>
          <a:prstGeom prst="rect">
            <a:avLst/>
          </a:prstGeom>
          <a:noFill/>
        </p:spPr>
        <p:txBody>
          <a:bodyPr wrap="square">
            <a:spAutoFit/>
          </a:bodyPr>
          <a:lstStyle/>
          <a:p>
            <a:r>
              <a:rPr lang="en-GB" sz="4400" dirty="0"/>
              <a:t>Procurement requirements</a:t>
            </a:r>
          </a:p>
        </p:txBody>
      </p:sp>
    </p:spTree>
    <p:extLst>
      <p:ext uri="{BB962C8B-B14F-4D97-AF65-F5344CB8AC3E}">
        <p14:creationId xmlns:p14="http://schemas.microsoft.com/office/powerpoint/2010/main" val="31137625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9099505-7323-412B-A66D-37E27184A205}"/>
              </a:ext>
            </a:extLst>
          </p:cNvPr>
          <p:cNvPicPr>
            <a:picLocks noChangeAspect="1"/>
          </p:cNvPicPr>
          <p:nvPr/>
        </p:nvPicPr>
        <p:blipFill>
          <a:blip r:embed="rId3"/>
          <a:stretch>
            <a:fillRect/>
          </a:stretch>
        </p:blipFill>
        <p:spPr>
          <a:xfrm>
            <a:off x="4869485" y="2234923"/>
            <a:ext cx="6761050" cy="4218798"/>
          </a:xfrm>
          <a:prstGeom prst="rect">
            <a:avLst/>
          </a:prstGeom>
        </p:spPr>
      </p:pic>
      <p:sp>
        <p:nvSpPr>
          <p:cNvPr id="6" name="Tekstfelt 5">
            <a:extLst>
              <a:ext uri="{FF2B5EF4-FFF2-40B4-BE49-F238E27FC236}">
                <a16:creationId xmlns:a16="http://schemas.microsoft.com/office/drawing/2014/main" id="{EB8B1181-8F62-4FF2-ACB3-9E5D4396731A}"/>
              </a:ext>
            </a:extLst>
          </p:cNvPr>
          <p:cNvSpPr txBox="1"/>
          <p:nvPr/>
        </p:nvSpPr>
        <p:spPr>
          <a:xfrm>
            <a:off x="571307" y="2685124"/>
            <a:ext cx="3370685" cy="1815882"/>
          </a:xfrm>
          <a:prstGeom prst="rect">
            <a:avLst/>
          </a:prstGeom>
          <a:noFill/>
        </p:spPr>
        <p:txBody>
          <a:bodyPr wrap="square">
            <a:spAutoFit/>
          </a:bodyPr>
          <a:lstStyle/>
          <a:p>
            <a:r>
              <a:rPr lang="en-GB" sz="2800" dirty="0"/>
              <a:t>Stage 4: Negotiate the terms of a contract with the selected supplier </a:t>
            </a:r>
          </a:p>
        </p:txBody>
      </p:sp>
      <p:sp>
        <p:nvSpPr>
          <p:cNvPr id="4" name="Ellipse 3">
            <a:extLst>
              <a:ext uri="{FF2B5EF4-FFF2-40B4-BE49-F238E27FC236}">
                <a16:creationId xmlns:a16="http://schemas.microsoft.com/office/drawing/2014/main" id="{69495764-CEAC-4C4C-8056-F3CA3D2E6173}"/>
              </a:ext>
            </a:extLst>
          </p:cNvPr>
          <p:cNvSpPr/>
          <p:nvPr/>
        </p:nvSpPr>
        <p:spPr>
          <a:xfrm>
            <a:off x="8682087" y="4939645"/>
            <a:ext cx="2366127" cy="135746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uppe 6">
            <a:extLst>
              <a:ext uri="{FF2B5EF4-FFF2-40B4-BE49-F238E27FC236}">
                <a16:creationId xmlns:a16="http://schemas.microsoft.com/office/drawing/2014/main" id="{F8AFB1B0-E1E3-44E2-99C7-B4BEDFA952F8}"/>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A2734408-136F-421F-B68D-EE5EAFCC40FA}"/>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B9E6544F-1C15-4FBD-8B49-92FE10898757}"/>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B79217AF-9E99-4051-B405-7E3F059515F4}"/>
              </a:ext>
            </a:extLst>
          </p:cNvPr>
          <p:cNvSpPr txBox="1"/>
          <p:nvPr/>
        </p:nvSpPr>
        <p:spPr>
          <a:xfrm>
            <a:off x="1749869" y="1074897"/>
            <a:ext cx="7393345" cy="769441"/>
          </a:xfrm>
          <a:prstGeom prst="rect">
            <a:avLst/>
          </a:prstGeom>
          <a:noFill/>
        </p:spPr>
        <p:txBody>
          <a:bodyPr wrap="square">
            <a:spAutoFit/>
          </a:bodyPr>
          <a:lstStyle/>
          <a:p>
            <a:r>
              <a:rPr lang="en-GB" sz="4400" dirty="0"/>
              <a:t>Procurement requirements</a:t>
            </a:r>
          </a:p>
        </p:txBody>
      </p:sp>
    </p:spTree>
    <p:extLst>
      <p:ext uri="{BB962C8B-B14F-4D97-AF65-F5344CB8AC3E}">
        <p14:creationId xmlns:p14="http://schemas.microsoft.com/office/powerpoint/2010/main" val="41701381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9099505-7323-412B-A66D-37E27184A205}"/>
              </a:ext>
            </a:extLst>
          </p:cNvPr>
          <p:cNvPicPr>
            <a:picLocks noChangeAspect="1"/>
          </p:cNvPicPr>
          <p:nvPr/>
        </p:nvPicPr>
        <p:blipFill>
          <a:blip r:embed="rId3"/>
          <a:stretch>
            <a:fillRect/>
          </a:stretch>
        </p:blipFill>
        <p:spPr>
          <a:xfrm>
            <a:off x="5325035" y="2306795"/>
            <a:ext cx="6645868" cy="4146926"/>
          </a:xfrm>
          <a:prstGeom prst="rect">
            <a:avLst/>
          </a:prstGeom>
        </p:spPr>
      </p:pic>
      <p:sp>
        <p:nvSpPr>
          <p:cNvPr id="6" name="Tekstfelt 5">
            <a:extLst>
              <a:ext uri="{FF2B5EF4-FFF2-40B4-BE49-F238E27FC236}">
                <a16:creationId xmlns:a16="http://schemas.microsoft.com/office/drawing/2014/main" id="{EB8B1181-8F62-4FF2-ACB3-9E5D4396731A}"/>
              </a:ext>
            </a:extLst>
          </p:cNvPr>
          <p:cNvSpPr txBox="1"/>
          <p:nvPr/>
        </p:nvSpPr>
        <p:spPr>
          <a:xfrm>
            <a:off x="507186" y="1789406"/>
            <a:ext cx="6409981" cy="523220"/>
          </a:xfrm>
          <a:prstGeom prst="rect">
            <a:avLst/>
          </a:prstGeom>
          <a:noFill/>
        </p:spPr>
        <p:txBody>
          <a:bodyPr wrap="square">
            <a:spAutoFit/>
          </a:bodyPr>
          <a:lstStyle/>
          <a:p>
            <a:r>
              <a:rPr lang="en-GB" sz="2800" dirty="0"/>
              <a:t>Stage 5 and Stage 6: Order management</a:t>
            </a:r>
          </a:p>
        </p:txBody>
      </p:sp>
      <p:sp>
        <p:nvSpPr>
          <p:cNvPr id="4" name="Ellipse 3">
            <a:extLst>
              <a:ext uri="{FF2B5EF4-FFF2-40B4-BE49-F238E27FC236}">
                <a16:creationId xmlns:a16="http://schemas.microsoft.com/office/drawing/2014/main" id="{69495764-CEAC-4C4C-8056-F3CA3D2E6173}"/>
              </a:ext>
            </a:extLst>
          </p:cNvPr>
          <p:cNvSpPr/>
          <p:nvPr/>
        </p:nvSpPr>
        <p:spPr>
          <a:xfrm rot="4791783">
            <a:off x="4632673" y="3155096"/>
            <a:ext cx="3852294" cy="205195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kstfelt 2">
            <a:extLst>
              <a:ext uri="{FF2B5EF4-FFF2-40B4-BE49-F238E27FC236}">
                <a16:creationId xmlns:a16="http://schemas.microsoft.com/office/drawing/2014/main" id="{B805DD37-7997-44D6-9AAC-46149F3090F0}"/>
              </a:ext>
            </a:extLst>
          </p:cNvPr>
          <p:cNvSpPr txBox="1"/>
          <p:nvPr/>
        </p:nvSpPr>
        <p:spPr>
          <a:xfrm>
            <a:off x="507186" y="2514956"/>
            <a:ext cx="3878416" cy="3046988"/>
          </a:xfrm>
          <a:prstGeom prst="rect">
            <a:avLst/>
          </a:prstGeom>
          <a:noFill/>
        </p:spPr>
        <p:txBody>
          <a:bodyPr wrap="square" rtlCol="0">
            <a:spAutoFit/>
          </a:bodyPr>
          <a:lstStyle/>
          <a:p>
            <a:r>
              <a:rPr lang="en-GB" sz="2400" dirty="0">
                <a:effectLst/>
                <a:latin typeface="Calibri" panose="020F0502020204030204" pitchFamily="34" charset="0"/>
                <a:ea typeface="Calibri" panose="020F0502020204030204" pitchFamily="34" charset="0"/>
                <a:cs typeface="Arial" panose="020B0604020202020204" pitchFamily="34" charset="0"/>
              </a:rPr>
              <a:t>As the goods/services are delivered, there should be someone responsible, ideally the end-user of the product or services, for checking that all standards have been met delivery deadlines, product quantities, and quality, etc</a:t>
            </a:r>
            <a:endParaRPr lang="en-GB" sz="2400" dirty="0"/>
          </a:p>
        </p:txBody>
      </p:sp>
      <p:grpSp>
        <p:nvGrpSpPr>
          <p:cNvPr id="7" name="Gruppe 6">
            <a:extLst>
              <a:ext uri="{FF2B5EF4-FFF2-40B4-BE49-F238E27FC236}">
                <a16:creationId xmlns:a16="http://schemas.microsoft.com/office/drawing/2014/main" id="{A23177BE-C518-459D-98D2-E5EB600467B3}"/>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8F0AFA86-FF40-45B8-889D-73B32301AC4F}"/>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8434B8A5-ED3C-4155-A9FB-ED2A32E277E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DB442394-B3A3-4F4A-AA8F-F026C967B866}"/>
              </a:ext>
            </a:extLst>
          </p:cNvPr>
          <p:cNvSpPr txBox="1"/>
          <p:nvPr/>
        </p:nvSpPr>
        <p:spPr>
          <a:xfrm>
            <a:off x="1749869" y="1074897"/>
            <a:ext cx="7393345" cy="769441"/>
          </a:xfrm>
          <a:prstGeom prst="rect">
            <a:avLst/>
          </a:prstGeom>
          <a:noFill/>
        </p:spPr>
        <p:txBody>
          <a:bodyPr wrap="square">
            <a:spAutoFit/>
          </a:bodyPr>
          <a:lstStyle/>
          <a:p>
            <a:r>
              <a:rPr lang="en-GB" sz="4400" dirty="0"/>
              <a:t>Procurement requirements</a:t>
            </a:r>
          </a:p>
        </p:txBody>
      </p:sp>
    </p:spTree>
    <p:extLst>
      <p:ext uri="{BB962C8B-B14F-4D97-AF65-F5344CB8AC3E}">
        <p14:creationId xmlns:p14="http://schemas.microsoft.com/office/powerpoint/2010/main" val="39336021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felt 2">
            <a:extLst>
              <a:ext uri="{FF2B5EF4-FFF2-40B4-BE49-F238E27FC236}">
                <a16:creationId xmlns:a16="http://schemas.microsoft.com/office/drawing/2014/main" id="{162A595D-DA21-40DA-9E4F-8DA968946EE1}"/>
              </a:ext>
            </a:extLst>
          </p:cNvPr>
          <p:cNvSpPr txBox="1"/>
          <p:nvPr/>
        </p:nvSpPr>
        <p:spPr>
          <a:xfrm>
            <a:off x="6355911" y="2016168"/>
            <a:ext cx="5198340" cy="4124206"/>
          </a:xfrm>
          <a:prstGeom prst="rect">
            <a:avLst/>
          </a:prstGeom>
          <a:noFill/>
        </p:spPr>
        <p:txBody>
          <a:bodyPr wrap="square" rtlCol="0">
            <a:spAutoFit/>
          </a:bodyPr>
          <a:lstStyle/>
          <a:p>
            <a:r>
              <a:rPr lang="en-GB" sz="2800" dirty="0">
                <a:effectLst/>
                <a:latin typeface="Calibri" panose="020F0502020204030204" pitchFamily="34" charset="0"/>
                <a:ea typeface="Calibri" panose="020F0502020204030204" pitchFamily="34" charset="0"/>
                <a:cs typeface="Arial" panose="020B0604020202020204" pitchFamily="34" charset="0"/>
              </a:rPr>
              <a:t>Vendor security risk management </a:t>
            </a:r>
            <a:r>
              <a:rPr lang="en-GB" sz="2400" dirty="0">
                <a:effectLst/>
                <a:latin typeface="Calibri" panose="020F0502020204030204" pitchFamily="34" charset="0"/>
                <a:ea typeface="Calibri" panose="020F0502020204030204" pitchFamily="34" charset="0"/>
                <a:cs typeface="Arial" panose="020B0604020202020204" pitchFamily="34" charset="0"/>
              </a:rPr>
              <a:t>is a strategy designed to limit the number of threats, vulnerabilities, and weaknesses your organization faces due to the vendors in your supply chain. </a:t>
            </a:r>
          </a:p>
          <a:p>
            <a:endParaRPr lang="en-GB" sz="2400" dirty="0">
              <a:effectLst/>
              <a:latin typeface="Calibri" panose="020F0502020204030204" pitchFamily="34" charset="0"/>
              <a:ea typeface="Calibri" panose="020F0502020204030204" pitchFamily="34" charset="0"/>
              <a:cs typeface="Arial" panose="020B0604020202020204" pitchFamily="34" charset="0"/>
            </a:endParaRPr>
          </a:p>
          <a:p>
            <a:r>
              <a:rPr lang="en-GB" sz="2400" dirty="0">
                <a:effectLst/>
                <a:latin typeface="Calibri" panose="020F0502020204030204" pitchFamily="34" charset="0"/>
                <a:ea typeface="Calibri" panose="020F0502020204030204" pitchFamily="34" charset="0"/>
                <a:cs typeface="Arial" panose="020B0604020202020204" pitchFamily="34" charset="0"/>
              </a:rPr>
              <a:t>A vendor is typically a third-party organization that sells a product, service, or piece of equipment that your business needs to operate.</a:t>
            </a:r>
          </a:p>
          <a:p>
            <a:endParaRPr lang="en-GB" dirty="0"/>
          </a:p>
        </p:txBody>
      </p:sp>
      <p:pic>
        <p:nvPicPr>
          <p:cNvPr id="1028" name="Picture 4" descr="An Overview on Vendor Risk Management | Ignyte Assurance Platform">
            <a:extLst>
              <a:ext uri="{FF2B5EF4-FFF2-40B4-BE49-F238E27FC236}">
                <a16:creationId xmlns:a16="http://schemas.microsoft.com/office/drawing/2014/main" id="{F83DC276-638F-4704-954F-D4A4F37272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4065" y="1858122"/>
            <a:ext cx="4772025" cy="4800600"/>
          </a:xfrm>
          <a:prstGeom prst="rect">
            <a:avLst/>
          </a:prstGeom>
          <a:noFill/>
          <a:extLst>
            <a:ext uri="{909E8E84-426E-40DD-AFC4-6F175D3DCCD1}">
              <a14:hiddenFill xmlns:a14="http://schemas.microsoft.com/office/drawing/2010/main">
                <a:solidFill>
                  <a:srgbClr val="FFFFFF"/>
                </a:solidFill>
              </a14:hiddenFill>
            </a:ext>
          </a:extLst>
        </p:spPr>
      </p:pic>
      <p:grpSp>
        <p:nvGrpSpPr>
          <p:cNvPr id="6" name="Gruppe 5">
            <a:extLst>
              <a:ext uri="{FF2B5EF4-FFF2-40B4-BE49-F238E27FC236}">
                <a16:creationId xmlns:a16="http://schemas.microsoft.com/office/drawing/2014/main" id="{45172A64-2B21-46D1-84B2-7BF45CE8EBF4}"/>
              </a:ext>
            </a:extLst>
          </p:cNvPr>
          <p:cNvGrpSpPr/>
          <p:nvPr/>
        </p:nvGrpSpPr>
        <p:grpSpPr>
          <a:xfrm>
            <a:off x="536717" y="199278"/>
            <a:ext cx="11118566" cy="1329043"/>
            <a:chOff x="480283" y="200282"/>
            <a:chExt cx="11118566" cy="1329043"/>
          </a:xfrm>
        </p:grpSpPr>
        <p:pic>
          <p:nvPicPr>
            <p:cNvPr id="7" name="Billede 6">
              <a:extLst>
                <a:ext uri="{FF2B5EF4-FFF2-40B4-BE49-F238E27FC236}">
                  <a16:creationId xmlns:a16="http://schemas.microsoft.com/office/drawing/2014/main" id="{CA277A66-A537-4F53-AACF-2DEB785B76A1}"/>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6413B99D-01B3-4F59-BC6E-BC413925B94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9" name="Tekstfelt 8">
            <a:extLst>
              <a:ext uri="{FF2B5EF4-FFF2-40B4-BE49-F238E27FC236}">
                <a16:creationId xmlns:a16="http://schemas.microsoft.com/office/drawing/2014/main" id="{E6CF08E4-83CA-48B8-854D-E95884B7D988}"/>
              </a:ext>
            </a:extLst>
          </p:cNvPr>
          <p:cNvSpPr txBox="1"/>
          <p:nvPr/>
        </p:nvSpPr>
        <p:spPr>
          <a:xfrm>
            <a:off x="2225407" y="1074897"/>
            <a:ext cx="6037244" cy="769441"/>
          </a:xfrm>
          <a:prstGeom prst="rect">
            <a:avLst/>
          </a:prstGeom>
          <a:noFill/>
        </p:spPr>
        <p:txBody>
          <a:bodyPr wrap="square" rtlCol="0">
            <a:spAutoFit/>
          </a:bodyPr>
          <a:lstStyle/>
          <a:p>
            <a:r>
              <a:rPr lang="da-DK" sz="4400" dirty="0" err="1"/>
              <a:t>Vendor</a:t>
            </a:r>
            <a:r>
              <a:rPr lang="da-DK" sz="4400" dirty="0"/>
              <a:t> Risk Management</a:t>
            </a:r>
            <a:endParaRPr lang="en-GB" sz="4400" dirty="0"/>
          </a:p>
        </p:txBody>
      </p:sp>
    </p:spTree>
    <p:extLst>
      <p:ext uri="{BB962C8B-B14F-4D97-AF65-F5344CB8AC3E}">
        <p14:creationId xmlns:p14="http://schemas.microsoft.com/office/powerpoint/2010/main" val="34953051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3F9AD46C-61D1-46CC-9F2A-6CFF32BC5B29}"/>
              </a:ext>
            </a:extLst>
          </p:cNvPr>
          <p:cNvPicPr>
            <a:picLocks noChangeAspect="1"/>
          </p:cNvPicPr>
          <p:nvPr/>
        </p:nvPicPr>
        <p:blipFill rotWithShape="1">
          <a:blip r:embed="rId3"/>
          <a:srcRect b="3567"/>
          <a:stretch/>
        </p:blipFill>
        <p:spPr>
          <a:xfrm>
            <a:off x="536717" y="1841703"/>
            <a:ext cx="6378184" cy="4613022"/>
          </a:xfrm>
          <a:prstGeom prst="rect">
            <a:avLst/>
          </a:prstGeom>
        </p:spPr>
      </p:pic>
      <p:sp>
        <p:nvSpPr>
          <p:cNvPr id="3" name="Tekstfelt 2">
            <a:extLst>
              <a:ext uri="{FF2B5EF4-FFF2-40B4-BE49-F238E27FC236}">
                <a16:creationId xmlns:a16="http://schemas.microsoft.com/office/drawing/2014/main" id="{B66EF6B8-D049-410B-9729-5AECE8461035}"/>
              </a:ext>
            </a:extLst>
          </p:cNvPr>
          <p:cNvSpPr txBox="1"/>
          <p:nvPr/>
        </p:nvSpPr>
        <p:spPr>
          <a:xfrm>
            <a:off x="7473231" y="2027872"/>
            <a:ext cx="4279769" cy="4426853"/>
          </a:xfrm>
          <a:prstGeom prst="rect">
            <a:avLst/>
          </a:prstGeom>
          <a:noFill/>
        </p:spPr>
        <p:txBody>
          <a:bodyPr wrap="square" rtlCol="0">
            <a:spAutoFit/>
          </a:bodyPr>
          <a:lstStyle/>
          <a:p>
            <a:r>
              <a:rPr lang="en-GB" sz="2800" dirty="0">
                <a:effectLst/>
                <a:latin typeface="Calibri" panose="020F0502020204030204" pitchFamily="34" charset="0"/>
                <a:ea typeface="Calibri" panose="020F0502020204030204" pitchFamily="34" charset="0"/>
                <a:cs typeface="Arial" panose="020B0604020202020204" pitchFamily="34" charset="0"/>
              </a:rPr>
              <a:t>The Cycle of Vendor Risk Management</a:t>
            </a:r>
          </a:p>
          <a:p>
            <a:endParaRPr lang="en-GB" sz="1400" dirty="0"/>
          </a:p>
          <a:p>
            <a:pPr>
              <a:spcBef>
                <a:spcPts val="200"/>
              </a:spcBef>
            </a:pPr>
            <a:r>
              <a:rPr lang="en-GB" sz="2400" b="1" dirty="0"/>
              <a:t>Step 1</a:t>
            </a:r>
            <a:r>
              <a:rPr lang="en-GB" sz="2400" dirty="0"/>
              <a:t>:  Analysis – The company identifies the inherent risk of the relationship and the level of due diligence to be performed. Accordingly, the company evaluates the third party’s security posture and performs a gap analysis.</a:t>
            </a:r>
          </a:p>
          <a:p>
            <a:endParaRPr lang="en-GB" dirty="0"/>
          </a:p>
        </p:txBody>
      </p:sp>
      <p:grpSp>
        <p:nvGrpSpPr>
          <p:cNvPr id="7" name="Gruppe 6">
            <a:extLst>
              <a:ext uri="{FF2B5EF4-FFF2-40B4-BE49-F238E27FC236}">
                <a16:creationId xmlns:a16="http://schemas.microsoft.com/office/drawing/2014/main" id="{1CC686F3-A360-4069-8EE4-6FC40265854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ADB0329A-BAD3-42B5-AA10-28891F81EC80}"/>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7A5FD3F-F3F6-42D3-A1F1-5B38FBF7A41A}"/>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FF23EC2F-3DBF-4712-8E00-383722C1F8BD}"/>
              </a:ext>
            </a:extLst>
          </p:cNvPr>
          <p:cNvSpPr txBox="1"/>
          <p:nvPr/>
        </p:nvSpPr>
        <p:spPr>
          <a:xfrm>
            <a:off x="2225407" y="1074897"/>
            <a:ext cx="6037244" cy="769441"/>
          </a:xfrm>
          <a:prstGeom prst="rect">
            <a:avLst/>
          </a:prstGeom>
          <a:noFill/>
        </p:spPr>
        <p:txBody>
          <a:bodyPr wrap="square" rtlCol="0">
            <a:spAutoFit/>
          </a:bodyPr>
          <a:lstStyle/>
          <a:p>
            <a:r>
              <a:rPr lang="da-DK" sz="4400" dirty="0" err="1"/>
              <a:t>Vendor</a:t>
            </a:r>
            <a:r>
              <a:rPr lang="da-DK" sz="4400" dirty="0"/>
              <a:t> Risk Management</a:t>
            </a:r>
            <a:endParaRPr lang="en-GB" sz="4400" dirty="0"/>
          </a:p>
        </p:txBody>
      </p:sp>
    </p:spTree>
    <p:extLst>
      <p:ext uri="{BB962C8B-B14F-4D97-AF65-F5344CB8AC3E}">
        <p14:creationId xmlns:p14="http://schemas.microsoft.com/office/powerpoint/2010/main" val="15189711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3F9AD46C-61D1-46CC-9F2A-6CFF32BC5B29}"/>
              </a:ext>
            </a:extLst>
          </p:cNvPr>
          <p:cNvPicPr>
            <a:picLocks noChangeAspect="1"/>
          </p:cNvPicPr>
          <p:nvPr/>
        </p:nvPicPr>
        <p:blipFill rotWithShape="1">
          <a:blip r:embed="rId3"/>
          <a:srcRect b="3567"/>
          <a:stretch/>
        </p:blipFill>
        <p:spPr>
          <a:xfrm>
            <a:off x="439000" y="1834738"/>
            <a:ext cx="6391458" cy="4622622"/>
          </a:xfrm>
          <a:prstGeom prst="rect">
            <a:avLst/>
          </a:prstGeom>
        </p:spPr>
      </p:pic>
      <p:sp>
        <p:nvSpPr>
          <p:cNvPr id="3" name="Tekstfelt 2">
            <a:extLst>
              <a:ext uri="{FF2B5EF4-FFF2-40B4-BE49-F238E27FC236}">
                <a16:creationId xmlns:a16="http://schemas.microsoft.com/office/drawing/2014/main" id="{B66EF6B8-D049-410B-9729-5AECE8461035}"/>
              </a:ext>
            </a:extLst>
          </p:cNvPr>
          <p:cNvSpPr txBox="1"/>
          <p:nvPr/>
        </p:nvSpPr>
        <p:spPr>
          <a:xfrm>
            <a:off x="7473231" y="2186208"/>
            <a:ext cx="4279769" cy="3929281"/>
          </a:xfrm>
          <a:prstGeom prst="rect">
            <a:avLst/>
          </a:prstGeom>
          <a:noFill/>
        </p:spPr>
        <p:txBody>
          <a:bodyPr wrap="square" rtlCol="0">
            <a:spAutoFit/>
          </a:bodyPr>
          <a:lstStyle/>
          <a:p>
            <a:r>
              <a:rPr lang="en-GB" sz="2800" dirty="0">
                <a:effectLst/>
                <a:latin typeface="Calibri" panose="020F0502020204030204" pitchFamily="34" charset="0"/>
                <a:ea typeface="Calibri" panose="020F0502020204030204" pitchFamily="34" charset="0"/>
                <a:cs typeface="Arial" panose="020B0604020202020204" pitchFamily="34" charset="0"/>
              </a:rPr>
              <a:t>The Cycle of Vendor Risk Management</a:t>
            </a:r>
          </a:p>
          <a:p>
            <a:endParaRPr lang="en-GB" sz="2800" dirty="0"/>
          </a:p>
          <a:p>
            <a:pPr>
              <a:spcBef>
                <a:spcPts val="200"/>
              </a:spcBef>
            </a:pPr>
            <a:r>
              <a:rPr lang="en-GB" sz="2400" b="1" dirty="0"/>
              <a:t>Step 2</a:t>
            </a:r>
            <a:r>
              <a:rPr lang="en-GB" sz="2400" dirty="0"/>
              <a:t>: Engagement – The company and third party collaborate on how to remediate gaps.</a:t>
            </a:r>
          </a:p>
          <a:p>
            <a:pPr>
              <a:spcBef>
                <a:spcPts val="200"/>
              </a:spcBef>
            </a:pPr>
            <a:r>
              <a:rPr lang="en-GB" sz="2400" b="1" dirty="0"/>
              <a:t>Step 3</a:t>
            </a:r>
            <a:r>
              <a:rPr lang="en-GB" sz="2400" dirty="0"/>
              <a:t>: Remediation – The third party fixes the cyber gaps.</a:t>
            </a:r>
          </a:p>
          <a:p>
            <a:endParaRPr lang="en-GB" dirty="0"/>
          </a:p>
        </p:txBody>
      </p:sp>
      <p:grpSp>
        <p:nvGrpSpPr>
          <p:cNvPr id="7" name="Gruppe 6">
            <a:extLst>
              <a:ext uri="{FF2B5EF4-FFF2-40B4-BE49-F238E27FC236}">
                <a16:creationId xmlns:a16="http://schemas.microsoft.com/office/drawing/2014/main" id="{1CC686F3-A360-4069-8EE4-6FC40265854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ADB0329A-BAD3-42B5-AA10-28891F81EC80}"/>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7A5FD3F-F3F6-42D3-A1F1-5B38FBF7A41A}"/>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9088EDB9-208B-429B-A830-F55C31D4298F}"/>
              </a:ext>
            </a:extLst>
          </p:cNvPr>
          <p:cNvSpPr txBox="1"/>
          <p:nvPr/>
        </p:nvSpPr>
        <p:spPr>
          <a:xfrm>
            <a:off x="2225407" y="1074897"/>
            <a:ext cx="6037244" cy="769441"/>
          </a:xfrm>
          <a:prstGeom prst="rect">
            <a:avLst/>
          </a:prstGeom>
          <a:noFill/>
        </p:spPr>
        <p:txBody>
          <a:bodyPr wrap="square" rtlCol="0">
            <a:spAutoFit/>
          </a:bodyPr>
          <a:lstStyle/>
          <a:p>
            <a:r>
              <a:rPr lang="da-DK" sz="4400" dirty="0" err="1"/>
              <a:t>Vendor</a:t>
            </a:r>
            <a:r>
              <a:rPr lang="da-DK" sz="4400" dirty="0"/>
              <a:t> Risk Management</a:t>
            </a:r>
            <a:endParaRPr lang="en-GB" sz="4400" dirty="0"/>
          </a:p>
        </p:txBody>
      </p:sp>
    </p:spTree>
    <p:extLst>
      <p:ext uri="{BB962C8B-B14F-4D97-AF65-F5344CB8AC3E}">
        <p14:creationId xmlns:p14="http://schemas.microsoft.com/office/powerpoint/2010/main" val="31234298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3F9AD46C-61D1-46CC-9F2A-6CFF32BC5B29}"/>
              </a:ext>
            </a:extLst>
          </p:cNvPr>
          <p:cNvPicPr>
            <a:picLocks noChangeAspect="1"/>
          </p:cNvPicPr>
          <p:nvPr/>
        </p:nvPicPr>
        <p:blipFill rotWithShape="1">
          <a:blip r:embed="rId3"/>
          <a:srcRect b="3567"/>
          <a:stretch/>
        </p:blipFill>
        <p:spPr>
          <a:xfrm>
            <a:off x="439000" y="1890513"/>
            <a:ext cx="6314340" cy="4566847"/>
          </a:xfrm>
          <a:prstGeom prst="rect">
            <a:avLst/>
          </a:prstGeom>
        </p:spPr>
      </p:pic>
      <p:sp>
        <p:nvSpPr>
          <p:cNvPr id="3" name="Tekstfelt 2">
            <a:extLst>
              <a:ext uri="{FF2B5EF4-FFF2-40B4-BE49-F238E27FC236}">
                <a16:creationId xmlns:a16="http://schemas.microsoft.com/office/drawing/2014/main" id="{B66EF6B8-D049-410B-9729-5AECE8461035}"/>
              </a:ext>
            </a:extLst>
          </p:cNvPr>
          <p:cNvSpPr txBox="1"/>
          <p:nvPr/>
        </p:nvSpPr>
        <p:spPr>
          <a:xfrm>
            <a:off x="7218027" y="2002047"/>
            <a:ext cx="4279769" cy="4693593"/>
          </a:xfrm>
          <a:prstGeom prst="rect">
            <a:avLst/>
          </a:prstGeom>
          <a:noFill/>
        </p:spPr>
        <p:txBody>
          <a:bodyPr wrap="square" rtlCol="0">
            <a:spAutoFit/>
          </a:bodyPr>
          <a:lstStyle/>
          <a:p>
            <a:r>
              <a:rPr lang="en-GB" sz="2800" dirty="0">
                <a:effectLst/>
                <a:latin typeface="Calibri" panose="020F0502020204030204" pitchFamily="34" charset="0"/>
                <a:ea typeface="Calibri" panose="020F0502020204030204" pitchFamily="34" charset="0"/>
                <a:cs typeface="Arial" panose="020B0604020202020204" pitchFamily="34" charset="0"/>
              </a:rPr>
              <a:t>The Cycle of Vendor Risk Management</a:t>
            </a:r>
          </a:p>
          <a:p>
            <a:endParaRPr lang="en-GB" sz="2800" dirty="0"/>
          </a:p>
          <a:p>
            <a:pPr>
              <a:spcBef>
                <a:spcPts val="200"/>
              </a:spcBef>
            </a:pPr>
            <a:r>
              <a:rPr lang="en-GB" sz="2400" b="1" dirty="0"/>
              <a:t>Step 4</a:t>
            </a:r>
            <a:r>
              <a:rPr lang="en-GB" sz="2400" dirty="0"/>
              <a:t>: Approval – The company approves the third party or rejects it based on risk tolerance.</a:t>
            </a:r>
          </a:p>
          <a:p>
            <a:pPr>
              <a:spcBef>
                <a:spcPts val="200"/>
              </a:spcBef>
            </a:pPr>
            <a:endParaRPr lang="en-GB" sz="2400" b="1" dirty="0"/>
          </a:p>
          <a:p>
            <a:pPr>
              <a:spcBef>
                <a:spcPts val="200"/>
              </a:spcBef>
            </a:pPr>
            <a:r>
              <a:rPr lang="en-GB" sz="2400" b="1" dirty="0"/>
              <a:t>Step 5</a:t>
            </a:r>
            <a:r>
              <a:rPr lang="en-GB" sz="2400" dirty="0"/>
              <a:t>: Monitoring – The company continues to monitor the third party to detect any cyber gaps</a:t>
            </a:r>
          </a:p>
          <a:p>
            <a:endParaRPr lang="en-GB" dirty="0"/>
          </a:p>
        </p:txBody>
      </p:sp>
      <p:grpSp>
        <p:nvGrpSpPr>
          <p:cNvPr id="7" name="Gruppe 6">
            <a:extLst>
              <a:ext uri="{FF2B5EF4-FFF2-40B4-BE49-F238E27FC236}">
                <a16:creationId xmlns:a16="http://schemas.microsoft.com/office/drawing/2014/main" id="{1CC686F3-A360-4069-8EE4-6FC40265854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ADB0329A-BAD3-42B5-AA10-28891F81EC80}"/>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7A5FD3F-F3F6-42D3-A1F1-5B38FBF7A41A}"/>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5650C7B4-F1AB-44A9-9A69-271B40B76FC5}"/>
              </a:ext>
            </a:extLst>
          </p:cNvPr>
          <p:cNvSpPr txBox="1"/>
          <p:nvPr/>
        </p:nvSpPr>
        <p:spPr>
          <a:xfrm>
            <a:off x="2225407" y="1074897"/>
            <a:ext cx="6037244" cy="769441"/>
          </a:xfrm>
          <a:prstGeom prst="rect">
            <a:avLst/>
          </a:prstGeom>
          <a:noFill/>
        </p:spPr>
        <p:txBody>
          <a:bodyPr wrap="square" rtlCol="0">
            <a:spAutoFit/>
          </a:bodyPr>
          <a:lstStyle/>
          <a:p>
            <a:r>
              <a:rPr lang="da-DK" sz="4400" dirty="0" err="1"/>
              <a:t>Vendor</a:t>
            </a:r>
            <a:r>
              <a:rPr lang="da-DK" sz="4400" dirty="0"/>
              <a:t> Risk Management</a:t>
            </a:r>
            <a:endParaRPr lang="en-GB" sz="4400" dirty="0"/>
          </a:p>
        </p:txBody>
      </p:sp>
    </p:spTree>
    <p:extLst>
      <p:ext uri="{BB962C8B-B14F-4D97-AF65-F5344CB8AC3E}">
        <p14:creationId xmlns:p14="http://schemas.microsoft.com/office/powerpoint/2010/main" val="19552779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965E20C0-DA66-41C5-AB6A-BF68FB367628}"/>
              </a:ext>
            </a:extLst>
          </p:cNvPr>
          <p:cNvSpPr txBox="1"/>
          <p:nvPr/>
        </p:nvSpPr>
        <p:spPr>
          <a:xfrm>
            <a:off x="5625332" y="2790951"/>
            <a:ext cx="6376579" cy="2548455"/>
          </a:xfrm>
          <a:prstGeom prst="rect">
            <a:avLst/>
          </a:prstGeom>
          <a:noFill/>
        </p:spPr>
        <p:txBody>
          <a:bodyPr wrap="square" rtlCol="0">
            <a:spAutoFit/>
          </a:bodyPr>
          <a:lstStyle/>
          <a:p>
            <a:pPr algn="just">
              <a:lnSpc>
                <a:spcPct val="107000"/>
              </a:lnSpc>
              <a:spcAft>
                <a:spcPts val="400"/>
              </a:spcAft>
            </a:pPr>
            <a:r>
              <a:rPr lang="en-GB" sz="2400" dirty="0">
                <a:effectLst/>
                <a:latin typeface="Calibri" panose="020F0502020204030204" pitchFamily="34" charset="0"/>
                <a:ea typeface="Calibri" panose="020F0502020204030204" pitchFamily="34" charset="0"/>
                <a:cs typeface="Arial" panose="020B0604020202020204" pitchFamily="34" charset="0"/>
              </a:rPr>
              <a:t>Social networks are very popular in today's world. </a:t>
            </a:r>
          </a:p>
          <a:p>
            <a:pPr algn="just">
              <a:lnSpc>
                <a:spcPct val="107000"/>
              </a:lnSpc>
              <a:spcAft>
                <a:spcPts val="400"/>
              </a:spcAft>
            </a:pP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400"/>
              </a:spcAft>
            </a:pPr>
            <a:r>
              <a:rPr lang="en-GB" sz="2400" dirty="0">
                <a:effectLst/>
                <a:latin typeface="Calibri" panose="020F0502020204030204" pitchFamily="34" charset="0"/>
                <a:ea typeface="Calibri" panose="020F0502020204030204" pitchFamily="34" charset="0"/>
                <a:cs typeface="Arial" panose="020B0604020202020204" pitchFamily="34" charset="0"/>
              </a:rPr>
              <a:t>Usually, a social network is defined as a small-world network, consisting of a set of individuals (persons, groups, organizations) connected by personal, work, or trust relationships. </a:t>
            </a:r>
            <a:endParaRPr lang="en-GB" dirty="0"/>
          </a:p>
        </p:txBody>
      </p:sp>
      <p:grpSp>
        <p:nvGrpSpPr>
          <p:cNvPr id="4" name="Gruppe 3">
            <a:extLst>
              <a:ext uri="{FF2B5EF4-FFF2-40B4-BE49-F238E27FC236}">
                <a16:creationId xmlns:a16="http://schemas.microsoft.com/office/drawing/2014/main" id="{1305AE6F-216A-4A32-BD47-29C8D49FD2F2}"/>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7C2CFF5F-6D21-447C-A6CC-BDF63F8237CD}"/>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1AF1D3B2-4784-4B82-AA68-56158B26ED12}"/>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8" name="Billede 7" descr="Et billede, der indeholder tekst, person, telefon, mobiltelefon&#10;&#10;Automatisk genereret beskrivelse">
            <a:extLst>
              <a:ext uri="{FF2B5EF4-FFF2-40B4-BE49-F238E27FC236}">
                <a16:creationId xmlns:a16="http://schemas.microsoft.com/office/drawing/2014/main" id="{4D62899C-29DC-42B3-AE74-5D354D237331}"/>
              </a:ext>
            </a:extLst>
          </p:cNvPr>
          <p:cNvPicPr>
            <a:picLocks noChangeAspect="1"/>
          </p:cNvPicPr>
          <p:nvPr/>
        </p:nvPicPr>
        <p:blipFill rotWithShape="1">
          <a:blip r:embed="rId5">
            <a:extLst>
              <a:ext uri="{28A0092B-C50C-407E-A947-70E740481C1C}">
                <a14:useLocalDpi xmlns:a14="http://schemas.microsoft.com/office/drawing/2010/main" val="0"/>
              </a:ext>
            </a:extLst>
          </a:blip>
          <a:srcRect l="30832"/>
          <a:stretch/>
        </p:blipFill>
        <p:spPr>
          <a:xfrm>
            <a:off x="536717" y="2898344"/>
            <a:ext cx="5034547" cy="3264303"/>
          </a:xfrm>
          <a:prstGeom prst="rect">
            <a:avLst/>
          </a:prstGeom>
        </p:spPr>
      </p:pic>
      <p:sp>
        <p:nvSpPr>
          <p:cNvPr id="3" name="Tekstfelt 2">
            <a:extLst>
              <a:ext uri="{FF2B5EF4-FFF2-40B4-BE49-F238E27FC236}">
                <a16:creationId xmlns:a16="http://schemas.microsoft.com/office/drawing/2014/main" id="{C5AD287C-9776-49AD-9C23-43289DD1573E}"/>
              </a:ext>
            </a:extLst>
          </p:cNvPr>
          <p:cNvSpPr txBox="1"/>
          <p:nvPr/>
        </p:nvSpPr>
        <p:spPr>
          <a:xfrm>
            <a:off x="1591416" y="1073893"/>
            <a:ext cx="9920027" cy="1046440"/>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Social networks and vendor security risks</a:t>
            </a:r>
          </a:p>
          <a:p>
            <a:endParaRPr lang="en-GB" dirty="0"/>
          </a:p>
        </p:txBody>
      </p:sp>
    </p:spTree>
    <p:extLst>
      <p:ext uri="{BB962C8B-B14F-4D97-AF65-F5344CB8AC3E}">
        <p14:creationId xmlns:p14="http://schemas.microsoft.com/office/powerpoint/2010/main" val="40289970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illede 2" descr="Et billede, der indeholder skiløb, udendørs, sne, gruppe&#10;&#10;Automatisk genereret beskrivelse">
            <a:extLst>
              <a:ext uri="{FF2B5EF4-FFF2-40B4-BE49-F238E27FC236}">
                <a16:creationId xmlns:a16="http://schemas.microsoft.com/office/drawing/2014/main" id="{86670D52-10B3-4EA7-97BE-275A9FE91708}"/>
              </a:ext>
            </a:extLst>
          </p:cNvPr>
          <p:cNvPicPr>
            <a:picLocks noChangeAspect="1"/>
          </p:cNvPicPr>
          <p:nvPr/>
        </p:nvPicPr>
        <p:blipFill rotWithShape="1">
          <a:blip r:embed="rId3">
            <a:extLst>
              <a:ext uri="{28A0092B-C50C-407E-A947-70E740481C1C}">
                <a14:useLocalDpi xmlns:a14="http://schemas.microsoft.com/office/drawing/2010/main" val="0"/>
              </a:ext>
            </a:extLst>
          </a:blip>
          <a:srcRect l="79" t="9116" r="-79" b="12706"/>
          <a:stretch/>
        </p:blipFill>
        <p:spPr>
          <a:xfrm>
            <a:off x="581624" y="2700169"/>
            <a:ext cx="8825479" cy="3878776"/>
          </a:xfrm>
          <a:prstGeom prst="rect">
            <a:avLst/>
          </a:prstGeom>
        </p:spPr>
      </p:pic>
      <p:sp>
        <p:nvSpPr>
          <p:cNvPr id="4" name="Tekstfelt 3">
            <a:extLst>
              <a:ext uri="{FF2B5EF4-FFF2-40B4-BE49-F238E27FC236}">
                <a16:creationId xmlns:a16="http://schemas.microsoft.com/office/drawing/2014/main" id="{060F9DC9-FE26-4BB7-9FEE-CF9FC562FD4C}"/>
              </a:ext>
            </a:extLst>
          </p:cNvPr>
          <p:cNvSpPr txBox="1"/>
          <p:nvPr/>
        </p:nvSpPr>
        <p:spPr>
          <a:xfrm>
            <a:off x="9550943" y="3301431"/>
            <a:ext cx="2450969" cy="1846659"/>
          </a:xfrm>
          <a:prstGeom prst="rect">
            <a:avLst/>
          </a:prstGeom>
          <a:noFill/>
        </p:spPr>
        <p:txBody>
          <a:bodyPr wrap="square" rtlCol="0">
            <a:spAutoFit/>
          </a:bodyPr>
          <a:lstStyle/>
          <a:p>
            <a:r>
              <a:rPr lang="en-GB" sz="4800" dirty="0">
                <a:effectLst/>
                <a:latin typeface="Calibri" panose="020F0502020204030204" pitchFamily="34" charset="0"/>
                <a:ea typeface="Calibri" panose="020F0502020204030204" pitchFamily="34" charset="0"/>
                <a:cs typeface="Arial" panose="020B0604020202020204" pitchFamily="34" charset="0"/>
              </a:rPr>
              <a:t>Key Terms </a:t>
            </a:r>
          </a:p>
          <a:p>
            <a:endParaRPr lang="en-GB" dirty="0"/>
          </a:p>
        </p:txBody>
      </p:sp>
      <p:grpSp>
        <p:nvGrpSpPr>
          <p:cNvPr id="6" name="Gruppe 5">
            <a:extLst>
              <a:ext uri="{FF2B5EF4-FFF2-40B4-BE49-F238E27FC236}">
                <a16:creationId xmlns:a16="http://schemas.microsoft.com/office/drawing/2014/main" id="{EFD9F3F9-6518-41EE-AD3C-A40DFCE4A9C2}"/>
              </a:ext>
            </a:extLst>
          </p:cNvPr>
          <p:cNvGrpSpPr/>
          <p:nvPr/>
        </p:nvGrpSpPr>
        <p:grpSpPr>
          <a:xfrm>
            <a:off x="536717" y="199278"/>
            <a:ext cx="11118566" cy="1329043"/>
            <a:chOff x="480283" y="200282"/>
            <a:chExt cx="11118566" cy="1329043"/>
          </a:xfrm>
        </p:grpSpPr>
        <p:pic>
          <p:nvPicPr>
            <p:cNvPr id="7" name="Billede 6">
              <a:extLst>
                <a:ext uri="{FF2B5EF4-FFF2-40B4-BE49-F238E27FC236}">
                  <a16:creationId xmlns:a16="http://schemas.microsoft.com/office/drawing/2014/main" id="{E96A8D54-6538-468E-B203-785F8CA77775}"/>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1700FE6A-4EBA-4E00-8507-D9563214E7F2}"/>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9" name="Tekstfelt 8">
            <a:extLst>
              <a:ext uri="{FF2B5EF4-FFF2-40B4-BE49-F238E27FC236}">
                <a16:creationId xmlns:a16="http://schemas.microsoft.com/office/drawing/2014/main" id="{08FE48C8-7890-413A-80EB-76A8536D7505}"/>
              </a:ext>
            </a:extLst>
          </p:cNvPr>
          <p:cNvSpPr txBox="1"/>
          <p:nvPr/>
        </p:nvSpPr>
        <p:spPr>
          <a:xfrm>
            <a:off x="1591416" y="1073893"/>
            <a:ext cx="9920027" cy="1046440"/>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Social networks and vendor security risks</a:t>
            </a:r>
          </a:p>
          <a:p>
            <a:endParaRPr lang="en-GB" dirty="0"/>
          </a:p>
        </p:txBody>
      </p:sp>
    </p:spTree>
    <p:extLst>
      <p:ext uri="{BB962C8B-B14F-4D97-AF65-F5344CB8AC3E}">
        <p14:creationId xmlns:p14="http://schemas.microsoft.com/office/powerpoint/2010/main" val="6189030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BA87B0E9-C1A3-4EA9-8E75-F43824835C3F}"/>
              </a:ext>
            </a:extLst>
          </p:cNvPr>
          <p:cNvSpPr txBox="1"/>
          <p:nvPr/>
        </p:nvSpPr>
        <p:spPr>
          <a:xfrm>
            <a:off x="1064066" y="2994948"/>
            <a:ext cx="5363852" cy="3016210"/>
          </a:xfrm>
          <a:prstGeom prst="rect">
            <a:avLst/>
          </a:prstGeom>
          <a:noFill/>
        </p:spPr>
        <p:txBody>
          <a:bodyPr wrap="square" rtlCol="0">
            <a:spAutoFit/>
          </a:bodyPr>
          <a:lstStyle/>
          <a:p>
            <a:r>
              <a:rPr lang="en-GB" sz="2800" dirty="0">
                <a:effectLst/>
                <a:latin typeface="Calibri" panose="020F0502020204030204" pitchFamily="34" charset="0"/>
                <a:ea typeface="Calibri" panose="020F0502020204030204" pitchFamily="34" charset="0"/>
                <a:cs typeface="Arial" panose="020B0604020202020204" pitchFamily="34" charset="0"/>
              </a:rPr>
              <a:t>Relationship-Based Access Control: </a:t>
            </a:r>
          </a:p>
          <a:p>
            <a:r>
              <a:rPr lang="en-GB" sz="2400" dirty="0">
                <a:effectLst/>
                <a:latin typeface="Calibri" panose="020F0502020204030204" pitchFamily="34" charset="0"/>
                <a:ea typeface="Calibri" panose="020F0502020204030204" pitchFamily="34" charset="0"/>
                <a:cs typeface="Arial" panose="020B0604020202020204" pitchFamily="34" charset="0"/>
              </a:rPr>
              <a:t>An access control paradigm specifically tailored to social networks, according to which social network members authorized to access a given resource are denoted in terms of the relationships they must participate in to get the access.</a:t>
            </a:r>
          </a:p>
          <a:p>
            <a:endParaRPr lang="en-GB" dirty="0"/>
          </a:p>
        </p:txBody>
      </p:sp>
      <p:pic>
        <p:nvPicPr>
          <p:cNvPr id="13" name="Billede 12" descr="Et billede, der indeholder person&#10;&#10;Automatisk genereret beskrivelse">
            <a:extLst>
              <a:ext uri="{FF2B5EF4-FFF2-40B4-BE49-F238E27FC236}">
                <a16:creationId xmlns:a16="http://schemas.microsoft.com/office/drawing/2014/main" id="{271811D2-AC93-4ED9-B8C3-AD6A8DD39F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1429" y="2374448"/>
            <a:ext cx="2428580" cy="3238107"/>
          </a:xfrm>
          <a:prstGeom prst="rect">
            <a:avLst/>
          </a:prstGeom>
        </p:spPr>
      </p:pic>
      <p:grpSp>
        <p:nvGrpSpPr>
          <p:cNvPr id="7" name="Gruppe 6">
            <a:extLst>
              <a:ext uri="{FF2B5EF4-FFF2-40B4-BE49-F238E27FC236}">
                <a16:creationId xmlns:a16="http://schemas.microsoft.com/office/drawing/2014/main" id="{FFFEFCCA-3A98-4048-89DB-0BBC55D81AC9}"/>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06DFF25-DC97-413D-A486-88F0072F0137}"/>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BDA36B04-C121-4A7B-A756-CAA98CA52F2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EA936EEE-FD43-4A55-92B6-FC19686E1417}"/>
              </a:ext>
            </a:extLst>
          </p:cNvPr>
          <p:cNvSpPr txBox="1"/>
          <p:nvPr/>
        </p:nvSpPr>
        <p:spPr>
          <a:xfrm>
            <a:off x="1591416" y="1073893"/>
            <a:ext cx="9920027" cy="1046440"/>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Social networks and vendor security risks</a:t>
            </a:r>
          </a:p>
          <a:p>
            <a:endParaRPr lang="en-GB" dirty="0"/>
          </a:p>
        </p:txBody>
      </p:sp>
    </p:spTree>
    <p:extLst>
      <p:ext uri="{BB962C8B-B14F-4D97-AF65-F5344CB8AC3E}">
        <p14:creationId xmlns:p14="http://schemas.microsoft.com/office/powerpoint/2010/main" val="3834938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felt 2">
            <a:extLst>
              <a:ext uri="{FF2B5EF4-FFF2-40B4-BE49-F238E27FC236}">
                <a16:creationId xmlns:a16="http://schemas.microsoft.com/office/drawing/2014/main" id="{05AFBAE5-F2AA-4383-9E12-F01600329C04}"/>
              </a:ext>
            </a:extLst>
          </p:cNvPr>
          <p:cNvSpPr txBox="1"/>
          <p:nvPr/>
        </p:nvSpPr>
        <p:spPr>
          <a:xfrm>
            <a:off x="3696527" y="2835058"/>
            <a:ext cx="6620761" cy="3385542"/>
          </a:xfrm>
          <a:prstGeom prst="rect">
            <a:avLst/>
          </a:prstGeom>
          <a:noFill/>
        </p:spPr>
        <p:txBody>
          <a:bodyPr wrap="square" rtlCol="0">
            <a:spAutoFit/>
          </a:bodyPr>
          <a:lstStyle/>
          <a:p>
            <a:r>
              <a:rPr lang="en-GB" sz="2800" dirty="0">
                <a:effectLst/>
                <a:latin typeface="Calibri" panose="020F0502020204030204" pitchFamily="34" charset="0"/>
                <a:ea typeface="Calibri" panose="020F0502020204030204" pitchFamily="34" charset="0"/>
                <a:cs typeface="Arial" panose="020B0604020202020204" pitchFamily="34" charset="0"/>
              </a:rPr>
              <a:t>Social Network:</a:t>
            </a:r>
            <a:r>
              <a:rPr lang="en-GB" sz="1800" dirty="0">
                <a:effectLst/>
                <a:latin typeface="Calibri" panose="020F0502020204030204" pitchFamily="34" charset="0"/>
                <a:ea typeface="Calibri" panose="020F0502020204030204" pitchFamily="34" charset="0"/>
                <a:cs typeface="Arial" panose="020B0604020202020204" pitchFamily="34" charset="0"/>
              </a:rPr>
              <a:t> </a:t>
            </a:r>
          </a:p>
          <a:p>
            <a:r>
              <a:rPr lang="en-GB" sz="2400" dirty="0">
                <a:effectLst/>
                <a:latin typeface="Calibri" panose="020F0502020204030204" pitchFamily="34" charset="0"/>
                <a:ea typeface="Calibri" panose="020F0502020204030204" pitchFamily="34" charset="0"/>
                <a:cs typeface="Arial" panose="020B0604020202020204" pitchFamily="34" charset="0"/>
              </a:rPr>
              <a:t>A small-world network consisting of a set of individuals (persons, groups, organization) connected by personal, work, or trust relationships. Usually modelled as a graph, where nodes correspond to social network members, whereas edges denote the relationships existing between them.</a:t>
            </a:r>
          </a:p>
          <a:p>
            <a:endParaRPr lang="en-GB" dirty="0"/>
          </a:p>
        </p:txBody>
      </p:sp>
      <p:pic>
        <p:nvPicPr>
          <p:cNvPr id="13" name="Billede 12" descr="Et billede, der indeholder person&#10;&#10;Automatisk genereret beskrivelse">
            <a:extLst>
              <a:ext uri="{FF2B5EF4-FFF2-40B4-BE49-F238E27FC236}">
                <a16:creationId xmlns:a16="http://schemas.microsoft.com/office/drawing/2014/main" id="{271811D2-AC93-4ED9-B8C3-AD6A8DD39F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4924" y="2711454"/>
            <a:ext cx="2428580" cy="3238107"/>
          </a:xfrm>
          <a:prstGeom prst="rect">
            <a:avLst/>
          </a:prstGeom>
        </p:spPr>
      </p:pic>
      <p:grpSp>
        <p:nvGrpSpPr>
          <p:cNvPr id="7" name="Gruppe 6">
            <a:extLst>
              <a:ext uri="{FF2B5EF4-FFF2-40B4-BE49-F238E27FC236}">
                <a16:creationId xmlns:a16="http://schemas.microsoft.com/office/drawing/2014/main" id="{FFFEFCCA-3A98-4048-89DB-0BBC55D81AC9}"/>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06DFF25-DC97-413D-A486-88F0072F0137}"/>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BDA36B04-C121-4A7B-A756-CAA98CA52F2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BA0C951E-E417-4501-8969-D46AD9E6DA18}"/>
              </a:ext>
            </a:extLst>
          </p:cNvPr>
          <p:cNvSpPr txBox="1"/>
          <p:nvPr/>
        </p:nvSpPr>
        <p:spPr>
          <a:xfrm>
            <a:off x="1591416" y="1073893"/>
            <a:ext cx="9920027" cy="1046440"/>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Social networks and vendor security risks</a:t>
            </a:r>
          </a:p>
          <a:p>
            <a:endParaRPr lang="en-GB" dirty="0"/>
          </a:p>
        </p:txBody>
      </p:sp>
    </p:spTree>
    <p:extLst>
      <p:ext uri="{BB962C8B-B14F-4D97-AF65-F5344CB8AC3E}">
        <p14:creationId xmlns:p14="http://schemas.microsoft.com/office/powerpoint/2010/main" val="13965845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Billede 12" descr="Et billede, der indeholder person&#10;&#10;Automatisk genereret beskrivelse">
            <a:extLst>
              <a:ext uri="{FF2B5EF4-FFF2-40B4-BE49-F238E27FC236}">
                <a16:creationId xmlns:a16="http://schemas.microsoft.com/office/drawing/2014/main" id="{271811D2-AC93-4ED9-B8C3-AD6A8DD39F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9155" y="1541807"/>
            <a:ext cx="3987145" cy="5316194"/>
          </a:xfrm>
          <a:prstGeom prst="rect">
            <a:avLst/>
          </a:prstGeom>
        </p:spPr>
      </p:pic>
      <p:sp>
        <p:nvSpPr>
          <p:cNvPr id="4" name="Tekstfelt 3">
            <a:extLst>
              <a:ext uri="{FF2B5EF4-FFF2-40B4-BE49-F238E27FC236}">
                <a16:creationId xmlns:a16="http://schemas.microsoft.com/office/drawing/2014/main" id="{F449A1DE-CE90-47E9-B5CC-2688F1364759}"/>
              </a:ext>
            </a:extLst>
          </p:cNvPr>
          <p:cNvSpPr txBox="1"/>
          <p:nvPr/>
        </p:nvSpPr>
        <p:spPr>
          <a:xfrm>
            <a:off x="659953" y="2903848"/>
            <a:ext cx="5577524" cy="3754874"/>
          </a:xfrm>
          <a:prstGeom prst="rect">
            <a:avLst/>
          </a:prstGeom>
          <a:noFill/>
        </p:spPr>
        <p:txBody>
          <a:bodyPr wrap="square" rtlCol="0">
            <a:spAutoFit/>
          </a:bodyPr>
          <a:lstStyle/>
          <a:p>
            <a:r>
              <a:rPr lang="en-GB" sz="2800" dirty="0">
                <a:effectLst/>
                <a:latin typeface="Calibri" panose="020F0502020204030204" pitchFamily="34" charset="0"/>
                <a:ea typeface="Calibri" panose="020F0502020204030204" pitchFamily="34" charset="0"/>
                <a:cs typeface="Arial" panose="020B0604020202020204" pitchFamily="34" charset="0"/>
              </a:rPr>
              <a:t>Social networks. </a:t>
            </a:r>
          </a:p>
          <a:p>
            <a:r>
              <a:rPr lang="en-GB" sz="2400" dirty="0">
                <a:effectLst/>
                <a:latin typeface="Calibri" panose="020F0502020204030204" pitchFamily="34" charset="0"/>
                <a:ea typeface="Calibri" panose="020F0502020204030204" pitchFamily="34" charset="0"/>
                <a:cs typeface="Arial" panose="020B0604020202020204" pitchFamily="34" charset="0"/>
              </a:rPr>
              <a:t>Communicating and sharing information with those around us is a part of everyone's life and has evolved from simple text messages to emails and to what we now call social media platforms. What is not very well known or realized is the fact that our exposure in the online environment comes with a lot of risks.</a:t>
            </a:r>
          </a:p>
          <a:p>
            <a:endParaRPr lang="en-GB" dirty="0"/>
          </a:p>
        </p:txBody>
      </p:sp>
      <p:grpSp>
        <p:nvGrpSpPr>
          <p:cNvPr id="7" name="Gruppe 6">
            <a:extLst>
              <a:ext uri="{FF2B5EF4-FFF2-40B4-BE49-F238E27FC236}">
                <a16:creationId xmlns:a16="http://schemas.microsoft.com/office/drawing/2014/main" id="{FFFEFCCA-3A98-4048-89DB-0BBC55D81AC9}"/>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06DFF25-DC97-413D-A486-88F0072F0137}"/>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BDA36B04-C121-4A7B-A756-CAA98CA52F2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9A7A9D25-555E-404C-AF6C-AFC1DF9E2368}"/>
              </a:ext>
            </a:extLst>
          </p:cNvPr>
          <p:cNvSpPr txBox="1"/>
          <p:nvPr/>
        </p:nvSpPr>
        <p:spPr>
          <a:xfrm>
            <a:off x="1591416" y="1073893"/>
            <a:ext cx="9920027" cy="1046440"/>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Social networks and vendor security risks</a:t>
            </a:r>
          </a:p>
          <a:p>
            <a:endParaRPr lang="en-GB" dirty="0"/>
          </a:p>
        </p:txBody>
      </p:sp>
    </p:spTree>
    <p:extLst>
      <p:ext uri="{BB962C8B-B14F-4D97-AF65-F5344CB8AC3E}">
        <p14:creationId xmlns:p14="http://schemas.microsoft.com/office/powerpoint/2010/main" val="14896566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F86CDB4-6E9B-41C3-AD33-6F5FF1610009}"/>
              </a:ext>
            </a:extLst>
          </p:cNvPr>
          <p:cNvSpPr txBox="1"/>
          <p:nvPr/>
        </p:nvSpPr>
        <p:spPr>
          <a:xfrm>
            <a:off x="536717" y="2585940"/>
            <a:ext cx="11387580" cy="4072782"/>
          </a:xfrm>
          <a:prstGeom prst="rect">
            <a:avLst/>
          </a:prstGeom>
          <a:noFill/>
        </p:spPr>
        <p:txBody>
          <a:bodyPr wrap="square" rtlCol="0">
            <a:spAutoFit/>
          </a:bodyPr>
          <a:lstStyle/>
          <a:p>
            <a:pPr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Privacy-Aware Access Control</a:t>
            </a:r>
            <a:r>
              <a:rPr lang="en-GB" sz="24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In the context of social networks, denotes an access control paradigm where access control requirements of social network members are enforced without disclosing private information about the relationships they participate in.</a:t>
            </a:r>
          </a:p>
          <a:p>
            <a:pPr algn="just">
              <a:lnSpc>
                <a:spcPct val="107000"/>
              </a:lnSpc>
              <a:spcAft>
                <a:spcPts val="800"/>
              </a:spcAft>
            </a:pPr>
            <a:r>
              <a:rPr lang="en-GB" sz="2800" dirty="0">
                <a:latin typeface="Calibri" panose="020F0502020204030204" pitchFamily="34" charset="0"/>
                <a:cs typeface="Arial" panose="020B0604020202020204" pitchFamily="34" charset="0"/>
              </a:rPr>
              <a:t>Web-Based Social Network: </a:t>
            </a:r>
          </a:p>
          <a:p>
            <a:pPr algn="just">
              <a:lnSpc>
                <a:spcPct val="107000"/>
              </a:lnSpc>
              <a:spcAft>
                <a:spcPts val="800"/>
              </a:spcAft>
            </a:pPr>
            <a:r>
              <a:rPr lang="en-GB" sz="2400" dirty="0">
                <a:latin typeface="Calibri" panose="020F0502020204030204" pitchFamily="34" charset="0"/>
                <a:cs typeface="Arial" panose="020B0604020202020204" pitchFamily="34" charset="0"/>
              </a:rPr>
              <a:t>A Web-based system that allows its registered members to establish relationships with other members and to share different types of information (e.g., personal data, contacts, multimedia resources). </a:t>
            </a:r>
          </a:p>
          <a:p>
            <a:endParaRPr lang="en-GB" dirty="0"/>
          </a:p>
        </p:txBody>
      </p:sp>
      <p:grpSp>
        <p:nvGrpSpPr>
          <p:cNvPr id="4" name="Gruppe 3">
            <a:extLst>
              <a:ext uri="{FF2B5EF4-FFF2-40B4-BE49-F238E27FC236}">
                <a16:creationId xmlns:a16="http://schemas.microsoft.com/office/drawing/2014/main" id="{DD34F440-B6CD-4B38-A603-B1F7880B3406}"/>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E8F7998C-AB00-42A1-AEA5-3E2FD7DD506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996D6758-7CDB-47FD-B3C9-CC386F395ADB}"/>
                </a:ext>
              </a:extLst>
            </p:cNvPr>
            <p:cNvPicPr>
              <a:picLocks noChangeAspect="1"/>
            </p:cNvPicPr>
            <p:nvPr/>
          </p:nvPicPr>
          <p:blipFill>
            <a:blip r:embed="rId4"/>
            <a:stretch>
              <a:fillRect/>
            </a:stretch>
          </p:blipFill>
          <p:spPr>
            <a:xfrm>
              <a:off x="8532295" y="404279"/>
              <a:ext cx="3066554" cy="670618"/>
            </a:xfrm>
            <a:prstGeom prst="rect">
              <a:avLst/>
            </a:prstGeom>
          </p:spPr>
        </p:pic>
      </p:grpSp>
      <p:sp>
        <p:nvSpPr>
          <p:cNvPr id="8" name="Tekstfelt 7">
            <a:extLst>
              <a:ext uri="{FF2B5EF4-FFF2-40B4-BE49-F238E27FC236}">
                <a16:creationId xmlns:a16="http://schemas.microsoft.com/office/drawing/2014/main" id="{F95D020C-B6A1-4346-83CE-229FBBDAF882}"/>
              </a:ext>
            </a:extLst>
          </p:cNvPr>
          <p:cNvSpPr txBox="1"/>
          <p:nvPr/>
        </p:nvSpPr>
        <p:spPr>
          <a:xfrm>
            <a:off x="1591416" y="1073893"/>
            <a:ext cx="9920027" cy="1046440"/>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Social networks and vendor security risks</a:t>
            </a:r>
          </a:p>
          <a:p>
            <a:endParaRPr lang="en-GB" dirty="0"/>
          </a:p>
        </p:txBody>
      </p:sp>
    </p:spTree>
    <p:extLst>
      <p:ext uri="{BB962C8B-B14F-4D97-AF65-F5344CB8AC3E}">
        <p14:creationId xmlns:p14="http://schemas.microsoft.com/office/powerpoint/2010/main" val="29284749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F86CDB4-6E9B-41C3-AD33-6F5FF1610009}"/>
              </a:ext>
            </a:extLst>
          </p:cNvPr>
          <p:cNvSpPr txBox="1"/>
          <p:nvPr/>
        </p:nvSpPr>
        <p:spPr>
          <a:xfrm>
            <a:off x="536717" y="2142679"/>
            <a:ext cx="4949072" cy="4466031"/>
          </a:xfrm>
          <a:prstGeom prst="rect">
            <a:avLst/>
          </a:prstGeom>
          <a:noFill/>
        </p:spPr>
        <p:txBody>
          <a:bodyPr wrap="square" rtlCol="0">
            <a:spAutoFit/>
          </a:bodyPr>
          <a:lstStyle/>
          <a:p>
            <a:pPr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Social Network Analysis: </a:t>
            </a:r>
          </a:p>
          <a:p>
            <a:pPr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A discipline aimed at collecting statistical data from the analysis of social network topology. </a:t>
            </a:r>
          </a:p>
          <a:p>
            <a:pPr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Edge Perturbation: </a:t>
            </a:r>
          </a:p>
          <a:p>
            <a:pPr>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Graph anonymization technique aimed at hiding the actual social network relationships by performing a set of random edge deletions/ insertions in the network graph.</a:t>
            </a:r>
          </a:p>
        </p:txBody>
      </p:sp>
      <p:grpSp>
        <p:nvGrpSpPr>
          <p:cNvPr id="4" name="Gruppe 3">
            <a:extLst>
              <a:ext uri="{FF2B5EF4-FFF2-40B4-BE49-F238E27FC236}">
                <a16:creationId xmlns:a16="http://schemas.microsoft.com/office/drawing/2014/main" id="{DD34F440-B6CD-4B38-A603-B1F7880B3406}"/>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E8F7998C-AB00-42A1-AEA5-3E2FD7DD506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996D6758-7CDB-47FD-B3C9-CC386F395ADB}"/>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tekst, elektronik&#10;&#10;Automatisk genereret beskrivelse">
            <a:extLst>
              <a:ext uri="{FF2B5EF4-FFF2-40B4-BE49-F238E27FC236}">
                <a16:creationId xmlns:a16="http://schemas.microsoft.com/office/drawing/2014/main" id="{315225EA-6C89-44C5-9DE1-ED97271E27FC}"/>
              </a:ext>
            </a:extLst>
          </p:cNvPr>
          <p:cNvPicPr>
            <a:picLocks noChangeAspect="1"/>
          </p:cNvPicPr>
          <p:nvPr/>
        </p:nvPicPr>
        <p:blipFill rotWithShape="1">
          <a:blip r:embed="rId5">
            <a:extLst>
              <a:ext uri="{28A0092B-C50C-407E-A947-70E740481C1C}">
                <a14:useLocalDpi xmlns:a14="http://schemas.microsoft.com/office/drawing/2010/main" val="0"/>
              </a:ext>
            </a:extLst>
          </a:blip>
          <a:srcRect t="4618"/>
          <a:stretch/>
        </p:blipFill>
        <p:spPr>
          <a:xfrm>
            <a:off x="5712150" y="2431227"/>
            <a:ext cx="5961376" cy="4262493"/>
          </a:xfrm>
          <a:prstGeom prst="rect">
            <a:avLst/>
          </a:prstGeom>
        </p:spPr>
      </p:pic>
      <p:sp>
        <p:nvSpPr>
          <p:cNvPr id="8" name="Tekstfelt 7">
            <a:extLst>
              <a:ext uri="{FF2B5EF4-FFF2-40B4-BE49-F238E27FC236}">
                <a16:creationId xmlns:a16="http://schemas.microsoft.com/office/drawing/2014/main" id="{0FD637D0-BC40-46D1-9D37-32CF9729462A}"/>
              </a:ext>
            </a:extLst>
          </p:cNvPr>
          <p:cNvSpPr txBox="1"/>
          <p:nvPr/>
        </p:nvSpPr>
        <p:spPr>
          <a:xfrm>
            <a:off x="1591416" y="1073893"/>
            <a:ext cx="10600584" cy="769441"/>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Social networks and vendor security risks</a:t>
            </a:r>
          </a:p>
        </p:txBody>
      </p:sp>
    </p:spTree>
    <p:extLst>
      <p:ext uri="{BB962C8B-B14F-4D97-AF65-F5344CB8AC3E}">
        <p14:creationId xmlns:p14="http://schemas.microsoft.com/office/powerpoint/2010/main" val="42540439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F86CDB4-6E9B-41C3-AD33-6F5FF1610009}"/>
              </a:ext>
            </a:extLst>
          </p:cNvPr>
          <p:cNvSpPr txBox="1"/>
          <p:nvPr/>
        </p:nvSpPr>
        <p:spPr>
          <a:xfrm>
            <a:off x="536717" y="2402936"/>
            <a:ext cx="6608190" cy="3799823"/>
          </a:xfrm>
          <a:prstGeom prst="rect">
            <a:avLst/>
          </a:prstGeom>
          <a:noFill/>
        </p:spPr>
        <p:txBody>
          <a:bodyPr wrap="square" rtlCol="0">
            <a:spAutoFit/>
          </a:bodyPr>
          <a:lstStyle/>
          <a:p>
            <a:pPr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Social Network Relationship: </a:t>
            </a:r>
          </a:p>
          <a:p>
            <a:pPr>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A relationship concerning two members of a social network. In WBSNs, besides personal/work relationships (e.g., friend/colleague), also trust relationships may be supported which denote how much a one member trusts another. In the graph representation of a social network, relationships are usually denoted by edges, labelled with a relationship type and/or a relationship trust level.</a:t>
            </a:r>
          </a:p>
        </p:txBody>
      </p:sp>
      <p:grpSp>
        <p:nvGrpSpPr>
          <p:cNvPr id="4" name="Gruppe 3">
            <a:extLst>
              <a:ext uri="{FF2B5EF4-FFF2-40B4-BE49-F238E27FC236}">
                <a16:creationId xmlns:a16="http://schemas.microsoft.com/office/drawing/2014/main" id="{DD34F440-B6CD-4B38-A603-B1F7880B3406}"/>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E8F7998C-AB00-42A1-AEA5-3E2FD7DD506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996D6758-7CDB-47FD-B3C9-CC386F395ADB}"/>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person, mand, drikker, sløret&#10;&#10;Automatisk genereret beskrivelse">
            <a:extLst>
              <a:ext uri="{FF2B5EF4-FFF2-40B4-BE49-F238E27FC236}">
                <a16:creationId xmlns:a16="http://schemas.microsoft.com/office/drawing/2014/main" id="{2DE6A62B-8A6B-4E50-B11A-6606AAFD4D5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07878" y="2247786"/>
            <a:ext cx="4350470" cy="3954973"/>
          </a:xfrm>
          <a:prstGeom prst="rect">
            <a:avLst/>
          </a:prstGeom>
        </p:spPr>
      </p:pic>
      <p:sp>
        <p:nvSpPr>
          <p:cNvPr id="8" name="Tekstfelt 7">
            <a:extLst>
              <a:ext uri="{FF2B5EF4-FFF2-40B4-BE49-F238E27FC236}">
                <a16:creationId xmlns:a16="http://schemas.microsoft.com/office/drawing/2014/main" id="{8574A993-BA9B-47BD-9AE1-F7ECDFD0D059}"/>
              </a:ext>
            </a:extLst>
          </p:cNvPr>
          <p:cNvSpPr txBox="1"/>
          <p:nvPr/>
        </p:nvSpPr>
        <p:spPr>
          <a:xfrm>
            <a:off x="1591416" y="1073893"/>
            <a:ext cx="10600584" cy="1046440"/>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Social networks and vendor security risks</a:t>
            </a:r>
          </a:p>
          <a:p>
            <a:endParaRPr lang="en-GB" dirty="0"/>
          </a:p>
        </p:txBody>
      </p:sp>
    </p:spTree>
    <p:extLst>
      <p:ext uri="{BB962C8B-B14F-4D97-AF65-F5344CB8AC3E}">
        <p14:creationId xmlns:p14="http://schemas.microsoft.com/office/powerpoint/2010/main" val="29832144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B7B55BD-F22A-493E-89FC-B08252B862F2}"/>
              </a:ext>
            </a:extLst>
          </p:cNvPr>
          <p:cNvSpPr txBox="1"/>
          <p:nvPr/>
        </p:nvSpPr>
        <p:spPr>
          <a:xfrm>
            <a:off x="439000" y="1743959"/>
            <a:ext cx="6159763" cy="4401205"/>
          </a:xfrm>
          <a:prstGeom prst="rect">
            <a:avLst/>
          </a:prstGeom>
          <a:noFill/>
        </p:spPr>
        <p:txBody>
          <a:bodyPr wrap="square" rtlCol="0">
            <a:spAutoFit/>
          </a:bodyPr>
          <a:lstStyle/>
          <a:p>
            <a:r>
              <a:rPr lang="en-US" sz="2800" dirty="0"/>
              <a:t>Risks, 1</a:t>
            </a:r>
          </a:p>
          <a:p>
            <a:endParaRPr lang="en-US" dirty="0"/>
          </a:p>
          <a:p>
            <a:r>
              <a:rPr lang="en-GB" sz="2400" b="1" dirty="0"/>
              <a:t>Geotagging</a:t>
            </a:r>
          </a:p>
          <a:p>
            <a:r>
              <a:rPr lang="en-GB" sz="2400" dirty="0"/>
              <a:t>• Represents the addition of geo-identifying data to photos, videos, websites and text messages by applications that can read your location or are allowed to do so in your settings;</a:t>
            </a:r>
          </a:p>
          <a:p>
            <a:endParaRPr lang="en-GB" sz="2400" dirty="0"/>
          </a:p>
          <a:p>
            <a:r>
              <a:rPr lang="en-GB" sz="2400" dirty="0"/>
              <a:t>• Be sure to turn off geotagging features in sensitive locations to avoid revealing your exact location, where you work, or where you live.</a:t>
            </a:r>
          </a:p>
          <a:p>
            <a:endParaRPr lang="en-GB" dirty="0"/>
          </a:p>
        </p:txBody>
      </p:sp>
      <p:grpSp>
        <p:nvGrpSpPr>
          <p:cNvPr id="7" name="Gruppe 6">
            <a:extLst>
              <a:ext uri="{FF2B5EF4-FFF2-40B4-BE49-F238E27FC236}">
                <a16:creationId xmlns:a16="http://schemas.microsoft.com/office/drawing/2014/main" id="{1FB3C571-84EC-4C5D-A4DB-A798CCDA45B7}"/>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BB6ADAA7-D6C9-41C0-9F79-981F174235A5}"/>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6F2E5A1F-145F-4909-A159-22362181CBF4}"/>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10" name="Billede 9">
            <a:extLst>
              <a:ext uri="{FF2B5EF4-FFF2-40B4-BE49-F238E27FC236}">
                <a16:creationId xmlns:a16="http://schemas.microsoft.com/office/drawing/2014/main" id="{C816DB28-51FB-437F-89EC-F2AC2285995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19809" y="1852668"/>
            <a:ext cx="4501783" cy="4501783"/>
          </a:xfrm>
          <a:prstGeom prst="rect">
            <a:avLst/>
          </a:prstGeom>
        </p:spPr>
      </p:pic>
      <p:sp>
        <p:nvSpPr>
          <p:cNvPr id="11" name="Tekstfelt 10">
            <a:extLst>
              <a:ext uri="{FF2B5EF4-FFF2-40B4-BE49-F238E27FC236}">
                <a16:creationId xmlns:a16="http://schemas.microsoft.com/office/drawing/2014/main" id="{EB5FD849-240E-46A3-B981-3344479B6A2B}"/>
              </a:ext>
            </a:extLst>
          </p:cNvPr>
          <p:cNvSpPr txBox="1"/>
          <p:nvPr/>
        </p:nvSpPr>
        <p:spPr>
          <a:xfrm>
            <a:off x="1591416" y="1073893"/>
            <a:ext cx="10600584" cy="1046440"/>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Social networks and vendor security risks</a:t>
            </a:r>
          </a:p>
          <a:p>
            <a:endParaRPr lang="en-GB" dirty="0"/>
          </a:p>
        </p:txBody>
      </p:sp>
    </p:spTree>
    <p:extLst>
      <p:ext uri="{BB962C8B-B14F-4D97-AF65-F5344CB8AC3E}">
        <p14:creationId xmlns:p14="http://schemas.microsoft.com/office/powerpoint/2010/main" val="318750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B7B55BD-F22A-493E-89FC-B08252B862F2}"/>
              </a:ext>
            </a:extLst>
          </p:cNvPr>
          <p:cNvSpPr txBox="1"/>
          <p:nvPr/>
        </p:nvSpPr>
        <p:spPr>
          <a:xfrm>
            <a:off x="439000" y="1743959"/>
            <a:ext cx="3529685" cy="523220"/>
          </a:xfrm>
          <a:prstGeom prst="rect">
            <a:avLst/>
          </a:prstGeom>
          <a:noFill/>
        </p:spPr>
        <p:txBody>
          <a:bodyPr wrap="square" rtlCol="0">
            <a:spAutoFit/>
          </a:bodyPr>
          <a:lstStyle/>
          <a:p>
            <a:r>
              <a:rPr lang="en-US" sz="2800" dirty="0"/>
              <a:t>Risks,2</a:t>
            </a:r>
          </a:p>
        </p:txBody>
      </p:sp>
      <p:sp>
        <p:nvSpPr>
          <p:cNvPr id="3" name="Tekstfelt 2">
            <a:extLst>
              <a:ext uri="{FF2B5EF4-FFF2-40B4-BE49-F238E27FC236}">
                <a16:creationId xmlns:a16="http://schemas.microsoft.com/office/drawing/2014/main" id="{DBCD9EE2-03EE-48A6-9F5E-3107F23F7576}"/>
              </a:ext>
            </a:extLst>
          </p:cNvPr>
          <p:cNvSpPr txBox="1"/>
          <p:nvPr/>
        </p:nvSpPr>
        <p:spPr>
          <a:xfrm>
            <a:off x="536717" y="2344053"/>
            <a:ext cx="5320776" cy="4493538"/>
          </a:xfrm>
          <a:prstGeom prst="rect">
            <a:avLst/>
          </a:prstGeom>
          <a:noFill/>
        </p:spPr>
        <p:txBody>
          <a:bodyPr wrap="square" rtlCol="0">
            <a:spAutoFit/>
          </a:bodyPr>
          <a:lstStyle/>
          <a:p>
            <a:r>
              <a:rPr lang="en-GB" sz="2400" dirty="0"/>
              <a:t>"Audience"</a:t>
            </a:r>
          </a:p>
          <a:p>
            <a:r>
              <a:rPr lang="en-GB" sz="2400" dirty="0"/>
              <a:t>• It's a general term that refers to who is able to see and/or comment on your posts;</a:t>
            </a:r>
          </a:p>
          <a:p>
            <a:endParaRPr lang="en-GB" sz="2400" dirty="0"/>
          </a:p>
          <a:p>
            <a:r>
              <a:rPr lang="en-GB" sz="2400" dirty="0"/>
              <a:t>• Your friend group can change at any time and be able to view a post that contains information about you. You may intentionally share something with your "friends", but what they do with the post is beyond your personal control.</a:t>
            </a:r>
          </a:p>
          <a:p>
            <a:endParaRPr lang="en-GB" dirty="0"/>
          </a:p>
        </p:txBody>
      </p:sp>
      <p:grpSp>
        <p:nvGrpSpPr>
          <p:cNvPr id="7" name="Gruppe 6">
            <a:extLst>
              <a:ext uri="{FF2B5EF4-FFF2-40B4-BE49-F238E27FC236}">
                <a16:creationId xmlns:a16="http://schemas.microsoft.com/office/drawing/2014/main" id="{1FB3C571-84EC-4C5D-A4DB-A798CCDA45B7}"/>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BB6ADAA7-D6C9-41C0-9F79-981F174235A5}"/>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6F2E5A1F-145F-4909-A159-22362181CBF4}"/>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tekst, indendørs, person, arbejder&#10;&#10;Automatisk genereret beskrivelse">
            <a:extLst>
              <a:ext uri="{FF2B5EF4-FFF2-40B4-BE49-F238E27FC236}">
                <a16:creationId xmlns:a16="http://schemas.microsoft.com/office/drawing/2014/main" id="{BD968730-9C56-425A-A388-39117D60A73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94433" y="2903456"/>
            <a:ext cx="5323228" cy="3551269"/>
          </a:xfrm>
          <a:prstGeom prst="rect">
            <a:avLst/>
          </a:prstGeom>
        </p:spPr>
      </p:pic>
      <p:sp>
        <p:nvSpPr>
          <p:cNvPr id="10" name="Tekstfelt 9">
            <a:extLst>
              <a:ext uri="{FF2B5EF4-FFF2-40B4-BE49-F238E27FC236}">
                <a16:creationId xmlns:a16="http://schemas.microsoft.com/office/drawing/2014/main" id="{02333D26-2415-4C56-B12F-353C87FA9660}"/>
              </a:ext>
            </a:extLst>
          </p:cNvPr>
          <p:cNvSpPr txBox="1"/>
          <p:nvPr/>
        </p:nvSpPr>
        <p:spPr>
          <a:xfrm>
            <a:off x="1591416" y="1073893"/>
            <a:ext cx="10600584" cy="1046440"/>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Social networks and vendor security risks</a:t>
            </a:r>
          </a:p>
          <a:p>
            <a:endParaRPr lang="en-GB" dirty="0"/>
          </a:p>
        </p:txBody>
      </p:sp>
    </p:spTree>
    <p:extLst>
      <p:ext uri="{BB962C8B-B14F-4D97-AF65-F5344CB8AC3E}">
        <p14:creationId xmlns:p14="http://schemas.microsoft.com/office/powerpoint/2010/main" val="14989539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B7B55BD-F22A-493E-89FC-B08252B862F2}"/>
              </a:ext>
            </a:extLst>
          </p:cNvPr>
          <p:cNvSpPr txBox="1"/>
          <p:nvPr/>
        </p:nvSpPr>
        <p:spPr>
          <a:xfrm>
            <a:off x="439000" y="1743959"/>
            <a:ext cx="3529685" cy="800219"/>
          </a:xfrm>
          <a:prstGeom prst="rect">
            <a:avLst/>
          </a:prstGeom>
          <a:noFill/>
        </p:spPr>
        <p:txBody>
          <a:bodyPr wrap="square" rtlCol="0">
            <a:spAutoFit/>
          </a:bodyPr>
          <a:lstStyle/>
          <a:p>
            <a:r>
              <a:rPr lang="en-US" sz="2800" dirty="0"/>
              <a:t>Risks, 3</a:t>
            </a:r>
          </a:p>
          <a:p>
            <a:endParaRPr lang="en-US" dirty="0"/>
          </a:p>
        </p:txBody>
      </p:sp>
      <p:sp>
        <p:nvSpPr>
          <p:cNvPr id="6" name="Tekstfelt 5">
            <a:extLst>
              <a:ext uri="{FF2B5EF4-FFF2-40B4-BE49-F238E27FC236}">
                <a16:creationId xmlns:a16="http://schemas.microsoft.com/office/drawing/2014/main" id="{6D789086-5064-4E59-A306-18759CC40456}"/>
              </a:ext>
            </a:extLst>
          </p:cNvPr>
          <p:cNvSpPr txBox="1"/>
          <p:nvPr/>
        </p:nvSpPr>
        <p:spPr>
          <a:xfrm>
            <a:off x="6096000" y="2042264"/>
            <a:ext cx="4990532" cy="4493538"/>
          </a:xfrm>
          <a:prstGeom prst="rect">
            <a:avLst/>
          </a:prstGeom>
          <a:noFill/>
        </p:spPr>
        <p:txBody>
          <a:bodyPr wrap="square" rtlCol="0">
            <a:spAutoFit/>
          </a:bodyPr>
          <a:lstStyle/>
          <a:p>
            <a:r>
              <a:rPr lang="en-GB" sz="2800" dirty="0"/>
              <a:t>Identity</a:t>
            </a:r>
          </a:p>
          <a:p>
            <a:r>
              <a:rPr lang="en-GB" sz="2400" dirty="0"/>
              <a:t>• Describes the range of information that specifically relates to an individual;</a:t>
            </a:r>
          </a:p>
          <a:p>
            <a:endParaRPr lang="en-GB" sz="2400" dirty="0"/>
          </a:p>
          <a:p>
            <a:r>
              <a:rPr lang="en-GB" sz="2400" dirty="0"/>
              <a:t>• It should be kept in mind that there are people who use social media as a research method to search for identity information, with possible malicious intent, such as identity theft, fraud, embezzlement or intimidation.</a:t>
            </a:r>
          </a:p>
          <a:p>
            <a:endParaRPr lang="en-GB" dirty="0"/>
          </a:p>
        </p:txBody>
      </p:sp>
      <p:grpSp>
        <p:nvGrpSpPr>
          <p:cNvPr id="7" name="Gruppe 6">
            <a:extLst>
              <a:ext uri="{FF2B5EF4-FFF2-40B4-BE49-F238E27FC236}">
                <a16:creationId xmlns:a16="http://schemas.microsoft.com/office/drawing/2014/main" id="{1FB3C571-84EC-4C5D-A4DB-A798CCDA45B7}"/>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BB6ADAA7-D6C9-41C0-9F79-981F174235A5}"/>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6F2E5A1F-145F-4909-A159-22362181CBF4}"/>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tekst, computer, visitkort, billedramme&#10;&#10;Automatisk genereret beskrivelse">
            <a:extLst>
              <a:ext uri="{FF2B5EF4-FFF2-40B4-BE49-F238E27FC236}">
                <a16:creationId xmlns:a16="http://schemas.microsoft.com/office/drawing/2014/main" id="{11D59408-9CB6-4D1F-B22B-45E8744B473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6717" y="2472723"/>
            <a:ext cx="5248556" cy="3907684"/>
          </a:xfrm>
          <a:prstGeom prst="rect">
            <a:avLst/>
          </a:prstGeom>
        </p:spPr>
      </p:pic>
      <p:sp>
        <p:nvSpPr>
          <p:cNvPr id="10" name="Tekstfelt 9">
            <a:extLst>
              <a:ext uri="{FF2B5EF4-FFF2-40B4-BE49-F238E27FC236}">
                <a16:creationId xmlns:a16="http://schemas.microsoft.com/office/drawing/2014/main" id="{647A551D-DC7A-463C-9F9D-5FDC47CFA249}"/>
              </a:ext>
            </a:extLst>
          </p:cNvPr>
          <p:cNvSpPr txBox="1"/>
          <p:nvPr/>
        </p:nvSpPr>
        <p:spPr>
          <a:xfrm>
            <a:off x="1591416" y="1073893"/>
            <a:ext cx="10600584" cy="1046440"/>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Social networks and vendor security risks</a:t>
            </a:r>
          </a:p>
          <a:p>
            <a:endParaRPr lang="en-GB" dirty="0"/>
          </a:p>
        </p:txBody>
      </p:sp>
    </p:spTree>
    <p:extLst>
      <p:ext uri="{BB962C8B-B14F-4D97-AF65-F5344CB8AC3E}">
        <p14:creationId xmlns:p14="http://schemas.microsoft.com/office/powerpoint/2010/main" val="25178474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felt 3">
            <a:extLst>
              <a:ext uri="{FF2B5EF4-FFF2-40B4-BE49-F238E27FC236}">
                <a16:creationId xmlns:a16="http://schemas.microsoft.com/office/drawing/2014/main" id="{AC4675A7-38C3-48AE-A0BB-67170D41B09B}"/>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
        <p:nvSpPr>
          <p:cNvPr id="3" name="Tekstfelt 2">
            <a:extLst>
              <a:ext uri="{FF2B5EF4-FFF2-40B4-BE49-F238E27FC236}">
                <a16:creationId xmlns:a16="http://schemas.microsoft.com/office/drawing/2014/main" id="{D1A3D1EB-27E2-46F4-978E-D5B7FC80AAA1}"/>
              </a:ext>
            </a:extLst>
          </p:cNvPr>
          <p:cNvSpPr txBox="1"/>
          <p:nvPr/>
        </p:nvSpPr>
        <p:spPr>
          <a:xfrm>
            <a:off x="439000" y="1994610"/>
            <a:ext cx="6094428" cy="4408323"/>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Password</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It is recommended to use a different password for each online account;</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It should be at least 10 characters long and contain uppercase letters, lowercase letters, numbers and special characters;</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It must not be disclosed to anyone, no matter how close or trusted the person we want to tell </a:t>
            </a:r>
            <a:r>
              <a:rPr lang="en-GB" sz="2400" dirty="0">
                <a:latin typeface="Calibri" panose="020F0502020204030204" pitchFamily="34" charset="0"/>
                <a:ea typeface="Calibri" panose="020F0502020204030204" pitchFamily="34" charset="0"/>
                <a:cs typeface="Arial" panose="020B0604020202020204" pitchFamily="34" charset="0"/>
              </a:rPr>
              <a:t>i</a:t>
            </a:r>
            <a:r>
              <a:rPr lang="en-GB" sz="2400" dirty="0">
                <a:effectLst/>
                <a:latin typeface="Calibri" panose="020F0502020204030204" pitchFamily="34" charset="0"/>
                <a:ea typeface="Calibri" panose="020F0502020204030204" pitchFamily="34" charset="0"/>
                <a:cs typeface="Arial" panose="020B0604020202020204" pitchFamily="34" charset="0"/>
              </a:rPr>
              <a:t>s</a:t>
            </a:r>
            <a:r>
              <a:rPr lang="en-GB" sz="2400" dirty="0">
                <a:latin typeface="Calibri" panose="020F0502020204030204" pitchFamily="34" charset="0"/>
                <a:ea typeface="Calibri" panose="020F0502020204030204" pitchFamily="34" charset="0"/>
                <a:cs typeface="Arial" panose="020B0604020202020204" pitchFamily="34" charset="0"/>
              </a:rPr>
              <a:t>;</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r">
              <a:lnSpc>
                <a:spcPct val="107000"/>
              </a:lnSpc>
              <a:spcAft>
                <a:spcPts val="800"/>
              </a:spcAft>
            </a:pPr>
            <a:r>
              <a:rPr lang="en-GB" i="1" dirty="0">
                <a:latin typeface="Calibri" panose="020F0502020204030204" pitchFamily="34" charset="0"/>
                <a:cs typeface="Arial" panose="020B0604020202020204" pitchFamily="34" charset="0"/>
              </a:rPr>
              <a:t>To be continued</a:t>
            </a:r>
            <a:endParaRPr lang="en-GB" i="1" dirty="0"/>
          </a:p>
        </p:txBody>
      </p:sp>
      <p:pic>
        <p:nvPicPr>
          <p:cNvPr id="7" name="Billede 6" descr="Et billede, der indeholder person, tilbehør&#10;&#10;Automatisk genereret beskrivelse">
            <a:extLst>
              <a:ext uri="{FF2B5EF4-FFF2-40B4-BE49-F238E27FC236}">
                <a16:creationId xmlns:a16="http://schemas.microsoft.com/office/drawing/2014/main" id="{BFCE1CAF-B1FA-4BBE-B283-B319BEA3B2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03051" y="3429000"/>
            <a:ext cx="4634790" cy="3091994"/>
          </a:xfrm>
          <a:prstGeom prst="rect">
            <a:avLst/>
          </a:prstGeom>
        </p:spPr>
      </p:pic>
      <p:grpSp>
        <p:nvGrpSpPr>
          <p:cNvPr id="6" name="Gruppe 5">
            <a:extLst>
              <a:ext uri="{FF2B5EF4-FFF2-40B4-BE49-F238E27FC236}">
                <a16:creationId xmlns:a16="http://schemas.microsoft.com/office/drawing/2014/main" id="{0DCED65F-6F00-47C5-A8EE-A6F15042B4B0}"/>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DD5A120-4998-4F32-8F71-17B8BBD5E5EB}"/>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ED16A57B-A2A0-45C2-B6A4-1A3303C997E5}"/>
                </a:ext>
              </a:extLst>
            </p:cNvPr>
            <p:cNvPicPr>
              <a:picLocks noChangeAspect="1"/>
            </p:cNvPicPr>
            <p:nvPr/>
          </p:nvPicPr>
          <p:blipFill>
            <a:blip r:embed="rId5"/>
            <a:stretch>
              <a:fillRect/>
            </a:stretch>
          </p:blipFill>
          <p:spPr>
            <a:xfrm>
              <a:off x="8532295" y="404279"/>
              <a:ext cx="3066554" cy="670618"/>
            </a:xfrm>
            <a:prstGeom prst="rect">
              <a:avLst/>
            </a:prstGeom>
          </p:spPr>
        </p:pic>
      </p:grpSp>
    </p:spTree>
    <p:extLst>
      <p:ext uri="{BB962C8B-B14F-4D97-AF65-F5344CB8AC3E}">
        <p14:creationId xmlns:p14="http://schemas.microsoft.com/office/powerpoint/2010/main" val="9522916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felt 2">
            <a:extLst>
              <a:ext uri="{FF2B5EF4-FFF2-40B4-BE49-F238E27FC236}">
                <a16:creationId xmlns:a16="http://schemas.microsoft.com/office/drawing/2014/main" id="{D1A3D1EB-27E2-46F4-978E-D5B7FC80AAA1}"/>
              </a:ext>
            </a:extLst>
          </p:cNvPr>
          <p:cNvSpPr txBox="1"/>
          <p:nvPr/>
        </p:nvSpPr>
        <p:spPr>
          <a:xfrm>
            <a:off x="354159" y="2118891"/>
            <a:ext cx="6094428" cy="4402103"/>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Password</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a:effectLst/>
                <a:latin typeface="Calibri" panose="020F0502020204030204" pitchFamily="34" charset="0"/>
                <a:ea typeface="Calibri" panose="020F0502020204030204" pitchFamily="34" charset="0"/>
                <a:cs typeface="Arial" panose="020B0604020202020204" pitchFamily="34" charset="0"/>
              </a:rPr>
              <a:t>It is recommended not to use personal information when creating a password (</a:t>
            </a:r>
            <a:r>
              <a:rPr lang="en-GB" sz="2400" dirty="0" err="1">
                <a:effectLst/>
                <a:latin typeface="Calibri" panose="020F0502020204030204" pitchFamily="34" charset="0"/>
                <a:ea typeface="Calibri" panose="020F0502020204030204" pitchFamily="34" charset="0"/>
                <a:cs typeface="Arial" panose="020B0604020202020204" pitchFamily="34" charset="0"/>
              </a:rPr>
              <a:t>eg</a:t>
            </a:r>
            <a:r>
              <a:rPr lang="en-GB" sz="2400" dirty="0">
                <a:effectLst/>
                <a:latin typeface="Calibri" panose="020F0502020204030204" pitchFamily="34" charset="0"/>
                <a:ea typeface="Calibri" panose="020F0502020204030204" pitchFamily="34" charset="0"/>
                <a:cs typeface="Arial" panose="020B0604020202020204" pitchFamily="34" charset="0"/>
              </a:rPr>
              <a:t>: parents' names, date of birth, pet's name, etc.);</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Change your password periodically;</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Sign out of your account when you're using a device that's not yours or is being used by someone else.</a:t>
            </a:r>
          </a:p>
          <a:p>
            <a:endParaRPr lang="en-GB" dirty="0"/>
          </a:p>
        </p:txBody>
      </p:sp>
      <p:pic>
        <p:nvPicPr>
          <p:cNvPr id="7" name="Billede 6" descr="Et billede, der indeholder person, tilbehør&#10;&#10;Automatisk genereret beskrivelse">
            <a:extLst>
              <a:ext uri="{FF2B5EF4-FFF2-40B4-BE49-F238E27FC236}">
                <a16:creationId xmlns:a16="http://schemas.microsoft.com/office/drawing/2014/main" id="{BFCE1CAF-B1FA-4BBE-B283-B319BEA3B2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7721" y="2619581"/>
            <a:ext cx="5097562" cy="3400722"/>
          </a:xfrm>
          <a:prstGeom prst="rect">
            <a:avLst/>
          </a:prstGeom>
        </p:spPr>
      </p:pic>
      <p:grpSp>
        <p:nvGrpSpPr>
          <p:cNvPr id="6" name="Gruppe 5">
            <a:extLst>
              <a:ext uri="{FF2B5EF4-FFF2-40B4-BE49-F238E27FC236}">
                <a16:creationId xmlns:a16="http://schemas.microsoft.com/office/drawing/2014/main" id="{0DCED65F-6F00-47C5-A8EE-A6F15042B4B0}"/>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DD5A120-4998-4F32-8F71-17B8BBD5E5EB}"/>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ED16A57B-A2A0-45C2-B6A4-1A3303C997E5}"/>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38FE2E5F-028A-4167-B341-271E2EFF7D15}"/>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9041634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felt 2">
            <a:extLst>
              <a:ext uri="{FF2B5EF4-FFF2-40B4-BE49-F238E27FC236}">
                <a16:creationId xmlns:a16="http://schemas.microsoft.com/office/drawing/2014/main" id="{D1A3D1EB-27E2-46F4-978E-D5B7FC80AAA1}"/>
              </a:ext>
            </a:extLst>
          </p:cNvPr>
          <p:cNvSpPr txBox="1"/>
          <p:nvPr/>
        </p:nvSpPr>
        <p:spPr>
          <a:xfrm>
            <a:off x="5963107" y="2132333"/>
            <a:ext cx="5452753" cy="3902415"/>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Do your security updates on time!</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Social media platforms regularly introduce new privacy and security settings. These can be found in your account settings and it is recommended that you check them regularly;</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Use the two-factor authentication (2FA) option to make sure someone isn't trying to hack your account.</a:t>
            </a:r>
          </a:p>
        </p:txBody>
      </p:sp>
      <p:pic>
        <p:nvPicPr>
          <p:cNvPr id="8" name="Billede 7" descr="Et billede, der indeholder tekst, person&#10;&#10;Automatisk genereret beskrivelse">
            <a:extLst>
              <a:ext uri="{FF2B5EF4-FFF2-40B4-BE49-F238E27FC236}">
                <a16:creationId xmlns:a16="http://schemas.microsoft.com/office/drawing/2014/main" id="{7EBB4226-9A21-4908-812A-B6CD16EF15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717" y="2693251"/>
            <a:ext cx="5182648" cy="3349330"/>
          </a:xfrm>
          <a:prstGeom prst="rect">
            <a:avLst/>
          </a:prstGeom>
        </p:spPr>
      </p:pic>
      <p:grpSp>
        <p:nvGrpSpPr>
          <p:cNvPr id="7" name="Gruppe 6">
            <a:extLst>
              <a:ext uri="{FF2B5EF4-FFF2-40B4-BE49-F238E27FC236}">
                <a16:creationId xmlns:a16="http://schemas.microsoft.com/office/drawing/2014/main" id="{B9FD91EC-4773-4836-AC15-3716AE2C6872}"/>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FEC5041E-895C-47CE-98EB-A4DACC8AC29F}"/>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DB57FFA1-3CB2-48FA-9190-42F447778FD2}"/>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E1511EC7-38E6-48E1-9A59-797156CD00E9}"/>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33623726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83B3647B-8A6F-435C-8F80-EFC8E7AB7468}"/>
              </a:ext>
            </a:extLst>
          </p:cNvPr>
          <p:cNvSpPr txBox="1"/>
          <p:nvPr/>
        </p:nvSpPr>
        <p:spPr>
          <a:xfrm>
            <a:off x="536717" y="2344951"/>
            <a:ext cx="6725574" cy="4005007"/>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Do not accept friend requests from anyone!</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Accept or send friend requests only from/to people you meet in real life or to public people you are interested in by taking care to follow their official profiles;</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DO NOT FORGET! If you feel attached to certain accounts you can restrict their access to your posts or you can block the account. </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DO NOT click!</a:t>
            </a:r>
          </a:p>
        </p:txBody>
      </p:sp>
      <p:pic>
        <p:nvPicPr>
          <p:cNvPr id="8" name="Billede 7" descr="Et billede, der indeholder tekst, person&#10;&#10;Automatisk genereret beskrivelse">
            <a:extLst>
              <a:ext uri="{FF2B5EF4-FFF2-40B4-BE49-F238E27FC236}">
                <a16:creationId xmlns:a16="http://schemas.microsoft.com/office/drawing/2014/main" id="{7EBB4226-9A21-4908-812A-B6CD16EF15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52013" y="3670558"/>
            <a:ext cx="4044122" cy="2613548"/>
          </a:xfrm>
          <a:prstGeom prst="rect">
            <a:avLst/>
          </a:prstGeom>
        </p:spPr>
      </p:pic>
      <p:grpSp>
        <p:nvGrpSpPr>
          <p:cNvPr id="7" name="Gruppe 6">
            <a:extLst>
              <a:ext uri="{FF2B5EF4-FFF2-40B4-BE49-F238E27FC236}">
                <a16:creationId xmlns:a16="http://schemas.microsoft.com/office/drawing/2014/main" id="{B9FD91EC-4773-4836-AC15-3716AE2C6872}"/>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FEC5041E-895C-47CE-98EB-A4DACC8AC29F}"/>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DB57FFA1-3CB2-48FA-9190-42F447778FD2}"/>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06A94F01-CA41-49BE-946C-AFBBA3D9A71A}"/>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5586626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64138" y="2205978"/>
            <a:ext cx="5657000" cy="4795352"/>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Think twice before posting!</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Social media offers as much an opportunity to create a positive online reputation as a negative one, in addition, even if we "delete" a post, once it has appeared online it cannot be permanently deleted;</a:t>
            </a:r>
          </a:p>
          <a:p>
            <a:pPr marL="144145" indent="-144145">
              <a:lnSpc>
                <a:spcPct val="107000"/>
              </a:lnSpc>
              <a:spcAft>
                <a:spcPts val="800"/>
              </a:spcAft>
            </a:pPr>
            <a:r>
              <a:rPr lang="en-GB" sz="2400" dirty="0"/>
              <a:t>• Don't reveal too many personal details on social media! "About Me" fields are optional.</a:t>
            </a:r>
          </a:p>
          <a:p>
            <a:pPr marL="144145" indent="-144145">
              <a:lnSpc>
                <a:spcPct val="107000"/>
              </a:lnSpc>
              <a:spcAft>
                <a:spcPts val="800"/>
              </a:spcAft>
            </a:pP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grpSp>
        <p:nvGrpSpPr>
          <p:cNvPr id="7" name="Gruppe 6">
            <a:extLst>
              <a:ext uri="{FF2B5EF4-FFF2-40B4-BE49-F238E27FC236}">
                <a16:creationId xmlns:a16="http://schemas.microsoft.com/office/drawing/2014/main" id="{6C4942DB-8A6B-4647-A9F9-F2BD80B9547B}"/>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46D71BEA-DCA1-41A9-8004-18B7568E5571}"/>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A22D20BC-B56F-483A-B2A1-5D58EC63AA2E}"/>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11" name="Billede 10" descr="Et billede, der indeholder tekst, bærbar computer, elektronik, computer&#10;&#10;Automatisk genereret beskrivelse">
            <a:extLst>
              <a:ext uri="{FF2B5EF4-FFF2-40B4-BE49-F238E27FC236}">
                <a16:creationId xmlns:a16="http://schemas.microsoft.com/office/drawing/2014/main" id="{E1EAF673-8C3A-45FA-89F7-223A3C2A066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55051" y="2281284"/>
            <a:ext cx="5407602" cy="4457905"/>
          </a:xfrm>
          <a:prstGeom prst="rect">
            <a:avLst/>
          </a:prstGeom>
        </p:spPr>
      </p:pic>
      <p:sp>
        <p:nvSpPr>
          <p:cNvPr id="10" name="Tekstfelt 9">
            <a:extLst>
              <a:ext uri="{FF2B5EF4-FFF2-40B4-BE49-F238E27FC236}">
                <a16:creationId xmlns:a16="http://schemas.microsoft.com/office/drawing/2014/main" id="{F82D8307-98DC-4C3B-8EFA-33AEF945B9DD}"/>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408737513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uppe 6">
            <a:extLst>
              <a:ext uri="{FF2B5EF4-FFF2-40B4-BE49-F238E27FC236}">
                <a16:creationId xmlns:a16="http://schemas.microsoft.com/office/drawing/2014/main" id="{6C4942DB-8A6B-4647-A9F9-F2BD80B9547B}"/>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46D71BEA-DCA1-41A9-8004-18B7568E5571}"/>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A22D20BC-B56F-483A-B2A1-5D58EC63AA2E}"/>
                </a:ext>
              </a:extLst>
            </p:cNvPr>
            <p:cNvPicPr>
              <a:picLocks noChangeAspect="1"/>
            </p:cNvPicPr>
            <p:nvPr/>
          </p:nvPicPr>
          <p:blipFill>
            <a:blip r:embed="rId4"/>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53A7B00B-A4BA-463C-89E5-6E6C029E4D36}"/>
              </a:ext>
            </a:extLst>
          </p:cNvPr>
          <p:cNvSpPr txBox="1"/>
          <p:nvPr/>
        </p:nvSpPr>
        <p:spPr>
          <a:xfrm>
            <a:off x="439000" y="2262433"/>
            <a:ext cx="5307291" cy="4062651"/>
          </a:xfrm>
          <a:prstGeom prst="rect">
            <a:avLst/>
          </a:prstGeom>
          <a:noFill/>
        </p:spPr>
        <p:txBody>
          <a:bodyPr wrap="square" rtlCol="0">
            <a:spAutoFit/>
          </a:bodyPr>
          <a:lstStyle/>
          <a:p>
            <a:r>
              <a:rPr lang="en-GB" sz="2400" dirty="0"/>
              <a:t>• The boundary between professional and personal life in the online environment</a:t>
            </a:r>
          </a:p>
          <a:p>
            <a:r>
              <a:rPr lang="en-GB" sz="2400" dirty="0"/>
              <a:t>• Do not disclose information about your employer online</a:t>
            </a:r>
          </a:p>
          <a:p>
            <a:r>
              <a:rPr lang="en-GB" sz="2400" dirty="0"/>
              <a:t>• Don't post work photos or negative messages that put the employer in a bad light.</a:t>
            </a:r>
          </a:p>
          <a:p>
            <a:r>
              <a:rPr lang="en-GB" sz="2400" dirty="0"/>
              <a:t>• Think before you post and don't risk your job.</a:t>
            </a:r>
          </a:p>
          <a:p>
            <a:endParaRPr lang="en-GB" dirty="0"/>
          </a:p>
        </p:txBody>
      </p:sp>
      <p:pic>
        <p:nvPicPr>
          <p:cNvPr id="3" name="Billede 2">
            <a:extLst>
              <a:ext uri="{FF2B5EF4-FFF2-40B4-BE49-F238E27FC236}">
                <a16:creationId xmlns:a16="http://schemas.microsoft.com/office/drawing/2014/main" id="{BE8E7FAB-86F5-48A1-B5F0-CA4C92832482}"/>
              </a:ext>
            </a:extLst>
          </p:cNvPr>
          <p:cNvPicPr>
            <a:picLocks noChangeAspect="1"/>
          </p:cNvPicPr>
          <p:nvPr/>
        </p:nvPicPr>
        <p:blipFill>
          <a:blip r:embed="rId5"/>
          <a:stretch>
            <a:fillRect/>
          </a:stretch>
        </p:blipFill>
        <p:spPr>
          <a:xfrm>
            <a:off x="6096000" y="2062428"/>
            <a:ext cx="5407621" cy="4462659"/>
          </a:xfrm>
          <a:prstGeom prst="rect">
            <a:avLst/>
          </a:prstGeom>
        </p:spPr>
      </p:pic>
      <p:sp>
        <p:nvSpPr>
          <p:cNvPr id="11" name="Tekstfelt 10">
            <a:extLst>
              <a:ext uri="{FF2B5EF4-FFF2-40B4-BE49-F238E27FC236}">
                <a16:creationId xmlns:a16="http://schemas.microsoft.com/office/drawing/2014/main" id="{B5491F2A-1DAE-4216-9D25-8F22F78FEA10}"/>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42942846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83B3647B-8A6F-435C-8F80-EFC8E7AB7468}"/>
              </a:ext>
            </a:extLst>
          </p:cNvPr>
          <p:cNvSpPr txBox="1"/>
          <p:nvPr/>
        </p:nvSpPr>
        <p:spPr>
          <a:xfrm>
            <a:off x="536717" y="2132333"/>
            <a:ext cx="5355036" cy="4297587"/>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Close old accounts!</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If you have old accounts on social media platforms that you no longer use, or even old accounts on the same platform, try to close them. In this way you create as few links as possible with current accounts being more protected from possible attackers;</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Older accounts or platforms may not be as secure as today's.</a:t>
            </a:r>
          </a:p>
        </p:txBody>
      </p:sp>
      <p:grpSp>
        <p:nvGrpSpPr>
          <p:cNvPr id="7" name="Gruppe 6">
            <a:extLst>
              <a:ext uri="{FF2B5EF4-FFF2-40B4-BE49-F238E27FC236}">
                <a16:creationId xmlns:a16="http://schemas.microsoft.com/office/drawing/2014/main" id="{6C4942DB-8A6B-4647-A9F9-F2BD80B9547B}"/>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46D71BEA-DCA1-41A9-8004-18B7568E5571}"/>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A22D20BC-B56F-483A-B2A1-5D58EC63AA2E}"/>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3" name="Billede 2">
            <a:extLst>
              <a:ext uri="{FF2B5EF4-FFF2-40B4-BE49-F238E27FC236}">
                <a16:creationId xmlns:a16="http://schemas.microsoft.com/office/drawing/2014/main" id="{B996AF6D-C5A7-443E-ADAB-E2AF2B5F2C42}"/>
              </a:ext>
            </a:extLst>
          </p:cNvPr>
          <p:cNvPicPr>
            <a:picLocks noChangeAspect="1"/>
          </p:cNvPicPr>
          <p:nvPr/>
        </p:nvPicPr>
        <p:blipFill>
          <a:blip r:embed="rId5"/>
          <a:stretch>
            <a:fillRect/>
          </a:stretch>
        </p:blipFill>
        <p:spPr>
          <a:xfrm>
            <a:off x="6096000" y="2030076"/>
            <a:ext cx="5407621" cy="4462659"/>
          </a:xfrm>
          <a:prstGeom prst="rect">
            <a:avLst/>
          </a:prstGeom>
        </p:spPr>
      </p:pic>
      <p:sp>
        <p:nvSpPr>
          <p:cNvPr id="12" name="Tekstfelt 11">
            <a:extLst>
              <a:ext uri="{FF2B5EF4-FFF2-40B4-BE49-F238E27FC236}">
                <a16:creationId xmlns:a16="http://schemas.microsoft.com/office/drawing/2014/main" id="{F33FA20D-D0CA-4C2E-A0DD-46D7CB39D317}"/>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27091601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5520047" y="2536052"/>
            <a:ext cx="5905239" cy="3799823"/>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Social media poses great risks</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•Social networks pose high security and privacy risks due to their centralized architecture, their huge store of personally identifiable information that any hacker would love to have, and the general ignorance of the population about how to properly use social media. privacy settings to improve their online safety.</a:t>
            </a:r>
          </a:p>
        </p:txBody>
      </p:sp>
      <p:pic>
        <p:nvPicPr>
          <p:cNvPr id="7" name="Billede 6" descr="Et billede, der indeholder tekst, elektronik&#10;&#10;Automatisk genereret beskrivelse">
            <a:extLst>
              <a:ext uri="{FF2B5EF4-FFF2-40B4-BE49-F238E27FC236}">
                <a16:creationId xmlns:a16="http://schemas.microsoft.com/office/drawing/2014/main" id="{EF1F2B9D-EA2F-4C8F-9054-B02FA6FAA3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510" y="2536051"/>
            <a:ext cx="4790832" cy="3591371"/>
          </a:xfrm>
          <a:prstGeom prst="rect">
            <a:avLst/>
          </a:prstGeom>
        </p:spPr>
      </p:pic>
      <p:grpSp>
        <p:nvGrpSpPr>
          <p:cNvPr id="8" name="Gruppe 7">
            <a:extLst>
              <a:ext uri="{FF2B5EF4-FFF2-40B4-BE49-F238E27FC236}">
                <a16:creationId xmlns:a16="http://schemas.microsoft.com/office/drawing/2014/main" id="{90DA4D82-28AB-45EF-84BF-411A84A3EFC0}"/>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464A1B47-A120-4082-98CF-28ADF53035F9}"/>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8C247E5-B208-46B1-AA4A-DE82720BA0B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A99FADAC-D9D7-4704-B5BC-35FA2515B694}"/>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29557070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5520047" y="2536052"/>
            <a:ext cx="5905239" cy="3507242"/>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Social media poses great risks</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Another very high risk, especially among teenagers, is trusting other people and the type of personal information disclosed online.</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This can be combated through technological means and the enforcement of security policies.</a:t>
            </a:r>
          </a:p>
        </p:txBody>
      </p:sp>
      <p:pic>
        <p:nvPicPr>
          <p:cNvPr id="7" name="Billede 6" descr="Et billede, der indeholder tekst, elektronik&#10;&#10;Automatisk genereret beskrivelse">
            <a:extLst>
              <a:ext uri="{FF2B5EF4-FFF2-40B4-BE49-F238E27FC236}">
                <a16:creationId xmlns:a16="http://schemas.microsoft.com/office/drawing/2014/main" id="{EF1F2B9D-EA2F-4C8F-9054-B02FA6FAA3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510" y="2536051"/>
            <a:ext cx="4790832" cy="3591371"/>
          </a:xfrm>
          <a:prstGeom prst="rect">
            <a:avLst/>
          </a:prstGeom>
        </p:spPr>
      </p:pic>
      <p:grpSp>
        <p:nvGrpSpPr>
          <p:cNvPr id="8" name="Gruppe 7">
            <a:extLst>
              <a:ext uri="{FF2B5EF4-FFF2-40B4-BE49-F238E27FC236}">
                <a16:creationId xmlns:a16="http://schemas.microsoft.com/office/drawing/2014/main" id="{90DA4D82-28AB-45EF-84BF-411A84A3EFC0}"/>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464A1B47-A120-4082-98CF-28ADF53035F9}"/>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8C247E5-B208-46B1-AA4A-DE82720BA0B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9CCCCE7A-A416-4A67-AF0F-873A4A45B5D1}"/>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6122111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5520047" y="2536052"/>
            <a:ext cx="5905239" cy="3009478"/>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Social media poses great risks</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We should consider information transmitted through social media to be insecure and therefore not transmit sensitive information through social media, thus the primary responsibility to stay safe rests with the USER</a:t>
            </a:r>
          </a:p>
        </p:txBody>
      </p:sp>
      <p:pic>
        <p:nvPicPr>
          <p:cNvPr id="7" name="Billede 6" descr="Et billede, der indeholder tekst, elektronik&#10;&#10;Automatisk genereret beskrivelse">
            <a:extLst>
              <a:ext uri="{FF2B5EF4-FFF2-40B4-BE49-F238E27FC236}">
                <a16:creationId xmlns:a16="http://schemas.microsoft.com/office/drawing/2014/main" id="{EF1F2B9D-EA2F-4C8F-9054-B02FA6FAA3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510" y="2536051"/>
            <a:ext cx="4790832" cy="3591371"/>
          </a:xfrm>
          <a:prstGeom prst="rect">
            <a:avLst/>
          </a:prstGeom>
        </p:spPr>
      </p:pic>
      <p:grpSp>
        <p:nvGrpSpPr>
          <p:cNvPr id="8" name="Gruppe 7">
            <a:extLst>
              <a:ext uri="{FF2B5EF4-FFF2-40B4-BE49-F238E27FC236}">
                <a16:creationId xmlns:a16="http://schemas.microsoft.com/office/drawing/2014/main" id="{90DA4D82-28AB-45EF-84BF-411A84A3EFC0}"/>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464A1B47-A120-4082-98CF-28ADF53035F9}"/>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8C247E5-B208-46B1-AA4A-DE82720BA0B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782DCA10-898E-4293-B122-0E5B7323FF0A}"/>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3176149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5005633" y="2334803"/>
            <a:ext cx="6890993" cy="3902415"/>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Bad social media habits</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Social networks are widely used platforms by users today. We have a wide range of possibilities available.</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Some are more geared towards uploading photos or videos, others towards our opinion and in other cases simply to keep in touch with friends and family. In any case, we are dealing with platforms that have many users around the world.</a:t>
            </a:r>
          </a:p>
        </p:txBody>
      </p:sp>
      <p:pic>
        <p:nvPicPr>
          <p:cNvPr id="3" name="Billede 2" descr="Et billede, der indeholder tekst, computer, visitkort, billedramme&#10;&#10;Automatisk genereret beskrivelse">
            <a:extLst>
              <a:ext uri="{FF2B5EF4-FFF2-40B4-BE49-F238E27FC236}">
                <a16:creationId xmlns:a16="http://schemas.microsoft.com/office/drawing/2014/main" id="{C05F0639-E922-44E0-BBEF-08488FFA41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8999" y="2919580"/>
            <a:ext cx="4384543" cy="3264404"/>
          </a:xfrm>
          <a:prstGeom prst="rect">
            <a:avLst/>
          </a:prstGeom>
        </p:spPr>
      </p:pic>
      <p:grpSp>
        <p:nvGrpSpPr>
          <p:cNvPr id="7" name="Gruppe 6">
            <a:extLst>
              <a:ext uri="{FF2B5EF4-FFF2-40B4-BE49-F238E27FC236}">
                <a16:creationId xmlns:a16="http://schemas.microsoft.com/office/drawing/2014/main" id="{09467478-6108-4F12-A3FF-ACC8CCDB568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DCFFEFC-D6D1-4E52-9483-F2978775E4CC}"/>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1D5D769C-D8F1-4036-ADD5-479D178CA0C3}"/>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E1EF9761-0C6B-493D-BCB3-557C62472826}"/>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65123926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751109" y="2334803"/>
            <a:ext cx="7145517" cy="4305730"/>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Bad social media habits</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a:effectLst/>
                <a:latin typeface="Calibri" panose="020F0502020204030204" pitchFamily="34" charset="0"/>
                <a:ea typeface="Calibri" panose="020F0502020204030204" pitchFamily="34" charset="0"/>
                <a:cs typeface="Arial" panose="020B0604020202020204" pitchFamily="34" charset="0"/>
              </a:rPr>
              <a:t>This also makes hackers set their sights here. We will talk about these habits that should be changed in social networks if we want to keep our privacy and security.</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There are many types of platforms that we can find on the network that give us the opportunity to send messages to friends or family, commenting on photos, videos ...</a:t>
            </a:r>
          </a:p>
          <a:p>
            <a:pPr marL="144145" indent="-144145">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Billede 2" descr="Et billede, der indeholder tekst, computer, visitkort, billedramme&#10;&#10;Automatisk genereret beskrivelse">
            <a:extLst>
              <a:ext uri="{FF2B5EF4-FFF2-40B4-BE49-F238E27FC236}">
                <a16:creationId xmlns:a16="http://schemas.microsoft.com/office/drawing/2014/main" id="{C05F0639-E922-44E0-BBEF-08488FFA41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8999" y="2966714"/>
            <a:ext cx="4219943" cy="3141855"/>
          </a:xfrm>
          <a:prstGeom prst="rect">
            <a:avLst/>
          </a:prstGeom>
        </p:spPr>
      </p:pic>
      <p:grpSp>
        <p:nvGrpSpPr>
          <p:cNvPr id="7" name="Gruppe 6">
            <a:extLst>
              <a:ext uri="{FF2B5EF4-FFF2-40B4-BE49-F238E27FC236}">
                <a16:creationId xmlns:a16="http://schemas.microsoft.com/office/drawing/2014/main" id="{09467478-6108-4F12-A3FF-ACC8CCDB568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DCFFEFC-D6D1-4E52-9483-F2978775E4CC}"/>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1D5D769C-D8F1-4036-ADD5-479D178CA0C3}"/>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2" name="Tekstfelt 11">
            <a:extLst>
              <a:ext uri="{FF2B5EF4-FFF2-40B4-BE49-F238E27FC236}">
                <a16:creationId xmlns:a16="http://schemas.microsoft.com/office/drawing/2014/main" id="{5FE36B71-6118-4638-93AF-BB0E01A3DBDF}"/>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420812725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751109" y="2334803"/>
            <a:ext cx="7145517" cy="3910558"/>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Bad social media habits</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This makes them a very popular environment for both private users and businesses.</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However, this also causes you to have some risk to our security and privacy. Hackers can watch here to carry out their attacks. They can especially take advantage of bad user habits when using these platforms.</a:t>
            </a:r>
          </a:p>
          <a:p>
            <a:pPr marL="144145" indent="-144145">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Billede 2" descr="Et billede, der indeholder tekst, computer, visitkort, billedramme&#10;&#10;Automatisk genereret beskrivelse">
            <a:extLst>
              <a:ext uri="{FF2B5EF4-FFF2-40B4-BE49-F238E27FC236}">
                <a16:creationId xmlns:a16="http://schemas.microsoft.com/office/drawing/2014/main" id="{C05F0639-E922-44E0-BBEF-08488FFA41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9000" y="2919580"/>
            <a:ext cx="4120364" cy="3067716"/>
          </a:xfrm>
          <a:prstGeom prst="rect">
            <a:avLst/>
          </a:prstGeom>
        </p:spPr>
      </p:pic>
      <p:grpSp>
        <p:nvGrpSpPr>
          <p:cNvPr id="7" name="Gruppe 6">
            <a:extLst>
              <a:ext uri="{FF2B5EF4-FFF2-40B4-BE49-F238E27FC236}">
                <a16:creationId xmlns:a16="http://schemas.microsoft.com/office/drawing/2014/main" id="{09467478-6108-4F12-A3FF-ACC8CCDB568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DCFFEFC-D6D1-4E52-9483-F2978775E4CC}"/>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1D5D769C-D8F1-4036-ADD5-479D178CA0C3}"/>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F5CB20EA-3869-4598-A78C-824E4121ACE0}"/>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3384710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uppe 6">
            <a:extLst>
              <a:ext uri="{FF2B5EF4-FFF2-40B4-BE49-F238E27FC236}">
                <a16:creationId xmlns:a16="http://schemas.microsoft.com/office/drawing/2014/main" id="{CF37EE40-138F-41F3-8F1B-E988F888063F}"/>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431F75E-4822-4241-9063-B07F67A73FF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1479933-FA8E-40F7-9FF6-8BF6BFE7F4AC}"/>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forbindelse, løkkeknude, problem&#10;&#10;Automatisk genereret beskrivelse">
            <a:extLst>
              <a:ext uri="{FF2B5EF4-FFF2-40B4-BE49-F238E27FC236}">
                <a16:creationId xmlns:a16="http://schemas.microsoft.com/office/drawing/2014/main" id="{0961DD36-FC69-404F-8463-CBD11A58CB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86861" y="2213072"/>
            <a:ext cx="5705139" cy="4576701"/>
          </a:xfrm>
          <a:prstGeom prst="rect">
            <a:avLst/>
          </a:prstGeom>
        </p:spPr>
      </p:pic>
      <p:sp>
        <p:nvSpPr>
          <p:cNvPr id="2" name="Tekstfelt 1">
            <a:extLst>
              <a:ext uri="{FF2B5EF4-FFF2-40B4-BE49-F238E27FC236}">
                <a16:creationId xmlns:a16="http://schemas.microsoft.com/office/drawing/2014/main" id="{F2732D0D-0D85-470A-9927-0831FFFC93B9}"/>
              </a:ext>
            </a:extLst>
          </p:cNvPr>
          <p:cNvSpPr txBox="1"/>
          <p:nvPr/>
        </p:nvSpPr>
        <p:spPr>
          <a:xfrm>
            <a:off x="536717" y="2213072"/>
            <a:ext cx="5559283" cy="4504695"/>
          </a:xfrm>
          <a:prstGeom prst="rect">
            <a:avLst/>
          </a:prstGeom>
          <a:noFill/>
        </p:spPr>
        <p:txBody>
          <a:bodyPr wrap="square" rtlCol="0">
            <a:spAutoFit/>
          </a:bodyPr>
          <a:lstStyle/>
          <a:p>
            <a:pPr marL="144145" indent="-144145">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Habits that need to be changed</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Privacy and security are very important factors for users.</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However, they are not always present.</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We can be victims of many types of attacks that compromise these two factors.</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We can also make mistakes when using social media and it affects us.</a:t>
            </a:r>
          </a:p>
          <a:p>
            <a:endParaRPr lang="en-GB" dirty="0"/>
          </a:p>
        </p:txBody>
      </p:sp>
      <p:sp>
        <p:nvSpPr>
          <p:cNvPr id="10" name="Tekstfelt 9">
            <a:extLst>
              <a:ext uri="{FF2B5EF4-FFF2-40B4-BE49-F238E27FC236}">
                <a16:creationId xmlns:a16="http://schemas.microsoft.com/office/drawing/2014/main" id="{0277AE5B-8EC3-4997-8C73-BF5B01FDE7F8}"/>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2138167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6410227" y="2190214"/>
            <a:ext cx="5335571" cy="4005007"/>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Add any type of contact</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 very common error in social networks is adding any type of contact. This can happen on platforms like Facebook.</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It is possible that what we are adding is a bot rather than a real user.</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You need to know how to differentiate them and avoid adding any type of contact that your invite receives.</a:t>
            </a:r>
          </a:p>
        </p:txBody>
      </p:sp>
      <p:grpSp>
        <p:nvGrpSpPr>
          <p:cNvPr id="7" name="Gruppe 6">
            <a:extLst>
              <a:ext uri="{FF2B5EF4-FFF2-40B4-BE49-F238E27FC236}">
                <a16:creationId xmlns:a16="http://schemas.microsoft.com/office/drawing/2014/main" id="{CF37EE40-138F-41F3-8F1B-E988F888063F}"/>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431F75E-4822-4241-9063-B07F67A73FF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1479933-FA8E-40F7-9FF6-8BF6BFE7F4AC}"/>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3" name="Billede 2">
            <a:extLst>
              <a:ext uri="{FF2B5EF4-FFF2-40B4-BE49-F238E27FC236}">
                <a16:creationId xmlns:a16="http://schemas.microsoft.com/office/drawing/2014/main" id="{5F68CA41-3B9C-43DC-AD6C-C671921FE735}"/>
              </a:ext>
            </a:extLst>
          </p:cNvPr>
          <p:cNvPicPr>
            <a:picLocks noChangeAspect="1"/>
          </p:cNvPicPr>
          <p:nvPr/>
        </p:nvPicPr>
        <p:blipFill>
          <a:blip r:embed="rId5"/>
          <a:stretch>
            <a:fillRect/>
          </a:stretch>
        </p:blipFill>
        <p:spPr>
          <a:xfrm>
            <a:off x="9426" y="2543303"/>
            <a:ext cx="6410227" cy="4248968"/>
          </a:xfrm>
          <a:prstGeom prst="rect">
            <a:avLst/>
          </a:prstGeom>
        </p:spPr>
      </p:pic>
      <p:sp>
        <p:nvSpPr>
          <p:cNvPr id="10" name="Tekstfelt 9">
            <a:extLst>
              <a:ext uri="{FF2B5EF4-FFF2-40B4-BE49-F238E27FC236}">
                <a16:creationId xmlns:a16="http://schemas.microsoft.com/office/drawing/2014/main" id="{B8C68CF2-B76D-413D-AE7D-A10E726C3131}"/>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119739670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86920" y="2444738"/>
            <a:ext cx="6194021" cy="4005007"/>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Add any type of contact (2)</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Sometimes bots are designed solely to collect user data. This may compromise our privacy. We need to have a real filter on the contacts we add.</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It is important that we have people among our friends who are not a problem for our security and privacy.</a:t>
            </a:r>
          </a:p>
          <a:p>
            <a:pPr marL="144145" indent="-144145" algn="just">
              <a:lnSpc>
                <a:spcPct val="107000"/>
              </a:lnSpc>
              <a:spcAft>
                <a:spcPts val="800"/>
              </a:spcAft>
            </a:pP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grpSp>
        <p:nvGrpSpPr>
          <p:cNvPr id="7" name="Gruppe 6">
            <a:extLst>
              <a:ext uri="{FF2B5EF4-FFF2-40B4-BE49-F238E27FC236}">
                <a16:creationId xmlns:a16="http://schemas.microsoft.com/office/drawing/2014/main" id="{CF37EE40-138F-41F3-8F1B-E988F888063F}"/>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431F75E-4822-4241-9063-B07F67A73FF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1479933-FA8E-40F7-9FF6-8BF6BFE7F4AC}"/>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2" name="Billede 1">
            <a:extLst>
              <a:ext uri="{FF2B5EF4-FFF2-40B4-BE49-F238E27FC236}">
                <a16:creationId xmlns:a16="http://schemas.microsoft.com/office/drawing/2014/main" id="{FD1F9061-FC93-47FA-8E11-091EA2EE78F8}"/>
              </a:ext>
            </a:extLst>
          </p:cNvPr>
          <p:cNvPicPr>
            <a:picLocks noChangeAspect="1"/>
          </p:cNvPicPr>
          <p:nvPr/>
        </p:nvPicPr>
        <p:blipFill>
          <a:blip r:embed="rId5"/>
          <a:stretch>
            <a:fillRect/>
          </a:stretch>
        </p:blipFill>
        <p:spPr>
          <a:xfrm>
            <a:off x="6680941" y="2260653"/>
            <a:ext cx="5511059" cy="3652961"/>
          </a:xfrm>
          <a:prstGeom prst="rect">
            <a:avLst/>
          </a:prstGeom>
        </p:spPr>
      </p:pic>
      <p:sp>
        <p:nvSpPr>
          <p:cNvPr id="10" name="Tekstfelt 9">
            <a:extLst>
              <a:ext uri="{FF2B5EF4-FFF2-40B4-BE49-F238E27FC236}">
                <a16:creationId xmlns:a16="http://schemas.microsoft.com/office/drawing/2014/main" id="{8C7CFBF0-867C-4D7C-B0CA-607928DC779F}"/>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729623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F2732D0D-0D85-470A-9927-0831FFFC93B9}"/>
              </a:ext>
            </a:extLst>
          </p:cNvPr>
          <p:cNvSpPr txBox="1"/>
          <p:nvPr/>
        </p:nvSpPr>
        <p:spPr>
          <a:xfrm>
            <a:off x="536717" y="2479383"/>
            <a:ext cx="7531518" cy="3112070"/>
          </a:xfrm>
          <a:prstGeom prst="rect">
            <a:avLst/>
          </a:prstGeom>
          <a:noFill/>
        </p:spPr>
        <p:txBody>
          <a:bodyPr wrap="square" rtlCol="0">
            <a:spAutoFit/>
          </a:bodyPr>
          <a:lstStyle/>
          <a:p>
            <a:pPr marL="144145" indent="-144145">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Don't connect with social networks from anywhere</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You often log in through social networks on any site. This is very comfortable, but not the best for privacy.</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Certainly on many occasions we find the possibility to register on a page or to connect to a platform through Facebook or Twitter. We avoid registering on that site and filling out a long form. </a:t>
            </a:r>
          </a:p>
        </p:txBody>
      </p:sp>
      <p:grpSp>
        <p:nvGrpSpPr>
          <p:cNvPr id="7" name="Gruppe 6">
            <a:extLst>
              <a:ext uri="{FF2B5EF4-FFF2-40B4-BE49-F238E27FC236}">
                <a16:creationId xmlns:a16="http://schemas.microsoft.com/office/drawing/2014/main" id="{6E6328DB-718F-4727-81E9-46B004234BE3}"/>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546E3CB8-1FAA-4AF9-BF15-8043C17D6227}"/>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C982703C-ED81-4340-A931-CD4A393D76C7}"/>
                </a:ext>
              </a:extLst>
            </p:cNvPr>
            <p:cNvPicPr>
              <a:picLocks noChangeAspect="1"/>
            </p:cNvPicPr>
            <p:nvPr/>
          </p:nvPicPr>
          <p:blipFill>
            <a:blip r:embed="rId4"/>
            <a:stretch>
              <a:fillRect/>
            </a:stretch>
          </p:blipFill>
          <p:spPr>
            <a:xfrm>
              <a:off x="8532295" y="404279"/>
              <a:ext cx="3066554" cy="670618"/>
            </a:xfrm>
            <a:prstGeom prst="rect">
              <a:avLst/>
            </a:prstGeom>
          </p:spPr>
        </p:pic>
      </p:grpSp>
      <p:sp>
        <p:nvSpPr>
          <p:cNvPr id="3" name="Tekstfelt 2">
            <a:extLst>
              <a:ext uri="{FF2B5EF4-FFF2-40B4-BE49-F238E27FC236}">
                <a16:creationId xmlns:a16="http://schemas.microsoft.com/office/drawing/2014/main" id="{8477B8DE-19E5-46AE-AC5E-C187CCB83A0D}"/>
              </a:ext>
            </a:extLst>
          </p:cNvPr>
          <p:cNvSpPr txBox="1"/>
          <p:nvPr/>
        </p:nvSpPr>
        <p:spPr>
          <a:xfrm>
            <a:off x="8685548" y="2479383"/>
            <a:ext cx="2957775" cy="3693319"/>
          </a:xfrm>
          <a:prstGeom prst="rect">
            <a:avLst/>
          </a:prstGeom>
          <a:noFill/>
          <a:ln>
            <a:solidFill>
              <a:schemeClr val="tx1"/>
            </a:solidFill>
          </a:ln>
        </p:spPr>
        <p:txBody>
          <a:bodyPr wrap="square" rtlCol="0">
            <a:spAutoFit/>
          </a:bodyPr>
          <a:lstStyle/>
          <a:p>
            <a:r>
              <a:rPr lang="en-GB" sz="2400" dirty="0">
                <a:effectLst/>
                <a:latin typeface="Calibri" panose="020F0502020204030204" pitchFamily="34" charset="0"/>
                <a:ea typeface="Calibri" panose="020F0502020204030204" pitchFamily="34" charset="0"/>
                <a:cs typeface="Arial" panose="020B0604020202020204" pitchFamily="34" charset="0"/>
              </a:rPr>
              <a:t>The problem is that we provide personal data to that website through Facebook. This data / information we share can be used by third parties for advertising purposes.</a:t>
            </a:r>
          </a:p>
          <a:p>
            <a:endParaRPr lang="en-GB" dirty="0"/>
          </a:p>
        </p:txBody>
      </p:sp>
      <p:sp>
        <p:nvSpPr>
          <p:cNvPr id="10" name="Tekstfelt 9">
            <a:extLst>
              <a:ext uri="{FF2B5EF4-FFF2-40B4-BE49-F238E27FC236}">
                <a16:creationId xmlns:a16="http://schemas.microsoft.com/office/drawing/2014/main" id="{575D8F6E-D7BF-44DA-85AF-CD616E7FED75}"/>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380942268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51876" y="2309704"/>
            <a:ext cx="7379691" cy="3507242"/>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Do not provide more information than necessary</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It is definitely one of the worst habits that many users have. They enter a lot of personal data, information that is not really necessary, into social networks.</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For example, data such as our phone number, email address, information about where we live ... All this affects our advertising and could be used for bad purposes.</a:t>
            </a:r>
          </a:p>
        </p:txBody>
      </p:sp>
      <p:grpSp>
        <p:nvGrpSpPr>
          <p:cNvPr id="7" name="Gruppe 6">
            <a:extLst>
              <a:ext uri="{FF2B5EF4-FFF2-40B4-BE49-F238E27FC236}">
                <a16:creationId xmlns:a16="http://schemas.microsoft.com/office/drawing/2014/main" id="{6E6328DB-718F-4727-81E9-46B004234BE3}"/>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546E3CB8-1FAA-4AF9-BF15-8043C17D6227}"/>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C982703C-ED81-4340-A931-CD4A393D76C7}"/>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a:extLst>
              <a:ext uri="{FF2B5EF4-FFF2-40B4-BE49-F238E27FC236}">
                <a16:creationId xmlns:a16="http://schemas.microsoft.com/office/drawing/2014/main" id="{ADA99415-9DA3-4EBB-9C09-4DAD8254BE8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2635" y="2309704"/>
            <a:ext cx="3066554" cy="3066554"/>
          </a:xfrm>
          <a:prstGeom prst="rect">
            <a:avLst/>
          </a:prstGeom>
        </p:spPr>
      </p:pic>
      <p:sp>
        <p:nvSpPr>
          <p:cNvPr id="12" name="Tekstfelt 11">
            <a:extLst>
              <a:ext uri="{FF2B5EF4-FFF2-40B4-BE49-F238E27FC236}">
                <a16:creationId xmlns:a16="http://schemas.microsoft.com/office/drawing/2014/main" id="{60876C26-CC48-4E63-AB69-31A558A44B36}"/>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50427068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5420BF3B-83EA-4B7E-8478-6F1141AFA689}"/>
              </a:ext>
            </a:extLst>
          </p:cNvPr>
          <p:cNvSpPr txBox="1"/>
          <p:nvPr/>
        </p:nvSpPr>
        <p:spPr>
          <a:xfrm>
            <a:off x="536717" y="2346186"/>
            <a:ext cx="5421023" cy="3970189"/>
          </a:xfrm>
          <a:prstGeom prst="rect">
            <a:avLst/>
          </a:prstGeom>
          <a:noFill/>
        </p:spPr>
        <p:txBody>
          <a:bodyPr wrap="square" rtlCol="0">
            <a:spAutoFit/>
          </a:bodyPr>
          <a:lstStyle/>
          <a:p>
            <a:pPr>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Social engineering from an interdisciplinary perspective</a:t>
            </a:r>
          </a:p>
          <a:p>
            <a:pPr marL="342900" lvl="0" indent="-342900">
              <a:lnSpc>
                <a:spcPct val="107000"/>
              </a:lnSpc>
              <a:spcAft>
                <a:spcPts val="800"/>
              </a:spcAft>
              <a:buFont typeface="Symbol" panose="05050102010706020507" pitchFamily="18" charset="2"/>
              <a:buChar char=""/>
            </a:pPr>
            <a:r>
              <a:rPr lang="en-GB" sz="2400" dirty="0">
                <a:effectLst/>
                <a:latin typeface="Calibri" panose="020F0502020204030204" pitchFamily="34" charset="0"/>
                <a:ea typeface="Calibri" panose="020F0502020204030204" pitchFamily="34" charset="0"/>
                <a:cs typeface="Arial" panose="020B0604020202020204" pitchFamily="34" charset="0"/>
              </a:rPr>
              <a:t>Due to the technique used by hackers, it is necessary to approach an interdisciplinary perspective such as information technology, psychology, business and ethics.</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pic>
        <p:nvPicPr>
          <p:cNvPr id="7" name="Billede 6" descr="Et billede, der indeholder tekst&#10;&#10;Automatisk genereret beskrivelse">
            <a:extLst>
              <a:ext uri="{FF2B5EF4-FFF2-40B4-BE49-F238E27FC236}">
                <a16:creationId xmlns:a16="http://schemas.microsoft.com/office/drawing/2014/main" id="{E4822B63-67BA-4810-B268-83C6998F2F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20552" y="4320798"/>
            <a:ext cx="4006523" cy="2147060"/>
          </a:xfrm>
          <a:prstGeom prst="rect">
            <a:avLst/>
          </a:prstGeom>
        </p:spPr>
      </p:pic>
      <p:grpSp>
        <p:nvGrpSpPr>
          <p:cNvPr id="8" name="Gruppe 7">
            <a:extLst>
              <a:ext uri="{FF2B5EF4-FFF2-40B4-BE49-F238E27FC236}">
                <a16:creationId xmlns:a16="http://schemas.microsoft.com/office/drawing/2014/main" id="{2115FE6F-C714-4B66-A128-F31ED3E26DBC}"/>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967D52A2-33AC-41DC-8E37-9A87DADBC1CA}"/>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F6E5098-3F96-46E1-B6A4-395B15C7F01D}"/>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F63B1053-9A20-450D-99FB-DA5BA6DA8DA6}"/>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257689189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5420BF3B-83EA-4B7E-8478-6F1141AFA689}"/>
              </a:ext>
            </a:extLst>
          </p:cNvPr>
          <p:cNvSpPr txBox="1"/>
          <p:nvPr/>
        </p:nvSpPr>
        <p:spPr>
          <a:xfrm>
            <a:off x="536716" y="1980904"/>
            <a:ext cx="7692884" cy="4400179"/>
          </a:xfrm>
          <a:prstGeom prst="rect">
            <a:avLst/>
          </a:prstGeom>
          <a:noFill/>
        </p:spPr>
        <p:txBody>
          <a:bodyPr wrap="square" rtlCol="0">
            <a:spAutoFit/>
          </a:bodyPr>
          <a:lstStyle/>
          <a:p>
            <a:pPr marL="144145" indent="-144145">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The discipline of information technology</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Social engineering should be discussed in the context of current information systems and their defence used as a form of risk mitigation.</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Multi-factor authentication is a common and often effective way for organizations to confirm that the person accessing systems should actually have that access</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An additional factor could be the use of a virtual private network (VPN), i.e. authentication to further validate the user.</a:t>
            </a:r>
          </a:p>
        </p:txBody>
      </p:sp>
      <p:pic>
        <p:nvPicPr>
          <p:cNvPr id="7" name="Billede 6" descr="Et billede, der indeholder tekst&#10;&#10;Automatisk genereret beskrivelse">
            <a:extLst>
              <a:ext uri="{FF2B5EF4-FFF2-40B4-BE49-F238E27FC236}">
                <a16:creationId xmlns:a16="http://schemas.microsoft.com/office/drawing/2014/main" id="{E4822B63-67BA-4810-B268-83C6998F2F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24406" y="3155731"/>
            <a:ext cx="3425218" cy="1835544"/>
          </a:xfrm>
          <a:prstGeom prst="rect">
            <a:avLst/>
          </a:prstGeom>
        </p:spPr>
      </p:pic>
      <p:grpSp>
        <p:nvGrpSpPr>
          <p:cNvPr id="8" name="Gruppe 7">
            <a:extLst>
              <a:ext uri="{FF2B5EF4-FFF2-40B4-BE49-F238E27FC236}">
                <a16:creationId xmlns:a16="http://schemas.microsoft.com/office/drawing/2014/main" id="{2115FE6F-C714-4B66-A128-F31ED3E26DBC}"/>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967D52A2-33AC-41DC-8E37-9A87DADBC1CA}"/>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F6E5098-3F96-46E1-B6A4-395B15C7F01D}"/>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1FDC929C-76CD-4C2A-A682-040427E3CBD8}"/>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297708882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E2FC00A5-27D1-40F2-863D-0A7B8DE378FD}"/>
              </a:ext>
            </a:extLst>
          </p:cNvPr>
          <p:cNvSpPr txBox="1"/>
          <p:nvPr/>
        </p:nvSpPr>
        <p:spPr>
          <a:xfrm>
            <a:off x="439000" y="1981069"/>
            <a:ext cx="4934277" cy="2614305"/>
          </a:xfrm>
          <a:prstGeom prst="rect">
            <a:avLst/>
          </a:prstGeom>
          <a:noFill/>
        </p:spPr>
        <p:txBody>
          <a:bodyPr wrap="square" rtlCol="0">
            <a:spAutoFit/>
          </a:bodyPr>
          <a:lstStyle/>
          <a:p>
            <a:pPr marL="144145" indent="-144145">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Business perspective</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it is important because social engineering can affect many types of businesses and have implications for how organizations are structured and managed.</a:t>
            </a:r>
          </a:p>
        </p:txBody>
      </p:sp>
      <p:sp>
        <p:nvSpPr>
          <p:cNvPr id="4" name="Tekstfelt 3">
            <a:extLst>
              <a:ext uri="{FF2B5EF4-FFF2-40B4-BE49-F238E27FC236}">
                <a16:creationId xmlns:a16="http://schemas.microsoft.com/office/drawing/2014/main" id="{48DF24AC-4AD2-4F02-8FE5-1335F6E0A2D8}"/>
              </a:ext>
            </a:extLst>
          </p:cNvPr>
          <p:cNvSpPr txBox="1"/>
          <p:nvPr/>
        </p:nvSpPr>
        <p:spPr>
          <a:xfrm>
            <a:off x="5880880" y="2464952"/>
            <a:ext cx="5698501" cy="4129144"/>
          </a:xfrm>
          <a:prstGeom prst="rect">
            <a:avLst/>
          </a:prstGeom>
          <a:noFill/>
        </p:spPr>
        <p:txBody>
          <a:bodyPr wrap="square" rtlCol="0">
            <a:spAutoFit/>
          </a:bodyPr>
          <a:lstStyle/>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it helps determine the factors that influence social engineering attacks and is beneficial if considered in more specific terms in relation to the following business areas: training and development, documented policies, internal audit procedures, budgets and organizational culture.</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can detect deficiencies in any of the areas that may contribute to attacks.</a:t>
            </a:r>
          </a:p>
        </p:txBody>
      </p:sp>
      <p:pic>
        <p:nvPicPr>
          <p:cNvPr id="7" name="Billede 6">
            <a:extLst>
              <a:ext uri="{FF2B5EF4-FFF2-40B4-BE49-F238E27FC236}">
                <a16:creationId xmlns:a16="http://schemas.microsoft.com/office/drawing/2014/main" id="{7C356573-D8D4-4378-BD1F-0CEEAFD729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1009" y="4677654"/>
            <a:ext cx="2969551" cy="1981068"/>
          </a:xfrm>
          <a:prstGeom prst="rect">
            <a:avLst/>
          </a:prstGeom>
        </p:spPr>
      </p:pic>
      <p:grpSp>
        <p:nvGrpSpPr>
          <p:cNvPr id="8" name="Gruppe 7">
            <a:extLst>
              <a:ext uri="{FF2B5EF4-FFF2-40B4-BE49-F238E27FC236}">
                <a16:creationId xmlns:a16="http://schemas.microsoft.com/office/drawing/2014/main" id="{A72957E3-C9F9-4AFF-A480-93BBAEC9569C}"/>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01473D7F-F48E-4A15-8768-5600330D4C93}"/>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09E8AAD2-A2C8-4089-B639-EE6171527EA4}"/>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CC4C8B47-A5A4-4B40-9E57-16790199FA89}"/>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303445105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felt 3">
            <a:extLst>
              <a:ext uri="{FF2B5EF4-FFF2-40B4-BE49-F238E27FC236}">
                <a16:creationId xmlns:a16="http://schemas.microsoft.com/office/drawing/2014/main" id="{48DF24AC-4AD2-4F02-8FE5-1335F6E0A2D8}"/>
              </a:ext>
            </a:extLst>
          </p:cNvPr>
          <p:cNvSpPr txBox="1"/>
          <p:nvPr/>
        </p:nvSpPr>
        <p:spPr>
          <a:xfrm>
            <a:off x="405194" y="2505912"/>
            <a:ext cx="5698501" cy="3112070"/>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Ethical perspective</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it is important in the context of social engineering and related research because the idea of manipulating another human being violates many ethical principles.</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helps, in the case of a social engineering event, to treat the victims.</a:t>
            </a:r>
          </a:p>
        </p:txBody>
      </p:sp>
      <p:pic>
        <p:nvPicPr>
          <p:cNvPr id="7" name="Billede 6">
            <a:extLst>
              <a:ext uri="{FF2B5EF4-FFF2-40B4-BE49-F238E27FC236}">
                <a16:creationId xmlns:a16="http://schemas.microsoft.com/office/drawing/2014/main" id="{7C356573-D8D4-4378-BD1F-0CEEAFD729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26755" y="2336947"/>
            <a:ext cx="5328528" cy="3554806"/>
          </a:xfrm>
          <a:prstGeom prst="rect">
            <a:avLst/>
          </a:prstGeom>
        </p:spPr>
      </p:pic>
      <p:grpSp>
        <p:nvGrpSpPr>
          <p:cNvPr id="8" name="Gruppe 7">
            <a:extLst>
              <a:ext uri="{FF2B5EF4-FFF2-40B4-BE49-F238E27FC236}">
                <a16:creationId xmlns:a16="http://schemas.microsoft.com/office/drawing/2014/main" id="{A72957E3-C9F9-4AFF-A480-93BBAEC9569C}"/>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01473D7F-F48E-4A15-8768-5600330D4C93}"/>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09E8AAD2-A2C8-4089-B639-EE6171527EA4}"/>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28702357-5691-4B83-B11A-B791076A4F8A}"/>
              </a:ext>
            </a:extLst>
          </p:cNvPr>
          <p:cNvSpPr txBox="1"/>
          <p:nvPr/>
        </p:nvSpPr>
        <p:spPr>
          <a:xfrm>
            <a:off x="1559142" y="1097285"/>
            <a:ext cx="10632858" cy="769441"/>
          </a:xfrm>
          <a:prstGeom prst="rect">
            <a:avLst/>
          </a:prstGeom>
          <a:noFill/>
        </p:spPr>
        <p:txBody>
          <a:bodyPr wrap="square">
            <a:spAutoFit/>
          </a:bodyPr>
          <a:lstStyle/>
          <a:p>
            <a:r>
              <a:rPr lang="en-GB" sz="4400" dirty="0"/>
              <a:t>Measures - Improve the Cyber Security</a:t>
            </a:r>
          </a:p>
        </p:txBody>
      </p:sp>
    </p:spTree>
    <p:extLst>
      <p:ext uri="{BB962C8B-B14F-4D97-AF65-F5344CB8AC3E}">
        <p14:creationId xmlns:p14="http://schemas.microsoft.com/office/powerpoint/2010/main" val="175254979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Billede 3">
            <a:extLst>
              <a:ext uri="{FF2B5EF4-FFF2-40B4-BE49-F238E27FC236}">
                <a16:creationId xmlns:a16="http://schemas.microsoft.com/office/drawing/2014/main" id="{C908D616-7C3D-463C-96CA-B6DBF2E10750}"/>
              </a:ext>
            </a:extLst>
          </p:cNvPr>
          <p:cNvPicPr>
            <a:picLocks noChangeAspect="1"/>
          </p:cNvPicPr>
          <p:nvPr/>
        </p:nvPicPr>
        <p:blipFill rotWithShape="1">
          <a:blip r:embed="rId3">
            <a:extLst>
              <a:ext uri="{28A0092B-C50C-407E-A947-70E740481C1C}">
                <a14:useLocalDpi xmlns:a14="http://schemas.microsoft.com/office/drawing/2010/main" val="0"/>
              </a:ext>
            </a:extLst>
          </a:blip>
          <a:srcRect t="15255" r="9753" b="24593"/>
          <a:stretch/>
        </p:blipFill>
        <p:spPr>
          <a:xfrm>
            <a:off x="536717" y="2721166"/>
            <a:ext cx="11210108" cy="4294666"/>
          </a:xfrm>
          <a:prstGeom prst="rect">
            <a:avLst/>
          </a:prstGeom>
        </p:spPr>
      </p:pic>
      <p:sp>
        <p:nvSpPr>
          <p:cNvPr id="2" name="Tekstfelt 1">
            <a:extLst>
              <a:ext uri="{FF2B5EF4-FFF2-40B4-BE49-F238E27FC236}">
                <a16:creationId xmlns:a16="http://schemas.microsoft.com/office/drawing/2014/main" id="{C3E1F6A0-7827-4770-B926-6987E5A467A1}"/>
              </a:ext>
            </a:extLst>
          </p:cNvPr>
          <p:cNvSpPr txBox="1"/>
          <p:nvPr/>
        </p:nvSpPr>
        <p:spPr>
          <a:xfrm>
            <a:off x="747968" y="2894846"/>
            <a:ext cx="10998857" cy="2858155"/>
          </a:xfrm>
          <a:prstGeom prst="rect">
            <a:avLst/>
          </a:prstGeom>
          <a:noFill/>
        </p:spPr>
        <p:txBody>
          <a:bodyPr wrap="square" rtlCol="0">
            <a:spAutoFit/>
          </a:bodyPr>
          <a:lstStyle/>
          <a:p>
            <a:pPr marL="144145" indent="-14414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Equipment inventory</a:t>
            </a:r>
          </a:p>
          <a:p>
            <a:pPr marL="144145" indent="-14414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Inventory of applications and operating systems</a:t>
            </a:r>
          </a:p>
          <a:p>
            <a:pPr marL="144145" indent="-14414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Wireless equipment control</a:t>
            </a:r>
          </a:p>
          <a:p>
            <a:pPr marL="144145" indent="-14414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Network security design</a:t>
            </a:r>
          </a:p>
          <a:p>
            <a:pPr marL="144145" indent="-14414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Limiting and controlling network ports, communication protocols and services</a:t>
            </a:r>
          </a:p>
          <a:p>
            <a:endParaRPr lang="en-GB" dirty="0"/>
          </a:p>
        </p:txBody>
      </p:sp>
      <p:grpSp>
        <p:nvGrpSpPr>
          <p:cNvPr id="6" name="Gruppe 5">
            <a:extLst>
              <a:ext uri="{FF2B5EF4-FFF2-40B4-BE49-F238E27FC236}">
                <a16:creationId xmlns:a16="http://schemas.microsoft.com/office/drawing/2014/main" id="{36C19701-E7F3-41AB-AB71-00050BCE432F}"/>
              </a:ext>
            </a:extLst>
          </p:cNvPr>
          <p:cNvGrpSpPr/>
          <p:nvPr/>
        </p:nvGrpSpPr>
        <p:grpSpPr>
          <a:xfrm>
            <a:off x="536717" y="199278"/>
            <a:ext cx="11118566" cy="1329043"/>
            <a:chOff x="480283" y="200282"/>
            <a:chExt cx="11118566" cy="1329043"/>
          </a:xfrm>
        </p:grpSpPr>
        <p:pic>
          <p:nvPicPr>
            <p:cNvPr id="7" name="Billede 6">
              <a:extLst>
                <a:ext uri="{FF2B5EF4-FFF2-40B4-BE49-F238E27FC236}">
                  <a16:creationId xmlns:a16="http://schemas.microsoft.com/office/drawing/2014/main" id="{999E4DF2-7F3D-466E-AA5E-99C1EA552FCE}"/>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69E68866-DA8A-413C-A488-072697856F58}"/>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1AD3EED5-7AB3-43CE-A0B9-E156DDDCBF32}"/>
              </a:ext>
            </a:extLst>
          </p:cNvPr>
          <p:cNvSpPr txBox="1"/>
          <p:nvPr/>
        </p:nvSpPr>
        <p:spPr>
          <a:xfrm>
            <a:off x="1591416" y="1239664"/>
            <a:ext cx="6097836" cy="784702"/>
          </a:xfrm>
          <a:prstGeom prst="rect">
            <a:avLst/>
          </a:prstGeom>
          <a:noFill/>
        </p:spPr>
        <p:txBody>
          <a:bodyPr wrap="square">
            <a:spAutoFit/>
          </a:bodyPr>
          <a:lstStyle/>
          <a:p>
            <a:pPr marL="144145" indent="-144145" algn="just">
              <a:lnSpc>
                <a:spcPct val="107000"/>
              </a:lnSpc>
              <a:spcAft>
                <a:spcPts val="800"/>
              </a:spcAft>
            </a:pPr>
            <a:r>
              <a:rPr lang="en-GB" sz="4400" dirty="0">
                <a:effectLst/>
                <a:latin typeface="Calibri" panose="020F0502020204030204" pitchFamily="34" charset="0"/>
                <a:ea typeface="Calibri" panose="020F0502020204030204" pitchFamily="34" charset="0"/>
                <a:cs typeface="Arial" panose="020B0604020202020204" pitchFamily="34" charset="0"/>
              </a:rPr>
              <a:t>Security techniques</a:t>
            </a:r>
          </a:p>
        </p:txBody>
      </p:sp>
    </p:spTree>
    <p:extLst>
      <p:ext uri="{BB962C8B-B14F-4D97-AF65-F5344CB8AC3E}">
        <p14:creationId xmlns:p14="http://schemas.microsoft.com/office/powerpoint/2010/main" val="204771691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Billede 3">
            <a:extLst>
              <a:ext uri="{FF2B5EF4-FFF2-40B4-BE49-F238E27FC236}">
                <a16:creationId xmlns:a16="http://schemas.microsoft.com/office/drawing/2014/main" id="{C908D616-7C3D-463C-96CA-B6DBF2E10750}"/>
              </a:ext>
            </a:extLst>
          </p:cNvPr>
          <p:cNvPicPr>
            <a:picLocks noChangeAspect="1"/>
          </p:cNvPicPr>
          <p:nvPr/>
        </p:nvPicPr>
        <p:blipFill rotWithShape="1">
          <a:blip r:embed="rId3">
            <a:extLst>
              <a:ext uri="{28A0092B-C50C-407E-A947-70E740481C1C}">
                <a14:useLocalDpi xmlns:a14="http://schemas.microsoft.com/office/drawing/2010/main" val="0"/>
              </a:ext>
            </a:extLst>
          </a:blip>
          <a:srcRect t="9545" r="9753" b="24593"/>
          <a:stretch/>
        </p:blipFill>
        <p:spPr>
          <a:xfrm>
            <a:off x="536717" y="2313542"/>
            <a:ext cx="11210108" cy="4702290"/>
          </a:xfrm>
          <a:prstGeom prst="rect">
            <a:avLst/>
          </a:prstGeom>
        </p:spPr>
      </p:pic>
      <p:sp>
        <p:nvSpPr>
          <p:cNvPr id="2" name="Tekstfelt 1">
            <a:extLst>
              <a:ext uri="{FF2B5EF4-FFF2-40B4-BE49-F238E27FC236}">
                <a16:creationId xmlns:a16="http://schemas.microsoft.com/office/drawing/2014/main" id="{C3E1F6A0-7827-4770-B926-6987E5A467A1}"/>
              </a:ext>
            </a:extLst>
          </p:cNvPr>
          <p:cNvSpPr txBox="1"/>
          <p:nvPr/>
        </p:nvSpPr>
        <p:spPr>
          <a:xfrm>
            <a:off x="941090" y="3091021"/>
            <a:ext cx="10998857" cy="2858155"/>
          </a:xfrm>
          <a:prstGeom prst="rect">
            <a:avLst/>
          </a:prstGeom>
          <a:noFill/>
        </p:spPr>
        <p:txBody>
          <a:bodyPr wrap="square" rtlCol="0">
            <a:spAutoFit/>
          </a:bodyPr>
          <a:lstStyle/>
          <a:p>
            <a:pPr marL="144145" indent="-14414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Protection of perimeter areas</a:t>
            </a:r>
          </a:p>
          <a:p>
            <a:pPr marL="144145" indent="-14414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Physical access to locations</a:t>
            </a:r>
          </a:p>
          <a:p>
            <a:pPr marL="144145" indent="-14414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Controlled use of administrative privileges</a:t>
            </a:r>
          </a:p>
          <a:p>
            <a:pPr marL="144145" indent="-14414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Monitoring and controlling user accounts</a:t>
            </a:r>
          </a:p>
          <a:p>
            <a:pPr marL="144145" indent="-14414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Skills assessment and security training</a:t>
            </a:r>
          </a:p>
          <a:p>
            <a:endParaRPr lang="en-GB" dirty="0"/>
          </a:p>
        </p:txBody>
      </p:sp>
      <p:grpSp>
        <p:nvGrpSpPr>
          <p:cNvPr id="6" name="Gruppe 5">
            <a:extLst>
              <a:ext uri="{FF2B5EF4-FFF2-40B4-BE49-F238E27FC236}">
                <a16:creationId xmlns:a16="http://schemas.microsoft.com/office/drawing/2014/main" id="{36C19701-E7F3-41AB-AB71-00050BCE432F}"/>
              </a:ext>
            </a:extLst>
          </p:cNvPr>
          <p:cNvGrpSpPr/>
          <p:nvPr/>
        </p:nvGrpSpPr>
        <p:grpSpPr>
          <a:xfrm>
            <a:off x="536717" y="199278"/>
            <a:ext cx="11118566" cy="1329043"/>
            <a:chOff x="480283" y="200282"/>
            <a:chExt cx="11118566" cy="1329043"/>
          </a:xfrm>
        </p:grpSpPr>
        <p:pic>
          <p:nvPicPr>
            <p:cNvPr id="7" name="Billede 6">
              <a:extLst>
                <a:ext uri="{FF2B5EF4-FFF2-40B4-BE49-F238E27FC236}">
                  <a16:creationId xmlns:a16="http://schemas.microsoft.com/office/drawing/2014/main" id="{999E4DF2-7F3D-466E-AA5E-99C1EA552FCE}"/>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69E68866-DA8A-413C-A488-072697856F58}"/>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9" name="Tekstfelt 8">
            <a:extLst>
              <a:ext uri="{FF2B5EF4-FFF2-40B4-BE49-F238E27FC236}">
                <a16:creationId xmlns:a16="http://schemas.microsoft.com/office/drawing/2014/main" id="{0DF81564-4636-43D8-ACE2-FDE7F3544762}"/>
              </a:ext>
            </a:extLst>
          </p:cNvPr>
          <p:cNvSpPr txBox="1"/>
          <p:nvPr/>
        </p:nvSpPr>
        <p:spPr>
          <a:xfrm>
            <a:off x="1591416" y="1239664"/>
            <a:ext cx="6097836" cy="784702"/>
          </a:xfrm>
          <a:prstGeom prst="rect">
            <a:avLst/>
          </a:prstGeom>
          <a:noFill/>
        </p:spPr>
        <p:txBody>
          <a:bodyPr wrap="square">
            <a:spAutoFit/>
          </a:bodyPr>
          <a:lstStyle/>
          <a:p>
            <a:pPr marL="144145" indent="-144145" algn="just">
              <a:lnSpc>
                <a:spcPct val="107000"/>
              </a:lnSpc>
              <a:spcAft>
                <a:spcPts val="800"/>
              </a:spcAft>
            </a:pPr>
            <a:r>
              <a:rPr lang="en-GB" sz="4400" dirty="0">
                <a:effectLst/>
                <a:latin typeface="Calibri" panose="020F0502020204030204" pitchFamily="34" charset="0"/>
                <a:ea typeface="Calibri" panose="020F0502020204030204" pitchFamily="34" charset="0"/>
                <a:cs typeface="Arial" panose="020B0604020202020204" pitchFamily="34" charset="0"/>
              </a:rPr>
              <a:t>Security techniques</a:t>
            </a:r>
          </a:p>
        </p:txBody>
      </p:sp>
    </p:spTree>
    <p:extLst>
      <p:ext uri="{BB962C8B-B14F-4D97-AF65-F5344CB8AC3E}">
        <p14:creationId xmlns:p14="http://schemas.microsoft.com/office/powerpoint/2010/main" val="2869122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8B0881B-D924-4AA2-BAE9-A814F8972991}"/>
              </a:ext>
            </a:extLst>
          </p:cNvPr>
          <p:cNvPicPr>
            <a:picLocks noChangeAspect="1"/>
          </p:cNvPicPr>
          <p:nvPr/>
        </p:nvPicPr>
        <p:blipFill>
          <a:blip r:embed="rId3"/>
          <a:stretch>
            <a:fillRect/>
          </a:stretch>
        </p:blipFill>
        <p:spPr>
          <a:xfrm>
            <a:off x="5800426" y="1187777"/>
            <a:ext cx="5429111" cy="2390492"/>
          </a:xfrm>
          <a:prstGeom prst="rect">
            <a:avLst/>
          </a:prstGeom>
        </p:spPr>
      </p:pic>
      <p:sp>
        <p:nvSpPr>
          <p:cNvPr id="3" name="Tekstfelt 2">
            <a:extLst>
              <a:ext uri="{FF2B5EF4-FFF2-40B4-BE49-F238E27FC236}">
                <a16:creationId xmlns:a16="http://schemas.microsoft.com/office/drawing/2014/main" id="{EB608D97-D774-4C8E-8092-2C8EFD863B41}"/>
              </a:ext>
            </a:extLst>
          </p:cNvPr>
          <p:cNvSpPr txBox="1"/>
          <p:nvPr/>
        </p:nvSpPr>
        <p:spPr>
          <a:xfrm>
            <a:off x="439000" y="1771650"/>
            <a:ext cx="5000266" cy="4297587"/>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VPN (Virtual Private Network)</a:t>
            </a:r>
          </a:p>
          <a:p>
            <a:pPr>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A virtual private network is a secure connection over an insecure network such as the Internet. Virtual means the existence of a unique network, a group of geographically distributed computers that communicate and can be administered as a single network.</a:t>
            </a:r>
          </a:p>
          <a:p>
            <a:pPr>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Private means a virtual network with access control. </a:t>
            </a:r>
            <a:endParaRPr lang="en-GB" sz="2400" dirty="0"/>
          </a:p>
        </p:txBody>
      </p:sp>
      <p:pic>
        <p:nvPicPr>
          <p:cNvPr id="4" name="Billede 3">
            <a:extLst>
              <a:ext uri="{FF2B5EF4-FFF2-40B4-BE49-F238E27FC236}">
                <a16:creationId xmlns:a16="http://schemas.microsoft.com/office/drawing/2014/main" id="{B5228C4B-50FB-41FB-BA8C-CC5BD81BCEC8}"/>
              </a:ext>
            </a:extLst>
          </p:cNvPr>
          <p:cNvPicPr>
            <a:picLocks noChangeAspect="1"/>
          </p:cNvPicPr>
          <p:nvPr/>
        </p:nvPicPr>
        <p:blipFill>
          <a:blip r:embed="rId4"/>
          <a:stretch>
            <a:fillRect/>
          </a:stretch>
        </p:blipFill>
        <p:spPr>
          <a:xfrm>
            <a:off x="7169249" y="3909339"/>
            <a:ext cx="4060288" cy="2621507"/>
          </a:xfrm>
          <a:prstGeom prst="rect">
            <a:avLst/>
          </a:prstGeom>
        </p:spPr>
      </p:pic>
      <p:sp>
        <p:nvSpPr>
          <p:cNvPr id="6" name="Tekstfelt 5">
            <a:extLst>
              <a:ext uri="{FF2B5EF4-FFF2-40B4-BE49-F238E27FC236}">
                <a16:creationId xmlns:a16="http://schemas.microsoft.com/office/drawing/2014/main" id="{ED0C5B70-EB18-4ED3-9A0B-1344CB013B59}"/>
              </a:ext>
            </a:extLst>
          </p:cNvPr>
          <p:cNvSpPr txBox="1"/>
          <p:nvPr/>
        </p:nvSpPr>
        <p:spPr>
          <a:xfrm>
            <a:off x="5671329" y="3419745"/>
            <a:ext cx="1659118" cy="2308324"/>
          </a:xfrm>
          <a:prstGeom prst="rect">
            <a:avLst/>
          </a:prstGeom>
          <a:noFill/>
        </p:spPr>
        <p:txBody>
          <a:bodyPr wrap="square" rtlCol="0">
            <a:spAutoFit/>
          </a:bodyPr>
          <a:lstStyle/>
          <a:p>
            <a:r>
              <a:rPr lang="en-GB" dirty="0">
                <a:solidFill>
                  <a:srgbClr val="FF0000"/>
                </a:solidFill>
              </a:rPr>
              <a:t>VPN for remote access</a:t>
            </a:r>
          </a:p>
          <a:p>
            <a:r>
              <a:rPr lang="en-GB" dirty="0">
                <a:solidFill>
                  <a:srgbClr val="FF0000"/>
                </a:solidFill>
              </a:rPr>
              <a:t>               Creating a secure industrial infrastructure</a:t>
            </a:r>
          </a:p>
          <a:p>
            <a:endParaRPr lang="en-GB" dirty="0"/>
          </a:p>
        </p:txBody>
      </p:sp>
      <p:grpSp>
        <p:nvGrpSpPr>
          <p:cNvPr id="7" name="Gruppe 6">
            <a:extLst>
              <a:ext uri="{FF2B5EF4-FFF2-40B4-BE49-F238E27FC236}">
                <a16:creationId xmlns:a16="http://schemas.microsoft.com/office/drawing/2014/main" id="{F9578A17-03FE-42CB-829F-803C50F6C58A}"/>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2AD84709-98AE-4D46-8EBF-A0C30B74D891}"/>
                </a:ext>
              </a:extLst>
            </p:cNvPr>
            <p:cNvPicPr>
              <a:picLocks noChangeAspect="1"/>
            </p:cNvPicPr>
            <p:nvPr/>
          </p:nvPicPr>
          <p:blipFill>
            <a:blip r:embed="rId5"/>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7DE9E422-19E7-4FBD-BADE-70FBEA8E5700}"/>
                </a:ext>
              </a:extLst>
            </p:cNvPr>
            <p:cNvPicPr>
              <a:picLocks noChangeAspect="1"/>
            </p:cNvPicPr>
            <p:nvPr/>
          </p:nvPicPr>
          <p:blipFill>
            <a:blip r:embed="rId6"/>
            <a:stretch>
              <a:fillRect/>
            </a:stretch>
          </p:blipFill>
          <p:spPr>
            <a:xfrm>
              <a:off x="8532295" y="404279"/>
              <a:ext cx="3066554" cy="670618"/>
            </a:xfrm>
            <a:prstGeom prst="rect">
              <a:avLst/>
            </a:prstGeom>
          </p:spPr>
        </p:pic>
      </p:grpSp>
      <p:sp>
        <p:nvSpPr>
          <p:cNvPr id="5" name="Tekstfelt 4">
            <a:extLst>
              <a:ext uri="{FF2B5EF4-FFF2-40B4-BE49-F238E27FC236}">
                <a16:creationId xmlns:a16="http://schemas.microsoft.com/office/drawing/2014/main" id="{3FE86D48-C80C-488E-830D-3C914A2AD117}"/>
              </a:ext>
            </a:extLst>
          </p:cNvPr>
          <p:cNvSpPr txBox="1"/>
          <p:nvPr/>
        </p:nvSpPr>
        <p:spPr>
          <a:xfrm>
            <a:off x="2171079" y="863799"/>
            <a:ext cx="2864386" cy="769441"/>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VPN</a:t>
            </a:r>
            <a:endParaRPr lang="en-GB" sz="4400" dirty="0"/>
          </a:p>
        </p:txBody>
      </p:sp>
    </p:spTree>
    <p:extLst>
      <p:ext uri="{BB962C8B-B14F-4D97-AF65-F5344CB8AC3E}">
        <p14:creationId xmlns:p14="http://schemas.microsoft.com/office/powerpoint/2010/main" val="120128208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479B94A-6325-46EE-8DA1-E2FCF9802897}"/>
              </a:ext>
            </a:extLst>
          </p:cNvPr>
          <p:cNvSpPr txBox="1"/>
          <p:nvPr/>
        </p:nvSpPr>
        <p:spPr>
          <a:xfrm>
            <a:off x="395047" y="2004243"/>
            <a:ext cx="10628068" cy="4654479"/>
          </a:xfrm>
          <a:prstGeom prst="rect">
            <a:avLst/>
          </a:prstGeom>
          <a:noFill/>
        </p:spPr>
        <p:txBody>
          <a:bodyPr wrap="square" rtlCol="0">
            <a:spAutoFit/>
          </a:bodyPr>
          <a:lstStyle/>
          <a:p>
            <a:pPr algn="just">
              <a:lnSpc>
                <a:spcPct val="107000"/>
              </a:lnSpc>
              <a:spcAft>
                <a:spcPts val="800"/>
              </a:spcAft>
            </a:pPr>
            <a:r>
              <a:rPr lang="en-GB" sz="2400" u="sng" dirty="0">
                <a:effectLst/>
                <a:latin typeface="Calibri" panose="020F0502020204030204" pitchFamily="34" charset="0"/>
                <a:ea typeface="Calibri" panose="020F0502020204030204" pitchFamily="34" charset="0"/>
                <a:cs typeface="Arial" panose="020B0604020202020204" pitchFamily="34" charset="0"/>
              </a:rPr>
              <a:t>Questions Discussion Forum</a:t>
            </a:r>
            <a:r>
              <a:rPr lang="en-GB" sz="2400" dirty="0">
                <a:effectLst/>
                <a:latin typeface="Calibri" panose="020F0502020204030204" pitchFamily="34" charset="0"/>
                <a:ea typeface="Calibri" panose="020F0502020204030204" pitchFamily="34" charset="0"/>
                <a:cs typeface="Arial" panose="020B0604020202020204" pitchFamily="34" charset="0"/>
              </a:rPr>
              <a:t> to be answered with a short explanation. Answers will be discussed with the mentor during the mentoring sessions</a:t>
            </a:r>
          </a:p>
          <a:p>
            <a:pPr>
              <a:lnSpc>
                <a:spcPct val="107000"/>
              </a:lnSpc>
            </a:pPr>
            <a:r>
              <a:rPr lang="en-GB" sz="2400" dirty="0">
                <a:effectLst/>
                <a:latin typeface="Calibri" panose="020F0502020204030204" pitchFamily="34" charset="0"/>
                <a:ea typeface="Calibri" panose="020F0502020204030204" pitchFamily="34" charset="0"/>
                <a:cs typeface="Arial" panose="020B0604020202020204" pitchFamily="34" charset="0"/>
              </a:rPr>
              <a:t>1.	Which are the Risks in Social Networks</a:t>
            </a:r>
          </a:p>
          <a:p>
            <a:pPr>
              <a:lnSpc>
                <a:spcPct val="107000"/>
              </a:lnSpc>
            </a:pPr>
            <a:r>
              <a:rPr lang="en-GB" sz="2400" dirty="0">
                <a:effectLst/>
                <a:latin typeface="Calibri" panose="020F0502020204030204" pitchFamily="34" charset="0"/>
                <a:ea typeface="Calibri" panose="020F0502020204030204" pitchFamily="34" charset="0"/>
                <a:cs typeface="Arial" panose="020B0604020202020204" pitchFamily="34" charset="0"/>
              </a:rPr>
              <a:t>2.	Measures to have Security and Privacy in Social Networks</a:t>
            </a:r>
          </a:p>
          <a:p>
            <a:pPr>
              <a:lnSpc>
                <a:spcPct val="107000"/>
              </a:lnSpc>
              <a:spcAft>
                <a:spcPts val="1000"/>
              </a:spcAft>
            </a:pPr>
            <a:r>
              <a:rPr lang="en-GB" sz="2400" dirty="0">
                <a:effectLst/>
                <a:latin typeface="Calibri" panose="020F0502020204030204" pitchFamily="34" charset="0"/>
                <a:ea typeface="Calibri" panose="020F0502020204030204" pitchFamily="34" charset="0"/>
                <a:cs typeface="Arial" panose="020B0604020202020204" pitchFamily="34" charset="0"/>
              </a:rPr>
              <a:t>3.	Which are the main Security techniques in Social Networks</a:t>
            </a:r>
          </a:p>
          <a:p>
            <a:pPr>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u="sng" dirty="0">
                <a:effectLst/>
                <a:latin typeface="Calibri" panose="020F0502020204030204" pitchFamily="34" charset="0"/>
                <a:ea typeface="Calibri" panose="020F0502020204030204" pitchFamily="34" charset="0"/>
                <a:cs typeface="Arial" panose="020B0604020202020204" pitchFamily="34" charset="0"/>
              </a:rPr>
              <a:t>Self-assessment questions. </a:t>
            </a:r>
            <a:r>
              <a:rPr lang="en-GB" sz="2400" dirty="0">
                <a:effectLst/>
                <a:latin typeface="Calibri" panose="020F0502020204030204" pitchFamily="34" charset="0"/>
                <a:ea typeface="Calibri" panose="020F0502020204030204" pitchFamily="34" charset="0"/>
                <a:cs typeface="Arial" panose="020B0604020202020204" pitchFamily="34" charset="0"/>
              </a:rPr>
              <a:t>After answering the learner can see the results and compare them  with these saved on the platform</a:t>
            </a:r>
          </a:p>
          <a:p>
            <a:pPr algn="just">
              <a:lnSpc>
                <a:spcPct val="107000"/>
              </a:lnSpc>
            </a:pPr>
            <a:r>
              <a:rPr lang="en-GB" sz="2400" dirty="0">
                <a:effectLst/>
                <a:latin typeface="Calibri" panose="020F0502020204030204" pitchFamily="34" charset="0"/>
                <a:ea typeface="Calibri" panose="020F0502020204030204" pitchFamily="34" charset="0"/>
                <a:cs typeface="Arial" panose="020B0604020202020204" pitchFamily="34" charset="0"/>
              </a:rPr>
              <a:t>•	Risks in Social Networks</a:t>
            </a:r>
          </a:p>
          <a:p>
            <a:pPr algn="just">
              <a:lnSpc>
                <a:spcPct val="107000"/>
              </a:lnSpc>
            </a:pPr>
            <a:r>
              <a:rPr lang="en-GB" sz="2400" dirty="0">
                <a:effectLst/>
                <a:latin typeface="Calibri" panose="020F0502020204030204" pitchFamily="34" charset="0"/>
                <a:ea typeface="Calibri" panose="020F0502020204030204" pitchFamily="34" charset="0"/>
                <a:cs typeface="Arial" panose="020B0604020202020204" pitchFamily="34" charset="0"/>
              </a:rPr>
              <a:t>•	Security and Privacy in Social Networks</a:t>
            </a:r>
          </a:p>
          <a:p>
            <a:pPr algn="just">
              <a:lnSpc>
                <a:spcPct val="107000"/>
              </a:lnSpc>
            </a:pPr>
            <a:r>
              <a:rPr lang="en-GB" sz="2400" dirty="0">
                <a:effectLst/>
                <a:latin typeface="Calibri" panose="020F0502020204030204" pitchFamily="34" charset="0"/>
                <a:ea typeface="Calibri" panose="020F0502020204030204" pitchFamily="34" charset="0"/>
                <a:cs typeface="Arial" panose="020B0604020202020204" pitchFamily="34" charset="0"/>
              </a:rPr>
              <a:t>•	Security techniques</a:t>
            </a:r>
          </a:p>
          <a:p>
            <a:endParaRPr lang="en-GB" dirty="0"/>
          </a:p>
        </p:txBody>
      </p:sp>
      <p:grpSp>
        <p:nvGrpSpPr>
          <p:cNvPr id="4" name="Gruppe 3">
            <a:extLst>
              <a:ext uri="{FF2B5EF4-FFF2-40B4-BE49-F238E27FC236}">
                <a16:creationId xmlns:a16="http://schemas.microsoft.com/office/drawing/2014/main" id="{3926C1EC-0073-4C6E-9DDD-04D22672EACF}"/>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BD09AF7B-FBAD-44D9-8043-1327B4727B64}"/>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A3353CBD-0E23-4776-9222-9823DE99E1E8}"/>
                </a:ext>
              </a:extLst>
            </p:cNvPr>
            <p:cNvPicPr>
              <a:picLocks noChangeAspect="1"/>
            </p:cNvPicPr>
            <p:nvPr/>
          </p:nvPicPr>
          <p:blipFill>
            <a:blip r:embed="rId4"/>
            <a:stretch>
              <a:fillRect/>
            </a:stretch>
          </p:blipFill>
          <p:spPr>
            <a:xfrm>
              <a:off x="8532295" y="404279"/>
              <a:ext cx="3066554" cy="670618"/>
            </a:xfrm>
            <a:prstGeom prst="rect">
              <a:avLst/>
            </a:prstGeom>
          </p:spPr>
        </p:pic>
      </p:grpSp>
      <p:sp>
        <p:nvSpPr>
          <p:cNvPr id="3" name="Tekstfelt 2">
            <a:extLst>
              <a:ext uri="{FF2B5EF4-FFF2-40B4-BE49-F238E27FC236}">
                <a16:creationId xmlns:a16="http://schemas.microsoft.com/office/drawing/2014/main" id="{BB6DC007-BCB5-4666-90B1-17835AA2B30A}"/>
              </a:ext>
            </a:extLst>
          </p:cNvPr>
          <p:cNvSpPr txBox="1"/>
          <p:nvPr/>
        </p:nvSpPr>
        <p:spPr>
          <a:xfrm>
            <a:off x="2159306" y="863799"/>
            <a:ext cx="5475383" cy="1046440"/>
          </a:xfrm>
          <a:prstGeom prst="rect">
            <a:avLst/>
          </a:prstGeom>
          <a:noFill/>
        </p:spPr>
        <p:txBody>
          <a:bodyPr wrap="square" rtlCol="0">
            <a:spAutoFit/>
          </a:bodyPr>
          <a:lstStyle/>
          <a:p>
            <a:r>
              <a:rPr lang="en-GB" sz="4400" dirty="0">
                <a:effectLst/>
                <a:ea typeface="Cambria" panose="02040503050406030204" pitchFamily="18" charset="0"/>
                <a:cs typeface="Cambria" panose="02040503050406030204" pitchFamily="18" charset="0"/>
              </a:rPr>
              <a:t>Questions:</a:t>
            </a:r>
            <a:endParaRPr lang="en-GB" sz="4400" dirty="0">
              <a:effectLst/>
              <a:ea typeface="Calibri" panose="020F050202020403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6245525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51744947-C2BD-4821-BF95-993CED0BF350}"/>
              </a:ext>
            </a:extLst>
          </p:cNvPr>
          <p:cNvSpPr txBox="1"/>
          <p:nvPr/>
        </p:nvSpPr>
        <p:spPr>
          <a:xfrm>
            <a:off x="3654640" y="2620652"/>
            <a:ext cx="5778631" cy="1938992"/>
          </a:xfrm>
          <a:prstGeom prst="rect">
            <a:avLst/>
          </a:prstGeom>
          <a:noFill/>
        </p:spPr>
        <p:txBody>
          <a:bodyPr wrap="square" rtlCol="0">
            <a:spAutoFit/>
          </a:bodyPr>
          <a:lstStyle/>
          <a:p>
            <a:r>
              <a:rPr lang="en-US" sz="6000" dirty="0"/>
              <a:t>Thank you for your attention</a:t>
            </a:r>
            <a:endParaRPr lang="en-GB" sz="6000" dirty="0"/>
          </a:p>
        </p:txBody>
      </p:sp>
      <p:grpSp>
        <p:nvGrpSpPr>
          <p:cNvPr id="4" name="Gruppe 3">
            <a:extLst>
              <a:ext uri="{FF2B5EF4-FFF2-40B4-BE49-F238E27FC236}">
                <a16:creationId xmlns:a16="http://schemas.microsoft.com/office/drawing/2014/main" id="{1A3DBA11-49E3-4F85-B155-F15EC8047472}"/>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76D778A3-2B8C-41D2-962F-41A4E7A4B12A}"/>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593CFC70-2267-41A7-9882-DAE14A38F09F}"/>
                </a:ext>
              </a:extLst>
            </p:cNvPr>
            <p:cNvPicPr>
              <a:picLocks noChangeAspect="1"/>
            </p:cNvPicPr>
            <p:nvPr/>
          </p:nvPicPr>
          <p:blipFill>
            <a:blip r:embed="rId4"/>
            <a:stretch>
              <a:fillRect/>
            </a:stretch>
          </p:blipFill>
          <p:spPr>
            <a:xfrm>
              <a:off x="8532295" y="404279"/>
              <a:ext cx="3066554" cy="670618"/>
            </a:xfrm>
            <a:prstGeom prst="rect">
              <a:avLst/>
            </a:prstGeom>
          </p:spPr>
        </p:pic>
      </p:grpSp>
    </p:spTree>
    <p:extLst>
      <p:ext uri="{BB962C8B-B14F-4D97-AF65-F5344CB8AC3E}">
        <p14:creationId xmlns:p14="http://schemas.microsoft.com/office/powerpoint/2010/main" val="1724809630"/>
      </p:ext>
    </p:extLst>
  </p:cSld>
  <p:clrMapOvr>
    <a:masterClrMapping/>
  </p:clrMapOvr>
</p:sld>
</file>

<file path=ppt/theme/theme1.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0CE1FA9B2DBF24481AA0B0C98AF3289" ma:contentTypeVersion="13" ma:contentTypeDescription="Create a new document." ma:contentTypeScope="" ma:versionID="37fdaa56f35b563f49c611c3df2a1402">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c678e05bec737f0ee8b3d33e1252b899"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4A86B6C-0BDF-423A-B731-1221B96FEF71}">
  <ds:schemaRefs>
    <ds:schemaRef ds:uri="http://schemas.microsoft.com/sharepoint/v3/contenttype/forms"/>
  </ds:schemaRefs>
</ds:datastoreItem>
</file>

<file path=customXml/itemProps2.xml><?xml version="1.0" encoding="utf-8"?>
<ds:datastoreItem xmlns:ds="http://schemas.openxmlformats.org/officeDocument/2006/customXml" ds:itemID="{5E776302-F773-4979-A130-FD262E19CD9C}">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3.xml><?xml version="1.0" encoding="utf-8"?>
<ds:datastoreItem xmlns:ds="http://schemas.openxmlformats.org/officeDocument/2006/customXml" ds:itemID="{76C55A47-61C6-4F5A-B39E-C38E9C3BDCAA}"/>
</file>

<file path=docProps/app.xml><?xml version="1.0" encoding="utf-8"?>
<Properties xmlns="http://schemas.openxmlformats.org/officeDocument/2006/extended-properties" xmlns:vt="http://schemas.openxmlformats.org/officeDocument/2006/docPropsVTypes">
  <TotalTime>1217</TotalTime>
  <Words>9216</Words>
  <Application>Microsoft Office PowerPoint</Application>
  <PresentationFormat>Widescreen</PresentationFormat>
  <Paragraphs>580</Paragraphs>
  <Slides>56</Slides>
  <Notes>55</Notes>
  <HiddenSlides>0</HiddenSlides>
  <MMClips>0</MMClips>
  <ScaleCrop>false</ScaleCrop>
  <HeadingPairs>
    <vt:vector size="6" baseType="variant">
      <vt:variant>
        <vt:lpstr>Benyttede skrifttyper</vt:lpstr>
      </vt:variant>
      <vt:variant>
        <vt:i4>9</vt:i4>
      </vt:variant>
      <vt:variant>
        <vt:lpstr>Tema</vt:lpstr>
      </vt:variant>
      <vt:variant>
        <vt:i4>1</vt:i4>
      </vt:variant>
      <vt:variant>
        <vt:lpstr>Slidetitler</vt:lpstr>
      </vt:variant>
      <vt:variant>
        <vt:i4>56</vt:i4>
      </vt:variant>
    </vt:vector>
  </HeadingPairs>
  <TitlesOfParts>
    <vt:vector size="66" baseType="lpstr">
      <vt:lpstr>Arial</vt:lpstr>
      <vt:lpstr>Arial</vt:lpstr>
      <vt:lpstr>Barlow</vt:lpstr>
      <vt:lpstr>Calibri</vt:lpstr>
      <vt:lpstr>Calibri Light</vt:lpstr>
      <vt:lpstr>Open Sans</vt:lpstr>
      <vt:lpstr>Precisely Demi</vt:lpstr>
      <vt:lpstr>Symbol</vt:lpstr>
      <vt:lpstr>Wingdings</vt:lpstr>
      <vt:lpstr>Office-tema</vt:lpstr>
      <vt:lpstr>Third party vendor security</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PowerPoint-præsentation</dc:title>
  <dc:creator>Henrik Haubro</dc:creator>
  <cp:lastModifiedBy>Henrik Petersen</cp:lastModifiedBy>
  <cp:revision>46</cp:revision>
  <dcterms:created xsi:type="dcterms:W3CDTF">2022-10-31T10:13:13Z</dcterms:created>
  <dcterms:modified xsi:type="dcterms:W3CDTF">2022-11-10T13:50:43Z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