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3" r:id="rId4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2"/>
    <p:restoredTop sz="78515"/>
  </p:normalViewPr>
  <p:slideViewPr>
    <p:cSldViewPr snapToGrid="0">
      <p:cViewPr varScale="1">
        <p:scale>
          <a:sx n="90" d="100"/>
          <a:sy n="90" d="100"/>
        </p:scale>
        <p:origin x="13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3/10/2023</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Cyber security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is the practice of defending computers, servers, mobile devices, electronic systems, networks, and data from malicious attacks. It's also known as information technology security or electronic information security. The term applies in a variety of contexts, from business to mobile computing, and can be divided into a few common categories</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It is utmost important that the training on cyber security for SMEs – managers and employees – is concrete and interactive – as well has hands-on because the small SMEs do not have time, motivation nor resources to spent on this issue why it is very important that the training is relevant and manageable for the managers who participate. Hence, this module is plan on basis of this.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Overall in this unit module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How To Effectively Use The Cyber Kill Chain in Your Cybersecurity Strategy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cs typeface="Arial" panose="020B0604020202020204" pitchFamily="34" charset="0"/>
              </a:rPr>
              <a:t>Hostile, intrusive, and intentionally nasty, malware seeks to invade, damage, or disable computers, computer systems, networks, tablets, and mobile devices, often by taking partial control over a device’s operations. Like the human flu, it interferes with normal functioning. The motives behind malware vary. Malware can be about making money off you, sabotaging your ability to get work done, making a political statement, or just bragging rights. Although malware cannot damage the physical hardware of systems or network equipment, it can steal, encrypt, or delete your data, alter or hijack core computer functions, and spy on your computer activity without your knowledge or permission.</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Malware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represents any program whose function is to cause software or hardware damage to a computer (e.g., viruses) </a:t>
            </a:r>
            <a:endParaRPr lang="en-GB" sz="2800" b="1" dirty="0">
              <a:solidFill>
                <a:srgbClr val="FFFF00"/>
              </a:solidFill>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Drive-by exploits</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can automatically exploit existing vulnerabilities in software installed on a PC without interacting with the legitimate user; they expanded their scope in 2012 to mobile terminals as well. it focuses almost entirely on compromising legitimate websites. vulnerabilities in the browser, its plugins, or the operating system can be exploited to install malware on the PC without the user's knowledge the infection can be initiated by simple internet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Worms</a:t>
            </a:r>
            <a:r>
              <a:rPr lang="en-GB" sz="1200" dirty="0">
                <a:solidFill>
                  <a:srgbClr val="1F4E79"/>
                </a:solidFill>
                <a:latin typeface="Calibri" panose="020F0502020204030204" pitchFamily="34" charset="0"/>
              </a:rPr>
              <a:t> are self-replicating programs; use the network of computers to send their own copies to other nodes (computers in the network), managing to do this without the intervention of any user, unlike a computer virus, a computer worm does not need to be attached to an existing program, it causes damage to the network, even just by taking up bandwidth.</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Trojan</a:t>
            </a:r>
            <a:r>
              <a:rPr lang="en-GB" sz="1200" dirty="0">
                <a:solidFill>
                  <a:srgbClr val="1F4E79"/>
                </a:solidFill>
                <a:latin typeface="Calibri" panose="020F0502020204030204" pitchFamily="34" charset="0"/>
              </a:rPr>
              <a:t> presents itself in the form of legitimate programs, which, in reality, are created with the aim of stealing confidential data, or to allow unauthorized users or programs access to the infected system; constitute the vast majority of infections (80%). </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Track 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are the programs that use some web browser vulnerabilities to send a server or people information about the sites accessed, the information searched and the browsing habits of the user; Viruses aim to infect as many personal computers as possible, while spyware aims to spread across the Internet, Viruses usually have a dangerous payload, they want to cause damage to the infected computer, while spyware only slows down computer processes, adds popups and destabilizes the browser and has other "annoying" effects.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SQL Injection (Code Injection)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occurs when an attacker can insert any data into an SQL query sent to a database; by injecting the syntax, the logic of the statement is modified so that it performs a different action, is the most common vulnerability. The best SQL injection defence strategy is based on implementing strong input validation routines so that the attacker cannot enter data other than what the application needs.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Spyware it is generally defined as a program that takes advantage of the vulnerabilities of a system for the benefit of a third party, it can slow down your computer, make it vulnerable to virus infection, and collect confidential information such as usernames for various applications, passwords, and credit card/bank account information.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keylogger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small "smart" program that hackers place on your computer without you noticing. Here it can lie for several months or years and keep an eye on every single keystroke you make on the keyboard. All data is sent to the hackers, who can then use different algorithms and tools to get the best out of your data. Over time, they find out different things about your behaviour and, not least, where you use different passwords you have entered on the keyboard. It can then be used to take over your entire digital identity in a matter of minutes.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Adware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sub-category of spyware and is a program that advertises products or services. Often these ads appear even after the program has been uninstalled. Exploitation kits are automated software that assists less experienced attackers in compromising systems by exploiting client-side vulnerabilities, particularly those in web browsers or applications that can be accessed by websites; relies on drive-by download attacks, where malicious code is injected into compromised websites; can exploit vulnerabilities in the browser or its plugins.</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And many more … like Botnet represents a set of computers that are under the control of an attacker; A botnet can be used for multiple purposes: Distributed Denial of Service - DDoS attacks, spamming, identity theft, malware distribution, infecting computer systems</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Denial of Service is an attempt to affect the availability of computer systems/services or electronic communications. The target system is attacked by sending a very large number of illegitimate requests, which consume its hardware or software resources, making it unavailable to legitimate users.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Rogue ware/scareware is type of threat that takes the form of fake software; A particular case of rogue ware/scareware is fake security software that once installed in the system provides false security alerts and invites the user to purchase a special disinfection tool.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Ransomware is one of the most dangerous and aggressive forms of cybercrime. The hackers use a piece of extremely complex code to lock down the functionality of a computer or computer-controlled system. The owner of the system is then contacted by the hacker with a demand for a ransom to reactivate the system or "unlock" information in the system.</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Targeted attacks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target a specific person or organization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aims to either collect personal/confidential data or compromise target computer systems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generally, has a phase in which the attacker informs himself through various techniques (e.g. social engineering) about the targeted IT system and then triggers the attack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often his actions appear legitimate because they appear to be coming from a trustworthy person</a:t>
            </a: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Theft/Losses/Physical Destruction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due to the increased mobility offered by laptops, smart phones or tablets, this type of threat is about to become a major one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consistent data backup and content encryption can be a solution to limit actual data loss or disclosure of confidential data to outsiders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Identity theft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real threat in an increasingly online environment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access credentials or personal data are the target of attackers today</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once in their possession, the attacker can carry out fraudulent transactions (especially financial) or obtain confidential data</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Information leak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intentional or unintentional disclosure of information to an unauthorized person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information such as geolocation and phonebook contacts can easily fall into the hands of attackers and be used for fraudulent purposes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dirty="0">
                <a:solidFill>
                  <a:schemeClr val="accent2">
                    <a:lumMod val="75000"/>
                  </a:schemeClr>
                </a:solidFill>
              </a:rPr>
              <a:t>Search Engine Manipulation (SEP)</a:t>
            </a: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manipulates search engines to display search results that contain references to malicious websites. Thus, an infected web page redirects the users to malicious sites and if the victims access the respective sites, they infest their computers with malware</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dirty="0">
                <a:solidFill>
                  <a:srgbClr val="1F4E79"/>
                </a:solidFill>
                <a:latin typeface="Calibri" panose="020F0502020204030204" pitchFamily="34" charset="0"/>
                <a:ea typeface="Calibri" panose="020F0502020204030204" pitchFamily="34" charset="0"/>
                <a:cs typeface="Arial" panose="020B0604020202020204" pitchFamily="34" charset="0"/>
              </a:rPr>
              <a:t>Fake digital certificates</a:t>
            </a:r>
            <a:endParaRPr lang="en-GB" sz="1000" u="sng"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dirty="0">
                <a:solidFill>
                  <a:srgbClr val="1F4E79"/>
                </a:solidFill>
                <a:latin typeface="Calibri" panose="020F0502020204030204" pitchFamily="34" charset="0"/>
                <a:ea typeface="Calibri" panose="020F0502020204030204" pitchFamily="34" charset="0"/>
                <a:cs typeface="Arial" panose="020B0604020202020204" pitchFamily="34" charset="0"/>
              </a:rPr>
              <a:t>•	are used by attackers to digitally sign resources (websites, applications, source codes, etc.) used in various cyber-attacks in order to pass undetectable to the end user</a:t>
            </a:r>
            <a:endParaRPr lang="en-GB" sz="10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protocol that implements public key encryption is called SSL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developed by Netscape. This protocol is used by browsers and web servers to transmit data securely, so it was created to be used by the HTTP protocol.</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Connecting to a secure web server is done by mentioning the https protocol instead of http in the URL - that is, access to the secure web page is indicated by the protocol, and not the name of the server.</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web server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offers: Secure transfer of information: the data transmitted between the server and the navigator cannot be decrypted in case of their interception.</a:t>
            </a: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Server authentication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If the web server has received a certificate from a certification authority (CA)</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Start by securing your outer perimeters by making sure your point's (digital devices') firewalls work. It sounds basic, but it is also in the very basics that you have to start. There are typically three to four different types of firewalls on your network:</a:t>
            </a:r>
          </a:p>
          <a:p>
            <a:endParaRPr lang="en-GB" dirty="0"/>
          </a:p>
          <a:p>
            <a:r>
              <a:rPr lang="en-GB" dirty="0"/>
              <a:t>• Firewall on your operating system (Android, iOS, Windows, etc.).</a:t>
            </a:r>
          </a:p>
          <a:p>
            <a:r>
              <a:rPr lang="en-GB" dirty="0"/>
              <a:t>• Firewall on your antivirus/security program.</a:t>
            </a:r>
          </a:p>
          <a:p>
            <a:r>
              <a:rPr lang="en-GB" dirty="0"/>
              <a:t>• Firewall on your internet router.</a:t>
            </a:r>
          </a:p>
          <a:p>
            <a:r>
              <a:rPr lang="en-GB" dirty="0"/>
              <a:t>• Firewall on your ASA box or intelligent switch (Typically only larger companies).</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Backup should really be at the top of the list, like it shouldn't be news. Backup can save you from having to pay a ransom to have your data unlocked. However, make no mistake about the size of the company, most of the attacks with this type of malware are aimed at small businesses and individuals.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use the latest browser version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orient yourself towards other types of browser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Google Chrome, Opera, Firefox, Safari, etc.), especially when accessing potentially unsafe web pages;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most malware affects Microsoft Internet Explorer (used by over 50% of users)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check the real destination of the links by passing the mouse cursor over it and viewing the real address in the lower left part of the browser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be careful what plugins you install, often they come with malicious software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click on links in pop-up windows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check for "https://" at the beginning of the web address before entering personal information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regarding making an online purchase, greater attention must be paid to the security level of the page, if one opts for online payment with a bank card</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sending or receiving sensitive information by e-mail;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social engineering or phishing attempts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look for an email provider that offers strong anti-spam filtering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spam and avoid cascade or pyramid emails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use the same name for your personal and work e-mail account; the use of distinct names for these accounts reduces the risk of them being the target of a computer attack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storing critical information in personal e-mail accounts or in other networks outside the institution/company where you work</a:t>
            </a:r>
            <a:endParaRPr lang="en-GB" sz="1200" dirty="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truth is that email has never traditionally been a secure medium for communication.  After all, only criminals really need to concern themselves with securing their communications. This is an extremely common, yet entirely flawed, way of thinking, and Snowden himself has famously discredited this type of mentality.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Arguing that you don't care about privacy because you have nothing to hide is like arguing that you don't care about free speech because you have nothing to say.</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While many people may still subscribe to the mindset that they have nothing to be concerned about if they have nothing to hide, the reality is that there is plenty to be concerned about, and there are plenty of concrete reasons for people to encrypt their email communications and protect their privacy. This is true whether you’re an investigative journalist, dissident, whistle-blower, or just an ordinary average citizen.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Have you ever sent sensitive personal information in an email and thought, ‘welp, I sure hope that email doesn’t somehow end up in the wrong hands’? This is a truly disconcerting thought, because if someone other than the intended recipient(s) gets their hands on the email – especially if that someone happens to be a cybercriminal – the results could potentially be catastrophic.</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Sending an email containing sensitive personal data like your medical information, financial account information, social security number, address, or phone number, can be extremely risky because cybercriminals need only a minimal amount of personal data to exact maximum harm. With access to sensitive personal data like this, cybercriminals can compromise your online profiles, drain your bank accounts, and even steal your identity.</a:t>
            </a:r>
          </a:p>
          <a:p>
            <a:pPr algn="just">
              <a:lnSpc>
                <a:spcPct val="107000"/>
              </a:lnSpc>
              <a:spcAft>
                <a:spcPts val="845"/>
              </a:spcAft>
            </a:pPr>
            <a:endPar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Sending an encrypted email preserves your privacy and effectively makes it impossible for other entities to snoop on your secure email communications. This is especially important for those whose job responsibilities require complete confidentiality in their communications, but it’s also vital for anyone who generally doesn’t want the government trampling on their privacy rights.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This is why sending secure emails is critical, particularly if the email you’re sending contains sensitive personal information. </a:t>
            </a: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Now that you know the reasons why you’d want to send a secure email, we’re guessing you’ll probably want to know how to actually do it. There are a couple of ways to go about doing so, each with certain inherent advantages and disadvantages, but the bottom line is that if you’re going to send a secure email, then your email message will need to be encrypted. When you encrypt an email message, you’re essentially scrambling the contents of that message and making it impossible for anyone without the encryption key to unscramble the message.</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For example, if you want to send a secure email on Gmail, you will first need to enable S/MIME encryption by signing into Gmail using a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administrator account.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accounts are primarily for business purposes, but you could theoretically set up an account for your personal use. The other issue with this is that the recipient(s) you are emailing will also need to have S/MIME encryption activated in order for this to work.</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Similarly, Outlook also supports S/MIME encryption, and you’ll need to enable it manually, but before you do so, you’ll need to obtain a certificate (or digital ID) from your organization’s administrator. This, admittedly, isn’t the most streamlined process, nor is it likely to be a very practical solution for most personal email users. Check out our how to encrypt outlook emails for more information about this.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You can, however, bypass these issues by installing a free third-party tool like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to encrypt your emails with ease.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works with many of the most popular email services like Gmail, Yahoo!, Outlook, Hotmail, and GMX. But again, the recipient(s) of your encrypted email message will also need to be using similar PGP/OpenPGP software to decrypt the email and read the contents.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With a secure email provider like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ProtonMail</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you’ll be able to send secure, encrypted emails to others regardless of whether they use the same secure email provider that you use, and your recipient(s) will also be able to respond securely. Many secure email providers implement OpenPGP encryption to secure users’ emails and will allow users to easily send and receive secure, encrypted emails with others who have OpenPGP encryption enabled with their email clients. If your recipient does not have PGP enabled, then you’ll still be able to send an email securely to that recipient that can only be opened using a shared secret.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Basically, when you use a secure email provider you'll be able to easily protect sensitive messages by encrypting them, all on a platform that is typically as simple to use as the big-name email providers like Gmail, Yahoo!, or Outlook. But unlike those big-name providers, a secure email provider won’t annoy you with advertisements or monitor your emails (since it can’t even access them thanks to end-to-end encryption).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downside is that, in order to access a secure email provider’s full slate of features, expanded storage, and unrestricted messaging, you’ll need to pay. Many of the best secure email providers do, however, offer a free tier (with certain limitations) that will allow you to send and receive secure emails for free. If you’re only going to be sending a limited number of secure emails, then a free option could certainly be a viable solution, but if you’re planning on conducting the majority of your email correspondence in a secure manner, then purchasing a premium subscription will be necessary.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When you receive an email, pay attention to </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identity of the sender is not guaranteed: it checks the relationship between the sender and the content of the message;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open attachments coming from unknown persons or associated with legitimate accounts, but with messages with suspicious subject and content. They may contain malicious software (malicious software or malware, such as worms, trojans, spyware, forms of adware,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if it is absolutely necessary to open an attachment, even from legitimate e-mails, it must first be downloaded and scanned with the installed antivirus solution and then opened with the associated application;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 the case of e-mails containing links, do not directly access that link in the body of the message; possibly, that link can be copied and opened from another browser tab;</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e-mails containing requests for personal or confidential data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PIN code and bank card number).</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Methods for making strong passwords</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phonetic method, first letter method, substitution method, reverse and substitution method, upper/lower case, number/symbol and substitution method, customization of methods according to websites in order to create a personal password generation system</a:t>
            </a: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Do not use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you, someone else in the family or your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animal,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elements of your address: building name, street, country,</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institution, the project,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phone number, registration number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star or character (or of the film, book,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dictionary words;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account for which you set the password;</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Methods for making strong passwords</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Measures</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captcha system, access timing after a number of failed accesses.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use unique IDs and passwords and do not communicate them to other users;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length of the password and its complexity must be chosen so that it is difficult to guess but easy to remember;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periodic change of passwords (at an interval of 1-3 months);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using different passwords for different applications;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use of multiple authentication methods (PIN, fingerprint, alert messages,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spcAft>
                <a:spcPts val="845"/>
              </a:spcAft>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avoiding using similar passwords at home and at work.</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Thank you for </a:t>
            </a:r>
            <a:r>
              <a:rPr lang="en-US"/>
              <a:t>your attention</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3/10/2023</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fontScale="90000"/>
          </a:bodyPr>
          <a:lstStyle/>
          <a:p>
            <a:r>
              <a:rPr lang="en-US" b="1" dirty="0" err="1">
                <a:latin typeface="Arial" panose="020B0604020202020204" pitchFamily="34" charset="0"/>
                <a:cs typeface="Arial" panose="020B0604020202020204" pitchFamily="34" charset="0"/>
              </a:rPr>
              <a:t>Securitatea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informațiilor</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pentru</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manageri</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it-IT" sz="2800" dirty="0">
                <a:latin typeface="Arial" panose="020B0604020202020204" pitchFamily="34" charset="0"/>
                <a:cs typeface="Arial" panose="020B0604020202020204" pitchFamily="34" charset="0"/>
              </a:rPr>
              <a:t>Unitatea-3 pentru manageri Săptămâna 5</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err="1"/>
              <a:t>Managementul</a:t>
            </a:r>
            <a:r>
              <a:rPr lang="en-GB" dirty="0"/>
              <a:t> </a:t>
            </a:r>
            <a:r>
              <a:rPr lang="en-GB" dirty="0" err="1"/>
              <a:t>securității</a:t>
            </a:r>
            <a:r>
              <a:rPr lang="en-GB" dirty="0"/>
              <a:t> </a:t>
            </a:r>
            <a:r>
              <a:rPr lang="en-GB" dirty="0" err="1"/>
              <a:t>informațiilor</a:t>
            </a:r>
            <a:r>
              <a:rPr lang="en-GB" dirty="0"/>
              <a: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20000"/>
          </a:bodyPr>
          <a:lstStyle/>
          <a:p>
            <a:r>
              <a:rPr lang="en-US" sz="3600" b="1" dirty="0" err="1"/>
              <a:t>Securitatea</a:t>
            </a:r>
            <a:r>
              <a:rPr lang="en-US" sz="3600" b="1" dirty="0"/>
              <a:t> </a:t>
            </a:r>
            <a:r>
              <a:rPr lang="en-US" sz="3600" b="1" dirty="0" err="1"/>
              <a:t>cibernetică</a:t>
            </a:r>
            <a:r>
              <a:rPr lang="en-US" sz="3600" b="1" dirty="0"/>
              <a:t> </a:t>
            </a:r>
            <a:r>
              <a:rPr lang="en-US" sz="3600" dirty="0" err="1"/>
              <a:t>este</a:t>
            </a:r>
            <a:r>
              <a:rPr lang="en-US" sz="3600" dirty="0"/>
              <a:t> </a:t>
            </a:r>
            <a:r>
              <a:rPr lang="en-US" sz="3600" dirty="0" err="1"/>
              <a:t>practica</a:t>
            </a:r>
            <a:r>
              <a:rPr lang="en-US" sz="3600" dirty="0"/>
              <a:t> de a </a:t>
            </a:r>
            <a:r>
              <a:rPr lang="en-US" sz="3600" dirty="0" err="1"/>
              <a:t>apăra</a:t>
            </a:r>
            <a:r>
              <a:rPr lang="en-US" sz="3600" dirty="0"/>
              <a:t> </a:t>
            </a:r>
            <a:r>
              <a:rPr lang="en-US" sz="3600" dirty="0" err="1"/>
              <a:t>computerele</a:t>
            </a:r>
            <a:r>
              <a:rPr lang="en-US" sz="3600" dirty="0"/>
              <a:t>, </a:t>
            </a:r>
            <a:r>
              <a:rPr lang="en-US" sz="3600" dirty="0" err="1"/>
              <a:t>serverele</a:t>
            </a:r>
            <a:r>
              <a:rPr lang="en-US" sz="3600" dirty="0"/>
              <a:t>, </a:t>
            </a:r>
            <a:r>
              <a:rPr lang="en-US" sz="3600" dirty="0" err="1"/>
              <a:t>dispozitivele</a:t>
            </a:r>
            <a:r>
              <a:rPr lang="en-US" sz="3600" dirty="0"/>
              <a:t> mobile, </a:t>
            </a:r>
            <a:r>
              <a:rPr lang="en-US" sz="3600" dirty="0" err="1"/>
              <a:t>sistemele</a:t>
            </a:r>
            <a:r>
              <a:rPr lang="en-US" sz="3600" dirty="0"/>
              <a:t> </a:t>
            </a:r>
            <a:r>
              <a:rPr lang="en-US" sz="3600" dirty="0" err="1"/>
              <a:t>electronice</a:t>
            </a:r>
            <a:r>
              <a:rPr lang="en-US" sz="3600" dirty="0"/>
              <a:t>, </a:t>
            </a:r>
            <a:r>
              <a:rPr lang="en-US" sz="3600" dirty="0" err="1"/>
              <a:t>rețelele</a:t>
            </a:r>
            <a:r>
              <a:rPr lang="en-US" sz="3600" dirty="0"/>
              <a:t> </a:t>
            </a:r>
            <a:r>
              <a:rPr lang="en-US" sz="3600" dirty="0" err="1"/>
              <a:t>și</a:t>
            </a:r>
            <a:r>
              <a:rPr lang="en-US" sz="3600" dirty="0"/>
              <a:t> </a:t>
            </a:r>
            <a:r>
              <a:rPr lang="en-US" sz="3600" dirty="0" err="1"/>
              <a:t>datele</a:t>
            </a:r>
            <a:r>
              <a:rPr lang="en-US" sz="3600" dirty="0"/>
              <a:t> de </a:t>
            </a:r>
            <a:r>
              <a:rPr lang="en-US" sz="3600" dirty="0" err="1"/>
              <a:t>atacuri</a:t>
            </a:r>
            <a:r>
              <a:rPr lang="en-US" sz="3600" dirty="0"/>
              <a:t> </a:t>
            </a:r>
            <a:r>
              <a:rPr lang="en-US" sz="3600" dirty="0" err="1"/>
              <a:t>rău</a:t>
            </a:r>
            <a:r>
              <a:rPr lang="en-US" sz="3600" dirty="0"/>
              <a:t> </a:t>
            </a:r>
            <a:r>
              <a:rPr lang="en-US" sz="3600" dirty="0" err="1"/>
              <a:t>intenționate</a:t>
            </a:r>
            <a:r>
              <a:rPr lang="en-US" sz="3600" dirty="0"/>
              <a:t>.</a:t>
            </a:r>
          </a:p>
          <a:p>
            <a:r>
              <a:rPr lang="en-US" sz="3600" dirty="0"/>
              <a:t>Este, de </a:t>
            </a:r>
            <a:r>
              <a:rPr lang="en-US" sz="3600" dirty="0" err="1"/>
              <a:t>asemenea</a:t>
            </a:r>
            <a:r>
              <a:rPr lang="en-US" sz="3600" dirty="0"/>
              <a:t>, </a:t>
            </a:r>
            <a:r>
              <a:rPr lang="en-US" sz="3600" dirty="0" err="1"/>
              <a:t>cunoscut</a:t>
            </a:r>
            <a:r>
              <a:rPr lang="en-US" sz="3600" dirty="0"/>
              <a:t> sub </a:t>
            </a:r>
            <a:r>
              <a:rPr lang="en-US" sz="3600" dirty="0" err="1"/>
              <a:t>numele</a:t>
            </a:r>
            <a:r>
              <a:rPr lang="en-US" sz="3600" dirty="0"/>
              <a:t> de </a:t>
            </a:r>
            <a:r>
              <a:rPr lang="en-US" sz="3600" dirty="0" err="1"/>
              <a:t>securitatea</a:t>
            </a:r>
            <a:r>
              <a:rPr lang="en-US" sz="3600" dirty="0"/>
              <a:t> </a:t>
            </a:r>
            <a:r>
              <a:rPr lang="en-US" sz="3600" dirty="0" err="1"/>
              <a:t>tehnologiei</a:t>
            </a:r>
            <a:r>
              <a:rPr lang="en-US" sz="3600" dirty="0"/>
              <a:t> </a:t>
            </a:r>
            <a:r>
              <a:rPr lang="en-US" sz="3600" dirty="0" err="1"/>
              <a:t>informației</a:t>
            </a:r>
            <a:r>
              <a:rPr lang="en-US" sz="3600" dirty="0"/>
              <a:t> </a:t>
            </a:r>
            <a:r>
              <a:rPr lang="en-US" sz="3600" dirty="0" err="1"/>
              <a:t>sau</a:t>
            </a:r>
            <a:r>
              <a:rPr lang="en-US" sz="3600" dirty="0"/>
              <a:t> </a:t>
            </a:r>
            <a:r>
              <a:rPr lang="en-US" sz="3600" dirty="0" err="1"/>
              <a:t>securitatea</a:t>
            </a:r>
            <a:r>
              <a:rPr lang="en-US" sz="3600" dirty="0"/>
              <a:t> </a:t>
            </a:r>
            <a:r>
              <a:rPr lang="en-US" sz="3600" dirty="0" err="1"/>
              <a:t>informațiilor</a:t>
            </a:r>
            <a:r>
              <a:rPr lang="en-US" sz="3600" dirty="0"/>
              <a:t> </a:t>
            </a:r>
            <a:r>
              <a:rPr lang="en-US" sz="3600" dirty="0" err="1"/>
              <a:t>electronice</a:t>
            </a:r>
            <a:r>
              <a:rPr lang="en-US" sz="3600" dirty="0"/>
              <a:t>.</a:t>
            </a:r>
          </a:p>
          <a:p>
            <a:r>
              <a:rPr lang="it-IT" sz="3600" dirty="0"/>
              <a:t>Termenul se aplică într-o varietate de contexte, de la afaceri la computere mobile și poate fi împărțit în câteva categorii comune.</a:t>
            </a:r>
            <a:endParaRPr lang="en-US" sz="3600" dirty="0"/>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Securitate </a:t>
            </a:r>
            <a:r>
              <a:rPr lang="en-US" dirty="0" err="1"/>
              <a:t>cibernetică</a:t>
            </a:r>
            <a:r>
              <a:rPr lang="en-US" dirty="0"/>
              <a:t> </a:t>
            </a:r>
            <a:r>
              <a:rPr lang="en-US" dirty="0" err="1"/>
              <a:t>pentru</a:t>
            </a:r>
            <a:r>
              <a:rPr lang="en-US" dirty="0"/>
              <a:t> </a:t>
            </a:r>
            <a:r>
              <a:rPr lang="en-US" dirty="0" err="1"/>
              <a:t>antreprenori</a:t>
            </a:r>
            <a:r>
              <a:rPr lang="en-US" dirty="0"/>
              <a:t> </a:t>
            </a:r>
            <a:r>
              <a:rPr lang="en-US" dirty="0" err="1"/>
              <a:t>și</a:t>
            </a:r>
            <a:r>
              <a:rPr lang="en-US" dirty="0"/>
              <a:t> IMM-</a:t>
            </a:r>
            <a:r>
              <a:rPr lang="en-US" dirty="0" err="1"/>
              <a:t>uri</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dirty="0" err="1"/>
              <a:t>Companiile</a:t>
            </a:r>
            <a:r>
              <a:rPr lang="en-US" sz="3200" dirty="0"/>
              <a:t> sunt </a:t>
            </a:r>
            <a:r>
              <a:rPr lang="en-US" sz="3200" dirty="0" err="1"/>
              <a:t>adesea</a:t>
            </a:r>
            <a:r>
              <a:rPr lang="en-US" sz="3200" dirty="0"/>
              <a:t> </a:t>
            </a:r>
            <a:r>
              <a:rPr lang="en-US" sz="3200" dirty="0" err="1"/>
              <a:t>atât</a:t>
            </a:r>
            <a:r>
              <a:rPr lang="en-US" sz="3200" dirty="0"/>
              <a:t> de </a:t>
            </a:r>
            <a:r>
              <a:rPr lang="en-US" sz="3200" dirty="0" err="1"/>
              <a:t>preocupate</a:t>
            </a:r>
            <a:r>
              <a:rPr lang="en-US" sz="3200" dirty="0"/>
              <a:t> de </a:t>
            </a:r>
            <a:r>
              <a:rPr lang="en-US" sz="3200" dirty="0" err="1"/>
              <a:t>operațiunile</a:t>
            </a:r>
            <a:r>
              <a:rPr lang="en-US" sz="3200" dirty="0"/>
              <a:t> lor de zi cu zi </a:t>
            </a:r>
            <a:r>
              <a:rPr lang="en-US" sz="3200" dirty="0" err="1"/>
              <a:t>încât</a:t>
            </a:r>
            <a:r>
              <a:rPr lang="en-US" sz="3200" dirty="0"/>
              <a:t> </a:t>
            </a:r>
            <a:r>
              <a:rPr lang="en-US" sz="3200" dirty="0" err="1"/>
              <a:t>uită</a:t>
            </a:r>
            <a:r>
              <a:rPr lang="en-US" sz="3200" dirty="0"/>
              <a:t> </a:t>
            </a:r>
            <a:r>
              <a:rPr lang="en-US" sz="3200" dirty="0" err="1"/>
              <a:t>să</a:t>
            </a:r>
            <a:r>
              <a:rPr lang="en-US" sz="3200" dirty="0"/>
              <a:t> </a:t>
            </a:r>
            <a:r>
              <a:rPr lang="en-US" sz="3200" dirty="0" err="1"/>
              <a:t>investească</a:t>
            </a:r>
            <a:r>
              <a:rPr lang="en-US" sz="3200" dirty="0"/>
              <a:t> </a:t>
            </a:r>
            <a:r>
              <a:rPr lang="en-US" sz="3200" dirty="0" err="1"/>
              <a:t>mult</a:t>
            </a:r>
            <a:r>
              <a:rPr lang="en-US" sz="3200" dirty="0"/>
              <a:t> </a:t>
            </a:r>
            <a:r>
              <a:rPr lang="en-US" sz="3200" dirty="0" err="1"/>
              <a:t>în</a:t>
            </a:r>
            <a:r>
              <a:rPr lang="en-US" sz="3200" dirty="0"/>
              <a:t> </a:t>
            </a:r>
            <a:r>
              <a:rPr lang="en-US" sz="3200" dirty="0" err="1"/>
              <a:t>securitatea</a:t>
            </a:r>
            <a:r>
              <a:rPr lang="en-US" sz="3200" dirty="0"/>
              <a:t> </a:t>
            </a:r>
            <a:r>
              <a:rPr lang="en-US" sz="3200" dirty="0" err="1"/>
              <a:t>rețelei</a:t>
            </a:r>
            <a:r>
              <a:rPr lang="en-US" sz="3200" dirty="0"/>
              <a:t>. </a:t>
            </a:r>
          </a:p>
          <a:p>
            <a:r>
              <a:rPr lang="en-US" sz="3200" dirty="0" err="1"/>
              <a:t>Alții</a:t>
            </a:r>
            <a:r>
              <a:rPr lang="en-US" sz="3200" dirty="0"/>
              <a:t> </a:t>
            </a:r>
            <a:r>
              <a:rPr lang="en-US" sz="3200" dirty="0" err="1"/>
              <a:t>înțeleg</a:t>
            </a:r>
            <a:r>
              <a:rPr lang="en-US" sz="3200" dirty="0"/>
              <a:t> </a:t>
            </a:r>
            <a:r>
              <a:rPr lang="en-US" sz="3200" dirty="0" err="1"/>
              <a:t>necesitatea</a:t>
            </a:r>
            <a:r>
              <a:rPr lang="en-US" sz="3200" dirty="0"/>
              <a:t> </a:t>
            </a:r>
            <a:r>
              <a:rPr lang="en-US" sz="3200" dirty="0" err="1"/>
              <a:t>unei</a:t>
            </a:r>
            <a:r>
              <a:rPr lang="en-US" sz="3200" dirty="0"/>
              <a:t> </a:t>
            </a:r>
            <a:r>
              <a:rPr lang="en-US" sz="3200" dirty="0" err="1"/>
              <a:t>securități</a:t>
            </a:r>
            <a:r>
              <a:rPr lang="en-US" sz="3200" dirty="0"/>
              <a:t> </a:t>
            </a:r>
            <a:r>
              <a:rPr lang="en-US" sz="3200" dirty="0" err="1"/>
              <a:t>cuprinzătoare</a:t>
            </a:r>
            <a:r>
              <a:rPr lang="en-US" sz="3200" dirty="0"/>
              <a:t> </a:t>
            </a:r>
            <a:r>
              <a:rPr lang="en-US" sz="3200" dirty="0" err="1"/>
              <a:t>în</a:t>
            </a:r>
            <a:r>
              <a:rPr lang="en-US" sz="3200" dirty="0"/>
              <a:t> </a:t>
            </a:r>
            <a:r>
              <a:rPr lang="en-US" sz="3200" dirty="0" err="1"/>
              <a:t>rețea</a:t>
            </a:r>
            <a:r>
              <a:rPr lang="en-US" sz="3200" dirty="0"/>
              <a:t>, </a:t>
            </a:r>
            <a:r>
              <a:rPr lang="en-US" sz="3200" dirty="0" err="1"/>
              <a:t>dar</a:t>
            </a:r>
            <a:r>
              <a:rPr lang="en-US" sz="3200" dirty="0"/>
              <a:t> au o </a:t>
            </a:r>
            <a:r>
              <a:rPr lang="en-US" sz="3200" dirty="0" err="1"/>
              <a:t>strategie</a:t>
            </a:r>
            <a:r>
              <a:rPr lang="en-US" sz="3200" dirty="0"/>
              <a:t> </a:t>
            </a:r>
            <a:r>
              <a:rPr lang="en-US" sz="3200" dirty="0" err="1"/>
              <a:t>indulgentă</a:t>
            </a:r>
            <a:r>
              <a:rPr lang="en-US" sz="3200" dirty="0"/>
              <a:t> </a:t>
            </a:r>
            <a:r>
              <a:rPr lang="en-US" sz="3200" dirty="0" err="1"/>
              <a:t>în</a:t>
            </a:r>
            <a:r>
              <a:rPr lang="en-US" sz="3200" dirty="0"/>
              <a:t> </a:t>
            </a:r>
            <a:r>
              <a:rPr lang="en-US" sz="3200" dirty="0" err="1"/>
              <a:t>ceea</a:t>
            </a:r>
            <a:r>
              <a:rPr lang="en-US" sz="3200" dirty="0"/>
              <a:t> </a:t>
            </a:r>
            <a:r>
              <a:rPr lang="en-US" sz="3200" dirty="0" err="1"/>
              <a:t>ce</a:t>
            </a:r>
            <a:r>
              <a:rPr lang="en-US" sz="3200" dirty="0"/>
              <a:t> </a:t>
            </a:r>
            <a:r>
              <a:rPr lang="en-US" sz="3200" dirty="0" err="1"/>
              <a:t>privește</a:t>
            </a:r>
            <a:r>
              <a:rPr lang="en-US" sz="3200" dirty="0"/>
              <a:t> IT-</a:t>
            </a:r>
            <a:r>
              <a:rPr lang="en-US" sz="3200" dirty="0" err="1"/>
              <a:t>ul</a:t>
            </a:r>
            <a:r>
              <a:rPr lang="en-US" sz="3200" dirty="0"/>
              <a:t> lor, care </a:t>
            </a:r>
            <a:r>
              <a:rPr lang="en-US" sz="3200" dirty="0" err="1"/>
              <a:t>poate</a:t>
            </a:r>
            <a:r>
              <a:rPr lang="en-US" sz="3200" dirty="0"/>
              <a:t> fi la </a:t>
            </a:r>
            <a:r>
              <a:rPr lang="en-US" sz="3200" dirty="0" err="1"/>
              <a:t>fel</a:t>
            </a:r>
            <a:r>
              <a:rPr lang="en-US" sz="3200" dirty="0"/>
              <a:t> de </a:t>
            </a:r>
            <a:r>
              <a:rPr lang="en-US" sz="3200" dirty="0" err="1"/>
              <a:t>dăunătoare</a:t>
            </a:r>
            <a:r>
              <a:rPr lang="en-US" sz="3200" dirty="0"/>
              <a:t> </a:t>
            </a:r>
            <a:r>
              <a:rPr lang="en-US" sz="3200" dirty="0" err="1"/>
              <a:t>în</a:t>
            </a:r>
            <a:r>
              <a:rPr lang="en-US" sz="3200" dirty="0"/>
              <a:t> </a:t>
            </a:r>
            <a:r>
              <a:rPr lang="en-US" sz="3200" dirty="0" err="1"/>
              <a:t>cazul</a:t>
            </a:r>
            <a:r>
              <a:rPr lang="en-US" sz="3200" dirty="0"/>
              <a:t> </a:t>
            </a:r>
            <a:r>
              <a:rPr lang="en-US" sz="3200" dirty="0" err="1"/>
              <a:t>unei</a:t>
            </a:r>
            <a:r>
              <a:rPr lang="en-US" sz="3200" dirty="0"/>
              <a:t> </a:t>
            </a:r>
            <a:r>
              <a:rPr lang="en-US" sz="3200" dirty="0" err="1"/>
              <a:t>scurgeri</a:t>
            </a:r>
            <a:r>
              <a:rPr lang="en-US" sz="3200" dirty="0"/>
              <a:t> de date. </a:t>
            </a:r>
          </a:p>
          <a:p>
            <a:r>
              <a:rPr lang="en-US" sz="3200" dirty="0" err="1"/>
              <a:t>Înțelegerea</a:t>
            </a:r>
            <a:r>
              <a:rPr lang="en-US" sz="3200" dirty="0"/>
              <a:t> a </a:t>
            </a:r>
            <a:r>
              <a:rPr lang="en-US" sz="3200" dirty="0" err="1"/>
              <a:t>ceea</a:t>
            </a:r>
            <a:r>
              <a:rPr lang="en-US" sz="3200" dirty="0"/>
              <a:t> </a:t>
            </a:r>
            <a:r>
              <a:rPr lang="en-US" sz="3200" dirty="0" err="1"/>
              <a:t>ce</a:t>
            </a:r>
            <a:r>
              <a:rPr lang="en-US" sz="3200" dirty="0"/>
              <a:t> </a:t>
            </a:r>
            <a:r>
              <a:rPr lang="en-US" sz="3200" dirty="0" err="1"/>
              <a:t>presupune</a:t>
            </a:r>
            <a:r>
              <a:rPr lang="en-US" sz="3200" dirty="0"/>
              <a:t> </a:t>
            </a:r>
            <a:r>
              <a:rPr lang="en-US" sz="3200" dirty="0" err="1"/>
              <a:t>securitatea</a:t>
            </a:r>
            <a:r>
              <a:rPr lang="en-US" sz="3200" dirty="0"/>
              <a:t> </a:t>
            </a:r>
            <a:r>
              <a:rPr lang="en-US" sz="3200" dirty="0" err="1"/>
              <a:t>rețelei</a:t>
            </a:r>
            <a:r>
              <a:rPr lang="en-US" sz="3200" dirty="0"/>
              <a:t>, precum </a:t>
            </a:r>
            <a:r>
              <a:rPr lang="en-US" sz="3200" dirty="0" err="1"/>
              <a:t>și</a:t>
            </a:r>
            <a:r>
              <a:rPr lang="en-US" sz="3200" dirty="0"/>
              <a:t> </a:t>
            </a:r>
            <a:r>
              <a:rPr lang="en-US" sz="3200" dirty="0" err="1"/>
              <a:t>cele</a:t>
            </a:r>
            <a:r>
              <a:rPr lang="en-US" sz="3200" dirty="0"/>
              <a:t> </a:t>
            </a:r>
            <a:r>
              <a:rPr lang="en-US" sz="3200" dirty="0" err="1"/>
              <a:t>mai</a:t>
            </a:r>
            <a:r>
              <a:rPr lang="en-US" sz="3200" dirty="0"/>
              <a:t> </a:t>
            </a:r>
            <a:r>
              <a:rPr lang="en-US" sz="3200" dirty="0" err="1"/>
              <a:t>bune</a:t>
            </a:r>
            <a:r>
              <a:rPr lang="en-US" sz="3200" dirty="0"/>
              <a:t> </a:t>
            </a:r>
            <a:r>
              <a:rPr lang="en-US" sz="3200" dirty="0" err="1"/>
              <a:t>practici</a:t>
            </a:r>
            <a:r>
              <a:rPr lang="en-US" sz="3200" dirty="0"/>
              <a:t> pe care le </a:t>
            </a:r>
            <a:r>
              <a:rPr lang="en-US" sz="3200" dirty="0" err="1"/>
              <a:t>puteți</a:t>
            </a:r>
            <a:r>
              <a:rPr lang="en-US" sz="3200" dirty="0"/>
              <a:t> </a:t>
            </a:r>
            <a:r>
              <a:rPr lang="en-US" sz="3200" dirty="0" err="1"/>
              <a:t>respecta</a:t>
            </a:r>
            <a:r>
              <a:rPr lang="en-US" sz="3200" dirty="0"/>
              <a:t>, care </a:t>
            </a:r>
            <a:r>
              <a:rPr lang="en-US" sz="3200" dirty="0" err="1"/>
              <a:t>vă</a:t>
            </a:r>
            <a:r>
              <a:rPr lang="en-US" sz="3200" dirty="0"/>
              <a:t> </a:t>
            </a:r>
            <a:r>
              <a:rPr lang="en-US" sz="3200" dirty="0" err="1"/>
              <a:t>vor</a:t>
            </a:r>
            <a:r>
              <a:rPr lang="en-US" sz="3200" dirty="0"/>
              <a:t> </a:t>
            </a:r>
            <a:r>
              <a:rPr lang="en-US" sz="3200" dirty="0" err="1"/>
              <a:t>asigura</a:t>
            </a:r>
            <a:r>
              <a:rPr lang="en-US" sz="3200" dirty="0"/>
              <a:t> </a:t>
            </a:r>
            <a:r>
              <a:rPr lang="en-US" sz="3200" dirty="0" err="1"/>
              <a:t>că</a:t>
            </a:r>
            <a:r>
              <a:rPr lang="en-US" sz="3200" dirty="0"/>
              <a:t> </a:t>
            </a:r>
            <a:r>
              <a:rPr lang="en-US" sz="3200" dirty="0" err="1"/>
              <a:t>rețeaua</a:t>
            </a:r>
            <a:r>
              <a:rPr lang="en-US" sz="3200" dirty="0"/>
              <a:t> </a:t>
            </a:r>
            <a:r>
              <a:rPr lang="en-US" sz="3200" dirty="0" err="1"/>
              <a:t>companiei</a:t>
            </a:r>
            <a:r>
              <a:rPr lang="en-US" sz="3200" dirty="0"/>
              <a:t> </a:t>
            </a:r>
            <a:r>
              <a:rPr lang="en-US" sz="3200" dirty="0" err="1"/>
              <a:t>dvs</a:t>
            </a:r>
            <a:r>
              <a:rPr lang="en-US" sz="3200" dirty="0"/>
              <a:t>. </a:t>
            </a:r>
            <a:r>
              <a:rPr lang="en-US" sz="3200" dirty="0" err="1"/>
              <a:t>este</a:t>
            </a:r>
            <a:r>
              <a:rPr lang="en-US" sz="3200" dirty="0"/>
              <a:t> </a:t>
            </a:r>
            <a:r>
              <a:rPr lang="en-US" sz="3200" dirty="0" err="1"/>
              <a:t>sigură</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Conținutul</a:t>
            </a:r>
            <a:r>
              <a:rPr lang="en-US" dirty="0"/>
              <a:t> </a:t>
            </a:r>
            <a:r>
              <a:rPr lang="en-US" dirty="0" err="1"/>
              <a:t>acestui</a:t>
            </a:r>
            <a:r>
              <a:rPr lang="en-US" dirty="0"/>
              <a:t> </a:t>
            </a:r>
            <a:r>
              <a:rPr lang="en-US" dirty="0" err="1"/>
              <a:t>modul</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en-US" sz="3200" dirty="0"/>
              <a:t>Cum </a:t>
            </a:r>
            <a:r>
              <a:rPr lang="en-US" sz="3200" dirty="0" err="1"/>
              <a:t>să</a:t>
            </a:r>
            <a:r>
              <a:rPr lang="en-US" sz="3200" dirty="0"/>
              <a:t> </a:t>
            </a:r>
            <a:r>
              <a:rPr lang="en-US" sz="3200" dirty="0" err="1"/>
              <a:t>utilizați</a:t>
            </a:r>
            <a:r>
              <a:rPr lang="en-US" sz="3200" dirty="0"/>
              <a:t> </a:t>
            </a:r>
            <a:r>
              <a:rPr lang="en-US" sz="3200" dirty="0" err="1"/>
              <a:t>eficient</a:t>
            </a:r>
            <a:r>
              <a:rPr lang="en-US" sz="3200" dirty="0"/>
              <a:t> </a:t>
            </a:r>
            <a:r>
              <a:rPr lang="en-US" sz="3200" dirty="0" err="1"/>
              <a:t>lanțul</a:t>
            </a:r>
            <a:r>
              <a:rPr lang="en-US" sz="3200" dirty="0"/>
              <a:t> Cyber Kill </a:t>
            </a:r>
            <a:r>
              <a:rPr lang="en-US" sz="3200" dirty="0" err="1"/>
              <a:t>în</a:t>
            </a:r>
            <a:r>
              <a:rPr lang="en-US" sz="3200" dirty="0"/>
              <a:t> </a:t>
            </a:r>
            <a:r>
              <a:rPr lang="en-US" sz="3200" dirty="0" err="1"/>
              <a:t>strategia</a:t>
            </a:r>
            <a:r>
              <a:rPr lang="en-US" sz="3200" dirty="0"/>
              <a:t> </a:t>
            </a:r>
            <a:r>
              <a:rPr lang="en-US" sz="3200" dirty="0" err="1"/>
              <a:t>dvs</a:t>
            </a:r>
            <a:r>
              <a:rPr lang="en-US" sz="3200" dirty="0"/>
              <a:t>. de </a:t>
            </a:r>
            <a:r>
              <a:rPr lang="en-US" sz="3200" dirty="0" err="1"/>
              <a:t>securitate</a:t>
            </a:r>
            <a:r>
              <a:rPr lang="en-US" sz="3200" dirty="0"/>
              <a:t> </a:t>
            </a:r>
            <a:r>
              <a:rPr lang="en-US" sz="3200" dirty="0" err="1"/>
              <a:t>cibernetică</a:t>
            </a:r>
            <a:r>
              <a:rPr lang="en-US" sz="32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en-US" sz="3200" b="1" dirty="0"/>
              <a:t>Detect</a:t>
            </a:r>
            <a:r>
              <a:rPr lang="en-US" sz="3200" dirty="0"/>
              <a:t>	 </a:t>
            </a:r>
            <a:r>
              <a:rPr lang="en-US" sz="3200" dirty="0" err="1"/>
              <a:t>Analizați</a:t>
            </a:r>
            <a:r>
              <a:rPr lang="en-US" sz="3200" dirty="0"/>
              <a:t> </a:t>
            </a:r>
            <a:r>
              <a:rPr lang="en-US" sz="3200" dirty="0" err="1"/>
              <a:t>și</a:t>
            </a:r>
            <a:r>
              <a:rPr lang="en-US" sz="3200" dirty="0"/>
              <a:t> </a:t>
            </a:r>
            <a:r>
              <a:rPr lang="en-US" sz="3200" dirty="0" err="1"/>
              <a:t>găsiți</a:t>
            </a:r>
            <a:r>
              <a:rPr lang="en-US" sz="3200" dirty="0"/>
              <a:t> </a:t>
            </a:r>
            <a:r>
              <a:rPr lang="en-US" sz="3200" dirty="0" err="1"/>
              <a:t>încercările</a:t>
            </a:r>
            <a:r>
              <a:rPr lang="en-US" sz="3200" dirty="0"/>
              <a:t> de </a:t>
            </a:r>
            <a:r>
              <a:rPr lang="en-US" sz="3200" dirty="0" err="1"/>
              <a:t>intruziune</a:t>
            </a:r>
            <a:r>
              <a:rPr lang="en-US" sz="3200" dirty="0"/>
              <a:t>.</a:t>
            </a:r>
          </a:p>
          <a:p>
            <a:pPr>
              <a:tabLst>
                <a:tab pos="1547813" algn="l"/>
              </a:tabLst>
            </a:pPr>
            <a:r>
              <a:rPr lang="en-US" sz="3200" b="1" dirty="0"/>
              <a:t>Deny</a:t>
            </a:r>
            <a:r>
              <a:rPr lang="en-US" sz="3200" dirty="0"/>
              <a:t>	 </a:t>
            </a:r>
            <a:r>
              <a:rPr lang="en-US" sz="3200" dirty="0" err="1"/>
              <a:t>Opriți</a:t>
            </a:r>
            <a:r>
              <a:rPr lang="en-US" sz="3200" dirty="0"/>
              <a:t> </a:t>
            </a:r>
            <a:r>
              <a:rPr lang="en-US" sz="3200" dirty="0" err="1"/>
              <a:t>atacurile</a:t>
            </a:r>
            <a:r>
              <a:rPr lang="en-US" sz="3200" dirty="0"/>
              <a:t> pe </a:t>
            </a:r>
            <a:r>
              <a:rPr lang="en-US" sz="3200" dirty="0" err="1"/>
              <a:t>măsură</a:t>
            </a:r>
            <a:r>
              <a:rPr lang="en-US" sz="3200" dirty="0"/>
              <a:t> </a:t>
            </a:r>
            <a:r>
              <a:rPr lang="en-US" sz="3200" dirty="0" err="1"/>
              <a:t>ce</a:t>
            </a:r>
            <a:r>
              <a:rPr lang="en-US" sz="3200" dirty="0"/>
              <a:t> se </a:t>
            </a:r>
            <a:r>
              <a:rPr lang="en-US" sz="3200" dirty="0" err="1"/>
              <a:t>întâmplă</a:t>
            </a:r>
            <a:r>
              <a:rPr lang="en-US" sz="3200" dirty="0"/>
              <a:t>.</a:t>
            </a:r>
          </a:p>
          <a:p>
            <a:pPr>
              <a:tabLst>
                <a:tab pos="1547813" algn="l"/>
              </a:tabLst>
            </a:pPr>
            <a:r>
              <a:rPr lang="en-US" sz="3200" b="1" dirty="0"/>
              <a:t>Disrupt</a:t>
            </a:r>
            <a:r>
              <a:rPr lang="en-US" sz="3200" dirty="0"/>
              <a:t>	 </a:t>
            </a:r>
            <a:r>
              <a:rPr lang="en-US" sz="3200" dirty="0" err="1"/>
              <a:t>Opriți</a:t>
            </a:r>
            <a:r>
              <a:rPr lang="en-US" sz="3200" dirty="0"/>
              <a:t> </a:t>
            </a:r>
            <a:r>
              <a:rPr lang="en-US" sz="3200" dirty="0" err="1"/>
              <a:t>comunicarea</a:t>
            </a:r>
            <a:r>
              <a:rPr lang="en-US" sz="3200" dirty="0"/>
              <a:t> de date</a:t>
            </a:r>
          </a:p>
          <a:p>
            <a:pPr>
              <a:tabLst>
                <a:tab pos="1547813" algn="l"/>
              </a:tabLst>
            </a:pPr>
            <a:r>
              <a:rPr lang="en-US" sz="3200" b="1" dirty="0"/>
              <a:t>Degrade</a:t>
            </a:r>
            <a:r>
              <a:rPr lang="en-US" sz="3200" dirty="0"/>
              <a:t>	</a:t>
            </a:r>
            <a:r>
              <a:rPr lang="es-ES" sz="3200" dirty="0"/>
              <a:t> </a:t>
            </a:r>
            <a:r>
              <a:rPr lang="es-ES" sz="3200" dirty="0" err="1"/>
              <a:t>Reduceți</a:t>
            </a:r>
            <a:r>
              <a:rPr lang="es-ES" sz="3200" dirty="0"/>
              <a:t> </a:t>
            </a:r>
            <a:r>
              <a:rPr lang="es-ES" sz="3200" dirty="0" err="1"/>
              <a:t>și</a:t>
            </a:r>
            <a:r>
              <a:rPr lang="es-ES" sz="3200" dirty="0"/>
              <a:t> </a:t>
            </a:r>
            <a:r>
              <a:rPr lang="es-ES" sz="3200" dirty="0" err="1"/>
              <a:t>limitați</a:t>
            </a:r>
            <a:r>
              <a:rPr lang="es-ES" sz="3200" dirty="0"/>
              <a:t> </a:t>
            </a:r>
            <a:r>
              <a:rPr lang="es-ES" sz="3200" dirty="0" err="1"/>
              <a:t>eficacitatea</a:t>
            </a:r>
            <a:r>
              <a:rPr lang="es-ES" sz="3200" dirty="0"/>
              <a:t> </a:t>
            </a:r>
            <a:r>
              <a:rPr lang="es-ES" sz="3200" dirty="0" err="1"/>
              <a:t>atacului</a:t>
            </a:r>
            <a:r>
              <a:rPr lang="en-US" sz="3200" dirty="0"/>
              <a:t>.</a:t>
            </a:r>
          </a:p>
          <a:p>
            <a:pPr>
              <a:tabLst>
                <a:tab pos="1547813" algn="l"/>
              </a:tabLst>
            </a:pPr>
            <a:r>
              <a:rPr lang="en-US" sz="3200" b="1" dirty="0"/>
              <a:t>Deceive</a:t>
            </a:r>
            <a:r>
              <a:rPr lang="en-US" sz="3200" dirty="0"/>
              <a:t>	 </a:t>
            </a:r>
            <a:r>
              <a:rPr lang="en-US" sz="3200" dirty="0" err="1"/>
              <a:t>Conduceți</a:t>
            </a:r>
            <a:r>
              <a:rPr lang="en-US" sz="3200" dirty="0"/>
              <a:t> </a:t>
            </a:r>
            <a:r>
              <a:rPr lang="en-US" sz="3200" dirty="0" err="1"/>
              <a:t>atacatorii</a:t>
            </a:r>
            <a:r>
              <a:rPr lang="en-US" sz="3200" dirty="0"/>
              <a:t> </a:t>
            </a:r>
            <a:r>
              <a:rPr lang="en-US" sz="3200" dirty="0" err="1"/>
              <a:t>în</a:t>
            </a:r>
            <a:r>
              <a:rPr lang="en-US" sz="3200" dirty="0"/>
              <a:t> </a:t>
            </a:r>
            <a:r>
              <a:rPr lang="en-US" sz="3200" dirty="0" err="1"/>
              <a:t>direcția</a:t>
            </a:r>
            <a:r>
              <a:rPr lang="en-US" sz="3200" dirty="0"/>
              <a:t> </a:t>
            </a:r>
            <a:r>
              <a:rPr lang="en-US" sz="3200" dirty="0" err="1"/>
              <a:t>greșită</a:t>
            </a:r>
            <a:r>
              <a:rPr lang="en-US" sz="3200" dirty="0"/>
              <a:t>.</a:t>
            </a:r>
          </a:p>
          <a:p>
            <a:pPr>
              <a:tabLst>
                <a:tab pos="1547813" algn="l"/>
              </a:tabLst>
            </a:pPr>
            <a:r>
              <a:rPr lang="en-US" sz="3200" b="1" dirty="0"/>
              <a:t>Contain</a:t>
            </a:r>
            <a:r>
              <a:rPr lang="en-US" sz="3200" dirty="0"/>
              <a:t>	 </a:t>
            </a:r>
            <a:r>
              <a:rPr lang="en-US" sz="3200" dirty="0" err="1"/>
              <a:t>Ascundeți</a:t>
            </a:r>
            <a:r>
              <a:rPr lang="en-US" sz="3200" dirty="0"/>
              <a:t> </a:t>
            </a:r>
            <a:r>
              <a:rPr lang="en-US" sz="3200" dirty="0" err="1"/>
              <a:t>și</a:t>
            </a:r>
            <a:r>
              <a:rPr lang="en-US" sz="3200" dirty="0"/>
              <a:t> </a:t>
            </a:r>
            <a:r>
              <a:rPr lang="en-US" sz="3200" dirty="0" err="1"/>
              <a:t>restricționați</a:t>
            </a:r>
            <a:r>
              <a:rPr lang="en-US" sz="3200" dirty="0"/>
              <a:t> </a:t>
            </a:r>
            <a:r>
              <a:rPr lang="en-US" sz="3200" dirty="0" err="1"/>
              <a:t>raza</a:t>
            </a:r>
            <a:r>
              <a:rPr lang="en-US" sz="3200" dirty="0"/>
              <a:t> de </a:t>
            </a:r>
            <a:r>
              <a:rPr lang="en-US" sz="3200" dirty="0" err="1"/>
              <a:t>acțiune</a:t>
            </a:r>
            <a:r>
              <a:rPr lang="en-US" sz="3200" dirty="0"/>
              <a:t> a </a:t>
            </a:r>
            <a:r>
              <a:rPr lang="en-US" sz="3200" dirty="0" err="1"/>
              <a:t>atacului</a:t>
            </a:r>
            <a:r>
              <a:rPr lang="en-US" sz="3200" dirty="0"/>
              <a:t>, </a:t>
            </a:r>
            <a:r>
              <a:rPr lang="en-US" sz="3200" dirty="0" err="1"/>
              <a:t>astfel</a:t>
            </a:r>
            <a:r>
              <a:rPr lang="en-US" sz="3200" dirty="0"/>
              <a:t> </a:t>
            </a:r>
            <a:r>
              <a:rPr lang="en-US" sz="3200" dirty="0" err="1"/>
              <a:t>încât</a:t>
            </a:r>
            <a:r>
              <a:rPr lang="en-US" sz="3200" dirty="0"/>
              <a:t> </a:t>
            </a:r>
            <a:r>
              <a:rPr lang="en-US" sz="3200" dirty="0" err="1"/>
              <a:t>să</a:t>
            </a:r>
            <a:r>
              <a:rPr lang="en-US" sz="3200" dirty="0"/>
              <a:t> </a:t>
            </a:r>
            <a:r>
              <a:rPr lang="en-US" sz="3200" dirty="0" err="1"/>
              <a:t>afecteze</a:t>
            </a:r>
            <a:r>
              <a:rPr lang="en-US" sz="3200" dirty="0"/>
              <a:t> </a:t>
            </a:r>
            <a:r>
              <a:rPr lang="en-US" sz="3200" dirty="0" err="1"/>
              <a:t>doar</a:t>
            </a:r>
            <a:r>
              <a:rPr lang="en-US" sz="3200" dirty="0"/>
              <a:t> o </a:t>
            </a:r>
            <a:r>
              <a:rPr lang="en-US" sz="3200" dirty="0" err="1"/>
              <a:t>parte</a:t>
            </a:r>
            <a:r>
              <a:rPr lang="en-US" sz="3200" dirty="0"/>
              <a:t> a </a:t>
            </a:r>
            <a:r>
              <a:rPr lang="en-US" sz="3200" dirty="0" err="1"/>
              <a:t>organizației</a:t>
            </a:r>
            <a:r>
              <a:rPr lang="en-US" sz="3200" dirty="0"/>
              <a:t>.</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Managementul</a:t>
            </a:r>
            <a:r>
              <a:rPr lang="en-US" dirty="0"/>
              <a:t> </a:t>
            </a:r>
            <a:r>
              <a:rPr lang="en-US" dirty="0" err="1"/>
              <a:t>securității</a:t>
            </a:r>
            <a:r>
              <a:rPr lang="en-US" dirty="0"/>
              <a:t> </a:t>
            </a:r>
            <a:r>
              <a:rPr lang="en-US" dirty="0" err="1"/>
              <a:t>informațiilor</a:t>
            </a:r>
            <a:r>
              <a:rPr lang="en-US" dirty="0"/>
              <a:t> (ISM)</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dirty="0"/>
              <a:t>ISM </a:t>
            </a:r>
            <a:r>
              <a:rPr lang="en-US" sz="3200" dirty="0" err="1"/>
              <a:t>definește</a:t>
            </a:r>
            <a:r>
              <a:rPr lang="en-US" sz="3200" dirty="0"/>
              <a:t> </a:t>
            </a:r>
            <a:r>
              <a:rPr lang="en-US" sz="3200" dirty="0" err="1"/>
              <a:t>și</a:t>
            </a:r>
            <a:r>
              <a:rPr lang="en-US" sz="3200" dirty="0"/>
              <a:t> </a:t>
            </a:r>
            <a:r>
              <a:rPr lang="en-US" sz="3200" dirty="0" err="1"/>
              <a:t>gestionează</a:t>
            </a:r>
            <a:r>
              <a:rPr lang="en-US" sz="3200" dirty="0"/>
              <a:t> </a:t>
            </a:r>
            <a:r>
              <a:rPr lang="en-US" sz="3200" dirty="0" err="1"/>
              <a:t>controalele</a:t>
            </a:r>
            <a:r>
              <a:rPr lang="en-US" sz="3200" dirty="0"/>
              <a:t> pe care o </a:t>
            </a:r>
            <a:r>
              <a:rPr lang="en-US" sz="3200" dirty="0" err="1"/>
              <a:t>organizație</a:t>
            </a:r>
            <a:r>
              <a:rPr lang="en-US" sz="3200" dirty="0"/>
              <a:t> </a:t>
            </a:r>
            <a:r>
              <a:rPr lang="en-US" sz="3200" dirty="0" err="1"/>
              <a:t>trebuie</a:t>
            </a:r>
            <a:r>
              <a:rPr lang="en-US" sz="3200" dirty="0"/>
              <a:t> </a:t>
            </a:r>
            <a:r>
              <a:rPr lang="en-US" sz="3200" dirty="0" err="1"/>
              <a:t>să</a:t>
            </a:r>
            <a:r>
              <a:rPr lang="en-US" sz="3200" dirty="0"/>
              <a:t> le </a:t>
            </a:r>
            <a:r>
              <a:rPr lang="en-US" sz="3200" dirty="0" err="1"/>
              <a:t>implementeze</a:t>
            </a:r>
            <a:r>
              <a:rPr lang="en-US" sz="3200" dirty="0"/>
              <a:t> </a:t>
            </a:r>
            <a:r>
              <a:rPr lang="en-US" sz="3200" dirty="0" err="1"/>
              <a:t>pentru</a:t>
            </a:r>
            <a:r>
              <a:rPr lang="en-US" sz="3200" dirty="0"/>
              <a:t> a se </a:t>
            </a:r>
            <a:r>
              <a:rPr lang="en-US" sz="3200" dirty="0" err="1"/>
              <a:t>asigura</a:t>
            </a:r>
            <a:r>
              <a:rPr lang="en-US" sz="3200" dirty="0"/>
              <a:t> </a:t>
            </a:r>
            <a:r>
              <a:rPr lang="en-US" sz="3200" dirty="0" err="1"/>
              <a:t>că</a:t>
            </a:r>
            <a:r>
              <a:rPr lang="en-US" sz="3200" dirty="0"/>
              <a:t> </a:t>
            </a:r>
            <a:r>
              <a:rPr lang="en-US" sz="3200" dirty="0" err="1"/>
              <a:t>protejează</a:t>
            </a:r>
            <a:r>
              <a:rPr lang="en-US" sz="3200" dirty="0"/>
              <a:t> </a:t>
            </a:r>
            <a:r>
              <a:rPr lang="en-US" sz="3200" dirty="0" err="1"/>
              <a:t>în</a:t>
            </a:r>
            <a:r>
              <a:rPr lang="en-US" sz="3200" dirty="0"/>
              <a:t> mod </a:t>
            </a:r>
            <a:r>
              <a:rPr lang="en-US" sz="3200" dirty="0" err="1"/>
              <a:t>sensibil</a:t>
            </a:r>
            <a:r>
              <a:rPr lang="en-US" sz="3200" dirty="0"/>
              <a:t> </a:t>
            </a:r>
            <a:r>
              <a:rPr lang="en-US" sz="3200" dirty="0" err="1"/>
              <a:t>confidențialitatea</a:t>
            </a:r>
            <a:r>
              <a:rPr lang="en-US" sz="3200" dirty="0"/>
              <a:t>, </a:t>
            </a:r>
            <a:r>
              <a:rPr lang="en-US" sz="3200" dirty="0" err="1"/>
              <a:t>disponibilitatea</a:t>
            </a:r>
            <a:r>
              <a:rPr lang="en-US" sz="3200" dirty="0"/>
              <a:t> </a:t>
            </a:r>
            <a:r>
              <a:rPr lang="en-US" sz="3200" dirty="0" err="1"/>
              <a:t>și</a:t>
            </a:r>
            <a:r>
              <a:rPr lang="en-US" sz="3200" dirty="0"/>
              <a:t> </a:t>
            </a:r>
            <a:r>
              <a:rPr lang="en-US" sz="3200" dirty="0" err="1"/>
              <a:t>integritatea</a:t>
            </a:r>
            <a:r>
              <a:rPr lang="en-US" sz="3200" dirty="0"/>
              <a:t> </a:t>
            </a:r>
            <a:r>
              <a:rPr lang="en-US" sz="3200" dirty="0" err="1"/>
              <a:t>activelor</a:t>
            </a:r>
            <a:r>
              <a:rPr lang="en-US" sz="3200" dirty="0"/>
              <a:t> de </a:t>
            </a:r>
            <a:r>
              <a:rPr lang="en-US" sz="3200" dirty="0" err="1"/>
              <a:t>amenințări</a:t>
            </a:r>
            <a:r>
              <a:rPr lang="en-US" sz="3200" dirty="0"/>
              <a:t> </a:t>
            </a:r>
            <a:r>
              <a:rPr lang="en-US" sz="3200" dirty="0" err="1"/>
              <a:t>și</a:t>
            </a:r>
            <a:r>
              <a:rPr lang="en-US" sz="3200" dirty="0"/>
              <a:t> </a:t>
            </a:r>
            <a:r>
              <a:rPr lang="en-US" sz="3200" dirty="0" err="1"/>
              <a:t>vulnerabilități</a:t>
            </a:r>
            <a:r>
              <a:rPr lang="en-US" sz="32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Malware </a:t>
            </a:r>
            <a:r>
              <a:rPr lang="en-US" sz="3200" dirty="0" err="1"/>
              <a:t>sau</a:t>
            </a:r>
            <a:r>
              <a:rPr lang="en-US" sz="3200" dirty="0"/>
              <a:t> „software </a:t>
            </a:r>
            <a:r>
              <a:rPr lang="en-US" sz="3200" dirty="0" err="1"/>
              <a:t>rău</a:t>
            </a:r>
            <a:r>
              <a:rPr lang="en-US" sz="3200" dirty="0"/>
              <a:t> </a:t>
            </a:r>
            <a:r>
              <a:rPr lang="en-US" sz="3200" dirty="0" err="1"/>
              <a:t>intenționat</a:t>
            </a:r>
            <a:r>
              <a:rPr lang="en-US" sz="3200" dirty="0"/>
              <a:t>” </a:t>
            </a:r>
            <a:r>
              <a:rPr lang="en-US" sz="3200" dirty="0" err="1"/>
              <a:t>este</a:t>
            </a:r>
            <a:r>
              <a:rPr lang="en-US" sz="3200" dirty="0"/>
              <a:t> un termen </a:t>
            </a:r>
            <a:r>
              <a:rPr lang="en-US" sz="3200" dirty="0" err="1"/>
              <a:t>umbrelă</a:t>
            </a:r>
            <a:r>
              <a:rPr lang="en-US" sz="3200" dirty="0"/>
              <a:t> care </a:t>
            </a:r>
            <a:r>
              <a:rPr lang="en-US" sz="3200" dirty="0" err="1"/>
              <a:t>descrie</a:t>
            </a:r>
            <a:r>
              <a:rPr lang="en-US" sz="3200" dirty="0"/>
              <a:t> </a:t>
            </a:r>
            <a:r>
              <a:rPr lang="en-US" sz="3200" dirty="0" err="1"/>
              <a:t>orice</a:t>
            </a:r>
            <a:r>
              <a:rPr lang="en-US" sz="3200" dirty="0"/>
              <a:t> program </a:t>
            </a:r>
            <a:r>
              <a:rPr lang="en-US" sz="3200" dirty="0" err="1"/>
              <a:t>sau</a:t>
            </a:r>
            <a:r>
              <a:rPr lang="en-US" sz="3200" dirty="0"/>
              <a:t> cod </a:t>
            </a:r>
            <a:r>
              <a:rPr lang="en-US" sz="3200" dirty="0" err="1"/>
              <a:t>rău</a:t>
            </a:r>
            <a:r>
              <a:rPr lang="en-US" sz="3200" dirty="0"/>
              <a:t> </a:t>
            </a:r>
            <a:r>
              <a:rPr lang="en-US" sz="3200" dirty="0" err="1"/>
              <a:t>intenționat</a:t>
            </a:r>
            <a:r>
              <a:rPr lang="en-US" sz="3200" dirty="0"/>
              <a:t> care </a:t>
            </a:r>
            <a:r>
              <a:rPr lang="en-US" sz="3200" dirty="0" err="1"/>
              <a:t>dăunează</a:t>
            </a:r>
            <a:r>
              <a:rPr lang="en-US" sz="3200" dirty="0"/>
              <a:t> </a:t>
            </a:r>
            <a:r>
              <a:rPr lang="en-US" sz="3200" dirty="0" err="1"/>
              <a:t>sistemelor</a:t>
            </a:r>
            <a:r>
              <a:rPr lang="en-US" sz="3200" dirty="0"/>
              <a:t>.</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err="1">
                <a:latin typeface="+mj-lt"/>
                <a:ea typeface="+mj-ea"/>
                <a:cs typeface="+mj-cs"/>
              </a:rPr>
              <a:t>Programe</a:t>
            </a:r>
            <a:r>
              <a:rPr lang="en-US" sz="4400" dirty="0">
                <a:latin typeface="+mj-lt"/>
                <a:ea typeface="+mj-ea"/>
                <a:cs typeface="+mj-cs"/>
              </a:rPr>
              <a:t> 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err="1">
                <a:latin typeface="+mj-lt"/>
                <a:ea typeface="+mj-ea"/>
                <a:cs typeface="+mj-cs"/>
              </a:rPr>
              <a:t>troian</a:t>
            </a:r>
            <a:endParaRPr lang="en-US" sz="4400" dirty="0">
              <a:latin typeface="+mj-lt"/>
              <a:ea typeface="+mj-ea"/>
              <a:cs typeface="+mj-cs"/>
            </a:endParaRP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dirty="0" err="1">
                <a:solidFill>
                  <a:schemeClr val="accent1">
                    <a:lumMod val="75000"/>
                  </a:schemeClr>
                </a:solidFill>
              </a:rPr>
              <a:t>Programe</a:t>
            </a:r>
            <a:r>
              <a:rPr lang="en-US" sz="3600" b="1" dirty="0">
                <a:solidFill>
                  <a:schemeClr val="accent1">
                    <a:lumMod val="75000"/>
                  </a:schemeClr>
                </a:solidFill>
              </a:rPr>
              <a:t> de </a:t>
            </a:r>
            <a:r>
              <a:rPr lang="en-US" sz="3600" b="1" dirty="0" err="1">
                <a:solidFill>
                  <a:schemeClr val="accent1">
                    <a:lumMod val="75000"/>
                  </a:schemeClr>
                </a:solidFill>
              </a:rPr>
              <a:t>urmărire</a:t>
            </a:r>
            <a:endParaRPr lang="en-US" sz="3600" b="1" dirty="0">
              <a:solidFill>
                <a:schemeClr val="accent1">
                  <a:lumMod val="75000"/>
                </a:schemeClr>
              </a:solidFill>
            </a:endParaRPr>
          </a:p>
          <a:p>
            <a:pPr marL="0" indent="0">
              <a:buNone/>
            </a:pPr>
            <a:r>
              <a:rPr lang="en-US" sz="3600" dirty="0"/>
              <a:t>sunt </a:t>
            </a:r>
            <a:r>
              <a:rPr lang="en-US" sz="3600" dirty="0" err="1"/>
              <a:t>programele</a:t>
            </a:r>
            <a:r>
              <a:rPr lang="en-US" sz="3600" dirty="0"/>
              <a:t> care </a:t>
            </a:r>
            <a:r>
              <a:rPr lang="en-US" sz="3600" dirty="0" err="1"/>
              <a:t>folosesc</a:t>
            </a:r>
            <a:r>
              <a:rPr lang="en-US" sz="3600" dirty="0"/>
              <a:t> </a:t>
            </a:r>
            <a:r>
              <a:rPr lang="en-US" sz="3600" dirty="0" err="1"/>
              <a:t>unele</a:t>
            </a:r>
            <a:r>
              <a:rPr lang="en-US" sz="3600" dirty="0"/>
              <a:t> </a:t>
            </a:r>
            <a:r>
              <a:rPr lang="en-US" sz="3600" dirty="0" err="1"/>
              <a:t>vulnerabilități</a:t>
            </a:r>
            <a:r>
              <a:rPr lang="en-US" sz="3600" dirty="0"/>
              <a:t> ale </a:t>
            </a:r>
            <a:r>
              <a:rPr lang="en-US" sz="3600" dirty="0" err="1"/>
              <a:t>browserului</a:t>
            </a:r>
            <a:r>
              <a:rPr lang="en-US" sz="3600" dirty="0"/>
              <a:t> web </a:t>
            </a:r>
            <a:r>
              <a:rPr lang="en-US" sz="3600" dirty="0" err="1"/>
              <a:t>pentru</a:t>
            </a:r>
            <a:r>
              <a:rPr lang="en-US" sz="3600" dirty="0"/>
              <a:t> a </a:t>
            </a:r>
            <a:r>
              <a:rPr lang="en-US" sz="3600" dirty="0" err="1"/>
              <a:t>trimite</a:t>
            </a:r>
            <a:r>
              <a:rPr lang="en-US" sz="3600" dirty="0"/>
              <a:t> </a:t>
            </a:r>
            <a:r>
              <a:rPr lang="en-US" sz="3600" dirty="0" err="1"/>
              <a:t>unui</a:t>
            </a:r>
            <a:r>
              <a:rPr lang="en-US" sz="3600" dirty="0"/>
              <a:t> server </a:t>
            </a:r>
            <a:r>
              <a:rPr lang="en-US" sz="3600" dirty="0" err="1"/>
              <a:t>sau</a:t>
            </a:r>
            <a:r>
              <a:rPr lang="en-US" sz="3600" dirty="0"/>
              <a:t> </a:t>
            </a:r>
            <a:r>
              <a:rPr lang="en-US" sz="3600" dirty="0" err="1"/>
              <a:t>persoanelor</a:t>
            </a:r>
            <a:r>
              <a:rPr lang="en-US" sz="3600" dirty="0"/>
              <a:t> </a:t>
            </a:r>
            <a:r>
              <a:rPr lang="en-US" sz="3600" dirty="0" err="1"/>
              <a:t>informații</a:t>
            </a:r>
            <a:r>
              <a:rPr lang="en-US" sz="3600" dirty="0"/>
              <a:t> </a:t>
            </a:r>
            <a:r>
              <a:rPr lang="en-US" sz="3600" dirty="0" err="1"/>
              <a:t>despre</a:t>
            </a:r>
            <a:r>
              <a:rPr lang="en-US" sz="3600" dirty="0"/>
              <a:t> site-urile </a:t>
            </a:r>
            <a:r>
              <a:rPr lang="en-US" sz="3600" dirty="0" err="1"/>
              <a:t>accesate</a:t>
            </a:r>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err="1">
                <a:latin typeface="+mj-lt"/>
                <a:ea typeface="+mj-ea"/>
                <a:cs typeface="+mj-cs"/>
              </a:rPr>
              <a:t>Injectare</a:t>
            </a:r>
            <a:r>
              <a:rPr lang="en-US" sz="4400" dirty="0">
                <a:latin typeface="+mj-lt"/>
                <a:ea typeface="+mj-ea"/>
                <a:cs typeface="+mj-cs"/>
              </a:rPr>
              <a:t> SQL (</a:t>
            </a:r>
            <a:r>
              <a:rPr lang="en-US" sz="4400" dirty="0" err="1">
                <a:latin typeface="+mj-lt"/>
                <a:ea typeface="+mj-ea"/>
                <a:cs typeface="+mj-cs"/>
              </a:rPr>
              <a:t>Injectare</a:t>
            </a:r>
            <a:r>
              <a:rPr lang="en-US" sz="4400" dirty="0">
                <a:latin typeface="+mj-lt"/>
                <a:ea typeface="+mj-ea"/>
                <a:cs typeface="+mj-cs"/>
              </a:rPr>
              <a:t> cod)</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dirty="0"/>
              <a:t>Un </a:t>
            </a:r>
            <a:r>
              <a:rPr lang="en-US" sz="3600" b="1" dirty="0"/>
              <a:t>keylogger</a:t>
            </a:r>
            <a:r>
              <a:rPr lang="en-US" sz="3600" dirty="0"/>
              <a:t> </a:t>
            </a:r>
            <a:r>
              <a:rPr lang="en-US" sz="3600" dirty="0" err="1"/>
              <a:t>este</a:t>
            </a:r>
            <a:r>
              <a:rPr lang="en-US" sz="3600" dirty="0"/>
              <a:t> un mic program „</a:t>
            </a:r>
            <a:r>
              <a:rPr lang="en-US" sz="3600" dirty="0" err="1"/>
              <a:t>inteligent</a:t>
            </a:r>
            <a:r>
              <a:rPr lang="en-US" sz="3600" dirty="0"/>
              <a:t>” pe care </a:t>
            </a:r>
            <a:r>
              <a:rPr lang="en-US" sz="3600" dirty="0" err="1"/>
              <a:t>hackerii</a:t>
            </a:r>
            <a:r>
              <a:rPr lang="en-US" sz="3600" dirty="0"/>
              <a:t> </a:t>
            </a:r>
            <a:r>
              <a:rPr lang="en-US" sz="3600" dirty="0" err="1"/>
              <a:t>îl</a:t>
            </a:r>
            <a:r>
              <a:rPr lang="en-US" sz="3600" dirty="0"/>
              <a:t> </a:t>
            </a:r>
            <a:r>
              <a:rPr lang="en-US" sz="3600" dirty="0" err="1"/>
              <a:t>plasează</a:t>
            </a:r>
            <a:r>
              <a:rPr lang="en-US" sz="3600" dirty="0"/>
              <a:t> pe computer </a:t>
            </a:r>
            <a:r>
              <a:rPr lang="en-US" sz="3600" dirty="0" err="1"/>
              <a:t>fără</a:t>
            </a:r>
            <a:r>
              <a:rPr lang="en-US" sz="3600" dirty="0"/>
              <a:t> ca </a:t>
            </a:r>
            <a:r>
              <a:rPr lang="en-US" sz="3600" dirty="0" err="1"/>
              <a:t>tu</a:t>
            </a:r>
            <a:r>
              <a:rPr lang="en-US" sz="3600" dirty="0"/>
              <a:t> </a:t>
            </a:r>
            <a:r>
              <a:rPr lang="en-US" sz="3600" dirty="0" err="1"/>
              <a:t>să</a:t>
            </a:r>
            <a:r>
              <a:rPr lang="en-US" sz="3600" dirty="0"/>
              <a:t> </a:t>
            </a:r>
            <a:r>
              <a:rPr lang="en-US" sz="3600" dirty="0" err="1"/>
              <a:t>observi</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lnSpcReduction="10000"/>
          </a:bodyPr>
          <a:lstStyle/>
          <a:p>
            <a:pPr marL="0" indent="0">
              <a:buNone/>
            </a:pPr>
            <a:r>
              <a:rPr lang="en-US" sz="3600" b="1" dirty="0">
                <a:solidFill>
                  <a:schemeClr val="accent1">
                    <a:lumMod val="75000"/>
                  </a:schemeClr>
                </a:solidFill>
              </a:rPr>
              <a:t>Adware</a:t>
            </a:r>
            <a:r>
              <a:rPr lang="en-US" sz="3600" dirty="0"/>
              <a:t> </a:t>
            </a:r>
            <a:r>
              <a:rPr lang="en-US" sz="3600" dirty="0" err="1"/>
              <a:t>este</a:t>
            </a:r>
            <a:r>
              <a:rPr lang="en-US" sz="3600" dirty="0"/>
              <a:t> o </a:t>
            </a:r>
            <a:r>
              <a:rPr lang="en-US" sz="3600" dirty="0" err="1"/>
              <a:t>subcategorie</a:t>
            </a:r>
            <a:r>
              <a:rPr lang="en-US" sz="3600" dirty="0"/>
              <a:t> de spyware </a:t>
            </a:r>
            <a:r>
              <a:rPr lang="en-US" sz="3600" dirty="0" err="1"/>
              <a:t>și</a:t>
            </a:r>
            <a:r>
              <a:rPr lang="en-US" sz="3600" dirty="0"/>
              <a:t> </a:t>
            </a:r>
            <a:r>
              <a:rPr lang="en-US" sz="3600" dirty="0" err="1"/>
              <a:t>este</a:t>
            </a:r>
            <a:r>
              <a:rPr lang="en-US" sz="3600" dirty="0"/>
              <a:t> un program care face </a:t>
            </a:r>
            <a:r>
              <a:rPr lang="en-US" sz="3600" dirty="0" err="1"/>
              <a:t>publicitate</a:t>
            </a:r>
            <a:r>
              <a:rPr lang="en-US" sz="3600" dirty="0"/>
              <a:t> </a:t>
            </a:r>
            <a:r>
              <a:rPr lang="en-US" sz="3600" dirty="0" err="1"/>
              <a:t>produselor</a:t>
            </a:r>
            <a:r>
              <a:rPr lang="en-US" sz="3600" dirty="0"/>
              <a:t> </a:t>
            </a:r>
            <a:r>
              <a:rPr lang="en-US" sz="3600" dirty="0" err="1"/>
              <a:t>sau</a:t>
            </a:r>
            <a:r>
              <a:rPr lang="en-US" sz="3600" dirty="0"/>
              <a:t> </a:t>
            </a:r>
            <a:r>
              <a:rPr lang="en-US" sz="3600" dirty="0" err="1"/>
              <a:t>serviciilor</a:t>
            </a:r>
            <a:r>
              <a:rPr lang="en-US" sz="3600" dirty="0"/>
              <a:t>. </a:t>
            </a:r>
            <a:r>
              <a:rPr lang="en-US" sz="3600" dirty="0" err="1"/>
              <a:t>Adesea</a:t>
            </a:r>
            <a:r>
              <a:rPr lang="en-US" sz="3600" dirty="0"/>
              <a:t>, </a:t>
            </a:r>
            <a:r>
              <a:rPr lang="en-US" sz="3600" dirty="0" err="1"/>
              <a:t>aceste</a:t>
            </a:r>
            <a:r>
              <a:rPr lang="en-US" sz="3600" dirty="0"/>
              <a:t> </a:t>
            </a:r>
            <a:r>
              <a:rPr lang="en-US" sz="3600" dirty="0" err="1"/>
              <a:t>adăugări</a:t>
            </a:r>
            <a:r>
              <a:rPr lang="en-US" sz="3600" dirty="0"/>
              <a:t> apar </a:t>
            </a:r>
            <a:r>
              <a:rPr lang="en-US" sz="3600" dirty="0" err="1"/>
              <a:t>chiar</a:t>
            </a:r>
            <a:r>
              <a:rPr lang="en-US" sz="3600" dirty="0"/>
              <a:t> </a:t>
            </a:r>
            <a:r>
              <a:rPr lang="en-US" sz="3600" dirty="0" err="1"/>
              <a:t>și</a:t>
            </a:r>
            <a:r>
              <a:rPr lang="en-US" sz="3600" dirty="0"/>
              <a:t> </a:t>
            </a:r>
            <a:r>
              <a:rPr lang="en-US" sz="3600" dirty="0" err="1"/>
              <a:t>după</a:t>
            </a:r>
            <a:r>
              <a:rPr lang="en-US" sz="3600" dirty="0"/>
              <a:t> </a:t>
            </a:r>
            <a:r>
              <a:rPr lang="en-US" sz="3600" dirty="0" err="1"/>
              <a:t>ce</a:t>
            </a:r>
            <a:r>
              <a:rPr lang="en-US" sz="3600" dirty="0"/>
              <a:t> </a:t>
            </a:r>
            <a:r>
              <a:rPr lang="en-US" sz="3600" dirty="0" err="1"/>
              <a:t>programul</a:t>
            </a:r>
            <a:r>
              <a:rPr lang="en-US" sz="3600" dirty="0"/>
              <a:t> a </a:t>
            </a:r>
            <a:r>
              <a:rPr lang="en-US" sz="3600" dirty="0" err="1"/>
              <a:t>fost</a:t>
            </a:r>
            <a:r>
              <a:rPr lang="en-US" sz="3600" dirty="0"/>
              <a:t> </a:t>
            </a:r>
            <a:r>
              <a:rPr lang="en-US" sz="3600" dirty="0" err="1"/>
              <a:t>dezinstalat</a:t>
            </a:r>
            <a:r>
              <a:rPr lang="en-US" sz="3600" dirty="0"/>
              <a:t>.</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it-IT" dirty="0"/>
              <a:t>Cele mai importante amenințări cibernetice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243070" y="1359645"/>
            <a:ext cx="4910114" cy="857543"/>
          </a:xfrm>
        </p:spPr>
        <p:txBody>
          <a:bodyPr>
            <a:normAutofit fontScale="85000" lnSpcReduction="20000"/>
          </a:bodyPr>
          <a:lstStyle/>
          <a:p>
            <a:pPr marL="0" indent="0">
              <a:buNone/>
            </a:pPr>
            <a:endParaRPr lang="en-US" sz="3200" dirty="0"/>
          </a:p>
          <a:p>
            <a:pPr marL="0" indent="0">
              <a:buNone/>
            </a:pPr>
            <a:r>
              <a:rPr lang="en-US" sz="3200" dirty="0" err="1"/>
              <a:t>Și</a:t>
            </a:r>
            <a:r>
              <a:rPr lang="en-US" sz="3200" dirty="0"/>
              <a:t> </a:t>
            </a:r>
            <a:r>
              <a:rPr lang="en-US" sz="3200" dirty="0" err="1"/>
              <a:t>multe</a:t>
            </a:r>
            <a:r>
              <a:rPr lang="en-US" sz="3200" dirty="0"/>
              <a:t> </a:t>
            </a:r>
            <a:r>
              <a:rPr lang="en-US" sz="3200" dirty="0" err="1"/>
              <a:t>altele</a:t>
            </a:r>
            <a:r>
              <a:rPr lang="en-US" sz="3200" dirty="0"/>
              <a:t>... ca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39999" y="2296328"/>
            <a:ext cx="5352800" cy="404205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Botnet</a:t>
            </a:r>
          </a:p>
          <a:p>
            <a:pPr lvl="1"/>
            <a:r>
              <a:rPr lang="en-US" sz="2800" dirty="0"/>
              <a:t>Botnet </a:t>
            </a:r>
            <a:r>
              <a:rPr lang="en-US" sz="2800" dirty="0" err="1"/>
              <a:t>reprezintă</a:t>
            </a:r>
            <a:r>
              <a:rPr lang="en-US" sz="2800" dirty="0"/>
              <a:t> un set de </a:t>
            </a:r>
            <a:r>
              <a:rPr lang="en-US" sz="2800" dirty="0" err="1"/>
              <a:t>computere</a:t>
            </a:r>
            <a:r>
              <a:rPr lang="en-US" sz="2800" dirty="0"/>
              <a:t> care se </a:t>
            </a:r>
            <a:r>
              <a:rPr lang="en-US" sz="2800" dirty="0" err="1"/>
              <a:t>află</a:t>
            </a:r>
            <a:r>
              <a:rPr lang="en-US" sz="2800" dirty="0"/>
              <a:t> sub </a:t>
            </a:r>
            <a:r>
              <a:rPr lang="en-US" sz="2800" dirty="0" err="1"/>
              <a:t>controlul</a:t>
            </a:r>
            <a:r>
              <a:rPr lang="en-US" sz="2800" dirty="0"/>
              <a:t> </a:t>
            </a:r>
            <a:r>
              <a:rPr lang="en-US" sz="2800" dirty="0" err="1"/>
              <a:t>unui</a:t>
            </a:r>
            <a:r>
              <a:rPr lang="en-US" sz="2800" dirty="0"/>
              <a:t> </a:t>
            </a:r>
            <a:r>
              <a:rPr lang="en-US" sz="2800" dirty="0" err="1"/>
              <a:t>atacator</a:t>
            </a:r>
            <a:endParaRPr lang="en-US" sz="2800" dirty="0"/>
          </a:p>
          <a:p>
            <a:r>
              <a:rPr lang="en-US" sz="3200" dirty="0"/>
              <a:t>Denial of Service </a:t>
            </a:r>
          </a:p>
          <a:p>
            <a:pPr lvl="1"/>
            <a:r>
              <a:rPr lang="en-US" sz="2800" dirty="0" err="1"/>
              <a:t>Refuzarea</a:t>
            </a:r>
            <a:r>
              <a:rPr lang="en-US" sz="2800" dirty="0"/>
              <a:t> </a:t>
            </a:r>
            <a:r>
              <a:rPr lang="en-US" sz="2800" dirty="0" err="1"/>
              <a:t>serviciului</a:t>
            </a:r>
            <a:r>
              <a:rPr lang="en-US" sz="2800" dirty="0"/>
              <a:t> </a:t>
            </a:r>
            <a:r>
              <a:rPr lang="en-US" sz="2800" dirty="0" err="1"/>
              <a:t>este</a:t>
            </a:r>
            <a:r>
              <a:rPr lang="en-US" sz="2800" dirty="0"/>
              <a:t> o </a:t>
            </a:r>
            <a:r>
              <a:rPr lang="en-US" sz="2800" dirty="0" err="1"/>
              <a:t>încercare</a:t>
            </a:r>
            <a:r>
              <a:rPr lang="en-US" sz="2800" dirty="0"/>
              <a:t> de a </a:t>
            </a:r>
            <a:r>
              <a:rPr lang="en-US" sz="2800" dirty="0" err="1"/>
              <a:t>afecta</a:t>
            </a:r>
            <a:r>
              <a:rPr lang="en-US" sz="2800" dirty="0"/>
              <a:t> </a:t>
            </a:r>
            <a:r>
              <a:rPr lang="en-US" sz="2800" dirty="0" err="1"/>
              <a:t>disponibilitatea</a:t>
            </a:r>
            <a:r>
              <a:rPr lang="en-US" sz="2800" dirty="0"/>
              <a:t> </a:t>
            </a:r>
            <a:r>
              <a:rPr lang="en-US" sz="2800" dirty="0" err="1"/>
              <a:t>sistemelor</a:t>
            </a:r>
            <a:r>
              <a:rPr lang="en-US" sz="2800" dirty="0"/>
              <a:t>/</a:t>
            </a:r>
            <a:r>
              <a:rPr lang="en-US" sz="2800" dirty="0" err="1"/>
              <a:t>serviciilor</a:t>
            </a:r>
            <a:r>
              <a:rPr lang="en-US" sz="2800" dirty="0"/>
              <a:t> </a:t>
            </a:r>
            <a:r>
              <a:rPr lang="en-US" sz="2800" dirty="0" err="1"/>
              <a:t>informatice</a:t>
            </a:r>
            <a:r>
              <a:rPr lang="en-US" sz="2800" dirty="0"/>
              <a:t> </a:t>
            </a:r>
            <a:r>
              <a:rPr lang="en-US" sz="2800" dirty="0" err="1"/>
              <a:t>sau</a:t>
            </a:r>
            <a:r>
              <a:rPr lang="en-US" sz="2800" dirty="0"/>
              <a:t> a </a:t>
            </a:r>
            <a:r>
              <a:rPr lang="en-US" sz="2800" dirty="0" err="1"/>
              <a:t>comunicațiilor</a:t>
            </a:r>
            <a:r>
              <a:rPr lang="en-US" sz="2800" dirty="0"/>
              <a:t> </a:t>
            </a:r>
            <a:r>
              <a:rPr lang="en-US" sz="2800" dirty="0" err="1"/>
              <a:t>electronice</a:t>
            </a:r>
            <a:endParaRPr lang="en-US" sz="2800" dirty="0"/>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970" y="2217188"/>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Rogue ware/scareware </a:t>
            </a:r>
          </a:p>
          <a:p>
            <a:pPr lvl="1"/>
            <a:r>
              <a:rPr lang="en-US" sz="2800" dirty="0"/>
              <a:t>Rogue ware/scareware </a:t>
            </a:r>
            <a:r>
              <a:rPr lang="en-US" sz="2800" dirty="0" err="1"/>
              <a:t>este</a:t>
            </a:r>
            <a:r>
              <a:rPr lang="en-US" sz="2800" dirty="0"/>
              <a:t> un tip de </a:t>
            </a:r>
            <a:r>
              <a:rPr lang="en-US" sz="2800" dirty="0" err="1"/>
              <a:t>amenințare</a:t>
            </a:r>
            <a:r>
              <a:rPr lang="en-US" sz="2800" dirty="0"/>
              <a:t> care </a:t>
            </a:r>
            <a:r>
              <a:rPr lang="en-US" sz="2800" dirty="0" err="1"/>
              <a:t>ia</a:t>
            </a:r>
            <a:r>
              <a:rPr lang="en-US" sz="2800" dirty="0"/>
              <a:t> forma </a:t>
            </a:r>
            <a:r>
              <a:rPr lang="en-US" sz="2800" dirty="0" err="1"/>
              <a:t>unui</a:t>
            </a:r>
            <a:r>
              <a:rPr lang="en-US" sz="2800" dirty="0"/>
              <a:t> software </a:t>
            </a:r>
            <a:r>
              <a:rPr lang="en-US" sz="2800" dirty="0" err="1"/>
              <a:t>fals</a:t>
            </a:r>
            <a:endParaRPr lang="en-US" sz="2800" dirty="0"/>
          </a:p>
          <a:p>
            <a:r>
              <a:rPr lang="en-US" sz="3200" dirty="0"/>
              <a:t>Ransomware</a:t>
            </a:r>
          </a:p>
          <a:p>
            <a:pPr lvl="1"/>
            <a:r>
              <a:rPr lang="it-IT" sz="2800" dirty="0"/>
              <a:t>Ransomware-ul este una dintre cele mai periculoase și mai agresive forme de criminalitate cibernetică</a:t>
            </a:r>
            <a:endParaRPr lang="en-US" sz="2800" dirty="0"/>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837391"/>
            <a:ext cx="6405087" cy="4514317"/>
          </a:xfrm>
        </p:spPr>
        <p:txBody>
          <a:bodyPr>
            <a:normAutofit lnSpcReduction="10000"/>
          </a:bodyPr>
          <a:lstStyle/>
          <a:p>
            <a:pPr marL="0" indent="0">
              <a:buNone/>
            </a:pPr>
            <a:r>
              <a:rPr lang="en-US" sz="3500" b="1" dirty="0" err="1">
                <a:solidFill>
                  <a:schemeClr val="accent1">
                    <a:lumMod val="75000"/>
                  </a:schemeClr>
                </a:solidFill>
              </a:rPr>
              <a:t>Atacurile</a:t>
            </a:r>
            <a:r>
              <a:rPr lang="en-US" sz="3500" b="1" dirty="0">
                <a:solidFill>
                  <a:schemeClr val="accent1">
                    <a:lumMod val="75000"/>
                  </a:schemeClr>
                </a:solidFill>
              </a:rPr>
              <a:t> </a:t>
            </a:r>
            <a:r>
              <a:rPr lang="en-US" sz="3500" b="1" dirty="0" err="1">
                <a:solidFill>
                  <a:schemeClr val="accent1">
                    <a:lumMod val="75000"/>
                  </a:schemeClr>
                </a:solidFill>
              </a:rPr>
              <a:t>țintite</a:t>
            </a:r>
            <a:endParaRPr lang="en-US" sz="3500" b="1" dirty="0">
              <a:solidFill>
                <a:schemeClr val="accent1">
                  <a:lumMod val="75000"/>
                </a:schemeClr>
              </a:solidFill>
            </a:endParaRPr>
          </a:p>
          <a:p>
            <a:r>
              <a:rPr lang="en-US" sz="2600" dirty="0" err="1"/>
              <a:t>Vizează</a:t>
            </a:r>
            <a:r>
              <a:rPr lang="en-US" sz="2600" dirty="0"/>
              <a:t> o </a:t>
            </a:r>
            <a:r>
              <a:rPr lang="en-US" sz="2600" dirty="0" err="1"/>
              <a:t>anumită</a:t>
            </a:r>
            <a:r>
              <a:rPr lang="en-US" sz="2600" dirty="0"/>
              <a:t> </a:t>
            </a:r>
            <a:r>
              <a:rPr lang="en-US" sz="2600" dirty="0" err="1"/>
              <a:t>persoană</a:t>
            </a:r>
            <a:r>
              <a:rPr lang="en-US" sz="2600" dirty="0"/>
              <a:t> </a:t>
            </a:r>
            <a:r>
              <a:rPr lang="en-US" sz="2600" dirty="0" err="1"/>
              <a:t>sau</a:t>
            </a:r>
            <a:r>
              <a:rPr lang="en-US" sz="2600" dirty="0"/>
              <a:t> </a:t>
            </a:r>
            <a:r>
              <a:rPr lang="en-US" sz="2600" dirty="0" err="1"/>
              <a:t>organizație</a:t>
            </a:r>
            <a:endParaRPr lang="en-US" sz="2600" dirty="0"/>
          </a:p>
          <a:p>
            <a:r>
              <a:rPr lang="en-US" sz="2600" dirty="0" err="1"/>
              <a:t>Scopul</a:t>
            </a:r>
            <a:r>
              <a:rPr lang="en-US" sz="2600" dirty="0"/>
              <a:t> fie </a:t>
            </a:r>
            <a:r>
              <a:rPr lang="en-US" sz="2600" dirty="0" err="1"/>
              <a:t>să</a:t>
            </a:r>
            <a:r>
              <a:rPr lang="en-US" sz="2600" dirty="0"/>
              <a:t> </a:t>
            </a:r>
            <a:r>
              <a:rPr lang="en-US" sz="2600" dirty="0" err="1"/>
              <a:t>colecteze</a:t>
            </a:r>
            <a:r>
              <a:rPr lang="en-US" sz="2600" dirty="0"/>
              <a:t> date </a:t>
            </a:r>
            <a:r>
              <a:rPr lang="en-US" sz="2600" dirty="0" err="1"/>
              <a:t>personale</a:t>
            </a:r>
            <a:r>
              <a:rPr lang="en-US" sz="2600" dirty="0"/>
              <a:t>/</a:t>
            </a:r>
            <a:r>
              <a:rPr lang="en-US" sz="2600" dirty="0" err="1"/>
              <a:t>confidențiale</a:t>
            </a:r>
            <a:r>
              <a:rPr lang="en-US" sz="2600" dirty="0"/>
              <a:t>, fie </a:t>
            </a:r>
            <a:r>
              <a:rPr lang="en-US" sz="2600" dirty="0" err="1"/>
              <a:t>să</a:t>
            </a:r>
            <a:r>
              <a:rPr lang="en-US" sz="2600" dirty="0"/>
              <a:t> </a:t>
            </a:r>
            <a:r>
              <a:rPr lang="en-US" sz="2600" dirty="0" err="1"/>
              <a:t>compromită</a:t>
            </a:r>
            <a:r>
              <a:rPr lang="en-US" sz="2600" dirty="0"/>
              <a:t> </a:t>
            </a:r>
            <a:r>
              <a:rPr lang="en-US" sz="2600" dirty="0" err="1"/>
              <a:t>sistemele</a:t>
            </a:r>
            <a:r>
              <a:rPr lang="en-US" sz="2600" dirty="0"/>
              <a:t> </a:t>
            </a:r>
            <a:r>
              <a:rPr lang="en-US" sz="2600" dirty="0" err="1"/>
              <a:t>informatice</a:t>
            </a:r>
            <a:r>
              <a:rPr lang="en-US" sz="2600" dirty="0"/>
              <a:t> </a:t>
            </a:r>
            <a:r>
              <a:rPr lang="en-US" sz="2600" dirty="0" err="1"/>
              <a:t>țintă</a:t>
            </a:r>
            <a:endParaRPr lang="en-US" sz="2600" dirty="0"/>
          </a:p>
          <a:p>
            <a:r>
              <a:rPr lang="en-US" sz="2600" dirty="0" err="1"/>
              <a:t>În</a:t>
            </a:r>
            <a:r>
              <a:rPr lang="en-US" sz="2600" dirty="0"/>
              <a:t> general, are o </a:t>
            </a:r>
            <a:r>
              <a:rPr lang="en-US" sz="2600" dirty="0" err="1"/>
              <a:t>fază</a:t>
            </a:r>
            <a:r>
              <a:rPr lang="en-US" sz="2600" dirty="0"/>
              <a:t> </a:t>
            </a:r>
            <a:r>
              <a:rPr lang="en-US" sz="2600" dirty="0" err="1"/>
              <a:t>în</a:t>
            </a:r>
            <a:r>
              <a:rPr lang="en-US" sz="2600" dirty="0"/>
              <a:t> care </a:t>
            </a:r>
            <a:r>
              <a:rPr lang="en-US" sz="2600" dirty="0" err="1"/>
              <a:t>atacatorul</a:t>
            </a:r>
            <a:r>
              <a:rPr lang="en-US" sz="2600" dirty="0"/>
              <a:t> se </a:t>
            </a:r>
            <a:r>
              <a:rPr lang="en-US" sz="2600" dirty="0" err="1"/>
              <a:t>informează</a:t>
            </a:r>
            <a:r>
              <a:rPr lang="en-US" sz="2600" dirty="0"/>
              <a:t> </a:t>
            </a:r>
            <a:r>
              <a:rPr lang="en-US" sz="2600" dirty="0" err="1"/>
              <a:t>prin</a:t>
            </a:r>
            <a:r>
              <a:rPr lang="en-US" sz="2600" dirty="0"/>
              <a:t> diverse </a:t>
            </a:r>
            <a:r>
              <a:rPr lang="en-US" sz="2600" dirty="0" err="1"/>
              <a:t>tehnici</a:t>
            </a:r>
            <a:r>
              <a:rPr lang="en-US" sz="2600" dirty="0"/>
              <a:t> (de </a:t>
            </a:r>
            <a:r>
              <a:rPr lang="en-US" sz="2600" dirty="0" err="1"/>
              <a:t>exemplu</a:t>
            </a:r>
            <a:r>
              <a:rPr lang="en-US" sz="2600" dirty="0"/>
              <a:t>, </a:t>
            </a:r>
            <a:r>
              <a:rPr lang="en-US" sz="2600" dirty="0" err="1"/>
              <a:t>inginerie</a:t>
            </a:r>
            <a:r>
              <a:rPr lang="en-US" sz="2600" dirty="0"/>
              <a:t> </a:t>
            </a:r>
            <a:r>
              <a:rPr lang="en-US" sz="2600" dirty="0" err="1"/>
              <a:t>socială</a:t>
            </a:r>
            <a:r>
              <a:rPr lang="en-US" sz="2600" dirty="0"/>
              <a:t>) </a:t>
            </a:r>
            <a:r>
              <a:rPr lang="en-US" sz="2600" dirty="0" err="1"/>
              <a:t>despre</a:t>
            </a:r>
            <a:r>
              <a:rPr lang="en-US" sz="2600" dirty="0"/>
              <a:t> </a:t>
            </a:r>
            <a:r>
              <a:rPr lang="en-US" sz="2600" dirty="0" err="1"/>
              <a:t>sistemul</a:t>
            </a:r>
            <a:r>
              <a:rPr lang="en-US" sz="2600" dirty="0"/>
              <a:t> IT </a:t>
            </a:r>
            <a:r>
              <a:rPr lang="en-US" sz="2600" dirty="0" err="1"/>
              <a:t>vizat</a:t>
            </a:r>
            <a:r>
              <a:rPr lang="en-US" sz="2600" dirty="0"/>
              <a:t> </a:t>
            </a:r>
            <a:r>
              <a:rPr lang="en-US" sz="2600" dirty="0" err="1"/>
              <a:t>și</a:t>
            </a:r>
            <a:r>
              <a:rPr lang="en-US" sz="2600" dirty="0"/>
              <a:t> </a:t>
            </a:r>
            <a:r>
              <a:rPr lang="en-US" sz="2600" dirty="0" err="1"/>
              <a:t>apoi</a:t>
            </a:r>
            <a:r>
              <a:rPr lang="en-US" sz="2600" dirty="0"/>
              <a:t> </a:t>
            </a:r>
            <a:r>
              <a:rPr lang="en-US" sz="2600" dirty="0" err="1"/>
              <a:t>declanșează</a:t>
            </a:r>
            <a:r>
              <a:rPr lang="en-US" sz="2600" dirty="0"/>
              <a:t> </a:t>
            </a:r>
            <a:r>
              <a:rPr lang="en-US" sz="2600" dirty="0" err="1"/>
              <a:t>atacul</a:t>
            </a:r>
            <a:endParaRPr lang="en-US" sz="2600" dirty="0"/>
          </a:p>
          <a:p>
            <a:r>
              <a:rPr lang="es-ES" sz="2600" dirty="0" err="1"/>
              <a:t>Adesea</a:t>
            </a:r>
            <a:r>
              <a:rPr lang="es-ES" sz="2600" dirty="0"/>
              <a:t>, </a:t>
            </a:r>
            <a:r>
              <a:rPr lang="es-ES" sz="2600" dirty="0" err="1"/>
              <a:t>acțiunile</a:t>
            </a:r>
            <a:r>
              <a:rPr lang="es-ES" sz="2600" dirty="0"/>
              <a:t> sale par legitime, </a:t>
            </a:r>
            <a:r>
              <a:rPr lang="es-ES" sz="2600" dirty="0" err="1"/>
              <a:t>deoarece</a:t>
            </a:r>
            <a:r>
              <a:rPr lang="es-ES" sz="2600" dirty="0"/>
              <a:t> par </a:t>
            </a:r>
            <a:r>
              <a:rPr lang="es-ES" sz="2600" dirty="0" err="1"/>
              <a:t>să</a:t>
            </a:r>
            <a:r>
              <a:rPr lang="es-ES" sz="2600" dirty="0"/>
              <a:t> </a:t>
            </a:r>
            <a:r>
              <a:rPr lang="es-ES" sz="2600" dirty="0" err="1"/>
              <a:t>provină</a:t>
            </a:r>
            <a:r>
              <a:rPr lang="es-ES" sz="2600" dirty="0"/>
              <a:t> de la o </a:t>
            </a:r>
            <a:r>
              <a:rPr lang="es-ES" sz="2600" dirty="0" err="1"/>
              <a:t>persoană</a:t>
            </a:r>
            <a:r>
              <a:rPr lang="es-ES" sz="2600" dirty="0"/>
              <a:t> de </a:t>
            </a:r>
            <a:r>
              <a:rPr lang="es-ES" sz="2600" dirty="0" err="1"/>
              <a:t>încredere</a:t>
            </a:r>
            <a:endParaRPr lang="en-US" sz="26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err="1">
                <a:solidFill>
                  <a:schemeClr val="accent1">
                    <a:lumMod val="75000"/>
                  </a:schemeClr>
                </a:solidFill>
              </a:rPr>
              <a:t>Furt</a:t>
            </a:r>
            <a:r>
              <a:rPr lang="en-US" sz="3500" b="1" dirty="0">
                <a:solidFill>
                  <a:schemeClr val="accent1">
                    <a:lumMod val="75000"/>
                  </a:schemeClr>
                </a:solidFill>
              </a:rPr>
              <a:t>/</a:t>
            </a:r>
            <a:r>
              <a:rPr lang="en-US" sz="3500" b="1" dirty="0" err="1">
                <a:solidFill>
                  <a:schemeClr val="accent1">
                    <a:lumMod val="75000"/>
                  </a:schemeClr>
                </a:solidFill>
              </a:rPr>
              <a:t>Pierderi</a:t>
            </a:r>
            <a:r>
              <a:rPr lang="en-US" sz="3500" b="1" dirty="0">
                <a:solidFill>
                  <a:schemeClr val="accent1">
                    <a:lumMod val="75000"/>
                  </a:schemeClr>
                </a:solidFill>
              </a:rPr>
              <a:t>/</a:t>
            </a:r>
            <a:r>
              <a:rPr lang="en-US" sz="3500" b="1" dirty="0" err="1">
                <a:solidFill>
                  <a:schemeClr val="accent1">
                    <a:lumMod val="75000"/>
                  </a:schemeClr>
                </a:solidFill>
              </a:rPr>
              <a:t>Distrugere</a:t>
            </a:r>
            <a:r>
              <a:rPr lang="en-US" sz="3500" b="1" dirty="0">
                <a:solidFill>
                  <a:schemeClr val="accent1">
                    <a:lumMod val="75000"/>
                  </a:schemeClr>
                </a:solidFill>
              </a:rPr>
              <a:t> </a:t>
            </a:r>
            <a:r>
              <a:rPr lang="en-US" sz="3500" b="1" dirty="0" err="1">
                <a:solidFill>
                  <a:schemeClr val="accent1">
                    <a:lumMod val="75000"/>
                  </a:schemeClr>
                </a:solidFill>
              </a:rPr>
              <a:t>fizică</a:t>
            </a:r>
            <a:endParaRPr lang="en-US" sz="3500" b="1" dirty="0">
              <a:solidFill>
                <a:schemeClr val="accent1">
                  <a:lumMod val="75000"/>
                </a:schemeClr>
              </a:solidFill>
            </a:endParaRPr>
          </a:p>
          <a:p>
            <a:r>
              <a:rPr lang="en-US" dirty="0" err="1"/>
              <a:t>Datorită</a:t>
            </a:r>
            <a:r>
              <a:rPr lang="en-US" dirty="0"/>
              <a:t> </a:t>
            </a:r>
            <a:r>
              <a:rPr lang="en-US" dirty="0" err="1"/>
              <a:t>mobilității</a:t>
            </a:r>
            <a:r>
              <a:rPr lang="en-US" dirty="0"/>
              <a:t> </a:t>
            </a:r>
            <a:r>
              <a:rPr lang="en-US" dirty="0" err="1"/>
              <a:t>sporite</a:t>
            </a:r>
            <a:r>
              <a:rPr lang="en-US" dirty="0"/>
              <a:t> </a:t>
            </a:r>
            <a:r>
              <a:rPr lang="en-US" dirty="0" err="1"/>
              <a:t>oferite</a:t>
            </a:r>
            <a:r>
              <a:rPr lang="en-US" dirty="0"/>
              <a:t> de </a:t>
            </a:r>
            <a:r>
              <a:rPr lang="en-US" dirty="0" err="1"/>
              <a:t>laptopuri</a:t>
            </a:r>
            <a:r>
              <a:rPr lang="en-US" dirty="0"/>
              <a:t>, </a:t>
            </a:r>
            <a:r>
              <a:rPr lang="en-US" dirty="0" err="1"/>
              <a:t>telefoane</a:t>
            </a:r>
            <a:r>
              <a:rPr lang="en-US" dirty="0"/>
              <a:t> </a:t>
            </a:r>
            <a:r>
              <a:rPr lang="en-US" dirty="0" err="1"/>
              <a:t>inteligente</a:t>
            </a:r>
            <a:r>
              <a:rPr lang="en-US" dirty="0"/>
              <a:t> </a:t>
            </a:r>
            <a:r>
              <a:rPr lang="en-US" dirty="0" err="1"/>
              <a:t>sau</a:t>
            </a:r>
            <a:r>
              <a:rPr lang="en-US" dirty="0"/>
              <a:t> </a:t>
            </a:r>
            <a:r>
              <a:rPr lang="en-US" dirty="0" err="1"/>
              <a:t>tablete</a:t>
            </a:r>
            <a:r>
              <a:rPr lang="en-US" dirty="0"/>
              <a:t>, </a:t>
            </a:r>
            <a:r>
              <a:rPr lang="en-US" dirty="0" err="1"/>
              <a:t>acest</a:t>
            </a:r>
            <a:r>
              <a:rPr lang="en-US" dirty="0"/>
              <a:t> tip de </a:t>
            </a:r>
            <a:r>
              <a:rPr lang="en-US" dirty="0" err="1"/>
              <a:t>amenințare</a:t>
            </a:r>
            <a:r>
              <a:rPr lang="en-US" dirty="0"/>
              <a:t> </a:t>
            </a:r>
            <a:r>
              <a:rPr lang="en-US" dirty="0" err="1"/>
              <a:t>este</a:t>
            </a:r>
            <a:r>
              <a:rPr lang="en-US" dirty="0"/>
              <a:t> pe </a:t>
            </a:r>
            <a:r>
              <a:rPr lang="en-US" dirty="0" err="1"/>
              <a:t>cale</a:t>
            </a:r>
            <a:r>
              <a:rPr lang="en-US" dirty="0"/>
              <a:t> </a:t>
            </a:r>
            <a:r>
              <a:rPr lang="en-US" dirty="0" err="1"/>
              <a:t>să</a:t>
            </a:r>
            <a:r>
              <a:rPr lang="en-US" dirty="0"/>
              <a:t> </a:t>
            </a:r>
            <a:r>
              <a:rPr lang="en-US" dirty="0" err="1"/>
              <a:t>devină</a:t>
            </a:r>
            <a:r>
              <a:rPr lang="en-US" dirty="0"/>
              <a:t> </a:t>
            </a:r>
            <a:r>
              <a:rPr lang="en-US" dirty="0" err="1"/>
              <a:t>una</a:t>
            </a:r>
            <a:r>
              <a:rPr lang="en-US" dirty="0"/>
              <a:t> </a:t>
            </a:r>
            <a:r>
              <a:rPr lang="en-US" dirty="0" err="1"/>
              <a:t>majoră</a:t>
            </a:r>
            <a:endParaRPr lang="en-US" dirty="0"/>
          </a:p>
          <a:p>
            <a:r>
              <a:rPr lang="en-US" dirty="0" err="1"/>
              <a:t>Salvarea</a:t>
            </a:r>
            <a:r>
              <a:rPr lang="en-US" dirty="0"/>
              <a:t> </a:t>
            </a:r>
            <a:r>
              <a:rPr lang="en-US" dirty="0" err="1"/>
              <a:t>consecventă</a:t>
            </a:r>
            <a:r>
              <a:rPr lang="en-US" dirty="0"/>
              <a:t> a </a:t>
            </a:r>
            <a:r>
              <a:rPr lang="en-US" dirty="0" err="1"/>
              <a:t>datelor</a:t>
            </a:r>
            <a:r>
              <a:rPr lang="en-US" dirty="0"/>
              <a:t> </a:t>
            </a:r>
            <a:r>
              <a:rPr lang="en-US" dirty="0" err="1"/>
              <a:t>și</a:t>
            </a:r>
            <a:r>
              <a:rPr lang="en-US" dirty="0"/>
              <a:t> </a:t>
            </a:r>
            <a:r>
              <a:rPr lang="en-US" dirty="0" err="1"/>
              <a:t>criptarea</a:t>
            </a:r>
            <a:r>
              <a:rPr lang="en-US" dirty="0"/>
              <a:t> </a:t>
            </a:r>
            <a:r>
              <a:rPr lang="en-US" dirty="0" err="1"/>
              <a:t>conținutului</a:t>
            </a:r>
            <a:r>
              <a:rPr lang="en-US" dirty="0"/>
              <a:t> pot fi o </a:t>
            </a:r>
            <a:r>
              <a:rPr lang="en-US" dirty="0" err="1"/>
              <a:t>soluție</a:t>
            </a:r>
            <a:r>
              <a:rPr lang="en-US" dirty="0"/>
              <a:t> </a:t>
            </a:r>
            <a:r>
              <a:rPr lang="en-US" dirty="0" err="1"/>
              <a:t>pentru</a:t>
            </a:r>
            <a:r>
              <a:rPr lang="en-US" dirty="0"/>
              <a:t> a </a:t>
            </a:r>
            <a:r>
              <a:rPr lang="en-US" dirty="0" err="1"/>
              <a:t>limita</a:t>
            </a:r>
            <a:r>
              <a:rPr lang="en-US" dirty="0"/>
              <a:t> </a:t>
            </a:r>
            <a:r>
              <a:rPr lang="en-US" dirty="0" err="1"/>
              <a:t>pierderea</a:t>
            </a:r>
            <a:r>
              <a:rPr lang="en-US" dirty="0"/>
              <a:t> </a:t>
            </a:r>
            <a:r>
              <a:rPr lang="en-US" dirty="0" err="1"/>
              <a:t>reală</a:t>
            </a:r>
            <a:r>
              <a:rPr lang="en-US" dirty="0"/>
              <a:t> a </a:t>
            </a:r>
            <a:r>
              <a:rPr lang="en-US" dirty="0" err="1"/>
              <a:t>datelor</a:t>
            </a:r>
            <a:r>
              <a:rPr lang="en-US" dirty="0"/>
              <a:t> </a:t>
            </a:r>
            <a:r>
              <a:rPr lang="en-US" dirty="0" err="1"/>
              <a:t>sau</a:t>
            </a:r>
            <a:r>
              <a:rPr lang="en-US" dirty="0"/>
              <a:t> </a:t>
            </a:r>
            <a:r>
              <a:rPr lang="en-US" dirty="0" err="1"/>
              <a:t>dezvăluirea</a:t>
            </a:r>
            <a:r>
              <a:rPr lang="en-US" dirty="0"/>
              <a:t> </a:t>
            </a:r>
            <a:r>
              <a:rPr lang="en-US" dirty="0" err="1"/>
              <a:t>datelor</a:t>
            </a:r>
            <a:r>
              <a:rPr lang="en-US" dirty="0"/>
              <a:t> </a:t>
            </a:r>
            <a:r>
              <a:rPr lang="en-US" dirty="0" err="1"/>
              <a:t>confidențiale</a:t>
            </a:r>
            <a:r>
              <a:rPr lang="en-US" dirty="0"/>
              <a:t> </a:t>
            </a:r>
            <a:r>
              <a:rPr lang="en-US" dirty="0" err="1"/>
              <a:t>către</a:t>
            </a:r>
            <a:r>
              <a:rPr lang="en-US" dirty="0"/>
              <a:t> </a:t>
            </a:r>
            <a:r>
              <a:rPr lang="en-US" dirty="0" err="1"/>
              <a:t>persoane</a:t>
            </a:r>
            <a:r>
              <a:rPr lang="en-US" dirty="0"/>
              <a:t> din </a:t>
            </a:r>
            <a:r>
              <a:rPr lang="en-US" dirty="0" err="1"/>
              <a:t>afară</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lnSpcReduction="10000"/>
          </a:bodyPr>
          <a:lstStyle/>
          <a:p>
            <a:pPr marL="0" indent="0">
              <a:buNone/>
            </a:pPr>
            <a:r>
              <a:rPr lang="en-US" sz="3500" b="1" dirty="0" err="1">
                <a:solidFill>
                  <a:schemeClr val="accent1">
                    <a:lumMod val="75000"/>
                  </a:schemeClr>
                </a:solidFill>
              </a:rPr>
              <a:t>Furt</a:t>
            </a:r>
            <a:r>
              <a:rPr lang="en-US" sz="3500" b="1" dirty="0">
                <a:solidFill>
                  <a:schemeClr val="accent1">
                    <a:lumMod val="75000"/>
                  </a:schemeClr>
                </a:solidFill>
              </a:rPr>
              <a:t> de </a:t>
            </a:r>
            <a:r>
              <a:rPr lang="en-US" sz="3500" b="1" dirty="0" err="1">
                <a:solidFill>
                  <a:schemeClr val="accent1">
                    <a:lumMod val="75000"/>
                  </a:schemeClr>
                </a:solidFill>
              </a:rPr>
              <a:t>identitate</a:t>
            </a:r>
            <a:endParaRPr lang="en-US" sz="3500" b="1" dirty="0">
              <a:solidFill>
                <a:schemeClr val="accent1">
                  <a:lumMod val="75000"/>
                </a:schemeClr>
              </a:solidFill>
            </a:endParaRPr>
          </a:p>
          <a:p>
            <a:r>
              <a:rPr lang="en-US" dirty="0" err="1"/>
              <a:t>Furtul</a:t>
            </a:r>
            <a:r>
              <a:rPr lang="en-US" dirty="0"/>
              <a:t> de </a:t>
            </a:r>
            <a:r>
              <a:rPr lang="en-US" dirty="0" err="1"/>
              <a:t>identitate</a:t>
            </a:r>
            <a:r>
              <a:rPr lang="en-US" dirty="0"/>
              <a:t> </a:t>
            </a:r>
            <a:r>
              <a:rPr lang="en-US" dirty="0" err="1"/>
              <a:t>este</a:t>
            </a:r>
            <a:r>
              <a:rPr lang="en-US" dirty="0"/>
              <a:t> o </a:t>
            </a:r>
            <a:r>
              <a:rPr lang="en-US" dirty="0" err="1"/>
              <a:t>amenințare</a:t>
            </a:r>
            <a:r>
              <a:rPr lang="en-US" dirty="0"/>
              <a:t> </a:t>
            </a:r>
            <a:r>
              <a:rPr lang="en-US" dirty="0" err="1"/>
              <a:t>reală</a:t>
            </a:r>
            <a:r>
              <a:rPr lang="en-US" dirty="0"/>
              <a:t> </a:t>
            </a:r>
            <a:r>
              <a:rPr lang="en-US" dirty="0" err="1"/>
              <a:t>într</a:t>
            </a:r>
            <a:r>
              <a:rPr lang="en-US" dirty="0"/>
              <a:t>-un </a:t>
            </a:r>
            <a:r>
              <a:rPr lang="en-US" dirty="0" err="1"/>
              <a:t>mediu</a:t>
            </a:r>
            <a:r>
              <a:rPr lang="en-US" dirty="0"/>
              <a:t> din </a:t>
            </a:r>
            <a:r>
              <a:rPr lang="en-US" dirty="0" err="1"/>
              <a:t>ce</a:t>
            </a:r>
            <a:r>
              <a:rPr lang="en-US" dirty="0"/>
              <a:t> </a:t>
            </a:r>
            <a:r>
              <a:rPr lang="en-US" dirty="0" err="1"/>
              <a:t>în</a:t>
            </a:r>
            <a:r>
              <a:rPr lang="en-US" dirty="0"/>
              <a:t> </a:t>
            </a:r>
            <a:r>
              <a:rPr lang="en-US" dirty="0" err="1"/>
              <a:t>ce</a:t>
            </a:r>
            <a:r>
              <a:rPr lang="en-US" dirty="0"/>
              <a:t> </a:t>
            </a:r>
            <a:r>
              <a:rPr lang="en-US" dirty="0" err="1"/>
              <a:t>mai</a:t>
            </a:r>
            <a:r>
              <a:rPr lang="en-US" dirty="0"/>
              <a:t> online</a:t>
            </a:r>
          </a:p>
          <a:p>
            <a:r>
              <a:rPr lang="en-US" dirty="0" err="1"/>
              <a:t>Furtul</a:t>
            </a:r>
            <a:r>
              <a:rPr lang="en-US" dirty="0"/>
              <a:t> de </a:t>
            </a:r>
            <a:r>
              <a:rPr lang="en-US" dirty="0" err="1"/>
              <a:t>identitate</a:t>
            </a:r>
            <a:r>
              <a:rPr lang="en-US" dirty="0"/>
              <a:t> </a:t>
            </a:r>
            <a:r>
              <a:rPr lang="en-US" dirty="0" err="1"/>
              <a:t>este</a:t>
            </a:r>
            <a:r>
              <a:rPr lang="en-US" dirty="0"/>
              <a:t> o </a:t>
            </a:r>
            <a:r>
              <a:rPr lang="en-US" dirty="0" err="1"/>
              <a:t>amenințare</a:t>
            </a:r>
            <a:r>
              <a:rPr lang="en-US" dirty="0"/>
              <a:t> </a:t>
            </a:r>
            <a:r>
              <a:rPr lang="en-US" dirty="0" err="1"/>
              <a:t>reală</a:t>
            </a:r>
            <a:r>
              <a:rPr lang="en-US" dirty="0"/>
              <a:t> </a:t>
            </a:r>
            <a:r>
              <a:rPr lang="en-US" dirty="0" err="1"/>
              <a:t>într</a:t>
            </a:r>
            <a:r>
              <a:rPr lang="en-US" dirty="0"/>
              <a:t>-un </a:t>
            </a:r>
            <a:r>
              <a:rPr lang="en-US" dirty="0" err="1"/>
              <a:t>mediu</a:t>
            </a:r>
            <a:r>
              <a:rPr lang="en-US" dirty="0"/>
              <a:t> din </a:t>
            </a:r>
            <a:r>
              <a:rPr lang="en-US" dirty="0" err="1"/>
              <a:t>ce</a:t>
            </a:r>
            <a:r>
              <a:rPr lang="en-US" dirty="0"/>
              <a:t> </a:t>
            </a:r>
            <a:r>
              <a:rPr lang="en-US" dirty="0" err="1"/>
              <a:t>în</a:t>
            </a:r>
            <a:r>
              <a:rPr lang="en-US" dirty="0"/>
              <a:t> </a:t>
            </a:r>
            <a:r>
              <a:rPr lang="en-US" dirty="0" err="1"/>
              <a:t>ce</a:t>
            </a:r>
            <a:r>
              <a:rPr lang="en-US" dirty="0"/>
              <a:t> </a:t>
            </a:r>
            <a:r>
              <a:rPr lang="en-US" dirty="0" err="1"/>
              <a:t>mai</a:t>
            </a:r>
            <a:r>
              <a:rPr lang="en-US" dirty="0"/>
              <a:t> online</a:t>
            </a:r>
          </a:p>
          <a:p>
            <a:r>
              <a:rPr lang="en-US" dirty="0" err="1"/>
              <a:t>Odată</a:t>
            </a:r>
            <a:r>
              <a:rPr lang="en-US" dirty="0"/>
              <a:t> </a:t>
            </a:r>
            <a:r>
              <a:rPr lang="en-US" dirty="0" err="1"/>
              <a:t>aflat</a:t>
            </a:r>
            <a:r>
              <a:rPr lang="en-US" dirty="0"/>
              <a:t> </a:t>
            </a:r>
            <a:r>
              <a:rPr lang="en-US" dirty="0" err="1"/>
              <a:t>în</a:t>
            </a:r>
            <a:r>
              <a:rPr lang="en-US" dirty="0"/>
              <a:t> </a:t>
            </a:r>
            <a:r>
              <a:rPr lang="en-US" dirty="0" err="1"/>
              <a:t>posesia</a:t>
            </a:r>
            <a:r>
              <a:rPr lang="en-US" dirty="0"/>
              <a:t> lor, </a:t>
            </a:r>
            <a:r>
              <a:rPr lang="en-US" dirty="0" err="1"/>
              <a:t>atacatorul</a:t>
            </a:r>
            <a:r>
              <a:rPr lang="en-US" dirty="0"/>
              <a:t> </a:t>
            </a:r>
            <a:r>
              <a:rPr lang="en-US" dirty="0" err="1"/>
              <a:t>poate</a:t>
            </a:r>
            <a:r>
              <a:rPr lang="en-US" dirty="0"/>
              <a:t> </a:t>
            </a:r>
            <a:r>
              <a:rPr lang="en-US" dirty="0" err="1"/>
              <a:t>efectua</a:t>
            </a:r>
            <a:r>
              <a:rPr lang="en-US" dirty="0"/>
              <a:t> </a:t>
            </a:r>
            <a:r>
              <a:rPr lang="en-US" dirty="0" err="1"/>
              <a:t>tranzacții</a:t>
            </a:r>
            <a:r>
              <a:rPr lang="en-US" dirty="0"/>
              <a:t> </a:t>
            </a:r>
            <a:r>
              <a:rPr lang="en-US" dirty="0" err="1"/>
              <a:t>frauduloase</a:t>
            </a:r>
            <a:r>
              <a:rPr lang="en-US" dirty="0"/>
              <a:t> (</a:t>
            </a:r>
            <a:r>
              <a:rPr lang="en-US" dirty="0" err="1"/>
              <a:t>în</a:t>
            </a:r>
            <a:r>
              <a:rPr lang="en-US" dirty="0"/>
              <a:t> special </a:t>
            </a:r>
            <a:r>
              <a:rPr lang="en-US" dirty="0" err="1"/>
              <a:t>financiare</a:t>
            </a:r>
            <a:r>
              <a:rPr lang="en-US" dirty="0"/>
              <a:t>) </a:t>
            </a:r>
            <a:r>
              <a:rPr lang="en-US" dirty="0" err="1"/>
              <a:t>sau</a:t>
            </a:r>
            <a:r>
              <a:rPr lang="en-US" dirty="0"/>
              <a:t> </a:t>
            </a:r>
            <a:r>
              <a:rPr lang="en-US" dirty="0" err="1"/>
              <a:t>poate</a:t>
            </a:r>
            <a:r>
              <a:rPr lang="en-US" dirty="0"/>
              <a:t> </a:t>
            </a:r>
            <a:r>
              <a:rPr lang="en-US" dirty="0" err="1"/>
              <a:t>obține</a:t>
            </a:r>
            <a:r>
              <a:rPr lang="en-US" dirty="0"/>
              <a:t> date </a:t>
            </a:r>
            <a:r>
              <a:rPr lang="en-US" dirty="0" err="1"/>
              <a:t>confidențiale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err="1">
                <a:solidFill>
                  <a:schemeClr val="accent1">
                    <a:lumMod val="75000"/>
                  </a:schemeClr>
                </a:solidFill>
              </a:rPr>
              <a:t>Scurgere</a:t>
            </a:r>
            <a:r>
              <a:rPr lang="en-US" sz="3500" b="1" dirty="0">
                <a:solidFill>
                  <a:schemeClr val="accent1">
                    <a:lumMod val="75000"/>
                  </a:schemeClr>
                </a:solidFill>
              </a:rPr>
              <a:t> de </a:t>
            </a:r>
            <a:r>
              <a:rPr lang="en-US" sz="3500" b="1" dirty="0" err="1">
                <a:solidFill>
                  <a:schemeClr val="accent1">
                    <a:lumMod val="75000"/>
                  </a:schemeClr>
                </a:solidFill>
              </a:rPr>
              <a:t>informații</a:t>
            </a:r>
            <a:endParaRPr lang="en-US" sz="3500" b="1" dirty="0">
              <a:solidFill>
                <a:schemeClr val="accent1">
                  <a:lumMod val="75000"/>
                </a:schemeClr>
              </a:solidFill>
            </a:endParaRPr>
          </a:p>
          <a:p>
            <a:r>
              <a:rPr lang="en-US" dirty="0" err="1"/>
              <a:t>Dezvăluirea</a:t>
            </a:r>
            <a:r>
              <a:rPr lang="en-US" dirty="0"/>
              <a:t> </a:t>
            </a:r>
            <a:r>
              <a:rPr lang="en-US" dirty="0" err="1"/>
              <a:t>intenționată</a:t>
            </a:r>
            <a:r>
              <a:rPr lang="en-US" dirty="0"/>
              <a:t> </a:t>
            </a:r>
            <a:r>
              <a:rPr lang="en-US" dirty="0" err="1"/>
              <a:t>sau</a:t>
            </a:r>
            <a:r>
              <a:rPr lang="en-US" dirty="0"/>
              <a:t> </a:t>
            </a:r>
            <a:r>
              <a:rPr lang="en-US" dirty="0" err="1"/>
              <a:t>neintenționată</a:t>
            </a:r>
            <a:r>
              <a:rPr lang="en-US" dirty="0"/>
              <a:t> a </a:t>
            </a:r>
            <a:r>
              <a:rPr lang="en-US" dirty="0" err="1"/>
              <a:t>informațiilor</a:t>
            </a:r>
            <a:r>
              <a:rPr lang="en-US" dirty="0"/>
              <a:t> </a:t>
            </a:r>
            <a:r>
              <a:rPr lang="en-US" dirty="0" err="1"/>
              <a:t>către</a:t>
            </a:r>
            <a:r>
              <a:rPr lang="en-US" dirty="0"/>
              <a:t> o </a:t>
            </a:r>
            <a:r>
              <a:rPr lang="en-US" dirty="0" err="1"/>
              <a:t>persoană</a:t>
            </a:r>
            <a:r>
              <a:rPr lang="en-US" dirty="0"/>
              <a:t> </a:t>
            </a:r>
            <a:r>
              <a:rPr lang="en-US" dirty="0" err="1"/>
              <a:t>neautorizată</a:t>
            </a:r>
            <a:endParaRPr lang="en-US" dirty="0"/>
          </a:p>
          <a:p>
            <a:r>
              <a:rPr lang="en-US" dirty="0" err="1"/>
              <a:t>Informații</a:t>
            </a:r>
            <a:r>
              <a:rPr lang="en-US" dirty="0"/>
              <a:t> precum </a:t>
            </a:r>
            <a:r>
              <a:rPr lang="en-US" dirty="0" err="1"/>
              <a:t>localizarea</a:t>
            </a:r>
            <a:r>
              <a:rPr lang="en-US" dirty="0"/>
              <a:t> </a:t>
            </a:r>
            <a:r>
              <a:rPr lang="en-US" dirty="0" err="1"/>
              <a:t>geografică</a:t>
            </a:r>
            <a:r>
              <a:rPr lang="en-US" dirty="0"/>
              <a:t> </a:t>
            </a:r>
            <a:r>
              <a:rPr lang="en-US" dirty="0" err="1"/>
              <a:t>și</a:t>
            </a:r>
            <a:r>
              <a:rPr lang="en-US" dirty="0"/>
              <a:t> </a:t>
            </a:r>
            <a:r>
              <a:rPr lang="en-US" dirty="0" err="1"/>
              <a:t>contactele</a:t>
            </a:r>
            <a:r>
              <a:rPr lang="en-US" dirty="0"/>
              <a:t> din agenda </a:t>
            </a:r>
            <a:r>
              <a:rPr lang="en-US" dirty="0" err="1"/>
              <a:t>telefonică</a:t>
            </a:r>
            <a:r>
              <a:rPr lang="en-US" dirty="0"/>
              <a:t> pot </a:t>
            </a:r>
            <a:r>
              <a:rPr lang="en-US" dirty="0" err="1"/>
              <a:t>cădea</a:t>
            </a:r>
            <a:r>
              <a:rPr lang="en-US" dirty="0"/>
              <a:t> cu </a:t>
            </a:r>
            <a:r>
              <a:rPr lang="en-US" dirty="0" err="1"/>
              <a:t>ușurință</a:t>
            </a:r>
            <a:r>
              <a:rPr lang="en-US" dirty="0"/>
              <a:t> </a:t>
            </a:r>
            <a:r>
              <a:rPr lang="en-US" dirty="0" err="1"/>
              <a:t>în</a:t>
            </a:r>
            <a:r>
              <a:rPr lang="en-US" dirty="0"/>
              <a:t> </a:t>
            </a:r>
            <a:r>
              <a:rPr lang="en-US" dirty="0" err="1"/>
              <a:t>mâinile</a:t>
            </a:r>
            <a:r>
              <a:rPr lang="en-US" dirty="0"/>
              <a:t> </a:t>
            </a:r>
            <a:r>
              <a:rPr lang="en-US" dirty="0" err="1"/>
              <a:t>atacatorilor</a:t>
            </a:r>
            <a:r>
              <a:rPr lang="en-US" dirty="0"/>
              <a:t> </a:t>
            </a:r>
            <a:r>
              <a:rPr lang="en-US" dirty="0" err="1"/>
              <a:t>și</a:t>
            </a:r>
            <a:r>
              <a:rPr lang="en-US" dirty="0"/>
              <a:t> pot fi </a:t>
            </a:r>
            <a:r>
              <a:rPr lang="en-US" dirty="0" err="1"/>
              <a:t>folosite</a:t>
            </a:r>
            <a:r>
              <a:rPr lang="en-US" dirty="0"/>
              <a:t> </a:t>
            </a:r>
            <a:r>
              <a:rPr lang="en-US" dirty="0" err="1"/>
              <a:t>în</a:t>
            </a:r>
            <a:r>
              <a:rPr lang="en-US" dirty="0"/>
              <a:t> </a:t>
            </a:r>
            <a:r>
              <a:rPr lang="en-US" dirty="0" err="1"/>
              <a:t>scopuri</a:t>
            </a:r>
            <a:r>
              <a:rPr lang="en-US" dirty="0"/>
              <a:t> </a:t>
            </a:r>
            <a:r>
              <a:rPr lang="en-US" dirty="0" err="1"/>
              <a:t>frauduloase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dirty="0" err="1">
                <a:solidFill>
                  <a:schemeClr val="accent1">
                    <a:lumMod val="75000"/>
                  </a:schemeClr>
                </a:solidFill>
              </a:rPr>
              <a:t>Manipularea</a:t>
            </a:r>
            <a:r>
              <a:rPr lang="en-US" sz="3500" b="1" dirty="0">
                <a:solidFill>
                  <a:schemeClr val="accent1">
                    <a:lumMod val="75000"/>
                  </a:schemeClr>
                </a:solidFill>
              </a:rPr>
              <a:t> </a:t>
            </a:r>
            <a:r>
              <a:rPr lang="en-US" sz="3500" b="1" dirty="0" err="1">
                <a:solidFill>
                  <a:schemeClr val="accent1">
                    <a:lumMod val="75000"/>
                  </a:schemeClr>
                </a:solidFill>
              </a:rPr>
              <a:t>motorului</a:t>
            </a:r>
            <a:r>
              <a:rPr lang="en-US" sz="3500" b="1" dirty="0">
                <a:solidFill>
                  <a:schemeClr val="accent1">
                    <a:lumMod val="75000"/>
                  </a:schemeClr>
                </a:solidFill>
              </a:rPr>
              <a:t> de </a:t>
            </a:r>
            <a:r>
              <a:rPr lang="en-US" sz="3500" b="1" dirty="0" err="1">
                <a:solidFill>
                  <a:schemeClr val="accent1">
                    <a:lumMod val="75000"/>
                  </a:schemeClr>
                </a:solidFill>
              </a:rPr>
              <a:t>căutare</a:t>
            </a:r>
            <a:r>
              <a:rPr lang="en-US" sz="3500" b="1" dirty="0">
                <a:solidFill>
                  <a:schemeClr val="accent1">
                    <a:lumMod val="75000"/>
                  </a:schemeClr>
                </a:solidFill>
              </a:rPr>
              <a:t> (SEP)</a:t>
            </a:r>
            <a:endParaRPr lang="en-US" sz="2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err="1"/>
              <a:t>Manipulează</a:t>
            </a:r>
            <a:r>
              <a:rPr lang="en-US" dirty="0"/>
              <a:t> </a:t>
            </a:r>
            <a:r>
              <a:rPr lang="en-US" dirty="0" err="1"/>
              <a:t>motoarele</a:t>
            </a:r>
            <a:r>
              <a:rPr lang="en-US" dirty="0"/>
              <a:t> de </a:t>
            </a:r>
            <a:r>
              <a:rPr lang="en-US" dirty="0" err="1"/>
              <a:t>căutare</a:t>
            </a:r>
            <a:r>
              <a:rPr lang="en-US" dirty="0"/>
              <a:t> </a:t>
            </a:r>
            <a:r>
              <a:rPr lang="en-US" dirty="0" err="1"/>
              <a:t>pentru</a:t>
            </a:r>
            <a:r>
              <a:rPr lang="en-US" dirty="0"/>
              <a:t> a </a:t>
            </a:r>
            <a:r>
              <a:rPr lang="en-US" dirty="0" err="1"/>
              <a:t>afișa</a:t>
            </a:r>
            <a:r>
              <a:rPr lang="en-US" dirty="0"/>
              <a:t> </a:t>
            </a:r>
            <a:r>
              <a:rPr lang="en-US" dirty="0" err="1"/>
              <a:t>rezultate</a:t>
            </a:r>
            <a:r>
              <a:rPr lang="en-US" dirty="0"/>
              <a:t> de </a:t>
            </a:r>
            <a:r>
              <a:rPr lang="en-US" dirty="0" err="1"/>
              <a:t>căutare</a:t>
            </a:r>
            <a:r>
              <a:rPr lang="en-US" dirty="0"/>
              <a:t> care </a:t>
            </a:r>
            <a:r>
              <a:rPr lang="en-US" dirty="0" err="1"/>
              <a:t>conțin</a:t>
            </a:r>
            <a:r>
              <a:rPr lang="en-US" dirty="0"/>
              <a:t> </a:t>
            </a:r>
            <a:r>
              <a:rPr lang="en-US" dirty="0" err="1"/>
              <a:t>referințe</a:t>
            </a:r>
            <a:r>
              <a:rPr lang="en-US" dirty="0"/>
              <a:t> la site-</a:t>
            </a:r>
            <a:r>
              <a:rPr lang="en-US" dirty="0" err="1"/>
              <a:t>uri</a:t>
            </a:r>
            <a:r>
              <a:rPr lang="en-US" dirty="0"/>
              <a:t> web </a:t>
            </a:r>
            <a:r>
              <a:rPr lang="en-US" dirty="0" err="1"/>
              <a:t>rău</a:t>
            </a:r>
            <a:r>
              <a:rPr lang="en-US" dirty="0"/>
              <a:t> </a:t>
            </a:r>
            <a:r>
              <a:rPr lang="en-US" dirty="0" err="1"/>
              <a:t>intenționate</a:t>
            </a:r>
            <a:r>
              <a:rPr lang="en-US" dirty="0"/>
              <a:t>.</a:t>
            </a:r>
          </a:p>
          <a:p>
            <a:r>
              <a:rPr lang="en-US" dirty="0" err="1"/>
              <a:t>Astfel</a:t>
            </a:r>
            <a:r>
              <a:rPr lang="en-US" dirty="0"/>
              <a:t>, o </a:t>
            </a:r>
            <a:r>
              <a:rPr lang="en-US" dirty="0" err="1"/>
              <a:t>pagină</a:t>
            </a:r>
            <a:r>
              <a:rPr lang="en-US" dirty="0"/>
              <a:t> web </a:t>
            </a:r>
            <a:r>
              <a:rPr lang="en-US" dirty="0" err="1"/>
              <a:t>infectată</a:t>
            </a:r>
            <a:r>
              <a:rPr lang="en-US" dirty="0"/>
              <a:t> </a:t>
            </a:r>
            <a:r>
              <a:rPr lang="en-US" dirty="0" err="1"/>
              <a:t>redirecționează</a:t>
            </a:r>
            <a:r>
              <a:rPr lang="en-US" dirty="0"/>
              <a:t> </a:t>
            </a:r>
            <a:r>
              <a:rPr lang="en-US" dirty="0" err="1"/>
              <a:t>utilizatorii</a:t>
            </a:r>
            <a:r>
              <a:rPr lang="en-US" dirty="0"/>
              <a:t> </a:t>
            </a:r>
            <a:r>
              <a:rPr lang="en-US" dirty="0" err="1"/>
              <a:t>către</a:t>
            </a:r>
            <a:r>
              <a:rPr lang="en-US" dirty="0"/>
              <a:t> site-</a:t>
            </a:r>
            <a:r>
              <a:rPr lang="en-US" dirty="0" err="1"/>
              <a:t>uri</a:t>
            </a:r>
            <a:r>
              <a:rPr lang="en-US" dirty="0"/>
              <a:t> </a:t>
            </a:r>
            <a:r>
              <a:rPr lang="en-US" dirty="0" err="1"/>
              <a:t>rău</a:t>
            </a:r>
            <a:r>
              <a:rPr lang="en-US" dirty="0"/>
              <a:t> </a:t>
            </a:r>
            <a:r>
              <a:rPr lang="en-US" dirty="0" err="1"/>
              <a:t>intenționate</a:t>
            </a:r>
            <a:r>
              <a:rPr lang="en-US" dirty="0"/>
              <a:t> </a:t>
            </a:r>
            <a:r>
              <a:rPr lang="en-US" dirty="0" err="1"/>
              <a:t>și</a:t>
            </a:r>
            <a:r>
              <a:rPr lang="en-US" dirty="0"/>
              <a:t> </a:t>
            </a:r>
            <a:r>
              <a:rPr lang="en-US" dirty="0" err="1"/>
              <a:t>dacă</a:t>
            </a:r>
            <a:r>
              <a:rPr lang="en-US" dirty="0"/>
              <a:t> </a:t>
            </a:r>
            <a:r>
              <a:rPr lang="en-US" dirty="0" err="1"/>
              <a:t>victimele</a:t>
            </a:r>
            <a:r>
              <a:rPr lang="en-US" dirty="0"/>
              <a:t> </a:t>
            </a:r>
            <a:r>
              <a:rPr lang="en-US" dirty="0" err="1"/>
              <a:t>accesează</a:t>
            </a:r>
            <a:r>
              <a:rPr lang="en-US" dirty="0"/>
              <a:t> site-urile respective </a:t>
            </a:r>
            <a:r>
              <a:rPr lang="en-US" dirty="0" err="1"/>
              <a:t>își</a:t>
            </a:r>
            <a:r>
              <a:rPr lang="en-US" dirty="0"/>
              <a:t> </a:t>
            </a:r>
            <a:r>
              <a:rPr lang="en-US" dirty="0" err="1"/>
              <a:t>infestează</a:t>
            </a:r>
            <a:r>
              <a:rPr lang="en-US" dirty="0"/>
              <a:t> </a:t>
            </a:r>
            <a:r>
              <a:rPr lang="en-US" dirty="0" err="1"/>
              <a:t>computerele</a:t>
            </a:r>
            <a:r>
              <a:rPr lang="en-US" dirty="0"/>
              <a:t> cu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Tipuri</a:t>
            </a:r>
            <a:r>
              <a:rPr lang="en-US" dirty="0"/>
              <a:t> de </a:t>
            </a:r>
            <a:r>
              <a:rPr lang="en-US" dirty="0" err="1"/>
              <a:t>atacuri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172293" y="1293193"/>
            <a:ext cx="11034901" cy="1185557"/>
          </a:xfrm>
        </p:spPr>
        <p:txBody>
          <a:bodyPr>
            <a:normAutofit/>
          </a:bodyPr>
          <a:lstStyle/>
          <a:p>
            <a:pPr marL="0" indent="0" algn="ctr">
              <a:buNone/>
            </a:pPr>
            <a:r>
              <a:rPr lang="en-US" sz="3500" dirty="0"/>
              <a:t>Certificate </a:t>
            </a:r>
            <a:r>
              <a:rPr lang="en-US" sz="3500" dirty="0" err="1"/>
              <a:t>digitale</a:t>
            </a:r>
            <a:r>
              <a:rPr lang="en-US" sz="3500" dirty="0"/>
              <a:t> false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38757" y="2149330"/>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410569" y="2041220"/>
            <a:ext cx="6244197" cy="4245626"/>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sunt </a:t>
            </a:r>
            <a:r>
              <a:rPr lang="en-US" dirty="0" err="1"/>
              <a:t>folosite</a:t>
            </a:r>
            <a:r>
              <a:rPr lang="en-US" dirty="0"/>
              <a:t> de </a:t>
            </a:r>
            <a:r>
              <a:rPr lang="en-US" dirty="0" err="1"/>
              <a:t>atacatori</a:t>
            </a:r>
            <a:r>
              <a:rPr lang="en-US" dirty="0"/>
              <a:t> </a:t>
            </a:r>
            <a:r>
              <a:rPr lang="en-US" dirty="0" err="1"/>
              <a:t>pentru</a:t>
            </a:r>
            <a:r>
              <a:rPr lang="en-US" dirty="0"/>
              <a:t> a </a:t>
            </a:r>
            <a:r>
              <a:rPr lang="en-US" dirty="0" err="1"/>
              <a:t>semna</a:t>
            </a:r>
            <a:r>
              <a:rPr lang="en-US" dirty="0"/>
              <a:t> digital </a:t>
            </a:r>
            <a:r>
              <a:rPr lang="en-US" dirty="0" err="1"/>
              <a:t>resurse</a:t>
            </a:r>
            <a:r>
              <a:rPr lang="en-US" dirty="0"/>
              <a:t> (site-</a:t>
            </a:r>
            <a:r>
              <a:rPr lang="en-US" dirty="0" err="1"/>
              <a:t>uri</a:t>
            </a:r>
            <a:r>
              <a:rPr lang="en-US" dirty="0"/>
              <a:t> web, </a:t>
            </a:r>
            <a:r>
              <a:rPr lang="en-US" dirty="0" err="1"/>
              <a:t>aplicații</a:t>
            </a:r>
            <a:r>
              <a:rPr lang="en-US" dirty="0"/>
              <a:t>, </a:t>
            </a:r>
            <a:r>
              <a:rPr lang="en-US" dirty="0" err="1"/>
              <a:t>coduri</a:t>
            </a:r>
            <a:r>
              <a:rPr lang="en-US" dirty="0"/>
              <a:t> </a:t>
            </a:r>
            <a:r>
              <a:rPr lang="en-US" dirty="0" err="1"/>
              <a:t>sursă</a:t>
            </a:r>
            <a:r>
              <a:rPr lang="en-US" dirty="0"/>
              <a:t> etc.) </a:t>
            </a:r>
            <a:r>
              <a:rPr lang="en-US" dirty="0" err="1"/>
              <a:t>utilizate</a:t>
            </a:r>
            <a:r>
              <a:rPr lang="en-US" dirty="0"/>
              <a:t> </a:t>
            </a:r>
            <a:r>
              <a:rPr lang="en-US" dirty="0" err="1"/>
              <a:t>în</a:t>
            </a:r>
            <a:r>
              <a:rPr lang="en-US" dirty="0"/>
              <a:t> </a:t>
            </a:r>
            <a:r>
              <a:rPr lang="en-US" dirty="0" err="1"/>
              <a:t>diferite</a:t>
            </a:r>
            <a:r>
              <a:rPr lang="en-US" dirty="0"/>
              <a:t> </a:t>
            </a:r>
            <a:r>
              <a:rPr lang="en-US" dirty="0" err="1"/>
              <a:t>atacuri</a:t>
            </a:r>
            <a:r>
              <a:rPr lang="en-US" dirty="0"/>
              <a:t> </a:t>
            </a:r>
            <a:r>
              <a:rPr lang="en-US" dirty="0" err="1"/>
              <a:t>cibernetice</a:t>
            </a:r>
            <a:r>
              <a:rPr lang="en-US" dirty="0"/>
              <a:t> </a:t>
            </a:r>
            <a:r>
              <a:rPr lang="en-US" dirty="0" err="1"/>
              <a:t>pentru</a:t>
            </a:r>
            <a:r>
              <a:rPr lang="en-US" dirty="0"/>
              <a:t> a </a:t>
            </a:r>
            <a:r>
              <a:rPr lang="en-US" dirty="0" err="1"/>
              <a:t>trece</a:t>
            </a:r>
            <a:r>
              <a:rPr lang="en-US" dirty="0"/>
              <a:t> </a:t>
            </a:r>
            <a:r>
              <a:rPr lang="en-US" dirty="0" err="1"/>
              <a:t>nedetectabile</a:t>
            </a:r>
            <a:r>
              <a:rPr lang="en-US" dirty="0"/>
              <a:t> </a:t>
            </a:r>
            <a:r>
              <a:rPr lang="en-US" dirty="0" err="1"/>
              <a:t>utilizatorului</a:t>
            </a:r>
            <a:r>
              <a:rPr lang="en-US" dirty="0"/>
              <a:t> final.</a:t>
            </a:r>
          </a:p>
          <a:p>
            <a:r>
              <a:rPr lang="en-US" dirty="0"/>
              <a:t>sunt </a:t>
            </a:r>
            <a:r>
              <a:rPr lang="en-US" dirty="0" err="1"/>
              <a:t>adesea</a:t>
            </a:r>
            <a:r>
              <a:rPr lang="en-US" dirty="0"/>
              <a:t> </a:t>
            </a:r>
            <a:r>
              <a:rPr lang="en-US" dirty="0" err="1"/>
              <a:t>folosite</a:t>
            </a:r>
            <a:r>
              <a:rPr lang="en-US" dirty="0"/>
              <a:t> </a:t>
            </a:r>
            <a:r>
              <a:rPr lang="en-US" dirty="0" err="1"/>
              <a:t>pentru</a:t>
            </a:r>
            <a:r>
              <a:rPr lang="en-US" dirty="0"/>
              <a:t> a </a:t>
            </a:r>
            <a:r>
              <a:rPr lang="en-US" dirty="0" err="1"/>
              <a:t>semna</a:t>
            </a:r>
            <a:r>
              <a:rPr lang="en-US" dirty="0"/>
              <a:t> </a:t>
            </a:r>
            <a:r>
              <a:rPr lang="en-US" dirty="0" err="1"/>
              <a:t>aplicații</a:t>
            </a:r>
            <a:r>
              <a:rPr lang="en-US" dirty="0"/>
              <a:t> web </a:t>
            </a:r>
            <a:r>
              <a:rPr lang="en-US" dirty="0" err="1"/>
              <a:t>rău</a:t>
            </a:r>
            <a:r>
              <a:rPr lang="en-US" dirty="0"/>
              <a:t> </a:t>
            </a:r>
            <a:r>
              <a:rPr lang="en-US" dirty="0" err="1"/>
              <a:t>intenționate</a:t>
            </a:r>
            <a:r>
              <a:rPr lang="en-US" dirty="0"/>
              <a:t>, cum </a:t>
            </a:r>
            <a:r>
              <a:rPr lang="en-US" dirty="0" err="1"/>
              <a:t>ar</a:t>
            </a:r>
            <a:r>
              <a:rPr lang="en-US" dirty="0"/>
              <a:t> fi e-banking </a:t>
            </a:r>
            <a:r>
              <a:rPr lang="en-US" dirty="0" err="1"/>
              <a:t>sau</a:t>
            </a:r>
            <a:r>
              <a:rPr lang="en-US" dirty="0"/>
              <a:t> e-commerce, care </a:t>
            </a:r>
            <a:r>
              <a:rPr lang="en-US" dirty="0" err="1"/>
              <a:t>utilizează</a:t>
            </a:r>
            <a:r>
              <a:rPr lang="en-US" dirty="0"/>
              <a:t> </a:t>
            </a:r>
            <a:r>
              <a:rPr lang="en-US" dirty="0" err="1"/>
              <a:t>protocolul</a:t>
            </a:r>
            <a:r>
              <a:rPr lang="en-US" dirty="0"/>
              <a:t> HTTPS.</a:t>
            </a:r>
          </a:p>
          <a:p>
            <a:r>
              <a:rPr lang="en-US" dirty="0"/>
              <a:t>pot fi create </a:t>
            </a:r>
            <a:r>
              <a:rPr lang="en-US" dirty="0" err="1"/>
              <a:t>sau</a:t>
            </a:r>
            <a:r>
              <a:rPr lang="en-US" dirty="0"/>
              <a:t> </a:t>
            </a:r>
            <a:r>
              <a:rPr lang="en-US" dirty="0" err="1"/>
              <a:t>furate</a:t>
            </a:r>
            <a:r>
              <a:rPr lang="en-US" dirty="0"/>
              <a:t> </a:t>
            </a:r>
            <a:r>
              <a:rPr lang="en-US" dirty="0" err="1"/>
              <a:t>prin</a:t>
            </a:r>
            <a:r>
              <a:rPr lang="en-US" dirty="0"/>
              <a:t> </a:t>
            </a:r>
            <a:r>
              <a:rPr lang="en-US" dirty="0" err="1"/>
              <a:t>exploatarea</a:t>
            </a:r>
            <a:r>
              <a:rPr lang="en-US" dirty="0"/>
              <a:t> </a:t>
            </a:r>
            <a:r>
              <a:rPr lang="en-US" dirty="0" err="1"/>
              <a:t>vulnerabilităților</a:t>
            </a:r>
            <a:r>
              <a:rPr lang="en-US" dirty="0"/>
              <a:t> din </a:t>
            </a:r>
            <a:r>
              <a:rPr lang="en-US" dirty="0" err="1"/>
              <a:t>sistemele</a:t>
            </a:r>
            <a:r>
              <a:rPr lang="en-US" dirty="0"/>
              <a:t> PKI (Public Key Infrastructure) ale </a:t>
            </a:r>
            <a:r>
              <a:rPr lang="en-US" dirty="0" err="1"/>
              <a:t>autorităților</a:t>
            </a:r>
            <a:r>
              <a:rPr lang="en-US" dirty="0"/>
              <a:t> de </a:t>
            </a:r>
            <a:r>
              <a:rPr lang="en-US" dirty="0" err="1"/>
              <a:t>certificare</a:t>
            </a:r>
            <a:r>
              <a:rPr lang="en-US" dirty="0"/>
              <a:t> care emit certificate </a:t>
            </a:r>
            <a:r>
              <a:rPr lang="en-US" dirty="0" err="1"/>
              <a:t>digitale</a:t>
            </a:r>
            <a:r>
              <a:rPr lang="en-US" dirty="0"/>
              <a:t> </a:t>
            </a:r>
            <a:r>
              <a:rPr lang="en-US" dirty="0" err="1"/>
              <a:t>pentru</a:t>
            </a:r>
            <a:r>
              <a:rPr lang="en-US" dirty="0"/>
              <a:t> site-</a:t>
            </a:r>
            <a:r>
              <a:rPr lang="en-US" dirty="0" err="1"/>
              <a:t>uri</a:t>
            </a:r>
            <a:r>
              <a:rPr lang="en-US" dirty="0"/>
              <a:t> web </a:t>
            </a:r>
            <a:r>
              <a:rPr lang="en-US" dirty="0" err="1"/>
              <a:t>securizate</a:t>
            </a:r>
            <a:r>
              <a:rPr lang="en-US" dirty="0"/>
              <a:t>.</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Server web </a:t>
            </a:r>
            <a:r>
              <a:rPr lang="en-US" dirty="0" err="1"/>
              <a:t>securizat</a:t>
            </a:r>
            <a:r>
              <a:rPr lang="en-US" dirty="0"/>
              <a:t>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1</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dirty="0">
                <a:solidFill>
                  <a:schemeClr val="accent1">
                    <a:lumMod val="75000"/>
                  </a:schemeClr>
                </a:solidFill>
              </a:rPr>
              <a:t>Firewall desktop </a:t>
            </a:r>
            <a:r>
              <a:rPr lang="en-US" sz="3800" b="1" dirty="0" err="1">
                <a:solidFill>
                  <a:schemeClr val="accent1">
                    <a:lumMod val="75000"/>
                  </a:schemeClr>
                </a:solidFill>
              </a:rPr>
              <a:t>și</a:t>
            </a:r>
            <a:r>
              <a:rPr lang="en-US" sz="3800" b="1" dirty="0">
                <a:solidFill>
                  <a:schemeClr val="accent1">
                    <a:lumMod val="75000"/>
                  </a:schemeClr>
                </a:solidFill>
              </a:rPr>
              <a:t> </a:t>
            </a:r>
            <a:r>
              <a:rPr lang="en-US" sz="3800" b="1" dirty="0" err="1">
                <a:solidFill>
                  <a:schemeClr val="accent1">
                    <a:lumMod val="75000"/>
                  </a:schemeClr>
                </a:solidFill>
              </a:rPr>
              <a:t>mobil</a:t>
            </a:r>
            <a:endParaRPr lang="en-US" sz="3800" b="1" dirty="0">
              <a:solidFill>
                <a:schemeClr val="accent1">
                  <a:lumMod val="75000"/>
                </a:schemeClr>
              </a:solidFill>
            </a:endParaRPr>
          </a:p>
          <a:p>
            <a:pPr marL="0" indent="0">
              <a:lnSpc>
                <a:spcPct val="110000"/>
              </a:lnSpc>
              <a:buNone/>
            </a:pPr>
            <a:r>
              <a:rPr lang="en-US" sz="3200" dirty="0" err="1"/>
              <a:t>Începeți</a:t>
            </a:r>
            <a:r>
              <a:rPr lang="en-US" sz="3200" dirty="0"/>
              <a:t> </a:t>
            </a:r>
            <a:r>
              <a:rPr lang="en-US" sz="3200" dirty="0" err="1"/>
              <a:t>prin</a:t>
            </a:r>
            <a:r>
              <a:rPr lang="en-US" sz="3200" dirty="0"/>
              <a:t> a </a:t>
            </a:r>
            <a:r>
              <a:rPr lang="en-US" sz="3200" dirty="0" err="1"/>
              <a:t>vă</a:t>
            </a:r>
            <a:r>
              <a:rPr lang="en-US" sz="3200" dirty="0"/>
              <a:t> </a:t>
            </a:r>
            <a:r>
              <a:rPr lang="en-US" sz="3200" dirty="0" err="1"/>
              <a:t>asigura</a:t>
            </a:r>
            <a:r>
              <a:rPr lang="en-US" sz="3200" dirty="0"/>
              <a:t> </a:t>
            </a:r>
            <a:r>
              <a:rPr lang="en-US" sz="3200" dirty="0" err="1"/>
              <a:t>perimetrele</a:t>
            </a:r>
            <a:r>
              <a:rPr lang="en-US" sz="3200" dirty="0"/>
              <a:t> </a:t>
            </a:r>
            <a:r>
              <a:rPr lang="en-US" sz="3200" dirty="0" err="1"/>
              <a:t>exterioare</a:t>
            </a:r>
            <a:r>
              <a:rPr lang="en-US" sz="3200" dirty="0"/>
              <a:t>, </a:t>
            </a:r>
            <a:r>
              <a:rPr lang="en-US" sz="3200" dirty="0" err="1"/>
              <a:t>asigurându-vă</a:t>
            </a:r>
            <a:r>
              <a:rPr lang="en-US" sz="3200" dirty="0"/>
              <a:t> </a:t>
            </a:r>
            <a:r>
              <a:rPr lang="en-US" sz="3200" dirty="0" err="1"/>
              <a:t>că</a:t>
            </a:r>
            <a:r>
              <a:rPr lang="en-US" sz="3200" dirty="0"/>
              <a:t> firewall-urile </a:t>
            </a:r>
            <a:r>
              <a:rPr lang="en-US" sz="3200" dirty="0" err="1"/>
              <a:t>punctului</a:t>
            </a:r>
            <a:r>
              <a:rPr lang="en-US" sz="3200" dirty="0"/>
              <a:t> </a:t>
            </a:r>
            <a:r>
              <a:rPr lang="en-US" sz="3200" dirty="0" err="1"/>
              <a:t>dvs</a:t>
            </a:r>
            <a:r>
              <a:rPr lang="en-US" sz="3200" dirty="0"/>
              <a:t>. (</a:t>
            </a:r>
            <a:r>
              <a:rPr lang="en-US" sz="3200" dirty="0" err="1"/>
              <a:t>dispozitivele</a:t>
            </a:r>
            <a:r>
              <a:rPr lang="en-US" sz="3200" dirty="0"/>
              <a:t> </a:t>
            </a:r>
            <a:r>
              <a:rPr lang="en-US" sz="3200" dirty="0" err="1"/>
              <a:t>digitale</a:t>
            </a:r>
            <a:r>
              <a:rPr lang="en-US" sz="3200" dirty="0"/>
              <a:t>) </a:t>
            </a:r>
            <a:r>
              <a:rPr lang="en-US" sz="3200" dirty="0" err="1"/>
              <a:t>funcționează</a:t>
            </a:r>
            <a:r>
              <a:rPr lang="en-US" sz="3200" dirty="0"/>
              <a:t>. </a:t>
            </a:r>
            <a:r>
              <a:rPr lang="en-US" sz="3200" dirty="0" err="1"/>
              <a:t>Sună</a:t>
            </a:r>
            <a:r>
              <a:rPr lang="en-US" sz="3200" dirty="0"/>
              <a:t> de </a:t>
            </a:r>
            <a:r>
              <a:rPr lang="en-US" sz="3200" dirty="0" err="1"/>
              <a:t>bază</a:t>
            </a:r>
            <a:r>
              <a:rPr lang="en-US" sz="3200" dirty="0"/>
              <a:t>, </a:t>
            </a:r>
            <a:r>
              <a:rPr lang="en-US" sz="3200" dirty="0" err="1"/>
              <a:t>dar</a:t>
            </a:r>
            <a:r>
              <a:rPr lang="en-US" sz="3200" dirty="0"/>
              <a:t> </a:t>
            </a:r>
            <a:r>
              <a:rPr lang="en-US" sz="3200" dirty="0" err="1"/>
              <a:t>trebuie</a:t>
            </a:r>
            <a:r>
              <a:rPr lang="en-US" sz="3200" dirty="0"/>
              <a:t> </a:t>
            </a:r>
            <a:r>
              <a:rPr lang="en-US" sz="3200" dirty="0" err="1"/>
              <a:t>să</a:t>
            </a:r>
            <a:r>
              <a:rPr lang="en-US" sz="3200" dirty="0"/>
              <a:t> </a:t>
            </a:r>
            <a:r>
              <a:rPr lang="en-US" sz="3200" dirty="0" err="1"/>
              <a:t>începi</a:t>
            </a:r>
            <a:r>
              <a:rPr lang="en-US" sz="3200" dirty="0"/>
              <a:t> </a:t>
            </a:r>
            <a:r>
              <a:rPr lang="en-US" sz="3200" dirty="0" err="1"/>
              <a:t>și</a:t>
            </a:r>
            <a:r>
              <a:rPr lang="en-US" sz="3200" dirty="0"/>
              <a:t> </a:t>
            </a:r>
            <a:r>
              <a:rPr lang="en-US" sz="3200" dirty="0" err="1"/>
              <a:t>în</a:t>
            </a:r>
            <a:r>
              <a:rPr lang="en-US" sz="3200" dirty="0"/>
              <a:t> </a:t>
            </a:r>
            <a:r>
              <a:rPr lang="en-US" sz="3200" dirty="0" err="1"/>
              <a:t>elementele</a:t>
            </a:r>
            <a:r>
              <a:rPr lang="en-US" sz="3200" dirty="0"/>
              <a:t> de </a:t>
            </a:r>
            <a:r>
              <a:rPr lang="en-US" sz="3200" dirty="0" err="1"/>
              <a:t>bază</a:t>
            </a:r>
            <a:r>
              <a:rPr lang="en-US" sz="3200" dirty="0"/>
              <a:t>. De </a:t>
            </a:r>
            <a:r>
              <a:rPr lang="en-US" sz="3200" dirty="0" err="1"/>
              <a:t>obicei</a:t>
            </a:r>
            <a:r>
              <a:rPr lang="en-US" sz="3200" dirty="0"/>
              <a:t>, </a:t>
            </a:r>
            <a:r>
              <a:rPr lang="en-US" sz="3200" dirty="0" err="1"/>
              <a:t>există</a:t>
            </a:r>
            <a:r>
              <a:rPr lang="en-US" sz="3200" dirty="0"/>
              <a:t> </a:t>
            </a:r>
            <a:r>
              <a:rPr lang="en-US" sz="3200" dirty="0" err="1"/>
              <a:t>trei</a:t>
            </a:r>
            <a:r>
              <a:rPr lang="en-US" sz="3200" dirty="0"/>
              <a:t> </a:t>
            </a:r>
            <a:r>
              <a:rPr lang="en-US" sz="3200" dirty="0" err="1"/>
              <a:t>până</a:t>
            </a:r>
            <a:r>
              <a:rPr lang="en-US" sz="3200" dirty="0"/>
              <a:t> la </a:t>
            </a:r>
            <a:r>
              <a:rPr lang="en-US" sz="3200" dirty="0" err="1"/>
              <a:t>patru</a:t>
            </a:r>
            <a:r>
              <a:rPr lang="en-US" sz="3200" dirty="0"/>
              <a:t> </a:t>
            </a:r>
            <a:r>
              <a:rPr lang="en-US" sz="3200" dirty="0" err="1"/>
              <a:t>tipuri</a:t>
            </a:r>
            <a:r>
              <a:rPr lang="en-US" sz="3200" dirty="0"/>
              <a:t> </a:t>
            </a:r>
            <a:r>
              <a:rPr lang="en-US" sz="3200" dirty="0" err="1"/>
              <a:t>diferite</a:t>
            </a:r>
            <a:r>
              <a:rPr lang="en-US" sz="3200" dirty="0"/>
              <a:t> de firewall-</a:t>
            </a:r>
            <a:r>
              <a:rPr lang="en-US" sz="3200" dirty="0" err="1"/>
              <a:t>uri</a:t>
            </a:r>
            <a:r>
              <a:rPr lang="en-US" sz="3200" dirty="0"/>
              <a:t> </a:t>
            </a:r>
            <a:r>
              <a:rPr lang="en-US" sz="3200" dirty="0" err="1"/>
              <a:t>în</a:t>
            </a:r>
            <a:r>
              <a:rPr lang="en-US" sz="3200" dirty="0"/>
              <a:t> </a:t>
            </a:r>
            <a:r>
              <a:rPr lang="en-US" sz="3200" dirty="0" err="1"/>
              <a:t>rețea</a:t>
            </a:r>
            <a:r>
              <a:rPr lang="en-US" sz="3200" dirty="0"/>
              <a:t>:</a:t>
            </a:r>
          </a:p>
          <a:p>
            <a:pPr marL="914400" lvl="2" indent="0">
              <a:lnSpc>
                <a:spcPct val="110000"/>
              </a:lnSpc>
              <a:buNone/>
            </a:pPr>
            <a:endParaRPr lang="en-US" sz="2400" dirty="0"/>
          </a:p>
          <a:p>
            <a:r>
              <a:rPr lang="en-US" sz="3200" dirty="0"/>
              <a:t>Firewall pe </a:t>
            </a:r>
            <a:r>
              <a:rPr lang="en-US" sz="3200" dirty="0" err="1"/>
              <a:t>sistemul</a:t>
            </a:r>
            <a:r>
              <a:rPr lang="en-US" sz="3200" dirty="0"/>
              <a:t> </a:t>
            </a:r>
            <a:r>
              <a:rPr lang="en-US" sz="3200" dirty="0" err="1"/>
              <a:t>dvs</a:t>
            </a:r>
            <a:r>
              <a:rPr lang="en-US" sz="3200" dirty="0"/>
              <a:t>. de </a:t>
            </a:r>
            <a:r>
              <a:rPr lang="en-US" sz="3200" dirty="0" err="1"/>
              <a:t>operare</a:t>
            </a:r>
            <a:r>
              <a:rPr lang="en-US" sz="3200" dirty="0"/>
              <a:t> (Android, iOS, Windows etc.).</a:t>
            </a:r>
          </a:p>
          <a:p>
            <a:r>
              <a:rPr lang="en-US" sz="3200" dirty="0"/>
              <a:t>Firewall pe </a:t>
            </a:r>
            <a:r>
              <a:rPr lang="en-US" sz="3200" dirty="0" err="1"/>
              <a:t>programul</a:t>
            </a:r>
            <a:r>
              <a:rPr lang="en-US" sz="3200" dirty="0"/>
              <a:t> </a:t>
            </a:r>
            <a:r>
              <a:rPr lang="en-US" sz="3200" dirty="0" err="1"/>
              <a:t>dvs</a:t>
            </a:r>
            <a:r>
              <a:rPr lang="en-US" sz="3200" dirty="0"/>
              <a:t>. antivirus/</a:t>
            </a:r>
            <a:r>
              <a:rPr lang="en-US" sz="3200" dirty="0" err="1"/>
              <a:t>securitate</a:t>
            </a:r>
            <a:r>
              <a:rPr lang="en-US" sz="3200" dirty="0"/>
              <a:t>.</a:t>
            </a:r>
          </a:p>
          <a:p>
            <a:r>
              <a:rPr lang="en-US" sz="3200" dirty="0"/>
              <a:t>Firewall pe </a:t>
            </a:r>
            <a:r>
              <a:rPr lang="en-US" sz="3200" dirty="0" err="1"/>
              <a:t>routerul</a:t>
            </a:r>
            <a:r>
              <a:rPr lang="en-US" sz="3200" dirty="0"/>
              <a:t> </a:t>
            </a:r>
            <a:r>
              <a:rPr lang="en-US" sz="3200" dirty="0" err="1"/>
              <a:t>dvs</a:t>
            </a:r>
            <a:r>
              <a:rPr lang="en-US" sz="3200" dirty="0"/>
              <a:t>. de internet.</a:t>
            </a:r>
          </a:p>
          <a:p>
            <a:r>
              <a:rPr lang="en-US" sz="3200" dirty="0"/>
              <a:t>Firewall pe </a:t>
            </a:r>
            <a:r>
              <a:rPr lang="en-US" sz="3200" dirty="0" err="1"/>
              <a:t>caseta</a:t>
            </a:r>
            <a:r>
              <a:rPr lang="en-US" sz="3200" dirty="0"/>
              <a:t> ASA </a:t>
            </a:r>
            <a:r>
              <a:rPr lang="en-US" sz="3200" dirty="0" err="1"/>
              <a:t>sau</a:t>
            </a:r>
            <a:r>
              <a:rPr lang="en-US" sz="3200" dirty="0"/>
              <a:t> </a:t>
            </a:r>
            <a:r>
              <a:rPr lang="en-US" sz="3200" dirty="0" err="1"/>
              <a:t>comutatorul</a:t>
            </a:r>
            <a:r>
              <a:rPr lang="en-US" sz="3200" dirty="0"/>
              <a:t> </a:t>
            </a:r>
            <a:r>
              <a:rPr lang="en-US" sz="3200" dirty="0" err="1"/>
              <a:t>inteligent</a:t>
            </a:r>
            <a:r>
              <a:rPr lang="en-US" sz="3200" dirty="0"/>
              <a:t> (de </a:t>
            </a:r>
            <a:r>
              <a:rPr lang="en-US" sz="3200" dirty="0" err="1"/>
              <a:t>obicei</a:t>
            </a:r>
            <a:r>
              <a:rPr lang="en-US" sz="3200" dirty="0"/>
              <a:t>, </a:t>
            </a:r>
            <a:r>
              <a:rPr lang="en-US" sz="3200" dirty="0" err="1"/>
              <a:t>numai</a:t>
            </a:r>
            <a:r>
              <a:rPr lang="en-US" sz="3200" dirty="0"/>
              <a:t> </a:t>
            </a:r>
            <a:r>
              <a:rPr lang="en-US" sz="3200" dirty="0" err="1"/>
              <a:t>companiile</a:t>
            </a:r>
            <a:r>
              <a:rPr lang="en-US" sz="3200" dirty="0"/>
              <a:t> </a:t>
            </a:r>
            <a:r>
              <a:rPr lang="en-US" sz="3200" dirty="0" err="1"/>
              <a:t>mai</a:t>
            </a:r>
            <a:r>
              <a:rPr lang="en-US" sz="3200" dirty="0"/>
              <a:t> </a:t>
            </a:r>
            <a:r>
              <a:rPr lang="en-US" sz="3200" dirty="0" err="1"/>
              <a:t>mari</a:t>
            </a:r>
            <a:r>
              <a:rPr lang="en-US" sz="32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2</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3</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it-IT" sz="3800" b="1" dirty="0">
                <a:solidFill>
                  <a:schemeClr val="accent1">
                    <a:lumMod val="75000"/>
                  </a:schemeClr>
                </a:solidFill>
              </a:rPr>
              <a:t>Reguli pentru o navigare mai sigură</a:t>
            </a:r>
            <a:r>
              <a:rPr lang="en-US" sz="3800" b="1" dirty="0">
                <a:solidFill>
                  <a:schemeClr val="accent1">
                    <a:lumMod val="75000"/>
                  </a:schemeClr>
                </a:solidFill>
              </a:rPr>
              <a:t> (1)</a:t>
            </a:r>
            <a:endParaRPr lang="en-US" sz="2400" dirty="0"/>
          </a:p>
          <a:p>
            <a:r>
              <a:rPr lang="en-US" sz="3200" dirty="0" err="1"/>
              <a:t>Utilizați</a:t>
            </a:r>
            <a:r>
              <a:rPr lang="en-US" sz="3200" dirty="0"/>
              <a:t> </a:t>
            </a:r>
            <a:r>
              <a:rPr lang="en-US" sz="3200" dirty="0" err="1"/>
              <a:t>cea</a:t>
            </a:r>
            <a:r>
              <a:rPr lang="en-US" sz="3200" dirty="0"/>
              <a:t> </a:t>
            </a:r>
            <a:r>
              <a:rPr lang="en-US" sz="3200" dirty="0" err="1"/>
              <a:t>mai</a:t>
            </a:r>
            <a:r>
              <a:rPr lang="en-US" sz="3200" dirty="0"/>
              <a:t> </a:t>
            </a:r>
            <a:r>
              <a:rPr lang="en-US" sz="3200" dirty="0" err="1"/>
              <a:t>recentă</a:t>
            </a:r>
            <a:r>
              <a:rPr lang="en-US" sz="3200" dirty="0"/>
              <a:t> </a:t>
            </a:r>
            <a:r>
              <a:rPr lang="en-US" sz="3200" dirty="0" err="1"/>
              <a:t>versiune</a:t>
            </a:r>
            <a:r>
              <a:rPr lang="en-US" sz="3200" dirty="0"/>
              <a:t> de browser.</a:t>
            </a:r>
          </a:p>
          <a:p>
            <a:r>
              <a:rPr lang="en-US" sz="3200" dirty="0" err="1"/>
              <a:t>Orientați-vă</a:t>
            </a:r>
            <a:r>
              <a:rPr lang="en-US" sz="3200" dirty="0"/>
              <a:t> </a:t>
            </a:r>
            <a:r>
              <a:rPr lang="en-US" sz="3200" dirty="0" err="1"/>
              <a:t>către</a:t>
            </a:r>
            <a:r>
              <a:rPr lang="en-US" sz="3200" dirty="0"/>
              <a:t> </a:t>
            </a:r>
            <a:r>
              <a:rPr lang="en-US" sz="3200" dirty="0" err="1"/>
              <a:t>alte</a:t>
            </a:r>
            <a:r>
              <a:rPr lang="en-US" sz="3200" dirty="0"/>
              <a:t> </a:t>
            </a:r>
            <a:r>
              <a:rPr lang="en-US" sz="3200" dirty="0" err="1"/>
              <a:t>tipuri</a:t>
            </a:r>
            <a:r>
              <a:rPr lang="en-US" sz="3200" dirty="0"/>
              <a:t> de browser (ex. Google Chrome, Opera, Firefox, Safari etc.), </a:t>
            </a:r>
            <a:r>
              <a:rPr lang="en-US" sz="3200" dirty="0" err="1"/>
              <a:t>mai</a:t>
            </a:r>
            <a:r>
              <a:rPr lang="en-US" sz="3200" dirty="0"/>
              <a:t> ales </a:t>
            </a:r>
            <a:r>
              <a:rPr lang="en-US" sz="3200" dirty="0" err="1"/>
              <a:t>când</a:t>
            </a:r>
            <a:r>
              <a:rPr lang="en-US" sz="3200" dirty="0"/>
              <a:t> </a:t>
            </a:r>
            <a:r>
              <a:rPr lang="en-US" sz="3200" dirty="0" err="1"/>
              <a:t>accesați</a:t>
            </a:r>
            <a:r>
              <a:rPr lang="en-US" sz="3200" dirty="0"/>
              <a:t> </a:t>
            </a:r>
            <a:r>
              <a:rPr lang="en-US" sz="3200" dirty="0" err="1"/>
              <a:t>pagini</a:t>
            </a:r>
            <a:r>
              <a:rPr lang="en-US" sz="3200" dirty="0"/>
              <a:t> web </a:t>
            </a:r>
            <a:r>
              <a:rPr lang="en-US" sz="3200" dirty="0" err="1"/>
              <a:t>potențial</a:t>
            </a:r>
            <a:r>
              <a:rPr lang="en-US" sz="3200" dirty="0"/>
              <a:t> </a:t>
            </a:r>
            <a:r>
              <a:rPr lang="en-US" sz="3200" dirty="0" err="1"/>
              <a:t>nesigure</a:t>
            </a:r>
            <a:r>
              <a:rPr lang="en-US" sz="3200" dirty="0"/>
              <a:t>;</a:t>
            </a:r>
          </a:p>
          <a:p>
            <a:r>
              <a:rPr lang="en-US" sz="3200" dirty="0" err="1"/>
              <a:t>Majoritatea</a:t>
            </a:r>
            <a:r>
              <a:rPr lang="en-US" sz="3200" dirty="0"/>
              <a:t> </a:t>
            </a:r>
            <a:r>
              <a:rPr lang="en-US" sz="3200" dirty="0" err="1"/>
              <a:t>programelor</a:t>
            </a:r>
            <a:r>
              <a:rPr lang="en-US" sz="3200" dirty="0"/>
              <a:t> malware </a:t>
            </a:r>
            <a:r>
              <a:rPr lang="en-US" sz="3200" dirty="0" err="1"/>
              <a:t>afectează</a:t>
            </a:r>
            <a:r>
              <a:rPr lang="en-US" sz="3200" dirty="0"/>
              <a:t> Microsoft Internet Explorer (</a:t>
            </a:r>
            <a:r>
              <a:rPr lang="en-US" sz="3200" dirty="0" err="1"/>
              <a:t>utilizat</a:t>
            </a:r>
            <a:r>
              <a:rPr lang="en-US" sz="3200" dirty="0"/>
              <a:t> de </a:t>
            </a:r>
            <a:r>
              <a:rPr lang="en-US" sz="3200" dirty="0" err="1"/>
              <a:t>peste</a:t>
            </a:r>
            <a:r>
              <a:rPr lang="en-US" sz="3200" dirty="0"/>
              <a:t> 50% </a:t>
            </a:r>
            <a:r>
              <a:rPr lang="en-US" sz="3200" dirty="0" err="1"/>
              <a:t>dintre</a:t>
            </a:r>
            <a:r>
              <a:rPr lang="en-US" sz="3200" dirty="0"/>
              <a:t> </a:t>
            </a:r>
            <a:r>
              <a:rPr lang="en-US" sz="3200" dirty="0" err="1"/>
              <a:t>utilizatori</a:t>
            </a:r>
            <a:r>
              <a:rPr lang="en-US" sz="3200" dirty="0"/>
              <a:t>).</a:t>
            </a:r>
          </a:p>
          <a:p>
            <a:r>
              <a:rPr lang="en-US" sz="3200" dirty="0" err="1"/>
              <a:t>Verificați</a:t>
            </a:r>
            <a:r>
              <a:rPr lang="en-US" sz="3200" dirty="0"/>
              <a:t> </a:t>
            </a:r>
            <a:r>
              <a:rPr lang="en-US" sz="3200" dirty="0" err="1"/>
              <a:t>destinația</a:t>
            </a:r>
            <a:r>
              <a:rPr lang="en-US" sz="3200" dirty="0"/>
              <a:t> </a:t>
            </a:r>
            <a:r>
              <a:rPr lang="en-US" sz="3200" dirty="0" err="1"/>
              <a:t>reală</a:t>
            </a:r>
            <a:r>
              <a:rPr lang="en-US" sz="3200" dirty="0"/>
              <a:t> a </a:t>
            </a:r>
            <a:r>
              <a:rPr lang="en-US" sz="3200" dirty="0" err="1"/>
              <a:t>legăturilor</a:t>
            </a:r>
            <a:r>
              <a:rPr lang="en-US" sz="3200" dirty="0"/>
              <a:t> </a:t>
            </a:r>
            <a:r>
              <a:rPr lang="en-US" sz="3200" dirty="0" err="1"/>
              <a:t>trecând</a:t>
            </a:r>
            <a:r>
              <a:rPr lang="en-US" sz="3200" dirty="0"/>
              <a:t> </a:t>
            </a:r>
            <a:r>
              <a:rPr lang="en-US" sz="3200" dirty="0" err="1"/>
              <a:t>cursorul</a:t>
            </a:r>
            <a:r>
              <a:rPr lang="en-US" sz="3200" dirty="0"/>
              <a:t> mouse-</a:t>
            </a:r>
            <a:r>
              <a:rPr lang="en-US" sz="3200" dirty="0" err="1"/>
              <a:t>ului</a:t>
            </a:r>
            <a:r>
              <a:rPr lang="en-US" sz="3200" dirty="0"/>
              <a:t> </a:t>
            </a:r>
            <a:r>
              <a:rPr lang="en-US" sz="3200" dirty="0" err="1"/>
              <a:t>peste</a:t>
            </a:r>
            <a:r>
              <a:rPr lang="en-US" sz="3200" dirty="0"/>
              <a:t> </a:t>
            </a:r>
            <a:r>
              <a:rPr lang="en-US" sz="3200" dirty="0" err="1"/>
              <a:t>ea</a:t>
            </a:r>
            <a:r>
              <a:rPr lang="en-US" sz="3200" dirty="0"/>
              <a:t> </a:t>
            </a:r>
            <a:r>
              <a:rPr lang="en-US" sz="3200" dirty="0" err="1"/>
              <a:t>și</a:t>
            </a:r>
            <a:r>
              <a:rPr lang="en-US" sz="3200" dirty="0"/>
              <a:t> </a:t>
            </a:r>
            <a:r>
              <a:rPr lang="en-US" sz="3200" dirty="0" err="1"/>
              <a:t>vizualizând</a:t>
            </a:r>
            <a:r>
              <a:rPr lang="en-US" sz="3200" dirty="0"/>
              <a:t> </a:t>
            </a:r>
            <a:r>
              <a:rPr lang="en-US" sz="3200" dirty="0" err="1"/>
              <a:t>adresa</a:t>
            </a:r>
            <a:r>
              <a:rPr lang="en-US" sz="3200" dirty="0"/>
              <a:t> </a:t>
            </a:r>
            <a:r>
              <a:rPr lang="en-US" sz="3200" dirty="0" err="1"/>
              <a:t>reală</a:t>
            </a:r>
            <a:r>
              <a:rPr lang="en-US" sz="3200" dirty="0"/>
              <a:t> </a:t>
            </a:r>
            <a:r>
              <a:rPr lang="en-US" sz="3200" dirty="0" err="1"/>
              <a:t>în</a:t>
            </a:r>
            <a:r>
              <a:rPr lang="en-US" sz="3200" dirty="0"/>
              <a:t> </a:t>
            </a:r>
            <a:r>
              <a:rPr lang="en-US" sz="3200" dirty="0" err="1"/>
              <a:t>partea</a:t>
            </a:r>
            <a:r>
              <a:rPr lang="en-US" sz="3200" dirty="0"/>
              <a:t> din </a:t>
            </a:r>
            <a:r>
              <a:rPr lang="en-US" sz="3200" dirty="0" err="1"/>
              <a:t>stânga</a:t>
            </a:r>
            <a:r>
              <a:rPr lang="en-US" sz="3200" dirty="0"/>
              <a:t> </a:t>
            </a:r>
            <a:r>
              <a:rPr lang="en-US" sz="3200" dirty="0" err="1"/>
              <a:t>jos</a:t>
            </a:r>
            <a:r>
              <a:rPr lang="en-US" sz="3200" dirty="0"/>
              <a:t> a </a:t>
            </a:r>
            <a:r>
              <a:rPr lang="en-US" sz="3200" dirty="0" err="1"/>
              <a:t>browserului</a:t>
            </a:r>
            <a:r>
              <a:rPr lang="en-US" sz="32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4</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it-IT" sz="3800" b="1" dirty="0">
                <a:solidFill>
                  <a:schemeClr val="accent1">
                    <a:lumMod val="75000"/>
                  </a:schemeClr>
                </a:solidFill>
              </a:rPr>
              <a:t>Reguli pentru o navigare mai sigură</a:t>
            </a:r>
            <a:r>
              <a:rPr lang="en-US" sz="3800" b="1" dirty="0">
                <a:solidFill>
                  <a:schemeClr val="accent1">
                    <a:lumMod val="75000"/>
                  </a:schemeClr>
                </a:solidFill>
              </a:rPr>
              <a:t>(2)</a:t>
            </a:r>
            <a:endParaRPr lang="en-US" sz="2400" dirty="0"/>
          </a:p>
          <a:p>
            <a:r>
              <a:rPr lang="en-US" sz="3200" dirty="0" err="1"/>
              <a:t>Aveți</a:t>
            </a:r>
            <a:r>
              <a:rPr lang="en-US" sz="3200" dirty="0"/>
              <a:t> </a:t>
            </a:r>
            <a:r>
              <a:rPr lang="en-US" sz="3200" dirty="0" err="1"/>
              <a:t>grijă</a:t>
            </a:r>
            <a:r>
              <a:rPr lang="en-US" sz="3200" dirty="0"/>
              <a:t> </a:t>
            </a:r>
            <a:r>
              <a:rPr lang="en-US" sz="3200" dirty="0" err="1"/>
              <a:t>ce</a:t>
            </a:r>
            <a:r>
              <a:rPr lang="en-US" sz="3200" dirty="0"/>
              <a:t> </a:t>
            </a:r>
            <a:r>
              <a:rPr lang="en-US" sz="3200" dirty="0" err="1"/>
              <a:t>pluginuri</a:t>
            </a:r>
            <a:r>
              <a:rPr lang="en-US" sz="3200" dirty="0"/>
              <a:t> </a:t>
            </a:r>
            <a:r>
              <a:rPr lang="en-US" sz="3200" dirty="0" err="1"/>
              <a:t>instalați</a:t>
            </a:r>
            <a:r>
              <a:rPr lang="en-US" sz="3200" dirty="0"/>
              <a:t>, de </a:t>
            </a:r>
            <a:r>
              <a:rPr lang="en-US" sz="3200" dirty="0" err="1"/>
              <a:t>multe</a:t>
            </a:r>
            <a:r>
              <a:rPr lang="en-US" sz="3200" dirty="0"/>
              <a:t> </a:t>
            </a:r>
            <a:r>
              <a:rPr lang="en-US" sz="3200" dirty="0" err="1"/>
              <a:t>ori</a:t>
            </a:r>
            <a:r>
              <a:rPr lang="en-US" sz="3200" dirty="0"/>
              <a:t> </a:t>
            </a:r>
            <a:r>
              <a:rPr lang="en-US" sz="3200" dirty="0" err="1"/>
              <a:t>acestea</a:t>
            </a:r>
            <a:r>
              <a:rPr lang="en-US" sz="3200" dirty="0"/>
              <a:t> vin cu software </a:t>
            </a:r>
            <a:r>
              <a:rPr lang="en-US" sz="3200" dirty="0" err="1"/>
              <a:t>rău</a:t>
            </a:r>
            <a:r>
              <a:rPr lang="en-US" sz="3200" dirty="0"/>
              <a:t> </a:t>
            </a:r>
            <a:r>
              <a:rPr lang="en-US" sz="3200" dirty="0" err="1"/>
              <a:t>intenționat</a:t>
            </a:r>
            <a:r>
              <a:rPr lang="en-US" sz="3200" dirty="0"/>
              <a:t>.</a:t>
            </a:r>
          </a:p>
          <a:p>
            <a:r>
              <a:rPr lang="en-US" sz="3200" dirty="0"/>
              <a:t>Nu </a:t>
            </a:r>
            <a:r>
              <a:rPr lang="en-US" sz="3200" dirty="0" err="1"/>
              <a:t>faceți</a:t>
            </a:r>
            <a:r>
              <a:rPr lang="en-US" sz="3200" dirty="0"/>
              <a:t> </a:t>
            </a:r>
            <a:r>
              <a:rPr lang="en-US" sz="3200" dirty="0" err="1"/>
              <a:t>clic</a:t>
            </a:r>
            <a:r>
              <a:rPr lang="en-US" sz="3200" dirty="0"/>
              <a:t> pe </a:t>
            </a:r>
            <a:r>
              <a:rPr lang="en-US" sz="3200" dirty="0" err="1"/>
              <a:t>linkuri</a:t>
            </a:r>
            <a:r>
              <a:rPr lang="en-US" sz="3200" dirty="0"/>
              <a:t> din </a:t>
            </a:r>
            <a:r>
              <a:rPr lang="en-US" sz="3200" dirty="0" err="1"/>
              <a:t>ferestrele</a:t>
            </a:r>
            <a:r>
              <a:rPr lang="en-US" sz="3200" dirty="0"/>
              <a:t> pop-up.</a:t>
            </a:r>
          </a:p>
          <a:p>
            <a:r>
              <a:rPr lang="it-IT" sz="3200" dirty="0"/>
              <a:t>Verificați „https://” la începutul adresei web înainte de a introduce informații personale</a:t>
            </a:r>
            <a:r>
              <a:rPr lang="en-US" sz="3200" dirty="0"/>
              <a:t>.</a:t>
            </a:r>
          </a:p>
          <a:p>
            <a:r>
              <a:rPr lang="en-US" sz="3200" dirty="0"/>
              <a:t>In </a:t>
            </a:r>
            <a:r>
              <a:rPr lang="en-US" sz="3200" dirty="0" err="1"/>
              <a:t>ceea</a:t>
            </a:r>
            <a:r>
              <a:rPr lang="en-US" sz="3200" dirty="0"/>
              <a:t> </a:t>
            </a:r>
            <a:r>
              <a:rPr lang="en-US" sz="3200" dirty="0" err="1"/>
              <a:t>ce</a:t>
            </a:r>
            <a:r>
              <a:rPr lang="en-US" sz="3200" dirty="0"/>
              <a:t> </a:t>
            </a:r>
            <a:r>
              <a:rPr lang="en-US" sz="3200" dirty="0" err="1"/>
              <a:t>priveste</a:t>
            </a:r>
            <a:r>
              <a:rPr lang="en-US" sz="3200" dirty="0"/>
              <a:t> </a:t>
            </a:r>
            <a:r>
              <a:rPr lang="en-US" sz="3200" dirty="0" err="1"/>
              <a:t>efectuarea</a:t>
            </a:r>
            <a:r>
              <a:rPr lang="en-US" sz="3200" dirty="0"/>
              <a:t> </a:t>
            </a:r>
            <a:r>
              <a:rPr lang="en-US" sz="3200" dirty="0" err="1"/>
              <a:t>unei</a:t>
            </a:r>
            <a:r>
              <a:rPr lang="en-US" sz="3200" dirty="0"/>
              <a:t> </a:t>
            </a:r>
            <a:r>
              <a:rPr lang="en-US" sz="3200" dirty="0" err="1"/>
              <a:t>achizitii</a:t>
            </a:r>
            <a:r>
              <a:rPr lang="en-US" sz="3200" dirty="0"/>
              <a:t> online, o </a:t>
            </a:r>
            <a:r>
              <a:rPr lang="en-US" sz="3200" dirty="0" err="1"/>
              <a:t>atentie</a:t>
            </a:r>
            <a:r>
              <a:rPr lang="en-US" sz="3200" dirty="0"/>
              <a:t> </a:t>
            </a:r>
            <a:r>
              <a:rPr lang="en-US" sz="3200" dirty="0" err="1"/>
              <a:t>sporita</a:t>
            </a:r>
            <a:r>
              <a:rPr lang="en-US" sz="3200" dirty="0"/>
              <a:t> </a:t>
            </a:r>
            <a:r>
              <a:rPr lang="en-US" sz="3200" dirty="0" err="1"/>
              <a:t>trebuie</a:t>
            </a:r>
            <a:r>
              <a:rPr lang="en-US" sz="3200" dirty="0"/>
              <a:t> </a:t>
            </a:r>
            <a:r>
              <a:rPr lang="en-US" sz="3200" dirty="0" err="1"/>
              <a:t>acordata</a:t>
            </a:r>
            <a:r>
              <a:rPr lang="en-US" sz="3200" dirty="0"/>
              <a:t> </a:t>
            </a:r>
            <a:r>
              <a:rPr lang="en-US" sz="3200" dirty="0" err="1"/>
              <a:t>nivelului</a:t>
            </a:r>
            <a:r>
              <a:rPr lang="en-US" sz="3200" dirty="0"/>
              <a:t> de </a:t>
            </a:r>
            <a:r>
              <a:rPr lang="en-US" sz="3200" dirty="0" err="1"/>
              <a:t>securitate</a:t>
            </a:r>
            <a:r>
              <a:rPr lang="en-US" sz="3200" dirty="0"/>
              <a:t> al </a:t>
            </a:r>
            <a:r>
              <a:rPr lang="en-US" sz="3200" dirty="0" err="1"/>
              <a:t>paginii</a:t>
            </a:r>
            <a:r>
              <a:rPr lang="en-US" sz="3200" dirty="0"/>
              <a:t>, </a:t>
            </a:r>
            <a:r>
              <a:rPr lang="en-US" sz="3200" dirty="0" err="1"/>
              <a:t>daca</a:t>
            </a:r>
            <a:r>
              <a:rPr lang="en-US" sz="3200" dirty="0"/>
              <a:t> se </a:t>
            </a:r>
            <a:r>
              <a:rPr lang="en-US" sz="3200" dirty="0" err="1"/>
              <a:t>opteaza</a:t>
            </a:r>
            <a:r>
              <a:rPr lang="en-US" sz="3200" dirty="0"/>
              <a:t> </a:t>
            </a:r>
            <a:r>
              <a:rPr lang="en-US" sz="3200" dirty="0" err="1"/>
              <a:t>pentru</a:t>
            </a:r>
            <a:r>
              <a:rPr lang="en-US" sz="3200" dirty="0"/>
              <a:t> </a:t>
            </a:r>
            <a:r>
              <a:rPr lang="en-US" sz="3200" dirty="0" err="1"/>
              <a:t>plata</a:t>
            </a:r>
            <a:r>
              <a:rPr lang="en-US" sz="3200" dirty="0"/>
              <a:t> online cu card </a:t>
            </a:r>
            <a:r>
              <a:rPr lang="en-US" sz="3200" dirty="0" err="1"/>
              <a:t>bancar</a:t>
            </a:r>
            <a:r>
              <a:rPr lang="en-US" sz="32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5</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dirty="0" err="1">
                <a:solidFill>
                  <a:schemeClr val="accent1">
                    <a:lumMod val="75000"/>
                  </a:schemeClr>
                </a:solidFill>
              </a:rPr>
              <a:t>Trimiterea</a:t>
            </a:r>
            <a:r>
              <a:rPr lang="en-US" sz="3500" b="1" dirty="0">
                <a:solidFill>
                  <a:schemeClr val="accent1">
                    <a:lumMod val="75000"/>
                  </a:schemeClr>
                </a:solidFill>
              </a:rPr>
              <a:t> </a:t>
            </a:r>
            <a:r>
              <a:rPr lang="en-US" sz="3500" b="1" dirty="0" err="1">
                <a:solidFill>
                  <a:schemeClr val="accent1">
                    <a:lumMod val="75000"/>
                  </a:schemeClr>
                </a:solidFill>
              </a:rPr>
              <a:t>și</a:t>
            </a:r>
            <a:r>
              <a:rPr lang="en-US" sz="3500" b="1" dirty="0">
                <a:solidFill>
                  <a:schemeClr val="accent1">
                    <a:lumMod val="75000"/>
                  </a:schemeClr>
                </a:solidFill>
              </a:rPr>
              <a:t> </a:t>
            </a:r>
            <a:r>
              <a:rPr lang="en-US" sz="3500" b="1" dirty="0" err="1">
                <a:solidFill>
                  <a:schemeClr val="accent1">
                    <a:lumMod val="75000"/>
                  </a:schemeClr>
                </a:solidFill>
              </a:rPr>
              <a:t>primirea</a:t>
            </a:r>
            <a:r>
              <a:rPr lang="en-US" sz="3500" b="1" dirty="0">
                <a:solidFill>
                  <a:schemeClr val="accent1">
                    <a:lumMod val="75000"/>
                  </a:schemeClr>
                </a:solidFill>
              </a:rPr>
              <a:t> e-</a:t>
            </a:r>
            <a:r>
              <a:rPr lang="en-US" sz="3500" b="1" dirty="0" err="1">
                <a:solidFill>
                  <a:schemeClr val="accent1">
                    <a:lumMod val="75000"/>
                  </a:schemeClr>
                </a:solidFill>
              </a:rPr>
              <a:t>mailului</a:t>
            </a:r>
            <a:endParaRPr lang="en-US" sz="3500" b="1" dirty="0">
              <a:solidFill>
                <a:schemeClr val="accent1">
                  <a:lumMod val="75000"/>
                </a:schemeClr>
              </a:solidFill>
            </a:endParaRPr>
          </a:p>
          <a:p>
            <a:r>
              <a:rPr lang="en-US" dirty="0" err="1"/>
              <a:t>Evitați</a:t>
            </a:r>
            <a:r>
              <a:rPr lang="en-US" dirty="0"/>
              <a:t> </a:t>
            </a:r>
            <a:r>
              <a:rPr lang="en-US" dirty="0" err="1"/>
              <a:t>să</a:t>
            </a:r>
            <a:r>
              <a:rPr lang="en-US" dirty="0"/>
              <a:t> </a:t>
            </a:r>
            <a:r>
              <a:rPr lang="en-US" dirty="0" err="1"/>
              <a:t>trimiteți</a:t>
            </a:r>
            <a:r>
              <a:rPr lang="en-US" dirty="0"/>
              <a:t> </a:t>
            </a:r>
            <a:r>
              <a:rPr lang="en-US" dirty="0" err="1"/>
              <a:t>sau</a:t>
            </a:r>
            <a:r>
              <a:rPr lang="en-US" dirty="0"/>
              <a:t> </a:t>
            </a:r>
            <a:r>
              <a:rPr lang="en-US" dirty="0" err="1"/>
              <a:t>să</a:t>
            </a:r>
            <a:r>
              <a:rPr lang="en-US" dirty="0"/>
              <a:t> </a:t>
            </a:r>
            <a:r>
              <a:rPr lang="en-US" dirty="0" err="1"/>
              <a:t>primiți</a:t>
            </a:r>
            <a:r>
              <a:rPr lang="en-US" dirty="0"/>
              <a:t> </a:t>
            </a:r>
            <a:r>
              <a:rPr lang="en-US" dirty="0" err="1"/>
              <a:t>informații</a:t>
            </a:r>
            <a:r>
              <a:rPr lang="en-US" dirty="0"/>
              <a:t> </a:t>
            </a:r>
            <a:r>
              <a:rPr lang="en-US" dirty="0" err="1"/>
              <a:t>sensibile</a:t>
            </a:r>
            <a:r>
              <a:rPr lang="en-US" dirty="0"/>
              <a:t> </a:t>
            </a:r>
            <a:r>
              <a:rPr lang="en-US" dirty="0" err="1"/>
              <a:t>prin</a:t>
            </a:r>
            <a:r>
              <a:rPr lang="en-US" dirty="0"/>
              <a:t> e-mail;</a:t>
            </a:r>
          </a:p>
          <a:p>
            <a:r>
              <a:rPr lang="fr-FR" dirty="0" err="1"/>
              <a:t>Evitați</a:t>
            </a:r>
            <a:r>
              <a:rPr lang="fr-FR" dirty="0"/>
              <a:t> </a:t>
            </a:r>
            <a:r>
              <a:rPr lang="fr-FR" dirty="0" err="1"/>
              <a:t>încercările</a:t>
            </a:r>
            <a:r>
              <a:rPr lang="fr-FR" dirty="0"/>
              <a:t> de </a:t>
            </a:r>
            <a:r>
              <a:rPr lang="fr-FR" dirty="0" err="1"/>
              <a:t>inginerie</a:t>
            </a:r>
            <a:r>
              <a:rPr lang="fr-FR" dirty="0"/>
              <a:t> </a:t>
            </a:r>
            <a:r>
              <a:rPr lang="fr-FR" dirty="0" err="1"/>
              <a:t>socială</a:t>
            </a:r>
            <a:r>
              <a:rPr lang="fr-FR" dirty="0"/>
              <a:t> </a:t>
            </a:r>
            <a:r>
              <a:rPr lang="fr-FR" dirty="0" err="1"/>
              <a:t>sau</a:t>
            </a:r>
            <a:r>
              <a:rPr lang="fr-FR" dirty="0"/>
              <a:t> de phishing</a:t>
            </a:r>
            <a:r>
              <a:rPr lang="en-US" dirty="0"/>
              <a:t>.</a:t>
            </a:r>
          </a:p>
          <a:p>
            <a:r>
              <a:rPr lang="en-US" dirty="0" err="1"/>
              <a:t>Căutați</a:t>
            </a:r>
            <a:r>
              <a:rPr lang="en-US" dirty="0"/>
              <a:t> un </a:t>
            </a:r>
            <a:r>
              <a:rPr lang="en-US" dirty="0" err="1"/>
              <a:t>furnizor</a:t>
            </a:r>
            <a:r>
              <a:rPr lang="en-US" dirty="0"/>
              <a:t> de e-mail care </a:t>
            </a:r>
            <a:r>
              <a:rPr lang="en-US" dirty="0" err="1"/>
              <a:t>oferă</a:t>
            </a:r>
            <a:r>
              <a:rPr lang="en-US" dirty="0"/>
              <a:t> o </a:t>
            </a:r>
            <a:r>
              <a:rPr lang="en-US" dirty="0" err="1"/>
              <a:t>filtrare</a:t>
            </a:r>
            <a:r>
              <a:rPr lang="en-US" dirty="0"/>
              <a:t> </a:t>
            </a:r>
            <a:r>
              <a:rPr lang="en-US" dirty="0" err="1"/>
              <a:t>puternică</a:t>
            </a:r>
            <a:r>
              <a:rPr lang="en-US" dirty="0"/>
              <a:t> anti-spam.</a:t>
            </a:r>
          </a:p>
          <a:p>
            <a:r>
              <a:rPr lang="en-US" dirty="0"/>
              <a:t>Nu </a:t>
            </a:r>
            <a:r>
              <a:rPr lang="en-US" dirty="0" err="1"/>
              <a:t>răspundeți</a:t>
            </a:r>
            <a:r>
              <a:rPr lang="en-US" dirty="0"/>
              <a:t> la spam </a:t>
            </a:r>
            <a:r>
              <a:rPr lang="en-US" dirty="0" err="1"/>
              <a:t>și</a:t>
            </a:r>
            <a:r>
              <a:rPr lang="en-US" dirty="0"/>
              <a:t> </a:t>
            </a:r>
            <a:r>
              <a:rPr lang="en-US" dirty="0" err="1"/>
              <a:t>evitați</a:t>
            </a:r>
            <a:r>
              <a:rPr lang="en-US" dirty="0"/>
              <a:t> e-</a:t>
            </a:r>
            <a:r>
              <a:rPr lang="en-US" dirty="0" err="1"/>
              <a:t>mailurile</a:t>
            </a:r>
            <a:r>
              <a:rPr lang="en-US" dirty="0"/>
              <a:t> </a:t>
            </a:r>
            <a:r>
              <a:rPr lang="en-US" dirty="0" err="1"/>
              <a:t>în</a:t>
            </a:r>
            <a:r>
              <a:rPr lang="en-US" dirty="0"/>
              <a:t> </a:t>
            </a:r>
            <a:r>
              <a:rPr lang="en-US" dirty="0" err="1"/>
              <a:t>cascadă</a:t>
            </a:r>
            <a:r>
              <a:rPr lang="en-US" dirty="0"/>
              <a:t> </a:t>
            </a:r>
            <a:r>
              <a:rPr lang="en-US" dirty="0" err="1"/>
              <a:t>sau</a:t>
            </a:r>
            <a:r>
              <a:rPr lang="en-US" dirty="0"/>
              <a:t> </a:t>
            </a:r>
            <a:r>
              <a:rPr lang="en-US" dirty="0" err="1"/>
              <a:t>piramide</a:t>
            </a:r>
            <a:r>
              <a:rPr lang="en-US"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91848" y="2157753"/>
            <a:ext cx="6557487"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700" dirty="0"/>
              <a:t>Nu </a:t>
            </a:r>
            <a:r>
              <a:rPr lang="en-US" sz="2700" dirty="0" err="1"/>
              <a:t>răspundeți</a:t>
            </a:r>
            <a:r>
              <a:rPr lang="en-US" sz="2700" dirty="0"/>
              <a:t> la spam </a:t>
            </a:r>
            <a:r>
              <a:rPr lang="en-US" sz="2700" dirty="0" err="1"/>
              <a:t>și</a:t>
            </a:r>
            <a:r>
              <a:rPr lang="en-US" sz="2700" dirty="0"/>
              <a:t> </a:t>
            </a:r>
            <a:r>
              <a:rPr lang="en-US" sz="2700" dirty="0" err="1"/>
              <a:t>evitați</a:t>
            </a:r>
            <a:r>
              <a:rPr lang="en-US" sz="2700" dirty="0"/>
              <a:t> e-</a:t>
            </a:r>
            <a:r>
              <a:rPr lang="en-US" sz="2700" dirty="0" err="1"/>
              <a:t>mailurile</a:t>
            </a:r>
            <a:r>
              <a:rPr lang="en-US" sz="2700" dirty="0"/>
              <a:t> </a:t>
            </a:r>
            <a:r>
              <a:rPr lang="en-US" sz="2700" dirty="0" err="1"/>
              <a:t>în</a:t>
            </a:r>
            <a:r>
              <a:rPr lang="en-US" sz="2700" dirty="0"/>
              <a:t> </a:t>
            </a:r>
            <a:r>
              <a:rPr lang="en-US" sz="2700" dirty="0" err="1"/>
              <a:t>cascadă</a:t>
            </a:r>
            <a:r>
              <a:rPr lang="en-US" sz="2700" dirty="0"/>
              <a:t> </a:t>
            </a:r>
            <a:r>
              <a:rPr lang="en-US" sz="2700" dirty="0" err="1"/>
              <a:t>sau</a:t>
            </a:r>
            <a:r>
              <a:rPr lang="en-US" sz="2700" dirty="0"/>
              <a:t> </a:t>
            </a:r>
            <a:r>
              <a:rPr lang="en-US" sz="2700" dirty="0" err="1"/>
              <a:t>piramide</a:t>
            </a:r>
            <a:r>
              <a:rPr lang="en-US" sz="2700" dirty="0"/>
              <a:t>.</a:t>
            </a:r>
          </a:p>
          <a:p>
            <a:r>
              <a:rPr lang="en-US" sz="2700" dirty="0"/>
              <a:t>Nu </a:t>
            </a:r>
            <a:r>
              <a:rPr lang="en-US" sz="2700" dirty="0" err="1"/>
              <a:t>utilizați</a:t>
            </a:r>
            <a:r>
              <a:rPr lang="en-US" sz="2700" dirty="0"/>
              <a:t> </a:t>
            </a:r>
            <a:r>
              <a:rPr lang="en-US" sz="2700" dirty="0" err="1"/>
              <a:t>același</a:t>
            </a:r>
            <a:r>
              <a:rPr lang="en-US" sz="2700" dirty="0"/>
              <a:t> </a:t>
            </a:r>
            <a:r>
              <a:rPr lang="en-US" sz="2700" dirty="0" err="1"/>
              <a:t>nume</a:t>
            </a:r>
            <a:r>
              <a:rPr lang="en-US" sz="2700" dirty="0"/>
              <a:t> </a:t>
            </a:r>
            <a:r>
              <a:rPr lang="en-US" sz="2700" dirty="0" err="1"/>
              <a:t>pentru</a:t>
            </a:r>
            <a:r>
              <a:rPr lang="en-US" sz="2700" dirty="0"/>
              <a:t> </a:t>
            </a:r>
            <a:r>
              <a:rPr lang="en-US" sz="2700" dirty="0" err="1"/>
              <a:t>contul</a:t>
            </a:r>
            <a:r>
              <a:rPr lang="en-US" sz="2700" dirty="0"/>
              <a:t> </a:t>
            </a:r>
            <a:r>
              <a:rPr lang="en-US" sz="2700" dirty="0" err="1"/>
              <a:t>dvs</a:t>
            </a:r>
            <a:r>
              <a:rPr lang="en-US" sz="2700" dirty="0"/>
              <a:t>. de e-mail personal </a:t>
            </a:r>
            <a:r>
              <a:rPr lang="en-US" sz="2700" dirty="0" err="1"/>
              <a:t>și</a:t>
            </a:r>
            <a:r>
              <a:rPr lang="en-US" sz="2700" dirty="0"/>
              <a:t> de </a:t>
            </a:r>
            <a:r>
              <a:rPr lang="en-US" sz="2700" dirty="0" err="1"/>
              <a:t>serviciu</a:t>
            </a:r>
            <a:r>
              <a:rPr lang="en-US" sz="2700" dirty="0"/>
              <a:t>; </a:t>
            </a:r>
            <a:r>
              <a:rPr lang="en-US" sz="2700" dirty="0" err="1"/>
              <a:t>utilizarea</a:t>
            </a:r>
            <a:r>
              <a:rPr lang="en-US" sz="2700" dirty="0"/>
              <a:t> </a:t>
            </a:r>
            <a:r>
              <a:rPr lang="en-US" sz="2700" dirty="0" err="1"/>
              <a:t>unor</a:t>
            </a:r>
            <a:r>
              <a:rPr lang="en-US" sz="2700" dirty="0"/>
              <a:t> </a:t>
            </a:r>
            <a:r>
              <a:rPr lang="en-US" sz="2700" dirty="0" err="1"/>
              <a:t>nume</a:t>
            </a:r>
            <a:r>
              <a:rPr lang="en-US" sz="2700" dirty="0"/>
              <a:t> </a:t>
            </a:r>
            <a:r>
              <a:rPr lang="en-US" sz="2700" dirty="0" err="1"/>
              <a:t>distincte</a:t>
            </a:r>
            <a:r>
              <a:rPr lang="en-US" sz="2700" dirty="0"/>
              <a:t> </a:t>
            </a:r>
            <a:r>
              <a:rPr lang="en-US" sz="2700" dirty="0" err="1"/>
              <a:t>pentru</a:t>
            </a:r>
            <a:r>
              <a:rPr lang="en-US" sz="2700" dirty="0"/>
              <a:t> </a:t>
            </a:r>
            <a:r>
              <a:rPr lang="en-US" sz="2700" dirty="0" err="1"/>
              <a:t>aceste</a:t>
            </a:r>
            <a:r>
              <a:rPr lang="en-US" sz="2700" dirty="0"/>
              <a:t> </a:t>
            </a:r>
            <a:r>
              <a:rPr lang="en-US" sz="2700" dirty="0" err="1"/>
              <a:t>conturi</a:t>
            </a:r>
            <a:r>
              <a:rPr lang="en-US" sz="2700" dirty="0"/>
              <a:t> reduce </a:t>
            </a:r>
            <a:r>
              <a:rPr lang="en-US" sz="2700" dirty="0" err="1"/>
              <a:t>riscul</a:t>
            </a:r>
            <a:r>
              <a:rPr lang="en-US" sz="2700" dirty="0"/>
              <a:t> ca </a:t>
            </a:r>
            <a:r>
              <a:rPr lang="en-US" sz="2700" dirty="0" err="1"/>
              <a:t>acestea</a:t>
            </a:r>
            <a:r>
              <a:rPr lang="en-US" sz="2700" dirty="0"/>
              <a:t> </a:t>
            </a:r>
            <a:r>
              <a:rPr lang="en-US" sz="2700" dirty="0" err="1"/>
              <a:t>să</a:t>
            </a:r>
            <a:r>
              <a:rPr lang="en-US" sz="2700" dirty="0"/>
              <a:t> fie </a:t>
            </a:r>
            <a:r>
              <a:rPr lang="en-US" sz="2700" dirty="0" err="1"/>
              <a:t>ținta</a:t>
            </a:r>
            <a:r>
              <a:rPr lang="en-US" sz="2700" dirty="0"/>
              <a:t> </a:t>
            </a:r>
            <a:r>
              <a:rPr lang="en-US" sz="2700" dirty="0" err="1"/>
              <a:t>unui</a:t>
            </a:r>
            <a:r>
              <a:rPr lang="en-US" sz="2700" dirty="0"/>
              <a:t> </a:t>
            </a:r>
            <a:r>
              <a:rPr lang="en-US" sz="2700" dirty="0" err="1"/>
              <a:t>atac</a:t>
            </a:r>
            <a:r>
              <a:rPr lang="en-US" sz="2700" dirty="0"/>
              <a:t> informatic.</a:t>
            </a:r>
          </a:p>
          <a:p>
            <a:r>
              <a:rPr lang="en-US" sz="2700" dirty="0" err="1"/>
              <a:t>Evitați</a:t>
            </a:r>
            <a:r>
              <a:rPr lang="en-US" sz="2700" dirty="0"/>
              <a:t> </a:t>
            </a:r>
            <a:r>
              <a:rPr lang="en-US" sz="2700" dirty="0" err="1"/>
              <a:t>stocarea</a:t>
            </a:r>
            <a:r>
              <a:rPr lang="en-US" sz="2700" dirty="0"/>
              <a:t> </a:t>
            </a:r>
            <a:r>
              <a:rPr lang="en-US" sz="2700" dirty="0" err="1"/>
              <a:t>informațiilor</a:t>
            </a:r>
            <a:r>
              <a:rPr lang="en-US" sz="2700" dirty="0"/>
              <a:t> </a:t>
            </a:r>
            <a:r>
              <a:rPr lang="en-US" sz="2700" dirty="0" err="1"/>
              <a:t>critice</a:t>
            </a:r>
            <a:r>
              <a:rPr lang="en-US" sz="2700" dirty="0"/>
              <a:t> </a:t>
            </a:r>
            <a:r>
              <a:rPr lang="en-US" sz="2700" dirty="0" err="1"/>
              <a:t>în</a:t>
            </a:r>
            <a:r>
              <a:rPr lang="en-US" sz="2700" dirty="0"/>
              <a:t> </a:t>
            </a:r>
            <a:r>
              <a:rPr lang="en-US" sz="2700" dirty="0" err="1"/>
              <a:t>conturile</a:t>
            </a:r>
            <a:r>
              <a:rPr lang="en-US" sz="2700" dirty="0"/>
              <a:t> </a:t>
            </a:r>
            <a:r>
              <a:rPr lang="en-US" sz="2700" dirty="0" err="1"/>
              <a:t>personale</a:t>
            </a:r>
            <a:r>
              <a:rPr lang="en-US" sz="2700" dirty="0"/>
              <a:t> de e-mail </a:t>
            </a:r>
            <a:r>
              <a:rPr lang="en-US" sz="2700" dirty="0" err="1"/>
              <a:t>sau</a:t>
            </a:r>
            <a:r>
              <a:rPr lang="en-US" sz="2700" dirty="0"/>
              <a:t> </a:t>
            </a:r>
            <a:r>
              <a:rPr lang="en-US" sz="2700" dirty="0" err="1"/>
              <a:t>în</a:t>
            </a:r>
            <a:r>
              <a:rPr lang="en-US" sz="2700" dirty="0"/>
              <a:t> </a:t>
            </a:r>
            <a:r>
              <a:rPr lang="en-US" sz="2700" dirty="0" err="1"/>
              <a:t>alte</a:t>
            </a:r>
            <a:r>
              <a:rPr lang="en-US" sz="2700" dirty="0"/>
              <a:t> </a:t>
            </a:r>
            <a:r>
              <a:rPr lang="en-US" sz="2700" dirty="0" err="1"/>
              <a:t>rețele</a:t>
            </a:r>
            <a:r>
              <a:rPr lang="en-US" sz="2700" dirty="0"/>
              <a:t> din afara </a:t>
            </a:r>
            <a:r>
              <a:rPr lang="en-US" sz="2700" dirty="0" err="1"/>
              <a:t>instituției</a:t>
            </a:r>
            <a:r>
              <a:rPr lang="en-US" sz="2700" dirty="0"/>
              <a:t>/</a:t>
            </a:r>
            <a:r>
              <a:rPr lang="en-US" sz="2700" dirty="0" err="1"/>
              <a:t>companiei</a:t>
            </a:r>
            <a:r>
              <a:rPr lang="en-US" sz="2700" dirty="0"/>
              <a:t> </a:t>
            </a:r>
            <a:r>
              <a:rPr lang="en-US" sz="2700" dirty="0" err="1"/>
              <a:t>în</a:t>
            </a:r>
            <a:r>
              <a:rPr lang="en-US" sz="2700" dirty="0"/>
              <a:t> care </a:t>
            </a:r>
            <a:r>
              <a:rPr lang="en-US" sz="2700" dirty="0" err="1"/>
              <a:t>lucrați</a:t>
            </a:r>
            <a:r>
              <a:rPr lang="en-US" sz="27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310066" y="365125"/>
            <a:ext cx="6557487" cy="1325563"/>
          </a:xfrm>
        </p:spPr>
        <p:txBody>
          <a:bodyPr/>
          <a:lstStyle/>
          <a:p>
            <a:r>
              <a:rPr lang="pt-BR" dirty="0"/>
              <a:t>Lista de verificare a securității 6</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FCDA8B46-2EB3-4A45-93B9-6233D4AB4DAA}"/>
              </a:ext>
            </a:extLst>
          </p:cNvPr>
          <p:cNvSpPr txBox="1"/>
          <p:nvPr/>
        </p:nvSpPr>
        <p:spPr>
          <a:xfrm>
            <a:off x="1753543" y="1634533"/>
            <a:ext cx="6111532" cy="523220"/>
          </a:xfrm>
          <a:prstGeom prst="rect">
            <a:avLst/>
          </a:prstGeom>
          <a:noFill/>
        </p:spPr>
        <p:txBody>
          <a:bodyPr wrap="square">
            <a:spAutoFit/>
          </a:bodyPr>
          <a:lstStyle/>
          <a:p>
            <a:r>
              <a:rPr lang="en-GB" sz="2800" dirty="0" err="1"/>
              <a:t>Trimiterea</a:t>
            </a:r>
            <a:r>
              <a:rPr lang="en-GB" sz="2800" dirty="0"/>
              <a:t> </a:t>
            </a:r>
            <a:r>
              <a:rPr lang="en-GB" sz="2800" dirty="0" err="1"/>
              <a:t>și</a:t>
            </a:r>
            <a:r>
              <a:rPr lang="en-GB" sz="2800" dirty="0"/>
              <a:t> </a:t>
            </a:r>
            <a:r>
              <a:rPr lang="en-GB" sz="2800" dirty="0" err="1"/>
              <a:t>primirea</a:t>
            </a:r>
            <a:r>
              <a:rPr lang="en-GB" sz="2800" dirty="0"/>
              <a:t> e-</a:t>
            </a:r>
            <a:r>
              <a:rPr lang="en-GB" sz="2800" dirty="0" err="1"/>
              <a:t>mailului</a:t>
            </a:r>
            <a:endParaRPr lang="en-GB" sz="2800" dirty="0"/>
          </a:p>
        </p:txBody>
      </p:sp>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err="1">
                <a:solidFill>
                  <a:schemeClr val="accent1">
                    <a:lumMod val="75000"/>
                  </a:schemeClr>
                </a:solidFill>
              </a:rPr>
              <a:t>Trimiterea</a:t>
            </a:r>
            <a:r>
              <a:rPr lang="en-US" sz="3500" b="1" dirty="0">
                <a:solidFill>
                  <a:schemeClr val="accent1">
                    <a:lumMod val="75000"/>
                  </a:schemeClr>
                </a:solidFill>
              </a:rPr>
              <a:t> </a:t>
            </a:r>
            <a:r>
              <a:rPr lang="en-US" sz="3500" b="1" dirty="0" err="1">
                <a:solidFill>
                  <a:schemeClr val="accent1">
                    <a:lumMod val="75000"/>
                  </a:schemeClr>
                </a:solidFill>
              </a:rPr>
              <a:t>și</a:t>
            </a:r>
            <a:r>
              <a:rPr lang="en-US" sz="3500" b="1" dirty="0">
                <a:solidFill>
                  <a:schemeClr val="accent1">
                    <a:lumMod val="75000"/>
                  </a:schemeClr>
                </a:solidFill>
              </a:rPr>
              <a:t> </a:t>
            </a:r>
            <a:r>
              <a:rPr lang="en-US" sz="3500" b="1" dirty="0" err="1">
                <a:solidFill>
                  <a:schemeClr val="accent1">
                    <a:lumMod val="75000"/>
                  </a:schemeClr>
                </a:solidFill>
              </a:rPr>
              <a:t>primirea</a:t>
            </a:r>
            <a:r>
              <a:rPr lang="en-US" sz="3500" b="1" dirty="0">
                <a:solidFill>
                  <a:schemeClr val="accent1">
                    <a:lumMod val="75000"/>
                  </a:schemeClr>
                </a:solidFill>
              </a:rPr>
              <a:t> e-</a:t>
            </a:r>
            <a:r>
              <a:rPr lang="en-US" sz="3500" b="1" dirty="0" err="1">
                <a:solidFill>
                  <a:schemeClr val="accent1">
                    <a:lumMod val="75000"/>
                  </a:schemeClr>
                </a:solidFill>
              </a:rPr>
              <a:t>mailului</a:t>
            </a:r>
            <a:endParaRPr lang="en-US" sz="3500" b="1" dirty="0">
              <a:solidFill>
                <a:schemeClr val="accent1">
                  <a:lumMod val="75000"/>
                </a:schemeClr>
              </a:solidFill>
            </a:endParaRPr>
          </a:p>
          <a:p>
            <a:r>
              <a:rPr lang="en-US" sz="2600" dirty="0"/>
              <a:t>A </a:t>
            </a:r>
            <a:r>
              <a:rPr lang="en-US" sz="2600" dirty="0" err="1"/>
              <a:t>susține</a:t>
            </a:r>
            <a:r>
              <a:rPr lang="en-US" sz="2600" dirty="0"/>
              <a:t> </a:t>
            </a:r>
            <a:r>
              <a:rPr lang="en-US" sz="2600" dirty="0" err="1"/>
              <a:t>că</a:t>
            </a:r>
            <a:r>
              <a:rPr lang="en-US" sz="2600" dirty="0"/>
              <a:t> nu-</a:t>
            </a:r>
            <a:r>
              <a:rPr lang="en-US" sz="2600" dirty="0" err="1"/>
              <a:t>ți</a:t>
            </a:r>
            <a:r>
              <a:rPr lang="en-US" sz="2600" dirty="0"/>
              <a:t> </a:t>
            </a:r>
            <a:r>
              <a:rPr lang="en-US" sz="2600" dirty="0" err="1"/>
              <a:t>pasă</a:t>
            </a:r>
            <a:r>
              <a:rPr lang="en-US" sz="2600" dirty="0"/>
              <a:t> de </a:t>
            </a:r>
            <a:r>
              <a:rPr lang="en-US" sz="2600" dirty="0" err="1"/>
              <a:t>intimitate</a:t>
            </a:r>
            <a:r>
              <a:rPr lang="en-US" sz="2600" dirty="0"/>
              <a:t> </a:t>
            </a:r>
            <a:r>
              <a:rPr lang="en-US" sz="2600" dirty="0" err="1"/>
              <a:t>pentru</a:t>
            </a:r>
            <a:r>
              <a:rPr lang="en-US" sz="2600" dirty="0"/>
              <a:t> </a:t>
            </a:r>
            <a:r>
              <a:rPr lang="en-US" sz="2600" dirty="0" err="1"/>
              <a:t>că</a:t>
            </a:r>
            <a:r>
              <a:rPr lang="en-US" sz="2600" dirty="0"/>
              <a:t> nu ai </a:t>
            </a:r>
            <a:r>
              <a:rPr lang="en-US" sz="2600" dirty="0" err="1"/>
              <a:t>nimic</a:t>
            </a:r>
            <a:r>
              <a:rPr lang="en-US" sz="2600" dirty="0"/>
              <a:t> de </a:t>
            </a:r>
            <a:r>
              <a:rPr lang="en-US" sz="2600" dirty="0" err="1"/>
              <a:t>ascuns</a:t>
            </a:r>
            <a:r>
              <a:rPr lang="en-US" sz="2600" dirty="0"/>
              <a:t> </a:t>
            </a:r>
            <a:r>
              <a:rPr lang="en-US" sz="2600" dirty="0" err="1"/>
              <a:t>este</a:t>
            </a:r>
            <a:r>
              <a:rPr lang="en-US" sz="2600" dirty="0"/>
              <a:t> ca </a:t>
            </a:r>
            <a:r>
              <a:rPr lang="en-US" sz="2600" dirty="0" err="1"/>
              <a:t>și</a:t>
            </a:r>
            <a:r>
              <a:rPr lang="en-US" sz="2600" dirty="0"/>
              <a:t> cum ai argumenta </a:t>
            </a:r>
            <a:r>
              <a:rPr lang="en-US" sz="2600" dirty="0" err="1"/>
              <a:t>că</a:t>
            </a:r>
            <a:r>
              <a:rPr lang="en-US" sz="2600" dirty="0"/>
              <a:t> nu-</a:t>
            </a:r>
            <a:r>
              <a:rPr lang="en-US" sz="2600" dirty="0" err="1"/>
              <a:t>ți</a:t>
            </a:r>
            <a:r>
              <a:rPr lang="en-US" sz="2600" dirty="0"/>
              <a:t> </a:t>
            </a:r>
            <a:r>
              <a:rPr lang="en-US" sz="2600" dirty="0" err="1"/>
              <a:t>pasă</a:t>
            </a:r>
            <a:r>
              <a:rPr lang="en-US" sz="2600" dirty="0"/>
              <a:t> de </a:t>
            </a:r>
            <a:r>
              <a:rPr lang="en-US" sz="2600" dirty="0" err="1"/>
              <a:t>libertatea</a:t>
            </a:r>
            <a:r>
              <a:rPr lang="en-US" sz="2600" dirty="0"/>
              <a:t> de </a:t>
            </a:r>
            <a:r>
              <a:rPr lang="en-US" sz="2600" dirty="0" err="1"/>
              <a:t>exprimare</a:t>
            </a:r>
            <a:r>
              <a:rPr lang="en-US" sz="2600" dirty="0"/>
              <a:t> </a:t>
            </a:r>
            <a:r>
              <a:rPr lang="en-US" sz="2600" dirty="0" err="1"/>
              <a:t>pentru</a:t>
            </a:r>
            <a:r>
              <a:rPr lang="en-US" sz="2600" dirty="0"/>
              <a:t> </a:t>
            </a:r>
            <a:r>
              <a:rPr lang="en-US" sz="2600" dirty="0" err="1"/>
              <a:t>că</a:t>
            </a:r>
            <a:r>
              <a:rPr lang="en-US" sz="2600" dirty="0"/>
              <a:t> nu ai </a:t>
            </a:r>
            <a:r>
              <a:rPr lang="en-US" sz="2600" dirty="0" err="1"/>
              <a:t>nimic</a:t>
            </a:r>
            <a:r>
              <a:rPr lang="en-US" sz="2600" dirty="0"/>
              <a:t> de </a:t>
            </a:r>
            <a:r>
              <a:rPr lang="en-US" sz="2600" dirty="0" err="1"/>
              <a:t>spus</a:t>
            </a:r>
            <a:r>
              <a:rPr lang="en-US" sz="26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7</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De </a:t>
            </a:r>
            <a:r>
              <a:rPr lang="en-US" sz="3500" b="1" dirty="0" err="1">
                <a:solidFill>
                  <a:schemeClr val="accent1">
                    <a:lumMod val="75000"/>
                  </a:schemeClr>
                </a:solidFill>
              </a:rPr>
              <a:t>ce</a:t>
            </a:r>
            <a:r>
              <a:rPr lang="en-US" sz="3500" b="1" dirty="0">
                <a:solidFill>
                  <a:schemeClr val="accent1">
                    <a:lumMod val="75000"/>
                  </a:schemeClr>
                </a:solidFill>
              </a:rPr>
              <a:t> </a:t>
            </a:r>
            <a:r>
              <a:rPr lang="en-US" sz="3500" b="1" dirty="0" err="1">
                <a:solidFill>
                  <a:schemeClr val="accent1">
                    <a:lumMod val="75000"/>
                  </a:schemeClr>
                </a:solidFill>
              </a:rPr>
              <a:t>cineva</a:t>
            </a:r>
            <a:r>
              <a:rPr lang="en-US" sz="3500" b="1" dirty="0">
                <a:solidFill>
                  <a:schemeClr val="accent1">
                    <a:lumMod val="75000"/>
                  </a:schemeClr>
                </a:solidFill>
              </a:rPr>
              <a:t> </a:t>
            </a:r>
            <a:r>
              <a:rPr lang="en-US" sz="3500" b="1" dirty="0" err="1">
                <a:solidFill>
                  <a:schemeClr val="accent1">
                    <a:lumMod val="75000"/>
                  </a:schemeClr>
                </a:solidFill>
              </a:rPr>
              <a:t>ar</a:t>
            </a:r>
            <a:r>
              <a:rPr lang="en-US" sz="3500" b="1" dirty="0">
                <a:solidFill>
                  <a:schemeClr val="accent1">
                    <a:lumMod val="75000"/>
                  </a:schemeClr>
                </a:solidFill>
              </a:rPr>
              <a:t> </a:t>
            </a:r>
            <a:r>
              <a:rPr lang="en-US" sz="3500" b="1" dirty="0" err="1">
                <a:solidFill>
                  <a:schemeClr val="accent1">
                    <a:lumMod val="75000"/>
                  </a:schemeClr>
                </a:solidFill>
              </a:rPr>
              <a:t>trebui</a:t>
            </a:r>
            <a:r>
              <a:rPr lang="en-US" sz="3500" b="1" dirty="0">
                <a:solidFill>
                  <a:schemeClr val="accent1">
                    <a:lumMod val="75000"/>
                  </a:schemeClr>
                </a:solidFill>
              </a:rPr>
              <a:t> </a:t>
            </a:r>
            <a:r>
              <a:rPr lang="en-US" sz="3500" b="1" dirty="0" err="1">
                <a:solidFill>
                  <a:schemeClr val="accent1">
                    <a:lumMod val="75000"/>
                  </a:schemeClr>
                </a:solidFill>
              </a:rPr>
              <a:t>să</a:t>
            </a:r>
            <a:r>
              <a:rPr lang="en-US" sz="3500" b="1" dirty="0">
                <a:solidFill>
                  <a:schemeClr val="accent1">
                    <a:lumMod val="75000"/>
                  </a:schemeClr>
                </a:solidFill>
              </a:rPr>
              <a:t> </a:t>
            </a:r>
            <a:r>
              <a:rPr lang="en-US" sz="3500" b="1" dirty="0" err="1">
                <a:solidFill>
                  <a:schemeClr val="accent1">
                    <a:lumMod val="75000"/>
                  </a:schemeClr>
                </a:solidFill>
              </a:rPr>
              <a:t>trimită</a:t>
            </a:r>
            <a:r>
              <a:rPr lang="en-US" sz="3500" b="1" dirty="0">
                <a:solidFill>
                  <a:schemeClr val="accent1">
                    <a:lumMod val="75000"/>
                  </a:schemeClr>
                </a:solidFill>
              </a:rPr>
              <a:t> un e-mail </a:t>
            </a:r>
            <a:r>
              <a:rPr lang="en-US" sz="3500" b="1" dirty="0" err="1">
                <a:solidFill>
                  <a:schemeClr val="accent1">
                    <a:lumMod val="75000"/>
                  </a:schemeClr>
                </a:solidFill>
              </a:rPr>
              <a:t>securizat</a:t>
            </a:r>
            <a:r>
              <a:rPr lang="en-US" sz="3500" b="1" dirty="0">
                <a:solidFill>
                  <a:schemeClr val="accent1">
                    <a:lumMod val="75000"/>
                  </a:schemeClr>
                </a:solidFill>
              </a:rPr>
              <a:t>.</a:t>
            </a:r>
          </a:p>
          <a:p>
            <a:r>
              <a:rPr lang="pt-BR" sz="2600" dirty="0"/>
              <a:t>Pentru a proteja împotriva amenințărilor reprezentate de infractorii cibernetici</a:t>
            </a:r>
            <a:r>
              <a:rPr lang="en-US" sz="2600" dirty="0"/>
              <a:t>.</a:t>
            </a:r>
          </a:p>
          <a:p>
            <a:r>
              <a:rPr lang="en-US" sz="2600" dirty="0" err="1"/>
              <a:t>Pentru</a:t>
            </a:r>
            <a:r>
              <a:rPr lang="en-US" sz="2600" dirty="0"/>
              <a:t> a </a:t>
            </a:r>
            <a:r>
              <a:rPr lang="en-US" sz="2600" dirty="0" err="1"/>
              <a:t>împiedica</a:t>
            </a:r>
            <a:r>
              <a:rPr lang="en-US" sz="2600" dirty="0"/>
              <a:t> </a:t>
            </a:r>
            <a:r>
              <a:rPr lang="en-US" sz="2600" dirty="0" err="1"/>
              <a:t>furnizorii</a:t>
            </a:r>
            <a:r>
              <a:rPr lang="en-US" sz="2600" dirty="0"/>
              <a:t> de e-mail </a:t>
            </a:r>
            <a:r>
              <a:rPr lang="en-US" sz="2600" dirty="0" err="1"/>
              <a:t>să</a:t>
            </a:r>
            <a:r>
              <a:rPr lang="en-US" sz="2600" dirty="0"/>
              <a:t> </a:t>
            </a:r>
            <a:r>
              <a:rPr lang="en-US" sz="2600" dirty="0" err="1"/>
              <a:t>monitorizeze</a:t>
            </a:r>
            <a:r>
              <a:rPr lang="en-US" sz="2600" dirty="0"/>
              <a:t> e-</a:t>
            </a:r>
            <a:r>
              <a:rPr lang="en-US" sz="2600" dirty="0" err="1"/>
              <a:t>mailurile</a:t>
            </a:r>
            <a:r>
              <a:rPr lang="en-US" sz="2600" dirty="0"/>
              <a:t> </a:t>
            </a:r>
            <a:r>
              <a:rPr lang="en-US" sz="2600" dirty="0" err="1"/>
              <a:t>și</a:t>
            </a:r>
            <a:r>
              <a:rPr lang="en-US" sz="2600" dirty="0"/>
              <a:t> </a:t>
            </a:r>
            <a:r>
              <a:rPr lang="en-US" sz="2600" dirty="0" err="1"/>
              <a:t>să</a:t>
            </a:r>
            <a:r>
              <a:rPr lang="en-US" sz="2600" dirty="0"/>
              <a:t> </a:t>
            </a:r>
            <a:r>
              <a:rPr lang="en-US" sz="2600" dirty="0" err="1"/>
              <a:t>partajeze</a:t>
            </a:r>
            <a:r>
              <a:rPr lang="en-US" sz="2600" dirty="0"/>
              <a:t> date cu </a:t>
            </a:r>
            <a:r>
              <a:rPr lang="en-US" sz="2600" dirty="0" err="1"/>
              <a:t>agenții</a:t>
            </a:r>
            <a:r>
              <a:rPr lang="en-US" sz="2600" dirty="0"/>
              <a:t> de </a:t>
            </a:r>
            <a:r>
              <a:rPr lang="en-US" sz="2600" dirty="0" err="1"/>
              <a:t>publicitate</a:t>
            </a:r>
            <a:r>
              <a:rPr lang="en-US" sz="2600" dirty="0"/>
              <a:t>.</a:t>
            </a:r>
          </a:p>
          <a:p>
            <a:r>
              <a:rPr lang="pt-BR" sz="2600" dirty="0"/>
              <a:t>Pentru a proteja împotriva eforturilor guvernamentale de supraveghere</a:t>
            </a:r>
            <a:r>
              <a:rPr lang="en-US" sz="26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8</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Cum se </a:t>
            </a:r>
            <a:r>
              <a:rPr lang="en-US" sz="3500" b="1" dirty="0" err="1">
                <a:solidFill>
                  <a:schemeClr val="accent1">
                    <a:lumMod val="75000"/>
                  </a:schemeClr>
                </a:solidFill>
              </a:rPr>
              <a:t>trimite</a:t>
            </a:r>
            <a:r>
              <a:rPr lang="en-US" sz="3500" b="1" dirty="0">
                <a:solidFill>
                  <a:schemeClr val="accent1">
                    <a:lumMod val="75000"/>
                  </a:schemeClr>
                </a:solidFill>
              </a:rPr>
              <a:t> un e-mail </a:t>
            </a:r>
            <a:r>
              <a:rPr lang="en-US" sz="3500" b="1" dirty="0" err="1">
                <a:solidFill>
                  <a:schemeClr val="accent1">
                    <a:lumMod val="75000"/>
                  </a:schemeClr>
                </a:solidFill>
              </a:rPr>
              <a:t>securizat</a:t>
            </a:r>
            <a:r>
              <a:rPr lang="en-US" sz="3500" b="1" dirty="0">
                <a:solidFill>
                  <a:schemeClr val="accent1">
                    <a:lumMod val="75000"/>
                  </a:schemeClr>
                </a:solidFill>
              </a:rPr>
              <a:t>?</a:t>
            </a:r>
          </a:p>
          <a:p>
            <a:r>
              <a:rPr lang="en-US" sz="2600" dirty="0"/>
              <a:t>Ce </a:t>
            </a:r>
            <a:r>
              <a:rPr lang="en-US" sz="2600" dirty="0" err="1"/>
              <a:t>opțiuni</a:t>
            </a:r>
            <a:r>
              <a:rPr lang="en-US" sz="2600" dirty="0"/>
              <a:t> </a:t>
            </a:r>
            <a:r>
              <a:rPr lang="en-US" sz="2600" dirty="0" err="1"/>
              <a:t>aveți</a:t>
            </a:r>
            <a:r>
              <a:rPr lang="en-US" sz="2600" dirty="0"/>
              <a:t> la </a:t>
            </a:r>
            <a:r>
              <a:rPr lang="en-US" sz="2600" dirty="0" err="1"/>
              <a:t>dispoziție</a:t>
            </a:r>
            <a:r>
              <a:rPr lang="en-US" sz="2600" dirty="0"/>
              <a:t> </a:t>
            </a:r>
            <a:r>
              <a:rPr lang="en-US" sz="2600" dirty="0" err="1"/>
              <a:t>dacă</a:t>
            </a:r>
            <a:r>
              <a:rPr lang="en-US" sz="2600" dirty="0"/>
              <a:t> </a:t>
            </a:r>
            <a:r>
              <a:rPr lang="en-US" sz="2600" dirty="0" err="1"/>
              <a:t>doriți</a:t>
            </a:r>
            <a:r>
              <a:rPr lang="en-US" sz="2600" dirty="0"/>
              <a:t> </a:t>
            </a:r>
            <a:r>
              <a:rPr lang="en-US" sz="2600" dirty="0" err="1"/>
              <a:t>să</a:t>
            </a:r>
            <a:r>
              <a:rPr lang="en-US" sz="2600" dirty="0"/>
              <a:t> </a:t>
            </a:r>
            <a:r>
              <a:rPr lang="en-US" sz="2600" dirty="0" err="1"/>
              <a:t>trimiteți</a:t>
            </a:r>
            <a:r>
              <a:rPr lang="en-US" sz="2600" dirty="0"/>
              <a:t> un e-mail </a:t>
            </a:r>
            <a:r>
              <a:rPr lang="en-US" sz="2600" dirty="0" err="1"/>
              <a:t>securizat</a:t>
            </a:r>
            <a:r>
              <a:rPr lang="en-US" sz="2600" dirty="0"/>
              <a:t>?</a:t>
            </a:r>
          </a:p>
          <a:p>
            <a:r>
              <a:rPr lang="en-US" sz="2600" dirty="0" err="1"/>
              <a:t>Criptați</a:t>
            </a:r>
            <a:r>
              <a:rPr lang="en-US" sz="2600" dirty="0"/>
              <a:t> e-</a:t>
            </a:r>
            <a:r>
              <a:rPr lang="en-US" sz="2600" dirty="0" err="1"/>
              <a:t>mailurile</a:t>
            </a:r>
            <a:r>
              <a:rPr lang="en-US" sz="2600" dirty="0"/>
              <a:t> </a:t>
            </a:r>
            <a:r>
              <a:rPr lang="en-US" sz="2600" dirty="0" err="1"/>
              <a:t>în</a:t>
            </a:r>
            <a:r>
              <a:rPr lang="en-US" sz="2600" dirty="0"/>
              <a:t> </a:t>
            </a:r>
            <a:r>
              <a:rPr lang="en-US" sz="2600" dirty="0" err="1"/>
              <a:t>clienții</a:t>
            </a:r>
            <a:r>
              <a:rPr lang="en-US" sz="2600" dirty="0"/>
              <a:t> de e-mail </a:t>
            </a:r>
            <a:r>
              <a:rPr lang="en-US" sz="2600" dirty="0" err="1"/>
              <a:t>populari</a:t>
            </a:r>
            <a:r>
              <a:rPr lang="en-US" sz="2600" dirty="0"/>
              <a:t>.</a:t>
            </a:r>
          </a:p>
          <a:p>
            <a:r>
              <a:rPr lang="en-US" sz="2600" dirty="0" err="1"/>
              <a:t>Mulți</a:t>
            </a:r>
            <a:r>
              <a:rPr lang="en-US" sz="2600" dirty="0"/>
              <a:t> </a:t>
            </a:r>
            <a:r>
              <a:rPr lang="en-US" sz="2600" dirty="0" err="1"/>
              <a:t>dintre</a:t>
            </a:r>
            <a:r>
              <a:rPr lang="en-US" sz="2600" dirty="0"/>
              <a:t> </a:t>
            </a:r>
            <a:r>
              <a:rPr lang="en-US" sz="2600" dirty="0" err="1"/>
              <a:t>cei</a:t>
            </a:r>
            <a:r>
              <a:rPr lang="en-US" sz="2600" dirty="0"/>
              <a:t> </a:t>
            </a:r>
            <a:r>
              <a:rPr lang="en-US" sz="2600" dirty="0" err="1"/>
              <a:t>mai</a:t>
            </a:r>
            <a:r>
              <a:rPr lang="en-US" sz="2600" dirty="0"/>
              <a:t> </a:t>
            </a:r>
            <a:r>
              <a:rPr lang="en-US" sz="2600" dirty="0" err="1"/>
              <a:t>importanți</a:t>
            </a:r>
            <a:r>
              <a:rPr lang="en-US" sz="2600" dirty="0"/>
              <a:t> </a:t>
            </a:r>
            <a:r>
              <a:rPr lang="en-US" sz="2600" dirty="0" err="1"/>
              <a:t>furnizori</a:t>
            </a:r>
            <a:r>
              <a:rPr lang="en-US" sz="2600" dirty="0"/>
              <a:t> de e-mail </a:t>
            </a:r>
            <a:r>
              <a:rPr lang="en-US" sz="2600" dirty="0" err="1"/>
              <a:t>bazați</a:t>
            </a:r>
            <a:r>
              <a:rPr lang="en-US" sz="2600" dirty="0"/>
              <a:t> pe web </a:t>
            </a:r>
            <a:r>
              <a:rPr lang="en-US" sz="2600" dirty="0" err="1"/>
              <a:t>vor</a:t>
            </a:r>
            <a:r>
              <a:rPr lang="en-US" sz="2600" dirty="0"/>
              <a:t> </a:t>
            </a:r>
            <a:r>
              <a:rPr lang="en-US" sz="2600" dirty="0" err="1"/>
              <a:t>permite</a:t>
            </a:r>
            <a:r>
              <a:rPr lang="en-US" sz="2600" dirty="0"/>
              <a:t> </a:t>
            </a:r>
            <a:r>
              <a:rPr lang="en-US" sz="2600" dirty="0" err="1"/>
              <a:t>utilizatorilor</a:t>
            </a:r>
            <a:r>
              <a:rPr lang="en-US" sz="2600" dirty="0"/>
              <a:t> </a:t>
            </a:r>
            <a:r>
              <a:rPr lang="en-US" sz="2600" dirty="0" err="1"/>
              <a:t>să-și</a:t>
            </a:r>
            <a:r>
              <a:rPr lang="en-US" sz="2600" dirty="0"/>
              <a:t> </a:t>
            </a:r>
            <a:r>
              <a:rPr lang="en-US" sz="2600" dirty="0" err="1"/>
              <a:t>cripteze</a:t>
            </a:r>
            <a:r>
              <a:rPr lang="en-US" sz="2600" dirty="0"/>
              <a:t> e-</a:t>
            </a:r>
            <a:r>
              <a:rPr lang="en-US" sz="2600" dirty="0" err="1"/>
              <a:t>mailurile</a:t>
            </a:r>
            <a:r>
              <a:rPr lang="en-US" sz="2600" dirty="0"/>
              <a:t> </a:t>
            </a:r>
            <a:r>
              <a:rPr lang="en-US" sz="2600" dirty="0" err="1"/>
              <a:t>folosind</a:t>
            </a:r>
            <a:r>
              <a:rPr lang="en-US" sz="2600" dirty="0"/>
              <a:t> </a:t>
            </a:r>
            <a:r>
              <a:rPr lang="en-US" sz="2600" dirty="0" err="1"/>
              <a:t>oricare</a:t>
            </a:r>
            <a:r>
              <a:rPr lang="en-US" sz="2600" dirty="0"/>
              <a:t> </a:t>
            </a:r>
            <a:r>
              <a:rPr lang="en-US" sz="2600" dirty="0" err="1"/>
              <a:t>dintre</a:t>
            </a:r>
            <a:r>
              <a:rPr lang="en-US" sz="2600" dirty="0"/>
              <a:t> </a:t>
            </a:r>
            <a:r>
              <a:rPr lang="en-US" sz="2600" dirty="0" err="1"/>
              <a:t>cele</a:t>
            </a:r>
            <a:r>
              <a:rPr lang="en-US" sz="2600" dirty="0"/>
              <a:t> </a:t>
            </a:r>
            <a:r>
              <a:rPr lang="en-US" sz="2600" dirty="0" err="1"/>
              <a:t>două</a:t>
            </a:r>
            <a:r>
              <a:rPr lang="en-US" sz="2600" dirty="0"/>
              <a:t> </a:t>
            </a:r>
            <a:r>
              <a:rPr lang="en-US" sz="2600" dirty="0" err="1"/>
              <a:t>protocoale</a:t>
            </a:r>
            <a:r>
              <a:rPr lang="en-US" sz="2600" dirty="0"/>
              <a:t> </a:t>
            </a:r>
            <a:r>
              <a:rPr lang="en-US" sz="2600" dirty="0" err="1"/>
              <a:t>principale</a:t>
            </a:r>
            <a:r>
              <a:rPr lang="en-US" sz="2600" dirty="0"/>
              <a:t> de </a:t>
            </a:r>
            <a:r>
              <a:rPr lang="en-US" sz="2600" dirty="0" err="1"/>
              <a:t>criptare</a:t>
            </a:r>
            <a:r>
              <a:rPr lang="en-US" sz="2600" dirty="0"/>
              <a:t> a e-</a:t>
            </a:r>
            <a:r>
              <a:rPr lang="en-US" sz="2600" dirty="0" err="1"/>
              <a:t>mailului</a:t>
            </a:r>
            <a:r>
              <a:rPr lang="en-US" sz="2600" dirty="0"/>
              <a:t>, S/MIME </a:t>
            </a:r>
            <a:r>
              <a:rPr lang="en-US" sz="2600" dirty="0" err="1"/>
              <a:t>sau</a:t>
            </a:r>
            <a:r>
              <a:rPr lang="en-US" sz="2600" dirty="0"/>
              <a:t> OpenPGP.</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9</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40000" y="2386125"/>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Ce </a:t>
            </a:r>
            <a:r>
              <a:rPr lang="en-US" sz="2600" dirty="0" err="1"/>
              <a:t>opțiuni</a:t>
            </a:r>
            <a:r>
              <a:rPr lang="en-US" sz="2600" dirty="0"/>
              <a:t> </a:t>
            </a:r>
            <a:r>
              <a:rPr lang="en-US" sz="2600" dirty="0" err="1"/>
              <a:t>vă</a:t>
            </a:r>
            <a:r>
              <a:rPr lang="en-US" sz="2600" dirty="0"/>
              <a:t> sunt </a:t>
            </a:r>
            <a:r>
              <a:rPr lang="en-US" sz="2600" dirty="0" err="1"/>
              <a:t>disponibile</a:t>
            </a:r>
            <a:r>
              <a:rPr lang="en-US" sz="2600" dirty="0"/>
              <a:t> </a:t>
            </a:r>
            <a:r>
              <a:rPr lang="en-US" sz="2600" dirty="0" err="1"/>
              <a:t>dacă</a:t>
            </a:r>
            <a:r>
              <a:rPr lang="en-US" sz="2600" dirty="0"/>
              <a:t> </a:t>
            </a:r>
            <a:r>
              <a:rPr lang="en-US" sz="2600" dirty="0" err="1"/>
              <a:t>doriți</a:t>
            </a:r>
            <a:r>
              <a:rPr lang="en-US" sz="2600" dirty="0"/>
              <a:t> </a:t>
            </a:r>
            <a:r>
              <a:rPr lang="en-US" sz="2600" dirty="0" err="1"/>
              <a:t>să</a:t>
            </a:r>
            <a:r>
              <a:rPr lang="en-US" sz="2600" dirty="0"/>
              <a:t> </a:t>
            </a:r>
            <a:r>
              <a:rPr lang="en-US" sz="2600" dirty="0" err="1"/>
              <a:t>trimiteți</a:t>
            </a:r>
            <a:r>
              <a:rPr lang="en-US" sz="2600" dirty="0"/>
              <a:t> un e-mail </a:t>
            </a:r>
            <a:r>
              <a:rPr lang="en-US" sz="2600" dirty="0" err="1"/>
              <a:t>securizat</a:t>
            </a:r>
            <a:r>
              <a:rPr lang="en-US" sz="2600" dirty="0"/>
              <a:t>?</a:t>
            </a:r>
          </a:p>
          <a:p>
            <a:r>
              <a:rPr lang="en-US" sz="2600" dirty="0" err="1"/>
              <a:t>Utilizați</a:t>
            </a:r>
            <a:r>
              <a:rPr lang="en-US" sz="2600" dirty="0"/>
              <a:t> un </a:t>
            </a:r>
            <a:r>
              <a:rPr lang="en-US" sz="2600" dirty="0" err="1"/>
              <a:t>furnizor</a:t>
            </a:r>
            <a:r>
              <a:rPr lang="en-US" sz="2600" dirty="0"/>
              <a:t> de e-mail </a:t>
            </a:r>
            <a:r>
              <a:rPr lang="en-US" sz="2600" dirty="0" err="1"/>
              <a:t>securizat</a:t>
            </a:r>
            <a:r>
              <a:rPr lang="en-US" sz="2600" dirty="0"/>
              <a:t> </a:t>
            </a:r>
            <a:r>
              <a:rPr lang="en-US" sz="2600" dirty="0" err="1"/>
              <a:t>dedicat</a:t>
            </a:r>
            <a:r>
              <a:rPr lang="en-US" sz="2600" dirty="0"/>
              <a:t>.</a:t>
            </a:r>
          </a:p>
          <a:p>
            <a:r>
              <a:rPr lang="en-US" sz="2600" dirty="0" err="1"/>
              <a:t>Dacă</a:t>
            </a:r>
            <a:r>
              <a:rPr lang="en-US" sz="2600" dirty="0"/>
              <a:t> nu </a:t>
            </a:r>
            <a:r>
              <a:rPr lang="en-US" sz="2600" dirty="0" err="1"/>
              <a:t>doriți</a:t>
            </a:r>
            <a:r>
              <a:rPr lang="en-US" sz="2600" dirty="0"/>
              <a:t> </a:t>
            </a:r>
            <a:r>
              <a:rPr lang="en-US" sz="2600" dirty="0" err="1"/>
              <a:t>să</a:t>
            </a:r>
            <a:r>
              <a:rPr lang="en-US" sz="2600" dirty="0"/>
              <a:t> </a:t>
            </a:r>
            <a:r>
              <a:rPr lang="en-US" sz="2600" dirty="0" err="1"/>
              <a:t>treceți</a:t>
            </a:r>
            <a:r>
              <a:rPr lang="en-US" sz="2600" dirty="0"/>
              <a:t> </a:t>
            </a:r>
            <a:r>
              <a:rPr lang="en-US" sz="2600" dirty="0" err="1"/>
              <a:t>prin</a:t>
            </a:r>
            <a:r>
              <a:rPr lang="en-US" sz="2600" dirty="0"/>
              <a:t> </a:t>
            </a:r>
            <a:r>
              <a:rPr lang="en-US" sz="2600" dirty="0" err="1"/>
              <a:t>problemele</a:t>
            </a:r>
            <a:r>
              <a:rPr lang="en-US" sz="2600" dirty="0"/>
              <a:t> de a </a:t>
            </a:r>
            <a:r>
              <a:rPr lang="en-US" sz="2600" dirty="0" err="1"/>
              <a:t>activa</a:t>
            </a:r>
            <a:r>
              <a:rPr lang="en-US" sz="2600" dirty="0"/>
              <a:t> manual </a:t>
            </a:r>
            <a:r>
              <a:rPr lang="en-US" sz="2600" dirty="0" err="1"/>
              <a:t>criptarea</a:t>
            </a:r>
            <a:r>
              <a:rPr lang="en-US" sz="2600" dirty="0"/>
              <a:t> S/MIME </a:t>
            </a:r>
            <a:r>
              <a:rPr lang="en-US" sz="2600" dirty="0" err="1"/>
              <a:t>sau</a:t>
            </a:r>
            <a:r>
              <a:rPr lang="en-US" sz="2600" dirty="0"/>
              <a:t> OpenPGP pe </a:t>
            </a:r>
            <a:r>
              <a:rPr lang="en-US" sz="2600" dirty="0" err="1"/>
              <a:t>contul</a:t>
            </a:r>
            <a:r>
              <a:rPr lang="en-US" sz="2600" dirty="0"/>
              <a:t> </a:t>
            </a:r>
            <a:r>
              <a:rPr lang="en-US" sz="2600" dirty="0" err="1"/>
              <a:t>dvs</a:t>
            </a:r>
            <a:r>
              <a:rPr lang="en-US" sz="2600" dirty="0"/>
              <a:t>. de e-mail </a:t>
            </a:r>
            <a:r>
              <a:rPr lang="en-US" sz="2600" dirty="0" err="1"/>
              <a:t>tradițional</a:t>
            </a:r>
            <a:r>
              <a:rPr lang="en-US" sz="2600" dirty="0"/>
              <a:t> </a:t>
            </a:r>
            <a:r>
              <a:rPr lang="en-US" sz="2600" dirty="0" err="1"/>
              <a:t>bazat</a:t>
            </a:r>
            <a:r>
              <a:rPr lang="en-US" sz="2600" dirty="0"/>
              <a:t> pe web, o </a:t>
            </a:r>
            <a:r>
              <a:rPr lang="en-US" sz="2600" dirty="0" err="1"/>
              <a:t>modalitate</a:t>
            </a:r>
            <a:r>
              <a:rPr lang="en-US" sz="2600" dirty="0"/>
              <a:t> </a:t>
            </a:r>
            <a:r>
              <a:rPr lang="en-US" sz="2600" dirty="0" err="1"/>
              <a:t>mult</a:t>
            </a:r>
            <a:r>
              <a:rPr lang="en-US" sz="2600" dirty="0"/>
              <a:t> </a:t>
            </a:r>
            <a:r>
              <a:rPr lang="en-US" sz="2600" dirty="0" err="1"/>
              <a:t>mai</a:t>
            </a:r>
            <a:r>
              <a:rPr lang="en-US" sz="2600" dirty="0"/>
              <a:t> </a:t>
            </a:r>
            <a:r>
              <a:rPr lang="en-US" sz="2600" dirty="0" err="1"/>
              <a:t>ușoară</a:t>
            </a:r>
            <a:r>
              <a:rPr lang="en-US" sz="2600" dirty="0"/>
              <a:t> de a </a:t>
            </a:r>
            <a:r>
              <a:rPr lang="en-US" sz="2600" dirty="0" err="1"/>
              <a:t>trimite</a:t>
            </a:r>
            <a:r>
              <a:rPr lang="en-US" sz="2600" dirty="0"/>
              <a:t> un e-mail </a:t>
            </a:r>
            <a:r>
              <a:rPr lang="en-US" sz="2600" dirty="0" err="1"/>
              <a:t>securizat</a:t>
            </a:r>
            <a:r>
              <a:rPr lang="en-US" sz="2600" dirty="0"/>
              <a:t> </a:t>
            </a:r>
            <a:r>
              <a:rPr lang="en-US" sz="2600" dirty="0" err="1"/>
              <a:t>este</a:t>
            </a:r>
            <a:r>
              <a:rPr lang="en-US" sz="2600" dirty="0"/>
              <a:t> </a:t>
            </a:r>
            <a:r>
              <a:rPr lang="en-US" sz="2600" dirty="0" err="1"/>
              <a:t>să</a:t>
            </a:r>
            <a:r>
              <a:rPr lang="en-US" sz="2600" dirty="0"/>
              <a:t> </a:t>
            </a:r>
            <a:r>
              <a:rPr lang="en-US" sz="2600" dirty="0" err="1"/>
              <a:t>creați</a:t>
            </a:r>
            <a:r>
              <a:rPr lang="en-US" sz="2600" dirty="0"/>
              <a:t> un </a:t>
            </a:r>
            <a:r>
              <a:rPr lang="en-US" sz="2600" dirty="0" err="1"/>
              <a:t>cont</a:t>
            </a:r>
            <a:r>
              <a:rPr lang="en-US" sz="2600" dirty="0"/>
              <a:t> la un </a:t>
            </a:r>
            <a:r>
              <a:rPr lang="en-US" sz="2600" dirty="0" err="1"/>
              <a:t>furnizor</a:t>
            </a:r>
            <a:r>
              <a:rPr lang="en-US" sz="2600" dirty="0"/>
              <a:t> de e-mail </a:t>
            </a:r>
            <a:r>
              <a:rPr lang="en-US" sz="2600" dirty="0" err="1"/>
              <a:t>securizat</a:t>
            </a:r>
            <a:r>
              <a:rPr lang="en-US" sz="2600" dirty="0"/>
              <a:t>.</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07321" y="208247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10</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9099452C-4B28-42DC-B5C2-37071E8ED197}"/>
              </a:ext>
            </a:extLst>
          </p:cNvPr>
          <p:cNvSpPr txBox="1"/>
          <p:nvPr/>
        </p:nvSpPr>
        <p:spPr>
          <a:xfrm>
            <a:off x="1067163" y="1737016"/>
            <a:ext cx="6097904" cy="523220"/>
          </a:xfrm>
          <a:prstGeom prst="rect">
            <a:avLst/>
          </a:prstGeom>
          <a:noFill/>
        </p:spPr>
        <p:txBody>
          <a:bodyPr wrap="square">
            <a:spAutoFit/>
          </a:bodyPr>
          <a:lstStyle/>
          <a:p>
            <a:r>
              <a:rPr lang="en-GB" sz="2800" dirty="0"/>
              <a:t>Cum se </a:t>
            </a:r>
            <a:r>
              <a:rPr lang="en-GB" sz="2800" dirty="0" err="1"/>
              <a:t>trimite</a:t>
            </a:r>
            <a:r>
              <a:rPr lang="en-GB" sz="2800" dirty="0"/>
              <a:t> un e-mail </a:t>
            </a:r>
            <a:r>
              <a:rPr lang="en-GB" sz="2800" dirty="0" err="1"/>
              <a:t>securizat</a:t>
            </a:r>
            <a:r>
              <a:rPr lang="en-GB" sz="2800" dirty="0"/>
              <a:t>?</a:t>
            </a:r>
          </a:p>
        </p:txBody>
      </p:sp>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err="1">
                <a:solidFill>
                  <a:schemeClr val="accent1">
                    <a:lumMod val="75000"/>
                  </a:schemeClr>
                </a:solidFill>
              </a:rPr>
              <a:t>Când</a:t>
            </a:r>
            <a:r>
              <a:rPr lang="en-US" sz="3500" b="1" dirty="0">
                <a:solidFill>
                  <a:schemeClr val="accent1">
                    <a:lumMod val="75000"/>
                  </a:schemeClr>
                </a:solidFill>
              </a:rPr>
              <a:t> </a:t>
            </a:r>
            <a:r>
              <a:rPr lang="en-US" sz="3500" b="1" dirty="0" err="1">
                <a:solidFill>
                  <a:schemeClr val="accent1">
                    <a:lumMod val="75000"/>
                  </a:schemeClr>
                </a:solidFill>
              </a:rPr>
              <a:t>primiți</a:t>
            </a:r>
            <a:r>
              <a:rPr lang="en-US" sz="3500" b="1" dirty="0">
                <a:solidFill>
                  <a:schemeClr val="accent1">
                    <a:lumMod val="75000"/>
                  </a:schemeClr>
                </a:solidFill>
              </a:rPr>
              <a:t> un e-mail</a:t>
            </a:r>
          </a:p>
          <a:p>
            <a:r>
              <a:rPr lang="pt-BR" sz="2600" dirty="0"/>
              <a:t>Acordați atenție identității expeditorului nu este garantată</a:t>
            </a:r>
            <a:endParaRPr lang="en-US" sz="2600" dirty="0"/>
          </a:p>
          <a:p>
            <a:r>
              <a:rPr lang="en-US" sz="2600" dirty="0"/>
              <a:t>Nu </a:t>
            </a:r>
            <a:r>
              <a:rPr lang="en-US" sz="2600" dirty="0" err="1"/>
              <a:t>deschideți</a:t>
            </a:r>
            <a:r>
              <a:rPr lang="en-US" sz="2600" dirty="0"/>
              <a:t> </a:t>
            </a:r>
            <a:r>
              <a:rPr lang="en-US" sz="2600" dirty="0" err="1"/>
              <a:t>atașamente</a:t>
            </a:r>
            <a:r>
              <a:rPr lang="en-US" sz="2600" dirty="0"/>
              <a:t> care </a:t>
            </a:r>
            <a:r>
              <a:rPr lang="en-US" sz="2600" dirty="0" err="1"/>
              <a:t>provin</a:t>
            </a:r>
            <a:r>
              <a:rPr lang="en-US" sz="2600" dirty="0"/>
              <a:t> de la </a:t>
            </a:r>
            <a:r>
              <a:rPr lang="en-US" sz="2600" dirty="0" err="1"/>
              <a:t>persoane</a:t>
            </a:r>
            <a:r>
              <a:rPr lang="en-US" sz="2600" dirty="0"/>
              <a:t> </a:t>
            </a:r>
            <a:r>
              <a:rPr lang="en-US" sz="2600" dirty="0" err="1"/>
              <a:t>necunoscute</a:t>
            </a:r>
            <a:endParaRPr lang="en-US" sz="2600" dirty="0"/>
          </a:p>
          <a:p>
            <a:r>
              <a:rPr lang="en-US" sz="2600" dirty="0"/>
              <a:t>Mai </a:t>
            </a:r>
            <a:r>
              <a:rPr lang="en-US" sz="2600" dirty="0" err="1"/>
              <a:t>întâi</a:t>
            </a:r>
            <a:r>
              <a:rPr lang="en-US" sz="2600" dirty="0"/>
              <a:t> </a:t>
            </a:r>
            <a:r>
              <a:rPr lang="en-US" sz="2600" dirty="0" err="1"/>
              <a:t>atașamentul</a:t>
            </a:r>
            <a:r>
              <a:rPr lang="en-US" sz="2600" dirty="0"/>
              <a:t> </a:t>
            </a:r>
            <a:r>
              <a:rPr lang="en-US" sz="2600" dirty="0" err="1"/>
              <a:t>trebuie</a:t>
            </a:r>
            <a:r>
              <a:rPr lang="en-US" sz="2600" dirty="0"/>
              <a:t> </a:t>
            </a:r>
            <a:r>
              <a:rPr lang="en-US" sz="2600" dirty="0" err="1"/>
              <a:t>descărcat</a:t>
            </a:r>
            <a:r>
              <a:rPr lang="en-US" sz="2600" dirty="0"/>
              <a:t> </a:t>
            </a:r>
            <a:r>
              <a:rPr lang="en-US" sz="2600" dirty="0" err="1"/>
              <a:t>și</a:t>
            </a:r>
            <a:r>
              <a:rPr lang="en-US" sz="2600" dirty="0"/>
              <a:t> </a:t>
            </a:r>
            <a:r>
              <a:rPr lang="en-US" sz="2600" dirty="0" err="1"/>
              <a:t>scanat</a:t>
            </a:r>
            <a:r>
              <a:rPr lang="en-US" sz="2600" dirty="0"/>
              <a:t> cu </a:t>
            </a:r>
            <a:r>
              <a:rPr lang="en-US" sz="2600" dirty="0" err="1"/>
              <a:t>soluția</a:t>
            </a:r>
            <a:r>
              <a:rPr lang="en-US" sz="2600" dirty="0"/>
              <a:t> antivirus </a:t>
            </a:r>
            <a:r>
              <a:rPr lang="en-US" sz="2600" dirty="0" err="1"/>
              <a:t>instalată</a:t>
            </a:r>
            <a:endParaRPr lang="en-US" sz="2600" dirty="0"/>
          </a:p>
          <a:p>
            <a:r>
              <a:rPr lang="en-US" sz="2600" dirty="0"/>
              <a:t>E-</a:t>
            </a:r>
            <a:r>
              <a:rPr lang="en-US" sz="2600" dirty="0" err="1"/>
              <a:t>mailurile</a:t>
            </a:r>
            <a:r>
              <a:rPr lang="en-US" sz="2600" dirty="0"/>
              <a:t> care </a:t>
            </a:r>
            <a:r>
              <a:rPr lang="en-US" sz="2600" dirty="0" err="1"/>
              <a:t>conțin</a:t>
            </a:r>
            <a:r>
              <a:rPr lang="en-US" sz="2600" dirty="0"/>
              <a:t> </a:t>
            </a:r>
            <a:r>
              <a:rPr lang="en-US" sz="2600" dirty="0" err="1"/>
              <a:t>linkuri</a:t>
            </a:r>
            <a:r>
              <a:rPr lang="en-US" sz="2600" dirty="0"/>
              <a:t>, nu </a:t>
            </a:r>
            <a:r>
              <a:rPr lang="en-US" sz="2600" dirty="0" err="1"/>
              <a:t>accesează</a:t>
            </a:r>
            <a:r>
              <a:rPr lang="en-US" sz="2600" dirty="0"/>
              <a:t> direct </a:t>
            </a:r>
            <a:r>
              <a:rPr lang="en-US" sz="2600" dirty="0" err="1"/>
              <a:t>acel</a:t>
            </a:r>
            <a:r>
              <a:rPr lang="en-US" sz="2600" dirty="0"/>
              <a:t> link</a:t>
            </a:r>
          </a:p>
          <a:p>
            <a:r>
              <a:rPr lang="en-US" sz="2600" dirty="0"/>
              <a:t>Nu </a:t>
            </a:r>
            <a:r>
              <a:rPr lang="en-US" sz="2600" dirty="0" err="1"/>
              <a:t>răspundeți</a:t>
            </a:r>
            <a:r>
              <a:rPr lang="en-US" sz="2600" dirty="0"/>
              <a:t> la e-</a:t>
            </a:r>
            <a:r>
              <a:rPr lang="en-US" sz="2600" dirty="0" err="1"/>
              <a:t>mailurile</a:t>
            </a:r>
            <a:r>
              <a:rPr lang="en-US" sz="2600" dirty="0"/>
              <a:t> care </a:t>
            </a:r>
            <a:r>
              <a:rPr lang="en-US" sz="2600" dirty="0" err="1"/>
              <a:t>conțin</a:t>
            </a:r>
            <a:r>
              <a:rPr lang="en-US" sz="2600" dirty="0"/>
              <a:t> </a:t>
            </a:r>
            <a:r>
              <a:rPr lang="en-US" sz="2600" dirty="0" err="1"/>
              <a:t>solicitări</a:t>
            </a:r>
            <a:r>
              <a:rPr lang="en-US" sz="2600" dirty="0"/>
              <a:t> de date </a:t>
            </a:r>
            <a:r>
              <a:rPr lang="en-US" sz="2600" dirty="0" err="1"/>
              <a:t>personale</a:t>
            </a:r>
            <a:r>
              <a:rPr lang="en-US" sz="2600" dirty="0"/>
              <a:t> </a:t>
            </a:r>
            <a:r>
              <a:rPr lang="en-US" sz="2600" dirty="0" err="1"/>
              <a:t>sau</a:t>
            </a:r>
            <a:r>
              <a:rPr lang="en-US" sz="2600" dirty="0"/>
              <a:t> </a:t>
            </a:r>
            <a:r>
              <a:rPr lang="en-US" sz="2600" dirty="0" err="1"/>
              <a:t>confidențiale</a:t>
            </a:r>
            <a:endParaRPr lang="en-US" sz="26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11</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12</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a:normAutofit/>
          </a:bodyPr>
          <a:lstStyle/>
          <a:p>
            <a:pPr marL="0" indent="0">
              <a:buNone/>
            </a:pPr>
            <a:r>
              <a:rPr lang="it-IT" dirty="0"/>
              <a:t>Metode de creare a parolelor puternice</a:t>
            </a:r>
            <a:r>
              <a:rPr lang="en-US" dirty="0"/>
              <a:t>.</a:t>
            </a:r>
          </a:p>
          <a:p>
            <a:r>
              <a:rPr lang="en-US" sz="2400" dirty="0" err="1"/>
              <a:t>Metoda</a:t>
            </a:r>
            <a:r>
              <a:rPr lang="en-US" sz="2400" dirty="0"/>
              <a:t> </a:t>
            </a:r>
            <a:r>
              <a:rPr lang="en-US" sz="2400" dirty="0" err="1"/>
              <a:t>fonetică</a:t>
            </a:r>
            <a:r>
              <a:rPr lang="en-US" sz="2400" dirty="0"/>
              <a:t>: </a:t>
            </a:r>
            <a:r>
              <a:rPr lang="en-US" sz="2400" dirty="0" err="1"/>
              <a:t>știu</a:t>
            </a:r>
            <a:r>
              <a:rPr lang="en-US" sz="2400" dirty="0"/>
              <a:t> </a:t>
            </a:r>
            <a:r>
              <a:rPr lang="en-US" sz="2400" dirty="0" err="1"/>
              <a:t>sigur</a:t>
            </a:r>
            <a:r>
              <a:rPr lang="en-US" sz="2400" dirty="0"/>
              <a:t> </a:t>
            </a:r>
            <a:r>
              <a:rPr lang="en-US" sz="2400" dirty="0" err="1"/>
              <a:t>că</a:t>
            </a:r>
            <a:r>
              <a:rPr lang="en-US" sz="2400" dirty="0"/>
              <a:t> am un DVD Blu-Ray</a:t>
            </a:r>
            <a:r>
              <a:rPr lang="en-US" sz="2400" i="1" dirty="0"/>
              <a:t>!</a:t>
            </a:r>
          </a:p>
          <a:p>
            <a:pPr lvl="1"/>
            <a:r>
              <a:rPr lang="en-US" dirty="0"/>
              <a:t>St1u100%km1DVDBLr!</a:t>
            </a:r>
          </a:p>
          <a:p>
            <a:r>
              <a:rPr lang="en-US" sz="2400" dirty="0" err="1"/>
              <a:t>Metoda</a:t>
            </a:r>
            <a:r>
              <a:rPr lang="en-US" sz="2400" dirty="0"/>
              <a:t> </a:t>
            </a:r>
            <a:r>
              <a:rPr lang="en-US" sz="2400" dirty="0" err="1"/>
              <a:t>primei</a:t>
            </a:r>
            <a:r>
              <a:rPr lang="en-US" sz="2400" dirty="0"/>
              <a:t> </a:t>
            </a:r>
            <a:r>
              <a:rPr lang="en-US" sz="2400" dirty="0" err="1"/>
              <a:t>litere</a:t>
            </a:r>
            <a:r>
              <a:rPr lang="en-US" sz="2400" dirty="0"/>
              <a:t>: </a:t>
            </a:r>
            <a:r>
              <a:rPr lang="en-US" sz="2400" dirty="0" err="1"/>
              <a:t>știu</a:t>
            </a:r>
            <a:r>
              <a:rPr lang="en-US" sz="2400" dirty="0"/>
              <a:t> </a:t>
            </a:r>
            <a:r>
              <a:rPr lang="en-US" sz="2400" dirty="0" err="1"/>
              <a:t>sigur</a:t>
            </a:r>
            <a:r>
              <a:rPr lang="en-US" sz="2400" dirty="0"/>
              <a:t> </a:t>
            </a:r>
            <a:r>
              <a:rPr lang="en-US" sz="2400" dirty="0" err="1"/>
              <a:t>că</a:t>
            </a:r>
            <a:r>
              <a:rPr lang="en-US" sz="2400" dirty="0"/>
              <a:t> am un DVD Blu-Ray</a:t>
            </a:r>
            <a:r>
              <a:rPr lang="en-US" sz="2400" i="1" dirty="0"/>
              <a:t>!</a:t>
            </a:r>
          </a:p>
          <a:p>
            <a:pPr lvl="1"/>
            <a:r>
              <a:rPr lang="en-US" dirty="0"/>
              <a:t>sSka1DVDBr!</a:t>
            </a:r>
          </a:p>
          <a:p>
            <a:r>
              <a:rPr lang="en-US" sz="2400" dirty="0" err="1"/>
              <a:t>Metoda</a:t>
            </a:r>
            <a:r>
              <a:rPr lang="en-US" sz="2400" dirty="0"/>
              <a:t> de </a:t>
            </a:r>
            <a:r>
              <a:rPr lang="en-US" sz="2400" dirty="0" err="1"/>
              <a:t>înlocuire</a:t>
            </a:r>
            <a:r>
              <a:rPr lang="en-US" sz="2400" dirty="0"/>
              <a:t> (de </a:t>
            </a:r>
            <a:r>
              <a:rPr lang="en-US" sz="2400" dirty="0" err="1"/>
              <a:t>obicei</a:t>
            </a:r>
            <a:r>
              <a:rPr lang="en-US" sz="2400" dirty="0"/>
              <a:t> </a:t>
            </a:r>
            <a:r>
              <a:rPr lang="en-US" sz="2400" dirty="0" err="1"/>
              <a:t>vocale</a:t>
            </a:r>
            <a:r>
              <a:rPr lang="en-US" sz="2400" dirty="0"/>
              <a:t>): </a:t>
            </a:r>
            <a:r>
              <a:rPr lang="en-US" sz="2400" dirty="0" err="1"/>
              <a:t>Iubesc</a:t>
            </a:r>
            <a:r>
              <a:rPr lang="en-US" sz="2400" dirty="0"/>
              <a:t> </a:t>
            </a:r>
            <a:r>
              <a:rPr lang="en-US" sz="2400" dirty="0" err="1"/>
              <a:t>vacanțele</a:t>
            </a:r>
            <a:endParaRPr lang="en-US" sz="2400" i="1" dirty="0"/>
          </a:p>
          <a:p>
            <a:pPr lvl="1"/>
            <a:r>
              <a:rPr lang="en-US" dirty="0"/>
              <a:t>@d0rc0nc#d11l#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t-BR" dirty="0"/>
              <a:t>Lista de verificare a securității 13</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it-IT" dirty="0"/>
              <a:t>Metode de creare a parolelor puternice</a:t>
            </a:r>
            <a:endParaRPr lang="en-US" dirty="0"/>
          </a:p>
          <a:p>
            <a:r>
              <a:rPr lang="pt-BR" sz="2400" dirty="0"/>
              <a:t>Metoda inversă și de substituție </a:t>
            </a:r>
            <a:r>
              <a:rPr lang="en-US" sz="2400" dirty="0"/>
              <a:t>: </a:t>
            </a:r>
            <a:r>
              <a:rPr lang="en-US" sz="2400" i="1" dirty="0"/>
              <a:t>I love vacations</a:t>
            </a:r>
          </a:p>
          <a:p>
            <a:pPr lvl="1"/>
            <a:r>
              <a:rPr lang="en-US" dirty="0"/>
              <a:t>r0d@3l11d3cn0c</a:t>
            </a:r>
          </a:p>
          <a:p>
            <a:r>
              <a:rPr lang="it-IT" sz="2400" dirty="0"/>
              <a:t>Litere mari/minuscule, număr/simbol și metoda de înlocuire </a:t>
            </a:r>
            <a:r>
              <a:rPr lang="en-US" sz="2400" dirty="0"/>
              <a:t>: </a:t>
            </a:r>
            <a:r>
              <a:rPr lang="en-US" sz="2400" i="1" dirty="0"/>
              <a:t>I love holidays</a:t>
            </a:r>
          </a:p>
          <a:p>
            <a:pPr lvl="1"/>
            <a:r>
              <a:rPr lang="en-US" dirty="0"/>
              <a:t>@D0rC)nC3d11L3</a:t>
            </a:r>
          </a:p>
          <a:p>
            <a:r>
              <a:rPr lang="en-US" sz="2400" dirty="0" err="1"/>
              <a:t>Personalizarea</a:t>
            </a:r>
            <a:r>
              <a:rPr lang="en-US" sz="2400" dirty="0"/>
              <a:t> </a:t>
            </a:r>
            <a:r>
              <a:rPr lang="en-US" sz="2400" dirty="0" err="1"/>
              <a:t>metodelor</a:t>
            </a:r>
            <a:r>
              <a:rPr lang="en-US" sz="2400" dirty="0"/>
              <a:t> </a:t>
            </a:r>
            <a:r>
              <a:rPr lang="en-US" sz="2400" dirty="0" err="1"/>
              <a:t>în</a:t>
            </a:r>
            <a:r>
              <a:rPr lang="en-US" sz="2400" dirty="0"/>
              <a:t> </a:t>
            </a:r>
            <a:r>
              <a:rPr lang="en-US" sz="2400" dirty="0" err="1"/>
              <a:t>funcție</a:t>
            </a:r>
            <a:r>
              <a:rPr lang="en-US" sz="2400" dirty="0"/>
              <a:t> de site-</a:t>
            </a:r>
            <a:r>
              <a:rPr lang="en-US" sz="2400" dirty="0" err="1"/>
              <a:t>uri</a:t>
            </a:r>
            <a:r>
              <a:rPr lang="en-US" sz="2400" dirty="0"/>
              <a:t> web </a:t>
            </a:r>
            <a:r>
              <a:rPr lang="en-US" sz="2400" dirty="0" err="1"/>
              <a:t>pentru</a:t>
            </a:r>
            <a:r>
              <a:rPr lang="en-US" sz="2400" dirty="0"/>
              <a:t> a </a:t>
            </a:r>
            <a:r>
              <a:rPr lang="en-US" sz="2400" dirty="0" err="1"/>
              <a:t>crea</a:t>
            </a:r>
            <a:r>
              <a:rPr lang="en-US" sz="2400" dirty="0"/>
              <a:t> o </a:t>
            </a:r>
            <a:r>
              <a:rPr lang="en-US" sz="2400" dirty="0" err="1"/>
              <a:t>generare</a:t>
            </a:r>
            <a:r>
              <a:rPr lang="en-US" sz="2400" dirty="0"/>
              <a:t> de parole </a:t>
            </a:r>
            <a:r>
              <a:rPr lang="en-US" sz="2400" dirty="0" err="1"/>
              <a:t>personale</a:t>
            </a:r>
            <a:endParaRPr lang="en-US" sz="2400" dirty="0"/>
          </a:p>
          <a:p>
            <a:pPr lvl="1"/>
            <a:r>
              <a:rPr lang="en-US" dirty="0"/>
              <a:t>System: Gmail - "G@D0rC)nC3d!1L3MAIL", Yahoo - "YA@D0rC)nC3d!1L3HOO", </a:t>
            </a:r>
            <a:r>
              <a:rPr lang="en-US" dirty="0" err="1"/>
              <a:t>Wizzair</a:t>
            </a:r>
            <a:r>
              <a:rPr lang="en-US" dirty="0"/>
              <a:t> - "WIZZ@D0rC )nC3d!1L3AIR”.</a:t>
            </a:r>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dirty="0" err="1"/>
              <a:t>Vă</a:t>
            </a:r>
            <a:r>
              <a:rPr lang="en-US" dirty="0"/>
              <a:t> </a:t>
            </a:r>
            <a:r>
              <a:rPr lang="en-US" dirty="0" err="1"/>
              <a:t>mulțumim</a:t>
            </a:r>
            <a:r>
              <a:rPr lang="en-US" dirty="0"/>
              <a:t> </a:t>
            </a:r>
            <a:r>
              <a:rPr lang="en-US" dirty="0" err="1"/>
              <a:t>pentru</a:t>
            </a:r>
            <a:r>
              <a:rPr lang="en-US" dirty="0"/>
              <a:t> </a:t>
            </a:r>
            <a:r>
              <a:rPr lang="en-US" dirty="0" err="1"/>
              <a:t>atenție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0FBE4ED4-7410-47DF-B494-1E91030D5B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78E3DF04-15D9-4098-80D3-6EC7B175CC6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281</TotalTime>
  <Words>5293</Words>
  <Application>Microsoft Office PowerPoint</Application>
  <PresentationFormat>Widescreen</PresentationFormat>
  <Paragraphs>305</Paragraphs>
  <Slides>36</Slides>
  <Notes>35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Calibri Light</vt:lpstr>
      <vt:lpstr>Office</vt:lpstr>
      <vt:lpstr>Securitatea informațiilor pentru manageri</vt:lpstr>
      <vt:lpstr>Managementul securității informațiilor 3</vt:lpstr>
      <vt:lpstr>Securitate cibernetică pentru antreprenori și IMM-uri</vt:lpstr>
      <vt:lpstr>Conținutul acestui modul</vt:lpstr>
      <vt:lpstr>Managementul securității informațiilor (ISM)</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Cele mai importante amenințări cibernetice</vt:lpstr>
      <vt:lpstr>Tipuri de atacuri</vt:lpstr>
      <vt:lpstr>Tipuri de atacuri</vt:lpstr>
      <vt:lpstr>Tipuri de atacuri</vt:lpstr>
      <vt:lpstr>Tipuri de atacuri</vt:lpstr>
      <vt:lpstr>Tipuri de atacuri</vt:lpstr>
      <vt:lpstr>Tipuri de atacuri</vt:lpstr>
      <vt:lpstr>Server web securizat – SSL</vt:lpstr>
      <vt:lpstr>Lista de verificare a securității 1</vt:lpstr>
      <vt:lpstr>Lista de verificare a securității 2</vt:lpstr>
      <vt:lpstr>Lista de verificare a securității 3</vt:lpstr>
      <vt:lpstr>Lista de verificare a securității 4</vt:lpstr>
      <vt:lpstr>Lista de verificare a securității 5</vt:lpstr>
      <vt:lpstr>Lista de verificare a securității 6</vt:lpstr>
      <vt:lpstr>Lista de verificare a securității 7</vt:lpstr>
      <vt:lpstr>Lista de verificare a securității 8</vt:lpstr>
      <vt:lpstr>Lista de verificare a securității 9</vt:lpstr>
      <vt:lpstr>Lista de verificare a securității 10</vt:lpstr>
      <vt:lpstr>Lista de verificare a securității 11</vt:lpstr>
      <vt:lpstr>Lista de verificare a securității 12</vt:lpstr>
      <vt:lpstr>Lista de verificare a securității 13</vt:lpstr>
      <vt:lpstr>Vă mulțumim pentru atenție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Ayen4</cp:lastModifiedBy>
  <cp:revision>32</cp:revision>
  <dcterms:created xsi:type="dcterms:W3CDTF">2022-10-31T15:14:22Z</dcterms:created>
  <dcterms:modified xsi:type="dcterms:W3CDTF">2023-03-09T23:00:32Z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