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 bookmarkIdSeed="2">
  <p:sldMasterIdLst>
    <p:sldMasterId id="2147483648" r:id="rId4"/>
  </p:sldMasterIdLst>
  <p:sldIdLst>
    <p:sldId id="256" r:id="rId5"/>
    <p:sldId id="261" r:id="rId6"/>
    <p:sldId id="262" r:id="rId7"/>
    <p:sldId id="263" r:id="rId8"/>
    <p:sldId id="265" r:id="rId9"/>
    <p:sldId id="266" r:id="rId10"/>
    <p:sldId id="267" r:id="rId11"/>
    <p:sldId id="268" r:id="rId12"/>
    <p:sldId id="269" r:id="rId13"/>
    <p:sldId id="341" r:id="rId14"/>
    <p:sldId id="270" r:id="rId15"/>
    <p:sldId id="342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82" r:id="rId24"/>
    <p:sldId id="283" r:id="rId25"/>
    <p:sldId id="284" r:id="rId26"/>
    <p:sldId id="286" r:id="rId27"/>
    <p:sldId id="289" r:id="rId28"/>
    <p:sldId id="290" r:id="rId29"/>
    <p:sldId id="291" r:id="rId30"/>
    <p:sldId id="294" r:id="rId31"/>
    <p:sldId id="296" r:id="rId32"/>
    <p:sldId id="298" r:id="rId33"/>
    <p:sldId id="300" r:id="rId34"/>
    <p:sldId id="302" r:id="rId35"/>
    <p:sldId id="303" r:id="rId36"/>
    <p:sldId id="304" r:id="rId37"/>
    <p:sldId id="305" r:id="rId38"/>
    <p:sldId id="306" r:id="rId39"/>
    <p:sldId id="307" r:id="rId40"/>
    <p:sldId id="308" r:id="rId41"/>
    <p:sldId id="309" r:id="rId42"/>
    <p:sldId id="310" r:id="rId43"/>
    <p:sldId id="311" r:id="rId44"/>
    <p:sldId id="312" r:id="rId45"/>
    <p:sldId id="313" r:id="rId46"/>
    <p:sldId id="315" r:id="rId47"/>
    <p:sldId id="316" r:id="rId48"/>
    <p:sldId id="317" r:id="rId49"/>
    <p:sldId id="318" r:id="rId50"/>
    <p:sldId id="320" r:id="rId51"/>
    <p:sldId id="322" r:id="rId52"/>
    <p:sldId id="323" r:id="rId53"/>
    <p:sldId id="325" r:id="rId54"/>
    <p:sldId id="326" r:id="rId55"/>
    <p:sldId id="327" r:id="rId56"/>
    <p:sldId id="329" r:id="rId57"/>
    <p:sldId id="330" r:id="rId58"/>
    <p:sldId id="331" r:id="rId59"/>
    <p:sldId id="332" r:id="rId60"/>
    <p:sldId id="333" r:id="rId61"/>
    <p:sldId id="334" r:id="rId62"/>
    <p:sldId id="335" r:id="rId63"/>
    <p:sldId id="337" r:id="rId64"/>
    <p:sldId id="339" r:id="rId65"/>
    <p:sldId id="340" r:id="rId66"/>
  </p:sldIdLst>
  <p:sldSz cx="12192000" cy="6858000"/>
  <p:notesSz cx="6858000" cy="9144000"/>
  <p:defaultTextStyle>
    <a:defPPr>
      <a:defRPr lang="de-DE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554"/>
    <p:restoredTop sz="96327"/>
  </p:normalViewPr>
  <p:slideViewPr>
    <p:cSldViewPr snapToGrid="0">
      <p:cViewPr>
        <p:scale>
          <a:sx n="100" d="100"/>
          <a:sy n="100" d="100"/>
        </p:scale>
        <p:origin x="786" y="4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slide" Target="slides/slide59.xml"/><Relationship Id="rId68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slide" Target="slides/slide62.xml"/><Relationship Id="rId5" Type="http://schemas.openxmlformats.org/officeDocument/2006/relationships/slide" Target="slides/slide1.xml"/><Relationship Id="rId61" Type="http://schemas.openxmlformats.org/officeDocument/2006/relationships/slide" Target="slides/slide57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slide" Target="slides/slide60.xml"/><Relationship Id="rId69" Type="http://schemas.openxmlformats.org/officeDocument/2006/relationships/theme" Target="theme/theme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 4">
            <a:extLst>
              <a:ext uri="{FF2B5EF4-FFF2-40B4-BE49-F238E27FC236}">
                <a16:creationId xmlns:a16="http://schemas.microsoft.com/office/drawing/2014/main" id="{13952F13-258D-4D51-2C9F-702E7A04CC08}"/>
              </a:ext>
            </a:extLst>
          </p:cNvPr>
          <p:cNvSpPr/>
          <p:nvPr userDrawn="1"/>
        </p:nvSpPr>
        <p:spPr>
          <a:xfrm>
            <a:off x="5305425" y="1123950"/>
            <a:ext cx="5762625" cy="46101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5" name="Grafik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950" y="1123950"/>
            <a:ext cx="3057525" cy="384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425" y="510381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el 1">
            <a:extLst>
              <a:ext uri="{FF2B5EF4-FFF2-40B4-BE49-F238E27FC236}">
                <a16:creationId xmlns:a16="http://schemas.microsoft.com/office/drawing/2014/main" id="{5B0B4BF5-D9CC-C422-9CF1-0CDA0813FD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04824" y="1123199"/>
            <a:ext cx="5763976" cy="2729609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dirty="0"/>
              <a:t>Title</a:t>
            </a:r>
            <a:br>
              <a:rPr lang="en-US" dirty="0"/>
            </a:br>
            <a:r>
              <a:rPr lang="en-US" dirty="0"/>
              <a:t>centered</a:t>
            </a:r>
            <a:br>
              <a:rPr lang="en-US" dirty="0"/>
            </a:br>
            <a:r>
              <a:rPr lang="en-US" dirty="0"/>
              <a:t>Arial 60</a:t>
            </a:r>
          </a:p>
        </p:txBody>
      </p:sp>
      <p:sp>
        <p:nvSpPr>
          <p:cNvPr id="9" name="Untertitel 2">
            <a:extLst>
              <a:ext uri="{FF2B5EF4-FFF2-40B4-BE49-F238E27FC236}">
                <a16:creationId xmlns:a16="http://schemas.microsoft.com/office/drawing/2014/main" id="{496D3934-FA0B-4C56-CD0E-C34C9AA472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04823" y="4235989"/>
            <a:ext cx="5763976" cy="111563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dirty="0"/>
              <a:t>Optional Subtitle</a:t>
            </a:r>
          </a:p>
          <a:p>
            <a:r>
              <a:rPr lang="en-US" dirty="0"/>
              <a:t>centered, Arial 28</a:t>
            </a:r>
          </a:p>
        </p:txBody>
      </p:sp>
    </p:spTree>
    <p:extLst>
      <p:ext uri="{BB962C8B-B14F-4D97-AF65-F5344CB8AC3E}">
        <p14:creationId xmlns:p14="http://schemas.microsoft.com/office/powerpoint/2010/main" val="34967639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36036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rafik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60363"/>
            <a:ext cx="1054100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Page Title</a:t>
            </a:r>
          </a:p>
        </p:txBody>
      </p:sp>
      <p:sp>
        <p:nvSpPr>
          <p:cNvPr id="9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92800" y="1980000"/>
            <a:ext cx="11006400" cy="4320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1950211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36036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rafik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60363"/>
            <a:ext cx="1054100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Grafik 5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8688" y="1979613"/>
            <a:ext cx="4321175" cy="432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Page Title, Calibri Light 44</a:t>
            </a:r>
            <a:br>
              <a:rPr lang="en-US" dirty="0"/>
            </a:br>
            <a:r>
              <a:rPr lang="en-US" dirty="0"/>
              <a:t>left justified, 1 or 2 lines</a:t>
            </a:r>
          </a:p>
        </p:txBody>
      </p:sp>
      <p:sp>
        <p:nvSpPr>
          <p:cNvPr id="8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dirty="0"/>
              <a:t>Main lines: Calibri 28 (or bigger)</a:t>
            </a:r>
          </a:p>
          <a:p>
            <a:pPr lvl="1"/>
            <a:r>
              <a:rPr lang="en-US" dirty="0"/>
              <a:t>sublines: Calibri 24 (or bigger)</a:t>
            </a:r>
          </a:p>
          <a:p>
            <a:r>
              <a:rPr lang="en-US" dirty="0"/>
              <a:t>Only one idea (concept) per page</a:t>
            </a:r>
          </a:p>
          <a:p>
            <a:r>
              <a:rPr lang="en-US" dirty="0"/>
              <a:t>Not more than 7 lines (7 bullets)</a:t>
            </a:r>
          </a:p>
          <a:p>
            <a:pPr lvl="1"/>
            <a:r>
              <a:rPr lang="en-US" dirty="0"/>
              <a:t>Page title does not count to these lines</a:t>
            </a:r>
          </a:p>
          <a:p>
            <a:pPr lvl="1"/>
            <a:r>
              <a:rPr lang="en-US" dirty="0"/>
              <a:t>Occasional exceptions are allowed</a:t>
            </a:r>
          </a:p>
          <a:p>
            <a:r>
              <a:rPr lang="en-US" dirty="0"/>
              <a:t>Not more than 7 words per line</a:t>
            </a:r>
          </a:p>
          <a:p>
            <a:pPr lvl="1"/>
            <a:r>
              <a:rPr lang="en-US" dirty="0"/>
              <a:t>Occasional exceptions are allowed</a:t>
            </a:r>
          </a:p>
          <a:p>
            <a:r>
              <a:rPr lang="en-US" dirty="0"/>
              <a:t>At least one image (diagram) per page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68066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36036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rafik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60363"/>
            <a:ext cx="1054100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Grafik 5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138" y="1979613"/>
            <a:ext cx="4321175" cy="432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Page Title</a:t>
            </a:r>
          </a:p>
        </p:txBody>
      </p:sp>
      <p:sp>
        <p:nvSpPr>
          <p:cNvPr id="8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912800" y="1980000"/>
            <a:ext cx="6686400" cy="4320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dirty="0"/>
              <a:t>Image can be left or right</a:t>
            </a:r>
          </a:p>
          <a:p>
            <a:r>
              <a:rPr lang="en-US" dirty="0"/>
              <a:t>There is no optimal number of slides</a:t>
            </a:r>
          </a:p>
          <a:p>
            <a:r>
              <a:rPr lang="en-US" dirty="0"/>
              <a:t>Bigger text is allowed to fill empty spaces</a:t>
            </a:r>
          </a:p>
          <a:p>
            <a:r>
              <a:rPr lang="en-US" dirty="0"/>
              <a:t>Be creative</a:t>
            </a:r>
          </a:p>
          <a:p>
            <a:pPr lvl="1"/>
            <a:r>
              <a:rPr lang="en-US" dirty="0"/>
              <a:t>These are guidelines, not </a:t>
            </a:r>
            <a:r>
              <a:rPr lang="en-US"/>
              <a:t>a law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29428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C978AD8-0E85-07EF-DDEB-AE04DE7B2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D3D594E-B662-6287-B81E-EE155177AA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C27888A0-828C-4A82-47CD-E05BB7994D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D9F2BAA0-7B6A-CCCE-FCB3-7B2C5D89D4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A160988D-6E7A-4C01-6978-A0D1CD4004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00603075-00CD-8F70-8412-67FCC7CB44A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FFE4C5FE-7C8F-4167-8246-F672C3B5AC54}" type="datetimeFigureOut">
              <a:rPr lang="en-US"/>
              <a:pPr>
                <a:defRPr/>
              </a:pPr>
              <a:t>1/9/2023</a:t>
            </a:fld>
            <a:endParaRPr lang="en-US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F7400E99-A24B-6EA2-56E3-C6982F9BD8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147335A1-2090-8967-19BE-D7A76E9720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FF577B39-0C1D-4613-8441-7A21F7561E0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15389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CF044E2-E33B-3568-BED5-B8B70C80DE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EF92078B-2712-6F80-D971-269193B10A5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5744BAFE-E6C6-4E30-8D50-48AC50E4F8CB}" type="datetimeFigureOut">
              <a:rPr lang="en-US"/>
              <a:pPr>
                <a:defRPr/>
              </a:pPr>
              <a:t>1/9/2023</a:t>
            </a:fld>
            <a:endParaRPr lang="en-US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90B98438-AC93-D716-EC70-CD47B679EC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08AC9625-4CAF-4E54-2A2D-2CDF6A3D0A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CF226A13-8563-4A56-83F2-6F135E127B9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72013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2F980167-6E5F-CD28-AF06-C6A91211ED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8DFDA9C3-E717-4AFA-A954-AD1615EAC9C3}" type="datetimeFigureOut">
              <a:rPr lang="en-US"/>
              <a:pPr>
                <a:defRPr/>
              </a:pPr>
              <a:t>1/9/2023</a:t>
            </a:fld>
            <a:endParaRPr lang="en-US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87E51C59-E1A1-049F-46B9-2927265302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B017AE66-4EA5-916A-8F4C-D415B7BBF2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4DB0D9D9-7AE0-4D3A-96C7-1D32F0EC486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23100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D9F6A74-0C9D-B5ED-DDFE-FC6F280B3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D9AF7F9-473A-F493-8F1F-0541A1F035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B25DD012-31F3-7CDB-ACAE-C770A16883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9B092E83-A734-1C44-CAB7-298D244FC96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8812580F-F013-467E-B07E-8EF700A8E34B}" type="datetimeFigureOut">
              <a:rPr lang="en-US"/>
              <a:pPr>
                <a:defRPr/>
              </a:pPr>
              <a:t>1/9/2023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9C992C97-26E4-FAE4-21B0-896ADE8FE5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E80B6B3B-A74E-B91C-1957-A317A1BD0F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47834D54-EB8D-41ED-8E68-542BC03CFA8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3097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F0E7DE0-FCCD-7383-BCD8-9C144EC3A4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D528A19A-B797-B3F3-7757-369ADC5020C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1E51EA2F-B315-256B-B304-D761FEEBB9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B3CCCC55-4B9F-EA91-75E5-27C68079BD6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7C91579F-EC60-4820-9933-C65DDF88775B}" type="datetimeFigureOut">
              <a:rPr lang="en-US"/>
              <a:pPr>
                <a:defRPr/>
              </a:pPr>
              <a:t>1/9/2023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2EF3CABB-5CD9-0C3D-34D7-22DE3A859B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96CADFCC-043A-A082-4A60-799E566F6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7E9820FD-8EAB-4E7A-828C-14141719357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03454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0977038-9336-C7EA-75B7-437A2BEDBD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D1C5A30B-E7B2-0BB6-DB4C-44B4C155CD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A817A34-CF60-4A13-FCDB-A53866C03A5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153C0B7E-7CDC-4AE0-BAE5-377A91B8AEA9}" type="datetimeFigureOut">
              <a:rPr lang="en-US"/>
              <a:pPr>
                <a:defRPr/>
              </a:pPr>
              <a:t>1/9/2023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48230EB-112B-9BC4-2847-765E1F3D9D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3DA3261-84DE-88FE-68C6-0D5102D41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9205EA2E-79AF-4BB0-B652-D331698FB6A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25326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CD56FC56-FAF7-393A-627E-77250F9461B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0255F929-28DC-DC77-DFC1-24EEEAEC33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65C2AA4-5E9A-B17E-B2BE-7CC8D35FE9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C3C10C54-2A3F-4CF4-9302-9457106173CD}" type="datetimeFigureOut">
              <a:rPr lang="en-US"/>
              <a:pPr>
                <a:defRPr/>
              </a:pPr>
              <a:t>1/9/2023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823AFFE-0C08-A485-B3E2-41291A215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D2518E6-97FF-E724-4C8B-5C8EC13255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814A842A-178E-426C-8F00-896882B5CA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99738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35360" y="1481328"/>
            <a:ext cx="11521280" cy="4926616"/>
          </a:xfrm>
        </p:spPr>
        <p:txBody>
          <a:bodyPr/>
          <a:lstStyle>
            <a:lvl1pPr>
              <a:defRPr baseline="0">
                <a:latin typeface="Calibri" panose="020F0502020204030204" pitchFamily="34" charset="0"/>
              </a:defRPr>
            </a:lvl1pPr>
            <a:lvl2pPr>
              <a:defRPr baseline="0">
                <a:latin typeface="Calibri" panose="020F0502020204030204" pitchFamily="34" charset="0"/>
              </a:defRPr>
            </a:lvl2pPr>
            <a:lvl3pPr>
              <a:defRPr baseline="0">
                <a:latin typeface="Calibri" panose="020F0502020204030204" pitchFamily="34" charset="0"/>
              </a:defRPr>
            </a:lvl3pPr>
            <a:lvl4pPr>
              <a:defRPr baseline="0">
                <a:latin typeface="Calibri" panose="020F0502020204030204" pitchFamily="34" charset="0"/>
              </a:defRPr>
            </a:lvl4pPr>
            <a:lvl5pPr>
              <a:defRPr baseline="0">
                <a:latin typeface="Calibri" panose="020F050202020403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ytuł 6"/>
          <p:cNvSpPr>
            <a:spLocks noGrp="1"/>
          </p:cNvSpPr>
          <p:nvPr>
            <p:ph type="title"/>
          </p:nvPr>
        </p:nvSpPr>
        <p:spPr>
          <a:xfrm>
            <a:off x="335360" y="274638"/>
            <a:ext cx="11521280" cy="1143000"/>
          </a:xfrm>
        </p:spPr>
        <p:txBody>
          <a:bodyPr rtlCol="0">
            <a:normAutofit/>
          </a:bodyPr>
          <a:lstStyle>
            <a:lvl1pPr>
              <a:defRPr sz="4000">
                <a:latin typeface="Segoe UI Black" panose="020B0A02040204020203" pitchFamily="34" charset="0"/>
                <a:ea typeface="Segoe UI Black" panose="020B0A02040204020203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0"/>
          </p:nvPr>
        </p:nvSpPr>
        <p:spPr>
          <a:xfrm>
            <a:off x="0" y="0"/>
            <a:ext cx="0" cy="0"/>
          </a:xfr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E8ADDCF1-653B-4DD5-96E4-61785BBA37D3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102887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>
            <a:extLst>
              <a:ext uri="{FF2B5EF4-FFF2-40B4-BE49-F238E27FC236}">
                <a16:creationId xmlns:a16="http://schemas.microsoft.com/office/drawing/2014/main" id="{13952F13-258D-4D51-2C9F-702E7A04CC08}"/>
              </a:ext>
            </a:extLst>
          </p:cNvPr>
          <p:cNvSpPr/>
          <p:nvPr/>
        </p:nvSpPr>
        <p:spPr>
          <a:xfrm>
            <a:off x="5305425" y="1123950"/>
            <a:ext cx="5762625" cy="46101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315" name="Titel 1"/>
          <p:cNvSpPr>
            <a:spLocks noGrp="1"/>
          </p:cNvSpPr>
          <p:nvPr>
            <p:ph type="ctrTitle"/>
          </p:nvPr>
        </p:nvSpPr>
        <p:spPr bwMode="auto">
          <a:xfrm>
            <a:off x="5305425" y="1123950"/>
            <a:ext cx="5762625" cy="27289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z="6000" b="1" dirty="0" err="1">
                <a:latin typeface="Arial" panose="020B0604020202020204" pitchFamily="34" charset="0"/>
                <a:cs typeface="Arial" panose="020B0604020202020204" pitchFamily="34" charset="0"/>
              </a:rPr>
              <a:t>Introducere</a:t>
            </a:r>
            <a:r>
              <a:rPr lang="en-US" altLang="en-US" sz="6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6000" b="1" dirty="0" err="1">
                <a:latin typeface="Arial" panose="020B0604020202020204" pitchFamily="34" charset="0"/>
                <a:cs typeface="Arial" panose="020B0604020202020204" pitchFamily="34" charset="0"/>
              </a:rPr>
              <a:t>în</a:t>
            </a:r>
            <a:r>
              <a:rPr lang="en-US" altLang="en-US" sz="6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6000" b="1" dirty="0" err="1">
                <a:latin typeface="Arial" panose="020B0604020202020204" pitchFamily="34" charset="0"/>
                <a:cs typeface="Arial" panose="020B0604020202020204" pitchFamily="34" charset="0"/>
              </a:rPr>
              <a:t>Criptografie</a:t>
            </a:r>
            <a:endParaRPr lang="en-US" altLang="en-US" sz="6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316" name="Grafi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950" y="1123950"/>
            <a:ext cx="3057525" cy="384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425" y="510381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 err="1"/>
              <a:t>Criptografie</a:t>
            </a:r>
            <a:endParaRPr lang="it-IT" alt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Mecanism</a:t>
            </a:r>
            <a:r>
              <a:rPr lang="en-US" dirty="0"/>
              <a:t> </a:t>
            </a:r>
            <a:r>
              <a:rPr lang="en-US" dirty="0" err="1"/>
              <a:t>prin</a:t>
            </a:r>
            <a:r>
              <a:rPr lang="en-US" dirty="0"/>
              <a:t> care </a:t>
            </a:r>
            <a:r>
              <a:rPr lang="en-US" dirty="0" err="1"/>
              <a:t>conținutul</a:t>
            </a:r>
            <a:r>
              <a:rPr lang="en-US" dirty="0"/>
              <a:t> </a:t>
            </a:r>
            <a:r>
              <a:rPr lang="en-US" dirty="0" err="1"/>
              <a:t>unui</a:t>
            </a:r>
            <a:r>
              <a:rPr lang="en-US" dirty="0"/>
              <a:t> </a:t>
            </a:r>
            <a:r>
              <a:rPr lang="en-US" dirty="0" err="1"/>
              <a:t>mesaj</a:t>
            </a:r>
            <a:r>
              <a:rPr lang="en-US" dirty="0"/>
              <a:t>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ascuns</a:t>
            </a:r>
            <a:r>
              <a:rPr lang="en-US" dirty="0"/>
              <a:t> de </a:t>
            </a:r>
            <a:r>
              <a:rPr lang="en-US" dirty="0" err="1"/>
              <a:t>alte</a:t>
            </a:r>
            <a:r>
              <a:rPr lang="en-US" dirty="0"/>
              <a:t> </a:t>
            </a:r>
            <a:r>
              <a:rPr lang="en-US" dirty="0" err="1"/>
              <a:t>entități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Criptarea</a:t>
            </a:r>
            <a:r>
              <a:rPr lang="en-US" dirty="0"/>
              <a:t> se </a:t>
            </a:r>
            <a:r>
              <a:rPr lang="en-US" dirty="0" err="1"/>
              <a:t>ocupă</a:t>
            </a:r>
            <a:r>
              <a:rPr lang="en-US" dirty="0"/>
              <a:t> de </a:t>
            </a:r>
            <a:r>
              <a:rPr lang="en-US" dirty="0" err="1"/>
              <a:t>criptarea</a:t>
            </a:r>
            <a:r>
              <a:rPr lang="en-US" dirty="0"/>
              <a:t> </a:t>
            </a:r>
            <a:r>
              <a:rPr lang="en-US" dirty="0" err="1"/>
              <a:t>mesajelor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de a face </a:t>
            </a:r>
            <a:r>
              <a:rPr lang="en-US" dirty="0" err="1"/>
              <a:t>conținutul</a:t>
            </a:r>
            <a:r>
              <a:rPr lang="en-US" dirty="0"/>
              <a:t> </a:t>
            </a:r>
            <a:r>
              <a:rPr lang="en-US" dirty="0" err="1"/>
              <a:t>mesajului</a:t>
            </a:r>
            <a:r>
              <a:rPr lang="en-US" dirty="0"/>
              <a:t> </a:t>
            </a:r>
            <a:r>
              <a:rPr lang="en-US" dirty="0" err="1"/>
              <a:t>neinteligibil</a:t>
            </a:r>
            <a:endParaRPr lang="en-US" dirty="0"/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  <p:pic>
        <p:nvPicPr>
          <p:cNvPr id="14340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37" b="13000"/>
          <a:stretch>
            <a:fillRect/>
          </a:stretch>
        </p:blipFill>
        <p:spPr bwMode="auto">
          <a:xfrm>
            <a:off x="1831975" y="4257675"/>
            <a:ext cx="7956550" cy="218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 err="1"/>
              <a:t>Criptanaliză</a:t>
            </a:r>
            <a:endParaRPr lang="it-IT" alt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Cum </a:t>
            </a:r>
            <a:r>
              <a:rPr lang="en-US" dirty="0" err="1"/>
              <a:t>să</a:t>
            </a:r>
            <a:r>
              <a:rPr lang="en-US" dirty="0"/>
              <a:t> </a:t>
            </a:r>
            <a:r>
              <a:rPr lang="en-US" dirty="0" err="1"/>
              <a:t>decriptați</a:t>
            </a:r>
            <a:r>
              <a:rPr lang="en-US" dirty="0"/>
              <a:t> </a:t>
            </a:r>
            <a:r>
              <a:rPr lang="en-US" dirty="0" err="1"/>
              <a:t>mesajul</a:t>
            </a:r>
            <a:r>
              <a:rPr lang="en-US" dirty="0"/>
              <a:t> </a:t>
            </a:r>
            <a:r>
              <a:rPr lang="en-US" dirty="0" err="1"/>
              <a:t>fără</a:t>
            </a:r>
            <a:r>
              <a:rPr lang="en-US" dirty="0"/>
              <a:t> a </a:t>
            </a:r>
            <a:r>
              <a:rPr lang="en-US" dirty="0" err="1"/>
              <a:t>cunoaște</a:t>
            </a:r>
            <a:r>
              <a:rPr lang="en-US" dirty="0"/>
              <a:t> </a:t>
            </a:r>
            <a:r>
              <a:rPr lang="en-US" dirty="0" err="1"/>
              <a:t>cheia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Criptografii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criptoanalistii</a:t>
            </a:r>
            <a:r>
              <a:rPr lang="en-US" dirty="0"/>
              <a:t> sunt de </a:t>
            </a:r>
            <a:r>
              <a:rPr lang="en-US" dirty="0" err="1"/>
              <a:t>fapt</a:t>
            </a:r>
            <a:r>
              <a:rPr lang="en-US" dirty="0"/>
              <a:t> </a:t>
            </a:r>
            <a:r>
              <a:rPr lang="en-US" dirty="0" err="1"/>
              <a:t>aceiași</a:t>
            </a:r>
            <a:r>
              <a:rPr lang="en-US" dirty="0"/>
              <a:t> </a:t>
            </a:r>
            <a:r>
              <a:rPr lang="en-US" dirty="0" err="1"/>
              <a:t>oameni</a:t>
            </a:r>
            <a:endParaRPr lang="en-US" dirty="0"/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it-IT" altLang="en-US" dirty="0"/>
              <a:t>Redundanţă</a:t>
            </a:r>
          </a:p>
        </p:txBody>
      </p:sp>
      <p:sp>
        <p:nvSpPr>
          <p:cNvPr id="16387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 dirty="0" err="1"/>
              <a:t>Informațiile</a:t>
            </a:r>
            <a:r>
              <a:rPr lang="en-US" altLang="en-US" dirty="0"/>
              <a:t> din </a:t>
            </a:r>
            <a:r>
              <a:rPr lang="en-US" altLang="en-US" dirty="0" err="1"/>
              <a:t>mesaje</a:t>
            </a:r>
            <a:r>
              <a:rPr lang="en-US" altLang="en-US" dirty="0"/>
              <a:t> sunt </a:t>
            </a:r>
            <a:r>
              <a:rPr lang="en-US" altLang="en-US" dirty="0" err="1"/>
              <a:t>în</a:t>
            </a:r>
            <a:r>
              <a:rPr lang="en-US" altLang="en-US" dirty="0"/>
              <a:t> general </a:t>
            </a:r>
            <a:r>
              <a:rPr lang="en-US" altLang="en-US" dirty="0" err="1"/>
              <a:t>redundante</a:t>
            </a:r>
            <a:endParaRPr lang="en-US" altLang="en-US" dirty="0"/>
          </a:p>
          <a:p>
            <a:pPr marL="566738" indent="-457200" eaLnBrk="1" hangingPunct="1"/>
            <a:r>
              <a:rPr lang="en-US" altLang="en-US" dirty="0" err="1"/>
              <a:t>Redundanța</a:t>
            </a:r>
            <a:r>
              <a:rPr lang="en-US" altLang="en-US" dirty="0"/>
              <a:t> </a:t>
            </a:r>
            <a:r>
              <a:rPr lang="en-US" altLang="en-US" dirty="0" err="1"/>
              <a:t>informațiilor</a:t>
            </a:r>
            <a:r>
              <a:rPr lang="en-US" altLang="en-US" dirty="0"/>
              <a:t> </a:t>
            </a:r>
            <a:r>
              <a:rPr lang="en-US" altLang="en-US" dirty="0" err="1"/>
              <a:t>facilitează</a:t>
            </a:r>
            <a:r>
              <a:rPr lang="en-US" altLang="en-US" dirty="0"/>
              <a:t> </a:t>
            </a:r>
            <a:r>
              <a:rPr lang="en-US" altLang="en-US" dirty="0" err="1"/>
              <a:t>criptoanaliza</a:t>
            </a:r>
            <a:endParaRPr lang="en-US" altLang="en-US" dirty="0"/>
          </a:p>
          <a:p>
            <a:pPr marL="566738" indent="-457200" eaLnBrk="1" hangingPunct="1"/>
            <a:r>
              <a:rPr lang="en-US" altLang="en-US" dirty="0"/>
              <a:t>Face </a:t>
            </a:r>
            <a:r>
              <a:rPr lang="en-US" altLang="en-US" dirty="0" err="1"/>
              <a:t>posibilă</a:t>
            </a:r>
            <a:r>
              <a:rPr lang="en-US" altLang="en-US" dirty="0"/>
              <a:t> </a:t>
            </a:r>
            <a:r>
              <a:rPr lang="en-US" altLang="en-US" dirty="0" err="1"/>
              <a:t>identificarea</a:t>
            </a:r>
            <a:r>
              <a:rPr lang="en-US" altLang="en-US" dirty="0"/>
              <a:t> </a:t>
            </a:r>
            <a:r>
              <a:rPr lang="en-US" altLang="en-US" dirty="0" err="1"/>
              <a:t>mesajelor</a:t>
            </a:r>
            <a:r>
              <a:rPr lang="en-US" altLang="en-US" dirty="0"/>
              <a:t> </a:t>
            </a:r>
            <a:r>
              <a:rPr lang="en-US" altLang="en-US" dirty="0" err="1"/>
              <a:t>valide</a:t>
            </a:r>
            <a:r>
              <a:rPr lang="en-US" altLang="en-US" dirty="0"/>
              <a:t> </a:t>
            </a:r>
            <a:r>
              <a:rPr lang="en-US" altLang="en-US" dirty="0" err="1"/>
              <a:t>prin</a:t>
            </a:r>
            <a:r>
              <a:rPr lang="en-US" altLang="en-US" dirty="0"/>
              <a:t> </a:t>
            </a:r>
            <a:r>
              <a:rPr lang="en-US" altLang="en-US" dirty="0" err="1"/>
              <a:t>eliminarea</a:t>
            </a:r>
            <a:r>
              <a:rPr lang="en-US" altLang="en-US" dirty="0"/>
              <a:t> </a:t>
            </a:r>
            <a:r>
              <a:rPr lang="en-US" altLang="en-US" dirty="0" err="1"/>
              <a:t>celor</a:t>
            </a:r>
            <a:r>
              <a:rPr lang="en-US" altLang="en-US" dirty="0"/>
              <a:t> care nu </a:t>
            </a:r>
            <a:r>
              <a:rPr lang="en-US" altLang="en-US" dirty="0" err="1"/>
              <a:t>conțin</a:t>
            </a:r>
            <a:r>
              <a:rPr lang="en-US" altLang="en-US" dirty="0"/>
              <a:t> </a:t>
            </a:r>
            <a:r>
              <a:rPr lang="en-US" altLang="en-US" dirty="0" err="1"/>
              <a:t>informații</a:t>
            </a:r>
            <a:r>
              <a:rPr lang="en-US" altLang="en-US" dirty="0"/>
              <a:t> </a:t>
            </a:r>
            <a:r>
              <a:rPr lang="en-US" altLang="en-US" dirty="0" err="1"/>
              <a:t>adevărate</a:t>
            </a:r>
            <a:endParaRPr lang="en-US" alt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it-IT" altLang="en-US" dirty="0"/>
              <a:t>Redundanţă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109728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dirty="0" err="1"/>
              <a:t>Exemplu</a:t>
            </a:r>
            <a:r>
              <a:rPr lang="en-US" dirty="0"/>
              <a:t>: </a:t>
            </a:r>
            <a:r>
              <a:rPr lang="en-US" dirty="0" err="1"/>
              <a:t>codificarea</a:t>
            </a:r>
            <a:r>
              <a:rPr lang="en-US" dirty="0"/>
              <a:t> </a:t>
            </a:r>
            <a:r>
              <a:rPr lang="en-US" dirty="0" err="1"/>
              <a:t>unei</a:t>
            </a:r>
            <a:r>
              <a:rPr lang="en-US" dirty="0"/>
              <a:t> </a:t>
            </a:r>
            <a:r>
              <a:rPr lang="en-US" dirty="0" err="1"/>
              <a:t>secvențe</a:t>
            </a:r>
            <a:r>
              <a:rPr lang="en-US" dirty="0"/>
              <a:t> din </a:t>
            </a:r>
            <a:r>
              <a:rPr lang="en-US" dirty="0" err="1"/>
              <a:t>cele</a:t>
            </a:r>
            <a:r>
              <a:rPr lang="en-US" dirty="0"/>
              <a:t> </a:t>
            </a:r>
            <a:r>
              <a:rPr lang="en-US" dirty="0" err="1"/>
              <a:t>patru</a:t>
            </a:r>
            <a:r>
              <a:rPr lang="en-US" dirty="0"/>
              <a:t> </a:t>
            </a:r>
            <a:r>
              <a:rPr lang="en-US" dirty="0" err="1"/>
              <a:t>culori</a:t>
            </a:r>
            <a:r>
              <a:rPr lang="en-US" dirty="0"/>
              <a:t> ALBASTRU, VERDE, ROȘU </a:t>
            </a:r>
            <a:r>
              <a:rPr lang="en-US" dirty="0" err="1"/>
              <a:t>și</a:t>
            </a:r>
            <a:r>
              <a:rPr lang="en-US" dirty="0"/>
              <a:t> GALBEN</a:t>
            </a:r>
          </a:p>
          <a:p>
            <a:pPr marL="109728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dirty="0" err="1"/>
              <a:t>Acestea</a:t>
            </a:r>
            <a:r>
              <a:rPr lang="en-US" dirty="0"/>
              <a:t> pot fi </a:t>
            </a:r>
            <a:r>
              <a:rPr lang="en-US" dirty="0" err="1"/>
              <a:t>codificate</a:t>
            </a:r>
            <a:r>
              <a:rPr lang="en-US" dirty="0"/>
              <a:t>:</a:t>
            </a:r>
          </a:p>
          <a:p>
            <a:pPr marL="914400" lvl="1" indent="-4572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it-IT" dirty="0"/>
              <a:t>cu 2 biți (00, 01, 10, 11)</a:t>
            </a:r>
          </a:p>
          <a:p>
            <a:pPr marL="914400" lvl="1" indent="-4572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it-IT" dirty="0"/>
              <a:t>ca 4 litere mari diferite</a:t>
            </a:r>
          </a:p>
          <a:p>
            <a:pPr marL="914400" lvl="1" indent="-457200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it-IT" dirty="0"/>
              <a:t>criptarea numelor de culori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it-IT" altLang="en-US" dirty="0"/>
              <a:t>Redundanţă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109728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dirty="0" err="1"/>
              <a:t>Primul</a:t>
            </a:r>
            <a:r>
              <a:rPr lang="en-US" dirty="0"/>
              <a:t> </a:t>
            </a:r>
            <a:r>
              <a:rPr lang="en-US" dirty="0" err="1"/>
              <a:t>caz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Se </a:t>
            </a:r>
            <a:r>
              <a:rPr lang="en-US" dirty="0" err="1"/>
              <a:t>utilizează</a:t>
            </a:r>
            <a:r>
              <a:rPr lang="en-US" dirty="0"/>
              <a:t> </a:t>
            </a:r>
            <a:r>
              <a:rPr lang="en-US" dirty="0" err="1"/>
              <a:t>numărul</a:t>
            </a:r>
            <a:r>
              <a:rPr lang="en-US" dirty="0"/>
              <a:t> minim de </a:t>
            </a:r>
            <a:r>
              <a:rPr lang="en-US" dirty="0" err="1"/>
              <a:t>entități</a:t>
            </a:r>
            <a:r>
              <a:rPr lang="en-US" dirty="0"/>
              <a:t> (</a:t>
            </a:r>
            <a:r>
              <a:rPr lang="en-US" dirty="0" err="1"/>
              <a:t>biți</a:t>
            </a:r>
            <a:r>
              <a:rPr lang="en-US" dirty="0"/>
              <a:t>).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Înlocuirea</a:t>
            </a:r>
            <a:r>
              <a:rPr lang="en-US" dirty="0"/>
              <a:t> </a:t>
            </a:r>
            <a:r>
              <a:rPr lang="en-US" dirty="0" err="1"/>
              <a:t>fiecărui</a:t>
            </a:r>
            <a:r>
              <a:rPr lang="en-US" dirty="0"/>
              <a:t> </a:t>
            </a:r>
            <a:r>
              <a:rPr lang="en-US" dirty="0" err="1"/>
              <a:t>nume</a:t>
            </a:r>
            <a:r>
              <a:rPr lang="en-US" dirty="0"/>
              <a:t> de </a:t>
            </a:r>
            <a:r>
              <a:rPr lang="en-US" dirty="0" err="1"/>
              <a:t>culoare</a:t>
            </a:r>
            <a:r>
              <a:rPr lang="en-US" dirty="0"/>
              <a:t> cu </a:t>
            </a:r>
            <a:r>
              <a:rPr lang="en-US" dirty="0" err="1"/>
              <a:t>cei</a:t>
            </a:r>
            <a:r>
              <a:rPr lang="en-US" dirty="0"/>
              <a:t> 2 </a:t>
            </a:r>
            <a:r>
              <a:rPr lang="en-US" dirty="0" err="1"/>
              <a:t>biți</a:t>
            </a:r>
            <a:r>
              <a:rPr lang="en-US" dirty="0"/>
              <a:t> </a:t>
            </a:r>
            <a:r>
              <a:rPr lang="en-US" dirty="0" err="1"/>
              <a:t>corespunzători</a:t>
            </a:r>
            <a:r>
              <a:rPr lang="en-US" dirty="0"/>
              <a:t> </a:t>
            </a:r>
            <a:r>
              <a:rPr lang="en-US" dirty="0" err="1"/>
              <a:t>ascunde</a:t>
            </a:r>
            <a:r>
              <a:rPr lang="en-US" dirty="0"/>
              <a:t> </a:t>
            </a:r>
            <a:r>
              <a:rPr lang="en-US" dirty="0" err="1"/>
              <a:t>secvența</a:t>
            </a:r>
            <a:r>
              <a:rPr lang="en-US" dirty="0"/>
              <a:t> original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Ordinea</a:t>
            </a:r>
            <a:r>
              <a:rPr lang="en-US" dirty="0"/>
              <a:t> </a:t>
            </a:r>
            <a:r>
              <a:rPr lang="en-US" dirty="0" err="1"/>
              <a:t>entităților</a:t>
            </a:r>
            <a:r>
              <a:rPr lang="en-US" dirty="0"/>
              <a:t>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aceeași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Culoarea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valorile</a:t>
            </a:r>
            <a:r>
              <a:rPr lang="en-US" dirty="0"/>
              <a:t> nu sunt </a:t>
            </a:r>
            <a:r>
              <a:rPr lang="en-US" dirty="0" err="1"/>
              <a:t>asociate</a:t>
            </a:r>
            <a:endParaRPr lang="it-IT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it-IT" altLang="en-US" dirty="0"/>
              <a:t>Redundanţă</a:t>
            </a:r>
          </a:p>
        </p:txBody>
      </p:sp>
      <p:sp>
        <p:nvSpPr>
          <p:cNvPr id="23555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109538" indent="0" eaLnBrk="1" hangingPunct="1">
              <a:buFont typeface="Arial" panose="020B0604020202020204" pitchFamily="34" charset="0"/>
              <a:buNone/>
              <a:defRPr/>
            </a:pPr>
            <a:r>
              <a:rPr lang="en-US" altLang="en-US" dirty="0"/>
              <a:t>Al </a:t>
            </a:r>
            <a:r>
              <a:rPr lang="en-US" altLang="en-US" dirty="0" err="1"/>
              <a:t>doilea</a:t>
            </a:r>
            <a:r>
              <a:rPr lang="en-US" altLang="en-US" dirty="0"/>
              <a:t> </a:t>
            </a:r>
            <a:r>
              <a:rPr lang="en-US" altLang="en-US" dirty="0" err="1"/>
              <a:t>caz</a:t>
            </a:r>
            <a:endParaRPr lang="en-US" altLang="en-US" dirty="0"/>
          </a:p>
          <a:p>
            <a:pPr marL="566738" indent="-457200" eaLnBrk="1" hangingPunct="1">
              <a:defRPr/>
            </a:pPr>
            <a:r>
              <a:rPr lang="en-US" altLang="en-US" dirty="0" err="1"/>
              <a:t>Secvența</a:t>
            </a:r>
            <a:r>
              <a:rPr lang="en-US" altLang="en-US" dirty="0"/>
              <a:t> </a:t>
            </a:r>
            <a:r>
              <a:rPr lang="en-US" altLang="en-US" dirty="0" err="1"/>
              <a:t>poate</a:t>
            </a:r>
            <a:r>
              <a:rPr lang="en-US" altLang="en-US" dirty="0"/>
              <a:t> fi </a:t>
            </a:r>
            <a:r>
              <a:rPr lang="en-US" altLang="en-US" dirty="0" err="1"/>
              <a:t>identificată</a:t>
            </a:r>
            <a:endParaRPr lang="en-US" altLang="en-US" dirty="0"/>
          </a:p>
          <a:p>
            <a:pPr marL="109538" indent="0" eaLnBrk="1" hangingPunct="1">
              <a:buFont typeface="Arial" panose="020B0604020202020204" pitchFamily="34" charset="0"/>
              <a:buNone/>
              <a:defRPr/>
            </a:pPr>
            <a:r>
              <a:rPr lang="en-US" altLang="en-US" dirty="0"/>
              <a:t>Al </a:t>
            </a:r>
            <a:r>
              <a:rPr lang="en-US" altLang="en-US" dirty="0" err="1"/>
              <a:t>treilea</a:t>
            </a:r>
            <a:r>
              <a:rPr lang="en-US" altLang="en-US" dirty="0"/>
              <a:t> </a:t>
            </a:r>
            <a:r>
              <a:rPr lang="en-US" altLang="en-US" dirty="0" err="1"/>
              <a:t>caz</a:t>
            </a:r>
            <a:endParaRPr lang="en-US" altLang="en-US" dirty="0"/>
          </a:p>
          <a:p>
            <a:pPr marL="566738" indent="-457200" eaLnBrk="1" hangingPunct="1">
              <a:defRPr/>
            </a:pPr>
            <a:r>
              <a:rPr lang="en-US" altLang="en-US" dirty="0" err="1"/>
              <a:t>Dacă</a:t>
            </a:r>
            <a:r>
              <a:rPr lang="en-US" altLang="en-US" dirty="0"/>
              <a:t> </a:t>
            </a:r>
            <a:r>
              <a:rPr lang="en-US" altLang="en-US" dirty="0" err="1"/>
              <a:t>cuvintele</a:t>
            </a:r>
            <a:r>
              <a:rPr lang="en-US" altLang="en-US" dirty="0"/>
              <a:t> sunt, de </a:t>
            </a:r>
            <a:r>
              <a:rPr lang="en-US" altLang="en-US" dirty="0" err="1"/>
              <a:t>asemenea</a:t>
            </a:r>
            <a:r>
              <a:rPr lang="en-US" altLang="en-US" dirty="0"/>
              <a:t>, </a:t>
            </a:r>
            <a:r>
              <a:rPr lang="en-US" altLang="en-US" dirty="0" err="1"/>
              <a:t>cunoscute</a:t>
            </a:r>
            <a:r>
              <a:rPr lang="en-US" altLang="en-US" dirty="0"/>
              <a:t>, </a:t>
            </a:r>
            <a:r>
              <a:rPr lang="en-US" altLang="en-US" dirty="0" err="1"/>
              <a:t>doar</a:t>
            </a:r>
            <a:r>
              <a:rPr lang="en-US" altLang="en-US" dirty="0"/>
              <a:t> </a:t>
            </a:r>
            <a:r>
              <a:rPr lang="en-US" altLang="en-US" dirty="0" err="1"/>
              <a:t>numărarea</a:t>
            </a:r>
            <a:r>
              <a:rPr lang="en-US" altLang="en-US" dirty="0"/>
              <a:t> </a:t>
            </a:r>
            <a:r>
              <a:rPr lang="en-US" altLang="en-US" dirty="0" err="1"/>
              <a:t>numărului</a:t>
            </a:r>
            <a:r>
              <a:rPr lang="en-US" altLang="en-US" dirty="0"/>
              <a:t> de </a:t>
            </a:r>
            <a:r>
              <a:rPr lang="en-US" altLang="en-US" dirty="0" err="1"/>
              <a:t>litere</a:t>
            </a:r>
            <a:r>
              <a:rPr lang="en-US" altLang="en-US" dirty="0"/>
              <a:t> </a:t>
            </a:r>
            <a:r>
              <a:rPr lang="en-US" altLang="en-US" dirty="0" err="1"/>
              <a:t>este</a:t>
            </a:r>
            <a:r>
              <a:rPr lang="en-US" altLang="en-US" dirty="0"/>
              <a:t> </a:t>
            </a:r>
            <a:r>
              <a:rPr lang="en-US" altLang="en-US" dirty="0" err="1"/>
              <a:t>suficientă</a:t>
            </a:r>
            <a:r>
              <a:rPr lang="en-US" altLang="en-US" dirty="0"/>
              <a:t> </a:t>
            </a:r>
            <a:r>
              <a:rPr lang="en-US" altLang="en-US" dirty="0" err="1"/>
              <a:t>pentru</a:t>
            </a:r>
            <a:r>
              <a:rPr lang="en-US" altLang="en-US" dirty="0"/>
              <a:t> a </a:t>
            </a:r>
            <a:r>
              <a:rPr lang="en-US" altLang="en-US" dirty="0" err="1"/>
              <a:t>identifica</a:t>
            </a:r>
            <a:r>
              <a:rPr lang="en-US" altLang="en-US" dirty="0"/>
              <a:t> </a:t>
            </a:r>
            <a:r>
              <a:rPr lang="en-US" altLang="en-US" dirty="0" err="1"/>
              <a:t>cuvintele</a:t>
            </a:r>
            <a:r>
              <a:rPr lang="en-US" altLang="en-US" dirty="0"/>
              <a:t> </a:t>
            </a:r>
            <a:r>
              <a:rPr lang="en-US" altLang="en-US" dirty="0" err="1"/>
              <a:t>originale</a:t>
            </a:r>
            <a:r>
              <a:rPr lang="en-US" altLang="en-US" dirty="0"/>
              <a:t>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it-IT" altLang="en-US" dirty="0"/>
              <a:t>Redundanţă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Un </a:t>
            </a:r>
            <a:r>
              <a:rPr lang="en-US" dirty="0" err="1"/>
              <a:t>algoritm</a:t>
            </a:r>
            <a:r>
              <a:rPr lang="en-US" dirty="0"/>
              <a:t> de </a:t>
            </a:r>
            <a:r>
              <a:rPr lang="en-US" dirty="0" err="1"/>
              <a:t>criptare</a:t>
            </a:r>
            <a:r>
              <a:rPr lang="en-US" dirty="0"/>
              <a:t> </a:t>
            </a:r>
            <a:r>
              <a:rPr lang="en-US" dirty="0" err="1"/>
              <a:t>ascunde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informații</a:t>
            </a:r>
            <a:r>
              <a:rPr lang="en-US" dirty="0"/>
              <a:t> </a:t>
            </a:r>
            <a:r>
              <a:rPr lang="en-US" dirty="0" err="1"/>
              <a:t>redundante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Aplicarea</a:t>
            </a:r>
            <a:r>
              <a:rPr lang="en-US" dirty="0"/>
              <a:t> </a:t>
            </a:r>
            <a:r>
              <a:rPr lang="en-US" dirty="0" err="1"/>
              <a:t>unui</a:t>
            </a:r>
            <a:r>
              <a:rPr lang="en-US" dirty="0"/>
              <a:t> </a:t>
            </a:r>
            <a:r>
              <a:rPr lang="en-US" dirty="0" err="1"/>
              <a:t>algoritm</a:t>
            </a:r>
            <a:r>
              <a:rPr lang="en-US" dirty="0"/>
              <a:t> de </a:t>
            </a:r>
            <a:r>
              <a:rPr lang="en-US" dirty="0" err="1"/>
              <a:t>compresie</a:t>
            </a:r>
            <a:r>
              <a:rPr lang="en-US" dirty="0"/>
              <a:t> </a:t>
            </a:r>
            <a:r>
              <a:rPr lang="en-US" dirty="0" err="1"/>
              <a:t>unui</a:t>
            </a:r>
            <a:r>
              <a:rPr lang="en-US" dirty="0"/>
              <a:t> </a:t>
            </a:r>
            <a:r>
              <a:rPr lang="en-US" dirty="0" err="1"/>
              <a:t>mesaj</a:t>
            </a:r>
            <a:r>
              <a:rPr lang="en-US" dirty="0"/>
              <a:t> </a:t>
            </a:r>
            <a:r>
              <a:rPr lang="en-US" dirty="0" err="1"/>
              <a:t>criptat</a:t>
            </a:r>
            <a:r>
              <a:rPr lang="en-US" dirty="0"/>
              <a:t> nu </a:t>
            </a:r>
            <a:r>
              <a:rPr lang="en-US" dirty="0" err="1"/>
              <a:t>aduce</a:t>
            </a:r>
            <a:r>
              <a:rPr lang="en-US" dirty="0"/>
              <a:t> </a:t>
            </a:r>
            <a:r>
              <a:rPr lang="en-US" dirty="0" err="1"/>
              <a:t>prea</a:t>
            </a:r>
            <a:r>
              <a:rPr lang="en-US" dirty="0"/>
              <a:t> </a:t>
            </a:r>
            <a:r>
              <a:rPr lang="en-US" dirty="0" err="1"/>
              <a:t>multe</a:t>
            </a:r>
            <a:r>
              <a:rPr lang="en-US" dirty="0"/>
              <a:t> </a:t>
            </a:r>
            <a:r>
              <a:rPr lang="en-US" dirty="0" err="1"/>
              <a:t>avantaje</a:t>
            </a:r>
            <a:r>
              <a:rPr lang="en-US" dirty="0"/>
              <a:t>, </a:t>
            </a:r>
            <a:r>
              <a:rPr lang="en-US" dirty="0" err="1"/>
              <a:t>deoarece</a:t>
            </a:r>
            <a:r>
              <a:rPr lang="en-US" dirty="0"/>
              <a:t> </a:t>
            </a:r>
            <a:r>
              <a:rPr lang="en-US" dirty="0" err="1"/>
              <a:t>ar</a:t>
            </a:r>
            <a:r>
              <a:rPr lang="en-US" dirty="0"/>
              <a:t> reduce rata de </a:t>
            </a:r>
            <a:r>
              <a:rPr lang="en-US" dirty="0" err="1"/>
              <a:t>compresie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Pentru</a:t>
            </a:r>
            <a:r>
              <a:rPr lang="en-US" dirty="0"/>
              <a:t> a </a:t>
            </a:r>
            <a:r>
              <a:rPr lang="en-US" dirty="0" err="1"/>
              <a:t>utiliza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mod </a:t>
            </a:r>
            <a:r>
              <a:rPr lang="en-US" dirty="0" err="1"/>
              <a:t>corespunzător</a:t>
            </a:r>
            <a:r>
              <a:rPr lang="en-US" dirty="0"/>
              <a:t> </a:t>
            </a:r>
            <a:r>
              <a:rPr lang="en-US" dirty="0" err="1"/>
              <a:t>compresia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criptarea</a:t>
            </a:r>
            <a:r>
              <a:rPr lang="en-US" dirty="0"/>
              <a:t>: </a:t>
            </a:r>
            <a:r>
              <a:rPr lang="en-US" dirty="0" err="1"/>
              <a:t>compresie</a:t>
            </a:r>
            <a:r>
              <a:rPr lang="en-US" dirty="0"/>
              <a:t>, </a:t>
            </a:r>
            <a:r>
              <a:rPr lang="en-US" dirty="0" err="1"/>
              <a:t>apoi</a:t>
            </a:r>
            <a:r>
              <a:rPr lang="en-US" dirty="0"/>
              <a:t> </a:t>
            </a:r>
            <a:r>
              <a:rPr lang="en-US" dirty="0" err="1"/>
              <a:t>criptare</a:t>
            </a:r>
            <a:endParaRPr lang="it-IT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it-IT" altLang="en-US" dirty="0"/>
              <a:t>Redundanţă</a:t>
            </a:r>
          </a:p>
        </p:txBody>
      </p:sp>
      <p:sp>
        <p:nvSpPr>
          <p:cNvPr id="21507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 dirty="0" err="1"/>
              <a:t>Unele</a:t>
            </a:r>
            <a:r>
              <a:rPr lang="en-US" altLang="en-US" dirty="0"/>
              <a:t> </a:t>
            </a:r>
            <a:r>
              <a:rPr lang="en-US" altLang="en-US" dirty="0" err="1"/>
              <a:t>tipuri</a:t>
            </a:r>
            <a:r>
              <a:rPr lang="en-US" altLang="en-US" dirty="0"/>
              <a:t> de </a:t>
            </a:r>
            <a:r>
              <a:rPr lang="en-US" altLang="en-US" dirty="0" err="1"/>
              <a:t>atacuri</a:t>
            </a:r>
            <a:r>
              <a:rPr lang="en-US" altLang="en-US" dirty="0"/>
              <a:t> </a:t>
            </a:r>
            <a:r>
              <a:rPr lang="en-US" altLang="en-US" dirty="0" err="1"/>
              <a:t>criptografice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algoritmi</a:t>
            </a:r>
            <a:r>
              <a:rPr lang="en-US" altLang="en-US" dirty="0"/>
              <a:t> se </a:t>
            </a:r>
            <a:r>
              <a:rPr lang="en-US" altLang="en-US" dirty="0" err="1"/>
              <a:t>bazează</a:t>
            </a:r>
            <a:r>
              <a:rPr lang="en-US" altLang="en-US" dirty="0"/>
              <a:t> pe </a:t>
            </a:r>
            <a:r>
              <a:rPr lang="en-US" altLang="en-US" dirty="0" err="1"/>
              <a:t>cunoașterea</a:t>
            </a:r>
            <a:r>
              <a:rPr lang="en-US" altLang="en-US" dirty="0"/>
              <a:t> </a:t>
            </a:r>
            <a:r>
              <a:rPr lang="en-US" altLang="en-US" dirty="0" err="1"/>
              <a:t>unei</a:t>
            </a:r>
            <a:r>
              <a:rPr lang="en-US" altLang="en-US" dirty="0"/>
              <a:t> </a:t>
            </a:r>
            <a:r>
              <a:rPr lang="en-US" altLang="en-US" dirty="0" err="1"/>
              <a:t>părți</a:t>
            </a:r>
            <a:r>
              <a:rPr lang="en-US" altLang="en-US" dirty="0"/>
              <a:t> a </a:t>
            </a:r>
            <a:r>
              <a:rPr lang="en-US" altLang="en-US" dirty="0" err="1"/>
              <a:t>textului</a:t>
            </a:r>
            <a:endParaRPr lang="en-US" altLang="en-US" dirty="0"/>
          </a:p>
          <a:p>
            <a:pPr marL="566738" indent="-457200" eaLnBrk="1" hangingPunct="1"/>
            <a:r>
              <a:rPr lang="en-US" altLang="en-US" dirty="0" err="1"/>
              <a:t>Cunoașterea</a:t>
            </a:r>
            <a:r>
              <a:rPr lang="en-US" altLang="en-US" dirty="0"/>
              <a:t> </a:t>
            </a:r>
            <a:r>
              <a:rPr lang="en-US" altLang="en-US" dirty="0" err="1"/>
              <a:t>unei</a:t>
            </a:r>
            <a:r>
              <a:rPr lang="en-US" altLang="en-US" dirty="0"/>
              <a:t> </a:t>
            </a:r>
            <a:r>
              <a:rPr lang="en-US" altLang="en-US" dirty="0" err="1"/>
              <a:t>părți</a:t>
            </a:r>
            <a:r>
              <a:rPr lang="en-US" altLang="en-US" dirty="0"/>
              <a:t> a </a:t>
            </a:r>
            <a:r>
              <a:rPr lang="en-US" altLang="en-US" dirty="0" err="1"/>
              <a:t>textului</a:t>
            </a:r>
            <a:r>
              <a:rPr lang="en-US" altLang="en-US" dirty="0"/>
              <a:t> </a:t>
            </a:r>
            <a:r>
              <a:rPr lang="en-US" altLang="en-US" dirty="0" err="1"/>
              <a:t>poate</a:t>
            </a:r>
            <a:r>
              <a:rPr lang="en-US" altLang="en-US" dirty="0"/>
              <a:t> face </a:t>
            </a:r>
            <a:r>
              <a:rPr lang="en-US" altLang="en-US" dirty="0" err="1"/>
              <a:t>posibilă</a:t>
            </a:r>
            <a:r>
              <a:rPr lang="en-US" altLang="en-US" dirty="0"/>
              <a:t> </a:t>
            </a:r>
            <a:r>
              <a:rPr lang="en-US" altLang="en-US" dirty="0" err="1"/>
              <a:t>urmărirea</a:t>
            </a:r>
            <a:r>
              <a:rPr lang="en-US" altLang="en-US" dirty="0"/>
              <a:t> </a:t>
            </a:r>
            <a:r>
              <a:rPr lang="en-US" altLang="en-US" dirty="0" err="1"/>
              <a:t>cheii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apoi</a:t>
            </a:r>
            <a:r>
              <a:rPr lang="en-US" altLang="en-US" dirty="0"/>
              <a:t> </a:t>
            </a:r>
            <a:r>
              <a:rPr lang="en-US" altLang="en-US" dirty="0" err="1"/>
              <a:t>accesarea</a:t>
            </a:r>
            <a:r>
              <a:rPr lang="en-US" altLang="en-US" dirty="0"/>
              <a:t> </a:t>
            </a:r>
            <a:r>
              <a:rPr lang="en-US" altLang="en-US" dirty="0" err="1"/>
              <a:t>restului</a:t>
            </a:r>
            <a:r>
              <a:rPr lang="en-US" altLang="en-US" dirty="0"/>
              <a:t> </a:t>
            </a:r>
            <a:r>
              <a:rPr lang="en-US" altLang="en-US" dirty="0" err="1"/>
              <a:t>textului</a:t>
            </a:r>
            <a:endParaRPr lang="en-US" altLang="en-US" dirty="0"/>
          </a:p>
          <a:p>
            <a:pPr marL="566738" indent="-457200" eaLnBrk="1" hangingPunct="1"/>
            <a:r>
              <a:rPr lang="en-US" altLang="en-US" dirty="0" err="1"/>
              <a:t>Exemplu</a:t>
            </a:r>
            <a:r>
              <a:rPr lang="en-US" altLang="en-US" dirty="0"/>
              <a:t> </a:t>
            </a:r>
            <a:r>
              <a:rPr lang="en-US" altLang="en-US" dirty="0" err="1"/>
              <a:t>semnificativ</a:t>
            </a:r>
            <a:r>
              <a:rPr lang="en-US" altLang="en-US" dirty="0"/>
              <a:t>: </a:t>
            </a:r>
            <a:r>
              <a:rPr lang="en-US" altLang="en-US" dirty="0" err="1"/>
              <a:t>pachete</a:t>
            </a:r>
            <a:r>
              <a:rPr lang="en-US" altLang="en-US" dirty="0"/>
              <a:t> de </a:t>
            </a:r>
            <a:r>
              <a:rPr lang="en-US" altLang="en-US" dirty="0" err="1"/>
              <a:t>rețea</a:t>
            </a:r>
            <a:r>
              <a:rPr lang="en-US" altLang="en-US" dirty="0"/>
              <a:t>, </a:t>
            </a:r>
            <a:r>
              <a:rPr lang="en-US" altLang="en-US" dirty="0" err="1"/>
              <a:t>antetul</a:t>
            </a:r>
            <a:r>
              <a:rPr lang="en-US" altLang="en-US" dirty="0"/>
              <a:t> </a:t>
            </a:r>
            <a:r>
              <a:rPr lang="en-US" altLang="en-US" dirty="0" err="1"/>
              <a:t>conține</a:t>
            </a:r>
            <a:r>
              <a:rPr lang="en-US" altLang="en-US" dirty="0"/>
              <a:t> </a:t>
            </a:r>
            <a:r>
              <a:rPr lang="en-US" altLang="en-US" dirty="0" err="1"/>
              <a:t>adresele</a:t>
            </a:r>
            <a:r>
              <a:rPr lang="en-US" altLang="en-US" dirty="0"/>
              <a:t> </a:t>
            </a:r>
            <a:r>
              <a:rPr lang="en-US" altLang="en-US" dirty="0" err="1"/>
              <a:t>expeditorului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destinatarului</a:t>
            </a:r>
            <a:endParaRPr lang="en-US" alt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it-IT" altLang="en-US" dirty="0"/>
              <a:t>Cifrul Cesar</a:t>
            </a:r>
          </a:p>
        </p:txBody>
      </p:sp>
      <p:sp>
        <p:nvSpPr>
          <p:cNvPr id="22531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 dirty="0" err="1"/>
              <a:t>Fiecare</a:t>
            </a:r>
            <a:r>
              <a:rPr lang="en-US" altLang="en-US" dirty="0"/>
              <a:t> </a:t>
            </a:r>
            <a:r>
              <a:rPr lang="en-US" altLang="en-US" dirty="0" err="1"/>
              <a:t>literă</a:t>
            </a:r>
            <a:r>
              <a:rPr lang="en-US" altLang="en-US" dirty="0"/>
              <a:t> </a:t>
            </a:r>
            <a:r>
              <a:rPr lang="en-US" altLang="en-US" dirty="0" err="1"/>
              <a:t>este</a:t>
            </a:r>
            <a:r>
              <a:rPr lang="en-US" altLang="en-US" dirty="0"/>
              <a:t> </a:t>
            </a:r>
            <a:r>
              <a:rPr lang="en-US" altLang="en-US" dirty="0" err="1"/>
              <a:t>înlocuită</a:t>
            </a:r>
            <a:r>
              <a:rPr lang="en-US" altLang="en-US" dirty="0"/>
              <a:t> cu </a:t>
            </a:r>
            <a:r>
              <a:rPr lang="en-US" altLang="en-US" dirty="0" err="1"/>
              <a:t>alta</a:t>
            </a:r>
            <a:r>
              <a:rPr lang="en-US" altLang="en-US" dirty="0"/>
              <a:t> </a:t>
            </a:r>
            <a:r>
              <a:rPr lang="en-US" altLang="en-US" dirty="0" err="1"/>
              <a:t>mai</a:t>
            </a:r>
            <a:r>
              <a:rPr lang="en-US" altLang="en-US" dirty="0"/>
              <a:t> </a:t>
            </a:r>
            <a:r>
              <a:rPr lang="en-US" altLang="en-US" dirty="0" err="1"/>
              <a:t>târziu</a:t>
            </a:r>
            <a:r>
              <a:rPr lang="en-US" altLang="en-US" dirty="0"/>
              <a:t> </a:t>
            </a: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alfabet</a:t>
            </a:r>
            <a:endParaRPr lang="en-US" altLang="en-US" dirty="0"/>
          </a:p>
          <a:p>
            <a:pPr marL="566738" indent="-457200" eaLnBrk="1" hangingPunct="1"/>
            <a:r>
              <a:rPr lang="en-US" altLang="en-US" dirty="0"/>
              <a:t>De </a:t>
            </a:r>
            <a:r>
              <a:rPr lang="en-US" altLang="en-US" dirty="0" err="1"/>
              <a:t>exemplu</a:t>
            </a:r>
            <a:r>
              <a:rPr lang="en-US" altLang="en-US" dirty="0"/>
              <a:t>, </a:t>
            </a:r>
            <a:r>
              <a:rPr lang="en-US" altLang="en-US" dirty="0" err="1"/>
              <a:t>dacă</a:t>
            </a:r>
            <a:r>
              <a:rPr lang="en-US" altLang="en-US" dirty="0"/>
              <a:t> le </a:t>
            </a:r>
            <a:r>
              <a:rPr lang="en-US" altLang="en-US" dirty="0" err="1"/>
              <a:t>glisăm</a:t>
            </a:r>
            <a:r>
              <a:rPr lang="en-US" altLang="en-US" dirty="0"/>
              <a:t> cu 3, </a:t>
            </a:r>
            <a:r>
              <a:rPr lang="en-US" altLang="en-US" dirty="0" err="1"/>
              <a:t>toate</a:t>
            </a:r>
            <a:r>
              <a:rPr lang="en-US" altLang="en-US" dirty="0"/>
              <a:t> „A” </a:t>
            </a:r>
            <a:r>
              <a:rPr lang="en-US" altLang="en-US" dirty="0" err="1"/>
              <a:t>devin</a:t>
            </a:r>
            <a:r>
              <a:rPr lang="en-US" altLang="en-US" dirty="0"/>
              <a:t> „D”, </a:t>
            </a:r>
            <a:r>
              <a:rPr lang="en-US" altLang="en-US" dirty="0" err="1"/>
              <a:t>toate</a:t>
            </a:r>
            <a:r>
              <a:rPr lang="en-US" altLang="en-US" dirty="0"/>
              <a:t> „B” </a:t>
            </a:r>
            <a:r>
              <a:rPr lang="en-US" altLang="en-US" dirty="0" err="1"/>
              <a:t>devin</a:t>
            </a:r>
            <a:r>
              <a:rPr lang="en-US" altLang="en-US" dirty="0"/>
              <a:t> „E”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așa</a:t>
            </a:r>
            <a:r>
              <a:rPr lang="en-US" altLang="en-US" dirty="0"/>
              <a:t> </a:t>
            </a:r>
            <a:r>
              <a:rPr lang="en-US" altLang="en-US" dirty="0" err="1"/>
              <a:t>mai</a:t>
            </a:r>
            <a:r>
              <a:rPr lang="en-US" altLang="en-US" dirty="0"/>
              <a:t> </a:t>
            </a:r>
            <a:r>
              <a:rPr lang="en-US" altLang="en-US" dirty="0" err="1"/>
              <a:t>departe</a:t>
            </a:r>
            <a:endParaRPr lang="en-US" altLang="en-US" dirty="0"/>
          </a:p>
          <a:p>
            <a:pPr marL="566738" indent="-457200" eaLnBrk="1" hangingPunct="1"/>
            <a:r>
              <a:rPr lang="en-US" altLang="en-US" dirty="0" err="1"/>
              <a:t>Cifru</a:t>
            </a:r>
            <a:r>
              <a:rPr lang="en-US" altLang="en-US" dirty="0"/>
              <a:t> </a:t>
            </a:r>
            <a:r>
              <a:rPr lang="en-US" altLang="en-US" dirty="0" err="1"/>
              <a:t>foarte</a:t>
            </a:r>
            <a:r>
              <a:rPr lang="en-US" altLang="en-US" dirty="0"/>
              <a:t> </a:t>
            </a:r>
            <a:r>
              <a:rPr lang="en-US" altLang="en-US" dirty="0" err="1"/>
              <a:t>simplu</a:t>
            </a:r>
            <a:r>
              <a:rPr lang="en-US" altLang="en-US" dirty="0"/>
              <a:t>, </a:t>
            </a:r>
            <a:r>
              <a:rPr lang="en-US" altLang="en-US" dirty="0" err="1"/>
              <a:t>folosit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astăzi</a:t>
            </a:r>
            <a:r>
              <a:rPr lang="en-US" altLang="en-US" dirty="0"/>
              <a:t> </a:t>
            </a: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aplicații</a:t>
            </a:r>
            <a:r>
              <a:rPr lang="en-US" altLang="en-US" dirty="0"/>
              <a:t> naive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 err="1"/>
              <a:t>Proprietățile</a:t>
            </a:r>
            <a:r>
              <a:rPr lang="en-US" altLang="en-US" dirty="0"/>
              <a:t> </a:t>
            </a:r>
            <a:r>
              <a:rPr lang="en-US" altLang="en-US" dirty="0" err="1"/>
              <a:t>operatorului</a:t>
            </a:r>
            <a:r>
              <a:rPr lang="en-US" altLang="en-US" dirty="0"/>
              <a:t> logic XOR</a:t>
            </a:r>
            <a:endParaRPr lang="it-IT" altLang="en-US" dirty="0"/>
          </a:p>
        </p:txBody>
      </p:sp>
      <p:sp>
        <p:nvSpPr>
          <p:cNvPr id="23555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 sz="2700" dirty="0" err="1"/>
              <a:t>Operatorul</a:t>
            </a:r>
            <a:r>
              <a:rPr lang="en-US" altLang="en-US" sz="2700" dirty="0"/>
              <a:t> logic EXCLUSIV SAU </a:t>
            </a:r>
            <a:r>
              <a:rPr lang="en-US" altLang="en-US" sz="2700" dirty="0">
                <a:sym typeface="Symbol" panose="05050102010706020507" pitchFamily="18" charset="2"/>
              </a:rPr>
              <a:t></a:t>
            </a:r>
            <a:r>
              <a:rPr lang="en-US" altLang="en-US" sz="2700" dirty="0"/>
              <a:t> (EXOR) </a:t>
            </a:r>
            <a:r>
              <a:rPr lang="en-US" altLang="en-US" sz="2700" dirty="0" err="1"/>
              <a:t>este</a:t>
            </a:r>
            <a:r>
              <a:rPr lang="en-US" altLang="en-US" sz="2700" dirty="0"/>
              <a:t> </a:t>
            </a:r>
            <a:r>
              <a:rPr lang="en-US" altLang="en-US" sz="2700" dirty="0" err="1"/>
              <a:t>aplicat</a:t>
            </a:r>
            <a:r>
              <a:rPr lang="en-US" altLang="en-US" sz="2700" dirty="0"/>
              <a:t> la </a:t>
            </a:r>
            <a:r>
              <a:rPr lang="en-US" altLang="en-US" sz="2700" dirty="0" err="1"/>
              <a:t>doi</a:t>
            </a:r>
            <a:r>
              <a:rPr lang="en-US" altLang="en-US" sz="2700" dirty="0"/>
              <a:t> </a:t>
            </a:r>
            <a:r>
              <a:rPr lang="en-US" altLang="en-US" sz="2700" dirty="0" err="1"/>
              <a:t>operanzi</a:t>
            </a:r>
            <a:r>
              <a:rPr lang="en-US" altLang="en-US" sz="2700" dirty="0"/>
              <a:t> </a:t>
            </a:r>
            <a:r>
              <a:rPr lang="en-US" altLang="en-US" sz="2700" dirty="0" err="1"/>
              <a:t>logici</a:t>
            </a:r>
            <a:endParaRPr lang="en-US" altLang="en-US" sz="2700" dirty="0"/>
          </a:p>
          <a:p>
            <a:pPr marL="566738" indent="-457200" eaLnBrk="1" hangingPunct="1"/>
            <a:r>
              <a:rPr lang="it-IT" altLang="en-US" sz="2700" dirty="0"/>
              <a:t>Operanzii logici sunt valorile True și False</a:t>
            </a:r>
            <a:r>
              <a:rPr lang="en-US" altLang="en-US" sz="2700" dirty="0"/>
              <a:t>.</a:t>
            </a:r>
          </a:p>
          <a:p>
            <a:pPr marL="566738" indent="-457200" eaLnBrk="1" hangingPunct="1"/>
            <a:r>
              <a:rPr lang="en-US" altLang="en-US" sz="2700" dirty="0" err="1"/>
              <a:t>Operanzii</a:t>
            </a:r>
            <a:r>
              <a:rPr lang="en-US" altLang="en-US" sz="2700" dirty="0"/>
              <a:t> EXOR </a:t>
            </a:r>
            <a:r>
              <a:rPr lang="en-US" altLang="en-US" sz="2700" dirty="0" err="1"/>
              <a:t>produc</a:t>
            </a:r>
            <a:r>
              <a:rPr lang="en-US" altLang="en-US" sz="2700" dirty="0"/>
              <a:t> un </a:t>
            </a:r>
            <a:r>
              <a:rPr lang="en-US" altLang="en-US" sz="2700" dirty="0" err="1"/>
              <a:t>rezultat</a:t>
            </a:r>
            <a:r>
              <a:rPr lang="en-US" altLang="en-US" sz="2700" dirty="0"/>
              <a:t> </a:t>
            </a:r>
            <a:r>
              <a:rPr lang="en-US" altLang="en-US" sz="2700" dirty="0" err="1"/>
              <a:t>adevărat</a:t>
            </a:r>
            <a:r>
              <a:rPr lang="en-US" altLang="en-US" sz="2700" dirty="0"/>
              <a:t> </a:t>
            </a:r>
            <a:r>
              <a:rPr lang="en-US" altLang="en-US" sz="2700" dirty="0" err="1"/>
              <a:t>numai</a:t>
            </a:r>
            <a:r>
              <a:rPr lang="en-US" altLang="en-US" sz="2700" dirty="0"/>
              <a:t> </a:t>
            </a:r>
            <a:r>
              <a:rPr lang="en-US" altLang="en-US" sz="2700" dirty="0" err="1"/>
              <a:t>dacă</a:t>
            </a:r>
            <a:r>
              <a:rPr lang="en-US" altLang="en-US" sz="2700" dirty="0"/>
              <a:t> </a:t>
            </a:r>
            <a:r>
              <a:rPr lang="en-US" altLang="en-US" sz="2700" dirty="0" err="1"/>
              <a:t>cei</a:t>
            </a:r>
            <a:r>
              <a:rPr lang="en-US" altLang="en-US" sz="2700" dirty="0"/>
              <a:t> </a:t>
            </a:r>
            <a:r>
              <a:rPr lang="en-US" altLang="en-US" sz="2700" dirty="0" err="1"/>
              <a:t>doi</a:t>
            </a:r>
            <a:r>
              <a:rPr lang="en-US" altLang="en-US" sz="2700" dirty="0"/>
              <a:t> </a:t>
            </a:r>
            <a:r>
              <a:rPr lang="en-US" altLang="en-US" sz="2700" dirty="0" err="1"/>
              <a:t>operanzi</a:t>
            </a:r>
            <a:r>
              <a:rPr lang="en-US" altLang="en-US" sz="2700" dirty="0"/>
              <a:t> sunt </a:t>
            </a:r>
            <a:r>
              <a:rPr lang="en-US" altLang="en-US" sz="2700" dirty="0" err="1"/>
              <a:t>diferiți</a:t>
            </a:r>
            <a:r>
              <a:rPr lang="en-US" altLang="en-US" sz="2700" dirty="0"/>
              <a:t>.</a:t>
            </a:r>
          </a:p>
          <a:p>
            <a:pPr marL="566738" indent="-457200" eaLnBrk="1" hangingPunct="1"/>
            <a:r>
              <a:rPr lang="en-US" altLang="en-US" sz="2700" dirty="0" err="1"/>
              <a:t>În</a:t>
            </a:r>
            <a:r>
              <a:rPr lang="en-US" altLang="en-US" sz="2700" dirty="0"/>
              <a:t> </a:t>
            </a:r>
            <a:r>
              <a:rPr lang="en-US" altLang="en-US" sz="2700" dirty="0" err="1"/>
              <a:t>aritmetica</a:t>
            </a:r>
            <a:r>
              <a:rPr lang="en-US" altLang="en-US" sz="2700" dirty="0"/>
              <a:t> </a:t>
            </a:r>
            <a:r>
              <a:rPr lang="en-US" altLang="en-US" sz="2700" dirty="0" err="1"/>
              <a:t>binară</a:t>
            </a:r>
            <a:r>
              <a:rPr lang="en-US" altLang="en-US" sz="2700" dirty="0"/>
              <a:t> True=1 </a:t>
            </a:r>
            <a:r>
              <a:rPr lang="en-US" altLang="en-US" sz="2700" dirty="0" err="1"/>
              <a:t>și</a:t>
            </a:r>
            <a:r>
              <a:rPr lang="en-US" altLang="en-US" sz="2700" dirty="0"/>
              <a:t> False=0, </a:t>
            </a:r>
          </a:p>
          <a:p>
            <a:pPr marL="109538" indent="0" eaLnBrk="1" hangingPunct="1">
              <a:buNone/>
            </a:pPr>
            <a:r>
              <a:rPr lang="en-US" altLang="en-US" sz="2700" dirty="0"/>
              <a:t>	</a:t>
            </a:r>
            <a:r>
              <a:rPr lang="en-US" altLang="en-US" sz="2700" dirty="0" err="1"/>
              <a:t>tabelul</a:t>
            </a:r>
            <a:r>
              <a:rPr lang="en-US" altLang="en-US" sz="2700" dirty="0"/>
              <a:t> de </a:t>
            </a:r>
            <a:r>
              <a:rPr lang="en-US" altLang="en-US" sz="2700" dirty="0" err="1"/>
              <a:t>adevăr</a:t>
            </a:r>
            <a:r>
              <a:rPr lang="en-US" altLang="en-US" sz="2700" dirty="0"/>
              <a:t> EXOR </a:t>
            </a:r>
            <a:r>
              <a:rPr lang="en-US" altLang="en-US" sz="2700" dirty="0" err="1"/>
              <a:t>este</a:t>
            </a:r>
            <a:r>
              <a:rPr lang="en-US" altLang="en-US" sz="2700" dirty="0"/>
              <a:t> </a:t>
            </a:r>
            <a:r>
              <a:rPr lang="en-US" altLang="en-US" sz="2700" dirty="0" err="1"/>
              <a:t>afișat</a:t>
            </a:r>
            <a:r>
              <a:rPr lang="en-US" altLang="en-US" sz="2700" dirty="0"/>
              <a:t> </a:t>
            </a:r>
            <a:r>
              <a:rPr lang="en-US" altLang="en-US" sz="2700" dirty="0" err="1"/>
              <a:t>în</a:t>
            </a:r>
            <a:r>
              <a:rPr lang="en-US" altLang="en-US" sz="2700" dirty="0"/>
              <a:t> </a:t>
            </a:r>
            <a:r>
              <a:rPr lang="en-US" altLang="en-US" sz="2700" dirty="0" err="1"/>
              <a:t>dreapta</a:t>
            </a:r>
            <a:r>
              <a:rPr lang="en-US" altLang="en-US" sz="2700" dirty="0"/>
              <a:t> :</a:t>
            </a:r>
          </a:p>
          <a:p>
            <a:pPr marL="566738" indent="-457200" eaLnBrk="1" hangingPunct="1"/>
            <a:r>
              <a:rPr lang="en-US" altLang="en-US" dirty="0" err="1"/>
              <a:t>Proprietățile</a:t>
            </a:r>
            <a:r>
              <a:rPr lang="en-US" altLang="en-US" dirty="0"/>
              <a:t> EXOR</a:t>
            </a:r>
          </a:p>
          <a:p>
            <a:pPr marL="566738" lvl="1" indent="0" eaLnBrk="1" hangingPunct="1">
              <a:buFont typeface="Arial" panose="020B0604020202020204" pitchFamily="34" charset="0"/>
              <a:buNone/>
            </a:pPr>
            <a:r>
              <a:rPr lang="en-US" altLang="en-US" dirty="0"/>
              <a:t>if X </a:t>
            </a:r>
            <a:r>
              <a:rPr lang="en-US" altLang="en-US" dirty="0">
                <a:sym typeface="Symbol" panose="05050102010706020507" pitchFamily="18" charset="2"/>
              </a:rPr>
              <a:t></a:t>
            </a:r>
            <a:r>
              <a:rPr lang="en-US" altLang="en-US" dirty="0"/>
              <a:t> Y </a:t>
            </a:r>
            <a:r>
              <a:rPr lang="en-US" altLang="en-US" dirty="0">
                <a:sym typeface="Wingdings" panose="05000000000000000000" pitchFamily="2" charset="2"/>
              </a:rPr>
              <a:t></a:t>
            </a:r>
            <a:r>
              <a:rPr lang="en-US" altLang="en-US" dirty="0"/>
              <a:t> Z then </a:t>
            </a:r>
            <a:br>
              <a:rPr lang="en-US" altLang="en-US" dirty="0"/>
            </a:br>
            <a:r>
              <a:rPr lang="en-US" altLang="en-US" dirty="0"/>
              <a:t>      Z </a:t>
            </a:r>
            <a:r>
              <a:rPr lang="en-US" altLang="en-US" dirty="0">
                <a:sym typeface="Symbol" panose="05050102010706020507" pitchFamily="18" charset="2"/>
              </a:rPr>
              <a:t></a:t>
            </a:r>
            <a:r>
              <a:rPr lang="en-US" altLang="en-US" dirty="0"/>
              <a:t> Y </a:t>
            </a:r>
            <a:r>
              <a:rPr lang="en-US" altLang="en-US" dirty="0">
                <a:sym typeface="Wingdings" panose="05000000000000000000" pitchFamily="2" charset="2"/>
              </a:rPr>
              <a:t></a:t>
            </a:r>
            <a:r>
              <a:rPr lang="en-US" altLang="en-US" dirty="0"/>
              <a:t> X</a:t>
            </a:r>
            <a:br>
              <a:rPr lang="en-US" altLang="en-US" dirty="0"/>
            </a:br>
            <a:r>
              <a:rPr lang="en-US" altLang="en-US" dirty="0"/>
              <a:t>      Z </a:t>
            </a:r>
            <a:r>
              <a:rPr lang="en-US" altLang="en-US" dirty="0">
                <a:sym typeface="Symbol" panose="05050102010706020507" pitchFamily="18" charset="2"/>
              </a:rPr>
              <a:t></a:t>
            </a:r>
            <a:r>
              <a:rPr lang="en-US" altLang="en-US" dirty="0"/>
              <a:t> X </a:t>
            </a:r>
            <a:r>
              <a:rPr lang="en-US" altLang="en-US" dirty="0">
                <a:sym typeface="Wingdings" panose="05000000000000000000" pitchFamily="2" charset="2"/>
              </a:rPr>
              <a:t></a:t>
            </a:r>
            <a:r>
              <a:rPr lang="en-US" altLang="en-US" dirty="0"/>
              <a:t> Y</a:t>
            </a:r>
          </a:p>
          <a:p>
            <a:pPr marL="566738" indent="-457200" eaLnBrk="1" hangingPunct="1"/>
            <a:endParaRPr lang="en-US" altLang="en-US" sz="2700" dirty="0"/>
          </a:p>
        </p:txBody>
      </p:sp>
      <p:sp>
        <p:nvSpPr>
          <p:cNvPr id="23556" name="TextBox 3"/>
          <p:cNvSpPr txBox="1">
            <a:spLocks noChangeArrowheads="1"/>
          </p:cNvSpPr>
          <p:nvPr/>
        </p:nvSpPr>
        <p:spPr bwMode="auto">
          <a:xfrm>
            <a:off x="8286750" y="3913188"/>
            <a:ext cx="2676525" cy="255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4000">
                <a:cs typeface="Calibri" panose="020F0502020204030204" pitchFamily="34" charset="0"/>
              </a:rPr>
              <a:t>0 </a:t>
            </a:r>
            <a:r>
              <a:rPr lang="en-US" altLang="en-US" sz="4000">
                <a:cs typeface="Calibri" panose="020F0502020204030204" pitchFamily="34" charset="0"/>
                <a:sym typeface="Symbol" panose="05050102010706020507" pitchFamily="18" charset="2"/>
              </a:rPr>
              <a:t></a:t>
            </a:r>
            <a:r>
              <a:rPr lang="en-US" altLang="en-US" sz="4000">
                <a:cs typeface="Calibri" panose="020F0502020204030204" pitchFamily="34" charset="0"/>
              </a:rPr>
              <a:t> 0 = 0</a:t>
            </a:r>
          </a:p>
          <a:p>
            <a:pPr eaLnBrk="1" hangingPunct="1"/>
            <a:r>
              <a:rPr lang="en-US" altLang="en-US" sz="4000">
                <a:cs typeface="Calibri" panose="020F0502020204030204" pitchFamily="34" charset="0"/>
              </a:rPr>
              <a:t>0 </a:t>
            </a:r>
            <a:r>
              <a:rPr lang="en-US" altLang="en-US" sz="4000">
                <a:cs typeface="Calibri" panose="020F0502020204030204" pitchFamily="34" charset="0"/>
                <a:sym typeface="Symbol" panose="05050102010706020507" pitchFamily="18" charset="2"/>
              </a:rPr>
              <a:t></a:t>
            </a:r>
            <a:r>
              <a:rPr lang="en-US" altLang="en-US" sz="4000">
                <a:cs typeface="Calibri" panose="020F0502020204030204" pitchFamily="34" charset="0"/>
              </a:rPr>
              <a:t> 1 = 1</a:t>
            </a:r>
          </a:p>
          <a:p>
            <a:pPr eaLnBrk="1" hangingPunct="1"/>
            <a:r>
              <a:rPr lang="en-US" altLang="en-US" sz="4000">
                <a:cs typeface="Calibri" panose="020F0502020204030204" pitchFamily="34" charset="0"/>
              </a:rPr>
              <a:t>1 </a:t>
            </a:r>
            <a:r>
              <a:rPr lang="en-US" altLang="en-US" sz="4000">
                <a:cs typeface="Calibri" panose="020F0502020204030204" pitchFamily="34" charset="0"/>
                <a:sym typeface="Symbol" panose="05050102010706020507" pitchFamily="18" charset="2"/>
              </a:rPr>
              <a:t></a:t>
            </a:r>
            <a:r>
              <a:rPr lang="en-US" altLang="en-US" sz="4000">
                <a:cs typeface="Calibri" panose="020F0502020204030204" pitchFamily="34" charset="0"/>
              </a:rPr>
              <a:t> 0 = 1</a:t>
            </a:r>
          </a:p>
          <a:p>
            <a:pPr eaLnBrk="1" hangingPunct="1"/>
            <a:r>
              <a:rPr lang="en-US" altLang="en-US" sz="4000">
                <a:cs typeface="Calibri" panose="020F0502020204030204" pitchFamily="34" charset="0"/>
              </a:rPr>
              <a:t>1 </a:t>
            </a:r>
            <a:r>
              <a:rPr lang="en-US" altLang="en-US" sz="4000">
                <a:cs typeface="Calibri" panose="020F0502020204030204" pitchFamily="34" charset="0"/>
                <a:sym typeface="Symbol" panose="05050102010706020507" pitchFamily="18" charset="2"/>
              </a:rPr>
              <a:t></a:t>
            </a:r>
            <a:r>
              <a:rPr lang="en-US" altLang="en-US" sz="4000">
                <a:cs typeface="Calibri" panose="020F0502020204030204" pitchFamily="34" charset="0"/>
              </a:rPr>
              <a:t> 1 = 0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 err="1"/>
              <a:t>Algoritmul</a:t>
            </a:r>
            <a:r>
              <a:rPr lang="en-US" altLang="en-US" dirty="0"/>
              <a:t> One Time Pad</a:t>
            </a:r>
            <a:endParaRPr lang="it-IT" altLang="en-US" dirty="0"/>
          </a:p>
        </p:txBody>
      </p:sp>
      <p:sp>
        <p:nvSpPr>
          <p:cNvPr id="24579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19187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 dirty="0" err="1"/>
              <a:t>Algoritm</a:t>
            </a:r>
            <a:r>
              <a:rPr lang="en-US" altLang="en-US" dirty="0"/>
              <a:t> de </a:t>
            </a:r>
            <a:r>
              <a:rPr lang="en-US" altLang="en-US" dirty="0" err="1"/>
              <a:t>criptare</a:t>
            </a:r>
            <a:r>
              <a:rPr lang="en-US" altLang="en-US" dirty="0"/>
              <a:t> </a:t>
            </a:r>
            <a:r>
              <a:rPr lang="en-US" altLang="en-US" dirty="0" err="1"/>
              <a:t>foarte</a:t>
            </a:r>
            <a:r>
              <a:rPr lang="en-US" altLang="en-US" dirty="0"/>
              <a:t> </a:t>
            </a:r>
            <a:r>
              <a:rPr lang="en-US" altLang="en-US" dirty="0" err="1"/>
              <a:t>simplu</a:t>
            </a:r>
            <a:endParaRPr lang="en-US" altLang="en-US" dirty="0"/>
          </a:p>
          <a:p>
            <a:pPr marL="566738" indent="-457200" eaLnBrk="1" hangingPunct="1"/>
            <a:r>
              <a:rPr lang="en-US" altLang="en-US" dirty="0" err="1"/>
              <a:t>Implementare</a:t>
            </a:r>
            <a:r>
              <a:rPr lang="en-US" altLang="en-US" dirty="0"/>
              <a:t> </a:t>
            </a:r>
            <a:r>
              <a:rPr lang="en-US" altLang="en-US" dirty="0" err="1"/>
              <a:t>foarte</a:t>
            </a:r>
            <a:r>
              <a:rPr lang="en-US" altLang="en-US" dirty="0"/>
              <a:t> </a:t>
            </a:r>
            <a:r>
              <a:rPr lang="en-US" altLang="en-US" dirty="0" err="1"/>
              <a:t>simplă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rapidă</a:t>
            </a:r>
            <a:endParaRPr lang="en-US" altLang="en-US" dirty="0"/>
          </a:p>
          <a:p>
            <a:pPr marL="566738" indent="-457200" eaLnBrk="1" hangingPunct="1"/>
            <a:r>
              <a:rPr lang="en-US" altLang="en-US" dirty="0"/>
              <a:t>„Perfect”: </a:t>
            </a:r>
            <a:r>
              <a:rPr lang="en-US" altLang="en-US" dirty="0" err="1"/>
              <a:t>este</a:t>
            </a:r>
            <a:r>
              <a:rPr lang="en-US" altLang="en-US" dirty="0"/>
              <a:t> </a:t>
            </a:r>
            <a:r>
              <a:rPr lang="en-US" altLang="en-US" dirty="0" err="1"/>
              <a:t>dovedit</a:t>
            </a:r>
            <a:r>
              <a:rPr lang="en-US" altLang="en-US" dirty="0"/>
              <a:t> </a:t>
            </a:r>
            <a:r>
              <a:rPr lang="en-US" altLang="en-US" dirty="0" err="1"/>
              <a:t>că</a:t>
            </a:r>
            <a:r>
              <a:rPr lang="en-US" altLang="en-US" dirty="0"/>
              <a:t> </a:t>
            </a:r>
            <a:r>
              <a:rPr lang="en-US" altLang="en-US" dirty="0" err="1"/>
              <a:t>fără</a:t>
            </a:r>
            <a:r>
              <a:rPr lang="en-US" altLang="en-US" dirty="0"/>
              <a:t> a </a:t>
            </a:r>
            <a:r>
              <a:rPr lang="en-US" altLang="en-US" dirty="0" err="1"/>
              <a:t>cunoaște</a:t>
            </a:r>
            <a:r>
              <a:rPr lang="en-US" altLang="en-US" dirty="0"/>
              <a:t> </a:t>
            </a:r>
            <a:r>
              <a:rPr lang="en-US" altLang="en-US" dirty="0" err="1"/>
              <a:t>cheia</a:t>
            </a:r>
            <a:r>
              <a:rPr lang="en-US" altLang="en-US" dirty="0"/>
              <a:t> </a:t>
            </a:r>
            <a:r>
              <a:rPr lang="en-US" altLang="en-US" dirty="0" err="1"/>
              <a:t>este</a:t>
            </a:r>
            <a:r>
              <a:rPr lang="en-US" altLang="en-US" dirty="0"/>
              <a:t> </a:t>
            </a:r>
            <a:r>
              <a:rPr lang="en-US" altLang="en-US" dirty="0" err="1"/>
              <a:t>imposibil</a:t>
            </a:r>
            <a:r>
              <a:rPr lang="en-US" altLang="en-US" dirty="0"/>
              <a:t> </a:t>
            </a:r>
            <a:r>
              <a:rPr lang="en-US" altLang="en-US" dirty="0" err="1"/>
              <a:t>să</a:t>
            </a:r>
            <a:r>
              <a:rPr lang="en-US" altLang="en-US" dirty="0"/>
              <a:t> </a:t>
            </a:r>
            <a:r>
              <a:rPr lang="en-US" altLang="en-US" dirty="0" err="1"/>
              <a:t>te</a:t>
            </a:r>
            <a:r>
              <a:rPr lang="en-US" altLang="en-US" dirty="0"/>
              <a:t> </a:t>
            </a:r>
            <a:r>
              <a:rPr lang="en-US" altLang="en-US" dirty="0" err="1"/>
              <a:t>întorci</a:t>
            </a:r>
            <a:r>
              <a:rPr lang="en-US" altLang="en-US" dirty="0"/>
              <a:t> la </a:t>
            </a:r>
            <a:r>
              <a:rPr lang="en-US" altLang="en-US" dirty="0" err="1"/>
              <a:t>textul</a:t>
            </a:r>
            <a:r>
              <a:rPr lang="en-US" altLang="en-US" dirty="0"/>
              <a:t> original.</a:t>
            </a:r>
          </a:p>
          <a:p>
            <a:pPr marL="566738" indent="-457200" eaLnBrk="1" hangingPunct="1"/>
            <a:r>
              <a:rPr lang="en-US" altLang="en-US" sz="2700" dirty="0" err="1"/>
              <a:t>Bazat</a:t>
            </a:r>
            <a:r>
              <a:rPr lang="en-US" altLang="en-US" sz="2700" dirty="0"/>
              <a:t> pe EXCLUSIVE OR </a:t>
            </a:r>
            <a:r>
              <a:rPr lang="en-US" altLang="en-US" sz="2700" dirty="0">
                <a:sym typeface="Symbol" panose="05050102010706020507" pitchFamily="18" charset="2"/>
              </a:rPr>
              <a:t></a:t>
            </a:r>
            <a:r>
              <a:rPr lang="en-US" altLang="en-US" sz="2700" dirty="0"/>
              <a:t> (XOR) </a:t>
            </a:r>
            <a:r>
              <a:rPr lang="en-US" altLang="en-US" sz="2700" dirty="0" err="1"/>
              <a:t>functie</a:t>
            </a:r>
            <a:r>
              <a:rPr lang="en-US" altLang="en-US" sz="2700" dirty="0"/>
              <a:t> </a:t>
            </a:r>
            <a:r>
              <a:rPr lang="en-US" altLang="en-US" sz="2700" dirty="0" err="1"/>
              <a:t>logica</a:t>
            </a:r>
            <a:endParaRPr lang="en-US" altLang="en-US" sz="2700" dirty="0"/>
          </a:p>
          <a:p>
            <a:pPr marL="566738" indent="-457200" eaLnBrk="1" hangingPunct="1"/>
            <a:r>
              <a:rPr lang="en-US" altLang="en-US" sz="2700" dirty="0" err="1"/>
              <a:t>Folosit</a:t>
            </a:r>
            <a:r>
              <a:rPr lang="en-US" altLang="en-US" sz="2700" dirty="0"/>
              <a:t> </a:t>
            </a:r>
            <a:r>
              <a:rPr lang="en-US" altLang="en-US" sz="2700" dirty="0" err="1"/>
              <a:t>pentru</a:t>
            </a:r>
            <a:r>
              <a:rPr lang="en-US" altLang="en-US" sz="2700" dirty="0"/>
              <a:t> a </a:t>
            </a:r>
            <a:r>
              <a:rPr lang="en-US" altLang="en-US" sz="2700" dirty="0" err="1"/>
              <a:t>transfera</a:t>
            </a:r>
            <a:r>
              <a:rPr lang="en-US" altLang="en-US" sz="2700" dirty="0"/>
              <a:t> un </a:t>
            </a:r>
            <a:r>
              <a:rPr lang="en-US" altLang="en-US" sz="2700" dirty="0" err="1"/>
              <a:t>mesaj</a:t>
            </a:r>
            <a:r>
              <a:rPr lang="en-US" altLang="en-US" sz="2700" dirty="0"/>
              <a:t> (</a:t>
            </a:r>
            <a:r>
              <a:rPr lang="en-US" altLang="en-US" sz="2700" dirty="0" err="1"/>
              <a:t>PlainText</a:t>
            </a:r>
            <a:r>
              <a:rPr lang="en-US" altLang="en-US" sz="2700" dirty="0"/>
              <a:t>) de la </a:t>
            </a:r>
            <a:r>
              <a:rPr lang="en-US" altLang="en-US" sz="2700" dirty="0" err="1"/>
              <a:t>două</a:t>
            </a:r>
            <a:r>
              <a:rPr lang="en-US" altLang="en-US" sz="2700" dirty="0"/>
              <a:t> </a:t>
            </a:r>
            <a:r>
              <a:rPr lang="en-US" altLang="en-US" sz="2700" dirty="0" err="1"/>
              <a:t>părți</a:t>
            </a:r>
            <a:r>
              <a:rPr lang="en-US" altLang="en-US" sz="2700" dirty="0"/>
              <a:t> (Alice A </a:t>
            </a:r>
            <a:r>
              <a:rPr lang="en-US" altLang="en-US" sz="2700" dirty="0" err="1"/>
              <a:t>și</a:t>
            </a:r>
            <a:r>
              <a:rPr lang="en-US" altLang="en-US" sz="2700" dirty="0"/>
              <a:t> Bob B)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 err="1"/>
              <a:t>Algoritmul</a:t>
            </a:r>
            <a:r>
              <a:rPr lang="en-US" altLang="en-US" dirty="0"/>
              <a:t> One Time Pad</a:t>
            </a:r>
            <a:endParaRPr lang="it-IT" alt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109728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dirty="0" err="1"/>
              <a:t>Faza</a:t>
            </a:r>
            <a:r>
              <a:rPr lang="en-US" dirty="0"/>
              <a:t> de </a:t>
            </a:r>
            <a:r>
              <a:rPr lang="en-US" dirty="0" err="1"/>
              <a:t>instalare</a:t>
            </a:r>
            <a:r>
              <a:rPr lang="en-US" dirty="0"/>
              <a:t>: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Este </a:t>
            </a:r>
            <a:r>
              <a:rPr lang="en-US" dirty="0" err="1"/>
              <a:t>generată</a:t>
            </a:r>
            <a:r>
              <a:rPr lang="en-US" dirty="0"/>
              <a:t> o </a:t>
            </a:r>
            <a:r>
              <a:rPr lang="en-US" dirty="0" err="1"/>
              <a:t>secvență</a:t>
            </a:r>
            <a:r>
              <a:rPr lang="en-US" dirty="0"/>
              <a:t> </a:t>
            </a:r>
            <a:r>
              <a:rPr lang="en-US" dirty="0" err="1"/>
              <a:t>aleatorie</a:t>
            </a:r>
            <a:r>
              <a:rPr lang="en-US" dirty="0"/>
              <a:t> de exact n </a:t>
            </a:r>
            <a:r>
              <a:rPr lang="en-US" dirty="0" err="1"/>
              <a:t>octeți</a:t>
            </a:r>
            <a:r>
              <a:rPr lang="en-US" dirty="0"/>
              <a:t> (</a:t>
            </a:r>
            <a:r>
              <a:rPr lang="en-US" dirty="0" err="1"/>
              <a:t>aceasta</a:t>
            </a:r>
            <a:r>
              <a:rPr lang="en-US" dirty="0"/>
              <a:t> </a:t>
            </a:r>
            <a:r>
              <a:rPr lang="en-US" dirty="0" err="1"/>
              <a:t>este</a:t>
            </a:r>
            <a:r>
              <a:rPr lang="en-US" dirty="0"/>
              <a:t> One Time Pad (OTP) </a:t>
            </a:r>
            <a:r>
              <a:rPr lang="en-US" dirty="0" err="1"/>
              <a:t>sau</a:t>
            </a:r>
            <a:r>
              <a:rPr lang="en-US" dirty="0"/>
              <a:t> </a:t>
            </a:r>
            <a:r>
              <a:rPr lang="en-US" dirty="0" err="1"/>
              <a:t>pur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simplu</a:t>
            </a:r>
            <a:r>
              <a:rPr lang="en-US" dirty="0"/>
              <a:t> </a:t>
            </a:r>
            <a:r>
              <a:rPr lang="en-US" dirty="0" err="1"/>
              <a:t>Cheia</a:t>
            </a:r>
            <a:r>
              <a:rPr lang="en-US" i="1" dirty="0"/>
              <a:t>)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OTP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partajat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siguranță</a:t>
            </a:r>
            <a:r>
              <a:rPr lang="en-US" dirty="0"/>
              <a:t> </a:t>
            </a:r>
            <a:r>
              <a:rPr lang="en-US" dirty="0" err="1"/>
              <a:t>între</a:t>
            </a:r>
            <a:r>
              <a:rPr lang="en-US" dirty="0"/>
              <a:t> </a:t>
            </a:r>
            <a:r>
              <a:rPr lang="en-US" dirty="0" err="1"/>
              <a:t>cele</a:t>
            </a:r>
            <a:r>
              <a:rPr lang="en-US" dirty="0"/>
              <a:t> </a:t>
            </a:r>
            <a:r>
              <a:rPr lang="en-US" dirty="0" err="1"/>
              <a:t>două</a:t>
            </a:r>
            <a:r>
              <a:rPr lang="en-US" dirty="0"/>
              <a:t> </a:t>
            </a:r>
            <a:r>
              <a:rPr lang="en-US" dirty="0" err="1"/>
              <a:t>părți</a:t>
            </a:r>
            <a:r>
              <a:rPr lang="en-US" dirty="0"/>
              <a:t> </a:t>
            </a:r>
            <a:r>
              <a:rPr lang="en-US" dirty="0" err="1"/>
              <a:t>într</a:t>
            </a:r>
            <a:r>
              <a:rPr lang="en-US" dirty="0"/>
              <a:t>-un </a:t>
            </a:r>
            <a:r>
              <a:rPr lang="en-US" dirty="0" err="1"/>
              <a:t>fel</a:t>
            </a:r>
            <a:r>
              <a:rPr lang="en-US" dirty="0"/>
              <a:t> (</a:t>
            </a:r>
            <a:r>
              <a:rPr lang="en-US" dirty="0" err="1"/>
              <a:t>dat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avans</a:t>
            </a:r>
            <a:r>
              <a:rPr lang="en-US" dirty="0"/>
              <a:t>, </a:t>
            </a:r>
            <a:r>
              <a:rPr lang="en-US" dirty="0" err="1"/>
              <a:t>trimis</a:t>
            </a:r>
            <a:r>
              <a:rPr lang="en-US" dirty="0"/>
              <a:t> pe un canal </a:t>
            </a:r>
            <a:r>
              <a:rPr lang="en-US" dirty="0" err="1"/>
              <a:t>deja</a:t>
            </a:r>
            <a:r>
              <a:rPr lang="en-US" dirty="0"/>
              <a:t> </a:t>
            </a:r>
            <a:r>
              <a:rPr lang="en-US" dirty="0" err="1"/>
              <a:t>securizat</a:t>
            </a:r>
            <a:r>
              <a:rPr lang="en-US" dirty="0"/>
              <a:t> etc.)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 err="1"/>
              <a:t>Algoritmul</a:t>
            </a:r>
            <a:r>
              <a:rPr lang="en-US" altLang="en-US" dirty="0"/>
              <a:t> One Time Pad</a:t>
            </a:r>
            <a:endParaRPr lang="it-IT" alt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pt-BR" dirty="0"/>
              <a:t>Când ambele părți au cheia, o pot folosi pentru a transmite mesaje</a:t>
            </a:r>
            <a:r>
              <a:rPr lang="en-US" dirty="0"/>
              <a:t>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cazul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care Alice </a:t>
            </a:r>
            <a:r>
              <a:rPr lang="en-US" dirty="0" err="1"/>
              <a:t>vrea</a:t>
            </a:r>
            <a:r>
              <a:rPr lang="en-US" dirty="0"/>
              <a:t> </a:t>
            </a:r>
            <a:r>
              <a:rPr lang="en-US" dirty="0" err="1"/>
              <a:t>să-i</a:t>
            </a:r>
            <a:r>
              <a:rPr lang="en-US" dirty="0"/>
              <a:t> </a:t>
            </a:r>
            <a:r>
              <a:rPr lang="en-US" dirty="0" err="1"/>
              <a:t>trimită</a:t>
            </a:r>
            <a:r>
              <a:rPr lang="en-US" dirty="0"/>
              <a:t> un </a:t>
            </a:r>
            <a:r>
              <a:rPr lang="en-US" dirty="0" err="1"/>
              <a:t>mesaj</a:t>
            </a:r>
            <a:r>
              <a:rPr lang="en-US" dirty="0"/>
              <a:t> </a:t>
            </a:r>
            <a:r>
              <a:rPr lang="en-US" dirty="0" err="1"/>
              <a:t>lui</a:t>
            </a:r>
            <a:r>
              <a:rPr lang="en-US" dirty="0"/>
              <a:t> Bob 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ro-RO" dirty="0"/>
              <a:t>Alice calculează </a:t>
            </a:r>
            <a:r>
              <a:rPr lang="en-US" i="1" dirty="0"/>
              <a:t>bit cu bit</a:t>
            </a:r>
            <a:r>
              <a:rPr lang="en-US" dirty="0"/>
              <a:t> EXCLUSIVE OR </a:t>
            </a:r>
            <a:r>
              <a:rPr lang="en-US" dirty="0" err="1"/>
              <a:t>pentru</a:t>
            </a:r>
            <a:r>
              <a:rPr lang="en-US" dirty="0"/>
              <a:t> </a:t>
            </a:r>
            <a:r>
              <a:rPr lang="en-US" i="1" dirty="0" err="1"/>
              <a:t>PlainText</a:t>
            </a:r>
            <a:r>
              <a:rPr lang="en-US" dirty="0"/>
              <a:t> cu </a:t>
            </a:r>
            <a:r>
              <a:rPr lang="en-US" i="1" dirty="0"/>
              <a:t>Key</a:t>
            </a:r>
            <a:r>
              <a:rPr lang="en-US" dirty="0"/>
              <a:t>:</a:t>
            </a:r>
          </a:p>
          <a:p>
            <a:pPr marL="566928" lvl="1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b="1" dirty="0"/>
              <a:t>   Encryption:</a:t>
            </a:r>
            <a:r>
              <a:rPr lang="en-US" dirty="0"/>
              <a:t> </a:t>
            </a:r>
            <a:r>
              <a:rPr lang="en-US" dirty="0" err="1"/>
              <a:t>PlainText</a:t>
            </a:r>
            <a:r>
              <a:rPr lang="en-US" dirty="0"/>
              <a:t> </a:t>
            </a:r>
            <a:r>
              <a:rPr lang="en-US" dirty="0">
                <a:sym typeface="Symbol" panose="05050102010706020507" pitchFamily="18" charset="2"/>
              </a:rPr>
              <a:t></a:t>
            </a:r>
            <a:r>
              <a:rPr lang="en-US" dirty="0"/>
              <a:t> Key </a:t>
            </a:r>
            <a:r>
              <a:rPr lang="en-US" dirty="0">
                <a:sym typeface="Wingdings" panose="05000000000000000000" pitchFamily="2" charset="2"/>
              </a:rPr>
              <a:t></a:t>
            </a:r>
            <a:r>
              <a:rPr lang="en-US" dirty="0"/>
              <a:t> </a:t>
            </a:r>
            <a:r>
              <a:rPr lang="en-US" dirty="0" err="1"/>
              <a:t>CypherText</a:t>
            </a:r>
            <a:endParaRPr lang="en-US" dirty="0"/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en-US" i="1" dirty="0" err="1"/>
              <a:t>CypherText</a:t>
            </a:r>
            <a:r>
              <a:rPr lang="en-US" dirty="0"/>
              <a:t>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transmis</a:t>
            </a:r>
            <a:r>
              <a:rPr lang="en-US" dirty="0"/>
              <a:t> </a:t>
            </a:r>
            <a:r>
              <a:rPr lang="en-US" dirty="0" err="1"/>
              <a:t>lui</a:t>
            </a:r>
            <a:r>
              <a:rPr lang="en-US" dirty="0"/>
              <a:t> Bob pe un canal </a:t>
            </a:r>
            <a:r>
              <a:rPr lang="en-US" dirty="0" err="1"/>
              <a:t>posibil</a:t>
            </a:r>
            <a:r>
              <a:rPr lang="en-US" dirty="0"/>
              <a:t> </a:t>
            </a:r>
            <a:r>
              <a:rPr lang="en-US" dirty="0" err="1"/>
              <a:t>nesigur</a:t>
            </a:r>
            <a:endParaRPr lang="en-US" dirty="0"/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en-US" dirty="0"/>
              <a:t>Bob </a:t>
            </a:r>
            <a:r>
              <a:rPr lang="en-US" dirty="0" err="1"/>
              <a:t>calculează</a:t>
            </a:r>
            <a:r>
              <a:rPr lang="en-US" dirty="0"/>
              <a:t> </a:t>
            </a:r>
            <a:r>
              <a:rPr lang="en-US" i="1" dirty="0"/>
              <a:t>bit cu bit</a:t>
            </a:r>
            <a:r>
              <a:rPr lang="en-US" dirty="0"/>
              <a:t> EXCLUSIVE OR </a:t>
            </a:r>
            <a:r>
              <a:rPr lang="en-US" dirty="0" err="1"/>
              <a:t>pentru</a:t>
            </a:r>
            <a:r>
              <a:rPr lang="en-US" dirty="0"/>
              <a:t> </a:t>
            </a:r>
            <a:r>
              <a:rPr lang="en-US" i="1" dirty="0" err="1"/>
              <a:t>CypherText</a:t>
            </a:r>
            <a:r>
              <a:rPr lang="en-US" dirty="0"/>
              <a:t> cu </a:t>
            </a:r>
            <a:r>
              <a:rPr lang="en-US" i="1" dirty="0"/>
              <a:t>Key</a:t>
            </a:r>
            <a:r>
              <a:rPr lang="en-US" dirty="0"/>
              <a:t>:</a:t>
            </a:r>
          </a:p>
          <a:p>
            <a:pPr marL="566928" lvl="1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b="1" dirty="0"/>
              <a:t>   Decryption: </a:t>
            </a:r>
            <a:r>
              <a:rPr lang="en-US" dirty="0" err="1"/>
              <a:t>CypherText</a:t>
            </a:r>
            <a:r>
              <a:rPr lang="en-US" dirty="0"/>
              <a:t> </a:t>
            </a:r>
            <a:r>
              <a:rPr lang="en-US" dirty="0">
                <a:sym typeface="Symbol" panose="05050102010706020507" pitchFamily="18" charset="2"/>
              </a:rPr>
              <a:t></a:t>
            </a:r>
            <a:r>
              <a:rPr lang="en-US" dirty="0"/>
              <a:t> Key </a:t>
            </a:r>
            <a:r>
              <a:rPr lang="en-US" dirty="0">
                <a:sym typeface="Wingdings" panose="05000000000000000000" pitchFamily="2" charset="2"/>
              </a:rPr>
              <a:t></a:t>
            </a:r>
            <a:r>
              <a:rPr lang="en-US" dirty="0"/>
              <a:t> </a:t>
            </a:r>
            <a:r>
              <a:rPr lang="en-US" dirty="0" err="1"/>
              <a:t>PlainText</a:t>
            </a:r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 err="1"/>
              <a:t>Algoritmul</a:t>
            </a:r>
            <a:r>
              <a:rPr lang="en-US" altLang="en-US" dirty="0"/>
              <a:t> One Time Pad</a:t>
            </a:r>
            <a:endParaRPr lang="it-IT" altLang="en-US" dirty="0"/>
          </a:p>
        </p:txBody>
      </p:sp>
      <p:sp>
        <p:nvSpPr>
          <p:cNvPr id="27651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109538" indent="0" eaLnBrk="1" hangingPunct="1">
              <a:buFont typeface="Arial" panose="020B0604020202020204" pitchFamily="34" charset="0"/>
              <a:buNone/>
            </a:pPr>
            <a:r>
              <a:rPr lang="en-US" altLang="en-US" b="1" dirty="0" err="1"/>
              <a:t>Exemplu</a:t>
            </a:r>
            <a:endParaRPr lang="en-US" altLang="en-US" dirty="0"/>
          </a:p>
          <a:p>
            <a:pPr marL="109538" indent="0" eaLnBrk="1" hangingPunct="1">
              <a:buFont typeface="Arial" panose="020B0604020202020204" pitchFamily="34" charset="0"/>
              <a:buNone/>
            </a:pPr>
            <a:r>
              <a:rPr lang="en-US" altLang="en-US" dirty="0"/>
              <a:t>Alice </a:t>
            </a:r>
            <a:r>
              <a:rPr lang="en-US" altLang="en-US" dirty="0" err="1"/>
              <a:t>și</a:t>
            </a:r>
            <a:r>
              <a:rPr lang="en-US" altLang="en-US" dirty="0"/>
              <a:t> Bob au </a:t>
            </a:r>
            <a:r>
              <a:rPr lang="en-US" altLang="en-US" dirty="0" err="1"/>
              <a:t>convenit</a:t>
            </a:r>
            <a:r>
              <a:rPr lang="en-US" altLang="en-US" dirty="0"/>
              <a:t> </a:t>
            </a:r>
            <a:r>
              <a:rPr lang="en-US" altLang="en-US" dirty="0" err="1"/>
              <a:t>deja</a:t>
            </a:r>
            <a:r>
              <a:rPr lang="en-US" altLang="en-US" dirty="0"/>
              <a:t> </a:t>
            </a:r>
            <a:r>
              <a:rPr lang="en-US" altLang="en-US" dirty="0" err="1"/>
              <a:t>asupra</a:t>
            </a:r>
            <a:r>
              <a:rPr lang="en-US" altLang="en-US" dirty="0"/>
              <a:t> </a:t>
            </a:r>
            <a:r>
              <a:rPr lang="en-US" altLang="en-US" dirty="0" err="1"/>
              <a:t>unui</a:t>
            </a:r>
            <a:r>
              <a:rPr lang="en-US" altLang="en-US" dirty="0"/>
              <a:t> OTP (</a:t>
            </a:r>
            <a:r>
              <a:rPr lang="en-US" altLang="en-US" dirty="0" err="1"/>
              <a:t>cheie</a:t>
            </a:r>
            <a:r>
              <a:rPr lang="en-US" altLang="en-US" dirty="0"/>
              <a:t>) </a:t>
            </a:r>
            <a:r>
              <a:rPr lang="en-US" altLang="en-US" dirty="0" err="1"/>
              <a:t>aleatoriuAlice</a:t>
            </a:r>
            <a:r>
              <a:rPr lang="en-US" altLang="en-US" dirty="0"/>
              <a:t> </a:t>
            </a:r>
            <a:r>
              <a:rPr lang="en-US" altLang="en-US" dirty="0" err="1"/>
              <a:t>vrea</a:t>
            </a:r>
            <a:r>
              <a:rPr lang="en-US" altLang="en-US" dirty="0"/>
              <a:t> </a:t>
            </a:r>
            <a:r>
              <a:rPr lang="en-US" altLang="en-US" dirty="0" err="1"/>
              <a:t>să-i</a:t>
            </a:r>
            <a:r>
              <a:rPr lang="en-US" altLang="en-US" dirty="0"/>
              <a:t> </a:t>
            </a:r>
            <a:r>
              <a:rPr lang="en-US" altLang="en-US" dirty="0" err="1"/>
              <a:t>trimită</a:t>
            </a:r>
            <a:r>
              <a:rPr lang="en-US" altLang="en-US" dirty="0"/>
              <a:t> „HELLO” </a:t>
            </a:r>
            <a:r>
              <a:rPr lang="en-US" altLang="en-US" dirty="0" err="1"/>
              <a:t>lui</a:t>
            </a:r>
            <a:r>
              <a:rPr lang="en-US" altLang="en-US" dirty="0"/>
              <a:t> Bob (</a:t>
            </a: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codul</a:t>
            </a:r>
            <a:r>
              <a:rPr lang="en-US" altLang="en-US" dirty="0"/>
              <a:t> ASCII, </a:t>
            </a:r>
            <a:r>
              <a:rPr lang="en-US" altLang="en-US" dirty="0" err="1"/>
              <a:t>aici</a:t>
            </a:r>
            <a:r>
              <a:rPr lang="en-US" altLang="en-US" dirty="0"/>
              <a:t> sunt </a:t>
            </a:r>
            <a:r>
              <a:rPr lang="en-US" altLang="en-US" dirty="0" err="1"/>
              <a:t>introduse</a:t>
            </a:r>
            <a:r>
              <a:rPr lang="en-US" altLang="en-US" dirty="0"/>
              <a:t> </a:t>
            </a:r>
            <a:r>
              <a:rPr lang="en-US" altLang="en-US" dirty="0" err="1"/>
              <a:t>spații</a:t>
            </a:r>
            <a:r>
              <a:rPr lang="en-US" altLang="en-US" dirty="0"/>
              <a:t> </a:t>
            </a:r>
            <a:r>
              <a:rPr lang="en-US" altLang="en-US" dirty="0" err="1"/>
              <a:t>pentru</a:t>
            </a:r>
            <a:r>
              <a:rPr lang="en-US" altLang="en-US" dirty="0"/>
              <a:t> </a:t>
            </a:r>
            <a:r>
              <a:rPr lang="en-US" altLang="en-US" dirty="0" err="1"/>
              <a:t>ușurință</a:t>
            </a:r>
            <a:r>
              <a:rPr lang="en-US" altLang="en-US" dirty="0"/>
              <a:t> de </a:t>
            </a:r>
            <a:r>
              <a:rPr lang="en-US" altLang="en-US" dirty="0" err="1"/>
              <a:t>citit</a:t>
            </a:r>
            <a:r>
              <a:rPr lang="en-US" altLang="en-US" dirty="0"/>
              <a:t>):</a:t>
            </a:r>
          </a:p>
          <a:p>
            <a:pPr marL="109538" indent="0" eaLnBrk="1" hangingPunct="1">
              <a:buFont typeface="Arial" panose="020B0604020202020204" pitchFamily="34" charset="0"/>
              <a:buNone/>
            </a:pPr>
            <a:r>
              <a:rPr lang="en-US" altLang="en-US" sz="2400" dirty="0"/>
              <a:t>                               </a:t>
            </a:r>
            <a:r>
              <a:rPr lang="en-US" altLang="en-US" sz="2400" b="1" dirty="0"/>
              <a:t>H               E                L               </a:t>
            </a:r>
            <a:r>
              <a:rPr lang="en-US" altLang="en-US" sz="2400" b="1" dirty="0" err="1"/>
              <a:t>L</a:t>
            </a:r>
            <a:r>
              <a:rPr lang="en-US" altLang="en-US" sz="2400" b="1" dirty="0"/>
              <a:t>               O</a:t>
            </a:r>
            <a:endParaRPr lang="en-US" altLang="en-US" sz="2400" dirty="0"/>
          </a:p>
          <a:p>
            <a:pPr marL="109538" indent="0" eaLnBrk="1" hangingPunct="1">
              <a:buFont typeface="Arial" panose="020B0604020202020204" pitchFamily="34" charset="0"/>
              <a:buNone/>
            </a:pPr>
            <a:r>
              <a:rPr lang="en-US" altLang="en-US" sz="2400" i="1" dirty="0" err="1"/>
              <a:t>PlainText</a:t>
            </a:r>
            <a:r>
              <a:rPr lang="en-US" altLang="en-US" sz="2400" dirty="0"/>
              <a:t>:</a:t>
            </a:r>
            <a:r>
              <a:rPr lang="en-US" altLang="en-US" sz="2000" dirty="0"/>
              <a:t> 	01001000   01000101   01001100   01001100   01001111</a:t>
            </a:r>
          </a:p>
          <a:p>
            <a:pPr marL="109538" indent="0" eaLnBrk="1" hangingPunct="1">
              <a:buFont typeface="Arial" panose="020B0604020202020204" pitchFamily="34" charset="0"/>
              <a:buNone/>
            </a:pPr>
            <a:r>
              <a:rPr lang="en-US" altLang="en-US" sz="2400" dirty="0">
                <a:sym typeface="Symbol" panose="05050102010706020507" pitchFamily="18" charset="2"/>
              </a:rPr>
              <a:t>					</a:t>
            </a:r>
            <a:endParaRPr lang="en-US" altLang="en-US" sz="2400" dirty="0"/>
          </a:p>
          <a:p>
            <a:pPr marL="109538" indent="0" eaLnBrk="1" hangingPunct="1">
              <a:buFont typeface="Arial" panose="020B0604020202020204" pitchFamily="34" charset="0"/>
              <a:buNone/>
            </a:pPr>
            <a:r>
              <a:rPr lang="en-US" altLang="en-US" sz="2400" i="1" dirty="0"/>
              <a:t>Key</a:t>
            </a:r>
            <a:r>
              <a:rPr lang="en-US" altLang="en-US" sz="2400" dirty="0"/>
              <a:t>:</a:t>
            </a:r>
            <a:r>
              <a:rPr lang="en-US" altLang="en-US" sz="2000" dirty="0"/>
              <a:t> 		10101001   01110010   10110010   10000110   11000110</a:t>
            </a:r>
          </a:p>
          <a:p>
            <a:pPr marL="109538" indent="0" eaLnBrk="1" hangingPunct="1">
              <a:buFont typeface="Arial" panose="020B0604020202020204" pitchFamily="34" charset="0"/>
              <a:buNone/>
            </a:pPr>
            <a:r>
              <a:rPr lang="en-US" altLang="en-US" sz="2400" dirty="0"/>
              <a:t>				              =</a:t>
            </a:r>
          </a:p>
          <a:p>
            <a:pPr marL="109538" indent="0" eaLnBrk="1" hangingPunct="1">
              <a:buFont typeface="Arial" panose="020B0604020202020204" pitchFamily="34" charset="0"/>
              <a:buNone/>
            </a:pPr>
            <a:r>
              <a:rPr lang="en-US" altLang="en-US" sz="2400" i="1" dirty="0" err="1"/>
              <a:t>CypherText</a:t>
            </a:r>
            <a:r>
              <a:rPr lang="en-US" altLang="en-US" sz="2400" dirty="0"/>
              <a:t>:</a:t>
            </a:r>
            <a:r>
              <a:rPr lang="en-US" altLang="en-US" sz="2000" dirty="0"/>
              <a:t>	11100001   00110111   11111110   11001010   10001001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 err="1"/>
              <a:t>Algoritmul</a:t>
            </a:r>
            <a:r>
              <a:rPr lang="en-US" altLang="en-US" dirty="0"/>
              <a:t> One Time Pad</a:t>
            </a:r>
            <a:endParaRPr lang="it-IT" altLang="en-US" dirty="0"/>
          </a:p>
        </p:txBody>
      </p:sp>
      <p:sp>
        <p:nvSpPr>
          <p:cNvPr id="28675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109538" indent="0" eaLnBrk="1" hangingPunct="1">
              <a:buFont typeface="Arial" panose="020B0604020202020204" pitchFamily="34" charset="0"/>
              <a:buNone/>
            </a:pPr>
            <a:r>
              <a:rPr lang="en-US" altLang="en-US" b="1" dirty="0" err="1"/>
              <a:t>Exemplu</a:t>
            </a:r>
            <a:r>
              <a:rPr lang="en-US" altLang="en-US" b="1" dirty="0"/>
              <a:t> (</a:t>
            </a:r>
            <a:r>
              <a:rPr lang="en-US" altLang="en-US" b="1" dirty="0" err="1"/>
              <a:t>continuare</a:t>
            </a:r>
            <a:r>
              <a:rPr lang="en-US" altLang="en-US" b="1" dirty="0"/>
              <a:t>)</a:t>
            </a:r>
            <a:endParaRPr lang="en-US" altLang="en-US" dirty="0"/>
          </a:p>
          <a:p>
            <a:pPr marL="109538" indent="0" eaLnBrk="1" hangingPunct="1">
              <a:buFont typeface="Arial" panose="020B0604020202020204" pitchFamily="34" charset="0"/>
              <a:buNone/>
            </a:pPr>
            <a:r>
              <a:rPr lang="en-US" altLang="en-US" b="1" dirty="0"/>
              <a:t>Bob </a:t>
            </a:r>
            <a:r>
              <a:rPr lang="en-US" altLang="en-US" dirty="0" err="1"/>
              <a:t>primește</a:t>
            </a:r>
            <a:r>
              <a:rPr lang="en-US" altLang="en-US" dirty="0"/>
              <a:t> </a:t>
            </a:r>
            <a:r>
              <a:rPr lang="en-US" altLang="en-US" dirty="0" err="1"/>
              <a:t>CypherText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aplică</a:t>
            </a:r>
            <a:r>
              <a:rPr lang="en-US" altLang="en-US" dirty="0"/>
              <a:t> </a:t>
            </a:r>
            <a:r>
              <a:rPr lang="en-US" altLang="en-US" dirty="0" err="1"/>
              <a:t>Cheia</a:t>
            </a:r>
            <a:r>
              <a:rPr lang="en-US" altLang="en-US" dirty="0"/>
              <a:t> </a:t>
            </a:r>
            <a:r>
              <a:rPr lang="en-US" altLang="en-US" i="1" dirty="0"/>
              <a:t>Key</a:t>
            </a:r>
            <a:r>
              <a:rPr lang="en-US" altLang="en-US" dirty="0"/>
              <a:t>:</a:t>
            </a:r>
          </a:p>
          <a:p>
            <a:pPr marL="109538" indent="0" eaLnBrk="1" hangingPunct="1">
              <a:buFont typeface="Arial" panose="020B0604020202020204" pitchFamily="34" charset="0"/>
              <a:buNone/>
            </a:pPr>
            <a:endParaRPr lang="en-US" altLang="en-US" sz="2400" i="1" dirty="0"/>
          </a:p>
          <a:p>
            <a:pPr marL="109538" indent="0" eaLnBrk="1" hangingPunct="1">
              <a:buFont typeface="Arial" panose="020B0604020202020204" pitchFamily="34" charset="0"/>
              <a:buNone/>
            </a:pPr>
            <a:r>
              <a:rPr lang="en-US" altLang="en-US" sz="2400" i="1" dirty="0" err="1"/>
              <a:t>CypherText</a:t>
            </a:r>
            <a:r>
              <a:rPr lang="en-US" altLang="en-US" sz="2400" dirty="0"/>
              <a:t>:	</a:t>
            </a:r>
            <a:r>
              <a:rPr lang="en-US" altLang="en-US" sz="2000" dirty="0"/>
              <a:t>11100001</a:t>
            </a:r>
            <a:r>
              <a:rPr lang="en-US" altLang="en-US" sz="2400" dirty="0"/>
              <a:t>   </a:t>
            </a:r>
            <a:r>
              <a:rPr lang="en-US" altLang="en-US" sz="2000" dirty="0"/>
              <a:t>00110111</a:t>
            </a:r>
            <a:r>
              <a:rPr lang="en-US" altLang="en-US" sz="2400" dirty="0"/>
              <a:t>   </a:t>
            </a:r>
            <a:r>
              <a:rPr lang="en-US" altLang="en-US" sz="2000" dirty="0"/>
              <a:t>11111110</a:t>
            </a:r>
            <a:r>
              <a:rPr lang="en-US" altLang="en-US" sz="2400" dirty="0"/>
              <a:t>   </a:t>
            </a:r>
            <a:r>
              <a:rPr lang="en-US" altLang="en-US" sz="2000" dirty="0"/>
              <a:t>11001010</a:t>
            </a:r>
            <a:r>
              <a:rPr lang="en-US" altLang="en-US" sz="2400" dirty="0"/>
              <a:t>   </a:t>
            </a:r>
            <a:r>
              <a:rPr lang="en-US" altLang="en-US" sz="2000" dirty="0"/>
              <a:t>10001001</a:t>
            </a:r>
          </a:p>
          <a:p>
            <a:pPr marL="109538" indent="0" eaLnBrk="1" hangingPunct="1">
              <a:buFont typeface="Arial" panose="020B0604020202020204" pitchFamily="34" charset="0"/>
              <a:buNone/>
            </a:pPr>
            <a:r>
              <a:rPr lang="en-US" altLang="en-US" sz="2400" dirty="0">
                <a:sym typeface="Symbol" panose="05050102010706020507" pitchFamily="18" charset="2"/>
              </a:rPr>
              <a:t>					</a:t>
            </a:r>
            <a:endParaRPr lang="en-US" altLang="en-US" sz="2400" dirty="0"/>
          </a:p>
          <a:p>
            <a:pPr marL="109538" indent="0" eaLnBrk="1" hangingPunct="1">
              <a:buFont typeface="Arial" panose="020B0604020202020204" pitchFamily="34" charset="0"/>
              <a:buNone/>
            </a:pPr>
            <a:r>
              <a:rPr lang="en-US" altLang="en-US" sz="2400" i="1" dirty="0"/>
              <a:t>Key</a:t>
            </a:r>
            <a:r>
              <a:rPr lang="en-US" altLang="en-US" sz="2400" dirty="0"/>
              <a:t>:</a:t>
            </a:r>
            <a:r>
              <a:rPr lang="en-US" altLang="en-US" sz="2000" dirty="0"/>
              <a:t> 		10101001   01110010   10110010   10000110   11000110</a:t>
            </a:r>
          </a:p>
          <a:p>
            <a:pPr marL="109538" indent="0" eaLnBrk="1" hangingPunct="1">
              <a:buFont typeface="Arial" panose="020B0604020202020204" pitchFamily="34" charset="0"/>
              <a:buNone/>
            </a:pPr>
            <a:r>
              <a:rPr lang="en-US" altLang="en-US" sz="2400" dirty="0"/>
              <a:t>				              =</a:t>
            </a:r>
          </a:p>
          <a:p>
            <a:pPr marL="109538" indent="0" eaLnBrk="1" hangingPunct="1">
              <a:buFont typeface="Arial" panose="020B0604020202020204" pitchFamily="34" charset="0"/>
              <a:buNone/>
            </a:pPr>
            <a:r>
              <a:rPr lang="en-US" altLang="en-US" sz="2400" i="1" dirty="0" err="1"/>
              <a:t>PlainText</a:t>
            </a:r>
            <a:r>
              <a:rPr lang="en-US" altLang="en-US" sz="2400" dirty="0"/>
              <a:t>: 	</a:t>
            </a:r>
            <a:r>
              <a:rPr lang="en-US" altLang="en-US" sz="2000" dirty="0"/>
              <a:t>01001000</a:t>
            </a:r>
            <a:r>
              <a:rPr lang="en-US" altLang="en-US" sz="2400" dirty="0"/>
              <a:t>   </a:t>
            </a:r>
            <a:r>
              <a:rPr lang="en-US" altLang="en-US" sz="2000" dirty="0"/>
              <a:t>01000101</a:t>
            </a:r>
            <a:r>
              <a:rPr lang="en-US" altLang="en-US" sz="2400" dirty="0"/>
              <a:t>   </a:t>
            </a:r>
            <a:r>
              <a:rPr lang="en-US" altLang="en-US" sz="2000" dirty="0"/>
              <a:t>01001100</a:t>
            </a:r>
            <a:r>
              <a:rPr lang="en-US" altLang="en-US" sz="2400" dirty="0"/>
              <a:t>   </a:t>
            </a:r>
            <a:r>
              <a:rPr lang="en-US" altLang="en-US" sz="2000" dirty="0"/>
              <a:t>01001100</a:t>
            </a:r>
            <a:r>
              <a:rPr lang="en-US" altLang="en-US" sz="2400" dirty="0"/>
              <a:t>   </a:t>
            </a:r>
            <a:r>
              <a:rPr lang="en-US" altLang="en-US" sz="2000" dirty="0"/>
              <a:t>01001111</a:t>
            </a:r>
          </a:p>
          <a:p>
            <a:pPr marL="109538" indent="0" eaLnBrk="1" hangingPunct="1">
              <a:buFont typeface="Arial" panose="020B0604020202020204" pitchFamily="34" charset="0"/>
              <a:buNone/>
            </a:pPr>
            <a:r>
              <a:rPr lang="en-US" altLang="en-US" sz="2000" dirty="0"/>
              <a:t> 		        </a:t>
            </a:r>
            <a:r>
              <a:rPr lang="en-US" altLang="en-US" sz="2400" b="1" dirty="0"/>
              <a:t>H               E                L               </a:t>
            </a:r>
            <a:r>
              <a:rPr lang="en-US" altLang="en-US" sz="2400" b="1" dirty="0" err="1"/>
              <a:t>L</a:t>
            </a:r>
            <a:r>
              <a:rPr lang="en-US" altLang="en-US" sz="2400" b="1" dirty="0"/>
              <a:t>               O</a:t>
            </a:r>
          </a:p>
          <a:p>
            <a:pPr marL="109538" indent="0" eaLnBrk="1" hangingPunct="1">
              <a:buFont typeface="Arial" panose="020B0604020202020204" pitchFamily="34" charset="0"/>
              <a:buNone/>
            </a:pPr>
            <a:r>
              <a:rPr lang="en-US" altLang="en-US" dirty="0" err="1"/>
              <a:t>Textul</a:t>
            </a:r>
            <a:r>
              <a:rPr lang="en-US" altLang="en-US" dirty="0"/>
              <a:t> </a:t>
            </a:r>
            <a:r>
              <a:rPr lang="en-US" altLang="en-US" dirty="0" err="1"/>
              <a:t>simplu</a:t>
            </a:r>
            <a:r>
              <a:rPr lang="en-US" altLang="en-US" dirty="0"/>
              <a:t> a </a:t>
            </a:r>
            <a:r>
              <a:rPr lang="en-US" altLang="en-US" dirty="0" err="1"/>
              <a:t>fost</a:t>
            </a:r>
            <a:r>
              <a:rPr lang="en-US" altLang="en-US" dirty="0"/>
              <a:t> </a:t>
            </a:r>
            <a:r>
              <a:rPr lang="en-US" altLang="en-US" dirty="0" err="1"/>
              <a:t>recuperat</a:t>
            </a:r>
            <a:r>
              <a:rPr lang="en-US" altLang="en-US" dirty="0"/>
              <a:t>.</a:t>
            </a:r>
          </a:p>
          <a:p>
            <a:pPr marL="109538" indent="0" eaLnBrk="1" hangingPunct="1">
              <a:buFont typeface="Arial" panose="020B0604020202020204" pitchFamily="34" charset="0"/>
              <a:buNone/>
            </a:pPr>
            <a:endParaRPr lang="en-US" altLang="en-US" sz="24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 err="1"/>
              <a:t>Algoritmul</a:t>
            </a:r>
            <a:r>
              <a:rPr lang="en-US" altLang="en-US" dirty="0"/>
              <a:t> One Time Pad</a:t>
            </a:r>
            <a:endParaRPr lang="it-IT" altLang="en-US" dirty="0"/>
          </a:p>
        </p:txBody>
      </p:sp>
      <p:sp>
        <p:nvSpPr>
          <p:cNvPr id="29699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 dirty="0" err="1"/>
              <a:t>Cheia</a:t>
            </a:r>
            <a:r>
              <a:rPr lang="en-US" altLang="en-US" dirty="0"/>
              <a:t> </a:t>
            </a:r>
            <a:r>
              <a:rPr lang="en-US" altLang="en-US" dirty="0" err="1"/>
              <a:t>este</a:t>
            </a:r>
            <a:r>
              <a:rPr lang="en-US" altLang="en-US" dirty="0"/>
              <a:t> o </a:t>
            </a:r>
            <a:r>
              <a:rPr lang="en-US" altLang="en-US" dirty="0" err="1"/>
              <a:t>secvență</a:t>
            </a:r>
            <a:r>
              <a:rPr lang="en-US" altLang="en-US" dirty="0"/>
              <a:t> </a:t>
            </a:r>
            <a:r>
              <a:rPr lang="en-US" altLang="en-US" dirty="0" err="1"/>
              <a:t>aleatorie</a:t>
            </a:r>
            <a:r>
              <a:rPr lang="en-US" altLang="en-US" dirty="0"/>
              <a:t>, nu </a:t>
            </a:r>
            <a:r>
              <a:rPr lang="en-US" altLang="en-US" dirty="0" err="1"/>
              <a:t>există</a:t>
            </a:r>
            <a:r>
              <a:rPr lang="en-US" altLang="en-US" dirty="0"/>
              <a:t> </a:t>
            </a:r>
            <a:r>
              <a:rPr lang="en-US" altLang="en-US" dirty="0" err="1"/>
              <a:t>nicio</a:t>
            </a:r>
            <a:r>
              <a:rPr lang="en-US" altLang="en-US" dirty="0"/>
              <a:t> </a:t>
            </a:r>
            <a:r>
              <a:rPr lang="en-US" altLang="en-US" dirty="0" err="1"/>
              <a:t>modalitate</a:t>
            </a:r>
            <a:r>
              <a:rPr lang="en-US" altLang="en-US" dirty="0"/>
              <a:t> de a </a:t>
            </a:r>
            <a:r>
              <a:rPr lang="en-US" altLang="en-US" dirty="0" err="1"/>
              <a:t>ști</a:t>
            </a:r>
            <a:r>
              <a:rPr lang="en-US" altLang="en-US" dirty="0"/>
              <a:t> </a:t>
            </a:r>
            <a:r>
              <a:rPr lang="en-US" altLang="en-US" dirty="0" err="1"/>
              <a:t>dacă</a:t>
            </a:r>
            <a:r>
              <a:rPr lang="en-US" altLang="en-US" dirty="0"/>
              <a:t> un </a:t>
            </a:r>
            <a:r>
              <a:rPr lang="en-US" altLang="en-US" dirty="0" err="1"/>
              <a:t>anumit</a:t>
            </a:r>
            <a:r>
              <a:rPr lang="en-US" altLang="en-US" dirty="0"/>
              <a:t> bit al </a:t>
            </a:r>
            <a:r>
              <a:rPr lang="en-US" altLang="en-US" dirty="0" err="1"/>
              <a:t>secvenței</a:t>
            </a:r>
            <a:r>
              <a:rPr lang="en-US" altLang="en-US" dirty="0"/>
              <a:t> </a:t>
            </a:r>
            <a:r>
              <a:rPr lang="en-US" altLang="en-US" dirty="0" err="1"/>
              <a:t>este</a:t>
            </a:r>
            <a:r>
              <a:rPr lang="en-US" altLang="en-US" dirty="0"/>
              <a:t> „0” </a:t>
            </a:r>
            <a:r>
              <a:rPr lang="en-US" altLang="en-US" dirty="0" err="1"/>
              <a:t>sau</a:t>
            </a:r>
            <a:r>
              <a:rPr lang="en-US" altLang="en-US" dirty="0"/>
              <a:t> „1 ”</a:t>
            </a:r>
          </a:p>
          <a:p>
            <a:pPr marL="566738" indent="-457200" eaLnBrk="1" hangingPunct="1"/>
            <a:r>
              <a:rPr lang="fr-FR" altLang="en-US" dirty="0" err="1"/>
              <a:t>Fără</a:t>
            </a:r>
            <a:r>
              <a:rPr lang="fr-FR" altLang="en-US" dirty="0"/>
              <a:t> </a:t>
            </a:r>
            <a:r>
              <a:rPr lang="fr-FR" altLang="en-US" dirty="0" err="1"/>
              <a:t>Cheie</a:t>
            </a:r>
            <a:r>
              <a:rPr lang="fr-FR" altLang="en-US" dirty="0"/>
              <a:t>, </a:t>
            </a:r>
            <a:r>
              <a:rPr lang="fr-FR" altLang="en-US" dirty="0" err="1"/>
              <a:t>dat</a:t>
            </a:r>
            <a:r>
              <a:rPr lang="fr-FR" altLang="en-US" dirty="0"/>
              <a:t> </a:t>
            </a:r>
            <a:r>
              <a:rPr lang="fr-FR" altLang="en-US" dirty="0" err="1"/>
              <a:t>fiind</a:t>
            </a:r>
            <a:r>
              <a:rPr lang="fr-FR" altLang="en-US" dirty="0"/>
              <a:t> un bit </a:t>
            </a:r>
            <a:r>
              <a:rPr lang="fr-FR" altLang="en-US" dirty="0" err="1"/>
              <a:t>CypherText</a:t>
            </a:r>
            <a:r>
              <a:rPr lang="fr-FR" altLang="en-US" dirty="0"/>
              <a:t>, este </a:t>
            </a:r>
            <a:r>
              <a:rPr lang="fr-FR" altLang="en-US" dirty="0" err="1"/>
              <a:t>imposibil</a:t>
            </a:r>
            <a:r>
              <a:rPr lang="fr-FR" altLang="en-US" dirty="0"/>
              <a:t> </a:t>
            </a:r>
            <a:r>
              <a:rPr lang="fr-FR" altLang="en-US" dirty="0" err="1"/>
              <a:t>să</a:t>
            </a:r>
            <a:r>
              <a:rPr lang="fr-FR" altLang="en-US" dirty="0"/>
              <a:t> </a:t>
            </a:r>
            <a:r>
              <a:rPr lang="fr-FR" altLang="en-US" dirty="0" err="1"/>
              <a:t>ghiciți</a:t>
            </a:r>
            <a:r>
              <a:rPr lang="fr-FR" altLang="en-US" dirty="0"/>
              <a:t> </a:t>
            </a:r>
            <a:r>
              <a:rPr lang="fr-FR" altLang="en-US" dirty="0" err="1"/>
              <a:t>bitul</a:t>
            </a:r>
            <a:r>
              <a:rPr lang="fr-FR" altLang="en-US" dirty="0"/>
              <a:t> original</a:t>
            </a:r>
            <a:endParaRPr lang="en-US" altLang="en-US" dirty="0"/>
          </a:p>
          <a:p>
            <a:pPr marL="566738" indent="-457200" eaLnBrk="1" hangingPunct="1"/>
            <a:r>
              <a:rPr lang="en-US" altLang="en-US" dirty="0" err="1"/>
              <a:t>Acest</a:t>
            </a:r>
            <a:r>
              <a:rPr lang="en-US" altLang="en-US" dirty="0"/>
              <a:t> </a:t>
            </a:r>
            <a:r>
              <a:rPr lang="en-US" altLang="en-US" dirty="0" err="1"/>
              <a:t>lucru</a:t>
            </a:r>
            <a:r>
              <a:rPr lang="en-US" altLang="en-US" dirty="0"/>
              <a:t> </a:t>
            </a:r>
            <a:r>
              <a:rPr lang="en-US" altLang="en-US" dirty="0" err="1"/>
              <a:t>este</a:t>
            </a:r>
            <a:r>
              <a:rPr lang="en-US" altLang="en-US" dirty="0"/>
              <a:t> </a:t>
            </a:r>
            <a:r>
              <a:rPr lang="en-US" altLang="en-US" dirty="0" err="1"/>
              <a:t>valabil</a:t>
            </a:r>
            <a:r>
              <a:rPr lang="en-US" altLang="en-US" dirty="0"/>
              <a:t> </a:t>
            </a:r>
            <a:r>
              <a:rPr lang="en-US" altLang="en-US" dirty="0" err="1"/>
              <a:t>pentru</a:t>
            </a:r>
            <a:r>
              <a:rPr lang="en-US" altLang="en-US" dirty="0"/>
              <a:t> </a:t>
            </a:r>
            <a:r>
              <a:rPr lang="en-US" altLang="en-US" dirty="0" err="1"/>
              <a:t>biți</a:t>
            </a:r>
            <a:r>
              <a:rPr lang="en-US" altLang="en-US" dirty="0"/>
              <a:t> </a:t>
            </a:r>
            <a:r>
              <a:rPr lang="en-US" altLang="en-US" dirty="0" err="1"/>
              <a:t>individuali</a:t>
            </a:r>
            <a:r>
              <a:rPr lang="en-US" altLang="en-US" dirty="0"/>
              <a:t>, </a:t>
            </a:r>
            <a:r>
              <a:rPr lang="en-US" altLang="en-US" dirty="0" err="1"/>
              <a:t>pentru</a:t>
            </a:r>
            <a:r>
              <a:rPr lang="en-US" altLang="en-US" dirty="0"/>
              <a:t> </a:t>
            </a:r>
            <a:r>
              <a:rPr lang="en-US" altLang="en-US" dirty="0" err="1"/>
              <a:t>întregul</a:t>
            </a:r>
            <a:r>
              <a:rPr lang="en-US" altLang="en-US" dirty="0"/>
              <a:t> </a:t>
            </a:r>
            <a:r>
              <a:rPr lang="en-US" altLang="en-US" dirty="0" err="1"/>
              <a:t>mesaj</a:t>
            </a:r>
            <a:r>
              <a:rPr lang="en-US" altLang="en-US" dirty="0"/>
              <a:t>, </a:t>
            </a:r>
            <a:r>
              <a:rPr lang="en-US" altLang="en-US" dirty="0" err="1"/>
              <a:t>pentru</a:t>
            </a:r>
            <a:r>
              <a:rPr lang="en-US" altLang="en-US" dirty="0"/>
              <a:t> </a:t>
            </a:r>
            <a:r>
              <a:rPr lang="en-US" altLang="en-US" dirty="0" err="1"/>
              <a:t>orice</a:t>
            </a:r>
            <a:r>
              <a:rPr lang="en-US" altLang="en-US" dirty="0"/>
              <a:t> fragment al </a:t>
            </a:r>
            <a:r>
              <a:rPr lang="en-US" altLang="en-US" dirty="0" err="1"/>
              <a:t>mesajului</a:t>
            </a:r>
            <a:r>
              <a:rPr lang="en-US" altLang="en-US" dirty="0"/>
              <a:t> </a:t>
            </a:r>
            <a:r>
              <a:rPr lang="en-US" altLang="en-US" dirty="0" err="1"/>
              <a:t>nostru</a:t>
            </a:r>
            <a:endParaRPr lang="en-US" altLang="en-US" dirty="0"/>
          </a:p>
          <a:p>
            <a:pPr marL="566738" indent="-457200" eaLnBrk="1" hangingPunct="1"/>
            <a:r>
              <a:rPr lang="en-US" altLang="en-US" dirty="0" err="1"/>
              <a:t>Dacă</a:t>
            </a:r>
            <a:r>
              <a:rPr lang="en-US" altLang="en-US" dirty="0"/>
              <a:t> o </a:t>
            </a:r>
            <a:r>
              <a:rPr lang="en-US" altLang="en-US" dirty="0" err="1"/>
              <a:t>parte</a:t>
            </a:r>
            <a:r>
              <a:rPr lang="en-US" altLang="en-US" dirty="0"/>
              <a:t> a </a:t>
            </a:r>
            <a:r>
              <a:rPr lang="en-US" altLang="en-US" dirty="0" err="1"/>
              <a:t>cheii</a:t>
            </a:r>
            <a:r>
              <a:rPr lang="en-US" altLang="en-US" dirty="0"/>
              <a:t> </a:t>
            </a:r>
            <a:r>
              <a:rPr lang="en-US" altLang="en-US" dirty="0" err="1"/>
              <a:t>este</a:t>
            </a:r>
            <a:r>
              <a:rPr lang="en-US" altLang="en-US" dirty="0"/>
              <a:t> </a:t>
            </a:r>
            <a:r>
              <a:rPr lang="en-US" altLang="en-US" dirty="0" err="1"/>
              <a:t>cunoscută</a:t>
            </a:r>
            <a:r>
              <a:rPr lang="en-US" altLang="en-US" dirty="0"/>
              <a:t>, </a:t>
            </a:r>
            <a:r>
              <a:rPr lang="en-US" altLang="en-US" dirty="0" err="1"/>
              <a:t>este</a:t>
            </a:r>
            <a:r>
              <a:rPr lang="en-US" altLang="en-US" dirty="0"/>
              <a:t> </a:t>
            </a:r>
            <a:r>
              <a:rPr lang="en-US" altLang="en-US" dirty="0" err="1"/>
              <a:t>posibil</a:t>
            </a:r>
            <a:r>
              <a:rPr lang="en-US" altLang="en-US" dirty="0"/>
              <a:t> </a:t>
            </a:r>
            <a:r>
              <a:rPr lang="en-US" altLang="en-US" dirty="0" err="1"/>
              <a:t>să</a:t>
            </a:r>
            <a:r>
              <a:rPr lang="en-US" altLang="en-US" dirty="0"/>
              <a:t> </a:t>
            </a:r>
            <a:r>
              <a:rPr lang="en-US" altLang="en-US" dirty="0" err="1"/>
              <a:t>recuperați</a:t>
            </a:r>
            <a:r>
              <a:rPr lang="en-US" altLang="en-US" dirty="0"/>
              <a:t> </a:t>
            </a:r>
            <a:r>
              <a:rPr lang="en-US" altLang="en-US" dirty="0" err="1"/>
              <a:t>partea</a:t>
            </a:r>
            <a:r>
              <a:rPr lang="en-US" altLang="en-US" dirty="0"/>
              <a:t> </a:t>
            </a:r>
            <a:r>
              <a:rPr lang="en-US" altLang="en-US" dirty="0" err="1"/>
              <a:t>corespunzătoare</a:t>
            </a:r>
            <a:r>
              <a:rPr lang="en-US" altLang="en-US" dirty="0"/>
              <a:t> </a:t>
            </a:r>
            <a:r>
              <a:rPr lang="en-US" altLang="en-US" dirty="0" err="1"/>
              <a:t>numai</a:t>
            </a:r>
            <a:r>
              <a:rPr lang="en-US" altLang="en-US" dirty="0"/>
              <a:t> </a:t>
            </a: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PlainText</a:t>
            </a:r>
            <a:endParaRPr lang="en-US" altLang="en-US" dirty="0"/>
          </a:p>
          <a:p>
            <a:pPr marL="566738" indent="-457200" eaLnBrk="1" hangingPunct="1"/>
            <a:r>
              <a:rPr lang="en-US" altLang="en-US" dirty="0" err="1"/>
              <a:t>Dacă</a:t>
            </a:r>
            <a:r>
              <a:rPr lang="en-US" altLang="en-US" dirty="0"/>
              <a:t> o </a:t>
            </a:r>
            <a:r>
              <a:rPr lang="en-US" altLang="en-US" dirty="0" err="1"/>
              <a:t>parte</a:t>
            </a:r>
            <a:r>
              <a:rPr lang="en-US" altLang="en-US" dirty="0"/>
              <a:t> a </a:t>
            </a:r>
            <a:r>
              <a:rPr lang="en-US" altLang="en-US" dirty="0" err="1"/>
              <a:t>cheii</a:t>
            </a:r>
            <a:r>
              <a:rPr lang="en-US" altLang="en-US" dirty="0"/>
              <a:t> </a:t>
            </a:r>
            <a:r>
              <a:rPr lang="en-US" altLang="en-US" dirty="0" err="1"/>
              <a:t>este</a:t>
            </a:r>
            <a:r>
              <a:rPr lang="en-US" altLang="en-US" dirty="0"/>
              <a:t> </a:t>
            </a:r>
            <a:r>
              <a:rPr lang="en-US" altLang="en-US" dirty="0" err="1"/>
              <a:t>cunoscută</a:t>
            </a:r>
            <a:r>
              <a:rPr lang="en-US" altLang="en-US" dirty="0"/>
              <a:t>, </a:t>
            </a:r>
            <a:r>
              <a:rPr lang="en-US" altLang="en-US" dirty="0" err="1"/>
              <a:t>este</a:t>
            </a:r>
            <a:r>
              <a:rPr lang="en-US" altLang="en-US" dirty="0"/>
              <a:t> </a:t>
            </a:r>
            <a:r>
              <a:rPr lang="en-US" altLang="en-US" dirty="0" err="1"/>
              <a:t>posibil</a:t>
            </a:r>
            <a:r>
              <a:rPr lang="en-US" altLang="en-US" dirty="0"/>
              <a:t> </a:t>
            </a:r>
            <a:r>
              <a:rPr lang="en-US" altLang="en-US" dirty="0" err="1"/>
              <a:t>să</a:t>
            </a:r>
            <a:r>
              <a:rPr lang="en-US" altLang="en-US" dirty="0"/>
              <a:t> </a:t>
            </a:r>
            <a:r>
              <a:rPr lang="en-US" altLang="en-US" dirty="0" err="1"/>
              <a:t>recuperați</a:t>
            </a:r>
            <a:r>
              <a:rPr lang="en-US" altLang="en-US" dirty="0"/>
              <a:t> </a:t>
            </a:r>
            <a:r>
              <a:rPr lang="en-US" altLang="en-US" dirty="0" err="1"/>
              <a:t>partea</a:t>
            </a:r>
            <a:r>
              <a:rPr lang="en-US" altLang="en-US" dirty="0"/>
              <a:t> </a:t>
            </a:r>
            <a:r>
              <a:rPr lang="en-US" altLang="en-US" dirty="0" err="1"/>
              <a:t>corespunzătoare</a:t>
            </a:r>
            <a:r>
              <a:rPr lang="en-US" altLang="en-US" dirty="0"/>
              <a:t> din </a:t>
            </a:r>
            <a:r>
              <a:rPr lang="en-US" altLang="en-US" dirty="0" err="1"/>
              <a:t>textul</a:t>
            </a:r>
            <a:r>
              <a:rPr lang="en-US" altLang="en-US" dirty="0"/>
              <a:t> </a:t>
            </a:r>
            <a:r>
              <a:rPr lang="en-US" altLang="en-US" dirty="0" err="1"/>
              <a:t>simplu</a:t>
            </a:r>
            <a:r>
              <a:rPr lang="en-US" altLang="en-US" dirty="0"/>
              <a:t>. </a:t>
            </a:r>
            <a:r>
              <a:rPr lang="en-US" altLang="en-US" dirty="0" err="1"/>
              <a:t>Pentru</a:t>
            </a:r>
            <a:r>
              <a:rPr lang="en-US" altLang="en-US" dirty="0"/>
              <a:t> a </a:t>
            </a:r>
            <a:r>
              <a:rPr lang="en-US" altLang="en-US" dirty="0" err="1"/>
              <a:t>descoperi</a:t>
            </a:r>
            <a:r>
              <a:rPr lang="en-US" altLang="en-US" dirty="0"/>
              <a:t> </a:t>
            </a:r>
            <a:r>
              <a:rPr lang="en-US" altLang="en-US" dirty="0" err="1"/>
              <a:t>partea</a:t>
            </a:r>
            <a:r>
              <a:rPr lang="en-US" altLang="en-US" dirty="0"/>
              <a:t> </a:t>
            </a:r>
            <a:r>
              <a:rPr lang="en-US" altLang="en-US" dirty="0" err="1"/>
              <a:t>rămasă</a:t>
            </a:r>
            <a:r>
              <a:rPr lang="en-US" altLang="en-US" dirty="0"/>
              <a:t> a </a:t>
            </a:r>
            <a:r>
              <a:rPr lang="en-US" altLang="en-US" dirty="0" err="1"/>
              <a:t>mesajului</a:t>
            </a:r>
            <a:r>
              <a:rPr lang="en-US" altLang="en-US" dirty="0"/>
              <a:t> original, </a:t>
            </a:r>
            <a:r>
              <a:rPr lang="en-US" altLang="en-US" dirty="0" err="1"/>
              <a:t>este</a:t>
            </a:r>
            <a:r>
              <a:rPr lang="en-US" altLang="en-US" dirty="0"/>
              <a:t> </a:t>
            </a:r>
            <a:r>
              <a:rPr lang="en-US" altLang="en-US" dirty="0" err="1"/>
              <a:t>necesară</a:t>
            </a:r>
            <a:r>
              <a:rPr lang="en-US" altLang="en-US" dirty="0"/>
              <a:t> </a:t>
            </a:r>
            <a:r>
              <a:rPr lang="en-US" altLang="en-US" dirty="0" err="1"/>
              <a:t>partea</a:t>
            </a:r>
            <a:r>
              <a:rPr lang="en-US" altLang="en-US" dirty="0"/>
              <a:t> </a:t>
            </a:r>
            <a:r>
              <a:rPr lang="en-US" altLang="en-US" dirty="0" err="1"/>
              <a:t>rămasă</a:t>
            </a:r>
            <a:r>
              <a:rPr lang="en-US" altLang="en-US" dirty="0"/>
              <a:t> a </a:t>
            </a:r>
            <a:r>
              <a:rPr lang="en-US" altLang="en-US" dirty="0" err="1"/>
              <a:t>cheii</a:t>
            </a:r>
            <a:r>
              <a:rPr lang="en-US" altLang="en-US" dirty="0"/>
              <a:t>.</a:t>
            </a:r>
            <a:endParaRPr lang="it-IT" altLang="en-US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 err="1"/>
              <a:t>Probleme</a:t>
            </a:r>
            <a:r>
              <a:rPr lang="en-US" altLang="en-US" dirty="0"/>
              <a:t> cu pad o </a:t>
            </a:r>
            <a:r>
              <a:rPr lang="en-US" altLang="en-US" dirty="0" err="1"/>
              <a:t>singură</a:t>
            </a:r>
            <a:r>
              <a:rPr lang="en-US" altLang="en-US" dirty="0"/>
              <a:t> </a:t>
            </a:r>
            <a:r>
              <a:rPr lang="en-US" altLang="en-US" dirty="0" err="1"/>
              <a:t>dată</a:t>
            </a:r>
            <a:endParaRPr lang="it-IT" alt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Transmiterea</a:t>
            </a:r>
            <a:r>
              <a:rPr lang="en-US" dirty="0"/>
              <a:t> OTP-</a:t>
            </a:r>
            <a:r>
              <a:rPr lang="en-US" dirty="0" err="1"/>
              <a:t>ului</a:t>
            </a:r>
            <a:r>
              <a:rPr lang="en-US" dirty="0"/>
              <a:t> are </a:t>
            </a:r>
            <a:r>
              <a:rPr lang="en-US" dirty="0" err="1"/>
              <a:t>aceleași</a:t>
            </a:r>
            <a:r>
              <a:rPr lang="en-US" dirty="0"/>
              <a:t> </a:t>
            </a:r>
            <a:r>
              <a:rPr lang="en-US" dirty="0" err="1"/>
              <a:t>probleme</a:t>
            </a:r>
            <a:r>
              <a:rPr lang="en-US" dirty="0"/>
              <a:t> ca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mesajul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unele</a:t>
            </a:r>
            <a:r>
              <a:rPr lang="en-US" dirty="0"/>
              <a:t> </a:t>
            </a:r>
            <a:r>
              <a:rPr lang="en-US" dirty="0" err="1"/>
              <a:t>cazuri</a:t>
            </a:r>
            <a:r>
              <a:rPr lang="en-US" dirty="0"/>
              <a:t>, </a:t>
            </a:r>
            <a:r>
              <a:rPr lang="en-US" dirty="0" err="1"/>
              <a:t>această</a:t>
            </a:r>
            <a:r>
              <a:rPr lang="en-US" dirty="0"/>
              <a:t> </a:t>
            </a:r>
            <a:r>
              <a:rPr lang="en-US" dirty="0" err="1"/>
              <a:t>problemă</a:t>
            </a:r>
            <a:r>
              <a:rPr lang="en-US" dirty="0"/>
              <a:t>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ușor</a:t>
            </a:r>
            <a:r>
              <a:rPr lang="en-US" dirty="0"/>
              <a:t> de </a:t>
            </a:r>
            <a:r>
              <a:rPr lang="en-US" dirty="0" err="1"/>
              <a:t>rezolvat</a:t>
            </a:r>
            <a:r>
              <a:rPr lang="en-US" dirty="0"/>
              <a:t> (o </a:t>
            </a:r>
            <a:r>
              <a:rPr lang="en-US" dirty="0" err="1"/>
              <a:t>servietă</a:t>
            </a:r>
            <a:r>
              <a:rPr lang="en-US" dirty="0"/>
              <a:t> </a:t>
            </a:r>
            <a:r>
              <a:rPr lang="en-US" dirty="0" err="1"/>
              <a:t>diplomatică</a:t>
            </a:r>
            <a:r>
              <a:rPr lang="en-US" dirty="0"/>
              <a:t> cu o </a:t>
            </a:r>
            <a:r>
              <a:rPr lang="en-US" dirty="0" err="1"/>
              <a:t>panglică</a:t>
            </a:r>
            <a:r>
              <a:rPr lang="en-US" dirty="0"/>
              <a:t> care </a:t>
            </a:r>
            <a:r>
              <a:rPr lang="en-US" dirty="0" err="1"/>
              <a:t>conține</a:t>
            </a:r>
            <a:r>
              <a:rPr lang="en-US" dirty="0"/>
              <a:t> o </a:t>
            </a:r>
            <a:r>
              <a:rPr lang="en-US" dirty="0" err="1"/>
              <a:t>cheie</a:t>
            </a:r>
            <a:r>
              <a:rPr lang="en-US" dirty="0"/>
              <a:t> </a:t>
            </a:r>
            <a:r>
              <a:rPr lang="en-US" dirty="0" err="1"/>
              <a:t>foarte</a:t>
            </a:r>
            <a:r>
              <a:rPr lang="en-US" dirty="0"/>
              <a:t> </a:t>
            </a:r>
            <a:r>
              <a:rPr lang="en-US" dirty="0" err="1"/>
              <a:t>lungă</a:t>
            </a:r>
            <a:r>
              <a:rPr lang="en-US" dirty="0"/>
              <a:t> </a:t>
            </a:r>
            <a:r>
              <a:rPr lang="en-US" dirty="0" err="1"/>
              <a:t>furnizată</a:t>
            </a:r>
            <a:r>
              <a:rPr lang="en-US" dirty="0"/>
              <a:t> </a:t>
            </a:r>
            <a:r>
              <a:rPr lang="en-US" dirty="0" err="1"/>
              <a:t>unei</a:t>
            </a:r>
            <a:r>
              <a:rPr lang="en-US" dirty="0"/>
              <a:t> </a:t>
            </a:r>
            <a:r>
              <a:rPr lang="en-US" dirty="0" err="1"/>
              <a:t>ambasade</a:t>
            </a:r>
            <a:r>
              <a:rPr lang="en-US" dirty="0"/>
              <a:t>)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Utilizări</a:t>
            </a:r>
            <a:r>
              <a:rPr lang="en-US" dirty="0"/>
              <a:t> </a:t>
            </a:r>
            <a:r>
              <a:rPr lang="en-US" dirty="0" err="1"/>
              <a:t>foarte</a:t>
            </a:r>
            <a:r>
              <a:rPr lang="en-US" dirty="0"/>
              <a:t> </a:t>
            </a:r>
            <a:r>
              <a:rPr lang="en-US" dirty="0" err="1"/>
              <a:t>ciudate</a:t>
            </a:r>
            <a:r>
              <a:rPr lang="en-US" dirty="0"/>
              <a:t>, </a:t>
            </a:r>
            <a:r>
              <a:rPr lang="en-US" dirty="0" err="1"/>
              <a:t>dar</a:t>
            </a:r>
            <a:r>
              <a:rPr lang="en-US" dirty="0"/>
              <a:t> </a:t>
            </a:r>
            <a:r>
              <a:rPr lang="en-US" dirty="0" err="1"/>
              <a:t>destul</a:t>
            </a:r>
            <a:r>
              <a:rPr lang="en-US" dirty="0"/>
              <a:t> de </a:t>
            </a:r>
            <a:r>
              <a:rPr lang="en-US" dirty="0" err="1"/>
              <a:t>eficiente</a:t>
            </a:r>
            <a:endParaRPr lang="it-IT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 err="1"/>
              <a:t>Probleme</a:t>
            </a:r>
            <a:r>
              <a:rPr lang="en-US" altLang="en-US" dirty="0"/>
              <a:t> cu pad o </a:t>
            </a:r>
            <a:r>
              <a:rPr lang="en-US" altLang="en-US" dirty="0" err="1"/>
              <a:t>singură</a:t>
            </a:r>
            <a:r>
              <a:rPr lang="en-US" altLang="en-US" dirty="0"/>
              <a:t> </a:t>
            </a:r>
            <a:r>
              <a:rPr lang="en-US" altLang="en-US" dirty="0" err="1"/>
              <a:t>dată</a:t>
            </a:r>
            <a:endParaRPr lang="it-IT" alt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comunicarea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rețea</a:t>
            </a:r>
            <a:r>
              <a:rPr lang="en-US" dirty="0"/>
              <a:t>, </a:t>
            </a:r>
            <a:r>
              <a:rPr lang="en-US" dirty="0" err="1"/>
              <a:t>utilizările</a:t>
            </a:r>
            <a:r>
              <a:rPr lang="en-US" dirty="0"/>
              <a:t> </a:t>
            </a:r>
            <a:r>
              <a:rPr lang="en-US" dirty="0" err="1"/>
              <a:t>reale</a:t>
            </a:r>
            <a:r>
              <a:rPr lang="en-US" dirty="0"/>
              <a:t> ale One Time Pad sunt </a:t>
            </a:r>
            <a:r>
              <a:rPr lang="en-US" dirty="0" err="1"/>
              <a:t>foarte</a:t>
            </a:r>
            <a:r>
              <a:rPr lang="en-US" dirty="0"/>
              <a:t> </a:t>
            </a:r>
            <a:r>
              <a:rPr lang="en-US" dirty="0" err="1"/>
              <a:t>limitate</a:t>
            </a:r>
            <a:endParaRPr lang="en-US" dirty="0"/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b="1" u="sng" dirty="0" err="1"/>
              <a:t>Utilizare</a:t>
            </a:r>
            <a:r>
              <a:rPr lang="en-US" b="1" u="sng" dirty="0"/>
              <a:t> o </a:t>
            </a:r>
            <a:r>
              <a:rPr lang="en-US" b="1" u="sng" dirty="0" err="1"/>
              <a:t>singură</a:t>
            </a:r>
            <a:r>
              <a:rPr lang="en-US" b="1" u="sng" dirty="0"/>
              <a:t> </a:t>
            </a:r>
            <a:r>
              <a:rPr lang="en-US" b="1" u="sng" dirty="0" err="1"/>
              <a:t>dată</a:t>
            </a:r>
            <a:r>
              <a:rPr lang="en-US" b="1" dirty="0"/>
              <a:t>: </a:t>
            </a:r>
            <a:r>
              <a:rPr lang="it-IT" dirty="0"/>
              <a:t>folosirea cheii de mai multe ori ar slăbi securitatea metodei</a:t>
            </a:r>
            <a:endParaRPr lang="en-US" dirty="0"/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b="1" u="sng" dirty="0" err="1"/>
              <a:t>Transmitere</a:t>
            </a:r>
            <a:r>
              <a:rPr lang="en-US" b="1" u="sng" dirty="0"/>
              <a:t> offline </a:t>
            </a:r>
            <a:r>
              <a:rPr lang="en-US" b="1" u="sng" dirty="0" err="1"/>
              <a:t>în</a:t>
            </a:r>
            <a:r>
              <a:rPr lang="en-US" b="1" u="sng" dirty="0"/>
              <a:t> </a:t>
            </a:r>
            <a:r>
              <a:rPr lang="en-US" b="1" u="sng" dirty="0" err="1"/>
              <a:t>avans</a:t>
            </a:r>
            <a:r>
              <a:rPr lang="en-US" b="1" dirty="0"/>
              <a:t>: </a:t>
            </a:r>
            <a:r>
              <a:rPr lang="en-US" dirty="0" err="1"/>
              <a:t>acordul</a:t>
            </a:r>
            <a:r>
              <a:rPr lang="en-US" dirty="0"/>
              <a:t> </a:t>
            </a:r>
            <a:r>
              <a:rPr lang="en-US" dirty="0" err="1"/>
              <a:t>cheii</a:t>
            </a:r>
            <a:r>
              <a:rPr lang="en-US" dirty="0"/>
              <a:t>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cea</a:t>
            </a:r>
            <a:r>
              <a:rPr lang="en-US" dirty="0"/>
              <a:t> </a:t>
            </a:r>
            <a:r>
              <a:rPr lang="en-US" dirty="0" err="1"/>
              <a:t>mai</a:t>
            </a:r>
            <a:r>
              <a:rPr lang="en-US" dirty="0"/>
              <a:t> </a:t>
            </a:r>
            <a:r>
              <a:rPr lang="en-US" dirty="0" err="1"/>
              <a:t>importantă</a:t>
            </a:r>
            <a:r>
              <a:rPr lang="en-US" dirty="0"/>
              <a:t> </a:t>
            </a:r>
            <a:r>
              <a:rPr lang="en-US" dirty="0" err="1"/>
              <a:t>problemă</a:t>
            </a:r>
            <a:r>
              <a:rPr lang="en-US" dirty="0"/>
              <a:t> a </a:t>
            </a:r>
            <a:r>
              <a:rPr lang="en-US" dirty="0" err="1"/>
              <a:t>utilizării</a:t>
            </a:r>
            <a:r>
              <a:rPr lang="en-US" dirty="0"/>
              <a:t> </a:t>
            </a:r>
            <a:r>
              <a:rPr lang="en-US" dirty="0" err="1"/>
              <a:t>criptografiei</a:t>
            </a:r>
            <a:endParaRPr lang="en-US" dirty="0"/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altLang="en-US" b="1" u="sng" dirty="0" err="1"/>
              <a:t>Generarea</a:t>
            </a:r>
            <a:r>
              <a:rPr lang="en-US" altLang="en-US" b="1" u="sng" dirty="0"/>
              <a:t> de </a:t>
            </a:r>
            <a:r>
              <a:rPr lang="en-US" altLang="en-US" b="1" u="sng" dirty="0" err="1"/>
              <a:t>numere</a:t>
            </a:r>
            <a:r>
              <a:rPr lang="en-US" altLang="en-US" b="1" u="sng" dirty="0"/>
              <a:t> </a:t>
            </a:r>
            <a:r>
              <a:rPr lang="en-US" altLang="en-US" b="1" u="sng" dirty="0" err="1"/>
              <a:t>aleatorii</a:t>
            </a:r>
            <a:r>
              <a:rPr lang="en-US" altLang="en-US" b="1" u="sng" dirty="0"/>
              <a:t> </a:t>
            </a:r>
            <a:r>
              <a:rPr lang="en-US" altLang="en-US" b="1" u="sng" dirty="0" err="1"/>
              <a:t>într</a:t>
            </a:r>
            <a:r>
              <a:rPr lang="en-US" altLang="en-US" b="1" u="sng" dirty="0"/>
              <a:t>-un </a:t>
            </a:r>
            <a:r>
              <a:rPr lang="en-US" altLang="en-US" b="1" u="sng" dirty="0" err="1"/>
              <a:t>sistem</a:t>
            </a:r>
            <a:r>
              <a:rPr lang="en-US" altLang="en-US" b="1" u="sng" dirty="0"/>
              <a:t> determinist </a:t>
            </a:r>
            <a:r>
              <a:rPr lang="en-US" altLang="en-US" b="1" u="sng" dirty="0" err="1"/>
              <a:t>este</a:t>
            </a:r>
            <a:r>
              <a:rPr lang="en-US" altLang="en-US" b="1" u="sng" dirty="0"/>
              <a:t> </a:t>
            </a:r>
            <a:r>
              <a:rPr lang="en-US" altLang="en-US" b="1" u="sng" dirty="0" err="1"/>
              <a:t>foarte</a:t>
            </a:r>
            <a:r>
              <a:rPr lang="en-US" altLang="en-US" b="1" u="sng" dirty="0"/>
              <a:t> </a:t>
            </a:r>
            <a:r>
              <a:rPr lang="en-US" altLang="en-US" b="1" u="sng" dirty="0" err="1"/>
              <a:t>dificilă</a:t>
            </a:r>
            <a:r>
              <a:rPr lang="en-US" altLang="en-US" b="1" dirty="0"/>
              <a:t>: </a:t>
            </a:r>
            <a:r>
              <a:rPr lang="en-US" altLang="en-US" dirty="0" err="1"/>
              <a:t>calculatoarele</a:t>
            </a:r>
            <a:r>
              <a:rPr lang="en-US" altLang="en-US" dirty="0"/>
              <a:t> sunt </a:t>
            </a:r>
            <a:r>
              <a:rPr lang="en-US" altLang="en-US" dirty="0" err="1"/>
              <a:t>mașini</a:t>
            </a:r>
            <a:r>
              <a:rPr lang="en-US" altLang="en-US" dirty="0"/>
              <a:t> </a:t>
            </a:r>
            <a:r>
              <a:rPr lang="en-US" altLang="en-US" dirty="0" err="1"/>
              <a:t>deterministe</a:t>
            </a:r>
            <a:r>
              <a:rPr lang="en-US" altLang="en-US" dirty="0"/>
              <a:t>, pot fi generate </a:t>
            </a:r>
            <a:r>
              <a:rPr lang="en-US" altLang="en-US" dirty="0" err="1"/>
              <a:t>doar</a:t>
            </a:r>
            <a:r>
              <a:rPr lang="en-US" altLang="en-US" dirty="0"/>
              <a:t> </a:t>
            </a:r>
            <a:r>
              <a:rPr lang="en-US" altLang="en-US" dirty="0" err="1"/>
              <a:t>numere</a:t>
            </a:r>
            <a:r>
              <a:rPr lang="en-US" altLang="en-US" dirty="0"/>
              <a:t> </a:t>
            </a:r>
            <a:r>
              <a:rPr lang="en-US" altLang="en-US" dirty="0" err="1"/>
              <a:t>pseudoaleatoare</a:t>
            </a:r>
            <a:endParaRPr lang="en-US" dirty="0"/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endParaRPr lang="en-US" dirty="0"/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endParaRPr lang="en-US" dirty="0"/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 err="1"/>
              <a:t>Algoritmi</a:t>
            </a:r>
            <a:r>
              <a:rPr lang="en-US" altLang="en-US" dirty="0"/>
              <a:t> </a:t>
            </a:r>
            <a:r>
              <a:rPr lang="en-US" altLang="en-US" dirty="0" err="1"/>
              <a:t>decât</a:t>
            </a:r>
            <a:r>
              <a:rPr lang="en-US" altLang="en-US" dirty="0"/>
              <a:t> OTP</a:t>
            </a:r>
            <a:endParaRPr lang="it-IT" alt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Ceilalți</a:t>
            </a:r>
            <a:r>
              <a:rPr lang="en-US" dirty="0"/>
              <a:t> </a:t>
            </a:r>
            <a:r>
              <a:rPr lang="en-US" dirty="0" err="1"/>
              <a:t>algoritmi</a:t>
            </a:r>
            <a:r>
              <a:rPr lang="en-US" dirty="0"/>
              <a:t> </a:t>
            </a:r>
            <a:r>
              <a:rPr lang="en-US" dirty="0" err="1"/>
              <a:t>folosesc</a:t>
            </a:r>
            <a:r>
              <a:rPr lang="en-US" dirty="0"/>
              <a:t> </a:t>
            </a:r>
            <a:r>
              <a:rPr lang="en-US" dirty="0" err="1"/>
              <a:t>chei</a:t>
            </a:r>
            <a:r>
              <a:rPr lang="en-US" dirty="0"/>
              <a:t> cu </a:t>
            </a:r>
            <a:r>
              <a:rPr lang="en-US" dirty="0" err="1"/>
              <a:t>lungime</a:t>
            </a:r>
            <a:r>
              <a:rPr lang="en-US" dirty="0"/>
              <a:t> </a:t>
            </a:r>
            <a:r>
              <a:rPr lang="en-US" dirty="0" err="1"/>
              <a:t>fixă</a:t>
            </a:r>
            <a:r>
              <a:rPr lang="en-US" dirty="0"/>
              <a:t>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pt-BR" dirty="0"/>
              <a:t>O secvență de n biți permite să aibă </a:t>
            </a:r>
            <a:r>
              <a:rPr lang="en-US" dirty="0"/>
              <a:t>2</a:t>
            </a:r>
            <a:r>
              <a:rPr lang="en-US" i="1" baseline="30000" dirty="0"/>
              <a:t>n</a:t>
            </a:r>
            <a:r>
              <a:rPr lang="en-US" dirty="0"/>
              <a:t> </a:t>
            </a:r>
            <a:r>
              <a:rPr lang="en-US" dirty="0" err="1"/>
              <a:t>chei</a:t>
            </a:r>
            <a:r>
              <a:rPr lang="en-US" dirty="0"/>
              <a:t> </a:t>
            </a:r>
            <a:r>
              <a:rPr lang="en-US" dirty="0" err="1"/>
              <a:t>diferite</a:t>
            </a:r>
            <a:r>
              <a:rPr lang="en-US" dirty="0"/>
              <a:t>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Dacă</a:t>
            </a:r>
            <a:r>
              <a:rPr lang="en-US" dirty="0"/>
              <a:t> </a:t>
            </a:r>
            <a:r>
              <a:rPr lang="en-US" dirty="0" err="1"/>
              <a:t>valoarea</a:t>
            </a:r>
            <a:r>
              <a:rPr lang="en-US" dirty="0"/>
              <a:t> </a:t>
            </a:r>
            <a:r>
              <a:rPr lang="en-US" dirty="0" err="1"/>
              <a:t>lui</a:t>
            </a:r>
            <a:r>
              <a:rPr lang="en-US" dirty="0"/>
              <a:t> n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suficient</a:t>
            </a:r>
            <a:r>
              <a:rPr lang="en-US" dirty="0"/>
              <a:t> de mare, un </a:t>
            </a:r>
            <a:r>
              <a:rPr lang="en-US" dirty="0" err="1"/>
              <a:t>atac</a:t>
            </a:r>
            <a:r>
              <a:rPr lang="en-US" dirty="0"/>
              <a:t> cu </a:t>
            </a:r>
            <a:r>
              <a:rPr lang="en-US" dirty="0" err="1"/>
              <a:t>forță</a:t>
            </a:r>
            <a:r>
              <a:rPr lang="en-US" dirty="0"/>
              <a:t> </a:t>
            </a:r>
            <a:r>
              <a:rPr lang="en-US" dirty="0" err="1"/>
              <a:t>brută</a:t>
            </a:r>
            <a:r>
              <a:rPr lang="en-US" dirty="0"/>
              <a:t> (</a:t>
            </a:r>
            <a:r>
              <a:rPr lang="en-US" dirty="0" err="1"/>
              <a:t>încercarea</a:t>
            </a:r>
            <a:r>
              <a:rPr lang="en-US" dirty="0"/>
              <a:t> </a:t>
            </a:r>
            <a:r>
              <a:rPr lang="en-US" dirty="0" err="1"/>
              <a:t>tuturor</a:t>
            </a:r>
            <a:r>
              <a:rPr lang="en-US" dirty="0"/>
              <a:t> </a:t>
            </a:r>
            <a:r>
              <a:rPr lang="en-US" dirty="0" err="1"/>
              <a:t>cheilor</a:t>
            </a:r>
            <a:r>
              <a:rPr lang="en-US" dirty="0"/>
              <a:t> </a:t>
            </a:r>
            <a:r>
              <a:rPr lang="en-US" dirty="0" err="1"/>
              <a:t>posibile</a:t>
            </a:r>
            <a:r>
              <a:rPr lang="en-US" dirty="0"/>
              <a:t>) </a:t>
            </a:r>
            <a:r>
              <a:rPr lang="en-US" dirty="0" err="1"/>
              <a:t>ar</a:t>
            </a:r>
            <a:r>
              <a:rPr lang="en-US" dirty="0"/>
              <a:t> </a:t>
            </a:r>
            <a:r>
              <a:rPr lang="en-US" dirty="0" err="1"/>
              <a:t>necesita</a:t>
            </a:r>
            <a:r>
              <a:rPr lang="en-US" dirty="0"/>
              <a:t> o </a:t>
            </a:r>
            <a:r>
              <a:rPr lang="en-US" dirty="0" err="1"/>
              <a:t>perioadă</a:t>
            </a:r>
            <a:r>
              <a:rPr lang="en-US" dirty="0"/>
              <a:t> </a:t>
            </a:r>
            <a:r>
              <a:rPr lang="en-US" dirty="0" err="1"/>
              <a:t>excesivă</a:t>
            </a:r>
            <a:r>
              <a:rPr lang="en-US" dirty="0"/>
              <a:t> de </a:t>
            </a:r>
            <a:r>
              <a:rPr lang="en-US" dirty="0" err="1"/>
              <a:t>timp.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De </a:t>
            </a:r>
            <a:r>
              <a:rPr lang="en-US" dirty="0" err="1"/>
              <a:t>exemplu</a:t>
            </a:r>
            <a:r>
              <a:rPr lang="en-US" dirty="0"/>
              <a:t>, cu </a:t>
            </a:r>
            <a:r>
              <a:rPr lang="en-US" dirty="0" err="1"/>
              <a:t>unul</a:t>
            </a:r>
            <a:r>
              <a:rPr lang="en-US" dirty="0"/>
              <a:t> </a:t>
            </a:r>
            <a:r>
              <a:rPr lang="en-US" dirty="0" err="1"/>
              <a:t>dintre</a:t>
            </a:r>
            <a:r>
              <a:rPr lang="en-US" dirty="0"/>
              <a:t> </a:t>
            </a:r>
            <a:r>
              <a:rPr lang="en-US" dirty="0" err="1"/>
              <a:t>cele</a:t>
            </a:r>
            <a:r>
              <a:rPr lang="en-US" dirty="0"/>
              <a:t> </a:t>
            </a:r>
            <a:r>
              <a:rPr lang="en-US" dirty="0" err="1"/>
              <a:t>mai</a:t>
            </a:r>
            <a:r>
              <a:rPr lang="en-US" dirty="0"/>
              <a:t> </a:t>
            </a:r>
            <a:r>
              <a:rPr lang="en-US" dirty="0" err="1"/>
              <a:t>rapide</a:t>
            </a:r>
            <a:r>
              <a:rPr lang="en-US" dirty="0"/>
              <a:t> </a:t>
            </a:r>
            <a:r>
              <a:rPr lang="en-US" dirty="0" err="1"/>
              <a:t>supercomputere</a:t>
            </a:r>
            <a:r>
              <a:rPr lang="en-US" dirty="0"/>
              <a:t> </a:t>
            </a:r>
            <a:r>
              <a:rPr lang="en-US" dirty="0" err="1"/>
              <a:t>disponibile</a:t>
            </a:r>
            <a:r>
              <a:rPr lang="en-US" dirty="0"/>
              <a:t>, </a:t>
            </a:r>
            <a:r>
              <a:rPr lang="en-US" dirty="0" err="1"/>
              <a:t>ar</a:t>
            </a:r>
            <a:r>
              <a:rPr lang="en-US" dirty="0"/>
              <a:t> fi </a:t>
            </a:r>
            <a:r>
              <a:rPr lang="en-US" dirty="0" err="1"/>
              <a:t>necesară</a:t>
            </a:r>
            <a:r>
              <a:rPr lang="en-US" dirty="0"/>
              <a:t> </a:t>
            </a:r>
            <a:r>
              <a:rPr lang="en-US" dirty="0" err="1"/>
              <a:t>verificarea</a:t>
            </a:r>
            <a:r>
              <a:rPr lang="en-US" dirty="0"/>
              <a:t> </a:t>
            </a:r>
            <a:r>
              <a:rPr lang="en-US" dirty="0" err="1"/>
              <a:t>unei</a:t>
            </a:r>
            <a:r>
              <a:rPr lang="en-US" dirty="0"/>
              <a:t> </a:t>
            </a:r>
            <a:r>
              <a:rPr lang="en-US" dirty="0" err="1"/>
              <a:t>chei</a:t>
            </a:r>
            <a:r>
              <a:rPr lang="en-US" dirty="0"/>
              <a:t> de 256 de </a:t>
            </a:r>
            <a:r>
              <a:rPr lang="en-US" dirty="0" err="1"/>
              <a:t>biți</a:t>
            </a:r>
            <a:r>
              <a:rPr lang="en-US" dirty="0"/>
              <a:t> 3.67×10</a:t>
            </a:r>
            <a:r>
              <a:rPr lang="en-US" baseline="30000" dirty="0"/>
              <a:t>55 </a:t>
            </a:r>
            <a:r>
              <a:rPr lang="en-US" dirty="0"/>
              <a:t>ani.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it-IT" dirty="0"/>
              <a:t>Algoritmii sunt clasificați în algoritmi simetrici și asimetrici</a:t>
            </a:r>
            <a:r>
              <a:rPr lang="en-US" dirty="0"/>
              <a:t>.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 err="1"/>
              <a:t>Algoritmi</a:t>
            </a:r>
            <a:r>
              <a:rPr lang="en-US" altLang="en-US" dirty="0"/>
              <a:t> </a:t>
            </a:r>
            <a:r>
              <a:rPr lang="en-US" altLang="en-US" dirty="0" err="1"/>
              <a:t>simetrici</a:t>
            </a:r>
            <a:endParaRPr lang="it-IT" altLang="en-US" dirty="0"/>
          </a:p>
        </p:txBody>
      </p:sp>
      <p:sp>
        <p:nvSpPr>
          <p:cNvPr id="33795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 dirty="0" err="1"/>
              <a:t>Cea</a:t>
            </a:r>
            <a:r>
              <a:rPr lang="en-US" altLang="en-US" dirty="0"/>
              <a:t> </a:t>
            </a:r>
            <a:r>
              <a:rPr lang="en-US" altLang="en-US" dirty="0" err="1"/>
              <a:t>mai</a:t>
            </a:r>
            <a:r>
              <a:rPr lang="en-US" altLang="en-US" dirty="0"/>
              <a:t> </a:t>
            </a:r>
            <a:r>
              <a:rPr lang="en-US" altLang="en-US" dirty="0" err="1"/>
              <a:t>tipică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veche</a:t>
            </a:r>
            <a:r>
              <a:rPr lang="en-US" altLang="en-US" dirty="0"/>
              <a:t> </a:t>
            </a:r>
            <a:r>
              <a:rPr lang="en-US" altLang="en-US" dirty="0" err="1"/>
              <a:t>familie</a:t>
            </a:r>
            <a:r>
              <a:rPr lang="en-US" altLang="en-US" dirty="0"/>
              <a:t> de </a:t>
            </a:r>
            <a:r>
              <a:rPr lang="en-US" altLang="en-US" dirty="0" err="1"/>
              <a:t>algoritmi</a:t>
            </a:r>
            <a:r>
              <a:rPr lang="en-US" altLang="en-US" dirty="0"/>
              <a:t> </a:t>
            </a:r>
            <a:r>
              <a:rPr lang="en-US" altLang="en-US" dirty="0" err="1"/>
              <a:t>criptografici</a:t>
            </a:r>
            <a:endParaRPr lang="en-US" altLang="en-US" dirty="0"/>
          </a:p>
          <a:p>
            <a:pPr marL="566738" indent="-457200" eaLnBrk="1" hangingPunct="1"/>
            <a:r>
              <a:rPr lang="en-US" altLang="en-US" dirty="0" err="1"/>
              <a:t>Denumit</a:t>
            </a:r>
            <a:r>
              <a:rPr lang="en-US" altLang="en-US" dirty="0"/>
              <a:t> </a:t>
            </a:r>
            <a:r>
              <a:rPr lang="en-US" altLang="en-US" dirty="0" err="1"/>
              <a:t>după</a:t>
            </a:r>
            <a:r>
              <a:rPr lang="en-US" altLang="en-US" dirty="0"/>
              <a:t> </a:t>
            </a:r>
            <a:r>
              <a:rPr lang="en-US" altLang="en-US" dirty="0" err="1"/>
              <a:t>simetria</a:t>
            </a:r>
            <a:r>
              <a:rPr lang="en-US" altLang="en-US" dirty="0"/>
              <a:t> </a:t>
            </a:r>
            <a:r>
              <a:rPr lang="en-US" altLang="en-US" dirty="0" err="1"/>
              <a:t>operațiunilor</a:t>
            </a:r>
            <a:r>
              <a:rPr lang="en-US" altLang="en-US" dirty="0"/>
              <a:t> de </a:t>
            </a:r>
            <a:r>
              <a:rPr lang="en-US" altLang="en-US" dirty="0" err="1"/>
              <a:t>criptare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decriptare</a:t>
            </a:r>
            <a:endParaRPr lang="en-US" altLang="en-US" dirty="0"/>
          </a:p>
          <a:p>
            <a:pPr marL="566738" indent="-457200" eaLnBrk="1" hangingPunct="1"/>
            <a:r>
              <a:rPr lang="en-US" altLang="en-US" dirty="0" err="1"/>
              <a:t>Ei</a:t>
            </a:r>
            <a:r>
              <a:rPr lang="en-US" altLang="en-US" dirty="0"/>
              <a:t> </a:t>
            </a:r>
            <a:r>
              <a:rPr lang="en-US" altLang="en-US" dirty="0" err="1"/>
              <a:t>folosesc</a:t>
            </a:r>
            <a:r>
              <a:rPr lang="en-US" altLang="en-US" dirty="0"/>
              <a:t> o </a:t>
            </a:r>
            <a:r>
              <a:rPr lang="en-US" altLang="en-US" dirty="0" err="1"/>
              <a:t>singură</a:t>
            </a:r>
            <a:r>
              <a:rPr lang="en-US" altLang="en-US" dirty="0"/>
              <a:t> </a:t>
            </a:r>
            <a:r>
              <a:rPr lang="en-US" altLang="en-US" dirty="0" err="1"/>
              <a:t>cheie</a:t>
            </a:r>
            <a:endParaRPr lang="en-US" altLang="en-US" dirty="0"/>
          </a:p>
          <a:p>
            <a:pPr marL="566738" indent="-457200" eaLnBrk="1" hangingPunct="1"/>
            <a:r>
              <a:rPr lang="en-US" altLang="en-US" dirty="0" err="1"/>
              <a:t>Cheia</a:t>
            </a:r>
            <a:r>
              <a:rPr lang="en-US" altLang="en-US" dirty="0"/>
              <a:t> care </a:t>
            </a:r>
            <a:r>
              <a:rPr lang="en-US" altLang="en-US" dirty="0" err="1"/>
              <a:t>trebuie</a:t>
            </a:r>
            <a:r>
              <a:rPr lang="en-US" altLang="en-US" dirty="0"/>
              <a:t> </a:t>
            </a:r>
            <a:r>
              <a:rPr lang="en-US" altLang="en-US" dirty="0" err="1"/>
              <a:t>cunoscută</a:t>
            </a:r>
            <a:r>
              <a:rPr lang="en-US" altLang="en-US" dirty="0"/>
              <a:t> </a:t>
            </a:r>
            <a:r>
              <a:rPr lang="en-US" altLang="en-US" dirty="0" err="1"/>
              <a:t>atât</a:t>
            </a:r>
            <a:r>
              <a:rPr lang="en-US" altLang="en-US" dirty="0"/>
              <a:t> de expeditor, </a:t>
            </a:r>
            <a:r>
              <a:rPr lang="en-US" altLang="en-US" dirty="0" err="1"/>
              <a:t>cât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de </a:t>
            </a:r>
            <a:r>
              <a:rPr lang="en-US" altLang="en-US" dirty="0" err="1"/>
              <a:t>destinatar</a:t>
            </a:r>
            <a:endParaRPr lang="en-US" altLang="en-US" dirty="0"/>
          </a:p>
          <a:p>
            <a:pPr marL="566738" indent="-457200" eaLnBrk="1" hangingPunct="1"/>
            <a:r>
              <a:rPr lang="en-US" altLang="en-US" dirty="0" err="1"/>
              <a:t>Cheia</a:t>
            </a:r>
            <a:r>
              <a:rPr lang="en-US" altLang="en-US" dirty="0"/>
              <a:t> </a:t>
            </a:r>
            <a:r>
              <a:rPr lang="en-US" altLang="en-US" dirty="0" err="1"/>
              <a:t>este</a:t>
            </a:r>
            <a:r>
              <a:rPr lang="en-US" altLang="en-US" dirty="0"/>
              <a:t> </a:t>
            </a:r>
            <a:r>
              <a:rPr lang="en-US" altLang="en-US" dirty="0" err="1"/>
              <a:t>folosită</a:t>
            </a:r>
            <a:r>
              <a:rPr lang="en-US" altLang="en-US" dirty="0"/>
              <a:t> </a:t>
            </a:r>
            <a:r>
              <a:rPr lang="en-US" altLang="en-US" dirty="0" err="1"/>
              <a:t>pentru</a:t>
            </a:r>
            <a:r>
              <a:rPr lang="en-US" altLang="en-US" dirty="0"/>
              <a:t> a </a:t>
            </a:r>
            <a:r>
              <a:rPr lang="en-US" altLang="en-US" dirty="0" err="1"/>
              <a:t>cripta</a:t>
            </a:r>
            <a:r>
              <a:rPr lang="en-US" altLang="en-US" dirty="0"/>
              <a:t> un </a:t>
            </a:r>
            <a:r>
              <a:rPr lang="en-US" altLang="en-US" dirty="0" err="1"/>
              <a:t>mesaj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apoi</a:t>
            </a:r>
            <a:r>
              <a:rPr lang="en-US" altLang="en-US" dirty="0"/>
              <a:t> </a:t>
            </a:r>
            <a:r>
              <a:rPr lang="en-US" altLang="en-US" dirty="0" err="1"/>
              <a:t>pentru</a:t>
            </a:r>
            <a:r>
              <a:rPr lang="en-US" altLang="en-US" dirty="0"/>
              <a:t> a-l </a:t>
            </a:r>
            <a:r>
              <a:rPr lang="en-US" altLang="en-US" dirty="0" err="1"/>
              <a:t>decripta</a:t>
            </a:r>
            <a:endParaRPr lang="en-US" altLang="en-US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 err="1"/>
              <a:t>Algoritmi</a:t>
            </a:r>
            <a:r>
              <a:rPr lang="en-US" altLang="en-US" dirty="0"/>
              <a:t> </a:t>
            </a:r>
            <a:r>
              <a:rPr lang="en-US" altLang="en-US" dirty="0" err="1"/>
              <a:t>simetrici</a:t>
            </a:r>
            <a:endParaRPr lang="it-IT" alt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it-IT" dirty="0"/>
              <a:t>O schemă simetrică simplă ar putea fi aceeași cu OTP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Diferența</a:t>
            </a:r>
            <a:r>
              <a:rPr lang="en-US" dirty="0"/>
              <a:t> cu OTP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că</a:t>
            </a:r>
            <a:r>
              <a:rPr lang="en-US" dirty="0"/>
              <a:t> </a:t>
            </a:r>
            <a:r>
              <a:rPr lang="en-US" dirty="0" err="1"/>
              <a:t>cheia</a:t>
            </a:r>
            <a:r>
              <a:rPr lang="en-US" dirty="0"/>
              <a:t> are o </a:t>
            </a:r>
            <a:r>
              <a:rPr lang="en-US" dirty="0" err="1"/>
              <a:t>lungime</a:t>
            </a:r>
            <a:r>
              <a:rPr lang="en-US" dirty="0"/>
              <a:t> </a:t>
            </a:r>
            <a:r>
              <a:rPr lang="en-US" dirty="0" err="1"/>
              <a:t>fixă</a:t>
            </a:r>
            <a:r>
              <a:rPr lang="en-US" dirty="0"/>
              <a:t> (de </a:t>
            </a:r>
            <a:r>
              <a:rPr lang="en-US" dirty="0" err="1"/>
              <a:t>exemplu</a:t>
            </a:r>
            <a:r>
              <a:rPr lang="en-US" dirty="0"/>
              <a:t>, 256 de </a:t>
            </a:r>
            <a:r>
              <a:rPr lang="en-US" dirty="0" err="1"/>
              <a:t>biți</a:t>
            </a:r>
            <a:r>
              <a:rPr lang="en-US" dirty="0"/>
              <a:t>) </a:t>
            </a:r>
            <a:r>
              <a:rPr lang="en-US" dirty="0" err="1"/>
              <a:t>și</a:t>
            </a:r>
            <a:r>
              <a:rPr lang="en-US" dirty="0"/>
              <a:t> se </a:t>
            </a:r>
            <a:r>
              <a:rPr lang="en-US" dirty="0" err="1"/>
              <a:t>repetă</a:t>
            </a:r>
            <a:r>
              <a:rPr lang="en-US" dirty="0"/>
              <a:t> </a:t>
            </a:r>
            <a:r>
              <a:rPr lang="en-US" dirty="0" err="1"/>
              <a:t>într</a:t>
            </a:r>
            <a:r>
              <a:rPr lang="en-US" dirty="0"/>
              <a:t>-un </a:t>
            </a:r>
            <a:r>
              <a:rPr lang="en-US" dirty="0" err="1"/>
              <a:t>fel</a:t>
            </a:r>
            <a:r>
              <a:rPr lang="en-US" dirty="0"/>
              <a:t>, eventual </a:t>
            </a:r>
            <a:r>
              <a:rPr lang="en-US" dirty="0" err="1"/>
              <a:t>după</a:t>
            </a:r>
            <a:r>
              <a:rPr lang="en-US" dirty="0"/>
              <a:t> o </a:t>
            </a:r>
            <a:r>
              <a:rPr lang="en-US" dirty="0" err="1"/>
              <a:t>schimbare</a:t>
            </a:r>
            <a:r>
              <a:rPr lang="en-US" dirty="0"/>
              <a:t> </a:t>
            </a:r>
            <a:r>
              <a:rPr lang="en-US" dirty="0" err="1"/>
              <a:t>complexă</a:t>
            </a:r>
            <a:r>
              <a:rPr lang="en-US" dirty="0"/>
              <a:t> de </a:t>
            </a:r>
            <a:r>
              <a:rPr lang="en-US" dirty="0" err="1"/>
              <a:t>fiecare</a:t>
            </a:r>
            <a:r>
              <a:rPr lang="en-US" dirty="0"/>
              <a:t> </a:t>
            </a:r>
            <a:r>
              <a:rPr lang="en-US" dirty="0" err="1"/>
              <a:t>dată</a:t>
            </a:r>
            <a:r>
              <a:rPr lang="en-US" dirty="0"/>
              <a:t> :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en-US" b="1" dirty="0"/>
              <a:t>Encryption: </a:t>
            </a:r>
            <a:br>
              <a:rPr lang="en-US" b="1" dirty="0"/>
            </a:br>
            <a:r>
              <a:rPr lang="en-US" i="1" dirty="0" err="1"/>
              <a:t>encryption_function</a:t>
            </a:r>
            <a:r>
              <a:rPr lang="en-US" dirty="0"/>
              <a:t>(</a:t>
            </a:r>
            <a:r>
              <a:rPr lang="en-US" dirty="0" err="1"/>
              <a:t>PlainText</a:t>
            </a:r>
            <a:r>
              <a:rPr lang="en-US" dirty="0"/>
              <a:t>, Key) </a:t>
            </a:r>
            <a:r>
              <a:rPr lang="en-US" dirty="0">
                <a:sym typeface="Wingdings" panose="05000000000000000000" pitchFamily="2" charset="2"/>
              </a:rPr>
              <a:t></a:t>
            </a:r>
            <a:r>
              <a:rPr lang="en-US" dirty="0"/>
              <a:t> </a:t>
            </a:r>
            <a:r>
              <a:rPr lang="en-US" dirty="0" err="1"/>
              <a:t>CypherText</a:t>
            </a:r>
            <a:endParaRPr lang="en-US" dirty="0"/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en-US" b="1" dirty="0"/>
              <a:t>Decryption:</a:t>
            </a:r>
            <a:br>
              <a:rPr lang="en-US" b="1" dirty="0"/>
            </a:br>
            <a:r>
              <a:rPr lang="en-US" i="1" dirty="0" err="1"/>
              <a:t>decryption_function</a:t>
            </a:r>
            <a:r>
              <a:rPr lang="en-US" dirty="0"/>
              <a:t>(</a:t>
            </a:r>
            <a:r>
              <a:rPr lang="en-US" dirty="0" err="1"/>
              <a:t>CypherText</a:t>
            </a:r>
            <a:r>
              <a:rPr lang="en-US" dirty="0"/>
              <a:t>, Key) </a:t>
            </a:r>
            <a:r>
              <a:rPr lang="en-US" dirty="0">
                <a:sym typeface="Wingdings" panose="05000000000000000000" pitchFamily="2" charset="2"/>
              </a:rPr>
              <a:t></a:t>
            </a:r>
            <a:r>
              <a:rPr lang="en-US" dirty="0"/>
              <a:t> </a:t>
            </a:r>
            <a:r>
              <a:rPr lang="en-US" dirty="0" err="1"/>
              <a:t>PlainText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altLang="en-US" dirty="0" err="1"/>
              <a:t>În</a:t>
            </a:r>
            <a:r>
              <a:rPr lang="en-US" altLang="en-US" dirty="0"/>
              <a:t> general, </a:t>
            </a:r>
            <a:r>
              <a:rPr lang="en-US" altLang="en-US" dirty="0" err="1"/>
              <a:t>chiar</a:t>
            </a:r>
            <a:r>
              <a:rPr lang="en-US" altLang="en-US" dirty="0"/>
              <a:t> </a:t>
            </a:r>
            <a:r>
              <a:rPr lang="en-US" altLang="en-US" dirty="0" err="1"/>
              <a:t>dacă</a:t>
            </a:r>
            <a:r>
              <a:rPr lang="en-US" altLang="en-US" dirty="0"/>
              <a:t> </a:t>
            </a:r>
            <a:r>
              <a:rPr lang="en-US" altLang="en-US" dirty="0" err="1"/>
              <a:t>cheia</a:t>
            </a:r>
            <a:r>
              <a:rPr lang="en-US" altLang="en-US" dirty="0"/>
              <a:t> </a:t>
            </a:r>
            <a:r>
              <a:rPr lang="en-US" altLang="en-US" dirty="0" err="1"/>
              <a:t>este</a:t>
            </a:r>
            <a:r>
              <a:rPr lang="en-US" altLang="en-US" dirty="0"/>
              <a:t> </a:t>
            </a:r>
            <a:r>
              <a:rPr lang="en-US" altLang="en-US" dirty="0" err="1"/>
              <a:t>aceeași</a:t>
            </a:r>
            <a:r>
              <a:rPr lang="en-US" altLang="en-US" dirty="0"/>
              <a:t>, </a:t>
            </a:r>
            <a:r>
              <a:rPr lang="en-US" altLang="en-US" dirty="0" err="1"/>
              <a:t>funcția</a:t>
            </a:r>
            <a:r>
              <a:rPr lang="en-US" altLang="en-US" dirty="0"/>
              <a:t> </a:t>
            </a:r>
            <a:r>
              <a:rPr lang="en-US" altLang="en-US" dirty="0" err="1"/>
              <a:t>folosită</a:t>
            </a:r>
            <a:r>
              <a:rPr lang="en-US" altLang="en-US" dirty="0"/>
              <a:t> </a:t>
            </a:r>
            <a:r>
              <a:rPr lang="en-US" altLang="en-US" dirty="0" err="1"/>
              <a:t>pentru</a:t>
            </a:r>
            <a:r>
              <a:rPr lang="en-US" altLang="en-US" dirty="0"/>
              <a:t> </a:t>
            </a:r>
            <a:r>
              <a:rPr lang="en-US" altLang="en-US" dirty="0" err="1"/>
              <a:t>decriptare</a:t>
            </a:r>
            <a:r>
              <a:rPr lang="en-US" altLang="en-US" dirty="0"/>
              <a:t> nu </a:t>
            </a:r>
            <a:r>
              <a:rPr lang="en-US" altLang="en-US" dirty="0" err="1"/>
              <a:t>este</a:t>
            </a:r>
            <a:r>
              <a:rPr lang="en-US" altLang="en-US" dirty="0"/>
              <a:t> </a:t>
            </a:r>
            <a:r>
              <a:rPr lang="en-US" altLang="en-US" dirty="0" err="1"/>
              <a:t>neapărat</a:t>
            </a:r>
            <a:r>
              <a:rPr lang="en-US" altLang="en-US" dirty="0"/>
              <a:t> </a:t>
            </a:r>
            <a:r>
              <a:rPr lang="en-US" altLang="en-US" dirty="0" err="1"/>
              <a:t>aceeași</a:t>
            </a:r>
            <a:r>
              <a:rPr lang="en-US" altLang="en-US" dirty="0"/>
              <a:t> </a:t>
            </a:r>
            <a:r>
              <a:rPr lang="en-US" altLang="en-US" dirty="0" err="1"/>
              <a:t>folosită</a:t>
            </a:r>
            <a:r>
              <a:rPr lang="en-US" altLang="en-US" dirty="0"/>
              <a:t> </a:t>
            </a:r>
            <a:r>
              <a:rPr lang="en-US" altLang="en-US" dirty="0" err="1"/>
              <a:t>pentru</a:t>
            </a:r>
            <a:r>
              <a:rPr lang="en-US" altLang="en-US" dirty="0"/>
              <a:t> </a:t>
            </a:r>
            <a:r>
              <a:rPr lang="en-US" altLang="en-US" dirty="0" err="1"/>
              <a:t>criptare</a:t>
            </a:r>
            <a:r>
              <a:rPr lang="en-US" altLang="en-US" dirty="0"/>
              <a:t> (de </a:t>
            </a:r>
            <a:r>
              <a:rPr lang="en-US" altLang="en-US" dirty="0" err="1"/>
              <a:t>exemplu</a:t>
            </a:r>
            <a:r>
              <a:rPr lang="en-US" altLang="en-US" dirty="0"/>
              <a:t>, </a:t>
            </a: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cifra</a:t>
            </a:r>
            <a:r>
              <a:rPr lang="en-US" altLang="en-US" dirty="0"/>
              <a:t> </a:t>
            </a:r>
            <a:r>
              <a:rPr lang="en-US" altLang="en-US" dirty="0" err="1"/>
              <a:t>lui</a:t>
            </a:r>
            <a:r>
              <a:rPr lang="en-US" altLang="en-US" dirty="0"/>
              <a:t> Caesar, </a:t>
            </a:r>
            <a:r>
              <a:rPr lang="en-US" altLang="en-US" dirty="0" err="1"/>
              <a:t>schimbarea</a:t>
            </a:r>
            <a:r>
              <a:rPr lang="en-US" altLang="en-US" dirty="0"/>
              <a:t> </a:t>
            </a:r>
            <a:r>
              <a:rPr lang="en-US" altLang="en-US" dirty="0" err="1"/>
              <a:t>este</a:t>
            </a:r>
            <a:r>
              <a:rPr lang="en-US" altLang="en-US" dirty="0"/>
              <a:t> </a:t>
            </a:r>
            <a:r>
              <a:rPr lang="en-US" altLang="en-US" dirty="0" err="1"/>
              <a:t>inversată</a:t>
            </a:r>
            <a:r>
              <a:rPr lang="en-US" altLang="en-US" dirty="0"/>
              <a:t>, </a:t>
            </a:r>
            <a:r>
              <a:rPr lang="en-US" altLang="en-US" dirty="0" err="1"/>
              <a:t>dar</a:t>
            </a:r>
            <a:r>
              <a:rPr lang="en-US" altLang="en-US" dirty="0"/>
              <a:t> </a:t>
            </a:r>
            <a:r>
              <a:rPr lang="en-US" altLang="en-US" dirty="0" err="1"/>
              <a:t>cheia</a:t>
            </a:r>
            <a:r>
              <a:rPr lang="en-US" altLang="en-US" dirty="0"/>
              <a:t> </a:t>
            </a:r>
            <a:r>
              <a:rPr lang="en-US" altLang="en-US" dirty="0" err="1"/>
              <a:t>este</a:t>
            </a:r>
            <a:r>
              <a:rPr lang="en-US" altLang="en-US" dirty="0"/>
              <a:t> </a:t>
            </a:r>
            <a:r>
              <a:rPr lang="en-US" altLang="en-US" dirty="0" err="1"/>
              <a:t>aceeași</a:t>
            </a:r>
            <a:r>
              <a:rPr lang="en-US" altLang="en-US" dirty="0"/>
              <a:t>: </a:t>
            </a:r>
            <a:r>
              <a:rPr lang="en-US" altLang="en-US" dirty="0" err="1"/>
              <a:t>numărul</a:t>
            </a:r>
            <a:r>
              <a:rPr lang="en-US" altLang="en-US" dirty="0"/>
              <a:t> 3)</a:t>
            </a:r>
            <a:endParaRPr lang="en-US" dirty="0"/>
          </a:p>
          <a:p>
            <a:pPr eaLnBrk="1" fontAlgn="auto" hangingPunct="1">
              <a:spcAft>
                <a:spcPts val="0"/>
              </a:spcAft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48493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 err="1"/>
              <a:t>Câțiva</a:t>
            </a:r>
            <a:r>
              <a:rPr lang="en-US" altLang="en-US" dirty="0"/>
              <a:t> </a:t>
            </a:r>
            <a:r>
              <a:rPr lang="en-US" altLang="en-US" dirty="0" err="1"/>
              <a:t>algoritmi</a:t>
            </a:r>
            <a:r>
              <a:rPr lang="en-US" altLang="en-US" dirty="0"/>
              <a:t> </a:t>
            </a:r>
            <a:r>
              <a:rPr lang="en-US" altLang="en-US" dirty="0" err="1"/>
              <a:t>importanți</a:t>
            </a:r>
            <a:r>
              <a:rPr lang="en-US" altLang="en-US" dirty="0"/>
              <a:t> de </a:t>
            </a:r>
            <a:r>
              <a:rPr lang="en-US" altLang="en-US" dirty="0" err="1"/>
              <a:t>cheie</a:t>
            </a:r>
            <a:r>
              <a:rPr lang="en-US" altLang="en-US" dirty="0"/>
              <a:t> </a:t>
            </a:r>
            <a:r>
              <a:rPr lang="en-US" altLang="en-US" dirty="0" err="1"/>
              <a:t>simetrică</a:t>
            </a:r>
            <a:endParaRPr lang="it-IT" alt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109728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i="1" dirty="0"/>
              <a:t>DES (Data Encryption Standard)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pt-BR" dirty="0"/>
              <a:t>Acest algoritm istoric, acum depășit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Utilizează</a:t>
            </a:r>
            <a:r>
              <a:rPr lang="en-US" dirty="0"/>
              <a:t> o </a:t>
            </a:r>
            <a:r>
              <a:rPr lang="en-US" dirty="0" err="1"/>
              <a:t>cheie</a:t>
            </a:r>
            <a:r>
              <a:rPr lang="en-US" dirty="0"/>
              <a:t> pe 56 de </a:t>
            </a:r>
            <a:r>
              <a:rPr lang="en-US" dirty="0" err="1"/>
              <a:t>biți</a:t>
            </a:r>
            <a:r>
              <a:rPr lang="en-US" dirty="0"/>
              <a:t> care la </a:t>
            </a:r>
            <a:r>
              <a:rPr lang="en-US" dirty="0" err="1"/>
              <a:t>sfârșitul</a:t>
            </a:r>
            <a:r>
              <a:rPr lang="en-US" dirty="0"/>
              <a:t> </a:t>
            </a:r>
            <a:r>
              <a:rPr lang="en-US" dirty="0" err="1"/>
              <a:t>anilor</a:t>
            </a:r>
            <a:r>
              <a:rPr lang="en-US" dirty="0"/>
              <a:t> 1970 (</a:t>
            </a:r>
            <a:r>
              <a:rPr lang="en-US" dirty="0" err="1"/>
              <a:t>când</a:t>
            </a:r>
            <a:r>
              <a:rPr lang="en-US" dirty="0"/>
              <a:t> a </a:t>
            </a:r>
            <a:r>
              <a:rPr lang="en-US" dirty="0" err="1"/>
              <a:t>fost</a:t>
            </a:r>
            <a:r>
              <a:rPr lang="en-US" dirty="0"/>
              <a:t> </a:t>
            </a:r>
            <a:r>
              <a:rPr lang="en-US" dirty="0" err="1"/>
              <a:t>dezvoltat</a:t>
            </a:r>
            <a:r>
              <a:rPr lang="en-US" dirty="0"/>
              <a:t> </a:t>
            </a:r>
            <a:r>
              <a:rPr lang="en-US" dirty="0" err="1"/>
              <a:t>algoritmul</a:t>
            </a:r>
            <a:r>
              <a:rPr lang="en-US" dirty="0"/>
              <a:t>) era </a:t>
            </a:r>
            <a:r>
              <a:rPr lang="en-US" dirty="0" err="1"/>
              <a:t>absolut</a:t>
            </a:r>
            <a:r>
              <a:rPr lang="en-US" dirty="0"/>
              <a:t> </a:t>
            </a:r>
            <a:r>
              <a:rPr lang="en-US" dirty="0" err="1"/>
              <a:t>adecvată</a:t>
            </a:r>
            <a:r>
              <a:rPr lang="en-US" dirty="0"/>
              <a:t> </a:t>
            </a:r>
            <a:r>
              <a:rPr lang="en-US" dirty="0" err="1"/>
              <a:t>pentru</a:t>
            </a:r>
            <a:r>
              <a:rPr lang="en-US" dirty="0"/>
              <a:t> </a:t>
            </a:r>
            <a:r>
              <a:rPr lang="en-US" dirty="0" err="1"/>
              <a:t>multe</a:t>
            </a:r>
            <a:r>
              <a:rPr lang="en-US" dirty="0"/>
              <a:t> </a:t>
            </a:r>
            <a:r>
              <a:rPr lang="en-US" dirty="0" err="1"/>
              <a:t>utilizări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Astăzi</a:t>
            </a:r>
            <a:r>
              <a:rPr lang="en-US" dirty="0"/>
              <a:t> </a:t>
            </a:r>
            <a:r>
              <a:rPr lang="en-US" dirty="0" err="1"/>
              <a:t>algoritmul</a:t>
            </a:r>
            <a:r>
              <a:rPr lang="en-US" dirty="0"/>
              <a:t> DES nu </a:t>
            </a:r>
            <a:r>
              <a:rPr lang="en-US" dirty="0" err="1"/>
              <a:t>ar</a:t>
            </a:r>
            <a:r>
              <a:rPr lang="en-US" dirty="0"/>
              <a:t> dura </a:t>
            </a:r>
            <a:r>
              <a:rPr lang="en-US" dirty="0" err="1"/>
              <a:t>nici</a:t>
            </a:r>
            <a:r>
              <a:rPr lang="en-US" dirty="0"/>
              <a:t> </a:t>
            </a:r>
            <a:r>
              <a:rPr lang="en-US" dirty="0" err="1"/>
              <a:t>măcar</a:t>
            </a:r>
            <a:r>
              <a:rPr lang="en-US" dirty="0"/>
              <a:t> </a:t>
            </a:r>
            <a:r>
              <a:rPr lang="en-US" dirty="0" err="1"/>
              <a:t>câteva</a:t>
            </a:r>
            <a:r>
              <a:rPr lang="en-US" dirty="0"/>
              <a:t> minute </a:t>
            </a:r>
            <a:r>
              <a:rPr lang="en-US" dirty="0" err="1"/>
              <a:t>dintr</a:t>
            </a:r>
            <a:r>
              <a:rPr lang="en-US" dirty="0"/>
              <a:t>-un computer de </a:t>
            </a:r>
            <a:r>
              <a:rPr lang="en-US" dirty="0" err="1"/>
              <a:t>acasă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Aspect </a:t>
            </a:r>
            <a:r>
              <a:rPr lang="en-US" dirty="0" err="1"/>
              <a:t>foarte</a:t>
            </a:r>
            <a:r>
              <a:rPr lang="en-US" dirty="0"/>
              <a:t> important: </a:t>
            </a:r>
            <a:r>
              <a:rPr lang="en-US" dirty="0" err="1"/>
              <a:t>lungimea</a:t>
            </a:r>
            <a:r>
              <a:rPr lang="en-US" dirty="0"/>
              <a:t> </a:t>
            </a:r>
            <a:r>
              <a:rPr lang="en-US" dirty="0" err="1"/>
              <a:t>cheii</a:t>
            </a:r>
            <a:r>
              <a:rPr lang="en-US" dirty="0"/>
              <a:t> </a:t>
            </a:r>
            <a:r>
              <a:rPr lang="en-US" dirty="0" err="1"/>
              <a:t>trebuie</a:t>
            </a:r>
            <a:r>
              <a:rPr lang="en-US" dirty="0"/>
              <a:t> </a:t>
            </a:r>
            <a:r>
              <a:rPr lang="en-US" dirty="0" err="1"/>
              <a:t>aleasă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funcție</a:t>
            </a:r>
            <a:r>
              <a:rPr lang="en-US" dirty="0"/>
              <a:t> de </a:t>
            </a:r>
            <a:r>
              <a:rPr lang="en-US" dirty="0" err="1"/>
              <a:t>capacitățile</a:t>
            </a:r>
            <a:r>
              <a:rPr lang="en-US" dirty="0"/>
              <a:t> de </a:t>
            </a:r>
            <a:r>
              <a:rPr lang="en-US" dirty="0" err="1"/>
              <a:t>calcul</a:t>
            </a:r>
            <a:r>
              <a:rPr lang="en-US" dirty="0"/>
              <a:t> </a:t>
            </a:r>
            <a:r>
              <a:rPr lang="en-US" dirty="0" err="1"/>
              <a:t>disponibile</a:t>
            </a:r>
            <a:r>
              <a:rPr lang="en-US" dirty="0"/>
              <a:t> </a:t>
            </a:r>
            <a:r>
              <a:rPr lang="en-US" dirty="0" err="1"/>
              <a:t>reale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endParaRPr lang="en-US" i="1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endParaRPr lang="en-US" dirty="0"/>
          </a:p>
          <a:p>
            <a:pPr marL="109728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dirty="0"/>
          </a:p>
          <a:p>
            <a:pPr marL="109728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342062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 err="1"/>
              <a:t>Câțiva</a:t>
            </a:r>
            <a:r>
              <a:rPr lang="en-US" altLang="en-US" dirty="0"/>
              <a:t> </a:t>
            </a:r>
            <a:r>
              <a:rPr lang="en-US" altLang="en-US" dirty="0" err="1"/>
              <a:t>algoritmi</a:t>
            </a:r>
            <a:r>
              <a:rPr lang="en-US" altLang="en-US" dirty="0"/>
              <a:t> </a:t>
            </a:r>
            <a:r>
              <a:rPr lang="en-US" altLang="en-US" dirty="0" err="1"/>
              <a:t>importanți</a:t>
            </a:r>
            <a:r>
              <a:rPr lang="en-US" altLang="en-US" dirty="0"/>
              <a:t> de </a:t>
            </a:r>
            <a:r>
              <a:rPr lang="en-US" altLang="en-US" dirty="0" err="1"/>
              <a:t>cheie</a:t>
            </a:r>
            <a:r>
              <a:rPr lang="en-US" altLang="en-US" dirty="0"/>
              <a:t> </a:t>
            </a:r>
            <a:r>
              <a:rPr lang="en-US" altLang="en-US" dirty="0" err="1"/>
              <a:t>simetrică</a:t>
            </a:r>
            <a:endParaRPr lang="it-IT" alt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109728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i="1" dirty="0"/>
              <a:t>AES (Advanced Encryption Standard, </a:t>
            </a:r>
            <a:r>
              <a:rPr lang="en-US" i="1" dirty="0" err="1"/>
              <a:t>numele</a:t>
            </a:r>
            <a:r>
              <a:rPr lang="en-US" i="1" dirty="0"/>
              <a:t> original Rijndael)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Aleasă</a:t>
            </a:r>
            <a:r>
              <a:rPr lang="en-US" dirty="0"/>
              <a:t> nu </a:t>
            </a:r>
            <a:r>
              <a:rPr lang="en-US" dirty="0" err="1"/>
              <a:t>numai</a:t>
            </a:r>
            <a:r>
              <a:rPr lang="en-US" dirty="0"/>
              <a:t> pe </a:t>
            </a:r>
            <a:r>
              <a:rPr lang="en-US" dirty="0" err="1"/>
              <a:t>robustețe</a:t>
            </a:r>
            <a:r>
              <a:rPr lang="en-US" dirty="0"/>
              <a:t>, ci </a:t>
            </a:r>
            <a:r>
              <a:rPr lang="en-US" dirty="0" err="1"/>
              <a:t>și</a:t>
            </a:r>
            <a:r>
              <a:rPr lang="en-US" dirty="0"/>
              <a:t> pe </a:t>
            </a:r>
            <a:r>
              <a:rPr lang="en-US" dirty="0" err="1"/>
              <a:t>eficiența</a:t>
            </a:r>
            <a:r>
              <a:rPr lang="en-US" dirty="0"/>
              <a:t> </a:t>
            </a:r>
            <a:r>
              <a:rPr lang="en-US" dirty="0" err="1"/>
              <a:t>implementării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arhitecturile</a:t>
            </a:r>
            <a:r>
              <a:rPr lang="en-US" dirty="0"/>
              <a:t> </a:t>
            </a:r>
            <a:r>
              <a:rPr lang="en-US" dirty="0" err="1"/>
              <a:t>tipice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Un </a:t>
            </a:r>
            <a:r>
              <a:rPr lang="en-US" dirty="0" err="1"/>
              <a:t>algoritm</a:t>
            </a:r>
            <a:r>
              <a:rPr lang="en-US" dirty="0"/>
              <a:t> care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sigur</a:t>
            </a:r>
            <a:r>
              <a:rPr lang="en-US" dirty="0"/>
              <a:t>, </a:t>
            </a:r>
            <a:r>
              <a:rPr lang="en-US" dirty="0" err="1"/>
              <a:t>dar</a:t>
            </a:r>
            <a:r>
              <a:rPr lang="en-US" dirty="0"/>
              <a:t> </a:t>
            </a:r>
            <a:r>
              <a:rPr lang="en-US" dirty="0" err="1"/>
              <a:t>prea</a:t>
            </a:r>
            <a:r>
              <a:rPr lang="en-US" dirty="0"/>
              <a:t> lent, </a:t>
            </a:r>
            <a:r>
              <a:rPr lang="en-US" dirty="0" err="1"/>
              <a:t>prea</a:t>
            </a:r>
            <a:r>
              <a:rPr lang="en-US" dirty="0"/>
              <a:t> </a:t>
            </a:r>
            <a:r>
              <a:rPr lang="en-US" dirty="0" err="1"/>
              <a:t>scump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ceea</a:t>
            </a:r>
            <a:r>
              <a:rPr lang="en-US" dirty="0"/>
              <a:t> </a:t>
            </a:r>
            <a:r>
              <a:rPr lang="en-US" dirty="0" err="1"/>
              <a:t>ce</a:t>
            </a:r>
            <a:r>
              <a:rPr lang="en-US" dirty="0"/>
              <a:t> </a:t>
            </a:r>
            <a:r>
              <a:rPr lang="en-US" dirty="0" err="1"/>
              <a:t>privește</a:t>
            </a:r>
            <a:r>
              <a:rPr lang="en-US" dirty="0"/>
              <a:t> </a:t>
            </a:r>
            <a:r>
              <a:rPr lang="en-US" dirty="0" err="1"/>
              <a:t>resursele</a:t>
            </a:r>
            <a:r>
              <a:rPr lang="en-US" dirty="0"/>
              <a:t> de </a:t>
            </a:r>
            <a:r>
              <a:rPr lang="en-US" dirty="0" err="1"/>
              <a:t>calcul</a:t>
            </a:r>
            <a:r>
              <a:rPr lang="en-US" dirty="0"/>
              <a:t>, nu </a:t>
            </a:r>
            <a:r>
              <a:rPr lang="en-US" dirty="0" err="1"/>
              <a:t>ar</a:t>
            </a:r>
            <a:r>
              <a:rPr lang="en-US" dirty="0"/>
              <a:t> fi </a:t>
            </a:r>
            <a:r>
              <a:rPr lang="en-US" dirty="0" err="1"/>
              <a:t>utilizabil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Această</a:t>
            </a:r>
            <a:r>
              <a:rPr lang="en-US" dirty="0"/>
              <a:t> </a:t>
            </a:r>
            <a:r>
              <a:rPr lang="en-US" dirty="0" err="1"/>
              <a:t>constrângere</a:t>
            </a:r>
            <a:r>
              <a:rPr lang="en-US" dirty="0"/>
              <a:t> a </a:t>
            </a:r>
            <a:r>
              <a:rPr lang="en-US" dirty="0" err="1"/>
              <a:t>fost</a:t>
            </a:r>
            <a:r>
              <a:rPr lang="en-US" dirty="0"/>
              <a:t> </a:t>
            </a:r>
            <a:r>
              <a:rPr lang="en-US" dirty="0" err="1"/>
              <a:t>stabilită</a:t>
            </a:r>
            <a:r>
              <a:rPr lang="en-US" dirty="0"/>
              <a:t> a fi </a:t>
            </a:r>
            <a:r>
              <a:rPr lang="en-US" dirty="0" err="1"/>
              <a:t>cea</a:t>
            </a:r>
            <a:r>
              <a:rPr lang="en-US" dirty="0"/>
              <a:t> </a:t>
            </a:r>
            <a:r>
              <a:rPr lang="en-US" dirty="0" err="1"/>
              <a:t>mai</a:t>
            </a:r>
            <a:r>
              <a:rPr lang="en-US" dirty="0"/>
              <a:t> </a:t>
            </a:r>
            <a:r>
              <a:rPr lang="en-US" dirty="0" err="1"/>
              <a:t>dificil</a:t>
            </a:r>
            <a:r>
              <a:rPr lang="en-US" dirty="0"/>
              <a:t> de </a:t>
            </a:r>
            <a:r>
              <a:rPr lang="en-US" dirty="0" err="1"/>
              <a:t>depășit</a:t>
            </a:r>
            <a:r>
              <a:rPr lang="en-US" dirty="0"/>
              <a:t> de </a:t>
            </a:r>
            <a:r>
              <a:rPr lang="en-US" dirty="0" err="1"/>
              <a:t>către</a:t>
            </a:r>
            <a:r>
              <a:rPr lang="en-US" dirty="0"/>
              <a:t> </a:t>
            </a:r>
            <a:r>
              <a:rPr lang="en-US" dirty="0" err="1"/>
              <a:t>concurenți</a:t>
            </a:r>
            <a:r>
              <a:rPr lang="en-US" dirty="0"/>
              <a:t>,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comparație</a:t>
            </a:r>
            <a:r>
              <a:rPr lang="en-US" dirty="0"/>
              <a:t> cu </a:t>
            </a:r>
            <a:r>
              <a:rPr lang="en-US" dirty="0" err="1"/>
              <a:t>cea</a:t>
            </a:r>
            <a:r>
              <a:rPr lang="en-US" dirty="0"/>
              <a:t> a </a:t>
            </a:r>
            <a:r>
              <a:rPr lang="en-US" dirty="0" err="1"/>
              <a:t>robusteței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Lungimea</a:t>
            </a:r>
            <a:r>
              <a:rPr lang="en-US" dirty="0"/>
              <a:t> </a:t>
            </a:r>
            <a:r>
              <a:rPr lang="en-US" dirty="0" err="1"/>
              <a:t>cheii</a:t>
            </a:r>
            <a:r>
              <a:rPr lang="en-US" dirty="0"/>
              <a:t>: 128, 192 </a:t>
            </a:r>
            <a:r>
              <a:rPr lang="en-US" dirty="0" err="1"/>
              <a:t>sau</a:t>
            </a:r>
            <a:r>
              <a:rPr lang="en-US" dirty="0"/>
              <a:t> 256 de </a:t>
            </a:r>
            <a:r>
              <a:rPr lang="en-US" dirty="0" err="1"/>
              <a:t>biți</a:t>
            </a:r>
            <a:endParaRPr lang="en-US" dirty="0"/>
          </a:p>
          <a:p>
            <a:pPr marL="109728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dirty="0"/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it-IT" altLang="en-US" dirty="0"/>
              <a:t>Algoritmi asimetrici (sau chei publice)</a:t>
            </a:r>
          </a:p>
        </p:txBody>
      </p:sp>
      <p:sp>
        <p:nvSpPr>
          <p:cNvPr id="37891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 dirty="0"/>
              <a:t>Nu </a:t>
            </a:r>
            <a:r>
              <a:rPr lang="en-US" altLang="en-US" dirty="0" err="1"/>
              <a:t>folosiți</a:t>
            </a:r>
            <a:r>
              <a:rPr lang="en-US" altLang="en-US" dirty="0"/>
              <a:t> </a:t>
            </a:r>
            <a:r>
              <a:rPr lang="en-US" altLang="en-US" dirty="0" err="1"/>
              <a:t>doar</a:t>
            </a:r>
            <a:r>
              <a:rPr lang="en-US" altLang="en-US" dirty="0"/>
              <a:t> o </a:t>
            </a:r>
            <a:r>
              <a:rPr lang="en-US" altLang="en-US" dirty="0" err="1"/>
              <a:t>cheie</a:t>
            </a:r>
            <a:r>
              <a:rPr lang="en-US" altLang="en-US" dirty="0"/>
              <a:t>, ci </a:t>
            </a:r>
            <a:r>
              <a:rPr lang="en-US" altLang="en-US" dirty="0" err="1"/>
              <a:t>două</a:t>
            </a:r>
            <a:endParaRPr lang="en-US" altLang="en-US" dirty="0"/>
          </a:p>
          <a:p>
            <a:pPr marL="566738" indent="-457200" eaLnBrk="1" hangingPunct="1"/>
            <a:r>
              <a:rPr lang="en-US" altLang="en-US" dirty="0"/>
              <a:t>O </a:t>
            </a:r>
            <a:r>
              <a:rPr lang="en-US" altLang="en-US" dirty="0" err="1"/>
              <a:t>cheie</a:t>
            </a:r>
            <a:r>
              <a:rPr lang="en-US" altLang="en-US" dirty="0"/>
              <a:t> </a:t>
            </a:r>
            <a:r>
              <a:rPr lang="en-US" altLang="en-US" dirty="0" err="1"/>
              <a:t>este</a:t>
            </a:r>
            <a:r>
              <a:rPr lang="en-US" altLang="en-US" dirty="0"/>
              <a:t> </a:t>
            </a:r>
            <a:r>
              <a:rPr lang="en-US" altLang="en-US" dirty="0" err="1"/>
              <a:t>folosită</a:t>
            </a:r>
            <a:r>
              <a:rPr lang="en-US" altLang="en-US" dirty="0"/>
              <a:t> </a:t>
            </a:r>
            <a:r>
              <a:rPr lang="en-US" altLang="en-US" dirty="0" err="1"/>
              <a:t>pentru</a:t>
            </a:r>
            <a:r>
              <a:rPr lang="en-US" altLang="en-US" dirty="0"/>
              <a:t> a </a:t>
            </a:r>
            <a:r>
              <a:rPr lang="en-US" altLang="en-US" dirty="0" err="1"/>
              <a:t>cripta</a:t>
            </a:r>
            <a:r>
              <a:rPr lang="en-US" altLang="en-US" dirty="0"/>
              <a:t>, </a:t>
            </a:r>
            <a:r>
              <a:rPr lang="en-US" altLang="en-US" dirty="0" err="1"/>
              <a:t>iar</a:t>
            </a:r>
            <a:r>
              <a:rPr lang="en-US" altLang="en-US" dirty="0"/>
              <a:t> </a:t>
            </a:r>
            <a:r>
              <a:rPr lang="en-US" altLang="en-US" dirty="0" err="1"/>
              <a:t>cealaltă</a:t>
            </a:r>
            <a:r>
              <a:rPr lang="en-US" altLang="en-US" dirty="0"/>
              <a:t> </a:t>
            </a:r>
            <a:r>
              <a:rPr lang="en-US" altLang="en-US" dirty="0" err="1"/>
              <a:t>pentru</a:t>
            </a:r>
            <a:r>
              <a:rPr lang="en-US" altLang="en-US" dirty="0"/>
              <a:t> a </a:t>
            </a:r>
            <a:r>
              <a:rPr lang="en-US" altLang="en-US" dirty="0" err="1"/>
              <a:t>decripta</a:t>
            </a:r>
            <a:endParaRPr lang="en-US" altLang="en-US" dirty="0"/>
          </a:p>
          <a:p>
            <a:pPr marL="566738" indent="-457200" eaLnBrk="1" hangingPunct="1"/>
            <a:r>
              <a:rPr lang="en-US" altLang="en-US" dirty="0" err="1"/>
              <a:t>Aceste</a:t>
            </a:r>
            <a:r>
              <a:rPr lang="en-US" altLang="en-US" dirty="0"/>
              <a:t> </a:t>
            </a:r>
            <a:r>
              <a:rPr lang="en-US" altLang="en-US" dirty="0" err="1"/>
              <a:t>chei</a:t>
            </a:r>
            <a:r>
              <a:rPr lang="en-US" altLang="en-US" dirty="0"/>
              <a:t> sunt generate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gestionate</a:t>
            </a:r>
            <a:r>
              <a:rPr lang="en-US" altLang="en-US" dirty="0"/>
              <a:t> </a:t>
            </a: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perechi</a:t>
            </a:r>
            <a:endParaRPr lang="en-US" altLang="en-US" dirty="0"/>
          </a:p>
          <a:p>
            <a:pPr marL="566738" indent="-457200" eaLnBrk="1" hangingPunct="1"/>
            <a:r>
              <a:rPr lang="en-US" altLang="en-US" dirty="0" err="1"/>
              <a:t>Ceea</a:t>
            </a:r>
            <a:r>
              <a:rPr lang="en-US" altLang="en-US" dirty="0"/>
              <a:t> </a:t>
            </a:r>
            <a:r>
              <a:rPr lang="en-US" altLang="en-US" dirty="0" err="1"/>
              <a:t>ce</a:t>
            </a:r>
            <a:r>
              <a:rPr lang="en-US" altLang="en-US" dirty="0"/>
              <a:t> </a:t>
            </a:r>
            <a:r>
              <a:rPr lang="en-US" altLang="en-US" dirty="0" err="1"/>
              <a:t>criptează</a:t>
            </a:r>
            <a:r>
              <a:rPr lang="en-US" altLang="en-US" dirty="0"/>
              <a:t> o </a:t>
            </a:r>
            <a:r>
              <a:rPr lang="en-US" altLang="en-US" dirty="0" err="1"/>
              <a:t>cheie</a:t>
            </a:r>
            <a:r>
              <a:rPr lang="en-US" altLang="en-US" dirty="0"/>
              <a:t> (</a:t>
            </a:r>
            <a:r>
              <a:rPr lang="en-US" altLang="en-US" dirty="0" err="1"/>
              <a:t>oricare</a:t>
            </a:r>
            <a:r>
              <a:rPr lang="en-US" altLang="en-US" dirty="0"/>
              <a:t> </a:t>
            </a:r>
            <a:r>
              <a:rPr lang="en-US" altLang="en-US" dirty="0" err="1"/>
              <a:t>dintre</a:t>
            </a:r>
            <a:r>
              <a:rPr lang="en-US" altLang="en-US" dirty="0"/>
              <a:t> </a:t>
            </a:r>
            <a:r>
              <a:rPr lang="en-US" altLang="en-US" dirty="0" err="1"/>
              <a:t>perechi</a:t>
            </a:r>
            <a:r>
              <a:rPr lang="en-US" altLang="en-US" dirty="0"/>
              <a:t>) </a:t>
            </a:r>
            <a:r>
              <a:rPr lang="en-US" altLang="en-US" dirty="0" err="1"/>
              <a:t>poate</a:t>
            </a:r>
            <a:r>
              <a:rPr lang="en-US" altLang="en-US" dirty="0"/>
              <a:t> fi </a:t>
            </a:r>
            <a:r>
              <a:rPr lang="en-US" altLang="en-US" dirty="0" err="1"/>
              <a:t>decriptat</a:t>
            </a:r>
            <a:r>
              <a:rPr lang="en-US" altLang="en-US" dirty="0"/>
              <a:t> </a:t>
            </a:r>
            <a:r>
              <a:rPr lang="en-US" altLang="en-US" dirty="0" err="1"/>
              <a:t>numai</a:t>
            </a:r>
            <a:r>
              <a:rPr lang="en-US" altLang="en-US" dirty="0"/>
              <a:t> de </a:t>
            </a:r>
            <a:r>
              <a:rPr lang="en-US" altLang="en-US" dirty="0" err="1"/>
              <a:t>cealaltă</a:t>
            </a:r>
            <a:r>
              <a:rPr lang="en-US" altLang="en-US" dirty="0"/>
              <a:t> </a:t>
            </a:r>
            <a:r>
              <a:rPr lang="en-US" altLang="en-US" dirty="0" err="1"/>
              <a:t>cheie</a:t>
            </a:r>
            <a:r>
              <a:rPr lang="en-US" altLang="en-US" dirty="0"/>
              <a:t> a </a:t>
            </a:r>
            <a:r>
              <a:rPr lang="en-US" altLang="en-US" dirty="0" err="1"/>
              <a:t>perechii</a:t>
            </a:r>
            <a:endParaRPr lang="en-US" altLang="en-US" dirty="0"/>
          </a:p>
          <a:p>
            <a:pPr marL="566738" indent="-457200" eaLnBrk="1" hangingPunct="1"/>
            <a:r>
              <a:rPr lang="en-US" altLang="en-US" dirty="0" err="1"/>
              <a:t>Subiectul</a:t>
            </a:r>
            <a:r>
              <a:rPr lang="en-US" altLang="en-US" dirty="0"/>
              <a:t> care </a:t>
            </a:r>
            <a:r>
              <a:rPr lang="en-US" altLang="en-US" dirty="0" err="1"/>
              <a:t>generează</a:t>
            </a:r>
            <a:r>
              <a:rPr lang="en-US" altLang="en-US" dirty="0"/>
              <a:t> </a:t>
            </a:r>
            <a:r>
              <a:rPr lang="en-US" altLang="en-US" dirty="0" err="1"/>
              <a:t>cheile</a:t>
            </a:r>
            <a:r>
              <a:rPr lang="en-US" altLang="en-US" dirty="0"/>
              <a:t> </a:t>
            </a:r>
            <a:r>
              <a:rPr lang="en-US" altLang="en-US" dirty="0" err="1"/>
              <a:t>păstrează</a:t>
            </a:r>
            <a:r>
              <a:rPr lang="en-US" altLang="en-US" dirty="0"/>
              <a:t> </a:t>
            </a:r>
            <a:r>
              <a:rPr lang="en-US" altLang="en-US" dirty="0" err="1"/>
              <a:t>în</a:t>
            </a:r>
            <a:r>
              <a:rPr lang="en-US" altLang="en-US" dirty="0"/>
              <a:t> general </a:t>
            </a:r>
            <a:r>
              <a:rPr lang="en-US" altLang="en-US" dirty="0" err="1"/>
              <a:t>unul</a:t>
            </a:r>
            <a:r>
              <a:rPr lang="en-US" altLang="en-US" dirty="0"/>
              <a:t> </a:t>
            </a:r>
            <a:r>
              <a:rPr lang="en-US" altLang="en-US" dirty="0" err="1"/>
              <a:t>privat</a:t>
            </a:r>
            <a:r>
              <a:rPr lang="en-US" altLang="en-US" dirty="0"/>
              <a:t>/secret (</a:t>
            </a:r>
            <a:r>
              <a:rPr lang="en-US" altLang="en-US" dirty="0" err="1"/>
              <a:t>cheie</a:t>
            </a:r>
            <a:r>
              <a:rPr lang="en-US" altLang="en-US" dirty="0"/>
              <a:t> </a:t>
            </a:r>
            <a:r>
              <a:rPr lang="en-US" altLang="en-US" dirty="0" err="1"/>
              <a:t>privată</a:t>
            </a:r>
            <a:r>
              <a:rPr lang="en-US" altLang="en-US" dirty="0"/>
              <a:t>)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îl</a:t>
            </a:r>
            <a:r>
              <a:rPr lang="en-US" altLang="en-US" dirty="0"/>
              <a:t> face pe </a:t>
            </a:r>
            <a:r>
              <a:rPr lang="en-US" altLang="en-US" dirty="0" err="1"/>
              <a:t>celălalt</a:t>
            </a:r>
            <a:r>
              <a:rPr lang="en-US" altLang="en-US" dirty="0"/>
              <a:t> public (</a:t>
            </a:r>
            <a:r>
              <a:rPr lang="en-US" altLang="en-US" dirty="0" err="1"/>
              <a:t>cheie</a:t>
            </a:r>
            <a:r>
              <a:rPr lang="en-US" altLang="en-US" dirty="0"/>
              <a:t> </a:t>
            </a:r>
            <a:r>
              <a:rPr lang="en-US" altLang="en-US" dirty="0" err="1"/>
              <a:t>publică</a:t>
            </a:r>
            <a:r>
              <a:rPr lang="en-US" altLang="en-US" dirty="0"/>
              <a:t>)</a:t>
            </a:r>
          </a:p>
          <a:p>
            <a:pPr marL="566738" indent="-457200" eaLnBrk="1" hangingPunct="1"/>
            <a:r>
              <a:rPr lang="en-US" altLang="en-US" dirty="0"/>
              <a:t>Cele </a:t>
            </a:r>
            <a:r>
              <a:rPr lang="en-US" altLang="en-US" dirty="0" err="1"/>
              <a:t>două</a:t>
            </a:r>
            <a:r>
              <a:rPr lang="en-US" altLang="en-US" dirty="0"/>
              <a:t> </a:t>
            </a:r>
            <a:r>
              <a:rPr lang="en-US" altLang="en-US" dirty="0" err="1"/>
              <a:t>chei</a:t>
            </a:r>
            <a:r>
              <a:rPr lang="en-US" altLang="en-US" dirty="0"/>
              <a:t> au </a:t>
            </a:r>
            <a:r>
              <a:rPr lang="en-US" altLang="en-US" dirty="0" err="1"/>
              <a:t>asemenea</a:t>
            </a:r>
            <a:r>
              <a:rPr lang="en-US" altLang="en-US" dirty="0"/>
              <a:t> </a:t>
            </a:r>
            <a:r>
              <a:rPr lang="en-US" altLang="en-US" dirty="0" err="1"/>
              <a:t>proprietăți</a:t>
            </a:r>
            <a:r>
              <a:rPr lang="en-US" altLang="en-US" dirty="0"/>
              <a:t> </a:t>
            </a:r>
            <a:r>
              <a:rPr lang="en-US" altLang="en-US" dirty="0" err="1"/>
              <a:t>matematice</a:t>
            </a:r>
            <a:r>
              <a:rPr lang="en-US" altLang="en-US" dirty="0"/>
              <a:t> </a:t>
            </a:r>
            <a:r>
              <a:rPr lang="en-US" altLang="en-US" dirty="0" err="1"/>
              <a:t>încât</a:t>
            </a:r>
            <a:r>
              <a:rPr lang="en-US" altLang="en-US" dirty="0"/>
              <a:t> </a:t>
            </a:r>
            <a:r>
              <a:rPr lang="en-US" altLang="en-US" dirty="0" err="1"/>
              <a:t>descoperirea</a:t>
            </a:r>
            <a:r>
              <a:rPr lang="en-US" altLang="en-US" dirty="0"/>
              <a:t> </a:t>
            </a:r>
            <a:r>
              <a:rPr lang="en-US" altLang="en-US" dirty="0" err="1"/>
              <a:t>unei</a:t>
            </a:r>
            <a:r>
              <a:rPr lang="en-US" altLang="en-US" dirty="0"/>
              <a:t> </a:t>
            </a:r>
            <a:r>
              <a:rPr lang="en-US" altLang="en-US" dirty="0" err="1"/>
              <a:t>chei</a:t>
            </a:r>
            <a:r>
              <a:rPr lang="en-US" altLang="en-US" dirty="0"/>
              <a:t> din </a:t>
            </a:r>
            <a:r>
              <a:rPr lang="en-US" altLang="en-US" dirty="0" err="1"/>
              <a:t>cealaltă</a:t>
            </a:r>
            <a:r>
              <a:rPr lang="en-US" altLang="en-US" dirty="0"/>
              <a:t> </a:t>
            </a:r>
            <a:r>
              <a:rPr lang="en-US" altLang="en-US" dirty="0" err="1"/>
              <a:t>este</a:t>
            </a:r>
            <a:r>
              <a:rPr lang="en-US" altLang="en-US" dirty="0"/>
              <a:t> </a:t>
            </a:r>
            <a:r>
              <a:rPr lang="en-US" altLang="en-US" dirty="0" err="1"/>
              <a:t>destul</a:t>
            </a:r>
            <a:r>
              <a:rPr lang="en-US" altLang="en-US" dirty="0"/>
              <a:t> de </a:t>
            </a:r>
            <a:r>
              <a:rPr lang="en-US" altLang="en-US" dirty="0" err="1"/>
              <a:t>complexă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necesită</a:t>
            </a:r>
            <a:r>
              <a:rPr lang="en-US" altLang="en-US" dirty="0"/>
              <a:t> o </a:t>
            </a:r>
            <a:r>
              <a:rPr lang="en-US" altLang="en-US" dirty="0" err="1"/>
              <a:t>perioadă</a:t>
            </a:r>
            <a:r>
              <a:rPr lang="en-US" altLang="en-US" dirty="0"/>
              <a:t> </a:t>
            </a:r>
            <a:r>
              <a:rPr lang="en-US" altLang="en-US" dirty="0" err="1"/>
              <a:t>enormă</a:t>
            </a:r>
            <a:r>
              <a:rPr lang="en-US" altLang="en-US" dirty="0"/>
              <a:t> de </a:t>
            </a:r>
            <a:r>
              <a:rPr lang="en-US" altLang="en-US" dirty="0" err="1"/>
              <a:t>timp</a:t>
            </a:r>
            <a:endParaRPr lang="en-US" altLang="en-US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it-IT" altLang="en-US" dirty="0"/>
              <a:t>Algoritmi asimetrici (sau chei publice)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B3CC984-5560-07AA-62C7-9EE4C9D24D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9913640"/>
              </p:ext>
            </p:extLst>
          </p:nvPr>
        </p:nvGraphicFramePr>
        <p:xfrm>
          <a:off x="838200" y="2321063"/>
          <a:ext cx="10515600" cy="374510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515600">
                  <a:extLst>
                    <a:ext uri="{9D8B030D-6E8A-4147-A177-3AD203B41FA5}">
                      <a16:colId xmlns:a16="http://schemas.microsoft.com/office/drawing/2014/main" val="421542672"/>
                    </a:ext>
                  </a:extLst>
                </a:gridCol>
              </a:tblGrid>
              <a:tr h="3360461">
                <a:tc>
                  <a:txBody>
                    <a:bodyPr/>
                    <a:lstStyle/>
                    <a:p>
                      <a:pPr marL="444500" indent="-444500" algn="l">
                        <a:lnSpc>
                          <a:spcPct val="90000"/>
                        </a:lnSpc>
                        <a:spcAft>
                          <a:spcPts val="300"/>
                        </a:spcAft>
                      </a:pPr>
                      <a:r>
                        <a:rPr lang="ro-RO" sz="2700" dirty="0">
                          <a:effectLst/>
                        </a:rPr>
                        <a:t>Motivul utilizării algoritmilor asimetrici derivă din problemele pe care le are criptografia simetrică:</a:t>
                      </a:r>
                      <a:endParaRPr lang="en-US" sz="500" dirty="0">
                        <a:effectLst/>
                      </a:endParaRPr>
                    </a:p>
                    <a:p>
                      <a:pPr marL="800100" lvl="1" indent="-342900" algn="l">
                        <a:lnSpc>
                          <a:spcPct val="92000"/>
                        </a:lnSpc>
                        <a:spcAft>
                          <a:spcPts val="300"/>
                        </a:spcAft>
                        <a:buClr>
                          <a:srgbClr val="000000"/>
                        </a:buClr>
                        <a:buSzPts val="2000"/>
                        <a:buFont typeface="Arial" panose="020B0604020202020204" pitchFamily="34" charset="0"/>
                        <a:buChar char="•"/>
                        <a:tabLst>
                          <a:tab pos="897255" algn="l"/>
                        </a:tabLst>
                      </a:pPr>
                      <a:r>
                        <a:rPr lang="ro-RO" sz="2300" u="none" strike="noStrike" spc="0" dirty="0">
                          <a:effectLst/>
                        </a:rPr>
                        <a:t>Comunicațiile confidențiale dintre 2 entități necesită ca o cheie unică să fie partajată numai între ele</a:t>
                      </a:r>
                      <a:r>
                        <a:rPr lang="ro-RO" sz="1000" dirty="0">
                          <a:effectLst/>
                        </a:rPr>
                        <a:t>	</a:t>
                      </a:r>
                      <a:endParaRPr lang="en-US" sz="500" dirty="0">
                        <a:effectLst/>
                      </a:endParaRPr>
                    </a:p>
                    <a:p>
                      <a:pPr marL="1257300" lvl="2" indent="-342900" algn="l">
                        <a:lnSpc>
                          <a:spcPct val="75000"/>
                        </a:lnSpc>
                        <a:spcAft>
                          <a:spcPts val="600"/>
                        </a:spcAft>
                        <a:buClr>
                          <a:srgbClr val="000000"/>
                        </a:buClr>
                        <a:buSzPts val="2000"/>
                        <a:buFont typeface="Arial" panose="020B0604020202020204" pitchFamily="34" charset="0"/>
                        <a:buChar char="•"/>
                        <a:tabLst>
                          <a:tab pos="1354455" algn="l"/>
                        </a:tabLst>
                      </a:pPr>
                      <a:r>
                        <a:rPr lang="ro-RO" sz="2000" u="none" strike="noStrike" spc="0" dirty="0">
                          <a:effectLst/>
                        </a:rPr>
                        <a:t>with n entities -&gt;  </a:t>
                      </a:r>
                      <a:r>
                        <a:rPr lang="en-US" sz="2000" u="none" strike="noStrike" spc="0" dirty="0">
                          <a:effectLst/>
                        </a:rPr>
                        <a:t>n(n-1)/ 2 </a:t>
                      </a:r>
                      <a:r>
                        <a:rPr lang="ro-RO" sz="2000" u="none" strike="noStrike" spc="0" dirty="0">
                          <a:effectLst/>
                        </a:rPr>
                        <a:t>different keys ~ n</a:t>
                      </a:r>
                      <a:r>
                        <a:rPr lang="ro-RO" sz="2000" u="none" strike="noStrike" spc="0" baseline="30000" dirty="0">
                          <a:effectLst/>
                        </a:rPr>
                        <a:t>2</a:t>
                      </a:r>
                      <a:endParaRPr lang="en-US" sz="500" u="none" strike="noStrike" spc="0" dirty="0">
                        <a:effectLst/>
                      </a:endParaRPr>
                    </a:p>
                    <a:p>
                      <a:pPr marL="1257300" lvl="2" indent="-342900" algn="l">
                        <a:lnSpc>
                          <a:spcPct val="117000"/>
                        </a:lnSpc>
                        <a:spcAft>
                          <a:spcPts val="300"/>
                        </a:spcAft>
                        <a:buClr>
                          <a:srgbClr val="000000"/>
                        </a:buClr>
                        <a:buSzPts val="2000"/>
                        <a:buFont typeface="Arial" panose="020B0604020202020204" pitchFamily="34" charset="0"/>
                        <a:buChar char="•"/>
                        <a:tabLst>
                          <a:tab pos="1349375" algn="l"/>
                        </a:tabLst>
                      </a:pPr>
                      <a:r>
                        <a:rPr lang="ro-RO" sz="2000" u="none" strike="noStrike" spc="0" dirty="0">
                          <a:effectLst/>
                        </a:rPr>
                        <a:t>problema este schimbul lor</a:t>
                      </a:r>
                      <a:endParaRPr lang="en-US" sz="2000" u="none" strike="noStrike" spc="0" dirty="0">
                        <a:effectLst/>
                      </a:endParaRPr>
                    </a:p>
                    <a:p>
                      <a:pPr marL="800100" lvl="1" indent="-342900" algn="l">
                        <a:lnSpc>
                          <a:spcPct val="117000"/>
                        </a:lnSpc>
                        <a:spcAft>
                          <a:spcPts val="300"/>
                        </a:spcAft>
                        <a:buClr>
                          <a:srgbClr val="000000"/>
                        </a:buClr>
                        <a:buSzPts val="2000"/>
                        <a:buFont typeface="Arial" panose="020B0604020202020204" pitchFamily="34" charset="0"/>
                        <a:buChar char="•"/>
                        <a:tabLst>
                          <a:tab pos="1349375" algn="l"/>
                        </a:tabLst>
                      </a:pPr>
                      <a:r>
                        <a:rPr lang="ro-RO" sz="2300" u="none" strike="noStrike" spc="0" dirty="0">
                          <a:effectLst/>
                        </a:rPr>
                        <a:t>Non-repudiation (repudierea înseamnă negarea de a fi autorul unui anumit mesaj) nu este posibilă, deoarece atât expeditorul, cât și destinatarul își cunosc cheia partajată</a:t>
                      </a:r>
                      <a:endParaRPr lang="en-US" sz="2300" u="none" strike="noStrike" spc="0" dirty="0">
                        <a:effectLst/>
                      </a:endParaRPr>
                    </a:p>
                    <a:p>
                      <a:pPr marL="1257300" lvl="2" indent="-342900" algn="l">
                        <a:lnSpc>
                          <a:spcPct val="90000"/>
                        </a:lnSpc>
                        <a:spcAft>
                          <a:spcPts val="300"/>
                        </a:spcAft>
                        <a:buClr>
                          <a:srgbClr val="000000"/>
                        </a:buClr>
                        <a:buSzPts val="2000"/>
                        <a:buFont typeface="Arial" panose="020B0604020202020204" pitchFamily="34" charset="0"/>
                        <a:buChar char="•"/>
                        <a:tabLst>
                          <a:tab pos="901700" algn="l"/>
                        </a:tabLst>
                      </a:pPr>
                      <a:r>
                        <a:rPr lang="ro-RO" altLang="en-US" sz="2300" u="none" strike="noStrike" kern="1200" spc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este necesar să se dovedească autoritatea unui mesaj către o terță parte</a:t>
                      </a:r>
                      <a:endParaRPr lang="en-US" sz="2300" u="none" strike="noStrike" kern="1200" spc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3635566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it-IT" altLang="en-US" dirty="0"/>
              <a:t>Algoritmi asimetrici (sau chei publice)</a:t>
            </a:r>
          </a:p>
        </p:txBody>
      </p:sp>
      <p:sp>
        <p:nvSpPr>
          <p:cNvPr id="39939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 dirty="0"/>
              <a:t>Schema </a:t>
            </a:r>
            <a:r>
              <a:rPr lang="en-US" altLang="en-US" dirty="0" err="1"/>
              <a:t>asimetrică</a:t>
            </a:r>
            <a:r>
              <a:rPr lang="en-US" altLang="en-US" dirty="0"/>
              <a:t> </a:t>
            </a:r>
            <a:r>
              <a:rPr lang="en-US" altLang="en-US" dirty="0" err="1"/>
              <a:t>este</a:t>
            </a:r>
            <a:r>
              <a:rPr lang="en-US" altLang="en-US" dirty="0"/>
              <a:t> </a:t>
            </a:r>
            <a:r>
              <a:rPr lang="en-US" altLang="en-US" dirty="0" err="1"/>
              <a:t>similară</a:t>
            </a:r>
            <a:r>
              <a:rPr lang="en-US" altLang="en-US" dirty="0"/>
              <a:t> cu </a:t>
            </a:r>
            <a:r>
              <a:rPr lang="en-US" altLang="en-US" dirty="0" err="1"/>
              <a:t>cea</a:t>
            </a:r>
            <a:r>
              <a:rPr lang="en-US" altLang="en-US" dirty="0"/>
              <a:t> </a:t>
            </a:r>
            <a:r>
              <a:rPr lang="en-US" altLang="en-US" dirty="0" err="1"/>
              <a:t>simetrică</a:t>
            </a:r>
            <a:r>
              <a:rPr lang="en-US" altLang="en-US" dirty="0"/>
              <a:t>, </a:t>
            </a:r>
            <a:r>
              <a:rPr lang="en-US" altLang="en-US" dirty="0" err="1"/>
              <a:t>dar</a:t>
            </a:r>
            <a:r>
              <a:rPr lang="en-US" altLang="en-US" dirty="0"/>
              <a:t> </a:t>
            </a:r>
            <a:r>
              <a:rPr lang="en-US" altLang="en-US" dirty="0" err="1"/>
              <a:t>cheile</a:t>
            </a:r>
            <a:r>
              <a:rPr lang="en-US" altLang="en-US" dirty="0"/>
              <a:t> </a:t>
            </a:r>
            <a:r>
              <a:rPr lang="en-US" altLang="en-US" dirty="0" err="1"/>
              <a:t>folosite</a:t>
            </a:r>
            <a:r>
              <a:rPr lang="en-US" altLang="en-US" dirty="0"/>
              <a:t> sunt </a:t>
            </a:r>
            <a:r>
              <a:rPr lang="en-US" altLang="en-US" dirty="0" err="1"/>
              <a:t>cele</a:t>
            </a:r>
            <a:r>
              <a:rPr lang="en-US" altLang="en-US" dirty="0"/>
              <a:t> </a:t>
            </a:r>
            <a:r>
              <a:rPr lang="en-US" altLang="en-US" dirty="0" err="1"/>
              <a:t>două</a:t>
            </a:r>
            <a:r>
              <a:rPr lang="en-US" altLang="en-US" dirty="0"/>
              <a:t> care sunt generate </a:t>
            </a: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pereche</a:t>
            </a:r>
            <a:r>
              <a:rPr lang="en-US" altLang="en-US" dirty="0"/>
              <a:t>: </a:t>
            </a:r>
          </a:p>
          <a:p>
            <a:pPr lvl="1" eaLnBrk="1" hangingPunct="1"/>
            <a:r>
              <a:rPr lang="en-US" altLang="en-US" b="1" dirty="0"/>
              <a:t>Encryption: </a:t>
            </a:r>
            <a:r>
              <a:rPr lang="en-US" altLang="en-US" sz="2000" i="1" dirty="0" err="1"/>
              <a:t>encryption_function</a:t>
            </a:r>
            <a:r>
              <a:rPr lang="en-US" altLang="en-US" sz="2000" dirty="0"/>
              <a:t>(</a:t>
            </a:r>
            <a:r>
              <a:rPr lang="en-US" altLang="en-US" sz="2000" i="1" dirty="0" err="1"/>
              <a:t>PlainText</a:t>
            </a:r>
            <a:r>
              <a:rPr lang="en-US" altLang="en-US" sz="2000" dirty="0"/>
              <a:t>, </a:t>
            </a:r>
            <a:r>
              <a:rPr lang="en-US" altLang="en-US" sz="2000" b="1" i="1" dirty="0"/>
              <a:t>Key1</a:t>
            </a:r>
            <a:r>
              <a:rPr lang="en-US" altLang="en-US" sz="2000" dirty="0"/>
              <a:t>) </a:t>
            </a:r>
            <a:r>
              <a:rPr lang="en-US" altLang="en-US" sz="2000" dirty="0">
                <a:sym typeface="Wingdings" panose="05000000000000000000" pitchFamily="2" charset="2"/>
              </a:rPr>
              <a:t></a:t>
            </a:r>
            <a:r>
              <a:rPr lang="en-US" altLang="en-US" sz="2000" dirty="0"/>
              <a:t> </a:t>
            </a:r>
            <a:r>
              <a:rPr lang="en-US" altLang="en-US" sz="2000" i="1" dirty="0" err="1"/>
              <a:t>CypherText</a:t>
            </a:r>
            <a:endParaRPr lang="en-US" altLang="en-US" sz="2000" dirty="0"/>
          </a:p>
          <a:p>
            <a:pPr lvl="1" eaLnBrk="1" hangingPunct="1"/>
            <a:r>
              <a:rPr lang="en-US" altLang="en-US" b="1" dirty="0"/>
              <a:t>Decryption: </a:t>
            </a:r>
            <a:r>
              <a:rPr lang="en-US" altLang="en-US" sz="2000" i="1" dirty="0" err="1"/>
              <a:t>decryption_function</a:t>
            </a:r>
            <a:r>
              <a:rPr lang="en-US" altLang="en-US" sz="2000" dirty="0"/>
              <a:t>(</a:t>
            </a:r>
            <a:r>
              <a:rPr lang="en-US" altLang="en-US" sz="2000" i="1" dirty="0" err="1"/>
              <a:t>CypherText</a:t>
            </a:r>
            <a:r>
              <a:rPr lang="en-US" altLang="en-US" sz="2000" dirty="0"/>
              <a:t>, </a:t>
            </a:r>
            <a:r>
              <a:rPr lang="en-US" altLang="en-US" sz="2000" b="1" i="1" dirty="0"/>
              <a:t>Key2</a:t>
            </a:r>
            <a:r>
              <a:rPr lang="en-US" altLang="en-US" sz="2000" dirty="0"/>
              <a:t>) </a:t>
            </a:r>
            <a:r>
              <a:rPr lang="en-US" altLang="en-US" sz="2000" dirty="0">
                <a:sym typeface="Wingdings" panose="05000000000000000000" pitchFamily="2" charset="2"/>
              </a:rPr>
              <a:t></a:t>
            </a:r>
            <a:r>
              <a:rPr lang="en-US" altLang="en-US" sz="2000" dirty="0"/>
              <a:t> </a:t>
            </a:r>
            <a:r>
              <a:rPr lang="en-US" altLang="en-US" sz="2000" i="1" dirty="0" err="1"/>
              <a:t>PlainText</a:t>
            </a:r>
            <a:endParaRPr lang="en-US" altLang="en-US" dirty="0"/>
          </a:p>
          <a:p>
            <a:pPr marL="566738" indent="-457200" eaLnBrk="1" hangingPunct="1"/>
            <a:r>
              <a:rPr lang="en-US" altLang="en-US" b="1" i="1" dirty="0"/>
              <a:t>Key1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b="1" i="1" dirty="0"/>
              <a:t>Key2</a:t>
            </a:r>
            <a:r>
              <a:rPr lang="en-US" altLang="en-US" dirty="0"/>
              <a:t> au </a:t>
            </a:r>
            <a:r>
              <a:rPr lang="en-US" altLang="en-US" dirty="0" err="1"/>
              <a:t>fost</a:t>
            </a:r>
            <a:r>
              <a:rPr lang="en-US" altLang="en-US" dirty="0"/>
              <a:t> </a:t>
            </a:r>
            <a:r>
              <a:rPr lang="en-US" altLang="en-US" dirty="0" err="1"/>
              <a:t>folosite</a:t>
            </a:r>
            <a:r>
              <a:rPr lang="en-US" altLang="en-US" dirty="0"/>
              <a:t> </a:t>
            </a:r>
            <a:r>
              <a:rPr lang="en-US" altLang="en-US" dirty="0" err="1"/>
              <a:t>în</a:t>
            </a:r>
            <a:r>
              <a:rPr lang="en-US" altLang="en-US" dirty="0"/>
              <a:t> loc de </a:t>
            </a:r>
            <a:r>
              <a:rPr lang="en-US" altLang="en-US" dirty="0" err="1"/>
              <a:t>EncryptionKey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DecryptionKey</a:t>
            </a:r>
            <a:r>
              <a:rPr lang="en-US" altLang="en-US" dirty="0"/>
              <a:t>, </a:t>
            </a:r>
            <a:r>
              <a:rPr lang="en-US" altLang="en-US" dirty="0" err="1"/>
              <a:t>deoarece</a:t>
            </a:r>
            <a:r>
              <a:rPr lang="en-US" altLang="en-US" dirty="0"/>
              <a:t> </a:t>
            </a:r>
            <a:r>
              <a:rPr lang="en-US" altLang="en-US" dirty="0" err="1"/>
              <a:t>cele</a:t>
            </a:r>
            <a:r>
              <a:rPr lang="en-US" altLang="en-US" dirty="0"/>
              <a:t> </a:t>
            </a:r>
            <a:r>
              <a:rPr lang="en-US" altLang="en-US" dirty="0" err="1"/>
              <a:t>două</a:t>
            </a:r>
            <a:r>
              <a:rPr lang="en-US" altLang="en-US" dirty="0"/>
              <a:t> </a:t>
            </a:r>
            <a:r>
              <a:rPr lang="en-US" altLang="en-US" dirty="0" err="1"/>
              <a:t>chei</a:t>
            </a:r>
            <a:r>
              <a:rPr lang="en-US" altLang="en-US" dirty="0"/>
              <a:t> sunt </a:t>
            </a:r>
            <a:r>
              <a:rPr lang="en-US" altLang="en-US" dirty="0" err="1"/>
              <a:t>interschimbabile</a:t>
            </a:r>
            <a:r>
              <a:rPr lang="en-US" altLang="en-US" dirty="0"/>
              <a:t> din </a:t>
            </a:r>
            <a:r>
              <a:rPr lang="en-US" altLang="en-US" dirty="0" err="1"/>
              <a:t>punct</a:t>
            </a:r>
            <a:r>
              <a:rPr lang="en-US" altLang="en-US" dirty="0"/>
              <a:t> de </a:t>
            </a:r>
            <a:r>
              <a:rPr lang="en-US" altLang="en-US" dirty="0" err="1"/>
              <a:t>vedere</a:t>
            </a:r>
            <a:r>
              <a:rPr lang="en-US" altLang="en-US" dirty="0"/>
              <a:t> </a:t>
            </a:r>
            <a:r>
              <a:rPr lang="en-US" altLang="en-US" dirty="0" err="1"/>
              <a:t>operațional</a:t>
            </a:r>
            <a:endParaRPr lang="en-US" altLang="en-US" dirty="0"/>
          </a:p>
          <a:p>
            <a:pPr marL="566738" indent="-457200" eaLnBrk="1" hangingPunct="1"/>
            <a:r>
              <a:rPr lang="en-US" altLang="en-US" dirty="0"/>
              <a:t>n </a:t>
            </a:r>
            <a:r>
              <a:rPr lang="en-US" altLang="en-US" dirty="0" err="1"/>
              <a:t>subiecți</a:t>
            </a:r>
            <a:r>
              <a:rPr lang="en-US" altLang="en-US" dirty="0"/>
              <a:t> pot </a:t>
            </a:r>
            <a:r>
              <a:rPr lang="en-US" altLang="en-US" dirty="0" err="1"/>
              <a:t>comunica</a:t>
            </a:r>
            <a:r>
              <a:rPr lang="en-US" altLang="en-US" dirty="0"/>
              <a:t> </a:t>
            </a:r>
            <a:r>
              <a:rPr lang="en-US" altLang="en-US" dirty="0" err="1"/>
              <a:t>între</a:t>
            </a:r>
            <a:r>
              <a:rPr lang="en-US" altLang="en-US" dirty="0"/>
              <a:t> </a:t>
            </a:r>
            <a:r>
              <a:rPr lang="en-US" altLang="en-US" dirty="0" err="1"/>
              <a:t>ei</a:t>
            </a:r>
            <a:r>
              <a:rPr lang="en-US" altLang="en-US" dirty="0"/>
              <a:t> cu </a:t>
            </a:r>
            <a:r>
              <a:rPr lang="en-US" altLang="en-US" dirty="0" err="1"/>
              <a:t>doar</a:t>
            </a:r>
            <a:r>
              <a:rPr lang="en-US" altLang="en-US" dirty="0"/>
              <a:t> 2∙n </a:t>
            </a:r>
            <a:r>
              <a:rPr lang="en-US" altLang="en-US" dirty="0" err="1"/>
              <a:t>chei</a:t>
            </a:r>
            <a:r>
              <a:rPr lang="en-US" altLang="en-US" dirty="0"/>
              <a:t>: ~n, nu ~</a:t>
            </a:r>
            <a:r>
              <a:rPr lang="en-US" altLang="en-US" i="1" dirty="0"/>
              <a:t> n</a:t>
            </a:r>
            <a:r>
              <a:rPr lang="en-US" altLang="en-US" baseline="30000" dirty="0"/>
              <a:t>2</a:t>
            </a:r>
            <a:r>
              <a:rPr lang="en-US" altLang="en-US" dirty="0"/>
              <a:t> ca </a:t>
            </a: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algoritmii</a:t>
            </a:r>
            <a:r>
              <a:rPr lang="en-US" altLang="en-US" dirty="0"/>
              <a:t> </a:t>
            </a:r>
            <a:r>
              <a:rPr lang="en-US" altLang="en-US" dirty="0" err="1"/>
              <a:t>simetrici</a:t>
            </a:r>
            <a:endParaRPr lang="en-US" altLang="en-US" dirty="0"/>
          </a:p>
          <a:p>
            <a:pPr marL="566738" indent="-457200" eaLnBrk="1" hangingPunct="1"/>
            <a:endParaRPr lang="en-US" altLang="en-US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 err="1"/>
              <a:t>Utilizări</a:t>
            </a:r>
            <a:r>
              <a:rPr lang="en-US" altLang="en-US" dirty="0"/>
              <a:t> ale </a:t>
            </a:r>
            <a:r>
              <a:rPr lang="en-US" altLang="en-US" dirty="0" err="1"/>
              <a:t>algoritmului</a:t>
            </a:r>
            <a:r>
              <a:rPr lang="en-US" altLang="en-US" dirty="0"/>
              <a:t> </a:t>
            </a:r>
            <a:r>
              <a:rPr lang="en-US" altLang="en-US" dirty="0" err="1"/>
              <a:t>asimetric</a:t>
            </a:r>
            <a:endParaRPr lang="it-IT" altLang="en-US" dirty="0"/>
          </a:p>
        </p:txBody>
      </p:sp>
      <p:sp>
        <p:nvSpPr>
          <p:cNvPr id="40963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 dirty="0" err="1"/>
              <a:t>Confidențialitate</a:t>
            </a:r>
            <a:r>
              <a:rPr lang="en-US" altLang="en-US" dirty="0"/>
              <a:t> :</a:t>
            </a:r>
          </a:p>
          <a:p>
            <a:pPr marL="1023938" lvl="1" indent="-457200" eaLnBrk="1" hangingPunct="1"/>
            <a:r>
              <a:rPr lang="en-US" altLang="en-US" i="1" dirty="0" err="1"/>
              <a:t>cheia</a:t>
            </a:r>
            <a:r>
              <a:rPr lang="en-US" altLang="en-US" i="1" dirty="0"/>
              <a:t> </a:t>
            </a:r>
            <a:r>
              <a:rPr lang="en-US" altLang="en-US" i="1" dirty="0" err="1"/>
              <a:t>publică</a:t>
            </a:r>
            <a:r>
              <a:rPr lang="en-US" altLang="en-US" i="1" dirty="0"/>
              <a:t> </a:t>
            </a:r>
            <a:r>
              <a:rPr lang="en-US" altLang="en-US" i="1" dirty="0" err="1"/>
              <a:t>este</a:t>
            </a:r>
            <a:r>
              <a:rPr lang="en-US" altLang="en-US" i="1" dirty="0"/>
              <a:t> </a:t>
            </a:r>
            <a:r>
              <a:rPr lang="en-US" altLang="en-US" i="1" dirty="0" err="1"/>
              <a:t>disponibilă</a:t>
            </a:r>
            <a:r>
              <a:rPr lang="en-US" altLang="en-US" i="1" dirty="0"/>
              <a:t> public </a:t>
            </a:r>
            <a:r>
              <a:rPr lang="en-US" altLang="en-US" i="1" dirty="0" err="1"/>
              <a:t>și</a:t>
            </a:r>
            <a:r>
              <a:rPr lang="en-US" altLang="en-US" i="1" dirty="0"/>
              <a:t> </a:t>
            </a:r>
            <a:r>
              <a:rPr lang="en-US" altLang="en-US" i="1" dirty="0" err="1"/>
              <a:t>proprietarul</a:t>
            </a:r>
            <a:r>
              <a:rPr lang="en-US" altLang="en-US" i="1" dirty="0"/>
              <a:t> </a:t>
            </a:r>
            <a:r>
              <a:rPr lang="en-US" altLang="en-US" i="1" dirty="0" err="1"/>
              <a:t>acesteia</a:t>
            </a:r>
            <a:r>
              <a:rPr lang="en-US" altLang="en-US" i="1" dirty="0"/>
              <a:t> </a:t>
            </a:r>
            <a:r>
              <a:rPr lang="en-US" altLang="en-US" i="1" dirty="0" err="1"/>
              <a:t>este</a:t>
            </a:r>
            <a:r>
              <a:rPr lang="en-US" altLang="en-US" i="1" dirty="0"/>
              <a:t> </a:t>
            </a:r>
            <a:r>
              <a:rPr lang="en-US" altLang="en-US" i="1" dirty="0" err="1"/>
              <a:t>singurul</a:t>
            </a:r>
            <a:r>
              <a:rPr lang="en-US" altLang="en-US" i="1" dirty="0"/>
              <a:t> care </a:t>
            </a:r>
            <a:r>
              <a:rPr lang="en-US" altLang="en-US" i="1" dirty="0" err="1"/>
              <a:t>cunoaște</a:t>
            </a:r>
            <a:r>
              <a:rPr lang="en-US" altLang="en-US" i="1" dirty="0"/>
              <a:t> </a:t>
            </a:r>
            <a:r>
              <a:rPr lang="en-US" altLang="en-US" i="1" dirty="0" err="1"/>
              <a:t>cheia</a:t>
            </a:r>
            <a:r>
              <a:rPr lang="en-US" altLang="en-US" i="1" dirty="0"/>
              <a:t> </a:t>
            </a:r>
            <a:r>
              <a:rPr lang="en-US" altLang="en-US" i="1" dirty="0" err="1"/>
              <a:t>privată</a:t>
            </a:r>
            <a:r>
              <a:rPr lang="en-US" altLang="en-US" i="1" dirty="0"/>
              <a:t> </a:t>
            </a:r>
            <a:r>
              <a:rPr lang="en-US" altLang="en-US" i="1" dirty="0" err="1"/>
              <a:t>corespunzătoare</a:t>
            </a:r>
            <a:endParaRPr lang="en-US" altLang="en-US" i="1" dirty="0"/>
          </a:p>
          <a:p>
            <a:pPr marL="1023938" lvl="1" indent="-457200" eaLnBrk="1" hangingPunct="1"/>
            <a:r>
              <a:rPr lang="en-US" altLang="en-US" i="1" dirty="0" err="1"/>
              <a:t>oricine</a:t>
            </a:r>
            <a:r>
              <a:rPr lang="en-US" altLang="en-US" i="1" dirty="0"/>
              <a:t> </a:t>
            </a:r>
            <a:r>
              <a:rPr lang="en-US" altLang="en-US" i="1" dirty="0" err="1"/>
              <a:t>îl</a:t>
            </a:r>
            <a:r>
              <a:rPr lang="en-US" altLang="en-US" i="1" dirty="0"/>
              <a:t> </a:t>
            </a:r>
            <a:r>
              <a:rPr lang="en-US" altLang="en-US" i="1" dirty="0" err="1"/>
              <a:t>poate</a:t>
            </a:r>
            <a:r>
              <a:rPr lang="en-US" altLang="en-US" i="1" dirty="0"/>
              <a:t> </a:t>
            </a:r>
            <a:r>
              <a:rPr lang="en-US" altLang="en-US" i="1" dirty="0" err="1"/>
              <a:t>folosi</a:t>
            </a:r>
            <a:r>
              <a:rPr lang="en-US" altLang="en-US" i="1" dirty="0"/>
              <a:t> </a:t>
            </a:r>
            <a:r>
              <a:rPr lang="en-US" altLang="en-US" i="1" dirty="0" err="1"/>
              <a:t>pentru</a:t>
            </a:r>
            <a:r>
              <a:rPr lang="en-US" altLang="en-US" i="1" dirty="0"/>
              <a:t> a </a:t>
            </a:r>
            <a:r>
              <a:rPr lang="en-US" altLang="en-US" i="1" dirty="0" err="1"/>
              <a:t>cripta</a:t>
            </a:r>
            <a:r>
              <a:rPr lang="en-US" altLang="en-US" i="1" dirty="0"/>
              <a:t> un </a:t>
            </a:r>
            <a:r>
              <a:rPr lang="en-US" altLang="en-US" i="1" dirty="0" err="1"/>
              <a:t>mesaj</a:t>
            </a:r>
            <a:endParaRPr lang="en-US" altLang="en-US" i="1" dirty="0"/>
          </a:p>
          <a:p>
            <a:pPr marL="1023938" lvl="1" indent="-457200" eaLnBrk="1" hangingPunct="1"/>
            <a:r>
              <a:rPr lang="en-US" altLang="en-US" i="1" dirty="0" err="1"/>
              <a:t>numai</a:t>
            </a:r>
            <a:r>
              <a:rPr lang="en-US" altLang="en-US" i="1" dirty="0"/>
              <a:t> </a:t>
            </a:r>
            <a:r>
              <a:rPr lang="en-US" altLang="en-US" i="1" dirty="0" err="1"/>
              <a:t>proprietarul</a:t>
            </a:r>
            <a:r>
              <a:rPr lang="en-US" altLang="en-US" i="1" dirty="0"/>
              <a:t> </a:t>
            </a:r>
            <a:r>
              <a:rPr lang="en-US" altLang="en-US" i="1" dirty="0" err="1"/>
              <a:t>cheii</a:t>
            </a:r>
            <a:r>
              <a:rPr lang="en-US" altLang="en-US" i="1" dirty="0"/>
              <a:t> private </a:t>
            </a:r>
            <a:r>
              <a:rPr lang="en-US" altLang="en-US" i="1" dirty="0" err="1"/>
              <a:t>corespunzătoare</a:t>
            </a:r>
            <a:r>
              <a:rPr lang="en-US" altLang="en-US" i="1" dirty="0"/>
              <a:t> </a:t>
            </a:r>
            <a:r>
              <a:rPr lang="en-US" altLang="en-US" i="1" dirty="0" err="1"/>
              <a:t>va</a:t>
            </a:r>
            <a:r>
              <a:rPr lang="en-US" altLang="en-US" i="1" dirty="0"/>
              <a:t> </a:t>
            </a:r>
            <a:r>
              <a:rPr lang="en-US" altLang="en-US" i="1" dirty="0" err="1"/>
              <a:t>putea</a:t>
            </a:r>
            <a:r>
              <a:rPr lang="en-US" altLang="en-US" i="1" dirty="0"/>
              <a:t> </a:t>
            </a:r>
            <a:r>
              <a:rPr lang="en-US" altLang="en-US" i="1" dirty="0" err="1"/>
              <a:t>decripta</a:t>
            </a:r>
            <a:r>
              <a:rPr lang="en-US" altLang="en-US" i="1" dirty="0"/>
              <a:t> </a:t>
            </a:r>
            <a:r>
              <a:rPr lang="en-US" altLang="en-US" i="1" dirty="0" err="1"/>
              <a:t>mesajul</a:t>
            </a:r>
            <a:endParaRPr lang="en-US" altLang="en-US" i="1" dirty="0"/>
          </a:p>
          <a:p>
            <a:pPr marL="1023938" lvl="1" indent="-457200" eaLnBrk="1" hangingPunct="1"/>
            <a:endParaRPr lang="en-US" altLang="en-US" i="1" dirty="0"/>
          </a:p>
          <a:p>
            <a:pPr marL="566738" lvl="1" indent="0" eaLnBrk="1" hangingPunct="1">
              <a:buNone/>
            </a:pPr>
            <a:r>
              <a:rPr lang="en-US" altLang="en-US" dirty="0"/>
              <a:t>Este </a:t>
            </a:r>
            <a:r>
              <a:rPr lang="en-US" altLang="en-US" dirty="0" err="1"/>
              <a:t>necesară</a:t>
            </a:r>
            <a:r>
              <a:rPr lang="en-US" altLang="en-US" dirty="0"/>
              <a:t> o </a:t>
            </a:r>
            <a:r>
              <a:rPr lang="en-US" altLang="en-US" dirty="0" err="1"/>
              <a:t>singură</a:t>
            </a:r>
            <a:r>
              <a:rPr lang="en-US" altLang="en-US" dirty="0"/>
              <a:t> </a:t>
            </a:r>
            <a:r>
              <a:rPr lang="en-US" altLang="en-US" dirty="0" err="1"/>
              <a:t>cheie</a:t>
            </a:r>
            <a:r>
              <a:rPr lang="en-US" altLang="en-US" dirty="0"/>
              <a:t> (</a:t>
            </a:r>
            <a:r>
              <a:rPr lang="en-US" altLang="en-US" dirty="0" err="1"/>
              <a:t>cheia</a:t>
            </a:r>
            <a:r>
              <a:rPr lang="en-US" altLang="en-US" dirty="0"/>
              <a:t> </a:t>
            </a:r>
            <a:r>
              <a:rPr lang="en-US" altLang="en-US" dirty="0" err="1"/>
              <a:t>publică</a:t>
            </a:r>
            <a:r>
              <a:rPr lang="en-US" altLang="en-US" dirty="0"/>
              <a:t> a </a:t>
            </a:r>
            <a:r>
              <a:rPr lang="en-US" altLang="en-US" dirty="0" err="1"/>
              <a:t>receptorului</a:t>
            </a:r>
            <a:r>
              <a:rPr lang="en-US" altLang="en-US" dirty="0"/>
              <a:t>) </a:t>
            </a:r>
            <a:r>
              <a:rPr lang="en-US" altLang="en-US" dirty="0" err="1"/>
              <a:t>pentru</a:t>
            </a:r>
            <a:r>
              <a:rPr lang="en-US" altLang="en-US" dirty="0"/>
              <a:t> ca </a:t>
            </a:r>
            <a:r>
              <a:rPr lang="en-US" altLang="en-US" dirty="0" err="1"/>
              <a:t>toată</a:t>
            </a:r>
            <a:r>
              <a:rPr lang="en-US" altLang="en-US" dirty="0"/>
              <a:t> </a:t>
            </a:r>
            <a:r>
              <a:rPr lang="en-US" altLang="en-US" dirty="0" err="1"/>
              <a:t>lumea</a:t>
            </a:r>
            <a:r>
              <a:rPr lang="en-US" altLang="en-US" dirty="0"/>
              <a:t> </a:t>
            </a:r>
            <a:r>
              <a:rPr lang="en-US" altLang="en-US" dirty="0" err="1"/>
              <a:t>să</a:t>
            </a:r>
            <a:r>
              <a:rPr lang="en-US" altLang="en-US" dirty="0"/>
              <a:t> </a:t>
            </a:r>
            <a:r>
              <a:rPr lang="en-US" altLang="en-US" dirty="0" err="1"/>
              <a:t>trimită</a:t>
            </a:r>
            <a:r>
              <a:rPr lang="en-US" altLang="en-US" dirty="0"/>
              <a:t> un </a:t>
            </a:r>
            <a:r>
              <a:rPr lang="en-US" altLang="en-US" dirty="0" err="1"/>
              <a:t>mesaj</a:t>
            </a:r>
            <a:r>
              <a:rPr lang="en-US" altLang="en-US" dirty="0"/>
              <a:t> </a:t>
            </a:r>
            <a:r>
              <a:rPr lang="en-US" altLang="en-US" dirty="0" err="1"/>
              <a:t>confidențial</a:t>
            </a:r>
            <a:r>
              <a:rPr lang="en-US" altLang="en-US" dirty="0"/>
              <a:t> </a:t>
            </a:r>
            <a:r>
              <a:rPr lang="en-US" altLang="en-US" dirty="0" err="1"/>
              <a:t>unui</a:t>
            </a:r>
            <a:r>
              <a:rPr lang="en-US" altLang="en-US" dirty="0"/>
              <a:t> </a:t>
            </a:r>
            <a:r>
              <a:rPr lang="en-US" altLang="en-US" dirty="0" err="1"/>
              <a:t>subiect</a:t>
            </a:r>
            <a:endParaRPr lang="en-US" altLang="en-US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 err="1"/>
              <a:t>Utilizări</a:t>
            </a:r>
            <a:r>
              <a:rPr lang="en-US" altLang="en-US" dirty="0"/>
              <a:t> ale </a:t>
            </a:r>
            <a:r>
              <a:rPr lang="en-US" altLang="en-US" dirty="0" err="1"/>
              <a:t>algoritmului</a:t>
            </a:r>
            <a:r>
              <a:rPr lang="en-US" altLang="en-US" dirty="0"/>
              <a:t> </a:t>
            </a:r>
            <a:r>
              <a:rPr lang="en-US" altLang="en-US" dirty="0" err="1"/>
              <a:t>asimetric</a:t>
            </a:r>
            <a:endParaRPr lang="it-IT" alt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Nerefuzie</a:t>
            </a:r>
            <a:r>
              <a:rPr lang="en-US" dirty="0"/>
              <a:t>: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subiectul</a:t>
            </a:r>
            <a:r>
              <a:rPr lang="en-US" dirty="0"/>
              <a:t>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singurul</a:t>
            </a:r>
            <a:r>
              <a:rPr lang="en-US" dirty="0"/>
              <a:t> </a:t>
            </a:r>
            <a:r>
              <a:rPr lang="en-US" dirty="0" err="1"/>
              <a:t>proprietar</a:t>
            </a:r>
            <a:r>
              <a:rPr lang="en-US" dirty="0"/>
              <a:t> al </a:t>
            </a:r>
            <a:r>
              <a:rPr lang="en-US" dirty="0" err="1"/>
              <a:t>unei</a:t>
            </a:r>
            <a:r>
              <a:rPr lang="en-US" dirty="0"/>
              <a:t> </a:t>
            </a:r>
            <a:r>
              <a:rPr lang="en-US" dirty="0" err="1"/>
              <a:t>chei</a:t>
            </a:r>
            <a:r>
              <a:rPr lang="en-US" dirty="0"/>
              <a:t> private (secrete).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oricine</a:t>
            </a:r>
            <a:r>
              <a:rPr lang="en-US" dirty="0"/>
              <a:t> </a:t>
            </a:r>
            <a:r>
              <a:rPr lang="en-US" dirty="0" err="1"/>
              <a:t>poate</a:t>
            </a:r>
            <a:r>
              <a:rPr lang="en-US" dirty="0"/>
              <a:t> </a:t>
            </a:r>
            <a:r>
              <a:rPr lang="en-US" dirty="0" err="1"/>
              <a:t>verifica</a:t>
            </a:r>
            <a:r>
              <a:rPr lang="en-US" dirty="0"/>
              <a:t> (</a:t>
            </a:r>
            <a:r>
              <a:rPr lang="en-US" dirty="0" err="1"/>
              <a:t>decripta</a:t>
            </a:r>
            <a:r>
              <a:rPr lang="en-US" dirty="0"/>
              <a:t>) </a:t>
            </a:r>
            <a:r>
              <a:rPr lang="en-US" dirty="0" err="1"/>
              <a:t>mesajele</a:t>
            </a:r>
            <a:r>
              <a:rPr lang="en-US" dirty="0"/>
              <a:t> </a:t>
            </a:r>
            <a:r>
              <a:rPr lang="en-US" dirty="0" err="1"/>
              <a:t>criptate</a:t>
            </a:r>
            <a:r>
              <a:rPr lang="en-US" dirty="0"/>
              <a:t> cu </a:t>
            </a:r>
            <a:r>
              <a:rPr lang="en-US" dirty="0" err="1"/>
              <a:t>cheia</a:t>
            </a:r>
            <a:r>
              <a:rPr lang="en-US" dirty="0"/>
              <a:t> </a:t>
            </a:r>
            <a:r>
              <a:rPr lang="en-US" dirty="0" err="1"/>
              <a:t>privată</a:t>
            </a:r>
            <a:r>
              <a:rPr lang="en-US" dirty="0"/>
              <a:t> a </a:t>
            </a:r>
            <a:r>
              <a:rPr lang="en-US" dirty="0" err="1"/>
              <a:t>subiectului</a:t>
            </a:r>
            <a:endParaRPr lang="en-US" dirty="0"/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doar</a:t>
            </a:r>
            <a:r>
              <a:rPr lang="en-US" dirty="0"/>
              <a:t> </a:t>
            </a:r>
            <a:r>
              <a:rPr lang="en-US" dirty="0" err="1"/>
              <a:t>subiectul</a:t>
            </a:r>
            <a:r>
              <a:rPr lang="en-US" dirty="0"/>
              <a:t> care are </a:t>
            </a:r>
            <a:r>
              <a:rPr lang="en-US" dirty="0" err="1"/>
              <a:t>acea</a:t>
            </a:r>
            <a:r>
              <a:rPr lang="en-US" dirty="0"/>
              <a:t> </a:t>
            </a:r>
            <a:r>
              <a:rPr lang="en-US" dirty="0" err="1"/>
              <a:t>cheie</a:t>
            </a:r>
            <a:r>
              <a:rPr lang="en-US" dirty="0"/>
              <a:t> </a:t>
            </a:r>
            <a:r>
              <a:rPr lang="en-US" dirty="0" err="1"/>
              <a:t>privată</a:t>
            </a:r>
            <a:r>
              <a:rPr lang="en-US" dirty="0"/>
              <a:t> </a:t>
            </a:r>
            <a:r>
              <a:rPr lang="en-US" dirty="0" err="1"/>
              <a:t>ar</a:t>
            </a:r>
            <a:r>
              <a:rPr lang="en-US" dirty="0"/>
              <a:t> fi </a:t>
            </a:r>
            <a:r>
              <a:rPr lang="en-US" dirty="0" err="1"/>
              <a:t>putut</a:t>
            </a:r>
            <a:r>
              <a:rPr lang="en-US" dirty="0"/>
              <a:t> </a:t>
            </a:r>
            <a:r>
              <a:rPr lang="en-US" dirty="0" err="1"/>
              <a:t>cripta</a:t>
            </a:r>
            <a:r>
              <a:rPr lang="en-US" dirty="0"/>
              <a:t> </a:t>
            </a:r>
            <a:r>
              <a:rPr lang="en-US" dirty="0" err="1"/>
              <a:t>mesajul</a:t>
            </a:r>
            <a:endParaRPr lang="en-US" dirty="0"/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O </a:t>
            </a:r>
            <a:r>
              <a:rPr lang="en-US" dirty="0" err="1"/>
              <a:t>problemă</a:t>
            </a:r>
            <a:r>
              <a:rPr lang="en-US" dirty="0"/>
              <a:t> de </a:t>
            </a:r>
            <a:r>
              <a:rPr lang="en-US" dirty="0" err="1"/>
              <a:t>rezolvat</a:t>
            </a:r>
            <a:r>
              <a:rPr lang="en-US" dirty="0"/>
              <a:t>: </a:t>
            </a:r>
            <a:r>
              <a:rPr lang="en-US" dirty="0" err="1"/>
              <a:t>asigurarea</a:t>
            </a:r>
            <a:r>
              <a:rPr lang="en-US" dirty="0"/>
              <a:t> </a:t>
            </a:r>
            <a:r>
              <a:rPr lang="en-US" dirty="0" err="1"/>
              <a:t>faptului</a:t>
            </a:r>
            <a:r>
              <a:rPr lang="en-US" dirty="0"/>
              <a:t> </a:t>
            </a:r>
            <a:r>
              <a:rPr lang="en-US" dirty="0" err="1"/>
              <a:t>că</a:t>
            </a:r>
            <a:r>
              <a:rPr lang="en-US" dirty="0"/>
              <a:t> o </a:t>
            </a:r>
            <a:r>
              <a:rPr lang="en-US" dirty="0" err="1"/>
              <a:t>cheie</a:t>
            </a:r>
            <a:r>
              <a:rPr lang="en-US" dirty="0"/>
              <a:t> </a:t>
            </a:r>
            <a:r>
              <a:rPr lang="en-US" dirty="0" err="1"/>
              <a:t>publică</a:t>
            </a:r>
            <a:r>
              <a:rPr lang="en-US" dirty="0"/>
              <a:t>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într-adevăr</a:t>
            </a:r>
            <a:r>
              <a:rPr lang="en-US" dirty="0"/>
              <a:t> </a:t>
            </a:r>
            <a:r>
              <a:rPr lang="en-US" dirty="0" err="1"/>
              <a:t>asociată</a:t>
            </a:r>
            <a:r>
              <a:rPr lang="en-US" dirty="0"/>
              <a:t> cu </a:t>
            </a:r>
            <a:r>
              <a:rPr lang="en-US" dirty="0" err="1"/>
              <a:t>subiectul</a:t>
            </a:r>
            <a:r>
              <a:rPr lang="en-US" dirty="0"/>
              <a:t> legitim: o </a:t>
            </a:r>
            <a:r>
              <a:rPr lang="en-US" dirty="0" err="1"/>
              <a:t>infrastructură</a:t>
            </a:r>
            <a:r>
              <a:rPr lang="en-US" dirty="0"/>
              <a:t> cu </a:t>
            </a:r>
            <a:r>
              <a:rPr lang="en-US" dirty="0" err="1"/>
              <a:t>cheie</a:t>
            </a:r>
            <a:r>
              <a:rPr lang="en-US" dirty="0"/>
              <a:t> </a:t>
            </a:r>
            <a:r>
              <a:rPr lang="en-US" dirty="0" err="1"/>
              <a:t>publică</a:t>
            </a:r>
            <a:endParaRPr lang="it-IT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 err="1"/>
              <a:t>Algoritmi</a:t>
            </a:r>
            <a:r>
              <a:rPr lang="en-US" altLang="en-US" dirty="0"/>
              <a:t> </a:t>
            </a:r>
            <a:r>
              <a:rPr lang="en-US" altLang="en-US" dirty="0" err="1"/>
              <a:t>asimetrici</a:t>
            </a:r>
            <a:br>
              <a:rPr lang="en-US" altLang="en-US" dirty="0"/>
            </a:br>
            <a:r>
              <a:rPr lang="en-US" altLang="en-US" sz="3600" dirty="0" err="1"/>
              <a:t>Avantaje</a:t>
            </a:r>
            <a:r>
              <a:rPr lang="en-US" altLang="en-US" sz="3600" dirty="0"/>
              <a:t> </a:t>
            </a:r>
            <a:r>
              <a:rPr lang="en-US" altLang="en-US" sz="3600" dirty="0" err="1"/>
              <a:t>și</a:t>
            </a:r>
            <a:r>
              <a:rPr lang="en-US" altLang="en-US" sz="3600" dirty="0"/>
              <a:t> </a:t>
            </a:r>
            <a:r>
              <a:rPr lang="en-US" altLang="en-US" sz="3600" dirty="0" err="1"/>
              <a:t>dezavantaje</a:t>
            </a:r>
            <a:br>
              <a:rPr lang="en-US" altLang="en-US" dirty="0"/>
            </a:br>
            <a:endParaRPr lang="it-IT" altLang="en-US" dirty="0"/>
          </a:p>
        </p:txBody>
      </p:sp>
      <p:sp>
        <p:nvSpPr>
          <p:cNvPr id="57347" name="Content Placeholder 5"/>
          <p:cNvSpPr>
            <a:spLocks noGrp="1"/>
          </p:cNvSpPr>
          <p:nvPr>
            <p:ph idx="4294967295"/>
          </p:nvPr>
        </p:nvSpPr>
        <p:spPr bwMode="auto">
          <a:xfrm>
            <a:off x="592138" y="1949450"/>
            <a:ext cx="11007725" cy="432117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>
              <a:defRPr/>
            </a:pPr>
            <a:r>
              <a:rPr lang="en-US" altLang="en-US" dirty="0" err="1"/>
              <a:t>Numărul</a:t>
            </a:r>
            <a:r>
              <a:rPr lang="en-US" altLang="en-US" dirty="0"/>
              <a:t> total de </a:t>
            </a:r>
            <a:r>
              <a:rPr lang="en-US" altLang="en-US" dirty="0" err="1"/>
              <a:t>chei</a:t>
            </a:r>
            <a:r>
              <a:rPr lang="en-US" altLang="en-US" dirty="0"/>
              <a:t> a </a:t>
            </a:r>
            <a:r>
              <a:rPr lang="en-US" altLang="en-US" dirty="0" err="1"/>
              <a:t>scăzut</a:t>
            </a:r>
            <a:r>
              <a:rPr lang="en-US" altLang="en-US" dirty="0"/>
              <a:t> </a:t>
            </a:r>
            <a:r>
              <a:rPr lang="en-US" altLang="en-US" dirty="0" err="1"/>
              <a:t>semnificativ</a:t>
            </a:r>
            <a:endParaRPr lang="en-US" altLang="en-US" dirty="0"/>
          </a:p>
          <a:p>
            <a:pPr marL="566738" indent="-457200" eaLnBrk="1" hangingPunct="1">
              <a:defRPr/>
            </a:pPr>
            <a:r>
              <a:rPr lang="en-US" altLang="en-US" dirty="0" err="1"/>
              <a:t>Deoarece</a:t>
            </a:r>
            <a:r>
              <a:rPr lang="en-US" altLang="en-US" dirty="0"/>
              <a:t> </a:t>
            </a:r>
            <a:r>
              <a:rPr lang="en-US" altLang="en-US" dirty="0" err="1"/>
              <a:t>cheile</a:t>
            </a:r>
            <a:r>
              <a:rPr lang="en-US" altLang="en-US" dirty="0"/>
              <a:t> </a:t>
            </a:r>
            <a:r>
              <a:rPr lang="en-US" altLang="en-US" dirty="0" err="1"/>
              <a:t>publice</a:t>
            </a:r>
            <a:r>
              <a:rPr lang="en-US" altLang="en-US" dirty="0"/>
              <a:t> sunt </a:t>
            </a:r>
            <a:r>
              <a:rPr lang="en-US" altLang="en-US" dirty="0" err="1"/>
              <a:t>puse</a:t>
            </a:r>
            <a:r>
              <a:rPr lang="en-US" altLang="en-US" dirty="0"/>
              <a:t> la </a:t>
            </a:r>
            <a:r>
              <a:rPr lang="en-US" altLang="en-US" dirty="0" err="1"/>
              <a:t>dispoziția</a:t>
            </a:r>
            <a:r>
              <a:rPr lang="en-US" altLang="en-US" dirty="0"/>
              <a:t> </a:t>
            </a:r>
            <a:r>
              <a:rPr lang="en-US" altLang="en-US" dirty="0" err="1"/>
              <a:t>publicului</a:t>
            </a:r>
            <a:r>
              <a:rPr lang="en-US" altLang="en-US" dirty="0"/>
              <a:t>, nu </a:t>
            </a:r>
            <a:r>
              <a:rPr lang="en-US" altLang="en-US" dirty="0" err="1"/>
              <a:t>este</a:t>
            </a:r>
            <a:r>
              <a:rPr lang="en-US" altLang="en-US" dirty="0"/>
              <a:t> </a:t>
            </a:r>
            <a:r>
              <a:rPr lang="en-US" altLang="en-US" dirty="0" err="1"/>
              <a:t>nevoie</a:t>
            </a:r>
            <a:r>
              <a:rPr lang="en-US" altLang="en-US" dirty="0"/>
              <a:t> de </a:t>
            </a:r>
            <a:r>
              <a:rPr lang="en-US" altLang="en-US" dirty="0" err="1"/>
              <a:t>acorduri</a:t>
            </a:r>
            <a:r>
              <a:rPr lang="en-US" altLang="en-US" dirty="0"/>
              <a:t> </a:t>
            </a:r>
            <a:r>
              <a:rPr lang="en-US" altLang="en-US" dirty="0" err="1"/>
              <a:t>anterioare</a:t>
            </a:r>
            <a:r>
              <a:rPr lang="en-US" altLang="en-US" dirty="0"/>
              <a:t> </a:t>
            </a:r>
            <a:r>
              <a:rPr lang="en-US" altLang="en-US" dirty="0" err="1"/>
              <a:t>între</a:t>
            </a:r>
            <a:r>
              <a:rPr lang="en-US" altLang="en-US" dirty="0"/>
              <a:t> </a:t>
            </a:r>
            <a:r>
              <a:rPr lang="en-US" altLang="en-US" dirty="0" err="1"/>
              <a:t>diferiți</a:t>
            </a:r>
            <a:r>
              <a:rPr lang="en-US" altLang="en-US" dirty="0"/>
              <a:t> </a:t>
            </a:r>
            <a:r>
              <a:rPr lang="en-US" altLang="en-US" dirty="0" err="1"/>
              <a:t>subiecți</a:t>
            </a:r>
            <a:endParaRPr lang="en-US" altLang="en-US" dirty="0"/>
          </a:p>
          <a:p>
            <a:pPr marL="566738" indent="-457200" eaLnBrk="1" hangingPunct="1">
              <a:defRPr/>
            </a:pPr>
            <a:r>
              <a:rPr lang="en-US" altLang="en-US" dirty="0" err="1"/>
              <a:t>Cheile</a:t>
            </a:r>
            <a:r>
              <a:rPr lang="en-US" altLang="en-US" dirty="0"/>
              <a:t> </a:t>
            </a:r>
            <a:r>
              <a:rPr lang="en-US" altLang="en-US" dirty="0" err="1"/>
              <a:t>publice</a:t>
            </a:r>
            <a:r>
              <a:rPr lang="en-US" altLang="en-US" dirty="0"/>
              <a:t> sunt </a:t>
            </a:r>
            <a:r>
              <a:rPr lang="en-US" altLang="en-US" dirty="0" err="1"/>
              <a:t>foarte</a:t>
            </a:r>
            <a:r>
              <a:rPr lang="en-US" altLang="en-US" dirty="0"/>
              <a:t> </a:t>
            </a:r>
            <a:r>
              <a:rPr lang="en-US" altLang="en-US" dirty="0" err="1"/>
              <a:t>importante</a:t>
            </a:r>
            <a:r>
              <a:rPr lang="en-US" altLang="en-US" dirty="0"/>
              <a:t> </a:t>
            </a: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comerțul</a:t>
            </a:r>
            <a:r>
              <a:rPr lang="en-US" altLang="en-US" dirty="0"/>
              <a:t> electronic: </a:t>
            </a:r>
            <a:r>
              <a:rPr lang="en-US" altLang="en-US" dirty="0" err="1"/>
              <a:t>clienții</a:t>
            </a:r>
            <a:r>
              <a:rPr lang="en-US" altLang="en-US" dirty="0"/>
              <a:t> nu pot cere </a:t>
            </a:r>
            <a:r>
              <a:rPr lang="en-US" altLang="en-US" dirty="0" err="1"/>
              <a:t>să</a:t>
            </a:r>
            <a:r>
              <a:rPr lang="en-US" altLang="en-US" dirty="0"/>
              <a:t> </a:t>
            </a:r>
            <a:r>
              <a:rPr lang="en-US" altLang="en-US" dirty="0" err="1"/>
              <a:t>existe</a:t>
            </a:r>
            <a:r>
              <a:rPr lang="en-US" altLang="en-US" dirty="0"/>
              <a:t> un </a:t>
            </a:r>
            <a:r>
              <a:rPr lang="en-US" altLang="en-US" dirty="0" err="1"/>
              <a:t>acord</a:t>
            </a:r>
            <a:r>
              <a:rPr lang="en-US" altLang="en-US" dirty="0"/>
              <a:t> a priori al </a:t>
            </a:r>
            <a:r>
              <a:rPr lang="en-US" altLang="en-US" dirty="0" err="1"/>
              <a:t>vânzătorului</a:t>
            </a:r>
            <a:r>
              <a:rPr lang="en-US" altLang="en-US" dirty="0"/>
              <a:t> cu </a:t>
            </a:r>
            <a:r>
              <a:rPr lang="en-US" altLang="en-US" dirty="0" err="1"/>
              <a:t>clienții</a:t>
            </a:r>
            <a:endParaRPr lang="en-US" altLang="en-US" dirty="0"/>
          </a:p>
          <a:p>
            <a:pPr marL="566738" indent="-457200" eaLnBrk="1" hangingPunct="1">
              <a:defRPr/>
            </a:pPr>
            <a:r>
              <a:rPr lang="en-US" altLang="en-US" dirty="0" err="1"/>
              <a:t>Algoritmii</a:t>
            </a:r>
            <a:r>
              <a:rPr lang="en-US" altLang="en-US" dirty="0"/>
              <a:t> </a:t>
            </a:r>
            <a:r>
              <a:rPr lang="en-US" altLang="en-US" dirty="0" err="1"/>
              <a:t>asimetrici</a:t>
            </a:r>
            <a:r>
              <a:rPr lang="en-US" altLang="en-US" dirty="0"/>
              <a:t> sunt </a:t>
            </a:r>
            <a:r>
              <a:rPr lang="en-US" altLang="en-US" dirty="0" err="1"/>
              <a:t>mult</a:t>
            </a:r>
            <a:r>
              <a:rPr lang="en-US" altLang="en-US" dirty="0"/>
              <a:t> </a:t>
            </a:r>
            <a:r>
              <a:rPr lang="en-US" altLang="en-US" dirty="0" err="1"/>
              <a:t>mai</a:t>
            </a:r>
            <a:r>
              <a:rPr lang="en-US" altLang="en-US" dirty="0"/>
              <a:t> </a:t>
            </a:r>
            <a:r>
              <a:rPr lang="en-US" altLang="en-US" dirty="0" err="1"/>
              <a:t>complexi</a:t>
            </a:r>
            <a:r>
              <a:rPr lang="en-US" altLang="en-US" dirty="0"/>
              <a:t> din </a:t>
            </a:r>
            <a:r>
              <a:rPr lang="en-US" altLang="en-US" dirty="0" err="1"/>
              <a:t>punct</a:t>
            </a:r>
            <a:r>
              <a:rPr lang="en-US" altLang="en-US" dirty="0"/>
              <a:t> de </a:t>
            </a:r>
            <a:r>
              <a:rPr lang="en-US" altLang="en-US" dirty="0" err="1"/>
              <a:t>vedere</a:t>
            </a:r>
            <a:r>
              <a:rPr lang="en-US" altLang="en-US" dirty="0"/>
              <a:t> al </a:t>
            </a:r>
            <a:r>
              <a:rPr lang="en-US" altLang="en-US" dirty="0" err="1"/>
              <a:t>problemelor</a:t>
            </a:r>
            <a:r>
              <a:rPr lang="en-US" altLang="en-US" dirty="0"/>
              <a:t> </a:t>
            </a:r>
            <a:r>
              <a:rPr lang="en-US" altLang="en-US" dirty="0" err="1"/>
              <a:t>matematice</a:t>
            </a:r>
            <a:r>
              <a:rPr lang="en-US" altLang="en-US" dirty="0"/>
              <a:t> </a:t>
            </a:r>
            <a:r>
              <a:rPr lang="en-US" altLang="en-US" dirty="0" err="1"/>
              <a:t>decat</a:t>
            </a:r>
            <a:r>
              <a:rPr lang="en-US" altLang="en-US" dirty="0"/>
              <a:t> </a:t>
            </a:r>
            <a:r>
              <a:rPr lang="en-US" altLang="en-US" dirty="0" err="1"/>
              <a:t>algoritmii</a:t>
            </a:r>
            <a:r>
              <a:rPr lang="en-US" altLang="en-US" dirty="0"/>
              <a:t> </a:t>
            </a:r>
            <a:r>
              <a:rPr lang="en-US" altLang="en-US" dirty="0" err="1"/>
              <a:t>simetrici</a:t>
            </a:r>
            <a:endParaRPr lang="en-US" altLang="en-US" dirty="0"/>
          </a:p>
          <a:p>
            <a:pPr marL="566738" indent="-457200" eaLnBrk="1" hangingPunct="1">
              <a:defRPr/>
            </a:pPr>
            <a:r>
              <a:rPr lang="en-US" altLang="en-US" dirty="0" err="1"/>
              <a:t>Aceste</a:t>
            </a:r>
            <a:r>
              <a:rPr lang="en-US" altLang="en-US" dirty="0"/>
              <a:t> </a:t>
            </a:r>
            <a:r>
              <a:rPr lang="en-US" altLang="en-US" dirty="0" err="1"/>
              <a:t>probleme</a:t>
            </a:r>
            <a:r>
              <a:rPr lang="en-US" altLang="en-US" dirty="0"/>
              <a:t> </a:t>
            </a:r>
            <a:r>
              <a:rPr lang="en-US" altLang="en-US" dirty="0" err="1"/>
              <a:t>matematice</a:t>
            </a:r>
            <a:r>
              <a:rPr lang="en-US" altLang="en-US" dirty="0"/>
              <a:t> </a:t>
            </a:r>
            <a:r>
              <a:rPr lang="en-US" altLang="en-US" dirty="0" err="1"/>
              <a:t>necesită</a:t>
            </a:r>
            <a:r>
              <a:rPr lang="en-US" altLang="en-US" dirty="0"/>
              <a:t> </a:t>
            </a: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esență</a:t>
            </a:r>
            <a:r>
              <a:rPr lang="en-US" altLang="en-US" dirty="0"/>
              <a:t> </a:t>
            </a:r>
            <a:r>
              <a:rPr lang="en-US" altLang="en-US" dirty="0" err="1"/>
              <a:t>algoritmi</a:t>
            </a:r>
            <a:r>
              <a:rPr lang="en-US" altLang="en-US" dirty="0"/>
              <a:t> </a:t>
            </a:r>
            <a:r>
              <a:rPr lang="en-US" altLang="en-US" dirty="0" err="1"/>
              <a:t>mai</a:t>
            </a:r>
            <a:r>
              <a:rPr lang="en-US" altLang="en-US" dirty="0"/>
              <a:t> </a:t>
            </a:r>
            <a:r>
              <a:rPr lang="en-US" altLang="en-US" dirty="0" err="1"/>
              <a:t>lenți</a:t>
            </a:r>
            <a:r>
              <a:rPr lang="en-US" altLang="en-US" dirty="0"/>
              <a:t> </a:t>
            </a:r>
            <a:r>
              <a:rPr lang="en-US" altLang="en-US" dirty="0" err="1"/>
              <a:t>decât</a:t>
            </a:r>
            <a:r>
              <a:rPr lang="en-US" altLang="en-US" dirty="0"/>
              <a:t> </a:t>
            </a:r>
            <a:r>
              <a:rPr lang="en-US" altLang="en-US" dirty="0" err="1"/>
              <a:t>algoritmii</a:t>
            </a:r>
            <a:r>
              <a:rPr lang="en-US" altLang="en-US" dirty="0"/>
              <a:t> </a:t>
            </a:r>
            <a:r>
              <a:rPr lang="en-US" altLang="en-US" dirty="0" err="1"/>
              <a:t>simetrici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utilizarea</a:t>
            </a:r>
            <a:r>
              <a:rPr lang="en-US" altLang="en-US" dirty="0"/>
              <a:t> </a:t>
            </a:r>
            <a:r>
              <a:rPr lang="en-US" altLang="en-US" dirty="0" err="1"/>
              <a:t>tastelor</a:t>
            </a:r>
            <a:r>
              <a:rPr lang="en-US" altLang="en-US" dirty="0"/>
              <a:t> </a:t>
            </a:r>
            <a:r>
              <a:rPr lang="en-US" altLang="en-US" dirty="0" err="1"/>
              <a:t>mai</a:t>
            </a:r>
            <a:r>
              <a:rPr lang="en-US" altLang="en-US" dirty="0"/>
              <a:t> lungi.</a:t>
            </a:r>
          </a:p>
          <a:p>
            <a:pPr marL="566738" indent="-457200" eaLnBrk="1" hangingPunct="1">
              <a:defRPr/>
            </a:pPr>
            <a:r>
              <a:rPr lang="en-US" altLang="en-US" dirty="0"/>
              <a:t>Pe de o </a:t>
            </a:r>
            <a:r>
              <a:rPr lang="en-US" altLang="en-US" dirty="0" err="1"/>
              <a:t>parte</a:t>
            </a:r>
            <a:r>
              <a:rPr lang="en-US" altLang="en-US" dirty="0"/>
              <a:t> </a:t>
            </a:r>
            <a:r>
              <a:rPr lang="en-US" altLang="en-US" dirty="0" err="1"/>
              <a:t>există</a:t>
            </a:r>
            <a:r>
              <a:rPr lang="en-US" altLang="en-US" dirty="0"/>
              <a:t> o </a:t>
            </a:r>
            <a:r>
              <a:rPr lang="en-US" altLang="en-US" dirty="0" err="1"/>
              <a:t>flexibilitate</a:t>
            </a:r>
            <a:r>
              <a:rPr lang="en-US" altLang="en-US" dirty="0"/>
              <a:t> </a:t>
            </a:r>
            <a:r>
              <a:rPr lang="en-US" altLang="en-US" dirty="0" err="1"/>
              <a:t>mai</a:t>
            </a:r>
            <a:r>
              <a:rPr lang="en-US" altLang="en-US" dirty="0"/>
              <a:t> mare, pe de </a:t>
            </a:r>
            <a:r>
              <a:rPr lang="en-US" altLang="en-US" dirty="0" err="1"/>
              <a:t>altă</a:t>
            </a:r>
            <a:r>
              <a:rPr lang="en-US" altLang="en-US" dirty="0"/>
              <a:t> </a:t>
            </a:r>
            <a:r>
              <a:rPr lang="en-US" altLang="en-US" dirty="0" err="1"/>
              <a:t>parte</a:t>
            </a:r>
            <a:r>
              <a:rPr lang="en-US" altLang="en-US" dirty="0"/>
              <a:t> sunt </a:t>
            </a:r>
            <a:r>
              <a:rPr lang="en-US" altLang="en-US" dirty="0" err="1"/>
              <a:t>mai</a:t>
            </a:r>
            <a:r>
              <a:rPr lang="en-US" altLang="en-US" dirty="0"/>
              <a:t> </a:t>
            </a:r>
            <a:r>
              <a:rPr lang="en-US" altLang="en-US" dirty="0" err="1"/>
              <a:t>oneroase</a:t>
            </a:r>
            <a:r>
              <a:rPr lang="en-US" altLang="en-US" dirty="0"/>
              <a:t> </a:t>
            </a: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ceea</a:t>
            </a:r>
            <a:r>
              <a:rPr lang="en-US" altLang="en-US" dirty="0"/>
              <a:t> </a:t>
            </a:r>
            <a:r>
              <a:rPr lang="en-US" altLang="en-US" dirty="0" err="1"/>
              <a:t>ce</a:t>
            </a:r>
            <a:r>
              <a:rPr lang="en-US" altLang="en-US" dirty="0"/>
              <a:t> </a:t>
            </a:r>
            <a:r>
              <a:rPr lang="en-US" altLang="en-US" dirty="0" err="1"/>
              <a:t>privește</a:t>
            </a:r>
            <a:r>
              <a:rPr lang="en-US" altLang="en-US" dirty="0"/>
              <a:t> </a:t>
            </a:r>
            <a:r>
              <a:rPr lang="en-US" altLang="en-US" dirty="0" err="1"/>
              <a:t>resursele</a:t>
            </a:r>
            <a:r>
              <a:rPr lang="en-US" altLang="en-US" dirty="0"/>
              <a:t> de </a:t>
            </a:r>
            <a:r>
              <a:rPr lang="en-US" altLang="en-US" dirty="0" err="1"/>
              <a:t>calcul</a:t>
            </a:r>
            <a:endParaRPr lang="en-US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343650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 err="1"/>
              <a:t>Câțiva</a:t>
            </a:r>
            <a:r>
              <a:rPr lang="en-US" altLang="en-US" dirty="0"/>
              <a:t> </a:t>
            </a:r>
            <a:r>
              <a:rPr lang="en-US" altLang="en-US" dirty="0" err="1"/>
              <a:t>algoritmi</a:t>
            </a:r>
            <a:r>
              <a:rPr lang="en-US" altLang="en-US" dirty="0"/>
              <a:t> </a:t>
            </a:r>
            <a:r>
              <a:rPr lang="en-US" altLang="en-US" dirty="0" err="1"/>
              <a:t>importanți</a:t>
            </a:r>
            <a:r>
              <a:rPr lang="en-US" altLang="en-US" dirty="0"/>
              <a:t> de </a:t>
            </a:r>
            <a:r>
              <a:rPr lang="en-US" altLang="en-US" dirty="0" err="1"/>
              <a:t>cheie</a:t>
            </a:r>
            <a:r>
              <a:rPr lang="en-US" altLang="en-US" dirty="0"/>
              <a:t> </a:t>
            </a:r>
            <a:r>
              <a:rPr lang="en-US" altLang="en-US" dirty="0" err="1"/>
              <a:t>asimetrică</a:t>
            </a:r>
            <a:endParaRPr lang="it-IT" alt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b="1" i="1" dirty="0"/>
              <a:t>RSA </a:t>
            </a:r>
            <a:r>
              <a:rPr lang="en-US" i="1" dirty="0"/>
              <a:t>(de la </a:t>
            </a:r>
            <a:r>
              <a:rPr lang="en-US" i="1" dirty="0" err="1"/>
              <a:t>inițialele</a:t>
            </a:r>
            <a:r>
              <a:rPr lang="en-US" i="1" dirty="0"/>
              <a:t> </a:t>
            </a:r>
            <a:r>
              <a:rPr lang="en-US" i="1" dirty="0" err="1"/>
              <a:t>lui</a:t>
            </a:r>
            <a:r>
              <a:rPr lang="en-US" i="1" dirty="0"/>
              <a:t> Ronald </a:t>
            </a:r>
            <a:r>
              <a:rPr lang="en-US" b="1" i="1" dirty="0"/>
              <a:t>R</a:t>
            </a:r>
            <a:r>
              <a:rPr lang="en-US" i="1" dirty="0"/>
              <a:t>ivest, Adi </a:t>
            </a:r>
            <a:r>
              <a:rPr lang="en-US" b="1" i="1" dirty="0"/>
              <a:t>S</a:t>
            </a:r>
            <a:r>
              <a:rPr lang="en-US" i="1" dirty="0"/>
              <a:t>hamir, </a:t>
            </a:r>
            <a:r>
              <a:rPr lang="en-US" i="1" dirty="0" err="1"/>
              <a:t>și</a:t>
            </a:r>
            <a:r>
              <a:rPr lang="en-US" i="1" dirty="0"/>
              <a:t> Leonard </a:t>
            </a:r>
            <a:r>
              <a:rPr lang="en-US" b="1" i="1" dirty="0"/>
              <a:t>A</a:t>
            </a:r>
            <a:r>
              <a:rPr lang="en-US" i="1" dirty="0"/>
              <a:t>dleman)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Pe </a:t>
            </a:r>
            <a:r>
              <a:rPr lang="en-US" dirty="0" err="1"/>
              <a:t>baza</a:t>
            </a:r>
            <a:r>
              <a:rPr lang="en-US" dirty="0"/>
              <a:t> </a:t>
            </a:r>
            <a:r>
              <a:rPr lang="en-US" dirty="0" err="1"/>
              <a:t>complexității</a:t>
            </a:r>
            <a:r>
              <a:rPr lang="en-US" dirty="0"/>
              <a:t> </a:t>
            </a:r>
            <a:r>
              <a:rPr lang="en-US" dirty="0" err="1"/>
              <a:t>factorizării</a:t>
            </a:r>
            <a:r>
              <a:rPr lang="en-US" dirty="0"/>
              <a:t> prime: complex/</a:t>
            </a:r>
            <a:r>
              <a:rPr lang="en-US" dirty="0" err="1"/>
              <a:t>insolubil</a:t>
            </a:r>
            <a:r>
              <a:rPr lang="en-US" dirty="0"/>
              <a:t> </a:t>
            </a:r>
            <a:r>
              <a:rPr lang="en-US" dirty="0" err="1"/>
              <a:t>pentru</a:t>
            </a:r>
            <a:r>
              <a:rPr lang="en-US" dirty="0"/>
              <a:t> a </a:t>
            </a:r>
            <a:r>
              <a:rPr lang="en-US" dirty="0" err="1"/>
              <a:t>găsi</a:t>
            </a:r>
            <a:r>
              <a:rPr lang="en-US" dirty="0"/>
              <a:t> </a:t>
            </a:r>
            <a:r>
              <a:rPr lang="en-US" dirty="0" err="1"/>
              <a:t>cele</a:t>
            </a:r>
            <a:r>
              <a:rPr lang="en-US" dirty="0"/>
              <a:t> </a:t>
            </a:r>
            <a:r>
              <a:rPr lang="en-US" dirty="0" err="1"/>
              <a:t>două</a:t>
            </a:r>
            <a:r>
              <a:rPr lang="en-US" dirty="0"/>
              <a:t> </a:t>
            </a:r>
            <a:r>
              <a:rPr lang="en-US" dirty="0" err="1"/>
              <a:t>numere</a:t>
            </a:r>
            <a:r>
              <a:rPr lang="en-US" dirty="0"/>
              <a:t> prime din </a:t>
            </a:r>
            <a:r>
              <a:rPr lang="en-US" dirty="0" err="1"/>
              <a:t>rezultat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Nu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ușor</a:t>
            </a:r>
            <a:r>
              <a:rPr lang="en-US" dirty="0"/>
              <a:t> </a:t>
            </a:r>
            <a:r>
              <a:rPr lang="en-US" dirty="0" err="1"/>
              <a:t>să</a:t>
            </a:r>
            <a:r>
              <a:rPr lang="en-US" dirty="0"/>
              <a:t> </a:t>
            </a:r>
            <a:r>
              <a:rPr lang="en-US" dirty="0" err="1"/>
              <a:t>găsești</a:t>
            </a:r>
            <a:r>
              <a:rPr lang="en-US" dirty="0"/>
              <a:t> </a:t>
            </a:r>
            <a:r>
              <a:rPr lang="en-US" dirty="0" err="1"/>
              <a:t>numere</a:t>
            </a:r>
            <a:r>
              <a:rPr lang="en-US" dirty="0"/>
              <a:t> prime </a:t>
            </a:r>
            <a:r>
              <a:rPr lang="en-US" dirty="0" err="1"/>
              <a:t>foarte</a:t>
            </a:r>
            <a:r>
              <a:rPr lang="en-US" dirty="0"/>
              <a:t> </a:t>
            </a:r>
            <a:r>
              <a:rPr lang="en-US" dirty="0" err="1"/>
              <a:t>mari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Operațiunile</a:t>
            </a:r>
            <a:r>
              <a:rPr lang="en-US" dirty="0"/>
              <a:t> legitime se pot face cu </a:t>
            </a:r>
            <a:r>
              <a:rPr lang="en-US" dirty="0" err="1"/>
              <a:t>resurse</a:t>
            </a:r>
            <a:r>
              <a:rPr lang="en-US" dirty="0"/>
              <a:t> de </a:t>
            </a:r>
            <a:r>
              <a:rPr lang="en-US" dirty="0" err="1"/>
              <a:t>calcul</a:t>
            </a:r>
            <a:r>
              <a:rPr lang="en-US" dirty="0"/>
              <a:t> </a:t>
            </a:r>
            <a:r>
              <a:rPr lang="en-US" dirty="0" err="1"/>
              <a:t>limitate</a:t>
            </a:r>
            <a:endParaRPr lang="en-US" altLang="en-US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329362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 err="1"/>
              <a:t>Câțiva</a:t>
            </a:r>
            <a:r>
              <a:rPr lang="en-US" altLang="en-US" dirty="0"/>
              <a:t> </a:t>
            </a:r>
            <a:r>
              <a:rPr lang="en-US" altLang="en-US" dirty="0" err="1"/>
              <a:t>algoritmi</a:t>
            </a:r>
            <a:r>
              <a:rPr lang="en-US" altLang="en-US" dirty="0"/>
              <a:t> </a:t>
            </a:r>
            <a:r>
              <a:rPr lang="en-US" altLang="en-US" dirty="0" err="1"/>
              <a:t>importanți</a:t>
            </a:r>
            <a:r>
              <a:rPr lang="en-US" altLang="en-US" dirty="0"/>
              <a:t> de </a:t>
            </a:r>
            <a:r>
              <a:rPr lang="en-US" altLang="en-US" dirty="0" err="1"/>
              <a:t>cheie</a:t>
            </a:r>
            <a:r>
              <a:rPr lang="en-US" altLang="en-US" dirty="0"/>
              <a:t> </a:t>
            </a:r>
            <a:r>
              <a:rPr lang="en-US" altLang="en-US" dirty="0" err="1"/>
              <a:t>asimetrică</a:t>
            </a:r>
            <a:endParaRPr lang="it-IT" alt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b="1" i="1" dirty="0"/>
              <a:t>Elliptic Cryptography</a:t>
            </a:r>
            <a:r>
              <a:rPr lang="en-US" i="1" dirty="0"/>
              <a:t> (ECC - Elliptic Curve Cryptography)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Pe </a:t>
            </a:r>
            <a:r>
              <a:rPr lang="en-US" dirty="0" err="1"/>
              <a:t>baza</a:t>
            </a:r>
            <a:r>
              <a:rPr lang="en-US" dirty="0"/>
              <a:t> </a:t>
            </a:r>
            <a:r>
              <a:rPr lang="en-US" dirty="0" err="1"/>
              <a:t>complexității</a:t>
            </a:r>
            <a:r>
              <a:rPr lang="en-US" dirty="0"/>
              <a:t> </a:t>
            </a:r>
            <a:r>
              <a:rPr lang="en-US" dirty="0" err="1"/>
              <a:t>calculării</a:t>
            </a:r>
            <a:r>
              <a:rPr lang="en-US" dirty="0"/>
              <a:t> </a:t>
            </a:r>
            <a:r>
              <a:rPr lang="en-US" dirty="0" err="1"/>
              <a:t>logaritmului</a:t>
            </a:r>
            <a:r>
              <a:rPr lang="en-US" dirty="0"/>
              <a:t> </a:t>
            </a:r>
            <a:r>
              <a:rPr lang="en-US" dirty="0" err="1"/>
              <a:t>discret</a:t>
            </a:r>
            <a:r>
              <a:rPr lang="en-US" dirty="0"/>
              <a:t> (</a:t>
            </a:r>
            <a:r>
              <a:rPr lang="en-US" dirty="0" err="1"/>
              <a:t>într</a:t>
            </a:r>
            <a:r>
              <a:rPr lang="en-US" dirty="0"/>
              <a:t>-un </a:t>
            </a:r>
            <a:r>
              <a:rPr lang="en-US" dirty="0" err="1"/>
              <a:t>câmp</a:t>
            </a:r>
            <a:r>
              <a:rPr lang="en-US" dirty="0"/>
              <a:t> </a:t>
            </a:r>
            <a:r>
              <a:rPr lang="en-US" dirty="0" err="1"/>
              <a:t>finit</a:t>
            </a:r>
            <a:r>
              <a:rPr lang="en-US" dirty="0"/>
              <a:t>)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Problema</a:t>
            </a:r>
            <a:r>
              <a:rPr lang="en-US" dirty="0"/>
              <a:t> ECC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mai</a:t>
            </a:r>
            <a:r>
              <a:rPr lang="en-US" dirty="0"/>
              <a:t> </a:t>
            </a:r>
            <a:r>
              <a:rPr lang="en-US" dirty="0" err="1"/>
              <a:t>complexă</a:t>
            </a:r>
            <a:r>
              <a:rPr lang="en-US" dirty="0"/>
              <a:t> </a:t>
            </a:r>
            <a:r>
              <a:rPr lang="en-US" dirty="0" err="1"/>
              <a:t>decât</a:t>
            </a:r>
            <a:r>
              <a:rPr lang="en-US" dirty="0"/>
              <a:t> </a:t>
            </a:r>
            <a:r>
              <a:rPr lang="en-US" dirty="0" err="1"/>
              <a:t>factorizarea</a:t>
            </a:r>
            <a:r>
              <a:rPr lang="en-US" dirty="0"/>
              <a:t> </a:t>
            </a:r>
            <a:r>
              <a:rPr lang="en-US" dirty="0" err="1"/>
              <a:t>primeAceeași</a:t>
            </a:r>
            <a:r>
              <a:rPr lang="en-US" dirty="0"/>
              <a:t> </a:t>
            </a:r>
            <a:r>
              <a:rPr lang="en-US" dirty="0" err="1"/>
              <a:t>securitate</a:t>
            </a:r>
            <a:r>
              <a:rPr lang="en-US" dirty="0"/>
              <a:t>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obținută</a:t>
            </a:r>
            <a:r>
              <a:rPr lang="en-US" dirty="0"/>
              <a:t> cu </a:t>
            </a:r>
            <a:r>
              <a:rPr lang="en-US" dirty="0" err="1"/>
              <a:t>chei</a:t>
            </a:r>
            <a:r>
              <a:rPr lang="en-US" dirty="0"/>
              <a:t> </a:t>
            </a:r>
            <a:r>
              <a:rPr lang="en-US" dirty="0" err="1"/>
              <a:t>mai</a:t>
            </a:r>
            <a:r>
              <a:rPr lang="en-US" dirty="0"/>
              <a:t> </a:t>
            </a:r>
            <a:r>
              <a:rPr lang="en-US" dirty="0" err="1"/>
              <a:t>scurte</a:t>
            </a:r>
            <a:r>
              <a:rPr lang="en-US" dirty="0"/>
              <a:t> </a:t>
            </a:r>
            <a:r>
              <a:rPr lang="en-US" dirty="0" err="1"/>
              <a:t>decât</a:t>
            </a:r>
            <a:r>
              <a:rPr lang="en-US" dirty="0"/>
              <a:t> RSA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Algoritmii</a:t>
            </a:r>
            <a:r>
              <a:rPr lang="en-US" dirty="0"/>
              <a:t> ECC sunt </a:t>
            </a:r>
            <a:r>
              <a:rPr lang="en-US" dirty="0" err="1"/>
              <a:t>mai</a:t>
            </a:r>
            <a:r>
              <a:rPr lang="en-US" dirty="0"/>
              <a:t> </a:t>
            </a:r>
            <a:r>
              <a:rPr lang="en-US" dirty="0" err="1"/>
              <a:t>rapizi</a:t>
            </a:r>
            <a:r>
              <a:rPr lang="en-US" dirty="0"/>
              <a:t> </a:t>
            </a:r>
            <a:r>
              <a:rPr lang="en-US" dirty="0" err="1"/>
              <a:t>decât</a:t>
            </a:r>
            <a:r>
              <a:rPr lang="en-US" dirty="0"/>
              <a:t> RSA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388100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it-IT" altLang="en-US" dirty="0"/>
              <a:t>Comparația algoritmilor simetrici și asimetrici</a:t>
            </a:r>
          </a:p>
        </p:txBody>
      </p:sp>
      <p:sp>
        <p:nvSpPr>
          <p:cNvPr id="46083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 dirty="0" err="1"/>
              <a:t>Algoritmii</a:t>
            </a:r>
            <a:r>
              <a:rPr lang="en-US" altLang="en-US" dirty="0"/>
              <a:t> </a:t>
            </a:r>
            <a:r>
              <a:rPr lang="en-US" altLang="en-US" dirty="0" err="1"/>
              <a:t>asimetrici</a:t>
            </a:r>
            <a:r>
              <a:rPr lang="en-US" altLang="en-US" dirty="0"/>
              <a:t> </a:t>
            </a:r>
            <a:r>
              <a:rPr lang="en-US" altLang="en-US" dirty="0" err="1"/>
              <a:t>exploatează</a:t>
            </a:r>
            <a:r>
              <a:rPr lang="en-US" altLang="en-US" dirty="0"/>
              <a:t> </a:t>
            </a:r>
            <a:r>
              <a:rPr lang="en-US" altLang="en-US" dirty="0" err="1"/>
              <a:t>alte</a:t>
            </a:r>
            <a:r>
              <a:rPr lang="en-US" altLang="en-US" dirty="0"/>
              <a:t> </a:t>
            </a:r>
            <a:r>
              <a:rPr lang="en-US" altLang="en-US" dirty="0" err="1"/>
              <a:t>probleme</a:t>
            </a:r>
            <a:r>
              <a:rPr lang="en-US" altLang="en-US" dirty="0"/>
              <a:t> </a:t>
            </a:r>
            <a:r>
              <a:rPr lang="en-US" altLang="en-US" dirty="0" err="1"/>
              <a:t>matematice</a:t>
            </a:r>
            <a:r>
              <a:rPr lang="en-US" altLang="en-US" dirty="0"/>
              <a:t> </a:t>
            </a:r>
            <a:r>
              <a:rPr lang="en-US" altLang="en-US" dirty="0" err="1"/>
              <a:t>decât</a:t>
            </a:r>
            <a:r>
              <a:rPr lang="en-US" altLang="en-US" dirty="0"/>
              <a:t> </a:t>
            </a:r>
            <a:r>
              <a:rPr lang="en-US" altLang="en-US" dirty="0" err="1"/>
              <a:t>cele</a:t>
            </a:r>
            <a:r>
              <a:rPr lang="en-US" altLang="en-US" dirty="0"/>
              <a:t> ale </a:t>
            </a:r>
            <a:r>
              <a:rPr lang="en-US" altLang="en-US" dirty="0" err="1"/>
              <a:t>criptografiei</a:t>
            </a:r>
            <a:r>
              <a:rPr lang="en-US" altLang="en-US" dirty="0"/>
              <a:t> </a:t>
            </a:r>
            <a:r>
              <a:rPr lang="en-US" altLang="en-US" dirty="0" err="1"/>
              <a:t>simetrice</a:t>
            </a:r>
            <a:endParaRPr lang="en-US" altLang="en-US" dirty="0"/>
          </a:p>
          <a:p>
            <a:pPr marL="566738" indent="-457200" eaLnBrk="1" hangingPunct="1"/>
            <a:r>
              <a:rPr lang="en-US" altLang="en-US" dirty="0" err="1"/>
              <a:t>Lungimile</a:t>
            </a:r>
            <a:r>
              <a:rPr lang="en-US" altLang="en-US" dirty="0"/>
              <a:t> </a:t>
            </a:r>
            <a:r>
              <a:rPr lang="en-US" altLang="en-US" dirty="0" err="1"/>
              <a:t>cheilor</a:t>
            </a:r>
            <a:r>
              <a:rPr lang="en-US" altLang="en-US" dirty="0"/>
              <a:t> nu sunt </a:t>
            </a:r>
            <a:r>
              <a:rPr lang="en-US" altLang="en-US" dirty="0" err="1"/>
              <a:t>comparabile</a:t>
            </a:r>
            <a:r>
              <a:rPr lang="en-US" altLang="en-US" dirty="0"/>
              <a:t> cu </a:t>
            </a:r>
            <a:r>
              <a:rPr lang="en-US" altLang="en-US" dirty="0" err="1"/>
              <a:t>cele</a:t>
            </a:r>
            <a:r>
              <a:rPr lang="en-US" altLang="en-US" dirty="0"/>
              <a:t> ale </a:t>
            </a:r>
            <a:r>
              <a:rPr lang="en-US" altLang="en-US" dirty="0" err="1"/>
              <a:t>criptografiei</a:t>
            </a:r>
            <a:r>
              <a:rPr lang="en-US" altLang="en-US" dirty="0"/>
              <a:t> </a:t>
            </a:r>
            <a:r>
              <a:rPr lang="en-US" altLang="en-US" dirty="0" err="1"/>
              <a:t>simetrice</a:t>
            </a:r>
            <a:endParaRPr lang="en-US" altLang="en-US" dirty="0"/>
          </a:p>
          <a:p>
            <a:pPr marL="566738" indent="-457200" eaLnBrk="1" hangingPunct="1"/>
            <a:r>
              <a:rPr lang="en-US" altLang="en-US" dirty="0"/>
              <a:t>Cu </a:t>
            </a:r>
            <a:r>
              <a:rPr lang="en-US" altLang="en-US" dirty="0" err="1"/>
              <a:t>criptarea</a:t>
            </a:r>
            <a:r>
              <a:rPr lang="en-US" altLang="en-US" dirty="0"/>
              <a:t> </a:t>
            </a:r>
            <a:r>
              <a:rPr lang="en-US" altLang="en-US" dirty="0" err="1"/>
              <a:t>simetrică</a:t>
            </a:r>
            <a:r>
              <a:rPr lang="en-US" altLang="en-US" dirty="0"/>
              <a:t>, </a:t>
            </a:r>
            <a:r>
              <a:rPr lang="en-US" altLang="en-US" dirty="0" err="1"/>
              <a:t>cheia</a:t>
            </a:r>
            <a:r>
              <a:rPr lang="en-US" altLang="en-US" dirty="0"/>
              <a:t> </a:t>
            </a:r>
            <a:r>
              <a:rPr lang="en-US" altLang="en-US" dirty="0" err="1"/>
              <a:t>ar</a:t>
            </a:r>
            <a:r>
              <a:rPr lang="en-US" altLang="en-US" dirty="0"/>
              <a:t> </a:t>
            </a:r>
            <a:r>
              <a:rPr lang="en-US" altLang="en-US" dirty="0" err="1"/>
              <a:t>trebui</a:t>
            </a:r>
            <a:r>
              <a:rPr lang="en-US" altLang="en-US" dirty="0"/>
              <a:t> </a:t>
            </a:r>
            <a:r>
              <a:rPr lang="en-US" altLang="en-US" dirty="0" err="1"/>
              <a:t>să</a:t>
            </a:r>
            <a:r>
              <a:rPr lang="en-US" altLang="en-US" dirty="0"/>
              <a:t> fie </a:t>
            </a:r>
            <a:r>
              <a:rPr lang="en-US" altLang="en-US" dirty="0" err="1"/>
              <a:t>suficient</a:t>
            </a:r>
            <a:r>
              <a:rPr lang="en-US" altLang="en-US" dirty="0"/>
              <a:t> de </a:t>
            </a:r>
            <a:r>
              <a:rPr lang="en-US" altLang="en-US" dirty="0" err="1"/>
              <a:t>lungă</a:t>
            </a:r>
            <a:r>
              <a:rPr lang="en-US" altLang="en-US" dirty="0"/>
              <a:t> </a:t>
            </a:r>
            <a:r>
              <a:rPr lang="en-US" altLang="en-US" dirty="0" err="1"/>
              <a:t>pentru</a:t>
            </a:r>
            <a:r>
              <a:rPr lang="en-US" altLang="en-US" dirty="0"/>
              <a:t> a </a:t>
            </a:r>
            <a:r>
              <a:rPr lang="en-US" altLang="en-US" dirty="0" err="1"/>
              <a:t>preveni</a:t>
            </a:r>
            <a:r>
              <a:rPr lang="en-US" altLang="en-US" dirty="0"/>
              <a:t> </a:t>
            </a:r>
            <a:r>
              <a:rPr lang="en-US" altLang="en-US" dirty="0" err="1"/>
              <a:t>încercarea</a:t>
            </a:r>
            <a:r>
              <a:rPr lang="en-US" altLang="en-US" dirty="0"/>
              <a:t> </a:t>
            </a:r>
            <a:r>
              <a:rPr lang="en-US" altLang="en-US" dirty="0" err="1"/>
              <a:t>tuturor</a:t>
            </a:r>
            <a:r>
              <a:rPr lang="en-US" altLang="en-US" dirty="0"/>
              <a:t> </a:t>
            </a:r>
            <a:r>
              <a:rPr lang="en-US" altLang="en-US" dirty="0" err="1"/>
              <a:t>numerelor</a:t>
            </a:r>
            <a:r>
              <a:rPr lang="en-US" altLang="en-US" dirty="0"/>
              <a:t> </a:t>
            </a:r>
            <a:r>
              <a:rPr lang="en-US" altLang="en-US" dirty="0" err="1"/>
              <a:t>posibile</a:t>
            </a:r>
            <a:r>
              <a:rPr lang="en-US" altLang="en-US" dirty="0"/>
              <a:t> care </a:t>
            </a:r>
            <a:r>
              <a:rPr lang="en-US" altLang="en-US" dirty="0" err="1"/>
              <a:t>ar</a:t>
            </a:r>
            <a:r>
              <a:rPr lang="en-US" altLang="en-US" dirty="0"/>
              <a:t> </a:t>
            </a:r>
            <a:r>
              <a:rPr lang="en-US" altLang="en-US" dirty="0" err="1"/>
              <a:t>putea</a:t>
            </a:r>
            <a:r>
              <a:rPr lang="en-US" altLang="en-US" dirty="0"/>
              <a:t> </a:t>
            </a:r>
            <a:r>
              <a:rPr lang="en-US" altLang="en-US" dirty="0" err="1"/>
              <a:t>corespunde</a:t>
            </a:r>
            <a:r>
              <a:rPr lang="en-US" altLang="en-US" dirty="0"/>
              <a:t> </a:t>
            </a:r>
            <a:r>
              <a:rPr lang="en-US" altLang="en-US" dirty="0" err="1"/>
              <a:t>unei</a:t>
            </a:r>
            <a:r>
              <a:rPr lang="en-US" altLang="en-US" dirty="0"/>
              <a:t> </a:t>
            </a:r>
            <a:r>
              <a:rPr lang="en-US" altLang="en-US" dirty="0" err="1"/>
              <a:t>chei</a:t>
            </a:r>
            <a:endParaRPr lang="en-US" altLang="en-US" dirty="0"/>
          </a:p>
          <a:p>
            <a:pPr marL="566738" indent="-457200" eaLnBrk="1" hangingPunct="1"/>
            <a:r>
              <a:rPr lang="en-US" altLang="en-US" dirty="0" err="1"/>
              <a:t>Algoritmii</a:t>
            </a:r>
            <a:r>
              <a:rPr lang="en-US" altLang="en-US" dirty="0"/>
              <a:t> </a:t>
            </a:r>
            <a:r>
              <a:rPr lang="en-US" altLang="en-US" dirty="0" err="1"/>
              <a:t>simetrici</a:t>
            </a:r>
            <a:r>
              <a:rPr lang="en-US" altLang="en-US" dirty="0"/>
              <a:t> de </a:t>
            </a:r>
            <a:r>
              <a:rPr lang="en-US" altLang="en-US" dirty="0" err="1"/>
              <a:t>astăzi</a:t>
            </a:r>
            <a:r>
              <a:rPr lang="en-US" altLang="en-US" dirty="0"/>
              <a:t> </a:t>
            </a:r>
            <a:r>
              <a:rPr lang="en-US" altLang="en-US" dirty="0" err="1"/>
              <a:t>folosesc</a:t>
            </a:r>
            <a:r>
              <a:rPr lang="en-US" altLang="en-US" dirty="0"/>
              <a:t> de </a:t>
            </a:r>
            <a:r>
              <a:rPr lang="en-US" altLang="en-US" dirty="0" err="1"/>
              <a:t>obicei</a:t>
            </a:r>
            <a:r>
              <a:rPr lang="en-US" altLang="en-US" dirty="0"/>
              <a:t> </a:t>
            </a:r>
            <a:r>
              <a:rPr lang="en-US" altLang="en-US" dirty="0" err="1"/>
              <a:t>chei</a:t>
            </a:r>
            <a:r>
              <a:rPr lang="en-US" altLang="en-US" dirty="0"/>
              <a:t> de 128, 256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uneori</a:t>
            </a:r>
            <a:r>
              <a:rPr lang="en-US" altLang="en-US" dirty="0"/>
              <a:t> de 512 </a:t>
            </a:r>
            <a:r>
              <a:rPr lang="en-US" altLang="en-US" dirty="0" err="1"/>
              <a:t>biți</a:t>
            </a:r>
            <a:endParaRPr lang="en-US" altLang="en-US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388100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it-IT" altLang="en-US" dirty="0"/>
              <a:t>Comparația algoritmilor simetrici și asimetrici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Pentru</a:t>
            </a:r>
            <a:r>
              <a:rPr lang="en-US" dirty="0"/>
              <a:t> </a:t>
            </a:r>
            <a:r>
              <a:rPr lang="en-US" dirty="0" err="1"/>
              <a:t>algoritmii</a:t>
            </a:r>
            <a:r>
              <a:rPr lang="en-US" dirty="0"/>
              <a:t> </a:t>
            </a:r>
            <a:r>
              <a:rPr lang="en-US" dirty="0" err="1"/>
              <a:t>asimetrici</a:t>
            </a:r>
            <a:r>
              <a:rPr lang="en-US" dirty="0"/>
              <a:t> nu </a:t>
            </a:r>
            <a:r>
              <a:rPr lang="en-US" dirty="0" err="1"/>
              <a:t>toate</a:t>
            </a:r>
            <a:r>
              <a:rPr lang="en-US" dirty="0"/>
              <a:t> </a:t>
            </a:r>
            <a:r>
              <a:rPr lang="en-US" dirty="0" err="1"/>
              <a:t>cheile</a:t>
            </a:r>
            <a:r>
              <a:rPr lang="en-US" dirty="0"/>
              <a:t> sunt </a:t>
            </a:r>
            <a:r>
              <a:rPr lang="en-US" dirty="0" err="1"/>
              <a:t>posibile</a:t>
            </a:r>
            <a:r>
              <a:rPr lang="en-US" dirty="0"/>
              <a:t>, </a:t>
            </a:r>
            <a:r>
              <a:rPr lang="en-US" dirty="0" err="1"/>
              <a:t>deoarece</a:t>
            </a:r>
            <a:r>
              <a:rPr lang="en-US" dirty="0"/>
              <a:t> sunt legate de o </a:t>
            </a:r>
            <a:r>
              <a:rPr lang="en-US" dirty="0" err="1"/>
              <a:t>anumită</a:t>
            </a:r>
            <a:r>
              <a:rPr lang="en-US" dirty="0"/>
              <a:t> </a:t>
            </a:r>
            <a:r>
              <a:rPr lang="en-US" dirty="0" err="1"/>
              <a:t>caracteristică</a:t>
            </a:r>
            <a:r>
              <a:rPr lang="en-US" dirty="0"/>
              <a:t> (de </a:t>
            </a:r>
            <a:r>
              <a:rPr lang="en-US" dirty="0" err="1"/>
              <a:t>exemplu</a:t>
            </a:r>
            <a:r>
              <a:rPr lang="en-US" dirty="0"/>
              <a:t>, nu </a:t>
            </a:r>
            <a:r>
              <a:rPr lang="en-US" dirty="0" err="1"/>
              <a:t>toate</a:t>
            </a:r>
            <a:r>
              <a:rPr lang="en-US" dirty="0"/>
              <a:t> </a:t>
            </a:r>
            <a:r>
              <a:rPr lang="en-US" dirty="0" err="1"/>
              <a:t>numerele</a:t>
            </a:r>
            <a:r>
              <a:rPr lang="en-US" dirty="0"/>
              <a:t> sunt prime)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Pentru</a:t>
            </a:r>
            <a:r>
              <a:rPr lang="en-US" dirty="0"/>
              <a:t> a </a:t>
            </a:r>
            <a:r>
              <a:rPr lang="en-US" dirty="0" err="1"/>
              <a:t>avea</a:t>
            </a:r>
            <a:r>
              <a:rPr lang="en-US" dirty="0"/>
              <a:t> </a:t>
            </a:r>
            <a:r>
              <a:rPr lang="en-US" dirty="0" err="1"/>
              <a:t>aceeași</a:t>
            </a:r>
            <a:r>
              <a:rPr lang="en-US" dirty="0"/>
              <a:t> </a:t>
            </a:r>
            <a:r>
              <a:rPr lang="en-US" dirty="0" err="1"/>
              <a:t>robustețe</a:t>
            </a:r>
            <a:r>
              <a:rPr lang="en-US" dirty="0"/>
              <a:t> a </a:t>
            </a:r>
            <a:r>
              <a:rPr lang="en-US" dirty="0" err="1"/>
              <a:t>algoritmului</a:t>
            </a:r>
            <a:r>
              <a:rPr lang="en-US" dirty="0"/>
              <a:t> (</a:t>
            </a:r>
            <a:r>
              <a:rPr lang="en-US" dirty="0" err="1"/>
              <a:t>dificultate</a:t>
            </a:r>
            <a:r>
              <a:rPr lang="en-US" dirty="0"/>
              <a:t> din </a:t>
            </a:r>
            <a:r>
              <a:rPr lang="en-US" dirty="0" err="1"/>
              <a:t>punct</a:t>
            </a:r>
            <a:r>
              <a:rPr lang="en-US" dirty="0"/>
              <a:t> de </a:t>
            </a:r>
            <a:r>
              <a:rPr lang="en-US" dirty="0" err="1"/>
              <a:t>vedere</a:t>
            </a:r>
            <a:r>
              <a:rPr lang="en-US" dirty="0"/>
              <a:t> </a:t>
            </a:r>
            <a:r>
              <a:rPr lang="en-US" dirty="0" err="1"/>
              <a:t>computațional</a:t>
            </a:r>
            <a:r>
              <a:rPr lang="en-US" dirty="0"/>
              <a:t>) ca un </a:t>
            </a:r>
            <a:r>
              <a:rPr lang="en-US" dirty="0" err="1"/>
              <a:t>algoritm</a:t>
            </a:r>
            <a:r>
              <a:rPr lang="en-US" dirty="0"/>
              <a:t> </a:t>
            </a:r>
            <a:r>
              <a:rPr lang="en-US" dirty="0" err="1"/>
              <a:t>simetric</a:t>
            </a:r>
            <a:r>
              <a:rPr lang="en-US" dirty="0"/>
              <a:t> de 128 de </a:t>
            </a:r>
            <a:r>
              <a:rPr lang="en-US" dirty="0" err="1"/>
              <a:t>biți</a:t>
            </a:r>
            <a:r>
              <a:rPr lang="en-US" dirty="0"/>
              <a:t>, </a:t>
            </a:r>
            <a:r>
              <a:rPr lang="en-US" dirty="0" err="1"/>
              <a:t>algoritmul</a:t>
            </a:r>
            <a:r>
              <a:rPr lang="en-US" dirty="0"/>
              <a:t> RSA are </a:t>
            </a:r>
            <a:r>
              <a:rPr lang="en-US" dirty="0" err="1"/>
              <a:t>nevoie</a:t>
            </a:r>
            <a:r>
              <a:rPr lang="en-US" dirty="0"/>
              <a:t> de o </a:t>
            </a:r>
            <a:r>
              <a:rPr lang="en-US" dirty="0" err="1"/>
              <a:t>cheie</a:t>
            </a:r>
            <a:r>
              <a:rPr lang="en-US" dirty="0"/>
              <a:t> de </a:t>
            </a:r>
            <a:r>
              <a:rPr lang="en-US" dirty="0" err="1"/>
              <a:t>ordinul</a:t>
            </a:r>
            <a:r>
              <a:rPr lang="en-US" dirty="0"/>
              <a:t> a 1024 de </a:t>
            </a:r>
            <a:r>
              <a:rPr lang="en-US" dirty="0" err="1"/>
              <a:t>biți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Algoritmii</a:t>
            </a:r>
            <a:r>
              <a:rPr lang="en-US" dirty="0"/>
              <a:t> </a:t>
            </a:r>
            <a:r>
              <a:rPr lang="en-US" dirty="0" err="1"/>
              <a:t>asimetrici</a:t>
            </a:r>
            <a:r>
              <a:rPr lang="en-US" dirty="0"/>
              <a:t> de </a:t>
            </a:r>
            <a:r>
              <a:rPr lang="en-US" dirty="0" err="1"/>
              <a:t>astăzi</a:t>
            </a:r>
            <a:r>
              <a:rPr lang="en-US" dirty="0"/>
              <a:t> </a:t>
            </a:r>
            <a:r>
              <a:rPr lang="en-US" dirty="0" err="1"/>
              <a:t>folosesc</a:t>
            </a:r>
            <a:r>
              <a:rPr lang="en-US" dirty="0"/>
              <a:t> de </a:t>
            </a:r>
            <a:r>
              <a:rPr lang="en-US" dirty="0" err="1"/>
              <a:t>obicei</a:t>
            </a:r>
            <a:r>
              <a:rPr lang="en-US" dirty="0"/>
              <a:t> </a:t>
            </a:r>
            <a:r>
              <a:rPr lang="en-US" dirty="0" err="1"/>
              <a:t>chei</a:t>
            </a:r>
            <a:r>
              <a:rPr lang="en-US" dirty="0"/>
              <a:t> de 1024, 2048 </a:t>
            </a:r>
            <a:r>
              <a:rPr lang="en-US" dirty="0" err="1"/>
              <a:t>și</a:t>
            </a:r>
            <a:r>
              <a:rPr lang="en-US" dirty="0"/>
              <a:t> 4096 de </a:t>
            </a:r>
            <a:r>
              <a:rPr lang="en-US" dirty="0" err="1"/>
              <a:t>biți</a:t>
            </a:r>
            <a:endParaRPr lang="it-IT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 err="1"/>
              <a:t>Funcții</a:t>
            </a:r>
            <a:r>
              <a:rPr lang="en-US" altLang="en-US" dirty="0"/>
              <a:t> hash</a:t>
            </a:r>
            <a:endParaRPr lang="it-IT" altLang="en-US" dirty="0"/>
          </a:p>
        </p:txBody>
      </p:sp>
      <p:sp>
        <p:nvSpPr>
          <p:cNvPr id="48131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 dirty="0" err="1"/>
              <a:t>Funcțiile</a:t>
            </a:r>
            <a:r>
              <a:rPr lang="en-US" altLang="en-US" dirty="0"/>
              <a:t> hash </a:t>
            </a:r>
            <a:r>
              <a:rPr lang="en-US" altLang="en-US" dirty="0" err="1"/>
              <a:t>calculează</a:t>
            </a:r>
            <a:r>
              <a:rPr lang="en-US" altLang="en-US" dirty="0"/>
              <a:t> un </a:t>
            </a:r>
            <a:r>
              <a:rPr lang="en-US" altLang="en-US" dirty="0" err="1"/>
              <a:t>rezumat</a:t>
            </a:r>
            <a:r>
              <a:rPr lang="en-US" altLang="en-US" dirty="0"/>
              <a:t> </a:t>
            </a:r>
            <a:r>
              <a:rPr lang="en-US" altLang="en-US" dirty="0" err="1"/>
              <a:t>scurt</a:t>
            </a:r>
            <a:r>
              <a:rPr lang="en-US" altLang="en-US" dirty="0"/>
              <a:t> cu </a:t>
            </a:r>
            <a:r>
              <a:rPr lang="en-US" altLang="en-US" dirty="0" err="1"/>
              <a:t>lungime</a:t>
            </a:r>
            <a:r>
              <a:rPr lang="en-US" altLang="en-US" dirty="0"/>
              <a:t> </a:t>
            </a:r>
            <a:r>
              <a:rPr lang="en-US" altLang="en-US" dirty="0" err="1"/>
              <a:t>fixă</a:t>
            </a:r>
            <a:r>
              <a:rPr lang="en-US" altLang="en-US" dirty="0"/>
              <a:t> a </a:t>
            </a:r>
            <a:r>
              <a:rPr lang="en-US" altLang="en-US" dirty="0" err="1"/>
              <a:t>unui</a:t>
            </a:r>
            <a:r>
              <a:rPr lang="en-US" altLang="en-US" dirty="0"/>
              <a:t> text de </a:t>
            </a:r>
            <a:r>
              <a:rPr lang="en-US" altLang="en-US" dirty="0" err="1"/>
              <a:t>lungime</a:t>
            </a:r>
            <a:r>
              <a:rPr lang="en-US" altLang="en-US" dirty="0"/>
              <a:t> </a:t>
            </a:r>
            <a:r>
              <a:rPr lang="en-US" altLang="en-US" dirty="0" err="1"/>
              <a:t>arbitrară</a:t>
            </a:r>
            <a:endParaRPr lang="en-US" altLang="en-US" dirty="0"/>
          </a:p>
          <a:p>
            <a:pPr marL="566738" indent="-457200" eaLnBrk="1" hangingPunct="1"/>
            <a:r>
              <a:rPr lang="en-US" altLang="en-US" dirty="0" err="1"/>
              <a:t>Acest</a:t>
            </a:r>
            <a:r>
              <a:rPr lang="en-US" altLang="en-US" dirty="0"/>
              <a:t> </a:t>
            </a:r>
            <a:r>
              <a:rPr lang="en-US" altLang="en-US" dirty="0" err="1"/>
              <a:t>rezumat</a:t>
            </a:r>
            <a:r>
              <a:rPr lang="en-US" altLang="en-US" dirty="0"/>
              <a:t> se </a:t>
            </a:r>
            <a:r>
              <a:rPr lang="en-US" altLang="en-US" dirty="0" err="1"/>
              <a:t>numește</a:t>
            </a:r>
            <a:r>
              <a:rPr lang="en-US" altLang="en-US" dirty="0"/>
              <a:t> </a:t>
            </a:r>
            <a:r>
              <a:rPr lang="en-US" altLang="en-US" dirty="0" err="1"/>
              <a:t>rezumat</a:t>
            </a:r>
            <a:endParaRPr lang="en-US" altLang="en-US" dirty="0"/>
          </a:p>
          <a:p>
            <a:pPr marL="566738" indent="-457200" eaLnBrk="1" hangingPunct="1"/>
            <a:r>
              <a:rPr lang="en-US" altLang="en-US" dirty="0"/>
              <a:t>O </a:t>
            </a:r>
            <a:r>
              <a:rPr lang="en-US" altLang="en-US" dirty="0" err="1"/>
              <a:t>funcție</a:t>
            </a:r>
            <a:r>
              <a:rPr lang="en-US" altLang="en-US" dirty="0"/>
              <a:t> hash </a:t>
            </a:r>
            <a:r>
              <a:rPr lang="en-US" altLang="en-US" dirty="0" err="1"/>
              <a:t>trebuie</a:t>
            </a:r>
            <a:r>
              <a:rPr lang="en-US" altLang="en-US" dirty="0"/>
              <a:t> </a:t>
            </a:r>
            <a:r>
              <a:rPr lang="en-US" altLang="en-US" dirty="0" err="1"/>
              <a:t>să</a:t>
            </a:r>
            <a:r>
              <a:rPr lang="en-US" altLang="en-US" dirty="0"/>
              <a:t> fie </a:t>
            </a:r>
            <a:r>
              <a:rPr lang="en-US" altLang="en-US" dirty="0" err="1"/>
              <a:t>simplă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rapidă</a:t>
            </a:r>
            <a:r>
              <a:rPr lang="en-US" altLang="en-US" dirty="0"/>
              <a:t> de </a:t>
            </a:r>
            <a:r>
              <a:rPr lang="en-US" altLang="en-US" dirty="0" err="1"/>
              <a:t>calculat</a:t>
            </a:r>
            <a:r>
              <a:rPr lang="en-US" altLang="en-US" dirty="0"/>
              <a:t>.</a:t>
            </a:r>
          </a:p>
          <a:p>
            <a:pPr marL="566738" indent="-457200" eaLnBrk="1" hangingPunct="1"/>
            <a:r>
              <a:rPr lang="en-US" altLang="en-US" dirty="0" err="1"/>
              <a:t>Funcțiile</a:t>
            </a:r>
            <a:r>
              <a:rPr lang="en-US" altLang="en-US" dirty="0"/>
              <a:t> hash sunt „</a:t>
            </a:r>
            <a:r>
              <a:rPr lang="en-US" altLang="en-US" dirty="0" err="1"/>
              <a:t>funcții</a:t>
            </a:r>
            <a:r>
              <a:rPr lang="en-US" altLang="en-US" dirty="0"/>
              <a:t> </a:t>
            </a:r>
            <a:r>
              <a:rPr lang="en-US" altLang="en-US" dirty="0" err="1"/>
              <a:t>unidirecționale</a:t>
            </a:r>
            <a:r>
              <a:rPr lang="en-US" altLang="en-US" dirty="0"/>
              <a:t>”: </a:t>
            </a:r>
            <a:r>
              <a:rPr lang="en-US" altLang="en-US" dirty="0" err="1"/>
              <a:t>este</a:t>
            </a:r>
            <a:r>
              <a:rPr lang="en-US" altLang="en-US" dirty="0"/>
              <a:t> </a:t>
            </a:r>
            <a:r>
              <a:rPr lang="en-US" altLang="en-US" dirty="0" err="1"/>
              <a:t>foarte</a:t>
            </a:r>
            <a:r>
              <a:rPr lang="en-US" altLang="en-US" dirty="0"/>
              <a:t> complex </a:t>
            </a:r>
            <a:r>
              <a:rPr lang="en-US" altLang="en-US" dirty="0" err="1"/>
              <a:t>și</a:t>
            </a:r>
            <a:r>
              <a:rPr lang="en-US" altLang="en-US" dirty="0"/>
              <a:t> lent din digest </a:t>
            </a:r>
            <a:r>
              <a:rPr lang="en-US" altLang="en-US" dirty="0" err="1"/>
              <a:t>recuperarea</a:t>
            </a:r>
            <a:r>
              <a:rPr lang="en-US" altLang="en-US" dirty="0"/>
              <a:t> </a:t>
            </a:r>
            <a:r>
              <a:rPr lang="en-US" altLang="en-US" dirty="0" err="1"/>
              <a:t>unui</a:t>
            </a:r>
            <a:r>
              <a:rPr lang="en-US" altLang="en-US" dirty="0"/>
              <a:t> </a:t>
            </a:r>
            <a:r>
              <a:rPr lang="en-US" altLang="en-US" dirty="0" err="1"/>
              <a:t>posibil</a:t>
            </a:r>
            <a:r>
              <a:rPr lang="en-US" altLang="en-US" dirty="0"/>
              <a:t> text care </a:t>
            </a:r>
            <a:r>
              <a:rPr lang="en-US" altLang="en-US" dirty="0" err="1"/>
              <a:t>îl</a:t>
            </a:r>
            <a:r>
              <a:rPr lang="en-US" altLang="en-US" dirty="0"/>
              <a:t> </a:t>
            </a:r>
            <a:r>
              <a:rPr lang="en-US" altLang="en-US" dirty="0" err="1"/>
              <a:t>generează</a:t>
            </a:r>
            <a:endParaRPr lang="en-US" altLang="en-US" dirty="0"/>
          </a:p>
          <a:p>
            <a:pPr marL="566738" indent="-457200" eaLnBrk="1" hangingPunct="1"/>
            <a:r>
              <a:rPr lang="en-US" altLang="en-US" dirty="0" err="1"/>
              <a:t>Chiar</a:t>
            </a:r>
            <a:r>
              <a:rPr lang="en-US" altLang="en-US" dirty="0"/>
              <a:t> </a:t>
            </a:r>
            <a:r>
              <a:rPr lang="en-US" altLang="en-US" dirty="0" err="1"/>
              <a:t>dacă</a:t>
            </a:r>
            <a:r>
              <a:rPr lang="en-US" altLang="en-US" dirty="0"/>
              <a:t> se </a:t>
            </a:r>
            <a:r>
              <a:rPr lang="en-US" altLang="en-US" dirty="0" err="1"/>
              <a:t>constată</a:t>
            </a:r>
            <a:r>
              <a:rPr lang="en-US" altLang="en-US" dirty="0"/>
              <a:t> </a:t>
            </a:r>
            <a:r>
              <a:rPr lang="en-US" altLang="en-US" dirty="0" err="1"/>
              <a:t>că</a:t>
            </a:r>
            <a:r>
              <a:rPr lang="en-US" altLang="en-US" dirty="0"/>
              <a:t> un text are </a:t>
            </a:r>
            <a:r>
              <a:rPr lang="en-US" altLang="en-US" dirty="0" err="1"/>
              <a:t>rezumatul</a:t>
            </a:r>
            <a:r>
              <a:rPr lang="en-US" altLang="en-US" dirty="0"/>
              <a:t> </a:t>
            </a:r>
            <a:r>
              <a:rPr lang="en-US" altLang="en-US" dirty="0" err="1"/>
              <a:t>dat</a:t>
            </a:r>
            <a:r>
              <a:rPr lang="en-US" altLang="en-US" dirty="0"/>
              <a:t>, </a:t>
            </a:r>
            <a:r>
              <a:rPr lang="en-US" altLang="en-US" dirty="0" err="1"/>
              <a:t>este</a:t>
            </a:r>
            <a:r>
              <a:rPr lang="en-US" altLang="en-US" dirty="0"/>
              <a:t> </a:t>
            </a:r>
            <a:r>
              <a:rPr lang="en-US" altLang="en-US" dirty="0" err="1"/>
              <a:t>extrem</a:t>
            </a:r>
            <a:r>
              <a:rPr lang="en-US" altLang="en-US" dirty="0"/>
              <a:t> de </a:t>
            </a:r>
            <a:r>
              <a:rPr lang="en-US" altLang="en-US" dirty="0" err="1"/>
              <a:t>improbabil</a:t>
            </a:r>
            <a:r>
              <a:rPr lang="en-US" altLang="en-US" dirty="0"/>
              <a:t> </a:t>
            </a:r>
            <a:r>
              <a:rPr lang="en-US" altLang="en-US" dirty="0" err="1"/>
              <a:t>să</a:t>
            </a:r>
            <a:r>
              <a:rPr lang="en-US" altLang="en-US" dirty="0"/>
              <a:t> fie </a:t>
            </a:r>
            <a:r>
              <a:rPr lang="en-US" altLang="en-US" dirty="0" err="1"/>
              <a:t>textul</a:t>
            </a:r>
            <a:r>
              <a:rPr lang="en-US" altLang="en-US" dirty="0"/>
              <a:t> original </a:t>
            </a:r>
            <a:r>
              <a:rPr lang="en-US" altLang="en-US" dirty="0" err="1"/>
              <a:t>sau</a:t>
            </a:r>
            <a:r>
              <a:rPr lang="en-US" altLang="en-US" dirty="0"/>
              <a:t> </a:t>
            </a:r>
            <a:r>
              <a:rPr lang="en-US" altLang="en-US" dirty="0" err="1"/>
              <a:t>chiar</a:t>
            </a:r>
            <a:r>
              <a:rPr lang="en-US" altLang="en-US" dirty="0"/>
              <a:t> </a:t>
            </a:r>
            <a:r>
              <a:rPr lang="en-US" altLang="en-US" dirty="0" err="1"/>
              <a:t>să</a:t>
            </a:r>
            <a:r>
              <a:rPr lang="en-US" altLang="en-US" dirty="0"/>
              <a:t> </a:t>
            </a:r>
            <a:r>
              <a:rPr lang="en-US" altLang="en-US" dirty="0" err="1"/>
              <a:t>aibă</a:t>
            </a:r>
            <a:r>
              <a:rPr lang="en-US" altLang="en-US" dirty="0"/>
              <a:t> </a:t>
            </a:r>
            <a:r>
              <a:rPr lang="en-US" altLang="en-US" dirty="0" err="1"/>
              <a:t>sens</a:t>
            </a:r>
            <a:endParaRPr lang="it-IT" altLang="en-US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 err="1"/>
              <a:t>Funcția</a:t>
            </a:r>
            <a:r>
              <a:rPr lang="en-US" altLang="en-US" dirty="0"/>
              <a:t> Hash ca </a:t>
            </a:r>
            <a:r>
              <a:rPr lang="en-US" altLang="en-US" dirty="0" err="1"/>
              <a:t>verificare</a:t>
            </a:r>
            <a:r>
              <a:rPr lang="en-US" altLang="en-US" dirty="0"/>
              <a:t> a </a:t>
            </a:r>
            <a:r>
              <a:rPr lang="en-US" altLang="en-US" dirty="0" err="1"/>
              <a:t>integrității</a:t>
            </a:r>
            <a:endParaRPr lang="it-IT" alt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Având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vedere</a:t>
            </a:r>
            <a:r>
              <a:rPr lang="en-US" dirty="0"/>
              <a:t> un </a:t>
            </a:r>
            <a:r>
              <a:rPr lang="en-US" dirty="0" err="1"/>
              <a:t>mesaj</a:t>
            </a:r>
            <a:r>
              <a:rPr lang="en-US" dirty="0"/>
              <a:t> M, </a:t>
            </a:r>
            <a:r>
              <a:rPr lang="en-US" dirty="0" err="1"/>
              <a:t>rezumatul</a:t>
            </a:r>
            <a:r>
              <a:rPr lang="en-US" dirty="0"/>
              <a:t> </a:t>
            </a:r>
            <a:r>
              <a:rPr lang="en-US" dirty="0" err="1"/>
              <a:t>său</a:t>
            </a:r>
            <a:r>
              <a:rPr lang="en-US" dirty="0"/>
              <a:t> D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calculat</a:t>
            </a:r>
            <a:r>
              <a:rPr lang="en-US" dirty="0"/>
              <a:t> </a:t>
            </a:r>
            <a:r>
              <a:rPr lang="en-US" dirty="0" err="1"/>
              <a:t>prin</a:t>
            </a:r>
            <a:r>
              <a:rPr lang="en-US" dirty="0"/>
              <a:t> </a:t>
            </a:r>
            <a:r>
              <a:rPr lang="en-US" dirty="0" err="1"/>
              <a:t>intermediul</a:t>
            </a:r>
            <a:r>
              <a:rPr lang="en-US" dirty="0"/>
              <a:t> </a:t>
            </a:r>
            <a:r>
              <a:rPr lang="en-US" dirty="0" err="1"/>
              <a:t>unei</a:t>
            </a:r>
            <a:r>
              <a:rPr lang="en-US" dirty="0"/>
              <a:t> </a:t>
            </a:r>
            <a:r>
              <a:rPr lang="en-US" dirty="0" err="1"/>
              <a:t>funcții</a:t>
            </a:r>
            <a:r>
              <a:rPr lang="en-US" dirty="0"/>
              <a:t> hash H: D = H(M)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O </a:t>
            </a:r>
            <a:r>
              <a:rPr lang="en-US" dirty="0" err="1"/>
              <a:t>transmisie</a:t>
            </a:r>
            <a:r>
              <a:rPr lang="en-US" dirty="0"/>
              <a:t> </a:t>
            </a:r>
            <a:r>
              <a:rPr lang="en-US" dirty="0" err="1"/>
              <a:t>sigură</a:t>
            </a:r>
            <a:r>
              <a:rPr lang="en-US" dirty="0"/>
              <a:t> a </a:t>
            </a:r>
            <a:r>
              <a:rPr lang="en-US" dirty="0" err="1"/>
              <a:t>rezumatului</a:t>
            </a:r>
            <a:r>
              <a:rPr lang="en-US" dirty="0"/>
              <a:t> D </a:t>
            </a:r>
            <a:r>
              <a:rPr lang="en-US" dirty="0" err="1"/>
              <a:t>permite</a:t>
            </a:r>
            <a:r>
              <a:rPr lang="en-US" dirty="0"/>
              <a:t> </a:t>
            </a:r>
            <a:r>
              <a:rPr lang="en-US" dirty="0" err="1"/>
              <a:t>să</a:t>
            </a:r>
            <a:r>
              <a:rPr lang="en-US" dirty="0"/>
              <a:t> </a:t>
            </a:r>
            <a:r>
              <a:rPr lang="en-US" dirty="0" err="1"/>
              <a:t>vă</a:t>
            </a:r>
            <a:r>
              <a:rPr lang="en-US" dirty="0"/>
              <a:t> </a:t>
            </a:r>
            <a:r>
              <a:rPr lang="en-US" dirty="0" err="1"/>
              <a:t>asigurați</a:t>
            </a:r>
            <a:r>
              <a:rPr lang="en-US" dirty="0"/>
              <a:t> </a:t>
            </a:r>
            <a:r>
              <a:rPr lang="en-US" dirty="0" err="1"/>
              <a:t>că</a:t>
            </a:r>
            <a:r>
              <a:rPr lang="en-US" dirty="0"/>
              <a:t> </a:t>
            </a:r>
            <a:r>
              <a:rPr lang="en-US" dirty="0" err="1"/>
              <a:t>mesajul</a:t>
            </a:r>
            <a:r>
              <a:rPr lang="en-US" dirty="0"/>
              <a:t> M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corect</a:t>
            </a:r>
            <a:r>
              <a:rPr lang="en-US" dirty="0"/>
              <a:t>: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receptorul</a:t>
            </a:r>
            <a:r>
              <a:rPr lang="en-US" dirty="0"/>
              <a:t> </a:t>
            </a:r>
            <a:r>
              <a:rPr lang="en-US" dirty="0" err="1"/>
              <a:t>mesajului</a:t>
            </a:r>
            <a:r>
              <a:rPr lang="en-US" dirty="0"/>
              <a:t> M </a:t>
            </a:r>
            <a:r>
              <a:rPr lang="en-US" dirty="0" err="1"/>
              <a:t>calculează</a:t>
            </a:r>
            <a:r>
              <a:rPr lang="en-US" dirty="0"/>
              <a:t> </a:t>
            </a:r>
            <a:r>
              <a:rPr lang="en-US" dirty="0" err="1"/>
              <a:t>rezumatul</a:t>
            </a:r>
            <a:r>
              <a:rPr lang="en-US" dirty="0"/>
              <a:t> pe </a:t>
            </a:r>
            <a:r>
              <a:rPr lang="en-US" dirty="0" err="1"/>
              <a:t>acesta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îl</a:t>
            </a:r>
            <a:r>
              <a:rPr lang="en-US" dirty="0"/>
              <a:t> </a:t>
            </a:r>
            <a:r>
              <a:rPr lang="en-US" dirty="0" err="1"/>
              <a:t>compară</a:t>
            </a:r>
            <a:r>
              <a:rPr lang="en-US" dirty="0"/>
              <a:t> cu </a:t>
            </a:r>
            <a:r>
              <a:rPr lang="en-US" dirty="0" err="1"/>
              <a:t>cel</a:t>
            </a:r>
            <a:r>
              <a:rPr lang="en-US" dirty="0"/>
              <a:t> (D) </a:t>
            </a:r>
            <a:r>
              <a:rPr lang="en-US" dirty="0" err="1"/>
              <a:t>primit</a:t>
            </a:r>
            <a:endParaRPr lang="en-US" dirty="0"/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dacă</a:t>
            </a:r>
            <a:r>
              <a:rPr lang="en-US" dirty="0"/>
              <a:t> sunt </a:t>
            </a:r>
            <a:r>
              <a:rPr lang="en-US" dirty="0" err="1"/>
              <a:t>identice</a:t>
            </a:r>
            <a:r>
              <a:rPr lang="en-US" dirty="0"/>
              <a:t>, </a:t>
            </a:r>
            <a:r>
              <a:rPr lang="en-US" dirty="0" err="1"/>
              <a:t>mesajul</a:t>
            </a:r>
            <a:r>
              <a:rPr lang="en-US" dirty="0"/>
              <a:t> nu a </a:t>
            </a:r>
            <a:r>
              <a:rPr lang="en-US" dirty="0" err="1"/>
              <a:t>fost</a:t>
            </a:r>
            <a:r>
              <a:rPr lang="en-US" dirty="0"/>
              <a:t> </a:t>
            </a:r>
            <a:r>
              <a:rPr lang="en-US" dirty="0" err="1"/>
              <a:t>modificat</a:t>
            </a:r>
            <a:endParaRPr lang="en-US" dirty="0"/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esențial</a:t>
            </a:r>
            <a:r>
              <a:rPr lang="en-US" dirty="0"/>
              <a:t> ca </a:t>
            </a:r>
            <a:r>
              <a:rPr lang="en-US" dirty="0" err="1"/>
              <a:t>digestia</a:t>
            </a:r>
            <a:r>
              <a:rPr lang="en-US" dirty="0"/>
              <a:t> </a:t>
            </a:r>
            <a:r>
              <a:rPr lang="en-US" dirty="0" err="1"/>
              <a:t>să</a:t>
            </a:r>
            <a:r>
              <a:rPr lang="en-US" dirty="0"/>
              <a:t> fie </a:t>
            </a:r>
            <a:r>
              <a:rPr lang="en-US" dirty="0" err="1"/>
              <a:t>transmisă</a:t>
            </a:r>
            <a:r>
              <a:rPr lang="en-US" dirty="0"/>
              <a:t> </a:t>
            </a:r>
            <a:r>
              <a:rPr lang="en-US" dirty="0" err="1"/>
              <a:t>într</a:t>
            </a:r>
            <a:r>
              <a:rPr lang="en-US" dirty="0"/>
              <a:t>-un mod </a:t>
            </a:r>
            <a:r>
              <a:rPr lang="en-US" dirty="0" err="1"/>
              <a:t>sigur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De </a:t>
            </a:r>
            <a:r>
              <a:rPr lang="en-US" dirty="0" err="1"/>
              <a:t>asemenea</a:t>
            </a:r>
            <a:r>
              <a:rPr lang="en-US" dirty="0"/>
              <a:t>, </a:t>
            </a:r>
            <a:r>
              <a:rPr lang="en-US" dirty="0" err="1"/>
              <a:t>folosit</a:t>
            </a:r>
            <a:r>
              <a:rPr lang="en-US" dirty="0"/>
              <a:t> </a:t>
            </a:r>
            <a:r>
              <a:rPr lang="en-US" dirty="0" err="1"/>
              <a:t>pentru</a:t>
            </a:r>
            <a:r>
              <a:rPr lang="en-US" dirty="0"/>
              <a:t> a </a:t>
            </a:r>
            <a:r>
              <a:rPr lang="en-US" dirty="0" err="1"/>
              <a:t>verifica</a:t>
            </a:r>
            <a:r>
              <a:rPr lang="en-US" dirty="0"/>
              <a:t> </a:t>
            </a:r>
            <a:r>
              <a:rPr lang="en-US" dirty="0" err="1"/>
              <a:t>dacă</a:t>
            </a:r>
            <a:r>
              <a:rPr lang="en-US" dirty="0"/>
              <a:t> un </a:t>
            </a:r>
            <a:r>
              <a:rPr lang="en-US" dirty="0" err="1"/>
              <a:t>fișier</a:t>
            </a:r>
            <a:r>
              <a:rPr lang="en-US" dirty="0"/>
              <a:t> </a:t>
            </a:r>
            <a:r>
              <a:rPr lang="en-US" dirty="0" err="1"/>
              <a:t>sau</a:t>
            </a:r>
            <a:r>
              <a:rPr lang="en-US" dirty="0"/>
              <a:t> o </a:t>
            </a:r>
            <a:r>
              <a:rPr lang="en-US" dirty="0" err="1"/>
              <a:t>transmisie</a:t>
            </a:r>
            <a:r>
              <a:rPr lang="en-US" dirty="0"/>
              <a:t> a </a:t>
            </a:r>
            <a:r>
              <a:rPr lang="en-US" dirty="0" err="1"/>
              <a:t>suferit</a:t>
            </a:r>
            <a:r>
              <a:rPr lang="en-US" dirty="0"/>
              <a:t> </a:t>
            </a:r>
            <a:r>
              <a:rPr lang="en-US" dirty="0" err="1"/>
              <a:t>modificări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loc de CRC (</a:t>
            </a:r>
            <a:r>
              <a:rPr lang="en-US" dirty="0" err="1"/>
              <a:t>Verificări</a:t>
            </a:r>
            <a:r>
              <a:rPr lang="en-US" dirty="0"/>
              <a:t> de </a:t>
            </a:r>
            <a:r>
              <a:rPr lang="en-US" dirty="0" err="1"/>
              <a:t>redundanță</a:t>
            </a:r>
            <a:r>
              <a:rPr lang="en-US" dirty="0"/>
              <a:t> </a:t>
            </a:r>
            <a:r>
              <a:rPr lang="en-US" dirty="0" err="1"/>
              <a:t>ciclică</a:t>
            </a:r>
            <a:r>
              <a:rPr lang="en-US" dirty="0"/>
              <a:t>)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 err="1"/>
              <a:t>Câțiva</a:t>
            </a:r>
            <a:r>
              <a:rPr lang="en-US" altLang="en-US" dirty="0"/>
              <a:t> </a:t>
            </a:r>
            <a:r>
              <a:rPr lang="en-US" altLang="en-US" dirty="0" err="1"/>
              <a:t>algoritmi</a:t>
            </a:r>
            <a:r>
              <a:rPr lang="en-US" altLang="en-US" dirty="0"/>
              <a:t> hash </a:t>
            </a:r>
            <a:r>
              <a:rPr lang="en-US" altLang="en-US" dirty="0" err="1"/>
              <a:t>importanți</a:t>
            </a:r>
            <a:endParaRPr lang="it-IT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i="1" dirty="0"/>
              <a:t>MD5 (Message Digest #5, 1991)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Putere</a:t>
            </a:r>
            <a:r>
              <a:rPr lang="en-US" dirty="0"/>
              <a:t> de </a:t>
            </a:r>
            <a:r>
              <a:rPr lang="en-US" dirty="0" err="1"/>
              <a:t>calcul</a:t>
            </a:r>
            <a:r>
              <a:rPr lang="en-US" dirty="0"/>
              <a:t> </a:t>
            </a:r>
            <a:r>
              <a:rPr lang="en-US" dirty="0" err="1"/>
              <a:t>scăzută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Hash pe 128 de </a:t>
            </a:r>
            <a:r>
              <a:rPr lang="en-US" dirty="0" err="1"/>
              <a:t>biți</a:t>
            </a:r>
            <a:r>
              <a:rPr lang="en-US" dirty="0"/>
              <a:t> </a:t>
            </a:r>
          </a:p>
          <a:p>
            <a:pPr marL="109728" indent="0" eaLnBrk="1" fontAlgn="auto" hangingPunct="1">
              <a:spcAft>
                <a:spcPts val="0"/>
              </a:spcAft>
              <a:buNone/>
              <a:defRPr/>
            </a:pPr>
            <a:r>
              <a:rPr lang="en-US" dirty="0"/>
              <a:t>	De-a </a:t>
            </a:r>
            <a:r>
              <a:rPr lang="en-US" dirty="0" err="1"/>
              <a:t>lungul</a:t>
            </a:r>
            <a:r>
              <a:rPr lang="en-US" dirty="0"/>
              <a:t> </a:t>
            </a:r>
            <a:r>
              <a:rPr lang="en-US" dirty="0" err="1"/>
              <a:t>timpului</a:t>
            </a:r>
            <a:r>
              <a:rPr lang="en-US" dirty="0"/>
              <a:t>, </a:t>
            </a:r>
            <a:r>
              <a:rPr lang="en-US" dirty="0" err="1"/>
              <a:t>acesta</a:t>
            </a:r>
            <a:r>
              <a:rPr lang="en-US" dirty="0"/>
              <a:t> a </a:t>
            </a:r>
            <a:r>
              <a:rPr lang="en-US" dirty="0" err="1"/>
              <a:t>fost</a:t>
            </a:r>
            <a:r>
              <a:rPr lang="en-US" dirty="0"/>
              <a:t> </a:t>
            </a:r>
            <a:r>
              <a:rPr lang="en-US" dirty="0" err="1"/>
              <a:t>slăbit</a:t>
            </a:r>
            <a:r>
              <a:rPr lang="en-US" dirty="0"/>
              <a:t> </a:t>
            </a:r>
            <a:r>
              <a:rPr lang="en-US" dirty="0" err="1"/>
              <a:t>treptat</a:t>
            </a:r>
            <a:r>
              <a:rPr lang="en-US" dirty="0"/>
              <a:t> </a:t>
            </a:r>
            <a:r>
              <a:rPr lang="en-US" dirty="0" err="1"/>
              <a:t>pentru</a:t>
            </a:r>
            <a:r>
              <a:rPr lang="en-US" dirty="0"/>
              <a:t> a fi </a:t>
            </a:r>
            <a:r>
              <a:rPr lang="en-US" dirty="0" err="1"/>
              <a:t>complet</a:t>
            </a:r>
            <a:r>
              <a:rPr lang="en-US" dirty="0"/>
              <a:t> </a:t>
            </a:r>
            <a:r>
              <a:rPr lang="en-US" dirty="0" err="1"/>
              <a:t>nesigur</a:t>
            </a:r>
            <a:r>
              <a:rPr lang="en-US" dirty="0"/>
              <a:t> din motive de Securitate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Încă</a:t>
            </a:r>
            <a:r>
              <a:rPr lang="en-US" dirty="0"/>
              <a:t> util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aplicații</a:t>
            </a:r>
            <a:r>
              <a:rPr lang="en-US" dirty="0"/>
              <a:t> non-</a:t>
            </a:r>
            <a:r>
              <a:rPr lang="en-US" dirty="0" err="1"/>
              <a:t>criptografice</a:t>
            </a:r>
            <a:r>
              <a:rPr lang="en-US" dirty="0"/>
              <a:t> (</a:t>
            </a:r>
            <a:r>
              <a:rPr lang="en-US" dirty="0" err="1"/>
              <a:t>în</a:t>
            </a:r>
            <a:r>
              <a:rPr lang="en-US" dirty="0"/>
              <a:t> loc de CRC-32)</a:t>
            </a:r>
            <a:endParaRPr lang="it-IT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 err="1"/>
              <a:t>Câțiva</a:t>
            </a:r>
            <a:r>
              <a:rPr lang="en-US" altLang="en-US" dirty="0"/>
              <a:t> </a:t>
            </a:r>
            <a:r>
              <a:rPr lang="en-US" altLang="en-US" dirty="0" err="1"/>
              <a:t>algoritmi</a:t>
            </a:r>
            <a:r>
              <a:rPr lang="en-US" altLang="en-US" dirty="0"/>
              <a:t> hash </a:t>
            </a:r>
            <a:r>
              <a:rPr lang="en-US" altLang="en-US" dirty="0" err="1"/>
              <a:t>importanți</a:t>
            </a:r>
            <a:endParaRPr lang="it-IT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i="1" dirty="0"/>
              <a:t>SHA-3 (Secure Hash Algorithm #3, 2015)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SHA sunt de </a:t>
            </a:r>
            <a:r>
              <a:rPr lang="en-US" dirty="0" err="1"/>
              <a:t>fapt</a:t>
            </a:r>
            <a:r>
              <a:rPr lang="en-US" dirty="0"/>
              <a:t> o </a:t>
            </a:r>
            <a:r>
              <a:rPr lang="en-US" dirty="0" err="1"/>
              <a:t>familie</a:t>
            </a:r>
            <a:r>
              <a:rPr lang="en-US" dirty="0"/>
              <a:t> de </a:t>
            </a:r>
            <a:r>
              <a:rPr lang="en-US" dirty="0" err="1"/>
              <a:t>algoritmi</a:t>
            </a:r>
            <a:r>
              <a:rPr lang="en-US" dirty="0"/>
              <a:t> hash </a:t>
            </a:r>
            <a:r>
              <a:rPr lang="en-US" dirty="0" err="1"/>
              <a:t>securizați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SHA-3 </a:t>
            </a:r>
            <a:r>
              <a:rPr lang="en-US" dirty="0" err="1"/>
              <a:t>este</a:t>
            </a:r>
            <a:r>
              <a:rPr lang="en-US" dirty="0"/>
              <a:t> ultima </a:t>
            </a:r>
            <a:r>
              <a:rPr lang="en-US" dirty="0" err="1"/>
              <a:t>versiune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SHA-3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rezultatul</a:t>
            </a:r>
            <a:r>
              <a:rPr lang="en-US" dirty="0"/>
              <a:t> </a:t>
            </a:r>
            <a:r>
              <a:rPr lang="en-US" dirty="0" err="1"/>
              <a:t>unei</a:t>
            </a:r>
            <a:r>
              <a:rPr lang="en-US" dirty="0"/>
              <a:t> </a:t>
            </a:r>
            <a:r>
              <a:rPr lang="en-US" dirty="0" err="1"/>
              <a:t>competiții</a:t>
            </a:r>
            <a:r>
              <a:rPr lang="en-US" dirty="0"/>
              <a:t> </a:t>
            </a:r>
            <a:r>
              <a:rPr lang="en-US" dirty="0" err="1"/>
              <a:t>între</a:t>
            </a:r>
            <a:r>
              <a:rPr lang="en-US" dirty="0"/>
              <a:t> </a:t>
            </a:r>
            <a:r>
              <a:rPr lang="en-US" dirty="0" err="1"/>
              <a:t>criptografi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Poate</a:t>
            </a:r>
            <a:r>
              <a:rPr lang="en-US" dirty="0"/>
              <a:t> fi </a:t>
            </a:r>
            <a:r>
              <a:rPr lang="en-US" dirty="0" err="1"/>
              <a:t>reglat</a:t>
            </a:r>
            <a:r>
              <a:rPr lang="en-US" dirty="0"/>
              <a:t> </a:t>
            </a:r>
            <a:r>
              <a:rPr lang="en-US" dirty="0" err="1"/>
              <a:t>echilibrând</a:t>
            </a:r>
            <a:r>
              <a:rPr lang="en-US" dirty="0"/>
              <a:t> </a:t>
            </a:r>
            <a:r>
              <a:rPr lang="en-US" dirty="0" err="1"/>
              <a:t>securitatea</a:t>
            </a:r>
            <a:r>
              <a:rPr lang="en-US" dirty="0"/>
              <a:t> cu </a:t>
            </a:r>
            <a:r>
              <a:rPr lang="en-US" dirty="0" err="1"/>
              <a:t>viteza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Valori</a:t>
            </a:r>
            <a:r>
              <a:rPr lang="en-US" dirty="0"/>
              <a:t> hash de 224, 256, 334 </a:t>
            </a:r>
            <a:r>
              <a:rPr lang="en-US" dirty="0" err="1"/>
              <a:t>și</a:t>
            </a:r>
            <a:r>
              <a:rPr lang="en-US" dirty="0"/>
              <a:t> 512 </a:t>
            </a:r>
            <a:r>
              <a:rPr lang="en-US" dirty="0" err="1"/>
              <a:t>biți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De 2-3 </a:t>
            </a:r>
            <a:r>
              <a:rPr lang="en-US" dirty="0" err="1"/>
              <a:t>ori</a:t>
            </a:r>
            <a:r>
              <a:rPr lang="en-US" dirty="0"/>
              <a:t> </a:t>
            </a:r>
            <a:r>
              <a:rPr lang="en-US" dirty="0" err="1"/>
              <a:t>mai</a:t>
            </a:r>
            <a:r>
              <a:rPr lang="en-US" dirty="0"/>
              <a:t> lent </a:t>
            </a:r>
            <a:r>
              <a:rPr lang="en-US" dirty="0" err="1"/>
              <a:t>decât</a:t>
            </a:r>
            <a:r>
              <a:rPr lang="en-US" dirty="0"/>
              <a:t> MD5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Nicio</a:t>
            </a:r>
            <a:r>
              <a:rPr lang="en-US" dirty="0"/>
              <a:t> </a:t>
            </a:r>
            <a:r>
              <a:rPr lang="en-US" dirty="0" err="1"/>
              <a:t>slăbiciune</a:t>
            </a:r>
            <a:r>
              <a:rPr lang="en-US" dirty="0"/>
              <a:t> nu a </a:t>
            </a:r>
            <a:r>
              <a:rPr lang="en-US" dirty="0" err="1"/>
              <a:t>fost</a:t>
            </a:r>
            <a:r>
              <a:rPr lang="en-US" dirty="0"/>
              <a:t> </a:t>
            </a:r>
            <a:r>
              <a:rPr lang="en-US" dirty="0" err="1"/>
              <a:t>găsită</a:t>
            </a:r>
            <a:r>
              <a:rPr lang="en-US" dirty="0"/>
              <a:t> </a:t>
            </a:r>
            <a:r>
              <a:rPr lang="en-US" dirty="0" err="1"/>
              <a:t>până</a:t>
            </a:r>
            <a:r>
              <a:rPr lang="en-US" dirty="0"/>
              <a:t> </a:t>
            </a:r>
            <a:r>
              <a:rPr lang="en-US" dirty="0" err="1"/>
              <a:t>acum</a:t>
            </a:r>
            <a:endParaRPr lang="it-IT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 err="1"/>
              <a:t>Semnături</a:t>
            </a:r>
            <a:r>
              <a:rPr lang="en-US" altLang="en-US" dirty="0"/>
              <a:t> (</a:t>
            </a:r>
            <a:r>
              <a:rPr lang="en-US" altLang="en-US" dirty="0" err="1"/>
              <a:t>digitale</a:t>
            </a:r>
            <a:r>
              <a:rPr lang="en-US" altLang="en-US" dirty="0"/>
              <a:t>)</a:t>
            </a:r>
            <a:endParaRPr lang="it-IT" alt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i="1" dirty="0" err="1"/>
              <a:t>Semnătura</a:t>
            </a:r>
            <a:r>
              <a:rPr lang="en-US" i="1" dirty="0"/>
              <a:t> </a:t>
            </a:r>
            <a:r>
              <a:rPr lang="en-US" i="1" dirty="0" err="1"/>
              <a:t>electronică</a:t>
            </a:r>
            <a:r>
              <a:rPr lang="en-US" i="1" dirty="0"/>
              <a:t>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legislația</a:t>
            </a:r>
            <a:r>
              <a:rPr lang="en-US" dirty="0"/>
              <a:t> </a:t>
            </a:r>
            <a:r>
              <a:rPr lang="en-US" dirty="0" err="1"/>
              <a:t>unor</a:t>
            </a:r>
            <a:r>
              <a:rPr lang="en-US" dirty="0"/>
              <a:t> </a:t>
            </a:r>
            <a:r>
              <a:rPr lang="en-US" dirty="0" err="1"/>
              <a:t>țări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Calculați</a:t>
            </a:r>
            <a:r>
              <a:rPr lang="en-US" dirty="0"/>
              <a:t> un hash al </a:t>
            </a:r>
            <a:r>
              <a:rPr lang="en-US" dirty="0" err="1"/>
              <a:t>unui</a:t>
            </a:r>
            <a:r>
              <a:rPr lang="en-US" dirty="0"/>
              <a:t> </a:t>
            </a:r>
            <a:r>
              <a:rPr lang="en-US" dirty="0" err="1"/>
              <a:t>mesaj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criptați</a:t>
            </a:r>
            <a:r>
              <a:rPr lang="en-US" dirty="0"/>
              <a:t>-l cu </a:t>
            </a:r>
            <a:r>
              <a:rPr lang="en-US" dirty="0" err="1"/>
              <a:t>cheia</a:t>
            </a:r>
            <a:r>
              <a:rPr lang="en-US" dirty="0"/>
              <a:t> </a:t>
            </a:r>
            <a:r>
              <a:rPr lang="en-US" dirty="0" err="1"/>
              <a:t>secretă</a:t>
            </a:r>
            <a:r>
              <a:rPr lang="en-US" dirty="0"/>
              <a:t> a </a:t>
            </a:r>
            <a:r>
              <a:rPr lang="en-US" dirty="0" err="1"/>
              <a:t>unui</a:t>
            </a:r>
            <a:r>
              <a:rPr lang="en-US" dirty="0"/>
              <a:t> </a:t>
            </a:r>
            <a:r>
              <a:rPr lang="en-US" dirty="0" err="1"/>
              <a:t>algoritm</a:t>
            </a:r>
            <a:r>
              <a:rPr lang="en-US" dirty="0"/>
              <a:t> </a:t>
            </a:r>
            <a:r>
              <a:rPr lang="en-US" dirty="0" err="1"/>
              <a:t>asimetric</a:t>
            </a:r>
            <a:r>
              <a:rPr lang="en-US" dirty="0"/>
              <a:t> </a:t>
            </a:r>
            <a:r>
              <a:rPr lang="en-US" dirty="0">
                <a:sym typeface="Wingdings" panose="05000000000000000000" pitchFamily="2" charset="2"/>
              </a:rPr>
              <a:t> </a:t>
            </a:r>
            <a:r>
              <a:rPr lang="en-US" i="1" dirty="0" err="1"/>
              <a:t>semnătură</a:t>
            </a:r>
            <a:endParaRPr lang="en-US" i="1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O </a:t>
            </a:r>
            <a:r>
              <a:rPr lang="en-US" dirty="0" err="1"/>
              <a:t>semnătură</a:t>
            </a:r>
            <a:r>
              <a:rPr lang="en-US" dirty="0"/>
              <a:t> </a:t>
            </a:r>
            <a:r>
              <a:rPr lang="en-US" dirty="0" err="1"/>
              <a:t>digitală</a:t>
            </a:r>
            <a:r>
              <a:rPr lang="en-US" dirty="0"/>
              <a:t> nu </a:t>
            </a:r>
            <a:r>
              <a:rPr lang="en-US" dirty="0" err="1"/>
              <a:t>criptează</a:t>
            </a:r>
            <a:r>
              <a:rPr lang="en-US" dirty="0"/>
              <a:t> </a:t>
            </a:r>
            <a:r>
              <a:rPr lang="en-US" dirty="0" err="1"/>
              <a:t>mesajul</a:t>
            </a:r>
            <a:r>
              <a:rPr lang="en-US" dirty="0"/>
              <a:t> original, ci </a:t>
            </a:r>
            <a:r>
              <a:rPr lang="en-US" dirty="0" err="1"/>
              <a:t>doar</a:t>
            </a:r>
            <a:r>
              <a:rPr lang="en-US" dirty="0"/>
              <a:t> </a:t>
            </a:r>
            <a:r>
              <a:rPr lang="en-US" dirty="0" err="1"/>
              <a:t>garantează</a:t>
            </a:r>
            <a:r>
              <a:rPr lang="en-US" dirty="0"/>
              <a:t> </a:t>
            </a:r>
            <a:r>
              <a:rPr lang="en-US" dirty="0" err="1"/>
              <a:t>că</a:t>
            </a:r>
            <a:r>
              <a:rPr lang="en-US" dirty="0"/>
              <a:t> </a:t>
            </a:r>
            <a:r>
              <a:rPr lang="en-US" dirty="0" err="1"/>
              <a:t>textul</a:t>
            </a:r>
            <a:r>
              <a:rPr lang="en-US" dirty="0"/>
              <a:t> </a:t>
            </a:r>
            <a:r>
              <a:rPr lang="en-US" dirty="0" err="1"/>
              <a:t>corespunzător</a:t>
            </a:r>
            <a:r>
              <a:rPr lang="en-US" dirty="0"/>
              <a:t> nu a </a:t>
            </a:r>
            <a:r>
              <a:rPr lang="en-US" dirty="0" err="1"/>
              <a:t>fost</a:t>
            </a:r>
            <a:r>
              <a:rPr lang="en-US" dirty="0"/>
              <a:t> </a:t>
            </a:r>
            <a:r>
              <a:rPr lang="en-US" dirty="0" err="1"/>
              <a:t>modificat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Oferă</a:t>
            </a:r>
            <a:r>
              <a:rPr lang="en-US" dirty="0"/>
              <a:t> non-</a:t>
            </a:r>
            <a:r>
              <a:rPr lang="en-US" dirty="0" err="1"/>
              <a:t>refuzie</a:t>
            </a:r>
            <a:endParaRPr lang="en-US" dirty="0"/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 err="1"/>
              <a:t>Semnături</a:t>
            </a:r>
            <a:r>
              <a:rPr lang="en-US" altLang="en-US" dirty="0"/>
              <a:t> (</a:t>
            </a:r>
            <a:r>
              <a:rPr lang="en-US" altLang="en-US" dirty="0" err="1"/>
              <a:t>digitale</a:t>
            </a:r>
            <a:r>
              <a:rPr lang="en-US" altLang="en-US" dirty="0"/>
              <a:t>)</a:t>
            </a:r>
            <a:endParaRPr lang="it-IT" altLang="en-US" dirty="0"/>
          </a:p>
        </p:txBody>
      </p:sp>
      <p:sp>
        <p:nvSpPr>
          <p:cNvPr id="53251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 i="1" dirty="0" err="1"/>
              <a:t>Codurile</a:t>
            </a:r>
            <a:r>
              <a:rPr lang="en-US" altLang="en-US" i="1" dirty="0"/>
              <a:t> de </a:t>
            </a:r>
            <a:r>
              <a:rPr lang="en-US" altLang="en-US" i="1" dirty="0" err="1"/>
              <a:t>autentificare</a:t>
            </a:r>
            <a:r>
              <a:rPr lang="en-US" altLang="en-US" i="1" dirty="0"/>
              <a:t> a </a:t>
            </a:r>
            <a:r>
              <a:rPr lang="en-US" altLang="en-US" i="1" dirty="0" err="1"/>
              <a:t>mesajelor</a:t>
            </a:r>
            <a:r>
              <a:rPr lang="en-US" altLang="en-US" i="1" dirty="0"/>
              <a:t> (MAC) sunt </a:t>
            </a:r>
            <a:r>
              <a:rPr lang="en-US" altLang="en-US" i="1" dirty="0" err="1"/>
              <a:t>similare</a:t>
            </a:r>
            <a:r>
              <a:rPr lang="en-US" altLang="en-US" i="1" dirty="0"/>
              <a:t> cu </a:t>
            </a:r>
            <a:r>
              <a:rPr lang="en-US" altLang="en-US" i="1" dirty="0" err="1"/>
              <a:t>semnăturile</a:t>
            </a:r>
            <a:r>
              <a:rPr lang="en-US" altLang="en-US" i="1" dirty="0"/>
              <a:t> </a:t>
            </a:r>
            <a:r>
              <a:rPr lang="en-US" altLang="en-US" i="1" dirty="0" err="1"/>
              <a:t>digitale</a:t>
            </a:r>
            <a:endParaRPr lang="en-US" altLang="en-US" i="1" dirty="0"/>
          </a:p>
          <a:p>
            <a:pPr marL="566738" indent="-457200" eaLnBrk="1" hangingPunct="1"/>
            <a:r>
              <a:rPr lang="en-US" altLang="en-US" i="1" dirty="0" err="1"/>
              <a:t>Acestea</a:t>
            </a:r>
            <a:r>
              <a:rPr lang="en-US" altLang="en-US" i="1" dirty="0"/>
              <a:t> </a:t>
            </a:r>
            <a:r>
              <a:rPr lang="en-US" altLang="en-US" i="1" dirty="0" err="1"/>
              <a:t>asigură</a:t>
            </a:r>
            <a:r>
              <a:rPr lang="en-US" altLang="en-US" i="1" dirty="0"/>
              <a:t> </a:t>
            </a:r>
            <a:r>
              <a:rPr lang="en-US" altLang="en-US" i="1" dirty="0" err="1"/>
              <a:t>integritatea</a:t>
            </a:r>
            <a:r>
              <a:rPr lang="en-US" altLang="en-US" i="1" dirty="0"/>
              <a:t> </a:t>
            </a:r>
            <a:r>
              <a:rPr lang="en-US" altLang="en-US" i="1" dirty="0" err="1"/>
              <a:t>și</a:t>
            </a:r>
            <a:r>
              <a:rPr lang="en-US" altLang="en-US" i="1" dirty="0"/>
              <a:t> </a:t>
            </a:r>
            <a:r>
              <a:rPr lang="en-US" altLang="en-US" i="1" dirty="0" err="1"/>
              <a:t>autenticitatea</a:t>
            </a:r>
            <a:r>
              <a:rPr lang="en-US" altLang="en-US" i="1" dirty="0"/>
              <a:t> </a:t>
            </a:r>
            <a:r>
              <a:rPr lang="en-US" altLang="en-US" i="1" dirty="0" err="1"/>
              <a:t>unui</a:t>
            </a:r>
            <a:r>
              <a:rPr lang="en-US" altLang="en-US" i="1" dirty="0"/>
              <a:t> </a:t>
            </a:r>
            <a:r>
              <a:rPr lang="en-US" altLang="en-US" i="1" dirty="0" err="1"/>
              <a:t>mesaj</a:t>
            </a:r>
            <a:endParaRPr lang="en-US" altLang="en-US" i="1" dirty="0"/>
          </a:p>
          <a:p>
            <a:pPr marL="566738" indent="-457200" eaLnBrk="1" hangingPunct="1"/>
            <a:r>
              <a:rPr lang="en-US" altLang="en-US" i="1" dirty="0"/>
              <a:t>Digest a </a:t>
            </a:r>
            <a:r>
              <a:rPr lang="en-US" altLang="en-US" i="1" dirty="0" err="1"/>
              <a:t>calculat</a:t>
            </a:r>
            <a:r>
              <a:rPr lang="en-US" altLang="en-US" i="1" dirty="0"/>
              <a:t> hashing </a:t>
            </a:r>
            <a:r>
              <a:rPr lang="en-US" altLang="en-US" i="1" dirty="0" err="1"/>
              <a:t>textul</a:t>
            </a:r>
            <a:r>
              <a:rPr lang="en-US" altLang="en-US" i="1" dirty="0"/>
              <a:t> care </a:t>
            </a:r>
            <a:r>
              <a:rPr lang="en-US" altLang="en-US" i="1" dirty="0" err="1"/>
              <a:t>trebuie</a:t>
            </a:r>
            <a:r>
              <a:rPr lang="en-US" altLang="en-US" i="1" dirty="0"/>
              <a:t> </a:t>
            </a:r>
            <a:r>
              <a:rPr lang="en-US" altLang="en-US" i="1" dirty="0" err="1"/>
              <a:t>protejat</a:t>
            </a:r>
            <a:r>
              <a:rPr lang="en-US" altLang="en-US" i="1" dirty="0"/>
              <a:t> </a:t>
            </a:r>
            <a:r>
              <a:rPr lang="en-US" altLang="en-US" i="1" dirty="0" err="1"/>
              <a:t>și</a:t>
            </a:r>
            <a:r>
              <a:rPr lang="en-US" altLang="en-US" i="1" dirty="0"/>
              <a:t> o </a:t>
            </a:r>
            <a:r>
              <a:rPr lang="en-US" altLang="en-US" i="1" dirty="0" err="1"/>
              <a:t>cheie</a:t>
            </a:r>
            <a:r>
              <a:rPr lang="en-US" altLang="en-US" i="1" dirty="0"/>
              <a:t> de </a:t>
            </a:r>
            <a:r>
              <a:rPr lang="en-US" altLang="en-US" i="1" dirty="0" err="1"/>
              <a:t>algoritm</a:t>
            </a:r>
            <a:r>
              <a:rPr lang="en-US" altLang="en-US" i="1" dirty="0"/>
              <a:t> </a:t>
            </a:r>
            <a:r>
              <a:rPr lang="en-US" altLang="en-US" i="1" dirty="0" err="1"/>
              <a:t>simetric</a:t>
            </a:r>
            <a:endParaRPr lang="en-US" altLang="en-US" i="1" dirty="0"/>
          </a:p>
          <a:p>
            <a:pPr marL="566738" indent="-457200" eaLnBrk="1" hangingPunct="1"/>
            <a:r>
              <a:rPr lang="en-US" altLang="en-US" i="1" dirty="0" err="1"/>
              <a:t>Nicio</a:t>
            </a:r>
            <a:r>
              <a:rPr lang="en-US" altLang="en-US" i="1" dirty="0"/>
              <a:t> </a:t>
            </a:r>
            <a:r>
              <a:rPr lang="en-US" altLang="en-US" i="1" dirty="0" err="1"/>
              <a:t>asigurare</a:t>
            </a:r>
            <a:r>
              <a:rPr lang="en-US" altLang="en-US" i="1" dirty="0"/>
              <a:t> de non-</a:t>
            </a:r>
            <a:r>
              <a:rPr lang="en-US" altLang="en-US" i="1" dirty="0" err="1"/>
              <a:t>repudiere</a:t>
            </a:r>
            <a:endParaRPr lang="en-US" altLang="en-US" i="1" dirty="0"/>
          </a:p>
          <a:p>
            <a:pPr marL="566738" indent="-457200" eaLnBrk="1" hangingPunct="1"/>
            <a:r>
              <a:rPr lang="en-US" altLang="en-US" i="1" dirty="0" err="1"/>
              <a:t>Exemplu</a:t>
            </a:r>
            <a:r>
              <a:rPr lang="en-US" altLang="en-US" i="1" dirty="0"/>
              <a:t>: HMAC: MAC cu hash cu </a:t>
            </a:r>
            <a:r>
              <a:rPr lang="en-US" altLang="en-US" i="1" dirty="0" err="1"/>
              <a:t>cheie</a:t>
            </a:r>
            <a:endParaRPr lang="it-IT" altLang="en-US"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 err="1"/>
              <a:t>Infrastructuri</a:t>
            </a:r>
            <a:r>
              <a:rPr lang="en-US" altLang="en-US" dirty="0"/>
              <a:t> cu </a:t>
            </a:r>
            <a:r>
              <a:rPr lang="en-US" altLang="en-US" dirty="0" err="1"/>
              <a:t>cheie</a:t>
            </a:r>
            <a:r>
              <a:rPr lang="en-US" altLang="en-US" dirty="0"/>
              <a:t> </a:t>
            </a:r>
            <a:r>
              <a:rPr lang="en-US" altLang="en-US" dirty="0" err="1"/>
              <a:t>publică</a:t>
            </a:r>
            <a:endParaRPr lang="it-IT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Necesar</a:t>
            </a:r>
            <a:r>
              <a:rPr lang="en-US" dirty="0"/>
              <a:t> </a:t>
            </a:r>
            <a:r>
              <a:rPr lang="en-US" dirty="0" err="1"/>
              <a:t>pentru</a:t>
            </a:r>
            <a:r>
              <a:rPr lang="en-US" dirty="0"/>
              <a:t> </a:t>
            </a:r>
            <a:r>
              <a:rPr lang="en-US" dirty="0" err="1"/>
              <a:t>confidențialitatea</a:t>
            </a:r>
            <a:r>
              <a:rPr lang="en-US" dirty="0"/>
              <a:t>, </a:t>
            </a:r>
            <a:r>
              <a:rPr lang="en-US" dirty="0" err="1"/>
              <a:t>integritatea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autenticitatea</a:t>
            </a:r>
            <a:r>
              <a:rPr lang="en-US" dirty="0"/>
              <a:t> </a:t>
            </a:r>
            <a:r>
              <a:rPr lang="en-US" dirty="0" err="1"/>
              <a:t>mesajelor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operațiunile</a:t>
            </a:r>
            <a:r>
              <a:rPr lang="en-US" dirty="0"/>
              <a:t> de </a:t>
            </a:r>
            <a:r>
              <a:rPr lang="en-US" dirty="0" err="1"/>
              <a:t>semnătură</a:t>
            </a:r>
            <a:r>
              <a:rPr lang="en-US" dirty="0"/>
              <a:t> </a:t>
            </a:r>
            <a:r>
              <a:rPr lang="en-US" dirty="0" err="1"/>
              <a:t>digitală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Acestea</a:t>
            </a:r>
            <a:r>
              <a:rPr lang="en-US" dirty="0"/>
              <a:t> </a:t>
            </a:r>
            <a:r>
              <a:rPr lang="en-US" dirty="0" err="1"/>
              <a:t>asigură</a:t>
            </a:r>
            <a:r>
              <a:rPr lang="en-US" dirty="0"/>
              <a:t> </a:t>
            </a:r>
            <a:r>
              <a:rPr lang="en-US" dirty="0" err="1"/>
              <a:t>autenticitatea</a:t>
            </a:r>
            <a:r>
              <a:rPr lang="en-US" dirty="0"/>
              <a:t> </a:t>
            </a:r>
            <a:r>
              <a:rPr lang="en-US" dirty="0" err="1"/>
              <a:t>deținătorului</a:t>
            </a:r>
            <a:r>
              <a:rPr lang="en-US" dirty="0"/>
              <a:t> </a:t>
            </a:r>
            <a:r>
              <a:rPr lang="en-US" dirty="0" err="1"/>
              <a:t>unei</a:t>
            </a:r>
            <a:r>
              <a:rPr lang="en-US" dirty="0"/>
              <a:t> </a:t>
            </a:r>
            <a:r>
              <a:rPr lang="en-US" dirty="0" err="1"/>
              <a:t>chei</a:t>
            </a:r>
            <a:r>
              <a:rPr lang="en-US" dirty="0"/>
              <a:t> </a:t>
            </a:r>
            <a:r>
              <a:rPr lang="en-US" dirty="0" err="1"/>
              <a:t>publice</a:t>
            </a:r>
            <a:r>
              <a:rPr lang="en-US" dirty="0"/>
              <a:t>, </a:t>
            </a:r>
            <a:r>
              <a:rPr lang="en-US" dirty="0" err="1"/>
              <a:t>stabilindu</a:t>
            </a:r>
            <a:r>
              <a:rPr lang="en-US" dirty="0"/>
              <a:t>-se </a:t>
            </a:r>
            <a:r>
              <a:rPr lang="en-US" dirty="0" err="1"/>
              <a:t>astfel</a:t>
            </a:r>
            <a:r>
              <a:rPr lang="en-US" dirty="0"/>
              <a:t> o </a:t>
            </a:r>
            <a:r>
              <a:rPr lang="en-US" dirty="0" err="1"/>
              <a:t>relație</a:t>
            </a:r>
            <a:r>
              <a:rPr lang="en-US" dirty="0"/>
              <a:t> de </a:t>
            </a:r>
            <a:r>
              <a:rPr lang="en-US" dirty="0" err="1"/>
              <a:t>încredere</a:t>
            </a:r>
            <a:r>
              <a:rPr lang="en-US" dirty="0"/>
              <a:t> </a:t>
            </a:r>
            <a:r>
              <a:rPr lang="en-US" dirty="0" err="1"/>
              <a:t>între</a:t>
            </a:r>
            <a:r>
              <a:rPr lang="en-US" dirty="0"/>
              <a:t> </a:t>
            </a:r>
            <a:r>
              <a:rPr lang="en-US" dirty="0" err="1"/>
              <a:t>părțile</a:t>
            </a:r>
            <a:r>
              <a:rPr lang="en-US" dirty="0"/>
              <a:t> implicate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O </a:t>
            </a:r>
            <a:r>
              <a:rPr lang="en-US" dirty="0" err="1"/>
              <a:t>Autoritate</a:t>
            </a:r>
            <a:r>
              <a:rPr lang="en-US" dirty="0"/>
              <a:t> de </a:t>
            </a:r>
            <a:r>
              <a:rPr lang="en-US" dirty="0" err="1"/>
              <a:t>Certificare</a:t>
            </a:r>
            <a:r>
              <a:rPr lang="en-US" dirty="0"/>
              <a:t>(CA):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it-IT" dirty="0"/>
              <a:t>face parte dintr-un model de încredere ierarhic care garantează identitatea utilizatorului</a:t>
            </a:r>
            <a:endParaRPr lang="en-US" dirty="0"/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trebuie</a:t>
            </a:r>
            <a:r>
              <a:rPr lang="en-US" dirty="0"/>
              <a:t> </a:t>
            </a:r>
            <a:r>
              <a:rPr lang="en-US" dirty="0" err="1"/>
              <a:t>recunoscut</a:t>
            </a:r>
            <a:r>
              <a:rPr lang="en-US" dirty="0"/>
              <a:t> ca </a:t>
            </a:r>
            <a:r>
              <a:rPr lang="en-US" dirty="0" err="1"/>
              <a:t>fiind</a:t>
            </a:r>
            <a:r>
              <a:rPr lang="en-US" dirty="0"/>
              <a:t> „de </a:t>
            </a:r>
            <a:r>
              <a:rPr lang="en-US" dirty="0" err="1"/>
              <a:t>încredere</a:t>
            </a:r>
            <a:r>
              <a:rPr lang="en-US" dirty="0"/>
              <a:t>” de </a:t>
            </a:r>
            <a:r>
              <a:rPr lang="en-US" dirty="0" err="1"/>
              <a:t>către</a:t>
            </a:r>
            <a:r>
              <a:rPr lang="en-US" dirty="0"/>
              <a:t> </a:t>
            </a:r>
            <a:r>
              <a:rPr lang="en-US" dirty="0" err="1"/>
              <a:t>toate</a:t>
            </a:r>
            <a:r>
              <a:rPr lang="en-US" dirty="0"/>
              <a:t> </a:t>
            </a:r>
            <a:r>
              <a:rPr lang="en-US" dirty="0" err="1"/>
              <a:t>entitățile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it-IT" dirty="0"/>
              <a:t>O CA semnează cu propria sa cheie privată un certificat digital care leagă subiectul la cheia sa publică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Certificatul</a:t>
            </a:r>
            <a:r>
              <a:rPr lang="en-US" dirty="0"/>
              <a:t> digital </a:t>
            </a:r>
            <a:r>
              <a:rPr lang="en-US" dirty="0" err="1"/>
              <a:t>poate</a:t>
            </a:r>
            <a:r>
              <a:rPr lang="en-US" dirty="0"/>
              <a:t> fi </a:t>
            </a:r>
            <a:r>
              <a:rPr lang="en-US" dirty="0" err="1"/>
              <a:t>validat</a:t>
            </a:r>
            <a:r>
              <a:rPr lang="en-US" dirty="0"/>
              <a:t> </a:t>
            </a:r>
            <a:r>
              <a:rPr lang="en-US" dirty="0" err="1"/>
              <a:t>folosind</a:t>
            </a:r>
            <a:r>
              <a:rPr lang="en-US" dirty="0"/>
              <a:t> </a:t>
            </a:r>
            <a:r>
              <a:rPr lang="en-US" dirty="0" err="1"/>
              <a:t>cheia</a:t>
            </a:r>
            <a:r>
              <a:rPr lang="en-US" dirty="0"/>
              <a:t> </a:t>
            </a:r>
            <a:r>
              <a:rPr lang="en-US" dirty="0" err="1"/>
              <a:t>publică</a:t>
            </a:r>
            <a:r>
              <a:rPr lang="en-US" dirty="0"/>
              <a:t> a CA.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endParaRPr lang="en-US" dirty="0"/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 err="1"/>
              <a:t>Infrastructuri</a:t>
            </a:r>
            <a:r>
              <a:rPr lang="en-US" altLang="en-US" dirty="0"/>
              <a:t> cu </a:t>
            </a:r>
            <a:r>
              <a:rPr lang="en-US" altLang="en-US" dirty="0" err="1"/>
              <a:t>cheie</a:t>
            </a:r>
            <a:r>
              <a:rPr lang="en-US" altLang="en-US" dirty="0"/>
              <a:t> </a:t>
            </a:r>
            <a:r>
              <a:rPr lang="en-US" altLang="en-US" dirty="0" err="1"/>
              <a:t>publică</a:t>
            </a:r>
            <a:endParaRPr lang="it-IT" alt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O </a:t>
            </a:r>
            <a:r>
              <a:rPr lang="en-US" dirty="0" err="1"/>
              <a:t>infrastructură</a:t>
            </a:r>
            <a:r>
              <a:rPr lang="en-US" dirty="0"/>
              <a:t> cu </a:t>
            </a:r>
            <a:r>
              <a:rPr lang="en-US" dirty="0" err="1"/>
              <a:t>chei</a:t>
            </a:r>
            <a:r>
              <a:rPr lang="en-US" dirty="0"/>
              <a:t> </a:t>
            </a:r>
            <a:r>
              <a:rPr lang="en-US" dirty="0" err="1"/>
              <a:t>publice</a:t>
            </a:r>
            <a:r>
              <a:rPr lang="en-US" dirty="0"/>
              <a:t> (PKI) </a:t>
            </a:r>
            <a:r>
              <a:rPr lang="en-US" dirty="0" err="1"/>
              <a:t>este</a:t>
            </a:r>
            <a:r>
              <a:rPr lang="en-US" dirty="0"/>
              <a:t> o </a:t>
            </a:r>
            <a:r>
              <a:rPr lang="en-US" dirty="0" err="1"/>
              <a:t>structură</a:t>
            </a:r>
            <a:r>
              <a:rPr lang="en-US" dirty="0"/>
              <a:t> </a:t>
            </a:r>
            <a:r>
              <a:rPr lang="en-US" dirty="0" err="1"/>
              <a:t>ierarhică</a:t>
            </a:r>
            <a:r>
              <a:rPr lang="en-US" dirty="0"/>
              <a:t> a Cas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Fiecare</a:t>
            </a:r>
            <a:r>
              <a:rPr lang="en-US" dirty="0"/>
              <a:t> CA are </a:t>
            </a:r>
            <a:r>
              <a:rPr lang="en-US" dirty="0" err="1"/>
              <a:t>cheia</a:t>
            </a:r>
            <a:r>
              <a:rPr lang="en-US" dirty="0"/>
              <a:t> </a:t>
            </a:r>
            <a:r>
              <a:rPr lang="en-US" dirty="0" err="1"/>
              <a:t>sa</a:t>
            </a:r>
            <a:r>
              <a:rPr lang="en-US" dirty="0"/>
              <a:t> </a:t>
            </a:r>
            <a:r>
              <a:rPr lang="en-US" dirty="0" err="1"/>
              <a:t>publică</a:t>
            </a:r>
            <a:r>
              <a:rPr lang="en-US" dirty="0"/>
              <a:t> </a:t>
            </a:r>
            <a:r>
              <a:rPr lang="en-US" dirty="0" err="1"/>
              <a:t>semnată</a:t>
            </a:r>
            <a:r>
              <a:rPr lang="en-US" dirty="0"/>
              <a:t> de CA de </a:t>
            </a:r>
            <a:r>
              <a:rPr lang="en-US" dirty="0" err="1"/>
              <a:t>nivel</a:t>
            </a:r>
            <a:r>
              <a:rPr lang="en-US" dirty="0"/>
              <a:t> anterior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Autoritatea</a:t>
            </a:r>
            <a:r>
              <a:rPr lang="en-US" dirty="0"/>
              <a:t> de </a:t>
            </a:r>
            <a:r>
              <a:rPr lang="en-US" dirty="0" err="1"/>
              <a:t>certificare</a:t>
            </a:r>
            <a:r>
              <a:rPr lang="en-US" dirty="0"/>
              <a:t> </a:t>
            </a:r>
            <a:r>
              <a:rPr lang="en-US" dirty="0" err="1"/>
              <a:t>rădăcină</a:t>
            </a:r>
            <a:r>
              <a:rPr lang="en-US" dirty="0"/>
              <a:t> </a:t>
            </a:r>
            <a:r>
              <a:rPr lang="en-US" dirty="0" err="1"/>
              <a:t>este</a:t>
            </a:r>
            <a:r>
              <a:rPr lang="en-US" dirty="0"/>
              <a:t> CA de </a:t>
            </a:r>
            <a:r>
              <a:rPr lang="en-US" dirty="0" err="1"/>
              <a:t>nivel</a:t>
            </a:r>
            <a:r>
              <a:rPr lang="en-US" dirty="0"/>
              <a:t> superior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Certificatul</a:t>
            </a:r>
            <a:r>
              <a:rPr lang="en-US" dirty="0"/>
              <a:t> CA </a:t>
            </a:r>
            <a:r>
              <a:rPr lang="en-US" dirty="0" err="1"/>
              <a:t>rădăcină</a:t>
            </a:r>
            <a:r>
              <a:rPr lang="en-US" dirty="0"/>
              <a:t>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autosemnat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Certificatul</a:t>
            </a:r>
            <a:r>
              <a:rPr lang="en-US" dirty="0"/>
              <a:t> CA </a:t>
            </a:r>
            <a:r>
              <a:rPr lang="en-US" dirty="0" err="1"/>
              <a:t>rădăcină</a:t>
            </a:r>
            <a:r>
              <a:rPr lang="en-US" dirty="0"/>
              <a:t> </a:t>
            </a:r>
            <a:r>
              <a:rPr lang="en-US" dirty="0" err="1"/>
              <a:t>trebuie</a:t>
            </a:r>
            <a:r>
              <a:rPr lang="en-US" dirty="0"/>
              <a:t> </a:t>
            </a:r>
            <a:r>
              <a:rPr lang="en-US" dirty="0" err="1"/>
              <a:t>făcut</a:t>
            </a:r>
            <a:r>
              <a:rPr lang="en-US" dirty="0"/>
              <a:t> public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multe</a:t>
            </a:r>
            <a:r>
              <a:rPr lang="en-US" dirty="0"/>
              <a:t> </a:t>
            </a:r>
            <a:r>
              <a:rPr lang="en-US" dirty="0" err="1"/>
              <a:t>locații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moduri</a:t>
            </a:r>
            <a:r>
              <a:rPr lang="en-US" dirty="0"/>
              <a:t> de </a:t>
            </a:r>
            <a:r>
              <a:rPr lang="en-US" dirty="0" err="1"/>
              <a:t>încredere</a:t>
            </a:r>
            <a:r>
              <a:rPr lang="en-US" dirty="0"/>
              <a:t>, </a:t>
            </a:r>
            <a:r>
              <a:rPr lang="en-US" dirty="0" err="1"/>
              <a:t>astfel</a:t>
            </a:r>
            <a:r>
              <a:rPr lang="en-US" dirty="0"/>
              <a:t> </a:t>
            </a:r>
            <a:r>
              <a:rPr lang="en-US" dirty="0" err="1"/>
              <a:t>încât</a:t>
            </a:r>
            <a:r>
              <a:rPr lang="en-US" dirty="0"/>
              <a:t> </a:t>
            </a:r>
            <a:r>
              <a:rPr lang="en-US" dirty="0" err="1"/>
              <a:t>să</a:t>
            </a:r>
            <a:r>
              <a:rPr lang="en-US" dirty="0"/>
              <a:t> fie </a:t>
            </a:r>
            <a:r>
              <a:rPr lang="en-US" dirty="0" err="1"/>
              <a:t>imposibilă</a:t>
            </a:r>
            <a:r>
              <a:rPr lang="en-US" dirty="0"/>
              <a:t> </a:t>
            </a:r>
            <a:r>
              <a:rPr lang="en-US" dirty="0" err="1"/>
              <a:t>înlocuirea</a:t>
            </a:r>
            <a:r>
              <a:rPr lang="en-US" dirty="0"/>
              <a:t> </a:t>
            </a:r>
            <a:r>
              <a:rPr lang="en-US" dirty="0" err="1"/>
              <a:t>acestuia</a:t>
            </a:r>
            <a:r>
              <a:rPr lang="en-US" dirty="0"/>
              <a:t> cu </a:t>
            </a:r>
            <a:r>
              <a:rPr lang="en-US" dirty="0" err="1"/>
              <a:t>unul</a:t>
            </a:r>
            <a:r>
              <a:rPr lang="en-US" dirty="0"/>
              <a:t> </a:t>
            </a:r>
            <a:r>
              <a:rPr lang="en-US" dirty="0" err="1"/>
              <a:t>falsificat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Sistemele</a:t>
            </a:r>
            <a:r>
              <a:rPr lang="en-US" dirty="0"/>
              <a:t> de </a:t>
            </a:r>
            <a:r>
              <a:rPr lang="en-US" dirty="0" err="1"/>
              <a:t>operare</a:t>
            </a:r>
            <a:r>
              <a:rPr lang="en-US" dirty="0"/>
              <a:t> sunt </a:t>
            </a:r>
            <a:r>
              <a:rPr lang="en-US" dirty="0" err="1"/>
              <a:t>livrate</a:t>
            </a:r>
            <a:r>
              <a:rPr lang="en-US" dirty="0"/>
              <a:t> cu un set de certificate Cas </a:t>
            </a:r>
            <a:r>
              <a:rPr lang="en-US" dirty="0" err="1"/>
              <a:t>intermediare</a:t>
            </a:r>
            <a:r>
              <a:rPr lang="en-US" dirty="0"/>
              <a:t> </a:t>
            </a:r>
            <a:r>
              <a:rPr lang="en-US" dirty="0" err="1"/>
              <a:t>rădăcină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de </a:t>
            </a:r>
            <a:r>
              <a:rPr lang="en-US" dirty="0" err="1"/>
              <a:t>încredere</a:t>
            </a:r>
            <a:r>
              <a:rPr lang="en-US" dirty="0"/>
              <a:t>. </a:t>
            </a:r>
            <a:r>
              <a:rPr lang="en-US" dirty="0" err="1"/>
              <a:t>Următoarea</a:t>
            </a:r>
            <a:r>
              <a:rPr lang="en-US" dirty="0"/>
              <a:t> </a:t>
            </a:r>
            <a:r>
              <a:rPr lang="en-US" dirty="0" err="1"/>
              <a:t>figură</a:t>
            </a:r>
            <a:r>
              <a:rPr lang="en-US" dirty="0"/>
              <a:t> </a:t>
            </a:r>
            <a:r>
              <a:rPr lang="en-US" dirty="0" err="1"/>
              <a:t>prezintă</a:t>
            </a:r>
            <a:r>
              <a:rPr lang="en-US" dirty="0"/>
              <a:t> un extras din </a:t>
            </a:r>
            <a:r>
              <a:rPr lang="en-US" dirty="0" err="1"/>
              <a:t>lista</a:t>
            </a:r>
            <a:r>
              <a:rPr lang="en-US" dirty="0"/>
              <a:t> de certificate </a:t>
            </a:r>
            <a:r>
              <a:rPr lang="en-US" dirty="0" err="1"/>
              <a:t>rădăcină</a:t>
            </a:r>
            <a:r>
              <a:rPr lang="en-US" dirty="0"/>
              <a:t> </a:t>
            </a:r>
            <a:r>
              <a:rPr lang="en-US" dirty="0" err="1"/>
              <a:t>dintr</a:t>
            </a:r>
            <a:r>
              <a:rPr lang="en-US" dirty="0"/>
              <a:t>-un </a:t>
            </a:r>
            <a:r>
              <a:rPr lang="en-US" dirty="0" err="1"/>
              <a:t>sistem</a:t>
            </a:r>
            <a:r>
              <a:rPr lang="en-US" dirty="0"/>
              <a:t> de </a:t>
            </a:r>
            <a:r>
              <a:rPr lang="en-US" dirty="0" err="1"/>
              <a:t>operare</a:t>
            </a:r>
            <a:r>
              <a:rPr lang="en-US" dirty="0"/>
              <a:t> MS Windows 10.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endParaRPr lang="en-US" dirty="0"/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 err="1"/>
              <a:t>Infrastructuri</a:t>
            </a:r>
            <a:r>
              <a:rPr lang="en-US" altLang="en-US" dirty="0"/>
              <a:t> cu </a:t>
            </a:r>
            <a:r>
              <a:rPr lang="en-US" altLang="en-US" dirty="0" err="1"/>
              <a:t>cheie</a:t>
            </a:r>
            <a:r>
              <a:rPr lang="en-US" altLang="en-US" dirty="0"/>
              <a:t> </a:t>
            </a:r>
            <a:r>
              <a:rPr lang="en-US" altLang="en-US" dirty="0" err="1"/>
              <a:t>publică</a:t>
            </a:r>
            <a:endParaRPr lang="it-IT" altLang="en-US" dirty="0"/>
          </a:p>
        </p:txBody>
      </p:sp>
      <p:pic>
        <p:nvPicPr>
          <p:cNvPr id="56323" name="Content Placeholder 3"/>
          <p:cNvPicPr>
            <a:picLocks noGrp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4025" y="1690688"/>
            <a:ext cx="8455025" cy="4459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324" name="Rectangle 4"/>
          <p:cNvSpPr>
            <a:spLocks noChangeArrowheads="1"/>
          </p:cNvSpPr>
          <p:nvPr/>
        </p:nvSpPr>
        <p:spPr bwMode="auto">
          <a:xfrm>
            <a:off x="4168775" y="6149975"/>
            <a:ext cx="352673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dirty="0">
                <a:ea typeface="Calibri" panose="020F0502020204030204" pitchFamily="34" charset="0"/>
                <a:cs typeface="Times New Roman" panose="02020603050405020304" pitchFamily="18" charset="0"/>
              </a:rPr>
              <a:t>Manager de certificate Windows 10</a:t>
            </a:r>
            <a:endParaRPr lang="it-IT" altLang="en-US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itle 2"/>
          <p:cNvSpPr>
            <a:spLocks noGrp="1"/>
          </p:cNvSpPr>
          <p:nvPr>
            <p:ph type="title"/>
          </p:nvPr>
        </p:nvSpPr>
        <p:spPr bwMode="auto">
          <a:xfrm>
            <a:off x="1619250" y="365125"/>
            <a:ext cx="7096125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fr-FR" altLang="en-US" dirty="0" err="1"/>
              <a:t>Componente</a:t>
            </a:r>
            <a:r>
              <a:rPr lang="fr-FR" altLang="en-US" dirty="0"/>
              <a:t> de </a:t>
            </a:r>
            <a:r>
              <a:rPr lang="fr-FR" altLang="en-US" dirty="0" err="1"/>
              <a:t>infrastructură</a:t>
            </a:r>
            <a:r>
              <a:rPr lang="fr-FR" altLang="en-US" dirty="0"/>
              <a:t> </a:t>
            </a:r>
            <a:r>
              <a:rPr lang="fr-FR" altLang="en-US" dirty="0" err="1"/>
              <a:t>cu</a:t>
            </a:r>
            <a:r>
              <a:rPr lang="fr-FR" altLang="en-US" dirty="0"/>
              <a:t> </a:t>
            </a:r>
            <a:r>
              <a:rPr lang="fr-FR" altLang="en-US" dirty="0" err="1"/>
              <a:t>cheie</a:t>
            </a:r>
            <a:r>
              <a:rPr lang="fr-FR" altLang="en-US" dirty="0"/>
              <a:t> </a:t>
            </a:r>
            <a:r>
              <a:rPr lang="fr-FR" altLang="en-US" dirty="0" err="1"/>
              <a:t>publică</a:t>
            </a:r>
            <a:endParaRPr lang="it-IT" alt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b="1" dirty="0"/>
              <a:t>Certification Authority (CA)</a:t>
            </a:r>
            <a:r>
              <a:rPr lang="en-US" dirty="0"/>
              <a:t>: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gestionează</a:t>
            </a:r>
            <a:r>
              <a:rPr lang="en-US" dirty="0"/>
              <a:t> </a:t>
            </a:r>
            <a:r>
              <a:rPr lang="en-US" dirty="0" err="1"/>
              <a:t>cheile</a:t>
            </a:r>
            <a:r>
              <a:rPr lang="en-US" dirty="0"/>
              <a:t> </a:t>
            </a:r>
            <a:r>
              <a:rPr lang="en-US" dirty="0" err="1"/>
              <a:t>criptografice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certificatele</a:t>
            </a:r>
            <a:r>
              <a:rPr lang="en-US" dirty="0"/>
              <a:t> PKI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deține</a:t>
            </a:r>
            <a:r>
              <a:rPr lang="en-US" dirty="0"/>
              <a:t> </a:t>
            </a:r>
            <a:r>
              <a:rPr lang="en-US" dirty="0" err="1"/>
              <a:t>cheile</a:t>
            </a:r>
            <a:r>
              <a:rPr lang="en-US" dirty="0"/>
              <a:t> </a:t>
            </a:r>
            <a:r>
              <a:rPr lang="en-US" dirty="0" err="1"/>
              <a:t>reale</a:t>
            </a:r>
            <a:endParaRPr lang="en-US" dirty="0"/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efectuează</a:t>
            </a:r>
            <a:r>
              <a:rPr lang="en-US" dirty="0"/>
              <a:t> </a:t>
            </a:r>
            <a:r>
              <a:rPr lang="en-US" dirty="0" err="1"/>
              <a:t>operațiunile</a:t>
            </a:r>
            <a:r>
              <a:rPr lang="en-US" dirty="0"/>
              <a:t> </a:t>
            </a:r>
            <a:r>
              <a:rPr lang="en-US" dirty="0" err="1"/>
              <a:t>criptografice</a:t>
            </a:r>
            <a:endParaRPr lang="en-US" dirty="0"/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de </a:t>
            </a:r>
            <a:r>
              <a:rPr lang="en-US" dirty="0" err="1"/>
              <a:t>asemenea</a:t>
            </a:r>
            <a:r>
              <a:rPr lang="en-US" dirty="0"/>
              <a:t>, </a:t>
            </a:r>
            <a:r>
              <a:rPr lang="en-US" dirty="0" err="1"/>
              <a:t>cel</a:t>
            </a:r>
            <a:r>
              <a:rPr lang="en-US" dirty="0"/>
              <a:t> </a:t>
            </a:r>
            <a:r>
              <a:rPr lang="en-US" dirty="0" err="1"/>
              <a:t>mai</a:t>
            </a:r>
            <a:r>
              <a:rPr lang="en-US" dirty="0"/>
              <a:t> critic element al </a:t>
            </a:r>
            <a:r>
              <a:rPr lang="en-US" dirty="0" err="1"/>
              <a:t>autorității</a:t>
            </a:r>
            <a:r>
              <a:rPr lang="en-US" dirty="0"/>
              <a:t> de </a:t>
            </a:r>
            <a:r>
              <a:rPr lang="en-US" dirty="0" err="1"/>
              <a:t>certificare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b="1" dirty="0"/>
              <a:t>Certificate Server:</a:t>
            </a:r>
            <a:endParaRPr lang="en-US" dirty="0"/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directorul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care </a:t>
            </a:r>
            <a:r>
              <a:rPr lang="en-US" dirty="0" err="1"/>
              <a:t>certificatele</a:t>
            </a:r>
            <a:r>
              <a:rPr lang="en-US" dirty="0"/>
              <a:t> de </a:t>
            </a:r>
            <a:r>
              <a:rPr lang="en-US" dirty="0" err="1"/>
              <a:t>utilizator</a:t>
            </a:r>
            <a:r>
              <a:rPr lang="en-US" dirty="0"/>
              <a:t> sunt </a:t>
            </a:r>
            <a:r>
              <a:rPr lang="en-US" dirty="0" err="1"/>
              <a:t>publicate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care pot fi </a:t>
            </a:r>
            <a:r>
              <a:rPr lang="en-US" dirty="0" err="1"/>
              <a:t>căutate</a:t>
            </a:r>
            <a:endParaRPr lang="en-US" dirty="0"/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directorul</a:t>
            </a:r>
            <a:r>
              <a:rPr lang="en-US" dirty="0"/>
              <a:t> </a:t>
            </a:r>
            <a:r>
              <a:rPr lang="en-US" dirty="0" err="1"/>
              <a:t>urmează</a:t>
            </a:r>
            <a:r>
              <a:rPr lang="en-US" dirty="0"/>
              <a:t> </a:t>
            </a:r>
            <a:r>
              <a:rPr lang="en-US" dirty="0" err="1"/>
              <a:t>standardul</a:t>
            </a:r>
            <a:r>
              <a:rPr lang="en-US" dirty="0"/>
              <a:t> X.500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interogat</a:t>
            </a:r>
            <a:r>
              <a:rPr lang="en-US" dirty="0"/>
              <a:t> </a:t>
            </a:r>
            <a:r>
              <a:rPr lang="en-US" dirty="0" err="1"/>
              <a:t>folosind</a:t>
            </a:r>
            <a:r>
              <a:rPr lang="en-US" dirty="0"/>
              <a:t> </a:t>
            </a:r>
            <a:r>
              <a:rPr lang="en-US" dirty="0" err="1"/>
              <a:t>protocolul</a:t>
            </a:r>
            <a:r>
              <a:rPr lang="en-US" dirty="0"/>
              <a:t> LDAP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le 2"/>
          <p:cNvSpPr>
            <a:spLocks noGrp="1"/>
          </p:cNvSpPr>
          <p:nvPr>
            <p:ph type="title"/>
          </p:nvPr>
        </p:nvSpPr>
        <p:spPr bwMode="auto">
          <a:xfrm>
            <a:off x="1590675" y="346075"/>
            <a:ext cx="7029450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fr-FR" altLang="en-US" dirty="0" err="1"/>
              <a:t>Componente</a:t>
            </a:r>
            <a:r>
              <a:rPr lang="fr-FR" altLang="en-US" dirty="0"/>
              <a:t> de </a:t>
            </a:r>
            <a:r>
              <a:rPr lang="fr-FR" altLang="en-US" dirty="0" err="1"/>
              <a:t>infrastructură</a:t>
            </a:r>
            <a:r>
              <a:rPr lang="fr-FR" altLang="en-US" dirty="0"/>
              <a:t> </a:t>
            </a:r>
            <a:r>
              <a:rPr lang="fr-FR" altLang="en-US" dirty="0" err="1"/>
              <a:t>cu</a:t>
            </a:r>
            <a:r>
              <a:rPr lang="fr-FR" altLang="en-US" dirty="0"/>
              <a:t> </a:t>
            </a:r>
            <a:r>
              <a:rPr lang="fr-FR" altLang="en-US" dirty="0" err="1"/>
              <a:t>cheie</a:t>
            </a:r>
            <a:r>
              <a:rPr lang="fr-FR" altLang="en-US" dirty="0"/>
              <a:t> </a:t>
            </a:r>
            <a:r>
              <a:rPr lang="fr-FR" altLang="en-US" dirty="0" err="1"/>
              <a:t>publică</a:t>
            </a:r>
            <a:endParaRPr lang="it-IT" altLang="en-US" dirty="0"/>
          </a:p>
        </p:txBody>
      </p:sp>
      <p:sp>
        <p:nvSpPr>
          <p:cNvPr id="58371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 b="1" dirty="0"/>
              <a:t>Registration Authority (RA):</a:t>
            </a:r>
          </a:p>
          <a:p>
            <a:pPr marL="1023938" lvl="1" indent="-457200" eaLnBrk="1" hangingPunct="1"/>
            <a:r>
              <a:rPr lang="en-US" altLang="en-US" dirty="0" err="1"/>
              <a:t>gestionează</a:t>
            </a:r>
            <a:r>
              <a:rPr lang="en-US" altLang="en-US" dirty="0"/>
              <a:t> </a:t>
            </a:r>
            <a:r>
              <a:rPr lang="en-US" altLang="en-US" dirty="0" err="1"/>
              <a:t>cererile</a:t>
            </a:r>
            <a:r>
              <a:rPr lang="en-US" altLang="en-US" dirty="0"/>
              <a:t> de certificate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furnizează</a:t>
            </a:r>
            <a:r>
              <a:rPr lang="en-US" altLang="en-US" dirty="0"/>
              <a:t> certificate </a:t>
            </a:r>
            <a:r>
              <a:rPr lang="en-US" altLang="en-US" dirty="0" err="1"/>
              <a:t>emisese</a:t>
            </a:r>
            <a:r>
              <a:rPr lang="en-US" altLang="en-US" dirty="0"/>
              <a:t> </a:t>
            </a:r>
            <a:r>
              <a:rPr lang="en-US" altLang="en-US" dirty="0" err="1"/>
              <a:t>ocupă</a:t>
            </a:r>
            <a:r>
              <a:rPr lang="en-US" altLang="en-US" dirty="0"/>
              <a:t> cu </a:t>
            </a:r>
            <a:r>
              <a:rPr lang="en-US" altLang="en-US" dirty="0" err="1"/>
              <a:t>distribuția</a:t>
            </a:r>
            <a:r>
              <a:rPr lang="en-US" altLang="en-US" dirty="0"/>
              <a:t> de </a:t>
            </a:r>
            <a:r>
              <a:rPr lang="en-US" altLang="en-US" dirty="0" err="1"/>
              <a:t>jetoane</a:t>
            </a:r>
            <a:r>
              <a:rPr lang="en-US" altLang="en-US" dirty="0"/>
              <a:t> </a:t>
            </a:r>
            <a:r>
              <a:rPr lang="en-US" altLang="en-US" dirty="0" err="1"/>
              <a:t>criptografice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software (</a:t>
            </a:r>
            <a:r>
              <a:rPr lang="en-US" altLang="en-US" dirty="0" err="1"/>
              <a:t>este</a:t>
            </a:r>
            <a:r>
              <a:rPr lang="en-US" altLang="en-US" dirty="0"/>
              <a:t> </a:t>
            </a:r>
            <a:r>
              <a:rPr lang="en-US" altLang="en-US" dirty="0" err="1"/>
              <a:t>partea</a:t>
            </a:r>
            <a:r>
              <a:rPr lang="en-US" altLang="en-US" dirty="0"/>
              <a:t> </a:t>
            </a:r>
            <a:r>
              <a:rPr lang="en-US" altLang="en-US" dirty="0" err="1"/>
              <a:t>frontală</a:t>
            </a:r>
            <a:r>
              <a:rPr lang="en-US" altLang="en-US" dirty="0"/>
              <a:t> a CA)</a:t>
            </a:r>
          </a:p>
          <a:p>
            <a:pPr marL="1023938" lvl="1" indent="-457200" eaLnBrk="1" hangingPunct="1"/>
            <a:r>
              <a:rPr lang="en-US" altLang="en-US" dirty="0" err="1"/>
              <a:t>poate</a:t>
            </a:r>
            <a:r>
              <a:rPr lang="en-US" altLang="en-US" dirty="0"/>
              <a:t> fi un </a:t>
            </a:r>
            <a:r>
              <a:rPr lang="en-US" altLang="en-US" dirty="0" err="1"/>
              <a:t>contor</a:t>
            </a:r>
            <a:r>
              <a:rPr lang="en-US" altLang="en-US" dirty="0"/>
              <a:t> </a:t>
            </a:r>
            <a:r>
              <a:rPr lang="en-US" altLang="en-US" dirty="0" err="1"/>
              <a:t>fizic</a:t>
            </a:r>
            <a:r>
              <a:rPr lang="en-US" altLang="en-US" dirty="0"/>
              <a:t> </a:t>
            </a:r>
            <a:r>
              <a:rPr lang="en-US" altLang="en-US" dirty="0" err="1"/>
              <a:t>sau</a:t>
            </a:r>
            <a:r>
              <a:rPr lang="en-US" altLang="en-US" dirty="0"/>
              <a:t> un site web</a:t>
            </a:r>
          </a:p>
          <a:p>
            <a:pPr marL="1023938" lvl="1" indent="-457200" eaLnBrk="1" hangingPunct="1"/>
            <a:r>
              <a:rPr lang="en-US" altLang="en-US" dirty="0" err="1"/>
              <a:t>tipul</a:t>
            </a:r>
            <a:r>
              <a:rPr lang="en-US" altLang="en-US" dirty="0"/>
              <a:t> </a:t>
            </a:r>
            <a:r>
              <a:rPr lang="en-US" altLang="en-US" dirty="0" err="1"/>
              <a:t>este</a:t>
            </a:r>
            <a:r>
              <a:rPr lang="en-US" altLang="en-US" dirty="0"/>
              <a:t> </a:t>
            </a:r>
            <a:r>
              <a:rPr lang="en-US" altLang="en-US" dirty="0" err="1"/>
              <a:t>asociat</a:t>
            </a:r>
            <a:r>
              <a:rPr lang="en-US" altLang="en-US" dirty="0"/>
              <a:t> cu </a:t>
            </a:r>
            <a:r>
              <a:rPr lang="en-US" altLang="en-US" dirty="0" err="1"/>
              <a:t>diferite</a:t>
            </a:r>
            <a:r>
              <a:rPr lang="en-US" altLang="en-US" dirty="0"/>
              <a:t> </a:t>
            </a:r>
            <a:r>
              <a:rPr lang="en-US" altLang="en-US" dirty="0" err="1"/>
              <a:t>niveluri</a:t>
            </a:r>
            <a:r>
              <a:rPr lang="en-US" altLang="en-US" dirty="0"/>
              <a:t> de Securitate</a:t>
            </a:r>
          </a:p>
          <a:p>
            <a:pPr marL="1023938" lvl="1" indent="-457200" eaLnBrk="1" hangingPunct="1"/>
            <a:r>
              <a:rPr lang="en-US" altLang="en-US" dirty="0" err="1"/>
              <a:t>poate</a:t>
            </a:r>
            <a:r>
              <a:rPr lang="en-US" altLang="en-US" dirty="0"/>
              <a:t> </a:t>
            </a:r>
            <a:r>
              <a:rPr lang="en-US" altLang="en-US" dirty="0" err="1"/>
              <a:t>ajuta</a:t>
            </a:r>
            <a:r>
              <a:rPr lang="en-US" altLang="en-US" dirty="0"/>
              <a:t>, de </a:t>
            </a:r>
            <a:r>
              <a:rPr lang="en-US" altLang="en-US" dirty="0" err="1"/>
              <a:t>asemenea</a:t>
            </a:r>
            <a:r>
              <a:rPr lang="en-US" altLang="en-US" dirty="0"/>
              <a:t>, </a:t>
            </a:r>
            <a:r>
              <a:rPr lang="en-US" altLang="en-US" dirty="0" err="1"/>
              <a:t>utilizatorul</a:t>
            </a:r>
            <a:r>
              <a:rPr lang="en-US" altLang="en-US" dirty="0"/>
              <a:t> </a:t>
            </a:r>
            <a:r>
              <a:rPr lang="en-US" altLang="en-US" dirty="0" err="1"/>
              <a:t>să</a:t>
            </a:r>
            <a:r>
              <a:rPr lang="en-US" altLang="en-US" dirty="0"/>
              <a:t> </a:t>
            </a:r>
            <a:r>
              <a:rPr lang="en-US" altLang="en-US" dirty="0" err="1"/>
              <a:t>genereze</a:t>
            </a:r>
            <a:r>
              <a:rPr lang="en-US" altLang="en-US" dirty="0"/>
              <a:t> </a:t>
            </a:r>
            <a:r>
              <a:rPr lang="en-US" altLang="en-US" dirty="0" err="1"/>
              <a:t>perechea</a:t>
            </a:r>
            <a:r>
              <a:rPr lang="en-US" altLang="en-US" dirty="0"/>
              <a:t> de </a:t>
            </a:r>
            <a:r>
              <a:rPr lang="en-US" altLang="en-US" dirty="0" err="1"/>
              <a:t>chei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să</a:t>
            </a:r>
            <a:r>
              <a:rPr lang="en-US" altLang="en-US" dirty="0"/>
              <a:t> </a:t>
            </a:r>
            <a:r>
              <a:rPr lang="en-US" altLang="en-US" dirty="0" err="1"/>
              <a:t>gestioneze</a:t>
            </a:r>
            <a:r>
              <a:rPr lang="en-US" altLang="en-US" dirty="0"/>
              <a:t> </a:t>
            </a:r>
            <a:r>
              <a:rPr lang="en-US" altLang="en-US" dirty="0" err="1"/>
              <a:t>aceste</a:t>
            </a:r>
            <a:r>
              <a:rPr lang="en-US" altLang="en-US" dirty="0"/>
              <a:t> certificate </a:t>
            </a: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siguranță</a:t>
            </a:r>
            <a:endParaRPr lang="en-US" altLang="en-US" dirty="0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 err="1"/>
              <a:t>Certificatul</a:t>
            </a:r>
            <a:r>
              <a:rPr lang="en-US" altLang="en-US" dirty="0"/>
              <a:t> digital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161925" y="1817688"/>
            <a:ext cx="11944350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Structura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formatul</a:t>
            </a:r>
            <a:r>
              <a:rPr lang="en-US" dirty="0"/>
              <a:t> </a:t>
            </a:r>
            <a:r>
              <a:rPr lang="en-US" dirty="0" err="1"/>
              <a:t>certificatului</a:t>
            </a:r>
            <a:r>
              <a:rPr lang="en-US" dirty="0"/>
              <a:t> digital sunt </a:t>
            </a:r>
            <a:r>
              <a:rPr lang="en-US" dirty="0" err="1"/>
              <a:t>descrise</a:t>
            </a:r>
            <a:r>
              <a:rPr lang="en-US" dirty="0"/>
              <a:t> de </a:t>
            </a:r>
            <a:r>
              <a:rPr lang="en-US" dirty="0" err="1"/>
              <a:t>standardul</a:t>
            </a:r>
            <a:r>
              <a:rPr lang="en-US" dirty="0"/>
              <a:t> ITU-T X.509 (</a:t>
            </a:r>
            <a:r>
              <a:rPr lang="en-US" dirty="0" err="1"/>
              <a:t>este</a:t>
            </a:r>
            <a:r>
              <a:rPr lang="en-US" dirty="0"/>
              <a:t> un standard al </a:t>
            </a:r>
            <a:r>
              <a:rPr lang="en-US" dirty="0" err="1"/>
              <a:t>Uniunii</a:t>
            </a:r>
            <a:r>
              <a:rPr lang="en-US" dirty="0"/>
              <a:t> </a:t>
            </a:r>
            <a:r>
              <a:rPr lang="en-US" dirty="0" err="1"/>
              <a:t>Internaționale</a:t>
            </a:r>
            <a:r>
              <a:rPr lang="en-US" dirty="0"/>
              <a:t> de </a:t>
            </a:r>
            <a:r>
              <a:rPr lang="en-US" dirty="0" err="1"/>
              <a:t>Telecomunicații</a:t>
            </a:r>
            <a:r>
              <a:rPr lang="en-US" dirty="0"/>
              <a:t> </a:t>
            </a:r>
            <a:r>
              <a:rPr lang="en-US" dirty="0" err="1"/>
              <a:t>numerotat</a:t>
            </a:r>
            <a:r>
              <a:rPr lang="en-US" dirty="0"/>
              <a:t> X.509).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Un </a:t>
            </a:r>
            <a:r>
              <a:rPr lang="en-US" dirty="0" err="1"/>
              <a:t>certificat</a:t>
            </a:r>
            <a:r>
              <a:rPr lang="en-US" dirty="0"/>
              <a:t> digital X.509 </a:t>
            </a:r>
            <a:r>
              <a:rPr lang="en-US" dirty="0" err="1"/>
              <a:t>trebuie</a:t>
            </a:r>
            <a:r>
              <a:rPr lang="en-US" dirty="0"/>
              <a:t> </a:t>
            </a:r>
            <a:r>
              <a:rPr lang="en-US" dirty="0" err="1"/>
              <a:t>să</a:t>
            </a:r>
            <a:r>
              <a:rPr lang="en-US" dirty="0"/>
              <a:t> </a:t>
            </a:r>
            <a:r>
              <a:rPr lang="en-US" dirty="0" err="1"/>
              <a:t>conțină</a:t>
            </a:r>
            <a:r>
              <a:rPr lang="en-US" dirty="0"/>
              <a:t> </a:t>
            </a:r>
            <a:r>
              <a:rPr lang="en-US" dirty="0" err="1"/>
              <a:t>cel</a:t>
            </a:r>
            <a:r>
              <a:rPr lang="en-US" dirty="0"/>
              <a:t> </a:t>
            </a:r>
            <a:r>
              <a:rPr lang="en-US" dirty="0" err="1"/>
              <a:t>puțin</a:t>
            </a:r>
            <a:r>
              <a:rPr lang="en-US" dirty="0"/>
              <a:t> </a:t>
            </a:r>
            <a:r>
              <a:rPr lang="en-US" dirty="0" err="1"/>
              <a:t>următoarele</a:t>
            </a:r>
            <a:r>
              <a:rPr lang="en-US" dirty="0"/>
              <a:t> </a:t>
            </a:r>
            <a:r>
              <a:rPr lang="en-US" dirty="0" err="1"/>
              <a:t>câmpuri</a:t>
            </a:r>
            <a:r>
              <a:rPr lang="en-US" dirty="0"/>
              <a:t> :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en-US" b="1" dirty="0"/>
              <a:t>DN</a:t>
            </a:r>
            <a:r>
              <a:rPr lang="en-US" dirty="0"/>
              <a:t> (distinguished name) </a:t>
            </a:r>
            <a:r>
              <a:rPr lang="en-US" dirty="0" err="1"/>
              <a:t>utilizator</a:t>
            </a:r>
            <a:r>
              <a:rPr lang="en-US" dirty="0"/>
              <a:t> : Gaius Julius Caesar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en-US" b="1" dirty="0"/>
              <a:t>CN</a:t>
            </a:r>
            <a:r>
              <a:rPr lang="en-US" dirty="0"/>
              <a:t> (common name): Julius Caesar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en-GB" b="1" dirty="0"/>
              <a:t>O</a:t>
            </a:r>
            <a:r>
              <a:rPr lang="en-GB" dirty="0"/>
              <a:t> (organization): </a:t>
            </a:r>
            <a:r>
              <a:rPr lang="en-GB" dirty="0" err="1"/>
              <a:t>Guvern</a:t>
            </a:r>
            <a:endParaRPr lang="en-US" dirty="0"/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en-US" b="1" dirty="0"/>
              <a:t>OU</a:t>
            </a:r>
            <a:r>
              <a:rPr lang="en-US" dirty="0"/>
              <a:t> (organization unity): </a:t>
            </a:r>
            <a:r>
              <a:rPr lang="en-US" dirty="0" err="1"/>
              <a:t>Senat</a:t>
            </a:r>
            <a:endParaRPr lang="en-US" dirty="0"/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en-US" b="1" dirty="0"/>
              <a:t>C</a:t>
            </a:r>
            <a:r>
              <a:rPr lang="en-US" dirty="0"/>
              <a:t> (country): </a:t>
            </a:r>
            <a:r>
              <a:rPr lang="en-US" dirty="0" err="1"/>
              <a:t>Imperiul</a:t>
            </a:r>
            <a:r>
              <a:rPr lang="en-US" dirty="0"/>
              <a:t> Roman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en-US" altLang="en-US" dirty="0" err="1"/>
              <a:t>Poate</a:t>
            </a:r>
            <a:r>
              <a:rPr lang="en-US" altLang="en-US" dirty="0"/>
              <a:t> </a:t>
            </a:r>
            <a:r>
              <a:rPr lang="en-US" altLang="en-US" dirty="0" err="1"/>
              <a:t>exista</a:t>
            </a:r>
            <a:r>
              <a:rPr lang="en-US" altLang="en-US" dirty="0"/>
              <a:t> o </a:t>
            </a:r>
            <a:r>
              <a:rPr lang="en-US" altLang="en-US" dirty="0" err="1"/>
              <a:t>adresă</a:t>
            </a:r>
            <a:r>
              <a:rPr lang="en-US" altLang="en-US" dirty="0"/>
              <a:t> IP </a:t>
            </a:r>
            <a:r>
              <a:rPr lang="en-US" altLang="en-US" dirty="0" err="1"/>
              <a:t>sau</a:t>
            </a:r>
            <a:r>
              <a:rPr lang="en-US" altLang="en-US" dirty="0"/>
              <a:t> o </a:t>
            </a:r>
            <a:r>
              <a:rPr lang="en-US" altLang="en-US" dirty="0" err="1"/>
              <a:t>adresă</a:t>
            </a:r>
            <a:r>
              <a:rPr lang="en-US" altLang="en-US" dirty="0"/>
              <a:t> URL care </a:t>
            </a:r>
            <a:r>
              <a:rPr lang="en-US" altLang="en-US" dirty="0" err="1"/>
              <a:t>să</a:t>
            </a:r>
            <a:r>
              <a:rPr lang="en-US" altLang="en-US" dirty="0"/>
              <a:t> </a:t>
            </a:r>
            <a:r>
              <a:rPr lang="en-US" altLang="en-US" dirty="0" err="1"/>
              <a:t>corespundă</a:t>
            </a:r>
            <a:r>
              <a:rPr lang="en-US" altLang="en-US" dirty="0"/>
              <a:t> </a:t>
            </a:r>
            <a:r>
              <a:rPr lang="en-US" altLang="en-US" dirty="0" err="1"/>
              <a:t>unei</a:t>
            </a:r>
            <a:r>
              <a:rPr lang="en-US" altLang="en-US" dirty="0"/>
              <a:t> </a:t>
            </a:r>
            <a:r>
              <a:rPr lang="en-US" altLang="en-US" dirty="0" err="1"/>
              <a:t>căi</a:t>
            </a:r>
            <a:r>
              <a:rPr lang="en-US" altLang="en-US" dirty="0"/>
              <a:t> de director X.500 (de </a:t>
            </a:r>
            <a:r>
              <a:rPr lang="en-US" altLang="en-US" dirty="0" err="1"/>
              <a:t>exemplu</a:t>
            </a:r>
            <a:r>
              <a:rPr lang="en-US" altLang="en-US" dirty="0"/>
              <a:t>, LDAP – Protocol </a:t>
            </a:r>
            <a:r>
              <a:rPr lang="en-US" altLang="en-US" dirty="0" err="1"/>
              <a:t>ușor</a:t>
            </a:r>
            <a:r>
              <a:rPr lang="en-US" altLang="en-US" dirty="0"/>
              <a:t> de </a:t>
            </a:r>
            <a:r>
              <a:rPr lang="en-US" altLang="en-US" dirty="0" err="1"/>
              <a:t>acces</a:t>
            </a:r>
            <a:r>
              <a:rPr lang="en-US" altLang="en-US" dirty="0"/>
              <a:t> la director):</a:t>
            </a:r>
            <a:br>
              <a:rPr lang="en-US" altLang="en-US" dirty="0"/>
            </a:br>
            <a:r>
              <a:rPr lang="en-US" altLang="en-US" dirty="0"/>
              <a:t>IT / </a:t>
            </a:r>
            <a:r>
              <a:rPr lang="en-US" altLang="en-US" dirty="0" err="1"/>
              <a:t>Imperiul</a:t>
            </a:r>
            <a:r>
              <a:rPr lang="en-US" altLang="en-US" dirty="0"/>
              <a:t> Roman / </a:t>
            </a:r>
            <a:r>
              <a:rPr lang="en-US" altLang="en-US" dirty="0" err="1"/>
              <a:t>Guvernul</a:t>
            </a:r>
            <a:r>
              <a:rPr lang="en-US" altLang="en-US" dirty="0"/>
              <a:t> / </a:t>
            </a:r>
            <a:r>
              <a:rPr lang="en-US" altLang="en-US" dirty="0" err="1"/>
              <a:t>Iulius</a:t>
            </a:r>
            <a:r>
              <a:rPr lang="en-US" altLang="en-US" dirty="0"/>
              <a:t> Caesar / Gaius Julius Caesar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en-US" dirty="0"/>
          </a:p>
          <a:p>
            <a:pPr marL="109728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 err="1"/>
              <a:t>Certificatul</a:t>
            </a:r>
            <a:r>
              <a:rPr lang="en-US" altLang="en-US" dirty="0"/>
              <a:t> digital</a:t>
            </a:r>
          </a:p>
        </p:txBody>
      </p:sp>
      <p:sp>
        <p:nvSpPr>
          <p:cNvPr id="60419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219075" y="1979613"/>
            <a:ext cx="116681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 dirty="0"/>
              <a:t>Un </a:t>
            </a:r>
            <a:r>
              <a:rPr lang="en-US" altLang="en-US" dirty="0" err="1"/>
              <a:t>certificat</a:t>
            </a:r>
            <a:r>
              <a:rPr lang="en-US" altLang="en-US" dirty="0"/>
              <a:t> digital X.509 </a:t>
            </a:r>
            <a:r>
              <a:rPr lang="en-US" altLang="en-US" dirty="0" err="1"/>
              <a:t>trebuie</a:t>
            </a:r>
            <a:r>
              <a:rPr lang="en-US" altLang="en-US" dirty="0"/>
              <a:t> </a:t>
            </a:r>
            <a:r>
              <a:rPr lang="en-US" altLang="en-US" dirty="0" err="1"/>
              <a:t>să</a:t>
            </a:r>
            <a:r>
              <a:rPr lang="en-US" altLang="en-US" dirty="0"/>
              <a:t> </a:t>
            </a:r>
            <a:r>
              <a:rPr lang="en-US" altLang="en-US" dirty="0" err="1"/>
              <a:t>conțină</a:t>
            </a:r>
            <a:r>
              <a:rPr lang="en-US" altLang="en-US" dirty="0"/>
              <a:t>, de </a:t>
            </a:r>
            <a:r>
              <a:rPr lang="en-US" altLang="en-US" dirty="0" err="1"/>
              <a:t>asemenea</a:t>
            </a:r>
            <a:r>
              <a:rPr lang="en-US" altLang="en-US" dirty="0"/>
              <a:t>, </a:t>
            </a:r>
            <a:r>
              <a:rPr lang="en-US" altLang="en-US" dirty="0" err="1"/>
              <a:t>cel</a:t>
            </a:r>
            <a:r>
              <a:rPr lang="en-US" altLang="en-US" dirty="0"/>
              <a:t> </a:t>
            </a:r>
            <a:r>
              <a:rPr lang="en-US" altLang="en-US" dirty="0" err="1"/>
              <a:t>puțin</a:t>
            </a:r>
            <a:r>
              <a:rPr lang="en-US" altLang="en-US" dirty="0"/>
              <a:t> </a:t>
            </a:r>
            <a:r>
              <a:rPr lang="en-US" altLang="en-US" dirty="0" err="1"/>
              <a:t>următoarele</a:t>
            </a:r>
            <a:r>
              <a:rPr lang="en-US" altLang="en-US" dirty="0"/>
              <a:t> </a:t>
            </a:r>
            <a:r>
              <a:rPr lang="en-US" altLang="en-US" dirty="0" err="1"/>
              <a:t>câmpuri</a:t>
            </a:r>
            <a:r>
              <a:rPr lang="en-US" altLang="en-US" dirty="0"/>
              <a:t>:</a:t>
            </a:r>
          </a:p>
          <a:p>
            <a:pPr lvl="1" eaLnBrk="1" hangingPunct="1"/>
            <a:r>
              <a:rPr lang="en-US" altLang="en-US" b="1" dirty="0"/>
              <a:t>DN Issuer</a:t>
            </a:r>
            <a:r>
              <a:rPr lang="en-US" altLang="en-US" dirty="0"/>
              <a:t>: </a:t>
            </a:r>
            <a:r>
              <a:rPr lang="it-IT" altLang="en-US" dirty="0"/>
              <a:t>numele Autorității în format X.500</a:t>
            </a:r>
            <a:r>
              <a:rPr lang="en-US" altLang="en-US" dirty="0"/>
              <a:t> </a:t>
            </a:r>
          </a:p>
          <a:p>
            <a:pPr lvl="1" eaLnBrk="1" hangingPunct="1"/>
            <a:r>
              <a:rPr lang="en-US" altLang="en-US" b="1" dirty="0"/>
              <a:t>Serial Number</a:t>
            </a:r>
            <a:r>
              <a:rPr lang="en-US" altLang="en-US" dirty="0"/>
              <a:t>: </a:t>
            </a:r>
            <a:r>
              <a:rPr lang="en-US" altLang="en-US" dirty="0" err="1"/>
              <a:t>atribuit</a:t>
            </a:r>
            <a:r>
              <a:rPr lang="en-US" altLang="en-US" dirty="0"/>
              <a:t> </a:t>
            </a:r>
            <a:r>
              <a:rPr lang="en-US" altLang="en-US" dirty="0" err="1"/>
              <a:t>acestuia</a:t>
            </a:r>
            <a:r>
              <a:rPr lang="en-US" altLang="en-US" dirty="0"/>
              <a:t> de </a:t>
            </a:r>
            <a:r>
              <a:rPr lang="en-US" altLang="en-US" dirty="0" err="1"/>
              <a:t>către</a:t>
            </a:r>
            <a:r>
              <a:rPr lang="en-US" altLang="en-US" dirty="0"/>
              <a:t> </a:t>
            </a:r>
            <a:r>
              <a:rPr lang="en-US" altLang="en-US" dirty="0" err="1"/>
              <a:t>autoritate</a:t>
            </a:r>
            <a:r>
              <a:rPr lang="en-US" altLang="en-US" dirty="0"/>
              <a:t>, </a:t>
            </a:r>
            <a:r>
              <a:rPr lang="en-US" altLang="en-US" dirty="0" err="1"/>
              <a:t>identifică</a:t>
            </a:r>
            <a:r>
              <a:rPr lang="en-US" altLang="en-US" dirty="0"/>
              <a:t> </a:t>
            </a:r>
            <a:r>
              <a:rPr lang="en-US" altLang="en-US" dirty="0" err="1"/>
              <a:t>în</a:t>
            </a:r>
            <a:r>
              <a:rPr lang="en-US" altLang="en-US" dirty="0"/>
              <a:t> mod </a:t>
            </a:r>
            <a:r>
              <a:rPr lang="en-US" altLang="en-US" dirty="0" err="1"/>
              <a:t>unic</a:t>
            </a:r>
            <a:r>
              <a:rPr lang="en-US" altLang="en-US" dirty="0"/>
              <a:t> un </a:t>
            </a:r>
            <a:r>
              <a:rPr lang="en-US" altLang="en-US" dirty="0" err="1"/>
              <a:t>certificat</a:t>
            </a:r>
            <a:endParaRPr lang="en-US" altLang="en-US" dirty="0"/>
          </a:p>
          <a:p>
            <a:pPr lvl="1" eaLnBrk="1" hangingPunct="1"/>
            <a:r>
              <a:rPr lang="en-US" altLang="en-US" b="1" dirty="0" err="1"/>
              <a:t>NotBefore</a:t>
            </a:r>
            <a:r>
              <a:rPr lang="en-US" altLang="en-US" dirty="0"/>
              <a:t>: data </a:t>
            </a:r>
            <a:r>
              <a:rPr lang="en-US" altLang="en-US" dirty="0" err="1"/>
              <a:t>activarii</a:t>
            </a:r>
            <a:endParaRPr lang="en-US" altLang="en-US" dirty="0"/>
          </a:p>
          <a:p>
            <a:pPr lvl="1" eaLnBrk="1" hangingPunct="1"/>
            <a:r>
              <a:rPr lang="en-US" altLang="en-US" b="1" dirty="0" err="1"/>
              <a:t>NotAfter</a:t>
            </a:r>
            <a:r>
              <a:rPr lang="en-US" altLang="en-US" dirty="0"/>
              <a:t>: data </a:t>
            </a:r>
            <a:r>
              <a:rPr lang="en-US" altLang="en-US" dirty="0" err="1"/>
              <a:t>expirării</a:t>
            </a:r>
            <a:endParaRPr lang="en-US" altLang="en-US" dirty="0"/>
          </a:p>
          <a:p>
            <a:pPr lvl="1" eaLnBrk="1" hangingPunct="1"/>
            <a:r>
              <a:rPr lang="en-US" altLang="en-US" b="1" dirty="0"/>
              <a:t>Public Key</a:t>
            </a:r>
            <a:r>
              <a:rPr lang="en-US" altLang="en-US" dirty="0"/>
              <a:t>: </a:t>
            </a:r>
            <a:r>
              <a:rPr lang="en-US" altLang="en-US" dirty="0" err="1"/>
              <a:t>cheia</a:t>
            </a:r>
            <a:r>
              <a:rPr lang="en-US" altLang="en-US" dirty="0"/>
              <a:t> </a:t>
            </a:r>
            <a:r>
              <a:rPr lang="en-US" altLang="en-US" dirty="0" err="1"/>
              <a:t>publică</a:t>
            </a:r>
            <a:r>
              <a:rPr lang="en-US" altLang="en-US" dirty="0"/>
              <a:t> a </a:t>
            </a:r>
            <a:r>
              <a:rPr lang="en-US" altLang="en-US" dirty="0" err="1"/>
              <a:t>subiectului</a:t>
            </a:r>
            <a:r>
              <a:rPr lang="en-US" altLang="en-US" dirty="0"/>
              <a:t> </a:t>
            </a:r>
            <a:r>
              <a:rPr lang="en-US" altLang="en-US" dirty="0" err="1"/>
              <a:t>certificat</a:t>
            </a:r>
            <a:r>
              <a:rPr lang="en-US" altLang="en-US" dirty="0"/>
              <a:t> (</a:t>
            </a:r>
            <a:r>
              <a:rPr lang="en-US" altLang="en-US" dirty="0" err="1"/>
              <a:t>certificatul</a:t>
            </a:r>
            <a:r>
              <a:rPr lang="en-US" altLang="en-US" dirty="0"/>
              <a:t> </a:t>
            </a:r>
            <a:r>
              <a:rPr lang="en-US" altLang="en-US" dirty="0" err="1"/>
              <a:t>conține</a:t>
            </a:r>
            <a:r>
              <a:rPr lang="en-US" altLang="en-US" dirty="0"/>
              <a:t> date </a:t>
            </a:r>
            <a:r>
              <a:rPr lang="en-US" altLang="en-US" dirty="0" err="1"/>
              <a:t>personale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cheia</a:t>
            </a:r>
            <a:r>
              <a:rPr lang="en-US" altLang="en-US" dirty="0"/>
              <a:t> </a:t>
            </a:r>
            <a:r>
              <a:rPr lang="en-US" altLang="en-US" dirty="0" err="1"/>
              <a:t>publică</a:t>
            </a:r>
            <a:r>
              <a:rPr lang="en-US" altLang="en-US" dirty="0"/>
              <a:t>)</a:t>
            </a:r>
          </a:p>
          <a:p>
            <a:pPr lvl="1" eaLnBrk="1" hangingPunct="1"/>
            <a:r>
              <a:rPr lang="en-US" altLang="en-US" b="1" dirty="0"/>
              <a:t>Public Key Algorithm</a:t>
            </a:r>
            <a:r>
              <a:rPr lang="en-US" altLang="en-US" dirty="0"/>
              <a:t>: </a:t>
            </a:r>
            <a:r>
              <a:rPr lang="pt-BR" altLang="en-US" dirty="0"/>
              <a:t>algoritmul pentru care este potrivită cheia publică</a:t>
            </a:r>
            <a:endParaRPr lang="en-US" altLang="en-US" dirty="0"/>
          </a:p>
          <a:p>
            <a:pPr lvl="1" eaLnBrk="1" hangingPunct="1"/>
            <a:r>
              <a:rPr lang="en-US" altLang="en-US" b="1" dirty="0"/>
              <a:t>Signature Algorithm</a:t>
            </a:r>
            <a:r>
              <a:rPr lang="en-US" altLang="en-US" dirty="0"/>
              <a:t>: </a:t>
            </a:r>
            <a:r>
              <a:rPr lang="en-US" altLang="en-US" dirty="0" err="1"/>
              <a:t>algoritmul</a:t>
            </a:r>
            <a:r>
              <a:rPr lang="en-US" altLang="en-US" dirty="0"/>
              <a:t> </a:t>
            </a:r>
            <a:r>
              <a:rPr lang="en-US" altLang="en-US" dirty="0" err="1"/>
              <a:t>utilizat</a:t>
            </a:r>
            <a:r>
              <a:rPr lang="en-US" altLang="en-US" dirty="0"/>
              <a:t> de </a:t>
            </a:r>
            <a:r>
              <a:rPr lang="en-US" altLang="en-US" dirty="0" err="1"/>
              <a:t>Autoritate</a:t>
            </a:r>
            <a:r>
              <a:rPr lang="en-US" altLang="en-US" dirty="0"/>
              <a:t> </a:t>
            </a:r>
            <a:r>
              <a:rPr lang="en-US" altLang="en-US" dirty="0" err="1"/>
              <a:t>pentru</a:t>
            </a:r>
            <a:r>
              <a:rPr lang="en-US" altLang="en-US" dirty="0"/>
              <a:t> </a:t>
            </a:r>
            <a:r>
              <a:rPr lang="en-US" altLang="en-US" dirty="0" err="1"/>
              <a:t>semnarea</a:t>
            </a:r>
            <a:r>
              <a:rPr lang="en-US" altLang="en-US" dirty="0"/>
              <a:t> </a:t>
            </a:r>
            <a:r>
              <a:rPr lang="en-US" altLang="en-US" dirty="0" err="1"/>
              <a:t>Certificatului</a:t>
            </a:r>
            <a:endParaRPr lang="en-US" altLang="en-US" dirty="0"/>
          </a:p>
          <a:p>
            <a:pPr lvl="1" eaLnBrk="1" hangingPunct="1"/>
            <a:r>
              <a:rPr lang="en-US" altLang="en-US" b="1" dirty="0"/>
              <a:t>Signature</a:t>
            </a:r>
            <a:r>
              <a:rPr lang="en-US" altLang="en-US" dirty="0"/>
              <a:t>: </a:t>
            </a:r>
            <a:r>
              <a:rPr lang="en-US" altLang="en-US" dirty="0" err="1"/>
              <a:t>semnătura</a:t>
            </a:r>
            <a:r>
              <a:rPr lang="en-US" altLang="en-US" dirty="0"/>
              <a:t> </a:t>
            </a:r>
            <a:r>
              <a:rPr lang="en-US" altLang="en-US" dirty="0" err="1"/>
              <a:t>aplicată</a:t>
            </a:r>
            <a:r>
              <a:rPr lang="en-US" altLang="en-US" dirty="0"/>
              <a:t> pe </a:t>
            </a:r>
            <a:r>
              <a:rPr lang="en-US" altLang="en-US" dirty="0" err="1"/>
              <a:t>certificat</a:t>
            </a:r>
            <a:r>
              <a:rPr lang="en-US" altLang="en-US" dirty="0"/>
              <a:t> de </a:t>
            </a:r>
            <a:r>
              <a:rPr lang="en-US" altLang="en-US" dirty="0" err="1"/>
              <a:t>către</a:t>
            </a:r>
            <a:r>
              <a:rPr lang="en-US" altLang="en-US" dirty="0"/>
              <a:t> </a:t>
            </a:r>
            <a:r>
              <a:rPr lang="en-US" altLang="en-US" dirty="0" err="1"/>
              <a:t>autoritatea</a:t>
            </a:r>
            <a:r>
              <a:rPr lang="en-US" altLang="en-US" dirty="0"/>
              <a:t> de </a:t>
            </a:r>
            <a:r>
              <a:rPr lang="en-US" altLang="en-US" dirty="0" err="1"/>
              <a:t>certificare</a:t>
            </a:r>
            <a:r>
              <a:rPr lang="en-US" altLang="en-US" dirty="0"/>
              <a:t> (</a:t>
            </a:r>
            <a:r>
              <a:rPr lang="en-US" altLang="en-US" dirty="0" err="1"/>
              <a:t>elementul</a:t>
            </a:r>
            <a:r>
              <a:rPr lang="en-US" altLang="en-US" dirty="0"/>
              <a:t> care </a:t>
            </a:r>
            <a:r>
              <a:rPr lang="en-US" altLang="en-US" dirty="0" err="1"/>
              <a:t>garantează</a:t>
            </a:r>
            <a:r>
              <a:rPr lang="en-US" altLang="en-US" dirty="0"/>
              <a:t> </a:t>
            </a:r>
            <a:r>
              <a:rPr lang="en-US" altLang="en-US" dirty="0" err="1"/>
              <a:t>autenticitatea</a:t>
            </a:r>
            <a:r>
              <a:rPr lang="en-US" altLang="en-US" dirty="0"/>
              <a:t> </a:t>
            </a:r>
            <a:r>
              <a:rPr lang="en-US" altLang="en-US" dirty="0" err="1"/>
              <a:t>certificatului</a:t>
            </a:r>
            <a:r>
              <a:rPr lang="en-US" altLang="en-US" dirty="0"/>
              <a:t> </a:t>
            </a:r>
            <a:r>
              <a:rPr lang="en-US" altLang="en-US" dirty="0" err="1"/>
              <a:t>în</a:t>
            </a:r>
            <a:r>
              <a:rPr lang="en-US" altLang="en-US" dirty="0"/>
              <a:t> sine)</a:t>
            </a:r>
          </a:p>
          <a:p>
            <a:pPr lvl="1" eaLnBrk="1" hangingPunct="1"/>
            <a:r>
              <a:rPr lang="en-US" altLang="en-US" b="1" dirty="0" err="1"/>
              <a:t>KeyUsage</a:t>
            </a:r>
            <a:r>
              <a:rPr lang="en-US" altLang="en-US" dirty="0"/>
              <a:t>: </a:t>
            </a:r>
            <a:r>
              <a:rPr lang="en-US" altLang="en-US" dirty="0" err="1"/>
              <a:t>scopurile</a:t>
            </a:r>
            <a:r>
              <a:rPr lang="en-US" altLang="en-US" dirty="0"/>
              <a:t> </a:t>
            </a:r>
            <a:r>
              <a:rPr lang="en-US" altLang="en-US" dirty="0" err="1"/>
              <a:t>pentru</a:t>
            </a:r>
            <a:r>
              <a:rPr lang="en-US" altLang="en-US" dirty="0"/>
              <a:t> care </a:t>
            </a:r>
            <a:r>
              <a:rPr lang="en-US" altLang="en-US" dirty="0" err="1"/>
              <a:t>poate</a:t>
            </a:r>
            <a:r>
              <a:rPr lang="en-US" altLang="en-US" dirty="0"/>
              <a:t> fi </a:t>
            </a:r>
            <a:r>
              <a:rPr lang="en-US" altLang="en-US" dirty="0" err="1"/>
              <a:t>folosită</a:t>
            </a:r>
            <a:r>
              <a:rPr lang="en-US" altLang="en-US" dirty="0"/>
              <a:t> </a:t>
            </a:r>
            <a:r>
              <a:rPr lang="en-US" altLang="en-US" dirty="0" err="1"/>
              <a:t>cheia</a:t>
            </a:r>
            <a:endParaRPr lang="en-US" altLang="en-US" dirty="0"/>
          </a:p>
          <a:p>
            <a:pPr lvl="1" eaLnBrk="1" hangingPunct="1"/>
            <a:endParaRPr lang="en-US" altLang="en-US" dirty="0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3134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it-IT" altLang="en-US" dirty="0"/>
              <a:t>Generarea și revocarea certificatului digital</a:t>
            </a:r>
            <a:endParaRPr lang="en-US" alt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Standardul</a:t>
            </a:r>
            <a:r>
              <a:rPr lang="en-US" dirty="0"/>
              <a:t> RFC 2314 (din PKCS # 10) </a:t>
            </a:r>
            <a:r>
              <a:rPr lang="en-US" dirty="0" err="1"/>
              <a:t>definește</a:t>
            </a:r>
            <a:r>
              <a:rPr lang="en-US" dirty="0"/>
              <a:t> </a:t>
            </a:r>
            <a:r>
              <a:rPr lang="en-US" dirty="0" err="1"/>
              <a:t>formatul</a:t>
            </a:r>
            <a:r>
              <a:rPr lang="en-US" dirty="0"/>
              <a:t> </a:t>
            </a:r>
            <a:r>
              <a:rPr lang="en-US" dirty="0" err="1"/>
              <a:t>mesajului</a:t>
            </a:r>
            <a:r>
              <a:rPr lang="en-US" dirty="0"/>
              <a:t> </a:t>
            </a:r>
            <a:r>
              <a:rPr lang="en-US" dirty="0" err="1"/>
              <a:t>certificateRequest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it-IT" dirty="0"/>
              <a:t>Solicitarea conține cheia publică și datele solicitantului (ambele date unui RA</a:t>
            </a:r>
            <a:r>
              <a:rPr lang="en-US" dirty="0"/>
              <a:t>)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it-IT" dirty="0"/>
              <a:t>Mesajul de solicitare necesită așa-numita dovadă a deținerii cheii private</a:t>
            </a:r>
            <a:r>
              <a:rPr lang="en-US" dirty="0"/>
              <a:t>: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mesajul</a:t>
            </a:r>
            <a:r>
              <a:rPr lang="en-US" dirty="0"/>
              <a:t> </a:t>
            </a:r>
            <a:r>
              <a:rPr lang="en-US" dirty="0" err="1"/>
              <a:t>certificateRequest</a:t>
            </a:r>
            <a:r>
              <a:rPr lang="en-US" dirty="0"/>
              <a:t> </a:t>
            </a:r>
            <a:r>
              <a:rPr lang="en-US" dirty="0" err="1"/>
              <a:t>trebuie</a:t>
            </a:r>
            <a:r>
              <a:rPr lang="en-US" dirty="0"/>
              <a:t> </a:t>
            </a:r>
            <a:r>
              <a:rPr lang="en-US" dirty="0" err="1"/>
              <a:t>semnat</a:t>
            </a:r>
            <a:r>
              <a:rPr lang="en-US" dirty="0"/>
              <a:t> cu </a:t>
            </a:r>
            <a:r>
              <a:rPr lang="en-US" dirty="0" err="1"/>
              <a:t>cheia</a:t>
            </a:r>
            <a:r>
              <a:rPr lang="en-US" dirty="0"/>
              <a:t> </a:t>
            </a:r>
            <a:r>
              <a:rPr lang="en-US" dirty="0" err="1"/>
              <a:t>privată</a:t>
            </a:r>
            <a:r>
              <a:rPr lang="en-US" dirty="0"/>
              <a:t> a </a:t>
            </a:r>
            <a:r>
              <a:rPr lang="en-US" dirty="0" err="1"/>
              <a:t>solicitantului</a:t>
            </a:r>
            <a:endParaRPr lang="en-US" dirty="0"/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autoritatea</a:t>
            </a:r>
            <a:r>
              <a:rPr lang="en-US" dirty="0"/>
              <a:t>, </a:t>
            </a:r>
            <a:r>
              <a:rPr lang="en-US" dirty="0" err="1"/>
              <a:t>prin</a:t>
            </a:r>
            <a:r>
              <a:rPr lang="en-US" dirty="0"/>
              <a:t> </a:t>
            </a:r>
            <a:r>
              <a:rPr lang="en-US" dirty="0" err="1"/>
              <a:t>verificarea</a:t>
            </a:r>
            <a:r>
              <a:rPr lang="en-US" dirty="0"/>
              <a:t> </a:t>
            </a:r>
            <a:r>
              <a:rPr lang="en-US" dirty="0" err="1"/>
              <a:t>acestei</a:t>
            </a:r>
            <a:r>
              <a:rPr lang="en-US" dirty="0"/>
              <a:t> </a:t>
            </a:r>
            <a:r>
              <a:rPr lang="en-US" dirty="0" err="1"/>
              <a:t>semnături</a:t>
            </a:r>
            <a:r>
              <a:rPr lang="en-US" dirty="0"/>
              <a:t>, </a:t>
            </a:r>
            <a:r>
              <a:rPr lang="en-US" dirty="0" err="1"/>
              <a:t>verifică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mod </a:t>
            </a:r>
            <a:r>
              <a:rPr lang="en-US" dirty="0" err="1"/>
              <a:t>substanțial</a:t>
            </a:r>
            <a:r>
              <a:rPr lang="en-US" dirty="0"/>
              <a:t> </a:t>
            </a:r>
            <a:r>
              <a:rPr lang="en-US" dirty="0" err="1"/>
              <a:t>dacă</a:t>
            </a:r>
            <a:r>
              <a:rPr lang="en-US" dirty="0"/>
              <a:t> </a:t>
            </a:r>
            <a:r>
              <a:rPr lang="en-US" dirty="0" err="1"/>
              <a:t>solicitantul</a:t>
            </a:r>
            <a:r>
              <a:rPr lang="en-US" dirty="0"/>
              <a:t> </a:t>
            </a:r>
            <a:r>
              <a:rPr lang="en-US" dirty="0" err="1"/>
              <a:t>deține</a:t>
            </a:r>
            <a:r>
              <a:rPr lang="en-US" dirty="0"/>
              <a:t> </a:t>
            </a:r>
            <a:r>
              <a:rPr lang="en-US" dirty="0" err="1"/>
              <a:t>efectiv</a:t>
            </a:r>
            <a:r>
              <a:rPr lang="en-US" dirty="0"/>
              <a:t> </a:t>
            </a:r>
            <a:r>
              <a:rPr lang="en-US" dirty="0" err="1"/>
              <a:t>această</a:t>
            </a:r>
            <a:r>
              <a:rPr lang="en-US" dirty="0"/>
              <a:t> </a:t>
            </a:r>
            <a:r>
              <a:rPr lang="en-US" dirty="0" err="1"/>
              <a:t>cheie</a:t>
            </a:r>
            <a:endParaRPr lang="en-US" b="1" dirty="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329362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it-IT" altLang="en-US" dirty="0"/>
              <a:t>Generarea și revocarea certificatului digital</a:t>
            </a:r>
            <a:endParaRPr lang="en-US" alt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7" y="184626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Certificatul</a:t>
            </a:r>
            <a:r>
              <a:rPr lang="en-US" dirty="0"/>
              <a:t>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considerat</a:t>
            </a:r>
            <a:r>
              <a:rPr lang="en-US" dirty="0"/>
              <a:t> „</a:t>
            </a:r>
            <a:r>
              <a:rPr lang="en-US" dirty="0" err="1"/>
              <a:t>expirat</a:t>
            </a:r>
            <a:r>
              <a:rPr lang="en-US" dirty="0"/>
              <a:t>” la data </a:t>
            </a:r>
            <a:r>
              <a:rPr lang="en-US" dirty="0" err="1"/>
              <a:t>corespunzătoare</a:t>
            </a:r>
            <a:r>
              <a:rPr lang="en-US" dirty="0"/>
              <a:t> </a:t>
            </a:r>
            <a:r>
              <a:rPr lang="en-US" dirty="0" err="1"/>
              <a:t>atributului</a:t>
            </a:r>
            <a:r>
              <a:rPr lang="en-US" dirty="0"/>
              <a:t> „</a:t>
            </a:r>
            <a:r>
              <a:rPr lang="en-US" dirty="0" err="1"/>
              <a:t>notAfter</a:t>
            </a:r>
            <a:r>
              <a:rPr lang="en-US" dirty="0"/>
              <a:t>”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De </a:t>
            </a:r>
            <a:r>
              <a:rPr lang="en-US" dirty="0" err="1"/>
              <a:t>asemenea</a:t>
            </a:r>
            <a:r>
              <a:rPr lang="en-US" dirty="0"/>
              <a:t>, </a:t>
            </a:r>
            <a:r>
              <a:rPr lang="en-US" dirty="0" err="1"/>
              <a:t>expirarea</a:t>
            </a:r>
            <a:r>
              <a:rPr lang="en-US" dirty="0"/>
              <a:t> </a:t>
            </a:r>
            <a:r>
              <a:rPr lang="en-US" dirty="0" err="1"/>
              <a:t>servește</a:t>
            </a:r>
            <a:r>
              <a:rPr lang="en-US" dirty="0"/>
              <a:t> la </a:t>
            </a:r>
            <a:r>
              <a:rPr lang="en-US" dirty="0" err="1"/>
              <a:t>limitarea</a:t>
            </a:r>
            <a:r>
              <a:rPr lang="en-US" dirty="0"/>
              <a:t> </a:t>
            </a:r>
            <a:r>
              <a:rPr lang="en-US" dirty="0" err="1"/>
              <a:t>timpului</a:t>
            </a:r>
            <a:r>
              <a:rPr lang="en-US" dirty="0"/>
              <a:t> de </a:t>
            </a:r>
            <a:r>
              <a:rPr lang="en-US" dirty="0" err="1"/>
              <a:t>utilizare</a:t>
            </a:r>
            <a:r>
              <a:rPr lang="en-US" dirty="0"/>
              <a:t> a </a:t>
            </a:r>
            <a:r>
              <a:rPr lang="en-US" dirty="0" err="1"/>
              <a:t>unui</a:t>
            </a:r>
            <a:r>
              <a:rPr lang="en-US" dirty="0"/>
              <a:t> </a:t>
            </a:r>
            <a:r>
              <a:rPr lang="en-US" dirty="0" err="1"/>
              <a:t>certificat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it-IT" dirty="0"/>
              <a:t>Se poate referi la expirare</a:t>
            </a:r>
            <a:r>
              <a:rPr lang="en-US" dirty="0"/>
              <a:t>: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en-US" sz="2600" dirty="0" err="1"/>
              <a:t>certificatul</a:t>
            </a:r>
            <a:endParaRPr lang="en-US" sz="2600" dirty="0"/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en-US" sz="2600" dirty="0" err="1"/>
              <a:t>cheile</a:t>
            </a:r>
            <a:r>
              <a:rPr lang="en-US" sz="2600" dirty="0"/>
              <a:t> </a:t>
            </a:r>
            <a:r>
              <a:rPr lang="en-US" sz="2600" dirty="0" err="1"/>
              <a:t>asociate</a:t>
            </a:r>
            <a:endParaRPr lang="en-US" sz="2600" dirty="0"/>
          </a:p>
          <a:p>
            <a:pPr marL="539750" indent="-449263" eaLnBrk="1" fontAlgn="auto" hangingPunct="1">
              <a:spcAft>
                <a:spcPts val="0"/>
              </a:spcAft>
              <a:defRPr/>
            </a:pPr>
            <a:r>
              <a:rPr lang="en-US" dirty="0"/>
              <a:t>Un </a:t>
            </a:r>
            <a:r>
              <a:rPr lang="en-US" dirty="0" err="1"/>
              <a:t>certificat</a:t>
            </a:r>
            <a:r>
              <a:rPr lang="en-US" dirty="0"/>
              <a:t> </a:t>
            </a:r>
            <a:r>
              <a:rPr lang="en-US" dirty="0" err="1"/>
              <a:t>expirat</a:t>
            </a:r>
            <a:r>
              <a:rPr lang="en-US" dirty="0"/>
              <a:t> nu </a:t>
            </a:r>
            <a:r>
              <a:rPr lang="en-US" dirty="0" err="1"/>
              <a:t>poate</a:t>
            </a:r>
            <a:r>
              <a:rPr lang="en-US" dirty="0"/>
              <a:t> fi </a:t>
            </a:r>
            <a:r>
              <a:rPr lang="en-US" dirty="0" err="1"/>
              <a:t>folosit</a:t>
            </a:r>
            <a:r>
              <a:rPr lang="en-US" dirty="0"/>
              <a:t> de </a:t>
            </a:r>
            <a:r>
              <a:rPr lang="en-US" dirty="0" err="1"/>
              <a:t>proprietarul</a:t>
            </a:r>
            <a:r>
              <a:rPr lang="en-US" dirty="0"/>
              <a:t> </a:t>
            </a:r>
            <a:r>
              <a:rPr lang="en-US" dirty="0" err="1"/>
              <a:t>său</a:t>
            </a:r>
            <a:endParaRPr lang="en-US" dirty="0"/>
          </a:p>
          <a:p>
            <a:pPr marL="539750" indent="-449263" eaLnBrk="1" fontAlgn="auto" hangingPunct="1">
              <a:spcAft>
                <a:spcPts val="0"/>
              </a:spcAft>
              <a:defRPr/>
            </a:pPr>
            <a:r>
              <a:rPr lang="en-US" dirty="0" err="1"/>
              <a:t>Certificatul</a:t>
            </a:r>
            <a:r>
              <a:rPr lang="en-US" dirty="0"/>
              <a:t>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disponibil</a:t>
            </a:r>
            <a:r>
              <a:rPr lang="en-US" dirty="0"/>
              <a:t> </a:t>
            </a:r>
            <a:r>
              <a:rPr lang="en-US" dirty="0" err="1"/>
              <a:t>pentru</a:t>
            </a:r>
            <a:r>
              <a:rPr lang="en-US" dirty="0"/>
              <a:t> </a:t>
            </a:r>
            <a:r>
              <a:rPr lang="en-US" dirty="0" err="1"/>
              <a:t>verificarea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decriptarea</a:t>
            </a:r>
            <a:r>
              <a:rPr lang="en-US" dirty="0"/>
              <a:t> </a:t>
            </a:r>
            <a:r>
              <a:rPr lang="en-US" dirty="0" err="1"/>
              <a:t>mesajelor</a:t>
            </a:r>
            <a:r>
              <a:rPr lang="en-US" dirty="0"/>
              <a:t> </a:t>
            </a:r>
            <a:r>
              <a:rPr lang="en-US" dirty="0" err="1"/>
              <a:t>emise</a:t>
            </a:r>
            <a:r>
              <a:rPr lang="en-US" dirty="0"/>
              <a:t> </a:t>
            </a:r>
            <a:r>
              <a:rPr lang="en-US" dirty="0" err="1"/>
              <a:t>înainte</a:t>
            </a:r>
            <a:r>
              <a:rPr lang="en-US" dirty="0"/>
              <a:t> de </a:t>
            </a:r>
            <a:r>
              <a:rPr lang="en-US" dirty="0" err="1"/>
              <a:t>expirare</a:t>
            </a:r>
            <a:endParaRPr lang="en-US" dirty="0"/>
          </a:p>
          <a:p>
            <a:pPr marL="539750" indent="-449263" eaLnBrk="1" fontAlgn="auto" hangingPunct="1">
              <a:spcAft>
                <a:spcPts val="0"/>
              </a:spcAft>
              <a:defRPr/>
            </a:pP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unele</a:t>
            </a:r>
            <a:r>
              <a:rPr lang="en-US" dirty="0"/>
              <a:t> </a:t>
            </a:r>
            <a:r>
              <a:rPr lang="en-US" dirty="0" err="1"/>
              <a:t>cazuri</a:t>
            </a:r>
            <a:r>
              <a:rPr lang="en-US" dirty="0"/>
              <a:t>,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posibil</a:t>
            </a:r>
            <a:r>
              <a:rPr lang="en-US" dirty="0"/>
              <a:t> </a:t>
            </a:r>
            <a:r>
              <a:rPr lang="en-US" dirty="0" err="1"/>
              <a:t>să</a:t>
            </a:r>
            <a:r>
              <a:rPr lang="en-US" dirty="0"/>
              <a:t> „</a:t>
            </a:r>
            <a:r>
              <a:rPr lang="en-US" dirty="0" err="1"/>
              <a:t>reînnoiți</a:t>
            </a:r>
            <a:r>
              <a:rPr lang="en-US" dirty="0"/>
              <a:t>” un </a:t>
            </a:r>
            <a:r>
              <a:rPr lang="en-US" dirty="0" err="1"/>
              <a:t>certificat</a:t>
            </a:r>
            <a:endParaRPr lang="en-US" dirty="0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3134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it-IT" altLang="en-US" dirty="0"/>
              <a:t>Generarea și revocarea certificatului digital</a:t>
            </a:r>
            <a:endParaRPr lang="en-US" altLang="en-US" dirty="0"/>
          </a:p>
        </p:txBody>
      </p:sp>
      <p:sp>
        <p:nvSpPr>
          <p:cNvPr id="63491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 dirty="0"/>
              <a:t>Un </a:t>
            </a:r>
            <a:r>
              <a:rPr lang="en-US" altLang="en-US" dirty="0" err="1"/>
              <a:t>certificat</a:t>
            </a:r>
            <a:r>
              <a:rPr lang="en-US" altLang="en-US" dirty="0"/>
              <a:t> </a:t>
            </a:r>
            <a:r>
              <a:rPr lang="en-US" altLang="en-US" dirty="0" err="1"/>
              <a:t>poate</a:t>
            </a:r>
            <a:r>
              <a:rPr lang="en-US" altLang="en-US" dirty="0"/>
              <a:t> </a:t>
            </a:r>
            <a:r>
              <a:rPr lang="en-US" altLang="en-US" dirty="0" err="1"/>
              <a:t>deveni</a:t>
            </a:r>
            <a:r>
              <a:rPr lang="en-US" altLang="en-US" dirty="0"/>
              <a:t> invalid </a:t>
            </a:r>
            <a:r>
              <a:rPr lang="en-US" altLang="en-US" dirty="0" err="1"/>
              <a:t>înainte</a:t>
            </a:r>
            <a:r>
              <a:rPr lang="en-US" altLang="en-US" dirty="0"/>
              <a:t> de </a:t>
            </a:r>
            <a:r>
              <a:rPr lang="en-US" altLang="en-US" dirty="0" err="1"/>
              <a:t>expirare</a:t>
            </a:r>
            <a:r>
              <a:rPr lang="en-US" altLang="en-US" dirty="0"/>
              <a:t> </a:t>
            </a:r>
            <a:r>
              <a:rPr lang="en-US" altLang="en-US" dirty="0" err="1"/>
              <a:t>prin</a:t>
            </a:r>
            <a:r>
              <a:rPr lang="en-US" altLang="en-US" dirty="0"/>
              <a:t> </a:t>
            </a:r>
            <a:r>
              <a:rPr lang="en-US" altLang="en-US" dirty="0" err="1"/>
              <a:t>revocare</a:t>
            </a:r>
            <a:r>
              <a:rPr lang="en-US" altLang="en-US" i="1" dirty="0"/>
              <a:t>.</a:t>
            </a:r>
          </a:p>
          <a:p>
            <a:pPr marL="566738" indent="-457200" eaLnBrk="1" hangingPunct="1"/>
            <a:r>
              <a:rPr lang="pt-BR" altLang="en-US" dirty="0"/>
              <a:t>Motivul ar putea fi, de exemplu</a:t>
            </a:r>
            <a:r>
              <a:rPr lang="en-US" altLang="en-US" dirty="0"/>
              <a:t>:</a:t>
            </a:r>
          </a:p>
          <a:p>
            <a:pPr marL="1023938" lvl="1" indent="-457200" eaLnBrk="1" hangingPunct="1"/>
            <a:r>
              <a:rPr lang="en-US" altLang="en-US" dirty="0" err="1"/>
              <a:t>cheia</a:t>
            </a:r>
            <a:r>
              <a:rPr lang="en-US" altLang="en-US" dirty="0"/>
              <a:t> </a:t>
            </a:r>
            <a:r>
              <a:rPr lang="en-US" altLang="en-US" dirty="0" err="1"/>
              <a:t>asociată</a:t>
            </a:r>
            <a:r>
              <a:rPr lang="en-US" altLang="en-US" dirty="0"/>
              <a:t> cu </a:t>
            </a:r>
            <a:r>
              <a:rPr lang="en-US" altLang="en-US" dirty="0" err="1"/>
              <a:t>certificatul</a:t>
            </a:r>
            <a:r>
              <a:rPr lang="en-US" altLang="en-US" dirty="0"/>
              <a:t> a </a:t>
            </a:r>
            <a:r>
              <a:rPr lang="en-US" altLang="en-US" dirty="0" err="1"/>
              <a:t>fost</a:t>
            </a:r>
            <a:r>
              <a:rPr lang="en-US" altLang="en-US" dirty="0"/>
              <a:t> </a:t>
            </a:r>
            <a:r>
              <a:rPr lang="en-US" altLang="en-US" dirty="0" err="1"/>
              <a:t>compromisă</a:t>
            </a:r>
            <a:r>
              <a:rPr lang="en-US" altLang="en-US" dirty="0"/>
              <a:t>, </a:t>
            </a:r>
          </a:p>
          <a:p>
            <a:pPr marL="1023938" lvl="1" indent="-457200" eaLnBrk="1" hangingPunct="1"/>
            <a:r>
              <a:rPr lang="en-US" altLang="en-US" dirty="0" err="1"/>
              <a:t>subiectul</a:t>
            </a:r>
            <a:r>
              <a:rPr lang="en-US" altLang="en-US" dirty="0"/>
              <a:t> nu </a:t>
            </a:r>
            <a:r>
              <a:rPr lang="en-US" altLang="en-US" dirty="0" err="1"/>
              <a:t>mai</a:t>
            </a:r>
            <a:r>
              <a:rPr lang="en-US" altLang="en-US" dirty="0"/>
              <a:t> </a:t>
            </a:r>
            <a:r>
              <a:rPr lang="en-US" altLang="en-US" dirty="0" err="1"/>
              <a:t>este</a:t>
            </a:r>
            <a:r>
              <a:rPr lang="en-US" altLang="en-US" dirty="0"/>
              <a:t> </a:t>
            </a:r>
            <a:r>
              <a:rPr lang="en-US" altLang="en-US" dirty="0" err="1"/>
              <a:t>asociat</a:t>
            </a:r>
            <a:r>
              <a:rPr lang="en-US" altLang="en-US" dirty="0"/>
              <a:t> </a:t>
            </a:r>
            <a:r>
              <a:rPr lang="en-US" altLang="en-US" dirty="0" err="1"/>
              <a:t>firmei</a:t>
            </a:r>
            <a:r>
              <a:rPr lang="en-US" altLang="en-US" dirty="0"/>
              <a:t> </a:t>
            </a:r>
            <a:r>
              <a:rPr lang="en-US" altLang="en-US" dirty="0" err="1"/>
              <a:t>sau</a:t>
            </a:r>
            <a:r>
              <a:rPr lang="en-US" altLang="en-US" dirty="0"/>
              <a:t> </a:t>
            </a:r>
            <a:r>
              <a:rPr lang="en-US" altLang="en-US" dirty="0" err="1"/>
              <a:t>unitatea</a:t>
            </a:r>
            <a:r>
              <a:rPr lang="en-US" altLang="en-US" dirty="0"/>
              <a:t> </a:t>
            </a:r>
            <a:r>
              <a:rPr lang="en-US" altLang="en-US" dirty="0" err="1"/>
              <a:t>schimbată</a:t>
            </a:r>
            <a:r>
              <a:rPr lang="en-US" altLang="en-US" dirty="0"/>
              <a:t>, </a:t>
            </a:r>
          </a:p>
          <a:p>
            <a:pPr marL="1023938" lvl="1" indent="-457200" eaLnBrk="1" hangingPunct="1"/>
            <a:r>
              <a:rPr lang="en-US" altLang="en-US" dirty="0"/>
              <a:t>CA care a </a:t>
            </a:r>
            <a:r>
              <a:rPr lang="en-US" altLang="en-US" dirty="0" err="1"/>
              <a:t>emis</a:t>
            </a:r>
            <a:r>
              <a:rPr lang="en-US" altLang="en-US" dirty="0"/>
              <a:t> </a:t>
            </a:r>
            <a:r>
              <a:rPr lang="en-US" altLang="en-US" dirty="0" err="1"/>
              <a:t>certificatul</a:t>
            </a:r>
            <a:r>
              <a:rPr lang="en-US" altLang="en-US" dirty="0"/>
              <a:t> (</a:t>
            </a:r>
            <a:r>
              <a:rPr lang="en-US" altLang="en-US" dirty="0" err="1"/>
              <a:t>sau</a:t>
            </a:r>
            <a:r>
              <a:rPr lang="en-US" altLang="en-US" dirty="0"/>
              <a:t> </a:t>
            </a:r>
            <a:r>
              <a:rPr lang="en-US" altLang="en-US" dirty="0" err="1"/>
              <a:t>una</a:t>
            </a:r>
            <a:r>
              <a:rPr lang="en-US" altLang="en-US" dirty="0"/>
              <a:t> </a:t>
            </a:r>
            <a:r>
              <a:rPr lang="en-US" altLang="en-US" dirty="0" err="1"/>
              <a:t>dintre</a:t>
            </a:r>
            <a:r>
              <a:rPr lang="en-US" altLang="en-US" dirty="0"/>
              <a:t> CA-urile sale de </a:t>
            </a:r>
            <a:r>
              <a:rPr lang="en-US" altLang="en-US" dirty="0" err="1"/>
              <a:t>nivel</a:t>
            </a:r>
            <a:r>
              <a:rPr lang="en-US" altLang="en-US" dirty="0"/>
              <a:t> superior) a </a:t>
            </a:r>
            <a:r>
              <a:rPr lang="en-US" altLang="en-US" dirty="0" err="1"/>
              <a:t>fost</a:t>
            </a:r>
            <a:r>
              <a:rPr lang="en-US" altLang="en-US" dirty="0"/>
              <a:t> </a:t>
            </a:r>
            <a:r>
              <a:rPr lang="en-US" altLang="en-US" dirty="0" err="1"/>
              <a:t>compromisă</a:t>
            </a:r>
            <a:endParaRPr lang="en-US" altLang="en-US" dirty="0"/>
          </a:p>
          <a:p>
            <a:pPr marL="566738" indent="-457200" eaLnBrk="1" hangingPunct="1"/>
            <a:r>
              <a:rPr lang="en-US" altLang="en-US" dirty="0"/>
              <a:t>Un </a:t>
            </a:r>
            <a:r>
              <a:rPr lang="en-US" altLang="en-US" dirty="0" err="1"/>
              <a:t>certificat</a:t>
            </a:r>
            <a:r>
              <a:rPr lang="en-US" altLang="en-US" dirty="0"/>
              <a:t> </a:t>
            </a:r>
            <a:r>
              <a:rPr lang="en-US" altLang="en-US" dirty="0" err="1"/>
              <a:t>revocat</a:t>
            </a:r>
            <a:r>
              <a:rPr lang="en-US" altLang="en-US" dirty="0"/>
              <a:t> nu </a:t>
            </a:r>
            <a:r>
              <a:rPr lang="en-US" altLang="en-US" dirty="0" err="1"/>
              <a:t>mai</a:t>
            </a:r>
            <a:r>
              <a:rPr lang="en-US" altLang="en-US" dirty="0"/>
              <a:t> </a:t>
            </a:r>
            <a:r>
              <a:rPr lang="en-US" altLang="en-US" dirty="0" err="1"/>
              <a:t>poate</a:t>
            </a:r>
            <a:r>
              <a:rPr lang="en-US" altLang="en-US" dirty="0"/>
              <a:t> fi </a:t>
            </a:r>
            <a:r>
              <a:rPr lang="en-US" altLang="en-US" dirty="0" err="1"/>
              <a:t>folosit</a:t>
            </a:r>
            <a:r>
              <a:rPr lang="en-US" altLang="en-US" dirty="0"/>
              <a:t>, cu </a:t>
            </a:r>
            <a:r>
              <a:rPr lang="en-US" altLang="en-US" dirty="0" err="1"/>
              <a:t>excepția</a:t>
            </a:r>
            <a:r>
              <a:rPr lang="en-US" altLang="en-US" dirty="0"/>
              <a:t> </a:t>
            </a:r>
            <a:r>
              <a:rPr lang="en-US" altLang="en-US" dirty="0" err="1"/>
              <a:t>cazului</a:t>
            </a:r>
            <a:r>
              <a:rPr lang="en-US" altLang="en-US" dirty="0"/>
              <a:t> </a:t>
            </a:r>
            <a:r>
              <a:rPr lang="en-US" altLang="en-US" dirty="0" err="1"/>
              <a:t>în</a:t>
            </a:r>
            <a:r>
              <a:rPr lang="en-US" altLang="en-US" dirty="0"/>
              <a:t> care </a:t>
            </a:r>
            <a:r>
              <a:rPr lang="en-US" altLang="en-US" dirty="0" err="1"/>
              <a:t>este</a:t>
            </a:r>
            <a:r>
              <a:rPr lang="en-US" altLang="en-US" dirty="0"/>
              <a:t> </a:t>
            </a:r>
            <a:r>
              <a:rPr lang="en-US" altLang="en-US" dirty="0" err="1"/>
              <a:t>doar</a:t>
            </a:r>
            <a:r>
              <a:rPr lang="en-US" altLang="en-US" dirty="0"/>
              <a:t> </a:t>
            </a:r>
            <a:r>
              <a:rPr lang="en-US" altLang="en-US" dirty="0" err="1"/>
              <a:t>ținut</a:t>
            </a:r>
            <a:r>
              <a:rPr lang="en-US" altLang="en-US" dirty="0"/>
              <a:t> „</a:t>
            </a: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așteptare</a:t>
            </a:r>
            <a:r>
              <a:rPr lang="en-US" altLang="en-US" dirty="0"/>
              <a:t>”</a:t>
            </a:r>
            <a:endParaRPr lang="en-US" altLang="en-US" b="1" dirty="0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3134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it-IT" altLang="en-US" dirty="0"/>
              <a:t>Generarea și revocarea certificatului digital</a:t>
            </a:r>
            <a:endParaRPr lang="en-US" alt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Un </a:t>
            </a:r>
            <a:r>
              <a:rPr lang="en-US" dirty="0" err="1"/>
              <a:t>certificat</a:t>
            </a:r>
            <a:r>
              <a:rPr lang="en-US" dirty="0"/>
              <a:t> „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așteptare</a:t>
            </a:r>
            <a:r>
              <a:rPr lang="en-US" dirty="0"/>
              <a:t>”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inserat</a:t>
            </a:r>
            <a:r>
              <a:rPr lang="en-US" dirty="0"/>
              <a:t> </a:t>
            </a:r>
            <a:r>
              <a:rPr lang="en-US" dirty="0" err="1"/>
              <a:t>temporar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Lista de </a:t>
            </a:r>
            <a:r>
              <a:rPr lang="en-US" dirty="0" err="1"/>
              <a:t>revocare</a:t>
            </a:r>
            <a:r>
              <a:rPr lang="en-US" dirty="0"/>
              <a:t> a </a:t>
            </a:r>
            <a:r>
              <a:rPr lang="en-US" dirty="0" err="1"/>
              <a:t>certificatelor</a:t>
            </a:r>
            <a:r>
              <a:rPr lang="en-US" dirty="0"/>
              <a:t> (CRL) din motive </a:t>
            </a:r>
            <a:r>
              <a:rPr lang="en-US" dirty="0" err="1"/>
              <a:t>specifice</a:t>
            </a:r>
            <a:r>
              <a:rPr lang="en-US" dirty="0"/>
              <a:t>, de </a:t>
            </a:r>
            <a:r>
              <a:rPr lang="en-US" dirty="0" err="1"/>
              <a:t>exemplu</a:t>
            </a:r>
            <a:r>
              <a:rPr lang="en-US" dirty="0"/>
              <a:t> :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posibil</a:t>
            </a:r>
            <a:r>
              <a:rPr lang="en-US" dirty="0"/>
              <a:t> </a:t>
            </a:r>
            <a:r>
              <a:rPr lang="en-US" dirty="0" err="1"/>
              <a:t>compromis</a:t>
            </a:r>
            <a:r>
              <a:rPr lang="en-US" dirty="0"/>
              <a:t> </a:t>
            </a:r>
            <a:r>
              <a:rPr lang="en-US" dirty="0" err="1"/>
              <a:t>cheie</a:t>
            </a:r>
            <a:endParaRPr lang="en-US" dirty="0"/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cerere</a:t>
            </a:r>
            <a:r>
              <a:rPr lang="en-US" dirty="0"/>
              <a:t> de </a:t>
            </a:r>
            <a:r>
              <a:rPr lang="en-US" dirty="0" err="1"/>
              <a:t>revocare</a:t>
            </a:r>
            <a:r>
              <a:rPr lang="en-US" dirty="0"/>
              <a:t> de </a:t>
            </a:r>
            <a:r>
              <a:rPr lang="en-US" dirty="0" err="1"/>
              <a:t>către</a:t>
            </a:r>
            <a:r>
              <a:rPr lang="en-US" dirty="0"/>
              <a:t> o </a:t>
            </a:r>
            <a:r>
              <a:rPr lang="en-US" dirty="0" err="1"/>
              <a:t>altă</a:t>
            </a:r>
            <a:r>
              <a:rPr lang="en-US" dirty="0"/>
              <a:t> </a:t>
            </a:r>
            <a:r>
              <a:rPr lang="en-US" dirty="0" err="1"/>
              <a:t>persoană</a:t>
            </a:r>
            <a:r>
              <a:rPr lang="en-US" dirty="0"/>
              <a:t> </a:t>
            </a:r>
            <a:r>
              <a:rPr lang="en-US" dirty="0" err="1"/>
              <a:t>decât</a:t>
            </a:r>
            <a:r>
              <a:rPr lang="en-US" dirty="0"/>
              <a:t> </a:t>
            </a:r>
            <a:r>
              <a:rPr lang="en-US" dirty="0" err="1"/>
              <a:t>proprietarul</a:t>
            </a:r>
            <a:endParaRPr lang="en-US" dirty="0"/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neutilizarea</a:t>
            </a:r>
            <a:r>
              <a:rPr lang="en-US" dirty="0"/>
              <a:t> </a:t>
            </a:r>
            <a:r>
              <a:rPr lang="en-US" dirty="0" err="1"/>
              <a:t>temporară</a:t>
            </a:r>
            <a:r>
              <a:rPr lang="en-US" dirty="0"/>
              <a:t> a </a:t>
            </a:r>
            <a:r>
              <a:rPr lang="en-US" dirty="0" err="1"/>
              <a:t>certificatului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Valabilitatea</a:t>
            </a:r>
            <a:r>
              <a:rPr lang="en-US" dirty="0"/>
              <a:t> </a:t>
            </a:r>
            <a:r>
              <a:rPr lang="en-US" dirty="0" err="1"/>
              <a:t>acestuia</a:t>
            </a:r>
            <a:r>
              <a:rPr lang="en-US" dirty="0"/>
              <a:t> </a:t>
            </a:r>
            <a:r>
              <a:rPr lang="en-US" dirty="0" err="1"/>
              <a:t>ar</a:t>
            </a:r>
            <a:r>
              <a:rPr lang="en-US" dirty="0"/>
              <a:t> </a:t>
            </a:r>
            <a:r>
              <a:rPr lang="en-US" dirty="0" err="1"/>
              <a:t>putea</a:t>
            </a:r>
            <a:r>
              <a:rPr lang="en-US" dirty="0"/>
              <a:t> fi </a:t>
            </a:r>
            <a:r>
              <a:rPr lang="en-US" dirty="0" err="1"/>
              <a:t>restabilită</a:t>
            </a:r>
            <a:r>
              <a:rPr lang="en-US" dirty="0"/>
              <a:t> ulterior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cazul</a:t>
            </a:r>
            <a:r>
              <a:rPr lang="en-US" dirty="0"/>
              <a:t> „</a:t>
            </a:r>
            <a:r>
              <a:rPr lang="en-US" dirty="0" err="1"/>
              <a:t>reactivării</a:t>
            </a:r>
            <a:r>
              <a:rPr lang="en-US" dirty="0"/>
              <a:t>” din </a:t>
            </a:r>
            <a:r>
              <a:rPr lang="en-US" dirty="0" err="1"/>
              <a:t>suspendare</a:t>
            </a:r>
            <a:r>
              <a:rPr lang="en-US" dirty="0"/>
              <a:t>, o </a:t>
            </a:r>
            <a:r>
              <a:rPr lang="en-US" dirty="0" err="1"/>
              <a:t>nouă</a:t>
            </a:r>
            <a:r>
              <a:rPr lang="en-US" dirty="0"/>
              <a:t> </a:t>
            </a:r>
            <a:r>
              <a:rPr lang="en-US" dirty="0" err="1"/>
              <a:t>intrare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CRL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inserată</a:t>
            </a:r>
            <a:r>
              <a:rPr lang="en-US" dirty="0"/>
              <a:t> cu un cu un cod </a:t>
            </a:r>
            <a:r>
              <a:rPr lang="en-US" dirty="0" err="1"/>
              <a:t>motiv</a:t>
            </a:r>
            <a:r>
              <a:rPr lang="en-US" dirty="0"/>
              <a:t> special: </a:t>
            </a:r>
            <a:r>
              <a:rPr lang="en-US" i="1" dirty="0" err="1"/>
              <a:t>removeFromCRL</a:t>
            </a:r>
            <a:endParaRPr lang="en-US" b="1" i="1" dirty="0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3134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it-IT" altLang="en-US" dirty="0"/>
              <a:t>Generarea și revocarea certificatului digital</a:t>
            </a:r>
            <a:endParaRPr lang="en-US" altLang="en-US" dirty="0"/>
          </a:p>
        </p:txBody>
      </p:sp>
      <p:sp>
        <p:nvSpPr>
          <p:cNvPr id="65539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7" y="1779588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 i="1" dirty="0"/>
              <a:t>Lista de </a:t>
            </a:r>
            <a:r>
              <a:rPr lang="en-US" altLang="en-US" i="1" dirty="0" err="1"/>
              <a:t>revocare</a:t>
            </a:r>
            <a:r>
              <a:rPr lang="en-US" altLang="en-US" i="1" dirty="0"/>
              <a:t> a </a:t>
            </a:r>
            <a:r>
              <a:rPr lang="en-US" altLang="en-US" i="1" dirty="0" err="1"/>
              <a:t>certificatelor</a:t>
            </a:r>
            <a:r>
              <a:rPr lang="en-US" altLang="en-US" i="1" dirty="0"/>
              <a:t> (CRL) </a:t>
            </a:r>
            <a:r>
              <a:rPr lang="en-US" altLang="en-US" i="1" dirty="0" err="1"/>
              <a:t>listează</a:t>
            </a:r>
            <a:r>
              <a:rPr lang="en-US" altLang="en-US" i="1" dirty="0"/>
              <a:t> </a:t>
            </a:r>
            <a:r>
              <a:rPr lang="en-US" altLang="en-US" i="1" dirty="0" err="1"/>
              <a:t>certificatele</a:t>
            </a:r>
            <a:r>
              <a:rPr lang="en-US" altLang="en-US" i="1" dirty="0"/>
              <a:t> care </a:t>
            </a:r>
            <a:r>
              <a:rPr lang="en-US" altLang="en-US" i="1" dirty="0" err="1"/>
              <a:t>și</a:t>
            </a:r>
            <a:r>
              <a:rPr lang="en-US" altLang="en-US" i="1" dirty="0"/>
              <a:t>-au </a:t>
            </a:r>
            <a:r>
              <a:rPr lang="en-US" altLang="en-US" i="1" dirty="0" err="1"/>
              <a:t>pierdut</a:t>
            </a:r>
            <a:r>
              <a:rPr lang="en-US" altLang="en-US" i="1" dirty="0"/>
              <a:t> </a:t>
            </a:r>
            <a:r>
              <a:rPr lang="en-US" altLang="en-US" i="1" dirty="0" err="1"/>
              <a:t>valabilitatea</a:t>
            </a:r>
            <a:endParaRPr lang="en-US" altLang="en-US" i="1" dirty="0"/>
          </a:p>
          <a:p>
            <a:pPr marL="566738" indent="-457200" eaLnBrk="1" hangingPunct="1"/>
            <a:r>
              <a:rPr lang="en-US" altLang="en-US" i="1" dirty="0" err="1"/>
              <a:t>Eliberat</a:t>
            </a:r>
            <a:r>
              <a:rPr lang="en-US" altLang="en-US" i="1" dirty="0"/>
              <a:t> periodic de </a:t>
            </a:r>
            <a:r>
              <a:rPr lang="en-US" altLang="en-US" i="1" dirty="0" err="1"/>
              <a:t>către</a:t>
            </a:r>
            <a:r>
              <a:rPr lang="en-US" altLang="en-US" i="1" dirty="0"/>
              <a:t> </a:t>
            </a:r>
            <a:r>
              <a:rPr lang="en-US" altLang="en-US" i="1" dirty="0" err="1"/>
              <a:t>Autoritatea</a:t>
            </a:r>
            <a:r>
              <a:rPr lang="en-US" altLang="en-US" i="1" dirty="0"/>
              <a:t> de </a:t>
            </a:r>
            <a:r>
              <a:rPr lang="en-US" altLang="en-US" i="1" dirty="0" err="1"/>
              <a:t>Certificare</a:t>
            </a:r>
            <a:r>
              <a:rPr lang="en-US" altLang="en-US" i="1" dirty="0"/>
              <a:t> </a:t>
            </a:r>
            <a:r>
              <a:rPr lang="en-US" altLang="en-US" i="1" dirty="0" err="1"/>
              <a:t>emitentă</a:t>
            </a:r>
            <a:r>
              <a:rPr lang="en-US" altLang="en-US" i="1" dirty="0"/>
              <a:t> </a:t>
            </a:r>
            <a:r>
              <a:rPr lang="en-US" altLang="en-US" i="1" dirty="0" err="1"/>
              <a:t>și</a:t>
            </a:r>
            <a:r>
              <a:rPr lang="en-US" altLang="en-US" i="1" dirty="0"/>
              <a:t> </a:t>
            </a:r>
            <a:r>
              <a:rPr lang="en-US" altLang="en-US" i="1" dirty="0" err="1"/>
              <a:t>propagat</a:t>
            </a:r>
            <a:r>
              <a:rPr lang="en-US" altLang="en-US" i="1" dirty="0"/>
              <a:t> (</a:t>
            </a:r>
            <a:r>
              <a:rPr lang="en-US" altLang="en-US" i="1" dirty="0" err="1"/>
              <a:t>activ</a:t>
            </a:r>
            <a:r>
              <a:rPr lang="en-US" altLang="en-US" i="1" dirty="0"/>
              <a:t> </a:t>
            </a:r>
            <a:r>
              <a:rPr lang="en-US" altLang="en-US" i="1" dirty="0" err="1"/>
              <a:t>sau</a:t>
            </a:r>
            <a:r>
              <a:rPr lang="en-US" altLang="en-US" i="1" dirty="0"/>
              <a:t> </a:t>
            </a:r>
            <a:r>
              <a:rPr lang="en-US" altLang="en-US" i="1" dirty="0" err="1"/>
              <a:t>pasiv</a:t>
            </a:r>
            <a:r>
              <a:rPr lang="en-US" altLang="en-US" i="1" dirty="0"/>
              <a:t>) </a:t>
            </a:r>
            <a:r>
              <a:rPr lang="en-US" altLang="en-US" i="1" dirty="0" err="1"/>
              <a:t>tuturor</a:t>
            </a:r>
            <a:r>
              <a:rPr lang="en-US" altLang="en-US" i="1" dirty="0"/>
              <a:t> </a:t>
            </a:r>
            <a:r>
              <a:rPr lang="en-US" altLang="en-US" i="1" dirty="0" err="1"/>
              <a:t>utilizatorilor</a:t>
            </a:r>
            <a:endParaRPr lang="en-US" altLang="en-US" i="1" dirty="0"/>
          </a:p>
          <a:p>
            <a:pPr marL="566738" indent="-457200" eaLnBrk="1" hangingPunct="1"/>
            <a:r>
              <a:rPr lang="en-US" altLang="en-US" i="1" dirty="0" err="1"/>
              <a:t>Semnat</a:t>
            </a:r>
            <a:r>
              <a:rPr lang="en-US" altLang="en-US" i="1" dirty="0"/>
              <a:t> periodic de CA</a:t>
            </a:r>
          </a:p>
          <a:p>
            <a:pPr marL="566738" indent="-457200" eaLnBrk="1" hangingPunct="1"/>
            <a:r>
              <a:rPr lang="en-US" altLang="en-US" i="1" dirty="0"/>
              <a:t>Include un </a:t>
            </a:r>
            <a:r>
              <a:rPr lang="en-US" altLang="en-US" i="1" dirty="0" err="1"/>
              <a:t>câmp</a:t>
            </a:r>
            <a:r>
              <a:rPr lang="en-US" altLang="en-US" i="1" dirty="0"/>
              <a:t> </a:t>
            </a:r>
            <a:r>
              <a:rPr lang="en-US" altLang="en-US" i="1" dirty="0" err="1"/>
              <a:t>numit</a:t>
            </a:r>
            <a:r>
              <a:rPr lang="en-US" altLang="en-US" i="1" dirty="0"/>
              <a:t> „</a:t>
            </a:r>
            <a:r>
              <a:rPr lang="en-US" altLang="en-US" i="1" dirty="0" err="1"/>
              <a:t>nextUpdate</a:t>
            </a:r>
            <a:r>
              <a:rPr lang="en-US" altLang="en-US" i="1" dirty="0"/>
              <a:t>” care </a:t>
            </a:r>
            <a:r>
              <a:rPr lang="en-US" altLang="en-US" i="1" dirty="0" err="1"/>
              <a:t>conține</a:t>
            </a:r>
            <a:r>
              <a:rPr lang="en-US" altLang="en-US" i="1" dirty="0"/>
              <a:t> data </a:t>
            </a:r>
            <a:r>
              <a:rPr lang="en-US" altLang="en-US" i="1" dirty="0" err="1"/>
              <a:t>și</a:t>
            </a:r>
            <a:r>
              <a:rPr lang="en-US" altLang="en-US" i="1" dirty="0"/>
              <a:t> </a:t>
            </a:r>
            <a:r>
              <a:rPr lang="en-US" altLang="en-US" i="1" dirty="0" err="1"/>
              <a:t>ora</a:t>
            </a:r>
            <a:r>
              <a:rPr lang="en-US" altLang="en-US" i="1" dirty="0"/>
              <a:t> la care </a:t>
            </a:r>
            <a:r>
              <a:rPr lang="en-US" altLang="en-US" i="1" dirty="0" err="1"/>
              <a:t>va</a:t>
            </a:r>
            <a:r>
              <a:rPr lang="en-US" altLang="en-US" i="1" dirty="0"/>
              <a:t> fi </a:t>
            </a:r>
            <a:r>
              <a:rPr lang="en-US" altLang="en-US" i="1" dirty="0" err="1"/>
              <a:t>disponibilă</a:t>
            </a:r>
            <a:r>
              <a:rPr lang="en-US" altLang="en-US" i="1" dirty="0"/>
              <a:t> </a:t>
            </a:r>
            <a:r>
              <a:rPr lang="en-US" altLang="en-US" i="1" dirty="0" err="1"/>
              <a:t>noua</a:t>
            </a:r>
            <a:r>
              <a:rPr lang="en-US" altLang="en-US" i="1" dirty="0"/>
              <a:t> </a:t>
            </a:r>
            <a:r>
              <a:rPr lang="en-US" altLang="en-US" i="1" dirty="0" err="1"/>
              <a:t>listă</a:t>
            </a:r>
            <a:r>
              <a:rPr lang="en-US" altLang="en-US" i="1" dirty="0"/>
              <a:t> de </a:t>
            </a:r>
            <a:r>
              <a:rPr lang="en-US" altLang="en-US" i="1" dirty="0" err="1"/>
              <a:t>revocare</a:t>
            </a:r>
            <a:r>
              <a:rPr lang="en-US" altLang="en-US" i="1" dirty="0"/>
              <a:t> a </a:t>
            </a:r>
            <a:r>
              <a:rPr lang="en-US" altLang="en-US" i="1" dirty="0" err="1"/>
              <a:t>certificatelor</a:t>
            </a:r>
            <a:endParaRPr lang="en-US" altLang="en-US" i="1" dirty="0"/>
          </a:p>
          <a:p>
            <a:pPr marL="566738" indent="-457200" eaLnBrk="1" hangingPunct="1"/>
            <a:r>
              <a:rPr lang="en-US" altLang="en-US" i="1" dirty="0" err="1"/>
              <a:t>Dacă</a:t>
            </a:r>
            <a:r>
              <a:rPr lang="en-US" altLang="en-US" i="1" dirty="0"/>
              <a:t> </a:t>
            </a:r>
            <a:r>
              <a:rPr lang="en-US" altLang="en-US" i="1" dirty="0" err="1"/>
              <a:t>următoarea</a:t>
            </a:r>
            <a:r>
              <a:rPr lang="en-US" altLang="en-US" i="1" dirty="0"/>
              <a:t> </a:t>
            </a:r>
            <a:r>
              <a:rPr lang="en-US" altLang="en-US" i="1" dirty="0" err="1"/>
              <a:t>dată</a:t>
            </a:r>
            <a:r>
              <a:rPr lang="en-US" altLang="en-US" i="1" dirty="0"/>
              <a:t> de </a:t>
            </a:r>
            <a:r>
              <a:rPr lang="en-US" altLang="en-US" i="1" dirty="0" err="1"/>
              <a:t>actualizare</a:t>
            </a:r>
            <a:r>
              <a:rPr lang="en-US" altLang="en-US" i="1" dirty="0"/>
              <a:t> </a:t>
            </a:r>
            <a:r>
              <a:rPr lang="en-US" altLang="en-US" i="1" dirty="0" err="1"/>
              <a:t>aparține</a:t>
            </a:r>
            <a:r>
              <a:rPr lang="en-US" altLang="en-US" i="1" dirty="0"/>
              <a:t> </a:t>
            </a:r>
            <a:r>
              <a:rPr lang="en-US" altLang="en-US" i="1" dirty="0" err="1"/>
              <a:t>trecutului</a:t>
            </a:r>
            <a:r>
              <a:rPr lang="en-US" altLang="en-US" i="1" dirty="0"/>
              <a:t>, </a:t>
            </a:r>
            <a:r>
              <a:rPr lang="en-US" altLang="en-US" i="1" dirty="0" err="1"/>
              <a:t>înseamnă</a:t>
            </a:r>
            <a:r>
              <a:rPr lang="en-US" altLang="en-US" i="1" dirty="0"/>
              <a:t> </a:t>
            </a:r>
            <a:r>
              <a:rPr lang="en-US" altLang="en-US" i="1" dirty="0" err="1"/>
              <a:t>că</a:t>
            </a:r>
            <a:r>
              <a:rPr lang="en-US" altLang="en-US" i="1" dirty="0"/>
              <a:t> CRL-</a:t>
            </a:r>
            <a:r>
              <a:rPr lang="en-US" altLang="en-US" i="1" dirty="0" err="1"/>
              <a:t>ul</a:t>
            </a:r>
            <a:r>
              <a:rPr lang="en-US" altLang="en-US" i="1" dirty="0"/>
              <a:t> </a:t>
            </a:r>
            <a:r>
              <a:rPr lang="en-US" altLang="en-US" i="1" dirty="0" err="1"/>
              <a:t>este</a:t>
            </a:r>
            <a:r>
              <a:rPr lang="en-US" altLang="en-US" i="1" dirty="0"/>
              <a:t> „</a:t>
            </a:r>
            <a:r>
              <a:rPr lang="en-US" altLang="en-US" i="1" dirty="0" err="1"/>
              <a:t>expirat</a:t>
            </a:r>
            <a:r>
              <a:rPr lang="en-US" altLang="en-US" i="1" dirty="0"/>
              <a:t>”</a:t>
            </a:r>
          </a:p>
          <a:p>
            <a:pPr marL="566738" indent="-457200" eaLnBrk="1" hangingPunct="1"/>
            <a:r>
              <a:rPr lang="en-US" altLang="en-US" i="1" dirty="0" err="1"/>
              <a:t>Fiecare</a:t>
            </a:r>
            <a:r>
              <a:rPr lang="en-US" altLang="en-US" i="1" dirty="0"/>
              <a:t> </a:t>
            </a:r>
            <a:r>
              <a:rPr lang="en-US" altLang="en-US" i="1" dirty="0" err="1"/>
              <a:t>certificat</a:t>
            </a:r>
            <a:r>
              <a:rPr lang="en-US" altLang="en-US" i="1" dirty="0"/>
              <a:t> </a:t>
            </a:r>
            <a:r>
              <a:rPr lang="en-US" altLang="en-US" i="1" dirty="0" err="1"/>
              <a:t>revocat</a:t>
            </a:r>
            <a:r>
              <a:rPr lang="en-US" altLang="en-US" i="1" dirty="0"/>
              <a:t> include </a:t>
            </a:r>
            <a:r>
              <a:rPr lang="en-US" altLang="en-US" i="1" dirty="0" err="1"/>
              <a:t>motivul</a:t>
            </a:r>
            <a:r>
              <a:rPr lang="en-US" altLang="en-US" i="1" dirty="0"/>
              <a:t> </a:t>
            </a:r>
            <a:r>
              <a:rPr lang="en-US" altLang="en-US" i="1" dirty="0" err="1"/>
              <a:t>revocării</a:t>
            </a:r>
            <a:endParaRPr lang="en-US" altLang="en-US" i="1" dirty="0"/>
          </a:p>
          <a:p>
            <a:pPr marL="566738" indent="-457200" eaLnBrk="1" hangingPunct="1"/>
            <a:r>
              <a:rPr lang="en-US" altLang="en-US" i="1" dirty="0"/>
              <a:t>CRL </a:t>
            </a:r>
            <a:r>
              <a:rPr lang="en-US" altLang="en-US" i="1" dirty="0" err="1"/>
              <a:t>este</a:t>
            </a:r>
            <a:r>
              <a:rPr lang="en-US" altLang="en-US" i="1" dirty="0"/>
              <a:t> </a:t>
            </a:r>
            <a:r>
              <a:rPr lang="en-US" altLang="en-US" i="1" dirty="0" err="1"/>
              <a:t>furnizat</a:t>
            </a:r>
            <a:r>
              <a:rPr lang="en-US" altLang="en-US" i="1" dirty="0"/>
              <a:t> ca </a:t>
            </a:r>
            <a:r>
              <a:rPr lang="en-US" altLang="en-US" i="1" dirty="0" err="1"/>
              <a:t>serviciu</a:t>
            </a:r>
            <a:r>
              <a:rPr lang="en-US" altLang="en-US" i="1" dirty="0"/>
              <a:t> </a:t>
            </a:r>
            <a:r>
              <a:rPr lang="en-US" altLang="en-US" i="1" dirty="0" err="1"/>
              <a:t>prin</a:t>
            </a:r>
            <a:r>
              <a:rPr lang="en-US" altLang="en-US" i="1" dirty="0"/>
              <a:t> </a:t>
            </a:r>
            <a:r>
              <a:rPr lang="en-US" altLang="en-US" i="1" dirty="0" err="1"/>
              <a:t>protocolul</a:t>
            </a:r>
            <a:r>
              <a:rPr lang="en-US" altLang="en-US" i="1" dirty="0"/>
              <a:t> LDAP</a:t>
            </a:r>
            <a:endParaRPr lang="en-US" altLang="en-US" b="1" dirty="0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283325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it-IT" altLang="en-US" dirty="0"/>
              <a:t>Generarea și revocarea certificatului digital</a:t>
            </a:r>
            <a:endParaRPr lang="en-US" alt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it-IT" dirty="0"/>
              <a:t>CRL-urile mari pot fi partiționate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pt-BR" dirty="0"/>
              <a:t>CA furnizează doar fragmente din Lista de revocare a certificatelor, de exemplu referindu-se la o anumită perioadă de timp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Numai</a:t>
            </a:r>
            <a:r>
              <a:rPr lang="en-US" dirty="0"/>
              <a:t> </a:t>
            </a:r>
            <a:r>
              <a:rPr lang="en-US" dirty="0" err="1"/>
              <a:t>piesa</a:t>
            </a:r>
            <a:r>
              <a:rPr lang="en-US" dirty="0"/>
              <a:t> de CRL de </a:t>
            </a:r>
            <a:r>
              <a:rPr lang="en-US" dirty="0" err="1"/>
              <a:t>interes</a:t>
            </a:r>
            <a:r>
              <a:rPr lang="en-US" dirty="0"/>
              <a:t>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descărcată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Alternativ</a:t>
            </a:r>
            <a:r>
              <a:rPr lang="en-US" dirty="0"/>
              <a:t>, </a:t>
            </a:r>
            <a:r>
              <a:rPr lang="en-US" dirty="0" err="1"/>
              <a:t>serviciul</a:t>
            </a:r>
            <a:r>
              <a:rPr lang="en-US" dirty="0"/>
              <a:t> Online Certificate Status Protocol (OCSP) </a:t>
            </a:r>
            <a:r>
              <a:rPr lang="en-US" dirty="0" err="1"/>
              <a:t>poate</a:t>
            </a:r>
            <a:r>
              <a:rPr lang="en-US" dirty="0"/>
              <a:t> fi </a:t>
            </a:r>
            <a:r>
              <a:rPr lang="en-US" dirty="0" err="1"/>
              <a:t>utilizat</a:t>
            </a:r>
            <a:r>
              <a:rPr lang="en-US" dirty="0"/>
              <a:t> </a:t>
            </a:r>
            <a:r>
              <a:rPr lang="en-US" dirty="0" err="1"/>
              <a:t>pentru</a:t>
            </a:r>
            <a:r>
              <a:rPr lang="en-US" dirty="0"/>
              <a:t> a </a:t>
            </a:r>
            <a:r>
              <a:rPr lang="en-US" dirty="0" err="1"/>
              <a:t>afla</a:t>
            </a:r>
            <a:r>
              <a:rPr lang="en-US" dirty="0"/>
              <a:t> </a:t>
            </a:r>
            <a:r>
              <a:rPr lang="en-US" dirty="0" err="1"/>
              <a:t>dacă</a:t>
            </a:r>
            <a:r>
              <a:rPr lang="en-US" dirty="0"/>
              <a:t> un </a:t>
            </a:r>
            <a:r>
              <a:rPr lang="en-US" dirty="0" err="1"/>
              <a:t>anumit</a:t>
            </a:r>
            <a:r>
              <a:rPr lang="en-US" dirty="0"/>
              <a:t> </a:t>
            </a:r>
            <a:r>
              <a:rPr lang="en-US" dirty="0" err="1"/>
              <a:t>număr</a:t>
            </a:r>
            <a:r>
              <a:rPr lang="en-US" dirty="0"/>
              <a:t> de </a:t>
            </a:r>
            <a:r>
              <a:rPr lang="en-US" dirty="0" err="1"/>
              <a:t>certificat</a:t>
            </a:r>
            <a:r>
              <a:rPr lang="en-US" dirty="0"/>
              <a:t>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CRL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Răspunsurile</a:t>
            </a:r>
            <a:r>
              <a:rPr lang="en-US" dirty="0"/>
              <a:t> </a:t>
            </a:r>
            <a:r>
              <a:rPr lang="en-US" dirty="0" err="1"/>
              <a:t>serverului</a:t>
            </a:r>
            <a:r>
              <a:rPr lang="en-US" dirty="0"/>
              <a:t> OCSP sunt </a:t>
            </a:r>
            <a:r>
              <a:rPr lang="en-US" dirty="0" err="1"/>
              <a:t>semnate</a:t>
            </a:r>
            <a:r>
              <a:rPr lang="en-US" dirty="0"/>
              <a:t> de CA </a:t>
            </a:r>
            <a:r>
              <a:rPr lang="en-US" dirty="0" err="1"/>
              <a:t>pentru</a:t>
            </a:r>
            <a:r>
              <a:rPr lang="en-US" dirty="0"/>
              <a:t> a fi de </a:t>
            </a:r>
            <a:r>
              <a:rPr lang="en-US" dirty="0" err="1"/>
              <a:t>încredere</a:t>
            </a:r>
            <a:endParaRPr lang="en-US" dirty="0"/>
          </a:p>
          <a:p>
            <a:pPr eaLnBrk="1" fontAlgn="auto" hangingPunct="1">
              <a:spcAft>
                <a:spcPts val="0"/>
              </a:spcAft>
              <a:defRPr/>
            </a:pPr>
            <a:endParaRPr lang="en-US" b="1" dirty="0"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 err="1"/>
              <a:t>Lanțul</a:t>
            </a:r>
            <a:r>
              <a:rPr lang="en-US" altLang="en-US" dirty="0"/>
              <a:t> de </a:t>
            </a:r>
            <a:r>
              <a:rPr lang="en-US" altLang="en-US" dirty="0" err="1"/>
              <a:t>încredere</a:t>
            </a:r>
            <a:endParaRPr lang="en-US" altLang="en-US" dirty="0"/>
          </a:p>
        </p:txBody>
      </p:sp>
      <p:sp>
        <p:nvSpPr>
          <p:cNvPr id="67587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 dirty="0" err="1"/>
              <a:t>Verificarea</a:t>
            </a:r>
            <a:r>
              <a:rPr lang="en-US" altLang="en-US" dirty="0"/>
              <a:t> </a:t>
            </a:r>
            <a:r>
              <a:rPr lang="en-US" altLang="en-US" dirty="0" err="1"/>
              <a:t>unui</a:t>
            </a:r>
            <a:r>
              <a:rPr lang="en-US" altLang="en-US" dirty="0"/>
              <a:t> </a:t>
            </a:r>
            <a:r>
              <a:rPr lang="en-US" altLang="en-US" dirty="0" err="1"/>
              <a:t>certificat</a:t>
            </a:r>
            <a:r>
              <a:rPr lang="en-US" altLang="en-US" dirty="0"/>
              <a:t> </a:t>
            </a:r>
            <a:r>
              <a:rPr lang="en-US" altLang="en-US" dirty="0" err="1"/>
              <a:t>presupune</a:t>
            </a:r>
            <a:r>
              <a:rPr lang="en-US" altLang="en-US" dirty="0"/>
              <a:t> </a:t>
            </a:r>
            <a:r>
              <a:rPr lang="en-US" altLang="en-US" dirty="0" err="1"/>
              <a:t>verificarea</a:t>
            </a:r>
            <a:r>
              <a:rPr lang="en-US" altLang="en-US" dirty="0"/>
              <a:t> </a:t>
            </a:r>
            <a:r>
              <a:rPr lang="en-US" altLang="en-US" dirty="0" err="1"/>
              <a:t>întregului</a:t>
            </a:r>
            <a:r>
              <a:rPr lang="en-US" altLang="en-US" dirty="0"/>
              <a:t> </a:t>
            </a:r>
            <a:r>
              <a:rPr lang="en-US" altLang="en-US" dirty="0" err="1"/>
              <a:t>lanț</a:t>
            </a:r>
            <a:r>
              <a:rPr lang="en-US" altLang="en-US" dirty="0"/>
              <a:t> de CA </a:t>
            </a:r>
            <a:r>
              <a:rPr lang="en-US" altLang="en-US" dirty="0" err="1"/>
              <a:t>intermediare</a:t>
            </a:r>
            <a:r>
              <a:rPr lang="en-US" altLang="en-US" dirty="0"/>
              <a:t> </a:t>
            </a:r>
            <a:r>
              <a:rPr lang="en-US" altLang="en-US" dirty="0" err="1"/>
              <a:t>pornind</a:t>
            </a:r>
            <a:r>
              <a:rPr lang="en-US" altLang="en-US" dirty="0"/>
              <a:t> de la </a:t>
            </a:r>
            <a:r>
              <a:rPr lang="en-US" altLang="en-US" dirty="0" err="1"/>
              <a:t>unul</a:t>
            </a:r>
            <a:r>
              <a:rPr lang="en-US" altLang="en-US" dirty="0"/>
              <a:t> de </a:t>
            </a:r>
            <a:r>
              <a:rPr lang="en-US" altLang="en-US" dirty="0" err="1"/>
              <a:t>încredere</a:t>
            </a:r>
            <a:r>
              <a:rPr lang="en-US" altLang="en-US" dirty="0"/>
              <a:t>, eventual CA </a:t>
            </a:r>
            <a:r>
              <a:rPr lang="en-US" altLang="en-US" dirty="0" err="1"/>
              <a:t>rădăcină</a:t>
            </a:r>
            <a:r>
              <a:rPr lang="en-US" altLang="en-US" dirty="0"/>
              <a:t>.</a:t>
            </a:r>
          </a:p>
          <a:p>
            <a:pPr marL="566738" indent="-457200" eaLnBrk="1" hangingPunct="1"/>
            <a:r>
              <a:rPr lang="en-US" altLang="en-US" dirty="0"/>
              <a:t>Mai </a:t>
            </a:r>
            <a:r>
              <a:rPr lang="en-US" altLang="en-US" dirty="0" err="1"/>
              <a:t>întâi</a:t>
            </a:r>
            <a:r>
              <a:rPr lang="en-US" altLang="en-US" dirty="0"/>
              <a:t>, </a:t>
            </a:r>
            <a:r>
              <a:rPr lang="en-US" altLang="en-US" dirty="0" err="1"/>
              <a:t>certificatul</a:t>
            </a:r>
            <a:r>
              <a:rPr lang="en-US" altLang="en-US" dirty="0"/>
              <a:t> de </a:t>
            </a:r>
            <a:r>
              <a:rPr lang="en-US" altLang="en-US" dirty="0" err="1"/>
              <a:t>verificat</a:t>
            </a:r>
            <a:r>
              <a:rPr lang="en-US" altLang="en-US" dirty="0"/>
              <a:t> </a:t>
            </a:r>
            <a:r>
              <a:rPr lang="en-US" altLang="en-US" dirty="0" err="1"/>
              <a:t>este</a:t>
            </a:r>
            <a:r>
              <a:rPr lang="en-US" altLang="en-US" dirty="0"/>
              <a:t> </a:t>
            </a:r>
            <a:r>
              <a:rPr lang="en-US" altLang="en-US" dirty="0" err="1"/>
              <a:t>verificat</a:t>
            </a:r>
            <a:r>
              <a:rPr lang="en-US" altLang="en-US" dirty="0"/>
              <a:t> </a:t>
            </a:r>
            <a:r>
              <a:rPr lang="en-US" altLang="en-US" dirty="0" err="1"/>
              <a:t>față</a:t>
            </a:r>
            <a:r>
              <a:rPr lang="en-US" altLang="en-US" dirty="0"/>
              <a:t> de CA </a:t>
            </a:r>
            <a:r>
              <a:rPr lang="en-US" altLang="en-US" dirty="0" err="1"/>
              <a:t>emitent</a:t>
            </a:r>
            <a:r>
              <a:rPr lang="en-US" altLang="en-US" dirty="0"/>
              <a:t>, </a:t>
            </a:r>
            <a:r>
              <a:rPr lang="en-US" altLang="en-US" dirty="0" err="1"/>
              <a:t>apoi</a:t>
            </a:r>
            <a:r>
              <a:rPr lang="en-US" altLang="en-US" dirty="0"/>
              <a:t> </a:t>
            </a:r>
            <a:r>
              <a:rPr lang="en-US" altLang="en-US" dirty="0" err="1"/>
              <a:t>certificatul</a:t>
            </a:r>
            <a:r>
              <a:rPr lang="en-US" altLang="en-US" dirty="0"/>
              <a:t> CA </a:t>
            </a:r>
            <a:r>
              <a:rPr lang="en-US" altLang="en-US" dirty="0" err="1"/>
              <a:t>este</a:t>
            </a:r>
            <a:r>
              <a:rPr lang="en-US" altLang="en-US" dirty="0"/>
              <a:t> </a:t>
            </a:r>
            <a:r>
              <a:rPr lang="en-US" altLang="en-US" dirty="0" err="1"/>
              <a:t>verificat</a:t>
            </a:r>
            <a:r>
              <a:rPr lang="en-US" altLang="en-US" dirty="0"/>
              <a:t> </a:t>
            </a:r>
            <a:r>
              <a:rPr lang="en-US" altLang="en-US" dirty="0" err="1"/>
              <a:t>față</a:t>
            </a:r>
            <a:r>
              <a:rPr lang="en-US" altLang="en-US" dirty="0"/>
              <a:t> de CA </a:t>
            </a:r>
            <a:r>
              <a:rPr lang="en-US" altLang="en-US" dirty="0" err="1"/>
              <a:t>părinte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așa</a:t>
            </a:r>
            <a:r>
              <a:rPr lang="en-US" altLang="en-US" dirty="0"/>
              <a:t> </a:t>
            </a:r>
            <a:r>
              <a:rPr lang="en-US" altLang="en-US" dirty="0" err="1"/>
              <a:t>mai</a:t>
            </a:r>
            <a:r>
              <a:rPr lang="en-US" altLang="en-US" dirty="0"/>
              <a:t> </a:t>
            </a:r>
            <a:r>
              <a:rPr lang="en-US" altLang="en-US" dirty="0" err="1"/>
              <a:t>departe</a:t>
            </a:r>
            <a:r>
              <a:rPr lang="en-US" altLang="en-US" dirty="0"/>
              <a:t> </a:t>
            </a:r>
            <a:r>
              <a:rPr lang="en-US" altLang="en-US" dirty="0" err="1"/>
              <a:t>până</a:t>
            </a:r>
            <a:r>
              <a:rPr lang="en-US" altLang="en-US" dirty="0"/>
              <a:t> la un CA </a:t>
            </a:r>
            <a:r>
              <a:rPr lang="en-US" altLang="en-US" dirty="0" err="1"/>
              <a:t>intermediar</a:t>
            </a:r>
            <a:r>
              <a:rPr lang="en-US" altLang="en-US" dirty="0"/>
              <a:t> de </a:t>
            </a:r>
            <a:r>
              <a:rPr lang="en-US" altLang="en-US" dirty="0" err="1"/>
              <a:t>încredere</a:t>
            </a:r>
            <a:r>
              <a:rPr lang="en-US" altLang="en-US" dirty="0"/>
              <a:t> (de </a:t>
            </a:r>
            <a:r>
              <a:rPr lang="en-US" altLang="en-US" dirty="0" err="1"/>
              <a:t>către</a:t>
            </a:r>
            <a:r>
              <a:rPr lang="en-US" altLang="en-US" dirty="0"/>
              <a:t> </a:t>
            </a:r>
            <a:r>
              <a:rPr lang="en-US" altLang="en-US" dirty="0" err="1"/>
              <a:t>utilizator</a:t>
            </a:r>
            <a:r>
              <a:rPr lang="en-US" altLang="en-US" dirty="0"/>
              <a:t>) </a:t>
            </a:r>
            <a:r>
              <a:rPr lang="en-US" altLang="en-US" dirty="0" err="1"/>
              <a:t>sau</a:t>
            </a:r>
            <a:r>
              <a:rPr lang="en-US" altLang="en-US" dirty="0"/>
              <a:t> CA </a:t>
            </a:r>
            <a:r>
              <a:rPr lang="en-US" altLang="en-US" dirty="0" err="1"/>
              <a:t>rădăcină</a:t>
            </a:r>
            <a:r>
              <a:rPr lang="en-US" altLang="en-US" dirty="0"/>
              <a:t> </a:t>
            </a:r>
            <a:r>
              <a:rPr lang="en-US" altLang="en-US" dirty="0" err="1"/>
              <a:t>în</a:t>
            </a:r>
            <a:r>
              <a:rPr lang="en-US" altLang="en-US" dirty="0"/>
              <a:t> sine.</a:t>
            </a: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 err="1"/>
              <a:t>KeyUsage</a:t>
            </a:r>
            <a:endParaRPr lang="en-US" altLang="en-US" dirty="0"/>
          </a:p>
        </p:txBody>
      </p:sp>
      <p:sp>
        <p:nvSpPr>
          <p:cNvPr id="68611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it-IT" altLang="en-US" dirty="0"/>
              <a:t>Cheile pot fi folosite în diferite scopuri și un certificat specifică utilizările permise, printre acestea</a:t>
            </a:r>
            <a:r>
              <a:rPr lang="en-US" altLang="en-US" dirty="0"/>
              <a:t>:</a:t>
            </a:r>
          </a:p>
          <a:p>
            <a:pPr lvl="1" eaLnBrk="1" hangingPunct="1"/>
            <a:r>
              <a:rPr lang="en-US" altLang="en-US" sz="2600" b="1" dirty="0" err="1"/>
              <a:t>nonRepudiation</a:t>
            </a:r>
            <a:r>
              <a:rPr lang="en-US" altLang="en-US" sz="2600" dirty="0"/>
              <a:t>: </a:t>
            </a:r>
            <a:r>
              <a:rPr lang="it-IT" altLang="en-US" sz="2600" dirty="0"/>
              <a:t>cheia poate fi folosită pentru producerea unei semnături</a:t>
            </a:r>
            <a:endParaRPr lang="en-US" altLang="en-US" sz="2600" dirty="0"/>
          </a:p>
          <a:p>
            <a:pPr lvl="1" eaLnBrk="1" hangingPunct="1"/>
            <a:r>
              <a:rPr lang="en-US" altLang="en-US" sz="2600" b="1" dirty="0" err="1"/>
              <a:t>dataEncipherment</a:t>
            </a:r>
            <a:r>
              <a:rPr lang="en-US" altLang="en-US" sz="2600" b="1" dirty="0"/>
              <a:t>:</a:t>
            </a:r>
            <a:r>
              <a:rPr lang="en-US" altLang="en-US" sz="2600" dirty="0"/>
              <a:t> </a:t>
            </a:r>
            <a:r>
              <a:rPr lang="it-IT" altLang="en-US" sz="2600" dirty="0"/>
              <a:t>cheia poate fi folosită pentru a cripta datele</a:t>
            </a:r>
            <a:endParaRPr lang="en-US" altLang="en-US" sz="2600" dirty="0"/>
          </a:p>
          <a:p>
            <a:pPr lvl="1" eaLnBrk="1" hangingPunct="1"/>
            <a:r>
              <a:rPr lang="en-US" altLang="en-US" sz="2600" b="1" dirty="0" err="1"/>
              <a:t>keyAgreement</a:t>
            </a:r>
            <a:r>
              <a:rPr lang="en-US" altLang="en-US" sz="2600" b="1" dirty="0"/>
              <a:t>:</a:t>
            </a:r>
            <a:r>
              <a:rPr lang="en-US" altLang="en-US" sz="2600" dirty="0"/>
              <a:t> </a:t>
            </a:r>
            <a:r>
              <a:rPr lang="en-US" altLang="en-US" sz="2600" dirty="0" err="1"/>
              <a:t>cheia</a:t>
            </a:r>
            <a:r>
              <a:rPr lang="en-US" altLang="en-US" sz="2600" dirty="0"/>
              <a:t> </a:t>
            </a:r>
            <a:r>
              <a:rPr lang="en-US" altLang="en-US" sz="2600" dirty="0" err="1"/>
              <a:t>poate</a:t>
            </a:r>
            <a:r>
              <a:rPr lang="en-US" altLang="en-US" sz="2600" dirty="0"/>
              <a:t> fi </a:t>
            </a:r>
            <a:r>
              <a:rPr lang="en-US" altLang="en-US" sz="2600" dirty="0" err="1"/>
              <a:t>folosită</a:t>
            </a:r>
            <a:r>
              <a:rPr lang="en-US" altLang="en-US" sz="2600" dirty="0"/>
              <a:t> </a:t>
            </a:r>
            <a:r>
              <a:rPr lang="en-US" altLang="en-US" sz="2600" dirty="0" err="1"/>
              <a:t>pentru</a:t>
            </a:r>
            <a:r>
              <a:rPr lang="en-US" altLang="en-US" sz="2600" dirty="0"/>
              <a:t> a </a:t>
            </a:r>
            <a:r>
              <a:rPr lang="en-US" altLang="en-US" sz="2600" dirty="0" err="1"/>
              <a:t>schimba</a:t>
            </a:r>
            <a:r>
              <a:rPr lang="en-US" altLang="en-US" sz="2600" dirty="0"/>
              <a:t> </a:t>
            </a:r>
            <a:r>
              <a:rPr lang="en-US" altLang="en-US" sz="2600" dirty="0" err="1"/>
              <a:t>în</a:t>
            </a:r>
            <a:r>
              <a:rPr lang="en-US" altLang="en-US" sz="2600" dirty="0"/>
              <a:t> </a:t>
            </a:r>
            <a:r>
              <a:rPr lang="en-US" altLang="en-US" sz="2600" dirty="0" err="1"/>
              <a:t>siguranță</a:t>
            </a:r>
            <a:r>
              <a:rPr lang="en-US" altLang="en-US" sz="2600" dirty="0"/>
              <a:t> </a:t>
            </a:r>
            <a:r>
              <a:rPr lang="en-US" altLang="en-US" sz="2600" dirty="0" err="1"/>
              <a:t>cheile</a:t>
            </a:r>
            <a:endParaRPr lang="en-US" altLang="en-US" sz="2600" dirty="0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TimeStamping</a:t>
            </a:r>
          </a:p>
        </p:txBody>
      </p:sp>
      <p:sp>
        <p:nvSpPr>
          <p:cNvPr id="69635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 dirty="0"/>
              <a:t>Un PKI </a:t>
            </a:r>
            <a:r>
              <a:rPr lang="en-US" altLang="en-US" dirty="0" err="1"/>
              <a:t>poate</a:t>
            </a:r>
            <a:r>
              <a:rPr lang="en-US" altLang="en-US" dirty="0"/>
              <a:t> fi </a:t>
            </a:r>
            <a:r>
              <a:rPr lang="en-US" altLang="en-US" dirty="0" err="1"/>
              <a:t>folosit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pentru</a:t>
            </a:r>
            <a:r>
              <a:rPr lang="en-US" altLang="en-US" dirty="0"/>
              <a:t> a </a:t>
            </a:r>
            <a:r>
              <a:rPr lang="en-US" altLang="en-US" dirty="0" err="1"/>
              <a:t>marca</a:t>
            </a:r>
            <a:r>
              <a:rPr lang="en-US" altLang="en-US" dirty="0"/>
              <a:t> </a:t>
            </a:r>
            <a:r>
              <a:rPr lang="en-US" altLang="en-US" dirty="0" err="1"/>
              <a:t>documentele</a:t>
            </a:r>
            <a:r>
              <a:rPr lang="en-US" altLang="en-US" dirty="0"/>
              <a:t> de </a:t>
            </a:r>
            <a:r>
              <a:rPr lang="en-US" altLang="en-US" dirty="0" err="1"/>
              <a:t>timp</a:t>
            </a:r>
            <a:endParaRPr lang="en-US" altLang="en-US" dirty="0"/>
          </a:p>
          <a:p>
            <a:pPr marL="566738" indent="-457200" eaLnBrk="1" hangingPunct="1"/>
            <a:r>
              <a:rPr lang="en-US" altLang="en-US" dirty="0" err="1"/>
              <a:t>Marcarea</a:t>
            </a:r>
            <a:r>
              <a:rPr lang="en-US" altLang="en-US" dirty="0"/>
              <a:t> </a:t>
            </a:r>
            <a:r>
              <a:rPr lang="en-US" altLang="en-US" dirty="0" err="1"/>
              <a:t>temporală</a:t>
            </a:r>
            <a:r>
              <a:rPr lang="en-US" altLang="en-US" dirty="0"/>
              <a:t> a </a:t>
            </a:r>
            <a:r>
              <a:rPr lang="en-US" altLang="en-US" dirty="0" err="1"/>
              <a:t>documentelor</a:t>
            </a:r>
            <a:r>
              <a:rPr lang="en-US" altLang="en-US" dirty="0"/>
              <a:t> </a:t>
            </a:r>
            <a:r>
              <a:rPr lang="en-US" altLang="en-US" dirty="0" err="1"/>
              <a:t>își</a:t>
            </a:r>
            <a:r>
              <a:rPr lang="en-US" altLang="en-US" dirty="0"/>
              <a:t> </a:t>
            </a:r>
            <a:r>
              <a:rPr lang="en-US" altLang="en-US" dirty="0" err="1"/>
              <a:t>dovedește</a:t>
            </a:r>
            <a:r>
              <a:rPr lang="en-US" altLang="en-US" dirty="0"/>
              <a:t> </a:t>
            </a:r>
            <a:r>
              <a:rPr lang="en-US" altLang="en-US" dirty="0" err="1"/>
              <a:t>existența</a:t>
            </a:r>
            <a:r>
              <a:rPr lang="en-US" altLang="en-US" dirty="0"/>
              <a:t> la un moment </a:t>
            </a:r>
            <a:r>
              <a:rPr lang="en-US" altLang="en-US" dirty="0" err="1"/>
              <a:t>dat</a:t>
            </a:r>
            <a:r>
              <a:rPr lang="en-US" altLang="en-US" dirty="0"/>
              <a:t> </a:t>
            </a: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trecut</a:t>
            </a:r>
            <a:endParaRPr lang="en-US" altLang="en-US" dirty="0"/>
          </a:p>
          <a:p>
            <a:pPr marL="566738" indent="-457200" eaLnBrk="1" hangingPunct="1"/>
            <a:r>
              <a:rPr lang="en-US" altLang="en-US" dirty="0"/>
              <a:t>O CA </a:t>
            </a:r>
            <a:r>
              <a:rPr lang="en-US" altLang="en-US" dirty="0" err="1"/>
              <a:t>va</a:t>
            </a:r>
            <a:r>
              <a:rPr lang="en-US" altLang="en-US" dirty="0"/>
              <a:t> </a:t>
            </a:r>
            <a:r>
              <a:rPr lang="en-US" altLang="en-US" dirty="0" err="1"/>
              <a:t>semna</a:t>
            </a:r>
            <a:r>
              <a:rPr lang="en-US" altLang="en-US" dirty="0"/>
              <a:t> </a:t>
            </a:r>
            <a:r>
              <a:rPr lang="en-US" altLang="en-US" dirty="0" err="1"/>
              <a:t>documentul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va</a:t>
            </a:r>
            <a:r>
              <a:rPr lang="en-US" altLang="en-US" dirty="0"/>
              <a:t> include o </a:t>
            </a:r>
            <a:r>
              <a:rPr lang="en-US" altLang="en-US" dirty="0" err="1"/>
              <a:t>marcă</a:t>
            </a:r>
            <a:r>
              <a:rPr lang="en-US" altLang="en-US" dirty="0"/>
              <a:t> </a:t>
            </a:r>
            <a:r>
              <a:rPr lang="en-US" altLang="en-US" dirty="0" err="1"/>
              <a:t>temporară</a:t>
            </a:r>
            <a:endParaRPr lang="en-US" altLang="en-US" dirty="0"/>
          </a:p>
          <a:p>
            <a:pPr marL="566738" indent="-457200" eaLnBrk="1" hangingPunct="1"/>
            <a:r>
              <a:rPr lang="en-US" altLang="en-US" dirty="0" err="1"/>
              <a:t>Semnătura</a:t>
            </a:r>
            <a:r>
              <a:rPr lang="en-US" altLang="en-US" dirty="0"/>
              <a:t> </a:t>
            </a:r>
            <a:r>
              <a:rPr lang="en-US" altLang="en-US" dirty="0" err="1"/>
              <a:t>asigură</a:t>
            </a:r>
            <a:r>
              <a:rPr lang="en-US" altLang="en-US" dirty="0"/>
              <a:t>, de </a:t>
            </a:r>
            <a:r>
              <a:rPr lang="en-US" altLang="en-US" dirty="0" err="1"/>
              <a:t>asemenea</a:t>
            </a:r>
            <a:r>
              <a:rPr lang="en-US" altLang="en-US" dirty="0"/>
              <a:t>, </a:t>
            </a:r>
            <a:r>
              <a:rPr lang="en-US" altLang="en-US" dirty="0" err="1"/>
              <a:t>că</a:t>
            </a:r>
            <a:r>
              <a:rPr lang="en-US" altLang="en-US" dirty="0"/>
              <a:t> </a:t>
            </a:r>
            <a:r>
              <a:rPr lang="en-US" altLang="en-US" dirty="0" err="1"/>
              <a:t>documentul</a:t>
            </a:r>
            <a:r>
              <a:rPr lang="en-US" altLang="en-US" dirty="0"/>
              <a:t> nu a </a:t>
            </a:r>
            <a:r>
              <a:rPr lang="en-US" altLang="en-US" dirty="0" err="1"/>
              <a:t>fost</a:t>
            </a:r>
            <a:r>
              <a:rPr lang="en-US" altLang="en-US" dirty="0"/>
              <a:t> </a:t>
            </a:r>
            <a:r>
              <a:rPr lang="en-US" altLang="en-US" dirty="0" err="1"/>
              <a:t>modificat</a:t>
            </a:r>
            <a:r>
              <a:rPr lang="en-US" altLang="en-US" dirty="0"/>
              <a:t> </a:t>
            </a:r>
            <a:r>
              <a:rPr lang="en-US" altLang="en-US" dirty="0" err="1"/>
              <a:t>după</a:t>
            </a:r>
            <a:r>
              <a:rPr lang="en-US" altLang="en-US" dirty="0"/>
              <a:t> </a:t>
            </a:r>
            <a:r>
              <a:rPr lang="en-US" altLang="en-US" dirty="0" err="1"/>
              <a:t>aplicarea</a:t>
            </a:r>
            <a:r>
              <a:rPr lang="en-US" altLang="en-US" dirty="0"/>
              <a:t> </a:t>
            </a:r>
            <a:r>
              <a:rPr lang="en-US" altLang="en-US" dirty="0" err="1"/>
              <a:t>marcajului</a:t>
            </a:r>
            <a:r>
              <a:rPr lang="en-US" altLang="en-US" dirty="0"/>
              <a:t> de </a:t>
            </a:r>
            <a:r>
              <a:rPr lang="en-US" altLang="en-US" dirty="0" err="1"/>
              <a:t>timp</a:t>
            </a:r>
            <a:endParaRPr lang="en-US" altLang="en-US" dirty="0"/>
          </a:p>
          <a:p>
            <a:pPr marL="566738" indent="-457200" eaLnBrk="1" hangingPunct="1"/>
            <a:r>
              <a:rPr lang="en-US" altLang="en-US" dirty="0"/>
              <a:t>O </a:t>
            </a:r>
            <a:r>
              <a:rPr lang="en-US" altLang="en-US" dirty="0" err="1"/>
              <a:t>ștampilă</a:t>
            </a:r>
            <a:r>
              <a:rPr lang="en-US" altLang="en-US" dirty="0"/>
              <a:t> </a:t>
            </a:r>
            <a:r>
              <a:rPr lang="en-US" altLang="en-US" dirty="0" err="1"/>
              <a:t>temporală</a:t>
            </a:r>
            <a:r>
              <a:rPr lang="en-US" altLang="en-US" dirty="0"/>
              <a:t> </a:t>
            </a:r>
            <a:r>
              <a:rPr lang="en-US" altLang="en-US" dirty="0" err="1"/>
              <a:t>poate</a:t>
            </a:r>
            <a:r>
              <a:rPr lang="en-US" altLang="en-US" dirty="0"/>
              <a:t> </a:t>
            </a:r>
            <a:r>
              <a:rPr lang="en-US" altLang="en-US" dirty="0" err="1"/>
              <a:t>extinde</a:t>
            </a:r>
            <a:r>
              <a:rPr lang="en-US" altLang="en-US" dirty="0"/>
              <a:t> </a:t>
            </a:r>
            <a:r>
              <a:rPr lang="en-US" altLang="en-US" dirty="0" err="1"/>
              <a:t>valabilitatea</a:t>
            </a:r>
            <a:r>
              <a:rPr lang="en-US" altLang="en-US" dirty="0"/>
              <a:t> </a:t>
            </a:r>
            <a:r>
              <a:rPr lang="en-US" altLang="en-US" dirty="0" err="1"/>
              <a:t>unei</a:t>
            </a:r>
            <a:r>
              <a:rPr lang="en-US" altLang="en-US" dirty="0"/>
              <a:t> </a:t>
            </a:r>
            <a:r>
              <a:rPr lang="en-US" altLang="en-US" dirty="0" err="1"/>
              <a:t>semnături</a:t>
            </a:r>
            <a:r>
              <a:rPr lang="en-US" altLang="en-US" dirty="0"/>
              <a:t> </a:t>
            </a:r>
            <a:r>
              <a:rPr lang="en-US" altLang="en-US" dirty="0" err="1"/>
              <a:t>electronice</a:t>
            </a:r>
            <a:r>
              <a:rPr lang="en-US" altLang="en-US" dirty="0"/>
              <a:t> </a:t>
            </a:r>
            <a:r>
              <a:rPr lang="en-US" altLang="en-US" dirty="0" err="1"/>
              <a:t>dincolo</a:t>
            </a:r>
            <a:r>
              <a:rPr lang="en-US" altLang="en-US" dirty="0"/>
              <a:t> de </a:t>
            </a:r>
            <a:r>
              <a:rPr lang="en-US" altLang="en-US" dirty="0" err="1"/>
              <a:t>durata</a:t>
            </a:r>
            <a:r>
              <a:rPr lang="en-US" altLang="en-US" dirty="0"/>
              <a:t> de </a:t>
            </a:r>
            <a:r>
              <a:rPr lang="en-US" altLang="en-US" dirty="0" err="1"/>
              <a:t>viață</a:t>
            </a:r>
            <a:r>
              <a:rPr lang="en-US" altLang="en-US" dirty="0"/>
              <a:t> a </a:t>
            </a:r>
            <a:r>
              <a:rPr lang="en-US" altLang="en-US" dirty="0" err="1"/>
              <a:t>certificatului</a:t>
            </a:r>
            <a:r>
              <a:rPr lang="en-US" altLang="en-US" dirty="0"/>
              <a:t> digital </a:t>
            </a:r>
            <a:r>
              <a:rPr lang="en-US" altLang="en-US" dirty="0" err="1"/>
              <a:t>asociat</a:t>
            </a:r>
            <a:r>
              <a:rPr lang="en-US" altLang="en-US" dirty="0"/>
              <a:t> </a:t>
            </a:r>
            <a:r>
              <a:rPr lang="en-US" altLang="en-US" dirty="0" err="1"/>
              <a:t>cheilor</a:t>
            </a:r>
            <a:r>
              <a:rPr lang="en-US" altLang="en-US" dirty="0"/>
              <a:t> </a:t>
            </a:r>
            <a:r>
              <a:rPr lang="en-US" altLang="en-US" dirty="0" err="1"/>
              <a:t>utilizate</a:t>
            </a:r>
            <a:endParaRPr lang="en-US" altLang="en-US" dirty="0"/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 err="1"/>
              <a:t>Mecanisme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formate</a:t>
            </a:r>
            <a:r>
              <a:rPr lang="en-US" altLang="en-US" dirty="0"/>
              <a:t> standard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39475" cy="4321175"/>
          </a:xfrm>
          <a:prstGeom prst="rect">
            <a:avLst/>
          </a:prstGeom>
        </p:spPr>
        <p:txBody>
          <a:bodyPr/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i="1" dirty="0"/>
              <a:t>PKCS #7 - Public key cryptography standard #7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descrie</a:t>
            </a:r>
            <a:r>
              <a:rPr lang="en-US" dirty="0"/>
              <a:t> </a:t>
            </a:r>
            <a:r>
              <a:rPr lang="en-US" dirty="0" err="1"/>
              <a:t>formatul</a:t>
            </a:r>
            <a:r>
              <a:rPr lang="en-US" dirty="0"/>
              <a:t> </a:t>
            </a:r>
            <a:r>
              <a:rPr lang="en-US" dirty="0" err="1"/>
              <a:t>mesajelor</a:t>
            </a:r>
            <a:r>
              <a:rPr lang="en-US" dirty="0"/>
              <a:t>/</a:t>
            </a:r>
            <a:r>
              <a:rPr lang="en-US" dirty="0" err="1"/>
              <a:t>fișierelor</a:t>
            </a:r>
            <a:r>
              <a:rPr lang="en-US" dirty="0"/>
              <a:t> </a:t>
            </a:r>
            <a:r>
              <a:rPr lang="en-US" dirty="0" err="1"/>
              <a:t>semnate</a:t>
            </a:r>
            <a:r>
              <a:rPr lang="en-US" dirty="0"/>
              <a:t>, </a:t>
            </a:r>
            <a:r>
              <a:rPr lang="en-US" dirty="0" err="1"/>
              <a:t>criptate</a:t>
            </a:r>
            <a:r>
              <a:rPr lang="en-US" dirty="0"/>
              <a:t> (cu </a:t>
            </a:r>
            <a:r>
              <a:rPr lang="en-US" dirty="0" err="1"/>
              <a:t>algoritmi</a:t>
            </a:r>
            <a:r>
              <a:rPr lang="en-US" dirty="0"/>
              <a:t> </a:t>
            </a:r>
            <a:r>
              <a:rPr lang="en-US" dirty="0" err="1"/>
              <a:t>simetrici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asimetrici</a:t>
            </a:r>
            <a:r>
              <a:rPr lang="en-US" dirty="0"/>
              <a:t>)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verificabile</a:t>
            </a:r>
            <a:r>
              <a:rPr lang="en-US" dirty="0"/>
              <a:t> </a:t>
            </a:r>
            <a:r>
              <a:rPr lang="en-US" dirty="0" err="1"/>
              <a:t>prin</a:t>
            </a:r>
            <a:r>
              <a:rPr lang="en-US" dirty="0"/>
              <a:t> MAC (date </a:t>
            </a:r>
            <a:r>
              <a:rPr lang="en-US" dirty="0" err="1"/>
              <a:t>digerate</a:t>
            </a:r>
            <a:r>
              <a:rPr lang="en-US" dirty="0"/>
              <a:t>)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i="1" dirty="0"/>
              <a:t>S/MIME - Secure Multipurpose Mail Extension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extensie</a:t>
            </a:r>
            <a:r>
              <a:rPr lang="en-US" dirty="0"/>
              <a:t> a </a:t>
            </a:r>
            <a:r>
              <a:rPr lang="en-US" dirty="0" err="1"/>
              <a:t>standardului</a:t>
            </a:r>
            <a:r>
              <a:rPr lang="en-US" dirty="0"/>
              <a:t> MIME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descrie</a:t>
            </a:r>
            <a:r>
              <a:rPr lang="en-US" dirty="0"/>
              <a:t> </a:t>
            </a:r>
            <a:r>
              <a:rPr lang="en-US" dirty="0" err="1"/>
              <a:t>criptarea</a:t>
            </a:r>
            <a:r>
              <a:rPr lang="en-US" dirty="0"/>
              <a:t> </a:t>
            </a:r>
            <a:r>
              <a:rPr lang="en-US" dirty="0" err="1"/>
              <a:t>mesajelor</a:t>
            </a:r>
            <a:r>
              <a:rPr lang="en-US" dirty="0"/>
              <a:t> e-mail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Entitățile</a:t>
            </a:r>
            <a:r>
              <a:rPr lang="en-US" dirty="0"/>
              <a:t> PKCS #7 sunt </a:t>
            </a:r>
            <a:r>
              <a:rPr lang="en-US" dirty="0" err="1"/>
              <a:t>traduse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mod </a:t>
            </a:r>
            <a:r>
              <a:rPr lang="en-US" dirty="0" err="1"/>
              <a:t>substanțial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noi</a:t>
            </a:r>
            <a:r>
              <a:rPr lang="en-US" dirty="0"/>
              <a:t> </a:t>
            </a:r>
            <a:r>
              <a:rPr lang="en-US" dirty="0" err="1"/>
              <a:t>entități</a:t>
            </a:r>
            <a:r>
              <a:rPr lang="en-US" dirty="0"/>
              <a:t> MIME</a:t>
            </a: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it-IT" altLang="en-US" dirty="0"/>
              <a:t>Formate de schimb și stocare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109728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i="1" dirty="0"/>
              <a:t>PKCS #12 - Personal Information Exchange Syntax Standard #12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Definește</a:t>
            </a:r>
            <a:r>
              <a:rPr lang="en-US" dirty="0"/>
              <a:t> un format </a:t>
            </a:r>
            <a:r>
              <a:rPr lang="en-US" dirty="0" err="1"/>
              <a:t>pentru</a:t>
            </a:r>
            <a:r>
              <a:rPr lang="en-US" dirty="0"/>
              <a:t> </a:t>
            </a:r>
            <a:r>
              <a:rPr lang="en-US" dirty="0" err="1"/>
              <a:t>schimbul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stocarea</a:t>
            </a:r>
            <a:r>
              <a:rPr lang="en-US" dirty="0"/>
              <a:t> </a:t>
            </a:r>
            <a:r>
              <a:rPr lang="en-US" dirty="0" err="1"/>
              <a:t>securizată</a:t>
            </a:r>
            <a:r>
              <a:rPr lang="en-US" dirty="0"/>
              <a:t> (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fișier</a:t>
            </a:r>
            <a:r>
              <a:rPr lang="en-US" dirty="0"/>
              <a:t>) a </a:t>
            </a:r>
            <a:r>
              <a:rPr lang="en-US" dirty="0" err="1"/>
              <a:t>cheilor</a:t>
            </a:r>
            <a:r>
              <a:rPr lang="en-US" dirty="0"/>
              <a:t> </a:t>
            </a:r>
            <a:r>
              <a:rPr lang="en-US" dirty="0" err="1"/>
              <a:t>criptografice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a </a:t>
            </a:r>
            <a:r>
              <a:rPr lang="en-US" dirty="0" err="1"/>
              <a:t>certificatelor</a:t>
            </a:r>
            <a:r>
              <a:rPr lang="en-US" dirty="0"/>
              <a:t> </a:t>
            </a:r>
            <a:r>
              <a:rPr lang="en-US" dirty="0" err="1"/>
              <a:t>digitale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Stocarea</a:t>
            </a:r>
            <a:r>
              <a:rPr lang="en-US" dirty="0"/>
              <a:t>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sigură</a:t>
            </a:r>
            <a:r>
              <a:rPr lang="en-US" dirty="0"/>
              <a:t> </a:t>
            </a:r>
            <a:r>
              <a:rPr lang="en-US" dirty="0" err="1"/>
              <a:t>deoarece</a:t>
            </a:r>
            <a:r>
              <a:rPr lang="en-US" dirty="0"/>
              <a:t> se </a:t>
            </a:r>
            <a:r>
              <a:rPr lang="en-US" dirty="0" err="1"/>
              <a:t>bazează</a:t>
            </a:r>
            <a:r>
              <a:rPr lang="en-US" dirty="0"/>
              <a:t> pe </a:t>
            </a:r>
            <a:r>
              <a:rPr lang="en-US" dirty="0" err="1"/>
              <a:t>criptarea</a:t>
            </a:r>
            <a:r>
              <a:rPr lang="en-US" dirty="0"/>
              <a:t> </a:t>
            </a:r>
            <a:r>
              <a:rPr lang="en-US" dirty="0" err="1"/>
              <a:t>atât</a:t>
            </a:r>
            <a:r>
              <a:rPr lang="en-US" dirty="0"/>
              <a:t> a </a:t>
            </a:r>
            <a:r>
              <a:rPr lang="en-US" dirty="0" err="1"/>
              <a:t>cheilor</a:t>
            </a:r>
            <a:r>
              <a:rPr lang="en-US" dirty="0"/>
              <a:t>, </a:t>
            </a:r>
            <a:r>
              <a:rPr lang="en-US" dirty="0" err="1"/>
              <a:t>cât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a </a:t>
            </a:r>
            <a:r>
              <a:rPr lang="en-US" dirty="0" err="1"/>
              <a:t>certificatelor</a:t>
            </a:r>
            <a:r>
              <a:rPr lang="en-US" dirty="0"/>
              <a:t>, precum </a:t>
            </a:r>
            <a:r>
              <a:rPr lang="en-US" dirty="0" err="1"/>
              <a:t>și</a:t>
            </a:r>
            <a:r>
              <a:rPr lang="en-US" dirty="0"/>
              <a:t> a </a:t>
            </a:r>
            <a:r>
              <a:rPr lang="en-US" dirty="0" err="1"/>
              <a:t>întregului</a:t>
            </a:r>
            <a:r>
              <a:rPr lang="en-US" dirty="0"/>
              <a:t> </a:t>
            </a:r>
            <a:r>
              <a:rPr lang="en-US" dirty="0" err="1"/>
              <a:t>lanț</a:t>
            </a:r>
            <a:r>
              <a:rPr lang="en-US" dirty="0"/>
              <a:t> de certificate </a:t>
            </a:r>
            <a:r>
              <a:rPr lang="en-US" dirty="0" err="1"/>
              <a:t>în</a:t>
            </a:r>
            <a:r>
              <a:rPr lang="en-US" dirty="0"/>
              <a:t> care un </a:t>
            </a:r>
            <a:r>
              <a:rPr lang="en-US" dirty="0" err="1"/>
              <a:t>subiect</a:t>
            </a:r>
            <a:r>
              <a:rPr lang="en-US" dirty="0"/>
              <a:t> </a:t>
            </a:r>
            <a:r>
              <a:rPr lang="en-US" dirty="0" err="1"/>
              <a:t>alege</a:t>
            </a:r>
            <a:r>
              <a:rPr lang="en-US" dirty="0"/>
              <a:t> </a:t>
            </a:r>
            <a:r>
              <a:rPr lang="en-US" dirty="0" err="1"/>
              <a:t>să</a:t>
            </a:r>
            <a:r>
              <a:rPr lang="en-US" dirty="0"/>
              <a:t> </a:t>
            </a:r>
            <a:r>
              <a:rPr lang="en-US" dirty="0" err="1"/>
              <a:t>aibă</a:t>
            </a:r>
            <a:r>
              <a:rPr lang="en-US" dirty="0"/>
              <a:t> </a:t>
            </a:r>
            <a:r>
              <a:rPr lang="en-US" dirty="0" err="1"/>
              <a:t>încredere</a:t>
            </a:r>
            <a:r>
              <a:rPr lang="en-US" dirty="0"/>
              <a:t>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Este </a:t>
            </a:r>
            <a:r>
              <a:rPr lang="en-US" dirty="0" err="1"/>
              <a:t>formatul</a:t>
            </a:r>
            <a:r>
              <a:rPr lang="en-US" dirty="0"/>
              <a:t> </a:t>
            </a:r>
            <a:r>
              <a:rPr lang="en-US" dirty="0" err="1"/>
              <a:t>folosit</a:t>
            </a:r>
            <a:r>
              <a:rPr lang="en-US" dirty="0"/>
              <a:t> de </a:t>
            </a:r>
            <a:r>
              <a:rPr lang="en-US" dirty="0" err="1"/>
              <a:t>browsere</a:t>
            </a:r>
            <a:r>
              <a:rPr lang="en-US" dirty="0"/>
              <a:t>, </a:t>
            </a:r>
            <a:r>
              <a:rPr lang="en-US" dirty="0" err="1"/>
              <a:t>clienți</a:t>
            </a:r>
            <a:r>
              <a:rPr lang="en-US" dirty="0"/>
              <a:t> de e-mail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sisteme</a:t>
            </a:r>
            <a:r>
              <a:rPr lang="en-US" dirty="0"/>
              <a:t> de </a:t>
            </a:r>
            <a:r>
              <a:rPr lang="en-US" dirty="0" err="1"/>
              <a:t>operare</a:t>
            </a:r>
            <a:r>
              <a:rPr lang="en-US" dirty="0"/>
              <a:t> </a:t>
            </a:r>
            <a:r>
              <a:rPr lang="en-US" dirty="0" err="1"/>
              <a:t>atunci</a:t>
            </a:r>
            <a:r>
              <a:rPr lang="en-US" dirty="0"/>
              <a:t> </a:t>
            </a:r>
            <a:r>
              <a:rPr lang="en-US" dirty="0" err="1"/>
              <a:t>când</a:t>
            </a:r>
            <a:r>
              <a:rPr lang="en-US" dirty="0"/>
              <a:t> un </a:t>
            </a:r>
            <a:r>
              <a:rPr lang="en-US" dirty="0" err="1"/>
              <a:t>utilizator</a:t>
            </a:r>
            <a:r>
              <a:rPr lang="en-US" dirty="0"/>
              <a:t> </a:t>
            </a:r>
            <a:r>
              <a:rPr lang="en-US" dirty="0" err="1"/>
              <a:t>exportă</a:t>
            </a:r>
            <a:r>
              <a:rPr lang="en-US" dirty="0"/>
              <a:t> o </a:t>
            </a:r>
            <a:r>
              <a:rPr lang="en-US" dirty="0" err="1"/>
              <a:t>semnătură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cheie</a:t>
            </a:r>
            <a:r>
              <a:rPr lang="en-US" dirty="0"/>
              <a:t> de </a:t>
            </a:r>
            <a:r>
              <a:rPr lang="en-US" dirty="0" err="1"/>
              <a:t>criptare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un certificate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Un </a:t>
            </a:r>
            <a:r>
              <a:rPr lang="en-US" dirty="0" err="1"/>
              <a:t>mesaj</a:t>
            </a:r>
            <a:r>
              <a:rPr lang="en-US" dirty="0"/>
              <a:t> PKCS #12 </a:t>
            </a:r>
            <a:r>
              <a:rPr lang="en-US" dirty="0" err="1"/>
              <a:t>criptează</a:t>
            </a:r>
            <a:r>
              <a:rPr lang="en-US" dirty="0"/>
              <a:t> </a:t>
            </a:r>
            <a:r>
              <a:rPr lang="en-US" dirty="0" err="1"/>
              <a:t>datele</a:t>
            </a:r>
            <a:r>
              <a:rPr lang="en-US" dirty="0"/>
              <a:t> cu un </a:t>
            </a:r>
            <a:r>
              <a:rPr lang="en-US" dirty="0" err="1"/>
              <a:t>algoritm</a:t>
            </a:r>
            <a:r>
              <a:rPr lang="en-US" dirty="0"/>
              <a:t> </a:t>
            </a:r>
            <a:r>
              <a:rPr lang="en-US" dirty="0" err="1"/>
              <a:t>simetric</a:t>
            </a:r>
            <a:r>
              <a:rPr lang="en-US" dirty="0"/>
              <a:t> a </a:t>
            </a:r>
            <a:r>
              <a:rPr lang="en-US" dirty="0" err="1"/>
              <a:t>cărui</a:t>
            </a:r>
            <a:r>
              <a:rPr lang="en-US" dirty="0"/>
              <a:t> </a:t>
            </a:r>
            <a:r>
              <a:rPr lang="en-US" dirty="0" err="1"/>
              <a:t>cheie</a:t>
            </a:r>
            <a:r>
              <a:rPr lang="en-US" dirty="0"/>
              <a:t>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derivată</a:t>
            </a:r>
            <a:r>
              <a:rPr lang="en-US" dirty="0"/>
              <a:t> </a:t>
            </a:r>
            <a:r>
              <a:rPr lang="en-US" dirty="0" err="1"/>
              <a:t>dintr</a:t>
            </a:r>
            <a:r>
              <a:rPr lang="en-US" dirty="0"/>
              <a:t>-o </a:t>
            </a:r>
            <a:r>
              <a:rPr lang="en-US" dirty="0" err="1"/>
              <a:t>parolă</a:t>
            </a:r>
            <a:r>
              <a:rPr lang="en-US" dirty="0"/>
              <a:t> </a:t>
            </a:r>
            <a:r>
              <a:rPr lang="en-US" dirty="0" err="1"/>
              <a:t>furnizată</a:t>
            </a:r>
            <a:r>
              <a:rPr lang="en-US" dirty="0"/>
              <a:t> de </a:t>
            </a:r>
            <a:r>
              <a:rPr lang="en-US" dirty="0" err="1"/>
              <a:t>utilizator</a:t>
            </a:r>
            <a:endParaRPr lang="en-US" dirty="0"/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it-IT" altLang="en-US" dirty="0"/>
              <a:t>Formate de schimb și stocare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Acesta</a:t>
            </a:r>
            <a:r>
              <a:rPr lang="en-US" dirty="0"/>
              <a:t> </a:t>
            </a:r>
            <a:r>
              <a:rPr lang="en-US" dirty="0" err="1"/>
              <a:t>garantează</a:t>
            </a:r>
            <a:r>
              <a:rPr lang="en-US" dirty="0"/>
              <a:t> </a:t>
            </a:r>
            <a:r>
              <a:rPr lang="en-US" dirty="0" err="1"/>
              <a:t>integritatea</a:t>
            </a:r>
            <a:r>
              <a:rPr lang="en-US" dirty="0"/>
              <a:t> </a:t>
            </a:r>
            <a:r>
              <a:rPr lang="en-US" dirty="0" err="1"/>
              <a:t>conținutului</a:t>
            </a:r>
            <a:r>
              <a:rPr lang="en-US" dirty="0"/>
              <a:t> </a:t>
            </a:r>
            <a:r>
              <a:rPr lang="en-US" dirty="0" err="1"/>
              <a:t>prin</a:t>
            </a:r>
            <a:r>
              <a:rPr lang="en-US" dirty="0"/>
              <a:t> HMAC, </a:t>
            </a:r>
            <a:r>
              <a:rPr lang="en-US" dirty="0" err="1"/>
              <a:t>sau</a:t>
            </a:r>
            <a:r>
              <a:rPr lang="en-US" dirty="0"/>
              <a:t> </a:t>
            </a:r>
            <a:r>
              <a:rPr lang="en-US" dirty="0" err="1"/>
              <a:t>printr</a:t>
            </a:r>
            <a:r>
              <a:rPr lang="en-US" dirty="0"/>
              <a:t>-o </a:t>
            </a:r>
            <a:r>
              <a:rPr lang="en-US" dirty="0" err="1"/>
              <a:t>semnătură</a:t>
            </a:r>
            <a:r>
              <a:rPr lang="en-US" dirty="0"/>
              <a:t> </a:t>
            </a:r>
            <a:r>
              <a:rPr lang="en-US" dirty="0" err="1"/>
              <a:t>digitală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/>
              <a:t> </a:t>
            </a:r>
            <a:r>
              <a:rPr lang="es-ES" dirty="0" err="1"/>
              <a:t>Avantajele</a:t>
            </a:r>
            <a:r>
              <a:rPr lang="es-ES" dirty="0"/>
              <a:t> </a:t>
            </a:r>
            <a:r>
              <a:rPr lang="es-ES" dirty="0" err="1"/>
              <a:t>utilizării</a:t>
            </a:r>
            <a:r>
              <a:rPr lang="es-ES" dirty="0"/>
              <a:t> PKCS #12 </a:t>
            </a:r>
            <a:r>
              <a:rPr lang="es-ES" dirty="0" err="1"/>
              <a:t>includ</a:t>
            </a:r>
            <a:r>
              <a:rPr lang="en-US" dirty="0"/>
              <a:t>: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fără</a:t>
            </a:r>
            <a:r>
              <a:rPr lang="en-US" dirty="0"/>
              <a:t> </a:t>
            </a:r>
            <a:r>
              <a:rPr lang="en-US" dirty="0" err="1"/>
              <a:t>costuri</a:t>
            </a:r>
            <a:r>
              <a:rPr lang="en-US" dirty="0"/>
              <a:t> de </a:t>
            </a:r>
            <a:r>
              <a:rPr lang="en-US" dirty="0" err="1"/>
              <a:t>implementare</a:t>
            </a:r>
            <a:r>
              <a:rPr lang="en-US" dirty="0"/>
              <a:t> (format </a:t>
            </a:r>
            <a:r>
              <a:rPr lang="en-US" dirty="0" err="1"/>
              <a:t>disponibil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multe</a:t>
            </a:r>
            <a:r>
              <a:rPr lang="en-US" dirty="0"/>
              <a:t> </a:t>
            </a:r>
            <a:r>
              <a:rPr lang="en-US" dirty="0" err="1"/>
              <a:t>biblioteci</a:t>
            </a:r>
            <a:r>
              <a:rPr lang="en-US" dirty="0"/>
              <a:t>)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suport</a:t>
            </a:r>
            <a:r>
              <a:rPr lang="en-US" dirty="0"/>
              <a:t> existent </a:t>
            </a:r>
            <a:r>
              <a:rPr lang="en-US" dirty="0" err="1"/>
              <a:t>deja</a:t>
            </a:r>
            <a:r>
              <a:rPr lang="en-US" dirty="0"/>
              <a:t> de </a:t>
            </a:r>
            <a:r>
              <a:rPr lang="en-US" dirty="0" err="1"/>
              <a:t>către</a:t>
            </a:r>
            <a:r>
              <a:rPr lang="en-US" dirty="0"/>
              <a:t> </a:t>
            </a:r>
            <a:r>
              <a:rPr lang="en-US" dirty="0" err="1"/>
              <a:t>majoritatea</a:t>
            </a:r>
            <a:r>
              <a:rPr lang="en-US" dirty="0"/>
              <a:t> </a:t>
            </a:r>
            <a:r>
              <a:rPr lang="en-US" dirty="0" err="1"/>
              <a:t>sistemelor</a:t>
            </a:r>
            <a:r>
              <a:rPr lang="en-US" dirty="0"/>
              <a:t> de </a:t>
            </a:r>
            <a:r>
              <a:rPr lang="en-US" dirty="0" err="1"/>
              <a:t>operare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software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utilizarea</a:t>
            </a:r>
            <a:r>
              <a:rPr lang="en-US" dirty="0"/>
              <a:t> </a:t>
            </a:r>
            <a:r>
              <a:rPr lang="en-US" dirty="0" err="1"/>
              <a:t>algoritmilor</a:t>
            </a:r>
            <a:r>
              <a:rPr lang="en-US" dirty="0"/>
              <a:t> </a:t>
            </a:r>
            <a:r>
              <a:rPr lang="en-US" dirty="0" err="1"/>
              <a:t>simetrici</a:t>
            </a:r>
            <a:r>
              <a:rPr lang="en-US" dirty="0"/>
              <a:t> „</a:t>
            </a:r>
            <a:r>
              <a:rPr lang="en-US" dirty="0" err="1"/>
              <a:t>puternici</a:t>
            </a:r>
            <a:r>
              <a:rPr lang="en-US" dirty="0"/>
              <a:t>”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portabilitate</a:t>
            </a:r>
            <a:r>
              <a:rPr lang="en-US" dirty="0"/>
              <a:t> pe </a:t>
            </a:r>
            <a:r>
              <a:rPr lang="en-US" dirty="0" err="1"/>
              <a:t>diferite</a:t>
            </a:r>
            <a:r>
              <a:rPr lang="en-US" dirty="0"/>
              <a:t> </a:t>
            </a:r>
            <a:r>
              <a:rPr lang="en-US" dirty="0" err="1"/>
              <a:t>dispozitive</a:t>
            </a:r>
            <a:r>
              <a:rPr lang="en-US" dirty="0"/>
              <a:t>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Dezavantajele</a:t>
            </a:r>
            <a:r>
              <a:rPr lang="en-US" dirty="0"/>
              <a:t> </a:t>
            </a:r>
            <a:r>
              <a:rPr lang="en-US" dirty="0" err="1"/>
              <a:t>utilizării</a:t>
            </a:r>
            <a:r>
              <a:rPr lang="en-US" dirty="0"/>
              <a:t> PKCS #12 </a:t>
            </a:r>
            <a:r>
              <a:rPr lang="en-US" dirty="0" err="1"/>
              <a:t>includ</a:t>
            </a:r>
            <a:r>
              <a:rPr lang="en-US" dirty="0"/>
              <a:t>:</a:t>
            </a:r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poate</a:t>
            </a:r>
            <a:r>
              <a:rPr lang="en-US" dirty="0"/>
              <a:t> fi </a:t>
            </a:r>
            <a:r>
              <a:rPr lang="en-US" dirty="0" err="1"/>
              <a:t>sters</a:t>
            </a:r>
            <a:r>
              <a:rPr lang="en-US" dirty="0"/>
              <a:t>, </a:t>
            </a:r>
            <a:r>
              <a:rPr lang="en-US" dirty="0" err="1"/>
              <a:t>copiat</a:t>
            </a:r>
            <a:r>
              <a:rPr lang="en-US" dirty="0"/>
              <a:t>, </a:t>
            </a:r>
            <a:r>
              <a:rPr lang="en-US" dirty="0" err="1"/>
              <a:t>transmis</a:t>
            </a:r>
            <a:endParaRPr lang="en-US" dirty="0"/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cheia</a:t>
            </a:r>
            <a:r>
              <a:rPr lang="en-US" dirty="0"/>
              <a:t> </a:t>
            </a:r>
            <a:r>
              <a:rPr lang="en-US" dirty="0" err="1"/>
              <a:t>privată</a:t>
            </a:r>
            <a:r>
              <a:rPr lang="en-US" dirty="0"/>
              <a:t> </a:t>
            </a:r>
            <a:r>
              <a:rPr lang="en-US" dirty="0" err="1"/>
              <a:t>trebuie</a:t>
            </a:r>
            <a:r>
              <a:rPr lang="en-US" dirty="0"/>
              <a:t> </a:t>
            </a:r>
            <a:r>
              <a:rPr lang="en-US" dirty="0" err="1"/>
              <a:t>utilizată</a:t>
            </a:r>
            <a:r>
              <a:rPr lang="en-US" dirty="0"/>
              <a:t> direct de software-</a:t>
            </a:r>
            <a:r>
              <a:rPr lang="en-US" dirty="0" err="1"/>
              <a:t>ul</a:t>
            </a:r>
            <a:r>
              <a:rPr lang="en-US" dirty="0"/>
              <a:t> de </a:t>
            </a:r>
            <a:r>
              <a:rPr lang="en-US" dirty="0" err="1"/>
              <a:t>semnare</a:t>
            </a:r>
            <a:r>
              <a:rPr lang="en-US" dirty="0"/>
              <a:t>/</a:t>
            </a:r>
            <a:r>
              <a:rPr lang="en-US" dirty="0" err="1"/>
              <a:t>decriptare</a:t>
            </a:r>
            <a:endParaRPr lang="en-US" dirty="0"/>
          </a:p>
          <a:p>
            <a:pPr marL="1024128" lvl="1" indent="-457200" eaLnBrk="1" fontAlgn="auto" hangingPunct="1">
              <a:spcAft>
                <a:spcPts val="0"/>
              </a:spcAft>
              <a:defRPr/>
            </a:pP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posibil</a:t>
            </a:r>
            <a:r>
              <a:rPr lang="en-US" dirty="0"/>
              <a:t> </a:t>
            </a:r>
            <a:r>
              <a:rPr lang="en-US" dirty="0" err="1"/>
              <a:t>să</a:t>
            </a:r>
            <a:r>
              <a:rPr lang="en-US" dirty="0"/>
              <a:t> se </a:t>
            </a:r>
            <a:r>
              <a:rPr lang="en-US" dirty="0" err="1"/>
              <a:t>efectueze</a:t>
            </a:r>
            <a:r>
              <a:rPr lang="en-US" dirty="0"/>
              <a:t> </a:t>
            </a:r>
            <a:r>
              <a:rPr lang="en-US" dirty="0" err="1"/>
              <a:t>atacuri</a:t>
            </a:r>
            <a:r>
              <a:rPr lang="en-US" dirty="0"/>
              <a:t> de </a:t>
            </a:r>
            <a:r>
              <a:rPr lang="en-US" dirty="0" err="1"/>
              <a:t>forță</a:t>
            </a:r>
            <a:r>
              <a:rPr lang="en-US" dirty="0"/>
              <a:t> </a:t>
            </a:r>
            <a:r>
              <a:rPr lang="en-US" dirty="0" err="1"/>
              <a:t>brută</a:t>
            </a:r>
            <a:endParaRPr lang="it-IT" dirty="0"/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 err="1"/>
              <a:t>Jetoane</a:t>
            </a:r>
            <a:r>
              <a:rPr lang="en-US" altLang="en-US" dirty="0"/>
              <a:t> </a:t>
            </a:r>
            <a:r>
              <a:rPr lang="en-US" altLang="en-US" dirty="0" err="1"/>
              <a:t>criptografice</a:t>
            </a:r>
            <a:endParaRPr lang="en-US" altLang="en-US" dirty="0"/>
          </a:p>
        </p:txBody>
      </p:sp>
      <p:sp>
        <p:nvSpPr>
          <p:cNvPr id="73731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7" y="1690688"/>
            <a:ext cx="11333163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 dirty="0" err="1"/>
              <a:t>Dispozitive</a:t>
            </a:r>
            <a:r>
              <a:rPr lang="en-US" altLang="en-US" dirty="0"/>
              <a:t> hardware care </a:t>
            </a:r>
            <a:r>
              <a:rPr lang="en-US" altLang="en-US" dirty="0" err="1"/>
              <a:t>implementează</a:t>
            </a:r>
            <a:r>
              <a:rPr lang="en-US" altLang="en-US" dirty="0"/>
              <a:t> </a:t>
            </a:r>
            <a:r>
              <a:rPr lang="en-US" altLang="en-US" dirty="0" err="1"/>
              <a:t>nativ</a:t>
            </a:r>
            <a:r>
              <a:rPr lang="en-US" altLang="en-US" dirty="0"/>
              <a:t> </a:t>
            </a:r>
            <a:r>
              <a:rPr lang="en-US" altLang="en-US" dirty="0" err="1"/>
              <a:t>algoritmi</a:t>
            </a:r>
            <a:r>
              <a:rPr lang="en-US" altLang="en-US" dirty="0"/>
              <a:t> de </a:t>
            </a:r>
            <a:r>
              <a:rPr lang="en-US" altLang="en-US" dirty="0" err="1"/>
              <a:t>criptare</a:t>
            </a:r>
            <a:endParaRPr lang="en-US" altLang="en-US" dirty="0"/>
          </a:p>
          <a:p>
            <a:pPr marL="566738" indent="-457200" eaLnBrk="1" hangingPunct="1"/>
            <a:r>
              <a:rPr lang="en-US" altLang="en-US" dirty="0"/>
              <a:t>Nu </a:t>
            </a:r>
            <a:r>
              <a:rPr lang="en-US" altLang="en-US" dirty="0" err="1"/>
              <a:t>permiteți</a:t>
            </a:r>
            <a:r>
              <a:rPr lang="en-US" altLang="en-US" dirty="0"/>
              <a:t> </a:t>
            </a:r>
            <a:r>
              <a:rPr lang="en-US" altLang="en-US" dirty="0" err="1"/>
              <a:t>accesul</a:t>
            </a:r>
            <a:r>
              <a:rPr lang="en-US" altLang="en-US" dirty="0"/>
              <a:t> direct la </a:t>
            </a:r>
            <a:r>
              <a:rPr lang="en-US" altLang="en-US" dirty="0" err="1"/>
              <a:t>materialul</a:t>
            </a:r>
            <a:r>
              <a:rPr lang="en-US" altLang="en-US" dirty="0"/>
              <a:t> </a:t>
            </a:r>
            <a:r>
              <a:rPr lang="en-US" altLang="en-US" dirty="0" err="1"/>
              <a:t>criptografic</a:t>
            </a:r>
            <a:r>
              <a:rPr lang="en-US" altLang="en-US" dirty="0"/>
              <a:t> din exterior, </a:t>
            </a:r>
            <a:r>
              <a:rPr lang="en-US" altLang="en-US" dirty="0" err="1"/>
              <a:t>ei</a:t>
            </a:r>
            <a:r>
              <a:rPr lang="en-US" altLang="en-US" dirty="0"/>
              <a:t> sunt </a:t>
            </a:r>
            <a:r>
              <a:rPr lang="en-US" altLang="en-US" dirty="0" err="1"/>
              <a:t>singurii</a:t>
            </a:r>
            <a:r>
              <a:rPr lang="en-US" altLang="en-US" dirty="0"/>
              <a:t> </a:t>
            </a:r>
            <a:r>
              <a:rPr lang="en-US" altLang="en-US" dirty="0" err="1"/>
              <a:t>abilitati</a:t>
            </a:r>
            <a:r>
              <a:rPr lang="en-US" altLang="en-US" dirty="0"/>
              <a:t> </a:t>
            </a:r>
            <a:r>
              <a:rPr lang="en-US" altLang="en-US" dirty="0" err="1"/>
              <a:t>să</a:t>
            </a:r>
            <a:r>
              <a:rPr lang="en-US" altLang="en-US" dirty="0"/>
              <a:t> </a:t>
            </a:r>
            <a:r>
              <a:rPr lang="en-US" altLang="en-US" dirty="0" err="1"/>
              <a:t>acceseze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să</a:t>
            </a:r>
            <a:r>
              <a:rPr lang="en-US" altLang="en-US" dirty="0"/>
              <a:t> </a:t>
            </a:r>
            <a:r>
              <a:rPr lang="en-US" altLang="en-US" dirty="0" err="1"/>
              <a:t>utilizeze</a:t>
            </a:r>
            <a:r>
              <a:rPr lang="en-US" altLang="en-US" dirty="0"/>
              <a:t> </a:t>
            </a:r>
            <a:r>
              <a:rPr lang="en-US" altLang="en-US" dirty="0" err="1"/>
              <a:t>cheia</a:t>
            </a:r>
            <a:endParaRPr lang="en-US" altLang="en-US" dirty="0"/>
          </a:p>
          <a:p>
            <a:pPr marL="566738" indent="-457200" eaLnBrk="1" hangingPunct="1"/>
            <a:r>
              <a:rPr lang="en-US" altLang="en-US" dirty="0" err="1"/>
              <a:t>Aceste</a:t>
            </a:r>
            <a:r>
              <a:rPr lang="en-US" altLang="en-US" dirty="0"/>
              <a:t> </a:t>
            </a:r>
            <a:r>
              <a:rPr lang="en-US" altLang="en-US" dirty="0" err="1"/>
              <a:t>operațiuni</a:t>
            </a:r>
            <a:r>
              <a:rPr lang="en-US" altLang="en-US" dirty="0"/>
              <a:t> pot fi, </a:t>
            </a:r>
            <a:r>
              <a:rPr lang="en-US" altLang="en-US" dirty="0" err="1"/>
              <a:t>în</a:t>
            </a:r>
            <a:r>
              <a:rPr lang="en-US" altLang="en-US" dirty="0"/>
              <a:t> general, </a:t>
            </a:r>
            <a:r>
              <a:rPr lang="en-US" altLang="en-US" dirty="0" err="1"/>
              <a:t>executate</a:t>
            </a:r>
            <a:r>
              <a:rPr lang="en-US" altLang="en-US" dirty="0"/>
              <a:t> </a:t>
            </a:r>
            <a:r>
              <a:rPr lang="en-US" altLang="en-US" dirty="0" err="1"/>
              <a:t>numai</a:t>
            </a:r>
            <a:r>
              <a:rPr lang="en-US" altLang="en-US" dirty="0"/>
              <a:t> </a:t>
            </a:r>
            <a:r>
              <a:rPr lang="en-US" altLang="en-US" dirty="0" err="1"/>
              <a:t>după</a:t>
            </a:r>
            <a:r>
              <a:rPr lang="en-US" altLang="en-US" dirty="0"/>
              <a:t> </a:t>
            </a:r>
            <a:r>
              <a:rPr lang="en-US" altLang="en-US" dirty="0" err="1"/>
              <a:t>ce</a:t>
            </a:r>
            <a:r>
              <a:rPr lang="en-US" altLang="en-US" dirty="0"/>
              <a:t> </a:t>
            </a:r>
            <a:r>
              <a:rPr lang="en-US" altLang="en-US" dirty="0" err="1"/>
              <a:t>utilizatorul</a:t>
            </a:r>
            <a:r>
              <a:rPr lang="en-US" altLang="en-US" dirty="0"/>
              <a:t> se </a:t>
            </a:r>
            <a:r>
              <a:rPr lang="en-US" altLang="en-US" dirty="0" err="1"/>
              <a:t>autentifică</a:t>
            </a:r>
            <a:r>
              <a:rPr lang="en-US" altLang="en-US" dirty="0"/>
              <a:t> la token, de </a:t>
            </a:r>
            <a:r>
              <a:rPr lang="en-US" altLang="en-US" dirty="0" err="1"/>
              <a:t>exemplu</a:t>
            </a:r>
            <a:r>
              <a:rPr lang="en-US" altLang="en-US" dirty="0"/>
              <a:t> </a:t>
            </a:r>
            <a:r>
              <a:rPr lang="en-US" altLang="en-US" dirty="0" err="1"/>
              <a:t>prin</a:t>
            </a:r>
            <a:r>
              <a:rPr lang="en-US" altLang="en-US" dirty="0"/>
              <a:t> </a:t>
            </a:r>
            <a:r>
              <a:rPr lang="en-US" altLang="en-US" dirty="0" err="1"/>
              <a:t>introducerea</a:t>
            </a:r>
            <a:r>
              <a:rPr lang="en-US" altLang="en-US" dirty="0"/>
              <a:t> </a:t>
            </a:r>
            <a:r>
              <a:rPr lang="en-US" altLang="en-US" dirty="0" err="1"/>
              <a:t>unui</a:t>
            </a:r>
            <a:r>
              <a:rPr lang="en-US" altLang="en-US" dirty="0"/>
              <a:t> PIN</a:t>
            </a:r>
          </a:p>
          <a:p>
            <a:pPr marL="566738" indent="-457200" eaLnBrk="1" hangingPunct="1"/>
            <a:r>
              <a:rPr lang="en-US" altLang="en-US" dirty="0" err="1"/>
              <a:t>Tokenurile</a:t>
            </a:r>
            <a:r>
              <a:rPr lang="en-US" altLang="en-US" dirty="0"/>
              <a:t> pot </a:t>
            </a:r>
            <a:r>
              <a:rPr lang="en-US" altLang="en-US" dirty="0" err="1"/>
              <a:t>avea</a:t>
            </a:r>
            <a:r>
              <a:rPr lang="en-US" altLang="en-US" dirty="0"/>
              <a:t> un </a:t>
            </a:r>
            <a:r>
              <a:rPr lang="en-US" altLang="en-US" dirty="0" err="1"/>
              <a:t>sistem</a:t>
            </a:r>
            <a:r>
              <a:rPr lang="en-US" altLang="en-US" dirty="0"/>
              <a:t> de </a:t>
            </a:r>
            <a:r>
              <a:rPr lang="en-US" altLang="en-US" dirty="0" err="1"/>
              <a:t>operare</a:t>
            </a:r>
            <a:r>
              <a:rPr lang="en-US" altLang="en-US" dirty="0"/>
              <a:t> mic </a:t>
            </a:r>
            <a:r>
              <a:rPr lang="en-US" altLang="en-US" dirty="0" err="1"/>
              <a:t>prin</a:t>
            </a:r>
            <a:r>
              <a:rPr lang="en-US" altLang="en-US" dirty="0"/>
              <a:t> care </a:t>
            </a:r>
            <a:r>
              <a:rPr lang="en-US" altLang="en-US" dirty="0" err="1"/>
              <a:t>utilizatorul</a:t>
            </a:r>
            <a:r>
              <a:rPr lang="en-US" altLang="en-US" dirty="0"/>
              <a:t> </a:t>
            </a:r>
            <a:r>
              <a:rPr lang="en-US" altLang="en-US" dirty="0" err="1"/>
              <a:t>solicită</a:t>
            </a:r>
            <a:r>
              <a:rPr lang="en-US" altLang="en-US" dirty="0"/>
              <a:t> </a:t>
            </a:r>
            <a:r>
              <a:rPr lang="en-US" altLang="en-US" dirty="0" err="1"/>
              <a:t>operațiuni</a:t>
            </a:r>
            <a:r>
              <a:rPr lang="en-US" altLang="en-US" dirty="0"/>
              <a:t> de </a:t>
            </a:r>
            <a:r>
              <a:rPr lang="en-US" altLang="en-US" dirty="0" err="1"/>
              <a:t>generare</a:t>
            </a:r>
            <a:r>
              <a:rPr lang="en-US" altLang="en-US" dirty="0"/>
              <a:t> a </a:t>
            </a:r>
            <a:r>
              <a:rPr lang="en-US" altLang="en-US" dirty="0" err="1"/>
              <a:t>cheilor</a:t>
            </a:r>
            <a:r>
              <a:rPr lang="en-US" altLang="en-US" dirty="0"/>
              <a:t>, </a:t>
            </a:r>
            <a:r>
              <a:rPr lang="en-US" altLang="en-US" dirty="0" err="1"/>
              <a:t>criptare</a:t>
            </a:r>
            <a:r>
              <a:rPr lang="en-US" altLang="en-US" dirty="0"/>
              <a:t>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semnătură</a:t>
            </a:r>
            <a:r>
              <a:rPr lang="en-US" altLang="en-US" dirty="0"/>
              <a:t> a </a:t>
            </a:r>
            <a:r>
              <a:rPr lang="en-US" altLang="en-US" dirty="0" err="1"/>
              <a:t>datelor</a:t>
            </a:r>
            <a:endParaRPr lang="en-US" altLang="en-US" dirty="0"/>
          </a:p>
          <a:p>
            <a:pPr marL="566738" indent="-457200" eaLnBrk="1" hangingPunct="1"/>
            <a:r>
              <a:rPr lang="en-US" altLang="en-US" dirty="0" err="1"/>
              <a:t>Distrugerea</a:t>
            </a:r>
            <a:r>
              <a:rPr lang="en-US" altLang="en-US" dirty="0"/>
              <a:t> </a:t>
            </a:r>
            <a:r>
              <a:rPr lang="en-US" altLang="en-US" dirty="0" err="1"/>
              <a:t>în</a:t>
            </a:r>
            <a:r>
              <a:rPr lang="en-US" altLang="en-US" dirty="0"/>
              <a:t> </a:t>
            </a:r>
            <a:r>
              <a:rPr lang="en-US" altLang="en-US" dirty="0" err="1"/>
              <a:t>siguranță</a:t>
            </a:r>
            <a:r>
              <a:rPr lang="en-US" altLang="en-US" dirty="0"/>
              <a:t> a </a:t>
            </a:r>
            <a:r>
              <a:rPr lang="en-US" altLang="en-US" dirty="0" err="1"/>
              <a:t>jetonului</a:t>
            </a:r>
            <a:r>
              <a:rPr lang="en-US" altLang="en-US" dirty="0"/>
              <a:t> </a:t>
            </a:r>
            <a:r>
              <a:rPr lang="en-US" altLang="en-US" dirty="0" err="1"/>
              <a:t>necesită</a:t>
            </a:r>
            <a:r>
              <a:rPr lang="en-US" altLang="en-US" dirty="0"/>
              <a:t> </a:t>
            </a:r>
            <a:r>
              <a:rPr lang="en-US" altLang="en-US" dirty="0" err="1"/>
              <a:t>adesea</a:t>
            </a:r>
            <a:r>
              <a:rPr lang="en-US" altLang="en-US" dirty="0"/>
              <a:t> nu </a:t>
            </a:r>
            <a:r>
              <a:rPr lang="en-US" altLang="en-US" dirty="0" err="1"/>
              <a:t>numai</a:t>
            </a:r>
            <a:r>
              <a:rPr lang="en-US" altLang="en-US" dirty="0"/>
              <a:t> </a:t>
            </a:r>
            <a:r>
              <a:rPr lang="en-US" altLang="en-US" dirty="0" err="1"/>
              <a:t>anularea</a:t>
            </a:r>
            <a:r>
              <a:rPr lang="en-US" altLang="en-US" dirty="0"/>
              <a:t>, ci </a:t>
            </a:r>
            <a:r>
              <a:rPr lang="en-US" altLang="en-US" dirty="0" err="1"/>
              <a:t>și</a:t>
            </a:r>
            <a:r>
              <a:rPr lang="en-US" altLang="en-US" dirty="0"/>
              <a:t> </a:t>
            </a:r>
            <a:r>
              <a:rPr lang="en-US" altLang="en-US" dirty="0" err="1"/>
              <a:t>incapacitatea</a:t>
            </a:r>
            <a:r>
              <a:rPr lang="en-US" altLang="en-US" dirty="0"/>
              <a:t> de a </a:t>
            </a:r>
            <a:r>
              <a:rPr lang="en-US" altLang="en-US" dirty="0" err="1"/>
              <a:t>accesa</a:t>
            </a:r>
            <a:r>
              <a:rPr lang="en-US" altLang="en-US" dirty="0"/>
              <a:t> </a:t>
            </a:r>
            <a:r>
              <a:rPr lang="en-US" altLang="en-US" dirty="0" err="1"/>
              <a:t>zonele</a:t>
            </a:r>
            <a:r>
              <a:rPr lang="en-US" altLang="en-US" dirty="0"/>
              <a:t> de </a:t>
            </a:r>
            <a:r>
              <a:rPr lang="en-US" altLang="en-US" dirty="0" err="1"/>
              <a:t>memorie</a:t>
            </a:r>
            <a:r>
              <a:rPr lang="en-US" altLang="en-US" dirty="0"/>
              <a:t> </a:t>
            </a:r>
            <a:r>
              <a:rPr lang="en-US" altLang="en-US" dirty="0" err="1"/>
              <a:t>în</a:t>
            </a:r>
            <a:r>
              <a:rPr lang="en-US" altLang="en-US" dirty="0"/>
              <a:t> care a </a:t>
            </a:r>
            <a:r>
              <a:rPr lang="en-US" altLang="en-US" dirty="0" err="1"/>
              <a:t>fost</a:t>
            </a:r>
            <a:r>
              <a:rPr lang="en-US" altLang="en-US" dirty="0"/>
              <a:t> </a:t>
            </a:r>
            <a:r>
              <a:rPr lang="en-US" altLang="en-US" dirty="0" err="1"/>
              <a:t>scrisă</a:t>
            </a:r>
            <a:r>
              <a:rPr lang="en-US" altLang="en-US" dirty="0"/>
              <a:t> </a:t>
            </a:r>
            <a:r>
              <a:rPr lang="en-US" altLang="en-US" dirty="0" err="1"/>
              <a:t>cheia</a:t>
            </a:r>
            <a:r>
              <a:rPr lang="en-US" altLang="en-US" dirty="0"/>
              <a:t>.</a:t>
            </a:r>
            <a:endParaRPr lang="it-IT" altLang="en-US" dirty="0"/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 err="1"/>
              <a:t>Mecanismul</a:t>
            </a:r>
            <a:r>
              <a:rPr lang="en-US" altLang="en-US" dirty="0"/>
              <a:t> </a:t>
            </a:r>
            <a:r>
              <a:rPr lang="en-US" altLang="en-US" dirty="0" err="1"/>
              <a:t>provocare-răspuns</a:t>
            </a:r>
            <a:endParaRPr lang="it-IT" altLang="en-US" dirty="0"/>
          </a:p>
        </p:txBody>
      </p:sp>
      <p:sp>
        <p:nvSpPr>
          <p:cNvPr id="74755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 dirty="0" err="1"/>
              <a:t>Permite</a:t>
            </a:r>
            <a:r>
              <a:rPr lang="en-US" altLang="en-US" dirty="0"/>
              <a:t> </a:t>
            </a:r>
            <a:r>
              <a:rPr lang="en-US" altLang="en-US" dirty="0" err="1"/>
              <a:t>două</a:t>
            </a:r>
            <a:r>
              <a:rPr lang="en-US" altLang="en-US" dirty="0"/>
              <a:t> </a:t>
            </a:r>
            <a:r>
              <a:rPr lang="en-US" altLang="en-US" dirty="0" err="1"/>
              <a:t>părți</a:t>
            </a:r>
            <a:r>
              <a:rPr lang="en-US" altLang="en-US" dirty="0"/>
              <a:t> </a:t>
            </a:r>
            <a:r>
              <a:rPr lang="en-US" altLang="en-US" dirty="0" err="1"/>
              <a:t>să</a:t>
            </a:r>
            <a:r>
              <a:rPr lang="en-US" altLang="en-US" dirty="0"/>
              <a:t> se </a:t>
            </a:r>
            <a:r>
              <a:rPr lang="en-US" altLang="en-US" dirty="0" err="1"/>
              <a:t>autentifice</a:t>
            </a:r>
            <a:r>
              <a:rPr lang="en-US" altLang="en-US" dirty="0"/>
              <a:t> </a:t>
            </a:r>
            <a:r>
              <a:rPr lang="en-US" altLang="en-US" dirty="0" err="1"/>
              <a:t>fără</a:t>
            </a:r>
            <a:r>
              <a:rPr lang="en-US" altLang="en-US" dirty="0"/>
              <a:t> a </a:t>
            </a:r>
            <a:r>
              <a:rPr lang="en-US" altLang="en-US" dirty="0" err="1"/>
              <a:t>expune</a:t>
            </a:r>
            <a:r>
              <a:rPr lang="en-US" altLang="en-US" dirty="0"/>
              <a:t> </a:t>
            </a:r>
            <a:r>
              <a:rPr lang="en-US" altLang="en-US" dirty="0" err="1"/>
              <a:t>informații</a:t>
            </a:r>
            <a:r>
              <a:rPr lang="en-US" altLang="en-US" dirty="0"/>
              <a:t> utile pe </a:t>
            </a:r>
            <a:r>
              <a:rPr lang="en-US" altLang="en-US" dirty="0" err="1"/>
              <a:t>canalul</a:t>
            </a:r>
            <a:r>
              <a:rPr lang="en-US" altLang="en-US" dirty="0"/>
              <a:t> de </a:t>
            </a:r>
            <a:r>
              <a:rPr lang="en-US" altLang="en-US" dirty="0" err="1"/>
              <a:t>comunicare</a:t>
            </a:r>
            <a:endParaRPr lang="en-US" altLang="en-US" dirty="0"/>
          </a:p>
          <a:p>
            <a:pPr marL="566738" indent="-457200" eaLnBrk="1" hangingPunct="1"/>
            <a:r>
              <a:rPr lang="en-US" altLang="en-US" dirty="0" err="1"/>
              <a:t>Mecanismul</a:t>
            </a:r>
            <a:r>
              <a:rPr lang="en-US" altLang="en-US" dirty="0"/>
              <a:t> </a:t>
            </a:r>
            <a:r>
              <a:rPr lang="en-US" altLang="en-US" dirty="0" err="1"/>
              <a:t>este</a:t>
            </a:r>
            <a:r>
              <a:rPr lang="en-US" altLang="en-US" dirty="0"/>
              <a:t> </a:t>
            </a:r>
            <a:r>
              <a:rPr lang="en-US" altLang="en-US" dirty="0" err="1"/>
              <a:t>după</a:t>
            </a:r>
            <a:r>
              <a:rPr lang="en-US" altLang="en-US" dirty="0"/>
              <a:t> cum </a:t>
            </a:r>
            <a:r>
              <a:rPr lang="en-US" altLang="en-US" dirty="0" err="1"/>
              <a:t>urmează</a:t>
            </a:r>
            <a:r>
              <a:rPr lang="en-US" altLang="en-US" dirty="0"/>
              <a:t>:</a:t>
            </a:r>
          </a:p>
          <a:p>
            <a:pPr marL="1023938" lvl="1" indent="-457200" eaLnBrk="1" hangingPunct="1"/>
            <a:r>
              <a:rPr lang="en-US" altLang="en-US" dirty="0"/>
              <a:t>o </a:t>
            </a:r>
            <a:r>
              <a:rPr lang="en-US" altLang="en-US" dirty="0" err="1"/>
              <a:t>parte</a:t>
            </a:r>
            <a:r>
              <a:rPr lang="en-US" altLang="en-US" dirty="0"/>
              <a:t> A „</a:t>
            </a:r>
            <a:r>
              <a:rPr lang="en-US" altLang="en-US" dirty="0" err="1"/>
              <a:t>provocă</a:t>
            </a:r>
            <a:r>
              <a:rPr lang="en-US" altLang="en-US" dirty="0"/>
              <a:t>” </a:t>
            </a:r>
            <a:r>
              <a:rPr lang="en-US" altLang="en-US" dirty="0" err="1"/>
              <a:t>cealaltă</a:t>
            </a:r>
            <a:r>
              <a:rPr lang="en-US" altLang="en-US" dirty="0"/>
              <a:t> </a:t>
            </a:r>
            <a:r>
              <a:rPr lang="en-US" altLang="en-US" dirty="0" err="1"/>
              <a:t>parte</a:t>
            </a:r>
            <a:r>
              <a:rPr lang="en-US" altLang="en-US" dirty="0"/>
              <a:t> B </a:t>
            </a:r>
            <a:r>
              <a:rPr lang="en-US" altLang="en-US" dirty="0" err="1"/>
              <a:t>să</a:t>
            </a:r>
            <a:r>
              <a:rPr lang="en-US" altLang="en-US" dirty="0"/>
              <a:t> </a:t>
            </a:r>
            <a:r>
              <a:rPr lang="en-US" altLang="en-US" dirty="0" err="1"/>
              <a:t>opereze</a:t>
            </a:r>
            <a:r>
              <a:rPr lang="en-US" altLang="en-US" dirty="0"/>
              <a:t> pe un </a:t>
            </a:r>
            <a:r>
              <a:rPr lang="en-US" altLang="en-US" dirty="0" err="1"/>
              <a:t>număr</a:t>
            </a:r>
            <a:r>
              <a:rPr lang="en-US" altLang="en-US" dirty="0"/>
              <a:t> </a:t>
            </a:r>
            <a:r>
              <a:rPr lang="en-US" altLang="en-US" dirty="0" err="1"/>
              <a:t>aleatoriu</a:t>
            </a:r>
            <a:r>
              <a:rPr lang="en-US" altLang="en-US" dirty="0"/>
              <a:t> (</a:t>
            </a:r>
            <a:r>
              <a:rPr lang="en-US" altLang="en-US" dirty="0" err="1"/>
              <a:t>numit</a:t>
            </a:r>
            <a:r>
              <a:rPr lang="en-US" altLang="en-US" dirty="0"/>
              <a:t> nonce) cu propria </a:t>
            </a:r>
            <a:r>
              <a:rPr lang="en-US" altLang="en-US" dirty="0" err="1"/>
              <a:t>sa</a:t>
            </a:r>
            <a:r>
              <a:rPr lang="en-US" altLang="en-US" dirty="0"/>
              <a:t> </a:t>
            </a:r>
            <a:r>
              <a:rPr lang="en-US" altLang="en-US" dirty="0" err="1"/>
              <a:t>cheie</a:t>
            </a:r>
            <a:r>
              <a:rPr lang="en-US" altLang="en-US" dirty="0"/>
              <a:t>, de </a:t>
            </a:r>
            <a:r>
              <a:rPr lang="en-US" altLang="en-US" dirty="0" err="1"/>
              <a:t>exemplu</a:t>
            </a:r>
            <a:r>
              <a:rPr lang="en-US" altLang="en-US" dirty="0"/>
              <a:t> cu o </a:t>
            </a:r>
            <a:r>
              <a:rPr lang="en-US" altLang="en-US" dirty="0" err="1"/>
              <a:t>funcție</a:t>
            </a:r>
            <a:r>
              <a:rPr lang="en-US" altLang="en-US" dirty="0"/>
              <a:t> </a:t>
            </a:r>
            <a:r>
              <a:rPr lang="en-US" altLang="en-US" dirty="0" err="1"/>
              <a:t>unidirecțională</a:t>
            </a:r>
            <a:r>
              <a:rPr lang="en-US" altLang="en-US" dirty="0"/>
              <a:t> H</a:t>
            </a:r>
          </a:p>
          <a:p>
            <a:pPr marL="1023938" lvl="1" indent="-457200" eaLnBrk="1" hangingPunct="1"/>
            <a:r>
              <a:rPr lang="en-US" altLang="en-US" dirty="0" err="1"/>
              <a:t>apoi</a:t>
            </a:r>
            <a:r>
              <a:rPr lang="en-US" altLang="en-US" dirty="0"/>
              <a:t> B </a:t>
            </a:r>
            <a:r>
              <a:rPr lang="en-US" altLang="en-US" dirty="0" err="1"/>
              <a:t>returnează</a:t>
            </a:r>
            <a:r>
              <a:rPr lang="en-US" altLang="en-US" dirty="0"/>
              <a:t> N=H(nonce) la A</a:t>
            </a:r>
          </a:p>
          <a:p>
            <a:pPr marL="1023938" lvl="1" indent="-457200" eaLnBrk="1" hangingPunct="1"/>
            <a:r>
              <a:rPr lang="en-US" altLang="en-US" dirty="0" err="1"/>
              <a:t>Dacă</a:t>
            </a:r>
            <a:r>
              <a:rPr lang="en-US" altLang="en-US" dirty="0"/>
              <a:t> B </a:t>
            </a:r>
            <a:r>
              <a:rPr lang="en-US" altLang="en-US" dirty="0" err="1"/>
              <a:t>returnează</a:t>
            </a:r>
            <a:r>
              <a:rPr lang="en-US" altLang="en-US" dirty="0"/>
              <a:t> </a:t>
            </a:r>
            <a:r>
              <a:rPr lang="en-US" altLang="en-US" dirty="0" err="1"/>
              <a:t>ceea</a:t>
            </a:r>
            <a:r>
              <a:rPr lang="en-US" altLang="en-US" dirty="0"/>
              <a:t> </a:t>
            </a:r>
            <a:r>
              <a:rPr lang="en-US" altLang="en-US" dirty="0" err="1"/>
              <a:t>ce</a:t>
            </a:r>
            <a:r>
              <a:rPr lang="en-US" altLang="en-US" dirty="0"/>
              <a:t> se </a:t>
            </a:r>
            <a:r>
              <a:rPr lang="en-US" altLang="en-US" dirty="0" err="1"/>
              <a:t>așteaptă</a:t>
            </a:r>
            <a:r>
              <a:rPr lang="en-US" altLang="en-US" dirty="0"/>
              <a:t> A, A </a:t>
            </a:r>
            <a:r>
              <a:rPr lang="en-US" altLang="en-US" dirty="0" err="1"/>
              <a:t>este</a:t>
            </a:r>
            <a:r>
              <a:rPr lang="en-US" altLang="en-US" dirty="0"/>
              <a:t> </a:t>
            </a:r>
            <a:r>
              <a:rPr lang="en-US" altLang="en-US" dirty="0" err="1"/>
              <a:t>sigur</a:t>
            </a:r>
            <a:r>
              <a:rPr lang="en-US" altLang="en-US" dirty="0"/>
              <a:t> de </a:t>
            </a:r>
            <a:r>
              <a:rPr lang="en-US" altLang="en-US" dirty="0" err="1"/>
              <a:t>identitatea</a:t>
            </a:r>
            <a:r>
              <a:rPr lang="en-US" altLang="en-US" dirty="0"/>
              <a:t> </a:t>
            </a:r>
            <a:r>
              <a:rPr lang="en-US" altLang="en-US" dirty="0" err="1"/>
              <a:t>lui</a:t>
            </a:r>
            <a:r>
              <a:rPr lang="en-US" altLang="en-US" dirty="0"/>
              <a:t> B</a:t>
            </a:r>
          </a:p>
          <a:p>
            <a:pPr marL="566738" indent="-457200" eaLnBrk="1" hangingPunct="1"/>
            <a:r>
              <a:rPr lang="pt-BR" altLang="en-US" dirty="0"/>
              <a:t>Exemplu simplu: B criptează nonce cu o cheie secretă cunoscută de A</a:t>
            </a:r>
            <a:endParaRPr lang="en-US" altLang="en-US" dirty="0"/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 err="1"/>
              <a:t>Mecanismul</a:t>
            </a:r>
            <a:r>
              <a:rPr lang="en-US" altLang="en-US" dirty="0"/>
              <a:t> </a:t>
            </a:r>
            <a:r>
              <a:rPr lang="en-US" altLang="en-US" dirty="0" err="1"/>
              <a:t>provocare-răspuns</a:t>
            </a:r>
            <a:endParaRPr lang="it-IT" alt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pPr marL="566420" indent="-457200" eaLnBrk="1" fontAlgn="auto" hangingPunct="1">
              <a:lnSpc>
                <a:spcPct val="100000"/>
              </a:lnSpc>
              <a:spcAft>
                <a:spcPts val="0"/>
              </a:spcAft>
              <a:defRPr/>
            </a:pPr>
            <a:r>
              <a:rPr lang="en-US" dirty="0" err="1">
                <a:cs typeface="Calibri"/>
              </a:rPr>
              <a:t>Autentificare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bazată</a:t>
            </a:r>
            <a:r>
              <a:rPr lang="en-US" dirty="0">
                <a:cs typeface="Calibri"/>
              </a:rPr>
              <a:t> pe o </a:t>
            </a:r>
            <a:r>
              <a:rPr lang="en-US" dirty="0" err="1">
                <a:cs typeface="Calibri"/>
              </a:rPr>
              <a:t>parolă</a:t>
            </a:r>
            <a:r>
              <a:rPr lang="en-US" dirty="0">
                <a:cs typeface="Calibri"/>
              </a:rPr>
              <a:t> care nu a </a:t>
            </a:r>
            <a:r>
              <a:rPr lang="en-US" dirty="0" err="1">
                <a:cs typeface="Calibri"/>
              </a:rPr>
              <a:t>fost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trimisă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prin</a:t>
            </a:r>
            <a:r>
              <a:rPr lang="en-US" dirty="0">
                <a:cs typeface="Calibri"/>
              </a:rPr>
              <a:t> canal, </a:t>
            </a:r>
            <a:r>
              <a:rPr lang="en-US" dirty="0" err="1">
                <a:cs typeface="Calibri"/>
              </a:rPr>
              <a:t>deci</a:t>
            </a:r>
            <a:r>
              <a:rPr lang="en-US" dirty="0">
                <a:cs typeface="Calibri"/>
              </a:rPr>
              <a:t> nu </a:t>
            </a:r>
            <a:r>
              <a:rPr lang="en-US" dirty="0" err="1">
                <a:cs typeface="Calibri"/>
              </a:rPr>
              <a:t>este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posibilă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urmărirea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cheii</a:t>
            </a:r>
            <a:endParaRPr lang="en-US" dirty="0">
              <a:cs typeface="Calibri"/>
            </a:endParaRPr>
          </a:p>
          <a:p>
            <a:pPr marL="566420" indent="-457200" eaLnBrk="1" fontAlgn="auto" hangingPunct="1">
              <a:lnSpc>
                <a:spcPct val="100000"/>
              </a:lnSpc>
              <a:spcAft>
                <a:spcPts val="0"/>
              </a:spcAft>
              <a:defRPr/>
            </a:pPr>
            <a:r>
              <a:rPr lang="en-US" dirty="0" err="1">
                <a:cs typeface="Calibri"/>
              </a:rPr>
              <a:t>Ceea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ce</a:t>
            </a:r>
            <a:r>
              <a:rPr lang="en-US" dirty="0">
                <a:cs typeface="Calibri"/>
              </a:rPr>
              <a:t> face </a:t>
            </a:r>
            <a:r>
              <a:rPr lang="en-US" dirty="0" err="1">
                <a:cs typeface="Calibri"/>
              </a:rPr>
              <a:t>mecanismul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eficient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este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faptul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că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numărul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aleatoriu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este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diferit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pentru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fiecare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sesiune</a:t>
            </a:r>
            <a:endParaRPr lang="en-US" dirty="0">
              <a:cs typeface="Calibri"/>
            </a:endParaRPr>
          </a:p>
          <a:p>
            <a:pPr marL="566420" indent="-457200" eaLnBrk="1" fontAlgn="auto" hangingPunct="1">
              <a:lnSpc>
                <a:spcPct val="100000"/>
              </a:lnSpc>
              <a:spcAft>
                <a:spcPts val="0"/>
              </a:spcAft>
              <a:defRPr/>
            </a:pPr>
            <a:r>
              <a:rPr lang="en-US" dirty="0" err="1">
                <a:cs typeface="Calibri"/>
              </a:rPr>
              <a:t>Deoarece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informațiile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citite</a:t>
            </a:r>
            <a:r>
              <a:rPr lang="en-US" dirty="0">
                <a:cs typeface="Calibri"/>
              </a:rPr>
              <a:t> pe canal sunt </a:t>
            </a:r>
            <a:r>
              <a:rPr lang="en-US" dirty="0" err="1">
                <a:cs typeface="Calibri"/>
              </a:rPr>
              <a:t>diferite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pentru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fiecare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sesiune</a:t>
            </a:r>
            <a:r>
              <a:rPr lang="en-US" dirty="0">
                <a:cs typeface="Calibri"/>
              </a:rPr>
              <a:t>, nu sunt utile </a:t>
            </a:r>
            <a:r>
              <a:rPr lang="en-US" dirty="0" err="1">
                <a:cs typeface="Calibri"/>
              </a:rPr>
              <a:t>pentru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autentificarea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ulterioară</a:t>
            </a:r>
            <a:endParaRPr lang="en-US" dirty="0">
              <a:cs typeface="Calibri"/>
            </a:endParaRPr>
          </a:p>
          <a:p>
            <a:pPr marL="566420" indent="-457200" eaLnBrk="1" fontAlgn="auto" hangingPunct="1">
              <a:lnSpc>
                <a:spcPct val="100000"/>
              </a:lnSpc>
              <a:spcAft>
                <a:spcPts val="0"/>
              </a:spcAft>
              <a:defRPr/>
            </a:pPr>
            <a:r>
              <a:rPr lang="en-US" dirty="0">
                <a:cs typeface="Calibri"/>
              </a:rPr>
              <a:t>Nu </a:t>
            </a:r>
            <a:r>
              <a:rPr lang="en-US" dirty="0" err="1">
                <a:cs typeface="Calibri"/>
              </a:rPr>
              <a:t>este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necesară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sincronizarea</a:t>
            </a:r>
            <a:r>
              <a:rPr lang="en-US" dirty="0">
                <a:cs typeface="Calibri"/>
              </a:rPr>
              <a:t> (</a:t>
            </a:r>
            <a:r>
              <a:rPr lang="en-US" dirty="0" err="1">
                <a:cs typeface="Calibri"/>
              </a:rPr>
              <a:t>spre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deosebire</a:t>
            </a:r>
            <a:r>
              <a:rPr lang="en-US" dirty="0">
                <a:cs typeface="Calibri"/>
              </a:rPr>
              <a:t> de </a:t>
            </a:r>
            <a:r>
              <a:rPr lang="en-US" dirty="0" err="1">
                <a:cs typeface="Calibri"/>
              </a:rPr>
              <a:t>mecanismul</a:t>
            </a:r>
            <a:r>
              <a:rPr lang="en-US" dirty="0">
                <a:cs typeface="Calibri"/>
              </a:rPr>
              <a:t> OTP)</a:t>
            </a:r>
          </a:p>
          <a:p>
            <a:pPr marL="566420" indent="-457200" eaLnBrk="1" fontAlgn="auto" hangingPunct="1">
              <a:lnSpc>
                <a:spcPct val="100000"/>
              </a:lnSpc>
              <a:spcAft>
                <a:spcPts val="0"/>
              </a:spcAft>
              <a:defRPr/>
            </a:pPr>
            <a:r>
              <a:rPr lang="en-US" dirty="0" err="1">
                <a:cs typeface="Calibri"/>
              </a:rPr>
              <a:t>Incomod</a:t>
            </a:r>
            <a:r>
              <a:rPr lang="en-US" dirty="0">
                <a:cs typeface="Calibri"/>
              </a:rPr>
              <a:t> de a fi </a:t>
            </a:r>
            <a:r>
              <a:rPr lang="en-US" dirty="0" err="1">
                <a:cs typeface="Calibri"/>
              </a:rPr>
              <a:t>folosit</a:t>
            </a:r>
            <a:r>
              <a:rPr lang="en-US" dirty="0">
                <a:cs typeface="Calibri"/>
              </a:rPr>
              <a:t> de </a:t>
            </a:r>
            <a:r>
              <a:rPr lang="en-US" dirty="0" err="1">
                <a:cs typeface="Calibri"/>
              </a:rPr>
              <a:t>oameni</a:t>
            </a:r>
            <a:r>
              <a:rPr lang="en-US" dirty="0">
                <a:cs typeface="Calibri"/>
              </a:rPr>
              <a:t>, </a:t>
            </a:r>
            <a:r>
              <a:rPr lang="en-US" dirty="0" err="1">
                <a:cs typeface="Calibri"/>
              </a:rPr>
              <a:t>folosit</a:t>
            </a:r>
            <a:r>
              <a:rPr lang="en-US" dirty="0">
                <a:cs typeface="Calibri"/>
              </a:rPr>
              <a:t> de </a:t>
            </a:r>
            <a:r>
              <a:rPr lang="en-US" dirty="0" err="1">
                <a:cs typeface="Calibri"/>
              </a:rPr>
              <a:t>obicei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în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autentificarea</a:t>
            </a:r>
            <a:r>
              <a:rPr lang="en-US" dirty="0">
                <a:cs typeface="Calibri"/>
              </a:rPr>
              <a:t> de la </a:t>
            </a:r>
            <a:r>
              <a:rPr lang="en-US" dirty="0" err="1">
                <a:cs typeface="Calibri"/>
              </a:rPr>
              <a:t>mașină</a:t>
            </a:r>
            <a:r>
              <a:rPr lang="en-US" dirty="0">
                <a:cs typeface="Calibri"/>
              </a:rPr>
              <a:t> la </a:t>
            </a:r>
            <a:r>
              <a:rPr lang="en-US" dirty="0" err="1">
                <a:cs typeface="Calibri"/>
              </a:rPr>
              <a:t>mașină</a:t>
            </a:r>
            <a:endParaRPr lang="en-US" dirty="0">
              <a:cs typeface="Calibri"/>
            </a:endParaRPr>
          </a:p>
          <a:p>
            <a:pPr marL="566420" indent="-457200" eaLnBrk="1" fontAlgn="auto" hangingPunct="1">
              <a:lnSpc>
                <a:spcPct val="100000"/>
              </a:lnSpc>
              <a:spcAft>
                <a:spcPts val="0"/>
              </a:spcAft>
              <a:defRPr/>
            </a:pPr>
            <a:r>
              <a:rPr lang="en-US" dirty="0" err="1">
                <a:cs typeface="Calibri"/>
              </a:rPr>
              <a:t>Găsit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în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mecanismele</a:t>
            </a:r>
            <a:r>
              <a:rPr lang="en-US" dirty="0">
                <a:cs typeface="Calibri"/>
              </a:rPr>
              <a:t> de </a:t>
            </a:r>
            <a:r>
              <a:rPr lang="en-US" dirty="0" err="1">
                <a:cs typeface="Calibri"/>
              </a:rPr>
              <a:t>autentificare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în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rețea</a:t>
            </a:r>
            <a:r>
              <a:rPr lang="en-US" dirty="0">
                <a:cs typeface="Calibri"/>
              </a:rPr>
              <a:t> ale </a:t>
            </a:r>
            <a:r>
              <a:rPr lang="en-US" dirty="0" err="1">
                <a:cs typeface="Calibri"/>
              </a:rPr>
              <a:t>routerelor</a:t>
            </a:r>
            <a:r>
              <a:rPr lang="en-US" dirty="0">
                <a:cs typeface="Calibri"/>
              </a:rPr>
              <a:t> ADSL </a:t>
            </a:r>
            <a:r>
              <a:rPr lang="en-US" dirty="0" err="1">
                <a:cs typeface="Calibri"/>
              </a:rPr>
              <a:t>către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serverul</a:t>
            </a:r>
            <a:r>
              <a:rPr lang="en-US" dirty="0">
                <a:cs typeface="Calibri"/>
              </a:rPr>
              <a:t> de </a:t>
            </a:r>
            <a:r>
              <a:rPr lang="en-US" dirty="0" err="1">
                <a:cs typeface="Calibri"/>
              </a:rPr>
              <a:t>autentificare</a:t>
            </a:r>
            <a:r>
              <a:rPr lang="en-US" dirty="0">
                <a:cs typeface="Calibri"/>
              </a:rPr>
              <a:t> a </a:t>
            </a:r>
            <a:r>
              <a:rPr lang="en-US" dirty="0" err="1">
                <a:cs typeface="Calibri"/>
              </a:rPr>
              <a:t>furnizorului</a:t>
            </a:r>
            <a:endParaRPr lang="it-IT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cd59e47-d6b3-48e0-bf9b-34f99d15e7ba">
      <Terms xmlns="http://schemas.microsoft.com/office/infopath/2007/PartnerControls"/>
    </lcf76f155ced4ddcb4097134ff3c332f>
    <TaxCatchAll xmlns="181bb22a-d05a-442b-9959-f775302b5272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B0CE1FA9B2DBF24481AA0B0C98AF3289" ma:contentTypeVersion="13" ma:contentTypeDescription="Creare un nuovo documento." ma:contentTypeScope="" ma:versionID="4cb45201b72ec9a6c34dfd0cc047f1f2">
  <xsd:schema xmlns:xsd="http://www.w3.org/2001/XMLSchema" xmlns:xs="http://www.w3.org/2001/XMLSchema" xmlns:p="http://schemas.microsoft.com/office/2006/metadata/properties" xmlns:ns2="5cd59e47-d6b3-48e0-bf9b-34f99d15e7ba" xmlns:ns3="181bb22a-d05a-442b-9959-f775302b5272" targetNamespace="http://schemas.microsoft.com/office/2006/metadata/properties" ma:root="true" ma:fieldsID="703268b800ac88fb25876550e209dbdb" ns2:_="" ns3:_="">
    <xsd:import namespace="5cd59e47-d6b3-48e0-bf9b-34f99d15e7ba"/>
    <xsd:import namespace="181bb22a-d05a-442b-9959-f775302b527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d59e47-d6b3-48e0-bf9b-34f99d15e7b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Tag immagine" ma:readOnly="false" ma:fieldId="{5cf76f15-5ced-4ddc-b409-7134ff3c332f}" ma:taxonomyMulti="true" ma:sspId="a84640ab-69e5-4507-afc1-7da4bb7a5f7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1bb22a-d05a-442b-9959-f775302b5272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8cf45fc0-8956-488d-a923-ee4d2078b09f}" ma:internalName="TaxCatchAll" ma:showField="CatchAllData" ma:web="181bb22a-d05a-442b-9959-f775302b527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i contenuto"/>
        <xsd:element ref="dc:title" minOccurs="0" maxOccurs="1" ma:index="4" ma:displayName="Tito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B08DBBF-CBE9-4FCD-A982-3B29F5DD4CD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C858DC5-FC04-4CA4-B404-95CECD5F5070}">
  <ds:schemaRefs>
    <ds:schemaRef ds:uri="http://schemas.microsoft.com/office/2006/metadata/properties"/>
    <ds:schemaRef ds:uri="http://schemas.microsoft.com/office/infopath/2007/PartnerControls"/>
    <ds:schemaRef ds:uri="5cd59e47-d6b3-48e0-bf9b-34f99d15e7ba"/>
    <ds:schemaRef ds:uri="181bb22a-d05a-442b-9959-f775302b5272"/>
  </ds:schemaRefs>
</ds:datastoreItem>
</file>

<file path=customXml/itemProps3.xml><?xml version="1.0" encoding="utf-8"?>
<ds:datastoreItem xmlns:ds="http://schemas.openxmlformats.org/officeDocument/2006/customXml" ds:itemID="{A782EA2C-0145-4A79-A603-7B29C32737C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cd59e47-d6b3-48e0-bf9b-34f99d15e7ba"/>
    <ds:schemaRef ds:uri="181bb22a-d05a-442b-9959-f775302b527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513</TotalTime>
  <Words>4423</Words>
  <Application>Microsoft Office PowerPoint</Application>
  <PresentationFormat>Widescreen</PresentationFormat>
  <Paragraphs>390</Paragraphs>
  <Slides>62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62</vt:i4>
      </vt:variant>
    </vt:vector>
  </HeadingPairs>
  <TitlesOfParts>
    <vt:vector size="67" baseType="lpstr">
      <vt:lpstr>Arial</vt:lpstr>
      <vt:lpstr>Calibri</vt:lpstr>
      <vt:lpstr>Calibri Light</vt:lpstr>
      <vt:lpstr>Segoe UI Black</vt:lpstr>
      <vt:lpstr>Office</vt:lpstr>
      <vt:lpstr>Introducere în Criptografie</vt:lpstr>
      <vt:lpstr>Criptografie</vt:lpstr>
      <vt:lpstr>Criptanaliză</vt:lpstr>
      <vt:lpstr>Redundanţă</vt:lpstr>
      <vt:lpstr>Redundanţă</vt:lpstr>
      <vt:lpstr>Redundanţă</vt:lpstr>
      <vt:lpstr>Redundanţă</vt:lpstr>
      <vt:lpstr>Redundanţă</vt:lpstr>
      <vt:lpstr>Redundanţă</vt:lpstr>
      <vt:lpstr>Cifrul Cesar</vt:lpstr>
      <vt:lpstr>Proprietățile operatorului logic XOR</vt:lpstr>
      <vt:lpstr>Algoritmul One Time Pad</vt:lpstr>
      <vt:lpstr>Algoritmul One Time Pad</vt:lpstr>
      <vt:lpstr>Algoritmul One Time Pad</vt:lpstr>
      <vt:lpstr>Algoritmul One Time Pad</vt:lpstr>
      <vt:lpstr>Algoritmul One Time Pad</vt:lpstr>
      <vt:lpstr>Algoritmul One Time Pad</vt:lpstr>
      <vt:lpstr>Probleme cu pad o singură dată</vt:lpstr>
      <vt:lpstr>Probleme cu pad o singură dată</vt:lpstr>
      <vt:lpstr>Algoritmi decât OTP</vt:lpstr>
      <vt:lpstr>Algoritmi simetrici</vt:lpstr>
      <vt:lpstr>Algoritmi simetrici</vt:lpstr>
      <vt:lpstr>Câțiva algoritmi importanți de cheie simetrică</vt:lpstr>
      <vt:lpstr>Câțiva algoritmi importanți de cheie simetrică</vt:lpstr>
      <vt:lpstr>Algoritmi asimetrici (sau chei publice)</vt:lpstr>
      <vt:lpstr>Algoritmi asimetrici (sau chei publice)</vt:lpstr>
      <vt:lpstr>Algoritmi asimetrici (sau chei publice)</vt:lpstr>
      <vt:lpstr>Utilizări ale algoritmului asimetric</vt:lpstr>
      <vt:lpstr>Utilizări ale algoritmului asimetric</vt:lpstr>
      <vt:lpstr>Algoritmi asimetrici Avantaje și dezavantaje </vt:lpstr>
      <vt:lpstr>Câțiva algoritmi importanți de cheie asimetrică</vt:lpstr>
      <vt:lpstr>Câțiva algoritmi importanți de cheie asimetrică</vt:lpstr>
      <vt:lpstr>Comparația algoritmilor simetrici și asimetrici</vt:lpstr>
      <vt:lpstr>Comparația algoritmilor simetrici și asimetrici</vt:lpstr>
      <vt:lpstr>Funcții hash</vt:lpstr>
      <vt:lpstr>Funcția Hash ca verificare a integrității</vt:lpstr>
      <vt:lpstr>Câțiva algoritmi hash importanți</vt:lpstr>
      <vt:lpstr>Câțiva algoritmi hash importanți</vt:lpstr>
      <vt:lpstr>Semnături (digitale)</vt:lpstr>
      <vt:lpstr>Semnături (digitale)</vt:lpstr>
      <vt:lpstr>Infrastructuri cu cheie publică</vt:lpstr>
      <vt:lpstr>Infrastructuri cu cheie publică</vt:lpstr>
      <vt:lpstr>Infrastructuri cu cheie publică</vt:lpstr>
      <vt:lpstr>Componente de infrastructură cu cheie publică</vt:lpstr>
      <vt:lpstr>Componente de infrastructură cu cheie publică</vt:lpstr>
      <vt:lpstr>Certificatul digital</vt:lpstr>
      <vt:lpstr>Certificatul digital</vt:lpstr>
      <vt:lpstr>Generarea și revocarea certificatului digital</vt:lpstr>
      <vt:lpstr>Generarea și revocarea certificatului digital</vt:lpstr>
      <vt:lpstr>Generarea și revocarea certificatului digital</vt:lpstr>
      <vt:lpstr>Generarea și revocarea certificatului digital</vt:lpstr>
      <vt:lpstr>Generarea și revocarea certificatului digital</vt:lpstr>
      <vt:lpstr>Generarea și revocarea certificatului digital</vt:lpstr>
      <vt:lpstr>Lanțul de încredere</vt:lpstr>
      <vt:lpstr>KeyUsage</vt:lpstr>
      <vt:lpstr>TimeStamping</vt:lpstr>
      <vt:lpstr>Mecanisme și formate standard</vt:lpstr>
      <vt:lpstr>Formate de schimb și stocare</vt:lpstr>
      <vt:lpstr>Formate de schimb și stocare</vt:lpstr>
      <vt:lpstr>Jetoane criptografice</vt:lpstr>
      <vt:lpstr>Mecanismul provocare-răspuns</vt:lpstr>
      <vt:lpstr>Mecanismul provocare-răspuns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centered Arial 60</dc:title>
  <dc:creator>Schölnast Hubert</dc:creator>
  <cp:lastModifiedBy>Valentin Istratie</cp:lastModifiedBy>
  <cp:revision>141</cp:revision>
  <dcterms:created xsi:type="dcterms:W3CDTF">2022-10-31T15:14:22Z</dcterms:created>
  <dcterms:modified xsi:type="dcterms:W3CDTF">2023-01-09T16:48:37Z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0x010100B0CE1FA9B2DBF24481AA0B0C98AF3289</vt:lpwstr>
  </property>
</Properties>
</file>