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0" r:id="rId7"/>
    <p:sldId id="263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27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acpcybercenter.org/resource-center/what-is-cyber-crime/cyber-attack-lifecycle/" TargetMode="External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Inginerie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social</a:t>
            </a:r>
            <a:r>
              <a:rPr lang="ro-RO" b="1" dirty="0">
                <a:latin typeface="Arial" panose="020B0604020202020204" pitchFamily="34" charset="0"/>
                <a:cs typeface="Arial" panose="020B0604020202020204" pitchFamily="34" charset="0"/>
              </a:rPr>
              <a:t>ă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Inginerie</a:t>
            </a:r>
            <a:r>
              <a:rPr lang="en-US" dirty="0"/>
              <a:t> social</a:t>
            </a:r>
            <a:r>
              <a:rPr lang="ro-RO" dirty="0"/>
              <a:t>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>
                <a:latin typeface="+mj-lt"/>
                <a:cs typeface="Arial" panose="020B0604020202020204" pitchFamily="34" charset="0"/>
              </a:rPr>
              <a:t>înseamnă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manipularea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ființelor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umane</a:t>
            </a:r>
            <a:r>
              <a:rPr lang="en-US" dirty="0">
                <a:latin typeface="+mj-lt"/>
                <a:cs typeface="Arial" panose="020B0604020202020204" pitchFamily="34" charset="0"/>
              </a:rPr>
              <a:t>, (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)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ajutorul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metodelor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psihologice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obține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acces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date,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documente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interesante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atacator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sz="3000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una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dintre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principalele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amenințări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la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adresa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securității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informațiilor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prezent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formă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eficientă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criminalitate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cibernetică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sz="3000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putea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avea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repercusiuni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periculoase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, de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exemplu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încălcări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ale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datelor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mult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decât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orice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alt tip de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atac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sz="3000" dirty="0" err="1">
                <a:latin typeface="+mj-lt"/>
                <a:cs typeface="Arial" panose="020B0604020202020204" pitchFamily="34" charset="0"/>
              </a:rPr>
              <a:t>atacurile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au scop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financiar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astfel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organizațiile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au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pierdut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sume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considerabile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bani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sz="3000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deosebit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periculos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deoarece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se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bazează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mult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pe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eroarea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umană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, nu pe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vulnerabilități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software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sisteme</a:t>
            </a:r>
            <a:r>
              <a:rPr lang="en-US" sz="3000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sz="3000" dirty="0" err="1">
                <a:latin typeface="+mj-lt"/>
                <a:cs typeface="Arial" panose="020B0604020202020204" pitchFamily="34" charset="0"/>
              </a:rPr>
              <a:t>operare</a:t>
            </a:r>
            <a:endParaRPr lang="en-US" sz="3000" dirty="0">
              <a:latin typeface="+mj-lt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Inginerie</a:t>
            </a:r>
            <a:r>
              <a:rPr lang="en-US" dirty="0"/>
              <a:t> social</a:t>
            </a:r>
            <a:r>
              <a:rPr lang="ro-RO" dirty="0"/>
              <a:t>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+mj-lt"/>
                <a:cs typeface="Arial" panose="020B0604020202020204" pitchFamily="34" charset="0"/>
              </a:rPr>
              <a:t>Companii</a:t>
            </a:r>
            <a:r>
              <a:rPr lang="en-US" dirty="0">
                <a:latin typeface="+mj-lt"/>
                <a:cs typeface="Arial" panose="020B0604020202020204" pitchFamily="34" charset="0"/>
              </a:rPr>
              <a:t>: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suferi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pierderi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productivitate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,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scădere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moralului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angajaților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dificultăți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recuperare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au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prejudicii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reputației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deoarece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clienții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nu sunt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convinși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organizația</a:t>
            </a:r>
            <a:r>
              <a:rPr lang="en-US" dirty="0">
                <a:latin typeface="+mj-lt"/>
                <a:cs typeface="Arial" panose="020B0604020202020204" pitchFamily="34" charset="0"/>
              </a:rPr>
              <a:t> 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proteja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declanșeze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răspuns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incident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vechi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ofere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ajuta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prevenirea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atacurilor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viitoare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recalifice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angajații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pregătiți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atacuri</a:t>
            </a:r>
            <a:r>
              <a:rPr lang="en-US" dirty="0">
                <a:latin typeface="+mj-lt"/>
              </a:rPr>
              <a:t>.</a:t>
            </a:r>
            <a:endParaRPr lang="de-DE" dirty="0">
              <a:latin typeface="+mj-lt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5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Inginerie</a:t>
            </a:r>
            <a:r>
              <a:rPr lang="en-US" dirty="0"/>
              <a:t> </a:t>
            </a:r>
            <a:r>
              <a:rPr lang="en-US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en-US" dirty="0">
                <a:latin typeface="+mj-lt"/>
                <a:cs typeface="Arial" panose="020B0604020202020204" pitchFamily="34" charset="0"/>
              </a:rPr>
              <a:t>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angajați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manageri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important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recunoaștem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atacurile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inginerie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socială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deoarece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riscul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deveni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mare.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incluse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programele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conștientizare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securității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protejeze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indivizii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organizația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acestora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lipsește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special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cadrul</a:t>
            </a:r>
            <a:r>
              <a:rPr lang="en-US" dirty="0">
                <a:latin typeface="+mj-lt"/>
                <a:cs typeface="Arial" panose="020B0604020202020204" pitchFamily="34" charset="0"/>
              </a:rPr>
              <a:t> IMM-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au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puține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resurse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așa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ajutate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serios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formarea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conștientizare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cibernetică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ofere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angajaților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posibilități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a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urma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23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Ciclul</a:t>
            </a:r>
            <a:r>
              <a:rPr lang="en-US" dirty="0"/>
              <a:t> de </a:t>
            </a:r>
            <a:r>
              <a:rPr lang="en-US" dirty="0" err="1"/>
              <a:t>viață</a:t>
            </a:r>
            <a:r>
              <a:rPr lang="en-US" dirty="0"/>
              <a:t> al </a:t>
            </a:r>
            <a:r>
              <a:rPr lang="en-US" dirty="0" err="1"/>
              <a:t>atacurilor</a:t>
            </a:r>
            <a:r>
              <a:rPr lang="en-US" dirty="0"/>
              <a:t> de </a:t>
            </a:r>
            <a:r>
              <a:rPr lang="en-US" dirty="0" err="1"/>
              <a:t>inginerie</a:t>
            </a:r>
            <a:r>
              <a:rPr lang="en-US" dirty="0"/>
              <a:t> </a:t>
            </a:r>
            <a:r>
              <a:rPr lang="en-US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+mj-lt"/>
                <a:cs typeface="Arial" panose="020B0604020202020204" pitchFamily="34" charset="0"/>
              </a:rPr>
              <a:t>Atacatorul</a:t>
            </a:r>
            <a:r>
              <a:rPr lang="en-US" dirty="0">
                <a:latin typeface="+mj-lt"/>
                <a:cs typeface="Arial" panose="020B0604020202020204" pitchFamily="34" charset="0"/>
              </a:rPr>
              <a:t>: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întâi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investighează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vizată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aduna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necesare</a:t>
            </a:r>
            <a:r>
              <a:rPr lang="en-US" dirty="0">
                <a:latin typeface="+mj-lt"/>
                <a:cs typeface="Arial" panose="020B0604020202020204" pitchFamily="34" charset="0"/>
              </a:rPr>
              <a:t>,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punctele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intrare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protocoalele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slabe</a:t>
            </a:r>
            <a:r>
              <a:rPr lang="en-US" dirty="0">
                <a:latin typeface="+mj-lt"/>
                <a:cs typeface="Arial" panose="020B0604020202020204" pitchFamily="34" charset="0"/>
              </a:rPr>
              <a:t>, care sunt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necesare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apoi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încearcă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câștige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încrederea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ofere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stimuli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acțiuni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nu sunt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obicei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practici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,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devină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sensibile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acorde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acces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resurse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critice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Figura</a:t>
            </a:r>
            <a:r>
              <a:rPr lang="en-US" dirty="0">
                <a:latin typeface="+mj-lt"/>
                <a:cs typeface="Arial" panose="020B0604020202020204" pitchFamily="34" charset="0"/>
              </a:rPr>
              <a:t> 1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explică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ciclul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viață</a:t>
            </a:r>
            <a:r>
              <a:rPr lang="en-US" dirty="0">
                <a:latin typeface="+mj-lt"/>
                <a:cs typeface="Arial" panose="020B0604020202020204" pitchFamily="34" charset="0"/>
              </a:rPr>
              <a:t> al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3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Ciclul</a:t>
            </a:r>
            <a:r>
              <a:rPr lang="en-US" dirty="0"/>
              <a:t> de </a:t>
            </a:r>
            <a:r>
              <a:rPr lang="en-US" dirty="0" err="1"/>
              <a:t>viață</a:t>
            </a:r>
            <a:r>
              <a:rPr lang="en-US" dirty="0"/>
              <a:t> al </a:t>
            </a:r>
            <a:r>
              <a:rPr lang="en-US" dirty="0" err="1"/>
              <a:t>atacului</a:t>
            </a:r>
            <a:r>
              <a:rPr lang="en-US" dirty="0"/>
              <a:t> de </a:t>
            </a:r>
            <a:r>
              <a:rPr lang="en-US" dirty="0" err="1"/>
              <a:t>inginerie</a:t>
            </a:r>
            <a:r>
              <a:rPr lang="en-US" dirty="0"/>
              <a:t> </a:t>
            </a:r>
            <a:r>
              <a:rPr lang="en-US" dirty="0" err="1"/>
              <a:t>socială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2B268696-12EF-8BE8-73A2-C1E329AAD8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5017581"/>
              </p:ext>
            </p:extLst>
          </p:nvPr>
        </p:nvGraphicFramePr>
        <p:xfrm>
          <a:off x="1067163" y="1685563"/>
          <a:ext cx="7129520" cy="432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6" name="Objekt 5">
                        <a:extLst>
                          <a:ext uri="{FF2B5EF4-FFF2-40B4-BE49-F238E27FC236}">
                            <a16:creationId xmlns:a16="http://schemas.microsoft.com/office/drawing/2014/main" id="{2B268696-12EF-8BE8-73A2-C1E329AAD8B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7163" y="1685563"/>
                        <a:ext cx="7129520" cy="43211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6242447"/>
            <a:ext cx="1074864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i="1" dirty="0">
                <a:latin typeface="+mj-lt"/>
                <a:cs typeface="Arial" panose="020B0604020202020204" pitchFamily="34" charset="0"/>
              </a:rPr>
              <a:t>Figura 1: Ciclul de viață al atacului </a:t>
            </a:r>
            <a:r>
              <a:rPr lang="en-GB" sz="1600" i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1600" i="1" u="sng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https://www.iacpcybercenter.org/resource-center/what-is-cyber-crime/cyber-attack-lifecycle/</a:t>
            </a:r>
            <a:r>
              <a:rPr lang="en-GB" sz="1600" i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de-DE" sz="1600" i="1" dirty="0">
              <a:latin typeface="+mj-lt"/>
              <a:cs typeface="Arial" panose="020B0604020202020204" pitchFamily="34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3925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latin typeface="+mj-lt"/>
                <a:cs typeface="Arial" panose="020B0604020202020204" pitchFamily="34" charset="0"/>
              </a:rPr>
              <a:t>Atacul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momeală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încearcă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atingă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curiozitatea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unei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atrăgând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într</a:t>
            </a:r>
            <a:r>
              <a:rPr lang="en-US" dirty="0">
                <a:latin typeface="+mj-lt"/>
                <a:cs typeface="Arial" panose="020B0604020202020204" pitchFamily="34" charset="0"/>
              </a:rPr>
              <a:t>-o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capcană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furându</a:t>
            </a:r>
            <a:r>
              <a:rPr lang="en-US" dirty="0">
                <a:latin typeface="+mj-lt"/>
                <a:cs typeface="Arial" panose="020B0604020202020204" pitchFamily="34" charset="0"/>
              </a:rPr>
              <a:t>-le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personale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infectându-și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sistemele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programe</a:t>
            </a:r>
            <a:r>
              <a:rPr lang="en-US" dirty="0">
                <a:latin typeface="+mj-lt"/>
                <a:cs typeface="Arial" panose="020B0604020202020204" pitchFamily="34" charset="0"/>
              </a:rPr>
              <a:t> malware.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utilizează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medii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fizice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dispersa</a:t>
            </a:r>
            <a:r>
              <a:rPr lang="en-US" dirty="0">
                <a:latin typeface="+mj-lt"/>
                <a:cs typeface="Arial" panose="020B0604020202020204" pitchFamily="34" charset="0"/>
              </a:rPr>
              <a:t> malware (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unități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flash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infectate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malware,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lifturi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parcarea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unei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companii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vizate</a:t>
            </a:r>
            <a:r>
              <a:rPr lang="en-US" dirty="0">
                <a:latin typeface="+mj-lt"/>
                <a:cs typeface="Arial" panose="020B0604020202020204" pitchFamily="34" charset="0"/>
              </a:rPr>
              <a:t>).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online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constă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reclame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tentante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duc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site-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rău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intenționate</a:t>
            </a:r>
            <a:r>
              <a:rPr lang="en-US" dirty="0">
                <a:latin typeface="+mj-lt"/>
                <a:cs typeface="Arial" panose="020B0604020202020204" pitchFamily="34" charset="0"/>
              </a:rPr>
              <a:t>,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încurajează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descarce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aplicație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infectată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malware.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95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Scareware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folosește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alarme</a:t>
            </a:r>
            <a:r>
              <a:rPr lang="en-US" dirty="0">
                <a:latin typeface="+mj-lt"/>
                <a:cs typeface="Arial" panose="020B0604020202020204" pitchFamily="34" charset="0"/>
              </a:rPr>
              <a:t> false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amenințări</a:t>
            </a:r>
            <a:r>
              <a:rPr lang="en-US" dirty="0">
                <a:latin typeface="+mj-lt"/>
                <a:cs typeface="Arial" panose="020B0604020202020204" pitchFamily="34" charset="0"/>
              </a:rPr>
              <a:t> fictive,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convingând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creadă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sistemul</a:t>
            </a:r>
            <a:r>
              <a:rPr lang="en-US" dirty="0">
                <a:latin typeface="+mj-lt"/>
                <a:cs typeface="Arial" panose="020B0604020202020204" pitchFamily="34" charset="0"/>
              </a:rPr>
              <a:t> lor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infectat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programe</a:t>
            </a:r>
            <a:r>
              <a:rPr lang="en-US" dirty="0">
                <a:latin typeface="+mj-lt"/>
                <a:cs typeface="Arial" panose="020B0604020202020204" pitchFamily="34" charset="0"/>
              </a:rPr>
              <a:t> malware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instaleze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fără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beneficii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malware.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considerat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înșelăciune</a:t>
            </a:r>
            <a:r>
              <a:rPr lang="en-US" dirty="0">
                <a:latin typeface="+mj-lt"/>
                <a:cs typeface="Arial" panose="020B0604020202020204" pitchFamily="34" charset="0"/>
              </a:rPr>
              <a:t>, software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scanare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necinstiți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fraudă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distribuit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e-mail spam,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oferă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cumpere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servicii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fără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valoare</a:t>
            </a:r>
            <a:r>
              <a:rPr lang="en-US" dirty="0">
                <a:latin typeface="+mj-lt"/>
                <a:cs typeface="Arial" panose="020B0604020202020204" pitchFamily="34" charset="0"/>
              </a:rPr>
              <a:t>/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dăunătoare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26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Pretexting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folosește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înșelătorie</a:t>
            </a:r>
            <a:r>
              <a:rPr lang="en-US" dirty="0">
                <a:latin typeface="+mj-lt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fraudă</a:t>
            </a:r>
            <a:r>
              <a:rPr lang="en-US" dirty="0">
                <a:latin typeface="+mj-lt"/>
                <a:cs typeface="Arial" panose="020B0604020202020204" pitchFamily="34" charset="0"/>
              </a:rPr>
              <a:t>)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inițiată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făptuitor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subiacent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aibă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nevoie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sensibile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la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îndeplini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sarcină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critică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începe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stabilirea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încrederii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victimei</a:t>
            </a:r>
            <a:r>
              <a:rPr lang="en-US" dirty="0">
                <a:latin typeface="+mj-lt"/>
                <a:cs typeface="Arial" panose="020B0604020202020204" pitchFamily="34" charset="0"/>
              </a:rPr>
              <a:t> lor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uzurparea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identității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colegilor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muncă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poliției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oficialilor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bănci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fiscali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altor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persoane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au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autoritatea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cunoaște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folosește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întrebări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sunt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necesare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confirma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identitatea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victimei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colectează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date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personale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importante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456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Phishing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dintre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populare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tipuri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inginerie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socială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utilizează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escrocherii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tip phishing (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fraude</a:t>
            </a:r>
            <a:r>
              <a:rPr lang="en-US" dirty="0">
                <a:latin typeface="+mj-lt"/>
                <a:cs typeface="Arial" panose="020B0604020202020204" pitchFamily="34" charset="0"/>
              </a:rPr>
              <a:t>),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campanii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mailuri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mesaje</a:t>
            </a:r>
            <a:r>
              <a:rPr lang="en-US" dirty="0">
                <a:latin typeface="+mj-lt"/>
                <a:cs typeface="Arial" panose="020B0604020202020204" pitchFamily="34" charset="0"/>
              </a:rPr>
              <a:t> text..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își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propune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obțină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curiozitatea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teama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le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încurajeze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ofere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sensibile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făcând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clic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link-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către</a:t>
            </a:r>
            <a:r>
              <a:rPr lang="en-US" dirty="0">
                <a:latin typeface="+mj-lt"/>
                <a:cs typeface="Arial" panose="020B0604020202020204" pitchFamily="34" charset="0"/>
              </a:rPr>
              <a:t> site-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web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rău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intenționate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deschizând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atașamente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conțin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programe</a:t>
            </a:r>
            <a:r>
              <a:rPr lang="en-US" dirty="0">
                <a:latin typeface="+mj-lt"/>
                <a:cs typeface="Arial" panose="020B0604020202020204" pitchFamily="34" charset="0"/>
              </a:rPr>
              <a:t> malware.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detectate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blocate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ușor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serverele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e-mail care au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acces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platformele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partajare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amenințărilor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datorită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identice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aproape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identice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trimise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multor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campaniile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phishing).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74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Spear phishing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formă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specială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tip phishing,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deoarece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atacator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alege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anumite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întreprinderi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folosește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adaptate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caracteristicilor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posturilor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muncă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contactelor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face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atacul</a:t>
            </a:r>
            <a:r>
              <a:rPr lang="en-US" dirty="0">
                <a:latin typeface="+mj-lt"/>
                <a:cs typeface="Arial" panose="020B0604020202020204" pitchFamily="34" charset="0"/>
              </a:rPr>
              <a:t> lor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puțin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vizibil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necesită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mult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efort</a:t>
            </a:r>
            <a:r>
              <a:rPr lang="en-US" dirty="0">
                <a:latin typeface="+mj-lt"/>
                <a:cs typeface="Arial" panose="020B0604020202020204" pitchFamily="34" charset="0"/>
              </a:rPr>
              <a:t> din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partea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făptuitorului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persoana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comite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fapta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ilegală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)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putea</a:t>
            </a:r>
            <a:r>
              <a:rPr lang="en-US" dirty="0">
                <a:latin typeface="+mj-lt"/>
                <a:cs typeface="Arial" panose="020B0604020202020204" pitchFamily="34" charset="0"/>
              </a:rPr>
              <a:t> dura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săptămâni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luni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pregăti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fr-FR" dirty="0">
                <a:latin typeface="+mj-lt"/>
                <a:cs typeface="Arial" panose="020B0604020202020204" pitchFamily="34" charset="0"/>
              </a:rPr>
              <a:t>este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mult</a:t>
            </a:r>
            <a:r>
              <a:rPr lang="fr-FR" dirty="0">
                <a:latin typeface="+mj-lt"/>
                <a:cs typeface="Arial" panose="020B0604020202020204" pitchFamily="34" charset="0"/>
              </a:rPr>
              <a:t>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greu</a:t>
            </a:r>
            <a:r>
              <a:rPr lang="fr-FR" dirty="0">
                <a:latin typeface="+mj-lt"/>
                <a:cs typeface="Arial" panose="020B0604020202020204" pitchFamily="34" charset="0"/>
              </a:rPr>
              <a:t> de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detectat</a:t>
            </a:r>
            <a:r>
              <a:rPr lang="fr-FR" dirty="0">
                <a:latin typeface="+mj-lt"/>
                <a:cs typeface="Arial" panose="020B0604020202020204" pitchFamily="34" charset="0"/>
              </a:rPr>
              <a:t> ca phishing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fr-FR" dirty="0">
                <a:latin typeface="+mj-lt"/>
                <a:cs typeface="Arial" panose="020B0604020202020204" pitchFamily="34" charset="0"/>
              </a:rPr>
              <a:t> are rate de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succes</a:t>
            </a:r>
            <a:r>
              <a:rPr lang="fr-FR" dirty="0">
                <a:latin typeface="+mj-lt"/>
                <a:cs typeface="Arial" panose="020B0604020202020204" pitchFamily="34" charset="0"/>
              </a:rPr>
              <a:t> mai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bune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62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Cum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detectați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phishingul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+mj-lt"/>
                <a:cs typeface="Arial" panose="020B0604020202020204" pitchFamily="34" charset="0"/>
              </a:rPr>
              <a:t>Scammers (</a:t>
            </a:r>
            <a:r>
              <a:rPr lang="it-IT" dirty="0">
                <a:latin typeface="+mj-lt"/>
                <a:cs typeface="Arial" panose="020B0604020202020204" pitchFamily="34" charset="0"/>
              </a:rPr>
              <a:t>oameni care fac afaceri frauduloase</a:t>
            </a:r>
            <a:r>
              <a:rPr lang="en-US" dirty="0">
                <a:latin typeface="+mj-lt"/>
                <a:cs typeface="Arial" panose="020B0604020202020204" pitchFamily="34" charset="0"/>
              </a:rPr>
              <a:t>)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utilizați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mailuri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mesaje</a:t>
            </a:r>
            <a:r>
              <a:rPr lang="en-US" dirty="0">
                <a:latin typeface="+mj-lt"/>
                <a:cs typeface="Arial" panose="020B0604020202020204" pitchFamily="34" charset="0"/>
              </a:rPr>
              <a:t> text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păcăli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să-și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comunice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personale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încerce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fure</a:t>
            </a:r>
            <a:r>
              <a:rPr lang="en-US" dirty="0">
                <a:latin typeface="+mj-lt"/>
                <a:cs typeface="Arial" panose="020B0604020202020204" pitchFamily="34" charset="0"/>
              </a:rPr>
              <a:t> parole,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numere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cont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numere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socială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fr-FR" dirty="0" err="1">
                <a:latin typeface="+mj-lt"/>
                <a:cs typeface="Arial" panose="020B0604020202020204" pitchFamily="34" charset="0"/>
              </a:rPr>
              <a:t>lansați</a:t>
            </a:r>
            <a:r>
              <a:rPr lang="fr-FR" dirty="0">
                <a:latin typeface="+mj-lt"/>
                <a:cs typeface="Arial" panose="020B0604020202020204" pitchFamily="34" charset="0"/>
              </a:rPr>
              <a:t> mii de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atacuri</a:t>
            </a:r>
            <a:r>
              <a:rPr lang="fr-FR" dirty="0">
                <a:latin typeface="+mj-lt"/>
                <a:cs typeface="Arial" panose="020B0604020202020204" pitchFamily="34" charset="0"/>
              </a:rPr>
              <a:t> de phishing ca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fr-FR" dirty="0">
                <a:latin typeface="+mj-lt"/>
                <a:cs typeface="Arial" panose="020B0604020202020204" pitchFamily="34" charset="0"/>
              </a:rPr>
              <a:t>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fiecare</a:t>
            </a:r>
            <a:r>
              <a:rPr lang="fr-FR" dirty="0">
                <a:latin typeface="+mj-lt"/>
                <a:cs typeface="Arial" panose="020B0604020202020204" pitchFamily="34" charset="0"/>
              </a:rPr>
              <a:t>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zi</a:t>
            </a:r>
            <a:r>
              <a:rPr lang="fr-FR" dirty="0">
                <a:latin typeface="+mj-lt"/>
                <a:cs typeface="Arial" panose="020B0604020202020204" pitchFamily="34" charset="0"/>
              </a:rPr>
              <a:t> -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fr-FR" dirty="0">
                <a:latin typeface="+mj-lt"/>
                <a:cs typeface="Arial" panose="020B0604020202020204" pitchFamily="34" charset="0"/>
              </a:rPr>
              <a:t> de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multe</a:t>
            </a:r>
            <a:r>
              <a:rPr lang="fr-FR" dirty="0">
                <a:latin typeface="+mj-lt"/>
                <a:cs typeface="Arial" panose="020B0604020202020204" pitchFamily="34" charset="0"/>
              </a:rPr>
              <a:t>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ori</a:t>
            </a:r>
            <a:r>
              <a:rPr lang="fr-FR" dirty="0">
                <a:latin typeface="+mj-lt"/>
                <a:cs typeface="Arial" panose="020B0604020202020204" pitchFamily="34" charset="0"/>
              </a:rPr>
              <a:t> au </a:t>
            </a:r>
            <a:r>
              <a:rPr lang="fr-FR" dirty="0" err="1">
                <a:latin typeface="+mj-lt"/>
                <a:cs typeface="Arial" panose="020B0604020202020204" pitchFamily="34" charset="0"/>
              </a:rPr>
              <a:t>succes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își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actualizează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tacticile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există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semne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ajută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recunoască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e-mail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</a:t>
            </a:r>
            <a:r>
              <a:rPr lang="en-US" dirty="0">
                <a:latin typeface="+mj-lt"/>
                <a:cs typeface="Arial" panose="020B0604020202020204" pitchFamily="34" charset="0"/>
              </a:rPr>
              <a:t> text de phishing,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urmărirea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: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797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Cum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detectați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phishingul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+mj-lt"/>
                <a:cs typeface="Arial" panose="020B0604020202020204" pitchFamily="34" charset="0"/>
              </a:rPr>
              <a:t>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mailuri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mesaje</a:t>
            </a:r>
            <a:r>
              <a:rPr lang="en-US" dirty="0">
                <a:latin typeface="+mj-lt"/>
                <a:cs typeface="Arial" panose="020B0604020202020204" pitchFamily="34" charset="0"/>
              </a:rPr>
              <a:t> text de phishing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pot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părea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la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companie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care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cunoașteți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aveți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încredere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ca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cum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fi de la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bancă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companie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card de credit, un site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rețea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socială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, un site web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aplicație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plată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online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magazin</a:t>
            </a:r>
            <a:r>
              <a:rPr lang="en-US" dirty="0">
                <a:latin typeface="+mj-lt"/>
                <a:cs typeface="Arial" panose="020B0604020202020204" pitchFamily="34" charset="0"/>
              </a:rPr>
              <a:t> online. </a:t>
            </a:r>
          </a:p>
          <a:p>
            <a:r>
              <a:rPr lang="en-US" dirty="0">
                <a:latin typeface="+mj-lt"/>
                <a:cs typeface="Arial" panose="020B0604020202020204" pitchFamily="34" charset="0"/>
              </a:rPr>
              <a:t>spun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adesea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poveste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păcăli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victimele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clic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linkul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unei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deschidă</a:t>
            </a:r>
            <a:r>
              <a:rPr lang="en-US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atașament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pretindă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există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problemă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contul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plată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66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Cum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detectați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phishingul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+mj-lt"/>
                <a:cs typeface="Arial" panose="020B0604020202020204" pitchFamily="34" charset="0"/>
              </a:rPr>
              <a:t>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mailuri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mesaje</a:t>
            </a:r>
            <a:r>
              <a:rPr lang="en-US" dirty="0">
                <a:latin typeface="+mj-lt"/>
                <a:cs typeface="Arial" panose="020B0604020202020204" pitchFamily="34" charset="0"/>
              </a:rPr>
              <a:t> text de phishing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spune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confirme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unele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informații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personale</a:t>
            </a:r>
            <a:r>
              <a:rPr lang="en-US" dirty="0">
                <a:latin typeface="+mj-lt"/>
                <a:cs typeface="Arial" panose="020B0604020202020204" pitchFamily="34" charset="0"/>
              </a:rPr>
              <a:t>,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includeți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factură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falsă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dorește</a:t>
            </a:r>
            <a:r>
              <a:rPr lang="en-US" dirty="0">
                <a:latin typeface="+mj-lt"/>
                <a:cs typeface="Arial" panose="020B0604020202020204" pitchFamily="34" charset="0"/>
              </a:rPr>
              <a:t> ca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clic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un link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efectua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plată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spuneți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persoana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eligibilă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înregistreze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o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rambursare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guvernamentală</a:t>
            </a:r>
            <a:r>
              <a:rPr lang="en-US" dirty="0">
                <a:latin typeface="+mj-lt"/>
                <a:cs typeface="Arial" panose="020B0604020202020204" pitchFamily="34" charset="0"/>
              </a:rPr>
              <a:t> etc.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05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latin typeface="+mj-lt"/>
                <a:cs typeface="Arial" panose="020B0604020202020204" pitchFamily="34" charset="0"/>
              </a:rPr>
              <a:t>Figura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2 </a:t>
            </a:r>
            <a:r>
              <a:rPr lang="en-US" sz="2400" dirty="0" err="1">
                <a:latin typeface="+mj-lt"/>
                <a:cs typeface="Arial" panose="020B0604020202020204" pitchFamily="34" charset="0"/>
              </a:rPr>
              <a:t>prezintă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un </a:t>
            </a:r>
            <a:r>
              <a:rPr lang="en-US" sz="2400" dirty="0" err="1">
                <a:latin typeface="+mj-lt"/>
                <a:cs typeface="Arial" panose="020B0604020202020204" pitchFamily="34" charset="0"/>
              </a:rPr>
              <a:t>exemplu</a:t>
            </a:r>
            <a:r>
              <a:rPr lang="en-US" sz="2400" dirty="0">
                <a:latin typeface="+mj-lt"/>
                <a:cs typeface="Arial" panose="020B0604020202020204" pitchFamily="34" charset="0"/>
              </a:rPr>
              <a:t> real de phishing</a:t>
            </a:r>
            <a:endParaRPr lang="de-DE" sz="24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D77C6E7D-4A75-FACA-0B7D-50738CA864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6871163"/>
              </p:ext>
            </p:extLst>
          </p:nvPr>
        </p:nvGraphicFramePr>
        <p:xfrm>
          <a:off x="838200" y="2423160"/>
          <a:ext cx="7299960" cy="3753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7" name="Objekt 6">
                        <a:extLst>
                          <a:ext uri="{FF2B5EF4-FFF2-40B4-BE49-F238E27FC236}">
                            <a16:creationId xmlns:a16="http://schemas.microsoft.com/office/drawing/2014/main" id="{D77C6E7D-4A75-FACA-0B7D-50738CA864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423160"/>
                        <a:ext cx="7299960" cy="375380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932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err="1">
                <a:latin typeface="+mj-lt"/>
                <a:cs typeface="Arial" panose="020B0604020202020204" pitchFamily="34" charset="0"/>
              </a:rPr>
              <a:t>Protejați-vă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împotriva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mijloacelor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de phishing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protejați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propriul</a:t>
            </a:r>
            <a:r>
              <a:rPr lang="en-US" dirty="0">
                <a:latin typeface="+mj-lt"/>
                <a:cs typeface="Arial" panose="020B0604020202020204" pitchFamily="34" charset="0"/>
              </a:rPr>
              <a:t> computer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actualizat</a:t>
            </a:r>
            <a:r>
              <a:rPr lang="en-US" dirty="0">
                <a:latin typeface="+mj-lt"/>
                <a:cs typeface="Arial" panose="020B0604020202020204" pitchFamily="34" charset="0"/>
              </a:rPr>
              <a:t> automat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a face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față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amenințărilor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securitate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protejați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propriul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telefon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mobil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iar</a:t>
            </a:r>
            <a:r>
              <a:rPr lang="en-US" dirty="0">
                <a:latin typeface="+mj-lt"/>
                <a:cs typeface="Arial" panose="020B0604020202020204" pitchFamily="34" charset="0"/>
              </a:rPr>
              <a:t> software-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actualizeze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automat.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protejați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propriile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conturi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adică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autentificarea</a:t>
            </a:r>
            <a:r>
              <a:rPr lang="en-US" dirty="0">
                <a:latin typeface="+mj-lt"/>
                <a:cs typeface="Arial" panose="020B0604020202020204" pitchFamily="34" charset="0"/>
              </a:rPr>
              <a:t> cu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mulți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factori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ceea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ce</a:t>
            </a:r>
            <a:r>
              <a:rPr lang="en-US" dirty="0">
                <a:latin typeface="+mj-lt"/>
                <a:cs typeface="Arial" panose="020B0604020202020204" pitchFamily="34" charset="0"/>
              </a:rPr>
              <a:t> face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mai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dificil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pentru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escroci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să</a:t>
            </a:r>
            <a:r>
              <a:rPr lang="en-US" dirty="0">
                <a:latin typeface="+mj-lt"/>
                <a:cs typeface="Arial" panose="020B0604020202020204" pitchFamily="34" charset="0"/>
              </a:rPr>
              <a:t> se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conecteze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alte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conturi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dacă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primesc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numele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utilizator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și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parola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corespunzătoare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</a:p>
          <a:p>
            <a:r>
              <a:rPr lang="en-US" dirty="0" err="1">
                <a:latin typeface="+mj-lt"/>
                <a:cs typeface="Arial" panose="020B0604020202020204" pitchFamily="34" charset="0"/>
              </a:rPr>
              <a:t>protejați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propriile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date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prin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copii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siguranță</a:t>
            </a:r>
            <a:r>
              <a:rPr lang="en-US" dirty="0">
                <a:latin typeface="+mj-lt"/>
                <a:cs typeface="Arial" panose="020B0604020202020204" pitchFamily="34" charset="0"/>
              </a:rPr>
              <a:t> care nu sunt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conectate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la propria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rețea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domiciliu</a:t>
            </a:r>
            <a:r>
              <a:rPr lang="en-US" dirty="0">
                <a:latin typeface="+mj-lt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Fișierele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proprii</a:t>
            </a:r>
            <a:r>
              <a:rPr lang="en-US" dirty="0">
                <a:latin typeface="+mj-lt"/>
                <a:cs typeface="Arial" panose="020B0604020202020204" pitchFamily="34" charset="0"/>
              </a:rPr>
              <a:t> ale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computerului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copiate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un hard disk extern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sau</a:t>
            </a:r>
            <a:r>
              <a:rPr lang="en-US" dirty="0">
                <a:latin typeface="+mj-lt"/>
                <a:cs typeface="Arial" panose="020B0604020202020204" pitchFamily="34" charset="0"/>
              </a:rPr>
              <a:t> pe un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spațiu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stocare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în</a:t>
            </a:r>
            <a:r>
              <a:rPr lang="en-US" dirty="0">
                <a:latin typeface="+mj-lt"/>
                <a:cs typeface="Arial" panose="020B0604020202020204" pitchFamily="34" charset="0"/>
              </a:rPr>
              <a:t> cloud. De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asemenea</a:t>
            </a:r>
            <a:r>
              <a:rPr lang="en-US" dirty="0"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datele</a:t>
            </a:r>
            <a:r>
              <a:rPr lang="en-US" dirty="0">
                <a:latin typeface="+mj-lt"/>
                <a:cs typeface="Arial" panose="020B0604020202020204" pitchFamily="34" charset="0"/>
              </a:rPr>
              <a:t> de pe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telefonul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propriu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ar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trebui</a:t>
            </a:r>
            <a:r>
              <a:rPr lang="en-US" dirty="0"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latin typeface="+mj-lt"/>
                <a:cs typeface="Arial" panose="020B0604020202020204" pitchFamily="34" charset="0"/>
              </a:rPr>
              <a:t>copiate</a:t>
            </a:r>
            <a:r>
              <a:rPr lang="en-US" dirty="0">
                <a:latin typeface="+mj-lt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84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fr-FR" b="1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Comportați</a:t>
            </a:r>
            <a:r>
              <a:rPr lang="fr-FR" b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fr-FR" b="1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unui</a:t>
            </a:r>
            <a:r>
              <a:rPr lang="fr-FR" b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suspect un </a:t>
            </a:r>
            <a:r>
              <a:rPr lang="fr-FR" b="1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atac</a:t>
            </a:r>
            <a:r>
              <a:rPr lang="fr-FR" b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de phishing</a:t>
            </a:r>
            <a:endParaRPr lang="de-DE" dirty="0">
              <a:latin typeface="Calibri Light" panose="020F0302020204030204" pitchFamily="34" charset="0"/>
              <a:ea typeface="DengXian" panose="02010600030101010101" pitchFamily="2" charset="-122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Dacă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vine un e-mail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sau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un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mesaj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text care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vă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cere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faceți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clic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pe un link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sau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deschideți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un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atașament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întrebați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: Am un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cont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la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companie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sau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cunosc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persoana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care m-a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contactat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?</a:t>
            </a:r>
            <a:endParaRPr lang="de-DE" dirty="0">
              <a:latin typeface="Calibri Light" panose="020F0302020204030204" pitchFamily="34" charset="0"/>
              <a:ea typeface="DengXian" panose="02010600030101010101" pitchFamily="2" charset="-122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Dacă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răspunsul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este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„Nu”, 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ar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putea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fi o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înșelătorie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de tip phishing.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Trebuie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examinați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sfaturile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din Cum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recunoașteți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phishingul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 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căutați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semne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de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înșelătorie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de phishing, 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raportați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mesajul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 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și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apoi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ștergeți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-l.</a:t>
            </a:r>
            <a:endParaRPr lang="de-DE" dirty="0">
              <a:latin typeface="Calibri Light" panose="020F0302020204030204" pitchFamily="34" charset="0"/>
              <a:ea typeface="DengXian" panose="02010600030101010101" pitchFamily="2" charset="-122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Dacă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răspunsul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este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„Da”, 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contactați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compania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folosind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un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număr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de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telefon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sau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un site web real,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fără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a introduce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informațiile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în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e-mail,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deoarece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atașamentele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și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linkurile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pot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instala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programe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malware </a:t>
            </a:r>
            <a:r>
              <a:rPr lang="en-GB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dăunătoare</a:t>
            </a:r>
            <a:r>
              <a:rPr lang="en-GB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.</a:t>
            </a:r>
            <a:endParaRPr lang="de-DE" dirty="0">
              <a:latin typeface="Calibri Light" panose="020F0302020204030204" pitchFamily="34" charset="0"/>
              <a:ea typeface="DengXian" panose="02010600030101010101" pitchFamily="2" charset="-122"/>
              <a:cs typeface="Calibri Light" panose="020F030202020403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4717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Răspunsul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la un e-mail de phishing </a:t>
            </a:r>
          </a:p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Sunt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pași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specifici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urmat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pe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baza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informațiilor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pierdute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Rulați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o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scanare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Dacă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se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primește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un e-mail de phishing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sau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un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mesaj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text,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raportați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-l.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6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Ingineria</a:t>
            </a:r>
            <a:r>
              <a:rPr lang="en-US" dirty="0"/>
              <a:t> </a:t>
            </a:r>
            <a:r>
              <a:rPr lang="en-US" dirty="0" err="1"/>
              <a:t>socială</a:t>
            </a:r>
            <a:r>
              <a:rPr lang="en-US" dirty="0"/>
              <a:t> </a:t>
            </a:r>
            <a:r>
              <a:rPr lang="en-US" dirty="0" err="1"/>
              <a:t>dintr</a:t>
            </a:r>
            <a:r>
              <a:rPr lang="en-US" dirty="0"/>
              <a:t>-o </a:t>
            </a:r>
            <a:r>
              <a:rPr lang="en-US" dirty="0" err="1"/>
              <a:t>perspectivă</a:t>
            </a:r>
            <a:r>
              <a:rPr lang="en-US" dirty="0"/>
              <a:t> </a:t>
            </a:r>
            <a:r>
              <a:rPr lang="en-US" dirty="0" err="1"/>
              <a:t>interdisciplinară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Datorită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tehnicii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omniprezente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utilizate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hackeri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necesar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se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utilizeze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o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abordare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interdisciplinară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înțelege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conectată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cu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alte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discipline, cum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fi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tehnologia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informației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psihologia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afacerile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etica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82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Disciplina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tehnologiei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informației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trebui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fie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discutată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contextul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sistemelor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informaționale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actuale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apărarea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acestora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fie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utilizată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ca o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formă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atenuare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riscurilor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Autentificarea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cu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mulți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factori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o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modalitate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comună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adesea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eficientă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organizații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confirma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persoana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care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accesează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sistemele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trebui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aibă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fapt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acel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acces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Un factor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suplimentar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putea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fi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utilizarea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unei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rețele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private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virtuale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(VPN),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adică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autentificarea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valida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continuare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utilizatorul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Disciplina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psihologie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necesar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înțelegem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conceptul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înțelegem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gândurile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comportamentele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atât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ale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atacatorului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cât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ale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victimei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Metodele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sunt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importante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deoarece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sunt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folosite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ocoli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protecțiile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care pot fi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existente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cum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fi firewall-urile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sistemele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utilizate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identifica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intrușii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ajută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la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înțelegerea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acțiunilor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angajaților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care sunt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una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dintre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principalele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cauze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ale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încălcării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datelor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227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980000"/>
            <a:ext cx="11422701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Perspectivă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afaceri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importantă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deoarece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afecta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multe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tipuri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afaceri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avea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implicații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asupra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modului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care sunt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structurate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gestionate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organizațiile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ajută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la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determinarea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factorilor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care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influențează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atacurile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benefic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dacă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luată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considerare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termeni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specifici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legătură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cu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următoarele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domenii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afaceri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instruire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dezvoltare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politici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documentate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proceduri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audit intern,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bugete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cultură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organizațională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it-IT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poate detecta deficiențe în oricare dintre zonele care pot contribui la atacuri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48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Perspectivă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etică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importantă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contextul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ingineriei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al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cercetării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aferente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pe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această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temă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deoarece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ideea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manipula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o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altă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ființă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umană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încalcă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multe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principii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etice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ajută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cazul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unui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eveniment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inginerie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la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tratarea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victimelor</a:t>
            </a:r>
            <a:r>
              <a:rPr lang="en-US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8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Perspectivă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etică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05006243-54A3-8C99-FA87-AC5CA4FC02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5292621"/>
              </p:ext>
            </p:extLst>
          </p:nvPr>
        </p:nvGraphicFramePr>
        <p:xfrm>
          <a:off x="1316467" y="2518052"/>
          <a:ext cx="4046220" cy="36091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8" name="Objekt 7">
                        <a:extLst>
                          <a:ext uri="{FF2B5EF4-FFF2-40B4-BE49-F238E27FC236}">
                            <a16:creationId xmlns:a16="http://schemas.microsoft.com/office/drawing/2014/main" id="{05006243-54A3-8C99-FA87-AC5CA4FC028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6467" y="2518052"/>
                        <a:ext cx="4046220" cy="360918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540000" y="6049733"/>
            <a:ext cx="7153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Figura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3: </a:t>
            </a:r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Inginerie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socială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dintr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-o </a:t>
            </a:r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perspectivă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interdisciplinară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GB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Washo</a:t>
            </a:r>
            <a:r>
              <a:rPr lang="en-GB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2021)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99356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fr-FR" dirty="0" err="1"/>
              <a:t>Tehnici</a:t>
            </a:r>
            <a:r>
              <a:rPr lang="fr-FR" dirty="0"/>
              <a:t> de </a:t>
            </a:r>
            <a:r>
              <a:rPr lang="fr-FR" dirty="0" err="1"/>
              <a:t>atac</a:t>
            </a:r>
            <a:r>
              <a:rPr lang="fr-FR" dirty="0"/>
              <a:t> de </a:t>
            </a:r>
            <a:r>
              <a:rPr lang="fr-FR" dirty="0" err="1"/>
              <a:t>inginerie</a:t>
            </a:r>
            <a:r>
              <a:rPr lang="fr-FR" dirty="0"/>
              <a:t> </a:t>
            </a:r>
            <a:r>
              <a:rPr lang="fr-FR" dirty="0" err="1"/>
              <a:t>socială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 important de </a:t>
            </a:r>
            <a:r>
              <a:rPr lang="en-GB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luat</a:t>
            </a:r>
            <a:r>
              <a:rPr lang="en-GB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GB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considerare</a:t>
            </a:r>
            <a:r>
              <a:rPr lang="en-GB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:</a:t>
            </a:r>
            <a:endParaRPr lang="de-DE" b="1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fiecare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disciplină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oferind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informații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despre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cum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înțelegeți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interpretați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subiectul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vă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protejați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împotriva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diferitelor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tipuri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atacuri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înțelegeți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impactul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ingineriei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sociale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din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punct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vedere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uman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și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organizațional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interpretarea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fiecărei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discipline a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subiectului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utilă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numai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atunci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când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este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privită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în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contextul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celorlalte</a:t>
            </a:r>
            <a:r>
              <a:rPr lang="en-GB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discipline.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11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3" ma:contentTypeDescription="Ein neues Dokument erstellen." ma:contentTypeScope="" ma:versionID="8a8b7e4acd0766fdf4aa1d4e6d27832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8241BE87-8119-485D-9476-FFE5B2FB35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904A3F-42D7-4F83-AE55-E63C2D5141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4155455-F581-4870-9D15-6F1B5C9C81F2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1817</Words>
  <Application>Microsoft Office PowerPoint</Application>
  <PresentationFormat>Widescreen</PresentationFormat>
  <Paragraphs>114</Paragraphs>
  <Slides>25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Symbol</vt:lpstr>
      <vt:lpstr>Office</vt:lpstr>
      <vt:lpstr>Bild</vt:lpstr>
      <vt:lpstr>Inginerie socială</vt:lpstr>
      <vt:lpstr>Inginerie socială</vt:lpstr>
      <vt:lpstr>Inginerie socială</vt:lpstr>
      <vt:lpstr>Formare în Inginerie Socială</vt:lpstr>
      <vt:lpstr>Ciclul de viață al atacurilor de inginerie socială</vt:lpstr>
      <vt:lpstr>Ciclul de viață al atacului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Ingineria socială dintr-o perspectivă interdisciplinară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  <vt:lpstr>Tehnici de atac de inginerie socială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Valentin Istratie</cp:lastModifiedBy>
  <cp:revision>25</cp:revision>
  <dcterms:created xsi:type="dcterms:W3CDTF">2022-10-31T15:14:22Z</dcterms:created>
  <dcterms:modified xsi:type="dcterms:W3CDTF">2023-01-10T08:17:28Z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