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8"/>
  </p:notesMasterIdLst>
  <p:sldIdLst>
    <p:sldId id="825" r:id="rId2"/>
    <p:sldId id="826" r:id="rId3"/>
    <p:sldId id="827" r:id="rId4"/>
    <p:sldId id="828" r:id="rId5"/>
    <p:sldId id="829" r:id="rId6"/>
    <p:sldId id="830" r:id="rId7"/>
    <p:sldId id="831" r:id="rId8"/>
    <p:sldId id="832" r:id="rId9"/>
    <p:sldId id="833" r:id="rId10"/>
    <p:sldId id="834" r:id="rId11"/>
    <p:sldId id="835" r:id="rId12"/>
    <p:sldId id="836" r:id="rId13"/>
    <p:sldId id="837" r:id="rId14"/>
    <p:sldId id="838" r:id="rId15"/>
    <p:sldId id="839" r:id="rId16"/>
    <p:sldId id="840" r:id="rId17"/>
    <p:sldId id="841" r:id="rId18"/>
    <p:sldId id="842" r:id="rId19"/>
    <p:sldId id="843" r:id="rId20"/>
    <p:sldId id="844" r:id="rId21"/>
    <p:sldId id="845" r:id="rId22"/>
    <p:sldId id="846" r:id="rId23"/>
    <p:sldId id="847" r:id="rId24"/>
    <p:sldId id="848" r:id="rId25"/>
    <p:sldId id="849" r:id="rId26"/>
    <p:sldId id="850" r:id="rId27"/>
    <p:sldId id="851" r:id="rId28"/>
    <p:sldId id="852" r:id="rId29"/>
    <p:sldId id="853" r:id="rId30"/>
    <p:sldId id="854" r:id="rId31"/>
    <p:sldId id="855" r:id="rId32"/>
    <p:sldId id="856" r:id="rId33"/>
    <p:sldId id="857" r:id="rId34"/>
    <p:sldId id="858" r:id="rId35"/>
    <p:sldId id="859" r:id="rId36"/>
    <p:sldId id="860" r:id="rId37"/>
    <p:sldId id="861" r:id="rId38"/>
    <p:sldId id="862" r:id="rId39"/>
    <p:sldId id="863" r:id="rId40"/>
    <p:sldId id="864" r:id="rId41"/>
    <p:sldId id="865" r:id="rId42"/>
    <p:sldId id="866" r:id="rId43"/>
    <p:sldId id="867" r:id="rId44"/>
    <p:sldId id="868" r:id="rId45"/>
    <p:sldId id="869" r:id="rId46"/>
    <p:sldId id="870" r:id="rId47"/>
    <p:sldId id="871" r:id="rId48"/>
    <p:sldId id="872" r:id="rId49"/>
    <p:sldId id="873" r:id="rId50"/>
    <p:sldId id="874" r:id="rId51"/>
    <p:sldId id="875" r:id="rId52"/>
    <p:sldId id="876" r:id="rId53"/>
    <p:sldId id="877" r:id="rId54"/>
    <p:sldId id="878" r:id="rId55"/>
    <p:sldId id="879" r:id="rId56"/>
    <p:sldId id="880" r:id="rId57"/>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6327"/>
  </p:normalViewPr>
  <p:slideViewPr>
    <p:cSldViewPr snapToGrid="0">
      <p:cViewPr varScale="1">
        <p:scale>
          <a:sx n="124" d="100"/>
          <a:sy n="124" d="100"/>
        </p:scale>
        <p:origin x="544"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AT"/>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46BE97-697E-B647-87A0-237F15D01F8A}" type="datetimeFigureOut">
              <a:rPr lang="de-AT" smtClean="0"/>
              <a:t>25.05.23</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AT"/>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FD7E588-999D-B94B-AE4D-AC0F99E14DDF}" type="slidenum">
              <a:rPr lang="de-AT" smtClean="0"/>
              <a:t>‹Nr.›</a:t>
            </a:fld>
            <a:endParaRPr lang="de-AT"/>
          </a:p>
        </p:txBody>
      </p:sp>
    </p:spTree>
    <p:extLst>
      <p:ext uri="{BB962C8B-B14F-4D97-AF65-F5344CB8AC3E}">
        <p14:creationId xmlns:p14="http://schemas.microsoft.com/office/powerpoint/2010/main" val="1440019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computerweekly.com/news/252469873/Social-media-and-enterprise-apps-pose-big-security-risks"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Procurement requirements refer to the goods and services that must be acquired from organizations outside the performing organization. For a variety of reasons, sometimes performing organizations rely on vendors to provide what’s needed to complete a project.</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For example, consider the widget manufacturer that undertakes a project to automate their inventory tracking system. Some of the project work activities involve the relocation of storage bins in their main warehouse. Some of the work activities involve custom software development. As to the software development activities, widget manufacturer doesn’t have a human resource who knows how to develop the software application. Regarding the software development activities, widget manufacturer must procure those services.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a:t>
            </a:fld>
            <a:endParaRPr lang="en-GB"/>
          </a:p>
        </p:txBody>
      </p:sp>
    </p:spTree>
    <p:extLst>
      <p:ext uri="{BB962C8B-B14F-4D97-AF65-F5344CB8AC3E}">
        <p14:creationId xmlns:p14="http://schemas.microsoft.com/office/powerpoint/2010/main" val="31821780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GB" sz="1200" dirty="0">
                <a:effectLst/>
                <a:latin typeface="Calibri" panose="020F0502020204030204" pitchFamily="34" charset="0"/>
                <a:ea typeface="Calibri" panose="020F0502020204030204" pitchFamily="34" charset="0"/>
                <a:cs typeface="Arial" panose="020B0604020202020204" pitchFamily="34" charset="0"/>
              </a:rPr>
              <a:t>Web-based social networks (WBSNs) are online communities that allow users to publish resources (e.g., personal data, annotations, blogs) and to establish relationships, possibly of a different type for purposes that may concern business, entertainment, religion, dating, and so forth. </a:t>
            </a:r>
          </a:p>
          <a:p>
            <a:endParaRPr lang="en-GB" dirty="0">
              <a:latin typeface="Calibri" panose="020F0502020204030204" pitchFamily="34" charset="0"/>
              <a:ea typeface="Calibri" panose="020F0502020204030204" pitchFamily="34" charset="0"/>
              <a:cs typeface="Arial" panose="020B0604020202020204" pitchFamily="34" charset="0"/>
            </a:endParaRPr>
          </a:p>
          <a:p>
            <a:r>
              <a:rPr lang="en-GB" sz="1200" dirty="0">
                <a:effectLst/>
                <a:latin typeface="Calibri" panose="020F0502020204030204" pitchFamily="34" charset="0"/>
                <a:ea typeface="Calibri" panose="020F0502020204030204" pitchFamily="34" charset="0"/>
                <a:cs typeface="Arial" panose="020B0604020202020204" pitchFamily="34" charset="0"/>
              </a:rPr>
              <a:t>In the last few years, the usage and diffusion of WBSNs has been increasing, with about 300 Web sites collecting the information of more than 400 million registered users. As a result, the “net model” is today used more and more to communicate, share information, make decisions, and ‘do business’ by companies and organizations. </a:t>
            </a:r>
          </a:p>
          <a:p>
            <a:endParaRPr lang="en-GB" dirty="0"/>
          </a:p>
        </p:txBody>
      </p:sp>
      <p:sp>
        <p:nvSpPr>
          <p:cNvPr id="4" name="Pladsholder til slidenummer 3"/>
          <p:cNvSpPr>
            <a:spLocks noGrp="1"/>
          </p:cNvSpPr>
          <p:nvPr>
            <p:ph type="sldNum" sz="quarter" idx="5"/>
          </p:nvPr>
        </p:nvSpPr>
        <p:spPr/>
        <p:txBody>
          <a:bodyPr/>
          <a:lstStyle/>
          <a:p>
            <a:fld id="{9CD07480-6441-4EBA-8053-1FE9D88713D8}" type="slidenum">
              <a:rPr lang="en-GB" smtClean="0"/>
              <a:t>3</a:t>
            </a:fld>
            <a:endParaRPr lang="en-GB"/>
          </a:p>
        </p:txBody>
      </p:sp>
    </p:spTree>
    <p:extLst>
      <p:ext uri="{BB962C8B-B14F-4D97-AF65-F5344CB8AC3E}">
        <p14:creationId xmlns:p14="http://schemas.microsoft.com/office/powerpoint/2010/main" val="37957641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 third party vendor is a person or company that provides services for another company (or that company’s customers). While vendors are considered “third parties,” some industries differentiate a “third-party vendor” specifically as a vendor under written contract, but not all vendors work under a contract. For clarity’s sake, the term “third-party vendor” in this article refers to any individual or company that provides services to another company with or without a contract.</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r>
              <a:rPr lang="en-GB" sz="1800" dirty="0">
                <a:effectLst/>
                <a:latin typeface="Calibri" panose="020F0502020204030204" pitchFamily="34" charset="0"/>
                <a:ea typeface="Calibri" panose="020F0502020204030204" pitchFamily="34" charset="0"/>
                <a:cs typeface="Arial" panose="020B0604020202020204" pitchFamily="34" charset="0"/>
              </a:rPr>
              <a:t>Cooperation is the key to success. Working with third parties helps businesses increase their productivity and efficiency, produce better products and services, employ highly qualified experts, and cut costs. But all these benefits come at the price of increased cybersecurity risks. Minor flaws in your third-party vendor’s security and privacy routines may turn into cybersecurity weaknesses for your company.</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a:t>
            </a:fld>
            <a:endParaRPr lang="en-GB"/>
          </a:p>
        </p:txBody>
      </p:sp>
    </p:spTree>
    <p:extLst>
      <p:ext uri="{BB962C8B-B14F-4D97-AF65-F5344CB8AC3E}">
        <p14:creationId xmlns:p14="http://schemas.microsoft.com/office/powerpoint/2010/main" val="21420420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Goods and services obtained from third-party vendors can include</a:t>
            </a:r>
            <a:r>
              <a:rPr lang="en-GB" sz="1800" dirty="0">
                <a:effectLst/>
                <a:latin typeface="Calibri" panose="020F0502020204030204" pitchFamily="34" charset="0"/>
                <a:ea typeface="Calibri" panose="020F0502020204030204" pitchFamily="34" charset="0"/>
                <a:cs typeface="Arial" panose="020B0604020202020204" pitchFamily="34" charset="0"/>
              </a:rPr>
              <a:t>, but aren’t limited to:</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Cloud web hosting services. A cloud hosting vendor might provide everything from disk space and bandwidth to encryption and high-tech security solutions. </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Cloud-based software solutions. SaaS software vendors provide access to software programs either for your business or your customers. For example, marketing automation platforms, CRMs, accounting packages, etc.</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Equipment maintenance. The company that fixes your copy machine and the team that manages your network security are third-party vendors.</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HVAC servicing. The local HVAC company that services your unit is providing third-party vendor services.</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Contractors of any kind. Any contractor, short- or long-term, is a third-party vendor.</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Call centre providers. If you host your call centre with another company, it is considered a third-party vendor.</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Bookkeeping/financial auditors. Any person or business hired to manage your finances, budget or audit your finances is a third-party vendor.</a:t>
            </a:r>
          </a:p>
          <a:p>
            <a:pPr marL="342900" lvl="0" indent="-342900" algn="just">
              <a:lnSpc>
                <a:spcPct val="107000"/>
              </a:lnSpc>
              <a:spcAft>
                <a:spcPts val="800"/>
              </a:spcAft>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Lawyers. Sometimes it’s necessary to consult a lawyer before signing contracts or making big purchases. All legal services are considered third-party vendors.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a:t>
            </a:fld>
            <a:endParaRPr lang="en-GB"/>
          </a:p>
        </p:txBody>
      </p:sp>
    </p:spTree>
    <p:extLst>
      <p:ext uri="{BB962C8B-B14F-4D97-AF65-F5344CB8AC3E}">
        <p14:creationId xmlns:p14="http://schemas.microsoft.com/office/powerpoint/2010/main" val="24029206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Arial" panose="020B0604020202020204" pitchFamily="34" charset="0"/>
              </a:rPr>
              <a:t>In today’s world, it’s impossible to avoid using third-party vendors. No matter how many departments your company creates, you’ll never cover every service you’ll ever need. Nor should you, as companies must determine the right balance of skills that are essential to the business versus those that can be outsourced.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t>What are the benefits of using third-party vendors for service providers?</a:t>
            </a:r>
          </a:p>
          <a:p>
            <a:r>
              <a:rPr lang="en-GB" sz="2400" dirty="0">
                <a:solidFill>
                  <a:srgbClr val="00B050"/>
                </a:solidFill>
                <a:effectLst/>
                <a:latin typeface="Calibri" panose="020F0502020204030204" pitchFamily="34" charset="0"/>
                <a:ea typeface="Calibri" panose="020F0502020204030204" pitchFamily="34" charset="0"/>
                <a:cs typeface="Arial" panose="020B0604020202020204" pitchFamily="34" charset="0"/>
              </a:rPr>
              <a:t>You will save time</a:t>
            </a:r>
          </a:p>
          <a:p>
            <a:r>
              <a:rPr lang="en-GB" sz="1800" i="1" dirty="0">
                <a:solidFill>
                  <a:srgbClr val="00B050"/>
                </a:solidFill>
                <a:effectLst/>
                <a:latin typeface="Calibri" panose="020F0502020204030204" pitchFamily="34" charset="0"/>
                <a:ea typeface="Calibri" panose="020F0502020204030204" pitchFamily="34" charset="0"/>
                <a:cs typeface="Arial" panose="020B0604020202020204" pitchFamily="34" charset="0"/>
              </a:rPr>
              <a:t>Nobody has time to learn every skill or hire every person necessary to run a business. Third-party vendors make business processes run smoothly by obtaining all the professional services required to operate and fulfil orders for your customers </a:t>
            </a:r>
          </a:p>
          <a:p>
            <a:endParaRPr lang="en-GB" sz="1800" i="1" dirty="0">
              <a:solidFill>
                <a:srgbClr val="00B050"/>
              </a:solidFill>
              <a:latin typeface="Calibri" panose="020F0502020204030204" pitchFamily="34" charset="0"/>
              <a:cs typeface="Arial" panose="020B0604020202020204" pitchFamily="34" charset="0"/>
            </a:endParaRPr>
          </a:p>
          <a:p>
            <a:r>
              <a:rPr lang="en-GB" sz="2400" dirty="0">
                <a:solidFill>
                  <a:srgbClr val="00B050"/>
                </a:solidFill>
                <a:effectLst/>
                <a:latin typeface="Calibri" panose="020F0502020204030204" pitchFamily="34" charset="0"/>
                <a:ea typeface="Calibri" panose="020F0502020204030204" pitchFamily="34" charset="0"/>
                <a:cs typeface="Arial" panose="020B0604020202020204" pitchFamily="34" charset="0"/>
              </a:rPr>
              <a:t>You will save money</a:t>
            </a:r>
            <a:endParaRPr lang="en-GB" sz="1800" i="1" dirty="0">
              <a:solidFill>
                <a:srgbClr val="00B050"/>
              </a:solidFill>
              <a:effectLst/>
              <a:latin typeface="Calibri" panose="020F0502020204030204" pitchFamily="34" charset="0"/>
              <a:ea typeface="Calibri" panose="020F0502020204030204" pitchFamily="34" charset="0"/>
              <a:cs typeface="Arial" panose="020B0604020202020204" pitchFamily="34" charset="0"/>
            </a:endParaRPr>
          </a:p>
          <a:p>
            <a:r>
              <a:rPr lang="en-GB" sz="1800" i="1" dirty="0">
                <a:solidFill>
                  <a:srgbClr val="00B050"/>
                </a:solidFill>
                <a:latin typeface="Calibri" panose="020F0502020204030204" pitchFamily="34" charset="0"/>
                <a:cs typeface="Arial" panose="020B0604020202020204" pitchFamily="34" charset="0"/>
              </a:rPr>
              <a:t>Perhaps the biggest benefit is the cost savings. Contracting a third-party provider for work as needed can be significantly less expensive than always having professionals on company payroll. For instance, it’s far less expensive to hire a lawyer when you need one rather than keep a lawyer on retainer. </a:t>
            </a:r>
          </a:p>
          <a:p>
            <a:endParaRPr lang="en-GB" sz="1800" i="1" dirty="0">
              <a:solidFill>
                <a:srgbClr val="00B050"/>
              </a:solidFill>
              <a:latin typeface="Calibri" panose="020F0502020204030204" pitchFamily="34" charset="0"/>
              <a:cs typeface="Arial" panose="020B0604020202020204" pitchFamily="34" charset="0"/>
            </a:endParaRPr>
          </a:p>
          <a:p>
            <a:r>
              <a:rPr lang="en-GB" sz="2400" dirty="0">
                <a:solidFill>
                  <a:srgbClr val="00B050"/>
                </a:solidFill>
                <a:effectLst/>
                <a:latin typeface="Calibri" panose="020F0502020204030204" pitchFamily="34" charset="0"/>
                <a:ea typeface="Calibri" panose="020F0502020204030204" pitchFamily="34" charset="0"/>
                <a:cs typeface="Arial" panose="020B0604020202020204" pitchFamily="34" charset="0"/>
              </a:rPr>
              <a:t>You will get valuable expertise</a:t>
            </a:r>
          </a:p>
          <a:p>
            <a:r>
              <a:rPr lang="en-GB" sz="1800" i="1" dirty="0">
                <a:solidFill>
                  <a:srgbClr val="00B050"/>
                </a:solidFill>
                <a:latin typeface="Calibri" panose="020F0502020204030204" pitchFamily="34" charset="0"/>
                <a:cs typeface="Arial" panose="020B0604020202020204" pitchFamily="34" charset="0"/>
              </a:rPr>
              <a:t>Your company doesn’t have time to develop a new team of experts. The time and cost of doing so would be enormous. Hiring a third-party vendor for expertise you don’t have in-house will likely yield better results.</a:t>
            </a:r>
          </a:p>
          <a:p>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sz="1800" dirty="0">
              <a:effectLst/>
              <a:latin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6</a:t>
            </a:fld>
            <a:endParaRPr lang="en-GB"/>
          </a:p>
        </p:txBody>
      </p:sp>
    </p:spTree>
    <p:extLst>
      <p:ext uri="{BB962C8B-B14F-4D97-AF65-F5344CB8AC3E}">
        <p14:creationId xmlns:p14="http://schemas.microsoft.com/office/powerpoint/2010/main" val="11976816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Arial" panose="020B0604020202020204" pitchFamily="34" charset="0"/>
              </a:rPr>
              <a:t>As organizations increasingly rely on third-party vendors to provide essential services, they also become more vulnerable to vendor related cybersecurity risks. A recent study found that nearly 60% of companies experienced a data breach due to a third-party vendor in the past year. But what are the most common vendor cyber gaps that organizations should be aware of?</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What are the risks of using third-party vendors?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Third parties may not take their network security as seriously as you want them to. Knowing this, hackers may choose not to attack your company directly. Instead, they may look for an easier target among your third-party vendors. A compromised subcontractor can easily be turned into an entry point for cybercriminals.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If your vendors fail to deliver, you will fail to deliver. However, risk is inherent in any business relationship. Using third-party vendors comes with many risks, most of which can be mitigated.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Arial" panose="020B0604020202020204" pitchFamily="34" charset="0"/>
              </a:rPr>
              <a:t>The biggest risk is choosing a third-party relationship that does not align with your security standards. For instance, your network security team needs to follow security protocols that live up to your specific standards. If your company is bound by regulations such as health insurance, you cannot afford to hire a network security company that does not comply with the health insurance regulations. You need a vendor that understands regulations and is willing to adapt to meet those regulations.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7</a:t>
            </a:fld>
            <a:endParaRPr lang="en-GB"/>
          </a:p>
        </p:txBody>
      </p:sp>
    </p:spTree>
    <p:extLst>
      <p:ext uri="{BB962C8B-B14F-4D97-AF65-F5344CB8AC3E}">
        <p14:creationId xmlns:p14="http://schemas.microsoft.com/office/powerpoint/2010/main" val="19983587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Data breaches are extremely disruptive, especially when you’re protecting personal information. Unfortunately, data breaches are on the rise and are more common than ever before. Data breaches can cause disruptions to operations, devastating financial consequences, legal action and a damaged reputation. To avoid these, you cannot let your guard down when it comes to your own security or that of your vendors.</a:t>
            </a:r>
          </a:p>
          <a:p>
            <a:r>
              <a:rPr lang="en-GB" sz="1800" dirty="0">
                <a:effectLst/>
                <a:latin typeface="Calibri" panose="020F0502020204030204" pitchFamily="34" charset="0"/>
                <a:ea typeface="Calibri" panose="020F0502020204030204" pitchFamily="34" charset="0"/>
                <a:cs typeface="Arial" panose="020B0604020202020204" pitchFamily="34" charset="0"/>
              </a:rPr>
              <a:t>Depending on the nature of third-party vendor compromise, an organization may face different risks. Let us look at the most common risk categories and the threats you need to be prepared to mitigate. A compromised third-party vendor may lead to multiple risks that can be split into four major categories</a:t>
            </a:r>
          </a:p>
          <a:p>
            <a:endParaRPr lang="en-GB" sz="1800" dirty="0">
              <a:effectLst/>
              <a:latin typeface="Calibri" panose="020F0502020204030204" pitchFamily="34" charset="0"/>
              <a:cs typeface="Arial" panose="020B0604020202020204" pitchFamily="34" charset="0"/>
            </a:endParaRP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Cybersecurity risks</a:t>
            </a:r>
            <a:r>
              <a:rPr lang="en-GB" sz="1800" dirty="0">
                <a:effectLst/>
                <a:latin typeface="Calibri" panose="020F0502020204030204" pitchFamily="34" charset="0"/>
                <a:ea typeface="Calibri" panose="020F0502020204030204" pitchFamily="34" charset="0"/>
                <a:cs typeface="Arial" panose="020B0604020202020204" pitchFamily="34" charset="0"/>
              </a:rPr>
              <a:t> — Subcontractors usually have legitimate access to different environments, systems, and data of their clients. Attackers may use a third-party vendor as an entry point to try to get a hold of your valuable assets.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Operational risks</a:t>
            </a:r>
            <a:r>
              <a:rPr lang="en-GB" sz="1800" dirty="0">
                <a:effectLst/>
                <a:latin typeface="Calibri" panose="020F0502020204030204" pitchFamily="34" charset="0"/>
                <a:ea typeface="Calibri" panose="020F0502020204030204" pitchFamily="34" charset="0"/>
                <a:cs typeface="Arial" panose="020B0604020202020204" pitchFamily="34" charset="0"/>
              </a:rPr>
              <a:t> — Cybercriminals may target your internal systems and the services you use instead of just your data. This can lead to partial interruptions of your operations or even halt them altogether.</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Compliance risks</a:t>
            </a:r>
            <a:r>
              <a:rPr lang="en-GB" sz="1800" dirty="0">
                <a:effectLst/>
                <a:latin typeface="Calibri" panose="020F0502020204030204" pitchFamily="34" charset="0"/>
                <a:ea typeface="Calibri" panose="020F0502020204030204" pitchFamily="34" charset="0"/>
                <a:cs typeface="Arial" panose="020B0604020202020204" pitchFamily="34" charset="0"/>
              </a:rPr>
              <a:t> — International, local, and industry-specific standards and regulations set strict cybersecurity criteria that organizations should meet. Furthermore, third parties working with these organizations also have to comply with these requirements. Non-compliance usually leads to substantial fines and reputational damage.</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Reputational risks</a:t>
            </a:r>
            <a:r>
              <a:rPr lang="en-GB" sz="1800" dirty="0">
                <a:effectLst/>
                <a:latin typeface="Calibri" panose="020F0502020204030204" pitchFamily="34" charset="0"/>
                <a:ea typeface="Calibri" panose="020F0502020204030204" pitchFamily="34" charset="0"/>
                <a:cs typeface="Arial" panose="020B0604020202020204" pitchFamily="34" charset="0"/>
              </a:rPr>
              <a:t> — Having your valuable data and systems compromised serves as a red flag for your partners and customers, both current and future. Regaining their trust will take a lot of time and effort. And unfortunately, there’s no guarantee that you’ll be able to successfully recover your reputation after a severe cybersecurity incident.</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8</a:t>
            </a:fld>
            <a:endParaRPr lang="en-GB"/>
          </a:p>
        </p:txBody>
      </p:sp>
    </p:spTree>
    <p:extLst>
      <p:ext uri="{BB962C8B-B14F-4D97-AF65-F5344CB8AC3E}">
        <p14:creationId xmlns:p14="http://schemas.microsoft.com/office/powerpoint/2010/main" val="8534389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For a variety of reasons, sometimes performing organizations rely on vendors to provide what’s needed to complete a project. Especially, the SMEs. Procurement requirements are therefore of utmost importance to work with third party vendor security.</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r>
              <a:rPr lang="en-GB" sz="1800" i="1" dirty="0">
                <a:effectLst/>
                <a:latin typeface="Calibri" panose="020F0502020204030204" pitchFamily="34" charset="0"/>
                <a:ea typeface="Calibri" panose="020F0502020204030204" pitchFamily="34" charset="0"/>
                <a:cs typeface="Arial" panose="020B0604020202020204" pitchFamily="34" charset="0"/>
              </a:rPr>
              <a:t>Procurement requirements</a:t>
            </a:r>
            <a:r>
              <a:rPr lang="en-GB" sz="1800" dirty="0">
                <a:effectLst/>
                <a:latin typeface="Calibri" panose="020F0502020204030204" pitchFamily="34" charset="0"/>
                <a:ea typeface="Calibri" panose="020F0502020204030204" pitchFamily="34" charset="0"/>
                <a:cs typeface="Arial" panose="020B0604020202020204" pitchFamily="34" charset="0"/>
              </a:rPr>
              <a:t> refer to the goods and services that must be acquired from organizations outside the performing organization. For a variety of reasons, sometimes performing organizations rely on vendors to provide what’s needed to complete a project.</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While it’s true that procurement is a highly individualized process, there are also several foundational stages that will generally be utilized across the board.</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Arial" panose="020B0604020202020204" pitchFamily="34" charset="0"/>
              </a:rPr>
              <a:t>The first step in the procurement process is to identify requirements. All procurement requirements begin with the perception of a need. The need to cross a body of water could create a requirement to build a bridge, a ferry, or other transportation systems.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9</a:t>
            </a:fld>
            <a:endParaRPr lang="en-GB"/>
          </a:p>
        </p:txBody>
      </p:sp>
    </p:spTree>
    <p:extLst>
      <p:ext uri="{BB962C8B-B14F-4D97-AF65-F5344CB8AC3E}">
        <p14:creationId xmlns:p14="http://schemas.microsoft.com/office/powerpoint/2010/main" val="11307018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Before the procurement process can begin, a specific need must be recognized. For example, an organization may be interested in purchasing new computer monitors, re-ordering their monthly supply of paper products, or acquiring updated software. Depending on the company structure, this step might be managed by the business owners, department heads, executive team, staff, and/or procurement managers. In this stage, a budget will be set and a comprehensive view of spending will often be assessed.</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At this stage it is necessary to clearly define the need, and this may be done by way of a study to determine the best mode to cross the body of water (given the present situation and forecasted future need), then the type of bridge to be constructed, or a comparative cost/benefit analysis to determine the best solution between a bridge and other alternatives. The study should include if the need can be satisfied in-house or contracted out, quantification of the initial budgetary estimate, and an idea of the procurement lead-time.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10</a:t>
            </a:fld>
            <a:endParaRPr lang="en-GB"/>
          </a:p>
        </p:txBody>
      </p:sp>
    </p:spTree>
    <p:extLst>
      <p:ext uri="{BB962C8B-B14F-4D97-AF65-F5344CB8AC3E}">
        <p14:creationId xmlns:p14="http://schemas.microsoft.com/office/powerpoint/2010/main" val="31373641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 purchase request (or purchase requisition) is a formal request for goods or services and is generally submitted using specialized procurement software. Oftentimes, the purchase request will originate with an employee or manager, then be reviewed by the organization’s procurement team.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When a purchase request is approved, it becomes a purchase order. However, should the request be denied, it will typically be returned to the submitter with a brief explanation. A rejected purchase order, while not ideal, can be a good learning opportunity.</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11</a:t>
            </a:fld>
            <a:endParaRPr lang="en-GB"/>
          </a:p>
        </p:txBody>
      </p:sp>
    </p:spTree>
    <p:extLst>
      <p:ext uri="{BB962C8B-B14F-4D97-AF65-F5344CB8AC3E}">
        <p14:creationId xmlns:p14="http://schemas.microsoft.com/office/powerpoint/2010/main" val="22557880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The next step is to assess various vendors, then choose one that meets key requirements. Some organizations maintain a catalogue of approved vendors, featuring various suppliers that have already proven themselves.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Soliciting vendors is a process that can range from simple to complex, with its scope determined by the requirement(s) at hand. Usually, several requests for quotation (RFQ) will be sent to various vendors, so that the organization/procurement team can compare prices and options.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Remember that price should not be the only determinant when choosing a vendor. For best results, consider the “big picture” of what a vendor can offer, including:</a:t>
            </a:r>
          </a:p>
          <a:p>
            <a:pPr marL="342900" lvl="0" indent="-342900" algn="just">
              <a:lnSpc>
                <a:spcPct val="107000"/>
              </a:lnSpc>
              <a:buFont typeface="Arial" panose="020B0604020202020204" pitchFamily="34" charset="0"/>
              <a:buChar char="-"/>
            </a:pPr>
            <a:r>
              <a:rPr lang="en-GB" sz="1800" dirty="0">
                <a:effectLst/>
                <a:latin typeface="Calibri" panose="020F0502020204030204" pitchFamily="34" charset="0"/>
                <a:ea typeface="Arial" panose="020B0604020202020204" pitchFamily="34" charset="0"/>
                <a:cs typeface="Arial" panose="020B0604020202020204" pitchFamily="34" charset="0"/>
              </a:rPr>
              <a:t>Ease of communication</a:t>
            </a:r>
          </a:p>
          <a:p>
            <a:pPr marL="342900" lvl="0" indent="-342900" algn="just">
              <a:lnSpc>
                <a:spcPct val="107000"/>
              </a:lnSpc>
              <a:buFont typeface="Arial" panose="020B0604020202020204" pitchFamily="34" charset="0"/>
              <a:buChar char="-"/>
            </a:pPr>
            <a:r>
              <a:rPr lang="en-GB" sz="1800" dirty="0">
                <a:effectLst/>
                <a:latin typeface="Calibri" panose="020F0502020204030204" pitchFamily="34" charset="0"/>
                <a:ea typeface="Arial" panose="020B0604020202020204" pitchFamily="34" charset="0"/>
                <a:cs typeface="Arial" panose="020B0604020202020204" pitchFamily="34" charset="0"/>
              </a:rPr>
              <a:t>Company ethics</a:t>
            </a:r>
          </a:p>
          <a:p>
            <a:pPr marL="342900" lvl="0" indent="-342900" algn="just">
              <a:lnSpc>
                <a:spcPct val="107000"/>
              </a:lnSpc>
              <a:buFont typeface="Arial" panose="020B0604020202020204" pitchFamily="34" charset="0"/>
              <a:buChar char="-"/>
            </a:pPr>
            <a:r>
              <a:rPr lang="en-GB" sz="1800" dirty="0">
                <a:effectLst/>
                <a:latin typeface="Calibri" panose="020F0502020204030204" pitchFamily="34" charset="0"/>
                <a:ea typeface="Arial" panose="020B0604020202020204" pitchFamily="34" charset="0"/>
                <a:cs typeface="Arial" panose="020B0604020202020204" pitchFamily="34" charset="0"/>
              </a:rPr>
              <a:t>Accountability</a:t>
            </a:r>
          </a:p>
          <a:p>
            <a:pPr marL="342900" lvl="0" indent="-342900" algn="just">
              <a:lnSpc>
                <a:spcPct val="107000"/>
              </a:lnSpc>
              <a:spcAft>
                <a:spcPts val="800"/>
              </a:spcAft>
              <a:buFont typeface="Arial" panose="020B0604020202020204" pitchFamily="34" charset="0"/>
              <a:buChar char="-"/>
            </a:pPr>
            <a:r>
              <a:rPr lang="en-GB" sz="1800" dirty="0">
                <a:effectLst/>
                <a:latin typeface="Calibri" panose="020F0502020204030204" pitchFamily="34" charset="0"/>
                <a:ea typeface="Arial" panose="020B0604020202020204" pitchFamily="34" charset="0"/>
                <a:cs typeface="Arial" panose="020B0604020202020204" pitchFamily="34" charset="0"/>
              </a:rPr>
              <a:t>Production capabilities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After a vendor has been selected, investing time and energy into the relationship is important. A good relationship with a supplier can unlock better savings and service, delivering maximum value in the long term.</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12</a:t>
            </a:fld>
            <a:endParaRPr lang="en-GB"/>
          </a:p>
        </p:txBody>
      </p:sp>
    </p:spTree>
    <p:extLst>
      <p:ext uri="{BB962C8B-B14F-4D97-AF65-F5344CB8AC3E}">
        <p14:creationId xmlns:p14="http://schemas.microsoft.com/office/powerpoint/2010/main" val="40952617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Stage 4: Negotiate the terms of a contract with the selected supplier</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Once you have chosen the best-fit vendor, it’s time to move on to contract negotiations. In terms of successful procurement, this is one of the most critical stages by far. It is in this stage that you will outline – and agree to – pricing, as well as details such as delivery schedules, specific terms and conditions, and more. It can often be useful to assess previous contracts to pinpoint opportunities for improvement, allowing you to take a more informed approach going forward.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13</a:t>
            </a:fld>
            <a:endParaRPr lang="en-GB"/>
          </a:p>
        </p:txBody>
      </p:sp>
    </p:spTree>
    <p:extLst>
      <p:ext uri="{BB962C8B-B14F-4D97-AF65-F5344CB8AC3E}">
        <p14:creationId xmlns:p14="http://schemas.microsoft.com/office/powerpoint/2010/main" val="14051397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Stage 5 and 6: </a:t>
            </a:r>
            <a:r>
              <a:rPr lang="en-GB" sz="1800" dirty="0"/>
              <a:t>Finalize a purchase order</a:t>
            </a:r>
            <a:r>
              <a:rPr lang="en-GB" sz="1800" dirty="0">
                <a:effectLst/>
                <a:latin typeface="Calibri" panose="020F0502020204030204" pitchFamily="34" charset="0"/>
                <a:cs typeface="Arial" panose="020B0604020202020204" pitchFamily="34" charset="0"/>
              </a:rPr>
              <a:t> / </a:t>
            </a:r>
            <a:r>
              <a:rPr lang="en-GB" sz="1800" dirty="0">
                <a:effectLst/>
                <a:latin typeface="Calibri" panose="020F0502020204030204" pitchFamily="34" charset="0"/>
                <a:ea typeface="Calibri" panose="020F0502020204030204" pitchFamily="34" charset="0"/>
                <a:cs typeface="Arial" panose="020B0604020202020204" pitchFamily="34" charset="0"/>
              </a:rPr>
              <a:t>Order management</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As the goods/services are delivered, there should be someone responsible, ideally the end-user of the product or services, for checking that all standards have been met delivery deadlines, product quantities, and quality, etc. If there are issues with the items (e.g. damaged products), you have the option to reject the delivery. Clear communication with the vendor is key in the event of any delivery problems.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r>
              <a:rPr lang="en-GB" sz="1800" dirty="0">
                <a:effectLst/>
                <a:latin typeface="Calibri" panose="020F0502020204030204" pitchFamily="34" charset="0"/>
                <a:ea typeface="Calibri" panose="020F0502020204030204" pitchFamily="34" charset="0"/>
                <a:cs typeface="Arial" panose="020B0604020202020204" pitchFamily="34" charset="0"/>
              </a:rPr>
              <a:t>As technology and communications allow businesses to expand their supply chains, the complexity of vendor risk management increases. Your business is likely working with more vendors than ever before, and each of those vendors is going to pose some level of risk to your organization</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14</a:t>
            </a:fld>
            <a:endParaRPr lang="en-GB"/>
          </a:p>
        </p:txBody>
      </p:sp>
    </p:spTree>
    <p:extLst>
      <p:ext uri="{BB962C8B-B14F-4D97-AF65-F5344CB8AC3E}">
        <p14:creationId xmlns:p14="http://schemas.microsoft.com/office/powerpoint/2010/main" val="14797277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Arial" panose="020B0604020202020204" pitchFamily="34" charset="0"/>
              </a:rPr>
              <a:t>Vendor security risk management is a strategy designed to limit the number of threats, vulnerabilities, and weaknesses your organization faces due to the vendors in your supply chain. A vendor is typically a third-party organization that sells a product, service, or piece of equipment that your business needs to operate.</a:t>
            </a:r>
          </a:p>
          <a:p>
            <a:r>
              <a:rPr lang="en-GB" sz="1800" dirty="0">
                <a:effectLst/>
                <a:latin typeface="Calibri" panose="020F0502020204030204" pitchFamily="34" charset="0"/>
                <a:ea typeface="Calibri" panose="020F0502020204030204" pitchFamily="34" charset="0"/>
                <a:cs typeface="Arial" panose="020B0604020202020204" pitchFamily="34" charset="0"/>
              </a:rPr>
              <a:t>As technology and communications allow businesses to expand their supply chains, the complexity of vendor risk management increases. Your business is likely working with more vendors than ever before, and each of those vendors is going to pose some level of risk to your organization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Arial" panose="020B0604020202020204" pitchFamily="34" charset="0"/>
              </a:rPr>
              <a:t>Each vendor, upon being connected to your organization, is going to carry some level of cybersecurity risk. If they fail to uphold their end of the deal, or if they’re the victim of a cyberattack, it could impact your organization directly. An effective risk assessment, as part of a greater vendor risk management plan, strives to identify these potential failure points long before they become a problem and fix them.</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15</a:t>
            </a:fld>
            <a:endParaRPr lang="en-GB"/>
          </a:p>
        </p:txBody>
      </p:sp>
    </p:spTree>
    <p:extLst>
      <p:ext uri="{BB962C8B-B14F-4D97-AF65-F5344CB8AC3E}">
        <p14:creationId xmlns:p14="http://schemas.microsoft.com/office/powerpoint/2010/main" val="1407240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Vendor security risk management is an ongoing process, and one you’ll execute with every vendor you bring into your supply chain. Typically, the process looks like this: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u="sng" dirty="0">
                <a:effectLst/>
                <a:latin typeface="Calibri" panose="020F0502020204030204" pitchFamily="34" charset="0"/>
                <a:ea typeface="Calibri" panose="020F0502020204030204" pitchFamily="34" charset="0"/>
                <a:cs typeface="Arial" panose="020B0604020202020204" pitchFamily="34" charset="0"/>
              </a:rPr>
              <a:t>Step 1:  Analysis</a:t>
            </a:r>
            <a:r>
              <a:rPr lang="en-GB" sz="1800" dirty="0">
                <a:effectLst/>
                <a:latin typeface="Calibri" panose="020F0502020204030204" pitchFamily="34" charset="0"/>
                <a:ea typeface="Calibri" panose="020F0502020204030204" pitchFamily="34" charset="0"/>
                <a:cs typeface="Arial" panose="020B0604020202020204" pitchFamily="34" charset="0"/>
              </a:rPr>
              <a:t> – The company identifies the inherent risk of the relationship and the level of due diligence to be performed. Accordingly, the company evaluates the third party’s security posture and performs a gap analysis.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16</a:t>
            </a:fld>
            <a:endParaRPr lang="en-GB"/>
          </a:p>
        </p:txBody>
      </p:sp>
    </p:spTree>
    <p:extLst>
      <p:ext uri="{BB962C8B-B14F-4D97-AF65-F5344CB8AC3E}">
        <p14:creationId xmlns:p14="http://schemas.microsoft.com/office/powerpoint/2010/main" val="11945247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Vendor security risk management is an ongoing process, and one you’ll execute with every vendor you bring into your supply chain. Typically, the process looks like this: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u="sng" dirty="0">
                <a:effectLst/>
                <a:latin typeface="Calibri" panose="020F0502020204030204" pitchFamily="34" charset="0"/>
                <a:ea typeface="Calibri" panose="020F0502020204030204" pitchFamily="34" charset="0"/>
                <a:cs typeface="Arial" panose="020B0604020202020204" pitchFamily="34" charset="0"/>
              </a:rPr>
              <a:t>Step 2: Engagement</a:t>
            </a:r>
            <a:r>
              <a:rPr lang="en-GB" sz="1800" dirty="0">
                <a:effectLst/>
                <a:latin typeface="Calibri" panose="020F0502020204030204" pitchFamily="34" charset="0"/>
                <a:ea typeface="Calibri" panose="020F0502020204030204" pitchFamily="34" charset="0"/>
                <a:cs typeface="Arial" panose="020B0604020202020204" pitchFamily="34" charset="0"/>
              </a:rPr>
              <a:t> – The company and third party collaborate on how to remediate gaps.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dirty="0">
                <a:effectLst/>
                <a:latin typeface="Calibri" panose="020F0502020204030204" pitchFamily="34" charset="0"/>
                <a:ea typeface="Calibri" panose="020F0502020204030204" pitchFamily="34" charset="0"/>
                <a:cs typeface="Arial" panose="020B0604020202020204" pitchFamily="34" charset="0"/>
              </a:rPr>
              <a:t>Step 3: Remediation</a:t>
            </a:r>
            <a:r>
              <a:rPr lang="en-GB" sz="1200" dirty="0">
                <a:effectLst/>
                <a:latin typeface="Calibri" panose="020F0502020204030204" pitchFamily="34" charset="0"/>
                <a:ea typeface="Calibri" panose="020F0502020204030204" pitchFamily="34" charset="0"/>
                <a:cs typeface="Arial" panose="020B0604020202020204" pitchFamily="34" charset="0"/>
              </a:rPr>
              <a:t> – The third party fixes the cyber gaps.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17</a:t>
            </a:fld>
            <a:endParaRPr lang="en-GB"/>
          </a:p>
        </p:txBody>
      </p:sp>
    </p:spTree>
    <p:extLst>
      <p:ext uri="{BB962C8B-B14F-4D97-AF65-F5344CB8AC3E}">
        <p14:creationId xmlns:p14="http://schemas.microsoft.com/office/powerpoint/2010/main" val="10709625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Vendor security risk management is an ongoing process, and one you’ll execute with every vendor you bring into your supply chain. Typically, the process looks like this: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u="sng" dirty="0">
                <a:effectLst/>
                <a:latin typeface="Calibri" panose="020F0502020204030204" pitchFamily="34" charset="0"/>
                <a:ea typeface="Calibri" panose="020F0502020204030204" pitchFamily="34" charset="0"/>
                <a:cs typeface="Arial" panose="020B0604020202020204" pitchFamily="34" charset="0"/>
              </a:rPr>
              <a:t>Step 4: Approval</a:t>
            </a:r>
            <a:r>
              <a:rPr lang="en-GB" sz="1800" dirty="0">
                <a:effectLst/>
                <a:latin typeface="Calibri" panose="020F0502020204030204" pitchFamily="34" charset="0"/>
                <a:ea typeface="Calibri" panose="020F0502020204030204" pitchFamily="34" charset="0"/>
                <a:cs typeface="Arial" panose="020B0604020202020204" pitchFamily="34" charset="0"/>
              </a:rPr>
              <a:t> – The company approves the third party or rejects it based on risk tolerance.</a:t>
            </a:r>
          </a:p>
          <a:p>
            <a:pPr algn="just">
              <a:lnSpc>
                <a:spcPct val="107000"/>
              </a:lnSpc>
              <a:spcAft>
                <a:spcPts val="800"/>
              </a:spcAft>
            </a:pPr>
            <a:r>
              <a:rPr lang="en-GB" sz="1800" u="sng" dirty="0">
                <a:effectLst/>
                <a:latin typeface="Calibri" panose="020F0502020204030204" pitchFamily="34" charset="0"/>
                <a:ea typeface="Calibri" panose="020F0502020204030204" pitchFamily="34" charset="0"/>
                <a:cs typeface="Arial" panose="020B0604020202020204" pitchFamily="34" charset="0"/>
              </a:rPr>
              <a:t>Step 5: Monitoring</a:t>
            </a:r>
            <a:r>
              <a:rPr lang="en-GB" sz="1800" dirty="0">
                <a:effectLst/>
                <a:latin typeface="Calibri" panose="020F0502020204030204" pitchFamily="34" charset="0"/>
                <a:ea typeface="Calibri" panose="020F0502020204030204" pitchFamily="34" charset="0"/>
                <a:cs typeface="Arial" panose="020B0604020202020204" pitchFamily="34" charset="0"/>
              </a:rPr>
              <a:t> – The company continues to monitor the third party to detect any cyber gaps.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18</a:t>
            </a:fld>
            <a:endParaRPr lang="en-GB"/>
          </a:p>
        </p:txBody>
      </p:sp>
    </p:spTree>
    <p:extLst>
      <p:ext uri="{BB962C8B-B14F-4D97-AF65-F5344CB8AC3E}">
        <p14:creationId xmlns:p14="http://schemas.microsoft.com/office/powerpoint/2010/main" val="1171972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400"/>
              </a:spcAft>
            </a:pPr>
            <a:r>
              <a:rPr lang="en-GB" sz="1200" dirty="0">
                <a:effectLst/>
                <a:latin typeface="Calibri" panose="020F0502020204030204" pitchFamily="34" charset="0"/>
                <a:ea typeface="Calibri" panose="020F0502020204030204" pitchFamily="34" charset="0"/>
                <a:cs typeface="Arial" panose="020B0604020202020204" pitchFamily="34" charset="0"/>
              </a:rPr>
              <a:t>Social networks are very popular in today's world. Usually, a social network is defined as a small-world network, consisting of a set of individuals (persons, groups, organizations) connected by personal, work, or trust relationships. Social networking is then a quite broad and generic notion, which in the Web context might be applied to any kind of virtual community. For instance, users registered to a Web service, such as Web mail, online journals, or newspapers requiring a subscription, can be considered as a social network. In the following, we adopt the definition, according to which an online community’s Web site can be considered a Web-based social network only if it satisfies the following conditions:</a:t>
            </a:r>
          </a:p>
          <a:p>
            <a:pPr marL="144145" indent="-144145" algn="just">
              <a:lnSpc>
                <a:spcPct val="107000"/>
              </a:lnSpc>
              <a:spcAft>
                <a:spcPts val="400"/>
              </a:spcAft>
            </a:pPr>
            <a:r>
              <a:rPr lang="en-GB" sz="1200" dirty="0">
                <a:effectLst/>
                <a:latin typeface="Calibri" panose="020F0502020204030204" pitchFamily="34" charset="0"/>
                <a:ea typeface="Calibri" panose="020F0502020204030204" pitchFamily="34" charset="0"/>
                <a:cs typeface="Arial" panose="020B0604020202020204" pitchFamily="34" charset="0"/>
              </a:rPr>
              <a:t>• Relationships are explicitly specified by its members, and not inferred from existing interactions (e.g., a mailing list can be used to infer implicit relationships).</a:t>
            </a:r>
          </a:p>
          <a:p>
            <a:pPr marL="144145" indent="-144145" algn="just">
              <a:lnSpc>
                <a:spcPct val="107000"/>
              </a:lnSpc>
              <a:spcAft>
                <a:spcPts val="400"/>
              </a:spcAft>
            </a:pPr>
            <a:r>
              <a:rPr lang="en-GB" sz="1200" dirty="0">
                <a:effectLst/>
                <a:latin typeface="Calibri" panose="020F0502020204030204" pitchFamily="34" charset="0"/>
                <a:ea typeface="Calibri" panose="020F0502020204030204" pitchFamily="34" charset="0"/>
                <a:cs typeface="Arial" panose="020B0604020202020204" pitchFamily="34" charset="0"/>
              </a:rPr>
              <a:t>• Relationships are stored and managed by using technologies, such as database management systems, allowing relationship analysis and regulating access and retrieval of relationship data.</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Members are able to access relationship information, at least partially.</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19</a:t>
            </a:fld>
            <a:endParaRPr lang="en-GB"/>
          </a:p>
        </p:txBody>
      </p:sp>
    </p:spTree>
    <p:extLst>
      <p:ext uri="{BB962C8B-B14F-4D97-AF65-F5344CB8AC3E}">
        <p14:creationId xmlns:p14="http://schemas.microsoft.com/office/powerpoint/2010/main" val="11616514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l"/>
            <a:r>
              <a:rPr lang="en-GB" b="0" i="0" dirty="0">
                <a:solidFill>
                  <a:srgbClr val="666666"/>
                </a:solidFill>
                <a:effectLst/>
                <a:latin typeface="Arial" panose="020B0604020202020204" pitchFamily="34" charset="0"/>
              </a:rPr>
              <a:t>Social media is one area where security teams have faced a steep learning curve. Beyond being used by employees connected to corporate networks, platforms such as LinkedIn, Facebook and Twitter have been harnessed by enterprises as toolkits to conduct brand awareness, customer service, advertising and recruitment processes. However, each user on every platform presents a social media risk for security pros to contend with -- and the </a:t>
            </a:r>
            <a:r>
              <a:rPr lang="en-GB" b="0" i="0" u="sng" dirty="0">
                <a:solidFill>
                  <a:srgbClr val="007CAD"/>
                </a:solidFill>
                <a:effectLst/>
                <a:latin typeface="Arial" panose="020B0604020202020204" pitchFamily="34" charset="0"/>
                <a:hlinkClick r:id="rId3"/>
              </a:rPr>
              <a:t>risks are plenty</a:t>
            </a:r>
            <a:r>
              <a:rPr lang="en-GB" b="0" i="0" dirty="0">
                <a:solidFill>
                  <a:srgbClr val="666666"/>
                </a:solidFill>
                <a:effectLst/>
                <a:latin typeface="Arial" panose="020B0604020202020204" pitchFamily="34" charset="0"/>
              </a:rPr>
              <a:t>.</a:t>
            </a:r>
          </a:p>
          <a:p>
            <a:pPr algn="l"/>
            <a:r>
              <a:rPr lang="en-GB" b="0" i="0" dirty="0">
                <a:solidFill>
                  <a:srgbClr val="666666"/>
                </a:solidFill>
                <a:effectLst/>
                <a:latin typeface="Arial" panose="020B0604020202020204" pitchFamily="34" charset="0"/>
              </a:rPr>
              <a:t>From social engineering and malicious applications to noncompliance and fraud, organizations must understand the scope and consequences social media.</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20</a:t>
            </a:fld>
            <a:endParaRPr lang="en-GB"/>
          </a:p>
        </p:txBody>
      </p:sp>
    </p:spTree>
    <p:extLst>
      <p:ext uri="{BB962C8B-B14F-4D97-AF65-F5344CB8AC3E}">
        <p14:creationId xmlns:p14="http://schemas.microsoft.com/office/powerpoint/2010/main" val="8685054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Arial" panose="020B0604020202020204" pitchFamily="34" charset="0"/>
              </a:rPr>
              <a:t>Social media and social networking or messaging applications can pose a number of security and privacy risks to both organizations and individuals when used in an inappropriate or unsafe manner.</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Relationship-Based Access Control</a:t>
            </a:r>
            <a:r>
              <a:rPr lang="en-GB" sz="1800" dirty="0">
                <a:effectLst/>
                <a:latin typeface="Calibri" panose="020F0502020204030204" pitchFamily="34" charset="0"/>
                <a:ea typeface="Calibri" panose="020F0502020204030204" pitchFamily="34" charset="0"/>
                <a:cs typeface="Arial" panose="020B0604020202020204" pitchFamily="34" charset="0"/>
              </a:rPr>
              <a:t>: An access control paradigm specifically tailored to social networks, according to which social network members authorized to access a given resource are denoted in terms of the relationships they must participate in to get the access.</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21</a:t>
            </a:fld>
            <a:endParaRPr lang="en-GB"/>
          </a:p>
        </p:txBody>
      </p:sp>
    </p:spTree>
    <p:extLst>
      <p:ext uri="{BB962C8B-B14F-4D97-AF65-F5344CB8AC3E}">
        <p14:creationId xmlns:p14="http://schemas.microsoft.com/office/powerpoint/2010/main" val="10315225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Social Network</a:t>
            </a:r>
            <a:r>
              <a:rPr lang="en-GB" sz="1800" dirty="0">
                <a:effectLst/>
                <a:latin typeface="Calibri" panose="020F0502020204030204" pitchFamily="34" charset="0"/>
                <a:ea typeface="Calibri" panose="020F0502020204030204" pitchFamily="34" charset="0"/>
                <a:cs typeface="Arial" panose="020B0604020202020204" pitchFamily="34" charset="0"/>
              </a:rPr>
              <a:t>: A small-world network consisting of a set of individuals (persons, groups, organization) connected by personal, work, or trust relationships. Usually modelled as a graph, where nodes correspond to social network members, whereas edges denote the relationships existing between them.</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22</a:t>
            </a:fld>
            <a:endParaRPr lang="en-GB"/>
          </a:p>
        </p:txBody>
      </p:sp>
    </p:spTree>
    <p:extLst>
      <p:ext uri="{BB962C8B-B14F-4D97-AF65-F5344CB8AC3E}">
        <p14:creationId xmlns:p14="http://schemas.microsoft.com/office/powerpoint/2010/main" val="34166744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Social networks. </a:t>
            </a:r>
            <a:r>
              <a:rPr lang="en-GB" sz="1800" dirty="0">
                <a:effectLst/>
                <a:latin typeface="Calibri" panose="020F0502020204030204" pitchFamily="34" charset="0"/>
                <a:ea typeface="Calibri" panose="020F0502020204030204" pitchFamily="34" charset="0"/>
                <a:cs typeface="Arial" panose="020B0604020202020204" pitchFamily="34" charset="0"/>
              </a:rPr>
              <a:t>Communicating and sharing information with those around us is a part of everyone's life and has evolved from simple text messages to emails and to what we now call social media platforms. What is not very well known or realized is the fact that our exposure in the online environment comes with a lot of risks.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23</a:t>
            </a:fld>
            <a:endParaRPr lang="en-GB"/>
          </a:p>
        </p:txBody>
      </p:sp>
    </p:spTree>
    <p:extLst>
      <p:ext uri="{BB962C8B-B14F-4D97-AF65-F5344CB8AC3E}">
        <p14:creationId xmlns:p14="http://schemas.microsoft.com/office/powerpoint/2010/main" val="32195867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Other key terms are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Privacy-Aware Access Control</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Web-Based Social Network</a:t>
            </a:r>
          </a:p>
          <a:p>
            <a:endParaRPr lang="en-GB" i="0" dirty="0"/>
          </a:p>
        </p:txBody>
      </p:sp>
      <p:sp>
        <p:nvSpPr>
          <p:cNvPr id="4" name="Pladsholder til slidenummer 3"/>
          <p:cNvSpPr>
            <a:spLocks noGrp="1"/>
          </p:cNvSpPr>
          <p:nvPr>
            <p:ph type="sldNum" sz="quarter" idx="5"/>
          </p:nvPr>
        </p:nvSpPr>
        <p:spPr/>
        <p:txBody>
          <a:bodyPr/>
          <a:lstStyle/>
          <a:p>
            <a:fld id="{56C5C7D4-523D-454C-9E76-9D5F6B9709D9}" type="slidenum">
              <a:rPr lang="en-GB" smtClean="0"/>
              <a:t>24</a:t>
            </a:fld>
            <a:endParaRPr lang="en-GB"/>
          </a:p>
        </p:txBody>
      </p:sp>
    </p:spTree>
    <p:extLst>
      <p:ext uri="{BB962C8B-B14F-4D97-AF65-F5344CB8AC3E}">
        <p14:creationId xmlns:p14="http://schemas.microsoft.com/office/powerpoint/2010/main" val="9475717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Other key terms are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Privacy-Aware Access Control</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Web-Based Social Network</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Social Network Analysis</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Edge Perturbation</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Social Network Relationship</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And many more – like Graph Anonymization: Technique aimed at hiding private information about social network members when performing social network analysis. Node anonymization and edge perturbation are the two main graph anonymization techniques currently used.</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Also, the term Node Anonymization, which is a Graph anonymization technique aimed at hiding social network members’ identities by labelling the corresponding nodes with random identifiers (naïve anonymization), or, in case nodes are associated with attributes which can be used to identify the corresponding user, by using techniques based on k-anonymity.</a:t>
            </a:r>
          </a:p>
          <a:p>
            <a:endParaRPr lang="en-GB" i="0" dirty="0"/>
          </a:p>
        </p:txBody>
      </p:sp>
      <p:sp>
        <p:nvSpPr>
          <p:cNvPr id="4" name="Pladsholder til slidenummer 3"/>
          <p:cNvSpPr>
            <a:spLocks noGrp="1"/>
          </p:cNvSpPr>
          <p:nvPr>
            <p:ph type="sldNum" sz="quarter" idx="5"/>
          </p:nvPr>
        </p:nvSpPr>
        <p:spPr/>
        <p:txBody>
          <a:bodyPr/>
          <a:lstStyle/>
          <a:p>
            <a:fld id="{56C5C7D4-523D-454C-9E76-9D5F6B9709D9}" type="slidenum">
              <a:rPr lang="en-GB" smtClean="0"/>
              <a:t>25</a:t>
            </a:fld>
            <a:endParaRPr lang="en-GB"/>
          </a:p>
        </p:txBody>
      </p:sp>
    </p:spTree>
    <p:extLst>
      <p:ext uri="{BB962C8B-B14F-4D97-AF65-F5344CB8AC3E}">
        <p14:creationId xmlns:p14="http://schemas.microsoft.com/office/powerpoint/2010/main" val="27856330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Social Network Relationship</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And many more – like Graph Anonymization: Technique aimed at hiding private information about social network members when performing social network analysis. Node anonymization and edge perturbation are the two main graph anonymization techniques currently used.</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Also, the term Node Anonymization, which is a Graph anonymization technique aimed at hiding social network members’ identities by labelling the corresponding nodes with random identifiers (naïve anonymization), or, in case nodes are associated with attributes which can be used to identify the corresponding user, by using techniques based on k-anonymity.</a:t>
            </a:r>
          </a:p>
          <a:p>
            <a:endParaRPr lang="en-GB" i="0" dirty="0"/>
          </a:p>
        </p:txBody>
      </p:sp>
      <p:sp>
        <p:nvSpPr>
          <p:cNvPr id="4" name="Pladsholder til slidenummer 3"/>
          <p:cNvSpPr>
            <a:spLocks noGrp="1"/>
          </p:cNvSpPr>
          <p:nvPr>
            <p:ph type="sldNum" sz="quarter" idx="5"/>
          </p:nvPr>
        </p:nvSpPr>
        <p:spPr/>
        <p:txBody>
          <a:bodyPr/>
          <a:lstStyle/>
          <a:p>
            <a:fld id="{56C5C7D4-523D-454C-9E76-9D5F6B9709D9}" type="slidenum">
              <a:rPr lang="en-GB" smtClean="0"/>
              <a:t>26</a:t>
            </a:fld>
            <a:endParaRPr lang="en-GB"/>
          </a:p>
        </p:txBody>
      </p:sp>
    </p:spTree>
    <p:extLst>
      <p:ext uri="{BB962C8B-B14F-4D97-AF65-F5344CB8AC3E}">
        <p14:creationId xmlns:p14="http://schemas.microsoft.com/office/powerpoint/2010/main" val="11786986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l"/>
            <a:r>
              <a:rPr lang="en-GB" b="0" i="0" dirty="0">
                <a:solidFill>
                  <a:srgbClr val="111111"/>
                </a:solidFill>
                <a:effectLst/>
                <a:latin typeface="Precisely Demi"/>
              </a:rPr>
              <a:t>Geotagging is the process of appending geographic coordinates to media based on the location of a mobile device. Geotags can be applied to photos, videos, websites, text messages, and QR codes, and could also include time stamps or other contextual information.</a:t>
            </a:r>
          </a:p>
          <a:p>
            <a:pPr algn="l"/>
            <a:r>
              <a:rPr lang="en-GB" b="0" i="0" dirty="0">
                <a:solidFill>
                  <a:srgbClr val="111111"/>
                </a:solidFill>
                <a:effectLst/>
                <a:latin typeface="Precisely Demi"/>
              </a:rPr>
              <a:t>Why is Geotagging Important?</a:t>
            </a:r>
          </a:p>
          <a:p>
            <a:pPr algn="l"/>
            <a:r>
              <a:rPr lang="en-GB" b="0" i="0" dirty="0">
                <a:solidFill>
                  <a:srgbClr val="111111"/>
                </a:solidFill>
                <a:effectLst/>
                <a:latin typeface="Precisely Demi"/>
              </a:rPr>
              <a:t>Geotagging provides helpful insight into consumer activity. By using geotags to </a:t>
            </a:r>
            <a:r>
              <a:rPr lang="en-GB" b="0" i="0" dirty="0" err="1">
                <a:solidFill>
                  <a:srgbClr val="111111"/>
                </a:solidFill>
                <a:effectLst/>
                <a:latin typeface="Precisely Demi"/>
              </a:rPr>
              <a:t>analyze</a:t>
            </a:r>
            <a:r>
              <a:rPr lang="en-GB" b="0" i="0" dirty="0">
                <a:solidFill>
                  <a:srgbClr val="111111"/>
                </a:solidFill>
                <a:effectLst/>
                <a:latin typeface="Precisely Demi"/>
              </a:rPr>
              <a:t> where and how consumers interact with their brands, organizations can provide specialized offers and messaging. Geotags also reveal where individuals are when engaging with a website, or where they move throughout the day with their mobile device.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27</a:t>
            </a:fld>
            <a:endParaRPr lang="en-GB"/>
          </a:p>
        </p:txBody>
      </p:sp>
    </p:spTree>
    <p:extLst>
      <p:ext uri="{BB962C8B-B14F-4D97-AF65-F5344CB8AC3E}">
        <p14:creationId xmlns:p14="http://schemas.microsoft.com/office/powerpoint/2010/main" val="40094148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GB" b="0" dirty="0"/>
              <a:t>"Audience“ is a </a:t>
            </a:r>
            <a:r>
              <a:rPr lang="en-GB" dirty="0"/>
              <a:t>general term that refers to who is able to see and/or comment on your posts. </a:t>
            </a:r>
          </a:p>
        </p:txBody>
      </p:sp>
      <p:sp>
        <p:nvSpPr>
          <p:cNvPr id="4" name="Pladsholder til slidenummer 3"/>
          <p:cNvSpPr>
            <a:spLocks noGrp="1"/>
          </p:cNvSpPr>
          <p:nvPr>
            <p:ph type="sldNum" sz="quarter" idx="5"/>
          </p:nvPr>
        </p:nvSpPr>
        <p:spPr/>
        <p:txBody>
          <a:bodyPr/>
          <a:lstStyle/>
          <a:p>
            <a:fld id="{56C5C7D4-523D-454C-9E76-9D5F6B9709D9}" type="slidenum">
              <a:rPr lang="en-GB" smtClean="0"/>
              <a:t>28</a:t>
            </a:fld>
            <a:endParaRPr lang="en-GB"/>
          </a:p>
        </p:txBody>
      </p:sp>
    </p:spTree>
    <p:extLst>
      <p:ext uri="{BB962C8B-B14F-4D97-AF65-F5344CB8AC3E}">
        <p14:creationId xmlns:p14="http://schemas.microsoft.com/office/powerpoint/2010/main" val="4675259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l"/>
            <a:r>
              <a:rPr lang="en-GB" b="0" i="0" dirty="0">
                <a:solidFill>
                  <a:srgbClr val="202124"/>
                </a:solidFill>
                <a:effectLst/>
                <a:latin typeface="arial" panose="020B0604020202020204" pitchFamily="34" charset="0"/>
              </a:rPr>
              <a:t>The term “identity” is defined as “The effort to recognize and understand individual audience members (including customers, prospects, and other visitors) across channels and devices such that brands can interact with those individuals in ways that are relevant to, meaningful to, </a:t>
            </a:r>
            <a:r>
              <a:rPr lang="en-GB" b="0" i="0" dirty="0">
                <a:solidFill>
                  <a:srgbClr val="212529"/>
                </a:solidFill>
                <a:effectLst/>
                <a:latin typeface="Open Sans" panose="020B0606030504020204" pitchFamily="34" charset="0"/>
              </a:rPr>
              <a:t>and supportive of overarching business objectives.” </a:t>
            </a:r>
            <a:r>
              <a:rPr lang="en-GB" b="0" i="0" dirty="0">
                <a:solidFill>
                  <a:srgbClr val="41484E"/>
                </a:solidFill>
                <a:effectLst/>
                <a:latin typeface="Barlow" panose="00000500000000000000" pitchFamily="2" charset="0"/>
              </a:rPr>
              <a:t>Businesses can benefit from greater customer engagement and loyalty by providing customers with a platform that keeps their shared information safe. Customers, on the other hand, get the assurance of a secure and confidential experience.</a:t>
            </a:r>
            <a:endParaRPr lang="en-GB" dirty="0"/>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29</a:t>
            </a:fld>
            <a:endParaRPr lang="en-GB"/>
          </a:p>
        </p:txBody>
      </p:sp>
    </p:spTree>
    <p:extLst>
      <p:ext uri="{BB962C8B-B14F-4D97-AF65-F5344CB8AC3E}">
        <p14:creationId xmlns:p14="http://schemas.microsoft.com/office/powerpoint/2010/main" val="301349213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200" i="1" dirty="0">
                <a:effectLst/>
                <a:latin typeface="Calibri" panose="020F0502020204030204" pitchFamily="34" charset="0"/>
                <a:ea typeface="Calibri" panose="020F0502020204030204" pitchFamily="34" charset="0"/>
                <a:cs typeface="Arial" panose="020B0604020202020204" pitchFamily="34" charset="0"/>
              </a:rPr>
              <a:t>Password</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It is recommended to use a different password for each online account;</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It should be at least 10 characters long and contain uppercase letters, lowercase letters, numbers and special characters;</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It must not be disclosed to anyone, no matter how close or trusted the person we want to tell is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30</a:t>
            </a:fld>
            <a:endParaRPr lang="en-GB"/>
          </a:p>
        </p:txBody>
      </p:sp>
    </p:spTree>
    <p:extLst>
      <p:ext uri="{BB962C8B-B14F-4D97-AF65-F5344CB8AC3E}">
        <p14:creationId xmlns:p14="http://schemas.microsoft.com/office/powerpoint/2010/main" val="324540910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200" i="1" dirty="0">
                <a:effectLst/>
                <a:latin typeface="Calibri" panose="020F0502020204030204" pitchFamily="34" charset="0"/>
                <a:ea typeface="Calibri" panose="020F0502020204030204" pitchFamily="34" charset="0"/>
                <a:cs typeface="Arial" panose="020B0604020202020204" pitchFamily="34" charset="0"/>
              </a:rPr>
              <a:t>Password</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It is recommended not to use personal information when creating a password (</a:t>
            </a:r>
            <a:r>
              <a:rPr lang="en-GB" sz="1200" dirty="0" err="1">
                <a:effectLst/>
                <a:latin typeface="Calibri" panose="020F0502020204030204" pitchFamily="34" charset="0"/>
                <a:ea typeface="Calibri" panose="020F0502020204030204" pitchFamily="34" charset="0"/>
                <a:cs typeface="Arial" panose="020B0604020202020204" pitchFamily="34" charset="0"/>
              </a:rPr>
              <a:t>eg</a:t>
            </a:r>
            <a:r>
              <a:rPr lang="en-GB" sz="1200" dirty="0">
                <a:effectLst/>
                <a:latin typeface="Calibri" panose="020F0502020204030204" pitchFamily="34" charset="0"/>
                <a:ea typeface="Calibri" panose="020F0502020204030204" pitchFamily="34" charset="0"/>
                <a:cs typeface="Arial" panose="020B0604020202020204" pitchFamily="34" charset="0"/>
              </a:rPr>
              <a:t>: parents' names, date of birth, pet's name, etc.);</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Change your password periodically;</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Sign out of your account when you're using a device that's not yours or is being used by someone else.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31</a:t>
            </a:fld>
            <a:endParaRPr lang="en-GB"/>
          </a:p>
        </p:txBody>
      </p:sp>
    </p:spTree>
    <p:extLst>
      <p:ext uri="{BB962C8B-B14F-4D97-AF65-F5344CB8AC3E}">
        <p14:creationId xmlns:p14="http://schemas.microsoft.com/office/powerpoint/2010/main" val="27668679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Do your security updates on time!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Social media platforms regularly introduce new privacy and security settings. These can be found in your account settings and it is recommended that you check them regularly;</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Use the two-factor authentication (2FA) option to make sure someone isn't trying to hack your account.</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32</a:t>
            </a:fld>
            <a:endParaRPr lang="en-GB"/>
          </a:p>
        </p:txBody>
      </p:sp>
    </p:spTree>
    <p:extLst>
      <p:ext uri="{BB962C8B-B14F-4D97-AF65-F5344CB8AC3E}">
        <p14:creationId xmlns:p14="http://schemas.microsoft.com/office/powerpoint/2010/main" val="209504813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Do not accept friend requests from anyone!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Accept or send friend requests only from/to people you meet in real life or to public people you are interested in by taking care to follow their official profiles;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 NOT FORGET! If you feel attached to certain accounts you can restrict their access to your posts or you can block the account. You also have the option to report accounts or posts for reasons such as: fake account, fake name, posts with inappropriate content, incitement to violence, false information, etc.</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 NOT click!</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Many attackers use social engineering to gain a person's trust in order to later gain access to information;</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 not open links and attachments from social media if you are not 100% sure of the source (e.g. websites offering prizes are often intended to steal information);</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If from the chats, a friend seems to be behaving differently (asks a lot of questions, becomes very curious about his personal life, asks for money) there is a possibility that his account has been hacked and an attacker is using it for malicious purposes.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33</a:t>
            </a:fld>
            <a:endParaRPr lang="en-GB"/>
          </a:p>
        </p:txBody>
      </p:sp>
    </p:spTree>
    <p:extLst>
      <p:ext uri="{BB962C8B-B14F-4D97-AF65-F5344CB8AC3E}">
        <p14:creationId xmlns:p14="http://schemas.microsoft.com/office/powerpoint/2010/main" val="52515022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Think twice before posting!</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Social media offers as much an opportunity to create a positive online reputation as a negative one, in addition, even if we "delete" a post, once it has appeared online it cannot be permanently deleted;</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Don't reveal too many personal details on social media! "About Me" fields are optional.</a:t>
            </a:r>
          </a:p>
          <a:p>
            <a:pPr marL="144145" indent="-144145" algn="just">
              <a:lnSpc>
                <a:spcPct val="107000"/>
              </a:lnSpc>
              <a:spcAft>
                <a:spcPts val="800"/>
              </a:spcAft>
            </a:pP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34</a:t>
            </a:fld>
            <a:endParaRPr lang="en-GB"/>
          </a:p>
        </p:txBody>
      </p:sp>
    </p:spTree>
    <p:extLst>
      <p:ext uri="{BB962C8B-B14F-4D97-AF65-F5344CB8AC3E}">
        <p14:creationId xmlns:p14="http://schemas.microsoft.com/office/powerpoint/2010/main" val="13459229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Again, Think twice before posting!</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The boundary between professional and personal life in the online environment</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 not disclose information about your employer online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Don't post work photos or negative messages that put the employer in a bad light.</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Think before you post and don't risk your job.</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35</a:t>
            </a:fld>
            <a:endParaRPr lang="en-GB"/>
          </a:p>
        </p:txBody>
      </p:sp>
    </p:spTree>
    <p:extLst>
      <p:ext uri="{BB962C8B-B14F-4D97-AF65-F5344CB8AC3E}">
        <p14:creationId xmlns:p14="http://schemas.microsoft.com/office/powerpoint/2010/main" val="354508628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Close old accounts!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If you have old accounts on social media platforms that you no longer use, or even old accounts on the same platform, try to close them. In this way you create as few links as possible with current accounts being more protected from possible attackers;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Older accounts or platforms may not be as secure as today's.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36</a:t>
            </a:fld>
            <a:endParaRPr lang="en-GB"/>
          </a:p>
        </p:txBody>
      </p:sp>
    </p:spTree>
    <p:extLst>
      <p:ext uri="{BB962C8B-B14F-4D97-AF65-F5344CB8AC3E}">
        <p14:creationId xmlns:p14="http://schemas.microsoft.com/office/powerpoint/2010/main" val="179201385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Social media poses great risks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Social networks pose high security and privacy risks due to their centralized architecture, their huge store of personally identifiable information that any hacker would love to have, and the general ignorance of the population about how to properly use social media. privacy settings to improve their online safety.</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37</a:t>
            </a:fld>
            <a:endParaRPr lang="en-GB"/>
          </a:p>
        </p:txBody>
      </p:sp>
    </p:spTree>
    <p:extLst>
      <p:ext uri="{BB962C8B-B14F-4D97-AF65-F5344CB8AC3E}">
        <p14:creationId xmlns:p14="http://schemas.microsoft.com/office/powerpoint/2010/main" val="86026178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Social media poses great risks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Social networks pose high security and privacy risks due to their centralized architecture, their huge store of personally identifiable information that any hacker would love to have, and the general ignorance of the population about how to properly use social media. privacy settings to improve their online safety.</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Another very high risk, especially among teenagers, is trusting other people and the type of personal information disclosed online.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This can be combated through technological means and the enforcement of security policies.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We should consider information transmitted through social media to be insecure and therefore not transmit sensitive information through social media, thus the primary responsibility to stay safe rests with the USER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38</a:t>
            </a:fld>
            <a:endParaRPr lang="en-GB"/>
          </a:p>
        </p:txBody>
      </p:sp>
    </p:spTree>
    <p:extLst>
      <p:ext uri="{BB962C8B-B14F-4D97-AF65-F5344CB8AC3E}">
        <p14:creationId xmlns:p14="http://schemas.microsoft.com/office/powerpoint/2010/main" val="25987691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Social media poses great risks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Another very high risk, especially among teenagers, is trusting other people and the type of personal information disclosed online.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This can be combated through technological means and the enforcement of security policies.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We should consider information transmitted through social media to be insecure and therefore not transmit sensitive information through social media, thus the primary responsibility to stay safe rests with the USER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39</a:t>
            </a:fld>
            <a:endParaRPr lang="en-GB"/>
          </a:p>
        </p:txBody>
      </p:sp>
    </p:spTree>
    <p:extLst>
      <p:ext uri="{BB962C8B-B14F-4D97-AF65-F5344CB8AC3E}">
        <p14:creationId xmlns:p14="http://schemas.microsoft.com/office/powerpoint/2010/main" val="183609087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400" b="1" i="1" dirty="0">
                <a:effectLst/>
                <a:latin typeface="Calibri" panose="020F0502020204030204" pitchFamily="34" charset="0"/>
                <a:ea typeface="Calibri" panose="020F0502020204030204" pitchFamily="34" charset="0"/>
                <a:cs typeface="Arial" panose="020B0604020202020204" pitchFamily="34" charset="0"/>
              </a:rPr>
              <a:t>Bad social media habits</a:t>
            </a:r>
            <a:endParaRPr lang="en-GB" sz="1400" b="1"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Social networks are widely used platforms by users today. We have a wide range of possibilities available.</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Some are more geared towards uploading photos or videos, others towards our opinion and in other cases simply to keep in touch with friends and family. In any case, we are dealing with platforms that have many users around the world.</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This also makes hackers set their sights here. We will talk about these habits that should be changed in social networks if we want to keep our privacy and security.</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There are many types of platforms that we can find on the network that give us the opportunity to send messages to friends or family, commenting on photos, videos ...</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This makes them a very popular environment for both private users and businesses.</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However, this also causes you to have some risk to our security and privacy. Hackers can watch here to carry out their attacks. They can especially take advantage of bad user habits when using these platforms.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40</a:t>
            </a:fld>
            <a:endParaRPr lang="en-GB"/>
          </a:p>
        </p:txBody>
      </p:sp>
    </p:spTree>
    <p:extLst>
      <p:ext uri="{BB962C8B-B14F-4D97-AF65-F5344CB8AC3E}">
        <p14:creationId xmlns:p14="http://schemas.microsoft.com/office/powerpoint/2010/main" val="257277354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400" b="1" i="1" dirty="0">
                <a:effectLst/>
                <a:latin typeface="Calibri" panose="020F0502020204030204" pitchFamily="34" charset="0"/>
                <a:ea typeface="Calibri" panose="020F0502020204030204" pitchFamily="34" charset="0"/>
                <a:cs typeface="Arial" panose="020B0604020202020204" pitchFamily="34" charset="0"/>
              </a:rPr>
              <a:t>Bad social media habits</a:t>
            </a:r>
            <a:endParaRPr lang="en-GB" sz="1400" b="1"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Social networks are widely used platforms by users today. We have a wide range of possibilities available.</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Some are more geared towards uploading photos or videos, others towards our opinion and in other cases simply to keep in touch with friends and family. In any case, we are dealing with platforms that have many users around the world.</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This also makes hackers set their sights here. We will talk about these habits that should be changed in social networks if we want to keep our privacy and security.</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There are many types of platforms that we can find on the network that give us the opportunity to send messages to friends or family, commenting on photos, videos ...</a:t>
            </a:r>
          </a:p>
          <a:p>
            <a:pPr marL="144145" indent="-144145" algn="just">
              <a:lnSpc>
                <a:spcPct val="107000"/>
              </a:lnSpc>
              <a:spcAft>
                <a:spcPts val="800"/>
              </a:spcAft>
            </a:pP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41</a:t>
            </a:fld>
            <a:endParaRPr lang="en-GB"/>
          </a:p>
        </p:txBody>
      </p:sp>
    </p:spTree>
    <p:extLst>
      <p:ext uri="{BB962C8B-B14F-4D97-AF65-F5344CB8AC3E}">
        <p14:creationId xmlns:p14="http://schemas.microsoft.com/office/powerpoint/2010/main" val="122310938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This makes them a very popular environment for both private users and businesses.</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However, this also causes you to have some risk to our security and privacy. Hackers can watch here to carry out their attacks. They can especially take advantage of bad user habits when using these platforms.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42</a:t>
            </a:fld>
            <a:endParaRPr lang="en-GB"/>
          </a:p>
        </p:txBody>
      </p:sp>
    </p:spTree>
    <p:extLst>
      <p:ext uri="{BB962C8B-B14F-4D97-AF65-F5344CB8AC3E}">
        <p14:creationId xmlns:p14="http://schemas.microsoft.com/office/powerpoint/2010/main" val="155652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Habits that need to be changed</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Privacy and security are very important factors for users.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However, they are not always present.</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We can be victims of many types of attacks that compromise these two factors.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We can also make mistakes when using social media and it affects us.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43</a:t>
            </a:fld>
            <a:endParaRPr lang="en-GB"/>
          </a:p>
        </p:txBody>
      </p:sp>
    </p:spTree>
    <p:extLst>
      <p:ext uri="{BB962C8B-B14F-4D97-AF65-F5344CB8AC3E}">
        <p14:creationId xmlns:p14="http://schemas.microsoft.com/office/powerpoint/2010/main" val="301521415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Add any type of contact</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 very common error in social networks is adding any type of contact. This can happen on platforms like Facebook.</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It is possible that what we are adding is a bot rather than a real user.</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You need to know how to differentiate them and avoid adding any type of contact that your invite receives.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44</a:t>
            </a:fld>
            <a:endParaRPr lang="en-GB"/>
          </a:p>
        </p:txBody>
      </p:sp>
    </p:spTree>
    <p:extLst>
      <p:ext uri="{BB962C8B-B14F-4D97-AF65-F5344CB8AC3E}">
        <p14:creationId xmlns:p14="http://schemas.microsoft.com/office/powerpoint/2010/main" val="123702375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Sometimes bots are designed solely to collect user data. This may compromise our privacy. We need to have a real filter on the contacts we add.</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It is important that we have people among our friends who are not a problem for our security and privacy.</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45</a:t>
            </a:fld>
            <a:endParaRPr lang="en-GB"/>
          </a:p>
        </p:txBody>
      </p:sp>
    </p:spTree>
    <p:extLst>
      <p:ext uri="{BB962C8B-B14F-4D97-AF65-F5344CB8AC3E}">
        <p14:creationId xmlns:p14="http://schemas.microsoft.com/office/powerpoint/2010/main" val="126998519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Don't connect with social networks from anywhere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You often log in through social networks on any site. This is very comfortable, but not the best for privacy.</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Certainly on many occasions we find the possibility to register on a page or to connect to a platform through Facebook or Twitter. We avoid registering on that site and filling out a long form. The problem is that we provide personal data to that website through Facebook. This data / information we share can be used by third parties for advertising purposes.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46</a:t>
            </a:fld>
            <a:endParaRPr lang="en-GB"/>
          </a:p>
        </p:txBody>
      </p:sp>
    </p:spTree>
    <p:extLst>
      <p:ext uri="{BB962C8B-B14F-4D97-AF65-F5344CB8AC3E}">
        <p14:creationId xmlns:p14="http://schemas.microsoft.com/office/powerpoint/2010/main" val="95975426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Do not provide more information than necessary</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It is definitely one of the worst habits that many users have. They enter a lot of personal data, information that is not really necessary, into social networks.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For example, data such as our phone number, email address, information about where we live ... All this affects our advertising and could be used for bad purposes.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Don't give more information than is really necessary. In this way we will improve our privacy in the network, and we can even avoid certain security problems.</a:t>
            </a:r>
          </a:p>
          <a:p>
            <a:endParaRPr lang="en-GB" dirty="0"/>
          </a:p>
          <a:p>
            <a:pPr marL="144145" indent="-144145" algn="just">
              <a:lnSpc>
                <a:spcPct val="107000"/>
              </a:lnSpc>
              <a:spcAft>
                <a:spcPts val="800"/>
              </a:spcAft>
            </a:pPr>
            <a:r>
              <a:rPr lang="en-GB" sz="1200" i="1" dirty="0">
                <a:effectLst/>
                <a:latin typeface="Calibri" panose="020F0502020204030204" pitchFamily="34" charset="0"/>
                <a:ea typeface="Calibri" panose="020F0502020204030204" pitchFamily="34" charset="0"/>
                <a:cs typeface="Arial" panose="020B0604020202020204" pitchFamily="34" charset="0"/>
              </a:rPr>
              <a:t>Psychology discipline</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It is necessary to understand the concept and understand the thoughts and behaviours of both the attacker and the victim.</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The methods are important for social engineering because they are used to bypass protections that may be in place, such as firewalls and systems used to identify intruders.</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It helps to understand employee actions that are one of the main causes of data breaches.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47</a:t>
            </a:fld>
            <a:endParaRPr lang="en-GB"/>
          </a:p>
        </p:txBody>
      </p:sp>
    </p:spTree>
    <p:extLst>
      <p:ext uri="{BB962C8B-B14F-4D97-AF65-F5344CB8AC3E}">
        <p14:creationId xmlns:p14="http://schemas.microsoft.com/office/powerpoint/2010/main" val="161599898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We do not protect our privacy</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 final mistake is not properly protecting privacy. For example, we leave our profiles open for anyone to enter.</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We provide information to anyone who might collect it to create a profile for us and even send targeted advertising or perform various attacks that affect our security.</a:t>
            </a:r>
          </a:p>
          <a:p>
            <a:pPr algn="just">
              <a:lnSpc>
                <a:spcPct val="107000"/>
              </a:lnSpc>
              <a:spcAft>
                <a:spcPts val="800"/>
              </a:spcAft>
            </a:pPr>
            <a:endParaRPr lang="en-GB" sz="1800" i="1"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Social engineering from an interdisciplinary perspective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800"/>
              </a:spcAft>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Due to the technique used by hackers, it is necessary to approach an interdisciplinary perspective such as information technology, psychology, business and ethics.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48</a:t>
            </a:fld>
            <a:endParaRPr lang="en-GB"/>
          </a:p>
        </p:txBody>
      </p:sp>
    </p:spTree>
    <p:extLst>
      <p:ext uri="{BB962C8B-B14F-4D97-AF65-F5344CB8AC3E}">
        <p14:creationId xmlns:p14="http://schemas.microsoft.com/office/powerpoint/2010/main" val="57675569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The discipline of information technology</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Social engineering should be discussed in the context of current information systems and their defence used as a form of risk mitigation.</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Multi-factor authentication is a common and often effective way for organizations to confirm that the person accessing systems should actually have that access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An additional factor could be the use of a virtual private network (VPN), i.e. authentication to further validate the user.</a:t>
            </a:r>
          </a:p>
          <a:p>
            <a:pPr marL="144145" indent="-144145" algn="just">
              <a:lnSpc>
                <a:spcPct val="107000"/>
              </a:lnSpc>
              <a:spcAft>
                <a:spcPts val="800"/>
              </a:spcAft>
            </a:pPr>
            <a:endParaRPr lang="en-GB" sz="1800" i="1"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49</a:t>
            </a:fld>
            <a:endParaRPr lang="en-GB"/>
          </a:p>
        </p:txBody>
      </p:sp>
    </p:spTree>
    <p:extLst>
      <p:ext uri="{BB962C8B-B14F-4D97-AF65-F5344CB8AC3E}">
        <p14:creationId xmlns:p14="http://schemas.microsoft.com/office/powerpoint/2010/main" val="317728026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Business perspective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it is important because social engineering can affect many types of businesses and have implications for how organizations are structured and managed.</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it helps determine the factors that influence social engineering attacks and is beneficial if considered in more specific terms in relation to the following business areas: training and development, documented policies, internal audit procedures, budgets and organizational culture.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can detect deficiencies in any of the areas that may contribute to attacks.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50</a:t>
            </a:fld>
            <a:endParaRPr lang="en-GB"/>
          </a:p>
        </p:txBody>
      </p:sp>
    </p:spTree>
    <p:extLst>
      <p:ext uri="{BB962C8B-B14F-4D97-AF65-F5344CB8AC3E}">
        <p14:creationId xmlns:p14="http://schemas.microsoft.com/office/powerpoint/2010/main" val="362144535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Ethical perspective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it is important in the context of social engineering and related research because the idea of manipulating another human being violates many ethical principles.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helps, in the case of a social engineering event, to treat the victims.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It is important to consider</a:t>
            </a:r>
            <a:r>
              <a:rPr lang="en-GB" sz="18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each discipline, providing information on how to understand and interpret the subject, protect against different types of attacks, and understand the impact of social engineering from both a human and organizational perspective.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that each discipline's interpretation of the subject is useful only when viewed in the context of the other disciplines.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51</a:t>
            </a:fld>
            <a:endParaRPr lang="en-GB"/>
          </a:p>
        </p:txBody>
      </p:sp>
    </p:spTree>
    <p:extLst>
      <p:ext uri="{BB962C8B-B14F-4D97-AF65-F5344CB8AC3E}">
        <p14:creationId xmlns:p14="http://schemas.microsoft.com/office/powerpoint/2010/main" val="165625358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b="1" dirty="0">
                <a:effectLst/>
                <a:latin typeface="Calibri" panose="020F0502020204030204" pitchFamily="34" charset="0"/>
                <a:ea typeface="Calibri" panose="020F0502020204030204" pitchFamily="34" charset="0"/>
                <a:cs typeface="Arial" panose="020B0604020202020204" pitchFamily="34" charset="0"/>
              </a:rPr>
              <a:t>Security techniques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Equipment inventory</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Inventory of applications and operating systems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Wireless equipment control</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Network security design</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Limiting and controlling network ports, communication protocols and services</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52</a:t>
            </a:fld>
            <a:endParaRPr lang="en-GB"/>
          </a:p>
        </p:txBody>
      </p:sp>
    </p:spTree>
    <p:extLst>
      <p:ext uri="{BB962C8B-B14F-4D97-AF65-F5344CB8AC3E}">
        <p14:creationId xmlns:p14="http://schemas.microsoft.com/office/powerpoint/2010/main" val="339991504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Protection of perimeter areas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Physical access to locations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Controlled use of administrative privileges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Monitoring and controlling user accounts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Skills assessment and security training</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53</a:t>
            </a:fld>
            <a:endParaRPr lang="en-GB"/>
          </a:p>
        </p:txBody>
      </p:sp>
    </p:spTree>
    <p:extLst>
      <p:ext uri="{BB962C8B-B14F-4D97-AF65-F5344CB8AC3E}">
        <p14:creationId xmlns:p14="http://schemas.microsoft.com/office/powerpoint/2010/main" val="141801881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VPN (Virtual Private Network)</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 virtual private network is a secure connection over an insecure network such as the Internet. Virtual means the existence of a unique network, regardless of topology, that is, a group of geographically distributed computers that communicate and can be administered as a single network.</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Private means a virtual network with access control. which provides confidentiality, the integrity of messages and authenticates between the users and the computers participating in the communication.</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r>
              <a:rPr lang="en-GB" sz="1800" dirty="0" err="1">
                <a:effectLst/>
                <a:latin typeface="Calibri" panose="020F0502020204030204" pitchFamily="34" charset="0"/>
                <a:ea typeface="Calibri" panose="020F0502020204030204" pitchFamily="34" charset="0"/>
                <a:cs typeface="Arial" panose="020B0604020202020204" pitchFamily="34" charset="0"/>
              </a:rPr>
              <a:t>Defense</a:t>
            </a:r>
            <a:r>
              <a:rPr lang="en-GB" sz="1800" dirty="0">
                <a:effectLst/>
                <a:latin typeface="Calibri" panose="020F0502020204030204" pitchFamily="34" charset="0"/>
                <a:ea typeface="Calibri" panose="020F0502020204030204" pitchFamily="34" charset="0"/>
                <a:cs typeface="Arial" panose="020B0604020202020204" pitchFamily="34" charset="0"/>
              </a:rPr>
              <a:t>-in-Depth (DiD) supports this approach. Based on the notion that a single point of protection can and likely will be defeated, DiD security establishes multiple layers of protection through a combination of physical, electronic and procedural safeguards. </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 bank uses multiple security measures—such as video cameras, a guard, and a vault—this helps ensure that threats meet more than one line of </a:t>
            </a:r>
            <a:r>
              <a:rPr lang="en-GB" sz="1800" dirty="0" err="1">
                <a:effectLst/>
                <a:latin typeface="Calibri" panose="020F0502020204030204" pitchFamily="34" charset="0"/>
                <a:ea typeface="Calibri" panose="020F0502020204030204" pitchFamily="34" charset="0"/>
                <a:cs typeface="Arial" panose="020B0604020202020204" pitchFamily="34" charset="0"/>
              </a:rPr>
              <a:t>defense</a:t>
            </a:r>
            <a:r>
              <a:rPr lang="en-GB" sz="18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 security-in-depth approach comprises six main components:</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1. Policies and Procedures</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2. Physical</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3. Network</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4. Computer</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5. Application</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6. The device</a:t>
            </a:r>
          </a:p>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54</a:t>
            </a:fld>
            <a:endParaRPr lang="en-GB"/>
          </a:p>
        </p:txBody>
      </p:sp>
    </p:spTree>
    <p:extLst>
      <p:ext uri="{BB962C8B-B14F-4D97-AF65-F5344CB8AC3E}">
        <p14:creationId xmlns:p14="http://schemas.microsoft.com/office/powerpoint/2010/main" val="122325751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55</a:t>
            </a:fld>
            <a:endParaRPr lang="en-GB"/>
          </a:p>
        </p:txBody>
      </p:sp>
    </p:spTree>
    <p:extLst>
      <p:ext uri="{BB962C8B-B14F-4D97-AF65-F5344CB8AC3E}">
        <p14:creationId xmlns:p14="http://schemas.microsoft.com/office/powerpoint/2010/main" val="99450474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solidFill>
                  <a:schemeClr val="accent1"/>
                </a:solidFill>
                <a:effectLst>
                  <a:outerShdw blurRad="38100" dist="38100" dir="2700000" algn="tl">
                    <a:srgbClr val="000000">
                      <a:alpha val="43137"/>
                    </a:srgbClr>
                  </a:outerShdw>
                </a:effectLst>
              </a:rPr>
              <a:t>Thank you for your attention</a:t>
            </a:r>
            <a:endParaRPr lang="en-GB" sz="1200" b="1" dirty="0">
              <a:solidFill>
                <a:schemeClr val="accent1"/>
              </a:solidFill>
              <a:effectLst>
                <a:outerShdw blurRad="38100" dist="38100" dir="2700000" algn="tl">
                  <a:srgbClr val="000000">
                    <a:alpha val="43137"/>
                  </a:srgbClr>
                </a:outerShdw>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56</a:t>
            </a:fld>
            <a:endParaRPr lang="en-GB"/>
          </a:p>
        </p:txBody>
      </p:sp>
    </p:spTree>
    <p:extLst>
      <p:ext uri="{BB962C8B-B14F-4D97-AF65-F5344CB8AC3E}">
        <p14:creationId xmlns:p14="http://schemas.microsoft.com/office/powerpoint/2010/main" val="26887088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702ABE4-DD6E-B6EC-0390-896173C468A4}"/>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de-AT"/>
          </a:p>
        </p:txBody>
      </p:sp>
      <p:sp>
        <p:nvSpPr>
          <p:cNvPr id="3" name="Untertitel 2">
            <a:extLst>
              <a:ext uri="{FF2B5EF4-FFF2-40B4-BE49-F238E27FC236}">
                <a16:creationId xmlns:a16="http://schemas.microsoft.com/office/drawing/2014/main" id="{DDABB914-3B2A-FBE9-A86F-CB4DEE4787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AT"/>
          </a:p>
        </p:txBody>
      </p:sp>
      <p:sp>
        <p:nvSpPr>
          <p:cNvPr id="4" name="Datumsplatzhalter 3">
            <a:extLst>
              <a:ext uri="{FF2B5EF4-FFF2-40B4-BE49-F238E27FC236}">
                <a16:creationId xmlns:a16="http://schemas.microsoft.com/office/drawing/2014/main" id="{3774BEC5-E934-A677-B672-8CD71603CF64}"/>
              </a:ext>
            </a:extLst>
          </p:cNvPr>
          <p:cNvSpPr>
            <a:spLocks noGrp="1"/>
          </p:cNvSpPr>
          <p:nvPr>
            <p:ph type="dt" sz="half" idx="10"/>
          </p:nvPr>
        </p:nvSpPr>
        <p:spPr/>
        <p:txBody>
          <a:bodyPr/>
          <a:lstStyle/>
          <a:p>
            <a:fld id="{49E22B4F-9178-2D45-9CEF-EF1BC4758EFD}" type="datetimeFigureOut">
              <a:rPr lang="de-AT" smtClean="0"/>
              <a:t>25.05.23</a:t>
            </a:fld>
            <a:endParaRPr lang="de-AT"/>
          </a:p>
        </p:txBody>
      </p:sp>
      <p:sp>
        <p:nvSpPr>
          <p:cNvPr id="5" name="Fußzeilenplatzhalter 4">
            <a:extLst>
              <a:ext uri="{FF2B5EF4-FFF2-40B4-BE49-F238E27FC236}">
                <a16:creationId xmlns:a16="http://schemas.microsoft.com/office/drawing/2014/main" id="{BAD8AB38-B8DF-CF4F-CDEE-D92D5ECCD882}"/>
              </a:ext>
            </a:extLst>
          </p:cNvPr>
          <p:cNvSpPr>
            <a:spLocks noGrp="1"/>
          </p:cNvSpPr>
          <p:nvPr>
            <p:ph type="ftr" sz="quarter" idx="11"/>
          </p:nvPr>
        </p:nvSpPr>
        <p:spPr/>
        <p:txBody>
          <a:bodyPr/>
          <a:lstStyle/>
          <a:p>
            <a:endParaRPr lang="de-AT"/>
          </a:p>
        </p:txBody>
      </p:sp>
      <p:sp>
        <p:nvSpPr>
          <p:cNvPr id="6" name="Foliennummernplatzhalter 5">
            <a:extLst>
              <a:ext uri="{FF2B5EF4-FFF2-40B4-BE49-F238E27FC236}">
                <a16:creationId xmlns:a16="http://schemas.microsoft.com/office/drawing/2014/main" id="{4C0DC189-EB73-299B-DBF2-8C9BF4B92E76}"/>
              </a:ext>
            </a:extLst>
          </p:cNvPr>
          <p:cNvSpPr>
            <a:spLocks noGrp="1"/>
          </p:cNvSpPr>
          <p:nvPr>
            <p:ph type="sldNum" sz="quarter" idx="12"/>
          </p:nvPr>
        </p:nvSpPr>
        <p:spPr/>
        <p:txBody>
          <a:bodyPr/>
          <a:lstStyle/>
          <a:p>
            <a:fld id="{BD4FD87E-A437-A44C-9961-89B8E751C402}" type="slidenum">
              <a:rPr lang="de-AT" smtClean="0"/>
              <a:t>‹Nr.›</a:t>
            </a:fld>
            <a:endParaRPr lang="de-AT"/>
          </a:p>
        </p:txBody>
      </p:sp>
    </p:spTree>
    <p:extLst>
      <p:ext uri="{BB962C8B-B14F-4D97-AF65-F5344CB8AC3E}">
        <p14:creationId xmlns:p14="http://schemas.microsoft.com/office/powerpoint/2010/main" val="13153263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EE69BC5-AFF6-F66E-AF29-048199921CE1}"/>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12BFCE26-D234-79B9-EBFD-4AD3F1F71FDD}"/>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618E5171-F9A4-8B70-927B-76B360A9B6D9}"/>
              </a:ext>
            </a:extLst>
          </p:cNvPr>
          <p:cNvSpPr>
            <a:spLocks noGrp="1"/>
          </p:cNvSpPr>
          <p:nvPr>
            <p:ph type="dt" sz="half" idx="10"/>
          </p:nvPr>
        </p:nvSpPr>
        <p:spPr/>
        <p:txBody>
          <a:bodyPr/>
          <a:lstStyle/>
          <a:p>
            <a:fld id="{49E22B4F-9178-2D45-9CEF-EF1BC4758EFD}" type="datetimeFigureOut">
              <a:rPr lang="de-AT" smtClean="0"/>
              <a:t>25.05.23</a:t>
            </a:fld>
            <a:endParaRPr lang="de-AT"/>
          </a:p>
        </p:txBody>
      </p:sp>
      <p:sp>
        <p:nvSpPr>
          <p:cNvPr id="5" name="Fußzeilenplatzhalter 4">
            <a:extLst>
              <a:ext uri="{FF2B5EF4-FFF2-40B4-BE49-F238E27FC236}">
                <a16:creationId xmlns:a16="http://schemas.microsoft.com/office/drawing/2014/main" id="{BA352B07-4FC1-9105-4DA2-B3D6A1A20F38}"/>
              </a:ext>
            </a:extLst>
          </p:cNvPr>
          <p:cNvSpPr>
            <a:spLocks noGrp="1"/>
          </p:cNvSpPr>
          <p:nvPr>
            <p:ph type="ftr" sz="quarter" idx="11"/>
          </p:nvPr>
        </p:nvSpPr>
        <p:spPr/>
        <p:txBody>
          <a:bodyPr/>
          <a:lstStyle/>
          <a:p>
            <a:endParaRPr lang="de-AT"/>
          </a:p>
        </p:txBody>
      </p:sp>
      <p:sp>
        <p:nvSpPr>
          <p:cNvPr id="6" name="Foliennummernplatzhalter 5">
            <a:extLst>
              <a:ext uri="{FF2B5EF4-FFF2-40B4-BE49-F238E27FC236}">
                <a16:creationId xmlns:a16="http://schemas.microsoft.com/office/drawing/2014/main" id="{D93B0299-46A4-E3D0-C0D4-99DEF33FD0D2}"/>
              </a:ext>
            </a:extLst>
          </p:cNvPr>
          <p:cNvSpPr>
            <a:spLocks noGrp="1"/>
          </p:cNvSpPr>
          <p:nvPr>
            <p:ph type="sldNum" sz="quarter" idx="12"/>
          </p:nvPr>
        </p:nvSpPr>
        <p:spPr/>
        <p:txBody>
          <a:bodyPr/>
          <a:lstStyle/>
          <a:p>
            <a:fld id="{BD4FD87E-A437-A44C-9961-89B8E751C402}" type="slidenum">
              <a:rPr lang="de-AT" smtClean="0"/>
              <a:t>‹Nr.›</a:t>
            </a:fld>
            <a:endParaRPr lang="de-AT"/>
          </a:p>
        </p:txBody>
      </p:sp>
    </p:spTree>
    <p:extLst>
      <p:ext uri="{BB962C8B-B14F-4D97-AF65-F5344CB8AC3E}">
        <p14:creationId xmlns:p14="http://schemas.microsoft.com/office/powerpoint/2010/main" val="2254085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B8F704C-3343-C07A-0E77-28FC9609E20D}"/>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de-AT"/>
          </a:p>
        </p:txBody>
      </p:sp>
      <p:sp>
        <p:nvSpPr>
          <p:cNvPr id="3" name="Textplatzhalter 2">
            <a:extLst>
              <a:ext uri="{FF2B5EF4-FFF2-40B4-BE49-F238E27FC236}">
                <a16:creationId xmlns:a16="http://schemas.microsoft.com/office/drawing/2014/main" id="{926E3031-6650-6A27-C14E-F0A81D1DFEB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201A3134-5C93-E0C8-2E31-1BB941599789}"/>
              </a:ext>
            </a:extLst>
          </p:cNvPr>
          <p:cNvSpPr>
            <a:spLocks noGrp="1"/>
          </p:cNvSpPr>
          <p:nvPr>
            <p:ph type="dt" sz="half" idx="10"/>
          </p:nvPr>
        </p:nvSpPr>
        <p:spPr/>
        <p:txBody>
          <a:bodyPr/>
          <a:lstStyle/>
          <a:p>
            <a:fld id="{49E22B4F-9178-2D45-9CEF-EF1BC4758EFD}" type="datetimeFigureOut">
              <a:rPr lang="de-AT" smtClean="0"/>
              <a:t>25.05.23</a:t>
            </a:fld>
            <a:endParaRPr lang="de-AT"/>
          </a:p>
        </p:txBody>
      </p:sp>
      <p:sp>
        <p:nvSpPr>
          <p:cNvPr id="5" name="Fußzeilenplatzhalter 4">
            <a:extLst>
              <a:ext uri="{FF2B5EF4-FFF2-40B4-BE49-F238E27FC236}">
                <a16:creationId xmlns:a16="http://schemas.microsoft.com/office/drawing/2014/main" id="{07EF4140-ECB8-E68F-1A0D-16216FFE482A}"/>
              </a:ext>
            </a:extLst>
          </p:cNvPr>
          <p:cNvSpPr>
            <a:spLocks noGrp="1"/>
          </p:cNvSpPr>
          <p:nvPr>
            <p:ph type="ftr" sz="quarter" idx="11"/>
          </p:nvPr>
        </p:nvSpPr>
        <p:spPr/>
        <p:txBody>
          <a:bodyPr/>
          <a:lstStyle/>
          <a:p>
            <a:endParaRPr lang="de-AT"/>
          </a:p>
        </p:txBody>
      </p:sp>
      <p:sp>
        <p:nvSpPr>
          <p:cNvPr id="6" name="Foliennummernplatzhalter 5">
            <a:extLst>
              <a:ext uri="{FF2B5EF4-FFF2-40B4-BE49-F238E27FC236}">
                <a16:creationId xmlns:a16="http://schemas.microsoft.com/office/drawing/2014/main" id="{E219514D-ADC7-4028-4A1A-BA9F8F93FD3C}"/>
              </a:ext>
            </a:extLst>
          </p:cNvPr>
          <p:cNvSpPr>
            <a:spLocks noGrp="1"/>
          </p:cNvSpPr>
          <p:nvPr>
            <p:ph type="sldNum" sz="quarter" idx="12"/>
          </p:nvPr>
        </p:nvSpPr>
        <p:spPr/>
        <p:txBody>
          <a:bodyPr/>
          <a:lstStyle/>
          <a:p>
            <a:fld id="{BD4FD87E-A437-A44C-9961-89B8E751C402}" type="slidenum">
              <a:rPr lang="de-AT" smtClean="0"/>
              <a:t>‹Nr.›</a:t>
            </a:fld>
            <a:endParaRPr lang="de-AT"/>
          </a:p>
        </p:txBody>
      </p:sp>
    </p:spTree>
    <p:extLst>
      <p:ext uri="{BB962C8B-B14F-4D97-AF65-F5344CB8AC3E}">
        <p14:creationId xmlns:p14="http://schemas.microsoft.com/office/powerpoint/2010/main" val="10021150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558C531-36D5-7EC6-A426-3681B0FB5E7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700A8E5-BE29-D382-5823-EC4369BC5100}"/>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97CE700A-3BA8-05D6-79B1-D467D8043B8C}"/>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Datumsplatzhalter 4">
            <a:extLst>
              <a:ext uri="{FF2B5EF4-FFF2-40B4-BE49-F238E27FC236}">
                <a16:creationId xmlns:a16="http://schemas.microsoft.com/office/drawing/2014/main" id="{3FE68C2B-C664-4921-DDAE-57AF427706D4}"/>
              </a:ext>
            </a:extLst>
          </p:cNvPr>
          <p:cNvSpPr>
            <a:spLocks noGrp="1"/>
          </p:cNvSpPr>
          <p:nvPr>
            <p:ph type="dt" sz="half" idx="10"/>
          </p:nvPr>
        </p:nvSpPr>
        <p:spPr/>
        <p:txBody>
          <a:bodyPr/>
          <a:lstStyle/>
          <a:p>
            <a:fld id="{49E22B4F-9178-2D45-9CEF-EF1BC4758EFD}" type="datetimeFigureOut">
              <a:rPr lang="de-AT" smtClean="0"/>
              <a:t>25.05.23</a:t>
            </a:fld>
            <a:endParaRPr lang="de-AT"/>
          </a:p>
        </p:txBody>
      </p:sp>
      <p:sp>
        <p:nvSpPr>
          <p:cNvPr id="6" name="Fußzeilenplatzhalter 5">
            <a:extLst>
              <a:ext uri="{FF2B5EF4-FFF2-40B4-BE49-F238E27FC236}">
                <a16:creationId xmlns:a16="http://schemas.microsoft.com/office/drawing/2014/main" id="{EA9E9562-8EFA-1573-94A9-AA614AC25D9C}"/>
              </a:ext>
            </a:extLst>
          </p:cNvPr>
          <p:cNvSpPr>
            <a:spLocks noGrp="1"/>
          </p:cNvSpPr>
          <p:nvPr>
            <p:ph type="ftr" sz="quarter" idx="11"/>
          </p:nvPr>
        </p:nvSpPr>
        <p:spPr/>
        <p:txBody>
          <a:bodyPr/>
          <a:lstStyle/>
          <a:p>
            <a:endParaRPr lang="de-AT"/>
          </a:p>
        </p:txBody>
      </p:sp>
      <p:sp>
        <p:nvSpPr>
          <p:cNvPr id="7" name="Foliennummernplatzhalter 6">
            <a:extLst>
              <a:ext uri="{FF2B5EF4-FFF2-40B4-BE49-F238E27FC236}">
                <a16:creationId xmlns:a16="http://schemas.microsoft.com/office/drawing/2014/main" id="{C3A83CB9-501A-F60A-27F4-26B0B7C54ADC}"/>
              </a:ext>
            </a:extLst>
          </p:cNvPr>
          <p:cNvSpPr>
            <a:spLocks noGrp="1"/>
          </p:cNvSpPr>
          <p:nvPr>
            <p:ph type="sldNum" sz="quarter" idx="12"/>
          </p:nvPr>
        </p:nvSpPr>
        <p:spPr/>
        <p:txBody>
          <a:bodyPr/>
          <a:lstStyle/>
          <a:p>
            <a:fld id="{BD4FD87E-A437-A44C-9961-89B8E751C402}" type="slidenum">
              <a:rPr lang="de-AT" smtClean="0"/>
              <a:t>‹Nr.›</a:t>
            </a:fld>
            <a:endParaRPr lang="de-AT"/>
          </a:p>
        </p:txBody>
      </p:sp>
    </p:spTree>
    <p:extLst>
      <p:ext uri="{BB962C8B-B14F-4D97-AF65-F5344CB8AC3E}">
        <p14:creationId xmlns:p14="http://schemas.microsoft.com/office/powerpoint/2010/main" val="20360945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8195E01-884B-F10D-84CE-F56100D84664}"/>
              </a:ext>
            </a:extLst>
          </p:cNvPr>
          <p:cNvSpPr>
            <a:spLocks noGrp="1"/>
          </p:cNvSpPr>
          <p:nvPr>
            <p:ph type="title"/>
          </p:nvPr>
        </p:nvSpPr>
        <p:spPr>
          <a:xfrm>
            <a:off x="839788" y="365125"/>
            <a:ext cx="10515600" cy="1325563"/>
          </a:xfrm>
        </p:spPr>
        <p:txBody>
          <a:bodyPr/>
          <a:lstStyle/>
          <a:p>
            <a:r>
              <a:rPr lang="de-DE"/>
              <a:t>Mastertitelformat bearbeiten</a:t>
            </a:r>
            <a:endParaRPr lang="de-AT"/>
          </a:p>
        </p:txBody>
      </p:sp>
      <p:sp>
        <p:nvSpPr>
          <p:cNvPr id="3" name="Textplatzhalter 2">
            <a:extLst>
              <a:ext uri="{FF2B5EF4-FFF2-40B4-BE49-F238E27FC236}">
                <a16:creationId xmlns:a16="http://schemas.microsoft.com/office/drawing/2014/main" id="{B71A8FFB-1251-09A7-A5E1-7096376A5B0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F8A7F000-9149-6CC7-1315-7BC1B420A7C2}"/>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E337AA1-BFD6-989D-B464-70C4302ADF2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858D5E4D-793A-126B-00BC-4B41D191AC2E}"/>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7" name="Datumsplatzhalter 6">
            <a:extLst>
              <a:ext uri="{FF2B5EF4-FFF2-40B4-BE49-F238E27FC236}">
                <a16:creationId xmlns:a16="http://schemas.microsoft.com/office/drawing/2014/main" id="{40C88013-E878-FC2B-DF97-4D551119AC1E}"/>
              </a:ext>
            </a:extLst>
          </p:cNvPr>
          <p:cNvSpPr>
            <a:spLocks noGrp="1"/>
          </p:cNvSpPr>
          <p:nvPr>
            <p:ph type="dt" sz="half" idx="10"/>
          </p:nvPr>
        </p:nvSpPr>
        <p:spPr/>
        <p:txBody>
          <a:bodyPr/>
          <a:lstStyle/>
          <a:p>
            <a:fld id="{49E22B4F-9178-2D45-9CEF-EF1BC4758EFD}" type="datetimeFigureOut">
              <a:rPr lang="de-AT" smtClean="0"/>
              <a:t>25.05.23</a:t>
            </a:fld>
            <a:endParaRPr lang="de-AT"/>
          </a:p>
        </p:txBody>
      </p:sp>
      <p:sp>
        <p:nvSpPr>
          <p:cNvPr id="8" name="Fußzeilenplatzhalter 7">
            <a:extLst>
              <a:ext uri="{FF2B5EF4-FFF2-40B4-BE49-F238E27FC236}">
                <a16:creationId xmlns:a16="http://schemas.microsoft.com/office/drawing/2014/main" id="{9A4A0D6C-96DA-0865-2DDE-CC8B4CEC30ED}"/>
              </a:ext>
            </a:extLst>
          </p:cNvPr>
          <p:cNvSpPr>
            <a:spLocks noGrp="1"/>
          </p:cNvSpPr>
          <p:nvPr>
            <p:ph type="ftr" sz="quarter" idx="11"/>
          </p:nvPr>
        </p:nvSpPr>
        <p:spPr/>
        <p:txBody>
          <a:bodyPr/>
          <a:lstStyle/>
          <a:p>
            <a:endParaRPr lang="de-AT"/>
          </a:p>
        </p:txBody>
      </p:sp>
      <p:sp>
        <p:nvSpPr>
          <p:cNvPr id="9" name="Foliennummernplatzhalter 8">
            <a:extLst>
              <a:ext uri="{FF2B5EF4-FFF2-40B4-BE49-F238E27FC236}">
                <a16:creationId xmlns:a16="http://schemas.microsoft.com/office/drawing/2014/main" id="{0145C570-0604-5DEF-AEF2-79C488A33AAF}"/>
              </a:ext>
            </a:extLst>
          </p:cNvPr>
          <p:cNvSpPr>
            <a:spLocks noGrp="1"/>
          </p:cNvSpPr>
          <p:nvPr>
            <p:ph type="sldNum" sz="quarter" idx="12"/>
          </p:nvPr>
        </p:nvSpPr>
        <p:spPr/>
        <p:txBody>
          <a:bodyPr/>
          <a:lstStyle/>
          <a:p>
            <a:fld id="{BD4FD87E-A437-A44C-9961-89B8E751C402}" type="slidenum">
              <a:rPr lang="de-AT" smtClean="0"/>
              <a:t>‹Nr.›</a:t>
            </a:fld>
            <a:endParaRPr lang="de-AT"/>
          </a:p>
        </p:txBody>
      </p:sp>
    </p:spTree>
    <p:extLst>
      <p:ext uri="{BB962C8B-B14F-4D97-AF65-F5344CB8AC3E}">
        <p14:creationId xmlns:p14="http://schemas.microsoft.com/office/powerpoint/2010/main" val="3153503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E48DD5B-05BF-48E6-3274-E2F2BF765FF6}"/>
              </a:ext>
            </a:extLst>
          </p:cNvPr>
          <p:cNvSpPr>
            <a:spLocks noGrp="1"/>
          </p:cNvSpPr>
          <p:nvPr>
            <p:ph type="title"/>
          </p:nvPr>
        </p:nvSpPr>
        <p:spPr/>
        <p:txBody>
          <a:bodyPr/>
          <a:lstStyle/>
          <a:p>
            <a:r>
              <a:rPr lang="de-DE"/>
              <a:t>Mastertitelformat bearbeiten</a:t>
            </a:r>
            <a:endParaRPr lang="de-AT"/>
          </a:p>
        </p:txBody>
      </p:sp>
      <p:sp>
        <p:nvSpPr>
          <p:cNvPr id="3" name="Datumsplatzhalter 2">
            <a:extLst>
              <a:ext uri="{FF2B5EF4-FFF2-40B4-BE49-F238E27FC236}">
                <a16:creationId xmlns:a16="http://schemas.microsoft.com/office/drawing/2014/main" id="{0FF3D2F7-CBF6-B232-70A7-CE6E01F45815}"/>
              </a:ext>
            </a:extLst>
          </p:cNvPr>
          <p:cNvSpPr>
            <a:spLocks noGrp="1"/>
          </p:cNvSpPr>
          <p:nvPr>
            <p:ph type="dt" sz="half" idx="10"/>
          </p:nvPr>
        </p:nvSpPr>
        <p:spPr/>
        <p:txBody>
          <a:bodyPr/>
          <a:lstStyle/>
          <a:p>
            <a:fld id="{49E22B4F-9178-2D45-9CEF-EF1BC4758EFD}" type="datetimeFigureOut">
              <a:rPr lang="de-AT" smtClean="0"/>
              <a:t>25.05.23</a:t>
            </a:fld>
            <a:endParaRPr lang="de-AT"/>
          </a:p>
        </p:txBody>
      </p:sp>
      <p:sp>
        <p:nvSpPr>
          <p:cNvPr id="4" name="Fußzeilenplatzhalter 3">
            <a:extLst>
              <a:ext uri="{FF2B5EF4-FFF2-40B4-BE49-F238E27FC236}">
                <a16:creationId xmlns:a16="http://schemas.microsoft.com/office/drawing/2014/main" id="{ED292143-2301-093B-1754-16FDB96E2EC8}"/>
              </a:ext>
            </a:extLst>
          </p:cNvPr>
          <p:cNvSpPr>
            <a:spLocks noGrp="1"/>
          </p:cNvSpPr>
          <p:nvPr>
            <p:ph type="ftr" sz="quarter" idx="11"/>
          </p:nvPr>
        </p:nvSpPr>
        <p:spPr/>
        <p:txBody>
          <a:bodyPr/>
          <a:lstStyle/>
          <a:p>
            <a:endParaRPr lang="de-AT"/>
          </a:p>
        </p:txBody>
      </p:sp>
      <p:sp>
        <p:nvSpPr>
          <p:cNvPr id="5" name="Foliennummernplatzhalter 4">
            <a:extLst>
              <a:ext uri="{FF2B5EF4-FFF2-40B4-BE49-F238E27FC236}">
                <a16:creationId xmlns:a16="http://schemas.microsoft.com/office/drawing/2014/main" id="{95F4C624-818D-7E5E-5AAB-6C013D9605C4}"/>
              </a:ext>
            </a:extLst>
          </p:cNvPr>
          <p:cNvSpPr>
            <a:spLocks noGrp="1"/>
          </p:cNvSpPr>
          <p:nvPr>
            <p:ph type="sldNum" sz="quarter" idx="12"/>
          </p:nvPr>
        </p:nvSpPr>
        <p:spPr/>
        <p:txBody>
          <a:bodyPr/>
          <a:lstStyle/>
          <a:p>
            <a:fld id="{BD4FD87E-A437-A44C-9961-89B8E751C402}" type="slidenum">
              <a:rPr lang="de-AT" smtClean="0"/>
              <a:t>‹Nr.›</a:t>
            </a:fld>
            <a:endParaRPr lang="de-AT"/>
          </a:p>
        </p:txBody>
      </p:sp>
    </p:spTree>
    <p:extLst>
      <p:ext uri="{BB962C8B-B14F-4D97-AF65-F5344CB8AC3E}">
        <p14:creationId xmlns:p14="http://schemas.microsoft.com/office/powerpoint/2010/main" val="37032612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8D0A1295-4092-3B8B-99D3-0CA8AC1A7E4B}"/>
              </a:ext>
            </a:extLst>
          </p:cNvPr>
          <p:cNvSpPr>
            <a:spLocks noGrp="1"/>
          </p:cNvSpPr>
          <p:nvPr>
            <p:ph type="dt" sz="half" idx="10"/>
          </p:nvPr>
        </p:nvSpPr>
        <p:spPr/>
        <p:txBody>
          <a:bodyPr/>
          <a:lstStyle/>
          <a:p>
            <a:fld id="{49E22B4F-9178-2D45-9CEF-EF1BC4758EFD}" type="datetimeFigureOut">
              <a:rPr lang="de-AT" smtClean="0"/>
              <a:t>25.05.23</a:t>
            </a:fld>
            <a:endParaRPr lang="de-AT"/>
          </a:p>
        </p:txBody>
      </p:sp>
      <p:sp>
        <p:nvSpPr>
          <p:cNvPr id="3" name="Fußzeilenplatzhalter 2">
            <a:extLst>
              <a:ext uri="{FF2B5EF4-FFF2-40B4-BE49-F238E27FC236}">
                <a16:creationId xmlns:a16="http://schemas.microsoft.com/office/drawing/2014/main" id="{20652542-6424-4111-7636-7833B89EC774}"/>
              </a:ext>
            </a:extLst>
          </p:cNvPr>
          <p:cNvSpPr>
            <a:spLocks noGrp="1"/>
          </p:cNvSpPr>
          <p:nvPr>
            <p:ph type="ftr" sz="quarter" idx="11"/>
          </p:nvPr>
        </p:nvSpPr>
        <p:spPr/>
        <p:txBody>
          <a:bodyPr/>
          <a:lstStyle/>
          <a:p>
            <a:endParaRPr lang="de-AT"/>
          </a:p>
        </p:txBody>
      </p:sp>
      <p:sp>
        <p:nvSpPr>
          <p:cNvPr id="4" name="Foliennummernplatzhalter 3">
            <a:extLst>
              <a:ext uri="{FF2B5EF4-FFF2-40B4-BE49-F238E27FC236}">
                <a16:creationId xmlns:a16="http://schemas.microsoft.com/office/drawing/2014/main" id="{B351F436-6FC3-71F1-A1C1-8AE10CDDF854}"/>
              </a:ext>
            </a:extLst>
          </p:cNvPr>
          <p:cNvSpPr>
            <a:spLocks noGrp="1"/>
          </p:cNvSpPr>
          <p:nvPr>
            <p:ph type="sldNum" sz="quarter" idx="12"/>
          </p:nvPr>
        </p:nvSpPr>
        <p:spPr/>
        <p:txBody>
          <a:bodyPr/>
          <a:lstStyle/>
          <a:p>
            <a:fld id="{BD4FD87E-A437-A44C-9961-89B8E751C402}" type="slidenum">
              <a:rPr lang="de-AT" smtClean="0"/>
              <a:t>‹Nr.›</a:t>
            </a:fld>
            <a:endParaRPr lang="de-AT"/>
          </a:p>
        </p:txBody>
      </p:sp>
    </p:spTree>
    <p:extLst>
      <p:ext uri="{BB962C8B-B14F-4D97-AF65-F5344CB8AC3E}">
        <p14:creationId xmlns:p14="http://schemas.microsoft.com/office/powerpoint/2010/main" val="27456667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0B7188C-96E1-F7F7-811F-662247A2B91E}"/>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6D1F9B7E-0A13-FCF6-104F-A773E10612C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7A84A006-3CCD-03B7-8CB9-E10FF01A6B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F66B2E5B-C60A-A57E-EF0D-4740B81BE4A0}"/>
              </a:ext>
            </a:extLst>
          </p:cNvPr>
          <p:cNvSpPr>
            <a:spLocks noGrp="1"/>
          </p:cNvSpPr>
          <p:nvPr>
            <p:ph type="dt" sz="half" idx="10"/>
          </p:nvPr>
        </p:nvSpPr>
        <p:spPr/>
        <p:txBody>
          <a:bodyPr/>
          <a:lstStyle/>
          <a:p>
            <a:fld id="{49E22B4F-9178-2D45-9CEF-EF1BC4758EFD}" type="datetimeFigureOut">
              <a:rPr lang="de-AT" smtClean="0"/>
              <a:t>25.05.23</a:t>
            </a:fld>
            <a:endParaRPr lang="de-AT"/>
          </a:p>
        </p:txBody>
      </p:sp>
      <p:sp>
        <p:nvSpPr>
          <p:cNvPr id="6" name="Fußzeilenplatzhalter 5">
            <a:extLst>
              <a:ext uri="{FF2B5EF4-FFF2-40B4-BE49-F238E27FC236}">
                <a16:creationId xmlns:a16="http://schemas.microsoft.com/office/drawing/2014/main" id="{1ED45E71-6DD0-5D38-A046-1D977FF02989}"/>
              </a:ext>
            </a:extLst>
          </p:cNvPr>
          <p:cNvSpPr>
            <a:spLocks noGrp="1"/>
          </p:cNvSpPr>
          <p:nvPr>
            <p:ph type="ftr" sz="quarter" idx="11"/>
          </p:nvPr>
        </p:nvSpPr>
        <p:spPr/>
        <p:txBody>
          <a:bodyPr/>
          <a:lstStyle/>
          <a:p>
            <a:endParaRPr lang="de-AT"/>
          </a:p>
        </p:txBody>
      </p:sp>
      <p:sp>
        <p:nvSpPr>
          <p:cNvPr id="7" name="Foliennummernplatzhalter 6">
            <a:extLst>
              <a:ext uri="{FF2B5EF4-FFF2-40B4-BE49-F238E27FC236}">
                <a16:creationId xmlns:a16="http://schemas.microsoft.com/office/drawing/2014/main" id="{B2D062E0-DD00-330B-A1BC-9A61AC12CEF1}"/>
              </a:ext>
            </a:extLst>
          </p:cNvPr>
          <p:cNvSpPr>
            <a:spLocks noGrp="1"/>
          </p:cNvSpPr>
          <p:nvPr>
            <p:ph type="sldNum" sz="quarter" idx="12"/>
          </p:nvPr>
        </p:nvSpPr>
        <p:spPr/>
        <p:txBody>
          <a:bodyPr/>
          <a:lstStyle/>
          <a:p>
            <a:fld id="{BD4FD87E-A437-A44C-9961-89B8E751C402}" type="slidenum">
              <a:rPr lang="de-AT" smtClean="0"/>
              <a:t>‹Nr.›</a:t>
            </a:fld>
            <a:endParaRPr lang="de-AT"/>
          </a:p>
        </p:txBody>
      </p:sp>
    </p:spTree>
    <p:extLst>
      <p:ext uri="{BB962C8B-B14F-4D97-AF65-F5344CB8AC3E}">
        <p14:creationId xmlns:p14="http://schemas.microsoft.com/office/powerpoint/2010/main" val="32258627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CC28401-7417-A552-CB41-603AA95FBF5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F99C308B-0849-441F-9A9B-E246FC760F2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69C93C26-10A8-2FD5-2596-FCBC5DBF84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487E3E7D-F4D9-75D5-7AF5-E01FE4969D7A}"/>
              </a:ext>
            </a:extLst>
          </p:cNvPr>
          <p:cNvSpPr>
            <a:spLocks noGrp="1"/>
          </p:cNvSpPr>
          <p:nvPr>
            <p:ph type="dt" sz="half" idx="10"/>
          </p:nvPr>
        </p:nvSpPr>
        <p:spPr/>
        <p:txBody>
          <a:bodyPr/>
          <a:lstStyle/>
          <a:p>
            <a:fld id="{49E22B4F-9178-2D45-9CEF-EF1BC4758EFD}" type="datetimeFigureOut">
              <a:rPr lang="de-AT" smtClean="0"/>
              <a:t>25.05.23</a:t>
            </a:fld>
            <a:endParaRPr lang="de-AT"/>
          </a:p>
        </p:txBody>
      </p:sp>
      <p:sp>
        <p:nvSpPr>
          <p:cNvPr id="6" name="Fußzeilenplatzhalter 5">
            <a:extLst>
              <a:ext uri="{FF2B5EF4-FFF2-40B4-BE49-F238E27FC236}">
                <a16:creationId xmlns:a16="http://schemas.microsoft.com/office/drawing/2014/main" id="{0517D94C-D383-56EC-A7BB-FDC85A1B5157}"/>
              </a:ext>
            </a:extLst>
          </p:cNvPr>
          <p:cNvSpPr>
            <a:spLocks noGrp="1"/>
          </p:cNvSpPr>
          <p:nvPr>
            <p:ph type="ftr" sz="quarter" idx="11"/>
          </p:nvPr>
        </p:nvSpPr>
        <p:spPr/>
        <p:txBody>
          <a:bodyPr/>
          <a:lstStyle/>
          <a:p>
            <a:endParaRPr lang="de-AT"/>
          </a:p>
        </p:txBody>
      </p:sp>
      <p:sp>
        <p:nvSpPr>
          <p:cNvPr id="7" name="Foliennummernplatzhalter 6">
            <a:extLst>
              <a:ext uri="{FF2B5EF4-FFF2-40B4-BE49-F238E27FC236}">
                <a16:creationId xmlns:a16="http://schemas.microsoft.com/office/drawing/2014/main" id="{3E79DC52-D006-5394-E06C-17AD2CEE64A1}"/>
              </a:ext>
            </a:extLst>
          </p:cNvPr>
          <p:cNvSpPr>
            <a:spLocks noGrp="1"/>
          </p:cNvSpPr>
          <p:nvPr>
            <p:ph type="sldNum" sz="quarter" idx="12"/>
          </p:nvPr>
        </p:nvSpPr>
        <p:spPr/>
        <p:txBody>
          <a:bodyPr/>
          <a:lstStyle/>
          <a:p>
            <a:fld id="{BD4FD87E-A437-A44C-9961-89B8E751C402}" type="slidenum">
              <a:rPr lang="de-AT" smtClean="0"/>
              <a:t>‹Nr.›</a:t>
            </a:fld>
            <a:endParaRPr lang="de-AT"/>
          </a:p>
        </p:txBody>
      </p:sp>
    </p:spTree>
    <p:extLst>
      <p:ext uri="{BB962C8B-B14F-4D97-AF65-F5344CB8AC3E}">
        <p14:creationId xmlns:p14="http://schemas.microsoft.com/office/powerpoint/2010/main" val="37169067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E06146F-B525-647A-BB23-D8738D2CDE98}"/>
              </a:ext>
            </a:extLst>
          </p:cNvPr>
          <p:cNvSpPr>
            <a:spLocks noGrp="1"/>
          </p:cNvSpPr>
          <p:nvPr>
            <p:ph type="title"/>
          </p:nvPr>
        </p:nvSpPr>
        <p:spPr/>
        <p:txBody>
          <a:bodyPr/>
          <a:lstStyle/>
          <a:p>
            <a:r>
              <a:rPr lang="de-DE"/>
              <a:t>Mastertitelformat bearbeiten</a:t>
            </a:r>
            <a:endParaRPr lang="de-AT"/>
          </a:p>
        </p:txBody>
      </p:sp>
      <p:sp>
        <p:nvSpPr>
          <p:cNvPr id="3" name="Vertikaler Textplatzhalter 2">
            <a:extLst>
              <a:ext uri="{FF2B5EF4-FFF2-40B4-BE49-F238E27FC236}">
                <a16:creationId xmlns:a16="http://schemas.microsoft.com/office/drawing/2014/main" id="{35546819-47AC-7BA5-3991-BD13C346EFEC}"/>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415BD810-7DD1-C9FF-23FD-5F80F46EAF28}"/>
              </a:ext>
            </a:extLst>
          </p:cNvPr>
          <p:cNvSpPr>
            <a:spLocks noGrp="1"/>
          </p:cNvSpPr>
          <p:nvPr>
            <p:ph type="dt" sz="half" idx="10"/>
          </p:nvPr>
        </p:nvSpPr>
        <p:spPr/>
        <p:txBody>
          <a:bodyPr/>
          <a:lstStyle/>
          <a:p>
            <a:fld id="{49E22B4F-9178-2D45-9CEF-EF1BC4758EFD}" type="datetimeFigureOut">
              <a:rPr lang="de-AT" smtClean="0"/>
              <a:t>25.05.23</a:t>
            </a:fld>
            <a:endParaRPr lang="de-AT"/>
          </a:p>
        </p:txBody>
      </p:sp>
      <p:sp>
        <p:nvSpPr>
          <p:cNvPr id="5" name="Fußzeilenplatzhalter 4">
            <a:extLst>
              <a:ext uri="{FF2B5EF4-FFF2-40B4-BE49-F238E27FC236}">
                <a16:creationId xmlns:a16="http://schemas.microsoft.com/office/drawing/2014/main" id="{1BDF9BBC-E9C2-262B-8542-4E5502AE9A32}"/>
              </a:ext>
            </a:extLst>
          </p:cNvPr>
          <p:cNvSpPr>
            <a:spLocks noGrp="1"/>
          </p:cNvSpPr>
          <p:nvPr>
            <p:ph type="ftr" sz="quarter" idx="11"/>
          </p:nvPr>
        </p:nvSpPr>
        <p:spPr/>
        <p:txBody>
          <a:bodyPr/>
          <a:lstStyle/>
          <a:p>
            <a:endParaRPr lang="de-AT"/>
          </a:p>
        </p:txBody>
      </p:sp>
      <p:sp>
        <p:nvSpPr>
          <p:cNvPr id="6" name="Foliennummernplatzhalter 5">
            <a:extLst>
              <a:ext uri="{FF2B5EF4-FFF2-40B4-BE49-F238E27FC236}">
                <a16:creationId xmlns:a16="http://schemas.microsoft.com/office/drawing/2014/main" id="{0A5CF329-3BFE-6625-0E82-FAD95B9F4CCD}"/>
              </a:ext>
            </a:extLst>
          </p:cNvPr>
          <p:cNvSpPr>
            <a:spLocks noGrp="1"/>
          </p:cNvSpPr>
          <p:nvPr>
            <p:ph type="sldNum" sz="quarter" idx="12"/>
          </p:nvPr>
        </p:nvSpPr>
        <p:spPr/>
        <p:txBody>
          <a:bodyPr/>
          <a:lstStyle/>
          <a:p>
            <a:fld id="{BD4FD87E-A437-A44C-9961-89B8E751C402}" type="slidenum">
              <a:rPr lang="de-AT" smtClean="0"/>
              <a:t>‹Nr.›</a:t>
            </a:fld>
            <a:endParaRPr lang="de-AT"/>
          </a:p>
        </p:txBody>
      </p:sp>
    </p:spTree>
    <p:extLst>
      <p:ext uri="{BB962C8B-B14F-4D97-AF65-F5344CB8AC3E}">
        <p14:creationId xmlns:p14="http://schemas.microsoft.com/office/powerpoint/2010/main" val="40170743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CF80AB6-75BB-DFC8-C653-BFF44D2F9EDA}"/>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de-AT"/>
          </a:p>
        </p:txBody>
      </p:sp>
      <p:sp>
        <p:nvSpPr>
          <p:cNvPr id="3" name="Vertikaler Textplatzhalter 2">
            <a:extLst>
              <a:ext uri="{FF2B5EF4-FFF2-40B4-BE49-F238E27FC236}">
                <a16:creationId xmlns:a16="http://schemas.microsoft.com/office/drawing/2014/main" id="{112FE70E-FCCE-FA51-5857-AFAA9F610A74}"/>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32BEDE79-B84D-6305-4F01-F0315328C731}"/>
              </a:ext>
            </a:extLst>
          </p:cNvPr>
          <p:cNvSpPr>
            <a:spLocks noGrp="1"/>
          </p:cNvSpPr>
          <p:nvPr>
            <p:ph type="dt" sz="half" idx="10"/>
          </p:nvPr>
        </p:nvSpPr>
        <p:spPr/>
        <p:txBody>
          <a:bodyPr/>
          <a:lstStyle/>
          <a:p>
            <a:fld id="{49E22B4F-9178-2D45-9CEF-EF1BC4758EFD}" type="datetimeFigureOut">
              <a:rPr lang="de-AT" smtClean="0"/>
              <a:t>25.05.23</a:t>
            </a:fld>
            <a:endParaRPr lang="de-AT"/>
          </a:p>
        </p:txBody>
      </p:sp>
      <p:sp>
        <p:nvSpPr>
          <p:cNvPr id="5" name="Fußzeilenplatzhalter 4">
            <a:extLst>
              <a:ext uri="{FF2B5EF4-FFF2-40B4-BE49-F238E27FC236}">
                <a16:creationId xmlns:a16="http://schemas.microsoft.com/office/drawing/2014/main" id="{06BF8798-CC26-D8C2-90B7-502AEFD1B705}"/>
              </a:ext>
            </a:extLst>
          </p:cNvPr>
          <p:cNvSpPr>
            <a:spLocks noGrp="1"/>
          </p:cNvSpPr>
          <p:nvPr>
            <p:ph type="ftr" sz="quarter" idx="11"/>
          </p:nvPr>
        </p:nvSpPr>
        <p:spPr/>
        <p:txBody>
          <a:bodyPr/>
          <a:lstStyle/>
          <a:p>
            <a:endParaRPr lang="de-AT"/>
          </a:p>
        </p:txBody>
      </p:sp>
      <p:sp>
        <p:nvSpPr>
          <p:cNvPr id="6" name="Foliennummernplatzhalter 5">
            <a:extLst>
              <a:ext uri="{FF2B5EF4-FFF2-40B4-BE49-F238E27FC236}">
                <a16:creationId xmlns:a16="http://schemas.microsoft.com/office/drawing/2014/main" id="{63C15BC7-CA01-5857-1754-F7B91D09DBE7}"/>
              </a:ext>
            </a:extLst>
          </p:cNvPr>
          <p:cNvSpPr>
            <a:spLocks noGrp="1"/>
          </p:cNvSpPr>
          <p:nvPr>
            <p:ph type="sldNum" sz="quarter" idx="12"/>
          </p:nvPr>
        </p:nvSpPr>
        <p:spPr/>
        <p:txBody>
          <a:bodyPr/>
          <a:lstStyle/>
          <a:p>
            <a:fld id="{BD4FD87E-A437-A44C-9961-89B8E751C402}" type="slidenum">
              <a:rPr lang="de-AT" smtClean="0"/>
              <a:t>‹Nr.›</a:t>
            </a:fld>
            <a:endParaRPr lang="de-AT"/>
          </a:p>
        </p:txBody>
      </p:sp>
    </p:spTree>
    <p:extLst>
      <p:ext uri="{BB962C8B-B14F-4D97-AF65-F5344CB8AC3E}">
        <p14:creationId xmlns:p14="http://schemas.microsoft.com/office/powerpoint/2010/main" val="35236910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EAA7CA61-2F61-4F31-B5AB-6A42871706F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5C9977F8-942A-DE7A-424C-CDC53A0329A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67C58454-B107-C2D2-D918-E7D3BFB3445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E22B4F-9178-2D45-9CEF-EF1BC4758EFD}" type="datetimeFigureOut">
              <a:rPr lang="de-AT" smtClean="0"/>
              <a:t>25.05.23</a:t>
            </a:fld>
            <a:endParaRPr lang="de-AT"/>
          </a:p>
        </p:txBody>
      </p:sp>
      <p:sp>
        <p:nvSpPr>
          <p:cNvPr id="5" name="Fußzeilenplatzhalter 4">
            <a:extLst>
              <a:ext uri="{FF2B5EF4-FFF2-40B4-BE49-F238E27FC236}">
                <a16:creationId xmlns:a16="http://schemas.microsoft.com/office/drawing/2014/main" id="{36E88AED-3C9B-3BAC-72C8-22C5DF16030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AT"/>
          </a:p>
        </p:txBody>
      </p:sp>
      <p:sp>
        <p:nvSpPr>
          <p:cNvPr id="6" name="Foliennummernplatzhalter 5">
            <a:extLst>
              <a:ext uri="{FF2B5EF4-FFF2-40B4-BE49-F238E27FC236}">
                <a16:creationId xmlns:a16="http://schemas.microsoft.com/office/drawing/2014/main" id="{F5B3F81B-BB1A-05F1-1B03-66CECAE62E3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4FD87E-A437-A44C-9961-89B8E751C402}" type="slidenum">
              <a:rPr lang="de-AT" smtClean="0"/>
              <a:t>‹Nr.›</a:t>
            </a:fld>
            <a:endParaRPr lang="de-AT"/>
          </a:p>
        </p:txBody>
      </p:sp>
    </p:spTree>
    <p:extLst>
      <p:ext uri="{BB962C8B-B14F-4D97-AF65-F5344CB8AC3E}">
        <p14:creationId xmlns:p14="http://schemas.microsoft.com/office/powerpoint/2010/main" val="16187137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7.jp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0.jp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21.jp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22.jp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7.jp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23.jp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26.jp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3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4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4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1.xml"/><Relationship Id="rId5" Type="http://schemas.openxmlformats.org/officeDocument/2006/relationships/image" Target="../media/image28.jpg"/><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5.png"/></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1.xml"/><Relationship Id="rId5" Type="http://schemas.openxmlformats.org/officeDocument/2006/relationships/image" Target="../media/image30.jpg"/><Relationship Id="rId4" Type="http://schemas.openxmlformats.org/officeDocument/2006/relationships/image" Target="../media/image5.png"/></Relationships>
</file>

<file path=ppt/slides/_rels/slide4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4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4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4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5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5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5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5.png"/></Relationships>
</file>

<file path=ppt/slides/_rels/slide5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5.xml"/><Relationship Id="rId1" Type="http://schemas.openxmlformats.org/officeDocument/2006/relationships/slideLayout" Target="../slideLayouts/slideLayout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de-AT" sz="6000" b="1" dirty="0">
                <a:solidFill>
                  <a:srgbClr val="1F4E79"/>
                </a:solidFill>
                <a:effectLst/>
                <a:latin typeface="Calibri" panose="020F0502020204030204" pitchFamily="34" charset="0"/>
                <a:ea typeface="Calibri" panose="020F0502020204030204" pitchFamily="34" charset="0"/>
                <a:cs typeface="Arial" panose="020B0604020202020204" pitchFamily="34" charset="0"/>
              </a:rPr>
              <a:t>Sicherheit von Drittanbietern</a:t>
            </a:r>
            <a:endParaRPr lang="de-AT" dirty="0"/>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de-AT" sz="2800" dirty="0">
                <a:solidFill>
                  <a:schemeClr val="tx1">
                    <a:alpha val="60000"/>
                  </a:schemeClr>
                </a:solidFill>
              </a:rPr>
              <a:t>Referat 3 für Manager 1 - Woche 6</a:t>
            </a: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14665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Billede 14" descr="Et billede, der indeholder tekst, whiteboard&#10;&#10;Automatisk genereret beskrivelse">
            <a:extLst>
              <a:ext uri="{FF2B5EF4-FFF2-40B4-BE49-F238E27FC236}">
                <a16:creationId xmlns:a16="http://schemas.microsoft.com/office/drawing/2014/main" id="{399E89CD-2EF7-424C-A1D0-5B3793519B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7682" y="1916824"/>
            <a:ext cx="4297543" cy="4297543"/>
          </a:xfrm>
          <a:prstGeom prst="rect">
            <a:avLst/>
          </a:prstGeom>
        </p:spPr>
      </p:pic>
      <p:sp>
        <p:nvSpPr>
          <p:cNvPr id="3" name="Tekstfelt 2">
            <a:extLst>
              <a:ext uri="{FF2B5EF4-FFF2-40B4-BE49-F238E27FC236}">
                <a16:creationId xmlns:a16="http://schemas.microsoft.com/office/drawing/2014/main" id="{B711E33B-6E75-4A16-9EDC-9262194F6374}"/>
              </a:ext>
            </a:extLst>
          </p:cNvPr>
          <p:cNvSpPr txBox="1"/>
          <p:nvPr/>
        </p:nvSpPr>
        <p:spPr>
          <a:xfrm>
            <a:off x="1850833" y="1374845"/>
            <a:ext cx="8729553" cy="769441"/>
          </a:xfrm>
          <a:prstGeom prst="rect">
            <a:avLst/>
          </a:prstGeom>
          <a:noFill/>
        </p:spPr>
        <p:txBody>
          <a:bodyPr wrap="square">
            <a:spAutoFit/>
          </a:bodyPr>
          <a:lstStyle/>
          <a:p>
            <a:r>
              <a:rPr lang="de-AT" sz="4400" dirty="0"/>
              <a:t>Informationssicherheit für Manager</a:t>
            </a:r>
          </a:p>
        </p:txBody>
      </p:sp>
      <p:sp>
        <p:nvSpPr>
          <p:cNvPr id="6" name="Tekstfelt 5">
            <a:extLst>
              <a:ext uri="{FF2B5EF4-FFF2-40B4-BE49-F238E27FC236}">
                <a16:creationId xmlns:a16="http://schemas.microsoft.com/office/drawing/2014/main" id="{C3CA97A0-F391-4ABF-AEF4-6ABC7E81BF4A}"/>
              </a:ext>
            </a:extLst>
          </p:cNvPr>
          <p:cNvSpPr txBox="1"/>
          <p:nvPr/>
        </p:nvSpPr>
        <p:spPr>
          <a:xfrm>
            <a:off x="4500978" y="2542543"/>
            <a:ext cx="6079407" cy="830997"/>
          </a:xfrm>
          <a:prstGeom prst="rect">
            <a:avLst/>
          </a:prstGeom>
          <a:noFill/>
        </p:spPr>
        <p:txBody>
          <a:bodyPr wrap="square">
            <a:spAutoFit/>
          </a:bodyPr>
          <a:lstStyle/>
          <a:p>
            <a:r>
              <a:rPr lang="de-AT" sz="2400" dirty="0">
                <a:effectLst/>
                <a:latin typeface="Calibri" panose="020F0502020204030204" pitchFamily="34" charset="0"/>
                <a:ea typeface="Calibri" panose="020F0502020204030204" pitchFamily="34" charset="0"/>
                <a:cs typeface="Arial" panose="020B0604020202020204" pitchFamily="34" charset="0"/>
              </a:rPr>
              <a:t>Name der Einheit (Modul): </a:t>
            </a:r>
          </a:p>
          <a:p>
            <a:r>
              <a:rPr lang="de-AT" sz="2400" dirty="0">
                <a:effectLst/>
                <a:latin typeface="Calibri" panose="020F0502020204030204" pitchFamily="34" charset="0"/>
                <a:ea typeface="Calibri" panose="020F0502020204030204" pitchFamily="34" charset="0"/>
                <a:cs typeface="Arial" panose="020B0604020202020204" pitchFamily="34" charset="0"/>
              </a:rPr>
              <a:t>Sicherheit von Drittanbietern</a:t>
            </a:r>
            <a:endParaRPr lang="de-AT" sz="2400" dirty="0"/>
          </a:p>
        </p:txBody>
      </p:sp>
      <p:cxnSp>
        <p:nvCxnSpPr>
          <p:cNvPr id="7" name="Lige forbindelse 6">
            <a:extLst>
              <a:ext uri="{FF2B5EF4-FFF2-40B4-BE49-F238E27FC236}">
                <a16:creationId xmlns:a16="http://schemas.microsoft.com/office/drawing/2014/main" id="{F9BD1ACA-4815-4700-86BF-68A0E94F546C}"/>
              </a:ext>
            </a:extLst>
          </p:cNvPr>
          <p:cNvCxnSpPr>
            <a:cxnSpLocks/>
          </p:cNvCxnSpPr>
          <p:nvPr/>
        </p:nvCxnSpPr>
        <p:spPr>
          <a:xfrm>
            <a:off x="4190260" y="3429000"/>
            <a:ext cx="6516210"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kstfelt 15">
            <a:extLst>
              <a:ext uri="{FF2B5EF4-FFF2-40B4-BE49-F238E27FC236}">
                <a16:creationId xmlns:a16="http://schemas.microsoft.com/office/drawing/2014/main" id="{16DBEB48-0485-4439-9982-2A3CCC9E4EB2}"/>
              </a:ext>
            </a:extLst>
          </p:cNvPr>
          <p:cNvSpPr txBox="1"/>
          <p:nvPr/>
        </p:nvSpPr>
        <p:spPr>
          <a:xfrm>
            <a:off x="4500979" y="3482856"/>
            <a:ext cx="6205491" cy="2677656"/>
          </a:xfrm>
          <a:prstGeom prst="rect">
            <a:avLst/>
          </a:prstGeom>
          <a:noFill/>
        </p:spPr>
        <p:txBody>
          <a:bodyPr wrap="square" rtlCol="0">
            <a:spAutoFit/>
          </a:bodyPr>
          <a:lstStyle/>
          <a:p>
            <a:pPr algn="just"/>
            <a:r>
              <a:rPr lang="de-AT" sz="2400" dirty="0">
                <a:effectLst/>
                <a:latin typeface="Calibri" panose="020F0502020204030204" pitchFamily="34" charset="0"/>
                <a:ea typeface="Calibri" panose="020F0502020204030204" pitchFamily="34" charset="0"/>
                <a:cs typeface="Arial" panose="020B0604020202020204" pitchFamily="34" charset="0"/>
              </a:rPr>
              <a:t>Beschaffungsanforderungen beziehen sich auf die Waren und Dienstleistungen, die von Organisationen außerhalb der ausführenden Organisation erworben werden müssen. Aus verschiedenen Gründen sind ausführende Organisationen manchmal auf Lieferanten angewiesen, um die für die Durchführung eines Projekts erforderlichen Leistungen zu erbringen</a:t>
            </a:r>
            <a:r>
              <a:rPr lang="de-AT" sz="1800" dirty="0">
                <a:effectLst/>
                <a:latin typeface="Calibri" panose="020F0502020204030204" pitchFamily="34" charset="0"/>
                <a:ea typeface="Calibri" panose="020F0502020204030204" pitchFamily="34" charset="0"/>
                <a:cs typeface="Arial" panose="020B0604020202020204" pitchFamily="34" charset="0"/>
              </a:rPr>
              <a:t>.</a:t>
            </a:r>
            <a:endParaRPr lang="de-AT" dirty="0"/>
          </a:p>
        </p:txBody>
      </p:sp>
      <p:grpSp>
        <p:nvGrpSpPr>
          <p:cNvPr id="8" name="Gruppe 7">
            <a:extLst>
              <a:ext uri="{FF2B5EF4-FFF2-40B4-BE49-F238E27FC236}">
                <a16:creationId xmlns:a16="http://schemas.microsoft.com/office/drawing/2014/main" id="{15139F2A-2E25-44C9-88F1-7B94BCAF8375}"/>
              </a:ext>
            </a:extLst>
          </p:cNvPr>
          <p:cNvGrpSpPr/>
          <p:nvPr/>
        </p:nvGrpSpPr>
        <p:grpSpPr>
          <a:xfrm>
            <a:off x="480283" y="200282"/>
            <a:ext cx="11118566" cy="1329043"/>
            <a:chOff x="480283" y="200282"/>
            <a:chExt cx="11118566" cy="1329043"/>
          </a:xfrm>
        </p:grpSpPr>
        <p:pic>
          <p:nvPicPr>
            <p:cNvPr id="9" name="Billede 8">
              <a:extLst>
                <a:ext uri="{FF2B5EF4-FFF2-40B4-BE49-F238E27FC236}">
                  <a16:creationId xmlns:a16="http://schemas.microsoft.com/office/drawing/2014/main" id="{4F6D6101-DED6-456B-A31E-8B8198EC2DF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9248FF05-4902-4656-9C1E-A881A4EF699E}"/>
                </a:ext>
              </a:extLst>
            </p:cNvPr>
            <p:cNvPicPr>
              <a:picLocks noChangeAspect="1"/>
            </p:cNvPicPr>
            <p:nvPr/>
          </p:nvPicPr>
          <p:blipFill>
            <a:blip r:embed="rId5"/>
            <a:stretch>
              <a:fillRect/>
            </a:stretch>
          </p:blipFill>
          <p:spPr>
            <a:xfrm>
              <a:off x="8532295" y="404279"/>
              <a:ext cx="3066554" cy="670618"/>
            </a:xfrm>
            <a:prstGeom prst="rect">
              <a:avLst/>
            </a:prstGeom>
          </p:spPr>
        </p:pic>
      </p:grpSp>
    </p:spTree>
    <p:extLst>
      <p:ext uri="{BB962C8B-B14F-4D97-AF65-F5344CB8AC3E}">
        <p14:creationId xmlns:p14="http://schemas.microsoft.com/office/powerpoint/2010/main" val="27107863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4C59B17F-9924-4268-981D-3223FB9A9F4B}"/>
              </a:ext>
            </a:extLst>
          </p:cNvPr>
          <p:cNvSpPr txBox="1"/>
          <p:nvPr/>
        </p:nvSpPr>
        <p:spPr>
          <a:xfrm>
            <a:off x="4911364" y="2554664"/>
            <a:ext cx="6768445" cy="3662541"/>
          </a:xfrm>
          <a:prstGeom prst="rect">
            <a:avLst/>
          </a:prstGeom>
          <a:noFill/>
        </p:spPr>
        <p:txBody>
          <a:bodyPr wrap="square" rtlCol="0">
            <a:spAutoFit/>
          </a:bodyPr>
          <a:lstStyle/>
          <a:p>
            <a:r>
              <a:rPr lang="de-AT" sz="2800" dirty="0">
                <a:effectLst/>
                <a:latin typeface="Calibri" panose="020F0502020204030204" pitchFamily="34" charset="0"/>
                <a:ea typeface="Calibri" panose="020F0502020204030204" pitchFamily="34" charset="0"/>
                <a:cs typeface="Arial" panose="020B0604020202020204" pitchFamily="34" charset="0"/>
              </a:rPr>
              <a:t>Webbasierte soziale Netzwerke (WBSNs) sind Online-Gemeinschaften, die es den Nutzern ermöglichen, Ressourcen (z. B. persönliche Daten, Anmerkungen, Blogs) zu veröffentlichen und Beziehungen zu knüpfen, möglicherweise unterschiedlicher Art für Zwecke, die sich auf Geschäft, Unterhaltung, Religion, Partnersuche usw. beziehen können. </a:t>
            </a:r>
          </a:p>
          <a:p>
            <a:endParaRPr lang="de-AT" dirty="0">
              <a:latin typeface="Calibri" panose="020F0502020204030204" pitchFamily="34" charset="0"/>
              <a:ea typeface="Calibri" panose="020F0502020204030204" pitchFamily="34" charset="0"/>
              <a:cs typeface="Arial" panose="020B0604020202020204" pitchFamily="34" charset="0"/>
            </a:endParaRPr>
          </a:p>
          <a:p>
            <a:endParaRPr lang="de-AT" dirty="0"/>
          </a:p>
        </p:txBody>
      </p:sp>
      <p:pic>
        <p:nvPicPr>
          <p:cNvPr id="3" name="Billede 2">
            <a:extLst>
              <a:ext uri="{FF2B5EF4-FFF2-40B4-BE49-F238E27FC236}">
                <a16:creationId xmlns:a16="http://schemas.microsoft.com/office/drawing/2014/main" id="{AD055258-B6FD-4D2C-8CA6-9E7F0BCEBEA3}"/>
              </a:ext>
            </a:extLst>
          </p:cNvPr>
          <p:cNvPicPr>
            <a:picLocks noChangeAspect="1"/>
          </p:cNvPicPr>
          <p:nvPr/>
        </p:nvPicPr>
        <p:blipFill>
          <a:blip r:embed="rId3"/>
          <a:stretch>
            <a:fillRect/>
          </a:stretch>
        </p:blipFill>
        <p:spPr>
          <a:xfrm>
            <a:off x="926969" y="2282022"/>
            <a:ext cx="3308072" cy="3308072"/>
          </a:xfrm>
          <a:prstGeom prst="rect">
            <a:avLst/>
          </a:prstGeom>
        </p:spPr>
      </p:pic>
      <p:grpSp>
        <p:nvGrpSpPr>
          <p:cNvPr id="6" name="Gruppe 5">
            <a:extLst>
              <a:ext uri="{FF2B5EF4-FFF2-40B4-BE49-F238E27FC236}">
                <a16:creationId xmlns:a16="http://schemas.microsoft.com/office/drawing/2014/main" id="{BC788E66-C175-4671-9FAA-DB88E3738DCF}"/>
              </a:ext>
            </a:extLst>
          </p:cNvPr>
          <p:cNvGrpSpPr/>
          <p:nvPr/>
        </p:nvGrpSpPr>
        <p:grpSpPr>
          <a:xfrm>
            <a:off x="480283" y="200282"/>
            <a:ext cx="11118566" cy="1329043"/>
            <a:chOff x="480283" y="200282"/>
            <a:chExt cx="11118566" cy="1329043"/>
          </a:xfrm>
        </p:grpSpPr>
        <p:pic>
          <p:nvPicPr>
            <p:cNvPr id="7" name="Billede 6">
              <a:extLst>
                <a:ext uri="{FF2B5EF4-FFF2-40B4-BE49-F238E27FC236}">
                  <a16:creationId xmlns:a16="http://schemas.microsoft.com/office/drawing/2014/main" id="{69D8F266-7E93-4248-A138-3B3B71A9464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47ACB6B3-D966-44D0-8882-F55651C11EA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4" name="Tekstfelt 3">
            <a:extLst>
              <a:ext uri="{FF2B5EF4-FFF2-40B4-BE49-F238E27FC236}">
                <a16:creationId xmlns:a16="http://schemas.microsoft.com/office/drawing/2014/main" id="{1C484B70-5AF9-451B-BDCC-2A03E21F15AE}"/>
              </a:ext>
            </a:extLst>
          </p:cNvPr>
          <p:cNvSpPr txBox="1"/>
          <p:nvPr/>
        </p:nvSpPr>
        <p:spPr>
          <a:xfrm>
            <a:off x="3766007" y="1074897"/>
            <a:ext cx="2290713" cy="769441"/>
          </a:xfrm>
          <a:prstGeom prst="rect">
            <a:avLst/>
          </a:prstGeom>
          <a:noFill/>
        </p:spPr>
        <p:txBody>
          <a:bodyPr wrap="square" rtlCol="0">
            <a:spAutoFit/>
          </a:bodyPr>
          <a:lstStyle/>
          <a:p>
            <a:r>
              <a:rPr lang="de-AT" sz="4400" dirty="0">
                <a:effectLst/>
                <a:latin typeface="Calibri" panose="020F0502020204030204" pitchFamily="34" charset="0"/>
                <a:ea typeface="Calibri" panose="020F0502020204030204" pitchFamily="34" charset="0"/>
                <a:cs typeface="Arial" panose="020B0604020202020204" pitchFamily="34" charset="0"/>
              </a:rPr>
              <a:t>WBSNs</a:t>
            </a:r>
            <a:endParaRPr lang="de-AT" sz="4400" dirty="0"/>
          </a:p>
        </p:txBody>
      </p:sp>
    </p:spTree>
    <p:extLst>
      <p:ext uri="{BB962C8B-B14F-4D97-AF65-F5344CB8AC3E}">
        <p14:creationId xmlns:p14="http://schemas.microsoft.com/office/powerpoint/2010/main" val="1048284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Billede 7" descr="Et billede, der indeholder tekst, indendørs, person, arbejder&#10;&#10;Automatisk genereret beskrivelse">
            <a:extLst>
              <a:ext uri="{FF2B5EF4-FFF2-40B4-BE49-F238E27FC236}">
                <a16:creationId xmlns:a16="http://schemas.microsoft.com/office/drawing/2014/main" id="{E2300EA4-140A-4BA0-AC45-798A86CFEC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3953" y="2141860"/>
            <a:ext cx="6007765" cy="4007942"/>
          </a:xfrm>
          <a:prstGeom prst="rect">
            <a:avLst/>
          </a:prstGeom>
        </p:spPr>
      </p:pic>
      <p:sp>
        <p:nvSpPr>
          <p:cNvPr id="9" name="Tekstfelt 8">
            <a:extLst>
              <a:ext uri="{FF2B5EF4-FFF2-40B4-BE49-F238E27FC236}">
                <a16:creationId xmlns:a16="http://schemas.microsoft.com/office/drawing/2014/main" id="{0A5352A6-8054-4099-A7A0-BF5CBB75E698}"/>
              </a:ext>
            </a:extLst>
          </p:cNvPr>
          <p:cNvSpPr txBox="1"/>
          <p:nvPr/>
        </p:nvSpPr>
        <p:spPr>
          <a:xfrm>
            <a:off x="480282" y="2285741"/>
            <a:ext cx="5128665" cy="4001095"/>
          </a:xfrm>
          <a:prstGeom prst="rect">
            <a:avLst/>
          </a:prstGeom>
          <a:noFill/>
        </p:spPr>
        <p:txBody>
          <a:bodyPr wrap="square" rtlCol="0">
            <a:spAutoFit/>
          </a:bodyPr>
          <a:lstStyle/>
          <a:p>
            <a:r>
              <a:rPr lang="de-AT" sz="2400" dirty="0">
                <a:effectLst/>
                <a:latin typeface="Calibri" panose="020F0502020204030204" pitchFamily="34" charset="0"/>
                <a:ea typeface="Calibri" panose="020F0502020204030204" pitchFamily="34" charset="0"/>
                <a:cs typeface="Arial" panose="020B0604020202020204" pitchFamily="34" charset="0"/>
              </a:rPr>
              <a:t>Ein </a:t>
            </a:r>
            <a:r>
              <a:rPr lang="de-AT" sz="2400" dirty="0">
                <a:latin typeface="Calibri" panose="020F0502020204030204" pitchFamily="34" charset="0"/>
                <a:ea typeface="Calibri" panose="020F0502020204030204" pitchFamily="34" charset="0"/>
                <a:cs typeface="Arial" panose="020B0604020202020204" pitchFamily="34" charset="0"/>
              </a:rPr>
              <a:t>Drittanbieter </a:t>
            </a:r>
            <a:r>
              <a:rPr lang="de-AT" sz="2400" dirty="0">
                <a:effectLst/>
                <a:latin typeface="Calibri" panose="020F0502020204030204" pitchFamily="34" charset="0"/>
                <a:ea typeface="Calibri" panose="020F0502020204030204" pitchFamily="34" charset="0"/>
                <a:cs typeface="Arial" panose="020B0604020202020204" pitchFamily="34" charset="0"/>
              </a:rPr>
              <a:t>ist eine Person oder ein Unternehmen, das Dienstleistungen für ein anderes Unternehmen (oder die Kunden dieses Unternehmens) erbringt.</a:t>
            </a:r>
          </a:p>
          <a:p>
            <a:endParaRPr lang="de-AT" sz="1400" dirty="0">
              <a:latin typeface="Calibri" panose="020F0502020204030204" pitchFamily="34" charset="0"/>
              <a:cs typeface="Arial" panose="020B0604020202020204" pitchFamily="34" charset="0"/>
            </a:endParaRPr>
          </a:p>
          <a:p>
            <a:r>
              <a:rPr lang="de-AT" sz="2400" dirty="0">
                <a:latin typeface="Calibri" panose="020F0502020204030204" pitchFamily="34" charset="0"/>
                <a:ea typeface="Calibri" panose="020F0502020204030204" pitchFamily="34" charset="0"/>
                <a:cs typeface="Arial" panose="020B0604020202020204" pitchFamily="34" charset="0"/>
              </a:rPr>
              <a:t>Zusammenarbeit </a:t>
            </a:r>
            <a:r>
              <a:rPr lang="de-AT" sz="2400" dirty="0">
                <a:effectLst/>
                <a:latin typeface="Calibri" panose="020F0502020204030204" pitchFamily="34" charset="0"/>
                <a:ea typeface="Calibri" panose="020F0502020204030204" pitchFamily="34" charset="0"/>
                <a:cs typeface="Arial" panose="020B0604020202020204" pitchFamily="34" charset="0"/>
              </a:rPr>
              <a:t>ist der Schlüssel zum Erfolg. Die Zusammenarbeit mit Dritten hilft Unternehmen, ihre Produktivität und Effizienz zu steigern, bessere Produkte und Dienstleistungen zu produzieren, hochqualifizierte Fachkräfte zu beschäftigen und Kosten zu senken. </a:t>
            </a:r>
            <a:endParaRPr lang="de-AT" sz="2400" dirty="0"/>
          </a:p>
        </p:txBody>
      </p:sp>
      <p:grpSp>
        <p:nvGrpSpPr>
          <p:cNvPr id="6" name="Gruppe 5">
            <a:extLst>
              <a:ext uri="{FF2B5EF4-FFF2-40B4-BE49-F238E27FC236}">
                <a16:creationId xmlns:a16="http://schemas.microsoft.com/office/drawing/2014/main" id="{4C63E9C8-91EA-4785-8C93-A308C4251F53}"/>
              </a:ext>
            </a:extLst>
          </p:cNvPr>
          <p:cNvGrpSpPr/>
          <p:nvPr/>
        </p:nvGrpSpPr>
        <p:grpSpPr>
          <a:xfrm>
            <a:off x="480283" y="200282"/>
            <a:ext cx="11118566" cy="1329043"/>
            <a:chOff x="480283" y="200282"/>
            <a:chExt cx="11118566" cy="1329043"/>
          </a:xfrm>
        </p:grpSpPr>
        <p:pic>
          <p:nvPicPr>
            <p:cNvPr id="7" name="Billede 6">
              <a:extLst>
                <a:ext uri="{FF2B5EF4-FFF2-40B4-BE49-F238E27FC236}">
                  <a16:creationId xmlns:a16="http://schemas.microsoft.com/office/drawing/2014/main" id="{4EEBC63A-F06B-4E39-9D82-265676286D02}"/>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FDA9A387-31F1-47FF-8B55-6E885DB2A417}"/>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2" name="Tekstfelt 1">
            <a:extLst>
              <a:ext uri="{FF2B5EF4-FFF2-40B4-BE49-F238E27FC236}">
                <a16:creationId xmlns:a16="http://schemas.microsoft.com/office/drawing/2014/main" id="{3CE6DCB0-2023-4A1C-A6CC-D9C2E9F6844C}"/>
              </a:ext>
            </a:extLst>
          </p:cNvPr>
          <p:cNvSpPr txBox="1"/>
          <p:nvPr/>
        </p:nvSpPr>
        <p:spPr>
          <a:xfrm>
            <a:off x="2093205" y="864803"/>
            <a:ext cx="5299113" cy="1046440"/>
          </a:xfrm>
          <a:prstGeom prst="rect">
            <a:avLst/>
          </a:prstGeom>
          <a:noFill/>
        </p:spPr>
        <p:txBody>
          <a:bodyPr wrap="square" rtlCol="0">
            <a:spAutoFit/>
          </a:bodyPr>
          <a:lstStyle/>
          <a:p>
            <a:r>
              <a:rPr lang="de-AT" sz="4400" dirty="0">
                <a:latin typeface="Calibri" panose="020F0502020204030204" pitchFamily="34" charset="0"/>
                <a:ea typeface="Calibri" panose="020F0502020204030204" pitchFamily="34" charset="0"/>
                <a:cs typeface="Arial" panose="020B0604020202020204" pitchFamily="34" charset="0"/>
              </a:rPr>
              <a:t>Drittanbieter</a:t>
            </a:r>
            <a:endParaRPr lang="de-AT" sz="4400" dirty="0">
              <a:effectLst/>
              <a:latin typeface="Calibri" panose="020F0502020204030204" pitchFamily="34" charset="0"/>
              <a:ea typeface="Calibri" panose="020F0502020204030204" pitchFamily="34" charset="0"/>
              <a:cs typeface="Arial" panose="020B0604020202020204" pitchFamily="34" charset="0"/>
            </a:endParaRPr>
          </a:p>
          <a:p>
            <a:endParaRPr lang="de-AT" dirty="0"/>
          </a:p>
        </p:txBody>
      </p:sp>
    </p:spTree>
    <p:extLst>
      <p:ext uri="{BB962C8B-B14F-4D97-AF65-F5344CB8AC3E}">
        <p14:creationId xmlns:p14="http://schemas.microsoft.com/office/powerpoint/2010/main" val="14555689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12ED7CD3-A83B-4B4F-8495-F8AC293DF85A}"/>
              </a:ext>
            </a:extLst>
          </p:cNvPr>
          <p:cNvSpPr txBox="1"/>
          <p:nvPr/>
        </p:nvSpPr>
        <p:spPr>
          <a:xfrm>
            <a:off x="480283" y="2107994"/>
            <a:ext cx="10774837" cy="4339650"/>
          </a:xfrm>
          <a:prstGeom prst="rect">
            <a:avLst/>
          </a:prstGeom>
          <a:noFill/>
        </p:spPr>
        <p:txBody>
          <a:bodyPr wrap="square" rtlCol="0">
            <a:spAutoFit/>
          </a:bodyPr>
          <a:lstStyle/>
          <a:p>
            <a:r>
              <a:rPr lang="de-AT" sz="2400" i="1" dirty="0">
                <a:latin typeface="Calibri" panose="020F0502020204030204" pitchFamily="34" charset="0"/>
                <a:cs typeface="Arial" panose="020B0604020202020204" pitchFamily="34" charset="0"/>
              </a:rPr>
              <a:t>Waren und Dienstleistungen, die von </a:t>
            </a:r>
          </a:p>
          <a:p>
            <a:r>
              <a:rPr lang="de-AT" sz="2400" i="1" dirty="0">
                <a:latin typeface="Calibri" panose="020F0502020204030204" pitchFamily="34" charset="0"/>
                <a:cs typeface="Arial" panose="020B0604020202020204" pitchFamily="34" charset="0"/>
              </a:rPr>
              <a:t>Drittanbieter </a:t>
            </a:r>
            <a:r>
              <a:rPr lang="de-AT" sz="2400" i="1" dirty="0">
                <a:effectLst/>
                <a:latin typeface="Calibri" panose="020F0502020204030204" pitchFamily="34" charset="0"/>
                <a:ea typeface="Calibri" panose="020F0502020204030204" pitchFamily="34" charset="0"/>
                <a:cs typeface="Arial" panose="020B0604020202020204" pitchFamily="34" charset="0"/>
              </a:rPr>
              <a:t>können sein, </a:t>
            </a:r>
          </a:p>
          <a:p>
            <a:r>
              <a:rPr lang="de-AT" sz="2400" dirty="0">
                <a:effectLst/>
                <a:latin typeface="Calibri" panose="020F0502020204030204" pitchFamily="34" charset="0"/>
                <a:ea typeface="Calibri" panose="020F0502020204030204" pitchFamily="34" charset="0"/>
                <a:cs typeface="Arial" panose="020B0604020202020204" pitchFamily="34" charset="0"/>
              </a:rPr>
              <a:t>sind aber nicht beschränkt auf:</a:t>
            </a:r>
          </a:p>
          <a:p>
            <a:endParaRPr lang="de-AT"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de-AT" sz="2400" dirty="0">
                <a:effectLst/>
                <a:latin typeface="Calibri" panose="020F0502020204030204" pitchFamily="34" charset="0"/>
                <a:ea typeface="Calibri" panose="020F0502020204030204" pitchFamily="34" charset="0"/>
                <a:cs typeface="Arial" panose="020B0604020202020204" pitchFamily="34" charset="0"/>
              </a:rPr>
              <a:t>Cloud-Webhosting-Dienste</a:t>
            </a:r>
          </a:p>
          <a:p>
            <a:pPr marL="285750" indent="-285750">
              <a:buFont typeface="Wingdings" panose="05000000000000000000" pitchFamily="2" charset="2"/>
              <a:buChar char="Ø"/>
            </a:pPr>
            <a:r>
              <a:rPr lang="de-AT" sz="2400" dirty="0">
                <a:effectLst/>
                <a:latin typeface="Calibri" panose="020F0502020204030204" pitchFamily="34" charset="0"/>
                <a:ea typeface="Calibri" panose="020F0502020204030204" pitchFamily="34" charset="0"/>
                <a:cs typeface="Arial" panose="020B0604020202020204" pitchFamily="34" charset="0"/>
              </a:rPr>
              <a:t>Cloud-basierte Software-Lösungen</a:t>
            </a:r>
            <a:endParaRPr lang="de-AT" sz="2400"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de-AT" sz="2400" dirty="0">
                <a:effectLst/>
                <a:latin typeface="Calibri" panose="020F0502020204030204" pitchFamily="34" charset="0"/>
                <a:ea typeface="Calibri" panose="020F0502020204030204" pitchFamily="34" charset="0"/>
                <a:cs typeface="Arial" panose="020B0604020202020204" pitchFamily="34" charset="0"/>
              </a:rPr>
              <a:t>Wartung der Ausrüstung</a:t>
            </a:r>
          </a:p>
          <a:p>
            <a:pPr marL="285750" indent="-285750">
              <a:buFont typeface="Wingdings" panose="05000000000000000000" pitchFamily="2" charset="2"/>
              <a:buChar char="Ø"/>
            </a:pPr>
            <a:r>
              <a:rPr lang="de-AT" sz="2400" dirty="0">
                <a:effectLst/>
                <a:latin typeface="Calibri" panose="020F0502020204030204" pitchFamily="34" charset="0"/>
                <a:ea typeface="Calibri" panose="020F0502020204030204" pitchFamily="34" charset="0"/>
                <a:cs typeface="Arial" panose="020B0604020202020204" pitchFamily="34" charset="0"/>
              </a:rPr>
              <a:t>Auftragnehmer jeglicher Art</a:t>
            </a:r>
            <a:endParaRPr lang="de-AT" sz="2400"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de-AT" sz="2400" dirty="0">
                <a:effectLst/>
                <a:latin typeface="Calibri" panose="020F0502020204030204" pitchFamily="34" charset="0"/>
                <a:ea typeface="Calibri" panose="020F0502020204030204" pitchFamily="34" charset="0"/>
                <a:cs typeface="Arial" panose="020B0604020202020204" pitchFamily="34" charset="0"/>
              </a:rPr>
              <a:t>Callcenter-Anbieter</a:t>
            </a:r>
          </a:p>
          <a:p>
            <a:pPr marL="285750" indent="-285750">
              <a:buFont typeface="Wingdings" panose="05000000000000000000" pitchFamily="2" charset="2"/>
              <a:buChar char="Ø"/>
            </a:pPr>
            <a:r>
              <a:rPr lang="de-AT" sz="2400" dirty="0">
                <a:effectLst/>
                <a:latin typeface="Calibri" panose="020F0502020204030204" pitchFamily="34" charset="0"/>
                <a:ea typeface="Calibri" panose="020F0502020204030204" pitchFamily="34" charset="0"/>
                <a:cs typeface="Arial" panose="020B0604020202020204" pitchFamily="34" charset="0"/>
              </a:rPr>
              <a:t>Buchhaltung/Finanzkontrolleure</a:t>
            </a:r>
            <a:endParaRPr lang="de-AT" sz="2400"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de-AT" sz="2400" dirty="0">
                <a:effectLst/>
                <a:latin typeface="Calibri" panose="020F0502020204030204" pitchFamily="34" charset="0"/>
                <a:ea typeface="Calibri" panose="020F0502020204030204" pitchFamily="34" charset="0"/>
                <a:cs typeface="Arial" panose="020B0604020202020204" pitchFamily="34" charset="0"/>
              </a:rPr>
              <a:t>Anwälte</a:t>
            </a:r>
          </a:p>
          <a:p>
            <a:endParaRPr lang="de-AT" dirty="0"/>
          </a:p>
        </p:txBody>
      </p:sp>
      <p:pic>
        <p:nvPicPr>
          <p:cNvPr id="3" name="Billede 2">
            <a:extLst>
              <a:ext uri="{FF2B5EF4-FFF2-40B4-BE49-F238E27FC236}">
                <a16:creationId xmlns:a16="http://schemas.microsoft.com/office/drawing/2014/main" id="{3C4EFE27-CFBE-4AC5-928A-2B1C114FEA81}"/>
              </a:ext>
            </a:extLst>
          </p:cNvPr>
          <p:cNvPicPr>
            <a:picLocks noChangeAspect="1"/>
          </p:cNvPicPr>
          <p:nvPr/>
        </p:nvPicPr>
        <p:blipFill>
          <a:blip r:embed="rId3"/>
          <a:stretch>
            <a:fillRect/>
          </a:stretch>
        </p:blipFill>
        <p:spPr>
          <a:xfrm>
            <a:off x="5645085" y="2121030"/>
            <a:ext cx="6308103" cy="4893723"/>
          </a:xfrm>
          <a:prstGeom prst="rect">
            <a:avLst/>
          </a:prstGeom>
        </p:spPr>
      </p:pic>
      <p:grpSp>
        <p:nvGrpSpPr>
          <p:cNvPr id="6" name="Gruppe 5">
            <a:extLst>
              <a:ext uri="{FF2B5EF4-FFF2-40B4-BE49-F238E27FC236}">
                <a16:creationId xmlns:a16="http://schemas.microsoft.com/office/drawing/2014/main" id="{AE153C55-BCF1-4A22-B7C7-4BF29E63D069}"/>
              </a:ext>
            </a:extLst>
          </p:cNvPr>
          <p:cNvGrpSpPr/>
          <p:nvPr/>
        </p:nvGrpSpPr>
        <p:grpSpPr>
          <a:xfrm>
            <a:off x="480283" y="200282"/>
            <a:ext cx="11118566" cy="1329043"/>
            <a:chOff x="480283" y="200282"/>
            <a:chExt cx="11118566" cy="1329043"/>
          </a:xfrm>
        </p:grpSpPr>
        <p:pic>
          <p:nvPicPr>
            <p:cNvPr id="7" name="Billede 6">
              <a:extLst>
                <a:ext uri="{FF2B5EF4-FFF2-40B4-BE49-F238E27FC236}">
                  <a16:creationId xmlns:a16="http://schemas.microsoft.com/office/drawing/2014/main" id="{1E1B7C00-572C-475A-B17B-8857F0FEC0B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5585F6A8-6436-4E88-8E50-D8F58D09783D}"/>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4" name="Tekstfelt 3">
            <a:extLst>
              <a:ext uri="{FF2B5EF4-FFF2-40B4-BE49-F238E27FC236}">
                <a16:creationId xmlns:a16="http://schemas.microsoft.com/office/drawing/2014/main" id="{AAE7FAC3-E3CF-4974-80DE-45B4FF6B87BB}"/>
              </a:ext>
            </a:extLst>
          </p:cNvPr>
          <p:cNvSpPr txBox="1"/>
          <p:nvPr/>
        </p:nvSpPr>
        <p:spPr>
          <a:xfrm>
            <a:off x="1679012" y="1144604"/>
            <a:ext cx="7932145" cy="769441"/>
          </a:xfrm>
          <a:prstGeom prst="rect">
            <a:avLst/>
          </a:prstGeom>
          <a:noFill/>
        </p:spPr>
        <p:txBody>
          <a:bodyPr wrap="square" rtlCol="0">
            <a:spAutoFit/>
          </a:bodyPr>
          <a:lstStyle/>
          <a:p>
            <a:r>
              <a:rPr lang="de-AT" sz="4400" dirty="0"/>
              <a:t>Management von </a:t>
            </a:r>
            <a:r>
              <a:rPr lang="de-AT" sz="4400" dirty="0" err="1"/>
              <a:t>Drittanbietern</a:t>
            </a:r>
            <a:endParaRPr lang="de-AT" sz="4400" dirty="0"/>
          </a:p>
        </p:txBody>
      </p:sp>
    </p:spTree>
    <p:extLst>
      <p:ext uri="{BB962C8B-B14F-4D97-AF65-F5344CB8AC3E}">
        <p14:creationId xmlns:p14="http://schemas.microsoft.com/office/powerpoint/2010/main" val="21706795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EDAECB43-B8A3-456F-A7BA-0F86F5801541}"/>
              </a:ext>
            </a:extLst>
          </p:cNvPr>
          <p:cNvSpPr txBox="1"/>
          <p:nvPr/>
        </p:nvSpPr>
        <p:spPr>
          <a:xfrm>
            <a:off x="8360799" y="2105839"/>
            <a:ext cx="3238050" cy="1569660"/>
          </a:xfrm>
          <a:prstGeom prst="rect">
            <a:avLst/>
          </a:prstGeom>
          <a:noFill/>
        </p:spPr>
        <p:txBody>
          <a:bodyPr wrap="square">
            <a:spAutoFit/>
          </a:bodyPr>
          <a:lstStyle/>
          <a:p>
            <a:pPr algn="r"/>
            <a:r>
              <a:rPr lang="de-AT" sz="2400" dirty="0"/>
              <a:t>Was sind die Vorteile des Einsatzes von Drittanbietern für Dienstleister?</a:t>
            </a:r>
          </a:p>
        </p:txBody>
      </p:sp>
      <p:pic>
        <p:nvPicPr>
          <p:cNvPr id="3" name="Billede 2">
            <a:extLst>
              <a:ext uri="{FF2B5EF4-FFF2-40B4-BE49-F238E27FC236}">
                <a16:creationId xmlns:a16="http://schemas.microsoft.com/office/drawing/2014/main" id="{D579BA0E-81BF-4E2C-8978-7139EB787912}"/>
              </a:ext>
            </a:extLst>
          </p:cNvPr>
          <p:cNvPicPr>
            <a:picLocks noChangeAspect="1"/>
          </p:cNvPicPr>
          <p:nvPr/>
        </p:nvPicPr>
        <p:blipFill rotWithShape="1">
          <a:blip r:embed="rId3"/>
          <a:srcRect b="10784"/>
          <a:stretch/>
        </p:blipFill>
        <p:spPr>
          <a:xfrm>
            <a:off x="1007632" y="2105839"/>
            <a:ext cx="7089993" cy="4446635"/>
          </a:xfrm>
          <a:prstGeom prst="rect">
            <a:avLst/>
          </a:prstGeom>
        </p:spPr>
      </p:pic>
      <p:sp>
        <p:nvSpPr>
          <p:cNvPr id="6" name="Tekstfelt 5">
            <a:extLst>
              <a:ext uri="{FF2B5EF4-FFF2-40B4-BE49-F238E27FC236}">
                <a16:creationId xmlns:a16="http://schemas.microsoft.com/office/drawing/2014/main" id="{892999B5-FC69-44BE-9EEF-0D0C66BCD449}"/>
              </a:ext>
            </a:extLst>
          </p:cNvPr>
          <p:cNvSpPr txBox="1"/>
          <p:nvPr/>
        </p:nvSpPr>
        <p:spPr>
          <a:xfrm>
            <a:off x="7960103" y="3793258"/>
            <a:ext cx="3638746" cy="2893100"/>
          </a:xfrm>
          <a:prstGeom prst="rect">
            <a:avLst/>
          </a:prstGeom>
          <a:noFill/>
        </p:spPr>
        <p:txBody>
          <a:bodyPr wrap="square" rtlCol="0">
            <a:spAutoFit/>
          </a:bodyPr>
          <a:lstStyle/>
          <a:p>
            <a:pPr algn="r"/>
            <a:r>
              <a:rPr lang="de-AT" sz="2400" dirty="0">
                <a:effectLst/>
                <a:latin typeface="Calibri" panose="020F0502020204030204" pitchFamily="34" charset="0"/>
                <a:ea typeface="Calibri" panose="020F0502020204030204" pitchFamily="34" charset="0"/>
                <a:cs typeface="Arial" panose="020B0604020202020204" pitchFamily="34" charset="0"/>
              </a:rPr>
              <a:t>Sie werden Zeit sparen</a:t>
            </a:r>
          </a:p>
          <a:p>
            <a:pPr algn="r"/>
            <a:endParaRPr lang="de-AT" sz="2400" i="1" dirty="0">
              <a:latin typeface="Calibri" panose="020F0502020204030204" pitchFamily="34" charset="0"/>
              <a:cs typeface="Arial" panose="020B0604020202020204" pitchFamily="34" charset="0"/>
            </a:endParaRPr>
          </a:p>
          <a:p>
            <a:pPr algn="r"/>
            <a:r>
              <a:rPr lang="de-AT" sz="2400" dirty="0">
                <a:effectLst/>
                <a:latin typeface="Calibri" panose="020F0502020204030204" pitchFamily="34" charset="0"/>
                <a:ea typeface="Calibri" panose="020F0502020204030204" pitchFamily="34" charset="0"/>
                <a:cs typeface="Arial" panose="020B0604020202020204" pitchFamily="34" charset="0"/>
              </a:rPr>
              <a:t>Sie werden Geld sparen</a:t>
            </a:r>
            <a:endParaRPr lang="de-AT" sz="2400" i="1" dirty="0">
              <a:effectLst/>
              <a:latin typeface="Calibri" panose="020F0502020204030204" pitchFamily="34" charset="0"/>
              <a:ea typeface="Calibri" panose="020F0502020204030204" pitchFamily="34" charset="0"/>
              <a:cs typeface="Arial" panose="020B0604020202020204" pitchFamily="34" charset="0"/>
            </a:endParaRPr>
          </a:p>
          <a:p>
            <a:pPr algn="r"/>
            <a:endParaRPr lang="de-AT" sz="2400" i="1" dirty="0">
              <a:latin typeface="Calibri" panose="020F0502020204030204" pitchFamily="34" charset="0"/>
              <a:cs typeface="Arial" panose="020B0604020202020204" pitchFamily="34" charset="0"/>
            </a:endParaRPr>
          </a:p>
          <a:p>
            <a:pPr algn="r"/>
            <a:r>
              <a:rPr lang="de-AT" sz="2400" dirty="0">
                <a:effectLst/>
                <a:latin typeface="Calibri" panose="020F0502020204030204" pitchFamily="34" charset="0"/>
                <a:ea typeface="Calibri" panose="020F0502020204030204" pitchFamily="34" charset="0"/>
                <a:cs typeface="Arial" panose="020B0604020202020204" pitchFamily="34" charset="0"/>
              </a:rPr>
              <a:t>Sie erhalten wertvolles Fachwissen</a:t>
            </a:r>
          </a:p>
          <a:p>
            <a:pPr algn="r"/>
            <a:endParaRPr lang="de-AT" sz="2400" i="1" dirty="0">
              <a:latin typeface="Calibri" panose="020F0502020204030204" pitchFamily="34" charset="0"/>
              <a:cs typeface="Arial" panose="020B0604020202020204" pitchFamily="34" charset="0"/>
            </a:endParaRPr>
          </a:p>
          <a:p>
            <a:pPr algn="r"/>
            <a:endParaRPr lang="de-AT" sz="1400" i="1" dirty="0"/>
          </a:p>
        </p:txBody>
      </p:sp>
      <p:grpSp>
        <p:nvGrpSpPr>
          <p:cNvPr id="7" name="Gruppe 6">
            <a:extLst>
              <a:ext uri="{FF2B5EF4-FFF2-40B4-BE49-F238E27FC236}">
                <a16:creationId xmlns:a16="http://schemas.microsoft.com/office/drawing/2014/main" id="{FD1991C5-2DAE-40DF-8E35-10E00B073E53}"/>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236561B6-4BCE-4F8F-BFA8-4B20FF4F18D2}"/>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7C47EFF3-9DE9-4B88-9E07-1FC447E6055E}"/>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2" name="Tekstfelt 1">
            <a:extLst>
              <a:ext uri="{FF2B5EF4-FFF2-40B4-BE49-F238E27FC236}">
                <a16:creationId xmlns:a16="http://schemas.microsoft.com/office/drawing/2014/main" id="{022CDF2E-16CF-4460-9D09-CC97580F4306}"/>
              </a:ext>
            </a:extLst>
          </p:cNvPr>
          <p:cNvSpPr txBox="1"/>
          <p:nvPr/>
        </p:nvSpPr>
        <p:spPr>
          <a:xfrm>
            <a:off x="1399277" y="1211547"/>
            <a:ext cx="8380199" cy="769441"/>
          </a:xfrm>
          <a:prstGeom prst="rect">
            <a:avLst/>
          </a:prstGeom>
          <a:noFill/>
        </p:spPr>
        <p:txBody>
          <a:bodyPr wrap="square" rtlCol="0">
            <a:spAutoFit/>
          </a:bodyPr>
          <a:lstStyle/>
          <a:p>
            <a:r>
              <a:rPr lang="de-AT" sz="4400" dirty="0" err="1"/>
              <a:t>Auswahl </a:t>
            </a:r>
            <a:r>
              <a:rPr lang="de-AT" sz="4400" dirty="0"/>
              <a:t>und </a:t>
            </a:r>
            <a:r>
              <a:rPr lang="de-AT" sz="4400" dirty="0" err="1"/>
              <a:t>Verwaltung von Anbietern</a:t>
            </a:r>
            <a:endParaRPr lang="de-AT" sz="4400" dirty="0"/>
          </a:p>
        </p:txBody>
      </p:sp>
    </p:spTree>
    <p:extLst>
      <p:ext uri="{BB962C8B-B14F-4D97-AF65-F5344CB8AC3E}">
        <p14:creationId xmlns:p14="http://schemas.microsoft.com/office/powerpoint/2010/main" val="38458370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9CFB4669-1419-4EE3-BBD7-BAC0404980C6}"/>
              </a:ext>
            </a:extLst>
          </p:cNvPr>
          <p:cNvSpPr txBox="1"/>
          <p:nvPr/>
        </p:nvSpPr>
        <p:spPr>
          <a:xfrm>
            <a:off x="4086120" y="1844338"/>
            <a:ext cx="7407794" cy="523220"/>
          </a:xfrm>
          <a:prstGeom prst="rect">
            <a:avLst/>
          </a:prstGeom>
          <a:noFill/>
        </p:spPr>
        <p:txBody>
          <a:bodyPr wrap="square">
            <a:spAutoFit/>
          </a:bodyPr>
          <a:lstStyle/>
          <a:p>
            <a:r>
              <a:rPr lang="de-AT" sz="2800" dirty="0"/>
              <a:t>Welche Risiken bestehen beim Einsatz von Drittanbietern?</a:t>
            </a:r>
          </a:p>
        </p:txBody>
      </p:sp>
      <p:sp>
        <p:nvSpPr>
          <p:cNvPr id="6" name="Tekstfelt 5">
            <a:extLst>
              <a:ext uri="{FF2B5EF4-FFF2-40B4-BE49-F238E27FC236}">
                <a16:creationId xmlns:a16="http://schemas.microsoft.com/office/drawing/2014/main" id="{C4196252-8E33-4C3A-8C9D-549D27287086}"/>
              </a:ext>
            </a:extLst>
          </p:cNvPr>
          <p:cNvSpPr txBox="1"/>
          <p:nvPr/>
        </p:nvSpPr>
        <p:spPr>
          <a:xfrm>
            <a:off x="5795043" y="2569749"/>
            <a:ext cx="5514681" cy="4062651"/>
          </a:xfrm>
          <a:prstGeom prst="rect">
            <a:avLst/>
          </a:prstGeom>
          <a:noFill/>
        </p:spPr>
        <p:txBody>
          <a:bodyPr wrap="square">
            <a:spAutoFit/>
          </a:bodyPr>
          <a:lstStyle/>
          <a:p>
            <a:r>
              <a:rPr lang="de-AT" sz="2400" dirty="0"/>
              <a:t>Dritte nehmen die Sicherheit ihres Netzes möglicherweise nicht so ernst, wie Sie es wünschen. </a:t>
            </a:r>
          </a:p>
          <a:p>
            <a:endParaRPr lang="de-AT" sz="2400" dirty="0"/>
          </a:p>
          <a:p>
            <a:r>
              <a:rPr lang="de-AT" sz="2400" dirty="0"/>
              <a:t>Das größte Risiko besteht in der Wahl eines Drittanbieters, der nicht mit Ihren Sicherheitsstandards übereinstimmt.</a:t>
            </a:r>
          </a:p>
          <a:p>
            <a:endParaRPr lang="de-AT" sz="2400" dirty="0"/>
          </a:p>
          <a:p>
            <a:r>
              <a:rPr lang="de-AT" sz="2400" dirty="0">
                <a:effectLst/>
                <a:latin typeface="Calibri" panose="020F0502020204030204" pitchFamily="34" charset="0"/>
                <a:ea typeface="Calibri" panose="020F0502020204030204" pitchFamily="34" charset="0"/>
                <a:cs typeface="Arial" panose="020B0604020202020204" pitchFamily="34" charset="0"/>
              </a:rPr>
              <a:t>Sie brauchen einen Anbieter, der sich mit den Vorschriften auskennt und bereit ist, sie zu erfüllen.</a:t>
            </a:r>
          </a:p>
          <a:p>
            <a:r>
              <a:rPr lang="de-AT" dirty="0"/>
              <a:t> </a:t>
            </a:r>
          </a:p>
        </p:txBody>
      </p:sp>
      <p:pic>
        <p:nvPicPr>
          <p:cNvPr id="9" name="Billede 8">
            <a:extLst>
              <a:ext uri="{FF2B5EF4-FFF2-40B4-BE49-F238E27FC236}">
                <a16:creationId xmlns:a16="http://schemas.microsoft.com/office/drawing/2014/main" id="{BDC3F3E4-856A-4049-8FA0-21E907ABA8ED}"/>
              </a:ext>
            </a:extLst>
          </p:cNvPr>
          <p:cNvPicPr>
            <a:picLocks noChangeAspect="1"/>
          </p:cNvPicPr>
          <p:nvPr/>
        </p:nvPicPr>
        <p:blipFill>
          <a:blip r:embed="rId3"/>
          <a:stretch>
            <a:fillRect/>
          </a:stretch>
        </p:blipFill>
        <p:spPr>
          <a:xfrm>
            <a:off x="882276" y="2760913"/>
            <a:ext cx="3873610" cy="3896805"/>
          </a:xfrm>
          <a:prstGeom prst="rect">
            <a:avLst/>
          </a:prstGeom>
        </p:spPr>
      </p:pic>
      <p:grpSp>
        <p:nvGrpSpPr>
          <p:cNvPr id="7" name="Gruppe 6">
            <a:extLst>
              <a:ext uri="{FF2B5EF4-FFF2-40B4-BE49-F238E27FC236}">
                <a16:creationId xmlns:a16="http://schemas.microsoft.com/office/drawing/2014/main" id="{11842F63-4CB6-4F5B-B017-622C7B4B8BE8}"/>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64043D1C-15D7-4A56-A64E-975277C3D896}"/>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92BC8527-A9C7-4E5C-9B3E-B1066BEE479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2" name="Tekstfelt 1">
            <a:extLst>
              <a:ext uri="{FF2B5EF4-FFF2-40B4-BE49-F238E27FC236}">
                <a16:creationId xmlns:a16="http://schemas.microsoft.com/office/drawing/2014/main" id="{6FCF0D73-3F88-4F64-835A-5539659AC168}"/>
              </a:ext>
            </a:extLst>
          </p:cNvPr>
          <p:cNvSpPr txBox="1"/>
          <p:nvPr/>
        </p:nvSpPr>
        <p:spPr>
          <a:xfrm>
            <a:off x="2225407" y="1074897"/>
            <a:ext cx="6037244" cy="769441"/>
          </a:xfrm>
          <a:prstGeom prst="rect">
            <a:avLst/>
          </a:prstGeom>
          <a:noFill/>
        </p:spPr>
        <p:txBody>
          <a:bodyPr wrap="square" rtlCol="0">
            <a:spAutoFit/>
          </a:bodyPr>
          <a:lstStyle/>
          <a:p>
            <a:r>
              <a:rPr lang="de-AT" sz="4400" dirty="0"/>
              <a:t>Risikomanagement für </a:t>
            </a:r>
            <a:r>
              <a:rPr lang="de-AT" sz="4400" dirty="0" err="1"/>
              <a:t>Anbieter</a:t>
            </a:r>
            <a:endParaRPr lang="de-AT" sz="4400" dirty="0"/>
          </a:p>
        </p:txBody>
      </p:sp>
    </p:spTree>
    <p:extLst>
      <p:ext uri="{BB962C8B-B14F-4D97-AF65-F5344CB8AC3E}">
        <p14:creationId xmlns:p14="http://schemas.microsoft.com/office/powerpoint/2010/main" val="4399537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kstfelt 6">
            <a:extLst>
              <a:ext uri="{FF2B5EF4-FFF2-40B4-BE49-F238E27FC236}">
                <a16:creationId xmlns:a16="http://schemas.microsoft.com/office/drawing/2014/main" id="{AF1D50AF-9882-4FE7-9531-0284DF944BA2}"/>
              </a:ext>
            </a:extLst>
          </p:cNvPr>
          <p:cNvSpPr txBox="1"/>
          <p:nvPr/>
        </p:nvSpPr>
        <p:spPr>
          <a:xfrm>
            <a:off x="-57166" y="1867880"/>
            <a:ext cx="11843208" cy="1754326"/>
          </a:xfrm>
          <a:prstGeom prst="rect">
            <a:avLst/>
          </a:prstGeom>
          <a:noFill/>
        </p:spPr>
        <p:txBody>
          <a:bodyPr wrap="square">
            <a:spAutoFit/>
          </a:bodyPr>
          <a:lstStyle/>
          <a:p>
            <a:pPr algn="ctr"/>
            <a:r>
              <a:rPr lang="de-AT" sz="2400" dirty="0">
                <a:latin typeface="Calibri" panose="020F0502020204030204" pitchFamily="34" charset="0"/>
                <a:ea typeface="Calibri" panose="020F0502020204030204" pitchFamily="34" charset="0"/>
                <a:cs typeface="Arial" panose="020B0604020202020204" pitchFamily="34" charset="0"/>
              </a:rPr>
              <a:t>DATENSCHUTZVERLETZUNGEN SIND EXTREM STÖREND </a:t>
            </a:r>
          </a:p>
          <a:p>
            <a:pPr algn="ctr"/>
            <a:r>
              <a:rPr lang="de-AT" sz="2400" dirty="0">
                <a:latin typeface="Calibri" panose="020F0502020204030204" pitchFamily="34" charset="0"/>
                <a:ea typeface="Calibri" panose="020F0502020204030204" pitchFamily="34" charset="0"/>
                <a:cs typeface="Arial" panose="020B0604020202020204" pitchFamily="34" charset="0"/>
              </a:rPr>
              <a:t>BESONDERS WENN ES UM DEN SCHUTZ PERSÖNLICHER DATEN GEHT</a:t>
            </a:r>
          </a:p>
          <a:p>
            <a:pPr algn="ctr"/>
            <a:endParaRPr lang="de-AT" sz="800" b="1" dirty="0">
              <a:solidFill>
                <a:schemeClr val="accent6">
                  <a:lumMod val="75000"/>
                </a:schemeClr>
              </a:solidFill>
              <a:latin typeface="Calibri" panose="020F0502020204030204" pitchFamily="34" charset="0"/>
              <a:cs typeface="Arial" panose="020B0604020202020204" pitchFamily="34" charset="0"/>
            </a:endParaRPr>
          </a:p>
          <a:p>
            <a:pPr algn="ctr"/>
            <a:r>
              <a:rPr lang="de-AT" sz="2400" dirty="0"/>
              <a:t>Ein gefährdeter Drittanbieter kann zu mehreren Risiken führen </a:t>
            </a:r>
          </a:p>
          <a:p>
            <a:pPr algn="ctr"/>
            <a:r>
              <a:rPr lang="de-AT" sz="2400" dirty="0"/>
              <a:t>die sich in vier große Kategorien unterteilen lassen:</a:t>
            </a:r>
          </a:p>
        </p:txBody>
      </p:sp>
      <p:pic>
        <p:nvPicPr>
          <p:cNvPr id="3" name="Billede 2">
            <a:extLst>
              <a:ext uri="{FF2B5EF4-FFF2-40B4-BE49-F238E27FC236}">
                <a16:creationId xmlns:a16="http://schemas.microsoft.com/office/drawing/2014/main" id="{4AB21C51-42F2-40CD-B62B-77EE2C0C8C42}"/>
              </a:ext>
            </a:extLst>
          </p:cNvPr>
          <p:cNvPicPr>
            <a:picLocks noChangeAspect="1"/>
          </p:cNvPicPr>
          <p:nvPr/>
        </p:nvPicPr>
        <p:blipFill rotWithShape="1">
          <a:blip r:embed="rId3"/>
          <a:srcRect l="11399" t="5964" r="7368" b="5493"/>
          <a:stretch/>
        </p:blipFill>
        <p:spPr>
          <a:xfrm>
            <a:off x="2752626" y="3514484"/>
            <a:ext cx="6381947" cy="3228718"/>
          </a:xfrm>
          <a:prstGeom prst="rect">
            <a:avLst/>
          </a:prstGeom>
        </p:spPr>
      </p:pic>
      <p:grpSp>
        <p:nvGrpSpPr>
          <p:cNvPr id="6" name="Gruppe 5">
            <a:extLst>
              <a:ext uri="{FF2B5EF4-FFF2-40B4-BE49-F238E27FC236}">
                <a16:creationId xmlns:a16="http://schemas.microsoft.com/office/drawing/2014/main" id="{58FCDC6F-49EF-4512-AAC3-6C5891392A3F}"/>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C03A2F70-4131-41F7-9A1F-EC462208F51E}"/>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6A40E49-3218-4A2B-AB43-281B207352C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C911EF83-F200-4D07-9773-33162356CDFB}"/>
              </a:ext>
            </a:extLst>
          </p:cNvPr>
          <p:cNvSpPr txBox="1"/>
          <p:nvPr/>
        </p:nvSpPr>
        <p:spPr>
          <a:xfrm>
            <a:off x="2225407" y="1074897"/>
            <a:ext cx="6037244" cy="769441"/>
          </a:xfrm>
          <a:prstGeom prst="rect">
            <a:avLst/>
          </a:prstGeom>
          <a:noFill/>
        </p:spPr>
        <p:txBody>
          <a:bodyPr wrap="square" rtlCol="0">
            <a:spAutoFit/>
          </a:bodyPr>
          <a:lstStyle/>
          <a:p>
            <a:r>
              <a:rPr lang="de-AT" sz="4400" dirty="0"/>
              <a:t>Risikomanagement für </a:t>
            </a:r>
            <a:r>
              <a:rPr lang="de-AT" sz="4400" dirty="0" err="1"/>
              <a:t>Anbieter</a:t>
            </a:r>
            <a:endParaRPr lang="de-AT" sz="4400" dirty="0"/>
          </a:p>
        </p:txBody>
      </p:sp>
    </p:spTree>
    <p:extLst>
      <p:ext uri="{BB962C8B-B14F-4D97-AF65-F5344CB8AC3E}">
        <p14:creationId xmlns:p14="http://schemas.microsoft.com/office/powerpoint/2010/main" val="9561499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lede 2">
            <a:extLst>
              <a:ext uri="{FF2B5EF4-FFF2-40B4-BE49-F238E27FC236}">
                <a16:creationId xmlns:a16="http://schemas.microsoft.com/office/drawing/2014/main" id="{51058AA2-922C-45D6-B8C6-B2A9591C8898}"/>
              </a:ext>
            </a:extLst>
          </p:cNvPr>
          <p:cNvPicPr>
            <a:picLocks noChangeAspect="1"/>
          </p:cNvPicPr>
          <p:nvPr/>
        </p:nvPicPr>
        <p:blipFill>
          <a:blip r:embed="rId3"/>
          <a:stretch>
            <a:fillRect/>
          </a:stretch>
        </p:blipFill>
        <p:spPr>
          <a:xfrm>
            <a:off x="5100889" y="1705181"/>
            <a:ext cx="6780025" cy="5152819"/>
          </a:xfrm>
          <a:prstGeom prst="rect">
            <a:avLst/>
          </a:prstGeom>
        </p:spPr>
      </p:pic>
      <p:sp>
        <p:nvSpPr>
          <p:cNvPr id="4" name="Tekstfelt 3">
            <a:extLst>
              <a:ext uri="{FF2B5EF4-FFF2-40B4-BE49-F238E27FC236}">
                <a16:creationId xmlns:a16="http://schemas.microsoft.com/office/drawing/2014/main" id="{3CCFC469-F972-47E1-8745-46D0B0140AF4}"/>
              </a:ext>
            </a:extLst>
          </p:cNvPr>
          <p:cNvSpPr txBox="1"/>
          <p:nvPr/>
        </p:nvSpPr>
        <p:spPr>
          <a:xfrm>
            <a:off x="215994" y="1711028"/>
            <a:ext cx="6094428" cy="523220"/>
          </a:xfrm>
          <a:prstGeom prst="rect">
            <a:avLst/>
          </a:prstGeom>
          <a:noFill/>
        </p:spPr>
        <p:txBody>
          <a:bodyPr wrap="square">
            <a:spAutoFit/>
          </a:bodyPr>
          <a:lstStyle/>
          <a:p>
            <a:r>
              <a:rPr lang="de-AT" sz="2800" dirty="0"/>
              <a:t>Anforderungen an die Auftragsvergabe</a:t>
            </a:r>
          </a:p>
        </p:txBody>
      </p:sp>
      <p:sp>
        <p:nvSpPr>
          <p:cNvPr id="7" name="Tekstfelt 6">
            <a:extLst>
              <a:ext uri="{FF2B5EF4-FFF2-40B4-BE49-F238E27FC236}">
                <a16:creationId xmlns:a16="http://schemas.microsoft.com/office/drawing/2014/main" id="{629211E2-D1F8-4F66-92ED-7CB5B99F8881}"/>
              </a:ext>
            </a:extLst>
          </p:cNvPr>
          <p:cNvSpPr txBox="1"/>
          <p:nvPr/>
        </p:nvSpPr>
        <p:spPr>
          <a:xfrm>
            <a:off x="311085" y="2234248"/>
            <a:ext cx="4524865" cy="4524315"/>
          </a:xfrm>
          <a:prstGeom prst="rect">
            <a:avLst/>
          </a:prstGeom>
          <a:noFill/>
        </p:spPr>
        <p:txBody>
          <a:bodyPr wrap="square">
            <a:spAutoFit/>
          </a:bodyPr>
          <a:lstStyle/>
          <a:p>
            <a:pPr>
              <a:spcBef>
                <a:spcPts val="600"/>
              </a:spcBef>
            </a:pPr>
            <a:r>
              <a:rPr lang="de-AT" sz="2400" b="1" dirty="0"/>
              <a:t>Stufe 1</a:t>
            </a:r>
            <a:r>
              <a:rPr lang="de-AT" sz="2400" dirty="0"/>
              <a:t>: Ermittlung des Bedarfs an Produkten und/oder Dienstleistungen.</a:t>
            </a:r>
          </a:p>
          <a:p>
            <a:pPr>
              <a:spcBef>
                <a:spcPts val="600"/>
              </a:spcBef>
            </a:pPr>
            <a:r>
              <a:rPr lang="de-AT" sz="2400" b="1" dirty="0"/>
              <a:t>Schritt 2</a:t>
            </a:r>
            <a:r>
              <a:rPr lang="de-AT" sz="2400" dirty="0"/>
              <a:t>: Erstellen und Einreichen eines Kaufantrags. </a:t>
            </a:r>
          </a:p>
          <a:p>
            <a:pPr>
              <a:spcBef>
                <a:spcPts val="600"/>
              </a:spcBef>
            </a:pPr>
            <a:r>
              <a:rPr lang="de-AT" sz="2400" b="1" dirty="0"/>
              <a:t>Stufe 3</a:t>
            </a:r>
            <a:r>
              <a:rPr lang="de-AT" sz="2400" dirty="0"/>
              <a:t>: Bewertung und Auswahl von Lieferanten/Anbietern. </a:t>
            </a:r>
          </a:p>
          <a:p>
            <a:pPr>
              <a:spcBef>
                <a:spcPts val="600"/>
              </a:spcBef>
            </a:pPr>
            <a:r>
              <a:rPr lang="de-AT" sz="2400" b="1" dirty="0"/>
              <a:t>Phase 4</a:t>
            </a:r>
            <a:r>
              <a:rPr lang="de-AT" sz="2400" dirty="0"/>
              <a:t>: Verhandlung der Vertragsbedingungen mit dem ausgewählten Anbieter. </a:t>
            </a:r>
          </a:p>
          <a:p>
            <a:pPr>
              <a:spcBef>
                <a:spcPts val="600"/>
              </a:spcBef>
            </a:pPr>
            <a:r>
              <a:rPr lang="de-AT" sz="2400" b="1" dirty="0"/>
              <a:t>Stufe 5</a:t>
            </a:r>
            <a:r>
              <a:rPr lang="de-AT" sz="2400" dirty="0"/>
              <a:t>: Schließen Sie eine Bestellung ab.</a:t>
            </a:r>
          </a:p>
          <a:p>
            <a:pPr>
              <a:spcBef>
                <a:spcPts val="600"/>
              </a:spcBef>
            </a:pPr>
            <a:r>
              <a:rPr lang="de-AT" sz="2400" b="1" dirty="0">
                <a:effectLst/>
                <a:latin typeface="Calibri" panose="020F0502020204030204" pitchFamily="34" charset="0"/>
                <a:ea typeface="Calibri" panose="020F0502020204030204" pitchFamily="34" charset="0"/>
                <a:cs typeface="Arial" panose="020B0604020202020204" pitchFamily="34" charset="0"/>
              </a:rPr>
              <a:t>Stufe 6</a:t>
            </a:r>
            <a:r>
              <a:rPr lang="de-AT" sz="2400" dirty="0">
                <a:effectLst/>
                <a:latin typeface="Calibri" panose="020F0502020204030204" pitchFamily="34" charset="0"/>
                <a:ea typeface="Calibri" panose="020F0502020204030204" pitchFamily="34" charset="0"/>
                <a:cs typeface="Arial" panose="020B0604020202020204" pitchFamily="34" charset="0"/>
              </a:rPr>
              <a:t>: Auftragsverwaltung</a:t>
            </a:r>
          </a:p>
          <a:p>
            <a:pPr>
              <a:spcBef>
                <a:spcPts val="600"/>
              </a:spcBef>
            </a:pPr>
            <a:endParaRPr lang="de-AT" dirty="0"/>
          </a:p>
        </p:txBody>
      </p:sp>
      <p:grpSp>
        <p:nvGrpSpPr>
          <p:cNvPr id="6" name="Gruppe 5">
            <a:extLst>
              <a:ext uri="{FF2B5EF4-FFF2-40B4-BE49-F238E27FC236}">
                <a16:creationId xmlns:a16="http://schemas.microsoft.com/office/drawing/2014/main" id="{76936BA1-822F-40A6-87C5-D045EE2B677B}"/>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7EFF6F3F-1642-4D79-9C02-D144D6B27545}"/>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065B1C13-9EEA-46BA-BAE7-A3D648DD39A6}"/>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4D1C0CFF-65E3-4E34-A25B-06EEB0D4893E}"/>
              </a:ext>
            </a:extLst>
          </p:cNvPr>
          <p:cNvSpPr txBox="1"/>
          <p:nvPr/>
        </p:nvSpPr>
        <p:spPr>
          <a:xfrm>
            <a:off x="2203373" y="964852"/>
            <a:ext cx="6037244" cy="769441"/>
          </a:xfrm>
          <a:prstGeom prst="rect">
            <a:avLst/>
          </a:prstGeom>
          <a:noFill/>
        </p:spPr>
        <p:txBody>
          <a:bodyPr wrap="square" rtlCol="0">
            <a:spAutoFit/>
          </a:bodyPr>
          <a:lstStyle/>
          <a:p>
            <a:r>
              <a:rPr lang="de-AT" sz="4400" dirty="0"/>
              <a:t>Risikomanagement für </a:t>
            </a:r>
            <a:r>
              <a:rPr lang="de-AT" sz="4400" dirty="0" err="1"/>
              <a:t>Anbieter</a:t>
            </a:r>
            <a:endParaRPr lang="de-AT" sz="4400" dirty="0"/>
          </a:p>
        </p:txBody>
      </p:sp>
    </p:spTree>
    <p:extLst>
      <p:ext uri="{BB962C8B-B14F-4D97-AF65-F5344CB8AC3E}">
        <p14:creationId xmlns:p14="http://schemas.microsoft.com/office/powerpoint/2010/main" val="42614765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B3154241-3E9F-416A-BC93-684C03B73929}"/>
              </a:ext>
            </a:extLst>
          </p:cNvPr>
          <p:cNvSpPr txBox="1"/>
          <p:nvPr/>
        </p:nvSpPr>
        <p:spPr>
          <a:xfrm>
            <a:off x="439000" y="2569427"/>
            <a:ext cx="4466375" cy="830997"/>
          </a:xfrm>
          <a:prstGeom prst="rect">
            <a:avLst/>
          </a:prstGeom>
          <a:noFill/>
        </p:spPr>
        <p:txBody>
          <a:bodyPr wrap="square">
            <a:spAutoFit/>
          </a:bodyPr>
          <a:lstStyle/>
          <a:p>
            <a:pPr>
              <a:spcBef>
                <a:spcPts val="600"/>
              </a:spcBef>
            </a:pPr>
            <a:r>
              <a:rPr lang="de-AT" sz="2400" dirty="0"/>
              <a:t>Stufe 1: Ermittlung des Bedarfs an Produkten und/oder Dienstleistungen</a:t>
            </a:r>
          </a:p>
        </p:txBody>
      </p:sp>
      <p:sp>
        <p:nvSpPr>
          <p:cNvPr id="4" name="Tekstfelt 3">
            <a:extLst>
              <a:ext uri="{FF2B5EF4-FFF2-40B4-BE49-F238E27FC236}">
                <a16:creationId xmlns:a16="http://schemas.microsoft.com/office/drawing/2014/main" id="{EEBED440-EA08-4AD4-A27D-D5D4E2C9126D}"/>
              </a:ext>
            </a:extLst>
          </p:cNvPr>
          <p:cNvSpPr txBox="1"/>
          <p:nvPr/>
        </p:nvSpPr>
        <p:spPr>
          <a:xfrm>
            <a:off x="439000" y="3603434"/>
            <a:ext cx="4251488" cy="2308324"/>
          </a:xfrm>
          <a:prstGeom prst="rect">
            <a:avLst/>
          </a:prstGeom>
          <a:noFill/>
        </p:spPr>
        <p:txBody>
          <a:bodyPr wrap="square" rtlCol="0">
            <a:spAutoFit/>
          </a:bodyPr>
          <a:lstStyle/>
          <a:p>
            <a:r>
              <a:rPr lang="de-AT" sz="2400" dirty="0">
                <a:effectLst/>
                <a:latin typeface="Calibri" panose="020F0502020204030204" pitchFamily="34" charset="0"/>
                <a:ea typeface="Calibri" panose="020F0502020204030204" pitchFamily="34" charset="0"/>
                <a:cs typeface="Arial" panose="020B0604020202020204" pitchFamily="34" charset="0"/>
              </a:rPr>
              <a:t>Bevor der Beschaffungsprozess beginnen kann, muss ein konkreter Bedarf festgestellt werden.</a:t>
            </a:r>
          </a:p>
          <a:p>
            <a:endParaRPr lang="de-AT" sz="2400" dirty="0">
              <a:latin typeface="Calibri" panose="020F0502020204030204" pitchFamily="34" charset="0"/>
              <a:cs typeface="Arial" panose="020B0604020202020204" pitchFamily="34" charset="0"/>
            </a:endParaRPr>
          </a:p>
          <a:p>
            <a:r>
              <a:rPr lang="de-AT" sz="2400" dirty="0">
                <a:effectLst/>
                <a:latin typeface="Calibri" panose="020F0502020204030204" pitchFamily="34" charset="0"/>
                <a:ea typeface="Calibri" panose="020F0502020204030204" pitchFamily="34" charset="0"/>
                <a:cs typeface="Arial" panose="020B0604020202020204" pitchFamily="34" charset="0"/>
              </a:rPr>
              <a:t>In dieser Phase ist es notwendig, den Bedarf klar zu definieren</a:t>
            </a:r>
            <a:endParaRPr lang="de-AT" sz="2400" dirty="0"/>
          </a:p>
        </p:txBody>
      </p:sp>
      <p:pic>
        <p:nvPicPr>
          <p:cNvPr id="7" name="Billede 6">
            <a:extLst>
              <a:ext uri="{FF2B5EF4-FFF2-40B4-BE49-F238E27FC236}">
                <a16:creationId xmlns:a16="http://schemas.microsoft.com/office/drawing/2014/main" id="{F3D65840-9A3C-432B-8441-6EBC4AFB8532}"/>
              </a:ext>
            </a:extLst>
          </p:cNvPr>
          <p:cNvPicPr>
            <a:picLocks noChangeAspect="1"/>
          </p:cNvPicPr>
          <p:nvPr/>
        </p:nvPicPr>
        <p:blipFill>
          <a:blip r:embed="rId3"/>
          <a:stretch>
            <a:fillRect/>
          </a:stretch>
        </p:blipFill>
        <p:spPr>
          <a:xfrm>
            <a:off x="4990250" y="2234146"/>
            <a:ext cx="6762750" cy="4219575"/>
          </a:xfrm>
          <a:prstGeom prst="rect">
            <a:avLst/>
          </a:prstGeom>
        </p:spPr>
      </p:pic>
      <p:sp>
        <p:nvSpPr>
          <p:cNvPr id="8" name="Ellipse 7">
            <a:extLst>
              <a:ext uri="{FF2B5EF4-FFF2-40B4-BE49-F238E27FC236}">
                <a16:creationId xmlns:a16="http://schemas.microsoft.com/office/drawing/2014/main" id="{D6C29529-62C5-41EE-B803-F57865942AE9}"/>
              </a:ext>
            </a:extLst>
          </p:cNvPr>
          <p:cNvSpPr/>
          <p:nvPr/>
        </p:nvSpPr>
        <p:spPr>
          <a:xfrm>
            <a:off x="9279651" y="2435018"/>
            <a:ext cx="2319198" cy="190512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grpSp>
        <p:nvGrpSpPr>
          <p:cNvPr id="9" name="Gruppe 8">
            <a:extLst>
              <a:ext uri="{FF2B5EF4-FFF2-40B4-BE49-F238E27FC236}">
                <a16:creationId xmlns:a16="http://schemas.microsoft.com/office/drawing/2014/main" id="{EE2CD6C8-8983-47B1-A4BB-E4CD18F2FF2E}"/>
              </a:ext>
            </a:extLst>
          </p:cNvPr>
          <p:cNvGrpSpPr/>
          <p:nvPr/>
        </p:nvGrpSpPr>
        <p:grpSpPr>
          <a:xfrm>
            <a:off x="480283" y="200282"/>
            <a:ext cx="11118566" cy="1329043"/>
            <a:chOff x="480283" y="200282"/>
            <a:chExt cx="11118566" cy="1329043"/>
          </a:xfrm>
        </p:grpSpPr>
        <p:pic>
          <p:nvPicPr>
            <p:cNvPr id="10" name="Billede 9">
              <a:extLst>
                <a:ext uri="{FF2B5EF4-FFF2-40B4-BE49-F238E27FC236}">
                  <a16:creationId xmlns:a16="http://schemas.microsoft.com/office/drawing/2014/main" id="{3D786E6F-7239-4BFF-9E57-83126AF075E3}"/>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1" name="Billede 10">
              <a:extLst>
                <a:ext uri="{FF2B5EF4-FFF2-40B4-BE49-F238E27FC236}">
                  <a16:creationId xmlns:a16="http://schemas.microsoft.com/office/drawing/2014/main" id="{6033A87B-C620-4956-A754-042BCD81B78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2" name="Tekstfelt 11">
            <a:extLst>
              <a:ext uri="{FF2B5EF4-FFF2-40B4-BE49-F238E27FC236}">
                <a16:creationId xmlns:a16="http://schemas.microsoft.com/office/drawing/2014/main" id="{7DA1E4B4-A199-4CD7-95DF-021291BE873F}"/>
              </a:ext>
            </a:extLst>
          </p:cNvPr>
          <p:cNvSpPr txBox="1"/>
          <p:nvPr/>
        </p:nvSpPr>
        <p:spPr>
          <a:xfrm>
            <a:off x="1749869" y="1074897"/>
            <a:ext cx="7393345" cy="769441"/>
          </a:xfrm>
          <a:prstGeom prst="rect">
            <a:avLst/>
          </a:prstGeom>
          <a:noFill/>
        </p:spPr>
        <p:txBody>
          <a:bodyPr wrap="square">
            <a:spAutoFit/>
          </a:bodyPr>
          <a:lstStyle/>
          <a:p>
            <a:r>
              <a:rPr lang="de-AT" sz="4400" dirty="0"/>
              <a:t>Anforderungen an die Auftragsvergabe</a:t>
            </a:r>
          </a:p>
        </p:txBody>
      </p:sp>
    </p:spTree>
    <p:extLst>
      <p:ext uri="{BB962C8B-B14F-4D97-AF65-F5344CB8AC3E}">
        <p14:creationId xmlns:p14="http://schemas.microsoft.com/office/powerpoint/2010/main" val="10054152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4870659" y="1866356"/>
            <a:ext cx="6761050" cy="4218798"/>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696084" y="2514956"/>
            <a:ext cx="3370685" cy="1384995"/>
          </a:xfrm>
          <a:prstGeom prst="rect">
            <a:avLst/>
          </a:prstGeom>
          <a:noFill/>
        </p:spPr>
        <p:txBody>
          <a:bodyPr wrap="square">
            <a:spAutoFit/>
          </a:bodyPr>
          <a:lstStyle/>
          <a:p>
            <a:r>
              <a:rPr lang="de-AT" sz="2800" dirty="0"/>
              <a:t>Schritt 2: Erstellen und Einreichen eines Kaufantrags. </a:t>
            </a:r>
          </a:p>
        </p:txBody>
      </p:sp>
      <p:sp>
        <p:nvSpPr>
          <p:cNvPr id="4" name="Ellipse 3">
            <a:extLst>
              <a:ext uri="{FF2B5EF4-FFF2-40B4-BE49-F238E27FC236}">
                <a16:creationId xmlns:a16="http://schemas.microsoft.com/office/drawing/2014/main" id="{69495764-CEAC-4C4C-8056-F3CA3D2E6173}"/>
              </a:ext>
            </a:extLst>
          </p:cNvPr>
          <p:cNvSpPr/>
          <p:nvPr/>
        </p:nvSpPr>
        <p:spPr>
          <a:xfrm>
            <a:off x="9098218" y="2745557"/>
            <a:ext cx="2533491" cy="145852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7" name="Tekstfelt 6">
            <a:extLst>
              <a:ext uri="{FF2B5EF4-FFF2-40B4-BE49-F238E27FC236}">
                <a16:creationId xmlns:a16="http://schemas.microsoft.com/office/drawing/2014/main" id="{27E516A1-1AA3-4D11-AB79-4DE853E49CF6}"/>
              </a:ext>
            </a:extLst>
          </p:cNvPr>
          <p:cNvSpPr txBox="1"/>
          <p:nvPr/>
        </p:nvSpPr>
        <p:spPr>
          <a:xfrm>
            <a:off x="696084" y="4423631"/>
            <a:ext cx="3704734" cy="1569660"/>
          </a:xfrm>
          <a:prstGeom prst="rect">
            <a:avLst/>
          </a:prstGeom>
          <a:noFill/>
        </p:spPr>
        <p:txBody>
          <a:bodyPr wrap="square" rtlCol="0">
            <a:spAutoFit/>
          </a:bodyPr>
          <a:lstStyle/>
          <a:p>
            <a:r>
              <a:rPr lang="de-AT" sz="2400" dirty="0"/>
              <a:t>Eine Kaufanfrage (oder Bestellanforderung) ist eine förmliche Anfrage für Waren oder Dienstleistungen </a:t>
            </a:r>
          </a:p>
        </p:txBody>
      </p:sp>
      <p:grpSp>
        <p:nvGrpSpPr>
          <p:cNvPr id="8" name="Gruppe 7">
            <a:extLst>
              <a:ext uri="{FF2B5EF4-FFF2-40B4-BE49-F238E27FC236}">
                <a16:creationId xmlns:a16="http://schemas.microsoft.com/office/drawing/2014/main" id="{4E957BCA-2144-4FB9-B577-7FACD14FD64C}"/>
              </a:ext>
            </a:extLst>
          </p:cNvPr>
          <p:cNvGrpSpPr/>
          <p:nvPr/>
        </p:nvGrpSpPr>
        <p:grpSpPr>
          <a:xfrm>
            <a:off x="480283" y="200282"/>
            <a:ext cx="11118566" cy="1329043"/>
            <a:chOff x="480283" y="200282"/>
            <a:chExt cx="11118566" cy="1329043"/>
          </a:xfrm>
        </p:grpSpPr>
        <p:pic>
          <p:nvPicPr>
            <p:cNvPr id="9" name="Billede 8">
              <a:extLst>
                <a:ext uri="{FF2B5EF4-FFF2-40B4-BE49-F238E27FC236}">
                  <a16:creationId xmlns:a16="http://schemas.microsoft.com/office/drawing/2014/main" id="{123AD257-D737-4E45-BB6A-18D6A0657506}"/>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9BDB53-71EE-43B1-BC00-48C0C10D1D40}"/>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DE485D9E-912F-421D-9648-1FBA36ABA34B}"/>
              </a:ext>
            </a:extLst>
          </p:cNvPr>
          <p:cNvSpPr txBox="1"/>
          <p:nvPr/>
        </p:nvSpPr>
        <p:spPr>
          <a:xfrm>
            <a:off x="1749869" y="1074897"/>
            <a:ext cx="7393345" cy="769441"/>
          </a:xfrm>
          <a:prstGeom prst="rect">
            <a:avLst/>
          </a:prstGeom>
          <a:noFill/>
        </p:spPr>
        <p:txBody>
          <a:bodyPr wrap="square">
            <a:spAutoFit/>
          </a:bodyPr>
          <a:lstStyle/>
          <a:p>
            <a:r>
              <a:rPr lang="de-AT" sz="4400" dirty="0"/>
              <a:t>Anforderungen an die Auftragsvergabe</a:t>
            </a:r>
          </a:p>
        </p:txBody>
      </p:sp>
    </p:spTree>
    <p:extLst>
      <p:ext uri="{BB962C8B-B14F-4D97-AF65-F5344CB8AC3E}">
        <p14:creationId xmlns:p14="http://schemas.microsoft.com/office/powerpoint/2010/main" val="4897531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5352394" y="2177440"/>
            <a:ext cx="6761050" cy="4218798"/>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480282" y="1703506"/>
            <a:ext cx="6038851" cy="461665"/>
          </a:xfrm>
          <a:prstGeom prst="rect">
            <a:avLst/>
          </a:prstGeom>
          <a:noFill/>
        </p:spPr>
        <p:txBody>
          <a:bodyPr wrap="square">
            <a:spAutoFit/>
          </a:bodyPr>
          <a:lstStyle/>
          <a:p>
            <a:r>
              <a:rPr lang="de-AT" sz="2400" dirty="0"/>
              <a:t>Phase 3: Bewertung und Auswahl von Lieferanten/Anbietern</a:t>
            </a:r>
          </a:p>
        </p:txBody>
      </p:sp>
      <p:sp>
        <p:nvSpPr>
          <p:cNvPr id="4" name="Ellipse 3">
            <a:extLst>
              <a:ext uri="{FF2B5EF4-FFF2-40B4-BE49-F238E27FC236}">
                <a16:creationId xmlns:a16="http://schemas.microsoft.com/office/drawing/2014/main" id="{69495764-CEAC-4C4C-8056-F3CA3D2E6173}"/>
              </a:ext>
            </a:extLst>
          </p:cNvPr>
          <p:cNvSpPr/>
          <p:nvPr/>
        </p:nvSpPr>
        <p:spPr>
          <a:xfrm>
            <a:off x="9578673" y="4527749"/>
            <a:ext cx="2133044" cy="131221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7" name="Tekstfelt 6">
            <a:extLst>
              <a:ext uri="{FF2B5EF4-FFF2-40B4-BE49-F238E27FC236}">
                <a16:creationId xmlns:a16="http://schemas.microsoft.com/office/drawing/2014/main" id="{27E516A1-1AA3-4D11-AB79-4DE853E49CF6}"/>
              </a:ext>
            </a:extLst>
          </p:cNvPr>
          <p:cNvSpPr txBox="1"/>
          <p:nvPr/>
        </p:nvSpPr>
        <p:spPr>
          <a:xfrm>
            <a:off x="480282" y="2339352"/>
            <a:ext cx="4723868" cy="4051622"/>
          </a:xfrm>
          <a:prstGeom prst="rect">
            <a:avLst/>
          </a:prstGeom>
          <a:noFill/>
        </p:spPr>
        <p:txBody>
          <a:bodyPr wrap="square" rtlCol="0">
            <a:spAutoFit/>
          </a:bodyPr>
          <a:lstStyle/>
          <a:p>
            <a:r>
              <a:rPr lang="de-AT" sz="2400" dirty="0">
                <a:effectLst/>
                <a:latin typeface="Calibri" panose="020F0502020204030204" pitchFamily="34" charset="0"/>
                <a:ea typeface="Calibri" panose="020F0502020204030204" pitchFamily="34" charset="0"/>
                <a:cs typeface="Arial" panose="020B0604020202020204" pitchFamily="34" charset="0"/>
              </a:rPr>
              <a:t>Der nächste Schritt besteht darin, verschiedene Anbieter zu bewerten und dann einen auszuwählen, der die wichtigsten Anforderungen erfüllt. </a:t>
            </a:r>
          </a:p>
          <a:p>
            <a:pPr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Die besten Ergebnisse erzielen Sie, wenn Sie das "Gesamtbild" dessen, was ein Anbieter bieten kann, berücksichtigen:</a:t>
            </a:r>
          </a:p>
          <a:p>
            <a:pPr marL="342900" lvl="0" indent="-342900" algn="just">
              <a:lnSpc>
                <a:spcPct val="107000"/>
              </a:lnSpc>
              <a:buFont typeface="Arial" panose="020B0604020202020204" pitchFamily="34" charset="0"/>
              <a:buChar char="-"/>
            </a:pPr>
            <a:r>
              <a:rPr lang="de-AT" sz="2400" dirty="0">
                <a:effectLst/>
                <a:latin typeface="Calibri" panose="020F0502020204030204" pitchFamily="34" charset="0"/>
                <a:ea typeface="Arial" panose="020B0604020202020204" pitchFamily="34" charset="0"/>
                <a:cs typeface="Arial" panose="020B0604020202020204" pitchFamily="34" charset="0"/>
              </a:rPr>
              <a:t>Leichte Kommunikation</a:t>
            </a:r>
          </a:p>
          <a:p>
            <a:pPr marL="342900" lvl="0" indent="-342900" algn="just">
              <a:lnSpc>
                <a:spcPct val="107000"/>
              </a:lnSpc>
              <a:buFont typeface="Arial" panose="020B0604020202020204" pitchFamily="34" charset="0"/>
              <a:buChar char="-"/>
            </a:pPr>
            <a:r>
              <a:rPr lang="de-AT" sz="2400" dirty="0">
                <a:effectLst/>
                <a:latin typeface="Calibri" panose="020F0502020204030204" pitchFamily="34" charset="0"/>
                <a:ea typeface="Arial" panose="020B0604020202020204" pitchFamily="34" charset="0"/>
                <a:cs typeface="Arial" panose="020B0604020202020204" pitchFamily="34" charset="0"/>
              </a:rPr>
              <a:t>Unternehmensethik</a:t>
            </a:r>
          </a:p>
          <a:p>
            <a:pPr marL="342900" lvl="0" indent="-342900" algn="just">
              <a:lnSpc>
                <a:spcPct val="107000"/>
              </a:lnSpc>
              <a:buFont typeface="Arial" panose="020B0604020202020204" pitchFamily="34" charset="0"/>
              <a:buChar char="-"/>
            </a:pPr>
            <a:r>
              <a:rPr lang="de-AT" sz="2400" dirty="0">
                <a:effectLst/>
                <a:latin typeface="Calibri" panose="020F0502020204030204" pitchFamily="34" charset="0"/>
                <a:ea typeface="Arial" panose="020B0604020202020204" pitchFamily="34" charset="0"/>
                <a:cs typeface="Arial" panose="020B0604020202020204" pitchFamily="34" charset="0"/>
              </a:rPr>
              <a:t>Rechenschaftspflicht</a:t>
            </a:r>
          </a:p>
          <a:p>
            <a:pPr marL="342900" lvl="0" indent="-342900" algn="just">
              <a:lnSpc>
                <a:spcPct val="107000"/>
              </a:lnSpc>
              <a:spcAft>
                <a:spcPts val="800"/>
              </a:spcAft>
              <a:buFont typeface="Arial" panose="020B0604020202020204" pitchFamily="34" charset="0"/>
              <a:buChar char="-"/>
            </a:pPr>
            <a:r>
              <a:rPr lang="de-AT" sz="2400" dirty="0">
                <a:effectLst/>
                <a:latin typeface="Calibri" panose="020F0502020204030204" pitchFamily="34" charset="0"/>
                <a:ea typeface="Arial" panose="020B0604020202020204" pitchFamily="34" charset="0"/>
                <a:cs typeface="Arial" panose="020B0604020202020204" pitchFamily="34" charset="0"/>
              </a:rPr>
              <a:t>Produktionsmöglichkeiten</a:t>
            </a:r>
          </a:p>
        </p:txBody>
      </p:sp>
      <p:grpSp>
        <p:nvGrpSpPr>
          <p:cNvPr id="8" name="Gruppe 7">
            <a:extLst>
              <a:ext uri="{FF2B5EF4-FFF2-40B4-BE49-F238E27FC236}">
                <a16:creationId xmlns:a16="http://schemas.microsoft.com/office/drawing/2014/main" id="{9D0A769D-23BD-4CB9-8910-B05F4EB38578}"/>
              </a:ext>
            </a:extLst>
          </p:cNvPr>
          <p:cNvGrpSpPr/>
          <p:nvPr/>
        </p:nvGrpSpPr>
        <p:grpSpPr>
          <a:xfrm>
            <a:off x="480283" y="200282"/>
            <a:ext cx="11118566" cy="1329043"/>
            <a:chOff x="480283" y="200282"/>
            <a:chExt cx="11118566" cy="1329043"/>
          </a:xfrm>
        </p:grpSpPr>
        <p:pic>
          <p:nvPicPr>
            <p:cNvPr id="9" name="Billede 8">
              <a:extLst>
                <a:ext uri="{FF2B5EF4-FFF2-40B4-BE49-F238E27FC236}">
                  <a16:creationId xmlns:a16="http://schemas.microsoft.com/office/drawing/2014/main" id="{A2ECFD09-8DC9-4E1F-A240-F1E82B55EF0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51DA04BE-9754-4F50-995C-BA283B03809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4D2FA6AD-63AD-4E5E-851B-734C4914053E}"/>
              </a:ext>
            </a:extLst>
          </p:cNvPr>
          <p:cNvSpPr txBox="1"/>
          <p:nvPr/>
        </p:nvSpPr>
        <p:spPr>
          <a:xfrm>
            <a:off x="1793418" y="908346"/>
            <a:ext cx="7393345" cy="769441"/>
          </a:xfrm>
          <a:prstGeom prst="rect">
            <a:avLst/>
          </a:prstGeom>
          <a:noFill/>
        </p:spPr>
        <p:txBody>
          <a:bodyPr wrap="square">
            <a:spAutoFit/>
          </a:bodyPr>
          <a:lstStyle/>
          <a:p>
            <a:r>
              <a:rPr lang="de-AT" sz="4400" dirty="0"/>
              <a:t>Anforderungen an die Auftragsvergabe</a:t>
            </a:r>
          </a:p>
        </p:txBody>
      </p:sp>
    </p:spTree>
    <p:extLst>
      <p:ext uri="{BB962C8B-B14F-4D97-AF65-F5344CB8AC3E}">
        <p14:creationId xmlns:p14="http://schemas.microsoft.com/office/powerpoint/2010/main" val="31137625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4869485" y="2234923"/>
            <a:ext cx="6761050" cy="4218798"/>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571307" y="2685124"/>
            <a:ext cx="3370685" cy="1815882"/>
          </a:xfrm>
          <a:prstGeom prst="rect">
            <a:avLst/>
          </a:prstGeom>
          <a:noFill/>
        </p:spPr>
        <p:txBody>
          <a:bodyPr wrap="square">
            <a:spAutoFit/>
          </a:bodyPr>
          <a:lstStyle/>
          <a:p>
            <a:r>
              <a:rPr lang="de-AT" sz="2800" dirty="0"/>
              <a:t>Phase 4: Verhandlung der Vertragsbedingungen mit dem ausgewählten Lieferanten </a:t>
            </a:r>
          </a:p>
        </p:txBody>
      </p:sp>
      <p:sp>
        <p:nvSpPr>
          <p:cNvPr id="4" name="Ellipse 3">
            <a:extLst>
              <a:ext uri="{FF2B5EF4-FFF2-40B4-BE49-F238E27FC236}">
                <a16:creationId xmlns:a16="http://schemas.microsoft.com/office/drawing/2014/main" id="{69495764-CEAC-4C4C-8056-F3CA3D2E6173}"/>
              </a:ext>
            </a:extLst>
          </p:cNvPr>
          <p:cNvSpPr/>
          <p:nvPr/>
        </p:nvSpPr>
        <p:spPr>
          <a:xfrm>
            <a:off x="8682087" y="4939645"/>
            <a:ext cx="2366127" cy="135746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grpSp>
        <p:nvGrpSpPr>
          <p:cNvPr id="7" name="Gruppe 6">
            <a:extLst>
              <a:ext uri="{FF2B5EF4-FFF2-40B4-BE49-F238E27FC236}">
                <a16:creationId xmlns:a16="http://schemas.microsoft.com/office/drawing/2014/main" id="{F8AFB1B0-E1E3-44E2-99C7-B4BEDFA952F8}"/>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A2734408-136F-421F-B68D-EE5EAFCC40F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9E6544F-1C15-4FBD-8B49-92FE10898757}"/>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B79217AF-9E99-4051-B405-7E3F059515F4}"/>
              </a:ext>
            </a:extLst>
          </p:cNvPr>
          <p:cNvSpPr txBox="1"/>
          <p:nvPr/>
        </p:nvSpPr>
        <p:spPr>
          <a:xfrm>
            <a:off x="1749869" y="1074897"/>
            <a:ext cx="7393345" cy="769441"/>
          </a:xfrm>
          <a:prstGeom prst="rect">
            <a:avLst/>
          </a:prstGeom>
          <a:noFill/>
        </p:spPr>
        <p:txBody>
          <a:bodyPr wrap="square">
            <a:spAutoFit/>
          </a:bodyPr>
          <a:lstStyle/>
          <a:p>
            <a:r>
              <a:rPr lang="de-AT" sz="4400" dirty="0"/>
              <a:t>Anforderungen an die Auftragsvergabe</a:t>
            </a:r>
          </a:p>
        </p:txBody>
      </p:sp>
    </p:spTree>
    <p:extLst>
      <p:ext uri="{BB962C8B-B14F-4D97-AF65-F5344CB8AC3E}">
        <p14:creationId xmlns:p14="http://schemas.microsoft.com/office/powerpoint/2010/main" val="41701381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5325035" y="2306795"/>
            <a:ext cx="6645868" cy="4146926"/>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507186" y="1789406"/>
            <a:ext cx="6409981" cy="523220"/>
          </a:xfrm>
          <a:prstGeom prst="rect">
            <a:avLst/>
          </a:prstGeom>
          <a:noFill/>
        </p:spPr>
        <p:txBody>
          <a:bodyPr wrap="square">
            <a:spAutoFit/>
          </a:bodyPr>
          <a:lstStyle/>
          <a:p>
            <a:r>
              <a:rPr lang="de-AT" sz="2800" dirty="0"/>
              <a:t>Stufe 5 und Stufe 6: Verwaltung der Aufträge</a:t>
            </a:r>
          </a:p>
        </p:txBody>
      </p:sp>
      <p:sp>
        <p:nvSpPr>
          <p:cNvPr id="4" name="Ellipse 3">
            <a:extLst>
              <a:ext uri="{FF2B5EF4-FFF2-40B4-BE49-F238E27FC236}">
                <a16:creationId xmlns:a16="http://schemas.microsoft.com/office/drawing/2014/main" id="{69495764-CEAC-4C4C-8056-F3CA3D2E6173}"/>
              </a:ext>
            </a:extLst>
          </p:cNvPr>
          <p:cNvSpPr/>
          <p:nvPr/>
        </p:nvSpPr>
        <p:spPr>
          <a:xfrm rot="4791783">
            <a:off x="4632673" y="3155096"/>
            <a:ext cx="3852294" cy="205195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Tekstfelt 2">
            <a:extLst>
              <a:ext uri="{FF2B5EF4-FFF2-40B4-BE49-F238E27FC236}">
                <a16:creationId xmlns:a16="http://schemas.microsoft.com/office/drawing/2014/main" id="{B805DD37-7997-44D6-9AAC-46149F3090F0}"/>
              </a:ext>
            </a:extLst>
          </p:cNvPr>
          <p:cNvSpPr txBox="1"/>
          <p:nvPr/>
        </p:nvSpPr>
        <p:spPr>
          <a:xfrm>
            <a:off x="507186" y="2514956"/>
            <a:ext cx="3878416" cy="3046988"/>
          </a:xfrm>
          <a:prstGeom prst="rect">
            <a:avLst/>
          </a:prstGeom>
          <a:noFill/>
        </p:spPr>
        <p:txBody>
          <a:bodyPr wrap="square" rtlCol="0">
            <a:spAutoFit/>
          </a:bodyPr>
          <a:lstStyle/>
          <a:p>
            <a:r>
              <a:rPr lang="de-AT" sz="2400" dirty="0">
                <a:effectLst/>
                <a:latin typeface="Calibri" panose="020F0502020204030204" pitchFamily="34" charset="0"/>
                <a:ea typeface="Calibri" panose="020F0502020204030204" pitchFamily="34" charset="0"/>
                <a:cs typeface="Arial" panose="020B0604020202020204" pitchFamily="34" charset="0"/>
              </a:rPr>
              <a:t>Bei der Lieferung von Waren/Dienstleistungen sollte es eine verantwortliche Person geben, idealerweise der Endnutzer des Produkts oder der Dienstleistung, die überprüft, ob alle Standards in Bezug auf Lieferfristen, Produktmengen und Qualität usw. eingehalten wurden.</a:t>
            </a:r>
            <a:endParaRPr lang="de-AT" sz="2400" dirty="0"/>
          </a:p>
        </p:txBody>
      </p:sp>
      <p:grpSp>
        <p:nvGrpSpPr>
          <p:cNvPr id="7" name="Gruppe 6">
            <a:extLst>
              <a:ext uri="{FF2B5EF4-FFF2-40B4-BE49-F238E27FC236}">
                <a16:creationId xmlns:a16="http://schemas.microsoft.com/office/drawing/2014/main" id="{A23177BE-C518-459D-98D2-E5EB600467B3}"/>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8F0AFA86-FF40-45B8-889D-73B32301AC4F}"/>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8434B8A5-ED3C-4155-A9FB-ED2A32E277E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DB442394-B3A3-4F4A-AA8F-F026C967B866}"/>
              </a:ext>
            </a:extLst>
          </p:cNvPr>
          <p:cNvSpPr txBox="1"/>
          <p:nvPr/>
        </p:nvSpPr>
        <p:spPr>
          <a:xfrm>
            <a:off x="1749869" y="1074897"/>
            <a:ext cx="7393345" cy="769441"/>
          </a:xfrm>
          <a:prstGeom prst="rect">
            <a:avLst/>
          </a:prstGeom>
          <a:noFill/>
        </p:spPr>
        <p:txBody>
          <a:bodyPr wrap="square">
            <a:spAutoFit/>
          </a:bodyPr>
          <a:lstStyle/>
          <a:p>
            <a:r>
              <a:rPr lang="de-AT" sz="4400" dirty="0"/>
              <a:t>Anforderungen an die Auftragsvergabe</a:t>
            </a:r>
          </a:p>
        </p:txBody>
      </p:sp>
    </p:spTree>
    <p:extLst>
      <p:ext uri="{BB962C8B-B14F-4D97-AF65-F5344CB8AC3E}">
        <p14:creationId xmlns:p14="http://schemas.microsoft.com/office/powerpoint/2010/main" val="39336021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162A595D-DA21-40DA-9E4F-8DA968946EE1}"/>
              </a:ext>
            </a:extLst>
          </p:cNvPr>
          <p:cNvSpPr txBox="1"/>
          <p:nvPr/>
        </p:nvSpPr>
        <p:spPr>
          <a:xfrm>
            <a:off x="6355911" y="2016168"/>
            <a:ext cx="5198340" cy="4124206"/>
          </a:xfrm>
          <a:prstGeom prst="rect">
            <a:avLst/>
          </a:prstGeom>
          <a:noFill/>
        </p:spPr>
        <p:txBody>
          <a:bodyPr wrap="square" rtlCol="0">
            <a:spAutoFit/>
          </a:bodyPr>
          <a:lstStyle/>
          <a:p>
            <a:r>
              <a:rPr lang="de-AT" sz="2800" dirty="0">
                <a:effectLst/>
                <a:latin typeface="Calibri" panose="020F0502020204030204" pitchFamily="34" charset="0"/>
                <a:ea typeface="Calibri" panose="020F0502020204030204" pitchFamily="34" charset="0"/>
                <a:cs typeface="Arial" panose="020B0604020202020204" pitchFamily="34" charset="0"/>
              </a:rPr>
              <a:t>Das Sicherheitsrisikomanagement für Lieferanten </a:t>
            </a:r>
            <a:r>
              <a:rPr lang="de-AT" sz="2400" dirty="0">
                <a:effectLst/>
                <a:latin typeface="Calibri" panose="020F0502020204030204" pitchFamily="34" charset="0"/>
                <a:ea typeface="Calibri" panose="020F0502020204030204" pitchFamily="34" charset="0"/>
                <a:cs typeface="Arial" panose="020B0604020202020204" pitchFamily="34" charset="0"/>
              </a:rPr>
              <a:t>ist eine Strategie, die darauf abzielt, die Anzahl der Bedrohungen, Schwachstellen und Schwachstellen zu begrenzen, denen Ihr Unternehmen durch die Lieferanten in Ihrer Lieferkette ausgesetzt ist. </a:t>
            </a:r>
          </a:p>
          <a:p>
            <a:endParaRPr lang="de-AT" sz="2400" dirty="0">
              <a:effectLst/>
              <a:latin typeface="Calibri" panose="020F0502020204030204" pitchFamily="34" charset="0"/>
              <a:ea typeface="Calibri" panose="020F0502020204030204" pitchFamily="34" charset="0"/>
              <a:cs typeface="Arial" panose="020B0604020202020204" pitchFamily="34" charset="0"/>
            </a:endParaRPr>
          </a:p>
          <a:p>
            <a:r>
              <a:rPr lang="de-AT" sz="2400" dirty="0">
                <a:effectLst/>
                <a:latin typeface="Calibri" panose="020F0502020204030204" pitchFamily="34" charset="0"/>
                <a:ea typeface="Calibri" panose="020F0502020204030204" pitchFamily="34" charset="0"/>
                <a:cs typeface="Arial" panose="020B0604020202020204" pitchFamily="34" charset="0"/>
              </a:rPr>
              <a:t>Ein Lieferant ist in der Regel ein Drittunternehmen, das ein Produkt, eine Dienstleistung oder ein Gerät verkauft, das Ihr Unternehmen für den Betrieb benötigt.</a:t>
            </a:r>
          </a:p>
          <a:p>
            <a:endParaRPr lang="de-AT" dirty="0"/>
          </a:p>
        </p:txBody>
      </p:sp>
      <p:pic>
        <p:nvPicPr>
          <p:cNvPr id="1028" name="Picture 4" descr="An Overview on Vendor Risk Management | Ignyte Assurance Platform">
            <a:extLst>
              <a:ext uri="{FF2B5EF4-FFF2-40B4-BE49-F238E27FC236}">
                <a16:creationId xmlns:a16="http://schemas.microsoft.com/office/drawing/2014/main" id="{F83DC276-638F-4704-954F-D4A4F37272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4065" y="1858122"/>
            <a:ext cx="4772025" cy="4800600"/>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uppe 5">
            <a:extLst>
              <a:ext uri="{FF2B5EF4-FFF2-40B4-BE49-F238E27FC236}">
                <a16:creationId xmlns:a16="http://schemas.microsoft.com/office/drawing/2014/main" id="{45172A64-2B21-46D1-84B2-7BF45CE8EBF4}"/>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CA277A66-A537-4F53-AACF-2DEB785B76A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6413B99D-01B3-4F59-BC6E-BC413925B94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9" name="Tekstfelt 8">
            <a:extLst>
              <a:ext uri="{FF2B5EF4-FFF2-40B4-BE49-F238E27FC236}">
                <a16:creationId xmlns:a16="http://schemas.microsoft.com/office/drawing/2014/main" id="{E6CF08E4-83CA-48B8-854D-E95884B7D988}"/>
              </a:ext>
            </a:extLst>
          </p:cNvPr>
          <p:cNvSpPr txBox="1"/>
          <p:nvPr/>
        </p:nvSpPr>
        <p:spPr>
          <a:xfrm>
            <a:off x="2225407" y="1074897"/>
            <a:ext cx="6037244" cy="769441"/>
          </a:xfrm>
          <a:prstGeom prst="rect">
            <a:avLst/>
          </a:prstGeom>
          <a:noFill/>
        </p:spPr>
        <p:txBody>
          <a:bodyPr wrap="square" rtlCol="0">
            <a:spAutoFit/>
          </a:bodyPr>
          <a:lstStyle/>
          <a:p>
            <a:r>
              <a:rPr lang="de-AT" sz="4400" dirty="0"/>
              <a:t>Risikomanagement für </a:t>
            </a:r>
            <a:r>
              <a:rPr lang="de-AT" sz="4400" dirty="0" err="1"/>
              <a:t>Anbieter</a:t>
            </a:r>
            <a:endParaRPr lang="de-AT" sz="4400" dirty="0"/>
          </a:p>
        </p:txBody>
      </p:sp>
    </p:spTree>
    <p:extLst>
      <p:ext uri="{BB962C8B-B14F-4D97-AF65-F5344CB8AC3E}">
        <p14:creationId xmlns:p14="http://schemas.microsoft.com/office/powerpoint/2010/main" val="34953051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3F9AD46C-61D1-46CC-9F2A-6CFF32BC5B29}"/>
              </a:ext>
            </a:extLst>
          </p:cNvPr>
          <p:cNvPicPr>
            <a:picLocks noChangeAspect="1"/>
          </p:cNvPicPr>
          <p:nvPr/>
        </p:nvPicPr>
        <p:blipFill rotWithShape="1">
          <a:blip r:embed="rId3"/>
          <a:srcRect b="3567"/>
          <a:stretch/>
        </p:blipFill>
        <p:spPr>
          <a:xfrm>
            <a:off x="536717" y="1841703"/>
            <a:ext cx="6378184" cy="4613022"/>
          </a:xfrm>
          <a:prstGeom prst="rect">
            <a:avLst/>
          </a:prstGeom>
        </p:spPr>
      </p:pic>
      <p:sp>
        <p:nvSpPr>
          <p:cNvPr id="3" name="Tekstfelt 2">
            <a:extLst>
              <a:ext uri="{FF2B5EF4-FFF2-40B4-BE49-F238E27FC236}">
                <a16:creationId xmlns:a16="http://schemas.microsoft.com/office/drawing/2014/main" id="{B66EF6B8-D049-410B-9729-5AECE8461035}"/>
              </a:ext>
            </a:extLst>
          </p:cNvPr>
          <p:cNvSpPr txBox="1"/>
          <p:nvPr/>
        </p:nvSpPr>
        <p:spPr>
          <a:xfrm>
            <a:off x="7473231" y="2027872"/>
            <a:ext cx="4279769" cy="4426853"/>
          </a:xfrm>
          <a:prstGeom prst="rect">
            <a:avLst/>
          </a:prstGeom>
          <a:noFill/>
        </p:spPr>
        <p:txBody>
          <a:bodyPr wrap="square" rtlCol="0">
            <a:spAutoFit/>
          </a:bodyPr>
          <a:lstStyle/>
          <a:p>
            <a:r>
              <a:rPr lang="de-AT" sz="2800" dirty="0">
                <a:effectLst/>
                <a:latin typeface="Calibri" panose="020F0502020204030204" pitchFamily="34" charset="0"/>
                <a:ea typeface="Calibri" panose="020F0502020204030204" pitchFamily="34" charset="0"/>
                <a:cs typeface="Arial" panose="020B0604020202020204" pitchFamily="34" charset="0"/>
              </a:rPr>
              <a:t>Der Kreislauf des Risikomanagements für Lieferanten</a:t>
            </a:r>
          </a:p>
          <a:p>
            <a:endParaRPr lang="de-AT" sz="1400" dirty="0"/>
          </a:p>
          <a:p>
            <a:pPr>
              <a:spcBef>
                <a:spcPts val="200"/>
              </a:spcBef>
            </a:pPr>
            <a:r>
              <a:rPr lang="de-AT" sz="2400" b="1" dirty="0"/>
              <a:t>Schritt 1</a:t>
            </a:r>
            <a:r>
              <a:rPr lang="de-AT" sz="2400" dirty="0"/>
              <a:t>: Analyse - Das Unternehmen ermittelt das inhärente Risiko der Beziehung und den Grad der durchzuführenden Sorgfaltspflicht. Dementsprechend bewertet das Unternehmen die Sicherheitslage der dritten Partei und führt eine Lückenanalyse durch.</a:t>
            </a:r>
          </a:p>
          <a:p>
            <a:endParaRPr lang="de-AT" dirty="0"/>
          </a:p>
        </p:txBody>
      </p:sp>
      <p:grpSp>
        <p:nvGrpSpPr>
          <p:cNvPr id="7" name="Gruppe 6">
            <a:extLst>
              <a:ext uri="{FF2B5EF4-FFF2-40B4-BE49-F238E27FC236}">
                <a16:creationId xmlns:a16="http://schemas.microsoft.com/office/drawing/2014/main" id="{1CC686F3-A360-4069-8EE4-6FC40265854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ADB0329A-BAD3-42B5-AA10-28891F81EC80}"/>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7A5FD3F-F3F6-42D3-A1F1-5B38FBF7A41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FF23EC2F-3DBF-4712-8E00-383722C1F8BD}"/>
              </a:ext>
            </a:extLst>
          </p:cNvPr>
          <p:cNvSpPr txBox="1"/>
          <p:nvPr/>
        </p:nvSpPr>
        <p:spPr>
          <a:xfrm>
            <a:off x="2225407" y="1074897"/>
            <a:ext cx="6037244" cy="769441"/>
          </a:xfrm>
          <a:prstGeom prst="rect">
            <a:avLst/>
          </a:prstGeom>
          <a:noFill/>
        </p:spPr>
        <p:txBody>
          <a:bodyPr wrap="square" rtlCol="0">
            <a:spAutoFit/>
          </a:bodyPr>
          <a:lstStyle/>
          <a:p>
            <a:r>
              <a:rPr lang="de-AT" sz="4400" dirty="0"/>
              <a:t>Risikomanagement für </a:t>
            </a:r>
            <a:r>
              <a:rPr lang="de-AT" sz="4400" dirty="0" err="1"/>
              <a:t>Anbieter</a:t>
            </a:r>
            <a:endParaRPr lang="de-AT" sz="4400" dirty="0"/>
          </a:p>
        </p:txBody>
      </p:sp>
    </p:spTree>
    <p:extLst>
      <p:ext uri="{BB962C8B-B14F-4D97-AF65-F5344CB8AC3E}">
        <p14:creationId xmlns:p14="http://schemas.microsoft.com/office/powerpoint/2010/main" val="15189711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3F9AD46C-61D1-46CC-9F2A-6CFF32BC5B29}"/>
              </a:ext>
            </a:extLst>
          </p:cNvPr>
          <p:cNvPicPr>
            <a:picLocks noChangeAspect="1"/>
          </p:cNvPicPr>
          <p:nvPr/>
        </p:nvPicPr>
        <p:blipFill rotWithShape="1">
          <a:blip r:embed="rId3"/>
          <a:srcRect b="3567"/>
          <a:stretch/>
        </p:blipFill>
        <p:spPr>
          <a:xfrm>
            <a:off x="439000" y="1834738"/>
            <a:ext cx="6391458" cy="4622622"/>
          </a:xfrm>
          <a:prstGeom prst="rect">
            <a:avLst/>
          </a:prstGeom>
        </p:spPr>
      </p:pic>
      <p:sp>
        <p:nvSpPr>
          <p:cNvPr id="3" name="Tekstfelt 2">
            <a:extLst>
              <a:ext uri="{FF2B5EF4-FFF2-40B4-BE49-F238E27FC236}">
                <a16:creationId xmlns:a16="http://schemas.microsoft.com/office/drawing/2014/main" id="{B66EF6B8-D049-410B-9729-5AECE8461035}"/>
              </a:ext>
            </a:extLst>
          </p:cNvPr>
          <p:cNvSpPr txBox="1"/>
          <p:nvPr/>
        </p:nvSpPr>
        <p:spPr>
          <a:xfrm>
            <a:off x="7473231" y="2186208"/>
            <a:ext cx="4279769" cy="3929281"/>
          </a:xfrm>
          <a:prstGeom prst="rect">
            <a:avLst/>
          </a:prstGeom>
          <a:noFill/>
        </p:spPr>
        <p:txBody>
          <a:bodyPr wrap="square" rtlCol="0">
            <a:spAutoFit/>
          </a:bodyPr>
          <a:lstStyle/>
          <a:p>
            <a:r>
              <a:rPr lang="de-AT" sz="2800" dirty="0">
                <a:effectLst/>
                <a:latin typeface="Calibri" panose="020F0502020204030204" pitchFamily="34" charset="0"/>
                <a:ea typeface="Calibri" panose="020F0502020204030204" pitchFamily="34" charset="0"/>
                <a:cs typeface="Arial" panose="020B0604020202020204" pitchFamily="34" charset="0"/>
              </a:rPr>
              <a:t>Der Kreislauf des Risikomanagements für Lieferanten</a:t>
            </a:r>
          </a:p>
          <a:p>
            <a:endParaRPr lang="de-AT" sz="2800" dirty="0"/>
          </a:p>
          <a:p>
            <a:pPr>
              <a:spcBef>
                <a:spcPts val="200"/>
              </a:spcBef>
            </a:pPr>
            <a:r>
              <a:rPr lang="de-AT" sz="2400" b="1" dirty="0"/>
              <a:t>Schritt 2</a:t>
            </a:r>
            <a:r>
              <a:rPr lang="de-AT" sz="2400" dirty="0"/>
              <a:t>: Engagement - Das Unternehmen und die Drittpartei arbeiten gemeinsam an der Behebung der Lücken.</a:t>
            </a:r>
          </a:p>
          <a:p>
            <a:pPr>
              <a:spcBef>
                <a:spcPts val="200"/>
              </a:spcBef>
            </a:pPr>
            <a:r>
              <a:rPr lang="de-AT" sz="2400" b="1" dirty="0"/>
              <a:t>Schritt 3</a:t>
            </a:r>
            <a:r>
              <a:rPr lang="de-AT" sz="2400" dirty="0"/>
              <a:t>: Behebung - Die dritte Partei behebt die Cyber-Lücken.</a:t>
            </a:r>
          </a:p>
          <a:p>
            <a:endParaRPr lang="de-AT" dirty="0"/>
          </a:p>
        </p:txBody>
      </p:sp>
      <p:grpSp>
        <p:nvGrpSpPr>
          <p:cNvPr id="7" name="Gruppe 6">
            <a:extLst>
              <a:ext uri="{FF2B5EF4-FFF2-40B4-BE49-F238E27FC236}">
                <a16:creationId xmlns:a16="http://schemas.microsoft.com/office/drawing/2014/main" id="{1CC686F3-A360-4069-8EE4-6FC40265854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ADB0329A-BAD3-42B5-AA10-28891F81EC80}"/>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7A5FD3F-F3F6-42D3-A1F1-5B38FBF7A41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9088EDB9-208B-429B-A830-F55C31D4298F}"/>
              </a:ext>
            </a:extLst>
          </p:cNvPr>
          <p:cNvSpPr txBox="1"/>
          <p:nvPr/>
        </p:nvSpPr>
        <p:spPr>
          <a:xfrm>
            <a:off x="2225407" y="1074897"/>
            <a:ext cx="6037244" cy="769441"/>
          </a:xfrm>
          <a:prstGeom prst="rect">
            <a:avLst/>
          </a:prstGeom>
          <a:noFill/>
        </p:spPr>
        <p:txBody>
          <a:bodyPr wrap="square" rtlCol="0">
            <a:spAutoFit/>
          </a:bodyPr>
          <a:lstStyle/>
          <a:p>
            <a:r>
              <a:rPr lang="de-AT" sz="4400" dirty="0"/>
              <a:t>Risikomanagement für </a:t>
            </a:r>
            <a:r>
              <a:rPr lang="de-AT" sz="4400" dirty="0" err="1"/>
              <a:t>Anbieter</a:t>
            </a:r>
            <a:endParaRPr lang="de-AT" sz="4400" dirty="0"/>
          </a:p>
        </p:txBody>
      </p:sp>
    </p:spTree>
    <p:extLst>
      <p:ext uri="{BB962C8B-B14F-4D97-AF65-F5344CB8AC3E}">
        <p14:creationId xmlns:p14="http://schemas.microsoft.com/office/powerpoint/2010/main" val="31234298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3F9AD46C-61D1-46CC-9F2A-6CFF32BC5B29}"/>
              </a:ext>
            </a:extLst>
          </p:cNvPr>
          <p:cNvPicPr>
            <a:picLocks noChangeAspect="1"/>
          </p:cNvPicPr>
          <p:nvPr/>
        </p:nvPicPr>
        <p:blipFill rotWithShape="1">
          <a:blip r:embed="rId3"/>
          <a:srcRect b="3567"/>
          <a:stretch/>
        </p:blipFill>
        <p:spPr>
          <a:xfrm>
            <a:off x="439000" y="1890513"/>
            <a:ext cx="6314340" cy="4566847"/>
          </a:xfrm>
          <a:prstGeom prst="rect">
            <a:avLst/>
          </a:prstGeom>
        </p:spPr>
      </p:pic>
      <p:sp>
        <p:nvSpPr>
          <p:cNvPr id="3" name="Tekstfelt 2">
            <a:extLst>
              <a:ext uri="{FF2B5EF4-FFF2-40B4-BE49-F238E27FC236}">
                <a16:creationId xmlns:a16="http://schemas.microsoft.com/office/drawing/2014/main" id="{B66EF6B8-D049-410B-9729-5AECE8461035}"/>
              </a:ext>
            </a:extLst>
          </p:cNvPr>
          <p:cNvSpPr txBox="1"/>
          <p:nvPr/>
        </p:nvSpPr>
        <p:spPr>
          <a:xfrm>
            <a:off x="7218027" y="2002047"/>
            <a:ext cx="4279769" cy="4693593"/>
          </a:xfrm>
          <a:prstGeom prst="rect">
            <a:avLst/>
          </a:prstGeom>
          <a:noFill/>
        </p:spPr>
        <p:txBody>
          <a:bodyPr wrap="square" rtlCol="0">
            <a:spAutoFit/>
          </a:bodyPr>
          <a:lstStyle/>
          <a:p>
            <a:r>
              <a:rPr lang="de-AT" sz="2800" dirty="0">
                <a:effectLst/>
                <a:latin typeface="Calibri" panose="020F0502020204030204" pitchFamily="34" charset="0"/>
                <a:ea typeface="Calibri" panose="020F0502020204030204" pitchFamily="34" charset="0"/>
                <a:cs typeface="Arial" panose="020B0604020202020204" pitchFamily="34" charset="0"/>
              </a:rPr>
              <a:t>Der Kreislauf des Risikomanagements für Lieferanten</a:t>
            </a:r>
          </a:p>
          <a:p>
            <a:endParaRPr lang="de-AT" sz="2800" dirty="0"/>
          </a:p>
          <a:p>
            <a:pPr>
              <a:spcBef>
                <a:spcPts val="200"/>
              </a:spcBef>
            </a:pPr>
            <a:r>
              <a:rPr lang="de-AT" sz="2400" b="1" dirty="0"/>
              <a:t>Schritt 4</a:t>
            </a:r>
            <a:r>
              <a:rPr lang="de-AT" sz="2400" dirty="0"/>
              <a:t>: Genehmigung - Das Unternehmen genehmigt die Drittpartei oder lehnt sie je nach Risikotoleranz ab.</a:t>
            </a:r>
          </a:p>
          <a:p>
            <a:pPr>
              <a:spcBef>
                <a:spcPts val="200"/>
              </a:spcBef>
            </a:pPr>
            <a:endParaRPr lang="de-AT" sz="2400" b="1" dirty="0"/>
          </a:p>
          <a:p>
            <a:pPr>
              <a:spcBef>
                <a:spcPts val="200"/>
              </a:spcBef>
            </a:pPr>
            <a:r>
              <a:rPr lang="de-AT" sz="2400" b="1" dirty="0"/>
              <a:t>Schritt 5</a:t>
            </a:r>
            <a:r>
              <a:rPr lang="de-AT" sz="2400" dirty="0"/>
              <a:t>: Überwachung - Das Unternehmen überwacht die Drittpartei weiterhin, um etwaige Cyber-Lücken zu erkennen.</a:t>
            </a:r>
          </a:p>
          <a:p>
            <a:endParaRPr lang="de-AT" dirty="0"/>
          </a:p>
        </p:txBody>
      </p:sp>
      <p:grpSp>
        <p:nvGrpSpPr>
          <p:cNvPr id="7" name="Gruppe 6">
            <a:extLst>
              <a:ext uri="{FF2B5EF4-FFF2-40B4-BE49-F238E27FC236}">
                <a16:creationId xmlns:a16="http://schemas.microsoft.com/office/drawing/2014/main" id="{1CC686F3-A360-4069-8EE4-6FC40265854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ADB0329A-BAD3-42B5-AA10-28891F81EC80}"/>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7A5FD3F-F3F6-42D3-A1F1-5B38FBF7A41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5650C7B4-F1AB-44A9-9A69-271B40B76FC5}"/>
              </a:ext>
            </a:extLst>
          </p:cNvPr>
          <p:cNvSpPr txBox="1"/>
          <p:nvPr/>
        </p:nvSpPr>
        <p:spPr>
          <a:xfrm>
            <a:off x="2225407" y="1074897"/>
            <a:ext cx="6037244" cy="769441"/>
          </a:xfrm>
          <a:prstGeom prst="rect">
            <a:avLst/>
          </a:prstGeom>
          <a:noFill/>
        </p:spPr>
        <p:txBody>
          <a:bodyPr wrap="square" rtlCol="0">
            <a:spAutoFit/>
          </a:bodyPr>
          <a:lstStyle/>
          <a:p>
            <a:r>
              <a:rPr lang="de-AT" sz="4400" dirty="0"/>
              <a:t>Risikomanagement für </a:t>
            </a:r>
            <a:r>
              <a:rPr lang="de-AT" sz="4400" dirty="0" err="1"/>
              <a:t>Anbieter</a:t>
            </a:r>
            <a:endParaRPr lang="de-AT" sz="4400" dirty="0"/>
          </a:p>
        </p:txBody>
      </p:sp>
    </p:spTree>
    <p:extLst>
      <p:ext uri="{BB962C8B-B14F-4D97-AF65-F5344CB8AC3E}">
        <p14:creationId xmlns:p14="http://schemas.microsoft.com/office/powerpoint/2010/main" val="19552779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965E20C0-DA66-41C5-AB6A-BF68FB367628}"/>
              </a:ext>
            </a:extLst>
          </p:cNvPr>
          <p:cNvSpPr txBox="1"/>
          <p:nvPr/>
        </p:nvSpPr>
        <p:spPr>
          <a:xfrm>
            <a:off x="5625332" y="2790951"/>
            <a:ext cx="6376579" cy="2548455"/>
          </a:xfrm>
          <a:prstGeom prst="rect">
            <a:avLst/>
          </a:prstGeom>
          <a:noFill/>
        </p:spPr>
        <p:txBody>
          <a:bodyPr wrap="square" rtlCol="0">
            <a:spAutoFit/>
          </a:bodyPr>
          <a:lstStyle/>
          <a:p>
            <a:pPr algn="just">
              <a:lnSpc>
                <a:spcPct val="107000"/>
              </a:lnSpc>
              <a:spcAft>
                <a:spcPts val="400"/>
              </a:spcAft>
            </a:pPr>
            <a:r>
              <a:rPr lang="de-AT" sz="2400" dirty="0">
                <a:effectLst/>
                <a:latin typeface="Calibri" panose="020F0502020204030204" pitchFamily="34" charset="0"/>
                <a:ea typeface="Calibri" panose="020F0502020204030204" pitchFamily="34" charset="0"/>
                <a:cs typeface="Arial" panose="020B0604020202020204" pitchFamily="34" charset="0"/>
              </a:rPr>
              <a:t>Soziale Netzwerke sind in der heutigen Welt sehr beliebt. </a:t>
            </a:r>
          </a:p>
          <a:p>
            <a:pPr algn="just">
              <a:lnSpc>
                <a:spcPct val="107000"/>
              </a:lnSpc>
              <a:spcAft>
                <a:spcPts val="400"/>
              </a:spcAft>
            </a:pPr>
            <a:endParaRPr lang="de-AT" sz="24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400"/>
              </a:spcAft>
            </a:pPr>
            <a:r>
              <a:rPr lang="de-AT" sz="2400" dirty="0">
                <a:effectLst/>
                <a:latin typeface="Calibri" panose="020F0502020204030204" pitchFamily="34" charset="0"/>
                <a:ea typeface="Calibri" panose="020F0502020204030204" pitchFamily="34" charset="0"/>
                <a:cs typeface="Arial" panose="020B0604020202020204" pitchFamily="34" charset="0"/>
              </a:rPr>
              <a:t>In der Regel wird ein soziales Netzwerk als ein Netzwerk in einer kleinen Welt definiert, das aus einer Reihe von Individuen (Personen, Gruppen, Organisationen) besteht, die durch persönliche, berufliche oder vertrauensvolle Beziehungen miteinander verbunden sind. </a:t>
            </a:r>
            <a:endParaRPr lang="de-AT" dirty="0"/>
          </a:p>
        </p:txBody>
      </p:sp>
      <p:grpSp>
        <p:nvGrpSpPr>
          <p:cNvPr id="4" name="Gruppe 3">
            <a:extLst>
              <a:ext uri="{FF2B5EF4-FFF2-40B4-BE49-F238E27FC236}">
                <a16:creationId xmlns:a16="http://schemas.microsoft.com/office/drawing/2014/main" id="{1305AE6F-216A-4A32-BD47-29C8D49FD2F2}"/>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7C2CFF5F-6D21-447C-A6CC-BDF63F8237CD}"/>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1AF1D3B2-4784-4B82-AA68-56158B26ED12}"/>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8" name="Billede 7" descr="Et billede, der indeholder tekst, person, telefon, mobiltelefon&#10;&#10;Automatisk genereret beskrivelse">
            <a:extLst>
              <a:ext uri="{FF2B5EF4-FFF2-40B4-BE49-F238E27FC236}">
                <a16:creationId xmlns:a16="http://schemas.microsoft.com/office/drawing/2014/main" id="{4D62899C-29DC-42B3-AE74-5D354D237331}"/>
              </a:ext>
            </a:extLst>
          </p:cNvPr>
          <p:cNvPicPr>
            <a:picLocks noChangeAspect="1"/>
          </p:cNvPicPr>
          <p:nvPr/>
        </p:nvPicPr>
        <p:blipFill rotWithShape="1">
          <a:blip r:embed="rId5">
            <a:extLst>
              <a:ext uri="{28A0092B-C50C-407E-A947-70E740481C1C}">
                <a14:useLocalDpi xmlns:a14="http://schemas.microsoft.com/office/drawing/2010/main" val="0"/>
              </a:ext>
            </a:extLst>
          </a:blip>
          <a:srcRect l="30832"/>
          <a:stretch/>
        </p:blipFill>
        <p:spPr>
          <a:xfrm>
            <a:off x="536717" y="2898344"/>
            <a:ext cx="5034547" cy="3264303"/>
          </a:xfrm>
          <a:prstGeom prst="rect">
            <a:avLst/>
          </a:prstGeom>
        </p:spPr>
      </p:pic>
      <p:sp>
        <p:nvSpPr>
          <p:cNvPr id="3" name="Tekstfelt 2">
            <a:extLst>
              <a:ext uri="{FF2B5EF4-FFF2-40B4-BE49-F238E27FC236}">
                <a16:creationId xmlns:a16="http://schemas.microsoft.com/office/drawing/2014/main" id="{C5AD287C-9776-49AD-9C23-43289DD1573E}"/>
              </a:ext>
            </a:extLst>
          </p:cNvPr>
          <p:cNvSpPr txBox="1"/>
          <p:nvPr/>
        </p:nvSpPr>
        <p:spPr>
          <a:xfrm>
            <a:off x="1591416" y="1073893"/>
            <a:ext cx="9920027" cy="1046440"/>
          </a:xfrm>
          <a:prstGeom prst="rect">
            <a:avLst/>
          </a:prstGeom>
          <a:noFill/>
        </p:spPr>
        <p:txBody>
          <a:bodyPr wrap="square" rtlCol="0">
            <a:spAutoFit/>
          </a:bodyPr>
          <a:lstStyle/>
          <a:p>
            <a:r>
              <a:rPr lang="de-AT" sz="4400" dirty="0">
                <a:effectLst/>
                <a:latin typeface="Calibri" panose="020F0502020204030204" pitchFamily="34" charset="0"/>
                <a:ea typeface="Calibri" panose="020F0502020204030204" pitchFamily="34" charset="0"/>
                <a:cs typeface="Arial" panose="020B0604020202020204" pitchFamily="34" charset="0"/>
              </a:rPr>
              <a:t>Soziale Netzwerke und Sicherheitsrisiken für Anbieter</a:t>
            </a:r>
          </a:p>
          <a:p>
            <a:endParaRPr lang="de-AT" dirty="0"/>
          </a:p>
        </p:txBody>
      </p:sp>
    </p:spTree>
    <p:extLst>
      <p:ext uri="{BB962C8B-B14F-4D97-AF65-F5344CB8AC3E}">
        <p14:creationId xmlns:p14="http://schemas.microsoft.com/office/powerpoint/2010/main" val="40289970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lede 2" descr="Et billede, der indeholder skiløb, udendørs, sne, gruppe&#10;&#10;Automatisk genereret beskrivelse">
            <a:extLst>
              <a:ext uri="{FF2B5EF4-FFF2-40B4-BE49-F238E27FC236}">
                <a16:creationId xmlns:a16="http://schemas.microsoft.com/office/drawing/2014/main" id="{86670D52-10B3-4EA7-97BE-275A9FE91708}"/>
              </a:ext>
            </a:extLst>
          </p:cNvPr>
          <p:cNvPicPr>
            <a:picLocks noChangeAspect="1"/>
          </p:cNvPicPr>
          <p:nvPr/>
        </p:nvPicPr>
        <p:blipFill rotWithShape="1">
          <a:blip r:embed="rId3">
            <a:extLst>
              <a:ext uri="{28A0092B-C50C-407E-A947-70E740481C1C}">
                <a14:useLocalDpi xmlns:a14="http://schemas.microsoft.com/office/drawing/2010/main" val="0"/>
              </a:ext>
            </a:extLst>
          </a:blip>
          <a:srcRect l="79" t="9116" r="-79" b="12706"/>
          <a:stretch/>
        </p:blipFill>
        <p:spPr>
          <a:xfrm>
            <a:off x="581624" y="2700169"/>
            <a:ext cx="8825479" cy="3878776"/>
          </a:xfrm>
          <a:prstGeom prst="rect">
            <a:avLst/>
          </a:prstGeom>
        </p:spPr>
      </p:pic>
      <p:sp>
        <p:nvSpPr>
          <p:cNvPr id="4" name="Tekstfelt 3">
            <a:extLst>
              <a:ext uri="{FF2B5EF4-FFF2-40B4-BE49-F238E27FC236}">
                <a16:creationId xmlns:a16="http://schemas.microsoft.com/office/drawing/2014/main" id="{060F9DC9-FE26-4BB7-9FEE-CF9FC562FD4C}"/>
              </a:ext>
            </a:extLst>
          </p:cNvPr>
          <p:cNvSpPr txBox="1"/>
          <p:nvPr/>
        </p:nvSpPr>
        <p:spPr>
          <a:xfrm>
            <a:off x="9550943" y="3301431"/>
            <a:ext cx="2450969" cy="1846659"/>
          </a:xfrm>
          <a:prstGeom prst="rect">
            <a:avLst/>
          </a:prstGeom>
          <a:noFill/>
        </p:spPr>
        <p:txBody>
          <a:bodyPr wrap="square" rtlCol="0">
            <a:spAutoFit/>
          </a:bodyPr>
          <a:lstStyle/>
          <a:p>
            <a:r>
              <a:rPr lang="de-AT" sz="4800" dirty="0">
                <a:effectLst/>
                <a:latin typeface="Calibri" panose="020F0502020204030204" pitchFamily="34" charset="0"/>
                <a:ea typeface="Calibri" panose="020F0502020204030204" pitchFamily="34" charset="0"/>
                <a:cs typeface="Arial" panose="020B0604020202020204" pitchFamily="34" charset="0"/>
              </a:rPr>
              <a:t>Schlüsselbegriffe </a:t>
            </a:r>
          </a:p>
          <a:p>
            <a:endParaRPr lang="de-AT" dirty="0"/>
          </a:p>
        </p:txBody>
      </p:sp>
      <p:grpSp>
        <p:nvGrpSpPr>
          <p:cNvPr id="6" name="Gruppe 5">
            <a:extLst>
              <a:ext uri="{FF2B5EF4-FFF2-40B4-BE49-F238E27FC236}">
                <a16:creationId xmlns:a16="http://schemas.microsoft.com/office/drawing/2014/main" id="{EFD9F3F9-6518-41EE-AD3C-A40DFCE4A9C2}"/>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E96A8D54-6538-468E-B203-785F8CA77775}"/>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1700FE6A-4EBA-4E00-8507-D9563214E7F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9" name="Tekstfelt 8">
            <a:extLst>
              <a:ext uri="{FF2B5EF4-FFF2-40B4-BE49-F238E27FC236}">
                <a16:creationId xmlns:a16="http://schemas.microsoft.com/office/drawing/2014/main" id="{08FE48C8-7890-413A-80EB-76A8536D7505}"/>
              </a:ext>
            </a:extLst>
          </p:cNvPr>
          <p:cNvSpPr txBox="1"/>
          <p:nvPr/>
        </p:nvSpPr>
        <p:spPr>
          <a:xfrm>
            <a:off x="1591416" y="1073893"/>
            <a:ext cx="9920027" cy="1046440"/>
          </a:xfrm>
          <a:prstGeom prst="rect">
            <a:avLst/>
          </a:prstGeom>
          <a:noFill/>
        </p:spPr>
        <p:txBody>
          <a:bodyPr wrap="square" rtlCol="0">
            <a:spAutoFit/>
          </a:bodyPr>
          <a:lstStyle/>
          <a:p>
            <a:r>
              <a:rPr lang="de-AT" sz="4400" dirty="0">
                <a:effectLst/>
                <a:latin typeface="Calibri" panose="020F0502020204030204" pitchFamily="34" charset="0"/>
                <a:ea typeface="Calibri" panose="020F0502020204030204" pitchFamily="34" charset="0"/>
                <a:cs typeface="Arial" panose="020B0604020202020204" pitchFamily="34" charset="0"/>
              </a:rPr>
              <a:t>Soziale Netzwerke und Sicherheitsrisiken für Anbieter</a:t>
            </a:r>
          </a:p>
          <a:p>
            <a:endParaRPr lang="de-AT" dirty="0"/>
          </a:p>
        </p:txBody>
      </p:sp>
    </p:spTree>
    <p:extLst>
      <p:ext uri="{BB962C8B-B14F-4D97-AF65-F5344CB8AC3E}">
        <p14:creationId xmlns:p14="http://schemas.microsoft.com/office/powerpoint/2010/main" val="6189030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BA87B0E9-C1A3-4EA9-8E75-F43824835C3F}"/>
              </a:ext>
            </a:extLst>
          </p:cNvPr>
          <p:cNvSpPr txBox="1"/>
          <p:nvPr/>
        </p:nvSpPr>
        <p:spPr>
          <a:xfrm>
            <a:off x="1064066" y="2994948"/>
            <a:ext cx="5363852" cy="3016210"/>
          </a:xfrm>
          <a:prstGeom prst="rect">
            <a:avLst/>
          </a:prstGeom>
          <a:noFill/>
        </p:spPr>
        <p:txBody>
          <a:bodyPr wrap="square" rtlCol="0">
            <a:spAutoFit/>
          </a:bodyPr>
          <a:lstStyle/>
          <a:p>
            <a:r>
              <a:rPr lang="de-AT" sz="2800" dirty="0">
                <a:effectLst/>
                <a:latin typeface="Calibri" panose="020F0502020204030204" pitchFamily="34" charset="0"/>
                <a:ea typeface="Calibri" panose="020F0502020204030204" pitchFamily="34" charset="0"/>
                <a:cs typeface="Arial" panose="020B0604020202020204" pitchFamily="34" charset="0"/>
              </a:rPr>
              <a:t>Beziehungsbasierte Zugangskontrolle: </a:t>
            </a:r>
          </a:p>
          <a:p>
            <a:r>
              <a:rPr lang="de-AT" sz="2400" dirty="0">
                <a:effectLst/>
                <a:latin typeface="Calibri" panose="020F0502020204030204" pitchFamily="34" charset="0"/>
                <a:ea typeface="Calibri" panose="020F0502020204030204" pitchFamily="34" charset="0"/>
                <a:cs typeface="Arial" panose="020B0604020202020204" pitchFamily="34" charset="0"/>
              </a:rPr>
              <a:t>Ein Paradigma der Zugriffskontrolle, das speziell auf soziale Netzwerke zugeschnitten ist und bei dem die Mitglieder eines sozialen Netzwerks, die zum Zugriff auf eine bestimmte Ressource berechtigt sind, anhand der Beziehungen, an denen sie teilnehmen müssen, um den Zugriff zu erhalten, bezeichnet werden.</a:t>
            </a:r>
          </a:p>
          <a:p>
            <a:endParaRPr lang="de-AT" dirty="0"/>
          </a:p>
        </p:txBody>
      </p:sp>
      <p:pic>
        <p:nvPicPr>
          <p:cNvPr id="13" name="Billede 12" descr="Et billede, der indeholder person&#10;&#10;Automatisk genereret beskrivelse">
            <a:extLst>
              <a:ext uri="{FF2B5EF4-FFF2-40B4-BE49-F238E27FC236}">
                <a16:creationId xmlns:a16="http://schemas.microsoft.com/office/drawing/2014/main" id="{271811D2-AC93-4ED9-B8C3-AD6A8DD39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1429" y="2374448"/>
            <a:ext cx="2428580" cy="3238107"/>
          </a:xfrm>
          <a:prstGeom prst="rect">
            <a:avLst/>
          </a:prstGeom>
        </p:spPr>
      </p:pic>
      <p:grpSp>
        <p:nvGrpSpPr>
          <p:cNvPr id="7" name="Gruppe 6">
            <a:extLst>
              <a:ext uri="{FF2B5EF4-FFF2-40B4-BE49-F238E27FC236}">
                <a16:creationId xmlns:a16="http://schemas.microsoft.com/office/drawing/2014/main" id="{FFFEFCCA-3A98-4048-89DB-0BBC55D81AC9}"/>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06DFF25-DC97-413D-A486-88F0072F0137}"/>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DA36B04-C121-4A7B-A756-CAA98CA52F2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EA936EEE-FD43-4A55-92B6-FC19686E1417}"/>
              </a:ext>
            </a:extLst>
          </p:cNvPr>
          <p:cNvSpPr txBox="1"/>
          <p:nvPr/>
        </p:nvSpPr>
        <p:spPr>
          <a:xfrm>
            <a:off x="1591416" y="1073893"/>
            <a:ext cx="9920027" cy="1046440"/>
          </a:xfrm>
          <a:prstGeom prst="rect">
            <a:avLst/>
          </a:prstGeom>
          <a:noFill/>
        </p:spPr>
        <p:txBody>
          <a:bodyPr wrap="square" rtlCol="0">
            <a:spAutoFit/>
          </a:bodyPr>
          <a:lstStyle/>
          <a:p>
            <a:r>
              <a:rPr lang="de-AT" sz="4400" dirty="0">
                <a:effectLst/>
                <a:latin typeface="Calibri" panose="020F0502020204030204" pitchFamily="34" charset="0"/>
                <a:ea typeface="Calibri" panose="020F0502020204030204" pitchFamily="34" charset="0"/>
                <a:cs typeface="Arial" panose="020B0604020202020204" pitchFamily="34" charset="0"/>
              </a:rPr>
              <a:t>Soziale Netzwerke und Sicherheitsrisiken für Anbieter</a:t>
            </a:r>
          </a:p>
          <a:p>
            <a:endParaRPr lang="de-AT" dirty="0"/>
          </a:p>
        </p:txBody>
      </p:sp>
    </p:spTree>
    <p:extLst>
      <p:ext uri="{BB962C8B-B14F-4D97-AF65-F5344CB8AC3E}">
        <p14:creationId xmlns:p14="http://schemas.microsoft.com/office/powerpoint/2010/main" val="3834938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05AFBAE5-F2AA-4383-9E12-F01600329C04}"/>
              </a:ext>
            </a:extLst>
          </p:cNvPr>
          <p:cNvSpPr txBox="1"/>
          <p:nvPr/>
        </p:nvSpPr>
        <p:spPr>
          <a:xfrm>
            <a:off x="3696527" y="2835058"/>
            <a:ext cx="6620761" cy="3385542"/>
          </a:xfrm>
          <a:prstGeom prst="rect">
            <a:avLst/>
          </a:prstGeom>
          <a:noFill/>
        </p:spPr>
        <p:txBody>
          <a:bodyPr wrap="square" rtlCol="0">
            <a:spAutoFit/>
          </a:bodyPr>
          <a:lstStyle/>
          <a:p>
            <a:r>
              <a:rPr lang="de-AT" sz="2800" dirty="0">
                <a:effectLst/>
                <a:latin typeface="Calibri" panose="020F0502020204030204" pitchFamily="34" charset="0"/>
                <a:ea typeface="Calibri" panose="020F0502020204030204" pitchFamily="34" charset="0"/>
                <a:cs typeface="Arial" panose="020B0604020202020204" pitchFamily="34" charset="0"/>
              </a:rPr>
              <a:t>Soziales Netzwerk: </a:t>
            </a:r>
          </a:p>
          <a:p>
            <a:r>
              <a:rPr lang="de-AT" sz="2400" dirty="0">
                <a:effectLst/>
                <a:latin typeface="Calibri" panose="020F0502020204030204" pitchFamily="34" charset="0"/>
                <a:ea typeface="Calibri" panose="020F0502020204030204" pitchFamily="34" charset="0"/>
                <a:cs typeface="Arial" panose="020B0604020202020204" pitchFamily="34" charset="0"/>
              </a:rPr>
              <a:t>Ein Netzwerk in einer kleinen Welt, das aus einer Reihe von Individuen (Personen, Gruppen, Organisationen) besteht, die durch persönliche, Arbeits- oder Vertrauensbeziehungen miteinander verbunden sind. In der Regel wird es als Graph modelliert, wobei die Knoten den Mitgliedern des sozialen Netzwerks entsprechen und die Kanten die zwischen ihnen bestehenden Beziehungen bezeichnen.</a:t>
            </a:r>
          </a:p>
          <a:p>
            <a:endParaRPr lang="de-AT" dirty="0"/>
          </a:p>
        </p:txBody>
      </p:sp>
      <p:pic>
        <p:nvPicPr>
          <p:cNvPr id="13" name="Billede 12" descr="Et billede, der indeholder person&#10;&#10;Automatisk genereret beskrivelse">
            <a:extLst>
              <a:ext uri="{FF2B5EF4-FFF2-40B4-BE49-F238E27FC236}">
                <a16:creationId xmlns:a16="http://schemas.microsoft.com/office/drawing/2014/main" id="{271811D2-AC93-4ED9-B8C3-AD6A8DD39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4924" y="2711454"/>
            <a:ext cx="2428580" cy="3238107"/>
          </a:xfrm>
          <a:prstGeom prst="rect">
            <a:avLst/>
          </a:prstGeom>
        </p:spPr>
      </p:pic>
      <p:grpSp>
        <p:nvGrpSpPr>
          <p:cNvPr id="7" name="Gruppe 6">
            <a:extLst>
              <a:ext uri="{FF2B5EF4-FFF2-40B4-BE49-F238E27FC236}">
                <a16:creationId xmlns:a16="http://schemas.microsoft.com/office/drawing/2014/main" id="{FFFEFCCA-3A98-4048-89DB-0BBC55D81AC9}"/>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06DFF25-DC97-413D-A486-88F0072F0137}"/>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DA36B04-C121-4A7B-A756-CAA98CA52F2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BA0C951E-E417-4501-8969-D46AD9E6DA18}"/>
              </a:ext>
            </a:extLst>
          </p:cNvPr>
          <p:cNvSpPr txBox="1"/>
          <p:nvPr/>
        </p:nvSpPr>
        <p:spPr>
          <a:xfrm>
            <a:off x="1591416" y="1073893"/>
            <a:ext cx="9920027" cy="1046440"/>
          </a:xfrm>
          <a:prstGeom prst="rect">
            <a:avLst/>
          </a:prstGeom>
          <a:noFill/>
        </p:spPr>
        <p:txBody>
          <a:bodyPr wrap="square" rtlCol="0">
            <a:spAutoFit/>
          </a:bodyPr>
          <a:lstStyle/>
          <a:p>
            <a:r>
              <a:rPr lang="de-AT" sz="4400" dirty="0">
                <a:effectLst/>
                <a:latin typeface="Calibri" panose="020F0502020204030204" pitchFamily="34" charset="0"/>
                <a:ea typeface="Calibri" panose="020F0502020204030204" pitchFamily="34" charset="0"/>
                <a:cs typeface="Arial" panose="020B0604020202020204" pitchFamily="34" charset="0"/>
              </a:rPr>
              <a:t>Soziale Netzwerke und Sicherheitsrisiken für Anbieter</a:t>
            </a:r>
          </a:p>
          <a:p>
            <a:endParaRPr lang="de-AT" dirty="0"/>
          </a:p>
        </p:txBody>
      </p:sp>
    </p:spTree>
    <p:extLst>
      <p:ext uri="{BB962C8B-B14F-4D97-AF65-F5344CB8AC3E}">
        <p14:creationId xmlns:p14="http://schemas.microsoft.com/office/powerpoint/2010/main" val="13965845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Billede 12" descr="Et billede, der indeholder person&#10;&#10;Automatisk genereret beskrivelse">
            <a:extLst>
              <a:ext uri="{FF2B5EF4-FFF2-40B4-BE49-F238E27FC236}">
                <a16:creationId xmlns:a16="http://schemas.microsoft.com/office/drawing/2014/main" id="{271811D2-AC93-4ED9-B8C3-AD6A8DD39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9155" y="1541807"/>
            <a:ext cx="3987145" cy="5316194"/>
          </a:xfrm>
          <a:prstGeom prst="rect">
            <a:avLst/>
          </a:prstGeom>
        </p:spPr>
      </p:pic>
      <p:sp>
        <p:nvSpPr>
          <p:cNvPr id="4" name="Tekstfelt 3">
            <a:extLst>
              <a:ext uri="{FF2B5EF4-FFF2-40B4-BE49-F238E27FC236}">
                <a16:creationId xmlns:a16="http://schemas.microsoft.com/office/drawing/2014/main" id="{F449A1DE-CE90-47E9-B5CC-2688F1364759}"/>
              </a:ext>
            </a:extLst>
          </p:cNvPr>
          <p:cNvSpPr txBox="1"/>
          <p:nvPr/>
        </p:nvSpPr>
        <p:spPr>
          <a:xfrm>
            <a:off x="659953" y="2903848"/>
            <a:ext cx="5577524" cy="3754874"/>
          </a:xfrm>
          <a:prstGeom prst="rect">
            <a:avLst/>
          </a:prstGeom>
          <a:noFill/>
        </p:spPr>
        <p:txBody>
          <a:bodyPr wrap="square" rtlCol="0">
            <a:spAutoFit/>
          </a:bodyPr>
          <a:lstStyle/>
          <a:p>
            <a:r>
              <a:rPr lang="de-AT" sz="2800" dirty="0">
                <a:effectLst/>
                <a:latin typeface="Calibri" panose="020F0502020204030204" pitchFamily="34" charset="0"/>
                <a:ea typeface="Calibri" panose="020F0502020204030204" pitchFamily="34" charset="0"/>
                <a:cs typeface="Arial" panose="020B0604020202020204" pitchFamily="34" charset="0"/>
              </a:rPr>
              <a:t>Soziale Netzwerke. </a:t>
            </a:r>
          </a:p>
          <a:p>
            <a:r>
              <a:rPr lang="de-AT" sz="2400" dirty="0">
                <a:effectLst/>
                <a:latin typeface="Calibri" panose="020F0502020204030204" pitchFamily="34" charset="0"/>
                <a:ea typeface="Calibri" panose="020F0502020204030204" pitchFamily="34" charset="0"/>
                <a:cs typeface="Arial" panose="020B0604020202020204" pitchFamily="34" charset="0"/>
              </a:rPr>
              <a:t>Die Kommunikation und der Austausch von Informationen mit den Menschen um uns herum ist ein Teil unseres Lebens und hat sich von einfachen Textnachrichten über E-Mails bis hin zu den heutigen Social-Media-Plattformen entwickelt. Was nicht sehr bekannt oder bewusst ist, ist die Tatsache, dass unser Engagement in der Online-Umgebung mit einer Menge Risiken verbunden ist.</a:t>
            </a:r>
          </a:p>
          <a:p>
            <a:endParaRPr lang="de-AT" dirty="0"/>
          </a:p>
        </p:txBody>
      </p:sp>
      <p:grpSp>
        <p:nvGrpSpPr>
          <p:cNvPr id="7" name="Gruppe 6">
            <a:extLst>
              <a:ext uri="{FF2B5EF4-FFF2-40B4-BE49-F238E27FC236}">
                <a16:creationId xmlns:a16="http://schemas.microsoft.com/office/drawing/2014/main" id="{FFFEFCCA-3A98-4048-89DB-0BBC55D81AC9}"/>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06DFF25-DC97-413D-A486-88F0072F0137}"/>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DA36B04-C121-4A7B-A756-CAA98CA52F2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9A7A9D25-555E-404C-AF6C-AFC1DF9E2368}"/>
              </a:ext>
            </a:extLst>
          </p:cNvPr>
          <p:cNvSpPr txBox="1"/>
          <p:nvPr/>
        </p:nvSpPr>
        <p:spPr>
          <a:xfrm>
            <a:off x="1591416" y="1073893"/>
            <a:ext cx="9920027" cy="1046440"/>
          </a:xfrm>
          <a:prstGeom prst="rect">
            <a:avLst/>
          </a:prstGeom>
          <a:noFill/>
        </p:spPr>
        <p:txBody>
          <a:bodyPr wrap="square" rtlCol="0">
            <a:spAutoFit/>
          </a:bodyPr>
          <a:lstStyle/>
          <a:p>
            <a:r>
              <a:rPr lang="de-AT" sz="4400" dirty="0">
                <a:effectLst/>
                <a:latin typeface="Calibri" panose="020F0502020204030204" pitchFamily="34" charset="0"/>
                <a:ea typeface="Calibri" panose="020F0502020204030204" pitchFamily="34" charset="0"/>
                <a:cs typeface="Arial" panose="020B0604020202020204" pitchFamily="34" charset="0"/>
              </a:rPr>
              <a:t>Soziale Netzwerke und Sicherheitsrisiken für Anbieter</a:t>
            </a:r>
          </a:p>
          <a:p>
            <a:endParaRPr lang="de-AT" dirty="0"/>
          </a:p>
        </p:txBody>
      </p:sp>
    </p:spTree>
    <p:extLst>
      <p:ext uri="{BB962C8B-B14F-4D97-AF65-F5344CB8AC3E}">
        <p14:creationId xmlns:p14="http://schemas.microsoft.com/office/powerpoint/2010/main" val="14896566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F86CDB4-6E9B-41C3-AD33-6F5FF1610009}"/>
              </a:ext>
            </a:extLst>
          </p:cNvPr>
          <p:cNvSpPr txBox="1"/>
          <p:nvPr/>
        </p:nvSpPr>
        <p:spPr>
          <a:xfrm>
            <a:off x="536717" y="2585940"/>
            <a:ext cx="11387580" cy="4072782"/>
          </a:xfrm>
          <a:prstGeom prst="rect">
            <a:avLst/>
          </a:prstGeom>
          <a:noFill/>
        </p:spPr>
        <p:txBody>
          <a:bodyPr wrap="square" rtlCol="0">
            <a:spAutoFit/>
          </a:bodyPr>
          <a:lstStyle/>
          <a:p>
            <a:pPr algn="just">
              <a:lnSpc>
                <a:spcPct val="107000"/>
              </a:lnSpc>
              <a:spcAft>
                <a:spcPts val="800"/>
              </a:spcAft>
            </a:pPr>
            <a:r>
              <a:rPr lang="de-AT" sz="2800" dirty="0">
                <a:effectLst/>
                <a:latin typeface="Calibri" panose="020F0502020204030204" pitchFamily="34" charset="0"/>
                <a:ea typeface="Calibri" panose="020F0502020204030204" pitchFamily="34" charset="0"/>
                <a:cs typeface="Arial" panose="020B0604020202020204" pitchFamily="34" charset="0"/>
              </a:rPr>
              <a:t>Zugriffskontrolle mit Berücksichtigung der Privatsphäre: </a:t>
            </a:r>
          </a:p>
          <a:p>
            <a:pPr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Bezeichnet im Zusammenhang mit sozialen Netzwerken ein Zugangskontrollparadigma, bei dem die Zugangskontrollanforderungen von Mitgliedern sozialer Netzwerke durchgesetzt werden, ohne dass private Informationen über die Beziehungen, an denen sie beteiligt sind, offengelegt werden.</a:t>
            </a:r>
          </a:p>
          <a:p>
            <a:pPr algn="just">
              <a:lnSpc>
                <a:spcPct val="107000"/>
              </a:lnSpc>
              <a:spcAft>
                <a:spcPts val="800"/>
              </a:spcAft>
            </a:pPr>
            <a:r>
              <a:rPr lang="de-AT" sz="2800" dirty="0">
                <a:latin typeface="Calibri" panose="020F0502020204030204" pitchFamily="34" charset="0"/>
                <a:cs typeface="Arial" panose="020B0604020202020204" pitchFamily="34" charset="0"/>
              </a:rPr>
              <a:t>Web-basiertes soziales Netzwerk: </a:t>
            </a:r>
          </a:p>
          <a:p>
            <a:pPr algn="just">
              <a:lnSpc>
                <a:spcPct val="107000"/>
              </a:lnSpc>
              <a:spcAft>
                <a:spcPts val="800"/>
              </a:spcAft>
            </a:pPr>
            <a:r>
              <a:rPr lang="de-AT" sz="2400" dirty="0">
                <a:latin typeface="Calibri" panose="020F0502020204030204" pitchFamily="34" charset="0"/>
                <a:cs typeface="Arial" panose="020B0604020202020204" pitchFamily="34" charset="0"/>
              </a:rPr>
              <a:t>Ein webbasiertes System, das es seinen registrierten Mitgliedern ermöglicht, Beziehungen zu anderen Mitgliedern aufzubauen und verschiedene Arten von Informationen auszutauschen (z. B. persönliche Daten, Kontakte, Multimedia-Ressourcen). </a:t>
            </a:r>
          </a:p>
          <a:p>
            <a:endParaRPr lang="de-AT" dirty="0"/>
          </a:p>
        </p:txBody>
      </p:sp>
      <p:grpSp>
        <p:nvGrpSpPr>
          <p:cNvPr id="4" name="Gruppe 3">
            <a:extLst>
              <a:ext uri="{FF2B5EF4-FFF2-40B4-BE49-F238E27FC236}">
                <a16:creationId xmlns:a16="http://schemas.microsoft.com/office/drawing/2014/main" id="{DD34F440-B6CD-4B38-A603-B1F7880B3406}"/>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E8F7998C-AB00-42A1-AEA5-3E2FD7DD506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996D6758-7CDB-47FD-B3C9-CC386F395ADB}"/>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8" name="Tekstfelt 7">
            <a:extLst>
              <a:ext uri="{FF2B5EF4-FFF2-40B4-BE49-F238E27FC236}">
                <a16:creationId xmlns:a16="http://schemas.microsoft.com/office/drawing/2014/main" id="{F95D020C-B6A1-4346-83CE-229FBBDAF882}"/>
              </a:ext>
            </a:extLst>
          </p:cNvPr>
          <p:cNvSpPr txBox="1"/>
          <p:nvPr/>
        </p:nvSpPr>
        <p:spPr>
          <a:xfrm>
            <a:off x="1591416" y="1073893"/>
            <a:ext cx="9920027" cy="1046440"/>
          </a:xfrm>
          <a:prstGeom prst="rect">
            <a:avLst/>
          </a:prstGeom>
          <a:noFill/>
        </p:spPr>
        <p:txBody>
          <a:bodyPr wrap="square" rtlCol="0">
            <a:spAutoFit/>
          </a:bodyPr>
          <a:lstStyle/>
          <a:p>
            <a:r>
              <a:rPr lang="de-AT" sz="4400" dirty="0">
                <a:effectLst/>
                <a:latin typeface="Calibri" panose="020F0502020204030204" pitchFamily="34" charset="0"/>
                <a:ea typeface="Calibri" panose="020F0502020204030204" pitchFamily="34" charset="0"/>
                <a:cs typeface="Arial" panose="020B0604020202020204" pitchFamily="34" charset="0"/>
              </a:rPr>
              <a:t>Soziale Netzwerke und Sicherheitsrisiken für Anbieter</a:t>
            </a:r>
          </a:p>
          <a:p>
            <a:endParaRPr lang="de-AT" dirty="0"/>
          </a:p>
        </p:txBody>
      </p:sp>
    </p:spTree>
    <p:extLst>
      <p:ext uri="{BB962C8B-B14F-4D97-AF65-F5344CB8AC3E}">
        <p14:creationId xmlns:p14="http://schemas.microsoft.com/office/powerpoint/2010/main" val="29284749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F86CDB4-6E9B-41C3-AD33-6F5FF1610009}"/>
              </a:ext>
            </a:extLst>
          </p:cNvPr>
          <p:cNvSpPr txBox="1"/>
          <p:nvPr/>
        </p:nvSpPr>
        <p:spPr>
          <a:xfrm>
            <a:off x="536717" y="2142679"/>
            <a:ext cx="4949072" cy="4466031"/>
          </a:xfrm>
          <a:prstGeom prst="rect">
            <a:avLst/>
          </a:prstGeom>
          <a:noFill/>
        </p:spPr>
        <p:txBody>
          <a:bodyPr wrap="square" rtlCol="0">
            <a:spAutoFit/>
          </a:bodyPr>
          <a:lstStyle/>
          <a:p>
            <a:pPr algn="just">
              <a:lnSpc>
                <a:spcPct val="107000"/>
              </a:lnSpc>
              <a:spcAft>
                <a:spcPts val="800"/>
              </a:spcAft>
            </a:pPr>
            <a:r>
              <a:rPr lang="de-AT" sz="2800" dirty="0">
                <a:effectLst/>
                <a:latin typeface="Calibri" panose="020F0502020204030204" pitchFamily="34" charset="0"/>
                <a:ea typeface="Calibri" panose="020F0502020204030204" pitchFamily="34" charset="0"/>
                <a:cs typeface="Arial" panose="020B0604020202020204" pitchFamily="34" charset="0"/>
              </a:rPr>
              <a:t>Analyse sozialer Netzwerke: </a:t>
            </a:r>
          </a:p>
          <a:p>
            <a:pPr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Eine Disziplin, die darauf abzielt, statistische Daten aus der Analyse der Topologie sozialer Netzwerke zu sammeln. </a:t>
            </a:r>
          </a:p>
          <a:p>
            <a:pPr algn="just">
              <a:lnSpc>
                <a:spcPct val="107000"/>
              </a:lnSpc>
              <a:spcAft>
                <a:spcPts val="800"/>
              </a:spcAft>
            </a:pPr>
            <a:r>
              <a:rPr lang="de-AT" sz="2800" dirty="0">
                <a:effectLst/>
                <a:latin typeface="Calibri" panose="020F0502020204030204" pitchFamily="34" charset="0"/>
                <a:ea typeface="Calibri" panose="020F0502020204030204" pitchFamily="34" charset="0"/>
                <a:cs typeface="Arial" panose="020B0604020202020204" pitchFamily="34" charset="0"/>
              </a:rPr>
              <a:t>Störung der Kante: </a:t>
            </a:r>
          </a:p>
          <a:p>
            <a:pPr>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Eine Technik zur Anonymisierung von Graphen, die darauf abzielt, die tatsächlichen sozialen Netzwerkbeziehungen zu verbergen, indem eine Reihe von zufälligen Löschungen/Einfügungen von Kanten im Netzwerkgraphen vorgenommen werden.</a:t>
            </a:r>
          </a:p>
        </p:txBody>
      </p:sp>
      <p:grpSp>
        <p:nvGrpSpPr>
          <p:cNvPr id="4" name="Gruppe 3">
            <a:extLst>
              <a:ext uri="{FF2B5EF4-FFF2-40B4-BE49-F238E27FC236}">
                <a16:creationId xmlns:a16="http://schemas.microsoft.com/office/drawing/2014/main" id="{DD34F440-B6CD-4B38-A603-B1F7880B3406}"/>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E8F7998C-AB00-42A1-AEA5-3E2FD7DD506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996D6758-7CDB-47FD-B3C9-CC386F395ADB}"/>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tekst, elektronik&#10;&#10;Automatisk genereret beskrivelse">
            <a:extLst>
              <a:ext uri="{FF2B5EF4-FFF2-40B4-BE49-F238E27FC236}">
                <a16:creationId xmlns:a16="http://schemas.microsoft.com/office/drawing/2014/main" id="{315225EA-6C89-44C5-9DE1-ED97271E27FC}"/>
              </a:ext>
            </a:extLst>
          </p:cNvPr>
          <p:cNvPicPr>
            <a:picLocks noChangeAspect="1"/>
          </p:cNvPicPr>
          <p:nvPr/>
        </p:nvPicPr>
        <p:blipFill rotWithShape="1">
          <a:blip r:embed="rId5">
            <a:extLst>
              <a:ext uri="{28A0092B-C50C-407E-A947-70E740481C1C}">
                <a14:useLocalDpi xmlns:a14="http://schemas.microsoft.com/office/drawing/2010/main" val="0"/>
              </a:ext>
            </a:extLst>
          </a:blip>
          <a:srcRect t="4618"/>
          <a:stretch/>
        </p:blipFill>
        <p:spPr>
          <a:xfrm>
            <a:off x="5712150" y="2431227"/>
            <a:ext cx="5961376" cy="4262493"/>
          </a:xfrm>
          <a:prstGeom prst="rect">
            <a:avLst/>
          </a:prstGeom>
        </p:spPr>
      </p:pic>
      <p:sp>
        <p:nvSpPr>
          <p:cNvPr id="8" name="Tekstfelt 7">
            <a:extLst>
              <a:ext uri="{FF2B5EF4-FFF2-40B4-BE49-F238E27FC236}">
                <a16:creationId xmlns:a16="http://schemas.microsoft.com/office/drawing/2014/main" id="{0FD637D0-BC40-46D1-9D37-32CF9729462A}"/>
              </a:ext>
            </a:extLst>
          </p:cNvPr>
          <p:cNvSpPr txBox="1"/>
          <p:nvPr/>
        </p:nvSpPr>
        <p:spPr>
          <a:xfrm>
            <a:off x="1591416" y="1073893"/>
            <a:ext cx="10600584" cy="769441"/>
          </a:xfrm>
          <a:prstGeom prst="rect">
            <a:avLst/>
          </a:prstGeom>
          <a:noFill/>
        </p:spPr>
        <p:txBody>
          <a:bodyPr wrap="square" rtlCol="0">
            <a:spAutoFit/>
          </a:bodyPr>
          <a:lstStyle/>
          <a:p>
            <a:r>
              <a:rPr lang="de-AT" sz="4400" dirty="0">
                <a:effectLst/>
                <a:latin typeface="Calibri" panose="020F0502020204030204" pitchFamily="34" charset="0"/>
                <a:ea typeface="Calibri" panose="020F0502020204030204" pitchFamily="34" charset="0"/>
                <a:cs typeface="Arial" panose="020B0604020202020204" pitchFamily="34" charset="0"/>
              </a:rPr>
              <a:t>Soziale Netzwerke und Sicherheitsrisiken für Anbieter</a:t>
            </a:r>
          </a:p>
        </p:txBody>
      </p:sp>
    </p:spTree>
    <p:extLst>
      <p:ext uri="{BB962C8B-B14F-4D97-AF65-F5344CB8AC3E}">
        <p14:creationId xmlns:p14="http://schemas.microsoft.com/office/powerpoint/2010/main" val="42540439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F86CDB4-6E9B-41C3-AD33-6F5FF1610009}"/>
              </a:ext>
            </a:extLst>
          </p:cNvPr>
          <p:cNvSpPr txBox="1"/>
          <p:nvPr/>
        </p:nvSpPr>
        <p:spPr>
          <a:xfrm>
            <a:off x="536717" y="2402936"/>
            <a:ext cx="6608190" cy="3799823"/>
          </a:xfrm>
          <a:prstGeom prst="rect">
            <a:avLst/>
          </a:prstGeom>
          <a:noFill/>
        </p:spPr>
        <p:txBody>
          <a:bodyPr wrap="square" rtlCol="0">
            <a:spAutoFit/>
          </a:bodyPr>
          <a:lstStyle/>
          <a:p>
            <a:pPr algn="just">
              <a:lnSpc>
                <a:spcPct val="107000"/>
              </a:lnSpc>
              <a:spcAft>
                <a:spcPts val="800"/>
              </a:spcAft>
            </a:pPr>
            <a:r>
              <a:rPr lang="de-AT" sz="2800" dirty="0">
                <a:effectLst/>
                <a:latin typeface="Calibri" panose="020F0502020204030204" pitchFamily="34" charset="0"/>
                <a:ea typeface="Calibri" panose="020F0502020204030204" pitchFamily="34" charset="0"/>
                <a:cs typeface="Arial" panose="020B0604020202020204" pitchFamily="34" charset="0"/>
              </a:rPr>
              <a:t>Soziale Netzwerkbeziehungen: </a:t>
            </a:r>
          </a:p>
          <a:p>
            <a:pPr>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Eine Beziehung zwischen zwei Mitgliedern eines sozialen Netzwerks. In WBSNs können neben persönlichen/beruflichen Beziehungen (z. B. Freund/Kollege) auch Vertrauensbeziehungen unterstützt werden, die angeben, wie sehr ein Mitglied einem anderen vertraut. In der grafischen Darstellung eines sozialen Netzwerks werden Beziehungen in der Regel durch Kanten dargestellt, die mit einem Beziehungstyp und/oder einer Vertrauensstufe gekennzeichnet sind.</a:t>
            </a:r>
          </a:p>
        </p:txBody>
      </p:sp>
      <p:grpSp>
        <p:nvGrpSpPr>
          <p:cNvPr id="4" name="Gruppe 3">
            <a:extLst>
              <a:ext uri="{FF2B5EF4-FFF2-40B4-BE49-F238E27FC236}">
                <a16:creationId xmlns:a16="http://schemas.microsoft.com/office/drawing/2014/main" id="{DD34F440-B6CD-4B38-A603-B1F7880B3406}"/>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E8F7998C-AB00-42A1-AEA5-3E2FD7DD506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996D6758-7CDB-47FD-B3C9-CC386F395ADB}"/>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person, mand, drikker, sløret&#10;&#10;Automatisk genereret beskrivelse">
            <a:extLst>
              <a:ext uri="{FF2B5EF4-FFF2-40B4-BE49-F238E27FC236}">
                <a16:creationId xmlns:a16="http://schemas.microsoft.com/office/drawing/2014/main" id="{2DE6A62B-8A6B-4E50-B11A-6606AAFD4D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07878" y="2247786"/>
            <a:ext cx="4350470" cy="3954973"/>
          </a:xfrm>
          <a:prstGeom prst="rect">
            <a:avLst/>
          </a:prstGeom>
        </p:spPr>
      </p:pic>
      <p:sp>
        <p:nvSpPr>
          <p:cNvPr id="8" name="Tekstfelt 7">
            <a:extLst>
              <a:ext uri="{FF2B5EF4-FFF2-40B4-BE49-F238E27FC236}">
                <a16:creationId xmlns:a16="http://schemas.microsoft.com/office/drawing/2014/main" id="{8574A993-BA9B-47BD-9AE1-F7ECDFD0D059}"/>
              </a:ext>
            </a:extLst>
          </p:cNvPr>
          <p:cNvSpPr txBox="1"/>
          <p:nvPr/>
        </p:nvSpPr>
        <p:spPr>
          <a:xfrm>
            <a:off x="1591416" y="1073893"/>
            <a:ext cx="10600584" cy="1046440"/>
          </a:xfrm>
          <a:prstGeom prst="rect">
            <a:avLst/>
          </a:prstGeom>
          <a:noFill/>
        </p:spPr>
        <p:txBody>
          <a:bodyPr wrap="square" rtlCol="0">
            <a:spAutoFit/>
          </a:bodyPr>
          <a:lstStyle/>
          <a:p>
            <a:r>
              <a:rPr lang="de-AT" sz="4400" dirty="0">
                <a:effectLst/>
                <a:latin typeface="Calibri" panose="020F0502020204030204" pitchFamily="34" charset="0"/>
                <a:ea typeface="Calibri" panose="020F0502020204030204" pitchFamily="34" charset="0"/>
                <a:cs typeface="Arial" panose="020B0604020202020204" pitchFamily="34" charset="0"/>
              </a:rPr>
              <a:t>Soziale Netzwerke und Sicherheitsrisiken für Anbieter</a:t>
            </a:r>
          </a:p>
          <a:p>
            <a:endParaRPr lang="de-AT" dirty="0"/>
          </a:p>
        </p:txBody>
      </p:sp>
    </p:spTree>
    <p:extLst>
      <p:ext uri="{BB962C8B-B14F-4D97-AF65-F5344CB8AC3E}">
        <p14:creationId xmlns:p14="http://schemas.microsoft.com/office/powerpoint/2010/main" val="29832144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B7B55BD-F22A-493E-89FC-B08252B862F2}"/>
              </a:ext>
            </a:extLst>
          </p:cNvPr>
          <p:cNvSpPr txBox="1"/>
          <p:nvPr/>
        </p:nvSpPr>
        <p:spPr>
          <a:xfrm>
            <a:off x="439000" y="1743959"/>
            <a:ext cx="6159763" cy="4401205"/>
          </a:xfrm>
          <a:prstGeom prst="rect">
            <a:avLst/>
          </a:prstGeom>
          <a:noFill/>
        </p:spPr>
        <p:txBody>
          <a:bodyPr wrap="square" rtlCol="0">
            <a:spAutoFit/>
          </a:bodyPr>
          <a:lstStyle/>
          <a:p>
            <a:r>
              <a:rPr lang="de-AT" sz="2800" dirty="0"/>
              <a:t>Risiken, 1</a:t>
            </a:r>
          </a:p>
          <a:p>
            <a:endParaRPr lang="de-AT" dirty="0"/>
          </a:p>
          <a:p>
            <a:r>
              <a:rPr lang="de-AT" sz="2400" b="1" dirty="0"/>
              <a:t>Geotagging</a:t>
            </a:r>
          </a:p>
          <a:p>
            <a:r>
              <a:rPr lang="de-AT" sz="2400" dirty="0"/>
              <a:t>- Bezeichnet die Hinzufügung von geoidentifizierenden Daten zu Fotos, Videos, Websites und Textnachrichten durch Anwendungen, die Ihren Standort auslesen können oder dies in Ihren Einstellungen erlauben;</a:t>
            </a:r>
          </a:p>
          <a:p>
            <a:endParaRPr lang="de-AT" sz="2400" dirty="0"/>
          </a:p>
          <a:p>
            <a:r>
              <a:rPr lang="de-AT" sz="2400" dirty="0"/>
              <a:t>- Achten Sie darauf, Geotagging-Funktionen an sensiblen Orten zu deaktivieren, um zu vermeiden, dass Ihr genauer Standort, Ihr Arbeitsort oder Ihr Wohnort preisgegeben wird.</a:t>
            </a:r>
          </a:p>
          <a:p>
            <a:endParaRPr lang="de-AT" dirty="0"/>
          </a:p>
        </p:txBody>
      </p:sp>
      <p:grpSp>
        <p:nvGrpSpPr>
          <p:cNvPr id="7" name="Gruppe 6">
            <a:extLst>
              <a:ext uri="{FF2B5EF4-FFF2-40B4-BE49-F238E27FC236}">
                <a16:creationId xmlns:a16="http://schemas.microsoft.com/office/drawing/2014/main" id="{1FB3C571-84EC-4C5D-A4DB-A798CCDA45B7}"/>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BB6ADAA7-D6C9-41C0-9F79-981F174235A5}"/>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6F2E5A1F-145F-4909-A159-22362181CBF4}"/>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10" name="Billede 9">
            <a:extLst>
              <a:ext uri="{FF2B5EF4-FFF2-40B4-BE49-F238E27FC236}">
                <a16:creationId xmlns:a16="http://schemas.microsoft.com/office/drawing/2014/main" id="{C816DB28-51FB-437F-89EC-F2AC228599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19809" y="1852668"/>
            <a:ext cx="4501783" cy="4501783"/>
          </a:xfrm>
          <a:prstGeom prst="rect">
            <a:avLst/>
          </a:prstGeom>
        </p:spPr>
      </p:pic>
      <p:sp>
        <p:nvSpPr>
          <p:cNvPr id="11" name="Tekstfelt 10">
            <a:extLst>
              <a:ext uri="{FF2B5EF4-FFF2-40B4-BE49-F238E27FC236}">
                <a16:creationId xmlns:a16="http://schemas.microsoft.com/office/drawing/2014/main" id="{EB5FD849-240E-46A3-B981-3344479B6A2B}"/>
              </a:ext>
            </a:extLst>
          </p:cNvPr>
          <p:cNvSpPr txBox="1"/>
          <p:nvPr/>
        </p:nvSpPr>
        <p:spPr>
          <a:xfrm>
            <a:off x="1591416" y="1073893"/>
            <a:ext cx="10600584" cy="1046440"/>
          </a:xfrm>
          <a:prstGeom prst="rect">
            <a:avLst/>
          </a:prstGeom>
          <a:noFill/>
        </p:spPr>
        <p:txBody>
          <a:bodyPr wrap="square" rtlCol="0">
            <a:spAutoFit/>
          </a:bodyPr>
          <a:lstStyle/>
          <a:p>
            <a:r>
              <a:rPr lang="de-AT" sz="4400" dirty="0">
                <a:effectLst/>
                <a:latin typeface="Calibri" panose="020F0502020204030204" pitchFamily="34" charset="0"/>
                <a:ea typeface="Calibri" panose="020F0502020204030204" pitchFamily="34" charset="0"/>
                <a:cs typeface="Arial" panose="020B0604020202020204" pitchFamily="34" charset="0"/>
              </a:rPr>
              <a:t>Soziale Netzwerke und Sicherheitsrisiken für Anbieter</a:t>
            </a:r>
          </a:p>
          <a:p>
            <a:endParaRPr lang="de-AT" dirty="0"/>
          </a:p>
        </p:txBody>
      </p:sp>
    </p:spTree>
    <p:extLst>
      <p:ext uri="{BB962C8B-B14F-4D97-AF65-F5344CB8AC3E}">
        <p14:creationId xmlns:p14="http://schemas.microsoft.com/office/powerpoint/2010/main" val="318750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B7B55BD-F22A-493E-89FC-B08252B862F2}"/>
              </a:ext>
            </a:extLst>
          </p:cNvPr>
          <p:cNvSpPr txBox="1"/>
          <p:nvPr/>
        </p:nvSpPr>
        <p:spPr>
          <a:xfrm>
            <a:off x="439000" y="1743959"/>
            <a:ext cx="3529685" cy="523220"/>
          </a:xfrm>
          <a:prstGeom prst="rect">
            <a:avLst/>
          </a:prstGeom>
          <a:noFill/>
        </p:spPr>
        <p:txBody>
          <a:bodyPr wrap="square" rtlCol="0">
            <a:spAutoFit/>
          </a:bodyPr>
          <a:lstStyle/>
          <a:p>
            <a:r>
              <a:rPr lang="de-AT" sz="2800" dirty="0"/>
              <a:t>Risiken,2</a:t>
            </a:r>
          </a:p>
        </p:txBody>
      </p:sp>
      <p:sp>
        <p:nvSpPr>
          <p:cNvPr id="3" name="Tekstfelt 2">
            <a:extLst>
              <a:ext uri="{FF2B5EF4-FFF2-40B4-BE49-F238E27FC236}">
                <a16:creationId xmlns:a16="http://schemas.microsoft.com/office/drawing/2014/main" id="{DBCD9EE2-03EE-48A6-9F5E-3107F23F7576}"/>
              </a:ext>
            </a:extLst>
          </p:cNvPr>
          <p:cNvSpPr txBox="1"/>
          <p:nvPr/>
        </p:nvSpPr>
        <p:spPr>
          <a:xfrm>
            <a:off x="536717" y="2344053"/>
            <a:ext cx="5320776" cy="4493538"/>
          </a:xfrm>
          <a:prstGeom prst="rect">
            <a:avLst/>
          </a:prstGeom>
          <a:noFill/>
        </p:spPr>
        <p:txBody>
          <a:bodyPr wrap="square" rtlCol="0">
            <a:spAutoFit/>
          </a:bodyPr>
          <a:lstStyle/>
          <a:p>
            <a:r>
              <a:rPr lang="de-AT" sz="2400" dirty="0"/>
              <a:t>"Publikum"</a:t>
            </a:r>
          </a:p>
          <a:p>
            <a:r>
              <a:rPr lang="de-AT" sz="2400" dirty="0"/>
              <a:t>- Es ist ein allgemeiner Begriff, der sich darauf bezieht, wer Ihre Beiträge sehen und/oder kommentieren kann;</a:t>
            </a:r>
          </a:p>
          <a:p>
            <a:endParaRPr lang="de-AT" sz="2400" dirty="0"/>
          </a:p>
          <a:p>
            <a:r>
              <a:rPr lang="de-AT" sz="2400" dirty="0"/>
              <a:t>- Ihre Freundesgruppe kann sich jederzeit ändern und in der Lage sein, einen Beitrag zu sehen, der Informationen über Sie enthält. Sie können absichtlich etwas mit Ihren "Freunden" teilen, aber was sie mit dem Beitrag machen, liegt außerhalb Ihrer persönlichen Kontrolle.</a:t>
            </a:r>
          </a:p>
          <a:p>
            <a:endParaRPr lang="de-AT" dirty="0"/>
          </a:p>
        </p:txBody>
      </p:sp>
      <p:grpSp>
        <p:nvGrpSpPr>
          <p:cNvPr id="7" name="Gruppe 6">
            <a:extLst>
              <a:ext uri="{FF2B5EF4-FFF2-40B4-BE49-F238E27FC236}">
                <a16:creationId xmlns:a16="http://schemas.microsoft.com/office/drawing/2014/main" id="{1FB3C571-84EC-4C5D-A4DB-A798CCDA45B7}"/>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BB6ADAA7-D6C9-41C0-9F79-981F174235A5}"/>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6F2E5A1F-145F-4909-A159-22362181CBF4}"/>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tekst, indendørs, person, arbejder&#10;&#10;Automatisk genereret beskrivelse">
            <a:extLst>
              <a:ext uri="{FF2B5EF4-FFF2-40B4-BE49-F238E27FC236}">
                <a16:creationId xmlns:a16="http://schemas.microsoft.com/office/drawing/2014/main" id="{BD968730-9C56-425A-A388-39117D60A73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94433" y="2903456"/>
            <a:ext cx="5323228" cy="3551269"/>
          </a:xfrm>
          <a:prstGeom prst="rect">
            <a:avLst/>
          </a:prstGeom>
        </p:spPr>
      </p:pic>
      <p:sp>
        <p:nvSpPr>
          <p:cNvPr id="10" name="Tekstfelt 9">
            <a:extLst>
              <a:ext uri="{FF2B5EF4-FFF2-40B4-BE49-F238E27FC236}">
                <a16:creationId xmlns:a16="http://schemas.microsoft.com/office/drawing/2014/main" id="{02333D26-2415-4C56-B12F-353C87FA9660}"/>
              </a:ext>
            </a:extLst>
          </p:cNvPr>
          <p:cNvSpPr txBox="1"/>
          <p:nvPr/>
        </p:nvSpPr>
        <p:spPr>
          <a:xfrm>
            <a:off x="1591416" y="1073893"/>
            <a:ext cx="10600584" cy="1046440"/>
          </a:xfrm>
          <a:prstGeom prst="rect">
            <a:avLst/>
          </a:prstGeom>
          <a:noFill/>
        </p:spPr>
        <p:txBody>
          <a:bodyPr wrap="square" rtlCol="0">
            <a:spAutoFit/>
          </a:bodyPr>
          <a:lstStyle/>
          <a:p>
            <a:r>
              <a:rPr lang="de-AT" sz="4400" dirty="0">
                <a:effectLst/>
                <a:latin typeface="Calibri" panose="020F0502020204030204" pitchFamily="34" charset="0"/>
                <a:ea typeface="Calibri" panose="020F0502020204030204" pitchFamily="34" charset="0"/>
                <a:cs typeface="Arial" panose="020B0604020202020204" pitchFamily="34" charset="0"/>
              </a:rPr>
              <a:t>Soziale Netzwerke und Sicherheitsrisiken für Anbieter</a:t>
            </a:r>
          </a:p>
          <a:p>
            <a:endParaRPr lang="de-AT" dirty="0"/>
          </a:p>
        </p:txBody>
      </p:sp>
    </p:spTree>
    <p:extLst>
      <p:ext uri="{BB962C8B-B14F-4D97-AF65-F5344CB8AC3E}">
        <p14:creationId xmlns:p14="http://schemas.microsoft.com/office/powerpoint/2010/main" val="14989539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B7B55BD-F22A-493E-89FC-B08252B862F2}"/>
              </a:ext>
            </a:extLst>
          </p:cNvPr>
          <p:cNvSpPr txBox="1"/>
          <p:nvPr/>
        </p:nvSpPr>
        <p:spPr>
          <a:xfrm>
            <a:off x="439000" y="1743959"/>
            <a:ext cx="3529685" cy="800219"/>
          </a:xfrm>
          <a:prstGeom prst="rect">
            <a:avLst/>
          </a:prstGeom>
          <a:noFill/>
        </p:spPr>
        <p:txBody>
          <a:bodyPr wrap="square" rtlCol="0">
            <a:spAutoFit/>
          </a:bodyPr>
          <a:lstStyle/>
          <a:p>
            <a:r>
              <a:rPr lang="de-AT" sz="2800" dirty="0"/>
              <a:t>Risiken, 3</a:t>
            </a:r>
          </a:p>
          <a:p>
            <a:endParaRPr lang="de-AT" dirty="0"/>
          </a:p>
        </p:txBody>
      </p:sp>
      <p:sp>
        <p:nvSpPr>
          <p:cNvPr id="6" name="Tekstfelt 5">
            <a:extLst>
              <a:ext uri="{FF2B5EF4-FFF2-40B4-BE49-F238E27FC236}">
                <a16:creationId xmlns:a16="http://schemas.microsoft.com/office/drawing/2014/main" id="{6D789086-5064-4E59-A306-18759CC40456}"/>
              </a:ext>
            </a:extLst>
          </p:cNvPr>
          <p:cNvSpPr txBox="1"/>
          <p:nvPr/>
        </p:nvSpPr>
        <p:spPr>
          <a:xfrm>
            <a:off x="6096000" y="2042264"/>
            <a:ext cx="4990532" cy="4493538"/>
          </a:xfrm>
          <a:prstGeom prst="rect">
            <a:avLst/>
          </a:prstGeom>
          <a:noFill/>
        </p:spPr>
        <p:txBody>
          <a:bodyPr wrap="square" rtlCol="0">
            <a:spAutoFit/>
          </a:bodyPr>
          <a:lstStyle/>
          <a:p>
            <a:r>
              <a:rPr lang="de-AT" sz="2800" dirty="0"/>
              <a:t>Identität</a:t>
            </a:r>
          </a:p>
          <a:p>
            <a:r>
              <a:rPr lang="de-AT" sz="2400" dirty="0"/>
              <a:t>- Beschreibt den Bereich der Informationen, die sich speziell auf eine Person beziehen;</a:t>
            </a:r>
          </a:p>
          <a:p>
            <a:endParaRPr lang="de-AT" sz="2400" dirty="0"/>
          </a:p>
          <a:p>
            <a:r>
              <a:rPr lang="de-AT" sz="2400" dirty="0"/>
              <a:t>- Es sollte bedacht werden, dass es Personen gibt, die soziale Medien als Recherchemethode nutzen, um nach Identitätsinformationen zu suchen, möglicherweise in böswilliger Absicht, wie Identitätsdiebstahl, Betrug, Unterschlagung oder Einschüchterung.</a:t>
            </a:r>
          </a:p>
          <a:p>
            <a:endParaRPr lang="de-AT" dirty="0"/>
          </a:p>
        </p:txBody>
      </p:sp>
      <p:grpSp>
        <p:nvGrpSpPr>
          <p:cNvPr id="7" name="Gruppe 6">
            <a:extLst>
              <a:ext uri="{FF2B5EF4-FFF2-40B4-BE49-F238E27FC236}">
                <a16:creationId xmlns:a16="http://schemas.microsoft.com/office/drawing/2014/main" id="{1FB3C571-84EC-4C5D-A4DB-A798CCDA45B7}"/>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BB6ADAA7-D6C9-41C0-9F79-981F174235A5}"/>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6F2E5A1F-145F-4909-A159-22362181CBF4}"/>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tekst, computer, visitkort, billedramme&#10;&#10;Automatisk genereret beskrivelse">
            <a:extLst>
              <a:ext uri="{FF2B5EF4-FFF2-40B4-BE49-F238E27FC236}">
                <a16:creationId xmlns:a16="http://schemas.microsoft.com/office/drawing/2014/main" id="{11D59408-9CB6-4D1F-B22B-45E8744B473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6717" y="2472723"/>
            <a:ext cx="5248556" cy="3907684"/>
          </a:xfrm>
          <a:prstGeom prst="rect">
            <a:avLst/>
          </a:prstGeom>
        </p:spPr>
      </p:pic>
      <p:sp>
        <p:nvSpPr>
          <p:cNvPr id="10" name="Tekstfelt 9">
            <a:extLst>
              <a:ext uri="{FF2B5EF4-FFF2-40B4-BE49-F238E27FC236}">
                <a16:creationId xmlns:a16="http://schemas.microsoft.com/office/drawing/2014/main" id="{647A551D-DC7A-463C-9F9D-5FDC47CFA249}"/>
              </a:ext>
            </a:extLst>
          </p:cNvPr>
          <p:cNvSpPr txBox="1"/>
          <p:nvPr/>
        </p:nvSpPr>
        <p:spPr>
          <a:xfrm>
            <a:off x="1591416" y="1073893"/>
            <a:ext cx="10600584" cy="1046440"/>
          </a:xfrm>
          <a:prstGeom prst="rect">
            <a:avLst/>
          </a:prstGeom>
          <a:noFill/>
        </p:spPr>
        <p:txBody>
          <a:bodyPr wrap="square" rtlCol="0">
            <a:spAutoFit/>
          </a:bodyPr>
          <a:lstStyle/>
          <a:p>
            <a:r>
              <a:rPr lang="de-AT" sz="4400" dirty="0">
                <a:effectLst/>
                <a:latin typeface="Calibri" panose="020F0502020204030204" pitchFamily="34" charset="0"/>
                <a:ea typeface="Calibri" panose="020F0502020204030204" pitchFamily="34" charset="0"/>
                <a:cs typeface="Arial" panose="020B0604020202020204" pitchFamily="34" charset="0"/>
              </a:rPr>
              <a:t>Soziale Netzwerke und Sicherheitsrisiken für Anbieter</a:t>
            </a:r>
          </a:p>
          <a:p>
            <a:endParaRPr lang="de-AT" dirty="0"/>
          </a:p>
        </p:txBody>
      </p:sp>
    </p:spTree>
    <p:extLst>
      <p:ext uri="{BB962C8B-B14F-4D97-AF65-F5344CB8AC3E}">
        <p14:creationId xmlns:p14="http://schemas.microsoft.com/office/powerpoint/2010/main" val="25178474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AC4675A7-38C3-48AE-A0BB-67170D41B09B}"/>
              </a:ext>
            </a:extLst>
          </p:cNvPr>
          <p:cNvSpPr txBox="1"/>
          <p:nvPr/>
        </p:nvSpPr>
        <p:spPr>
          <a:xfrm>
            <a:off x="1559142" y="1097285"/>
            <a:ext cx="10632858" cy="769441"/>
          </a:xfrm>
          <a:prstGeom prst="rect">
            <a:avLst/>
          </a:prstGeom>
          <a:noFill/>
        </p:spPr>
        <p:txBody>
          <a:bodyPr wrap="square">
            <a:spAutoFit/>
          </a:bodyPr>
          <a:lstStyle/>
          <a:p>
            <a:r>
              <a:rPr lang="de-AT" sz="4400" dirty="0"/>
              <a:t>Maßnahmen - Verbesserung der Cybersicherheit</a:t>
            </a:r>
          </a:p>
        </p:txBody>
      </p:sp>
      <p:sp>
        <p:nvSpPr>
          <p:cNvPr id="3" name="Tekstfelt 2">
            <a:extLst>
              <a:ext uri="{FF2B5EF4-FFF2-40B4-BE49-F238E27FC236}">
                <a16:creationId xmlns:a16="http://schemas.microsoft.com/office/drawing/2014/main" id="{D1A3D1EB-27E2-46F4-978E-D5B7FC80AAA1}"/>
              </a:ext>
            </a:extLst>
          </p:cNvPr>
          <p:cNvSpPr txBox="1"/>
          <p:nvPr/>
        </p:nvSpPr>
        <p:spPr>
          <a:xfrm>
            <a:off x="439000" y="1994610"/>
            <a:ext cx="6094428" cy="4408323"/>
          </a:xfrm>
          <a:prstGeom prst="rect">
            <a:avLst/>
          </a:prstGeom>
          <a:noFill/>
        </p:spPr>
        <p:txBody>
          <a:bodyPr wrap="square" rtlCol="0">
            <a:spAutoFit/>
          </a:bodyPr>
          <a:lstStyle/>
          <a:p>
            <a:pPr marL="144145" indent="-144145" algn="just">
              <a:lnSpc>
                <a:spcPct val="107000"/>
              </a:lnSpc>
              <a:spcAft>
                <a:spcPts val="800"/>
              </a:spcAft>
            </a:pPr>
            <a:r>
              <a:rPr lang="de-AT" sz="2800" dirty="0">
                <a:effectLst/>
                <a:latin typeface="Calibri" panose="020F0502020204030204" pitchFamily="34" charset="0"/>
                <a:ea typeface="Calibri" panose="020F0502020204030204" pitchFamily="34" charset="0"/>
                <a:cs typeface="Arial" panose="020B0604020202020204" pitchFamily="34" charset="0"/>
              </a:rPr>
              <a:t>Passwort</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Es wird empfohlen, für jedes Online-Konto ein anderes Passwort zu verwenden;</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Er sollte mindestens 10 Zeichen lang sein und Großbuchstaben, Kleinbuchstaben, Zahlen und Sonderzeichen enthalten;</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Es darf niemandem mitgeteilt werden, egal wie nah oder vertrauenswürdig die Person ist, der wir es sagen wollen</a:t>
            </a:r>
            <a:r>
              <a:rPr lang="de-AT" sz="2400" dirty="0">
                <a:latin typeface="Calibri" panose="020F0502020204030204" pitchFamily="34" charset="0"/>
                <a:ea typeface="Calibri" panose="020F0502020204030204" pitchFamily="34" charset="0"/>
                <a:cs typeface="Arial" panose="020B0604020202020204" pitchFamily="34" charset="0"/>
              </a:rPr>
              <a:t>;</a:t>
            </a:r>
            <a:endParaRPr lang="de-AT" sz="24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r">
              <a:lnSpc>
                <a:spcPct val="107000"/>
              </a:lnSpc>
              <a:spcAft>
                <a:spcPts val="800"/>
              </a:spcAft>
            </a:pPr>
            <a:r>
              <a:rPr lang="de-AT" i="1" dirty="0">
                <a:latin typeface="Calibri" panose="020F0502020204030204" pitchFamily="34" charset="0"/>
                <a:cs typeface="Arial" panose="020B0604020202020204" pitchFamily="34" charset="0"/>
              </a:rPr>
              <a:t>Fortsetzung folgt</a:t>
            </a:r>
            <a:endParaRPr lang="de-AT" i="1" dirty="0"/>
          </a:p>
        </p:txBody>
      </p:sp>
      <p:pic>
        <p:nvPicPr>
          <p:cNvPr id="7" name="Billede 6" descr="Et billede, der indeholder person, tilbehør&#10;&#10;Automatisk genereret beskrivelse">
            <a:extLst>
              <a:ext uri="{FF2B5EF4-FFF2-40B4-BE49-F238E27FC236}">
                <a16:creationId xmlns:a16="http://schemas.microsoft.com/office/drawing/2014/main" id="{BFCE1CAF-B1FA-4BBE-B283-B319BEA3B2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03051" y="3429000"/>
            <a:ext cx="4634790" cy="3091994"/>
          </a:xfrm>
          <a:prstGeom prst="rect">
            <a:avLst/>
          </a:prstGeom>
        </p:spPr>
      </p:pic>
      <p:grpSp>
        <p:nvGrpSpPr>
          <p:cNvPr id="6" name="Gruppe 5">
            <a:extLst>
              <a:ext uri="{FF2B5EF4-FFF2-40B4-BE49-F238E27FC236}">
                <a16:creationId xmlns:a16="http://schemas.microsoft.com/office/drawing/2014/main" id="{0DCED65F-6F00-47C5-A8EE-A6F15042B4B0}"/>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DD5A120-4998-4F32-8F71-17B8BBD5E5EB}"/>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ED16A57B-A2A0-45C2-B6A4-1A3303C997E5}"/>
                </a:ext>
              </a:extLst>
            </p:cNvPr>
            <p:cNvPicPr>
              <a:picLocks noChangeAspect="1"/>
            </p:cNvPicPr>
            <p:nvPr/>
          </p:nvPicPr>
          <p:blipFill>
            <a:blip r:embed="rId5"/>
            <a:stretch>
              <a:fillRect/>
            </a:stretch>
          </p:blipFill>
          <p:spPr>
            <a:xfrm>
              <a:off x="8532295" y="404279"/>
              <a:ext cx="3066554" cy="670618"/>
            </a:xfrm>
            <a:prstGeom prst="rect">
              <a:avLst/>
            </a:prstGeom>
          </p:spPr>
        </p:pic>
      </p:grpSp>
    </p:spTree>
    <p:extLst>
      <p:ext uri="{BB962C8B-B14F-4D97-AF65-F5344CB8AC3E}">
        <p14:creationId xmlns:p14="http://schemas.microsoft.com/office/powerpoint/2010/main" val="9522916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D1A3D1EB-27E2-46F4-978E-D5B7FC80AAA1}"/>
              </a:ext>
            </a:extLst>
          </p:cNvPr>
          <p:cNvSpPr txBox="1"/>
          <p:nvPr/>
        </p:nvSpPr>
        <p:spPr>
          <a:xfrm>
            <a:off x="354159" y="2118891"/>
            <a:ext cx="6094428" cy="4402103"/>
          </a:xfrm>
          <a:prstGeom prst="rect">
            <a:avLst/>
          </a:prstGeom>
          <a:noFill/>
        </p:spPr>
        <p:txBody>
          <a:bodyPr wrap="square" rtlCol="0">
            <a:spAutoFit/>
          </a:bodyPr>
          <a:lstStyle/>
          <a:p>
            <a:pPr marL="144145" indent="-144145" algn="just">
              <a:lnSpc>
                <a:spcPct val="107000"/>
              </a:lnSpc>
              <a:spcAft>
                <a:spcPts val="800"/>
              </a:spcAft>
            </a:pPr>
            <a:r>
              <a:rPr lang="de-AT" sz="2800" dirty="0">
                <a:effectLst/>
                <a:latin typeface="Calibri" panose="020F0502020204030204" pitchFamily="34" charset="0"/>
                <a:ea typeface="Calibri" panose="020F0502020204030204" pitchFamily="34" charset="0"/>
                <a:cs typeface="Arial" panose="020B0604020202020204" pitchFamily="34" charset="0"/>
              </a:rPr>
              <a:t>Passwort</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Es wird empfohlen, bei der Erstellung eines Passworts keine persönlichen Daten zu verwenden (</a:t>
            </a:r>
            <a:r>
              <a:rPr lang="de-AT" sz="2400" dirty="0" err="1">
                <a:effectLst/>
                <a:latin typeface="Calibri" panose="020F0502020204030204" pitchFamily="34" charset="0"/>
                <a:ea typeface="Calibri" panose="020F0502020204030204" pitchFamily="34" charset="0"/>
                <a:cs typeface="Arial" panose="020B0604020202020204" pitchFamily="34" charset="0"/>
              </a:rPr>
              <a:t>z. B. </a:t>
            </a:r>
            <a:r>
              <a:rPr lang="de-AT" sz="2400" dirty="0">
                <a:effectLst/>
                <a:latin typeface="Calibri" panose="020F0502020204030204" pitchFamily="34" charset="0"/>
                <a:ea typeface="Calibri" panose="020F0502020204030204" pitchFamily="34" charset="0"/>
                <a:cs typeface="Arial" panose="020B0604020202020204" pitchFamily="34" charset="0"/>
              </a:rPr>
              <a:t>Name der Eltern, Geburtsdatum, Name des Haustiers usw.);</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Ändern Sie Ihr Passwort regelmäßig;</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Melden Sie sich von Ihrem Konto ab, wenn Sie ein Gerät verwenden, das nicht Ihnen gehört oder von einer anderen Person verwendet wird.</a:t>
            </a:r>
          </a:p>
          <a:p>
            <a:endParaRPr lang="de-AT" dirty="0"/>
          </a:p>
        </p:txBody>
      </p:sp>
      <p:pic>
        <p:nvPicPr>
          <p:cNvPr id="7" name="Billede 6" descr="Et billede, der indeholder person, tilbehør&#10;&#10;Automatisk genereret beskrivelse">
            <a:extLst>
              <a:ext uri="{FF2B5EF4-FFF2-40B4-BE49-F238E27FC236}">
                <a16:creationId xmlns:a16="http://schemas.microsoft.com/office/drawing/2014/main" id="{BFCE1CAF-B1FA-4BBE-B283-B319BEA3B2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7721" y="2619581"/>
            <a:ext cx="5097562" cy="3400722"/>
          </a:xfrm>
          <a:prstGeom prst="rect">
            <a:avLst/>
          </a:prstGeom>
        </p:spPr>
      </p:pic>
      <p:grpSp>
        <p:nvGrpSpPr>
          <p:cNvPr id="6" name="Gruppe 5">
            <a:extLst>
              <a:ext uri="{FF2B5EF4-FFF2-40B4-BE49-F238E27FC236}">
                <a16:creationId xmlns:a16="http://schemas.microsoft.com/office/drawing/2014/main" id="{0DCED65F-6F00-47C5-A8EE-A6F15042B4B0}"/>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DD5A120-4998-4F32-8F71-17B8BBD5E5EB}"/>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ED16A57B-A2A0-45C2-B6A4-1A3303C997E5}"/>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38FE2E5F-028A-4167-B341-271E2EFF7D15}"/>
              </a:ext>
            </a:extLst>
          </p:cNvPr>
          <p:cNvSpPr txBox="1"/>
          <p:nvPr/>
        </p:nvSpPr>
        <p:spPr>
          <a:xfrm>
            <a:off x="1559142" y="1097285"/>
            <a:ext cx="10632858" cy="769441"/>
          </a:xfrm>
          <a:prstGeom prst="rect">
            <a:avLst/>
          </a:prstGeom>
          <a:noFill/>
        </p:spPr>
        <p:txBody>
          <a:bodyPr wrap="square">
            <a:spAutoFit/>
          </a:bodyPr>
          <a:lstStyle/>
          <a:p>
            <a:r>
              <a:rPr lang="de-AT" sz="4400" dirty="0"/>
              <a:t>Maßnahmen - Verbesserung der Cybersicherheit</a:t>
            </a:r>
          </a:p>
        </p:txBody>
      </p:sp>
    </p:spTree>
    <p:extLst>
      <p:ext uri="{BB962C8B-B14F-4D97-AF65-F5344CB8AC3E}">
        <p14:creationId xmlns:p14="http://schemas.microsoft.com/office/powerpoint/2010/main" val="9041634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D1A3D1EB-27E2-46F4-978E-D5B7FC80AAA1}"/>
              </a:ext>
            </a:extLst>
          </p:cNvPr>
          <p:cNvSpPr txBox="1"/>
          <p:nvPr/>
        </p:nvSpPr>
        <p:spPr>
          <a:xfrm>
            <a:off x="5963107" y="2132333"/>
            <a:ext cx="5452753" cy="3902415"/>
          </a:xfrm>
          <a:prstGeom prst="rect">
            <a:avLst/>
          </a:prstGeom>
          <a:noFill/>
        </p:spPr>
        <p:txBody>
          <a:bodyPr wrap="square" rtlCol="0">
            <a:spAutoFit/>
          </a:bodyPr>
          <a:lstStyle/>
          <a:p>
            <a:pPr marL="144145" indent="-144145" algn="just">
              <a:lnSpc>
                <a:spcPct val="107000"/>
              </a:lnSpc>
              <a:spcAft>
                <a:spcPts val="800"/>
              </a:spcAft>
            </a:pPr>
            <a:r>
              <a:rPr lang="de-AT" sz="2800" dirty="0">
                <a:effectLst/>
                <a:latin typeface="Calibri" panose="020F0502020204030204" pitchFamily="34" charset="0"/>
                <a:ea typeface="Calibri" panose="020F0502020204030204" pitchFamily="34" charset="0"/>
                <a:cs typeface="Arial" panose="020B0604020202020204" pitchFamily="34" charset="0"/>
              </a:rPr>
              <a:t>Führen Sie Ihre Sicherheitsaktualisierungen rechtzeitig durch!</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Soziale Medienplattformen führen regelmäßig neue Datenschutz- und Sicherheitseinstellungen ein. Diese finden Sie in Ihren Kontoeinstellungen und es wird empfohlen, sie regelmäßig zu überprüfen;</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Verwenden Sie die Zwei-Faktor-Authentifizierungsoption (2FA), um sicherzustellen, dass niemand versucht, Ihr Konto zu hacken.</a:t>
            </a:r>
          </a:p>
        </p:txBody>
      </p:sp>
      <p:pic>
        <p:nvPicPr>
          <p:cNvPr id="8" name="Billede 7" descr="Et billede, der indeholder tekst, person&#10;&#10;Automatisk genereret beskrivelse">
            <a:extLst>
              <a:ext uri="{FF2B5EF4-FFF2-40B4-BE49-F238E27FC236}">
                <a16:creationId xmlns:a16="http://schemas.microsoft.com/office/drawing/2014/main" id="{7EBB4226-9A21-4908-812A-B6CD16EF15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717" y="2693251"/>
            <a:ext cx="5182648" cy="3349330"/>
          </a:xfrm>
          <a:prstGeom prst="rect">
            <a:avLst/>
          </a:prstGeom>
        </p:spPr>
      </p:pic>
      <p:grpSp>
        <p:nvGrpSpPr>
          <p:cNvPr id="7" name="Gruppe 6">
            <a:extLst>
              <a:ext uri="{FF2B5EF4-FFF2-40B4-BE49-F238E27FC236}">
                <a16:creationId xmlns:a16="http://schemas.microsoft.com/office/drawing/2014/main" id="{B9FD91EC-4773-4836-AC15-3716AE2C6872}"/>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FEC5041E-895C-47CE-98EB-A4DACC8AC29F}"/>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DB57FFA1-3CB2-48FA-9190-42F447778FD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E1511EC7-38E6-48E1-9A59-797156CD00E9}"/>
              </a:ext>
            </a:extLst>
          </p:cNvPr>
          <p:cNvSpPr txBox="1"/>
          <p:nvPr/>
        </p:nvSpPr>
        <p:spPr>
          <a:xfrm>
            <a:off x="1559142" y="1097285"/>
            <a:ext cx="10632858" cy="769441"/>
          </a:xfrm>
          <a:prstGeom prst="rect">
            <a:avLst/>
          </a:prstGeom>
          <a:noFill/>
        </p:spPr>
        <p:txBody>
          <a:bodyPr wrap="square">
            <a:spAutoFit/>
          </a:bodyPr>
          <a:lstStyle/>
          <a:p>
            <a:r>
              <a:rPr lang="de-AT" sz="4400" dirty="0"/>
              <a:t>Maßnahmen - Verbesserung der Cybersicherheit</a:t>
            </a:r>
          </a:p>
        </p:txBody>
      </p:sp>
    </p:spTree>
    <p:extLst>
      <p:ext uri="{BB962C8B-B14F-4D97-AF65-F5344CB8AC3E}">
        <p14:creationId xmlns:p14="http://schemas.microsoft.com/office/powerpoint/2010/main" val="33623726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83B3647B-8A6F-435C-8F80-EFC8E7AB7468}"/>
              </a:ext>
            </a:extLst>
          </p:cNvPr>
          <p:cNvSpPr txBox="1"/>
          <p:nvPr/>
        </p:nvSpPr>
        <p:spPr>
          <a:xfrm>
            <a:off x="536717" y="2344951"/>
            <a:ext cx="6725574" cy="4005007"/>
          </a:xfrm>
          <a:prstGeom prst="rect">
            <a:avLst/>
          </a:prstGeom>
          <a:noFill/>
        </p:spPr>
        <p:txBody>
          <a:bodyPr wrap="square" rtlCol="0">
            <a:spAutoFit/>
          </a:bodyPr>
          <a:lstStyle/>
          <a:p>
            <a:pPr marL="144145" indent="-144145" algn="just">
              <a:lnSpc>
                <a:spcPct val="107000"/>
              </a:lnSpc>
              <a:spcAft>
                <a:spcPts val="800"/>
              </a:spcAft>
            </a:pPr>
            <a:r>
              <a:rPr lang="de-AT" sz="2800" dirty="0">
                <a:effectLst/>
                <a:latin typeface="Calibri" panose="020F0502020204030204" pitchFamily="34" charset="0"/>
                <a:ea typeface="Calibri" panose="020F0502020204030204" pitchFamily="34" charset="0"/>
                <a:cs typeface="Arial" panose="020B0604020202020204" pitchFamily="34" charset="0"/>
              </a:rPr>
              <a:t>Nehmen Sie keine Freundschaftsanfragen von anderen an!</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Akzeptiere oder sende Freundschaftsanfragen nur von/an Personen, die du im wirklichen Leben triffst, oder an öffentliche Personen, an denen du interessiert bist, indem du darauf achtest, ihren offiziellen Profilen zu folgen;</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NICHT VERGESSEN! Wenn Sie sich mit bestimmten Konten verbunden fühlen, können Sie deren Zugriff auf Ihre Beiträge einschränken oder das Konto sperren. </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NICHT klicken!</a:t>
            </a:r>
          </a:p>
        </p:txBody>
      </p:sp>
      <p:pic>
        <p:nvPicPr>
          <p:cNvPr id="8" name="Billede 7" descr="Et billede, der indeholder tekst, person&#10;&#10;Automatisk genereret beskrivelse">
            <a:extLst>
              <a:ext uri="{FF2B5EF4-FFF2-40B4-BE49-F238E27FC236}">
                <a16:creationId xmlns:a16="http://schemas.microsoft.com/office/drawing/2014/main" id="{7EBB4226-9A21-4908-812A-B6CD16EF15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2013" y="3670558"/>
            <a:ext cx="4044122" cy="2613548"/>
          </a:xfrm>
          <a:prstGeom prst="rect">
            <a:avLst/>
          </a:prstGeom>
        </p:spPr>
      </p:pic>
      <p:grpSp>
        <p:nvGrpSpPr>
          <p:cNvPr id="7" name="Gruppe 6">
            <a:extLst>
              <a:ext uri="{FF2B5EF4-FFF2-40B4-BE49-F238E27FC236}">
                <a16:creationId xmlns:a16="http://schemas.microsoft.com/office/drawing/2014/main" id="{B9FD91EC-4773-4836-AC15-3716AE2C6872}"/>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FEC5041E-895C-47CE-98EB-A4DACC8AC29F}"/>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DB57FFA1-3CB2-48FA-9190-42F447778FD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06A94F01-CA41-49BE-946C-AFBBA3D9A71A}"/>
              </a:ext>
            </a:extLst>
          </p:cNvPr>
          <p:cNvSpPr txBox="1"/>
          <p:nvPr/>
        </p:nvSpPr>
        <p:spPr>
          <a:xfrm>
            <a:off x="1559142" y="1097285"/>
            <a:ext cx="10632858" cy="769441"/>
          </a:xfrm>
          <a:prstGeom prst="rect">
            <a:avLst/>
          </a:prstGeom>
          <a:noFill/>
        </p:spPr>
        <p:txBody>
          <a:bodyPr wrap="square">
            <a:spAutoFit/>
          </a:bodyPr>
          <a:lstStyle/>
          <a:p>
            <a:r>
              <a:rPr lang="de-AT" sz="4400" dirty="0"/>
              <a:t>Maßnahmen - Verbesserung der Cybersicherheit</a:t>
            </a:r>
          </a:p>
        </p:txBody>
      </p:sp>
    </p:spTree>
    <p:extLst>
      <p:ext uri="{BB962C8B-B14F-4D97-AF65-F5344CB8AC3E}">
        <p14:creationId xmlns:p14="http://schemas.microsoft.com/office/powerpoint/2010/main" val="5586626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64138" y="2205978"/>
            <a:ext cx="5657000" cy="4795352"/>
          </a:xfrm>
          <a:prstGeom prst="rect">
            <a:avLst/>
          </a:prstGeom>
          <a:noFill/>
        </p:spPr>
        <p:txBody>
          <a:bodyPr wrap="square" rtlCol="0">
            <a:spAutoFit/>
          </a:bodyPr>
          <a:lstStyle/>
          <a:p>
            <a:pPr marL="144145" indent="-144145" algn="just">
              <a:lnSpc>
                <a:spcPct val="107000"/>
              </a:lnSpc>
              <a:spcAft>
                <a:spcPts val="800"/>
              </a:spcAft>
            </a:pPr>
            <a:r>
              <a:rPr lang="de-AT" sz="2800" dirty="0">
                <a:effectLst/>
                <a:latin typeface="Calibri" panose="020F0502020204030204" pitchFamily="34" charset="0"/>
                <a:ea typeface="Calibri" panose="020F0502020204030204" pitchFamily="34" charset="0"/>
                <a:cs typeface="Arial" panose="020B0604020202020204" pitchFamily="34" charset="0"/>
              </a:rPr>
              <a:t>Überlegen Sie es sich zweimal, bevor Sie etwas veröffentlichen!</a:t>
            </a:r>
          </a:p>
          <a:p>
            <a:pPr marL="144145" indent="-144145">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Soziale Medien bieten ebenso die Möglichkeit, einen positiven Online-Ruf zu schaffen wie einen negativen, und selbst wenn wir einen Beitrag "löschen", kann er, sobald er online erschienen ist, nicht mehr dauerhaft gelöscht werden;</a:t>
            </a:r>
          </a:p>
          <a:p>
            <a:pPr marL="144145" indent="-144145">
              <a:lnSpc>
                <a:spcPct val="107000"/>
              </a:lnSpc>
              <a:spcAft>
                <a:spcPts val="800"/>
              </a:spcAft>
            </a:pPr>
            <a:r>
              <a:rPr lang="de-AT" sz="2400" dirty="0"/>
              <a:t>- Geben Sie nicht zu viele persönliche Details in sozialen Medien preis! "Über mich"-Felder sind optional.</a:t>
            </a:r>
          </a:p>
          <a:p>
            <a:pPr marL="144145" indent="-144145">
              <a:lnSpc>
                <a:spcPct val="107000"/>
              </a:lnSpc>
              <a:spcAft>
                <a:spcPts val="800"/>
              </a:spcAft>
            </a:pPr>
            <a:endParaRPr lang="de-AT" sz="2400" dirty="0">
              <a:effectLst/>
              <a:latin typeface="Calibri" panose="020F0502020204030204" pitchFamily="34" charset="0"/>
              <a:ea typeface="Calibri" panose="020F0502020204030204" pitchFamily="34" charset="0"/>
              <a:cs typeface="Arial" panose="020B0604020202020204" pitchFamily="34" charset="0"/>
            </a:endParaRPr>
          </a:p>
        </p:txBody>
      </p:sp>
      <p:grpSp>
        <p:nvGrpSpPr>
          <p:cNvPr id="7" name="Gruppe 6">
            <a:extLst>
              <a:ext uri="{FF2B5EF4-FFF2-40B4-BE49-F238E27FC236}">
                <a16:creationId xmlns:a16="http://schemas.microsoft.com/office/drawing/2014/main" id="{6C4942DB-8A6B-4647-A9F9-F2BD80B9547B}"/>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46D71BEA-DCA1-41A9-8004-18B7568E5571}"/>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A22D20BC-B56F-483A-B2A1-5D58EC63AA2E}"/>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11" name="Billede 10" descr="Et billede, der indeholder tekst, bærbar computer, elektronik, computer&#10;&#10;Automatisk genereret beskrivelse">
            <a:extLst>
              <a:ext uri="{FF2B5EF4-FFF2-40B4-BE49-F238E27FC236}">
                <a16:creationId xmlns:a16="http://schemas.microsoft.com/office/drawing/2014/main" id="{E1EAF673-8C3A-45FA-89F7-223A3C2A066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55051" y="2281284"/>
            <a:ext cx="5407602" cy="4457905"/>
          </a:xfrm>
          <a:prstGeom prst="rect">
            <a:avLst/>
          </a:prstGeom>
        </p:spPr>
      </p:pic>
      <p:sp>
        <p:nvSpPr>
          <p:cNvPr id="10" name="Tekstfelt 9">
            <a:extLst>
              <a:ext uri="{FF2B5EF4-FFF2-40B4-BE49-F238E27FC236}">
                <a16:creationId xmlns:a16="http://schemas.microsoft.com/office/drawing/2014/main" id="{F82D8307-98DC-4C3B-8EFA-33AEF945B9DD}"/>
              </a:ext>
            </a:extLst>
          </p:cNvPr>
          <p:cNvSpPr txBox="1"/>
          <p:nvPr/>
        </p:nvSpPr>
        <p:spPr>
          <a:xfrm>
            <a:off x="1559142" y="1097285"/>
            <a:ext cx="10632858" cy="769441"/>
          </a:xfrm>
          <a:prstGeom prst="rect">
            <a:avLst/>
          </a:prstGeom>
          <a:noFill/>
        </p:spPr>
        <p:txBody>
          <a:bodyPr wrap="square">
            <a:spAutoFit/>
          </a:bodyPr>
          <a:lstStyle/>
          <a:p>
            <a:r>
              <a:rPr lang="de-AT" sz="4400" dirty="0"/>
              <a:t>Maßnahmen - Verbesserung der Cybersicherheit</a:t>
            </a:r>
          </a:p>
        </p:txBody>
      </p:sp>
    </p:spTree>
    <p:extLst>
      <p:ext uri="{BB962C8B-B14F-4D97-AF65-F5344CB8AC3E}">
        <p14:creationId xmlns:p14="http://schemas.microsoft.com/office/powerpoint/2010/main" val="40873751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pe 6">
            <a:extLst>
              <a:ext uri="{FF2B5EF4-FFF2-40B4-BE49-F238E27FC236}">
                <a16:creationId xmlns:a16="http://schemas.microsoft.com/office/drawing/2014/main" id="{6C4942DB-8A6B-4647-A9F9-F2BD80B9547B}"/>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46D71BEA-DCA1-41A9-8004-18B7568E5571}"/>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A22D20BC-B56F-483A-B2A1-5D58EC63AA2E}"/>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53A7B00B-A4BA-463C-89E5-6E6C029E4D36}"/>
              </a:ext>
            </a:extLst>
          </p:cNvPr>
          <p:cNvSpPr txBox="1"/>
          <p:nvPr/>
        </p:nvSpPr>
        <p:spPr>
          <a:xfrm>
            <a:off x="439000" y="2262433"/>
            <a:ext cx="5307291" cy="4062651"/>
          </a:xfrm>
          <a:prstGeom prst="rect">
            <a:avLst/>
          </a:prstGeom>
          <a:noFill/>
        </p:spPr>
        <p:txBody>
          <a:bodyPr wrap="square" rtlCol="0">
            <a:spAutoFit/>
          </a:bodyPr>
          <a:lstStyle/>
          <a:p>
            <a:r>
              <a:rPr lang="de-AT" sz="2400" dirty="0"/>
              <a:t>- Die Grenze zwischen Berufs- und Privatleben in der Online-Umgebung</a:t>
            </a:r>
          </a:p>
          <a:p>
            <a:r>
              <a:rPr lang="de-AT" sz="2400" dirty="0"/>
              <a:t>- Geben Sie keine Informationen über Ihren Arbeitgeber online bekannt</a:t>
            </a:r>
          </a:p>
          <a:p>
            <a:r>
              <a:rPr lang="de-AT" sz="2400" dirty="0"/>
              <a:t>- Stellen Sie keine Arbeitsfotos oder negative Nachrichten ein, die den Arbeitgeber in ein schlechtes Licht rücken.</a:t>
            </a:r>
          </a:p>
          <a:p>
            <a:r>
              <a:rPr lang="de-AT" sz="2400" dirty="0"/>
              <a:t>- Denken Sie nach, bevor Sie einen Beitrag schreiben, und riskieren Sie nicht Ihren Job.</a:t>
            </a:r>
          </a:p>
          <a:p>
            <a:endParaRPr lang="de-AT" dirty="0"/>
          </a:p>
        </p:txBody>
      </p:sp>
      <p:pic>
        <p:nvPicPr>
          <p:cNvPr id="3" name="Billede 2">
            <a:extLst>
              <a:ext uri="{FF2B5EF4-FFF2-40B4-BE49-F238E27FC236}">
                <a16:creationId xmlns:a16="http://schemas.microsoft.com/office/drawing/2014/main" id="{BE8E7FAB-86F5-48A1-B5F0-CA4C92832482}"/>
              </a:ext>
            </a:extLst>
          </p:cNvPr>
          <p:cNvPicPr>
            <a:picLocks noChangeAspect="1"/>
          </p:cNvPicPr>
          <p:nvPr/>
        </p:nvPicPr>
        <p:blipFill>
          <a:blip r:embed="rId5"/>
          <a:stretch>
            <a:fillRect/>
          </a:stretch>
        </p:blipFill>
        <p:spPr>
          <a:xfrm>
            <a:off x="6096000" y="2062428"/>
            <a:ext cx="5407621" cy="4462659"/>
          </a:xfrm>
          <a:prstGeom prst="rect">
            <a:avLst/>
          </a:prstGeom>
        </p:spPr>
      </p:pic>
      <p:sp>
        <p:nvSpPr>
          <p:cNvPr id="11" name="Tekstfelt 10">
            <a:extLst>
              <a:ext uri="{FF2B5EF4-FFF2-40B4-BE49-F238E27FC236}">
                <a16:creationId xmlns:a16="http://schemas.microsoft.com/office/drawing/2014/main" id="{B5491F2A-1DAE-4216-9D25-8F22F78FEA10}"/>
              </a:ext>
            </a:extLst>
          </p:cNvPr>
          <p:cNvSpPr txBox="1"/>
          <p:nvPr/>
        </p:nvSpPr>
        <p:spPr>
          <a:xfrm>
            <a:off x="1559142" y="1097285"/>
            <a:ext cx="10632858" cy="769441"/>
          </a:xfrm>
          <a:prstGeom prst="rect">
            <a:avLst/>
          </a:prstGeom>
          <a:noFill/>
        </p:spPr>
        <p:txBody>
          <a:bodyPr wrap="square">
            <a:spAutoFit/>
          </a:bodyPr>
          <a:lstStyle/>
          <a:p>
            <a:r>
              <a:rPr lang="de-AT" sz="4400" dirty="0"/>
              <a:t>Maßnahmen - Verbesserung der Cybersicherheit</a:t>
            </a:r>
          </a:p>
        </p:txBody>
      </p:sp>
    </p:spTree>
    <p:extLst>
      <p:ext uri="{BB962C8B-B14F-4D97-AF65-F5344CB8AC3E}">
        <p14:creationId xmlns:p14="http://schemas.microsoft.com/office/powerpoint/2010/main" val="42942846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83B3647B-8A6F-435C-8F80-EFC8E7AB7468}"/>
              </a:ext>
            </a:extLst>
          </p:cNvPr>
          <p:cNvSpPr txBox="1"/>
          <p:nvPr/>
        </p:nvSpPr>
        <p:spPr>
          <a:xfrm>
            <a:off x="536717" y="2132333"/>
            <a:ext cx="5355036" cy="4297587"/>
          </a:xfrm>
          <a:prstGeom prst="rect">
            <a:avLst/>
          </a:prstGeom>
          <a:noFill/>
        </p:spPr>
        <p:txBody>
          <a:bodyPr wrap="square" rtlCol="0">
            <a:spAutoFit/>
          </a:bodyPr>
          <a:lstStyle/>
          <a:p>
            <a:pPr marL="144145" indent="-144145" algn="just">
              <a:lnSpc>
                <a:spcPct val="107000"/>
              </a:lnSpc>
              <a:spcAft>
                <a:spcPts val="800"/>
              </a:spcAft>
            </a:pPr>
            <a:r>
              <a:rPr lang="de-AT" sz="2800" dirty="0">
                <a:effectLst/>
                <a:latin typeface="Calibri" panose="020F0502020204030204" pitchFamily="34" charset="0"/>
                <a:ea typeface="Calibri" panose="020F0502020204030204" pitchFamily="34" charset="0"/>
                <a:cs typeface="Arial" panose="020B0604020202020204" pitchFamily="34" charset="0"/>
              </a:rPr>
              <a:t>Schließen Sie alte Konten!</a:t>
            </a:r>
          </a:p>
          <a:p>
            <a:pPr marL="144145" indent="-144145">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Wenn Sie alte Konten auf sozialen Medienplattformen haben, die Sie nicht mehr nutzen, oder sogar alte Konten auf derselben Plattform, versuchen Sie, diese zu schließen. Auf diese Weise schaffen Sie so wenig Verknüpfungen wie möglich, und die aktuellen Konten sind besser vor möglichen Angreifern geschützt;</a:t>
            </a:r>
          </a:p>
          <a:p>
            <a:pPr marL="144145" indent="-144145">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Ältere Konten oder Plattformen sind möglicherweise nicht so sicher wie die heutigen.</a:t>
            </a:r>
          </a:p>
        </p:txBody>
      </p:sp>
      <p:grpSp>
        <p:nvGrpSpPr>
          <p:cNvPr id="7" name="Gruppe 6">
            <a:extLst>
              <a:ext uri="{FF2B5EF4-FFF2-40B4-BE49-F238E27FC236}">
                <a16:creationId xmlns:a16="http://schemas.microsoft.com/office/drawing/2014/main" id="{6C4942DB-8A6B-4647-A9F9-F2BD80B9547B}"/>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46D71BEA-DCA1-41A9-8004-18B7568E5571}"/>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A22D20BC-B56F-483A-B2A1-5D58EC63AA2E}"/>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3" name="Billede 2">
            <a:extLst>
              <a:ext uri="{FF2B5EF4-FFF2-40B4-BE49-F238E27FC236}">
                <a16:creationId xmlns:a16="http://schemas.microsoft.com/office/drawing/2014/main" id="{B996AF6D-C5A7-443E-ADAB-E2AF2B5F2C42}"/>
              </a:ext>
            </a:extLst>
          </p:cNvPr>
          <p:cNvPicPr>
            <a:picLocks noChangeAspect="1"/>
          </p:cNvPicPr>
          <p:nvPr/>
        </p:nvPicPr>
        <p:blipFill>
          <a:blip r:embed="rId5"/>
          <a:stretch>
            <a:fillRect/>
          </a:stretch>
        </p:blipFill>
        <p:spPr>
          <a:xfrm>
            <a:off x="6096000" y="2030076"/>
            <a:ext cx="5407621" cy="4462659"/>
          </a:xfrm>
          <a:prstGeom prst="rect">
            <a:avLst/>
          </a:prstGeom>
        </p:spPr>
      </p:pic>
      <p:sp>
        <p:nvSpPr>
          <p:cNvPr id="12" name="Tekstfelt 11">
            <a:extLst>
              <a:ext uri="{FF2B5EF4-FFF2-40B4-BE49-F238E27FC236}">
                <a16:creationId xmlns:a16="http://schemas.microsoft.com/office/drawing/2014/main" id="{F33FA20D-D0CA-4C2E-A0DD-46D7CB39D317}"/>
              </a:ext>
            </a:extLst>
          </p:cNvPr>
          <p:cNvSpPr txBox="1"/>
          <p:nvPr/>
        </p:nvSpPr>
        <p:spPr>
          <a:xfrm>
            <a:off x="1559142" y="1097285"/>
            <a:ext cx="10632858" cy="769441"/>
          </a:xfrm>
          <a:prstGeom prst="rect">
            <a:avLst/>
          </a:prstGeom>
          <a:noFill/>
        </p:spPr>
        <p:txBody>
          <a:bodyPr wrap="square">
            <a:spAutoFit/>
          </a:bodyPr>
          <a:lstStyle/>
          <a:p>
            <a:r>
              <a:rPr lang="de-AT" sz="4400" dirty="0"/>
              <a:t>Maßnahmen - Verbesserung der Cybersicherheit</a:t>
            </a:r>
          </a:p>
        </p:txBody>
      </p:sp>
    </p:spTree>
    <p:extLst>
      <p:ext uri="{BB962C8B-B14F-4D97-AF65-F5344CB8AC3E}">
        <p14:creationId xmlns:p14="http://schemas.microsoft.com/office/powerpoint/2010/main" val="27091601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520047" y="2536052"/>
            <a:ext cx="5905239" cy="3799823"/>
          </a:xfrm>
          <a:prstGeom prst="rect">
            <a:avLst/>
          </a:prstGeom>
          <a:noFill/>
        </p:spPr>
        <p:txBody>
          <a:bodyPr wrap="square" rtlCol="0">
            <a:spAutoFit/>
          </a:bodyPr>
          <a:lstStyle/>
          <a:p>
            <a:pPr marL="144145" indent="-144145" algn="just">
              <a:lnSpc>
                <a:spcPct val="107000"/>
              </a:lnSpc>
              <a:spcAft>
                <a:spcPts val="800"/>
              </a:spcAft>
            </a:pPr>
            <a:r>
              <a:rPr lang="de-AT" sz="2800" dirty="0">
                <a:effectLst/>
                <a:latin typeface="Calibri" panose="020F0502020204030204" pitchFamily="34" charset="0"/>
                <a:ea typeface="Calibri" panose="020F0502020204030204" pitchFamily="34" charset="0"/>
                <a:cs typeface="Arial" panose="020B0604020202020204" pitchFamily="34" charset="0"/>
              </a:rPr>
              <a:t>Soziale Medien bergen große Risiken</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Soziale Netzwerke stellen aufgrund ihrer zentralisierten Architektur, ihres riesigen Speichers an personenbezogenen Daten, die jeder Hacker gerne hätte, und der allgemeinen Unkenntnis der Bevölkerung darüber, wie man soziale Medien richtig nutzt, hohe Sicherheits- und Datenschutzrisiken dar.</a:t>
            </a:r>
          </a:p>
        </p:txBody>
      </p:sp>
      <p:pic>
        <p:nvPicPr>
          <p:cNvPr id="7" name="Billede 6" descr="Et billede, der indeholder tekst, elektronik&#10;&#10;Automatisk genereret beskrivelse">
            <a:extLst>
              <a:ext uri="{FF2B5EF4-FFF2-40B4-BE49-F238E27FC236}">
                <a16:creationId xmlns:a16="http://schemas.microsoft.com/office/drawing/2014/main" id="{EF1F2B9D-EA2F-4C8F-9054-B02FA6FAA3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10" y="2536051"/>
            <a:ext cx="4790832" cy="3591371"/>
          </a:xfrm>
          <a:prstGeom prst="rect">
            <a:avLst/>
          </a:prstGeom>
        </p:spPr>
      </p:pic>
      <p:grpSp>
        <p:nvGrpSpPr>
          <p:cNvPr id="8" name="Gruppe 7">
            <a:extLst>
              <a:ext uri="{FF2B5EF4-FFF2-40B4-BE49-F238E27FC236}">
                <a16:creationId xmlns:a16="http://schemas.microsoft.com/office/drawing/2014/main" id="{90DA4D82-28AB-45EF-84BF-411A84A3EFC0}"/>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464A1B47-A120-4082-98CF-28ADF53035F9}"/>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C247E5-B208-46B1-AA4A-DE82720BA0B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A99FADAC-D9D7-4704-B5BC-35FA2515B694}"/>
              </a:ext>
            </a:extLst>
          </p:cNvPr>
          <p:cNvSpPr txBox="1"/>
          <p:nvPr/>
        </p:nvSpPr>
        <p:spPr>
          <a:xfrm>
            <a:off x="1559142" y="1097285"/>
            <a:ext cx="10632858" cy="769441"/>
          </a:xfrm>
          <a:prstGeom prst="rect">
            <a:avLst/>
          </a:prstGeom>
          <a:noFill/>
        </p:spPr>
        <p:txBody>
          <a:bodyPr wrap="square">
            <a:spAutoFit/>
          </a:bodyPr>
          <a:lstStyle/>
          <a:p>
            <a:r>
              <a:rPr lang="de-AT" sz="4400" dirty="0"/>
              <a:t>Maßnahmen - Verbesserung der Cybersicherheit</a:t>
            </a:r>
          </a:p>
        </p:txBody>
      </p:sp>
    </p:spTree>
    <p:extLst>
      <p:ext uri="{BB962C8B-B14F-4D97-AF65-F5344CB8AC3E}">
        <p14:creationId xmlns:p14="http://schemas.microsoft.com/office/powerpoint/2010/main" val="29557070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520047" y="2536052"/>
            <a:ext cx="5905239" cy="3507242"/>
          </a:xfrm>
          <a:prstGeom prst="rect">
            <a:avLst/>
          </a:prstGeom>
          <a:noFill/>
        </p:spPr>
        <p:txBody>
          <a:bodyPr wrap="square" rtlCol="0">
            <a:spAutoFit/>
          </a:bodyPr>
          <a:lstStyle/>
          <a:p>
            <a:pPr marL="144145" indent="-144145" algn="just">
              <a:lnSpc>
                <a:spcPct val="107000"/>
              </a:lnSpc>
              <a:spcAft>
                <a:spcPts val="800"/>
              </a:spcAft>
            </a:pPr>
            <a:r>
              <a:rPr lang="de-AT" sz="2800" dirty="0">
                <a:effectLst/>
                <a:latin typeface="Calibri" panose="020F0502020204030204" pitchFamily="34" charset="0"/>
                <a:ea typeface="Calibri" panose="020F0502020204030204" pitchFamily="34" charset="0"/>
                <a:cs typeface="Arial" panose="020B0604020202020204" pitchFamily="34" charset="0"/>
              </a:rPr>
              <a:t>Soziale Medien bergen große Risiken</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Ein weiteres sehr hohes Risiko, vor allem bei Jugendlichen, ist das Vertrauen in andere Menschen und in die Art der persönlichen Informationen, die online preisgegeben werden.</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Dies kann durch technische Mittel und die Durchsetzung von Sicherheitsmaßnahmen bekämpft werden.</a:t>
            </a:r>
          </a:p>
        </p:txBody>
      </p:sp>
      <p:pic>
        <p:nvPicPr>
          <p:cNvPr id="7" name="Billede 6" descr="Et billede, der indeholder tekst, elektronik&#10;&#10;Automatisk genereret beskrivelse">
            <a:extLst>
              <a:ext uri="{FF2B5EF4-FFF2-40B4-BE49-F238E27FC236}">
                <a16:creationId xmlns:a16="http://schemas.microsoft.com/office/drawing/2014/main" id="{EF1F2B9D-EA2F-4C8F-9054-B02FA6FAA3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10" y="2536051"/>
            <a:ext cx="4790832" cy="3591371"/>
          </a:xfrm>
          <a:prstGeom prst="rect">
            <a:avLst/>
          </a:prstGeom>
        </p:spPr>
      </p:pic>
      <p:grpSp>
        <p:nvGrpSpPr>
          <p:cNvPr id="8" name="Gruppe 7">
            <a:extLst>
              <a:ext uri="{FF2B5EF4-FFF2-40B4-BE49-F238E27FC236}">
                <a16:creationId xmlns:a16="http://schemas.microsoft.com/office/drawing/2014/main" id="{90DA4D82-28AB-45EF-84BF-411A84A3EFC0}"/>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464A1B47-A120-4082-98CF-28ADF53035F9}"/>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C247E5-B208-46B1-AA4A-DE82720BA0B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9CCCCE7A-A416-4A67-AF0F-873A4A45B5D1}"/>
              </a:ext>
            </a:extLst>
          </p:cNvPr>
          <p:cNvSpPr txBox="1"/>
          <p:nvPr/>
        </p:nvSpPr>
        <p:spPr>
          <a:xfrm>
            <a:off x="1559142" y="1097285"/>
            <a:ext cx="10632858" cy="769441"/>
          </a:xfrm>
          <a:prstGeom prst="rect">
            <a:avLst/>
          </a:prstGeom>
          <a:noFill/>
        </p:spPr>
        <p:txBody>
          <a:bodyPr wrap="square">
            <a:spAutoFit/>
          </a:bodyPr>
          <a:lstStyle/>
          <a:p>
            <a:r>
              <a:rPr lang="de-AT" sz="4400" dirty="0"/>
              <a:t>Maßnahmen - Verbesserung der Cybersicherheit</a:t>
            </a:r>
          </a:p>
        </p:txBody>
      </p:sp>
    </p:spTree>
    <p:extLst>
      <p:ext uri="{BB962C8B-B14F-4D97-AF65-F5344CB8AC3E}">
        <p14:creationId xmlns:p14="http://schemas.microsoft.com/office/powerpoint/2010/main" val="6122111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520047" y="2536052"/>
            <a:ext cx="5905239" cy="3009478"/>
          </a:xfrm>
          <a:prstGeom prst="rect">
            <a:avLst/>
          </a:prstGeom>
          <a:noFill/>
        </p:spPr>
        <p:txBody>
          <a:bodyPr wrap="square" rtlCol="0">
            <a:spAutoFit/>
          </a:bodyPr>
          <a:lstStyle/>
          <a:p>
            <a:pPr marL="144145" indent="-144145" algn="just">
              <a:lnSpc>
                <a:spcPct val="107000"/>
              </a:lnSpc>
              <a:spcAft>
                <a:spcPts val="800"/>
              </a:spcAft>
            </a:pPr>
            <a:r>
              <a:rPr lang="de-AT" sz="2800" dirty="0">
                <a:effectLst/>
                <a:latin typeface="Calibri" panose="020F0502020204030204" pitchFamily="34" charset="0"/>
                <a:ea typeface="Calibri" panose="020F0502020204030204" pitchFamily="34" charset="0"/>
                <a:cs typeface="Arial" panose="020B0604020202020204" pitchFamily="34" charset="0"/>
              </a:rPr>
              <a:t>Soziale Medien bergen große Risiken</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Wir sollten Informationen, die über soziale Medien übermittelt werden, als unsicher betrachten und daher keine sensiblen Informationen über soziale Medien übermitteln; die Hauptverantwortung für die Sicherheit liegt daher beim BENUTZER.</a:t>
            </a:r>
          </a:p>
        </p:txBody>
      </p:sp>
      <p:pic>
        <p:nvPicPr>
          <p:cNvPr id="7" name="Billede 6" descr="Et billede, der indeholder tekst, elektronik&#10;&#10;Automatisk genereret beskrivelse">
            <a:extLst>
              <a:ext uri="{FF2B5EF4-FFF2-40B4-BE49-F238E27FC236}">
                <a16:creationId xmlns:a16="http://schemas.microsoft.com/office/drawing/2014/main" id="{EF1F2B9D-EA2F-4C8F-9054-B02FA6FAA3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10" y="2536051"/>
            <a:ext cx="4790832" cy="3591371"/>
          </a:xfrm>
          <a:prstGeom prst="rect">
            <a:avLst/>
          </a:prstGeom>
        </p:spPr>
      </p:pic>
      <p:grpSp>
        <p:nvGrpSpPr>
          <p:cNvPr id="8" name="Gruppe 7">
            <a:extLst>
              <a:ext uri="{FF2B5EF4-FFF2-40B4-BE49-F238E27FC236}">
                <a16:creationId xmlns:a16="http://schemas.microsoft.com/office/drawing/2014/main" id="{90DA4D82-28AB-45EF-84BF-411A84A3EFC0}"/>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464A1B47-A120-4082-98CF-28ADF53035F9}"/>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C247E5-B208-46B1-AA4A-DE82720BA0B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782DCA10-898E-4293-B122-0E5B7323FF0A}"/>
              </a:ext>
            </a:extLst>
          </p:cNvPr>
          <p:cNvSpPr txBox="1"/>
          <p:nvPr/>
        </p:nvSpPr>
        <p:spPr>
          <a:xfrm>
            <a:off x="1559142" y="1097285"/>
            <a:ext cx="10632858" cy="769441"/>
          </a:xfrm>
          <a:prstGeom prst="rect">
            <a:avLst/>
          </a:prstGeom>
          <a:noFill/>
        </p:spPr>
        <p:txBody>
          <a:bodyPr wrap="square">
            <a:spAutoFit/>
          </a:bodyPr>
          <a:lstStyle/>
          <a:p>
            <a:r>
              <a:rPr lang="de-AT" sz="4400" dirty="0"/>
              <a:t>Maßnahmen - Verbesserung der Cybersicherheit</a:t>
            </a:r>
          </a:p>
        </p:txBody>
      </p:sp>
    </p:spTree>
    <p:extLst>
      <p:ext uri="{BB962C8B-B14F-4D97-AF65-F5344CB8AC3E}">
        <p14:creationId xmlns:p14="http://schemas.microsoft.com/office/powerpoint/2010/main" val="3176149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005633" y="2334803"/>
            <a:ext cx="6890993" cy="3902415"/>
          </a:xfrm>
          <a:prstGeom prst="rect">
            <a:avLst/>
          </a:prstGeom>
          <a:noFill/>
        </p:spPr>
        <p:txBody>
          <a:bodyPr wrap="square" rtlCol="0">
            <a:spAutoFit/>
          </a:bodyPr>
          <a:lstStyle/>
          <a:p>
            <a:pPr marL="144145" indent="-144145" algn="just">
              <a:lnSpc>
                <a:spcPct val="107000"/>
              </a:lnSpc>
              <a:spcAft>
                <a:spcPts val="800"/>
              </a:spcAft>
            </a:pPr>
            <a:r>
              <a:rPr lang="de-AT" sz="2800" dirty="0">
                <a:effectLst/>
                <a:latin typeface="Calibri" panose="020F0502020204030204" pitchFamily="34" charset="0"/>
                <a:ea typeface="Calibri" panose="020F0502020204030204" pitchFamily="34" charset="0"/>
                <a:cs typeface="Arial" panose="020B0604020202020204" pitchFamily="34" charset="0"/>
              </a:rPr>
              <a:t>Schlechte Gewohnheiten in den sozialen Medien</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Soziale Netzwerke sind heute weit verbreitete Plattformen für Nutzer. Wir haben eine breite Palette von Möglichkeiten zur Verfügung.</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Einige sind eher auf das Hochladen von Fotos oder Videos ausgerichtet, andere auf unsere Meinung und in anderen Fällen einfach darauf, mit Freunden und Familie in Kontakt zu bleiben. In jedem Fall haben wir es mit Plattformen zu tun, die viele Nutzer auf der ganzen Welt haben.</a:t>
            </a:r>
          </a:p>
        </p:txBody>
      </p:sp>
      <p:pic>
        <p:nvPicPr>
          <p:cNvPr id="3" name="Billede 2" descr="Et billede, der indeholder tekst, computer, visitkort, billedramme&#10;&#10;Automatisk genereret beskrivelse">
            <a:extLst>
              <a:ext uri="{FF2B5EF4-FFF2-40B4-BE49-F238E27FC236}">
                <a16:creationId xmlns:a16="http://schemas.microsoft.com/office/drawing/2014/main" id="{C05F0639-E922-44E0-BBEF-08488FFA41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999" y="2919580"/>
            <a:ext cx="4384543" cy="3264404"/>
          </a:xfrm>
          <a:prstGeom prst="rect">
            <a:avLst/>
          </a:prstGeom>
        </p:spPr>
      </p:pic>
      <p:grpSp>
        <p:nvGrpSpPr>
          <p:cNvPr id="7" name="Gruppe 6">
            <a:extLst>
              <a:ext uri="{FF2B5EF4-FFF2-40B4-BE49-F238E27FC236}">
                <a16:creationId xmlns:a16="http://schemas.microsoft.com/office/drawing/2014/main" id="{09467478-6108-4F12-A3FF-ACC8CCDB568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DCFFEFC-D6D1-4E52-9483-F2978775E4CC}"/>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1D5D769C-D8F1-4036-ADD5-479D178CA0C3}"/>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E1EF9761-0C6B-493D-BCB3-557C62472826}"/>
              </a:ext>
            </a:extLst>
          </p:cNvPr>
          <p:cNvSpPr txBox="1"/>
          <p:nvPr/>
        </p:nvSpPr>
        <p:spPr>
          <a:xfrm>
            <a:off x="1559142" y="1097285"/>
            <a:ext cx="10632858" cy="769441"/>
          </a:xfrm>
          <a:prstGeom prst="rect">
            <a:avLst/>
          </a:prstGeom>
          <a:noFill/>
        </p:spPr>
        <p:txBody>
          <a:bodyPr wrap="square">
            <a:spAutoFit/>
          </a:bodyPr>
          <a:lstStyle/>
          <a:p>
            <a:r>
              <a:rPr lang="de-AT" sz="4400" dirty="0"/>
              <a:t>Maßnahmen - Verbesserung der Cybersicherheit</a:t>
            </a:r>
          </a:p>
        </p:txBody>
      </p:sp>
    </p:spTree>
    <p:extLst>
      <p:ext uri="{BB962C8B-B14F-4D97-AF65-F5344CB8AC3E}">
        <p14:creationId xmlns:p14="http://schemas.microsoft.com/office/powerpoint/2010/main" val="6512392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751109" y="2334803"/>
            <a:ext cx="7145517" cy="4305730"/>
          </a:xfrm>
          <a:prstGeom prst="rect">
            <a:avLst/>
          </a:prstGeom>
          <a:noFill/>
        </p:spPr>
        <p:txBody>
          <a:bodyPr wrap="square" rtlCol="0">
            <a:spAutoFit/>
          </a:bodyPr>
          <a:lstStyle/>
          <a:p>
            <a:pPr marL="144145" indent="-144145" algn="just">
              <a:lnSpc>
                <a:spcPct val="107000"/>
              </a:lnSpc>
              <a:spcAft>
                <a:spcPts val="800"/>
              </a:spcAft>
            </a:pPr>
            <a:r>
              <a:rPr lang="de-AT" sz="2800" dirty="0">
                <a:effectLst/>
                <a:latin typeface="Calibri" panose="020F0502020204030204" pitchFamily="34" charset="0"/>
                <a:ea typeface="Calibri" panose="020F0502020204030204" pitchFamily="34" charset="0"/>
                <a:cs typeface="Arial" panose="020B0604020202020204" pitchFamily="34" charset="0"/>
              </a:rPr>
              <a:t>Schlechte Gewohnheiten in den sozialen Medien</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Dies führt auch dazu, dass Hacker hier ihr Ziel finden. Wir werden über diese Gewohnheiten sprechen, die in sozialen Netzwerken geändert werden sollten, wenn wir unsere Privatsphäre und Sicherheit bewahren wollen.</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Es gibt viele Arten von Plattformen, die wir im Netz finden können, die uns die Möglichkeit geben, Nachrichten an Freunde oder Familie zu senden, Fotos und Videos zu kommentieren ...</a:t>
            </a:r>
          </a:p>
          <a:p>
            <a:pPr marL="144145" indent="-144145">
              <a:lnSpc>
                <a:spcPct val="107000"/>
              </a:lnSpc>
              <a:spcAft>
                <a:spcPts val="800"/>
              </a:spcAft>
            </a:pPr>
            <a:endParaRPr lang="de-AT"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Billede 2" descr="Et billede, der indeholder tekst, computer, visitkort, billedramme&#10;&#10;Automatisk genereret beskrivelse">
            <a:extLst>
              <a:ext uri="{FF2B5EF4-FFF2-40B4-BE49-F238E27FC236}">
                <a16:creationId xmlns:a16="http://schemas.microsoft.com/office/drawing/2014/main" id="{C05F0639-E922-44E0-BBEF-08488FFA41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999" y="2966714"/>
            <a:ext cx="4219943" cy="3141855"/>
          </a:xfrm>
          <a:prstGeom prst="rect">
            <a:avLst/>
          </a:prstGeom>
        </p:spPr>
      </p:pic>
      <p:grpSp>
        <p:nvGrpSpPr>
          <p:cNvPr id="7" name="Gruppe 6">
            <a:extLst>
              <a:ext uri="{FF2B5EF4-FFF2-40B4-BE49-F238E27FC236}">
                <a16:creationId xmlns:a16="http://schemas.microsoft.com/office/drawing/2014/main" id="{09467478-6108-4F12-A3FF-ACC8CCDB568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DCFFEFC-D6D1-4E52-9483-F2978775E4CC}"/>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1D5D769C-D8F1-4036-ADD5-479D178CA0C3}"/>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2" name="Tekstfelt 11">
            <a:extLst>
              <a:ext uri="{FF2B5EF4-FFF2-40B4-BE49-F238E27FC236}">
                <a16:creationId xmlns:a16="http://schemas.microsoft.com/office/drawing/2014/main" id="{5FE36B71-6118-4638-93AF-BB0E01A3DBDF}"/>
              </a:ext>
            </a:extLst>
          </p:cNvPr>
          <p:cNvSpPr txBox="1"/>
          <p:nvPr/>
        </p:nvSpPr>
        <p:spPr>
          <a:xfrm>
            <a:off x="1559142" y="1097285"/>
            <a:ext cx="10632858" cy="769441"/>
          </a:xfrm>
          <a:prstGeom prst="rect">
            <a:avLst/>
          </a:prstGeom>
          <a:noFill/>
        </p:spPr>
        <p:txBody>
          <a:bodyPr wrap="square">
            <a:spAutoFit/>
          </a:bodyPr>
          <a:lstStyle/>
          <a:p>
            <a:r>
              <a:rPr lang="de-AT" sz="4400" dirty="0"/>
              <a:t>Maßnahmen - Verbesserung der Cybersicherheit</a:t>
            </a:r>
          </a:p>
        </p:txBody>
      </p:sp>
    </p:spTree>
    <p:extLst>
      <p:ext uri="{BB962C8B-B14F-4D97-AF65-F5344CB8AC3E}">
        <p14:creationId xmlns:p14="http://schemas.microsoft.com/office/powerpoint/2010/main" val="420812725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751109" y="2334803"/>
            <a:ext cx="7145517" cy="3910558"/>
          </a:xfrm>
          <a:prstGeom prst="rect">
            <a:avLst/>
          </a:prstGeom>
          <a:noFill/>
        </p:spPr>
        <p:txBody>
          <a:bodyPr wrap="square" rtlCol="0">
            <a:spAutoFit/>
          </a:bodyPr>
          <a:lstStyle/>
          <a:p>
            <a:pPr marL="144145" indent="-144145" algn="just">
              <a:lnSpc>
                <a:spcPct val="107000"/>
              </a:lnSpc>
              <a:spcAft>
                <a:spcPts val="800"/>
              </a:spcAft>
            </a:pPr>
            <a:r>
              <a:rPr lang="de-AT" sz="2800" dirty="0">
                <a:effectLst/>
                <a:latin typeface="Calibri" panose="020F0502020204030204" pitchFamily="34" charset="0"/>
                <a:ea typeface="Calibri" panose="020F0502020204030204" pitchFamily="34" charset="0"/>
                <a:cs typeface="Arial" panose="020B0604020202020204" pitchFamily="34" charset="0"/>
              </a:rPr>
              <a:t>Schlechte Gewohnheiten in den sozialen Medien</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Dies macht sie zu einer sehr beliebten Umgebung sowohl für private Nutzer als auch für Unternehmen.</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Dies birgt jedoch auch ein gewisses Risiko für unsere Sicherheit und Privatsphäre. Hacker können hier zusehen, wie sie ihre Angriffe durchführen. Sie können insbesondere schlechte Nutzergewohnheiten bei der Verwendung dieser Plattformen ausnutzen.</a:t>
            </a:r>
          </a:p>
          <a:p>
            <a:pPr marL="144145" indent="-144145">
              <a:lnSpc>
                <a:spcPct val="107000"/>
              </a:lnSpc>
              <a:spcAft>
                <a:spcPts val="800"/>
              </a:spcAft>
            </a:pPr>
            <a:endParaRPr lang="de-AT"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Billede 2" descr="Et billede, der indeholder tekst, computer, visitkort, billedramme&#10;&#10;Automatisk genereret beskrivelse">
            <a:extLst>
              <a:ext uri="{FF2B5EF4-FFF2-40B4-BE49-F238E27FC236}">
                <a16:creationId xmlns:a16="http://schemas.microsoft.com/office/drawing/2014/main" id="{C05F0639-E922-44E0-BBEF-08488FFA41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9000" y="2919580"/>
            <a:ext cx="4120364" cy="3067716"/>
          </a:xfrm>
          <a:prstGeom prst="rect">
            <a:avLst/>
          </a:prstGeom>
        </p:spPr>
      </p:pic>
      <p:grpSp>
        <p:nvGrpSpPr>
          <p:cNvPr id="7" name="Gruppe 6">
            <a:extLst>
              <a:ext uri="{FF2B5EF4-FFF2-40B4-BE49-F238E27FC236}">
                <a16:creationId xmlns:a16="http://schemas.microsoft.com/office/drawing/2014/main" id="{09467478-6108-4F12-A3FF-ACC8CCDB568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DCFFEFC-D6D1-4E52-9483-F2978775E4CC}"/>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1D5D769C-D8F1-4036-ADD5-479D178CA0C3}"/>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F5CB20EA-3869-4598-A78C-824E4121ACE0}"/>
              </a:ext>
            </a:extLst>
          </p:cNvPr>
          <p:cNvSpPr txBox="1"/>
          <p:nvPr/>
        </p:nvSpPr>
        <p:spPr>
          <a:xfrm>
            <a:off x="1559142" y="1097285"/>
            <a:ext cx="10632858" cy="769441"/>
          </a:xfrm>
          <a:prstGeom prst="rect">
            <a:avLst/>
          </a:prstGeom>
          <a:noFill/>
        </p:spPr>
        <p:txBody>
          <a:bodyPr wrap="square">
            <a:spAutoFit/>
          </a:bodyPr>
          <a:lstStyle/>
          <a:p>
            <a:r>
              <a:rPr lang="de-AT" sz="4400" dirty="0"/>
              <a:t>Maßnahmen - Verbesserung der Cybersicherheit</a:t>
            </a:r>
          </a:p>
        </p:txBody>
      </p:sp>
    </p:spTree>
    <p:extLst>
      <p:ext uri="{BB962C8B-B14F-4D97-AF65-F5344CB8AC3E}">
        <p14:creationId xmlns:p14="http://schemas.microsoft.com/office/powerpoint/2010/main" val="3384710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pe 6">
            <a:extLst>
              <a:ext uri="{FF2B5EF4-FFF2-40B4-BE49-F238E27FC236}">
                <a16:creationId xmlns:a16="http://schemas.microsoft.com/office/drawing/2014/main" id="{CF37EE40-138F-41F3-8F1B-E988F888063F}"/>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431F75E-4822-4241-9063-B07F67A73FF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1479933-FA8E-40F7-9FF6-8BF6BFE7F4AC}"/>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forbindelse, løkkeknude, problem&#10;&#10;Automatisk genereret beskrivelse">
            <a:extLst>
              <a:ext uri="{FF2B5EF4-FFF2-40B4-BE49-F238E27FC236}">
                <a16:creationId xmlns:a16="http://schemas.microsoft.com/office/drawing/2014/main" id="{0961DD36-FC69-404F-8463-CBD11A58CB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86861" y="2213072"/>
            <a:ext cx="5705139" cy="4576701"/>
          </a:xfrm>
          <a:prstGeom prst="rect">
            <a:avLst/>
          </a:prstGeom>
        </p:spPr>
      </p:pic>
      <p:sp>
        <p:nvSpPr>
          <p:cNvPr id="2" name="Tekstfelt 1">
            <a:extLst>
              <a:ext uri="{FF2B5EF4-FFF2-40B4-BE49-F238E27FC236}">
                <a16:creationId xmlns:a16="http://schemas.microsoft.com/office/drawing/2014/main" id="{F2732D0D-0D85-470A-9927-0831FFFC93B9}"/>
              </a:ext>
            </a:extLst>
          </p:cNvPr>
          <p:cNvSpPr txBox="1"/>
          <p:nvPr/>
        </p:nvSpPr>
        <p:spPr>
          <a:xfrm>
            <a:off x="536717" y="2213072"/>
            <a:ext cx="5559283" cy="4504695"/>
          </a:xfrm>
          <a:prstGeom prst="rect">
            <a:avLst/>
          </a:prstGeom>
          <a:noFill/>
        </p:spPr>
        <p:txBody>
          <a:bodyPr wrap="square" rtlCol="0">
            <a:spAutoFit/>
          </a:bodyPr>
          <a:lstStyle/>
          <a:p>
            <a:pPr marL="144145" indent="-144145">
              <a:lnSpc>
                <a:spcPct val="107000"/>
              </a:lnSpc>
              <a:spcAft>
                <a:spcPts val="800"/>
              </a:spcAft>
            </a:pPr>
            <a:r>
              <a:rPr lang="de-AT" sz="2800" dirty="0">
                <a:effectLst/>
                <a:latin typeface="Calibri" panose="020F0502020204030204" pitchFamily="34" charset="0"/>
                <a:ea typeface="Calibri" panose="020F0502020204030204" pitchFamily="34" charset="0"/>
                <a:cs typeface="Arial" panose="020B0604020202020204" pitchFamily="34" charset="0"/>
              </a:rPr>
              <a:t>Gewohnheiten, die geändert werden müssen</a:t>
            </a:r>
          </a:p>
          <a:p>
            <a:pPr marL="144145" indent="-144145">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Datenschutz und Sicherheit sind sehr wichtige Faktoren für die Nutzer.</a:t>
            </a:r>
          </a:p>
          <a:p>
            <a:pPr marL="144145" indent="-144145">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Sie sind jedoch nicht immer vorhanden.</a:t>
            </a:r>
          </a:p>
          <a:p>
            <a:pPr marL="144145" indent="-144145">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Wir können Opfer vieler Arten von Angriffen werden, die diese beiden Faktoren beeinträchtigen.</a:t>
            </a:r>
          </a:p>
          <a:p>
            <a:pPr marL="144145" indent="-144145">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Wir können auch Fehler machen, wenn wir soziale Medien nutzen, und das wirkt sich auf uns aus.</a:t>
            </a:r>
          </a:p>
          <a:p>
            <a:endParaRPr lang="de-AT" dirty="0"/>
          </a:p>
        </p:txBody>
      </p:sp>
      <p:sp>
        <p:nvSpPr>
          <p:cNvPr id="10" name="Tekstfelt 9">
            <a:extLst>
              <a:ext uri="{FF2B5EF4-FFF2-40B4-BE49-F238E27FC236}">
                <a16:creationId xmlns:a16="http://schemas.microsoft.com/office/drawing/2014/main" id="{0277AE5B-8EC3-4997-8C73-BF5B01FDE7F8}"/>
              </a:ext>
            </a:extLst>
          </p:cNvPr>
          <p:cNvSpPr txBox="1"/>
          <p:nvPr/>
        </p:nvSpPr>
        <p:spPr>
          <a:xfrm>
            <a:off x="1559142" y="1097285"/>
            <a:ext cx="10632858" cy="769441"/>
          </a:xfrm>
          <a:prstGeom prst="rect">
            <a:avLst/>
          </a:prstGeom>
          <a:noFill/>
        </p:spPr>
        <p:txBody>
          <a:bodyPr wrap="square">
            <a:spAutoFit/>
          </a:bodyPr>
          <a:lstStyle/>
          <a:p>
            <a:r>
              <a:rPr lang="de-AT" sz="4400" dirty="0"/>
              <a:t>Maßnahmen - Verbesserung der Cybersicherheit</a:t>
            </a:r>
          </a:p>
        </p:txBody>
      </p:sp>
    </p:spTree>
    <p:extLst>
      <p:ext uri="{BB962C8B-B14F-4D97-AF65-F5344CB8AC3E}">
        <p14:creationId xmlns:p14="http://schemas.microsoft.com/office/powerpoint/2010/main" val="2138167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6410227" y="2190214"/>
            <a:ext cx="5335571" cy="4005007"/>
          </a:xfrm>
          <a:prstGeom prst="rect">
            <a:avLst/>
          </a:prstGeom>
          <a:noFill/>
        </p:spPr>
        <p:txBody>
          <a:bodyPr wrap="square" rtlCol="0">
            <a:spAutoFit/>
          </a:bodyPr>
          <a:lstStyle/>
          <a:p>
            <a:pPr marL="144145" indent="-144145" algn="just">
              <a:lnSpc>
                <a:spcPct val="107000"/>
              </a:lnSpc>
              <a:spcAft>
                <a:spcPts val="800"/>
              </a:spcAft>
            </a:pPr>
            <a:r>
              <a:rPr lang="de-AT" sz="2800" dirty="0">
                <a:effectLst/>
                <a:latin typeface="Calibri" panose="020F0502020204030204" pitchFamily="34" charset="0"/>
                <a:ea typeface="Calibri" panose="020F0502020204030204" pitchFamily="34" charset="0"/>
                <a:cs typeface="Arial" panose="020B0604020202020204" pitchFamily="34" charset="0"/>
              </a:rPr>
              <a:t>Jede Art von Kontakt hinzufügen</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Ein sehr häufiger Fehler in sozialen Netzwerken ist das Hinzufügen von Kontakten jeglicher Art. Dies kann auf Plattformen wie Facebook passieren.</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Es ist möglich, dass es sich bei dem hinzugefügten Eintrag um einen Bot und nicht um einen echten Benutzer handelt.</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Sie müssen wissen, wie Sie sie unterscheiden können, und vermeiden, dass Sie jede Art von Kontakt hinzufügen, die Ihre Einladung erhält.</a:t>
            </a:r>
          </a:p>
        </p:txBody>
      </p:sp>
      <p:grpSp>
        <p:nvGrpSpPr>
          <p:cNvPr id="7" name="Gruppe 6">
            <a:extLst>
              <a:ext uri="{FF2B5EF4-FFF2-40B4-BE49-F238E27FC236}">
                <a16:creationId xmlns:a16="http://schemas.microsoft.com/office/drawing/2014/main" id="{CF37EE40-138F-41F3-8F1B-E988F888063F}"/>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431F75E-4822-4241-9063-B07F67A73FF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1479933-FA8E-40F7-9FF6-8BF6BFE7F4AC}"/>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3" name="Billede 2">
            <a:extLst>
              <a:ext uri="{FF2B5EF4-FFF2-40B4-BE49-F238E27FC236}">
                <a16:creationId xmlns:a16="http://schemas.microsoft.com/office/drawing/2014/main" id="{5F68CA41-3B9C-43DC-AD6C-C671921FE735}"/>
              </a:ext>
            </a:extLst>
          </p:cNvPr>
          <p:cNvPicPr>
            <a:picLocks noChangeAspect="1"/>
          </p:cNvPicPr>
          <p:nvPr/>
        </p:nvPicPr>
        <p:blipFill>
          <a:blip r:embed="rId5"/>
          <a:stretch>
            <a:fillRect/>
          </a:stretch>
        </p:blipFill>
        <p:spPr>
          <a:xfrm>
            <a:off x="9426" y="2543303"/>
            <a:ext cx="6410227" cy="4248968"/>
          </a:xfrm>
          <a:prstGeom prst="rect">
            <a:avLst/>
          </a:prstGeom>
        </p:spPr>
      </p:pic>
      <p:sp>
        <p:nvSpPr>
          <p:cNvPr id="10" name="Tekstfelt 9">
            <a:extLst>
              <a:ext uri="{FF2B5EF4-FFF2-40B4-BE49-F238E27FC236}">
                <a16:creationId xmlns:a16="http://schemas.microsoft.com/office/drawing/2014/main" id="{B8C68CF2-B76D-413D-AE7D-A10E726C3131}"/>
              </a:ext>
            </a:extLst>
          </p:cNvPr>
          <p:cNvSpPr txBox="1"/>
          <p:nvPr/>
        </p:nvSpPr>
        <p:spPr>
          <a:xfrm>
            <a:off x="1559142" y="1097285"/>
            <a:ext cx="10632858" cy="769441"/>
          </a:xfrm>
          <a:prstGeom prst="rect">
            <a:avLst/>
          </a:prstGeom>
          <a:noFill/>
        </p:spPr>
        <p:txBody>
          <a:bodyPr wrap="square">
            <a:spAutoFit/>
          </a:bodyPr>
          <a:lstStyle/>
          <a:p>
            <a:r>
              <a:rPr lang="de-AT" sz="4400" dirty="0"/>
              <a:t>Maßnahmen - Verbesserung der Cybersicherheit</a:t>
            </a:r>
          </a:p>
        </p:txBody>
      </p:sp>
    </p:spTree>
    <p:extLst>
      <p:ext uri="{BB962C8B-B14F-4D97-AF65-F5344CB8AC3E}">
        <p14:creationId xmlns:p14="http://schemas.microsoft.com/office/powerpoint/2010/main" val="11973967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86920" y="2444738"/>
            <a:ext cx="6194021" cy="4005007"/>
          </a:xfrm>
          <a:prstGeom prst="rect">
            <a:avLst/>
          </a:prstGeom>
          <a:noFill/>
        </p:spPr>
        <p:txBody>
          <a:bodyPr wrap="square" rtlCol="0">
            <a:spAutoFit/>
          </a:bodyPr>
          <a:lstStyle/>
          <a:p>
            <a:pPr marL="144145" indent="-144145" algn="just">
              <a:lnSpc>
                <a:spcPct val="107000"/>
              </a:lnSpc>
              <a:spcAft>
                <a:spcPts val="800"/>
              </a:spcAft>
            </a:pPr>
            <a:r>
              <a:rPr lang="de-AT" sz="2800" dirty="0">
                <a:effectLst/>
                <a:latin typeface="Calibri" panose="020F0502020204030204" pitchFamily="34" charset="0"/>
                <a:ea typeface="Calibri" panose="020F0502020204030204" pitchFamily="34" charset="0"/>
                <a:cs typeface="Arial" panose="020B0604020202020204" pitchFamily="34" charset="0"/>
              </a:rPr>
              <a:t>Beliebige Kontaktart hinzufügen (2)</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Manchmal sind Bots nur dazu gedacht, Nutzerdaten zu sammeln. Dies kann unsere Privatsphäre gefährden. Wir müssen einen echten Filter für die Kontakte haben, die wir hinzufügen.</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Es ist wichtig, dass wir Menschen in unserem Freundeskreis haben, die kein Problem für unsere Sicherheit und Privatsphäre darstellen.</a:t>
            </a:r>
          </a:p>
          <a:p>
            <a:pPr marL="144145" indent="-144145" algn="just">
              <a:lnSpc>
                <a:spcPct val="107000"/>
              </a:lnSpc>
              <a:spcAft>
                <a:spcPts val="800"/>
              </a:spcAft>
            </a:pPr>
            <a:endParaRPr lang="de-AT" sz="2400" dirty="0">
              <a:effectLst/>
              <a:latin typeface="Calibri" panose="020F0502020204030204" pitchFamily="34" charset="0"/>
              <a:ea typeface="Calibri" panose="020F0502020204030204" pitchFamily="34" charset="0"/>
              <a:cs typeface="Arial" panose="020B0604020202020204" pitchFamily="34" charset="0"/>
            </a:endParaRPr>
          </a:p>
        </p:txBody>
      </p:sp>
      <p:grpSp>
        <p:nvGrpSpPr>
          <p:cNvPr id="7" name="Gruppe 6">
            <a:extLst>
              <a:ext uri="{FF2B5EF4-FFF2-40B4-BE49-F238E27FC236}">
                <a16:creationId xmlns:a16="http://schemas.microsoft.com/office/drawing/2014/main" id="{CF37EE40-138F-41F3-8F1B-E988F888063F}"/>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431F75E-4822-4241-9063-B07F67A73FF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1479933-FA8E-40F7-9FF6-8BF6BFE7F4AC}"/>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2" name="Billede 1">
            <a:extLst>
              <a:ext uri="{FF2B5EF4-FFF2-40B4-BE49-F238E27FC236}">
                <a16:creationId xmlns:a16="http://schemas.microsoft.com/office/drawing/2014/main" id="{FD1F9061-FC93-47FA-8E11-091EA2EE78F8}"/>
              </a:ext>
            </a:extLst>
          </p:cNvPr>
          <p:cNvPicPr>
            <a:picLocks noChangeAspect="1"/>
          </p:cNvPicPr>
          <p:nvPr/>
        </p:nvPicPr>
        <p:blipFill>
          <a:blip r:embed="rId5"/>
          <a:stretch>
            <a:fillRect/>
          </a:stretch>
        </p:blipFill>
        <p:spPr>
          <a:xfrm>
            <a:off x="6680941" y="2260653"/>
            <a:ext cx="5511059" cy="3652961"/>
          </a:xfrm>
          <a:prstGeom prst="rect">
            <a:avLst/>
          </a:prstGeom>
        </p:spPr>
      </p:pic>
      <p:sp>
        <p:nvSpPr>
          <p:cNvPr id="10" name="Tekstfelt 9">
            <a:extLst>
              <a:ext uri="{FF2B5EF4-FFF2-40B4-BE49-F238E27FC236}">
                <a16:creationId xmlns:a16="http://schemas.microsoft.com/office/drawing/2014/main" id="{8C7CFBF0-867C-4D7C-B0CA-607928DC779F}"/>
              </a:ext>
            </a:extLst>
          </p:cNvPr>
          <p:cNvSpPr txBox="1"/>
          <p:nvPr/>
        </p:nvSpPr>
        <p:spPr>
          <a:xfrm>
            <a:off x="1559142" y="1097285"/>
            <a:ext cx="10632858" cy="769441"/>
          </a:xfrm>
          <a:prstGeom prst="rect">
            <a:avLst/>
          </a:prstGeom>
          <a:noFill/>
        </p:spPr>
        <p:txBody>
          <a:bodyPr wrap="square">
            <a:spAutoFit/>
          </a:bodyPr>
          <a:lstStyle/>
          <a:p>
            <a:r>
              <a:rPr lang="de-AT" sz="4400" dirty="0"/>
              <a:t>Maßnahmen - Verbesserung der Cybersicherheit</a:t>
            </a:r>
          </a:p>
        </p:txBody>
      </p:sp>
    </p:spTree>
    <p:extLst>
      <p:ext uri="{BB962C8B-B14F-4D97-AF65-F5344CB8AC3E}">
        <p14:creationId xmlns:p14="http://schemas.microsoft.com/office/powerpoint/2010/main" val="729623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F2732D0D-0D85-470A-9927-0831FFFC93B9}"/>
              </a:ext>
            </a:extLst>
          </p:cNvPr>
          <p:cNvSpPr txBox="1"/>
          <p:nvPr/>
        </p:nvSpPr>
        <p:spPr>
          <a:xfrm>
            <a:off x="536717" y="2479383"/>
            <a:ext cx="7531518" cy="3112070"/>
          </a:xfrm>
          <a:prstGeom prst="rect">
            <a:avLst/>
          </a:prstGeom>
          <a:noFill/>
        </p:spPr>
        <p:txBody>
          <a:bodyPr wrap="square" rtlCol="0">
            <a:spAutoFit/>
          </a:bodyPr>
          <a:lstStyle/>
          <a:p>
            <a:pPr marL="144145" indent="-144145">
              <a:lnSpc>
                <a:spcPct val="107000"/>
              </a:lnSpc>
              <a:spcAft>
                <a:spcPts val="800"/>
              </a:spcAft>
            </a:pPr>
            <a:r>
              <a:rPr lang="de-AT" sz="2800" dirty="0">
                <a:effectLst/>
                <a:latin typeface="Calibri" panose="020F0502020204030204" pitchFamily="34" charset="0"/>
                <a:ea typeface="Calibri" panose="020F0502020204030204" pitchFamily="34" charset="0"/>
                <a:cs typeface="Arial" panose="020B0604020202020204" pitchFamily="34" charset="0"/>
              </a:rPr>
              <a:t>Verbinden Sie sich nicht von überall aus mit sozialen Netzwerken</a:t>
            </a:r>
          </a:p>
          <a:p>
            <a:pPr marL="144145" indent="-144145">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Oft meldet man sich über soziale Netzwerke auf einer beliebigen Website an. Das ist sehr bequem, aber nicht das Beste für die Privatsphäre.</a:t>
            </a:r>
          </a:p>
          <a:p>
            <a:pPr marL="144145" indent="-144145">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Sicherlich finden wir bei vielen Gelegenheiten die Möglichkeit, uns auf einer Seite zu registrieren oder über Facebook oder Twitter mit einer Plattform zu verbinden. Wir vermeiden es, uns auf dieser Seite zu registrieren und ein langes Formular auszufüllen. </a:t>
            </a:r>
          </a:p>
        </p:txBody>
      </p:sp>
      <p:grpSp>
        <p:nvGrpSpPr>
          <p:cNvPr id="7" name="Gruppe 6">
            <a:extLst>
              <a:ext uri="{FF2B5EF4-FFF2-40B4-BE49-F238E27FC236}">
                <a16:creationId xmlns:a16="http://schemas.microsoft.com/office/drawing/2014/main" id="{6E6328DB-718F-4727-81E9-46B004234BE3}"/>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546E3CB8-1FAA-4AF9-BF15-8043C17D6227}"/>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C982703C-ED81-4340-A931-CD4A393D76C7}"/>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3" name="Tekstfelt 2">
            <a:extLst>
              <a:ext uri="{FF2B5EF4-FFF2-40B4-BE49-F238E27FC236}">
                <a16:creationId xmlns:a16="http://schemas.microsoft.com/office/drawing/2014/main" id="{8477B8DE-19E5-46AE-AC5E-C187CCB83A0D}"/>
              </a:ext>
            </a:extLst>
          </p:cNvPr>
          <p:cNvSpPr txBox="1"/>
          <p:nvPr/>
        </p:nvSpPr>
        <p:spPr>
          <a:xfrm>
            <a:off x="8685548" y="2479383"/>
            <a:ext cx="2957775" cy="3693319"/>
          </a:xfrm>
          <a:prstGeom prst="rect">
            <a:avLst/>
          </a:prstGeom>
          <a:noFill/>
          <a:ln>
            <a:solidFill>
              <a:schemeClr val="tx1"/>
            </a:solidFill>
          </a:ln>
        </p:spPr>
        <p:txBody>
          <a:bodyPr wrap="square" rtlCol="0">
            <a:spAutoFit/>
          </a:bodyPr>
          <a:lstStyle/>
          <a:p>
            <a:r>
              <a:rPr lang="de-AT" sz="2400" dirty="0">
                <a:effectLst/>
                <a:latin typeface="Calibri" panose="020F0502020204030204" pitchFamily="34" charset="0"/>
                <a:ea typeface="Calibri" panose="020F0502020204030204" pitchFamily="34" charset="0"/>
                <a:cs typeface="Arial" panose="020B0604020202020204" pitchFamily="34" charset="0"/>
              </a:rPr>
              <a:t>Das Problem ist, dass wir dieser Website über Facebook personenbezogene Daten zur Verfügung stellen. Diese Daten/Informationen, die wir weitergeben, können von Dritten für Werbezwecke verwendet werden.</a:t>
            </a:r>
          </a:p>
          <a:p>
            <a:endParaRPr lang="de-AT" dirty="0"/>
          </a:p>
        </p:txBody>
      </p:sp>
      <p:sp>
        <p:nvSpPr>
          <p:cNvPr id="10" name="Tekstfelt 9">
            <a:extLst>
              <a:ext uri="{FF2B5EF4-FFF2-40B4-BE49-F238E27FC236}">
                <a16:creationId xmlns:a16="http://schemas.microsoft.com/office/drawing/2014/main" id="{575D8F6E-D7BF-44DA-85AF-CD616E7FED75}"/>
              </a:ext>
            </a:extLst>
          </p:cNvPr>
          <p:cNvSpPr txBox="1"/>
          <p:nvPr/>
        </p:nvSpPr>
        <p:spPr>
          <a:xfrm>
            <a:off x="1559142" y="1097285"/>
            <a:ext cx="10632858" cy="769441"/>
          </a:xfrm>
          <a:prstGeom prst="rect">
            <a:avLst/>
          </a:prstGeom>
          <a:noFill/>
        </p:spPr>
        <p:txBody>
          <a:bodyPr wrap="square">
            <a:spAutoFit/>
          </a:bodyPr>
          <a:lstStyle/>
          <a:p>
            <a:r>
              <a:rPr lang="de-AT" sz="4400" dirty="0"/>
              <a:t>Maßnahmen - Verbesserung der Cybersicherheit</a:t>
            </a:r>
          </a:p>
        </p:txBody>
      </p:sp>
    </p:spTree>
    <p:extLst>
      <p:ext uri="{BB962C8B-B14F-4D97-AF65-F5344CB8AC3E}">
        <p14:creationId xmlns:p14="http://schemas.microsoft.com/office/powerpoint/2010/main" val="380942268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51876" y="2309704"/>
            <a:ext cx="7379691" cy="3507242"/>
          </a:xfrm>
          <a:prstGeom prst="rect">
            <a:avLst/>
          </a:prstGeom>
          <a:noFill/>
        </p:spPr>
        <p:txBody>
          <a:bodyPr wrap="square" rtlCol="0">
            <a:spAutoFit/>
          </a:bodyPr>
          <a:lstStyle/>
          <a:p>
            <a:pPr marL="144145" indent="-144145" algn="just">
              <a:lnSpc>
                <a:spcPct val="107000"/>
              </a:lnSpc>
              <a:spcAft>
                <a:spcPts val="800"/>
              </a:spcAft>
            </a:pPr>
            <a:r>
              <a:rPr lang="de-AT" sz="2800" dirty="0">
                <a:effectLst/>
                <a:latin typeface="Calibri" panose="020F0502020204030204" pitchFamily="34" charset="0"/>
                <a:ea typeface="Calibri" panose="020F0502020204030204" pitchFamily="34" charset="0"/>
                <a:cs typeface="Arial" panose="020B0604020202020204" pitchFamily="34" charset="0"/>
              </a:rPr>
              <a:t>Geben Sie nicht mehr Informationen als nötig</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Es ist definitiv eine der schlimmsten Angewohnheiten, die viele Nutzer haben. Sie geben in sozialen Netzwerken viele persönliche Daten ein, Informationen, die eigentlich nicht notwendig sind.</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Zum Beispiel Daten wie unsere Telefonnummer, E-Mail-Adresse, Informationen darüber, wo wir wohnen ... All dies wirkt sich auf unsere Werbung aus und könnte für schlechte Zwecke verwendet werden.</a:t>
            </a:r>
          </a:p>
        </p:txBody>
      </p:sp>
      <p:grpSp>
        <p:nvGrpSpPr>
          <p:cNvPr id="7" name="Gruppe 6">
            <a:extLst>
              <a:ext uri="{FF2B5EF4-FFF2-40B4-BE49-F238E27FC236}">
                <a16:creationId xmlns:a16="http://schemas.microsoft.com/office/drawing/2014/main" id="{6E6328DB-718F-4727-81E9-46B004234BE3}"/>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546E3CB8-1FAA-4AF9-BF15-8043C17D6227}"/>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C982703C-ED81-4340-A931-CD4A393D76C7}"/>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a:extLst>
              <a:ext uri="{FF2B5EF4-FFF2-40B4-BE49-F238E27FC236}">
                <a16:creationId xmlns:a16="http://schemas.microsoft.com/office/drawing/2014/main" id="{ADA99415-9DA3-4EBB-9C09-4DAD8254BE8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2635" y="2309704"/>
            <a:ext cx="3066554" cy="3066554"/>
          </a:xfrm>
          <a:prstGeom prst="rect">
            <a:avLst/>
          </a:prstGeom>
        </p:spPr>
      </p:pic>
      <p:sp>
        <p:nvSpPr>
          <p:cNvPr id="12" name="Tekstfelt 11">
            <a:extLst>
              <a:ext uri="{FF2B5EF4-FFF2-40B4-BE49-F238E27FC236}">
                <a16:creationId xmlns:a16="http://schemas.microsoft.com/office/drawing/2014/main" id="{60876C26-CC48-4E63-AB69-31A558A44B36}"/>
              </a:ext>
            </a:extLst>
          </p:cNvPr>
          <p:cNvSpPr txBox="1"/>
          <p:nvPr/>
        </p:nvSpPr>
        <p:spPr>
          <a:xfrm>
            <a:off x="1559142" y="1097285"/>
            <a:ext cx="10632858" cy="769441"/>
          </a:xfrm>
          <a:prstGeom prst="rect">
            <a:avLst/>
          </a:prstGeom>
          <a:noFill/>
        </p:spPr>
        <p:txBody>
          <a:bodyPr wrap="square">
            <a:spAutoFit/>
          </a:bodyPr>
          <a:lstStyle/>
          <a:p>
            <a:r>
              <a:rPr lang="de-AT" sz="4400" dirty="0"/>
              <a:t>Maßnahmen - Verbesserung der Cybersicherheit</a:t>
            </a:r>
          </a:p>
        </p:txBody>
      </p:sp>
    </p:spTree>
    <p:extLst>
      <p:ext uri="{BB962C8B-B14F-4D97-AF65-F5344CB8AC3E}">
        <p14:creationId xmlns:p14="http://schemas.microsoft.com/office/powerpoint/2010/main" val="50427068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5420BF3B-83EA-4B7E-8478-6F1141AFA689}"/>
              </a:ext>
            </a:extLst>
          </p:cNvPr>
          <p:cNvSpPr txBox="1"/>
          <p:nvPr/>
        </p:nvSpPr>
        <p:spPr>
          <a:xfrm>
            <a:off x="536717" y="2346186"/>
            <a:ext cx="5421023" cy="3970189"/>
          </a:xfrm>
          <a:prstGeom prst="rect">
            <a:avLst/>
          </a:prstGeom>
          <a:noFill/>
        </p:spPr>
        <p:txBody>
          <a:bodyPr wrap="square" rtlCol="0">
            <a:spAutoFit/>
          </a:bodyPr>
          <a:lstStyle/>
          <a:p>
            <a:pPr>
              <a:lnSpc>
                <a:spcPct val="107000"/>
              </a:lnSpc>
              <a:spcAft>
                <a:spcPts val="800"/>
              </a:spcAft>
            </a:pPr>
            <a:r>
              <a:rPr lang="de-AT" sz="2800" dirty="0">
                <a:effectLst/>
                <a:latin typeface="Calibri" panose="020F0502020204030204" pitchFamily="34" charset="0"/>
                <a:ea typeface="Calibri" panose="020F0502020204030204" pitchFamily="34" charset="0"/>
                <a:cs typeface="Arial" panose="020B0604020202020204" pitchFamily="34" charset="0"/>
              </a:rPr>
              <a:t>Social Engineering aus einer interdisziplinären Perspektive</a:t>
            </a:r>
          </a:p>
          <a:p>
            <a:pPr marL="342900" lvl="0" indent="-342900">
              <a:lnSpc>
                <a:spcPct val="107000"/>
              </a:lnSpc>
              <a:spcAft>
                <a:spcPts val="800"/>
              </a:spcAft>
              <a:buFont typeface="Symbol" panose="05050102010706020507" pitchFamily="18" charset="2"/>
              <a:buChar char=""/>
            </a:pPr>
            <a:r>
              <a:rPr lang="de-AT" sz="2400" dirty="0">
                <a:effectLst/>
                <a:latin typeface="Calibri" panose="020F0502020204030204" pitchFamily="34" charset="0"/>
                <a:ea typeface="Calibri" panose="020F0502020204030204" pitchFamily="34" charset="0"/>
                <a:cs typeface="Arial" panose="020B0604020202020204" pitchFamily="34" charset="0"/>
              </a:rPr>
              <a:t>Aufgrund der von Hackern verwendeten Technik ist es notwendig, eine interdisziplinäre Perspektive wie Informatik, Psychologie, Wirtschaft und Ethik einzunehmen.</a:t>
            </a:r>
          </a:p>
          <a:p>
            <a:pPr marL="144145" indent="-144145" algn="just">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a:t>
            </a:r>
          </a:p>
          <a:p>
            <a:endParaRPr lang="de-AT" dirty="0"/>
          </a:p>
        </p:txBody>
      </p:sp>
      <p:pic>
        <p:nvPicPr>
          <p:cNvPr id="7" name="Billede 6" descr="Et billede, der indeholder tekst&#10;&#10;Automatisk genereret beskrivelse">
            <a:extLst>
              <a:ext uri="{FF2B5EF4-FFF2-40B4-BE49-F238E27FC236}">
                <a16:creationId xmlns:a16="http://schemas.microsoft.com/office/drawing/2014/main" id="{E4822B63-67BA-4810-B268-83C6998F2F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20552" y="4320798"/>
            <a:ext cx="4006523" cy="2147060"/>
          </a:xfrm>
          <a:prstGeom prst="rect">
            <a:avLst/>
          </a:prstGeom>
        </p:spPr>
      </p:pic>
      <p:grpSp>
        <p:nvGrpSpPr>
          <p:cNvPr id="8" name="Gruppe 7">
            <a:extLst>
              <a:ext uri="{FF2B5EF4-FFF2-40B4-BE49-F238E27FC236}">
                <a16:creationId xmlns:a16="http://schemas.microsoft.com/office/drawing/2014/main" id="{2115FE6F-C714-4B66-A128-F31ED3E26DB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967D52A2-33AC-41DC-8E37-9A87DADBC1C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F6E5098-3F96-46E1-B6A4-395B15C7F01D}"/>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F63B1053-9A20-450D-99FB-DA5BA6DA8DA6}"/>
              </a:ext>
            </a:extLst>
          </p:cNvPr>
          <p:cNvSpPr txBox="1"/>
          <p:nvPr/>
        </p:nvSpPr>
        <p:spPr>
          <a:xfrm>
            <a:off x="1559142" y="1097285"/>
            <a:ext cx="10632858" cy="769441"/>
          </a:xfrm>
          <a:prstGeom prst="rect">
            <a:avLst/>
          </a:prstGeom>
          <a:noFill/>
        </p:spPr>
        <p:txBody>
          <a:bodyPr wrap="square">
            <a:spAutoFit/>
          </a:bodyPr>
          <a:lstStyle/>
          <a:p>
            <a:r>
              <a:rPr lang="de-AT" sz="4400" dirty="0"/>
              <a:t>Maßnahmen - Verbesserung der Cybersicherheit</a:t>
            </a:r>
          </a:p>
        </p:txBody>
      </p:sp>
    </p:spTree>
    <p:extLst>
      <p:ext uri="{BB962C8B-B14F-4D97-AF65-F5344CB8AC3E}">
        <p14:creationId xmlns:p14="http://schemas.microsoft.com/office/powerpoint/2010/main" val="257689189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5420BF3B-83EA-4B7E-8478-6F1141AFA689}"/>
              </a:ext>
            </a:extLst>
          </p:cNvPr>
          <p:cNvSpPr txBox="1"/>
          <p:nvPr/>
        </p:nvSpPr>
        <p:spPr>
          <a:xfrm>
            <a:off x="536716" y="1980904"/>
            <a:ext cx="7692884" cy="4400179"/>
          </a:xfrm>
          <a:prstGeom prst="rect">
            <a:avLst/>
          </a:prstGeom>
          <a:noFill/>
        </p:spPr>
        <p:txBody>
          <a:bodyPr wrap="square" rtlCol="0">
            <a:spAutoFit/>
          </a:bodyPr>
          <a:lstStyle/>
          <a:p>
            <a:pPr marL="144145" indent="-144145">
              <a:lnSpc>
                <a:spcPct val="107000"/>
              </a:lnSpc>
              <a:spcAft>
                <a:spcPts val="800"/>
              </a:spcAft>
            </a:pPr>
            <a:r>
              <a:rPr lang="de-AT" sz="2800" dirty="0">
                <a:effectLst/>
                <a:latin typeface="Calibri" panose="020F0502020204030204" pitchFamily="34" charset="0"/>
                <a:ea typeface="Calibri" panose="020F0502020204030204" pitchFamily="34" charset="0"/>
                <a:cs typeface="Arial" panose="020B0604020202020204" pitchFamily="34" charset="0"/>
              </a:rPr>
              <a:t>Die Disziplin der Informationstechnologie</a:t>
            </a:r>
          </a:p>
          <a:p>
            <a:pPr marL="144145" indent="-144145">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Social Engineering sollte im Zusammenhang mit aktuellen Informationssystemen und deren Verteidigung als eine Form der Risikominderung diskutiert werden.</a:t>
            </a:r>
          </a:p>
          <a:p>
            <a:pPr marL="144145" indent="-144145">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Die Multi-Faktor-Authentifizierung ist eine gängige und oft wirksame Methode für Unternehmen, um zu bestätigen, dass die Person, die auf ein System zugreift, auch tatsächlich über diesen Zugriff verfügen sollte.</a:t>
            </a:r>
          </a:p>
          <a:p>
            <a:pPr marL="144145" indent="-144145">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Ein zusätzlicher Faktor könnte die Verwendung eines virtuellen privaten Netzes (VPN) sein, d.h. eine Authentifizierung zur weiteren Validierung des Benutzers.</a:t>
            </a:r>
          </a:p>
        </p:txBody>
      </p:sp>
      <p:pic>
        <p:nvPicPr>
          <p:cNvPr id="7" name="Billede 6" descr="Et billede, der indeholder tekst&#10;&#10;Automatisk genereret beskrivelse">
            <a:extLst>
              <a:ext uri="{FF2B5EF4-FFF2-40B4-BE49-F238E27FC236}">
                <a16:creationId xmlns:a16="http://schemas.microsoft.com/office/drawing/2014/main" id="{E4822B63-67BA-4810-B268-83C6998F2F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24406" y="3155731"/>
            <a:ext cx="3425218" cy="1835544"/>
          </a:xfrm>
          <a:prstGeom prst="rect">
            <a:avLst/>
          </a:prstGeom>
        </p:spPr>
      </p:pic>
      <p:grpSp>
        <p:nvGrpSpPr>
          <p:cNvPr id="8" name="Gruppe 7">
            <a:extLst>
              <a:ext uri="{FF2B5EF4-FFF2-40B4-BE49-F238E27FC236}">
                <a16:creationId xmlns:a16="http://schemas.microsoft.com/office/drawing/2014/main" id="{2115FE6F-C714-4B66-A128-F31ED3E26DB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967D52A2-33AC-41DC-8E37-9A87DADBC1C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F6E5098-3F96-46E1-B6A4-395B15C7F01D}"/>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1FDC929C-76CD-4C2A-A682-040427E3CBD8}"/>
              </a:ext>
            </a:extLst>
          </p:cNvPr>
          <p:cNvSpPr txBox="1"/>
          <p:nvPr/>
        </p:nvSpPr>
        <p:spPr>
          <a:xfrm>
            <a:off x="1559142" y="1097285"/>
            <a:ext cx="10632858" cy="769441"/>
          </a:xfrm>
          <a:prstGeom prst="rect">
            <a:avLst/>
          </a:prstGeom>
          <a:noFill/>
        </p:spPr>
        <p:txBody>
          <a:bodyPr wrap="square">
            <a:spAutoFit/>
          </a:bodyPr>
          <a:lstStyle/>
          <a:p>
            <a:r>
              <a:rPr lang="de-AT" sz="4400" dirty="0"/>
              <a:t>Maßnahmen - Verbesserung der Cybersicherheit</a:t>
            </a:r>
          </a:p>
        </p:txBody>
      </p:sp>
    </p:spTree>
    <p:extLst>
      <p:ext uri="{BB962C8B-B14F-4D97-AF65-F5344CB8AC3E}">
        <p14:creationId xmlns:p14="http://schemas.microsoft.com/office/powerpoint/2010/main" val="297708882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E2FC00A5-27D1-40F2-863D-0A7B8DE378FD}"/>
              </a:ext>
            </a:extLst>
          </p:cNvPr>
          <p:cNvSpPr txBox="1"/>
          <p:nvPr/>
        </p:nvSpPr>
        <p:spPr>
          <a:xfrm>
            <a:off x="439000" y="1981069"/>
            <a:ext cx="4934277" cy="2614305"/>
          </a:xfrm>
          <a:prstGeom prst="rect">
            <a:avLst/>
          </a:prstGeom>
          <a:noFill/>
        </p:spPr>
        <p:txBody>
          <a:bodyPr wrap="square" rtlCol="0">
            <a:spAutoFit/>
          </a:bodyPr>
          <a:lstStyle/>
          <a:p>
            <a:pPr marL="144145" indent="-144145">
              <a:lnSpc>
                <a:spcPct val="107000"/>
              </a:lnSpc>
              <a:spcAft>
                <a:spcPts val="800"/>
              </a:spcAft>
            </a:pPr>
            <a:r>
              <a:rPr lang="de-AT" sz="2800" dirty="0">
                <a:effectLst/>
                <a:latin typeface="Calibri" panose="020F0502020204030204" pitchFamily="34" charset="0"/>
                <a:ea typeface="Calibri" panose="020F0502020204030204" pitchFamily="34" charset="0"/>
                <a:cs typeface="Arial" panose="020B0604020202020204" pitchFamily="34" charset="0"/>
              </a:rPr>
              <a:t>Geschäftliche Perspektive</a:t>
            </a:r>
          </a:p>
          <a:p>
            <a:pPr marL="144145" indent="-144145">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Es ist wichtig, weil Social Engineering viele Arten von Unternehmen betreffen kann und Auswirkungen darauf hat, wie Organisationen strukturiert und verwaltet werden.</a:t>
            </a:r>
          </a:p>
        </p:txBody>
      </p:sp>
      <p:sp>
        <p:nvSpPr>
          <p:cNvPr id="4" name="Tekstfelt 3">
            <a:extLst>
              <a:ext uri="{FF2B5EF4-FFF2-40B4-BE49-F238E27FC236}">
                <a16:creationId xmlns:a16="http://schemas.microsoft.com/office/drawing/2014/main" id="{48DF24AC-4AD2-4F02-8FE5-1335F6E0A2D8}"/>
              </a:ext>
            </a:extLst>
          </p:cNvPr>
          <p:cNvSpPr txBox="1"/>
          <p:nvPr/>
        </p:nvSpPr>
        <p:spPr>
          <a:xfrm>
            <a:off x="5880880" y="2464952"/>
            <a:ext cx="5698501" cy="4129144"/>
          </a:xfrm>
          <a:prstGeom prst="rect">
            <a:avLst/>
          </a:prstGeom>
          <a:noFill/>
        </p:spPr>
        <p:txBody>
          <a:bodyPr wrap="square" rtlCol="0">
            <a:spAutoFit/>
          </a:bodyPr>
          <a:lstStyle/>
          <a:p>
            <a:pPr marL="144145" indent="-144145">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Sie hilft bei der Ermittlung der Faktoren, die Social-Engineering-Angriffe beeinflussen, und ist von Vorteil, wenn sie spezifischer in Bezug auf die folgenden Unternehmensbereiche betrachtet wird: Ausbildung und Entwicklung, dokumentierte Richtlinien, interne Prüfverfahren, Budgets und Organisationskultur.</a:t>
            </a:r>
          </a:p>
          <a:p>
            <a:pPr marL="144145" indent="-144145">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können Mängel in allen Bereichen aufdecken, die zu Angriffen beitragen können.</a:t>
            </a:r>
          </a:p>
        </p:txBody>
      </p:sp>
      <p:pic>
        <p:nvPicPr>
          <p:cNvPr id="7" name="Billede 6">
            <a:extLst>
              <a:ext uri="{FF2B5EF4-FFF2-40B4-BE49-F238E27FC236}">
                <a16:creationId xmlns:a16="http://schemas.microsoft.com/office/drawing/2014/main" id="{7C356573-D8D4-4378-BD1F-0CEEAFD729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009" y="4677654"/>
            <a:ext cx="2969551" cy="1981068"/>
          </a:xfrm>
          <a:prstGeom prst="rect">
            <a:avLst/>
          </a:prstGeom>
        </p:spPr>
      </p:pic>
      <p:grpSp>
        <p:nvGrpSpPr>
          <p:cNvPr id="8" name="Gruppe 7">
            <a:extLst>
              <a:ext uri="{FF2B5EF4-FFF2-40B4-BE49-F238E27FC236}">
                <a16:creationId xmlns:a16="http://schemas.microsoft.com/office/drawing/2014/main" id="{A72957E3-C9F9-4AFF-A480-93BBAEC9569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01473D7F-F48E-4A15-8768-5600330D4C93}"/>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09E8AAD2-A2C8-4089-B639-EE6171527EA4}"/>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CC4C8B47-A5A4-4B40-9E57-16790199FA89}"/>
              </a:ext>
            </a:extLst>
          </p:cNvPr>
          <p:cNvSpPr txBox="1"/>
          <p:nvPr/>
        </p:nvSpPr>
        <p:spPr>
          <a:xfrm>
            <a:off x="1559142" y="1097285"/>
            <a:ext cx="10632858" cy="769441"/>
          </a:xfrm>
          <a:prstGeom prst="rect">
            <a:avLst/>
          </a:prstGeom>
          <a:noFill/>
        </p:spPr>
        <p:txBody>
          <a:bodyPr wrap="square">
            <a:spAutoFit/>
          </a:bodyPr>
          <a:lstStyle/>
          <a:p>
            <a:r>
              <a:rPr lang="de-AT" sz="4400" dirty="0"/>
              <a:t>Maßnahmen - Verbesserung der Cybersicherheit</a:t>
            </a:r>
          </a:p>
        </p:txBody>
      </p:sp>
    </p:spTree>
    <p:extLst>
      <p:ext uri="{BB962C8B-B14F-4D97-AF65-F5344CB8AC3E}">
        <p14:creationId xmlns:p14="http://schemas.microsoft.com/office/powerpoint/2010/main" val="303445105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48DF24AC-4AD2-4F02-8FE5-1335F6E0A2D8}"/>
              </a:ext>
            </a:extLst>
          </p:cNvPr>
          <p:cNvSpPr txBox="1"/>
          <p:nvPr/>
        </p:nvSpPr>
        <p:spPr>
          <a:xfrm>
            <a:off x="405194" y="2505912"/>
            <a:ext cx="5698501" cy="3112070"/>
          </a:xfrm>
          <a:prstGeom prst="rect">
            <a:avLst/>
          </a:prstGeom>
          <a:noFill/>
        </p:spPr>
        <p:txBody>
          <a:bodyPr wrap="square" rtlCol="0">
            <a:spAutoFit/>
          </a:bodyPr>
          <a:lstStyle/>
          <a:p>
            <a:pPr marL="144145" indent="-144145" algn="just">
              <a:lnSpc>
                <a:spcPct val="107000"/>
              </a:lnSpc>
              <a:spcAft>
                <a:spcPts val="800"/>
              </a:spcAft>
            </a:pPr>
            <a:r>
              <a:rPr lang="de-AT" sz="2800" dirty="0">
                <a:effectLst/>
                <a:latin typeface="Calibri" panose="020F0502020204030204" pitchFamily="34" charset="0"/>
                <a:ea typeface="Calibri" panose="020F0502020204030204" pitchFamily="34" charset="0"/>
                <a:cs typeface="Arial" panose="020B0604020202020204" pitchFamily="34" charset="0"/>
              </a:rPr>
              <a:t>Ethische Perspektive</a:t>
            </a:r>
          </a:p>
          <a:p>
            <a:pPr marL="144145" indent="-144145">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Sie ist im Zusammenhang mit Social Engineering und verwandter Forschung wichtig, weil die Idee, einen anderen Menschen zu manipulieren, gegen viele ethische Grundsätze verstößt.</a:t>
            </a:r>
          </a:p>
          <a:p>
            <a:pPr marL="144145" indent="-144145">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 hilft im Falle eines Social Engineering-Ereignisses bei der Behandlung der Opfer.</a:t>
            </a:r>
          </a:p>
        </p:txBody>
      </p:sp>
      <p:pic>
        <p:nvPicPr>
          <p:cNvPr id="7" name="Billede 6">
            <a:extLst>
              <a:ext uri="{FF2B5EF4-FFF2-40B4-BE49-F238E27FC236}">
                <a16:creationId xmlns:a16="http://schemas.microsoft.com/office/drawing/2014/main" id="{7C356573-D8D4-4378-BD1F-0CEEAFD729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26755" y="2336947"/>
            <a:ext cx="5328528" cy="3554806"/>
          </a:xfrm>
          <a:prstGeom prst="rect">
            <a:avLst/>
          </a:prstGeom>
        </p:spPr>
      </p:pic>
      <p:grpSp>
        <p:nvGrpSpPr>
          <p:cNvPr id="8" name="Gruppe 7">
            <a:extLst>
              <a:ext uri="{FF2B5EF4-FFF2-40B4-BE49-F238E27FC236}">
                <a16:creationId xmlns:a16="http://schemas.microsoft.com/office/drawing/2014/main" id="{A72957E3-C9F9-4AFF-A480-93BBAEC9569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01473D7F-F48E-4A15-8768-5600330D4C93}"/>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09E8AAD2-A2C8-4089-B639-EE6171527EA4}"/>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28702357-5691-4B83-B11A-B791076A4F8A}"/>
              </a:ext>
            </a:extLst>
          </p:cNvPr>
          <p:cNvSpPr txBox="1"/>
          <p:nvPr/>
        </p:nvSpPr>
        <p:spPr>
          <a:xfrm>
            <a:off x="1559142" y="1097285"/>
            <a:ext cx="10632858" cy="769441"/>
          </a:xfrm>
          <a:prstGeom prst="rect">
            <a:avLst/>
          </a:prstGeom>
          <a:noFill/>
        </p:spPr>
        <p:txBody>
          <a:bodyPr wrap="square">
            <a:spAutoFit/>
          </a:bodyPr>
          <a:lstStyle/>
          <a:p>
            <a:r>
              <a:rPr lang="de-AT" sz="4400" dirty="0"/>
              <a:t>Maßnahmen - Verbesserung der Cybersicherheit</a:t>
            </a:r>
          </a:p>
        </p:txBody>
      </p:sp>
    </p:spTree>
    <p:extLst>
      <p:ext uri="{BB962C8B-B14F-4D97-AF65-F5344CB8AC3E}">
        <p14:creationId xmlns:p14="http://schemas.microsoft.com/office/powerpoint/2010/main" val="175254979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lede 3">
            <a:extLst>
              <a:ext uri="{FF2B5EF4-FFF2-40B4-BE49-F238E27FC236}">
                <a16:creationId xmlns:a16="http://schemas.microsoft.com/office/drawing/2014/main" id="{C908D616-7C3D-463C-96CA-B6DBF2E10750}"/>
              </a:ext>
            </a:extLst>
          </p:cNvPr>
          <p:cNvPicPr>
            <a:picLocks noChangeAspect="1"/>
          </p:cNvPicPr>
          <p:nvPr/>
        </p:nvPicPr>
        <p:blipFill rotWithShape="1">
          <a:blip r:embed="rId3">
            <a:extLst>
              <a:ext uri="{28A0092B-C50C-407E-A947-70E740481C1C}">
                <a14:useLocalDpi xmlns:a14="http://schemas.microsoft.com/office/drawing/2010/main" val="0"/>
              </a:ext>
            </a:extLst>
          </a:blip>
          <a:srcRect t="15255" r="9753" b="24593"/>
          <a:stretch/>
        </p:blipFill>
        <p:spPr>
          <a:xfrm>
            <a:off x="536717" y="2721166"/>
            <a:ext cx="11210108" cy="4294666"/>
          </a:xfrm>
          <a:prstGeom prst="rect">
            <a:avLst/>
          </a:prstGeom>
        </p:spPr>
      </p:pic>
      <p:sp>
        <p:nvSpPr>
          <p:cNvPr id="2" name="Tekstfelt 1">
            <a:extLst>
              <a:ext uri="{FF2B5EF4-FFF2-40B4-BE49-F238E27FC236}">
                <a16:creationId xmlns:a16="http://schemas.microsoft.com/office/drawing/2014/main" id="{C3E1F6A0-7827-4770-B926-6987E5A467A1}"/>
              </a:ext>
            </a:extLst>
          </p:cNvPr>
          <p:cNvSpPr txBox="1"/>
          <p:nvPr/>
        </p:nvSpPr>
        <p:spPr>
          <a:xfrm>
            <a:off x="747968" y="2894846"/>
            <a:ext cx="10998857" cy="2858155"/>
          </a:xfrm>
          <a:prstGeom prst="rect">
            <a:avLst/>
          </a:prstGeom>
          <a:noFill/>
        </p:spPr>
        <p:txBody>
          <a:bodyPr wrap="square" rtlCol="0">
            <a:spAutoFit/>
          </a:bodyPr>
          <a:lstStyle/>
          <a:p>
            <a:pPr marL="144145" indent="-144145" algn="just">
              <a:lnSpc>
                <a:spcPct val="107000"/>
              </a:lnSpc>
              <a:spcAft>
                <a:spcPts val="800"/>
              </a:spcAft>
            </a:pPr>
            <a:r>
              <a:rPr lang="de-AT"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Inventar der Ausrüstung</a:t>
            </a:r>
          </a:p>
          <a:p>
            <a:pPr marL="144145" indent="-144145" algn="just">
              <a:lnSpc>
                <a:spcPct val="107000"/>
              </a:lnSpc>
              <a:spcAft>
                <a:spcPts val="800"/>
              </a:spcAft>
            </a:pPr>
            <a:r>
              <a:rPr lang="de-AT"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Bestandsaufnahme der Anwendungen und Betriebssysteme</a:t>
            </a:r>
          </a:p>
          <a:p>
            <a:pPr marL="144145" indent="-144145" algn="just">
              <a:lnSpc>
                <a:spcPct val="107000"/>
              </a:lnSpc>
              <a:spcAft>
                <a:spcPts val="800"/>
              </a:spcAft>
            </a:pPr>
            <a:r>
              <a:rPr lang="de-AT"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Drahtlose Gerätesteuerung</a:t>
            </a:r>
          </a:p>
          <a:p>
            <a:pPr marL="144145" indent="-144145" algn="just">
              <a:lnSpc>
                <a:spcPct val="107000"/>
              </a:lnSpc>
              <a:spcAft>
                <a:spcPts val="800"/>
              </a:spcAft>
            </a:pPr>
            <a:r>
              <a:rPr lang="de-AT"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Entwurf der Netzsicherheit</a:t>
            </a:r>
          </a:p>
          <a:p>
            <a:pPr marL="144145" indent="-144145" algn="just">
              <a:lnSpc>
                <a:spcPct val="107000"/>
              </a:lnSpc>
              <a:spcAft>
                <a:spcPts val="800"/>
              </a:spcAft>
            </a:pPr>
            <a:r>
              <a:rPr lang="de-AT"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Begrenzung und Kontrolle von Netzwerkanschlüssen, Kommunikationsprotokollen und Diensten</a:t>
            </a:r>
          </a:p>
          <a:p>
            <a:endParaRPr lang="de-AT" dirty="0"/>
          </a:p>
        </p:txBody>
      </p:sp>
      <p:grpSp>
        <p:nvGrpSpPr>
          <p:cNvPr id="6" name="Gruppe 5">
            <a:extLst>
              <a:ext uri="{FF2B5EF4-FFF2-40B4-BE49-F238E27FC236}">
                <a16:creationId xmlns:a16="http://schemas.microsoft.com/office/drawing/2014/main" id="{36C19701-E7F3-41AB-AB71-00050BCE432F}"/>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999E4DF2-7F3D-466E-AA5E-99C1EA552FCE}"/>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69E68866-DA8A-413C-A488-072697856F58}"/>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1AD3EED5-7AB3-43CE-A0B9-E156DDDCBF32}"/>
              </a:ext>
            </a:extLst>
          </p:cNvPr>
          <p:cNvSpPr txBox="1"/>
          <p:nvPr/>
        </p:nvSpPr>
        <p:spPr>
          <a:xfrm>
            <a:off x="1591416" y="1239664"/>
            <a:ext cx="6097836" cy="784702"/>
          </a:xfrm>
          <a:prstGeom prst="rect">
            <a:avLst/>
          </a:prstGeom>
          <a:noFill/>
        </p:spPr>
        <p:txBody>
          <a:bodyPr wrap="square">
            <a:spAutoFit/>
          </a:bodyPr>
          <a:lstStyle/>
          <a:p>
            <a:pPr marL="144145" indent="-144145" algn="just">
              <a:lnSpc>
                <a:spcPct val="107000"/>
              </a:lnSpc>
              <a:spcAft>
                <a:spcPts val="800"/>
              </a:spcAft>
            </a:pPr>
            <a:r>
              <a:rPr lang="de-AT" sz="4400" dirty="0">
                <a:effectLst/>
                <a:latin typeface="Calibri" panose="020F0502020204030204" pitchFamily="34" charset="0"/>
                <a:ea typeface="Calibri" panose="020F0502020204030204" pitchFamily="34" charset="0"/>
                <a:cs typeface="Arial" panose="020B0604020202020204" pitchFamily="34" charset="0"/>
              </a:rPr>
              <a:t>Sicherheitstechniken</a:t>
            </a:r>
          </a:p>
        </p:txBody>
      </p:sp>
    </p:spTree>
    <p:extLst>
      <p:ext uri="{BB962C8B-B14F-4D97-AF65-F5344CB8AC3E}">
        <p14:creationId xmlns:p14="http://schemas.microsoft.com/office/powerpoint/2010/main" val="204771691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lede 3">
            <a:extLst>
              <a:ext uri="{FF2B5EF4-FFF2-40B4-BE49-F238E27FC236}">
                <a16:creationId xmlns:a16="http://schemas.microsoft.com/office/drawing/2014/main" id="{C908D616-7C3D-463C-96CA-B6DBF2E10750}"/>
              </a:ext>
            </a:extLst>
          </p:cNvPr>
          <p:cNvPicPr>
            <a:picLocks noChangeAspect="1"/>
          </p:cNvPicPr>
          <p:nvPr/>
        </p:nvPicPr>
        <p:blipFill rotWithShape="1">
          <a:blip r:embed="rId3">
            <a:extLst>
              <a:ext uri="{28A0092B-C50C-407E-A947-70E740481C1C}">
                <a14:useLocalDpi xmlns:a14="http://schemas.microsoft.com/office/drawing/2010/main" val="0"/>
              </a:ext>
            </a:extLst>
          </a:blip>
          <a:srcRect t="9545" r="9753" b="24593"/>
          <a:stretch/>
        </p:blipFill>
        <p:spPr>
          <a:xfrm>
            <a:off x="536717" y="2313542"/>
            <a:ext cx="11210108" cy="4702290"/>
          </a:xfrm>
          <a:prstGeom prst="rect">
            <a:avLst/>
          </a:prstGeom>
        </p:spPr>
      </p:pic>
      <p:sp>
        <p:nvSpPr>
          <p:cNvPr id="2" name="Tekstfelt 1">
            <a:extLst>
              <a:ext uri="{FF2B5EF4-FFF2-40B4-BE49-F238E27FC236}">
                <a16:creationId xmlns:a16="http://schemas.microsoft.com/office/drawing/2014/main" id="{C3E1F6A0-7827-4770-B926-6987E5A467A1}"/>
              </a:ext>
            </a:extLst>
          </p:cNvPr>
          <p:cNvSpPr txBox="1"/>
          <p:nvPr/>
        </p:nvSpPr>
        <p:spPr>
          <a:xfrm>
            <a:off x="941090" y="3091021"/>
            <a:ext cx="10998857" cy="2858155"/>
          </a:xfrm>
          <a:prstGeom prst="rect">
            <a:avLst/>
          </a:prstGeom>
          <a:noFill/>
        </p:spPr>
        <p:txBody>
          <a:bodyPr wrap="square" rtlCol="0">
            <a:spAutoFit/>
          </a:bodyPr>
          <a:lstStyle/>
          <a:p>
            <a:pPr marL="144145" indent="-144145" algn="just">
              <a:lnSpc>
                <a:spcPct val="107000"/>
              </a:lnSpc>
              <a:spcAft>
                <a:spcPts val="800"/>
              </a:spcAft>
            </a:pPr>
            <a:r>
              <a:rPr lang="de-AT"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Schutz der umliegenden Gebiete</a:t>
            </a:r>
          </a:p>
          <a:p>
            <a:pPr marL="144145" indent="-144145" algn="just">
              <a:lnSpc>
                <a:spcPct val="107000"/>
              </a:lnSpc>
              <a:spcAft>
                <a:spcPts val="800"/>
              </a:spcAft>
            </a:pPr>
            <a:r>
              <a:rPr lang="de-AT"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Physischer Zugang zu den Standorten</a:t>
            </a:r>
          </a:p>
          <a:p>
            <a:pPr marL="144145" indent="-144145" algn="just">
              <a:lnSpc>
                <a:spcPct val="107000"/>
              </a:lnSpc>
              <a:spcAft>
                <a:spcPts val="800"/>
              </a:spcAft>
            </a:pPr>
            <a:r>
              <a:rPr lang="de-AT"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Kontrollierte Nutzung von Verwaltungsrechten</a:t>
            </a:r>
          </a:p>
          <a:p>
            <a:pPr marL="144145" indent="-144145" algn="just">
              <a:lnSpc>
                <a:spcPct val="107000"/>
              </a:lnSpc>
              <a:spcAft>
                <a:spcPts val="800"/>
              </a:spcAft>
            </a:pPr>
            <a:r>
              <a:rPr lang="de-AT"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Überwachung und Kontrolle von Benutzerkonten</a:t>
            </a:r>
          </a:p>
          <a:p>
            <a:pPr marL="144145" indent="-144145" algn="just">
              <a:lnSpc>
                <a:spcPct val="107000"/>
              </a:lnSpc>
              <a:spcAft>
                <a:spcPts val="800"/>
              </a:spcAft>
            </a:pPr>
            <a:r>
              <a:rPr lang="de-AT"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Kompetenzbewertung und Sicherheitsschulung</a:t>
            </a:r>
          </a:p>
          <a:p>
            <a:endParaRPr lang="de-AT" dirty="0"/>
          </a:p>
        </p:txBody>
      </p:sp>
      <p:grpSp>
        <p:nvGrpSpPr>
          <p:cNvPr id="6" name="Gruppe 5">
            <a:extLst>
              <a:ext uri="{FF2B5EF4-FFF2-40B4-BE49-F238E27FC236}">
                <a16:creationId xmlns:a16="http://schemas.microsoft.com/office/drawing/2014/main" id="{36C19701-E7F3-41AB-AB71-00050BCE432F}"/>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999E4DF2-7F3D-466E-AA5E-99C1EA552FCE}"/>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69E68866-DA8A-413C-A488-072697856F58}"/>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9" name="Tekstfelt 8">
            <a:extLst>
              <a:ext uri="{FF2B5EF4-FFF2-40B4-BE49-F238E27FC236}">
                <a16:creationId xmlns:a16="http://schemas.microsoft.com/office/drawing/2014/main" id="{0DF81564-4636-43D8-ACE2-FDE7F3544762}"/>
              </a:ext>
            </a:extLst>
          </p:cNvPr>
          <p:cNvSpPr txBox="1"/>
          <p:nvPr/>
        </p:nvSpPr>
        <p:spPr>
          <a:xfrm>
            <a:off x="1591416" y="1239664"/>
            <a:ext cx="6097836" cy="784702"/>
          </a:xfrm>
          <a:prstGeom prst="rect">
            <a:avLst/>
          </a:prstGeom>
          <a:noFill/>
        </p:spPr>
        <p:txBody>
          <a:bodyPr wrap="square">
            <a:spAutoFit/>
          </a:bodyPr>
          <a:lstStyle/>
          <a:p>
            <a:pPr marL="144145" indent="-144145" algn="just">
              <a:lnSpc>
                <a:spcPct val="107000"/>
              </a:lnSpc>
              <a:spcAft>
                <a:spcPts val="800"/>
              </a:spcAft>
            </a:pPr>
            <a:r>
              <a:rPr lang="de-AT" sz="4400" dirty="0">
                <a:effectLst/>
                <a:latin typeface="Calibri" panose="020F0502020204030204" pitchFamily="34" charset="0"/>
                <a:ea typeface="Calibri" panose="020F0502020204030204" pitchFamily="34" charset="0"/>
                <a:cs typeface="Arial" panose="020B0604020202020204" pitchFamily="34" charset="0"/>
              </a:rPr>
              <a:t>Sicherheitstechniken</a:t>
            </a:r>
          </a:p>
        </p:txBody>
      </p:sp>
    </p:spTree>
    <p:extLst>
      <p:ext uri="{BB962C8B-B14F-4D97-AF65-F5344CB8AC3E}">
        <p14:creationId xmlns:p14="http://schemas.microsoft.com/office/powerpoint/2010/main" val="2869122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8B0881B-D924-4AA2-BAE9-A814F8972991}"/>
              </a:ext>
            </a:extLst>
          </p:cNvPr>
          <p:cNvPicPr>
            <a:picLocks noChangeAspect="1"/>
          </p:cNvPicPr>
          <p:nvPr/>
        </p:nvPicPr>
        <p:blipFill>
          <a:blip r:embed="rId3"/>
          <a:stretch>
            <a:fillRect/>
          </a:stretch>
        </p:blipFill>
        <p:spPr>
          <a:xfrm>
            <a:off x="5800426" y="1187777"/>
            <a:ext cx="5429111" cy="2390492"/>
          </a:xfrm>
          <a:prstGeom prst="rect">
            <a:avLst/>
          </a:prstGeom>
        </p:spPr>
      </p:pic>
      <p:sp>
        <p:nvSpPr>
          <p:cNvPr id="3" name="Tekstfelt 2">
            <a:extLst>
              <a:ext uri="{FF2B5EF4-FFF2-40B4-BE49-F238E27FC236}">
                <a16:creationId xmlns:a16="http://schemas.microsoft.com/office/drawing/2014/main" id="{EB608D97-D774-4C8E-8092-2C8EFD863B41}"/>
              </a:ext>
            </a:extLst>
          </p:cNvPr>
          <p:cNvSpPr txBox="1"/>
          <p:nvPr/>
        </p:nvSpPr>
        <p:spPr>
          <a:xfrm>
            <a:off x="439000" y="1771650"/>
            <a:ext cx="5000266" cy="4297587"/>
          </a:xfrm>
          <a:prstGeom prst="rect">
            <a:avLst/>
          </a:prstGeom>
          <a:noFill/>
        </p:spPr>
        <p:txBody>
          <a:bodyPr wrap="square" rtlCol="0">
            <a:spAutoFit/>
          </a:bodyPr>
          <a:lstStyle/>
          <a:p>
            <a:pPr marL="144145" indent="-144145" algn="just">
              <a:lnSpc>
                <a:spcPct val="107000"/>
              </a:lnSpc>
              <a:spcAft>
                <a:spcPts val="800"/>
              </a:spcAft>
            </a:pPr>
            <a:r>
              <a:rPr lang="de-AT" sz="2800" dirty="0">
                <a:effectLst/>
                <a:latin typeface="Calibri" panose="020F0502020204030204" pitchFamily="34" charset="0"/>
                <a:ea typeface="Calibri" panose="020F0502020204030204" pitchFamily="34" charset="0"/>
                <a:cs typeface="Arial" panose="020B0604020202020204" pitchFamily="34" charset="0"/>
              </a:rPr>
              <a:t>VPN (Virtuelles Privates Netzwerk)</a:t>
            </a:r>
          </a:p>
          <a:p>
            <a:pPr>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Ein virtuelles privates Netz ist eine sichere Verbindung über ein unsicheres Netz wie das Internet. Virtuell bedeutet das Vorhandensein eines einzigartigen Netzes, einer Gruppe von geografisch verteilten Computern, die miteinander kommunizieren und als ein einziges Netz verwaltet werden können.</a:t>
            </a:r>
          </a:p>
          <a:p>
            <a:pPr>
              <a:lnSpc>
                <a:spcPct val="107000"/>
              </a:lnSpc>
              <a:spcAft>
                <a:spcPts val="800"/>
              </a:spcAft>
            </a:pPr>
            <a:r>
              <a:rPr lang="de-AT" sz="2400" dirty="0">
                <a:effectLst/>
                <a:latin typeface="Calibri" panose="020F0502020204030204" pitchFamily="34" charset="0"/>
                <a:ea typeface="Calibri" panose="020F0502020204030204" pitchFamily="34" charset="0"/>
                <a:cs typeface="Arial" panose="020B0604020202020204" pitchFamily="34" charset="0"/>
              </a:rPr>
              <a:t>Privat bedeutet ein virtuelles Netz mit Zugangskontrolle. </a:t>
            </a:r>
            <a:endParaRPr lang="de-AT" sz="2400" dirty="0"/>
          </a:p>
        </p:txBody>
      </p:sp>
      <p:pic>
        <p:nvPicPr>
          <p:cNvPr id="4" name="Billede 3">
            <a:extLst>
              <a:ext uri="{FF2B5EF4-FFF2-40B4-BE49-F238E27FC236}">
                <a16:creationId xmlns:a16="http://schemas.microsoft.com/office/drawing/2014/main" id="{B5228C4B-50FB-41FB-BA8C-CC5BD81BCEC8}"/>
              </a:ext>
            </a:extLst>
          </p:cNvPr>
          <p:cNvPicPr>
            <a:picLocks noChangeAspect="1"/>
          </p:cNvPicPr>
          <p:nvPr/>
        </p:nvPicPr>
        <p:blipFill>
          <a:blip r:embed="rId4"/>
          <a:stretch>
            <a:fillRect/>
          </a:stretch>
        </p:blipFill>
        <p:spPr>
          <a:xfrm>
            <a:off x="7169249" y="3909339"/>
            <a:ext cx="4060288" cy="2621507"/>
          </a:xfrm>
          <a:prstGeom prst="rect">
            <a:avLst/>
          </a:prstGeom>
        </p:spPr>
      </p:pic>
      <p:sp>
        <p:nvSpPr>
          <p:cNvPr id="6" name="Tekstfelt 5">
            <a:extLst>
              <a:ext uri="{FF2B5EF4-FFF2-40B4-BE49-F238E27FC236}">
                <a16:creationId xmlns:a16="http://schemas.microsoft.com/office/drawing/2014/main" id="{ED0C5B70-EB18-4ED3-9A0B-1344CB013B59}"/>
              </a:ext>
            </a:extLst>
          </p:cNvPr>
          <p:cNvSpPr txBox="1"/>
          <p:nvPr/>
        </p:nvSpPr>
        <p:spPr>
          <a:xfrm>
            <a:off x="5671329" y="3419745"/>
            <a:ext cx="1659118" cy="2308324"/>
          </a:xfrm>
          <a:prstGeom prst="rect">
            <a:avLst/>
          </a:prstGeom>
          <a:noFill/>
        </p:spPr>
        <p:txBody>
          <a:bodyPr wrap="square" rtlCol="0">
            <a:spAutoFit/>
          </a:bodyPr>
          <a:lstStyle/>
          <a:p>
            <a:r>
              <a:rPr lang="de-AT" dirty="0">
                <a:solidFill>
                  <a:srgbClr val="FF0000"/>
                </a:solidFill>
              </a:rPr>
              <a:t>VPN für Fernzugriff</a:t>
            </a:r>
          </a:p>
          <a:p>
            <a:r>
              <a:rPr lang="de-AT" dirty="0">
                <a:solidFill>
                  <a:srgbClr val="FF0000"/>
                </a:solidFill>
              </a:rPr>
              <a:t>               Schaffung einer sicheren industriellen Infrastruktur</a:t>
            </a:r>
          </a:p>
          <a:p>
            <a:endParaRPr lang="de-AT" dirty="0"/>
          </a:p>
        </p:txBody>
      </p:sp>
      <p:grpSp>
        <p:nvGrpSpPr>
          <p:cNvPr id="7" name="Gruppe 6">
            <a:extLst>
              <a:ext uri="{FF2B5EF4-FFF2-40B4-BE49-F238E27FC236}">
                <a16:creationId xmlns:a16="http://schemas.microsoft.com/office/drawing/2014/main" id="{F9578A17-03FE-42CB-829F-803C50F6C58A}"/>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2AD84709-98AE-4D46-8EBF-A0C30B74D891}"/>
                </a:ext>
              </a:extLst>
            </p:cNvPr>
            <p:cNvPicPr>
              <a:picLocks noChangeAspect="1"/>
            </p:cNvPicPr>
            <p:nvPr/>
          </p:nvPicPr>
          <p:blipFill>
            <a:blip r:embed="rId5"/>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7DE9E422-19E7-4FBD-BADE-70FBEA8E5700}"/>
                </a:ext>
              </a:extLst>
            </p:cNvPr>
            <p:cNvPicPr>
              <a:picLocks noChangeAspect="1"/>
            </p:cNvPicPr>
            <p:nvPr/>
          </p:nvPicPr>
          <p:blipFill>
            <a:blip r:embed="rId6"/>
            <a:stretch>
              <a:fillRect/>
            </a:stretch>
          </p:blipFill>
          <p:spPr>
            <a:xfrm>
              <a:off x="8532295" y="404279"/>
              <a:ext cx="3066554" cy="670618"/>
            </a:xfrm>
            <a:prstGeom prst="rect">
              <a:avLst/>
            </a:prstGeom>
          </p:spPr>
        </p:pic>
      </p:grpSp>
      <p:sp>
        <p:nvSpPr>
          <p:cNvPr id="5" name="Tekstfelt 4">
            <a:extLst>
              <a:ext uri="{FF2B5EF4-FFF2-40B4-BE49-F238E27FC236}">
                <a16:creationId xmlns:a16="http://schemas.microsoft.com/office/drawing/2014/main" id="{3FE86D48-C80C-488E-830D-3C914A2AD117}"/>
              </a:ext>
            </a:extLst>
          </p:cNvPr>
          <p:cNvSpPr txBox="1"/>
          <p:nvPr/>
        </p:nvSpPr>
        <p:spPr>
          <a:xfrm>
            <a:off x="2171079" y="863799"/>
            <a:ext cx="2864386" cy="769441"/>
          </a:xfrm>
          <a:prstGeom prst="rect">
            <a:avLst/>
          </a:prstGeom>
          <a:noFill/>
        </p:spPr>
        <p:txBody>
          <a:bodyPr wrap="square" rtlCol="0">
            <a:spAutoFit/>
          </a:bodyPr>
          <a:lstStyle/>
          <a:p>
            <a:r>
              <a:rPr lang="de-AT" sz="4400" dirty="0">
                <a:effectLst/>
                <a:latin typeface="Calibri" panose="020F0502020204030204" pitchFamily="34" charset="0"/>
                <a:ea typeface="Calibri" panose="020F0502020204030204" pitchFamily="34" charset="0"/>
                <a:cs typeface="Arial" panose="020B0604020202020204" pitchFamily="34" charset="0"/>
              </a:rPr>
              <a:t>VPN</a:t>
            </a:r>
            <a:endParaRPr lang="de-AT" sz="4400" dirty="0"/>
          </a:p>
        </p:txBody>
      </p:sp>
    </p:spTree>
    <p:extLst>
      <p:ext uri="{BB962C8B-B14F-4D97-AF65-F5344CB8AC3E}">
        <p14:creationId xmlns:p14="http://schemas.microsoft.com/office/powerpoint/2010/main" val="120128208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479B94A-6325-46EE-8DA1-E2FCF9802897}"/>
              </a:ext>
            </a:extLst>
          </p:cNvPr>
          <p:cNvSpPr txBox="1"/>
          <p:nvPr/>
        </p:nvSpPr>
        <p:spPr>
          <a:xfrm>
            <a:off x="395047" y="2004243"/>
            <a:ext cx="10628068" cy="4654479"/>
          </a:xfrm>
          <a:prstGeom prst="rect">
            <a:avLst/>
          </a:prstGeom>
          <a:noFill/>
        </p:spPr>
        <p:txBody>
          <a:bodyPr wrap="square" rtlCol="0">
            <a:spAutoFit/>
          </a:bodyPr>
          <a:lstStyle/>
          <a:p>
            <a:pPr algn="just">
              <a:lnSpc>
                <a:spcPct val="107000"/>
              </a:lnSpc>
              <a:spcAft>
                <a:spcPts val="800"/>
              </a:spcAft>
            </a:pPr>
            <a:r>
              <a:rPr lang="de-AT" sz="2400" u="sng" dirty="0">
                <a:effectLst/>
                <a:latin typeface="Calibri" panose="020F0502020204030204" pitchFamily="34" charset="0"/>
                <a:ea typeface="Calibri" panose="020F0502020204030204" pitchFamily="34" charset="0"/>
                <a:cs typeface="Arial" panose="020B0604020202020204" pitchFamily="34" charset="0"/>
              </a:rPr>
              <a:t>Fragen Diskussionsforum</a:t>
            </a:r>
            <a:r>
              <a:rPr lang="de-AT" sz="2400" dirty="0">
                <a:effectLst/>
                <a:latin typeface="Calibri" panose="020F0502020204030204" pitchFamily="34" charset="0"/>
                <a:ea typeface="Calibri" panose="020F0502020204030204" pitchFamily="34" charset="0"/>
                <a:cs typeface="Arial" panose="020B0604020202020204" pitchFamily="34" charset="0"/>
              </a:rPr>
              <a:t>, die mit einer kurzen Erklärung beantwortet werden müssen. Die Antworten werden mit dem Mentor während der Mentoring-Sitzungen besprochen</a:t>
            </a:r>
          </a:p>
          <a:p>
            <a:pPr>
              <a:lnSpc>
                <a:spcPct val="107000"/>
              </a:lnSpc>
            </a:pPr>
            <a:r>
              <a:rPr lang="de-AT" sz="2400" dirty="0">
                <a:effectLst/>
                <a:latin typeface="Calibri" panose="020F0502020204030204" pitchFamily="34" charset="0"/>
                <a:ea typeface="Calibri" panose="020F0502020204030204" pitchFamily="34" charset="0"/>
                <a:cs typeface="Arial" panose="020B0604020202020204" pitchFamily="34" charset="0"/>
              </a:rPr>
              <a:t>1. welche Risiken es in sozialen Netzwerken gibt</a:t>
            </a:r>
          </a:p>
          <a:p>
            <a:pPr>
              <a:lnSpc>
                <a:spcPct val="107000"/>
              </a:lnSpc>
            </a:pPr>
            <a:r>
              <a:rPr lang="de-AT" sz="2400" dirty="0">
                <a:effectLst/>
                <a:latin typeface="Calibri" panose="020F0502020204030204" pitchFamily="34" charset="0"/>
                <a:ea typeface="Calibri" panose="020F0502020204030204" pitchFamily="34" charset="0"/>
                <a:cs typeface="Arial" panose="020B0604020202020204" pitchFamily="34" charset="0"/>
              </a:rPr>
              <a:t>2) Maßnahmen für Sicherheit und Datenschutz in sozialen Netzwerken</a:t>
            </a:r>
          </a:p>
          <a:p>
            <a:pPr>
              <a:lnSpc>
                <a:spcPct val="107000"/>
              </a:lnSpc>
              <a:spcAft>
                <a:spcPts val="1000"/>
              </a:spcAft>
            </a:pPr>
            <a:r>
              <a:rPr lang="de-AT" sz="2400" dirty="0">
                <a:effectLst/>
                <a:latin typeface="Calibri" panose="020F0502020204030204" pitchFamily="34" charset="0"/>
                <a:ea typeface="Calibri" panose="020F0502020204030204" pitchFamily="34" charset="0"/>
                <a:cs typeface="Arial" panose="020B0604020202020204" pitchFamily="34" charset="0"/>
              </a:rPr>
              <a:t>3) Welche sind die wichtigsten Sicherheitstechniken in sozialen Netzwerken?</a:t>
            </a:r>
          </a:p>
          <a:p>
            <a:pPr>
              <a:lnSpc>
                <a:spcPct val="107000"/>
              </a:lnSpc>
              <a:spcAft>
                <a:spcPts val="800"/>
              </a:spcAft>
            </a:pPr>
            <a:r>
              <a:rPr lang="de-AT" sz="2400" u="sng" dirty="0">
                <a:effectLst/>
                <a:latin typeface="Calibri" panose="020F0502020204030204" pitchFamily="34" charset="0"/>
                <a:ea typeface="Calibri" panose="020F0502020204030204" pitchFamily="34" charset="0"/>
                <a:cs typeface="Arial" panose="020B0604020202020204" pitchFamily="34" charset="0"/>
              </a:rPr>
              <a:t> Fragen zur Selbsteinschätzung. </a:t>
            </a:r>
            <a:r>
              <a:rPr lang="de-AT" sz="2400" dirty="0">
                <a:effectLst/>
                <a:latin typeface="Calibri" panose="020F0502020204030204" pitchFamily="34" charset="0"/>
                <a:ea typeface="Calibri" panose="020F0502020204030204" pitchFamily="34" charset="0"/>
                <a:cs typeface="Arial" panose="020B0604020202020204" pitchFamily="34" charset="0"/>
              </a:rPr>
              <a:t>Nach der Beantwortung kann der Lernende die Ergebnisse sehen und sie mit den auf der Plattform gespeicherten Ergebnissen vergleichen</a:t>
            </a:r>
          </a:p>
          <a:p>
            <a:pPr algn="just">
              <a:lnSpc>
                <a:spcPct val="107000"/>
              </a:lnSpc>
            </a:pPr>
            <a:r>
              <a:rPr lang="de-AT" sz="2400" dirty="0">
                <a:effectLst/>
                <a:latin typeface="Calibri" panose="020F0502020204030204" pitchFamily="34" charset="0"/>
                <a:ea typeface="Calibri" panose="020F0502020204030204" pitchFamily="34" charset="0"/>
                <a:cs typeface="Arial" panose="020B0604020202020204" pitchFamily="34" charset="0"/>
              </a:rPr>
              <a:t>- Risiken in sozialen Netzwerken</a:t>
            </a:r>
          </a:p>
          <a:p>
            <a:pPr algn="just">
              <a:lnSpc>
                <a:spcPct val="107000"/>
              </a:lnSpc>
            </a:pPr>
            <a:r>
              <a:rPr lang="de-AT" sz="2400" dirty="0">
                <a:effectLst/>
                <a:latin typeface="Calibri" panose="020F0502020204030204" pitchFamily="34" charset="0"/>
                <a:ea typeface="Calibri" panose="020F0502020204030204" pitchFamily="34" charset="0"/>
                <a:cs typeface="Arial" panose="020B0604020202020204" pitchFamily="34" charset="0"/>
              </a:rPr>
              <a:t>- Sicherheit und Datenschutz in sozialen Netzwerken</a:t>
            </a:r>
          </a:p>
          <a:p>
            <a:pPr algn="just">
              <a:lnSpc>
                <a:spcPct val="107000"/>
              </a:lnSpc>
            </a:pPr>
            <a:r>
              <a:rPr lang="de-AT" sz="2400" dirty="0">
                <a:effectLst/>
                <a:latin typeface="Calibri" panose="020F0502020204030204" pitchFamily="34" charset="0"/>
                <a:ea typeface="Calibri" panose="020F0502020204030204" pitchFamily="34" charset="0"/>
                <a:cs typeface="Arial" panose="020B0604020202020204" pitchFamily="34" charset="0"/>
              </a:rPr>
              <a:t>- Sicherheitstechniken</a:t>
            </a:r>
          </a:p>
          <a:p>
            <a:endParaRPr lang="de-AT" dirty="0"/>
          </a:p>
        </p:txBody>
      </p:sp>
      <p:grpSp>
        <p:nvGrpSpPr>
          <p:cNvPr id="4" name="Gruppe 3">
            <a:extLst>
              <a:ext uri="{FF2B5EF4-FFF2-40B4-BE49-F238E27FC236}">
                <a16:creationId xmlns:a16="http://schemas.microsoft.com/office/drawing/2014/main" id="{3926C1EC-0073-4C6E-9DDD-04D22672EACF}"/>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BD09AF7B-FBAD-44D9-8043-1327B4727B64}"/>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A3353CBD-0E23-4776-9222-9823DE99E1E8}"/>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3" name="Tekstfelt 2">
            <a:extLst>
              <a:ext uri="{FF2B5EF4-FFF2-40B4-BE49-F238E27FC236}">
                <a16:creationId xmlns:a16="http://schemas.microsoft.com/office/drawing/2014/main" id="{BB6DC007-BCB5-4666-90B1-17835AA2B30A}"/>
              </a:ext>
            </a:extLst>
          </p:cNvPr>
          <p:cNvSpPr txBox="1"/>
          <p:nvPr/>
        </p:nvSpPr>
        <p:spPr>
          <a:xfrm>
            <a:off x="2159306" y="863799"/>
            <a:ext cx="5475383" cy="1046440"/>
          </a:xfrm>
          <a:prstGeom prst="rect">
            <a:avLst/>
          </a:prstGeom>
          <a:noFill/>
        </p:spPr>
        <p:txBody>
          <a:bodyPr wrap="square" rtlCol="0">
            <a:spAutoFit/>
          </a:bodyPr>
          <a:lstStyle/>
          <a:p>
            <a:r>
              <a:rPr lang="de-AT" sz="4400" dirty="0">
                <a:effectLst/>
                <a:ea typeface="Cambria" panose="02040503050406030204" pitchFamily="18" charset="0"/>
                <a:cs typeface="Cambria" panose="02040503050406030204" pitchFamily="18" charset="0"/>
              </a:rPr>
              <a:t>Fragen:</a:t>
            </a:r>
            <a:endParaRPr lang="de-AT" sz="4400" dirty="0">
              <a:effectLst/>
              <a:ea typeface="Calibri" panose="020F0502020204030204" pitchFamily="34" charset="0"/>
              <a:cs typeface="Arial" panose="020B0604020202020204" pitchFamily="34" charset="0"/>
            </a:endParaRPr>
          </a:p>
          <a:p>
            <a:endParaRPr lang="de-AT" dirty="0"/>
          </a:p>
        </p:txBody>
      </p:sp>
    </p:spTree>
    <p:extLst>
      <p:ext uri="{BB962C8B-B14F-4D97-AF65-F5344CB8AC3E}">
        <p14:creationId xmlns:p14="http://schemas.microsoft.com/office/powerpoint/2010/main" val="6245525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51744947-C2BD-4821-BF95-993CED0BF350}"/>
              </a:ext>
            </a:extLst>
          </p:cNvPr>
          <p:cNvSpPr txBox="1"/>
          <p:nvPr/>
        </p:nvSpPr>
        <p:spPr>
          <a:xfrm>
            <a:off x="3654640" y="2620652"/>
            <a:ext cx="5778631" cy="1938992"/>
          </a:xfrm>
          <a:prstGeom prst="rect">
            <a:avLst/>
          </a:prstGeom>
          <a:noFill/>
        </p:spPr>
        <p:txBody>
          <a:bodyPr wrap="square" rtlCol="0">
            <a:spAutoFit/>
          </a:bodyPr>
          <a:lstStyle/>
          <a:p>
            <a:r>
              <a:rPr lang="de-AT" sz="6000" dirty="0"/>
              <a:t>Vielen Dank für Ihre Aufmerksamkeit</a:t>
            </a:r>
          </a:p>
        </p:txBody>
      </p:sp>
      <p:grpSp>
        <p:nvGrpSpPr>
          <p:cNvPr id="4" name="Gruppe 3">
            <a:extLst>
              <a:ext uri="{FF2B5EF4-FFF2-40B4-BE49-F238E27FC236}">
                <a16:creationId xmlns:a16="http://schemas.microsoft.com/office/drawing/2014/main" id="{1A3DBA11-49E3-4F85-B155-F15EC8047472}"/>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76D778A3-2B8C-41D2-962F-41A4E7A4B12A}"/>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593CFC70-2267-41A7-9882-DAE14A38F09F}"/>
                </a:ext>
              </a:extLst>
            </p:cNvPr>
            <p:cNvPicPr>
              <a:picLocks noChangeAspect="1"/>
            </p:cNvPicPr>
            <p:nvPr/>
          </p:nvPicPr>
          <p:blipFill>
            <a:blip r:embed="rId4"/>
            <a:stretch>
              <a:fillRect/>
            </a:stretch>
          </p:blipFill>
          <p:spPr>
            <a:xfrm>
              <a:off x="8532295" y="404279"/>
              <a:ext cx="3066554" cy="670618"/>
            </a:xfrm>
            <a:prstGeom prst="rect">
              <a:avLst/>
            </a:prstGeom>
          </p:spPr>
        </p:pic>
      </p:grpSp>
    </p:spTree>
    <p:extLst>
      <p:ext uri="{BB962C8B-B14F-4D97-AF65-F5344CB8AC3E}">
        <p14:creationId xmlns:p14="http://schemas.microsoft.com/office/powerpoint/2010/main" val="1724809630"/>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9306</Words>
  <Application>Microsoft Macintosh PowerPoint</Application>
  <PresentationFormat>Breitbild</PresentationFormat>
  <Paragraphs>580</Paragraphs>
  <Slides>56</Slides>
  <Notes>55</Notes>
  <HiddenSlides>0</HiddenSlides>
  <MMClips>0</MMClips>
  <ScaleCrop>false</ScaleCrop>
  <HeadingPairs>
    <vt:vector size="6" baseType="variant">
      <vt:variant>
        <vt:lpstr>Verwendete Schriftarten</vt:lpstr>
      </vt:variant>
      <vt:variant>
        <vt:i4>9</vt:i4>
      </vt:variant>
      <vt:variant>
        <vt:lpstr>Design</vt:lpstr>
      </vt:variant>
      <vt:variant>
        <vt:i4>1</vt:i4>
      </vt:variant>
      <vt:variant>
        <vt:lpstr>Folientitel</vt:lpstr>
      </vt:variant>
      <vt:variant>
        <vt:i4>56</vt:i4>
      </vt:variant>
    </vt:vector>
  </HeadingPairs>
  <TitlesOfParts>
    <vt:vector size="66" baseType="lpstr">
      <vt:lpstr>Arial</vt:lpstr>
      <vt:lpstr>Arial</vt:lpstr>
      <vt:lpstr>Barlow</vt:lpstr>
      <vt:lpstr>Calibri</vt:lpstr>
      <vt:lpstr>Calibri Light</vt:lpstr>
      <vt:lpstr>Open Sans</vt:lpstr>
      <vt:lpstr>Precisely Demi</vt:lpstr>
      <vt:lpstr>Symbol</vt:lpstr>
      <vt:lpstr>Wingdings</vt:lpstr>
      <vt:lpstr>Office</vt:lpstr>
      <vt:lpstr>Sicherheit von Drittanbietern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InCyt-Projektleiter UNIT 3 - Woche 6</dc:title>
  <dc:creator>Schölnast Hubert</dc:creator>
  <cp:lastModifiedBy>Schölnast Hubert</cp:lastModifiedBy>
  <cp:revision>3</cp:revision>
  <dcterms:created xsi:type="dcterms:W3CDTF">2023-05-25T17:00:35Z</dcterms:created>
  <dcterms:modified xsi:type="dcterms:W3CDTF">2023-05-25T17:03:19Z</dcterms:modified>
</cp:coreProperties>
</file>