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43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9" r:id="rId17"/>
    <p:sldId id="280" r:id="rId18"/>
    <p:sldId id="281" r:id="rId19"/>
    <p:sldId id="282" r:id="rId20"/>
    <p:sldId id="283" r:id="rId21"/>
    <p:sldId id="285" r:id="rId22"/>
    <p:sldId id="287" r:id="rId23"/>
    <p:sldId id="288" r:id="rId24"/>
    <p:sldId id="289" r:id="rId25"/>
    <p:sldId id="290" r:id="rId26"/>
    <p:sldId id="291" r:id="rId27"/>
    <p:sldId id="293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3" r:id="rId37"/>
    <p:sldId id="305" r:id="rId38"/>
    <p:sldId id="306" r:id="rId39"/>
    <p:sldId id="307" r:id="rId40"/>
    <p:sldId id="308" r:id="rId41"/>
    <p:sldId id="309" r:id="rId42"/>
    <p:sldId id="310" r:id="rId43"/>
    <p:sldId id="311" r:id="rId44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 varScale="1">
        <p:scale>
          <a:sx n="92" d="100"/>
          <a:sy n="92" d="100"/>
        </p:scale>
        <p:origin x="1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Title</a:t>
            </a:r>
            <a:br>
              <a:rPr lang="en-US" dirty="0" smtClean="0"/>
            </a:br>
            <a:r>
              <a:rPr lang="en-US" dirty="0" smtClean="0"/>
              <a:t>centered</a:t>
            </a:r>
            <a:br>
              <a:rPr lang="en-US" dirty="0" smtClean="0"/>
            </a:br>
            <a:r>
              <a:rPr lang="en-US" dirty="0" smtClean="0"/>
              <a:t>Arial 60</a:t>
            </a:r>
            <a:endParaRPr lang="en-US" dirty="0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Optional Subtitle</a:t>
            </a:r>
          </a:p>
          <a:p>
            <a:r>
              <a:rPr lang="en-US" dirty="0" smtClean="0"/>
              <a:t>centered, Arial 28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890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235694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351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367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01AB16B-B152-4F28-8FBC-31B5F06E23CE}" type="datetimeFigureOut">
              <a:rPr lang="en-US"/>
              <a:pPr>
                <a:defRPr/>
              </a:pPr>
              <a:t>11/21/2022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16487D3-6E32-4CCA-A804-5CF69B8874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557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7029D8A-8A4C-4E7C-BEC2-8049C4D29B92}" type="datetimeFigureOut">
              <a:rPr lang="en-US"/>
              <a:pPr>
                <a:defRPr/>
              </a:pPr>
              <a:t>11/21/2022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E7B1F7E-E0D1-4B56-AC6D-1041B428B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01385DF-D899-45B0-AA04-49CB578D4F88}" type="datetimeFigureOut">
              <a:rPr lang="en-US"/>
              <a:pPr>
                <a:defRPr/>
              </a:pPr>
              <a:t>11/21/2022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30C0285-2D6E-4C7A-AF3E-8B8B7B6F92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88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16210F9-E01A-49C2-BEE9-A92DED21945C}" type="datetimeFigureOut">
              <a:rPr lang="en-US"/>
              <a:pPr>
                <a:defRPr/>
              </a:pPr>
              <a:t>11/21/2022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D47C011-F062-464A-B0AC-A3CE8A1070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165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30BBD24-20EA-43D1-8DCC-FBDAC8AF022E}" type="datetimeFigureOut">
              <a:rPr lang="en-US"/>
              <a:pPr>
                <a:defRPr/>
              </a:pPr>
              <a:t>11/21/2022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22BF38-1FD3-4E74-88F2-8E7790A387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296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63A9398-DE4C-4E1B-AF5E-75CF02309B18}" type="datetimeFigureOut">
              <a:rPr lang="en-US"/>
              <a:pPr>
                <a:defRPr/>
              </a:pPr>
              <a:t>11/21/2022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FEF487B-B570-4F7A-BBBE-A133240A67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042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64D8B7C-8D25-4319-BA82-46497F94BDE4}" type="datetimeFigureOut">
              <a:rPr lang="en-US"/>
              <a:pPr>
                <a:defRPr/>
              </a:pPr>
              <a:t>11/21/2022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39EC709-6984-47AE-916A-A44061201E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2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91" name="Titel 1"/>
          <p:cNvSpPr>
            <a:spLocks noGrp="1"/>
          </p:cNvSpPr>
          <p:nvPr>
            <p:ph type="ctrTitle"/>
          </p:nvPr>
        </p:nvSpPr>
        <p:spPr bwMode="auto">
          <a:xfrm>
            <a:off x="5305425" y="1123950"/>
            <a:ext cx="5762625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Malware e attacchi più comuni</a:t>
            </a:r>
          </a:p>
        </p:txBody>
      </p:sp>
      <p:pic>
        <p:nvPicPr>
          <p:cNvPr id="12292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Introduzione al malware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566420" indent="-457200" fontAlgn="auto">
              <a:spcAft>
                <a:spcPts val="0"/>
              </a:spcAft>
              <a:defRPr/>
            </a:pPr>
            <a:r>
              <a:rPr lang="en-US" altLang="en-US" dirty="0"/>
              <a:t>Acronimo di "</a:t>
            </a:r>
            <a:r>
              <a:rPr lang="en-US" altLang="en-US" b="1" dirty="0"/>
              <a:t>software </a:t>
            </a:r>
            <a:r>
              <a:rPr lang="en-US" altLang="en-US" b="1" dirty="0" err="1" smtClean="0"/>
              <a:t>maligno</a:t>
            </a:r>
            <a:r>
              <a:rPr lang="en-US" altLang="en-US" dirty="0" smtClean="0"/>
              <a:t>".</a:t>
            </a:r>
            <a:endParaRPr lang="en-US" dirty="0" smtClean="0">
              <a:cs typeface="Calibri"/>
            </a:endParaRPr>
          </a:p>
          <a:p>
            <a:pPr marL="566420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Software </a:t>
            </a:r>
            <a:r>
              <a:rPr lang="en-US" dirty="0">
                <a:cs typeface="Calibri"/>
              </a:rPr>
              <a:t>progettato intenzionalmente per causare danni di vario tipo</a:t>
            </a:r>
            <a:r>
              <a:rPr lang="en-US" dirty="0" smtClean="0">
                <a:cs typeface="Calibri"/>
              </a:rPr>
              <a:t>, ad es: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blocco </a:t>
            </a:r>
            <a:r>
              <a:rPr lang="en-US" dirty="0">
                <a:cs typeface="Calibri"/>
              </a:rPr>
              <a:t>dei servizi e delle </a:t>
            </a:r>
            <a:r>
              <a:rPr lang="en-US" dirty="0" smtClean="0">
                <a:cs typeface="Calibri"/>
              </a:rPr>
              <a:t>comunicazioni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intercettazione </a:t>
            </a:r>
            <a:r>
              <a:rPr lang="en-US" dirty="0">
                <a:cs typeface="Calibri"/>
              </a:rPr>
              <a:t>di </a:t>
            </a:r>
            <a:r>
              <a:rPr lang="en-US" dirty="0" smtClean="0">
                <a:cs typeface="Calibri"/>
              </a:rPr>
              <a:t>trasmissioni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furto </a:t>
            </a:r>
            <a:r>
              <a:rPr lang="en-US" dirty="0">
                <a:cs typeface="Calibri"/>
              </a:rPr>
              <a:t>di informazioni private (personali, aziendali o governative) e di </a:t>
            </a:r>
            <a:r>
              <a:rPr lang="en-US" dirty="0" smtClean="0">
                <a:cs typeface="Calibri"/>
              </a:rPr>
              <a:t>identità </a:t>
            </a:r>
            <a:r>
              <a:rPr lang="en-US" dirty="0">
                <a:cs typeface="Calibri"/>
              </a:rPr>
              <a:t>personali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>
                <a:cs typeface="Calibri"/>
              </a:rPr>
              <a:t>accesso </a:t>
            </a:r>
            <a:r>
              <a:rPr lang="en-US" dirty="0" smtClean="0">
                <a:cs typeface="Calibri"/>
              </a:rPr>
              <a:t>non autorizzato </a:t>
            </a:r>
            <a:r>
              <a:rPr lang="en-US" dirty="0">
                <a:cs typeface="Calibri"/>
              </a:rPr>
              <a:t>alle informazioni o ai </a:t>
            </a:r>
            <a:r>
              <a:rPr lang="en-US" dirty="0" smtClean="0">
                <a:cs typeface="Calibri"/>
              </a:rPr>
              <a:t>sistemi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la privazione dell'</a:t>
            </a:r>
            <a:r>
              <a:rPr lang="en-US" dirty="0">
                <a:cs typeface="Calibri"/>
              </a:rPr>
              <a:t>accesso alle informazioni da parte degli utenti</a:t>
            </a:r>
            <a:r>
              <a:rPr lang="en-US" dirty="0" smtClean="0">
                <a:cs typeface="Calibri"/>
              </a:rPr>
              <a:t>.</a:t>
            </a:r>
            <a:endParaRPr lang="it-IT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 e cracker</a:t>
            </a:r>
            <a:endParaRPr lang="it-IT" altLang="en-US" smtClean="0"/>
          </a:p>
        </p:txBody>
      </p:sp>
      <p:sp>
        <p:nvSpPr>
          <p:cNvPr id="1536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In informatica, "hacker" e "cracker" sono due termini utilizzati per indicare persone con una grande conoscenza dei sistemi informatici.</a:t>
            </a:r>
          </a:p>
          <a:p>
            <a:pPr marL="566738" indent="-457200"/>
            <a:r>
              <a:rPr lang="en-US" altLang="en-US" dirty="0" smtClean="0"/>
              <a:t>La differenza principale tra i due sta nell'atteggiamento con cui </a:t>
            </a:r>
            <a:r>
              <a:rPr lang="en-US" altLang="en-US" dirty="0" err="1" smtClean="0"/>
              <a:t>agiscono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Un </a:t>
            </a:r>
            <a:r>
              <a:rPr lang="en-US" altLang="en-US" b="1" dirty="0" smtClean="0"/>
              <a:t>hacker </a:t>
            </a:r>
            <a:r>
              <a:rPr lang="en-US" altLang="en-US" dirty="0" smtClean="0"/>
              <a:t>agisce esplorando i sistemi per capire meglio come funzionano e cercando di scoprire nuove falle.</a:t>
            </a:r>
          </a:p>
          <a:p>
            <a:pPr marL="566738" indent="-457200"/>
            <a:r>
              <a:rPr lang="en-US" altLang="en-US" dirty="0" smtClean="0"/>
              <a:t>Un </a:t>
            </a:r>
            <a:r>
              <a:rPr lang="en-US" altLang="en-US" b="1" dirty="0" smtClean="0"/>
              <a:t>cracker </a:t>
            </a:r>
            <a:r>
              <a:rPr lang="en-US" altLang="en-US" dirty="0" smtClean="0"/>
              <a:t>usa le sue capacità in modo illegale cercando di penetrare nei sistemi per trarre profitto rubando dati o in modo distruttivo.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Gli hacker</a:t>
            </a:r>
            <a:endParaRPr lang="it-IT" altLang="en-US" dirty="0" smtClean="0"/>
          </a:p>
        </p:txBody>
      </p:sp>
      <p:sp>
        <p:nvSpPr>
          <p:cNvPr id="163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Gli hacker cercano costantemente di acquisire nuove conoscenze sui sistemi informatici per comprenderli meglio o migliorarne le funzioni, le prestazioni e la sicurezza.</a:t>
            </a:r>
          </a:p>
          <a:p>
            <a:pPr marL="566738" indent="-457200"/>
            <a:r>
              <a:rPr lang="en-US" altLang="en-US" dirty="0" smtClean="0"/>
              <a:t>Alcuni di loro si impegnano anche in azioni dimostrative ed etiche, ma mai a scopo di lucro.</a:t>
            </a:r>
          </a:p>
          <a:p>
            <a:pPr marL="566738" indent="-457200"/>
            <a:r>
              <a:rPr lang="en-US" altLang="en-US" dirty="0" smtClean="0"/>
              <a:t>Le azioni degli hacker sono eseguite quasi sempre senza alcuna autorizzazione, quindi la legge le punisce (con grandi differenze tra i paesi).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Gli hacker</a:t>
            </a:r>
            <a:endParaRPr lang="it-IT" altLang="en-US" dirty="0" smtClean="0"/>
          </a:p>
        </p:txBody>
      </p:sp>
      <p:sp>
        <p:nvSpPr>
          <p:cNvPr id="1741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i="1" dirty="0" smtClean="0"/>
              <a:t>I veri </a:t>
            </a:r>
            <a:r>
              <a:rPr lang="en-US" altLang="en-US" dirty="0" smtClean="0"/>
              <a:t>hacker hanno una reputazione di esperti e sono molto rispettati nella loro comunità.</a:t>
            </a:r>
          </a:p>
          <a:p>
            <a:pPr marL="566738" indent="-457200"/>
            <a:r>
              <a:rPr lang="en-US" altLang="en-US" dirty="0" smtClean="0"/>
              <a:t>Le gare sono organizzate con l'obiettivo di "bucare" un sistema o un programma nel più breve tempo possibile.</a:t>
            </a:r>
          </a:p>
          <a:p>
            <a:pPr marL="566738" indent="-457200"/>
            <a:r>
              <a:rPr lang="en-US" altLang="en-US" dirty="0" smtClean="0"/>
              <a:t>Queste competizioni sono chiamate </a:t>
            </a:r>
            <a:r>
              <a:rPr lang="en-US" altLang="en-US" i="1" dirty="0" smtClean="0"/>
              <a:t>hackathon e sono </a:t>
            </a:r>
            <a:r>
              <a:rPr lang="en-US" altLang="en-US" dirty="0" smtClean="0"/>
              <a:t>spesso sponsorizzate dai giganti dell'industria informatica.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Crackers</a:t>
            </a:r>
            <a:endParaRPr lang="it-IT" altLang="en-US" dirty="0" smtClean="0"/>
          </a:p>
        </p:txBody>
      </p:sp>
      <p:sp>
        <p:nvSpPr>
          <p:cNvPr id="1843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Il termine "cracker" è attribuito a Richard </a:t>
            </a:r>
            <a:r>
              <a:rPr lang="en-US" altLang="en-US" dirty="0" smtClean="0"/>
              <a:t>Stallman.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Un cracker è un criminale informatico che cerca di attaccare i sistemi informatici in modo non autorizzato e illegale.</a:t>
            </a:r>
          </a:p>
          <a:p>
            <a:pPr marL="566738" indent="-457200"/>
            <a:r>
              <a:rPr lang="en-US" altLang="en-US" dirty="0" smtClean="0"/>
              <a:t>I cracker cercano di trarre vantaggio fraudolento dai sistemi sfruttando vulnerabilità non ancora note e risolte.</a:t>
            </a:r>
          </a:p>
          <a:p>
            <a:pPr marL="566738" indent="-457200"/>
            <a:r>
              <a:rPr lang="en-US" altLang="en-US" dirty="0" smtClean="0"/>
              <a:t>I cracker sono spesso coinvolti in attività di spionaggio industriale, furto di dati, blocco di reti e siti web, vandalismo, ecc.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 e cracker</a:t>
            </a:r>
            <a:endParaRPr lang="it-IT" altLang="en-US" smtClean="0"/>
          </a:p>
        </p:txBody>
      </p:sp>
      <p:sp>
        <p:nvSpPr>
          <p:cNvPr id="1945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 termini hacker e cracker hanno confini sottili che li </a:t>
            </a:r>
            <a:r>
              <a:rPr lang="en-US" altLang="en-US" dirty="0" err="1" smtClean="0"/>
              <a:t>dividono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Un'intrusione può essere considerata un atto illegale per alcune persone e non per altre, e la legge riflette queste opinioni.</a:t>
            </a:r>
          </a:p>
          <a:p>
            <a:pPr marL="566738" indent="-457200"/>
            <a:r>
              <a:rPr lang="en-US" altLang="en-US" dirty="0" smtClean="0"/>
              <a:t>Oggi, purtroppo, i due termini sono </a:t>
            </a:r>
            <a:r>
              <a:rPr lang="en-US" altLang="en-US" dirty="0" err="1" smtClean="0"/>
              <a:t>considerati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sinonimi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dirty="0" smtClean="0"/>
          </a:p>
          <a:p>
            <a:pPr marL="109538" indent="0">
              <a:buFont typeface="Arial" panose="020B0604020202020204" pitchFamily="34" charset="0"/>
              <a:buNone/>
            </a:pPr>
            <a:r>
              <a:rPr lang="en-US" altLang="en-US" b="1" dirty="0" smtClean="0"/>
              <a:t>In questo documento utilizzeremo </a:t>
            </a:r>
            <a:r>
              <a:rPr lang="en-US" altLang="en-US" b="1" i="1" dirty="0" smtClean="0"/>
              <a:t>purtroppo </a:t>
            </a:r>
            <a:r>
              <a:rPr lang="en-US" altLang="en-US" b="1" dirty="0" smtClean="0"/>
              <a:t>il termine più comune e abusato di </a:t>
            </a:r>
            <a:r>
              <a:rPr lang="en-US" altLang="en-US" b="1" u="sng" dirty="0" smtClean="0"/>
              <a:t>hacker </a:t>
            </a:r>
            <a:r>
              <a:rPr lang="en-US" altLang="en-US" b="1" dirty="0" smtClean="0"/>
              <a:t>per entrambe le categorie, certi che il lettore accorto sarà in grado di distinguere tra un </a:t>
            </a:r>
            <a:r>
              <a:rPr lang="en-US" altLang="en-US" b="1" i="1" dirty="0" smtClean="0"/>
              <a:t>hacker </a:t>
            </a:r>
            <a:r>
              <a:rPr lang="en-US" altLang="en-US" b="1" dirty="0" smtClean="0"/>
              <a:t>e un </a:t>
            </a:r>
            <a:r>
              <a:rPr lang="en-US" altLang="en-US" b="1" i="1" dirty="0" smtClean="0"/>
              <a:t>cracker</a:t>
            </a:r>
            <a:r>
              <a:rPr lang="en-US" altLang="en-US" b="1" dirty="0" smtClean="0"/>
              <a:t>.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Categorie di hacker</a:t>
            </a:r>
            <a:endParaRPr lang="it-IT" altLang="en-US" smtClean="0"/>
          </a:p>
        </p:txBody>
      </p:sp>
      <p:sp>
        <p:nvSpPr>
          <p:cNvPr id="2048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b="1" dirty="0"/>
              <a:t>Black hat hackers</a:t>
            </a:r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 smtClean="0"/>
              <a:t>utilizzano le loro conoscenze per scopi malevoli o </a:t>
            </a:r>
            <a:r>
              <a:rPr lang="en-US" altLang="en-US" dirty="0" err="1" smtClean="0"/>
              <a:t>criminali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566738" indent="-457200"/>
            <a:r>
              <a:rPr lang="en-US" altLang="en-US" b="1" dirty="0"/>
              <a:t>White hat hackers</a:t>
            </a:r>
            <a:r>
              <a:rPr lang="en-US" altLang="en-US" b="1" dirty="0" smtClean="0"/>
              <a:t/>
            </a:r>
            <a:br>
              <a:rPr lang="en-US" altLang="en-US" b="1" dirty="0" smtClean="0"/>
            </a:br>
            <a:r>
              <a:rPr lang="en-US" altLang="en-US" dirty="0" err="1" smtClean="0"/>
              <a:t>fanno</a:t>
            </a:r>
            <a:r>
              <a:rPr lang="en-US" altLang="en-US" dirty="0" smtClean="0"/>
              <a:t> test </a:t>
            </a:r>
            <a:r>
              <a:rPr lang="en-US" altLang="en-US" dirty="0" err="1" smtClean="0"/>
              <a:t>ai</a:t>
            </a:r>
            <a:r>
              <a:rPr lang="en-US" altLang="en-US" dirty="0" smtClean="0"/>
              <a:t> </a:t>
            </a:r>
            <a:r>
              <a:rPr lang="en-US" altLang="en-US" dirty="0" smtClean="0"/>
              <a:t>sistemi per identificare </a:t>
            </a:r>
            <a:r>
              <a:rPr lang="en-US" altLang="en-US" dirty="0" err="1" smtClean="0"/>
              <a:t>eventuali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vulnerabilità</a:t>
            </a:r>
            <a:r>
              <a:rPr lang="en-US" altLang="en-US" dirty="0" smtClean="0"/>
              <a:t>,</a:t>
            </a:r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/>
              <a:t>sono spesso </a:t>
            </a:r>
            <a:r>
              <a:rPr lang="en-US" altLang="en-US" dirty="0" smtClean="0"/>
              <a:t>esperti </a:t>
            </a:r>
            <a:r>
              <a:rPr lang="en-US" altLang="en-US" dirty="0"/>
              <a:t>di sicurezza </a:t>
            </a:r>
            <a:r>
              <a:rPr lang="en-US" altLang="en-US" dirty="0" smtClean="0"/>
              <a:t>pagati per </a:t>
            </a:r>
            <a:r>
              <a:rPr lang="en-US" altLang="en-US" dirty="0" err="1" smtClean="0"/>
              <a:t>questo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scopo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566738" indent="-457200"/>
            <a:r>
              <a:rPr lang="en-US" altLang="en-US" b="1" dirty="0"/>
              <a:t>Gray hat hackers</a:t>
            </a:r>
            <a:r>
              <a:rPr lang="en-US" altLang="en-US" b="1" dirty="0" smtClean="0"/>
              <a:t/>
            </a:r>
            <a:br>
              <a:rPr lang="en-US" altLang="en-US" b="1" dirty="0" smtClean="0"/>
            </a:br>
            <a:r>
              <a:rPr lang="en-US" altLang="en-US" dirty="0" smtClean="0"/>
              <a:t>simili ai white hat, ma spesso operano senza autorizzazione</a:t>
            </a:r>
            <a:br>
              <a:rPr lang="en-US" altLang="en-US" dirty="0" smtClean="0"/>
            </a:br>
            <a:r>
              <a:rPr lang="en-US" altLang="en-US" dirty="0" smtClean="0"/>
              <a:t>spesso richiedono ai fornitori di risolvere i problemi riscontrati, di </a:t>
            </a:r>
            <a:r>
              <a:rPr lang="en-US" altLang="en-US" dirty="0" err="1" smtClean="0"/>
              <a:t>solito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gratuitamente</a:t>
            </a:r>
            <a:r>
              <a:rPr lang="en-US" altLang="en-US" dirty="0" smtClean="0"/>
              <a:t>; </a:t>
            </a:r>
            <a:r>
              <a:rPr lang="en-US" altLang="en-US" dirty="0" err="1" smtClean="0"/>
              <a:t>alcuni</a:t>
            </a:r>
            <a:r>
              <a:rPr lang="en-US" altLang="en-US" dirty="0" smtClean="0"/>
              <a:t> li </a:t>
            </a:r>
            <a:r>
              <a:rPr lang="en-US" altLang="en-US" dirty="0" smtClean="0"/>
              <a:t>ricompensano con denaro, altri li perseguono penalmente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Categorie di hacker</a:t>
            </a:r>
            <a:endParaRPr lang="it-IT" altLang="en-US" smtClean="0"/>
          </a:p>
        </p:txBody>
      </p:sp>
      <p:sp>
        <p:nvSpPr>
          <p:cNvPr id="215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b="1" dirty="0"/>
              <a:t>Suicide hackers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di solito meno competenti dei black/white hat</a:t>
            </a:r>
            <a:br>
              <a:rPr lang="en-US" altLang="en-US" dirty="0" smtClean="0"/>
            </a:br>
            <a:r>
              <a:rPr lang="en-US" altLang="en-US" dirty="0" smtClean="0"/>
              <a:t>agiscono per motivi ideologici e non hanno interesse a nascondere la </a:t>
            </a:r>
            <a:r>
              <a:rPr lang="en-US" altLang="en-US" dirty="0" err="1" smtClean="0"/>
              <a:t>propria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identità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566738" indent="-457200"/>
            <a:r>
              <a:rPr lang="en-US" altLang="en-US" b="1" dirty="0"/>
              <a:t>State-sponsored hackers</a:t>
            </a:r>
            <a:r>
              <a:rPr lang="en-US" altLang="en-US" b="1" dirty="0" smtClean="0"/>
              <a:t/>
            </a:r>
            <a:br>
              <a:rPr lang="en-US" altLang="en-US" b="1" dirty="0" smtClean="0"/>
            </a:br>
            <a:r>
              <a:rPr lang="en-US" altLang="en-US" dirty="0" smtClean="0"/>
              <a:t>pagati da un Governo per lanciare attacchi informatici contro un altro Paese; queste azioni sono considerate vere e proprie azioni di </a:t>
            </a:r>
            <a:r>
              <a:rPr lang="en-US" altLang="en-US" dirty="0" err="1" smtClean="0"/>
              <a:t>guerra</a:t>
            </a:r>
            <a:r>
              <a:rPr lang="en-US" altLang="en-US" dirty="0" smtClean="0"/>
              <a:t>.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Categorie di hacker</a:t>
            </a:r>
            <a:endParaRPr lang="it-IT" altLang="en-US" smtClean="0"/>
          </a:p>
        </p:txBody>
      </p:sp>
      <p:sp>
        <p:nvSpPr>
          <p:cNvPr id="2253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b="1" dirty="0"/>
              <a:t>Script kiddies</a:t>
            </a:r>
            <a:r>
              <a:rPr lang="en-US" altLang="en-US" b="1" dirty="0" smtClean="0"/>
              <a:t/>
            </a:r>
            <a:br>
              <a:rPr lang="en-US" altLang="en-US" b="1" dirty="0" smtClean="0"/>
            </a:br>
            <a:r>
              <a:rPr lang="en-US" altLang="en-US" dirty="0" smtClean="0"/>
              <a:t>non hanno o non hanno ancora acquisito grandi competenze</a:t>
            </a:r>
            <a:br>
              <a:rPr lang="en-US" altLang="en-US" dirty="0" smtClean="0"/>
            </a:br>
            <a:r>
              <a:rPr lang="en-US" altLang="en-US" dirty="0" smtClean="0"/>
              <a:t>di solito utilizzano script e strumenti creati da </a:t>
            </a:r>
            <a:r>
              <a:rPr lang="en-US" altLang="en-US" dirty="0" err="1" smtClean="0"/>
              <a:t>altri</a:t>
            </a:r>
            <a:r>
              <a:rPr lang="en-US" altLang="en-US" dirty="0" smtClean="0"/>
              <a:t> </a:t>
            </a:r>
            <a:r>
              <a:rPr lang="en-US" altLang="en-US" dirty="0" smtClean="0"/>
              <a:t>hacker.</a:t>
            </a:r>
            <a:endParaRPr lang="en-US" altLang="en-US" dirty="0" smtClean="0"/>
          </a:p>
          <a:p>
            <a:pPr marL="566738" indent="-457200"/>
            <a:r>
              <a:rPr lang="en-US" altLang="en-US" b="1" dirty="0"/>
              <a:t>Cyber terrorists</a:t>
            </a:r>
            <a:r>
              <a:rPr lang="en-US" altLang="en-US" b="1" dirty="0" smtClean="0"/>
              <a:t/>
            </a:r>
            <a:br>
              <a:rPr lang="en-US" altLang="en-US" b="1" dirty="0" smtClean="0"/>
            </a:br>
            <a:r>
              <a:rPr lang="en-US" altLang="en-US" dirty="0" smtClean="0"/>
              <a:t>individui o gruppi con intenzioni ostili che generalmente mirano a creare il caos in un Paese</a:t>
            </a:r>
            <a:br>
              <a:rPr lang="en-US" altLang="en-US" dirty="0" smtClean="0"/>
            </a:br>
            <a:r>
              <a:rPr lang="en-US" altLang="en-US" dirty="0" smtClean="0"/>
              <a:t>simili agli hacker sponsorizzati dallo Stato, ma non sponsorizzati dal Governo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Cavalli </a:t>
            </a:r>
            <a:r>
              <a:rPr lang="en-US" altLang="en-US" dirty="0"/>
              <a:t>di Troia </a:t>
            </a:r>
            <a:endParaRPr lang="en-US" altLang="en-US" dirty="0" smtClean="0"/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Programmi che agiscono come software utile, ma che hanno anche una funzione dannosa nascosta e vengono eseguiti in parallelo.</a:t>
            </a:r>
          </a:p>
          <a:p>
            <a:pPr marL="566738" indent="-457200"/>
            <a:r>
              <a:rPr lang="en-US" altLang="en-US" dirty="0" smtClean="0"/>
              <a:t>Spesso i programmi shareware o i programmi craccati che vengono distribuiti vengono modificati per veicolare il cavallo di Troia.</a:t>
            </a:r>
          </a:p>
          <a:p>
            <a:pPr marL="566738" indent="-457200"/>
            <a:r>
              <a:rPr lang="en-US" altLang="en-US" dirty="0" smtClean="0"/>
              <a:t>Spesso si </a:t>
            </a:r>
            <a:r>
              <a:rPr lang="en-US" altLang="en-US" dirty="0"/>
              <a:t>diffonde tramite e-mail o scaricando programmi dal </a:t>
            </a:r>
            <a:r>
              <a:rPr lang="en-US" altLang="en-US" dirty="0" smtClean="0"/>
              <a:t>Web.</a:t>
            </a:r>
          </a:p>
          <a:p>
            <a:pPr marL="566738" indent="-457200"/>
            <a:r>
              <a:rPr lang="en-US" altLang="en-US" dirty="0" smtClean="0"/>
              <a:t>Esempi:</a:t>
            </a:r>
          </a:p>
          <a:p>
            <a:pPr marL="1023938" lvl="1" indent="-457200"/>
            <a:r>
              <a:rPr lang="en-US" altLang="en-US" i="1" dirty="0" err="1" smtClean="0"/>
              <a:t>keylogger </a:t>
            </a:r>
            <a:r>
              <a:rPr lang="en-US" altLang="en-US" dirty="0" smtClean="0"/>
              <a:t>- programmi </a:t>
            </a:r>
            <a:r>
              <a:rPr lang="en-US" altLang="en-US" dirty="0"/>
              <a:t>che rubano le password e le inviano all'</a:t>
            </a:r>
            <a:r>
              <a:rPr lang="en-US" altLang="en-US" dirty="0" smtClean="0"/>
              <a:t>hacker</a:t>
            </a:r>
          </a:p>
          <a:p>
            <a:pPr marL="1023938" lvl="1" indent="-457200"/>
            <a:r>
              <a:rPr lang="en-US" altLang="en-US" i="1" dirty="0" smtClean="0"/>
              <a:t>backdoor </a:t>
            </a:r>
            <a:r>
              <a:rPr lang="en-US" altLang="en-US" dirty="0" smtClean="0"/>
              <a:t>- programmi </a:t>
            </a:r>
            <a:r>
              <a:rPr lang="en-US" altLang="en-US" dirty="0"/>
              <a:t>che funzionano come un terminal server e permettono all'hacker remoto di accedere al computer </a:t>
            </a:r>
            <a:r>
              <a:rPr lang="en-US" altLang="en-US" dirty="0" smtClean="0"/>
              <a:t>aggirando la </a:t>
            </a:r>
            <a:r>
              <a:rPr lang="en-US" altLang="en-US" dirty="0"/>
              <a:t>normale </a:t>
            </a:r>
            <a:r>
              <a:rPr lang="en-US" altLang="en-US" dirty="0" smtClean="0"/>
              <a:t>autenticazione</a:t>
            </a:r>
          </a:p>
          <a:p>
            <a:pPr marL="1023938" lvl="1" indent="-457200"/>
            <a:r>
              <a:rPr lang="en-US" altLang="en-US" i="1" dirty="0" err="1" smtClean="0"/>
              <a:t>cryptominers </a:t>
            </a:r>
            <a:r>
              <a:rPr lang="en-US" altLang="en-US" dirty="0" smtClean="0"/>
              <a:t>- programmi </a:t>
            </a:r>
            <a:r>
              <a:rPr lang="en-US" altLang="en-US" dirty="0"/>
              <a:t>che estraggono </a:t>
            </a:r>
            <a:r>
              <a:rPr lang="en-US" altLang="en-US" dirty="0" smtClean="0"/>
              <a:t>criptovalute</a:t>
            </a:r>
          </a:p>
          <a:p>
            <a:pPr marL="1023938" lvl="1" indent="-457200"/>
            <a:r>
              <a:rPr lang="en-US" altLang="en-US" i="1" dirty="0" smtClean="0"/>
              <a:t>bot </a:t>
            </a:r>
            <a:r>
              <a:rPr lang="en-US" altLang="en-US" dirty="0" smtClean="0"/>
              <a:t>- programmi automatici </a:t>
            </a:r>
            <a:r>
              <a:rPr lang="en-US" altLang="en-US" dirty="0"/>
              <a:t>utilizzati ad esempio per un </a:t>
            </a:r>
            <a:r>
              <a:rPr lang="en-US" altLang="en-US" dirty="0" smtClean="0"/>
              <a:t>attacco </a:t>
            </a:r>
            <a:r>
              <a:rPr lang="en-US" altLang="en-US" dirty="0" err="1" smtClean="0"/>
              <a:t>DDoS</a:t>
            </a:r>
            <a:endParaRPr lang="en-US" altLang="en-US" dirty="0"/>
          </a:p>
          <a:p>
            <a:pPr marL="566738" indent="-457200"/>
            <a:endParaRPr lang="en-US" alt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Rootkit </a:t>
            </a:r>
            <a:endParaRPr lang="en-US" altLang="en-US" dirty="0" smtClean="0"/>
          </a:p>
        </p:txBody>
      </p:sp>
      <p:sp>
        <p:nvSpPr>
          <p:cNvPr id="245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Software progettato </a:t>
            </a:r>
            <a:r>
              <a:rPr lang="en-US" altLang="en-US" dirty="0"/>
              <a:t>per consentire l'accesso a un computer o a un'area del suo software non consentita altrimenti</a:t>
            </a:r>
          </a:p>
          <a:p>
            <a:pPr marL="566738" indent="-457200"/>
            <a:r>
              <a:rPr lang="en-US" altLang="en-US" dirty="0" smtClean="0"/>
              <a:t>Installato da altri malware</a:t>
            </a:r>
          </a:p>
          <a:p>
            <a:pPr marL="566738" indent="-457200"/>
            <a:r>
              <a:rPr lang="en-US" altLang="en-US" dirty="0" smtClean="0"/>
              <a:t>Tentano di nascondere la presenza di un malware al rilevamento</a:t>
            </a:r>
          </a:p>
          <a:p>
            <a:pPr marL="566738" indent="-457200"/>
            <a:r>
              <a:rPr lang="en-US" altLang="en-US" dirty="0" smtClean="0"/>
              <a:t>Modificare i sistemi operativi, spesso all'avvio</a:t>
            </a:r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Virus e vermi </a:t>
            </a:r>
          </a:p>
        </p:txBody>
      </p:sp>
      <p:sp>
        <p:nvSpPr>
          <p:cNvPr id="2560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/>
              <a:t>Software </a:t>
            </a:r>
            <a:r>
              <a:rPr lang="en-US" altLang="en-US" dirty="0" smtClean="0"/>
              <a:t>indipendente </a:t>
            </a:r>
            <a:r>
              <a:rPr lang="en-US" altLang="en-US" dirty="0"/>
              <a:t>che opera su un computer e infetta altri </a:t>
            </a:r>
            <a:r>
              <a:rPr lang="en-US" altLang="en-US" dirty="0" smtClean="0"/>
              <a:t>software e computer.</a:t>
            </a:r>
          </a:p>
          <a:p>
            <a:pPr marL="566738" indent="-457200"/>
            <a:r>
              <a:rPr lang="en-US" altLang="en-US" b="1" dirty="0" smtClean="0"/>
              <a:t>Virus</a:t>
            </a:r>
          </a:p>
          <a:p>
            <a:pPr marL="1023938" lvl="1" indent="-457200"/>
            <a:r>
              <a:rPr lang="en-US" altLang="en-US" dirty="0" smtClean="0"/>
              <a:t>simile al cavallo di Troia</a:t>
            </a:r>
          </a:p>
          <a:p>
            <a:pPr marL="1023938" lvl="1" indent="-457200"/>
            <a:r>
              <a:rPr lang="en-US" altLang="en-US" dirty="0" smtClean="0"/>
              <a:t>può produrre copie di se stesso infettando (introducendosi in) altri software</a:t>
            </a:r>
          </a:p>
          <a:p>
            <a:pPr marL="1023938" lvl="1" indent="-457200"/>
            <a:r>
              <a:rPr lang="en-US" altLang="en-US" dirty="0" smtClean="0"/>
              <a:t>si diffonde ad altri sistemi quando il software infetto viene copiato ed eseguito su di essi</a:t>
            </a:r>
          </a:p>
          <a:p>
            <a:pPr marL="566738" indent="-457200"/>
            <a:r>
              <a:rPr lang="en-US" altLang="en-US" b="1" dirty="0" smtClean="0"/>
              <a:t>Worm</a:t>
            </a:r>
            <a:endParaRPr lang="en-US" altLang="en-US" b="1" dirty="0" smtClean="0"/>
          </a:p>
          <a:p>
            <a:pPr marL="1023938" lvl="1" indent="-457200"/>
            <a:r>
              <a:rPr lang="en-US" altLang="en-US" dirty="0" smtClean="0"/>
              <a:t>simile </a:t>
            </a:r>
            <a:r>
              <a:rPr lang="en-US" altLang="en-US" dirty="0"/>
              <a:t>a un </a:t>
            </a:r>
            <a:r>
              <a:rPr lang="en-US" altLang="en-US" dirty="0" smtClean="0"/>
              <a:t>virus</a:t>
            </a:r>
          </a:p>
          <a:p>
            <a:pPr marL="1023938" lvl="1" indent="-457200"/>
            <a:r>
              <a:rPr lang="en-US" altLang="en-US" dirty="0" smtClean="0"/>
              <a:t>infetta altri computer attraverso la rete senza infettare i file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Ransomware </a:t>
            </a:r>
            <a:endParaRPr lang="en-US" altLang="en-US" dirty="0" smtClean="0"/>
          </a:p>
        </p:txBody>
      </p:sp>
      <p:sp>
        <p:nvSpPr>
          <p:cNvPr id="2662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Malware che limita l'accesso al dispositivo </a:t>
            </a:r>
            <a:r>
              <a:rPr lang="en-US" altLang="en-US" dirty="0" err="1" smtClean="0"/>
              <a:t>che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infetta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Richiede il pagamento di un riscatto per rimuovere la restrizione.</a:t>
            </a:r>
          </a:p>
          <a:p>
            <a:pPr marL="566738" indent="-457200"/>
            <a:r>
              <a:rPr lang="en-US" altLang="en-US" dirty="0" smtClean="0"/>
              <a:t>Tipi principali:</a:t>
            </a:r>
          </a:p>
          <a:p>
            <a:pPr marL="1023938" lvl="1" indent="-457200"/>
            <a:r>
              <a:rPr lang="en-US" altLang="en-US" i="1" dirty="0"/>
              <a:t>Screen-locking </a:t>
            </a:r>
            <a:r>
              <a:rPr lang="en-US" altLang="en-US" i="1" dirty="0" smtClean="0"/>
              <a:t>ransomware</a:t>
            </a:r>
            <a:r>
              <a:rPr lang="en-US" altLang="en-US" dirty="0" smtClean="0"/>
              <a:t> - </a:t>
            </a:r>
            <a:r>
              <a:rPr lang="en-US" altLang="en-US" dirty="0" smtClean="0"/>
              <a:t>blocca le schermate con un'accusa intimidatoria di comportamento illegale e chiede alle vittime di pagare una tassa.</a:t>
            </a:r>
          </a:p>
          <a:p>
            <a:pPr marL="1023938" lvl="1" indent="-457200"/>
            <a:r>
              <a:rPr lang="en-US" altLang="en-US" i="1" dirty="0"/>
              <a:t>Encryption-based </a:t>
            </a:r>
            <a:r>
              <a:rPr lang="en-US" altLang="en-US" i="1" dirty="0" smtClean="0"/>
              <a:t>ransomware </a:t>
            </a:r>
            <a:r>
              <a:rPr lang="en-US" altLang="en-US" dirty="0" smtClean="0"/>
              <a:t>(ad </a:t>
            </a:r>
            <a:r>
              <a:rPr lang="en-US" altLang="en-US" dirty="0" smtClean="0"/>
              <a:t>es. </a:t>
            </a:r>
            <a:r>
              <a:rPr lang="en-US" altLang="en-US" dirty="0" err="1" smtClean="0"/>
              <a:t>CryptoLocker </a:t>
            </a:r>
            <a:r>
              <a:rPr lang="en-US" altLang="en-US" dirty="0" smtClean="0"/>
              <a:t>e </a:t>
            </a:r>
            <a:r>
              <a:rPr lang="en-US" altLang="en-US" dirty="0" err="1" smtClean="0"/>
              <a:t>WannaCry</a:t>
            </a:r>
            <a:r>
              <a:rPr lang="en-US" altLang="en-US" dirty="0" smtClean="0"/>
              <a:t>) - crittografano alcuni tipi di file (immagini, documenti) o tutti i file; quando la crittografia completa viene eseguita, un pop-up di solito informa l'utente che (tutti) i file sono stati crittografati e che è necessario pagare una tariffa per recuperarli, di solito in criptovaluta</a:t>
            </a:r>
          </a:p>
          <a:p>
            <a:pPr marL="566738" indent="-457200"/>
            <a:r>
              <a:rPr lang="en-US" altLang="en-US" b="1" dirty="0" smtClean="0"/>
              <a:t>Wiper</a:t>
            </a:r>
            <a:r>
              <a:rPr lang="en-US" altLang="en-US" dirty="0" smtClean="0"/>
              <a:t>: assomiglia a un ransomware ma distrugge i dati, anche se spesso viene richiesto un pagamento.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Greyware</a:t>
            </a:r>
            <a:endParaRPr lang="it-IT" altLang="en-US" dirty="0" smtClean="0"/>
          </a:p>
        </p:txBody>
      </p:sp>
      <p:sp>
        <p:nvSpPr>
          <p:cNvPr id="2765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04662"/>
            <a:ext cx="1132623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Può peggiorare le prestazioni dei computer e causare rischi per la sicurezza.</a:t>
            </a:r>
          </a:p>
          <a:p>
            <a:pPr marL="566738" indent="-457200"/>
            <a:r>
              <a:rPr lang="en-US" altLang="en-US" dirty="0" smtClean="0"/>
              <a:t>Si comportano in modo fastidioso o indesiderato, ma di solito sono </a:t>
            </a:r>
            <a:r>
              <a:rPr lang="en-US" altLang="en-US" dirty="0" err="1" smtClean="0"/>
              <a:t>meno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pericolosi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Esempi:</a:t>
            </a:r>
          </a:p>
          <a:p>
            <a:pPr marL="1023938" lvl="1" indent="-457200"/>
            <a:r>
              <a:rPr lang="en-US" altLang="en-US" dirty="0" smtClean="0"/>
              <a:t>spyware - ad es. </a:t>
            </a:r>
            <a:r>
              <a:rPr lang="en-US" altLang="en-US" dirty="0" err="1" smtClean="0"/>
              <a:t>keylogger</a:t>
            </a:r>
            <a:endParaRPr lang="en-US" altLang="en-US" dirty="0" smtClean="0"/>
          </a:p>
          <a:p>
            <a:pPr marL="1023938" lvl="1" indent="-457200"/>
            <a:r>
              <a:rPr lang="en-US" altLang="en-US" dirty="0" smtClean="0"/>
              <a:t>adware - ad esempio finestre pubblicitarie sullo schermo o nel browser, dialer fraudolenti, ecc.)</a:t>
            </a:r>
          </a:p>
          <a:p>
            <a:pPr marL="1023938" lvl="1" indent="-457200"/>
            <a:r>
              <a:rPr lang="en-US" altLang="en-US" dirty="0" smtClean="0"/>
              <a:t>Programmi potenzialmente indesiderati (PUP), ad esempio applicazioni installate inavvertitamente dall'utente a causa di un errore in un accordo durante l'installazione di un altro programma.</a:t>
            </a:r>
          </a:p>
          <a:p>
            <a:pPr marL="566738" indent="-457200"/>
            <a:r>
              <a:rPr lang="en-US" altLang="en-US" dirty="0" smtClean="0"/>
              <a:t>A volte </a:t>
            </a:r>
            <a:r>
              <a:rPr lang="en-US" altLang="en-US" dirty="0" err="1" smtClean="0"/>
              <a:t>modificano</a:t>
            </a:r>
            <a:r>
              <a:rPr lang="en-US" altLang="en-US" dirty="0" smtClean="0"/>
              <a:t> solo </a:t>
            </a:r>
            <a:r>
              <a:rPr lang="en-US" altLang="en-US" dirty="0" smtClean="0"/>
              <a:t>le impostazioni dei browser e di altri programmi.</a:t>
            </a:r>
            <a:endParaRPr lang="it-IT" alt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i="1" dirty="0" smtClean="0"/>
              <a:t>Malware </a:t>
            </a:r>
            <a:r>
              <a:rPr lang="en-US" altLang="en-US" i="1" dirty="0" err="1"/>
              <a:t>senza file</a:t>
            </a:r>
            <a:endParaRPr lang="it-IT" altLang="en-US" dirty="0" smtClean="0"/>
          </a:p>
        </p:txBody>
      </p:sp>
      <p:sp>
        <p:nvSpPr>
          <p:cNvPr id="3072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Conosciute anche come </a:t>
            </a:r>
            <a:r>
              <a:rPr lang="en-US" altLang="en-US" i="1" dirty="0"/>
              <a:t>Minacce </a:t>
            </a:r>
            <a:r>
              <a:rPr lang="en-US" altLang="en-US" i="1" dirty="0" err="1"/>
              <a:t>Volatili</a:t>
            </a:r>
            <a:r>
              <a:rPr lang="en-US" altLang="en-US" i="1" dirty="0"/>
              <a:t> </a:t>
            </a:r>
            <a:r>
              <a:rPr lang="en-US" altLang="en-US" i="1" dirty="0" err="1" smtClean="0"/>
              <a:t>Avanzate</a:t>
            </a:r>
            <a:r>
              <a:rPr lang="en-US" altLang="en-US" i="1" dirty="0" smtClean="0"/>
              <a:t>. </a:t>
            </a:r>
            <a:endParaRPr lang="en-US" altLang="en-US" i="1" dirty="0" smtClean="0"/>
          </a:p>
          <a:p>
            <a:pPr marL="566738" indent="-457200"/>
            <a:r>
              <a:rPr lang="en-US" altLang="en-US" dirty="0" smtClean="0"/>
              <a:t>Funziona in memoria e non richiede un file per funzionare.</a:t>
            </a:r>
          </a:p>
          <a:p>
            <a:pPr marL="566738" indent="-457200"/>
            <a:r>
              <a:rPr lang="en-US" altLang="en-US" dirty="0" smtClean="0"/>
              <a:t>Utilizza gli strumenti di sistema esistenti per svolgere la </a:t>
            </a:r>
            <a:r>
              <a:rPr lang="en-US" altLang="en-US" dirty="0" err="1" smtClean="0"/>
              <a:t>propria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attività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L'assenza di file nel file system ne rende difficile l'individuazione e l'analisi.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smtClean="0"/>
              <a:t>I rischi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Il software vulnerabile può essere sfruttato per ottenere privilegi o aggirare le difese, fino a quando il problema non è stato </a:t>
            </a:r>
            <a:r>
              <a:rPr lang="en-US" dirty="0" smtClean="0"/>
              <a:t>risolto.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Il software </a:t>
            </a:r>
            <a:r>
              <a:rPr lang="en-US" dirty="0"/>
              <a:t>deve essere aggiornato, in particolare il </a:t>
            </a:r>
            <a:r>
              <a:rPr lang="en-US" dirty="0" smtClean="0"/>
              <a:t>sistema </a:t>
            </a:r>
            <a:r>
              <a:rPr lang="en-US" dirty="0"/>
              <a:t>operativo.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I firewall </a:t>
            </a:r>
            <a:r>
              <a:rPr lang="en-US" dirty="0"/>
              <a:t>e i sistemi di rilevamento delle intrusioni </a:t>
            </a:r>
            <a:r>
              <a:rPr lang="en-US" dirty="0" smtClean="0"/>
              <a:t>devono monitorare </a:t>
            </a:r>
            <a:r>
              <a:rPr lang="en-US" dirty="0"/>
              <a:t>i modelli di traffico sulla </a:t>
            </a:r>
            <a:r>
              <a:rPr lang="en-US" dirty="0" smtClean="0"/>
              <a:t>LAN.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Regola </a:t>
            </a:r>
            <a:r>
              <a:rPr lang="en-US" dirty="0"/>
              <a:t>del minimo </a:t>
            </a:r>
            <a:r>
              <a:rPr lang="en-US" dirty="0" smtClean="0"/>
              <a:t>privilegio: gli utenti </a:t>
            </a:r>
            <a:r>
              <a:rPr lang="en-US" dirty="0"/>
              <a:t>e i programmi non devono avere più privilegi di quelli </a:t>
            </a:r>
            <a:r>
              <a:rPr lang="en-US" dirty="0" smtClean="0"/>
              <a:t>necessari.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 smtClean="0"/>
              <a:t>Mitigazione del rischio</a:t>
            </a:r>
          </a:p>
        </p:txBody>
      </p:sp>
      <p:sp>
        <p:nvSpPr>
          <p:cNvPr id="3277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 software </a:t>
            </a:r>
            <a:r>
              <a:rPr lang="en-US" altLang="en-US" i="1" dirty="0" smtClean="0"/>
              <a:t>antivirus </a:t>
            </a:r>
            <a:r>
              <a:rPr lang="en-US" altLang="en-US" dirty="0" smtClean="0"/>
              <a:t>bloccano ed eventualmente rimuovono alcuni tipi di malware:</a:t>
            </a:r>
          </a:p>
          <a:p>
            <a:pPr marL="1023938" lvl="1" indent="-457200"/>
            <a:r>
              <a:rPr lang="en-US" altLang="en-US" dirty="0" smtClean="0"/>
              <a:t>protezione in tempo reale contro l'installazione di software malware su un computer </a:t>
            </a:r>
          </a:p>
          <a:p>
            <a:pPr marL="1023938" lvl="1" indent="-457200"/>
            <a:r>
              <a:rPr lang="en-US" altLang="en-US" dirty="0" smtClean="0"/>
              <a:t>scansione completa dei file e della configurazione (ad esempio il registro di Windows) alla ricerca di potenziali minacce. </a:t>
            </a:r>
          </a:p>
          <a:p>
            <a:pPr marL="566738" indent="-457200"/>
            <a:r>
              <a:rPr lang="en-US" altLang="en-US" dirty="0" smtClean="0"/>
              <a:t>I </a:t>
            </a:r>
            <a:r>
              <a:rPr lang="en-US" altLang="en-US" i="1" dirty="0" smtClean="0"/>
              <a:t>personal firewall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analizzano</a:t>
            </a:r>
            <a:r>
              <a:rPr lang="en-US" altLang="en-US" dirty="0" smtClean="0"/>
              <a:t> </a:t>
            </a:r>
            <a:r>
              <a:rPr lang="en-US" altLang="en-US" dirty="0" smtClean="0"/>
              <a:t>qualsiasi connessione di rete e sono in grado di individuare attività insolite.</a:t>
            </a:r>
          </a:p>
          <a:p>
            <a:pPr marL="566738" indent="-457200"/>
            <a:r>
              <a:rPr lang="en-US" altLang="en-US" dirty="0" smtClean="0"/>
              <a:t>Il </a:t>
            </a:r>
            <a:r>
              <a:rPr lang="en-US" altLang="en-US" i="1" dirty="0" smtClean="0"/>
              <a:t>sandboxing</a:t>
            </a:r>
            <a:r>
              <a:rPr lang="en-US" altLang="en-US" dirty="0" smtClean="0"/>
              <a:t> consiste nell'esecuzione di un'applicazione isolata dal resto del sistema:</a:t>
            </a:r>
          </a:p>
          <a:p>
            <a:pPr marL="1023938" lvl="1" indent="-457200"/>
            <a:r>
              <a:rPr lang="en-US" altLang="en-US" dirty="0" smtClean="0"/>
              <a:t>Applicazioni in sandboxing</a:t>
            </a:r>
          </a:p>
          <a:p>
            <a:pPr marL="1023938" lvl="1" indent="-457200"/>
            <a:r>
              <a:rPr lang="en-US" altLang="en-US" dirty="0" smtClean="0"/>
              <a:t>Macchine virtuali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/>
              <a:t>Mitigazione del rischio</a:t>
            </a:r>
            <a:endParaRPr lang="it-IT" altLang="en-US" dirty="0" smtClean="0"/>
          </a:p>
        </p:txBody>
      </p:sp>
      <p:sp>
        <p:nvSpPr>
          <p:cNvPr id="3379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i="1" dirty="0"/>
              <a:t>Website vulnerability </a:t>
            </a:r>
            <a:r>
              <a:rPr lang="en-US" altLang="en-US" i="1" dirty="0" smtClean="0"/>
              <a:t>scanners</a:t>
            </a:r>
            <a:br>
              <a:rPr lang="en-US" altLang="en-US" i="1" dirty="0" smtClean="0"/>
            </a:br>
            <a:r>
              <a:rPr lang="en-US" altLang="en-US" dirty="0" err="1" smtClean="0"/>
              <a:t>scansione</a:t>
            </a:r>
            <a:r>
              <a:rPr lang="en-US" altLang="en-US" dirty="0" smtClean="0"/>
              <a:t> </a:t>
            </a:r>
            <a:r>
              <a:rPr lang="en-US" altLang="en-US" dirty="0" smtClean="0"/>
              <a:t>eseguita da alcuni software antivirus rispetto a un elenco di siti pericolosi ben noti e impedisce la connessione ad </a:t>
            </a:r>
            <a:r>
              <a:rPr lang="en-US" altLang="en-US" dirty="0" err="1" smtClean="0"/>
              <a:t>essi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566738" indent="-457200"/>
            <a:r>
              <a:rPr lang="en-US" altLang="en-US" i="1" dirty="0"/>
              <a:t>Network Segregation schemes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dividono una rete in parti e consentono solo il traffico legittimo tra di esse (impediscono la diffusione di software dannoso).</a:t>
            </a:r>
            <a:br>
              <a:rPr lang="en-US" altLang="en-US" dirty="0" smtClean="0"/>
            </a:br>
            <a:r>
              <a:rPr lang="en-US" altLang="en-US" dirty="0" smtClean="0"/>
              <a:t>Le moderne tecniche di Software Defined Networking sono in grado di </a:t>
            </a:r>
            <a:r>
              <a:rPr lang="en-US" altLang="en-US" dirty="0" err="1" smtClean="0"/>
              <a:t>implementarla</a:t>
            </a:r>
            <a:r>
              <a:rPr lang="en-US" altLang="en-US" dirty="0" smtClean="0"/>
              <a:t>.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/>
              <a:t>Mitigazione del rischio</a:t>
            </a:r>
            <a:endParaRPr lang="it-IT" altLang="en-US" dirty="0" smtClean="0"/>
          </a:p>
        </p:txBody>
      </p:sp>
      <p:sp>
        <p:nvSpPr>
          <p:cNvPr id="3481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i="1" dirty="0"/>
              <a:t>Air gap isolation </a:t>
            </a:r>
            <a:r>
              <a:rPr lang="en-US" altLang="en-US" i="1" dirty="0" smtClean="0"/>
              <a:t>o </a:t>
            </a:r>
            <a:r>
              <a:rPr lang="en-US" altLang="en-US" i="1" dirty="0"/>
              <a:t>parallel network schemes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isolamento completo di una porzione di rete e fornitura di controlli avanzati sull'ingresso e l'uscita di software e dati.</a:t>
            </a:r>
            <a:br>
              <a:rPr lang="en-US" altLang="en-US" dirty="0" smtClean="0"/>
            </a:br>
            <a:r>
              <a:rPr lang="en-US" altLang="en-US" dirty="0" smtClean="0"/>
              <a:t>Non è una soluzione definitiva:</a:t>
            </a:r>
          </a:p>
          <a:p>
            <a:pPr marL="1023938" lvl="1" indent="-457200"/>
            <a:r>
              <a:rPr lang="en-US" altLang="en-US" dirty="0" smtClean="0"/>
              <a:t>Il software e i dati devono entrare nel sistema isolato, ad esempio per il patching.</a:t>
            </a:r>
          </a:p>
          <a:p>
            <a:pPr marL="1023938" lvl="1" indent="-457200"/>
            <a:r>
              <a:rPr lang="en-US" altLang="en-US" dirty="0" smtClean="0"/>
              <a:t>Un esempio molto noto: </a:t>
            </a:r>
            <a:r>
              <a:rPr lang="en-US" altLang="en-US" b="1" dirty="0" err="1" smtClean="0"/>
              <a:t>Stuxnet </a:t>
            </a:r>
            <a:r>
              <a:rPr lang="en-US" altLang="en-US" dirty="0" smtClean="0"/>
              <a:t>- un malware </a:t>
            </a:r>
            <a:r>
              <a:rPr lang="en-US" altLang="en-US" dirty="0"/>
              <a:t>che è stato introdotto nell'ambiente bersaglio tramite chiavette USB "casualmente" dimenticate nelle vicinanze, raccolte dal personale dell'impianto e inserite nei computer dell'impianto per visualizzarne il </a:t>
            </a:r>
            <a:r>
              <a:rPr lang="en-US" altLang="en-US" dirty="0" smtClean="0"/>
              <a:t>contenuto</a:t>
            </a:r>
            <a:endParaRPr lang="en-US" altLang="en-US" dirty="0"/>
          </a:p>
          <a:p>
            <a:pPr marL="1023938" lvl="1" indent="-457200"/>
            <a:r>
              <a:rPr lang="en-US" altLang="en-US" dirty="0" smtClean="0"/>
              <a:t>molti </a:t>
            </a:r>
            <a:r>
              <a:rPr lang="en-US" altLang="en-US" dirty="0"/>
              <a:t>modi di attraversare i </a:t>
            </a:r>
            <a:r>
              <a:rPr lang="en-US" altLang="en-US" dirty="0" smtClean="0"/>
              <a:t>vuoti</a:t>
            </a:r>
            <a:r>
              <a:rPr lang="en-US" altLang="en-US" dirty="0"/>
              <a:t> d'aria</a:t>
            </a:r>
            <a:r>
              <a:rPr lang="en-US" altLang="en-US" dirty="0" smtClean="0"/>
              <a:t>: ad esempio analizzando le emissioni </a:t>
            </a:r>
            <a:r>
              <a:rPr lang="en-US" altLang="en-US" dirty="0"/>
              <a:t>elettromagnetiche, termiche e acustiche</a:t>
            </a:r>
          </a:p>
          <a:p>
            <a:pPr marL="1023938" lvl="1" indent="-457200"/>
            <a:endParaRPr lang="en-US" altLang="en-US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di phishing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474944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Molto </a:t>
            </a:r>
            <a:r>
              <a:rPr lang="en-US" dirty="0"/>
              <a:t>comune e facile da </a:t>
            </a:r>
            <a:r>
              <a:rPr lang="en-US" dirty="0" err="1" smtClean="0"/>
              <a:t>eseguire</a:t>
            </a:r>
            <a:r>
              <a:rPr lang="en-US" dirty="0" smtClean="0"/>
              <a:t>.</a:t>
            </a:r>
            <a:endParaRPr lang="en-US" dirty="0" smtClean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Consiste </a:t>
            </a:r>
            <a:r>
              <a:rPr lang="en-US" dirty="0"/>
              <a:t>nell'invio di e-mail che sembrano provenire da un </a:t>
            </a:r>
            <a:r>
              <a:rPr lang="en-US" dirty="0" smtClean="0"/>
              <a:t>mittente</a:t>
            </a:r>
            <a:r>
              <a:rPr lang="en-US" dirty="0"/>
              <a:t> affidabile con l'obiettivo di ingannare la vittima per indurla a compiere un certo tipo di </a:t>
            </a:r>
            <a:r>
              <a:rPr lang="en-US" dirty="0" smtClean="0"/>
              <a:t>operazione (ad esempio inserire </a:t>
            </a:r>
            <a:r>
              <a:rPr lang="en-US" dirty="0"/>
              <a:t>le proprie </a:t>
            </a:r>
            <a:r>
              <a:rPr lang="en-US" dirty="0" err="1" smtClean="0"/>
              <a:t>credenziali</a:t>
            </a:r>
            <a:r>
              <a:rPr lang="en-US" dirty="0" smtClean="0"/>
              <a:t>).</a:t>
            </a:r>
            <a:endParaRPr lang="en-US" dirty="0" smtClean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Tecnica di </a:t>
            </a:r>
            <a:r>
              <a:rPr lang="en-US" dirty="0" err="1" smtClean="0"/>
              <a:t>ingegneria</a:t>
            </a:r>
            <a:r>
              <a:rPr lang="en-US" dirty="0" smtClean="0"/>
              <a:t> </a:t>
            </a:r>
            <a:r>
              <a:rPr lang="en-US" dirty="0" err="1" smtClean="0"/>
              <a:t>sociale</a:t>
            </a:r>
            <a:r>
              <a:rPr lang="en-US" dirty="0" smtClean="0"/>
              <a:t>.</a:t>
            </a:r>
            <a:endParaRPr lang="en-US" dirty="0" smtClean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Esempio:</a:t>
            </a:r>
            <a:br>
              <a:rPr lang="en-US" dirty="0" smtClean="0"/>
            </a:br>
            <a:r>
              <a:rPr lang="en-US" dirty="0" smtClean="0"/>
              <a:t>URL leggermente diversi da quelli legittimi (</a:t>
            </a:r>
            <a:r>
              <a:rPr lang="en-US" dirty="0"/>
              <a:t>è quasi impossibile distinguere tra una L minuscola "l", una I maiuscola "I" e la cifra uno "1</a:t>
            </a:r>
            <a:r>
              <a:rPr lang="en-US" dirty="0" smtClean="0"/>
              <a:t>").</a:t>
            </a:r>
            <a:endParaRPr lang="en-US" dirty="0" smtClean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Le aziende </a:t>
            </a:r>
            <a:r>
              <a:rPr lang="en-US" dirty="0" smtClean="0"/>
              <a:t>serie </a:t>
            </a:r>
            <a:r>
              <a:rPr lang="en-US" dirty="0"/>
              <a:t>non inseriscono mai nelle loro e-mail dei link che portano a una </a:t>
            </a:r>
            <a:r>
              <a:rPr lang="en-US" dirty="0" smtClean="0"/>
              <a:t>pagina </a:t>
            </a:r>
            <a:r>
              <a:rPr lang="en-US" dirty="0"/>
              <a:t>di login.</a:t>
            </a:r>
          </a:p>
          <a:p>
            <a:pPr marL="566928" indent="-457200"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smtClean="0"/>
              <a:t>Attacchi alle password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77148" y="1913861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Le password </a:t>
            </a:r>
            <a:r>
              <a:rPr lang="en-US" dirty="0" err="1"/>
              <a:t>sono</a:t>
            </a:r>
            <a:r>
              <a:rPr lang="en-US" dirty="0"/>
              <a:t> </a:t>
            </a:r>
            <a:r>
              <a:rPr lang="en-US" dirty="0" err="1" smtClean="0"/>
              <a:t>memorizzate</a:t>
            </a:r>
            <a:r>
              <a:rPr lang="en-US" dirty="0" smtClean="0"/>
              <a:t> </a:t>
            </a:r>
            <a:r>
              <a:rPr lang="en-US" dirty="0"/>
              <a:t>come hash, </a:t>
            </a:r>
            <a:r>
              <a:rPr lang="en-US" dirty="0" smtClean="0"/>
              <a:t>molto </a:t>
            </a:r>
            <a:r>
              <a:rPr lang="en-US" dirty="0"/>
              <a:t>difficili da </a:t>
            </a:r>
            <a:r>
              <a:rPr lang="en-US" dirty="0" smtClean="0"/>
              <a:t>invertire.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Metodi di attacco alle password: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/>
              <a:t>Attacco di forza </a:t>
            </a:r>
            <a:r>
              <a:rPr lang="en-US" b="1" dirty="0" smtClean="0"/>
              <a:t>bruta</a:t>
            </a:r>
            <a:r>
              <a:rPr lang="en-US" b="1" dirty="0"/>
              <a:t>: </a:t>
            </a:r>
            <a:r>
              <a:rPr lang="en-US" dirty="0" smtClean="0"/>
              <a:t>il </a:t>
            </a:r>
            <a:r>
              <a:rPr lang="en-US" dirty="0"/>
              <a:t>programma tenta tutte le possibili combinazioni di caratteri di un </a:t>
            </a:r>
            <a:r>
              <a:rPr lang="en-US" dirty="0" smtClean="0"/>
              <a:t>set sul file della password.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/>
              <a:t>Attacco con dizionario: </a:t>
            </a:r>
            <a:r>
              <a:rPr lang="en-US" dirty="0" smtClean="0"/>
              <a:t>il </a:t>
            </a:r>
            <a:r>
              <a:rPr lang="en-US" dirty="0"/>
              <a:t>programma verifica una sequenza di password di uso comune (dizionario</a:t>
            </a:r>
            <a:r>
              <a:rPr lang="en-US" dirty="0" smtClean="0"/>
              <a:t>).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/>
              <a:t>Attacco con file arcobaleno: </a:t>
            </a:r>
            <a:r>
              <a:rPr lang="en-US" dirty="0"/>
              <a:t>una tabella arcobaleno è una tabella precompilata che elenca l'output di funzioni hash di </a:t>
            </a:r>
            <a:r>
              <a:rPr lang="en-US" dirty="0" smtClean="0"/>
              <a:t>password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Se le password criptate sono </a:t>
            </a:r>
            <a:r>
              <a:rPr lang="en-US" dirty="0"/>
              <a:t>disponibili</a:t>
            </a:r>
            <a:r>
              <a:rPr lang="en-US" dirty="0" smtClean="0"/>
              <a:t>, questi attacchi possono essere eseguiti offline alla massima velocità.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Altrimenti, in caso di fallimento della password</a:t>
            </a:r>
            <a:r>
              <a:rPr lang="en-US" altLang="en-US" dirty="0" smtClean="0"/>
              <a:t>, </a:t>
            </a:r>
            <a:r>
              <a:rPr lang="en-US" altLang="en-US" dirty="0"/>
              <a:t>è opportuno adottare una politica di blocco dell'account o di ritardo nel </a:t>
            </a:r>
            <a:r>
              <a:rPr lang="en-US" altLang="en-US" dirty="0" smtClean="0"/>
              <a:t>tentativo </a:t>
            </a:r>
            <a:r>
              <a:rPr lang="en-US" altLang="en-US" dirty="0"/>
              <a:t>successivo.</a:t>
            </a:r>
            <a:endParaRPr lang="it-IT" alt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smtClean="0"/>
              <a:t>Attacchi alle password</a:t>
            </a:r>
          </a:p>
        </p:txBody>
      </p:sp>
      <p:sp>
        <p:nvSpPr>
          <p:cNvPr id="399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 gestori dei sistemi dovrebbero testare regolarmente i file delle password degli utenti dei loro sistemi con programmi in grado di eseguire attacchi alle password (forza bruta e dizionario).</a:t>
            </a:r>
          </a:p>
          <a:p>
            <a:pPr marL="566738" indent="-457200"/>
            <a:r>
              <a:rPr lang="en-US" altLang="en-US" dirty="0" smtClean="0"/>
              <a:t>Un sistema di </a:t>
            </a:r>
            <a:r>
              <a:rPr lang="en-US" altLang="en-US" dirty="0" err="1" smtClean="0"/>
              <a:t>gestione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delle</a:t>
            </a:r>
            <a:r>
              <a:rPr lang="en-US" altLang="en-US" dirty="0" smtClean="0"/>
              <a:t> password </a:t>
            </a:r>
            <a:r>
              <a:rPr lang="en-US" altLang="en-US" dirty="0" smtClean="0"/>
              <a:t>dovrebbe verificare la qualità della password prima di permettere all'utente di impostarla:</a:t>
            </a:r>
          </a:p>
          <a:p>
            <a:pPr marL="1023938" lvl="1" indent="-457200"/>
            <a:r>
              <a:rPr lang="en-US" altLang="en-US" dirty="0" smtClean="0"/>
              <a:t>utilizzo di un numero minimo di caratteri</a:t>
            </a:r>
          </a:p>
          <a:p>
            <a:pPr marL="1023938" lvl="1" indent="-457200"/>
            <a:r>
              <a:rPr lang="en-US" altLang="en-US" dirty="0" smtClean="0"/>
              <a:t>utilizzare caratteri di set diversi (lettere maiuscole e minuscole, cifre, caratteri di punteggiatura)</a:t>
            </a:r>
            <a:endParaRPr lang="it-IT" altLang="en-US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di overflow del buffer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Si verifica </a:t>
            </a:r>
            <a:r>
              <a:rPr lang="en-US" dirty="0"/>
              <a:t>quando </a:t>
            </a:r>
            <a:r>
              <a:rPr lang="en-US" dirty="0" smtClean="0"/>
              <a:t>vengono inviati a </a:t>
            </a:r>
            <a:r>
              <a:rPr lang="en-US" dirty="0"/>
              <a:t>un buffer </a:t>
            </a:r>
            <a:r>
              <a:rPr lang="en-US" dirty="0" smtClean="0"/>
              <a:t>più byte </a:t>
            </a:r>
            <a:r>
              <a:rPr lang="en-US" dirty="0"/>
              <a:t>di quanti ne </a:t>
            </a:r>
            <a:r>
              <a:rPr lang="en-US" dirty="0" err="1"/>
              <a:t>possa</a:t>
            </a:r>
            <a:r>
              <a:rPr lang="en-US" dirty="0"/>
              <a:t> </a:t>
            </a:r>
            <a:r>
              <a:rPr lang="en-US" dirty="0" err="1" smtClean="0"/>
              <a:t>contenere</a:t>
            </a:r>
            <a:r>
              <a:rPr lang="en-US" dirty="0" smtClean="0"/>
              <a:t>.</a:t>
            </a:r>
            <a:endParaRPr lang="en-US" dirty="0" smtClean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Questi byte in </a:t>
            </a:r>
            <a:r>
              <a:rPr lang="en-US" dirty="0" err="1" smtClean="0"/>
              <a:t>eccesso </a:t>
            </a:r>
            <a:r>
              <a:rPr lang="en-US" dirty="0" smtClean="0"/>
              <a:t>traboccano dal </a:t>
            </a:r>
            <a:r>
              <a:rPr lang="en-US" dirty="0"/>
              <a:t>buffer destinato a contenerli e modificano altri </a:t>
            </a:r>
            <a:r>
              <a:rPr lang="en-US" dirty="0" smtClean="0"/>
              <a:t>byte </a:t>
            </a:r>
            <a:r>
              <a:rPr lang="en-US" dirty="0"/>
              <a:t>o, a seconda del sistema operativo e del tipo di file, iniettano addirittura </a:t>
            </a:r>
            <a:r>
              <a:rPr lang="en-US" dirty="0" smtClean="0"/>
              <a:t>codice </a:t>
            </a:r>
            <a:r>
              <a:rPr lang="en-US" dirty="0"/>
              <a:t>macchina eseguibile.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I sistemi operativi </a:t>
            </a:r>
            <a:r>
              <a:rPr lang="en-US" dirty="0" smtClean="0"/>
              <a:t>moderni </a:t>
            </a:r>
            <a:r>
              <a:rPr lang="en-US" dirty="0"/>
              <a:t>possono impedire l'esecuzione di un file eseguibile con dati e </a:t>
            </a:r>
            <a:r>
              <a:rPr lang="en-US" dirty="0" smtClean="0"/>
              <a:t>codice </a:t>
            </a:r>
            <a:r>
              <a:rPr lang="en-US" dirty="0"/>
              <a:t>misti.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I sistemi operativi </a:t>
            </a:r>
            <a:r>
              <a:rPr lang="en-US" dirty="0" smtClean="0"/>
              <a:t>più semplici o l'assenza di uno di essi (come spesso accade </a:t>
            </a:r>
            <a:r>
              <a:rPr lang="en-US" dirty="0"/>
              <a:t>nei </a:t>
            </a:r>
            <a:r>
              <a:rPr lang="en-US" dirty="0" smtClean="0"/>
              <a:t>sistemi </a:t>
            </a:r>
            <a:r>
              <a:rPr lang="en-US" dirty="0"/>
              <a:t>embedded</a:t>
            </a:r>
            <a:r>
              <a:rPr lang="en-US" dirty="0" smtClean="0"/>
              <a:t>) non hanno una protezione prontamente disponibile.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SQL Injection</a:t>
            </a:r>
            <a:endParaRPr lang="it-IT" altLang="en-US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Il linguaggio </a:t>
            </a:r>
            <a:r>
              <a:rPr lang="en-US" dirty="0" smtClean="0"/>
              <a:t>SQL </a:t>
            </a:r>
            <a:r>
              <a:rPr lang="en-US" dirty="0"/>
              <a:t>è utilizzato nei </a:t>
            </a:r>
            <a:r>
              <a:rPr lang="en-US" dirty="0" smtClean="0"/>
              <a:t>database </a:t>
            </a:r>
            <a:r>
              <a:rPr lang="en-US" dirty="0"/>
              <a:t>relazionali.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A causa della </a:t>
            </a:r>
            <a:r>
              <a:rPr lang="en-US" dirty="0"/>
              <a:t>natura interpretativa della query SQL, il codice SQL dannoso viene inviato a una pagina Web che sa di utilizzare una query SQL per raccogliere i dati da presentare all'</a:t>
            </a:r>
            <a:r>
              <a:rPr lang="en-US" dirty="0" smtClean="0"/>
              <a:t>utente.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Il </a:t>
            </a:r>
            <a:r>
              <a:rPr lang="en-US" dirty="0"/>
              <a:t>codice SQL dannoso modifica (a volte aggiungendo altre parti sintattiche) la query SQL predefinita che risulta essere una query modificata che espone dati diversi da quelli </a:t>
            </a:r>
            <a:r>
              <a:rPr lang="en-US" dirty="0" smtClean="0"/>
              <a:t>per cui </a:t>
            </a:r>
            <a:r>
              <a:rPr lang="en-US" dirty="0"/>
              <a:t>era stata scritta la query originale.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Prevenire questo tipo di attacchi non è complesso (ad esempio, impedire l'accesso ad altre tabelle del database oltre a quelle necessarie per eseguire la query originale</a:t>
            </a:r>
            <a:r>
              <a:rPr lang="en-US" dirty="0" smtClean="0"/>
              <a:t>).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Cross-site Scripting (XSS)</a:t>
            </a:r>
            <a:endParaRPr lang="it-IT" altLang="en-US" dirty="0" smtClean="0"/>
          </a:p>
        </p:txBody>
      </p:sp>
      <p:sp>
        <p:nvSpPr>
          <p:cNvPr id="4301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Gli script eseguibili dannosi vengono iniettati nel codice di un'applicazione web (plugin) o di una pagina web affidabile.</a:t>
            </a:r>
          </a:p>
          <a:p>
            <a:pPr marL="566738" indent="-457200"/>
            <a:r>
              <a:rPr lang="en-US" altLang="en-US" dirty="0" smtClean="0"/>
              <a:t>Quando viene scaricato da altre persone (visualizzatori), il browser web dell'utente considera che sia stato consegnato da una fonte affidabile e quindi il codice iniettato non viene identificato come dannoso.</a:t>
            </a:r>
          </a:p>
          <a:p>
            <a:pPr marL="566738" indent="-457200"/>
            <a:r>
              <a:rPr lang="en-US" altLang="en-US" dirty="0" smtClean="0"/>
              <a:t>Il contenuto attivo di solito consente a un utente malintenzionato di accedere al contenuto sensibile della pagina, ai cookie di sessione o ad altre informazioni che il browser conserva per conto dell'utente.</a:t>
            </a:r>
          </a:p>
          <a:p>
            <a:pPr marL="566738" indent="-457200"/>
            <a:r>
              <a:rPr lang="en-US" dirty="0"/>
              <a:t>Ad esempio, rubare il SESSIONID della sessione di un sito web </a:t>
            </a:r>
            <a:r>
              <a:rPr lang="en-US" dirty="0" smtClean="0"/>
              <a:t>potrebbe </a:t>
            </a:r>
            <a:r>
              <a:rPr lang="en-US" dirty="0"/>
              <a:t>consentire a un impostore di bypassare la fase di login e operare illecitamente per conto dell'</a:t>
            </a:r>
            <a:r>
              <a:rPr lang="en-US" dirty="0" smtClean="0"/>
              <a:t>utente.</a:t>
            </a:r>
            <a:endParaRPr lang="en-US" dirty="0"/>
          </a:p>
          <a:p>
            <a:pPr marL="566738" indent="-457200"/>
            <a:endParaRPr lang="it-IT" altLang="en-US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CSRF (Cross-Site Request Forgery)</a:t>
            </a:r>
            <a:endParaRPr lang="it-IT" altLang="en-US" dirty="0" smtClean="0"/>
          </a:p>
        </p:txBody>
      </p:sp>
      <p:sp>
        <p:nvSpPr>
          <p:cNvPr id="45059" name="Content Placeholder 6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Richiesta http </a:t>
            </a:r>
            <a:r>
              <a:rPr lang="en-US" altLang="en-US" dirty="0" err="1" smtClean="0"/>
              <a:t>involontaria</a:t>
            </a:r>
            <a:r>
              <a:rPr lang="en-US" altLang="en-US" dirty="0" smtClean="0"/>
              <a:t> </a:t>
            </a:r>
            <a:r>
              <a:rPr lang="en-US" altLang="en-US" dirty="0" smtClean="0"/>
              <a:t>(ma </a:t>
            </a:r>
            <a:r>
              <a:rPr lang="en-US" altLang="en-US" dirty="0" err="1" smtClean="0"/>
              <a:t>programmata</a:t>
            </a:r>
            <a:r>
              <a:rPr lang="en-US" altLang="en-US" dirty="0" smtClean="0"/>
              <a:t> </a:t>
            </a:r>
            <a:r>
              <a:rPr lang="en-US" altLang="en-US" dirty="0" smtClean="0"/>
              <a:t>dall'aggressore) a un sito web eseguita da un utente già autenticato a quel </a:t>
            </a:r>
            <a:r>
              <a:rPr lang="en-US" altLang="en-US" dirty="0" err="1" smtClean="0"/>
              <a:t>sito</a:t>
            </a:r>
            <a:r>
              <a:rPr lang="en-US" altLang="en-US" dirty="0" smtClean="0"/>
              <a:t> </a:t>
            </a:r>
            <a:r>
              <a:rPr lang="en-US" altLang="en-US" dirty="0" smtClean="0"/>
              <a:t>web.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Il sito web eseguirà la richiesta senza ulteriori verifiche, consentendo all'aggressore di portare a termine il suo attacco.</a:t>
            </a:r>
          </a:p>
          <a:p>
            <a:pPr marL="566738" indent="-457200"/>
            <a:r>
              <a:rPr lang="en-US" altLang="en-US" dirty="0" smtClean="0"/>
              <a:t>Questo tipo di attacco permette di modificare i dati dell'utente o di eseguire transazioni indesiderate, come acquisti indesiderati, se si trattasse ad esempio di un sito di </a:t>
            </a:r>
            <a:r>
              <a:rPr lang="en-US" altLang="en-US" dirty="0" smtClean="0"/>
              <a:t>e-commerce.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Esempio: </a:t>
            </a:r>
            <a:r>
              <a:rPr lang="en-US" altLang="en-US" dirty="0"/>
              <a:t>modifica dell</a:t>
            </a:r>
            <a:r>
              <a:rPr lang="en-US" altLang="en-US" dirty="0" smtClean="0"/>
              <a:t>'URL di una richiesta http GET "</a:t>
            </a:r>
            <a:r>
              <a:rPr lang="en-US" altLang="en-US" dirty="0"/>
              <a:t>Cambia password".</a:t>
            </a:r>
          </a:p>
          <a:p>
            <a:pPr marL="566738" indent="-457200"/>
            <a:r>
              <a:rPr lang="en-US" altLang="en-US" dirty="0" smtClean="0"/>
              <a:t>I buoni </a:t>
            </a:r>
            <a:r>
              <a:rPr lang="en-US" altLang="en-US" dirty="0"/>
              <a:t>metodi di cambio password chiedono di inserire la vecchia password e di utilizzare un </a:t>
            </a:r>
            <a:r>
              <a:rPr lang="en-US" altLang="en-US" dirty="0" smtClean="0"/>
              <a:t>metodo </a:t>
            </a:r>
            <a:r>
              <a:rPr lang="en-US" altLang="en-US" dirty="0"/>
              <a:t>CAPTCHA.</a:t>
            </a:r>
            <a:endParaRPr lang="it-IT" altLang="en-US" dirty="0"/>
          </a:p>
          <a:p>
            <a:pPr marL="566738" indent="-457200"/>
            <a:endParaRPr lang="en-US" altLang="en-US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Attacchi legati ai file</a:t>
            </a:r>
            <a:endParaRPr lang="it-IT" altLang="en-US" smtClean="0"/>
          </a:p>
        </p:txBody>
      </p:sp>
      <p:sp>
        <p:nvSpPr>
          <p:cNvPr id="4710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844701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Gli attacchi più comuni sono:</a:t>
            </a:r>
          </a:p>
          <a:p>
            <a:pPr marL="1023938" lvl="1" indent="-457200"/>
            <a:r>
              <a:rPr lang="en-US" altLang="en-US" b="1" dirty="0"/>
              <a:t>Insecure Direct Object References: </a:t>
            </a:r>
            <a:r>
              <a:rPr lang="en-US" altLang="en-US" dirty="0" smtClean="0"/>
              <a:t>un'</a:t>
            </a:r>
            <a:r>
              <a:rPr lang="en-US" altLang="en-US" dirty="0"/>
              <a:t>applicazione richiede una risorsa da un server chiamandola con </a:t>
            </a:r>
            <a:r>
              <a:rPr lang="en-US" altLang="en-US" dirty="0" err="1"/>
              <a:t>il</a:t>
            </a:r>
            <a:r>
              <a:rPr lang="en-US" altLang="en-US" dirty="0"/>
              <a:t> </a:t>
            </a:r>
            <a:r>
              <a:rPr lang="en-US" altLang="en-US" dirty="0" err="1" smtClean="0"/>
              <a:t>nome</a:t>
            </a:r>
            <a:r>
              <a:rPr lang="en-US" altLang="en-US" dirty="0"/>
              <a:t>, </a:t>
            </a:r>
            <a:r>
              <a:rPr lang="en-US" altLang="en-US" dirty="0" smtClean="0"/>
              <a:t>il </a:t>
            </a:r>
            <a:r>
              <a:rPr lang="en-US" altLang="en-US" dirty="0" err="1" smtClean="0"/>
              <a:t>nome</a:t>
            </a:r>
            <a:r>
              <a:rPr lang="en-US" altLang="en-US" dirty="0" smtClean="0"/>
              <a:t> </a:t>
            </a:r>
            <a:r>
              <a:rPr lang="en-US" altLang="en-US" dirty="0" smtClean="0"/>
              <a:t>è </a:t>
            </a:r>
            <a:r>
              <a:rPr lang="en-US" altLang="en-US" dirty="0" smtClean="0"/>
              <a:t>modificato per </a:t>
            </a:r>
            <a:r>
              <a:rPr lang="en-US" altLang="en-US" dirty="0" err="1" smtClean="0"/>
              <a:t>richiederne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un'altra</a:t>
            </a:r>
            <a:endParaRPr lang="en-US" altLang="en-US" dirty="0"/>
          </a:p>
          <a:p>
            <a:pPr marL="1023938" lvl="1" indent="-457200"/>
            <a:r>
              <a:rPr lang="en-US" altLang="en-US" b="1" dirty="0"/>
              <a:t>Local File Inclusion (LFI): </a:t>
            </a:r>
            <a:r>
              <a:rPr lang="en-US" altLang="en-US" dirty="0" smtClean="0"/>
              <a:t>vulnerabilità </a:t>
            </a:r>
            <a:r>
              <a:rPr lang="en-US" altLang="en-US" dirty="0"/>
              <a:t>delle funzioni GET e POST del linguaggio PHP </a:t>
            </a:r>
            <a:r>
              <a:rPr lang="en-US" altLang="en-US" dirty="0" smtClean="0"/>
              <a:t>che inserisce </a:t>
            </a:r>
            <a:r>
              <a:rPr lang="en-US" altLang="en-US" dirty="0"/>
              <a:t>file dannosi </a:t>
            </a:r>
            <a:r>
              <a:rPr lang="en-US" altLang="en-US" dirty="0" err="1"/>
              <a:t>nel</a:t>
            </a:r>
            <a:r>
              <a:rPr lang="en-US" altLang="en-US" dirty="0"/>
              <a:t> </a:t>
            </a:r>
            <a:r>
              <a:rPr lang="en-US" altLang="en-US" dirty="0" err="1" smtClean="0"/>
              <a:t>codice</a:t>
            </a:r>
            <a:endParaRPr lang="en-US" altLang="en-US" dirty="0"/>
          </a:p>
          <a:p>
            <a:pPr marL="1023938" lvl="1" indent="-457200"/>
            <a:r>
              <a:rPr lang="en-US" altLang="en-US" b="1" dirty="0"/>
              <a:t>Path Traversal: </a:t>
            </a:r>
            <a:r>
              <a:rPr lang="en-US" altLang="en-US" dirty="0" smtClean="0"/>
              <a:t>esecuzione di comandi da parte di un </a:t>
            </a:r>
            <a:r>
              <a:rPr lang="en-US" altLang="en-US" dirty="0"/>
              <a:t>utente malintenzionato per accedere a directory con </a:t>
            </a:r>
            <a:r>
              <a:rPr lang="en-US" altLang="en-US" dirty="0" smtClean="0"/>
              <a:t>accesso </a:t>
            </a:r>
            <a:r>
              <a:rPr lang="en-US" altLang="en-US" dirty="0"/>
              <a:t>limitato</a:t>
            </a:r>
            <a:r>
              <a:rPr lang="en-US" altLang="en-US" dirty="0" smtClean="0"/>
              <a:t>. Spesso viene eseguito in seguito a </a:t>
            </a:r>
            <a:r>
              <a:rPr lang="en-US" altLang="en-US" dirty="0"/>
              <a:t>un LFI per entrare in profondità nel sistema e ottenere i </a:t>
            </a:r>
            <a:r>
              <a:rPr lang="en-US" altLang="en-US" dirty="0" err="1" smtClean="0"/>
              <a:t>privilegi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necessari</a:t>
            </a:r>
            <a:endParaRPr lang="en-US" altLang="en-US" dirty="0"/>
          </a:p>
          <a:p>
            <a:pPr marL="566738" indent="-457200"/>
            <a:r>
              <a:rPr lang="en-US" altLang="en-US" dirty="0"/>
              <a:t>Per proteggersi da questi tipi di </a:t>
            </a:r>
            <a:r>
              <a:rPr lang="en-US" altLang="en-US" dirty="0" smtClean="0"/>
              <a:t>attacchi:</a:t>
            </a:r>
          </a:p>
          <a:p>
            <a:pPr marL="1023938" lvl="1" indent="-457200"/>
            <a:r>
              <a:rPr lang="en-US" altLang="en-US" dirty="0" smtClean="0"/>
              <a:t>impedire il </a:t>
            </a:r>
            <a:r>
              <a:rPr lang="en-US" altLang="en-US" dirty="0"/>
              <a:t>caricamento di file sui </a:t>
            </a:r>
            <a:r>
              <a:rPr lang="en-US" altLang="en-US" dirty="0" smtClean="0"/>
              <a:t>server</a:t>
            </a:r>
          </a:p>
          <a:p>
            <a:pPr marL="1023938" lvl="1" indent="-457200"/>
            <a:r>
              <a:rPr lang="en-US" altLang="en-US" dirty="0" smtClean="0"/>
              <a:t>disabilitare l'esecuzione di </a:t>
            </a:r>
            <a:r>
              <a:rPr lang="en-US" altLang="en-US" dirty="0"/>
              <a:t>codice remoto</a:t>
            </a:r>
          </a:p>
          <a:p>
            <a:pPr marL="1023938" lvl="1" indent="-457200"/>
            <a:r>
              <a:rPr lang="en-US" altLang="en-US" dirty="0" smtClean="0"/>
              <a:t>limitare l'</a:t>
            </a:r>
            <a:r>
              <a:rPr lang="en-US" altLang="en-US" dirty="0"/>
              <a:t>accesso di PHP al file </a:t>
            </a:r>
            <a:r>
              <a:rPr lang="en-US" altLang="en-US" dirty="0" smtClean="0"/>
              <a:t>system</a:t>
            </a:r>
          </a:p>
          <a:p>
            <a:pPr marL="1023938" lvl="1" indent="-457200"/>
            <a:r>
              <a:rPr lang="en-US" altLang="en-US" dirty="0" smtClean="0"/>
              <a:t>aggiornamento del software</a:t>
            </a:r>
          </a:p>
          <a:p>
            <a:endParaRPr lang="en-US" altLang="en-US" dirty="0"/>
          </a:p>
          <a:p>
            <a:pPr marL="566738" indent="-457200"/>
            <a:endParaRPr lang="en-US" altLang="en-US" dirty="0"/>
          </a:p>
          <a:p>
            <a:endParaRPr lang="en-US" altLang="en-US" dirty="0" smtClean="0"/>
          </a:p>
          <a:p>
            <a:endParaRPr lang="en-US" altLang="en-US" dirty="0" smtClean="0"/>
          </a:p>
          <a:p>
            <a:endParaRPr lang="en-US" altLang="en-US" dirty="0" smtClean="0"/>
          </a:p>
          <a:p>
            <a:endParaRPr lang="it-IT" altLang="en-US" dirty="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4248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 smtClean="0"/>
              <a:t>Attacchi</a:t>
            </a:r>
            <a:r>
              <a:rPr lang="en-US" altLang="en-US" dirty="0" smtClean="0"/>
              <a:t> </a:t>
            </a:r>
            <a:r>
              <a:rPr lang="en-US" altLang="en-US" dirty="0" smtClean="0"/>
              <a:t>Denial of Service </a:t>
            </a:r>
            <a:r>
              <a:rPr lang="en-US" altLang="en-US" dirty="0" smtClean="0"/>
              <a:t>(</a:t>
            </a:r>
            <a:r>
              <a:rPr lang="en-US" altLang="en-US" dirty="0" err="1" smtClean="0"/>
              <a:t>DoS</a:t>
            </a:r>
            <a:r>
              <a:rPr lang="en-US" altLang="en-US" dirty="0" smtClean="0"/>
              <a:t>)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77148" y="1904662"/>
            <a:ext cx="11299661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Gli attacchi </a:t>
            </a:r>
            <a:r>
              <a:rPr lang="en-US" dirty="0" err="1"/>
              <a:t>DoS </a:t>
            </a:r>
            <a:r>
              <a:rPr lang="en-US" dirty="0"/>
              <a:t>consistono fondamentalmente nell'invio di molti pacchetti per bloccare la possibilità di ricevere altri </a:t>
            </a:r>
            <a:r>
              <a:rPr lang="en-US" dirty="0" smtClean="0"/>
              <a:t>pacchetti.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Questo impedisce l'</a:t>
            </a:r>
            <a:r>
              <a:rPr lang="en-US" dirty="0"/>
              <a:t>accesso alla macchina agli utenti abituali, bloccando i servizi </a:t>
            </a:r>
            <a:r>
              <a:rPr lang="en-US" dirty="0" smtClean="0"/>
              <a:t>offerti.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In un attacco </a:t>
            </a:r>
            <a:r>
              <a:rPr lang="en-US" dirty="0" err="1" smtClean="0"/>
              <a:t>DoS </a:t>
            </a:r>
            <a:r>
              <a:rPr lang="en-US" dirty="0"/>
              <a:t>viene utilizzato </a:t>
            </a:r>
            <a:r>
              <a:rPr lang="en-US" dirty="0" smtClean="0"/>
              <a:t>un </a:t>
            </a:r>
            <a:r>
              <a:rPr lang="en-US" dirty="0"/>
              <a:t>singolo host per effettuare l'</a:t>
            </a:r>
            <a:r>
              <a:rPr lang="en-US" dirty="0" smtClean="0"/>
              <a:t>attacco.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In un </a:t>
            </a:r>
            <a:r>
              <a:rPr lang="en-US" dirty="0" err="1"/>
              <a:t>DDoS </a:t>
            </a:r>
            <a:r>
              <a:rPr lang="en-US" dirty="0" smtClean="0"/>
              <a:t>l'attacco viene </a:t>
            </a:r>
            <a:r>
              <a:rPr lang="en-US" dirty="0"/>
              <a:t>effettuato </a:t>
            </a:r>
            <a:r>
              <a:rPr lang="en-US" dirty="0" smtClean="0"/>
              <a:t>utilizzando </a:t>
            </a:r>
            <a:r>
              <a:rPr lang="en-US" dirty="0"/>
              <a:t>molti host (anche migliaia o milioni) allo stesso </a:t>
            </a:r>
            <a:r>
              <a:rPr lang="en-US" dirty="0" smtClean="0"/>
              <a:t>tempo.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Gli host sono stati precedentemente infettati da un malware e sono organizzati in una </a:t>
            </a:r>
            <a:r>
              <a:rPr lang="en-US" b="1" dirty="0" smtClean="0"/>
              <a:t>botnet. 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Gli host di una botnet avviano connessioni sincronizzate con la macchina vittima (ad esempio, eseguono un </a:t>
            </a:r>
            <a:r>
              <a:rPr lang="en-US" dirty="0"/>
              <a:t>attacco </a:t>
            </a:r>
            <a:r>
              <a:rPr lang="en-US" dirty="0" err="1" smtClean="0"/>
              <a:t>Syn-Flood</a:t>
            </a:r>
            <a:r>
              <a:rPr lang="en-US" dirty="0" smtClean="0"/>
              <a:t>).</a:t>
            </a:r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7019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Attacchi Denial of Service: </a:t>
            </a:r>
            <a:r>
              <a:rPr lang="en-US" altLang="en-US" dirty="0" err="1"/>
              <a:t>Syn-Flood</a:t>
            </a:r>
            <a:endParaRPr lang="it-IT" altLang="en-US" dirty="0" smtClean="0"/>
          </a:p>
        </p:txBody>
      </p:sp>
      <p:sp>
        <p:nvSpPr>
          <p:cNvPr id="491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Una grande quantità di richieste di connessione viene inviata contemporaneamente a un computer vittima.</a:t>
            </a:r>
          </a:p>
          <a:p>
            <a:pPr marL="566738" indent="-457200"/>
            <a:r>
              <a:rPr lang="en-US" altLang="en-US" dirty="0" smtClean="0"/>
              <a:t>La vittima che riceve una richiesta (un pacchetto SYN) risponde al client inviando un messaggio, allocando alcune risorse per questa connessione e attendendo il pacchetto di conferma.</a:t>
            </a:r>
          </a:p>
          <a:p>
            <a:pPr marL="566738" indent="-457200"/>
            <a:r>
              <a:rPr lang="en-US" altLang="en-US" dirty="0" smtClean="0"/>
              <a:t>Il pacchetto ACK non arriva mai e la richiesta di connessione rimane attiva fino a quando non si verifica un timeout.</a:t>
            </a:r>
          </a:p>
          <a:p>
            <a:pPr marL="566738" indent="-457200"/>
            <a:r>
              <a:rPr lang="en-US" altLang="en-US" dirty="0" smtClean="0"/>
              <a:t>Se tutte le connessioni possibili sono state attivate, il servizio fornito dalla macchina non sarà più disponibile.</a:t>
            </a:r>
          </a:p>
          <a:p>
            <a:pPr marL="566738" indent="-457200"/>
            <a:r>
              <a:rPr lang="en-US" altLang="en-US" dirty="0" smtClean="0"/>
              <a:t>Il timeout avviene in pochi secondi, ma l'enorme numero di richieste mantiene la macchina intasata.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39464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Attacchi Denial of Service: </a:t>
            </a:r>
            <a:r>
              <a:rPr lang="en-US" altLang="en-US" dirty="0" smtClean="0"/>
              <a:t>Smurf</a:t>
            </a:r>
            <a:endParaRPr lang="it-IT" altLang="en-US" dirty="0" smtClean="0"/>
          </a:p>
        </p:txBody>
      </p:sp>
      <p:sp>
        <p:nvSpPr>
          <p:cNvPr id="501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Si tratta di una combinazione di spoofing IP e richieste ICMP.</a:t>
            </a:r>
          </a:p>
          <a:p>
            <a:pPr marL="566738" indent="-457200"/>
            <a:r>
              <a:rPr lang="en-US" altLang="en-US" dirty="0" smtClean="0"/>
              <a:t>Lo spoofing IP si riferisce all'invio di un pacchetto IP in cui l'IP del mittente è contraffatto.</a:t>
            </a:r>
          </a:p>
          <a:p>
            <a:pPr marL="566738" indent="-457200"/>
            <a:r>
              <a:rPr lang="en-US" altLang="en-US" dirty="0"/>
              <a:t>I pacchetti </a:t>
            </a:r>
            <a:r>
              <a:rPr lang="en-US" altLang="en-US" i="1" dirty="0"/>
              <a:t>ICMP echo request </a:t>
            </a:r>
            <a:r>
              <a:rPr lang="en-US" altLang="en-US" dirty="0" smtClean="0"/>
              <a:t>vengono creati con l'indirizzo IP del mittente modificato in quello della vittima.</a:t>
            </a:r>
          </a:p>
          <a:p>
            <a:pPr marL="566738" indent="-457200"/>
            <a:r>
              <a:rPr lang="en-US" altLang="en-US" dirty="0" smtClean="0"/>
              <a:t>Questi pacchetti vengono inviati a indirizzi IP di broadcasting: la vittima riceverà una risposta per ogni richiesta da qualsiasi host attivo sulla rete (flooding).</a:t>
            </a:r>
          </a:p>
          <a:p>
            <a:pPr marL="566738" indent="-457200"/>
            <a:r>
              <a:rPr lang="en-US" altLang="en-US" dirty="0" smtClean="0"/>
              <a:t>Prevenzione: disabilitare l'inoltro degli </a:t>
            </a:r>
            <a:r>
              <a:rPr lang="en-US" altLang="en-US" dirty="0"/>
              <a:t>indirizzi </a:t>
            </a:r>
            <a:r>
              <a:rPr lang="en-US" altLang="en-US" dirty="0" smtClean="0"/>
              <a:t>IP di broadcast </a:t>
            </a:r>
            <a:r>
              <a:rPr lang="en-US" altLang="en-US" dirty="0"/>
              <a:t>nei router. 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175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Attacchi</a:t>
            </a:r>
            <a:r>
              <a:rPr lang="en-US" altLang="en-US" dirty="0"/>
              <a:t> Denial of Service: </a:t>
            </a:r>
            <a:r>
              <a:rPr lang="en-US" altLang="en-US" dirty="0" smtClean="0"/>
              <a:t> </a:t>
            </a:r>
            <a:r>
              <a:rPr lang="en-US" dirty="0"/>
              <a:t>Ping </a:t>
            </a:r>
            <a:r>
              <a:rPr lang="en-US" dirty="0" smtClean="0"/>
              <a:t>of Death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La configurazione dei firewall stateless di solito include il rifiuto di pacchetti IP troppo grandi.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Un pacchetto IP </a:t>
            </a:r>
            <a:r>
              <a:rPr lang="en-US" i="1" dirty="0"/>
              <a:t>frammentato </a:t>
            </a:r>
            <a:r>
              <a:rPr lang="en-US" dirty="0"/>
              <a:t>con una </a:t>
            </a:r>
            <a:r>
              <a:rPr lang="en-US" dirty="0" smtClean="0"/>
              <a:t>dimensione </a:t>
            </a:r>
            <a:r>
              <a:rPr lang="en-US" dirty="0"/>
              <a:t>totale superiore al massimo consentito </a:t>
            </a:r>
            <a:r>
              <a:rPr lang="en-US" dirty="0" smtClean="0"/>
              <a:t>viene inviato alla macchina </a:t>
            </a:r>
            <a:r>
              <a:rPr lang="en-US" dirty="0"/>
              <a:t>vittima.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Una volta che </a:t>
            </a:r>
            <a:r>
              <a:rPr lang="en-US" dirty="0"/>
              <a:t>la macchina riassembla il pacchetto, può incorrere in buffer </a:t>
            </a:r>
            <a:r>
              <a:rPr lang="en-US" dirty="0" smtClean="0"/>
              <a:t>overflow.</a:t>
            </a:r>
            <a:endParaRPr lang="en-US" dirty="0" smtClean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I firewall con ispezione </a:t>
            </a:r>
            <a:r>
              <a:rPr lang="en-US" dirty="0" err="1" smtClean="0"/>
              <a:t>stateful </a:t>
            </a:r>
            <a:r>
              <a:rPr lang="en-US" dirty="0" smtClean="0"/>
              <a:t>sono in grado di identificare questa minaccia.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28628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Man in the Middle (MITM)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Una terza parte si frappone tra due </a:t>
            </a:r>
            <a:r>
              <a:rPr lang="en-US" dirty="0" err="1" smtClean="0"/>
              <a:t>estremità</a:t>
            </a:r>
            <a:r>
              <a:rPr lang="en-US" dirty="0" smtClean="0"/>
              <a:t> </a:t>
            </a:r>
            <a:r>
              <a:rPr lang="en-US" dirty="0" err="1" smtClean="0"/>
              <a:t>comunicanti</a:t>
            </a:r>
            <a:r>
              <a:rPr lang="en-US" dirty="0" smtClean="0"/>
              <a:t>.</a:t>
            </a:r>
            <a:endParaRPr lang="en-US" dirty="0" smtClean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Questa terza parte non viene notata dalle due </a:t>
            </a:r>
            <a:r>
              <a:rPr lang="en-US" dirty="0"/>
              <a:t>estremità comunicanti: </a:t>
            </a:r>
            <a:r>
              <a:rPr lang="en-US" dirty="0" smtClean="0"/>
              <a:t>esse </a:t>
            </a:r>
            <a:r>
              <a:rPr lang="en-US" dirty="0"/>
              <a:t>credono di comunicare direttamente tra loro.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Di solito viene </a:t>
            </a:r>
            <a:r>
              <a:rPr lang="en-US" dirty="0"/>
              <a:t>utilizzato lo </a:t>
            </a:r>
            <a:r>
              <a:rPr lang="en-US" dirty="0" smtClean="0"/>
              <a:t>spoofing dell</a:t>
            </a:r>
            <a:r>
              <a:rPr lang="en-US" dirty="0"/>
              <a:t>'IP</a:t>
            </a:r>
            <a:r>
              <a:rPr lang="en-US" dirty="0" smtClean="0"/>
              <a:t>: il </a:t>
            </a:r>
            <a:r>
              <a:rPr lang="en-US" dirty="0"/>
              <a:t>mittente invia i dati all'attaccante che a sua volta li reinvia al destinatario e </a:t>
            </a:r>
            <a:r>
              <a:rPr lang="en-US" dirty="0" smtClean="0"/>
              <a:t>viceversa.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La terza parte intercetta, </a:t>
            </a:r>
            <a:r>
              <a:rPr lang="en-US" dirty="0" smtClean="0"/>
              <a:t>analizza, modifica </a:t>
            </a:r>
            <a:r>
              <a:rPr lang="en-US" dirty="0"/>
              <a:t>e ritrasmette i pacchetti di una comunicazione.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Contromisura: </a:t>
            </a:r>
            <a:r>
              <a:rPr lang="en-US" i="1" dirty="0" err="1" smtClean="0"/>
              <a:t>crittografia</a:t>
            </a:r>
            <a:r>
              <a:rPr lang="en-US" i="1" dirty="0" smtClean="0"/>
              <a:t> </a:t>
            </a:r>
            <a:r>
              <a:rPr lang="en-US" i="1" dirty="0" smtClean="0"/>
              <a:t>end-to-end.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ARP Spoofing/Poisoning</a:t>
            </a:r>
            <a:endParaRPr lang="it-IT" altLang="en-US" dirty="0" smtClean="0"/>
          </a:p>
        </p:txBody>
      </p:sp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Il protocollo di risoluzione degli indirizzi (ARP) consente alle comunicazioni di rete di raggiungere un dispositivo specifico sulla rete locale.</a:t>
            </a:r>
          </a:p>
          <a:p>
            <a:pPr marL="566738" indent="-457200"/>
            <a:r>
              <a:rPr lang="en-US" altLang="en-US" dirty="0" smtClean="0"/>
              <a:t>ARP associa gli indirizzi IP agli indirizzi MAC (Media Access Control) </a:t>
            </a:r>
            <a:r>
              <a:rPr lang="en-US" altLang="en-US" dirty="0"/>
              <a:t>delle interfacce di rete (utilizzati </a:t>
            </a:r>
            <a:r>
              <a:rPr lang="en-US" altLang="en-US" dirty="0" smtClean="0"/>
              <a:t>per identificare gli host di una LAN).</a:t>
            </a:r>
          </a:p>
          <a:p>
            <a:pPr marL="566738" indent="-457200"/>
            <a:r>
              <a:rPr lang="en-US" altLang="en-US" dirty="0" smtClean="0"/>
              <a:t>Un host deve utilizzare il protocollo ARP per conoscere l'indirizzo MAC del router/gateway al fine di connettersi a Internet.</a:t>
            </a:r>
          </a:p>
          <a:p>
            <a:pPr marL="566738" indent="-457200"/>
            <a:r>
              <a:rPr lang="en-US" altLang="en-US" dirty="0" smtClean="0"/>
              <a:t>Ogni host mantiene una </a:t>
            </a:r>
            <a:r>
              <a:rPr lang="en-US" altLang="en-US" i="1" dirty="0" smtClean="0"/>
              <a:t>cache ARP </a:t>
            </a:r>
            <a:r>
              <a:rPr lang="en-US" altLang="en-US" dirty="0" smtClean="0"/>
              <a:t>per mappare le coppie IP/MAC già richieste e conosciute.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Attacco ARP Spoofing/Poisoning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altLang="en-US" dirty="0"/>
              <a:t>Se l'host non conosce l'indirizzo MAC di un determinato </a:t>
            </a:r>
            <a:r>
              <a:rPr lang="en-US" altLang="en-US" dirty="0" smtClean="0"/>
              <a:t>indirizzo </a:t>
            </a:r>
            <a:r>
              <a:rPr lang="en-US" altLang="en-US" dirty="0"/>
              <a:t>IP locale</a:t>
            </a:r>
            <a:r>
              <a:rPr lang="en-US" altLang="en-US" dirty="0" smtClean="0"/>
              <a:t>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altLang="en-US" dirty="0" smtClean="0"/>
              <a:t>l'host invia un pacchetto di </a:t>
            </a:r>
            <a:r>
              <a:rPr lang="en-US" altLang="en-US" dirty="0"/>
              <a:t>richiesta ARP in broadcast chiedendo a tutti gli altri host della rete locale che hanno l'</a:t>
            </a:r>
            <a:r>
              <a:rPr lang="en-US" altLang="en-US" dirty="0" smtClean="0"/>
              <a:t>indirizzo </a:t>
            </a:r>
            <a:r>
              <a:rPr lang="en-US" altLang="en-US" dirty="0"/>
              <a:t>IP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altLang="en-US" dirty="0" smtClean="0"/>
              <a:t>l'</a:t>
            </a:r>
            <a:r>
              <a:rPr lang="en-US" altLang="en-US" dirty="0"/>
              <a:t>host con quell'indirizzo IP risponderà, fornendo così il suo </a:t>
            </a:r>
            <a:r>
              <a:rPr lang="en-US" altLang="en-US" dirty="0" smtClean="0"/>
              <a:t>indirizzo </a:t>
            </a:r>
            <a:r>
              <a:rPr lang="en-US" altLang="en-US" dirty="0"/>
              <a:t>MAC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Un </a:t>
            </a:r>
            <a:r>
              <a:rPr lang="en-US" dirty="0"/>
              <a:t>attacco ARP spoofing/poisoning può essere classificato come un </a:t>
            </a:r>
            <a:r>
              <a:rPr lang="en-US" dirty="0" smtClean="0"/>
              <a:t>attacco </a:t>
            </a:r>
            <a:r>
              <a:rPr lang="en-US" dirty="0"/>
              <a:t>MITM su rete locale.</a:t>
            </a: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DNS Spoofing</a:t>
            </a:r>
            <a:endParaRPr lang="it-IT" altLang="en-US" dirty="0" smtClean="0"/>
          </a:p>
        </p:txBody>
      </p:sp>
      <p:sp>
        <p:nvSpPr>
          <p:cNvPr id="5529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889672"/>
            <a:ext cx="11378189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Il Domain Name System (DNS) è il sistema di denominazione utilizzato per convertire i nomi Internet (più propriamente FQDN - Fully Qualified Distinguished Names, </a:t>
            </a:r>
            <a:r>
              <a:rPr lang="en-US" altLang="en-US" dirty="0" err="1" smtClean="0"/>
              <a:t>es</a:t>
            </a:r>
            <a:r>
              <a:rPr lang="en-US" altLang="en-US" dirty="0" smtClean="0"/>
              <a:t>. www.server.net</a:t>
            </a:r>
            <a:r>
              <a:rPr lang="en-US" altLang="en-US" dirty="0" smtClean="0"/>
              <a:t>) nel corrispondente indirizzo IP.</a:t>
            </a:r>
          </a:p>
          <a:p>
            <a:pPr marL="566738" indent="-457200"/>
            <a:r>
              <a:rPr lang="en-US" altLang="en-US" dirty="0" smtClean="0"/>
              <a:t>Il sistema è gerarchico e decentralizzato con server di primo </a:t>
            </a:r>
            <a:r>
              <a:rPr lang="en-US" altLang="en-US" dirty="0" err="1" smtClean="0"/>
              <a:t>livello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Ogni volta che un sistema tenta di raggiungere una risorsa di rete, viene effettuata una connessione a un server DNS.</a:t>
            </a:r>
          </a:p>
          <a:p>
            <a:pPr marL="566738" indent="-457200"/>
            <a:r>
              <a:rPr lang="en-US" dirty="0" smtClean="0"/>
              <a:t>Alterando i </a:t>
            </a:r>
            <a:r>
              <a:rPr lang="en-US" dirty="0"/>
              <a:t>record DNS</a:t>
            </a:r>
            <a:r>
              <a:rPr lang="en-US" dirty="0" smtClean="0"/>
              <a:t>, il traffico viene inviato a </a:t>
            </a:r>
            <a:r>
              <a:rPr lang="en-US" dirty="0"/>
              <a:t>un sito web falso o "</a:t>
            </a:r>
            <a:r>
              <a:rPr lang="en-US" dirty="0" smtClean="0"/>
              <a:t>spoofed" </a:t>
            </a:r>
            <a:r>
              <a:rPr lang="en-US" dirty="0"/>
              <a:t>invece che a </a:t>
            </a:r>
            <a:r>
              <a:rPr lang="en-US" dirty="0" smtClean="0"/>
              <a:t>quello</a:t>
            </a:r>
            <a:r>
              <a:rPr lang="en-US" dirty="0"/>
              <a:t> legittimo.</a:t>
            </a:r>
          </a:p>
          <a:p>
            <a:pPr marL="566738" indent="-457200"/>
            <a:r>
              <a:rPr lang="en-US" dirty="0" smtClean="0"/>
              <a:t>La </a:t>
            </a:r>
            <a:r>
              <a:rPr lang="en-US" dirty="0" err="1"/>
              <a:t>macchina</a:t>
            </a:r>
            <a:r>
              <a:rPr lang="en-US" dirty="0"/>
              <a:t> </a:t>
            </a:r>
            <a:r>
              <a:rPr lang="en-US" dirty="0" smtClean="0"/>
              <a:t>spoofed </a:t>
            </a:r>
            <a:r>
              <a:rPr lang="en-US" dirty="0" err="1"/>
              <a:t>potrebbe</a:t>
            </a:r>
            <a:r>
              <a:rPr lang="en-US" dirty="0"/>
              <a:t> </a:t>
            </a:r>
            <a:r>
              <a:rPr lang="en-US" dirty="0" err="1" smtClean="0"/>
              <a:t>effettuare</a:t>
            </a:r>
            <a:r>
              <a:rPr lang="en-US" dirty="0" smtClean="0"/>
              <a:t> </a:t>
            </a:r>
            <a:r>
              <a:rPr lang="en-US" dirty="0"/>
              <a:t>attacchi MITM, spoofing, ecc</a:t>
            </a:r>
            <a:r>
              <a:rPr lang="en-US" dirty="0" smtClean="0"/>
              <a:t>.</a:t>
            </a:r>
          </a:p>
          <a:p>
            <a:pPr marL="566738" indent="-457200"/>
            <a:r>
              <a:rPr lang="en-US" dirty="0" smtClean="0"/>
              <a:t>Prevenzione: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/>
              <a:t>server </a:t>
            </a:r>
            <a:r>
              <a:rPr lang="en-US" dirty="0" smtClean="0"/>
              <a:t>DNS </a:t>
            </a:r>
            <a:r>
              <a:rPr lang="en-US" dirty="0"/>
              <a:t>devono essere </a:t>
            </a:r>
            <a:r>
              <a:rPr lang="en-US" dirty="0" smtClean="0"/>
              <a:t>aggiornati e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devono</a:t>
            </a:r>
            <a:r>
              <a:rPr lang="en-US" dirty="0" smtClean="0"/>
              <a:t> </a:t>
            </a:r>
            <a:r>
              <a:rPr lang="en-US" dirty="0" err="1" smtClean="0"/>
              <a:t>utilizzare</a:t>
            </a:r>
            <a:r>
              <a:rPr lang="en-US" dirty="0" smtClean="0"/>
              <a:t> </a:t>
            </a:r>
            <a:r>
              <a:rPr lang="en-US" dirty="0" smtClean="0"/>
              <a:t>metodi </a:t>
            </a:r>
            <a:r>
              <a:rPr lang="en-US" dirty="0"/>
              <a:t>basati sulle firme digitali dei </a:t>
            </a:r>
            <a:r>
              <a:rPr lang="en-US" dirty="0" smtClean="0"/>
              <a:t>record.</a:t>
            </a:r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 smtClean="0"/>
              <a:t>Attacco</a:t>
            </a:r>
            <a:r>
              <a:rPr lang="en-US" altLang="en-US" dirty="0" smtClean="0"/>
              <a:t> </a:t>
            </a:r>
            <a:r>
              <a:rPr lang="en-US" altLang="en-US" dirty="0" smtClean="0"/>
              <a:t>drive-by (</a:t>
            </a:r>
            <a:r>
              <a:rPr lang="en-US" altLang="en-US" dirty="0" err="1" smtClean="0"/>
              <a:t>guidato</a:t>
            </a:r>
            <a:r>
              <a:rPr lang="en-US" altLang="en-US" dirty="0" smtClean="0"/>
              <a:t>)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Il </a:t>
            </a:r>
            <a:r>
              <a:rPr lang="en-US" dirty="0"/>
              <a:t>codice </a:t>
            </a:r>
            <a:r>
              <a:rPr lang="en-US" dirty="0" smtClean="0"/>
              <a:t>dannoso </a:t>
            </a:r>
            <a:r>
              <a:rPr lang="en-US" dirty="0"/>
              <a:t>è incorporato in un </a:t>
            </a:r>
            <a:r>
              <a:rPr lang="en-US" dirty="0" smtClean="0"/>
              <a:t>sito web </a:t>
            </a:r>
            <a:r>
              <a:rPr lang="en-US" dirty="0"/>
              <a:t>non sicuro.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Quando la </a:t>
            </a:r>
            <a:r>
              <a:rPr lang="en-US" dirty="0"/>
              <a:t>pagina infetta viene visitata, lo script viene eseguito automaticamente sul computer vittima e </a:t>
            </a:r>
            <a:r>
              <a:rPr lang="en-US" dirty="0" smtClean="0"/>
              <a:t>lo </a:t>
            </a:r>
            <a:r>
              <a:rPr lang="en-US" dirty="0"/>
              <a:t>compromette.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Non è </a:t>
            </a:r>
            <a:r>
              <a:rPr lang="en-US" dirty="0"/>
              <a:t>necessario effettuare alcuna operazione sul sito o inserire alcuna </a:t>
            </a:r>
            <a:r>
              <a:rPr lang="en-US" dirty="0" smtClean="0"/>
              <a:t>informazione.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Prevenzione: </a:t>
            </a:r>
            <a:r>
              <a:rPr lang="en-US" dirty="0"/>
              <a:t>antivirus e/o </a:t>
            </a:r>
            <a:r>
              <a:rPr lang="en-US" dirty="0" smtClean="0"/>
              <a:t>firewall </a:t>
            </a:r>
            <a:r>
              <a:rPr lang="en-US" dirty="0"/>
              <a:t>personale </a:t>
            </a:r>
            <a:r>
              <a:rPr lang="en-US" dirty="0" smtClean="0"/>
              <a:t>aggiornato </a:t>
            </a:r>
            <a:r>
              <a:rPr lang="en-US" dirty="0"/>
              <a:t>e </a:t>
            </a:r>
            <a:r>
              <a:rPr lang="en-US" dirty="0" err="1" smtClean="0"/>
              <a:t>rinomato</a:t>
            </a:r>
            <a:r>
              <a:rPr lang="en-US" dirty="0" smtClean="0"/>
              <a:t> </a:t>
            </a:r>
            <a:r>
              <a:rPr lang="en-US" dirty="0" smtClean="0"/>
              <a:t>per controllare la reputazione del sito web su un database prima che </a:t>
            </a:r>
            <a:r>
              <a:rPr lang="en-US" dirty="0"/>
              <a:t>un utente </a:t>
            </a:r>
            <a:r>
              <a:rPr lang="en-US" dirty="0" smtClean="0"/>
              <a:t>lo </a:t>
            </a:r>
            <a:r>
              <a:rPr lang="en-US" dirty="0"/>
              <a:t>visiti.</a:t>
            </a: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 smtClean="0"/>
              <a:t>Attacco</a:t>
            </a:r>
            <a:r>
              <a:rPr lang="en-US" altLang="en-US" dirty="0" smtClean="0"/>
              <a:t> </a:t>
            </a:r>
            <a:r>
              <a:rPr lang="en-US" altLang="en-US" dirty="0" smtClean="0"/>
              <a:t>con </a:t>
            </a:r>
            <a:r>
              <a:rPr lang="en-US" altLang="en-US" dirty="0" smtClean="0"/>
              <a:t>riutilizzo delle credenziali</a:t>
            </a:r>
            <a:endParaRPr lang="it-IT" altLang="en-US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Gli utenti tendono a utilizzare la stessa password per più di un server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Un account compromesso (ad </a:t>
            </a:r>
            <a:r>
              <a:rPr lang="en-US" dirty="0"/>
              <a:t>esempio ottenuto dal Dark Web</a:t>
            </a:r>
            <a:r>
              <a:rPr lang="en-US" dirty="0" smtClean="0"/>
              <a:t>) amplia la possibilità di accedere a vari sistemi.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Contromisura: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dirty="0" smtClean="0"/>
              <a:t>le </a:t>
            </a:r>
            <a:r>
              <a:rPr lang="en-US" dirty="0"/>
              <a:t>stesse contromisure adottate per contrastare </a:t>
            </a:r>
            <a:r>
              <a:rPr lang="en-US" dirty="0" smtClean="0"/>
              <a:t>gli attacchi </a:t>
            </a:r>
            <a:r>
              <a:rPr lang="en-US" dirty="0"/>
              <a:t>con password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dirty="0" smtClean="0"/>
              <a:t>Nel caso in cui siano necessarie molte password, i </a:t>
            </a:r>
            <a:r>
              <a:rPr lang="en-US" dirty="0"/>
              <a:t>gestori di </a:t>
            </a:r>
            <a:r>
              <a:rPr lang="en-US" dirty="0" smtClean="0"/>
              <a:t>password possono essere utili.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 smtClean="0"/>
              <a:t>Attacco</a:t>
            </a:r>
            <a:r>
              <a:rPr lang="en-US" altLang="en-US" dirty="0" smtClean="0"/>
              <a:t> </a:t>
            </a:r>
            <a:r>
              <a:rPr lang="en-US" altLang="en-US" dirty="0"/>
              <a:t>Web Session Hijacking </a:t>
            </a:r>
            <a:endParaRPr lang="it-IT" altLang="en-US" dirty="0" smtClean="0"/>
          </a:p>
        </p:txBody>
      </p:sp>
      <p:sp>
        <p:nvSpPr>
          <p:cNvPr id="5939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Sfruttamento dei token di sessione, utilizzati dai browser web come meccanismi di controllo della sessione.</a:t>
            </a:r>
          </a:p>
          <a:p>
            <a:pPr marL="566738" indent="-457200"/>
            <a:r>
              <a:rPr lang="en-US" altLang="en-US" dirty="0" smtClean="0"/>
              <a:t>Il server web deve mettere in relazione le diverse connessioni dello stesso utente; il metodo più utilizzato si basa su un token che il server web invia al browser del client dopo che l'autenticazione è avvenuta con successo.</a:t>
            </a:r>
          </a:p>
          <a:p>
            <a:pPr marL="566738" indent="-457200"/>
            <a:r>
              <a:rPr lang="en-US" altLang="en-US" dirty="0" smtClean="0"/>
              <a:t>Un token di sessione è solo un identificatore e può essere usato per evitare la necessità di eseguire una procedura di autenticazione per ogni connessione.</a:t>
            </a:r>
          </a:p>
          <a:p>
            <a:pPr marL="566738" indent="-457200"/>
            <a:r>
              <a:rPr lang="en-US" altLang="en-US" dirty="0" smtClean="0"/>
              <a:t>Questo attacco viene eseguito rubando o </a:t>
            </a:r>
            <a:r>
              <a:rPr lang="en-US" altLang="en-US" i="1" dirty="0" smtClean="0"/>
              <a:t>prevedendo </a:t>
            </a:r>
            <a:r>
              <a:rPr lang="en-US" altLang="en-US" dirty="0" smtClean="0"/>
              <a:t>un token di sessione valido per ottenere un accesso non autorizzato al server Web.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TCP Session Hijacking</a:t>
            </a:r>
            <a:endParaRPr lang="it-IT" altLang="en-US" dirty="0" smtClean="0"/>
          </a:p>
        </p:txBody>
      </p:sp>
      <p:sp>
        <p:nvSpPr>
          <p:cNvPr id="6041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/>
              <a:t>Pacchetti </a:t>
            </a:r>
            <a:r>
              <a:rPr lang="en-US" altLang="en-US" dirty="0" smtClean="0"/>
              <a:t>di conferma </a:t>
            </a:r>
            <a:r>
              <a:rPr lang="en-US" altLang="en-US" dirty="0"/>
              <a:t>e numeri di sequenza </a:t>
            </a:r>
            <a:r>
              <a:rPr lang="en-US" altLang="en-US" dirty="0" smtClean="0"/>
              <a:t>da parte del protocollo TCP/IP per garantire la corretta consegna dei pacchetti.</a:t>
            </a:r>
          </a:p>
          <a:p>
            <a:pPr marL="566738" indent="-457200"/>
            <a:r>
              <a:rPr lang="en-US" altLang="en-US" dirty="0" smtClean="0"/>
              <a:t>I pacchetti di riconoscimento sono solo numeri che vengono incrementati in qualche modo dopo l'handshake iniziale a 3 vie.</a:t>
            </a:r>
          </a:p>
          <a:p>
            <a:pPr marL="566738" indent="-457200"/>
            <a:r>
              <a:rPr lang="en-US" altLang="en-US" dirty="0" smtClean="0"/>
              <a:t>Un dirottatore di sessione TCP:</a:t>
            </a:r>
          </a:p>
          <a:p>
            <a:pPr marL="1023938" lvl="1" indent="-457200"/>
            <a:r>
              <a:rPr lang="en-US" altLang="en-US" dirty="0" smtClean="0"/>
              <a:t>cerca di prevedere il prossimo numero riconosciuto</a:t>
            </a:r>
          </a:p>
          <a:p>
            <a:pPr marL="1023938" lvl="1" indent="-457200"/>
            <a:r>
              <a:rPr lang="en-US" altLang="en-US" dirty="0" smtClean="0"/>
              <a:t>rende il client e il server incapaci di scambiare dati</a:t>
            </a:r>
          </a:p>
          <a:p>
            <a:pPr marL="1023938" lvl="1" indent="-457200"/>
            <a:r>
              <a:rPr lang="en-US" altLang="en-US" dirty="0" smtClean="0"/>
              <a:t>falsificare pacchetti accettabili per entrambe le estremità (</a:t>
            </a:r>
            <a:r>
              <a:rPr lang="en-US" altLang="en-US" dirty="0" err="1" smtClean="0"/>
              <a:t>MiTM</a:t>
            </a:r>
            <a:r>
              <a:rPr lang="en-US" altLang="en-US" dirty="0" smtClean="0"/>
              <a:t>)</a:t>
            </a:r>
          </a:p>
          <a:p>
            <a:pPr marL="566738" indent="-457200"/>
            <a:r>
              <a:rPr lang="en-US" altLang="en-US" dirty="0" smtClean="0"/>
              <a:t>L'attaccante è in grado di ottenere il controllo </a:t>
            </a:r>
            <a:r>
              <a:rPr lang="en-US" altLang="en-US" dirty="0" err="1" smtClean="0"/>
              <a:t>della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sessione</a:t>
            </a:r>
            <a:r>
              <a:rPr lang="en-US" altLang="en-US" dirty="0" smtClean="0"/>
              <a:t>.</a:t>
            </a:r>
            <a:endParaRPr lang="it-IT" altLang="en-US" dirty="0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di spoofing IP</a:t>
            </a:r>
            <a:endParaRPr lang="it-IT" altLang="en-US" dirty="0" smtClean="0"/>
          </a:p>
        </p:txBody>
      </p:sp>
      <p:sp>
        <p:nvSpPr>
          <p:cNvPr id="6144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/>
              <a:t>Un attacco </a:t>
            </a:r>
            <a:r>
              <a:rPr lang="en-US" altLang="en-US" dirty="0" err="1"/>
              <a:t>DoS </a:t>
            </a:r>
            <a:r>
              <a:rPr lang="en-US" altLang="en-US" dirty="0"/>
              <a:t>viene utilizzato per bloccare un </a:t>
            </a:r>
            <a:r>
              <a:rPr lang="en-US" altLang="en-US" dirty="0" smtClean="0"/>
              <a:t>server </a:t>
            </a:r>
            <a:r>
              <a:rPr lang="en-US" altLang="en-US" dirty="0"/>
              <a:t>legittimo.</a:t>
            </a:r>
          </a:p>
          <a:p>
            <a:pPr marL="566738" indent="-457200"/>
            <a:r>
              <a:rPr lang="en-US" altLang="en-US" dirty="0" smtClean="0"/>
              <a:t>Un </a:t>
            </a:r>
            <a:r>
              <a:rPr lang="en-US" altLang="en-US" dirty="0"/>
              <a:t>server falso imposta il proprio indirizzo IP con quello del server legittimo.</a:t>
            </a:r>
          </a:p>
          <a:p>
            <a:pPr marL="566738" indent="-457200"/>
            <a:r>
              <a:rPr lang="en-US" altLang="en-US" dirty="0" smtClean="0"/>
              <a:t>Se l'instradamento della sorgente è disattivato, </a:t>
            </a:r>
            <a:r>
              <a:rPr lang="en-US" altLang="en-US" dirty="0" err="1" smtClean="0"/>
              <a:t>il</a:t>
            </a:r>
            <a:r>
              <a:rPr lang="en-US" altLang="en-US" dirty="0" smtClean="0"/>
              <a:t> </a:t>
            </a:r>
            <a:r>
              <a:rPr lang="en-US" altLang="en-US" dirty="0" smtClean="0"/>
              <a:t>“</a:t>
            </a:r>
            <a:r>
              <a:rPr lang="en-US" altLang="en-US" dirty="0" err="1" smtClean="0"/>
              <a:t>dirottatore</a:t>
            </a:r>
            <a:r>
              <a:rPr lang="en-US" altLang="en-US" dirty="0" smtClean="0"/>
              <a:t> </a:t>
            </a:r>
            <a:r>
              <a:rPr lang="en-US" altLang="en-US" dirty="0" smtClean="0"/>
              <a:t>di </a:t>
            </a:r>
            <a:r>
              <a:rPr lang="en-US" altLang="en-US" dirty="0" err="1" smtClean="0"/>
              <a:t>sessione</a:t>
            </a:r>
            <a:r>
              <a:rPr lang="en-US" altLang="en-US" dirty="0" smtClean="0"/>
              <a:t>” </a:t>
            </a:r>
            <a:r>
              <a:rPr lang="en-US" altLang="en-US" dirty="0" smtClean="0"/>
              <a:t>può anche utilizzare il </a:t>
            </a:r>
            <a:r>
              <a:rPr lang="en-US" altLang="en-US" b="1" dirty="0" smtClean="0"/>
              <a:t>blind hijacking</a:t>
            </a:r>
            <a:r>
              <a:rPr lang="en-US" altLang="en-US" dirty="0" smtClean="0"/>
              <a:t>: i dati dannosi vengono iniettati nelle comunicazioni intercettate nella sessione TCP.</a:t>
            </a:r>
          </a:p>
          <a:p>
            <a:pPr marL="566738" indent="-457200"/>
            <a:r>
              <a:rPr lang="en-US" altLang="en-US" dirty="0" smtClean="0"/>
              <a:t>Nel blind hijacking l'attaccante non può vedere la risposta, ma solo indovinare le risposte del client e del server.</a:t>
            </a:r>
          </a:p>
          <a:p>
            <a:pPr marL="109538" indent="0">
              <a:buFont typeface="Arial" panose="020B0604020202020204" pitchFamily="34" charset="0"/>
              <a:buNone/>
            </a:pPr>
            <a:endParaRPr lang="it-IT" altLang="en-US" dirty="0" smtClean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Zero-day Exploit</a:t>
            </a:r>
            <a:endParaRPr lang="it-IT" altLang="en-US" dirty="0" smtClean="0"/>
          </a:p>
        </p:txBody>
      </p:sp>
      <p:sp>
        <p:nvSpPr>
          <p:cNvPr id="6246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Non si tratta di un attacco specifico in </a:t>
            </a:r>
            <a:r>
              <a:rPr lang="en-US" altLang="en-US" dirty="0" err="1" smtClean="0"/>
              <a:t>sé</a:t>
            </a:r>
            <a:r>
              <a:rPr lang="en-US" altLang="en-US" dirty="0" smtClean="0"/>
              <a:t>.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I criminali informatici vengono a conoscenza di una vulnerabilità appena scoperta in determinati software e sistemi operativi e quindi prendono di mira le organizzazioni che utilizzano quel software prima che sia disponibile una correzione.</a:t>
            </a:r>
          </a:p>
          <a:p>
            <a:pPr marL="109538" indent="0">
              <a:buFont typeface="Arial" panose="020B0604020202020204" pitchFamily="34" charset="0"/>
              <a:buNone/>
            </a:pPr>
            <a:endParaRPr lang="it-IT" altLang="en-US" dirty="0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Attacco con perdita di codice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Il codice sorgente delle applicazioni </a:t>
            </a:r>
            <a:r>
              <a:rPr lang="en-US" dirty="0" smtClean="0"/>
              <a:t>trapelate viene analizzato per trovare </a:t>
            </a:r>
            <a:r>
              <a:rPr lang="en-US" dirty="0"/>
              <a:t>informazioni </a:t>
            </a:r>
            <a:r>
              <a:rPr lang="en-US" dirty="0" smtClean="0"/>
              <a:t>sensibili </a:t>
            </a:r>
            <a:r>
              <a:rPr lang="en-US" dirty="0"/>
              <a:t>e fornire indicazioni preziose per un </a:t>
            </a:r>
            <a:r>
              <a:rPr lang="en-US" dirty="0" smtClean="0"/>
              <a:t>attacco informatico.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La fuga di codice non è una perdita di </a:t>
            </a:r>
            <a:r>
              <a:rPr lang="en-US" dirty="0"/>
              <a:t>valore </a:t>
            </a:r>
            <a:r>
              <a:rPr lang="en-US" dirty="0" smtClean="0"/>
              <a:t>meramente economico per la </a:t>
            </a:r>
            <a:r>
              <a:rPr lang="en-US" dirty="0" err="1" smtClean="0"/>
              <a:t>divulgazione</a:t>
            </a:r>
            <a:r>
              <a:rPr lang="en-US" dirty="0" smtClean="0"/>
              <a:t> di </a:t>
            </a:r>
            <a:r>
              <a:rPr lang="en-US" dirty="0" err="1" smtClean="0"/>
              <a:t>codice</a:t>
            </a:r>
            <a:r>
              <a:rPr lang="en-US" dirty="0" smtClean="0"/>
              <a:t>.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5FC58345-6B25-4290-9A8A-4CB7D789D5D7}"/>
</file>

<file path=customXml/itemProps2.xml><?xml version="1.0" encoding="utf-8"?>
<ds:datastoreItem xmlns:ds="http://schemas.openxmlformats.org/officeDocument/2006/customXml" ds:itemID="{C3EF25BE-D708-4131-B2B1-B4E5E16D5F86}"/>
</file>

<file path=customXml/itemProps3.xml><?xml version="1.0" encoding="utf-8"?>
<ds:datastoreItem xmlns:ds="http://schemas.openxmlformats.org/officeDocument/2006/customXml" ds:itemID="{2A0383F2-A23B-4FC0-B9C1-8BF0ED525601}"/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3574</Words>
  <Application>Microsoft Office PowerPoint</Application>
  <PresentationFormat>Widescreen</PresentationFormat>
  <Paragraphs>244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</vt:lpstr>
      <vt:lpstr>Malware e attacchi più comuni</vt:lpstr>
      <vt:lpstr>Introduzione al malware</vt:lpstr>
      <vt:lpstr>Hacker e cracker</vt:lpstr>
      <vt:lpstr>Gli hacker</vt:lpstr>
      <vt:lpstr>Gli hacker</vt:lpstr>
      <vt:lpstr>Crackers</vt:lpstr>
      <vt:lpstr>Hacker e cracker</vt:lpstr>
      <vt:lpstr>Categorie di hacker</vt:lpstr>
      <vt:lpstr>Categorie di hacker</vt:lpstr>
      <vt:lpstr>Categorie di hacker</vt:lpstr>
      <vt:lpstr>Cavalli di Troia </vt:lpstr>
      <vt:lpstr>Rootkit </vt:lpstr>
      <vt:lpstr>Virus e vermi </vt:lpstr>
      <vt:lpstr>Ransomware </vt:lpstr>
      <vt:lpstr>Greyware</vt:lpstr>
      <vt:lpstr>Malware senza file</vt:lpstr>
      <vt:lpstr>I rischi</vt:lpstr>
      <vt:lpstr>Mitigazione del rischio</vt:lpstr>
      <vt:lpstr>Mitigazione del rischio</vt:lpstr>
      <vt:lpstr>Mitigazione del rischio</vt:lpstr>
      <vt:lpstr>Attacco di phishing</vt:lpstr>
      <vt:lpstr>Attacchi alle password</vt:lpstr>
      <vt:lpstr>Attacchi alle password</vt:lpstr>
      <vt:lpstr>Attacco di overflow del buffer</vt:lpstr>
      <vt:lpstr>Attacco SQL Injection</vt:lpstr>
      <vt:lpstr>Attacco Cross-site Scripting (XSS)</vt:lpstr>
      <vt:lpstr>Attacco CSRF (Cross-Site Request Forgery)</vt:lpstr>
      <vt:lpstr>Attacchi legati ai file</vt:lpstr>
      <vt:lpstr>Attacchi Denial of Service (DoS)</vt:lpstr>
      <vt:lpstr>Attacchi Denial of Service: Syn-Flood</vt:lpstr>
      <vt:lpstr>Attacchi Denial of Service: Smurf</vt:lpstr>
      <vt:lpstr>Attacchi Denial of Service:  Ping of Death</vt:lpstr>
      <vt:lpstr>Attacco Man in the Middle (MITM)</vt:lpstr>
      <vt:lpstr>Attacco ARP Spoofing/Poisoning</vt:lpstr>
      <vt:lpstr>Attacco ARP Spoofing/Poisoning</vt:lpstr>
      <vt:lpstr>Attacco DNS Spoofing</vt:lpstr>
      <vt:lpstr>Attacco drive-by (guidato)</vt:lpstr>
      <vt:lpstr>Attacco con riutilizzo delle credenziali</vt:lpstr>
      <vt:lpstr>Attacco Web Session Hijacking </vt:lpstr>
      <vt:lpstr>Attacco TCP Session Hijacking</vt:lpstr>
      <vt:lpstr>Attacco di spoofing IP</vt:lpstr>
      <vt:lpstr>Attacco Zero-day Exploit</vt:lpstr>
      <vt:lpstr>Attacco con perdita di codice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keywords>, docId:2D34528D5FFAB33E1F4F677BAB47407B</cp:keywords>
  <cp:lastModifiedBy>Claudio Fornaro</cp:lastModifiedBy>
  <cp:revision>72</cp:revision>
  <dcterms:created xsi:type="dcterms:W3CDTF">2022-10-31T15:14:22Z</dcterms:created>
  <dcterms:modified xsi:type="dcterms:W3CDTF">2022-11-21T22:56:21Z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