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44"/>
  </p:notesMasterIdLst>
  <p:handoutMasterIdLst>
    <p:handoutMasterId r:id="rId45"/>
  </p:handoutMasterIdLst>
  <p:sldIdLst>
    <p:sldId id="256" r:id="rId5"/>
    <p:sldId id="328" r:id="rId6"/>
    <p:sldId id="323" r:id="rId7"/>
    <p:sldId id="378" r:id="rId8"/>
    <p:sldId id="324" r:id="rId9"/>
    <p:sldId id="379" r:id="rId10"/>
    <p:sldId id="325" r:id="rId11"/>
    <p:sldId id="326" r:id="rId12"/>
    <p:sldId id="380" r:id="rId13"/>
    <p:sldId id="327" r:id="rId14"/>
    <p:sldId id="381" r:id="rId15"/>
    <p:sldId id="330" r:id="rId16"/>
    <p:sldId id="382" r:id="rId17"/>
    <p:sldId id="331" r:id="rId18"/>
    <p:sldId id="332" r:id="rId19"/>
    <p:sldId id="333" r:id="rId20"/>
    <p:sldId id="334" r:id="rId21"/>
    <p:sldId id="383" r:id="rId22"/>
    <p:sldId id="278" r:id="rId23"/>
    <p:sldId id="280" r:id="rId24"/>
    <p:sldId id="281" r:id="rId25"/>
    <p:sldId id="372" r:id="rId26"/>
    <p:sldId id="363" r:id="rId27"/>
    <p:sldId id="384" r:id="rId28"/>
    <p:sldId id="364" r:id="rId29"/>
    <p:sldId id="373" r:id="rId30"/>
    <p:sldId id="365" r:id="rId31"/>
    <p:sldId id="374" r:id="rId32"/>
    <p:sldId id="366" r:id="rId33"/>
    <p:sldId id="375" r:id="rId34"/>
    <p:sldId id="367" r:id="rId35"/>
    <p:sldId id="385" r:id="rId36"/>
    <p:sldId id="368" r:id="rId37"/>
    <p:sldId id="386" r:id="rId38"/>
    <p:sldId id="369" r:id="rId39"/>
    <p:sldId id="376" r:id="rId40"/>
    <p:sldId id="370" r:id="rId41"/>
    <p:sldId id="377" r:id="rId42"/>
    <p:sldId id="371" r:id="rId43"/>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914" y="810"/>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564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5C97DB03-508B-A46F-6EA8-C62650E9D0C8}"/>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277556B8-2627-578E-1E77-220370F98780}"/>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FD23A3B-DC06-467B-1464-868B70FD2A56}"/>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F5272B1C-D9BF-5C7C-BA43-266ABD5F98A0}"/>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7E7AD74B-C840-49D1-AEC4-0C4B4D1755C2}" type="slidenum">
              <a:rPr lang="bg-BG" altLang="en-US"/>
              <a:pPr>
                <a:defRPr/>
              </a:pPr>
              <a:t>‹#›</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F05DAD1-08EB-CA98-E733-ACBED3244EA7}"/>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B3CD85B3-8319-0DE7-D482-0F0A39936BC6}"/>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4100" name="Rectangle 4">
            <a:extLst>
              <a:ext uri="{FF2B5EF4-FFF2-40B4-BE49-F238E27FC236}">
                <a16:creationId xmlns:a16="http://schemas.microsoft.com/office/drawing/2014/main" id="{8637D32C-E644-2E39-55D6-1EE306E3F66C}"/>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DEE651E3-9D29-C129-24A3-579C96064280}"/>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Click to edit Master text styles</a:t>
            </a:r>
          </a:p>
          <a:p>
            <a:pPr lvl="1"/>
            <a:r>
              <a:rPr lang="bg-BG" noProof="0"/>
              <a:t>Second level</a:t>
            </a:r>
          </a:p>
          <a:p>
            <a:pPr lvl="2"/>
            <a:r>
              <a:rPr lang="bg-BG" noProof="0"/>
              <a:t>Third level</a:t>
            </a:r>
          </a:p>
          <a:p>
            <a:pPr lvl="3"/>
            <a:r>
              <a:rPr lang="bg-BG" noProof="0"/>
              <a:t>Fourth level</a:t>
            </a:r>
          </a:p>
          <a:p>
            <a:pPr lvl="4"/>
            <a:r>
              <a:rPr lang="bg-BG" noProof="0"/>
              <a:t>Fifth level</a:t>
            </a:r>
          </a:p>
        </p:txBody>
      </p:sp>
      <p:sp>
        <p:nvSpPr>
          <p:cNvPr id="5126" name="Rectangle 6">
            <a:extLst>
              <a:ext uri="{FF2B5EF4-FFF2-40B4-BE49-F238E27FC236}">
                <a16:creationId xmlns:a16="http://schemas.microsoft.com/office/drawing/2014/main" id="{993E2889-E77A-DF80-5B3E-DD911F0338A8}"/>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31E27AEC-2D03-DD6F-74E3-3D05F67185A4}"/>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531483C7-B69B-4C8E-8E78-35E1976CCA00}"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909AE17-8CC5-68D7-BB1A-1EC4A3D29C1D}"/>
              </a:ext>
            </a:extLst>
          </p:cNvPr>
          <p:cNvSpPr>
            <a:spLocks noGrp="1" noRot="1" noChangeAspect="1" noChangeArrowheads="1" noTextEdit="1"/>
          </p:cNvSpPr>
          <p:nvPr>
            <p:ph type="sldImg"/>
          </p:nvPr>
        </p:nvSpPr>
        <p:spPr>
          <a:ln/>
        </p:spPr>
      </p:sp>
      <p:sp>
        <p:nvSpPr>
          <p:cNvPr id="7171" name="Rectangle 3">
            <a:extLst>
              <a:ext uri="{FF2B5EF4-FFF2-40B4-BE49-F238E27FC236}">
                <a16:creationId xmlns:a16="http://schemas.microsoft.com/office/drawing/2014/main" id="{32C449D6-588E-5E14-BF94-EE7B9BC3120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FF61E2C-3F5C-9B38-03BC-31920A31F4D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46EC2A2B-2909-03B1-9C4C-E99BB94CBA79}"/>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476539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2542EFD-1194-62C4-4FA7-9DBE9D0AAA6A}"/>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7E4B3055-2D38-22C4-5316-1C25D70A1E31}"/>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94DE1915-7959-C659-DC1B-B2B0E70466A1}"/>
              </a:ext>
            </a:extLst>
          </p:cNvPr>
          <p:cNvSpPr>
            <a:spLocks noGrp="1"/>
          </p:cNvSpPr>
          <p:nvPr>
            <p:ph type="sldNum" sz="quarter" idx="12"/>
          </p:nvPr>
        </p:nvSpPr>
        <p:spPr/>
        <p:txBody>
          <a:bodyPr/>
          <a:lstStyle>
            <a:lvl1pPr>
              <a:defRPr/>
            </a:lvl1pPr>
          </a:lstStyle>
          <a:p>
            <a:pPr>
              <a:defRPr/>
            </a:pPr>
            <a:fld id="{7039D134-451C-490E-B6E2-CFBAB7659864}" type="slidenum">
              <a:rPr lang="bg-BG" altLang="en-US"/>
              <a:pPr>
                <a:defRPr/>
              </a:pPr>
              <a:t>‹#›</a:t>
            </a:fld>
            <a:endParaRPr lang="bg-BG" altLang="en-US"/>
          </a:p>
        </p:txBody>
      </p:sp>
    </p:spTree>
    <p:extLst>
      <p:ext uri="{BB962C8B-B14F-4D97-AF65-F5344CB8AC3E}">
        <p14:creationId xmlns:p14="http://schemas.microsoft.com/office/powerpoint/2010/main" val="157365019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48E16A-7CF3-9C71-7C35-31E00912024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FD44D14-F040-4D0A-0159-B2E75E6C8982}"/>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A91981CC-4BEC-1FBC-46B3-CC12B7C2CBDC}"/>
              </a:ext>
            </a:extLst>
          </p:cNvPr>
          <p:cNvSpPr>
            <a:spLocks noGrp="1"/>
          </p:cNvSpPr>
          <p:nvPr>
            <p:ph type="sldNum" sz="quarter" idx="12"/>
          </p:nvPr>
        </p:nvSpPr>
        <p:spPr/>
        <p:txBody>
          <a:bodyPr/>
          <a:lstStyle>
            <a:lvl1pPr>
              <a:defRPr/>
            </a:lvl1pPr>
          </a:lstStyle>
          <a:p>
            <a:pPr>
              <a:defRPr/>
            </a:pPr>
            <a:fld id="{52E0C965-68EF-420C-9F52-8382A6D3876B}" type="slidenum">
              <a:rPr lang="bg-BG" altLang="en-US"/>
              <a:pPr>
                <a:defRPr/>
              </a:pPr>
              <a:t>‹#›</a:t>
            </a:fld>
            <a:endParaRPr lang="bg-BG" altLang="en-US"/>
          </a:p>
        </p:txBody>
      </p:sp>
    </p:spTree>
    <p:extLst>
      <p:ext uri="{BB962C8B-B14F-4D97-AF65-F5344CB8AC3E}">
        <p14:creationId xmlns:p14="http://schemas.microsoft.com/office/powerpoint/2010/main" val="183479283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F793B5B1-4425-A606-6EE6-7393FCAC2FC2}"/>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6848463F-11E1-CC73-59F3-326A446C3590}"/>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E4AB341-8ADB-368B-343F-B3388320A72F}"/>
              </a:ext>
            </a:extLst>
          </p:cNvPr>
          <p:cNvSpPr>
            <a:spLocks noGrp="1"/>
          </p:cNvSpPr>
          <p:nvPr>
            <p:ph type="sldNum" sz="quarter" idx="12"/>
          </p:nvPr>
        </p:nvSpPr>
        <p:spPr/>
        <p:txBody>
          <a:bodyPr/>
          <a:lstStyle>
            <a:lvl1pPr>
              <a:defRPr/>
            </a:lvl1pPr>
          </a:lstStyle>
          <a:p>
            <a:pPr>
              <a:defRPr/>
            </a:pPr>
            <a:fld id="{5F3CBD6E-8F3A-4C55-B738-84647EFF65B6}" type="slidenum">
              <a:rPr lang="bg-BG" altLang="en-US"/>
              <a:pPr>
                <a:defRPr/>
              </a:pPr>
              <a:t>‹#›</a:t>
            </a:fld>
            <a:endParaRPr lang="bg-BG" altLang="en-US"/>
          </a:p>
        </p:txBody>
      </p:sp>
    </p:spTree>
    <p:extLst>
      <p:ext uri="{BB962C8B-B14F-4D97-AF65-F5344CB8AC3E}">
        <p14:creationId xmlns:p14="http://schemas.microsoft.com/office/powerpoint/2010/main" val="2044942076"/>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641B3BC5-3279-30F4-7755-38582C4C63F1}"/>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702BC378-F67B-F0BF-F8EE-6EE6CB1AEF91}"/>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326DE1AA-4302-6FC7-62A3-1847E121A853}"/>
              </a:ext>
            </a:extLst>
          </p:cNvPr>
          <p:cNvSpPr>
            <a:spLocks noGrp="1"/>
          </p:cNvSpPr>
          <p:nvPr>
            <p:ph type="sldNum" sz="quarter" idx="12"/>
          </p:nvPr>
        </p:nvSpPr>
        <p:spPr/>
        <p:txBody>
          <a:bodyPr/>
          <a:lstStyle>
            <a:lvl1pPr>
              <a:defRPr/>
            </a:lvl1pPr>
          </a:lstStyle>
          <a:p>
            <a:pPr>
              <a:defRPr/>
            </a:pPr>
            <a:fld id="{15F7C8F4-3302-44AA-B7CA-2E6811BEE108}" type="slidenum">
              <a:rPr lang="bg-BG" altLang="en-US"/>
              <a:pPr>
                <a:defRPr/>
              </a:pPr>
              <a:t>‹#›</a:t>
            </a:fld>
            <a:endParaRPr lang="bg-BG" altLang="en-US"/>
          </a:p>
        </p:txBody>
      </p:sp>
    </p:spTree>
    <p:extLst>
      <p:ext uri="{BB962C8B-B14F-4D97-AF65-F5344CB8AC3E}">
        <p14:creationId xmlns:p14="http://schemas.microsoft.com/office/powerpoint/2010/main" val="3815635091"/>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5C714362-EDD8-7A12-9075-1BE052E31600}"/>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E5A3004C-2109-2441-8D76-1E0F964593AB}"/>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6D9E69D6-FC89-CB99-CC35-9AA5ACFC257E}"/>
              </a:ext>
            </a:extLst>
          </p:cNvPr>
          <p:cNvSpPr>
            <a:spLocks noGrp="1"/>
          </p:cNvSpPr>
          <p:nvPr>
            <p:ph type="sldNum" sz="quarter" idx="12"/>
          </p:nvPr>
        </p:nvSpPr>
        <p:spPr/>
        <p:txBody>
          <a:bodyPr/>
          <a:lstStyle>
            <a:lvl1pPr>
              <a:defRPr/>
            </a:lvl1pPr>
          </a:lstStyle>
          <a:p>
            <a:pPr>
              <a:defRPr/>
            </a:pPr>
            <a:fld id="{6BE5F084-970C-4D6C-852F-8782095DABDF}" type="slidenum">
              <a:rPr lang="bg-BG" altLang="en-US"/>
              <a:pPr>
                <a:defRPr/>
              </a:pPr>
              <a:t>‹#›</a:t>
            </a:fld>
            <a:endParaRPr lang="bg-BG" altLang="en-US"/>
          </a:p>
        </p:txBody>
      </p:sp>
    </p:spTree>
    <p:extLst>
      <p:ext uri="{BB962C8B-B14F-4D97-AF65-F5344CB8AC3E}">
        <p14:creationId xmlns:p14="http://schemas.microsoft.com/office/powerpoint/2010/main" val="417698886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E461F8E-0AD9-362C-50DD-88D564C700AC}"/>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BE6E335E-E9E8-BE87-5C8A-EEB859C69996}"/>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8BAD14F1-5687-644B-F25A-44D8A81180CC}"/>
              </a:ext>
            </a:extLst>
          </p:cNvPr>
          <p:cNvSpPr>
            <a:spLocks noGrp="1"/>
          </p:cNvSpPr>
          <p:nvPr>
            <p:ph type="sldNum" sz="quarter" idx="12"/>
          </p:nvPr>
        </p:nvSpPr>
        <p:spPr/>
        <p:txBody>
          <a:bodyPr/>
          <a:lstStyle>
            <a:lvl1pPr>
              <a:defRPr/>
            </a:lvl1pPr>
          </a:lstStyle>
          <a:p>
            <a:pPr>
              <a:defRPr/>
            </a:pPr>
            <a:fld id="{CFC08376-C4C0-41DB-8573-8017F622DBA4}" type="slidenum">
              <a:rPr lang="bg-BG" altLang="en-US"/>
              <a:pPr>
                <a:defRPr/>
              </a:pPr>
              <a:t>‹#›</a:t>
            </a:fld>
            <a:endParaRPr lang="bg-BG" altLang="en-US"/>
          </a:p>
        </p:txBody>
      </p:sp>
    </p:spTree>
    <p:extLst>
      <p:ext uri="{BB962C8B-B14F-4D97-AF65-F5344CB8AC3E}">
        <p14:creationId xmlns:p14="http://schemas.microsoft.com/office/powerpoint/2010/main" val="252020743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7B6F283-3682-9FAB-ECBA-7544CAC8E0F3}"/>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E1E4E7A7-203D-4883-63C3-574A772B9131}"/>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06D1AED-D90A-316E-45A7-08CB7E1817DA}"/>
              </a:ext>
            </a:extLst>
          </p:cNvPr>
          <p:cNvSpPr>
            <a:spLocks noGrp="1"/>
          </p:cNvSpPr>
          <p:nvPr>
            <p:ph type="sldNum" sz="quarter" idx="12"/>
          </p:nvPr>
        </p:nvSpPr>
        <p:spPr/>
        <p:txBody>
          <a:bodyPr/>
          <a:lstStyle>
            <a:lvl1pPr>
              <a:defRPr/>
            </a:lvl1pPr>
          </a:lstStyle>
          <a:p>
            <a:pPr>
              <a:defRPr/>
            </a:pPr>
            <a:fld id="{29799B19-4CBE-4762-8FF9-6FF15FD8D6B8}" type="slidenum">
              <a:rPr lang="bg-BG" altLang="en-US"/>
              <a:pPr>
                <a:defRPr/>
              </a:pPr>
              <a:t>‹#›</a:t>
            </a:fld>
            <a:endParaRPr lang="bg-BG" altLang="en-US"/>
          </a:p>
        </p:txBody>
      </p:sp>
    </p:spTree>
    <p:extLst>
      <p:ext uri="{BB962C8B-B14F-4D97-AF65-F5344CB8AC3E}">
        <p14:creationId xmlns:p14="http://schemas.microsoft.com/office/powerpoint/2010/main" val="4423843"/>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9B463376-9682-4893-F340-7AE9DF980ABF}"/>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2175F575-5ECD-342F-B7FB-447A943DD9A2}"/>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989C3495-54C8-D679-CE65-C2D00F473223}"/>
              </a:ext>
            </a:extLst>
          </p:cNvPr>
          <p:cNvSpPr>
            <a:spLocks noGrp="1"/>
          </p:cNvSpPr>
          <p:nvPr>
            <p:ph type="sldNum" sz="quarter" idx="12"/>
          </p:nvPr>
        </p:nvSpPr>
        <p:spPr/>
        <p:txBody>
          <a:bodyPr/>
          <a:lstStyle>
            <a:lvl1pPr>
              <a:defRPr/>
            </a:lvl1pPr>
          </a:lstStyle>
          <a:p>
            <a:pPr>
              <a:defRPr/>
            </a:pPr>
            <a:fld id="{A497C25C-E0AE-4357-87CF-BEDCE0166D61}" type="slidenum">
              <a:rPr lang="bg-BG" altLang="en-US"/>
              <a:pPr>
                <a:defRPr/>
              </a:pPr>
              <a:t>‹#›</a:t>
            </a:fld>
            <a:endParaRPr lang="bg-BG" altLang="en-US"/>
          </a:p>
        </p:txBody>
      </p:sp>
    </p:spTree>
    <p:extLst>
      <p:ext uri="{BB962C8B-B14F-4D97-AF65-F5344CB8AC3E}">
        <p14:creationId xmlns:p14="http://schemas.microsoft.com/office/powerpoint/2010/main" val="358156288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F8EC8DB-052C-EA48-CC17-7C3C546CDCB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0219B5D-50FE-057C-4ECA-05AE9A50E576}"/>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E8302E4-6E96-A4D8-6E3E-74A95A984EAF}"/>
              </a:ext>
            </a:extLst>
          </p:cNvPr>
          <p:cNvSpPr>
            <a:spLocks noGrp="1"/>
          </p:cNvSpPr>
          <p:nvPr>
            <p:ph type="sldNum" sz="quarter" idx="12"/>
          </p:nvPr>
        </p:nvSpPr>
        <p:spPr/>
        <p:txBody>
          <a:bodyPr/>
          <a:lstStyle>
            <a:lvl1pPr>
              <a:defRPr/>
            </a:lvl1pPr>
          </a:lstStyle>
          <a:p>
            <a:pPr>
              <a:defRPr/>
            </a:pPr>
            <a:fld id="{A4CC67AB-109B-443F-9743-55A82D341067}" type="slidenum">
              <a:rPr lang="bg-BG" altLang="en-US"/>
              <a:pPr>
                <a:defRPr/>
              </a:pPr>
              <a:t>‹#›</a:t>
            </a:fld>
            <a:endParaRPr lang="bg-BG" altLang="en-US"/>
          </a:p>
        </p:txBody>
      </p:sp>
    </p:spTree>
    <p:extLst>
      <p:ext uri="{BB962C8B-B14F-4D97-AF65-F5344CB8AC3E}">
        <p14:creationId xmlns:p14="http://schemas.microsoft.com/office/powerpoint/2010/main" val="2384517094"/>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61FF8-5AB6-7990-D30E-79FEF2A5F58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40CB1EC3-2CB7-EB27-87D2-0670F4A8DAFC}"/>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1CDAA5D0-AD8F-85EE-9871-57E5E6660307}"/>
              </a:ext>
            </a:extLst>
          </p:cNvPr>
          <p:cNvSpPr>
            <a:spLocks noGrp="1"/>
          </p:cNvSpPr>
          <p:nvPr>
            <p:ph type="sldNum" sz="quarter" idx="12"/>
          </p:nvPr>
        </p:nvSpPr>
        <p:spPr/>
        <p:txBody>
          <a:bodyPr/>
          <a:lstStyle>
            <a:lvl1pPr>
              <a:defRPr/>
            </a:lvl1pPr>
          </a:lstStyle>
          <a:p>
            <a:pPr>
              <a:defRPr/>
            </a:pPr>
            <a:fld id="{4207CFAF-68F4-46D2-84EF-3EAF4360977C}" type="slidenum">
              <a:rPr lang="bg-BG" altLang="en-US"/>
              <a:pPr>
                <a:defRPr/>
              </a:pPr>
              <a:t>‹#›</a:t>
            </a:fld>
            <a:endParaRPr lang="bg-BG" altLang="en-US"/>
          </a:p>
        </p:txBody>
      </p:sp>
    </p:spTree>
    <p:extLst>
      <p:ext uri="{BB962C8B-B14F-4D97-AF65-F5344CB8AC3E}">
        <p14:creationId xmlns:p14="http://schemas.microsoft.com/office/powerpoint/2010/main" val="428207977"/>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0EAE7FFB-3538-49ED-5C60-EACFEF92113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345363" y="352425"/>
            <a:ext cx="408940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7BB6D3B-35BC-1447-BFD9-35381DEE1CF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487488" y="44450"/>
            <a:ext cx="14065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2881401"/>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11FA8EF-CC57-BCAD-4E7E-ACCDA0D180E4}"/>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3F9DCB9-E059-07B8-DA66-B037FB14E59A}"/>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141FB11-A0E1-CB52-EBC2-0C707C7BE2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3BCC03AF-4AB9-95CC-3476-35060558B7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0BE45375-5B89-715B-2B88-88D628CD38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2B2D1930-A375-4B24-A71D-F4AC61815077}"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sldLayoutIdLst>
    <p:sldLayoutId id="2147483697"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8"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15">
            <a:extLst>
              <a:ext uri="{FF2B5EF4-FFF2-40B4-BE49-F238E27FC236}">
                <a16:creationId xmlns:a16="http://schemas.microsoft.com/office/drawing/2014/main" id="{EAE7203E-27EB-5837-6BDA-83A551E972AC}"/>
              </a:ext>
            </a:extLst>
          </p:cNvPr>
          <p:cNvSpPr>
            <a:spLocks noChangeArrowheads="1"/>
          </p:cNvSpPr>
          <p:nvPr/>
        </p:nvSpPr>
        <p:spPr bwMode="auto">
          <a:xfrm>
            <a:off x="10420350" y="274638"/>
            <a:ext cx="24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bg-BG" altLang="bg-BG" sz="1800">
                <a:latin typeface="Arial" panose="020B0604020202020204" pitchFamily="34" charset="0"/>
              </a:rPr>
              <a:t> </a:t>
            </a:r>
          </a:p>
        </p:txBody>
      </p:sp>
      <p:sp>
        <p:nvSpPr>
          <p:cNvPr id="2" name="Rechteck 4">
            <a:extLst>
              <a:ext uri="{FF2B5EF4-FFF2-40B4-BE49-F238E27FC236}">
                <a16:creationId xmlns:a16="http://schemas.microsoft.com/office/drawing/2014/main" id="{B5FA3139-8F84-29A1-A2BB-FD443A78A470}"/>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8" name="Titel 1">
            <a:extLst>
              <a:ext uri="{FF2B5EF4-FFF2-40B4-BE49-F238E27FC236}">
                <a16:creationId xmlns:a16="http://schemas.microsoft.com/office/drawing/2014/main" id="{39266457-3561-3D48-B371-B0E82B3CE267}"/>
              </a:ext>
            </a:extLst>
          </p:cNvPr>
          <p:cNvSpPr txBox="1">
            <a:spLocks noChangeArrowheads="1"/>
          </p:cNvSpPr>
          <p:nvPr/>
        </p:nvSpPr>
        <p:spPr bwMode="auto">
          <a:xfrm>
            <a:off x="5211763" y="1052513"/>
            <a:ext cx="6192837"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en-US" altLang="en-US" sz="6000" b="1">
                <a:latin typeface="Arial" panose="020B0604020202020204" pitchFamily="34" charset="0"/>
                <a:cs typeface="Arial" panose="020B0604020202020204" pitchFamily="34" charset="0"/>
              </a:rPr>
              <a:t>Introduction to information security, internal control systems</a:t>
            </a:r>
          </a:p>
        </p:txBody>
      </p:sp>
      <p:sp>
        <p:nvSpPr>
          <p:cNvPr id="6149" name="Untertitel 2">
            <a:extLst>
              <a:ext uri="{FF2B5EF4-FFF2-40B4-BE49-F238E27FC236}">
                <a16:creationId xmlns:a16="http://schemas.microsoft.com/office/drawing/2014/main" id="{9C5794BA-E1AE-7626-582C-4D476DB81184}"/>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buFont typeface="Arial" panose="020B0604020202020204" pitchFamily="34" charset="0"/>
              <a:buNone/>
            </a:pPr>
            <a:r>
              <a:rPr lang="en-US" altLang="en-US">
                <a:latin typeface="Arial" panose="020B0604020202020204" pitchFamily="34" charset="0"/>
                <a:cs typeface="Arial" panose="020B0604020202020204" pitchFamily="34" charset="0"/>
              </a:rPr>
              <a:t> </a:t>
            </a:r>
            <a:br>
              <a:rPr lang="en-US" altLang="en-US">
                <a:latin typeface="Arial" panose="020B0604020202020204" pitchFamily="34" charset="0"/>
                <a:cs typeface="Arial" panose="020B0604020202020204" pitchFamily="34" charset="0"/>
              </a:rPr>
            </a:br>
            <a:r>
              <a:rPr lang="en-US" altLang="en-US">
                <a:latin typeface="Arial" panose="020B0604020202020204" pitchFamily="34" charset="0"/>
                <a:cs typeface="Arial" panose="020B0604020202020204" pitchFamily="34" charset="0"/>
              </a:rPr>
              <a:t>Security Training for Employees</a:t>
            </a:r>
          </a:p>
        </p:txBody>
      </p:sp>
      <p:pic>
        <p:nvPicPr>
          <p:cNvPr id="6150" name="Grafik 3">
            <a:extLst>
              <a:ext uri="{FF2B5EF4-FFF2-40B4-BE49-F238E27FC236}">
                <a16:creationId xmlns:a16="http://schemas.microsoft.com/office/drawing/2014/main" id="{011B0BD5-3151-161A-8333-27C7189EB5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2">
            <a:extLst>
              <a:ext uri="{FF2B5EF4-FFF2-40B4-BE49-F238E27FC236}">
                <a16:creationId xmlns:a16="http://schemas.microsoft.com/office/drawing/2014/main" id="{B5A17BB4-2E56-D59D-E1BD-EE9443B383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A1E118-3842-B278-CC71-601257B2DBD9}"/>
              </a:ext>
            </a:extLst>
          </p:cNvPr>
          <p:cNvSpPr>
            <a:spLocks noGrp="1"/>
          </p:cNvSpPr>
          <p:nvPr>
            <p:ph idx="4294967295"/>
          </p:nvPr>
        </p:nvSpPr>
        <p:spPr>
          <a:xfrm>
            <a:off x="550863" y="1987550"/>
            <a:ext cx="11090275" cy="4525963"/>
          </a:xfrm>
        </p:spPr>
        <p:txBody>
          <a:bodyPr rtlCol="0">
            <a:normAutofit lnSpcReduction="10000"/>
          </a:bodyPr>
          <a:lstStyle/>
          <a:p>
            <a:pPr algn="just" fontAlgn="auto">
              <a:spcBef>
                <a:spcPts val="600"/>
              </a:spcBef>
              <a:spcAft>
                <a:spcPts val="600"/>
              </a:spcAft>
              <a:defRPr/>
            </a:pPr>
            <a:r>
              <a:rPr lang="en-US" dirty="0"/>
              <a:t>The project develops a cyber security framework to provide a mechanism for</a:t>
            </a:r>
          </a:p>
          <a:p>
            <a:pPr marL="731520" algn="just" fontAlgn="auto">
              <a:spcBef>
                <a:spcPts val="600"/>
              </a:spcBef>
              <a:spcAft>
                <a:spcPts val="600"/>
              </a:spcAft>
              <a:buFont typeface="Wingdings" pitchFamily="2" charset="2"/>
              <a:buChar char="Ø"/>
              <a:defRPr/>
            </a:pPr>
            <a:r>
              <a:rPr lang="en-US" sz="2400" dirty="0"/>
              <a:t>professional and educational training (VET) within enterprises, SMEs</a:t>
            </a:r>
          </a:p>
          <a:p>
            <a:pPr marL="731520" algn="just" fontAlgn="auto">
              <a:spcBef>
                <a:spcPts val="600"/>
              </a:spcBef>
              <a:spcAft>
                <a:spcPts val="600"/>
              </a:spcAft>
              <a:buFont typeface="Wingdings" pitchFamily="2" charset="2"/>
              <a:buChar char="Ø"/>
              <a:defRPr/>
            </a:pPr>
            <a:r>
              <a:rPr lang="en-US" sz="2400" dirty="0"/>
              <a:t>to describe the competencies and skills that cyber security professionals need to have to prevent cyber attacks.</a:t>
            </a:r>
          </a:p>
          <a:p>
            <a:pPr algn="just" fontAlgn="auto">
              <a:spcBef>
                <a:spcPts val="600"/>
              </a:spcBef>
              <a:spcAft>
                <a:spcPts val="600"/>
              </a:spcAft>
              <a:defRPr/>
            </a:pPr>
            <a:r>
              <a:rPr lang="en-US" dirty="0"/>
              <a:t>Taking into account the advantages of interdisciplinary training and mentoring programs, especially in the field of cyber security, the team project develops and tests digitally supported interdisciplinary training programs and a collaborative e-learning platform for SMEs.</a:t>
            </a:r>
            <a:r>
              <a:rPr lang="vi-VN" dirty="0"/>
              <a:t> </a:t>
            </a:r>
            <a:endParaRPr lang="en-US" dirty="0"/>
          </a:p>
          <a:p>
            <a:pPr algn="just" fontAlgn="auto">
              <a:spcBef>
                <a:spcPts val="600"/>
              </a:spcBef>
              <a:spcAft>
                <a:spcPts val="600"/>
              </a:spcAft>
              <a:defRPr/>
            </a:pPr>
            <a:r>
              <a:rPr lang="en-US" dirty="0"/>
              <a:t>This training program will be customized for vocational training and the development of a European transferability model</a:t>
            </a:r>
          </a:p>
        </p:txBody>
      </p:sp>
      <p:sp>
        <p:nvSpPr>
          <p:cNvPr id="8195" name="Titel 1">
            <a:extLst>
              <a:ext uri="{FF2B5EF4-FFF2-40B4-BE49-F238E27FC236}">
                <a16:creationId xmlns:a16="http://schemas.microsoft.com/office/drawing/2014/main" id="{D800FAA5-B26C-F942-DDF0-ACF4DEFD32B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Erasmus+ InCyT project</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459A4582-42D1-6845-F80C-793CA1673903}"/>
              </a:ext>
            </a:extLst>
          </p:cNvPr>
          <p:cNvSpPr>
            <a:spLocks noGrp="1" noChangeArrowheads="1"/>
          </p:cNvSpPr>
          <p:nvPr>
            <p:ph idx="4294967295"/>
          </p:nvPr>
        </p:nvSpPr>
        <p:spPr>
          <a:xfrm>
            <a:off x="479425" y="1844675"/>
            <a:ext cx="11568113" cy="4525963"/>
          </a:xfrm>
        </p:spPr>
        <p:txBody>
          <a:bodyPr/>
          <a:lstStyle/>
          <a:p>
            <a:pPr algn="just"/>
            <a:r>
              <a:rPr lang="en-US" altLang="en-US" dirty="0"/>
              <a:t>A competency framework is regularly used by companies to understand their skill-based requirements, required competencies, employee skills, and gaps.</a:t>
            </a:r>
          </a:p>
          <a:p>
            <a:pPr algn="just"/>
            <a:r>
              <a:rPr lang="en-US" altLang="en-US" dirty="0"/>
              <a:t>When a competency framework is developed taking into account the company's profile and employee interests, it can improve performance and provide clarity for each individual role requirement and develop talent in the workplace.</a:t>
            </a:r>
          </a:p>
          <a:p>
            <a:pPr algn="just"/>
            <a:r>
              <a:rPr lang="en-US" altLang="en-US" dirty="0"/>
              <a:t>In recent years, due to many cyber attacks, cyber security frameworks are adopted especially by large organizations (businesses, NGOs and other entities) or by state actors.</a:t>
            </a:r>
            <a:endParaRPr lang="vi-VN" altLang="en-US" dirty="0"/>
          </a:p>
        </p:txBody>
      </p:sp>
      <p:sp>
        <p:nvSpPr>
          <p:cNvPr id="9219" name="Titel 1">
            <a:extLst>
              <a:ext uri="{FF2B5EF4-FFF2-40B4-BE49-F238E27FC236}">
                <a16:creationId xmlns:a16="http://schemas.microsoft.com/office/drawing/2014/main" id="{6882AB52-C5A5-9ABC-1C56-754C2D28D8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attacks and the competence framework</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459A4582-42D1-6845-F80C-793CA1673903}"/>
              </a:ext>
            </a:extLst>
          </p:cNvPr>
          <p:cNvSpPr>
            <a:spLocks noGrp="1" noChangeArrowheads="1"/>
          </p:cNvSpPr>
          <p:nvPr>
            <p:ph idx="4294967295"/>
          </p:nvPr>
        </p:nvSpPr>
        <p:spPr>
          <a:xfrm>
            <a:off x="479376" y="2348061"/>
            <a:ext cx="11568113" cy="4525963"/>
          </a:xfrm>
        </p:spPr>
        <p:txBody>
          <a:bodyPr/>
          <a:lstStyle/>
          <a:p>
            <a:pPr algn="just"/>
            <a:r>
              <a:rPr lang="en-US" altLang="en-US" dirty="0"/>
              <a:t>A successful cyber attack can cause major damage to a company's business. It can affect its bottom line as well as the company's business status and consumer confidence.</a:t>
            </a:r>
          </a:p>
          <a:p>
            <a:pPr algn="just"/>
            <a:r>
              <a:rPr lang="en-US" altLang="en-US" dirty="0"/>
              <a:t>The impact of a security breach can be divided into three categories: financial, reputational and legal.</a:t>
            </a:r>
          </a:p>
        </p:txBody>
      </p:sp>
      <p:sp>
        <p:nvSpPr>
          <p:cNvPr id="9219" name="Titel 1">
            <a:extLst>
              <a:ext uri="{FF2B5EF4-FFF2-40B4-BE49-F238E27FC236}">
                <a16:creationId xmlns:a16="http://schemas.microsoft.com/office/drawing/2014/main" id="{6882AB52-C5A5-9ABC-1C56-754C2D28D8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attacks and the competence framework</a:t>
            </a:r>
          </a:p>
        </p:txBody>
      </p:sp>
    </p:spTree>
    <p:extLst>
      <p:ext uri="{BB962C8B-B14F-4D97-AF65-F5344CB8AC3E}">
        <p14:creationId xmlns:p14="http://schemas.microsoft.com/office/powerpoint/2010/main" val="3087847239"/>
      </p:ext>
    </p:ext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C94DF244-0BAE-238C-B367-5EBA04337AE4}"/>
              </a:ext>
            </a:extLst>
          </p:cNvPr>
          <p:cNvSpPr>
            <a:spLocks noGrp="1" noChangeArrowheads="1"/>
          </p:cNvSpPr>
          <p:nvPr>
            <p:ph idx="4294967295"/>
          </p:nvPr>
        </p:nvSpPr>
        <p:spPr>
          <a:xfrm>
            <a:off x="623392" y="2204864"/>
            <a:ext cx="10945216" cy="5000625"/>
          </a:xfrm>
        </p:spPr>
        <p:txBody>
          <a:bodyPr/>
          <a:lstStyle/>
          <a:p>
            <a:pPr algn="just"/>
            <a:r>
              <a:rPr lang="en-US" altLang="en-US" dirty="0"/>
              <a:t>Cyber-attacks often result in substantial financial loss resulting from the theft of corporate information, financial information (</a:t>
            </a:r>
            <a:r>
              <a:rPr lang="en-US" altLang="en-US" dirty="0" err="1"/>
              <a:t>eg</a:t>
            </a:r>
            <a:r>
              <a:rPr lang="en-US" altLang="en-US" dirty="0"/>
              <a:t> bank details or payment card details), money, transaction disruptions (</a:t>
            </a:r>
            <a:r>
              <a:rPr lang="en-US" altLang="en-US" dirty="0" err="1"/>
              <a:t>eg</a:t>
            </a:r>
            <a:r>
              <a:rPr lang="en-US" altLang="en-US" dirty="0"/>
              <a:t> inability to transact online), loss of business or of the contract. Businesses that have suffered a cyber breach will generally spend money associated with repairing affected systems, networks and devices.</a:t>
            </a:r>
            <a:endParaRPr lang="vi-VN" altLang="en-US" dirty="0"/>
          </a:p>
          <a:p>
            <a:pPr algn="just"/>
            <a:r>
              <a:rPr lang="en-US" altLang="en-US" dirty="0"/>
              <a:t>The attack can affect the company's suppliers, relationships with partners, investors and other third parties involved in the company's business.</a:t>
            </a:r>
            <a:endParaRPr lang="vi-VN" altLang="en-US" dirty="0"/>
          </a:p>
        </p:txBody>
      </p:sp>
      <p:sp>
        <p:nvSpPr>
          <p:cNvPr id="10243" name="Titel 1">
            <a:extLst>
              <a:ext uri="{FF2B5EF4-FFF2-40B4-BE49-F238E27FC236}">
                <a16:creationId xmlns:a16="http://schemas.microsoft.com/office/drawing/2014/main" id="{A4964EC6-51FB-2445-B442-05C55A7ABCA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attacks</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C94DF244-0BAE-238C-B367-5EBA04337AE4}"/>
              </a:ext>
            </a:extLst>
          </p:cNvPr>
          <p:cNvSpPr>
            <a:spLocks noGrp="1" noChangeArrowheads="1"/>
          </p:cNvSpPr>
          <p:nvPr>
            <p:ph idx="4294967295"/>
          </p:nvPr>
        </p:nvSpPr>
        <p:spPr>
          <a:xfrm>
            <a:off x="587388" y="2420888"/>
            <a:ext cx="11017224" cy="5000625"/>
          </a:xfrm>
        </p:spPr>
        <p:txBody>
          <a:bodyPr/>
          <a:lstStyle/>
          <a:p>
            <a:pPr algn="just"/>
            <a:r>
              <a:rPr lang="en-US" altLang="en-US" dirty="0"/>
              <a:t>So data protection and privacy laws require the security management of all personal data held by the company (of its own staff or customers).</a:t>
            </a:r>
          </a:p>
          <a:p>
            <a:pPr algn="just"/>
            <a:r>
              <a:rPr lang="en-US" altLang="en-US" dirty="0"/>
              <a:t>If this data is accidentally or deliberately compromised and the company does not implement adequate security measures, it may face regulatory penalties.</a:t>
            </a:r>
            <a:endParaRPr lang="vi-VN" altLang="en-US" dirty="0"/>
          </a:p>
        </p:txBody>
      </p:sp>
      <p:sp>
        <p:nvSpPr>
          <p:cNvPr id="10243" name="Titel 1">
            <a:extLst>
              <a:ext uri="{FF2B5EF4-FFF2-40B4-BE49-F238E27FC236}">
                <a16:creationId xmlns:a16="http://schemas.microsoft.com/office/drawing/2014/main" id="{A4964EC6-51FB-2445-B442-05C55A7ABCA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attacks</a:t>
            </a:r>
          </a:p>
        </p:txBody>
      </p:sp>
    </p:spTree>
    <p:extLst>
      <p:ext uri="{BB962C8B-B14F-4D97-AF65-F5344CB8AC3E}">
        <p14:creationId xmlns:p14="http://schemas.microsoft.com/office/powerpoint/2010/main" val="1826643782"/>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847D19-4150-A186-C1F0-FEEE8CF1EED8}"/>
              </a:ext>
            </a:extLst>
          </p:cNvPr>
          <p:cNvSpPr>
            <a:spLocks noGrp="1"/>
          </p:cNvSpPr>
          <p:nvPr>
            <p:ph idx="4294967295"/>
          </p:nvPr>
        </p:nvSpPr>
        <p:spPr>
          <a:xfrm>
            <a:off x="623888" y="2205038"/>
            <a:ext cx="11160125" cy="4857750"/>
          </a:xfrm>
        </p:spPr>
        <p:txBody>
          <a:bodyPr rtlCol="0">
            <a:normAutofit/>
          </a:bodyPr>
          <a:lstStyle/>
          <a:p>
            <a:pPr algn="just" fontAlgn="auto">
              <a:spcBef>
                <a:spcPts val="600"/>
              </a:spcBef>
              <a:spcAft>
                <a:spcPts val="600"/>
              </a:spcAft>
              <a:defRPr/>
            </a:pPr>
            <a:r>
              <a:rPr lang="en-US" dirty="0"/>
              <a:t>It is important to manage your risks accordingly.</a:t>
            </a:r>
          </a:p>
          <a:p>
            <a:pPr algn="just" fontAlgn="auto">
              <a:spcBef>
                <a:spcPts val="600"/>
              </a:spcBef>
              <a:spcAft>
                <a:spcPts val="600"/>
              </a:spcAft>
              <a:defRPr/>
            </a:pPr>
            <a:r>
              <a:rPr lang="en-US" dirty="0"/>
              <a:t>After an attack occurs, an effective cyber security tool or incident response plan, i.e. using a cyber consultant, can help to:</a:t>
            </a:r>
            <a:endParaRPr lang="vi-VN" dirty="0"/>
          </a:p>
          <a:p>
            <a:pPr marL="731520" algn="just" fontAlgn="auto">
              <a:spcBef>
                <a:spcPts val="600"/>
              </a:spcBef>
              <a:spcAft>
                <a:spcPts val="600"/>
              </a:spcAft>
              <a:buFont typeface="Wingdings" pitchFamily="2" charset="2"/>
              <a:buChar char="Ø"/>
              <a:defRPr/>
            </a:pPr>
            <a:r>
              <a:rPr lang="en-US" sz="2400" dirty="0"/>
              <a:t>reduce the impact of the attack</a:t>
            </a:r>
            <a:endParaRPr lang="vi-VN" sz="2400" dirty="0"/>
          </a:p>
          <a:p>
            <a:pPr marL="731520" algn="just" fontAlgn="auto">
              <a:spcBef>
                <a:spcPts val="600"/>
              </a:spcBef>
              <a:spcAft>
                <a:spcPts val="600"/>
              </a:spcAft>
              <a:buFont typeface="Wingdings" pitchFamily="2" charset="2"/>
              <a:buChar char="Ø"/>
              <a:defRPr/>
            </a:pPr>
            <a:r>
              <a:rPr lang="en-US" sz="2400" dirty="0"/>
              <a:t>report the incident to the appropriate authority</a:t>
            </a:r>
          </a:p>
          <a:p>
            <a:pPr marL="731520" algn="just" fontAlgn="auto">
              <a:spcBef>
                <a:spcPts val="600"/>
              </a:spcBef>
              <a:spcAft>
                <a:spcPts val="600"/>
              </a:spcAft>
              <a:buFont typeface="Wingdings" pitchFamily="2" charset="2"/>
              <a:buChar char="Ø"/>
              <a:defRPr/>
            </a:pPr>
            <a:r>
              <a:rPr lang="en-US" sz="2400" dirty="0"/>
              <a:t>clean up the affected systems</a:t>
            </a:r>
            <a:endParaRPr lang="vi-VN" sz="2400" dirty="0"/>
          </a:p>
          <a:p>
            <a:pPr marL="731520" algn="just" fontAlgn="auto">
              <a:spcBef>
                <a:spcPts val="600"/>
              </a:spcBef>
              <a:spcAft>
                <a:spcPts val="600"/>
              </a:spcAft>
              <a:buFont typeface="Wingdings" pitchFamily="2" charset="2"/>
              <a:buChar char="Ø"/>
              <a:defRPr/>
            </a:pPr>
            <a:r>
              <a:rPr lang="en-US" sz="2400" dirty="0"/>
              <a:t>get your company business up and running in the shortest possible time.</a:t>
            </a:r>
            <a:endParaRPr lang="vi-VN" sz="2400" dirty="0"/>
          </a:p>
          <a:p>
            <a:pPr algn="just" fontAlgn="auto">
              <a:spcBef>
                <a:spcPts val="600"/>
              </a:spcBef>
              <a:spcAft>
                <a:spcPts val="600"/>
              </a:spcAft>
              <a:defRPr/>
            </a:pPr>
            <a:r>
              <a:rPr lang="en-US" dirty="0"/>
              <a:t>It is necessary to invest in training and educating users in the field of cyber security in order to avoid attacks and continuously develop awareness for a cyber strategy in one's organization.</a:t>
            </a:r>
            <a:endParaRPr lang="vi-VN" dirty="0"/>
          </a:p>
        </p:txBody>
      </p:sp>
      <p:sp>
        <p:nvSpPr>
          <p:cNvPr id="11267" name="Titel 1">
            <a:extLst>
              <a:ext uri="{FF2B5EF4-FFF2-40B4-BE49-F238E27FC236}">
                <a16:creationId xmlns:a16="http://schemas.microsoft.com/office/drawing/2014/main" id="{97BFE6F2-E560-6130-9D45-7D87943247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Risks in the company</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AEF26282-8D67-84AE-FFF9-882F7359C460}"/>
              </a:ext>
            </a:extLst>
          </p:cNvPr>
          <p:cNvSpPr>
            <a:spLocks noGrp="1" noChangeArrowheads="1"/>
          </p:cNvSpPr>
          <p:nvPr>
            <p:ph idx="4294967295"/>
          </p:nvPr>
        </p:nvSpPr>
        <p:spPr>
          <a:xfrm>
            <a:off x="603548" y="2335361"/>
            <a:ext cx="10605020" cy="4525963"/>
          </a:xfrm>
        </p:spPr>
        <p:txBody>
          <a:bodyPr/>
          <a:lstStyle/>
          <a:p>
            <a:pPr>
              <a:spcBef>
                <a:spcPts val="600"/>
              </a:spcBef>
              <a:spcAft>
                <a:spcPts val="600"/>
              </a:spcAft>
            </a:pPr>
            <a:r>
              <a:rPr lang="en-US" altLang="en-US" dirty="0"/>
              <a:t>A cybersecurity framework is a set of best practices and documented processes that are used to develop IT security policies within an organization.</a:t>
            </a:r>
            <a:endParaRPr lang="vi-VN" altLang="en-US" dirty="0"/>
          </a:p>
          <a:p>
            <a:pPr>
              <a:spcBef>
                <a:spcPts val="600"/>
              </a:spcBef>
              <a:spcAft>
                <a:spcPts val="600"/>
              </a:spcAft>
            </a:pPr>
            <a:r>
              <a:rPr lang="en-US" altLang="en-US" dirty="0"/>
              <a:t>But unlike traditional policy strictly related to the legal domain, a cybersecurity framework should also include documented examples of problems to be avoided by those policies and of the appropriate processes and ways to implement the security policies described in the framework.</a:t>
            </a:r>
          </a:p>
        </p:txBody>
      </p:sp>
      <p:sp>
        <p:nvSpPr>
          <p:cNvPr id="12291" name="Titel 1">
            <a:extLst>
              <a:ext uri="{FF2B5EF4-FFF2-40B4-BE49-F238E27FC236}">
                <a16:creationId xmlns:a16="http://schemas.microsoft.com/office/drawing/2014/main" id="{258644E7-0B81-A3F9-19E6-2EAD013982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Security Framework</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AEF26282-8D67-84AE-FFF9-882F7359C460}"/>
              </a:ext>
            </a:extLst>
          </p:cNvPr>
          <p:cNvSpPr>
            <a:spLocks noGrp="1" noChangeArrowheads="1"/>
          </p:cNvSpPr>
          <p:nvPr>
            <p:ph idx="4294967295"/>
          </p:nvPr>
        </p:nvSpPr>
        <p:spPr>
          <a:xfrm>
            <a:off x="623392" y="2309961"/>
            <a:ext cx="10693647" cy="4525963"/>
          </a:xfrm>
        </p:spPr>
        <p:txBody>
          <a:bodyPr/>
          <a:lstStyle/>
          <a:p>
            <a:pPr>
              <a:spcBef>
                <a:spcPts val="600"/>
              </a:spcBef>
              <a:spcAft>
                <a:spcPts val="600"/>
              </a:spcAft>
            </a:pPr>
            <a:r>
              <a:rPr lang="en-US" altLang="en-US" dirty="0"/>
              <a:t>It is both a guide for employees and users, as well as a compelling compendium of security best practices that can be consulted by authorized external parties (such as authorities).</a:t>
            </a:r>
            <a:endParaRPr lang="vi-VN" altLang="en-US" dirty="0"/>
          </a:p>
          <a:p>
            <a:pPr>
              <a:spcBef>
                <a:spcPts val="600"/>
              </a:spcBef>
              <a:spcAft>
                <a:spcPts val="600"/>
              </a:spcAft>
            </a:pPr>
            <a:r>
              <a:rPr lang="en-US" altLang="en-US" dirty="0"/>
              <a:t>A cybersecurity competency framework can also help better assess the competencies needed to avoid attacks, gaps, and remediation measures.</a:t>
            </a:r>
            <a:endParaRPr lang="vi-VN" altLang="en-US" dirty="0"/>
          </a:p>
        </p:txBody>
      </p:sp>
      <p:sp>
        <p:nvSpPr>
          <p:cNvPr id="12291" name="Titel 1">
            <a:extLst>
              <a:ext uri="{FF2B5EF4-FFF2-40B4-BE49-F238E27FC236}">
                <a16:creationId xmlns:a16="http://schemas.microsoft.com/office/drawing/2014/main" id="{258644E7-0B81-A3F9-19E6-2EAD013982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Security Framework</a:t>
            </a:r>
          </a:p>
        </p:txBody>
      </p:sp>
    </p:spTree>
    <p:extLst>
      <p:ext uri="{BB962C8B-B14F-4D97-AF65-F5344CB8AC3E}">
        <p14:creationId xmlns:p14="http://schemas.microsoft.com/office/powerpoint/2010/main" val="3885094154"/>
      </p:ext>
    </p:ext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F512C50B-0B8C-5C87-D4A7-77DA1BBC07A9}"/>
              </a:ext>
            </a:extLst>
          </p:cNvPr>
          <p:cNvSpPr>
            <a:spLocks noGrp="1" noChangeArrowheads="1"/>
          </p:cNvSpPr>
          <p:nvPr>
            <p:ph idx="4294967295"/>
          </p:nvPr>
        </p:nvSpPr>
        <p:spPr>
          <a:xfrm>
            <a:off x="983432" y="2132856"/>
            <a:ext cx="10682287" cy="4525962"/>
          </a:xfrm>
        </p:spPr>
        <p:txBody>
          <a:bodyPr/>
          <a:lstStyle/>
          <a:p>
            <a:pPr>
              <a:spcBef>
                <a:spcPts val="600"/>
              </a:spcBef>
              <a:spcAft>
                <a:spcPts val="600"/>
              </a:spcAft>
            </a:pPr>
            <a:r>
              <a:rPr lang="en-US" altLang="en-US" dirty="0"/>
              <a:t>Despite increased awareness and bold efforts, there is a known and growing shortage of cyber security professionals in the European Union and of employee knowledge and skills to avoid cyber-attacks worldwide, and these shortages continue to present major problems for the public and private sector.</a:t>
            </a:r>
            <a:endParaRPr lang="vi-VN" altLang="en-US" dirty="0"/>
          </a:p>
          <a:p>
            <a:pPr>
              <a:spcBef>
                <a:spcPts val="600"/>
              </a:spcBef>
              <a:spcAft>
                <a:spcPts val="600"/>
              </a:spcAft>
            </a:pPr>
            <a:r>
              <a:rPr lang="en-US" altLang="en-US" dirty="0"/>
              <a:t>The 2019 CYBERSECURITY WORKFORCE 2019 Strategies for Building and Growing Strong Cyber Security Teams (ISC) study estimates that there are 2.8 million cybersecurity professionals globally, while the gap is actually 4.07 million.</a:t>
            </a:r>
          </a:p>
        </p:txBody>
      </p:sp>
      <p:sp>
        <p:nvSpPr>
          <p:cNvPr id="13315" name="Titel 1">
            <a:extLst>
              <a:ext uri="{FF2B5EF4-FFF2-40B4-BE49-F238E27FC236}">
                <a16:creationId xmlns:a16="http://schemas.microsoft.com/office/drawing/2014/main" id="{410966F1-8B31-5504-96E9-A5542F4CE1C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security</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F512C50B-0B8C-5C87-D4A7-77DA1BBC07A9}"/>
              </a:ext>
            </a:extLst>
          </p:cNvPr>
          <p:cNvSpPr>
            <a:spLocks noGrp="1" noChangeArrowheads="1"/>
          </p:cNvSpPr>
          <p:nvPr>
            <p:ph idx="4294967295"/>
          </p:nvPr>
        </p:nvSpPr>
        <p:spPr>
          <a:xfrm>
            <a:off x="839416" y="2204864"/>
            <a:ext cx="11042327" cy="4525962"/>
          </a:xfrm>
        </p:spPr>
        <p:txBody>
          <a:bodyPr/>
          <a:lstStyle/>
          <a:p>
            <a:pPr>
              <a:spcBef>
                <a:spcPts val="600"/>
              </a:spcBef>
              <a:spcAft>
                <a:spcPts val="600"/>
              </a:spcAft>
            </a:pPr>
            <a:r>
              <a:rPr lang="en-US" altLang="en-US" dirty="0"/>
              <a:t>The study notes that the current gap in Europe is 291,000, and this number has doubled from previous years.</a:t>
            </a:r>
          </a:p>
          <a:p>
            <a:pPr>
              <a:spcBef>
                <a:spcPts val="600"/>
              </a:spcBef>
              <a:spcAft>
                <a:spcPts val="600"/>
              </a:spcAft>
            </a:pPr>
            <a:r>
              <a:rPr lang="en-US" altLang="en-US" dirty="0"/>
              <a:t>Many countries with highly developed expertise prefer to create their own set of regulations and documents, but many countries and small and medium-sized companies (SMEs) need help in this context.</a:t>
            </a:r>
            <a:endParaRPr lang="vi-VN" altLang="en-US" dirty="0"/>
          </a:p>
        </p:txBody>
      </p:sp>
      <p:sp>
        <p:nvSpPr>
          <p:cNvPr id="13315" name="Titel 1">
            <a:extLst>
              <a:ext uri="{FF2B5EF4-FFF2-40B4-BE49-F238E27FC236}">
                <a16:creationId xmlns:a16="http://schemas.microsoft.com/office/drawing/2014/main" id="{410966F1-8B31-5504-96E9-A5542F4CE1C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security</a:t>
            </a:r>
          </a:p>
        </p:txBody>
      </p:sp>
    </p:spTree>
    <p:extLst>
      <p:ext uri="{BB962C8B-B14F-4D97-AF65-F5344CB8AC3E}">
        <p14:creationId xmlns:p14="http://schemas.microsoft.com/office/powerpoint/2010/main" val="3842508477"/>
      </p:ext>
    </p:extLst>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Inhaltsplatzhalter 2">
            <a:extLst>
              <a:ext uri="{FF2B5EF4-FFF2-40B4-BE49-F238E27FC236}">
                <a16:creationId xmlns:a16="http://schemas.microsoft.com/office/drawing/2014/main" id="{555560E0-4B27-94A7-FEDC-3060CE32DBED}"/>
              </a:ext>
            </a:extLst>
          </p:cNvPr>
          <p:cNvSpPr>
            <a:spLocks noGrp="1" noChangeArrowheads="1"/>
          </p:cNvSpPr>
          <p:nvPr>
            <p:ph idx="4294967295"/>
          </p:nvPr>
        </p:nvSpPr>
        <p:spPr>
          <a:xfrm>
            <a:off x="623131" y="2132856"/>
            <a:ext cx="10945737" cy="4525963"/>
          </a:xfrm>
        </p:spPr>
        <p:txBody>
          <a:bodyPr/>
          <a:lstStyle/>
          <a:p>
            <a:pPr>
              <a:spcBef>
                <a:spcPts val="600"/>
              </a:spcBef>
              <a:spcAft>
                <a:spcPts val="600"/>
              </a:spcAft>
            </a:pPr>
            <a:r>
              <a:rPr lang="en-US" altLang="en-US" dirty="0">
                <a:cs typeface="Arial" panose="020B0604020202020204" pitchFamily="34" charset="0"/>
              </a:rPr>
              <a:t>it means manipulating human beings, (often using psychological methods), to gain access to data, documents and information of interest to the attacker.</a:t>
            </a:r>
            <a:endParaRPr lang="vi-VN" altLang="en-US" dirty="0">
              <a:cs typeface="Arial" panose="020B0604020202020204" pitchFamily="34" charset="0"/>
            </a:endParaRPr>
          </a:p>
          <a:p>
            <a:pPr>
              <a:spcBef>
                <a:spcPts val="600"/>
              </a:spcBef>
              <a:spcAft>
                <a:spcPts val="600"/>
              </a:spcAft>
            </a:pPr>
            <a:r>
              <a:rPr lang="en-US" altLang="en-US" dirty="0">
                <a:cs typeface="Arial" panose="020B0604020202020204" pitchFamily="34" charset="0"/>
              </a:rPr>
              <a:t>is one of the main threats to information security today and is an effective form of cybercrime.</a:t>
            </a:r>
            <a:endParaRPr lang="vi-VN" altLang="en-US" dirty="0">
              <a:cs typeface="Arial" panose="020B0604020202020204" pitchFamily="34" charset="0"/>
            </a:endParaRPr>
          </a:p>
          <a:p>
            <a:pPr>
              <a:spcBef>
                <a:spcPts val="600"/>
              </a:spcBef>
              <a:spcAft>
                <a:spcPts val="600"/>
              </a:spcAft>
            </a:pPr>
            <a:r>
              <a:rPr lang="en-US" altLang="en-US" dirty="0">
                <a:cs typeface="Arial" panose="020B0604020202020204" pitchFamily="34" charset="0"/>
              </a:rPr>
              <a:t>could have dangerous repercussions, for example, data breaches, more than any other type of attack.</a:t>
            </a:r>
            <a:endParaRPr lang="vi-VN" altLang="en-US" dirty="0">
              <a:cs typeface="Arial" panose="020B0604020202020204" pitchFamily="34" charset="0"/>
            </a:endParaRPr>
          </a:p>
        </p:txBody>
      </p:sp>
      <p:sp>
        <p:nvSpPr>
          <p:cNvPr id="14339" name="Titel 1">
            <a:extLst>
              <a:ext uri="{FF2B5EF4-FFF2-40B4-BE49-F238E27FC236}">
                <a16:creationId xmlns:a16="http://schemas.microsoft.com/office/drawing/2014/main" id="{656D355C-0398-4FEA-BF54-40D145996B3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Inhaltsplatzhalter 2">
            <a:extLst>
              <a:ext uri="{FF2B5EF4-FFF2-40B4-BE49-F238E27FC236}">
                <a16:creationId xmlns:a16="http://schemas.microsoft.com/office/drawing/2014/main" id="{555560E0-4B27-94A7-FEDC-3060CE32DBED}"/>
              </a:ext>
            </a:extLst>
          </p:cNvPr>
          <p:cNvSpPr>
            <a:spLocks noGrp="1" noChangeArrowheads="1"/>
          </p:cNvSpPr>
          <p:nvPr>
            <p:ph idx="4294967295"/>
          </p:nvPr>
        </p:nvSpPr>
        <p:spPr>
          <a:xfrm>
            <a:off x="731143" y="2204864"/>
            <a:ext cx="10729713" cy="4525963"/>
          </a:xfrm>
        </p:spPr>
        <p:txBody>
          <a:bodyPr/>
          <a:lstStyle/>
          <a:p>
            <a:pPr>
              <a:spcBef>
                <a:spcPts val="600"/>
              </a:spcBef>
              <a:spcAft>
                <a:spcPts val="600"/>
              </a:spcAft>
            </a:pPr>
            <a:r>
              <a:rPr lang="en-US" altLang="en-US" dirty="0">
                <a:cs typeface="Arial" panose="020B0604020202020204" pitchFamily="34" charset="0"/>
              </a:rPr>
              <a:t>the attacks have a financial purpose and thus organizations have lost considerable amounts of money.</a:t>
            </a:r>
            <a:endParaRPr lang="vi-VN" altLang="en-US" dirty="0">
              <a:cs typeface="Arial" panose="020B0604020202020204" pitchFamily="34" charset="0"/>
            </a:endParaRPr>
          </a:p>
          <a:p>
            <a:pPr>
              <a:spcBef>
                <a:spcPts val="600"/>
              </a:spcBef>
              <a:spcAft>
                <a:spcPts val="600"/>
              </a:spcAft>
            </a:pPr>
            <a:r>
              <a:rPr lang="en-US" altLang="en-US" dirty="0">
                <a:cs typeface="Arial" panose="020B0604020202020204" pitchFamily="34" charset="0"/>
              </a:rPr>
              <a:t>it is particularly dangerous because it relies more on human error than on vulnerabilities in software and operating systems.</a:t>
            </a:r>
            <a:endParaRPr lang="vi-VN" altLang="en-US" dirty="0">
              <a:cs typeface="Arial" panose="020B0604020202020204" pitchFamily="34" charset="0"/>
            </a:endParaRPr>
          </a:p>
        </p:txBody>
      </p:sp>
      <p:sp>
        <p:nvSpPr>
          <p:cNvPr id="14339" name="Titel 1">
            <a:extLst>
              <a:ext uri="{FF2B5EF4-FFF2-40B4-BE49-F238E27FC236}">
                <a16:creationId xmlns:a16="http://schemas.microsoft.com/office/drawing/2014/main" id="{656D355C-0398-4FEA-BF54-40D145996B3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extLst>
      <p:ext uri="{BB962C8B-B14F-4D97-AF65-F5344CB8AC3E}">
        <p14:creationId xmlns:p14="http://schemas.microsoft.com/office/powerpoint/2010/main" val="3012897004"/>
      </p:ext>
    </p:extLst>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8D77D7B1-7E8B-1F8B-EC15-2AC5CBCFEA2E}"/>
              </a:ext>
            </a:extLst>
          </p:cNvPr>
          <p:cNvSpPr>
            <a:spLocks noGrp="1"/>
          </p:cNvSpPr>
          <p:nvPr>
            <p:ph idx="4294967295"/>
          </p:nvPr>
        </p:nvSpPr>
        <p:spPr>
          <a:xfrm>
            <a:off x="550863" y="1916113"/>
            <a:ext cx="11161712" cy="4525962"/>
          </a:xfrm>
        </p:spPr>
        <p:txBody>
          <a:bodyPr rtlCol="0">
            <a:normAutofit/>
          </a:bodyPr>
          <a:lstStyle/>
          <a:p>
            <a:pPr marL="0" indent="0" fontAlgn="auto">
              <a:spcAft>
                <a:spcPts val="0"/>
              </a:spcAft>
              <a:buFont typeface="Arial" panose="020B0604020202020204" pitchFamily="34" charset="0"/>
              <a:buNone/>
              <a:defRPr/>
            </a:pPr>
            <a:r>
              <a:rPr lang="vi-VN" dirty="0">
                <a:latin typeface="Calibri" panose="020F0502020204030204" pitchFamily="34" charset="0"/>
                <a:cs typeface="Calibri" panose="020F0502020204030204" pitchFamily="34" charset="0"/>
              </a:rPr>
              <a:t>The companies:</a:t>
            </a:r>
          </a:p>
          <a:p>
            <a:pPr fontAlgn="auto">
              <a:spcAft>
                <a:spcPts val="0"/>
              </a:spcAft>
              <a:defRPr/>
            </a:pPr>
            <a:r>
              <a:rPr lang="en-US" sz="2400" dirty="0">
                <a:cs typeface="Calibri" panose="020F0502020204030204" pitchFamily="34" charset="0"/>
              </a:rPr>
              <a:t>they could suffer lost productivity, a drop in employee morale, and difficulties in recovery.</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they have reputational damage because customers are not convinced that the organization can protect itself.</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often need to trigger an old incident response.</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should provide security software to help prevent future attacks.</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they would often have to retrain employees to be ready for attacks.</a:t>
            </a:r>
            <a:endParaRPr lang="de-DE" sz="2400" dirty="0">
              <a:cs typeface="Calibri" panose="020F0502020204030204" pitchFamily="34" charset="0"/>
            </a:endParaRPr>
          </a:p>
        </p:txBody>
      </p:sp>
      <p:sp>
        <p:nvSpPr>
          <p:cNvPr id="15363" name="Titel 1">
            <a:extLst>
              <a:ext uri="{FF2B5EF4-FFF2-40B4-BE49-F238E27FC236}">
                <a16:creationId xmlns:a16="http://schemas.microsoft.com/office/drawing/2014/main" id="{91C01356-ED2F-22C9-FF99-71191759A90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Inhaltsplatzhalter 2">
            <a:extLst>
              <a:ext uri="{FF2B5EF4-FFF2-40B4-BE49-F238E27FC236}">
                <a16:creationId xmlns:a16="http://schemas.microsoft.com/office/drawing/2014/main" id="{03182BB7-A26F-1B66-B2A2-EE41A0B2B4AB}"/>
              </a:ext>
            </a:extLst>
          </p:cNvPr>
          <p:cNvSpPr>
            <a:spLocks noGrp="1" noChangeArrowheads="1"/>
          </p:cNvSpPr>
          <p:nvPr>
            <p:ph idx="4294967295"/>
          </p:nvPr>
        </p:nvSpPr>
        <p:spPr>
          <a:xfrm>
            <a:off x="623888" y="1989138"/>
            <a:ext cx="11233150" cy="4351337"/>
          </a:xfrm>
        </p:spPr>
        <p:txBody>
          <a:bodyPr/>
          <a:lstStyle/>
          <a:p>
            <a:r>
              <a:rPr lang="en-US" altLang="en-US">
                <a:cs typeface="Arial" panose="020B0604020202020204" pitchFamily="34" charset="0"/>
              </a:rPr>
              <a:t>of employees and managers for whom it is important to recognize social engineering attacks because the risk of becoming a victim is high.</a:t>
            </a:r>
            <a:endParaRPr lang="vi-VN" altLang="en-US">
              <a:cs typeface="Arial" panose="020B0604020202020204" pitchFamily="34" charset="0"/>
            </a:endParaRPr>
          </a:p>
          <a:p>
            <a:r>
              <a:rPr lang="en-US" altLang="en-US">
                <a:cs typeface="Arial" panose="020B0604020202020204" pitchFamily="34" charset="0"/>
              </a:rPr>
              <a:t>could be included in community, individual and citizen security awareness programs and protect individuals and their organization.</a:t>
            </a:r>
            <a:endParaRPr lang="vi-VN" altLang="en-US">
              <a:cs typeface="Arial" panose="020B0604020202020204" pitchFamily="34" charset="0"/>
            </a:endParaRPr>
          </a:p>
          <a:p>
            <a:r>
              <a:rPr lang="en-US" altLang="en-US">
                <a:cs typeface="Arial" panose="020B0604020202020204" pitchFamily="34" charset="0"/>
              </a:rPr>
              <a:t>is particularly lacking in SMEs that have fewer resources, so they should be helped to take cyber awareness training seriously and provide opportunities for employees to take it.</a:t>
            </a:r>
            <a:endParaRPr lang="de-DE" altLang="en-US">
              <a:cs typeface="Arial" panose="020B0604020202020204" pitchFamily="34" charset="0"/>
            </a:endParaRPr>
          </a:p>
        </p:txBody>
      </p:sp>
      <p:sp>
        <p:nvSpPr>
          <p:cNvPr id="16387" name="Titel 1">
            <a:extLst>
              <a:ext uri="{FF2B5EF4-FFF2-40B4-BE49-F238E27FC236}">
                <a16:creationId xmlns:a16="http://schemas.microsoft.com/office/drawing/2014/main" id="{575A16DB-28DF-62FE-4322-3453DDA2F97F}"/>
              </a:ext>
            </a:extLst>
          </p:cNvPr>
          <p:cNvSpPr txBox="1">
            <a:spLocks noChangeArrowheads="1"/>
          </p:cNvSpPr>
          <p:nvPr/>
        </p:nvSpPr>
        <p:spPr bwMode="auto">
          <a:xfrm>
            <a:off x="2125663" y="365125"/>
            <a:ext cx="65627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 </a:t>
            </a:r>
            <a:br>
              <a:rPr lang="en-US" altLang="en-US" sz="4400">
                <a:latin typeface="Calibri Light" panose="020F0302020204030204" pitchFamily="34" charset="0"/>
              </a:rPr>
            </a:br>
            <a:r>
              <a:rPr lang="en-US" altLang="en-US" sz="4400">
                <a:latin typeface="Calibri Light" panose="020F0302020204030204" pitchFamily="34" charset="0"/>
              </a:rPr>
              <a:t>Training (Cyber Awareness)</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55A6B465-00FD-D082-9B0B-911211E91339}"/>
              </a:ext>
            </a:extLst>
          </p:cNvPr>
          <p:cNvSpPr>
            <a:spLocks noGrp="1" noChangeArrowheads="1"/>
          </p:cNvSpPr>
          <p:nvPr>
            <p:ph idx="4294967295"/>
          </p:nvPr>
        </p:nvSpPr>
        <p:spPr>
          <a:xfrm>
            <a:off x="334963" y="1844675"/>
            <a:ext cx="11522075" cy="4525963"/>
          </a:xfrm>
        </p:spPr>
        <p:txBody>
          <a:bodyPr/>
          <a:lstStyle/>
          <a:p>
            <a:r>
              <a:rPr lang="en-US" altLang="en-US" dirty="0"/>
              <a:t>Entrepreneurs, including future ones, need complex ways of thinking and the ability to understand and integrate knowledge from different sectors, which requires interdisciplinary learning.</a:t>
            </a:r>
            <a:r>
              <a:rPr lang="vi-VN" altLang="en-US" dirty="0"/>
              <a:t> </a:t>
            </a:r>
          </a:p>
          <a:p>
            <a:r>
              <a:rPr lang="en-US" altLang="en-US" dirty="0"/>
              <a:t>Complex engineering problems require creating an interdisciplinary situation in an almost natural way.</a:t>
            </a:r>
          </a:p>
          <a:p>
            <a:r>
              <a:rPr lang="en-US" altLang="en-US" dirty="0"/>
              <a:t>In an interdisciplinary approach, learners should integrate information from different disciplines and fields.</a:t>
            </a:r>
            <a:endParaRPr lang="vi-VN" altLang="en-US" dirty="0"/>
          </a:p>
          <a:p>
            <a:r>
              <a:rPr lang="en-US" altLang="en-US" dirty="0"/>
              <a:t>They develop an interdisciplinary understanding, learn to integrate areas of expertise and discipline-specific ways of thinking.</a:t>
            </a:r>
          </a:p>
          <a:p>
            <a:r>
              <a:rPr lang="en-US" altLang="en-US" dirty="0"/>
              <a:t>This increases cognitive skills and critical thinking more than through single disciplinary means.</a:t>
            </a:r>
            <a:endParaRPr lang="vi-VN" altLang="en-US" dirty="0"/>
          </a:p>
        </p:txBody>
      </p:sp>
      <p:sp>
        <p:nvSpPr>
          <p:cNvPr id="17411" name="Titel 1">
            <a:extLst>
              <a:ext uri="{FF2B5EF4-FFF2-40B4-BE49-F238E27FC236}">
                <a16:creationId xmlns:a16="http://schemas.microsoft.com/office/drawing/2014/main" id="{95BF6D6A-3259-38BF-1921-D9A9943E78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Training and mentoring</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2436B2D3-3E9C-8326-AE21-E06F5D01D34B}"/>
              </a:ext>
            </a:extLst>
          </p:cNvPr>
          <p:cNvSpPr>
            <a:spLocks noGrp="1" noChangeArrowheads="1"/>
          </p:cNvSpPr>
          <p:nvPr>
            <p:ph idx="4294967295"/>
          </p:nvPr>
        </p:nvSpPr>
        <p:spPr>
          <a:xfrm>
            <a:off x="911225" y="2000250"/>
            <a:ext cx="10369549" cy="4857750"/>
          </a:xfrm>
        </p:spPr>
        <p:txBody>
          <a:bodyPr/>
          <a:lstStyle/>
          <a:p>
            <a:pPr>
              <a:spcBef>
                <a:spcPts val="600"/>
              </a:spcBef>
              <a:spcAft>
                <a:spcPts val="600"/>
              </a:spcAft>
            </a:pPr>
            <a:r>
              <a:rPr lang="en-US" altLang="en-US" dirty="0"/>
              <a:t>Assessing learners' performance in developing entrepreneurial skills can take a holistic view, including a look at the learning environment and learning outcomes, and facilitate interactive, effective and active learning.</a:t>
            </a:r>
            <a:endParaRPr lang="vi-VN" altLang="en-US" dirty="0"/>
          </a:p>
          <a:p>
            <a:pPr>
              <a:spcBef>
                <a:spcPts val="600"/>
              </a:spcBef>
              <a:spcAft>
                <a:spcPts val="600"/>
              </a:spcAft>
            </a:pPr>
            <a:r>
              <a:rPr lang="en-US" altLang="en-US" dirty="0"/>
              <a:t>Mentoring is an experienced method to support more individual learning and to gain personal and career skills for new professions.</a:t>
            </a:r>
            <a:endParaRPr lang="vi-VN" altLang="en-US" dirty="0"/>
          </a:p>
          <a:p>
            <a:pPr>
              <a:spcBef>
                <a:spcPts val="600"/>
              </a:spcBef>
              <a:spcAft>
                <a:spcPts val="600"/>
              </a:spcAft>
            </a:pPr>
            <a:r>
              <a:rPr lang="en-US" altLang="en-US" dirty="0"/>
              <a:t>There is research on the outcomes of mentoring in general, but there is little research on mentoring.</a:t>
            </a:r>
            <a:endParaRPr lang="vi-VN" altLang="en-US" dirty="0"/>
          </a:p>
        </p:txBody>
      </p:sp>
      <p:sp>
        <p:nvSpPr>
          <p:cNvPr id="18435" name="Titel 1">
            <a:extLst>
              <a:ext uri="{FF2B5EF4-FFF2-40B4-BE49-F238E27FC236}">
                <a16:creationId xmlns:a16="http://schemas.microsoft.com/office/drawing/2014/main" id="{6043AB6A-0BDB-8EB4-DE11-543375D5220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Entrepreneurial skills and mentoring</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2436B2D3-3E9C-8326-AE21-E06F5D01D34B}"/>
              </a:ext>
            </a:extLst>
          </p:cNvPr>
          <p:cNvSpPr>
            <a:spLocks noGrp="1" noChangeArrowheads="1"/>
          </p:cNvSpPr>
          <p:nvPr>
            <p:ph idx="4294967295"/>
          </p:nvPr>
        </p:nvSpPr>
        <p:spPr>
          <a:xfrm>
            <a:off x="479177" y="2348880"/>
            <a:ext cx="11233645" cy="4857750"/>
          </a:xfrm>
        </p:spPr>
        <p:txBody>
          <a:bodyPr/>
          <a:lstStyle/>
          <a:p>
            <a:pPr>
              <a:spcBef>
                <a:spcPts val="600"/>
              </a:spcBef>
              <a:spcAft>
                <a:spcPts val="600"/>
              </a:spcAft>
            </a:pPr>
            <a:r>
              <a:rPr lang="en-US" altLang="en-US" dirty="0"/>
              <a:t>Mentoring offers a number of benefits for employees who train in companies.</a:t>
            </a:r>
            <a:endParaRPr lang="vi-VN" altLang="en-US" dirty="0"/>
          </a:p>
          <a:p>
            <a:pPr>
              <a:spcBef>
                <a:spcPts val="600"/>
              </a:spcBef>
              <a:spcAft>
                <a:spcPts val="600"/>
              </a:spcAft>
            </a:pPr>
            <a:r>
              <a:rPr lang="en-US" altLang="en-US" dirty="0"/>
              <a:t>Interdisciplinary team mentoring has gained importance in recent years, reflecting the need for a change in the orientation of mentoring as various entrepreneurial developments and fields are increasingly multidisciplinary.</a:t>
            </a:r>
            <a:endParaRPr lang="vi-VN" altLang="en-US" dirty="0"/>
          </a:p>
        </p:txBody>
      </p:sp>
      <p:sp>
        <p:nvSpPr>
          <p:cNvPr id="18435" name="Titel 1">
            <a:extLst>
              <a:ext uri="{FF2B5EF4-FFF2-40B4-BE49-F238E27FC236}">
                <a16:creationId xmlns:a16="http://schemas.microsoft.com/office/drawing/2014/main" id="{6043AB6A-0BDB-8EB4-DE11-543375D5220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Entrepreneurial skills and mentoring</a:t>
            </a:r>
          </a:p>
        </p:txBody>
      </p:sp>
    </p:spTree>
    <p:extLst>
      <p:ext uri="{BB962C8B-B14F-4D97-AF65-F5344CB8AC3E}">
        <p14:creationId xmlns:p14="http://schemas.microsoft.com/office/powerpoint/2010/main" val="2807772999"/>
      </p:ext>
    </p:extLst>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6">
            <a:extLst>
              <a:ext uri="{FF2B5EF4-FFF2-40B4-BE49-F238E27FC236}">
                <a16:creationId xmlns:a16="http://schemas.microsoft.com/office/drawing/2014/main" id="{56352A1A-AA55-8559-D480-F351DD1D097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F5E1F55-EA68-34CA-525C-2B5A3522D63F}"/>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0F8CB542-AAB5-5387-F0AB-AF19E6A24C66}"/>
              </a:ext>
            </a:extLst>
          </p:cNvPr>
          <p:cNvSpPr txBox="1">
            <a:spLocks noChangeArrowheads="1"/>
          </p:cNvSpPr>
          <p:nvPr/>
        </p:nvSpPr>
        <p:spPr bwMode="auto">
          <a:xfrm>
            <a:off x="550863" y="1690688"/>
            <a:ext cx="11522075" cy="4878387"/>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en-US" altLang="en-US" sz="2800" dirty="0">
                <a:latin typeface="+mn-lt"/>
              </a:rPr>
              <a:t>The term entered everyday life in the 1990s with the advent of the World Wide Web</a:t>
            </a:r>
          </a:p>
          <a:p>
            <a:pPr eaLnBrk="1" fontAlgn="auto" hangingPunct="1">
              <a:spcBef>
                <a:spcPts val="600"/>
              </a:spcBef>
              <a:spcAft>
                <a:spcPts val="0"/>
              </a:spcAft>
              <a:buFontTx/>
              <a:buNone/>
              <a:defRPr/>
            </a:pPr>
            <a:r>
              <a:rPr lang="ro-RO" altLang="en-US" sz="2400" b="1" i="1" dirty="0">
                <a:latin typeface="+mn-lt"/>
              </a:rPr>
              <a:t>cyber infrastructures - </a:t>
            </a:r>
            <a:r>
              <a:rPr lang="ro-RO" altLang="en-US" sz="2400" i="1" dirty="0">
                <a:latin typeface="+mn-lt"/>
              </a:rPr>
              <a:t>information and communications technology infrastructures, consisting of computer systems, related applications, networks and electronic communications services;</a:t>
            </a:r>
            <a:endParaRPr lang="en-US" altLang="en-US" sz="2400" i="1" dirty="0">
              <a:latin typeface="+mn-lt"/>
            </a:endParaRPr>
          </a:p>
          <a:p>
            <a:pPr eaLnBrk="1" fontAlgn="auto" hangingPunct="1">
              <a:spcBef>
                <a:spcPts val="600"/>
              </a:spcBef>
              <a:spcAft>
                <a:spcPts val="0"/>
              </a:spcAft>
              <a:buFontTx/>
              <a:buNone/>
              <a:defRPr/>
            </a:pPr>
            <a:r>
              <a:rPr lang="en-US" altLang="en-US" sz="2400" b="1" i="1" dirty="0">
                <a:latin typeface="+mn-lt"/>
              </a:rPr>
              <a:t>cyber space - </a:t>
            </a:r>
            <a:r>
              <a:rPr lang="en-US" altLang="en-US" sz="2400" i="1" dirty="0">
                <a:latin typeface="+mn-lt"/>
              </a:rPr>
              <a:t>the virtual environment, generated by cyber infrastructures, including the informational content processed, stored or transmitted, as well as the actions carried out by users in it;</a:t>
            </a:r>
          </a:p>
          <a:p>
            <a:pPr eaLnBrk="1" fontAlgn="auto" hangingPunct="1">
              <a:spcBef>
                <a:spcPts val="600"/>
              </a:spcBef>
              <a:spcAft>
                <a:spcPts val="0"/>
              </a:spcAft>
              <a:buFontTx/>
              <a:buNone/>
              <a:defRPr/>
            </a:pPr>
            <a:r>
              <a:rPr lang="en-US" altLang="en-US" sz="2400" b="1" i="1" dirty="0">
                <a:latin typeface="+mn-lt"/>
              </a:rPr>
              <a:t>cyber security - </a:t>
            </a:r>
            <a:r>
              <a:rPr lang="en-US" altLang="en-US" sz="2400" i="1" dirty="0">
                <a:latin typeface="+mn-lt"/>
              </a:rPr>
              <a:t>the state of normality resulting from the application of a set of proactive and reactive measures that ensure the confidentiality, integrity, availability, authenticity and non-repudiation of information in electronic format, of public or private resources and services, in cyberspace.</a:t>
            </a:r>
            <a:endParaRPr lang="en-US" altLang="en-US" sz="2400" dirty="0">
              <a:latin typeface="+mn-lt"/>
            </a:endParaRPr>
          </a:p>
        </p:txBody>
      </p:sp>
      <p:sp>
        <p:nvSpPr>
          <p:cNvPr id="19461" name="Titel 1">
            <a:extLst>
              <a:ext uri="{FF2B5EF4-FFF2-40B4-BE49-F238E27FC236}">
                <a16:creationId xmlns:a16="http://schemas.microsoft.com/office/drawing/2014/main" id="{6D0523E0-D192-E966-1D35-53B8F5B2C0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B015B09F-8F10-C4FA-AED9-E18A12B4D9D6}"/>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B9E74059-466A-48BB-7331-7594A951CC66}"/>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2532" name="TextBox 1">
            <a:extLst>
              <a:ext uri="{FF2B5EF4-FFF2-40B4-BE49-F238E27FC236}">
                <a16:creationId xmlns:a16="http://schemas.microsoft.com/office/drawing/2014/main" id="{6ACD42E2-94BF-8B4D-9DBA-544C14CDD4C1}"/>
              </a:ext>
            </a:extLst>
          </p:cNvPr>
          <p:cNvSpPr txBox="1">
            <a:spLocks noChangeArrowheads="1"/>
          </p:cNvSpPr>
          <p:nvPr/>
        </p:nvSpPr>
        <p:spPr bwMode="auto">
          <a:xfrm>
            <a:off x="623392" y="1989932"/>
            <a:ext cx="11233150" cy="4462462"/>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en-US" altLang="en-US" sz="2400" b="1" i="1" dirty="0">
                <a:latin typeface="+mn-lt"/>
              </a:rPr>
              <a:t>cyber defense - </a:t>
            </a:r>
            <a:r>
              <a:rPr lang="en-US" altLang="en-US" sz="2400" i="1" dirty="0">
                <a:latin typeface="+mn-lt"/>
              </a:rPr>
              <a:t>actions carried out in cyber space for the purpose of protecting, monitoring, analyzing, detecting, countering aggressions and ensuring a timely response against threats to cyber infrastructure specific to national defense;</a:t>
            </a:r>
            <a:endParaRPr lang="en-US" altLang="en-US" sz="2400" dirty="0">
              <a:latin typeface="+mn-lt"/>
            </a:endParaRPr>
          </a:p>
          <a:p>
            <a:pPr eaLnBrk="1" fontAlgn="auto" hangingPunct="1">
              <a:spcBef>
                <a:spcPts val="600"/>
              </a:spcBef>
              <a:spcAft>
                <a:spcPts val="0"/>
              </a:spcAft>
              <a:buFontTx/>
              <a:buNone/>
              <a:defRPr/>
            </a:pPr>
            <a:r>
              <a:rPr lang="en-US" altLang="en-US" sz="2400" b="1" i="1" dirty="0">
                <a:latin typeface="+mn-lt"/>
              </a:rPr>
              <a:t>operations in computer networks </a:t>
            </a:r>
            <a:r>
              <a:rPr lang="en-US" altLang="en-US" sz="2400" i="1" dirty="0">
                <a:latin typeface="+mn-lt"/>
              </a:rPr>
              <a:t>- the complex process of planning, coordinating, synchronizing, harmonizing and carrying out actions in cyberspace for the protection, control and use of computer networks in order to obtain informational superiority, simultaneously with the neutralization of the adversary's capabilities;</a:t>
            </a:r>
            <a:endParaRPr lang="en-US" altLang="en-US" sz="2400" dirty="0">
              <a:latin typeface="+mn-lt"/>
            </a:endParaRPr>
          </a:p>
          <a:p>
            <a:pPr eaLnBrk="1" fontAlgn="auto" hangingPunct="1">
              <a:spcBef>
                <a:spcPts val="600"/>
              </a:spcBef>
              <a:spcAft>
                <a:spcPts val="0"/>
              </a:spcAft>
              <a:buFontTx/>
              <a:buNone/>
              <a:defRPr/>
            </a:pPr>
            <a:r>
              <a:rPr lang="en-US" altLang="en-US" sz="2400" b="1" i="1" dirty="0">
                <a:latin typeface="+mn-lt"/>
              </a:rPr>
              <a:t>cyber threat </a:t>
            </a:r>
            <a:r>
              <a:rPr lang="en-US" altLang="en-US" sz="2400" i="1" dirty="0">
                <a:latin typeface="+mn-lt"/>
              </a:rPr>
              <a:t>- circumstance or event that constitutes a potential danger to cyber security;</a:t>
            </a:r>
            <a:endParaRPr lang="en-US" altLang="en-US" sz="2400" dirty="0">
              <a:latin typeface="+mn-lt"/>
            </a:endParaRPr>
          </a:p>
          <a:p>
            <a:pPr eaLnBrk="1" fontAlgn="auto" hangingPunct="1">
              <a:spcBef>
                <a:spcPts val="600"/>
              </a:spcBef>
              <a:spcAft>
                <a:spcPts val="0"/>
              </a:spcAft>
              <a:buFontTx/>
              <a:buNone/>
              <a:defRPr/>
            </a:pPr>
            <a:r>
              <a:rPr lang="en-US" altLang="en-US" sz="2400" b="1" i="1" dirty="0">
                <a:latin typeface="+mn-lt"/>
              </a:rPr>
              <a:t>cyber attack </a:t>
            </a:r>
            <a:r>
              <a:rPr lang="en-US" altLang="en-US" sz="2400" i="1" dirty="0">
                <a:latin typeface="+mn-lt"/>
              </a:rPr>
              <a:t>- hostile action carried out in cyber space likely to affect cyber security;</a:t>
            </a:r>
            <a:endParaRPr lang="en-US" altLang="en-US" sz="2400" dirty="0">
              <a:latin typeface="+mn-lt"/>
            </a:endParaRPr>
          </a:p>
          <a:p>
            <a:pPr eaLnBrk="1" fontAlgn="auto" hangingPunct="1">
              <a:spcBef>
                <a:spcPts val="600"/>
              </a:spcBef>
              <a:spcAft>
                <a:spcPts val="0"/>
              </a:spcAft>
              <a:buFontTx/>
              <a:buNone/>
              <a:defRPr/>
            </a:pPr>
            <a:r>
              <a:rPr lang="en-US" altLang="en-US" sz="2400" b="1" i="1" dirty="0">
                <a:latin typeface="+mn-lt"/>
              </a:rPr>
              <a:t>cyber incident </a:t>
            </a:r>
            <a:r>
              <a:rPr lang="en-US" altLang="en-US" sz="2400" i="1" dirty="0">
                <a:latin typeface="+mn-lt"/>
              </a:rPr>
              <a:t>- event occurring in cyber space, the consequences of which affect cyber security;</a:t>
            </a:r>
            <a:endParaRPr lang="en-US" altLang="en-US" sz="2400" dirty="0">
              <a:latin typeface="+mn-lt"/>
            </a:endParaRPr>
          </a:p>
        </p:txBody>
      </p:sp>
      <p:sp>
        <p:nvSpPr>
          <p:cNvPr id="20485" name="Titel 1">
            <a:extLst>
              <a:ext uri="{FF2B5EF4-FFF2-40B4-BE49-F238E27FC236}">
                <a16:creationId xmlns:a16="http://schemas.microsoft.com/office/drawing/2014/main" id="{1C29B6D6-D442-761D-6453-609538DDE32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id="{C17F89DC-1667-7D07-880B-9FAF3D6C04A9}"/>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0F416534-DF1B-C48F-CF3C-1EF7410EF22C}"/>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199828F4-E4E3-58D6-BC2B-D624BF401BA6}"/>
              </a:ext>
            </a:extLst>
          </p:cNvPr>
          <p:cNvSpPr txBox="1">
            <a:spLocks noChangeArrowheads="1"/>
          </p:cNvSpPr>
          <p:nvPr/>
        </p:nvSpPr>
        <p:spPr bwMode="auto">
          <a:xfrm>
            <a:off x="623392" y="2212975"/>
            <a:ext cx="11304587" cy="401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pPr>
            <a:r>
              <a:rPr lang="en-US" altLang="en-US" sz="2400" b="1" i="1" dirty="0">
                <a:latin typeface="Arial" panose="020B0604020202020204" pitchFamily="34" charset="0"/>
              </a:rPr>
              <a:t>cyber espionage - </a:t>
            </a:r>
            <a:r>
              <a:rPr lang="en-US" altLang="en-US" sz="2400" i="1" dirty="0">
                <a:latin typeface="Arial" panose="020B0604020202020204" pitchFamily="34" charset="0"/>
              </a:rPr>
              <a:t>actions carried out in cyber space, with the aim of obtaining unauthorized confidential information in the interest of a state or non-state entity;</a:t>
            </a:r>
            <a:endParaRPr lang="en-US" altLang="en-US" sz="2400" dirty="0">
              <a:latin typeface="Arial" panose="020B0604020202020204" pitchFamily="34" charset="0"/>
            </a:endParaRPr>
          </a:p>
          <a:p>
            <a:pPr eaLnBrk="1" hangingPunct="1">
              <a:lnSpc>
                <a:spcPct val="100000"/>
              </a:lnSpc>
              <a:spcBef>
                <a:spcPts val="600"/>
              </a:spcBef>
              <a:buFontTx/>
              <a:buNone/>
            </a:pPr>
            <a:r>
              <a:rPr lang="en-US" altLang="en-US" sz="2400" b="1" i="1" dirty="0">
                <a:latin typeface="Arial" panose="020B0604020202020204" pitchFamily="34" charset="0"/>
              </a:rPr>
              <a:t>computer crime - </a:t>
            </a:r>
            <a:r>
              <a:rPr lang="en-US" altLang="en-US" sz="2400" i="1" dirty="0">
                <a:latin typeface="Arial" panose="020B0604020202020204" pitchFamily="34" charset="0"/>
              </a:rPr>
              <a:t>all the acts provided for by the criminal law or other special laws that present a social danger and are committed with guilt, through or on cyber infrastructures;</a:t>
            </a:r>
            <a:endParaRPr lang="en-US" altLang="en-US" sz="2400" dirty="0">
              <a:latin typeface="Arial" panose="020B0604020202020204" pitchFamily="34" charset="0"/>
            </a:endParaRPr>
          </a:p>
          <a:p>
            <a:pPr eaLnBrk="1" hangingPunct="1">
              <a:lnSpc>
                <a:spcPct val="100000"/>
              </a:lnSpc>
              <a:spcBef>
                <a:spcPts val="600"/>
              </a:spcBef>
              <a:buFontTx/>
              <a:buNone/>
            </a:pPr>
            <a:r>
              <a:rPr lang="en-US" altLang="en-US" sz="2400" b="1" i="1" dirty="0">
                <a:latin typeface="Arial" panose="020B0604020202020204" pitchFamily="34" charset="0"/>
              </a:rPr>
              <a:t>vulnerability in cyber space </a:t>
            </a:r>
            <a:r>
              <a:rPr lang="en-US" altLang="en-US" sz="2400" i="1" dirty="0">
                <a:latin typeface="Arial" panose="020B0604020202020204" pitchFamily="34" charset="0"/>
              </a:rPr>
              <a:t>- weakness in the design and implementation of cyber infrastructures or related security measures that can be exploited by a threat;</a:t>
            </a:r>
            <a:endParaRPr lang="en-US" altLang="en-US" sz="2400" dirty="0">
              <a:latin typeface="Arial" panose="020B0604020202020204" pitchFamily="34" charset="0"/>
            </a:endParaRPr>
          </a:p>
          <a:p>
            <a:pPr eaLnBrk="1" hangingPunct="1">
              <a:lnSpc>
                <a:spcPct val="100000"/>
              </a:lnSpc>
              <a:spcBef>
                <a:spcPts val="600"/>
              </a:spcBef>
              <a:buFontTx/>
              <a:buNone/>
            </a:pPr>
            <a:r>
              <a:rPr lang="en-US" altLang="en-US" sz="2400" b="1" i="1" dirty="0">
                <a:latin typeface="Arial" panose="020B0604020202020204" pitchFamily="34" charset="0"/>
              </a:rPr>
              <a:t>security risk in cyber space - </a:t>
            </a:r>
            <a:r>
              <a:rPr lang="en-US" altLang="en-US" sz="2400" i="1" dirty="0">
                <a:latin typeface="Arial" panose="020B0604020202020204" pitchFamily="34" charset="0"/>
              </a:rPr>
              <a:t>the probability that a threat will materialize, exploiting a specific vulnerability specific to cyber infrastructures;</a:t>
            </a:r>
            <a:endParaRPr lang="en-US" altLang="en-US" sz="2400" dirty="0">
              <a:latin typeface="Arial" panose="020B0604020202020204" pitchFamily="34" charset="0"/>
            </a:endParaRPr>
          </a:p>
        </p:txBody>
      </p:sp>
      <p:sp>
        <p:nvSpPr>
          <p:cNvPr id="21509" name="Titel 1">
            <a:extLst>
              <a:ext uri="{FF2B5EF4-FFF2-40B4-BE49-F238E27FC236}">
                <a16:creationId xmlns:a16="http://schemas.microsoft.com/office/drawing/2014/main" id="{6FAA8E67-75C9-EE14-6804-548C1F4D2C5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C999B906-93B2-E387-2D1F-47DACFEE1462}"/>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FAA33B8A-436D-72F2-0F51-C34F13B5B3E5}"/>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3556" name="TextBox 1">
            <a:extLst>
              <a:ext uri="{FF2B5EF4-FFF2-40B4-BE49-F238E27FC236}">
                <a16:creationId xmlns:a16="http://schemas.microsoft.com/office/drawing/2014/main" id="{7ED1FFC2-9D1B-355D-578C-B4A2CC5511F8}"/>
              </a:ext>
            </a:extLst>
          </p:cNvPr>
          <p:cNvSpPr txBox="1">
            <a:spLocks noChangeArrowheads="1"/>
          </p:cNvSpPr>
          <p:nvPr/>
        </p:nvSpPr>
        <p:spPr bwMode="auto">
          <a:xfrm>
            <a:off x="659606" y="2174875"/>
            <a:ext cx="10872788" cy="4092575"/>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en-US" altLang="en-US" sz="2400" b="1" i="1" dirty="0">
                <a:latin typeface="+mn-lt"/>
              </a:rPr>
              <a:t>cyber terrorism </a:t>
            </a:r>
            <a:r>
              <a:rPr lang="en-US" altLang="en-US" sz="2400" i="1" dirty="0">
                <a:latin typeface="+mn-lt"/>
              </a:rPr>
              <a:t>- premeditated activities carried out in cyberspace by politically, ideologically or religiously motivated individuals, groups or organizations that can cause material destruction or victims, likely to cause panic or terror;</a:t>
            </a:r>
          </a:p>
          <a:p>
            <a:pPr eaLnBrk="1" fontAlgn="auto" hangingPunct="1">
              <a:spcBef>
                <a:spcPts val="600"/>
              </a:spcBef>
              <a:spcAft>
                <a:spcPts val="0"/>
              </a:spcAft>
              <a:buFontTx/>
              <a:buNone/>
              <a:defRPr/>
            </a:pPr>
            <a:r>
              <a:rPr lang="en-US" altLang="en-US" sz="2400" b="1" i="1" dirty="0">
                <a:latin typeface="+mn-lt"/>
              </a:rPr>
              <a:t>identity management </a:t>
            </a:r>
            <a:r>
              <a:rPr lang="en-US" altLang="en-US" sz="2400" i="1" dirty="0">
                <a:latin typeface="+mn-lt"/>
              </a:rPr>
              <a:t>- methods of validating the identity of people when they access certain cyber infrastructures;</a:t>
            </a:r>
          </a:p>
          <a:p>
            <a:pPr eaLnBrk="1" fontAlgn="auto" hangingPunct="1">
              <a:spcBef>
                <a:spcPts val="600"/>
              </a:spcBef>
              <a:spcAft>
                <a:spcPts val="0"/>
              </a:spcAft>
              <a:buFontTx/>
              <a:buNone/>
              <a:defRPr/>
            </a:pPr>
            <a:r>
              <a:rPr lang="en-US" altLang="en-US" sz="2400" b="1" i="1" dirty="0">
                <a:latin typeface="+mn-lt"/>
              </a:rPr>
              <a:t>risk management </a:t>
            </a:r>
            <a:r>
              <a:rPr lang="en-US" altLang="en-US" sz="2400" i="1" dirty="0">
                <a:latin typeface="+mn-lt"/>
              </a:rPr>
              <a:t>- a complex, continuous and flexible process of identifying, evaluating and countering cyber security risks, based on the use of complex techniques and tools, to prevent losses of any kind;</a:t>
            </a:r>
            <a:endParaRPr lang="en-US" altLang="en-US" sz="2400" dirty="0">
              <a:latin typeface="+mn-lt"/>
            </a:endParaRPr>
          </a:p>
          <a:p>
            <a:pPr eaLnBrk="1" fontAlgn="auto" hangingPunct="1">
              <a:spcBef>
                <a:spcPts val="600"/>
              </a:spcBef>
              <a:spcAft>
                <a:spcPts val="0"/>
              </a:spcAft>
              <a:buFontTx/>
              <a:buNone/>
              <a:defRPr/>
            </a:pPr>
            <a:endParaRPr lang="en-US" altLang="en-US" sz="2400" dirty="0">
              <a:latin typeface="+mn-lt"/>
            </a:endParaRPr>
          </a:p>
          <a:p>
            <a:pPr eaLnBrk="1" fontAlgn="auto" hangingPunct="1">
              <a:spcBef>
                <a:spcPts val="600"/>
              </a:spcBef>
              <a:spcAft>
                <a:spcPts val="0"/>
              </a:spcAft>
              <a:buFontTx/>
              <a:buNone/>
              <a:defRPr/>
            </a:pPr>
            <a:endParaRPr lang="en-US" altLang="en-US" sz="2400" i="1" dirty="0">
              <a:latin typeface="+mn-lt"/>
            </a:endParaRPr>
          </a:p>
        </p:txBody>
      </p:sp>
      <p:sp>
        <p:nvSpPr>
          <p:cNvPr id="22533" name="Titel 1">
            <a:extLst>
              <a:ext uri="{FF2B5EF4-FFF2-40B4-BE49-F238E27FC236}">
                <a16:creationId xmlns:a16="http://schemas.microsoft.com/office/drawing/2014/main" id="{6C494794-BF2A-C15C-49BA-6CF4F3F296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E6B54F-E3E0-7DCE-18A6-C72828370C9E}"/>
              </a:ext>
            </a:extLst>
          </p:cNvPr>
          <p:cNvSpPr>
            <a:spLocks noGrp="1"/>
          </p:cNvSpPr>
          <p:nvPr>
            <p:ph idx="4294967295"/>
          </p:nvPr>
        </p:nvSpPr>
        <p:spPr>
          <a:xfrm>
            <a:off x="551694" y="2132856"/>
            <a:ext cx="11088612" cy="4525962"/>
          </a:xfrm>
        </p:spPr>
        <p:txBody>
          <a:bodyPr rtlCol="0">
            <a:noAutofit/>
          </a:bodyPr>
          <a:lstStyle/>
          <a:p>
            <a:pPr marL="0" indent="0" fontAlgn="auto">
              <a:spcBef>
                <a:spcPts val="600"/>
              </a:spcBef>
              <a:spcAft>
                <a:spcPts val="300"/>
              </a:spcAft>
              <a:buFont typeface="Arial" panose="020B0604020202020204" pitchFamily="34" charset="0"/>
              <a:buNone/>
              <a:defRPr/>
            </a:pPr>
            <a:r>
              <a:rPr lang="en-US" dirty="0"/>
              <a:t>According to the INTOSAI GOV 9100 Standard "Guidelines for Internal Control Standards"</a:t>
            </a:r>
            <a:endParaRPr lang="vi-VN" dirty="0"/>
          </a:p>
          <a:p>
            <a:pPr fontAlgn="auto">
              <a:spcBef>
                <a:spcPts val="600"/>
              </a:spcBef>
              <a:spcAft>
                <a:spcPts val="300"/>
              </a:spcAft>
              <a:defRPr/>
            </a:pPr>
            <a:r>
              <a:rPr lang="en-US" sz="2400" dirty="0"/>
              <a:t>In 2001, at the Congress of the International Organization of Supreme Audit Institutions (INCOSAI), it was decided to update the INTOSAI Guidelines for internal control standards in the public sector, originally issued in 1992, by introducing into the document all aspects of recent developments in the field internal control and to integrate a series of elements of the COSO model (Internal Control – Integrated Framework).</a:t>
            </a:r>
            <a:endParaRPr lang="vi-VN" sz="2400" dirty="0"/>
          </a:p>
        </p:txBody>
      </p:sp>
      <p:sp>
        <p:nvSpPr>
          <p:cNvPr id="23555" name="Titel 1">
            <a:extLst>
              <a:ext uri="{FF2B5EF4-FFF2-40B4-BE49-F238E27FC236}">
                <a16:creationId xmlns:a16="http://schemas.microsoft.com/office/drawing/2014/main" id="{C628D9CD-B661-6937-7A5E-90EC5EB00F5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Componentele controlului intern</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E6B54F-E3E0-7DCE-18A6-C72828370C9E}"/>
              </a:ext>
            </a:extLst>
          </p:cNvPr>
          <p:cNvSpPr>
            <a:spLocks noGrp="1"/>
          </p:cNvSpPr>
          <p:nvPr>
            <p:ph idx="4294967295"/>
          </p:nvPr>
        </p:nvSpPr>
        <p:spPr>
          <a:xfrm>
            <a:off x="551694" y="2270126"/>
            <a:ext cx="11088612" cy="4525962"/>
          </a:xfrm>
        </p:spPr>
        <p:txBody>
          <a:bodyPr rtlCol="0">
            <a:noAutofit/>
          </a:bodyPr>
          <a:lstStyle/>
          <a:p>
            <a:pPr fontAlgn="auto">
              <a:spcBef>
                <a:spcPts val="600"/>
              </a:spcBef>
              <a:spcAft>
                <a:spcPts val="300"/>
              </a:spcAft>
              <a:defRPr/>
            </a:pPr>
            <a:r>
              <a:rPr lang="en-US" sz="2400" dirty="0"/>
              <a:t>By integrating it into the Guidelines - an activity carried out by the operative group of the Internal Control Standards Committee of INTOSAI - an attempt was made to obtain a unified understanding of how the new internal control system works, by the representatives of the Supreme Audit Institutions.</a:t>
            </a:r>
            <a:endParaRPr lang="vi-VN" sz="2400" dirty="0"/>
          </a:p>
          <a:p>
            <a:pPr fontAlgn="auto">
              <a:spcBef>
                <a:spcPts val="600"/>
              </a:spcBef>
              <a:spcAft>
                <a:spcPts val="300"/>
              </a:spcAft>
              <a:defRPr/>
            </a:pPr>
            <a:r>
              <a:rPr lang="en-US" sz="2400" dirty="0"/>
              <a:t>The "INTOSAI Guidelines for Internal Control Standards in the Public Sector" are part of the INTOSAI GOV category (good governance guidance) and are considered extremely useful both for public sector managers and external public auditors</a:t>
            </a:r>
          </a:p>
        </p:txBody>
      </p:sp>
      <p:sp>
        <p:nvSpPr>
          <p:cNvPr id="23555" name="Titel 1">
            <a:extLst>
              <a:ext uri="{FF2B5EF4-FFF2-40B4-BE49-F238E27FC236}">
                <a16:creationId xmlns:a16="http://schemas.microsoft.com/office/drawing/2014/main" id="{C628D9CD-B661-6937-7A5E-90EC5EB00F5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Componentele controlului intern</a:t>
            </a:r>
          </a:p>
        </p:txBody>
      </p:sp>
    </p:spTree>
    <p:extLst>
      <p:ext uri="{BB962C8B-B14F-4D97-AF65-F5344CB8AC3E}">
        <p14:creationId xmlns:p14="http://schemas.microsoft.com/office/powerpoint/2010/main" val="1786184258"/>
      </p:ext>
    </p:ext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C7251C-A9AA-62F8-413E-42AD2EFA3371}"/>
              </a:ext>
            </a:extLst>
          </p:cNvPr>
          <p:cNvSpPr>
            <a:spLocks noGrp="1"/>
          </p:cNvSpPr>
          <p:nvPr>
            <p:ph idx="4294967295"/>
          </p:nvPr>
        </p:nvSpPr>
        <p:spPr>
          <a:xfrm>
            <a:off x="550863" y="1844675"/>
            <a:ext cx="11306175" cy="4525963"/>
          </a:xfrm>
        </p:spPr>
        <p:txBody>
          <a:bodyPr rtlCol="0">
            <a:noAutofit/>
          </a:bodyPr>
          <a:lstStyle/>
          <a:p>
            <a:pPr marL="0" indent="0" fontAlgn="auto">
              <a:spcBef>
                <a:spcPts val="600"/>
              </a:spcBef>
              <a:spcAft>
                <a:spcPts val="600"/>
              </a:spcAft>
              <a:buFont typeface="Arial" panose="020B0604020202020204" pitchFamily="34" charset="0"/>
              <a:buNone/>
              <a:defRPr/>
            </a:pPr>
            <a:r>
              <a:rPr lang="vi-VN" dirty="0">
                <a:latin typeface="Calibri" panose="020F0502020204030204" pitchFamily="34" charset="0"/>
                <a:cs typeface="Calibri" panose="020F0502020204030204" pitchFamily="34" charset="0"/>
              </a:rPr>
              <a:t>Potrivit Liniilor directoare INTOSAI GOV 9100), controlul intern este format din cinci componente interdependente (identice cu cele ale modelului COSO):</a:t>
            </a:r>
            <a:r>
              <a:rPr lang="en-US" dirty="0">
                <a:cs typeface="Calibri" panose="020F0502020204030204" pitchFamily="34" charset="0"/>
              </a:rPr>
              <a:t>According to the INTOSAI GOV 9100 Guidelines), internal control consists of five interdependent components (identical to those of the COSO model):</a:t>
            </a:r>
          </a:p>
          <a:p>
            <a:pPr marL="731520" fontAlgn="auto">
              <a:spcBef>
                <a:spcPts val="600"/>
              </a:spcBef>
              <a:spcAft>
                <a:spcPts val="600"/>
              </a:spcAft>
              <a:buFont typeface="Wingdings" pitchFamily="2" charset="2"/>
              <a:buChar char="Ø"/>
              <a:defRPr/>
            </a:pPr>
            <a:r>
              <a:rPr lang="vi-VN" sz="2400" dirty="0">
                <a:latin typeface="Calibri" panose="020F0502020204030204" pitchFamily="34" charset="0"/>
                <a:cs typeface="Calibri" panose="020F0502020204030204" pitchFamily="34" charset="0"/>
              </a:rPr>
              <a:t>Control Environment</a:t>
            </a:r>
            <a:endParaRPr lang="en-US" sz="2400" dirty="0">
              <a:cs typeface="Calibri" panose="020F0502020204030204" pitchFamily="34" charset="0"/>
            </a:endParaRPr>
          </a:p>
          <a:p>
            <a:pPr marL="731520" fontAlgn="auto">
              <a:spcBef>
                <a:spcPts val="600"/>
              </a:spcBef>
              <a:spcAft>
                <a:spcPts val="600"/>
              </a:spcAft>
              <a:buFont typeface="Wingdings" pitchFamily="2" charset="2"/>
              <a:buChar char="Ø"/>
              <a:defRPr/>
            </a:pPr>
            <a:r>
              <a:rPr lang="en-US" sz="2400" dirty="0">
                <a:cs typeface="Calibri" panose="020F0502020204030204" pitchFamily="34" charset="0"/>
              </a:rPr>
              <a:t>Risk evaluation</a:t>
            </a:r>
            <a:endParaRPr lang="vi-VN" sz="2400" dirty="0">
              <a:latin typeface="Calibri" panose="020F0502020204030204" pitchFamily="34" charset="0"/>
              <a:cs typeface="Calibri" panose="020F0502020204030204" pitchFamily="34" charset="0"/>
            </a:endParaRPr>
          </a:p>
          <a:p>
            <a:pPr marL="731520" fontAlgn="auto">
              <a:spcBef>
                <a:spcPts val="600"/>
              </a:spcBef>
              <a:spcAft>
                <a:spcPts val="600"/>
              </a:spcAft>
              <a:buFont typeface="Wingdings" pitchFamily="2" charset="2"/>
              <a:buChar char="Ø"/>
              <a:defRPr/>
            </a:pPr>
            <a:r>
              <a:rPr lang="vi-VN" sz="2400" dirty="0">
                <a:latin typeface="Calibri" panose="020F0502020204030204" pitchFamily="34" charset="0"/>
                <a:cs typeface="Calibri" panose="020F0502020204030204" pitchFamily="34" charset="0"/>
              </a:rPr>
              <a:t>Control activities</a:t>
            </a:r>
          </a:p>
          <a:p>
            <a:pPr marL="731520" fontAlgn="auto">
              <a:spcBef>
                <a:spcPts val="600"/>
              </a:spcBef>
              <a:spcAft>
                <a:spcPts val="600"/>
              </a:spcAft>
              <a:buFont typeface="Wingdings" pitchFamily="2" charset="2"/>
              <a:buChar char="Ø"/>
              <a:defRPr/>
            </a:pPr>
            <a:r>
              <a:rPr lang="vi-VN" sz="2400" dirty="0">
                <a:latin typeface="Calibri" panose="020F0502020204030204" pitchFamily="34" charset="0"/>
                <a:cs typeface="Calibri" panose="020F0502020204030204" pitchFamily="34" charset="0"/>
              </a:rPr>
              <a:t>Information and communication</a:t>
            </a:r>
          </a:p>
          <a:p>
            <a:pPr marL="731520" fontAlgn="auto">
              <a:spcBef>
                <a:spcPts val="600"/>
              </a:spcBef>
              <a:spcAft>
                <a:spcPts val="600"/>
              </a:spcAft>
              <a:buFont typeface="Wingdings" pitchFamily="2" charset="2"/>
              <a:buChar char="Ø"/>
              <a:defRPr/>
            </a:pPr>
            <a:r>
              <a:rPr lang="en-US" sz="2400" dirty="0">
                <a:cs typeface="Calibri" panose="020F0502020204030204" pitchFamily="34" charset="0"/>
              </a:rPr>
              <a:t>Monitoring</a:t>
            </a:r>
            <a:endParaRPr lang="vi-VN" sz="2400" dirty="0">
              <a:latin typeface="Calibri" panose="020F0502020204030204" pitchFamily="34" charset="0"/>
              <a:cs typeface="Calibri" panose="020F0502020204030204" pitchFamily="34" charset="0"/>
            </a:endParaRPr>
          </a:p>
        </p:txBody>
      </p:sp>
      <p:sp>
        <p:nvSpPr>
          <p:cNvPr id="24579" name="Titel 1">
            <a:extLst>
              <a:ext uri="{FF2B5EF4-FFF2-40B4-BE49-F238E27FC236}">
                <a16:creationId xmlns:a16="http://schemas.microsoft.com/office/drawing/2014/main" id="{636C6361-9C19-C68F-8420-BD10084D5DE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Internal control standards</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a:extLst>
              <a:ext uri="{FF2B5EF4-FFF2-40B4-BE49-F238E27FC236}">
                <a16:creationId xmlns:a16="http://schemas.microsoft.com/office/drawing/2014/main" id="{94687E49-BBDB-312B-9365-128FBDB7A502}"/>
              </a:ext>
            </a:extLst>
          </p:cNvPr>
          <p:cNvSpPr>
            <a:spLocks noGrp="1" noChangeArrowheads="1"/>
          </p:cNvSpPr>
          <p:nvPr>
            <p:ph idx="4294967295"/>
          </p:nvPr>
        </p:nvSpPr>
        <p:spPr>
          <a:xfrm>
            <a:off x="550863" y="1844675"/>
            <a:ext cx="11306175" cy="4525963"/>
          </a:xfrm>
        </p:spPr>
        <p:txBody>
          <a:bodyPr/>
          <a:lstStyle/>
          <a:p>
            <a:pPr marL="0" indent="0">
              <a:spcBef>
                <a:spcPts val="600"/>
              </a:spcBef>
              <a:spcAft>
                <a:spcPts val="600"/>
              </a:spcAft>
              <a:buFont typeface="Arial" panose="020B0604020202020204" pitchFamily="34" charset="0"/>
              <a:buNone/>
            </a:pPr>
            <a:r>
              <a:rPr lang="en-US" altLang="en-US">
                <a:cs typeface="Calibri" panose="020F0502020204030204" pitchFamily="34" charset="0"/>
              </a:rPr>
              <a:t>Internal control is designed to provide reasonable assurance regarding the achievement of the institution's overall objectives.</a:t>
            </a:r>
          </a:p>
          <a:p>
            <a:pPr marL="0" indent="0">
              <a:spcBef>
                <a:spcPts val="600"/>
              </a:spcBef>
              <a:spcAft>
                <a:spcPts val="600"/>
              </a:spcAft>
              <a:buFont typeface="Arial" panose="020B0604020202020204" pitchFamily="34" charset="0"/>
              <a:buNone/>
            </a:pPr>
            <a:r>
              <a:rPr lang="en-US" altLang="en-US">
                <a:cs typeface="Calibri" panose="020F0502020204030204" pitchFamily="34" charset="0"/>
              </a:rPr>
              <a:t>Objectives clearly established by the heads of the entity and the appropriate planning of the budget are a mandatory condition for an effective internal control.</a:t>
            </a:r>
          </a:p>
        </p:txBody>
      </p:sp>
      <p:sp>
        <p:nvSpPr>
          <p:cNvPr id="25603" name="Titel 1">
            <a:extLst>
              <a:ext uri="{FF2B5EF4-FFF2-40B4-BE49-F238E27FC236}">
                <a16:creationId xmlns:a16="http://schemas.microsoft.com/office/drawing/2014/main" id="{331AFA0F-7B84-2EEB-9799-448697309F6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Internal control standards</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a:extLst>
              <a:ext uri="{FF2B5EF4-FFF2-40B4-BE49-F238E27FC236}">
                <a16:creationId xmlns:a16="http://schemas.microsoft.com/office/drawing/2014/main" id="{F8D8351C-7317-0580-FB5C-A691FB8D126C}"/>
              </a:ext>
            </a:extLst>
          </p:cNvPr>
          <p:cNvSpPr>
            <a:spLocks noGrp="1" noChangeArrowheads="1"/>
          </p:cNvSpPr>
          <p:nvPr>
            <p:ph idx="4294967295"/>
          </p:nvPr>
        </p:nvSpPr>
        <p:spPr>
          <a:xfrm>
            <a:off x="623888" y="1916113"/>
            <a:ext cx="11088687" cy="5218112"/>
          </a:xfrm>
        </p:spPr>
        <p:txBody>
          <a:bodyPr/>
          <a:lstStyle/>
          <a:p>
            <a:pPr>
              <a:spcBef>
                <a:spcPts val="600"/>
              </a:spcBef>
            </a:pPr>
            <a:r>
              <a:rPr lang="en-US" altLang="en-US"/>
              <a:t>The control environment encompasses the general attitude, awareness and actions taken by management and those charged with governance regarding the internal control system and its importance within the entity.</a:t>
            </a:r>
          </a:p>
          <a:p>
            <a:pPr>
              <a:spcBef>
                <a:spcPts val="600"/>
              </a:spcBef>
            </a:pPr>
            <a:r>
              <a:rPr lang="en-US" altLang="en-US"/>
              <a:t>The control environment sets the tone of the organization, influencing the control consciousness at the staff level.</a:t>
            </a:r>
            <a:endParaRPr lang="vi-VN" altLang="en-US"/>
          </a:p>
          <a:p>
            <a:pPr>
              <a:spcBef>
                <a:spcPts val="600"/>
              </a:spcBef>
            </a:pPr>
            <a:r>
              <a:rPr lang="en-US" altLang="en-US"/>
              <a:t>It represents the basis of all other components of internal control, ensuring a discipline within the organization that must be respected and a structure of the entity, so that the internal control system can be effectively applied.</a:t>
            </a:r>
            <a:endParaRPr lang="vi-VN" altLang="en-US"/>
          </a:p>
          <a:p>
            <a:pPr>
              <a:spcBef>
                <a:spcPts val="600"/>
              </a:spcBef>
            </a:pPr>
            <a:r>
              <a:rPr lang="en-US" altLang="en-US"/>
              <a:t>The internal control environment is an effective tool in preventing corruption and fraud.</a:t>
            </a:r>
            <a:endParaRPr lang="vi-VN" altLang="en-US"/>
          </a:p>
        </p:txBody>
      </p:sp>
      <p:sp>
        <p:nvSpPr>
          <p:cNvPr id="26627" name="Titel 1">
            <a:extLst>
              <a:ext uri="{FF2B5EF4-FFF2-40B4-BE49-F238E27FC236}">
                <a16:creationId xmlns:a16="http://schemas.microsoft.com/office/drawing/2014/main" id="{67E8CDE3-53F4-BCEC-D5BB-5EC0071927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Control environment</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42C8D8-A871-3363-80A3-C8F59C50B111}"/>
              </a:ext>
            </a:extLst>
          </p:cNvPr>
          <p:cNvSpPr>
            <a:spLocks noGrp="1"/>
          </p:cNvSpPr>
          <p:nvPr>
            <p:ph idx="4294967295"/>
          </p:nvPr>
        </p:nvSpPr>
        <p:spPr>
          <a:xfrm>
            <a:off x="623888" y="1916113"/>
            <a:ext cx="11088687" cy="5218112"/>
          </a:xfrm>
        </p:spPr>
        <p:txBody>
          <a:bodyPr rtlCol="0">
            <a:noAutofit/>
          </a:bodyPr>
          <a:lstStyle/>
          <a:p>
            <a:pPr fontAlgn="auto">
              <a:spcBef>
                <a:spcPts val="600"/>
              </a:spcBef>
              <a:spcAft>
                <a:spcPts val="0"/>
              </a:spcAft>
              <a:defRPr/>
            </a:pPr>
            <a:r>
              <a:rPr lang="en-US" dirty="0"/>
              <a:t>The elements that define the control environment are:</a:t>
            </a:r>
            <a:endParaRPr lang="vi-VN" dirty="0"/>
          </a:p>
          <a:p>
            <a:pPr marL="731520" fontAlgn="auto">
              <a:spcBef>
                <a:spcPts val="600"/>
              </a:spcBef>
              <a:spcAft>
                <a:spcPts val="0"/>
              </a:spcAft>
              <a:buFont typeface="Wingdings" pitchFamily="2" charset="2"/>
              <a:buChar char="Ø"/>
              <a:defRPr/>
            </a:pPr>
            <a:r>
              <a:rPr lang="en-US" sz="2400" dirty="0"/>
              <a:t>personal and professional integrity, the ethical values established by management for all staff, including a permanent supportive attitude towards internal control;</a:t>
            </a:r>
            <a:endParaRPr lang="vi-VN" sz="2400" dirty="0"/>
          </a:p>
          <a:p>
            <a:pPr marL="731520" fontAlgn="auto">
              <a:spcBef>
                <a:spcPts val="600"/>
              </a:spcBef>
              <a:spcAft>
                <a:spcPts val="0"/>
              </a:spcAft>
              <a:buFont typeface="Wingdings" pitchFamily="2" charset="2"/>
              <a:buChar char="Ø"/>
              <a:defRPr/>
            </a:pPr>
            <a:r>
              <a:rPr lang="en-US" sz="2400" dirty="0"/>
              <a:t>a continuing management concern for staff competence;</a:t>
            </a:r>
            <a:endParaRPr lang="vi-VN" sz="2400" dirty="0"/>
          </a:p>
          <a:p>
            <a:pPr marL="731520" fontAlgn="auto">
              <a:spcBef>
                <a:spcPts val="600"/>
              </a:spcBef>
              <a:spcAft>
                <a:spcPts val="0"/>
              </a:spcAft>
              <a:buFont typeface="Wingdings" pitchFamily="2" charset="2"/>
              <a:buChar char="Ø"/>
              <a:defRPr/>
            </a:pPr>
            <a:r>
              <a:rPr lang="en-US" sz="2400" dirty="0"/>
              <a:t>"the tone given from above" (the philosophy and activity style of management);</a:t>
            </a:r>
            <a:endParaRPr lang="vi-VN" sz="2400" dirty="0"/>
          </a:p>
          <a:p>
            <a:pPr marL="731520" fontAlgn="auto">
              <a:spcBef>
                <a:spcPts val="600"/>
              </a:spcBef>
              <a:spcAft>
                <a:spcPts val="0"/>
              </a:spcAft>
              <a:buFont typeface="Wingdings" pitchFamily="2" charset="2"/>
              <a:buChar char="Ø"/>
              <a:defRPr/>
            </a:pPr>
            <a:r>
              <a:rPr lang="en-US" sz="2400" dirty="0"/>
              <a:t>the organizational structure of the entity;</a:t>
            </a:r>
          </a:p>
          <a:p>
            <a:pPr marL="731520" fontAlgn="auto">
              <a:spcBef>
                <a:spcPts val="600"/>
              </a:spcBef>
              <a:spcAft>
                <a:spcPts val="0"/>
              </a:spcAft>
              <a:buFont typeface="Wingdings" pitchFamily="2" charset="2"/>
              <a:buChar char="Ø"/>
              <a:defRPr/>
            </a:pPr>
            <a:r>
              <a:rPr lang="vi-VN" sz="2400" dirty="0"/>
              <a:t>HR policy and practices.</a:t>
            </a:r>
            <a:endParaRPr lang="en-US" sz="2400" dirty="0"/>
          </a:p>
        </p:txBody>
      </p:sp>
      <p:sp>
        <p:nvSpPr>
          <p:cNvPr id="27651" name="Titel 1">
            <a:extLst>
              <a:ext uri="{FF2B5EF4-FFF2-40B4-BE49-F238E27FC236}">
                <a16:creationId xmlns:a16="http://schemas.microsoft.com/office/drawing/2014/main" id="{14E0AECB-C3B2-D249-E344-33D55BC48D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Control environment</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a:extLst>
              <a:ext uri="{FF2B5EF4-FFF2-40B4-BE49-F238E27FC236}">
                <a16:creationId xmlns:a16="http://schemas.microsoft.com/office/drawing/2014/main" id="{B4FF334F-1539-76EC-EEB0-B1F4261295A9}"/>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vi-VN" altLang="en-US">
                <a:latin typeface="Calibri" panose="020F0502020204030204" pitchFamily="34" charset="0"/>
                <a:cs typeface="Calibri" panose="020F0502020204030204" pitchFamily="34" charset="0"/>
              </a:rPr>
              <a:t>Controalele securității cibernetice sunt mecanisme utilizate pentru a preveni, detecta și atenua amenințările și atacurile cibernetice.</a:t>
            </a:r>
            <a:endParaRPr lang="en-US" altLang="en-US">
              <a:cs typeface="Calibri" panose="020F0502020204030204" pitchFamily="34" charset="0"/>
            </a:endParaRPr>
          </a:p>
          <a:p>
            <a:pPr>
              <a:spcBef>
                <a:spcPts val="600"/>
              </a:spcBef>
              <a:spcAft>
                <a:spcPts val="600"/>
              </a:spcAft>
            </a:pPr>
            <a:r>
              <a:rPr lang="vi-VN" altLang="en-US">
                <a:latin typeface="Calibri" panose="020F0502020204030204" pitchFamily="34" charset="0"/>
                <a:cs typeface="Calibri" panose="020F0502020204030204" pitchFamily="34" charset="0"/>
              </a:rPr>
              <a:t>Mecanismele variază de la controale fizice, cum ar fi agenții de securitate și camerele de supraveghere, până la controale tehnice, inclusiv firewall-uri și autentificare multifactorială.</a:t>
            </a:r>
          </a:p>
          <a:p>
            <a:pPr>
              <a:spcBef>
                <a:spcPts val="600"/>
              </a:spcBef>
              <a:spcAft>
                <a:spcPts val="600"/>
              </a:spcAft>
            </a:pPr>
            <a:r>
              <a:rPr lang="vi-VN" altLang="en-US">
                <a:latin typeface="Calibri" panose="020F0502020204030204" pitchFamily="34" charset="0"/>
                <a:cs typeface="Calibri" panose="020F0502020204030204" pitchFamily="34" charset="0"/>
              </a:rPr>
              <a:t>O abordare unilaterală a securității cibernetice este pur și simplu depășită și ineficientă. Și, pentru că este imposibil să previi toate atacurile în peisajul actual de amenințări, organizațiile ar trebui să-și evalueze activele pe baza importanței lor pentru companie și să stabilească controale în consecință.</a:t>
            </a:r>
          </a:p>
        </p:txBody>
      </p:sp>
      <p:sp>
        <p:nvSpPr>
          <p:cNvPr id="28675" name="Titel 1">
            <a:extLst>
              <a:ext uri="{FF2B5EF4-FFF2-40B4-BE49-F238E27FC236}">
                <a16:creationId xmlns:a16="http://schemas.microsoft.com/office/drawing/2014/main" id="{46DCCB0F-E100-1946-D9EC-C83D09163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Types of Cyber Security Controls</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a:extLst>
              <a:ext uri="{FF2B5EF4-FFF2-40B4-BE49-F238E27FC236}">
                <a16:creationId xmlns:a16="http://schemas.microsoft.com/office/drawing/2014/main" id="{1FCF01CF-7114-88E1-7A8F-9B37691481D2}"/>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vi-VN" altLang="en-US">
                <a:latin typeface="Calibri" panose="020F0502020204030204" pitchFamily="34" charset="0"/>
                <a:cs typeface="Calibri" panose="020F0502020204030204" pitchFamily="34" charset="0"/>
              </a:rPr>
              <a:t>La o provocare se adaugă faptul că este puțin probabil ca angajații să respecte regulile de conformitate dacă sunt implementate controale austere pentru toate activele companiei. </a:t>
            </a:r>
            <a:endParaRPr lang="en-US" altLang="en-US">
              <a:cs typeface="Calibri" panose="020F0502020204030204" pitchFamily="34" charset="0"/>
            </a:endParaRPr>
          </a:p>
          <a:p>
            <a:pPr>
              <a:spcBef>
                <a:spcPts val="600"/>
              </a:spcBef>
              <a:spcAft>
                <a:spcPts val="600"/>
              </a:spcAft>
            </a:pPr>
            <a:r>
              <a:rPr lang="vi-VN" altLang="en-US">
                <a:latin typeface="Calibri" panose="020F0502020204030204" pitchFamily="34" charset="0"/>
                <a:cs typeface="Calibri" panose="020F0502020204030204" pitchFamily="34" charset="0"/>
              </a:rPr>
              <a:t>Severitatea unui control ar trebui să reflecte direct peisajul activelor și al amenințărilor. </a:t>
            </a:r>
            <a:endParaRPr lang="en-US" altLang="en-US">
              <a:cs typeface="Calibri" panose="020F0502020204030204" pitchFamily="34" charset="0"/>
            </a:endParaRPr>
          </a:p>
          <a:p>
            <a:pPr>
              <a:spcBef>
                <a:spcPts val="600"/>
              </a:spcBef>
              <a:spcAft>
                <a:spcPts val="600"/>
              </a:spcAft>
            </a:pPr>
            <a:r>
              <a:rPr lang="vi-VN" altLang="en-US">
                <a:latin typeface="Calibri" panose="020F0502020204030204" pitchFamily="34" charset="0"/>
                <a:cs typeface="Calibri" panose="020F0502020204030204" pitchFamily="34" charset="0"/>
              </a:rPr>
              <a:t>Consecințele expunerii unui hacker de mii de date personale ale clienților printr-o bază de date în cloud, de exemplu, pot fi mult mai mari decât dacă laptopul unui angajat este compromis.</a:t>
            </a:r>
          </a:p>
        </p:txBody>
      </p:sp>
      <p:sp>
        <p:nvSpPr>
          <p:cNvPr id="29699" name="Titel 1">
            <a:extLst>
              <a:ext uri="{FF2B5EF4-FFF2-40B4-BE49-F238E27FC236}">
                <a16:creationId xmlns:a16="http://schemas.microsoft.com/office/drawing/2014/main" id="{A2118E02-A33E-29A5-78E1-1D8BA276AAF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Types of Cyber Security Controls</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F5B370-D486-5AA5-6CAD-75B13B7E41EC}"/>
              </a:ext>
            </a:extLst>
          </p:cNvPr>
          <p:cNvSpPr>
            <a:spLocks noGrp="1"/>
          </p:cNvSpPr>
          <p:nvPr>
            <p:ph idx="4294967295"/>
          </p:nvPr>
        </p:nvSpPr>
        <p:spPr>
          <a:xfrm>
            <a:off x="551384" y="2276872"/>
            <a:ext cx="10801721" cy="4784725"/>
          </a:xfrm>
        </p:spPr>
        <p:txBody>
          <a:bodyPr rtlCol="0">
            <a:noAutofit/>
          </a:bodyPr>
          <a:lstStyle/>
          <a:p>
            <a:pPr marL="0" indent="0" fontAlgn="auto">
              <a:spcAft>
                <a:spcPts val="0"/>
              </a:spcAft>
              <a:buFont typeface="Arial" panose="020B0604020202020204" pitchFamily="34" charset="0"/>
              <a:buNone/>
              <a:defRPr/>
            </a:pPr>
            <a:r>
              <a:rPr lang="en-US" sz="2400" dirty="0"/>
              <a:t>"There are many different ways to apply controls based on the nature of what you're trying to protect,"</a:t>
            </a:r>
          </a:p>
          <a:p>
            <a:pPr marL="0" indent="0" fontAlgn="auto">
              <a:spcAft>
                <a:spcPts val="0"/>
              </a:spcAft>
              <a:buFont typeface="Arial" panose="020B0604020202020204" pitchFamily="34" charset="0"/>
              <a:buNone/>
              <a:defRPr/>
            </a:pPr>
            <a:r>
              <a:rPr lang="en-US" sz="2400" dirty="0"/>
              <a:t>said Joseph MacMillan, author of </a:t>
            </a:r>
            <a:r>
              <a:rPr lang="en-US" sz="2400" dirty="0" err="1"/>
              <a:t>Infosec</a:t>
            </a:r>
            <a:r>
              <a:rPr lang="en-US" sz="2400" dirty="0"/>
              <a:t> Strategies and Best Practices and </a:t>
            </a:r>
            <a:r>
              <a:rPr lang="en-US" sz="2400" dirty="0" err="1"/>
              <a:t>cybersecurity</a:t>
            </a:r>
            <a:r>
              <a:rPr lang="en-US" sz="2400" dirty="0"/>
              <a:t> global black belt at Microsoft.</a:t>
            </a:r>
          </a:p>
          <a:p>
            <a:pPr marL="0" indent="0" fontAlgn="auto">
              <a:spcAft>
                <a:spcPts val="0"/>
              </a:spcAft>
              <a:buFont typeface="Arial" panose="020B0604020202020204" pitchFamily="34" charset="0"/>
              <a:buNone/>
              <a:defRPr/>
            </a:pPr>
            <a:r>
              <a:rPr lang="en-US" sz="2400" dirty="0"/>
              <a:t>"What is the nature of the threat you are trying to protect against?</a:t>
            </a:r>
          </a:p>
          <a:p>
            <a:pPr marL="0" indent="0" fontAlgn="auto">
              <a:spcAft>
                <a:spcPts val="0"/>
              </a:spcAft>
              <a:buFont typeface="Arial" panose="020B0604020202020204" pitchFamily="34" charset="0"/>
              <a:buNone/>
              <a:defRPr/>
            </a:pPr>
            <a:r>
              <a:rPr lang="en-US" sz="2400" dirty="0"/>
              <a:t>Is it a malicious actor?</a:t>
            </a:r>
          </a:p>
          <a:p>
            <a:pPr marL="0" indent="0" fontAlgn="auto">
              <a:spcAft>
                <a:spcPts val="0"/>
              </a:spcAft>
              <a:buFont typeface="Arial" panose="020B0604020202020204" pitchFamily="34" charset="0"/>
              <a:buNone/>
              <a:defRPr/>
            </a:pPr>
            <a:r>
              <a:rPr lang="en-US" sz="2400" dirty="0"/>
              <a:t>Or is it a devastating attack?”</a:t>
            </a:r>
            <a:endParaRPr lang="vi-VN" sz="2400" dirty="0"/>
          </a:p>
        </p:txBody>
      </p:sp>
      <p:sp>
        <p:nvSpPr>
          <p:cNvPr id="30723" name="Titel 1">
            <a:extLst>
              <a:ext uri="{FF2B5EF4-FFF2-40B4-BE49-F238E27FC236}">
                <a16:creationId xmlns:a16="http://schemas.microsoft.com/office/drawing/2014/main" id="{8C23E1F8-1B31-1619-4213-27C197FC390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security controls</a:t>
            </a: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F5B370-D486-5AA5-6CAD-75B13B7E41EC}"/>
              </a:ext>
            </a:extLst>
          </p:cNvPr>
          <p:cNvSpPr>
            <a:spLocks noGrp="1"/>
          </p:cNvSpPr>
          <p:nvPr>
            <p:ph idx="4294967295"/>
          </p:nvPr>
        </p:nvSpPr>
        <p:spPr>
          <a:xfrm>
            <a:off x="623131" y="2085107"/>
            <a:ext cx="10945737" cy="4784725"/>
          </a:xfrm>
        </p:spPr>
        <p:txBody>
          <a:bodyPr rtlCol="0">
            <a:noAutofit/>
          </a:bodyPr>
          <a:lstStyle/>
          <a:p>
            <a:pPr marL="0" indent="0" fontAlgn="auto">
              <a:spcAft>
                <a:spcPts val="0"/>
              </a:spcAft>
              <a:buFont typeface="Arial" panose="020B0604020202020204" pitchFamily="34" charset="0"/>
              <a:buNone/>
              <a:defRPr/>
            </a:pPr>
            <a:r>
              <a:rPr lang="vi-VN" sz="2400" dirty="0"/>
              <a:t>Securing information assets</a:t>
            </a:r>
          </a:p>
          <a:p>
            <a:pPr fontAlgn="auto">
              <a:spcAft>
                <a:spcPts val="0"/>
              </a:spcAft>
              <a:defRPr/>
            </a:pPr>
            <a:r>
              <a:rPr lang="en-US" sz="2400" dirty="0"/>
              <a:t>It refers to the implementation of appropriate information security controls for assets.</a:t>
            </a:r>
          </a:p>
          <a:p>
            <a:pPr fontAlgn="auto">
              <a:spcAft>
                <a:spcPts val="0"/>
              </a:spcAft>
              <a:defRPr/>
            </a:pPr>
            <a:r>
              <a:rPr lang="en-US" sz="2400" dirty="0"/>
              <a:t>We want to ensure that we focus on strong and effective ideologies to understand to select the appropriate controls, which means that the asset is considered "safe enough" based on its criticality and classification.</a:t>
            </a:r>
            <a:endParaRPr lang="vi-VN" sz="2400" dirty="0"/>
          </a:p>
        </p:txBody>
      </p:sp>
      <p:sp>
        <p:nvSpPr>
          <p:cNvPr id="30723" name="Titel 1">
            <a:extLst>
              <a:ext uri="{FF2B5EF4-FFF2-40B4-BE49-F238E27FC236}">
                <a16:creationId xmlns:a16="http://schemas.microsoft.com/office/drawing/2014/main" id="{8C23E1F8-1B31-1619-4213-27C197FC390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security controls</a:t>
            </a:r>
          </a:p>
        </p:txBody>
      </p:sp>
    </p:spTree>
    <p:extLst>
      <p:ext uri="{BB962C8B-B14F-4D97-AF65-F5344CB8AC3E}">
        <p14:creationId xmlns:p14="http://schemas.microsoft.com/office/powerpoint/2010/main" val="1724241325"/>
      </p:ext>
    </p:extLst>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FC5AE8-9B92-5533-CEB5-DA3B50BE6BA1}"/>
              </a:ext>
            </a:extLst>
          </p:cNvPr>
          <p:cNvSpPr>
            <a:spLocks noGrp="1"/>
          </p:cNvSpPr>
          <p:nvPr>
            <p:ph idx="4294967295"/>
          </p:nvPr>
        </p:nvSpPr>
        <p:spPr>
          <a:xfrm>
            <a:off x="551384" y="2156545"/>
            <a:ext cx="11448652" cy="4713287"/>
          </a:xfrm>
        </p:spPr>
        <p:txBody>
          <a:bodyPr rtlCol="0">
            <a:noAutofit/>
          </a:bodyPr>
          <a:lstStyle/>
          <a:p>
            <a:pPr marL="0" indent="0" fontAlgn="auto">
              <a:spcBef>
                <a:spcPts val="600"/>
              </a:spcBef>
              <a:spcAft>
                <a:spcPts val="600"/>
              </a:spcAft>
              <a:buFont typeface="Arial" panose="020B0604020202020204" pitchFamily="34" charset="0"/>
              <a:buNone/>
              <a:defRPr/>
            </a:pPr>
            <a:r>
              <a:rPr lang="en-US" dirty="0"/>
              <a:t>There are different classes that divide the types of controls:</a:t>
            </a:r>
            <a:endParaRPr lang="vi-VN" dirty="0"/>
          </a:p>
          <a:p>
            <a:pPr fontAlgn="auto">
              <a:spcBef>
                <a:spcPts val="600"/>
              </a:spcBef>
              <a:spcAft>
                <a:spcPts val="600"/>
              </a:spcAft>
              <a:defRPr/>
            </a:pPr>
            <a:r>
              <a:rPr lang="en-US" sz="2400" dirty="0"/>
              <a:t>Administrative/managerial controls are the firm's policies and procedures. They're not as "cool" as a new software control, but they exist to provide structure and guidance to individuals and other members of the organization, making sure no one gets fined or causes a breach.</a:t>
            </a:r>
          </a:p>
          <a:p>
            <a:pPr fontAlgn="auto">
              <a:spcBef>
                <a:spcPts val="600"/>
              </a:spcBef>
              <a:spcAft>
                <a:spcPts val="600"/>
              </a:spcAft>
              <a:defRPr/>
            </a:pPr>
            <a:r>
              <a:rPr lang="en-US" sz="2400" b="1" dirty="0"/>
              <a:t>Physical controls </a:t>
            </a:r>
            <a:r>
              <a:rPr lang="en-US" sz="2400" dirty="0"/>
              <a:t>that limit access to systems in a physical way.</a:t>
            </a:r>
            <a:endParaRPr lang="vi-VN" sz="2400" dirty="0"/>
          </a:p>
        </p:txBody>
      </p:sp>
      <p:sp>
        <p:nvSpPr>
          <p:cNvPr id="31747" name="Titel 1">
            <a:extLst>
              <a:ext uri="{FF2B5EF4-FFF2-40B4-BE49-F238E27FC236}">
                <a16:creationId xmlns:a16="http://schemas.microsoft.com/office/drawing/2014/main" id="{0A140583-BCC5-6471-6047-987FB355F32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security controls</a:t>
            </a: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FC5AE8-9B92-5533-CEB5-DA3B50BE6BA1}"/>
              </a:ext>
            </a:extLst>
          </p:cNvPr>
          <p:cNvSpPr>
            <a:spLocks noGrp="1"/>
          </p:cNvSpPr>
          <p:nvPr>
            <p:ph idx="4294967295"/>
          </p:nvPr>
        </p:nvSpPr>
        <p:spPr>
          <a:xfrm>
            <a:off x="623392" y="2118445"/>
            <a:ext cx="11017224" cy="4713287"/>
          </a:xfrm>
        </p:spPr>
        <p:txBody>
          <a:bodyPr rtlCol="0">
            <a:noAutofit/>
          </a:bodyPr>
          <a:lstStyle/>
          <a:p>
            <a:pPr fontAlgn="auto">
              <a:spcBef>
                <a:spcPts val="600"/>
              </a:spcBef>
              <a:spcAft>
                <a:spcPts val="600"/>
              </a:spcAft>
              <a:defRPr/>
            </a:pPr>
            <a:r>
              <a:rPr lang="en-US" sz="2400" b="1" dirty="0"/>
              <a:t>Technical / logical controls </a:t>
            </a:r>
            <a:r>
              <a:rPr lang="en-US" sz="2400" dirty="0"/>
              <a:t>are those that limit access based on hardware or software, such as encryption, fingerprint readers, authentication or trusted platform modules (TPM).</a:t>
            </a:r>
          </a:p>
          <a:p>
            <a:pPr fontAlgn="auto">
              <a:spcBef>
                <a:spcPts val="600"/>
              </a:spcBef>
              <a:spcAft>
                <a:spcPts val="600"/>
              </a:spcAft>
              <a:defRPr/>
            </a:pPr>
            <a:r>
              <a:rPr lang="en-US" sz="2400" dirty="0"/>
              <a:t>They do not limit access to physical systems as physical controls do, but rather access to data or content.</a:t>
            </a:r>
            <a:endParaRPr lang="vi-VN" sz="2400" dirty="0"/>
          </a:p>
          <a:p>
            <a:pPr fontAlgn="auto">
              <a:spcBef>
                <a:spcPts val="600"/>
              </a:spcBef>
              <a:spcAft>
                <a:spcPts val="600"/>
              </a:spcAft>
              <a:defRPr/>
            </a:pPr>
            <a:r>
              <a:rPr lang="en-US" sz="2400" b="1" dirty="0"/>
              <a:t>Operational controls </a:t>
            </a:r>
            <a:r>
              <a:rPr lang="en-US" sz="2400" dirty="0"/>
              <a:t>are those that involve people carrying out processes on a day-to-day basis. Examples might include awareness training, asset classification, and log file review.</a:t>
            </a:r>
            <a:endParaRPr lang="vi-VN" sz="2400" dirty="0"/>
          </a:p>
        </p:txBody>
      </p:sp>
      <p:sp>
        <p:nvSpPr>
          <p:cNvPr id="31747" name="Titel 1">
            <a:extLst>
              <a:ext uri="{FF2B5EF4-FFF2-40B4-BE49-F238E27FC236}">
                <a16:creationId xmlns:a16="http://schemas.microsoft.com/office/drawing/2014/main" id="{0A140583-BCC5-6471-6047-987FB355F32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 security controls</a:t>
            </a:r>
          </a:p>
        </p:txBody>
      </p:sp>
    </p:spTree>
    <p:extLst>
      <p:ext uri="{BB962C8B-B14F-4D97-AF65-F5344CB8AC3E}">
        <p14:creationId xmlns:p14="http://schemas.microsoft.com/office/powerpoint/2010/main" val="1116159417"/>
      </p:ext>
    </p:extLst>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a:extLst>
              <a:ext uri="{FF2B5EF4-FFF2-40B4-BE49-F238E27FC236}">
                <a16:creationId xmlns:a16="http://schemas.microsoft.com/office/drawing/2014/main" id="{D093CAB6-0A3A-2C99-28E5-343BB255921E}"/>
              </a:ext>
            </a:extLst>
          </p:cNvPr>
          <p:cNvSpPr>
            <a:spLocks noGrp="1" noChangeArrowheads="1"/>
          </p:cNvSpPr>
          <p:nvPr>
            <p:ph idx="4294967295"/>
          </p:nvPr>
        </p:nvSpPr>
        <p:spPr>
          <a:xfrm>
            <a:off x="479425" y="1989138"/>
            <a:ext cx="11233150" cy="5289550"/>
          </a:xfrm>
        </p:spPr>
        <p:txBody>
          <a:bodyPr/>
          <a:lstStyle/>
          <a:p>
            <a:pPr>
              <a:spcBef>
                <a:spcPts val="600"/>
              </a:spcBef>
              <a:spcAft>
                <a:spcPts val="600"/>
              </a:spcAft>
            </a:pPr>
            <a:r>
              <a:rPr lang="en-US" altLang="en-US"/>
              <a:t>Preventive controls exist to prevent an action and include firewalls, fences, and access permissions.</a:t>
            </a:r>
            <a:endParaRPr lang="vi-VN" altLang="en-US"/>
          </a:p>
          <a:p>
            <a:pPr>
              <a:spcBef>
                <a:spcPts val="600"/>
              </a:spcBef>
              <a:spcAft>
                <a:spcPts val="600"/>
              </a:spcAft>
            </a:pPr>
            <a:r>
              <a:rPr lang="en-US" altLang="en-US"/>
              <a:t>Detective commands are only triggered during or after an event, such as video surveillance or intrusion detection systems.</a:t>
            </a:r>
            <a:endParaRPr lang="vi-VN" altLang="en-US"/>
          </a:p>
          <a:p>
            <a:pPr>
              <a:spcBef>
                <a:spcPts val="600"/>
              </a:spcBef>
              <a:spcAft>
                <a:spcPts val="600"/>
              </a:spcAft>
            </a:pPr>
            <a:r>
              <a:rPr lang="en-US" altLang="en-US"/>
              <a:t>Deterrents discourage threats from trying to exploit a vulnerability, such as a "Watchdog" or dogs sign.</a:t>
            </a:r>
          </a:p>
          <a:p>
            <a:pPr>
              <a:spcBef>
                <a:spcPts val="600"/>
              </a:spcBef>
              <a:spcAft>
                <a:spcPts val="600"/>
              </a:spcAft>
            </a:pPr>
            <a:r>
              <a:rPr lang="en-US" altLang="en-US"/>
              <a:t>Corrective controls are capable of taking action from one state to another.</a:t>
            </a:r>
          </a:p>
        </p:txBody>
      </p:sp>
      <p:sp>
        <p:nvSpPr>
          <p:cNvPr id="32771" name="Titel 1">
            <a:extLst>
              <a:ext uri="{FF2B5EF4-FFF2-40B4-BE49-F238E27FC236}">
                <a16:creationId xmlns:a16="http://schemas.microsoft.com/office/drawing/2014/main" id="{F139FC89-2D76-6A3C-B073-D2743773ED0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Types of controls</a:t>
            </a:r>
          </a:p>
        </p:txBody>
      </p:sp>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a:extLst>
              <a:ext uri="{FF2B5EF4-FFF2-40B4-BE49-F238E27FC236}">
                <a16:creationId xmlns:a16="http://schemas.microsoft.com/office/drawing/2014/main" id="{D04D0441-4A6E-9C74-8C40-1D6EC32D84C3}"/>
              </a:ext>
            </a:extLst>
          </p:cNvPr>
          <p:cNvSpPr>
            <a:spLocks noGrp="1" noChangeArrowheads="1"/>
          </p:cNvSpPr>
          <p:nvPr>
            <p:ph idx="4294967295"/>
          </p:nvPr>
        </p:nvSpPr>
        <p:spPr>
          <a:xfrm>
            <a:off x="479425" y="1989138"/>
            <a:ext cx="11233150" cy="5289550"/>
          </a:xfrm>
        </p:spPr>
        <p:txBody>
          <a:bodyPr/>
          <a:lstStyle/>
          <a:p>
            <a:pPr>
              <a:spcBef>
                <a:spcPts val="600"/>
              </a:spcBef>
              <a:spcAft>
                <a:spcPts val="600"/>
              </a:spcAft>
            </a:pPr>
            <a:r>
              <a:rPr lang="en-US" altLang="en-US"/>
              <a:t>The fail open and fail closed commands are addressed here.</a:t>
            </a:r>
            <a:endParaRPr lang="vi-VN" altLang="en-US"/>
          </a:p>
          <a:p>
            <a:pPr>
              <a:spcBef>
                <a:spcPts val="600"/>
              </a:spcBef>
              <a:spcAft>
                <a:spcPts val="600"/>
              </a:spcAft>
            </a:pPr>
            <a:r>
              <a:rPr lang="en-US" altLang="en-US"/>
              <a:t>Recovery commands get something back from a loss, such as recovering a hard drive.</a:t>
            </a:r>
            <a:endParaRPr lang="vi-VN" altLang="en-US"/>
          </a:p>
          <a:p>
            <a:pPr>
              <a:spcBef>
                <a:spcPts val="600"/>
              </a:spcBef>
              <a:spcAft>
                <a:spcPts val="600"/>
              </a:spcAft>
            </a:pPr>
            <a:r>
              <a:rPr lang="en-US" altLang="en-US"/>
              <a:t>Compensating controls are those that attempt to compensate for deficiencies in other controls, such as regularly reviewing access logs.</a:t>
            </a:r>
          </a:p>
          <a:p>
            <a:pPr>
              <a:spcBef>
                <a:spcPts val="600"/>
              </a:spcBef>
              <a:spcAft>
                <a:spcPts val="600"/>
              </a:spcAft>
            </a:pPr>
            <a:r>
              <a:rPr lang="en-US" altLang="en-US"/>
              <a:t>This example is also a detective control, but compensation controls can be of different types.</a:t>
            </a:r>
            <a:endParaRPr lang="vi-VN" altLang="en-US"/>
          </a:p>
        </p:txBody>
      </p:sp>
      <p:sp>
        <p:nvSpPr>
          <p:cNvPr id="33795" name="Titel 1">
            <a:extLst>
              <a:ext uri="{FF2B5EF4-FFF2-40B4-BE49-F238E27FC236}">
                <a16:creationId xmlns:a16="http://schemas.microsoft.com/office/drawing/2014/main" id="{4639CE70-41A8-522A-C5CF-94D07AD27F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Types of controls</a:t>
            </a:r>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D73A5765-9428-0284-5980-BA09B1D90DED}"/>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en-US" altLang="en-US"/>
              <a:t>It discourages actors from trying to access something they shouldn't be.</a:t>
            </a:r>
            <a:endParaRPr lang="vi-VN" altLang="en-US"/>
          </a:p>
          <a:p>
            <a:pPr>
              <a:spcBef>
                <a:spcPts val="600"/>
              </a:spcBef>
              <a:spcAft>
                <a:spcPts val="600"/>
              </a:spcAft>
            </a:pPr>
            <a:r>
              <a:rPr lang="en-US" altLang="en-US"/>
              <a:t>Deny/Prevent Access through a preventive control such as access permissions or authentication.</a:t>
            </a:r>
            <a:endParaRPr lang="vi-VN" altLang="en-US"/>
          </a:p>
          <a:p>
            <a:pPr>
              <a:spcBef>
                <a:spcPts val="600"/>
              </a:spcBef>
              <a:spcAft>
                <a:spcPts val="600"/>
              </a:spcAft>
            </a:pPr>
            <a:r>
              <a:rPr lang="en-US" altLang="en-US"/>
              <a:t>Detect risk by making sure to record detection, such as with endpoint protection software.</a:t>
            </a:r>
            <a:endParaRPr lang="vi-VN" altLang="en-US"/>
          </a:p>
          <a:p>
            <a:pPr>
              <a:spcBef>
                <a:spcPts val="600"/>
              </a:spcBef>
              <a:spcAft>
                <a:spcPts val="600"/>
              </a:spcAft>
            </a:pPr>
            <a:r>
              <a:rPr lang="en-US" altLang="en-US"/>
              <a:t>Delay the process from repeating the risk again, such as with a "too many attempts" feature for entering a password.</a:t>
            </a:r>
            <a:endParaRPr lang="vi-VN" altLang="en-US"/>
          </a:p>
        </p:txBody>
      </p:sp>
      <p:sp>
        <p:nvSpPr>
          <p:cNvPr id="34819" name="Titel 1">
            <a:extLst>
              <a:ext uri="{FF2B5EF4-FFF2-40B4-BE49-F238E27FC236}">
                <a16:creationId xmlns:a16="http://schemas.microsoft.com/office/drawing/2014/main" id="{35AC11E0-3873-640F-FFFE-868091C73C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Order of controls</a:t>
            </a:r>
          </a:p>
        </p:txBody>
      </p:sp>
    </p:spTree>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6D2DF85C-30E4-A932-5EB8-985B418F1481}"/>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en-US" altLang="en-US"/>
              <a:t>Correct the situation by responding to the compromise, such as with an incident response plan.</a:t>
            </a:r>
            <a:endParaRPr lang="vi-VN" altLang="en-US"/>
          </a:p>
          <a:p>
            <a:pPr>
              <a:spcBef>
                <a:spcPts val="600"/>
              </a:spcBef>
              <a:spcAft>
                <a:spcPts val="600"/>
              </a:spcAft>
            </a:pPr>
            <a:r>
              <a:rPr lang="en-US" altLang="en-US"/>
              <a:t>Recover from a compromised state, such as a backup generator that restores availability to a server.</a:t>
            </a:r>
            <a:endParaRPr lang="vi-VN" altLang="en-US"/>
          </a:p>
          <a:p>
            <a:pPr>
              <a:spcBef>
                <a:spcPts val="600"/>
              </a:spcBef>
              <a:spcAft>
                <a:spcPts val="600"/>
              </a:spcAft>
            </a:pPr>
            <a:r>
              <a:rPr lang="en-US" altLang="en-US"/>
              <a:t>In addition, in the field of continuous improvement, we should monitor the value of each asset for any changes. The reason is that we may need to rethink our controls for protecting those assets if they become more or less valuable over time or during certain major events in your organization.</a:t>
            </a:r>
            <a:endParaRPr lang="vi-VN" altLang="en-US"/>
          </a:p>
        </p:txBody>
      </p:sp>
      <p:sp>
        <p:nvSpPr>
          <p:cNvPr id="35843" name="Titel 1">
            <a:extLst>
              <a:ext uri="{FF2B5EF4-FFF2-40B4-BE49-F238E27FC236}">
                <a16:creationId xmlns:a16="http://schemas.microsoft.com/office/drawing/2014/main" id="{A1E16E8F-056C-DC33-24BE-42FC8BD06B1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Order of controls</a:t>
            </a:r>
          </a:p>
        </p:txBody>
      </p:sp>
    </p:spTree>
  </p:cSld>
  <p:clrMapOvr>
    <a:masterClrMapping/>
  </p:clrMapOvr>
  <p:transition spd="med">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a:extLst>
              <a:ext uri="{FF2B5EF4-FFF2-40B4-BE49-F238E27FC236}">
                <a16:creationId xmlns:a16="http://schemas.microsoft.com/office/drawing/2014/main" id="{3AF9DA61-978B-90D9-8BAD-94EB60293FB1}"/>
              </a:ext>
            </a:extLst>
          </p:cNvPr>
          <p:cNvSpPr>
            <a:spLocks noGrp="1" noChangeArrowheads="1"/>
          </p:cNvSpPr>
          <p:nvPr>
            <p:ph idx="4294967295"/>
          </p:nvPr>
        </p:nvSpPr>
        <p:spPr>
          <a:xfrm>
            <a:off x="623888" y="1966913"/>
            <a:ext cx="11088687" cy="4525962"/>
          </a:xfrm>
        </p:spPr>
        <p:txBody>
          <a:bodyPr/>
          <a:lstStyle/>
          <a:p>
            <a:pPr>
              <a:spcBef>
                <a:spcPts val="600"/>
              </a:spcBef>
              <a:spcAft>
                <a:spcPts val="600"/>
              </a:spcAft>
            </a:pPr>
            <a:r>
              <a:rPr lang="en-US" altLang="en-US" dirty="0"/>
              <a:t>When we look at controls we should also think about recovery, we want to be able to recover from any adverse situations or changes in assets and their value.</a:t>
            </a:r>
          </a:p>
          <a:p>
            <a:pPr>
              <a:spcBef>
                <a:spcPts val="600"/>
              </a:spcBef>
              <a:spcAft>
                <a:spcPts val="600"/>
              </a:spcAft>
            </a:pPr>
            <a:r>
              <a:rPr lang="en-US" altLang="en-US" dirty="0"/>
              <a:t>Just as examples, we are talking about backups, redundancy, restoration processes and the like.</a:t>
            </a:r>
            <a:endParaRPr lang="vi-VN" altLang="en-US" dirty="0"/>
          </a:p>
          <a:p>
            <a:pPr>
              <a:spcBef>
                <a:spcPts val="600"/>
              </a:spcBef>
              <a:spcAft>
                <a:spcPts val="600"/>
              </a:spcAft>
            </a:pPr>
            <a:r>
              <a:rPr lang="en-US" altLang="en-US" dirty="0"/>
              <a:t>A concept to remember, especially in the era of cloud, SaaS, PaaS, IaaS, third-party solutions and all other forms of "someone else's computer" is to ensure that Service Level Agreements (SLAs) are clearly defined and have maximum allowable downtime agreements, as well as penalties for non-compliance with these agreements.</a:t>
            </a:r>
          </a:p>
          <a:p>
            <a:pPr>
              <a:spcBef>
                <a:spcPts val="600"/>
              </a:spcBef>
              <a:spcAft>
                <a:spcPts val="600"/>
              </a:spcAft>
            </a:pPr>
            <a:r>
              <a:rPr lang="en-US" altLang="en-US" dirty="0"/>
              <a:t>This is an example of compensatory control.</a:t>
            </a:r>
          </a:p>
        </p:txBody>
      </p:sp>
      <p:sp>
        <p:nvSpPr>
          <p:cNvPr id="36867" name="Titel 1">
            <a:extLst>
              <a:ext uri="{FF2B5EF4-FFF2-40B4-BE49-F238E27FC236}">
                <a16:creationId xmlns:a16="http://schemas.microsoft.com/office/drawing/2014/main" id="{0092AAAA-46DB-E470-5F4B-29AF4AC95B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Controls and recovery</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0CE1FA9B2DBF24481AA0B0C98AF3289" ma:contentTypeVersion="14" ma:contentTypeDescription="Create a new document." ma:contentTypeScope="" ma:versionID="511160e547781fbd8ea5e40acdbd63b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678e05bec737f0ee8b3d33e1252b89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C12FA35-B706-4C17-A666-C3D6CC5B35BD}">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6F1425D2-DE10-4C94-A26A-57155A837B02}">
  <ds:schemaRefs>
    <ds:schemaRef ds:uri="http://schemas.microsoft.com/sharepoint/v3/contenttype/forms"/>
  </ds:schemaRefs>
</ds:datastoreItem>
</file>

<file path=customXml/itemProps3.xml><?xml version="1.0" encoding="utf-8"?>
<ds:datastoreItem xmlns:ds="http://schemas.openxmlformats.org/officeDocument/2006/customXml" ds:itemID="{161AB45A-A8F2-4F23-BF8A-C920F955108E}"/>
</file>

<file path=docProps/app.xml><?xml version="1.0" encoding="utf-8"?>
<Properties xmlns="http://schemas.openxmlformats.org/officeDocument/2006/extended-properties" xmlns:vt="http://schemas.openxmlformats.org/officeDocument/2006/docPropsVTypes">
  <Template>Office Theme</Template>
  <TotalTime>2641</TotalTime>
  <Words>3096</Words>
  <Application>Microsoft Office PowerPoint</Application>
  <PresentationFormat>Widescreen</PresentationFormat>
  <Paragraphs>175</Paragraphs>
  <Slides>39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Calibri Light</vt:lpstr>
      <vt:lpstr>Wingdings</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Valentin Istratie</cp:lastModifiedBy>
  <cp:revision>337</cp:revision>
  <dcterms:created xsi:type="dcterms:W3CDTF">2009-06-01T12:28:12Z</dcterms:created>
  <dcterms:modified xsi:type="dcterms:W3CDTF">2022-11-28T09:19:43Z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