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0" r:id="rId6"/>
    <p:sldId id="261" r:id="rId7"/>
    <p:sldId id="257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64" r:id="rId21"/>
    <p:sldId id="278" r:id="rId22"/>
    <p:sldId id="279" r:id="rId23"/>
    <p:sldId id="280" r:id="rId24"/>
    <p:sldId id="281" r:id="rId25"/>
    <p:sldId id="277" r:id="rId26"/>
    <p:sldId id="283" r:id="rId27"/>
    <p:sldId id="284" r:id="rId28"/>
    <p:sldId id="286" r:id="rId2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 varScale="1">
        <p:scale>
          <a:sx n="76" d="100"/>
          <a:sy n="76" d="100"/>
        </p:scale>
        <p:origin x="126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Formato Mastertext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veracrypt.fr/en/Hom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microsoft.com/office/2007/relationships/hdphoto" Target="../media/hdphoto1.wdp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90520" y="1123199"/>
            <a:ext cx="6010876" cy="2729609"/>
          </a:xfrm>
        </p:spPr>
        <p:txBody>
          <a:bodyPr>
            <a:normAutofit/>
          </a:bodyPr>
          <a:lstStyle/>
          <a:p>
            <a:r>
              <a:rPr lang="it-IT" b="1" dirty="0" smtClean="0">
                <a:latin typeface="Arial" panose="020B0604020202020204" pitchFamily="34" charset="0"/>
                <a:cs typeface="Arial" panose="020B0604020202020204" pitchFamily="34" charset="0"/>
              </a:rPr>
              <a:t>Privacy e protezione dei dati</a:t>
            </a:r>
            <a:endParaRPr lang="it-I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5282" y="365125"/>
            <a:ext cx="6577445" cy="1325563"/>
          </a:xfrm>
        </p:spPr>
        <p:txBody>
          <a:bodyPr/>
          <a:lstStyle/>
          <a:p>
            <a:r>
              <a:rPr lang="it-IT" dirty="0" smtClean="0"/>
              <a:t>Sommario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1. Crittografia di dischi e partizioni. </a:t>
            </a:r>
          </a:p>
          <a:p>
            <a:pPr lvl="1"/>
            <a:r>
              <a:rPr lang="it-IT" dirty="0" smtClean="0"/>
              <a:t>Basi teoriche: principio di funzionamento, algoritmi di crittografia</a:t>
            </a:r>
          </a:p>
          <a:p>
            <a:pPr lvl="1"/>
            <a:r>
              <a:rPr lang="it-IT" dirty="0" smtClean="0"/>
              <a:t>Installazione del programma VeraCrypt (configurazione, definizione del disco, scelta dei parametri, generazione delle chiavi)</a:t>
            </a:r>
          </a:p>
          <a:p>
            <a:r>
              <a:rPr lang="it-IT" dirty="0" smtClean="0"/>
              <a:t>2. Crittografia - introduzione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7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2936" y="365125"/>
            <a:ext cx="6859732" cy="1325563"/>
          </a:xfrm>
        </p:spPr>
        <p:txBody>
          <a:bodyPr/>
          <a:lstStyle/>
          <a:p>
            <a:r>
              <a:rPr lang="it-IT" dirty="0" smtClean="0"/>
              <a:t>Crittografia di dischi e partizioni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VeraCrypt è un software gratuito di crittografia del disco open source per Windows, Mac OSX e Linux. </a:t>
            </a:r>
          </a:p>
          <a:p>
            <a:r>
              <a:rPr lang="it-IT" dirty="0" smtClean="0"/>
              <a:t>VeraCrypt è prodotto da IDRIX (https://www.idrix.fr) e si basa su TrueCrypt 7.1a.</a:t>
            </a:r>
          </a:p>
          <a:p>
            <a:r>
              <a:rPr lang="it-IT" dirty="0" smtClean="0"/>
              <a:t>Caratteristiche principali : </a:t>
            </a:r>
          </a:p>
          <a:p>
            <a:pPr lvl="1"/>
            <a:r>
              <a:rPr lang="it-IT" dirty="0" smtClean="0"/>
              <a:t>Crea un disco virtuale crittografato all'interno di un file e lo monta come un disco reale. </a:t>
            </a:r>
          </a:p>
          <a:p>
            <a:pPr lvl="1"/>
            <a:r>
              <a:rPr lang="it-IT" dirty="0" smtClean="0"/>
              <a:t>Cifra un'intera partizione o un dispositivo di archiviazione come un'unità flash USB o un disco rigido.</a:t>
            </a:r>
          </a:p>
          <a:p>
            <a:pPr lvl="1"/>
            <a:r>
              <a:rPr lang="it-IT" dirty="0" smtClean="0"/>
              <a:t>Cifra una partizione o un'unità in cui è installato Windows (autenticazione pre-avvio).</a:t>
            </a:r>
          </a:p>
          <a:p>
            <a:pPr lvl="1"/>
            <a:r>
              <a:rPr lang="it-IT" dirty="0" smtClean="0"/>
              <a:t>La cifratura è automatica, in tempo reale (on-the-fly) e trasparente.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9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4500" y="365125"/>
            <a:ext cx="6818168" cy="1325563"/>
          </a:xfrm>
        </p:spPr>
        <p:txBody>
          <a:bodyPr/>
          <a:lstStyle/>
          <a:p>
            <a:r>
              <a:rPr lang="it-IT" dirty="0" smtClean="0"/>
              <a:t>Crittografia di dischi e partizioni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Caratteristiche principali di VeraCrypt: </a:t>
            </a:r>
          </a:p>
          <a:p>
            <a:pPr lvl="1"/>
            <a:r>
              <a:rPr lang="it-IT" dirty="0" smtClean="0"/>
              <a:t>La parallelizzazione e il pipelining consentono di leggere e scrivere i dati con la stessa velocità che si avrebbe se l'unità non fosse crittografata.</a:t>
            </a:r>
          </a:p>
          <a:p>
            <a:pPr lvl="1"/>
            <a:r>
              <a:rPr lang="it-IT" dirty="0" smtClean="0"/>
              <a:t>La crittografia può essere accelerata via hardware sui processori moderni.</a:t>
            </a:r>
          </a:p>
          <a:p>
            <a:pPr lvl="1"/>
            <a:r>
              <a:rPr lang="it-IT" dirty="0" smtClean="0"/>
              <a:t>Fornisce una negazione plausibile, nel caso in cui un avversario vi costringa a rivelare la password: volume nascosto (steganografia) e sistema operativo nascosto.</a:t>
            </a:r>
          </a:p>
          <a:p>
            <a:pPr lvl="1"/>
            <a:r>
              <a:rPr lang="it-IT" dirty="0" smtClean="0"/>
              <a:t>Ulteriori informazioni sulle caratteristiche di VeraCrypt sono disponibili nella documentazione</a:t>
            </a:r>
            <a:br>
              <a:rPr lang="it-IT" dirty="0" smtClean="0"/>
            </a:br>
            <a:r>
              <a:rPr lang="it-IT" dirty="0" smtClean="0">
                <a:hlinkClick r:id="rId2"/>
              </a:rPr>
              <a:t>https://www.veracrypt.fr/en/Home.html 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3718" y="365125"/>
            <a:ext cx="6838950" cy="1325563"/>
          </a:xfrm>
        </p:spPr>
        <p:txBody>
          <a:bodyPr/>
          <a:lstStyle/>
          <a:p>
            <a:r>
              <a:rPr lang="it-IT" dirty="0" smtClean="0"/>
              <a:t>Crittografia di dischi e partizioni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VeraCrypt consente la crittografia</a:t>
            </a:r>
            <a:br>
              <a:rPr lang="it-IT" dirty="0" smtClean="0"/>
            </a:br>
            <a:r>
              <a:rPr lang="it-IT" dirty="0" smtClean="0"/>
              <a:t>con i seguenti algoritmi: AES, </a:t>
            </a:r>
            <a:br>
              <a:rPr lang="it-IT" dirty="0" smtClean="0"/>
            </a:br>
            <a:r>
              <a:rPr lang="it-IT" dirty="0" smtClean="0"/>
              <a:t>Camellia, Kuznyechik, Serpent e </a:t>
            </a:r>
            <a:br>
              <a:rPr lang="it-IT" dirty="0" smtClean="0"/>
            </a:br>
            <a:r>
              <a:rPr lang="it-IT" dirty="0" smtClean="0"/>
              <a:t>Twofish; nonché la crittografia </a:t>
            </a:r>
            <a:br>
              <a:rPr lang="it-IT" dirty="0" smtClean="0"/>
            </a:br>
            <a:r>
              <a:rPr lang="it-IT" dirty="0" smtClean="0"/>
              <a:t>multipla con:</a:t>
            </a:r>
            <a:br>
              <a:rPr lang="it-IT" dirty="0" smtClean="0"/>
            </a:br>
            <a:r>
              <a:rPr lang="it-IT" dirty="0" smtClean="0"/>
              <a:t>AES-Twofish, </a:t>
            </a:r>
            <a:br>
              <a:rPr lang="it-IT" dirty="0" smtClean="0"/>
            </a:br>
            <a:r>
              <a:rPr lang="it-IT" dirty="0" smtClean="0"/>
              <a:t>AES-Twofish-Serpent,</a:t>
            </a:r>
            <a:br>
              <a:rPr lang="it-IT" dirty="0" smtClean="0"/>
            </a:br>
            <a:r>
              <a:rPr lang="it-IT" dirty="0" smtClean="0"/>
              <a:t>Serpent-AES,</a:t>
            </a:r>
            <a:br>
              <a:rPr lang="it-IT" dirty="0" smtClean="0"/>
            </a:br>
            <a:r>
              <a:rPr lang="it-IT" dirty="0" smtClean="0"/>
              <a:t>Serpent-Twofish-AES, </a:t>
            </a:r>
            <a:br>
              <a:rPr lang="it-IT" dirty="0" smtClean="0"/>
            </a:br>
            <a:r>
              <a:rPr lang="it-IT" dirty="0" smtClean="0"/>
              <a:t>Twofish-Serpent.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FDA08487-4A34-80BB-7391-A878BCEBC6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742293"/>
            <a:ext cx="5235814" cy="451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71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7627" y="365125"/>
            <a:ext cx="6735042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619500" cy="4351338"/>
          </a:xfrm>
        </p:spPr>
        <p:txBody>
          <a:bodyPr/>
          <a:lstStyle/>
          <a:p>
            <a:r>
              <a:rPr lang="it-IT" dirty="0" smtClean="0"/>
              <a:t>Passo 1</a:t>
            </a:r>
            <a:br>
              <a:rPr lang="it-IT" dirty="0" smtClean="0"/>
            </a:br>
            <a:r>
              <a:rPr lang="it-IT" dirty="0" smtClean="0"/>
              <a:t>Aprire la Creazione </a:t>
            </a:r>
            <a:br>
              <a:rPr lang="it-IT" dirty="0" smtClean="0"/>
            </a:br>
            <a:r>
              <a:rPr lang="it-IT" dirty="0" smtClean="0"/>
              <a:t>guidata volume e </a:t>
            </a:r>
            <a:br>
              <a:rPr lang="it-IT" dirty="0" smtClean="0"/>
            </a:br>
            <a:r>
              <a:rPr lang="it-IT" dirty="0" smtClean="0"/>
              <a:t>selezionare l'opzione </a:t>
            </a:r>
            <a:br>
              <a:rPr lang="it-IT" dirty="0" smtClean="0"/>
            </a:br>
            <a:r>
              <a:rPr lang="it-IT" dirty="0" smtClean="0"/>
              <a:t>"Crea un contenitore di file crittografato". 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4F48B950-766A-3158-0CE9-0EEA3DC23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0616" y="1825625"/>
            <a:ext cx="6959352" cy="448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26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808115" cy="4351338"/>
          </a:xfrm>
        </p:spPr>
        <p:txBody>
          <a:bodyPr/>
          <a:lstStyle/>
          <a:p>
            <a:r>
              <a:rPr lang="it-IT" dirty="0" smtClean="0"/>
              <a:t>Passo 2</a:t>
            </a:r>
            <a:br>
              <a:rPr lang="it-IT" dirty="0" smtClean="0"/>
            </a:br>
            <a:r>
              <a:rPr lang="it-IT" dirty="0" smtClean="0"/>
              <a:t>Selezionare l'opzione "Volume VeraCrypt standard". </a:t>
            </a:r>
          </a:p>
          <a:p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CCA157D-906C-C362-95DB-87438A7628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6315" y="1825625"/>
            <a:ext cx="6814165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0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5282" y="365125"/>
            <a:ext cx="6797386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807591" cy="4351338"/>
          </a:xfrm>
        </p:spPr>
        <p:txBody>
          <a:bodyPr/>
          <a:lstStyle/>
          <a:p>
            <a:r>
              <a:rPr lang="it-IT" dirty="0" smtClean="0"/>
              <a:t>Passo 3</a:t>
            </a:r>
            <a:br>
              <a:rPr lang="it-IT" dirty="0" smtClean="0"/>
            </a:br>
            <a:r>
              <a:rPr lang="it-IT" dirty="0" smtClean="0"/>
              <a:t>Specificare la posizione del volume</a:t>
            </a:r>
          </a:p>
          <a:p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79DD3420-A1EF-E3F7-F817-9A7272517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5791" y="1825625"/>
            <a:ext cx="6838760" cy="439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87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2936" y="365125"/>
            <a:ext cx="6859732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640282" cy="4351338"/>
          </a:xfrm>
        </p:spPr>
        <p:txBody>
          <a:bodyPr/>
          <a:lstStyle/>
          <a:p>
            <a:r>
              <a:rPr lang="it-IT" dirty="0" smtClean="0"/>
              <a:t>Passo 4</a:t>
            </a:r>
            <a:br>
              <a:rPr lang="it-IT" dirty="0" smtClean="0"/>
            </a:br>
            <a:r>
              <a:rPr lang="it-IT" dirty="0" smtClean="0"/>
              <a:t>Selezionare un algoritmo di crittografia</a:t>
            </a:r>
          </a:p>
          <a:p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27D4CF90-DC7C-12FB-47DC-3ECEA0445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3258" y="1695813"/>
            <a:ext cx="6846710" cy="440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59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5282" y="365125"/>
            <a:ext cx="6797386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702609" cy="4351338"/>
          </a:xfrm>
        </p:spPr>
        <p:txBody>
          <a:bodyPr/>
          <a:lstStyle/>
          <a:p>
            <a:r>
              <a:rPr lang="it-IT" dirty="0" smtClean="0"/>
              <a:t>Passo 5</a:t>
            </a:r>
            <a:br>
              <a:rPr lang="it-IT" dirty="0" smtClean="0"/>
            </a:br>
            <a:r>
              <a:rPr lang="it-IT" dirty="0" smtClean="0"/>
              <a:t>Specificare le dimensioni del volume</a:t>
            </a:r>
          </a:p>
          <a:p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12BAFD93-5071-4EE5-4DD9-54C3C02094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809" y="1825625"/>
            <a:ext cx="6812991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98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3718" y="365125"/>
            <a:ext cx="6712527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827318" cy="4351338"/>
          </a:xfrm>
        </p:spPr>
        <p:txBody>
          <a:bodyPr/>
          <a:lstStyle/>
          <a:p>
            <a:r>
              <a:rPr lang="it-IT" dirty="0" smtClean="0"/>
              <a:t>Passo 6</a:t>
            </a:r>
            <a:br>
              <a:rPr lang="it-IT" dirty="0" smtClean="0"/>
            </a:br>
            <a:r>
              <a:rPr lang="it-IT" dirty="0" smtClean="0"/>
              <a:t>Creare la password del volume</a:t>
            </a:r>
          </a:p>
          <a:p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5081C088-9993-E418-70B4-DA57B2788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5804" y="1825625"/>
            <a:ext cx="6814164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641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2936" y="365125"/>
            <a:ext cx="6859732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775364" cy="4351338"/>
          </a:xfrm>
        </p:spPr>
        <p:txBody>
          <a:bodyPr/>
          <a:lstStyle/>
          <a:p>
            <a:r>
              <a:rPr lang="it-IT" dirty="0" smtClean="0"/>
              <a:t>Passo 7</a:t>
            </a:r>
            <a:br>
              <a:rPr lang="it-IT" dirty="0" smtClean="0"/>
            </a:br>
            <a:r>
              <a:rPr lang="it-IT" dirty="0" smtClean="0"/>
              <a:t>Formattare il volume</a:t>
            </a:r>
          </a:p>
          <a:p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C78971F6-3257-2CAE-60FB-56EE26727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8056" y="1825625"/>
            <a:ext cx="6791912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56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723409" cy="4351338"/>
          </a:xfrm>
        </p:spPr>
        <p:txBody>
          <a:bodyPr/>
          <a:lstStyle/>
          <a:p>
            <a:r>
              <a:rPr lang="it-IT" dirty="0" smtClean="0"/>
              <a:t>Passo 8</a:t>
            </a:r>
            <a:br>
              <a:rPr lang="it-IT" dirty="0" smtClean="0"/>
            </a:br>
            <a:r>
              <a:rPr lang="it-IT" dirty="0" smtClean="0"/>
              <a:t>Monitoraggio finale - Volume pronto per l'uso.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0F9D54DB-5BFB-DB83-513D-8BCEA8ADC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4116" y="1825625"/>
            <a:ext cx="6915852" cy="443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244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3718" y="365125"/>
            <a:ext cx="6838950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671455" cy="4351338"/>
          </a:xfrm>
        </p:spPr>
        <p:txBody>
          <a:bodyPr/>
          <a:lstStyle/>
          <a:p>
            <a:r>
              <a:rPr lang="it-IT" dirty="0" smtClean="0"/>
              <a:t>Visualizzare il file "test" nel blocco note</a:t>
            </a:r>
          </a:p>
          <a:p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A3F88B2A-4092-14BD-1C78-F7655EC044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1370"/>
          <a:stretch/>
        </p:blipFill>
        <p:spPr>
          <a:xfrm>
            <a:off x="4854212" y="1685563"/>
            <a:ext cx="7074156" cy="449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653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4891" y="365125"/>
            <a:ext cx="6733310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003964" cy="4351338"/>
          </a:xfrm>
        </p:spPr>
        <p:txBody>
          <a:bodyPr/>
          <a:lstStyle/>
          <a:p>
            <a:r>
              <a:rPr lang="it-IT" dirty="0" smtClean="0"/>
              <a:t>Come utilizzare VeraCrypt? 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FBEC8B9B-DCF6-9184-1745-671B3AFB74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468" y="1695813"/>
            <a:ext cx="66675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968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772891" cy="4351338"/>
          </a:xfrm>
        </p:spPr>
        <p:txBody>
          <a:bodyPr/>
          <a:lstStyle/>
          <a:p>
            <a:r>
              <a:rPr lang="it-IT" dirty="0" smtClean="0"/>
              <a:t>Passo 1</a:t>
            </a:r>
            <a:br>
              <a:rPr lang="it-IT" dirty="0" smtClean="0"/>
            </a:br>
            <a:r>
              <a:rPr lang="it-IT" dirty="0" smtClean="0"/>
              <a:t>Selezionare il file - container VeraCrypt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7B11BB33-B10B-DDD2-E281-83895857A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0170" y="1685563"/>
            <a:ext cx="5644995" cy="488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317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2936" y="365125"/>
            <a:ext cx="6859732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Passo 2</a:t>
            </a:r>
            <a:br>
              <a:rPr lang="it-IT" dirty="0" smtClean="0"/>
            </a:br>
            <a:r>
              <a:rPr lang="it-IT" dirty="0" smtClean="0"/>
              <a:t>Selezionare l'unità (ad esempio la lettera K) e premere il pulsante "Mount". </a:t>
            </a:r>
          </a:p>
          <a:p>
            <a:r>
              <a:rPr lang="it-IT" dirty="0" smtClean="0"/>
              <a:t>Passo 3</a:t>
            </a:r>
            <a:br>
              <a:rPr lang="it-IT" dirty="0" smtClean="0"/>
            </a:br>
            <a:r>
              <a:rPr lang="it-IT" dirty="0" smtClean="0"/>
              <a:t>Inserire la password </a:t>
            </a:r>
            <a:br>
              <a:rPr lang="it-IT" dirty="0" smtClean="0"/>
            </a:br>
            <a:r>
              <a:rPr lang="it-IT" dirty="0" smtClean="0"/>
              <a:t>corretta e premete il </a:t>
            </a:r>
            <a:br>
              <a:rPr lang="it-IT" dirty="0" smtClean="0"/>
            </a:br>
            <a:r>
              <a:rPr lang="it-IT" dirty="0" smtClean="0"/>
              <a:t>pulsante OK.</a:t>
            </a:r>
          </a:p>
          <a:p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1FCC784A-266A-B82B-285C-CA080220AB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7615" y="3605048"/>
            <a:ext cx="6436185" cy="257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776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09673" cy="4351338"/>
          </a:xfrm>
        </p:spPr>
        <p:txBody>
          <a:bodyPr/>
          <a:lstStyle/>
          <a:p>
            <a:r>
              <a:rPr lang="it-IT" dirty="0" smtClean="0"/>
              <a:t>Passo 4</a:t>
            </a:r>
            <a:br>
              <a:rPr lang="it-IT" dirty="0" smtClean="0"/>
            </a:br>
            <a:r>
              <a:rPr lang="it-IT" dirty="0" smtClean="0"/>
              <a:t>Volume collegato correttamente - pronto per l'uso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5168ABB-F287-A0CA-08F9-4D94D145D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7873" y="1825625"/>
            <a:ext cx="5652095" cy="488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876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Passo 5</a:t>
            </a:r>
            <a:br>
              <a:rPr lang="it-IT" dirty="0" smtClean="0"/>
            </a:br>
            <a:r>
              <a:rPr lang="it-IT" dirty="0" smtClean="0"/>
              <a:t>Ora si ha un nuovo disco virtuale nel proprio file system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5BD0F404-3FCC-939F-B942-C45E22092FC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7561"/>
          <a:stretch/>
        </p:blipFill>
        <p:spPr>
          <a:xfrm>
            <a:off x="1067163" y="2636531"/>
            <a:ext cx="10181175" cy="4025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456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2922283" cy="4351338"/>
          </a:xfrm>
        </p:spPr>
        <p:txBody>
          <a:bodyPr/>
          <a:lstStyle/>
          <a:p>
            <a:r>
              <a:rPr lang="it-IT" dirty="0" smtClean="0"/>
              <a:t>Passo 6 </a:t>
            </a:r>
            <a:br>
              <a:rPr lang="it-IT" dirty="0" smtClean="0"/>
            </a:br>
            <a:r>
              <a:rPr lang="it-IT" dirty="0" smtClean="0"/>
              <a:t>Nel contenitore VeraCrypt creato, è possibile creare nuove cartelle e qualsiasi file, ricordando solo di limitare la dimensione del contenitore creato.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CE5E9E22-6E13-01A8-2C2D-5095D4DA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0971" y="1695813"/>
            <a:ext cx="7502829" cy="448453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C0908F5B-D3E6-D964-0A89-29E5285C13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7572" y="3093130"/>
            <a:ext cx="3172396" cy="3515547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036E70DF-4A1D-8A73-33FC-6C5625481429}"/>
              </a:ext>
            </a:extLst>
          </p:cNvPr>
          <p:cNvSpPr txBox="1">
            <a:spLocks/>
          </p:cNvSpPr>
          <p:nvPr/>
        </p:nvSpPr>
        <p:spPr>
          <a:xfrm>
            <a:off x="6308582" y="4202168"/>
            <a:ext cx="1519236" cy="77904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400" b="1" dirty="0">
                <a:cs typeface="Calibri"/>
              </a:rPr>
              <a:t>Disk </a:t>
            </a:r>
            <a:r>
              <a:rPr lang="pl-PL" sz="2400" b="1" dirty="0" err="1">
                <a:cs typeface="Calibri"/>
              </a:rPr>
              <a:t>properties</a:t>
            </a:r>
          </a:p>
        </p:txBody>
      </p:sp>
      <p:cxnSp>
        <p:nvCxnSpPr>
          <p:cNvPr id="11" name="Łącznik prosty ze strzałką 9">
            <a:extLst>
              <a:ext uri="{FF2B5EF4-FFF2-40B4-BE49-F238E27FC236}">
                <a16:creationId xmlns:a16="http://schemas.microsoft.com/office/drawing/2014/main" id="{E37D074E-16D2-BD45-AEE7-FD4A9554A274}"/>
              </a:ext>
            </a:extLst>
          </p:cNvPr>
          <p:cNvCxnSpPr/>
          <p:nvPr/>
        </p:nvCxnSpPr>
        <p:spPr>
          <a:xfrm flipH="1">
            <a:off x="5454652" y="4986338"/>
            <a:ext cx="1487343" cy="103346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ze strzałką 10">
            <a:extLst>
              <a:ext uri="{FF2B5EF4-FFF2-40B4-BE49-F238E27FC236}">
                <a16:creationId xmlns:a16="http://schemas.microsoft.com/office/drawing/2014/main" id="{83B93DB3-5338-295F-CAF2-70C09ADEF000}"/>
              </a:ext>
            </a:extLst>
          </p:cNvPr>
          <p:cNvCxnSpPr>
            <a:cxnSpLocks/>
          </p:cNvCxnSpPr>
          <p:nvPr/>
        </p:nvCxnSpPr>
        <p:spPr>
          <a:xfrm flipV="1">
            <a:off x="7827818" y="4576762"/>
            <a:ext cx="704850" cy="20955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2126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Crittografia di dischi e partizioni - passo per passo</a:t>
            </a:r>
            <a:endParaRPr lang="it-IT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Passo 7</a:t>
            </a:r>
            <a:br>
              <a:rPr lang="it-IT" dirty="0" smtClean="0"/>
            </a:br>
            <a:r>
              <a:rPr lang="it-IT" dirty="0" smtClean="0"/>
              <a:t>Interruzione sicura di VeraCrypt - Smontaggio del disco</a:t>
            </a:r>
          </a:p>
          <a:p>
            <a:r>
              <a:rPr lang="it-IT" dirty="0" smtClean="0"/>
              <a:t>Passo 8</a:t>
            </a:r>
            <a:br>
              <a:rPr lang="it-IT" dirty="0" smtClean="0"/>
            </a:br>
            <a:r>
              <a:rPr lang="it-IT" dirty="0" smtClean="0"/>
              <a:t>Premere il pulsante Exit</a:t>
            </a:r>
          </a:p>
          <a:p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B6A36B85-4205-CA79-0554-12C652DE3B5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76000"/>
                    </a14:imgEffect>
                  </a14:imgLayer>
                </a14:imgProps>
              </a:ext>
            </a:extLst>
          </a:blip>
          <a:srcRect l="37118"/>
          <a:stretch/>
        </p:blipFill>
        <p:spPr>
          <a:xfrm>
            <a:off x="4700836" y="2743200"/>
            <a:ext cx="7259173" cy="3682999"/>
          </a:xfrm>
          <a:prstGeom prst="rect">
            <a:avLst/>
          </a:prstGeom>
        </p:spPr>
      </p:pic>
      <p:pic>
        <p:nvPicPr>
          <p:cNvPr id="12" name="Obraz 9">
            <a:extLst>
              <a:ext uri="{FF2B5EF4-FFF2-40B4-BE49-F238E27FC236}">
                <a16:creationId xmlns:a16="http://schemas.microsoft.com/office/drawing/2014/main" id="{B6A36B85-4205-CA79-0554-12C652DE3B5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62000"/>
                    </a14:imgEffect>
                  </a14:imgLayer>
                </a14:imgProps>
              </a:ext>
            </a:extLst>
          </a:blip>
          <a:srcRect r="62901"/>
          <a:stretch/>
        </p:blipFill>
        <p:spPr>
          <a:xfrm>
            <a:off x="752354" y="3535447"/>
            <a:ext cx="3753541" cy="322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3650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Crittografia - definizioni di base</a:t>
            </a:r>
            <a:endParaRPr lang="it-IT" dirty="0"/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b="1" dirty="0" smtClean="0"/>
              <a:t>Crittografia</a:t>
            </a:r>
            <a:r>
              <a:rPr lang="it-IT" dirty="0" smtClean="0"/>
              <a:t> - metodologia di protezione dei dati in modo che solo la persona designata possa leggerli. Viene attuata utilizzando la cifratura. Il processo inverso alla cifratura si chiama decifratura.</a:t>
            </a:r>
          </a:p>
          <a:p>
            <a:r>
              <a:rPr lang="it-IT" b="1" dirty="0" smtClean="0"/>
              <a:t>Crittoanalisi</a:t>
            </a:r>
            <a:r>
              <a:rPr lang="it-IT" dirty="0" smtClean="0"/>
              <a:t> - studio dei messaggi criptati per accedere al contenuto senza avere i permessi appropriati (chiave, algoritmo) – “rompere i codici”.</a:t>
            </a:r>
          </a:p>
          <a:p>
            <a:r>
              <a:rPr lang="it-IT" b="1" dirty="0" smtClean="0"/>
              <a:t>Crittologia</a:t>
            </a:r>
            <a:r>
              <a:rPr lang="it-IT" dirty="0" smtClean="0"/>
              <a:t> - combinazione di crittografia e crittoanalisi.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949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9352" y="365125"/>
            <a:ext cx="6773316" cy="1325563"/>
          </a:xfrm>
        </p:spPr>
        <p:txBody>
          <a:bodyPr/>
          <a:lstStyle/>
          <a:p>
            <a:r>
              <a:rPr lang="it-IT" dirty="0" smtClean="0"/>
              <a:t>Crittografia - Definizioni di base</a:t>
            </a:r>
            <a:endParaRPr lang="it-IT" dirty="0"/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b="1" dirty="0" smtClean="0"/>
              <a:t>Crittogramma</a:t>
            </a:r>
            <a:r>
              <a:rPr lang="it-IT" dirty="0" smtClean="0"/>
              <a:t> (informazione cifrata) - è un'informazione ordinaria (cosiddetta pubblica) trasformata dalla funzione di cifratura in una forma illeggibile.</a:t>
            </a:r>
          </a:p>
          <a:p>
            <a:r>
              <a:rPr lang="it-IT" b="1" dirty="0" smtClean="0"/>
              <a:t>Funzione di cifratura </a:t>
            </a:r>
            <a:r>
              <a:rPr lang="it-IT" dirty="0" smtClean="0"/>
              <a:t>(E) - converte le informazioni (esplicite) (M) in informazioni illeggibili (cifrate) (C)</a:t>
            </a:r>
          </a:p>
          <a:p>
            <a:r>
              <a:rPr lang="it-IT" b="1" dirty="0" smtClean="0"/>
              <a:t>Funzione di decifratura </a:t>
            </a:r>
            <a:r>
              <a:rPr lang="it-IT" dirty="0" smtClean="0"/>
              <a:t>(D) - converte le informazioni criptate (illeggibili) (C) in informazioni esplicite (decritte) (M).</a:t>
            </a:r>
          </a:p>
          <a:p>
            <a:pPr marL="0" indent="0">
              <a:buNone/>
            </a:pPr>
            <a:r>
              <a:rPr lang="it-IT" dirty="0" smtClean="0"/>
              <a:t>		E(M) = C,    D(C) = M,    D(E(M)) = M</a:t>
            </a:r>
            <a:endParaRPr lang="it-IT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8133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4326" y="365125"/>
            <a:ext cx="6938342" cy="1325563"/>
          </a:xfrm>
        </p:spPr>
        <p:txBody>
          <a:bodyPr/>
          <a:lstStyle/>
          <a:p>
            <a:r>
              <a:rPr lang="it-IT" dirty="0" smtClean="0"/>
              <a:t>Principi di base della crittografia</a:t>
            </a:r>
            <a:endParaRPr lang="it-IT" dirty="0"/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altLang="pl-PL" dirty="0" smtClean="0"/>
              <a:t>L'avversario non deve essere sottovalutato.</a:t>
            </a:r>
          </a:p>
          <a:p>
            <a:r>
              <a:rPr lang="it-IT" altLang="pl-PL" dirty="0" smtClean="0"/>
              <a:t>La sicurezza del sistema crittografico non deve basarsi sulla segretezza dell'algoritmo.</a:t>
            </a:r>
          </a:p>
          <a:p>
            <a:r>
              <a:rPr lang="it-IT" altLang="pl-PL" dirty="0" smtClean="0"/>
              <a:t>I sistemi crittografici di successo non devono essere modificati.</a:t>
            </a:r>
          </a:p>
          <a:p>
            <a:r>
              <a:rPr lang="it-IT" altLang="pl-PL" dirty="0" smtClean="0"/>
              <a:t>Considerare sempre la possibilità di errori crittografici o di violazione della disciplina di crittografia.</a:t>
            </a:r>
          </a:p>
          <a:p>
            <a:r>
              <a:rPr lang="it-IT" altLang="pl-PL" dirty="0" smtClean="0"/>
              <a:t>L'uso corretto del sistema crittografico non esime dall'uso di altre misure di sicurezza.</a:t>
            </a:r>
          </a:p>
          <a:p>
            <a:endParaRPr lang="it-IT" altLang="pl-PL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33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3053" y="365125"/>
            <a:ext cx="6819616" cy="1325563"/>
          </a:xfrm>
        </p:spPr>
        <p:txBody>
          <a:bodyPr/>
          <a:lstStyle/>
          <a:p>
            <a:r>
              <a:rPr lang="it-IT" dirty="0" smtClean="0"/>
              <a:t>Errori tipici nell’uso della crittografia</a:t>
            </a:r>
            <a:endParaRPr lang="it-IT" dirty="0"/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altLang="pl-PL" dirty="0" smtClean="0"/>
              <a:t>Trasmissione simultanea di testo segreto e testo aperto.</a:t>
            </a:r>
          </a:p>
          <a:p>
            <a:r>
              <a:rPr lang="it-IT" altLang="pl-PL" dirty="0" smtClean="0"/>
              <a:t>Utilizzo della stessa chiave per crittografare due testi in chiaro diversi.</a:t>
            </a:r>
          </a:p>
          <a:p>
            <a:r>
              <a:rPr lang="it-IT" altLang="pl-PL" dirty="0" smtClean="0"/>
              <a:t>Utilizzo di due chiavi diverse per crittografare lo stesso testo in chiaro.</a:t>
            </a:r>
          </a:p>
          <a:p>
            <a:r>
              <a:rPr lang="it-IT" altLang="pl-PL" dirty="0" smtClean="0"/>
              <a:t>Ripetizione di frasi stereotipate in un testo criptato.</a:t>
            </a:r>
          </a:p>
          <a:p>
            <a:r>
              <a:rPr lang="it-IT" altLang="pl-PL" dirty="0" smtClean="0"/>
              <a:t>Utilizzo di password e chiavi semplici.</a:t>
            </a:r>
          </a:p>
          <a:p>
            <a:r>
              <a:rPr lang="it-IT" altLang="pl-PL" dirty="0" smtClean="0"/>
              <a:t>Utilizzo di password e chiavi brevi.</a:t>
            </a:r>
          </a:p>
          <a:p>
            <a:r>
              <a:rPr lang="it-IT" altLang="pl-PL" dirty="0" smtClean="0"/>
              <a:t>Uso di alcuni segni di punteggiatura.</a:t>
            </a:r>
          </a:p>
          <a:p>
            <a:pPr lvl="1"/>
            <a:r>
              <a:rPr lang="it-IT" altLang="pl-PL" dirty="0" smtClean="0"/>
              <a:t>La frequenza degli spazi è almeno doppia rispetto a quella della vocale più comune.</a:t>
            </a:r>
          </a:p>
          <a:p>
            <a:r>
              <a:rPr lang="it-IT" altLang="pl-PL" dirty="0" smtClean="0"/>
              <a:t>Correttezza stilistica e ortografica.</a:t>
            </a:r>
          </a:p>
          <a:p>
            <a:endParaRPr lang="it-IT" altLang="pl-PL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477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0F2943-8FFF-49B9-B8A5-F8752B84F52B}"/>
</file>

<file path=customXml/itemProps2.xml><?xml version="1.0" encoding="utf-8"?>
<ds:datastoreItem xmlns:ds="http://schemas.openxmlformats.org/officeDocument/2006/customXml" ds:itemID="{AEDE84E1-0A02-4F65-967C-E4F1B10B6B9E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43571CAA-E8F5-4EDF-B726-B236F89DFD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960</Words>
  <Application>Microsoft Office PowerPoint</Application>
  <PresentationFormat>Widescreen</PresentationFormat>
  <Paragraphs>82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</vt:lpstr>
      <vt:lpstr>Privacy e protezione dei dati</vt:lpstr>
      <vt:lpstr>Sommario</vt:lpstr>
      <vt:lpstr>Crittografia di dischi e partizioni</vt:lpstr>
      <vt:lpstr>Crittografia di dischi e partizioni</vt:lpstr>
      <vt:lpstr>Crittografia di dischi e partizioni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di dischi e partizioni - passo per passo</vt:lpstr>
      <vt:lpstr>Crittografia - definizioni di base</vt:lpstr>
      <vt:lpstr>Crittografia - Definizioni di base</vt:lpstr>
      <vt:lpstr>Principi di base della crittografia</vt:lpstr>
      <vt:lpstr>Errori tipici nell’uso della crittografia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keywords>, docId:A7366D37A669CD147B132E28F9B67672</cp:keywords>
  <cp:lastModifiedBy>Claudio Fornaro</cp:lastModifiedBy>
  <cp:revision>52</cp:revision>
  <dcterms:created xsi:type="dcterms:W3CDTF">2022-10-31T15:14:22Z</dcterms:created>
  <dcterms:modified xsi:type="dcterms:W3CDTF">2022-12-02T09:45:06Z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  <property fmtid="{D5CDD505-2E9C-101B-9397-08002B2CF9AE}" pid="3" name="MediaServiceImageTags">
    <vt:lpwstr/>
  </property>
</Properties>
</file>