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60" r:id="rId7"/>
    <p:sldId id="263" r:id="rId8"/>
    <p:sldId id="261" r:id="rId9"/>
    <p:sldId id="285" r:id="rId10"/>
    <p:sldId id="283" r:id="rId11"/>
    <p:sldId id="264" r:id="rId12"/>
    <p:sldId id="284" r:id="rId13"/>
    <p:sldId id="266" r:id="rId14"/>
    <p:sldId id="267" r:id="rId15"/>
    <p:sldId id="268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27"/>
  </p:normalViewPr>
  <p:slideViewPr>
    <p:cSldViewPr snapToGrid="0">
      <p:cViewPr varScale="1">
        <p:scale>
          <a:sx n="74" d="100"/>
          <a:sy n="74" d="100"/>
        </p:scale>
        <p:origin x="96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4.bin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9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bookdown.org/omarlizardo/_main/1-2-what-is-a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0.png"/><Relationship Id="rId5" Type="http://schemas.openxmlformats.org/officeDocument/2006/relationships/oleObject" Target="../embeddings/oleObject6.bin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Sieci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społecznościowe</a:t>
            </a: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Wprowadzenie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1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900"/>
              </a:spcAft>
              <a:buNone/>
              <a:tabLst>
                <a:tab pos="5754688" algn="r"/>
              </a:tabLst>
            </a:pPr>
            <a:r>
              <a:rPr lang="en-US" altLang="de-DE" b="1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Sieci</a:t>
            </a:r>
            <a:r>
              <a:rPr lang="en-US" altLang="de-DE" b="1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b="1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społecznościowe</a:t>
            </a:r>
            <a:endParaRPr lang="en-US" altLang="de-DE" b="1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stały się bardzo popularne w ciągu ostatnich kilku lat, zapewniając użytkownikom platformę do komunikacji z rodziną, przyjaciółmi i współpracownikami. 	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</a:t>
            </a: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pl-PL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networking</a:t>
            </a: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odnosi się do korzystania z internetowych serwisów społecznościowych w celu połączenia i komunikacji z przyjaciółmi, rodziną, współpracownikami, klientami lub klientami.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ich serwery znajdują się w centrach danych zlokalizowanych w głównych punktach dostępu do sieci internetowej (NAP).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Role w </a:t>
            </a:r>
            <a:r>
              <a:rPr lang="en-US" dirty="0" err="1"/>
              <a:t>sieciach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lnSpcReduction="1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900"/>
              </a:spcAft>
              <a:buNone/>
              <a:tabLst>
                <a:tab pos="5754688" algn="r"/>
              </a:tabLs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Rysunek 1 przedstawia niektóre dziedziny, w których sieci społecznościowe odgrywają rolę są to np.: 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rozrywka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budowanie możliwości biznesowych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robienie kariery,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doskonalenie umiejętności społecznych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rozwijanie relacji z innymi osobami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endParaRPr lang="de-DE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57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Role w </a:t>
            </a:r>
            <a:r>
              <a:rPr lang="en-US" dirty="0" err="1"/>
              <a:t>sieciach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1E1E4265-326F-EAA6-B50D-6DC2684262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1879839"/>
              </p:ext>
            </p:extLst>
          </p:nvPr>
        </p:nvGraphicFramePr>
        <p:xfrm>
          <a:off x="540000" y="2277980"/>
          <a:ext cx="7599070" cy="27645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Bild" r:id="rId5" imgW="0" imgH="0" progId="StaticMetafile">
                  <p:embed/>
                </p:oleObj>
              </mc:Choice>
              <mc:Fallback>
                <p:oleObj name="Bild" r:id="rId5" imgW="0" imgH="0" progId="StaticMetafile">
                  <p:embed/>
                  <p:pic>
                    <p:nvPicPr>
                      <p:cNvPr id="9" name="Objekt 8">
                        <a:extLst>
                          <a:ext uri="{FF2B5EF4-FFF2-40B4-BE49-F238E27FC236}">
                            <a16:creationId xmlns:a16="http://schemas.microsoft.com/office/drawing/2014/main" id="{1E1E4265-326F-EAA6-B50D-6DC26842623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000" y="2277980"/>
                        <a:ext cx="7599070" cy="2764589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540000" y="5564775"/>
            <a:ext cx="4404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altLang="de-DE" i="1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Rysunek 1: Role w sieciach społecznościowych</a:t>
            </a:r>
            <a:endParaRPr lang="de-DE" altLang="de-DE" i="1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623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Role w </a:t>
            </a:r>
            <a:r>
              <a:rPr lang="en-US" dirty="0" err="1"/>
              <a:t>sieciach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900"/>
              </a:spcAft>
              <a:buNone/>
              <a:tabLst>
                <a:tab pos="5754688" algn="r"/>
              </a:tabLst>
            </a:pPr>
            <a:r>
              <a:rPr lang="en-US" altLang="de-DE" b="1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Sieci</a:t>
            </a:r>
            <a:r>
              <a:rPr lang="en-US" altLang="de-DE" b="1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b="1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społecznościowe</a:t>
            </a:r>
            <a:r>
              <a:rPr lang="en-US" altLang="de-DE" b="1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jest bazą dla </a:t>
            </a:r>
            <a:r>
              <a:rPr lang="pl-PL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marketerów</a:t>
            </a: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którzy poszukują klientów, do zwiększenia rozpoznawalności marki, zachęcania do lojalności wobec marki, poprawy współczynników konwersji, zapewnienia dostępu i interakcji z nowymi, niedawnymi i starymi klientami.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umożliwia, poprzez udostępnianie wpisów na blogu, zdjęć, filmów lub komentarzy w mediach społecznościowych, że więcej osób odwiedzi stronę internetową firmy i stanie się klientami.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sprawia, że nadążanie za zmianami staje się wyzwaniem, a także wpływa na wskaźnik sukcesu marketingowego firmy.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830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Role w </a:t>
            </a:r>
            <a:r>
              <a:rPr lang="en-US" dirty="0" err="1"/>
              <a:t>sieciach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900"/>
              </a:spcAft>
              <a:buNone/>
              <a:tabLst>
                <a:tab pos="5754688" algn="r"/>
              </a:tabLs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Najpopularniejsze serwisy społecznościowe w Stanach Zjednoczonych i Europie to: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Facebook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Instagram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Twitter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YouTube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WhatsApp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LinkedIn </a:t>
            </a: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który pomaga łączyć profesjonalistów ze współpracownikami, kontaktami biznesowymi i pracodawcami.</a:t>
            </a:r>
            <a:endParaRPr lang="de-DE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326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Role w </a:t>
            </a:r>
            <a:r>
              <a:rPr lang="en-US" dirty="0" err="1"/>
              <a:t>sieciach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0A31F91C-9419-F9A1-5EBA-1DE8B36FB2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6851936"/>
              </p:ext>
            </p:extLst>
          </p:nvPr>
        </p:nvGraphicFramePr>
        <p:xfrm>
          <a:off x="540000" y="1685563"/>
          <a:ext cx="7086600" cy="354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Bild" r:id="rId5" imgW="0" imgH="0" progId="StaticMetafile">
                  <p:embed/>
                </p:oleObj>
              </mc:Choice>
              <mc:Fallback>
                <p:oleObj name="Bild" r:id="rId5" imgW="0" imgH="0" progId="StaticMetafile">
                  <p:embed/>
                  <p:pic>
                    <p:nvPicPr>
                      <p:cNvPr id="5" name="Objekt 4">
                        <a:extLst>
                          <a:ext uri="{FF2B5EF4-FFF2-40B4-BE49-F238E27FC236}">
                            <a16:creationId xmlns:a16="http://schemas.microsoft.com/office/drawing/2014/main" id="{0A31F91C-9419-F9A1-5EBA-1DE8B36FB25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000" y="1685563"/>
                        <a:ext cx="7086600" cy="35433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540000" y="5743073"/>
            <a:ext cx="7992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pl-PL" altLang="de-DE" i="1" dirty="0">
                <a:ea typeface="Tahoma" panose="020B0604030504040204" pitchFamily="34" charset="0"/>
                <a:cs typeface="Arial" panose="020B0604020202020204" pitchFamily="34" charset="0"/>
              </a:rPr>
              <a:t>Rysunek 2: Liczba użytkowników na platformach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(https://www.dreamgrow.com/top</a:t>
            </a:r>
            <a:endParaRPr lang="de-DE" altLang="de-DE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240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Funkcjonalność</a:t>
            </a:r>
            <a:r>
              <a:rPr lang="en-US" dirty="0"/>
              <a:t> </a:t>
            </a:r>
            <a:r>
              <a:rPr lang="en-US" dirty="0" err="1"/>
              <a:t>sieci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980000"/>
            <a:ext cx="11201727" cy="43200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sz="2400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Sieci społecznościowe opierają się na rozwoju i utrzymaniu relacji osobistych i biznesowych przy użyciu technologii i serwisów społecznościowych umożliwiających ludziom i korporacjom łączenie się ze sobą, rozwijanie relacji, dzielenie się informacjami, pomysłami i wiadomościami.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sz="2400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Członkowie rodziny mogą pozostać połączeni poprzez osobiste serwisy społecznościowe, takie jak Facebook, dzielić się zdjęciami i wysyłać inne wiadomości ze swojego życia.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sz="2400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Ludzie mogą również łączyć się z innymi (nieznajomymi), którzy dzielą te same zainteresowania.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sz="2400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Istnieją również wady związane z mediami społecznościowymi, w tym rozprzestrzenianie się dezinformacji i wysokie koszty korzystania i utrzymywania profili sieci społecznościowych.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95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Funkcjonalność</a:t>
            </a:r>
            <a:r>
              <a:rPr lang="en-US" dirty="0"/>
              <a:t> </a:t>
            </a:r>
            <a:r>
              <a:rPr lang="en-US" dirty="0" err="1"/>
              <a:t>sieci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pl-PL" altLang="de-DE" b="1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Funkcjonalność platform społecznościowych można podzielić na: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Funkcje sieciowe służą wspieraniu relacji społecznych wśród użytkowników w ramach platform wirtualnych oraz zapewniają funkcjonalność w zakresie budowania i utrzymywania grafu sieci społecznej.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Funkcje danych są odpowiedzialne za zarządzanie treściami dostarczanymi przez użytkowników i komunikację między nimi przyczyniając się do poprawy (rozszerzenia) interakcji użytkowników i zwiększenia atrakcyjności platformy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Funkcje kontroli dostępu mają na celu wdrożenie zdefiniowanych przez użytkownika środków ochrony prywatności oraz ograniczenie nieautoryzowanego dostępu do danych i informacji dostarczonych przez użytkownika.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404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Funkcjonalność</a:t>
            </a:r>
            <a:r>
              <a:rPr lang="en-US" dirty="0"/>
              <a:t> </a:t>
            </a:r>
            <a:r>
              <a:rPr lang="en-US" dirty="0" err="1"/>
              <a:t>sieci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33084E3E-A586-3FAB-5C6F-02DFE0B3D5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8854740"/>
              </p:ext>
            </p:extLst>
          </p:nvPr>
        </p:nvGraphicFramePr>
        <p:xfrm>
          <a:off x="540000" y="1903774"/>
          <a:ext cx="11060113" cy="332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5" name="Bild" r:id="rId5" imgW="0" imgH="0" progId="StaticMetafile">
                  <p:embed/>
                </p:oleObj>
              </mc:Choice>
              <mc:Fallback>
                <p:oleObj name="Bild" r:id="rId5" imgW="0" imgH="0" progId="StaticMetafile">
                  <p:embed/>
                  <p:pic>
                    <p:nvPicPr>
                      <p:cNvPr id="6" name="Objekt 5">
                        <a:extLst>
                          <a:ext uri="{FF2B5EF4-FFF2-40B4-BE49-F238E27FC236}">
                            <a16:creationId xmlns:a16="http://schemas.microsoft.com/office/drawing/2014/main" id="{33084E3E-A586-3FAB-5C6F-02DFE0B3D55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000" y="1903774"/>
                        <a:ext cx="11060113" cy="33242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540000" y="5503086"/>
            <a:ext cx="6876754" cy="7617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900"/>
              </a:spcAft>
            </a:pPr>
            <a:r>
              <a:rPr lang="pl-PL" altLang="de-DE" i="1" dirty="0">
                <a:ea typeface="Tahoma" panose="020B0604030504040204" pitchFamily="34" charset="0"/>
                <a:cs typeface="Arial" panose="020B0604020202020204" pitchFamily="34" charset="0"/>
              </a:rPr>
              <a:t>Rysunek 3: Główna funkcjonalność typowej platformy społecznościowej </a:t>
            </a:r>
          </a:p>
          <a:p>
            <a:pPr>
              <a:spcAft>
                <a:spcPts val="900"/>
              </a:spcAft>
            </a:pP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(https://hal.archives-ouvertes.fr/hal-00687145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764567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Portale społecznościowe można podzielić </a:t>
            </a: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ze względu na cele: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połączenia społecznościowe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udostępnianie multimediów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Profesjonalne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fora dyskusyjne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6" name="Group 36813">
            <a:extLst>
              <a:ext uri="{FF2B5EF4-FFF2-40B4-BE49-F238E27FC236}">
                <a16:creationId xmlns:a16="http://schemas.microsoft.com/office/drawing/2014/main" id="{55E55C78-DB13-76A7-79BB-3EB8FC45447E}"/>
              </a:ext>
            </a:extLst>
          </p:cNvPr>
          <p:cNvGrpSpPr>
            <a:grpSpLocks/>
          </p:cNvGrpSpPr>
          <p:nvPr/>
        </p:nvGrpSpPr>
        <p:grpSpPr bwMode="auto">
          <a:xfrm>
            <a:off x="6772518" y="1980000"/>
            <a:ext cx="4003827" cy="2985772"/>
            <a:chOff x="0" y="-39"/>
            <a:chExt cx="33175" cy="24170"/>
          </a:xfrm>
        </p:grpSpPr>
        <p:pic>
          <p:nvPicPr>
            <p:cNvPr id="7" name="Picture 46080">
              <a:extLst>
                <a:ext uri="{FF2B5EF4-FFF2-40B4-BE49-F238E27FC236}">
                  <a16:creationId xmlns:a16="http://schemas.microsoft.com/office/drawing/2014/main" id="{50F6675B-CD83-4A41-D5A2-06426EE23A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5" y="-39"/>
              <a:ext cx="12253" cy="241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Shape 280">
              <a:extLst>
                <a:ext uri="{FF2B5EF4-FFF2-40B4-BE49-F238E27FC236}">
                  <a16:creationId xmlns:a16="http://schemas.microsoft.com/office/drawing/2014/main" id="{BBD985B2-C1A0-46FD-A0D6-44CB6607A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533718 w 1067257"/>
                <a:gd name="T1" fmla="*/ 0 h 1074687"/>
                <a:gd name="T2" fmla="*/ 1067257 w 1067257"/>
                <a:gd name="T3" fmla="*/ 537273 h 1074687"/>
                <a:gd name="T4" fmla="*/ 533718 w 1067257"/>
                <a:gd name="T5" fmla="*/ 1074687 h 1074687"/>
                <a:gd name="T6" fmla="*/ 0 w 1067257"/>
                <a:gd name="T7" fmla="*/ 537273 h 1074687"/>
                <a:gd name="T8" fmla="*/ 533718 w 1067257"/>
                <a:gd name="T9" fmla="*/ 0 h 1074687"/>
                <a:gd name="T10" fmla="*/ 0 w 1067257"/>
                <a:gd name="T11" fmla="*/ 0 h 1074687"/>
                <a:gd name="T12" fmla="*/ 1067257 w 1067257"/>
                <a:gd name="T13" fmla="*/ 1074687 h 1074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067257" h="1074687">
                  <a:moveTo>
                    <a:pt x="533718" y="0"/>
                  </a:move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ubicBezTo>
                    <a:pt x="0" y="240487"/>
                    <a:pt x="239027" y="0"/>
                    <a:pt x="533718" y="0"/>
                  </a:cubicBez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de-DE"/>
            </a:p>
          </p:txBody>
        </p:sp>
        <p:sp>
          <p:nvSpPr>
            <p:cNvPr id="9" name="Shape 281">
              <a:extLst>
                <a:ext uri="{FF2B5EF4-FFF2-40B4-BE49-F238E27FC236}">
                  <a16:creationId xmlns:a16="http://schemas.microsoft.com/office/drawing/2014/main" id="{0EF50654-7D4D-A658-D0F8-A0CDF3DD1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0 w 1067257"/>
                <a:gd name="T1" fmla="*/ 537273 h 1074687"/>
                <a:gd name="T2" fmla="*/ 533718 w 1067257"/>
                <a:gd name="T3" fmla="*/ 0 h 1074687"/>
                <a:gd name="T4" fmla="*/ 1067257 w 1067257"/>
                <a:gd name="T5" fmla="*/ 537273 h 1074687"/>
                <a:gd name="T6" fmla="*/ 533718 w 1067257"/>
                <a:gd name="T7" fmla="*/ 1074687 h 1074687"/>
                <a:gd name="T8" fmla="*/ 0 w 1067257"/>
                <a:gd name="T9" fmla="*/ 537273 h 1074687"/>
                <a:gd name="T10" fmla="*/ 0 w 1067257"/>
                <a:gd name="T11" fmla="*/ 0 h 1074687"/>
                <a:gd name="T12" fmla="*/ 1067257 w 1067257"/>
                <a:gd name="T13" fmla="*/ 1074687 h 1074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067257" h="1074687">
                  <a:moveTo>
                    <a:pt x="0" y="537273"/>
                  </a:moveTo>
                  <a:cubicBezTo>
                    <a:pt x="0" y="240487"/>
                    <a:pt x="239027" y="0"/>
                    <a:pt x="533718" y="0"/>
                  </a:cubicBez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lose/>
                </a:path>
              </a:pathLst>
            </a:custGeom>
            <a:noFill/>
            <a:ln w="14084">
              <a:solidFill>
                <a:srgbClr val="FFFFFF"/>
              </a:solidFill>
              <a:miter lim="127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de-DE"/>
            </a:p>
          </p:txBody>
        </p:sp>
        <p:sp>
          <p:nvSpPr>
            <p:cNvPr id="10" name="Rectangle 282">
              <a:extLst>
                <a:ext uri="{FF2B5EF4-FFF2-40B4-BE49-F238E27FC236}">
                  <a16:creationId xmlns:a16="http://schemas.microsoft.com/office/drawing/2014/main" id="{1017167E-293C-BB93-E7F1-ED95DA1DD2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5" y="9385"/>
              <a:ext cx="5157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Social </a:t>
              </a:r>
              <a:endParaRPr lang="de-DE" sz="11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Rectangle 283">
              <a:extLst>
                <a:ext uri="{FF2B5EF4-FFF2-40B4-BE49-F238E27FC236}">
                  <a16:creationId xmlns:a16="http://schemas.microsoft.com/office/drawing/2014/main" id="{4C6054DD-D968-8867-675F-C3F99D6402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1" y="10848"/>
              <a:ext cx="9455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Networking </a:t>
              </a:r>
              <a:endParaRPr lang="de-DE" sz="1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2" name="Rectangle 284">
              <a:extLst>
                <a:ext uri="{FF2B5EF4-FFF2-40B4-BE49-F238E27FC236}">
                  <a16:creationId xmlns:a16="http://schemas.microsoft.com/office/drawing/2014/main" id="{0DAC7BDC-2BEE-12F1-5574-FD3C7A84E7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12303"/>
              <a:ext cx="3330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sites</a:t>
              </a:r>
              <a:endParaRPr lang="de-DE" sz="11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285">
              <a:extLst>
                <a:ext uri="{FF2B5EF4-FFF2-40B4-BE49-F238E27FC236}">
                  <a16:creationId xmlns:a16="http://schemas.microsoft.com/office/drawing/2014/main" id="{649244BD-A73F-F4B0-8AA3-4AC70A33CD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1" y="1441"/>
              <a:ext cx="13805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Social Connection</a:t>
              </a:r>
              <a:endParaRPr lang="de-DE" sz="1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Rectangle 286">
              <a:extLst>
                <a:ext uri="{FF2B5EF4-FFF2-40B4-BE49-F238E27FC236}">
                  <a16:creationId xmlns:a16="http://schemas.microsoft.com/office/drawing/2014/main" id="{16A5F4FA-2816-98BA-FB6D-11B2F68CDF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30" y="7508"/>
              <a:ext cx="14745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Multimedia sharing</a:t>
              </a:r>
              <a:endParaRPr lang="de-DE" sz="1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287">
              <a:extLst>
                <a:ext uri="{FF2B5EF4-FFF2-40B4-BE49-F238E27FC236}">
                  <a16:creationId xmlns:a16="http://schemas.microsoft.com/office/drawing/2014/main" id="{BD5E9FAC-1430-9A20-08FF-3CB5487D9D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4" y="14630"/>
              <a:ext cx="9288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Professional</a:t>
              </a:r>
              <a:endParaRPr lang="de-DE" sz="11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6" name="Rectangle 288">
              <a:extLst>
                <a:ext uri="{FF2B5EF4-FFF2-40B4-BE49-F238E27FC236}">
                  <a16:creationId xmlns:a16="http://schemas.microsoft.com/office/drawing/2014/main" id="{F42C659C-23C4-E9A7-68D7-6BE42737A7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5" y="20249"/>
              <a:ext cx="14414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Discussion Forums</a:t>
              </a:r>
              <a:endParaRPr lang="de-DE" sz="11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7" name="Textfeld 16"/>
          <p:cNvSpPr txBox="1"/>
          <p:nvPr/>
        </p:nvSpPr>
        <p:spPr>
          <a:xfrm>
            <a:off x="6772518" y="5501362"/>
            <a:ext cx="49594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dirty="0" err="1">
                <a:latin typeface="+mj-lt"/>
                <a:cs typeface="Arial" panose="020B0604020202020204" pitchFamily="34" charset="0"/>
              </a:rPr>
              <a:t>Rysunek</a:t>
            </a:r>
            <a:r>
              <a:rPr lang="de-DE" i="1" dirty="0">
                <a:latin typeface="+mj-lt"/>
                <a:cs typeface="Arial" panose="020B0604020202020204" pitchFamily="34" charset="0"/>
              </a:rPr>
              <a:t> 4: </a:t>
            </a:r>
            <a:r>
              <a:rPr lang="de-DE" i="1" dirty="0" err="1">
                <a:latin typeface="+mj-lt"/>
                <a:cs typeface="Arial" panose="020B0604020202020204" pitchFamily="34" charset="0"/>
              </a:rPr>
              <a:t>Serwisy</a:t>
            </a:r>
            <a:r>
              <a:rPr lang="de-DE" i="1" dirty="0">
                <a:latin typeface="+mj-lt"/>
                <a:cs typeface="Arial" panose="020B0604020202020204" pitchFamily="34" charset="0"/>
              </a:rPr>
              <a:t> </a:t>
            </a:r>
            <a:r>
              <a:rPr lang="de-DE" i="1" dirty="0" err="1">
                <a:latin typeface="+mj-lt"/>
                <a:cs typeface="Arial" panose="020B0604020202020204" pitchFamily="34" charset="0"/>
              </a:rPr>
              <a:t>społecznościowe</a:t>
            </a:r>
            <a:r>
              <a:rPr lang="de-DE" i="1" dirty="0">
                <a:latin typeface="+mj-lt"/>
                <a:cs typeface="Arial" panose="020B0604020202020204" pitchFamily="34" charset="0"/>
              </a:rPr>
              <a:t>(Jain et al, 2021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33074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pl-PL" dirty="0"/>
              <a:t>Zalety i wady sieci społecznościowych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en-US" altLang="de-DE" b="1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Zalety</a:t>
            </a:r>
            <a:endParaRPr lang="en-US" altLang="de-DE" b="1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Serwisy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społecznościowe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pozwalają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jednostkom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utrzymywać kontakt z rodziną i przyjaciółmi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aby połączyć się z innymi osobami, które dzielą te same zainteresowania i rozwijać nowe relacje.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962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pl-PL" dirty="0"/>
              <a:t>Zalety i wady sieci społecznościowych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pl-PL" altLang="de-DE" b="1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Wady</a:t>
            </a:r>
            <a:endParaRPr lang="en-US" altLang="de-DE" b="1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Sieci społecznościowe: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mogą przyczynić się do rozprzestrzeniania się dezinformacji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mogą mieć szkodliwy wpływ na firmy, ponieważ krytyka marki bardzo szybko rozprzestrzenia się w mediach społecznościowych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wymagają do zbudowania i utrzymania profilu firmy godzin pracy i kosztów każdego tygodnia.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907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406986" cy="1325563"/>
          </a:xfrm>
        </p:spPr>
        <p:txBody>
          <a:bodyPr>
            <a:normAutofit fontScale="90000"/>
          </a:bodyPr>
          <a:lstStyle/>
          <a:p>
            <a:r>
              <a:rPr lang="pl-PL" dirty="0"/>
              <a:t>Bezpieczeństwo i prywatność w sieciach społecznościowych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418" y="1792963"/>
            <a:ext cx="11627426" cy="43200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sz="2700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Informacje udostępniane w sieciach społecznościowych i mediach rozprzestrzeniają się bardzo szybko, co czyni je atrakcyjnymi dla atakujących w celu ich zdobycia.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sz="2700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Kwestie bezpieczeństwa i prywatności związane z udostępnianymi przez użytkownika informacjami, gdy użytkownik zamieszcza osobiste treści, takie jak zdjęcia, filmy i nagrania dźwiękowe, powinny być przestrzegane, ponieważ atakujący może złośliwie wykorzystać udostępnione informacje do nielegalnych celów.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sz="2700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Brak świadomości wśród użytkowników w zakresie bezpieczeństwa i prywatności może potencjalnie prowadzić do różnych cyberataków za pośrednictwem mediów społecznościowych.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30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Zagrożenia można podzielić na trzy kategorie: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Konwencjonalne zagrożenia obejmują zagrożenia, których użytkownicy doświadczają od początku istnienia sieci społecznościowej.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Nowoczesne zagrożenia to ataki wykorzystujące zaawansowane techniki w celu kompromitacji kont użytkowników.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pl-PL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Ataki ukierunkowane to ataki, które są wymierzone w konkretnego użytkownika, które mogą być popełnione przez każdego użytkownika dla różnych osobistych wendet.</a:t>
            </a: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A2FEE6E9-5D70-43EE-9BA1-CF985AD96B31}"/>
              </a:ext>
            </a:extLst>
          </p:cNvPr>
          <p:cNvSpPr txBox="1">
            <a:spLocks/>
          </p:cNvSpPr>
          <p:nvPr/>
        </p:nvSpPr>
        <p:spPr>
          <a:xfrm>
            <a:off x="2125682" y="365125"/>
            <a:ext cx="640698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/>
              <a:t>Bezpieczeństwo i prywatność w sieciach społecznościowych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3969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8C5021FF-7DB1-8D66-DD70-1DEF4F2FDE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4450111"/>
              </p:ext>
            </p:extLst>
          </p:nvPr>
        </p:nvGraphicFramePr>
        <p:xfrm>
          <a:off x="542925" y="1706935"/>
          <a:ext cx="5809604" cy="46024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9" name="Bild" r:id="rId5" imgW="0" imgH="0" progId="StaticMetafile">
                  <p:embed/>
                </p:oleObj>
              </mc:Choice>
              <mc:Fallback>
                <p:oleObj name="Bild" r:id="rId5" imgW="0" imgH="0" progId="StaticMetafile">
                  <p:embed/>
                  <p:pic>
                    <p:nvPicPr>
                      <p:cNvPr id="7" name="Objekt 6">
                        <a:extLst>
                          <a:ext uri="{FF2B5EF4-FFF2-40B4-BE49-F238E27FC236}">
                            <a16:creationId xmlns:a16="http://schemas.microsoft.com/office/drawing/2014/main" id="{8C5021FF-7DB1-8D66-DD70-1DEF4F2FDE9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" y="1706935"/>
                        <a:ext cx="5809604" cy="4602426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feld 7"/>
          <p:cNvSpPr txBox="1"/>
          <p:nvPr/>
        </p:nvSpPr>
        <p:spPr>
          <a:xfrm>
            <a:off x="5212810" y="5823284"/>
            <a:ext cx="48535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dirty="0" err="1">
                <a:latin typeface="+mj-lt"/>
                <a:cs typeface="Arial" panose="020B0604020202020204" pitchFamily="34" charset="0"/>
              </a:rPr>
              <a:t>Rysunek</a:t>
            </a:r>
            <a:r>
              <a:rPr lang="de-DE" i="1" dirty="0">
                <a:latin typeface="+mj-lt"/>
                <a:cs typeface="Arial" panose="020B0604020202020204" pitchFamily="34" charset="0"/>
              </a:rPr>
              <a:t> 5: </a:t>
            </a:r>
            <a:r>
              <a:rPr lang="de-DE" i="1" dirty="0" err="1">
                <a:latin typeface="+mj-lt"/>
                <a:cs typeface="Arial" panose="020B0604020202020204" pitchFamily="34" charset="0"/>
              </a:rPr>
              <a:t>Klasyfikacja</a:t>
            </a:r>
            <a:r>
              <a:rPr lang="de-DE" i="1" dirty="0">
                <a:latin typeface="+mj-lt"/>
                <a:cs typeface="Arial" panose="020B0604020202020204" pitchFamily="34" charset="0"/>
              </a:rPr>
              <a:t> </a:t>
            </a:r>
            <a:r>
              <a:rPr lang="de-DE" i="1" dirty="0" err="1">
                <a:latin typeface="+mj-lt"/>
                <a:cs typeface="Arial" panose="020B0604020202020204" pitchFamily="34" charset="0"/>
              </a:rPr>
              <a:t>zagrożeń</a:t>
            </a:r>
            <a:r>
              <a:rPr lang="de-DE" i="1" dirty="0">
                <a:latin typeface="+mj-lt"/>
                <a:cs typeface="Arial" panose="020B0604020202020204" pitchFamily="34" charset="0"/>
              </a:rPr>
              <a:t> (Jain et al., 2021)</a:t>
            </a:r>
          </a:p>
          <a:p>
            <a:endParaRPr lang="de-DE" dirty="0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6F33E475-4D47-4C66-BC71-7616BA97E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406986" cy="1325563"/>
          </a:xfrm>
        </p:spPr>
        <p:txBody>
          <a:bodyPr>
            <a:normAutofit fontScale="90000"/>
          </a:bodyPr>
          <a:lstStyle/>
          <a:p>
            <a:r>
              <a:rPr lang="pl-PL" dirty="0"/>
              <a:t>Bezpieczeństwo i prywatność w sieciach społecznościowych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882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40000" y="5801126"/>
            <a:ext cx="5480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dirty="0" err="1">
                <a:latin typeface="Arial" panose="020B0604020202020204" pitchFamily="34" charset="0"/>
                <a:cs typeface="Arial" panose="020B0604020202020204" pitchFamily="34" charset="0"/>
              </a:rPr>
              <a:t>Rysunek</a:t>
            </a:r>
            <a:r>
              <a:rPr lang="de-DE" i="1" dirty="0">
                <a:latin typeface="Arial" panose="020B0604020202020204" pitchFamily="34" charset="0"/>
                <a:cs typeface="Arial" panose="020B0604020202020204" pitchFamily="34" charset="0"/>
              </a:rPr>
              <a:t> 6: </a:t>
            </a:r>
            <a:r>
              <a:rPr lang="de-DE" i="1" dirty="0" err="1">
                <a:latin typeface="Arial" panose="020B0604020202020204" pitchFamily="34" charset="0"/>
                <a:cs typeface="Arial" panose="020B0604020202020204" pitchFamily="34" charset="0"/>
              </a:rPr>
              <a:t>Klasyfikacja</a:t>
            </a:r>
            <a:r>
              <a:rPr lang="de-DE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i="1" dirty="0" err="1">
                <a:latin typeface="Arial" panose="020B0604020202020204" pitchFamily="34" charset="0"/>
                <a:cs typeface="Arial" panose="020B0604020202020204" pitchFamily="34" charset="0"/>
              </a:rPr>
              <a:t>zagrożeń</a:t>
            </a:r>
            <a:r>
              <a:rPr lang="pl-PL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i="1" dirty="0">
                <a:latin typeface="Arial" panose="020B0604020202020204" pitchFamily="34" charset="0"/>
                <a:cs typeface="Arial" panose="020B0604020202020204" pitchFamily="34" charset="0"/>
              </a:rPr>
              <a:t>(Jain et al., 2021)</a:t>
            </a:r>
          </a:p>
        </p:txBody>
      </p:sp>
      <p:grpSp>
        <p:nvGrpSpPr>
          <p:cNvPr id="7" name="Group 39024">
            <a:extLst>
              <a:ext uri="{FF2B5EF4-FFF2-40B4-BE49-F238E27FC236}">
                <a16:creationId xmlns:a16="http://schemas.microsoft.com/office/drawing/2014/main" id="{83F25C86-D4D7-CE1C-6611-807DC6D67051}"/>
              </a:ext>
            </a:extLst>
          </p:cNvPr>
          <p:cNvGrpSpPr>
            <a:grpSpLocks/>
          </p:cNvGrpSpPr>
          <p:nvPr/>
        </p:nvGrpSpPr>
        <p:grpSpPr bwMode="auto">
          <a:xfrm>
            <a:off x="1417320" y="1954073"/>
            <a:ext cx="8343900" cy="3395167"/>
            <a:chOff x="-18" y="-44"/>
            <a:chExt cx="47274" cy="19476"/>
          </a:xfrm>
        </p:grpSpPr>
        <p:pic>
          <p:nvPicPr>
            <p:cNvPr id="9" name="Picture 46084">
              <a:extLst>
                <a:ext uri="{FF2B5EF4-FFF2-40B4-BE49-F238E27FC236}">
                  <a16:creationId xmlns:a16="http://schemas.microsoft.com/office/drawing/2014/main" id="{E440C798-314C-5BF2-AB77-9648DB045A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" y="-44"/>
              <a:ext cx="43311" cy="19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36776">
              <a:extLst>
                <a:ext uri="{FF2B5EF4-FFF2-40B4-BE49-F238E27FC236}">
                  <a16:creationId xmlns:a16="http://schemas.microsoft.com/office/drawing/2014/main" id="{5D09DB1D-069B-8F37-8004-2371560F9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29" y="7091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44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Rectangle 36777">
              <a:extLst>
                <a:ext uri="{FF2B5EF4-FFF2-40B4-BE49-F238E27FC236}">
                  <a16:creationId xmlns:a16="http://schemas.microsoft.com/office/drawing/2014/main" id="{15478788-FD4E-B3C1-F594-D0023C806B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78" y="7091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2" name="Rectangle 36778">
              <a:extLst>
                <a:ext uri="{FF2B5EF4-FFF2-40B4-BE49-F238E27FC236}">
                  <a16:creationId xmlns:a16="http://schemas.microsoft.com/office/drawing/2014/main" id="{47BD73E8-E114-A4AA-534D-FF649F86B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0" y="14538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30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36779">
              <a:extLst>
                <a:ext uri="{FF2B5EF4-FFF2-40B4-BE49-F238E27FC236}">
                  <a16:creationId xmlns:a16="http://schemas.microsoft.com/office/drawing/2014/main" id="{209A5C21-3CBF-C79C-4B6A-FB296BBEB3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8" y="14538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Rectangle 36774">
              <a:extLst>
                <a:ext uri="{FF2B5EF4-FFF2-40B4-BE49-F238E27FC236}">
                  <a16:creationId xmlns:a16="http://schemas.microsoft.com/office/drawing/2014/main" id="{CB13686D-A657-B1B0-6817-3AD259B64A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1" y="7463"/>
              <a:ext cx="1657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10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36775">
              <a:extLst>
                <a:ext uri="{FF2B5EF4-FFF2-40B4-BE49-F238E27FC236}">
                  <a16:creationId xmlns:a16="http://schemas.microsoft.com/office/drawing/2014/main" id="{D410FD96-87D6-434A-2C81-DBBFCE6337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9" y="7463"/>
              <a:ext cx="1654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6" name="Rectangle 36772">
              <a:extLst>
                <a:ext uri="{FF2B5EF4-FFF2-40B4-BE49-F238E27FC236}">
                  <a16:creationId xmlns:a16="http://schemas.microsoft.com/office/drawing/2014/main" id="{A93A82BF-5C7C-7E1D-E2B8-1F6A6E9813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8" y="2436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16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7" name="Rectangle 36773">
              <a:extLst>
                <a:ext uri="{FF2B5EF4-FFF2-40B4-BE49-F238E27FC236}">
                  <a16:creationId xmlns:a16="http://schemas.microsoft.com/office/drawing/2014/main" id="{53024DCB-9948-4A3D-0510-5C1992659C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56" y="2436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8" name="Rectangle 587">
              <a:extLst>
                <a:ext uri="{FF2B5EF4-FFF2-40B4-BE49-F238E27FC236}">
                  <a16:creationId xmlns:a16="http://schemas.microsoft.com/office/drawing/2014/main" id="{7CBC3B21-A0AF-719A-0DE1-BAE4C448C0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3080"/>
              <a:ext cx="6878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b="1" dirty="0">
                  <a:solidFill>
                    <a:srgbClr val="404040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Espionage</a:t>
              </a:r>
              <a:endParaRPr lang="de-DE" sz="20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9" name="Rectangle 588">
              <a:extLst>
                <a:ext uri="{FF2B5EF4-FFF2-40B4-BE49-F238E27FC236}">
                  <a16:creationId xmlns:a16="http://schemas.microsoft.com/office/drawing/2014/main" id="{7BBDD31E-C196-E605-223F-2B7DD873AC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6706"/>
              <a:ext cx="12382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b="1" dirty="0">
                  <a:solidFill>
                    <a:srgbClr val="404040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For personal profit</a:t>
              </a:r>
              <a:endParaRPr lang="de-DE" sz="20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0" name="Rectangle 589">
              <a:extLst>
                <a:ext uri="{FF2B5EF4-FFF2-40B4-BE49-F238E27FC236}">
                  <a16:creationId xmlns:a16="http://schemas.microsoft.com/office/drawing/2014/main" id="{39A55A64-B7CD-B439-6A29-0AB4BDD2DA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10333"/>
              <a:ext cx="13046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b="1" dirty="0">
                  <a:solidFill>
                    <a:srgbClr val="404040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For corporate profit</a:t>
              </a:r>
              <a:endParaRPr lang="de-DE" sz="20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1" name="Rectangle 590">
              <a:extLst>
                <a:ext uri="{FF2B5EF4-FFF2-40B4-BE49-F238E27FC236}">
                  <a16:creationId xmlns:a16="http://schemas.microsoft.com/office/drawing/2014/main" id="{E7E65A19-4D58-19E5-36A6-3123E1A66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13959"/>
              <a:ext cx="23693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b="1" dirty="0">
                  <a:solidFill>
                    <a:srgbClr val="404040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To promote political or social cause</a:t>
              </a:r>
              <a:endParaRPr lang="de-DE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Titel 1">
            <a:extLst>
              <a:ext uri="{FF2B5EF4-FFF2-40B4-BE49-F238E27FC236}">
                <a16:creationId xmlns:a16="http://schemas.microsoft.com/office/drawing/2014/main" id="{BC8A1E05-8298-44B3-A85C-1F6BCE5B9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406986" cy="1325563"/>
          </a:xfrm>
        </p:spPr>
        <p:txBody>
          <a:bodyPr>
            <a:normAutofit fontScale="90000"/>
          </a:bodyPr>
          <a:lstStyle/>
          <a:p>
            <a:r>
              <a:rPr lang="pl-PL" dirty="0"/>
              <a:t>Bezpieczeństwo i prywatność w sieciach społecznościowych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342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dirty="0" err="1"/>
              <a:t>Rozwiązanie</a:t>
            </a:r>
            <a:r>
              <a:rPr lang="en-US" dirty="0"/>
              <a:t> </a:t>
            </a:r>
            <a:r>
              <a:rPr lang="en-US" dirty="0" err="1"/>
              <a:t>problemu</a:t>
            </a:r>
            <a:r>
              <a:rPr lang="en-US" dirty="0"/>
              <a:t> </a:t>
            </a:r>
            <a:r>
              <a:rPr lang="en-US" dirty="0" err="1"/>
              <a:t>zagrożeń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dirty="0">
                <a:latin typeface="+mj-lt"/>
                <a:cs typeface="Arial" panose="020B0604020202020204" pitchFamily="34" charset="0"/>
              </a:rPr>
              <a:t>Zaproponowano rozwiązania i pewne podejścia, które można podzielić na: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rozwiązania dla operatorów sieci społecznościowych,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rozwiązania akademickie.</a:t>
            </a: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de-DE" sz="1400" i="1" dirty="0" err="1">
                <a:latin typeface="+mj-lt"/>
                <a:cs typeface="Arial" panose="020B0604020202020204" pitchFamily="34" charset="0"/>
              </a:rPr>
              <a:t>Figure</a:t>
            </a:r>
            <a:r>
              <a:rPr lang="de-DE" sz="1400" i="1" dirty="0">
                <a:latin typeface="+mj-lt"/>
                <a:cs typeface="Arial" panose="020B0604020202020204" pitchFamily="34" charset="0"/>
              </a:rPr>
              <a:t> 7: </a:t>
            </a:r>
            <a:r>
              <a:rPr lang="de-DE" sz="1400" i="1" dirty="0" err="1">
                <a:latin typeface="+mj-lt"/>
                <a:cs typeface="Arial" panose="020B0604020202020204" pitchFamily="34" charset="0"/>
              </a:rPr>
              <a:t>Classification</a:t>
            </a:r>
            <a:r>
              <a:rPr lang="de-DE" sz="1400" i="1" dirty="0">
                <a:latin typeface="+mj-lt"/>
                <a:cs typeface="Arial" panose="020B0604020202020204" pitchFamily="34" charset="0"/>
              </a:rPr>
              <a:t> </a:t>
            </a:r>
            <a:r>
              <a:rPr lang="de-DE" sz="1400" i="1" dirty="0" err="1">
                <a:latin typeface="+mj-lt"/>
                <a:cs typeface="Arial" panose="020B0604020202020204" pitchFamily="34" charset="0"/>
              </a:rPr>
              <a:t>of</a:t>
            </a:r>
            <a:r>
              <a:rPr lang="de-DE" sz="1400" i="1" dirty="0">
                <a:latin typeface="+mj-lt"/>
                <a:cs typeface="Arial" panose="020B0604020202020204" pitchFamily="34" charset="0"/>
              </a:rPr>
              <a:t> </a:t>
            </a:r>
            <a:r>
              <a:rPr lang="de-DE" sz="1400" i="1" dirty="0" err="1">
                <a:latin typeface="+mj-lt"/>
                <a:cs typeface="Arial" panose="020B0604020202020204" pitchFamily="34" charset="0"/>
              </a:rPr>
              <a:t>solutions</a:t>
            </a:r>
            <a:r>
              <a:rPr lang="de-DE" sz="1400" i="1" dirty="0">
                <a:latin typeface="+mj-lt"/>
                <a:cs typeface="Arial" panose="020B0604020202020204" pitchFamily="34" charset="0"/>
              </a:rPr>
              <a:t> </a:t>
            </a:r>
            <a:r>
              <a:rPr lang="de-DE" sz="1400" i="1" dirty="0" err="1">
                <a:latin typeface="+mj-lt"/>
                <a:cs typeface="Arial" panose="020B0604020202020204" pitchFamily="34" charset="0"/>
              </a:rPr>
              <a:t>of</a:t>
            </a:r>
            <a:r>
              <a:rPr lang="de-DE" sz="1400" i="1" dirty="0">
                <a:latin typeface="+mj-lt"/>
                <a:cs typeface="Arial" panose="020B0604020202020204" pitchFamily="34" charset="0"/>
              </a:rPr>
              <a:t> </a:t>
            </a:r>
            <a:r>
              <a:rPr lang="de-DE" sz="1400" i="1" dirty="0" err="1">
                <a:latin typeface="+mj-lt"/>
                <a:cs typeface="Arial" panose="020B0604020202020204" pitchFamily="34" charset="0"/>
              </a:rPr>
              <a:t>threats</a:t>
            </a:r>
            <a:r>
              <a:rPr lang="de-DE" sz="1400" i="1" dirty="0">
                <a:latin typeface="+mj-lt"/>
                <a:cs typeface="Arial" panose="020B0604020202020204" pitchFamily="34" charset="0"/>
              </a:rPr>
              <a:t> (Jain et al, 2021)</a:t>
            </a: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2208E6CC-6C17-2724-F9F2-555B500EF42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7301012"/>
              </p:ext>
            </p:extLst>
          </p:nvPr>
        </p:nvGraphicFramePr>
        <p:xfrm>
          <a:off x="6624429" y="3139875"/>
          <a:ext cx="4974771" cy="2259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3" name="Bild" r:id="rId5" imgW="0" imgH="0" progId="StaticMetafile">
                  <p:embed/>
                </p:oleObj>
              </mc:Choice>
              <mc:Fallback>
                <p:oleObj name="Bild" r:id="rId5" imgW="0" imgH="0" progId="StaticMetafile">
                  <p:embed/>
                  <p:pic>
                    <p:nvPicPr>
                      <p:cNvPr id="25" name="Objekt 24">
                        <a:extLst>
                          <a:ext uri="{FF2B5EF4-FFF2-40B4-BE49-F238E27FC236}">
                            <a16:creationId xmlns:a16="http://schemas.microsoft.com/office/drawing/2014/main" id="{2208E6CC-6C17-2724-F9F2-555B500EF42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4429" y="3139875"/>
                        <a:ext cx="4974771" cy="2259874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5481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pl-PL" dirty="0"/>
              <a:t>Rozwiązania dla operatorów sieci społecznościowych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r>
              <a:rPr lang="pl-PL" dirty="0">
                <a:latin typeface="+mj-lt"/>
                <a:cs typeface="Arial" panose="020B0604020202020204" pitchFamily="34" charset="0"/>
              </a:rPr>
              <a:t>Zaproponowano procedury uwierzytelniania takie jak CAPTCHA, uwierzytelnianie wieloczynnikowe oraz identyfikację na podstawie zdjęć znajomych.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Ustawienia bezpieczeństwa i prywatności, aby umożliwić klientowi umieszczenie informacji osobistych przed niepożądanym dostępem osób z zewnątrz lub aplikacji.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Zgłoszenia użytkowników o wszelkich formach nadużyć lub naruszeń polityki przez dowolnego użytkownika w ich sieci. tzn. kiedy Facebook otrzymuje zgłoszenie od użytkownika, jest ono przeglądane i usuwane zgodnie ze standardami społeczności Facebooka.</a:t>
            </a:r>
          </a:p>
          <a:p>
            <a:endParaRPr lang="pl-PL" dirty="0">
              <a:latin typeface="+mj-lt"/>
              <a:cs typeface="Arial" panose="020B0604020202020204" pitchFamily="34" charset="0"/>
            </a:endParaRPr>
          </a:p>
          <a:p>
            <a:endParaRPr lang="pl-PL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214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pl-PL" dirty="0"/>
              <a:t>Rozwiązania oparte na badaniach akademickich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r>
              <a:rPr lang="pl-PL" dirty="0">
                <a:latin typeface="+mj-lt"/>
                <a:cs typeface="Arial" panose="020B0604020202020204" pitchFamily="34" charset="0"/>
              </a:rPr>
              <a:t>Wykrywanie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phishingu</a:t>
            </a:r>
            <a:r>
              <a:rPr lang="pl-PL" dirty="0">
                <a:latin typeface="+mj-lt"/>
                <a:cs typeface="Arial" panose="020B0604020202020204" pitchFamily="34" charset="0"/>
              </a:rPr>
              <a:t> za pomocą m.in. technik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antyphishingowych</a:t>
            </a:r>
            <a:r>
              <a:rPr lang="pl-PL" dirty="0">
                <a:latin typeface="+mj-lt"/>
                <a:cs typeface="Arial" panose="020B0604020202020204" pitchFamily="34" charset="0"/>
              </a:rPr>
              <a:t> takich jak technika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PhishAri</a:t>
            </a:r>
            <a:r>
              <a:rPr lang="pl-PL" dirty="0">
                <a:latin typeface="+mj-lt"/>
                <a:cs typeface="Arial" panose="020B0604020202020204" pitchFamily="34" charset="0"/>
              </a:rPr>
              <a:t> służąca do identyfikacji w czasie rzeczywistym ataków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phishingowych</a:t>
            </a:r>
            <a:r>
              <a:rPr lang="pl-PL" dirty="0">
                <a:latin typeface="+mj-lt"/>
                <a:cs typeface="Arial" panose="020B0604020202020204" pitchFamily="34" charset="0"/>
              </a:rPr>
              <a:t> występujących na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Twitterze</a:t>
            </a:r>
            <a:r>
              <a:rPr lang="pl-PL" dirty="0">
                <a:latin typeface="+mj-lt"/>
                <a:cs typeface="Arial" panose="020B0604020202020204" pitchFamily="34" charset="0"/>
              </a:rPr>
              <a:t>.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Cyberprzemoc oznacza wykorzystanie mediów elektronicznych, takich jak e-maile, czaty, rozmowy telefoniczne i internetowe sieci społecznościowe, w celu pognębienia osoby. Techniki uczenia maszynowego mogą być stosowane do wykrywania cyberprzemocy.</a:t>
            </a:r>
          </a:p>
          <a:p>
            <a:endParaRPr lang="pl-PL" dirty="0">
              <a:latin typeface="+mj-lt"/>
              <a:cs typeface="Arial" panose="020B0604020202020204" pitchFamily="34" charset="0"/>
            </a:endParaRPr>
          </a:p>
          <a:p>
            <a:endParaRPr lang="pl-PL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572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pl-PL" dirty="0"/>
              <a:t>Rozwiązania oparte na badaniach akademickich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r>
              <a:rPr lang="pl-PL" dirty="0">
                <a:latin typeface="+mj-lt"/>
                <a:cs typeface="Arial" panose="020B0604020202020204" pitchFamily="34" charset="0"/>
              </a:rPr>
              <a:t>Wykrywanie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clickjackingu</a:t>
            </a:r>
            <a:r>
              <a:rPr lang="pl-PL" dirty="0">
                <a:latin typeface="+mj-lt"/>
                <a:cs typeface="Arial" panose="020B0604020202020204" pitchFamily="34" charset="0"/>
              </a:rPr>
              <a:t> za pomocą automatycznego systemu, który może analizować strony internetowe w celu ochrony składającej się z kodu, który może wykryć nakładające się elementy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klikalne</a:t>
            </a:r>
            <a:r>
              <a:rPr lang="pl-PL" dirty="0">
                <a:latin typeface="+mj-lt"/>
                <a:cs typeface="Arial" panose="020B0604020202020204" pitchFamily="34" charset="0"/>
              </a:rPr>
              <a:t>. Można wykorzystać narzędzie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NoScript</a:t>
            </a:r>
            <a:r>
              <a:rPr lang="pl-PL" dirty="0">
                <a:latin typeface="+mj-lt"/>
                <a:cs typeface="Arial" panose="020B0604020202020204" pitchFamily="34" charset="0"/>
              </a:rPr>
              <a:t>, które ma wbudowaną funkcję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antyclickjackingową</a:t>
            </a:r>
            <a:r>
              <a:rPr lang="pl-PL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Wykrywanie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cyberstalkingu</a:t>
            </a:r>
            <a:r>
              <a:rPr lang="pl-PL" dirty="0">
                <a:latin typeface="+mj-lt"/>
                <a:cs typeface="Arial" panose="020B0604020202020204" pitchFamily="34" charset="0"/>
              </a:rPr>
              <a:t> wspierane przez techniki szyfrowania dostępne dla urządzeń na ostatnich wersjach systemów Android i iOS. Jeśli urządzenie zostanie skradzione, złodziej nie może odczytać jego zawartości, jeśli włączone jest szyfrowanie. Istnieją różne technologie, które można wykorzystać przeciwko stalkerom, takie jak blokada odcisku palca w smartfonie.</a:t>
            </a:r>
          </a:p>
          <a:p>
            <a:endParaRPr lang="pl-PL" dirty="0">
              <a:latin typeface="+mj-lt"/>
              <a:cs typeface="Arial" panose="020B0604020202020204" pitchFamily="34" charset="0"/>
            </a:endParaRPr>
          </a:p>
          <a:p>
            <a:endParaRPr lang="pl-PL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7791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dirty="0" err="1"/>
              <a:t>Interdyscyplinarność</a:t>
            </a:r>
            <a:r>
              <a:rPr lang="en-US" dirty="0"/>
              <a:t> w </a:t>
            </a:r>
            <a:r>
              <a:rPr lang="en-US" dirty="0" err="1"/>
              <a:t>sieciach</a:t>
            </a:r>
            <a:r>
              <a:rPr lang="en-US" dirty="0"/>
              <a:t> </a:t>
            </a:r>
            <a:r>
              <a:rPr lang="en-US" dirty="0" err="1"/>
              <a:t>społecznych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dirty="0">
                <a:latin typeface="+mj-lt"/>
                <a:cs typeface="Arial" panose="020B0604020202020204" pitchFamily="34" charset="0"/>
              </a:rPr>
              <a:t>Interdyscyplinarne pole analizy sieci społecznych (SNA) odnoszące się do sieci społecznych: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obejmuje spostrzeżenia z innych dyscyplin nauk społecznych, takich jak socjologia, antropologia, psychologia, komunikacja.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jest częścią jeszcze większej interdyscyplinarnej dziedziny zajmującej się badaniem wszystkich rodzajów sieci, zwanej nauką o sieci, która obejmuje prace z zakresu fizyki, informatyki, nauki o danych, biologii, inżynierii, matematyki i innych dziedzin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jest pokazana na rysunku 8</a:t>
            </a:r>
            <a:r>
              <a:rPr lang="en-US" dirty="0">
                <a:latin typeface="+mj-lt"/>
                <a:cs typeface="Arial" panose="020B0604020202020204" pitchFamily="34" charset="0"/>
              </a:rPr>
              <a:t> (https://bookdown.org/omarlizardo/_main/1-2-what-is-a-social-network.html).</a:t>
            </a:r>
            <a:endParaRPr lang="de-DE" dirty="0">
              <a:latin typeface="+mj-lt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7602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dirty="0" err="1"/>
              <a:t>Interdyscyplinarność</a:t>
            </a:r>
            <a:r>
              <a:rPr lang="en-US" dirty="0"/>
              <a:t> w </a:t>
            </a:r>
            <a:r>
              <a:rPr lang="en-US" dirty="0" err="1"/>
              <a:t>sieciach</a:t>
            </a:r>
            <a:r>
              <a:rPr lang="en-US" dirty="0"/>
              <a:t> </a:t>
            </a:r>
            <a:r>
              <a:rPr lang="en-US" dirty="0" err="1"/>
              <a:t>społecznych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9369930D-0A7C-F3DB-92E7-5F7328441F0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8308965"/>
              </p:ext>
            </p:extLst>
          </p:nvPr>
        </p:nvGraphicFramePr>
        <p:xfrm>
          <a:off x="838200" y="1954073"/>
          <a:ext cx="7414260" cy="3768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6" name="Bild" r:id="rId5" imgW="0" imgH="0" progId="StaticMetafile">
                  <p:embed/>
                </p:oleObj>
              </mc:Choice>
              <mc:Fallback>
                <p:oleObj name="Bild" r:id="rId5" imgW="0" imgH="0" progId="StaticMetafile">
                  <p:embed/>
                  <p:pic>
                    <p:nvPicPr>
                      <p:cNvPr id="11" name="Objekt 10">
                        <a:extLst>
                          <a:ext uri="{FF2B5EF4-FFF2-40B4-BE49-F238E27FC236}">
                            <a16:creationId xmlns:a16="http://schemas.microsoft.com/office/drawing/2014/main" id="{9369930D-0A7C-F3DB-92E7-5F7328441F0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954073"/>
                        <a:ext cx="7414260" cy="3768546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838200" y="6026711"/>
            <a:ext cx="74832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/>
              <a:t>Rysunek 8: Związki między polami w SNA</a:t>
            </a:r>
            <a:endParaRPr lang="de-DE" i="1" dirty="0"/>
          </a:p>
          <a:p>
            <a:r>
              <a:rPr lang="de-DE" i="1" dirty="0"/>
              <a:t>(</a:t>
            </a:r>
            <a:r>
              <a:rPr lang="de-DE" i="1" dirty="0">
                <a:hlinkClick r:id="rId7"/>
              </a:rPr>
              <a:t>https://bookdown.org/omarlizardo/_main/1-2-what-is-a</a:t>
            </a:r>
            <a:r>
              <a:rPr lang="de-DE" i="1" dirty="0"/>
              <a:t>-social-network.html</a:t>
            </a:r>
          </a:p>
        </p:txBody>
      </p:sp>
    </p:spTree>
    <p:extLst>
      <p:ext uri="{BB962C8B-B14F-4D97-AF65-F5344CB8AC3E}">
        <p14:creationId xmlns:p14="http://schemas.microsoft.com/office/powerpoint/2010/main" val="133005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Utwórz nowy dokument." ma:contentTypeScope="" ma:versionID="e132b3eb607b24907557a092f0f94f7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2F25D5-B27F-461C-9B71-5B000C9F5FD2}"/>
</file>

<file path=customXml/itemProps2.xml><?xml version="1.0" encoding="utf-8"?>
<ds:datastoreItem xmlns:ds="http://schemas.openxmlformats.org/officeDocument/2006/customXml" ds:itemID="{6A675181-E785-483B-9D54-078DC85F6EFD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9FC5A08A-396C-4A69-89CE-036AFF8A6AB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1158</Words>
  <Application>Microsoft Office PowerPoint</Application>
  <PresentationFormat>Panoramiczny</PresentationFormat>
  <Paragraphs>119</Paragraphs>
  <Slides>23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31" baseType="lpstr">
      <vt:lpstr>DengXian</vt:lpstr>
      <vt:lpstr>Arial</vt:lpstr>
      <vt:lpstr>Calibri</vt:lpstr>
      <vt:lpstr>Calibri Light</vt:lpstr>
      <vt:lpstr>Tahoma</vt:lpstr>
      <vt:lpstr>Times New Roman</vt:lpstr>
      <vt:lpstr>Office</vt:lpstr>
      <vt:lpstr>Bild</vt:lpstr>
      <vt:lpstr>Sieci społecznościowe</vt:lpstr>
      <vt:lpstr>Wprowadzenie</vt:lpstr>
      <vt:lpstr>Role w sieciach społecznościowych</vt:lpstr>
      <vt:lpstr>Role w sieciach społecznościowych</vt:lpstr>
      <vt:lpstr>Role w sieciach społecznościowych</vt:lpstr>
      <vt:lpstr>Role w sieciach społecznościowych</vt:lpstr>
      <vt:lpstr>Role w sieciach społecznościowych</vt:lpstr>
      <vt:lpstr>Funkcjonalność sieci społecznościowych</vt:lpstr>
      <vt:lpstr>Funkcjonalność sieci społecznościowych</vt:lpstr>
      <vt:lpstr>Funkcjonalność sieci społecznościowych</vt:lpstr>
      <vt:lpstr>Techniki ataków socjotechnicznych</vt:lpstr>
      <vt:lpstr>Zalety i wady sieci społecznościowych</vt:lpstr>
      <vt:lpstr>Zalety i wady sieci społecznościowych</vt:lpstr>
      <vt:lpstr>Bezpieczeństwo i prywatność w sieciach społecznościowych</vt:lpstr>
      <vt:lpstr>Prezentacja programu PowerPoint</vt:lpstr>
      <vt:lpstr>Bezpieczeństwo i prywatność w sieciach społecznościowych</vt:lpstr>
      <vt:lpstr>Bezpieczeństwo i prywatność w sieciach społecznościowych</vt:lpstr>
      <vt:lpstr>Rozwiązanie problemu zagrożeń</vt:lpstr>
      <vt:lpstr>Rozwiązania dla operatorów sieci społecznościowych</vt:lpstr>
      <vt:lpstr>Rozwiązania oparte na badaniach akademickich</vt:lpstr>
      <vt:lpstr>Rozwiązania oparte na badaniach akademickich</vt:lpstr>
      <vt:lpstr>Interdyscyplinarność w sieciach społecznych</vt:lpstr>
      <vt:lpstr>Interdyscyplinarność w sieciach społecznych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Paweł Dymora</cp:lastModifiedBy>
  <cp:revision>27</cp:revision>
  <dcterms:created xsi:type="dcterms:W3CDTF">2022-10-31T15:14:22Z</dcterms:created>
  <dcterms:modified xsi:type="dcterms:W3CDTF">2022-11-30T18:25:28Z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