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48"/>
  </p:notesMasterIdLst>
  <p:sldIdLst>
    <p:sldId id="256" r:id="rId5"/>
    <p:sldId id="271" r:id="rId6"/>
    <p:sldId id="257" r:id="rId7"/>
    <p:sldId id="272" r:id="rId8"/>
    <p:sldId id="273" r:id="rId9"/>
    <p:sldId id="274" r:id="rId10"/>
    <p:sldId id="275" r:id="rId11"/>
    <p:sldId id="276" r:id="rId12"/>
    <p:sldId id="277" r:id="rId13"/>
    <p:sldId id="279" r:id="rId14"/>
    <p:sldId id="280" r:id="rId15"/>
    <p:sldId id="281" r:id="rId16"/>
    <p:sldId id="282" r:id="rId17"/>
    <p:sldId id="283" r:id="rId18"/>
    <p:sldId id="278" r:id="rId19"/>
    <p:sldId id="284" r:id="rId20"/>
    <p:sldId id="285" r:id="rId21"/>
    <p:sldId id="286" r:id="rId22"/>
    <p:sldId id="287" r:id="rId23"/>
    <p:sldId id="295" r:id="rId24"/>
    <p:sldId id="296" r:id="rId25"/>
    <p:sldId id="288" r:id="rId26"/>
    <p:sldId id="297" r:id="rId27"/>
    <p:sldId id="298" r:id="rId28"/>
    <p:sldId id="299" r:id="rId29"/>
    <p:sldId id="289" r:id="rId30"/>
    <p:sldId id="300" r:id="rId31"/>
    <p:sldId id="301" r:id="rId32"/>
    <p:sldId id="290" r:id="rId33"/>
    <p:sldId id="303" r:id="rId34"/>
    <p:sldId id="302" r:id="rId35"/>
    <p:sldId id="291" r:id="rId36"/>
    <p:sldId id="304" r:id="rId37"/>
    <p:sldId id="292" r:id="rId38"/>
    <p:sldId id="305" r:id="rId39"/>
    <p:sldId id="293" r:id="rId40"/>
    <p:sldId id="306" r:id="rId41"/>
    <p:sldId id="307" r:id="rId42"/>
    <p:sldId id="294" r:id="rId43"/>
    <p:sldId id="308" r:id="rId44"/>
    <p:sldId id="309" r:id="rId45"/>
    <p:sldId id="310" r:id="rId46"/>
    <p:sldId id="311" r:id="rId4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33"/>
    <p:restoredTop sz="58297"/>
  </p:normalViewPr>
  <p:slideViewPr>
    <p:cSldViewPr snapToGrid="0">
      <p:cViewPr varScale="1">
        <p:scale>
          <a:sx n="66" d="100"/>
          <a:sy n="66" d="100"/>
        </p:scale>
        <p:origin x="19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8F8AC-B4FE-0B44-990A-5BC1C0A4CA0F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B440EB-C5CD-7245-AE6D-83AAE35B29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120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Witam widzów, zapraszam na prezentacje modułu dotyczący zarządzania ryzykiem. Zarządzanie ryzykiem jest centralnym zadaniem każdej działalności gospodarczej. Ponieważ coraz więcej zadań biznesowych zależy od funkcjonalności usług informatycznych, zarządzanie ryzykiem w zakresie bezpieczeństwa informacji nabiera coraz większego znaczenia.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123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8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Podczas ochrony organizacji istotne jest wdrożenie zabezpieczeń, które są specjalnie dla niej odpowiednie. Zarządzanie ryzykiem wspiera to przedsięwzięcie poprzez ocenę ryzyka w odniesieniu do aktywów organizacji i krajobrazu zagrożeń. W ten sposób tworzy się fundament dla systemu kontroli wewnętrznej, który pomaga zapobiegać oszustwom i zapewnia bezpieczeństwo produktów, usług i działań.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Co może się zdarzyć? Jakie mogą być przyczyny? Jakie byłyby skutki? Jak moglibyśmy złagodzić te skutki? To typowe pytania, na które odpowiada podejście do zarządzania ryzykiem.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Zarządzanie ryzykiem jest często wymogiem prawnym ... jednak dobre zarządzanie ryzykiem może przynieść znaczącą wartość dla organizacji.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Szczególnie w przypadku pytań o to, jakie inwestycje należy podjąć lub ile zabezpieczeń jest wystarczające, zarządzanie ryzykiem odgrywa kluczową rolę.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Wreszcie zarządzanie ryzykiem jest sposobem na radzenie sobie z niepewnością w sposób zorganizowany.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Jednym z najważniejszych celów jest zapobieganie szkodom i stworzenie podstaw do podejmowania świadomych decyzji dotyczących wydatków na bezpieczeństwo	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430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Czym jednak jest ryzyko? Należy podkreślić, że ryzyko zawsze związane jest z niepewnością, co oznacza, że nie jest już znane. </a:t>
            </a:r>
          </a:p>
          <a:p>
            <a:endParaRPr lang="pl-PL" dirty="0"/>
          </a:p>
          <a:p>
            <a:r>
              <a:rPr lang="pl-PL" dirty="0"/>
              <a:t>To sprawia, że czasami trudno jest ocenić i oszacować ryzyko. Ponadto ryzyko związane z organizacją ma określone prawdopodobieństwo wystąpienia,</a:t>
            </a:r>
          </a:p>
          <a:p>
            <a:endParaRPr lang="pl-PL" dirty="0"/>
          </a:p>
          <a:p>
            <a:r>
              <a:rPr lang="pl-PL" dirty="0"/>
              <a:t>Jeżeli pozytywne </a:t>
            </a:r>
          </a:p>
          <a:p>
            <a:endParaRPr lang="en-US" dirty="0"/>
          </a:p>
          <a:p>
            <a:pPr lvl="2"/>
            <a:r>
              <a:rPr lang="pl-PL" dirty="0">
                <a:sym typeface="Wingdings" panose="05000000000000000000" pitchFamily="2" charset="2"/>
              </a:rPr>
              <a:t>Niepewność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pl-PL" dirty="0">
                <a:sym typeface="Wingdings" panose="05000000000000000000" pitchFamily="2" charset="2"/>
              </a:rPr>
              <a:t> zdarzenie o nieznanym wyniku</a:t>
            </a:r>
          </a:p>
          <a:p>
            <a:pPr lvl="2"/>
            <a:r>
              <a:rPr lang="pl-PL" dirty="0">
                <a:sym typeface="Wingdings" panose="05000000000000000000" pitchFamily="2" charset="2"/>
              </a:rPr>
              <a:t>Prawdopodobieństwo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pl-PL" dirty="0">
                <a:sym typeface="Wingdings" panose="05000000000000000000" pitchFamily="2" charset="2"/>
              </a:rPr>
              <a:t>prawdopodobieństwo wystąpienia</a:t>
            </a:r>
          </a:p>
          <a:p>
            <a:pPr lvl="2"/>
            <a:r>
              <a:rPr lang="pl-PL" dirty="0">
                <a:sym typeface="Wingdings" panose="05000000000000000000" pitchFamily="2" charset="2"/>
              </a:rPr>
              <a:t>Zagrożenie 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pl-PL" dirty="0">
                <a:sym typeface="Wingdings" panose="05000000000000000000" pitchFamily="2" charset="2"/>
              </a:rPr>
              <a:t>potencjalne źródło szkody</a:t>
            </a:r>
            <a:endParaRPr lang="en-GB" dirty="0">
              <a:sym typeface="Wingdings" panose="05000000000000000000" pitchFamily="2" charset="2"/>
            </a:endParaRPr>
          </a:p>
          <a:p>
            <a:pPr lvl="2"/>
            <a:endParaRPr lang="pl-PL" dirty="0"/>
          </a:p>
          <a:p>
            <a:pPr lvl="2"/>
            <a:r>
              <a:rPr lang="pl-PL" dirty="0"/>
              <a:t>Może być pozytywne lub negatywne</a:t>
            </a:r>
          </a:p>
          <a:p>
            <a:pPr lvl="2"/>
            <a:r>
              <a:rPr lang="pl-PL" dirty="0"/>
              <a:t>Są często mierzone przez wpływ i prawdopodobieństwo</a:t>
            </a:r>
          </a:p>
          <a:p>
            <a:pPr lvl="2"/>
            <a:r>
              <a:rPr lang="pl-PL" dirty="0"/>
              <a:t>W przypadku wystąpienia spowodują szkodę</a:t>
            </a:r>
          </a:p>
          <a:p>
            <a:pPr lvl="2"/>
            <a:r>
              <a:rPr lang="pl-PL" dirty="0"/>
              <a:t>Są powodowane i zwiększane przez czynniki ryzyka</a:t>
            </a:r>
          </a:p>
          <a:p>
            <a:pPr lvl="2"/>
            <a:r>
              <a:rPr lang="pl-PL" dirty="0"/>
              <a:t>Można i należy nimi zarządzać</a:t>
            </a:r>
          </a:p>
          <a:p>
            <a:pPr lvl="2"/>
            <a:r>
              <a:rPr lang="pl-PL" dirty="0"/>
              <a:t>Są ograniczane przez techniki łagodzenia skutków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9445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/>
            <a:r>
              <a:rPr lang="pl-PL" dirty="0"/>
              <a:t>Zagrożenie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pl-PL" dirty="0"/>
              <a:t>potencjalne źródło szkody, negatywnego zdarzenia -&gt; złośliwe, przypadkowe zdarzenia, katastrofy naturalne, ...</a:t>
            </a:r>
          </a:p>
          <a:p>
            <a:pPr lvl="2"/>
            <a:r>
              <a:rPr lang="pl-PL" dirty="0"/>
              <a:t>Prawdopodobieństwo  </a:t>
            </a:r>
            <a:r>
              <a:rPr lang="en-GB" dirty="0">
                <a:sym typeface="Wingdings" panose="05000000000000000000" pitchFamily="2" charset="2"/>
              </a:rPr>
              <a:t> </a:t>
            </a:r>
            <a:r>
              <a:rPr lang="pl-PL" dirty="0"/>
              <a:t>prawdopodobieństwo, że zagrożenie się zmaterializuje</a:t>
            </a:r>
          </a:p>
          <a:p>
            <a:pPr lvl="2"/>
            <a:r>
              <a:rPr lang="pl-PL" dirty="0"/>
              <a:t>Wpływ -&gt; konsekwencje, które powstają, gdy składnik aktywów jest dotknięty przez pewne zagrożenie ... wpływy mogą być mierzone jakościowo lub ilościowo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998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451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Ryzyko związane z bezpieczeństwem informacji to ryzyko, które może mieć wpływ na cele ochrony bezpieczeństwa, obejmuje ono ataki na systemy informatyczne, ale także takie zagrożenia jak błędy ludzkie lub katastrofy naturalne.</a:t>
            </a:r>
            <a:endParaRPr lang="en-US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lvl="1"/>
            <a:endParaRPr lang="en-US" b="1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lvl="1"/>
            <a:endParaRPr lang="en-GB" sz="1200" dirty="0"/>
          </a:p>
          <a:p>
            <a:pPr lvl="1"/>
            <a:r>
              <a:rPr lang="pl-PL" sz="1200" dirty="0"/>
              <a:t>Ryzyko związane z infrastrukturą informatyczną może dotyczyć operacji informatycznych, aktywów, osób i całej organizacji</a:t>
            </a:r>
          </a:p>
          <a:p>
            <a:pPr lvl="1"/>
            <a:r>
              <a:rPr lang="pl-PL" sz="1200" dirty="0"/>
              <a:t>Daleko idące konsekwencje (kary finansowe, utrata reputacji/partnerów, ...)</a:t>
            </a:r>
            <a:endParaRPr lang="en-GB" sz="12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86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pl-PL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Ryzyko IT obejmuje szeroki zakres potencjalnych zdarzeń, w tym naruszenia danych, działania związane z egzekwowaniem przepisów, koszty finansowe, utratę reputacji i inne.</a:t>
            </a:r>
          </a:p>
          <a:p>
            <a:pPr lvl="0"/>
            <a:endParaRPr lang="en-GB" dirty="0"/>
          </a:p>
          <a:p>
            <a:pPr lvl="2"/>
            <a:r>
              <a:rPr lang="pl-PL" dirty="0"/>
              <a:t>Ataki na sieć</a:t>
            </a:r>
          </a:p>
          <a:p>
            <a:pPr lvl="2"/>
            <a:r>
              <a:rPr lang="pl-PL" dirty="0"/>
              <a:t>Zagrożenia wewnętrzne</a:t>
            </a:r>
          </a:p>
          <a:p>
            <a:pPr lvl="2"/>
            <a:r>
              <a:rPr lang="pl-PL" dirty="0"/>
              <a:t>Inżynieria społeczna</a:t>
            </a:r>
          </a:p>
          <a:p>
            <a:pPr lvl="2"/>
            <a:r>
              <a:rPr lang="pl-PL" dirty="0"/>
              <a:t>Złośliwe oprogramowanie/oprogramowanie typu </a:t>
            </a:r>
            <a:r>
              <a:rPr lang="pl-PL" dirty="0" err="1"/>
              <a:t>Ransomware</a:t>
            </a:r>
            <a:endParaRPr lang="pl-PL" dirty="0"/>
          </a:p>
          <a:p>
            <a:pPr lvl="2"/>
            <a:r>
              <a:rPr lang="pl-PL" dirty="0" err="1"/>
              <a:t>Phishing</a:t>
            </a:r>
            <a:endParaRPr lang="pl-PL" dirty="0"/>
          </a:p>
          <a:p>
            <a:pPr lvl="2"/>
            <a:r>
              <a:rPr lang="pl-PL" dirty="0" err="1"/>
              <a:t>DDoS</a:t>
            </a:r>
            <a:endParaRPr lang="pl-PL" dirty="0"/>
          </a:p>
          <a:p>
            <a:pPr lvl="2"/>
            <a:r>
              <a:rPr lang="pl-PL" dirty="0"/>
              <a:t>Ataki na łańcuch dostaw</a:t>
            </a:r>
          </a:p>
          <a:p>
            <a:pPr lvl="2"/>
            <a:r>
              <a:rPr lang="pl-PL" dirty="0"/>
              <a:t>Ataki iniekcyjne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5019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798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pl-PL" dirty="0"/>
              <a:t>Systematyczne podejście do oceny ryzyka w taki sposób, aby wyniki były porównywalne w czasie</a:t>
            </a:r>
          </a:p>
          <a:p>
            <a:pPr lvl="0"/>
            <a:endParaRPr lang="pl-PL" dirty="0"/>
          </a:p>
          <a:p>
            <a:pPr lvl="0"/>
            <a:r>
              <a:rPr lang="pl-PL" dirty="0"/>
              <a:t>Wyniki są kluczowe dla określenia, ile pieniędzy i zasobów należy przeznaczyć na bezpieczeństwo </a:t>
            </a:r>
          </a:p>
          <a:p>
            <a:pPr lvl="0"/>
            <a:endParaRPr lang="pl-PL" dirty="0"/>
          </a:p>
          <a:p>
            <a:pPr lvl="0"/>
            <a:r>
              <a:rPr lang="pl-PL" dirty="0"/>
              <a:t>Dobre zarządzanie ryzykiem musi być dostosowane do potrzeb organizacji i krajobrazu zagrożeń</a:t>
            </a:r>
          </a:p>
          <a:p>
            <a:pPr lvl="0"/>
            <a:endParaRPr lang="pl-PL" dirty="0"/>
          </a:p>
          <a:p>
            <a:pPr lvl="0"/>
            <a:r>
              <a:rPr lang="pl-PL" dirty="0"/>
              <a:t>Aby osiągnąć sukces, konieczne jest promowanie znaczenia zarządzania ryzykiem w organizacji</a:t>
            </a:r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2"/>
            <a:r>
              <a:rPr lang="pl-PL" dirty="0"/>
              <a:t>Zwiększa wskaźniki sukcesu w biznesie</a:t>
            </a:r>
          </a:p>
          <a:p>
            <a:pPr lvl="2"/>
            <a:r>
              <a:rPr lang="pl-PL" dirty="0"/>
              <a:t>Poprawia ład korporacyjny, jakość produktów, zgodność z przepisami, ...</a:t>
            </a:r>
          </a:p>
          <a:p>
            <a:pPr lvl="2"/>
            <a:endParaRPr lang="pl-PL" dirty="0"/>
          </a:p>
          <a:p>
            <a:pPr lvl="2"/>
            <a:r>
              <a:rPr lang="pl-PL" dirty="0"/>
              <a:t>Nie jest to oddzielna działalność</a:t>
            </a:r>
          </a:p>
          <a:p>
            <a:pPr lvl="2"/>
            <a:r>
              <a:rPr lang="pl-PL" dirty="0"/>
              <a:t>Głęboko powiązane z głównymi działaniami i procesami</a:t>
            </a:r>
          </a:p>
          <a:p>
            <a:pPr lvl="2"/>
            <a:endParaRPr lang="en-US" dirty="0"/>
          </a:p>
          <a:p>
            <a:r>
              <a:rPr lang="pl-PL" dirty="0"/>
              <a:t>Tworzy wartość</a:t>
            </a:r>
          </a:p>
          <a:p>
            <a:endParaRPr lang="pl-PL" dirty="0"/>
          </a:p>
          <a:p>
            <a:r>
              <a:rPr lang="pl-PL" dirty="0"/>
              <a:t>Integralna część procesów organizacyjnych</a:t>
            </a:r>
          </a:p>
          <a:p>
            <a:pPr lvl="1"/>
            <a:endParaRPr lang="en-GB" dirty="0"/>
          </a:p>
          <a:p>
            <a:pPr lvl="1"/>
            <a:r>
              <a:rPr lang="en-GB" dirty="0" err="1"/>
              <a:t>Wymaga</a:t>
            </a:r>
            <a:r>
              <a:rPr lang="en-GB" dirty="0"/>
              <a:t> </a:t>
            </a:r>
            <a:r>
              <a:rPr lang="en-GB" dirty="0" err="1"/>
              <a:t>systematycznego</a:t>
            </a:r>
            <a:r>
              <a:rPr lang="en-GB" dirty="0"/>
              <a:t> </a:t>
            </a:r>
            <a:r>
              <a:rPr lang="en-GB" dirty="0" err="1"/>
              <a:t>procesu</a:t>
            </a:r>
            <a:r>
              <a:rPr lang="en-GB" dirty="0"/>
              <a:t> 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560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Listy</a:t>
            </a:r>
            <a:r>
              <a:rPr lang="en-GB" dirty="0"/>
              <a:t> </a:t>
            </a:r>
            <a:r>
              <a:rPr lang="en-GB" dirty="0" err="1"/>
              <a:t>kontrolne</a:t>
            </a:r>
            <a:r>
              <a:rPr lang="en-GB" dirty="0"/>
              <a:t>, </a:t>
            </a:r>
            <a:r>
              <a:rPr lang="en-GB" dirty="0" err="1"/>
              <a:t>wywiady</a:t>
            </a:r>
            <a:r>
              <a:rPr lang="en-GB" dirty="0"/>
              <a:t>, ...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pl-PL" dirty="0"/>
              <a:t>Źródła ryzyka mogą być wewnętrzne lub zewnętrzne</a:t>
            </a:r>
          </a:p>
          <a:p>
            <a:r>
              <a:rPr lang="pl-PL" dirty="0"/>
              <a:t>Źródła ryzyka mogą znajdować się pod naszą kontrolą lub poza nią</a:t>
            </a:r>
          </a:p>
          <a:p>
            <a:r>
              <a:rPr lang="pl-PL" dirty="0"/>
              <a:t>W procesie identyfikacji należy zebrać wszystkie możliwe ryzyka i źródła ryzyka </a:t>
            </a:r>
          </a:p>
          <a:p>
            <a:r>
              <a:rPr lang="pl-PL" dirty="0"/>
              <a:t>Zidentyfikowane ryzyka powinny być przypisane do właścicieli ryzyka</a:t>
            </a:r>
          </a:p>
          <a:p>
            <a:r>
              <a:rPr lang="pl-PL" dirty="0"/>
              <a:t>Ryzyka powinny być powiązane z aktywami, na które mają wpływ</a:t>
            </a:r>
          </a:p>
          <a:p>
            <a:r>
              <a:rPr lang="pl-PL" dirty="0"/>
              <a:t>Zagrożenia i podatności powinny być zidentyfikowane i skatalogowane</a:t>
            </a:r>
          </a:p>
          <a:p>
            <a:r>
              <a:rPr lang="pl-PL" dirty="0"/>
              <a:t>Należy zidentyfikować istniejące kontrole i środki łagodzące.</a:t>
            </a:r>
          </a:p>
          <a:p>
            <a:r>
              <a:rPr lang="pl-PL" dirty="0"/>
              <a:t>Należy zidentyfikować konsekwencje i skutki wystąpienia ryzyka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338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Poziom szczegółowości analizy powinien być wykonany zgodnie z:</a:t>
            </a:r>
            <a:endParaRPr lang="en-GB" dirty="0"/>
          </a:p>
          <a:p>
            <a:pPr lvl="2"/>
            <a:r>
              <a:rPr lang="pl-PL" dirty="0"/>
              <a:t>Krytyczność zagrożonego składnika zasobów</a:t>
            </a:r>
          </a:p>
          <a:p>
            <a:pPr lvl="2"/>
            <a:r>
              <a:rPr lang="pl-PL" dirty="0"/>
              <a:t>Wielkość znanej podatności</a:t>
            </a:r>
          </a:p>
          <a:p>
            <a:pPr lvl="2"/>
            <a:r>
              <a:rPr lang="pl-PL" dirty="0"/>
              <a:t>Prawdopodobieństwo wystąpienia zdarzenia ryzyka</a:t>
            </a:r>
            <a:endParaRPr lang="en-GB" dirty="0"/>
          </a:p>
          <a:p>
            <a:pPr lvl="1"/>
            <a:r>
              <a:rPr lang="pl-PL" dirty="0"/>
              <a:t>Jakościowa analiza ryzyka:</a:t>
            </a:r>
            <a:endParaRPr lang="en-GB" dirty="0"/>
          </a:p>
          <a:p>
            <a:pPr lvl="2"/>
            <a:r>
              <a:rPr lang="pl-PL" dirty="0"/>
              <a:t>Opisuje potencjał ryzyka za pomocą atrybutów (np. niskie, średnio wysokie)</a:t>
            </a:r>
          </a:p>
          <a:p>
            <a:pPr lvl="2"/>
            <a:r>
              <a:rPr lang="pl-PL" dirty="0"/>
              <a:t>Dobry przegląd, ale wysoce subiektywny</a:t>
            </a:r>
            <a:endParaRPr lang="en-GB" dirty="0"/>
          </a:p>
          <a:p>
            <a:pPr lvl="1"/>
            <a:r>
              <a:rPr lang="pl-PL" dirty="0"/>
              <a:t>Ilościowa analiza ryzyka:</a:t>
            </a:r>
            <a:endParaRPr lang="en-GB" dirty="0"/>
          </a:p>
          <a:p>
            <a:pPr lvl="2"/>
            <a:r>
              <a:rPr lang="pl-PL" dirty="0"/>
              <a:t>Opisuje potencjał ryzyka za pomocą wartości liczbowych na podstawie istniejących danych</a:t>
            </a:r>
          </a:p>
          <a:p>
            <a:pPr lvl="2"/>
            <a:r>
              <a:rPr lang="pl-PL" dirty="0"/>
              <a:t>Ma trudności z nowymi rodzajami ryzyka bez wystarczających danych historycznych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6757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 tej fazie wykorzystywane są wcześniej zdefiniowane kryteria oceny ryzyka.</a:t>
            </a:r>
          </a:p>
          <a:p>
            <a:r>
              <a:rPr lang="pl-PL" dirty="0"/>
              <a:t>Ważna jest spójność kryteriów oceny podczas tego procesu</a:t>
            </a:r>
          </a:p>
          <a:p>
            <a:r>
              <a:rPr lang="pl-PL" dirty="0"/>
              <a:t>Akceptacja ryzyka jest możliwa, ale akceptacja wielu </a:t>
            </a:r>
            <a:r>
              <a:rPr lang="pl-PL" dirty="0" err="1"/>
              <a:t>ryzyk</a:t>
            </a:r>
            <a:r>
              <a:rPr lang="pl-PL" dirty="0"/>
              <a:t> może zwielokrotnić istniejące problemy.</a:t>
            </a:r>
          </a:p>
          <a:p>
            <a:r>
              <a:rPr lang="pl-PL" dirty="0"/>
              <a:t>Należy uwzględnić kontekst organizacji i jej interesariuszy</a:t>
            </a:r>
            <a:endParaRPr lang="en-GB" dirty="0"/>
          </a:p>
          <a:p>
            <a:r>
              <a:rPr lang="pl-PL" dirty="0"/>
              <a:t>Wyniki oceny ryzyka:</a:t>
            </a:r>
            <a:endParaRPr lang="en-GB" dirty="0"/>
          </a:p>
          <a:p>
            <a:pPr lvl="2"/>
            <a:r>
              <a:rPr lang="pl-PL" dirty="0"/>
              <a:t>Decyzja, czy w przypadku ocenionego ryzyka konieczne jest podjęcie jakichkolwiek działań</a:t>
            </a:r>
          </a:p>
          <a:p>
            <a:pPr lvl="2"/>
            <a:r>
              <a:rPr lang="pl-PL" dirty="0"/>
              <a:t>Lista priorytetów dla działań związanych z leczeniem ryzyka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56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637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Oferowanie podejścia przewodniego do oceny i zarządzania ryzykiem dla organizacji</a:t>
            </a:r>
            <a:endParaRPr lang="en-US" dirty="0"/>
          </a:p>
          <a:p>
            <a:pPr lvl="2"/>
            <a:r>
              <a:rPr lang="pl-PL" dirty="0"/>
              <a:t>Zawiera ustalone procedury dotyczące sposobu identyfikacji, analizy, oceny i czasami ograniczania ryzyka</a:t>
            </a:r>
          </a:p>
          <a:p>
            <a:pPr lvl="2"/>
            <a:r>
              <a:rPr lang="pl-PL" dirty="0"/>
              <a:t>Przedstawia informacje w sposób zrozumiały dla personelu nietechnicznego</a:t>
            </a:r>
          </a:p>
          <a:p>
            <a:pPr lvl="2"/>
            <a:r>
              <a:rPr lang="pl-PL" dirty="0"/>
              <a:t>Zawiera szablony i wytyczne dotyczące najlepszych praktyk</a:t>
            </a:r>
          </a:p>
          <a:p>
            <a:pPr lvl="2"/>
            <a:r>
              <a:rPr lang="pl-PL" dirty="0"/>
              <a:t>Uwzględnia obiektywne kryteria oceny i oszacowania</a:t>
            </a:r>
          </a:p>
          <a:p>
            <a:pPr lvl="2"/>
            <a:r>
              <a:rPr lang="pl-PL" dirty="0"/>
              <a:t>Pomoc dla organizacji w ustalaniu priorytetów w zakresie ryzyka i postępowania z ryzykiem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5078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086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Metodologia wspomagająca ocenę ryzyka związanego z bezpieczeństwem informacji</a:t>
            </a:r>
          </a:p>
          <a:p>
            <a:endParaRPr lang="en-GB" dirty="0"/>
          </a:p>
          <a:p>
            <a:r>
              <a:rPr lang="pl-PL" b="1" dirty="0"/>
              <a:t>koncentruje się przede wszystkim na zasobach informacyjnych </a:t>
            </a:r>
            <a:r>
              <a:rPr lang="pl-PL" dirty="0"/>
              <a:t>w kontekście tego, jak są one wykorzystywane, gdzie są przechowywane, transportowane i przetwarzane oraz jak w rezultacie są narażone na zagrożenia, podatności i zakłócenia.</a:t>
            </a:r>
            <a:endParaRPr lang="en-GB" dirty="0"/>
          </a:p>
          <a:p>
            <a:endParaRPr lang="en-GB" dirty="0"/>
          </a:p>
          <a:p>
            <a:r>
              <a:rPr lang="pl-PL" dirty="0"/>
              <a:t>Wspiera tworzenie kryteriów oceny ryzyka</a:t>
            </a:r>
          </a:p>
          <a:p>
            <a:r>
              <a:rPr lang="pl-PL" dirty="0"/>
              <a:t>Podkreśla poziomy tolerancji ryzyka organizacji</a:t>
            </a:r>
          </a:p>
          <a:p>
            <a:r>
              <a:rPr lang="pl-PL" dirty="0"/>
              <a:t>Silny nacisk na aktywa organizacyjne</a:t>
            </a:r>
          </a:p>
          <a:p>
            <a:r>
              <a:rPr lang="pl-PL" dirty="0"/>
              <a:t>Przypisuje ryzyko do zagrożeń i podatności</a:t>
            </a:r>
          </a:p>
          <a:p>
            <a:r>
              <a:rPr lang="pl-PL" dirty="0"/>
              <a:t>Ocenia możliwy wpływ i konsekwencje</a:t>
            </a:r>
          </a:p>
          <a:p>
            <a:r>
              <a:rPr lang="pl-PL" dirty="0"/>
              <a:t>Wspiera rozwój strategii ograniczania ryzyka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7613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459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first step is dedicated to risk measurement, which means criteria are elaborated, which are used to assess the risks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117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OCTAVE Allegro wykorzystuje jako podstawę jakościowe kryteria pomiaru ryzyka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Proponuje również ocenę różnych obszarów wpływu, takich jak finansowy, </a:t>
            </a:r>
            <a:r>
              <a:rPr lang="pl-PL" dirty="0" err="1"/>
              <a:t>reputacyjny</a:t>
            </a:r>
            <a:r>
              <a:rPr lang="pl-PL" dirty="0"/>
              <a:t> czy prawny.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Należy podkreślić, że obszary wpływu i kryteria powinny być dobrze opracowane, ponieważ należy je stosować we wszystkich ocenach, aby wyniki były porównywalne między sobą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Po zdefiniowaniu wszystkich obszarów wpływu zaleca się ustalenie priorytetów i wagi poszczególnych obszarów wpływu 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8780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3439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" dirty="0"/>
              <a:t>Po zdefiniowaniu kryteriów pomiaru ryzyka kolejnym krokiem jest identyfikacja zasobów informacyjnych. Zasób informacyjny to wszystkie dane lub informacje mające wartość dla organizacji niezależnie od ich formy.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0148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" dirty="0"/>
              <a:t>Typowe pytania na tym etapie to „które informacje są najbardziej wartościowe dla Twojej organizacji” lub „które informacje są wymagane do wykonywania naszych głównych procesów biznesowych”</a:t>
            </a:r>
          </a:p>
          <a:p>
            <a:endParaRPr lang="en-US" dirty="0"/>
          </a:p>
          <a:p>
            <a:r>
              <a:rPr lang="pl" sz="1200" dirty="0"/>
              <a:t>Identyfikacja i gromadzenie zasobów informacyjnych</a:t>
            </a:r>
          </a:p>
          <a:p>
            <a:r>
              <a:rPr lang="pl" sz="1200" dirty="0"/>
              <a:t>Skoncentruj się na najważniejszych/krytycznych zasobach</a:t>
            </a:r>
          </a:p>
          <a:p>
            <a:r>
              <a:rPr lang="pl" sz="1200" dirty="0"/>
              <a:t>Tworzenie profili zasobów informacyjnych opisujących charakterystykę i wymagania bezpieczeństwa</a:t>
            </a:r>
          </a:p>
          <a:p>
            <a:r>
              <a:rPr lang="pl" sz="1200" dirty="0"/>
              <a:t>Opisy muszą być jasne i spójne</a:t>
            </a:r>
          </a:p>
          <a:p>
            <a:r>
              <a:rPr lang="pl" sz="1200" dirty="0"/>
              <a:t>Przypisz właścicieli do krytycznych zasobów</a:t>
            </a:r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6864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4734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6645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" dirty="0"/>
              <a:t>W kroku 3 określane są kontenery zasobów informacyjnych. Kontener to wszystko, w czym zasoby informacyjne są przechowywane, transportowane lub przetwarzane.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3290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" sz="3000" dirty="0"/>
              <a:t>Kontenery określają, gdzie znajdują się zasoby informacyjne</a:t>
            </a:r>
          </a:p>
          <a:p>
            <a:pPr lvl="2"/>
            <a:r>
              <a:rPr lang="pl" sz="3000" dirty="0"/>
              <a:t>Przechowywane</a:t>
            </a:r>
          </a:p>
          <a:p>
            <a:pPr lvl="2"/>
            <a:r>
              <a:rPr lang="pl" sz="3000" dirty="0"/>
              <a:t>Przewiezione</a:t>
            </a:r>
          </a:p>
          <a:p>
            <a:pPr lvl="2"/>
            <a:r>
              <a:rPr lang="pl" sz="3000" dirty="0"/>
              <a:t>Obrobione</a:t>
            </a:r>
          </a:p>
          <a:p>
            <a:pPr lvl="1"/>
            <a:endParaRPr lang="en-US" sz="3000" dirty="0"/>
          </a:p>
          <a:p>
            <a:pPr lvl="0"/>
            <a:r>
              <a:rPr lang="pl" sz="4400" dirty="0"/>
              <a:t>Punkty wrażliwości i zagrożenia, które zagrażają zasobowi informacyjnemu</a:t>
            </a:r>
            <a:endParaRPr lang="en-US" sz="3000" dirty="0"/>
          </a:p>
          <a:p>
            <a:pPr lvl="1"/>
            <a:endParaRPr lang="en-US" sz="3000" dirty="0"/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" sz="3200" dirty="0"/>
              <a:t>np. oprogramowanie, sprzęt, sieć, ludzie</a:t>
            </a:r>
          </a:p>
          <a:p>
            <a:pPr lvl="1"/>
            <a:endParaRPr lang="en-US" sz="3000" dirty="0"/>
          </a:p>
          <a:p>
            <a:pPr lvl="1"/>
            <a:r>
              <a:rPr lang="pl" sz="4400" dirty="0"/>
              <a:t>właściciel kontenera często przejmuje opiekę nad Twoim zasobem informacyjnym -&gt; pomaga zidentyfikować odpowiednie środki ograniczające ryzyko</a:t>
            </a:r>
            <a:endParaRPr lang="en-US" sz="3000" dirty="0"/>
          </a:p>
          <a:p>
            <a:pPr lvl="1"/>
            <a:endParaRPr lang="en-US" sz="3000" dirty="0"/>
          </a:p>
          <a:p>
            <a:pPr lvl="1"/>
            <a:r>
              <a:rPr lang="pl" sz="3000" dirty="0"/>
              <a:t>Kontenery zasobów informacyjnych mogą zawierać</a:t>
            </a:r>
          </a:p>
          <a:p>
            <a:pPr lvl="2"/>
            <a:r>
              <a:rPr lang="pl" sz="3000" dirty="0"/>
              <a:t>Technologia i aktywa techniczne</a:t>
            </a:r>
          </a:p>
          <a:p>
            <a:pPr lvl="2"/>
            <a:r>
              <a:rPr lang="pl" sz="3000" dirty="0"/>
              <a:t>Majątek pisany i dokumentacja</a:t>
            </a:r>
          </a:p>
          <a:p>
            <a:pPr lvl="2"/>
            <a:r>
              <a:rPr lang="pl" sz="3000" dirty="0"/>
              <a:t>Zasoby wiedzy i kompetencji ludzi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0941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198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8835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err="1"/>
              <a:t>Area</a:t>
            </a:r>
            <a:r>
              <a:rPr lang="pl-PL" dirty="0"/>
              <a:t> of </a:t>
            </a:r>
            <a:r>
              <a:rPr lang="pl-PL" dirty="0" err="1"/>
              <a:t>concern</a:t>
            </a:r>
            <a:r>
              <a:rPr lang="pl-PL" dirty="0"/>
              <a:t> to stwierdzenie dotyczące zdarzenia, które może mieć wpływ na zidentyfikowany zasób informacyjny - w tym kroku identyfikuje się więc i dokumentuje możliwe zagrożenia</a:t>
            </a:r>
          </a:p>
          <a:p>
            <a:endParaRPr lang="de-DE" dirty="0"/>
          </a:p>
          <a:p>
            <a:r>
              <a:rPr lang="pl-PL" dirty="0"/>
              <a:t>Sugeruje się identyfikację możliwych zagrożeń </a:t>
            </a:r>
          </a:p>
          <a:p>
            <a:endParaRPr lang="pl-PL" dirty="0"/>
          </a:p>
          <a:p>
            <a:r>
              <a:rPr lang="pl-PL" dirty="0"/>
              <a:t>Obszary zainteresowania stanowią podstawę dla kolejnych kroków</a:t>
            </a:r>
          </a:p>
          <a:p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purpose of this step is </a:t>
            </a:r>
            <a:r>
              <a:rPr lang="en-US" b="1" dirty="0"/>
              <a:t>not to capture a complete list </a:t>
            </a:r>
            <a:r>
              <a:rPr lang="en-US" dirty="0"/>
              <a:t>of all possible threat scenarios for an information asset; instead, the idea is </a:t>
            </a:r>
            <a:r>
              <a:rPr lang="en-US" b="1" dirty="0"/>
              <a:t>to quickly capture those situations or conditions that come immediately to mind </a:t>
            </a:r>
            <a:r>
              <a:rPr lang="en-US" dirty="0"/>
              <a:t>that could affect your asset and record them.</a:t>
            </a: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/>
              <a:t>Celem tego kroku nie jest </a:t>
            </a:r>
            <a:r>
              <a:rPr lang="pl-PL" sz="1200" b="1" dirty="0"/>
              <a:t>stworzenie kompletnej listy </a:t>
            </a:r>
            <a:r>
              <a:rPr lang="pl-PL" sz="1200" dirty="0"/>
              <a:t>wszystkich możliwych scenariuszy zagrożeń dla zasobu informacyjnego; zamiast tego, </a:t>
            </a:r>
            <a:r>
              <a:rPr lang="pl-PL" sz="1200" b="1" dirty="0"/>
              <a:t>chodzi o szybkie uchwycenie tych sytuacji lub warunków, które przychodzą natychmiast na myśl</a:t>
            </a:r>
            <a:r>
              <a:rPr lang="pl-PL" sz="1200" dirty="0"/>
              <a:t>, a które mogą mieć wpływ na dany zasób i zapisanie ich.</a:t>
            </a:r>
            <a:endParaRPr lang="en-US" sz="1200" dirty="0"/>
          </a:p>
          <a:p>
            <a:endParaRPr lang="de-DE" dirty="0"/>
          </a:p>
          <a:p>
            <a:r>
              <a:rPr lang="en-US" sz="2800" dirty="0" err="1"/>
              <a:t>Burza</a:t>
            </a:r>
            <a:r>
              <a:rPr lang="en-US" sz="2800" dirty="0"/>
              <a:t> </a:t>
            </a:r>
            <a:r>
              <a:rPr lang="en-US" sz="2800" dirty="0" err="1"/>
              <a:t>mózgów</a:t>
            </a:r>
            <a:r>
              <a:rPr lang="en-US" sz="2800" dirty="0"/>
              <a:t> </a:t>
            </a:r>
            <a:r>
              <a:rPr lang="en-US" sz="2800" dirty="0" err="1"/>
              <a:t>na</a:t>
            </a:r>
            <a:r>
              <a:rPr lang="en-US" sz="2800" dirty="0"/>
              <a:t> </a:t>
            </a:r>
            <a:r>
              <a:rPr lang="en-US" sz="2800" dirty="0" err="1"/>
              <a:t>temat</a:t>
            </a:r>
            <a:r>
              <a:rPr lang="en-US" sz="2800" dirty="0"/>
              <a:t> </a:t>
            </a:r>
            <a:endParaRPr lang="pl-PL" sz="2800" dirty="0"/>
          </a:p>
          <a:p>
            <a:r>
              <a:rPr lang="pl-PL" sz="2800" dirty="0"/>
              <a:t>	Możliwe warunki zagrażające zasobowi informacyjnemu</a:t>
            </a:r>
          </a:p>
          <a:p>
            <a:r>
              <a:rPr lang="pl-PL" sz="2800" dirty="0"/>
              <a:t>	Możliwe konsekwencje </a:t>
            </a:r>
            <a:endParaRPr lang="de-DE" dirty="0"/>
          </a:p>
          <a:p>
            <a:endParaRPr lang="de-DE" dirty="0"/>
          </a:p>
          <a:p>
            <a:r>
              <a:rPr lang="pl-PL" dirty="0"/>
              <a:t>Należy rozważyć różne podmioty, motywy i wyniki związane z obszarem zainteresowania. Należy pamiętać o wymaganiach bezpieczeństwa, które zostały ustalone dla danego zasobu informacyjnego i o tym, jak mogą one zostać naruszone.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5176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22031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45967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obszary zainteresowania są rozszerzone na scenariusze zagrożeń, które bardziej szczegółowo opisują właściwości zagrożenia</a:t>
            </a:r>
          </a:p>
          <a:p>
            <a:endParaRPr lang="en-US" dirty="0"/>
          </a:p>
          <a:p>
            <a:r>
              <a:rPr lang="pl-PL" dirty="0"/>
              <a:t>Zasób - coś, co ma wartość dla przedsiębiorstwa </a:t>
            </a:r>
          </a:p>
          <a:p>
            <a:r>
              <a:rPr lang="pl-PL" dirty="0"/>
              <a:t>Dostęp/środki - sposób, w jaki składnik zasobów jest dostępny dla aktora (środki techniczne, dostęp fizyczny). Dostęp dotyczy tylko aktorów ludzkich. </a:t>
            </a:r>
          </a:p>
          <a:p>
            <a:r>
              <a:rPr lang="pl-PL" dirty="0"/>
              <a:t>Aktor - kto lub co może naruszyć wymogi bezpieczeństwa (poufność, integralność, dostępność) zasobu </a:t>
            </a:r>
          </a:p>
          <a:p>
            <a:r>
              <a:rPr lang="pl-PL" dirty="0"/>
              <a:t>Motyw - zamiar działającego (np. celowy lub przypadkowy). Motyw ma zastosowanie tylko do aktorów ludzkich. </a:t>
            </a:r>
          </a:p>
          <a:p>
            <a:r>
              <a:rPr lang="pl-PL" dirty="0"/>
              <a:t>Wynik - bezpośredni rezultat (ujawnienie, modyfikacja, zniszczenie, utrata, przerwanie) naruszenia wymogów bezpieczeństwa zasobu</a:t>
            </a:r>
          </a:p>
          <a:p>
            <a:endParaRPr lang="en-US" dirty="0"/>
          </a:p>
          <a:p>
            <a:r>
              <a:rPr lang="pl-PL" dirty="0"/>
              <a:t>Obszary, których dotyczy problem, są przekształcane w scenariusze zagrożeń (drzewa)</a:t>
            </a:r>
          </a:p>
          <a:p>
            <a:r>
              <a:rPr lang="pl-PL" dirty="0"/>
              <a:t>	Podmioty ludzkie wykorzystujące środki techniczne</a:t>
            </a:r>
          </a:p>
          <a:p>
            <a:pPr lvl="2"/>
            <a:r>
              <a:rPr lang="pl-PL" dirty="0"/>
              <a:t>Podmioty ludzkie wykorzystujące dostęp fizyczny</a:t>
            </a:r>
          </a:p>
          <a:p>
            <a:pPr lvl="2"/>
            <a:r>
              <a:rPr lang="pl-PL" dirty="0"/>
              <a:t>Problemy techniczne (awarie oprogramowania, wady sprzętu, złośliwy kod)</a:t>
            </a:r>
          </a:p>
          <a:p>
            <a:pPr lvl="2"/>
            <a:r>
              <a:rPr lang="pl-PL" dirty="0"/>
              <a:t>Inne problemy (klęski żywiołowe, zakłócenia spowodowane przez osoby trzecie, zasilanie)</a:t>
            </a:r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99277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W tym kroku ze scenariuszy zagrożeń wyprowadzane są konsekwencje w celu identyfikacji ryzyka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0500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8170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jakościowo określać, w jakim stopniu organizacja jest dotknięta przez zagrożenie, poprzez obliczenie wyniku oceny ryzyka dla wszystkich zidentyfikowanych </a:t>
            </a:r>
            <a:r>
              <a:rPr lang="pl-PL" dirty="0" err="1"/>
              <a:t>ryzyk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17695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Wychodząc od scenariusza zagrożenia i konsekwencji z poprzedniego kroku, dla każdego obszaru oddziaływania przypisywana jest wartość wpływu. Wynik dotyczący ryzyka pomaga w ustaleniu priorytetów w kolejnych etapach.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Wartość jakościowa przypisana w celu opisania zakresu wpływu na organizację w przypadku realizacji scenariusza zagrożenia i wynikającego z niego wpływu. Wartość wpływu pochodzi z kryteriów pomiaru ryzyka.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/>
              <a:t>Przykład wpływu/ Zdefiniuj, co oznaczają poziomy wpływu w kontekście organizacji.</a:t>
            </a:r>
            <a:endParaRPr lang="en-US" dirty="0"/>
          </a:p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85895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W rezultacie otrzymujemy teraz dobry profil ryzyka zasobów informacyjnych dla każdego składnika, jak widać na przykładzie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14939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8607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Wybór</a:t>
            </a:r>
            <a:r>
              <a:rPr lang="en-US" dirty="0"/>
              <a:t> </a:t>
            </a:r>
            <a:r>
              <a:rPr lang="en-US" dirty="0" err="1"/>
              <a:t>metody</a:t>
            </a:r>
            <a:r>
              <a:rPr lang="en-US" dirty="0"/>
              <a:t> </a:t>
            </a:r>
            <a:r>
              <a:rPr lang="en-US" dirty="0" err="1"/>
              <a:t>łagodzenia</a:t>
            </a:r>
            <a:r>
              <a:rPr lang="en-US" dirty="0"/>
              <a:t> </a:t>
            </a:r>
            <a:r>
              <a:rPr lang="en-US" dirty="0" err="1"/>
              <a:t>skutków</a:t>
            </a: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2461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73325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19CE5F-4222-D44B-A5B9-52360EF51300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42587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B440EB-C5CD-7245-AE6D-83AAE35B2981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856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11/22/2022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3243318"/>
          </a:xfrm>
        </p:spPr>
        <p:txBody>
          <a:bodyPr>
            <a:normAutofit/>
          </a:bodyPr>
          <a:lstStyle/>
          <a:p>
            <a:r>
              <a:rPr lang="pl-PL" b="1" dirty="0">
                <a:latin typeface="Arial" panose="020B0604020202020204" pitchFamily="34" charset="0"/>
                <a:cs typeface="Arial" panose="020B0604020202020204" pitchFamily="34" charset="0"/>
              </a:rPr>
              <a:t>Zarządzanie ryzykiem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pl-PL" sz="6000" b="1" dirty="0"/>
              <a:t>Podstawy</a:t>
            </a:r>
            <a:endParaRPr lang="en-US" sz="6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443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Motywacja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89632"/>
            <a:ext cx="11059200" cy="3910368"/>
          </a:xfrm>
        </p:spPr>
        <p:txBody>
          <a:bodyPr>
            <a:normAutofit/>
          </a:bodyPr>
          <a:lstStyle/>
          <a:p>
            <a:r>
              <a:rPr lang="pl-PL" sz="4000" dirty="0"/>
              <a:t>Tworzy wartość dla organizacji</a:t>
            </a:r>
          </a:p>
          <a:p>
            <a:endParaRPr lang="pl-PL" sz="4000" dirty="0"/>
          </a:p>
          <a:p>
            <a:r>
              <a:rPr lang="pl-PL" sz="4000" dirty="0"/>
              <a:t>Niezbędna do podejmowania decyzji</a:t>
            </a:r>
          </a:p>
          <a:p>
            <a:endParaRPr lang="pl-PL" sz="4000" dirty="0"/>
          </a:p>
          <a:p>
            <a:r>
              <a:rPr lang="pl-PL" sz="4000" dirty="0"/>
              <a:t>Pomaga radzić sobie z niepewnością</a:t>
            </a: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Określenie</a:t>
            </a:r>
            <a:r>
              <a:rPr lang="en-US" dirty="0"/>
              <a:t> </a:t>
            </a:r>
            <a:r>
              <a:rPr lang="en-US" dirty="0" err="1"/>
              <a:t>ryzyka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645664"/>
            <a:ext cx="11059200" cy="3654336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pl-PL" sz="4000" b="1" dirty="0">
                <a:solidFill>
                  <a:schemeClr val="accent1">
                    <a:lumMod val="75000"/>
                  </a:schemeClr>
                </a:solidFill>
              </a:rPr>
              <a:t>Wpływ niepewności na realizację celów</a:t>
            </a:r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”</a:t>
            </a:r>
            <a:r>
              <a:rPr lang="en-US" sz="4000" dirty="0"/>
              <a:t> (ISO 31000)</a:t>
            </a:r>
          </a:p>
          <a:p>
            <a:endParaRPr lang="en-US" sz="4000" dirty="0"/>
          </a:p>
          <a:p>
            <a:r>
              <a:rPr lang="pl-PL" sz="4000" dirty="0"/>
              <a:t>Wyniki mogą być negatywne lub pozytywne</a:t>
            </a: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Rectangle 1">
            <a:extLst>
              <a:ext uri="{FF2B5EF4-FFF2-40B4-BE49-F238E27FC236}">
                <a16:creationId xmlns:a16="http://schemas.microsoft.com/office/drawing/2014/main" id="{3EF2F57A-CEA3-3B56-A59E-D2E2E7DD4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12F6D28-7129-2E09-3774-33552F5AC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875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Definiowanie</a:t>
            </a:r>
            <a:r>
              <a:rPr lang="en-US" dirty="0"/>
              <a:t> </a:t>
            </a:r>
            <a:r>
              <a:rPr lang="en-US" dirty="0" err="1"/>
              <a:t>ryzyka</a:t>
            </a:r>
            <a:r>
              <a:rPr lang="en-US" dirty="0"/>
              <a:t> - </a:t>
            </a:r>
            <a:r>
              <a:rPr lang="en-US" dirty="0" err="1"/>
              <a:t>podstawowe</a:t>
            </a:r>
            <a:r>
              <a:rPr lang="en-US" dirty="0"/>
              <a:t> </a:t>
            </a:r>
            <a:r>
              <a:rPr lang="en-US" dirty="0" err="1"/>
              <a:t>pojęcia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89632"/>
            <a:ext cx="11059200" cy="3910368"/>
          </a:xfrm>
        </p:spPr>
        <p:txBody>
          <a:bodyPr>
            <a:normAutofit/>
          </a:bodyPr>
          <a:lstStyle/>
          <a:p>
            <a:r>
              <a:rPr lang="en-US" sz="4000" dirty="0" err="1"/>
              <a:t>Zagrożenie</a:t>
            </a:r>
            <a:endParaRPr lang="en-US" sz="4000" dirty="0"/>
          </a:p>
          <a:p>
            <a:endParaRPr lang="en-US" sz="4000" dirty="0"/>
          </a:p>
          <a:p>
            <a:r>
              <a:rPr lang="en-US" sz="4000" dirty="0" err="1"/>
              <a:t>Prawdopodobieństwo</a:t>
            </a:r>
            <a:endParaRPr lang="en-US" sz="4000" dirty="0"/>
          </a:p>
          <a:p>
            <a:endParaRPr lang="en-US" sz="4000" dirty="0"/>
          </a:p>
          <a:p>
            <a:r>
              <a:rPr lang="en-US" sz="4000" dirty="0" err="1"/>
              <a:t>Wpływ</a:t>
            </a: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47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/>
              <a:t>Zagrożenia</a:t>
            </a:r>
            <a:r>
              <a:rPr lang="en-US" sz="6000" b="1" dirty="0"/>
              <a:t> </a:t>
            </a:r>
            <a:r>
              <a:rPr lang="en-US" sz="6000" b="1" dirty="0" err="1"/>
              <a:t>bezpieczeństwa</a:t>
            </a:r>
            <a:r>
              <a:rPr lang="en-US" sz="6000" b="1" dirty="0"/>
              <a:t> </a:t>
            </a:r>
            <a:r>
              <a:rPr lang="en-US" sz="6000" b="1" dirty="0" err="1"/>
              <a:t>informacji</a:t>
            </a:r>
            <a:endParaRPr lang="en-US" sz="6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40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en-US" dirty="0" err="1"/>
              <a:t>Zagrożenia</a:t>
            </a:r>
            <a:r>
              <a:rPr lang="en-US" dirty="0"/>
              <a:t> </a:t>
            </a:r>
            <a:r>
              <a:rPr lang="en-US" dirty="0" err="1"/>
              <a:t>bezpieczeństwa</a:t>
            </a:r>
            <a:r>
              <a:rPr lang="en-US" dirty="0"/>
              <a:t> </a:t>
            </a:r>
            <a:r>
              <a:rPr lang="en-US" dirty="0" err="1"/>
              <a:t>informacji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89632"/>
            <a:ext cx="11059200" cy="3910368"/>
          </a:xfrm>
        </p:spPr>
        <p:txBody>
          <a:bodyPr>
            <a:normAutofit/>
          </a:bodyPr>
          <a:lstStyle/>
          <a:p>
            <a:r>
              <a:rPr lang="pl-PL" sz="4000" dirty="0"/>
              <a:t>Zagrożenie dla celów bezpieczeństwa informacji </a:t>
            </a:r>
            <a:r>
              <a:rPr lang="en-US" sz="4000" dirty="0"/>
              <a:t>:</a:t>
            </a:r>
          </a:p>
          <a:p>
            <a:pPr marL="893763" lvl="1" indent="-436563"/>
            <a:r>
              <a:rPr lang="en-US" sz="3600" dirty="0" err="1">
                <a:cs typeface="Courier New" panose="02070309020205020404" pitchFamily="49" charset="0"/>
              </a:rPr>
              <a:t>Poufność</a:t>
            </a:r>
            <a:endParaRPr lang="en-US" sz="3600" dirty="0">
              <a:cs typeface="Courier New" panose="02070309020205020404" pitchFamily="49" charset="0"/>
            </a:endParaRPr>
          </a:p>
          <a:p>
            <a:pPr marL="893763" lvl="1" indent="-436563"/>
            <a:r>
              <a:rPr lang="en-US" sz="3600" dirty="0" err="1">
                <a:cs typeface="Courier New" panose="02070309020205020404" pitchFamily="49" charset="0"/>
              </a:rPr>
              <a:t>Integralność</a:t>
            </a:r>
            <a:endParaRPr lang="en-US" sz="3600" dirty="0">
              <a:cs typeface="Courier New" panose="02070309020205020404" pitchFamily="49" charset="0"/>
            </a:endParaRPr>
          </a:p>
          <a:p>
            <a:pPr marL="893763" lvl="1" indent="-436563"/>
            <a:r>
              <a:rPr lang="en-US" sz="3600" dirty="0" err="1">
                <a:cs typeface="Courier New" panose="02070309020205020404" pitchFamily="49" charset="0"/>
              </a:rPr>
              <a:t>Dostępność</a:t>
            </a:r>
            <a:endParaRPr lang="pl-PL" sz="3600" dirty="0">
              <a:cs typeface="Courier New" panose="02070309020205020404" pitchFamily="49" charset="0"/>
            </a:endParaRPr>
          </a:p>
          <a:p>
            <a:pPr marL="893763" lvl="1" indent="-436563"/>
            <a:endParaRPr lang="pl-PL" sz="3600" dirty="0">
              <a:cs typeface="Courier New" panose="02070309020205020404" pitchFamily="49" charset="0"/>
            </a:endParaRPr>
          </a:p>
          <a:p>
            <a:pPr marL="457200" lvl="1" indent="0">
              <a:buNone/>
            </a:pPr>
            <a:r>
              <a:rPr lang="pl-PL" sz="3600" dirty="0">
                <a:cs typeface="Courier New" panose="02070309020205020404" pitchFamily="49" charset="0"/>
              </a:rPr>
              <a:t>(</a:t>
            </a:r>
            <a:r>
              <a:rPr lang="pl-PL" sz="3600" b="1" dirty="0" err="1">
                <a:cs typeface="Courier New" panose="02070309020205020404" pitchFamily="49" charset="0"/>
              </a:rPr>
              <a:t>C</a:t>
            </a:r>
            <a:r>
              <a:rPr lang="pl-PL" sz="3600" dirty="0" err="1">
                <a:cs typeface="Courier New" panose="02070309020205020404" pitchFamily="49" charset="0"/>
              </a:rPr>
              <a:t>onfidentiality</a:t>
            </a:r>
            <a:r>
              <a:rPr lang="pl-PL" sz="3600" dirty="0">
                <a:cs typeface="Courier New" panose="02070309020205020404" pitchFamily="49" charset="0"/>
              </a:rPr>
              <a:t>, </a:t>
            </a:r>
            <a:r>
              <a:rPr lang="pl-PL" sz="3600" b="1" dirty="0" err="1">
                <a:cs typeface="Courier New" panose="02070309020205020404" pitchFamily="49" charset="0"/>
              </a:rPr>
              <a:t>I</a:t>
            </a:r>
            <a:r>
              <a:rPr lang="pl-PL" sz="3600" dirty="0" err="1">
                <a:cs typeface="Courier New" panose="02070309020205020404" pitchFamily="49" charset="0"/>
              </a:rPr>
              <a:t>ntegrity</a:t>
            </a:r>
            <a:r>
              <a:rPr lang="pl-PL" sz="3600" dirty="0">
                <a:cs typeface="Courier New" panose="02070309020205020404" pitchFamily="49" charset="0"/>
              </a:rPr>
              <a:t>, </a:t>
            </a:r>
            <a:r>
              <a:rPr lang="pl-PL" sz="3600" b="1" dirty="0" err="1">
                <a:cs typeface="Courier New" panose="02070309020205020404" pitchFamily="49" charset="0"/>
              </a:rPr>
              <a:t>A</a:t>
            </a:r>
            <a:r>
              <a:rPr lang="pl-PL" sz="3600" dirty="0" err="1">
                <a:cs typeface="Courier New" panose="02070309020205020404" pitchFamily="49" charset="0"/>
              </a:rPr>
              <a:t>vailability</a:t>
            </a:r>
            <a:r>
              <a:rPr lang="pl-PL" sz="3600" dirty="0">
                <a:cs typeface="Courier New" panose="02070309020205020404" pitchFamily="49" charset="0"/>
              </a:rPr>
              <a:t> – </a:t>
            </a:r>
            <a:r>
              <a:rPr lang="pl-PL" sz="3600" b="1" dirty="0">
                <a:cs typeface="Courier New" panose="02070309020205020404" pitchFamily="49" charset="0"/>
              </a:rPr>
              <a:t>CIA</a:t>
            </a:r>
            <a:r>
              <a:rPr lang="pl-PL" sz="3600" dirty="0">
                <a:cs typeface="Courier New" panose="02070309020205020404" pitchFamily="49" charset="0"/>
              </a:rPr>
              <a:t>)</a:t>
            </a:r>
          </a:p>
          <a:p>
            <a:pPr marL="457200" lvl="1" indent="0">
              <a:buNone/>
            </a:pPr>
            <a:endParaRPr lang="pl-PL" sz="3600" dirty="0">
              <a:cs typeface="Courier New" panose="02070309020205020404" pitchFamily="49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61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Zagrożenia</a:t>
            </a:r>
            <a:r>
              <a:rPr lang="en-US" dirty="0"/>
              <a:t> </a:t>
            </a:r>
            <a:r>
              <a:rPr lang="en-US" dirty="0" err="1"/>
              <a:t>bezpieczeństwa</a:t>
            </a:r>
            <a:r>
              <a:rPr lang="en-US" dirty="0"/>
              <a:t> </a:t>
            </a:r>
            <a:r>
              <a:rPr lang="en-US" dirty="0" err="1"/>
              <a:t>informacji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036064"/>
            <a:ext cx="11059200" cy="4263936"/>
          </a:xfrm>
        </p:spPr>
        <p:txBody>
          <a:bodyPr>
            <a:normAutofit fontScale="92500"/>
          </a:bodyPr>
          <a:lstStyle/>
          <a:p>
            <a:r>
              <a:rPr lang="pl-PL" sz="4000" dirty="0"/>
              <a:t>Powszechne zagrożenia bezpieczeństwa informacji</a:t>
            </a:r>
            <a:endParaRPr lang="en-US" sz="4000" dirty="0"/>
          </a:p>
          <a:p>
            <a:endParaRPr lang="en-US" sz="4000" dirty="0"/>
          </a:p>
          <a:p>
            <a:r>
              <a:rPr lang="pl-PL" sz="4000" dirty="0"/>
              <a:t>Cenne źródła</a:t>
            </a:r>
            <a:endParaRPr lang="en-US" sz="4000" dirty="0"/>
          </a:p>
          <a:p>
            <a:pPr lvl="1"/>
            <a:r>
              <a:rPr lang="pl-PL" sz="3600" dirty="0"/>
              <a:t>BSI Elementarne zagrożenia IT-</a:t>
            </a:r>
            <a:r>
              <a:rPr lang="pl-PL" sz="3600" dirty="0" err="1"/>
              <a:t>Grundschutz</a:t>
            </a:r>
            <a:r>
              <a:rPr lang="pl-PL" sz="3600" dirty="0"/>
              <a:t>-</a:t>
            </a:r>
            <a:r>
              <a:rPr lang="pl-PL" sz="3600" dirty="0" err="1"/>
              <a:t>Compendium</a:t>
            </a:r>
            <a:endParaRPr lang="pl-PL" sz="3600" dirty="0"/>
          </a:p>
          <a:p>
            <a:pPr lvl="1"/>
            <a:r>
              <a:rPr lang="pl-PL" sz="3600" dirty="0"/>
              <a:t>ISO 27005 - załącznik C</a:t>
            </a:r>
          </a:p>
          <a:p>
            <a:pPr lvl="1"/>
            <a:r>
              <a:rPr lang="pl-PL" sz="3600" dirty="0"/>
              <a:t>COBIT Scenariusze zagrożeń</a:t>
            </a:r>
            <a:endParaRPr lang="en-US" sz="3600" dirty="0"/>
          </a:p>
          <a:p>
            <a:pPr lvl="1"/>
            <a:r>
              <a:rPr lang="en-US" sz="3600" dirty="0"/>
              <a:t>…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14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/>
              <a:t>Podejście</a:t>
            </a:r>
            <a:r>
              <a:rPr lang="en-US" sz="6000" b="1" dirty="0"/>
              <a:t> do </a:t>
            </a:r>
            <a:r>
              <a:rPr lang="en-US" sz="6000" b="1" dirty="0" err="1"/>
              <a:t>zarządzania</a:t>
            </a:r>
            <a:r>
              <a:rPr lang="en-US" sz="6000" b="1" dirty="0"/>
              <a:t> </a:t>
            </a:r>
            <a:r>
              <a:rPr lang="en-US" sz="6000" b="1" dirty="0" err="1"/>
              <a:t>ryzykiem</a:t>
            </a:r>
            <a:endParaRPr lang="en-US" sz="60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204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Z</a:t>
            </a:r>
            <a:r>
              <a:rPr lang="en-US" dirty="0" err="1"/>
              <a:t>arządzania</a:t>
            </a:r>
            <a:r>
              <a:rPr lang="en-US" dirty="0"/>
              <a:t> </a:t>
            </a:r>
            <a:r>
              <a:rPr lang="en-US" dirty="0" err="1"/>
              <a:t>ryzykiem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389632"/>
            <a:ext cx="11059200" cy="3910368"/>
          </a:xfrm>
        </p:spPr>
        <p:txBody>
          <a:bodyPr>
            <a:normAutofit/>
          </a:bodyPr>
          <a:lstStyle/>
          <a:p>
            <a:r>
              <a:rPr lang="pl-PL" sz="4000" dirty="0"/>
              <a:t>Systematyczne podejście</a:t>
            </a:r>
          </a:p>
          <a:p>
            <a:endParaRPr lang="pl-PL" sz="4000" dirty="0"/>
          </a:p>
          <a:p>
            <a:r>
              <a:rPr lang="pl-PL" sz="4000" dirty="0"/>
              <a:t>Dostosowane do organizacji</a:t>
            </a:r>
          </a:p>
          <a:p>
            <a:endParaRPr lang="pl-PL" sz="4000" dirty="0"/>
          </a:p>
          <a:p>
            <a:r>
              <a:rPr lang="pl-PL" sz="4000" dirty="0"/>
              <a:t>Wymaga akceptacji kierownictwa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95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Identyfikacja</a:t>
            </a:r>
            <a:r>
              <a:rPr lang="en-US" dirty="0"/>
              <a:t> </a:t>
            </a:r>
            <a:r>
              <a:rPr lang="en-US" dirty="0" err="1"/>
              <a:t>ryzyka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9" name="Picture 2" descr="Free vector graphics of Magnifying glass">
            <a:extLst>
              <a:ext uri="{FF2B5EF4-FFF2-40B4-BE49-F238E27FC236}">
                <a16:creationId xmlns:a16="http://schemas.microsoft.com/office/drawing/2014/main" id="{A8F682E7-1ADA-521F-7B48-78E59EECD7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945" y="1844824"/>
            <a:ext cx="4401399" cy="4572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6A4E4C36-2EE7-BCB9-196A-92A583DC90BF}"/>
              </a:ext>
            </a:extLst>
          </p:cNvPr>
          <p:cNvSpPr txBox="1"/>
          <p:nvPr/>
        </p:nvSpPr>
        <p:spPr>
          <a:xfrm>
            <a:off x="4105801" y="3018750"/>
            <a:ext cx="15679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/>
              <a:t>Ryzyko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713530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Analiza</a:t>
            </a:r>
            <a:r>
              <a:rPr lang="en-US" dirty="0"/>
              <a:t> </a:t>
            </a:r>
            <a:r>
              <a:rPr lang="en-US" dirty="0" err="1"/>
              <a:t>ryzyka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Picture 2" descr="Free vector graphics of Risk">
            <a:extLst>
              <a:ext uri="{FF2B5EF4-FFF2-40B4-BE49-F238E27FC236}">
                <a16:creationId xmlns:a16="http://schemas.microsoft.com/office/drawing/2014/main" id="{00B0A3BC-8541-2C3A-45F1-7CE732119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672" y="2105273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66759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Ocena</a:t>
            </a:r>
            <a:r>
              <a:rPr lang="en-US" dirty="0"/>
              <a:t> </a:t>
            </a:r>
            <a:r>
              <a:rPr lang="en-US" dirty="0" err="1"/>
              <a:t>ryzyka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Picture 2" descr="Free vector graphics of Checklist">
            <a:extLst>
              <a:ext uri="{FF2B5EF4-FFF2-40B4-BE49-F238E27FC236}">
                <a16:creationId xmlns:a16="http://schemas.microsoft.com/office/drawing/2014/main" id="{7990A05E-22FC-8A06-A570-D6C83EB81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900" y="1844823"/>
            <a:ext cx="4525964" cy="452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9518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/>
          </a:bodyPr>
          <a:lstStyle/>
          <a:p>
            <a:r>
              <a:rPr lang="pl-PL" dirty="0"/>
              <a:t>Postępowanie w przypadku ryzyka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Picture 2" descr="Free photos of Bandage">
            <a:extLst>
              <a:ext uri="{FF2B5EF4-FFF2-40B4-BE49-F238E27FC236}">
                <a16:creationId xmlns:a16="http://schemas.microsoft.com/office/drawing/2014/main" id="{7915B7E5-829A-55AE-666F-69EA1C418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0078" y="1554242"/>
            <a:ext cx="7454540" cy="493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A3D0284-3A61-3ADC-EE73-432D95E65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982AED3A-4CBC-35AF-653B-06B566102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854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GB" dirty="0" err="1"/>
              <a:t>Ramy</a:t>
            </a:r>
            <a:r>
              <a:rPr lang="en-GB" dirty="0"/>
              <a:t> </a:t>
            </a:r>
            <a:r>
              <a:rPr lang="en-GB" dirty="0" err="1"/>
              <a:t>oceny</a:t>
            </a:r>
            <a:r>
              <a:rPr lang="en-GB" dirty="0"/>
              <a:t> </a:t>
            </a:r>
            <a:r>
              <a:rPr lang="en-GB" dirty="0" err="1"/>
              <a:t>ryzyka</a:t>
            </a:r>
            <a:endParaRPr lang="en-GB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9D2C16B8-F22E-FF0F-22B2-B5314F18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2163336"/>
            <a:ext cx="11447561" cy="4136663"/>
          </a:xfrm>
        </p:spPr>
        <p:txBody>
          <a:bodyPr>
            <a:normAutofit/>
          </a:bodyPr>
          <a:lstStyle/>
          <a:p>
            <a:r>
              <a:rPr lang="en-US" sz="3200" dirty="0" err="1"/>
              <a:t>Wspólne</a:t>
            </a:r>
            <a:r>
              <a:rPr lang="en-US" sz="3200" dirty="0"/>
              <a:t> </a:t>
            </a:r>
            <a:r>
              <a:rPr lang="en-US" sz="3200" dirty="0" err="1"/>
              <a:t>ramy</a:t>
            </a:r>
            <a:r>
              <a:rPr lang="en-US" sz="3200" dirty="0"/>
              <a:t> </a:t>
            </a:r>
            <a:r>
              <a:rPr lang="en-US" sz="3200" dirty="0" err="1"/>
              <a:t>oceny</a:t>
            </a:r>
            <a:r>
              <a:rPr lang="en-US" sz="3200" dirty="0"/>
              <a:t> </a:t>
            </a:r>
            <a:r>
              <a:rPr lang="en-US" sz="3200" dirty="0" err="1"/>
              <a:t>ryzyka</a:t>
            </a:r>
            <a:r>
              <a:rPr lang="en-US" sz="3200" dirty="0"/>
              <a:t> :</a:t>
            </a:r>
          </a:p>
          <a:p>
            <a:pPr lvl="1"/>
            <a:r>
              <a:rPr lang="en-US" sz="2800" dirty="0"/>
              <a:t>Operationally Critical Threat, Asset and Vulnerability Evaluation (OCTAVE)</a:t>
            </a:r>
          </a:p>
          <a:p>
            <a:pPr lvl="1"/>
            <a:r>
              <a:rPr lang="en-US" sz="2800" dirty="0"/>
              <a:t>Factor Analysis of Information Risk (FAIR)</a:t>
            </a:r>
          </a:p>
          <a:p>
            <a:pPr lvl="1"/>
            <a:r>
              <a:rPr lang="en-US" sz="2800" dirty="0"/>
              <a:t>NIST Risk Management Framework (NIST-RMF)</a:t>
            </a:r>
          </a:p>
          <a:p>
            <a:pPr lvl="1"/>
            <a:r>
              <a:rPr lang="en-US" sz="2800" dirty="0"/>
              <a:t>Threat Agent Risk Assessment (TARA)</a:t>
            </a:r>
          </a:p>
          <a:p>
            <a:pPr lvl="1"/>
            <a:r>
              <a:rPr lang="en-US" sz="2800" dirty="0"/>
              <a:t>COSO Enterprise Risk Management (COSO ERM)</a:t>
            </a:r>
          </a:p>
          <a:p>
            <a:pPr lvl="1"/>
            <a:r>
              <a:rPr lang="en-US" sz="2800" dirty="0"/>
              <a:t>ISO 31000 Risk Management</a:t>
            </a:r>
          </a:p>
          <a:p>
            <a:pPr lvl="1"/>
            <a:r>
              <a:rPr lang="en-US" sz="2800" dirty="0"/>
              <a:t>ISO 27005 Information Security 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3350849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9445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63337"/>
            <a:ext cx="7109737" cy="4136663"/>
          </a:xfrm>
        </p:spPr>
        <p:txBody>
          <a:bodyPr>
            <a:normAutofit lnSpcReduction="10000"/>
          </a:bodyPr>
          <a:lstStyle/>
          <a:p>
            <a:r>
              <a:rPr lang="pl-PL" sz="4000" dirty="0"/>
              <a:t>Podejście oparte na zasobach informacyjnych</a:t>
            </a:r>
          </a:p>
          <a:p>
            <a:endParaRPr lang="en-US" sz="4000" dirty="0"/>
          </a:p>
          <a:p>
            <a:r>
              <a:rPr lang="pl-PL" sz="4000" dirty="0"/>
              <a:t>Łatwa w użyciu</a:t>
            </a:r>
            <a:endParaRPr lang="en-US" sz="4000" dirty="0"/>
          </a:p>
          <a:p>
            <a:endParaRPr lang="en-US" sz="4000" dirty="0"/>
          </a:p>
          <a:p>
            <a:r>
              <a:rPr lang="pl-PL" sz="4000" dirty="0"/>
              <a:t>Dobrze nadaje się dla małych firm</a:t>
            </a:r>
            <a:endParaRPr lang="en-US" sz="40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0F2D973-BA04-7AFB-7C44-7529D5DE30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6751" y="1494262"/>
            <a:ext cx="3723217" cy="4805737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5BC7959F-2EEB-6538-B958-2F64B4A31E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altLang="pl-P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5082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AA75FDAB-B1B4-7E7C-EAA5-C98EDFC01EC9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8D542367-FE68-ACBF-34A9-2E8651AF29F2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E537F6B2-AB55-F40A-6E54-FFAE73256122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5452752E-FD9E-DF22-F879-7FB8D27189C5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F270ACE-B039-CF28-721F-B154E7F79D40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14AB1162-253D-CC3C-0B3A-4BA130833B67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B60523B-53CE-E5B2-6450-E10CC3EB93E0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17" name="Rechteck 16">
            <a:extLst>
              <a:ext uri="{FF2B5EF4-FFF2-40B4-BE49-F238E27FC236}">
                <a16:creationId xmlns:a16="http://schemas.microsoft.com/office/drawing/2014/main" id="{714CE70C-093E-E141-2421-1FEB1D054217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18" name="Rechteck 17">
            <a:extLst>
              <a:ext uri="{FF2B5EF4-FFF2-40B4-BE49-F238E27FC236}">
                <a16:creationId xmlns:a16="http://schemas.microsoft.com/office/drawing/2014/main" id="{F9EE8E18-EC0A-6975-06B9-4B626B615A61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FF4AE14C-6C05-8816-952C-F8ACF2CA08C9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8808A67A-7546-1F8A-AC53-FAF4147AA749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9ADDC05-3BD0-A6B2-C4B5-FEFC44C4074D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F25833DA-E1FC-A7F6-798F-520D215C66F8}"/>
              </a:ext>
            </a:extLst>
          </p:cNvPr>
          <p:cNvCxnSpPr>
            <a:cxnSpLocks/>
            <a:stCxn id="11" idx="3"/>
            <a:endCxn id="13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Gerade Verbindung mit Pfeil 22">
            <a:extLst>
              <a:ext uri="{FF2B5EF4-FFF2-40B4-BE49-F238E27FC236}">
                <a16:creationId xmlns:a16="http://schemas.microsoft.com/office/drawing/2014/main" id="{06E27A87-0EF7-ED2D-58DA-730D8C29064E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Gerade Verbindung mit Pfeil 23">
            <a:extLst>
              <a:ext uri="{FF2B5EF4-FFF2-40B4-BE49-F238E27FC236}">
                <a16:creationId xmlns:a16="http://schemas.microsoft.com/office/drawing/2014/main" id="{2260CC86-17B3-0AA8-8DA9-51E9995C32A5}"/>
              </a:ext>
            </a:extLst>
          </p:cNvPr>
          <p:cNvCxnSpPr>
            <a:cxnSpLocks/>
            <a:stCxn id="14" idx="3"/>
            <a:endCxn id="16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73D4AC77-2B73-39AA-110B-D4FB534C2167}"/>
              </a:ext>
            </a:extLst>
          </p:cNvPr>
          <p:cNvCxnSpPr>
            <a:cxnSpLocks/>
            <a:stCxn id="16" idx="2"/>
            <a:endCxn id="17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Gerade Verbindung mit Pfeil 25">
            <a:extLst>
              <a:ext uri="{FF2B5EF4-FFF2-40B4-BE49-F238E27FC236}">
                <a16:creationId xmlns:a16="http://schemas.microsoft.com/office/drawing/2014/main" id="{9A03A57E-2799-6E8F-5A56-6927C8F82271}"/>
              </a:ext>
            </a:extLst>
          </p:cNvPr>
          <p:cNvCxnSpPr>
            <a:cxnSpLocks/>
            <a:stCxn id="17" idx="3"/>
            <a:endCxn id="19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Gerade Verbindung mit Pfeil 26">
            <a:extLst>
              <a:ext uri="{FF2B5EF4-FFF2-40B4-BE49-F238E27FC236}">
                <a16:creationId xmlns:a16="http://schemas.microsoft.com/office/drawing/2014/main" id="{3979EDCA-A38F-B2C7-FE44-809BE4CD218D}"/>
              </a:ext>
            </a:extLst>
          </p:cNvPr>
          <p:cNvCxnSpPr>
            <a:cxnSpLocks/>
            <a:stCxn id="19" idx="2"/>
            <a:endCxn id="20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Gerade Verbindung mit Pfeil 27">
            <a:extLst>
              <a:ext uri="{FF2B5EF4-FFF2-40B4-BE49-F238E27FC236}">
                <a16:creationId xmlns:a16="http://schemas.microsoft.com/office/drawing/2014/main" id="{E3202F16-EB03-3601-8ED9-03656FA05F57}"/>
              </a:ext>
            </a:extLst>
          </p:cNvPr>
          <p:cNvCxnSpPr>
            <a:cxnSpLocks/>
            <a:stCxn id="20" idx="2"/>
            <a:endCxn id="21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7918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41" name="Rechteck 9">
            <a:extLst>
              <a:ext uri="{FF2B5EF4-FFF2-40B4-BE49-F238E27FC236}">
                <a16:creationId xmlns:a16="http://schemas.microsoft.com/office/drawing/2014/main" id="{4DD45398-824A-D0FE-B274-5A0E19106CB6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42" name="Rechteck 10">
            <a:extLst>
              <a:ext uri="{FF2B5EF4-FFF2-40B4-BE49-F238E27FC236}">
                <a16:creationId xmlns:a16="http://schemas.microsoft.com/office/drawing/2014/main" id="{C79DE59C-4A0D-F5E9-5294-91DF809B06C1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43" name="Rechteck 11">
            <a:extLst>
              <a:ext uri="{FF2B5EF4-FFF2-40B4-BE49-F238E27FC236}">
                <a16:creationId xmlns:a16="http://schemas.microsoft.com/office/drawing/2014/main" id="{A8CC6DF8-D341-C254-E59F-B88C2248A3F9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44" name="Rechteck 12">
            <a:extLst>
              <a:ext uri="{FF2B5EF4-FFF2-40B4-BE49-F238E27FC236}">
                <a16:creationId xmlns:a16="http://schemas.microsoft.com/office/drawing/2014/main" id="{DD9239AD-EEE6-B224-5275-E931E8EB397E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45" name="Rechteck 13">
            <a:extLst>
              <a:ext uri="{FF2B5EF4-FFF2-40B4-BE49-F238E27FC236}">
                <a16:creationId xmlns:a16="http://schemas.microsoft.com/office/drawing/2014/main" id="{882A2C02-647A-F9EA-EE2F-648D902DBB7F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46" name="Rechteck 14">
            <a:extLst>
              <a:ext uri="{FF2B5EF4-FFF2-40B4-BE49-F238E27FC236}">
                <a16:creationId xmlns:a16="http://schemas.microsoft.com/office/drawing/2014/main" id="{D4F97679-9D63-7509-AEFA-9D3700FA2283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47" name="Rechteck 15">
            <a:extLst>
              <a:ext uri="{FF2B5EF4-FFF2-40B4-BE49-F238E27FC236}">
                <a16:creationId xmlns:a16="http://schemas.microsoft.com/office/drawing/2014/main" id="{14DC9185-FD1C-B5BC-0994-9F426643EB2A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48" name="Rechteck 16">
            <a:extLst>
              <a:ext uri="{FF2B5EF4-FFF2-40B4-BE49-F238E27FC236}">
                <a16:creationId xmlns:a16="http://schemas.microsoft.com/office/drawing/2014/main" id="{A4A5EC92-C5FC-B592-9D1F-DA17C1FAD9E5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49" name="Rechteck 17">
            <a:extLst>
              <a:ext uri="{FF2B5EF4-FFF2-40B4-BE49-F238E27FC236}">
                <a16:creationId xmlns:a16="http://schemas.microsoft.com/office/drawing/2014/main" id="{8A3B153A-0CE1-328B-95AC-7A2576A776AC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50" name="Rechteck 18">
            <a:extLst>
              <a:ext uri="{FF2B5EF4-FFF2-40B4-BE49-F238E27FC236}">
                <a16:creationId xmlns:a16="http://schemas.microsoft.com/office/drawing/2014/main" id="{49230764-0899-6EF3-A1A9-0BF1056D2B2C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51" name="Rechteck 19">
            <a:extLst>
              <a:ext uri="{FF2B5EF4-FFF2-40B4-BE49-F238E27FC236}">
                <a16:creationId xmlns:a16="http://schemas.microsoft.com/office/drawing/2014/main" id="{9406F60A-ADA9-1E28-7B03-334542A05084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52" name="Rechteck 20">
            <a:extLst>
              <a:ext uri="{FF2B5EF4-FFF2-40B4-BE49-F238E27FC236}">
                <a16:creationId xmlns:a16="http://schemas.microsoft.com/office/drawing/2014/main" id="{D97B9949-C812-66DC-7CA1-0C5DBFE4787D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53" name="Gerade Verbindung mit Pfeil 21">
            <a:extLst>
              <a:ext uri="{FF2B5EF4-FFF2-40B4-BE49-F238E27FC236}">
                <a16:creationId xmlns:a16="http://schemas.microsoft.com/office/drawing/2014/main" id="{6CC0A53A-2004-2531-2082-39C00FE7524C}"/>
              </a:ext>
            </a:extLst>
          </p:cNvPr>
          <p:cNvCxnSpPr>
            <a:cxnSpLocks/>
            <a:stCxn id="42" idx="3"/>
            <a:endCxn id="44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Gerade Verbindung mit Pfeil 22">
            <a:extLst>
              <a:ext uri="{FF2B5EF4-FFF2-40B4-BE49-F238E27FC236}">
                <a16:creationId xmlns:a16="http://schemas.microsoft.com/office/drawing/2014/main" id="{700F515E-8E49-8566-6C1C-2BC159B5B49A}"/>
              </a:ext>
            </a:extLst>
          </p:cNvPr>
          <p:cNvCxnSpPr>
            <a:cxnSpLocks/>
            <a:stCxn id="44" idx="2"/>
            <a:endCxn id="45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Gerade Verbindung mit Pfeil 23">
            <a:extLst>
              <a:ext uri="{FF2B5EF4-FFF2-40B4-BE49-F238E27FC236}">
                <a16:creationId xmlns:a16="http://schemas.microsoft.com/office/drawing/2014/main" id="{565B4DDA-5580-131A-FB38-228AFDB5879F}"/>
              </a:ext>
            </a:extLst>
          </p:cNvPr>
          <p:cNvCxnSpPr>
            <a:cxnSpLocks/>
            <a:stCxn id="45" idx="3"/>
            <a:endCxn id="47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24">
            <a:extLst>
              <a:ext uri="{FF2B5EF4-FFF2-40B4-BE49-F238E27FC236}">
                <a16:creationId xmlns:a16="http://schemas.microsoft.com/office/drawing/2014/main" id="{85226C63-5B93-408C-244F-2D59C7BED426}"/>
              </a:ext>
            </a:extLst>
          </p:cNvPr>
          <p:cNvCxnSpPr>
            <a:cxnSpLocks/>
            <a:stCxn id="47" idx="2"/>
            <a:endCxn id="48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Gerade Verbindung mit Pfeil 25">
            <a:extLst>
              <a:ext uri="{FF2B5EF4-FFF2-40B4-BE49-F238E27FC236}">
                <a16:creationId xmlns:a16="http://schemas.microsoft.com/office/drawing/2014/main" id="{404D3479-8388-CEAA-E2A5-C1098AFC239C}"/>
              </a:ext>
            </a:extLst>
          </p:cNvPr>
          <p:cNvCxnSpPr>
            <a:cxnSpLocks/>
            <a:stCxn id="48" idx="3"/>
            <a:endCxn id="50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Gerade Verbindung mit Pfeil 26">
            <a:extLst>
              <a:ext uri="{FF2B5EF4-FFF2-40B4-BE49-F238E27FC236}">
                <a16:creationId xmlns:a16="http://schemas.microsoft.com/office/drawing/2014/main" id="{2E290A9E-F0B9-7AF1-F5A1-0838F66823BF}"/>
              </a:ext>
            </a:extLst>
          </p:cNvPr>
          <p:cNvCxnSpPr>
            <a:cxnSpLocks/>
            <a:stCxn id="50" idx="2"/>
            <a:endCxn id="51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Gerade Verbindung mit Pfeil 27">
            <a:extLst>
              <a:ext uri="{FF2B5EF4-FFF2-40B4-BE49-F238E27FC236}">
                <a16:creationId xmlns:a16="http://schemas.microsoft.com/office/drawing/2014/main" id="{5E6F12F9-079E-6E79-FD6A-6F5F5857D4A5}"/>
              </a:ext>
            </a:extLst>
          </p:cNvPr>
          <p:cNvCxnSpPr>
            <a:cxnSpLocks/>
            <a:stCxn id="51" idx="2"/>
            <a:endCxn id="52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2903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Krok 1 - Ustalenie kryteriów pomiaru ryzyka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512875"/>
          </a:xfrm>
        </p:spPr>
        <p:txBody>
          <a:bodyPr>
            <a:normAutofit/>
          </a:bodyPr>
          <a:lstStyle/>
          <a:p>
            <a:r>
              <a:rPr lang="en-US" sz="3200" dirty="0" err="1"/>
              <a:t>Jakościowe</a:t>
            </a:r>
            <a:r>
              <a:rPr lang="en-US" sz="3200" dirty="0"/>
              <a:t> </a:t>
            </a:r>
            <a:r>
              <a:rPr lang="en-US" sz="3200" dirty="0" err="1"/>
              <a:t>kryteria</a:t>
            </a:r>
            <a:r>
              <a:rPr lang="en-US" sz="3200" dirty="0"/>
              <a:t> </a:t>
            </a:r>
            <a:r>
              <a:rPr lang="en-US" sz="3200" dirty="0" err="1"/>
              <a:t>pomiaru</a:t>
            </a:r>
            <a:r>
              <a:rPr lang="en-US" sz="3200" dirty="0"/>
              <a:t> </a:t>
            </a:r>
            <a:r>
              <a:rPr lang="en-US" sz="3200" dirty="0" err="1"/>
              <a:t>ryzyka</a:t>
            </a:r>
            <a:endParaRPr lang="en-US" dirty="0"/>
          </a:p>
          <a:p>
            <a:r>
              <a:rPr lang="pl-PL" sz="3200" dirty="0"/>
              <a:t>Uwzględnienie różnych obszarów oddziaływania, takich jak:</a:t>
            </a:r>
            <a:endParaRPr lang="en-US" sz="3200" dirty="0"/>
          </a:p>
          <a:p>
            <a:pPr lvl="1"/>
            <a:r>
              <a:rPr lang="pl-PL" sz="2800" dirty="0"/>
              <a:t>Reputacja/zaufanie klientów</a:t>
            </a:r>
          </a:p>
          <a:p>
            <a:pPr lvl="1"/>
            <a:r>
              <a:rPr lang="pl-PL" sz="2800" dirty="0"/>
              <a:t>Finanse</a:t>
            </a:r>
          </a:p>
          <a:p>
            <a:pPr lvl="1"/>
            <a:r>
              <a:rPr lang="pl-PL" sz="2800" dirty="0"/>
              <a:t>Wydajność</a:t>
            </a:r>
          </a:p>
          <a:p>
            <a:pPr lvl="1"/>
            <a:r>
              <a:rPr lang="pl-PL" sz="2800" dirty="0"/>
              <a:t>Bezpieczeństwo i zdrowie</a:t>
            </a:r>
          </a:p>
          <a:p>
            <a:pPr lvl="1"/>
            <a:r>
              <a:rPr lang="pl-PL" sz="2800" dirty="0"/>
              <a:t>Grzywny/kary prawne</a:t>
            </a:r>
            <a:endParaRPr lang="en-US" sz="2800" dirty="0"/>
          </a:p>
          <a:p>
            <a:pPr lvl="1"/>
            <a:r>
              <a:rPr lang="en-US" sz="2800" dirty="0"/>
              <a:t>…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6715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Krok 1 - Ustalenie kryteriów pomiaru ryzyka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6EBCCE7E-7D0D-918C-BA89-A979835E24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3605" y="1916482"/>
            <a:ext cx="9404789" cy="4576393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22E88FE2-D192-2245-196D-C45AA0ED5D1E}"/>
              </a:ext>
            </a:extLst>
          </p:cNvPr>
          <p:cNvSpPr txBox="1"/>
          <p:nvPr/>
        </p:nvSpPr>
        <p:spPr>
          <a:xfrm>
            <a:off x="10609544" y="6185098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</p:spTree>
    <p:extLst>
      <p:ext uri="{BB962C8B-B14F-4D97-AF65-F5344CB8AC3E}">
        <p14:creationId xmlns:p14="http://schemas.microsoft.com/office/powerpoint/2010/main" val="13435130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42" name="Rechteck 9">
            <a:extLst>
              <a:ext uri="{FF2B5EF4-FFF2-40B4-BE49-F238E27FC236}">
                <a16:creationId xmlns:a16="http://schemas.microsoft.com/office/drawing/2014/main" id="{C4973F9C-E350-0D56-8B00-55DDF8AD5B49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43" name="Rechteck 10">
            <a:extLst>
              <a:ext uri="{FF2B5EF4-FFF2-40B4-BE49-F238E27FC236}">
                <a16:creationId xmlns:a16="http://schemas.microsoft.com/office/drawing/2014/main" id="{99FD17CA-D9B8-DDB8-F5F1-6B110C5D2568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44" name="Rechteck 11">
            <a:extLst>
              <a:ext uri="{FF2B5EF4-FFF2-40B4-BE49-F238E27FC236}">
                <a16:creationId xmlns:a16="http://schemas.microsoft.com/office/drawing/2014/main" id="{E753F244-889B-3183-89D7-C7F1DCE7FABE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45" name="Rechteck 12">
            <a:extLst>
              <a:ext uri="{FF2B5EF4-FFF2-40B4-BE49-F238E27FC236}">
                <a16:creationId xmlns:a16="http://schemas.microsoft.com/office/drawing/2014/main" id="{25BA6B3C-70CB-4443-C085-A509DBD15460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46" name="Rechteck 13">
            <a:extLst>
              <a:ext uri="{FF2B5EF4-FFF2-40B4-BE49-F238E27FC236}">
                <a16:creationId xmlns:a16="http://schemas.microsoft.com/office/drawing/2014/main" id="{36680FFA-9F45-E9C7-D9EF-72742753F463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47" name="Rechteck 14">
            <a:extLst>
              <a:ext uri="{FF2B5EF4-FFF2-40B4-BE49-F238E27FC236}">
                <a16:creationId xmlns:a16="http://schemas.microsoft.com/office/drawing/2014/main" id="{DF4ABE77-0D75-3B6A-D408-CBB454A6F4D7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48" name="Rechteck 15">
            <a:extLst>
              <a:ext uri="{FF2B5EF4-FFF2-40B4-BE49-F238E27FC236}">
                <a16:creationId xmlns:a16="http://schemas.microsoft.com/office/drawing/2014/main" id="{F4F221B3-0FA9-568A-D1D4-6CB8C5BB9513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49" name="Rechteck 16">
            <a:extLst>
              <a:ext uri="{FF2B5EF4-FFF2-40B4-BE49-F238E27FC236}">
                <a16:creationId xmlns:a16="http://schemas.microsoft.com/office/drawing/2014/main" id="{317B51A5-A913-27E0-21E1-4A894754D981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50" name="Rechteck 17">
            <a:extLst>
              <a:ext uri="{FF2B5EF4-FFF2-40B4-BE49-F238E27FC236}">
                <a16:creationId xmlns:a16="http://schemas.microsoft.com/office/drawing/2014/main" id="{D7AF67DC-57FC-16A5-35D3-9B07206193F1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51" name="Rechteck 18">
            <a:extLst>
              <a:ext uri="{FF2B5EF4-FFF2-40B4-BE49-F238E27FC236}">
                <a16:creationId xmlns:a16="http://schemas.microsoft.com/office/drawing/2014/main" id="{5BB07E25-F798-4EA2-F693-42A6E82656A2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52" name="Rechteck 19">
            <a:extLst>
              <a:ext uri="{FF2B5EF4-FFF2-40B4-BE49-F238E27FC236}">
                <a16:creationId xmlns:a16="http://schemas.microsoft.com/office/drawing/2014/main" id="{217B2533-268E-EEC5-CE1A-01AABAD14D84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53" name="Rechteck 20">
            <a:extLst>
              <a:ext uri="{FF2B5EF4-FFF2-40B4-BE49-F238E27FC236}">
                <a16:creationId xmlns:a16="http://schemas.microsoft.com/office/drawing/2014/main" id="{8B2F746C-5DCE-2496-DEF9-66EF56A48A99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54" name="Gerade Verbindung mit Pfeil 21">
            <a:extLst>
              <a:ext uri="{FF2B5EF4-FFF2-40B4-BE49-F238E27FC236}">
                <a16:creationId xmlns:a16="http://schemas.microsoft.com/office/drawing/2014/main" id="{6409712B-3742-E388-582D-8F8C22A1E7CD}"/>
              </a:ext>
            </a:extLst>
          </p:cNvPr>
          <p:cNvCxnSpPr>
            <a:cxnSpLocks/>
            <a:stCxn id="43" idx="3"/>
            <a:endCxn id="45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Gerade Verbindung mit Pfeil 22">
            <a:extLst>
              <a:ext uri="{FF2B5EF4-FFF2-40B4-BE49-F238E27FC236}">
                <a16:creationId xmlns:a16="http://schemas.microsoft.com/office/drawing/2014/main" id="{10E10F37-E972-7FBA-B68D-5C8F1157A904}"/>
              </a:ext>
            </a:extLst>
          </p:cNvPr>
          <p:cNvCxnSpPr>
            <a:cxnSpLocks/>
            <a:stCxn id="45" idx="2"/>
            <a:endCxn id="46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Gerade Verbindung mit Pfeil 23">
            <a:extLst>
              <a:ext uri="{FF2B5EF4-FFF2-40B4-BE49-F238E27FC236}">
                <a16:creationId xmlns:a16="http://schemas.microsoft.com/office/drawing/2014/main" id="{F5B4F7B7-BF2E-5D52-6204-33E8643172AC}"/>
              </a:ext>
            </a:extLst>
          </p:cNvPr>
          <p:cNvCxnSpPr>
            <a:cxnSpLocks/>
            <a:stCxn id="46" idx="3"/>
            <a:endCxn id="48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Gerade Verbindung mit Pfeil 24">
            <a:extLst>
              <a:ext uri="{FF2B5EF4-FFF2-40B4-BE49-F238E27FC236}">
                <a16:creationId xmlns:a16="http://schemas.microsoft.com/office/drawing/2014/main" id="{A9B01026-AC92-B60A-5196-AA0BEC40A1C4}"/>
              </a:ext>
            </a:extLst>
          </p:cNvPr>
          <p:cNvCxnSpPr>
            <a:cxnSpLocks/>
            <a:stCxn id="48" idx="2"/>
            <a:endCxn id="49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Gerade Verbindung mit Pfeil 25">
            <a:extLst>
              <a:ext uri="{FF2B5EF4-FFF2-40B4-BE49-F238E27FC236}">
                <a16:creationId xmlns:a16="http://schemas.microsoft.com/office/drawing/2014/main" id="{8504AC18-3EBC-1A04-470C-468F1095061A}"/>
              </a:ext>
            </a:extLst>
          </p:cNvPr>
          <p:cNvCxnSpPr>
            <a:cxnSpLocks/>
            <a:stCxn id="49" idx="3"/>
            <a:endCxn id="51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Gerade Verbindung mit Pfeil 26">
            <a:extLst>
              <a:ext uri="{FF2B5EF4-FFF2-40B4-BE49-F238E27FC236}">
                <a16:creationId xmlns:a16="http://schemas.microsoft.com/office/drawing/2014/main" id="{613ED66D-19E2-71F0-3C51-37B015DC22EC}"/>
              </a:ext>
            </a:extLst>
          </p:cNvPr>
          <p:cNvCxnSpPr>
            <a:cxnSpLocks/>
            <a:stCxn id="51" idx="2"/>
            <a:endCxn id="52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Gerade Verbindung mit Pfeil 27">
            <a:extLst>
              <a:ext uri="{FF2B5EF4-FFF2-40B4-BE49-F238E27FC236}">
                <a16:creationId xmlns:a16="http://schemas.microsoft.com/office/drawing/2014/main" id="{D4E7B005-F35F-66D5-1252-A82FD3DBB084}"/>
              </a:ext>
            </a:extLst>
          </p:cNvPr>
          <p:cNvCxnSpPr>
            <a:cxnSpLocks/>
            <a:stCxn id="52" idx="2"/>
            <a:endCxn id="53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41059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400" dirty="0"/>
              <a:t>Krok 2 - Opracowanie profilu zasobów informacyjnych</a:t>
            </a:r>
            <a:endParaRPr lang="en-US" sz="44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38516"/>
            <a:ext cx="11059200" cy="4354358"/>
          </a:xfrm>
        </p:spPr>
        <p:txBody>
          <a:bodyPr>
            <a:normAutofit/>
          </a:bodyPr>
          <a:lstStyle/>
          <a:p>
            <a:r>
              <a:rPr lang="pl-PL" sz="3200" dirty="0"/>
              <a:t>Identyfikacja zasobów informacyjnych</a:t>
            </a:r>
          </a:p>
          <a:p>
            <a:endParaRPr lang="pl-PL" sz="3200" dirty="0"/>
          </a:p>
          <a:p>
            <a:r>
              <a:rPr lang="pl-PL" sz="3200" dirty="0"/>
              <a:t>Skoncentrowanie się na najbardziej krytycznych zasobach</a:t>
            </a:r>
          </a:p>
          <a:p>
            <a:endParaRPr lang="pl-PL" sz="3200" dirty="0"/>
          </a:p>
          <a:p>
            <a:r>
              <a:rPr lang="pl-PL" sz="3200" dirty="0"/>
              <a:t>Tworzenie profili zasobów informacyjnych </a:t>
            </a:r>
          </a:p>
          <a:p>
            <a:endParaRPr lang="pl-PL" sz="3200" dirty="0"/>
          </a:p>
          <a:p>
            <a:r>
              <a:rPr lang="pl-PL" sz="3200" dirty="0"/>
              <a:t>Przypisanie właścicieli do </a:t>
            </a:r>
            <a:r>
              <a:rPr lang="pl-PL" sz="3200"/>
              <a:t>krytycznych zasobów</a:t>
            </a:r>
            <a:endParaRPr lang="en-US" sz="28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947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pl-PL" sz="4400" dirty="0"/>
              <a:t>Krok 2 - Opracowanie profilu zasobów informacyjnych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9E752DE-41C2-E382-4DF9-86721ED7A1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5473" y="1877345"/>
            <a:ext cx="7682197" cy="4715738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4B2448F9-2083-5108-C5BB-0C7C393BFF91}"/>
              </a:ext>
            </a:extLst>
          </p:cNvPr>
          <p:cNvSpPr txBox="1"/>
          <p:nvPr/>
        </p:nvSpPr>
        <p:spPr>
          <a:xfrm>
            <a:off x="9607462" y="6285306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</p:spTree>
    <p:extLst>
      <p:ext uri="{BB962C8B-B14F-4D97-AF65-F5344CB8AC3E}">
        <p14:creationId xmlns:p14="http://schemas.microsoft.com/office/powerpoint/2010/main" val="27385854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pl-PL" sz="4400" dirty="0"/>
              <a:t>Krok 2 - Opracowanie profilu zasobów informacyjnych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55F603A3-36E2-70B9-504A-F786A76C99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933" y="2254685"/>
            <a:ext cx="10159565" cy="387493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981798E-A158-862C-FAF9-D57F21BA6A88}"/>
              </a:ext>
            </a:extLst>
          </p:cNvPr>
          <p:cNvSpPr txBox="1"/>
          <p:nvPr/>
        </p:nvSpPr>
        <p:spPr>
          <a:xfrm>
            <a:off x="9643057" y="6058856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</p:spTree>
    <p:extLst>
      <p:ext uri="{BB962C8B-B14F-4D97-AF65-F5344CB8AC3E}">
        <p14:creationId xmlns:p14="http://schemas.microsoft.com/office/powerpoint/2010/main" val="2202457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9">
            <a:extLst>
              <a:ext uri="{FF2B5EF4-FFF2-40B4-BE49-F238E27FC236}">
                <a16:creationId xmlns:a16="http://schemas.microsoft.com/office/drawing/2014/main" id="{D6743509-913E-969A-9368-973C4441033D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6" name="Rechteck 10">
            <a:extLst>
              <a:ext uri="{FF2B5EF4-FFF2-40B4-BE49-F238E27FC236}">
                <a16:creationId xmlns:a16="http://schemas.microsoft.com/office/drawing/2014/main" id="{80395DD2-A151-4054-4401-4A789BC5E799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7" name="Rechteck 11">
            <a:extLst>
              <a:ext uri="{FF2B5EF4-FFF2-40B4-BE49-F238E27FC236}">
                <a16:creationId xmlns:a16="http://schemas.microsoft.com/office/drawing/2014/main" id="{4F99CF4C-ED1F-5D3F-7938-A6AD76802B9C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8" name="Rechteck 12">
            <a:extLst>
              <a:ext uri="{FF2B5EF4-FFF2-40B4-BE49-F238E27FC236}">
                <a16:creationId xmlns:a16="http://schemas.microsoft.com/office/drawing/2014/main" id="{596ACFA7-CA6A-A87A-82EA-7193F2C4A14D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9" name="Rechteck 13">
            <a:extLst>
              <a:ext uri="{FF2B5EF4-FFF2-40B4-BE49-F238E27FC236}">
                <a16:creationId xmlns:a16="http://schemas.microsoft.com/office/drawing/2014/main" id="{554333F4-AFA8-4A55-3A26-1FADE70D274D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29" name="Rechteck 14">
            <a:extLst>
              <a:ext uri="{FF2B5EF4-FFF2-40B4-BE49-F238E27FC236}">
                <a16:creationId xmlns:a16="http://schemas.microsoft.com/office/drawing/2014/main" id="{73C80642-DF88-3216-E1F0-078EB17E8C3E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30" name="Rechteck 15">
            <a:extLst>
              <a:ext uri="{FF2B5EF4-FFF2-40B4-BE49-F238E27FC236}">
                <a16:creationId xmlns:a16="http://schemas.microsoft.com/office/drawing/2014/main" id="{CC28D0F7-29E1-7F48-03BE-D2FE377222E8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31" name="Rechteck 16">
            <a:extLst>
              <a:ext uri="{FF2B5EF4-FFF2-40B4-BE49-F238E27FC236}">
                <a16:creationId xmlns:a16="http://schemas.microsoft.com/office/drawing/2014/main" id="{9B07973E-37EE-7EF8-FFE2-E1194F29DBA6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32" name="Rechteck 17">
            <a:extLst>
              <a:ext uri="{FF2B5EF4-FFF2-40B4-BE49-F238E27FC236}">
                <a16:creationId xmlns:a16="http://schemas.microsoft.com/office/drawing/2014/main" id="{5B0537B9-A825-B65B-C418-6E8E9BE741FA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33" name="Rechteck 18">
            <a:extLst>
              <a:ext uri="{FF2B5EF4-FFF2-40B4-BE49-F238E27FC236}">
                <a16:creationId xmlns:a16="http://schemas.microsoft.com/office/drawing/2014/main" id="{5BDF531A-DFF3-3467-0740-65F47DC2A004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4" name="Rechteck 19">
            <a:extLst>
              <a:ext uri="{FF2B5EF4-FFF2-40B4-BE49-F238E27FC236}">
                <a16:creationId xmlns:a16="http://schemas.microsoft.com/office/drawing/2014/main" id="{3A0B7868-F623-F4C0-FB35-FB58D0C9C758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5" name="Rechteck 20">
            <a:extLst>
              <a:ext uri="{FF2B5EF4-FFF2-40B4-BE49-F238E27FC236}">
                <a16:creationId xmlns:a16="http://schemas.microsoft.com/office/drawing/2014/main" id="{2D8E1708-8AF8-DECF-40C8-30A6AAEE60C3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36" name="Gerade Verbindung mit Pfeil 21">
            <a:extLst>
              <a:ext uri="{FF2B5EF4-FFF2-40B4-BE49-F238E27FC236}">
                <a16:creationId xmlns:a16="http://schemas.microsoft.com/office/drawing/2014/main" id="{BB759E99-561F-D39A-4B70-F226E9116F95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Gerade Verbindung mit Pfeil 22">
            <a:extLst>
              <a:ext uri="{FF2B5EF4-FFF2-40B4-BE49-F238E27FC236}">
                <a16:creationId xmlns:a16="http://schemas.microsoft.com/office/drawing/2014/main" id="{F7C347DB-42F7-8593-20FF-D623140AA19A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23">
            <a:extLst>
              <a:ext uri="{FF2B5EF4-FFF2-40B4-BE49-F238E27FC236}">
                <a16:creationId xmlns:a16="http://schemas.microsoft.com/office/drawing/2014/main" id="{1FE9D877-6AAA-3E06-B6C9-AE170CD5F1DA}"/>
              </a:ext>
            </a:extLst>
          </p:cNvPr>
          <p:cNvCxnSpPr>
            <a:cxnSpLocks/>
            <a:stCxn id="9" idx="3"/>
            <a:endCxn id="30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Gerade Verbindung mit Pfeil 24">
            <a:extLst>
              <a:ext uri="{FF2B5EF4-FFF2-40B4-BE49-F238E27FC236}">
                <a16:creationId xmlns:a16="http://schemas.microsoft.com/office/drawing/2014/main" id="{C8DA948A-A7FD-8EAF-9277-218CC5BD8D9D}"/>
              </a:ext>
            </a:extLst>
          </p:cNvPr>
          <p:cNvCxnSpPr>
            <a:cxnSpLocks/>
            <a:stCxn id="30" idx="2"/>
            <a:endCxn id="31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Gerade Verbindung mit Pfeil 25">
            <a:extLst>
              <a:ext uri="{FF2B5EF4-FFF2-40B4-BE49-F238E27FC236}">
                <a16:creationId xmlns:a16="http://schemas.microsoft.com/office/drawing/2014/main" id="{B3FB8EA8-C228-7A36-6BBC-3CB6DE97FB88}"/>
              </a:ext>
            </a:extLst>
          </p:cNvPr>
          <p:cNvCxnSpPr>
            <a:cxnSpLocks/>
            <a:stCxn id="31" idx="3"/>
            <a:endCxn id="33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26">
            <a:extLst>
              <a:ext uri="{FF2B5EF4-FFF2-40B4-BE49-F238E27FC236}">
                <a16:creationId xmlns:a16="http://schemas.microsoft.com/office/drawing/2014/main" id="{AA5FBF43-9D9B-2750-10C6-C0FDC34C5EAC}"/>
              </a:ext>
            </a:extLst>
          </p:cNvPr>
          <p:cNvCxnSpPr>
            <a:cxnSpLocks/>
            <a:stCxn id="33" idx="2"/>
            <a:endCxn id="34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Gerade Verbindung mit Pfeil 27">
            <a:extLst>
              <a:ext uri="{FF2B5EF4-FFF2-40B4-BE49-F238E27FC236}">
                <a16:creationId xmlns:a16="http://schemas.microsoft.com/office/drawing/2014/main" id="{00583EAE-9C5D-F7E0-0630-6CA1D7BB17DF}"/>
              </a:ext>
            </a:extLst>
          </p:cNvPr>
          <p:cNvCxnSpPr>
            <a:cxnSpLocks/>
            <a:stCxn id="34" idx="2"/>
            <a:endCxn id="35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08488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pl-PL" dirty="0"/>
              <a:t>Krok</a:t>
            </a:r>
            <a:r>
              <a:rPr lang="en-US" dirty="0"/>
              <a:t> 3 – </a:t>
            </a:r>
            <a:r>
              <a:rPr lang="pl-PL" sz="4400" dirty="0"/>
              <a:t>Identyfikacja składników zasobów informacyjnych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404997"/>
            <a:ext cx="11059200" cy="4087877"/>
          </a:xfrm>
        </p:spPr>
        <p:txBody>
          <a:bodyPr>
            <a:normAutofit/>
          </a:bodyPr>
          <a:lstStyle/>
          <a:p>
            <a:r>
              <a:rPr lang="pl" sz="4400" dirty="0"/>
              <a:t>Kontenery zasobów informacyjnych</a:t>
            </a:r>
            <a:endParaRPr lang="en-US" sz="4400" dirty="0"/>
          </a:p>
          <a:p>
            <a:pPr lvl="3"/>
            <a:endParaRPr lang="en-US" sz="3400" dirty="0"/>
          </a:p>
          <a:p>
            <a:pPr lvl="1"/>
            <a:r>
              <a:rPr lang="pl" sz="4000" b="1" dirty="0">
                <a:solidFill>
                  <a:schemeClr val="accent1">
                    <a:lumMod val="75000"/>
                  </a:schemeClr>
                </a:solidFill>
              </a:rPr>
              <a:t>przechowywać, transportować, przetwarzać </a:t>
            </a:r>
            <a:r>
              <a:rPr lang="pl" sz="4000" dirty="0"/>
              <a:t>informacje</a:t>
            </a:r>
          </a:p>
          <a:p>
            <a:pPr lvl="4"/>
            <a:endParaRPr lang="en-US" sz="3400" dirty="0"/>
          </a:p>
          <a:p>
            <a:pPr lvl="1"/>
            <a:r>
              <a:rPr lang="pl" sz="4000" b="1" dirty="0">
                <a:solidFill>
                  <a:schemeClr val="accent1">
                    <a:lumMod val="75000"/>
                  </a:schemeClr>
                </a:solidFill>
              </a:rPr>
              <a:t>technicznych, fizycznych </a:t>
            </a:r>
            <a:r>
              <a:rPr lang="pl" sz="4000" dirty="0"/>
              <a:t>i </a:t>
            </a:r>
            <a:r>
              <a:rPr lang="pl" sz="4000" b="1" dirty="0">
                <a:solidFill>
                  <a:schemeClr val="accent1">
                    <a:lumMod val="75000"/>
                  </a:schemeClr>
                </a:solidFill>
              </a:rPr>
              <a:t>ludzi</a:t>
            </a:r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156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pl-PL" dirty="0"/>
              <a:t>Krok</a:t>
            </a:r>
            <a:r>
              <a:rPr lang="en-US" dirty="0"/>
              <a:t> 3 – </a:t>
            </a:r>
            <a:r>
              <a:rPr lang="pl-PL" sz="4400" dirty="0"/>
              <a:t>Identyfikacja składników zasobów informacyjnych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29E752DE-41C2-E382-4DF9-86721ED7A1B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256085" y="1877345"/>
            <a:ext cx="7220973" cy="4715738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4B2448F9-2083-5108-C5BB-0C7C393BFF91}"/>
              </a:ext>
            </a:extLst>
          </p:cNvPr>
          <p:cNvSpPr txBox="1"/>
          <p:nvPr/>
        </p:nvSpPr>
        <p:spPr>
          <a:xfrm>
            <a:off x="9607462" y="6285306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</p:spTree>
    <p:extLst>
      <p:ext uri="{BB962C8B-B14F-4D97-AF65-F5344CB8AC3E}">
        <p14:creationId xmlns:p14="http://schemas.microsoft.com/office/powerpoint/2010/main" val="39728732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1" name="Rechteck 9">
            <a:extLst>
              <a:ext uri="{FF2B5EF4-FFF2-40B4-BE49-F238E27FC236}">
                <a16:creationId xmlns:a16="http://schemas.microsoft.com/office/drawing/2014/main" id="{E4E895B4-0AA3-75E4-8B85-AF530B52697A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62" name="Rechteck 10">
            <a:extLst>
              <a:ext uri="{FF2B5EF4-FFF2-40B4-BE49-F238E27FC236}">
                <a16:creationId xmlns:a16="http://schemas.microsoft.com/office/drawing/2014/main" id="{9D8E01FA-119D-E750-2EDA-262CD97373F6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63" name="Rechteck 11">
            <a:extLst>
              <a:ext uri="{FF2B5EF4-FFF2-40B4-BE49-F238E27FC236}">
                <a16:creationId xmlns:a16="http://schemas.microsoft.com/office/drawing/2014/main" id="{BC84C635-0E9F-4DBB-8720-508C4421B08F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64" name="Rechteck 12">
            <a:extLst>
              <a:ext uri="{FF2B5EF4-FFF2-40B4-BE49-F238E27FC236}">
                <a16:creationId xmlns:a16="http://schemas.microsoft.com/office/drawing/2014/main" id="{8ABB61BB-62BC-ABF2-2B94-187EB5F42C66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65" name="Rechteck 13">
            <a:extLst>
              <a:ext uri="{FF2B5EF4-FFF2-40B4-BE49-F238E27FC236}">
                <a16:creationId xmlns:a16="http://schemas.microsoft.com/office/drawing/2014/main" id="{8E0D9460-CCD3-D2A9-0C69-15DF9E5353EF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66" name="Rechteck 14">
            <a:extLst>
              <a:ext uri="{FF2B5EF4-FFF2-40B4-BE49-F238E27FC236}">
                <a16:creationId xmlns:a16="http://schemas.microsoft.com/office/drawing/2014/main" id="{3179F3DC-1962-FD16-3996-3AAC1A23C6D0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67" name="Rechteck 15">
            <a:extLst>
              <a:ext uri="{FF2B5EF4-FFF2-40B4-BE49-F238E27FC236}">
                <a16:creationId xmlns:a16="http://schemas.microsoft.com/office/drawing/2014/main" id="{F51A0332-BC33-7AE2-4CDE-A08C883C7DEB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68" name="Rechteck 16">
            <a:extLst>
              <a:ext uri="{FF2B5EF4-FFF2-40B4-BE49-F238E27FC236}">
                <a16:creationId xmlns:a16="http://schemas.microsoft.com/office/drawing/2014/main" id="{F1579E54-3CE0-C4B4-16A2-45355661C8C9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69" name="Rechteck 17">
            <a:extLst>
              <a:ext uri="{FF2B5EF4-FFF2-40B4-BE49-F238E27FC236}">
                <a16:creationId xmlns:a16="http://schemas.microsoft.com/office/drawing/2014/main" id="{D2B03EEB-5C7E-1287-CEF5-A9B1B7D3CB48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70" name="Rechteck 18">
            <a:extLst>
              <a:ext uri="{FF2B5EF4-FFF2-40B4-BE49-F238E27FC236}">
                <a16:creationId xmlns:a16="http://schemas.microsoft.com/office/drawing/2014/main" id="{D9071CF8-011F-3E22-FF8A-FFF597F10973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71" name="Rechteck 19">
            <a:extLst>
              <a:ext uri="{FF2B5EF4-FFF2-40B4-BE49-F238E27FC236}">
                <a16:creationId xmlns:a16="http://schemas.microsoft.com/office/drawing/2014/main" id="{0EA2C4BA-0A20-71BB-02CC-3B119A2EECD9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72" name="Rechteck 20">
            <a:extLst>
              <a:ext uri="{FF2B5EF4-FFF2-40B4-BE49-F238E27FC236}">
                <a16:creationId xmlns:a16="http://schemas.microsoft.com/office/drawing/2014/main" id="{15814DD7-B390-5DF0-A543-959DAEC62041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73" name="Gerade Verbindung mit Pfeil 21">
            <a:extLst>
              <a:ext uri="{FF2B5EF4-FFF2-40B4-BE49-F238E27FC236}">
                <a16:creationId xmlns:a16="http://schemas.microsoft.com/office/drawing/2014/main" id="{B420C235-FFD7-68BA-2257-42D34BF21E58}"/>
              </a:ext>
            </a:extLst>
          </p:cNvPr>
          <p:cNvCxnSpPr>
            <a:cxnSpLocks/>
            <a:stCxn id="62" idx="3"/>
            <a:endCxn id="64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Gerade Verbindung mit Pfeil 22">
            <a:extLst>
              <a:ext uri="{FF2B5EF4-FFF2-40B4-BE49-F238E27FC236}">
                <a16:creationId xmlns:a16="http://schemas.microsoft.com/office/drawing/2014/main" id="{CC801158-C72C-D28D-D03C-059F0EC30888}"/>
              </a:ext>
            </a:extLst>
          </p:cNvPr>
          <p:cNvCxnSpPr>
            <a:cxnSpLocks/>
            <a:stCxn id="64" idx="2"/>
            <a:endCxn id="65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Gerade Verbindung mit Pfeil 23">
            <a:extLst>
              <a:ext uri="{FF2B5EF4-FFF2-40B4-BE49-F238E27FC236}">
                <a16:creationId xmlns:a16="http://schemas.microsoft.com/office/drawing/2014/main" id="{A8375188-AE8D-5BEF-B21D-ADD1903686B8}"/>
              </a:ext>
            </a:extLst>
          </p:cNvPr>
          <p:cNvCxnSpPr>
            <a:cxnSpLocks/>
            <a:stCxn id="65" idx="3"/>
            <a:endCxn id="67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Gerade Verbindung mit Pfeil 24">
            <a:extLst>
              <a:ext uri="{FF2B5EF4-FFF2-40B4-BE49-F238E27FC236}">
                <a16:creationId xmlns:a16="http://schemas.microsoft.com/office/drawing/2014/main" id="{C40A713F-46AF-FAA2-354F-B290C4D801D4}"/>
              </a:ext>
            </a:extLst>
          </p:cNvPr>
          <p:cNvCxnSpPr>
            <a:cxnSpLocks/>
            <a:stCxn id="67" idx="2"/>
            <a:endCxn id="68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Gerade Verbindung mit Pfeil 25">
            <a:extLst>
              <a:ext uri="{FF2B5EF4-FFF2-40B4-BE49-F238E27FC236}">
                <a16:creationId xmlns:a16="http://schemas.microsoft.com/office/drawing/2014/main" id="{81AE67F1-B668-557C-D710-E5A33C835616}"/>
              </a:ext>
            </a:extLst>
          </p:cNvPr>
          <p:cNvCxnSpPr>
            <a:cxnSpLocks/>
            <a:stCxn id="68" idx="3"/>
            <a:endCxn id="70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Gerade Verbindung mit Pfeil 26">
            <a:extLst>
              <a:ext uri="{FF2B5EF4-FFF2-40B4-BE49-F238E27FC236}">
                <a16:creationId xmlns:a16="http://schemas.microsoft.com/office/drawing/2014/main" id="{6073CB77-F15F-0652-23FA-4A1A81D79851}"/>
              </a:ext>
            </a:extLst>
          </p:cNvPr>
          <p:cNvCxnSpPr>
            <a:cxnSpLocks/>
            <a:stCxn id="70" idx="2"/>
            <a:endCxn id="71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Gerade Verbindung mit Pfeil 27">
            <a:extLst>
              <a:ext uri="{FF2B5EF4-FFF2-40B4-BE49-F238E27FC236}">
                <a16:creationId xmlns:a16="http://schemas.microsoft.com/office/drawing/2014/main" id="{0383BF20-EFA2-D027-B202-D4440A7472EA}"/>
              </a:ext>
            </a:extLst>
          </p:cNvPr>
          <p:cNvCxnSpPr>
            <a:cxnSpLocks/>
            <a:stCxn id="71" idx="2"/>
            <a:endCxn id="72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50704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pPr algn="ctr"/>
            <a:r>
              <a:rPr lang="pl-PL" sz="4400" dirty="0"/>
              <a:t>Krok 4 - Określenie obszarów zainteresowania</a:t>
            </a:r>
            <a:endParaRPr lang="en-US" sz="44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79999"/>
            <a:ext cx="11059200" cy="4512875"/>
          </a:xfrm>
        </p:spPr>
        <p:txBody>
          <a:bodyPr>
            <a:normAutofit/>
          </a:bodyPr>
          <a:lstStyle/>
          <a:p>
            <a:r>
              <a:rPr lang="pl" sz="3200" dirty="0"/>
              <a:t>Pierwszy krok w </a:t>
            </a:r>
            <a:r>
              <a:rPr lang="pl" sz="3200" b="1" dirty="0">
                <a:solidFill>
                  <a:schemeClr val="accent1">
                    <a:lumMod val="75000"/>
                  </a:schemeClr>
                </a:solidFill>
              </a:rPr>
              <a:t>identyfikacji ryzyka</a:t>
            </a:r>
          </a:p>
          <a:p>
            <a:endParaRPr lang="en-US" sz="3200" dirty="0"/>
          </a:p>
          <a:p>
            <a:r>
              <a:rPr lang="pl" sz="3200" dirty="0"/>
              <a:t>Burza mózgów na temat możliwych </a:t>
            </a:r>
            <a:r>
              <a:rPr lang="pl" sz="3200" b="1" dirty="0">
                <a:solidFill>
                  <a:schemeClr val="accent1">
                    <a:lumMod val="75000"/>
                  </a:schemeClr>
                </a:solidFill>
              </a:rPr>
              <a:t>zagrożeń i konsekwencji</a:t>
            </a:r>
          </a:p>
          <a:p>
            <a:endParaRPr lang="en-US" sz="3200" dirty="0"/>
          </a:p>
          <a:p>
            <a:r>
              <a:rPr lang="pl" sz="3200" dirty="0"/>
              <a:t>Weź pod uwagę wymagania bezpieczeństwa i bądź konkretny</a:t>
            </a:r>
            <a:endParaRPr lang="en-US" sz="28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3097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sz="4400" dirty="0"/>
              <a:t>Krok 4 - Określenie obszarów zainteresowania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981798E-A158-862C-FAF9-D57F21BA6A88}"/>
              </a:ext>
            </a:extLst>
          </p:cNvPr>
          <p:cNvSpPr txBox="1"/>
          <p:nvPr/>
        </p:nvSpPr>
        <p:spPr>
          <a:xfrm>
            <a:off x="8949071" y="6046330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36A8516-F7C2-216F-4BC7-0A933879D1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5992" y="1823349"/>
            <a:ext cx="6553079" cy="48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9109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9">
            <a:extLst>
              <a:ext uri="{FF2B5EF4-FFF2-40B4-BE49-F238E27FC236}">
                <a16:creationId xmlns:a16="http://schemas.microsoft.com/office/drawing/2014/main" id="{0D09F0B8-AA14-A617-E160-05C97606CEE8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6" name="Rechteck 10">
            <a:extLst>
              <a:ext uri="{FF2B5EF4-FFF2-40B4-BE49-F238E27FC236}">
                <a16:creationId xmlns:a16="http://schemas.microsoft.com/office/drawing/2014/main" id="{A4B9511E-342B-AC4E-BA03-77FCDCB90262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7" name="Rechteck 11">
            <a:extLst>
              <a:ext uri="{FF2B5EF4-FFF2-40B4-BE49-F238E27FC236}">
                <a16:creationId xmlns:a16="http://schemas.microsoft.com/office/drawing/2014/main" id="{0712728B-72D4-60EA-3490-23289E57442A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8" name="Rechteck 12">
            <a:extLst>
              <a:ext uri="{FF2B5EF4-FFF2-40B4-BE49-F238E27FC236}">
                <a16:creationId xmlns:a16="http://schemas.microsoft.com/office/drawing/2014/main" id="{662D290A-C68D-9A72-C4BC-662EEA7E6F10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9" name="Rechteck 13">
            <a:extLst>
              <a:ext uri="{FF2B5EF4-FFF2-40B4-BE49-F238E27FC236}">
                <a16:creationId xmlns:a16="http://schemas.microsoft.com/office/drawing/2014/main" id="{BF7C9999-E739-3E65-033D-9C2DD19FAABF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29" name="Rechteck 14">
            <a:extLst>
              <a:ext uri="{FF2B5EF4-FFF2-40B4-BE49-F238E27FC236}">
                <a16:creationId xmlns:a16="http://schemas.microsoft.com/office/drawing/2014/main" id="{A61D490A-80F6-D1DD-59AF-202FB4351FCD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30" name="Rechteck 15">
            <a:extLst>
              <a:ext uri="{FF2B5EF4-FFF2-40B4-BE49-F238E27FC236}">
                <a16:creationId xmlns:a16="http://schemas.microsoft.com/office/drawing/2014/main" id="{58812EE1-817E-7E7C-7B55-F67C4E21FF12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31" name="Rechteck 16">
            <a:extLst>
              <a:ext uri="{FF2B5EF4-FFF2-40B4-BE49-F238E27FC236}">
                <a16:creationId xmlns:a16="http://schemas.microsoft.com/office/drawing/2014/main" id="{A62711BE-27D5-46EF-8E98-B9B934826BF3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32" name="Rechteck 17">
            <a:extLst>
              <a:ext uri="{FF2B5EF4-FFF2-40B4-BE49-F238E27FC236}">
                <a16:creationId xmlns:a16="http://schemas.microsoft.com/office/drawing/2014/main" id="{DF645E75-371D-1B01-1C46-64327DC46C14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33" name="Rechteck 18">
            <a:extLst>
              <a:ext uri="{FF2B5EF4-FFF2-40B4-BE49-F238E27FC236}">
                <a16:creationId xmlns:a16="http://schemas.microsoft.com/office/drawing/2014/main" id="{7F1274BF-A6F5-09EC-E0D5-33A6C1B5960E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4" name="Rechteck 19">
            <a:extLst>
              <a:ext uri="{FF2B5EF4-FFF2-40B4-BE49-F238E27FC236}">
                <a16:creationId xmlns:a16="http://schemas.microsoft.com/office/drawing/2014/main" id="{D92CAF43-B891-4373-AC19-14A3DDAC0322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5" name="Rechteck 20">
            <a:extLst>
              <a:ext uri="{FF2B5EF4-FFF2-40B4-BE49-F238E27FC236}">
                <a16:creationId xmlns:a16="http://schemas.microsoft.com/office/drawing/2014/main" id="{8FB28C0C-CDAC-800A-4678-1EA94F044919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36" name="Gerade Verbindung mit Pfeil 21">
            <a:extLst>
              <a:ext uri="{FF2B5EF4-FFF2-40B4-BE49-F238E27FC236}">
                <a16:creationId xmlns:a16="http://schemas.microsoft.com/office/drawing/2014/main" id="{5CA311AF-9594-7D6B-C84C-0E09DE6B11A8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Gerade Verbindung mit Pfeil 22">
            <a:extLst>
              <a:ext uri="{FF2B5EF4-FFF2-40B4-BE49-F238E27FC236}">
                <a16:creationId xmlns:a16="http://schemas.microsoft.com/office/drawing/2014/main" id="{90185FC1-8BAD-0E82-4C18-2181D42D979B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23">
            <a:extLst>
              <a:ext uri="{FF2B5EF4-FFF2-40B4-BE49-F238E27FC236}">
                <a16:creationId xmlns:a16="http://schemas.microsoft.com/office/drawing/2014/main" id="{C825BB55-3398-C2E9-1335-42D55F6ADFA8}"/>
              </a:ext>
            </a:extLst>
          </p:cNvPr>
          <p:cNvCxnSpPr>
            <a:cxnSpLocks/>
            <a:stCxn id="9" idx="3"/>
            <a:endCxn id="30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Gerade Verbindung mit Pfeil 24">
            <a:extLst>
              <a:ext uri="{FF2B5EF4-FFF2-40B4-BE49-F238E27FC236}">
                <a16:creationId xmlns:a16="http://schemas.microsoft.com/office/drawing/2014/main" id="{8B083C87-15E1-2677-86ED-7300028BFBB5}"/>
              </a:ext>
            </a:extLst>
          </p:cNvPr>
          <p:cNvCxnSpPr>
            <a:cxnSpLocks/>
            <a:stCxn id="30" idx="2"/>
            <a:endCxn id="31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Gerade Verbindung mit Pfeil 25">
            <a:extLst>
              <a:ext uri="{FF2B5EF4-FFF2-40B4-BE49-F238E27FC236}">
                <a16:creationId xmlns:a16="http://schemas.microsoft.com/office/drawing/2014/main" id="{B8625269-ADA4-3FB6-2584-271D13732200}"/>
              </a:ext>
            </a:extLst>
          </p:cNvPr>
          <p:cNvCxnSpPr>
            <a:cxnSpLocks/>
            <a:stCxn id="31" idx="3"/>
            <a:endCxn id="33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26">
            <a:extLst>
              <a:ext uri="{FF2B5EF4-FFF2-40B4-BE49-F238E27FC236}">
                <a16:creationId xmlns:a16="http://schemas.microsoft.com/office/drawing/2014/main" id="{C07FFEA1-B07B-32B5-43E4-E9049D4B6ECF}"/>
              </a:ext>
            </a:extLst>
          </p:cNvPr>
          <p:cNvCxnSpPr>
            <a:cxnSpLocks/>
            <a:stCxn id="33" idx="2"/>
            <a:endCxn id="34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Gerade Verbindung mit Pfeil 27">
            <a:extLst>
              <a:ext uri="{FF2B5EF4-FFF2-40B4-BE49-F238E27FC236}">
                <a16:creationId xmlns:a16="http://schemas.microsoft.com/office/drawing/2014/main" id="{335DAA1A-162F-7A2B-742A-B11E9F0C392F}"/>
              </a:ext>
            </a:extLst>
          </p:cNvPr>
          <p:cNvCxnSpPr>
            <a:cxnSpLocks/>
            <a:stCxn id="34" idx="2"/>
            <a:endCxn id="35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96458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sz="4400" dirty="0"/>
              <a:t>Określenie scenariuszy zagrożeń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530258"/>
            <a:ext cx="11059200" cy="3769742"/>
          </a:xfrm>
        </p:spPr>
        <p:txBody>
          <a:bodyPr>
            <a:normAutofit/>
          </a:bodyPr>
          <a:lstStyle/>
          <a:p>
            <a:r>
              <a:rPr lang="pl-PL" sz="3600" dirty="0"/>
              <a:t>Obszary, których to dotyczy, są opisane</a:t>
            </a:r>
          </a:p>
          <a:p>
            <a:pPr marL="0" indent="0">
              <a:buNone/>
            </a:pPr>
            <a:r>
              <a:rPr lang="pl-PL" sz="3600" dirty="0"/>
              <a:t>  bardziej szczegółowo</a:t>
            </a:r>
            <a:endParaRPr lang="en-US" sz="3600" dirty="0"/>
          </a:p>
          <a:p>
            <a:pPr lvl="1"/>
            <a:r>
              <a:rPr lang="pl-PL" sz="3200" dirty="0"/>
              <a:t>Podmioty ludzkie wykorzystujące środki techniczne</a:t>
            </a:r>
          </a:p>
          <a:p>
            <a:pPr lvl="1"/>
            <a:r>
              <a:rPr lang="pl-PL" sz="3200" dirty="0"/>
              <a:t>Podmioty ludzkie korzystające z dostępu fizycznego</a:t>
            </a:r>
          </a:p>
          <a:p>
            <a:pPr lvl="1"/>
            <a:r>
              <a:rPr lang="pl-PL" sz="3200" dirty="0"/>
              <a:t>Problemy techniczne</a:t>
            </a:r>
          </a:p>
          <a:p>
            <a:pPr lvl="1"/>
            <a:r>
              <a:rPr lang="pl-PL" sz="3200" dirty="0"/>
              <a:t>Inne problemy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286499" y="1441163"/>
            <a:ext cx="3160558" cy="505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484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9">
            <a:extLst>
              <a:ext uri="{FF2B5EF4-FFF2-40B4-BE49-F238E27FC236}">
                <a16:creationId xmlns:a16="http://schemas.microsoft.com/office/drawing/2014/main" id="{66CFA7DF-BAB6-420D-92B2-62B3CC57311C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6" name="Rechteck 10">
            <a:extLst>
              <a:ext uri="{FF2B5EF4-FFF2-40B4-BE49-F238E27FC236}">
                <a16:creationId xmlns:a16="http://schemas.microsoft.com/office/drawing/2014/main" id="{7B785CBA-450D-EBFA-5B6B-639576DD303E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7" name="Rechteck 11">
            <a:extLst>
              <a:ext uri="{FF2B5EF4-FFF2-40B4-BE49-F238E27FC236}">
                <a16:creationId xmlns:a16="http://schemas.microsoft.com/office/drawing/2014/main" id="{E4EA81FB-5707-9023-D3C6-4AD8F437317C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8" name="Rechteck 12">
            <a:extLst>
              <a:ext uri="{FF2B5EF4-FFF2-40B4-BE49-F238E27FC236}">
                <a16:creationId xmlns:a16="http://schemas.microsoft.com/office/drawing/2014/main" id="{72F5A518-E5C8-DF2D-2811-146DF643045E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9" name="Rechteck 13">
            <a:extLst>
              <a:ext uri="{FF2B5EF4-FFF2-40B4-BE49-F238E27FC236}">
                <a16:creationId xmlns:a16="http://schemas.microsoft.com/office/drawing/2014/main" id="{2F89A29A-8847-177E-3E52-41507A5F6B29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29" name="Rechteck 14">
            <a:extLst>
              <a:ext uri="{FF2B5EF4-FFF2-40B4-BE49-F238E27FC236}">
                <a16:creationId xmlns:a16="http://schemas.microsoft.com/office/drawing/2014/main" id="{E43465E0-3B97-705D-102E-C5D0C976657F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30" name="Rechteck 15">
            <a:extLst>
              <a:ext uri="{FF2B5EF4-FFF2-40B4-BE49-F238E27FC236}">
                <a16:creationId xmlns:a16="http://schemas.microsoft.com/office/drawing/2014/main" id="{366B8DE5-7900-E087-E4D2-AC6AF6D91F22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31" name="Rechteck 16">
            <a:extLst>
              <a:ext uri="{FF2B5EF4-FFF2-40B4-BE49-F238E27FC236}">
                <a16:creationId xmlns:a16="http://schemas.microsoft.com/office/drawing/2014/main" id="{639B39D2-8629-F201-306B-53BDECFB4375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32" name="Rechteck 17">
            <a:extLst>
              <a:ext uri="{FF2B5EF4-FFF2-40B4-BE49-F238E27FC236}">
                <a16:creationId xmlns:a16="http://schemas.microsoft.com/office/drawing/2014/main" id="{16443138-D603-2A5B-76BF-03A56EE97FC9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33" name="Rechteck 18">
            <a:extLst>
              <a:ext uri="{FF2B5EF4-FFF2-40B4-BE49-F238E27FC236}">
                <a16:creationId xmlns:a16="http://schemas.microsoft.com/office/drawing/2014/main" id="{8CCD364F-62AE-2301-465A-F7045969F4BB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4" name="Rechteck 19">
            <a:extLst>
              <a:ext uri="{FF2B5EF4-FFF2-40B4-BE49-F238E27FC236}">
                <a16:creationId xmlns:a16="http://schemas.microsoft.com/office/drawing/2014/main" id="{16223B6D-EB6D-5D9B-6916-82CC19A04646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5" name="Rechteck 20">
            <a:extLst>
              <a:ext uri="{FF2B5EF4-FFF2-40B4-BE49-F238E27FC236}">
                <a16:creationId xmlns:a16="http://schemas.microsoft.com/office/drawing/2014/main" id="{43EC454B-0ED7-34DB-15AB-3F745653ABCF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36" name="Gerade Verbindung mit Pfeil 21">
            <a:extLst>
              <a:ext uri="{FF2B5EF4-FFF2-40B4-BE49-F238E27FC236}">
                <a16:creationId xmlns:a16="http://schemas.microsoft.com/office/drawing/2014/main" id="{BEC0032D-C251-34BF-A52F-2F9125D70FB8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Gerade Verbindung mit Pfeil 22">
            <a:extLst>
              <a:ext uri="{FF2B5EF4-FFF2-40B4-BE49-F238E27FC236}">
                <a16:creationId xmlns:a16="http://schemas.microsoft.com/office/drawing/2014/main" id="{FDF2824E-3FD9-83B1-1B9D-0BC8A3AE58F1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23">
            <a:extLst>
              <a:ext uri="{FF2B5EF4-FFF2-40B4-BE49-F238E27FC236}">
                <a16:creationId xmlns:a16="http://schemas.microsoft.com/office/drawing/2014/main" id="{6FACEEC7-4BFB-9259-0402-112AC52A9880}"/>
              </a:ext>
            </a:extLst>
          </p:cNvPr>
          <p:cNvCxnSpPr>
            <a:cxnSpLocks/>
            <a:stCxn id="9" idx="3"/>
            <a:endCxn id="30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Gerade Verbindung mit Pfeil 24">
            <a:extLst>
              <a:ext uri="{FF2B5EF4-FFF2-40B4-BE49-F238E27FC236}">
                <a16:creationId xmlns:a16="http://schemas.microsoft.com/office/drawing/2014/main" id="{746D76CA-148E-8268-2309-508C2C1848D9}"/>
              </a:ext>
            </a:extLst>
          </p:cNvPr>
          <p:cNvCxnSpPr>
            <a:cxnSpLocks/>
            <a:stCxn id="30" idx="2"/>
            <a:endCxn id="31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Gerade Verbindung mit Pfeil 25">
            <a:extLst>
              <a:ext uri="{FF2B5EF4-FFF2-40B4-BE49-F238E27FC236}">
                <a16:creationId xmlns:a16="http://schemas.microsoft.com/office/drawing/2014/main" id="{712BD27F-DEA0-7A1F-3C81-CFF4649FE646}"/>
              </a:ext>
            </a:extLst>
          </p:cNvPr>
          <p:cNvCxnSpPr>
            <a:cxnSpLocks/>
            <a:stCxn id="31" idx="3"/>
            <a:endCxn id="33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26">
            <a:extLst>
              <a:ext uri="{FF2B5EF4-FFF2-40B4-BE49-F238E27FC236}">
                <a16:creationId xmlns:a16="http://schemas.microsoft.com/office/drawing/2014/main" id="{4C819ECB-7E57-B432-5ECB-6A7823A9457C}"/>
              </a:ext>
            </a:extLst>
          </p:cNvPr>
          <p:cNvCxnSpPr>
            <a:cxnSpLocks/>
            <a:stCxn id="33" idx="2"/>
            <a:endCxn id="34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Gerade Verbindung mit Pfeil 27">
            <a:extLst>
              <a:ext uri="{FF2B5EF4-FFF2-40B4-BE49-F238E27FC236}">
                <a16:creationId xmlns:a16="http://schemas.microsoft.com/office/drawing/2014/main" id="{0A761219-B583-EC59-9081-809A12E7B53E}"/>
              </a:ext>
            </a:extLst>
          </p:cNvPr>
          <p:cNvCxnSpPr>
            <a:cxnSpLocks/>
            <a:stCxn id="34" idx="2"/>
            <a:endCxn id="35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8841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Krok 6 - </a:t>
            </a:r>
            <a:r>
              <a:rPr lang="en-US" sz="4400" dirty="0" err="1"/>
              <a:t>Identyfikacja</a:t>
            </a:r>
            <a:r>
              <a:rPr lang="en-US" sz="4400" dirty="0"/>
              <a:t> </a:t>
            </a:r>
            <a:r>
              <a:rPr lang="en-US" sz="4400" dirty="0" err="1"/>
              <a:t>ryzyka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68828"/>
            <a:ext cx="5369406" cy="4131172"/>
          </a:xfrm>
        </p:spPr>
        <p:txBody>
          <a:bodyPr>
            <a:normAutofit/>
          </a:bodyPr>
          <a:lstStyle/>
          <a:p>
            <a:r>
              <a:rPr lang="pl-PL" sz="3600" dirty="0"/>
              <a:t>Tworzenie szczegółowych scenariuszy o skutkach</a:t>
            </a:r>
          </a:p>
          <a:p>
            <a:endParaRPr lang="en-US" sz="3600" dirty="0"/>
          </a:p>
          <a:p>
            <a:r>
              <a:rPr lang="pl-PL" sz="3600" dirty="0"/>
              <a:t>Określenie konsekwencji określonych scenariuszy zagrożeń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909406" y="1512842"/>
            <a:ext cx="5537651" cy="4662490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9FC5C25-CCA2-EFD4-D643-6F67D59E3CBB}"/>
              </a:ext>
            </a:extLst>
          </p:cNvPr>
          <p:cNvSpPr txBox="1"/>
          <p:nvPr/>
        </p:nvSpPr>
        <p:spPr>
          <a:xfrm>
            <a:off x="10031616" y="6190223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</p:spTree>
    <p:extLst>
      <p:ext uri="{BB962C8B-B14F-4D97-AF65-F5344CB8AC3E}">
        <p14:creationId xmlns:p14="http://schemas.microsoft.com/office/powerpoint/2010/main" val="5348198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9">
            <a:extLst>
              <a:ext uri="{FF2B5EF4-FFF2-40B4-BE49-F238E27FC236}">
                <a16:creationId xmlns:a16="http://schemas.microsoft.com/office/drawing/2014/main" id="{0974EBEE-A58E-2AC0-C8EE-736DDDFF17F3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6" name="Rechteck 10">
            <a:extLst>
              <a:ext uri="{FF2B5EF4-FFF2-40B4-BE49-F238E27FC236}">
                <a16:creationId xmlns:a16="http://schemas.microsoft.com/office/drawing/2014/main" id="{D951A30E-237B-04DF-D932-218369F2206E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7" name="Rechteck 11">
            <a:extLst>
              <a:ext uri="{FF2B5EF4-FFF2-40B4-BE49-F238E27FC236}">
                <a16:creationId xmlns:a16="http://schemas.microsoft.com/office/drawing/2014/main" id="{AC81134D-555E-BB3C-45E1-3F0BE4E6D844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8" name="Rechteck 12">
            <a:extLst>
              <a:ext uri="{FF2B5EF4-FFF2-40B4-BE49-F238E27FC236}">
                <a16:creationId xmlns:a16="http://schemas.microsoft.com/office/drawing/2014/main" id="{2768513A-81EC-5EA9-3A7F-7C2E75A9323A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9" name="Rechteck 13">
            <a:extLst>
              <a:ext uri="{FF2B5EF4-FFF2-40B4-BE49-F238E27FC236}">
                <a16:creationId xmlns:a16="http://schemas.microsoft.com/office/drawing/2014/main" id="{E8A10552-0920-6D35-3DDB-4CAA57155D71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29" name="Rechteck 14">
            <a:extLst>
              <a:ext uri="{FF2B5EF4-FFF2-40B4-BE49-F238E27FC236}">
                <a16:creationId xmlns:a16="http://schemas.microsoft.com/office/drawing/2014/main" id="{4A0BFD7A-06D3-6DB6-B32E-D14DED8735CD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30" name="Rechteck 15">
            <a:extLst>
              <a:ext uri="{FF2B5EF4-FFF2-40B4-BE49-F238E27FC236}">
                <a16:creationId xmlns:a16="http://schemas.microsoft.com/office/drawing/2014/main" id="{CA157C98-A6C0-869A-7889-AF455800B985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31" name="Rechteck 16">
            <a:extLst>
              <a:ext uri="{FF2B5EF4-FFF2-40B4-BE49-F238E27FC236}">
                <a16:creationId xmlns:a16="http://schemas.microsoft.com/office/drawing/2014/main" id="{3B399D8E-EDA9-F23B-D19A-44FA70286110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32" name="Rechteck 17">
            <a:extLst>
              <a:ext uri="{FF2B5EF4-FFF2-40B4-BE49-F238E27FC236}">
                <a16:creationId xmlns:a16="http://schemas.microsoft.com/office/drawing/2014/main" id="{8D46296C-2163-8D33-EC9C-9AEAF6E6436B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33" name="Rechteck 18">
            <a:extLst>
              <a:ext uri="{FF2B5EF4-FFF2-40B4-BE49-F238E27FC236}">
                <a16:creationId xmlns:a16="http://schemas.microsoft.com/office/drawing/2014/main" id="{3480687C-7EF7-6A17-AF0A-4209EAC240E9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4" name="Rechteck 19">
            <a:extLst>
              <a:ext uri="{FF2B5EF4-FFF2-40B4-BE49-F238E27FC236}">
                <a16:creationId xmlns:a16="http://schemas.microsoft.com/office/drawing/2014/main" id="{7EDE867A-414B-1304-369E-06F4C69FECBB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5" name="Rechteck 20">
            <a:extLst>
              <a:ext uri="{FF2B5EF4-FFF2-40B4-BE49-F238E27FC236}">
                <a16:creationId xmlns:a16="http://schemas.microsoft.com/office/drawing/2014/main" id="{10880DCC-2FE9-2641-092F-66A10219A07C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36" name="Gerade Verbindung mit Pfeil 21">
            <a:extLst>
              <a:ext uri="{FF2B5EF4-FFF2-40B4-BE49-F238E27FC236}">
                <a16:creationId xmlns:a16="http://schemas.microsoft.com/office/drawing/2014/main" id="{918290E1-8CD0-13F0-3273-05F519D04A02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Gerade Verbindung mit Pfeil 22">
            <a:extLst>
              <a:ext uri="{FF2B5EF4-FFF2-40B4-BE49-F238E27FC236}">
                <a16:creationId xmlns:a16="http://schemas.microsoft.com/office/drawing/2014/main" id="{13A74695-0704-F0AB-577E-732E66D9ADBD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23">
            <a:extLst>
              <a:ext uri="{FF2B5EF4-FFF2-40B4-BE49-F238E27FC236}">
                <a16:creationId xmlns:a16="http://schemas.microsoft.com/office/drawing/2014/main" id="{5C8CAF52-129D-3C35-57BB-FCB427B50C65}"/>
              </a:ext>
            </a:extLst>
          </p:cNvPr>
          <p:cNvCxnSpPr>
            <a:cxnSpLocks/>
            <a:stCxn id="9" idx="3"/>
            <a:endCxn id="30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Gerade Verbindung mit Pfeil 24">
            <a:extLst>
              <a:ext uri="{FF2B5EF4-FFF2-40B4-BE49-F238E27FC236}">
                <a16:creationId xmlns:a16="http://schemas.microsoft.com/office/drawing/2014/main" id="{CCC95DD1-4A8C-6D48-8CF1-66F4EEC0FF57}"/>
              </a:ext>
            </a:extLst>
          </p:cNvPr>
          <p:cNvCxnSpPr>
            <a:cxnSpLocks/>
            <a:stCxn id="30" idx="2"/>
            <a:endCxn id="31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Gerade Verbindung mit Pfeil 25">
            <a:extLst>
              <a:ext uri="{FF2B5EF4-FFF2-40B4-BE49-F238E27FC236}">
                <a16:creationId xmlns:a16="http://schemas.microsoft.com/office/drawing/2014/main" id="{3D8B6F71-0A6D-BEFA-BC6C-A7641901C2DE}"/>
              </a:ext>
            </a:extLst>
          </p:cNvPr>
          <p:cNvCxnSpPr>
            <a:cxnSpLocks/>
            <a:stCxn id="31" idx="3"/>
            <a:endCxn id="33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26">
            <a:extLst>
              <a:ext uri="{FF2B5EF4-FFF2-40B4-BE49-F238E27FC236}">
                <a16:creationId xmlns:a16="http://schemas.microsoft.com/office/drawing/2014/main" id="{E8BBD236-0DB8-BE95-BDA0-AD63FDBB6711}"/>
              </a:ext>
            </a:extLst>
          </p:cNvPr>
          <p:cNvCxnSpPr>
            <a:cxnSpLocks/>
            <a:stCxn id="33" idx="2"/>
            <a:endCxn id="34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Gerade Verbindung mit Pfeil 27">
            <a:extLst>
              <a:ext uri="{FF2B5EF4-FFF2-40B4-BE49-F238E27FC236}">
                <a16:creationId xmlns:a16="http://schemas.microsoft.com/office/drawing/2014/main" id="{9119AFE6-31FD-8AB5-4745-D287CB864D84}"/>
              </a:ext>
            </a:extLst>
          </p:cNvPr>
          <p:cNvCxnSpPr>
            <a:cxnSpLocks/>
            <a:stCxn id="34" idx="2"/>
            <a:endCxn id="35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5185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Krok 7 - </a:t>
            </a:r>
            <a:r>
              <a:rPr lang="en-US" sz="4400" dirty="0" err="1"/>
              <a:t>Analiza</a:t>
            </a:r>
            <a:r>
              <a:rPr lang="en-US" sz="4400" dirty="0"/>
              <a:t> </a:t>
            </a:r>
            <a:r>
              <a:rPr lang="en-US" sz="4400" dirty="0" err="1"/>
              <a:t>ryzyka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68828"/>
            <a:ext cx="5369406" cy="4131172"/>
          </a:xfrm>
        </p:spPr>
        <p:txBody>
          <a:bodyPr>
            <a:normAutofit/>
          </a:bodyPr>
          <a:lstStyle/>
          <a:p>
            <a:r>
              <a:rPr lang="pl-PL" sz="3600" dirty="0"/>
              <a:t>Ocena ryzyka w ujęciu jakościowym</a:t>
            </a:r>
            <a:endParaRPr lang="en-US" sz="3600" dirty="0"/>
          </a:p>
          <a:p>
            <a:pPr lvl="1"/>
            <a:r>
              <a:rPr lang="en-US" sz="3200" dirty="0" err="1"/>
              <a:t>Wpływ</a:t>
            </a:r>
            <a:r>
              <a:rPr lang="en-US" sz="3200" dirty="0"/>
              <a:t> </a:t>
            </a:r>
          </a:p>
          <a:p>
            <a:pPr lvl="1"/>
            <a:r>
              <a:rPr lang="en-US" sz="3200" dirty="0" err="1"/>
              <a:t>Prawdopodobieństwo</a:t>
            </a:r>
            <a:r>
              <a:rPr lang="en-US" sz="3200" dirty="0"/>
              <a:t> </a:t>
            </a:r>
          </a:p>
          <a:p>
            <a:pPr lvl="1"/>
            <a:endParaRPr lang="en-US" sz="3200" dirty="0"/>
          </a:p>
          <a:p>
            <a:r>
              <a:rPr lang="pl-PL" sz="3600" dirty="0"/>
              <a:t>Ocena ryzyka pomaga w ustaleniu priorytetów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5909406" y="2203903"/>
            <a:ext cx="5537651" cy="3280368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9FC5C25-CCA2-EFD4-D643-6F67D59E3CBB}"/>
              </a:ext>
            </a:extLst>
          </p:cNvPr>
          <p:cNvSpPr txBox="1"/>
          <p:nvPr/>
        </p:nvSpPr>
        <p:spPr>
          <a:xfrm>
            <a:off x="10031616" y="5430470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</p:spTree>
    <p:extLst>
      <p:ext uri="{BB962C8B-B14F-4D97-AF65-F5344CB8AC3E}">
        <p14:creationId xmlns:p14="http://schemas.microsoft.com/office/powerpoint/2010/main" val="23032661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Krok 7 - </a:t>
            </a:r>
            <a:r>
              <a:rPr lang="en-US" sz="4400" dirty="0" err="1"/>
              <a:t>Analiza</a:t>
            </a:r>
            <a:r>
              <a:rPr lang="en-US" sz="4400" dirty="0"/>
              <a:t> </a:t>
            </a:r>
            <a:r>
              <a:rPr lang="en-US" sz="4400" dirty="0" err="1"/>
              <a:t>ryzyka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51133" y="2203903"/>
            <a:ext cx="5054196" cy="3280368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D9FC5C25-CCA2-EFD4-D643-6F67D59E3CBB}"/>
              </a:ext>
            </a:extLst>
          </p:cNvPr>
          <p:cNvSpPr txBox="1"/>
          <p:nvPr/>
        </p:nvSpPr>
        <p:spPr>
          <a:xfrm>
            <a:off x="10031616" y="5430470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2C7D05B-EA93-F53A-93E9-4FEEC26DD0D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0000"/>
          <a:stretch/>
        </p:blipFill>
        <p:spPr>
          <a:xfrm>
            <a:off x="540000" y="2055271"/>
            <a:ext cx="528864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4961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/>
              <a:t>OCTAVE Allegro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3" name="Rechteck 9">
            <a:extLst>
              <a:ext uri="{FF2B5EF4-FFF2-40B4-BE49-F238E27FC236}">
                <a16:creationId xmlns:a16="http://schemas.microsoft.com/office/drawing/2014/main" id="{8C8F6B12-BF0A-BBF7-7FD4-26C6BF7C0723}"/>
              </a:ext>
            </a:extLst>
          </p:cNvPr>
          <p:cNvSpPr/>
          <p:nvPr/>
        </p:nvSpPr>
        <p:spPr>
          <a:xfrm>
            <a:off x="70205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Ustalenie</a:t>
            </a:r>
            <a:r>
              <a:rPr lang="en-US" sz="2133" dirty="0"/>
              <a:t> </a:t>
            </a:r>
            <a:r>
              <a:rPr lang="en-US" sz="2133" dirty="0" err="1"/>
              <a:t>czynników</a:t>
            </a:r>
            <a:r>
              <a:rPr lang="en-US" sz="2133" dirty="0"/>
              <a:t> </a:t>
            </a:r>
            <a:r>
              <a:rPr lang="en-US" sz="2133" dirty="0" err="1"/>
              <a:t>napędzających</a:t>
            </a:r>
            <a:endParaRPr lang="en-US" sz="2133" dirty="0"/>
          </a:p>
        </p:txBody>
      </p:sp>
      <p:sp>
        <p:nvSpPr>
          <p:cNvPr id="6" name="Rechteck 10">
            <a:extLst>
              <a:ext uri="{FF2B5EF4-FFF2-40B4-BE49-F238E27FC236}">
                <a16:creationId xmlns:a16="http://schemas.microsoft.com/office/drawing/2014/main" id="{083D8579-7A7D-286C-2D6A-14E74F16AD03}"/>
              </a:ext>
            </a:extLst>
          </p:cNvPr>
          <p:cNvSpPr/>
          <p:nvPr/>
        </p:nvSpPr>
        <p:spPr>
          <a:xfrm>
            <a:off x="323323" y="3005502"/>
            <a:ext cx="2064229" cy="1232668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1 - Ustalenie kryteriów pomiaru ryzyka</a:t>
            </a:r>
            <a:endParaRPr lang="en-US" sz="1600" dirty="0"/>
          </a:p>
        </p:txBody>
      </p:sp>
      <p:sp>
        <p:nvSpPr>
          <p:cNvPr id="7" name="Rechteck 11">
            <a:extLst>
              <a:ext uri="{FF2B5EF4-FFF2-40B4-BE49-F238E27FC236}">
                <a16:creationId xmlns:a16="http://schemas.microsoft.com/office/drawing/2014/main" id="{0C7EF729-014B-2C8D-3B58-E11D684BE484}"/>
              </a:ext>
            </a:extLst>
          </p:cNvPr>
          <p:cNvSpPr/>
          <p:nvPr/>
        </p:nvSpPr>
        <p:spPr>
          <a:xfrm>
            <a:off x="3094541" y="2238205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/>
              <a:t>Profile </a:t>
            </a:r>
            <a:r>
              <a:rPr lang="pl-PL" sz="2133" dirty="0"/>
              <a:t>zasobów</a:t>
            </a:r>
            <a:endParaRPr lang="en-US" sz="2133" dirty="0"/>
          </a:p>
        </p:txBody>
      </p:sp>
      <p:sp>
        <p:nvSpPr>
          <p:cNvPr id="8" name="Rechteck 12">
            <a:extLst>
              <a:ext uri="{FF2B5EF4-FFF2-40B4-BE49-F238E27FC236}">
                <a16:creationId xmlns:a16="http://schemas.microsoft.com/office/drawing/2014/main" id="{101DEB9A-CD98-6623-C3CD-E82ED357508E}"/>
              </a:ext>
            </a:extLst>
          </p:cNvPr>
          <p:cNvSpPr/>
          <p:nvPr/>
        </p:nvSpPr>
        <p:spPr>
          <a:xfrm>
            <a:off x="3347659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2 - Opracowanie profilu zasobów informacyjnych</a:t>
            </a:r>
            <a:endParaRPr lang="en-US" sz="1600" dirty="0"/>
          </a:p>
        </p:txBody>
      </p:sp>
      <p:sp>
        <p:nvSpPr>
          <p:cNvPr id="9" name="Rechteck 13">
            <a:extLst>
              <a:ext uri="{FF2B5EF4-FFF2-40B4-BE49-F238E27FC236}">
                <a16:creationId xmlns:a16="http://schemas.microsoft.com/office/drawing/2014/main" id="{35F0C6DB-FBA3-08AC-A638-BB4734BB170B}"/>
              </a:ext>
            </a:extLst>
          </p:cNvPr>
          <p:cNvSpPr/>
          <p:nvPr/>
        </p:nvSpPr>
        <p:spPr>
          <a:xfrm>
            <a:off x="3347659" y="4086410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3 - Identyfikacja składników zasobów informacyjnych</a:t>
            </a:r>
            <a:endParaRPr lang="en-US" sz="1600" dirty="0"/>
          </a:p>
        </p:txBody>
      </p:sp>
      <p:sp>
        <p:nvSpPr>
          <p:cNvPr id="29" name="Rechteck 14">
            <a:extLst>
              <a:ext uri="{FF2B5EF4-FFF2-40B4-BE49-F238E27FC236}">
                <a16:creationId xmlns:a16="http://schemas.microsoft.com/office/drawing/2014/main" id="{E538C694-43D7-AA4D-3E18-8C25F974EF2E}"/>
              </a:ext>
            </a:extLst>
          </p:cNvPr>
          <p:cNvSpPr/>
          <p:nvPr/>
        </p:nvSpPr>
        <p:spPr>
          <a:xfrm>
            <a:off x="6109792" y="2237417"/>
            <a:ext cx="2618473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 </a:t>
            </a:r>
            <a:r>
              <a:rPr lang="en-US" sz="2133" dirty="0" err="1"/>
              <a:t>zagrożeń</a:t>
            </a:r>
            <a:endParaRPr lang="en-US" sz="2133" dirty="0"/>
          </a:p>
        </p:txBody>
      </p:sp>
      <p:sp>
        <p:nvSpPr>
          <p:cNvPr id="30" name="Rechteck 15">
            <a:extLst>
              <a:ext uri="{FF2B5EF4-FFF2-40B4-BE49-F238E27FC236}">
                <a16:creationId xmlns:a16="http://schemas.microsoft.com/office/drawing/2014/main" id="{3C5986A1-F17F-B7CC-849D-A3F5EF213BBF}"/>
              </a:ext>
            </a:extLst>
          </p:cNvPr>
          <p:cNvSpPr/>
          <p:nvPr/>
        </p:nvSpPr>
        <p:spPr>
          <a:xfrm>
            <a:off x="6362910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4 - Określenie obszarów zainteresowania</a:t>
            </a:r>
            <a:endParaRPr lang="en-US" sz="1600" dirty="0"/>
          </a:p>
        </p:txBody>
      </p:sp>
      <p:sp>
        <p:nvSpPr>
          <p:cNvPr id="31" name="Rechteck 16">
            <a:extLst>
              <a:ext uri="{FF2B5EF4-FFF2-40B4-BE49-F238E27FC236}">
                <a16:creationId xmlns:a16="http://schemas.microsoft.com/office/drawing/2014/main" id="{0B9270E5-C330-2EB0-0A0D-9886C8E8FCA1}"/>
              </a:ext>
            </a:extLst>
          </p:cNvPr>
          <p:cNvSpPr/>
          <p:nvPr/>
        </p:nvSpPr>
        <p:spPr>
          <a:xfrm>
            <a:off x="6362910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5 - Określenie scenariuszy zagrożeń</a:t>
            </a:r>
          </a:p>
        </p:txBody>
      </p:sp>
      <p:sp>
        <p:nvSpPr>
          <p:cNvPr id="32" name="Rechteck 17">
            <a:extLst>
              <a:ext uri="{FF2B5EF4-FFF2-40B4-BE49-F238E27FC236}">
                <a16:creationId xmlns:a16="http://schemas.microsoft.com/office/drawing/2014/main" id="{F30C5F45-561A-4834-01A5-4429A847315E}"/>
              </a:ext>
            </a:extLst>
          </p:cNvPr>
          <p:cNvSpPr/>
          <p:nvPr/>
        </p:nvSpPr>
        <p:spPr>
          <a:xfrm>
            <a:off x="9125043" y="2237417"/>
            <a:ext cx="3024336" cy="40796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en-US" sz="2133" dirty="0" err="1"/>
              <a:t>Identyfikacja</a:t>
            </a:r>
            <a:r>
              <a:rPr lang="en-US" sz="2133" dirty="0"/>
              <a:t>/</a:t>
            </a:r>
            <a:r>
              <a:rPr lang="en-US" sz="2133" dirty="0" err="1"/>
              <a:t>eliminacja</a:t>
            </a:r>
            <a:r>
              <a:rPr lang="en-US" sz="2133" dirty="0"/>
              <a:t> </a:t>
            </a:r>
            <a:r>
              <a:rPr lang="en-US" sz="2133" dirty="0" err="1"/>
              <a:t>ryzyka</a:t>
            </a:r>
            <a:endParaRPr lang="en-US" sz="2133" dirty="0"/>
          </a:p>
        </p:txBody>
      </p:sp>
      <p:sp>
        <p:nvSpPr>
          <p:cNvPr id="33" name="Rechteck 18">
            <a:extLst>
              <a:ext uri="{FF2B5EF4-FFF2-40B4-BE49-F238E27FC236}">
                <a16:creationId xmlns:a16="http://schemas.microsoft.com/office/drawing/2014/main" id="{727E7249-F6C3-67B3-6BC3-9C3A74EB966E}"/>
              </a:ext>
            </a:extLst>
          </p:cNvPr>
          <p:cNvSpPr/>
          <p:nvPr/>
        </p:nvSpPr>
        <p:spPr>
          <a:xfrm>
            <a:off x="9378161" y="300550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6 - </a:t>
            </a:r>
            <a:r>
              <a:rPr lang="en-US" sz="1600" dirty="0" err="1"/>
              <a:t>Identyfikacja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4" name="Rechteck 19">
            <a:extLst>
              <a:ext uri="{FF2B5EF4-FFF2-40B4-BE49-F238E27FC236}">
                <a16:creationId xmlns:a16="http://schemas.microsoft.com/office/drawing/2014/main" id="{4D06DB4F-7B4D-8BCA-8351-8CF8377F77D0}"/>
              </a:ext>
            </a:extLst>
          </p:cNvPr>
          <p:cNvSpPr/>
          <p:nvPr/>
        </p:nvSpPr>
        <p:spPr>
          <a:xfrm>
            <a:off x="9378161" y="4085622"/>
            <a:ext cx="2064229" cy="912101"/>
          </a:xfrm>
          <a:prstGeom prst="rect">
            <a:avLst/>
          </a:prstGeom>
          <a:solidFill>
            <a:schemeClr val="accent1">
              <a:lumMod val="75000"/>
            </a:schemeClr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Krok</a:t>
            </a:r>
            <a:r>
              <a:rPr lang="en-US" sz="1600" dirty="0"/>
              <a:t> 7 - </a:t>
            </a:r>
            <a:r>
              <a:rPr lang="en-US" sz="1600" dirty="0" err="1"/>
              <a:t>Analiza</a:t>
            </a:r>
            <a:r>
              <a:rPr lang="en-US" sz="1600" dirty="0"/>
              <a:t> </a:t>
            </a:r>
            <a:r>
              <a:rPr lang="en-US" sz="1600" dirty="0" err="1"/>
              <a:t>ryzyka</a:t>
            </a:r>
            <a:endParaRPr lang="en-US" sz="1600" dirty="0"/>
          </a:p>
        </p:txBody>
      </p:sp>
      <p:sp>
        <p:nvSpPr>
          <p:cNvPr id="35" name="Rechteck 20">
            <a:extLst>
              <a:ext uri="{FF2B5EF4-FFF2-40B4-BE49-F238E27FC236}">
                <a16:creationId xmlns:a16="http://schemas.microsoft.com/office/drawing/2014/main" id="{ACC00CD9-8673-2B34-88A0-89227F609E3A}"/>
              </a:ext>
            </a:extLst>
          </p:cNvPr>
          <p:cNvSpPr/>
          <p:nvPr/>
        </p:nvSpPr>
        <p:spPr>
          <a:xfrm>
            <a:off x="9378161" y="5188771"/>
            <a:ext cx="2064229" cy="912101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/>
              <a:t>Krok 8 - Wybór metody łagodzenia skutków</a:t>
            </a:r>
            <a:endParaRPr lang="en-US" sz="1600" dirty="0"/>
          </a:p>
        </p:txBody>
      </p:sp>
      <p:cxnSp>
        <p:nvCxnSpPr>
          <p:cNvPr id="36" name="Gerade Verbindung mit Pfeil 21">
            <a:extLst>
              <a:ext uri="{FF2B5EF4-FFF2-40B4-BE49-F238E27FC236}">
                <a16:creationId xmlns:a16="http://schemas.microsoft.com/office/drawing/2014/main" id="{280EA784-C804-9EC8-8B00-1FB99CF4387F}"/>
              </a:ext>
            </a:extLst>
          </p:cNvPr>
          <p:cNvCxnSpPr>
            <a:cxnSpLocks/>
            <a:stCxn id="6" idx="3"/>
            <a:endCxn id="8" idx="1"/>
          </p:cNvCxnSpPr>
          <p:nvPr/>
        </p:nvCxnSpPr>
        <p:spPr>
          <a:xfrm flipV="1">
            <a:off x="2387552" y="3461553"/>
            <a:ext cx="960107" cy="160283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Gerade Verbindung mit Pfeil 22">
            <a:extLst>
              <a:ext uri="{FF2B5EF4-FFF2-40B4-BE49-F238E27FC236}">
                <a16:creationId xmlns:a16="http://schemas.microsoft.com/office/drawing/2014/main" id="{9B1CB109-B83E-ACE4-6F2D-16590F5C1111}"/>
              </a:ext>
            </a:extLst>
          </p:cNvPr>
          <p:cNvCxnSpPr>
            <a:cxnSpLocks/>
            <a:stCxn id="8" idx="2"/>
            <a:endCxn id="9" idx="0"/>
          </p:cNvCxnSpPr>
          <p:nvPr/>
        </p:nvCxnSpPr>
        <p:spPr>
          <a:xfrm>
            <a:off x="4379774" y="3917603"/>
            <a:ext cx="0" cy="168807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Gerade Verbindung mit Pfeil 23">
            <a:extLst>
              <a:ext uri="{FF2B5EF4-FFF2-40B4-BE49-F238E27FC236}">
                <a16:creationId xmlns:a16="http://schemas.microsoft.com/office/drawing/2014/main" id="{D7E27622-9B7A-6B59-2877-72301B88B106}"/>
              </a:ext>
            </a:extLst>
          </p:cNvPr>
          <p:cNvCxnSpPr>
            <a:cxnSpLocks/>
            <a:stCxn id="9" idx="3"/>
            <a:endCxn id="30" idx="1"/>
          </p:cNvCxnSpPr>
          <p:nvPr/>
        </p:nvCxnSpPr>
        <p:spPr>
          <a:xfrm flipV="1">
            <a:off x="5411889" y="3461553"/>
            <a:ext cx="951021" cy="108090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Gerade Verbindung mit Pfeil 24">
            <a:extLst>
              <a:ext uri="{FF2B5EF4-FFF2-40B4-BE49-F238E27FC236}">
                <a16:creationId xmlns:a16="http://schemas.microsoft.com/office/drawing/2014/main" id="{E36D0F33-571A-E57F-12DE-BEF7F092541B}"/>
              </a:ext>
            </a:extLst>
          </p:cNvPr>
          <p:cNvCxnSpPr>
            <a:cxnSpLocks/>
            <a:stCxn id="30" idx="2"/>
            <a:endCxn id="31" idx="0"/>
          </p:cNvCxnSpPr>
          <p:nvPr/>
        </p:nvCxnSpPr>
        <p:spPr>
          <a:xfrm>
            <a:off x="7395024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Gerade Verbindung mit Pfeil 25">
            <a:extLst>
              <a:ext uri="{FF2B5EF4-FFF2-40B4-BE49-F238E27FC236}">
                <a16:creationId xmlns:a16="http://schemas.microsoft.com/office/drawing/2014/main" id="{029DE07B-1A76-3D57-F75B-3D8B7B109641}"/>
              </a:ext>
            </a:extLst>
          </p:cNvPr>
          <p:cNvCxnSpPr>
            <a:cxnSpLocks/>
            <a:stCxn id="31" idx="3"/>
            <a:endCxn id="33" idx="1"/>
          </p:cNvCxnSpPr>
          <p:nvPr/>
        </p:nvCxnSpPr>
        <p:spPr>
          <a:xfrm flipV="1">
            <a:off x="8427139" y="3461552"/>
            <a:ext cx="951021" cy="1080120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Gerade Verbindung mit Pfeil 26">
            <a:extLst>
              <a:ext uri="{FF2B5EF4-FFF2-40B4-BE49-F238E27FC236}">
                <a16:creationId xmlns:a16="http://schemas.microsoft.com/office/drawing/2014/main" id="{1B30C64B-5DEB-3DD2-C877-CC30B0B901D9}"/>
              </a:ext>
            </a:extLst>
          </p:cNvPr>
          <p:cNvCxnSpPr>
            <a:cxnSpLocks/>
            <a:stCxn id="33" idx="2"/>
            <a:endCxn id="34" idx="0"/>
          </p:cNvCxnSpPr>
          <p:nvPr/>
        </p:nvCxnSpPr>
        <p:spPr>
          <a:xfrm>
            <a:off x="10410275" y="3917603"/>
            <a:ext cx="0" cy="168019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Gerade Verbindung mit Pfeil 27">
            <a:extLst>
              <a:ext uri="{FF2B5EF4-FFF2-40B4-BE49-F238E27FC236}">
                <a16:creationId xmlns:a16="http://schemas.microsoft.com/office/drawing/2014/main" id="{77B955A9-CB75-8793-7EE3-9A19BFF6E625}"/>
              </a:ext>
            </a:extLst>
          </p:cNvPr>
          <p:cNvCxnSpPr>
            <a:cxnSpLocks/>
            <a:stCxn id="34" idx="2"/>
            <a:endCxn id="35" idx="0"/>
          </p:cNvCxnSpPr>
          <p:nvPr/>
        </p:nvCxnSpPr>
        <p:spPr>
          <a:xfrm>
            <a:off x="10410275" y="4997723"/>
            <a:ext cx="0" cy="191048"/>
          </a:xfrm>
          <a:prstGeom prst="straightConnector1">
            <a:avLst/>
          </a:prstGeom>
          <a:ln w="31750"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53391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Krok 8 - </a:t>
            </a:r>
            <a:r>
              <a:rPr lang="pl-PL" sz="4400" dirty="0"/>
              <a:t>Wybór metody łagodzenia skutków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168828"/>
            <a:ext cx="5369406" cy="4131172"/>
          </a:xfrm>
        </p:spPr>
        <p:txBody>
          <a:bodyPr>
            <a:normAutofit lnSpcReduction="10000"/>
          </a:bodyPr>
          <a:lstStyle/>
          <a:p>
            <a:r>
              <a:rPr lang="pl-PL" sz="3600" dirty="0"/>
              <a:t>Określenie strategii ryzyka</a:t>
            </a:r>
            <a:endParaRPr lang="en-US" sz="3600" dirty="0"/>
          </a:p>
          <a:p>
            <a:pPr lvl="1"/>
            <a:r>
              <a:rPr lang="pl-PL" sz="3200" b="1" dirty="0">
                <a:solidFill>
                  <a:schemeClr val="accent1">
                    <a:lumMod val="75000"/>
                  </a:schemeClr>
                </a:solidFill>
              </a:rPr>
              <a:t>Zaakceptuj</a:t>
            </a:r>
          </a:p>
          <a:p>
            <a:pPr lvl="1"/>
            <a:r>
              <a:rPr lang="pl-PL" sz="3200" b="1" dirty="0">
                <a:solidFill>
                  <a:schemeClr val="accent1">
                    <a:lumMod val="75000"/>
                  </a:schemeClr>
                </a:solidFill>
              </a:rPr>
              <a:t>Odraczaj</a:t>
            </a:r>
          </a:p>
          <a:p>
            <a:pPr lvl="1"/>
            <a:r>
              <a:rPr lang="pl-PL" sz="3200" b="1" dirty="0">
                <a:solidFill>
                  <a:schemeClr val="accent1">
                    <a:lumMod val="75000"/>
                  </a:schemeClr>
                </a:solidFill>
              </a:rPr>
              <a:t>Złagodzić</a:t>
            </a:r>
          </a:p>
          <a:p>
            <a:pPr lvl="1"/>
            <a:r>
              <a:rPr lang="pl-PL" sz="3200" b="1" dirty="0">
                <a:solidFill>
                  <a:schemeClr val="accent1">
                    <a:lumMod val="75000"/>
                  </a:schemeClr>
                </a:solidFill>
              </a:rPr>
              <a:t>Przeniesienie</a:t>
            </a: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l-PL" sz="3600" dirty="0"/>
              <a:t>Określenie kontroli</a:t>
            </a:r>
          </a:p>
          <a:p>
            <a:r>
              <a:rPr lang="pl-PL" sz="3600" dirty="0"/>
              <a:t>Ocena ryzyka rezydualnego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114784" y="1841044"/>
            <a:ext cx="4485184" cy="445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2137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pl-PL" dirty="0"/>
              <a:t>Krok 8 - </a:t>
            </a:r>
            <a:r>
              <a:rPr lang="pl-PL" sz="4400" dirty="0"/>
              <a:t>Wybór metody łagodzenia skutków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D981798E-A158-862C-FAF9-D57F21BA6A88}"/>
              </a:ext>
            </a:extLst>
          </p:cNvPr>
          <p:cNvSpPr txBox="1"/>
          <p:nvPr/>
        </p:nvSpPr>
        <p:spPr>
          <a:xfrm>
            <a:off x="8410722" y="6190223"/>
            <a:ext cx="1415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SEI 2007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36A8516-F7C2-216F-4BC7-0A933879D15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865910" y="1823349"/>
            <a:ext cx="5613243" cy="480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48182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2060449"/>
            <a:ext cx="11059967" cy="3340608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/>
              <a:t>Dziękuję</a:t>
            </a:r>
            <a:r>
              <a:rPr lang="en-US" sz="6000" b="1" dirty="0"/>
              <a:t> za </a:t>
            </a:r>
            <a:r>
              <a:rPr lang="en-US" sz="6000" b="1" dirty="0" err="1"/>
              <a:t>uwagę</a:t>
            </a:r>
            <a:endParaRPr lang="en-US" sz="6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22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3277383"/>
            <a:ext cx="6095999" cy="12171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/>
              <a:t>FH-Prof. Mag. Dr. Simon </a:t>
            </a:r>
            <a:r>
              <a:rPr lang="en-US" sz="3600" dirty="0" err="1"/>
              <a:t>Tjoa</a:t>
            </a:r>
            <a:endParaRPr lang="en-US" sz="3600" dirty="0"/>
          </a:p>
          <a:p>
            <a:pPr marL="0" indent="0">
              <a:buNone/>
            </a:pPr>
            <a:r>
              <a:rPr lang="en-US" sz="3600" dirty="0" err="1"/>
              <a:t>simon.tjoa@fhstp.ac.at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9302536D-0A53-85C7-013B-AA70F7BEF44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1664643" y="1291650"/>
            <a:ext cx="4229530" cy="518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64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B2E06A90-E676-4E60-A355-F1B2634DB0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901622-7384-4C25-8194-1C6071196F6D}"/>
</file>

<file path=customXml/itemProps3.xml><?xml version="1.0" encoding="utf-8"?>
<ds:datastoreItem xmlns:ds="http://schemas.openxmlformats.org/officeDocument/2006/customXml" ds:itemID="{4429463A-B53A-4D63-A594-C3529899302C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2718</Words>
  <Application>Microsoft Office PowerPoint</Application>
  <PresentationFormat>Panoramiczny</PresentationFormat>
  <Paragraphs>478</Paragraphs>
  <Slides>43</Slides>
  <Notes>43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43</vt:i4>
      </vt:variant>
    </vt:vector>
  </HeadingPairs>
  <TitlesOfParts>
    <vt:vector size="48" baseType="lpstr">
      <vt:lpstr>Arial</vt:lpstr>
      <vt:lpstr>Arial</vt:lpstr>
      <vt:lpstr>Calibri</vt:lpstr>
      <vt:lpstr>Calibri Light</vt:lpstr>
      <vt:lpstr>Office</vt:lpstr>
      <vt:lpstr>Zarządzanie ryzykiem</vt:lpstr>
      <vt:lpstr>Podstawy</vt:lpstr>
      <vt:lpstr>Motywacja</vt:lpstr>
      <vt:lpstr>Określenie ryzyka</vt:lpstr>
      <vt:lpstr>Definiowanie ryzyka - podstawowe pojęcia</vt:lpstr>
      <vt:lpstr>Zagrożenia bezpieczeństwa informacji</vt:lpstr>
      <vt:lpstr>Zagrożenia bezpieczeństwa informacji</vt:lpstr>
      <vt:lpstr>Zagrożenia bezpieczeństwa informacji</vt:lpstr>
      <vt:lpstr>Podejście do zarządzania ryzykiem</vt:lpstr>
      <vt:lpstr>Zarządzania ryzykiem</vt:lpstr>
      <vt:lpstr>Identyfikacja ryzyka</vt:lpstr>
      <vt:lpstr>Analiza ryzyka</vt:lpstr>
      <vt:lpstr>Ocena ryzyka</vt:lpstr>
      <vt:lpstr>Postępowanie w przypadku ryzyka</vt:lpstr>
      <vt:lpstr>Ramy oceny ryzyka</vt:lpstr>
      <vt:lpstr>OCTAVE Allegro</vt:lpstr>
      <vt:lpstr>OCTAVE Allegro</vt:lpstr>
      <vt:lpstr>OCTAVE Allegro</vt:lpstr>
      <vt:lpstr>OCTAVE Allegro</vt:lpstr>
      <vt:lpstr>Krok 1 - Ustalenie kryteriów pomiaru ryzyka</vt:lpstr>
      <vt:lpstr>Krok 1 - Ustalenie kryteriów pomiaru ryzyka</vt:lpstr>
      <vt:lpstr>OCTAVE Allegro</vt:lpstr>
      <vt:lpstr>Krok 2 - Opracowanie profilu zasobów informacyjnych</vt:lpstr>
      <vt:lpstr>Krok 2 - Opracowanie profilu zasobów informacyjnych</vt:lpstr>
      <vt:lpstr>Krok 2 - Opracowanie profilu zasobów informacyjnych</vt:lpstr>
      <vt:lpstr>OCTAVE Allegro</vt:lpstr>
      <vt:lpstr>Krok 3 – Identyfikacja składników zasobów informacyjnych</vt:lpstr>
      <vt:lpstr>Krok 3 – Identyfikacja składników zasobów informacyjnych</vt:lpstr>
      <vt:lpstr>OCTAVE Allegro</vt:lpstr>
      <vt:lpstr>Krok 4 - Określenie obszarów zainteresowania</vt:lpstr>
      <vt:lpstr>Krok 4 - Określenie obszarów zainteresowania</vt:lpstr>
      <vt:lpstr>OCTAVE Allegro</vt:lpstr>
      <vt:lpstr>Określenie scenariuszy zagrożeń</vt:lpstr>
      <vt:lpstr>OCTAVE Allegro</vt:lpstr>
      <vt:lpstr>Krok 6 - Identyfikacja ryzyka</vt:lpstr>
      <vt:lpstr>OCTAVE Allegro</vt:lpstr>
      <vt:lpstr>Krok 7 - Analiza ryzyka</vt:lpstr>
      <vt:lpstr>Krok 7 - Analiza ryzyka</vt:lpstr>
      <vt:lpstr>OCTAVE Allegro</vt:lpstr>
      <vt:lpstr>Krok 8 - Wybór metody łagodzenia skutków</vt:lpstr>
      <vt:lpstr>Krok 8 - Wybór metody łagodzenia skutków</vt:lpstr>
      <vt:lpstr>Dziękuję za uwagę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Bartosz Kowal</cp:lastModifiedBy>
  <cp:revision>41</cp:revision>
  <dcterms:created xsi:type="dcterms:W3CDTF">2022-10-31T15:14:22Z</dcterms:created>
  <dcterms:modified xsi:type="dcterms:W3CDTF">2022-11-22T20:20:55Z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