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3" r:id="rId4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52"/>
    <p:restoredTop sz="78515"/>
  </p:normalViewPr>
  <p:slideViewPr>
    <p:cSldViewPr snapToGrid="0">
      <p:cViewPr varScale="1">
        <p:scale>
          <a:sx n="89" d="100"/>
          <a:sy n="89" d="100"/>
        </p:scale>
        <p:origin x="134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11/23/2022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dirty="0">
                <a:solidFill>
                  <a:srgbClr val="1F4E79"/>
                </a:solidFill>
                <a:latin typeface="Calibri" panose="020F0502020204030204" pitchFamily="34" charset="0"/>
                <a:ea typeface="Calibri" panose="020F0502020204030204" pitchFamily="34" charset="0"/>
                <a:cs typeface="Arial" panose="020B0604020202020204" pitchFamily="34" charset="0"/>
              </a:rPr>
              <a:t>Cyberbezpieczeństwo </a:t>
            </a:r>
            <a:r>
              <a:rPr lang="pl-PL" sz="1200" b="0" dirty="0">
                <a:solidFill>
                  <a:srgbClr val="1F4E79"/>
                </a:solidFill>
                <a:latin typeface="Calibri" panose="020F0502020204030204" pitchFamily="34" charset="0"/>
                <a:ea typeface="Calibri" panose="020F0502020204030204" pitchFamily="34" charset="0"/>
                <a:cs typeface="Arial" panose="020B0604020202020204" pitchFamily="34" charset="0"/>
              </a:rPr>
              <a:t>to praktyka obrony komputerów, serwerów, urządzeń mobilnych, systemów elektronicznych, sieci i danych przed złośliwymi atakami. Znane jest również jako bezpieczeństwo technologii informacyjnych lub elektroniczne bezpieczeństwo informacji. Termin ten ma zastosowanie w różnych kontekstach, od biznesu do komputerów przenośnych, i może być podzielony na kilka wspólnych kategorii</a:t>
            </a:r>
            <a:endParaRPr lang="en-US" b="0" dirty="0"/>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Bardzo ważne jest, aby szkolenie z zakresu cyberbezpieczeństwa dla MŚP - menedżerów i pracowników - było konkretne i interaktywne, a także praktyczne, ponieważ małe MŚP nie mają czasu, motywacji ani zasobów, aby poświęcić się tej kwestii. Dlatego też moduł ten został zaplanowany w oparciu o to.</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i="1" dirty="0"/>
              <a:t>Ogólnie o module</a:t>
            </a:r>
          </a:p>
          <a:p>
            <a:r>
              <a:rPr lang="pl-PL" dirty="0"/>
              <a:t>Jak skutecznie wykorzystać cybernetyczny łańcuch śmierci w swojej strategii bezpieczeństwa cybernetycznego</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Wrogie, natrętne i celowo paskudne, złośliwe oprogramowanie próbuje wtargnąć, uszkodzić lub wyłączyć komputery, systemy komputerowe, sieci, tablety i urządzenia mobilne, często przejmując częściową kontrolę nad działaniem urządzenia. Podobnie jak ludzka grypa, zakłóca normalne funkcjonowanie. Motywy stojące za złośliwym oprogramowaniem są różne. Może chodzić o zarabianie pieniędzy na użytkowniku, sabotowanie możliwości wykonywania pracy, wygłaszanie poglądów politycznych lub po prostu przechwalanie się. Chociaż złośliwe oprogramowanie nie może uszkodzić fizycznego sprzętu systemowego lub sieciowego, może wykradać, szyfrować lub usuwać dane użytkownika, zmieniać lub przejmować podstawowe funkcje komputera i szpiegować jego działania bez wiedzy lub zgody użytkownika.</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Złośliwe oprogramowanie to każdy program, którego funkcją jest spowodowanie uszkodzenia oprogramowania lub sprzętu komputerowego (np. wirusy) </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i="1" dirty="0"/>
              <a:t>Drive-by </a:t>
            </a:r>
            <a:r>
              <a:rPr lang="pl-PL" i="1" dirty="0" err="1"/>
              <a:t>exploits</a:t>
            </a:r>
            <a:r>
              <a:rPr lang="pl-PL" i="1" dirty="0"/>
              <a:t> </a:t>
            </a:r>
            <a:r>
              <a:rPr lang="pl-PL" dirty="0"/>
              <a:t>mogą automatycznie wykorzystywać istniejące luki w oprogramowaniu zainstalowanym na komputerze bez interakcji z prawowitym użytkownikiem. W 2012 r. rozszerzyły swój zakres działania również na terminale mobilne. Koncentrują się prawie wyłącznie na atakowaniu legalnych stron internetowych wykorzystując luki w przeglądarce, jej wtyczki lub system operacyjny może zostać wykorzystany do zainstalowania złośliwego oprogramowania na komputerze bez wiedzy użytkownika.  Infekcja może zostać zainicjowana przez zwykłe przeglądanie Internetu.</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i="1" dirty="0">
                <a:solidFill>
                  <a:srgbClr val="1F4E79"/>
                </a:solidFill>
                <a:latin typeface="Calibri" panose="020F0502020204030204" pitchFamily="34" charset="0"/>
              </a:rPr>
              <a:t>Robaki </a:t>
            </a:r>
            <a:r>
              <a:rPr lang="pl-PL" sz="1200" i="0" dirty="0">
                <a:solidFill>
                  <a:srgbClr val="1F4E79"/>
                </a:solidFill>
                <a:latin typeface="Calibri" panose="020F0502020204030204" pitchFamily="34" charset="0"/>
              </a:rPr>
              <a:t>to programy samoreplikujące się; wykorzystują sieć komputerów do wysyłania własnych kopii do innych węzłów (komputerów w sieci), radząc sobie z tym bez interwencji jakiegokolwiek użytkownika, w przeciwieństwie do wirusa komputerowego, robak komputerowy nie musi być dołączony do istniejącego programu, wyrządza szkody w sieci, nawet tylko zajmując pasmo.</a:t>
            </a:r>
            <a:endParaRPr lang="en-US" i="0" dirty="0"/>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Trojan</a:t>
            </a:r>
            <a:r>
              <a:rPr lang="en-GB" sz="1200" dirty="0">
                <a:solidFill>
                  <a:srgbClr val="1F4E79"/>
                </a:solidFill>
                <a:latin typeface="Calibri" panose="020F0502020204030204" pitchFamily="34" charset="0"/>
              </a:rPr>
              <a:t> </a:t>
            </a:r>
            <a:r>
              <a:rPr lang="pl-PL" sz="1200" dirty="0">
                <a:solidFill>
                  <a:srgbClr val="1F4E79"/>
                </a:solidFill>
                <a:latin typeface="Calibri" panose="020F0502020204030204" pitchFamily="34" charset="0"/>
              </a:rPr>
              <a:t>prezentuje się w postaci legalnych programów, które w rzeczywistości tworzone są w celu kradzieży poufnych danych lub umożliwienia dostępu do zainfekowanego systemu nieautoryzowanym użytkownikom lub programom; stanowią zdecydowaną większość infekcji (80%). </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Track ware</a:t>
            </a: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to programy wykorzystujące niektóre luki w przeglądarkach internetowych do wysyłania do serwera lub osób informacji o odwiedzanych stronach, wyszukiwanych informacjach i zwyczajach przeglądania Internetu przez użytkownika; Wirusy mają na celu zainfekowanie jak największej liczby komputerów osobistych, natomiast programy szpiegujące mają na celu rozprzestrzenianie się po całym Internecie, Wirusy zazwyczaj mają niebezpieczny ładunek użyteczny, chcą wyrządzić szkody na zainfekowanym komputerze, natomiast programy szpiegujące jedynie spowalniają procesy komputerowe, dodają wyskakujące okienka i destabilizują przeglądarkę oraz mają inne "denerwujące" efekty.</a:t>
            </a:r>
            <a:endParaRPr lang="en-US" i="0" dirty="0"/>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SQL Injection (Code Injection)</a:t>
            </a: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występuje, gdy atakujący może wstawić dowolne dane do zapytania SQL wysyłanego do bazy danych; poprzez wstrzyknięcie składni, logika zapytania jest modyfikowana tak, że wykonuje ono inną akcję, jest to najczęściej spotykaną podatnością. Najlepsza strategia obrony przed SQL </a:t>
            </a:r>
            <a:r>
              <a:rPr lang="pl-PL" sz="1200" i="0" dirty="0" err="1">
                <a:solidFill>
                  <a:srgbClr val="1F4E79"/>
                </a:solidFill>
                <a:latin typeface="Calibri" panose="020F0502020204030204" pitchFamily="34" charset="0"/>
                <a:ea typeface="Calibri" panose="020F0502020204030204" pitchFamily="34" charset="0"/>
                <a:cs typeface="Arial" panose="020B0604020202020204" pitchFamily="34" charset="0"/>
              </a:rPr>
              <a:t>injection</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 opiera się na wdrożeniu silnych procedur walidacji danych wejściowych, tak aby atakujący nie mógł wprowadzić danych innych niż te, których potrzebuje aplikacja.</a:t>
            </a:r>
            <a:endParaRPr lang="en-GB" i="0" dirty="0"/>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Spyware jest ogólnie zdefiniowany jako program, który wykorzystuje luki w systemie na korzyść strony trzeciej, może spowolnić komputer, uczynić go podatnym na infekcje wirusowe i zbierać poufne informacje, takie jak nazwy użytkowników różnych aplikacji, hasła i informacje o kartach kredytowych / kontach bankowych.</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K</a:t>
            </a:r>
            <a:r>
              <a:rPr lang="en-GB" sz="1200" i="1" dirty="0" err="1">
                <a:solidFill>
                  <a:srgbClr val="1F4E79"/>
                </a:solidFill>
                <a:latin typeface="Calibri" panose="020F0502020204030204" pitchFamily="34" charset="0"/>
                <a:ea typeface="Calibri" panose="020F0502020204030204" pitchFamily="34" charset="0"/>
                <a:cs typeface="Arial" panose="020B0604020202020204" pitchFamily="34" charset="0"/>
              </a:rPr>
              <a:t>eylogger</a:t>
            </a: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to mały "inteligentny" program, który hakerzy umieszczają na Twoim komputerze bez Twojego zauważenia. Tutaj może leżeć przez kilka miesięcy lub lat i śledzić każde twoje uderzenie w klawiaturę. Wszystkie dane są wysyłane do hakerów, którzy następnie mogą używać różnych algorytmów i narzędzi, aby jak najlepiej wykorzystać Twoje dane. Z czasem dowiadują się różnych rzeczy o Twoim zachowaniu i, co nie mniej ważne, gdzie używasz różnych haseł, które wpisałeś na klawiaturze. Można to następnie wykorzystać do przejęcia całej Twojej cyfrowej tożsamości w ciągu kilku minut.</a:t>
            </a:r>
            <a:endParaRPr lang="en-GB" i="0" dirty="0"/>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Adware</a:t>
            </a: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jest podkategorią spyware i jest programem, który reklamuje produkty lub usługi. Często reklamy te pojawiają się nawet po odinstalowaniu programu. Zestawy </a:t>
            </a:r>
            <a:r>
              <a:rPr lang="pl-PL" sz="1200" i="0" dirty="0" err="1">
                <a:solidFill>
                  <a:srgbClr val="1F4E79"/>
                </a:solidFill>
                <a:latin typeface="Calibri" panose="020F0502020204030204" pitchFamily="34" charset="0"/>
                <a:ea typeface="Calibri" panose="020F0502020204030204" pitchFamily="34" charset="0"/>
                <a:cs typeface="Arial" panose="020B0604020202020204" pitchFamily="34" charset="0"/>
              </a:rPr>
              <a:t>exploitów</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 to zautomatyzowane oprogramowanie, które pomaga mniej doświadczonym napastnikom w kompromitowaniu systemów poprzez wykorzystywanie luk w zabezpieczeniach po stronie klienta, szczególnie w przeglądarkach internetowych lub aplikacjach, do których można uzyskać dostęp przez strony internetowe; polega na atakach </a:t>
            </a:r>
            <a:r>
              <a:rPr lang="pl-PL" sz="1200" i="0" dirty="0" err="1">
                <a:solidFill>
                  <a:srgbClr val="1F4E79"/>
                </a:solidFill>
                <a:latin typeface="Calibri" panose="020F0502020204030204" pitchFamily="34" charset="0"/>
                <a:ea typeface="Calibri" panose="020F0502020204030204" pitchFamily="34" charset="0"/>
                <a:cs typeface="Arial" panose="020B0604020202020204" pitchFamily="34" charset="0"/>
              </a:rPr>
              <a:t>drive</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-by </a:t>
            </a:r>
            <a:r>
              <a:rPr lang="pl-PL" sz="1200" i="0" dirty="0" err="1">
                <a:solidFill>
                  <a:srgbClr val="1F4E79"/>
                </a:solidFill>
                <a:latin typeface="Calibri" panose="020F0502020204030204" pitchFamily="34" charset="0"/>
                <a:ea typeface="Calibri" panose="020F0502020204030204" pitchFamily="34" charset="0"/>
                <a:cs typeface="Arial" panose="020B0604020202020204" pitchFamily="34" charset="0"/>
              </a:rPr>
              <a:t>download</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 w których złośliwy kod jest wstrzykiwany do skompromitowanych stron internetowych; może wykorzystywać luki w przeglądarce lub jej wtyczkach.</a:t>
            </a:r>
            <a:endParaRPr lang="en-GB" sz="1200" i="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I wiele więcej ... jak </a:t>
            </a:r>
            <a:r>
              <a:rPr lang="pl-PL" dirty="0" err="1"/>
              <a:t>Botnet</a:t>
            </a:r>
            <a:r>
              <a:rPr lang="pl-PL" dirty="0"/>
              <a:t> reprezentuje zestaw komputerów, które są pod kontrolą atakującego; </a:t>
            </a:r>
            <a:r>
              <a:rPr lang="pl-PL" dirty="0" err="1"/>
              <a:t>Botnet</a:t>
            </a:r>
            <a:r>
              <a:rPr lang="pl-PL" dirty="0"/>
              <a:t> może być używany do wielu celów: Distributed </a:t>
            </a:r>
            <a:r>
              <a:rPr lang="pl-PL" dirty="0" err="1"/>
              <a:t>Denial</a:t>
            </a:r>
            <a:r>
              <a:rPr lang="pl-PL" dirty="0"/>
              <a:t> of Service - ataki </a:t>
            </a:r>
            <a:r>
              <a:rPr lang="pl-PL" dirty="0" err="1"/>
              <a:t>DDoS</a:t>
            </a:r>
            <a:r>
              <a:rPr lang="pl-PL" dirty="0"/>
              <a:t>, spamowanie, kradzież tożsamości, dystrybucja złośliwego oprogramowania, infekowanie systemów komputerowych</a:t>
            </a:r>
          </a:p>
          <a:p>
            <a:r>
              <a:rPr lang="pl-PL" dirty="0" err="1"/>
              <a:t>Denial</a:t>
            </a:r>
            <a:r>
              <a:rPr lang="pl-PL" dirty="0"/>
              <a:t> of Service to próba wpłynięcia na dostępność systemów/usług komputerowych lub komunikacji elektronicznej. System docelowy jest atakowany poprzez wysyłanie bardzo dużej liczby nielegalnych żądań, które zużywają jego zasoby sprzętowe lub programowe, czyniąc go niedostępnym dla legalnych użytkowników. </a:t>
            </a:r>
          </a:p>
          <a:p>
            <a:r>
              <a:rPr lang="pl-PL" dirty="0" err="1"/>
              <a:t>Rogue</a:t>
            </a:r>
            <a:r>
              <a:rPr lang="pl-PL" dirty="0"/>
              <a:t> </a:t>
            </a:r>
            <a:r>
              <a:rPr lang="pl-PL" dirty="0" err="1"/>
              <a:t>ware</a:t>
            </a:r>
            <a:r>
              <a:rPr lang="pl-PL" dirty="0"/>
              <a:t>/</a:t>
            </a:r>
            <a:r>
              <a:rPr lang="pl-PL" dirty="0" err="1"/>
              <a:t>scareware</a:t>
            </a:r>
            <a:r>
              <a:rPr lang="pl-PL" dirty="0"/>
              <a:t> to rodzaj zagrożenia, które przyjmuje formę fałszywego oprogramowania; Szczególnym przypadkiem </a:t>
            </a:r>
            <a:r>
              <a:rPr lang="pl-PL" dirty="0" err="1"/>
              <a:t>rogue</a:t>
            </a:r>
            <a:r>
              <a:rPr lang="pl-PL" dirty="0"/>
              <a:t> </a:t>
            </a:r>
            <a:r>
              <a:rPr lang="pl-PL" dirty="0" err="1"/>
              <a:t>ware</a:t>
            </a:r>
            <a:r>
              <a:rPr lang="pl-PL" dirty="0"/>
              <a:t>/</a:t>
            </a:r>
            <a:r>
              <a:rPr lang="pl-PL" dirty="0" err="1"/>
              <a:t>scareware</a:t>
            </a:r>
            <a:r>
              <a:rPr lang="pl-PL" dirty="0"/>
              <a:t> jest fałszywe oprogramowanie zabezpieczające, które po zainstalowaniu w systemie zapewnia fałszywe alerty bezpieczeństwa i zachęca użytkownika do zakupu specjalnego narzędzia do dezynfekcji. </a:t>
            </a:r>
          </a:p>
          <a:p>
            <a:r>
              <a:rPr lang="pl-PL" dirty="0" err="1"/>
              <a:t>Ransomware</a:t>
            </a:r>
            <a:r>
              <a:rPr lang="pl-PL" dirty="0"/>
              <a:t> to jedna z najbardziej niebezpiecznych i agresywnych form cyberprzestępczości. Hakerzy wykorzystują fragment niezwykle skomplikowanego kodu, aby zablokować funkcjonalność komputera lub systemu sterowanego przez komputer. Następnie właściciel systemu kontaktuje się z hakerem z żądaniem okupu za reaktywację systemu lub "odblokowanie" informacji w systemie.</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pl-PL" sz="1600" b="1" dirty="0">
                <a:solidFill>
                  <a:schemeClr val="accent1">
                    <a:lumMod val="75000"/>
                  </a:schemeClr>
                </a:solidFill>
              </a:rPr>
              <a:t>Ataki ukierunkowane</a:t>
            </a:r>
            <a:endParaRPr lang="en-US" sz="1600" b="1" dirty="0">
              <a:solidFill>
                <a:schemeClr val="accent1">
                  <a:lumMod val="75000"/>
                </a:schemeClr>
              </a:solidFill>
            </a:endParaRPr>
          </a:p>
          <a:p>
            <a:pPr marL="171450" indent="-171450">
              <a:buFont typeface="Arial" panose="020B0604020202020204" pitchFamily="34" charset="0"/>
              <a:buChar char="•"/>
            </a:pPr>
            <a:r>
              <a:rPr lang="pl-PL" sz="1200" dirty="0"/>
              <a:t>Celuje w konkretną osobę lub organizację</a:t>
            </a:r>
          </a:p>
          <a:p>
            <a:pPr marL="171450" indent="-171450">
              <a:buFont typeface="Arial" panose="020B0604020202020204" pitchFamily="34" charset="0"/>
              <a:buChar char="•"/>
            </a:pPr>
            <a:r>
              <a:rPr lang="pl-PL" sz="1200" dirty="0"/>
              <a:t>Ma na celu albo zebranie osobistych/poufnych danych albo skompromitowanie docelowych systemów komputerowych</a:t>
            </a:r>
          </a:p>
          <a:p>
            <a:pPr marL="171450" indent="-171450">
              <a:buFont typeface="Arial" panose="020B0604020202020204" pitchFamily="34" charset="0"/>
              <a:buChar char="•"/>
            </a:pPr>
            <a:r>
              <a:rPr lang="pl-PL" sz="1200" dirty="0"/>
              <a:t>Zwykle ma fazę, w której atakujący informuje się za pomocą różnych technik (np. socjotechniki) o docelowym systemie informatycznym, a następnie inicjuje atak</a:t>
            </a:r>
          </a:p>
          <a:p>
            <a:pPr marL="171450" indent="-171450">
              <a:buFont typeface="Arial" panose="020B0604020202020204" pitchFamily="34" charset="0"/>
              <a:buChar char="•"/>
            </a:pPr>
            <a:r>
              <a:rPr lang="pl-PL" sz="1200" dirty="0"/>
              <a:t>Często jego działania wyglądają na legalne, ponieważ wydają </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pl-PL" sz="1600" b="1" dirty="0">
                <a:solidFill>
                  <a:schemeClr val="accent1">
                    <a:lumMod val="75000"/>
                  </a:schemeClr>
                </a:solidFill>
              </a:rPr>
              <a:t>Kradzież/utraty/zniszczenia fizyczne</a:t>
            </a:r>
            <a:endParaRPr lang="en-US" sz="1600" b="1" dirty="0">
              <a:solidFill>
                <a:schemeClr val="accent1">
                  <a:lumMod val="75000"/>
                </a:schemeClr>
              </a:solidFill>
            </a:endParaRPr>
          </a:p>
          <a:p>
            <a:pPr marL="171450" indent="-171450">
              <a:buFont typeface="Arial" panose="020B0604020202020204" pitchFamily="34" charset="0"/>
              <a:buChar char="•"/>
            </a:pPr>
            <a:r>
              <a:rPr lang="pl-PL" dirty="0"/>
              <a:t>Ze względu na zwiększoną mobilność oferowaną przez laptopy, smartfony czy tablety, ten rodzaj zagrożenia wkrótce stanie się poważny.</a:t>
            </a:r>
          </a:p>
          <a:p>
            <a:pPr marL="171450" indent="-171450">
              <a:buFont typeface="Arial" panose="020B0604020202020204" pitchFamily="34" charset="0"/>
              <a:buChar char="•"/>
            </a:pPr>
            <a:r>
              <a:rPr lang="pl-PL" dirty="0"/>
              <a:t>Rozwiązaniem ograniczającym rzeczywistą utratę danych lub ujawnienie poufnych danych osobom postronnym może być konsekwentne tworzenie kopii zapasowych danych i szyfrowanie treści</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pl-PL" sz="1600" b="1" dirty="0">
                <a:solidFill>
                  <a:schemeClr val="accent1">
                    <a:lumMod val="75000"/>
                  </a:schemeClr>
                </a:solidFill>
              </a:rPr>
              <a:t>Kradzież tożsamości</a:t>
            </a:r>
            <a:endParaRPr lang="en-US" sz="1600" b="1" dirty="0">
              <a:solidFill>
                <a:schemeClr val="accent1">
                  <a:lumMod val="75000"/>
                </a:schemeClr>
              </a:solidFill>
            </a:endParaRPr>
          </a:p>
          <a:p>
            <a:pPr marL="171450" indent="-171450">
              <a:buFont typeface="Arial" panose="020B0604020202020204" pitchFamily="34" charset="0"/>
              <a:buChar char="•"/>
            </a:pPr>
            <a:r>
              <a:rPr lang="pl-PL" dirty="0"/>
              <a:t>Kradzież tożsamości jest realnym zagrożeniem w coraz bardziej internetowym środowisku</a:t>
            </a:r>
          </a:p>
          <a:p>
            <a:pPr marL="171450" indent="-171450">
              <a:buFont typeface="Arial" panose="020B0604020202020204" pitchFamily="34" charset="0"/>
              <a:buChar char="•"/>
            </a:pPr>
            <a:r>
              <a:rPr lang="pl-PL" dirty="0"/>
              <a:t>Dane uwierzytelniające lub dane osobowe są dziś celem napastników</a:t>
            </a:r>
          </a:p>
          <a:p>
            <a:pPr marL="171450" indent="-171450">
              <a:buFont typeface="Arial" panose="020B0604020202020204" pitchFamily="34" charset="0"/>
              <a:buChar char="•"/>
            </a:pPr>
            <a:r>
              <a:rPr lang="pl-PL" dirty="0"/>
              <a:t>Po wejściu w ich posiadanie atakujący może przeprowadzić oszukańcze transakcje (zwłaszcza finansowe) lub uzyskać poufne dane</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pl-PL" sz="1600" b="1" dirty="0">
                <a:solidFill>
                  <a:schemeClr val="accent1">
                    <a:lumMod val="75000"/>
                  </a:schemeClr>
                </a:solidFill>
              </a:rPr>
              <a:t>Wyciek informacji</a:t>
            </a:r>
            <a:endParaRPr lang="en-US" sz="1600" b="1" dirty="0">
              <a:solidFill>
                <a:schemeClr val="accent1">
                  <a:lumMod val="75000"/>
                </a:schemeClr>
              </a:solidFill>
            </a:endParaRPr>
          </a:p>
          <a:p>
            <a:pPr marL="171450" indent="-171450">
              <a:buFont typeface="Arial" panose="020B0604020202020204" pitchFamily="34" charset="0"/>
              <a:buChar char="•"/>
            </a:pPr>
            <a:r>
              <a:rPr lang="pl-PL" dirty="0"/>
              <a:t>Celowe lub niezamierzone ujawnienie informacji osobie nieupoważnionej</a:t>
            </a:r>
          </a:p>
          <a:p>
            <a:pPr marL="171450" indent="-171450">
              <a:buFont typeface="Arial" panose="020B0604020202020204" pitchFamily="34" charset="0"/>
              <a:buChar char="•"/>
            </a:pPr>
            <a:r>
              <a:rPr lang="pl-PL" dirty="0"/>
              <a:t>Informacje takie jak </a:t>
            </a:r>
            <a:r>
              <a:rPr lang="pl-PL" dirty="0" err="1"/>
              <a:t>geolokalizacja</a:t>
            </a:r>
            <a:r>
              <a:rPr lang="pl-PL" dirty="0"/>
              <a:t> i kontakty z książki telefonicznej mogą łatwo wpaść w ręce napastników i zostać wykorzystane do nieuczciwych celów</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dirty="0">
                <a:solidFill>
                  <a:schemeClr val="accent2">
                    <a:lumMod val="75000"/>
                  </a:schemeClr>
                </a:solidFill>
              </a:rPr>
              <a:t>Search Engine Manipulation (SEP)</a:t>
            </a:r>
          </a:p>
          <a:p>
            <a:r>
              <a:rPr lang="pl-PL" dirty="0"/>
              <a:t>Manipuluje wyszukiwarkami, aby wyświetlały wyniki wyszukiwania zawierające odniesienia do złośliwych stron internetowych.</a:t>
            </a:r>
          </a:p>
          <a:p>
            <a:r>
              <a:rPr lang="pl-PL" dirty="0"/>
              <a:t>W ten sposób zainfekowana strona internetowa przekierowuje użytkowników na złośliwe witryny, a jeśli ofiary wejdą na odpowiednie strony, infekują swoje komputery złośliwym oprogramowaniem.</a:t>
            </a: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gn="l">
              <a:buNone/>
            </a:pPr>
            <a:r>
              <a:rPr lang="en-US" sz="1000" b="1" dirty="0" err="1"/>
              <a:t>Fałszywe</a:t>
            </a:r>
            <a:r>
              <a:rPr lang="en-US" sz="1000" b="1" dirty="0"/>
              <a:t> </a:t>
            </a:r>
            <a:r>
              <a:rPr lang="en-US" sz="1000" b="1" dirty="0" err="1"/>
              <a:t>certyfikaty</a:t>
            </a:r>
            <a:r>
              <a:rPr lang="en-US" sz="1000" b="1" dirty="0"/>
              <a:t> </a:t>
            </a:r>
            <a:r>
              <a:rPr lang="en-US" sz="1000" b="1" dirty="0" err="1"/>
              <a:t>cyfrowe</a:t>
            </a:r>
            <a:endParaRPr lang="en-US" sz="1000" b="1" dirty="0"/>
          </a:p>
          <a:p>
            <a:pPr marL="171450" indent="-171450">
              <a:buFont typeface="Arial" panose="020B0604020202020204" pitchFamily="34" charset="0"/>
              <a:buChar char="•"/>
            </a:pPr>
            <a:r>
              <a:rPr lang="pl-PL" sz="1200" dirty="0"/>
              <a:t>są wykorzystywane przez napastników do cyfrowego podpisywania zasobów (stron internetowych, aplikacji, kodów źródłowych itp.) wykorzystywanych w różnych cyberatakach w celu przejścia niewykrywalnego dla użytkownika końcowego</a:t>
            </a:r>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Protokół, który implementuje szyfrowanie z kluczem publicznym nosi nazwę SSL (</a:t>
            </a:r>
            <a:r>
              <a:rPr lang="pl-PL" sz="1200" dirty="0" err="1">
                <a:solidFill>
                  <a:srgbClr val="1F4E79"/>
                </a:solidFill>
                <a:latin typeface="Calibri" panose="020F0502020204030204" pitchFamily="34" charset="0"/>
                <a:ea typeface="Calibri" panose="020F0502020204030204" pitchFamily="34" charset="0"/>
                <a:cs typeface="Arial" panose="020B0604020202020204" pitchFamily="34" charset="0"/>
              </a:rPr>
              <a:t>Secure</a:t>
            </a: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pl-PL" sz="1200" dirty="0" err="1">
                <a:solidFill>
                  <a:srgbClr val="1F4E79"/>
                </a:solidFill>
                <a:latin typeface="Calibri" panose="020F0502020204030204" pitchFamily="34" charset="0"/>
                <a:ea typeface="Calibri" panose="020F0502020204030204" pitchFamily="34" charset="0"/>
                <a:cs typeface="Arial" panose="020B0604020202020204" pitchFamily="34" charset="0"/>
              </a:rPr>
              <a:t>Socket</a:t>
            </a: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pl-PL" sz="1200" dirty="0" err="1">
                <a:solidFill>
                  <a:srgbClr val="1F4E79"/>
                </a:solidFill>
                <a:latin typeface="Calibri" panose="020F0502020204030204" pitchFamily="34" charset="0"/>
                <a:ea typeface="Calibri" panose="020F0502020204030204" pitchFamily="34" charset="0"/>
                <a:cs typeface="Arial" panose="020B0604020202020204" pitchFamily="34" charset="0"/>
              </a:rPr>
              <a:t>Layer</a:t>
            </a: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 opracowany przez firmę Netscape. Protokół ten jest wykorzystywany przez przeglądarki i serwery internetowe do bezpiecznego przesyłania danych, dlatego został stworzony z myślą o wykorzystaniu go przez protokół HTTP.</a:t>
            </a:r>
          </a:p>
          <a:p>
            <a:pPr algn="just">
              <a:lnSpc>
                <a:spcPct val="107000"/>
              </a:lnSpc>
              <a:spcAft>
                <a:spcPts val="845"/>
              </a:spcAft>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45"/>
              </a:spcAft>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Łączenie się z bezpiecznym serwerem WWW odbywa się poprzez wymienienie w adresie URL protokołu </a:t>
            </a:r>
            <a:r>
              <a:rPr lang="pl-PL" sz="1200" dirty="0" err="1">
                <a:solidFill>
                  <a:srgbClr val="1F4E79"/>
                </a:solidFill>
                <a:latin typeface="Calibri" panose="020F0502020204030204" pitchFamily="34" charset="0"/>
                <a:ea typeface="Calibri" panose="020F0502020204030204" pitchFamily="34" charset="0"/>
                <a:cs typeface="Arial" panose="020B0604020202020204" pitchFamily="34" charset="0"/>
              </a:rPr>
              <a:t>https</a:t>
            </a: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 zamiast http - czyli o dostępie do bezpiecznej strony WWW informuje protokół, a nie nazwa serwera.</a:t>
            </a:r>
          </a:p>
          <a:p>
            <a:pPr algn="just">
              <a:lnSpc>
                <a:spcPct val="107000"/>
              </a:lnSpc>
              <a:spcAft>
                <a:spcPts val="845"/>
              </a:spcAft>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45"/>
              </a:spcAft>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Bezpieczny serwer internetowy oferuje: Bezpieczny transfer informacji: dane przesyłane między serwerem a nawigatorem nie mogą być odszyfrowane w przypadku ich przechwycenia.</a:t>
            </a:r>
          </a:p>
          <a:p>
            <a:pPr algn="just">
              <a:lnSpc>
                <a:spcPct val="107000"/>
              </a:lnSpc>
              <a:spcAft>
                <a:spcPts val="845"/>
              </a:spcAft>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Uwierzytelnianie serwera: Jeśli serwer WWW otrzymał certyfikat od urzędu certyfikacji (CA)</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lnSpc>
                <a:spcPct val="110000"/>
              </a:lnSpc>
              <a:buNone/>
            </a:pPr>
            <a:r>
              <a:rPr lang="pl-PL" sz="1200" dirty="0"/>
              <a:t>Zacznij od zabezpieczenia swoich urządzeń zewnętrznych, upewniając się, że działają zapory sieciowe Twojego punktu (urządzeń cyfrowych). Brzmi to podstawowo, ale od samych podstaw też trzeba zacząć. W Twojej sieci znajdują się zazwyczaj trzy do czterech różnych typów zapór:</a:t>
            </a:r>
          </a:p>
          <a:p>
            <a:pPr marL="171450" indent="-171450">
              <a:lnSpc>
                <a:spcPct val="110000"/>
              </a:lnSpc>
              <a:buFont typeface="Arial" panose="020B0604020202020204" pitchFamily="34" charset="0"/>
              <a:buChar char="•"/>
            </a:pPr>
            <a:r>
              <a:rPr lang="pl-PL" sz="1200" dirty="0"/>
              <a:t>Firewall w systemie operacyjnym (Android, iOS, Windows itp.).</a:t>
            </a:r>
          </a:p>
          <a:p>
            <a:pPr marL="171450" indent="-171450">
              <a:lnSpc>
                <a:spcPct val="110000"/>
              </a:lnSpc>
              <a:buFont typeface="Arial" panose="020B0604020202020204" pitchFamily="34" charset="0"/>
              <a:buChar char="•"/>
            </a:pPr>
            <a:r>
              <a:rPr lang="pl-PL" sz="1200" dirty="0"/>
              <a:t>Firewall w programie antywirusowym/bezpieczeństwa.</a:t>
            </a:r>
          </a:p>
          <a:p>
            <a:pPr marL="171450" indent="-171450">
              <a:lnSpc>
                <a:spcPct val="110000"/>
              </a:lnSpc>
              <a:buFont typeface="Arial" panose="020B0604020202020204" pitchFamily="34" charset="0"/>
              <a:buChar char="•"/>
            </a:pPr>
            <a:r>
              <a:rPr lang="pl-PL" sz="1200" dirty="0"/>
              <a:t>Firewall na routerze internetowym.</a:t>
            </a:r>
          </a:p>
          <a:p>
            <a:pPr marL="171450" indent="-171450">
              <a:lnSpc>
                <a:spcPct val="110000"/>
              </a:lnSpc>
              <a:buFont typeface="Arial" panose="020B0604020202020204" pitchFamily="34" charset="0"/>
              <a:buChar char="•"/>
            </a:pPr>
            <a:r>
              <a:rPr lang="pl-PL" sz="1200" dirty="0"/>
              <a:t>Firewall na twojej skrzynce ASA lub inteligentnym przełączniku (Zazwyczaj tylko większe firmy).</a:t>
            </a:r>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Backup powinien być naprawdę na szczycie listy. Backup może uratować Cię przed koniecznością zapłacenia okupu, aby Twoje dane zostały odblokowane. Jednak nie popełnij błędu co do wielkości firmy, większość ataków z tego typu złośliwym oprogramowaniem jest skierowana do małych firm i osób prywatnych.</a:t>
            </a:r>
          </a:p>
          <a:p>
            <a:pPr defTabSz="966338">
              <a:defRPr/>
            </a:pPr>
            <a:endPar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en-US" sz="1600" b="1" dirty="0" err="1">
                <a:solidFill>
                  <a:schemeClr val="accent1">
                    <a:lumMod val="75000"/>
                  </a:schemeClr>
                </a:solidFill>
              </a:rPr>
              <a:t>Zasady</a:t>
            </a:r>
            <a:r>
              <a:rPr lang="en-US" sz="1600" b="1" dirty="0">
                <a:solidFill>
                  <a:schemeClr val="accent1">
                    <a:lumMod val="75000"/>
                  </a:schemeClr>
                </a:solidFill>
              </a:rPr>
              <a:t> </a:t>
            </a:r>
            <a:r>
              <a:rPr lang="en-US" sz="1600" b="1" dirty="0" err="1">
                <a:solidFill>
                  <a:schemeClr val="accent1">
                    <a:lumMod val="75000"/>
                  </a:schemeClr>
                </a:solidFill>
              </a:rPr>
              <a:t>bezpiecznego</a:t>
            </a:r>
            <a:r>
              <a:rPr lang="en-US" sz="1600" b="1" dirty="0">
                <a:solidFill>
                  <a:schemeClr val="accent1">
                    <a:lumMod val="75000"/>
                  </a:schemeClr>
                </a:solidFill>
              </a:rPr>
              <a:t> </a:t>
            </a:r>
            <a:r>
              <a:rPr lang="en-US" sz="1600" b="1" dirty="0" err="1">
                <a:solidFill>
                  <a:schemeClr val="accent1">
                    <a:lumMod val="75000"/>
                  </a:schemeClr>
                </a:solidFill>
              </a:rPr>
              <a:t>przeglądania</a:t>
            </a:r>
            <a:r>
              <a:rPr lang="en-US" sz="1600" b="1" dirty="0">
                <a:solidFill>
                  <a:schemeClr val="accent1">
                    <a:lumMod val="75000"/>
                  </a:schemeClr>
                </a:solidFill>
              </a:rPr>
              <a:t> </a:t>
            </a:r>
            <a:r>
              <a:rPr lang="en-US" sz="1600" b="1" dirty="0" err="1">
                <a:solidFill>
                  <a:schemeClr val="accent1">
                    <a:lumMod val="75000"/>
                  </a:schemeClr>
                </a:solidFill>
              </a:rPr>
              <a:t>stron</a:t>
            </a:r>
            <a:r>
              <a:rPr lang="pl-PL" sz="1600" b="1" dirty="0">
                <a:solidFill>
                  <a:schemeClr val="accent1">
                    <a:lumMod val="75000"/>
                  </a:schemeClr>
                </a:solidFill>
              </a:rPr>
              <a:t> </a:t>
            </a:r>
          </a:p>
          <a:p>
            <a:pPr marL="171450" indent="-171450">
              <a:buFont typeface="Arial" panose="020B0604020202020204" pitchFamily="34" charset="0"/>
              <a:buChar char="•"/>
            </a:pPr>
            <a:r>
              <a:rPr lang="pl-PL" sz="1200" dirty="0"/>
              <a:t>Używaj najnowszej wersji przeglądarki</a:t>
            </a:r>
          </a:p>
          <a:p>
            <a:pPr marL="171450" indent="-171450">
              <a:buFont typeface="Arial" panose="020B0604020202020204" pitchFamily="34" charset="0"/>
              <a:buChar char="•"/>
            </a:pPr>
            <a:r>
              <a:rPr lang="pl-PL" sz="1200" dirty="0"/>
              <a:t>Przejdź na inne rodzaje przeglądarek (np. Google Chrome, Opera, </a:t>
            </a:r>
            <a:r>
              <a:rPr lang="pl-PL" sz="1200" dirty="0" err="1"/>
              <a:t>Firefox</a:t>
            </a:r>
            <a:r>
              <a:rPr lang="pl-PL" sz="1200" dirty="0"/>
              <a:t>, Safari, itp.), zwłaszcza gdy wchodzisz na potencjalnie niebezpieczne strony internetowe;</a:t>
            </a:r>
          </a:p>
          <a:p>
            <a:pPr marL="171450" indent="-171450">
              <a:buFont typeface="Arial" panose="020B0604020202020204" pitchFamily="34" charset="0"/>
              <a:buChar char="•"/>
            </a:pPr>
            <a:r>
              <a:rPr lang="pl-PL" sz="1200" dirty="0"/>
              <a:t>Większość złośliwego oprogramowania dotyka Microsoft Internet Explorer (używany przez ponad 50% użytkowników)</a:t>
            </a:r>
          </a:p>
          <a:p>
            <a:pPr marL="171450" indent="-171450">
              <a:buFont typeface="Arial" panose="020B0604020202020204" pitchFamily="34" charset="0"/>
              <a:buChar char="•"/>
            </a:pPr>
            <a:r>
              <a:rPr lang="pl-PL" sz="1200" dirty="0"/>
              <a:t>Sprawdź prawdziwe miejsce docelowe linków, przesuwając nad nim kursor myszy i wyświetlając prawdziwy adres w lewej dolnej części przeglądarki</a:t>
            </a:r>
            <a:endParaRPr lang="en-US" sz="1200" dirty="0"/>
          </a:p>
          <a:p>
            <a:pPr marL="152332" indent="-152332" algn="just">
              <a:lnSpc>
                <a:spcPct val="107000"/>
              </a:lnSpc>
              <a:spcAft>
                <a:spcPts val="845"/>
              </a:spcAft>
            </a:pP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en-US" sz="1600" b="1" dirty="0" err="1">
                <a:solidFill>
                  <a:schemeClr val="accent1">
                    <a:lumMod val="75000"/>
                  </a:schemeClr>
                </a:solidFill>
              </a:rPr>
              <a:t>Zasady</a:t>
            </a:r>
            <a:r>
              <a:rPr lang="en-US" sz="1600" b="1" dirty="0">
                <a:solidFill>
                  <a:schemeClr val="accent1">
                    <a:lumMod val="75000"/>
                  </a:schemeClr>
                </a:solidFill>
              </a:rPr>
              <a:t> </a:t>
            </a:r>
            <a:r>
              <a:rPr lang="en-US" sz="1600" b="1" dirty="0" err="1">
                <a:solidFill>
                  <a:schemeClr val="accent1">
                    <a:lumMod val="75000"/>
                  </a:schemeClr>
                </a:solidFill>
              </a:rPr>
              <a:t>bezpiecznego</a:t>
            </a:r>
            <a:r>
              <a:rPr lang="en-US" sz="1600" b="1" dirty="0">
                <a:solidFill>
                  <a:schemeClr val="accent1">
                    <a:lumMod val="75000"/>
                  </a:schemeClr>
                </a:solidFill>
              </a:rPr>
              <a:t> </a:t>
            </a:r>
            <a:r>
              <a:rPr lang="en-US" sz="1600" b="1" dirty="0" err="1">
                <a:solidFill>
                  <a:schemeClr val="accent1">
                    <a:lumMod val="75000"/>
                  </a:schemeClr>
                </a:solidFill>
              </a:rPr>
              <a:t>przeglądania</a:t>
            </a:r>
            <a:r>
              <a:rPr lang="en-US" sz="1600" b="1" dirty="0">
                <a:solidFill>
                  <a:schemeClr val="accent1">
                    <a:lumMod val="75000"/>
                  </a:schemeClr>
                </a:solidFill>
              </a:rPr>
              <a:t> </a:t>
            </a:r>
            <a:r>
              <a:rPr lang="en-US" sz="1600" b="1" dirty="0" err="1">
                <a:solidFill>
                  <a:schemeClr val="accent1">
                    <a:lumMod val="75000"/>
                  </a:schemeClr>
                </a:solidFill>
              </a:rPr>
              <a:t>stron</a:t>
            </a:r>
            <a:r>
              <a:rPr lang="pl-PL" sz="1600" b="1" dirty="0">
                <a:solidFill>
                  <a:schemeClr val="accent1">
                    <a:lumMod val="75000"/>
                  </a:schemeClr>
                </a:solidFill>
              </a:rPr>
              <a:t> </a:t>
            </a:r>
            <a:endParaRPr lang="en-US" sz="1050" dirty="0"/>
          </a:p>
          <a:p>
            <a:pPr marL="171450" indent="-171450">
              <a:buFont typeface="Arial" panose="020B0604020202020204" pitchFamily="34" charset="0"/>
              <a:buChar char="•"/>
            </a:pPr>
            <a:r>
              <a:rPr lang="pl-PL" sz="1200" dirty="0"/>
              <a:t>Uważaj, jakie wtyczki instalujesz, często są one dostarczane wraz ze złośliwym oprogramowaniem</a:t>
            </a:r>
          </a:p>
          <a:p>
            <a:pPr marL="171450" indent="-171450">
              <a:buFont typeface="Arial" panose="020B0604020202020204" pitchFamily="34" charset="0"/>
              <a:buChar char="•"/>
            </a:pPr>
            <a:r>
              <a:rPr lang="pl-PL" sz="1200" dirty="0"/>
              <a:t>Nie klikaj na linki w wyskakujących oknach</a:t>
            </a:r>
          </a:p>
          <a:p>
            <a:pPr marL="171450" indent="-171450">
              <a:buFont typeface="Arial" panose="020B0604020202020204" pitchFamily="34" charset="0"/>
              <a:buChar char="•"/>
            </a:pPr>
            <a:r>
              <a:rPr lang="pl-PL" sz="1200" dirty="0"/>
              <a:t>Sprawdzaj, czy na początku adresu internetowego nie ma "https://", zanim wprowadzisz dane osobowe</a:t>
            </a:r>
          </a:p>
          <a:p>
            <a:pPr marL="171450" indent="-171450">
              <a:buFont typeface="Arial" panose="020B0604020202020204" pitchFamily="34" charset="0"/>
              <a:buChar char="•"/>
            </a:pPr>
            <a:r>
              <a:rPr lang="pl-PL" sz="1200" dirty="0"/>
              <a:t>Przy dokonywaniu zakupów online należy zwrócić większą uwagę na poziom bezpieczeństwa strony, jeśli decydujemy się na płatność online kartą bankową</a:t>
            </a:r>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pl-PL" sz="1600" b="1" dirty="0">
                <a:solidFill>
                  <a:schemeClr val="accent1">
                    <a:lumMod val="75000"/>
                  </a:schemeClr>
                </a:solidFill>
              </a:rPr>
              <a:t>Wysyłanie i odbieranie poczty elektronicznej</a:t>
            </a:r>
            <a:endParaRPr lang="en-US" sz="1600" b="1" dirty="0">
              <a:solidFill>
                <a:schemeClr val="accent1">
                  <a:lumMod val="75000"/>
                </a:schemeClr>
              </a:solidFill>
            </a:endParaRPr>
          </a:p>
          <a:p>
            <a:pPr marL="171450" indent="-171450">
              <a:buFont typeface="Arial" panose="020B0604020202020204" pitchFamily="34" charset="0"/>
              <a:buChar char="•"/>
            </a:pPr>
            <a:r>
              <a:rPr lang="pl-PL" dirty="0"/>
              <a:t>Unikaj wysyłania lub otrzymywania poufnych informacji za pośrednictwem poczty elektronicznej;</a:t>
            </a:r>
          </a:p>
          <a:p>
            <a:pPr marL="171450" indent="-171450">
              <a:buFont typeface="Arial" panose="020B0604020202020204" pitchFamily="34" charset="0"/>
              <a:buChar char="•"/>
            </a:pPr>
            <a:r>
              <a:rPr lang="pl-PL" dirty="0"/>
              <a:t>Unikaj socjotechniki lub prób </a:t>
            </a:r>
            <a:r>
              <a:rPr lang="pl-PL" dirty="0" err="1"/>
              <a:t>phishingu</a:t>
            </a:r>
            <a:endParaRPr lang="pl-PL" dirty="0"/>
          </a:p>
          <a:p>
            <a:pPr marL="171450" indent="-171450">
              <a:buFont typeface="Arial" panose="020B0604020202020204" pitchFamily="34" charset="0"/>
              <a:buChar char="•"/>
            </a:pPr>
            <a:r>
              <a:rPr lang="pl-PL" dirty="0"/>
              <a:t>Szukaj dostawcy poczty elektronicznej, który oferuje silne filtrowanie antyspamowe</a:t>
            </a:r>
          </a:p>
          <a:p>
            <a:pPr marL="171450" indent="-171450">
              <a:buFont typeface="Arial" panose="020B0604020202020204" pitchFamily="34" charset="0"/>
              <a:buChar char="•"/>
            </a:pPr>
            <a:r>
              <a:rPr lang="pl-PL" dirty="0"/>
              <a:t>Nie odpowiadaj na spam i unikaj wiadomości kaskadowych lub piramidalnych</a:t>
            </a:r>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lgn="just">
              <a:lnSpc>
                <a:spcPct val="107000"/>
              </a:lnSpc>
              <a:spcAft>
                <a:spcPts val="845"/>
              </a:spcAft>
              <a:buFont typeface="Arial" panose="020B0604020202020204" pitchFamily="34" charset="0"/>
              <a:buChar char="•"/>
            </a:pPr>
            <a:r>
              <a:rPr lang="pl-PL" sz="1200" b="0" i="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Nie używaj tej samej nazwy dla osobistego i służbowego konta e-mail; stosowanie odrębnych nazw dla tych kont zmniejsza ryzyko, że staną się one celem ataku komputerowego</a:t>
            </a:r>
          </a:p>
          <a:p>
            <a:pPr marL="171450" indent="-171450" algn="just">
              <a:lnSpc>
                <a:spcPct val="107000"/>
              </a:lnSpc>
              <a:spcAft>
                <a:spcPts val="845"/>
              </a:spcAft>
              <a:buFont typeface="Arial" panose="020B0604020202020204" pitchFamily="34" charset="0"/>
              <a:buChar char="•"/>
            </a:pPr>
            <a:r>
              <a:rPr lang="pl-PL" sz="1200" b="0" i="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Unikaj przechowywania krytycznych informacji na osobistych kontach e-mail lub w innych sieciach poza instytucją/firmą, w której pracujesz</a:t>
            </a:r>
            <a:endParaRPr lang="en-GB" b="0" i="0" dirty="0"/>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Argumentowanie, że nie dbasz o prywatność, bo nie masz nic do ukrycia, jest jak argumentowanie, że nie dbasz o wolność słowa, bo nie masz nic do powiedzenia.</a:t>
            </a:r>
          </a:p>
          <a:p>
            <a:r>
              <a:rPr lang="pl-PL" dirty="0"/>
              <a:t> </a:t>
            </a:r>
          </a:p>
          <a:p>
            <a:r>
              <a:rPr lang="pl-PL" dirty="0"/>
              <a:t>Podczas gdy wiele osób może nadal uważać, że nie ma się czym przejmować, jeśli nie ma nic do ukrycia, rzeczywistość jest taka, że jest wiele powodów do niepokoju i istnieje wiele konkretnych powodów, dla których ludzie szyfrują swoje wiadomości e-mail i chronią swoją prywatność. Dotyczy to zarówno dziennikarzy śledczych, osób ujawniających informacje, jak i zwykłych obywateli.</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Czy kiedykolwiek wysłałeś wrażliwe dane osobowe w e-mailu i pomyślałeś: "mam nadzieję, że ten e-mail nie trafi w niepowołane ręce"? Jest to naprawdę niepokojąca myśl, ponieważ jeśli ktoś inny niż zamierzony odbiorca (odbiorcy) dostanie się w ręce e-maila - zwłaszcza jeśli ten ktoś okaże się cyberprzestępcą - wyniki mogą być potencjalnie katastrofalne.</a:t>
            </a:r>
          </a:p>
          <a:p>
            <a:pPr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Wysyłanie wiadomości zawierających wrażliwe dane osobowe, takie jak informacje medyczne, informacje o kontach finansowych, numer ubezpieczenia społecznego, adres lub numer telefonu, może być niezwykle ryzykowne, ponieważ cyberprzestępcy potrzebują tylko minimalnej ilości danych osobowych, aby wyrządzić maksymalną szkodę. Mając dostęp do takich wrażliwych danych osobowych, cyberprzestępcy mogą narazić na szwank Twoje profile internetowe, spieniężyć Twoje konta bankowe, a nawet ukraść Twoją tożsamość.</a:t>
            </a:r>
          </a:p>
          <a:p>
            <a:pPr algn="just">
              <a:lnSpc>
                <a:spcPct val="107000"/>
              </a:lnSpc>
              <a:spcAft>
                <a:spcPts val="845"/>
              </a:spcAft>
            </a:pPr>
            <a:endParaRPr lang="pl-PL"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Wysyłanie zaszyfrowanych wiadomości e-mail chroni Twoją prywatność i skutecznie uniemożliwia innym podmiotom szpiegowanie Twojej bezpiecznej komunikacji e-mailowej. Jest to szczególnie ważne dla tych, których obowiązki zawodowe wymagają pełnej poufności w ich komunikacji, ale jest to również istotne dla każdego, kto ogólnie nie chce, aby rząd deptał ich prawa do prywatności.   </a:t>
            </a:r>
          </a:p>
          <a:p>
            <a:pPr algn="just">
              <a:lnSpc>
                <a:spcPct val="107000"/>
              </a:lnSpc>
              <a:spcAft>
                <a:spcPts val="845"/>
              </a:spcAft>
            </a:pPr>
            <a:endParaRPr lang="pl-PL"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Dlatego właśnie wysyłanie bezpiecznych wiadomości e-mail jest bardzo ważne, szczególnie jeśli zawierają one poufne informacje osobiste. </a:t>
            </a:r>
          </a:p>
          <a:p>
            <a:r>
              <a:rPr lang="pl-PL" dirty="0"/>
              <a:t>Teraz, gdy znasz już powody, dla których chciałbyś wysyłać bezpieczne wiadomości e-mail, domyślamy się, że prawdopodobnie chcesz wiedzieć, jak to zrobić. Istnieje kilka sposobów, aby to zrobić, każdy z nich ma pewne wady i zalety, ale najważniejsze jest to, że jeśli zamierzasz wysłać bezpieczną wiadomość e-mail, to musi ona być zaszyfrowana. Kiedy szyfrujesz wiadomość e-mail, zasadniczo szyfrujesz zawartość tej wiadomości i uniemożliwiasz każdemu, kto nie ma klucza szyfrującego, odkodowanie wiadomości.</a:t>
            </a:r>
          </a:p>
          <a:p>
            <a:endParaRPr lang="pl-PL" dirty="0"/>
          </a:p>
          <a:p>
            <a:r>
              <a:rPr lang="pl-PL" dirty="0"/>
              <a:t>Na przykład jeśli chcesz wysłać bezpieczną wiadomość e-mail na </a:t>
            </a:r>
            <a:r>
              <a:rPr lang="pl-PL" dirty="0" err="1"/>
              <a:t>Gmailu</a:t>
            </a:r>
            <a:r>
              <a:rPr lang="pl-PL" dirty="0"/>
              <a:t>, musisz najpierw włączyć szyfrowanie S/MIME, logując się do </a:t>
            </a:r>
            <a:r>
              <a:rPr lang="pl-PL" dirty="0" err="1"/>
              <a:t>Gmaila</a:t>
            </a:r>
            <a:r>
              <a:rPr lang="pl-PL" dirty="0"/>
              <a:t> za pomocą konta administratora </a:t>
            </a:r>
            <a:r>
              <a:rPr lang="pl-PL" dirty="0" err="1"/>
              <a:t>GSuite</a:t>
            </a:r>
            <a:r>
              <a:rPr lang="pl-PL" dirty="0"/>
              <a:t>. Konta </a:t>
            </a:r>
            <a:r>
              <a:rPr lang="pl-PL" dirty="0" err="1"/>
              <a:t>GSuite</a:t>
            </a:r>
            <a:r>
              <a:rPr lang="pl-PL" dirty="0"/>
              <a:t> są przeznaczone przede wszystkim do celów biznesowych, ale teoretycznie można założyć konto do użytku osobistego. Innym problemem jest to, że odbiorcy, do których wysyłasz wiadomości e-mail, również będą musieli mieć włączone szyfrowanie S/MIME, aby to działało.</a:t>
            </a:r>
          </a:p>
          <a:p>
            <a:r>
              <a:rPr lang="pl-PL" dirty="0"/>
              <a:t> </a:t>
            </a:r>
          </a:p>
          <a:p>
            <a:r>
              <a:rPr lang="pl-PL" dirty="0"/>
              <a:t>Podobnie, Outlook również obsługuje szyfrowanie S/MIME i będziesz musiał włączyć je ręcznie, ale zanim to zrobisz, będziesz musiał uzyskać certyfikat (lub cyfrowy identyfikator) od administratora Twojej organizacji. To, co prawda, nie jest najbardziej usprawniony proces, ani nie jest to prawdopodobnie bardzo praktyczne rozwiązanie dla większości osobistych użytkowników poczty elektronicznej. Sprawdź jak zaszyfrować pocztę w Outlooku, aby uzyskać więcej informacji na ten temat.</a:t>
            </a:r>
          </a:p>
          <a:p>
            <a:endParaRPr lang="pl-PL" dirty="0"/>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pl-PL" dirty="0"/>
              <a:t>Możesz jednak ominąć te problemy, instalując darmowe narzędzie innej firmy, takie jak </a:t>
            </a:r>
            <a:r>
              <a:rPr lang="pl-PL" dirty="0" err="1"/>
              <a:t>Mailvelope</a:t>
            </a:r>
            <a:r>
              <a:rPr lang="pl-PL" dirty="0"/>
              <a:t>, aby łatwo zaszyfrować swoje wiadomości e-mail. </a:t>
            </a:r>
            <a:r>
              <a:rPr lang="pl-PL" dirty="0" err="1"/>
              <a:t>Mailvelope</a:t>
            </a:r>
            <a:r>
              <a:rPr lang="pl-PL" dirty="0"/>
              <a:t> współpracuje z wieloma najpopularniejszymi usługami pocztowymi, takimi jak </a:t>
            </a:r>
            <a:r>
              <a:rPr lang="pl-PL" dirty="0" err="1"/>
              <a:t>Gmail</a:t>
            </a:r>
            <a:r>
              <a:rPr lang="pl-PL" dirty="0"/>
              <a:t>, Yahoo!, Outlook, Hotmail i GMX. Jednak również odbiorcy zaszyfrowanych wiadomości e-mail będą musieli korzystać z podobnego oprogramowania PGP/</a:t>
            </a:r>
            <a:r>
              <a:rPr lang="pl-PL" dirty="0" err="1"/>
              <a:t>OpenPGP</a:t>
            </a:r>
            <a:r>
              <a:rPr lang="pl-PL" dirty="0"/>
              <a:t>, aby odszyfrować wiadomość i odczytać jej treść.</a:t>
            </a:r>
          </a:p>
          <a:p>
            <a:endParaRPr lang="pl-PL" dirty="0"/>
          </a:p>
          <a:p>
            <a:r>
              <a:rPr lang="pl-PL" dirty="0"/>
              <a:t>Dzięki bezpiecznemu dostawcy poczty elektronicznej, takiemu jak </a:t>
            </a:r>
            <a:r>
              <a:rPr lang="pl-PL" dirty="0" err="1"/>
              <a:t>ProtonMail</a:t>
            </a:r>
            <a:r>
              <a:rPr lang="pl-PL" dirty="0"/>
              <a:t>, będziesz mógł wysyłać bezpieczne, zaszyfrowane wiadomości e-mail do innych osób niezależnie od tego, czy korzystają z tego samego bezpiecznego dostawcy poczty elektronicznej, którego Ty używasz, a Twój odbiorca (odbiorcy) również będzie mógł bezpiecznie odpowiedzieć. Wielu dostawców bezpiecznej poczty elektronicznej wdraża szyfrowanie </a:t>
            </a:r>
            <a:r>
              <a:rPr lang="pl-PL" dirty="0" err="1"/>
              <a:t>OpenPGP</a:t>
            </a:r>
            <a:r>
              <a:rPr lang="pl-PL" dirty="0"/>
              <a:t> w celu zabezpieczenia wiadomości e-mail użytkowników i umożliwia im łatwe wysyłanie i odbieranie bezpiecznych, zaszyfrowanych wiadomości e-mail z innymi osobami, które mają włączone szyfrowanie </a:t>
            </a:r>
            <a:r>
              <a:rPr lang="pl-PL" dirty="0" err="1"/>
              <a:t>OpenPGP</a:t>
            </a:r>
            <a:r>
              <a:rPr lang="pl-PL" dirty="0"/>
              <a:t> w swoich klientach poczty elektronicznej. Jeśli Twój odbiorca nie ma włączonego PGP, nadal będziesz mógł bezpiecznie wysłać wiadomość do tego odbiorcy, która może być otwarta tylko przy użyciu współdzielonego sekretu.</a:t>
            </a:r>
          </a:p>
          <a:p>
            <a:endParaRPr lang="pl-PL" dirty="0"/>
          </a:p>
          <a:p>
            <a:r>
              <a:rPr lang="pl-PL" dirty="0"/>
              <a:t>Zasadniczo, gdy używasz bezpiecznego dostawcy poczty elektronicznej będziesz w stanie łatwo chronić wrażliwe wiadomości przez szyfrowanie ich, wszystko na platformie, która jest zwykle tak proste w użyciu, jak dużych dostawców poczty elektronicznej, takich jak </a:t>
            </a:r>
            <a:r>
              <a:rPr lang="pl-PL" dirty="0" err="1"/>
              <a:t>Gmail</a:t>
            </a:r>
            <a:r>
              <a:rPr lang="pl-PL" dirty="0"/>
              <a:t>, Yahoo! lub Outlook. Jednak w przeciwieństwie do tych dużych dostawców, bezpieczny dostawca poczty elektronicznej nie będzie Cię denerwować reklamami ani monitorować Twoich wiadomości e-mail (ponieważ nie może nawet uzyskać do nich dostępu dzięki szyfrowaniu end-to-end).</a:t>
            </a:r>
          </a:p>
          <a:p>
            <a:endParaRPr lang="pl-PL" dirty="0"/>
          </a:p>
          <a:p>
            <a:r>
              <a:rPr lang="pl-PL" dirty="0"/>
              <a:t>Minusem jest to, że w celu uzyskania dostępu do bezpiecznego dostawcy poczty elektronicznej w pełnym zakresie funkcji, rozszerzonej pamięci masowej i nieograniczonej wiadomości, trzeba będzie zapłacić. Wiele z najlepszych dostawców bezpiecznego e-maila zrobić, jednak oferują bezpłatną warstwę (z pewnymi ograniczeniami), który pozwoli Ci wysyłać i odbierać bezpieczne e-maile za darmo. Jeśli masz zamiar być tylko wysyłanie ograniczonej liczby bezpiecznych wiadomości e-mail, to darmowa opcja może być z pewnością opłacalne rozwiązanie, ale jeśli planujesz na prowadzenie większości korespondencji e-mail w sposób bezpieczny, a następnie zakup subskrypcji </a:t>
            </a:r>
            <a:r>
              <a:rPr lang="pl-PL" dirty="0" err="1"/>
              <a:t>premium</a:t>
            </a:r>
            <a:r>
              <a:rPr lang="pl-PL" dirty="0"/>
              <a:t> będzie konieczne.</a:t>
            </a:r>
          </a:p>
          <a:p>
            <a:endParaRPr lang="pl-PL" dirty="0"/>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 typeface="Arial" panose="020B0604020202020204" pitchFamily="34" charset="0"/>
              <a:buNone/>
            </a:pPr>
            <a:r>
              <a:rPr lang="en-US" sz="1200" b="1" dirty="0">
                <a:solidFill>
                  <a:schemeClr val="accent1">
                    <a:lumMod val="75000"/>
                  </a:schemeClr>
                </a:solidFill>
              </a:rPr>
              <a:t>Po </a:t>
            </a:r>
            <a:r>
              <a:rPr lang="en-US" sz="1200" b="1" dirty="0" err="1">
                <a:solidFill>
                  <a:schemeClr val="accent1">
                    <a:lumMod val="75000"/>
                  </a:schemeClr>
                </a:solidFill>
              </a:rPr>
              <a:t>otrzymaniu</a:t>
            </a:r>
            <a:r>
              <a:rPr lang="en-US" sz="1200" b="1" dirty="0">
                <a:solidFill>
                  <a:schemeClr val="accent1">
                    <a:lumMod val="75000"/>
                  </a:schemeClr>
                </a:solidFill>
              </a:rPr>
              <a:t> </a:t>
            </a:r>
            <a:r>
              <a:rPr lang="en-US" sz="1200" b="1" dirty="0" err="1">
                <a:solidFill>
                  <a:schemeClr val="accent1">
                    <a:lumMod val="75000"/>
                  </a:schemeClr>
                </a:solidFill>
              </a:rPr>
              <a:t>wiadomości</a:t>
            </a:r>
            <a:r>
              <a:rPr lang="en-US" sz="1200" b="1" dirty="0">
                <a:solidFill>
                  <a:schemeClr val="accent1">
                    <a:lumMod val="75000"/>
                  </a:schemeClr>
                </a:solidFill>
              </a:rPr>
              <a:t> e-mail</a:t>
            </a:r>
            <a:r>
              <a:rPr lang="pl-PL" sz="1200" b="1" dirty="0">
                <a:solidFill>
                  <a:schemeClr val="accent1">
                    <a:lumMod val="75000"/>
                  </a:schemeClr>
                </a:solidFill>
              </a:rPr>
              <a:t> </a:t>
            </a:r>
            <a:r>
              <a:rPr lang="pl-PL" sz="1050" b="1" dirty="0"/>
              <a:t>zwróć uwagę na to</a:t>
            </a:r>
          </a:p>
          <a:p>
            <a:pPr marL="171450" indent="-171450">
              <a:buFont typeface="Arial" panose="020B060402020202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że tożsamość nadawcy nie jest gwarantowana</a:t>
            </a:r>
          </a:p>
          <a:p>
            <a:pPr marL="171450" indent="-171450" algn="just">
              <a:lnSpc>
                <a:spcPct val="107000"/>
              </a:lnSpc>
              <a:spcAft>
                <a:spcPts val="423"/>
              </a:spcAft>
              <a:buFont typeface="Arial" panose="020B060402020202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Nie należy otwierać załączników pochodzących od nieznanych osób</a:t>
            </a:r>
          </a:p>
          <a:p>
            <a:pPr marL="171450" indent="-171450" algn="just">
              <a:lnSpc>
                <a:spcPct val="107000"/>
              </a:lnSpc>
              <a:spcAft>
                <a:spcPts val="423"/>
              </a:spcAft>
              <a:buFont typeface="Arial" panose="020B060402020202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Najpierw należy pobrać załącznik i przeskanować go za pomocą zainstalowanego rozwiązania antywirusowego</a:t>
            </a:r>
          </a:p>
          <a:p>
            <a:pPr marL="171450" indent="-171450" algn="just">
              <a:lnSpc>
                <a:spcPct val="107000"/>
              </a:lnSpc>
              <a:spcAft>
                <a:spcPts val="423"/>
              </a:spcAft>
              <a:buFont typeface="Arial" panose="020B060402020202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E-maile zawierające linki, nie należy bezpośrednio wchodzić na ten link </a:t>
            </a:r>
          </a:p>
          <a:p>
            <a:pPr marL="171450" indent="-171450" algn="just">
              <a:lnSpc>
                <a:spcPct val="107000"/>
              </a:lnSpc>
              <a:spcAft>
                <a:spcPts val="423"/>
              </a:spcAft>
              <a:buFont typeface="Arial" panose="020B060402020202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Nie należy odpowiadać na wiadomości e-mail zawierające prośby o podanie danych osobowych lub poufnych </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Metody tworzenia silnych haseł</a:t>
            </a:r>
          </a:p>
          <a:p>
            <a:pPr algn="just">
              <a:lnSpc>
                <a:spcPct val="107000"/>
              </a:lnSpc>
              <a:spcAft>
                <a:spcPts val="845"/>
              </a:spcAft>
            </a:pP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metoda fonetyczna, metoda pierwszej litery, metoda zastępowania, metoda odwrotna i zastępowania, metoda wielkich/małych liter, metoda cyfr/symboli i zastępowania, dostosowywanie metod do stron internetowych w celu stworzenia osobistego systemu generowania haseł</a:t>
            </a: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Nie używaj:</a:t>
            </a:r>
            <a:endParaRPr lang="en-GB" sz="1200" i="1"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Twoje imię, kogoś z rodziny lub ulubionego zwierzęcia,</a:t>
            </a: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elementy Twojego adresu: nazwa budynku, ulica, kraj,</a:t>
            </a: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nazwa instytucji, projektu </a:t>
            </a:r>
            <a:r>
              <a:rPr lang="pl-PL" sz="1200" dirty="0" err="1">
                <a:latin typeface="Calibri" panose="020F0502020204030204" pitchFamily="34" charset="0"/>
                <a:ea typeface="Calibri" panose="020F0502020204030204" pitchFamily="34" charset="0"/>
                <a:cs typeface="Arial" panose="020B0604020202020204" pitchFamily="34" charset="0"/>
              </a:rPr>
              <a:t>itp</a:t>
            </a:r>
            <a:r>
              <a:rPr lang="pl-PL" sz="1200" dirty="0">
                <a:latin typeface="Calibri" panose="020F0502020204030204" pitchFamily="34" charset="0"/>
                <a:ea typeface="Calibri" panose="020F0502020204030204" pitchFamily="34" charset="0"/>
                <a:cs typeface="Arial" panose="020B0604020202020204" pitchFamily="34" charset="0"/>
              </a:rPr>
              <a:t>,</a:t>
            </a: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numer telefonu, numer rejestracyjny</a:t>
            </a: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imię ulubionej gwiazdy lub postaci (albo filmu, książki itp.),</a:t>
            </a: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słowa ze słownika;</a:t>
            </a:r>
          </a:p>
          <a:p>
            <a:pPr marL="152332" indent="-152332" algn="just">
              <a:lnSpc>
                <a:spcPct val="107000"/>
              </a:lnSpc>
              <a:spcAft>
                <a:spcPts val="845"/>
              </a:spcAft>
            </a:pPr>
            <a:r>
              <a:rPr lang="pl-PL" sz="1200" dirty="0">
                <a:latin typeface="Calibri" panose="020F0502020204030204" pitchFamily="34" charset="0"/>
                <a:ea typeface="Calibri" panose="020F0502020204030204" pitchFamily="34" charset="0"/>
                <a:cs typeface="Arial" panose="020B0604020202020204" pitchFamily="34" charset="0"/>
              </a:rPr>
              <a:t>- nazwa konta, do którego ustawiasz hasło;</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pl-PL" i="1" dirty="0"/>
              <a:t>Metody tworzenia silnych haseł</a:t>
            </a:r>
            <a:endParaRPr lang="en-US" i="1" dirty="0"/>
          </a:p>
          <a:p>
            <a:pPr algn="just">
              <a:lnSpc>
                <a:spcPct val="107000"/>
              </a:lnSpc>
              <a:spcAft>
                <a:spcPts val="845"/>
              </a:spcAft>
            </a:pPr>
            <a:r>
              <a:rPr lang="pl-PL" sz="1200" i="1" dirty="0">
                <a:solidFill>
                  <a:srgbClr val="1F4E79"/>
                </a:solidFill>
                <a:latin typeface="Calibri" panose="020F0502020204030204" pitchFamily="34" charset="0"/>
                <a:ea typeface="Calibri" panose="020F0502020204030204" pitchFamily="34" charset="0"/>
                <a:cs typeface="Arial" panose="020B0604020202020204" pitchFamily="34" charset="0"/>
              </a:rPr>
              <a:t>Środki: </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system </a:t>
            </a:r>
            <a:r>
              <a:rPr lang="pl-PL" sz="1200" i="0" dirty="0" err="1">
                <a:solidFill>
                  <a:srgbClr val="1F4E79"/>
                </a:solidFill>
                <a:latin typeface="Calibri" panose="020F0502020204030204" pitchFamily="34" charset="0"/>
                <a:ea typeface="Calibri" panose="020F0502020204030204" pitchFamily="34" charset="0"/>
                <a:cs typeface="Arial" panose="020B0604020202020204" pitchFamily="34" charset="0"/>
              </a:rPr>
              <a:t>captcha</a:t>
            </a:r>
            <a:r>
              <a:rPr lang="pl-PL" sz="1200" i="0" dirty="0">
                <a:solidFill>
                  <a:srgbClr val="1F4E79"/>
                </a:solidFill>
                <a:latin typeface="Calibri" panose="020F0502020204030204" pitchFamily="34" charset="0"/>
                <a:ea typeface="Calibri" panose="020F0502020204030204" pitchFamily="34" charset="0"/>
                <a:cs typeface="Arial" panose="020B0604020202020204" pitchFamily="34" charset="0"/>
              </a:rPr>
              <a:t>, ograniczenie czasu dostępu po kilku nieudanych dostępach.</a:t>
            </a:r>
            <a:endParaRPr lang="en-GB" sz="1200" i="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stosować unikalne identyfikatory i hasła i nie przekazywać ich innym użytkownikom;</a:t>
            </a:r>
          </a:p>
          <a:p>
            <a:pPr marL="362377" indent="-362377" algn="just">
              <a:lnSpc>
                <a:spcPct val="107000"/>
              </a:lnSpc>
              <a:buFont typeface="Calibri" panose="020F050202020403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długość hasła i jego złożoność należy dobrać tak, aby było ono trudne do odgadnięcia, ale łatwe do zapamiętania;</a:t>
            </a:r>
          </a:p>
          <a:p>
            <a:pPr marL="362377" indent="-362377" algn="just">
              <a:lnSpc>
                <a:spcPct val="107000"/>
              </a:lnSpc>
              <a:buFont typeface="Calibri" panose="020F050202020403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okresowa zmiana haseł (w odstępie 1-3 miesięcy);</a:t>
            </a:r>
          </a:p>
          <a:p>
            <a:pPr marL="362377" indent="-362377" algn="just">
              <a:lnSpc>
                <a:spcPct val="107000"/>
              </a:lnSpc>
              <a:buFont typeface="Calibri" panose="020F050202020403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stosowanie różnych haseł do różnych aplikacji;</a:t>
            </a:r>
          </a:p>
          <a:p>
            <a:pPr marL="362377" indent="-362377" algn="just">
              <a:lnSpc>
                <a:spcPct val="107000"/>
              </a:lnSpc>
              <a:buFont typeface="Calibri" panose="020F050202020403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stosowanie wielu metod uwierzytelniania (PIN, odcisk palca, wiadomości ostrzegawcze itp.)</a:t>
            </a:r>
          </a:p>
          <a:p>
            <a:pPr marL="362377" indent="-362377" algn="just">
              <a:lnSpc>
                <a:spcPct val="107000"/>
              </a:lnSpc>
              <a:buFont typeface="Calibri" panose="020F0502020204030204" pitchFamily="34" charset="0"/>
              <a:buChar char="•"/>
            </a:pPr>
            <a:r>
              <a:rPr lang="pl-PL" sz="1200" dirty="0">
                <a:solidFill>
                  <a:srgbClr val="1F4E79"/>
                </a:solidFill>
                <a:latin typeface="Calibri" panose="020F0502020204030204" pitchFamily="34" charset="0"/>
                <a:ea typeface="Calibri" panose="020F0502020204030204" pitchFamily="34" charset="0"/>
                <a:cs typeface="Arial" panose="020B0604020202020204" pitchFamily="34" charset="0"/>
              </a:rPr>
              <a:t>unikanie stosowania podobnych haseł w domu i w pracy.</a:t>
            </a:r>
          </a:p>
          <a:p>
            <a:endParaRPr lang="en-GB" dirty="0"/>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err="1"/>
              <a:t>Dziękuję</a:t>
            </a:r>
            <a:r>
              <a:rPr lang="en-US" dirty="0"/>
              <a:t> za </a:t>
            </a:r>
            <a:r>
              <a:rPr lang="en-US"/>
              <a:t>uwagę</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11/23/2022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11/23/2022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3.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fontScale="90000"/>
          </a:bodyPr>
          <a:lstStyle/>
          <a:p>
            <a:r>
              <a:rPr lang="en-US" b="1" dirty="0" err="1">
                <a:latin typeface="Arial" panose="020B0604020202020204" pitchFamily="34" charset="0"/>
                <a:cs typeface="Arial" panose="020B0604020202020204" pitchFamily="34" charset="0"/>
              </a:rPr>
              <a:t>Bezpieczeństwo</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informacji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dla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menedżerów</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pl-PL" sz="2800" dirty="0">
                <a:latin typeface="Arial" panose="020B0604020202020204" pitchFamily="34" charset="0"/>
                <a:cs typeface="Arial" panose="020B0604020202020204" pitchFamily="34" charset="0"/>
              </a:rPr>
              <a:t>Część 3</a:t>
            </a:r>
            <a:r>
              <a:rPr lang="en-US" sz="2800" dirty="0">
                <a:latin typeface="Arial" panose="020B0604020202020204" pitchFamily="34" charset="0"/>
                <a:cs typeface="Arial" panose="020B0604020202020204" pitchFamily="34" charset="0"/>
              </a:rPr>
              <a:t> </a:t>
            </a:r>
            <a:r>
              <a:rPr lang="pl-PL" sz="2800" dirty="0">
                <a:latin typeface="Arial" panose="020B0604020202020204" pitchFamily="34" charset="0"/>
                <a:cs typeface="Arial" panose="020B0604020202020204" pitchFamily="34" charset="0"/>
              </a:rPr>
              <a:t>dla</a:t>
            </a:r>
            <a:r>
              <a:rPr lang="en-US" sz="2800" dirty="0">
                <a:latin typeface="Arial" panose="020B0604020202020204" pitchFamily="34" charset="0"/>
                <a:cs typeface="Arial" panose="020B0604020202020204" pitchFamily="34" charset="0"/>
              </a:rPr>
              <a:t> </a:t>
            </a:r>
            <a:r>
              <a:rPr lang="pl-PL" sz="2800" dirty="0">
                <a:latin typeface="Arial" panose="020B0604020202020204" pitchFamily="34" charset="0"/>
                <a:cs typeface="Arial" panose="020B0604020202020204" pitchFamily="34" charset="0"/>
              </a:rPr>
              <a:t>menedżerów</a:t>
            </a:r>
            <a:endParaRPr lang="en-US" sz="2800" dirty="0">
              <a:latin typeface="Arial" panose="020B0604020202020204" pitchFamily="34" charset="0"/>
              <a:cs typeface="Arial" panose="020B0604020202020204" pitchFamily="34" charset="0"/>
            </a:endParaRPr>
          </a:p>
          <a:p>
            <a:r>
              <a:rPr lang="pl-PL" sz="2800" dirty="0">
                <a:latin typeface="Arial" panose="020B0604020202020204" pitchFamily="34" charset="0"/>
                <a:cs typeface="Arial" panose="020B0604020202020204" pitchFamily="34" charset="0"/>
              </a:rPr>
              <a:t>Tydzień</a:t>
            </a:r>
            <a:r>
              <a:rPr lang="en-US" sz="2800" dirty="0">
                <a:latin typeface="Arial" panose="020B0604020202020204" pitchFamily="34" charset="0"/>
                <a:cs typeface="Arial" panose="020B0604020202020204" pitchFamily="34" charset="0"/>
              </a:rPr>
              <a:t> 5</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dirty="0" err="1"/>
              <a:t>Bezpieczeństwo</a:t>
            </a:r>
            <a:r>
              <a:rPr lang="en-GB" dirty="0"/>
              <a:t> </a:t>
            </a:r>
            <a:r>
              <a:rPr lang="en-GB" dirty="0" err="1"/>
              <a:t>informacji</a:t>
            </a:r>
            <a:r>
              <a:rPr lang="en-GB" dirty="0"/>
              <a:t> </a:t>
            </a:r>
            <a:r>
              <a:rPr lang="en-GB" dirty="0" err="1"/>
              <a:t>dla</a:t>
            </a:r>
            <a:r>
              <a:rPr lang="en-GB" dirty="0"/>
              <a:t> </a:t>
            </a:r>
            <a:r>
              <a:rPr lang="en-GB" dirty="0" err="1"/>
              <a:t>menedżerów</a:t>
            </a:r>
            <a:r>
              <a:rPr lang="pl-PL" dirty="0"/>
              <a:t> </a:t>
            </a:r>
            <a:r>
              <a:rPr lang="en-GB" dirty="0"/>
              <a:t>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20000"/>
          </a:bodyPr>
          <a:lstStyle/>
          <a:p>
            <a:r>
              <a:rPr lang="pl-PL" sz="3600" b="1" dirty="0"/>
              <a:t>Cyberbezpieczeństwo </a:t>
            </a:r>
            <a:r>
              <a:rPr lang="pl-PL" sz="3600" dirty="0"/>
              <a:t>to praktyka obrony komputerów, serwerów, urządzeń mobilnych, systemów elektronicznych, sieci i danych przed złośliwymi atakami.</a:t>
            </a:r>
          </a:p>
          <a:p>
            <a:r>
              <a:rPr lang="pl-PL" sz="3600" dirty="0"/>
              <a:t>Znane jest również jako bezpieczeństwo technologii informacyjnych lub elektroniczne bezpieczeństwo informacji.</a:t>
            </a:r>
          </a:p>
          <a:p>
            <a:r>
              <a:rPr lang="pl-PL" sz="3600" dirty="0"/>
              <a:t>Termin ten ma zastosowanie w różnych kontekstach, od biznesu do komputerów przenośnych i może być podzielony na kilka wspólnych kategorii.</a:t>
            </a:r>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pl-PL" dirty="0"/>
              <a:t>Cyberbezpieczeństwo dla przedsiębiorców i MŚP</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pl-PL" sz="3200" dirty="0"/>
              <a:t>Firmy często są tak zajęte codzienną działalnością, że zapominają o poważnych inwestycjach w bezpieczeństwo sieci. </a:t>
            </a:r>
          </a:p>
          <a:p>
            <a:r>
              <a:rPr lang="pl-PL" sz="3200" dirty="0"/>
              <a:t>Inne rozumieją potrzebę kompleksowego zabezpieczenia sieci, ale stosują pobłażliwą strategię w odniesieniu do swoich systemów informatycznych, co może być równie szkodliwe w przypadku wycieku danych. </a:t>
            </a:r>
          </a:p>
          <a:p>
            <a:r>
              <a:rPr lang="pl-PL" sz="3200" dirty="0"/>
              <a:t>Zrozumienie, na czym polega bezpieczeństwo sieci, a także najlepsze praktyki, których można przestrzegać, aby zapewnić bezpieczeństwo sieci firmowej</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b="0" i="0" dirty="0">
                <a:solidFill>
                  <a:srgbClr val="1B1E25"/>
                </a:solidFill>
                <a:effectLst/>
                <a:latin typeface="-apple-system"/>
              </a:rPr>
              <a:t>Zawartość tego modułu</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pl-PL" sz="3200" dirty="0"/>
              <a:t>Jak skutecznie wykorzystać cybernetyczny łańcuch śmierci (ang. </a:t>
            </a:r>
            <a:r>
              <a:rPr lang="pl-PL" sz="3200" dirty="0" err="1"/>
              <a:t>cyber</a:t>
            </a:r>
            <a:r>
              <a:rPr lang="pl-PL" sz="3200" dirty="0"/>
              <a:t> </a:t>
            </a:r>
            <a:r>
              <a:rPr lang="pl-PL" sz="3200" dirty="0" err="1"/>
              <a:t>kill</a:t>
            </a:r>
            <a:r>
              <a:rPr lang="pl-PL" sz="3200" dirty="0"/>
              <a:t> </a:t>
            </a:r>
            <a:r>
              <a:rPr lang="pl-PL" sz="3200" dirty="0" err="1"/>
              <a:t>chain</a:t>
            </a:r>
            <a:r>
              <a:rPr lang="pl-PL" sz="3200" dirty="0"/>
              <a:t>) w swojej strategii bezpieczeństwa cybernetycznego:</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pl-PL" sz="3200" b="1" dirty="0"/>
              <a:t>Wykryj </a:t>
            </a:r>
            <a:r>
              <a:rPr lang="pl-PL" sz="3200" dirty="0"/>
              <a:t>Analizuj i znajduj próby włamań.</a:t>
            </a:r>
          </a:p>
          <a:p>
            <a:pPr>
              <a:tabLst>
                <a:tab pos="1547813" algn="l"/>
              </a:tabLst>
            </a:pPr>
            <a:r>
              <a:rPr lang="pl-PL" sz="3200" b="1" dirty="0"/>
              <a:t>Odmawiaj </a:t>
            </a:r>
            <a:r>
              <a:rPr lang="pl-PL" sz="3200" dirty="0"/>
              <a:t>Zatrzymaj ataki w momencie ich wystąpienia.</a:t>
            </a:r>
          </a:p>
          <a:p>
            <a:pPr>
              <a:tabLst>
                <a:tab pos="1547813" algn="l"/>
              </a:tabLst>
            </a:pPr>
            <a:r>
              <a:rPr lang="pl-PL" sz="3200" b="1" dirty="0"/>
              <a:t>Zakłóć </a:t>
            </a:r>
            <a:r>
              <a:rPr lang="pl-PL" sz="3200" dirty="0"/>
              <a:t>Zatrzymaj komunikację danych.</a:t>
            </a:r>
          </a:p>
          <a:p>
            <a:pPr>
              <a:tabLst>
                <a:tab pos="1547813" algn="l"/>
              </a:tabLst>
            </a:pPr>
            <a:r>
              <a:rPr lang="pl-PL" sz="3200" b="1" dirty="0"/>
              <a:t>Zmniejsz </a:t>
            </a:r>
            <a:r>
              <a:rPr lang="pl-PL" sz="3200" dirty="0" err="1"/>
              <a:t>Zmniejsz</a:t>
            </a:r>
            <a:r>
              <a:rPr lang="pl-PL" sz="3200" dirty="0"/>
              <a:t> i ogranicz skuteczność ataku.</a:t>
            </a:r>
          </a:p>
          <a:p>
            <a:pPr>
              <a:tabLst>
                <a:tab pos="1547813" algn="l"/>
              </a:tabLst>
            </a:pPr>
            <a:r>
              <a:rPr lang="pl-PL" sz="3200" b="1" dirty="0"/>
              <a:t>Oszukaj </a:t>
            </a:r>
            <a:r>
              <a:rPr lang="pl-PL" sz="3200" dirty="0"/>
              <a:t>Poprowadź atakujących w złym kierunku.</a:t>
            </a:r>
          </a:p>
          <a:p>
            <a:pPr>
              <a:tabLst>
                <a:tab pos="1547813" algn="l"/>
              </a:tabLst>
            </a:pPr>
            <a:r>
              <a:rPr lang="pl-PL" sz="3200" b="1" dirty="0"/>
              <a:t>Pochwyć </a:t>
            </a:r>
            <a:r>
              <a:rPr lang="pl-PL" sz="3200" dirty="0"/>
              <a:t>Ukryć i ograniczyć zasięg ataku tak, aby dotyczył tylko części organizacji.</a:t>
            </a:r>
          </a:p>
        </p:txBody>
      </p:sp>
      <p:sp>
        <p:nvSpPr>
          <p:cNvPr id="6" name="Rectangle 1">
            <a:extLst>
              <a:ext uri="{FF2B5EF4-FFF2-40B4-BE49-F238E27FC236}">
                <a16:creationId xmlns:a16="http://schemas.microsoft.com/office/drawing/2014/main" id="{F616B6B2-6DD2-8FBC-8CC1-2FE2536CC4B9}"/>
              </a:ext>
            </a:extLst>
          </p:cNvPr>
          <p:cNvSpPr>
            <a:spLocks noChangeArrowheads="1"/>
          </p:cNvSpPr>
          <p:nvPr/>
        </p:nvSpPr>
        <p:spPr bwMode="auto">
          <a:xfrm>
            <a:off x="0" y="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406986" cy="1325563"/>
          </a:xfrm>
        </p:spPr>
        <p:txBody>
          <a:bodyPr>
            <a:normAutofit fontScale="90000"/>
          </a:bodyPr>
          <a:lstStyle/>
          <a:p>
            <a:r>
              <a:rPr lang="en-US" dirty="0" err="1"/>
              <a:t>Zarządzanie</a:t>
            </a:r>
            <a:r>
              <a:rPr lang="en-US" dirty="0"/>
              <a:t> </a:t>
            </a:r>
            <a:r>
              <a:rPr lang="en-US" dirty="0" err="1"/>
              <a:t>bezpieczeństwem</a:t>
            </a:r>
            <a:r>
              <a:rPr lang="en-US" dirty="0"/>
              <a:t> </a:t>
            </a:r>
            <a:r>
              <a:rPr lang="en-US" dirty="0" err="1"/>
              <a:t>informacji</a:t>
            </a:r>
            <a:r>
              <a:rPr lang="en-US" dirty="0"/>
              <a:t> (ISM) </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pl-PL" sz="3200" dirty="0"/>
              <a:t>ISM definiuje i zarządza kontrolami, które organizacja musi wdrożyć, aby zapewnić, że rozsądnie chroni poufność, dostępność i integralność aktywów przed zagrożeniami i podatnościami.</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sz="3200" dirty="0"/>
              <a:t>Malware, czyli "złośliwe oprogramowanie" to termin zbiorczy, który opisuje każdy złośliwy program lub kod, który jest szkodliwy dla systemów.</a:t>
            </a:r>
            <a:endParaRPr lang="en-US" sz="3200" dirty="0"/>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Trojan</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dirty="0">
                <a:solidFill>
                  <a:schemeClr val="accent1">
                    <a:lumMod val="75000"/>
                  </a:schemeClr>
                </a:solidFill>
              </a:rPr>
              <a:t>Track ware</a:t>
            </a:r>
          </a:p>
          <a:p>
            <a:pPr marL="0" indent="0">
              <a:buNone/>
            </a:pPr>
            <a:r>
              <a:rPr lang="pl-PL" sz="3600" dirty="0"/>
              <a:t>to programy, które wykorzystują niektóre luki w przeglądarkach internetowych do wysyłania do serwera lub ludzi informacji o odwiedzanych stronach</a:t>
            </a:r>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789307" y="2508525"/>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0" y="2387600"/>
            <a:ext cx="5615492"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SQL Injection (</a:t>
            </a:r>
            <a:r>
              <a:rPr lang="en-US" sz="4400" dirty="0" err="1">
                <a:latin typeface="+mj-lt"/>
                <a:ea typeface="+mj-ea"/>
                <a:cs typeface="+mj-cs"/>
              </a:rPr>
              <a:t>Wstrzykiwanie</a:t>
            </a:r>
            <a:r>
              <a:rPr lang="en-US" sz="4400" dirty="0">
                <a:latin typeface="+mj-lt"/>
                <a:ea typeface="+mj-ea"/>
                <a:cs typeface="+mj-cs"/>
              </a:rPr>
              <a:t> </a:t>
            </a:r>
            <a:r>
              <a:rPr lang="en-US" sz="4400" dirty="0" err="1">
                <a:latin typeface="+mj-lt"/>
                <a:ea typeface="+mj-ea"/>
                <a:cs typeface="+mj-cs"/>
              </a:rPr>
              <a:t>kodu</a:t>
            </a:r>
            <a:r>
              <a:rPr lang="en-US" sz="4400" dirty="0">
                <a:latin typeface="+mj-lt"/>
                <a:ea typeface="+mj-ea"/>
                <a:cs typeface="+mj-cs"/>
              </a:rPr>
              <a:t>) </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Spyware</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pl-PL" sz="3600" b="1" dirty="0">
                <a:solidFill>
                  <a:schemeClr val="accent1">
                    <a:lumMod val="75000"/>
                  </a:schemeClr>
                </a:solidFill>
              </a:rPr>
              <a:t>K</a:t>
            </a:r>
            <a:r>
              <a:rPr lang="en-US" sz="3600" b="1" dirty="0" err="1">
                <a:solidFill>
                  <a:schemeClr val="accent1">
                    <a:lumMod val="75000"/>
                  </a:schemeClr>
                </a:solidFill>
              </a:rPr>
              <a:t>eylogger</a:t>
            </a:r>
            <a:r>
              <a:rPr lang="en-US" sz="3600" dirty="0"/>
              <a:t> </a:t>
            </a:r>
            <a:r>
              <a:rPr lang="pl-PL" sz="3600" dirty="0"/>
              <a:t>to niewielki "inteligentny" program, który hakerzy umieszczają na Twoim komputerze bez Twojego zauważenia</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en-US" sz="3600" b="1" dirty="0">
                <a:solidFill>
                  <a:schemeClr val="accent1">
                    <a:lumMod val="75000"/>
                  </a:schemeClr>
                </a:solidFill>
              </a:rPr>
              <a:t>Adware</a:t>
            </a:r>
            <a:r>
              <a:rPr lang="en-US" sz="3600" dirty="0"/>
              <a:t> </a:t>
            </a:r>
            <a:r>
              <a:rPr lang="pl-PL" sz="3600" dirty="0"/>
              <a:t>jest podkategorią spyware i jest programem, który reklamuje produkty lub usługi. Często te dodatki pojawiają się nawet po odinstalowaniu programu.</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Największe</a:t>
            </a:r>
            <a:r>
              <a:rPr lang="en-US" dirty="0"/>
              <a:t> cyberzagrożenia</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2243070" y="1359645"/>
            <a:ext cx="4910114" cy="857543"/>
          </a:xfrm>
        </p:spPr>
        <p:txBody>
          <a:bodyPr>
            <a:normAutofit/>
          </a:bodyPr>
          <a:lstStyle/>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92800" y="1998616"/>
            <a:ext cx="5352800" cy="404205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Botnet</a:t>
            </a:r>
          </a:p>
          <a:p>
            <a:pPr lvl="1"/>
            <a:r>
              <a:rPr lang="pl-PL" sz="2800" dirty="0" err="1"/>
              <a:t>Botnet</a:t>
            </a:r>
            <a:r>
              <a:rPr lang="pl-PL" sz="2800" dirty="0"/>
              <a:t> reprezentuje zbiór komputerów, które są pod kontrolą napastnika</a:t>
            </a:r>
          </a:p>
          <a:p>
            <a:r>
              <a:rPr lang="en-US" sz="3600" dirty="0"/>
              <a:t>Denial of Service </a:t>
            </a:r>
          </a:p>
          <a:p>
            <a:pPr lvl="1"/>
            <a:r>
              <a:rPr lang="pl-PL" sz="2800" dirty="0"/>
              <a:t>Odmowa usługi to próba wpłynięcia na dostępność systemów/usług komputerowych lub komunikacji elektronicznej</a:t>
            </a:r>
            <a:endParaRPr lang="en-US" sz="2800" dirty="0"/>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1946802"/>
            <a:ext cx="5299998" cy="404205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Rogue ware/scareware </a:t>
            </a:r>
          </a:p>
          <a:p>
            <a:pPr lvl="1"/>
            <a:r>
              <a:rPr lang="pl-PL" sz="2800" dirty="0" err="1"/>
              <a:t>Rogueware</a:t>
            </a:r>
            <a:r>
              <a:rPr lang="pl-PL" sz="2800" dirty="0"/>
              <a:t>/</a:t>
            </a:r>
            <a:r>
              <a:rPr lang="pl-PL" sz="2800" dirty="0" err="1"/>
              <a:t>scareware</a:t>
            </a:r>
            <a:r>
              <a:rPr lang="pl-PL" sz="2800" dirty="0"/>
              <a:t> to typ zagrożenia, który przyjmuje formę fałszywego oprogramowania</a:t>
            </a:r>
          </a:p>
          <a:p>
            <a:r>
              <a:rPr lang="en-US" sz="3600" dirty="0"/>
              <a:t>Ransomware</a:t>
            </a:r>
            <a:endParaRPr lang="pl-PL" sz="3600" dirty="0"/>
          </a:p>
          <a:p>
            <a:pPr lvl="1"/>
            <a:r>
              <a:rPr lang="pl-PL" sz="2600" dirty="0" err="1"/>
              <a:t>Ransomware</a:t>
            </a:r>
            <a:r>
              <a:rPr lang="pl-PL" sz="2600" dirty="0"/>
              <a:t> to jedna z najbardziej niebezpiecznych i agresywnych form cyberprzestępczości</a:t>
            </a:r>
            <a:endParaRPr lang="en-US" sz="2600" dirty="0"/>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837391"/>
            <a:ext cx="6405087" cy="4514317"/>
          </a:xfrm>
        </p:spPr>
        <p:txBody>
          <a:bodyPr>
            <a:normAutofit fontScale="92500" lnSpcReduction="10000"/>
          </a:bodyPr>
          <a:lstStyle/>
          <a:p>
            <a:pPr marL="0" indent="0">
              <a:buNone/>
            </a:pPr>
            <a:r>
              <a:rPr lang="pl-PL" sz="3500" b="1" dirty="0">
                <a:solidFill>
                  <a:schemeClr val="accent1">
                    <a:lumMod val="75000"/>
                  </a:schemeClr>
                </a:solidFill>
              </a:rPr>
              <a:t>Ataki ukierunkowane</a:t>
            </a:r>
            <a:endParaRPr lang="en-US" sz="3500" b="1" dirty="0">
              <a:solidFill>
                <a:schemeClr val="accent1">
                  <a:lumMod val="75000"/>
                </a:schemeClr>
              </a:solidFill>
            </a:endParaRPr>
          </a:p>
          <a:p>
            <a:r>
              <a:rPr lang="pl-PL" sz="2600" dirty="0"/>
              <a:t>Celuje w konkretną osobę lub organizację</a:t>
            </a:r>
          </a:p>
          <a:p>
            <a:r>
              <a:rPr lang="pl-PL" sz="2600" dirty="0"/>
              <a:t>Ma na celu albo zebranie osobistych/poufnych danych albo skompromitowanie docelowych systemów komputerowych</a:t>
            </a:r>
          </a:p>
          <a:p>
            <a:r>
              <a:rPr lang="pl-PL" sz="2600" dirty="0"/>
              <a:t>Zwykle ma fazę, w której atakujący informuje się za pomocą różnych technik (np. socjotechniki) o docelowym systemie informatycznym, a następnie inicjuje atak</a:t>
            </a:r>
          </a:p>
          <a:p>
            <a:r>
              <a:rPr lang="pl-PL" sz="2600" dirty="0"/>
              <a:t>Często jego działania wyglądają na legalne, ponieważ wydają się pochodzić od osoby godnej zaufania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Rodzaje</a:t>
            </a:r>
            <a:r>
              <a:rPr lang="en-US" dirty="0"/>
              <a:t> </a:t>
            </a:r>
            <a:r>
              <a:rPr lang="en-US" dirty="0" err="1"/>
              <a:t>ataków</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lnSpcReduction="10000"/>
          </a:bodyPr>
          <a:lstStyle/>
          <a:p>
            <a:pPr marL="0" indent="0">
              <a:buNone/>
            </a:pPr>
            <a:r>
              <a:rPr lang="pl-PL" sz="3500" b="1" dirty="0">
                <a:solidFill>
                  <a:schemeClr val="accent1">
                    <a:lumMod val="75000"/>
                  </a:schemeClr>
                </a:solidFill>
              </a:rPr>
              <a:t>Kradzież/utraty/zniszczenia fizyczne</a:t>
            </a:r>
            <a:endParaRPr lang="en-US" sz="3500" b="1" dirty="0">
              <a:solidFill>
                <a:schemeClr val="accent1">
                  <a:lumMod val="75000"/>
                </a:schemeClr>
              </a:solidFill>
            </a:endParaRPr>
          </a:p>
          <a:p>
            <a:r>
              <a:rPr lang="pl-PL" dirty="0"/>
              <a:t>Ze względu na zwiększoną mobilność oferowaną przez laptopy, smartfony czy tablety, ten rodzaj zagrożenia wkrótce stanie się poważny.</a:t>
            </a:r>
          </a:p>
          <a:p>
            <a:r>
              <a:rPr lang="pl-PL" dirty="0"/>
              <a:t>Rozwiązaniem ograniczającym rzeczywistą utratę danych lub ujawnienie poufnych danych osobom postronnym może być konsekwentne tworzenie kopii zapasowych danych i szyfrowanie treści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Rodzaje</a:t>
            </a:r>
            <a:r>
              <a:rPr lang="en-US" dirty="0"/>
              <a:t> </a:t>
            </a:r>
            <a:r>
              <a:rPr lang="en-US" dirty="0" err="1"/>
              <a:t>ataków</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pl-PL" sz="3500" b="1" dirty="0">
                <a:solidFill>
                  <a:schemeClr val="accent1">
                    <a:lumMod val="75000"/>
                  </a:schemeClr>
                </a:solidFill>
              </a:rPr>
              <a:t>Kradzież tożsamości</a:t>
            </a:r>
            <a:endParaRPr lang="en-US" sz="3500" b="1" dirty="0">
              <a:solidFill>
                <a:schemeClr val="accent1">
                  <a:lumMod val="75000"/>
                </a:schemeClr>
              </a:solidFill>
            </a:endParaRPr>
          </a:p>
          <a:p>
            <a:r>
              <a:rPr lang="pl-PL" dirty="0"/>
              <a:t>Kradzież tożsamości jest realnym zagrożeniem w coraz bardziej internetowym środowisku</a:t>
            </a:r>
          </a:p>
          <a:p>
            <a:r>
              <a:rPr lang="pl-PL" dirty="0"/>
              <a:t>Dane uwierzytelniające lub dane osobowe są dziś celem napastników</a:t>
            </a:r>
          </a:p>
          <a:p>
            <a:r>
              <a:rPr lang="pl-PL" dirty="0"/>
              <a:t>Po wejściu w ich posiadanie atakujący może przeprowadzić oszukańcze transakcje (zwłaszcza finansowe) lub uzyskać poufne dane</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Rodzaje</a:t>
            </a:r>
            <a:r>
              <a:rPr lang="en-US" dirty="0"/>
              <a:t> </a:t>
            </a:r>
            <a:r>
              <a:rPr lang="en-US" dirty="0" err="1"/>
              <a:t>ataków</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pl-PL" sz="3500" b="1" dirty="0">
                <a:solidFill>
                  <a:schemeClr val="accent1">
                    <a:lumMod val="75000"/>
                  </a:schemeClr>
                </a:solidFill>
              </a:rPr>
              <a:t>Wyciek informacji</a:t>
            </a:r>
            <a:endParaRPr lang="en-US" sz="3500" b="1" dirty="0">
              <a:solidFill>
                <a:schemeClr val="accent1">
                  <a:lumMod val="75000"/>
                </a:schemeClr>
              </a:solidFill>
            </a:endParaRPr>
          </a:p>
          <a:p>
            <a:r>
              <a:rPr lang="pl-PL" dirty="0"/>
              <a:t>Celowe lub niezamierzone ujawnienie informacji osobie nieupoważnionej</a:t>
            </a:r>
          </a:p>
          <a:p>
            <a:r>
              <a:rPr lang="pl-PL" dirty="0"/>
              <a:t>Informacje takie jak </a:t>
            </a:r>
            <a:r>
              <a:rPr lang="pl-PL" dirty="0" err="1"/>
              <a:t>geolokalizacja</a:t>
            </a:r>
            <a:r>
              <a:rPr lang="pl-PL" dirty="0"/>
              <a:t> i kontakty z książki telefonicznej mogą łatwo wpaść w ręce napastników i zostać wykorzystane do nieuczciwych celów</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Rodzaje</a:t>
            </a:r>
            <a:r>
              <a:rPr lang="en-US" dirty="0"/>
              <a:t> </a:t>
            </a:r>
            <a:r>
              <a:rPr lang="en-US" dirty="0" err="1"/>
              <a:t>ataków</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dirty="0" err="1">
                <a:solidFill>
                  <a:schemeClr val="accent1">
                    <a:lumMod val="75000"/>
                  </a:schemeClr>
                </a:solidFill>
              </a:rPr>
              <a:t>Manipulacje</a:t>
            </a:r>
            <a:r>
              <a:rPr lang="en-US" sz="3500" b="1" dirty="0">
                <a:solidFill>
                  <a:schemeClr val="accent1">
                    <a:lumMod val="75000"/>
                  </a:schemeClr>
                </a:solidFill>
              </a:rPr>
              <a:t> w </a:t>
            </a:r>
            <a:r>
              <a:rPr lang="en-US" sz="3500" b="1" dirty="0" err="1">
                <a:solidFill>
                  <a:schemeClr val="accent1">
                    <a:lumMod val="75000"/>
                  </a:schemeClr>
                </a:solidFill>
              </a:rPr>
              <a:t>wyszukiwarkach</a:t>
            </a:r>
            <a:r>
              <a:rPr lang="en-US" sz="3500" b="1" dirty="0">
                <a:solidFill>
                  <a:schemeClr val="accent1">
                    <a:lumMod val="75000"/>
                  </a:schemeClr>
                </a:solidFill>
              </a:rPr>
              <a:t> (SEP)</a:t>
            </a:r>
            <a:endParaRPr lang="en-US" sz="2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dirty="0"/>
              <a:t>Manipuluje wyszukiwarkami, aby wyświetlały wyniki wyszukiwania zawierające odniesienia do złośliwych stron internetowych.</a:t>
            </a:r>
          </a:p>
          <a:p>
            <a:r>
              <a:rPr lang="pl-PL" dirty="0"/>
              <a:t>W ten sposób zainfekowana strona internetowa przekierowuje użytkowników na złośliwe witryny, a jeśli ofiary wejdą na odpowiednie strony, infekują swoje komputery złośliwym oprogramowaniem.</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err="1"/>
              <a:t>Rodzaje</a:t>
            </a:r>
            <a:r>
              <a:rPr lang="en-US" dirty="0"/>
              <a:t> </a:t>
            </a:r>
            <a:r>
              <a:rPr lang="en-US" dirty="0" err="1"/>
              <a:t>ataków</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2657430" y="1380109"/>
            <a:ext cx="11034901" cy="1185557"/>
          </a:xfrm>
        </p:spPr>
        <p:txBody>
          <a:bodyPr>
            <a:normAutofit/>
          </a:bodyPr>
          <a:lstStyle/>
          <a:p>
            <a:pPr marL="0" indent="0" algn="ctr">
              <a:buNone/>
            </a:pPr>
            <a:r>
              <a:rPr lang="en-US" sz="3500" dirty="0" err="1"/>
              <a:t>Fałszywe</a:t>
            </a:r>
            <a:r>
              <a:rPr lang="en-US" sz="3500" dirty="0"/>
              <a:t> </a:t>
            </a:r>
            <a:r>
              <a:rPr lang="en-US" sz="3500" dirty="0" err="1"/>
              <a:t>certyfikaty</a:t>
            </a:r>
            <a:r>
              <a:rPr lang="en-US" sz="3500" dirty="0"/>
              <a:t> </a:t>
            </a:r>
            <a:r>
              <a:rPr lang="en-US" sz="3500" dirty="0" err="1"/>
              <a:t>cyfrowe</a:t>
            </a:r>
            <a:endParaRPr lang="en-US" sz="35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38757" y="2149330"/>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410569" y="2041220"/>
            <a:ext cx="6244197" cy="4816780"/>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dirty="0"/>
              <a:t>są wykorzystywane przez napastników do cyfrowego podpisywania zasobów (stron internetowych, aplikacji, kodów źródłowych itp.) wykorzystywanych w różnych cyberatakach w celu przejścia niewykrywalnego dla użytkownika końcowego</a:t>
            </a:r>
          </a:p>
          <a:p>
            <a:r>
              <a:rPr lang="pl-PL" dirty="0"/>
              <a:t>są często wykorzystywane do podpisywania złośliwych aplikacji internetowych, takich jak bankowość elektroniczna lub handel elektroniczny, które wykorzystują protokół HTTPS</a:t>
            </a:r>
          </a:p>
          <a:p>
            <a:r>
              <a:rPr lang="pl-PL" dirty="0"/>
              <a:t>mogą zostać stworzone lub skradzione poprzez wykorzystanie luk w systemach PKI (Public </a:t>
            </a:r>
            <a:r>
              <a:rPr lang="pl-PL" dirty="0" err="1"/>
              <a:t>Key</a:t>
            </a:r>
            <a:r>
              <a:rPr lang="pl-PL" dirty="0"/>
              <a:t> </a:t>
            </a:r>
            <a:r>
              <a:rPr lang="pl-PL" dirty="0" err="1"/>
              <a:t>Infrastructure</a:t>
            </a:r>
            <a:r>
              <a:rPr lang="pl-PL" dirty="0"/>
              <a:t>) urzędów certyfikacji, które wydają certyfikaty cyfrowe dla bezpiecznych stron internetowych.</a:t>
            </a:r>
            <a:endParaRPr lang="en-US" dirty="0"/>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684831" cy="1325563"/>
          </a:xfrm>
        </p:spPr>
        <p:txBody>
          <a:bodyPr/>
          <a:lstStyle/>
          <a:p>
            <a:pPr algn="ctr"/>
            <a:r>
              <a:rPr lang="en-US" dirty="0" err="1"/>
              <a:t>Bezpieczny</a:t>
            </a:r>
            <a:r>
              <a:rPr lang="en-US" dirty="0"/>
              <a:t> </a:t>
            </a:r>
            <a:r>
              <a:rPr lang="en-US" dirty="0" err="1"/>
              <a:t>serwer</a:t>
            </a:r>
            <a:r>
              <a:rPr lang="en-US" dirty="0"/>
              <a:t> </a:t>
            </a:r>
            <a:r>
              <a:rPr lang="en-US" dirty="0" err="1"/>
              <a:t>internetowy</a:t>
            </a:r>
            <a:r>
              <a:rPr lang="en-US" dirty="0"/>
              <a:t>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pl-PL" sz="3800" b="1" dirty="0">
                <a:solidFill>
                  <a:schemeClr val="accent1">
                    <a:lumMod val="75000"/>
                  </a:schemeClr>
                </a:solidFill>
              </a:rPr>
              <a:t>Firewall dla komputerów stacjonarnych i mobilnych</a:t>
            </a:r>
            <a:endParaRPr lang="en-US" sz="3800" b="1" dirty="0">
              <a:solidFill>
                <a:schemeClr val="accent1">
                  <a:lumMod val="75000"/>
                </a:schemeClr>
              </a:solidFill>
            </a:endParaRPr>
          </a:p>
          <a:p>
            <a:pPr marL="0" indent="0">
              <a:lnSpc>
                <a:spcPct val="110000"/>
              </a:lnSpc>
              <a:buNone/>
            </a:pPr>
            <a:r>
              <a:rPr lang="pl-PL" sz="3200" dirty="0"/>
              <a:t>Zacznij od zabezpieczenia swoich urządzeń zewnętrznych, upewniając się, że działają zapory sieciowe Twojego punktu (urządzeń cyfrowych). Brzmi to podstawowo, ale od samych podstaw też trzeba zacząć. W Twojej sieci znajdują się zazwyczaj trzy do czterech różnych typów zapór:</a:t>
            </a:r>
          </a:p>
          <a:p>
            <a:pPr>
              <a:lnSpc>
                <a:spcPct val="110000"/>
              </a:lnSpc>
            </a:pPr>
            <a:r>
              <a:rPr lang="pl-PL" sz="3200" dirty="0"/>
              <a:t>Firewall w systemie operacyjnym (Android, iOS, Windows itp.).</a:t>
            </a:r>
          </a:p>
          <a:p>
            <a:pPr>
              <a:lnSpc>
                <a:spcPct val="110000"/>
              </a:lnSpc>
            </a:pPr>
            <a:r>
              <a:rPr lang="pl-PL" sz="3200" dirty="0"/>
              <a:t>Firewall w programie antywirusowym/bezpieczeństwa.</a:t>
            </a:r>
          </a:p>
          <a:p>
            <a:pPr>
              <a:lnSpc>
                <a:spcPct val="110000"/>
              </a:lnSpc>
            </a:pPr>
            <a:r>
              <a:rPr lang="pl-PL" sz="3200" dirty="0"/>
              <a:t>Firewall na routerze internetowym.</a:t>
            </a:r>
          </a:p>
          <a:p>
            <a:pPr>
              <a:lnSpc>
                <a:spcPct val="110000"/>
              </a:lnSpc>
            </a:pPr>
            <a:r>
              <a:rPr lang="pl-PL" sz="3200" dirty="0"/>
              <a:t>Firewall na twojej skrzynce ASA lub inteligentnym przełączniku (Zazwyczaj tylko większe firmy).</a:t>
            </a:r>
          </a:p>
          <a:p>
            <a:pPr marL="914400" lvl="2" indent="0">
              <a:lnSpc>
                <a:spcPct val="110000"/>
              </a:lnSpc>
              <a:buNone/>
            </a:pPr>
            <a:endParaRPr lang="en-US" sz="24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2</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Backup</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3</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en-US" sz="3800" b="1" dirty="0" err="1">
                <a:solidFill>
                  <a:schemeClr val="accent1">
                    <a:lumMod val="75000"/>
                  </a:schemeClr>
                </a:solidFill>
              </a:rPr>
              <a:t>Zasady</a:t>
            </a:r>
            <a:r>
              <a:rPr lang="en-US" sz="3800" b="1" dirty="0">
                <a:solidFill>
                  <a:schemeClr val="accent1">
                    <a:lumMod val="75000"/>
                  </a:schemeClr>
                </a:solidFill>
              </a:rPr>
              <a:t> </a:t>
            </a:r>
            <a:r>
              <a:rPr lang="en-US" sz="3800" b="1" dirty="0" err="1">
                <a:solidFill>
                  <a:schemeClr val="accent1">
                    <a:lumMod val="75000"/>
                  </a:schemeClr>
                </a:solidFill>
              </a:rPr>
              <a:t>bezpiecznego</a:t>
            </a:r>
            <a:r>
              <a:rPr lang="en-US" sz="3800" b="1" dirty="0">
                <a:solidFill>
                  <a:schemeClr val="accent1">
                    <a:lumMod val="75000"/>
                  </a:schemeClr>
                </a:solidFill>
              </a:rPr>
              <a:t> </a:t>
            </a:r>
            <a:r>
              <a:rPr lang="en-US" sz="3800" b="1" dirty="0" err="1">
                <a:solidFill>
                  <a:schemeClr val="accent1">
                    <a:lumMod val="75000"/>
                  </a:schemeClr>
                </a:solidFill>
              </a:rPr>
              <a:t>przeglądania</a:t>
            </a:r>
            <a:r>
              <a:rPr lang="en-US" sz="3800" b="1" dirty="0">
                <a:solidFill>
                  <a:schemeClr val="accent1">
                    <a:lumMod val="75000"/>
                  </a:schemeClr>
                </a:solidFill>
              </a:rPr>
              <a:t> </a:t>
            </a:r>
            <a:r>
              <a:rPr lang="en-US" sz="3800" b="1" dirty="0" err="1">
                <a:solidFill>
                  <a:schemeClr val="accent1">
                    <a:lumMod val="75000"/>
                  </a:schemeClr>
                </a:solidFill>
              </a:rPr>
              <a:t>stron</a:t>
            </a:r>
            <a:r>
              <a:rPr lang="pl-PL" sz="3800" b="1" dirty="0">
                <a:solidFill>
                  <a:schemeClr val="accent1">
                    <a:lumMod val="75000"/>
                  </a:schemeClr>
                </a:solidFill>
              </a:rPr>
              <a:t> </a:t>
            </a:r>
            <a:r>
              <a:rPr lang="en-US" sz="3800" b="1" dirty="0">
                <a:solidFill>
                  <a:schemeClr val="accent1">
                    <a:lumMod val="75000"/>
                  </a:schemeClr>
                </a:solidFill>
              </a:rPr>
              <a:t>(1)</a:t>
            </a:r>
            <a:endParaRPr lang="en-US" sz="2400" dirty="0"/>
          </a:p>
          <a:p>
            <a:r>
              <a:rPr lang="pl-PL" sz="3200" dirty="0"/>
              <a:t>Używaj najnowszej wersji przeglądarki</a:t>
            </a:r>
          </a:p>
          <a:p>
            <a:r>
              <a:rPr lang="pl-PL" sz="3200" dirty="0"/>
              <a:t>Przejdź na inne rodzaje przeglądarek (np. Google Chrome, Opera, </a:t>
            </a:r>
            <a:r>
              <a:rPr lang="pl-PL" sz="3200" dirty="0" err="1"/>
              <a:t>Firefox</a:t>
            </a:r>
            <a:r>
              <a:rPr lang="pl-PL" sz="3200" dirty="0"/>
              <a:t>, Safari, itp.), zwłaszcza gdy wchodzisz na potencjalnie niebezpieczne strony internetowe;</a:t>
            </a:r>
          </a:p>
          <a:p>
            <a:r>
              <a:rPr lang="pl-PL" sz="3200" dirty="0"/>
              <a:t>Większość złośliwego oprogramowania dotyka Microsoft Internet Explorer (używany przez ponad 50% użytkowników)</a:t>
            </a:r>
          </a:p>
          <a:p>
            <a:r>
              <a:rPr lang="pl-PL" sz="3200" dirty="0"/>
              <a:t>Sprawdź prawdziwe miejsce docelowe linków, przesuwając nad nim kursor myszy i wyświetlając prawdziwy adres w lewej dolnej części przeglądarki</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4</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en-US" sz="3800" b="1" dirty="0" err="1">
                <a:solidFill>
                  <a:schemeClr val="accent1">
                    <a:lumMod val="75000"/>
                  </a:schemeClr>
                </a:solidFill>
              </a:rPr>
              <a:t>Zasady</a:t>
            </a:r>
            <a:r>
              <a:rPr lang="en-US" sz="3800" b="1" dirty="0">
                <a:solidFill>
                  <a:schemeClr val="accent1">
                    <a:lumMod val="75000"/>
                  </a:schemeClr>
                </a:solidFill>
              </a:rPr>
              <a:t> </a:t>
            </a:r>
            <a:r>
              <a:rPr lang="en-US" sz="3800" b="1" dirty="0" err="1">
                <a:solidFill>
                  <a:schemeClr val="accent1">
                    <a:lumMod val="75000"/>
                  </a:schemeClr>
                </a:solidFill>
              </a:rPr>
              <a:t>bezpiecznego</a:t>
            </a:r>
            <a:r>
              <a:rPr lang="en-US" sz="3800" b="1" dirty="0">
                <a:solidFill>
                  <a:schemeClr val="accent1">
                    <a:lumMod val="75000"/>
                  </a:schemeClr>
                </a:solidFill>
              </a:rPr>
              <a:t> </a:t>
            </a:r>
            <a:r>
              <a:rPr lang="en-US" sz="3800" b="1" dirty="0" err="1">
                <a:solidFill>
                  <a:schemeClr val="accent1">
                    <a:lumMod val="75000"/>
                  </a:schemeClr>
                </a:solidFill>
              </a:rPr>
              <a:t>przeglądania</a:t>
            </a:r>
            <a:r>
              <a:rPr lang="en-US" sz="3800" b="1" dirty="0">
                <a:solidFill>
                  <a:schemeClr val="accent1">
                    <a:lumMod val="75000"/>
                  </a:schemeClr>
                </a:solidFill>
              </a:rPr>
              <a:t> </a:t>
            </a:r>
            <a:r>
              <a:rPr lang="en-US" sz="3800" b="1" dirty="0" err="1">
                <a:solidFill>
                  <a:schemeClr val="accent1">
                    <a:lumMod val="75000"/>
                  </a:schemeClr>
                </a:solidFill>
              </a:rPr>
              <a:t>stron</a:t>
            </a:r>
            <a:r>
              <a:rPr lang="pl-PL" sz="3800" b="1" dirty="0">
                <a:solidFill>
                  <a:schemeClr val="accent1">
                    <a:lumMod val="75000"/>
                  </a:schemeClr>
                </a:solidFill>
              </a:rPr>
              <a:t> </a:t>
            </a:r>
            <a:r>
              <a:rPr lang="en-US" sz="3800" b="1" dirty="0">
                <a:solidFill>
                  <a:schemeClr val="accent1">
                    <a:lumMod val="75000"/>
                  </a:schemeClr>
                </a:solidFill>
              </a:rPr>
              <a:t>(2)</a:t>
            </a:r>
            <a:endParaRPr lang="en-US" sz="2400" dirty="0"/>
          </a:p>
          <a:p>
            <a:r>
              <a:rPr lang="pl-PL" sz="3200" dirty="0"/>
              <a:t>Uważaj, jakie wtyczki instalujesz, często są one dostarczane wraz ze złośliwym oprogramowaniem</a:t>
            </a:r>
          </a:p>
          <a:p>
            <a:r>
              <a:rPr lang="pl-PL" sz="3200" dirty="0"/>
              <a:t>Nie klikaj na linki w wyskakujących oknach</a:t>
            </a:r>
          </a:p>
          <a:p>
            <a:r>
              <a:rPr lang="pl-PL" sz="3200" dirty="0"/>
              <a:t>Sprawdzaj, czy na początku adresu internetowego nie ma "https://", zanim wprowadzisz dane osobowe</a:t>
            </a:r>
          </a:p>
          <a:p>
            <a:r>
              <a:rPr lang="pl-PL" sz="3200" dirty="0"/>
              <a:t>Przy dokonywaniu zakupów online należy zwrócić większą uwagę na poziom bezpieczeństwa strony, jeśli decydujemy się na płatność online kartą bankową</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5</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fontScale="92500"/>
          </a:bodyPr>
          <a:lstStyle/>
          <a:p>
            <a:pPr marL="0" indent="0">
              <a:buNone/>
            </a:pPr>
            <a:r>
              <a:rPr lang="pl-PL" sz="3500" b="1" dirty="0">
                <a:solidFill>
                  <a:schemeClr val="accent1">
                    <a:lumMod val="75000"/>
                  </a:schemeClr>
                </a:solidFill>
              </a:rPr>
              <a:t>Wysyłanie i odbieranie poczty elektronicznej</a:t>
            </a:r>
            <a:endParaRPr lang="en-US" sz="3500" b="1" dirty="0">
              <a:solidFill>
                <a:schemeClr val="accent1">
                  <a:lumMod val="75000"/>
                </a:schemeClr>
              </a:solidFill>
            </a:endParaRPr>
          </a:p>
          <a:p>
            <a:r>
              <a:rPr lang="pl-PL" dirty="0"/>
              <a:t>Unikaj wysyłania lub otrzymywania poufnych informacji za pośrednictwem poczty elektronicznej;</a:t>
            </a:r>
          </a:p>
          <a:p>
            <a:r>
              <a:rPr lang="pl-PL" dirty="0"/>
              <a:t>Unikaj socjotechniki lub prób </a:t>
            </a:r>
            <a:r>
              <a:rPr lang="pl-PL" dirty="0" err="1"/>
              <a:t>phishingu</a:t>
            </a:r>
            <a:endParaRPr lang="pl-PL" dirty="0"/>
          </a:p>
          <a:p>
            <a:r>
              <a:rPr lang="pl-PL" dirty="0"/>
              <a:t>Szukaj dostawcy poczty elektronicznej, który oferuje silne filtrowanie antyspamowe</a:t>
            </a:r>
          </a:p>
          <a:p>
            <a:r>
              <a:rPr lang="pl-PL" dirty="0"/>
              <a:t>Nie odpowiadaj na spam i unikaj wiadomości kaskadowych lub piramidalnych</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172299" y="2044820"/>
            <a:ext cx="6557487"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sz="2700" dirty="0"/>
              <a:t>Nie używaj tej samej nazwy dla osobistego i służbowego konta e-mail; stosowanie odrębnych nazw dla tych kont zmniejsza ryzyko, że staną się one celem ataku komputerowego</a:t>
            </a:r>
          </a:p>
          <a:p>
            <a:r>
              <a:rPr lang="pl-PL" sz="2700" dirty="0"/>
              <a:t>Unikaj przechowywania krytycznych informacji na osobistych kontach e-mail lub w innych sieciach poza instytucją/firmą, w której pracujesz</a:t>
            </a:r>
            <a:endParaRPr lang="en-US" sz="27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6</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3500" b="1" dirty="0">
                <a:solidFill>
                  <a:schemeClr val="accent1">
                    <a:lumMod val="75000"/>
                  </a:schemeClr>
                </a:solidFill>
              </a:rPr>
              <a:t>Wysyłanie i odbieranie poczty elektronicznej</a:t>
            </a:r>
            <a:endParaRPr lang="en-US" sz="3500" b="1" dirty="0">
              <a:solidFill>
                <a:schemeClr val="accent1">
                  <a:lumMod val="75000"/>
                </a:schemeClr>
              </a:solidFill>
            </a:endParaRPr>
          </a:p>
          <a:p>
            <a:r>
              <a:rPr lang="pl-PL" sz="2600" dirty="0"/>
              <a:t>Argumentowanie, że nie dbasz o prywatność, bo nie masz nic do ukrycia, jest jak argumentowanie, że nie dbasz o wolność słowa, bo nie masz nic do powiedzenia.</a:t>
            </a:r>
            <a:endParaRPr lang="en-US" sz="2600" dirty="0"/>
          </a:p>
        </p:txBody>
      </p:sp>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7</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3" name="Grafik 5">
            <a:extLst>
              <a:ext uri="{FF2B5EF4-FFF2-40B4-BE49-F238E27FC236}">
                <a16:creationId xmlns:a16="http://schemas.microsoft.com/office/drawing/2014/main" id="{7A872671-C282-237A-28A7-6B300E64DF4F}"/>
              </a:ext>
            </a:extLst>
          </p:cNvPr>
          <p:cNvPicPr>
            <a:picLocks noChangeAspect="1"/>
          </p:cNvPicPr>
          <p:nvPr/>
        </p:nvPicPr>
        <p:blipFill>
          <a:blip r:embed="rId5"/>
          <a:srcRect/>
          <a:stretch/>
        </p:blipFill>
        <p:spPr>
          <a:xfrm>
            <a:off x="7341611" y="2356792"/>
            <a:ext cx="3956357" cy="3592800"/>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3500" b="1" dirty="0">
                <a:solidFill>
                  <a:schemeClr val="accent1">
                    <a:lumMod val="75000"/>
                  </a:schemeClr>
                </a:solidFill>
              </a:rPr>
              <a:t>Dlaczego każdy chciałby wysłać bezpieczną wiadomość e-mail</a:t>
            </a:r>
            <a:endParaRPr lang="en-US" sz="3500" b="1" dirty="0">
              <a:solidFill>
                <a:schemeClr val="accent1">
                  <a:lumMod val="75000"/>
                </a:schemeClr>
              </a:solidFill>
            </a:endParaRPr>
          </a:p>
          <a:p>
            <a:r>
              <a:rPr lang="pl-PL" sz="2600" dirty="0"/>
              <a:t>Aby chronić przed zagrożeniami ze strony cyberprzestępców</a:t>
            </a:r>
          </a:p>
          <a:p>
            <a:r>
              <a:rPr lang="pl-PL" sz="2600" dirty="0"/>
              <a:t>Uniemożliwienie dostawcom poczty elektronicznej monitorowania wiadomości e-mail i udostępniania danych reklamodawcom</a:t>
            </a:r>
          </a:p>
          <a:p>
            <a:r>
              <a:rPr lang="pl-PL" sz="2600" dirty="0"/>
              <a:t>Ochrona przed inwigilacją prowadzoną przez rząd</a:t>
            </a:r>
            <a:endParaRPr lang="en-US" sz="26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8</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pl-PL" sz="3500" b="1" dirty="0">
                <a:solidFill>
                  <a:schemeClr val="accent1">
                    <a:lumMod val="75000"/>
                  </a:schemeClr>
                </a:solidFill>
              </a:rPr>
              <a:t>Jak wysłać bezpieczną wiadomość e-mail?</a:t>
            </a:r>
          </a:p>
          <a:p>
            <a:r>
              <a:rPr lang="pl-PL" sz="2600" dirty="0"/>
              <a:t>Jakie opcje są dostępne dla Ciebie, jeśli chcesz wysłać bezpieczną wiadomość e-mail?</a:t>
            </a:r>
          </a:p>
          <a:p>
            <a:r>
              <a:rPr lang="pl-PL" sz="2600" dirty="0"/>
              <a:t>Szyfrowanie wiadomości e-mail w popularnych klientach poczty elektronicznej </a:t>
            </a:r>
          </a:p>
          <a:p>
            <a:r>
              <a:rPr lang="pl-PL" sz="2600" dirty="0"/>
              <a:t>Wielu znanych dostawców usług poczty elektronicznej umożliwia użytkownikom szyfrowanie wiadomości przy użyciu jednego z dwóch głównych protokołów szyfrowania poczty elektronicznej, S/MIME lub </a:t>
            </a:r>
            <a:r>
              <a:rPr lang="pl-PL" sz="2600" dirty="0" err="1"/>
              <a:t>OpenPGP</a:t>
            </a:r>
            <a:r>
              <a:rPr lang="pl-PL" sz="2600" dirty="0"/>
              <a:t>.</a:t>
            </a:r>
            <a:endParaRPr lang="en-US" sz="26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a:t>
            </a:r>
            <a:r>
              <a:rPr lang="pl-PL" dirty="0"/>
              <a:t>9</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303332" y="2713858"/>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l-PL" sz="2400" dirty="0"/>
              <a:t>Jakie opcje są dostępne dla Ciebie, jeśli chcesz wysłać bezpieczną wiadomość e-mail?</a:t>
            </a:r>
          </a:p>
          <a:p>
            <a:r>
              <a:rPr lang="pl-PL" sz="2400" dirty="0"/>
              <a:t>Skorzystaj z dedykowanego dostawcy bezpiecznych wiadomości e-mail</a:t>
            </a:r>
          </a:p>
          <a:p>
            <a:r>
              <a:rPr lang="pl-PL" sz="2400" dirty="0"/>
              <a:t>Jeśli nie chcesz przechodzić przez kłopoty z ręcznym włączeniem szyfrowania S/MIME lub </a:t>
            </a:r>
            <a:r>
              <a:rPr lang="pl-PL" sz="2400" dirty="0" err="1"/>
              <a:t>OpenPGP</a:t>
            </a:r>
            <a:r>
              <a:rPr lang="pl-PL" sz="2400" dirty="0"/>
              <a:t> na tradycyjnym internetowym koncie pocztowym, znacznie łatwiejszym sposobem na wysłanie bezpiecznej wiadomości e-mail jest utworzenie konta u dostawcy bezpiecznej poczty.</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07321" y="208247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1</a:t>
            </a:r>
            <a:r>
              <a:rPr lang="pl-PL" dirty="0"/>
              <a:t>0</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9099452C-4B28-42DC-B5C2-37071E8ED197}"/>
              </a:ext>
            </a:extLst>
          </p:cNvPr>
          <p:cNvSpPr txBox="1"/>
          <p:nvPr/>
        </p:nvSpPr>
        <p:spPr>
          <a:xfrm>
            <a:off x="303332" y="1759751"/>
            <a:ext cx="6097904" cy="954107"/>
          </a:xfrm>
          <a:prstGeom prst="rect">
            <a:avLst/>
          </a:prstGeom>
          <a:noFill/>
        </p:spPr>
        <p:txBody>
          <a:bodyPr wrap="square">
            <a:spAutoFit/>
          </a:bodyPr>
          <a:lstStyle/>
          <a:p>
            <a:pPr marL="0" indent="0">
              <a:buFont typeface="Arial" panose="020B0604020202020204" pitchFamily="34" charset="0"/>
              <a:buNone/>
            </a:pPr>
            <a:r>
              <a:rPr lang="pl-PL" sz="2800" b="1" dirty="0">
                <a:solidFill>
                  <a:schemeClr val="accent1">
                    <a:lumMod val="75000"/>
                  </a:schemeClr>
                </a:solidFill>
              </a:rPr>
              <a:t>Jak wysłać bezpieczną wiadomość e-mail?</a:t>
            </a:r>
          </a:p>
        </p:txBody>
      </p:sp>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Po </a:t>
            </a:r>
            <a:r>
              <a:rPr lang="en-US" sz="3500" b="1" dirty="0" err="1">
                <a:solidFill>
                  <a:schemeClr val="accent1">
                    <a:lumMod val="75000"/>
                  </a:schemeClr>
                </a:solidFill>
              </a:rPr>
              <a:t>otrzymaniu</a:t>
            </a:r>
            <a:r>
              <a:rPr lang="en-US" sz="3500" b="1" dirty="0">
                <a:solidFill>
                  <a:schemeClr val="accent1">
                    <a:lumMod val="75000"/>
                  </a:schemeClr>
                </a:solidFill>
              </a:rPr>
              <a:t> </a:t>
            </a:r>
            <a:r>
              <a:rPr lang="en-US" sz="3500" b="1" dirty="0" err="1">
                <a:solidFill>
                  <a:schemeClr val="accent1">
                    <a:lumMod val="75000"/>
                  </a:schemeClr>
                </a:solidFill>
              </a:rPr>
              <a:t>wiadomości</a:t>
            </a:r>
            <a:r>
              <a:rPr lang="en-US" sz="3500" b="1" dirty="0">
                <a:solidFill>
                  <a:schemeClr val="accent1">
                    <a:lumMod val="75000"/>
                  </a:schemeClr>
                </a:solidFill>
              </a:rPr>
              <a:t> e-mail</a:t>
            </a:r>
            <a:endParaRPr lang="pl-PL" sz="3500" b="1" dirty="0">
              <a:solidFill>
                <a:schemeClr val="accent1">
                  <a:lumMod val="75000"/>
                </a:schemeClr>
              </a:solidFill>
            </a:endParaRPr>
          </a:p>
          <a:p>
            <a:r>
              <a:rPr lang="pl-PL" sz="2600" dirty="0"/>
              <a:t>Zwróć uwagę na to, że tożsamość nadawcy nie jest gwarantowana</a:t>
            </a:r>
          </a:p>
          <a:p>
            <a:r>
              <a:rPr lang="pl-PL" sz="2600" dirty="0"/>
              <a:t>Nie należy otwierać załączników pochodzących od nieznanych osób</a:t>
            </a:r>
          </a:p>
          <a:p>
            <a:r>
              <a:rPr lang="pl-PL" sz="2600" dirty="0"/>
              <a:t>Najpierw należy pobrać załącznik i przeskanować go za pomocą zainstalowanego rozwiązania antywirusowego</a:t>
            </a:r>
          </a:p>
          <a:p>
            <a:r>
              <a:rPr lang="pl-PL" sz="2600" dirty="0"/>
              <a:t>E-maile zawierające linki, nie należy bezpośrednio wchodzić na ten link </a:t>
            </a:r>
          </a:p>
          <a:p>
            <a:r>
              <a:rPr lang="pl-PL" sz="2600" dirty="0"/>
              <a:t>Nie należy odpowiadać na wiadomości e-mail zawierające prośby o podanie danych osobowych lub poufnych </a:t>
            </a:r>
            <a:endParaRPr lang="en-US" sz="2600" dirty="0"/>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1</a:t>
            </a:r>
            <a:r>
              <a:rPr lang="pl-PL" dirty="0"/>
              <a:t>1</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1</a:t>
            </a:r>
            <a:r>
              <a:rPr lang="pl-PL" dirty="0"/>
              <a:t>2</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a:normAutofit/>
          </a:bodyPr>
          <a:lstStyle/>
          <a:p>
            <a:pPr marL="0" indent="0">
              <a:buNone/>
            </a:pPr>
            <a:r>
              <a:rPr lang="en-US" dirty="0" err="1"/>
              <a:t>Metody</a:t>
            </a:r>
            <a:r>
              <a:rPr lang="en-US" dirty="0"/>
              <a:t> </a:t>
            </a:r>
            <a:r>
              <a:rPr lang="en-US" dirty="0" err="1"/>
              <a:t>tworzenia</a:t>
            </a:r>
            <a:r>
              <a:rPr lang="en-US" dirty="0"/>
              <a:t> </a:t>
            </a:r>
            <a:r>
              <a:rPr lang="en-US" dirty="0" err="1"/>
              <a:t>silnych</a:t>
            </a:r>
            <a:r>
              <a:rPr lang="en-US" dirty="0"/>
              <a:t> </a:t>
            </a:r>
            <a:r>
              <a:rPr lang="en-US" dirty="0" err="1"/>
              <a:t>haseł</a:t>
            </a:r>
            <a:endParaRPr lang="pl-PL" dirty="0"/>
          </a:p>
          <a:p>
            <a:r>
              <a:rPr lang="pl-PL" sz="2400" dirty="0"/>
              <a:t>Metoda fonetyczna</a:t>
            </a:r>
            <a:r>
              <a:rPr lang="en-US" sz="2400" dirty="0"/>
              <a:t>: </a:t>
            </a:r>
            <a:r>
              <a:rPr lang="en-US" sz="2400" i="1" dirty="0"/>
              <a:t>I know for sure I have a Blu-Ray DVD!</a:t>
            </a:r>
          </a:p>
          <a:p>
            <a:pPr lvl="1"/>
            <a:r>
              <a:rPr lang="en-US" dirty="0"/>
              <a:t>St1u100%km1DVDBLr!</a:t>
            </a:r>
          </a:p>
          <a:p>
            <a:r>
              <a:rPr lang="en-US" sz="2400" dirty="0" err="1"/>
              <a:t>Metoda</a:t>
            </a:r>
            <a:r>
              <a:rPr lang="en-US" sz="2400" dirty="0"/>
              <a:t> </a:t>
            </a:r>
            <a:r>
              <a:rPr lang="en-US" sz="2400" dirty="0" err="1"/>
              <a:t>pierwszej</a:t>
            </a:r>
            <a:r>
              <a:rPr lang="en-US" sz="2400" dirty="0"/>
              <a:t> </a:t>
            </a:r>
            <a:r>
              <a:rPr lang="en-US" sz="2400" dirty="0" err="1"/>
              <a:t>litery</a:t>
            </a:r>
            <a:r>
              <a:rPr lang="en-US" sz="2400" dirty="0"/>
              <a:t> : </a:t>
            </a:r>
            <a:r>
              <a:rPr lang="en-US" sz="2400" i="1" dirty="0"/>
              <a:t>I know for sure I have a Blu-Ray DVD!</a:t>
            </a:r>
          </a:p>
          <a:p>
            <a:pPr lvl="1"/>
            <a:r>
              <a:rPr lang="en-US" dirty="0"/>
              <a:t>sSka1DVDBr!</a:t>
            </a:r>
          </a:p>
          <a:p>
            <a:r>
              <a:rPr lang="en-US" sz="2400" dirty="0" err="1"/>
              <a:t>Metoda</a:t>
            </a:r>
            <a:r>
              <a:rPr lang="en-US" sz="2400" dirty="0"/>
              <a:t> </a:t>
            </a:r>
            <a:r>
              <a:rPr lang="en-US" sz="2400" dirty="0" err="1"/>
              <a:t>zastępowania</a:t>
            </a:r>
            <a:r>
              <a:rPr lang="en-US" sz="2400" dirty="0"/>
              <a:t> (</a:t>
            </a:r>
            <a:r>
              <a:rPr lang="en-US" sz="2400" dirty="0" err="1"/>
              <a:t>zazwyczaj</a:t>
            </a:r>
            <a:r>
              <a:rPr lang="en-US" sz="2400" dirty="0"/>
              <a:t> </a:t>
            </a:r>
            <a:r>
              <a:rPr lang="en-US" sz="2400" dirty="0" err="1"/>
              <a:t>samogłoski</a:t>
            </a:r>
            <a:r>
              <a:rPr lang="en-US" sz="2400" dirty="0"/>
              <a:t>): </a:t>
            </a:r>
            <a:r>
              <a:rPr lang="en-US" sz="2400" i="1" dirty="0"/>
              <a:t>I love vacations</a:t>
            </a:r>
          </a:p>
          <a:p>
            <a:pPr lvl="1"/>
            <a:r>
              <a:rPr lang="en-US" dirty="0"/>
              <a:t>@d0rc0nc#d11l#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a:t>
            </a:r>
            <a:r>
              <a:rPr lang="en-US" dirty="0" err="1"/>
              <a:t>kontrolna</a:t>
            </a:r>
            <a:r>
              <a:rPr lang="en-US" dirty="0"/>
              <a:t> </a:t>
            </a:r>
            <a:r>
              <a:rPr lang="en-US" dirty="0" err="1"/>
              <a:t>bezpieczeństwa</a:t>
            </a:r>
            <a:r>
              <a:rPr lang="en-US" dirty="0"/>
              <a:t> 1</a:t>
            </a:r>
            <a:r>
              <a:rPr lang="pl-PL" dirty="0"/>
              <a:t>3</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a:bodyPr>
          <a:lstStyle/>
          <a:p>
            <a:pPr marL="0" indent="0">
              <a:buNone/>
            </a:pPr>
            <a:r>
              <a:rPr lang="pl-PL" dirty="0"/>
              <a:t>Metody tworzenia silnych haseł</a:t>
            </a:r>
            <a:endParaRPr lang="en-US" dirty="0"/>
          </a:p>
          <a:p>
            <a:r>
              <a:rPr lang="pl-PL" sz="2400" dirty="0"/>
              <a:t>Metoda odwracania i zastępowania</a:t>
            </a:r>
            <a:r>
              <a:rPr lang="en-US" sz="2400" dirty="0"/>
              <a:t>: </a:t>
            </a:r>
            <a:r>
              <a:rPr lang="en-US" sz="2400" i="1" dirty="0"/>
              <a:t>I love vacations</a:t>
            </a:r>
          </a:p>
          <a:p>
            <a:pPr lvl="1"/>
            <a:r>
              <a:rPr lang="en-US" dirty="0"/>
              <a:t>r0d@3l11d3cn0c</a:t>
            </a:r>
          </a:p>
          <a:p>
            <a:r>
              <a:rPr lang="pl-PL" sz="2400" dirty="0"/>
              <a:t>Wielkie/małe litery, cyfry/symbole i metoda zastępowania</a:t>
            </a:r>
            <a:r>
              <a:rPr lang="en-US" sz="2400" dirty="0"/>
              <a:t>: </a:t>
            </a:r>
            <a:r>
              <a:rPr lang="en-US" sz="2400" i="1" dirty="0"/>
              <a:t>I love holidays</a:t>
            </a:r>
          </a:p>
          <a:p>
            <a:pPr lvl="1"/>
            <a:r>
              <a:rPr lang="en-US" dirty="0"/>
              <a:t>@D0rC)nC3d11L3</a:t>
            </a:r>
          </a:p>
          <a:p>
            <a:r>
              <a:rPr lang="pl-PL" sz="2400" dirty="0"/>
              <a:t>Dostosowanie metod według stron internetowych w celu stworzenia osobistego generowania haseł</a:t>
            </a:r>
            <a:endParaRPr lang="en-US" sz="2400" dirty="0"/>
          </a:p>
          <a:p>
            <a:pPr lvl="1"/>
            <a:r>
              <a:rPr lang="en-US" dirty="0"/>
              <a:t>System: Gmail - "G@D0rC)nC3d!1L3MAIL", Yahoo - "YA@D0rC)nC3d!1L3HOO", </a:t>
            </a:r>
            <a:r>
              <a:rPr lang="en-US" dirty="0" err="1"/>
              <a:t>Wizzair</a:t>
            </a:r>
            <a:r>
              <a:rPr lang="en-US" dirty="0"/>
              <a:t> - "WIZZ@D0rC )nC3d!1L3AIR”.</a:t>
            </a:r>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pPr algn="ctr"/>
            <a:r>
              <a:rPr lang="en-US" dirty="0" err="1"/>
              <a:t>Dziękuję</a:t>
            </a:r>
            <a:r>
              <a:rPr lang="en-US" dirty="0"/>
              <a:t> za </a:t>
            </a:r>
            <a:r>
              <a:rPr lang="en-US" dirty="0" err="1"/>
              <a:t>uwagę</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2.xml><?xml version="1.0" encoding="utf-8"?>
<ds:datastoreItem xmlns:ds="http://schemas.openxmlformats.org/officeDocument/2006/customXml" ds:itemID="{78E3DF04-15D9-4098-80D3-6EC7B175CC6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76A2973-A712-4C3C-8706-746C12F1FD3C}"/>
</file>

<file path=docProps/app.xml><?xml version="1.0" encoding="utf-8"?>
<Properties xmlns="http://schemas.openxmlformats.org/officeDocument/2006/extended-properties" xmlns:vt="http://schemas.openxmlformats.org/officeDocument/2006/docPropsVTypes">
  <TotalTime>289</TotalTime>
  <Words>4437</Words>
  <Application>Microsoft Office PowerPoint</Application>
  <PresentationFormat>Panoramiczny</PresentationFormat>
  <Paragraphs>298</Paragraphs>
  <Slides>36</Slides>
  <Notes>35</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36</vt:i4>
      </vt:variant>
    </vt:vector>
  </HeadingPairs>
  <TitlesOfParts>
    <vt:vector size="41" baseType="lpstr">
      <vt:lpstr>-apple-system</vt:lpstr>
      <vt:lpstr>Arial</vt:lpstr>
      <vt:lpstr>Calibri</vt:lpstr>
      <vt:lpstr>Calibri Light</vt:lpstr>
      <vt:lpstr>Office</vt:lpstr>
      <vt:lpstr>Bezpieczeństwo informacji dla menedżerów</vt:lpstr>
      <vt:lpstr>Bezpieczeństwo informacji dla menedżerów 3</vt:lpstr>
      <vt:lpstr>Cyberbezpieczeństwo dla przedsiębiorców i MŚP</vt:lpstr>
      <vt:lpstr>Zawartość tego modułu</vt:lpstr>
      <vt:lpstr>Zarządzanie bezpieczeństwem informacji (ISM) </vt:lpstr>
      <vt:lpstr>Największe cyberzagrożenia</vt:lpstr>
      <vt:lpstr>Największe cyberzagrożenia</vt:lpstr>
      <vt:lpstr>Największe cyberzagrożenia</vt:lpstr>
      <vt:lpstr>Największe cyberzagrożenia</vt:lpstr>
      <vt:lpstr>Największe cyberzagrożenia</vt:lpstr>
      <vt:lpstr>Największe cyberzagrożenia</vt:lpstr>
      <vt:lpstr>Największe cyberzagrożenia</vt:lpstr>
      <vt:lpstr>Największe cyberzagrożenia</vt:lpstr>
      <vt:lpstr>Największe cyberzagrożenia</vt:lpstr>
      <vt:lpstr>Największe cyberzagrożenia</vt:lpstr>
      <vt:lpstr>Types of Attacks</vt:lpstr>
      <vt:lpstr>Rodzaje ataków</vt:lpstr>
      <vt:lpstr>Rodzaje ataków</vt:lpstr>
      <vt:lpstr>Rodzaje ataków</vt:lpstr>
      <vt:lpstr>Rodzaje ataków</vt:lpstr>
      <vt:lpstr>Rodzaje ataków</vt:lpstr>
      <vt:lpstr>Bezpieczny serwer internetowy - SSL</vt:lpstr>
      <vt:lpstr>Lista kontrolna bezpieczeństwa 1</vt:lpstr>
      <vt:lpstr>Lista kontrolna bezpieczeństwa 2</vt:lpstr>
      <vt:lpstr>Lista kontrolna bezpieczeństwa 3</vt:lpstr>
      <vt:lpstr>Lista kontrolna bezpieczeństwa 4</vt:lpstr>
      <vt:lpstr>Lista kontrolna bezpieczeństwa 5</vt:lpstr>
      <vt:lpstr>Lista kontrolna bezpieczeństwa 6</vt:lpstr>
      <vt:lpstr>Lista kontrolna bezpieczeństwa 7</vt:lpstr>
      <vt:lpstr>Lista kontrolna bezpieczeństwa 8</vt:lpstr>
      <vt:lpstr>Lista kontrolna bezpieczeństwa 9</vt:lpstr>
      <vt:lpstr>Lista kontrolna bezpieczeństwa 10</vt:lpstr>
      <vt:lpstr>Lista kontrolna bezpieczeństwa 11</vt:lpstr>
      <vt:lpstr>Lista kontrolna bezpieczeństwa 12</vt:lpstr>
      <vt:lpstr>Lista kontrolna bezpieczeństwa 13</vt:lpstr>
      <vt:lpstr>Dziękuję za uwagę</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Bartosz Kowal</cp:lastModifiedBy>
  <cp:revision>71</cp:revision>
  <dcterms:created xsi:type="dcterms:W3CDTF">2022-10-31T15:14:22Z</dcterms:created>
  <dcterms:modified xsi:type="dcterms:W3CDTF">2022-11-23T16:59:01Z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