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62" r:id="rId6"/>
    <p:sldId id="263" r:id="rId7"/>
    <p:sldId id="257" r:id="rId8"/>
    <p:sldId id="264" r:id="rId9"/>
    <p:sldId id="266" r:id="rId10"/>
    <p:sldId id="265" r:id="rId11"/>
    <p:sldId id="268" r:id="rId12"/>
    <p:sldId id="269" r:id="rId13"/>
    <p:sldId id="270" r:id="rId14"/>
    <p:sldId id="292" r:id="rId15"/>
    <p:sldId id="293" r:id="rId16"/>
    <p:sldId id="296" r:id="rId17"/>
    <p:sldId id="271" r:id="rId18"/>
    <p:sldId id="297" r:id="rId19"/>
    <p:sldId id="298" r:id="rId20"/>
    <p:sldId id="299" r:id="rId21"/>
    <p:sldId id="300" r:id="rId22"/>
    <p:sldId id="301" r:id="rId23"/>
    <p:sldId id="302" r:id="rId24"/>
    <p:sldId id="303" r:id="rId25"/>
    <p:sldId id="272" r:id="rId26"/>
    <p:sldId id="273" r:id="rId27"/>
    <p:sldId id="310" r:id="rId28"/>
    <p:sldId id="274" r:id="rId29"/>
    <p:sldId id="311" r:id="rId30"/>
    <p:sldId id="304" r:id="rId31"/>
    <p:sldId id="312" r:id="rId32"/>
    <p:sldId id="313" r:id="rId33"/>
    <p:sldId id="314" r:id="rId34"/>
    <p:sldId id="315" r:id="rId35"/>
    <p:sldId id="316" r:id="rId36"/>
    <p:sldId id="317" r:id="rId37"/>
    <p:sldId id="318" r:id="rId38"/>
    <p:sldId id="276" r:id="rId39"/>
    <p:sldId id="319" r:id="rId40"/>
    <p:sldId id="320" r:id="rId41"/>
    <p:sldId id="277" r:id="rId42"/>
    <p:sldId id="278" r:id="rId43"/>
    <p:sldId id="321" r:id="rId44"/>
    <p:sldId id="279" r:id="rId45"/>
    <p:sldId id="322" r:id="rId46"/>
    <p:sldId id="280" r:id="rId47"/>
    <p:sldId id="323" r:id="rId48"/>
    <p:sldId id="281" r:id="rId49"/>
    <p:sldId id="324" r:id="rId50"/>
    <p:sldId id="282" r:id="rId51"/>
    <p:sldId id="326" r:id="rId52"/>
    <p:sldId id="283" r:id="rId53"/>
    <p:sldId id="327" r:id="rId54"/>
    <p:sldId id="285" r:id="rId55"/>
    <p:sldId id="286" r:id="rId56"/>
    <p:sldId id="328" r:id="rId57"/>
    <p:sldId id="287" r:id="rId58"/>
    <p:sldId id="329" r:id="rId59"/>
    <p:sldId id="330" r:id="rId60"/>
    <p:sldId id="288" r:id="rId61"/>
    <p:sldId id="289" r:id="rId62"/>
    <p:sldId id="331" r:id="rId63"/>
    <p:sldId id="290" r:id="rId64"/>
    <p:sldId id="291" r:id="rId65"/>
    <p:sldId id="333" r:id="rId66"/>
    <p:sldId id="332" r:id="rId6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86"/>
    <p:restoredTop sz="86429"/>
  </p:normalViewPr>
  <p:slideViewPr>
    <p:cSldViewPr snapToGrid="0">
      <p:cViewPr varScale="1">
        <p:scale>
          <a:sx n="116" d="100"/>
          <a:sy n="116" d="100"/>
        </p:scale>
        <p:origin x="216" y="3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11/21/22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docs.fortinet.com/forticlient/admin-guides" TargetMode="Externa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pl-PL" b="1" dirty="0">
                <a:ea typeface="+mn-lt"/>
                <a:cs typeface="+mn-lt"/>
              </a:rPr>
              <a:t>Security </a:t>
            </a:r>
            <a:r>
              <a:rPr lang="pl-PL" b="1" dirty="0" err="1">
                <a:ea typeface="+mn-lt"/>
                <a:cs typeface="+mn-lt"/>
              </a:rPr>
              <a:t>at</a:t>
            </a:r>
            <a:r>
              <a:rPr lang="pl-PL" b="1" dirty="0">
                <a:ea typeface="+mn-lt"/>
                <a:cs typeface="+mn-lt"/>
              </a:rPr>
              <a:t> business </a:t>
            </a:r>
            <a:r>
              <a:rPr lang="pl-PL" b="1" dirty="0" err="1">
                <a:ea typeface="+mn-lt"/>
                <a:cs typeface="+mn-lt"/>
              </a:rPr>
              <a:t>trips</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Basic </a:t>
            </a:r>
            <a:r>
              <a:rPr lang="en-CA" altLang="pl-PL" b="1" dirty="0">
                <a:latin typeface="+mn-lt"/>
              </a:rPr>
              <a:t>definitions</a:t>
            </a:r>
            <a:endParaRPr lang="en-US"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990523" y="1938436"/>
            <a:ext cx="10266545" cy="4320000"/>
          </a:xfrm>
        </p:spPr>
        <p:txBody>
          <a:bodyPr>
            <a:normAutofit/>
          </a:bodyPr>
          <a:lstStyle/>
          <a:p>
            <a:pPr algn="just">
              <a:spcBef>
                <a:spcPct val="0"/>
              </a:spcBef>
              <a:buClrTx/>
              <a:buSzTx/>
              <a:buNone/>
            </a:pPr>
            <a:r>
              <a:rPr lang="en-US" altLang="pl-PL" b="1" dirty="0"/>
              <a:t>An IT system is a set of interrelated elements whose function is to process data using computer technology.</a:t>
            </a:r>
            <a:endParaRPr lang="pl-PL" altLang="pl-PL" b="1" dirty="0"/>
          </a:p>
          <a:p>
            <a:pPr algn="just">
              <a:spcBef>
                <a:spcPct val="0"/>
              </a:spcBef>
              <a:buClrTx/>
              <a:buSzTx/>
              <a:buNone/>
            </a:pPr>
            <a:endParaRPr lang="pl-PL" altLang="pl-PL" b="1" dirty="0"/>
          </a:p>
          <a:p>
            <a:pPr algn="just">
              <a:spcBef>
                <a:spcPct val="0"/>
              </a:spcBef>
              <a:buClrTx/>
              <a:buSzTx/>
              <a:buNone/>
            </a:pPr>
            <a:r>
              <a:rPr lang="en-US" altLang="pl-PL" b="1" dirty="0">
                <a:cs typeface="Arial"/>
              </a:rPr>
              <a:t>It includes:</a:t>
            </a:r>
            <a:endParaRPr lang="pl-PL" altLang="pl-PL" b="1" dirty="0">
              <a:cs typeface="Arial"/>
            </a:endParaRPr>
          </a:p>
          <a:p>
            <a:pPr algn="just">
              <a:spcBef>
                <a:spcPct val="0"/>
              </a:spcBef>
              <a:buClrTx/>
              <a:buSzTx/>
              <a:buNone/>
            </a:pPr>
            <a:endParaRPr lang="pl-PL" altLang="pl-PL" b="1" dirty="0"/>
          </a:p>
          <a:p>
            <a:pPr marL="285750" indent="-285750" algn="just">
              <a:spcBef>
                <a:spcPct val="0"/>
              </a:spcBef>
              <a:buClrTx/>
              <a:buSzTx/>
            </a:pPr>
            <a:r>
              <a:rPr lang="en-US" altLang="pl-PL" b="1" dirty="0">
                <a:solidFill>
                  <a:srgbClr val="0070C0"/>
                </a:solidFill>
              </a:rPr>
              <a:t>hardware</a:t>
            </a:r>
            <a:r>
              <a:rPr lang="en-US" altLang="pl-PL" b="1" dirty="0"/>
              <a:t> - computers, devices for data storage, for communication between hardware components of the system and people and computers, for receiving data from the outside world - not from humans (for example, electronic sensors, cameras, scanners), for data processing other than computers</a:t>
            </a: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026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Basic </a:t>
            </a:r>
            <a:r>
              <a:rPr lang="en-CA" altLang="pl-PL" b="1" dirty="0">
                <a:latin typeface="+mn-lt"/>
              </a:rPr>
              <a:t>definitions</a:t>
            </a:r>
            <a:endParaRPr lang="en-US"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55442" y="2063127"/>
            <a:ext cx="10266545" cy="4320000"/>
          </a:xfrm>
        </p:spPr>
        <p:txBody>
          <a:bodyPr>
            <a:normAutofit/>
          </a:bodyPr>
          <a:lstStyle/>
          <a:p>
            <a:pPr marL="285750" indent="-285750" algn="just">
              <a:spcBef>
                <a:spcPct val="0"/>
              </a:spcBef>
              <a:buClrTx/>
              <a:buSzTx/>
            </a:pPr>
            <a:r>
              <a:rPr lang="pl-PL" altLang="pl-PL" b="1" dirty="0">
                <a:solidFill>
                  <a:srgbClr val="0070C0"/>
                </a:solidFill>
                <a:cs typeface="Arial"/>
              </a:rPr>
              <a:t>s</a:t>
            </a:r>
            <a:r>
              <a:rPr lang="en-US" altLang="pl-PL" b="1" dirty="0" err="1">
                <a:solidFill>
                  <a:srgbClr val="0070C0"/>
                </a:solidFill>
                <a:cs typeface="Arial"/>
              </a:rPr>
              <a:t>oftware</a:t>
            </a:r>
            <a:r>
              <a:rPr lang="pl-PL" altLang="pl-PL" b="1" dirty="0">
                <a:cs typeface="Arial"/>
              </a:rPr>
              <a:t> - </a:t>
            </a:r>
            <a:r>
              <a:rPr lang="pl-PL" altLang="pl-PL" b="1" dirty="0" err="1">
                <a:cs typeface="Arial"/>
              </a:rPr>
              <a:t>computer</a:t>
            </a:r>
            <a:r>
              <a:rPr lang="pl-PL" altLang="pl-PL" b="1" dirty="0">
                <a:cs typeface="Arial"/>
              </a:rPr>
              <a:t> </a:t>
            </a:r>
            <a:r>
              <a:rPr lang="pl-PL" altLang="pl-PL" b="1" dirty="0" err="1">
                <a:cs typeface="Arial"/>
              </a:rPr>
              <a:t>programs</a:t>
            </a:r>
            <a:r>
              <a:rPr lang="pl-PL" altLang="pl-PL" b="1" dirty="0">
                <a:cs typeface="Arial"/>
              </a:rPr>
              <a:t> </a:t>
            </a:r>
            <a:r>
              <a:rPr lang="pl-PL" altLang="pl-PL" b="1" dirty="0" err="1">
                <a:cs typeface="Arial"/>
              </a:rPr>
              <a:t>used</a:t>
            </a:r>
            <a:r>
              <a:rPr lang="pl-PL" altLang="pl-PL" b="1" dirty="0">
                <a:cs typeface="Arial"/>
              </a:rPr>
              <a:t> for data </a:t>
            </a:r>
            <a:r>
              <a:rPr lang="pl-PL" altLang="pl-PL" b="1" dirty="0" err="1">
                <a:cs typeface="Arial"/>
              </a:rPr>
              <a:t>processing</a:t>
            </a:r>
            <a:endParaRPr lang="pl-PL" altLang="pl-PL" b="1" dirty="0">
              <a:cs typeface="Arial"/>
            </a:endParaRPr>
          </a:p>
          <a:p>
            <a:pPr marL="285750" indent="-285750" algn="just">
              <a:spcBef>
                <a:spcPct val="0"/>
              </a:spcBef>
              <a:buClrTx/>
              <a:buSzTx/>
            </a:pPr>
            <a:endParaRPr lang="pl-PL" altLang="pl-PL" b="1" dirty="0"/>
          </a:p>
          <a:p>
            <a:pPr marL="285750" indent="-285750" algn="just">
              <a:spcBef>
                <a:spcPct val="0"/>
              </a:spcBef>
              <a:buClrTx/>
              <a:buSzTx/>
            </a:pPr>
            <a:r>
              <a:rPr lang="en-US" altLang="pl-PL" b="1" dirty="0">
                <a:solidFill>
                  <a:srgbClr val="0070C0"/>
                </a:solidFill>
                <a:cs typeface="Arial"/>
              </a:rPr>
              <a:t>personnel resources</a:t>
            </a:r>
            <a:r>
              <a:rPr lang="en-US" altLang="pl-PL" b="1" dirty="0">
                <a:cs typeface="Arial"/>
              </a:rPr>
              <a:t> </a:t>
            </a:r>
            <a:r>
              <a:rPr lang="en-US" b="1" dirty="0">
                <a:cs typeface="Arial"/>
              </a:rPr>
              <a:t>-</a:t>
            </a:r>
            <a:r>
              <a:rPr lang="en-US" altLang="pl-PL" b="1" dirty="0">
                <a:cs typeface="Arial"/>
              </a:rPr>
              <a:t> all people that are able to use computers (hardware and software) to process the data</a:t>
            </a:r>
            <a:endParaRPr lang="pl-PL" altLang="pl-PL" b="1" dirty="0"/>
          </a:p>
          <a:p>
            <a:pPr marL="285750" indent="-285750" algn="just">
              <a:spcBef>
                <a:spcPct val="0"/>
              </a:spcBef>
              <a:buClrTx/>
              <a:buSzTx/>
            </a:pPr>
            <a:endParaRPr lang="pl-PL" altLang="pl-PL" b="1" dirty="0"/>
          </a:p>
          <a:p>
            <a:pPr marL="285750" indent="-285750" algn="just">
              <a:spcBef>
                <a:spcPct val="0"/>
              </a:spcBef>
              <a:buClrTx/>
              <a:buSzTx/>
            </a:pPr>
            <a:r>
              <a:rPr lang="en-US" altLang="pl-PL" b="1" dirty="0">
                <a:solidFill>
                  <a:srgbClr val="0070C0"/>
                </a:solidFill>
                <a:cs typeface="Arial"/>
              </a:rPr>
              <a:t>organizational elements </a:t>
            </a:r>
            <a:r>
              <a:rPr lang="en-US" altLang="pl-PL" b="1" dirty="0">
                <a:cs typeface="Arial"/>
              </a:rPr>
              <a:t>- i.e. procedures (organizational procedures - management deadline) for using the IT system, work instructions, etc.</a:t>
            </a:r>
            <a:endParaRPr lang="pl-PL" altLang="pl-PL" b="1" dirty="0">
              <a:cs typeface="Arial"/>
            </a:endParaRPr>
          </a:p>
          <a:p>
            <a:pPr marL="285750" indent="-285750" algn="just">
              <a:spcBef>
                <a:spcPct val="0"/>
              </a:spcBef>
              <a:buClrTx/>
              <a:buSzTx/>
            </a:pPr>
            <a:endParaRPr lang="pl-PL" altLang="pl-PL" b="1" dirty="0"/>
          </a:p>
          <a:p>
            <a:pPr marL="285750" indent="-285750" algn="just">
              <a:spcBef>
                <a:spcPct val="0"/>
              </a:spcBef>
              <a:buClrTx/>
              <a:buSzTx/>
            </a:pPr>
            <a:r>
              <a:rPr lang="en-US" altLang="pl-PL" b="1" dirty="0">
                <a:solidFill>
                  <a:srgbClr val="0070C0"/>
                </a:solidFill>
                <a:cs typeface="Arial"/>
              </a:rPr>
              <a:t>knowledge bases </a:t>
            </a:r>
            <a:r>
              <a:rPr lang="en-US" altLang="pl-PL" b="1" dirty="0">
                <a:cs typeface="Arial"/>
              </a:rPr>
              <a:t>- for example a manual in the case of a financial and accounting system</a:t>
            </a:r>
            <a:endParaRPr lang="pl-PL" altLang="pl-PL" b="1" dirty="0">
              <a:cs typeface="Arial"/>
            </a:endParaRPr>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586314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Security - </a:t>
            </a:r>
            <a:r>
              <a:rPr lang="pl-PL" altLang="pl-PL" b="1" dirty="0" err="1">
                <a:latin typeface="+mn-lt"/>
              </a:rPr>
              <a:t>definition</a:t>
            </a:r>
            <a:endParaRPr lang="pl-PL" altLang="pl-PL" b="1"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10164" y="2302119"/>
            <a:ext cx="9671790" cy="3454445"/>
          </a:xfrm>
        </p:spPr>
        <p:txBody>
          <a:bodyPr>
            <a:normAutofit/>
          </a:bodyPr>
          <a:lstStyle/>
          <a:p>
            <a:pPr algn="just">
              <a:spcBef>
                <a:spcPct val="0"/>
              </a:spcBef>
              <a:buClrTx/>
              <a:buSzTx/>
              <a:buNone/>
            </a:pPr>
            <a:r>
              <a:rPr lang="en-US" altLang="pl-PL" b="1" dirty="0">
                <a:cs typeface="Arial"/>
              </a:rPr>
              <a:t>It is a set of issues in the field of telecommunications and IT related to the estimation and control of risks arising from the use of computers, computer networks and data transmission to remote locations, considered from the perspective of confidentiality, integrity and availability.</a:t>
            </a:r>
            <a:endParaRPr lang="pl-PL" altLang="pl-PL" b="1" dirty="0">
              <a:cs typeface="Arial"/>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Security - </a:t>
            </a:r>
            <a:r>
              <a:rPr lang="pl-PL" altLang="pl-PL" b="1" dirty="0" err="1">
                <a:latin typeface="+mn-lt"/>
              </a:rPr>
              <a:t>definition</a:t>
            </a:r>
            <a:endParaRPr lang="pl-PL" altLang="pl-PL" b="1"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93292" y="2083910"/>
            <a:ext cx="10547100" cy="4320000"/>
          </a:xfrm>
        </p:spPr>
        <p:txBody>
          <a:bodyPr>
            <a:normAutofit/>
          </a:bodyPr>
          <a:lstStyle/>
          <a:p>
            <a:pPr algn="just">
              <a:spcBef>
                <a:spcPct val="0"/>
              </a:spcBef>
              <a:buClrTx/>
              <a:buSzTx/>
              <a:buNone/>
            </a:pPr>
            <a:r>
              <a:rPr lang="en-US" altLang="pl-PL" b="1" dirty="0">
                <a:solidFill>
                  <a:srgbClr val="0070C0"/>
                </a:solidFill>
              </a:rPr>
              <a:t>Confidentiality</a:t>
            </a:r>
            <a:r>
              <a:rPr lang="en-US" altLang="pl-PL" b="1" dirty="0"/>
              <a:t> - protecting stored or transmitted data from attack by intruders in order to prevent disclosure of their content.</a:t>
            </a:r>
            <a:endParaRPr lang="pl-PL" altLang="pl-PL" b="1" dirty="0"/>
          </a:p>
          <a:p>
            <a:pPr algn="just">
              <a:spcBef>
                <a:spcPct val="0"/>
              </a:spcBef>
              <a:buClrTx/>
              <a:buSzTx/>
              <a:buNone/>
            </a:pPr>
            <a:endParaRPr lang="pl-PL" altLang="pl-PL" b="1" dirty="0"/>
          </a:p>
          <a:p>
            <a:pPr algn="just">
              <a:spcBef>
                <a:spcPct val="0"/>
              </a:spcBef>
              <a:buClrTx/>
              <a:buSzTx/>
              <a:buNone/>
            </a:pPr>
            <a:r>
              <a:rPr lang="en-US" altLang="pl-PL" b="1" dirty="0">
                <a:solidFill>
                  <a:srgbClr val="0070C0"/>
                </a:solidFill>
              </a:rPr>
              <a:t>Integrity</a:t>
            </a:r>
            <a:r>
              <a:rPr lang="en-US" altLang="pl-PL" b="1" dirty="0"/>
              <a:t> - a security feature where data has not been altered, added or removed in an unauthorized way.</a:t>
            </a:r>
            <a:endParaRPr lang="pl-PL" altLang="pl-PL" b="1" dirty="0"/>
          </a:p>
          <a:p>
            <a:pPr algn="just">
              <a:spcBef>
                <a:spcPct val="0"/>
              </a:spcBef>
              <a:buClrTx/>
              <a:buSzTx/>
              <a:buNone/>
            </a:pPr>
            <a:endParaRPr lang="pl-PL" altLang="pl-PL" b="1" dirty="0"/>
          </a:p>
          <a:p>
            <a:pPr algn="just">
              <a:spcBef>
                <a:spcPct val="0"/>
              </a:spcBef>
              <a:buClrTx/>
              <a:buSzTx/>
              <a:buNone/>
            </a:pPr>
            <a:r>
              <a:rPr lang="en-US" altLang="pl-PL" b="1" dirty="0">
                <a:solidFill>
                  <a:srgbClr val="0070C0"/>
                </a:solidFill>
              </a:rPr>
              <a:t>Availability</a:t>
            </a:r>
            <a:r>
              <a:rPr lang="en-US" altLang="pl-PL" b="1" dirty="0"/>
              <a:t> - a feature of information which means that only authorized persons can use it at a given place and time. One of the basic properties of information security.</a:t>
            </a:r>
            <a:endParaRPr lang="pl-PL" altLang="pl-PL" dirty="0">
              <a:solidFill>
                <a:schemeClr val="accent1"/>
              </a:solidFill>
            </a:endParaRPr>
          </a:p>
          <a:p>
            <a:pPr marL="0" indent="0" algn="just">
              <a:spcBef>
                <a:spcPct val="0"/>
              </a:spcBef>
              <a:buClrTx/>
              <a:buSzTx/>
              <a:buNone/>
            </a:pP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16204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Wireless </a:t>
            </a:r>
            <a:r>
              <a:rPr lang="pl-PL" altLang="pl-PL" b="1" dirty="0" err="1">
                <a:latin typeface="+mn-lt"/>
              </a:rPr>
              <a:t>protocol</a:t>
            </a:r>
            <a:r>
              <a:rPr lang="pl-PL" altLang="pl-PL" b="1" dirty="0">
                <a:latin typeface="+mn-lt"/>
              </a:rPr>
              <a:t> - WEP</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067163" y="2229382"/>
            <a:ext cx="9643091" cy="4320000"/>
          </a:xfrm>
        </p:spPr>
        <p:txBody>
          <a:bodyPr>
            <a:noAutofit/>
          </a:bodyPr>
          <a:lstStyle/>
          <a:p>
            <a:pPr algn="just"/>
            <a:r>
              <a:rPr lang="en-GB" b="1" dirty="0">
                <a:solidFill>
                  <a:srgbClr val="0070C0"/>
                </a:solidFill>
              </a:rPr>
              <a:t>WEP</a:t>
            </a:r>
            <a:r>
              <a:rPr lang="en-GB" dirty="0"/>
              <a:t> (Wired Equivalent Privacy) is one of the oldest IEEE 802.11 wireless encryption standards. It provides information protection based on the use of the RC4 algorithm. </a:t>
            </a:r>
            <a:endParaRPr lang="pl-PL" dirty="0"/>
          </a:p>
          <a:p>
            <a:pPr algn="just"/>
            <a:endParaRPr lang="pl-PL" dirty="0"/>
          </a:p>
          <a:p>
            <a:pPr algn="just"/>
            <a:r>
              <a:rPr lang="en-GB" dirty="0"/>
              <a:t>It is one of the oldest standards for securing WLAN networks (established in 1997). It does not require high computing power of the installed devices. </a:t>
            </a:r>
            <a:endParaRPr lang="pl-PL" dirty="0"/>
          </a:p>
          <a:p>
            <a:pPr algn="just"/>
            <a:endParaRPr lang="pl-PL"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22860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Wireless </a:t>
            </a:r>
            <a:r>
              <a:rPr lang="pl-PL" altLang="pl-PL" b="1" dirty="0" err="1">
                <a:latin typeface="+mn-lt"/>
              </a:rPr>
              <a:t>protocol</a:t>
            </a:r>
            <a:r>
              <a:rPr lang="pl-PL" altLang="pl-PL" b="1" dirty="0">
                <a:latin typeface="+mn-lt"/>
              </a:rPr>
              <a:t> - WEP</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319318" y="2260555"/>
            <a:ext cx="9934036" cy="4320000"/>
          </a:xfrm>
        </p:spPr>
        <p:txBody>
          <a:bodyPr>
            <a:noAutofit/>
          </a:bodyPr>
          <a:lstStyle/>
          <a:p>
            <a:pPr algn="just"/>
            <a:r>
              <a:rPr lang="en-GB" dirty="0"/>
              <a:t>It uses two user authentication methods: Open Authentication and Shared Key Authentication. </a:t>
            </a:r>
            <a:endParaRPr lang="pl-PL" dirty="0"/>
          </a:p>
          <a:p>
            <a:pPr algn="just"/>
            <a:endParaRPr lang="pl-PL" dirty="0"/>
          </a:p>
          <a:p>
            <a:pPr algn="just"/>
            <a:r>
              <a:rPr lang="en-GB" dirty="0"/>
              <a:t>In addition, it enables user verification based on physical MAC addresses using the ACL (Access Control List). </a:t>
            </a:r>
            <a:endParaRPr lang="pl-PL" dirty="0"/>
          </a:p>
          <a:p>
            <a:pPr marL="0" indent="0" algn="just">
              <a:spcBef>
                <a:spcPct val="0"/>
              </a:spcBef>
              <a:buClrTx/>
              <a:buSzTx/>
              <a:buNone/>
            </a:pP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51755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20557" y="1818089"/>
            <a:ext cx="10463972" cy="4832092"/>
          </a:xfrm>
          <a:prstGeom prst="rect">
            <a:avLst/>
          </a:prstGeom>
        </p:spPr>
        <p:txBody>
          <a:bodyPr wrap="square">
            <a:spAutoFit/>
          </a:bodyPr>
          <a:lstStyle/>
          <a:p>
            <a:pPr algn="just"/>
            <a:r>
              <a:rPr lang="en-GB" sz="2800" dirty="0">
                <a:solidFill>
                  <a:srgbClr val="0070C0"/>
                </a:solidFill>
              </a:rPr>
              <a:t>WPA</a:t>
            </a:r>
            <a:r>
              <a:rPr lang="en-GB" sz="2800" dirty="0"/>
              <a:t> (Wi-Fi Protected Access) is another standard for encryption of IEEE 802.11 wireless networks. </a:t>
            </a:r>
            <a:endParaRPr lang="pl-PL" sz="2800" dirty="0"/>
          </a:p>
          <a:p>
            <a:pPr algn="just"/>
            <a:endParaRPr lang="pl-PL" sz="2800" dirty="0"/>
          </a:p>
          <a:p>
            <a:pPr algn="just"/>
            <a:r>
              <a:rPr lang="en-GB" sz="2800" dirty="0"/>
              <a:t>It was introduced to improve the level of security of WLAN networks, replacing known vulnerabilities in the WEP standard. </a:t>
            </a:r>
            <a:endParaRPr lang="pl-PL" sz="2800" dirty="0"/>
          </a:p>
          <a:p>
            <a:pPr algn="just"/>
            <a:endParaRPr lang="pl-PL" sz="2800" dirty="0"/>
          </a:p>
          <a:p>
            <a:pPr algn="just"/>
            <a:r>
              <a:rPr lang="en-GB" sz="2800" dirty="0"/>
              <a:t>It is based on the use of protocols: TKIP (Temporal Key Integrity Protocol) and EAP (Extensible Authentication Protocol), 802.1x standard and the MIC (Message Integrity Check) mechanism. </a:t>
            </a:r>
            <a:endParaRPr lang="pl-PL" sz="2800" dirty="0"/>
          </a:p>
          <a:p>
            <a:pPr algn="just"/>
            <a:endParaRPr lang="pl-PL" sz="2800" dirty="0"/>
          </a:p>
          <a:p>
            <a:pPr algn="just"/>
            <a:r>
              <a:rPr lang="en-GB" sz="2800" dirty="0"/>
              <a:t>The standard is based on the RC4 algorithm. </a:t>
            </a:r>
            <a:endParaRPr lang="pl-PL" sz="2800" dirty="0"/>
          </a:p>
        </p:txBody>
      </p:sp>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Wireless </a:t>
            </a:r>
            <a:r>
              <a:rPr lang="pl-PL" altLang="pl-PL" b="1" dirty="0" err="1">
                <a:latin typeface="+mn-lt"/>
              </a:rPr>
              <a:t>protocol</a:t>
            </a:r>
            <a:r>
              <a:rPr lang="pl-PL" altLang="pl-PL" b="1" dirty="0">
                <a:latin typeface="+mn-lt"/>
              </a:rPr>
              <a:t> - WPA</a:t>
            </a:r>
          </a:p>
        </p:txBody>
      </p:sp>
      <p:pic>
        <p:nvPicPr>
          <p:cNvPr id="8"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9"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3428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62742" y="1891488"/>
            <a:ext cx="10255532" cy="4832092"/>
          </a:xfrm>
          <a:prstGeom prst="rect">
            <a:avLst/>
          </a:prstGeom>
        </p:spPr>
        <p:txBody>
          <a:bodyPr wrap="square">
            <a:spAutoFit/>
          </a:bodyPr>
          <a:lstStyle/>
          <a:p>
            <a:pPr algn="just"/>
            <a:r>
              <a:rPr lang="en-GB" sz="2800" b="1" dirty="0">
                <a:solidFill>
                  <a:srgbClr val="0070C0"/>
                </a:solidFill>
              </a:rPr>
              <a:t>WPA2</a:t>
            </a:r>
            <a:r>
              <a:rPr lang="en-GB" sz="2800" dirty="0"/>
              <a:t> (Wi-Fi Protected Access 2) is currently the most powerful encryption standard for wireless networks (also known as 802.11i). </a:t>
            </a:r>
            <a:endParaRPr lang="pl-PL" sz="2800" dirty="0"/>
          </a:p>
          <a:p>
            <a:pPr algn="just"/>
            <a:endParaRPr lang="pl-PL" sz="2800" dirty="0"/>
          </a:p>
          <a:p>
            <a:pPr algn="just"/>
            <a:r>
              <a:rPr lang="en-GB" sz="2800" dirty="0"/>
              <a:t>It provides information protection based on the use of the AES (Advanced Encryption Standard). </a:t>
            </a:r>
            <a:endParaRPr lang="pl-PL" sz="2800" dirty="0"/>
          </a:p>
          <a:p>
            <a:pPr algn="just"/>
            <a:endParaRPr lang="pl-PL" sz="2800" dirty="0"/>
          </a:p>
          <a:p>
            <a:pPr algn="just"/>
            <a:r>
              <a:rPr lang="en-GB" sz="2800" dirty="0"/>
              <a:t>It was introduced to improve the level of security of WLAN networks</a:t>
            </a:r>
            <a:r>
              <a:rPr lang="pl-PL" sz="2800" dirty="0"/>
              <a:t>.</a:t>
            </a:r>
          </a:p>
          <a:p>
            <a:pPr algn="just"/>
            <a:endParaRPr lang="pl-PL" sz="2800" dirty="0"/>
          </a:p>
          <a:p>
            <a:pPr algn="just"/>
            <a:r>
              <a:rPr lang="en-GB" sz="2800" dirty="0"/>
              <a:t>It implements the 802.1x protocol improving the control of user access to the network. </a:t>
            </a:r>
            <a:endParaRPr lang="pl-PL" sz="2800" dirty="0"/>
          </a:p>
          <a:p>
            <a:pPr algn="just"/>
            <a:endParaRPr lang="en-GB" sz="2800" dirty="0"/>
          </a:p>
        </p:txBody>
      </p:sp>
      <p:sp>
        <p:nvSpPr>
          <p:cNvPr id="6"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Wireless </a:t>
            </a:r>
            <a:r>
              <a:rPr lang="pl-PL" altLang="pl-PL" b="1" dirty="0" err="1">
                <a:latin typeface="+mn-lt"/>
              </a:rPr>
              <a:t>protocol</a:t>
            </a:r>
            <a:r>
              <a:rPr lang="pl-PL" altLang="pl-PL" b="1" dirty="0">
                <a:latin typeface="+mn-lt"/>
              </a:rPr>
              <a:t> – WPA2</a:t>
            </a: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60382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50819" y="2234193"/>
            <a:ext cx="9507682" cy="3847207"/>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a:solidFill>
                  <a:srgbClr val="0070C0"/>
                </a:solidFill>
              </a:rPr>
              <a:t>Lack of a defined key management system </a:t>
            </a:r>
            <a:r>
              <a:rPr lang="en-GB" sz="2800" dirty="0"/>
              <a:t>(often one network key is used by all nodes of a wireless network);</a:t>
            </a:r>
            <a:endParaRPr lang="pl-PL" sz="2800" dirty="0"/>
          </a:p>
          <a:p>
            <a:pPr marL="457200" indent="-457200" algn="just">
              <a:spcAft>
                <a:spcPts val="600"/>
              </a:spcAft>
              <a:buFont typeface="Arial" panose="020B0604020202020204" pitchFamily="34" charset="0"/>
              <a:buChar char="•"/>
            </a:pPr>
            <a:r>
              <a:rPr lang="en-GB" sz="2800" b="1" dirty="0">
                <a:solidFill>
                  <a:srgbClr val="0070C0"/>
                </a:solidFill>
              </a:rPr>
              <a:t>Insufficient bit size of the network key </a:t>
            </a:r>
            <a:r>
              <a:rPr lang="en-GB" sz="2800" dirty="0"/>
              <a:t>(the first version of the WEP standard introduces 40-bit keys);</a:t>
            </a:r>
            <a:r>
              <a:rPr lang="en-GB" sz="2800" b="1" dirty="0">
                <a:solidFill>
                  <a:srgbClr val="0070C0"/>
                </a:solidFill>
              </a:rPr>
              <a:t> </a:t>
            </a:r>
            <a:endParaRPr lang="pl-PL" sz="2800" b="1" dirty="0">
              <a:solidFill>
                <a:srgbClr val="0070C0"/>
              </a:solidFill>
            </a:endParaRPr>
          </a:p>
          <a:p>
            <a:pPr marL="457200" indent="-457200" algn="just">
              <a:spcAft>
                <a:spcPts val="600"/>
              </a:spcAft>
              <a:buFont typeface="Arial" panose="020B0604020202020204" pitchFamily="34" charset="0"/>
              <a:buChar char="•"/>
            </a:pPr>
            <a:r>
              <a:rPr lang="en-GB" sz="2800" b="1" dirty="0">
                <a:solidFill>
                  <a:srgbClr val="0070C0"/>
                </a:solidFill>
              </a:rPr>
              <a:t>Insufficient user authentication system </a:t>
            </a:r>
            <a:r>
              <a:rPr lang="en-GB" sz="2800" dirty="0"/>
              <a:t>(there is a possibility of forging authentication messages).</a:t>
            </a:r>
            <a:endParaRPr lang="pl-PL" sz="2800" dirty="0"/>
          </a:p>
          <a:p>
            <a:pPr marL="457200" indent="-457200" algn="just">
              <a:spcAft>
                <a:spcPts val="600"/>
              </a:spcAft>
              <a:buFont typeface="Arial" panose="020B0604020202020204" pitchFamily="34" charset="0"/>
              <a:buChar char="•"/>
            </a:pPr>
            <a:endParaRPr lang="pl-PL" sz="2800" dirty="0"/>
          </a:p>
          <a:p>
            <a:pPr marL="285750" indent="-285750" algn="just">
              <a:spcAft>
                <a:spcPts val="600"/>
              </a:spcAft>
              <a:buFont typeface="Arial" panose="020B0604020202020204" pitchFamily="34" charset="0"/>
              <a:buChar char="•"/>
            </a:pP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a:t>The main disadvantages of the</a:t>
            </a:r>
            <a:r>
              <a:rPr lang="pl-PL" b="1" dirty="0"/>
              <a:t> WEP</a:t>
            </a:r>
            <a:r>
              <a:rPr lang="en-GB" b="1" dirty="0"/>
              <a:t> standard</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70768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50491" y="2182681"/>
            <a:ext cx="9871691" cy="2677656"/>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a:solidFill>
                  <a:srgbClr val="0070C0"/>
                </a:solidFill>
              </a:rPr>
              <a:t>Insufficient bit size of the IV initialisation vector </a:t>
            </a:r>
            <a:r>
              <a:rPr lang="en-GB" sz="2800" dirty="0"/>
              <a:t>(the WEP standard introduces a 24-bit initialisation vector, which turns out to be insufficient and, due to the relatively high probability of collisions with a small number of received packets, there is a possibility of a cryptographic attack to obtain the value of the WEP key);</a:t>
            </a: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a:t>The main disadvantages of the</a:t>
            </a:r>
            <a:r>
              <a:rPr lang="pl-PL" b="1" dirty="0"/>
              <a:t> WEP</a:t>
            </a:r>
            <a:r>
              <a:rPr lang="en-GB" b="1" dirty="0"/>
              <a:t> standard</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714017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08927" y="2182239"/>
            <a:ext cx="9736609" cy="2754600"/>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a:solidFill>
                  <a:srgbClr val="0070C0"/>
                </a:solidFill>
              </a:rPr>
              <a:t>Weak ICV checksum based on CRC-32 linear function </a:t>
            </a:r>
            <a:r>
              <a:rPr lang="en-GB" sz="2800" dirty="0"/>
              <a:t>(there is a possibility of unnoticeable modification of the information sent in the network);</a:t>
            </a:r>
            <a:endParaRPr lang="pl-PL" sz="2800" dirty="0"/>
          </a:p>
          <a:p>
            <a:pPr marL="457200" indent="-457200" algn="just">
              <a:spcAft>
                <a:spcPts val="600"/>
              </a:spcAft>
              <a:buFont typeface="Arial" panose="020B0604020202020204" pitchFamily="34" charset="0"/>
              <a:buChar char="•"/>
            </a:pPr>
            <a:r>
              <a:rPr lang="en-GB" sz="2800" b="1" dirty="0">
                <a:solidFill>
                  <a:srgbClr val="0070C0"/>
                </a:solidFill>
              </a:rPr>
              <a:t>Weak RC4 information encryption algorithm </a:t>
            </a:r>
            <a:r>
              <a:rPr lang="en-GB" sz="2800" dirty="0"/>
              <a:t>(there are too many dependencies between the network key and the result of information encryption);</a:t>
            </a: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a:t>The main disadvantages of the</a:t>
            </a:r>
            <a:r>
              <a:rPr lang="pl-PL" b="1" dirty="0"/>
              <a:t> WEP</a:t>
            </a:r>
            <a:r>
              <a:rPr lang="en-GB" b="1" dirty="0"/>
              <a:t> standard</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91195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909359996"/>
              </p:ext>
            </p:extLst>
          </p:nvPr>
        </p:nvGraphicFramePr>
        <p:xfrm>
          <a:off x="840329" y="2411761"/>
          <a:ext cx="10437521" cy="2886710"/>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Description of the application used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499211">
                <a:tc>
                  <a:txBody>
                    <a:bodyPr/>
                    <a:lstStyle/>
                    <a:p>
                      <a:pPr algn="just">
                        <a:lnSpc>
                          <a:spcPct val="115000"/>
                        </a:lnSpc>
                        <a:spcBef>
                          <a:spcPts val="600"/>
                        </a:spcBef>
                        <a:spcAft>
                          <a:spcPts val="600"/>
                        </a:spcAft>
                      </a:pPr>
                      <a:r>
                        <a:rPr lang="en-GB" sz="2800" dirty="0" err="1">
                          <a:effectLst/>
                        </a:rPr>
                        <a:t>airmon</a:t>
                      </a:r>
                      <a:r>
                        <a:rPr lang="en-GB" sz="2800" dirty="0">
                          <a:effectLst/>
                        </a:rPr>
                        <a:t>-ng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A tool that allows you to start and disable the RF Monitor operating mode on a network interface. The activated RF Monitor mode allows for intercepting network packets directed to any physical MAC address.</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1"/>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49844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104028955"/>
              </p:ext>
            </p:extLst>
          </p:nvPr>
        </p:nvGraphicFramePr>
        <p:xfrm>
          <a:off x="798765" y="2079252"/>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Description of the application used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airodump</a:t>
                      </a:r>
                      <a:r>
                        <a:rPr lang="en-GB" sz="2800" dirty="0">
                          <a:effectLst/>
                        </a:rPr>
                        <a:t>-ng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A tool that allows you to capture and store on your storage devices, among other things, network packets directed to any physical address (including a 4-way handshake sequence) and IV initialisation vectors for the WEP encryption algorithm (in the direction of acquiring a network key value).</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43510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670129914"/>
              </p:ext>
            </p:extLst>
          </p:nvPr>
        </p:nvGraphicFramePr>
        <p:xfrm>
          <a:off x="798765" y="2079252"/>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Description of the application used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aireplay</a:t>
                      </a:r>
                      <a:r>
                        <a:rPr lang="en-GB" sz="2800" dirty="0">
                          <a:effectLst/>
                        </a:rPr>
                        <a:t>-ng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A tool that allows to inject packets into the network, generating network traffic required to obtain key values based on the WEP and WPA-PSK algorithm. The application is also used to intercept 4-way handshake sequences and falsely authenticate network clients.</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036728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172084947"/>
              </p:ext>
            </p:extLst>
          </p:nvPr>
        </p:nvGraphicFramePr>
        <p:xfrm>
          <a:off x="798765" y="2079252"/>
          <a:ext cx="10437521" cy="2395982"/>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Description of the application used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aircrack</a:t>
                      </a:r>
                      <a:r>
                        <a:rPr lang="en-GB" sz="2800" dirty="0">
                          <a:effectLst/>
                        </a:rPr>
                        <a:t>-ng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A tool for extracting WEP, WPA and WPA2 network key values. The application implements the majority of WEP-based key generation methods, enables to carry out dictionary and brute-force attacks.</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855053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3668581869"/>
              </p:ext>
            </p:extLst>
          </p:nvPr>
        </p:nvGraphicFramePr>
        <p:xfrm>
          <a:off x="798765" y="2079252"/>
          <a:ext cx="10437521" cy="2886710"/>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Description of the application used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aircrack</a:t>
                      </a:r>
                      <a:r>
                        <a:rPr lang="en-GB" sz="2800" dirty="0">
                          <a:effectLst/>
                        </a:rPr>
                        <a:t>-ng 1.2 RC1 (Windows)</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A tool for extracting WEP, WPA and WPA2 network key values in Windows environment. The application has a graphical user interface, implements most of the WEP-based key generation methods and allows to carry out brute-force attacks against WPA/WPA2.</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2082374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1538055209"/>
              </p:ext>
            </p:extLst>
          </p:nvPr>
        </p:nvGraphicFramePr>
        <p:xfrm>
          <a:off x="798766" y="2079252"/>
          <a:ext cx="9924652" cy="1905254"/>
        </p:xfrm>
        <a:graphic>
          <a:graphicData uri="http://schemas.openxmlformats.org/drawingml/2006/table">
            <a:tbl>
              <a:tblPr firstRow="1" firstCol="1" bandRow="1">
                <a:tableStyleId>{5C22544A-7EE6-4342-B048-85BDC9FD1C3A}</a:tableStyleId>
              </a:tblPr>
              <a:tblGrid>
                <a:gridCol w="2518875">
                  <a:extLst>
                    <a:ext uri="{9D8B030D-6E8A-4147-A177-3AD203B41FA5}">
                      <a16:colId xmlns:a16="http://schemas.microsoft.com/office/drawing/2014/main" val="20000"/>
                    </a:ext>
                  </a:extLst>
                </a:gridCol>
                <a:gridCol w="7405777">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Description of the application used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coWPAtty</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A tool that allows to perform the process of acquiring cryptographic key values, offering the possibility of performing a dictionary attack.</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849957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3382961428"/>
              </p:ext>
            </p:extLst>
          </p:nvPr>
        </p:nvGraphicFramePr>
        <p:xfrm>
          <a:off x="798765" y="2079252"/>
          <a:ext cx="10018171" cy="1905254"/>
        </p:xfrm>
        <a:graphic>
          <a:graphicData uri="http://schemas.openxmlformats.org/drawingml/2006/table">
            <a:tbl>
              <a:tblPr firstRow="1" firstCol="1" bandRow="1">
                <a:tableStyleId>{5C22544A-7EE6-4342-B048-85BDC9FD1C3A}</a:tableStyleId>
              </a:tblPr>
              <a:tblGrid>
                <a:gridCol w="2542610">
                  <a:extLst>
                    <a:ext uri="{9D8B030D-6E8A-4147-A177-3AD203B41FA5}">
                      <a16:colId xmlns:a16="http://schemas.microsoft.com/office/drawing/2014/main" val="20000"/>
                    </a:ext>
                  </a:extLst>
                </a:gridCol>
                <a:gridCol w="7475561">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Description of the application used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a:effectLst/>
                        </a:rPr>
                        <a:t>crunch</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A tool for generating a real-time list of network key positions based on a specified criterion and character space.</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743726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865198704"/>
              </p:ext>
            </p:extLst>
          </p:nvPr>
        </p:nvGraphicFramePr>
        <p:xfrm>
          <a:off x="798765" y="2079252"/>
          <a:ext cx="10018171" cy="2057654"/>
        </p:xfrm>
        <a:graphic>
          <a:graphicData uri="http://schemas.openxmlformats.org/drawingml/2006/table">
            <a:tbl>
              <a:tblPr firstRow="1" firstCol="1" bandRow="1">
                <a:tableStyleId>{5C22544A-7EE6-4342-B048-85BDC9FD1C3A}</a:tableStyleId>
              </a:tblPr>
              <a:tblGrid>
                <a:gridCol w="2542610">
                  <a:extLst>
                    <a:ext uri="{9D8B030D-6E8A-4147-A177-3AD203B41FA5}">
                      <a16:colId xmlns:a16="http://schemas.microsoft.com/office/drawing/2014/main" val="20000"/>
                    </a:ext>
                  </a:extLst>
                </a:gridCol>
                <a:gridCol w="7475561">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Description of the application used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hashcat</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A tool for extracting network key values. </a:t>
                      </a:r>
                      <a:endParaRPr lang="pl-PL" sz="2800" dirty="0">
                        <a:effectLst/>
                      </a:endParaRPr>
                    </a:p>
                    <a:p>
                      <a:pPr algn="just">
                        <a:lnSpc>
                          <a:spcPct val="115000"/>
                        </a:lnSpc>
                        <a:spcBef>
                          <a:spcPts val="600"/>
                        </a:spcBef>
                        <a:spcAft>
                          <a:spcPts val="600"/>
                        </a:spcAft>
                      </a:pPr>
                      <a:r>
                        <a:rPr lang="en-GB" sz="2800" dirty="0">
                          <a:effectLst/>
                        </a:rPr>
                        <a:t>It offers a number of possible attack categories to be implemented.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6641382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791244419"/>
              </p:ext>
            </p:extLst>
          </p:nvPr>
        </p:nvGraphicFramePr>
        <p:xfrm>
          <a:off x="798765" y="2079252"/>
          <a:ext cx="10018171" cy="3377438"/>
        </p:xfrm>
        <a:graphic>
          <a:graphicData uri="http://schemas.openxmlformats.org/drawingml/2006/table">
            <a:tbl>
              <a:tblPr firstRow="1" firstCol="1" bandRow="1">
                <a:tableStyleId>{5C22544A-7EE6-4342-B048-85BDC9FD1C3A}</a:tableStyleId>
              </a:tblPr>
              <a:tblGrid>
                <a:gridCol w="2702971">
                  <a:extLst>
                    <a:ext uri="{9D8B030D-6E8A-4147-A177-3AD203B41FA5}">
                      <a16:colId xmlns:a16="http://schemas.microsoft.com/office/drawing/2014/main" val="20000"/>
                    </a:ext>
                  </a:extLst>
                </a:gridCol>
                <a:gridCol w="731520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Description of the application used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a:effectLst/>
                        </a:rPr>
                        <a:t>oclHashcat64.exe</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A tool for extracting network key values in a Windows environment using the computing power of AMD graphics cards (also available in a version optimised for NVIDIA graphics cards, i.e. cudaHashcat64.exe). It offers a number of possible attack categories to be implemented.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4202283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40000" y="1876575"/>
            <a:ext cx="10753195" cy="3539430"/>
          </a:xfrm>
          <a:prstGeom prst="rect">
            <a:avLst/>
          </a:prstGeom>
        </p:spPr>
        <p:txBody>
          <a:bodyPr wrap="square">
            <a:spAutoFit/>
          </a:bodyPr>
          <a:lstStyle/>
          <a:p>
            <a:r>
              <a:rPr lang="en-GB" sz="2800" b="1" dirty="0">
                <a:solidFill>
                  <a:srgbClr val="0070C0"/>
                </a:solidFill>
              </a:rPr>
              <a:t>Step 1 - Use of the </a:t>
            </a:r>
            <a:r>
              <a:rPr lang="en-GB" sz="2800" b="1" dirty="0" err="1">
                <a:solidFill>
                  <a:srgbClr val="0070C0"/>
                </a:solidFill>
              </a:rPr>
              <a:t>airmon</a:t>
            </a:r>
            <a:r>
              <a:rPr lang="en-GB" sz="2800" b="1" dirty="0">
                <a:solidFill>
                  <a:srgbClr val="0070C0"/>
                </a:solidFill>
              </a:rPr>
              <a:t>-ng application</a:t>
            </a:r>
            <a:endParaRPr lang="pl-PL" sz="2800" b="1" dirty="0">
              <a:solidFill>
                <a:srgbClr val="0070C0"/>
              </a:solidFill>
            </a:endParaRPr>
          </a:p>
          <a:p>
            <a:endParaRPr lang="pl-PL" sz="2800" dirty="0"/>
          </a:p>
          <a:p>
            <a:r>
              <a:rPr lang="en-GB" sz="2800" dirty="0"/>
              <a:t>Command syntax: </a:t>
            </a:r>
            <a:endParaRPr lang="pl-PL" sz="2800" dirty="0"/>
          </a:p>
          <a:p>
            <a:r>
              <a:rPr lang="en-GB" sz="2800" i="1" dirty="0" err="1">
                <a:solidFill>
                  <a:srgbClr val="FF0000"/>
                </a:solidFill>
              </a:rPr>
              <a:t>airmon</a:t>
            </a:r>
            <a:r>
              <a:rPr lang="en-GB" sz="2800" i="1" dirty="0">
                <a:solidFill>
                  <a:srgbClr val="FF0000"/>
                </a:solidFill>
              </a:rPr>
              <a:t>-ng &lt;</a:t>
            </a:r>
            <a:r>
              <a:rPr lang="en-GB" sz="2800" i="1" dirty="0" err="1">
                <a:solidFill>
                  <a:srgbClr val="FF0000"/>
                </a:solidFill>
              </a:rPr>
              <a:t>start|stop</a:t>
            </a:r>
            <a:r>
              <a:rPr lang="en-GB" sz="2800" i="1" dirty="0">
                <a:solidFill>
                  <a:srgbClr val="FF0000"/>
                </a:solidFill>
              </a:rPr>
              <a:t>&gt; interface</a:t>
            </a:r>
            <a:endParaRPr lang="pl-PL" sz="2800" dirty="0">
              <a:solidFill>
                <a:srgbClr val="FF0000"/>
              </a:solidFill>
            </a:endParaRPr>
          </a:p>
          <a:p>
            <a:endParaRPr lang="pl-PL" sz="2800" dirty="0"/>
          </a:p>
          <a:p>
            <a:r>
              <a:rPr lang="en-GB" sz="2800" b="1" dirty="0"/>
              <a:t>Usage example </a:t>
            </a:r>
            <a:r>
              <a:rPr lang="en-GB" sz="2800" dirty="0"/>
              <a:t>(starting the RF Monitor operating mode for the wlan0 interface): </a:t>
            </a:r>
            <a:endParaRPr lang="pl-PL" sz="2800" dirty="0"/>
          </a:p>
          <a:p>
            <a:r>
              <a:rPr lang="en-GB" sz="2800" b="1" i="1" dirty="0" err="1">
                <a:solidFill>
                  <a:srgbClr val="FF0000"/>
                </a:solidFill>
              </a:rPr>
              <a:t>airmon</a:t>
            </a:r>
            <a:r>
              <a:rPr lang="en-GB" sz="2800" b="1" i="1" dirty="0">
                <a:solidFill>
                  <a:srgbClr val="FF0000"/>
                </a:solidFill>
              </a:rPr>
              <a:t>-ng start wlan0</a:t>
            </a:r>
            <a:endParaRPr lang="pl-PL" sz="2800" b="1" dirty="0">
              <a:solidFill>
                <a:srgbClr val="FF0000"/>
              </a:solidFill>
            </a:endParaRPr>
          </a:p>
        </p:txBody>
      </p:sp>
      <p:pic>
        <p:nvPicPr>
          <p:cNvPr id="5" name="Obraz 4" descr="C:\Users\SYSTEM1\Desktop\Dyplomowa\APS_images\01.png"/>
          <p:cNvPicPr/>
          <p:nvPr/>
        </p:nvPicPr>
        <p:blipFill>
          <a:blip r:embed="rId2">
            <a:extLst>
              <a:ext uri="{28A0092B-C50C-407E-A947-70E740481C1C}">
                <a14:useLocalDpi xmlns:a14="http://schemas.microsoft.com/office/drawing/2010/main" val="0"/>
              </a:ext>
            </a:extLst>
          </a:blip>
          <a:stretch>
            <a:fillRect/>
          </a:stretch>
        </p:blipFill>
        <p:spPr bwMode="auto">
          <a:xfrm>
            <a:off x="4534219" y="5471099"/>
            <a:ext cx="7392821" cy="1002321"/>
          </a:xfrm>
          <a:prstGeom prst="rect">
            <a:avLst/>
          </a:prstGeom>
          <a:noFill/>
          <a:ln>
            <a:noFill/>
          </a:ln>
        </p:spPr>
      </p:pic>
      <p:sp>
        <p:nvSpPr>
          <p:cNvPr id="6" name="Titel 1">
            <a:extLst>
              <a:ext uri="{FF2B5EF4-FFF2-40B4-BE49-F238E27FC236}">
                <a16:creationId xmlns:a16="http://schemas.microsoft.com/office/drawing/2014/main" id="{09C8D736-E157-1E9D-90AB-E016DEF007FC}"/>
              </a:ext>
            </a:extLst>
          </p:cNvPr>
          <p:cNvSpPr>
            <a:spLocks noGrp="1"/>
          </p:cNvSpPr>
          <p:nvPr>
            <p:ph type="title"/>
          </p:nvPr>
        </p:nvSpPr>
        <p:spPr>
          <a:xfrm>
            <a:off x="1500807"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914281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3"/>
          <p:cNvSpPr/>
          <p:nvPr/>
        </p:nvSpPr>
        <p:spPr>
          <a:xfrm>
            <a:off x="540000" y="1901586"/>
            <a:ext cx="11233248" cy="3385542"/>
          </a:xfrm>
          <a:prstGeom prst="rect">
            <a:avLst/>
          </a:prstGeom>
        </p:spPr>
        <p:txBody>
          <a:bodyPr wrap="square">
            <a:spAutoFit/>
          </a:bodyPr>
          <a:lstStyle/>
          <a:p>
            <a:r>
              <a:rPr lang="en-GB" sz="2800" b="1" dirty="0">
                <a:solidFill>
                  <a:srgbClr val="0070C0"/>
                </a:solidFill>
              </a:rPr>
              <a:t>Step 2 - Use of the </a:t>
            </a:r>
            <a:r>
              <a:rPr lang="en-GB" sz="2800" b="1" dirty="0" err="1">
                <a:solidFill>
                  <a:srgbClr val="0070C0"/>
                </a:solidFill>
              </a:rPr>
              <a:t>airodump</a:t>
            </a:r>
            <a:r>
              <a:rPr lang="en-GB" sz="2800" b="1" dirty="0">
                <a:solidFill>
                  <a:srgbClr val="0070C0"/>
                </a:solidFill>
              </a:rPr>
              <a:t>-ng application</a:t>
            </a:r>
            <a:endParaRPr lang="pl-PL" sz="2800" b="1" dirty="0">
              <a:solidFill>
                <a:srgbClr val="0070C0"/>
              </a:solidFill>
            </a:endParaRPr>
          </a:p>
          <a:p>
            <a:endParaRPr lang="pl-PL" sz="1100" dirty="0"/>
          </a:p>
          <a:p>
            <a:r>
              <a:rPr lang="en-GB" sz="2800" dirty="0"/>
              <a:t>Command syntax: </a:t>
            </a:r>
            <a:endParaRPr lang="pl-PL" sz="2800" dirty="0"/>
          </a:p>
          <a:p>
            <a:r>
              <a:rPr lang="en-GB" sz="2800" i="1" dirty="0" err="1">
                <a:solidFill>
                  <a:srgbClr val="FF0000"/>
                </a:solidFill>
              </a:rPr>
              <a:t>airmodump</a:t>
            </a:r>
            <a:r>
              <a:rPr lang="en-GB" sz="2800" i="1" dirty="0">
                <a:solidFill>
                  <a:srgbClr val="FF0000"/>
                </a:solidFill>
              </a:rPr>
              <a:t>-ng &lt;options&gt; &lt;interface&gt;[,&lt;interface&gt;,...]</a:t>
            </a:r>
            <a:endParaRPr lang="pl-PL" sz="2800" i="1" dirty="0">
              <a:solidFill>
                <a:srgbClr val="FF0000"/>
              </a:solidFill>
            </a:endParaRPr>
          </a:p>
          <a:p>
            <a:endParaRPr lang="pl-PL" sz="2800" dirty="0"/>
          </a:p>
          <a:p>
            <a:r>
              <a:rPr lang="en-GB" sz="2800" b="1" dirty="0"/>
              <a:t>Usage example </a:t>
            </a:r>
            <a:r>
              <a:rPr lang="en-GB" sz="2800" dirty="0"/>
              <a:t>(capturing data to file using mon0 interface): </a:t>
            </a:r>
            <a:endParaRPr lang="pl-PL" sz="2800" dirty="0"/>
          </a:p>
          <a:p>
            <a:endParaRPr lang="pl-PL" sz="2800" dirty="0"/>
          </a:p>
          <a:p>
            <a:r>
              <a:rPr lang="en-GB" sz="2800" b="1" i="1" dirty="0" err="1">
                <a:solidFill>
                  <a:srgbClr val="FF0000"/>
                </a:solidFill>
              </a:rPr>
              <a:t>airmodump</a:t>
            </a:r>
            <a:r>
              <a:rPr lang="en-GB" sz="2800" b="1" i="1" dirty="0">
                <a:solidFill>
                  <a:srgbClr val="FF0000"/>
                </a:solidFill>
              </a:rPr>
              <a:t>-ng -</a:t>
            </a:r>
            <a:r>
              <a:rPr lang="en-GB" sz="2800" b="1" i="1" dirty="0" err="1">
                <a:solidFill>
                  <a:srgbClr val="FF0000"/>
                </a:solidFill>
              </a:rPr>
              <a:t>bssid</a:t>
            </a:r>
            <a:r>
              <a:rPr lang="en-GB" sz="2800" b="1" i="1" dirty="0">
                <a:solidFill>
                  <a:srgbClr val="FF0000"/>
                </a:solidFill>
              </a:rPr>
              <a:t> 10:FE:ED:90:A9:26 -c 3 -w </a:t>
            </a:r>
            <a:r>
              <a:rPr lang="en-GB" sz="2800" b="1" i="1" dirty="0" err="1">
                <a:solidFill>
                  <a:srgbClr val="FF0000"/>
                </a:solidFill>
              </a:rPr>
              <a:t>file_name</a:t>
            </a:r>
            <a:r>
              <a:rPr lang="en-GB" sz="2800" b="1" i="1" dirty="0">
                <a:solidFill>
                  <a:srgbClr val="FF0000"/>
                </a:solidFill>
              </a:rPr>
              <a:t> mon0</a:t>
            </a:r>
            <a:endParaRPr lang="pl-PL" sz="2800" b="1" i="1" dirty="0">
              <a:solidFill>
                <a:srgbClr val="FF0000"/>
              </a:solidFill>
            </a:endParaRPr>
          </a:p>
        </p:txBody>
      </p:sp>
      <p:pic>
        <p:nvPicPr>
          <p:cNvPr id="6" name="Obraz 5" descr="C:\Users\SYSTEM1\Desktop\Dyplomowa\APS_images\02.png"/>
          <p:cNvPicPr/>
          <p:nvPr/>
        </p:nvPicPr>
        <p:blipFill>
          <a:blip r:embed="rId2">
            <a:extLst>
              <a:ext uri="{28A0092B-C50C-407E-A947-70E740481C1C}">
                <a14:useLocalDpi xmlns:a14="http://schemas.microsoft.com/office/drawing/2010/main" val="0"/>
              </a:ext>
            </a:extLst>
          </a:blip>
          <a:stretch>
            <a:fillRect/>
          </a:stretch>
        </p:blipFill>
        <p:spPr bwMode="auto">
          <a:xfrm>
            <a:off x="4125191" y="5441016"/>
            <a:ext cx="7827460" cy="1308640"/>
          </a:xfrm>
          <a:prstGeom prst="rect">
            <a:avLst/>
          </a:prstGeom>
          <a:noFill/>
          <a:ln>
            <a:noFill/>
          </a:ln>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a:spLocks noGrp="1"/>
          </p:cNvSpPr>
          <p:nvPr>
            <p:ph type="title"/>
          </p:nvPr>
        </p:nvSpPr>
        <p:spPr>
          <a:xfrm>
            <a:off x="1488000" y="266964"/>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21400849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229250248"/>
              </p:ext>
            </p:extLst>
          </p:nvPr>
        </p:nvGraphicFramePr>
        <p:xfrm>
          <a:off x="862118" y="2818952"/>
          <a:ext cx="10609445" cy="2157868"/>
        </p:xfrm>
        <a:graphic>
          <a:graphicData uri="http://schemas.openxmlformats.org/drawingml/2006/table">
            <a:tbl>
              <a:tblPr/>
              <a:tblGrid>
                <a:gridCol w="1078927">
                  <a:extLst>
                    <a:ext uri="{9D8B030D-6E8A-4147-A177-3AD203B41FA5}">
                      <a16:colId xmlns:a16="http://schemas.microsoft.com/office/drawing/2014/main" val="20000"/>
                    </a:ext>
                  </a:extLst>
                </a:gridCol>
                <a:gridCol w="9530518">
                  <a:extLst>
                    <a:ext uri="{9D8B030D-6E8A-4147-A177-3AD203B41FA5}">
                      <a16:colId xmlns:a16="http://schemas.microsoft.com/office/drawing/2014/main" val="20001"/>
                    </a:ext>
                  </a:extLst>
                </a:gridCol>
              </a:tblGrid>
              <a:tr h="147661">
                <a:tc>
                  <a:txBody>
                    <a:bodyPr/>
                    <a:lstStyle/>
                    <a:p>
                      <a:endParaRPr lang="pl-PL" sz="2800" dirty="0"/>
                    </a:p>
                  </a:txBody>
                  <a:tcPr marL="16179" marR="16179" marT="6067" marB="6067" anchor="ctr">
                    <a:lnL>
                      <a:noFill/>
                    </a:lnL>
                    <a:lnR>
                      <a:noFill/>
                    </a:lnR>
                    <a:lnT>
                      <a:noFill/>
                    </a:lnT>
                    <a:lnB>
                      <a:noFill/>
                    </a:lnB>
                  </a:tcPr>
                </a:tc>
                <a:tc>
                  <a:txBody>
                    <a:bodyPr/>
                    <a:lstStyle/>
                    <a:p>
                      <a:endParaRPr lang="pl-PL" sz="2800" dirty="0"/>
                    </a:p>
                  </a:txBody>
                  <a:tcPr marL="16179" marR="16179" marT="6067" marB="6067" anchor="ctr">
                    <a:lnL>
                      <a:noFill/>
                    </a:lnL>
                    <a:lnR>
                      <a:noFill/>
                    </a:lnR>
                    <a:lnT>
                      <a:noFill/>
                    </a:lnT>
                    <a:lnB>
                      <a:noFill/>
                    </a:lnB>
                  </a:tcPr>
                </a:tc>
                <a:extLst>
                  <a:ext uri="{0D108BD9-81ED-4DB2-BD59-A6C34878D82A}">
                    <a16:rowId xmlns:a16="http://schemas.microsoft.com/office/drawing/2014/main" val="10000"/>
                  </a:ext>
                </a:extLst>
              </a:tr>
              <a:tr h="266947">
                <a:tc>
                  <a:txBody>
                    <a:bodyPr/>
                    <a:lstStyle/>
                    <a:p>
                      <a:r>
                        <a:rPr lang="pl-PL" sz="2800" b="1" dirty="0">
                          <a:solidFill>
                            <a:srgbClr val="FF0000"/>
                          </a:solidFill>
                        </a:rPr>
                        <a:t>BSSID</a:t>
                      </a:r>
                    </a:p>
                  </a:txBody>
                  <a:tcPr marL="16179" marR="16179" marT="6067" marB="6067" anchor="ctr">
                    <a:lnL>
                      <a:noFill/>
                    </a:lnL>
                    <a:lnR>
                      <a:noFill/>
                    </a:lnR>
                    <a:lnT>
                      <a:noFill/>
                    </a:lnT>
                    <a:lnB>
                      <a:noFill/>
                    </a:lnB>
                  </a:tcPr>
                </a:tc>
                <a:tc>
                  <a:txBody>
                    <a:bodyPr/>
                    <a:lstStyle/>
                    <a:p>
                      <a:r>
                        <a:rPr lang="en-US" sz="2800" dirty="0"/>
                        <a:t>MAC address of the access point. In the Client section, a BSSID of “(not associated)” means that the client is not associated with any AP. In this unassociated state, it is searching for an AP to connect with.</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7654369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685901585"/>
              </p:ext>
            </p:extLst>
          </p:nvPr>
        </p:nvGraphicFramePr>
        <p:xfrm>
          <a:off x="1308928" y="2237061"/>
          <a:ext cx="9653482" cy="2999174"/>
        </p:xfrm>
        <a:graphic>
          <a:graphicData uri="http://schemas.openxmlformats.org/drawingml/2006/table">
            <a:tbl>
              <a:tblPr/>
              <a:tblGrid>
                <a:gridCol w="981710">
                  <a:extLst>
                    <a:ext uri="{9D8B030D-6E8A-4147-A177-3AD203B41FA5}">
                      <a16:colId xmlns:a16="http://schemas.microsoft.com/office/drawing/2014/main" val="20000"/>
                    </a:ext>
                  </a:extLst>
                </a:gridCol>
                <a:gridCol w="8671772">
                  <a:extLst>
                    <a:ext uri="{9D8B030D-6E8A-4147-A177-3AD203B41FA5}">
                      <a16:colId xmlns:a16="http://schemas.microsoft.com/office/drawing/2014/main" val="20001"/>
                    </a:ext>
                  </a:extLst>
                </a:gridCol>
              </a:tblGrid>
              <a:tr h="594563">
                <a:tc>
                  <a:txBody>
                    <a:bodyPr/>
                    <a:lstStyle/>
                    <a:p>
                      <a:r>
                        <a:rPr lang="pl-PL" sz="2800" b="1" dirty="0">
                          <a:solidFill>
                            <a:srgbClr val="FF0000"/>
                          </a:solidFill>
                        </a:rPr>
                        <a:t>PWR</a:t>
                      </a:r>
                    </a:p>
                  </a:txBody>
                  <a:tcPr marL="16179" marR="16179" marT="6067" marB="6067" anchor="ctr">
                    <a:lnL>
                      <a:noFill/>
                    </a:lnL>
                    <a:lnR>
                      <a:noFill/>
                    </a:lnR>
                    <a:lnT>
                      <a:noFill/>
                    </a:lnT>
                    <a:lnB>
                      <a:noFill/>
                    </a:lnB>
                  </a:tcPr>
                </a:tc>
                <a:tc>
                  <a:txBody>
                    <a:bodyPr/>
                    <a:lstStyle/>
                    <a:p>
                      <a:r>
                        <a:rPr lang="en-US" sz="2800" dirty="0"/>
                        <a:t>Signal level reported by the card. Its signification depends on the driver, but as the signal gets higher you get closer to the AP or the station. If the BSSID PWR is -1, then the driver doesn't support signal level reporting. If the PWR is -1 for a limited number of stations then this is for a packet which came from the AP to the client but the client transmissions are out of range for your card. </a:t>
                      </a:r>
                    </a:p>
                  </a:txBody>
                  <a:tcPr marL="16179" marR="16179" marT="6067" marB="6067" anchor="ctr">
                    <a:lnL>
                      <a:noFill/>
                    </a:lnL>
                    <a:lnR>
                      <a:noFill/>
                    </a:lnR>
                    <a:lnT>
                      <a:noFill/>
                    </a:lnT>
                    <a:lnB>
                      <a:noFill/>
                    </a:lnB>
                  </a:tcPr>
                </a:tc>
                <a:extLst>
                  <a:ext uri="{0D108BD9-81ED-4DB2-BD59-A6C34878D82A}">
                    <a16:rowId xmlns:a16="http://schemas.microsoft.com/office/drawing/2014/main" val="10002"/>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15001217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242237791"/>
              </p:ext>
            </p:extLst>
          </p:nvPr>
        </p:nvGraphicFramePr>
        <p:xfrm>
          <a:off x="1067163" y="2060415"/>
          <a:ext cx="10144627" cy="3438028"/>
        </p:xfrm>
        <a:graphic>
          <a:graphicData uri="http://schemas.openxmlformats.org/drawingml/2006/table">
            <a:tbl>
              <a:tblPr/>
              <a:tblGrid>
                <a:gridCol w="1905799">
                  <a:extLst>
                    <a:ext uri="{9D8B030D-6E8A-4147-A177-3AD203B41FA5}">
                      <a16:colId xmlns:a16="http://schemas.microsoft.com/office/drawing/2014/main" val="20000"/>
                    </a:ext>
                  </a:extLst>
                </a:gridCol>
                <a:gridCol w="8238828">
                  <a:extLst>
                    <a:ext uri="{9D8B030D-6E8A-4147-A177-3AD203B41FA5}">
                      <a16:colId xmlns:a16="http://schemas.microsoft.com/office/drawing/2014/main" val="20001"/>
                    </a:ext>
                  </a:extLst>
                </a:gridCol>
              </a:tblGrid>
              <a:tr h="230545">
                <a:tc>
                  <a:txBody>
                    <a:bodyPr/>
                    <a:lstStyle/>
                    <a:p>
                      <a:r>
                        <a:rPr lang="pl-PL" sz="2800" b="1" dirty="0">
                          <a:solidFill>
                            <a:srgbClr val="FF0000"/>
                          </a:solidFill>
                        </a:rPr>
                        <a:t>RXQ</a:t>
                      </a:r>
                    </a:p>
                  </a:txBody>
                  <a:tcPr marL="16179" marR="16179" marT="6067" marB="6067" anchor="ctr">
                    <a:lnL>
                      <a:noFill/>
                    </a:lnL>
                    <a:lnR>
                      <a:noFill/>
                    </a:lnR>
                    <a:lnT>
                      <a:noFill/>
                    </a:lnT>
                    <a:lnB>
                      <a:noFill/>
                    </a:lnB>
                  </a:tcPr>
                </a:tc>
                <a:tc>
                  <a:txBody>
                    <a:bodyPr/>
                    <a:lstStyle/>
                    <a:p>
                      <a:r>
                        <a:rPr lang="en-US" sz="2800" dirty="0"/>
                        <a:t>Receive Quality as measured by the percentage of packets (management and data frames) successfully received over the last 10 seconds. See note below for a more detailed explanation.</a:t>
                      </a:r>
                    </a:p>
                  </a:txBody>
                  <a:tcPr marL="16179" marR="16179" marT="6067" marB="6067" anchor="ctr">
                    <a:lnL>
                      <a:noFill/>
                    </a:lnL>
                    <a:lnR>
                      <a:noFill/>
                    </a:lnR>
                    <a:lnT>
                      <a:noFill/>
                    </a:lnT>
                    <a:lnB>
                      <a:noFill/>
                    </a:lnB>
                  </a:tcPr>
                </a:tc>
                <a:extLst>
                  <a:ext uri="{0D108BD9-81ED-4DB2-BD59-A6C34878D82A}">
                    <a16:rowId xmlns:a16="http://schemas.microsoft.com/office/drawing/2014/main" val="10003"/>
                  </a:ext>
                </a:extLst>
              </a:tr>
              <a:tr h="230545">
                <a:tc>
                  <a:txBody>
                    <a:bodyPr/>
                    <a:lstStyle/>
                    <a:p>
                      <a:r>
                        <a:rPr lang="pl-PL" sz="2800" b="1" dirty="0" err="1">
                          <a:solidFill>
                            <a:srgbClr val="FF0000"/>
                          </a:solidFill>
                        </a:rPr>
                        <a:t>Beacons</a:t>
                      </a:r>
                      <a:endParaRPr lang="pl-PL" sz="2800" b="1" dirty="0">
                        <a:solidFill>
                          <a:srgbClr val="FF0000"/>
                        </a:solidFill>
                      </a:endParaRPr>
                    </a:p>
                  </a:txBody>
                  <a:tcPr marL="16179" marR="16179" marT="6067" marB="6067" anchor="ctr">
                    <a:lnL>
                      <a:noFill/>
                    </a:lnL>
                    <a:lnR>
                      <a:noFill/>
                    </a:lnR>
                    <a:lnT>
                      <a:noFill/>
                    </a:lnT>
                    <a:lnB>
                      <a:noFill/>
                    </a:lnB>
                  </a:tcPr>
                </a:tc>
                <a:tc>
                  <a:txBody>
                    <a:bodyPr/>
                    <a:lstStyle/>
                    <a:p>
                      <a:r>
                        <a:rPr lang="en-US" sz="2800" dirty="0"/>
                        <a:t>Number of announcements packets sent by the AP. Each access point sends about ten beacons per second at the lowest rate (1M), so they can usually be picked up from very far.</a:t>
                      </a:r>
                    </a:p>
                  </a:txBody>
                  <a:tcPr marL="16179" marR="16179" marT="6067" marB="6067" anchor="ctr">
                    <a:lnL>
                      <a:noFill/>
                    </a:lnL>
                    <a:lnR>
                      <a:noFill/>
                    </a:lnR>
                    <a:lnT>
                      <a:noFill/>
                    </a:lnT>
                    <a:lnB>
                      <a:noFill/>
                    </a:lnB>
                  </a:tcPr>
                </a:tc>
                <a:extLst>
                  <a:ext uri="{0D108BD9-81ED-4DB2-BD59-A6C34878D82A}">
                    <a16:rowId xmlns:a16="http://schemas.microsoft.com/office/drawing/2014/main" val="10004"/>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33993105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178388202"/>
              </p:ext>
            </p:extLst>
          </p:nvPr>
        </p:nvGraphicFramePr>
        <p:xfrm>
          <a:off x="976419" y="2392925"/>
          <a:ext cx="10110682" cy="3450162"/>
        </p:xfrm>
        <a:graphic>
          <a:graphicData uri="http://schemas.openxmlformats.org/drawingml/2006/table">
            <a:tbl>
              <a:tblPr/>
              <a:tblGrid>
                <a:gridCol w="1465445">
                  <a:extLst>
                    <a:ext uri="{9D8B030D-6E8A-4147-A177-3AD203B41FA5}">
                      <a16:colId xmlns:a16="http://schemas.microsoft.com/office/drawing/2014/main" val="20000"/>
                    </a:ext>
                  </a:extLst>
                </a:gridCol>
                <a:gridCol w="8645237">
                  <a:extLst>
                    <a:ext uri="{9D8B030D-6E8A-4147-A177-3AD203B41FA5}">
                      <a16:colId xmlns:a16="http://schemas.microsoft.com/office/drawing/2014/main" val="20001"/>
                    </a:ext>
                  </a:extLst>
                </a:gridCol>
              </a:tblGrid>
              <a:tr h="121339">
                <a:tc>
                  <a:txBody>
                    <a:bodyPr/>
                    <a:lstStyle/>
                    <a:p>
                      <a:r>
                        <a:rPr lang="pl-PL" sz="2800" b="1" dirty="0">
                          <a:solidFill>
                            <a:srgbClr val="FF0000"/>
                          </a:solidFill>
                        </a:rPr>
                        <a:t># Data</a:t>
                      </a:r>
                    </a:p>
                  </a:txBody>
                  <a:tcPr marL="16179" marR="16179" marT="6067" marB="6067" anchor="ctr">
                    <a:lnL>
                      <a:noFill/>
                    </a:lnL>
                    <a:lnR>
                      <a:noFill/>
                    </a:lnR>
                    <a:lnT>
                      <a:noFill/>
                    </a:lnT>
                    <a:lnB>
                      <a:noFill/>
                    </a:lnB>
                  </a:tcPr>
                </a:tc>
                <a:tc>
                  <a:txBody>
                    <a:bodyPr/>
                    <a:lstStyle/>
                    <a:p>
                      <a:r>
                        <a:rPr lang="en-US" sz="2800" dirty="0"/>
                        <a:t>Number of captured data packets (if WEP, unique IV count), including data broadcast packets.</a:t>
                      </a:r>
                    </a:p>
                  </a:txBody>
                  <a:tcPr marL="16179" marR="16179" marT="6067" marB="6067" anchor="ctr">
                    <a:lnL>
                      <a:noFill/>
                    </a:lnL>
                    <a:lnR>
                      <a:noFill/>
                    </a:lnR>
                    <a:lnT>
                      <a:noFill/>
                    </a:lnT>
                    <a:lnB>
                      <a:noFill/>
                    </a:lnB>
                  </a:tcPr>
                </a:tc>
                <a:extLst>
                  <a:ext uri="{0D108BD9-81ED-4DB2-BD59-A6C34878D82A}">
                    <a16:rowId xmlns:a16="http://schemas.microsoft.com/office/drawing/2014/main" val="10005"/>
                  </a:ext>
                </a:extLst>
              </a:tr>
              <a:tr h="121339">
                <a:tc>
                  <a:txBody>
                    <a:bodyPr/>
                    <a:lstStyle/>
                    <a:p>
                      <a:r>
                        <a:rPr lang="pl-PL" sz="2800" b="1" dirty="0">
                          <a:solidFill>
                            <a:srgbClr val="FF0000"/>
                          </a:solidFill>
                        </a:rPr>
                        <a:t>#/s</a:t>
                      </a:r>
                    </a:p>
                  </a:txBody>
                  <a:tcPr marL="16179" marR="16179" marT="6067" marB="6067" anchor="ctr">
                    <a:lnL>
                      <a:noFill/>
                    </a:lnL>
                    <a:lnR>
                      <a:noFill/>
                    </a:lnR>
                    <a:lnT>
                      <a:noFill/>
                    </a:lnT>
                    <a:lnB>
                      <a:noFill/>
                    </a:lnB>
                  </a:tcPr>
                </a:tc>
                <a:tc>
                  <a:txBody>
                    <a:bodyPr/>
                    <a:lstStyle/>
                    <a:p>
                      <a:r>
                        <a:rPr lang="en-US" sz="2800" dirty="0"/>
                        <a:t>Number of data packets per second measure over the last 10 seconds.</a:t>
                      </a:r>
                    </a:p>
                  </a:txBody>
                  <a:tcPr marL="16179" marR="16179" marT="6067" marB="6067" anchor="ctr">
                    <a:lnL>
                      <a:noFill/>
                    </a:lnL>
                    <a:lnR>
                      <a:noFill/>
                    </a:lnR>
                    <a:lnT>
                      <a:noFill/>
                    </a:lnT>
                    <a:lnB>
                      <a:noFill/>
                    </a:lnB>
                  </a:tcPr>
                </a:tc>
                <a:extLst>
                  <a:ext uri="{0D108BD9-81ED-4DB2-BD59-A6C34878D82A}">
                    <a16:rowId xmlns:a16="http://schemas.microsoft.com/office/drawing/2014/main" val="10006"/>
                  </a:ext>
                </a:extLst>
              </a:tr>
              <a:tr h="266947">
                <a:tc>
                  <a:txBody>
                    <a:bodyPr/>
                    <a:lstStyle/>
                    <a:p>
                      <a:r>
                        <a:rPr lang="pl-PL" sz="2800" b="1" dirty="0">
                          <a:solidFill>
                            <a:srgbClr val="FF0000"/>
                          </a:solidFill>
                        </a:rPr>
                        <a:t>CH</a:t>
                      </a:r>
                    </a:p>
                  </a:txBody>
                  <a:tcPr marL="16179" marR="16179" marT="6067" marB="6067" anchor="ctr">
                    <a:lnL>
                      <a:noFill/>
                    </a:lnL>
                    <a:lnR>
                      <a:noFill/>
                    </a:lnR>
                    <a:lnT>
                      <a:noFill/>
                    </a:lnT>
                    <a:lnB>
                      <a:noFill/>
                    </a:lnB>
                  </a:tcPr>
                </a:tc>
                <a:tc>
                  <a:txBody>
                    <a:bodyPr/>
                    <a:lstStyle/>
                    <a:p>
                      <a:r>
                        <a:rPr lang="en-US" sz="2800" dirty="0"/>
                        <a:t>Channel number (taken from beacon packets).</a:t>
                      </a:r>
                      <a:br>
                        <a:rPr lang="en-US" sz="2800" dirty="0"/>
                      </a:br>
                      <a:r>
                        <a:rPr lang="en-US" sz="2800" dirty="0"/>
                        <a:t>Note: sometimes packets from other channels are captured even if </a:t>
                      </a:r>
                      <a:r>
                        <a:rPr lang="en-US" sz="2800" dirty="0" err="1"/>
                        <a:t>airodump</a:t>
                      </a:r>
                      <a:r>
                        <a:rPr lang="en-US" sz="2800" dirty="0"/>
                        <a:t>-ng is not hopping, because of radio interference or overlapping channels.</a:t>
                      </a:r>
                    </a:p>
                  </a:txBody>
                  <a:tcPr marL="16179" marR="16179" marT="6067" marB="6067" anchor="ctr">
                    <a:lnL>
                      <a:noFill/>
                    </a:lnL>
                    <a:lnR>
                      <a:noFill/>
                    </a:lnR>
                    <a:lnT>
                      <a:noFill/>
                    </a:lnT>
                    <a:lnB>
                      <a:noFill/>
                    </a:lnB>
                  </a:tcPr>
                </a:tc>
                <a:extLst>
                  <a:ext uri="{0D108BD9-81ED-4DB2-BD59-A6C34878D82A}">
                    <a16:rowId xmlns:a16="http://schemas.microsoft.com/office/drawing/2014/main" val="10007"/>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7654369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608636084"/>
              </p:ext>
            </p:extLst>
          </p:nvPr>
        </p:nvGraphicFramePr>
        <p:xfrm>
          <a:off x="1215409" y="2392925"/>
          <a:ext cx="10152245" cy="2572454"/>
        </p:xfrm>
        <a:graphic>
          <a:graphicData uri="http://schemas.openxmlformats.org/drawingml/2006/table">
            <a:tbl>
              <a:tblPr/>
              <a:tblGrid>
                <a:gridCol w="1722898">
                  <a:extLst>
                    <a:ext uri="{9D8B030D-6E8A-4147-A177-3AD203B41FA5}">
                      <a16:colId xmlns:a16="http://schemas.microsoft.com/office/drawing/2014/main" val="20000"/>
                    </a:ext>
                  </a:extLst>
                </a:gridCol>
                <a:gridCol w="8429347">
                  <a:extLst>
                    <a:ext uri="{9D8B030D-6E8A-4147-A177-3AD203B41FA5}">
                      <a16:colId xmlns:a16="http://schemas.microsoft.com/office/drawing/2014/main" val="20001"/>
                    </a:ext>
                  </a:extLst>
                </a:gridCol>
              </a:tblGrid>
              <a:tr h="339750">
                <a:tc>
                  <a:txBody>
                    <a:bodyPr/>
                    <a:lstStyle/>
                    <a:p>
                      <a:r>
                        <a:rPr lang="pl-PL" sz="2800" b="1" dirty="0">
                          <a:solidFill>
                            <a:srgbClr val="FF0000"/>
                          </a:solidFill>
                        </a:rPr>
                        <a:t>MB</a:t>
                      </a:r>
                    </a:p>
                  </a:txBody>
                  <a:tcPr marL="16179" marR="16179" marT="6067" marB="6067" anchor="ctr">
                    <a:lnL>
                      <a:noFill/>
                    </a:lnL>
                    <a:lnR>
                      <a:noFill/>
                    </a:lnR>
                    <a:lnT>
                      <a:noFill/>
                    </a:lnT>
                    <a:lnB>
                      <a:noFill/>
                    </a:lnB>
                  </a:tcPr>
                </a:tc>
                <a:tc>
                  <a:txBody>
                    <a:bodyPr/>
                    <a:lstStyle/>
                    <a:p>
                      <a:r>
                        <a:rPr lang="en-US" sz="2800" dirty="0"/>
                        <a:t>Maximum speed supported by the AP. If MB = 11, it's 802.11b, if MB = 22 it's 802.11b+ and up to 54 are 802.11g. Anything higher is 802.11n or 802.11ac. The dot (after 54 above) indicates short preamble is supported. Displays “e” following the MB speed value if the network has </a:t>
                      </a:r>
                      <a:r>
                        <a:rPr lang="en-US" sz="2800" dirty="0" err="1"/>
                        <a:t>QoS</a:t>
                      </a:r>
                      <a:r>
                        <a:rPr lang="en-US" sz="2800" dirty="0"/>
                        <a:t> enabled.</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4191498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304159179"/>
              </p:ext>
            </p:extLst>
          </p:nvPr>
        </p:nvGraphicFramePr>
        <p:xfrm>
          <a:off x="1215409" y="2392925"/>
          <a:ext cx="10152245" cy="2572454"/>
        </p:xfrm>
        <a:graphic>
          <a:graphicData uri="http://schemas.openxmlformats.org/drawingml/2006/table">
            <a:tbl>
              <a:tblPr/>
              <a:tblGrid>
                <a:gridCol w="1722898">
                  <a:extLst>
                    <a:ext uri="{9D8B030D-6E8A-4147-A177-3AD203B41FA5}">
                      <a16:colId xmlns:a16="http://schemas.microsoft.com/office/drawing/2014/main" val="20000"/>
                    </a:ext>
                  </a:extLst>
                </a:gridCol>
                <a:gridCol w="8429347">
                  <a:extLst>
                    <a:ext uri="{9D8B030D-6E8A-4147-A177-3AD203B41FA5}">
                      <a16:colId xmlns:a16="http://schemas.microsoft.com/office/drawing/2014/main" val="20001"/>
                    </a:ext>
                  </a:extLst>
                </a:gridCol>
              </a:tblGrid>
              <a:tr h="339750">
                <a:tc>
                  <a:txBody>
                    <a:bodyPr/>
                    <a:lstStyle/>
                    <a:p>
                      <a:r>
                        <a:rPr lang="pl-PL" sz="2800" b="1" dirty="0">
                          <a:solidFill>
                            <a:srgbClr val="FF0000"/>
                          </a:solidFill>
                        </a:rPr>
                        <a:t>ENC</a:t>
                      </a:r>
                    </a:p>
                  </a:txBody>
                  <a:tcPr marL="16179" marR="16179" marT="6067" marB="6067" anchor="ctr">
                    <a:lnL>
                      <a:noFill/>
                    </a:lnL>
                    <a:lnR>
                      <a:noFill/>
                    </a:lnR>
                    <a:lnT>
                      <a:noFill/>
                    </a:lnT>
                    <a:lnB>
                      <a:noFill/>
                    </a:lnB>
                  </a:tcPr>
                </a:tc>
                <a:tc>
                  <a:txBody>
                    <a:bodyPr/>
                    <a:lstStyle/>
                    <a:p>
                      <a:r>
                        <a:rPr lang="pl-PL" sz="2800" dirty="0" err="1"/>
                        <a:t>Encryption</a:t>
                      </a:r>
                      <a:r>
                        <a:rPr lang="pl-PL" sz="2800" dirty="0"/>
                        <a:t> </a:t>
                      </a:r>
                      <a:r>
                        <a:rPr lang="pl-PL" sz="2800" dirty="0" err="1"/>
                        <a:t>algorithm</a:t>
                      </a:r>
                      <a:r>
                        <a:rPr lang="pl-PL" sz="2800" dirty="0"/>
                        <a:t> in </a:t>
                      </a:r>
                      <a:r>
                        <a:rPr lang="pl-PL" sz="2800" dirty="0" err="1"/>
                        <a:t>use</a:t>
                      </a:r>
                      <a:r>
                        <a:rPr lang="pl-PL" sz="2800" dirty="0"/>
                        <a:t>. OPN = no </a:t>
                      </a:r>
                      <a:r>
                        <a:rPr lang="pl-PL" sz="2800" dirty="0" err="1"/>
                        <a:t>encryption</a:t>
                      </a:r>
                      <a:r>
                        <a:rPr lang="pl-PL" sz="2800" dirty="0"/>
                        <a:t>,“WEP?” = WEP </a:t>
                      </a:r>
                      <a:r>
                        <a:rPr lang="pl-PL" sz="2800" dirty="0" err="1"/>
                        <a:t>or</a:t>
                      </a:r>
                      <a:r>
                        <a:rPr lang="pl-PL" sz="2800" dirty="0"/>
                        <a:t> </a:t>
                      </a:r>
                      <a:r>
                        <a:rPr lang="pl-PL" sz="2800" dirty="0" err="1"/>
                        <a:t>higher</a:t>
                      </a:r>
                      <a:r>
                        <a:rPr lang="pl-PL" sz="2800" dirty="0"/>
                        <a:t> (not </a:t>
                      </a:r>
                      <a:r>
                        <a:rPr lang="pl-PL" sz="2800" dirty="0" err="1"/>
                        <a:t>enough</a:t>
                      </a:r>
                      <a:r>
                        <a:rPr lang="pl-PL" sz="2800" dirty="0"/>
                        <a:t> data to </a:t>
                      </a:r>
                      <a:r>
                        <a:rPr lang="pl-PL" sz="2800" dirty="0" err="1"/>
                        <a:t>choose</a:t>
                      </a:r>
                      <a:r>
                        <a:rPr lang="pl-PL" sz="2800" dirty="0"/>
                        <a:t> </a:t>
                      </a:r>
                      <a:r>
                        <a:rPr lang="pl-PL" sz="2800" dirty="0" err="1"/>
                        <a:t>between</a:t>
                      </a:r>
                      <a:r>
                        <a:rPr lang="pl-PL" sz="2800" dirty="0"/>
                        <a:t> WEP and WPA/WPA2), WEP (</a:t>
                      </a:r>
                      <a:r>
                        <a:rPr lang="pl-PL" sz="2800" dirty="0" err="1"/>
                        <a:t>without</a:t>
                      </a:r>
                      <a:r>
                        <a:rPr lang="pl-PL" sz="2800" dirty="0"/>
                        <a:t> the </a:t>
                      </a:r>
                      <a:r>
                        <a:rPr lang="pl-PL" sz="2800" dirty="0" err="1"/>
                        <a:t>question</a:t>
                      </a:r>
                      <a:r>
                        <a:rPr lang="pl-PL" sz="2800" dirty="0"/>
                        <a:t> </a:t>
                      </a:r>
                      <a:r>
                        <a:rPr lang="pl-PL" sz="2800" dirty="0" err="1"/>
                        <a:t>mark</a:t>
                      </a:r>
                      <a:r>
                        <a:rPr lang="pl-PL" sz="2800" dirty="0"/>
                        <a:t>) </a:t>
                      </a:r>
                      <a:r>
                        <a:rPr lang="pl-PL" sz="2800" dirty="0" err="1"/>
                        <a:t>indicates</a:t>
                      </a:r>
                      <a:r>
                        <a:rPr lang="pl-PL" sz="2800" dirty="0"/>
                        <a:t> </a:t>
                      </a:r>
                      <a:r>
                        <a:rPr lang="pl-PL" sz="2800" dirty="0" err="1"/>
                        <a:t>static</a:t>
                      </a:r>
                      <a:r>
                        <a:rPr lang="pl-PL" sz="2800" dirty="0"/>
                        <a:t> </a:t>
                      </a:r>
                      <a:r>
                        <a:rPr lang="pl-PL" sz="2800" dirty="0" err="1"/>
                        <a:t>or</a:t>
                      </a:r>
                      <a:r>
                        <a:rPr lang="pl-PL" sz="2800" dirty="0"/>
                        <a:t> </a:t>
                      </a:r>
                      <a:r>
                        <a:rPr lang="pl-PL" sz="2800" dirty="0" err="1"/>
                        <a:t>dynamic</a:t>
                      </a:r>
                      <a:r>
                        <a:rPr lang="pl-PL" sz="2800" dirty="0"/>
                        <a:t> WEP, and WPA, WPA2 </a:t>
                      </a:r>
                      <a:r>
                        <a:rPr lang="pl-PL" sz="2800" dirty="0" err="1"/>
                        <a:t>or</a:t>
                      </a:r>
                      <a:r>
                        <a:rPr lang="pl-PL" sz="2800" dirty="0"/>
                        <a:t> WPA3 </a:t>
                      </a:r>
                      <a:r>
                        <a:rPr lang="pl-PL" sz="2800" dirty="0" err="1"/>
                        <a:t>if</a:t>
                      </a:r>
                      <a:r>
                        <a:rPr lang="pl-PL" sz="2800" dirty="0"/>
                        <a:t> TKIP </a:t>
                      </a:r>
                      <a:r>
                        <a:rPr lang="pl-PL" sz="2800" dirty="0" err="1"/>
                        <a:t>or</a:t>
                      </a:r>
                      <a:r>
                        <a:rPr lang="pl-PL" sz="2800" dirty="0"/>
                        <a:t> CCMP </a:t>
                      </a:r>
                      <a:r>
                        <a:rPr lang="pl-PL" sz="2800" dirty="0" err="1"/>
                        <a:t>is</a:t>
                      </a:r>
                      <a:r>
                        <a:rPr lang="pl-PL" sz="2800" dirty="0"/>
                        <a:t> </a:t>
                      </a:r>
                      <a:r>
                        <a:rPr lang="pl-PL" sz="2800" dirty="0" err="1"/>
                        <a:t>present</a:t>
                      </a:r>
                      <a:r>
                        <a:rPr lang="pl-PL" sz="2800" dirty="0"/>
                        <a:t> (WPA3 with TKIP </a:t>
                      </a:r>
                      <a:r>
                        <a:rPr lang="pl-PL" sz="2800" dirty="0" err="1"/>
                        <a:t>allows</a:t>
                      </a:r>
                      <a:r>
                        <a:rPr lang="pl-PL" sz="2800" dirty="0"/>
                        <a:t> WPA </a:t>
                      </a:r>
                      <a:r>
                        <a:rPr lang="pl-PL" sz="2800" dirty="0" err="1"/>
                        <a:t>or</a:t>
                      </a:r>
                      <a:r>
                        <a:rPr lang="pl-PL" sz="2800" dirty="0"/>
                        <a:t> WPA2 </a:t>
                      </a:r>
                      <a:r>
                        <a:rPr lang="pl-PL" sz="2800" dirty="0" err="1"/>
                        <a:t>association</a:t>
                      </a:r>
                      <a:r>
                        <a:rPr lang="pl-PL" sz="2800" dirty="0"/>
                        <a:t>, </a:t>
                      </a:r>
                      <a:r>
                        <a:rPr lang="pl-PL" sz="2800" dirty="0" err="1"/>
                        <a:t>pure</a:t>
                      </a:r>
                      <a:r>
                        <a:rPr lang="pl-PL" sz="2800" dirty="0"/>
                        <a:t> WPA3 </a:t>
                      </a:r>
                      <a:r>
                        <a:rPr lang="pl-PL" sz="2800" dirty="0" err="1"/>
                        <a:t>only</a:t>
                      </a:r>
                      <a:r>
                        <a:rPr lang="pl-PL" sz="2800" dirty="0"/>
                        <a:t> </a:t>
                      </a:r>
                      <a:r>
                        <a:rPr lang="pl-PL" sz="2800" dirty="0" err="1"/>
                        <a:t>allows</a:t>
                      </a:r>
                      <a:r>
                        <a:rPr lang="pl-PL" sz="2800" dirty="0"/>
                        <a:t> CCMP). </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35087275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592096204"/>
              </p:ext>
            </p:extLst>
          </p:nvPr>
        </p:nvGraphicFramePr>
        <p:xfrm>
          <a:off x="1215409" y="2392925"/>
          <a:ext cx="9622309" cy="2572454"/>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CIPHER</a:t>
                      </a:r>
                    </a:p>
                  </a:txBody>
                  <a:tcPr marL="16179" marR="16179" marT="6067" marB="6067" anchor="ctr">
                    <a:lnL>
                      <a:noFill/>
                    </a:lnL>
                    <a:lnR>
                      <a:noFill/>
                    </a:lnR>
                    <a:lnT>
                      <a:noFill/>
                    </a:lnT>
                    <a:lnB>
                      <a:noFill/>
                    </a:lnB>
                  </a:tcPr>
                </a:tc>
                <a:tc>
                  <a:txBody>
                    <a:bodyPr/>
                    <a:lstStyle/>
                    <a:p>
                      <a:r>
                        <a:rPr lang="en-US" sz="2800" dirty="0"/>
                        <a:t>The cipher detected. One of CCMP, WRAP, TKIP, WEP, WEP40, or WEP104. Not mandatory, but TKIP is typically used with WPA and CCMP is typically used with WPA2. WEP40 is displayed when the key index is greater then 0. The standard states that the index can be 0-3 for 40bit and should be 0 for 104 bit.</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1197669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1219595412"/>
              </p:ext>
            </p:extLst>
          </p:nvPr>
        </p:nvGraphicFramePr>
        <p:xfrm>
          <a:off x="1215409" y="2392925"/>
          <a:ext cx="9622309" cy="1719014"/>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AUTH</a:t>
                      </a:r>
                    </a:p>
                  </a:txBody>
                  <a:tcPr marL="16179" marR="16179" marT="6067" marB="6067" anchor="ctr">
                    <a:lnL>
                      <a:noFill/>
                    </a:lnL>
                    <a:lnR>
                      <a:noFill/>
                    </a:lnR>
                    <a:lnT>
                      <a:noFill/>
                    </a:lnT>
                    <a:lnB>
                      <a:noFill/>
                    </a:lnB>
                  </a:tcPr>
                </a:tc>
                <a:tc>
                  <a:txBody>
                    <a:bodyPr/>
                    <a:lstStyle/>
                    <a:p>
                      <a:r>
                        <a:rPr lang="en-US" sz="2800" dirty="0"/>
                        <a:t>The authentication protocol used. One of MGT (WPA/WPA2 using a separate authentication server), SKA (shared key for WEP), PSK (pre-shared key for WPA/WPA2), or OPN (open for WEP).</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15134431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774551501"/>
              </p:ext>
            </p:extLst>
          </p:nvPr>
        </p:nvGraphicFramePr>
        <p:xfrm>
          <a:off x="1215409" y="2392925"/>
          <a:ext cx="9622309" cy="3438028"/>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AUTH</a:t>
                      </a:r>
                    </a:p>
                  </a:txBody>
                  <a:tcPr marL="16179" marR="16179" marT="6067" marB="6067" anchor="ctr">
                    <a:lnL>
                      <a:noFill/>
                    </a:lnL>
                    <a:lnR>
                      <a:noFill/>
                    </a:lnR>
                    <a:lnT>
                      <a:noFill/>
                    </a:lnT>
                    <a:lnB>
                      <a:noFill/>
                    </a:lnB>
                  </a:tcPr>
                </a:tc>
                <a:tc>
                  <a:txBody>
                    <a:bodyPr/>
                    <a:lstStyle/>
                    <a:p>
                      <a:r>
                        <a:rPr lang="en-US" sz="2800" dirty="0"/>
                        <a:t>The authentication protocol used. One of MGT (WPA/WPA2 using a separate authentication server), SKA (shared key for WEP), PSK (pre-shared key for WPA/WPA2), or OPN (open for WEP).</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dirty="0">
                          <a:solidFill>
                            <a:srgbClr val="FF0000"/>
                          </a:solidFill>
                        </a:rPr>
                        <a:t>ESSID</a:t>
                      </a:r>
                    </a:p>
                  </a:txBody>
                  <a:tcPr marL="16179" marR="16179" marT="6067" marB="6067" anchor="ctr">
                    <a:lnL>
                      <a:noFill/>
                    </a:lnL>
                    <a:lnR>
                      <a:noFill/>
                    </a:lnR>
                    <a:lnT>
                      <a:noFill/>
                    </a:lnT>
                    <a:lnB>
                      <a:noFill/>
                    </a:lnB>
                  </a:tcPr>
                </a:tc>
                <a:tc>
                  <a:txBody>
                    <a:bodyPr/>
                    <a:lstStyle/>
                    <a:p>
                      <a:r>
                        <a:rPr lang="en-US" sz="2800" dirty="0"/>
                        <a:t>Shows the wireless network name. The so-called “SSID”, which can be empty if SSID hiding is activated. In this case, </a:t>
                      </a:r>
                      <a:r>
                        <a:rPr lang="en-US" sz="2800" dirty="0" err="1"/>
                        <a:t>airodump</a:t>
                      </a:r>
                      <a:r>
                        <a:rPr lang="en-US" sz="2800" dirty="0"/>
                        <a:t>-ng will try to recover the SSID from probe responses and association requests. </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18296720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04280694"/>
              </p:ext>
            </p:extLst>
          </p:nvPr>
        </p:nvGraphicFramePr>
        <p:xfrm>
          <a:off x="1215409" y="2392925"/>
          <a:ext cx="9622309" cy="3011308"/>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STATION</a:t>
                      </a:r>
                    </a:p>
                  </a:txBody>
                  <a:tcPr marL="16179" marR="16179" marT="6067" marB="6067" anchor="ctr">
                    <a:lnL>
                      <a:noFill/>
                    </a:lnL>
                    <a:lnR>
                      <a:noFill/>
                    </a:lnR>
                    <a:lnT>
                      <a:noFill/>
                    </a:lnT>
                    <a:lnB>
                      <a:noFill/>
                    </a:lnB>
                  </a:tcPr>
                </a:tc>
                <a:tc>
                  <a:txBody>
                    <a:bodyPr/>
                    <a:lstStyle/>
                    <a:p>
                      <a:r>
                        <a:rPr lang="en-US" sz="2800" dirty="0"/>
                        <a:t>MAC address of each associated station or stations searching for an AP to connect with. Clients not currently associated with an AP have a BSSID of “(not associated)”.</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a:solidFill>
                            <a:srgbClr val="FF0000"/>
                          </a:solidFill>
                        </a:rPr>
                        <a:t>Rate</a:t>
                      </a:r>
                    </a:p>
                  </a:txBody>
                  <a:tcPr marL="16179" marR="16179" marT="6067" marB="6067" anchor="ctr">
                    <a:lnL>
                      <a:noFill/>
                    </a:lnL>
                    <a:lnR>
                      <a:noFill/>
                    </a:lnR>
                    <a:lnT>
                      <a:noFill/>
                    </a:lnT>
                    <a:lnB>
                      <a:noFill/>
                    </a:lnB>
                  </a:tcPr>
                </a:tc>
                <a:tc>
                  <a:txBody>
                    <a:bodyPr/>
                    <a:lstStyle/>
                    <a:p>
                      <a:r>
                        <a:rPr lang="en-US" sz="2800" dirty="0"/>
                        <a:t>Station's receive rate, followed by transmit rate. Displays “e” following each rate if the network has </a:t>
                      </a:r>
                      <a:r>
                        <a:rPr lang="en-US" sz="2800" dirty="0" err="1"/>
                        <a:t>QoS</a:t>
                      </a:r>
                      <a:r>
                        <a:rPr lang="en-US" sz="2800" dirty="0"/>
                        <a:t> enabled.</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33962982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004139739"/>
              </p:ext>
            </p:extLst>
          </p:nvPr>
        </p:nvGraphicFramePr>
        <p:xfrm>
          <a:off x="1215409" y="2392925"/>
          <a:ext cx="9892473" cy="3889016"/>
        </p:xfrm>
        <a:graphic>
          <a:graphicData uri="http://schemas.openxmlformats.org/drawingml/2006/table">
            <a:tbl>
              <a:tblPr/>
              <a:tblGrid>
                <a:gridCol w="1678813">
                  <a:extLst>
                    <a:ext uri="{9D8B030D-6E8A-4147-A177-3AD203B41FA5}">
                      <a16:colId xmlns:a16="http://schemas.microsoft.com/office/drawing/2014/main" val="20000"/>
                    </a:ext>
                  </a:extLst>
                </a:gridCol>
                <a:gridCol w="8213660">
                  <a:extLst>
                    <a:ext uri="{9D8B030D-6E8A-4147-A177-3AD203B41FA5}">
                      <a16:colId xmlns:a16="http://schemas.microsoft.com/office/drawing/2014/main" val="20001"/>
                    </a:ext>
                  </a:extLst>
                </a:gridCol>
              </a:tblGrid>
              <a:tr h="339750">
                <a:tc>
                  <a:txBody>
                    <a:bodyPr/>
                    <a:lstStyle/>
                    <a:p>
                      <a:r>
                        <a:rPr lang="pl-PL" sz="2800" b="1" dirty="0">
                          <a:solidFill>
                            <a:srgbClr val="FF0000"/>
                          </a:solidFill>
                        </a:rPr>
                        <a:t>Lost</a:t>
                      </a:r>
                    </a:p>
                  </a:txBody>
                  <a:tcPr marL="16179" marR="16179" marT="6067" marB="6067" anchor="ctr">
                    <a:lnL>
                      <a:noFill/>
                    </a:lnL>
                    <a:lnR>
                      <a:noFill/>
                    </a:lnR>
                    <a:lnT>
                      <a:noFill/>
                    </a:lnT>
                    <a:lnB>
                      <a:noFill/>
                    </a:lnB>
                  </a:tcPr>
                </a:tc>
                <a:tc>
                  <a:txBody>
                    <a:bodyPr/>
                    <a:lstStyle/>
                    <a:p>
                      <a:r>
                        <a:rPr lang="en-US" sz="2800" dirty="0"/>
                        <a:t>The number of data packets lost over the last 10 seconds based on the sequence number. See note below for a more detailed explanation.</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a:solidFill>
                            <a:srgbClr val="FF0000"/>
                          </a:solidFill>
                        </a:rPr>
                        <a:t>Packets</a:t>
                      </a:r>
                    </a:p>
                  </a:txBody>
                  <a:tcPr marL="16179" marR="16179" marT="6067" marB="6067" anchor="ctr">
                    <a:lnL>
                      <a:noFill/>
                    </a:lnL>
                    <a:lnR>
                      <a:noFill/>
                    </a:lnR>
                    <a:lnT>
                      <a:noFill/>
                    </a:lnT>
                    <a:lnB>
                      <a:noFill/>
                    </a:lnB>
                  </a:tcPr>
                </a:tc>
                <a:tc>
                  <a:txBody>
                    <a:bodyPr/>
                    <a:lstStyle/>
                    <a:p>
                      <a:r>
                        <a:rPr lang="en-US" sz="2800" dirty="0"/>
                        <a:t>The number of data packets sent by the client.</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r h="339750">
                <a:tc>
                  <a:txBody>
                    <a:bodyPr/>
                    <a:lstStyle/>
                    <a:p>
                      <a:r>
                        <a:rPr lang="pl-PL" sz="2800" b="1" dirty="0">
                          <a:solidFill>
                            <a:srgbClr val="FF0000"/>
                          </a:solidFill>
                        </a:rPr>
                        <a:t>Notes</a:t>
                      </a:r>
                    </a:p>
                  </a:txBody>
                  <a:tcPr marL="16179" marR="16179" marT="6067" marB="6067" anchor="ctr">
                    <a:lnL>
                      <a:noFill/>
                    </a:lnL>
                    <a:lnR>
                      <a:noFill/>
                    </a:lnR>
                    <a:lnT>
                      <a:noFill/>
                    </a:lnT>
                    <a:lnB>
                      <a:noFill/>
                    </a:lnB>
                  </a:tcPr>
                </a:tc>
                <a:tc>
                  <a:txBody>
                    <a:bodyPr/>
                    <a:lstStyle/>
                    <a:p>
                      <a:r>
                        <a:rPr lang="en-US" sz="2800" dirty="0"/>
                        <a:t>Additional information about the client, such as captured EAPOL or PMKID.</a:t>
                      </a:r>
                    </a:p>
                  </a:txBody>
                  <a:tcPr marL="16179" marR="16179" marT="6067" marB="6067" anchor="ctr">
                    <a:lnL>
                      <a:noFill/>
                    </a:lnL>
                    <a:lnR>
                      <a:noFill/>
                    </a:lnR>
                    <a:lnT>
                      <a:noFill/>
                    </a:lnT>
                    <a:lnB>
                      <a:noFill/>
                    </a:lnB>
                  </a:tcPr>
                </a:tc>
                <a:extLst>
                  <a:ext uri="{0D108BD9-81ED-4DB2-BD59-A6C34878D82A}">
                    <a16:rowId xmlns:a16="http://schemas.microsoft.com/office/drawing/2014/main" val="10002"/>
                  </a:ext>
                </a:extLst>
              </a:tr>
              <a:tr h="339750">
                <a:tc>
                  <a:txBody>
                    <a:bodyPr/>
                    <a:lstStyle/>
                    <a:p>
                      <a:r>
                        <a:rPr lang="pl-PL" sz="2800" b="1" dirty="0" err="1">
                          <a:solidFill>
                            <a:srgbClr val="FF0000"/>
                          </a:solidFill>
                        </a:rPr>
                        <a:t>Probes</a:t>
                      </a:r>
                      <a:endParaRPr lang="pl-PL" sz="2800" b="1" dirty="0">
                        <a:solidFill>
                          <a:srgbClr val="FF0000"/>
                        </a:solidFill>
                      </a:endParaRPr>
                    </a:p>
                  </a:txBody>
                  <a:tcPr marL="16179" marR="16179" marT="6067" marB="6067" anchor="ctr">
                    <a:lnL>
                      <a:noFill/>
                    </a:lnL>
                    <a:lnR>
                      <a:noFill/>
                    </a:lnR>
                    <a:lnT>
                      <a:noFill/>
                    </a:lnT>
                    <a:lnB>
                      <a:noFill/>
                    </a:lnB>
                  </a:tcPr>
                </a:tc>
                <a:tc>
                  <a:txBody>
                    <a:bodyPr/>
                    <a:lstStyle/>
                    <a:p>
                      <a:r>
                        <a:rPr lang="en-US" sz="2800" dirty="0"/>
                        <a:t>The ESSIDs probed by the client. These are the networks the client is trying to connect to if it is not currently connected. </a:t>
                      </a:r>
                    </a:p>
                  </a:txBody>
                  <a:tcPr marL="16179" marR="16179" marT="6067" marB="6067" anchor="ctr">
                    <a:lnL>
                      <a:noFill/>
                    </a:lnL>
                    <a:lnR>
                      <a:noFill/>
                    </a:lnR>
                    <a:lnT>
                      <a:noFill/>
                    </a:lnT>
                    <a:lnB>
                      <a:noFill/>
                    </a:lnB>
                  </a:tcPr>
                </a:tc>
                <a:extLst>
                  <a:ext uri="{0D108BD9-81ED-4DB2-BD59-A6C34878D82A}">
                    <a16:rowId xmlns:a16="http://schemas.microsoft.com/office/drawing/2014/main" val="10003"/>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5776210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40000" y="2055858"/>
            <a:ext cx="11233248" cy="3539430"/>
          </a:xfrm>
          <a:prstGeom prst="rect">
            <a:avLst/>
          </a:prstGeom>
        </p:spPr>
        <p:txBody>
          <a:bodyPr wrap="square">
            <a:spAutoFit/>
          </a:bodyPr>
          <a:lstStyle/>
          <a:p>
            <a:r>
              <a:rPr lang="en-GB" sz="2800" b="1" dirty="0">
                <a:solidFill>
                  <a:srgbClr val="0070C0"/>
                </a:solidFill>
              </a:rPr>
              <a:t>Step 3 - Use of the </a:t>
            </a:r>
            <a:r>
              <a:rPr lang="en-GB" sz="2800" b="1" dirty="0" err="1">
                <a:solidFill>
                  <a:srgbClr val="0070C0"/>
                </a:solidFill>
              </a:rPr>
              <a:t>aireplay</a:t>
            </a:r>
            <a:r>
              <a:rPr lang="en-GB" sz="2800" b="1" dirty="0">
                <a:solidFill>
                  <a:srgbClr val="0070C0"/>
                </a:solidFill>
              </a:rPr>
              <a:t>-ng application</a:t>
            </a:r>
            <a:endParaRPr lang="pl-PL" sz="2800" b="1" dirty="0">
              <a:solidFill>
                <a:srgbClr val="0070C0"/>
              </a:solidFill>
            </a:endParaRPr>
          </a:p>
          <a:p>
            <a:endParaRPr lang="pl-PL" sz="2800" dirty="0"/>
          </a:p>
          <a:p>
            <a:r>
              <a:rPr lang="en-GB" sz="2800" dirty="0"/>
              <a:t>Command syntax: </a:t>
            </a:r>
            <a:endParaRPr lang="pl-PL" sz="2800" dirty="0"/>
          </a:p>
          <a:p>
            <a:r>
              <a:rPr lang="en-GB" sz="2800" i="1" dirty="0" err="1">
                <a:solidFill>
                  <a:srgbClr val="FF0000"/>
                </a:solidFill>
              </a:rPr>
              <a:t>aireplay</a:t>
            </a:r>
            <a:r>
              <a:rPr lang="en-GB" sz="2800" i="1" dirty="0">
                <a:solidFill>
                  <a:srgbClr val="FF0000"/>
                </a:solidFill>
              </a:rPr>
              <a:t>-ng&lt;option&gt;&lt;interface&gt;</a:t>
            </a:r>
            <a:endParaRPr lang="pl-PL" sz="2800" i="1" dirty="0">
              <a:solidFill>
                <a:srgbClr val="FF0000"/>
              </a:solidFill>
            </a:endParaRPr>
          </a:p>
          <a:p>
            <a:endParaRPr lang="pl-PL" sz="2800" dirty="0"/>
          </a:p>
          <a:p>
            <a:r>
              <a:rPr lang="en-GB" sz="2800" b="1" dirty="0"/>
              <a:t>Usage example </a:t>
            </a:r>
            <a:r>
              <a:rPr lang="en-GB" sz="2800" dirty="0"/>
              <a:t>(injection of artificial traffic into WEP network): </a:t>
            </a:r>
            <a:endParaRPr lang="pl-PL" sz="2800" dirty="0"/>
          </a:p>
          <a:p>
            <a:endParaRPr lang="pl-PL" sz="2800" dirty="0"/>
          </a:p>
          <a:p>
            <a:r>
              <a:rPr lang="en-GB" sz="2800" i="1" dirty="0" err="1">
                <a:solidFill>
                  <a:srgbClr val="FF0000"/>
                </a:solidFill>
              </a:rPr>
              <a:t>aireplay</a:t>
            </a:r>
            <a:r>
              <a:rPr lang="en-GB" sz="2800" i="1" dirty="0">
                <a:solidFill>
                  <a:srgbClr val="FF0000"/>
                </a:solidFill>
              </a:rPr>
              <a:t>-ng -3 -b 10:FE:ED:90:A9:26 -h FF:FF:FF:FF:FF:FF -x 30 mon0</a:t>
            </a:r>
            <a:endParaRPr lang="pl-PL" sz="2800" i="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25443292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az 6" descr="C:\Users\SYSTEM1\Desktop\Dyplomowa\APS_images\05.png"/>
          <p:cNvPicPr/>
          <p:nvPr/>
        </p:nvPicPr>
        <p:blipFill>
          <a:blip r:embed="rId2">
            <a:extLst>
              <a:ext uri="{28A0092B-C50C-407E-A947-70E740481C1C}">
                <a14:useLocalDpi xmlns:a14="http://schemas.microsoft.com/office/drawing/2010/main" val="0"/>
              </a:ext>
            </a:extLst>
          </a:blip>
          <a:stretch>
            <a:fillRect/>
          </a:stretch>
        </p:blipFill>
        <p:spPr bwMode="auto">
          <a:xfrm>
            <a:off x="724263" y="2398186"/>
            <a:ext cx="10532805" cy="3753232"/>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31024802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623392" y="2024238"/>
            <a:ext cx="11233248" cy="3970318"/>
          </a:xfrm>
          <a:prstGeom prst="rect">
            <a:avLst/>
          </a:prstGeom>
        </p:spPr>
        <p:txBody>
          <a:bodyPr wrap="square">
            <a:spAutoFit/>
          </a:bodyPr>
          <a:lstStyle/>
          <a:p>
            <a:r>
              <a:rPr lang="en-GB" sz="2800" b="1" dirty="0">
                <a:solidFill>
                  <a:srgbClr val="0070C0"/>
                </a:solidFill>
              </a:rPr>
              <a:t>Step 4 - Use the </a:t>
            </a:r>
            <a:r>
              <a:rPr lang="en-GB" sz="2800" b="1" dirty="0" err="1">
                <a:solidFill>
                  <a:srgbClr val="0070C0"/>
                </a:solidFill>
              </a:rPr>
              <a:t>aircrack</a:t>
            </a:r>
            <a:r>
              <a:rPr lang="en-GB" sz="2800" b="1" dirty="0">
                <a:solidFill>
                  <a:srgbClr val="0070C0"/>
                </a:solidFill>
              </a:rPr>
              <a:t>-ng application</a:t>
            </a:r>
            <a:endParaRPr lang="pl-PL" sz="2800" b="1" dirty="0">
              <a:solidFill>
                <a:srgbClr val="0070C0"/>
              </a:solidFill>
            </a:endParaRPr>
          </a:p>
          <a:p>
            <a:endParaRPr lang="pl-PL" sz="2800" dirty="0"/>
          </a:p>
          <a:p>
            <a:r>
              <a:rPr lang="en-GB" sz="2800" dirty="0"/>
              <a:t>Command syntax: </a:t>
            </a:r>
            <a:endParaRPr lang="pl-PL" sz="2800" dirty="0"/>
          </a:p>
          <a:p>
            <a:r>
              <a:rPr lang="en-GB" sz="2800" i="1" dirty="0" err="1">
                <a:solidFill>
                  <a:srgbClr val="FF0000"/>
                </a:solidFill>
              </a:rPr>
              <a:t>aircrack</a:t>
            </a:r>
            <a:r>
              <a:rPr lang="en-GB" sz="2800" i="1" dirty="0">
                <a:solidFill>
                  <a:srgbClr val="FF0000"/>
                </a:solidFill>
              </a:rPr>
              <a:t>-ng -w </a:t>
            </a:r>
            <a:r>
              <a:rPr lang="en-GB" sz="2800" i="1" dirty="0" err="1">
                <a:solidFill>
                  <a:srgbClr val="FF0000"/>
                </a:solidFill>
              </a:rPr>
              <a:t>dictionary_location</a:t>
            </a:r>
            <a:r>
              <a:rPr lang="en-GB" sz="2800" i="1" dirty="0">
                <a:solidFill>
                  <a:srgbClr val="FF0000"/>
                </a:solidFill>
              </a:rPr>
              <a:t> </a:t>
            </a:r>
            <a:r>
              <a:rPr lang="en-GB" sz="2800" i="1" dirty="0" err="1">
                <a:solidFill>
                  <a:srgbClr val="FF0000"/>
                </a:solidFill>
              </a:rPr>
              <a:t>sequence_location</a:t>
            </a:r>
            <a:endParaRPr lang="pl-PL" sz="2800" i="1" dirty="0">
              <a:solidFill>
                <a:srgbClr val="FF0000"/>
              </a:solidFill>
            </a:endParaRPr>
          </a:p>
          <a:p>
            <a:endParaRPr lang="pl-PL" sz="2800" dirty="0"/>
          </a:p>
          <a:p>
            <a:endParaRPr lang="pl-PL" sz="2800" dirty="0"/>
          </a:p>
          <a:p>
            <a:r>
              <a:rPr lang="en-GB" sz="2800" b="1" dirty="0"/>
              <a:t>Usage example </a:t>
            </a:r>
            <a:r>
              <a:rPr lang="en-GB" sz="2800" dirty="0"/>
              <a:t>(getting WPA / WPA2 key value using a dictionary):</a:t>
            </a:r>
            <a:endParaRPr lang="pl-PL" sz="2800" dirty="0"/>
          </a:p>
          <a:p>
            <a:r>
              <a:rPr lang="en-GB" sz="2800" dirty="0"/>
              <a:t> </a:t>
            </a:r>
            <a:endParaRPr lang="pl-PL" sz="2800" dirty="0"/>
          </a:p>
          <a:p>
            <a:r>
              <a:rPr lang="en-GB" sz="2800" i="1" dirty="0" err="1">
                <a:solidFill>
                  <a:srgbClr val="FF0000"/>
                </a:solidFill>
              </a:rPr>
              <a:t>aircrack</a:t>
            </a:r>
            <a:r>
              <a:rPr lang="en-GB" sz="2800" i="1" dirty="0">
                <a:solidFill>
                  <a:srgbClr val="FF0000"/>
                </a:solidFill>
              </a:rPr>
              <a:t>-ng -w /root/dictionary.txt /root/</a:t>
            </a:r>
            <a:r>
              <a:rPr lang="en-GB" sz="2800" i="1" dirty="0" err="1">
                <a:solidFill>
                  <a:srgbClr val="FF0000"/>
                </a:solidFill>
              </a:rPr>
              <a:t>handshake.cap</a:t>
            </a:r>
            <a:endParaRPr lang="pl-PL" sz="2800" i="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11443428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descr="C:\Users\SYSTEM1\Desktop\Dyplomowa\APS_images\04.png"/>
          <p:cNvPicPr/>
          <p:nvPr/>
        </p:nvPicPr>
        <p:blipFill>
          <a:blip r:embed="rId2">
            <a:extLst>
              <a:ext uri="{28A0092B-C50C-407E-A947-70E740481C1C}">
                <a14:useLocalDpi xmlns:a14="http://schemas.microsoft.com/office/drawing/2010/main" val="0"/>
              </a:ext>
            </a:extLst>
          </a:blip>
          <a:stretch>
            <a:fillRect/>
          </a:stretch>
        </p:blipFill>
        <p:spPr bwMode="auto">
          <a:xfrm>
            <a:off x="1067163" y="2242996"/>
            <a:ext cx="10009546" cy="4126631"/>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8894997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366720" y="2171343"/>
            <a:ext cx="11233248" cy="3970318"/>
          </a:xfrm>
          <a:prstGeom prst="rect">
            <a:avLst/>
          </a:prstGeom>
        </p:spPr>
        <p:txBody>
          <a:bodyPr wrap="square">
            <a:spAutoFit/>
          </a:bodyPr>
          <a:lstStyle/>
          <a:p>
            <a:pPr marL="285750" indent="-285750" algn="just">
              <a:buFont typeface="Arial" panose="020B0604020202020204" pitchFamily="34" charset="0"/>
              <a:buChar char="•"/>
            </a:pPr>
            <a:r>
              <a:rPr lang="en-GB" sz="2800" dirty="0"/>
              <a:t>An interesting programme is the application called </a:t>
            </a:r>
            <a:r>
              <a:rPr lang="en-GB" sz="2800" i="1" dirty="0"/>
              <a:t>crunch</a:t>
            </a:r>
            <a:r>
              <a:rPr lang="en-GB" sz="2800" dirty="0"/>
              <a:t>, which allows you to generate a list of network key positions based on a specific criterion and character space. </a:t>
            </a:r>
            <a:endParaRPr lang="pl-PL" sz="2800" dirty="0"/>
          </a:p>
          <a:p>
            <a:pPr marL="285750" indent="-285750" algn="just">
              <a:buFont typeface="Arial" panose="020B0604020202020204" pitchFamily="34" charset="0"/>
              <a:buChar char="•"/>
            </a:pPr>
            <a:r>
              <a:rPr lang="en-GB" sz="2800" dirty="0"/>
              <a:t>It is often used as an input source for the </a:t>
            </a:r>
            <a:r>
              <a:rPr lang="en-GB" sz="2800" dirty="0" err="1"/>
              <a:t>aircrack</a:t>
            </a:r>
            <a:r>
              <a:rPr lang="en-GB" sz="2800" dirty="0"/>
              <a:t>-ng application. Usage example (forcibly retrieving the value of an 8-character key without using a dictionary, based on the character space: abc0123456789)</a:t>
            </a:r>
            <a:r>
              <a:rPr lang="pl-PL" sz="2800" dirty="0"/>
              <a:t>.</a:t>
            </a:r>
          </a:p>
          <a:p>
            <a:pPr algn="just"/>
            <a:r>
              <a:rPr lang="en-GB" sz="2800" i="1" dirty="0"/>
              <a:t> </a:t>
            </a:r>
            <a:endParaRPr lang="pl-PL" sz="2800" dirty="0"/>
          </a:p>
          <a:p>
            <a:pPr algn="just"/>
            <a:r>
              <a:rPr lang="en-GB" sz="2800" b="1" i="1" dirty="0">
                <a:solidFill>
                  <a:srgbClr val="FF0000"/>
                </a:solidFill>
              </a:rPr>
              <a:t>crunch 8 8 abc0123456789 -t @@@@@@@@ | </a:t>
            </a:r>
            <a:r>
              <a:rPr lang="en-GB" sz="2800" b="1" i="1" dirty="0" err="1">
                <a:solidFill>
                  <a:srgbClr val="FF0000"/>
                </a:solidFill>
              </a:rPr>
              <a:t>aircrack</a:t>
            </a:r>
            <a:r>
              <a:rPr lang="en-GB" sz="2800" b="1" i="1" dirty="0">
                <a:solidFill>
                  <a:srgbClr val="FF0000"/>
                </a:solidFill>
              </a:rPr>
              <a:t>-ng -</a:t>
            </a:r>
            <a:r>
              <a:rPr lang="en-GB" sz="2800" b="1" i="1" dirty="0" err="1">
                <a:solidFill>
                  <a:srgbClr val="FF0000"/>
                </a:solidFill>
              </a:rPr>
              <a:t>bssid</a:t>
            </a:r>
            <a:r>
              <a:rPr lang="en-GB" sz="2800" b="1" i="1" dirty="0">
                <a:solidFill>
                  <a:srgbClr val="FF0000"/>
                </a:solidFill>
              </a:rPr>
              <a:t> 10:FE:ED:90:A9:26 -w- /root/</a:t>
            </a:r>
            <a:r>
              <a:rPr lang="en-GB" sz="2800" b="1" i="1" dirty="0" err="1">
                <a:solidFill>
                  <a:srgbClr val="FF0000"/>
                </a:solidFill>
              </a:rPr>
              <a:t>handshake.cap</a:t>
            </a:r>
            <a:endParaRPr lang="pl-PL" sz="2800" b="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34241463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descr="C:\Users\SYSTEM1\Desktop\Dyplomowa\APS_images\07.png"/>
          <p:cNvPicPr/>
          <p:nvPr/>
        </p:nvPicPr>
        <p:blipFill>
          <a:blip r:embed="rId2">
            <a:extLst>
              <a:ext uri="{28A0092B-C50C-407E-A947-70E740481C1C}">
                <a14:useLocalDpi xmlns:a14="http://schemas.microsoft.com/office/drawing/2010/main" val="0"/>
              </a:ext>
            </a:extLst>
          </a:blip>
          <a:stretch>
            <a:fillRect/>
          </a:stretch>
        </p:blipFill>
        <p:spPr bwMode="auto">
          <a:xfrm>
            <a:off x="1067163" y="1974272"/>
            <a:ext cx="10387880" cy="4352916"/>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5521914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7AEEF3F9-B315-4667-B581-C8924A67112D}"/>
              </a:ext>
            </a:extLst>
          </p:cNvPr>
          <p:cNvSpPr>
            <a:spLocks noChangeArrowheads="1"/>
          </p:cNvSpPr>
          <p:nvPr/>
        </p:nvSpPr>
        <p:spPr bwMode="auto">
          <a:xfrm>
            <a:off x="6118899" y="3112861"/>
            <a:ext cx="87376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a:spcBef>
                <a:spcPct val="0"/>
              </a:spcBef>
              <a:buClrTx/>
              <a:buSzTx/>
              <a:buNone/>
            </a:pPr>
            <a:endParaRPr lang="pl-PL" altLang="pl-PL" sz="2400" b="1" dirty="0">
              <a:solidFill>
                <a:schemeClr val="tx2"/>
              </a:solidFill>
              <a:latin typeface="Arial" panose="020B0604020202020204" pitchFamily="34" charset="0"/>
            </a:endParaRPr>
          </a:p>
        </p:txBody>
      </p:sp>
      <p:sp>
        <p:nvSpPr>
          <p:cNvPr id="12292" name="Rectangle 9">
            <a:extLst>
              <a:ext uri="{FF2B5EF4-FFF2-40B4-BE49-F238E27FC236}">
                <a16:creationId xmlns:a16="http://schemas.microsoft.com/office/drawing/2014/main" id="{A33936FF-CCA5-4CF3-B067-E3ED84CEE25D}"/>
              </a:ext>
            </a:extLst>
          </p:cNvPr>
          <p:cNvSpPr>
            <a:spLocks noChangeArrowheads="1"/>
          </p:cNvSpPr>
          <p:nvPr/>
        </p:nvSpPr>
        <p:spPr bwMode="auto">
          <a:xfrm>
            <a:off x="929080" y="2230220"/>
            <a:ext cx="10379637" cy="326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marL="285750" indent="-285750" fontAlgn="base">
              <a:spcAft>
                <a:spcPts val="600"/>
              </a:spcAft>
            </a:pPr>
            <a:r>
              <a:rPr lang="en-GB" sz="2800" dirty="0">
                <a:latin typeface="+mn-lt"/>
              </a:rPr>
              <a:t>A </a:t>
            </a:r>
            <a:r>
              <a:rPr lang="en-GB" sz="2800" b="1" dirty="0">
                <a:solidFill>
                  <a:srgbClr val="FF0000"/>
                </a:solidFill>
                <a:latin typeface="+mn-lt"/>
              </a:rPr>
              <a:t>Virtual Private Network </a:t>
            </a:r>
            <a:r>
              <a:rPr lang="en-GB" sz="2800" dirty="0">
                <a:latin typeface="+mn-lt"/>
              </a:rPr>
              <a:t>is a tunnel through which private network traffic flows between the sender and recipient over a public network. </a:t>
            </a:r>
            <a:endParaRPr lang="pl-PL" sz="2800" dirty="0">
              <a:latin typeface="+mn-lt"/>
            </a:endParaRPr>
          </a:p>
          <a:p>
            <a:pPr marL="285750" indent="-285750" algn="just" fontAlgn="base">
              <a:spcAft>
                <a:spcPts val="600"/>
              </a:spcAft>
            </a:pPr>
            <a:r>
              <a:rPr lang="en-GB" sz="2800" dirty="0">
                <a:latin typeface="+mn-lt"/>
              </a:rPr>
              <a:t>A </a:t>
            </a:r>
            <a:r>
              <a:rPr lang="en-GB" sz="2800" b="1" dirty="0">
                <a:solidFill>
                  <a:srgbClr val="FF0000"/>
                </a:solidFill>
                <a:latin typeface="+mn-lt"/>
              </a:rPr>
              <a:t>VPN network </a:t>
            </a:r>
            <a:r>
              <a:rPr lang="en-GB" sz="2800" dirty="0">
                <a:latin typeface="+mn-lt"/>
              </a:rPr>
              <a:t>encrypts all activities on the internet, hides the IP address, protecting the identity of the network user. A VPN connection offers secure access to applications, websites and entertainment platforms from anywhere in the world. </a:t>
            </a:r>
            <a:endParaRPr lang="pl-PL" sz="2800" dirty="0">
              <a:latin typeface="+mn-lt"/>
            </a:endParaRPr>
          </a:p>
        </p:txBody>
      </p:sp>
      <p:sp>
        <p:nvSpPr>
          <p:cNvPr id="6"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Virtual VPN tunnels</a:t>
            </a:r>
            <a:endParaRPr lang="pl-PL" altLang="pl-PL" b="1" dirty="0">
              <a:solidFill>
                <a:schemeClr val="tx2"/>
              </a:solidFill>
              <a:latin typeface="Arial" panose="020B0604020202020204" pitchFamily="34" charset="0"/>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2644241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7AEEF3F9-B315-4667-B581-C8924A67112D}"/>
              </a:ext>
            </a:extLst>
          </p:cNvPr>
          <p:cNvSpPr>
            <a:spLocks noChangeArrowheads="1"/>
          </p:cNvSpPr>
          <p:nvPr/>
        </p:nvSpPr>
        <p:spPr bwMode="auto">
          <a:xfrm>
            <a:off x="6118899" y="3112861"/>
            <a:ext cx="87376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a:spcBef>
                <a:spcPct val="0"/>
              </a:spcBef>
              <a:buClrTx/>
              <a:buSzTx/>
              <a:buNone/>
            </a:pPr>
            <a:endParaRPr lang="pl-PL" altLang="pl-PL" sz="2400" b="1" dirty="0">
              <a:solidFill>
                <a:schemeClr val="tx2"/>
              </a:solidFill>
              <a:latin typeface="Arial" panose="020B0604020202020204" pitchFamily="34" charset="0"/>
            </a:endParaRPr>
          </a:p>
        </p:txBody>
      </p:sp>
      <p:pic>
        <p:nvPicPr>
          <p:cNvPr id="1026" name="Picture 2" descr="Co to jest VPN i przed czym chroni? | PrywatnośćwSieci.p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4345" y="3501798"/>
            <a:ext cx="8780331" cy="3004397"/>
          </a:xfrm>
          <a:prstGeom prst="rect">
            <a:avLst/>
          </a:prstGeom>
          <a:noFill/>
          <a:extLst>
            <a:ext uri="{909E8E84-426E-40DD-AFC4-6F175D3DCCD1}">
              <a14:hiddenFill xmlns:a14="http://schemas.microsoft.com/office/drawing/2010/main">
                <a:solidFill>
                  <a:srgbClr val="FFFFFF"/>
                </a:solidFill>
              </a14:hiddenFill>
            </a:ext>
          </a:extLst>
        </p:spPr>
      </p:pic>
      <p:sp>
        <p:nvSpPr>
          <p:cNvPr id="6"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Virtual VPN tunnels</a:t>
            </a:r>
            <a:endParaRPr lang="pl-PL" altLang="pl-PL" b="1" dirty="0">
              <a:solidFill>
                <a:schemeClr val="tx2"/>
              </a:solidFill>
              <a:latin typeface="Arial" panose="020B0604020202020204" pitchFamily="34" charset="0"/>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2" name="Prostokąt 1"/>
          <p:cNvSpPr/>
          <p:nvPr/>
        </p:nvSpPr>
        <p:spPr>
          <a:xfrm>
            <a:off x="911880" y="1932192"/>
            <a:ext cx="10060919" cy="1384995"/>
          </a:xfrm>
          <a:prstGeom prst="rect">
            <a:avLst/>
          </a:prstGeom>
        </p:spPr>
        <p:txBody>
          <a:bodyPr wrap="square">
            <a:spAutoFit/>
          </a:bodyPr>
          <a:lstStyle/>
          <a:p>
            <a:r>
              <a:rPr lang="en-GB" sz="2800" dirty="0"/>
              <a:t>It is possible to optionally compress or encrypt transmitted data to provide better quality or a higher level of security, thus protecting privacy within the network.</a:t>
            </a:r>
            <a:endParaRPr lang="pl-PL" sz="2800" dirty="0"/>
          </a:p>
        </p:txBody>
      </p:sp>
    </p:spTree>
    <p:extLst>
      <p:ext uri="{BB962C8B-B14F-4D97-AF65-F5344CB8AC3E}">
        <p14:creationId xmlns:p14="http://schemas.microsoft.com/office/powerpoint/2010/main" val="2019665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653868" y="2374335"/>
            <a:ext cx="10287759" cy="3539430"/>
          </a:xfrm>
          <a:prstGeom prst="rect">
            <a:avLst/>
          </a:prstGeom>
        </p:spPr>
        <p:txBody>
          <a:bodyPr wrap="square">
            <a:spAutoFit/>
          </a:bodyPr>
          <a:lstStyle/>
          <a:p>
            <a:pPr algn="just"/>
            <a:r>
              <a:rPr lang="en-GB" sz="2800" dirty="0"/>
              <a:t>VPNs can be divided into two main categories: </a:t>
            </a:r>
            <a:endParaRPr lang="pl-PL" sz="2800" dirty="0"/>
          </a:p>
          <a:p>
            <a:pPr algn="just"/>
            <a:endParaRPr lang="pl-PL" sz="2800" dirty="0"/>
          </a:p>
          <a:p>
            <a:pPr marL="285750" indent="-285750" algn="just">
              <a:buFontTx/>
              <a:buChar char="-"/>
            </a:pPr>
            <a:r>
              <a:rPr lang="en-GB" sz="2800" b="1" dirty="0">
                <a:solidFill>
                  <a:srgbClr val="FF0000"/>
                </a:solidFill>
              </a:rPr>
              <a:t>A remote access VPN </a:t>
            </a:r>
            <a:r>
              <a:rPr lang="en-GB" sz="2800" dirty="0"/>
              <a:t>that allows users to connect to a remote network, usually through special software. </a:t>
            </a:r>
            <a:endParaRPr lang="pl-PL" sz="2800" dirty="0"/>
          </a:p>
          <a:p>
            <a:pPr marL="285750" indent="-285750" algn="just">
              <a:buFontTx/>
              <a:buChar char="-"/>
            </a:pPr>
            <a:endParaRPr lang="pl-PL" sz="2800" dirty="0"/>
          </a:p>
          <a:p>
            <a:pPr marL="265113" indent="-265113" algn="just"/>
            <a:r>
              <a:rPr lang="en-GB" sz="2800" dirty="0"/>
              <a:t>- </a:t>
            </a:r>
            <a:r>
              <a:rPr lang="en-GB" sz="2800" b="1" dirty="0">
                <a:solidFill>
                  <a:srgbClr val="FF0000"/>
                </a:solidFill>
              </a:rPr>
              <a:t>Site-to-site VPNs </a:t>
            </a:r>
            <a:r>
              <a:rPr lang="en-GB" sz="2800" dirty="0"/>
              <a:t>used by companies, especially large corporations. They allow users in selected locations to securely access other users' networks.</a:t>
            </a:r>
            <a:endParaRPr lang="pl-PL" sz="2800"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Virtual VPN tunnels</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14756841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PN - jak działa? - PC World - Testy i Ceny sprzętu PC, RTV, Foto, Porady  IT, Download, Aktualnośc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153" y="2050652"/>
            <a:ext cx="11563151" cy="365395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Virtual VPN tunnels</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30875245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941117" y="1943713"/>
            <a:ext cx="10281065" cy="3108543"/>
          </a:xfrm>
          <a:prstGeom prst="rect">
            <a:avLst/>
          </a:prstGeom>
        </p:spPr>
        <p:txBody>
          <a:bodyPr wrap="square">
            <a:spAutoFit/>
          </a:bodyPr>
          <a:lstStyle/>
          <a:p>
            <a:pPr algn="just"/>
            <a:r>
              <a:rPr lang="en-GB" sz="2800" dirty="0"/>
              <a:t>An example of a dedicated VPN development software is </a:t>
            </a:r>
            <a:r>
              <a:rPr lang="pl-PL" sz="2800" b="1" i="1" dirty="0" err="1">
                <a:solidFill>
                  <a:srgbClr val="FF0000"/>
                </a:solidFill>
              </a:rPr>
              <a:t>FortiClient</a:t>
            </a:r>
            <a:r>
              <a:rPr lang="pl-PL" sz="2800" b="1" i="1" dirty="0">
                <a:solidFill>
                  <a:srgbClr val="FF0000"/>
                </a:solidFill>
              </a:rPr>
              <a:t> VPN</a:t>
            </a:r>
            <a:r>
              <a:rPr lang="en-GB" sz="2800" dirty="0"/>
              <a:t>. </a:t>
            </a:r>
            <a:r>
              <a:rPr lang="en-US" sz="2800" dirty="0"/>
              <a:t>VPN App</a:t>
            </a:r>
            <a:r>
              <a:rPr lang="pl-PL" sz="2800" dirty="0" err="1"/>
              <a:t>lication</a:t>
            </a:r>
            <a:r>
              <a:rPr lang="en-US" sz="2800" dirty="0"/>
              <a:t> allows you to create a secure Virtual Private Network (VPN) connection using IPSec or SSL VPN "Tunnel Mode" connections between your Android device and FortiGate Firewall. Your connection will be fully encrypted and all traffic will be sent over the secure tunnel.</a:t>
            </a:r>
            <a:endParaRPr lang="pl-PL" sz="2800" dirty="0"/>
          </a:p>
          <a:p>
            <a:pPr algn="just"/>
            <a:endParaRPr lang="pl-PL" sz="2800"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Virtual VPN tunnels</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31178183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72836" y="1829413"/>
            <a:ext cx="9746673" cy="1815882"/>
          </a:xfrm>
          <a:prstGeom prst="rect">
            <a:avLst/>
          </a:prstGeom>
        </p:spPr>
        <p:txBody>
          <a:bodyPr wrap="square">
            <a:spAutoFit/>
          </a:bodyPr>
          <a:lstStyle/>
          <a:p>
            <a:pPr algn="just"/>
            <a:r>
              <a:rPr lang="en-US" sz="2800" dirty="0"/>
              <a:t>This easy to use app supports both SSL and </a:t>
            </a:r>
            <a:r>
              <a:rPr lang="en-US" sz="2800" dirty="0" err="1"/>
              <a:t>IPSec</a:t>
            </a:r>
            <a:r>
              <a:rPr lang="en-US" sz="2800" dirty="0"/>
              <a:t> VPN with </a:t>
            </a:r>
            <a:r>
              <a:rPr lang="en-US" sz="2800" dirty="0" err="1"/>
              <a:t>FortiToken</a:t>
            </a:r>
            <a:r>
              <a:rPr lang="en-US" sz="2800" dirty="0"/>
              <a:t> support. The VPN features included in this free app are limited so upgrade to </a:t>
            </a:r>
            <a:r>
              <a:rPr lang="en-US" sz="2800" dirty="0" err="1"/>
              <a:t>FortiClient</a:t>
            </a:r>
            <a:r>
              <a:rPr lang="en-US" sz="2800" dirty="0"/>
              <a:t> - Fabric Agent for advanced functionality and technical support.</a:t>
            </a:r>
            <a:endParaRPr lang="pl-PL" sz="2800" dirty="0"/>
          </a:p>
        </p:txBody>
      </p:sp>
      <p:pic>
        <p:nvPicPr>
          <p:cNvPr id="2" name="Obraz 1">
            <a:extLst>
              <a:ext uri="{FF2B5EF4-FFF2-40B4-BE49-F238E27FC236}">
                <a16:creationId xmlns:a16="http://schemas.microsoft.com/office/drawing/2014/main" id="{93692B2C-10BB-46CE-945B-6C72E5691C75}"/>
              </a:ext>
            </a:extLst>
          </p:cNvPr>
          <p:cNvPicPr>
            <a:picLocks noChangeAspect="1"/>
          </p:cNvPicPr>
          <p:nvPr/>
        </p:nvPicPr>
        <p:blipFill>
          <a:blip r:embed="rId2"/>
          <a:stretch>
            <a:fillRect/>
          </a:stretch>
        </p:blipFill>
        <p:spPr>
          <a:xfrm>
            <a:off x="6561089" y="3376318"/>
            <a:ext cx="5155217" cy="3084343"/>
          </a:xfrm>
          <a:prstGeom prst="rect">
            <a:avLst/>
          </a:prstGeom>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Virtual VPN tunnels</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79808116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a:extLst>
              <a:ext uri="{FF2B5EF4-FFF2-40B4-BE49-F238E27FC236}">
                <a16:creationId xmlns:a16="http://schemas.microsoft.com/office/drawing/2014/main" id="{B3ECF5B0-DDE8-45F9-8BFA-05F51A0D3E7E}"/>
              </a:ext>
            </a:extLst>
          </p:cNvPr>
          <p:cNvSpPr/>
          <p:nvPr/>
        </p:nvSpPr>
        <p:spPr>
          <a:xfrm>
            <a:off x="252253" y="2001926"/>
            <a:ext cx="5919947" cy="2246769"/>
          </a:xfrm>
          <a:prstGeom prst="rect">
            <a:avLst/>
          </a:prstGeom>
        </p:spPr>
        <p:txBody>
          <a:bodyPr wrap="square">
            <a:spAutoFit/>
          </a:bodyPr>
          <a:lstStyle/>
          <a:p>
            <a:pPr algn="just"/>
            <a:r>
              <a:rPr lang="pl-PL" sz="2800" dirty="0" err="1"/>
              <a:t>After</a:t>
            </a:r>
            <a:r>
              <a:rPr lang="pl-PL" sz="2800" dirty="0"/>
              <a:t> </a:t>
            </a:r>
            <a:r>
              <a:rPr lang="pl-PL" sz="2800" dirty="0" err="1"/>
              <a:t>configuring</a:t>
            </a:r>
            <a:r>
              <a:rPr lang="pl-PL" sz="2800" dirty="0"/>
              <a:t> the </a:t>
            </a:r>
            <a:r>
              <a:rPr lang="pl-PL" sz="2800" dirty="0" err="1"/>
              <a:t>settings</a:t>
            </a:r>
            <a:r>
              <a:rPr lang="pl-PL" sz="2800" dirty="0"/>
              <a:t>, </a:t>
            </a:r>
            <a:r>
              <a:rPr lang="pl-PL" sz="2800" dirty="0" err="1"/>
              <a:t>you</a:t>
            </a:r>
            <a:r>
              <a:rPr lang="pl-PL" sz="2800" dirty="0"/>
              <a:t> can </a:t>
            </a:r>
            <a:r>
              <a:rPr lang="pl-PL" sz="2800" dirty="0" err="1"/>
              <a:t>connect</a:t>
            </a:r>
            <a:r>
              <a:rPr lang="pl-PL" sz="2800" dirty="0"/>
              <a:t> to </a:t>
            </a:r>
            <a:r>
              <a:rPr lang="pl-PL" sz="2800" dirty="0" err="1"/>
              <a:t>an</a:t>
            </a:r>
            <a:r>
              <a:rPr lang="pl-PL" sz="2800" dirty="0"/>
              <a:t> </a:t>
            </a:r>
            <a:r>
              <a:rPr lang="pl-PL" sz="2800" dirty="0" err="1"/>
              <a:t>external</a:t>
            </a:r>
            <a:r>
              <a:rPr lang="pl-PL" sz="2800" dirty="0"/>
              <a:t> network. To </a:t>
            </a:r>
            <a:r>
              <a:rPr lang="pl-PL" sz="2800" dirty="0" err="1"/>
              <a:t>establish</a:t>
            </a:r>
            <a:r>
              <a:rPr lang="pl-PL" sz="2800" dirty="0"/>
              <a:t> a </a:t>
            </a:r>
            <a:r>
              <a:rPr lang="pl-PL" sz="2800" dirty="0" err="1"/>
              <a:t>connection</a:t>
            </a:r>
            <a:r>
              <a:rPr lang="pl-PL" sz="2800" dirty="0"/>
              <a:t>, </a:t>
            </a:r>
            <a:r>
              <a:rPr lang="pl-PL" sz="2800" dirty="0" err="1"/>
              <a:t>enter</a:t>
            </a:r>
            <a:r>
              <a:rPr lang="pl-PL" sz="2800" dirty="0"/>
              <a:t> the </a:t>
            </a:r>
            <a:r>
              <a:rPr lang="pl-PL" sz="2800" dirty="0" err="1"/>
              <a:t>user</a:t>
            </a:r>
            <a:r>
              <a:rPr lang="pl-PL" sz="2800" dirty="0"/>
              <a:t> </a:t>
            </a:r>
            <a:r>
              <a:rPr lang="pl-PL" sz="2800" dirty="0" err="1"/>
              <a:t>name</a:t>
            </a:r>
            <a:r>
              <a:rPr lang="pl-PL" sz="2800" dirty="0"/>
              <a:t> and </a:t>
            </a:r>
            <a:r>
              <a:rPr lang="pl-PL" sz="2800" dirty="0" err="1"/>
              <a:t>password</a:t>
            </a:r>
            <a:r>
              <a:rPr lang="pl-PL" sz="2800" dirty="0"/>
              <a:t>, and </a:t>
            </a:r>
            <a:r>
              <a:rPr lang="pl-PL" sz="2800" dirty="0" err="1"/>
              <a:t>then</a:t>
            </a:r>
            <a:r>
              <a:rPr lang="pl-PL" sz="2800" dirty="0"/>
              <a:t> </a:t>
            </a:r>
            <a:r>
              <a:rPr lang="pl-PL" sz="2800" dirty="0" err="1"/>
              <a:t>press</a:t>
            </a:r>
            <a:r>
              <a:rPr lang="pl-PL" sz="2800" dirty="0"/>
              <a:t> the Connect </a:t>
            </a:r>
            <a:r>
              <a:rPr lang="pl-PL" sz="2800" dirty="0" err="1"/>
              <a:t>button</a:t>
            </a:r>
            <a:r>
              <a:rPr lang="pl-PL" sz="2800" dirty="0"/>
              <a:t>. </a:t>
            </a: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Virtual VPN tunnels</a:t>
            </a:r>
            <a:endParaRPr lang="pl-PL" altLang="pl-PL" b="1" dirty="0">
              <a:solidFill>
                <a:schemeClr val="tx2"/>
              </a:solidFill>
              <a:latin typeface="Arial" panose="020B0604020202020204" pitchFamily="34" charset="0"/>
            </a:endParaRPr>
          </a:p>
        </p:txBody>
      </p:sp>
      <p:pic>
        <p:nvPicPr>
          <p:cNvPr id="14" name="Obraz 13">
            <a:extLst>
              <a:ext uri="{FF2B5EF4-FFF2-40B4-BE49-F238E27FC236}">
                <a16:creationId xmlns:a16="http://schemas.microsoft.com/office/drawing/2014/main" id="{2082E4BD-6FC1-4455-99C1-2D0D6D05F840}"/>
              </a:ext>
            </a:extLst>
          </p:cNvPr>
          <p:cNvPicPr>
            <a:picLocks noChangeAspect="1"/>
          </p:cNvPicPr>
          <p:nvPr/>
        </p:nvPicPr>
        <p:blipFill>
          <a:blip r:embed="rId4"/>
          <a:stretch>
            <a:fillRect/>
          </a:stretch>
        </p:blipFill>
        <p:spPr>
          <a:xfrm>
            <a:off x="6468489" y="2001926"/>
            <a:ext cx="5457508" cy="3265202"/>
          </a:xfrm>
          <a:prstGeom prst="rect">
            <a:avLst/>
          </a:prstGeom>
        </p:spPr>
      </p:pic>
    </p:spTree>
    <p:extLst>
      <p:ext uri="{BB962C8B-B14F-4D97-AF65-F5344CB8AC3E}">
        <p14:creationId xmlns:p14="http://schemas.microsoft.com/office/powerpoint/2010/main" val="9761161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a:extLst>
              <a:ext uri="{FF2B5EF4-FFF2-40B4-BE49-F238E27FC236}">
                <a16:creationId xmlns:a16="http://schemas.microsoft.com/office/drawing/2014/main" id="{B3ECF5B0-DDE8-45F9-8BFA-05F51A0D3E7E}"/>
              </a:ext>
            </a:extLst>
          </p:cNvPr>
          <p:cNvSpPr/>
          <p:nvPr/>
        </p:nvSpPr>
        <p:spPr>
          <a:xfrm>
            <a:off x="252253" y="2001926"/>
            <a:ext cx="5919947" cy="1384995"/>
          </a:xfrm>
          <a:prstGeom prst="rect">
            <a:avLst/>
          </a:prstGeom>
        </p:spPr>
        <p:txBody>
          <a:bodyPr wrap="square">
            <a:spAutoFit/>
          </a:bodyPr>
          <a:lstStyle/>
          <a:p>
            <a:pPr algn="just"/>
            <a:r>
              <a:rPr lang="pl-PL" sz="2800" dirty="0" err="1"/>
              <a:t>After</a:t>
            </a:r>
            <a:r>
              <a:rPr lang="pl-PL" sz="2800" dirty="0"/>
              <a:t> </a:t>
            </a:r>
            <a:r>
              <a:rPr lang="pl-PL" sz="2800" dirty="0" err="1"/>
              <a:t>successful</a:t>
            </a:r>
            <a:r>
              <a:rPr lang="pl-PL" sz="2800" dirty="0"/>
              <a:t> </a:t>
            </a:r>
            <a:r>
              <a:rPr lang="pl-PL" sz="2800" dirty="0" err="1"/>
              <a:t>connection</a:t>
            </a:r>
            <a:r>
              <a:rPr lang="pl-PL" sz="2800" dirty="0"/>
              <a:t>, the </a:t>
            </a:r>
            <a:r>
              <a:rPr lang="pl-PL" sz="2800" dirty="0" err="1"/>
              <a:t>message</a:t>
            </a:r>
            <a:r>
              <a:rPr lang="pl-PL" sz="2800" dirty="0"/>
              <a:t> and the </a:t>
            </a:r>
            <a:r>
              <a:rPr lang="pl-PL" sz="2800" dirty="0" err="1"/>
              <a:t>connection</a:t>
            </a:r>
            <a:r>
              <a:rPr lang="pl-PL" sz="2800" dirty="0"/>
              <a:t> status </a:t>
            </a:r>
            <a:r>
              <a:rPr lang="pl-PL" sz="2800" dirty="0" err="1"/>
              <a:t>will</a:t>
            </a:r>
            <a:r>
              <a:rPr lang="pl-PL" sz="2800" dirty="0"/>
              <a:t> be </a:t>
            </a:r>
            <a:r>
              <a:rPr lang="pl-PL" sz="2800" dirty="0" err="1"/>
              <a:t>displayed</a:t>
            </a:r>
            <a:r>
              <a:rPr lang="pl-PL" sz="2800" dirty="0"/>
              <a:t>.</a:t>
            </a: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Virtual VPN tunnels</a:t>
            </a:r>
            <a:endParaRPr lang="pl-PL" altLang="pl-PL" b="1" dirty="0">
              <a:solidFill>
                <a:schemeClr val="tx2"/>
              </a:solidFill>
              <a:latin typeface="Arial" panose="020B0604020202020204" pitchFamily="34" charset="0"/>
            </a:endParaRPr>
          </a:p>
        </p:txBody>
      </p:sp>
      <p:pic>
        <p:nvPicPr>
          <p:cNvPr id="9" name="Obraz 8">
            <a:extLst>
              <a:ext uri="{FF2B5EF4-FFF2-40B4-BE49-F238E27FC236}">
                <a16:creationId xmlns:a16="http://schemas.microsoft.com/office/drawing/2014/main" id="{8B424A36-8749-46AF-8BA5-7E65876F228D}"/>
              </a:ext>
            </a:extLst>
          </p:cNvPr>
          <p:cNvPicPr>
            <a:picLocks noChangeAspect="1"/>
          </p:cNvPicPr>
          <p:nvPr/>
        </p:nvPicPr>
        <p:blipFill>
          <a:blip r:embed="rId4"/>
          <a:stretch>
            <a:fillRect/>
          </a:stretch>
        </p:blipFill>
        <p:spPr>
          <a:xfrm>
            <a:off x="6306311" y="2131481"/>
            <a:ext cx="5457508" cy="3265202"/>
          </a:xfrm>
          <a:prstGeom prst="rect">
            <a:avLst/>
          </a:prstGeom>
        </p:spPr>
      </p:pic>
    </p:spTree>
    <p:extLst>
      <p:ext uri="{BB962C8B-B14F-4D97-AF65-F5344CB8AC3E}">
        <p14:creationId xmlns:p14="http://schemas.microsoft.com/office/powerpoint/2010/main" val="32944650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539999" y="2364834"/>
            <a:ext cx="10957653"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070100"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285750" lvl="0" indent="-285750" eaLnBrk="0" hangingPunct="0">
              <a:buFontTx/>
              <a:buChar char="-"/>
            </a:pPr>
            <a:r>
              <a:rPr lang="pl-PL" sz="2800" dirty="0" err="1">
                <a:latin typeface="+mn-lt"/>
              </a:rPr>
              <a:t>IPSec</a:t>
            </a:r>
            <a:r>
              <a:rPr lang="pl-PL" sz="2800" dirty="0">
                <a:latin typeface="+mn-lt"/>
              </a:rPr>
              <a:t> and SSLVPN “</a:t>
            </a:r>
            <a:r>
              <a:rPr lang="pl-PL" sz="2800" dirty="0" err="1">
                <a:latin typeface="+mn-lt"/>
              </a:rPr>
              <a:t>Tunnel</a:t>
            </a:r>
            <a:r>
              <a:rPr lang="pl-PL" sz="2800" dirty="0">
                <a:latin typeface="+mn-lt"/>
              </a:rPr>
              <a:t> </a:t>
            </a:r>
            <a:r>
              <a:rPr lang="pl-PL" sz="2800" dirty="0" err="1">
                <a:latin typeface="+mn-lt"/>
              </a:rPr>
              <a:t>Mode</a:t>
            </a:r>
            <a:r>
              <a:rPr lang="pl-PL" sz="2800" dirty="0">
                <a:latin typeface="+mn-lt"/>
              </a:rPr>
              <a:t>”</a:t>
            </a:r>
          </a:p>
          <a:p>
            <a:pPr marL="285750" lvl="0" indent="-285750" eaLnBrk="0" hangingPunct="0">
              <a:buFontTx/>
              <a:buChar char="-"/>
            </a:pPr>
            <a:r>
              <a:rPr lang="pl-PL" sz="2800" dirty="0" err="1">
                <a:latin typeface="+mn-lt"/>
              </a:rPr>
              <a:t>Two-factor</a:t>
            </a:r>
            <a:r>
              <a:rPr lang="pl-PL" sz="2800" dirty="0">
                <a:latin typeface="+mn-lt"/>
              </a:rPr>
              <a:t> </a:t>
            </a:r>
            <a:r>
              <a:rPr lang="pl-PL" sz="2800" dirty="0" err="1">
                <a:latin typeface="+mn-lt"/>
              </a:rPr>
              <a:t>Authentication</a:t>
            </a:r>
            <a:r>
              <a:rPr lang="pl-PL" sz="2800" dirty="0">
                <a:latin typeface="+mn-lt"/>
              </a:rPr>
              <a:t> </a:t>
            </a:r>
            <a:r>
              <a:rPr lang="pl-PL" sz="2800" dirty="0" err="1">
                <a:latin typeface="+mn-lt"/>
              </a:rPr>
              <a:t>using</a:t>
            </a:r>
            <a:r>
              <a:rPr lang="pl-PL" sz="2800" dirty="0">
                <a:latin typeface="+mn-lt"/>
              </a:rPr>
              <a:t> </a:t>
            </a:r>
            <a:r>
              <a:rPr lang="pl-PL" sz="2800" dirty="0" err="1">
                <a:latin typeface="+mn-lt"/>
              </a:rPr>
              <a:t>FortiToken</a:t>
            </a:r>
            <a:endParaRPr lang="pl-PL" sz="2800" dirty="0">
              <a:latin typeface="+mn-lt"/>
            </a:endParaRPr>
          </a:p>
          <a:p>
            <a:pPr marL="285750" lvl="0" indent="-285750" eaLnBrk="0" hangingPunct="0">
              <a:buFontTx/>
              <a:buChar char="-"/>
            </a:pPr>
            <a:r>
              <a:rPr lang="pl-PL" sz="2800" dirty="0">
                <a:latin typeface="+mn-lt"/>
              </a:rPr>
              <a:t>Client </a:t>
            </a:r>
            <a:r>
              <a:rPr lang="pl-PL" sz="2800" dirty="0" err="1">
                <a:latin typeface="+mn-lt"/>
              </a:rPr>
              <a:t>Certificates</a:t>
            </a:r>
            <a:endParaRPr lang="pl-PL" sz="2800" dirty="0">
              <a:latin typeface="+mn-lt"/>
            </a:endParaRPr>
          </a:p>
          <a:p>
            <a:pPr marL="285750" lvl="0" indent="-285750" eaLnBrk="0" hangingPunct="0">
              <a:buFontTx/>
              <a:buChar char="-"/>
            </a:pPr>
            <a:r>
              <a:rPr lang="pl-PL" sz="2800" dirty="0">
                <a:latin typeface="+mn-lt"/>
              </a:rPr>
              <a:t>English, </a:t>
            </a:r>
            <a:r>
              <a:rPr lang="pl-PL" sz="2800" dirty="0" err="1">
                <a:latin typeface="+mn-lt"/>
              </a:rPr>
              <a:t>Chinese</a:t>
            </a:r>
            <a:r>
              <a:rPr lang="pl-PL" sz="2800" dirty="0">
                <a:latin typeface="+mn-lt"/>
              </a:rPr>
              <a:t>, </a:t>
            </a:r>
            <a:r>
              <a:rPr lang="pl-PL" sz="2800" dirty="0" err="1">
                <a:latin typeface="+mn-lt"/>
              </a:rPr>
              <a:t>Japanese</a:t>
            </a:r>
            <a:r>
              <a:rPr lang="pl-PL" sz="2800" dirty="0">
                <a:latin typeface="+mn-lt"/>
              </a:rPr>
              <a:t> and </a:t>
            </a:r>
            <a:r>
              <a:rPr lang="pl-PL" sz="2800" dirty="0" err="1">
                <a:latin typeface="+mn-lt"/>
              </a:rPr>
              <a:t>Korean</a:t>
            </a:r>
            <a:r>
              <a:rPr lang="pl-PL" sz="2800" dirty="0">
                <a:latin typeface="+mn-lt"/>
              </a:rPr>
              <a:t> Language </a:t>
            </a:r>
            <a:r>
              <a:rPr lang="pl-PL" sz="2800" dirty="0" err="1">
                <a:latin typeface="+mn-lt"/>
              </a:rPr>
              <a:t>Support</a:t>
            </a:r>
            <a:br>
              <a:rPr lang="pl-PL" sz="2800" dirty="0">
                <a:latin typeface="+mn-lt"/>
              </a:rPr>
            </a:br>
            <a:br>
              <a:rPr lang="pl-PL" sz="2800" dirty="0">
                <a:latin typeface="+mn-lt"/>
              </a:rPr>
            </a:br>
            <a:r>
              <a:rPr lang="pl-PL" sz="2800" dirty="0" err="1">
                <a:latin typeface="+mn-lt"/>
              </a:rPr>
              <a:t>Documentation</a:t>
            </a:r>
            <a:r>
              <a:rPr lang="pl-PL" sz="2800" dirty="0">
                <a:latin typeface="+mn-lt"/>
              </a:rPr>
              <a:t> Link: </a:t>
            </a:r>
            <a:r>
              <a:rPr lang="pl-PL" sz="2800" dirty="0">
                <a:latin typeface="+mn-lt"/>
                <a:hlinkClick r:id="rId2"/>
              </a:rPr>
              <a:t>http://docs.fortinet.com/forticlient/admin-guides</a:t>
            </a:r>
            <a:endParaRPr lang="pl-PL" sz="2800" dirty="0">
              <a:latin typeface="+mn-lt"/>
            </a:endParaRPr>
          </a:p>
          <a:p>
            <a:pPr marL="285750" lvl="0" indent="-285750" eaLnBrk="0" hangingPunct="0">
              <a:buFontTx/>
              <a:buChar char="-"/>
            </a:pPr>
            <a:endParaRPr kumimoji="0" lang="pl-PL" altLang="pl-PL" sz="2800" b="0" i="0" u="none" strike="noStrike" cap="none" normalizeH="0" baseline="0" dirty="0">
              <a:ln>
                <a:noFill/>
              </a:ln>
              <a:solidFill>
                <a:schemeClr val="tx1"/>
              </a:solidFill>
              <a:effectLst/>
              <a:latin typeface="+mn-lt"/>
            </a:endParaRPr>
          </a:p>
        </p:txBody>
      </p:sp>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1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8" name="Titel 1">
            <a:extLst>
              <a:ext uri="{FF2B5EF4-FFF2-40B4-BE49-F238E27FC236}">
                <a16:creationId xmlns:a16="http://schemas.microsoft.com/office/drawing/2014/main" id="{09C8D736-E157-1E9D-90AB-E016DEF007FC}"/>
              </a:ext>
            </a:extLst>
          </p:cNvPr>
          <p:cNvSpPr txBox="1">
            <a:spLocks/>
          </p:cNvSpPr>
          <p:nvPr/>
        </p:nvSpPr>
        <p:spPr>
          <a:xfrm>
            <a:off x="1976745" y="3980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Virtual VPN tunnels</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73769356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067163" y="2092832"/>
            <a:ext cx="10333611" cy="4401205"/>
          </a:xfrm>
          <a:prstGeom prst="rect">
            <a:avLst/>
          </a:prstGeom>
        </p:spPr>
        <p:txBody>
          <a:bodyPr wrap="square">
            <a:spAutoFit/>
          </a:bodyPr>
          <a:lstStyle/>
          <a:p>
            <a:pPr algn="just"/>
            <a:r>
              <a:rPr lang="en-GB" sz="2800" dirty="0"/>
              <a:t>One of the most widely used communication channels is electronic mail (email), which is increasingly becoming a target for hacking attacks.</a:t>
            </a:r>
            <a:endParaRPr lang="pl-PL" sz="2800" dirty="0"/>
          </a:p>
          <a:p>
            <a:pPr algn="just"/>
            <a:endParaRPr lang="pl-PL" sz="2800" dirty="0"/>
          </a:p>
          <a:p>
            <a:pPr algn="just"/>
            <a:r>
              <a:rPr lang="en-GB" sz="2800" dirty="0"/>
              <a:t>Protecting this element is an important part of a cyber security solution package. </a:t>
            </a:r>
            <a:endParaRPr lang="pl-PL" sz="2800" dirty="0"/>
          </a:p>
          <a:p>
            <a:pPr algn="just"/>
            <a:endParaRPr lang="pl-PL" sz="2800" dirty="0"/>
          </a:p>
          <a:p>
            <a:pPr algn="just"/>
            <a:r>
              <a:rPr lang="en-GB" sz="2800" dirty="0"/>
              <a:t>Protecting email and encrypting attachments are two very important online security issues. Email encryption not only minimises the risk of confidential data leaking, but prevents unauthorised interception. </a:t>
            </a:r>
            <a:endParaRPr lang="pl-PL" sz="2800" b="1" dirty="0"/>
          </a:p>
        </p:txBody>
      </p:sp>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444193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179517" y="1992341"/>
            <a:ext cx="9481555" cy="3539430"/>
          </a:xfrm>
          <a:prstGeom prst="rect">
            <a:avLst/>
          </a:prstGeom>
        </p:spPr>
        <p:txBody>
          <a:bodyPr wrap="square">
            <a:spAutoFit/>
          </a:bodyPr>
          <a:lstStyle/>
          <a:p>
            <a:pPr algn="just"/>
            <a:r>
              <a:rPr lang="en-GB" sz="2800" dirty="0"/>
              <a:t>Email and its attachments are not secured by default with SSL and TLS protocols, and all messages are sent as plain text. </a:t>
            </a:r>
            <a:endParaRPr lang="pl-PL" sz="2800" dirty="0"/>
          </a:p>
          <a:p>
            <a:pPr algn="just"/>
            <a:endParaRPr lang="pl-PL" sz="2800" dirty="0"/>
          </a:p>
          <a:p>
            <a:pPr algn="just"/>
            <a:r>
              <a:rPr lang="en-GB" sz="2800" b="1" dirty="0">
                <a:solidFill>
                  <a:srgbClr val="FF0000"/>
                </a:solidFill>
              </a:rPr>
              <a:t>Encryption algorithms</a:t>
            </a:r>
            <a:r>
              <a:rPr lang="en-GB" sz="2800" dirty="0"/>
              <a:t>, like cryptography, fall into two categories: </a:t>
            </a:r>
            <a:endParaRPr lang="pl-PL" sz="2800" dirty="0"/>
          </a:p>
          <a:p>
            <a:pPr algn="just"/>
            <a:endParaRPr lang="pl-PL" sz="2800" dirty="0"/>
          </a:p>
          <a:p>
            <a:pPr marL="742950" lvl="1" indent="-285750" algn="just">
              <a:buFont typeface="Arial" panose="020B0604020202020204" pitchFamily="34" charset="0"/>
              <a:buChar char="•"/>
            </a:pPr>
            <a:r>
              <a:rPr lang="en-GB" sz="2800" b="1" dirty="0"/>
              <a:t>symmetric encryption algorithms;</a:t>
            </a:r>
            <a:endParaRPr lang="pl-PL" sz="2800" b="1" dirty="0"/>
          </a:p>
          <a:p>
            <a:pPr marL="742950" lvl="1" indent="-285750" algn="just">
              <a:buFont typeface="Arial" panose="020B0604020202020204" pitchFamily="34" charset="0"/>
              <a:buChar char="•"/>
            </a:pPr>
            <a:r>
              <a:rPr lang="en-GB" sz="2800" b="1" dirty="0"/>
              <a:t>asymmetric encryption algorithms</a:t>
            </a:r>
            <a:r>
              <a:rPr lang="pl-PL" sz="2800" b="1" dirty="0"/>
              <a:t>.</a:t>
            </a:r>
          </a:p>
        </p:txBody>
      </p:sp>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373121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976460" y="2246991"/>
            <a:ext cx="10006731" cy="3539430"/>
          </a:xfrm>
          <a:prstGeom prst="rect">
            <a:avLst/>
          </a:prstGeom>
        </p:spPr>
        <p:txBody>
          <a:bodyPr wrap="square">
            <a:spAutoFit/>
          </a:bodyPr>
          <a:lstStyle/>
          <a:p>
            <a:pPr algn="just"/>
            <a:r>
              <a:rPr lang="en-GB" sz="2800" dirty="0"/>
              <a:t>The main difference between the two encryption methods is the number of keys used. </a:t>
            </a:r>
            <a:endParaRPr lang="pl-PL" sz="2800" dirty="0"/>
          </a:p>
          <a:p>
            <a:pPr algn="just"/>
            <a:endParaRPr lang="pl-PL" sz="2800" dirty="0"/>
          </a:p>
          <a:p>
            <a:pPr algn="just"/>
            <a:r>
              <a:rPr lang="en-GB" sz="2800" b="1" dirty="0"/>
              <a:t>Symmetric encryption </a:t>
            </a:r>
            <a:r>
              <a:rPr lang="en-GB" sz="2800" dirty="0"/>
              <a:t>uses a single key, while asymmetric encryption uses two different but related keys. One of the keys is the private key and the other is the public key. Symmetric encryption algorithms use the same key to perform both encryption and decryption functions. </a:t>
            </a:r>
            <a:endParaRPr lang="pl-PL" sz="2800" dirty="0"/>
          </a:p>
        </p:txBody>
      </p:sp>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10598134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6146" name="Picture 2" descr="Symmetric vs. Asymmetric Encryption - What are differen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735" y="1948249"/>
            <a:ext cx="10720233" cy="439381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292106981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982278" y="2529093"/>
            <a:ext cx="9793096" cy="2677656"/>
          </a:xfrm>
          <a:prstGeom prst="rect">
            <a:avLst/>
          </a:prstGeom>
        </p:spPr>
        <p:txBody>
          <a:bodyPr wrap="square">
            <a:spAutoFit/>
          </a:bodyPr>
          <a:lstStyle/>
          <a:p>
            <a:pPr algn="just"/>
            <a:r>
              <a:rPr lang="en-GB" sz="2800" b="1" dirty="0"/>
              <a:t>The asymmetric encryption </a:t>
            </a:r>
            <a:r>
              <a:rPr lang="en-GB" sz="2800" dirty="0"/>
              <a:t>algorithm uses one key to encrypt data and another key to decrypt it. </a:t>
            </a:r>
            <a:endParaRPr lang="pl-PL" sz="2800" dirty="0"/>
          </a:p>
          <a:p>
            <a:pPr algn="just"/>
            <a:endParaRPr lang="pl-PL" sz="2800" dirty="0"/>
          </a:p>
          <a:p>
            <a:pPr algn="just"/>
            <a:r>
              <a:rPr lang="en-GB" sz="2800" dirty="0"/>
              <a:t>This means that if we want to send an encrypted message to someone, we encrypt it with the recipient's public key, and the recipient uses his/her private key to decrypt it.</a:t>
            </a:r>
            <a:endParaRPr lang="pl-PL" sz="2800" dirty="0"/>
          </a:p>
        </p:txBody>
      </p:sp>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141914431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8194" name="Picture 2" descr="Asymmetric encryption using PHP - Stack Overfl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669" y="1809750"/>
            <a:ext cx="10735299" cy="439999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18105112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20625" y="2131373"/>
            <a:ext cx="10631394" cy="3539430"/>
          </a:xfrm>
          <a:prstGeom prst="rect">
            <a:avLst/>
          </a:prstGeom>
        </p:spPr>
        <p:txBody>
          <a:bodyPr wrap="square">
            <a:spAutoFit/>
          </a:bodyPr>
          <a:lstStyle/>
          <a:p>
            <a:pPr marL="457200" indent="-457200" algn="just">
              <a:buFont typeface="Arial" panose="020B0604020202020204" pitchFamily="34" charset="0"/>
              <a:buChar char="•"/>
            </a:pPr>
            <a:r>
              <a:rPr lang="en-GB" sz="2800" dirty="0"/>
              <a:t>Another criterion for dividing encryption is that of key length.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The length of the key is directly related to the level of security provided by each of the cryptographic algorithms.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The longer the key, the safer the data. In symmetric algorithms, the keys are randomly selected and their length is typically 128 or 256 bits, depending on the level of security required.</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124843712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067163" y="2131373"/>
            <a:ext cx="10390698" cy="3108543"/>
          </a:xfrm>
          <a:prstGeom prst="rect">
            <a:avLst/>
          </a:prstGeom>
        </p:spPr>
        <p:txBody>
          <a:bodyPr wrap="square">
            <a:spAutoFit/>
          </a:bodyPr>
          <a:lstStyle/>
          <a:p>
            <a:pPr marL="457200" indent="-457200" algn="just">
              <a:buFont typeface="Arial" panose="020B0604020202020204" pitchFamily="34" charset="0"/>
              <a:buChar char="•"/>
            </a:pPr>
            <a:r>
              <a:rPr lang="en-GB" sz="2800" dirty="0"/>
              <a:t>One solution is the </a:t>
            </a:r>
            <a:r>
              <a:rPr lang="en-GB" sz="2800" dirty="0" err="1"/>
              <a:t>OpenPGP</a:t>
            </a:r>
            <a:r>
              <a:rPr lang="en-GB" sz="2800" dirty="0"/>
              <a:t> standard. Defines cryptographic email extensions - encryption and digital signatures.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The standard was based on the existing PGP programme. Currently, there are many different implementations.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The standard is defined in RFC 4880. </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331471945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594326" y="1814900"/>
            <a:ext cx="9416720" cy="3539430"/>
          </a:xfrm>
          <a:prstGeom prst="rect">
            <a:avLst/>
          </a:prstGeom>
        </p:spPr>
        <p:txBody>
          <a:bodyPr wrap="square">
            <a:spAutoFit/>
          </a:bodyPr>
          <a:lstStyle/>
          <a:p>
            <a:pPr algn="just"/>
            <a:r>
              <a:rPr lang="en-GB" sz="2800" dirty="0" err="1"/>
              <a:t>Enigmail</a:t>
            </a:r>
            <a:r>
              <a:rPr lang="en-GB" sz="2800" dirty="0"/>
              <a:t> used </a:t>
            </a:r>
            <a:r>
              <a:rPr lang="en-GB" sz="2800" dirty="0" err="1"/>
              <a:t>GnuPG</a:t>
            </a:r>
            <a:r>
              <a:rPr lang="en-GB" sz="2800" dirty="0"/>
              <a:t> to store and manage all keys and trusted settings. You can migrate and </a:t>
            </a:r>
            <a:r>
              <a:rPr lang="en-GB" sz="2800" dirty="0" err="1"/>
              <a:t>Enigmail</a:t>
            </a:r>
            <a:r>
              <a:rPr lang="en-GB" sz="2800" dirty="0"/>
              <a:t> will read the old keys from </a:t>
            </a:r>
            <a:r>
              <a:rPr lang="en-GB" sz="2800" dirty="0" err="1"/>
              <a:t>GnuPG</a:t>
            </a:r>
            <a:r>
              <a:rPr lang="en-GB" sz="2800" dirty="0"/>
              <a:t> and import them. Thunderbird 78 uses different settings than </a:t>
            </a:r>
            <a:r>
              <a:rPr lang="en-GB" sz="2800" dirty="0" err="1"/>
              <a:t>Enigmail</a:t>
            </a:r>
            <a:r>
              <a:rPr lang="en-GB" sz="2800" dirty="0"/>
              <a:t>. </a:t>
            </a:r>
            <a:endParaRPr lang="pl-PL" sz="2800" dirty="0"/>
          </a:p>
          <a:p>
            <a:pPr algn="just"/>
            <a:endParaRPr lang="pl-PL" sz="2800" dirty="0"/>
          </a:p>
          <a:p>
            <a:pPr algn="just"/>
            <a:r>
              <a:rPr lang="en-GB" sz="2800" dirty="0"/>
              <a:t>With </a:t>
            </a:r>
            <a:r>
              <a:rPr lang="en-GB" sz="2800" dirty="0" err="1"/>
              <a:t>Enigmail</a:t>
            </a:r>
            <a:r>
              <a:rPr lang="en-GB" sz="2800" dirty="0"/>
              <a:t>, it was possible to enable </a:t>
            </a:r>
            <a:r>
              <a:rPr lang="en-GB" sz="2800" dirty="0" err="1"/>
              <a:t>OpenPGP</a:t>
            </a:r>
            <a:r>
              <a:rPr lang="en-GB" sz="2800" dirty="0"/>
              <a:t> for an email account, but let it automatically choose which key to use. Thunderbird 78 combines these settings. </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100762752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179821" y="1948250"/>
            <a:ext cx="9832356" cy="3539430"/>
          </a:xfrm>
          <a:prstGeom prst="rect">
            <a:avLst/>
          </a:prstGeom>
        </p:spPr>
        <p:txBody>
          <a:bodyPr wrap="square">
            <a:spAutoFit/>
          </a:bodyPr>
          <a:lstStyle/>
          <a:p>
            <a:pPr algn="just"/>
            <a:r>
              <a:rPr lang="en-GB" sz="2800" dirty="0"/>
              <a:t>GPG4win software will be used for encryption. It is a set of advanced data encryption tools. It enables protection against unauthorised access not only of email, but also of files and folders. </a:t>
            </a:r>
            <a:endParaRPr lang="pl-PL" sz="2800" dirty="0"/>
          </a:p>
          <a:p>
            <a:pPr algn="just"/>
            <a:endParaRPr lang="pl-PL" sz="2800" dirty="0"/>
          </a:p>
          <a:p>
            <a:pPr algn="just"/>
            <a:r>
              <a:rPr lang="en-GB" sz="2800" dirty="0"/>
              <a:t>Working with Gpg4win is based on asymmetric encryption, i.e. on the basis of two keys - private and public. The first one is used to encrypt data, the second one should reach the recipients of the message who can access it. Keep the private key in a safe place.</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3978464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76312" y="1717739"/>
            <a:ext cx="9848344" cy="2246769"/>
          </a:xfrm>
          <a:prstGeom prst="rect">
            <a:avLst/>
          </a:prstGeom>
        </p:spPr>
        <p:txBody>
          <a:bodyPr wrap="square">
            <a:spAutoFit/>
          </a:bodyPr>
          <a:lstStyle/>
          <a:p>
            <a:pPr algn="just"/>
            <a:r>
              <a:rPr lang="en-GB" sz="2800" dirty="0"/>
              <a:t>The package includes such elements as the </a:t>
            </a:r>
            <a:r>
              <a:rPr lang="en-GB" sz="2800" dirty="0" err="1"/>
              <a:t>GnuPG</a:t>
            </a:r>
            <a:r>
              <a:rPr lang="en-GB" sz="2800" dirty="0"/>
              <a:t> encryption tool, </a:t>
            </a:r>
            <a:r>
              <a:rPr lang="en-GB" sz="2800" dirty="0" err="1"/>
              <a:t>Kleopatra</a:t>
            </a:r>
            <a:r>
              <a:rPr lang="en-GB" sz="2800" dirty="0"/>
              <a:t> certificate manager alternative GPA certificate manager, Claws Mail email client, as well as two plugins that allow integration with Microsoft Outlook (in versions 2003, 2007, 2010 and 2013) and Windows Explorer. </a:t>
            </a:r>
            <a:endParaRPr lang="pl-PL" sz="2800" dirty="0"/>
          </a:p>
        </p:txBody>
      </p:sp>
      <p:pic>
        <p:nvPicPr>
          <p:cNvPr id="3" name="Obraz 2">
            <a:extLst>
              <a:ext uri="{FF2B5EF4-FFF2-40B4-BE49-F238E27FC236}">
                <a16:creationId xmlns:a16="http://schemas.microsoft.com/office/drawing/2014/main" id="{4AC3E581-D2E1-4EBB-87A8-3F90062907EB}"/>
              </a:ext>
            </a:extLst>
          </p:cNvPr>
          <p:cNvPicPr>
            <a:picLocks noChangeAspect="1"/>
          </p:cNvPicPr>
          <p:nvPr/>
        </p:nvPicPr>
        <p:blipFill>
          <a:blip r:embed="rId2"/>
          <a:stretch>
            <a:fillRect/>
          </a:stretch>
        </p:blipFill>
        <p:spPr>
          <a:xfrm>
            <a:off x="887759" y="3824307"/>
            <a:ext cx="10416480" cy="3033693"/>
          </a:xfrm>
          <a:prstGeom prst="rect">
            <a:avLst/>
          </a:prstGeom>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186332838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848006" y="1809750"/>
            <a:ext cx="9948150" cy="2677656"/>
          </a:xfrm>
          <a:prstGeom prst="rect">
            <a:avLst/>
          </a:prstGeom>
        </p:spPr>
        <p:txBody>
          <a:bodyPr wrap="square">
            <a:spAutoFit/>
          </a:bodyPr>
          <a:lstStyle/>
          <a:p>
            <a:pPr algn="just"/>
            <a:r>
              <a:rPr lang="en-GB" sz="2800" dirty="0"/>
              <a:t>Once the accounts have been configured in Cleopatra, you can directly use Thunderbird to send and receive encrypted messages without using an external programme. </a:t>
            </a:r>
            <a:endParaRPr lang="pl-PL" sz="2800" dirty="0"/>
          </a:p>
          <a:p>
            <a:pPr algn="just"/>
            <a:endParaRPr lang="pl-PL" sz="2800" dirty="0"/>
          </a:p>
          <a:p>
            <a:pPr algn="just"/>
            <a:r>
              <a:rPr lang="en-GB" sz="2800" dirty="0"/>
              <a:t>Remember to send your public key when sending your first message to a new recipient</a:t>
            </a:r>
            <a:r>
              <a:rPr lang="pl-PL" sz="2800" dirty="0"/>
              <a:t>. </a:t>
            </a:r>
          </a:p>
        </p:txBody>
      </p:sp>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332615273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34433" y="1638300"/>
            <a:ext cx="11343995" cy="523220"/>
          </a:xfrm>
          <a:prstGeom prst="rect">
            <a:avLst/>
          </a:prstGeom>
        </p:spPr>
        <p:txBody>
          <a:bodyPr wrap="square">
            <a:spAutoFit/>
          </a:bodyPr>
          <a:lstStyle/>
          <a:p>
            <a:pPr algn="just"/>
            <a:r>
              <a:rPr lang="en-GB" sz="2800" dirty="0"/>
              <a:t>An example of an encrypted message is shown in Fig</a:t>
            </a:r>
            <a:r>
              <a:rPr lang="pl-PL" sz="2800" dirty="0"/>
              <a:t>.</a:t>
            </a:r>
          </a:p>
        </p:txBody>
      </p:sp>
      <p:pic>
        <p:nvPicPr>
          <p:cNvPr id="10" name="Obraz 9"/>
          <p:cNvPicPr/>
          <p:nvPr/>
        </p:nvPicPr>
        <p:blipFill>
          <a:blip r:embed="rId2" cstate="print">
            <a:extLst>
              <a:ext uri="{28A0092B-C50C-407E-A947-70E740481C1C}">
                <a14:useLocalDpi xmlns:a14="http://schemas.microsoft.com/office/drawing/2010/main" val="0"/>
              </a:ext>
            </a:extLst>
          </a:blip>
          <a:stretch>
            <a:fillRect/>
          </a:stretch>
        </p:blipFill>
        <p:spPr bwMode="auto">
          <a:xfrm>
            <a:off x="4936868" y="2382336"/>
            <a:ext cx="6920698" cy="4308769"/>
          </a:xfrm>
          <a:prstGeom prst="rect">
            <a:avLst/>
          </a:prstGeom>
          <a:noFill/>
          <a:ln>
            <a:noFill/>
          </a:ln>
        </p:spPr>
      </p:pic>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401778052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p:cNvSpPr/>
          <p:nvPr/>
        </p:nvSpPr>
        <p:spPr>
          <a:xfrm>
            <a:off x="820883" y="2470250"/>
            <a:ext cx="9933708" cy="3108543"/>
          </a:xfrm>
          <a:prstGeom prst="rect">
            <a:avLst/>
          </a:prstGeom>
        </p:spPr>
        <p:txBody>
          <a:bodyPr wrap="square">
            <a:spAutoFit/>
          </a:bodyPr>
          <a:lstStyle/>
          <a:p>
            <a:pPr marL="457200" indent="-457200" algn="just">
              <a:buFont typeface="Arial" panose="020B0604020202020204" pitchFamily="34" charset="0"/>
              <a:buChar char="•"/>
            </a:pPr>
            <a:r>
              <a:rPr lang="en-GB" sz="2800" dirty="0"/>
              <a:t>Thunderbird automatically decrypts messages and attachments sent with them. </a:t>
            </a:r>
            <a:endParaRPr lang="pl-PL" sz="2800" dirty="0"/>
          </a:p>
          <a:p>
            <a:pPr marL="457200" indent="-457200" algn="just">
              <a:buFont typeface="Arial" panose="020B0604020202020204" pitchFamily="34" charset="0"/>
              <a:buChar char="•"/>
            </a:pPr>
            <a:r>
              <a:rPr lang="en-GB" sz="2800" dirty="0"/>
              <a:t>Remember that you need to know the recipients' public keys before sending encrypted correspondence. </a:t>
            </a:r>
            <a:endParaRPr lang="pl-PL" sz="2800" dirty="0"/>
          </a:p>
          <a:p>
            <a:pPr marL="457200" indent="-457200" algn="just">
              <a:buFont typeface="Arial" panose="020B0604020202020204" pitchFamily="34" charset="0"/>
              <a:buChar char="•"/>
            </a:pPr>
            <a:r>
              <a:rPr lang="en-GB" sz="2800" dirty="0"/>
              <a:t>Encryption with the GPG add-on protects not only the content, but also the attachments. Without knowing the recipient's key, we are unable to send an encrypted message. </a:t>
            </a:r>
            <a:endParaRPr lang="pl-PL" sz="2800" dirty="0"/>
          </a:p>
        </p:txBody>
      </p:sp>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27250156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3" ma:contentTypeDescription="Ein neues Dokument erstellen." ma:contentTypeScope="" ma:versionID="8a8b7e4acd0766fdf4aa1d4e6d27832a">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33BE4AD-F467-4269-9B1A-623FDAC749B2}">
  <ds:schemaRefs>
    <ds:schemaRef ds:uri="http://schemas.microsoft.com/sharepoint/v3/contenttype/forms"/>
  </ds:schemaRefs>
</ds:datastoreItem>
</file>

<file path=customXml/itemProps2.xml><?xml version="1.0" encoding="utf-8"?>
<ds:datastoreItem xmlns:ds="http://schemas.openxmlformats.org/officeDocument/2006/customXml" ds:itemID="{88793616-9E13-4589-A73C-88FE18474E35}">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120C66D0-CC08-4E2F-9314-40478705625F}"/>
</file>

<file path=docProps/app.xml><?xml version="1.0" encoding="utf-8"?>
<Properties xmlns="http://schemas.openxmlformats.org/officeDocument/2006/extended-properties" xmlns:vt="http://schemas.openxmlformats.org/officeDocument/2006/docPropsVTypes">
  <TotalTime>0</TotalTime>
  <Words>3432</Words>
  <Application>Microsoft Macintosh PowerPoint</Application>
  <PresentationFormat>Breitbild</PresentationFormat>
  <Paragraphs>306</Paragraphs>
  <Slides>63</Slides>
  <Notes>0</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63</vt:i4>
      </vt:variant>
    </vt:vector>
  </HeadingPairs>
  <TitlesOfParts>
    <vt:vector size="68" baseType="lpstr">
      <vt:lpstr>Arial</vt:lpstr>
      <vt:lpstr>Calibri</vt:lpstr>
      <vt:lpstr>Calibri Light</vt:lpstr>
      <vt:lpstr>Wingdings 2</vt:lpstr>
      <vt:lpstr>Office</vt:lpstr>
      <vt:lpstr>Security at business trips</vt:lpstr>
      <vt:lpstr>Basic definitions</vt:lpstr>
      <vt:lpstr>Basic definitions</vt:lpstr>
      <vt:lpstr>Security - definition</vt:lpstr>
      <vt:lpstr>Security - definition</vt:lpstr>
      <vt:lpstr>Wireless protocol - WEP</vt:lpstr>
      <vt:lpstr>Wireless protocol - WEP</vt:lpstr>
      <vt:lpstr>Wireless protocol - WPA</vt:lpstr>
      <vt:lpstr>Wireless protocol – WPA2</vt:lpstr>
      <vt:lpstr>The main disadvantages of the WEP standard</vt:lpstr>
      <vt:lpstr>The main disadvantages of the WEP standard</vt:lpstr>
      <vt:lpstr>The main disadvantages of the WEP standard</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Schölnast Hubert</cp:lastModifiedBy>
  <cp:revision>90</cp:revision>
  <dcterms:created xsi:type="dcterms:W3CDTF">2022-10-31T15:14:22Z</dcterms:created>
  <dcterms:modified xsi:type="dcterms:W3CDTF">2022-11-21T15:08:00Z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