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1"/>
  </p:notesMasterIdLst>
  <p:sldIdLst>
    <p:sldId id="313" r:id="rId5"/>
    <p:sldId id="272" r:id="rId6"/>
    <p:sldId id="273" r:id="rId7"/>
    <p:sldId id="274" r:id="rId8"/>
    <p:sldId id="275" r:id="rId9"/>
    <p:sldId id="276" r:id="rId10"/>
    <p:sldId id="277" r:id="rId11"/>
    <p:sldId id="278" r:id="rId12"/>
    <p:sldId id="279" r:id="rId13"/>
    <p:sldId id="280" r:id="rId14"/>
    <p:sldId id="281" r:id="rId15"/>
    <p:sldId id="302" r:id="rId16"/>
    <p:sldId id="304" r:id="rId17"/>
    <p:sldId id="303" r:id="rId18"/>
    <p:sldId id="282" r:id="rId19"/>
    <p:sldId id="305" r:id="rId20"/>
    <p:sldId id="314" r:id="rId21"/>
    <p:sldId id="315" r:id="rId22"/>
    <p:sldId id="283" r:id="rId23"/>
    <p:sldId id="284" r:id="rId24"/>
    <p:sldId id="285" r:id="rId25"/>
    <p:sldId id="316" r:id="rId26"/>
    <p:sldId id="317" r:id="rId27"/>
    <p:sldId id="286" r:id="rId28"/>
    <p:sldId id="318" r:id="rId29"/>
    <p:sldId id="319" r:id="rId30"/>
    <p:sldId id="287" r:id="rId31"/>
    <p:sldId id="320" r:id="rId32"/>
    <p:sldId id="321" r:id="rId33"/>
    <p:sldId id="288" r:id="rId34"/>
    <p:sldId id="322" r:id="rId35"/>
    <p:sldId id="323" r:id="rId36"/>
    <p:sldId id="306" r:id="rId37"/>
    <p:sldId id="308" r:id="rId38"/>
    <p:sldId id="324" r:id="rId39"/>
    <p:sldId id="325" r:id="rId40"/>
    <p:sldId id="309" r:id="rId41"/>
    <p:sldId id="326" r:id="rId42"/>
    <p:sldId id="327" r:id="rId43"/>
    <p:sldId id="310" r:id="rId44"/>
    <p:sldId id="328" r:id="rId45"/>
    <p:sldId id="329" r:id="rId46"/>
    <p:sldId id="330" r:id="rId47"/>
    <p:sldId id="311" r:id="rId48"/>
    <p:sldId id="331" r:id="rId49"/>
    <p:sldId id="312" r:id="rId50"/>
    <p:sldId id="332" r:id="rId51"/>
    <p:sldId id="289" r:id="rId52"/>
    <p:sldId id="333" r:id="rId53"/>
    <p:sldId id="334" r:id="rId54"/>
    <p:sldId id="307" r:id="rId55"/>
    <p:sldId id="290" r:id="rId56"/>
    <p:sldId id="335" r:id="rId57"/>
    <p:sldId id="291" r:id="rId58"/>
    <p:sldId id="292" r:id="rId59"/>
    <p:sldId id="293" r:id="rId60"/>
  </p:sldIdLst>
  <p:sldSz cx="12192000" cy="6858000"/>
  <p:notesSz cx="6858000" cy="9144000"/>
  <p:defaultTextStyle>
    <a:defPPr>
      <a:defRPr lang="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0D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2609" autoAdjust="0"/>
  </p:normalViewPr>
  <p:slideViewPr>
    <p:cSldViewPr snapToGrid="0">
      <p:cViewPr varScale="1">
        <p:scale>
          <a:sx n="71" d="100"/>
          <a:sy n="71" d="100"/>
        </p:scale>
        <p:origin x="11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5E1761-BCFE-45BD-8F38-D4D0FF5CE5DA}" type="datetimeFigureOut">
              <a:rPr lang="en-GB" smtClean="0"/>
              <a:t>25/11/2022</a:t>
            </a:fld>
            <a:endParaRPr lang="en-GB"/>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
              <a:t>Redigere tekstypografierne i masteren için tıklayın</a:t>
            </a:r>
          </a:p>
          <a:p>
            <a:pPr lvl="1"/>
            <a:r>
              <a:rPr lang="tr"/>
              <a:t>andet niveau</a:t>
            </a:r>
          </a:p>
          <a:p>
            <a:pPr lvl="2"/>
            <a:r>
              <a:rPr lang="tr"/>
              <a:t>Tredje niveau</a:t>
            </a:r>
          </a:p>
          <a:p>
            <a:pPr lvl="3"/>
            <a:r>
              <a:rPr lang="tr"/>
              <a:t>Fjerde niveau</a:t>
            </a:r>
          </a:p>
          <a:p>
            <a:pPr lvl="4"/>
            <a:r>
              <a:rPr lang="tr"/>
              <a:t>Femte niveau</a:t>
            </a:r>
            <a:endParaRPr lang="en-GB"/>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C5C7D4-523D-454C-9E76-9D5F6B9709D9}" type="slidenum">
              <a:rPr lang="en-GB" smtClean="0"/>
              <a:t>‹#›</a:t>
            </a:fld>
            <a:endParaRPr lang="en-GB"/>
          </a:p>
        </p:txBody>
      </p:sp>
    </p:spTree>
    <p:extLst>
      <p:ext uri="{BB962C8B-B14F-4D97-AF65-F5344CB8AC3E}">
        <p14:creationId xmlns:p14="http://schemas.microsoft.com/office/powerpoint/2010/main" val="3219547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computerweekly.com/news/252469873/Social-media-and-enterprise-apps-pose-big-security-risks"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Tedarik gereksinimleri, ifa eden kuruluş dışındaki kuruluşlardan alınması gereken mal ve hizmetleri ifade eder. Çeşitli nedenlerle, bazen performans gösteren kuruluşlar, bir projeyi tamamlamak için gerekenleri sağlamak için satıcılara güvenir.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Örneğin, envanter izleme sistemlerini otomatikleştirmek için bir proje üstlenen pencere öğesi üreticisini düşünün. Proje çalışma faaliyetlerinden bazıları, ana depolarındaki depolama kutularının yeniden konumlandırılmasını içerir. İş aktivitelerinden bazıları özel yazılım geliştirmeyi içerir. Yazılım geliştirme faaliyetlerine gelince, widget üreticisinin yazılım uygulamasının nasıl geliştirileceğini bilen bir insan kaynağı yoktur. Yazılım geliştirme faaliyetleri ile ilgili olarak, widget üreticisi bu hizmetleri temin etmelidir.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a:t>
            </a:fld>
            <a:endParaRPr lang="en-GB"/>
          </a:p>
        </p:txBody>
      </p:sp>
    </p:spTree>
    <p:extLst>
      <p:ext uri="{BB962C8B-B14F-4D97-AF65-F5344CB8AC3E}">
        <p14:creationId xmlns:p14="http://schemas.microsoft.com/office/powerpoint/2010/main" val="3182178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tr" sz="1200" dirty="0">
                <a:effectLst/>
                <a:latin typeface="Calibri" panose="020F0502020204030204" pitchFamily="34" charset="0"/>
                <a:ea typeface="Calibri" panose="020F0502020204030204" pitchFamily="34" charset="0"/>
                <a:cs typeface="Arial" panose="020B0604020202020204" pitchFamily="34" charset="0"/>
              </a:rPr>
              <a:t>Web tabanlı sosyal ağlar (WBSN'ler), kullanıcıların kaynakları (örneğin, kişisel veriler, ek açıklamalar, bloglar) yayınlamasına ve iş, eğlence, din, flört, ve benzeri.</a:t>
            </a:r>
          </a:p>
          <a:p>
            <a:endParaRPr lang="en-GB" dirty="0">
              <a:latin typeface="Calibri" panose="020F0502020204030204" pitchFamily="34" charset="0"/>
              <a:ea typeface="Calibri" panose="020F0502020204030204" pitchFamily="34" charset="0"/>
              <a:cs typeface="Arial" panose="020B0604020202020204" pitchFamily="34" charset="0"/>
            </a:endParaRPr>
          </a:p>
          <a:p>
            <a:r>
              <a:rPr lang="tr" sz="1200" dirty="0">
                <a:effectLst/>
                <a:latin typeface="Calibri" panose="020F0502020204030204" pitchFamily="34" charset="0"/>
                <a:ea typeface="Calibri" panose="020F0502020204030204" pitchFamily="34" charset="0"/>
                <a:cs typeface="Arial" panose="020B0604020202020204" pitchFamily="34" charset="0"/>
              </a:rPr>
              <a:t>Son birkaç yılda, WBSN'lerin kullanımı ve yayılması, yaklaşık 300 Web sitesinin 400 milyondan fazla kayıtlı kullanıcının bilgilerini toplamasıyla artmaktadır. Sonuç olarak, “ağ modeli” günümüzde şirketler ve kuruluşlar tarafından iletişim kurmak, bilgi paylaşmak, karar vermek ve 'iş yapmak' için giderek daha fazla kullanılmaktadır.</a:t>
            </a:r>
          </a:p>
          <a:p>
            <a:endParaRPr lang="en-GB" dirty="0"/>
          </a:p>
        </p:txBody>
      </p:sp>
      <p:sp>
        <p:nvSpPr>
          <p:cNvPr id="4" name="Pladsholder til slidenummer 3"/>
          <p:cNvSpPr>
            <a:spLocks noGrp="1"/>
          </p:cNvSpPr>
          <p:nvPr>
            <p:ph type="sldNum" sz="quarter" idx="5"/>
          </p:nvPr>
        </p:nvSpPr>
        <p:spPr/>
        <p:txBody>
          <a:bodyPr/>
          <a:lstStyle/>
          <a:p>
            <a:fld id="{9CD07480-6441-4EBA-8053-1FE9D88713D8}" type="slidenum">
              <a:rPr lang="en-GB" smtClean="0"/>
              <a:t>3</a:t>
            </a:fld>
            <a:endParaRPr lang="en-GB"/>
          </a:p>
        </p:txBody>
      </p:sp>
    </p:spTree>
    <p:extLst>
      <p:ext uri="{BB962C8B-B14F-4D97-AF65-F5344CB8AC3E}">
        <p14:creationId xmlns:p14="http://schemas.microsoft.com/office/powerpoint/2010/main" val="3795764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Üçüncü taraf satıcı, başka bir şirkete (veya o şirketin müşterilerine) hizmet sağlayan bir kişi veya şirkettir. Satıcılar "üçüncü taraflar" olarak kabul edilirken, bazı endüstriler "üçüncü taraf satıcıyı" özellikle yazılı sözleşme kapsamındaki satıcı olarak ayırır, ancak tüm satıcılar bir sözleşme kapsamında çalışmaz. Açıklık açısından, bu makaledeki "üçüncü taraf satıcı" terimi, başka bir şirkete sözleşmeli veya sözleşmesiz hizmet sağlayan herhangi bir kişi veya şirketi ifade eder.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r>
              <a:rPr lang="tr" sz="1800" dirty="0">
                <a:effectLst/>
                <a:latin typeface="Calibri" panose="020F0502020204030204" pitchFamily="34" charset="0"/>
                <a:ea typeface="Calibri" panose="020F0502020204030204" pitchFamily="34" charset="0"/>
                <a:cs typeface="Arial" panose="020B0604020202020204" pitchFamily="34" charset="0"/>
              </a:rPr>
              <a:t>İşbirliği başarının anahtarıdır. Üçüncü taraflarla çalışmak, işletmelerin üretkenliklerini ve verimliliklerini artırmalarına, daha iyi ürün ve hizmetler üretmelerine, yüksek nitelikli uzmanlar istihdam etmelerine ve maliyetleri düşürmelerine yardımcı olur. Ancak tüm bu faydalar, artan siber güvenlik riskleri pahasına gelir. Üçüncü taraf satıcınızın güvenlik ve gizlilik rutinlerindeki küçük kusurlar, şirketiniz için siber güvenlik zayıflıklarına dönüşebilir.</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a:t>
            </a:fld>
            <a:endParaRPr lang="en-GB"/>
          </a:p>
        </p:txBody>
      </p:sp>
    </p:spTree>
    <p:extLst>
      <p:ext uri="{BB962C8B-B14F-4D97-AF65-F5344CB8AC3E}">
        <p14:creationId xmlns:p14="http://schemas.microsoft.com/office/powerpoint/2010/main" val="2142042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Üçüncü taraf satıcılardan alınan mal ve hizmetler aşağıdakileri içerebilir </a:t>
            </a:r>
            <a:r>
              <a:rPr lang="tr" sz="1800" dirty="0">
                <a:effectLst/>
                <a:latin typeface="Calibri" panose="020F0502020204030204" pitchFamily="34" charset="0"/>
                <a:ea typeface="Calibri" panose="020F0502020204030204" pitchFamily="34" charset="0"/>
                <a:cs typeface="Arial" panose="020B0604020202020204" pitchFamily="34" charset="0"/>
              </a:rPr>
              <a:t>ancak bunlarla sınırlı değildir: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marL="342900" lvl="0" indent="-342900" algn="just">
              <a:lnSpc>
                <a:spcPct val="107000"/>
              </a:lnSpc>
              <a:buFont typeface="Wingdings" panose="05000000000000000000" pitchFamily="2" charset="2"/>
              <a:buChar char=""/>
            </a:pPr>
            <a:r>
              <a:rPr lang="tr" sz="1800" dirty="0">
                <a:effectLst/>
                <a:latin typeface="Calibri" panose="020F0502020204030204" pitchFamily="34" charset="0"/>
                <a:ea typeface="Calibri" panose="020F0502020204030204" pitchFamily="34" charset="0"/>
                <a:cs typeface="Arial" panose="020B0604020202020204" pitchFamily="34" charset="0"/>
              </a:rPr>
              <a:t>Bulut web barındırma hizmetleri. Bir bulut barındırma satıcısı, disk alanı ve bant genişliğinden şifreleme ve yüksek teknoloji güvenlik çözümlerine kadar her şeyi sağlayabilir.</a:t>
            </a:r>
          </a:p>
          <a:p>
            <a:pPr marL="342900" lvl="0" indent="-342900" algn="just">
              <a:lnSpc>
                <a:spcPct val="107000"/>
              </a:lnSpc>
              <a:buFont typeface="Wingdings" panose="05000000000000000000" pitchFamily="2" charset="2"/>
              <a:buChar char=""/>
            </a:pPr>
            <a:r>
              <a:rPr lang="tr" sz="1800" dirty="0">
                <a:effectLst/>
                <a:latin typeface="Calibri" panose="020F0502020204030204" pitchFamily="34" charset="0"/>
                <a:ea typeface="Calibri" panose="020F0502020204030204" pitchFamily="34" charset="0"/>
                <a:cs typeface="Arial" panose="020B0604020202020204" pitchFamily="34" charset="0"/>
              </a:rPr>
              <a:t>Bulut tabanlı yazılım çözümleri. SaaS yazılım satıcıları, işletmeniz veya müşterileriniz için yazılım programlarına erişim sağlar. Örneğin, pazarlama otomasyon platformları, CRM'ler, muhasebe paketleri vb.</a:t>
            </a:r>
          </a:p>
          <a:p>
            <a:pPr marL="342900" lvl="0" indent="-342900" algn="just">
              <a:lnSpc>
                <a:spcPct val="107000"/>
              </a:lnSpc>
              <a:buFont typeface="Wingdings" panose="05000000000000000000" pitchFamily="2" charset="2"/>
              <a:buChar char=""/>
            </a:pPr>
            <a:r>
              <a:rPr lang="tr" sz="1800" dirty="0">
                <a:effectLst/>
                <a:latin typeface="Calibri" panose="020F0502020204030204" pitchFamily="34" charset="0"/>
                <a:ea typeface="Calibri" panose="020F0502020204030204" pitchFamily="34" charset="0"/>
                <a:cs typeface="Arial" panose="020B0604020202020204" pitchFamily="34" charset="0"/>
              </a:rPr>
              <a:t>Ekipman bakımı. Fotokopi makinenizi tamir eden şirket ve ağ güvenliğinizi yöneten ekip, üçüncü taraf satıcılardır.</a:t>
            </a:r>
          </a:p>
          <a:p>
            <a:pPr marL="342900" lvl="0" indent="-342900" algn="just">
              <a:lnSpc>
                <a:spcPct val="107000"/>
              </a:lnSpc>
              <a:buFont typeface="Wingdings" panose="05000000000000000000" pitchFamily="2" charset="2"/>
              <a:buChar char=""/>
            </a:pPr>
            <a:r>
              <a:rPr lang="tr" sz="1800" dirty="0">
                <a:effectLst/>
                <a:latin typeface="Calibri" panose="020F0502020204030204" pitchFamily="34" charset="0"/>
                <a:ea typeface="Calibri" panose="020F0502020204030204" pitchFamily="34" charset="0"/>
                <a:cs typeface="Arial" panose="020B0604020202020204" pitchFamily="34" charset="0"/>
              </a:rPr>
              <a:t>HVAC servisi. Ünitenize hizmet veren yerel HVAC şirketi, üçüncü taraf satıcı hizmetleri sağlıyor.</a:t>
            </a:r>
          </a:p>
          <a:p>
            <a:pPr marL="342900" lvl="0" indent="-342900" algn="just">
              <a:lnSpc>
                <a:spcPct val="107000"/>
              </a:lnSpc>
              <a:buFont typeface="Wingdings" panose="05000000000000000000" pitchFamily="2" charset="2"/>
              <a:buChar char=""/>
            </a:pPr>
            <a:r>
              <a:rPr lang="tr" sz="1800" dirty="0">
                <a:effectLst/>
                <a:latin typeface="Calibri" panose="020F0502020204030204" pitchFamily="34" charset="0"/>
                <a:ea typeface="Calibri" panose="020F0502020204030204" pitchFamily="34" charset="0"/>
                <a:cs typeface="Arial" panose="020B0604020202020204" pitchFamily="34" charset="0"/>
              </a:rPr>
              <a:t>Her türlü müteahhit. Kısa veya uzun vadeli herhangi bir yüklenici, bir üçüncü taraf satıcıdır.</a:t>
            </a:r>
          </a:p>
          <a:p>
            <a:pPr marL="342900" lvl="0" indent="-342900" algn="just">
              <a:lnSpc>
                <a:spcPct val="107000"/>
              </a:lnSpc>
              <a:buFont typeface="Wingdings" panose="05000000000000000000" pitchFamily="2" charset="2"/>
              <a:buChar char=""/>
            </a:pPr>
            <a:r>
              <a:rPr lang="tr" sz="1800" dirty="0">
                <a:effectLst/>
                <a:latin typeface="Calibri" panose="020F0502020204030204" pitchFamily="34" charset="0"/>
                <a:ea typeface="Calibri" panose="020F0502020204030204" pitchFamily="34" charset="0"/>
                <a:cs typeface="Arial" panose="020B0604020202020204" pitchFamily="34" charset="0"/>
              </a:rPr>
              <a:t>Çağrı merkezi sağlayıcıları. Çağrı merkezinizi başka bir şirkette barındırırsanız, üçüncü taraf satıcı olarak kabul edilir.</a:t>
            </a:r>
          </a:p>
          <a:p>
            <a:pPr marL="342900" lvl="0" indent="-342900" algn="just">
              <a:lnSpc>
                <a:spcPct val="107000"/>
              </a:lnSpc>
              <a:buFont typeface="Wingdings" panose="05000000000000000000" pitchFamily="2" charset="2"/>
              <a:buChar char=""/>
            </a:pPr>
            <a:r>
              <a:rPr lang="tr" sz="1800" dirty="0">
                <a:effectLst/>
                <a:latin typeface="Calibri" panose="020F0502020204030204" pitchFamily="34" charset="0"/>
                <a:ea typeface="Calibri" panose="020F0502020204030204" pitchFamily="34" charset="0"/>
                <a:cs typeface="Arial" panose="020B0604020202020204" pitchFamily="34" charset="0"/>
              </a:rPr>
              <a:t>Defter tutma/mali denetçiler. Mali durumunuzu yönetmek, bütçenizi yönetmek veya mali durumunuzu denetlemek için tutulan herhangi bir kişi veya işletme, bir üçüncü taraf satıcıdır.</a:t>
            </a:r>
          </a:p>
          <a:p>
            <a:pPr marL="342900" lvl="0" indent="-342900" algn="just">
              <a:lnSpc>
                <a:spcPct val="107000"/>
              </a:lnSpc>
              <a:spcAft>
                <a:spcPts val="800"/>
              </a:spcAft>
              <a:buFont typeface="Wingdings" panose="05000000000000000000" pitchFamily="2" charset="2"/>
              <a:buChar char=""/>
            </a:pPr>
            <a:r>
              <a:rPr lang="tr" sz="1800" dirty="0">
                <a:effectLst/>
                <a:latin typeface="Calibri" panose="020F0502020204030204" pitchFamily="34" charset="0"/>
                <a:ea typeface="Calibri" panose="020F0502020204030204" pitchFamily="34" charset="0"/>
                <a:cs typeface="Arial" panose="020B0604020202020204" pitchFamily="34" charset="0"/>
              </a:rPr>
              <a:t>Avukatlar Bazen sözleşmeleri imzalamadan veya büyük satın almalar yapmadan önce bir avukata danışmak gerekir. Tüm yasal hizmetler, üçüncü taraf satıcılar olarak kabul edilir.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a:t>
            </a:fld>
            <a:endParaRPr lang="en-GB"/>
          </a:p>
        </p:txBody>
      </p:sp>
    </p:spTree>
    <p:extLst>
      <p:ext uri="{BB962C8B-B14F-4D97-AF65-F5344CB8AC3E}">
        <p14:creationId xmlns:p14="http://schemas.microsoft.com/office/powerpoint/2010/main" val="24029206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tr" sz="1800" dirty="0">
                <a:effectLst/>
                <a:latin typeface="Calibri" panose="020F0502020204030204" pitchFamily="34" charset="0"/>
                <a:ea typeface="Calibri" panose="020F0502020204030204" pitchFamily="34" charset="0"/>
                <a:cs typeface="Arial" panose="020B0604020202020204" pitchFamily="34" charset="0"/>
              </a:rPr>
              <a:t>Günümüz dünyasında, üçüncü taraf satıcıları kullanmaktan kaçınmak imkansızdır. Şirketinizin kaç departman oluşturduğu önemli değil, ihtiyaç duyacağınız her hizmeti asla karşılayamazsınız. Şirketler, iş için gerekli olan beceriler ile dışarıdan temin edilebilecek beceriler arasında doğru dengeyi belirlemek zorunda olduğundan siz de yapmamalısınız.</a:t>
            </a:r>
          </a:p>
          <a:p>
            <a:pPr marL="0" marR="0" lvl="0" indent="0" algn="l" defTabSz="914400" rtl="0" eaLnBrk="1" fontAlgn="auto" latinLnBrk="0" hangingPunct="1">
              <a:lnSpc>
                <a:spcPct val="100000"/>
              </a:lnSpc>
              <a:spcBef>
                <a:spcPts val="0"/>
              </a:spcBef>
              <a:spcAft>
                <a:spcPts val="0"/>
              </a:spcAft>
              <a:buClrTx/>
              <a:buSzTx/>
              <a:buFontTx/>
              <a:buNone/>
              <a:tabLst/>
              <a:defRPr/>
            </a:pPr>
            <a:r>
              <a:rPr lang="tr" sz="1800" dirty="0"/>
              <a:t>Hizmet sağlayıcılar için üçüncü taraf satıcıları kullanmanın faydaları nelerdir?</a:t>
            </a:r>
          </a:p>
          <a:p>
            <a:r>
              <a:rPr lang="tr"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zamandan tasarruf edeceksin</a:t>
            </a:r>
          </a:p>
          <a:p>
            <a:r>
              <a:rPr lang="tr" sz="1800" i="1" dirty="0">
                <a:solidFill>
                  <a:srgbClr val="00B050"/>
                </a:solidFill>
                <a:effectLst/>
                <a:latin typeface="Calibri" panose="020F0502020204030204" pitchFamily="34" charset="0"/>
                <a:ea typeface="Calibri" panose="020F0502020204030204" pitchFamily="34" charset="0"/>
                <a:cs typeface="Arial" panose="020B0604020202020204" pitchFamily="34" charset="0"/>
              </a:rPr>
              <a:t>Hiç kimsenin her beceriyi öğrenmeye veya bir işi yürütmek için gereken her kişiyi işe almaya vakti yoktur. Üçüncü taraf satıcılar, müşterileriniz için siparişleri işlemek ve yerine getirmek için gereken tüm profesyonel hizmetleri alarak iş süreçlerinin sorunsuz çalışmasını sağlar.</a:t>
            </a:r>
          </a:p>
          <a:p>
            <a:endParaRPr lang="en-GB" sz="1800" i="1" dirty="0">
              <a:solidFill>
                <a:srgbClr val="00B050"/>
              </a:solidFill>
              <a:latin typeface="Calibri" panose="020F0502020204030204" pitchFamily="34" charset="0"/>
              <a:cs typeface="Arial" panose="020B0604020202020204" pitchFamily="34" charset="0"/>
            </a:endParaRPr>
          </a:p>
          <a:p>
            <a:r>
              <a:rPr lang="tr"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paradan tasarruf edeceksin</a:t>
            </a:r>
            <a:endParaRPr lang="en-GB" sz="1800" i="1" dirty="0">
              <a:solidFill>
                <a:srgbClr val="00B050"/>
              </a:solidFill>
              <a:effectLst/>
              <a:latin typeface="Calibri" panose="020F0502020204030204" pitchFamily="34" charset="0"/>
              <a:ea typeface="Calibri" panose="020F0502020204030204" pitchFamily="34" charset="0"/>
              <a:cs typeface="Arial" panose="020B0604020202020204" pitchFamily="34" charset="0"/>
            </a:endParaRPr>
          </a:p>
          <a:p>
            <a:r>
              <a:rPr lang="tr" sz="1800" i="1" dirty="0">
                <a:solidFill>
                  <a:srgbClr val="00B050"/>
                </a:solidFill>
                <a:latin typeface="Calibri" panose="020F0502020204030204" pitchFamily="34" charset="0"/>
                <a:cs typeface="Arial" panose="020B0604020202020204" pitchFamily="34" charset="0"/>
              </a:rPr>
              <a:t>Belki de en büyük fayda maliyet tasarrufudur. Gerektiğinde iş için bir üçüncü taraf sağlayıcıyla sözleşme yapmak, şirket bordrosunda her zaman profesyonellere sahip olmaktan çok daha ucuz olabilir. Örneğin, ihtiyacınız olduğunda bir avukat tutmak, bir avukat tutmaktan çok daha ucuzdur.</a:t>
            </a:r>
          </a:p>
          <a:p>
            <a:endParaRPr lang="en-GB" sz="1800" i="1" dirty="0">
              <a:solidFill>
                <a:srgbClr val="00B050"/>
              </a:solidFill>
              <a:latin typeface="Calibri" panose="020F0502020204030204" pitchFamily="34" charset="0"/>
              <a:cs typeface="Arial" panose="020B0604020202020204" pitchFamily="34" charset="0"/>
            </a:endParaRPr>
          </a:p>
          <a:p>
            <a:r>
              <a:rPr lang="tr"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Değerli uzmanlık alacaksınız</a:t>
            </a:r>
          </a:p>
          <a:p>
            <a:r>
              <a:rPr lang="tr" sz="1800" i="1" dirty="0">
                <a:solidFill>
                  <a:srgbClr val="00B050"/>
                </a:solidFill>
                <a:latin typeface="Calibri" panose="020F0502020204030204" pitchFamily="34" charset="0"/>
                <a:cs typeface="Arial" panose="020B0604020202020204" pitchFamily="34" charset="0"/>
              </a:rPr>
              <a:t>Şirketinizin yeni bir uzman ekibi geliştirmek için zamanı yok. Bunu yapmanın zamanı ve maliyeti çok büyük olacaktır. Şirket içinde sahip olmadığınız uzmanlık için üçüncü taraf bir satıcıyı işe almak muhtemelen daha iyi sonuçlar verecektir.</a:t>
            </a:r>
          </a:p>
          <a:p>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sz="1800" dirty="0">
              <a:effectLst/>
              <a:latin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6</a:t>
            </a:fld>
            <a:endParaRPr lang="en-GB"/>
          </a:p>
        </p:txBody>
      </p:sp>
    </p:spTree>
    <p:extLst>
      <p:ext uri="{BB962C8B-B14F-4D97-AF65-F5344CB8AC3E}">
        <p14:creationId xmlns:p14="http://schemas.microsoft.com/office/powerpoint/2010/main" val="1197681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sz="1200" dirty="0">
                <a:effectLst/>
                <a:latin typeface="Calibri" panose="020F0502020204030204" pitchFamily="34" charset="0"/>
                <a:ea typeface="Calibri" panose="020F0502020204030204" pitchFamily="34" charset="0"/>
                <a:cs typeface="Arial" panose="020B0604020202020204" pitchFamily="34" charset="0"/>
              </a:rPr>
              <a:t>Kuruluşlar, temel hizmetleri sağlamak için üçüncü taraf satıcılara giderek daha fazla güvendikçe, satıcıyla ilgili siber güvenlik risklerine karşı daha savunmasız hale geliyorlar. Yakın zamanda yapılan bir araştırma, şirketlerin yaklaşık %60'ının geçen yıl üçüncü taraf bir satıcı nedeniyle veri ihlali yaşadığını ortaya koydu. Ancak kuruluşların bilmesi gereken en yaygın satıcı siber boşlukları nelerdir?</a:t>
            </a:r>
          </a:p>
          <a:p>
            <a:pPr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Üçüncü taraf satıcıları kullanmanın riskleri nelerdir?</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Üçüncü taraflar, ağ güvenliklerini sizin istediğiniz kadar ciddiye almayabilir. Bunu bilen bilgisayar korsanları doğrudan şirketinize saldırmamayı seçebilir. Bunun yerine, üçüncü taraf tedarikçileriniz arasında daha kolay bir hedef arayabilirler. Güvenliği ihlal edilmiş bir taşeron, siber suçlular için kolayca bir giriş noktasına dönüştürülebilir.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Satıcılarınız teslim edemezse, siz de teslim edemezsiniz. Bununla birlikte, risk herhangi bir iş ilişkisinin doğasında vardır. Üçüncü taraf satıcıların kullanılması, çoğu azaltılabilecek birçok risk içerir.</a:t>
            </a:r>
          </a:p>
          <a:p>
            <a:pPr marL="0" marR="0" lvl="0" indent="0" algn="l" defTabSz="914400" rtl="0" eaLnBrk="1" fontAlgn="auto" latinLnBrk="0" hangingPunct="1">
              <a:lnSpc>
                <a:spcPct val="100000"/>
              </a:lnSpc>
              <a:spcBef>
                <a:spcPts val="0"/>
              </a:spcBef>
              <a:spcAft>
                <a:spcPts val="0"/>
              </a:spcAft>
              <a:buClrTx/>
              <a:buSzTx/>
              <a:buFontTx/>
              <a:buNone/>
              <a:tabLst/>
              <a:defRPr/>
            </a:pPr>
            <a:r>
              <a:rPr lang="tr" sz="1800" dirty="0">
                <a:effectLst/>
                <a:latin typeface="Calibri" panose="020F0502020204030204" pitchFamily="34" charset="0"/>
                <a:ea typeface="Calibri" panose="020F0502020204030204" pitchFamily="34" charset="0"/>
                <a:cs typeface="Arial" panose="020B0604020202020204" pitchFamily="34" charset="0"/>
              </a:rPr>
              <a:t>En büyük risk, güvenlik standartlarınızla uyumlu olmayan bir üçüncü taraf ilişkisi seçmektir. Örneğin, ağ güvenlik ekibinizin sizin özel standartlarınızı karşılayan güvenlik protokollerini takip etmesi gerekir. Şirketiniz sağlık sigortası gibi düzenlemelere tabiyse, sağlık sigortası düzenlemelerine uymayan bir ağ güvenlik şirketi tutmayı göze alamazsınız. Düzenlemeleri anlayan ve bu düzenlemelere uyum sağlamaya istekli bir satıcıya ihtiyacınız var.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7</a:t>
            </a:fld>
            <a:endParaRPr lang="en-GB"/>
          </a:p>
        </p:txBody>
      </p:sp>
    </p:spTree>
    <p:extLst>
      <p:ext uri="{BB962C8B-B14F-4D97-AF65-F5344CB8AC3E}">
        <p14:creationId xmlns:p14="http://schemas.microsoft.com/office/powerpoint/2010/main" val="1998358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Veri ihlalleri, özellikle kişisel bilgileri korurken son derece yıkıcıdır. Ne yazık ki, veri ihlalleri artıyor ve her zamankinden daha yaygın. Veri ihlalleri, operasyonlarda aksamalara, yıkıcı mali sonuçlara, yasal işlemlere ve itibarın zedelenmesine neden olabilir. Bunlardan kaçınmak için, kendi güvenliğiniz veya satıcılarınızın güvenliği söz konusu olduğunda gardınızı indiremezsiniz.</a:t>
            </a:r>
          </a:p>
          <a:p>
            <a:r>
              <a:rPr lang="tr" sz="1800" dirty="0">
                <a:effectLst/>
                <a:latin typeface="Calibri" panose="020F0502020204030204" pitchFamily="34" charset="0"/>
                <a:ea typeface="Calibri" panose="020F0502020204030204" pitchFamily="34" charset="0"/>
                <a:cs typeface="Arial" panose="020B0604020202020204" pitchFamily="34" charset="0"/>
              </a:rPr>
              <a:t>Üçüncü taraf satıcı uzlaşmasının doğasına bağlı olarak, bir kuruluş farklı risklerle karşı karşıya kalabilir. En yaygın risk kategorilerine ve hafifletmek için hazırlıklı olmanız gereken tehditlere bir göz atalım. Güvenliği ihlal edilmiş bir üçüncü taraf satıcı, dört ana kategoriye ayrılabilen birden çok riske yol açabilir</a:t>
            </a:r>
          </a:p>
          <a:p>
            <a:endParaRPr lang="en-GB" sz="1800" dirty="0">
              <a:effectLst/>
              <a:latin typeface="Calibri" panose="020F0502020204030204" pitchFamily="34" charset="0"/>
              <a:cs typeface="Arial" panose="020B0604020202020204" pitchFamily="34" charset="0"/>
            </a:endParaRPr>
          </a:p>
          <a:p>
            <a:pPr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Siber güvenlik riskleri </a:t>
            </a:r>
            <a:r>
              <a:rPr lang="tr" sz="1800" dirty="0">
                <a:effectLst/>
                <a:latin typeface="Calibri" panose="020F0502020204030204" pitchFamily="34" charset="0"/>
                <a:ea typeface="Calibri" panose="020F0502020204030204" pitchFamily="34" charset="0"/>
                <a:cs typeface="Arial" panose="020B0604020202020204" pitchFamily="34" charset="0"/>
              </a:rPr>
              <a:t>— Alt yükleniciler genellikle müşterilerinin farklı ortamlarına, sistemlerine ve verilerine meşru erişime sahiptir. Saldırganlar, değerli varlıklarınızı ele geçirmeye çalışmak için giriş noktası olarak üçüncü taraf bir satıcı kullanabilir.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Operasyonel riskler </a:t>
            </a:r>
            <a:r>
              <a:rPr lang="tr" sz="1800" dirty="0">
                <a:effectLst/>
                <a:latin typeface="Calibri" panose="020F0502020204030204" pitchFamily="34" charset="0"/>
                <a:ea typeface="Calibri" panose="020F0502020204030204" pitchFamily="34" charset="0"/>
                <a:cs typeface="Arial" panose="020B0604020202020204" pitchFamily="34" charset="0"/>
              </a:rPr>
              <a:t>— Siber suçlular, yalnızca verileriniz yerine dahili sistemlerinizi ve kullandığınız hizmetleri hedef alabilir. Bu, operasyonlarınızın kısmen kesintiye uğramasına ve hatta tamamen durmasına neden olabilir.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Uyumluluk riskleri </a:t>
            </a:r>
            <a:r>
              <a:rPr lang="tr" sz="1800" dirty="0">
                <a:effectLst/>
                <a:latin typeface="Calibri" panose="020F0502020204030204" pitchFamily="34" charset="0"/>
                <a:ea typeface="Calibri" panose="020F0502020204030204" pitchFamily="34" charset="0"/>
                <a:cs typeface="Arial" panose="020B0604020202020204" pitchFamily="34" charset="0"/>
              </a:rPr>
              <a:t>— Uluslararası, yerel ve sektöre özgü standartlar ve düzenlemeler, kuruluşların karşılaması gereken katı siber güvenlik kriterleri belirler. Ayrıca bu kuruluşlarla çalışan üçüncü şahısların da bu gerekliliklere uyması gerekmektedir. Uyumsuzluk genellikle önemli para cezalarına ve itibar kaybına yol açar.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İtibar riskleri </a:t>
            </a:r>
            <a:r>
              <a:rPr lang="tr" sz="1800" dirty="0">
                <a:effectLst/>
                <a:latin typeface="Calibri" panose="020F0502020204030204" pitchFamily="34" charset="0"/>
                <a:ea typeface="Calibri" panose="020F0502020204030204" pitchFamily="34" charset="0"/>
                <a:cs typeface="Arial" panose="020B0604020202020204" pitchFamily="34" charset="0"/>
              </a:rPr>
              <a:t>— Değerli verilerinizin ve sistemlerinizin tehlikeye girmesi, hem mevcut hem de gelecekteki iş ortaklarınız ve müşterileriniz için tehlike işareti görevi görür. Güvenlerini yeniden kazanmak çok zaman ve çaba gerektirecektir. Ve ne yazık ki, ciddi bir siber güvenlik olayından sonra itibarınızı başarılı bir şekilde geri kazanabileceğinizin garantisi yok.</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8</a:t>
            </a:fld>
            <a:endParaRPr lang="en-GB"/>
          </a:p>
        </p:txBody>
      </p:sp>
    </p:spTree>
    <p:extLst>
      <p:ext uri="{BB962C8B-B14F-4D97-AF65-F5344CB8AC3E}">
        <p14:creationId xmlns:p14="http://schemas.microsoft.com/office/powerpoint/2010/main" val="853438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Calibri" panose="020F0502020204030204" pitchFamily="34" charset="0"/>
              </a:rPr>
              <a:t>Çeşitli nedenlerle, bazen performans gösteren kuruluşlar, bir projeyi tamamlamak için gerekenleri sağlamak için satıcılara güvenir. Özellikle KOBİ'ler. Tedarik gereklilikleri bu nedenle, üçüncü taraf satıcı güvenliği ile çalışmak için son derece önemlidir.</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r>
              <a:rPr lang="tr" sz="1800" i="1" dirty="0">
                <a:effectLst/>
                <a:latin typeface="Calibri" panose="020F0502020204030204" pitchFamily="34" charset="0"/>
                <a:ea typeface="Calibri" panose="020F0502020204030204" pitchFamily="34" charset="0"/>
                <a:cs typeface="Arial" panose="020B0604020202020204" pitchFamily="34" charset="0"/>
              </a:rPr>
              <a:t>Tedarik gereksinimleri </a:t>
            </a:r>
            <a:r>
              <a:rPr lang="tr" sz="1800" dirty="0">
                <a:effectLst/>
                <a:latin typeface="Calibri" panose="020F0502020204030204" pitchFamily="34" charset="0"/>
                <a:ea typeface="Calibri" panose="020F0502020204030204" pitchFamily="34" charset="0"/>
                <a:cs typeface="Arial" panose="020B0604020202020204" pitchFamily="34" charset="0"/>
              </a:rPr>
              <a:t>, ifa eden kuruluş dışındaki kuruluşlardan alınması gereken mal ve hizmetleri ifade eder. Çeşitli nedenlerle, bazen performans gösteren kuruluşlar, bir projeyi tamamlamak için gerekenleri sağlamak için satıcılara güvenir.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Calibri" panose="020F0502020204030204" pitchFamily="34" charset="0"/>
              </a:rPr>
              <a:t>Tedarikin son derece bireyselleştirilmiş bir süreç olduğu doğru olsa da, genel olarak genel olarak kullanılacak olan birkaç temel aşama da vardır.</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tr" sz="1800" dirty="0">
                <a:effectLst/>
                <a:latin typeface="Calibri" panose="020F0502020204030204" pitchFamily="34" charset="0"/>
                <a:ea typeface="Calibri" panose="020F0502020204030204" pitchFamily="34" charset="0"/>
                <a:cs typeface="Arial" panose="020B0604020202020204" pitchFamily="34" charset="0"/>
              </a:rPr>
              <a:t>Tedarik sürecindeki ilk adım, gereksinimleri belirlemektir. Tüm tedarik gereksinimleri, bir ihtiyaç algısıyla başlar. Bir su kütlesini geçme ihtiyacı, bir köprü, feribot veya başka ulaşım sistemleri inşa etme gereksinimi yaratabilir.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9</a:t>
            </a:fld>
            <a:endParaRPr lang="en-GB"/>
          </a:p>
        </p:txBody>
      </p:sp>
    </p:spTree>
    <p:extLst>
      <p:ext uri="{BB962C8B-B14F-4D97-AF65-F5344CB8AC3E}">
        <p14:creationId xmlns:p14="http://schemas.microsoft.com/office/powerpoint/2010/main" val="1130701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Tedarik süreci başlamadan önce, belirli bir ihtiyacın tanınması gerekir. Örneğin, bir kuruluş yeni bilgisayar monitörleri satın almakla, aylık kağıt ürünlerini yeniden sipariş etmekle veya güncellenmiş yazılımları edinmekle ilgilenebilir. Şirket yapısına bağlı olarak, bu adım işletme sahipleri, bölüm başkanları, yönetici ekip, personel ve/veya satın alma müdürleri tarafından yönetilebilir. Bu aşamada, bir bütçe belirlenecek ve kapsamlı bir harcama görünümü sıklıkla değerlendirilecektir.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Bu aşamada ihtiyacı net bir şekilde tanımlamak gerekir ve bu, su kütlesini geçmek için en iyi yöntemi (mevcut durum ve tahmini gelecekteki ihtiyaç göz önüne alındığında), ardından köprü tipini belirlemek için bir çalışma yoluyla yapılabilir. bir köprü ve diğer alternatifler arasındaki en iyi çözümü belirlemek için inşa edilecek veya karşılaştırmalı bir maliyet/fayda analizi. Çalışma, ihtiyacın kurum içinde karşılanıp karşılanmayacağını veya dışarıdan karşılanıp karşılanamayacağını, ilk bütçe tahmininin miktarını ve satın alma teslim süresi hakkında bir fikri içermelidir.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10</a:t>
            </a:fld>
            <a:endParaRPr lang="en-GB"/>
          </a:p>
        </p:txBody>
      </p:sp>
    </p:spTree>
    <p:extLst>
      <p:ext uri="{BB962C8B-B14F-4D97-AF65-F5344CB8AC3E}">
        <p14:creationId xmlns:p14="http://schemas.microsoft.com/office/powerpoint/2010/main" val="3137364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Bir satın alma talebi (veya satın alma talebi), mallar veya hizmetler için resmi bir taleptir ve genellikle özel satın alma yazılımı kullanılarak gönderilir. Çoğu zaman, satın alma talebi bir çalışan veya yöneticiden kaynaklanır ve ardından kuruluşun satın alma ekibi tarafından incelenir.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Bir satın alma talebi onaylandığında, bir satın alma siparişi haline gelir. Bununla birlikte, talep reddedilirse, genellikle kısa bir açıklama ile gönderene iade edilir. Reddedilen bir satın alma siparişi ideal olmasa da iyi bir öğrenme fırsatı olabilir.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11</a:t>
            </a:fld>
            <a:endParaRPr lang="en-GB"/>
          </a:p>
        </p:txBody>
      </p:sp>
    </p:spTree>
    <p:extLst>
      <p:ext uri="{BB962C8B-B14F-4D97-AF65-F5344CB8AC3E}">
        <p14:creationId xmlns:p14="http://schemas.microsoft.com/office/powerpoint/2010/main" val="2255788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Bir sonraki adım, çeşitli satıcıları değerlendirmek ve ardından temel gereksinimleri karşılayan birini seçmektir. Bazı kuruluşlar, kendilerini zaten kanıtlamış çeşitli tedarikçilerin yer aldığı, onaylanmış satıcılardan oluşan bir katalog tutar.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Satıcıları istemek, kapsamı eldeki gereksinim(ler) tarafından belirlenen, basitten karmaşığa kadar değişebilen bir süreçtir. Genellikle, organizasyon/satın alma ekibinin fiyatları ve seçenekleri karşılaştırabilmesi için çeşitli satıcılara birkaç teklif talebi (RFQ) gönderilir.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Bir satıcı seçerken fiyatın tek belirleyici olmaması gerektiğini unutmayın. En iyi sonuçlar için, bir satıcının aşağıdakiler dahil neler sunabileceğine ilişkin "büyük resmi" göz önünde bulundurun:</a:t>
            </a:r>
          </a:p>
          <a:p>
            <a:pPr marL="342900" lvl="0" indent="-342900" algn="just">
              <a:lnSpc>
                <a:spcPct val="107000"/>
              </a:lnSpc>
              <a:buFont typeface="Arial" panose="020B0604020202020204" pitchFamily="34" charset="0"/>
              <a:buChar char="-"/>
            </a:pPr>
            <a:r>
              <a:rPr lang="tr" sz="1800" dirty="0">
                <a:effectLst/>
                <a:latin typeface="Calibri" panose="020F0502020204030204" pitchFamily="34" charset="0"/>
                <a:ea typeface="Arial" panose="020B0604020202020204" pitchFamily="34" charset="0"/>
                <a:cs typeface="Arial" panose="020B0604020202020204" pitchFamily="34" charset="0"/>
              </a:rPr>
              <a:t>iletişim kolaylığı</a:t>
            </a:r>
          </a:p>
          <a:p>
            <a:pPr marL="342900" lvl="0" indent="-342900" algn="just">
              <a:lnSpc>
                <a:spcPct val="107000"/>
              </a:lnSpc>
              <a:buFont typeface="Arial" panose="020B0604020202020204" pitchFamily="34" charset="0"/>
              <a:buChar char="-"/>
            </a:pPr>
            <a:r>
              <a:rPr lang="tr" sz="1800" dirty="0">
                <a:effectLst/>
                <a:latin typeface="Calibri" panose="020F0502020204030204" pitchFamily="34" charset="0"/>
                <a:ea typeface="Arial" panose="020B0604020202020204" pitchFamily="34" charset="0"/>
                <a:cs typeface="Arial" panose="020B0604020202020204" pitchFamily="34" charset="0"/>
              </a:rPr>
              <a:t>şirket etiği</a:t>
            </a:r>
          </a:p>
          <a:p>
            <a:pPr marL="342900" lvl="0" indent="-342900" algn="just">
              <a:lnSpc>
                <a:spcPct val="107000"/>
              </a:lnSpc>
              <a:buFont typeface="Arial" panose="020B0604020202020204" pitchFamily="34" charset="0"/>
              <a:buChar char="-"/>
            </a:pPr>
            <a:r>
              <a:rPr lang="tr" sz="1800" dirty="0">
                <a:effectLst/>
                <a:latin typeface="Calibri" panose="020F0502020204030204" pitchFamily="34" charset="0"/>
                <a:ea typeface="Arial" panose="020B0604020202020204" pitchFamily="34" charset="0"/>
                <a:cs typeface="Arial" panose="020B0604020202020204" pitchFamily="34" charset="0"/>
              </a:rPr>
              <a:t>Hesap verebilirlik</a:t>
            </a:r>
          </a:p>
          <a:p>
            <a:pPr marL="342900" lvl="0" indent="-342900" algn="just">
              <a:lnSpc>
                <a:spcPct val="107000"/>
              </a:lnSpc>
              <a:spcAft>
                <a:spcPts val="800"/>
              </a:spcAft>
              <a:buFont typeface="Arial" panose="020B0604020202020204" pitchFamily="34" charset="0"/>
              <a:buChar char="-"/>
            </a:pPr>
            <a:r>
              <a:rPr lang="tr" sz="1800" dirty="0">
                <a:effectLst/>
                <a:latin typeface="Calibri" panose="020F0502020204030204" pitchFamily="34" charset="0"/>
                <a:ea typeface="Arial" panose="020B0604020202020204" pitchFamily="34" charset="0"/>
                <a:cs typeface="Arial" panose="020B0604020202020204" pitchFamily="34" charset="0"/>
              </a:rPr>
              <a:t>Üretim yetenekleri</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Bir tedarikçi seçildikten sonra, ilişkiye zaman ve enerji yatırımı yapmak önemlidir. Bir tedarikçiyle iyi bir ilişki, uzun vadede maksimum değer sağlayarak daha iyi tasarruf ve hizmetin kilidini açabilir.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12</a:t>
            </a:fld>
            <a:endParaRPr lang="en-GB"/>
          </a:p>
        </p:txBody>
      </p:sp>
    </p:spTree>
    <p:extLst>
      <p:ext uri="{BB962C8B-B14F-4D97-AF65-F5344CB8AC3E}">
        <p14:creationId xmlns:p14="http://schemas.microsoft.com/office/powerpoint/2010/main" val="40952617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4. Aşama: Seçilen tedarikçi ile bir sözleşmenin şartlarını müzakere edin</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En uygun satıcıyı seçtikten sonra, sözleşme müzakerelerine geçme zamanı. Başarılı satın alma açısından bu, açık ara en kritik aşamalardan biridir. Bu aşamada, fiyatlandırmanın yanı sıra teslimat programları, belirli şartlar ve koşullar ve daha fazlası gibi ayrıntıları ana hatlarıyla belirleyecek ve kabul edeceksiniz. İyileştirme fırsatlarını saptamak için önceki sözleşmeleri değerlendirmek genellikle yararlı olabilir ve ileriye dönük daha bilinçli bir yaklaşım benimsemenize olanak tanır.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13</a:t>
            </a:fld>
            <a:endParaRPr lang="en-GB"/>
          </a:p>
        </p:txBody>
      </p:sp>
    </p:spTree>
    <p:extLst>
      <p:ext uri="{BB962C8B-B14F-4D97-AF65-F5344CB8AC3E}">
        <p14:creationId xmlns:p14="http://schemas.microsoft.com/office/powerpoint/2010/main" val="1405139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Aşama 5 ve 6: </a:t>
            </a:r>
            <a:r>
              <a:rPr lang="tr" sz="1800" dirty="0"/>
              <a:t>Bir satınalma siparişini kesinleştirin </a:t>
            </a:r>
            <a:r>
              <a:rPr lang="tr" sz="1800" dirty="0">
                <a:effectLst/>
                <a:latin typeface="Calibri" panose="020F0502020204030204" pitchFamily="34" charset="0"/>
                <a:cs typeface="Arial" panose="020B0604020202020204" pitchFamily="34" charset="0"/>
              </a:rPr>
              <a:t>/ </a:t>
            </a:r>
            <a:r>
              <a:rPr lang="tr" sz="1800" dirty="0">
                <a:effectLst/>
                <a:latin typeface="Calibri" panose="020F0502020204030204" pitchFamily="34" charset="0"/>
                <a:ea typeface="Calibri" panose="020F0502020204030204" pitchFamily="34" charset="0"/>
                <a:cs typeface="Arial" panose="020B0604020202020204" pitchFamily="34" charset="0"/>
              </a:rPr>
              <a:t>Sipariş yönetimi</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Mallar/hizmetler teslim edilirken, tüm standartların karşılanıp karşılanmadığını, teslimat sürelerini, ürün miktarlarını ve kalitesini vb. kontrol etmekten sorumlu biri, ideal olarak ürün veya hizmetlerin son kullanıcısı olmalıdır. ürünler (örn. hasarlı ürünler), teslimatı reddetme seçeneğiniz vardır. Herhangi bir teslimat sorunu olması durumunda satıcıyla açık iletişim çok önemlidir.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r>
              <a:rPr lang="tr" sz="1800" dirty="0">
                <a:effectLst/>
                <a:latin typeface="Calibri" panose="020F0502020204030204" pitchFamily="34" charset="0"/>
                <a:ea typeface="Calibri" panose="020F0502020204030204" pitchFamily="34" charset="0"/>
                <a:cs typeface="Arial" panose="020B0604020202020204" pitchFamily="34" charset="0"/>
              </a:rPr>
              <a:t>Teknoloji ve iletişim, işletmelerin tedarik zincirlerini genişletmelerine olanak sağladığından, satıcı risk yönetiminin karmaşıklığı artar. İşletmeniz muhtemelen her zamankinden daha fazla satıcıyla çalışıyor ve bu satıcıların her biri kuruluşunuz için bir düzeyde risk oluşturacak.</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14</a:t>
            </a:fld>
            <a:endParaRPr lang="en-GB"/>
          </a:p>
        </p:txBody>
      </p:sp>
    </p:spTree>
    <p:extLst>
      <p:ext uri="{BB962C8B-B14F-4D97-AF65-F5344CB8AC3E}">
        <p14:creationId xmlns:p14="http://schemas.microsoft.com/office/powerpoint/2010/main" val="1479727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sz="1800" dirty="0">
                <a:effectLst/>
                <a:latin typeface="Calibri" panose="020F0502020204030204" pitchFamily="34" charset="0"/>
                <a:ea typeface="Calibri" panose="020F0502020204030204" pitchFamily="34" charset="0"/>
                <a:cs typeface="Arial" panose="020B0604020202020204" pitchFamily="34" charset="0"/>
              </a:rPr>
              <a:t>Satıcı güvenlik risk yönetimi, tedarik zincirinizdeki satıcılar nedeniyle kuruluşunuzun karşılaştığı tehditlerin, güvenlik açıklarının ve zayıflıkların sayısını sınırlamak için tasarlanmış bir stratejidir. Satıcı, genellikle işletmenizin çalışması için ihtiyaç duyduğu bir ürünü, hizmeti veya ekipmanı satan üçüncü taraf bir kuruluştur.</a:t>
            </a:r>
          </a:p>
          <a:p>
            <a:r>
              <a:rPr lang="tr" sz="1800" dirty="0">
                <a:effectLst/>
                <a:latin typeface="Calibri" panose="020F0502020204030204" pitchFamily="34" charset="0"/>
                <a:ea typeface="Calibri" panose="020F0502020204030204" pitchFamily="34" charset="0"/>
                <a:cs typeface="Arial" panose="020B0604020202020204" pitchFamily="34" charset="0"/>
              </a:rPr>
              <a:t>Teknoloji ve iletişim, işletmelerin tedarik zincirlerini genişletmelerine olanak sağladığından, satıcı risk yönetiminin karmaşıklığı artar. İşletmeniz muhtemelen her zamankinden daha fazla satıcıyla çalışıyor ve bu satıcıların her biri kuruluşunuz için bir düzeyde risk oluşturacak.</a:t>
            </a:r>
          </a:p>
          <a:p>
            <a:pPr marL="0" marR="0" lvl="0" indent="0" algn="l" defTabSz="914400" rtl="0" eaLnBrk="1" fontAlgn="auto" latinLnBrk="0" hangingPunct="1">
              <a:lnSpc>
                <a:spcPct val="100000"/>
              </a:lnSpc>
              <a:spcBef>
                <a:spcPts val="0"/>
              </a:spcBef>
              <a:spcAft>
                <a:spcPts val="0"/>
              </a:spcAft>
              <a:buClrTx/>
              <a:buSzTx/>
              <a:buFontTx/>
              <a:buNone/>
              <a:tabLst/>
              <a:defRPr/>
            </a:pPr>
            <a:r>
              <a:rPr lang="tr" sz="1800" dirty="0">
                <a:effectLst/>
                <a:latin typeface="Calibri" panose="020F0502020204030204" pitchFamily="34" charset="0"/>
                <a:ea typeface="Calibri" panose="020F0502020204030204" pitchFamily="34" charset="0"/>
                <a:cs typeface="Arial" panose="020B0604020202020204" pitchFamily="34" charset="0"/>
              </a:rPr>
              <a:t>Her satıcı, kuruluşunuza bağlandıktan sonra bir düzeyde siber güvenlik riski taşıyacaktır. Anlaşmanın kendilerine düşen kısmını yerine getirmezlerse veya bir siber saldırının kurbanı olurlarsa, bu durum kuruluşunuzu doğrudan etkileyebilir. Daha büyük bir satıcı risk yönetimi planının bir parçası olan etkili bir risk değerlendirmesi, bu potansiyel başarısızlık noktalarını sorun haline gelmeden çok önce belirlemeye ve düzeltmeye çalışır.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15</a:t>
            </a:fld>
            <a:endParaRPr lang="en-GB"/>
          </a:p>
        </p:txBody>
      </p:sp>
    </p:spTree>
    <p:extLst>
      <p:ext uri="{BB962C8B-B14F-4D97-AF65-F5344CB8AC3E}">
        <p14:creationId xmlns:p14="http://schemas.microsoft.com/office/powerpoint/2010/main" val="1407240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Satıcı güvenlik risk yönetimi, devam eden bir süreçtir ve tedarik zincirinize dahil ettiğiniz her satıcıyla yürüteceğiniz bir süreçtir. Tipik olarak, süreç şöyle görünür: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tr" sz="1800" u="sng" dirty="0">
                <a:effectLst/>
                <a:latin typeface="Calibri" panose="020F0502020204030204" pitchFamily="34" charset="0"/>
                <a:ea typeface="Calibri" panose="020F0502020204030204" pitchFamily="34" charset="0"/>
                <a:cs typeface="Arial" panose="020B0604020202020204" pitchFamily="34" charset="0"/>
              </a:rPr>
              <a:t>Adım 1: Analiz </a:t>
            </a:r>
            <a:r>
              <a:rPr lang="tr" sz="1800" dirty="0">
                <a:effectLst/>
                <a:latin typeface="Calibri" panose="020F0502020204030204" pitchFamily="34" charset="0"/>
                <a:ea typeface="Calibri" panose="020F0502020204030204" pitchFamily="34" charset="0"/>
                <a:cs typeface="Arial" panose="020B0604020202020204" pitchFamily="34" charset="0"/>
              </a:rPr>
              <a:t>– Şirket, ilişkinin doğasında var olan riski ve gerçekleştirilecek durum tespiti seviyesini tanımlar. Buna göre şirket, üçüncü tarafın güvenlik duruşunu değerlendirir ve boşluk analizi yapar.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16</a:t>
            </a:fld>
            <a:endParaRPr lang="en-GB"/>
          </a:p>
        </p:txBody>
      </p:sp>
    </p:spTree>
    <p:extLst>
      <p:ext uri="{BB962C8B-B14F-4D97-AF65-F5344CB8AC3E}">
        <p14:creationId xmlns:p14="http://schemas.microsoft.com/office/powerpoint/2010/main" val="1194524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Satıcı güvenlik risk yönetimi, devam eden bir süreçtir ve tedarik zincirinize dahil ettiğiniz her satıcıda uygulayacağınız bir süreçtir. Tipik olarak, süreç şöyle görünür: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tr" sz="1800" u="sng" dirty="0">
                <a:effectLst/>
                <a:latin typeface="Calibri" panose="020F0502020204030204" pitchFamily="34" charset="0"/>
                <a:ea typeface="Calibri" panose="020F0502020204030204" pitchFamily="34" charset="0"/>
                <a:cs typeface="Arial" panose="020B0604020202020204" pitchFamily="34" charset="0"/>
              </a:rPr>
              <a:t>2. Adım: Katılım </a:t>
            </a:r>
            <a:r>
              <a:rPr lang="tr" sz="1800" dirty="0">
                <a:effectLst/>
                <a:latin typeface="Calibri" panose="020F0502020204030204" pitchFamily="34" charset="0"/>
                <a:ea typeface="Calibri" panose="020F0502020204030204" pitchFamily="34" charset="0"/>
                <a:cs typeface="Arial" panose="020B0604020202020204" pitchFamily="34" charset="0"/>
              </a:rPr>
              <a:t>– Şirket ve üçüncü taraf, boşlukların nasıl giderileceği konusunda işbirliği yapar.</a:t>
            </a:r>
          </a:p>
          <a:p>
            <a:pPr marL="0" marR="0" lvl="0" indent="0" algn="l" defTabSz="914400" rtl="0" eaLnBrk="1" fontAlgn="auto" latinLnBrk="0" hangingPunct="1">
              <a:lnSpc>
                <a:spcPct val="100000"/>
              </a:lnSpc>
              <a:spcBef>
                <a:spcPts val="0"/>
              </a:spcBef>
              <a:spcAft>
                <a:spcPts val="0"/>
              </a:spcAft>
              <a:buClrTx/>
              <a:buSzTx/>
              <a:buFontTx/>
              <a:buNone/>
              <a:tabLst/>
              <a:defRPr/>
            </a:pPr>
            <a:r>
              <a:rPr lang="tr" sz="1200" u="sng" dirty="0">
                <a:effectLst/>
                <a:latin typeface="Calibri" panose="020F0502020204030204" pitchFamily="34" charset="0"/>
                <a:ea typeface="Calibri" panose="020F0502020204030204" pitchFamily="34" charset="0"/>
                <a:cs typeface="Arial" panose="020B0604020202020204" pitchFamily="34" charset="0"/>
              </a:rPr>
              <a:t>3. Adım: İyileştirme </a:t>
            </a:r>
            <a:r>
              <a:rPr lang="tr" sz="1200" dirty="0">
                <a:effectLst/>
                <a:latin typeface="Calibri" panose="020F0502020204030204" pitchFamily="34" charset="0"/>
                <a:ea typeface="Calibri" panose="020F0502020204030204" pitchFamily="34" charset="0"/>
                <a:cs typeface="Arial" panose="020B0604020202020204" pitchFamily="34" charset="0"/>
              </a:rPr>
              <a:t>– Üçüncü taraf siber açıkları düzeltir.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17</a:t>
            </a:fld>
            <a:endParaRPr lang="en-GB"/>
          </a:p>
        </p:txBody>
      </p:sp>
    </p:spTree>
    <p:extLst>
      <p:ext uri="{BB962C8B-B14F-4D97-AF65-F5344CB8AC3E}">
        <p14:creationId xmlns:p14="http://schemas.microsoft.com/office/powerpoint/2010/main" val="10709625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Satıcı güvenlik risk yönetimi, devam eden bir süreçtir ve tedarik zincirinize dahil ettiğiniz her satıcıda uygulayacağınız bir süreçtir. Tipik olarak, süreç şöyle görünür: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tr" sz="1800" u="sng" dirty="0">
                <a:effectLst/>
                <a:latin typeface="Calibri" panose="020F0502020204030204" pitchFamily="34" charset="0"/>
                <a:ea typeface="Calibri" panose="020F0502020204030204" pitchFamily="34" charset="0"/>
                <a:cs typeface="Arial" panose="020B0604020202020204" pitchFamily="34" charset="0"/>
              </a:rPr>
              <a:t>Adım 4: Onay </a:t>
            </a:r>
            <a:r>
              <a:rPr lang="tr" sz="1800" dirty="0">
                <a:effectLst/>
                <a:latin typeface="Calibri" panose="020F0502020204030204" pitchFamily="34" charset="0"/>
                <a:ea typeface="Calibri" panose="020F0502020204030204" pitchFamily="34" charset="0"/>
                <a:cs typeface="Arial" panose="020B0604020202020204" pitchFamily="34" charset="0"/>
              </a:rPr>
              <a:t>– Şirket, risk toleransına göre üçüncü tarafı onaylar veya reddeder.</a:t>
            </a:r>
          </a:p>
          <a:p>
            <a:pPr algn="just">
              <a:lnSpc>
                <a:spcPct val="107000"/>
              </a:lnSpc>
              <a:spcAft>
                <a:spcPts val="800"/>
              </a:spcAft>
            </a:pPr>
            <a:r>
              <a:rPr lang="tr" sz="1800" u="sng" dirty="0">
                <a:effectLst/>
                <a:latin typeface="Calibri" panose="020F0502020204030204" pitchFamily="34" charset="0"/>
                <a:ea typeface="Calibri" panose="020F0502020204030204" pitchFamily="34" charset="0"/>
                <a:cs typeface="Arial" panose="020B0604020202020204" pitchFamily="34" charset="0"/>
              </a:rPr>
              <a:t>5. Adım: İzleme </a:t>
            </a:r>
            <a:r>
              <a:rPr lang="tr" sz="1800" dirty="0">
                <a:effectLst/>
                <a:latin typeface="Calibri" panose="020F0502020204030204" pitchFamily="34" charset="0"/>
                <a:ea typeface="Calibri" panose="020F0502020204030204" pitchFamily="34" charset="0"/>
                <a:cs typeface="Arial" panose="020B0604020202020204" pitchFamily="34" charset="0"/>
              </a:rPr>
              <a:t>– Şirket, siber açıkları tespit etmek için üçüncü tarafları izlemeye devam ediyor.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18</a:t>
            </a:fld>
            <a:endParaRPr lang="en-GB"/>
          </a:p>
        </p:txBody>
      </p:sp>
    </p:spTree>
    <p:extLst>
      <p:ext uri="{BB962C8B-B14F-4D97-AF65-F5344CB8AC3E}">
        <p14:creationId xmlns:p14="http://schemas.microsoft.com/office/powerpoint/2010/main" val="1171972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tr" sz="1200" dirty="0">
                <a:effectLst/>
                <a:latin typeface="Calibri" panose="020F0502020204030204" pitchFamily="34" charset="0"/>
                <a:ea typeface="Calibri" panose="020F0502020204030204" pitchFamily="34" charset="0"/>
                <a:cs typeface="Arial" panose="020B0604020202020204" pitchFamily="34" charset="0"/>
              </a:rPr>
              <a:t>Sosyal ağlar günümüz dünyasında çok popüler. Genellikle bir sosyal ağ, kişisel, iş veya güven ilişkileriyle birbirine bağlanan bir dizi bireyden (kişiler, gruplar, kuruluşlar) oluşan küçük dünya ağı olarak tanımlanır. O halde sosyal ağ, Web bağlamında herhangi bir tür sanal topluluğa uygulanabilecek oldukça geniş ve genel bir kavramdır. Örneğin, abonelik gerektiren Web postası, çevrimiçi günlükler veya gazeteler gibi bir Web hizmetine kayıtlı kullanıcılar bir sosyal ağ olarak kabul edilebilir. Aşağıda, bir çevrimiçi topluluğun Web sitesinin yalnızca aşağıdaki koşulları karşılaması durumunda Web tabanlı bir sosyal ağ olarak değerlendirilebileceği tanımı benimsiyoruz:</a:t>
            </a:r>
          </a:p>
          <a:p>
            <a:pPr marL="144145" indent="-144145" algn="just">
              <a:lnSpc>
                <a:spcPct val="107000"/>
              </a:lnSpc>
              <a:spcAft>
                <a:spcPts val="400"/>
              </a:spcAft>
            </a:pPr>
            <a:r>
              <a:rPr lang="tr" sz="1200" dirty="0">
                <a:effectLst/>
                <a:latin typeface="Calibri" panose="020F0502020204030204" pitchFamily="34" charset="0"/>
                <a:ea typeface="Calibri" panose="020F0502020204030204" pitchFamily="34" charset="0"/>
                <a:cs typeface="Arial" panose="020B0604020202020204" pitchFamily="34" charset="0"/>
              </a:rPr>
              <a:t>• İlişkiler, üyeleri tarafından açık bir şekilde belirtilir ve mevcut etkileşimlerden çıkarsanmaz (ör. örtülü ilişkileri anlamak için bir posta listesi kullanılabilir).</a:t>
            </a:r>
          </a:p>
          <a:p>
            <a:pPr marL="144145" indent="-144145" algn="just">
              <a:lnSpc>
                <a:spcPct val="107000"/>
              </a:lnSpc>
              <a:spcAft>
                <a:spcPts val="400"/>
              </a:spcAft>
            </a:pPr>
            <a:r>
              <a:rPr lang="tr" sz="1200" dirty="0">
                <a:effectLst/>
                <a:latin typeface="Calibri" panose="020F0502020204030204" pitchFamily="34" charset="0"/>
                <a:ea typeface="Calibri" panose="020F0502020204030204" pitchFamily="34" charset="0"/>
                <a:cs typeface="Arial" panose="020B0604020202020204" pitchFamily="34" charset="0"/>
              </a:rPr>
              <a:t>• İlişkiler, veri tabanı yönetim sistemleri gibi, ilişki analizine izin veren ve ilişki verilerine erişimi ve bunların alınmasını düzenleyen teknolojiler kullanılarak depolanır ve yönetilir.</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Üyeler ilişki bilgilerine en azından kısmen erişebilirler.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19</a:t>
            </a:fld>
            <a:endParaRPr lang="en-GB"/>
          </a:p>
        </p:txBody>
      </p:sp>
    </p:spTree>
    <p:extLst>
      <p:ext uri="{BB962C8B-B14F-4D97-AF65-F5344CB8AC3E}">
        <p14:creationId xmlns:p14="http://schemas.microsoft.com/office/powerpoint/2010/main" val="11616514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tr" b="0" i="0" dirty="0">
                <a:solidFill>
                  <a:srgbClr val="666666"/>
                </a:solidFill>
                <a:effectLst/>
                <a:latin typeface="Arial" panose="020B0604020202020204" pitchFamily="34" charset="0"/>
              </a:rPr>
              <a:t>Sosyal medya, güvenlik ekiplerinin dik bir öğrenme eğrisiyle karşı karşıya kaldığı bir alandır. LinkedIn, Facebook ve Twitter gibi platformlar, kurumsal ağlara bağlı çalışanlar tarafından kullanılmasının ötesinde, işletmeler tarafından marka bilinirliği, müşteri hizmetleri, reklam ve işe alım süreçlerini yürütmek için bir araç seti olarak kullanılmaya başlandı. Ancak, her platformdaki her kullanıcı, güvenlik uzmanlarının uğraşması gereken bir sosyal medya riski sunar - ve </a:t>
            </a:r>
            <a:r>
              <a:rPr lang="tr" b="0" i="0" u="sng" dirty="0">
                <a:solidFill>
                  <a:srgbClr val="007CAD"/>
                </a:solidFill>
                <a:effectLst/>
                <a:latin typeface="Arial" panose="020B0604020202020204" pitchFamily="34" charset="0"/>
                <a:hlinkClick r:id="rId3"/>
              </a:rPr>
              <a:t>riskler çok fazladır </a:t>
            </a:r>
            <a:r>
              <a:rPr lang="tr" b="0" i="0" dirty="0">
                <a:solidFill>
                  <a:srgbClr val="666666"/>
                </a:solidFill>
                <a:effectLst/>
                <a:latin typeface="Arial" panose="020B0604020202020204" pitchFamily="34" charset="0"/>
              </a:rPr>
              <a:t>.</a:t>
            </a:r>
          </a:p>
          <a:p>
            <a:pPr algn="l"/>
            <a:r>
              <a:rPr lang="tr" b="0" i="0" dirty="0">
                <a:solidFill>
                  <a:srgbClr val="666666"/>
                </a:solidFill>
                <a:effectLst/>
                <a:latin typeface="Arial" panose="020B0604020202020204" pitchFamily="34" charset="0"/>
              </a:rPr>
              <a:t>Kuruluşlar, sosyal mühendislik ve kötü amaçlı uygulamalardan uyumsuzluk ve dolandırıcılığa kadar, sosyal medyanın kapsamını ve sonuçlarını anlamalıdır.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20</a:t>
            </a:fld>
            <a:endParaRPr lang="en-GB"/>
          </a:p>
        </p:txBody>
      </p:sp>
    </p:spTree>
    <p:extLst>
      <p:ext uri="{BB962C8B-B14F-4D97-AF65-F5344CB8AC3E}">
        <p14:creationId xmlns:p14="http://schemas.microsoft.com/office/powerpoint/2010/main" val="8685054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tr" sz="1800" dirty="0">
                <a:effectLst/>
                <a:latin typeface="Calibri" panose="020F0502020204030204" pitchFamily="34" charset="0"/>
                <a:ea typeface="Calibri" panose="020F0502020204030204" pitchFamily="34" charset="0"/>
                <a:cs typeface="Arial" panose="020B0604020202020204" pitchFamily="34" charset="0"/>
              </a:rPr>
              <a:t>Sosyal medya ve sosyal ağ veya mesajlaşma uygulamaları, uygunsuz veya güvensiz bir şekilde kullanıldığında hem kuruluşlar hem de bireyler için bir dizi güvenlik ve gizlilik riski oluşturabilir.</a:t>
            </a:r>
          </a:p>
          <a:p>
            <a:pPr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İlişki Tabanlı Erişim Kontrolü </a:t>
            </a:r>
            <a:r>
              <a:rPr lang="tr" sz="1800" dirty="0">
                <a:effectLst/>
                <a:latin typeface="Calibri" panose="020F0502020204030204" pitchFamily="34" charset="0"/>
                <a:ea typeface="Calibri" panose="020F0502020204030204" pitchFamily="34" charset="0"/>
                <a:cs typeface="Arial" panose="020B0604020202020204" pitchFamily="34" charset="0"/>
              </a:rPr>
              <a:t>: Belirli bir kaynağa erişme yetkisine sahip sosyal ağ üyelerinin, erişimi elde etmek için katılmaları gereken ilişkiler açısından belirtildiği, özellikle sosyal ağlara göre uyarlanmış bir erişim kontrolü paradigması.</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21</a:t>
            </a:fld>
            <a:endParaRPr lang="en-GB"/>
          </a:p>
        </p:txBody>
      </p:sp>
    </p:spTree>
    <p:extLst>
      <p:ext uri="{BB962C8B-B14F-4D97-AF65-F5344CB8AC3E}">
        <p14:creationId xmlns:p14="http://schemas.microsoft.com/office/powerpoint/2010/main" val="10315225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Sosyal Ağ </a:t>
            </a:r>
            <a:r>
              <a:rPr lang="tr" sz="1800" dirty="0">
                <a:effectLst/>
                <a:latin typeface="Calibri" panose="020F0502020204030204" pitchFamily="34" charset="0"/>
                <a:ea typeface="Calibri" panose="020F0502020204030204" pitchFamily="34" charset="0"/>
                <a:cs typeface="Arial" panose="020B0604020202020204" pitchFamily="34" charset="0"/>
              </a:rPr>
              <a:t>: Kişisel, iş veya güven ilişkileriyle birbirine bağlanan bir dizi kişiden (kişiler, gruplar, organizasyon) oluşan küçük dünya ağı. Genellikle, düğümlerin sosyal ağ üyelerine karşılık geldiği, kenarların ise aralarındaki ilişkileri gösterdiği bir grafik olarak modellenir.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22</a:t>
            </a:fld>
            <a:endParaRPr lang="en-GB"/>
          </a:p>
        </p:txBody>
      </p:sp>
    </p:spTree>
    <p:extLst>
      <p:ext uri="{BB962C8B-B14F-4D97-AF65-F5344CB8AC3E}">
        <p14:creationId xmlns:p14="http://schemas.microsoft.com/office/powerpoint/2010/main" val="34166744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Sosyal ağlar. </a:t>
            </a:r>
            <a:r>
              <a:rPr lang="tr" sz="1800" dirty="0">
                <a:effectLst/>
                <a:latin typeface="Calibri" panose="020F0502020204030204" pitchFamily="34" charset="0"/>
                <a:ea typeface="Calibri" panose="020F0502020204030204" pitchFamily="34" charset="0"/>
                <a:cs typeface="Arial" panose="020B0604020202020204" pitchFamily="34" charset="0"/>
              </a:rPr>
              <a:t>Çevremizdekilerle iletişim kurmak ve bilgi paylaşmak herkesin hayatının bir parçası ve basit metin mesajlarından e-postalara ve şimdi sosyal medya platformları dediğimiz şeye evrildi. Çok iyi bilinmeyen veya fark edilmeyen şey, çevrimiçi ortamda maruz kalmamızın pek çok risk içerdiğidir.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23</a:t>
            </a:fld>
            <a:endParaRPr lang="en-GB"/>
          </a:p>
        </p:txBody>
      </p:sp>
    </p:spTree>
    <p:extLst>
      <p:ext uri="{BB962C8B-B14F-4D97-AF65-F5344CB8AC3E}">
        <p14:creationId xmlns:p14="http://schemas.microsoft.com/office/powerpoint/2010/main" val="32195867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Diğer anahtar terimler şunlardır:</a:t>
            </a:r>
          </a:p>
          <a:p>
            <a:pPr>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Gizliliğe Duyarlı Erişim Denetimi</a:t>
            </a:r>
          </a:p>
          <a:p>
            <a:pPr>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Web Tabanlı Sosyal Ağ</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24</a:t>
            </a:fld>
            <a:endParaRPr lang="en-GB"/>
          </a:p>
        </p:txBody>
      </p:sp>
    </p:spTree>
    <p:extLst>
      <p:ext uri="{BB962C8B-B14F-4D97-AF65-F5344CB8AC3E}">
        <p14:creationId xmlns:p14="http://schemas.microsoft.com/office/powerpoint/2010/main" val="9475717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Diğer anahtar terimler şunlardır:</a:t>
            </a:r>
          </a:p>
          <a:p>
            <a:pPr>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Gizliliğe Duyarlı Erişim Denetimi</a:t>
            </a:r>
          </a:p>
          <a:p>
            <a:pPr>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Web Tabanlı Sosyal Ağ</a:t>
            </a:r>
          </a:p>
          <a:p>
            <a:pPr>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Sosyal Ağ Analizi</a:t>
            </a:r>
          </a:p>
          <a:p>
            <a:pPr>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Kenar Tedirginliği</a:t>
            </a:r>
          </a:p>
          <a:p>
            <a:pPr>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Sosyal Ağ İlişkisi</a:t>
            </a:r>
          </a:p>
          <a:p>
            <a:pPr>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Ve daha pek çoğu - örneğin Grafik Anonimleştirme: Sosyal ağ analizi gerçekleştirirken sosyal ağ üyeleri hakkındaki özel bilgileri gizlemeyi amaçlayan teknik. Düğüm anonimleştirme ve kenar pertürbasyonu, şu anda kullanılan iki ana grafik anonimleştirme tekniğidir.</a:t>
            </a:r>
          </a:p>
          <a:p>
            <a:pPr>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Ayrıca, ilgili düğümleri rasgele tanımlayıcılarla (saf anonimleştirme) etiketleyerek sosyal ağ üyelerinin kimliklerini gizlemeyi amaçlayan bir Grafik anonimleştirme tekniği olan Düğüm Anonimleştirme terimi veya düğümlerin, tanımlamak için kullanılabilecek niteliklerle ilişkili olması durumunda ilgili kullanıcı, k-anonimliğe dayalı teknikler kullanılarak.</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25</a:t>
            </a:fld>
            <a:endParaRPr lang="en-GB"/>
          </a:p>
        </p:txBody>
      </p:sp>
    </p:spTree>
    <p:extLst>
      <p:ext uri="{BB962C8B-B14F-4D97-AF65-F5344CB8AC3E}">
        <p14:creationId xmlns:p14="http://schemas.microsoft.com/office/powerpoint/2010/main" val="27856330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Sosyal Ağ İlişkisi</a:t>
            </a:r>
          </a:p>
          <a:p>
            <a:pPr>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Ve daha pek çoğu - örneğin Grafik Anonimleştirme: Sosyal ağ analizi gerçekleştirirken sosyal ağ üyeleri hakkındaki özel bilgileri gizlemeyi amaçlayan teknik. Düğüm anonimleştirme ve kenar pertürbasyonu, şu anda kullanılan iki ana grafik anonimleştirme tekniğidir.</a:t>
            </a:r>
          </a:p>
          <a:p>
            <a:pPr>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Ayrıca, ilgili düğümleri rasgele tanımlayıcılarla (saf anonimleştirme) etiketleyerek sosyal ağ üyelerinin kimliklerini gizlemeyi amaçlayan bir Grafik anonimleştirme tekniği olan Düğüm Anonimleştirme terimi veya düğümlerin, tanımlamak için kullanılabilecek niteliklerle ilişkili olması durumunda ilgili kullanıcı, k-anonimliğe dayalı teknikler kullanılarak.</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26</a:t>
            </a:fld>
            <a:endParaRPr lang="en-GB"/>
          </a:p>
        </p:txBody>
      </p:sp>
    </p:spTree>
    <p:extLst>
      <p:ext uri="{BB962C8B-B14F-4D97-AF65-F5344CB8AC3E}">
        <p14:creationId xmlns:p14="http://schemas.microsoft.com/office/powerpoint/2010/main" val="11786986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tr" b="0" i="0" dirty="0">
                <a:solidFill>
                  <a:srgbClr val="111111"/>
                </a:solidFill>
                <a:effectLst/>
                <a:latin typeface="Precisely Demi"/>
              </a:rPr>
              <a:t>Coğrafi etiketleme, bir mobil cihazın konumuna göre medyaya coğrafi koordinatlar ekleme işlemidir. Coğrafi etiketler fotoğraflara, videolara, web sitelerine, kısa mesajlara ve QR kodlarına uygulanabilir ve ayrıca zaman damgalarını veya diğer bağlamsal bilgileri içerebilir.</a:t>
            </a:r>
          </a:p>
          <a:p>
            <a:pPr algn="l"/>
            <a:r>
              <a:rPr lang="tr" b="0" i="0" dirty="0">
                <a:solidFill>
                  <a:srgbClr val="111111"/>
                </a:solidFill>
                <a:effectLst/>
                <a:latin typeface="Precisely Demi"/>
              </a:rPr>
              <a:t>Coğrafi Etiketleme Neden Önemlidir?</a:t>
            </a:r>
          </a:p>
          <a:p>
            <a:pPr algn="l"/>
            <a:r>
              <a:rPr lang="tr" b="0" i="0" dirty="0">
                <a:solidFill>
                  <a:srgbClr val="111111"/>
                </a:solidFill>
                <a:effectLst/>
                <a:latin typeface="Precisely Demi"/>
              </a:rPr>
              <a:t>Coğrafi etiketleme, tüketici etkinliği hakkında faydalı bilgiler sağlar. Kuruluşlar, tüketicilerin markalarıyla nerede ve nasıl etkileşim kurduğunu </a:t>
            </a:r>
            <a:r>
              <a:rPr lang="tr" b="0" i="0" dirty="0" err="1">
                <a:solidFill>
                  <a:srgbClr val="111111"/>
                </a:solidFill>
                <a:effectLst/>
                <a:latin typeface="Precisely Demi"/>
              </a:rPr>
              <a:t>analiz etmek </a:t>
            </a:r>
            <a:r>
              <a:rPr lang="tr" b="0" i="0" dirty="0">
                <a:solidFill>
                  <a:srgbClr val="111111"/>
                </a:solidFill>
                <a:effectLst/>
                <a:latin typeface="Precisely Demi"/>
              </a:rPr>
              <a:t>için coğrafi etiketleri kullanarak özel teklifler ve mesajlar sağlayabilir. Coğrafi etiketler ayrıca, bireylerin bir web sitesiyle etkileşim kurarken nerede olduklarını veya mobil cihazlarıyla gün boyunca nerede hareket ettiklerini de gösterir.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27</a:t>
            </a:fld>
            <a:endParaRPr lang="en-GB"/>
          </a:p>
        </p:txBody>
      </p:sp>
    </p:spTree>
    <p:extLst>
      <p:ext uri="{BB962C8B-B14F-4D97-AF65-F5344CB8AC3E}">
        <p14:creationId xmlns:p14="http://schemas.microsoft.com/office/powerpoint/2010/main" val="40094148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tr" b="0" dirty="0"/>
              <a:t>"Kitle", </a:t>
            </a:r>
            <a:r>
              <a:rPr lang="tr" dirty="0"/>
              <a:t>gönderilerinizi kimlerin görebileceğini ve/veya yorum yapabileceğini ifade eden genel bir terimdir.</a:t>
            </a:r>
          </a:p>
        </p:txBody>
      </p:sp>
      <p:sp>
        <p:nvSpPr>
          <p:cNvPr id="4" name="Pladsholder til slidenummer 3"/>
          <p:cNvSpPr>
            <a:spLocks noGrp="1"/>
          </p:cNvSpPr>
          <p:nvPr>
            <p:ph type="sldNum" sz="quarter" idx="5"/>
          </p:nvPr>
        </p:nvSpPr>
        <p:spPr/>
        <p:txBody>
          <a:bodyPr/>
          <a:lstStyle/>
          <a:p>
            <a:fld id="{56C5C7D4-523D-454C-9E76-9D5F6B9709D9}" type="slidenum">
              <a:rPr lang="en-GB" smtClean="0"/>
              <a:t>28</a:t>
            </a:fld>
            <a:endParaRPr lang="en-GB"/>
          </a:p>
        </p:txBody>
      </p:sp>
    </p:spTree>
    <p:extLst>
      <p:ext uri="{BB962C8B-B14F-4D97-AF65-F5344CB8AC3E}">
        <p14:creationId xmlns:p14="http://schemas.microsoft.com/office/powerpoint/2010/main" val="4675259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tr" b="0" i="0" dirty="0">
                <a:solidFill>
                  <a:srgbClr val="202124"/>
                </a:solidFill>
                <a:effectLst/>
                <a:latin typeface="arial" panose="020B0604020202020204" pitchFamily="34" charset="0"/>
              </a:rPr>
              <a:t>"Kimlik" terimi, "markaların bu kişilerle ilgili, anlamlı şekillerde etkileşim kurabilmesi için kanallar ve cihazlar genelinde bireysel izleyici üyelerini (müşteriler, potansiyel müşteriler ve diğer ziyaretçiler dahil) tanıma ve anlama çabası" olarak tanımlanır. </a:t>
            </a:r>
            <a:r>
              <a:rPr lang="tr" b="0" i="0" dirty="0">
                <a:solidFill>
                  <a:srgbClr val="212529"/>
                </a:solidFill>
                <a:effectLst/>
                <a:latin typeface="Open Sans" panose="020B0606030504020204" pitchFamily="34" charset="0"/>
              </a:rPr>
              <a:t>ve kapsayıcı iş hedeflerini destekleyici.” </a:t>
            </a:r>
            <a:r>
              <a:rPr lang="tr" b="0" i="0" dirty="0">
                <a:solidFill>
                  <a:srgbClr val="41484E"/>
                </a:solidFill>
                <a:effectLst/>
                <a:latin typeface="Barlow" panose="00000500000000000000" pitchFamily="2" charset="0"/>
              </a:rPr>
              <a:t>İşletmeler, müşterilere paylaşılan bilgilerini güvende tutan bir platform sağlayarak daha fazla müşteri bağlılığından ve sadakatinden yararlanabilir. Öte yandan müşteriler, güvenli ve gizli bir deneyimin güvencesini alırlar.</a:t>
            </a:r>
            <a:endParaRPr lang="en-GB" dirty="0"/>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29</a:t>
            </a:fld>
            <a:endParaRPr lang="en-GB"/>
          </a:p>
        </p:txBody>
      </p:sp>
    </p:spTree>
    <p:extLst>
      <p:ext uri="{BB962C8B-B14F-4D97-AF65-F5344CB8AC3E}">
        <p14:creationId xmlns:p14="http://schemas.microsoft.com/office/powerpoint/2010/main" val="30134921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200" i="1" dirty="0">
                <a:effectLst/>
                <a:latin typeface="Calibri" panose="020F0502020204030204" pitchFamily="34" charset="0"/>
                <a:ea typeface="Calibri" panose="020F0502020204030204" pitchFamily="34" charset="0"/>
                <a:cs typeface="Arial" panose="020B0604020202020204" pitchFamily="34" charset="0"/>
              </a:rPr>
              <a:t>Şifre</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Her çevrimiçi hesap için farklı bir parola kullanılması önerilir;</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En az 10 karakter uzunluğunda olmalı ve büyük harf, küçük harf, rakam ve özel karakter içermelidir;</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Anlatmak istediğimiz kişi ne kadar yakın veya güvenilir olursa olsun kimseye ifşa edilmemelidir.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30</a:t>
            </a:fld>
            <a:endParaRPr lang="en-GB"/>
          </a:p>
        </p:txBody>
      </p:sp>
    </p:spTree>
    <p:extLst>
      <p:ext uri="{BB962C8B-B14F-4D97-AF65-F5344CB8AC3E}">
        <p14:creationId xmlns:p14="http://schemas.microsoft.com/office/powerpoint/2010/main" val="32454091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200" i="1" dirty="0">
                <a:effectLst/>
                <a:latin typeface="Calibri" panose="020F0502020204030204" pitchFamily="34" charset="0"/>
                <a:ea typeface="Calibri" panose="020F0502020204030204" pitchFamily="34" charset="0"/>
                <a:cs typeface="Arial" panose="020B0604020202020204" pitchFamily="34" charset="0"/>
              </a:rPr>
              <a:t>Şifre</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Parola oluştururken kişisel bilgilerin kullanılmaması tavsiye edilir ( </a:t>
            </a:r>
            <a:r>
              <a:rPr lang="tr" sz="1200" dirty="0" err="1">
                <a:effectLst/>
                <a:latin typeface="Calibri" panose="020F0502020204030204" pitchFamily="34" charset="0"/>
                <a:ea typeface="Calibri" panose="020F0502020204030204" pitchFamily="34" charset="0"/>
                <a:cs typeface="Arial" panose="020B0604020202020204" pitchFamily="34" charset="0"/>
              </a:rPr>
              <a:t>örneğin </a:t>
            </a:r>
            <a:r>
              <a:rPr lang="tr" sz="1200" dirty="0">
                <a:effectLst/>
                <a:latin typeface="Calibri" panose="020F0502020204030204" pitchFamily="34" charset="0"/>
                <a:ea typeface="Calibri" panose="020F0502020204030204" pitchFamily="34" charset="0"/>
                <a:cs typeface="Arial" panose="020B0604020202020204" pitchFamily="34" charset="0"/>
              </a:rPr>
              <a:t>: ebeveyn adları, doğum tarihi, evcil hayvan adı vb.);</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Parolanızı düzenli olarak değiştirin;</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Size ait olmayan veya başka biri tarafından kullanılan bir cihazı kullanırken hesabınızdan çıkış yapın.</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31</a:t>
            </a:fld>
            <a:endParaRPr lang="en-GB"/>
          </a:p>
        </p:txBody>
      </p:sp>
    </p:spTree>
    <p:extLst>
      <p:ext uri="{BB962C8B-B14F-4D97-AF65-F5344CB8AC3E}">
        <p14:creationId xmlns:p14="http://schemas.microsoft.com/office/powerpoint/2010/main" val="27668679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Güvenlik güncellemelerinizi zamanında yapın!</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Sosyal medya platformları düzenli olarak yeni gizlilik ve güvenlik ayarları sunar. Bunlar, hesap ayarlarınızda bulunabilir ve bunları düzenli olarak kontrol etmeniz önerilir;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Birinin hesabınızı ele geçirmeye çalışmadığından emin olmak için iki faktörlü kimlik doğrulama (2FA) seçeneğini kullanın.</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32</a:t>
            </a:fld>
            <a:endParaRPr lang="en-GB"/>
          </a:p>
        </p:txBody>
      </p:sp>
    </p:spTree>
    <p:extLst>
      <p:ext uri="{BB962C8B-B14F-4D97-AF65-F5344CB8AC3E}">
        <p14:creationId xmlns:p14="http://schemas.microsoft.com/office/powerpoint/2010/main" val="20950481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Kimseden gelen arkadaşlık isteklerini kabul etmeyin!</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Resmi profillerini takip etmeye özen göstererek, yalnızca gerçek hayatta tanıştığınız veya ilgi duyduğunuz halka açık kişilerin arkadaşlık isteklerini kabul edin veya onlara gönderin;</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UNUTMA! Belirli hesaplara bağlı hissediyorsanız, gönderilerinize erişimlerini kısıtlayabilir veya hesabı engelleyebilirsiniz. Ayrıca, sahte hesap, sahte isim, uygunsuz içeriğe sahip gönderiler, şiddete teşvik, yanlış bilgi vb. nedenlerle hesapları veya gönderileri şikayet etme seçeneğiniz de vardır.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Tıklama!</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Birçok saldırgan, daha sonra bilgilere erişim elde etmek amacıyla bir kişinin güvenini kazanmak için sosyal mühendisliği kullanır;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Kaynağından %100 emin değilseniz sosyal medyadan gelen bağlantıları ve ekleri açmayın (örneğin, ödül sunan web siteleri genellikle bilgi çalmayı amaçlar);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Sohbetlerden bir arkadaşın farklı davrandığı görülüyorsa (birçok soru soruyor, özel hayatını çok merak ediyor, para istiyorsa), hesabının ele geçirilmiş olması ve bir saldırganın onu kötü amaçlar için kullanması olasılığı vardır. amaçlar.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33</a:t>
            </a:fld>
            <a:endParaRPr lang="en-GB"/>
          </a:p>
        </p:txBody>
      </p:sp>
    </p:spTree>
    <p:extLst>
      <p:ext uri="{BB962C8B-B14F-4D97-AF65-F5344CB8AC3E}">
        <p14:creationId xmlns:p14="http://schemas.microsoft.com/office/powerpoint/2010/main" val="5251502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Göndermeden önce iki kez düşünün!</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Sosyal medya, olumsuz bir itibar kadar olumlu bir çevrimiçi itibar yaratma fırsatı da sunar, ayrıca bir gönderiyi "silsek" bile, çevrimiçi göründükten sonra kalıcı olarak silinemez;</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Sosyal medyada çok fazla kişisel bilgi vermeyin! "Hakkımda" alanları isteğe bağlıdır.</a:t>
            </a:r>
          </a:p>
          <a:p>
            <a:pPr marL="144145" indent="-144145" algn="just">
              <a:lnSpc>
                <a:spcPct val="107000"/>
              </a:lnSpc>
              <a:spcAft>
                <a:spcPts val="800"/>
              </a:spcAft>
            </a:pP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34</a:t>
            </a:fld>
            <a:endParaRPr lang="en-GB"/>
          </a:p>
        </p:txBody>
      </p:sp>
    </p:spTree>
    <p:extLst>
      <p:ext uri="{BB962C8B-B14F-4D97-AF65-F5344CB8AC3E}">
        <p14:creationId xmlns:p14="http://schemas.microsoft.com/office/powerpoint/2010/main" val="13459229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Yine, Göndermeden önce iki kez düşünün!</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Çevrimiçi ortamda profesyonel ve özel yaşam arasındaki sınır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İşvereniniz hakkındaki bilgileri çevrimiçi olarak ifşa etmeyin</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İşvereni kötü gösterecek iş fotoğrafları veya olumsuz mesajlar göndermeyin.</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Gönderi göndermeden önce düşünün ve işinizi riske atmayın.</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35</a:t>
            </a:fld>
            <a:endParaRPr lang="en-GB"/>
          </a:p>
        </p:txBody>
      </p:sp>
    </p:spTree>
    <p:extLst>
      <p:ext uri="{BB962C8B-B14F-4D97-AF65-F5344CB8AC3E}">
        <p14:creationId xmlns:p14="http://schemas.microsoft.com/office/powerpoint/2010/main" val="35450862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Eski hesapları kapatın!</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Sosyal medya platformlarında artık kullanmadığınız eski hesaplarınız varsa, hatta aynı platformda eski hesaplarınız varsa kapatmaya çalışın. Bu şekilde, mevcut hesapları olası saldırganlardan daha fazla koruyarak mümkün olduğunca az bağlantı oluşturursunuz;</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Daha eski hesaplar veya platformlar bugününki kadar güvenli olmayabilir.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36</a:t>
            </a:fld>
            <a:endParaRPr lang="en-GB"/>
          </a:p>
        </p:txBody>
      </p:sp>
    </p:spTree>
    <p:extLst>
      <p:ext uri="{BB962C8B-B14F-4D97-AF65-F5344CB8AC3E}">
        <p14:creationId xmlns:p14="http://schemas.microsoft.com/office/powerpoint/2010/main" val="17920138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Sosyal medya büyük riskler taşıyor</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Sosyal ağlar, merkezi mimarileri, herhangi bir hacker'ın sahip olmak isteyeceği kişisel olarak tanımlanabilecek bilgilerin büyük deposu ve sosyal medyanın doğru şekilde nasıl kullanılacağı konusunda nüfusun genel cehaleti nedeniyle yüksek güvenlik ve gizlilik riskleri taşır. çevrimiçi güvenliklerini artırmak için gizlilik ayarları.</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37</a:t>
            </a:fld>
            <a:endParaRPr lang="en-GB"/>
          </a:p>
        </p:txBody>
      </p:sp>
    </p:spTree>
    <p:extLst>
      <p:ext uri="{BB962C8B-B14F-4D97-AF65-F5344CB8AC3E}">
        <p14:creationId xmlns:p14="http://schemas.microsoft.com/office/powerpoint/2010/main" val="8602617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Sosyal medya büyük riskler taşıyor</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Sosyal ağlar, merkezi mimarileri, herhangi bir hacker'ın sahip olmak isteyeceği kişisel olarak tanımlanabilecek bilgilerin büyük deposu ve sosyal medyanın doğru şekilde nasıl kullanılacağı konusunda nüfusun genel cehaleti nedeniyle yüksek güvenlik ve gizlilik riskleri taşır. çevrimiçi güvenliklerini artırmak için gizlilik ayarları.</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Diğer bir çok yüksek risk, özellikle gençler arasında, diğer insanlara ve çevrimiçi olarak ifşa edilen kişisel bilgilerin türüne güvenmektir.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Bununla teknolojik araçlar ve güvenlik politikalarının uygulanması yoluyla mücadele edilebilir.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Sosyal medya aracılığıyla iletilen bilgileri güvensiz kabul etmeli ve bu nedenle hassas bilgileri sosyal medya aracılığıyla iletmemeliyiz, bu nedenle güvenliği sağlamak için birincil sorumluluk KULLANICI'ya aittir.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38</a:t>
            </a:fld>
            <a:endParaRPr lang="en-GB"/>
          </a:p>
        </p:txBody>
      </p:sp>
    </p:spTree>
    <p:extLst>
      <p:ext uri="{BB962C8B-B14F-4D97-AF65-F5344CB8AC3E}">
        <p14:creationId xmlns:p14="http://schemas.microsoft.com/office/powerpoint/2010/main" val="25987691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Sosyal medya büyük riskler taşıyor</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Diğer bir çok yüksek risk, özellikle gençler arasında, diğer insanlara ve çevrimiçi olarak ifşa edilen kişisel bilgilerin türüne güvenmektir.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Bununla teknolojik araçlar ve güvenlik politikalarının uygulanması yoluyla mücadele edilebilir.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Sosyal medya aracılığıyla iletilen bilgileri güvensiz kabul etmeli ve bu nedenle hassas bilgileri sosyal medya aracılığıyla iletmemeliyiz, bu nedenle güvenliği sağlamak için birincil sorumluluk KULLANICI'ya aittir.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39</a:t>
            </a:fld>
            <a:endParaRPr lang="en-GB"/>
          </a:p>
        </p:txBody>
      </p:sp>
    </p:spTree>
    <p:extLst>
      <p:ext uri="{BB962C8B-B14F-4D97-AF65-F5344CB8AC3E}">
        <p14:creationId xmlns:p14="http://schemas.microsoft.com/office/powerpoint/2010/main" val="18360908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400" b="1" i="1" dirty="0">
                <a:effectLst/>
                <a:latin typeface="Calibri" panose="020F0502020204030204" pitchFamily="34" charset="0"/>
                <a:ea typeface="Calibri" panose="020F0502020204030204" pitchFamily="34" charset="0"/>
                <a:cs typeface="Arial" panose="020B0604020202020204" pitchFamily="34" charset="0"/>
              </a:rPr>
              <a:t>Kötü sosyal medya alışkanlıkları</a:t>
            </a:r>
            <a:endParaRPr lang="en-GB" sz="1400" b="1"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Sosyal ağlar günümüzde kullanıcılar tarafından yaygın olarak kullanılan platformlardır. Elimizde çok çeşitli olanaklar mevcuttur.</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Bazıları daha çok fotoğraf veya video yüklemeye, diğerleri bizim görüşümüze ve diğer durumlarda sadece arkadaşlar ve aile ile iletişim halinde olmaya yöneliktir. Her durumda, dünya çapında birçok kullanıcısı olan platformlarla uğraşıyoruz.</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Bu aynı zamanda bilgisayar korsanlarının gözlerini buraya dikmesine neden olur. Gizliliğimizi ve güvenliğimizi korumak istiyorsak sosyal ağlarda değiştirilmesi gereken bu alışkanlıklardan bahsedeceğiz.</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Ağda bulabildiğimiz, bize arkadaşlara veya aileye mesaj gönderme, fotoğraflara, videolara yorum yapma fırsatı veren birçok türde platform vardır...</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Bu, onları hem özel kullanıcılar hem de işletmeler için çok popüler bir ortam haline getirir.</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Ancak bu, güvenliğimiz ve mahremiyetimiz için bir miktar risk almanıza da neden olur. Bilgisayar korsanları saldırılarını gerçekleştirmek için buradan izleyebilirler. Bu platformları kullanırken özellikle kötü kullanıcı alışkanlıklarından faydalanabilirler.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40</a:t>
            </a:fld>
            <a:endParaRPr lang="en-GB"/>
          </a:p>
        </p:txBody>
      </p:sp>
    </p:spTree>
    <p:extLst>
      <p:ext uri="{BB962C8B-B14F-4D97-AF65-F5344CB8AC3E}">
        <p14:creationId xmlns:p14="http://schemas.microsoft.com/office/powerpoint/2010/main" val="25727735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400" b="1" i="1" dirty="0">
                <a:effectLst/>
                <a:latin typeface="Calibri" panose="020F0502020204030204" pitchFamily="34" charset="0"/>
                <a:ea typeface="Calibri" panose="020F0502020204030204" pitchFamily="34" charset="0"/>
                <a:cs typeface="Arial" panose="020B0604020202020204" pitchFamily="34" charset="0"/>
              </a:rPr>
              <a:t>Kötü sosyal medya alışkanlıkları</a:t>
            </a:r>
            <a:endParaRPr lang="en-GB" sz="1400" b="1"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Sosyal ağlar günümüzde kullanıcılar tarafından yaygın olarak kullanılan platformlardır. Elimizde çok çeşitli olanaklar mevcuttur.</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Bazıları daha çok fotoğraf veya video yüklemeye, diğerleri bizim görüşümüze ve diğer durumlarda sadece arkadaşlar ve aile ile iletişim halinde olmaya yöneliktir. Her durumda, dünya çapında birçok kullanıcısı olan platformlarla uğraşıyoruz.</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Bu aynı zamanda bilgisayar korsanlarının gözlerini buraya dikmesine neden olur. Gizliliğimizi ve güvenliğimizi korumak istiyorsak sosyal ağlarda değiştirilmesi gereken bu alışkanlıklardan bahsedeceğiz.</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Ağda bulabildiğimiz, bize arkadaşlara veya aileye mesaj gönderme, fotoğraflara, videolara yorum yapma fırsatı veren birçok türde platform vardır ...</a:t>
            </a:r>
          </a:p>
          <a:p>
            <a:pPr marL="144145" indent="-144145" algn="just">
              <a:lnSpc>
                <a:spcPct val="107000"/>
              </a:lnSpc>
              <a:spcAft>
                <a:spcPts val="800"/>
              </a:spcAft>
            </a:pP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41</a:t>
            </a:fld>
            <a:endParaRPr lang="en-GB"/>
          </a:p>
        </p:txBody>
      </p:sp>
    </p:spTree>
    <p:extLst>
      <p:ext uri="{BB962C8B-B14F-4D97-AF65-F5344CB8AC3E}">
        <p14:creationId xmlns:p14="http://schemas.microsoft.com/office/powerpoint/2010/main" val="122310938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Bu, onları hem özel kullanıcılar hem de işletmeler için çok popüler bir ortam haline getirir.</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Ancak bu, güvenliğimiz ve mahremiyetimiz için bir miktar risk almanıza da neden olur. Bilgisayar korsanları saldırılarını gerçekleştirmek için buradan izleyebilirler. Bu platformları kullanırken özellikle kötü kullanıcı alışkanlıklarından faydalanabilirler.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42</a:t>
            </a:fld>
            <a:endParaRPr lang="en-GB"/>
          </a:p>
        </p:txBody>
      </p:sp>
    </p:spTree>
    <p:extLst>
      <p:ext uri="{BB962C8B-B14F-4D97-AF65-F5344CB8AC3E}">
        <p14:creationId xmlns:p14="http://schemas.microsoft.com/office/powerpoint/2010/main" val="155652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Değiştirilmesi gereken alışkanlıklar</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Gizlilik ve güvenlik, kullanıcılar için çok önemli faktörlerdir.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Ancak her zaman bulunmazlar.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Bu iki faktörü tehlikeye atan birçok saldırı türünün kurbanı olabiliriz.</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Sosyal medyayı kullanırken de hatalar yapabiliriz ve bu bizi etkiler.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43</a:t>
            </a:fld>
            <a:endParaRPr lang="en-GB"/>
          </a:p>
        </p:txBody>
      </p:sp>
    </p:spTree>
    <p:extLst>
      <p:ext uri="{BB962C8B-B14F-4D97-AF65-F5344CB8AC3E}">
        <p14:creationId xmlns:p14="http://schemas.microsoft.com/office/powerpoint/2010/main" val="301521415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Herhangi bir türde kişi ekleyin</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Sosyal ağlarda çok yaygın bir hata, herhangi bir tür kişiyi eklemektir. Bu, Facebook gibi platformlarda olabilir.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Eklediğimiz şeyin gerçek bir kullanıcı değil de bir bot olması mümkündür.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Onları nasıl ayırt edeceğinizi bilmeniz ve davetinizin aldığı herhangi bir kişiyi eklemekten kaçınmanız gerekir.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44</a:t>
            </a:fld>
            <a:endParaRPr lang="en-GB"/>
          </a:p>
        </p:txBody>
      </p:sp>
    </p:spTree>
    <p:extLst>
      <p:ext uri="{BB962C8B-B14F-4D97-AF65-F5344CB8AC3E}">
        <p14:creationId xmlns:p14="http://schemas.microsoft.com/office/powerpoint/2010/main" val="123702375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Bazen botlar yalnızca kullanıcı verilerini toplamak için tasarlanır. Bu, gizliliğimizi tehlikeye atabilir. Eklediğimiz kişiler üzerinde gerçek bir filtreye sahip olmamız gerekiyor.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Arkadaşlarımız arasında sorun olmayan kişilerin bulunması güvenliğimiz ve mahremiyetimiz için önemlidir.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45</a:t>
            </a:fld>
            <a:endParaRPr lang="en-GB"/>
          </a:p>
        </p:txBody>
      </p:sp>
    </p:spTree>
    <p:extLst>
      <p:ext uri="{BB962C8B-B14F-4D97-AF65-F5344CB8AC3E}">
        <p14:creationId xmlns:p14="http://schemas.microsoft.com/office/powerpoint/2010/main" val="12699851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Herhangi bir yerden sosyal ağlara bağlanmayın</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Genellikle herhangi bir sitedeki sosyal ağlar aracılığıyla oturum açarsınız. Bu çok rahat, ancak mahremiyet için en iyisi değil.</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Kesinlikle birçok durumda bir sayfaya kaydolma veya Facebook veya Twitter aracılığıyla bir platforma bağlanma imkanı buluyoruz. O siteye kayıt olmaktan ve uzun bir form doldurmaktan kaçınıyoruz. Sorun şu ki, Facebook aracılığıyla o web sitesine kişisel veriler sağlıyoruz. Paylaştığımız bu veriler/bilgiler üçüncü şahıslar tarafından reklam amaçlı kullanılabilir.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46</a:t>
            </a:fld>
            <a:endParaRPr lang="en-GB"/>
          </a:p>
        </p:txBody>
      </p:sp>
    </p:spTree>
    <p:extLst>
      <p:ext uri="{BB962C8B-B14F-4D97-AF65-F5344CB8AC3E}">
        <p14:creationId xmlns:p14="http://schemas.microsoft.com/office/powerpoint/2010/main" val="9597542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Gerekenden daha fazla bilgi vermeyin</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Kesinlikle birçok kullanıcının sahip olduğu en kötü alışkanlıklardan biridir. Pek çok kişisel veriyi, gerçekten gerekli olmayan bilgileri sosyal ağlara giriyorlar.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Örneğin, telefon numaramız, e-posta adresimiz, nerede yaşadığımıza dair bilgiler... Tüm bunlar reklamlarımızı etkiler ve kötü amaçlar için kullanılabilir.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Gerçekten gerekenden daha fazla bilgi vermeyin. Bu şekilde ağdaki gizliliğimizi iyileştireceğiz ve hatta bazı güvenlik sorunlarından kaçınabiliriz.</a:t>
            </a:r>
          </a:p>
          <a:p>
            <a:endParaRPr lang="en-GB" dirty="0"/>
          </a:p>
          <a:p>
            <a:pPr marL="144145" indent="-144145" algn="just">
              <a:lnSpc>
                <a:spcPct val="107000"/>
              </a:lnSpc>
              <a:spcAft>
                <a:spcPts val="800"/>
              </a:spcAft>
            </a:pPr>
            <a:r>
              <a:rPr lang="tr" sz="1200" i="1" dirty="0">
                <a:effectLst/>
                <a:latin typeface="Calibri" panose="020F0502020204030204" pitchFamily="34" charset="0"/>
                <a:ea typeface="Calibri" panose="020F0502020204030204" pitchFamily="34" charset="0"/>
                <a:cs typeface="Arial" panose="020B0604020202020204" pitchFamily="34" charset="0"/>
              </a:rPr>
              <a:t>Psikoloji disiplini</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Kavramı anlamak, hem saldırganın hem de kurbanın düşünce ve davranışlarını anlamak gerekir.</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Yöntemler sosyal mühendislik için önemlidir, çünkü güvenlik duvarları ve davetsiz misafirleri tespit etmek için kullanılan sistemler gibi mevcut olabilecek korumaları atlamak için kullanılırlar.</a:t>
            </a:r>
          </a:p>
          <a:p>
            <a:pPr marL="144145" indent="-144145" algn="just">
              <a:lnSpc>
                <a:spcPct val="107000"/>
              </a:lnSpc>
              <a:spcAft>
                <a:spcPts val="800"/>
              </a:spcAft>
            </a:pPr>
            <a:r>
              <a:rPr lang="tr" sz="1200" dirty="0">
                <a:effectLst/>
                <a:latin typeface="Calibri" panose="020F0502020204030204" pitchFamily="34" charset="0"/>
                <a:ea typeface="Calibri" panose="020F0502020204030204" pitchFamily="34" charset="0"/>
                <a:cs typeface="Arial" panose="020B0604020202020204" pitchFamily="34" charset="0"/>
              </a:rPr>
              <a:t>• Veri ihlallerinin ana nedenlerinden biri olan çalışan eylemlerinin anlaşılmasına yardımcı olur.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47</a:t>
            </a:fld>
            <a:endParaRPr lang="en-GB"/>
          </a:p>
        </p:txBody>
      </p:sp>
    </p:spTree>
    <p:extLst>
      <p:ext uri="{BB962C8B-B14F-4D97-AF65-F5344CB8AC3E}">
        <p14:creationId xmlns:p14="http://schemas.microsoft.com/office/powerpoint/2010/main" val="161599898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Gizliliğimizi korumuyoruz</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Son bir hata da mahremiyeti gerektiği gibi korumamaktır. Örneğin, herkesin girmesi için profillerimizi açık bırakıyoruz.</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Bizim için bir profil oluşturması ve hatta hedefli reklamlar göndermesi veya güvenliğimizi etkileyen çeşitli saldırılar gerçekleştirmesi için bilgileri toplayabilecek herkese bilgi veririz.</a:t>
            </a:r>
          </a:p>
          <a:p>
            <a:pPr algn="just">
              <a:lnSpc>
                <a:spcPct val="107000"/>
              </a:lnSpc>
              <a:spcAft>
                <a:spcPts val="800"/>
              </a:spcAft>
            </a:pPr>
            <a:endParaRPr lang="en-GB" sz="1800" i="1"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Disiplinlerarası bir bakış açısıyla sosyal mühendislik</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tr" sz="1800" dirty="0">
                <a:effectLst/>
                <a:latin typeface="Calibri" panose="020F0502020204030204" pitchFamily="34" charset="0"/>
                <a:ea typeface="Calibri" panose="020F0502020204030204" pitchFamily="34" charset="0"/>
                <a:cs typeface="Arial" panose="020B0604020202020204" pitchFamily="34" charset="0"/>
              </a:rPr>
              <a:t>Bilgisayar korsanlarının kullandığı teknik nedeniyle bilgi teknolojisi, psikoloji, iş ve etik gibi disiplinler arası bir bakış açısıyla yaklaşmak gerekmektedir.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48</a:t>
            </a:fld>
            <a:endParaRPr lang="en-GB"/>
          </a:p>
        </p:txBody>
      </p:sp>
    </p:spTree>
    <p:extLst>
      <p:ext uri="{BB962C8B-B14F-4D97-AF65-F5344CB8AC3E}">
        <p14:creationId xmlns:p14="http://schemas.microsoft.com/office/powerpoint/2010/main" val="57675569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Bilgi teknolojisi disiplini</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Sosyal mühendislik, mevcut bilgi sistemleri ve bunların bir risk azaltma biçimi olarak kullanılan savunmaları bağlamında tartışılmalıdır.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Çok faktörlü kimlik doğrulama, kuruluşlar için sistemlere erişen kişinin gerçekten bu erişime sahip olması gerektiğini doğrulamanın yaygın ve genellikle etkili bir yoludur.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Ek bir faktör, bir sanal özel ağ (VPN) kullanımı olabilir, yani kullanıcıyı daha fazla doğrulamak için kimlik doğrulama.</a:t>
            </a:r>
          </a:p>
          <a:p>
            <a:pPr marL="144145" indent="-144145" algn="just">
              <a:lnSpc>
                <a:spcPct val="107000"/>
              </a:lnSpc>
              <a:spcAft>
                <a:spcPts val="800"/>
              </a:spcAft>
            </a:pPr>
            <a:endParaRPr lang="en-GB" sz="1800" i="1"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49</a:t>
            </a:fld>
            <a:endParaRPr lang="en-GB"/>
          </a:p>
        </p:txBody>
      </p:sp>
    </p:spTree>
    <p:extLst>
      <p:ext uri="{BB962C8B-B14F-4D97-AF65-F5344CB8AC3E}">
        <p14:creationId xmlns:p14="http://schemas.microsoft.com/office/powerpoint/2010/main" val="317728026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İş perspektifi</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önemlidir, çünkü sosyal mühendislik birçok işletme türünü etkileyebilir ve kuruluşların nasıl yapılandırıldığı ve yönetildiği üzerinde etkileri olabilir.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sosyal mühendislik saldırılarını etkileyen faktörlerin belirlenmesine yardımcı olur ve aşağıdaki iş alanlarıyla ilgili olarak daha spesifik terimlerle ele alındığında faydalıdır: eğitim ve geliştirme, belgelenmiş politikalar, iç denetim prosedürleri, bütçeler ve organizasyon kültürü.</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saldırılara katkıda bulunabilecek alanlardaki eksiklikleri tespit edebilir.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50</a:t>
            </a:fld>
            <a:endParaRPr lang="en-GB"/>
          </a:p>
        </p:txBody>
      </p:sp>
    </p:spTree>
    <p:extLst>
      <p:ext uri="{BB962C8B-B14F-4D97-AF65-F5344CB8AC3E}">
        <p14:creationId xmlns:p14="http://schemas.microsoft.com/office/powerpoint/2010/main" val="362144535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etik bakış açısı</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başka bir insanı manipüle etme fikri birçok etik ilkeyi ihlal ettiğinden, toplum mühendisliği ve ilgili araştırma bağlamında önemlidir.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bir sosyal mühendislik olayı durumunda, mağdurları tedavi etmeye yardımcı olur.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Şunları dikkate almak önemlidir </a:t>
            </a:r>
            <a:r>
              <a:rPr lang="tr" sz="1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her disiplin, konunun nasıl anlaşılacağı ve yorumlanacağı, farklı saldırı türlerine karşı nasıl korunulacağı ve sosyal mühendisliğin etkisinin hem insani hem de organizasyonel açıdan nasıl anlaşılacağı hakkında bilgi sağlar.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her disiplinin konuyu yorumlaması, yalnızca diğer disiplinler bağlamında bakıldığında yararlıdır.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51</a:t>
            </a:fld>
            <a:endParaRPr lang="en-GB"/>
          </a:p>
        </p:txBody>
      </p:sp>
    </p:spTree>
    <p:extLst>
      <p:ext uri="{BB962C8B-B14F-4D97-AF65-F5344CB8AC3E}">
        <p14:creationId xmlns:p14="http://schemas.microsoft.com/office/powerpoint/2010/main" val="165625358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b="1" dirty="0">
                <a:effectLst/>
                <a:latin typeface="Calibri" panose="020F0502020204030204" pitchFamily="34" charset="0"/>
                <a:ea typeface="Calibri" panose="020F0502020204030204" pitchFamily="34" charset="0"/>
                <a:cs typeface="Arial" panose="020B0604020202020204" pitchFamily="34" charset="0"/>
              </a:rPr>
              <a:t>Güvenlik teknikleri</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Ekipman envanteri</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Uygulamaların ve işletim sistemlerinin envanteri</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Kablosuz ekipman kontrolü</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Ağ güvenliği tasarımı</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Ağ bağlantı noktalarını, iletişim protokollerini ve hizmetlerini sınırlama ve kontrol etme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52</a:t>
            </a:fld>
            <a:endParaRPr lang="en-GB"/>
          </a:p>
        </p:txBody>
      </p:sp>
    </p:spTree>
    <p:extLst>
      <p:ext uri="{BB962C8B-B14F-4D97-AF65-F5344CB8AC3E}">
        <p14:creationId xmlns:p14="http://schemas.microsoft.com/office/powerpoint/2010/main" val="339991504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Çevre alanlarının korunması</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Konumlara fiziksel erişim</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Yönetici ayrıcalıklarının kontrollü kullanımı</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Kullanıcı hesaplarını izleme ve kontrol etme</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Beceri değerlendirmesi ve güvenlik eğitimi</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53</a:t>
            </a:fld>
            <a:endParaRPr lang="en-GB"/>
          </a:p>
        </p:txBody>
      </p:sp>
    </p:spTree>
    <p:extLst>
      <p:ext uri="{BB962C8B-B14F-4D97-AF65-F5344CB8AC3E}">
        <p14:creationId xmlns:p14="http://schemas.microsoft.com/office/powerpoint/2010/main" val="141801881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tr" sz="1800" i="1" dirty="0">
                <a:effectLst/>
                <a:latin typeface="Calibri" panose="020F0502020204030204" pitchFamily="34" charset="0"/>
                <a:ea typeface="Calibri" panose="020F0502020204030204" pitchFamily="34" charset="0"/>
                <a:cs typeface="Arial" panose="020B0604020202020204" pitchFamily="34" charset="0"/>
              </a:rPr>
              <a:t>VPN (Sanal Özel Ağ)</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Sanal özel ağ, İnternet gibi güvenli olmayan bir ağ üzerinden güvenli bir bağlantıdır. Sanal, topolojiden bağımsız olarak benzersiz bir ağın varlığı, yani iletişim kuran ve tek bir ağ olarak yönetilebilen, coğrafi olarak dağıtılmış bir grup bilgisayar anlamına gelir.</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Özel, erişim kontrolü olan bir sanal ağ anlamına gelir. kullanıcılar ile iletişime katılan bilgisayarlar arasında gizliliği, mesajların bütünlüğünü sağlayan ve kimlik doğrulaması yapan bir platformdur.</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Derinlemesine </a:t>
            </a:r>
            <a:r>
              <a:rPr lang="tr" sz="1800" dirty="0" err="1">
                <a:effectLst/>
                <a:latin typeface="Calibri" panose="020F0502020204030204" pitchFamily="34" charset="0"/>
                <a:ea typeface="Calibri" panose="020F0502020204030204" pitchFamily="34" charset="0"/>
                <a:cs typeface="Arial" panose="020B0604020202020204" pitchFamily="34" charset="0"/>
              </a:rPr>
              <a:t>Savunma </a:t>
            </a:r>
            <a:r>
              <a:rPr lang="tr" sz="1800" dirty="0">
                <a:effectLst/>
                <a:latin typeface="Calibri" panose="020F0502020204030204" pitchFamily="34" charset="0"/>
                <a:ea typeface="Calibri" panose="020F0502020204030204" pitchFamily="34" charset="0"/>
                <a:cs typeface="Arial" panose="020B0604020202020204" pitchFamily="34" charset="0"/>
              </a:rPr>
              <a:t>(DiD) bu yaklaşımı destekler. Tek bir koruma noktasının alt edilebileceği ve muhtemelen yenileceği fikrine dayanan DiD güvenliği, fiziksel, elektronik ve prosedürel korumaların bir kombinasyonu yoluyla çok sayıda koruma katmanı oluşturur.</a:t>
            </a:r>
          </a:p>
          <a:p>
            <a:pPr marL="144145" indent="-144145" algn="just">
              <a:lnSpc>
                <a:spcPct val="107000"/>
              </a:lnSpc>
              <a:spcAft>
                <a:spcPts val="800"/>
              </a:spcAft>
            </a:pPr>
            <a:r>
              <a:rPr lang="tr" sz="1800" dirty="0" err="1">
                <a:effectLst/>
                <a:latin typeface="Calibri" panose="020F0502020204030204" pitchFamily="34" charset="0"/>
                <a:ea typeface="Calibri" panose="020F0502020204030204" pitchFamily="34" charset="0"/>
                <a:cs typeface="Arial" panose="020B0604020202020204" pitchFamily="34" charset="0"/>
              </a:rPr>
              <a:t>savunma </a:t>
            </a:r>
            <a:r>
              <a:rPr lang="tr" sz="1800" dirty="0">
                <a:effectLst/>
                <a:latin typeface="Calibri" panose="020F0502020204030204" pitchFamily="34" charset="0"/>
                <a:ea typeface="Calibri" panose="020F0502020204030204" pitchFamily="34" charset="0"/>
                <a:cs typeface="Arial" panose="020B0604020202020204" pitchFamily="34" charset="0"/>
              </a:rPr>
              <a:t>hattını karşılamasını sağlamaya yardımcı olur .</a:t>
            </a:r>
          </a:p>
          <a:p>
            <a:pPr marL="144145"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 Derinlemesine güvenlik yaklaşımı altı ana bileşenden oluşur:</a:t>
            </a:r>
          </a:p>
          <a:p>
            <a:pPr marL="288290"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1. Politikalar ve Prosedürler</a:t>
            </a:r>
          </a:p>
          <a:p>
            <a:pPr marL="288290"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2. Fiziksel</a:t>
            </a:r>
          </a:p>
          <a:p>
            <a:pPr marL="288290"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3. Ağ</a:t>
            </a:r>
          </a:p>
          <a:p>
            <a:pPr marL="288290"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4. Bilgisayar</a:t>
            </a:r>
          </a:p>
          <a:p>
            <a:pPr marL="288290"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5. Başvuru</a:t>
            </a:r>
          </a:p>
          <a:p>
            <a:pPr marL="288290" indent="-144145" algn="just">
              <a:lnSpc>
                <a:spcPct val="107000"/>
              </a:lnSpc>
              <a:spcAft>
                <a:spcPts val="800"/>
              </a:spcAft>
            </a:pPr>
            <a:r>
              <a:rPr lang="tr" sz="1800" dirty="0">
                <a:effectLst/>
                <a:latin typeface="Calibri" panose="020F0502020204030204" pitchFamily="34" charset="0"/>
                <a:ea typeface="Calibri" panose="020F0502020204030204" pitchFamily="34" charset="0"/>
                <a:cs typeface="Arial" panose="020B0604020202020204" pitchFamily="34" charset="0"/>
              </a:rPr>
              <a:t>6. Cihaz</a:t>
            </a: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54</a:t>
            </a:fld>
            <a:endParaRPr lang="en-GB"/>
          </a:p>
        </p:txBody>
      </p:sp>
    </p:spTree>
    <p:extLst>
      <p:ext uri="{BB962C8B-B14F-4D97-AF65-F5344CB8AC3E}">
        <p14:creationId xmlns:p14="http://schemas.microsoft.com/office/powerpoint/2010/main" val="122325751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55</a:t>
            </a:fld>
            <a:endParaRPr lang="en-GB"/>
          </a:p>
        </p:txBody>
      </p:sp>
    </p:spTree>
    <p:extLst>
      <p:ext uri="{BB962C8B-B14F-4D97-AF65-F5344CB8AC3E}">
        <p14:creationId xmlns:p14="http://schemas.microsoft.com/office/powerpoint/2010/main" val="99450474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sz="1200" b="1" dirty="0">
                <a:solidFill>
                  <a:schemeClr val="accent1"/>
                </a:solidFill>
                <a:effectLst>
                  <a:outerShdw blurRad="38100" dist="38100" dir="2700000" algn="tl">
                    <a:srgbClr val="000000">
                      <a:alpha val="43137"/>
                    </a:srgbClr>
                  </a:outerShdw>
                </a:effectLst>
              </a:rPr>
              <a:t>İlginiz için teşekkür ederiz</a:t>
            </a:r>
            <a:endParaRPr lang="en-GB" sz="1200" b="1" dirty="0">
              <a:solidFill>
                <a:schemeClr val="accent1"/>
              </a:solidFill>
              <a:effectLst>
                <a:outerShdw blurRad="38100" dist="38100" dir="2700000" algn="tl">
                  <a:srgbClr val="000000">
                    <a:alpha val="43137"/>
                  </a:srgbClr>
                </a:outerShdw>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56</a:t>
            </a:fld>
            <a:endParaRPr lang="en-GB"/>
          </a:p>
        </p:txBody>
      </p:sp>
    </p:spTree>
    <p:extLst>
      <p:ext uri="{BB962C8B-B14F-4D97-AF65-F5344CB8AC3E}">
        <p14:creationId xmlns:p14="http://schemas.microsoft.com/office/powerpoint/2010/main" val="2688708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A50618-82F8-453B-B8AF-FCE4D24A980C}"/>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endParaRPr lang="en-GB"/>
          </a:p>
        </p:txBody>
      </p:sp>
      <p:sp>
        <p:nvSpPr>
          <p:cNvPr id="3" name="Undertitel 2">
            <a:extLst>
              <a:ext uri="{FF2B5EF4-FFF2-40B4-BE49-F238E27FC236}">
                <a16:creationId xmlns:a16="http://schemas.microsoft.com/office/drawing/2014/main" id="{EE6AEDBF-442D-4CEE-8E17-8BB87D36BF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endParaRPr lang="en-GB"/>
          </a:p>
        </p:txBody>
      </p:sp>
      <p:sp>
        <p:nvSpPr>
          <p:cNvPr id="4" name="Pladsholder til dato 3">
            <a:extLst>
              <a:ext uri="{FF2B5EF4-FFF2-40B4-BE49-F238E27FC236}">
                <a16:creationId xmlns:a16="http://schemas.microsoft.com/office/drawing/2014/main" id="{2BD550F0-9FEB-4AB8-BB6E-4A32A5265F92}"/>
              </a:ext>
            </a:extLst>
          </p:cNvPr>
          <p:cNvSpPr>
            <a:spLocks noGrp="1"/>
          </p:cNvSpPr>
          <p:nvPr>
            <p:ph type="dt" sz="half" idx="10"/>
          </p:nvPr>
        </p:nvSpPr>
        <p:spPr/>
        <p:txBody>
          <a:bodyPr/>
          <a:lstStyle/>
          <a:p>
            <a:fld id="{8663B8F9-D0F3-4D0F-ADCC-6AA0EBA6C446}" type="datetimeFigureOut">
              <a:rPr lang="en-GB" smtClean="0"/>
              <a:t>25/11/2022</a:t>
            </a:fld>
            <a:endParaRPr lang="en-GB"/>
          </a:p>
        </p:txBody>
      </p:sp>
      <p:sp>
        <p:nvSpPr>
          <p:cNvPr id="5" name="Pladsholder til sidefod 4">
            <a:extLst>
              <a:ext uri="{FF2B5EF4-FFF2-40B4-BE49-F238E27FC236}">
                <a16:creationId xmlns:a16="http://schemas.microsoft.com/office/drawing/2014/main" id="{E76E6B7B-7E7B-4AA5-95F1-13BA703BC2F3}"/>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830AE6B3-F231-471D-9090-E3B527923CF0}"/>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1502353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02987E-387E-4C39-9311-E66145D5903D}"/>
              </a:ext>
            </a:extLst>
          </p:cNvPr>
          <p:cNvSpPr>
            <a:spLocks noGrp="1"/>
          </p:cNvSpPr>
          <p:nvPr>
            <p:ph type="title"/>
          </p:nvPr>
        </p:nvSpPr>
        <p:spPr/>
        <p:txBody>
          <a:body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DC805D52-8F2B-44F3-A584-5840F049BBBF}"/>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CC854C4A-9526-4014-81D0-B4BEDDBC8649}"/>
              </a:ext>
            </a:extLst>
          </p:cNvPr>
          <p:cNvSpPr>
            <a:spLocks noGrp="1"/>
          </p:cNvSpPr>
          <p:nvPr>
            <p:ph type="dt" sz="half" idx="10"/>
          </p:nvPr>
        </p:nvSpPr>
        <p:spPr/>
        <p:txBody>
          <a:bodyPr/>
          <a:lstStyle/>
          <a:p>
            <a:fld id="{8663B8F9-D0F3-4D0F-ADCC-6AA0EBA6C446}" type="datetimeFigureOut">
              <a:rPr lang="en-GB" smtClean="0"/>
              <a:t>25/11/2022</a:t>
            </a:fld>
            <a:endParaRPr lang="en-GB"/>
          </a:p>
        </p:txBody>
      </p:sp>
      <p:sp>
        <p:nvSpPr>
          <p:cNvPr id="5" name="Pladsholder til sidefod 4">
            <a:extLst>
              <a:ext uri="{FF2B5EF4-FFF2-40B4-BE49-F238E27FC236}">
                <a16:creationId xmlns:a16="http://schemas.microsoft.com/office/drawing/2014/main" id="{A59DE66D-E8DA-4704-B75E-0251B33EB9D0}"/>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335C024B-E98C-4255-BBAF-3EFA38E53626}"/>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950867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4474C5-0C71-439C-BBC4-84E7F22AA0F5}"/>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739448E8-696D-4F79-9FA9-CB9D7C2BCC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0320F1BE-11A8-4871-9DC8-D34AE94D0B4D}"/>
              </a:ext>
            </a:extLst>
          </p:cNvPr>
          <p:cNvSpPr>
            <a:spLocks noGrp="1"/>
          </p:cNvSpPr>
          <p:nvPr>
            <p:ph type="dt" sz="half" idx="10"/>
          </p:nvPr>
        </p:nvSpPr>
        <p:spPr/>
        <p:txBody>
          <a:bodyPr/>
          <a:lstStyle/>
          <a:p>
            <a:fld id="{8663B8F9-D0F3-4D0F-ADCC-6AA0EBA6C446}" type="datetimeFigureOut">
              <a:rPr lang="en-GB" smtClean="0"/>
              <a:t>25/11/2022</a:t>
            </a:fld>
            <a:endParaRPr lang="en-GB"/>
          </a:p>
        </p:txBody>
      </p:sp>
      <p:sp>
        <p:nvSpPr>
          <p:cNvPr id="5" name="Pladsholder til sidefod 4">
            <a:extLst>
              <a:ext uri="{FF2B5EF4-FFF2-40B4-BE49-F238E27FC236}">
                <a16:creationId xmlns:a16="http://schemas.microsoft.com/office/drawing/2014/main" id="{36847137-8AE0-4661-BC5B-B22B992F4D00}"/>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7C8F0C3F-1D4A-4304-90AE-B95128C40639}"/>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1260959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C5C367-EAF5-4F08-9433-D9BA688563E2}"/>
              </a:ext>
            </a:extLst>
          </p:cNvPr>
          <p:cNvSpPr>
            <a:spLocks noGrp="1"/>
          </p:cNvSpPr>
          <p:nvPr>
            <p:ph type="title"/>
          </p:nvPr>
        </p:nvSpPr>
        <p:spPr/>
        <p:txBody>
          <a:body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835E8F3B-1780-4360-AD12-D3F43405C990}"/>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indhold 3">
            <a:extLst>
              <a:ext uri="{FF2B5EF4-FFF2-40B4-BE49-F238E27FC236}">
                <a16:creationId xmlns:a16="http://schemas.microsoft.com/office/drawing/2014/main" id="{DAB3AC98-469A-4850-BF2A-B0EE87A974EA}"/>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5" name="Pladsholder til dato 4">
            <a:extLst>
              <a:ext uri="{FF2B5EF4-FFF2-40B4-BE49-F238E27FC236}">
                <a16:creationId xmlns:a16="http://schemas.microsoft.com/office/drawing/2014/main" id="{4B4F1EB3-4215-49B0-8B5E-AD904C50E4D4}"/>
              </a:ext>
            </a:extLst>
          </p:cNvPr>
          <p:cNvSpPr>
            <a:spLocks noGrp="1"/>
          </p:cNvSpPr>
          <p:nvPr>
            <p:ph type="dt" sz="half" idx="10"/>
          </p:nvPr>
        </p:nvSpPr>
        <p:spPr/>
        <p:txBody>
          <a:bodyPr/>
          <a:lstStyle/>
          <a:p>
            <a:fld id="{8663B8F9-D0F3-4D0F-ADCC-6AA0EBA6C446}" type="datetimeFigureOut">
              <a:rPr lang="en-GB" smtClean="0"/>
              <a:t>25/11/2022</a:t>
            </a:fld>
            <a:endParaRPr lang="en-GB"/>
          </a:p>
        </p:txBody>
      </p:sp>
      <p:sp>
        <p:nvSpPr>
          <p:cNvPr id="6" name="Pladsholder til sidefod 5">
            <a:extLst>
              <a:ext uri="{FF2B5EF4-FFF2-40B4-BE49-F238E27FC236}">
                <a16:creationId xmlns:a16="http://schemas.microsoft.com/office/drawing/2014/main" id="{E5B5C332-ADD4-42FE-8F86-A7E04E7AD6F1}"/>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B220C6E8-9499-404E-A8A0-B89B682AD9E8}"/>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817674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3BF8C4-5A6A-4EE8-A4AB-00A8E498EA18}"/>
              </a:ext>
            </a:extLst>
          </p:cNvPr>
          <p:cNvSpPr>
            <a:spLocks noGrp="1"/>
          </p:cNvSpPr>
          <p:nvPr>
            <p:ph type="title"/>
          </p:nvPr>
        </p:nvSpPr>
        <p:spPr>
          <a:xfrm>
            <a:off x="839788" y="365125"/>
            <a:ext cx="10515600" cy="1325563"/>
          </a:xfrm>
        </p:spPr>
        <p:txBody>
          <a:body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4D7BF823-8065-4348-B3D8-B15759DE47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BB4780BB-EB51-4644-9787-B37818A170D8}"/>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5" name="Pladsholder til tekst 4">
            <a:extLst>
              <a:ext uri="{FF2B5EF4-FFF2-40B4-BE49-F238E27FC236}">
                <a16:creationId xmlns:a16="http://schemas.microsoft.com/office/drawing/2014/main" id="{AA807EC1-1415-4725-9B7C-A5E1506EEC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618A6D31-42E8-46D9-92CA-623F67EC5FDC}"/>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7" name="Pladsholder til dato 6">
            <a:extLst>
              <a:ext uri="{FF2B5EF4-FFF2-40B4-BE49-F238E27FC236}">
                <a16:creationId xmlns:a16="http://schemas.microsoft.com/office/drawing/2014/main" id="{0F87BBDE-E955-43AB-A637-C44FD2DE92CA}"/>
              </a:ext>
            </a:extLst>
          </p:cNvPr>
          <p:cNvSpPr>
            <a:spLocks noGrp="1"/>
          </p:cNvSpPr>
          <p:nvPr>
            <p:ph type="dt" sz="half" idx="10"/>
          </p:nvPr>
        </p:nvSpPr>
        <p:spPr/>
        <p:txBody>
          <a:bodyPr/>
          <a:lstStyle/>
          <a:p>
            <a:fld id="{8663B8F9-D0F3-4D0F-ADCC-6AA0EBA6C446}" type="datetimeFigureOut">
              <a:rPr lang="en-GB" smtClean="0"/>
              <a:t>25/11/2022</a:t>
            </a:fld>
            <a:endParaRPr lang="en-GB"/>
          </a:p>
        </p:txBody>
      </p:sp>
      <p:sp>
        <p:nvSpPr>
          <p:cNvPr id="8" name="Pladsholder til sidefod 7">
            <a:extLst>
              <a:ext uri="{FF2B5EF4-FFF2-40B4-BE49-F238E27FC236}">
                <a16:creationId xmlns:a16="http://schemas.microsoft.com/office/drawing/2014/main" id="{D6494F72-223C-4D56-90A2-F66CA80791DC}"/>
              </a:ext>
            </a:extLst>
          </p:cNvPr>
          <p:cNvSpPr>
            <a:spLocks noGrp="1"/>
          </p:cNvSpPr>
          <p:nvPr>
            <p:ph type="ftr" sz="quarter" idx="11"/>
          </p:nvPr>
        </p:nvSpPr>
        <p:spPr/>
        <p:txBody>
          <a:bodyPr/>
          <a:lstStyle/>
          <a:p>
            <a:endParaRPr lang="en-GB"/>
          </a:p>
        </p:txBody>
      </p:sp>
      <p:sp>
        <p:nvSpPr>
          <p:cNvPr id="9" name="Pladsholder til slidenummer 8">
            <a:extLst>
              <a:ext uri="{FF2B5EF4-FFF2-40B4-BE49-F238E27FC236}">
                <a16:creationId xmlns:a16="http://schemas.microsoft.com/office/drawing/2014/main" id="{28CB5E03-BA72-4194-93ED-921E7633DA3F}"/>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831453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1C3D96-895E-40BA-A5B7-B2AB25433DD5}"/>
              </a:ext>
            </a:extLst>
          </p:cNvPr>
          <p:cNvSpPr>
            <a:spLocks noGrp="1"/>
          </p:cNvSpPr>
          <p:nvPr>
            <p:ph type="title"/>
          </p:nvPr>
        </p:nvSpPr>
        <p:spPr/>
        <p:txBody>
          <a:bodyPr/>
          <a:lstStyle/>
          <a:p>
            <a:r>
              <a:rPr lang="da-DK"/>
              <a:t>Klik for at redigere titeltypografien i masteren</a:t>
            </a:r>
            <a:endParaRPr lang="en-GB"/>
          </a:p>
        </p:txBody>
      </p:sp>
      <p:sp>
        <p:nvSpPr>
          <p:cNvPr id="3" name="Pladsholder til dato 2">
            <a:extLst>
              <a:ext uri="{FF2B5EF4-FFF2-40B4-BE49-F238E27FC236}">
                <a16:creationId xmlns:a16="http://schemas.microsoft.com/office/drawing/2014/main" id="{633C5C98-A31F-46E1-A853-F3AF350DCCD9}"/>
              </a:ext>
            </a:extLst>
          </p:cNvPr>
          <p:cNvSpPr>
            <a:spLocks noGrp="1"/>
          </p:cNvSpPr>
          <p:nvPr>
            <p:ph type="dt" sz="half" idx="10"/>
          </p:nvPr>
        </p:nvSpPr>
        <p:spPr/>
        <p:txBody>
          <a:bodyPr/>
          <a:lstStyle/>
          <a:p>
            <a:fld id="{8663B8F9-D0F3-4D0F-ADCC-6AA0EBA6C446}" type="datetimeFigureOut">
              <a:rPr lang="en-GB" smtClean="0"/>
              <a:t>25/11/2022</a:t>
            </a:fld>
            <a:endParaRPr lang="en-GB"/>
          </a:p>
        </p:txBody>
      </p:sp>
      <p:sp>
        <p:nvSpPr>
          <p:cNvPr id="4" name="Pladsholder til sidefod 3">
            <a:extLst>
              <a:ext uri="{FF2B5EF4-FFF2-40B4-BE49-F238E27FC236}">
                <a16:creationId xmlns:a16="http://schemas.microsoft.com/office/drawing/2014/main" id="{AE2BAE3C-4778-4634-859D-08098E24F56E}"/>
              </a:ext>
            </a:extLst>
          </p:cNvPr>
          <p:cNvSpPr>
            <a:spLocks noGrp="1"/>
          </p:cNvSpPr>
          <p:nvPr>
            <p:ph type="ftr" sz="quarter" idx="11"/>
          </p:nvPr>
        </p:nvSpPr>
        <p:spPr/>
        <p:txBody>
          <a:bodyPr/>
          <a:lstStyle/>
          <a:p>
            <a:endParaRPr lang="en-GB"/>
          </a:p>
        </p:txBody>
      </p:sp>
      <p:sp>
        <p:nvSpPr>
          <p:cNvPr id="5" name="Pladsholder til slidenummer 4">
            <a:extLst>
              <a:ext uri="{FF2B5EF4-FFF2-40B4-BE49-F238E27FC236}">
                <a16:creationId xmlns:a16="http://schemas.microsoft.com/office/drawing/2014/main" id="{0E318D21-3854-4DC5-A369-41E4784E6BFE}"/>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3158555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B0C3ABD2-2EEF-4A8B-A085-5ED0465C9D3B}"/>
              </a:ext>
            </a:extLst>
          </p:cNvPr>
          <p:cNvSpPr>
            <a:spLocks noGrp="1"/>
          </p:cNvSpPr>
          <p:nvPr>
            <p:ph type="dt" sz="half" idx="10"/>
          </p:nvPr>
        </p:nvSpPr>
        <p:spPr/>
        <p:txBody>
          <a:bodyPr/>
          <a:lstStyle/>
          <a:p>
            <a:fld id="{8663B8F9-D0F3-4D0F-ADCC-6AA0EBA6C446}" type="datetimeFigureOut">
              <a:rPr lang="en-GB" smtClean="0"/>
              <a:t>25/11/2022</a:t>
            </a:fld>
            <a:endParaRPr lang="en-GB"/>
          </a:p>
        </p:txBody>
      </p:sp>
      <p:sp>
        <p:nvSpPr>
          <p:cNvPr id="3" name="Pladsholder til sidefod 2">
            <a:extLst>
              <a:ext uri="{FF2B5EF4-FFF2-40B4-BE49-F238E27FC236}">
                <a16:creationId xmlns:a16="http://schemas.microsoft.com/office/drawing/2014/main" id="{FC8E3020-F096-47DB-A8CE-16D02E9A2F53}"/>
              </a:ext>
            </a:extLst>
          </p:cNvPr>
          <p:cNvSpPr>
            <a:spLocks noGrp="1"/>
          </p:cNvSpPr>
          <p:nvPr>
            <p:ph type="ftr" sz="quarter" idx="11"/>
          </p:nvPr>
        </p:nvSpPr>
        <p:spPr/>
        <p:txBody>
          <a:bodyPr/>
          <a:lstStyle/>
          <a:p>
            <a:endParaRPr lang="en-GB"/>
          </a:p>
        </p:txBody>
      </p:sp>
      <p:sp>
        <p:nvSpPr>
          <p:cNvPr id="4" name="Pladsholder til slidenummer 3">
            <a:extLst>
              <a:ext uri="{FF2B5EF4-FFF2-40B4-BE49-F238E27FC236}">
                <a16:creationId xmlns:a16="http://schemas.microsoft.com/office/drawing/2014/main" id="{E4FF6736-8051-4430-BA14-BE6749C87B4A}"/>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3784481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51BBAB-CCF6-4F08-A599-D025769BFC9E}"/>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4223595D-F2C7-4A1B-AA2C-F6B30B9511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tekst 3">
            <a:extLst>
              <a:ext uri="{FF2B5EF4-FFF2-40B4-BE49-F238E27FC236}">
                <a16:creationId xmlns:a16="http://schemas.microsoft.com/office/drawing/2014/main" id="{59E3C7E3-1A30-4387-9451-69FB640E31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CFA35E42-D14B-4944-B7C2-4FAD1D510552}"/>
              </a:ext>
            </a:extLst>
          </p:cNvPr>
          <p:cNvSpPr>
            <a:spLocks noGrp="1"/>
          </p:cNvSpPr>
          <p:nvPr>
            <p:ph type="dt" sz="half" idx="10"/>
          </p:nvPr>
        </p:nvSpPr>
        <p:spPr/>
        <p:txBody>
          <a:bodyPr/>
          <a:lstStyle/>
          <a:p>
            <a:fld id="{8663B8F9-D0F3-4D0F-ADCC-6AA0EBA6C446}" type="datetimeFigureOut">
              <a:rPr lang="en-GB" smtClean="0"/>
              <a:t>25/11/2022</a:t>
            </a:fld>
            <a:endParaRPr lang="en-GB"/>
          </a:p>
        </p:txBody>
      </p:sp>
      <p:sp>
        <p:nvSpPr>
          <p:cNvPr id="6" name="Pladsholder til sidefod 5">
            <a:extLst>
              <a:ext uri="{FF2B5EF4-FFF2-40B4-BE49-F238E27FC236}">
                <a16:creationId xmlns:a16="http://schemas.microsoft.com/office/drawing/2014/main" id="{97E9674B-2C00-420A-B767-B65159017353}"/>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2B06D1FA-0B19-40C0-AEE4-36941F8E1E55}"/>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940266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6FD1AC5-9FAD-4358-B0D0-F3F5607C42C1}"/>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endParaRPr lang="en-GB"/>
          </a:p>
        </p:txBody>
      </p:sp>
      <p:sp>
        <p:nvSpPr>
          <p:cNvPr id="3" name="Pladsholder til billede 2">
            <a:extLst>
              <a:ext uri="{FF2B5EF4-FFF2-40B4-BE49-F238E27FC236}">
                <a16:creationId xmlns:a16="http://schemas.microsoft.com/office/drawing/2014/main" id="{076B9FBA-535F-479A-8FC0-4D6C4E556E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Pladsholder til tekst 3">
            <a:extLst>
              <a:ext uri="{FF2B5EF4-FFF2-40B4-BE49-F238E27FC236}">
                <a16:creationId xmlns:a16="http://schemas.microsoft.com/office/drawing/2014/main" id="{54F38956-2D98-40B3-83AC-5BDF95EE13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FD89325E-1F99-4A40-9F03-C72E57A3CFA2}"/>
              </a:ext>
            </a:extLst>
          </p:cNvPr>
          <p:cNvSpPr>
            <a:spLocks noGrp="1"/>
          </p:cNvSpPr>
          <p:nvPr>
            <p:ph type="dt" sz="half" idx="10"/>
          </p:nvPr>
        </p:nvSpPr>
        <p:spPr/>
        <p:txBody>
          <a:bodyPr/>
          <a:lstStyle/>
          <a:p>
            <a:fld id="{8663B8F9-D0F3-4D0F-ADCC-6AA0EBA6C446}" type="datetimeFigureOut">
              <a:rPr lang="en-GB" smtClean="0"/>
              <a:t>25/11/2022</a:t>
            </a:fld>
            <a:endParaRPr lang="en-GB"/>
          </a:p>
        </p:txBody>
      </p:sp>
      <p:sp>
        <p:nvSpPr>
          <p:cNvPr id="6" name="Pladsholder til sidefod 5">
            <a:extLst>
              <a:ext uri="{FF2B5EF4-FFF2-40B4-BE49-F238E27FC236}">
                <a16:creationId xmlns:a16="http://schemas.microsoft.com/office/drawing/2014/main" id="{14D2EE07-6A8C-4729-9342-77BE64049AD2}"/>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8C8C455C-9CE8-416D-9F43-278DB8EAD174}"/>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2779765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9DAAC4-41D2-40C8-A903-92FD07BBFB55}"/>
              </a:ext>
            </a:extLst>
          </p:cNvPr>
          <p:cNvSpPr>
            <a:spLocks noGrp="1"/>
          </p:cNvSpPr>
          <p:nvPr>
            <p:ph type="title"/>
          </p:nvPr>
        </p:nvSpPr>
        <p:spPr/>
        <p:txBody>
          <a:bodyPr/>
          <a:lstStyle/>
          <a:p>
            <a:r>
              <a:rPr lang="da-DK"/>
              <a:t>Klik for at redigere titeltypografien i masteren</a:t>
            </a:r>
            <a:endParaRPr lang="en-GB"/>
          </a:p>
        </p:txBody>
      </p:sp>
      <p:sp>
        <p:nvSpPr>
          <p:cNvPr id="3" name="Pladsholder til lodret titel 2">
            <a:extLst>
              <a:ext uri="{FF2B5EF4-FFF2-40B4-BE49-F238E27FC236}">
                <a16:creationId xmlns:a16="http://schemas.microsoft.com/office/drawing/2014/main" id="{1D2CAFE2-53F6-4121-93F0-42BF772DB633}"/>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B3D1E468-5A9A-4C80-AE6C-D9F5D30C4511}"/>
              </a:ext>
            </a:extLst>
          </p:cNvPr>
          <p:cNvSpPr>
            <a:spLocks noGrp="1"/>
          </p:cNvSpPr>
          <p:nvPr>
            <p:ph type="dt" sz="half" idx="10"/>
          </p:nvPr>
        </p:nvSpPr>
        <p:spPr/>
        <p:txBody>
          <a:bodyPr/>
          <a:lstStyle/>
          <a:p>
            <a:fld id="{8663B8F9-D0F3-4D0F-ADCC-6AA0EBA6C446}" type="datetimeFigureOut">
              <a:rPr lang="en-GB" smtClean="0"/>
              <a:t>25/11/2022</a:t>
            </a:fld>
            <a:endParaRPr lang="en-GB"/>
          </a:p>
        </p:txBody>
      </p:sp>
      <p:sp>
        <p:nvSpPr>
          <p:cNvPr id="5" name="Pladsholder til sidefod 4">
            <a:extLst>
              <a:ext uri="{FF2B5EF4-FFF2-40B4-BE49-F238E27FC236}">
                <a16:creationId xmlns:a16="http://schemas.microsoft.com/office/drawing/2014/main" id="{20E95252-2EA0-474A-9B3C-FBB44CF97253}"/>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7F753C56-EB03-4574-A00C-0CC4EF2234DE}"/>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2354389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1412F75D-DB11-4CE3-BAD2-94C5B7B32907}"/>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endParaRPr lang="en-GB"/>
          </a:p>
        </p:txBody>
      </p:sp>
      <p:sp>
        <p:nvSpPr>
          <p:cNvPr id="3" name="Pladsholder til lodret titel 2">
            <a:extLst>
              <a:ext uri="{FF2B5EF4-FFF2-40B4-BE49-F238E27FC236}">
                <a16:creationId xmlns:a16="http://schemas.microsoft.com/office/drawing/2014/main" id="{36F11A26-AA9B-40B5-B96B-D5A1447C5800}"/>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834028BA-B78F-49DA-B216-92DB380588E7}"/>
              </a:ext>
            </a:extLst>
          </p:cNvPr>
          <p:cNvSpPr>
            <a:spLocks noGrp="1"/>
          </p:cNvSpPr>
          <p:nvPr>
            <p:ph type="dt" sz="half" idx="10"/>
          </p:nvPr>
        </p:nvSpPr>
        <p:spPr/>
        <p:txBody>
          <a:bodyPr/>
          <a:lstStyle/>
          <a:p>
            <a:fld id="{8663B8F9-D0F3-4D0F-ADCC-6AA0EBA6C446}" type="datetimeFigureOut">
              <a:rPr lang="en-GB" smtClean="0"/>
              <a:t>25/11/2022</a:t>
            </a:fld>
            <a:endParaRPr lang="en-GB"/>
          </a:p>
        </p:txBody>
      </p:sp>
      <p:sp>
        <p:nvSpPr>
          <p:cNvPr id="5" name="Pladsholder til sidefod 4">
            <a:extLst>
              <a:ext uri="{FF2B5EF4-FFF2-40B4-BE49-F238E27FC236}">
                <a16:creationId xmlns:a16="http://schemas.microsoft.com/office/drawing/2014/main" id="{DF56B023-B676-4E68-97ED-6C51F31EFD22}"/>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A9C80BA1-EC82-4A1F-8884-61502F2B54F8}"/>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1324510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161F57E9-B7F4-456A-855E-58E7EE5610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
              <a:t>Başlıkları yeniden düzenlemek için tıklayın ve ustalaşın</a:t>
            </a:r>
            <a:endParaRPr lang="en-GB"/>
          </a:p>
        </p:txBody>
      </p:sp>
      <p:sp>
        <p:nvSpPr>
          <p:cNvPr id="3" name="Pladsholder til tekst 2">
            <a:extLst>
              <a:ext uri="{FF2B5EF4-FFF2-40B4-BE49-F238E27FC236}">
                <a16:creationId xmlns:a16="http://schemas.microsoft.com/office/drawing/2014/main" id="{E6E9F00A-22E5-4922-8C6C-128336D786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
              <a:t>Redigere tekstypografierne i masteren için tıklayın</a:t>
            </a:r>
          </a:p>
          <a:p>
            <a:pPr lvl="1"/>
            <a:r>
              <a:rPr lang="tr"/>
              <a:t>andet niveau</a:t>
            </a:r>
          </a:p>
          <a:p>
            <a:pPr lvl="2"/>
            <a:r>
              <a:rPr lang="tr"/>
              <a:t>Tredje niveau</a:t>
            </a:r>
          </a:p>
          <a:p>
            <a:pPr lvl="3"/>
            <a:r>
              <a:rPr lang="tr"/>
              <a:t>Fjerde niveau</a:t>
            </a:r>
          </a:p>
          <a:p>
            <a:pPr lvl="4"/>
            <a:r>
              <a:rPr lang="tr"/>
              <a:t>Femte niveau</a:t>
            </a:r>
            <a:endParaRPr lang="en-GB"/>
          </a:p>
        </p:txBody>
      </p:sp>
      <p:sp>
        <p:nvSpPr>
          <p:cNvPr id="4" name="Pladsholder til dato 3">
            <a:extLst>
              <a:ext uri="{FF2B5EF4-FFF2-40B4-BE49-F238E27FC236}">
                <a16:creationId xmlns:a16="http://schemas.microsoft.com/office/drawing/2014/main" id="{616D3849-F87C-4267-A8A2-1487274222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63B8F9-D0F3-4D0F-ADCC-6AA0EBA6C446}" type="datetimeFigureOut">
              <a:rPr lang="en-GB" smtClean="0"/>
              <a:t>25/11/2022</a:t>
            </a:fld>
            <a:endParaRPr lang="en-GB"/>
          </a:p>
        </p:txBody>
      </p:sp>
      <p:sp>
        <p:nvSpPr>
          <p:cNvPr id="5" name="Pladsholder til sidefod 4">
            <a:extLst>
              <a:ext uri="{FF2B5EF4-FFF2-40B4-BE49-F238E27FC236}">
                <a16:creationId xmlns:a16="http://schemas.microsoft.com/office/drawing/2014/main" id="{31ECC000-522C-4A8B-93EE-64358E0540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Pladsholder til slidenummer 5">
            <a:extLst>
              <a:ext uri="{FF2B5EF4-FFF2-40B4-BE49-F238E27FC236}">
                <a16:creationId xmlns:a16="http://schemas.microsoft.com/office/drawing/2014/main" id="{42224AB3-60DA-41F5-93AC-E4DE3A36C1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F7FADB-639C-4A34-B62A-5C8F5C97E670}" type="slidenum">
              <a:rPr lang="en-GB" smtClean="0"/>
              <a:t>‹#›</a:t>
            </a:fld>
            <a:endParaRPr lang="en-GB"/>
          </a:p>
        </p:txBody>
      </p:sp>
    </p:spTree>
    <p:extLst>
      <p:ext uri="{BB962C8B-B14F-4D97-AF65-F5344CB8AC3E}">
        <p14:creationId xmlns:p14="http://schemas.microsoft.com/office/powerpoint/2010/main" val="3881936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1.jp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2.jp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6.jp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image" Target="../media/image28.jp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1.xml"/><Relationship Id="rId5" Type="http://schemas.openxmlformats.org/officeDocument/2006/relationships/image" Target="../media/image30.jpg"/><Relationship Id="rId4" Type="http://schemas.openxmlformats.org/officeDocument/2006/relationships/image" Target="../media/image5.png"/></Relationships>
</file>

<file path=ppt/slides/_rels/slide4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4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5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5.png"/></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tr" sz="6000" b="1" dirty="0">
                <a:solidFill>
                  <a:srgbClr val="1F4E79"/>
                </a:solidFill>
                <a:effectLst/>
                <a:latin typeface="Calibri" panose="020F0502020204030204" pitchFamily="34" charset="0"/>
                <a:ea typeface="Calibri" panose="020F0502020204030204" pitchFamily="34" charset="0"/>
                <a:cs typeface="Arial" panose="020B0604020202020204" pitchFamily="34" charset="0"/>
              </a:rPr>
              <a:t>Üçüncü taraf satıcı güvenliği</a:t>
            </a:r>
            <a:endParaRPr lang="en-GB" dirty="0"/>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tr" sz="2800" dirty="0">
                <a:solidFill>
                  <a:schemeClr val="tx1">
                    <a:alpha val="60000"/>
                  </a:schemeClr>
                </a:solidFill>
              </a:rPr>
              <a:t>Yöneticiler için Ünite - 3 1 – 6. Hafta</a:t>
            </a:r>
            <a:endParaRPr lang="tr-TR" sz="2800" dirty="0">
              <a:solidFill>
                <a:schemeClr val="tx1">
                  <a:alpha val="60000"/>
                </a:schemeClr>
              </a:solidFill>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Billede 14" descr="Et billede, der indeholder tekst, whiteboard&#10;&#10;Automatisk genereret beskrivelse">
            <a:extLst>
              <a:ext uri="{FF2B5EF4-FFF2-40B4-BE49-F238E27FC236}">
                <a16:creationId xmlns:a16="http://schemas.microsoft.com/office/drawing/2014/main" id="{399E89CD-2EF7-424C-A1D0-5B3793519B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682" y="1916824"/>
            <a:ext cx="4297543" cy="4297543"/>
          </a:xfrm>
          <a:prstGeom prst="rect">
            <a:avLst/>
          </a:prstGeom>
        </p:spPr>
      </p:pic>
      <p:sp>
        <p:nvSpPr>
          <p:cNvPr id="3" name="Tekstfelt 2">
            <a:extLst>
              <a:ext uri="{FF2B5EF4-FFF2-40B4-BE49-F238E27FC236}">
                <a16:creationId xmlns:a16="http://schemas.microsoft.com/office/drawing/2014/main" id="{B711E33B-6E75-4A16-9EDC-9262194F6374}"/>
              </a:ext>
            </a:extLst>
          </p:cNvPr>
          <p:cNvSpPr txBox="1"/>
          <p:nvPr/>
        </p:nvSpPr>
        <p:spPr>
          <a:xfrm>
            <a:off x="1850833" y="1374845"/>
            <a:ext cx="8729553" cy="769441"/>
          </a:xfrm>
          <a:prstGeom prst="rect">
            <a:avLst/>
          </a:prstGeom>
          <a:noFill/>
        </p:spPr>
        <p:txBody>
          <a:bodyPr wrap="square">
            <a:spAutoFit/>
          </a:bodyPr>
          <a:lstStyle/>
          <a:p>
            <a:r>
              <a:rPr lang="tr" sz="4400" dirty="0"/>
              <a:t>Yöneticiler için Bilgi Güvenliği</a:t>
            </a:r>
          </a:p>
        </p:txBody>
      </p:sp>
      <p:sp>
        <p:nvSpPr>
          <p:cNvPr id="6" name="Tekstfelt 5">
            <a:extLst>
              <a:ext uri="{FF2B5EF4-FFF2-40B4-BE49-F238E27FC236}">
                <a16:creationId xmlns:a16="http://schemas.microsoft.com/office/drawing/2014/main" id="{C3CA97A0-F391-4ABF-AEF4-6ABC7E81BF4A}"/>
              </a:ext>
            </a:extLst>
          </p:cNvPr>
          <p:cNvSpPr txBox="1"/>
          <p:nvPr/>
        </p:nvSpPr>
        <p:spPr>
          <a:xfrm>
            <a:off x="4500978" y="2542543"/>
            <a:ext cx="6079407" cy="830997"/>
          </a:xfrm>
          <a:prstGeom prst="rect">
            <a:avLst/>
          </a:prstGeom>
          <a:noFill/>
        </p:spPr>
        <p:txBody>
          <a:bodyPr wrap="square">
            <a:spAutoFit/>
          </a:bodyPr>
          <a:lstStyle/>
          <a:p>
            <a:r>
              <a:rPr lang="tr" sz="2400" dirty="0">
                <a:effectLst/>
                <a:latin typeface="Calibri" panose="020F0502020204030204" pitchFamily="34" charset="0"/>
                <a:ea typeface="Calibri" panose="020F0502020204030204" pitchFamily="34" charset="0"/>
                <a:cs typeface="Arial" panose="020B0604020202020204" pitchFamily="34" charset="0"/>
              </a:rPr>
              <a:t>Birim (Modül) adı:</a:t>
            </a:r>
          </a:p>
          <a:p>
            <a:r>
              <a:rPr lang="tr" sz="2400" dirty="0">
                <a:effectLst/>
                <a:latin typeface="Calibri" panose="020F0502020204030204" pitchFamily="34" charset="0"/>
                <a:ea typeface="Calibri" panose="020F0502020204030204" pitchFamily="34" charset="0"/>
                <a:cs typeface="Arial" panose="020B0604020202020204" pitchFamily="34" charset="0"/>
              </a:rPr>
              <a:t>Üçüncü taraf satıcı güvenliği</a:t>
            </a:r>
            <a:endParaRPr lang="en-GB" sz="2400" dirty="0"/>
          </a:p>
        </p:txBody>
      </p:sp>
      <p:cxnSp>
        <p:nvCxnSpPr>
          <p:cNvPr id="7" name="Lige forbindelse 6">
            <a:extLst>
              <a:ext uri="{FF2B5EF4-FFF2-40B4-BE49-F238E27FC236}">
                <a16:creationId xmlns:a16="http://schemas.microsoft.com/office/drawing/2014/main" id="{F9BD1ACA-4815-4700-86BF-68A0E94F546C}"/>
              </a:ext>
            </a:extLst>
          </p:cNvPr>
          <p:cNvCxnSpPr>
            <a:cxnSpLocks/>
          </p:cNvCxnSpPr>
          <p:nvPr/>
        </p:nvCxnSpPr>
        <p:spPr>
          <a:xfrm>
            <a:off x="4190260" y="3429000"/>
            <a:ext cx="6516210"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kstfelt 15">
            <a:extLst>
              <a:ext uri="{FF2B5EF4-FFF2-40B4-BE49-F238E27FC236}">
                <a16:creationId xmlns:a16="http://schemas.microsoft.com/office/drawing/2014/main" id="{16DBEB48-0485-4439-9982-2A3CCC9E4EB2}"/>
              </a:ext>
            </a:extLst>
          </p:cNvPr>
          <p:cNvSpPr txBox="1"/>
          <p:nvPr/>
        </p:nvSpPr>
        <p:spPr>
          <a:xfrm>
            <a:off x="4500979" y="3482856"/>
            <a:ext cx="6205491" cy="2677656"/>
          </a:xfrm>
          <a:prstGeom prst="rect">
            <a:avLst/>
          </a:prstGeom>
          <a:noFill/>
        </p:spPr>
        <p:txBody>
          <a:bodyPr wrap="square" rtlCol="0">
            <a:spAutoFit/>
          </a:bodyPr>
          <a:lstStyle/>
          <a:p>
            <a:pPr algn="just"/>
            <a:r>
              <a:rPr lang="tr" sz="2400" dirty="0">
                <a:effectLst/>
                <a:latin typeface="Calibri" panose="020F0502020204030204" pitchFamily="34" charset="0"/>
                <a:ea typeface="Calibri" panose="020F0502020204030204" pitchFamily="34" charset="0"/>
                <a:cs typeface="Arial" panose="020B0604020202020204" pitchFamily="34" charset="0"/>
              </a:rPr>
              <a:t>Tedarik gereksinimleri, ifa eden kuruluş dışındaki kuruluşlardan alınması gereken mal ve hizmetleri ifade eder. Çeşitli nedenlerle, bazen performans gösteren kuruluşlar, bir projeyi tamamlamak için gerekenleri sağlamak için satıcılara güvenir </a:t>
            </a:r>
            <a:r>
              <a:rPr lang="tr" sz="1800" dirty="0">
                <a:effectLst/>
                <a:latin typeface="Calibri" panose="020F0502020204030204" pitchFamily="34" charset="0"/>
                <a:ea typeface="Calibri" panose="020F0502020204030204" pitchFamily="34" charset="0"/>
                <a:cs typeface="Arial" panose="020B0604020202020204" pitchFamily="34" charset="0"/>
              </a:rPr>
              <a:t>.</a:t>
            </a:r>
            <a:endParaRPr lang="en-GB" dirty="0"/>
          </a:p>
        </p:txBody>
      </p:sp>
      <p:grpSp>
        <p:nvGrpSpPr>
          <p:cNvPr id="8" name="Gruppe 7">
            <a:extLst>
              <a:ext uri="{FF2B5EF4-FFF2-40B4-BE49-F238E27FC236}">
                <a16:creationId xmlns:a16="http://schemas.microsoft.com/office/drawing/2014/main" id="{15139F2A-2E25-44C9-88F1-7B94BCAF8375}"/>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4F6D6101-DED6-456B-A31E-8B8198EC2DF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48FF05-4902-4656-9C1E-A881A4EF699E}"/>
                </a:ext>
              </a:extLst>
            </p:cNvPr>
            <p:cNvPicPr>
              <a:picLocks noChangeAspect="1"/>
            </p:cNvPicPr>
            <p:nvPr/>
          </p:nvPicPr>
          <p:blipFill>
            <a:blip r:embed="rId5"/>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27107863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4C59B17F-9924-4268-981D-3223FB9A9F4B}"/>
              </a:ext>
            </a:extLst>
          </p:cNvPr>
          <p:cNvSpPr txBox="1"/>
          <p:nvPr/>
        </p:nvSpPr>
        <p:spPr>
          <a:xfrm>
            <a:off x="4911364" y="2554664"/>
            <a:ext cx="6768445" cy="3662541"/>
          </a:xfrm>
          <a:prstGeom prst="rect">
            <a:avLst/>
          </a:prstGeom>
          <a:noFill/>
        </p:spPr>
        <p:txBody>
          <a:bodyPr wrap="square" rtlCol="0">
            <a:spAutoFit/>
          </a:bodyPr>
          <a:lstStyle/>
          <a:p>
            <a:r>
              <a:rPr lang="tr" sz="2800" dirty="0">
                <a:effectLst/>
                <a:latin typeface="Calibri" panose="020F0502020204030204" pitchFamily="34" charset="0"/>
                <a:ea typeface="Calibri" panose="020F0502020204030204" pitchFamily="34" charset="0"/>
                <a:cs typeface="Arial" panose="020B0604020202020204" pitchFamily="34" charset="0"/>
              </a:rPr>
              <a:t>Web tabanlı sosyal ağlar (WBSN'ler), kullanıcıların kaynakları (örneğin, kişisel veriler, ek açıklamalar, bloglar) yayınlamasına ve iş, eğlence, din, flört, ve benzeri.</a:t>
            </a:r>
          </a:p>
          <a:p>
            <a:endParaRPr lang="en-GB"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pic>
        <p:nvPicPr>
          <p:cNvPr id="3" name="Billede 2">
            <a:extLst>
              <a:ext uri="{FF2B5EF4-FFF2-40B4-BE49-F238E27FC236}">
                <a16:creationId xmlns:a16="http://schemas.microsoft.com/office/drawing/2014/main" id="{AD055258-B6FD-4D2C-8CA6-9E7F0BCEBEA3}"/>
              </a:ext>
            </a:extLst>
          </p:cNvPr>
          <p:cNvPicPr>
            <a:picLocks noChangeAspect="1"/>
          </p:cNvPicPr>
          <p:nvPr/>
        </p:nvPicPr>
        <p:blipFill>
          <a:blip r:embed="rId3"/>
          <a:stretch>
            <a:fillRect/>
          </a:stretch>
        </p:blipFill>
        <p:spPr>
          <a:xfrm>
            <a:off x="926969" y="2282022"/>
            <a:ext cx="3308072" cy="3308072"/>
          </a:xfrm>
          <a:prstGeom prst="rect">
            <a:avLst/>
          </a:prstGeom>
        </p:spPr>
      </p:pic>
      <p:grpSp>
        <p:nvGrpSpPr>
          <p:cNvPr id="6" name="Gruppe 5">
            <a:extLst>
              <a:ext uri="{FF2B5EF4-FFF2-40B4-BE49-F238E27FC236}">
                <a16:creationId xmlns:a16="http://schemas.microsoft.com/office/drawing/2014/main" id="{BC788E66-C175-4671-9FAA-DB88E3738DCF}"/>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69D8F266-7E93-4248-A138-3B3B71A9464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47ACB6B3-D966-44D0-8882-F55651C11EA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4" name="Tekstfelt 3">
            <a:extLst>
              <a:ext uri="{FF2B5EF4-FFF2-40B4-BE49-F238E27FC236}">
                <a16:creationId xmlns:a16="http://schemas.microsoft.com/office/drawing/2014/main" id="{1C484B70-5AF9-451B-BDCC-2A03E21F15AE}"/>
              </a:ext>
            </a:extLst>
          </p:cNvPr>
          <p:cNvSpPr txBox="1"/>
          <p:nvPr/>
        </p:nvSpPr>
        <p:spPr>
          <a:xfrm>
            <a:off x="3766007" y="1074897"/>
            <a:ext cx="2473428" cy="769441"/>
          </a:xfrm>
          <a:prstGeom prst="rect">
            <a:avLst/>
          </a:prstGeom>
          <a:noFill/>
        </p:spPr>
        <p:txBody>
          <a:bodyPr wrap="square" rtlCol="0">
            <a:spAutoFit/>
          </a:bodyPr>
          <a:lstStyle/>
          <a:p>
            <a:r>
              <a:rPr lang="tr" sz="4400" dirty="0">
                <a:effectLst/>
                <a:latin typeface="Calibri" panose="020F0502020204030204" pitchFamily="34" charset="0"/>
                <a:ea typeface="Calibri" panose="020F0502020204030204" pitchFamily="34" charset="0"/>
                <a:cs typeface="Arial" panose="020B0604020202020204" pitchFamily="34" charset="0"/>
              </a:rPr>
              <a:t>WBSN'ler</a:t>
            </a:r>
            <a:endParaRPr lang="en-GB" sz="4400" dirty="0"/>
          </a:p>
        </p:txBody>
      </p:sp>
    </p:spTree>
    <p:extLst>
      <p:ext uri="{BB962C8B-B14F-4D97-AF65-F5344CB8AC3E}">
        <p14:creationId xmlns:p14="http://schemas.microsoft.com/office/powerpoint/2010/main" val="104828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lede 7" descr="Et billede, der indeholder tekst, indendørs, person, arbejder&#10;&#10;Automatisk genereret beskrivelse">
            <a:extLst>
              <a:ext uri="{FF2B5EF4-FFF2-40B4-BE49-F238E27FC236}">
                <a16:creationId xmlns:a16="http://schemas.microsoft.com/office/drawing/2014/main" id="{E2300EA4-140A-4BA0-AC45-798A86CFEC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3953" y="2141860"/>
            <a:ext cx="6007765" cy="4007942"/>
          </a:xfrm>
          <a:prstGeom prst="rect">
            <a:avLst/>
          </a:prstGeom>
        </p:spPr>
      </p:pic>
      <p:sp>
        <p:nvSpPr>
          <p:cNvPr id="9" name="Tekstfelt 8">
            <a:extLst>
              <a:ext uri="{FF2B5EF4-FFF2-40B4-BE49-F238E27FC236}">
                <a16:creationId xmlns:a16="http://schemas.microsoft.com/office/drawing/2014/main" id="{0A5352A6-8054-4099-A7A0-BF5CBB75E698}"/>
              </a:ext>
            </a:extLst>
          </p:cNvPr>
          <p:cNvSpPr txBox="1"/>
          <p:nvPr/>
        </p:nvSpPr>
        <p:spPr>
          <a:xfrm>
            <a:off x="480282" y="2285741"/>
            <a:ext cx="5128665" cy="4001095"/>
          </a:xfrm>
          <a:prstGeom prst="rect">
            <a:avLst/>
          </a:prstGeom>
          <a:noFill/>
        </p:spPr>
        <p:txBody>
          <a:bodyPr wrap="square" rtlCol="0">
            <a:spAutoFit/>
          </a:bodyPr>
          <a:lstStyle/>
          <a:p>
            <a:r>
              <a:rPr lang="tr" sz="2400" dirty="0">
                <a:effectLst/>
                <a:latin typeface="Calibri" panose="020F0502020204030204" pitchFamily="34" charset="0"/>
                <a:ea typeface="Calibri" panose="020F0502020204030204" pitchFamily="34" charset="0"/>
                <a:cs typeface="Arial" panose="020B0604020202020204" pitchFamily="34" charset="0"/>
              </a:rPr>
              <a:t>Üçüncü </a:t>
            </a:r>
            <a:r>
              <a:rPr lang="tr" sz="2400" dirty="0">
                <a:latin typeface="Calibri" panose="020F0502020204030204" pitchFamily="34" charset="0"/>
                <a:ea typeface="Calibri" panose="020F0502020204030204" pitchFamily="34" charset="0"/>
                <a:cs typeface="Arial" panose="020B0604020202020204" pitchFamily="34" charset="0"/>
              </a:rPr>
              <a:t>taraf satıcı </a:t>
            </a:r>
            <a:r>
              <a:rPr lang="tr" sz="2400" dirty="0">
                <a:effectLst/>
                <a:latin typeface="Calibri" panose="020F0502020204030204" pitchFamily="34" charset="0"/>
                <a:ea typeface="Calibri" panose="020F0502020204030204" pitchFamily="34" charset="0"/>
                <a:cs typeface="Arial" panose="020B0604020202020204" pitchFamily="34" charset="0"/>
              </a:rPr>
              <a:t>, başka bir şirkete (veya o şirketin müşterilerine) hizmet sağlayan bir kişi veya şirkettir.</a:t>
            </a:r>
          </a:p>
          <a:p>
            <a:endParaRPr lang="en-GB" sz="1400" dirty="0">
              <a:latin typeface="Calibri" panose="020F0502020204030204" pitchFamily="34" charset="0"/>
              <a:cs typeface="Arial" panose="020B0604020202020204" pitchFamily="34" charset="0"/>
            </a:endParaRPr>
          </a:p>
          <a:p>
            <a:r>
              <a:rPr lang="tr" sz="2400" dirty="0">
                <a:latin typeface="Calibri" panose="020F0502020204030204" pitchFamily="34" charset="0"/>
                <a:ea typeface="Calibri" panose="020F0502020204030204" pitchFamily="34" charset="0"/>
                <a:cs typeface="Arial" panose="020B0604020202020204" pitchFamily="34" charset="0"/>
              </a:rPr>
              <a:t>İşbirliği </a:t>
            </a:r>
            <a:r>
              <a:rPr lang="tr" sz="2400" dirty="0">
                <a:effectLst/>
                <a:latin typeface="Calibri" panose="020F0502020204030204" pitchFamily="34" charset="0"/>
                <a:ea typeface="Calibri" panose="020F0502020204030204" pitchFamily="34" charset="0"/>
                <a:cs typeface="Arial" panose="020B0604020202020204" pitchFamily="34" charset="0"/>
              </a:rPr>
              <a:t>başarının anahtarıdır. Üçüncü taraflarla çalışmak, işletmelerin üretkenliklerini ve verimliliklerini artırmalarına, daha iyi ürün ve hizmetler üretmelerine, yüksek nitelikli uzmanlar istihdam etmelerine ve maliyetleri düşürmelerine yardımcı olur.</a:t>
            </a:r>
            <a:endParaRPr lang="en-GB" sz="2400" dirty="0"/>
          </a:p>
        </p:txBody>
      </p:sp>
      <p:grpSp>
        <p:nvGrpSpPr>
          <p:cNvPr id="6" name="Gruppe 5">
            <a:extLst>
              <a:ext uri="{FF2B5EF4-FFF2-40B4-BE49-F238E27FC236}">
                <a16:creationId xmlns:a16="http://schemas.microsoft.com/office/drawing/2014/main" id="{4C63E9C8-91EA-4785-8C93-A308C4251F53}"/>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4EEBC63A-F06B-4E39-9D82-265676286D0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FDA9A387-31F1-47FF-8B55-6E885DB2A41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3CE6DCB0-2023-4A1C-A6CC-D9C2E9F6844C}"/>
              </a:ext>
            </a:extLst>
          </p:cNvPr>
          <p:cNvSpPr txBox="1"/>
          <p:nvPr/>
        </p:nvSpPr>
        <p:spPr>
          <a:xfrm>
            <a:off x="2093205" y="864803"/>
            <a:ext cx="5299113" cy="1046440"/>
          </a:xfrm>
          <a:prstGeom prst="rect">
            <a:avLst/>
          </a:prstGeom>
          <a:noFill/>
        </p:spPr>
        <p:txBody>
          <a:bodyPr wrap="square" rtlCol="0">
            <a:spAutoFit/>
          </a:bodyPr>
          <a:lstStyle/>
          <a:p>
            <a:r>
              <a:rPr lang="tr" sz="4400" dirty="0">
                <a:latin typeface="Calibri" panose="020F0502020204030204" pitchFamily="34" charset="0"/>
                <a:ea typeface="Calibri" panose="020F0502020204030204" pitchFamily="34" charset="0"/>
                <a:cs typeface="Arial" panose="020B0604020202020204" pitchFamily="34" charset="0"/>
              </a:rPr>
              <a:t>Üçüncü taraf satıcısı</a:t>
            </a:r>
            <a:endParaRPr lang="en-GB" sz="44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455568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12ED7CD3-A83B-4B4F-8495-F8AC293DF85A}"/>
              </a:ext>
            </a:extLst>
          </p:cNvPr>
          <p:cNvSpPr txBox="1"/>
          <p:nvPr/>
        </p:nvSpPr>
        <p:spPr>
          <a:xfrm>
            <a:off x="480283" y="2107994"/>
            <a:ext cx="10774837" cy="4339650"/>
          </a:xfrm>
          <a:prstGeom prst="rect">
            <a:avLst/>
          </a:prstGeom>
          <a:noFill/>
        </p:spPr>
        <p:txBody>
          <a:bodyPr wrap="square" rtlCol="0">
            <a:spAutoFit/>
          </a:bodyPr>
          <a:lstStyle/>
          <a:p>
            <a:r>
              <a:rPr lang="tr" sz="2400" i="1" dirty="0">
                <a:latin typeface="Calibri" panose="020F0502020204030204" pitchFamily="34" charset="0"/>
                <a:cs typeface="Arial" panose="020B0604020202020204" pitchFamily="34" charset="0"/>
              </a:rPr>
              <a:t>Elde edilen mal ve hizmetler</a:t>
            </a:r>
          </a:p>
          <a:p>
            <a:r>
              <a:rPr lang="tr" sz="2400" i="1" dirty="0">
                <a:latin typeface="Calibri" panose="020F0502020204030204" pitchFamily="34" charset="0"/>
                <a:cs typeface="Arial" panose="020B0604020202020204" pitchFamily="34" charset="0"/>
              </a:rPr>
              <a:t>üçüncü taraf satıcılar </a:t>
            </a:r>
            <a:r>
              <a:rPr lang="tr" sz="2400" i="1" dirty="0">
                <a:effectLst/>
                <a:latin typeface="Calibri" panose="020F0502020204030204" pitchFamily="34" charset="0"/>
                <a:ea typeface="Calibri" panose="020F0502020204030204" pitchFamily="34" charset="0"/>
                <a:cs typeface="Arial" panose="020B0604020202020204" pitchFamily="34" charset="0"/>
              </a:rPr>
              <a:t>şunları içerebilir </a:t>
            </a:r>
            <a:r>
              <a:rPr lang="tr" sz="2400" dirty="0">
                <a:effectLst/>
                <a:latin typeface="Calibri" panose="020F0502020204030204" pitchFamily="34" charset="0"/>
                <a:ea typeface="Calibri" panose="020F0502020204030204" pitchFamily="34" charset="0"/>
                <a:cs typeface="Arial" panose="020B0604020202020204" pitchFamily="34" charset="0"/>
              </a:rPr>
              <a:t>:</a:t>
            </a:r>
          </a:p>
          <a:p>
            <a:r>
              <a:rPr lang="tr" sz="2400" dirty="0">
                <a:effectLst/>
                <a:latin typeface="Calibri" panose="020F0502020204030204" pitchFamily="34" charset="0"/>
                <a:ea typeface="Calibri" panose="020F0502020204030204" pitchFamily="34" charset="0"/>
                <a:cs typeface="Arial" panose="020B0604020202020204" pitchFamily="34" charset="0"/>
              </a:rPr>
              <a:t>ancak bunlarla sınırlı değildir:</a:t>
            </a:r>
          </a:p>
          <a:p>
            <a:endParaRPr lang="en-GB"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tr" sz="2400" dirty="0">
                <a:effectLst/>
                <a:latin typeface="Calibri" panose="020F0502020204030204" pitchFamily="34" charset="0"/>
                <a:ea typeface="Calibri" panose="020F0502020204030204" pitchFamily="34" charset="0"/>
                <a:cs typeface="Arial" panose="020B0604020202020204" pitchFamily="34" charset="0"/>
              </a:rPr>
              <a:t>Bulut web barındırma hizmetleri</a:t>
            </a:r>
          </a:p>
          <a:p>
            <a:pPr marL="285750" indent="-285750">
              <a:buFont typeface="Wingdings" panose="05000000000000000000" pitchFamily="2" charset="2"/>
              <a:buChar char="Ø"/>
            </a:pPr>
            <a:r>
              <a:rPr lang="tr" sz="2400" dirty="0">
                <a:effectLst/>
                <a:latin typeface="Calibri" panose="020F0502020204030204" pitchFamily="34" charset="0"/>
                <a:ea typeface="Calibri" panose="020F0502020204030204" pitchFamily="34" charset="0"/>
                <a:cs typeface="Arial" panose="020B0604020202020204" pitchFamily="34" charset="0"/>
              </a:rPr>
              <a:t>Bulut tabanlı yazılım çözümleri</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tr" sz="2400" dirty="0">
                <a:effectLst/>
                <a:latin typeface="Calibri" panose="020F0502020204030204" pitchFamily="34" charset="0"/>
                <a:ea typeface="Calibri" panose="020F0502020204030204" pitchFamily="34" charset="0"/>
                <a:cs typeface="Arial" panose="020B0604020202020204" pitchFamily="34" charset="0"/>
              </a:rPr>
              <a:t>Ekipman bakımı</a:t>
            </a:r>
          </a:p>
          <a:p>
            <a:pPr marL="285750" indent="-285750">
              <a:buFont typeface="Wingdings" panose="05000000000000000000" pitchFamily="2" charset="2"/>
              <a:buChar char="Ø"/>
            </a:pPr>
            <a:r>
              <a:rPr lang="tr" sz="2400" dirty="0">
                <a:effectLst/>
                <a:latin typeface="Calibri" panose="020F0502020204030204" pitchFamily="34" charset="0"/>
                <a:ea typeface="Calibri" panose="020F0502020204030204" pitchFamily="34" charset="0"/>
                <a:cs typeface="Arial" panose="020B0604020202020204" pitchFamily="34" charset="0"/>
              </a:rPr>
              <a:t>Her türlü müteahhit</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tr" sz="2400" dirty="0">
                <a:effectLst/>
                <a:latin typeface="Calibri" panose="020F0502020204030204" pitchFamily="34" charset="0"/>
                <a:ea typeface="Calibri" panose="020F0502020204030204" pitchFamily="34" charset="0"/>
                <a:cs typeface="Arial" panose="020B0604020202020204" pitchFamily="34" charset="0"/>
              </a:rPr>
              <a:t>Çağrı merkezi sağlayıcıları</a:t>
            </a:r>
          </a:p>
          <a:p>
            <a:pPr marL="285750" indent="-285750">
              <a:buFont typeface="Wingdings" panose="05000000000000000000" pitchFamily="2" charset="2"/>
              <a:buChar char="Ø"/>
            </a:pPr>
            <a:r>
              <a:rPr lang="tr" sz="2400" dirty="0">
                <a:effectLst/>
                <a:latin typeface="Calibri" panose="020F0502020204030204" pitchFamily="34" charset="0"/>
                <a:ea typeface="Calibri" panose="020F0502020204030204" pitchFamily="34" charset="0"/>
                <a:cs typeface="Arial" panose="020B0604020202020204" pitchFamily="34" charset="0"/>
              </a:rPr>
              <a:t>Defter tutma/mali denetçiler</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tr" sz="2400" dirty="0">
                <a:effectLst/>
                <a:latin typeface="Calibri" panose="020F0502020204030204" pitchFamily="34" charset="0"/>
                <a:ea typeface="Calibri" panose="020F0502020204030204" pitchFamily="34" charset="0"/>
                <a:cs typeface="Arial" panose="020B0604020202020204" pitchFamily="34" charset="0"/>
              </a:rPr>
              <a:t>avukatlar</a:t>
            </a:r>
          </a:p>
          <a:p>
            <a:endParaRPr lang="en-GB" dirty="0"/>
          </a:p>
        </p:txBody>
      </p:sp>
      <p:pic>
        <p:nvPicPr>
          <p:cNvPr id="3" name="Billede 2">
            <a:extLst>
              <a:ext uri="{FF2B5EF4-FFF2-40B4-BE49-F238E27FC236}">
                <a16:creationId xmlns:a16="http://schemas.microsoft.com/office/drawing/2014/main" id="{3C4EFE27-CFBE-4AC5-928A-2B1C114FEA81}"/>
              </a:ext>
            </a:extLst>
          </p:cNvPr>
          <p:cNvPicPr>
            <a:picLocks noChangeAspect="1"/>
          </p:cNvPicPr>
          <p:nvPr/>
        </p:nvPicPr>
        <p:blipFill>
          <a:blip r:embed="rId3"/>
          <a:stretch>
            <a:fillRect/>
          </a:stretch>
        </p:blipFill>
        <p:spPr>
          <a:xfrm>
            <a:off x="5645085" y="2121030"/>
            <a:ext cx="6308103" cy="4893723"/>
          </a:xfrm>
          <a:prstGeom prst="rect">
            <a:avLst/>
          </a:prstGeom>
        </p:spPr>
      </p:pic>
      <p:grpSp>
        <p:nvGrpSpPr>
          <p:cNvPr id="6" name="Gruppe 5">
            <a:extLst>
              <a:ext uri="{FF2B5EF4-FFF2-40B4-BE49-F238E27FC236}">
                <a16:creationId xmlns:a16="http://schemas.microsoft.com/office/drawing/2014/main" id="{AE153C55-BCF1-4A22-B7C7-4BF29E63D069}"/>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1E1B7C00-572C-475A-B17B-8857F0FEC0B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5585F6A8-6436-4E88-8E50-D8F58D09783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4" name="Tekstfelt 3">
            <a:extLst>
              <a:ext uri="{FF2B5EF4-FFF2-40B4-BE49-F238E27FC236}">
                <a16:creationId xmlns:a16="http://schemas.microsoft.com/office/drawing/2014/main" id="{AAE7FAC3-E3CF-4974-80DE-45B4FF6B87BB}"/>
              </a:ext>
            </a:extLst>
          </p:cNvPr>
          <p:cNvSpPr txBox="1"/>
          <p:nvPr/>
        </p:nvSpPr>
        <p:spPr>
          <a:xfrm>
            <a:off x="1679012" y="1144604"/>
            <a:ext cx="7932145" cy="769441"/>
          </a:xfrm>
          <a:prstGeom prst="rect">
            <a:avLst/>
          </a:prstGeom>
          <a:noFill/>
        </p:spPr>
        <p:txBody>
          <a:bodyPr wrap="square" rtlCol="0">
            <a:spAutoFit/>
          </a:bodyPr>
          <a:lstStyle/>
          <a:p>
            <a:r>
              <a:rPr lang="tr" sz="4400" dirty="0"/>
              <a:t>Üçüncü Şahıs </a:t>
            </a:r>
            <a:r>
              <a:rPr lang="tr" sz="4400" dirty="0" err="1"/>
              <a:t>Satıcı </a:t>
            </a:r>
            <a:r>
              <a:rPr lang="tr" sz="4400" dirty="0"/>
              <a:t>Yönetimi</a:t>
            </a:r>
            <a:endParaRPr lang="en-GB" sz="4400" dirty="0"/>
          </a:p>
        </p:txBody>
      </p:sp>
    </p:spTree>
    <p:extLst>
      <p:ext uri="{BB962C8B-B14F-4D97-AF65-F5344CB8AC3E}">
        <p14:creationId xmlns:p14="http://schemas.microsoft.com/office/powerpoint/2010/main" val="2170679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EDAECB43-B8A3-456F-A7BA-0F86F5801541}"/>
              </a:ext>
            </a:extLst>
          </p:cNvPr>
          <p:cNvSpPr txBox="1"/>
          <p:nvPr/>
        </p:nvSpPr>
        <p:spPr>
          <a:xfrm>
            <a:off x="8360799" y="2105839"/>
            <a:ext cx="3238050" cy="1569660"/>
          </a:xfrm>
          <a:prstGeom prst="rect">
            <a:avLst/>
          </a:prstGeom>
          <a:noFill/>
        </p:spPr>
        <p:txBody>
          <a:bodyPr wrap="square">
            <a:spAutoFit/>
          </a:bodyPr>
          <a:lstStyle/>
          <a:p>
            <a:pPr algn="r"/>
            <a:r>
              <a:rPr lang="tr" sz="2400" dirty="0"/>
              <a:t>Hizmet sağlayıcılar için üçüncü taraf satıcıları kullanmanın faydaları nelerdir?</a:t>
            </a:r>
          </a:p>
        </p:txBody>
      </p:sp>
      <p:pic>
        <p:nvPicPr>
          <p:cNvPr id="3" name="Billede 2">
            <a:extLst>
              <a:ext uri="{FF2B5EF4-FFF2-40B4-BE49-F238E27FC236}">
                <a16:creationId xmlns:a16="http://schemas.microsoft.com/office/drawing/2014/main" id="{D579BA0E-81BF-4E2C-8978-7139EB787912}"/>
              </a:ext>
            </a:extLst>
          </p:cNvPr>
          <p:cNvPicPr>
            <a:picLocks noChangeAspect="1"/>
          </p:cNvPicPr>
          <p:nvPr/>
        </p:nvPicPr>
        <p:blipFill rotWithShape="1">
          <a:blip r:embed="rId3"/>
          <a:srcRect b="10784"/>
          <a:stretch/>
        </p:blipFill>
        <p:spPr>
          <a:xfrm>
            <a:off x="1007632" y="2105839"/>
            <a:ext cx="7089993" cy="4446635"/>
          </a:xfrm>
          <a:prstGeom prst="rect">
            <a:avLst/>
          </a:prstGeom>
        </p:spPr>
      </p:pic>
      <p:sp>
        <p:nvSpPr>
          <p:cNvPr id="6" name="Tekstfelt 5">
            <a:extLst>
              <a:ext uri="{FF2B5EF4-FFF2-40B4-BE49-F238E27FC236}">
                <a16:creationId xmlns:a16="http://schemas.microsoft.com/office/drawing/2014/main" id="{892999B5-FC69-44BE-9EEF-0D0C66BCD449}"/>
              </a:ext>
            </a:extLst>
          </p:cNvPr>
          <p:cNvSpPr txBox="1"/>
          <p:nvPr/>
        </p:nvSpPr>
        <p:spPr>
          <a:xfrm>
            <a:off x="7960103" y="3793258"/>
            <a:ext cx="3638746" cy="2893100"/>
          </a:xfrm>
          <a:prstGeom prst="rect">
            <a:avLst/>
          </a:prstGeom>
          <a:noFill/>
        </p:spPr>
        <p:txBody>
          <a:bodyPr wrap="square" rtlCol="0">
            <a:spAutoFit/>
          </a:bodyPr>
          <a:lstStyle/>
          <a:p>
            <a:pPr algn="r"/>
            <a:r>
              <a:rPr lang="tr" sz="2400" dirty="0">
                <a:effectLst/>
                <a:latin typeface="Calibri" panose="020F0502020204030204" pitchFamily="34" charset="0"/>
                <a:ea typeface="Calibri" panose="020F0502020204030204" pitchFamily="34" charset="0"/>
                <a:cs typeface="Arial" panose="020B0604020202020204" pitchFamily="34" charset="0"/>
              </a:rPr>
              <a:t>zamandan tasarruf edeceksin</a:t>
            </a:r>
          </a:p>
          <a:p>
            <a:pPr algn="r"/>
            <a:endParaRPr lang="en-GB" sz="2400" i="1" dirty="0">
              <a:latin typeface="Calibri" panose="020F0502020204030204" pitchFamily="34" charset="0"/>
              <a:cs typeface="Arial" panose="020B0604020202020204" pitchFamily="34" charset="0"/>
            </a:endParaRPr>
          </a:p>
          <a:p>
            <a:pPr algn="r"/>
            <a:r>
              <a:rPr lang="tr" sz="2400" dirty="0">
                <a:effectLst/>
                <a:latin typeface="Calibri" panose="020F0502020204030204" pitchFamily="34" charset="0"/>
                <a:ea typeface="Calibri" panose="020F0502020204030204" pitchFamily="34" charset="0"/>
                <a:cs typeface="Arial" panose="020B0604020202020204" pitchFamily="34" charset="0"/>
              </a:rPr>
              <a:t>paradan tasarruf edeceksin</a:t>
            </a:r>
            <a:endParaRPr lang="en-GB" sz="2400" i="1" dirty="0">
              <a:effectLst/>
              <a:latin typeface="Calibri" panose="020F0502020204030204" pitchFamily="34" charset="0"/>
              <a:ea typeface="Calibri" panose="020F0502020204030204" pitchFamily="34" charset="0"/>
              <a:cs typeface="Arial" panose="020B0604020202020204" pitchFamily="34" charset="0"/>
            </a:endParaRPr>
          </a:p>
          <a:p>
            <a:pPr algn="r"/>
            <a:endParaRPr lang="en-GB" sz="2400" i="1" dirty="0">
              <a:latin typeface="Calibri" panose="020F0502020204030204" pitchFamily="34" charset="0"/>
              <a:cs typeface="Arial" panose="020B0604020202020204" pitchFamily="34" charset="0"/>
            </a:endParaRPr>
          </a:p>
          <a:p>
            <a:pPr algn="r"/>
            <a:r>
              <a:rPr lang="tr" sz="2400" dirty="0">
                <a:effectLst/>
                <a:latin typeface="Calibri" panose="020F0502020204030204" pitchFamily="34" charset="0"/>
                <a:ea typeface="Calibri" panose="020F0502020204030204" pitchFamily="34" charset="0"/>
                <a:cs typeface="Arial" panose="020B0604020202020204" pitchFamily="34" charset="0"/>
              </a:rPr>
              <a:t>Değerli uzmanlık alacaksınız</a:t>
            </a:r>
          </a:p>
          <a:p>
            <a:pPr algn="r"/>
            <a:endParaRPr lang="en-GB" sz="2400" i="1" dirty="0">
              <a:latin typeface="Calibri" panose="020F0502020204030204" pitchFamily="34" charset="0"/>
              <a:cs typeface="Arial" panose="020B0604020202020204" pitchFamily="34" charset="0"/>
            </a:endParaRPr>
          </a:p>
          <a:p>
            <a:pPr algn="r"/>
            <a:endParaRPr lang="en-GB" sz="1400" i="1" dirty="0"/>
          </a:p>
        </p:txBody>
      </p:sp>
      <p:grpSp>
        <p:nvGrpSpPr>
          <p:cNvPr id="7" name="Gruppe 6">
            <a:extLst>
              <a:ext uri="{FF2B5EF4-FFF2-40B4-BE49-F238E27FC236}">
                <a16:creationId xmlns:a16="http://schemas.microsoft.com/office/drawing/2014/main" id="{FD1991C5-2DAE-40DF-8E35-10E00B073E5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236561B6-4BCE-4F8F-BFA8-4B20FF4F18D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C47EFF3-9DE9-4B88-9E07-1FC447E6055E}"/>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022CDF2E-16CF-4460-9D09-CC97580F4306}"/>
              </a:ext>
            </a:extLst>
          </p:cNvPr>
          <p:cNvSpPr txBox="1"/>
          <p:nvPr/>
        </p:nvSpPr>
        <p:spPr>
          <a:xfrm>
            <a:off x="1399277" y="1211547"/>
            <a:ext cx="8380199" cy="769441"/>
          </a:xfrm>
          <a:prstGeom prst="rect">
            <a:avLst/>
          </a:prstGeom>
          <a:noFill/>
        </p:spPr>
        <p:txBody>
          <a:bodyPr wrap="square" rtlCol="0">
            <a:spAutoFit/>
          </a:bodyPr>
          <a:lstStyle/>
          <a:p>
            <a:r>
              <a:rPr lang="tr" sz="4400" dirty="0" err="1"/>
              <a:t>Seçme </a:t>
            </a:r>
            <a:r>
              <a:rPr lang="tr" sz="4400" dirty="0"/>
              <a:t>ve </a:t>
            </a:r>
            <a:r>
              <a:rPr lang="tr" sz="4400" dirty="0" err="1"/>
              <a:t>Yönetme</a:t>
            </a:r>
            <a:r>
              <a:rPr lang="tr" sz="4400" dirty="0"/>
              <a:t> </a:t>
            </a:r>
            <a:r>
              <a:rPr lang="tr" sz="4400" dirty="0" err="1"/>
              <a:t>Satıcılar</a:t>
            </a:r>
            <a:endParaRPr lang="en-GB" sz="4400" dirty="0"/>
          </a:p>
        </p:txBody>
      </p:sp>
    </p:spTree>
    <p:extLst>
      <p:ext uri="{BB962C8B-B14F-4D97-AF65-F5344CB8AC3E}">
        <p14:creationId xmlns:p14="http://schemas.microsoft.com/office/powerpoint/2010/main" val="3845837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9CFB4669-1419-4EE3-BBD7-BAC0404980C6}"/>
              </a:ext>
            </a:extLst>
          </p:cNvPr>
          <p:cNvSpPr txBox="1"/>
          <p:nvPr/>
        </p:nvSpPr>
        <p:spPr>
          <a:xfrm>
            <a:off x="4086120" y="1844338"/>
            <a:ext cx="7407794" cy="523220"/>
          </a:xfrm>
          <a:prstGeom prst="rect">
            <a:avLst/>
          </a:prstGeom>
          <a:noFill/>
        </p:spPr>
        <p:txBody>
          <a:bodyPr wrap="square">
            <a:spAutoFit/>
          </a:bodyPr>
          <a:lstStyle/>
          <a:p>
            <a:r>
              <a:rPr lang="tr" sz="2800" dirty="0"/>
              <a:t>Üçüncü taraf satıcıları kullanmanın riskleri nelerdir?</a:t>
            </a:r>
          </a:p>
        </p:txBody>
      </p:sp>
      <p:sp>
        <p:nvSpPr>
          <p:cNvPr id="6" name="Tekstfelt 5">
            <a:extLst>
              <a:ext uri="{FF2B5EF4-FFF2-40B4-BE49-F238E27FC236}">
                <a16:creationId xmlns:a16="http://schemas.microsoft.com/office/drawing/2014/main" id="{C4196252-8E33-4C3A-8C9D-549D27287086}"/>
              </a:ext>
            </a:extLst>
          </p:cNvPr>
          <p:cNvSpPr txBox="1"/>
          <p:nvPr/>
        </p:nvSpPr>
        <p:spPr>
          <a:xfrm>
            <a:off x="5795043" y="2569749"/>
            <a:ext cx="5514681" cy="4062651"/>
          </a:xfrm>
          <a:prstGeom prst="rect">
            <a:avLst/>
          </a:prstGeom>
          <a:noFill/>
        </p:spPr>
        <p:txBody>
          <a:bodyPr wrap="square">
            <a:spAutoFit/>
          </a:bodyPr>
          <a:lstStyle/>
          <a:p>
            <a:r>
              <a:rPr lang="tr" sz="2400" dirty="0"/>
              <a:t>Üçüncü taraflar, ağ güvenliklerini sizin istediğiniz kadar ciddiye almayabilir.</a:t>
            </a:r>
          </a:p>
          <a:p>
            <a:endParaRPr lang="en-GB" sz="2400" dirty="0"/>
          </a:p>
          <a:p>
            <a:r>
              <a:rPr lang="tr" sz="2400" dirty="0"/>
              <a:t>En büyük risk, güvenlik standartlarınızla uyumlu olmayan bir üçüncü taraf ilişkisi seçmektir.</a:t>
            </a:r>
          </a:p>
          <a:p>
            <a:endParaRPr lang="en-GB" sz="2400" dirty="0"/>
          </a:p>
          <a:p>
            <a:r>
              <a:rPr lang="tr" sz="2400" dirty="0">
                <a:effectLst/>
                <a:latin typeface="Calibri" panose="020F0502020204030204" pitchFamily="34" charset="0"/>
                <a:ea typeface="Calibri" panose="020F0502020204030204" pitchFamily="34" charset="0"/>
                <a:cs typeface="Arial" panose="020B0604020202020204" pitchFamily="34" charset="0"/>
              </a:rPr>
              <a:t>Düzenlemeleri anlayan ve bu düzenlemelere uyum sağlamaya istekli bir satıcıya ihtiyacınız var.</a:t>
            </a:r>
          </a:p>
          <a:p>
            <a:r>
              <a:rPr lang="tr" dirty="0"/>
              <a:t> </a:t>
            </a:r>
          </a:p>
        </p:txBody>
      </p:sp>
      <p:pic>
        <p:nvPicPr>
          <p:cNvPr id="9" name="Billede 8">
            <a:extLst>
              <a:ext uri="{FF2B5EF4-FFF2-40B4-BE49-F238E27FC236}">
                <a16:creationId xmlns:a16="http://schemas.microsoft.com/office/drawing/2014/main" id="{BDC3F3E4-856A-4049-8FA0-21E907ABA8ED}"/>
              </a:ext>
            </a:extLst>
          </p:cNvPr>
          <p:cNvPicPr>
            <a:picLocks noChangeAspect="1"/>
          </p:cNvPicPr>
          <p:nvPr/>
        </p:nvPicPr>
        <p:blipFill>
          <a:blip r:embed="rId3"/>
          <a:stretch>
            <a:fillRect/>
          </a:stretch>
        </p:blipFill>
        <p:spPr>
          <a:xfrm>
            <a:off x="882276" y="2760913"/>
            <a:ext cx="3873610" cy="3896805"/>
          </a:xfrm>
          <a:prstGeom prst="rect">
            <a:avLst/>
          </a:prstGeom>
        </p:spPr>
      </p:pic>
      <p:grpSp>
        <p:nvGrpSpPr>
          <p:cNvPr id="7" name="Gruppe 6">
            <a:extLst>
              <a:ext uri="{FF2B5EF4-FFF2-40B4-BE49-F238E27FC236}">
                <a16:creationId xmlns:a16="http://schemas.microsoft.com/office/drawing/2014/main" id="{11842F63-4CB6-4F5B-B017-622C7B4B8BE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64043D1C-15D7-4A56-A64E-975277C3D89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BC8527-A9C7-4E5C-9B3E-B1066BEE479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6FCF0D73-3F88-4F64-835A-5539659AC168}"/>
              </a:ext>
            </a:extLst>
          </p:cNvPr>
          <p:cNvSpPr txBox="1"/>
          <p:nvPr/>
        </p:nvSpPr>
        <p:spPr>
          <a:xfrm>
            <a:off x="2225407" y="1074897"/>
            <a:ext cx="6037244" cy="769441"/>
          </a:xfrm>
          <a:prstGeom prst="rect">
            <a:avLst/>
          </a:prstGeom>
          <a:noFill/>
        </p:spPr>
        <p:txBody>
          <a:bodyPr wrap="square" rtlCol="0">
            <a:spAutoFit/>
          </a:bodyPr>
          <a:lstStyle/>
          <a:p>
            <a:r>
              <a:rPr lang="tr" sz="4400" dirty="0" err="1"/>
              <a:t>Satıcı </a:t>
            </a:r>
            <a:r>
              <a:rPr lang="tr" sz="4400" dirty="0"/>
              <a:t>Risk Yönetimi</a:t>
            </a:r>
            <a:endParaRPr lang="en-GB" sz="4400" dirty="0"/>
          </a:p>
        </p:txBody>
      </p:sp>
    </p:spTree>
    <p:extLst>
      <p:ext uri="{BB962C8B-B14F-4D97-AF65-F5344CB8AC3E}">
        <p14:creationId xmlns:p14="http://schemas.microsoft.com/office/powerpoint/2010/main" val="439953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felt 6">
            <a:extLst>
              <a:ext uri="{FF2B5EF4-FFF2-40B4-BE49-F238E27FC236}">
                <a16:creationId xmlns:a16="http://schemas.microsoft.com/office/drawing/2014/main" id="{AF1D50AF-9882-4FE7-9531-0284DF944BA2}"/>
              </a:ext>
            </a:extLst>
          </p:cNvPr>
          <p:cNvSpPr txBox="1"/>
          <p:nvPr/>
        </p:nvSpPr>
        <p:spPr>
          <a:xfrm>
            <a:off x="-57166" y="1867880"/>
            <a:ext cx="11843208" cy="1754326"/>
          </a:xfrm>
          <a:prstGeom prst="rect">
            <a:avLst/>
          </a:prstGeom>
          <a:noFill/>
        </p:spPr>
        <p:txBody>
          <a:bodyPr wrap="square">
            <a:spAutoFit/>
          </a:bodyPr>
          <a:lstStyle/>
          <a:p>
            <a:pPr algn="ctr"/>
            <a:r>
              <a:rPr lang="tr" sz="2400" dirty="0">
                <a:latin typeface="Calibri" panose="020F0502020204030204" pitchFamily="34" charset="0"/>
                <a:ea typeface="Calibri" panose="020F0502020204030204" pitchFamily="34" charset="0"/>
                <a:cs typeface="Arial" panose="020B0604020202020204" pitchFamily="34" charset="0"/>
              </a:rPr>
              <a:t>VERİ İHLALLERİ SON DERECE YARATAN</a:t>
            </a:r>
          </a:p>
          <a:p>
            <a:pPr algn="ctr"/>
            <a:r>
              <a:rPr lang="tr" sz="2400" dirty="0">
                <a:latin typeface="Calibri" panose="020F0502020204030204" pitchFamily="34" charset="0"/>
                <a:ea typeface="Calibri" panose="020F0502020204030204" pitchFamily="34" charset="0"/>
                <a:cs typeface="Arial" panose="020B0604020202020204" pitchFamily="34" charset="0"/>
              </a:rPr>
              <a:t>ÖZELLİKLE KİŞİSEL BİLGİLERİ KORURSANIZ</a:t>
            </a:r>
          </a:p>
          <a:p>
            <a:pPr algn="ctr"/>
            <a:endParaRPr lang="en-GB" sz="800" b="1" dirty="0">
              <a:solidFill>
                <a:schemeClr val="accent6">
                  <a:lumMod val="75000"/>
                </a:schemeClr>
              </a:solidFill>
              <a:latin typeface="Calibri" panose="020F0502020204030204" pitchFamily="34" charset="0"/>
              <a:cs typeface="Arial" panose="020B0604020202020204" pitchFamily="34" charset="0"/>
            </a:endParaRPr>
          </a:p>
          <a:p>
            <a:pPr algn="ctr"/>
            <a:r>
              <a:rPr lang="tr" sz="2400" dirty="0"/>
              <a:t>Güvenliği ihlal edilmiş bir üçüncü taraf satıcı birden çok riske yol açabilir</a:t>
            </a:r>
          </a:p>
          <a:p>
            <a:pPr algn="ctr"/>
            <a:r>
              <a:rPr lang="tr" sz="2400" dirty="0"/>
              <a:t>dört ana kategoriye ayrılabilir:</a:t>
            </a:r>
          </a:p>
        </p:txBody>
      </p:sp>
      <p:pic>
        <p:nvPicPr>
          <p:cNvPr id="3" name="Billede 2">
            <a:extLst>
              <a:ext uri="{FF2B5EF4-FFF2-40B4-BE49-F238E27FC236}">
                <a16:creationId xmlns:a16="http://schemas.microsoft.com/office/drawing/2014/main" id="{4AB21C51-42F2-40CD-B62B-77EE2C0C8C42}"/>
              </a:ext>
            </a:extLst>
          </p:cNvPr>
          <p:cNvPicPr>
            <a:picLocks noChangeAspect="1"/>
          </p:cNvPicPr>
          <p:nvPr/>
        </p:nvPicPr>
        <p:blipFill rotWithShape="1">
          <a:blip r:embed="rId3"/>
          <a:srcRect l="11399" t="5964" r="7368" b="5493"/>
          <a:stretch/>
        </p:blipFill>
        <p:spPr>
          <a:xfrm>
            <a:off x="2752626" y="3514484"/>
            <a:ext cx="6381947" cy="3228718"/>
          </a:xfrm>
          <a:prstGeom prst="rect">
            <a:avLst/>
          </a:prstGeom>
        </p:spPr>
      </p:pic>
      <p:grpSp>
        <p:nvGrpSpPr>
          <p:cNvPr id="6" name="Gruppe 5">
            <a:extLst>
              <a:ext uri="{FF2B5EF4-FFF2-40B4-BE49-F238E27FC236}">
                <a16:creationId xmlns:a16="http://schemas.microsoft.com/office/drawing/2014/main" id="{58FCDC6F-49EF-4512-AAC3-6C5891392A3F}"/>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C03A2F70-4131-41F7-9A1F-EC462208F51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6A40E49-3218-4A2B-AB43-281B207352C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C911EF83-F200-4D07-9773-33162356CDFB}"/>
              </a:ext>
            </a:extLst>
          </p:cNvPr>
          <p:cNvSpPr txBox="1"/>
          <p:nvPr/>
        </p:nvSpPr>
        <p:spPr>
          <a:xfrm>
            <a:off x="2225407" y="1074897"/>
            <a:ext cx="6037244" cy="769441"/>
          </a:xfrm>
          <a:prstGeom prst="rect">
            <a:avLst/>
          </a:prstGeom>
          <a:noFill/>
        </p:spPr>
        <p:txBody>
          <a:bodyPr wrap="square" rtlCol="0">
            <a:spAutoFit/>
          </a:bodyPr>
          <a:lstStyle/>
          <a:p>
            <a:r>
              <a:rPr lang="tr" sz="4400" dirty="0" err="1"/>
              <a:t>Satıcı </a:t>
            </a:r>
            <a:r>
              <a:rPr lang="tr" sz="4400" dirty="0"/>
              <a:t>Risk Yönetimi</a:t>
            </a:r>
            <a:endParaRPr lang="en-GB" sz="4400" dirty="0"/>
          </a:p>
        </p:txBody>
      </p:sp>
    </p:spTree>
    <p:extLst>
      <p:ext uri="{BB962C8B-B14F-4D97-AF65-F5344CB8AC3E}">
        <p14:creationId xmlns:p14="http://schemas.microsoft.com/office/powerpoint/2010/main" val="956149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51058AA2-922C-45D6-B8C6-B2A9591C8898}"/>
              </a:ext>
            </a:extLst>
          </p:cNvPr>
          <p:cNvPicPr>
            <a:picLocks noChangeAspect="1"/>
          </p:cNvPicPr>
          <p:nvPr/>
        </p:nvPicPr>
        <p:blipFill>
          <a:blip r:embed="rId3"/>
          <a:stretch>
            <a:fillRect/>
          </a:stretch>
        </p:blipFill>
        <p:spPr>
          <a:xfrm>
            <a:off x="5100889" y="1705181"/>
            <a:ext cx="6780025" cy="5152819"/>
          </a:xfrm>
          <a:prstGeom prst="rect">
            <a:avLst/>
          </a:prstGeom>
        </p:spPr>
      </p:pic>
      <p:sp>
        <p:nvSpPr>
          <p:cNvPr id="4" name="Tekstfelt 3">
            <a:extLst>
              <a:ext uri="{FF2B5EF4-FFF2-40B4-BE49-F238E27FC236}">
                <a16:creationId xmlns:a16="http://schemas.microsoft.com/office/drawing/2014/main" id="{3CCFC469-F972-47E1-8745-46D0B0140AF4}"/>
              </a:ext>
            </a:extLst>
          </p:cNvPr>
          <p:cNvSpPr txBox="1"/>
          <p:nvPr/>
        </p:nvSpPr>
        <p:spPr>
          <a:xfrm>
            <a:off x="215994" y="1711028"/>
            <a:ext cx="6094428" cy="523220"/>
          </a:xfrm>
          <a:prstGeom prst="rect">
            <a:avLst/>
          </a:prstGeom>
          <a:noFill/>
        </p:spPr>
        <p:txBody>
          <a:bodyPr wrap="square">
            <a:spAutoFit/>
          </a:bodyPr>
          <a:lstStyle/>
          <a:p>
            <a:r>
              <a:rPr lang="tr" sz="2800" dirty="0"/>
              <a:t>Tedarik gereklilikleri</a:t>
            </a:r>
          </a:p>
        </p:txBody>
      </p:sp>
      <p:sp>
        <p:nvSpPr>
          <p:cNvPr id="7" name="Tekstfelt 6">
            <a:extLst>
              <a:ext uri="{FF2B5EF4-FFF2-40B4-BE49-F238E27FC236}">
                <a16:creationId xmlns:a16="http://schemas.microsoft.com/office/drawing/2014/main" id="{629211E2-D1F8-4F66-92ED-7CB5B99F8881}"/>
              </a:ext>
            </a:extLst>
          </p:cNvPr>
          <p:cNvSpPr txBox="1"/>
          <p:nvPr/>
        </p:nvSpPr>
        <p:spPr>
          <a:xfrm>
            <a:off x="311085" y="2234248"/>
            <a:ext cx="4524865" cy="4524315"/>
          </a:xfrm>
          <a:prstGeom prst="rect">
            <a:avLst/>
          </a:prstGeom>
          <a:noFill/>
        </p:spPr>
        <p:txBody>
          <a:bodyPr wrap="square">
            <a:spAutoFit/>
          </a:bodyPr>
          <a:lstStyle/>
          <a:p>
            <a:pPr>
              <a:spcBef>
                <a:spcPts val="600"/>
              </a:spcBef>
            </a:pPr>
            <a:r>
              <a:rPr lang="tr" sz="2400" b="1" dirty="0"/>
              <a:t>Aşama 1 </a:t>
            </a:r>
            <a:r>
              <a:rPr lang="tr" sz="2400" dirty="0"/>
              <a:t>: Ürünlere ve/veya hizmetlere olan ihtiyacı belirleyin.</a:t>
            </a:r>
          </a:p>
          <a:p>
            <a:pPr>
              <a:spcBef>
                <a:spcPts val="600"/>
              </a:spcBef>
            </a:pPr>
            <a:r>
              <a:rPr lang="tr" sz="2400" b="1" dirty="0"/>
              <a:t>Aşama 2 </a:t>
            </a:r>
            <a:r>
              <a:rPr lang="tr" sz="2400" dirty="0"/>
              <a:t>: Bir satın alma talebi oluşturun ve gönderin.</a:t>
            </a:r>
          </a:p>
          <a:p>
            <a:pPr>
              <a:spcBef>
                <a:spcPts val="600"/>
              </a:spcBef>
            </a:pPr>
            <a:r>
              <a:rPr lang="tr" sz="2400" b="1" dirty="0"/>
              <a:t>Aşama 3 </a:t>
            </a:r>
            <a:r>
              <a:rPr lang="tr" sz="2400" dirty="0"/>
              <a:t>: Tedarikçileri/satıcıları değerlendirin ve seçin.</a:t>
            </a:r>
          </a:p>
          <a:p>
            <a:pPr>
              <a:spcBef>
                <a:spcPts val="600"/>
              </a:spcBef>
            </a:pPr>
            <a:r>
              <a:rPr lang="tr" sz="2400" b="1" dirty="0"/>
              <a:t>Aşama 4 </a:t>
            </a:r>
            <a:r>
              <a:rPr lang="tr" sz="2400" dirty="0"/>
              <a:t>: Seçilen tedarikçi ile bir sözleşmenin şartlarını müzakere edin.</a:t>
            </a:r>
          </a:p>
          <a:p>
            <a:pPr>
              <a:spcBef>
                <a:spcPts val="600"/>
              </a:spcBef>
            </a:pPr>
            <a:r>
              <a:rPr lang="tr" sz="2400" b="1" dirty="0"/>
              <a:t>Aşama 5 </a:t>
            </a:r>
            <a:r>
              <a:rPr lang="tr" sz="2400" dirty="0"/>
              <a:t>: Bir satınalma siparişini kesinleştirin.</a:t>
            </a:r>
          </a:p>
          <a:p>
            <a:pPr>
              <a:spcBef>
                <a:spcPts val="600"/>
              </a:spcBef>
            </a:pPr>
            <a:r>
              <a:rPr lang="tr" sz="2400" b="1" dirty="0">
                <a:effectLst/>
                <a:latin typeface="Calibri" panose="020F0502020204030204" pitchFamily="34" charset="0"/>
                <a:ea typeface="Calibri" panose="020F0502020204030204" pitchFamily="34" charset="0"/>
                <a:cs typeface="Arial" panose="020B0604020202020204" pitchFamily="34" charset="0"/>
              </a:rPr>
              <a:t>Aşama 6 </a:t>
            </a:r>
            <a:r>
              <a:rPr lang="tr" sz="2400" dirty="0">
                <a:effectLst/>
                <a:latin typeface="Calibri" panose="020F0502020204030204" pitchFamily="34" charset="0"/>
                <a:ea typeface="Calibri" panose="020F0502020204030204" pitchFamily="34" charset="0"/>
                <a:cs typeface="Arial" panose="020B0604020202020204" pitchFamily="34" charset="0"/>
              </a:rPr>
              <a:t>: Sipariş yönetimi</a:t>
            </a:r>
          </a:p>
          <a:p>
            <a:pPr>
              <a:spcBef>
                <a:spcPts val="600"/>
              </a:spcBef>
            </a:pPr>
            <a:endParaRPr lang="en-GB" dirty="0"/>
          </a:p>
        </p:txBody>
      </p:sp>
      <p:grpSp>
        <p:nvGrpSpPr>
          <p:cNvPr id="6" name="Gruppe 5">
            <a:extLst>
              <a:ext uri="{FF2B5EF4-FFF2-40B4-BE49-F238E27FC236}">
                <a16:creationId xmlns:a16="http://schemas.microsoft.com/office/drawing/2014/main" id="{76936BA1-822F-40A6-87C5-D045EE2B677B}"/>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7EFF6F3F-1642-4D79-9C02-D144D6B2754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065B1C13-9EEA-46BA-BAE7-A3D648DD39A6}"/>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4D1C0CFF-65E3-4E34-A25B-06EEB0D4893E}"/>
              </a:ext>
            </a:extLst>
          </p:cNvPr>
          <p:cNvSpPr txBox="1"/>
          <p:nvPr/>
        </p:nvSpPr>
        <p:spPr>
          <a:xfrm>
            <a:off x="2203373" y="964852"/>
            <a:ext cx="6037244" cy="769441"/>
          </a:xfrm>
          <a:prstGeom prst="rect">
            <a:avLst/>
          </a:prstGeom>
          <a:noFill/>
        </p:spPr>
        <p:txBody>
          <a:bodyPr wrap="square" rtlCol="0">
            <a:spAutoFit/>
          </a:bodyPr>
          <a:lstStyle/>
          <a:p>
            <a:r>
              <a:rPr lang="tr" sz="4400" dirty="0" err="1"/>
              <a:t>Satıcı </a:t>
            </a:r>
            <a:r>
              <a:rPr lang="tr" sz="4400" dirty="0"/>
              <a:t>Risk Yönetimi</a:t>
            </a:r>
            <a:endParaRPr lang="en-GB" sz="4400" dirty="0"/>
          </a:p>
        </p:txBody>
      </p:sp>
    </p:spTree>
    <p:extLst>
      <p:ext uri="{BB962C8B-B14F-4D97-AF65-F5344CB8AC3E}">
        <p14:creationId xmlns:p14="http://schemas.microsoft.com/office/powerpoint/2010/main" val="4261476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B3154241-3E9F-416A-BC93-684C03B73929}"/>
              </a:ext>
            </a:extLst>
          </p:cNvPr>
          <p:cNvSpPr txBox="1"/>
          <p:nvPr/>
        </p:nvSpPr>
        <p:spPr>
          <a:xfrm>
            <a:off x="439000" y="2569427"/>
            <a:ext cx="4466375" cy="830997"/>
          </a:xfrm>
          <a:prstGeom prst="rect">
            <a:avLst/>
          </a:prstGeom>
          <a:noFill/>
        </p:spPr>
        <p:txBody>
          <a:bodyPr wrap="square">
            <a:spAutoFit/>
          </a:bodyPr>
          <a:lstStyle/>
          <a:p>
            <a:pPr>
              <a:spcBef>
                <a:spcPts val="600"/>
              </a:spcBef>
            </a:pPr>
            <a:r>
              <a:rPr lang="tr" sz="2400" dirty="0"/>
              <a:t>Aşama 1: Ürün ve/veya hizmetlere olan ihtiyacı belirleyin</a:t>
            </a:r>
          </a:p>
        </p:txBody>
      </p:sp>
      <p:sp>
        <p:nvSpPr>
          <p:cNvPr id="4" name="Tekstfelt 3">
            <a:extLst>
              <a:ext uri="{FF2B5EF4-FFF2-40B4-BE49-F238E27FC236}">
                <a16:creationId xmlns:a16="http://schemas.microsoft.com/office/drawing/2014/main" id="{EEBED440-EA08-4AD4-A27D-D5D4E2C9126D}"/>
              </a:ext>
            </a:extLst>
          </p:cNvPr>
          <p:cNvSpPr txBox="1"/>
          <p:nvPr/>
        </p:nvSpPr>
        <p:spPr>
          <a:xfrm>
            <a:off x="439000" y="3603434"/>
            <a:ext cx="4251488" cy="2308324"/>
          </a:xfrm>
          <a:prstGeom prst="rect">
            <a:avLst/>
          </a:prstGeom>
          <a:noFill/>
        </p:spPr>
        <p:txBody>
          <a:bodyPr wrap="square" rtlCol="0">
            <a:spAutoFit/>
          </a:bodyPr>
          <a:lstStyle/>
          <a:p>
            <a:r>
              <a:rPr lang="tr" sz="2400" dirty="0">
                <a:effectLst/>
                <a:latin typeface="Calibri" panose="020F0502020204030204" pitchFamily="34" charset="0"/>
                <a:ea typeface="Calibri" panose="020F0502020204030204" pitchFamily="34" charset="0"/>
                <a:cs typeface="Arial" panose="020B0604020202020204" pitchFamily="34" charset="0"/>
              </a:rPr>
              <a:t>Tedarik süreci başlamadan önce, belirli bir ihtiyacın tanınması gerekir.</a:t>
            </a:r>
          </a:p>
          <a:p>
            <a:endParaRPr lang="en-GB" sz="2400" dirty="0">
              <a:latin typeface="Calibri" panose="020F0502020204030204" pitchFamily="34" charset="0"/>
              <a:cs typeface="Arial" panose="020B0604020202020204" pitchFamily="34" charset="0"/>
            </a:endParaRPr>
          </a:p>
          <a:p>
            <a:r>
              <a:rPr lang="tr" sz="2400" dirty="0">
                <a:effectLst/>
                <a:latin typeface="Calibri" panose="020F0502020204030204" pitchFamily="34" charset="0"/>
                <a:ea typeface="Calibri" panose="020F0502020204030204" pitchFamily="34" charset="0"/>
                <a:cs typeface="Arial" panose="020B0604020202020204" pitchFamily="34" charset="0"/>
              </a:rPr>
              <a:t>Bu aşamada ihtiyacın net bir şekilde tanımlanması gerekmektedir.</a:t>
            </a:r>
            <a:endParaRPr lang="en-GB" sz="2400" dirty="0"/>
          </a:p>
        </p:txBody>
      </p:sp>
      <p:pic>
        <p:nvPicPr>
          <p:cNvPr id="7" name="Billede 6">
            <a:extLst>
              <a:ext uri="{FF2B5EF4-FFF2-40B4-BE49-F238E27FC236}">
                <a16:creationId xmlns:a16="http://schemas.microsoft.com/office/drawing/2014/main" id="{F3D65840-9A3C-432B-8441-6EBC4AFB8532}"/>
              </a:ext>
            </a:extLst>
          </p:cNvPr>
          <p:cNvPicPr>
            <a:picLocks noChangeAspect="1"/>
          </p:cNvPicPr>
          <p:nvPr/>
        </p:nvPicPr>
        <p:blipFill>
          <a:blip r:embed="rId3"/>
          <a:stretch>
            <a:fillRect/>
          </a:stretch>
        </p:blipFill>
        <p:spPr>
          <a:xfrm>
            <a:off x="4990250" y="2234146"/>
            <a:ext cx="6762750" cy="4219575"/>
          </a:xfrm>
          <a:prstGeom prst="rect">
            <a:avLst/>
          </a:prstGeom>
        </p:spPr>
      </p:pic>
      <p:sp>
        <p:nvSpPr>
          <p:cNvPr id="8" name="Ellipse 7">
            <a:extLst>
              <a:ext uri="{FF2B5EF4-FFF2-40B4-BE49-F238E27FC236}">
                <a16:creationId xmlns:a16="http://schemas.microsoft.com/office/drawing/2014/main" id="{D6C29529-62C5-41EE-B803-F57865942AE9}"/>
              </a:ext>
            </a:extLst>
          </p:cNvPr>
          <p:cNvSpPr/>
          <p:nvPr/>
        </p:nvSpPr>
        <p:spPr>
          <a:xfrm>
            <a:off x="9279651" y="2435018"/>
            <a:ext cx="2319198" cy="19051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uppe 8">
            <a:extLst>
              <a:ext uri="{FF2B5EF4-FFF2-40B4-BE49-F238E27FC236}">
                <a16:creationId xmlns:a16="http://schemas.microsoft.com/office/drawing/2014/main" id="{EE2CD6C8-8983-47B1-A4BB-E4CD18F2FF2E}"/>
              </a:ext>
            </a:extLst>
          </p:cNvPr>
          <p:cNvGrpSpPr/>
          <p:nvPr/>
        </p:nvGrpSpPr>
        <p:grpSpPr>
          <a:xfrm>
            <a:off x="480283" y="200282"/>
            <a:ext cx="11118566" cy="1329043"/>
            <a:chOff x="480283" y="200282"/>
            <a:chExt cx="11118566" cy="1329043"/>
          </a:xfrm>
        </p:grpSpPr>
        <p:pic>
          <p:nvPicPr>
            <p:cNvPr id="10" name="Billede 9">
              <a:extLst>
                <a:ext uri="{FF2B5EF4-FFF2-40B4-BE49-F238E27FC236}">
                  <a16:creationId xmlns:a16="http://schemas.microsoft.com/office/drawing/2014/main" id="{3D786E6F-7239-4BFF-9E57-83126AF075E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1" name="Billede 10">
              <a:extLst>
                <a:ext uri="{FF2B5EF4-FFF2-40B4-BE49-F238E27FC236}">
                  <a16:creationId xmlns:a16="http://schemas.microsoft.com/office/drawing/2014/main" id="{6033A87B-C620-4956-A754-042BCD81B78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11">
            <a:extLst>
              <a:ext uri="{FF2B5EF4-FFF2-40B4-BE49-F238E27FC236}">
                <a16:creationId xmlns:a16="http://schemas.microsoft.com/office/drawing/2014/main" id="{7DA1E4B4-A199-4CD7-95DF-021291BE873F}"/>
              </a:ext>
            </a:extLst>
          </p:cNvPr>
          <p:cNvSpPr txBox="1"/>
          <p:nvPr/>
        </p:nvSpPr>
        <p:spPr>
          <a:xfrm>
            <a:off x="1749869" y="1074897"/>
            <a:ext cx="7393345" cy="769441"/>
          </a:xfrm>
          <a:prstGeom prst="rect">
            <a:avLst/>
          </a:prstGeom>
          <a:noFill/>
        </p:spPr>
        <p:txBody>
          <a:bodyPr wrap="square">
            <a:spAutoFit/>
          </a:bodyPr>
          <a:lstStyle/>
          <a:p>
            <a:r>
              <a:rPr lang="tr" sz="4400" dirty="0"/>
              <a:t>Tedarik gereklilikleri</a:t>
            </a:r>
          </a:p>
        </p:txBody>
      </p:sp>
    </p:spTree>
    <p:extLst>
      <p:ext uri="{BB962C8B-B14F-4D97-AF65-F5344CB8AC3E}">
        <p14:creationId xmlns:p14="http://schemas.microsoft.com/office/powerpoint/2010/main" val="1005415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70659" y="1866356"/>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696084" y="2514956"/>
            <a:ext cx="3370685" cy="1384995"/>
          </a:xfrm>
          <a:prstGeom prst="rect">
            <a:avLst/>
          </a:prstGeom>
          <a:noFill/>
        </p:spPr>
        <p:txBody>
          <a:bodyPr wrap="square">
            <a:spAutoFit/>
          </a:bodyPr>
          <a:lstStyle/>
          <a:p>
            <a:r>
              <a:rPr lang="tr" sz="2800" dirty="0"/>
              <a:t>Aşama 2: Bir satın alma talebi oluşturun ve gönderin.</a:t>
            </a:r>
          </a:p>
        </p:txBody>
      </p:sp>
      <p:sp>
        <p:nvSpPr>
          <p:cNvPr id="4" name="Ellipse 3">
            <a:extLst>
              <a:ext uri="{FF2B5EF4-FFF2-40B4-BE49-F238E27FC236}">
                <a16:creationId xmlns:a16="http://schemas.microsoft.com/office/drawing/2014/main" id="{69495764-CEAC-4C4C-8056-F3CA3D2E6173}"/>
              </a:ext>
            </a:extLst>
          </p:cNvPr>
          <p:cNvSpPr/>
          <p:nvPr/>
        </p:nvSpPr>
        <p:spPr>
          <a:xfrm>
            <a:off x="9098218" y="2745557"/>
            <a:ext cx="2533491" cy="14585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felt 6">
            <a:extLst>
              <a:ext uri="{FF2B5EF4-FFF2-40B4-BE49-F238E27FC236}">
                <a16:creationId xmlns:a16="http://schemas.microsoft.com/office/drawing/2014/main" id="{27E516A1-1AA3-4D11-AB79-4DE853E49CF6}"/>
              </a:ext>
            </a:extLst>
          </p:cNvPr>
          <p:cNvSpPr txBox="1"/>
          <p:nvPr/>
        </p:nvSpPr>
        <p:spPr>
          <a:xfrm>
            <a:off x="696084" y="4423631"/>
            <a:ext cx="3704734" cy="1569660"/>
          </a:xfrm>
          <a:prstGeom prst="rect">
            <a:avLst/>
          </a:prstGeom>
          <a:noFill/>
        </p:spPr>
        <p:txBody>
          <a:bodyPr wrap="square" rtlCol="0">
            <a:spAutoFit/>
          </a:bodyPr>
          <a:lstStyle/>
          <a:p>
            <a:r>
              <a:rPr lang="tr" sz="2400" dirty="0"/>
              <a:t>Bir satın alma talebi (veya satın alma talebi), mal veya hizmetler için resmi bir taleptir.</a:t>
            </a:r>
          </a:p>
        </p:txBody>
      </p:sp>
      <p:grpSp>
        <p:nvGrpSpPr>
          <p:cNvPr id="8" name="Gruppe 7">
            <a:extLst>
              <a:ext uri="{FF2B5EF4-FFF2-40B4-BE49-F238E27FC236}">
                <a16:creationId xmlns:a16="http://schemas.microsoft.com/office/drawing/2014/main" id="{4E957BCA-2144-4FB9-B577-7FACD14FD64C}"/>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123AD257-D737-4E45-BB6A-18D6A065750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9BDB53-71EE-43B1-BC00-48C0C10D1D40}"/>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DE485D9E-912F-421D-9648-1FBA36ABA34B}"/>
              </a:ext>
            </a:extLst>
          </p:cNvPr>
          <p:cNvSpPr txBox="1"/>
          <p:nvPr/>
        </p:nvSpPr>
        <p:spPr>
          <a:xfrm>
            <a:off x="1749869" y="1074897"/>
            <a:ext cx="7393345" cy="769441"/>
          </a:xfrm>
          <a:prstGeom prst="rect">
            <a:avLst/>
          </a:prstGeom>
          <a:noFill/>
        </p:spPr>
        <p:txBody>
          <a:bodyPr wrap="square">
            <a:spAutoFit/>
          </a:bodyPr>
          <a:lstStyle/>
          <a:p>
            <a:r>
              <a:rPr lang="tr" sz="4400" dirty="0"/>
              <a:t>Tedarik gereklilikleri</a:t>
            </a:r>
          </a:p>
        </p:txBody>
      </p:sp>
    </p:spTree>
    <p:extLst>
      <p:ext uri="{BB962C8B-B14F-4D97-AF65-F5344CB8AC3E}">
        <p14:creationId xmlns:p14="http://schemas.microsoft.com/office/powerpoint/2010/main" val="4897531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6096000" y="2190890"/>
            <a:ext cx="5766432"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480282" y="1703506"/>
            <a:ext cx="7179163" cy="461665"/>
          </a:xfrm>
          <a:prstGeom prst="rect">
            <a:avLst/>
          </a:prstGeom>
          <a:noFill/>
        </p:spPr>
        <p:txBody>
          <a:bodyPr wrap="square">
            <a:spAutoFit/>
          </a:bodyPr>
          <a:lstStyle/>
          <a:p>
            <a:r>
              <a:rPr lang="tr" sz="2400" dirty="0"/>
              <a:t>3. Aşama: Tedarikçileri/satıcıları değerlendirin ve seçin</a:t>
            </a:r>
          </a:p>
        </p:txBody>
      </p:sp>
      <p:sp>
        <p:nvSpPr>
          <p:cNvPr id="4" name="Ellipse 3">
            <a:extLst>
              <a:ext uri="{FF2B5EF4-FFF2-40B4-BE49-F238E27FC236}">
                <a16:creationId xmlns:a16="http://schemas.microsoft.com/office/drawing/2014/main" id="{69495764-CEAC-4C4C-8056-F3CA3D2E6173}"/>
              </a:ext>
            </a:extLst>
          </p:cNvPr>
          <p:cNvSpPr/>
          <p:nvPr/>
        </p:nvSpPr>
        <p:spPr>
          <a:xfrm>
            <a:off x="9578673" y="4527749"/>
            <a:ext cx="2133044" cy="131221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felt 6">
            <a:extLst>
              <a:ext uri="{FF2B5EF4-FFF2-40B4-BE49-F238E27FC236}">
                <a16:creationId xmlns:a16="http://schemas.microsoft.com/office/drawing/2014/main" id="{27E516A1-1AA3-4D11-AB79-4DE853E49CF6}"/>
              </a:ext>
            </a:extLst>
          </p:cNvPr>
          <p:cNvSpPr txBox="1"/>
          <p:nvPr/>
        </p:nvSpPr>
        <p:spPr>
          <a:xfrm>
            <a:off x="265129" y="2210923"/>
            <a:ext cx="5490212" cy="4446795"/>
          </a:xfrm>
          <a:prstGeom prst="rect">
            <a:avLst/>
          </a:prstGeom>
          <a:noFill/>
        </p:spPr>
        <p:txBody>
          <a:bodyPr wrap="square" rtlCol="0">
            <a:spAutoFit/>
          </a:bodyPr>
          <a:lstStyle/>
          <a:p>
            <a:r>
              <a:rPr lang="tr" sz="2400" dirty="0">
                <a:effectLst/>
                <a:latin typeface="Calibri" panose="020F0502020204030204" pitchFamily="34" charset="0"/>
                <a:ea typeface="Calibri" panose="020F0502020204030204" pitchFamily="34" charset="0"/>
                <a:cs typeface="Arial" panose="020B0604020202020204" pitchFamily="34" charset="0"/>
              </a:rPr>
              <a:t>Bir sonraki adım, çeşitli satıcıları değerlendirmek ve ardından temel gereksinimleri karşılayan birini seçmektir.</a:t>
            </a:r>
          </a:p>
          <a:p>
            <a:pPr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En iyi sonuçlar için, bir satıcının aşağıdakiler dahil neler sunabileceğine ilişkin "büyük resmi" göz önünde bulundurun:</a:t>
            </a:r>
          </a:p>
          <a:p>
            <a:pPr marL="342900" lvl="0" indent="-342900" algn="just">
              <a:lnSpc>
                <a:spcPct val="107000"/>
              </a:lnSpc>
              <a:buFont typeface="Arial" panose="020B0604020202020204" pitchFamily="34" charset="0"/>
              <a:buChar char="-"/>
            </a:pPr>
            <a:r>
              <a:rPr lang="tr" sz="2400" dirty="0">
                <a:effectLst/>
                <a:latin typeface="Calibri" panose="020F0502020204030204" pitchFamily="34" charset="0"/>
                <a:ea typeface="Arial" panose="020B0604020202020204" pitchFamily="34" charset="0"/>
                <a:cs typeface="Arial" panose="020B0604020202020204" pitchFamily="34" charset="0"/>
              </a:rPr>
              <a:t>İletişim kolaylığı</a:t>
            </a:r>
          </a:p>
          <a:p>
            <a:pPr marL="342900" lvl="0" indent="-342900" algn="just">
              <a:lnSpc>
                <a:spcPct val="107000"/>
              </a:lnSpc>
              <a:buFont typeface="Arial" panose="020B0604020202020204" pitchFamily="34" charset="0"/>
              <a:buChar char="-"/>
            </a:pPr>
            <a:r>
              <a:rPr lang="tr" sz="2400" dirty="0">
                <a:latin typeface="Calibri" panose="020F0502020204030204" pitchFamily="34" charset="0"/>
                <a:ea typeface="Arial" panose="020B0604020202020204" pitchFamily="34" charset="0"/>
                <a:cs typeface="Arial" panose="020B0604020202020204" pitchFamily="34" charset="0"/>
              </a:rPr>
              <a:t>Ş</a:t>
            </a:r>
            <a:r>
              <a:rPr lang="tr" sz="2400" dirty="0">
                <a:effectLst/>
                <a:latin typeface="Calibri" panose="020F0502020204030204" pitchFamily="34" charset="0"/>
                <a:ea typeface="Arial" panose="020B0604020202020204" pitchFamily="34" charset="0"/>
                <a:cs typeface="Arial" panose="020B0604020202020204" pitchFamily="34" charset="0"/>
              </a:rPr>
              <a:t>irket etiği</a:t>
            </a:r>
          </a:p>
          <a:p>
            <a:pPr marL="342900" lvl="0" indent="-342900" algn="just">
              <a:lnSpc>
                <a:spcPct val="107000"/>
              </a:lnSpc>
              <a:buFont typeface="Arial" panose="020B0604020202020204" pitchFamily="34" charset="0"/>
              <a:buChar char="-"/>
            </a:pPr>
            <a:r>
              <a:rPr lang="tr" sz="2400" dirty="0">
                <a:effectLst/>
                <a:latin typeface="Calibri" panose="020F0502020204030204" pitchFamily="34" charset="0"/>
                <a:ea typeface="Arial" panose="020B0604020202020204" pitchFamily="34" charset="0"/>
                <a:cs typeface="Arial" panose="020B0604020202020204" pitchFamily="34" charset="0"/>
              </a:rPr>
              <a:t>Hesap verebilirlik</a:t>
            </a:r>
          </a:p>
          <a:p>
            <a:pPr marL="342900" lvl="0" indent="-342900" algn="just">
              <a:lnSpc>
                <a:spcPct val="107000"/>
              </a:lnSpc>
              <a:spcAft>
                <a:spcPts val="800"/>
              </a:spcAft>
              <a:buFont typeface="Arial" panose="020B0604020202020204" pitchFamily="34" charset="0"/>
              <a:buChar char="-"/>
            </a:pPr>
            <a:r>
              <a:rPr lang="tr" sz="2400" dirty="0">
                <a:effectLst/>
                <a:latin typeface="Calibri" panose="020F0502020204030204" pitchFamily="34" charset="0"/>
                <a:ea typeface="Arial" panose="020B0604020202020204" pitchFamily="34" charset="0"/>
                <a:cs typeface="Arial" panose="020B0604020202020204" pitchFamily="34" charset="0"/>
              </a:rPr>
              <a:t>Üretim yetenekleri</a:t>
            </a:r>
          </a:p>
        </p:txBody>
      </p:sp>
      <p:grpSp>
        <p:nvGrpSpPr>
          <p:cNvPr id="8" name="Gruppe 7">
            <a:extLst>
              <a:ext uri="{FF2B5EF4-FFF2-40B4-BE49-F238E27FC236}">
                <a16:creationId xmlns:a16="http://schemas.microsoft.com/office/drawing/2014/main" id="{9D0A769D-23BD-4CB9-8910-B05F4EB38578}"/>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A2ECFD09-8DC9-4E1F-A240-F1E82B55EF0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51DA04BE-9754-4F50-995C-BA283B03809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4D2FA6AD-63AD-4E5E-851B-734C4914053E}"/>
              </a:ext>
            </a:extLst>
          </p:cNvPr>
          <p:cNvSpPr txBox="1"/>
          <p:nvPr/>
        </p:nvSpPr>
        <p:spPr>
          <a:xfrm>
            <a:off x="1793418" y="908346"/>
            <a:ext cx="7393345" cy="769441"/>
          </a:xfrm>
          <a:prstGeom prst="rect">
            <a:avLst/>
          </a:prstGeom>
          <a:noFill/>
        </p:spPr>
        <p:txBody>
          <a:bodyPr wrap="square">
            <a:spAutoFit/>
          </a:bodyPr>
          <a:lstStyle/>
          <a:p>
            <a:r>
              <a:rPr lang="tr" sz="4400" dirty="0"/>
              <a:t>Tedarik gereklilikleri</a:t>
            </a:r>
          </a:p>
        </p:txBody>
      </p:sp>
    </p:spTree>
    <p:extLst>
      <p:ext uri="{BB962C8B-B14F-4D97-AF65-F5344CB8AC3E}">
        <p14:creationId xmlns:p14="http://schemas.microsoft.com/office/powerpoint/2010/main" val="3113762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69485" y="2234923"/>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71307" y="2685124"/>
            <a:ext cx="3370685" cy="1815882"/>
          </a:xfrm>
          <a:prstGeom prst="rect">
            <a:avLst/>
          </a:prstGeom>
          <a:noFill/>
        </p:spPr>
        <p:txBody>
          <a:bodyPr wrap="square">
            <a:spAutoFit/>
          </a:bodyPr>
          <a:lstStyle/>
          <a:p>
            <a:r>
              <a:rPr lang="tr" sz="2800" dirty="0"/>
              <a:t>4. Aşama: Seçilen tedarikçi ile bir sözleşmenin şartlarını müzakere edin</a:t>
            </a:r>
          </a:p>
        </p:txBody>
      </p:sp>
      <p:sp>
        <p:nvSpPr>
          <p:cNvPr id="4" name="Ellipse 3">
            <a:extLst>
              <a:ext uri="{FF2B5EF4-FFF2-40B4-BE49-F238E27FC236}">
                <a16:creationId xmlns:a16="http://schemas.microsoft.com/office/drawing/2014/main" id="{69495764-CEAC-4C4C-8056-F3CA3D2E6173}"/>
              </a:ext>
            </a:extLst>
          </p:cNvPr>
          <p:cNvSpPr/>
          <p:nvPr/>
        </p:nvSpPr>
        <p:spPr>
          <a:xfrm>
            <a:off x="8682087" y="4939645"/>
            <a:ext cx="2366127" cy="135746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uppe 6">
            <a:extLst>
              <a:ext uri="{FF2B5EF4-FFF2-40B4-BE49-F238E27FC236}">
                <a16:creationId xmlns:a16="http://schemas.microsoft.com/office/drawing/2014/main" id="{F8AFB1B0-E1E3-44E2-99C7-B4BEDFA952F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A2734408-136F-421F-B68D-EE5EAFCC40F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9E6544F-1C15-4FBD-8B49-92FE1089875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B79217AF-9E99-4051-B405-7E3F059515F4}"/>
              </a:ext>
            </a:extLst>
          </p:cNvPr>
          <p:cNvSpPr txBox="1"/>
          <p:nvPr/>
        </p:nvSpPr>
        <p:spPr>
          <a:xfrm>
            <a:off x="1749869" y="1074897"/>
            <a:ext cx="7393345" cy="769441"/>
          </a:xfrm>
          <a:prstGeom prst="rect">
            <a:avLst/>
          </a:prstGeom>
          <a:noFill/>
        </p:spPr>
        <p:txBody>
          <a:bodyPr wrap="square">
            <a:spAutoFit/>
          </a:bodyPr>
          <a:lstStyle/>
          <a:p>
            <a:r>
              <a:rPr lang="tr" sz="4400" dirty="0"/>
              <a:t>Tedarik gereklilikleri</a:t>
            </a:r>
          </a:p>
        </p:txBody>
      </p:sp>
    </p:spTree>
    <p:extLst>
      <p:ext uri="{BB962C8B-B14F-4D97-AF65-F5344CB8AC3E}">
        <p14:creationId xmlns:p14="http://schemas.microsoft.com/office/powerpoint/2010/main" val="4170138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5325035" y="2306795"/>
            <a:ext cx="6645868" cy="4146926"/>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07186" y="1789406"/>
            <a:ext cx="6409981" cy="523220"/>
          </a:xfrm>
          <a:prstGeom prst="rect">
            <a:avLst/>
          </a:prstGeom>
          <a:noFill/>
        </p:spPr>
        <p:txBody>
          <a:bodyPr wrap="square">
            <a:spAutoFit/>
          </a:bodyPr>
          <a:lstStyle/>
          <a:p>
            <a:r>
              <a:rPr lang="tr" sz="2800" dirty="0"/>
              <a:t>Aşama 5 ve Aşama 6: Sipariş yönetimi</a:t>
            </a:r>
          </a:p>
        </p:txBody>
      </p:sp>
      <p:sp>
        <p:nvSpPr>
          <p:cNvPr id="4" name="Ellipse 3">
            <a:extLst>
              <a:ext uri="{FF2B5EF4-FFF2-40B4-BE49-F238E27FC236}">
                <a16:creationId xmlns:a16="http://schemas.microsoft.com/office/drawing/2014/main" id="{69495764-CEAC-4C4C-8056-F3CA3D2E6173}"/>
              </a:ext>
            </a:extLst>
          </p:cNvPr>
          <p:cNvSpPr/>
          <p:nvPr/>
        </p:nvSpPr>
        <p:spPr>
          <a:xfrm rot="4791783">
            <a:off x="4632673" y="3155096"/>
            <a:ext cx="3852294" cy="20519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kstfelt 2">
            <a:extLst>
              <a:ext uri="{FF2B5EF4-FFF2-40B4-BE49-F238E27FC236}">
                <a16:creationId xmlns:a16="http://schemas.microsoft.com/office/drawing/2014/main" id="{B805DD37-7997-44D6-9AAC-46149F3090F0}"/>
              </a:ext>
            </a:extLst>
          </p:cNvPr>
          <p:cNvSpPr txBox="1"/>
          <p:nvPr/>
        </p:nvSpPr>
        <p:spPr>
          <a:xfrm>
            <a:off x="507186" y="2514956"/>
            <a:ext cx="3878416" cy="3046988"/>
          </a:xfrm>
          <a:prstGeom prst="rect">
            <a:avLst/>
          </a:prstGeom>
          <a:noFill/>
        </p:spPr>
        <p:txBody>
          <a:bodyPr wrap="square" rtlCol="0">
            <a:spAutoFit/>
          </a:bodyPr>
          <a:lstStyle/>
          <a:p>
            <a:r>
              <a:rPr lang="tr" sz="2400" dirty="0">
                <a:effectLst/>
                <a:latin typeface="Calibri" panose="020F0502020204030204" pitchFamily="34" charset="0"/>
                <a:ea typeface="Calibri" panose="020F0502020204030204" pitchFamily="34" charset="0"/>
                <a:cs typeface="Arial" panose="020B0604020202020204" pitchFamily="34" charset="0"/>
              </a:rPr>
              <a:t>Mallar/hizmetler teslim edilirken, tüm standartların teslim terminleri, ürün miktarları ve kalitesi vb.</a:t>
            </a:r>
            <a:endParaRPr lang="en-GB" sz="2400" dirty="0"/>
          </a:p>
        </p:txBody>
      </p:sp>
      <p:grpSp>
        <p:nvGrpSpPr>
          <p:cNvPr id="7" name="Gruppe 6">
            <a:extLst>
              <a:ext uri="{FF2B5EF4-FFF2-40B4-BE49-F238E27FC236}">
                <a16:creationId xmlns:a16="http://schemas.microsoft.com/office/drawing/2014/main" id="{A23177BE-C518-459D-98D2-E5EB600467B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8F0AFA86-FF40-45B8-889D-73B32301AC4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8434B8A5-ED3C-4155-A9FB-ED2A32E277E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DB442394-B3A3-4F4A-AA8F-F026C967B866}"/>
              </a:ext>
            </a:extLst>
          </p:cNvPr>
          <p:cNvSpPr txBox="1"/>
          <p:nvPr/>
        </p:nvSpPr>
        <p:spPr>
          <a:xfrm>
            <a:off x="1749869" y="1074897"/>
            <a:ext cx="7393345" cy="769441"/>
          </a:xfrm>
          <a:prstGeom prst="rect">
            <a:avLst/>
          </a:prstGeom>
          <a:noFill/>
        </p:spPr>
        <p:txBody>
          <a:bodyPr wrap="square">
            <a:spAutoFit/>
          </a:bodyPr>
          <a:lstStyle/>
          <a:p>
            <a:r>
              <a:rPr lang="tr" sz="4400" dirty="0"/>
              <a:t>Tedarik gereklilikleri</a:t>
            </a:r>
          </a:p>
        </p:txBody>
      </p:sp>
    </p:spTree>
    <p:extLst>
      <p:ext uri="{BB962C8B-B14F-4D97-AF65-F5344CB8AC3E}">
        <p14:creationId xmlns:p14="http://schemas.microsoft.com/office/powerpoint/2010/main" val="3933602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162A595D-DA21-40DA-9E4F-8DA968946EE1}"/>
              </a:ext>
            </a:extLst>
          </p:cNvPr>
          <p:cNvSpPr txBox="1"/>
          <p:nvPr/>
        </p:nvSpPr>
        <p:spPr>
          <a:xfrm>
            <a:off x="6355911" y="2016168"/>
            <a:ext cx="5198340" cy="4124206"/>
          </a:xfrm>
          <a:prstGeom prst="rect">
            <a:avLst/>
          </a:prstGeom>
          <a:noFill/>
        </p:spPr>
        <p:txBody>
          <a:bodyPr wrap="square" rtlCol="0">
            <a:spAutoFit/>
          </a:bodyPr>
          <a:lstStyle/>
          <a:p>
            <a:r>
              <a:rPr lang="tr" sz="2800" dirty="0">
                <a:effectLst/>
                <a:latin typeface="Calibri" panose="020F0502020204030204" pitchFamily="34" charset="0"/>
                <a:ea typeface="Calibri" panose="020F0502020204030204" pitchFamily="34" charset="0"/>
                <a:cs typeface="Arial" panose="020B0604020202020204" pitchFamily="34" charset="0"/>
              </a:rPr>
              <a:t>Satıcı güvenlik risk yönetimi </a:t>
            </a:r>
            <a:r>
              <a:rPr lang="tr" sz="2400" dirty="0">
                <a:effectLst/>
                <a:latin typeface="Calibri" panose="020F0502020204030204" pitchFamily="34" charset="0"/>
                <a:ea typeface="Calibri" panose="020F0502020204030204" pitchFamily="34" charset="0"/>
                <a:cs typeface="Arial" panose="020B0604020202020204" pitchFamily="34" charset="0"/>
              </a:rPr>
              <a:t>, tedarik zincirinizdeki satıcılar nedeniyle kuruluşunuzun karşılaştığı tehditlerin, güvenlik açıklarının ve zayıflıkların sayısını sınırlamak için tasarlanmış bir stratejidir.</a:t>
            </a:r>
          </a:p>
          <a:p>
            <a:endParaRPr lang="en-GB" sz="2400" dirty="0">
              <a:effectLst/>
              <a:latin typeface="Calibri" panose="020F0502020204030204" pitchFamily="34" charset="0"/>
              <a:ea typeface="Calibri" panose="020F0502020204030204" pitchFamily="34" charset="0"/>
              <a:cs typeface="Arial" panose="020B0604020202020204" pitchFamily="34" charset="0"/>
            </a:endParaRPr>
          </a:p>
          <a:p>
            <a:r>
              <a:rPr lang="tr" sz="2400" dirty="0">
                <a:effectLst/>
                <a:latin typeface="Calibri" panose="020F0502020204030204" pitchFamily="34" charset="0"/>
                <a:ea typeface="Calibri" panose="020F0502020204030204" pitchFamily="34" charset="0"/>
                <a:cs typeface="Arial" panose="020B0604020202020204" pitchFamily="34" charset="0"/>
              </a:rPr>
              <a:t>Satıcı, genellikle işletmenizin çalışması için ihtiyaç duyduğu bir ürünü, hizmeti veya ekipmanı satan üçüncü taraf bir kuruluştur.</a:t>
            </a:r>
          </a:p>
          <a:p>
            <a:endParaRPr lang="en-GB" dirty="0"/>
          </a:p>
        </p:txBody>
      </p:sp>
      <p:pic>
        <p:nvPicPr>
          <p:cNvPr id="1028" name="Picture 4" descr="An Overview on Vendor Risk Management | Ignyte Assurance Platform">
            <a:extLst>
              <a:ext uri="{FF2B5EF4-FFF2-40B4-BE49-F238E27FC236}">
                <a16:creationId xmlns:a16="http://schemas.microsoft.com/office/drawing/2014/main" id="{F83DC276-638F-4704-954F-D4A4F37272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4065" y="1858122"/>
            <a:ext cx="4772025" cy="4800600"/>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uppe 5">
            <a:extLst>
              <a:ext uri="{FF2B5EF4-FFF2-40B4-BE49-F238E27FC236}">
                <a16:creationId xmlns:a16="http://schemas.microsoft.com/office/drawing/2014/main" id="{45172A64-2B21-46D1-84B2-7BF45CE8EBF4}"/>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CA277A66-A537-4F53-AACF-2DEB785B76A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413B99D-01B3-4F59-BC6E-BC413925B94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E6CF08E4-83CA-48B8-854D-E95884B7D988}"/>
              </a:ext>
            </a:extLst>
          </p:cNvPr>
          <p:cNvSpPr txBox="1"/>
          <p:nvPr/>
        </p:nvSpPr>
        <p:spPr>
          <a:xfrm>
            <a:off x="2225407" y="1074897"/>
            <a:ext cx="6037244" cy="769441"/>
          </a:xfrm>
          <a:prstGeom prst="rect">
            <a:avLst/>
          </a:prstGeom>
          <a:noFill/>
        </p:spPr>
        <p:txBody>
          <a:bodyPr wrap="square" rtlCol="0">
            <a:spAutoFit/>
          </a:bodyPr>
          <a:lstStyle/>
          <a:p>
            <a:r>
              <a:rPr lang="tr" sz="4400" dirty="0" err="1"/>
              <a:t>Satıcı </a:t>
            </a:r>
            <a:r>
              <a:rPr lang="tr" sz="4400" dirty="0"/>
              <a:t>Risk Yönetimi</a:t>
            </a:r>
            <a:endParaRPr lang="en-GB" sz="4400" dirty="0"/>
          </a:p>
        </p:txBody>
      </p:sp>
    </p:spTree>
    <p:extLst>
      <p:ext uri="{BB962C8B-B14F-4D97-AF65-F5344CB8AC3E}">
        <p14:creationId xmlns:p14="http://schemas.microsoft.com/office/powerpoint/2010/main" val="3495305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536717" y="1841703"/>
            <a:ext cx="6378184" cy="4613022"/>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473231" y="2027872"/>
            <a:ext cx="4279769" cy="4426853"/>
          </a:xfrm>
          <a:prstGeom prst="rect">
            <a:avLst/>
          </a:prstGeom>
          <a:noFill/>
        </p:spPr>
        <p:txBody>
          <a:bodyPr wrap="square" rtlCol="0">
            <a:spAutoFit/>
          </a:bodyPr>
          <a:lstStyle/>
          <a:p>
            <a:r>
              <a:rPr lang="tr" sz="2800" dirty="0">
                <a:effectLst/>
                <a:latin typeface="Calibri" panose="020F0502020204030204" pitchFamily="34" charset="0"/>
                <a:ea typeface="Calibri" panose="020F0502020204030204" pitchFamily="34" charset="0"/>
                <a:cs typeface="Arial" panose="020B0604020202020204" pitchFamily="34" charset="0"/>
              </a:rPr>
              <a:t>Satıcı Risk Yönetimi Döngüsü</a:t>
            </a:r>
          </a:p>
          <a:p>
            <a:endParaRPr lang="en-GB" sz="1400" dirty="0"/>
          </a:p>
          <a:p>
            <a:pPr>
              <a:spcBef>
                <a:spcPts val="200"/>
              </a:spcBef>
            </a:pPr>
            <a:r>
              <a:rPr lang="tr" sz="2400" b="1" dirty="0"/>
              <a:t>Adım 1 </a:t>
            </a:r>
            <a:r>
              <a:rPr lang="tr" sz="2400" dirty="0"/>
              <a:t>: Analiz – Şirket, ilişkinin doğasında var olan riski ve gerçekleştirilecek durum tespiti seviyesini tanımlar. Buna göre şirket, üçüncü tarafın güvenlik duruşunu değerlendirir ve boşluk analizi yapar.</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FF23EC2F-3DBF-4712-8E00-383722C1F8BD}"/>
              </a:ext>
            </a:extLst>
          </p:cNvPr>
          <p:cNvSpPr txBox="1"/>
          <p:nvPr/>
        </p:nvSpPr>
        <p:spPr>
          <a:xfrm>
            <a:off x="2225407" y="1074897"/>
            <a:ext cx="6037244" cy="769441"/>
          </a:xfrm>
          <a:prstGeom prst="rect">
            <a:avLst/>
          </a:prstGeom>
          <a:noFill/>
        </p:spPr>
        <p:txBody>
          <a:bodyPr wrap="square" rtlCol="0">
            <a:spAutoFit/>
          </a:bodyPr>
          <a:lstStyle/>
          <a:p>
            <a:r>
              <a:rPr lang="tr" sz="4400" dirty="0" err="1"/>
              <a:t>Satıcı </a:t>
            </a:r>
            <a:r>
              <a:rPr lang="tr" sz="4400" dirty="0"/>
              <a:t>Risk Yönetimi</a:t>
            </a:r>
            <a:endParaRPr lang="en-GB" sz="4400" dirty="0"/>
          </a:p>
        </p:txBody>
      </p:sp>
    </p:spTree>
    <p:extLst>
      <p:ext uri="{BB962C8B-B14F-4D97-AF65-F5344CB8AC3E}">
        <p14:creationId xmlns:p14="http://schemas.microsoft.com/office/powerpoint/2010/main" val="1518971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439000" y="1834738"/>
            <a:ext cx="6391458" cy="4622622"/>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473231" y="2186208"/>
            <a:ext cx="4279769" cy="3929281"/>
          </a:xfrm>
          <a:prstGeom prst="rect">
            <a:avLst/>
          </a:prstGeom>
          <a:noFill/>
        </p:spPr>
        <p:txBody>
          <a:bodyPr wrap="square" rtlCol="0">
            <a:spAutoFit/>
          </a:bodyPr>
          <a:lstStyle/>
          <a:p>
            <a:r>
              <a:rPr lang="tr" sz="2800" dirty="0">
                <a:effectLst/>
                <a:latin typeface="Calibri" panose="020F0502020204030204" pitchFamily="34" charset="0"/>
                <a:ea typeface="Calibri" panose="020F0502020204030204" pitchFamily="34" charset="0"/>
                <a:cs typeface="Arial" panose="020B0604020202020204" pitchFamily="34" charset="0"/>
              </a:rPr>
              <a:t>Satıcı Risk Yönetimi Döngüsü</a:t>
            </a:r>
          </a:p>
          <a:p>
            <a:endParaRPr lang="en-GB" sz="2800" dirty="0"/>
          </a:p>
          <a:p>
            <a:pPr>
              <a:spcBef>
                <a:spcPts val="200"/>
              </a:spcBef>
            </a:pPr>
            <a:r>
              <a:rPr lang="tr" sz="2400" b="1" dirty="0"/>
              <a:t>2. Adım </a:t>
            </a:r>
            <a:r>
              <a:rPr lang="tr" sz="2400" dirty="0"/>
              <a:t>: Katılım – Şirket ve üçüncü taraf, boşlukların nasıl giderileceği konusunda işbirliği yapar.</a:t>
            </a:r>
          </a:p>
          <a:p>
            <a:pPr>
              <a:spcBef>
                <a:spcPts val="200"/>
              </a:spcBef>
            </a:pPr>
            <a:r>
              <a:rPr lang="tr" sz="2400" b="1" dirty="0"/>
              <a:t>3. Adım </a:t>
            </a:r>
            <a:r>
              <a:rPr lang="tr" sz="2400" dirty="0"/>
              <a:t>: İyileştirme – Üçüncü taraf siber açıkları düzeltir.</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9088EDB9-208B-429B-A830-F55C31D4298F}"/>
              </a:ext>
            </a:extLst>
          </p:cNvPr>
          <p:cNvSpPr txBox="1"/>
          <p:nvPr/>
        </p:nvSpPr>
        <p:spPr>
          <a:xfrm>
            <a:off x="2225407" y="1074897"/>
            <a:ext cx="6037244" cy="769441"/>
          </a:xfrm>
          <a:prstGeom prst="rect">
            <a:avLst/>
          </a:prstGeom>
          <a:noFill/>
        </p:spPr>
        <p:txBody>
          <a:bodyPr wrap="square" rtlCol="0">
            <a:spAutoFit/>
          </a:bodyPr>
          <a:lstStyle/>
          <a:p>
            <a:r>
              <a:rPr lang="tr" sz="4400" dirty="0" err="1"/>
              <a:t>Satıcı </a:t>
            </a:r>
            <a:r>
              <a:rPr lang="tr" sz="4400" dirty="0"/>
              <a:t>Risk Yönetimi</a:t>
            </a:r>
            <a:endParaRPr lang="en-GB" sz="4400" dirty="0"/>
          </a:p>
        </p:txBody>
      </p:sp>
    </p:spTree>
    <p:extLst>
      <p:ext uri="{BB962C8B-B14F-4D97-AF65-F5344CB8AC3E}">
        <p14:creationId xmlns:p14="http://schemas.microsoft.com/office/powerpoint/2010/main" val="3123429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439000" y="1890513"/>
            <a:ext cx="6314340" cy="4566847"/>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218027" y="2002047"/>
            <a:ext cx="4279769" cy="4693593"/>
          </a:xfrm>
          <a:prstGeom prst="rect">
            <a:avLst/>
          </a:prstGeom>
          <a:noFill/>
        </p:spPr>
        <p:txBody>
          <a:bodyPr wrap="square" rtlCol="0">
            <a:spAutoFit/>
          </a:bodyPr>
          <a:lstStyle/>
          <a:p>
            <a:r>
              <a:rPr lang="tr" sz="2800" dirty="0">
                <a:effectLst/>
                <a:latin typeface="Calibri" panose="020F0502020204030204" pitchFamily="34" charset="0"/>
                <a:ea typeface="Calibri" panose="020F0502020204030204" pitchFamily="34" charset="0"/>
                <a:cs typeface="Arial" panose="020B0604020202020204" pitchFamily="34" charset="0"/>
              </a:rPr>
              <a:t>Satıcı Risk Yönetimi Döngüsü</a:t>
            </a:r>
          </a:p>
          <a:p>
            <a:endParaRPr lang="en-GB" sz="2800" dirty="0"/>
          </a:p>
          <a:p>
            <a:pPr>
              <a:spcBef>
                <a:spcPts val="200"/>
              </a:spcBef>
            </a:pPr>
            <a:r>
              <a:rPr lang="tr" sz="2400" b="1" dirty="0"/>
              <a:t>Adım 4 </a:t>
            </a:r>
            <a:r>
              <a:rPr lang="tr" sz="2400" dirty="0"/>
              <a:t>: Onay - Şirket, risk toleransına göre üçüncü tarafı onaylar veya reddeder.</a:t>
            </a:r>
          </a:p>
          <a:p>
            <a:pPr>
              <a:spcBef>
                <a:spcPts val="200"/>
              </a:spcBef>
            </a:pPr>
            <a:endParaRPr lang="en-GB" sz="2400" b="1" dirty="0"/>
          </a:p>
          <a:p>
            <a:pPr>
              <a:spcBef>
                <a:spcPts val="200"/>
              </a:spcBef>
            </a:pPr>
            <a:r>
              <a:rPr lang="tr" sz="2400" b="1" dirty="0"/>
              <a:t>5. Adım </a:t>
            </a:r>
            <a:r>
              <a:rPr lang="tr" sz="2400" dirty="0"/>
              <a:t>: İzleme – Şirket, siber açıkları tespit etmek için üçüncü tarafları izlemeye devam ediyor</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650C7B4-F1AB-44A9-9A69-271B40B76FC5}"/>
              </a:ext>
            </a:extLst>
          </p:cNvPr>
          <p:cNvSpPr txBox="1"/>
          <p:nvPr/>
        </p:nvSpPr>
        <p:spPr>
          <a:xfrm>
            <a:off x="2225407" y="1074897"/>
            <a:ext cx="6037244" cy="769441"/>
          </a:xfrm>
          <a:prstGeom prst="rect">
            <a:avLst/>
          </a:prstGeom>
          <a:noFill/>
        </p:spPr>
        <p:txBody>
          <a:bodyPr wrap="square" rtlCol="0">
            <a:spAutoFit/>
          </a:bodyPr>
          <a:lstStyle/>
          <a:p>
            <a:r>
              <a:rPr lang="tr" sz="4400" dirty="0" err="1"/>
              <a:t>Satıcı </a:t>
            </a:r>
            <a:r>
              <a:rPr lang="tr" sz="4400" dirty="0"/>
              <a:t>Risk Yönetimi</a:t>
            </a:r>
            <a:endParaRPr lang="en-GB" sz="4400" dirty="0"/>
          </a:p>
        </p:txBody>
      </p:sp>
    </p:spTree>
    <p:extLst>
      <p:ext uri="{BB962C8B-B14F-4D97-AF65-F5344CB8AC3E}">
        <p14:creationId xmlns:p14="http://schemas.microsoft.com/office/powerpoint/2010/main" val="1955277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965E20C0-DA66-41C5-AB6A-BF68FB367628}"/>
              </a:ext>
            </a:extLst>
          </p:cNvPr>
          <p:cNvSpPr txBox="1"/>
          <p:nvPr/>
        </p:nvSpPr>
        <p:spPr>
          <a:xfrm>
            <a:off x="5625332" y="2790951"/>
            <a:ext cx="6376579" cy="2548455"/>
          </a:xfrm>
          <a:prstGeom prst="rect">
            <a:avLst/>
          </a:prstGeom>
          <a:noFill/>
        </p:spPr>
        <p:txBody>
          <a:bodyPr wrap="square" rtlCol="0">
            <a:spAutoFit/>
          </a:bodyPr>
          <a:lstStyle/>
          <a:p>
            <a:pPr algn="just">
              <a:lnSpc>
                <a:spcPct val="107000"/>
              </a:lnSpc>
              <a:spcAft>
                <a:spcPts val="400"/>
              </a:spcAft>
            </a:pPr>
            <a:r>
              <a:rPr lang="tr" sz="2400" dirty="0">
                <a:effectLst/>
                <a:latin typeface="Calibri" panose="020F0502020204030204" pitchFamily="34" charset="0"/>
                <a:ea typeface="Calibri" panose="020F0502020204030204" pitchFamily="34" charset="0"/>
                <a:cs typeface="Arial" panose="020B0604020202020204" pitchFamily="34" charset="0"/>
              </a:rPr>
              <a:t>Sosyal ağlar günümüz dünyasında çok popüler.</a:t>
            </a:r>
          </a:p>
          <a:p>
            <a:pPr algn="just">
              <a:lnSpc>
                <a:spcPct val="107000"/>
              </a:lnSpc>
              <a:spcAft>
                <a:spcPts val="4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tr" sz="2400" dirty="0">
                <a:effectLst/>
                <a:latin typeface="Calibri" panose="020F0502020204030204" pitchFamily="34" charset="0"/>
                <a:ea typeface="Calibri" panose="020F0502020204030204" pitchFamily="34" charset="0"/>
                <a:cs typeface="Arial" panose="020B0604020202020204" pitchFamily="34" charset="0"/>
              </a:rPr>
              <a:t>Genellikle bir sosyal ağ, kişisel, iş veya güven ilişkileriyle birbirine bağlanan bir dizi bireyden (kişiler, gruplar, kuruluşlar) oluşan küçük dünya ağı olarak tanımlanır.</a:t>
            </a:r>
            <a:endParaRPr lang="en-GB" dirty="0"/>
          </a:p>
        </p:txBody>
      </p:sp>
      <p:grpSp>
        <p:nvGrpSpPr>
          <p:cNvPr id="4" name="Gruppe 3">
            <a:extLst>
              <a:ext uri="{FF2B5EF4-FFF2-40B4-BE49-F238E27FC236}">
                <a16:creationId xmlns:a16="http://schemas.microsoft.com/office/drawing/2014/main" id="{1305AE6F-216A-4A32-BD47-29C8D49FD2F2}"/>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7C2CFF5F-6D21-447C-A6CC-BDF63F8237CD}"/>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1AF1D3B2-4784-4B82-AA68-56158B26ED12}"/>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8" name="Billede 7" descr="Et billede, der indeholder tekst, person, telefon, mobiltelefon&#10;&#10;Automatisk genereret beskrivelse">
            <a:extLst>
              <a:ext uri="{FF2B5EF4-FFF2-40B4-BE49-F238E27FC236}">
                <a16:creationId xmlns:a16="http://schemas.microsoft.com/office/drawing/2014/main" id="{4D62899C-29DC-42B3-AE74-5D354D237331}"/>
              </a:ext>
            </a:extLst>
          </p:cNvPr>
          <p:cNvPicPr>
            <a:picLocks noChangeAspect="1"/>
          </p:cNvPicPr>
          <p:nvPr/>
        </p:nvPicPr>
        <p:blipFill rotWithShape="1">
          <a:blip r:embed="rId5">
            <a:extLst>
              <a:ext uri="{28A0092B-C50C-407E-A947-70E740481C1C}">
                <a14:useLocalDpi xmlns:a14="http://schemas.microsoft.com/office/drawing/2010/main" val="0"/>
              </a:ext>
            </a:extLst>
          </a:blip>
          <a:srcRect l="30832"/>
          <a:stretch/>
        </p:blipFill>
        <p:spPr>
          <a:xfrm>
            <a:off x="536717" y="2898344"/>
            <a:ext cx="5034547" cy="3264303"/>
          </a:xfrm>
          <a:prstGeom prst="rect">
            <a:avLst/>
          </a:prstGeom>
        </p:spPr>
      </p:pic>
      <p:sp>
        <p:nvSpPr>
          <p:cNvPr id="3" name="Tekstfelt 2">
            <a:extLst>
              <a:ext uri="{FF2B5EF4-FFF2-40B4-BE49-F238E27FC236}">
                <a16:creationId xmlns:a16="http://schemas.microsoft.com/office/drawing/2014/main" id="{C5AD287C-9776-49AD-9C23-43289DD1573E}"/>
              </a:ext>
            </a:extLst>
          </p:cNvPr>
          <p:cNvSpPr txBox="1"/>
          <p:nvPr/>
        </p:nvSpPr>
        <p:spPr>
          <a:xfrm>
            <a:off x="1591416" y="1073893"/>
            <a:ext cx="9920027" cy="1046440"/>
          </a:xfrm>
          <a:prstGeom prst="rect">
            <a:avLst/>
          </a:prstGeom>
          <a:noFill/>
        </p:spPr>
        <p:txBody>
          <a:bodyPr wrap="square" rtlCol="0">
            <a:spAutoFit/>
          </a:bodyPr>
          <a:lstStyle/>
          <a:p>
            <a:r>
              <a:rPr lang="tr" sz="4400" dirty="0">
                <a:effectLst/>
                <a:latin typeface="Calibri" panose="020F0502020204030204" pitchFamily="34" charset="0"/>
                <a:ea typeface="Calibri" panose="020F0502020204030204" pitchFamily="34" charset="0"/>
                <a:cs typeface="Arial" panose="020B0604020202020204" pitchFamily="34" charset="0"/>
              </a:rPr>
              <a:t>Sosyal ağlar ve satıcı güvenlik riskleri</a:t>
            </a:r>
          </a:p>
          <a:p>
            <a:endParaRPr lang="en-GB" dirty="0"/>
          </a:p>
        </p:txBody>
      </p:sp>
    </p:spTree>
    <p:extLst>
      <p:ext uri="{BB962C8B-B14F-4D97-AF65-F5344CB8AC3E}">
        <p14:creationId xmlns:p14="http://schemas.microsoft.com/office/powerpoint/2010/main" val="40289970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descr="Et billede, der indeholder skiløb, udendørs, sne, gruppe&#10;&#10;Automatisk genereret beskrivelse">
            <a:extLst>
              <a:ext uri="{FF2B5EF4-FFF2-40B4-BE49-F238E27FC236}">
                <a16:creationId xmlns:a16="http://schemas.microsoft.com/office/drawing/2014/main" id="{86670D52-10B3-4EA7-97BE-275A9FE91708}"/>
              </a:ext>
            </a:extLst>
          </p:cNvPr>
          <p:cNvPicPr>
            <a:picLocks noChangeAspect="1"/>
          </p:cNvPicPr>
          <p:nvPr/>
        </p:nvPicPr>
        <p:blipFill rotWithShape="1">
          <a:blip r:embed="rId3">
            <a:extLst>
              <a:ext uri="{28A0092B-C50C-407E-A947-70E740481C1C}">
                <a14:useLocalDpi xmlns:a14="http://schemas.microsoft.com/office/drawing/2010/main" val="0"/>
              </a:ext>
            </a:extLst>
          </a:blip>
          <a:srcRect l="79" t="9116" r="-79" b="12706"/>
          <a:stretch/>
        </p:blipFill>
        <p:spPr>
          <a:xfrm>
            <a:off x="581624" y="2700169"/>
            <a:ext cx="8825479" cy="3878776"/>
          </a:xfrm>
          <a:prstGeom prst="rect">
            <a:avLst/>
          </a:prstGeom>
        </p:spPr>
      </p:pic>
      <p:sp>
        <p:nvSpPr>
          <p:cNvPr id="4" name="Tekstfelt 3">
            <a:extLst>
              <a:ext uri="{FF2B5EF4-FFF2-40B4-BE49-F238E27FC236}">
                <a16:creationId xmlns:a16="http://schemas.microsoft.com/office/drawing/2014/main" id="{060F9DC9-FE26-4BB7-9FEE-CF9FC562FD4C}"/>
              </a:ext>
            </a:extLst>
          </p:cNvPr>
          <p:cNvSpPr txBox="1"/>
          <p:nvPr/>
        </p:nvSpPr>
        <p:spPr>
          <a:xfrm>
            <a:off x="9550943" y="3301431"/>
            <a:ext cx="2450969" cy="1846659"/>
          </a:xfrm>
          <a:prstGeom prst="rect">
            <a:avLst/>
          </a:prstGeom>
          <a:noFill/>
        </p:spPr>
        <p:txBody>
          <a:bodyPr wrap="square" rtlCol="0">
            <a:spAutoFit/>
          </a:bodyPr>
          <a:lstStyle/>
          <a:p>
            <a:r>
              <a:rPr lang="tr" sz="4800" dirty="0">
                <a:effectLst/>
                <a:latin typeface="Calibri" panose="020F0502020204030204" pitchFamily="34" charset="0"/>
                <a:ea typeface="Calibri" panose="020F0502020204030204" pitchFamily="34" charset="0"/>
                <a:cs typeface="Arial" panose="020B0604020202020204" pitchFamily="34" charset="0"/>
              </a:rPr>
              <a:t>Anahtar terimler</a:t>
            </a:r>
          </a:p>
          <a:p>
            <a:endParaRPr lang="en-GB" dirty="0"/>
          </a:p>
        </p:txBody>
      </p:sp>
      <p:grpSp>
        <p:nvGrpSpPr>
          <p:cNvPr id="6" name="Gruppe 5">
            <a:extLst>
              <a:ext uri="{FF2B5EF4-FFF2-40B4-BE49-F238E27FC236}">
                <a16:creationId xmlns:a16="http://schemas.microsoft.com/office/drawing/2014/main" id="{EFD9F3F9-6518-41EE-AD3C-A40DFCE4A9C2}"/>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E96A8D54-6538-468E-B203-785F8CA7777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1700FE6A-4EBA-4E00-8507-D9563214E7F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08FE48C8-7890-413A-80EB-76A8536D7505}"/>
              </a:ext>
            </a:extLst>
          </p:cNvPr>
          <p:cNvSpPr txBox="1"/>
          <p:nvPr/>
        </p:nvSpPr>
        <p:spPr>
          <a:xfrm>
            <a:off x="1591416" y="1073893"/>
            <a:ext cx="9920027" cy="1046440"/>
          </a:xfrm>
          <a:prstGeom prst="rect">
            <a:avLst/>
          </a:prstGeom>
          <a:noFill/>
        </p:spPr>
        <p:txBody>
          <a:bodyPr wrap="square" rtlCol="0">
            <a:spAutoFit/>
          </a:bodyPr>
          <a:lstStyle/>
          <a:p>
            <a:r>
              <a:rPr lang="tr" sz="4400" dirty="0">
                <a:effectLst/>
                <a:latin typeface="Calibri" panose="020F0502020204030204" pitchFamily="34" charset="0"/>
                <a:ea typeface="Calibri" panose="020F0502020204030204" pitchFamily="34" charset="0"/>
                <a:cs typeface="Arial" panose="020B0604020202020204" pitchFamily="34" charset="0"/>
              </a:rPr>
              <a:t>Sosyal ağlar ve satıcı güvenlik riskleri</a:t>
            </a:r>
          </a:p>
          <a:p>
            <a:endParaRPr lang="en-GB" dirty="0"/>
          </a:p>
        </p:txBody>
      </p:sp>
    </p:spTree>
    <p:extLst>
      <p:ext uri="{BB962C8B-B14F-4D97-AF65-F5344CB8AC3E}">
        <p14:creationId xmlns:p14="http://schemas.microsoft.com/office/powerpoint/2010/main" val="6189030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BA87B0E9-C1A3-4EA9-8E75-F43824835C3F}"/>
              </a:ext>
            </a:extLst>
          </p:cNvPr>
          <p:cNvSpPr txBox="1"/>
          <p:nvPr/>
        </p:nvSpPr>
        <p:spPr>
          <a:xfrm>
            <a:off x="1064066" y="2994948"/>
            <a:ext cx="5363852" cy="3016210"/>
          </a:xfrm>
          <a:prstGeom prst="rect">
            <a:avLst/>
          </a:prstGeom>
          <a:noFill/>
        </p:spPr>
        <p:txBody>
          <a:bodyPr wrap="square" rtlCol="0">
            <a:spAutoFit/>
          </a:bodyPr>
          <a:lstStyle/>
          <a:p>
            <a:r>
              <a:rPr lang="tr" sz="2800" dirty="0">
                <a:effectLst/>
                <a:latin typeface="Calibri" panose="020F0502020204030204" pitchFamily="34" charset="0"/>
                <a:ea typeface="Calibri" panose="020F0502020204030204" pitchFamily="34" charset="0"/>
                <a:cs typeface="Arial" panose="020B0604020202020204" pitchFamily="34" charset="0"/>
              </a:rPr>
              <a:t>İlişki Tabanlı Erişim Kontrolü:</a:t>
            </a:r>
          </a:p>
          <a:p>
            <a:r>
              <a:rPr lang="tr" sz="2400" dirty="0">
                <a:effectLst/>
                <a:latin typeface="Calibri" panose="020F0502020204030204" pitchFamily="34" charset="0"/>
                <a:ea typeface="Calibri" panose="020F0502020204030204" pitchFamily="34" charset="0"/>
                <a:cs typeface="Arial" panose="020B0604020202020204" pitchFamily="34" charset="0"/>
              </a:rPr>
              <a:t>Belirli bir kaynağa erişme yetkisine sahip sosyal ağ üyelerinin, erişimi elde etmek için katılmaları gereken ilişkiler açısından belirtildiği, özellikle sosyal ağlara uyarlanmış bir erişim kontrolü paradigması.</a:t>
            </a:r>
          </a:p>
          <a:p>
            <a:endParaRPr lang="en-GB"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1429" y="2374448"/>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EA936EEE-FD43-4A55-92B6-FC19686E1417}"/>
              </a:ext>
            </a:extLst>
          </p:cNvPr>
          <p:cNvSpPr txBox="1"/>
          <p:nvPr/>
        </p:nvSpPr>
        <p:spPr>
          <a:xfrm>
            <a:off x="1591416" y="1073893"/>
            <a:ext cx="9920027" cy="1046440"/>
          </a:xfrm>
          <a:prstGeom prst="rect">
            <a:avLst/>
          </a:prstGeom>
          <a:noFill/>
        </p:spPr>
        <p:txBody>
          <a:bodyPr wrap="square" rtlCol="0">
            <a:spAutoFit/>
          </a:bodyPr>
          <a:lstStyle/>
          <a:p>
            <a:r>
              <a:rPr lang="tr" sz="4400" dirty="0">
                <a:effectLst/>
                <a:latin typeface="Calibri" panose="020F0502020204030204" pitchFamily="34" charset="0"/>
                <a:ea typeface="Calibri" panose="020F0502020204030204" pitchFamily="34" charset="0"/>
                <a:cs typeface="Arial" panose="020B0604020202020204" pitchFamily="34" charset="0"/>
              </a:rPr>
              <a:t>Sosyal ağlar ve satıcı güvenlik riskleri</a:t>
            </a:r>
          </a:p>
          <a:p>
            <a:endParaRPr lang="en-GB" dirty="0"/>
          </a:p>
        </p:txBody>
      </p:sp>
    </p:spTree>
    <p:extLst>
      <p:ext uri="{BB962C8B-B14F-4D97-AF65-F5344CB8AC3E}">
        <p14:creationId xmlns:p14="http://schemas.microsoft.com/office/powerpoint/2010/main" val="3834938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05AFBAE5-F2AA-4383-9E12-F01600329C04}"/>
              </a:ext>
            </a:extLst>
          </p:cNvPr>
          <p:cNvSpPr txBox="1"/>
          <p:nvPr/>
        </p:nvSpPr>
        <p:spPr>
          <a:xfrm>
            <a:off x="3696527" y="2835058"/>
            <a:ext cx="6620761" cy="3385542"/>
          </a:xfrm>
          <a:prstGeom prst="rect">
            <a:avLst/>
          </a:prstGeom>
          <a:noFill/>
        </p:spPr>
        <p:txBody>
          <a:bodyPr wrap="square" rtlCol="0">
            <a:spAutoFit/>
          </a:bodyPr>
          <a:lstStyle/>
          <a:p>
            <a:r>
              <a:rPr lang="tr" sz="2800" dirty="0">
                <a:effectLst/>
                <a:latin typeface="Calibri" panose="020F0502020204030204" pitchFamily="34" charset="0"/>
                <a:ea typeface="Calibri" panose="020F0502020204030204" pitchFamily="34" charset="0"/>
                <a:cs typeface="Arial" panose="020B0604020202020204" pitchFamily="34" charset="0"/>
              </a:rPr>
              <a:t>Sosyal ağ:</a:t>
            </a:r>
            <a:r>
              <a:rPr lang="tr" sz="1800" dirty="0">
                <a:effectLst/>
                <a:latin typeface="Calibri" panose="020F0502020204030204" pitchFamily="34" charset="0"/>
                <a:ea typeface="Calibri" panose="020F0502020204030204" pitchFamily="34" charset="0"/>
                <a:cs typeface="Arial" panose="020B0604020202020204" pitchFamily="34" charset="0"/>
              </a:rPr>
              <a:t> </a:t>
            </a:r>
          </a:p>
          <a:p>
            <a:r>
              <a:rPr lang="tr" sz="2400" dirty="0">
                <a:effectLst/>
                <a:latin typeface="Calibri" panose="020F0502020204030204" pitchFamily="34" charset="0"/>
                <a:ea typeface="Calibri" panose="020F0502020204030204" pitchFamily="34" charset="0"/>
                <a:cs typeface="Arial" panose="020B0604020202020204" pitchFamily="34" charset="0"/>
              </a:rPr>
              <a:t>Kişisel, iş veya güven ilişkileriyle birbirine bağlı bir dizi bireyden (kişiler, gruplar, organizasyon) oluşan küçük dünya ağı. Genellikle, düğümlerin sosyal ağ üyelerine karşılık geldiği, kenarların ise aralarındaki ilişkileri gösterdiği bir grafik olarak modellenir.</a:t>
            </a:r>
          </a:p>
          <a:p>
            <a:endParaRPr lang="en-GB"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4924" y="2711454"/>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BA0C951E-E417-4501-8969-D46AD9E6DA18}"/>
              </a:ext>
            </a:extLst>
          </p:cNvPr>
          <p:cNvSpPr txBox="1"/>
          <p:nvPr/>
        </p:nvSpPr>
        <p:spPr>
          <a:xfrm>
            <a:off x="1591416" y="1073893"/>
            <a:ext cx="9920027" cy="1046440"/>
          </a:xfrm>
          <a:prstGeom prst="rect">
            <a:avLst/>
          </a:prstGeom>
          <a:noFill/>
        </p:spPr>
        <p:txBody>
          <a:bodyPr wrap="square" rtlCol="0">
            <a:spAutoFit/>
          </a:bodyPr>
          <a:lstStyle/>
          <a:p>
            <a:r>
              <a:rPr lang="tr" sz="4400" dirty="0">
                <a:effectLst/>
                <a:latin typeface="Calibri" panose="020F0502020204030204" pitchFamily="34" charset="0"/>
                <a:ea typeface="Calibri" panose="020F0502020204030204" pitchFamily="34" charset="0"/>
                <a:cs typeface="Arial" panose="020B0604020202020204" pitchFamily="34" charset="0"/>
              </a:rPr>
              <a:t>Sosyal ağlar ve satıcı güvenlik riskleri</a:t>
            </a:r>
          </a:p>
          <a:p>
            <a:endParaRPr lang="en-GB" dirty="0"/>
          </a:p>
        </p:txBody>
      </p:sp>
    </p:spTree>
    <p:extLst>
      <p:ext uri="{BB962C8B-B14F-4D97-AF65-F5344CB8AC3E}">
        <p14:creationId xmlns:p14="http://schemas.microsoft.com/office/powerpoint/2010/main" val="13965845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9155" y="1541807"/>
            <a:ext cx="3987145" cy="5316194"/>
          </a:xfrm>
          <a:prstGeom prst="rect">
            <a:avLst/>
          </a:prstGeom>
        </p:spPr>
      </p:pic>
      <p:sp>
        <p:nvSpPr>
          <p:cNvPr id="4" name="Tekstfelt 3">
            <a:extLst>
              <a:ext uri="{FF2B5EF4-FFF2-40B4-BE49-F238E27FC236}">
                <a16:creationId xmlns:a16="http://schemas.microsoft.com/office/drawing/2014/main" id="{F449A1DE-CE90-47E9-B5CC-2688F1364759}"/>
              </a:ext>
            </a:extLst>
          </p:cNvPr>
          <p:cNvSpPr txBox="1"/>
          <p:nvPr/>
        </p:nvSpPr>
        <p:spPr>
          <a:xfrm>
            <a:off x="659953" y="2903848"/>
            <a:ext cx="5577524" cy="3754874"/>
          </a:xfrm>
          <a:prstGeom prst="rect">
            <a:avLst/>
          </a:prstGeom>
          <a:noFill/>
        </p:spPr>
        <p:txBody>
          <a:bodyPr wrap="square" rtlCol="0">
            <a:spAutoFit/>
          </a:bodyPr>
          <a:lstStyle/>
          <a:p>
            <a:r>
              <a:rPr lang="tr" sz="2800" dirty="0">
                <a:effectLst/>
                <a:latin typeface="Calibri" panose="020F0502020204030204" pitchFamily="34" charset="0"/>
                <a:ea typeface="Calibri" panose="020F0502020204030204" pitchFamily="34" charset="0"/>
                <a:cs typeface="Arial" panose="020B0604020202020204" pitchFamily="34" charset="0"/>
              </a:rPr>
              <a:t>Sosyal ağlar.</a:t>
            </a:r>
          </a:p>
          <a:p>
            <a:r>
              <a:rPr lang="tr" sz="2400" dirty="0">
                <a:effectLst/>
                <a:latin typeface="Calibri" panose="020F0502020204030204" pitchFamily="34" charset="0"/>
                <a:ea typeface="Calibri" panose="020F0502020204030204" pitchFamily="34" charset="0"/>
                <a:cs typeface="Arial" panose="020B0604020202020204" pitchFamily="34" charset="0"/>
              </a:rPr>
              <a:t>Çevremizdekilerle iletişim kurmak ve bilgi paylaşmak herkesin hayatının bir parçası ve basit metin mesajlarından e-postalara ve şimdi sosyal medya platformları dediğimiz şeye evrildi. Çok iyi bilinmeyen veya fark edilmeyen şey, çevrimiçi ortamda maruz kalmamızın pek çok risk içerdiğidir.</a:t>
            </a:r>
          </a:p>
          <a:p>
            <a:endParaRPr lang="en-GB" dirty="0"/>
          </a:p>
        </p:txBody>
      </p:sp>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9A7A9D25-555E-404C-AF6C-AFC1DF9E2368}"/>
              </a:ext>
            </a:extLst>
          </p:cNvPr>
          <p:cNvSpPr txBox="1"/>
          <p:nvPr/>
        </p:nvSpPr>
        <p:spPr>
          <a:xfrm>
            <a:off x="1591416" y="1073893"/>
            <a:ext cx="9920027" cy="1046440"/>
          </a:xfrm>
          <a:prstGeom prst="rect">
            <a:avLst/>
          </a:prstGeom>
          <a:noFill/>
        </p:spPr>
        <p:txBody>
          <a:bodyPr wrap="square" rtlCol="0">
            <a:spAutoFit/>
          </a:bodyPr>
          <a:lstStyle/>
          <a:p>
            <a:r>
              <a:rPr lang="tr" sz="4400" dirty="0">
                <a:effectLst/>
                <a:latin typeface="Calibri" panose="020F0502020204030204" pitchFamily="34" charset="0"/>
                <a:ea typeface="Calibri" panose="020F0502020204030204" pitchFamily="34" charset="0"/>
                <a:cs typeface="Arial" panose="020B0604020202020204" pitchFamily="34" charset="0"/>
              </a:rPr>
              <a:t>Sosyal ağlar ve satıcı güvenlik riskleri</a:t>
            </a:r>
          </a:p>
          <a:p>
            <a:endParaRPr lang="en-GB" dirty="0"/>
          </a:p>
        </p:txBody>
      </p:sp>
    </p:spTree>
    <p:extLst>
      <p:ext uri="{BB962C8B-B14F-4D97-AF65-F5344CB8AC3E}">
        <p14:creationId xmlns:p14="http://schemas.microsoft.com/office/powerpoint/2010/main" val="1489656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585940"/>
            <a:ext cx="11387580" cy="4072782"/>
          </a:xfrm>
          <a:prstGeom prst="rect">
            <a:avLst/>
          </a:prstGeom>
          <a:noFill/>
        </p:spPr>
        <p:txBody>
          <a:bodyPr wrap="square" rtlCol="0">
            <a:spAutoFit/>
          </a:bodyPr>
          <a:lstStyle/>
          <a:p>
            <a:pPr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Gizliliğe Duyarlı Erişim Kontrolü </a:t>
            </a:r>
            <a:r>
              <a:rPr lang="tr" sz="2400" dirty="0">
                <a:effectLst/>
                <a:latin typeface="Calibri" panose="020F0502020204030204" pitchFamily="34" charset="0"/>
                <a:ea typeface="Calibri" panose="020F0502020204030204" pitchFamily="34" charset="0"/>
                <a:cs typeface="Arial" panose="020B0604020202020204" pitchFamily="34" charset="0"/>
              </a:rPr>
              <a:t>:</a:t>
            </a:r>
          </a:p>
          <a:p>
            <a:pPr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Sosyal ağlar bağlamında, sosyal ağ üyelerinin erişim kontrolü gereksinimlerinin, katıldıkları ilişkiler hakkında özel bilgiler ifşa edilmeden uygulandığı bir erişim kontrolü paradigmasını belirtir.</a:t>
            </a:r>
          </a:p>
          <a:p>
            <a:pPr algn="just">
              <a:lnSpc>
                <a:spcPct val="107000"/>
              </a:lnSpc>
              <a:spcAft>
                <a:spcPts val="800"/>
              </a:spcAft>
            </a:pPr>
            <a:r>
              <a:rPr lang="tr" sz="2800" dirty="0">
                <a:latin typeface="Calibri" panose="020F0502020204030204" pitchFamily="34" charset="0"/>
                <a:cs typeface="Arial" panose="020B0604020202020204" pitchFamily="34" charset="0"/>
              </a:rPr>
              <a:t>Web Tabanlı Sosyal Ağ:</a:t>
            </a:r>
          </a:p>
          <a:p>
            <a:pPr algn="just">
              <a:lnSpc>
                <a:spcPct val="107000"/>
              </a:lnSpc>
              <a:spcAft>
                <a:spcPts val="800"/>
              </a:spcAft>
            </a:pPr>
            <a:r>
              <a:rPr lang="tr" sz="2400" dirty="0">
                <a:latin typeface="Calibri" panose="020F0502020204030204" pitchFamily="34" charset="0"/>
                <a:cs typeface="Arial" panose="020B0604020202020204" pitchFamily="34" charset="0"/>
              </a:rPr>
              <a:t>Kayıtlı üyelerinin diğer üyelerle ilişki kurmasına ve farklı türde bilgileri (örn. kişisel veriler, kişiler, multimedya kaynakları) paylaşmasına izin veren web tabanlı bir sistem.</a:t>
            </a:r>
          </a:p>
          <a:p>
            <a:endParaRPr lang="en-GB" dirty="0"/>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8" name="Tekstfelt 7">
            <a:extLst>
              <a:ext uri="{FF2B5EF4-FFF2-40B4-BE49-F238E27FC236}">
                <a16:creationId xmlns:a16="http://schemas.microsoft.com/office/drawing/2014/main" id="{F95D020C-B6A1-4346-83CE-229FBBDAF882}"/>
              </a:ext>
            </a:extLst>
          </p:cNvPr>
          <p:cNvSpPr txBox="1"/>
          <p:nvPr/>
        </p:nvSpPr>
        <p:spPr>
          <a:xfrm>
            <a:off x="1591416" y="1073893"/>
            <a:ext cx="9920027" cy="1046440"/>
          </a:xfrm>
          <a:prstGeom prst="rect">
            <a:avLst/>
          </a:prstGeom>
          <a:noFill/>
        </p:spPr>
        <p:txBody>
          <a:bodyPr wrap="square" rtlCol="0">
            <a:spAutoFit/>
          </a:bodyPr>
          <a:lstStyle/>
          <a:p>
            <a:r>
              <a:rPr lang="tr" sz="4400" dirty="0">
                <a:effectLst/>
                <a:latin typeface="Calibri" panose="020F0502020204030204" pitchFamily="34" charset="0"/>
                <a:ea typeface="Calibri" panose="020F0502020204030204" pitchFamily="34" charset="0"/>
                <a:cs typeface="Arial" panose="020B0604020202020204" pitchFamily="34" charset="0"/>
              </a:rPr>
              <a:t>Sosyal ağlar ve satıcı güvenlik riskleri</a:t>
            </a:r>
          </a:p>
          <a:p>
            <a:endParaRPr lang="en-GB" dirty="0"/>
          </a:p>
        </p:txBody>
      </p:sp>
    </p:spTree>
    <p:extLst>
      <p:ext uri="{BB962C8B-B14F-4D97-AF65-F5344CB8AC3E}">
        <p14:creationId xmlns:p14="http://schemas.microsoft.com/office/powerpoint/2010/main" val="29284749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142679"/>
            <a:ext cx="4949072" cy="4466031"/>
          </a:xfrm>
          <a:prstGeom prst="rect">
            <a:avLst/>
          </a:prstGeom>
          <a:noFill/>
        </p:spPr>
        <p:txBody>
          <a:bodyPr wrap="square" rtlCol="0">
            <a:spAutoFit/>
          </a:bodyPr>
          <a:lstStyle/>
          <a:p>
            <a:pPr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Sosyal Ağ Analizi:</a:t>
            </a:r>
          </a:p>
          <a:p>
            <a:pPr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Sosyal ağ topolojisinin analizinden istatistiksel veri toplamayı amaçlayan bir disiplin.</a:t>
            </a:r>
          </a:p>
          <a:p>
            <a:pPr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Kenar Pertürbasyonu:</a:t>
            </a:r>
          </a:p>
          <a:p>
            <a:pPr>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Ağ grafiğinde bir dizi rasgele kenar silme/ekleme gerçekleştirerek gerçek sosyal ağ ilişkilerini gizlemeyi amaçlayan grafik anonimleştirme tekniği.</a:t>
            </a: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elektronik&#10;&#10;Automatisk genereret beskrivelse">
            <a:extLst>
              <a:ext uri="{FF2B5EF4-FFF2-40B4-BE49-F238E27FC236}">
                <a16:creationId xmlns:a16="http://schemas.microsoft.com/office/drawing/2014/main" id="{315225EA-6C89-44C5-9DE1-ED97271E27FC}"/>
              </a:ext>
            </a:extLst>
          </p:cNvPr>
          <p:cNvPicPr>
            <a:picLocks noChangeAspect="1"/>
          </p:cNvPicPr>
          <p:nvPr/>
        </p:nvPicPr>
        <p:blipFill rotWithShape="1">
          <a:blip r:embed="rId5">
            <a:extLst>
              <a:ext uri="{28A0092B-C50C-407E-A947-70E740481C1C}">
                <a14:useLocalDpi xmlns:a14="http://schemas.microsoft.com/office/drawing/2010/main" val="0"/>
              </a:ext>
            </a:extLst>
          </a:blip>
          <a:srcRect t="4618"/>
          <a:stretch/>
        </p:blipFill>
        <p:spPr>
          <a:xfrm>
            <a:off x="5712150" y="2431227"/>
            <a:ext cx="5961376" cy="4262493"/>
          </a:xfrm>
          <a:prstGeom prst="rect">
            <a:avLst/>
          </a:prstGeom>
        </p:spPr>
      </p:pic>
      <p:sp>
        <p:nvSpPr>
          <p:cNvPr id="8" name="Tekstfelt 7">
            <a:extLst>
              <a:ext uri="{FF2B5EF4-FFF2-40B4-BE49-F238E27FC236}">
                <a16:creationId xmlns:a16="http://schemas.microsoft.com/office/drawing/2014/main" id="{0FD637D0-BC40-46D1-9D37-32CF9729462A}"/>
              </a:ext>
            </a:extLst>
          </p:cNvPr>
          <p:cNvSpPr txBox="1"/>
          <p:nvPr/>
        </p:nvSpPr>
        <p:spPr>
          <a:xfrm>
            <a:off x="1591416" y="1073893"/>
            <a:ext cx="10600584" cy="769441"/>
          </a:xfrm>
          <a:prstGeom prst="rect">
            <a:avLst/>
          </a:prstGeom>
          <a:noFill/>
        </p:spPr>
        <p:txBody>
          <a:bodyPr wrap="square" rtlCol="0">
            <a:spAutoFit/>
          </a:bodyPr>
          <a:lstStyle/>
          <a:p>
            <a:r>
              <a:rPr lang="tr" sz="4400" dirty="0">
                <a:effectLst/>
                <a:latin typeface="Calibri" panose="020F0502020204030204" pitchFamily="34" charset="0"/>
                <a:ea typeface="Calibri" panose="020F0502020204030204" pitchFamily="34" charset="0"/>
                <a:cs typeface="Arial" panose="020B0604020202020204" pitchFamily="34" charset="0"/>
              </a:rPr>
              <a:t>Sosyal ağlar ve satıcı güvenlik riskleri</a:t>
            </a:r>
          </a:p>
        </p:txBody>
      </p:sp>
    </p:spTree>
    <p:extLst>
      <p:ext uri="{BB962C8B-B14F-4D97-AF65-F5344CB8AC3E}">
        <p14:creationId xmlns:p14="http://schemas.microsoft.com/office/powerpoint/2010/main" val="42540439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402936"/>
            <a:ext cx="6608190" cy="3799823"/>
          </a:xfrm>
          <a:prstGeom prst="rect">
            <a:avLst/>
          </a:prstGeom>
          <a:noFill/>
        </p:spPr>
        <p:txBody>
          <a:bodyPr wrap="square" rtlCol="0">
            <a:spAutoFit/>
          </a:bodyPr>
          <a:lstStyle/>
          <a:p>
            <a:pPr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Sosyal Ağ İlişkisi:</a:t>
            </a:r>
          </a:p>
          <a:p>
            <a:pPr>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Bir sosyal ağın iki üyesini ilgilendiren bir ilişki. WBSN'lerde, kişisel/iş ilişkilerinin (örneğin arkadaş/meslektaş) yanı sıra, bir üyenin diğerine ne kadar güvendiğini gösteren güven ilişkileri de desteklenebilir. Bir sosyal ağın grafik temsilinde, ilişkiler genellikle bir ilişki türü ve/veya bir ilişki güven düzeyi ile etiketlenen kenarlarla gösterilir.</a:t>
            </a: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person, mand, drikker, sløret&#10;&#10;Automatisk genereret beskrivelse">
            <a:extLst>
              <a:ext uri="{FF2B5EF4-FFF2-40B4-BE49-F238E27FC236}">
                <a16:creationId xmlns:a16="http://schemas.microsoft.com/office/drawing/2014/main" id="{2DE6A62B-8A6B-4E50-B11A-6606AAFD4D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07878" y="2247786"/>
            <a:ext cx="4350470" cy="3954973"/>
          </a:xfrm>
          <a:prstGeom prst="rect">
            <a:avLst/>
          </a:prstGeom>
        </p:spPr>
      </p:pic>
      <p:sp>
        <p:nvSpPr>
          <p:cNvPr id="8" name="Tekstfelt 7">
            <a:extLst>
              <a:ext uri="{FF2B5EF4-FFF2-40B4-BE49-F238E27FC236}">
                <a16:creationId xmlns:a16="http://schemas.microsoft.com/office/drawing/2014/main" id="{8574A993-BA9B-47BD-9AE1-F7ECDFD0D059}"/>
              </a:ext>
            </a:extLst>
          </p:cNvPr>
          <p:cNvSpPr txBox="1"/>
          <p:nvPr/>
        </p:nvSpPr>
        <p:spPr>
          <a:xfrm>
            <a:off x="1591416" y="1073893"/>
            <a:ext cx="10600584" cy="1046440"/>
          </a:xfrm>
          <a:prstGeom prst="rect">
            <a:avLst/>
          </a:prstGeom>
          <a:noFill/>
        </p:spPr>
        <p:txBody>
          <a:bodyPr wrap="square" rtlCol="0">
            <a:spAutoFit/>
          </a:bodyPr>
          <a:lstStyle/>
          <a:p>
            <a:r>
              <a:rPr lang="tr" sz="4400" dirty="0">
                <a:effectLst/>
                <a:latin typeface="Calibri" panose="020F0502020204030204" pitchFamily="34" charset="0"/>
                <a:ea typeface="Calibri" panose="020F0502020204030204" pitchFamily="34" charset="0"/>
                <a:cs typeface="Arial" panose="020B0604020202020204" pitchFamily="34" charset="0"/>
              </a:rPr>
              <a:t>Sosyal ağlar ve satıcı güvenlik riskleri</a:t>
            </a:r>
          </a:p>
          <a:p>
            <a:endParaRPr lang="en-GB" dirty="0"/>
          </a:p>
        </p:txBody>
      </p:sp>
    </p:spTree>
    <p:extLst>
      <p:ext uri="{BB962C8B-B14F-4D97-AF65-F5344CB8AC3E}">
        <p14:creationId xmlns:p14="http://schemas.microsoft.com/office/powerpoint/2010/main" val="29832144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6159763" cy="4401205"/>
          </a:xfrm>
          <a:prstGeom prst="rect">
            <a:avLst/>
          </a:prstGeom>
          <a:noFill/>
        </p:spPr>
        <p:txBody>
          <a:bodyPr wrap="square" rtlCol="0">
            <a:spAutoFit/>
          </a:bodyPr>
          <a:lstStyle/>
          <a:p>
            <a:r>
              <a:rPr lang="tr" sz="2800" dirty="0"/>
              <a:t>Riskler, 1</a:t>
            </a:r>
          </a:p>
          <a:p>
            <a:endParaRPr lang="en-US" dirty="0"/>
          </a:p>
          <a:p>
            <a:r>
              <a:rPr lang="tr" sz="2400" b="1" dirty="0"/>
              <a:t>Coğrafi etiketleme</a:t>
            </a:r>
          </a:p>
          <a:p>
            <a:r>
              <a:rPr lang="tr" sz="2400" dirty="0"/>
              <a:t>• Konumunuzu okuyabilen veya ayarlarınızda okumasına izin verilen uygulamalar tarafından fotoğraflara, videolara, web sitelerine ve kısa mesajlara coğrafi tanımlayıcı verilerin eklenmesini temsil eder;</a:t>
            </a:r>
          </a:p>
          <a:p>
            <a:endParaRPr lang="en-GB" sz="2400" dirty="0"/>
          </a:p>
          <a:p>
            <a:r>
              <a:rPr lang="tr" sz="2400" dirty="0"/>
              <a:t>• Tam konumunuzu, çalıştığınız yeri veya yaşadığınız yeri açıklamamak için hassas konumlardaki coğrafi etiketleme özelliklerini kapattığınızdan emin olun.</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0" name="Billede 9">
            <a:extLst>
              <a:ext uri="{FF2B5EF4-FFF2-40B4-BE49-F238E27FC236}">
                <a16:creationId xmlns:a16="http://schemas.microsoft.com/office/drawing/2014/main" id="{C816DB28-51FB-437F-89EC-F2AC228599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19809" y="1852668"/>
            <a:ext cx="4501783" cy="4501783"/>
          </a:xfrm>
          <a:prstGeom prst="rect">
            <a:avLst/>
          </a:prstGeom>
        </p:spPr>
      </p:pic>
      <p:sp>
        <p:nvSpPr>
          <p:cNvPr id="11" name="Tekstfelt 10">
            <a:extLst>
              <a:ext uri="{FF2B5EF4-FFF2-40B4-BE49-F238E27FC236}">
                <a16:creationId xmlns:a16="http://schemas.microsoft.com/office/drawing/2014/main" id="{EB5FD849-240E-46A3-B981-3344479B6A2B}"/>
              </a:ext>
            </a:extLst>
          </p:cNvPr>
          <p:cNvSpPr txBox="1"/>
          <p:nvPr/>
        </p:nvSpPr>
        <p:spPr>
          <a:xfrm>
            <a:off x="1591416" y="1073893"/>
            <a:ext cx="10600584" cy="1046440"/>
          </a:xfrm>
          <a:prstGeom prst="rect">
            <a:avLst/>
          </a:prstGeom>
          <a:noFill/>
        </p:spPr>
        <p:txBody>
          <a:bodyPr wrap="square" rtlCol="0">
            <a:spAutoFit/>
          </a:bodyPr>
          <a:lstStyle/>
          <a:p>
            <a:r>
              <a:rPr lang="tr" sz="4400" dirty="0">
                <a:effectLst/>
                <a:latin typeface="Calibri" panose="020F0502020204030204" pitchFamily="34" charset="0"/>
                <a:ea typeface="Calibri" panose="020F0502020204030204" pitchFamily="34" charset="0"/>
                <a:cs typeface="Arial" panose="020B0604020202020204" pitchFamily="34" charset="0"/>
              </a:rPr>
              <a:t>Sosyal ağlar ve satıcı güvenlik riskleri</a:t>
            </a:r>
          </a:p>
          <a:p>
            <a:endParaRPr lang="en-GB" dirty="0"/>
          </a:p>
        </p:txBody>
      </p:sp>
    </p:spTree>
    <p:extLst>
      <p:ext uri="{BB962C8B-B14F-4D97-AF65-F5344CB8AC3E}">
        <p14:creationId xmlns:p14="http://schemas.microsoft.com/office/powerpoint/2010/main" val="318750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3529685" cy="523220"/>
          </a:xfrm>
          <a:prstGeom prst="rect">
            <a:avLst/>
          </a:prstGeom>
          <a:noFill/>
        </p:spPr>
        <p:txBody>
          <a:bodyPr wrap="square" rtlCol="0">
            <a:spAutoFit/>
          </a:bodyPr>
          <a:lstStyle/>
          <a:p>
            <a:r>
              <a:rPr lang="tr" sz="2800" dirty="0"/>
              <a:t>Riskler,2</a:t>
            </a:r>
          </a:p>
        </p:txBody>
      </p:sp>
      <p:sp>
        <p:nvSpPr>
          <p:cNvPr id="3" name="Tekstfelt 2">
            <a:extLst>
              <a:ext uri="{FF2B5EF4-FFF2-40B4-BE49-F238E27FC236}">
                <a16:creationId xmlns:a16="http://schemas.microsoft.com/office/drawing/2014/main" id="{DBCD9EE2-03EE-48A6-9F5E-3107F23F7576}"/>
              </a:ext>
            </a:extLst>
          </p:cNvPr>
          <p:cNvSpPr txBox="1"/>
          <p:nvPr/>
        </p:nvSpPr>
        <p:spPr>
          <a:xfrm>
            <a:off x="536717" y="2344053"/>
            <a:ext cx="5320776" cy="4493538"/>
          </a:xfrm>
          <a:prstGeom prst="rect">
            <a:avLst/>
          </a:prstGeom>
          <a:noFill/>
        </p:spPr>
        <p:txBody>
          <a:bodyPr wrap="square" rtlCol="0">
            <a:spAutoFit/>
          </a:bodyPr>
          <a:lstStyle/>
          <a:p>
            <a:r>
              <a:rPr lang="tr" sz="2400" dirty="0"/>
              <a:t>"Kitle"</a:t>
            </a:r>
          </a:p>
          <a:p>
            <a:r>
              <a:rPr lang="tr" sz="2400" dirty="0"/>
              <a:t>• Gönderilerinizi kimlerin görebileceğini ve/veya yorum yapabileceğini ifade eden genel bir terimdir;</a:t>
            </a:r>
          </a:p>
          <a:p>
            <a:endParaRPr lang="en-GB" sz="2400" dirty="0"/>
          </a:p>
          <a:p>
            <a:r>
              <a:rPr lang="tr" sz="2400" dirty="0"/>
              <a:t>• Arkadaş grubunuz her an değişebilir ve hakkınızda bilgi içeren bir gönderiyi görüntüleyebilir. "Arkadaşlarınızla" kasıtlı olarak bir şeyler paylaşabilirsiniz, ancak gönderiyle ne yaptıkları kişisel kontrolünüz dışındadır.</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indendørs, person, arbejder&#10;&#10;Automatisk genereret beskrivelse">
            <a:extLst>
              <a:ext uri="{FF2B5EF4-FFF2-40B4-BE49-F238E27FC236}">
                <a16:creationId xmlns:a16="http://schemas.microsoft.com/office/drawing/2014/main" id="{BD968730-9C56-425A-A388-39117D60A7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4433" y="2903456"/>
            <a:ext cx="5323228" cy="3551269"/>
          </a:xfrm>
          <a:prstGeom prst="rect">
            <a:avLst/>
          </a:prstGeom>
        </p:spPr>
      </p:pic>
      <p:sp>
        <p:nvSpPr>
          <p:cNvPr id="10" name="Tekstfelt 9">
            <a:extLst>
              <a:ext uri="{FF2B5EF4-FFF2-40B4-BE49-F238E27FC236}">
                <a16:creationId xmlns:a16="http://schemas.microsoft.com/office/drawing/2014/main" id="{02333D26-2415-4C56-B12F-353C87FA9660}"/>
              </a:ext>
            </a:extLst>
          </p:cNvPr>
          <p:cNvSpPr txBox="1"/>
          <p:nvPr/>
        </p:nvSpPr>
        <p:spPr>
          <a:xfrm>
            <a:off x="1591416" y="1073893"/>
            <a:ext cx="10600584" cy="1046440"/>
          </a:xfrm>
          <a:prstGeom prst="rect">
            <a:avLst/>
          </a:prstGeom>
          <a:noFill/>
        </p:spPr>
        <p:txBody>
          <a:bodyPr wrap="square" rtlCol="0">
            <a:spAutoFit/>
          </a:bodyPr>
          <a:lstStyle/>
          <a:p>
            <a:r>
              <a:rPr lang="tr" sz="4400" dirty="0">
                <a:effectLst/>
                <a:latin typeface="Calibri" panose="020F0502020204030204" pitchFamily="34" charset="0"/>
                <a:ea typeface="Calibri" panose="020F0502020204030204" pitchFamily="34" charset="0"/>
                <a:cs typeface="Arial" panose="020B0604020202020204" pitchFamily="34" charset="0"/>
              </a:rPr>
              <a:t>Sosyal ağlar ve satıcı güvenlik riskleri</a:t>
            </a:r>
          </a:p>
          <a:p>
            <a:endParaRPr lang="en-GB" dirty="0"/>
          </a:p>
        </p:txBody>
      </p:sp>
    </p:spTree>
    <p:extLst>
      <p:ext uri="{BB962C8B-B14F-4D97-AF65-F5344CB8AC3E}">
        <p14:creationId xmlns:p14="http://schemas.microsoft.com/office/powerpoint/2010/main" val="14989539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3529685" cy="800219"/>
          </a:xfrm>
          <a:prstGeom prst="rect">
            <a:avLst/>
          </a:prstGeom>
          <a:noFill/>
        </p:spPr>
        <p:txBody>
          <a:bodyPr wrap="square" rtlCol="0">
            <a:spAutoFit/>
          </a:bodyPr>
          <a:lstStyle/>
          <a:p>
            <a:r>
              <a:rPr lang="tr" sz="2800" dirty="0"/>
              <a:t>Riskler, 3</a:t>
            </a:r>
          </a:p>
          <a:p>
            <a:endParaRPr lang="en-US" dirty="0"/>
          </a:p>
        </p:txBody>
      </p:sp>
      <p:sp>
        <p:nvSpPr>
          <p:cNvPr id="6" name="Tekstfelt 5">
            <a:extLst>
              <a:ext uri="{FF2B5EF4-FFF2-40B4-BE49-F238E27FC236}">
                <a16:creationId xmlns:a16="http://schemas.microsoft.com/office/drawing/2014/main" id="{6D789086-5064-4E59-A306-18759CC40456}"/>
              </a:ext>
            </a:extLst>
          </p:cNvPr>
          <p:cNvSpPr txBox="1"/>
          <p:nvPr/>
        </p:nvSpPr>
        <p:spPr>
          <a:xfrm>
            <a:off x="6096000" y="2042264"/>
            <a:ext cx="4990532" cy="4493538"/>
          </a:xfrm>
          <a:prstGeom prst="rect">
            <a:avLst/>
          </a:prstGeom>
          <a:noFill/>
        </p:spPr>
        <p:txBody>
          <a:bodyPr wrap="square" rtlCol="0">
            <a:spAutoFit/>
          </a:bodyPr>
          <a:lstStyle/>
          <a:p>
            <a:r>
              <a:rPr lang="tr" sz="2800" dirty="0"/>
              <a:t>Kimlik</a:t>
            </a:r>
          </a:p>
          <a:p>
            <a:r>
              <a:rPr lang="tr" sz="2400" dirty="0"/>
              <a:t>• Özellikle bir bireyle ilgili olan bilgi yelpazesini tanımlar;</a:t>
            </a:r>
          </a:p>
          <a:p>
            <a:endParaRPr lang="en-GB" sz="2400" dirty="0"/>
          </a:p>
          <a:p>
            <a:r>
              <a:rPr lang="tr" sz="2400" dirty="0"/>
              <a:t>• Kimlik hırsızlığı, dolandırıcılık, zimmete para geçirme veya sindirme gibi olası kötü niyetlerle kimlik bilgilerini araştırmak için sosyal medyayı bir araştırma yöntemi olarak kullanan kişiler olduğu unutulmamalıdır.</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computer, visitkort, billedramme&#10;&#10;Automatisk genereret beskrivelse">
            <a:extLst>
              <a:ext uri="{FF2B5EF4-FFF2-40B4-BE49-F238E27FC236}">
                <a16:creationId xmlns:a16="http://schemas.microsoft.com/office/drawing/2014/main" id="{11D59408-9CB6-4D1F-B22B-45E8744B47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6717" y="2472723"/>
            <a:ext cx="5248556" cy="3907684"/>
          </a:xfrm>
          <a:prstGeom prst="rect">
            <a:avLst/>
          </a:prstGeom>
        </p:spPr>
      </p:pic>
      <p:sp>
        <p:nvSpPr>
          <p:cNvPr id="10" name="Tekstfelt 9">
            <a:extLst>
              <a:ext uri="{FF2B5EF4-FFF2-40B4-BE49-F238E27FC236}">
                <a16:creationId xmlns:a16="http://schemas.microsoft.com/office/drawing/2014/main" id="{647A551D-DC7A-463C-9F9D-5FDC47CFA249}"/>
              </a:ext>
            </a:extLst>
          </p:cNvPr>
          <p:cNvSpPr txBox="1"/>
          <p:nvPr/>
        </p:nvSpPr>
        <p:spPr>
          <a:xfrm>
            <a:off x="1591416" y="1073893"/>
            <a:ext cx="10600584" cy="1046440"/>
          </a:xfrm>
          <a:prstGeom prst="rect">
            <a:avLst/>
          </a:prstGeom>
          <a:noFill/>
        </p:spPr>
        <p:txBody>
          <a:bodyPr wrap="square" rtlCol="0">
            <a:spAutoFit/>
          </a:bodyPr>
          <a:lstStyle/>
          <a:p>
            <a:r>
              <a:rPr lang="tr" sz="4400" dirty="0">
                <a:effectLst/>
                <a:latin typeface="Calibri" panose="020F0502020204030204" pitchFamily="34" charset="0"/>
                <a:ea typeface="Calibri" panose="020F0502020204030204" pitchFamily="34" charset="0"/>
                <a:cs typeface="Arial" panose="020B0604020202020204" pitchFamily="34" charset="0"/>
              </a:rPr>
              <a:t>Sosyal ağlar ve satıcı güvenlik riskleri</a:t>
            </a:r>
          </a:p>
          <a:p>
            <a:endParaRPr lang="en-GB" dirty="0"/>
          </a:p>
        </p:txBody>
      </p:sp>
    </p:spTree>
    <p:extLst>
      <p:ext uri="{BB962C8B-B14F-4D97-AF65-F5344CB8AC3E}">
        <p14:creationId xmlns:p14="http://schemas.microsoft.com/office/powerpoint/2010/main" val="25178474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AC4675A7-38C3-48AE-A0BB-67170D41B09B}"/>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
        <p:nvSpPr>
          <p:cNvPr id="3" name="Tekstfelt 2">
            <a:extLst>
              <a:ext uri="{FF2B5EF4-FFF2-40B4-BE49-F238E27FC236}">
                <a16:creationId xmlns:a16="http://schemas.microsoft.com/office/drawing/2014/main" id="{D1A3D1EB-27E2-46F4-978E-D5B7FC80AAA1}"/>
              </a:ext>
            </a:extLst>
          </p:cNvPr>
          <p:cNvSpPr txBox="1"/>
          <p:nvPr/>
        </p:nvSpPr>
        <p:spPr>
          <a:xfrm>
            <a:off x="439000" y="1994610"/>
            <a:ext cx="6094428" cy="4408323"/>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Şifre</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Her çevrimiçi hesap için farklı bir parola kullanılması önerilir;</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En az 10 karakter uzunluğunda olmalı ve büyük harf, küçük harf, rakam ve özel karakter içermelidir;</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ne kadar yakın </a:t>
            </a:r>
            <a:r>
              <a:rPr lang="tr" sz="2400" dirty="0">
                <a:latin typeface="Calibri" panose="020F0502020204030204" pitchFamily="34" charset="0"/>
                <a:ea typeface="Calibri" panose="020F0502020204030204" pitchFamily="34" charset="0"/>
                <a:cs typeface="Arial" panose="020B0604020202020204" pitchFamily="34" charset="0"/>
              </a:rPr>
              <a:t>veya </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r">
              <a:lnSpc>
                <a:spcPct val="107000"/>
              </a:lnSpc>
              <a:spcAft>
                <a:spcPts val="800"/>
              </a:spcAft>
            </a:pPr>
            <a:r>
              <a:rPr lang="tr" i="1" dirty="0">
                <a:latin typeface="Calibri" panose="020F0502020204030204" pitchFamily="34" charset="0"/>
                <a:cs typeface="Arial" panose="020B0604020202020204" pitchFamily="34" charset="0"/>
              </a:rPr>
              <a:t>Devam edecek</a:t>
            </a:r>
            <a:endParaRPr lang="en-GB" i="1" dirty="0"/>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3051" y="3429000"/>
            <a:ext cx="4634790" cy="3091994"/>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9522916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354159" y="2118891"/>
            <a:ext cx="6094428" cy="4402103"/>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Şifre</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a:t>
            </a:r>
            <a:r>
              <a:rPr lang="tr" sz="2400" dirty="0">
                <a:latin typeface="Calibri" panose="020F0502020204030204" pitchFamily="34" charset="0"/>
                <a:ea typeface="Calibri" panose="020F0502020204030204" pitchFamily="34" charset="0"/>
                <a:cs typeface="Arial" panose="020B0604020202020204" pitchFamily="34" charset="0"/>
              </a:rPr>
              <a:t> </a:t>
            </a:r>
            <a:r>
              <a:rPr lang="tr" sz="2400" dirty="0">
                <a:effectLst/>
                <a:latin typeface="Calibri" panose="020F0502020204030204" pitchFamily="34" charset="0"/>
                <a:ea typeface="Calibri" panose="020F0502020204030204" pitchFamily="34" charset="0"/>
                <a:cs typeface="Arial" panose="020B0604020202020204" pitchFamily="34" charset="0"/>
              </a:rPr>
              <a:t>Parola oluştururken kişisel bilgilerin kullanılmaması tavsiye edilir ( </a:t>
            </a:r>
            <a:r>
              <a:rPr lang="tr" sz="2400" dirty="0" err="1">
                <a:effectLst/>
                <a:latin typeface="Calibri" panose="020F0502020204030204" pitchFamily="34" charset="0"/>
                <a:ea typeface="Calibri" panose="020F0502020204030204" pitchFamily="34" charset="0"/>
                <a:cs typeface="Arial" panose="020B0604020202020204" pitchFamily="34" charset="0"/>
              </a:rPr>
              <a:t>örneğin </a:t>
            </a:r>
            <a:r>
              <a:rPr lang="tr" sz="2400" dirty="0">
                <a:effectLst/>
                <a:latin typeface="Calibri" panose="020F0502020204030204" pitchFamily="34" charset="0"/>
                <a:ea typeface="Calibri" panose="020F0502020204030204" pitchFamily="34" charset="0"/>
                <a:cs typeface="Arial" panose="020B0604020202020204" pitchFamily="34" charset="0"/>
              </a:rPr>
              <a:t>: ebeveyn adları, doğum tarihi, evcil hayvan adı vb.);</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Parolanızı düzenli olarak değiştirin;</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Size ait olmayan veya başka biri tarafından kullanılan bir cihazı kullanırken hesabınızdan çıkış yapın.</a:t>
            </a:r>
          </a:p>
          <a:p>
            <a:endParaRPr lang="en-GB" dirty="0"/>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7721" y="2619581"/>
            <a:ext cx="5097562" cy="3400722"/>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38FE2E5F-028A-4167-B341-271E2EFF7D15}"/>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9041634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5963107" y="2132333"/>
            <a:ext cx="5452753" cy="3902415"/>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Güvenlik güncellemelerinizi zamanında yapın!</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Sosyal medya platformları düzenli olarak yeni gizlilik ve güvenlik ayarları sunar. Bunlar, hesap ayarlarınızda bulunabilir ve bunları düzenli olarak kontrol etmeniz önerilir;</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Birinin hesabınızı ele geçirmeye çalışmadığından emin olmak için iki faktörlü kimlik doğrulama (2FA) seçeneğini kullanın.</a:t>
            </a: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717" y="2693251"/>
            <a:ext cx="5182648" cy="3349330"/>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E1511EC7-38E6-48E1-9A59-797156CD00E9}"/>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33623726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536717" y="2344951"/>
            <a:ext cx="6725574" cy="4005007"/>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Kimseden gelen arkadaşlık isteklerini kabul etmeyin!</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Resmi profillerini takip etmeye özen göstererek, yalnızca gerçek hayatta tanıştığınız veya ilgi duyduğunuz halka açık kişilerin arkadaşlık isteklerini kabul edin veya onlara gönderin;</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UNUTMA! Belirli hesaplara bağlı hissediyorsanız, gönderilerinize erişimlerini kısıtlayabilir veya hesabı engelleyebilirsiniz.</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Tıklama!</a:t>
            </a: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2013" y="3670558"/>
            <a:ext cx="4044122" cy="2613548"/>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06A94F01-CA41-49BE-946C-AFBBA3D9A71A}"/>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5586626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64138" y="2205978"/>
            <a:ext cx="5657000" cy="4795352"/>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Göndermeden önce iki kez düşünün!</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Sosyal medya, olumsuz bir itibar kadar olumlu bir çevrimiçi itibar yaratma fırsatı da sunar, ayrıca bir gönderiyi "silsek" bile, çevrimiçi göründükten sonra kalıcı olarak silinemez;</a:t>
            </a:r>
          </a:p>
          <a:p>
            <a:pPr marL="144145" indent="-144145">
              <a:lnSpc>
                <a:spcPct val="107000"/>
              </a:lnSpc>
              <a:spcAft>
                <a:spcPts val="800"/>
              </a:spcAft>
            </a:pPr>
            <a:r>
              <a:rPr lang="tr" sz="2400" dirty="0"/>
              <a:t>• Sosyal medyada çok fazla kişisel bilgi vermeyin! "Hakkımda" alanları isteğe bağlıdır.</a:t>
            </a:r>
          </a:p>
          <a:p>
            <a:pPr marL="144145" indent="-144145">
              <a:lnSpc>
                <a:spcPct val="107000"/>
              </a:lnSpc>
              <a:spcAft>
                <a:spcPts val="8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1" name="Billede 10" descr="Et billede, der indeholder tekst, bærbar computer, elektronik, computer&#10;&#10;Automatisk genereret beskrivelse">
            <a:extLst>
              <a:ext uri="{FF2B5EF4-FFF2-40B4-BE49-F238E27FC236}">
                <a16:creationId xmlns:a16="http://schemas.microsoft.com/office/drawing/2014/main" id="{E1EAF673-8C3A-45FA-89F7-223A3C2A06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55051" y="2281284"/>
            <a:ext cx="5407602" cy="4457905"/>
          </a:xfrm>
          <a:prstGeom prst="rect">
            <a:avLst/>
          </a:prstGeom>
        </p:spPr>
      </p:pic>
      <p:sp>
        <p:nvSpPr>
          <p:cNvPr id="10" name="Tekstfelt 9">
            <a:extLst>
              <a:ext uri="{FF2B5EF4-FFF2-40B4-BE49-F238E27FC236}">
                <a16:creationId xmlns:a16="http://schemas.microsoft.com/office/drawing/2014/main" id="{F82D8307-98DC-4C3B-8EFA-33AEF945B9DD}"/>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40873751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3A7B00B-A4BA-463C-89E5-6E6C029E4D36}"/>
              </a:ext>
            </a:extLst>
          </p:cNvPr>
          <p:cNvSpPr txBox="1"/>
          <p:nvPr/>
        </p:nvSpPr>
        <p:spPr>
          <a:xfrm>
            <a:off x="439000" y="2262433"/>
            <a:ext cx="5307291" cy="4062651"/>
          </a:xfrm>
          <a:prstGeom prst="rect">
            <a:avLst/>
          </a:prstGeom>
          <a:noFill/>
        </p:spPr>
        <p:txBody>
          <a:bodyPr wrap="square" rtlCol="0">
            <a:spAutoFit/>
          </a:bodyPr>
          <a:lstStyle/>
          <a:p>
            <a:r>
              <a:rPr lang="tr" sz="2400" dirty="0"/>
              <a:t>• Çevrimiçi ortamda profesyonel ve özel yaşam arasındaki sınır</a:t>
            </a:r>
          </a:p>
          <a:p>
            <a:r>
              <a:rPr lang="tr" sz="2400" dirty="0"/>
              <a:t>• İşvereniniz hakkındaki bilgileri çevrimiçi olarak ifşa etmeyin</a:t>
            </a:r>
          </a:p>
          <a:p>
            <a:r>
              <a:rPr lang="tr" sz="2400" dirty="0"/>
              <a:t>• İşvereni kötü gösterecek iş fotoğrafları veya olumsuz mesajlar göndermeyin.</a:t>
            </a:r>
          </a:p>
          <a:p>
            <a:r>
              <a:rPr lang="tr" sz="2400" dirty="0"/>
              <a:t>• Gönderi göndermeden önce düşünün ve işinizi riske atmayın.</a:t>
            </a:r>
          </a:p>
          <a:p>
            <a:endParaRPr lang="en-GB" dirty="0"/>
          </a:p>
        </p:txBody>
      </p:sp>
      <p:pic>
        <p:nvPicPr>
          <p:cNvPr id="3" name="Billede 2">
            <a:extLst>
              <a:ext uri="{FF2B5EF4-FFF2-40B4-BE49-F238E27FC236}">
                <a16:creationId xmlns:a16="http://schemas.microsoft.com/office/drawing/2014/main" id="{BE8E7FAB-86F5-48A1-B5F0-CA4C92832482}"/>
              </a:ext>
            </a:extLst>
          </p:cNvPr>
          <p:cNvPicPr>
            <a:picLocks noChangeAspect="1"/>
          </p:cNvPicPr>
          <p:nvPr/>
        </p:nvPicPr>
        <p:blipFill>
          <a:blip r:embed="rId5"/>
          <a:stretch>
            <a:fillRect/>
          </a:stretch>
        </p:blipFill>
        <p:spPr>
          <a:xfrm>
            <a:off x="6096000" y="2062428"/>
            <a:ext cx="5407621" cy="4462659"/>
          </a:xfrm>
          <a:prstGeom prst="rect">
            <a:avLst/>
          </a:prstGeom>
        </p:spPr>
      </p:pic>
      <p:sp>
        <p:nvSpPr>
          <p:cNvPr id="11" name="Tekstfelt 10">
            <a:extLst>
              <a:ext uri="{FF2B5EF4-FFF2-40B4-BE49-F238E27FC236}">
                <a16:creationId xmlns:a16="http://schemas.microsoft.com/office/drawing/2014/main" id="{B5491F2A-1DAE-4216-9D25-8F22F78FEA10}"/>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4294284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536717" y="2132333"/>
            <a:ext cx="5355036" cy="4297587"/>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Eski hesapları kapatın!</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Sosyal medya platformlarında artık kullanmadığınız eski hesaplarınız varsa, hatta aynı platformda eski hesaplarınız varsa kapatmaya çalışın. Bu şekilde, mevcut hesapları olası saldırganlardan daha fazla koruyarak mümkün olduğunca az bağlantı oluşturursunuz;</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Daha eski hesaplar veya platformlar bugününki kadar güvenli olmayabilir.</a:t>
            </a:r>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B996AF6D-C5A7-443E-ADAB-E2AF2B5F2C42}"/>
              </a:ext>
            </a:extLst>
          </p:cNvPr>
          <p:cNvPicPr>
            <a:picLocks noChangeAspect="1"/>
          </p:cNvPicPr>
          <p:nvPr/>
        </p:nvPicPr>
        <p:blipFill>
          <a:blip r:embed="rId5"/>
          <a:stretch>
            <a:fillRect/>
          </a:stretch>
        </p:blipFill>
        <p:spPr>
          <a:xfrm>
            <a:off x="6096000" y="2030076"/>
            <a:ext cx="5407621" cy="4462659"/>
          </a:xfrm>
          <a:prstGeom prst="rect">
            <a:avLst/>
          </a:prstGeom>
        </p:spPr>
      </p:pic>
      <p:sp>
        <p:nvSpPr>
          <p:cNvPr id="12" name="Tekstfelt 11">
            <a:extLst>
              <a:ext uri="{FF2B5EF4-FFF2-40B4-BE49-F238E27FC236}">
                <a16:creationId xmlns:a16="http://schemas.microsoft.com/office/drawing/2014/main" id="{F33FA20D-D0CA-4C2E-A0DD-46D7CB39D317}"/>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27091601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799823"/>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Sosyal medya büyük riskler taşıyor</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•Sosyal ağlar, merkezi mimarileri, herhangi bir hacker'ın sahip olmak isteyeceği kişisel olarak tanımlanabilecek bilgilerin büyük deposu ve sosyal medyanın doğru şekilde nasıl kullanılacağı konusunda nüfusun genel cehaleti nedeniyle yüksek güvenlik ve gizlilik riskleri taşır. çevrimiçi güvenliklerini artırmak için gizlilik ayarları.</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A99FADAC-D9D7-4704-B5BC-35FA2515B694}"/>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29557070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507242"/>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Sosyal medya büyük riskler taşıyor</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Diğer bir çok yüksek risk, özellikle gençler arasında, diğer insanlara ve çevrimiçi olarak ifşa edilen kişisel bilgilerin türüne güvenmektir.</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Bununla teknolojik araçlar ve güvenlik politikalarının uygulanması yoluyla mücadele edilebilir.</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9CCCCE7A-A416-4A67-AF0F-873A4A45B5D1}"/>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612211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009478"/>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Sosyal medya büyük riskler taşıyor</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Sosyal medya aracılığıyla iletilen bilgileri güvensiz kabul etmeli ve bu nedenle hassas bilgileri sosyal medya aracılığıyla iletmemeliyiz, bu nedenle güvenliği sağlamak için birincil sorumluluk KULLANICI'ya aittir.</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782DCA10-898E-4293-B122-0E5B7323FF0A}"/>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3176149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005633" y="2334803"/>
            <a:ext cx="6890993" cy="3902415"/>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Kötü sosyal medya alışkanlıkları</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Sosyal ağlar günümüzde kullanıcılar tarafından yaygın olarak kullanılan platformlardır. Elimizde çok çeşitli olanaklar mevcuttur.</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Bazıları daha çok fotoğraf veya video yüklemeye, diğerleri bizim görüşümüze ve diğer durumlarda sadece arkadaşlar ve aile ile iletişim halinde olmaya yöneliktir. Her durumda, dünya çapında birçok kullanıcısı olan platformlarla uğraşıyoruz.</a:t>
            </a: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999" y="2919580"/>
            <a:ext cx="4384543" cy="3264404"/>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E1EF9761-0C6B-493D-BCB3-557C62472826}"/>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6512392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751109" y="2334803"/>
            <a:ext cx="7145517" cy="4305730"/>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Kötü sosyal medya alışkanlıkları</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a:t>
            </a:r>
            <a:r>
              <a:rPr lang="tr" sz="2400" dirty="0">
                <a:latin typeface="Calibri" panose="020F0502020204030204" pitchFamily="34" charset="0"/>
                <a:ea typeface="Calibri" panose="020F0502020204030204" pitchFamily="34" charset="0"/>
                <a:cs typeface="Arial" panose="020B0604020202020204" pitchFamily="34" charset="0"/>
              </a:rPr>
              <a:t> </a:t>
            </a:r>
            <a:r>
              <a:rPr lang="tr" sz="2400" dirty="0">
                <a:effectLst/>
                <a:latin typeface="Calibri" panose="020F0502020204030204" pitchFamily="34" charset="0"/>
                <a:ea typeface="Calibri" panose="020F0502020204030204" pitchFamily="34" charset="0"/>
                <a:cs typeface="Arial" panose="020B0604020202020204" pitchFamily="34" charset="0"/>
              </a:rPr>
              <a:t>Bu aynı zamanda bilgisayar korsanlarının gözlerini buraya dikmesine neden olur. Gizliliğimizi ve güvenliğimizi korumak istiyorsak sosyal ağlarda değiştirilmesi gereken bu alışkanlıklardan bahsedeceğiz.</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Ağda bulabildiğimiz, bize arkadaşlara veya aileye mesaj gönderme, fotoğraflara, videolara yorum yapma fırsatı veren birçok türde platform vardır ...</a:t>
            </a:r>
          </a:p>
          <a:p>
            <a:pPr marL="144145" indent="-144145">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999" y="2966714"/>
            <a:ext cx="4219943" cy="3141855"/>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11">
            <a:extLst>
              <a:ext uri="{FF2B5EF4-FFF2-40B4-BE49-F238E27FC236}">
                <a16:creationId xmlns:a16="http://schemas.microsoft.com/office/drawing/2014/main" id="{5FE36B71-6118-4638-93AF-BB0E01A3DBDF}"/>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42081272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751109" y="2334803"/>
            <a:ext cx="7145517" cy="3910558"/>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Kötü sosyal medya alışkanlıkları</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Bu, onları hem özel kullanıcılar hem de işletmeler için çok popüler bir ortam haline getirir.</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Ancak bu, güvenliğimiz ve mahremiyetimiz için bir miktar risk almanıza da neden olur. Bilgisayar korsanları saldırılarını gerçekleştirmek için buradan izleyebilirler. Bu platformları kullanırken özellikle kötü kullanıcı alışkanlıklarından faydalanabilirler.</a:t>
            </a:r>
          </a:p>
          <a:p>
            <a:pPr marL="144145" indent="-144145">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000" y="2919580"/>
            <a:ext cx="4120364" cy="3067716"/>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F5CB20EA-3869-4598-A78C-824E4121ACE0}"/>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3384710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forbindelse, løkkeknude, problem&#10;&#10;Automatisk genereret beskrivelse">
            <a:extLst>
              <a:ext uri="{FF2B5EF4-FFF2-40B4-BE49-F238E27FC236}">
                <a16:creationId xmlns:a16="http://schemas.microsoft.com/office/drawing/2014/main" id="{0961DD36-FC69-404F-8463-CBD11A58CB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86861" y="2213072"/>
            <a:ext cx="5705139" cy="4576701"/>
          </a:xfrm>
          <a:prstGeom prst="rect">
            <a:avLst/>
          </a:prstGeom>
        </p:spPr>
      </p:pic>
      <p:sp>
        <p:nvSpPr>
          <p:cNvPr id="2" name="Tekstfelt 1">
            <a:extLst>
              <a:ext uri="{FF2B5EF4-FFF2-40B4-BE49-F238E27FC236}">
                <a16:creationId xmlns:a16="http://schemas.microsoft.com/office/drawing/2014/main" id="{F2732D0D-0D85-470A-9927-0831FFFC93B9}"/>
              </a:ext>
            </a:extLst>
          </p:cNvPr>
          <p:cNvSpPr txBox="1"/>
          <p:nvPr/>
        </p:nvSpPr>
        <p:spPr>
          <a:xfrm>
            <a:off x="536717" y="2213072"/>
            <a:ext cx="5559283" cy="4504695"/>
          </a:xfrm>
          <a:prstGeom prst="rect">
            <a:avLst/>
          </a:prstGeom>
          <a:noFill/>
        </p:spPr>
        <p:txBody>
          <a:bodyPr wrap="square" rtlCol="0">
            <a:spAutoFit/>
          </a:bodyPr>
          <a:lstStyle/>
          <a:p>
            <a:pPr marL="144145" indent="-144145">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Değiştirilmesi gereken alışkanlıklar</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Gizlilik ve güvenlik, kullanıcılar için çok önemli faktörlerdir.</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Ancak her zaman bulunmazlar.</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Bu iki faktörü tehlikeye atan birçok saldırı türünün kurbanı olabiliriz.</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Sosyal medyayı kullanırken de hatalar yapabiliriz ve bu bizi etkiler.</a:t>
            </a:r>
          </a:p>
          <a:p>
            <a:endParaRPr lang="en-GB" dirty="0"/>
          </a:p>
        </p:txBody>
      </p:sp>
      <p:sp>
        <p:nvSpPr>
          <p:cNvPr id="10" name="Tekstfelt 9">
            <a:extLst>
              <a:ext uri="{FF2B5EF4-FFF2-40B4-BE49-F238E27FC236}">
                <a16:creationId xmlns:a16="http://schemas.microsoft.com/office/drawing/2014/main" id="{0277AE5B-8EC3-4997-8C73-BF5B01FDE7F8}"/>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2138167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6410227" y="2190214"/>
            <a:ext cx="5335571" cy="4005007"/>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Herhangi bir türde kişi ekleyin</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Sosyal ağlarda çok yaygın bir hata, herhangi bir tür kişiyi eklemektir. Bu, Facebook gibi platformlarda olabilir.</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Eklediğimiz şeyin gerçek bir kullanıcı değil de bir bot olması mümkündür.</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Onları nasıl ayırt edeceğinizi bilmeniz ve davetinizin aldığı herhangi bir kişiyi eklemekten kaçınmanız gerekir.</a:t>
            </a: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5F68CA41-3B9C-43DC-AD6C-C671921FE735}"/>
              </a:ext>
            </a:extLst>
          </p:cNvPr>
          <p:cNvPicPr>
            <a:picLocks noChangeAspect="1"/>
          </p:cNvPicPr>
          <p:nvPr/>
        </p:nvPicPr>
        <p:blipFill>
          <a:blip r:embed="rId5"/>
          <a:stretch>
            <a:fillRect/>
          </a:stretch>
        </p:blipFill>
        <p:spPr>
          <a:xfrm>
            <a:off x="9426" y="2543303"/>
            <a:ext cx="6410227" cy="4248968"/>
          </a:xfrm>
          <a:prstGeom prst="rect">
            <a:avLst/>
          </a:prstGeom>
        </p:spPr>
      </p:pic>
      <p:sp>
        <p:nvSpPr>
          <p:cNvPr id="10" name="Tekstfelt 9">
            <a:extLst>
              <a:ext uri="{FF2B5EF4-FFF2-40B4-BE49-F238E27FC236}">
                <a16:creationId xmlns:a16="http://schemas.microsoft.com/office/drawing/2014/main" id="{B8C68CF2-B76D-413D-AE7D-A10E726C3131}"/>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11973967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86920" y="2444738"/>
            <a:ext cx="6194021" cy="4005007"/>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Herhangi bir türde kişi ekleyin (2)</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Bazen botlar yalnızca kullanıcı verilerini toplamak için tasarlanır. Bu, gizliliğimizi tehlikeye atabilir. Eklediğimiz kişiler üzerinde gerçek bir filtreye sahip olmamız gerekiyor.</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Arkadaşlarımız arasında sorun olmayan kişilerin bulunması güvenliğimiz ve mahremiyetimiz için önemlidir.</a:t>
            </a:r>
          </a:p>
          <a:p>
            <a:pPr marL="144145" indent="-144145" algn="just">
              <a:lnSpc>
                <a:spcPct val="107000"/>
              </a:lnSpc>
              <a:spcAft>
                <a:spcPts val="8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2" name="Billede 1">
            <a:extLst>
              <a:ext uri="{FF2B5EF4-FFF2-40B4-BE49-F238E27FC236}">
                <a16:creationId xmlns:a16="http://schemas.microsoft.com/office/drawing/2014/main" id="{FD1F9061-FC93-47FA-8E11-091EA2EE78F8}"/>
              </a:ext>
            </a:extLst>
          </p:cNvPr>
          <p:cNvPicPr>
            <a:picLocks noChangeAspect="1"/>
          </p:cNvPicPr>
          <p:nvPr/>
        </p:nvPicPr>
        <p:blipFill>
          <a:blip r:embed="rId5"/>
          <a:stretch>
            <a:fillRect/>
          </a:stretch>
        </p:blipFill>
        <p:spPr>
          <a:xfrm>
            <a:off x="6680941" y="2260653"/>
            <a:ext cx="5511059" cy="3652961"/>
          </a:xfrm>
          <a:prstGeom prst="rect">
            <a:avLst/>
          </a:prstGeom>
        </p:spPr>
      </p:pic>
      <p:sp>
        <p:nvSpPr>
          <p:cNvPr id="10" name="Tekstfelt 9">
            <a:extLst>
              <a:ext uri="{FF2B5EF4-FFF2-40B4-BE49-F238E27FC236}">
                <a16:creationId xmlns:a16="http://schemas.microsoft.com/office/drawing/2014/main" id="{8C7CFBF0-867C-4D7C-B0CA-607928DC779F}"/>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729623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F2732D0D-0D85-470A-9927-0831FFFC93B9}"/>
              </a:ext>
            </a:extLst>
          </p:cNvPr>
          <p:cNvSpPr txBox="1"/>
          <p:nvPr/>
        </p:nvSpPr>
        <p:spPr>
          <a:xfrm>
            <a:off x="536717" y="2479383"/>
            <a:ext cx="7531518" cy="3112070"/>
          </a:xfrm>
          <a:prstGeom prst="rect">
            <a:avLst/>
          </a:prstGeom>
          <a:noFill/>
        </p:spPr>
        <p:txBody>
          <a:bodyPr wrap="square" rtlCol="0">
            <a:spAutoFit/>
          </a:bodyPr>
          <a:lstStyle/>
          <a:p>
            <a:pPr marL="144145" indent="-144145">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Herhangi bir yerden sosyal ağlara bağlanmayın</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Genellikle herhangi bir sitedeki sosyal ağlar aracılığıyla oturum açarsınız. Bu çok rahat, ancak mahremiyet için en iyisi değil.</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Kesinlikle birçok durumda bir sayfaya kaydolma veya Facebook veya Twitter aracılığıyla bir platforma bağlanma imkanı buluyoruz. O siteye kayıt olmaktan ve uzun bir form doldurmaktan kaçınıyoruz.</a:t>
            </a: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3" name="Tekstfelt 2">
            <a:extLst>
              <a:ext uri="{FF2B5EF4-FFF2-40B4-BE49-F238E27FC236}">
                <a16:creationId xmlns:a16="http://schemas.microsoft.com/office/drawing/2014/main" id="{8477B8DE-19E5-46AE-AC5E-C187CCB83A0D}"/>
              </a:ext>
            </a:extLst>
          </p:cNvPr>
          <p:cNvSpPr txBox="1"/>
          <p:nvPr/>
        </p:nvSpPr>
        <p:spPr>
          <a:xfrm>
            <a:off x="8685548" y="2479383"/>
            <a:ext cx="2957775" cy="3693319"/>
          </a:xfrm>
          <a:prstGeom prst="rect">
            <a:avLst/>
          </a:prstGeom>
          <a:noFill/>
          <a:ln>
            <a:solidFill>
              <a:schemeClr val="tx1"/>
            </a:solidFill>
          </a:ln>
        </p:spPr>
        <p:txBody>
          <a:bodyPr wrap="square" rtlCol="0">
            <a:spAutoFit/>
          </a:bodyPr>
          <a:lstStyle/>
          <a:p>
            <a:r>
              <a:rPr lang="tr" sz="2400" dirty="0">
                <a:effectLst/>
                <a:latin typeface="Calibri" panose="020F0502020204030204" pitchFamily="34" charset="0"/>
                <a:ea typeface="Calibri" panose="020F0502020204030204" pitchFamily="34" charset="0"/>
                <a:cs typeface="Arial" panose="020B0604020202020204" pitchFamily="34" charset="0"/>
              </a:rPr>
              <a:t>Sorun şu ki, Facebook aracılığıyla o web sitesine kişisel veriler sağlıyoruz. Paylaştığımız bu veriler/bilgiler üçüncü şahıslar tarafından reklam amaçlı kullanılabilir.</a:t>
            </a:r>
          </a:p>
          <a:p>
            <a:endParaRPr lang="en-GB" dirty="0"/>
          </a:p>
        </p:txBody>
      </p:sp>
      <p:sp>
        <p:nvSpPr>
          <p:cNvPr id="10" name="Tekstfelt 9">
            <a:extLst>
              <a:ext uri="{FF2B5EF4-FFF2-40B4-BE49-F238E27FC236}">
                <a16:creationId xmlns:a16="http://schemas.microsoft.com/office/drawing/2014/main" id="{575D8F6E-D7BF-44DA-85AF-CD616E7FED75}"/>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38094226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51876" y="2309704"/>
            <a:ext cx="7379691" cy="3507242"/>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Gerekenden daha fazla bilgi vermeyin</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Kesinlikle birçok kullanıcının sahip olduğu en kötü alışkanlıklardan biridir. Pek çok kişisel veriyi, gerçekten gerekli olmayan bilgileri sosyal ağlara giriyorlar.</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Örneğin, telefon numaramız, e-posta adresimiz, nerede yaşadığımıza dair bilgiler... Tüm bunlar reklamlarımızı etkiler ve kötü amaçlar için kullanılabilir.</a:t>
            </a: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a:extLst>
              <a:ext uri="{FF2B5EF4-FFF2-40B4-BE49-F238E27FC236}">
                <a16:creationId xmlns:a16="http://schemas.microsoft.com/office/drawing/2014/main" id="{ADA99415-9DA3-4EBB-9C09-4DAD8254BE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2635" y="2309704"/>
            <a:ext cx="3066554" cy="3066554"/>
          </a:xfrm>
          <a:prstGeom prst="rect">
            <a:avLst/>
          </a:prstGeom>
        </p:spPr>
      </p:pic>
      <p:sp>
        <p:nvSpPr>
          <p:cNvPr id="12" name="Tekstfelt 11">
            <a:extLst>
              <a:ext uri="{FF2B5EF4-FFF2-40B4-BE49-F238E27FC236}">
                <a16:creationId xmlns:a16="http://schemas.microsoft.com/office/drawing/2014/main" id="{60876C26-CC48-4E63-AB69-31A558A44B36}"/>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5042706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7" y="2346186"/>
            <a:ext cx="5421023" cy="3970189"/>
          </a:xfrm>
          <a:prstGeom prst="rect">
            <a:avLst/>
          </a:prstGeom>
          <a:noFill/>
        </p:spPr>
        <p:txBody>
          <a:bodyPr wrap="square" rtlCol="0">
            <a:spAutoFit/>
          </a:bodyPr>
          <a:lstStyle/>
          <a:p>
            <a:pPr>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Disiplinlerarası bir bakış açısıyla sosyal mühendislik</a:t>
            </a:r>
          </a:p>
          <a:p>
            <a:pPr marL="342900" lvl="0" indent="-342900">
              <a:lnSpc>
                <a:spcPct val="107000"/>
              </a:lnSpc>
              <a:spcAft>
                <a:spcPts val="800"/>
              </a:spcAft>
              <a:buFont typeface="Symbol" panose="05050102010706020507" pitchFamily="18" charset="2"/>
              <a:buChar char=""/>
            </a:pPr>
            <a:r>
              <a:rPr lang="tr" sz="2400" dirty="0">
                <a:effectLst/>
                <a:latin typeface="Calibri" panose="020F0502020204030204" pitchFamily="34" charset="0"/>
                <a:ea typeface="Calibri" panose="020F0502020204030204" pitchFamily="34" charset="0"/>
                <a:cs typeface="Arial" panose="020B0604020202020204" pitchFamily="34" charset="0"/>
              </a:rPr>
              <a:t>Bilgisayar korsanlarının kullandığı teknik nedeniyle bilgi teknolojisi, psikoloji, iş ve etik gibi disiplinler arası bir bakış açısıyla yaklaşmak gerekmektedir.</a:t>
            </a:r>
          </a:p>
          <a:p>
            <a:pPr marL="144145" indent="-144145" algn="just">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20552" y="4320798"/>
            <a:ext cx="4006523" cy="2147060"/>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F63B1053-9A20-450D-99FB-DA5BA6DA8DA6}"/>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25768918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6" y="1980904"/>
            <a:ext cx="7692884" cy="4400179"/>
          </a:xfrm>
          <a:prstGeom prst="rect">
            <a:avLst/>
          </a:prstGeom>
          <a:noFill/>
        </p:spPr>
        <p:txBody>
          <a:bodyPr wrap="square" rtlCol="0">
            <a:spAutoFit/>
          </a:bodyPr>
          <a:lstStyle/>
          <a:p>
            <a:pPr marL="144145" indent="-144145">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Bilgi teknolojisi disiplini</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Sosyal mühendislik, mevcut bilgi sistemleri ve bunların bir risk azaltma biçimi olarak kullanılan savunmaları bağlamında tartışılmalıdır.</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Çok faktörlü kimlik doğrulama, kuruluşların sistemlere erişen kişinin gerçekten bu erişime sahip olması gerektiğini doğrulamasının yaygın ve genellikle etkili bir yoludur.</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Ek bir faktör, bir sanal özel ağ (VPN) kullanımı olabilir, yani kullanıcıyı daha fazla doğrulamak için kimlik doğrulama.</a:t>
            </a:r>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4406" y="3155731"/>
            <a:ext cx="3425218" cy="1835544"/>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1FDC929C-76CD-4C2A-A682-040427E3CBD8}"/>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29770888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E2FC00A5-27D1-40F2-863D-0A7B8DE378FD}"/>
              </a:ext>
            </a:extLst>
          </p:cNvPr>
          <p:cNvSpPr txBox="1"/>
          <p:nvPr/>
        </p:nvSpPr>
        <p:spPr>
          <a:xfrm>
            <a:off x="439000" y="1981069"/>
            <a:ext cx="4934277" cy="2614305"/>
          </a:xfrm>
          <a:prstGeom prst="rect">
            <a:avLst/>
          </a:prstGeom>
          <a:noFill/>
        </p:spPr>
        <p:txBody>
          <a:bodyPr wrap="square" rtlCol="0">
            <a:spAutoFit/>
          </a:bodyPr>
          <a:lstStyle/>
          <a:p>
            <a:pPr marL="144145" indent="-144145">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İş perspektifi</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önemlidir, çünkü sosyal mühendislik birçok işletme türünü etkileyebilir ve kuruluşların nasıl yapılandırıldığı ve yönetildiği üzerinde etkileri olabilir.</a:t>
            </a:r>
          </a:p>
        </p:txBody>
      </p:sp>
      <p:sp>
        <p:nvSpPr>
          <p:cNvPr id="4" name="Tekstfelt 3">
            <a:extLst>
              <a:ext uri="{FF2B5EF4-FFF2-40B4-BE49-F238E27FC236}">
                <a16:creationId xmlns:a16="http://schemas.microsoft.com/office/drawing/2014/main" id="{48DF24AC-4AD2-4F02-8FE5-1335F6E0A2D8}"/>
              </a:ext>
            </a:extLst>
          </p:cNvPr>
          <p:cNvSpPr txBox="1"/>
          <p:nvPr/>
        </p:nvSpPr>
        <p:spPr>
          <a:xfrm>
            <a:off x="5880880" y="2464952"/>
            <a:ext cx="5698501" cy="4129144"/>
          </a:xfrm>
          <a:prstGeom prst="rect">
            <a:avLst/>
          </a:prstGeom>
          <a:noFill/>
        </p:spPr>
        <p:txBody>
          <a:bodyPr wrap="square" rtlCol="0">
            <a:spAutoFit/>
          </a:bodyPr>
          <a:lstStyle/>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sosyal mühendislik saldırılarını etkileyen faktörlerin belirlenmesine yardımcı olur ve aşağıdaki iş alanlarıyla ilgili olarak daha spesifik terimlerle ele alındığında faydalıdır: eğitim ve geliştirme, belgelenmiş politikalar, iç denetim prosedürleri, bütçeler ve organizasyon kültürü.</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saldırılara katkıda bulunabilecek alanlardaki eksiklikleri tespit edebilir.</a:t>
            </a: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009" y="4677654"/>
            <a:ext cx="2969551" cy="1981068"/>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CC4C8B47-A5A4-4B40-9E57-16790199FA89}"/>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30344510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48DF24AC-4AD2-4F02-8FE5-1335F6E0A2D8}"/>
              </a:ext>
            </a:extLst>
          </p:cNvPr>
          <p:cNvSpPr txBox="1"/>
          <p:nvPr/>
        </p:nvSpPr>
        <p:spPr>
          <a:xfrm>
            <a:off x="405194" y="2505912"/>
            <a:ext cx="5698501" cy="3112070"/>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etik bakış açısı</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başka bir insanı manipüle etme fikri birçok etik ilkeyi ihlal ettiğinden, toplum mühendisliği ve ilgili araştırma bağlamında önemlidir.</a:t>
            </a:r>
          </a:p>
          <a:p>
            <a:pPr marL="144145" indent="-144145">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bir sosyal mühendislik olayı durumunda, mağdurları tedavi etmeye yardımcı olur.</a:t>
            </a: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6755" y="2336947"/>
            <a:ext cx="5328528" cy="3554806"/>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28702357-5691-4B83-B11A-B791076A4F8A}"/>
              </a:ext>
            </a:extLst>
          </p:cNvPr>
          <p:cNvSpPr txBox="1"/>
          <p:nvPr/>
        </p:nvSpPr>
        <p:spPr>
          <a:xfrm>
            <a:off x="1559142" y="1097285"/>
            <a:ext cx="10632858" cy="769441"/>
          </a:xfrm>
          <a:prstGeom prst="rect">
            <a:avLst/>
          </a:prstGeom>
          <a:noFill/>
        </p:spPr>
        <p:txBody>
          <a:bodyPr wrap="square">
            <a:spAutoFit/>
          </a:bodyPr>
          <a:lstStyle/>
          <a:p>
            <a:r>
              <a:rPr lang="tr" sz="4400" dirty="0"/>
              <a:t>Tedbirler - Siber Güvenliği İyileştirin</a:t>
            </a:r>
          </a:p>
        </p:txBody>
      </p:sp>
    </p:spTree>
    <p:extLst>
      <p:ext uri="{BB962C8B-B14F-4D97-AF65-F5344CB8AC3E}">
        <p14:creationId xmlns:p14="http://schemas.microsoft.com/office/powerpoint/2010/main" val="17525497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15255" r="9753" b="24593"/>
          <a:stretch/>
        </p:blipFill>
        <p:spPr>
          <a:xfrm>
            <a:off x="536717" y="2721166"/>
            <a:ext cx="11210108" cy="4294666"/>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747968" y="2894846"/>
            <a:ext cx="10998857" cy="2858155"/>
          </a:xfrm>
          <a:prstGeom prst="rect">
            <a:avLst/>
          </a:prstGeom>
          <a:noFill/>
        </p:spPr>
        <p:txBody>
          <a:bodyPr wrap="square" rtlCol="0">
            <a:spAutoFit/>
          </a:bodyPr>
          <a:lstStyle/>
          <a:p>
            <a:pPr marL="144145" indent="-144145" algn="just">
              <a:lnSpc>
                <a:spcPct val="107000"/>
              </a:lnSpc>
              <a:spcAft>
                <a:spcPts val="800"/>
              </a:spcAft>
            </a:pPr>
            <a:r>
              <a:rPr lang="tr"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Ekipman envanteri</a:t>
            </a:r>
          </a:p>
          <a:p>
            <a:pPr marL="144145" indent="-144145" algn="just">
              <a:lnSpc>
                <a:spcPct val="107000"/>
              </a:lnSpc>
              <a:spcAft>
                <a:spcPts val="800"/>
              </a:spcAft>
            </a:pPr>
            <a:r>
              <a:rPr lang="tr"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Uygulamaların ve işletim sistemlerinin envanteri</a:t>
            </a:r>
          </a:p>
          <a:p>
            <a:pPr marL="144145" indent="-144145" algn="just">
              <a:lnSpc>
                <a:spcPct val="107000"/>
              </a:lnSpc>
              <a:spcAft>
                <a:spcPts val="800"/>
              </a:spcAft>
            </a:pPr>
            <a:r>
              <a:rPr lang="tr"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Kablosuz ekipman kontrolü</a:t>
            </a:r>
          </a:p>
          <a:p>
            <a:pPr marL="144145" indent="-144145" algn="just">
              <a:lnSpc>
                <a:spcPct val="107000"/>
              </a:lnSpc>
              <a:spcAft>
                <a:spcPts val="800"/>
              </a:spcAft>
            </a:pPr>
            <a:r>
              <a:rPr lang="tr"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Ağ güvenliği tasarımı</a:t>
            </a:r>
          </a:p>
          <a:p>
            <a:pPr marL="144145" indent="-144145" algn="just">
              <a:lnSpc>
                <a:spcPct val="107000"/>
              </a:lnSpc>
              <a:spcAft>
                <a:spcPts val="800"/>
              </a:spcAft>
            </a:pPr>
            <a:r>
              <a:rPr lang="tr"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Ağ bağlantı noktalarını, iletişim protokollerini ve hizmetlerini sınırlama ve kontrol etme</a:t>
            </a:r>
          </a:p>
          <a:p>
            <a:endParaRPr lang="en-GB"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1AD3EED5-7AB3-43CE-A0B9-E156DDDCBF32}"/>
              </a:ext>
            </a:extLst>
          </p:cNvPr>
          <p:cNvSpPr txBox="1"/>
          <p:nvPr/>
        </p:nvSpPr>
        <p:spPr>
          <a:xfrm>
            <a:off x="1591416" y="1239664"/>
            <a:ext cx="6097836" cy="784702"/>
          </a:xfrm>
          <a:prstGeom prst="rect">
            <a:avLst/>
          </a:prstGeom>
          <a:noFill/>
        </p:spPr>
        <p:txBody>
          <a:bodyPr wrap="square">
            <a:spAutoFit/>
          </a:bodyPr>
          <a:lstStyle/>
          <a:p>
            <a:pPr marL="144145" indent="-144145" algn="just">
              <a:lnSpc>
                <a:spcPct val="107000"/>
              </a:lnSpc>
              <a:spcAft>
                <a:spcPts val="800"/>
              </a:spcAft>
            </a:pPr>
            <a:r>
              <a:rPr lang="tr" sz="4400" dirty="0">
                <a:effectLst/>
                <a:latin typeface="Calibri" panose="020F0502020204030204" pitchFamily="34" charset="0"/>
                <a:ea typeface="Calibri" panose="020F0502020204030204" pitchFamily="34" charset="0"/>
                <a:cs typeface="Arial" panose="020B0604020202020204" pitchFamily="34" charset="0"/>
              </a:rPr>
              <a:t>Güvenlik teknikleri</a:t>
            </a:r>
          </a:p>
        </p:txBody>
      </p:sp>
    </p:spTree>
    <p:extLst>
      <p:ext uri="{BB962C8B-B14F-4D97-AF65-F5344CB8AC3E}">
        <p14:creationId xmlns:p14="http://schemas.microsoft.com/office/powerpoint/2010/main" val="20477169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9545" r="9753" b="24593"/>
          <a:stretch/>
        </p:blipFill>
        <p:spPr>
          <a:xfrm>
            <a:off x="536717" y="2313542"/>
            <a:ext cx="11210108" cy="4702290"/>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941090" y="3091021"/>
            <a:ext cx="10998857" cy="2858155"/>
          </a:xfrm>
          <a:prstGeom prst="rect">
            <a:avLst/>
          </a:prstGeom>
          <a:noFill/>
        </p:spPr>
        <p:txBody>
          <a:bodyPr wrap="square" rtlCol="0">
            <a:spAutoFit/>
          </a:bodyPr>
          <a:lstStyle/>
          <a:p>
            <a:pPr marL="144145" indent="-144145" algn="just">
              <a:lnSpc>
                <a:spcPct val="107000"/>
              </a:lnSpc>
              <a:spcAft>
                <a:spcPts val="800"/>
              </a:spcAft>
            </a:pPr>
            <a:r>
              <a:rPr lang="tr"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Çevre alanlarının korunması</a:t>
            </a:r>
          </a:p>
          <a:p>
            <a:pPr marL="144145" indent="-144145" algn="just">
              <a:lnSpc>
                <a:spcPct val="107000"/>
              </a:lnSpc>
              <a:spcAft>
                <a:spcPts val="800"/>
              </a:spcAft>
            </a:pPr>
            <a:r>
              <a:rPr lang="tr"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Konumlara fiziksel erişim</a:t>
            </a:r>
          </a:p>
          <a:p>
            <a:pPr marL="144145" indent="-144145" algn="just">
              <a:lnSpc>
                <a:spcPct val="107000"/>
              </a:lnSpc>
              <a:spcAft>
                <a:spcPts val="800"/>
              </a:spcAft>
            </a:pPr>
            <a:r>
              <a:rPr lang="tr"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Yönetici ayrıcalıklarının kontrollü kullanımı</a:t>
            </a:r>
          </a:p>
          <a:p>
            <a:pPr marL="144145" indent="-144145" algn="just">
              <a:lnSpc>
                <a:spcPct val="107000"/>
              </a:lnSpc>
              <a:spcAft>
                <a:spcPts val="800"/>
              </a:spcAft>
            </a:pPr>
            <a:r>
              <a:rPr lang="tr"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Kullanıcı hesaplarını izleme ve kontrol etme</a:t>
            </a:r>
          </a:p>
          <a:p>
            <a:pPr marL="144145" indent="-144145" algn="just">
              <a:lnSpc>
                <a:spcPct val="107000"/>
              </a:lnSpc>
              <a:spcAft>
                <a:spcPts val="800"/>
              </a:spcAft>
            </a:pPr>
            <a:r>
              <a:rPr lang="tr"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Beceri değerlendirmesi ve güvenlik eğitimi</a:t>
            </a:r>
          </a:p>
          <a:p>
            <a:endParaRPr lang="en-GB"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0DF81564-4636-43D8-ACE2-FDE7F3544762}"/>
              </a:ext>
            </a:extLst>
          </p:cNvPr>
          <p:cNvSpPr txBox="1"/>
          <p:nvPr/>
        </p:nvSpPr>
        <p:spPr>
          <a:xfrm>
            <a:off x="1591416" y="1239664"/>
            <a:ext cx="6097836" cy="784702"/>
          </a:xfrm>
          <a:prstGeom prst="rect">
            <a:avLst/>
          </a:prstGeom>
          <a:noFill/>
        </p:spPr>
        <p:txBody>
          <a:bodyPr wrap="square">
            <a:spAutoFit/>
          </a:bodyPr>
          <a:lstStyle/>
          <a:p>
            <a:pPr marL="144145" indent="-144145" algn="just">
              <a:lnSpc>
                <a:spcPct val="107000"/>
              </a:lnSpc>
              <a:spcAft>
                <a:spcPts val="800"/>
              </a:spcAft>
            </a:pPr>
            <a:r>
              <a:rPr lang="tr" sz="4400" dirty="0">
                <a:effectLst/>
                <a:latin typeface="Calibri" panose="020F0502020204030204" pitchFamily="34" charset="0"/>
                <a:ea typeface="Calibri" panose="020F0502020204030204" pitchFamily="34" charset="0"/>
                <a:cs typeface="Arial" panose="020B0604020202020204" pitchFamily="34" charset="0"/>
              </a:rPr>
              <a:t>Güvenlik teknikleri</a:t>
            </a:r>
          </a:p>
        </p:txBody>
      </p:sp>
    </p:spTree>
    <p:extLst>
      <p:ext uri="{BB962C8B-B14F-4D97-AF65-F5344CB8AC3E}">
        <p14:creationId xmlns:p14="http://schemas.microsoft.com/office/powerpoint/2010/main" val="286912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8B0881B-D924-4AA2-BAE9-A814F8972991}"/>
              </a:ext>
            </a:extLst>
          </p:cNvPr>
          <p:cNvPicPr>
            <a:picLocks noChangeAspect="1"/>
          </p:cNvPicPr>
          <p:nvPr/>
        </p:nvPicPr>
        <p:blipFill>
          <a:blip r:embed="rId3"/>
          <a:stretch>
            <a:fillRect/>
          </a:stretch>
        </p:blipFill>
        <p:spPr>
          <a:xfrm>
            <a:off x="5800426" y="1187777"/>
            <a:ext cx="5429111" cy="2390492"/>
          </a:xfrm>
          <a:prstGeom prst="rect">
            <a:avLst/>
          </a:prstGeom>
        </p:spPr>
      </p:pic>
      <p:sp>
        <p:nvSpPr>
          <p:cNvPr id="3" name="Tekstfelt 2">
            <a:extLst>
              <a:ext uri="{FF2B5EF4-FFF2-40B4-BE49-F238E27FC236}">
                <a16:creationId xmlns:a16="http://schemas.microsoft.com/office/drawing/2014/main" id="{EB608D97-D774-4C8E-8092-2C8EFD863B41}"/>
              </a:ext>
            </a:extLst>
          </p:cNvPr>
          <p:cNvSpPr txBox="1"/>
          <p:nvPr/>
        </p:nvSpPr>
        <p:spPr>
          <a:xfrm>
            <a:off x="439000" y="1771650"/>
            <a:ext cx="5000266" cy="4297587"/>
          </a:xfrm>
          <a:prstGeom prst="rect">
            <a:avLst/>
          </a:prstGeom>
          <a:noFill/>
        </p:spPr>
        <p:txBody>
          <a:bodyPr wrap="square" rtlCol="0">
            <a:spAutoFit/>
          </a:bodyPr>
          <a:lstStyle/>
          <a:p>
            <a:pPr marL="144145" indent="-144145" algn="just">
              <a:lnSpc>
                <a:spcPct val="107000"/>
              </a:lnSpc>
              <a:spcAft>
                <a:spcPts val="800"/>
              </a:spcAft>
            </a:pPr>
            <a:r>
              <a:rPr lang="tr" sz="2800" dirty="0">
                <a:effectLst/>
                <a:latin typeface="Calibri" panose="020F0502020204030204" pitchFamily="34" charset="0"/>
                <a:ea typeface="Calibri" panose="020F0502020204030204" pitchFamily="34" charset="0"/>
                <a:cs typeface="Arial" panose="020B0604020202020204" pitchFamily="34" charset="0"/>
              </a:rPr>
              <a:t>VPN (Sanal Özel Ağ)</a:t>
            </a:r>
          </a:p>
          <a:p>
            <a:pPr>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Sanal özel ağ, İnternet gibi güvenli olmayan bir ağ üzerinden güvenli bir bağlantıdır. Sanal, benzersiz bir ağın, iletişim kuran ve tek bir ağ olarak yönetilebilen, coğrafi olarak dağıtılmış bir grup bilgisayarın varlığı anlamına gelir.</a:t>
            </a:r>
          </a:p>
          <a:p>
            <a:pPr>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Özel, erişim kontrolü olan bir sanal ağ anlamına gelir.</a:t>
            </a:r>
            <a:endParaRPr lang="en-GB" sz="2400" dirty="0"/>
          </a:p>
        </p:txBody>
      </p:sp>
      <p:pic>
        <p:nvPicPr>
          <p:cNvPr id="4" name="Billede 3">
            <a:extLst>
              <a:ext uri="{FF2B5EF4-FFF2-40B4-BE49-F238E27FC236}">
                <a16:creationId xmlns:a16="http://schemas.microsoft.com/office/drawing/2014/main" id="{B5228C4B-50FB-41FB-BA8C-CC5BD81BCEC8}"/>
              </a:ext>
            </a:extLst>
          </p:cNvPr>
          <p:cNvPicPr>
            <a:picLocks noChangeAspect="1"/>
          </p:cNvPicPr>
          <p:nvPr/>
        </p:nvPicPr>
        <p:blipFill>
          <a:blip r:embed="rId4"/>
          <a:stretch>
            <a:fillRect/>
          </a:stretch>
        </p:blipFill>
        <p:spPr>
          <a:xfrm>
            <a:off x="7169249" y="3909339"/>
            <a:ext cx="4060288" cy="2621507"/>
          </a:xfrm>
          <a:prstGeom prst="rect">
            <a:avLst/>
          </a:prstGeom>
        </p:spPr>
      </p:pic>
      <p:sp>
        <p:nvSpPr>
          <p:cNvPr id="6" name="Tekstfelt 5">
            <a:extLst>
              <a:ext uri="{FF2B5EF4-FFF2-40B4-BE49-F238E27FC236}">
                <a16:creationId xmlns:a16="http://schemas.microsoft.com/office/drawing/2014/main" id="{ED0C5B70-EB18-4ED3-9A0B-1344CB013B59}"/>
              </a:ext>
            </a:extLst>
          </p:cNvPr>
          <p:cNvSpPr txBox="1"/>
          <p:nvPr/>
        </p:nvSpPr>
        <p:spPr>
          <a:xfrm>
            <a:off x="5671329" y="3419745"/>
            <a:ext cx="1659118" cy="2308324"/>
          </a:xfrm>
          <a:prstGeom prst="rect">
            <a:avLst/>
          </a:prstGeom>
          <a:noFill/>
        </p:spPr>
        <p:txBody>
          <a:bodyPr wrap="square" rtlCol="0">
            <a:spAutoFit/>
          </a:bodyPr>
          <a:lstStyle/>
          <a:p>
            <a:r>
              <a:rPr lang="tr" dirty="0">
                <a:solidFill>
                  <a:srgbClr val="FF0000"/>
                </a:solidFill>
              </a:rPr>
              <a:t>Uzaktan erişim için VPN</a:t>
            </a:r>
          </a:p>
          <a:p>
            <a:r>
              <a:rPr lang="tr" dirty="0">
                <a:solidFill>
                  <a:srgbClr val="FF0000"/>
                </a:solidFill>
              </a:rPr>
              <a:t>Güvenli bir endüstriyel altyapı oluşturmak</a:t>
            </a:r>
          </a:p>
          <a:p>
            <a:endParaRPr lang="en-GB" dirty="0"/>
          </a:p>
        </p:txBody>
      </p:sp>
      <p:grpSp>
        <p:nvGrpSpPr>
          <p:cNvPr id="7" name="Gruppe 6">
            <a:extLst>
              <a:ext uri="{FF2B5EF4-FFF2-40B4-BE49-F238E27FC236}">
                <a16:creationId xmlns:a16="http://schemas.microsoft.com/office/drawing/2014/main" id="{F9578A17-03FE-42CB-829F-803C50F6C58A}"/>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2AD84709-98AE-4D46-8EBF-A0C30B74D891}"/>
                </a:ext>
              </a:extLst>
            </p:cNvPr>
            <p:cNvPicPr>
              <a:picLocks noChangeAspect="1"/>
            </p:cNvPicPr>
            <p:nvPr/>
          </p:nvPicPr>
          <p:blipFill>
            <a:blip r:embed="rId5"/>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DE9E422-19E7-4FBD-BADE-70FBEA8E5700}"/>
                </a:ext>
              </a:extLst>
            </p:cNvPr>
            <p:cNvPicPr>
              <a:picLocks noChangeAspect="1"/>
            </p:cNvPicPr>
            <p:nvPr/>
          </p:nvPicPr>
          <p:blipFill>
            <a:blip r:embed="rId6"/>
            <a:stretch>
              <a:fillRect/>
            </a:stretch>
          </p:blipFill>
          <p:spPr>
            <a:xfrm>
              <a:off x="8532295" y="404279"/>
              <a:ext cx="3066554" cy="670618"/>
            </a:xfrm>
            <a:prstGeom prst="rect">
              <a:avLst/>
            </a:prstGeom>
          </p:spPr>
        </p:pic>
      </p:grpSp>
      <p:sp>
        <p:nvSpPr>
          <p:cNvPr id="5" name="Tekstfelt 4">
            <a:extLst>
              <a:ext uri="{FF2B5EF4-FFF2-40B4-BE49-F238E27FC236}">
                <a16:creationId xmlns:a16="http://schemas.microsoft.com/office/drawing/2014/main" id="{3FE86D48-C80C-488E-830D-3C914A2AD117}"/>
              </a:ext>
            </a:extLst>
          </p:cNvPr>
          <p:cNvSpPr txBox="1"/>
          <p:nvPr/>
        </p:nvSpPr>
        <p:spPr>
          <a:xfrm>
            <a:off x="2171079" y="863799"/>
            <a:ext cx="2864386" cy="769441"/>
          </a:xfrm>
          <a:prstGeom prst="rect">
            <a:avLst/>
          </a:prstGeom>
          <a:noFill/>
        </p:spPr>
        <p:txBody>
          <a:bodyPr wrap="square" rtlCol="0">
            <a:spAutoFit/>
          </a:bodyPr>
          <a:lstStyle/>
          <a:p>
            <a:r>
              <a:rPr lang="tr" sz="4400" dirty="0">
                <a:latin typeface="Calibri" panose="020F0502020204030204" pitchFamily="34" charset="0"/>
                <a:ea typeface="Calibri" panose="020F0502020204030204" pitchFamily="34" charset="0"/>
                <a:cs typeface="Arial" panose="020B0604020202020204" pitchFamily="34" charset="0"/>
              </a:rPr>
              <a:t>VPN</a:t>
            </a:r>
            <a:endParaRPr lang="en-GB" sz="4400" dirty="0"/>
          </a:p>
        </p:txBody>
      </p:sp>
    </p:spTree>
    <p:extLst>
      <p:ext uri="{BB962C8B-B14F-4D97-AF65-F5344CB8AC3E}">
        <p14:creationId xmlns:p14="http://schemas.microsoft.com/office/powerpoint/2010/main" val="120128208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479B94A-6325-46EE-8DA1-E2FCF9802897}"/>
              </a:ext>
            </a:extLst>
          </p:cNvPr>
          <p:cNvSpPr txBox="1"/>
          <p:nvPr/>
        </p:nvSpPr>
        <p:spPr>
          <a:xfrm>
            <a:off x="395047" y="2004243"/>
            <a:ext cx="10628068" cy="4654479"/>
          </a:xfrm>
          <a:prstGeom prst="rect">
            <a:avLst/>
          </a:prstGeom>
          <a:noFill/>
        </p:spPr>
        <p:txBody>
          <a:bodyPr wrap="square" rtlCol="0">
            <a:spAutoFit/>
          </a:bodyPr>
          <a:lstStyle/>
          <a:p>
            <a:pPr algn="just">
              <a:lnSpc>
                <a:spcPct val="107000"/>
              </a:lnSpc>
              <a:spcAft>
                <a:spcPts val="800"/>
              </a:spcAft>
            </a:pPr>
            <a:r>
              <a:rPr lang="tr" sz="2400" u="sng" dirty="0">
                <a:effectLst/>
                <a:latin typeface="Calibri" panose="020F0502020204030204" pitchFamily="34" charset="0"/>
                <a:ea typeface="Calibri" panose="020F0502020204030204" pitchFamily="34" charset="0"/>
                <a:cs typeface="Arial" panose="020B0604020202020204" pitchFamily="34" charset="0"/>
              </a:rPr>
              <a:t>Sorular Tartışma Forumu </a:t>
            </a:r>
            <a:r>
              <a:rPr lang="tr" sz="2400" dirty="0">
                <a:effectLst/>
                <a:latin typeface="Calibri" panose="020F0502020204030204" pitchFamily="34" charset="0"/>
                <a:ea typeface="Calibri" panose="020F0502020204030204" pitchFamily="34" charset="0"/>
                <a:cs typeface="Arial" panose="020B0604020202020204" pitchFamily="34" charset="0"/>
              </a:rPr>
              <a:t>kısa bir açıklama ile cevaplanacak. Cevaplar, mentorluk oturumları sırasında mentor ile tartışılacaktır.</a:t>
            </a:r>
          </a:p>
          <a:p>
            <a:pPr>
              <a:lnSpc>
                <a:spcPct val="107000"/>
              </a:lnSpc>
            </a:pPr>
            <a:r>
              <a:rPr lang="tr" sz="2400" dirty="0">
                <a:effectLst/>
                <a:latin typeface="Calibri" panose="020F0502020204030204" pitchFamily="34" charset="0"/>
                <a:ea typeface="Calibri" panose="020F0502020204030204" pitchFamily="34" charset="0"/>
                <a:cs typeface="Arial" panose="020B0604020202020204" pitchFamily="34" charset="0"/>
              </a:rPr>
              <a:t>1. Sosyal Ağlardaki Riskler Nelerdir?</a:t>
            </a:r>
          </a:p>
          <a:p>
            <a:pPr>
              <a:lnSpc>
                <a:spcPct val="107000"/>
              </a:lnSpc>
            </a:pPr>
            <a:r>
              <a:rPr lang="tr" sz="2400" dirty="0">
                <a:effectLst/>
                <a:latin typeface="Calibri" panose="020F0502020204030204" pitchFamily="34" charset="0"/>
                <a:ea typeface="Calibri" panose="020F0502020204030204" pitchFamily="34" charset="0"/>
                <a:cs typeface="Arial" panose="020B0604020202020204" pitchFamily="34" charset="0"/>
              </a:rPr>
              <a:t>2. Sosyal Ağlarda Güvenlik ve Gizliliğe Sahip Olmak İçin Önlemler</a:t>
            </a:r>
          </a:p>
          <a:p>
            <a:pPr>
              <a:lnSpc>
                <a:spcPct val="107000"/>
              </a:lnSpc>
              <a:spcAft>
                <a:spcPts val="1000"/>
              </a:spcAft>
            </a:pPr>
            <a:r>
              <a:rPr lang="tr" sz="2400" dirty="0">
                <a:effectLst/>
                <a:latin typeface="Calibri" panose="020F0502020204030204" pitchFamily="34" charset="0"/>
                <a:ea typeface="Calibri" panose="020F0502020204030204" pitchFamily="34" charset="0"/>
                <a:cs typeface="Arial" panose="020B0604020202020204" pitchFamily="34" charset="0"/>
              </a:rPr>
              <a:t>3. Sosyal Ağlarda Temel Güvenlik Teknikleri Hangileridir?</a:t>
            </a:r>
          </a:p>
          <a:p>
            <a:pPr>
              <a:lnSpc>
                <a:spcPct val="107000"/>
              </a:lnSpc>
              <a:spcAft>
                <a:spcPts val="800"/>
              </a:spcAft>
            </a:pPr>
            <a:r>
              <a:rPr lang="tr" sz="2400" dirty="0">
                <a:effectLst/>
                <a:latin typeface="Calibri" panose="020F0502020204030204" pitchFamily="34" charset="0"/>
                <a:ea typeface="Calibri" panose="020F0502020204030204" pitchFamily="34" charset="0"/>
                <a:cs typeface="Arial" panose="020B0604020202020204" pitchFamily="34" charset="0"/>
              </a:rPr>
              <a:t> </a:t>
            </a:r>
            <a:r>
              <a:rPr lang="tr" sz="2400" u="sng" dirty="0">
                <a:effectLst/>
                <a:latin typeface="Calibri" panose="020F0502020204030204" pitchFamily="34" charset="0"/>
                <a:ea typeface="Calibri" panose="020F0502020204030204" pitchFamily="34" charset="0"/>
                <a:cs typeface="Arial" panose="020B0604020202020204" pitchFamily="34" charset="0"/>
              </a:rPr>
              <a:t>Öz değerlendirme soruları. </a:t>
            </a:r>
            <a:r>
              <a:rPr lang="tr" sz="2400" dirty="0">
                <a:effectLst/>
                <a:latin typeface="Calibri" panose="020F0502020204030204" pitchFamily="34" charset="0"/>
                <a:ea typeface="Calibri" panose="020F0502020204030204" pitchFamily="34" charset="0"/>
                <a:cs typeface="Arial" panose="020B0604020202020204" pitchFamily="34" charset="0"/>
              </a:rPr>
              <a:t>Öğrenci yanıtladıktan sonra sonuçları görebilir ve bunları platformda kayıtlı sonuçlarla karşılaştırabilir.</a:t>
            </a:r>
          </a:p>
          <a:p>
            <a:pPr algn="just">
              <a:lnSpc>
                <a:spcPct val="107000"/>
              </a:lnSpc>
            </a:pPr>
            <a:r>
              <a:rPr lang="tr" sz="2400" dirty="0">
                <a:effectLst/>
                <a:latin typeface="Calibri" panose="020F0502020204030204" pitchFamily="34" charset="0"/>
                <a:ea typeface="Calibri" panose="020F0502020204030204" pitchFamily="34" charset="0"/>
                <a:cs typeface="Arial" panose="020B0604020202020204" pitchFamily="34" charset="0"/>
              </a:rPr>
              <a:t>• Sosyal Ağlardaki Riskler</a:t>
            </a:r>
          </a:p>
          <a:p>
            <a:pPr algn="just">
              <a:lnSpc>
                <a:spcPct val="107000"/>
              </a:lnSpc>
            </a:pPr>
            <a:r>
              <a:rPr lang="tr" sz="2400" dirty="0">
                <a:effectLst/>
                <a:latin typeface="Calibri" panose="020F0502020204030204" pitchFamily="34" charset="0"/>
                <a:ea typeface="Calibri" panose="020F0502020204030204" pitchFamily="34" charset="0"/>
                <a:cs typeface="Arial" panose="020B0604020202020204" pitchFamily="34" charset="0"/>
              </a:rPr>
              <a:t>• Sosyal Ağlarda Güvenlik ve Gizlilik</a:t>
            </a:r>
          </a:p>
          <a:p>
            <a:pPr algn="just">
              <a:lnSpc>
                <a:spcPct val="107000"/>
              </a:lnSpc>
            </a:pPr>
            <a:r>
              <a:rPr lang="tr" sz="2400" dirty="0">
                <a:effectLst/>
                <a:latin typeface="Calibri" panose="020F0502020204030204" pitchFamily="34" charset="0"/>
                <a:ea typeface="Calibri" panose="020F0502020204030204" pitchFamily="34" charset="0"/>
                <a:cs typeface="Arial" panose="020B0604020202020204" pitchFamily="34" charset="0"/>
              </a:rPr>
              <a:t>• Güvenlik teknikleri</a:t>
            </a:r>
          </a:p>
          <a:p>
            <a:endParaRPr lang="en-GB" dirty="0"/>
          </a:p>
        </p:txBody>
      </p:sp>
      <p:grpSp>
        <p:nvGrpSpPr>
          <p:cNvPr id="4" name="Gruppe 3">
            <a:extLst>
              <a:ext uri="{FF2B5EF4-FFF2-40B4-BE49-F238E27FC236}">
                <a16:creationId xmlns:a16="http://schemas.microsoft.com/office/drawing/2014/main" id="{3926C1EC-0073-4C6E-9DDD-04D22672EACF}"/>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BD09AF7B-FBAD-44D9-8043-1327B4727B64}"/>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A3353CBD-0E23-4776-9222-9823DE99E1E8}"/>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3" name="Tekstfelt 2">
            <a:extLst>
              <a:ext uri="{FF2B5EF4-FFF2-40B4-BE49-F238E27FC236}">
                <a16:creationId xmlns:a16="http://schemas.microsoft.com/office/drawing/2014/main" id="{BB6DC007-BCB5-4666-90B1-17835AA2B30A}"/>
              </a:ext>
            </a:extLst>
          </p:cNvPr>
          <p:cNvSpPr txBox="1"/>
          <p:nvPr/>
        </p:nvSpPr>
        <p:spPr>
          <a:xfrm>
            <a:off x="2159306" y="863799"/>
            <a:ext cx="5475383" cy="1046440"/>
          </a:xfrm>
          <a:prstGeom prst="rect">
            <a:avLst/>
          </a:prstGeom>
          <a:noFill/>
        </p:spPr>
        <p:txBody>
          <a:bodyPr wrap="square" rtlCol="0">
            <a:spAutoFit/>
          </a:bodyPr>
          <a:lstStyle/>
          <a:p>
            <a:r>
              <a:rPr lang="tr" sz="4400" dirty="0">
                <a:effectLst/>
                <a:ea typeface="Cambria" panose="02040503050406030204" pitchFamily="18" charset="0"/>
                <a:cs typeface="Cambria" panose="02040503050406030204" pitchFamily="18" charset="0"/>
              </a:rPr>
              <a:t>Sorular:</a:t>
            </a:r>
            <a:endParaRPr lang="en-GB" sz="4400" dirty="0">
              <a:effectLst/>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624552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1744947-C2BD-4821-BF95-993CED0BF350}"/>
              </a:ext>
            </a:extLst>
          </p:cNvPr>
          <p:cNvSpPr txBox="1"/>
          <p:nvPr/>
        </p:nvSpPr>
        <p:spPr>
          <a:xfrm>
            <a:off x="3654640" y="2620652"/>
            <a:ext cx="5778631" cy="1938992"/>
          </a:xfrm>
          <a:prstGeom prst="rect">
            <a:avLst/>
          </a:prstGeom>
          <a:noFill/>
        </p:spPr>
        <p:txBody>
          <a:bodyPr wrap="square" rtlCol="0">
            <a:spAutoFit/>
          </a:bodyPr>
          <a:lstStyle/>
          <a:p>
            <a:r>
              <a:rPr lang="tr" sz="6000" dirty="0"/>
              <a:t>İlginiz için teşekkür ederiz</a:t>
            </a:r>
            <a:endParaRPr lang="en-GB" sz="6000" dirty="0"/>
          </a:p>
        </p:txBody>
      </p:sp>
      <p:grpSp>
        <p:nvGrpSpPr>
          <p:cNvPr id="4" name="Gruppe 3">
            <a:extLst>
              <a:ext uri="{FF2B5EF4-FFF2-40B4-BE49-F238E27FC236}">
                <a16:creationId xmlns:a16="http://schemas.microsoft.com/office/drawing/2014/main" id="{1A3DBA11-49E3-4F85-B155-F15EC8047472}"/>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76D778A3-2B8C-41D2-962F-41A4E7A4B12A}"/>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593CFC70-2267-41A7-9882-DAE14A38F09F}"/>
                </a:ext>
              </a:extLst>
            </p:cNvPr>
            <p:cNvPicPr>
              <a:picLocks noChangeAspect="1"/>
            </p:cNvPicPr>
            <p:nvPr/>
          </p:nvPicPr>
          <p:blipFill>
            <a:blip r:embed="rId4"/>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1724809630"/>
      </p:ext>
    </p:extLst>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Belge" ma:contentTypeID="0x010100B0CE1FA9B2DBF24481AA0B0C98AF3289" ma:contentTypeVersion="13" ma:contentTypeDescription="Yeni belge oluşturun." ma:contentTypeScope="" ma:versionID="ced19757cb1aa0daf9ddbdac6f3b6140">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30aab6c1f66fd9edf65395e71c9e25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Resim Etiketleri"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çerik Türü"/>
        <xsd:element ref="dc:title" minOccurs="0" maxOccurs="1" ma:index="4" ma:displayName="Başlı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E776302-F773-4979-A130-FD262E19CD9C}">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94E40CA7-36AB-4743-86EC-773A5A3FFDE5}"/>
</file>

<file path=customXml/itemProps3.xml><?xml version="1.0" encoding="utf-8"?>
<ds:datastoreItem xmlns:ds="http://schemas.openxmlformats.org/officeDocument/2006/customXml" ds:itemID="{F4A86B6C-0BDF-423A-B731-1221B96FEF7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1220</TotalTime>
  <Words>7609</Words>
  <Application>Microsoft Office PowerPoint</Application>
  <PresentationFormat>Geniş ekran</PresentationFormat>
  <Paragraphs>580</Paragraphs>
  <Slides>56</Slides>
  <Notes>55</Notes>
  <HiddenSlides>0</HiddenSlides>
  <MMClips>0</MMClips>
  <ScaleCrop>false</ScaleCrop>
  <HeadingPairs>
    <vt:vector size="6" baseType="variant">
      <vt:variant>
        <vt:lpstr>Kullanılan Yazı Tipleri</vt:lpstr>
      </vt:variant>
      <vt:variant>
        <vt:i4>9</vt:i4>
      </vt:variant>
      <vt:variant>
        <vt:lpstr>Tema</vt:lpstr>
      </vt:variant>
      <vt:variant>
        <vt:i4>1</vt:i4>
      </vt:variant>
      <vt:variant>
        <vt:lpstr>Slayt Başlıkları</vt:lpstr>
      </vt:variant>
      <vt:variant>
        <vt:i4>56</vt:i4>
      </vt:variant>
    </vt:vector>
  </HeadingPairs>
  <TitlesOfParts>
    <vt:vector size="66" baseType="lpstr">
      <vt:lpstr>Arial</vt:lpstr>
      <vt:lpstr>Arial</vt:lpstr>
      <vt:lpstr>Barlow</vt:lpstr>
      <vt:lpstr>Calibri</vt:lpstr>
      <vt:lpstr>Calibri Light</vt:lpstr>
      <vt:lpstr>Open Sans</vt:lpstr>
      <vt:lpstr>Precisely Demi</vt:lpstr>
      <vt:lpstr>Symbol</vt:lpstr>
      <vt:lpstr>Wingdings</vt:lpstr>
      <vt:lpstr>Office-tema</vt:lpstr>
      <vt:lpstr>Üçüncü taraf satıcı güvenliği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PowerPoint-præsentation</dc:title>
  <dc:creator>Henrik Haubro</dc:creator>
  <cp:lastModifiedBy>Ali Gokdemir</cp:lastModifiedBy>
  <cp:revision>47</cp:revision>
  <dcterms:created xsi:type="dcterms:W3CDTF">2022-10-31T10:13:13Z</dcterms:created>
  <dcterms:modified xsi:type="dcterms:W3CDTF">2022-11-25T12:04:04Z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