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44" autoAdjust="0"/>
    <p:restoredTop sz="94660"/>
  </p:normalViewPr>
  <p:slideViewPr>
    <p:cSldViewPr>
      <p:cViewPr varScale="1">
        <p:scale>
          <a:sx n="71" d="100"/>
          <a:sy n="71" d="100"/>
        </p:scale>
        <p:origin x="648" y="6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‹Nr.›</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‹Nr.›</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‹Nr.›</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‹Nr.›</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‹Nr.›</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‹Nr.›</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‹Nr.›</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‹Nr.›</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‹Nr.›</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‹Nr.›</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3.bin"/><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4.bin"/><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3017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500" b="1">
                <a:latin typeface="Arial" panose="020B0604020202020204" pitchFamily="34" charset="0"/>
                <a:cs typeface="Arial" panose="020B0604020202020204" pitchFamily="34" charset="0"/>
              </a:rPr>
              <a:t>Einführungssitzung</a:t>
            </a:r>
            <a:endParaRPr lang="en-US" altLang="en-US" sz="4500" b="1" dirty="0">
              <a:latin typeface="Arial" panose="020B0604020202020204" pitchFamily="34" charset="0"/>
              <a:cs typeface="Arial" panose="020B0604020202020204" pitchFamily="34" charset="0"/>
            </a:endParaRP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en-US"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en-US" altLang="en-US" sz="2800">
                <a:latin typeface="Arial" panose="020B0604020202020204" pitchFamily="34" charset="0"/>
                <a:cs typeface="Arial" panose="020B0604020202020204" pitchFamily="34" charset="0"/>
              </a:rPr>
              <a:t>Sicherheitstraining für Mitarbeiter</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en-US" sz="2400" dirty="0"/>
              <a:t>Das </a:t>
            </a:r>
            <a:r>
              <a:rPr lang="en-US" sz="2400" dirty="0" err="1"/>
              <a:t>Projekt</a:t>
            </a:r>
            <a:r>
              <a:rPr lang="en-US" sz="2400" dirty="0"/>
              <a:t> </a:t>
            </a:r>
            <a:r>
              <a:rPr lang="en-US" sz="2400" dirty="0" err="1"/>
              <a:t>entwickelt</a:t>
            </a:r>
            <a:r>
              <a:rPr lang="en-US" sz="2400" dirty="0"/>
              <a:t> </a:t>
            </a:r>
            <a:r>
              <a:rPr lang="en-US" sz="2400" dirty="0" err="1"/>
              <a:t>einen</a:t>
            </a:r>
            <a:r>
              <a:rPr lang="en-US" sz="2400" dirty="0"/>
              <a:t> </a:t>
            </a:r>
            <a:r>
              <a:rPr lang="en-US" sz="2400" dirty="0" err="1"/>
              <a:t>Rahmen</a:t>
            </a:r>
            <a:r>
              <a:rPr lang="en-US" sz="2400" dirty="0"/>
              <a:t> für die </a:t>
            </a:r>
            <a:r>
              <a:rPr lang="en-US" sz="2400" dirty="0" err="1"/>
              <a:t>Cybersicherheit</a:t>
            </a:r>
            <a:r>
              <a:rPr lang="en-US" sz="2400" dirty="0"/>
              <a:t>, um </a:t>
            </a:r>
            <a:r>
              <a:rPr lang="en-US" sz="2400" dirty="0" err="1"/>
              <a:t>einen</a:t>
            </a:r>
            <a:r>
              <a:rPr lang="en-US" sz="2400" dirty="0"/>
              <a:t> </a:t>
            </a:r>
            <a:r>
              <a:rPr lang="en-US" sz="2400" dirty="0" err="1"/>
              <a:t>Mechanismus</a:t>
            </a:r>
            <a:r>
              <a:rPr lang="en-US" sz="2400" dirty="0"/>
              <a:t> </a:t>
            </a:r>
            <a:r>
              <a:rPr lang="en-US" sz="2400" dirty="0" err="1"/>
              <a:t>zu</a:t>
            </a:r>
            <a:r>
              <a:rPr lang="en-US" sz="2400" dirty="0"/>
              <a:t> </a:t>
            </a:r>
            <a:r>
              <a:rPr lang="en-US" sz="2400" dirty="0" err="1"/>
              <a:t>schaffen</a:t>
            </a:r>
            <a:r>
              <a:rPr lang="en-US" sz="2400" dirty="0"/>
              <a:t> für</a:t>
            </a:r>
          </a:p>
          <a:p>
            <a:pPr marL="731520" algn="just" fontAlgn="auto">
              <a:spcBef>
                <a:spcPts val="600"/>
              </a:spcBef>
              <a:spcAft>
                <a:spcPts val="600"/>
              </a:spcAft>
              <a:buFont typeface="Wingdings" pitchFamily="2" charset="2"/>
              <a:buChar char="Ø"/>
              <a:defRPr/>
            </a:pPr>
            <a:r>
              <a:rPr lang="en-US" sz="2400" dirty="0" err="1"/>
              <a:t>berufliche</a:t>
            </a:r>
            <a:r>
              <a:rPr lang="en-US" sz="2400" dirty="0"/>
              <a:t> und </a:t>
            </a:r>
            <a:r>
              <a:rPr lang="en-US" sz="2400" dirty="0" err="1"/>
              <a:t>allgemeine</a:t>
            </a:r>
            <a:r>
              <a:rPr lang="en-US" sz="2400" dirty="0"/>
              <a:t> </a:t>
            </a:r>
            <a:r>
              <a:rPr lang="en-US" sz="2400" dirty="0" err="1"/>
              <a:t>Bildung</a:t>
            </a:r>
            <a:r>
              <a:rPr lang="en-US" sz="2400" dirty="0"/>
              <a:t> (VET) in </a:t>
            </a:r>
            <a:r>
              <a:rPr lang="en-US" sz="2400" dirty="0" err="1"/>
              <a:t>Unternehmen</a:t>
            </a:r>
            <a:r>
              <a:rPr lang="en-US" sz="2400" dirty="0"/>
              <a:t>, KMU</a:t>
            </a:r>
          </a:p>
          <a:p>
            <a:pPr marL="731520" algn="just" fontAlgn="auto">
              <a:spcBef>
                <a:spcPts val="600"/>
              </a:spcBef>
              <a:spcAft>
                <a:spcPts val="600"/>
              </a:spcAft>
              <a:buFont typeface="Wingdings" pitchFamily="2" charset="2"/>
              <a:buChar char="Ø"/>
              <a:defRPr/>
            </a:pPr>
            <a:r>
              <a:rPr lang="en-US" sz="2400" dirty="0"/>
              <a:t>um die </a:t>
            </a:r>
            <a:r>
              <a:rPr lang="en-US" sz="2400" dirty="0" err="1"/>
              <a:t>Kompetenzen</a:t>
            </a:r>
            <a:r>
              <a:rPr lang="en-US" sz="2400" dirty="0"/>
              <a:t> und </a:t>
            </a:r>
            <a:r>
              <a:rPr lang="en-US" sz="2400" dirty="0" err="1"/>
              <a:t>Fähigkeiten</a:t>
            </a:r>
            <a:r>
              <a:rPr lang="en-US" sz="2400" dirty="0"/>
              <a:t> </a:t>
            </a:r>
            <a:r>
              <a:rPr lang="en-US" sz="2400" dirty="0" err="1"/>
              <a:t>zu</a:t>
            </a:r>
            <a:r>
              <a:rPr lang="en-US" sz="2400" dirty="0"/>
              <a:t> </a:t>
            </a:r>
            <a:r>
              <a:rPr lang="en-US" sz="2400" dirty="0" err="1"/>
              <a:t>beschreiben</a:t>
            </a:r>
            <a:r>
              <a:rPr lang="en-US" sz="2400" dirty="0"/>
              <a:t>, die </a:t>
            </a:r>
            <a:r>
              <a:rPr lang="en-US" sz="2400" dirty="0" err="1"/>
              <a:t>Fachleute</a:t>
            </a:r>
            <a:r>
              <a:rPr lang="en-US" sz="2400" dirty="0"/>
              <a:t> für </a:t>
            </a:r>
            <a:r>
              <a:rPr lang="en-US" sz="2400" dirty="0" err="1"/>
              <a:t>Cybersicherheit</a:t>
            </a:r>
            <a:r>
              <a:rPr lang="en-US" sz="2400" dirty="0"/>
              <a:t> </a:t>
            </a:r>
            <a:r>
              <a:rPr lang="en-US" sz="2400" dirty="0" err="1"/>
              <a:t>haben</a:t>
            </a:r>
            <a:r>
              <a:rPr lang="en-US" sz="2400" dirty="0"/>
              <a:t> </a:t>
            </a:r>
            <a:r>
              <a:rPr lang="en-US" sz="2400" dirty="0" err="1"/>
              <a:t>müssen</a:t>
            </a:r>
            <a:r>
              <a:rPr lang="en-US" sz="2400" dirty="0"/>
              <a:t>, um </a:t>
            </a:r>
            <a:r>
              <a:rPr lang="en-US" sz="2400" dirty="0" err="1"/>
              <a:t>Cyberangriffe</a:t>
            </a:r>
            <a:r>
              <a:rPr lang="en-US" sz="2400" dirty="0"/>
              <a:t> </a:t>
            </a:r>
            <a:r>
              <a:rPr lang="en-US" sz="2400" dirty="0" err="1"/>
              <a:t>zu</a:t>
            </a:r>
            <a:r>
              <a:rPr lang="en-US" sz="2400" dirty="0"/>
              <a:t> </a:t>
            </a:r>
            <a:r>
              <a:rPr lang="en-US" sz="2400" dirty="0" err="1"/>
              <a:t>verhindern</a:t>
            </a:r>
            <a:r>
              <a:rPr lang="en-US" sz="2400" dirty="0"/>
              <a:t>.</a:t>
            </a:r>
          </a:p>
          <a:p>
            <a:pPr algn="just" fontAlgn="auto">
              <a:spcBef>
                <a:spcPts val="600"/>
              </a:spcBef>
              <a:spcAft>
                <a:spcPts val="600"/>
              </a:spcAft>
              <a:defRPr/>
            </a:pPr>
            <a:r>
              <a:rPr lang="en-US" sz="2400" dirty="0" err="1"/>
              <a:t>Unter</a:t>
            </a:r>
            <a:r>
              <a:rPr lang="en-US" sz="2400" dirty="0"/>
              <a:t> </a:t>
            </a:r>
            <a:r>
              <a:rPr lang="en-US" sz="2400" dirty="0" err="1"/>
              <a:t>Berücksichtigung</a:t>
            </a:r>
            <a:r>
              <a:rPr lang="en-US" sz="2400" dirty="0"/>
              <a:t> der </a:t>
            </a:r>
            <a:r>
              <a:rPr lang="en-US" sz="2400" dirty="0" err="1"/>
              <a:t>Vorteile</a:t>
            </a:r>
            <a:r>
              <a:rPr lang="en-US" sz="2400" dirty="0"/>
              <a:t> von </a:t>
            </a:r>
            <a:r>
              <a:rPr lang="en-US" sz="2400" dirty="0" err="1"/>
              <a:t>interdisziplinären</a:t>
            </a:r>
            <a:r>
              <a:rPr lang="en-US" sz="2400" dirty="0"/>
              <a:t> Trainings- und Mentoring-</a:t>
            </a:r>
            <a:r>
              <a:rPr lang="en-US" sz="2400" dirty="0" err="1"/>
              <a:t>Programmen</a:t>
            </a:r>
            <a:r>
              <a:rPr lang="en-US" sz="2400" dirty="0"/>
              <a:t>, </a:t>
            </a:r>
            <a:r>
              <a:rPr lang="en-US" sz="2400" dirty="0" err="1"/>
              <a:t>insbesondere</a:t>
            </a:r>
            <a:r>
              <a:rPr lang="en-US" sz="2400" dirty="0"/>
              <a:t> </a:t>
            </a:r>
            <a:r>
              <a:rPr lang="en-US" sz="2400" dirty="0" err="1"/>
              <a:t>im</a:t>
            </a:r>
            <a:r>
              <a:rPr lang="en-US" sz="2400" dirty="0"/>
              <a:t> </a:t>
            </a:r>
            <a:r>
              <a:rPr lang="en-US" sz="2400" dirty="0" err="1"/>
              <a:t>Bereich</a:t>
            </a:r>
            <a:r>
              <a:rPr lang="en-US" sz="2400" dirty="0"/>
              <a:t> der </a:t>
            </a:r>
            <a:r>
              <a:rPr lang="en-US" sz="2400" dirty="0" err="1"/>
              <a:t>Cybersicherheit</a:t>
            </a:r>
            <a:r>
              <a:rPr lang="en-US" sz="2400" dirty="0"/>
              <a:t>, </a:t>
            </a:r>
            <a:r>
              <a:rPr lang="en-US" sz="2400" dirty="0" err="1"/>
              <a:t>entwickelt</a:t>
            </a:r>
            <a:r>
              <a:rPr lang="en-US" sz="2400" dirty="0"/>
              <a:t> und </a:t>
            </a:r>
            <a:r>
              <a:rPr lang="en-US" sz="2400" dirty="0" err="1"/>
              <a:t>erprobt</a:t>
            </a:r>
            <a:r>
              <a:rPr lang="en-US" sz="2400" dirty="0"/>
              <a:t> das </a:t>
            </a:r>
            <a:r>
              <a:rPr lang="en-US" sz="2400" dirty="0" err="1"/>
              <a:t>Teamprojekt</a:t>
            </a:r>
            <a:r>
              <a:rPr lang="en-US" sz="2400" dirty="0"/>
              <a:t> digital </a:t>
            </a:r>
            <a:r>
              <a:rPr lang="en-US" sz="2400" dirty="0" err="1"/>
              <a:t>unterstützte</a:t>
            </a:r>
            <a:r>
              <a:rPr lang="en-US" sz="2400" dirty="0"/>
              <a:t> </a:t>
            </a:r>
            <a:r>
              <a:rPr lang="en-US" sz="2400" dirty="0" err="1"/>
              <a:t>interdisziplinäre</a:t>
            </a:r>
            <a:r>
              <a:rPr lang="en-US" sz="2400" dirty="0"/>
              <a:t> </a:t>
            </a:r>
            <a:r>
              <a:rPr lang="en-US" sz="2400" dirty="0" err="1"/>
              <a:t>Trainingsprogramme</a:t>
            </a:r>
            <a:r>
              <a:rPr lang="en-US" sz="2400" dirty="0"/>
              <a:t> und </a:t>
            </a:r>
            <a:r>
              <a:rPr lang="en-US" sz="2400" dirty="0" err="1"/>
              <a:t>eine</a:t>
            </a:r>
            <a:r>
              <a:rPr lang="en-US" sz="2400" dirty="0"/>
              <a:t> </a:t>
            </a:r>
            <a:r>
              <a:rPr lang="en-US" sz="2400" dirty="0" err="1"/>
              <a:t>kollaborative</a:t>
            </a:r>
            <a:r>
              <a:rPr lang="en-US" sz="2400" dirty="0"/>
              <a:t> E-Learning-</a:t>
            </a:r>
            <a:r>
              <a:rPr lang="en-US" sz="2400" dirty="0" err="1"/>
              <a:t>Plattform</a:t>
            </a:r>
            <a:r>
              <a:rPr lang="en-US" sz="2400" dirty="0"/>
              <a:t> für KMU.</a:t>
            </a:r>
          </a:p>
          <a:p>
            <a:pPr algn="just" fontAlgn="auto">
              <a:spcBef>
                <a:spcPts val="600"/>
              </a:spcBef>
              <a:spcAft>
                <a:spcPts val="600"/>
              </a:spcAft>
              <a:defRPr/>
            </a:pPr>
            <a:r>
              <a:rPr lang="en-US" sz="2400" dirty="0"/>
              <a:t>Dieses </a:t>
            </a:r>
            <a:r>
              <a:rPr lang="en-US" sz="2400" dirty="0" err="1"/>
              <a:t>Ausbildungsprogramm</a:t>
            </a:r>
            <a:r>
              <a:rPr lang="en-US" sz="2400" dirty="0"/>
              <a:t> </a:t>
            </a:r>
            <a:r>
              <a:rPr lang="en-US" sz="2400" dirty="0" err="1"/>
              <a:t>wird</a:t>
            </a:r>
            <a:r>
              <a:rPr lang="en-US" sz="2400" dirty="0"/>
              <a:t> für die </a:t>
            </a:r>
            <a:r>
              <a:rPr lang="en-US" sz="2400" dirty="0" err="1"/>
              <a:t>Berufsausbildung</a:t>
            </a:r>
            <a:r>
              <a:rPr lang="en-US" sz="2400" dirty="0"/>
              <a:t> und die </a:t>
            </a:r>
            <a:r>
              <a:rPr lang="en-US" sz="2400" dirty="0" err="1"/>
              <a:t>Entwicklung</a:t>
            </a:r>
            <a:r>
              <a:rPr lang="en-US" sz="2400" dirty="0"/>
              <a:t> </a:t>
            </a:r>
            <a:r>
              <a:rPr lang="en-US" sz="2400" dirty="0" err="1"/>
              <a:t>eines</a:t>
            </a:r>
            <a:r>
              <a:rPr lang="en-US" sz="2400" dirty="0"/>
              <a:t> </a:t>
            </a:r>
            <a:r>
              <a:rPr lang="en-US" sz="2400" dirty="0" err="1"/>
              <a:t>europäischen</a:t>
            </a:r>
            <a:r>
              <a:rPr lang="en-US" sz="2400" dirty="0"/>
              <a:t> </a:t>
            </a:r>
            <a:r>
              <a:rPr lang="en-US" sz="2400" dirty="0" err="1"/>
              <a:t>Übertragbarkeitsmodells</a:t>
            </a:r>
            <a:r>
              <a:rPr lang="en-US" sz="2400" dirty="0"/>
              <a:t> </a:t>
            </a:r>
            <a:r>
              <a:rPr lang="en-US" sz="2400" dirty="0" err="1"/>
              <a:t>maßgeschneidert</a:t>
            </a:r>
            <a:endParaRPr lang="en-US" sz="2400" dirty="0"/>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Projekt Erasmus+ InCyT</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dirty="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en-US" sz="2000" dirty="0"/>
              <a:t>Das InCyT-Projekt wird einige Lösungen umsetzen wollen</a:t>
            </a:r>
            <a:r>
              <a:rPr lang="vi-VN" sz="2000" dirty="0"/>
              <a:t>:</a:t>
            </a:r>
            <a:endParaRPr lang="en-US" sz="2000" dirty="0"/>
          </a:p>
          <a:p>
            <a:pPr algn="just" fontAlgn="auto">
              <a:spcBef>
                <a:spcPts val="600"/>
              </a:spcBef>
              <a:spcAft>
                <a:spcPts val="600"/>
              </a:spcAft>
              <a:defRPr/>
            </a:pPr>
            <a:r>
              <a:rPr lang="en-US" sz="2000" dirty="0"/>
              <a:t>Entwicklung eines Rahmens, der einen Mechanismus für die Berufsbildung und Unternehmen bietet, um die Kompetenzen und Fähigkeiten zu beschreiben, die im Bereich der Cybersicherheit für Fachleute erforderlich sind, um Cyberangriffe zu vermeiden, sowie digitale Lücken und andere.</a:t>
            </a:r>
            <a:endParaRPr lang="vi-VN" sz="2000" dirty="0"/>
          </a:p>
          <a:p>
            <a:pPr algn="just" fontAlgn="auto">
              <a:spcBef>
                <a:spcPts val="600"/>
              </a:spcBef>
              <a:spcAft>
                <a:spcPts val="600"/>
              </a:spcAft>
              <a:defRPr/>
            </a:pPr>
            <a:r>
              <a:rPr lang="en-US" sz="2000" dirty="0"/>
              <a:t>In Anbetracht der Vorteile interdisziplinärer Schulungs- und Mentoringprogramme, insbesondere im Bereich der Cybersicherheit, wird das Projekt unterstützte interdisziplinäre digitale Schulungsprogramme und eine kollaborative E-Learning-Plattform für KMU entwickeln und testen.</a:t>
            </a:r>
          </a:p>
          <a:p>
            <a:pPr algn="just" fontAlgn="auto">
              <a:spcBef>
                <a:spcPts val="600"/>
              </a:spcBef>
              <a:spcAft>
                <a:spcPts val="600"/>
              </a:spcAft>
              <a:defRPr/>
            </a:pPr>
            <a:r>
              <a:rPr lang="vi-VN" sz="2000" dirty="0"/>
              <a:t>Für die Berufsbildung anpassen.</a:t>
            </a:r>
          </a:p>
          <a:p>
            <a:pPr algn="just" fontAlgn="auto">
              <a:spcBef>
                <a:spcPts val="600"/>
              </a:spcBef>
              <a:spcAft>
                <a:spcPts val="600"/>
              </a:spcAft>
              <a:defRPr/>
            </a:pPr>
            <a:r>
              <a:rPr lang="en-US" sz="2000" dirty="0"/>
              <a:t>Entwicklung eines europäischen Modells der Übertragbarkeit</a:t>
            </a:r>
            <a:endParaRPr lang="vi-VN" sz="2000" dirty="0"/>
          </a:p>
          <a:p>
            <a:pPr algn="just" fontAlgn="auto">
              <a:spcBef>
                <a:spcPts val="600"/>
              </a:spcBef>
              <a:spcAft>
                <a:spcPts val="600"/>
              </a:spcAft>
              <a:defRPr/>
            </a:pPr>
            <a:r>
              <a:rPr lang="en-US" sz="2000" dirty="0"/>
              <a:t>Unter Berücksichtigung der Vorteile von interdisziplinären Ausbildungs- und Mentoring-Programmen, insbesondere im Bereich der Cybersicherheit, werden im Rahmen des Projekts digitale interdisziplinäre Ausbildungsprogramme mit Unterstützung von E-Mentoring für KMU entwickelt und erprobt und für die Berufsbildung angepasst.</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Zielsetzungen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en-US" sz="2100" dirty="0"/>
              <a:t>Die </a:t>
            </a:r>
            <a:r>
              <a:rPr lang="en-US" sz="2100" dirty="0" err="1"/>
              <a:t>Ergebnisse</a:t>
            </a:r>
            <a:r>
              <a:rPr lang="en-US" sz="2100" dirty="0"/>
              <a:t> des </a:t>
            </a:r>
            <a:r>
              <a:rPr lang="en-US" sz="2100" dirty="0" err="1"/>
              <a:t>Projekts</a:t>
            </a:r>
            <a:r>
              <a:rPr lang="en-US" sz="2100" dirty="0"/>
              <a:t> </a:t>
            </a:r>
            <a:r>
              <a:rPr lang="en-US" sz="2100" dirty="0" err="1"/>
              <a:t>werden</a:t>
            </a:r>
            <a:r>
              <a:rPr lang="en-US" sz="2100" dirty="0"/>
              <a:t> sein:</a:t>
            </a:r>
            <a:endParaRPr lang="vi-VN" sz="2100" dirty="0"/>
          </a:p>
          <a:p>
            <a:pPr algn="just" fontAlgn="auto">
              <a:spcBef>
                <a:spcPts val="600"/>
              </a:spcBef>
              <a:spcAft>
                <a:spcPts val="0"/>
              </a:spcAft>
              <a:defRPr/>
            </a:pPr>
            <a:r>
              <a:rPr lang="vi-VN" sz="2100" dirty="0"/>
              <a:t>Methodischer Rahmen für die Umsetzung</a:t>
            </a:r>
            <a:r>
              <a:rPr lang="en-US" sz="2100" dirty="0"/>
              <a:t>.</a:t>
            </a:r>
            <a:endParaRPr lang="vi-VN" sz="2100" dirty="0"/>
          </a:p>
          <a:p>
            <a:pPr algn="just" fontAlgn="auto">
              <a:spcBef>
                <a:spcPts val="600"/>
              </a:spcBef>
              <a:spcAft>
                <a:spcPts val="0"/>
              </a:spcAft>
              <a:defRPr/>
            </a:pPr>
            <a:r>
              <a:rPr lang="en-US" sz="2100" dirty="0" err="1"/>
              <a:t>Vorhandene</a:t>
            </a:r>
            <a:r>
              <a:rPr lang="en-US" sz="2100" dirty="0"/>
              <a:t> und </a:t>
            </a:r>
            <a:r>
              <a:rPr lang="en-US" sz="2100" dirty="0" err="1"/>
              <a:t>besuchte</a:t>
            </a:r>
            <a:r>
              <a:rPr lang="en-US" sz="2100" dirty="0"/>
              <a:t> </a:t>
            </a:r>
            <a:r>
              <a:rPr lang="en-US" sz="2100" dirty="0" err="1"/>
              <a:t>Schulungen</a:t>
            </a:r>
            <a:r>
              <a:rPr lang="en-US" sz="2100" dirty="0"/>
              <a:t> (</a:t>
            </a:r>
            <a:r>
              <a:rPr lang="en-US" sz="2100" dirty="0" err="1"/>
              <a:t>Kurse</a:t>
            </a:r>
            <a:r>
              <a:rPr lang="en-US" sz="2100" dirty="0"/>
              <a:t>).</a:t>
            </a:r>
            <a:endParaRPr lang="vi-VN" sz="2100" dirty="0"/>
          </a:p>
          <a:p>
            <a:pPr algn="just" fontAlgn="auto">
              <a:spcBef>
                <a:spcPts val="600"/>
              </a:spcBef>
              <a:spcAft>
                <a:spcPts val="0"/>
              </a:spcAft>
              <a:defRPr/>
            </a:pPr>
            <a:r>
              <a:rPr lang="en-US" sz="2100" dirty="0" err="1"/>
              <a:t>Möglichkeiten</a:t>
            </a:r>
            <a:r>
              <a:rPr lang="en-US" sz="2100" dirty="0"/>
              <a:t>, </a:t>
            </a:r>
            <a:r>
              <a:rPr lang="en-US" sz="2100" dirty="0" err="1"/>
              <a:t>sie</a:t>
            </a:r>
            <a:r>
              <a:rPr lang="en-US" sz="2100" dirty="0"/>
              <a:t> </a:t>
            </a:r>
            <a:r>
              <a:rPr lang="en-US" sz="2100" dirty="0" err="1"/>
              <a:t>durch</a:t>
            </a:r>
            <a:r>
              <a:rPr lang="en-US" sz="2100" dirty="0"/>
              <a:t> </a:t>
            </a:r>
            <a:r>
              <a:rPr lang="en-US" sz="2100" dirty="0" err="1"/>
              <a:t>Interdisziplinarität</a:t>
            </a:r>
            <a:r>
              <a:rPr lang="en-US" sz="2100" dirty="0"/>
              <a:t> und Mentoring </a:t>
            </a:r>
            <a:r>
              <a:rPr lang="en-US" sz="2100" dirty="0" err="1"/>
              <a:t>zu</a:t>
            </a:r>
            <a:r>
              <a:rPr lang="en-US" sz="2100" dirty="0"/>
              <a:t> </a:t>
            </a:r>
            <a:r>
              <a:rPr lang="en-US" sz="2100" dirty="0" err="1"/>
              <a:t>verbessern</a:t>
            </a:r>
            <a:r>
              <a:rPr lang="vi-VN" sz="2100" dirty="0"/>
              <a:t>.</a:t>
            </a:r>
            <a:endParaRPr lang="en-US" sz="2100" dirty="0"/>
          </a:p>
          <a:p>
            <a:pPr algn="just" fontAlgn="auto">
              <a:spcBef>
                <a:spcPts val="600"/>
              </a:spcBef>
              <a:spcAft>
                <a:spcPts val="0"/>
              </a:spcAft>
              <a:defRPr/>
            </a:pPr>
            <a:r>
              <a:rPr lang="vi-VN" sz="2100" dirty="0"/>
              <a:t>Methodik des Lernens und des Mentorings</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vi-VN" sz="2100" dirty="0"/>
              <a:t>Produkte:</a:t>
            </a:r>
          </a:p>
          <a:p>
            <a:pPr algn="just" fontAlgn="auto">
              <a:spcBef>
                <a:spcPts val="600"/>
              </a:spcBef>
              <a:spcAft>
                <a:spcPts val="0"/>
              </a:spcAft>
              <a:buFontTx/>
              <a:buAutoNum type="arabicPeriod"/>
              <a:defRPr/>
            </a:pPr>
            <a:r>
              <a:rPr lang="en-US" sz="2100" dirty="0"/>
              <a:t>Ein </a:t>
            </a:r>
            <a:r>
              <a:rPr lang="en-US" sz="2100" dirty="0" err="1"/>
              <a:t>Netzwerkrahmen</a:t>
            </a:r>
            <a:r>
              <a:rPr lang="en-US" sz="2100" dirty="0"/>
              <a:t> </a:t>
            </a:r>
            <a:r>
              <a:rPr lang="en-US" sz="2100" dirty="0" err="1"/>
              <a:t>Rahmen</a:t>
            </a:r>
            <a:endParaRPr lang="vi-VN" sz="2100" dirty="0"/>
          </a:p>
          <a:p>
            <a:pPr marL="0" indent="0" algn="just" fontAlgn="auto">
              <a:spcBef>
                <a:spcPts val="600"/>
              </a:spcBef>
              <a:spcAft>
                <a:spcPts val="0"/>
              </a:spcAft>
              <a:buFont typeface="Arial" panose="020B0604020202020204" pitchFamily="34" charset="0"/>
              <a:buNone/>
              <a:defRPr/>
            </a:pPr>
            <a:r>
              <a:rPr lang="en-US" sz="2100" dirty="0"/>
              <a:t>2. Ein </a:t>
            </a:r>
            <a:r>
              <a:rPr lang="en-US" sz="2100" dirty="0" err="1"/>
              <a:t>interdisziplinäres</a:t>
            </a:r>
            <a:r>
              <a:rPr lang="en-US" sz="2100" dirty="0"/>
              <a:t> </a:t>
            </a:r>
            <a:r>
              <a:rPr lang="en-US" sz="2100" dirty="0" err="1"/>
              <a:t>digitales</a:t>
            </a:r>
            <a:r>
              <a:rPr lang="en-US" sz="2100" dirty="0"/>
              <a:t> </a:t>
            </a:r>
            <a:r>
              <a:rPr lang="en-US" sz="2100" dirty="0" err="1"/>
              <a:t>Schulungsmaterial</a:t>
            </a:r>
            <a:r>
              <a:rPr lang="en-US" sz="2100" dirty="0"/>
              <a:t> </a:t>
            </a:r>
            <a:r>
              <a:rPr lang="en-US" sz="2100" dirty="0" err="1"/>
              <a:t>zur</a:t>
            </a:r>
            <a:r>
              <a:rPr lang="en-US" sz="2100" dirty="0"/>
              <a:t> </a:t>
            </a:r>
            <a:r>
              <a:rPr lang="en-US" sz="2100" dirty="0" err="1"/>
              <a:t>Cybersicherheit</a:t>
            </a:r>
            <a:r>
              <a:rPr lang="en-US" sz="2100" dirty="0"/>
              <a:t> für KMU, </a:t>
            </a:r>
            <a:r>
              <a:rPr lang="en-US" sz="2100" dirty="0" err="1"/>
              <a:t>unterstützt</a:t>
            </a:r>
            <a:r>
              <a:rPr lang="en-US" sz="2100" dirty="0"/>
              <a:t> </a:t>
            </a:r>
            <a:r>
              <a:rPr lang="en-US" sz="2100" dirty="0" err="1"/>
              <a:t>durch</a:t>
            </a:r>
            <a:r>
              <a:rPr lang="en-US" sz="2100" dirty="0"/>
              <a:t> Mentoring und </a:t>
            </a:r>
            <a:r>
              <a:rPr lang="en-US" sz="2100" dirty="0" err="1"/>
              <a:t>eine</a:t>
            </a:r>
            <a:r>
              <a:rPr lang="en-US" sz="2100" dirty="0"/>
              <a:t> für </a:t>
            </a:r>
            <a:r>
              <a:rPr lang="en-US" sz="2100" dirty="0" err="1"/>
              <a:t>einen</a:t>
            </a:r>
            <a:r>
              <a:rPr lang="en-US" sz="2100" dirty="0"/>
              <a:t> </a:t>
            </a:r>
            <a:r>
              <a:rPr lang="en-US" sz="2100" dirty="0" err="1"/>
              <a:t>speziellen</a:t>
            </a:r>
            <a:r>
              <a:rPr lang="en-US" sz="2100" dirty="0"/>
              <a:t> </a:t>
            </a:r>
            <a:r>
              <a:rPr lang="en-US" sz="2100" dirty="0" err="1"/>
              <a:t>Berufsbildungskurs</a:t>
            </a:r>
            <a:r>
              <a:rPr lang="en-US" sz="2100" dirty="0"/>
              <a:t> </a:t>
            </a:r>
            <a:r>
              <a:rPr lang="en-US" sz="2100" dirty="0" err="1"/>
              <a:t>angepasste</a:t>
            </a:r>
            <a:r>
              <a:rPr lang="en-US" sz="2100" dirty="0"/>
              <a:t> </a:t>
            </a:r>
            <a:r>
              <a:rPr lang="en-US" sz="2100" dirty="0" err="1"/>
              <a:t>Methodik</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3. Eine </a:t>
            </a:r>
            <a:r>
              <a:rPr lang="en-US" sz="2100" dirty="0" err="1"/>
              <a:t>digitale</a:t>
            </a:r>
            <a:r>
              <a:rPr lang="en-US" sz="2100" dirty="0"/>
              <a:t> </a:t>
            </a:r>
            <a:r>
              <a:rPr lang="en-US" sz="2100" dirty="0" err="1"/>
              <a:t>Plattform</a:t>
            </a:r>
            <a:r>
              <a:rPr lang="en-US" sz="2100" dirty="0"/>
              <a:t> </a:t>
            </a:r>
            <a:r>
              <a:rPr lang="en-US" sz="2100" dirty="0" err="1"/>
              <a:t>zur</a:t>
            </a:r>
            <a:r>
              <a:rPr lang="en-US" sz="2100" dirty="0"/>
              <a:t> </a:t>
            </a:r>
            <a:r>
              <a:rPr lang="en-US" sz="2100" dirty="0" err="1"/>
              <a:t>Unterstützung</a:t>
            </a:r>
            <a:r>
              <a:rPr lang="en-US" sz="2100" dirty="0"/>
              <a:t> der </a:t>
            </a:r>
            <a:r>
              <a:rPr lang="en-US" sz="2100" dirty="0" err="1"/>
              <a:t>Ausbildung</a:t>
            </a:r>
            <a:endParaRPr lang="vi-VN" sz="2100" dirty="0"/>
          </a:p>
          <a:p>
            <a:pPr marL="0" indent="0" algn="just" fontAlgn="auto">
              <a:spcBef>
                <a:spcPts val="600"/>
              </a:spcBef>
              <a:spcAft>
                <a:spcPts val="0"/>
              </a:spcAft>
              <a:buFont typeface="Arial" panose="020B0604020202020204" pitchFamily="34" charset="0"/>
              <a:buNone/>
              <a:defRPr/>
            </a:pPr>
            <a:r>
              <a:rPr lang="en-US" sz="2100" dirty="0"/>
              <a:t>4. </a:t>
            </a:r>
            <a:r>
              <a:rPr lang="en-US" sz="2100" dirty="0" err="1"/>
              <a:t>Berichten</a:t>
            </a:r>
            <a:r>
              <a:rPr lang="en-US" sz="2100" dirty="0"/>
              <a:t> Sie, </a:t>
            </a:r>
            <a:r>
              <a:rPr lang="en-US" sz="2100" dirty="0" err="1"/>
              <a:t>wie</a:t>
            </a:r>
            <a:r>
              <a:rPr lang="en-US" sz="2100" dirty="0"/>
              <a:t> </a:t>
            </a:r>
            <a:r>
              <a:rPr lang="en-US" sz="2100" dirty="0" err="1"/>
              <a:t>interdisziplinäre</a:t>
            </a:r>
            <a:r>
              <a:rPr lang="en-US" sz="2100" dirty="0"/>
              <a:t> </a:t>
            </a:r>
            <a:r>
              <a:rPr lang="en-US" sz="2100" dirty="0" err="1"/>
              <a:t>Fähigkeiten</a:t>
            </a:r>
            <a:r>
              <a:rPr lang="en-US" sz="2100" dirty="0"/>
              <a:t> </a:t>
            </a:r>
            <a:r>
              <a:rPr lang="en-US" sz="2100" dirty="0" err="1"/>
              <a:t>Vorteile</a:t>
            </a:r>
            <a:r>
              <a:rPr lang="en-US" sz="2100" dirty="0"/>
              <a:t> für KMU und die </a:t>
            </a:r>
            <a:r>
              <a:rPr lang="en-US" sz="2100" dirty="0" err="1"/>
              <a:t>Mehrwertsteuer</a:t>
            </a:r>
            <a:r>
              <a:rPr lang="en-US" sz="2100" dirty="0"/>
              <a:t> </a:t>
            </a:r>
            <a:r>
              <a:rPr lang="en-US" sz="2100" dirty="0" err="1"/>
              <a:t>bieten</a:t>
            </a:r>
            <a:r>
              <a:rPr lang="en-US" sz="2100" dirty="0"/>
              <a:t>.</a:t>
            </a:r>
            <a:endParaRPr lang="vi-VN" sz="2100" dirty="0"/>
          </a:p>
          <a:p>
            <a:pPr marL="0" indent="0" algn="just" fontAlgn="auto">
              <a:spcBef>
                <a:spcPts val="600"/>
              </a:spcBef>
              <a:spcAft>
                <a:spcPts val="0"/>
              </a:spcAft>
              <a:buFont typeface="Arial" panose="020B0604020202020204" pitchFamily="34" charset="0"/>
              <a:buNone/>
              <a:defRPr/>
            </a:pPr>
            <a:r>
              <a:rPr lang="en-US" sz="2100" dirty="0"/>
              <a:t>5. </a:t>
            </a:r>
            <a:r>
              <a:rPr lang="en-US" sz="2100" dirty="0" err="1"/>
              <a:t>Europäisches</a:t>
            </a:r>
            <a:r>
              <a:rPr lang="en-US" sz="2100" dirty="0"/>
              <a:t> </a:t>
            </a:r>
            <a:r>
              <a:rPr lang="en-US" sz="2100" dirty="0" err="1"/>
              <a:t>Übertragbarkeitsmodell</a:t>
            </a:r>
            <a:r>
              <a:rPr lang="en-US" sz="2100" dirty="0"/>
              <a:t> für </a:t>
            </a:r>
            <a:r>
              <a:rPr lang="en-US" sz="2100" dirty="0" err="1"/>
              <a:t>interdisziplinäre</a:t>
            </a:r>
            <a:r>
              <a:rPr lang="en-US" sz="2100" dirty="0"/>
              <a:t> </a:t>
            </a:r>
            <a:r>
              <a:rPr lang="en-US" sz="2100" dirty="0" err="1"/>
              <a:t>Ausbildung</a:t>
            </a:r>
            <a:r>
              <a:rPr lang="en-US" sz="2100" dirty="0"/>
              <a:t> und </a:t>
            </a:r>
            <a:r>
              <a:rPr lang="en-US" sz="2100" dirty="0" err="1"/>
              <a:t>erprobtes</a:t>
            </a:r>
            <a:r>
              <a:rPr lang="en-US" sz="2100" dirty="0"/>
              <a:t> Mentoring</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Ergebnisse und Produkte</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200" dirty="0"/>
              <a:t>Die </a:t>
            </a:r>
            <a:r>
              <a:rPr lang="en-US" altLang="en-US" sz="2200" dirty="0" err="1"/>
              <a:t>digitale</a:t>
            </a:r>
            <a:r>
              <a:rPr lang="en-US" altLang="en-US" sz="2200" dirty="0"/>
              <a:t> </a:t>
            </a:r>
            <a:r>
              <a:rPr lang="en-US" altLang="en-US" sz="2200" dirty="0" err="1"/>
              <a:t>Wirtschaft</a:t>
            </a:r>
            <a:r>
              <a:rPr lang="en-US" altLang="en-US" sz="2200" dirty="0"/>
              <a:t> </a:t>
            </a:r>
            <a:r>
              <a:rPr lang="en-US" altLang="en-US" sz="2200" dirty="0" err="1"/>
              <a:t>basiert</a:t>
            </a:r>
            <a:r>
              <a:rPr lang="en-US" altLang="en-US" sz="2200" dirty="0"/>
              <a:t> in </a:t>
            </a:r>
            <a:r>
              <a:rPr lang="en-US" altLang="en-US" sz="2200" dirty="0" err="1"/>
              <a:t>erster</a:t>
            </a:r>
            <a:r>
              <a:rPr lang="en-US" altLang="en-US" sz="2200" dirty="0"/>
              <a:t> </a:t>
            </a:r>
            <a:r>
              <a:rPr lang="en-US" altLang="en-US" sz="2200" dirty="0" err="1"/>
              <a:t>Linie</a:t>
            </a:r>
            <a:r>
              <a:rPr lang="en-US" altLang="en-US" sz="2200" dirty="0"/>
              <a:t> auf </a:t>
            </a:r>
            <a:r>
              <a:rPr lang="en-US" altLang="en-US" sz="2200" dirty="0" err="1"/>
              <a:t>Daten</a:t>
            </a:r>
            <a:r>
              <a:rPr lang="en-US" altLang="en-US" sz="2200" dirty="0"/>
              <a:t>. </a:t>
            </a:r>
            <a:r>
              <a:rPr lang="en-US" altLang="en-US" sz="2200" dirty="0" err="1"/>
              <a:t>Im</a:t>
            </a:r>
            <a:r>
              <a:rPr lang="en-US" altLang="en-US" sz="2200" dirty="0"/>
              <a:t> </a:t>
            </a:r>
            <a:r>
              <a:rPr lang="en-US" altLang="en-US" sz="2200" dirty="0" err="1"/>
              <a:t>Zeitalter</a:t>
            </a:r>
            <a:r>
              <a:rPr lang="en-US" altLang="en-US" sz="2200" dirty="0"/>
              <a:t> von </a:t>
            </a:r>
            <a:r>
              <a:rPr lang="en-US" altLang="en-US" sz="2200" dirty="0" err="1"/>
              <a:t>Industrie</a:t>
            </a:r>
            <a:r>
              <a:rPr lang="en-US" altLang="en-US" sz="2200" dirty="0"/>
              <a:t> 4.0, cyber-</a:t>
            </a:r>
            <a:r>
              <a:rPr lang="en-US" altLang="en-US" sz="2200" dirty="0" err="1"/>
              <a:t>physischen</a:t>
            </a:r>
            <a:r>
              <a:rPr lang="en-US" altLang="en-US" sz="2200" dirty="0"/>
              <a:t> </a:t>
            </a:r>
            <a:r>
              <a:rPr lang="en-US" altLang="en-US" sz="2200" dirty="0" err="1"/>
              <a:t>Systemen</a:t>
            </a:r>
            <a:r>
              <a:rPr lang="en-US" altLang="en-US" sz="2200" dirty="0"/>
              <a:t> und dem Internet der Dinge </a:t>
            </a:r>
            <a:r>
              <a:rPr lang="en-US" altLang="en-US" sz="2200" dirty="0" err="1"/>
              <a:t>werden</a:t>
            </a:r>
            <a:r>
              <a:rPr lang="en-US" altLang="en-US" sz="2200" dirty="0"/>
              <a:t> </a:t>
            </a:r>
            <a:r>
              <a:rPr lang="en-US" altLang="en-US" sz="2200" dirty="0" err="1"/>
              <a:t>immer</a:t>
            </a:r>
            <a:r>
              <a:rPr lang="en-US" altLang="en-US" sz="2200" dirty="0"/>
              <a:t> </a:t>
            </a:r>
            <a:r>
              <a:rPr lang="en-US" altLang="en-US" sz="2200" dirty="0" err="1"/>
              <a:t>mehr</a:t>
            </a:r>
            <a:r>
              <a:rPr lang="en-US" altLang="en-US" sz="2200" dirty="0"/>
              <a:t> </a:t>
            </a:r>
            <a:r>
              <a:rPr lang="en-US" altLang="en-US" sz="2200" dirty="0" err="1"/>
              <a:t>Produkte</a:t>
            </a:r>
            <a:r>
              <a:rPr lang="en-US" altLang="en-US" sz="2200" dirty="0"/>
              <a:t> und </a:t>
            </a:r>
            <a:r>
              <a:rPr lang="en-US" altLang="en-US" sz="2200" dirty="0" err="1"/>
              <a:t>Prozesse</a:t>
            </a:r>
            <a:r>
              <a:rPr lang="en-US" altLang="en-US" sz="2200" dirty="0"/>
              <a:t> </a:t>
            </a:r>
            <a:r>
              <a:rPr lang="en-US" altLang="en-US" sz="2200" dirty="0" err="1"/>
              <a:t>digitalisiert</a:t>
            </a:r>
            <a:r>
              <a:rPr lang="en-US" altLang="en-US" sz="2200" dirty="0"/>
              <a:t>. Cybersecurity, also der Schutz </a:t>
            </a:r>
            <a:r>
              <a:rPr lang="en-US" altLang="en-US" sz="2200" dirty="0" err="1"/>
              <a:t>dieser</a:t>
            </a:r>
            <a:r>
              <a:rPr lang="en-US" altLang="en-US" sz="2200" dirty="0"/>
              <a:t> </a:t>
            </a:r>
            <a:r>
              <a:rPr lang="en-US" altLang="en-US" sz="2200" dirty="0" err="1"/>
              <a:t>Daten</a:t>
            </a:r>
            <a:r>
              <a:rPr lang="en-US" altLang="en-US" sz="2200" dirty="0"/>
              <a:t> und der </a:t>
            </a:r>
            <a:r>
              <a:rPr lang="en-US" altLang="en-US" sz="2200" dirty="0" err="1"/>
              <a:t>zugehörigen</a:t>
            </a:r>
            <a:r>
              <a:rPr lang="en-US" altLang="en-US" sz="2200" dirty="0"/>
              <a:t> </a:t>
            </a:r>
            <a:r>
              <a:rPr lang="en-US" altLang="en-US" sz="2200" dirty="0" err="1"/>
              <a:t>Informationsverarbeitungssysteme</a:t>
            </a:r>
            <a:r>
              <a:rPr lang="en-US" altLang="en-US" sz="2200" dirty="0"/>
              <a:t>, </a:t>
            </a:r>
            <a:r>
              <a:rPr lang="en-US" altLang="en-US" sz="2200" dirty="0" err="1"/>
              <a:t>ist</a:t>
            </a:r>
            <a:r>
              <a:rPr lang="en-US" altLang="en-US" sz="2200" dirty="0"/>
              <a:t> </a:t>
            </a:r>
            <a:r>
              <a:rPr lang="en-US" altLang="en-US" sz="2200" dirty="0" err="1"/>
              <a:t>heute</a:t>
            </a:r>
            <a:r>
              <a:rPr lang="en-US" altLang="en-US" sz="2200" dirty="0"/>
              <a:t> so relevant </a:t>
            </a:r>
            <a:r>
              <a:rPr lang="en-US" altLang="en-US" sz="2200" dirty="0" err="1"/>
              <a:t>wie</a:t>
            </a:r>
            <a:r>
              <a:rPr lang="en-US" altLang="en-US" sz="2200" dirty="0"/>
              <a:t> </a:t>
            </a:r>
            <a:r>
              <a:rPr lang="en-US" altLang="en-US" sz="2200" dirty="0" err="1"/>
              <a:t>nie</a:t>
            </a:r>
            <a:r>
              <a:rPr lang="en-US" altLang="en-US" sz="2200" dirty="0"/>
              <a:t> </a:t>
            </a:r>
            <a:r>
              <a:rPr lang="en-US" altLang="en-US" sz="2200" dirty="0" err="1"/>
              <a:t>zuvor</a:t>
            </a:r>
            <a:r>
              <a:rPr lang="en-US" altLang="en-US" sz="2200" dirty="0"/>
              <a:t> in der </a:t>
            </a:r>
            <a:r>
              <a:rPr lang="en-US" altLang="en-US" sz="2200" dirty="0" err="1"/>
              <a:t>Wirtschaftsgeschichte</a:t>
            </a:r>
            <a:r>
              <a:rPr lang="en-US" altLang="en-US" sz="2200" dirty="0"/>
              <a:t>.</a:t>
            </a:r>
            <a:endParaRPr lang="vi-VN" altLang="en-US" sz="2200" dirty="0"/>
          </a:p>
          <a:p>
            <a:pPr algn="just">
              <a:spcBef>
                <a:spcPts val="600"/>
              </a:spcBef>
              <a:spcAft>
                <a:spcPts val="600"/>
              </a:spcAft>
            </a:pPr>
            <a:r>
              <a:rPr lang="en-US" altLang="en-US" sz="2200" dirty="0" err="1"/>
              <a:t>Geschäftsprozesse</a:t>
            </a:r>
            <a:r>
              <a:rPr lang="en-US" altLang="en-US" sz="2200" dirty="0"/>
              <a:t> </a:t>
            </a:r>
            <a:r>
              <a:rPr lang="en-US" altLang="en-US" sz="2200" dirty="0" err="1"/>
              <a:t>können</a:t>
            </a:r>
            <a:r>
              <a:rPr lang="en-US" altLang="en-US" sz="2200" dirty="0"/>
              <a:t> </a:t>
            </a:r>
            <a:r>
              <a:rPr lang="en-US" altLang="en-US" sz="2200" dirty="0" err="1"/>
              <a:t>erheblich</a:t>
            </a:r>
            <a:r>
              <a:rPr lang="en-US" altLang="en-US" sz="2200" dirty="0"/>
              <a:t> </a:t>
            </a:r>
            <a:r>
              <a:rPr lang="en-US" altLang="en-US" sz="2200" dirty="0" err="1"/>
              <a:t>gestört</a:t>
            </a:r>
            <a:r>
              <a:rPr lang="en-US" altLang="en-US" sz="2200" dirty="0"/>
              <a:t>, </a:t>
            </a:r>
            <a:r>
              <a:rPr lang="en-US" altLang="en-US" sz="2200" dirty="0" err="1"/>
              <a:t>verlangsamt</a:t>
            </a:r>
            <a:r>
              <a:rPr lang="en-US" altLang="en-US" sz="2200" dirty="0"/>
              <a:t> </a:t>
            </a:r>
            <a:r>
              <a:rPr lang="en-US" altLang="en-US" sz="2200" dirty="0" err="1"/>
              <a:t>oder</a:t>
            </a:r>
            <a:r>
              <a:rPr lang="en-US" altLang="en-US" sz="2200" dirty="0"/>
              <a:t> </a:t>
            </a:r>
            <a:r>
              <a:rPr lang="en-US" altLang="en-US" sz="2200" dirty="0" err="1"/>
              <a:t>sogar</a:t>
            </a:r>
            <a:r>
              <a:rPr lang="en-US" altLang="en-US" sz="2200" dirty="0"/>
              <a:t> </a:t>
            </a:r>
            <a:r>
              <a:rPr lang="en-US" altLang="en-US" sz="2200" dirty="0" err="1"/>
              <a:t>komplett</a:t>
            </a:r>
            <a:r>
              <a:rPr lang="en-US" altLang="en-US" sz="2200" dirty="0"/>
              <a:t> </a:t>
            </a:r>
            <a:r>
              <a:rPr lang="en-US" altLang="en-US" sz="2200" dirty="0" err="1"/>
              <a:t>blockiert</a:t>
            </a:r>
            <a:r>
              <a:rPr lang="en-US" altLang="en-US" sz="2200" dirty="0"/>
              <a:t> </a:t>
            </a:r>
            <a:r>
              <a:rPr lang="en-US" altLang="en-US" sz="2200" dirty="0" err="1"/>
              <a:t>werden</a:t>
            </a:r>
            <a:r>
              <a:rPr lang="en-US" altLang="en-US" sz="2200" dirty="0"/>
              <a:t>, </a:t>
            </a:r>
            <a:r>
              <a:rPr lang="en-US" altLang="en-US" sz="2200" dirty="0" err="1"/>
              <a:t>wenn</a:t>
            </a:r>
            <a:r>
              <a:rPr lang="en-US" altLang="en-US" sz="2200" dirty="0"/>
              <a:t> </a:t>
            </a:r>
            <a:r>
              <a:rPr lang="en-US" altLang="en-US" sz="2200" dirty="0" err="1"/>
              <a:t>beispielsweise</a:t>
            </a:r>
            <a:r>
              <a:rPr lang="en-US" altLang="en-US" sz="2200" dirty="0"/>
              <a:t> </a:t>
            </a:r>
            <a:r>
              <a:rPr lang="en-US" altLang="en-US" sz="2200" dirty="0" err="1"/>
              <a:t>Datensätze</a:t>
            </a:r>
            <a:r>
              <a:rPr lang="en-US" altLang="en-US" sz="2200" dirty="0"/>
              <a:t> </a:t>
            </a:r>
            <a:r>
              <a:rPr lang="en-US" altLang="en-US" sz="2200" dirty="0" err="1"/>
              <a:t>falsch</a:t>
            </a:r>
            <a:r>
              <a:rPr lang="en-US" altLang="en-US" sz="2200" dirty="0"/>
              <a:t>, </a:t>
            </a:r>
            <a:r>
              <a:rPr lang="en-US" altLang="en-US" sz="2200" dirty="0" err="1"/>
              <a:t>unvollständig</a:t>
            </a:r>
            <a:r>
              <a:rPr lang="en-US" altLang="en-US" sz="2200" dirty="0"/>
              <a:t> </a:t>
            </a:r>
            <a:r>
              <a:rPr lang="en-US" altLang="en-US" sz="2200" dirty="0" err="1"/>
              <a:t>oder</a:t>
            </a:r>
            <a:r>
              <a:rPr lang="en-US" altLang="en-US" sz="2200" dirty="0"/>
              <a:t> gar </a:t>
            </a:r>
            <a:r>
              <a:rPr lang="en-US" altLang="en-US" sz="2200" dirty="0" err="1"/>
              <a:t>nicht</a:t>
            </a:r>
            <a:r>
              <a:rPr lang="en-US" altLang="en-US" sz="2200" dirty="0"/>
              <a:t> </a:t>
            </a:r>
            <a:r>
              <a:rPr lang="en-US" altLang="en-US" sz="2200" dirty="0" err="1"/>
              <a:t>vorhanden</a:t>
            </a:r>
            <a:r>
              <a:rPr lang="en-US" altLang="en-US" sz="2200" dirty="0"/>
              <a:t> </a:t>
            </a:r>
            <a:r>
              <a:rPr lang="en-US" altLang="en-US" sz="2200" dirty="0" err="1"/>
              <a:t>sind</a:t>
            </a:r>
            <a:r>
              <a:rPr lang="en-US" altLang="en-US" sz="2200" dirty="0"/>
              <a:t>, der </a:t>
            </a:r>
            <a:r>
              <a:rPr lang="en-US" altLang="en-US" sz="2200" dirty="0" err="1"/>
              <a:t>Datenabgleich</a:t>
            </a:r>
            <a:r>
              <a:rPr lang="en-US" altLang="en-US" sz="2200" dirty="0"/>
              <a:t> </a:t>
            </a:r>
            <a:r>
              <a:rPr lang="en-US" altLang="en-US" sz="2200" dirty="0" err="1"/>
              <a:t>zwischen</a:t>
            </a:r>
            <a:r>
              <a:rPr lang="en-US" altLang="en-US" sz="2200" dirty="0"/>
              <a:t> </a:t>
            </a:r>
            <a:r>
              <a:rPr lang="en-US" altLang="en-US" sz="2200" dirty="0" err="1"/>
              <a:t>Systemen</a:t>
            </a:r>
            <a:r>
              <a:rPr lang="en-US" altLang="en-US" sz="2200" dirty="0"/>
              <a:t> </a:t>
            </a:r>
            <a:r>
              <a:rPr lang="en-US" altLang="en-US" sz="2200" dirty="0" err="1"/>
              <a:t>gestört</a:t>
            </a:r>
            <a:r>
              <a:rPr lang="en-US" altLang="en-US" sz="2200" dirty="0"/>
              <a:t> </a:t>
            </a:r>
            <a:r>
              <a:rPr lang="en-US" altLang="en-US" sz="2200" dirty="0" err="1"/>
              <a:t>ist</a:t>
            </a:r>
            <a:r>
              <a:rPr lang="en-US" altLang="en-US" sz="2200" dirty="0"/>
              <a:t>, IT-</a:t>
            </a:r>
            <a:r>
              <a:rPr lang="en-US" altLang="en-US" sz="2200" dirty="0" err="1"/>
              <a:t>Systeme</a:t>
            </a:r>
            <a:r>
              <a:rPr lang="en-US" altLang="en-US" sz="2200" dirty="0"/>
              <a:t> </a:t>
            </a:r>
            <a:r>
              <a:rPr lang="en-US" altLang="en-US" sz="2200" dirty="0" err="1"/>
              <a:t>fehlerhaft</a:t>
            </a:r>
            <a:r>
              <a:rPr lang="en-US" altLang="en-US" sz="2200" dirty="0"/>
              <a:t> </a:t>
            </a:r>
            <a:r>
              <a:rPr lang="en-US" altLang="en-US" sz="2200" dirty="0" err="1"/>
              <a:t>arbeiten</a:t>
            </a:r>
            <a:r>
              <a:rPr lang="en-US" altLang="en-US" sz="2200" dirty="0"/>
              <a:t> </a:t>
            </a:r>
            <a:r>
              <a:rPr lang="en-US" altLang="en-US" sz="2200" dirty="0" err="1"/>
              <a:t>oder</a:t>
            </a:r>
            <a:r>
              <a:rPr lang="en-US" altLang="en-US" sz="2200" dirty="0"/>
              <a:t> </a:t>
            </a:r>
            <a:r>
              <a:rPr lang="en-US" altLang="en-US" sz="2200" dirty="0" err="1"/>
              <a:t>komplett</a:t>
            </a:r>
            <a:r>
              <a:rPr lang="en-US" altLang="en-US" sz="2200" dirty="0"/>
              <a:t> </a:t>
            </a:r>
            <a:r>
              <a:rPr lang="en-US" altLang="en-US" sz="2200" dirty="0" err="1"/>
              <a:t>ausfallen</a:t>
            </a:r>
            <a:r>
              <a:rPr lang="en-US" altLang="en-US" sz="2200" dirty="0"/>
              <a:t>.</a:t>
            </a:r>
            <a:endParaRPr lang="vi-VN" altLang="en-US" sz="2200" dirty="0"/>
          </a:p>
          <a:p>
            <a:pPr algn="just">
              <a:spcBef>
                <a:spcPts val="600"/>
              </a:spcBef>
              <a:spcAft>
                <a:spcPts val="600"/>
              </a:spcAft>
            </a:pPr>
            <a:r>
              <a:rPr lang="en-US" altLang="en-US" sz="2200" dirty="0" err="1"/>
              <a:t>Vor</a:t>
            </a:r>
            <a:r>
              <a:rPr lang="en-US" altLang="en-US" sz="2200" dirty="0"/>
              <a:t> </a:t>
            </a:r>
            <a:r>
              <a:rPr lang="en-US" altLang="en-US" sz="2200" dirty="0" err="1"/>
              <a:t>allem</a:t>
            </a:r>
            <a:r>
              <a:rPr lang="en-US" altLang="en-US" sz="2200" dirty="0"/>
              <a:t> KMU </a:t>
            </a:r>
            <a:r>
              <a:rPr lang="en-US" altLang="en-US" sz="2200" dirty="0" err="1"/>
              <a:t>sind</a:t>
            </a:r>
            <a:r>
              <a:rPr lang="en-US" altLang="en-US" sz="2200" dirty="0"/>
              <a:t> </a:t>
            </a:r>
            <a:r>
              <a:rPr lang="en-US" altLang="en-US" sz="2200" dirty="0" err="1"/>
              <a:t>Zielscheibe</a:t>
            </a:r>
            <a:r>
              <a:rPr lang="en-US" altLang="en-US" sz="2200" dirty="0"/>
              <a:t> für </a:t>
            </a:r>
            <a:r>
              <a:rPr lang="en-US" altLang="en-US" sz="2200" dirty="0" err="1"/>
              <a:t>kriminelle</a:t>
            </a:r>
            <a:r>
              <a:rPr lang="en-US" altLang="en-US" sz="2200" dirty="0"/>
              <a:t> </a:t>
            </a:r>
            <a:r>
              <a:rPr lang="en-US" altLang="en-US" sz="2200" dirty="0" err="1"/>
              <a:t>Aktivitäten</a:t>
            </a:r>
            <a:r>
              <a:rPr lang="en-US" altLang="en-US" sz="2200" dirty="0"/>
              <a:t> in </a:t>
            </a:r>
            <a:r>
              <a:rPr lang="en-US" altLang="en-US" sz="2200" dirty="0" err="1"/>
              <a:t>diesem</a:t>
            </a:r>
            <a:r>
              <a:rPr lang="en-US" altLang="en-US" sz="2200" dirty="0"/>
              <a:t> </a:t>
            </a:r>
            <a:r>
              <a:rPr lang="en-US" altLang="en-US" sz="2200" dirty="0" err="1"/>
              <a:t>Bereich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großen</a:t>
            </a:r>
            <a:r>
              <a:rPr lang="en-US" altLang="en-US" sz="2200" dirty="0"/>
              <a:t> </a:t>
            </a:r>
            <a:r>
              <a:rPr lang="en-US" altLang="en-US" sz="2200" dirty="0" err="1"/>
              <a:t>Konzernen</a:t>
            </a:r>
            <a:r>
              <a:rPr lang="en-US" altLang="en-US" sz="2200" dirty="0"/>
              <a:t> </a:t>
            </a:r>
            <a:r>
              <a:rPr lang="en-US" altLang="en-US" sz="2200" dirty="0" err="1"/>
              <a:t>sind</a:t>
            </a:r>
            <a:r>
              <a:rPr lang="en-US" altLang="en-US" sz="2200" dirty="0"/>
              <a:t> </a:t>
            </a:r>
            <a:r>
              <a:rPr lang="en-US" altLang="en-US" sz="2200" dirty="0" err="1"/>
              <a:t>ihre</a:t>
            </a:r>
            <a:r>
              <a:rPr lang="en-US" altLang="en-US" sz="2200" dirty="0"/>
              <a:t> </a:t>
            </a:r>
            <a:r>
              <a:rPr lang="en-US" altLang="en-US" sz="2200" dirty="0" err="1"/>
              <a:t>Ressourcen</a:t>
            </a:r>
            <a:r>
              <a:rPr lang="en-US" altLang="en-US" sz="2200" dirty="0"/>
              <a:t> </a:t>
            </a:r>
            <a:r>
              <a:rPr lang="en-US" altLang="en-US" sz="2200" dirty="0" err="1"/>
              <a:t>begrenzt</a:t>
            </a:r>
            <a:r>
              <a:rPr lang="en-US" altLang="en-US" sz="2200" dirty="0"/>
              <a:t> - und Hacker </a:t>
            </a:r>
            <a:r>
              <a:rPr lang="en-US" altLang="en-US" sz="2200" dirty="0" err="1"/>
              <a:t>wissen</a:t>
            </a:r>
            <a:r>
              <a:rPr lang="en-US" altLang="en-US" sz="2200" dirty="0"/>
              <a:t> das! KMU </a:t>
            </a:r>
            <a:r>
              <a:rPr lang="en-US" altLang="en-US" sz="2200" dirty="0" err="1"/>
              <a:t>sind</a:t>
            </a:r>
            <a:r>
              <a:rPr lang="en-US" altLang="en-US" sz="2200" dirty="0"/>
              <a:t> das </a:t>
            </a:r>
            <a:r>
              <a:rPr lang="en-US" altLang="en-US" sz="2200" dirty="0" err="1"/>
              <a:t>Rückgrat</a:t>
            </a:r>
            <a:r>
              <a:rPr lang="en-US" altLang="en-US" sz="2200" dirty="0"/>
              <a:t> der </a:t>
            </a:r>
            <a:r>
              <a:rPr lang="en-US" altLang="en-US" sz="2200" dirty="0" err="1"/>
              <a:t>Wirtschaft</a:t>
            </a:r>
            <a:r>
              <a:rPr lang="en-US" altLang="en-US" sz="2200" dirty="0"/>
              <a:t> in Europa, </a:t>
            </a:r>
            <a:r>
              <a:rPr lang="en-US" altLang="en-US" sz="2200" dirty="0" err="1"/>
              <a:t>d.h.</a:t>
            </a:r>
            <a:r>
              <a:rPr lang="en-US" altLang="en-US" sz="2200" dirty="0"/>
              <a:t> </a:t>
            </a:r>
            <a:r>
              <a:rPr lang="en-US" altLang="en-US" sz="2200" dirty="0" err="1"/>
              <a:t>über</a:t>
            </a:r>
            <a:r>
              <a:rPr lang="en-US" altLang="en-US" sz="2200" dirty="0"/>
              <a:t> 99% der </a:t>
            </a:r>
            <a:r>
              <a:rPr lang="en-US" altLang="en-US" sz="2200" dirty="0" err="1"/>
              <a:t>Unternehmen</a:t>
            </a:r>
            <a:r>
              <a:rPr lang="en-US" altLang="en-US" sz="2200" dirty="0"/>
              <a:t> in Deutschland </a:t>
            </a:r>
            <a:r>
              <a:rPr lang="en-US" altLang="en-US" sz="2200" dirty="0" err="1"/>
              <a:t>sind</a:t>
            </a:r>
            <a:r>
              <a:rPr lang="en-US" altLang="en-US" sz="2200" dirty="0"/>
              <a:t> KMU...</a:t>
            </a:r>
          </a:p>
          <a:p>
            <a:pPr algn="just">
              <a:spcBef>
                <a:spcPts val="600"/>
              </a:spcBef>
              <a:spcAft>
                <a:spcPts val="600"/>
              </a:spcAft>
            </a:pPr>
            <a:r>
              <a:rPr lang="en-US" altLang="en-US" sz="2200" dirty="0" err="1"/>
              <a:t>Mehr</a:t>
            </a:r>
            <a:r>
              <a:rPr lang="en-US" altLang="en-US" sz="2200" dirty="0"/>
              <a:t> </a:t>
            </a:r>
            <a:r>
              <a:rPr lang="en-US" altLang="en-US" sz="2200" dirty="0" err="1"/>
              <a:t>als</a:t>
            </a:r>
            <a:r>
              <a:rPr lang="en-US" altLang="en-US" sz="2200" dirty="0"/>
              <a:t> die </a:t>
            </a:r>
            <a:r>
              <a:rPr lang="en-US" altLang="en-US" sz="2200" dirty="0" err="1"/>
              <a:t>Hälfte</a:t>
            </a:r>
            <a:r>
              <a:rPr lang="en-US" altLang="en-US" sz="2200" dirty="0"/>
              <a:t> der </a:t>
            </a:r>
            <a:r>
              <a:rPr lang="en-US" altLang="en-US" sz="2200" dirty="0" err="1"/>
              <a:t>Arbeitskräfte</a:t>
            </a:r>
            <a:r>
              <a:rPr lang="en-US" altLang="en-US" sz="2200" dirty="0"/>
              <a:t> </a:t>
            </a:r>
            <a:r>
              <a:rPr lang="en-US" altLang="en-US" sz="2200" dirty="0" err="1"/>
              <a:t>sind</a:t>
            </a:r>
            <a:r>
              <a:rPr lang="en-US" altLang="en-US" sz="2200" dirty="0"/>
              <a:t> in KMU </a:t>
            </a:r>
            <a:r>
              <a:rPr lang="en-US" altLang="en-US" sz="2200" dirty="0" err="1"/>
              <a:t>beschäftigt</a:t>
            </a:r>
            <a:r>
              <a:rPr lang="en-US" altLang="en-US" sz="2200" dirty="0"/>
              <a:t>. Es </a:t>
            </a:r>
            <a:r>
              <a:rPr lang="en-US" altLang="en-US" sz="2200" dirty="0" err="1"/>
              <a:t>ist</a:t>
            </a:r>
            <a:r>
              <a:rPr lang="en-US" altLang="en-US" sz="2200" dirty="0"/>
              <a:t> </a:t>
            </a:r>
            <a:r>
              <a:rPr lang="en-US" altLang="en-US" sz="2200" dirty="0" err="1"/>
              <a:t>daher</a:t>
            </a:r>
            <a:r>
              <a:rPr lang="en-US" altLang="en-US" sz="2200" dirty="0"/>
              <a:t> </a:t>
            </a:r>
            <a:r>
              <a:rPr lang="en-US" altLang="en-US" sz="2200" dirty="0" err="1"/>
              <a:t>notwendig</a:t>
            </a:r>
            <a:r>
              <a:rPr lang="en-US" altLang="en-US" sz="2200" dirty="0"/>
              <a:t>, den KMU </a:t>
            </a:r>
            <a:r>
              <a:rPr lang="en-US" altLang="en-US" sz="2200" dirty="0" err="1"/>
              <a:t>zu</a:t>
            </a:r>
            <a:r>
              <a:rPr lang="en-US" altLang="en-US" sz="2200" dirty="0"/>
              <a:t> </a:t>
            </a:r>
            <a:r>
              <a:rPr lang="en-US" altLang="en-US" sz="2200" dirty="0" err="1"/>
              <a:t>helfen</a:t>
            </a:r>
            <a:r>
              <a:rPr lang="en-US" altLang="en-US" sz="2200" dirty="0"/>
              <a:t>, </a:t>
            </a:r>
            <a:r>
              <a:rPr lang="en-US" altLang="en-US" sz="2200" dirty="0" err="1"/>
              <a:t>Cyberangriffe</a:t>
            </a:r>
            <a:r>
              <a:rPr lang="en-US" altLang="en-US" sz="2200" dirty="0"/>
              <a:t> </a:t>
            </a:r>
            <a:r>
              <a:rPr lang="en-US" altLang="en-US" sz="2200" dirty="0" err="1"/>
              <a:t>zu</a:t>
            </a:r>
            <a:r>
              <a:rPr lang="en-US" altLang="en-US" sz="2200" dirty="0"/>
              <a:t> </a:t>
            </a:r>
            <a:r>
              <a:rPr lang="en-US" altLang="en-US" sz="2200" dirty="0" err="1"/>
              <a:t>vermeiden</a:t>
            </a:r>
            <a:r>
              <a:rPr lang="en-US" altLang="en-US" sz="2200" dirty="0"/>
              <a:t>.</a:t>
            </a:r>
            <a:endParaRPr lang="vi-VN" altLang="en-US" sz="2200" dirty="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a:latin typeface="Calibri Light" panose="020F0302020204030204" pitchFamily="34" charset="0"/>
              </a:rPr>
              <a:t>Wie Sie </a:t>
            </a:r>
            <a:r>
              <a:rPr lang="en-US" altLang="en-US" sz="3500" dirty="0" err="1">
                <a:latin typeface="Calibri Light" panose="020F0302020204030204" pitchFamily="34" charset="0"/>
              </a:rPr>
              <a:t>sich</a:t>
            </a:r>
            <a:r>
              <a:rPr lang="en-US" altLang="en-US" sz="3500" dirty="0">
                <a:latin typeface="Calibri Light" panose="020F0302020204030204" pitchFamily="34" charset="0"/>
              </a:rPr>
              <a:t> </a:t>
            </a:r>
            <a:r>
              <a:rPr lang="en-US" altLang="en-US" sz="3500" dirty="0" err="1">
                <a:latin typeface="Calibri Light" panose="020F0302020204030204" pitchFamily="34" charset="0"/>
              </a:rPr>
              <a:t>vor</a:t>
            </a:r>
            <a:r>
              <a:rPr lang="en-US" altLang="en-US" sz="3500" dirty="0">
                <a:latin typeface="Calibri Light" panose="020F0302020204030204" pitchFamily="34" charset="0"/>
              </a:rPr>
              <a:t> </a:t>
            </a:r>
            <a:r>
              <a:rPr lang="en-US" altLang="en-US" sz="3500" dirty="0" err="1">
                <a:latin typeface="Calibri Light" panose="020F0302020204030204" pitchFamily="34" charset="0"/>
              </a:rPr>
              <a:t>Cyberangriffen</a:t>
            </a:r>
            <a:r>
              <a:rPr lang="en-US" altLang="en-US" sz="3500" dirty="0">
                <a:latin typeface="Calibri Light" panose="020F0302020204030204" pitchFamily="34" charset="0"/>
              </a:rPr>
              <a:t> </a:t>
            </a:r>
            <a:r>
              <a:rPr lang="en-US" altLang="en-US" sz="3500" dirty="0" err="1">
                <a:latin typeface="Calibri Light" panose="020F0302020204030204" pitchFamily="34" charset="0"/>
              </a:rPr>
              <a:t>schützen</a:t>
            </a:r>
            <a:r>
              <a:rPr lang="en-US" altLang="en-US" sz="3500" dirty="0">
                <a:latin typeface="Calibri Light" panose="020F0302020204030204" pitchFamily="34" charset="0"/>
              </a:rPr>
              <a:t> </a:t>
            </a:r>
            <a:r>
              <a:rPr lang="en-US" altLang="en-US" sz="3500" dirty="0" err="1">
                <a:latin typeface="Calibri Light" panose="020F0302020204030204" pitchFamily="34" charset="0"/>
              </a:rPr>
              <a:t>können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000" dirty="0"/>
              <a:t>Die Cybersecurity Education Initiative </a:t>
            </a:r>
            <a:r>
              <a:rPr lang="en-US" altLang="en-US" sz="2000" dirty="0" err="1"/>
              <a:t>weist</a:t>
            </a:r>
            <a:r>
              <a:rPr lang="en-US" altLang="en-US" sz="2000" dirty="0"/>
              <a:t> </a:t>
            </a:r>
            <a:r>
              <a:rPr lang="en-US" altLang="en-US" sz="2000" dirty="0" err="1"/>
              <a:t>darauf</a:t>
            </a:r>
            <a:r>
              <a:rPr lang="en-US" altLang="en-US" sz="2000" dirty="0"/>
              <a:t> </a:t>
            </a:r>
            <a:r>
              <a:rPr lang="en-US" altLang="en-US" sz="2000" dirty="0" err="1"/>
              <a:t>hin</a:t>
            </a:r>
            <a:r>
              <a:rPr lang="en-US" altLang="en-US" sz="2000" dirty="0"/>
              <a:t>, </a:t>
            </a:r>
            <a:r>
              <a:rPr lang="en-US" altLang="en-US" sz="2000" dirty="0" err="1"/>
              <a:t>dass</a:t>
            </a:r>
            <a:r>
              <a:rPr lang="en-US" altLang="en-US" sz="2000" dirty="0"/>
              <a:t> </a:t>
            </a:r>
            <a:r>
              <a:rPr lang="en-US" altLang="en-US" sz="2000" dirty="0" err="1"/>
              <a:t>ein</a:t>
            </a:r>
            <a:r>
              <a:rPr lang="en-US" altLang="en-US" sz="2000" dirty="0"/>
              <a:t> </a:t>
            </a:r>
            <a:r>
              <a:rPr lang="en-US" altLang="en-US" sz="2000" dirty="0" err="1"/>
              <a:t>entscheidender</a:t>
            </a:r>
            <a:r>
              <a:rPr lang="en-US" altLang="en-US" sz="2000" dirty="0"/>
              <a:t> Schritt </a:t>
            </a:r>
            <a:r>
              <a:rPr lang="en-US" altLang="en-US" sz="2000" dirty="0" err="1"/>
              <a:t>unternommen</a:t>
            </a:r>
            <a:r>
              <a:rPr lang="en-US" altLang="en-US" sz="2000" dirty="0"/>
              <a:t> </a:t>
            </a:r>
            <a:r>
              <a:rPr lang="en-US" altLang="en-US" sz="2000" dirty="0" err="1"/>
              <a:t>werden</a:t>
            </a:r>
            <a:r>
              <a:rPr lang="en-US" altLang="en-US" sz="2000" dirty="0"/>
              <a:t> </a:t>
            </a:r>
            <a:r>
              <a:rPr lang="en-US" altLang="en-US" sz="2000" dirty="0" err="1"/>
              <a:t>sollte</a:t>
            </a:r>
            <a:r>
              <a:rPr lang="en-US" altLang="en-US" sz="2000" dirty="0"/>
              <a:t>, um den </a:t>
            </a:r>
            <a:r>
              <a:rPr lang="en-US" altLang="en-US" sz="2000" dirty="0" err="1"/>
              <a:t>Mangel</a:t>
            </a:r>
            <a:r>
              <a:rPr lang="en-US" altLang="en-US" sz="2000" dirty="0"/>
              <a:t> an "</a:t>
            </a:r>
            <a:r>
              <a:rPr lang="en-US" altLang="en-US" sz="2000" dirty="0" err="1"/>
              <a:t>Personen</a:t>
            </a:r>
            <a:r>
              <a:rPr lang="en-US" altLang="en-US" sz="2000" dirty="0"/>
              <a:t> </a:t>
            </a:r>
            <a:r>
              <a:rPr lang="en-US" altLang="en-US" sz="2000" dirty="0" err="1"/>
              <a:t>mit</a:t>
            </a:r>
            <a:r>
              <a:rPr lang="en-US" altLang="en-US" sz="2000" dirty="0"/>
              <a:t> dem Wissen, den </a:t>
            </a:r>
            <a:r>
              <a:rPr lang="en-US" altLang="en-US" sz="2000" dirty="0" err="1"/>
              <a:t>Fertigkeiten</a:t>
            </a:r>
            <a:r>
              <a:rPr lang="en-US" altLang="en-US" sz="2000" dirty="0"/>
              <a:t> und den </a:t>
            </a:r>
            <a:r>
              <a:rPr lang="en-US" altLang="en-US" sz="2000" dirty="0" err="1"/>
              <a:t>Fähigkeiten</a:t>
            </a:r>
            <a:r>
              <a:rPr lang="en-US" altLang="en-US" sz="2000" dirty="0"/>
              <a:t>, die für die Arbeit </a:t>
            </a:r>
            <a:r>
              <a:rPr lang="en-US" altLang="en-US" sz="2000" dirty="0" err="1"/>
              <a:t>im</a:t>
            </a:r>
            <a:r>
              <a:rPr lang="en-US" altLang="en-US" sz="2000" dirty="0"/>
              <a:t> </a:t>
            </a:r>
            <a:r>
              <a:rPr lang="en-US" altLang="en-US" sz="2000" dirty="0" err="1"/>
              <a:t>Bereich</a:t>
            </a:r>
            <a:r>
              <a:rPr lang="en-US" altLang="en-US" sz="2000" dirty="0"/>
              <a:t> der </a:t>
            </a:r>
            <a:r>
              <a:rPr lang="en-US" altLang="en-US" sz="2000" dirty="0" err="1"/>
              <a:t>Cybersicherheit</a:t>
            </a:r>
            <a:r>
              <a:rPr lang="en-US" altLang="en-US" sz="2000" dirty="0"/>
              <a:t> </a:t>
            </a:r>
            <a:r>
              <a:rPr lang="en-US" altLang="en-US" sz="2000" dirty="0" err="1"/>
              <a:t>erforderlich</a:t>
            </a:r>
            <a:r>
              <a:rPr lang="en-US" altLang="en-US" sz="2000" dirty="0"/>
              <a:t> </a:t>
            </a:r>
            <a:r>
              <a:rPr lang="en-US" altLang="en-US" sz="2000" dirty="0" err="1"/>
              <a:t>sind</a:t>
            </a:r>
            <a:r>
              <a:rPr lang="en-US" altLang="en-US" sz="2000" dirty="0"/>
              <a:t>, </a:t>
            </a:r>
            <a:r>
              <a:rPr lang="en-US" altLang="en-US" sz="2000" dirty="0" err="1"/>
              <a:t>zu</a:t>
            </a:r>
            <a:r>
              <a:rPr lang="en-US" altLang="en-US" sz="2000" dirty="0"/>
              <a:t> </a:t>
            </a:r>
            <a:r>
              <a:rPr lang="en-US" altLang="en-US" sz="2000" dirty="0" err="1"/>
              <a:t>beheben</a:t>
            </a:r>
            <a:r>
              <a:rPr lang="en-US" altLang="en-US" sz="2000" dirty="0"/>
              <a:t>".</a:t>
            </a:r>
          </a:p>
          <a:p>
            <a:pPr algn="just">
              <a:spcBef>
                <a:spcPts val="600"/>
              </a:spcBef>
              <a:spcAft>
                <a:spcPts val="600"/>
              </a:spcAft>
            </a:pPr>
            <a:r>
              <a:rPr lang="en-US" altLang="en-US" sz="2000" dirty="0"/>
              <a:t>Eine </a:t>
            </a:r>
            <a:r>
              <a:rPr lang="en-US" altLang="en-US" sz="2000" dirty="0" err="1"/>
              <a:t>solche</a:t>
            </a:r>
            <a:r>
              <a:rPr lang="en-US" altLang="en-US" sz="2000" dirty="0"/>
              <a:t> Gruppe </a:t>
            </a:r>
            <a:r>
              <a:rPr lang="en-US" altLang="en-US" sz="2000" dirty="0" err="1"/>
              <a:t>umfasst</a:t>
            </a:r>
            <a:r>
              <a:rPr lang="en-US" altLang="en-US" sz="2000" dirty="0"/>
              <a:t> "</a:t>
            </a:r>
            <a:r>
              <a:rPr lang="en-US" altLang="en-US" sz="2000" dirty="0" err="1"/>
              <a:t>technische</a:t>
            </a:r>
            <a:r>
              <a:rPr lang="en-US" altLang="en-US" sz="2000" dirty="0"/>
              <a:t> und </a:t>
            </a:r>
            <a:r>
              <a:rPr lang="en-US" altLang="en-US" sz="2000" dirty="0" err="1"/>
              <a:t>nicht-technische</a:t>
            </a:r>
            <a:r>
              <a:rPr lang="en-US" altLang="en-US" sz="2000" dirty="0"/>
              <a:t> </a:t>
            </a:r>
            <a:r>
              <a:rPr lang="en-US" altLang="en-US" sz="2000" dirty="0" err="1"/>
              <a:t>Funktionen</a:t>
            </a:r>
            <a:r>
              <a:rPr lang="en-US" altLang="en-US" sz="2000" dirty="0"/>
              <a:t>, die von </a:t>
            </a:r>
            <a:r>
              <a:rPr lang="en-US" altLang="en-US" sz="2000" dirty="0" err="1"/>
              <a:t>Mitarbeitern</a:t>
            </a:r>
            <a:r>
              <a:rPr lang="en-US" altLang="en-US" sz="2000" dirty="0"/>
              <a:t> </a:t>
            </a:r>
            <a:r>
              <a:rPr lang="en-US" altLang="en-US" sz="2000" dirty="0" err="1"/>
              <a:t>mit</a:t>
            </a:r>
            <a:r>
              <a:rPr lang="en-US" altLang="en-US" sz="2000" dirty="0"/>
              <a:t> Wissen und </a:t>
            </a:r>
            <a:r>
              <a:rPr lang="en-US" altLang="en-US" sz="2000" dirty="0" err="1"/>
              <a:t>Erfahrung</a:t>
            </a:r>
            <a:r>
              <a:rPr lang="en-US" altLang="en-US" sz="2000" dirty="0"/>
              <a:t> </a:t>
            </a:r>
            <a:r>
              <a:rPr lang="en-US" altLang="en-US" sz="2000" dirty="0" err="1"/>
              <a:t>ausgefüllt</a:t>
            </a:r>
            <a:r>
              <a:rPr lang="en-US" altLang="en-US" sz="2000" dirty="0"/>
              <a:t> </a:t>
            </a:r>
            <a:r>
              <a:rPr lang="en-US" altLang="en-US" sz="2000" dirty="0" err="1"/>
              <a:t>werden</a:t>
            </a:r>
            <a:r>
              <a:rPr lang="en-US" altLang="en-US" sz="2000" dirty="0"/>
              <a:t>".</a:t>
            </a:r>
          </a:p>
          <a:p>
            <a:pPr algn="just">
              <a:spcBef>
                <a:spcPts val="600"/>
              </a:spcBef>
              <a:spcAft>
                <a:spcPts val="600"/>
              </a:spcAft>
            </a:pPr>
            <a:r>
              <a:rPr lang="en-US" altLang="en-US" sz="2000" dirty="0"/>
              <a:t>Es </a:t>
            </a:r>
            <a:r>
              <a:rPr lang="en-US" altLang="en-US" sz="2000" dirty="0" err="1"/>
              <a:t>ist</a:t>
            </a:r>
            <a:r>
              <a:rPr lang="en-US" altLang="en-US" sz="2000" dirty="0"/>
              <a:t> </a:t>
            </a:r>
            <a:r>
              <a:rPr lang="en-US" altLang="en-US" sz="2000" dirty="0" err="1"/>
              <a:t>jedoch</a:t>
            </a:r>
            <a:r>
              <a:rPr lang="en-US" altLang="en-US" sz="2000" dirty="0"/>
              <a:t> </a:t>
            </a:r>
            <a:r>
              <a:rPr lang="en-US" altLang="en-US" sz="2000" dirty="0" err="1"/>
              <a:t>schwierig</a:t>
            </a:r>
            <a:r>
              <a:rPr lang="en-US" altLang="en-US" sz="2000" dirty="0"/>
              <a:t>, </a:t>
            </a:r>
            <a:r>
              <a:rPr lang="en-US" altLang="en-US" sz="2000" dirty="0" err="1"/>
              <a:t>Arbeitskräfte</a:t>
            </a:r>
            <a:r>
              <a:rPr lang="en-US" altLang="en-US" sz="2000" dirty="0"/>
              <a:t> </a:t>
            </a:r>
            <a:r>
              <a:rPr lang="en-US" altLang="en-US" sz="2000" dirty="0" err="1"/>
              <a:t>mit</a:t>
            </a:r>
            <a:r>
              <a:rPr lang="en-US" altLang="en-US" sz="2000" dirty="0"/>
              <a:t> den </a:t>
            </a:r>
            <a:r>
              <a:rPr lang="en-US" altLang="en-US" sz="2000" dirty="0" err="1"/>
              <a:t>erforderlichen</a:t>
            </a:r>
            <a:r>
              <a:rPr lang="en-US" altLang="en-US" sz="2000" dirty="0"/>
              <a:t> </a:t>
            </a:r>
            <a:r>
              <a:rPr lang="en-US" altLang="en-US" sz="2000" dirty="0" err="1"/>
              <a:t>interdisziplinären</a:t>
            </a:r>
            <a:r>
              <a:rPr lang="en-US" altLang="en-US" sz="2000" dirty="0"/>
              <a:t> </a:t>
            </a:r>
            <a:r>
              <a:rPr lang="en-US" altLang="en-US" sz="2000" dirty="0" err="1"/>
              <a:t>Fähigkeiten</a:t>
            </a:r>
            <a:r>
              <a:rPr lang="en-US" altLang="en-US" sz="2000" dirty="0"/>
              <a:t> </a:t>
            </a:r>
            <a:r>
              <a:rPr lang="en-US" altLang="en-US" sz="2000" dirty="0" err="1"/>
              <a:t>zu</a:t>
            </a:r>
            <a:r>
              <a:rPr lang="en-US" altLang="en-US" sz="2000" dirty="0"/>
              <a:t> </a:t>
            </a:r>
            <a:r>
              <a:rPr lang="en-US" altLang="en-US" sz="2000" dirty="0" err="1"/>
              <a:t>schaffen</a:t>
            </a:r>
            <a:r>
              <a:rPr lang="en-US" altLang="en-US" sz="2000" dirty="0"/>
              <a:t> und das Problem der </a:t>
            </a:r>
            <a:r>
              <a:rPr lang="en-US" altLang="en-US" sz="2000" dirty="0" err="1"/>
              <a:t>Kommunikation</a:t>
            </a:r>
            <a:r>
              <a:rPr lang="en-US" altLang="en-US" sz="2000" dirty="0"/>
              <a:t> </a:t>
            </a:r>
            <a:r>
              <a:rPr lang="en-US" altLang="en-US" sz="2000" dirty="0" err="1"/>
              <a:t>zwischen</a:t>
            </a:r>
            <a:r>
              <a:rPr lang="en-US" altLang="en-US" sz="2000" dirty="0"/>
              <a:t> </a:t>
            </a:r>
            <a:r>
              <a:rPr lang="en-US" altLang="en-US" sz="2000" dirty="0" err="1"/>
              <a:t>Lehrkräften</a:t>
            </a:r>
            <a:r>
              <a:rPr lang="en-US" altLang="en-US" sz="2000" dirty="0"/>
              <a:t>, </a:t>
            </a:r>
            <a:r>
              <a:rPr lang="en-US" altLang="en-US" sz="2000" dirty="0" err="1"/>
              <a:t>Forschern</a:t>
            </a:r>
            <a:r>
              <a:rPr lang="en-US" altLang="en-US" sz="2000" dirty="0"/>
              <a:t> und Menschen, die </a:t>
            </a:r>
            <a:r>
              <a:rPr lang="en-US" altLang="en-US" sz="2000" dirty="0" err="1"/>
              <a:t>Informationstechnologien</a:t>
            </a:r>
            <a:r>
              <a:rPr lang="en-US" altLang="en-US" sz="2000" dirty="0"/>
              <a:t> </a:t>
            </a:r>
            <a:r>
              <a:rPr lang="en-US" altLang="en-US" sz="2000" dirty="0" err="1"/>
              <a:t>nutzen</a:t>
            </a:r>
            <a:r>
              <a:rPr lang="en-US" altLang="en-US" sz="2000" dirty="0"/>
              <a:t>, </a:t>
            </a:r>
            <a:r>
              <a:rPr lang="en-US" altLang="en-US" sz="2000" dirty="0" err="1"/>
              <a:t>zu</a:t>
            </a:r>
            <a:r>
              <a:rPr lang="en-US" altLang="en-US" sz="2000" dirty="0"/>
              <a:t> </a:t>
            </a:r>
            <a:r>
              <a:rPr lang="en-US" altLang="en-US" sz="2000" dirty="0" err="1"/>
              <a:t>lösen</a:t>
            </a:r>
            <a:r>
              <a:rPr lang="en-US" altLang="en-US" sz="2000" dirty="0"/>
              <a:t>. </a:t>
            </a:r>
            <a:r>
              <a:rPr lang="vi-VN" altLang="en-US" sz="2000" dirty="0"/>
              <a:t>Este necesară cooperarea și comunicarea între aceste grupuri.</a:t>
            </a:r>
            <a:endParaRPr lang="en-US" altLang="en-US" sz="2000" dirty="0"/>
          </a:p>
          <a:p>
            <a:pPr algn="just">
              <a:spcBef>
                <a:spcPts val="600"/>
              </a:spcBef>
              <a:spcAft>
                <a:spcPts val="600"/>
              </a:spcAft>
            </a:pPr>
            <a:r>
              <a:rPr lang="en-US" altLang="en-US" sz="2000" dirty="0"/>
              <a:t>Ein Problem </a:t>
            </a:r>
            <a:r>
              <a:rPr lang="en-US" altLang="en-US" sz="2000" dirty="0" err="1"/>
              <a:t>besteht</a:t>
            </a:r>
            <a:r>
              <a:rPr lang="en-US" altLang="en-US" sz="2000" dirty="0"/>
              <a:t> </a:t>
            </a:r>
            <a:r>
              <a:rPr lang="en-US" altLang="en-US" sz="2000" dirty="0" err="1"/>
              <a:t>darin</a:t>
            </a:r>
            <a:r>
              <a:rPr lang="en-US" altLang="en-US" sz="2000" dirty="0"/>
              <a:t>, </a:t>
            </a:r>
            <a:r>
              <a:rPr lang="en-US" altLang="en-US" sz="2000" dirty="0" err="1"/>
              <a:t>dass</a:t>
            </a:r>
            <a:r>
              <a:rPr lang="en-US" altLang="en-US" sz="2000" dirty="0"/>
              <a:t> </a:t>
            </a:r>
            <a:r>
              <a:rPr lang="en-US" altLang="en-US" sz="2000" dirty="0" err="1"/>
              <a:t>Unternehmen</a:t>
            </a:r>
            <a:r>
              <a:rPr lang="en-US" altLang="en-US" sz="2000" dirty="0"/>
              <a:t>, </a:t>
            </a:r>
            <a:r>
              <a:rPr lang="en-US" altLang="en-US" sz="2000" dirty="0" err="1"/>
              <a:t>insbesondere</a:t>
            </a:r>
            <a:r>
              <a:rPr lang="en-US" altLang="en-US" sz="2000" dirty="0"/>
              <a:t> KMU </a:t>
            </a:r>
            <a:r>
              <a:rPr lang="en-US" altLang="en-US" sz="2000" dirty="0" err="1"/>
              <a:t>mit</a:t>
            </a:r>
            <a:r>
              <a:rPr lang="en-US" altLang="en-US" sz="2000" dirty="0"/>
              <a:t> </a:t>
            </a:r>
            <a:r>
              <a:rPr lang="en-US" altLang="en-US" sz="2000" dirty="0" err="1"/>
              <a:t>weniger</a:t>
            </a:r>
            <a:r>
              <a:rPr lang="en-US" altLang="en-US" sz="2000" dirty="0"/>
              <a:t> </a:t>
            </a:r>
            <a:r>
              <a:rPr lang="en-US" altLang="en-US" sz="2000" dirty="0" err="1"/>
              <a:t>Ressourcen</a:t>
            </a:r>
            <a:r>
              <a:rPr lang="en-US" altLang="en-US" sz="2000" dirty="0"/>
              <a:t>, </a:t>
            </a:r>
            <a:r>
              <a:rPr lang="en-US" altLang="en-US" sz="2000" dirty="0" err="1"/>
              <a:t>Hilfe</a:t>
            </a:r>
            <a:r>
              <a:rPr lang="en-US" altLang="en-US" sz="2000" dirty="0"/>
              <a:t> </a:t>
            </a:r>
            <a:r>
              <a:rPr lang="en-US" altLang="en-US" sz="2000" dirty="0" err="1"/>
              <a:t>benötigen</a:t>
            </a:r>
            <a:r>
              <a:rPr lang="en-US" altLang="en-US" sz="2000" dirty="0"/>
              <a:t>, um die </a:t>
            </a:r>
            <a:r>
              <a:rPr lang="en-US" altLang="en-US" sz="2000" dirty="0" err="1"/>
              <a:t>Fähigkeiten</a:t>
            </a:r>
            <a:r>
              <a:rPr lang="en-US" altLang="en-US" sz="2000" dirty="0"/>
              <a:t> und </a:t>
            </a:r>
            <a:r>
              <a:rPr lang="en-US" altLang="en-US" sz="2000" dirty="0" err="1"/>
              <a:t>Lücken</a:t>
            </a:r>
            <a:r>
              <a:rPr lang="en-US" altLang="en-US" sz="2000" dirty="0"/>
              <a:t> </a:t>
            </a:r>
            <a:r>
              <a:rPr lang="en-US" altLang="en-US" sz="2000" dirty="0" err="1"/>
              <a:t>ihrer</a:t>
            </a:r>
            <a:r>
              <a:rPr lang="en-US" altLang="en-US" sz="2000" dirty="0"/>
              <a:t> Mitarbeiter </a:t>
            </a:r>
            <a:r>
              <a:rPr lang="en-US" altLang="en-US" sz="2000" dirty="0" err="1"/>
              <a:t>zu</a:t>
            </a:r>
            <a:r>
              <a:rPr lang="en-US" altLang="en-US" sz="2000" dirty="0"/>
              <a:t> </a:t>
            </a:r>
            <a:r>
              <a:rPr lang="en-US" altLang="en-US" sz="2000" dirty="0" err="1"/>
              <a:t>bewerten</a:t>
            </a:r>
            <a:r>
              <a:rPr lang="en-US" altLang="en-US" sz="2000" dirty="0"/>
              <a:t>, </a:t>
            </a:r>
            <a:r>
              <a:rPr lang="en-US" altLang="en-US" sz="2000" dirty="0" err="1"/>
              <a:t>digitale</a:t>
            </a:r>
            <a:r>
              <a:rPr lang="en-US" altLang="en-US" sz="2000" dirty="0"/>
              <a:t> </a:t>
            </a:r>
            <a:r>
              <a:rPr lang="en-US" altLang="en-US" sz="2000" dirty="0" err="1"/>
              <a:t>Methoden</a:t>
            </a:r>
            <a:r>
              <a:rPr lang="en-US" altLang="en-US" sz="2000" dirty="0"/>
              <a:t> </a:t>
            </a:r>
            <a:r>
              <a:rPr lang="en-US" altLang="en-US" sz="2000" dirty="0" err="1"/>
              <a:t>zur</a:t>
            </a:r>
            <a:r>
              <a:rPr lang="en-US" altLang="en-US" sz="2000" dirty="0"/>
              <a:t> </a:t>
            </a:r>
            <a:r>
              <a:rPr lang="en-US" altLang="en-US" sz="2000" dirty="0" err="1"/>
              <a:t>Verbesserung</a:t>
            </a:r>
            <a:r>
              <a:rPr lang="en-US" altLang="en-US" sz="2000" dirty="0"/>
              <a:t> der </a:t>
            </a:r>
            <a:r>
              <a:rPr lang="en-US" altLang="en-US" sz="2000" dirty="0" err="1"/>
              <a:t>bestehenden</a:t>
            </a:r>
            <a:r>
              <a:rPr lang="en-US" altLang="en-US" sz="2000" dirty="0"/>
              <a:t> Situation </a:t>
            </a:r>
            <a:r>
              <a:rPr lang="en-US" altLang="en-US" sz="2000" dirty="0" err="1"/>
              <a:t>einzusetzen</a:t>
            </a:r>
            <a:r>
              <a:rPr lang="en-US" altLang="en-US" sz="2000" dirty="0"/>
              <a:t> und </a:t>
            </a:r>
            <a:r>
              <a:rPr lang="en-US" altLang="en-US" sz="2000" dirty="0" err="1"/>
              <a:t>Weiterbildungsmöglichkeiten</a:t>
            </a:r>
            <a:r>
              <a:rPr lang="en-US" altLang="en-US" sz="2000" dirty="0"/>
              <a:t> </a:t>
            </a:r>
            <a:r>
              <a:rPr lang="en-US" altLang="en-US" sz="2000" dirty="0" err="1"/>
              <a:t>zu</a:t>
            </a:r>
            <a:r>
              <a:rPr lang="en-US" altLang="en-US" sz="2000" dirty="0"/>
              <a:t> </a:t>
            </a:r>
            <a:r>
              <a:rPr lang="en-US" altLang="en-US" sz="2000" dirty="0" err="1"/>
              <a:t>organisieren</a:t>
            </a:r>
            <a:r>
              <a:rPr lang="en-US" altLang="en-US" sz="2000" dirty="0"/>
              <a:t>, um </a:t>
            </a:r>
            <a:r>
              <a:rPr lang="en-US" altLang="en-US" sz="2000" dirty="0" err="1"/>
              <a:t>ihre</a:t>
            </a:r>
            <a:r>
              <a:rPr lang="en-US" altLang="en-US" sz="2000" dirty="0"/>
              <a:t> Mitarbeiter neu </a:t>
            </a:r>
            <a:r>
              <a:rPr lang="en-US" altLang="en-US" sz="2000" dirty="0" err="1"/>
              <a:t>zu</a:t>
            </a:r>
            <a:r>
              <a:rPr lang="en-US" altLang="en-US" sz="2000" dirty="0"/>
              <a:t> </a:t>
            </a:r>
            <a:r>
              <a:rPr lang="en-US" altLang="en-US" sz="2000" dirty="0" err="1"/>
              <a:t>qualifizieren</a:t>
            </a:r>
            <a:r>
              <a:rPr lang="en-US" altLang="en-US" sz="2000" dirty="0"/>
              <a:t>.</a:t>
            </a:r>
            <a:endParaRPr lang="vi-VN" altLang="en-US" sz="2000" dirty="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000" dirty="0">
                <a:latin typeface="Calibri Light" panose="020F0302020204030204" pitchFamily="34" charset="0"/>
              </a:rPr>
              <a:t>Wie Sie </a:t>
            </a:r>
            <a:r>
              <a:rPr lang="en-US" altLang="en-US" sz="4000" dirty="0" err="1">
                <a:latin typeface="Calibri Light" panose="020F0302020204030204" pitchFamily="34" charset="0"/>
              </a:rPr>
              <a:t>sich</a:t>
            </a:r>
            <a:r>
              <a:rPr lang="en-US" altLang="en-US" sz="4000" dirty="0">
                <a:latin typeface="Calibri Light" panose="020F0302020204030204" pitchFamily="34" charset="0"/>
              </a:rPr>
              <a:t> </a:t>
            </a:r>
            <a:r>
              <a:rPr lang="en-US" altLang="en-US" sz="4000" dirty="0" err="1">
                <a:latin typeface="Calibri Light" panose="020F0302020204030204" pitchFamily="34" charset="0"/>
              </a:rPr>
              <a:t>vor</a:t>
            </a:r>
            <a:r>
              <a:rPr lang="en-US" altLang="en-US" sz="4000" dirty="0">
                <a:latin typeface="Calibri Light" panose="020F0302020204030204" pitchFamily="34" charset="0"/>
              </a:rPr>
              <a:t> </a:t>
            </a:r>
            <a:r>
              <a:rPr lang="en-US" altLang="en-US" sz="4000" dirty="0" err="1">
                <a:latin typeface="Calibri Light" panose="020F0302020204030204" pitchFamily="34" charset="0"/>
              </a:rPr>
              <a:t>Cyberangriffen</a:t>
            </a:r>
            <a:r>
              <a:rPr lang="en-US" altLang="en-US" sz="4000" dirty="0">
                <a:latin typeface="Calibri Light" panose="020F0302020204030204" pitchFamily="34" charset="0"/>
              </a:rPr>
              <a:t> </a:t>
            </a:r>
            <a:r>
              <a:rPr lang="en-US" altLang="en-US" sz="4000" dirty="0" err="1">
                <a:latin typeface="Calibri Light" panose="020F0302020204030204" pitchFamily="34" charset="0"/>
              </a:rPr>
              <a:t>schützen</a:t>
            </a:r>
            <a:r>
              <a:rPr lang="en-US" altLang="en-US" sz="4000" dirty="0">
                <a:latin typeface="Calibri Light" panose="020F0302020204030204" pitchFamily="34" charset="0"/>
              </a:rPr>
              <a:t> </a:t>
            </a:r>
            <a:r>
              <a:rPr lang="en-US" altLang="en-US" sz="4000" dirty="0" err="1">
                <a:latin typeface="Calibri Light" panose="020F0302020204030204" pitchFamily="34" charset="0"/>
              </a:rPr>
              <a:t>können</a:t>
            </a:r>
            <a:endParaRPr lang="en-US" altLang="en-US" sz="40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Vom InCyT-Projekt unterstützte Aktivitäten</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Arial" panose="020B0604020202020204" pitchFamily="34" charset="0"/>
              </a:rPr>
              <a:t>Abbildung 1: </a:t>
            </a:r>
            <a:r>
              <a:rPr lang="en-US" altLang="en-US" sz="2400" i="1">
                <a:cs typeface="Arial" panose="020B0604020202020204" pitchFamily="34" charset="0"/>
              </a:rPr>
              <a:t>Durch das InCyT-Projekt unterstützte Aktivitäten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sz="2400">
                <a:cs typeface="Calibri" panose="020F0502020204030204" pitchFamily="34" charset="0"/>
              </a:rPr>
              <a:t>Unternehmer, auch künftige, brauchen komplexe Denkweisen und die Fähigkeit, Wissen aus verschiedenen Bereichen zu verstehen und zu integrieren, was interdisziplinäres Lernen erfordert.</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Komplexe ingenieurtechnische Probleme erfordern die Schaffung einer interdisziplinären Situation auf eine fast natürliche Weise.</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Bei einem interdisziplinären Ansatz sollten die Lernenden Informationen aus verschiedenen Disziplinen und Bereichen integrieren.</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en-US" altLang="en-US" sz="2400">
                <a:cs typeface="Calibri" panose="020F0502020204030204" pitchFamily="34" charset="0"/>
              </a:rPr>
              <a:t>Sie entwickeln ein interdisziplinäres Verständnis, lernen, Fachgebiete und disziplinspezifische Denkweisen zu integrieren.</a:t>
            </a:r>
          </a:p>
          <a:p>
            <a:pPr algn="just">
              <a:spcBef>
                <a:spcPts val="600"/>
              </a:spcBef>
              <a:spcAft>
                <a:spcPts val="600"/>
              </a:spcAft>
            </a:pPr>
            <a:r>
              <a:rPr lang="en-US" altLang="en-US" sz="2400">
                <a:cs typeface="Calibri" panose="020F0502020204030204" pitchFamily="34" charset="0"/>
              </a:rPr>
              <a:t>Dadurch werden die kognitiven Fähigkeiten und das kritische Denken stärker gefördert als durch einzelne Fächer.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ist heute eine der größten Bedrohungen für die Informationssicherheit und eine wirksame Form der Internetkriminalität.</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könnte gefährliche Auswirkungen haben, z. B. Datenschutzverletzungen, mehr als jede andere Art von Angriffen.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die Angriffe haben ein finanzielles Ziel, und die Unternehmen haben dadurch beträchtliche Geldbeträge verloren.</a:t>
            </a:r>
            <a:endParaRPr lang="vi-VN" dirty="0">
              <a:cs typeface="Arial" panose="020B0604020202020204" pitchFamily="34" charset="0"/>
            </a:endParaRPr>
          </a:p>
          <a:p>
            <a:pPr algn="just" fontAlgn="auto">
              <a:spcAft>
                <a:spcPts val="0"/>
              </a:spcAft>
              <a:defRPr/>
            </a:pPr>
            <a:r>
              <a:rPr lang="en-US" dirty="0">
                <a:cs typeface="Arial" panose="020B0604020202020204" pitchFamily="34" charset="0"/>
              </a:rPr>
              <a:t>Er ist besonders gefährlich, weil er mehr auf menschliches Versagen als auf Schwachstellen in Software und Betriebssystemen beruht.</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algn="just" fontAlgn="auto">
              <a:spcBef>
                <a:spcPts val="600"/>
              </a:spcBef>
              <a:spcAft>
                <a:spcPts val="600"/>
              </a:spcAft>
              <a:defRPr/>
            </a:pPr>
            <a:r>
              <a:rPr lang="en-US" sz="2400" dirty="0"/>
              <a:t>Sie könnten Produktivitätseinbußen, einen Rückgang der Arbeitsmoral und Schwierigkeiten bei der Wiederherstellung erleiden.</a:t>
            </a:r>
            <a:endParaRPr lang="vi-VN" sz="2400" dirty="0"/>
          </a:p>
          <a:p>
            <a:pPr algn="just" fontAlgn="auto">
              <a:spcBef>
                <a:spcPts val="600"/>
              </a:spcBef>
              <a:spcAft>
                <a:spcPts val="600"/>
              </a:spcAft>
              <a:defRPr/>
            </a:pPr>
            <a:r>
              <a:rPr lang="en-US" sz="2400" dirty="0"/>
              <a:t>sie haben einen Imageschaden, weil die Kunden nicht davon überzeugt sind, dass das Unternehmen sich selbst schützen kann.</a:t>
            </a:r>
            <a:endParaRPr lang="vi-VN" sz="2400" dirty="0"/>
          </a:p>
          <a:p>
            <a:pPr algn="just" fontAlgn="auto">
              <a:spcBef>
                <a:spcPts val="600"/>
              </a:spcBef>
              <a:spcAft>
                <a:spcPts val="600"/>
              </a:spcAft>
              <a:defRPr/>
            </a:pPr>
            <a:r>
              <a:rPr lang="en-US" sz="2400" dirty="0"/>
              <a:t>oft eine alte Reaktion auf einen Vorfall auslösen müssen.</a:t>
            </a:r>
            <a:endParaRPr lang="vi-VN" sz="2400" dirty="0"/>
          </a:p>
          <a:p>
            <a:pPr algn="just" fontAlgn="auto">
              <a:spcBef>
                <a:spcPts val="600"/>
              </a:spcBef>
              <a:spcAft>
                <a:spcPts val="600"/>
              </a:spcAft>
              <a:defRPr/>
            </a:pPr>
            <a:r>
              <a:rPr lang="en-US" sz="2400" dirty="0"/>
              <a:t>sollte Sicherheitssoftware zur Verfügung stellen, um zukünftige Angriffe zu verhindern.</a:t>
            </a:r>
            <a:endParaRPr lang="vi-VN" sz="2400" dirty="0"/>
          </a:p>
          <a:p>
            <a:pPr algn="just" fontAlgn="auto">
              <a:spcBef>
                <a:spcPts val="600"/>
              </a:spcBef>
              <a:spcAft>
                <a:spcPts val="600"/>
              </a:spcAft>
              <a:defRPr/>
            </a:pPr>
            <a:r>
              <a:rPr lang="en-US" sz="2400" dirty="0"/>
              <a:t>Sie müssten ihre Mitarbeiter häufig umschulen, um auf Angriffe vorbereitet zu sein.</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en-US" altLang="en-US" sz="2400">
                <a:cs typeface="Arial" panose="020B0604020202020204" pitchFamily="34" charset="0"/>
              </a:rPr>
              <a:t>von Mitarbeitern und Führungskräften, für die es wichtig ist, Social-Engineering-Angriffe zu erkennen, weil das Risiko, Opfer zu werden, hoch ist.</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können in Sicherheitsprogramme für Gemeinden, Einzelpersonen und Bürger aufgenommen werden und den Einzelnen und seine Organisation schützen.</a:t>
            </a:r>
            <a:endParaRPr lang="vi-VN" altLang="en-US" sz="2400">
              <a:cs typeface="Arial" panose="020B0604020202020204" pitchFamily="34" charset="0"/>
            </a:endParaRPr>
          </a:p>
          <a:p>
            <a:pPr algn="just">
              <a:lnSpc>
                <a:spcPct val="120000"/>
              </a:lnSpc>
              <a:spcBef>
                <a:spcPts val="600"/>
              </a:spcBef>
              <a:spcAft>
                <a:spcPts val="600"/>
              </a:spcAft>
            </a:pPr>
            <a:r>
              <a:rPr lang="en-US" altLang="en-US" sz="2400">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sz="240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Social-Engineering-Schulung (Cyber-Bewusstsein)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Angreifer:</a:t>
            </a:r>
          </a:p>
          <a:p>
            <a:pPr algn="just" fontAlgn="auto">
              <a:spcAft>
                <a:spcPts val="0"/>
              </a:spcAft>
              <a:defRPr/>
            </a:pPr>
            <a:r>
              <a:rPr lang="en-US" sz="2400" dirty="0">
                <a:cs typeface="Arial" panose="020B0604020202020204" pitchFamily="34" charset="0"/>
              </a:rPr>
              <a:t>zunächst das anvisierte Opfer untersuchen, um die für den Angriff erforderlichen grundlegenden Informationen zu sammeln, z. B. Eintrittspunkte und schwache Sicherheitsprotokolle.</a:t>
            </a:r>
            <a:endParaRPr lang="vi-VN" sz="2400" dirty="0">
              <a:cs typeface="Arial" panose="020B0604020202020204" pitchFamily="34" charset="0"/>
            </a:endParaRPr>
          </a:p>
          <a:p>
            <a:pPr algn="just" fontAlgn="auto">
              <a:spcAft>
                <a:spcPts val="0"/>
              </a:spcAft>
              <a:defRPr/>
            </a:pPr>
            <a:r>
              <a:rPr lang="en-US" sz="2400" dirty="0">
                <a:cs typeface="Arial" panose="020B0604020202020204" pitchFamily="34" charset="0"/>
              </a:rPr>
              <a:t>Sie versuchen dann, das Vertrauen des Opfers zu gewinnen und bieten Anreize für Handlungen, die nicht zu den typischen Sicherheitspraktiken gehören, wie z. B. die Preisgabe sensibler Informationen oder die Gewährung des Zugangs zu wichtigen Ressourcen.</a:t>
            </a:r>
          </a:p>
          <a:p>
            <a:pPr algn="just" fontAlgn="auto">
              <a:spcAft>
                <a:spcPts val="0"/>
              </a:spcAft>
              <a:defRPr/>
            </a:pPr>
            <a:r>
              <a:rPr lang="en-US" sz="2400" dirty="0">
                <a:cs typeface="Arial" panose="020B0604020202020204" pitchFamily="34" charset="0"/>
              </a:rPr>
              <a:t>Abbildung 2 erläutert den Lebenszyklus eines Angriffs.</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de-DE" altLang="en-US" sz="2400" i="1">
                <a:cs typeface="Calibri" panose="020F0502020204030204" pitchFamily="34" charset="0"/>
              </a:rPr>
              <a:t>Abbildung 2: </a:t>
            </a:r>
            <a:r>
              <a:rPr lang="en-US" altLang="en-US" sz="2400" i="1">
                <a:cs typeface="Calibri" panose="020F0502020204030204" pitchFamily="34" charset="0"/>
              </a:rPr>
              <a:t>Lebenszyklus eines Angriffs</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Der Lebenszyklus eines Social Engineering-Angriffs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in den letzten Jahren sehr populär geworden und bietet den Nutzern eine Plattform zur Kommunikation mit ihrer Familie, ihren Freunden und Kollegen.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und Social Networking bezieht sich auf die Nutzung von internetbasierten Social-Networking-Sites, um mit Freunden, Familie, Kollegen, Kunden oder Klienten in Kontakt zu treten und zu kommunizieren.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haben ihre Server in Datenzentren, die sich in der Nähe der wichtigsten Netzzugangspunkte des Internets befinden</a:t>
            </a:r>
            <a:r>
              <a:rPr lang="vi-VN" altLang="de-DE" sz="2400" dirty="0">
                <a:latin typeface="+mn-lt"/>
                <a:ea typeface="Tahoma" panose="020B0604030504040204" pitchFamily="34" charset="0"/>
                <a:cs typeface="Arial" panose="020B0604020202020204" pitchFamily="34" charset="0"/>
              </a:rPr>
              <a:t>.</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Soziales Netzwerk (Social Media) Einführung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Social Media Roles (Abbildung 1) zeigt einige Bereiche, in denen soziale Medien eine Rolle spielen:</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vi-VN" altLang="de-DE" dirty="0">
                <a:latin typeface="+mn-lt"/>
                <a:ea typeface="Tahoma" panose="020B0604030504040204" pitchFamily="34" charset="0"/>
                <a:cs typeface="Arial" panose="020B0604020202020204" pitchFamily="34" charset="0"/>
              </a:rPr>
              <a:t>Unterhaltung</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Aufbau von Geschäftsmöglichkeiten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um Karriere zu machen</a:t>
            </a:r>
          </a:p>
          <a:p>
            <a:pPr>
              <a:spcBef>
                <a:spcPts val="6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Verbesserung der sozialen Kompetenzen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Entwicklung von Beziehungen zu anderen Personen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Soziale Netzwerke </a:t>
            </a:r>
            <a:br>
              <a:rPr lang="en-US" altLang="en-US" sz="4400">
                <a:latin typeface="Calibri Light" panose="020F0302020204030204" pitchFamily="34" charset="0"/>
              </a:rPr>
            </a:br>
            <a:r>
              <a:rPr lang="en-US" altLang="en-US" sz="4400">
                <a:latin typeface="Calibri Light" panose="020F0302020204030204" pitchFamily="34" charset="0"/>
              </a:rPr>
              <a:t>Die Rolle der sozialen Netzwerke</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3: Rollen im sozialen Netzwerk</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vi-VN" altLang="de-DE" dirty="0">
                <a:latin typeface="Calibri" panose="020F0502020204030204" pitchFamily="34" charset="0"/>
                <a:ea typeface="Tahoma" panose="020B0604030504040204" pitchFamily="34" charset="0"/>
                <a:cs typeface="Calibri" panose="020F0502020204030204" pitchFamily="34" charset="0"/>
              </a:rPr>
              <a:t>Soziales Netzwerk:</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ist eine Grundlage für Vermarkter, die auf der Suche nach Kunden sind, um den Wiedererkennungswert der Marke zu erhöhen, die Markentreue zu fördern, die Konversionsraten zu verbessern und den Zugang zu neuen, aktuellen und alten Kunden zu ermöglichen.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durch das Teilen von Blogbeiträgen, Bildern, Videos oder Kommentaren in sozialen Netzwerken dafür sorgen, dass mehr Menschen die Website des Unternehmens besuchen und zu Kunden werden.</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Es ist schwierig, mit den Veränderungen Schritt zu halten, und beeinträchtigt auch den Marketingerfolg eines Unternehmens.</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beliebtesten Websites für soziale Netzwerke (soziale Medien) in den Vereinigten Staaten und Europa sind:</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vi-VN"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LinkedIn, das Berufstätige mit Kollegen, Geschäftskontakten und Arbeitgebern verbindet.</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4: Anzahl der Nutzer auf den Plattformen</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(https://www.dreamgrow.com/top) </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Rollen im sozialen Netzwerk</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2055105"/>
            <a:ext cx="11160125" cy="442736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Social Networking </a:t>
            </a:r>
            <a:r>
              <a:rPr lang="en-US" altLang="de-DE" sz="2400" dirty="0" err="1">
                <a:ea typeface="Tahoma" panose="020B0604030504040204" pitchFamily="34" charset="0"/>
                <a:cs typeface="Arial" panose="020B0604020202020204" pitchFamily="34" charset="0"/>
              </a:rPr>
              <a:t>basiert</a:t>
            </a:r>
            <a:r>
              <a:rPr lang="en-US" altLang="de-DE" sz="2400" dirty="0">
                <a:ea typeface="Tahoma" panose="020B0604030504040204" pitchFamily="34" charset="0"/>
                <a:cs typeface="Arial" panose="020B0604020202020204" pitchFamily="34" charset="0"/>
              </a:rPr>
              <a:t> auf dem Aufbau und der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persönlicher</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geschäftlicher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unter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Verwendung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Technologie</a:t>
            </a:r>
            <a:r>
              <a:rPr lang="en-US" altLang="de-DE" sz="2400" dirty="0">
                <a:ea typeface="Tahoma" panose="020B0604030504040204" pitchFamily="34" charset="0"/>
                <a:cs typeface="Arial" panose="020B0604020202020204" pitchFamily="34" charset="0"/>
              </a:rPr>
              <a:t> und Social-Networking-Sites (Social Media), die es Menschen und </a:t>
            </a:r>
            <a:r>
              <a:rPr lang="en-US" altLang="de-DE" sz="2400" dirty="0" err="1">
                <a:ea typeface="Tahoma" panose="020B0604030504040204" pitchFamily="34" charset="0"/>
                <a:cs typeface="Arial" panose="020B0604020202020204" pitchFamily="34" charset="0"/>
              </a:rPr>
              <a:t>Unternehmen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ermöglichen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miteinander</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zu</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Beziehungen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aufzubauen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Informationen</a:t>
            </a:r>
            <a:r>
              <a:rPr lang="en-US" altLang="de-DE" sz="2400" dirty="0">
                <a:ea typeface="Tahoma" panose="020B0604030504040204" pitchFamily="34" charset="0"/>
                <a:cs typeface="Arial" panose="020B0604020202020204" pitchFamily="34" charset="0"/>
              </a:rPr>
              <a:t>, Ideen und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auszutauschen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Familienmitglieder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konnten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persönliche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soziale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Netzwerke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Facebook in </a:t>
            </a:r>
            <a:r>
              <a:rPr lang="en-US" altLang="de-DE" sz="2400" dirty="0" err="1">
                <a:ea typeface="Tahoma" panose="020B0604030504040204" pitchFamily="34" charset="0"/>
                <a:cs typeface="Arial" panose="020B0604020202020204" pitchFamily="34" charset="0"/>
              </a:rPr>
              <a:t>Verbindung</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bleiben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Fotos</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austauschen</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andere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Nachrichten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über</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ihr</a:t>
            </a:r>
            <a:r>
              <a:rPr lang="en-US" altLang="de-DE" sz="2400" dirty="0">
                <a:ea typeface="Tahoma" panose="020B0604030504040204" pitchFamily="34" charset="0"/>
                <a:cs typeface="Arial" panose="020B0604020202020204" pitchFamily="34" charset="0"/>
              </a:rPr>
              <a:t> Leben </a:t>
            </a:r>
            <a:r>
              <a:rPr lang="en-US" altLang="de-DE" sz="2400" dirty="0" err="1">
                <a:ea typeface="Tahoma" panose="020B0604030504040204" pitchFamily="34" charset="0"/>
                <a:cs typeface="Arial" panose="020B0604020202020204" pitchFamily="34" charset="0"/>
              </a:rPr>
              <a:t>schicken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Man </a:t>
            </a:r>
            <a:r>
              <a:rPr lang="en-US" altLang="de-DE" sz="2400" dirty="0" err="1">
                <a:ea typeface="Tahoma" panose="020B0604030504040204" pitchFamily="34" charset="0"/>
                <a:cs typeface="Arial" panose="020B0604020202020204" pitchFamily="34" charset="0"/>
              </a:rPr>
              <a:t>kann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mit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anderen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Fremden</a:t>
            </a:r>
            <a:r>
              <a:rPr lang="en-US" altLang="de-DE" sz="2400" dirty="0">
                <a:ea typeface="Tahoma" panose="020B0604030504040204" pitchFamily="34" charset="0"/>
                <a:cs typeface="Arial" panose="020B0604020202020204" pitchFamily="34" charset="0"/>
              </a:rPr>
              <a:t>) in </a:t>
            </a:r>
            <a:r>
              <a:rPr lang="en-US" altLang="de-DE" sz="2400" dirty="0" err="1">
                <a:ea typeface="Tahoma" panose="020B0604030504040204" pitchFamily="34" charset="0"/>
                <a:cs typeface="Arial" panose="020B0604020202020204" pitchFamily="34" charset="0"/>
              </a:rPr>
              <a:t>Kontakt</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treten</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dieselben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Interessen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a:t>
            </a:r>
            <a:endParaRPr lang="vi-VN" altLang="de-DE" sz="2400"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en-US" altLang="de-DE" sz="2400" dirty="0">
                <a:ea typeface="Tahoma" panose="020B0604030504040204" pitchFamily="34" charset="0"/>
                <a:cs typeface="Arial" panose="020B0604020202020204" pitchFamily="34" charset="0"/>
              </a:rPr>
              <a:t>Die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haben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auch</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Nachteile</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wie</a:t>
            </a:r>
            <a:r>
              <a:rPr lang="en-US" altLang="de-DE" sz="2400" dirty="0">
                <a:ea typeface="Tahoma" panose="020B0604030504040204" pitchFamily="34" charset="0"/>
                <a:cs typeface="Arial" panose="020B0604020202020204" pitchFamily="34" charset="0"/>
              </a:rPr>
              <a:t> die </a:t>
            </a:r>
            <a:r>
              <a:rPr lang="en-US" altLang="de-DE" sz="2400" dirty="0" err="1">
                <a:ea typeface="Tahoma" panose="020B0604030504040204" pitchFamily="34" charset="0"/>
                <a:cs typeface="Arial" panose="020B0604020202020204" pitchFamily="34" charset="0"/>
              </a:rPr>
              <a:t>Verbreitung</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Fehlinformationen</a:t>
            </a:r>
            <a:r>
              <a:rPr lang="en-US" altLang="de-DE" sz="2400" dirty="0">
                <a:ea typeface="Tahoma" panose="020B0604030504040204" pitchFamily="34" charset="0"/>
                <a:cs typeface="Arial" panose="020B0604020202020204" pitchFamily="34" charset="0"/>
              </a:rPr>
              <a:t> und die </a:t>
            </a:r>
            <a:r>
              <a:rPr lang="en-US" altLang="de-DE" sz="2400" dirty="0" err="1">
                <a:ea typeface="Tahoma" panose="020B0604030504040204" pitchFamily="34" charset="0"/>
                <a:cs typeface="Arial" panose="020B0604020202020204" pitchFamily="34" charset="0"/>
              </a:rPr>
              <a:t>hohen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Kosten</a:t>
            </a:r>
            <a:r>
              <a:rPr lang="en-US" altLang="de-DE" sz="2400" dirty="0">
                <a:ea typeface="Tahoma" panose="020B0604030504040204" pitchFamily="34" charset="0"/>
                <a:cs typeface="Arial" panose="020B0604020202020204" pitchFamily="34" charset="0"/>
              </a:rPr>
              <a:t> für die </a:t>
            </a:r>
            <a:r>
              <a:rPr lang="en-US" altLang="de-DE" sz="2400" dirty="0" err="1">
                <a:ea typeface="Tahoma" panose="020B0604030504040204" pitchFamily="34" charset="0"/>
                <a:cs typeface="Arial" panose="020B0604020202020204" pitchFamily="34" charset="0"/>
              </a:rPr>
              <a:t>Nutzung</a:t>
            </a:r>
            <a:r>
              <a:rPr lang="en-US" altLang="de-DE" sz="2400" dirty="0">
                <a:ea typeface="Tahoma" panose="020B0604030504040204" pitchFamily="34" charset="0"/>
                <a:cs typeface="Arial" panose="020B0604020202020204" pitchFamily="34" charset="0"/>
              </a:rPr>
              <a:t> und </a:t>
            </a:r>
            <a:r>
              <a:rPr lang="en-US" altLang="de-DE" sz="2400" dirty="0" err="1">
                <a:ea typeface="Tahoma" panose="020B0604030504040204" pitchFamily="34" charset="0"/>
                <a:cs typeface="Arial" panose="020B0604020202020204" pitchFamily="34" charset="0"/>
              </a:rPr>
              <a:t>Pflege</a:t>
            </a:r>
            <a:r>
              <a:rPr lang="en-US" altLang="de-DE" sz="2400" dirty="0">
                <a:ea typeface="Tahoma" panose="020B0604030504040204" pitchFamily="34" charset="0"/>
                <a:cs typeface="Arial" panose="020B0604020202020204" pitchFamily="34" charset="0"/>
              </a:rPr>
              <a:t> von </a:t>
            </a:r>
            <a:r>
              <a:rPr lang="en-US" altLang="de-DE" sz="2400" dirty="0" err="1">
                <a:ea typeface="Tahoma" panose="020B0604030504040204" pitchFamily="34" charset="0"/>
                <a:cs typeface="Arial" panose="020B0604020202020204" pitchFamily="34" charset="0"/>
              </a:rPr>
              <a:t>Profilen</a:t>
            </a:r>
            <a:r>
              <a:rPr lang="en-US" altLang="de-DE" sz="2400" dirty="0">
                <a:ea typeface="Tahoma" panose="020B0604030504040204" pitchFamily="34" charset="0"/>
                <a:cs typeface="Arial" panose="020B0604020202020204" pitchFamily="34" charset="0"/>
              </a:rPr>
              <a:t> in den </a:t>
            </a:r>
            <a:r>
              <a:rPr lang="en-US" altLang="de-DE" sz="2400" dirty="0" err="1">
                <a:ea typeface="Tahoma" panose="020B0604030504040204" pitchFamily="34" charset="0"/>
                <a:cs typeface="Arial" panose="020B0604020202020204" pitchFamily="34" charset="0"/>
              </a:rPr>
              <a:t>sozialen</a:t>
            </a:r>
            <a:r>
              <a:rPr lang="en-US" altLang="de-DE" sz="2400" dirty="0">
                <a:ea typeface="Tahoma" panose="020B0604030504040204" pitchFamily="34" charset="0"/>
                <a:cs typeface="Arial" panose="020B0604020202020204" pitchFamily="34" charset="0"/>
              </a:rPr>
              <a:t> </a:t>
            </a:r>
            <a:r>
              <a:rPr lang="en-US" altLang="de-DE" sz="2400" dirty="0" err="1">
                <a:ea typeface="Tahoma" panose="020B0604030504040204" pitchFamily="34" charset="0"/>
                <a:cs typeface="Arial" panose="020B0604020202020204" pitchFamily="34" charset="0"/>
              </a:rPr>
              <a:t>Medien</a:t>
            </a:r>
            <a:r>
              <a:rPr lang="en-US" altLang="de-DE" sz="2400" dirty="0">
                <a:ea typeface="Tahoma" panose="020B0604030504040204" pitchFamily="34" charset="0"/>
                <a:cs typeface="Arial" panose="020B0604020202020204" pitchFamily="34" charset="0"/>
              </a:rPr>
              <a:t>.</a:t>
            </a:r>
            <a:endParaRPr lang="de-DE" altLang="de-DE" sz="2400"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Die Funktionen sozialer Plattformen lassen sich wie folgt einteilen:</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Netzwerkfunktionen dienen der Förderung sozialer Beziehungen zwischen Nutzern innerhalb virtueller Plattformen und bieten Funktionen zum Aufbau und zur Pflege des sozialen Netzwerkgraphen.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Die Datenfunktionen sind für die Verwaltung der von den Nutzern bereitgestellten Inhalte und die Kommunikation zwischen den Nutzern zuständig und tragen dazu bei, die Interaktion zwischen den Nutzern zu verbessern (zu erweitern) und die Plattform attraktiver zu machen</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Zugriffskontrollfunktionen zielen darauf ab, benutzerdefinierte Datenschutzmaßnahmen zu implementieren und den unbefugten Zugriff auf vom Benutzer bereitgestellte Daten und Informationen zu beschränken.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Abbildung 5: Die Hauptfunktionen einer typischen Plattform für soziale Netzwerke </a:t>
            </a:r>
          </a:p>
          <a:p>
            <a:pPr marL="0" indent="0" algn="ctr">
              <a:spcBef>
                <a:spcPct val="0"/>
              </a:spcBef>
              <a:spcAft>
                <a:spcPts val="900"/>
              </a:spcAft>
              <a:buFont typeface="Arial" panose="020B0604020202020204" pitchFamily="34" charset="0"/>
              <a:buNone/>
              <a:tabLst>
                <a:tab pos="5754688" algn="r"/>
              </a:tabLst>
            </a:pPr>
            <a:r>
              <a:rPr lang="en-US" altLang="de-DE" sz="2400" i="1">
                <a:ea typeface="Tahoma" panose="020B0604030504040204" pitchFamily="34" charset="0"/>
                <a:cs typeface="Arial" panose="020B0604020202020204" pitchFamily="34" charset="0"/>
              </a:rPr>
              <a:t>(https://hal.archives-ouvertes.fr/hal-00687145) </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1904704"/>
            <a:ext cx="10883900" cy="29962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en-US" altLang="de-DE" dirty="0">
                <a:ea typeface="Tahoma" panose="020B0604030504040204" pitchFamily="34" charset="0"/>
                <a:cs typeface="Arial" panose="020B0604020202020204" pitchFamily="34" charset="0"/>
              </a:rPr>
              <a:t>Social-Networking-Websites </a:t>
            </a:r>
            <a:r>
              <a:rPr lang="en-US" altLang="de-DE" dirty="0" err="1">
                <a:ea typeface="Tahoma" panose="020B0604030504040204" pitchFamily="34" charset="0"/>
                <a:cs typeface="Arial" panose="020B0604020202020204" pitchFamily="34" charset="0"/>
              </a:rPr>
              <a:t>können</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nach</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Zielen</a:t>
            </a:r>
            <a:r>
              <a:rPr lang="en-US" altLang="de-DE" dirty="0">
                <a:ea typeface="Tahoma" panose="020B0604030504040204" pitchFamily="34" charset="0"/>
                <a:cs typeface="Arial" panose="020B0604020202020204" pitchFamily="34" charset="0"/>
              </a:rPr>
              <a:t> </a:t>
            </a:r>
          </a:p>
          <a:p>
            <a:pPr marL="0" indent="0">
              <a:spcBef>
                <a:spcPct val="0"/>
              </a:spcBef>
              <a:spcAft>
                <a:spcPts val="900"/>
              </a:spcAft>
              <a:buNone/>
              <a:tabLst>
                <a:tab pos="5754688" algn="r"/>
              </a:tabLst>
            </a:pPr>
            <a:r>
              <a:rPr lang="en-US" altLang="de-DE" dirty="0" err="1">
                <a:ea typeface="Tahoma" panose="020B0604030504040204" pitchFamily="34" charset="0"/>
                <a:cs typeface="Arial" panose="020B0604020202020204" pitchFamily="34" charset="0"/>
              </a:rPr>
              <a:t>klassifiziert</a:t>
            </a:r>
            <a:r>
              <a:rPr lang="en-US" altLang="de-DE" dirty="0">
                <a:ea typeface="Tahoma" panose="020B0604030504040204" pitchFamily="34" charset="0"/>
                <a:cs typeface="Arial" panose="020B0604020202020204" pitchFamily="34" charset="0"/>
              </a:rPr>
              <a:t> </a:t>
            </a:r>
            <a:r>
              <a:rPr lang="en-US" altLang="de-DE" dirty="0" err="1">
                <a:ea typeface="Tahoma" panose="020B0604030504040204" pitchFamily="34" charset="0"/>
                <a:cs typeface="Arial" panose="020B0604020202020204" pitchFamily="34" charset="0"/>
              </a:rPr>
              <a:t>werden</a:t>
            </a:r>
            <a:r>
              <a:rPr lang="en-US" altLang="de-DE" dirty="0">
                <a:ea typeface="Tahoma" panose="020B0604030504040204" pitchFamily="34" charset="0"/>
                <a:cs typeface="Arial" panose="020B0604020202020204" pitchFamily="34" charset="0"/>
              </a:rPr>
              <a:t>:</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legături sociale</a:t>
            </a:r>
            <a:r>
              <a:rPr lang="de-DE" altLang="de-DE" dirty="0">
                <a:ea typeface="Tahoma" panose="020B0604030504040204" pitchFamily="34" charset="0"/>
                <a:cs typeface="Arial" panose="020B0604020202020204" pitchFamily="34" charset="0"/>
              </a:rPr>
              <a:t> (?)</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multimediale Weitergabe</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Professionell</a:t>
            </a:r>
          </a:p>
          <a:p>
            <a:pPr>
              <a:spcBef>
                <a:spcPct val="0"/>
              </a:spcBef>
              <a:spcAft>
                <a:spcPts val="900"/>
              </a:spcAft>
              <a:tabLst>
                <a:tab pos="5754688" algn="r"/>
              </a:tabLst>
            </a:pPr>
            <a:r>
              <a:rPr lang="vi-VN" altLang="de-DE" dirty="0">
                <a:ea typeface="Tahoma" panose="020B0604030504040204" pitchFamily="34" charset="0"/>
                <a:cs typeface="Arial" panose="020B0604020202020204" pitchFamily="34" charset="0"/>
              </a:rPr>
              <a:t>forumuri de discuții</a:t>
            </a:r>
            <a:r>
              <a:rPr lang="de-DE" altLang="de-DE" dirty="0">
                <a:ea typeface="Tahoma" panose="020B0604030504040204" pitchFamily="34" charset="0"/>
                <a:cs typeface="Arial" panose="020B0604020202020204" pitchFamily="34" charset="0"/>
              </a:rPr>
              <a:t> (?)</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Soziales </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Vernetzung </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solidFill>
                    <a:srgbClr val="FFFFFF"/>
                  </a:solidFill>
                  <a:ea typeface="DengXian"/>
                  <a:cs typeface="Times New Roman" panose="02020603050405020304" pitchFamily="18" charset="0"/>
                </a:rPr>
                <a:t>Standorte</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Sozialer Anschluss</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Gemeinsame Nutzung von Multimedia</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Professionell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100">
                  <a:ea typeface="DengXian"/>
                  <a:cs typeface="Times New Roman" panose="02020603050405020304" pitchFamily="18" charset="0"/>
                </a:rPr>
                <a:t>Diskussionsforen</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a:cs typeface="Calibri" panose="020F0502020204030204" pitchFamily="34" charset="0"/>
              </a:rPr>
              <a:t>Websites zur sozialen Vernetzung</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Funktionsweise des sozialen Netzwerks</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en-US" altLang="de-DE" sz="2400" i="1">
                <a:ea typeface="Tahoma" panose="020B0604030504040204" pitchFamily="34" charset="0"/>
                <a:cs typeface="Arial" panose="020B0604020202020204" pitchFamily="34" charset="0"/>
              </a:rPr>
              <a:t>Abbildung 6: Funktionsweise des sozialen Netzwerks</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Vorteile</a:t>
            </a:r>
          </a:p>
          <a:p>
            <a:pPr marL="0" indent="0">
              <a:spcAft>
                <a:spcPts val="9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Medien ermöglichen es den Menschen,: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Um mit Familie und Freunden in Kontakt zu bleiben.</a:t>
            </a:r>
          </a:p>
          <a:p>
            <a:pPr>
              <a:spcAft>
                <a:spcPts val="9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Kontakte zu anderen Personen mit den gleichen Interessen zu knüpfen und neue Beziehungen aufzubauen.</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de-DE" altLang="en-US" b="1" dirty="0">
                <a:latin typeface="+mn-lt"/>
              </a:rPr>
              <a:t>Vorteile</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Soziale Medien ermöglichen es Unternehmen,: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Kontaktaufnahme mit neuen und bestehenden Kunden.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In der Lage sein, eine Marke zu schaffen, zu fördern und ihre Bekanntheit zu steigern.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Sie verlassen sich auf die Bewertungen und Kommentare ihrer Kunden, die wichtig sind, um den Absatz der Marke zu steigern und die Platzierung in den Suchmaschinen zu verbessern.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Eine neue Marke zu etablieren. ein hohes Serviceniveau für seine Kunden zu demonstrieren.</a:t>
            </a:r>
          </a:p>
          <a:p>
            <a:pPr algn="just">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Die Produkte und die Beziehungen zu den Verbrauchern verbessern können.</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en-US" altLang="de-DE" b="1" dirty="0">
                <a:latin typeface="Calibri" panose="020F0502020204030204" pitchFamily="34" charset="0"/>
                <a:ea typeface="Tahoma" panose="020B0604030504040204" pitchFamily="34" charset="0"/>
                <a:cs typeface="Calibri" panose="020F0502020204030204" pitchFamily="34" charset="0"/>
              </a:rPr>
              <a:t>Nachteil</a:t>
            </a:r>
          </a:p>
          <a:p>
            <a:pPr marL="0" indent="0" algn="just">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Soziale Netzwerke:</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sie können zur Verbreitung von Fehlinformationen beitragen.</a:t>
            </a: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kann sich negativ auf Unternehmen auswirken, da sich die Kritik an einer Marke in den sozialen Medien sehr schnell verbreitet hat</a:t>
            </a:r>
            <a:r>
              <a:rPr lang="vi-VN" altLang="de-DE" sz="2400" dirty="0">
                <a:latin typeface="Calibri" panose="020F0502020204030204" pitchFamily="34" charset="0"/>
                <a:ea typeface="Tahoma" panose="020B0604030504040204" pitchFamily="34" charset="0"/>
                <a:cs typeface="Calibri" panose="020F0502020204030204" pitchFamily="34" charset="0"/>
              </a:rPr>
              <a:t>.</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erfordert jede Woche Arbeitsstunden und Kosten für den Aufbau und die Pflege eines Unternehmensprofils.</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Vorteile und </a:t>
            </a:r>
          </a:p>
          <a:p>
            <a:pPr defTabSz="914400" eaLnBrk="1" hangingPunct="1">
              <a:lnSpc>
                <a:spcPct val="90000"/>
              </a:lnSpc>
            </a:pPr>
            <a:r>
              <a:rPr lang="en-US" altLang="en-US" sz="4400">
                <a:latin typeface="Calibri Light" panose="020F0302020204030204" pitchFamily="34" charset="0"/>
              </a:rPr>
              <a:t>Nachteile der sozialen Netzwerke</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Calibri" panose="020F0502020204030204" pitchFamily="34" charset="0"/>
                <a:ea typeface="Tahoma" panose="020B0604030504040204" pitchFamily="34" charset="0"/>
                <a:cs typeface="Calibri" panose="020F0502020204030204" pitchFamily="34" charset="0"/>
              </a:rPr>
              <a:t>Sicherheit und Datenschutz in sozialen Netzwerken</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Informationen, die in sozialen Netzwerken und Medien geteilt werden, verbreiten sich sehr schnell, was es für Angreifer attraktiv macht, sie zu erlangen.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Sicherheits- und Datenschutzaspekte im Zusammenhang mit vom Nutzer freigegebenen Informationen, wenn ein Nutzer persönliche Inhalte wie Fotos, Videos und Audiodateien hochlädt, sollten beachtet werden, da ein Angreifer die freigegebenen Informationen böswillig für unrechtmäßige Zwecke verwenden kann.</a:t>
            </a:r>
          </a:p>
          <a:p>
            <a:pPr>
              <a:spcBef>
                <a:spcPts val="600"/>
              </a:spcBef>
              <a:spcAft>
                <a:spcPts val="600"/>
              </a:spcAft>
              <a:defRPr/>
            </a:pPr>
            <a:r>
              <a:rPr lang="en-US" altLang="de-DE" sz="2400" dirty="0">
                <a:latin typeface="Calibri" panose="020F0502020204030204" pitchFamily="34" charset="0"/>
                <a:ea typeface="Tahoma" panose="020B0604030504040204" pitchFamily="34" charset="0"/>
                <a:cs typeface="Calibri" panose="020F0502020204030204" pitchFamily="34" charset="0"/>
              </a:rPr>
              <a:t>Das mangelnde Bewusstsein der Nutzer für Sicherheit und Datenschutz kann zu verschiedenen Cyberangriffen über soziale Medien führen.</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en-US" altLang="de-DE" dirty="0">
                <a:latin typeface="+mn-lt"/>
                <a:ea typeface="Tahoma" panose="020B0604030504040204" pitchFamily="34" charset="0"/>
                <a:cs typeface="Arial" panose="020B0604020202020204" pitchFamily="34" charset="0"/>
              </a:rPr>
              <a:t>Die Bedrohungen lassen sich in drei Kategorien einteilen: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Zu den konventionellen Bedrohungen gehören solche, denen die Nutzer seit den Anfängen des sozialen Netzwerks ausgesetzt sind.</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Bei den modernen Bedrohungen handelt es sich um Angriffe, die fortgeschrittene Techniken einsetzen, um Benutzerkonten zu kompromittieren.</a:t>
            </a:r>
          </a:p>
          <a:p>
            <a:pPr>
              <a:spcBef>
                <a:spcPts val="600"/>
              </a:spcBef>
              <a:spcAft>
                <a:spcPts val="600"/>
              </a:spcAft>
              <a:defRPr/>
            </a:pPr>
            <a:r>
              <a:rPr lang="en-US" altLang="de-DE" sz="2400" dirty="0">
                <a:latin typeface="+mn-lt"/>
                <a:ea typeface="Tahoma" panose="020B0604030504040204" pitchFamily="34" charset="0"/>
                <a:cs typeface="Arial" panose="020B0604020202020204" pitchFamily="34" charset="0"/>
              </a:rPr>
              <a:t>Gezielte Angriffe sind Angriffe auf einen bestimmten Benutzer, die von jedem Benutzer aus verschiedenen persönlichen Gründen durchgeführt werden können.</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7: Klassifizierung von Bedrohungen (Jain et al.,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3500" dirty="0" err="1">
                <a:latin typeface="Calibri Light" panose="020F0302020204030204" pitchFamily="34" charset="0"/>
              </a:rPr>
              <a:t>Sicherheit</a:t>
            </a:r>
            <a:r>
              <a:rPr lang="en-US" altLang="en-US" sz="3500" dirty="0">
                <a:latin typeface="Calibri Light" panose="020F0302020204030204" pitchFamily="34" charset="0"/>
              </a:rPr>
              <a:t> und </a:t>
            </a:r>
            <a:r>
              <a:rPr lang="en-US" altLang="en-US" sz="3500" dirty="0" err="1">
                <a:latin typeface="Calibri Light" panose="020F0302020204030204" pitchFamily="34" charset="0"/>
              </a:rPr>
              <a:t>Datenschutz</a:t>
            </a:r>
            <a:r>
              <a:rPr lang="en-US" altLang="en-US" sz="3500" dirty="0">
                <a:latin typeface="Calibri Light" panose="020F0302020204030204" pitchFamily="34" charset="0"/>
              </a:rPr>
              <a:t> in </a:t>
            </a:r>
            <a:br>
              <a:rPr lang="en-US" altLang="en-US" sz="3500" dirty="0">
                <a:latin typeface="Calibri Light" panose="020F0302020204030204" pitchFamily="34" charset="0"/>
              </a:rPr>
            </a:br>
            <a:r>
              <a:rPr lang="en-US" altLang="en-US" sz="3500" dirty="0" err="1">
                <a:latin typeface="Calibri Light" panose="020F0302020204030204" pitchFamily="34" charset="0"/>
              </a:rPr>
              <a:t>sozialen</a:t>
            </a:r>
            <a:r>
              <a:rPr lang="en-US" altLang="en-US" sz="3500" dirty="0">
                <a:latin typeface="Calibri Light" panose="020F0302020204030204" pitchFamily="34" charset="0"/>
              </a:rPr>
              <a:t> </a:t>
            </a:r>
            <a:r>
              <a:rPr lang="en-US" altLang="en-US" sz="3500" dirty="0" err="1">
                <a:latin typeface="Calibri Light" panose="020F0302020204030204" pitchFamily="34" charset="0"/>
              </a:rPr>
              <a:t>Netzwerken</a:t>
            </a:r>
            <a:endParaRPr lang="en-US" altLang="en-US" sz="35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i="1">
                <a:cs typeface="Calibri" panose="020F0502020204030204" pitchFamily="34" charset="0"/>
              </a:rPr>
              <a:t>Abbildung 8: Klassifizierung von Bedrohungen (Jain et al.,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Spionage</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Zum persönlichen Vorteil</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GB" altLang="en-US" sz="2000" b="1">
                  <a:solidFill>
                    <a:srgbClr val="404040"/>
                  </a:solidFill>
                  <a:ea typeface="DengXian"/>
                  <a:cs typeface="Times New Roman" panose="02020603050405020304" pitchFamily="18" charset="0"/>
                </a:rPr>
                <a:t>Für den Unternehmensgewinn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en-US" altLang="en-US" b="1">
                  <a:solidFill>
                    <a:srgbClr val="404040"/>
                  </a:solidFill>
                  <a:ea typeface="DengXian"/>
                  <a:cs typeface="Times New Roman" panose="02020603050405020304" pitchFamily="18" charset="0"/>
                </a:rPr>
                <a:t>Förderung eines politischen oder sozialen Anliegens</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Sicherheit und Datenschutz in </a:t>
            </a:r>
            <a:br>
              <a:rPr lang="en-US" altLang="en-US" sz="4400">
                <a:latin typeface="Calibri Light" panose="020F0302020204030204" pitchFamily="34" charset="0"/>
              </a:rPr>
            </a:br>
            <a:r>
              <a:rPr lang="en-US" altLang="en-US" sz="4400">
                <a:latin typeface="Calibri Light" panose="020F0302020204030204" pitchFamily="34" charset="0"/>
              </a:rPr>
              <a:t>sozialen Netzwerken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en-US" altLang="en-US">
                <a:cs typeface="Arial" panose="020B0604020202020204" pitchFamily="34" charset="0"/>
              </a:rPr>
              <a:t>Es wurden Authentifizierungsverfahren wie CAPTCHA, Multi-Faktor-Authentifizierung und Fotoidentifizierung von Freunden vorgeschlagen.</a:t>
            </a:r>
          </a:p>
          <a:p>
            <a:pPr algn="just">
              <a:spcBef>
                <a:spcPts val="600"/>
              </a:spcBef>
              <a:spcAft>
                <a:spcPts val="600"/>
              </a:spcAft>
            </a:pPr>
            <a:r>
              <a:rPr lang="en-US" altLang="en-US">
                <a:cs typeface="Arial" panose="020B0604020202020204" pitchFamily="34" charset="0"/>
              </a:rPr>
              <a:t>Sicherheits- und Datenschutzeinstellungen, die es dem Kunden ermöglichen, seine persönlichen Daten vor unerwünschtem Zugriff durch Außenstehende oder Anwendungen zu schützen</a:t>
            </a:r>
            <a:r>
              <a:rPr lang="vi-VN" altLang="en-US">
                <a:cs typeface="Arial" panose="020B0604020202020204" pitchFamily="34" charset="0"/>
              </a:rPr>
              <a:t>.</a:t>
            </a:r>
            <a:endParaRPr lang="en-US" altLang="en-US">
              <a:cs typeface="Arial" panose="020B0604020202020204" pitchFamily="34" charset="0"/>
            </a:endParaRPr>
          </a:p>
          <a:p>
            <a:pPr algn="just">
              <a:spcBef>
                <a:spcPts val="600"/>
              </a:spcBef>
              <a:spcAft>
                <a:spcPts val="600"/>
              </a:spcAft>
            </a:pPr>
            <a:r>
              <a:rPr lang="en-US" altLang="en-US">
                <a:cs typeface="Arial" panose="020B0604020202020204" pitchFamily="34" charset="0"/>
              </a:rPr>
              <a:t>Meldungen von Nutzern über jegliche Form von Missbrauch oder Richtlinienverstößen durch Nutzer in ihrem Netzwerk. Das heißt, wenn Facebook eine Meldung eines Nutzers erhält, wird diese geprüft und gemäß den Gemeinschaftsstandards von Facebook entfernt.</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Lösungen für Betreiber sozialer Netzwerke</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39BEC2-CDB4-4F41-8C50-DE59504EDE4F}">
  <ds:schemaRefs>
    <ds:schemaRef ds:uri="http://schemas.microsoft.com/sharepoint/v3/contenttype/forms"/>
  </ds:schemaRefs>
</ds:datastoreItem>
</file>

<file path=customXml/itemProps2.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8235B2E7-3FA5-4894-B077-066DD320F0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2230</Words>
  <Application>Microsoft Office PowerPoint</Application>
  <PresentationFormat>Breitbild</PresentationFormat>
  <Paragraphs>182</Paragraphs>
  <Slides>31</Slides>
  <Notes>1</Notes>
  <HiddenSlides>0</HiddenSlides>
  <MMClips>0</MMClips>
  <ScaleCrop>false</ScaleCrop>
  <HeadingPairs>
    <vt:vector size="8" baseType="variant">
      <vt:variant>
        <vt:lpstr>Verwendete Schriftarten</vt:lpstr>
      </vt:variant>
      <vt:variant>
        <vt:i4>6</vt:i4>
      </vt:variant>
      <vt:variant>
        <vt:lpstr>Design</vt:lpstr>
      </vt:variant>
      <vt:variant>
        <vt:i4>1</vt:i4>
      </vt:variant>
      <vt:variant>
        <vt:lpstr>Eingebettete OLE-Server</vt:lpstr>
      </vt:variant>
      <vt:variant>
        <vt:i4>2</vt:i4>
      </vt:variant>
      <vt:variant>
        <vt:lpstr>Folientitel</vt:lpstr>
      </vt:variant>
      <vt:variant>
        <vt:i4>31</vt:i4>
      </vt:variant>
    </vt:vector>
  </HeadingPairs>
  <TitlesOfParts>
    <vt:vector size="40" baseType="lpstr">
      <vt:lpstr>DengXian</vt:lpstr>
      <vt:lpstr>Arial</vt:lpstr>
      <vt:lpstr>Calibri</vt:lpstr>
      <vt:lpstr>Calibri Light</vt:lpstr>
      <vt:lpstr>Tahoma</vt:lpstr>
      <vt:lpstr>Wingdings</vt:lpstr>
      <vt:lpstr>Default Design</vt:lpstr>
      <vt:lpstr>Picture</vt:lpstr>
      <vt:lpstr>Bild</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docId:CEDFBD30F819FF605C4466AF6CCA7DF3</cp:keywords>
  <cp:lastModifiedBy>David Sommer</cp:lastModifiedBy>
  <cp:revision>368</cp:revision>
  <dcterms:created xsi:type="dcterms:W3CDTF">2009-06-01T12:28:12Z</dcterms:created>
  <dcterms:modified xsi:type="dcterms:W3CDTF">2024-02-21T09:50:13Z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