
<file path=[Content_Types].xml><?xml version="1.0" encoding="utf-8"?>
<Types xmlns="http://schemas.openxmlformats.org/package/2006/content-types">
  <Default Extension="bin" ContentType="application/vnd.openxmlformats-officedocument.oleObject"/>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36"/>
  </p:notesMasterIdLst>
  <p:handoutMasterIdLst>
    <p:handoutMasterId r:id="rId37"/>
  </p:handoutMasterIdLst>
  <p:sldIdLst>
    <p:sldId id="484" r:id="rId5"/>
    <p:sldId id="328" r:id="rId6"/>
    <p:sldId id="481" r:id="rId7"/>
    <p:sldId id="482" r:id="rId8"/>
    <p:sldId id="447" r:id="rId9"/>
    <p:sldId id="476" r:id="rId10"/>
    <p:sldId id="477" r:id="rId11"/>
    <p:sldId id="333" r:id="rId12"/>
    <p:sldId id="449" r:id="rId13"/>
    <p:sldId id="450" r:id="rId14"/>
    <p:sldId id="451" r:id="rId15"/>
    <p:sldId id="452" r:id="rId16"/>
    <p:sldId id="453" r:id="rId17"/>
    <p:sldId id="454" r:id="rId18"/>
    <p:sldId id="455" r:id="rId19"/>
    <p:sldId id="456" r:id="rId20"/>
    <p:sldId id="457" r:id="rId21"/>
    <p:sldId id="458" r:id="rId22"/>
    <p:sldId id="459" r:id="rId23"/>
    <p:sldId id="460" r:id="rId24"/>
    <p:sldId id="461" r:id="rId25"/>
    <p:sldId id="462" r:id="rId26"/>
    <p:sldId id="463" r:id="rId27"/>
    <p:sldId id="464" r:id="rId28"/>
    <p:sldId id="465" r:id="rId29"/>
    <p:sldId id="466" r:id="rId30"/>
    <p:sldId id="467" r:id="rId31"/>
    <p:sldId id="468" r:id="rId32"/>
    <p:sldId id="469" r:id="rId33"/>
    <p:sldId id="470" r:id="rId34"/>
    <p:sldId id="472" r:id="rId35"/>
  </p:sldIdLst>
  <p:sldSz cx="12192000" cy="6858000"/>
  <p:notesSz cx="6797675" cy="9928225"/>
  <p:defaultTextStyle>
    <a:defPPr>
      <a:defRPr lang="tr"/>
    </a:defPPr>
    <a:lvl1pPr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15:guide id="1" orient="horz" pos="3127">
          <p15:clr>
            <a:srgbClr val="A4A3A4"/>
          </p15:clr>
        </p15:guide>
        <p15:guide id="2" pos="2142">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144" autoAdjust="0"/>
    <p:restoredTop sz="94660"/>
  </p:normalViewPr>
  <p:slideViewPr>
    <p:cSldViewPr>
      <p:cViewPr>
        <p:scale>
          <a:sx n="81" d="100"/>
          <a:sy n="81" d="100"/>
        </p:scale>
        <p:origin x="48" y="72"/>
      </p:cViewPr>
      <p:guideLst>
        <p:guide orient="horz" pos="2160"/>
        <p:guide pos="3840"/>
      </p:guideLst>
    </p:cSldViewPr>
  </p:slideViewPr>
  <p:notesTextViewPr>
    <p:cViewPr>
      <p:scale>
        <a:sx n="100" d="100"/>
        <a:sy n="100" d="100"/>
      </p:scale>
      <p:origin x="0" y="0"/>
    </p:cViewPr>
  </p:notesTextViewPr>
  <p:sorterViewPr>
    <p:cViewPr>
      <p:scale>
        <a:sx n="100" d="100"/>
        <a:sy n="100" d="100"/>
      </p:scale>
      <p:origin x="0" y="10416"/>
    </p:cViewPr>
  </p:sorterViewPr>
  <p:notesViewPr>
    <p:cSldViewPr>
      <p:cViewPr varScale="1">
        <p:scale>
          <a:sx n="80" d="100"/>
          <a:sy n="80" d="100"/>
        </p:scale>
        <p:origin x="4014" y="108"/>
      </p:cViewPr>
      <p:guideLst>
        <p:guide orient="horz" pos="3127"/>
        <p:guide pos="2142"/>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viewProps" Target="viewProps.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handoutMaster" Target="handoutMasters/handoutMaster1.xml"/><Relationship Id="rId40"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4FCC9DD2-1458-88C2-CFFF-2878E30DFEA1}"/>
              </a:ext>
            </a:extLst>
          </p:cNvPr>
          <p:cNvSpPr>
            <a:spLocks noGrp="1" noChangeArrowheads="1"/>
          </p:cNvSpPr>
          <p:nvPr>
            <p:ph type="hdr" sz="quarter"/>
          </p:nvPr>
        </p:nvSpPr>
        <p:spPr bwMode="auto">
          <a:xfrm>
            <a:off x="0"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r>
              <a:rPr lang="tr"/>
              <a:t>Tarih 1</a:t>
            </a:r>
          </a:p>
        </p:txBody>
      </p:sp>
      <p:sp>
        <p:nvSpPr>
          <p:cNvPr id="31747" name="Rectangle 3">
            <a:extLst>
              <a:ext uri="{FF2B5EF4-FFF2-40B4-BE49-F238E27FC236}">
                <a16:creationId xmlns:a16="http://schemas.microsoft.com/office/drawing/2014/main" id="{014B9FDD-4932-F05E-D26C-DE94380170F1}"/>
              </a:ext>
            </a:extLst>
          </p:cNvPr>
          <p:cNvSpPr>
            <a:spLocks noGrp="1" noChangeArrowheads="1"/>
          </p:cNvSpPr>
          <p:nvPr>
            <p:ph type="dt" sz="quarter" idx="1"/>
          </p:nvPr>
        </p:nvSpPr>
        <p:spPr bwMode="auto">
          <a:xfrm>
            <a:off x="3851275"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fontAlgn="auto" hangingPunct="1">
              <a:spcBef>
                <a:spcPts val="0"/>
              </a:spcBef>
              <a:spcAft>
                <a:spcPts val="0"/>
              </a:spcAft>
              <a:defRPr sz="1200">
                <a:latin typeface="Arial" pitchFamily="34" charset="0"/>
              </a:defRPr>
            </a:lvl1pPr>
          </a:lstStyle>
          <a:p>
            <a:pPr>
              <a:defRPr/>
            </a:pPr>
            <a:endParaRPr lang="bg-BG"/>
          </a:p>
        </p:txBody>
      </p:sp>
      <p:sp>
        <p:nvSpPr>
          <p:cNvPr id="31748" name="Rectangle 4">
            <a:extLst>
              <a:ext uri="{FF2B5EF4-FFF2-40B4-BE49-F238E27FC236}">
                <a16:creationId xmlns:a16="http://schemas.microsoft.com/office/drawing/2014/main" id="{2AAB5E4E-0640-F2FF-8D1A-475D8DC37E80}"/>
              </a:ext>
            </a:extLst>
          </p:cNvPr>
          <p:cNvSpPr>
            <a:spLocks noGrp="1" noChangeArrowheads="1"/>
          </p:cNvSpPr>
          <p:nvPr>
            <p:ph type="ftr" sz="quarter" idx="2"/>
          </p:nvPr>
        </p:nvSpPr>
        <p:spPr bwMode="auto">
          <a:xfrm>
            <a:off x="0"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endParaRPr lang="bg-BG"/>
          </a:p>
        </p:txBody>
      </p:sp>
      <p:sp>
        <p:nvSpPr>
          <p:cNvPr id="31749" name="Rectangle 5">
            <a:extLst>
              <a:ext uri="{FF2B5EF4-FFF2-40B4-BE49-F238E27FC236}">
                <a16:creationId xmlns:a16="http://schemas.microsoft.com/office/drawing/2014/main" id="{885FF645-4911-2E0A-67A4-1EA0F2004278}"/>
              </a:ext>
            </a:extLst>
          </p:cNvPr>
          <p:cNvSpPr>
            <a:spLocks noGrp="1" noChangeArrowheads="1"/>
          </p:cNvSpPr>
          <p:nvPr>
            <p:ph type="sldNum" sz="quarter" idx="3"/>
          </p:nvPr>
        </p:nvSpPr>
        <p:spPr bwMode="auto">
          <a:xfrm>
            <a:off x="3851275"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fontAlgn="auto" hangingPunct="1">
              <a:spcBef>
                <a:spcPts val="0"/>
              </a:spcBef>
              <a:spcAft>
                <a:spcPts val="0"/>
              </a:spcAft>
              <a:defRPr sz="1200">
                <a:latin typeface="+mn-lt"/>
              </a:defRPr>
            </a:lvl1pPr>
          </a:lstStyle>
          <a:p>
            <a:pPr>
              <a:defRPr/>
            </a:pPr>
            <a:fld id="{D4ED013E-CB41-456E-B77E-F1D04715CD44}" type="slidenum">
              <a:rPr lang="bg-BG" altLang="en-US"/>
              <a:pPr>
                <a:defRPr/>
              </a:pPr>
              <a:t>‹#›</a:t>
            </a:fld>
            <a:endParaRPr lang="bg-BG"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CF645534-D1B2-9D7B-29E1-CDB5FBB5D4A5}"/>
              </a:ext>
            </a:extLst>
          </p:cNvPr>
          <p:cNvSpPr>
            <a:spLocks noGrp="1" noChangeArrowheads="1"/>
          </p:cNvSpPr>
          <p:nvPr>
            <p:ph type="hdr" sz="quarter"/>
          </p:nvPr>
        </p:nvSpPr>
        <p:spPr bwMode="auto">
          <a:xfrm>
            <a:off x="0"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r>
              <a:rPr lang="tr"/>
              <a:t>Tarih 1</a:t>
            </a:r>
          </a:p>
        </p:txBody>
      </p:sp>
      <p:sp>
        <p:nvSpPr>
          <p:cNvPr id="5123" name="Rectangle 3">
            <a:extLst>
              <a:ext uri="{FF2B5EF4-FFF2-40B4-BE49-F238E27FC236}">
                <a16:creationId xmlns:a16="http://schemas.microsoft.com/office/drawing/2014/main" id="{F60E679C-D640-1E23-4221-1D9A22893E22}"/>
              </a:ext>
            </a:extLst>
          </p:cNvPr>
          <p:cNvSpPr>
            <a:spLocks noGrp="1" noChangeArrowheads="1"/>
          </p:cNvSpPr>
          <p:nvPr>
            <p:ph type="dt" idx="1"/>
          </p:nvPr>
        </p:nvSpPr>
        <p:spPr bwMode="auto">
          <a:xfrm>
            <a:off x="3851275"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fontAlgn="auto" hangingPunct="1">
              <a:spcBef>
                <a:spcPts val="0"/>
              </a:spcBef>
              <a:spcAft>
                <a:spcPts val="0"/>
              </a:spcAft>
              <a:defRPr sz="1200">
                <a:latin typeface="Arial" pitchFamily="34" charset="0"/>
              </a:defRPr>
            </a:lvl1pPr>
          </a:lstStyle>
          <a:p>
            <a:pPr>
              <a:defRPr/>
            </a:pPr>
            <a:endParaRPr lang="bg-BG"/>
          </a:p>
        </p:txBody>
      </p:sp>
      <p:sp>
        <p:nvSpPr>
          <p:cNvPr id="12292" name="Rectangle 4">
            <a:extLst>
              <a:ext uri="{FF2B5EF4-FFF2-40B4-BE49-F238E27FC236}">
                <a16:creationId xmlns:a16="http://schemas.microsoft.com/office/drawing/2014/main" id="{DC674A4E-B73A-8829-7D36-04788A9A29EB}"/>
              </a:ext>
            </a:extLst>
          </p:cNvPr>
          <p:cNvSpPr>
            <a:spLocks noGrp="1" noRot="1" noChangeAspect="1" noChangeArrowheads="1" noTextEdit="1"/>
          </p:cNvSpPr>
          <p:nvPr>
            <p:ph type="sldImg" idx="2"/>
          </p:nvPr>
        </p:nvSpPr>
        <p:spPr bwMode="auto">
          <a:xfrm>
            <a:off x="92075" y="744538"/>
            <a:ext cx="6615113" cy="372268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5" name="Rectangle 5">
            <a:extLst>
              <a:ext uri="{FF2B5EF4-FFF2-40B4-BE49-F238E27FC236}">
                <a16:creationId xmlns:a16="http://schemas.microsoft.com/office/drawing/2014/main" id="{7F2482F6-4484-4CCB-585F-934A1CC5840A}"/>
              </a:ext>
            </a:extLst>
          </p:cNvPr>
          <p:cNvSpPr>
            <a:spLocks noGrp="1" noChangeArrowheads="1"/>
          </p:cNvSpPr>
          <p:nvPr>
            <p:ph type="body" sz="quarter" idx="3"/>
          </p:nvPr>
        </p:nvSpPr>
        <p:spPr bwMode="auto">
          <a:xfrm>
            <a:off x="679450" y="4716463"/>
            <a:ext cx="5438775" cy="4467225"/>
          </a:xfrm>
          <a:prstGeom prst="rect">
            <a:avLst/>
          </a:prstGeom>
          <a:noFill/>
          <a:ln>
            <a:noFill/>
          </a:ln>
          <a:effectLst/>
        </p:spPr>
        <p:txBody>
          <a:bodyPr vert="horz" wrap="square" lIns="91440" tIns="45720" rIns="91440" bIns="45720" numCol="1" anchor="t" anchorCtr="0" compatLnSpc="1">
            <a:prstTxWarp prst="textNoShape">
              <a:avLst/>
            </a:prstTxWarp>
          </a:bodyPr>
          <a:lstStyle/>
          <a:p>
            <a:pPr lvl="0"/>
            <a:r>
              <a:rPr lang="tr" noProof="0"/>
              <a:t>Ana metin stillerini düzenlemek için tıklayın</a:t>
            </a:r>
          </a:p>
          <a:p>
            <a:pPr lvl="1"/>
            <a:r>
              <a:rPr lang="tr" noProof="0"/>
              <a:t>İkinci seviye</a:t>
            </a:r>
          </a:p>
          <a:p>
            <a:pPr lvl="2"/>
            <a:r>
              <a:rPr lang="tr" noProof="0"/>
              <a:t>Üçüncü seviye</a:t>
            </a:r>
          </a:p>
          <a:p>
            <a:pPr lvl="3"/>
            <a:r>
              <a:rPr lang="tr" noProof="0"/>
              <a:t>Dördüncü seviye</a:t>
            </a:r>
          </a:p>
          <a:p>
            <a:pPr lvl="4"/>
            <a:r>
              <a:rPr lang="tr" noProof="0"/>
              <a:t>beşinci seviye</a:t>
            </a:r>
          </a:p>
        </p:txBody>
      </p:sp>
      <p:sp>
        <p:nvSpPr>
          <p:cNvPr id="5126" name="Rectangle 6">
            <a:extLst>
              <a:ext uri="{FF2B5EF4-FFF2-40B4-BE49-F238E27FC236}">
                <a16:creationId xmlns:a16="http://schemas.microsoft.com/office/drawing/2014/main" id="{5BDEEB04-E8B8-F13E-D99F-E2246E315F24}"/>
              </a:ext>
            </a:extLst>
          </p:cNvPr>
          <p:cNvSpPr>
            <a:spLocks noGrp="1" noChangeArrowheads="1"/>
          </p:cNvSpPr>
          <p:nvPr>
            <p:ph type="ftr" sz="quarter" idx="4"/>
          </p:nvPr>
        </p:nvSpPr>
        <p:spPr bwMode="auto">
          <a:xfrm>
            <a:off x="0"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endParaRPr lang="bg-BG"/>
          </a:p>
        </p:txBody>
      </p:sp>
      <p:sp>
        <p:nvSpPr>
          <p:cNvPr id="5127" name="Rectangle 7">
            <a:extLst>
              <a:ext uri="{FF2B5EF4-FFF2-40B4-BE49-F238E27FC236}">
                <a16:creationId xmlns:a16="http://schemas.microsoft.com/office/drawing/2014/main" id="{E7FFF36A-20F4-B519-FB8D-86FD47F6DA4F}"/>
              </a:ext>
            </a:extLst>
          </p:cNvPr>
          <p:cNvSpPr>
            <a:spLocks noGrp="1" noChangeArrowheads="1"/>
          </p:cNvSpPr>
          <p:nvPr>
            <p:ph type="sldNum" sz="quarter" idx="5"/>
          </p:nvPr>
        </p:nvSpPr>
        <p:spPr bwMode="auto">
          <a:xfrm>
            <a:off x="3851275"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fontAlgn="auto" hangingPunct="1">
              <a:spcBef>
                <a:spcPts val="0"/>
              </a:spcBef>
              <a:spcAft>
                <a:spcPts val="0"/>
              </a:spcAft>
              <a:defRPr sz="1200">
                <a:latin typeface="+mn-lt"/>
              </a:defRPr>
            </a:lvl1pPr>
          </a:lstStyle>
          <a:p>
            <a:pPr>
              <a:defRPr/>
            </a:pPr>
            <a:fld id="{BE42910D-DEBF-4730-BCB6-095EC55AAD9B}" type="slidenum">
              <a:rPr lang="bg-BG" altLang="en-US"/>
              <a:pPr>
                <a:defRPr/>
              </a:pPr>
              <a:t>‹#›</a:t>
            </a:fld>
            <a:endParaRPr lang="bg-BG"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A93375D3-F53F-22A1-E432-41048D6A4DF3}"/>
              </a:ext>
            </a:extLst>
          </p:cNvPr>
          <p:cNvSpPr>
            <a:spLocks noGrp="1" noRot="1" noChangeAspect="1" noChangeArrowheads="1" noTextEdit="1"/>
          </p:cNvSpPr>
          <p:nvPr>
            <p:ph type="sldImg"/>
          </p:nvPr>
        </p:nvSpPr>
        <p:spPr>
          <a:ln/>
        </p:spPr>
      </p:sp>
      <p:sp>
        <p:nvSpPr>
          <p:cNvPr id="15363" name="Rectangle 3">
            <a:extLst>
              <a:ext uri="{FF2B5EF4-FFF2-40B4-BE49-F238E27FC236}">
                <a16:creationId xmlns:a16="http://schemas.microsoft.com/office/drawing/2014/main" id="{16E27255-786B-8D05-F3A6-69BDAA8D8D63}"/>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bg-BG"/>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C1FDDF87-69D9-F7DC-2C84-B8598FF78CD2}"/>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532813" y="360363"/>
            <a:ext cx="306705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Grafik 4">
            <a:extLst>
              <a:ext uri="{FF2B5EF4-FFF2-40B4-BE49-F238E27FC236}">
                <a16:creationId xmlns:a16="http://schemas.microsoft.com/office/drawing/2014/main" id="{9840AC7D-F68A-AC64-6860-34B9A00FFBB8}"/>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39750" y="360363"/>
            <a:ext cx="1054100" cy="1325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28129239"/>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US" dirty="0"/>
          </a:p>
        </p:txBody>
      </p:sp>
      <p:sp>
        <p:nvSpPr>
          <p:cNvPr id="3" name="Content Placeholder 2"/>
          <p:cNvSpPr>
            <a:spLocks noGrp="1"/>
          </p:cNvSpPr>
          <p:nvPr>
            <p:ph idx="1"/>
          </p:nvPr>
        </p:nvSpPr>
        <p:spPr>
          <a:xfrm>
            <a:off x="838200" y="1825625"/>
            <a:ext cx="10515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4DE503F8-DD5E-0B38-9FE2-EF6E16275E1A}"/>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5" name="Footer Placeholder 4">
            <a:extLst>
              <a:ext uri="{FF2B5EF4-FFF2-40B4-BE49-F238E27FC236}">
                <a16:creationId xmlns:a16="http://schemas.microsoft.com/office/drawing/2014/main" id="{2A8D6217-4D7B-D62B-A713-94C34F6F0516}"/>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6" name="Slide Number Placeholder 5">
            <a:extLst>
              <a:ext uri="{FF2B5EF4-FFF2-40B4-BE49-F238E27FC236}">
                <a16:creationId xmlns:a16="http://schemas.microsoft.com/office/drawing/2014/main" id="{717B3E4E-B587-06B5-20AA-648BC7483EA5}"/>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E01EF80C-103B-4BA0-884C-21597303E4B0}" type="slidenum">
              <a:rPr lang="bg-BG" altLang="en-US"/>
              <a:pPr>
                <a:defRPr/>
              </a:pPr>
              <a:t>‹#›</a:t>
            </a:fld>
            <a:endParaRPr lang="bg-BG" altLang="en-US"/>
          </a:p>
        </p:txBody>
      </p:sp>
    </p:spTree>
    <p:extLst>
      <p:ext uri="{BB962C8B-B14F-4D97-AF65-F5344CB8AC3E}">
        <p14:creationId xmlns:p14="http://schemas.microsoft.com/office/powerpoint/2010/main" val="435446177"/>
      </p:ext>
    </p:extLst>
  </p:cSld>
  <p:clrMapOvr>
    <a:masterClrMapping/>
  </p:clrMapOvr>
  <p:transition spd="med">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DFE0AA9-7E26-1FDF-1060-58818B154110}"/>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5" name="Footer Placeholder 4">
            <a:extLst>
              <a:ext uri="{FF2B5EF4-FFF2-40B4-BE49-F238E27FC236}">
                <a16:creationId xmlns:a16="http://schemas.microsoft.com/office/drawing/2014/main" id="{364B8B1C-BE8F-7494-3B62-9C1DD907DC15}"/>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6" name="Slide Number Placeholder 5">
            <a:extLst>
              <a:ext uri="{FF2B5EF4-FFF2-40B4-BE49-F238E27FC236}">
                <a16:creationId xmlns:a16="http://schemas.microsoft.com/office/drawing/2014/main" id="{0D288786-D97D-D137-FB96-3B6413272AD2}"/>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70B1523C-C259-463C-87ED-4F615D49C447}" type="slidenum">
              <a:rPr lang="bg-BG" altLang="en-US"/>
              <a:pPr>
                <a:defRPr/>
              </a:pPr>
              <a:t>‹#›</a:t>
            </a:fld>
            <a:endParaRPr lang="bg-BG" altLang="en-US"/>
          </a:p>
        </p:txBody>
      </p:sp>
    </p:spTree>
    <p:extLst>
      <p:ext uri="{BB962C8B-B14F-4D97-AF65-F5344CB8AC3E}">
        <p14:creationId xmlns:p14="http://schemas.microsoft.com/office/powerpoint/2010/main" val="4161695122"/>
      </p:ext>
    </p:extLst>
  </p:cSld>
  <p:clrMapOvr>
    <a:masterClrMapping/>
  </p:clrMapOvr>
  <p:transition spd="med">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EA1B1477-2CF9-8C8D-0A53-A72932361873}"/>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6" name="Footer Placeholder 5">
            <a:extLst>
              <a:ext uri="{FF2B5EF4-FFF2-40B4-BE49-F238E27FC236}">
                <a16:creationId xmlns:a16="http://schemas.microsoft.com/office/drawing/2014/main" id="{ADB86179-6C79-957E-3786-F7125D97E3FA}"/>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7" name="Slide Number Placeholder 6">
            <a:extLst>
              <a:ext uri="{FF2B5EF4-FFF2-40B4-BE49-F238E27FC236}">
                <a16:creationId xmlns:a16="http://schemas.microsoft.com/office/drawing/2014/main" id="{AB15058A-AAC1-3641-A38E-6F292DB47EFF}"/>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67C7CF7F-1EC1-4175-B7C5-D84AA37F8003}" type="slidenum">
              <a:rPr lang="bg-BG" altLang="en-US"/>
              <a:pPr>
                <a:defRPr/>
              </a:pPr>
              <a:t>‹#›</a:t>
            </a:fld>
            <a:endParaRPr lang="bg-BG" altLang="en-US"/>
          </a:p>
        </p:txBody>
      </p:sp>
    </p:spTree>
    <p:extLst>
      <p:ext uri="{BB962C8B-B14F-4D97-AF65-F5344CB8AC3E}">
        <p14:creationId xmlns:p14="http://schemas.microsoft.com/office/powerpoint/2010/main" val="3250820429"/>
      </p:ext>
    </p:extLst>
  </p:cSld>
  <p:clrMapOvr>
    <a:masterClrMapping/>
  </p:clrMapOvr>
  <p:transition spd="med">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4FB8D3DF-837F-8946-99B0-01A1588A1AAD}"/>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8" name="Footer Placeholder 7">
            <a:extLst>
              <a:ext uri="{FF2B5EF4-FFF2-40B4-BE49-F238E27FC236}">
                <a16:creationId xmlns:a16="http://schemas.microsoft.com/office/drawing/2014/main" id="{96168FBE-A364-9D4C-2C81-F4C112A5B4D4}"/>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9" name="Slide Number Placeholder 8">
            <a:extLst>
              <a:ext uri="{FF2B5EF4-FFF2-40B4-BE49-F238E27FC236}">
                <a16:creationId xmlns:a16="http://schemas.microsoft.com/office/drawing/2014/main" id="{3F3A65F0-3D51-D718-EF22-83676F885C8D}"/>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559A5190-8874-44DF-8A26-B594556B61EF}" type="slidenum">
              <a:rPr lang="bg-BG" altLang="en-US"/>
              <a:pPr>
                <a:defRPr/>
              </a:pPr>
              <a:t>‹#›</a:t>
            </a:fld>
            <a:endParaRPr lang="bg-BG" altLang="en-US"/>
          </a:p>
        </p:txBody>
      </p:sp>
    </p:spTree>
    <p:extLst>
      <p:ext uri="{BB962C8B-B14F-4D97-AF65-F5344CB8AC3E}">
        <p14:creationId xmlns:p14="http://schemas.microsoft.com/office/powerpoint/2010/main" val="1374345542"/>
      </p:ext>
    </p:extLst>
  </p:cSld>
  <p:clrMapOvr>
    <a:masterClrMapping/>
  </p:clrMapOvr>
  <p:transition spd="med">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93CDD2C2-5CDF-59AE-09FE-79ED45C741C5}"/>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4" name="Footer Placeholder 3">
            <a:extLst>
              <a:ext uri="{FF2B5EF4-FFF2-40B4-BE49-F238E27FC236}">
                <a16:creationId xmlns:a16="http://schemas.microsoft.com/office/drawing/2014/main" id="{5EC15E7C-9546-53B2-1300-D287C8AC1669}"/>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5" name="Slide Number Placeholder 4">
            <a:extLst>
              <a:ext uri="{FF2B5EF4-FFF2-40B4-BE49-F238E27FC236}">
                <a16:creationId xmlns:a16="http://schemas.microsoft.com/office/drawing/2014/main" id="{AA2FCC8D-24B3-3965-26C0-034692F4F008}"/>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F225D592-8029-481D-837E-D9622BA8A1FD}" type="slidenum">
              <a:rPr lang="bg-BG" altLang="en-US"/>
              <a:pPr>
                <a:defRPr/>
              </a:pPr>
              <a:t>‹#›</a:t>
            </a:fld>
            <a:endParaRPr lang="bg-BG" altLang="en-US"/>
          </a:p>
        </p:txBody>
      </p:sp>
    </p:spTree>
    <p:extLst>
      <p:ext uri="{BB962C8B-B14F-4D97-AF65-F5344CB8AC3E}">
        <p14:creationId xmlns:p14="http://schemas.microsoft.com/office/powerpoint/2010/main" val="1464679298"/>
      </p:ext>
    </p:extLst>
  </p:cSld>
  <p:clrMapOvr>
    <a:masterClrMapping/>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71C11CF-E17B-F7FF-A3EF-0E4F808BD599}"/>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3" name="Footer Placeholder 2">
            <a:extLst>
              <a:ext uri="{FF2B5EF4-FFF2-40B4-BE49-F238E27FC236}">
                <a16:creationId xmlns:a16="http://schemas.microsoft.com/office/drawing/2014/main" id="{D8310337-EE70-ABC2-DF76-AC6FEA5DB631}"/>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4" name="Slide Number Placeholder 3">
            <a:extLst>
              <a:ext uri="{FF2B5EF4-FFF2-40B4-BE49-F238E27FC236}">
                <a16:creationId xmlns:a16="http://schemas.microsoft.com/office/drawing/2014/main" id="{4EAAA0DF-A3EB-A864-CB26-819643FACF50}"/>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05A5F2F6-EB42-4438-B844-8C284C11D0F6}" type="slidenum">
              <a:rPr lang="bg-BG" altLang="en-US"/>
              <a:pPr>
                <a:defRPr/>
              </a:pPr>
              <a:t>‹#›</a:t>
            </a:fld>
            <a:endParaRPr lang="bg-BG" altLang="en-US"/>
          </a:p>
        </p:txBody>
      </p:sp>
    </p:spTree>
    <p:extLst>
      <p:ext uri="{BB962C8B-B14F-4D97-AF65-F5344CB8AC3E}">
        <p14:creationId xmlns:p14="http://schemas.microsoft.com/office/powerpoint/2010/main" val="2572953380"/>
      </p:ext>
    </p:extLst>
  </p:cSld>
  <p:clrMapOvr>
    <a:masterClrMapping/>
  </p:clrMapOvr>
  <p:transition spd="med">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F5BBDB0-2FDE-3ACA-3DAA-B699EEDC8660}"/>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6" name="Footer Placeholder 5">
            <a:extLst>
              <a:ext uri="{FF2B5EF4-FFF2-40B4-BE49-F238E27FC236}">
                <a16:creationId xmlns:a16="http://schemas.microsoft.com/office/drawing/2014/main" id="{878626E4-998D-076C-8E28-A811BD4CF513}"/>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7" name="Slide Number Placeholder 6">
            <a:extLst>
              <a:ext uri="{FF2B5EF4-FFF2-40B4-BE49-F238E27FC236}">
                <a16:creationId xmlns:a16="http://schemas.microsoft.com/office/drawing/2014/main" id="{57D4B871-AD0E-2306-5A52-8784F64E7FF8}"/>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4C249D6B-3DD7-4351-B9C8-15DE73BEAE9D}" type="slidenum">
              <a:rPr lang="bg-BG" altLang="en-US"/>
              <a:pPr>
                <a:defRPr/>
              </a:pPr>
              <a:t>‹#›</a:t>
            </a:fld>
            <a:endParaRPr lang="bg-BG" altLang="en-US"/>
          </a:p>
        </p:txBody>
      </p:sp>
    </p:spTree>
    <p:extLst>
      <p:ext uri="{BB962C8B-B14F-4D97-AF65-F5344CB8AC3E}">
        <p14:creationId xmlns:p14="http://schemas.microsoft.com/office/powerpoint/2010/main" val="3306610712"/>
      </p:ext>
    </p:extLst>
  </p:cSld>
  <p:clrMapOvr>
    <a:masterClrMapping/>
  </p:clrMapOvr>
  <p:transition spd="med">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a:prstGeom prst="rect">
            <a:avLst/>
          </a:prstGeo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0F37F78-1012-8237-179F-7B96C03B3512}"/>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6" name="Footer Placeholder 5">
            <a:extLst>
              <a:ext uri="{FF2B5EF4-FFF2-40B4-BE49-F238E27FC236}">
                <a16:creationId xmlns:a16="http://schemas.microsoft.com/office/drawing/2014/main" id="{9C278D5D-DA3D-A408-883A-CBFAEABB4DEA}"/>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7" name="Slide Number Placeholder 6">
            <a:extLst>
              <a:ext uri="{FF2B5EF4-FFF2-40B4-BE49-F238E27FC236}">
                <a16:creationId xmlns:a16="http://schemas.microsoft.com/office/drawing/2014/main" id="{8C554B59-672B-AE1A-8615-740B3AC8EE2C}"/>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83C2152B-A014-4E8E-86D1-4E131EFFF3C7}" type="slidenum">
              <a:rPr lang="bg-BG" altLang="en-US"/>
              <a:pPr>
                <a:defRPr/>
              </a:pPr>
              <a:t>‹#›</a:t>
            </a:fld>
            <a:endParaRPr lang="bg-BG" altLang="en-US"/>
          </a:p>
        </p:txBody>
      </p:sp>
    </p:spTree>
    <p:extLst>
      <p:ext uri="{BB962C8B-B14F-4D97-AF65-F5344CB8AC3E}">
        <p14:creationId xmlns:p14="http://schemas.microsoft.com/office/powerpoint/2010/main" val="711761505"/>
      </p:ext>
    </p:extLst>
  </p:cSld>
  <p:clrMapOvr>
    <a:masterClrMapping/>
  </p:clrMapOvr>
  <p:transition spd="med">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698F276-98A7-B274-59D3-6D60A4276760}"/>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5" name="Footer Placeholder 4">
            <a:extLst>
              <a:ext uri="{FF2B5EF4-FFF2-40B4-BE49-F238E27FC236}">
                <a16:creationId xmlns:a16="http://schemas.microsoft.com/office/drawing/2014/main" id="{B4876130-539A-04CC-7FB9-142DB1543673}"/>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6" name="Slide Number Placeholder 5">
            <a:extLst>
              <a:ext uri="{FF2B5EF4-FFF2-40B4-BE49-F238E27FC236}">
                <a16:creationId xmlns:a16="http://schemas.microsoft.com/office/drawing/2014/main" id="{81320968-85DF-6BEC-56FC-2ADE45F07266}"/>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5D4A3443-99AA-4CAD-893B-AB38F98A3B42}" type="slidenum">
              <a:rPr lang="bg-BG" altLang="en-US"/>
              <a:pPr>
                <a:defRPr/>
              </a:pPr>
              <a:t>‹#›</a:t>
            </a:fld>
            <a:endParaRPr lang="bg-BG" altLang="en-US"/>
          </a:p>
        </p:txBody>
      </p:sp>
    </p:spTree>
    <p:extLst>
      <p:ext uri="{BB962C8B-B14F-4D97-AF65-F5344CB8AC3E}">
        <p14:creationId xmlns:p14="http://schemas.microsoft.com/office/powerpoint/2010/main" val="618552550"/>
      </p:ext>
    </p:extLst>
  </p:cSld>
  <p:clrMapOvr>
    <a:masterClrMapping/>
  </p:clrMapOvr>
  <p:transition spd="med">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F3C004C9-4F66-F1DD-8750-7039F698E072}"/>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5" name="Footer Placeholder 4">
            <a:extLst>
              <a:ext uri="{FF2B5EF4-FFF2-40B4-BE49-F238E27FC236}">
                <a16:creationId xmlns:a16="http://schemas.microsoft.com/office/drawing/2014/main" id="{1F6FC29A-BE2E-1BD9-5F70-3B8D78AB9869}"/>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6" name="Slide Number Placeholder 5">
            <a:extLst>
              <a:ext uri="{FF2B5EF4-FFF2-40B4-BE49-F238E27FC236}">
                <a16:creationId xmlns:a16="http://schemas.microsoft.com/office/drawing/2014/main" id="{E2D33F64-80D7-B7C8-FA29-3C9E9F7368EF}"/>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ABF87928-CF6D-4C52-AAF9-3FF0EF79A76E}" type="slidenum">
              <a:rPr lang="bg-BG" altLang="en-US"/>
              <a:pPr>
                <a:defRPr/>
              </a:pPr>
              <a:t>‹#›</a:t>
            </a:fld>
            <a:endParaRPr lang="bg-BG" altLang="en-US"/>
          </a:p>
        </p:txBody>
      </p:sp>
    </p:spTree>
    <p:extLst>
      <p:ext uri="{BB962C8B-B14F-4D97-AF65-F5344CB8AC3E}">
        <p14:creationId xmlns:p14="http://schemas.microsoft.com/office/powerpoint/2010/main" val="1078442748"/>
      </p:ext>
    </p:extLst>
  </p:cSld>
  <p:clrMapOvr>
    <a:masterClrMapping/>
  </p:clrMapOvr>
  <p:transition spd="med">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817316510"/>
      </p:ext>
    </p:extLst>
  </p:cSld>
  <p:clrMapOvr>
    <a:masterClrMapping/>
  </p:clrMapOvr>
  <p:transition spd="med">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696" r:id="rId12"/>
  </p:sldLayoutIdLst>
  <p:transition spd="med">
    <p:fade/>
  </p:transition>
  <p:hf hdr="0" ftr="0" dt="0"/>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oleObject" Target="../embeddings/oleObject1.bin"/><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oleObject" Target="../embeddings/oleObject2.bin"/><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hyperlink" Target="https://www.dreamgrow.com/top" TargetMode="Externa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hyperlink" Target="https://hal.archives-ouvertes.fr/hal-00687145" TargetMode="Externa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oleObject" Target="../embeddings/oleObject5.bin"/><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 name="Rechteck 4">
            <a:extLst>
              <a:ext uri="{FF2B5EF4-FFF2-40B4-BE49-F238E27FC236}">
                <a16:creationId xmlns:a16="http://schemas.microsoft.com/office/drawing/2014/main" id="{DA3849BC-B46D-23FC-6C83-7636C16677B2}"/>
              </a:ext>
            </a:extLst>
          </p:cNvPr>
          <p:cNvSpPr/>
          <p:nvPr/>
        </p:nvSpPr>
        <p:spPr>
          <a:xfrm>
            <a:off x="5232400" y="1123950"/>
            <a:ext cx="6264275" cy="46101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4339" name="Titel 1">
            <a:extLst>
              <a:ext uri="{FF2B5EF4-FFF2-40B4-BE49-F238E27FC236}">
                <a16:creationId xmlns:a16="http://schemas.microsoft.com/office/drawing/2014/main" id="{FA316977-0F93-3072-2F61-6B377BABCD8B}"/>
              </a:ext>
            </a:extLst>
          </p:cNvPr>
          <p:cNvSpPr txBox="1">
            <a:spLocks noChangeArrowheads="1"/>
          </p:cNvSpPr>
          <p:nvPr/>
        </p:nvSpPr>
        <p:spPr bwMode="auto">
          <a:xfrm>
            <a:off x="5305425" y="1347788"/>
            <a:ext cx="6191250" cy="272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defTabSz="914400" eaLnBrk="1" hangingPunct="1">
              <a:lnSpc>
                <a:spcPct val="90000"/>
              </a:lnSpc>
            </a:pPr>
            <a:r>
              <a:rPr lang="tr" altLang="en-US" sz="6000" b="1">
                <a:latin typeface="Arial" panose="020B0604020202020204" pitchFamily="34" charset="0"/>
                <a:cs typeface="Arial" panose="020B0604020202020204" pitchFamily="34" charset="0"/>
              </a:rPr>
              <a:t>Web Semineri</a:t>
            </a:r>
          </a:p>
          <a:p>
            <a:pPr algn="ctr" defTabSz="914400" eaLnBrk="1" hangingPunct="1">
              <a:lnSpc>
                <a:spcPct val="90000"/>
              </a:lnSpc>
            </a:pPr>
            <a:r>
              <a:rPr lang="tr" altLang="en-US" sz="6000" b="1">
                <a:latin typeface="Arial" panose="020B0604020202020204" pitchFamily="34" charset="0"/>
                <a:cs typeface="Arial" panose="020B0604020202020204" pitchFamily="34" charset="0"/>
              </a:rPr>
              <a:t>Giriş</a:t>
            </a:r>
          </a:p>
        </p:txBody>
      </p:sp>
      <p:sp>
        <p:nvSpPr>
          <p:cNvPr id="14340" name="Untertitel 2">
            <a:extLst>
              <a:ext uri="{FF2B5EF4-FFF2-40B4-BE49-F238E27FC236}">
                <a16:creationId xmlns:a16="http://schemas.microsoft.com/office/drawing/2014/main" id="{CFED3B8E-7209-D803-3218-B9C51D5D4E09}"/>
              </a:ext>
            </a:extLst>
          </p:cNvPr>
          <p:cNvSpPr txBox="1">
            <a:spLocks noChangeArrowheads="1"/>
          </p:cNvSpPr>
          <p:nvPr/>
        </p:nvSpPr>
        <p:spPr bwMode="auto">
          <a:xfrm>
            <a:off x="5314950" y="4881563"/>
            <a:ext cx="5764213" cy="1114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685800" indent="-22860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spcBef>
                <a:spcPts val="1000"/>
              </a:spcBef>
              <a:buFont typeface="Arial" panose="020B0604020202020204" pitchFamily="34" charset="0"/>
              <a:buNone/>
            </a:pPr>
            <a:r>
              <a:rPr lang="tr" altLang="en-US" sz="2800">
                <a:latin typeface="Arial" panose="020B0604020202020204" pitchFamily="34" charset="0"/>
                <a:cs typeface="Arial" panose="020B0604020202020204" pitchFamily="34" charset="0"/>
              </a:rPr>
              <a:t> </a:t>
            </a:r>
            <a:br>
              <a:rPr lang="en-US" altLang="en-US" sz="2800">
                <a:latin typeface="Arial" panose="020B0604020202020204" pitchFamily="34" charset="0"/>
                <a:cs typeface="Arial" panose="020B0604020202020204" pitchFamily="34" charset="0"/>
              </a:rPr>
            </a:br>
            <a:r>
              <a:rPr lang="tr" altLang="en-US" sz="2800">
                <a:latin typeface="Arial" panose="020B0604020202020204" pitchFamily="34" charset="0"/>
                <a:cs typeface="Arial" panose="020B0604020202020204" pitchFamily="34" charset="0"/>
              </a:rPr>
              <a:t>Çalışanlar İçin Güvenlik Eğitimi</a:t>
            </a:r>
          </a:p>
        </p:txBody>
      </p:sp>
      <p:pic>
        <p:nvPicPr>
          <p:cNvPr id="14341" name="Grafik 3">
            <a:extLst>
              <a:ext uri="{FF2B5EF4-FFF2-40B4-BE49-F238E27FC236}">
                <a16:creationId xmlns:a16="http://schemas.microsoft.com/office/drawing/2014/main" id="{DCB43B85-718B-4236-D947-A648A4AFA26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23950" y="1123950"/>
            <a:ext cx="3057525" cy="3844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2" name="Picture 2">
            <a:extLst>
              <a:ext uri="{FF2B5EF4-FFF2-40B4-BE49-F238E27FC236}">
                <a16:creationId xmlns:a16="http://schemas.microsoft.com/office/drawing/2014/main" id="{D67EFE52-9A5A-982E-BCEF-F56F512BB69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14425" y="5103813"/>
            <a:ext cx="306705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B5E44C1-25F3-3431-D2D2-28DCF08897F4}"/>
              </a:ext>
            </a:extLst>
          </p:cNvPr>
          <p:cNvSpPr>
            <a:spLocks noGrp="1"/>
          </p:cNvSpPr>
          <p:nvPr>
            <p:ph idx="4294967295"/>
          </p:nvPr>
        </p:nvSpPr>
        <p:spPr>
          <a:xfrm>
            <a:off x="539750" y="2062163"/>
            <a:ext cx="11060113" cy="4176712"/>
          </a:xfrm>
          <a:prstGeom prst="rect">
            <a:avLst/>
          </a:prstGeom>
        </p:spPr>
        <p:txBody>
          <a:bodyPr/>
          <a:lstStyle/>
          <a:p>
            <a:pPr algn="just" fontAlgn="auto">
              <a:spcBef>
                <a:spcPts val="600"/>
              </a:spcBef>
              <a:spcAft>
                <a:spcPts val="600"/>
              </a:spcAft>
              <a:defRPr/>
            </a:pPr>
            <a:r>
              <a:rPr lang="tr" dirty="0"/>
              <a:t>Proje, bir mekanizma sağlamak için bir siber güvenlik çerçevesi geliştirir.</a:t>
            </a:r>
          </a:p>
          <a:p>
            <a:pPr marL="731520" algn="just" fontAlgn="auto">
              <a:spcBef>
                <a:spcPts val="600"/>
              </a:spcBef>
              <a:spcAft>
                <a:spcPts val="600"/>
              </a:spcAft>
              <a:buFont typeface="Wingdings" pitchFamily="2" charset="2"/>
              <a:buChar char="Ø"/>
              <a:defRPr/>
            </a:pPr>
            <a:r>
              <a:rPr lang="tr" sz="2400" dirty="0"/>
              <a:t>işletmelerde, KOBİ'lerde mesleki ve eğitimsel eğitim (VET)</a:t>
            </a:r>
          </a:p>
          <a:p>
            <a:pPr marL="731520" algn="just" fontAlgn="auto">
              <a:spcBef>
                <a:spcPts val="600"/>
              </a:spcBef>
              <a:spcAft>
                <a:spcPts val="600"/>
              </a:spcAft>
              <a:buFont typeface="Wingdings" pitchFamily="2" charset="2"/>
              <a:buChar char="Ø"/>
              <a:defRPr/>
            </a:pPr>
            <a:r>
              <a:rPr lang="tr" sz="2400" dirty="0"/>
              <a:t>siber güvenlik uzmanlarının siber saldırıları önlemek için sahip olması gereken yetkinlikleri ve becerileri açıklamak.</a:t>
            </a:r>
          </a:p>
          <a:p>
            <a:pPr algn="just" fontAlgn="auto">
              <a:spcBef>
                <a:spcPts val="600"/>
              </a:spcBef>
              <a:spcAft>
                <a:spcPts val="600"/>
              </a:spcAft>
              <a:defRPr/>
            </a:pPr>
            <a:r>
              <a:rPr lang="tr" dirty="0"/>
              <a:t>Ekip projesi, özellikle siber güvenlik alanında disiplinler arası eğitim ve mentorluk programlarının avantajlarını dikkate alarak, KOBİ'ler için dijital destekli disiplinler arası eğitim programları ve işbirlikçi bir e-öğrenme platformu geliştirmekte ve test etmektedir.</a:t>
            </a:r>
          </a:p>
          <a:p>
            <a:pPr algn="just" fontAlgn="auto">
              <a:spcBef>
                <a:spcPts val="600"/>
              </a:spcBef>
              <a:spcAft>
                <a:spcPts val="600"/>
              </a:spcAft>
              <a:defRPr/>
            </a:pPr>
            <a:r>
              <a:rPr lang="tr" dirty="0"/>
              <a:t>Bu eğitim programı, mesleki eğitim ve bir Avrupa aktarılabilirlik modelinin geliştirilmesi için özelleştirilecektir.</a:t>
            </a:r>
          </a:p>
        </p:txBody>
      </p:sp>
      <p:sp>
        <p:nvSpPr>
          <p:cNvPr id="16387" name="Titel 1">
            <a:extLst>
              <a:ext uri="{FF2B5EF4-FFF2-40B4-BE49-F238E27FC236}">
                <a16:creationId xmlns:a16="http://schemas.microsoft.com/office/drawing/2014/main" id="{7289120A-EBE2-E9D0-A2D7-1F3893F268AC}"/>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Erasmus+ InCyT Projesi</a:t>
            </a:r>
          </a:p>
        </p:txBody>
      </p:sp>
      <p:sp>
        <p:nvSpPr>
          <p:cNvPr id="16388" name="Inhaltsplatzhalter 2">
            <a:extLst>
              <a:ext uri="{FF2B5EF4-FFF2-40B4-BE49-F238E27FC236}">
                <a16:creationId xmlns:a16="http://schemas.microsoft.com/office/drawing/2014/main" id="{ABCD406A-BE8C-5CD3-D434-9D2CB7889B50}"/>
              </a:ext>
            </a:extLst>
          </p:cNvPr>
          <p:cNvSpPr txBox="1">
            <a:spLocks noChangeArrowheads="1"/>
          </p:cNvSpPr>
          <p:nvPr/>
        </p:nvSpPr>
        <p:spPr bwMode="auto">
          <a:xfrm>
            <a:off x="539750" y="1979613"/>
            <a:ext cx="11060113" cy="432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a:defRPr>
                <a:solidFill>
                  <a:schemeClr val="tx1"/>
                </a:solidFill>
                <a:latin typeface="Calibri" panose="020F0502020204030204" pitchFamily="34" charset="0"/>
              </a:defRPr>
            </a:lvl1pPr>
            <a:lvl2pPr marL="685800" indent="-22860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spcBef>
                <a:spcPts val="1000"/>
              </a:spcBef>
              <a:buFont typeface="Arial" panose="020B0604020202020204" pitchFamily="34" charset="0"/>
              <a:buChar char="•"/>
            </a:pPr>
            <a:endParaRPr lang="en-US" altLang="en-US" sz="2800"/>
          </a:p>
        </p:txBody>
      </p:sp>
    </p:spTree>
  </p:cSld>
  <p:clrMapOvr>
    <a:masterClrMapping/>
  </p:clrMapOvr>
  <p:transition spd="med">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1E03EDC-5BF7-016C-2972-2D1132457565}"/>
              </a:ext>
            </a:extLst>
          </p:cNvPr>
          <p:cNvSpPr>
            <a:spLocks noGrp="1"/>
          </p:cNvSpPr>
          <p:nvPr>
            <p:ph idx="4294967295"/>
          </p:nvPr>
        </p:nvSpPr>
        <p:spPr>
          <a:xfrm>
            <a:off x="263525" y="1717675"/>
            <a:ext cx="11664950" cy="4743450"/>
          </a:xfrm>
          <a:prstGeom prst="rect">
            <a:avLst/>
          </a:prstGeom>
        </p:spPr>
        <p:txBody>
          <a:bodyPr/>
          <a:lstStyle/>
          <a:p>
            <a:pPr marL="0" indent="0" algn="just" fontAlgn="auto">
              <a:spcBef>
                <a:spcPts val="600"/>
              </a:spcBef>
              <a:spcAft>
                <a:spcPts val="600"/>
              </a:spcAft>
              <a:buFont typeface="Arial" panose="020B0604020202020204" pitchFamily="34" charset="0"/>
              <a:buNone/>
              <a:defRPr/>
            </a:pPr>
            <a:r>
              <a:rPr lang="tr" dirty="0"/>
              <a:t>InCyT projesi bazı çözümler uygulamak isteyecektir :</a:t>
            </a:r>
            <a:endParaRPr lang="en-US" dirty="0"/>
          </a:p>
          <a:p>
            <a:pPr algn="just" fontAlgn="auto">
              <a:spcBef>
                <a:spcPts val="600"/>
              </a:spcBef>
              <a:spcAft>
                <a:spcPts val="600"/>
              </a:spcAft>
              <a:defRPr/>
            </a:pPr>
            <a:r>
              <a:rPr lang="tr" sz="2400" dirty="0"/>
              <a:t>MEÖ ve şirketlere profesyoneller için siber güvenlik alanında gerekli olan ve siber saldırıların yanı sıra dijital boşluklar ve diğerlerinden kaçınmamak için gerekli olan yeterlilikleri ve becerileri tanımlama mekanizması sağlayan bir Çerçevenin geliştirilmesi.</a:t>
            </a:r>
            <a:endParaRPr lang="vi-VN" sz="2400" dirty="0"/>
          </a:p>
          <a:p>
            <a:pPr algn="just" fontAlgn="auto">
              <a:spcBef>
                <a:spcPts val="600"/>
              </a:spcBef>
              <a:spcAft>
                <a:spcPts val="600"/>
              </a:spcAft>
              <a:defRPr/>
            </a:pPr>
            <a:r>
              <a:rPr lang="tr" sz="2400" dirty="0"/>
              <a:t>Özellikle siber güvenlik alanında disiplinler arası eğitim ve mentorluk programlarının avantajları göz önünde bulundurularak proje, desteklenen disiplinler arası dijital eğitim programları ve KOBİ'ler için işbirlikçi bir e-Öğrenim platformu geliştirecek ve test edecektir.</a:t>
            </a:r>
          </a:p>
          <a:p>
            <a:pPr algn="just" fontAlgn="auto">
              <a:spcBef>
                <a:spcPts val="600"/>
              </a:spcBef>
              <a:spcAft>
                <a:spcPts val="600"/>
              </a:spcAft>
              <a:defRPr/>
            </a:pPr>
            <a:r>
              <a:rPr lang="tr" sz="2400" dirty="0"/>
              <a:t>VET için uyarlayın.</a:t>
            </a:r>
          </a:p>
          <a:p>
            <a:pPr algn="just" fontAlgn="auto">
              <a:spcBef>
                <a:spcPts val="600"/>
              </a:spcBef>
              <a:spcAft>
                <a:spcPts val="600"/>
              </a:spcAft>
              <a:defRPr/>
            </a:pPr>
            <a:r>
              <a:rPr lang="tr" sz="2400" dirty="0"/>
              <a:t>Bir Avrupa aktarılabilirlik modelinin geliştirilmesi</a:t>
            </a:r>
            <a:endParaRPr lang="vi-VN" sz="2400" dirty="0"/>
          </a:p>
          <a:p>
            <a:pPr algn="just" fontAlgn="auto">
              <a:spcBef>
                <a:spcPts val="600"/>
              </a:spcBef>
              <a:spcAft>
                <a:spcPts val="600"/>
              </a:spcAft>
              <a:defRPr/>
            </a:pPr>
            <a:r>
              <a:rPr lang="tr" sz="2400" dirty="0"/>
              <a:t>Proje, özellikle siber güvenlik alanında disiplinler arası eğitim ve mentorluk programlarının avantajlarını dikkate alarak KOBİ'ler için e-mentorluk destekli dijital disiplinler arası eğitim programları geliştirecek, test edecek ve MEÖ'ye uyarlayacaktır.</a:t>
            </a:r>
          </a:p>
        </p:txBody>
      </p:sp>
      <p:sp>
        <p:nvSpPr>
          <p:cNvPr id="17411" name="Titel 1">
            <a:extLst>
              <a:ext uri="{FF2B5EF4-FFF2-40B4-BE49-F238E27FC236}">
                <a16:creationId xmlns:a16="http://schemas.microsoft.com/office/drawing/2014/main" id="{3C623902-D2C6-AC5A-B215-04977667FDEF}"/>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dirty="0">
                <a:latin typeface="Calibri Light" panose="020F0302020204030204" pitchFamily="34" charset="0"/>
              </a:rPr>
              <a:t>Hedefler</a:t>
            </a:r>
          </a:p>
        </p:txBody>
      </p:sp>
    </p:spTree>
  </p:cSld>
  <p:clrMapOvr>
    <a:masterClrMapping/>
  </p:clrMapOvr>
  <p:transition spd="med">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AE3E808-D0CB-04D1-C5F7-68C09597B08D}"/>
              </a:ext>
            </a:extLst>
          </p:cNvPr>
          <p:cNvSpPr>
            <a:spLocks noGrp="1"/>
          </p:cNvSpPr>
          <p:nvPr>
            <p:ph idx="4294967295"/>
          </p:nvPr>
        </p:nvSpPr>
        <p:spPr>
          <a:xfrm>
            <a:off x="550863" y="1844675"/>
            <a:ext cx="11090275" cy="4897438"/>
          </a:xfrm>
          <a:prstGeom prst="rect">
            <a:avLst/>
          </a:prstGeom>
        </p:spPr>
        <p:txBody>
          <a:bodyPr/>
          <a:lstStyle/>
          <a:p>
            <a:pPr marL="0" indent="0" algn="just" fontAlgn="auto">
              <a:spcBef>
                <a:spcPts val="600"/>
              </a:spcBef>
              <a:spcAft>
                <a:spcPts val="0"/>
              </a:spcAft>
              <a:buFont typeface="Arial" panose="020B0604020202020204" pitchFamily="34" charset="0"/>
              <a:buNone/>
              <a:defRPr/>
            </a:pPr>
            <a:r>
              <a:rPr lang="tr" dirty="0"/>
              <a:t>Projenin sonuçları şöyle olacaktır:</a:t>
            </a:r>
            <a:endParaRPr lang="vi-VN" dirty="0"/>
          </a:p>
          <a:p>
            <a:pPr algn="just" fontAlgn="auto">
              <a:spcBef>
                <a:spcPts val="600"/>
              </a:spcBef>
              <a:spcAft>
                <a:spcPts val="0"/>
              </a:spcAft>
              <a:defRPr/>
            </a:pPr>
            <a:r>
              <a:rPr lang="tr" sz="2400" dirty="0"/>
              <a:t>Uygulama için metodolojik çerçeve .</a:t>
            </a:r>
            <a:endParaRPr lang="vi-VN" sz="2400" dirty="0"/>
          </a:p>
          <a:p>
            <a:pPr algn="just" fontAlgn="auto">
              <a:spcBef>
                <a:spcPts val="600"/>
              </a:spcBef>
              <a:spcAft>
                <a:spcPts val="0"/>
              </a:spcAft>
              <a:defRPr/>
            </a:pPr>
            <a:r>
              <a:rPr lang="tr" sz="2400" dirty="0"/>
              <a:t>Mevcut ve katıldığınız eğitimler (kurslar).</a:t>
            </a:r>
            <a:endParaRPr lang="vi-VN" sz="2400" dirty="0"/>
          </a:p>
          <a:p>
            <a:pPr algn="just" fontAlgn="auto">
              <a:spcBef>
                <a:spcPts val="600"/>
              </a:spcBef>
              <a:spcAft>
                <a:spcPts val="0"/>
              </a:spcAft>
              <a:defRPr/>
            </a:pPr>
            <a:r>
              <a:rPr lang="tr" sz="2400" dirty="0" err="1"/>
              <a:t>Disiplinlerarasılık </a:t>
            </a:r>
            <a:r>
              <a:rPr lang="tr" sz="2400" dirty="0"/>
              <a:t>ve mentorluk kullanımı yoluyla bunları geliştirme fırsatları .</a:t>
            </a:r>
            <a:endParaRPr lang="en-US" sz="2400" dirty="0"/>
          </a:p>
          <a:p>
            <a:pPr algn="just" fontAlgn="auto">
              <a:spcBef>
                <a:spcPts val="600"/>
              </a:spcBef>
              <a:spcAft>
                <a:spcPts val="0"/>
              </a:spcAft>
              <a:defRPr/>
            </a:pPr>
            <a:r>
              <a:rPr lang="tr" sz="2400" dirty="0"/>
              <a:t>Öğrenme ve mentorluk metodolojisi .</a:t>
            </a:r>
            <a:endParaRPr lang="vi-VN" sz="2400" dirty="0"/>
          </a:p>
          <a:p>
            <a:pPr marL="0" indent="0" algn="just" fontAlgn="auto">
              <a:spcBef>
                <a:spcPts val="600"/>
              </a:spcBef>
              <a:spcAft>
                <a:spcPts val="0"/>
              </a:spcAft>
              <a:buFont typeface="Arial" panose="020B0604020202020204" pitchFamily="34" charset="0"/>
              <a:buNone/>
              <a:defRPr/>
            </a:pPr>
            <a:r>
              <a:rPr lang="tr" dirty="0"/>
              <a:t>Ürünler:</a:t>
            </a:r>
          </a:p>
          <a:p>
            <a:pPr algn="just" fontAlgn="auto">
              <a:spcBef>
                <a:spcPts val="600"/>
              </a:spcBef>
              <a:spcAft>
                <a:spcPts val="0"/>
              </a:spcAft>
              <a:buFontTx/>
              <a:buAutoNum type="arabicPeriod"/>
              <a:defRPr/>
            </a:pPr>
            <a:r>
              <a:rPr lang="tr" sz="2400" dirty="0"/>
              <a:t> Bir siber güvenlik çerçevesi</a:t>
            </a:r>
            <a:endParaRPr lang="vi-VN" sz="2400" dirty="0"/>
          </a:p>
          <a:p>
            <a:pPr marL="0" indent="0" algn="just" fontAlgn="auto">
              <a:spcBef>
                <a:spcPts val="600"/>
              </a:spcBef>
              <a:spcAft>
                <a:spcPts val="0"/>
              </a:spcAft>
              <a:buFont typeface="Arial" panose="020B0604020202020204" pitchFamily="34" charset="0"/>
              <a:buNone/>
              <a:defRPr/>
            </a:pPr>
            <a:r>
              <a:rPr lang="tr" sz="2400" dirty="0"/>
              <a:t>2. KOBİ'ler için mentorlukla desteklenen disiplinlerarası bir siber güvenlik dijital eğitim materyali ve özel bir VET kursu için uyarlanmış bir metodoloji.</a:t>
            </a:r>
            <a:endParaRPr lang="vi-VN" sz="2400" dirty="0"/>
          </a:p>
          <a:p>
            <a:pPr marL="0" indent="0" algn="just" fontAlgn="auto">
              <a:spcBef>
                <a:spcPts val="600"/>
              </a:spcBef>
              <a:spcAft>
                <a:spcPts val="0"/>
              </a:spcAft>
              <a:buFont typeface="Arial" panose="020B0604020202020204" pitchFamily="34" charset="0"/>
              <a:buNone/>
              <a:defRPr/>
            </a:pPr>
            <a:r>
              <a:rPr lang="tr" sz="2400" dirty="0"/>
              <a:t>3. Eğitimi desteklemek için dijital bir platform</a:t>
            </a:r>
            <a:endParaRPr lang="vi-VN" sz="2400" dirty="0"/>
          </a:p>
          <a:p>
            <a:pPr marL="0" indent="0" algn="just" fontAlgn="auto">
              <a:spcBef>
                <a:spcPts val="600"/>
              </a:spcBef>
              <a:spcAft>
                <a:spcPts val="0"/>
              </a:spcAft>
              <a:buFont typeface="Arial" panose="020B0604020202020204" pitchFamily="34" charset="0"/>
              <a:buNone/>
              <a:defRPr/>
            </a:pPr>
            <a:r>
              <a:rPr lang="tr" sz="2400" dirty="0"/>
              <a:t>4. Disiplinler arası becerilerin KOBİ'ler ve KDV için nasıl avantajlar sağladığını rapor edin.</a:t>
            </a:r>
            <a:endParaRPr lang="vi-VN" sz="2400" dirty="0"/>
          </a:p>
          <a:p>
            <a:pPr marL="0" indent="0" algn="just" fontAlgn="auto">
              <a:spcBef>
                <a:spcPts val="600"/>
              </a:spcBef>
              <a:spcAft>
                <a:spcPts val="0"/>
              </a:spcAft>
              <a:buFont typeface="Arial" panose="020B0604020202020204" pitchFamily="34" charset="0"/>
              <a:buNone/>
              <a:defRPr/>
            </a:pPr>
            <a:r>
              <a:rPr lang="tr" sz="2400" dirty="0"/>
              <a:t>5. Disiplinler arası eğitim ve test edilmiş mentorluk için Avrupa aktarılabilirlik modeli</a:t>
            </a:r>
          </a:p>
        </p:txBody>
      </p:sp>
      <p:sp>
        <p:nvSpPr>
          <p:cNvPr id="18435" name="Titel 1">
            <a:extLst>
              <a:ext uri="{FF2B5EF4-FFF2-40B4-BE49-F238E27FC236}">
                <a16:creationId xmlns:a16="http://schemas.microsoft.com/office/drawing/2014/main" id="{7738269D-1377-7D1B-86AB-92D6D15E6BEC}"/>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Sonuçlar ve ürünler</a:t>
            </a:r>
          </a:p>
        </p:txBody>
      </p:sp>
    </p:spTree>
  </p:cSld>
  <p:clrMapOvr>
    <a:masterClrMapping/>
  </p:clrMapOvr>
  <p:transition spd="med">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Content Placeholder 2">
            <a:extLst>
              <a:ext uri="{FF2B5EF4-FFF2-40B4-BE49-F238E27FC236}">
                <a16:creationId xmlns:a16="http://schemas.microsoft.com/office/drawing/2014/main" id="{FD686574-B21D-6502-0082-273D2067C6EB}"/>
              </a:ext>
            </a:extLst>
          </p:cNvPr>
          <p:cNvSpPr>
            <a:spLocks noGrp="1" noChangeArrowheads="1"/>
          </p:cNvSpPr>
          <p:nvPr>
            <p:ph idx="4294967295"/>
          </p:nvPr>
        </p:nvSpPr>
        <p:spPr bwMode="auto">
          <a:xfrm>
            <a:off x="407988" y="1833563"/>
            <a:ext cx="11376025" cy="501332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just">
              <a:spcBef>
                <a:spcPts val="600"/>
              </a:spcBef>
              <a:spcAft>
                <a:spcPts val="600"/>
              </a:spcAft>
            </a:pPr>
            <a:r>
              <a:rPr lang="tr" altLang="en-US" sz="2400"/>
              <a:t>Dijital ekonomi öncelikle verilere dayalıdır. Endüstri 4.0, siber-fiziksel sistemler ve Nesnelerin İnterneti çağında, giderek daha fazla ürün ve süreç dijitalleşiyor. Bu verilerin ve ilgili bilgi işleme sistemlerinin korunması anlamına gelen siber güvenlik, bugün ekonomi tarihinin herhangi bir zamanından daha önemlidir.</a:t>
            </a:r>
            <a:endParaRPr lang="vi-VN" altLang="en-US" sz="2400"/>
          </a:p>
          <a:p>
            <a:pPr algn="just">
              <a:spcBef>
                <a:spcPts val="600"/>
              </a:spcBef>
              <a:spcAft>
                <a:spcPts val="600"/>
              </a:spcAft>
            </a:pPr>
            <a:r>
              <a:rPr lang="tr" altLang="en-US" sz="2400"/>
              <a:t>Örneğin veri kayıtlarının hatalı, eksik veya hiç mevcut olmaması, sistemler arası veri senkronizasyonunun bozulması, BT sistemlerinin hatalı çalışması veya tamamen arızalanması gibi durumlarda iş süreçleri önemli ölçüde kesintiye uğrayabilir, yavaşlayabilir ve hatta tamamen engellenebilir.</a:t>
            </a:r>
            <a:endParaRPr lang="vi-VN" altLang="en-US" sz="2400"/>
          </a:p>
          <a:p>
            <a:pPr algn="just">
              <a:spcBef>
                <a:spcPts val="600"/>
              </a:spcBef>
              <a:spcAft>
                <a:spcPts val="600"/>
              </a:spcAft>
            </a:pPr>
            <a:r>
              <a:rPr lang="tr" altLang="en-US" sz="2400"/>
              <a:t>Özellikle KOBİ'ler, bu konularla ilgili suç faaliyetlerinin hedefidir. Büyük şirketlerin aksine kaynakları sınırlıdır ve bilgisayar korsanları bunu bilir! KOBİ'ler Avrupa'da ekonominin bel kemiğidir, yani Almanya'daki şirketlerin %99'undan fazlası KOBİ'dir.</a:t>
            </a:r>
          </a:p>
          <a:p>
            <a:pPr algn="just">
              <a:spcBef>
                <a:spcPts val="600"/>
              </a:spcBef>
              <a:spcAft>
                <a:spcPts val="600"/>
              </a:spcAft>
            </a:pPr>
            <a:r>
              <a:rPr lang="tr" altLang="en-US" sz="2400"/>
              <a:t>İşgücünün yarısından fazlası KOBİ'ler tarafından istihdam edilmektedir. Bu nedenle KOBİ'lerin siber saldırılardan kaçınmasına yardımcı olmak gereklidir.</a:t>
            </a:r>
            <a:endParaRPr lang="vi-VN" altLang="en-US" sz="2400"/>
          </a:p>
        </p:txBody>
      </p:sp>
      <p:sp>
        <p:nvSpPr>
          <p:cNvPr id="19459" name="Titel 1">
            <a:extLst>
              <a:ext uri="{FF2B5EF4-FFF2-40B4-BE49-F238E27FC236}">
                <a16:creationId xmlns:a16="http://schemas.microsoft.com/office/drawing/2014/main" id="{C9B000E2-DFCD-8DB4-9A0E-1E34A6FEBE18}"/>
              </a:ext>
            </a:extLst>
          </p:cNvPr>
          <p:cNvSpPr txBox="1">
            <a:spLocks noChangeArrowheads="1"/>
          </p:cNvSpPr>
          <p:nvPr/>
        </p:nvSpPr>
        <p:spPr bwMode="auto">
          <a:xfrm>
            <a:off x="1775520" y="332656"/>
            <a:ext cx="6994673"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dirty="0">
                <a:latin typeface="Calibri Light" panose="020F0302020204030204" pitchFamily="34" charset="0"/>
              </a:rPr>
              <a:t>Siber saldırılara karşı kendinizi nasıl korursunuz?</a:t>
            </a:r>
          </a:p>
        </p:txBody>
      </p:sp>
    </p:spTree>
  </p:cSld>
  <p:clrMapOvr>
    <a:masterClrMapping/>
  </p:clrMapOvr>
  <p:transition spd="med">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Content Placeholder 2">
            <a:extLst>
              <a:ext uri="{FF2B5EF4-FFF2-40B4-BE49-F238E27FC236}">
                <a16:creationId xmlns:a16="http://schemas.microsoft.com/office/drawing/2014/main" id="{85EBE809-130F-7E7B-5495-3BACB246A8CB}"/>
              </a:ext>
            </a:extLst>
          </p:cNvPr>
          <p:cNvSpPr>
            <a:spLocks noGrp="1" noChangeArrowheads="1"/>
          </p:cNvSpPr>
          <p:nvPr>
            <p:ph idx="4294967295"/>
          </p:nvPr>
        </p:nvSpPr>
        <p:spPr bwMode="auto">
          <a:xfrm>
            <a:off x="407988" y="2073275"/>
            <a:ext cx="11233150" cy="478472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just">
              <a:spcBef>
                <a:spcPts val="600"/>
              </a:spcBef>
              <a:spcAft>
                <a:spcPts val="600"/>
              </a:spcAft>
            </a:pPr>
            <a:r>
              <a:rPr lang="tr" altLang="en-US" sz="2400" dirty="0"/>
              <a:t>Siber Güvenlik Eğitimi Girişimi, "siber güvenlik çalışması için gerekli görevleri yerine getirecek bilgi, beceri ve yeteneklere sahip bireylerin" eksikliğini gidermek için kritik bir adım atılması gerektiğine işaret ediyor.</a:t>
            </a:r>
          </a:p>
          <a:p>
            <a:pPr algn="just">
              <a:spcBef>
                <a:spcPts val="600"/>
              </a:spcBef>
              <a:spcAft>
                <a:spcPts val="600"/>
              </a:spcAft>
            </a:pPr>
            <a:r>
              <a:rPr lang="tr" altLang="en-US" sz="2400" dirty="0"/>
              <a:t>Böyle bir grup, "bilgi ve deneyime sahip çalışanlar tarafından doldurulan teknik ve teknik olmayan işlevleri" içerir.</a:t>
            </a:r>
          </a:p>
          <a:p>
            <a:pPr algn="just">
              <a:spcBef>
                <a:spcPts val="600"/>
              </a:spcBef>
              <a:spcAft>
                <a:spcPts val="600"/>
              </a:spcAft>
            </a:pPr>
            <a:r>
              <a:rPr lang="tr" altLang="en-US" sz="2400" dirty="0"/>
              <a:t>Ancak gerekli disiplinler arası becerilere sahip bir iş gücü oluşturmak ve eğitimciler, araştırmacılar ve bilgi teknolojilerini kullanan kişiler arasındaki iletişim sorununu çözmek zordur. En iyi grup içinde bir işbirliği alanı ve iletişim olması gerekir.</a:t>
            </a:r>
            <a:endParaRPr lang="en-US" altLang="en-US" sz="2400" dirty="0"/>
          </a:p>
          <a:p>
            <a:pPr algn="just">
              <a:spcBef>
                <a:spcPts val="600"/>
              </a:spcBef>
              <a:spcAft>
                <a:spcPts val="600"/>
              </a:spcAft>
            </a:pPr>
            <a:r>
              <a:rPr lang="tr" altLang="en-US" sz="2400" dirty="0"/>
              <a:t>Bir sorun, şirketlerin, özellikle daha az kaynağa sahip olan KOBİ'lerin, mevcut durumu iyileştirmek için dijital yöntemler kullanarak ve çalışanlarına yeniden beceri kazandırmak için eğitim fırsatları organize ederek, çalışanlarının becerilerini ve eksikliklerini değerlendirmek için yardıma ihtiyaç duymalarıdır.</a:t>
            </a:r>
            <a:endParaRPr lang="vi-VN" altLang="en-US" sz="2400" dirty="0"/>
          </a:p>
        </p:txBody>
      </p:sp>
      <p:sp>
        <p:nvSpPr>
          <p:cNvPr id="20483" name="Titel 1">
            <a:extLst>
              <a:ext uri="{FF2B5EF4-FFF2-40B4-BE49-F238E27FC236}">
                <a16:creationId xmlns:a16="http://schemas.microsoft.com/office/drawing/2014/main" id="{13EB7D44-06CC-65F7-8E49-6B8CD3830EF6}"/>
              </a:ext>
            </a:extLst>
          </p:cNvPr>
          <p:cNvSpPr txBox="1">
            <a:spLocks noChangeArrowheads="1"/>
          </p:cNvSpPr>
          <p:nvPr/>
        </p:nvSpPr>
        <p:spPr bwMode="auto">
          <a:xfrm>
            <a:off x="2125663" y="365125"/>
            <a:ext cx="6562625"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dirty="0">
                <a:latin typeface="Calibri Light" panose="020F0302020204030204" pitchFamily="34" charset="0"/>
              </a:rPr>
              <a:t>Siber saldırılara karşı kendinizi nasıl korursunuz?</a:t>
            </a:r>
          </a:p>
        </p:txBody>
      </p:sp>
    </p:spTree>
  </p:cSld>
  <p:clrMapOvr>
    <a:masterClrMapping/>
  </p:clrMapOvr>
  <p:transition spd="med">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a:extLst>
              <a:ext uri="{FF2B5EF4-FFF2-40B4-BE49-F238E27FC236}">
                <a16:creationId xmlns:a16="http://schemas.microsoft.com/office/drawing/2014/main" id="{E6BF5909-B2E8-A44F-8797-5CB0D40C5DB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40038" y="1844675"/>
            <a:ext cx="5745162" cy="4078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1507" name="Titel 1">
            <a:extLst>
              <a:ext uri="{FF2B5EF4-FFF2-40B4-BE49-F238E27FC236}">
                <a16:creationId xmlns:a16="http://schemas.microsoft.com/office/drawing/2014/main" id="{373EF0BE-99B5-B7F8-F18A-5D0C232BE70E}"/>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InCyT projesi tarafından desteklenen faaliyetler</a:t>
            </a:r>
          </a:p>
        </p:txBody>
      </p:sp>
      <p:sp>
        <p:nvSpPr>
          <p:cNvPr id="21508" name="TextBox 3">
            <a:extLst>
              <a:ext uri="{FF2B5EF4-FFF2-40B4-BE49-F238E27FC236}">
                <a16:creationId xmlns:a16="http://schemas.microsoft.com/office/drawing/2014/main" id="{35565BBD-E255-2E31-6D39-57A3903C2B39}"/>
              </a:ext>
            </a:extLst>
          </p:cNvPr>
          <p:cNvSpPr txBox="1">
            <a:spLocks noChangeArrowheads="1"/>
          </p:cNvSpPr>
          <p:nvPr/>
        </p:nvSpPr>
        <p:spPr bwMode="auto">
          <a:xfrm>
            <a:off x="695325" y="6081713"/>
            <a:ext cx="1065688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algn="ctr" eaLnBrk="1" hangingPunct="1"/>
            <a:r>
              <a:rPr lang="tr" altLang="en-US" sz="2400" i="1">
                <a:cs typeface="Arial" panose="020B0604020202020204" pitchFamily="34" charset="0"/>
              </a:rPr>
              <a:t>Şekil 1: InCyT projesi tarafından desteklenen faaliyetler</a:t>
            </a:r>
          </a:p>
        </p:txBody>
      </p:sp>
    </p:spTree>
  </p:cSld>
  <p:clrMapOvr>
    <a:masterClrMapping/>
  </p:clrMapOvr>
  <p:transition spd="med">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Content Placeholder 2">
            <a:extLst>
              <a:ext uri="{FF2B5EF4-FFF2-40B4-BE49-F238E27FC236}">
                <a16:creationId xmlns:a16="http://schemas.microsoft.com/office/drawing/2014/main" id="{2EEF94A1-551E-4EA0-7D27-B5C16DCA15A8}"/>
              </a:ext>
            </a:extLst>
          </p:cNvPr>
          <p:cNvSpPr>
            <a:spLocks noGrp="1" noChangeArrowheads="1"/>
          </p:cNvSpPr>
          <p:nvPr>
            <p:ph idx="4294967295"/>
          </p:nvPr>
        </p:nvSpPr>
        <p:spPr bwMode="auto">
          <a:xfrm>
            <a:off x="623888" y="1958975"/>
            <a:ext cx="11017250" cy="452596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just">
              <a:spcBef>
                <a:spcPts val="600"/>
              </a:spcBef>
              <a:spcAft>
                <a:spcPts val="600"/>
              </a:spcAft>
            </a:pPr>
            <a:r>
              <a:rPr lang="tr" altLang="en-US" sz="2400">
                <a:cs typeface="Calibri" panose="020F0502020204030204" pitchFamily="34" charset="0"/>
              </a:rPr>
              <a:t>Geleceğin girişimcileri de dahil olmak üzere girişimciler, disiplinler arası öğrenmeyi gerektiren farklı sektörlerden bilgileri anlama ve bütünleştirme becerisine ve karmaşık düşünme biçimlerine ihtiyaç duyarlar.</a:t>
            </a:r>
            <a:endParaRPr lang="vi-VN" altLang="en-US" sz="2400">
              <a:latin typeface="Calibri" panose="020F0502020204030204" pitchFamily="34" charset="0"/>
              <a:cs typeface="Calibri" panose="020F0502020204030204" pitchFamily="34" charset="0"/>
            </a:endParaRPr>
          </a:p>
          <a:p>
            <a:pPr algn="just">
              <a:spcBef>
                <a:spcPts val="600"/>
              </a:spcBef>
              <a:spcAft>
                <a:spcPts val="600"/>
              </a:spcAft>
            </a:pPr>
            <a:r>
              <a:rPr lang="tr" altLang="en-US" sz="2400">
                <a:cs typeface="Calibri" panose="020F0502020204030204" pitchFamily="34" charset="0"/>
              </a:rPr>
              <a:t>Karmaşık mühendislik problemleri neredeyse doğal bir şekilde disiplinler arası bir durum yaratmayı gerektirir.</a:t>
            </a:r>
            <a:endParaRPr lang="vi-VN" altLang="en-US" sz="2400">
              <a:latin typeface="Calibri" panose="020F0502020204030204" pitchFamily="34" charset="0"/>
              <a:cs typeface="Calibri" panose="020F0502020204030204" pitchFamily="34" charset="0"/>
            </a:endParaRPr>
          </a:p>
          <a:p>
            <a:pPr algn="just">
              <a:spcBef>
                <a:spcPts val="600"/>
              </a:spcBef>
              <a:spcAft>
                <a:spcPts val="600"/>
              </a:spcAft>
            </a:pPr>
            <a:r>
              <a:rPr lang="tr" altLang="en-US" sz="2400">
                <a:cs typeface="Calibri" panose="020F0502020204030204" pitchFamily="34" charset="0"/>
              </a:rPr>
              <a:t>Disiplinler arası bir yaklaşımda, öğrenciler farklı disiplinlerden ve alanlardan gelen bilgileri entegre etmelidir.</a:t>
            </a:r>
            <a:endParaRPr lang="vi-VN" altLang="en-US" sz="2400">
              <a:latin typeface="Calibri" panose="020F0502020204030204" pitchFamily="34" charset="0"/>
              <a:cs typeface="Calibri" panose="020F0502020204030204" pitchFamily="34" charset="0"/>
            </a:endParaRPr>
          </a:p>
          <a:p>
            <a:pPr algn="just">
              <a:spcBef>
                <a:spcPts val="600"/>
              </a:spcBef>
              <a:spcAft>
                <a:spcPts val="600"/>
              </a:spcAft>
            </a:pPr>
            <a:r>
              <a:rPr lang="tr" altLang="en-US" sz="2400">
                <a:cs typeface="Calibri" panose="020F0502020204030204" pitchFamily="34" charset="0"/>
              </a:rPr>
              <a:t>Disiplinler arası bir anlayış geliştirirler, uzmanlık alanlarını ve disipline özgü düşünme biçimlerini entegre etmeyi öğrenirler.</a:t>
            </a:r>
          </a:p>
          <a:p>
            <a:pPr algn="just">
              <a:spcBef>
                <a:spcPts val="600"/>
              </a:spcBef>
              <a:spcAft>
                <a:spcPts val="600"/>
              </a:spcAft>
            </a:pPr>
            <a:r>
              <a:rPr lang="tr" altLang="en-US" sz="2400">
                <a:cs typeface="Calibri" panose="020F0502020204030204" pitchFamily="34" charset="0"/>
              </a:rPr>
              <a:t>Bu, bilişsel becerileri ve eleştirel düşünmeyi tek bir disiplin aracından daha fazla artırır.</a:t>
            </a:r>
            <a:endParaRPr lang="vi-VN" altLang="en-US" sz="2400">
              <a:latin typeface="Calibri" panose="020F0502020204030204" pitchFamily="34" charset="0"/>
              <a:cs typeface="Calibri" panose="020F0502020204030204" pitchFamily="34" charset="0"/>
            </a:endParaRPr>
          </a:p>
        </p:txBody>
      </p:sp>
      <p:sp>
        <p:nvSpPr>
          <p:cNvPr id="22531" name="Titel 1">
            <a:extLst>
              <a:ext uri="{FF2B5EF4-FFF2-40B4-BE49-F238E27FC236}">
                <a16:creationId xmlns:a16="http://schemas.microsoft.com/office/drawing/2014/main" id="{CA46D0F2-8D86-B691-7064-C623B911121F}"/>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Eğitim ve mentorluk</a:t>
            </a:r>
          </a:p>
        </p:txBody>
      </p:sp>
    </p:spTree>
  </p:cSld>
  <p:clrMapOvr>
    <a:masterClrMapping/>
  </p:clrMapOvr>
  <p:transition spd="med">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B2918083-51F3-16DD-E8B6-C42B318AD9B3}"/>
              </a:ext>
            </a:extLst>
          </p:cNvPr>
          <p:cNvSpPr>
            <a:spLocks noGrp="1"/>
          </p:cNvSpPr>
          <p:nvPr>
            <p:ph idx="4294967295"/>
          </p:nvPr>
        </p:nvSpPr>
        <p:spPr>
          <a:xfrm>
            <a:off x="479425" y="1976438"/>
            <a:ext cx="11161713" cy="4525962"/>
          </a:xfrm>
          <a:prstGeom prst="rect">
            <a:avLst/>
          </a:prstGeom>
        </p:spPr>
        <p:txBody>
          <a:bodyPr>
            <a:normAutofit lnSpcReduction="10000"/>
          </a:bodyPr>
          <a:lstStyle/>
          <a:p>
            <a:pPr algn="just" fontAlgn="auto">
              <a:spcAft>
                <a:spcPts val="0"/>
              </a:spcAft>
              <a:defRPr/>
            </a:pPr>
            <a:r>
              <a:rPr lang="tr" dirty="0">
                <a:cs typeface="Arial" panose="020B0604020202020204" pitchFamily="34" charset="0"/>
              </a:rPr>
              <a:t>Saldırganın ilgisini çekecek verilere, belgelere ve bilgilere erişim elde etmek için (genellikle psikolojik yöntemler kullanarak) insanları manipüle etmek anlamına gelir.</a:t>
            </a:r>
            <a:endParaRPr lang="vi-VN" dirty="0">
              <a:cs typeface="Arial" panose="020B0604020202020204" pitchFamily="34" charset="0"/>
            </a:endParaRPr>
          </a:p>
          <a:p>
            <a:pPr algn="just" fontAlgn="auto">
              <a:spcAft>
                <a:spcPts val="0"/>
              </a:spcAft>
              <a:defRPr/>
            </a:pPr>
            <a:r>
              <a:rPr lang="tr" dirty="0">
                <a:cs typeface="Arial" panose="020B0604020202020204" pitchFamily="34" charset="0"/>
              </a:rPr>
              <a:t>Günümüzde bilgi güvenliğine yönelik ana tehditlerden biridir ve etkili bir siber suç biçimidir.</a:t>
            </a:r>
            <a:endParaRPr lang="vi-VN" dirty="0">
              <a:cs typeface="Arial" panose="020B0604020202020204" pitchFamily="34" charset="0"/>
            </a:endParaRPr>
          </a:p>
          <a:p>
            <a:pPr algn="just" fontAlgn="auto">
              <a:spcAft>
                <a:spcPts val="0"/>
              </a:spcAft>
              <a:defRPr/>
            </a:pPr>
            <a:r>
              <a:rPr lang="tr" dirty="0">
                <a:cs typeface="Arial" panose="020B0604020202020204" pitchFamily="34" charset="0"/>
              </a:rPr>
              <a:t>Veri ihlalleri gibi diğer tüm saldırı türlerinden daha tehlikeli sonuçlara yol açabilir.</a:t>
            </a:r>
            <a:endParaRPr lang="vi-VN" dirty="0">
              <a:cs typeface="Arial" panose="020B0604020202020204" pitchFamily="34" charset="0"/>
            </a:endParaRPr>
          </a:p>
          <a:p>
            <a:pPr algn="just" fontAlgn="auto">
              <a:spcAft>
                <a:spcPts val="0"/>
              </a:spcAft>
              <a:defRPr/>
            </a:pPr>
            <a:r>
              <a:rPr lang="tr" dirty="0">
                <a:cs typeface="Arial" panose="020B0604020202020204" pitchFamily="34" charset="0"/>
              </a:rPr>
              <a:t>Saldırıların finansal bir amacı vardır ve bu nedenle kuruluşlar önemli miktarda para kaybetmiştir.</a:t>
            </a:r>
            <a:endParaRPr lang="vi-VN" dirty="0">
              <a:cs typeface="Arial" panose="020B0604020202020204" pitchFamily="34" charset="0"/>
            </a:endParaRPr>
          </a:p>
          <a:p>
            <a:pPr algn="just" fontAlgn="auto">
              <a:spcAft>
                <a:spcPts val="0"/>
              </a:spcAft>
              <a:defRPr/>
            </a:pPr>
            <a:r>
              <a:rPr lang="tr" dirty="0">
                <a:cs typeface="Arial" panose="020B0604020202020204" pitchFamily="34" charset="0"/>
              </a:rPr>
              <a:t>Yazılım ve işletim sistemlerindeki güvenlik açıklarından çok insan hatasına dayandığından özellikle tehlikelidir.</a:t>
            </a:r>
            <a:endParaRPr lang="vi-VN" dirty="0">
              <a:cs typeface="Arial" panose="020B0604020202020204" pitchFamily="34" charset="0"/>
            </a:endParaRPr>
          </a:p>
        </p:txBody>
      </p:sp>
      <p:sp>
        <p:nvSpPr>
          <p:cNvPr id="23555" name="Titel 1">
            <a:extLst>
              <a:ext uri="{FF2B5EF4-FFF2-40B4-BE49-F238E27FC236}">
                <a16:creationId xmlns:a16="http://schemas.microsoft.com/office/drawing/2014/main" id="{40520C8A-3100-21F4-AE27-9E69C8695579}"/>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Sosyal mühendislik</a:t>
            </a:r>
          </a:p>
        </p:txBody>
      </p:sp>
    </p:spTree>
  </p:cSld>
  <p:clrMapOvr>
    <a:masterClrMapping/>
  </p:clrMapOvr>
  <p:transition spd="med">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0081F03B-E155-C893-1DE9-963687442E29}"/>
              </a:ext>
            </a:extLst>
          </p:cNvPr>
          <p:cNvSpPr>
            <a:spLocks noGrp="1"/>
          </p:cNvSpPr>
          <p:nvPr>
            <p:ph idx="4294967295"/>
          </p:nvPr>
        </p:nvSpPr>
        <p:spPr>
          <a:xfrm>
            <a:off x="1030288" y="2060575"/>
            <a:ext cx="10537825" cy="4525963"/>
          </a:xfrm>
          <a:prstGeom prst="rect">
            <a:avLst/>
          </a:prstGeom>
        </p:spPr>
        <p:txBody>
          <a:bodyPr>
            <a:normAutofit/>
          </a:bodyPr>
          <a:lstStyle/>
          <a:p>
            <a:pPr marL="0" indent="0" fontAlgn="auto">
              <a:spcBef>
                <a:spcPts val="600"/>
              </a:spcBef>
              <a:spcAft>
                <a:spcPts val="600"/>
              </a:spcAft>
              <a:buFont typeface="Arial" panose="020B0604020202020204" pitchFamily="34" charset="0"/>
              <a:buNone/>
              <a:defRPr/>
            </a:pPr>
            <a:r>
              <a:rPr lang="tr" dirty="0">
                <a:latin typeface="Calibri" panose="020F0502020204030204" pitchFamily="34" charset="0"/>
                <a:cs typeface="Calibri" panose="020F0502020204030204" pitchFamily="34" charset="0"/>
              </a:rPr>
              <a:t>Şirketler:</a:t>
            </a:r>
          </a:p>
          <a:p>
            <a:pPr algn="just" fontAlgn="auto">
              <a:spcBef>
                <a:spcPts val="600"/>
              </a:spcBef>
              <a:spcAft>
                <a:spcPts val="600"/>
              </a:spcAft>
              <a:defRPr/>
            </a:pPr>
            <a:r>
              <a:rPr lang="tr" sz="2400" dirty="0"/>
              <a:t>üretkenlik kaybı, çalışanların moralinde düşüş ve toparlanma güçlüğü yaşayabilirler.</a:t>
            </a:r>
            <a:endParaRPr lang="vi-VN" sz="2400" dirty="0"/>
          </a:p>
          <a:p>
            <a:pPr algn="just" fontAlgn="auto">
              <a:spcBef>
                <a:spcPts val="600"/>
              </a:spcBef>
              <a:spcAft>
                <a:spcPts val="600"/>
              </a:spcAft>
              <a:defRPr/>
            </a:pPr>
            <a:r>
              <a:rPr lang="tr" sz="2400" dirty="0"/>
              <a:t>müşteriler kuruluşun kendisini koruyabileceğine ikna olmadıkları için itibar zedelenmesi yaşarlar.</a:t>
            </a:r>
            <a:endParaRPr lang="vi-VN" sz="2400" dirty="0"/>
          </a:p>
          <a:p>
            <a:pPr algn="just" fontAlgn="auto">
              <a:spcBef>
                <a:spcPts val="600"/>
              </a:spcBef>
              <a:spcAft>
                <a:spcPts val="600"/>
              </a:spcAft>
              <a:defRPr/>
            </a:pPr>
            <a:r>
              <a:rPr lang="tr" sz="2400" dirty="0"/>
              <a:t>genellikle eski bir olay yanıtını tetikleme ihtiyacı duyar.</a:t>
            </a:r>
            <a:endParaRPr lang="vi-VN" sz="2400" dirty="0"/>
          </a:p>
          <a:p>
            <a:pPr algn="just" fontAlgn="auto">
              <a:spcBef>
                <a:spcPts val="600"/>
              </a:spcBef>
              <a:spcAft>
                <a:spcPts val="600"/>
              </a:spcAft>
              <a:defRPr/>
            </a:pPr>
            <a:r>
              <a:rPr lang="tr" sz="2400" dirty="0"/>
              <a:t>gelecekteki saldırıları önlemeye yardımcı olacak güvenlik yazılımı sağlamalıdır.</a:t>
            </a:r>
            <a:endParaRPr lang="vi-VN" sz="2400" dirty="0"/>
          </a:p>
          <a:p>
            <a:pPr algn="just" fontAlgn="auto">
              <a:spcBef>
                <a:spcPts val="600"/>
              </a:spcBef>
              <a:spcAft>
                <a:spcPts val="600"/>
              </a:spcAft>
              <a:defRPr/>
            </a:pPr>
            <a:r>
              <a:rPr lang="tr" sz="2400" dirty="0"/>
              <a:t>genellikle saldırılara hazır olmaları için çalışanları yeniden eğitmek zorunda kalırlardı.</a:t>
            </a:r>
            <a:endParaRPr lang="de-DE" sz="2400" dirty="0"/>
          </a:p>
        </p:txBody>
      </p:sp>
      <p:sp>
        <p:nvSpPr>
          <p:cNvPr id="24579" name="Titel 1">
            <a:extLst>
              <a:ext uri="{FF2B5EF4-FFF2-40B4-BE49-F238E27FC236}">
                <a16:creationId xmlns:a16="http://schemas.microsoft.com/office/drawing/2014/main" id="{6FA462C5-A050-EECC-146F-41E39BB2DCD5}"/>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Sosyal mühendislik</a:t>
            </a:r>
          </a:p>
        </p:txBody>
      </p:sp>
    </p:spTree>
  </p:cSld>
  <p:clrMapOvr>
    <a:masterClrMapping/>
  </p:clrMapOvr>
  <p:transition spd="med">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Inhaltsplatzhalter 2">
            <a:extLst>
              <a:ext uri="{FF2B5EF4-FFF2-40B4-BE49-F238E27FC236}">
                <a16:creationId xmlns:a16="http://schemas.microsoft.com/office/drawing/2014/main" id="{0ADA843D-810E-D5AF-6D1C-DE12CE6CA8D9}"/>
              </a:ext>
            </a:extLst>
          </p:cNvPr>
          <p:cNvSpPr>
            <a:spLocks noGrp="1" noChangeArrowheads="1"/>
          </p:cNvSpPr>
          <p:nvPr>
            <p:ph idx="4294967295"/>
          </p:nvPr>
        </p:nvSpPr>
        <p:spPr bwMode="auto">
          <a:xfrm>
            <a:off x="550863" y="2205038"/>
            <a:ext cx="11090275" cy="4351337"/>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just">
              <a:lnSpc>
                <a:spcPct val="120000"/>
              </a:lnSpc>
              <a:spcBef>
                <a:spcPts val="600"/>
              </a:spcBef>
              <a:spcAft>
                <a:spcPts val="600"/>
              </a:spcAft>
            </a:pPr>
            <a:r>
              <a:rPr lang="tr" altLang="en-US" sz="2400" dirty="0">
                <a:cs typeface="Arial" panose="020B0604020202020204" pitchFamily="34" charset="0"/>
              </a:rPr>
              <a:t>kurban olma riski yüksek olduğu için sosyal mühendislik saldırılarını tanımanın önemli olduğu çalışanlar ve yöneticilerdir.</a:t>
            </a:r>
            <a:endParaRPr lang="vi-VN" altLang="en-US" sz="2400" dirty="0">
              <a:cs typeface="Arial" panose="020B0604020202020204" pitchFamily="34" charset="0"/>
            </a:endParaRPr>
          </a:p>
          <a:p>
            <a:pPr algn="just">
              <a:lnSpc>
                <a:spcPct val="120000"/>
              </a:lnSpc>
              <a:spcBef>
                <a:spcPts val="600"/>
              </a:spcBef>
              <a:spcAft>
                <a:spcPts val="600"/>
              </a:spcAft>
            </a:pPr>
            <a:r>
              <a:rPr lang="tr" altLang="en-US" sz="2400" dirty="0">
                <a:cs typeface="Arial" panose="020B0604020202020204" pitchFamily="34" charset="0"/>
              </a:rPr>
              <a:t>topluluk, birey ve yurttaş güvenlik farkındalığı programlarına dahil edilebilir ve bireyleri ve kuruluşlarını koruyabilir.</a:t>
            </a:r>
            <a:endParaRPr lang="vi-VN" altLang="en-US" sz="2400" dirty="0">
              <a:cs typeface="Arial" panose="020B0604020202020204" pitchFamily="34" charset="0"/>
            </a:endParaRPr>
          </a:p>
          <a:p>
            <a:pPr algn="just">
              <a:lnSpc>
                <a:spcPct val="120000"/>
              </a:lnSpc>
              <a:spcBef>
                <a:spcPts val="600"/>
              </a:spcBef>
              <a:spcAft>
                <a:spcPts val="600"/>
              </a:spcAft>
            </a:pPr>
            <a:r>
              <a:rPr lang="tr" altLang="en-US" sz="2400" dirty="0">
                <a:cs typeface="Arial" panose="020B0604020202020204" pitchFamily="34" charset="0"/>
              </a:rPr>
              <a:t>özellikle daha az kaynağa sahip olan KOBİ'lerde eksiktir, bu nedenle siber bilinçlendirme eğitimlerini ciddiye almaları ve çalışanlara bu eğitimi almaları için fırsatlar sağlamaları için onlara yardım edilmelidir.</a:t>
            </a:r>
            <a:endParaRPr lang="de-DE" altLang="en-US" sz="2400" dirty="0">
              <a:cs typeface="Arial" panose="020B0604020202020204" pitchFamily="34" charset="0"/>
            </a:endParaRPr>
          </a:p>
        </p:txBody>
      </p:sp>
      <p:sp>
        <p:nvSpPr>
          <p:cNvPr id="25603" name="Titel 1">
            <a:extLst>
              <a:ext uri="{FF2B5EF4-FFF2-40B4-BE49-F238E27FC236}">
                <a16:creationId xmlns:a16="http://schemas.microsoft.com/office/drawing/2014/main" id="{E0CB4233-26E2-801F-7CD1-B74C8E674A4C}"/>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Sosyal Mühendislik Eğitimi (siber farkındalık)</a:t>
            </a:r>
          </a:p>
        </p:txBody>
      </p:sp>
    </p:spTree>
  </p:cSld>
  <p:clrMapOvr>
    <a:masterClrMapping/>
  </p:clrMapOvr>
  <p:transition spd="med">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3C49C41F-4580-FCFC-66DC-7FB320155775}"/>
              </a:ext>
            </a:extLst>
          </p:cNvPr>
          <p:cNvSpPr>
            <a:spLocks noGrp="1"/>
          </p:cNvSpPr>
          <p:nvPr>
            <p:ph idx="4294967295"/>
          </p:nvPr>
        </p:nvSpPr>
        <p:spPr>
          <a:xfrm>
            <a:off x="623888" y="2060575"/>
            <a:ext cx="10944225" cy="4351338"/>
          </a:xfrm>
          <a:prstGeom prst="rect">
            <a:avLst/>
          </a:prstGeom>
        </p:spPr>
        <p:txBody>
          <a:bodyPr>
            <a:normAutofit/>
          </a:bodyPr>
          <a:lstStyle/>
          <a:p>
            <a:pPr marL="0" indent="0" fontAlgn="auto">
              <a:spcAft>
                <a:spcPts val="0"/>
              </a:spcAft>
              <a:buFont typeface="Arial" panose="020B0604020202020204" pitchFamily="34" charset="0"/>
              <a:buNone/>
              <a:defRPr/>
            </a:pPr>
            <a:r>
              <a:rPr lang="tr" dirty="0">
                <a:latin typeface="Calibri" panose="020F0502020204030204" pitchFamily="34" charset="0"/>
                <a:cs typeface="Calibri" panose="020F0502020204030204" pitchFamily="34" charset="0"/>
              </a:rPr>
              <a:t>Saldırgan:</a:t>
            </a:r>
          </a:p>
          <a:p>
            <a:pPr algn="just" fontAlgn="auto">
              <a:spcAft>
                <a:spcPts val="0"/>
              </a:spcAft>
              <a:defRPr/>
            </a:pPr>
            <a:r>
              <a:rPr lang="tr" sz="2400" dirty="0">
                <a:cs typeface="Arial" panose="020B0604020202020204" pitchFamily="34" charset="0"/>
              </a:rPr>
              <a:t>saldırı için gerekli olan giriş noktaları ve zayıf güvenlik protokolleri gibi gerekli temel bilgileri toplamak için önce hedeflenen kurbanı araştırın.</a:t>
            </a:r>
            <a:endParaRPr lang="vi-VN" sz="2400" dirty="0">
              <a:cs typeface="Arial" panose="020B0604020202020204" pitchFamily="34" charset="0"/>
            </a:endParaRPr>
          </a:p>
          <a:p>
            <a:pPr algn="just" fontAlgn="auto">
              <a:spcAft>
                <a:spcPts val="0"/>
              </a:spcAft>
              <a:defRPr/>
            </a:pPr>
            <a:r>
              <a:rPr lang="tr" sz="2400" dirty="0">
                <a:cs typeface="Arial" panose="020B0604020202020204" pitchFamily="34" charset="0"/>
              </a:rPr>
              <a:t>daha sonra kurbanın güvenini kazanmaya çalışın ve hassas bilgi haline gelmek veya kritik kaynaklara erişim izni vermek gibi tipik güvenlik uygulamaları olmayan eylemler için teşvikler sağlayın.</a:t>
            </a:r>
          </a:p>
          <a:p>
            <a:pPr algn="just" fontAlgn="auto">
              <a:spcAft>
                <a:spcPts val="0"/>
              </a:spcAft>
              <a:defRPr/>
            </a:pPr>
            <a:r>
              <a:rPr lang="tr" sz="2400" dirty="0">
                <a:cs typeface="Arial" panose="020B0604020202020204" pitchFamily="34" charset="0"/>
              </a:rPr>
              <a:t>Şekil 2, bir saldırının yaşam döngüsünü açıklamaktadır.</a:t>
            </a:r>
            <a:endParaRPr lang="de-DE" sz="2400" dirty="0">
              <a:cs typeface="Arial" panose="020B0604020202020204" pitchFamily="34" charset="0"/>
            </a:endParaRPr>
          </a:p>
        </p:txBody>
      </p:sp>
      <p:sp>
        <p:nvSpPr>
          <p:cNvPr id="26627" name="Titel 1">
            <a:extLst>
              <a:ext uri="{FF2B5EF4-FFF2-40B4-BE49-F238E27FC236}">
                <a16:creationId xmlns:a16="http://schemas.microsoft.com/office/drawing/2014/main" id="{914A725B-83F9-2E06-0D4B-9FA39DC1E070}"/>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Sosyal Mühendislik Saldırısı Yaşam Döngüsü</a:t>
            </a:r>
          </a:p>
        </p:txBody>
      </p:sp>
    </p:spTree>
  </p:cSld>
  <p:clrMapOvr>
    <a:masterClrMapping/>
  </p:clrMapOvr>
  <p:transition spd="med">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a:extLst>
              <a:ext uri="{FF2B5EF4-FFF2-40B4-BE49-F238E27FC236}">
                <a16:creationId xmlns:a16="http://schemas.microsoft.com/office/drawing/2014/main" id="{5B40671C-8677-D208-B4AA-B030882C878C}"/>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graphicFrame>
        <p:nvGraphicFramePr>
          <p:cNvPr id="27651" name="Objekt 5">
            <a:extLst>
              <a:ext uri="{FF2B5EF4-FFF2-40B4-BE49-F238E27FC236}">
                <a16:creationId xmlns:a16="http://schemas.microsoft.com/office/drawing/2014/main" id="{0F01C6E8-F61F-895F-7547-FC99EA2F30FD}"/>
              </a:ext>
            </a:extLst>
          </p:cNvPr>
          <p:cNvGraphicFramePr>
            <a:graphicFrameLocks/>
          </p:cNvGraphicFramePr>
          <p:nvPr/>
        </p:nvGraphicFramePr>
        <p:xfrm>
          <a:off x="2420938" y="1700213"/>
          <a:ext cx="7419975" cy="4587875"/>
        </p:xfrm>
        <a:graphic>
          <a:graphicData uri="http://schemas.openxmlformats.org/presentationml/2006/ole">
            <mc:AlternateContent xmlns:mc="http://schemas.openxmlformats.org/markup-compatibility/2006">
              <mc:Choice xmlns:v="urn:schemas-microsoft-com:vml" Requires="v">
                <p:oleObj name="Picture" r:id="rId2" imgW="0" imgH="0" progId="StaticMetafile">
                  <p:embed/>
                </p:oleObj>
              </mc:Choice>
              <mc:Fallback>
                <p:oleObj name="Picture" r:id="rId2" imgW="0" imgH="0" progId="StaticMetafile">
                  <p:embed/>
                  <p:pic>
                    <p:nvPicPr>
                      <p:cNvPr id="0" name="Objekt 5"/>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20938" y="1700213"/>
                        <a:ext cx="7419975" cy="45878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7652" name="Textfeld 6">
            <a:extLst>
              <a:ext uri="{FF2B5EF4-FFF2-40B4-BE49-F238E27FC236}">
                <a16:creationId xmlns:a16="http://schemas.microsoft.com/office/drawing/2014/main" id="{BB3E41D0-9E9A-2192-0CB8-8872D50D1BCB}"/>
              </a:ext>
            </a:extLst>
          </p:cNvPr>
          <p:cNvSpPr txBox="1">
            <a:spLocks noChangeArrowheads="1"/>
          </p:cNvSpPr>
          <p:nvPr/>
        </p:nvSpPr>
        <p:spPr bwMode="auto">
          <a:xfrm>
            <a:off x="695325" y="6181725"/>
            <a:ext cx="1087278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algn="ctr" eaLnBrk="1" hangingPunct="1"/>
            <a:r>
              <a:rPr lang="tr" altLang="en-US" sz="2400" i="1">
                <a:cs typeface="Calibri" panose="020F0502020204030204" pitchFamily="34" charset="0"/>
              </a:rPr>
              <a:t>Şekil 2: Bir saldırının yaşam döngüsü</a:t>
            </a:r>
            <a:endParaRPr lang="de-DE" altLang="en-US" sz="2400" i="1">
              <a:cs typeface="Calibri" panose="020F0502020204030204" pitchFamily="34" charset="0"/>
            </a:endParaRPr>
          </a:p>
        </p:txBody>
      </p:sp>
      <p:sp>
        <p:nvSpPr>
          <p:cNvPr id="2" name="Titel 3">
            <a:extLst>
              <a:ext uri="{FF2B5EF4-FFF2-40B4-BE49-F238E27FC236}">
                <a16:creationId xmlns:a16="http://schemas.microsoft.com/office/drawing/2014/main" id="{7C237E70-A879-39CD-B761-C8445D54FFD6}"/>
              </a:ext>
            </a:extLst>
          </p:cNvPr>
          <p:cNvSpPr txBox="1">
            <a:spLocks/>
          </p:cNvSpPr>
          <p:nvPr/>
        </p:nvSpPr>
        <p:spPr bwMode="auto">
          <a:xfrm>
            <a:off x="2117725" y="765175"/>
            <a:ext cx="8229600" cy="1143000"/>
          </a:xfrm>
          <a:prstGeom prst="rect">
            <a:avLst/>
          </a:prstGeom>
          <a:noFill/>
          <a:ln>
            <a:noFill/>
          </a:ln>
        </p:spPr>
        <p:txBody>
          <a:bodyPr anchor="ctr">
            <a:normAutofit fontScale="97500"/>
          </a:bodyPr>
          <a:lst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a:lstStyle>
          <a:p>
            <a:pPr>
              <a:spcAft>
                <a:spcPts val="600"/>
              </a:spcAft>
              <a:defRPr/>
            </a:pPr>
            <a:br>
              <a:rPr lang="vi-VN" sz="2200" b="1" dirty="0">
                <a:cs typeface="Arial" panose="020B0604020202020204" pitchFamily="34" charset="0"/>
              </a:rPr>
            </a:br>
            <a:endParaRPr lang="de-DE" sz="3600" b="1" dirty="0">
              <a:solidFill>
                <a:schemeClr val="accent6"/>
              </a:solidFill>
              <a:cs typeface="Arial" panose="020B0604020202020204" pitchFamily="34" charset="0"/>
            </a:endParaRPr>
          </a:p>
        </p:txBody>
      </p:sp>
      <p:sp>
        <p:nvSpPr>
          <p:cNvPr id="27654" name="Titel 1">
            <a:extLst>
              <a:ext uri="{FF2B5EF4-FFF2-40B4-BE49-F238E27FC236}">
                <a16:creationId xmlns:a16="http://schemas.microsoft.com/office/drawing/2014/main" id="{3030D0B4-1A19-9826-D8AB-2DA00187F2D9}"/>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Sosyal Mühendislik Saldırısı Yaşam Döngüsü</a:t>
            </a:r>
          </a:p>
        </p:txBody>
      </p:sp>
    </p:spTree>
  </p:cSld>
  <p:clrMapOvr>
    <a:masterClrMapping/>
  </p:clrMapOvr>
  <p:transition spd="med">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4889DE0A-B609-72FA-699E-D864EFE9C711}"/>
              </a:ext>
            </a:extLst>
          </p:cNvPr>
          <p:cNvSpPr>
            <a:spLocks noGrp="1" noChangeArrowheads="1"/>
          </p:cNvSpPr>
          <p:nvPr>
            <p:ph idx="4294967295"/>
          </p:nvPr>
        </p:nvSpPr>
        <p:spPr>
          <a:xfrm>
            <a:off x="479425" y="2133600"/>
            <a:ext cx="11233150" cy="2935288"/>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spcBef>
                <a:spcPts val="600"/>
              </a:spcBef>
              <a:spcAft>
                <a:spcPts val="600"/>
              </a:spcAft>
              <a:buFont typeface="Arial" panose="020B0604020202020204" pitchFamily="34" charset="0"/>
              <a:buNone/>
              <a:defRPr/>
            </a:pPr>
            <a:r>
              <a:rPr lang="tr" altLang="de-DE" dirty="0">
                <a:latin typeface="Calibri" panose="020F0502020204030204" pitchFamily="34" charset="0"/>
                <a:ea typeface="Tahoma" panose="020B0604030504040204" pitchFamily="34" charset="0"/>
                <a:cs typeface="Calibri" panose="020F0502020204030204" pitchFamily="34" charset="0"/>
              </a:rPr>
              <a:t>Sosyal ağ</a:t>
            </a:r>
          </a:p>
          <a:p>
            <a:pPr algn="just">
              <a:spcBef>
                <a:spcPts val="600"/>
              </a:spcBef>
              <a:spcAft>
                <a:spcPts val="600"/>
              </a:spcAft>
              <a:defRPr/>
            </a:pPr>
            <a:r>
              <a:rPr lang="tr" altLang="de-DE" sz="2400" dirty="0">
                <a:latin typeface="+mn-lt"/>
                <a:ea typeface="Tahoma" panose="020B0604030504040204" pitchFamily="34" charset="0"/>
                <a:cs typeface="Arial" panose="020B0604020202020204" pitchFamily="34" charset="0"/>
              </a:rPr>
              <a:t>kullanıcılara aileleri, arkadaşları ve meslektaşları ile iletişim kurmaları için bir platform sağlayarak son yıllarda oldukça popüler hale geldi.</a:t>
            </a:r>
            <a:endParaRPr lang="vi-VN" altLang="de-DE" sz="2400" dirty="0">
              <a:latin typeface="+mn-lt"/>
              <a:ea typeface="Tahoma" panose="020B0604030504040204" pitchFamily="34" charset="0"/>
              <a:cs typeface="Arial" panose="020B0604020202020204" pitchFamily="34" charset="0"/>
            </a:endParaRPr>
          </a:p>
          <a:p>
            <a:pPr algn="just">
              <a:spcBef>
                <a:spcPts val="600"/>
              </a:spcBef>
              <a:spcAft>
                <a:spcPts val="600"/>
              </a:spcAft>
              <a:defRPr/>
            </a:pPr>
            <a:r>
              <a:rPr lang="tr" altLang="de-DE" sz="2400" dirty="0">
                <a:latin typeface="+mn-lt"/>
                <a:ea typeface="Tahoma" panose="020B0604030504040204" pitchFamily="34" charset="0"/>
                <a:cs typeface="Arial" panose="020B0604020202020204" pitchFamily="34" charset="0"/>
              </a:rPr>
              <a:t>ve Sosyal Ağ, arkadaşlar, aile, meslektaşlar, müşteriler veya müşterilerle bağlantı kurmak ve onlarla iletişim kurmak için İnternet tabanlı sosyal ağ sitelerinin kullanımını ifade eder.</a:t>
            </a:r>
            <a:endParaRPr lang="vi-VN" altLang="de-DE" sz="2400" dirty="0">
              <a:latin typeface="+mn-lt"/>
              <a:ea typeface="Tahoma" panose="020B0604030504040204" pitchFamily="34" charset="0"/>
              <a:cs typeface="Arial" panose="020B0604020202020204" pitchFamily="34" charset="0"/>
            </a:endParaRPr>
          </a:p>
          <a:p>
            <a:pPr algn="just">
              <a:spcBef>
                <a:spcPts val="600"/>
              </a:spcBef>
              <a:spcAft>
                <a:spcPts val="600"/>
              </a:spcAft>
              <a:defRPr/>
            </a:pPr>
            <a:r>
              <a:rPr lang="tr" altLang="de-DE" sz="2400" dirty="0">
                <a:latin typeface="+mn-lt"/>
                <a:ea typeface="Tahoma" panose="020B0604030504040204" pitchFamily="34" charset="0"/>
                <a:cs typeface="Arial" panose="020B0604020202020204" pitchFamily="34" charset="0"/>
              </a:rPr>
              <a:t>sunucuları, İnternet'in ana ağ erişim noktalarıyla aynı yerde bulunan veri merkezlerinde bulunur .</a:t>
            </a:r>
            <a:endParaRPr lang="de-DE" altLang="de-DE" sz="2400" dirty="0">
              <a:latin typeface="+mn-lt"/>
              <a:ea typeface="Tahoma" panose="020B0604030504040204" pitchFamily="34" charset="0"/>
              <a:cs typeface="Arial" panose="020B0604020202020204" pitchFamily="34" charset="0"/>
            </a:endParaRPr>
          </a:p>
        </p:txBody>
      </p:sp>
      <p:sp>
        <p:nvSpPr>
          <p:cNvPr id="28675" name="Titel 1">
            <a:extLst>
              <a:ext uri="{FF2B5EF4-FFF2-40B4-BE49-F238E27FC236}">
                <a16:creationId xmlns:a16="http://schemas.microsoft.com/office/drawing/2014/main" id="{9C1A537D-453A-8527-02BC-5110BA7A729D}"/>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Sosyal Ağ (Sosyal Medya) Tanıtımı</a:t>
            </a:r>
          </a:p>
        </p:txBody>
      </p:sp>
    </p:spTree>
  </p:cSld>
  <p:clrMapOvr>
    <a:masterClrMapping/>
  </p:clrMapOvr>
  <p:transition spd="med">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C8D8E457-3999-BF7B-3D66-F463F5F0D78A}"/>
              </a:ext>
            </a:extLst>
          </p:cNvPr>
          <p:cNvSpPr>
            <a:spLocks noGrp="1" noChangeArrowheads="1"/>
          </p:cNvSpPr>
          <p:nvPr>
            <p:ph idx="4294967295"/>
          </p:nvPr>
        </p:nvSpPr>
        <p:spPr>
          <a:xfrm>
            <a:off x="623888" y="2420938"/>
            <a:ext cx="10944225" cy="3354387"/>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spcBef>
                <a:spcPts val="600"/>
              </a:spcBef>
              <a:spcAft>
                <a:spcPts val="600"/>
              </a:spcAft>
              <a:buFont typeface="Arial" panose="020B0604020202020204" pitchFamily="34" charset="0"/>
              <a:buNone/>
              <a:defRPr/>
            </a:pPr>
            <a:r>
              <a:rPr lang="tr" altLang="de-DE" dirty="0">
                <a:latin typeface="+mn-lt"/>
                <a:ea typeface="Tahoma" panose="020B0604030504040204" pitchFamily="34" charset="0"/>
                <a:cs typeface="Arial" panose="020B0604020202020204" pitchFamily="34" charset="0"/>
              </a:rPr>
              <a:t>Sosyal Medya Rolleri (Şekil 1), sosyal medyanın rol oynadığı bazı alanları gösterir:</a:t>
            </a:r>
            <a:endParaRPr lang="vi-VN" altLang="de-DE" dirty="0">
              <a:latin typeface="+mn-lt"/>
              <a:ea typeface="Tahoma" panose="020B0604030504040204" pitchFamily="34" charset="0"/>
              <a:cs typeface="Arial" panose="020B0604020202020204" pitchFamily="34" charset="0"/>
            </a:endParaRPr>
          </a:p>
          <a:p>
            <a:pPr marL="0" indent="0">
              <a:spcBef>
                <a:spcPts val="600"/>
              </a:spcBef>
              <a:spcAft>
                <a:spcPts val="600"/>
              </a:spcAft>
              <a:buFont typeface="Arial" panose="020B0604020202020204" pitchFamily="34" charset="0"/>
              <a:buNone/>
              <a:defRPr/>
            </a:pPr>
            <a:r>
              <a:rPr lang="tr" altLang="de-DE" dirty="0">
                <a:latin typeface="+mn-lt"/>
                <a:ea typeface="Tahoma" panose="020B0604030504040204" pitchFamily="34" charset="0"/>
                <a:cs typeface="Arial" panose="020B0604020202020204" pitchFamily="34" charset="0"/>
              </a:rPr>
              <a:t>Eğlence</a:t>
            </a:r>
          </a:p>
          <a:p>
            <a:pPr>
              <a:spcBef>
                <a:spcPts val="600"/>
              </a:spcBef>
              <a:spcAft>
                <a:spcPts val="600"/>
              </a:spcAft>
              <a:defRPr/>
            </a:pPr>
            <a:r>
              <a:rPr lang="tr" altLang="de-DE" sz="2400" dirty="0">
                <a:latin typeface="Calibri" panose="020F0502020204030204" pitchFamily="34" charset="0"/>
                <a:ea typeface="Tahoma" panose="020B0604030504040204" pitchFamily="34" charset="0"/>
                <a:cs typeface="Calibri" panose="020F0502020204030204" pitchFamily="34" charset="0"/>
              </a:rPr>
              <a:t>iş fırsatları oluşturmak</a:t>
            </a:r>
          </a:p>
          <a:p>
            <a:pPr>
              <a:spcBef>
                <a:spcPts val="600"/>
              </a:spcBef>
              <a:spcAft>
                <a:spcPts val="600"/>
              </a:spcAft>
              <a:defRPr/>
            </a:pPr>
            <a:r>
              <a:rPr lang="tr" altLang="de-DE" sz="2400" dirty="0">
                <a:latin typeface="Calibri" panose="020F0502020204030204" pitchFamily="34" charset="0"/>
                <a:ea typeface="Tahoma" panose="020B0604030504040204" pitchFamily="34" charset="0"/>
                <a:cs typeface="Calibri" panose="020F0502020204030204" pitchFamily="34" charset="0"/>
              </a:rPr>
              <a:t>bir kariyer yapmak için</a:t>
            </a:r>
          </a:p>
          <a:p>
            <a:pPr>
              <a:spcBef>
                <a:spcPts val="600"/>
              </a:spcBef>
              <a:spcAft>
                <a:spcPts val="600"/>
              </a:spcAft>
              <a:defRPr/>
            </a:pPr>
            <a:r>
              <a:rPr lang="tr" altLang="de-DE" sz="2400" dirty="0">
                <a:latin typeface="Calibri" panose="020F0502020204030204" pitchFamily="34" charset="0"/>
                <a:ea typeface="Tahoma" panose="020B0604030504040204" pitchFamily="34" charset="0"/>
                <a:cs typeface="Calibri" panose="020F0502020204030204" pitchFamily="34" charset="0"/>
              </a:rPr>
              <a:t>sosyal becerileri geliştirmek</a:t>
            </a:r>
          </a:p>
          <a:p>
            <a:pPr>
              <a:spcBef>
                <a:spcPts val="600"/>
              </a:spcBef>
              <a:spcAft>
                <a:spcPts val="600"/>
              </a:spcAft>
              <a:defRPr/>
            </a:pPr>
            <a:r>
              <a:rPr lang="tr" altLang="de-DE" sz="2400" dirty="0">
                <a:latin typeface="Calibri" panose="020F0502020204030204" pitchFamily="34" charset="0"/>
                <a:ea typeface="Tahoma" panose="020B0604030504040204" pitchFamily="34" charset="0"/>
                <a:cs typeface="Calibri" panose="020F0502020204030204" pitchFamily="34" charset="0"/>
              </a:rPr>
              <a:t>diğer bireylerle ilişkiler geliştirmek</a:t>
            </a:r>
            <a:endParaRPr lang="de-DE" altLang="de-DE" sz="2400" dirty="0">
              <a:latin typeface="Calibri" panose="020F0502020204030204" pitchFamily="34" charset="0"/>
              <a:ea typeface="Tahoma" panose="020B0604030504040204" pitchFamily="34" charset="0"/>
              <a:cs typeface="Calibri" panose="020F0502020204030204" pitchFamily="34" charset="0"/>
            </a:endParaRPr>
          </a:p>
        </p:txBody>
      </p:sp>
      <p:sp>
        <p:nvSpPr>
          <p:cNvPr id="29699" name="Titel 1">
            <a:extLst>
              <a:ext uri="{FF2B5EF4-FFF2-40B4-BE49-F238E27FC236}">
                <a16:creationId xmlns:a16="http://schemas.microsoft.com/office/drawing/2014/main" id="{E4A28CFC-FF7F-F071-D6EF-E4FCB128B741}"/>
              </a:ext>
            </a:extLst>
          </p:cNvPr>
          <p:cNvSpPr txBox="1">
            <a:spLocks noChangeArrowheads="1"/>
          </p:cNvSpPr>
          <p:nvPr/>
        </p:nvSpPr>
        <p:spPr bwMode="auto">
          <a:xfrm>
            <a:off x="1847850" y="365125"/>
            <a:ext cx="64389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Sosyal Ağlar Sosyal Ağların </a:t>
            </a:r>
            <a:br>
              <a:rPr lang="en-US" altLang="en-US" sz="4400">
                <a:latin typeface="Calibri Light" panose="020F0302020204030204" pitchFamily="34" charset="0"/>
              </a:rPr>
            </a:br>
            <a:r>
              <a:rPr lang="tr" altLang="en-US" sz="4400">
                <a:latin typeface="Calibri Light" panose="020F0302020204030204" pitchFamily="34" charset="0"/>
              </a:rPr>
              <a:t>Rolü</a:t>
            </a:r>
          </a:p>
        </p:txBody>
      </p:sp>
    </p:spTree>
  </p:cSld>
  <p:clrMapOvr>
    <a:masterClrMapping/>
  </p:clrMapOvr>
  <p:transition spd="med">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4">
            <a:extLst>
              <a:ext uri="{FF2B5EF4-FFF2-40B4-BE49-F238E27FC236}">
                <a16:creationId xmlns:a16="http://schemas.microsoft.com/office/drawing/2014/main" id="{A9A7B5B5-B02A-EC7D-8F55-FB6092918F91}"/>
              </a:ext>
            </a:extLst>
          </p:cNvPr>
          <p:cNvSpPr>
            <a:spLocks noGrp="1" noChangeArrowheads="1"/>
          </p:cNvSpPr>
          <p:nvPr>
            <p:ph idx="4294967295"/>
          </p:nvPr>
        </p:nvSpPr>
        <p:spPr bwMode="auto">
          <a:xfrm>
            <a:off x="0" y="6092825"/>
            <a:ext cx="10369550" cy="4254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marL="0" indent="0" algn="ctr">
              <a:spcBef>
                <a:spcPct val="0"/>
              </a:spcBef>
              <a:spcAft>
                <a:spcPts val="900"/>
              </a:spcAft>
              <a:buFont typeface="Arial" panose="020B0604020202020204" pitchFamily="34" charset="0"/>
              <a:buNone/>
              <a:tabLst>
                <a:tab pos="5754688" algn="r"/>
              </a:tabLst>
            </a:pPr>
            <a:r>
              <a:rPr lang="tr" altLang="de-DE" sz="2400" i="1">
                <a:ea typeface="Tahoma" panose="020B0604030504040204" pitchFamily="34" charset="0"/>
                <a:cs typeface="Arial" panose="020B0604020202020204" pitchFamily="34" charset="0"/>
              </a:rPr>
              <a:t>Şekil 3: Sosyal Ağdaki Roller</a:t>
            </a:r>
            <a:endParaRPr lang="de-DE" altLang="de-DE" sz="2400" i="1">
              <a:ea typeface="Tahoma" panose="020B0604030504040204" pitchFamily="34" charset="0"/>
              <a:cs typeface="Arial" panose="020B0604020202020204" pitchFamily="34" charset="0"/>
            </a:endParaRPr>
          </a:p>
        </p:txBody>
      </p:sp>
      <p:sp>
        <p:nvSpPr>
          <p:cNvPr id="30723" name="Rectangle 4">
            <a:extLst>
              <a:ext uri="{FF2B5EF4-FFF2-40B4-BE49-F238E27FC236}">
                <a16:creationId xmlns:a16="http://schemas.microsoft.com/office/drawing/2014/main" id="{7FA6E691-F06D-4482-A431-2E2153D28B31}"/>
              </a:ext>
            </a:extLst>
          </p:cNvPr>
          <p:cNvSpPr>
            <a:spLocks noChangeArrowheads="1"/>
          </p:cNvSpPr>
          <p:nvPr/>
        </p:nvSpPr>
        <p:spPr bwMode="auto">
          <a:xfrm>
            <a:off x="2444750" y="1830388"/>
            <a:ext cx="11895138" cy="369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graphicFrame>
        <p:nvGraphicFramePr>
          <p:cNvPr id="30724" name="Objekt 8">
            <a:extLst>
              <a:ext uri="{FF2B5EF4-FFF2-40B4-BE49-F238E27FC236}">
                <a16:creationId xmlns:a16="http://schemas.microsoft.com/office/drawing/2014/main" id="{A8246ACA-6623-4B38-24D0-6269DF1C99FB}"/>
              </a:ext>
            </a:extLst>
          </p:cNvPr>
          <p:cNvGraphicFramePr>
            <a:graphicFrameLocks/>
          </p:cNvGraphicFramePr>
          <p:nvPr/>
        </p:nvGraphicFramePr>
        <p:xfrm>
          <a:off x="2782888" y="2492375"/>
          <a:ext cx="6240462" cy="3021013"/>
        </p:xfrm>
        <a:graphic>
          <a:graphicData uri="http://schemas.openxmlformats.org/presentationml/2006/ole">
            <mc:AlternateContent xmlns:mc="http://schemas.openxmlformats.org/markup-compatibility/2006">
              <mc:Choice xmlns:v="urn:schemas-microsoft-com:vml" Requires="v">
                <p:oleObj name="Picture" r:id="rId2" imgW="0" imgH="0" progId="StaticMetafile">
                  <p:embed/>
                </p:oleObj>
              </mc:Choice>
              <mc:Fallback>
                <p:oleObj name="Picture" r:id="rId2" imgW="0" imgH="0" progId="StaticMetafile">
                  <p:embed/>
                  <p:pic>
                    <p:nvPicPr>
                      <p:cNvPr id="0" name="Objekt 8"/>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82888" y="2492375"/>
                        <a:ext cx="6240462" cy="302101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30725" name="Titel 1">
            <a:extLst>
              <a:ext uri="{FF2B5EF4-FFF2-40B4-BE49-F238E27FC236}">
                <a16:creationId xmlns:a16="http://schemas.microsoft.com/office/drawing/2014/main" id="{D9BB4AD0-5507-FE65-53C4-28EC8759D4ED}"/>
              </a:ext>
            </a:extLst>
          </p:cNvPr>
          <p:cNvSpPr txBox="1">
            <a:spLocks noChangeArrowheads="1"/>
          </p:cNvSpPr>
          <p:nvPr/>
        </p:nvSpPr>
        <p:spPr bwMode="auto">
          <a:xfrm>
            <a:off x="1919288" y="365125"/>
            <a:ext cx="6367462"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Sosyal Ağdaki Roller</a:t>
            </a:r>
          </a:p>
        </p:txBody>
      </p:sp>
    </p:spTree>
  </p:cSld>
  <p:clrMapOvr>
    <a:masterClrMapping/>
  </p:clrMapOvr>
  <p:transition spd="med">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B8A1E263-2D3C-C510-1C76-E6B51C8E0C8C}"/>
              </a:ext>
            </a:extLst>
          </p:cNvPr>
          <p:cNvSpPr>
            <a:spLocks noGrp="1" noChangeArrowheads="1"/>
          </p:cNvSpPr>
          <p:nvPr>
            <p:ph idx="4294967295"/>
          </p:nvPr>
        </p:nvSpPr>
        <p:spPr>
          <a:xfrm>
            <a:off x="587375" y="1989138"/>
            <a:ext cx="11017250" cy="3268662"/>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spcBef>
                <a:spcPts val="600"/>
              </a:spcBef>
              <a:spcAft>
                <a:spcPts val="600"/>
              </a:spcAft>
              <a:buFont typeface="Arial" panose="020B0604020202020204" pitchFamily="34" charset="0"/>
              <a:buNone/>
              <a:defRPr/>
            </a:pPr>
            <a:r>
              <a:rPr lang="tr" altLang="de-DE" dirty="0">
                <a:latin typeface="Calibri" panose="020F0502020204030204" pitchFamily="34" charset="0"/>
                <a:ea typeface="Tahoma" panose="020B0604030504040204" pitchFamily="34" charset="0"/>
                <a:cs typeface="Calibri" panose="020F0502020204030204" pitchFamily="34" charset="0"/>
              </a:rPr>
              <a:t>Sosyal ağ:</a:t>
            </a:r>
          </a:p>
          <a:p>
            <a:pPr algn="just">
              <a:spcBef>
                <a:spcPts val="600"/>
              </a:spcBef>
              <a:spcAft>
                <a:spcPts val="600"/>
              </a:spcAft>
              <a:defRPr/>
            </a:pPr>
            <a:r>
              <a:rPr lang="tr" altLang="de-DE" sz="2400" dirty="0">
                <a:latin typeface="+mn-lt"/>
                <a:ea typeface="Tahoma" panose="020B0604030504040204" pitchFamily="34" charset="0"/>
                <a:cs typeface="Arial" panose="020B0604020202020204" pitchFamily="34" charset="0"/>
              </a:rPr>
              <a:t>marka bilinirliğini artırmak, marka sadakatini artırmak, dönüşüm oranlarını iyileştirmek, yeni, yeni ve eski müşterilere erişim ve katılım sağlamak için müşteri arayan pazarlamacılar için bir temeldir.</a:t>
            </a:r>
            <a:endParaRPr lang="vi-VN" altLang="de-DE" sz="2400" dirty="0">
              <a:latin typeface="+mn-lt"/>
              <a:ea typeface="Tahoma" panose="020B0604030504040204" pitchFamily="34" charset="0"/>
              <a:cs typeface="Arial" panose="020B0604020202020204" pitchFamily="34" charset="0"/>
            </a:endParaRPr>
          </a:p>
          <a:p>
            <a:pPr algn="just">
              <a:spcBef>
                <a:spcPts val="600"/>
              </a:spcBef>
              <a:spcAft>
                <a:spcPts val="600"/>
              </a:spcAft>
              <a:defRPr/>
            </a:pPr>
            <a:r>
              <a:rPr lang="tr" altLang="de-DE" sz="2400" dirty="0">
                <a:latin typeface="+mn-lt"/>
                <a:ea typeface="Tahoma" panose="020B0604030504040204" pitchFamily="34" charset="0"/>
                <a:cs typeface="Arial" panose="020B0604020202020204" pitchFamily="34" charset="0"/>
              </a:rPr>
              <a:t>sosyal ağlarda blog yazıları, resimler, videolar veya yorumlar paylaşarak daha fazla kişinin şirketin web sitesini ziyaret etmesini ve müşteri olmasını sağlamak.</a:t>
            </a:r>
            <a:endParaRPr lang="vi-VN" altLang="de-DE" sz="2400" dirty="0">
              <a:latin typeface="+mn-lt"/>
              <a:ea typeface="Tahoma" panose="020B0604030504040204" pitchFamily="34" charset="0"/>
              <a:cs typeface="Arial" panose="020B0604020202020204" pitchFamily="34" charset="0"/>
            </a:endParaRPr>
          </a:p>
          <a:p>
            <a:pPr algn="just">
              <a:spcBef>
                <a:spcPts val="600"/>
              </a:spcBef>
              <a:spcAft>
                <a:spcPts val="600"/>
              </a:spcAft>
              <a:defRPr/>
            </a:pPr>
            <a:r>
              <a:rPr lang="tr" altLang="de-DE" sz="2400" dirty="0">
                <a:latin typeface="+mn-lt"/>
                <a:ea typeface="Tahoma" panose="020B0604030504040204" pitchFamily="34" charset="0"/>
                <a:cs typeface="Arial" panose="020B0604020202020204" pitchFamily="34" charset="0"/>
              </a:rPr>
              <a:t>hem değişimlere ayak uydurmayı zorlaştırır hem de bir şirketin pazarlama başarı oranını etkiler.</a:t>
            </a:r>
            <a:endParaRPr lang="de-DE" altLang="de-DE" sz="2400" dirty="0">
              <a:latin typeface="+mn-lt"/>
              <a:ea typeface="Tahoma" panose="020B0604030504040204" pitchFamily="34" charset="0"/>
              <a:cs typeface="Arial" panose="020B0604020202020204" pitchFamily="34" charset="0"/>
            </a:endParaRPr>
          </a:p>
        </p:txBody>
      </p:sp>
      <p:sp>
        <p:nvSpPr>
          <p:cNvPr id="31747" name="Titel 1">
            <a:extLst>
              <a:ext uri="{FF2B5EF4-FFF2-40B4-BE49-F238E27FC236}">
                <a16:creationId xmlns:a16="http://schemas.microsoft.com/office/drawing/2014/main" id="{E888ADDE-9933-8CCE-069C-8DB8144974E9}"/>
              </a:ext>
            </a:extLst>
          </p:cNvPr>
          <p:cNvSpPr txBox="1">
            <a:spLocks noChangeArrowheads="1"/>
          </p:cNvSpPr>
          <p:nvPr/>
        </p:nvSpPr>
        <p:spPr bwMode="auto">
          <a:xfrm>
            <a:off x="1992313" y="365125"/>
            <a:ext cx="629443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Sosyal Ağdaki Roller</a:t>
            </a:r>
          </a:p>
        </p:txBody>
      </p:sp>
    </p:spTree>
  </p:cSld>
  <p:clrMapOvr>
    <a:masterClrMapping/>
  </p:clrMapOvr>
  <p:transition spd="med">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E26728C7-BBD9-7F5E-E9F0-0D5549F14851}"/>
              </a:ext>
            </a:extLst>
          </p:cNvPr>
          <p:cNvSpPr>
            <a:spLocks noGrp="1" noChangeArrowheads="1"/>
          </p:cNvSpPr>
          <p:nvPr>
            <p:ph idx="4294967295"/>
          </p:nvPr>
        </p:nvSpPr>
        <p:spPr>
          <a:xfrm>
            <a:off x="695325" y="1916113"/>
            <a:ext cx="11088688" cy="4656137"/>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lgn="just">
              <a:spcBef>
                <a:spcPts val="1200"/>
              </a:spcBef>
              <a:spcAft>
                <a:spcPts val="1200"/>
              </a:spcAft>
              <a:buFont typeface="Arial" panose="020B0604020202020204" pitchFamily="34" charset="0"/>
              <a:buNone/>
              <a:defRPr/>
            </a:pPr>
            <a:r>
              <a:rPr lang="tr" altLang="de-DE" dirty="0">
                <a:latin typeface="Calibri" panose="020F0502020204030204" pitchFamily="34" charset="0"/>
                <a:ea typeface="Tahoma" panose="020B0604030504040204" pitchFamily="34" charset="0"/>
                <a:cs typeface="Calibri" panose="020F0502020204030204" pitchFamily="34" charset="0"/>
              </a:rPr>
              <a:t>Amerika Birleşik Devletleri ve Avrupa'daki en popüler sosyal ağ (sosyal medya) siteleri şunlardır:</a:t>
            </a:r>
            <a:endParaRPr lang="vi-VN" altLang="de-DE" dirty="0">
              <a:latin typeface="Calibri" panose="020F0502020204030204" pitchFamily="34" charset="0"/>
              <a:ea typeface="Tahoma" panose="020B0604030504040204" pitchFamily="34" charset="0"/>
              <a:cs typeface="Calibri" panose="020F0502020204030204" pitchFamily="34" charset="0"/>
            </a:endParaRPr>
          </a:p>
          <a:p>
            <a:pPr algn="just">
              <a:spcBef>
                <a:spcPts val="1200"/>
              </a:spcBef>
              <a:spcAft>
                <a:spcPts val="600"/>
              </a:spcAft>
              <a:defRPr/>
            </a:pPr>
            <a:r>
              <a:rPr lang="tr" altLang="de-DE" sz="2400" dirty="0">
                <a:latin typeface="Calibri" panose="020F0502020204030204" pitchFamily="34" charset="0"/>
                <a:ea typeface="Tahoma" panose="020B0604030504040204" pitchFamily="34" charset="0"/>
                <a:cs typeface="Calibri" panose="020F0502020204030204" pitchFamily="34" charset="0"/>
              </a:rPr>
              <a:t>Facebook</a:t>
            </a:r>
          </a:p>
          <a:p>
            <a:pPr algn="just">
              <a:spcBef>
                <a:spcPts val="1200"/>
              </a:spcBef>
              <a:spcAft>
                <a:spcPts val="600"/>
              </a:spcAft>
              <a:defRPr/>
            </a:pPr>
            <a:r>
              <a:rPr lang="tr" altLang="de-DE" sz="2400" dirty="0">
                <a:latin typeface="Calibri" panose="020F0502020204030204" pitchFamily="34" charset="0"/>
                <a:ea typeface="Tahoma" panose="020B0604030504040204" pitchFamily="34" charset="0"/>
                <a:cs typeface="Calibri" panose="020F0502020204030204" pitchFamily="34" charset="0"/>
              </a:rPr>
              <a:t>instagram</a:t>
            </a:r>
          </a:p>
          <a:p>
            <a:pPr algn="just">
              <a:spcBef>
                <a:spcPts val="1200"/>
              </a:spcBef>
              <a:spcAft>
                <a:spcPts val="600"/>
              </a:spcAft>
              <a:defRPr/>
            </a:pPr>
            <a:r>
              <a:rPr lang="tr" altLang="de-DE" sz="2400" dirty="0">
                <a:latin typeface="Calibri" panose="020F0502020204030204" pitchFamily="34" charset="0"/>
                <a:ea typeface="Tahoma" panose="020B0604030504040204" pitchFamily="34" charset="0"/>
                <a:cs typeface="Calibri" panose="020F0502020204030204" pitchFamily="34" charset="0"/>
              </a:rPr>
              <a:t>twitter</a:t>
            </a:r>
          </a:p>
          <a:p>
            <a:pPr algn="just">
              <a:spcBef>
                <a:spcPts val="1200"/>
              </a:spcBef>
              <a:spcAft>
                <a:spcPts val="600"/>
              </a:spcAft>
              <a:defRPr/>
            </a:pPr>
            <a:r>
              <a:rPr lang="tr" altLang="de-DE" sz="2400" dirty="0">
                <a:latin typeface="Calibri" panose="020F0502020204030204" pitchFamily="34" charset="0"/>
                <a:ea typeface="Tahoma" panose="020B0604030504040204" pitchFamily="34" charset="0"/>
                <a:cs typeface="Calibri" panose="020F0502020204030204" pitchFamily="34" charset="0"/>
              </a:rPr>
              <a:t>Youtube</a:t>
            </a:r>
          </a:p>
          <a:p>
            <a:pPr algn="just">
              <a:spcBef>
                <a:spcPts val="1200"/>
              </a:spcBef>
              <a:spcAft>
                <a:spcPts val="600"/>
              </a:spcAft>
              <a:defRPr/>
            </a:pPr>
            <a:r>
              <a:rPr lang="tr" altLang="de-DE" sz="2400" dirty="0">
                <a:latin typeface="Calibri" panose="020F0502020204030204" pitchFamily="34" charset="0"/>
                <a:ea typeface="Tahoma" panose="020B0604030504040204" pitchFamily="34" charset="0"/>
                <a:cs typeface="Calibri" panose="020F0502020204030204" pitchFamily="34" charset="0"/>
              </a:rPr>
              <a:t>Naber</a:t>
            </a:r>
          </a:p>
          <a:p>
            <a:pPr algn="just">
              <a:spcBef>
                <a:spcPts val="1200"/>
              </a:spcBef>
              <a:spcAft>
                <a:spcPts val="600"/>
              </a:spcAft>
              <a:defRPr/>
            </a:pPr>
            <a:r>
              <a:rPr lang="tr" altLang="de-DE" sz="2400" dirty="0">
                <a:latin typeface="Calibri" panose="020F0502020204030204" pitchFamily="34" charset="0"/>
                <a:ea typeface="Tahoma" panose="020B0604030504040204" pitchFamily="34" charset="0"/>
                <a:cs typeface="Calibri" panose="020F0502020204030204" pitchFamily="34" charset="0"/>
              </a:rPr>
              <a:t>Profesyonellerin iş arkadaşları, iş bağlantıları ve işverenlerle bağlantı kurmasına yardımcı olan LinkedIn.</a:t>
            </a:r>
            <a:endParaRPr lang="de-DE" altLang="de-DE" sz="2400" dirty="0">
              <a:latin typeface="Calibri" panose="020F0502020204030204" pitchFamily="34" charset="0"/>
              <a:ea typeface="Tahoma" panose="020B0604030504040204" pitchFamily="34" charset="0"/>
              <a:cs typeface="Calibri" panose="020F0502020204030204" pitchFamily="34" charset="0"/>
            </a:endParaRPr>
          </a:p>
        </p:txBody>
      </p:sp>
      <p:sp>
        <p:nvSpPr>
          <p:cNvPr id="32771" name="Titel 1">
            <a:extLst>
              <a:ext uri="{FF2B5EF4-FFF2-40B4-BE49-F238E27FC236}">
                <a16:creationId xmlns:a16="http://schemas.microsoft.com/office/drawing/2014/main" id="{F24AA005-0DA6-DFEE-EF3E-5DD9FAFEAF9A}"/>
              </a:ext>
            </a:extLst>
          </p:cNvPr>
          <p:cNvSpPr txBox="1">
            <a:spLocks noChangeArrowheads="1"/>
          </p:cNvSpPr>
          <p:nvPr/>
        </p:nvSpPr>
        <p:spPr bwMode="auto">
          <a:xfrm>
            <a:off x="1992313" y="365125"/>
            <a:ext cx="629443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Sosyal Ağdaki Roller</a:t>
            </a:r>
          </a:p>
        </p:txBody>
      </p:sp>
    </p:spTree>
  </p:cSld>
  <p:clrMapOvr>
    <a:masterClrMapping/>
  </p:clrMapOvr>
  <p:transition spd="med">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4">
            <a:extLst>
              <a:ext uri="{FF2B5EF4-FFF2-40B4-BE49-F238E27FC236}">
                <a16:creationId xmlns:a16="http://schemas.microsoft.com/office/drawing/2014/main" id="{5D5C010F-2A76-0670-0722-2560CF9DF074}"/>
              </a:ext>
            </a:extLst>
          </p:cNvPr>
          <p:cNvSpPr>
            <a:spLocks noGrp="1" noChangeArrowheads="1"/>
          </p:cNvSpPr>
          <p:nvPr>
            <p:ph idx="4294967295"/>
          </p:nvPr>
        </p:nvSpPr>
        <p:spPr bwMode="auto">
          <a:xfrm>
            <a:off x="0" y="5926138"/>
            <a:ext cx="11280775" cy="873125"/>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marL="0" indent="0" algn="ctr">
              <a:spcBef>
                <a:spcPct val="0"/>
              </a:spcBef>
              <a:spcAft>
                <a:spcPts val="900"/>
              </a:spcAft>
              <a:buFont typeface="Arial" panose="020B0604020202020204" pitchFamily="34" charset="0"/>
              <a:buNone/>
              <a:tabLst>
                <a:tab pos="5754688" algn="r"/>
              </a:tabLst>
            </a:pPr>
            <a:r>
              <a:rPr lang="tr" altLang="de-DE" sz="2400" i="1">
                <a:ea typeface="Tahoma" panose="020B0604030504040204" pitchFamily="34" charset="0"/>
                <a:cs typeface="Arial" panose="020B0604020202020204" pitchFamily="34" charset="0"/>
              </a:rPr>
              <a:t>Şekil 4: Platformlardaki kullanıcı sayısı</a:t>
            </a:r>
          </a:p>
          <a:p>
            <a:pPr marL="0" indent="0" algn="ctr">
              <a:spcBef>
                <a:spcPct val="0"/>
              </a:spcBef>
              <a:spcAft>
                <a:spcPts val="900"/>
              </a:spcAft>
              <a:buFont typeface="Arial" panose="020B0604020202020204" pitchFamily="34" charset="0"/>
              <a:buNone/>
              <a:tabLst>
                <a:tab pos="5754688" algn="r"/>
              </a:tabLst>
            </a:pPr>
            <a:r>
              <a:rPr lang="tr" altLang="de-DE" sz="2400" i="1">
                <a:ea typeface="Tahoma" panose="020B0604030504040204" pitchFamily="34" charset="0"/>
                <a:cs typeface="Arial" panose="020B0604020202020204" pitchFamily="34" charset="0"/>
              </a:rPr>
              <a:t>( </a:t>
            </a:r>
            <a:r>
              <a:rPr lang="tr" altLang="de-DE" sz="2400" i="1">
                <a:ea typeface="Tahoma" panose="020B0604030504040204" pitchFamily="34" charset="0"/>
                <a:cs typeface="Arial" panose="020B0604020202020204" pitchFamily="34" charset="0"/>
                <a:hlinkClick r:id="rId2"/>
              </a:rPr>
              <a:t>https://www.dreamgrow.com/top </a:t>
            </a:r>
            <a:r>
              <a:rPr lang="tr" altLang="de-DE" sz="2400" i="1">
                <a:ea typeface="Tahoma" panose="020B0604030504040204" pitchFamily="34" charset="0"/>
                <a:cs typeface="Arial" panose="020B0604020202020204" pitchFamily="34" charset="0"/>
              </a:rPr>
              <a:t>)</a:t>
            </a:r>
            <a:endParaRPr lang="de-DE" altLang="de-DE" sz="2400" i="1">
              <a:ea typeface="Tahoma" panose="020B0604030504040204" pitchFamily="34" charset="0"/>
              <a:cs typeface="Arial" panose="020B0604020202020204" pitchFamily="34" charset="0"/>
            </a:endParaRPr>
          </a:p>
        </p:txBody>
      </p:sp>
      <p:sp>
        <p:nvSpPr>
          <p:cNvPr id="33795" name="Rectangle 2">
            <a:extLst>
              <a:ext uri="{FF2B5EF4-FFF2-40B4-BE49-F238E27FC236}">
                <a16:creationId xmlns:a16="http://schemas.microsoft.com/office/drawing/2014/main" id="{EE47DFB7-0692-8263-E8DA-D7F81C30772B}"/>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graphicFrame>
        <p:nvGraphicFramePr>
          <p:cNvPr id="33796" name="Objekt 4">
            <a:extLst>
              <a:ext uri="{FF2B5EF4-FFF2-40B4-BE49-F238E27FC236}">
                <a16:creationId xmlns:a16="http://schemas.microsoft.com/office/drawing/2014/main" id="{6A3E213B-EA1D-7C3F-E5A7-0B244C814F44}"/>
              </a:ext>
            </a:extLst>
          </p:cNvPr>
          <p:cNvGraphicFramePr>
            <a:graphicFrameLocks/>
          </p:cNvGraphicFramePr>
          <p:nvPr/>
        </p:nvGraphicFramePr>
        <p:xfrm>
          <a:off x="2782888" y="1690688"/>
          <a:ext cx="6264275" cy="4144962"/>
        </p:xfrm>
        <a:graphic>
          <a:graphicData uri="http://schemas.openxmlformats.org/presentationml/2006/ole">
            <mc:AlternateContent xmlns:mc="http://schemas.openxmlformats.org/markup-compatibility/2006">
              <mc:Choice xmlns:v="urn:schemas-microsoft-com:vml" Requires="v">
                <p:oleObj name="Bild" r:id="rId3" imgW="0" imgH="0" progId="StaticMetafile">
                  <p:embed/>
                </p:oleObj>
              </mc:Choice>
              <mc:Fallback>
                <p:oleObj name="Bild" r:id="rId3" imgW="0" imgH="0" progId="StaticMetafile">
                  <p:embed/>
                  <p:pic>
                    <p:nvPicPr>
                      <p:cNvPr id="0" name="Objekt 4"/>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82888" y="1690688"/>
                        <a:ext cx="6264275" cy="414496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33797" name="Titel 1">
            <a:extLst>
              <a:ext uri="{FF2B5EF4-FFF2-40B4-BE49-F238E27FC236}">
                <a16:creationId xmlns:a16="http://schemas.microsoft.com/office/drawing/2014/main" id="{69BE414F-75A3-35A1-8CE0-F1A18855CED1}"/>
              </a:ext>
            </a:extLst>
          </p:cNvPr>
          <p:cNvSpPr txBox="1">
            <a:spLocks noChangeArrowheads="1"/>
          </p:cNvSpPr>
          <p:nvPr/>
        </p:nvSpPr>
        <p:spPr bwMode="auto">
          <a:xfrm>
            <a:off x="1919288" y="365125"/>
            <a:ext cx="6367462"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Sosyal Ağdaki Roller</a:t>
            </a:r>
          </a:p>
        </p:txBody>
      </p:sp>
    </p:spTree>
  </p:cSld>
  <p:clrMapOvr>
    <a:masterClrMapping/>
  </p:clrMapOvr>
  <p:transition spd="med">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4">
            <a:extLst>
              <a:ext uri="{FF2B5EF4-FFF2-40B4-BE49-F238E27FC236}">
                <a16:creationId xmlns:a16="http://schemas.microsoft.com/office/drawing/2014/main" id="{1E6D5F8C-D848-50AF-ADEC-E99632F33848}"/>
              </a:ext>
            </a:extLst>
          </p:cNvPr>
          <p:cNvSpPr>
            <a:spLocks noGrp="1" noChangeArrowheads="1"/>
          </p:cNvSpPr>
          <p:nvPr>
            <p:ph idx="4294967295"/>
          </p:nvPr>
        </p:nvSpPr>
        <p:spPr bwMode="auto">
          <a:xfrm>
            <a:off x="515938" y="1916113"/>
            <a:ext cx="11160125" cy="47053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a:spcBef>
                <a:spcPct val="0"/>
              </a:spcBef>
              <a:spcAft>
                <a:spcPts val="900"/>
              </a:spcAft>
              <a:tabLst>
                <a:tab pos="5754688" algn="r"/>
              </a:tabLst>
            </a:pPr>
            <a:r>
              <a:rPr lang="tr" altLang="de-DE">
                <a:ea typeface="Tahoma" panose="020B0604030504040204" pitchFamily="34" charset="0"/>
                <a:cs typeface="Arial" panose="020B0604020202020204" pitchFamily="34" charset="0"/>
              </a:rPr>
              <a:t>Sosyal ağ, insanların ve işletmelerin birbirleriyle bağlantı kurmasına, ilişkiler geliştirmesine, bilgi, fikir ve mesaj paylaşmasına olanak tanıyan teknoloji ve sosyal ağ sitelerini (Sosyal Medya) kullanarak kişisel ve ticari ilişkileri geliştirmeye ve sürdürmeye dayanır.</a:t>
            </a:r>
            <a:endParaRPr lang="vi-VN" altLang="de-DE">
              <a:ea typeface="Tahoma" panose="020B0604030504040204" pitchFamily="34" charset="0"/>
              <a:cs typeface="Arial" panose="020B0604020202020204" pitchFamily="34" charset="0"/>
            </a:endParaRPr>
          </a:p>
          <a:p>
            <a:pPr algn="just">
              <a:spcBef>
                <a:spcPct val="0"/>
              </a:spcBef>
              <a:spcAft>
                <a:spcPts val="900"/>
              </a:spcAft>
              <a:tabLst>
                <a:tab pos="5754688" algn="r"/>
              </a:tabLst>
            </a:pPr>
            <a:r>
              <a:rPr lang="tr" altLang="de-DE">
                <a:ea typeface="Tahoma" panose="020B0604030504040204" pitchFamily="34" charset="0"/>
                <a:cs typeface="Arial" panose="020B0604020202020204" pitchFamily="34" charset="0"/>
              </a:rPr>
              <a:t>Aile üyeleri, Facebook gibi kişisel sosyal ağlar aracılığıyla bağlantıda kalabilir, fotoğraf paylaşabilir ve hayatları hakkında başka mesajlar gönderebilir.</a:t>
            </a:r>
            <a:endParaRPr lang="vi-VN" altLang="de-DE">
              <a:ea typeface="Tahoma" panose="020B0604030504040204" pitchFamily="34" charset="0"/>
              <a:cs typeface="Arial" panose="020B0604020202020204" pitchFamily="34" charset="0"/>
            </a:endParaRPr>
          </a:p>
          <a:p>
            <a:pPr algn="just">
              <a:spcBef>
                <a:spcPct val="0"/>
              </a:spcBef>
              <a:spcAft>
                <a:spcPts val="900"/>
              </a:spcAft>
              <a:tabLst>
                <a:tab pos="5754688" algn="r"/>
              </a:tabLst>
            </a:pPr>
            <a:r>
              <a:rPr lang="tr" altLang="de-DE">
                <a:ea typeface="Tahoma" panose="020B0604030504040204" pitchFamily="34" charset="0"/>
                <a:cs typeface="Arial" panose="020B0604020202020204" pitchFamily="34" charset="0"/>
              </a:rPr>
              <a:t>İnsanlar ayrıca aynı ilgi alanlarını paylaşan başkalarıyla (yabancılarla) bağlantı kurabilir.</a:t>
            </a:r>
            <a:endParaRPr lang="vi-VN" altLang="de-DE">
              <a:ea typeface="Tahoma" panose="020B0604030504040204" pitchFamily="34" charset="0"/>
              <a:cs typeface="Arial" panose="020B0604020202020204" pitchFamily="34" charset="0"/>
            </a:endParaRPr>
          </a:p>
          <a:p>
            <a:pPr algn="just">
              <a:spcBef>
                <a:spcPct val="0"/>
              </a:spcBef>
              <a:spcAft>
                <a:spcPts val="900"/>
              </a:spcAft>
              <a:tabLst>
                <a:tab pos="5754688" algn="r"/>
              </a:tabLst>
            </a:pPr>
            <a:r>
              <a:rPr lang="tr" altLang="de-DE">
                <a:ea typeface="Tahoma" panose="020B0604030504040204" pitchFamily="34" charset="0"/>
                <a:cs typeface="Arial" panose="020B0604020202020204" pitchFamily="34" charset="0"/>
              </a:rPr>
              <a:t>Yanlış bilgilerin yayılması ve sosyal medya profillerini kullanmanın ve sürdürmenin yüksek maliyeti dahil olmak üzere sosyal medyanın dezavantajları da vardır.</a:t>
            </a:r>
            <a:endParaRPr lang="de-DE" altLang="de-DE">
              <a:ea typeface="Tahoma" panose="020B0604030504040204" pitchFamily="34" charset="0"/>
              <a:cs typeface="Arial" panose="020B0604020202020204" pitchFamily="34" charset="0"/>
            </a:endParaRPr>
          </a:p>
        </p:txBody>
      </p:sp>
      <p:sp>
        <p:nvSpPr>
          <p:cNvPr id="34819" name="Rectangle 2">
            <a:extLst>
              <a:ext uri="{FF2B5EF4-FFF2-40B4-BE49-F238E27FC236}">
                <a16:creationId xmlns:a16="http://schemas.microsoft.com/office/drawing/2014/main" id="{45D9DAB8-091A-B49B-FEAF-F5513FCC8A1A}"/>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34820" name="Titel 1">
            <a:extLst>
              <a:ext uri="{FF2B5EF4-FFF2-40B4-BE49-F238E27FC236}">
                <a16:creationId xmlns:a16="http://schemas.microsoft.com/office/drawing/2014/main" id="{D3521380-4EB4-46ED-371A-C6955A486E35}"/>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Sosyal Ağın İşlevselliği</a:t>
            </a:r>
          </a:p>
        </p:txBody>
      </p:sp>
    </p:spTree>
  </p:cSld>
  <p:clrMapOvr>
    <a:masterClrMapping/>
  </p:clrMapOvr>
  <p:transition spd="med">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20303C10-E6D4-EE4F-EF57-42F3700B00C6}"/>
              </a:ext>
            </a:extLst>
          </p:cNvPr>
          <p:cNvSpPr>
            <a:spLocks noGrp="1" noChangeArrowheads="1"/>
          </p:cNvSpPr>
          <p:nvPr>
            <p:ph idx="4294967295"/>
          </p:nvPr>
        </p:nvSpPr>
        <p:spPr>
          <a:xfrm>
            <a:off x="514350" y="2205038"/>
            <a:ext cx="11161713" cy="3486150"/>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lgn="just">
              <a:spcAft>
                <a:spcPts val="900"/>
              </a:spcAft>
              <a:buFont typeface="Arial" panose="020B0604020202020204" pitchFamily="34" charset="0"/>
              <a:buNone/>
              <a:defRPr/>
            </a:pPr>
            <a:r>
              <a:rPr lang="tr" altLang="de-DE" dirty="0">
                <a:latin typeface="Calibri" panose="020F0502020204030204" pitchFamily="34" charset="0"/>
                <a:ea typeface="Tahoma" panose="020B0604030504040204" pitchFamily="34" charset="0"/>
                <a:cs typeface="Calibri" panose="020F0502020204030204" pitchFamily="34" charset="0"/>
              </a:rPr>
              <a:t>Sosyal platformların işlevselliği şu şekilde sınıflandırılabilir:</a:t>
            </a:r>
            <a:endParaRPr lang="vi-VN" altLang="de-DE" dirty="0">
              <a:latin typeface="Calibri" panose="020F0502020204030204" pitchFamily="34" charset="0"/>
              <a:ea typeface="Tahoma" panose="020B0604030504040204" pitchFamily="34" charset="0"/>
              <a:cs typeface="Calibri" panose="020F0502020204030204" pitchFamily="34" charset="0"/>
            </a:endParaRPr>
          </a:p>
          <a:p>
            <a:pPr algn="just">
              <a:spcAft>
                <a:spcPts val="900"/>
              </a:spcAft>
              <a:defRPr/>
            </a:pPr>
            <a:r>
              <a:rPr lang="tr" altLang="de-DE" sz="2400" dirty="0">
                <a:latin typeface="Calibri" panose="020F0502020204030204" pitchFamily="34" charset="0"/>
                <a:ea typeface="Tahoma" panose="020B0604030504040204" pitchFamily="34" charset="0"/>
                <a:cs typeface="Calibri" panose="020F0502020204030204" pitchFamily="34" charset="0"/>
              </a:rPr>
              <a:t>Ağ işlevleri, sanal platformlar içindeki kullanıcılar arasındaki sosyal ilişkileri güçlendirmeye hizmet eder ve sosyal ağ grafiğini oluşturmak ve sürdürmek için işlevsellik sağlar.</a:t>
            </a:r>
            <a:endParaRPr lang="vi-VN" altLang="de-DE" sz="2400" dirty="0">
              <a:latin typeface="Calibri" panose="020F0502020204030204" pitchFamily="34" charset="0"/>
              <a:ea typeface="Tahoma" panose="020B0604030504040204" pitchFamily="34" charset="0"/>
              <a:cs typeface="Calibri" panose="020F0502020204030204" pitchFamily="34" charset="0"/>
            </a:endParaRPr>
          </a:p>
          <a:p>
            <a:pPr algn="just">
              <a:spcAft>
                <a:spcPts val="900"/>
              </a:spcAft>
              <a:defRPr/>
            </a:pPr>
            <a:r>
              <a:rPr lang="tr" altLang="de-DE" sz="2400" dirty="0">
                <a:latin typeface="Calibri" panose="020F0502020204030204" pitchFamily="34" charset="0"/>
                <a:ea typeface="Tahoma" panose="020B0604030504040204" pitchFamily="34" charset="0"/>
                <a:cs typeface="Calibri" panose="020F0502020204030204" pitchFamily="34" charset="0"/>
              </a:rPr>
              <a:t>Veri işlevleri, kullanıcı tarafından sağlanan içeriğin ve kullanıcılar arasındaki iletişimin yönetilmesinden, kullanıcı etkileşiminin geliştirilmesine (genişletilmesine) ve platformun daha çekici hale getirilmesine yardımcı olmaktan sorumludur.</a:t>
            </a:r>
            <a:endParaRPr lang="vi-VN" altLang="de-DE" sz="2400" dirty="0">
              <a:latin typeface="Calibri" panose="020F0502020204030204" pitchFamily="34" charset="0"/>
              <a:ea typeface="Tahoma" panose="020B0604030504040204" pitchFamily="34" charset="0"/>
              <a:cs typeface="Calibri" panose="020F0502020204030204" pitchFamily="34" charset="0"/>
            </a:endParaRPr>
          </a:p>
          <a:p>
            <a:pPr algn="just">
              <a:spcAft>
                <a:spcPts val="900"/>
              </a:spcAft>
              <a:defRPr/>
            </a:pPr>
            <a:r>
              <a:rPr lang="tr" altLang="de-DE" sz="2400" dirty="0">
                <a:latin typeface="Calibri" panose="020F0502020204030204" pitchFamily="34" charset="0"/>
                <a:ea typeface="Tahoma" panose="020B0604030504040204" pitchFamily="34" charset="0"/>
                <a:cs typeface="Calibri" panose="020F0502020204030204" pitchFamily="34" charset="0"/>
              </a:rPr>
              <a:t>Erişim kontrol özellikleri, kullanıcı tanımlı gizlilik önlemleri uygulamayı ve kullanıcı tarafından sağlanan veri ve bilgilere yetkisiz erişimi kısıtlamayı amaçlar.</a:t>
            </a:r>
            <a:endParaRPr lang="de-DE" altLang="de-DE" sz="2400" dirty="0">
              <a:latin typeface="Calibri" panose="020F0502020204030204" pitchFamily="34" charset="0"/>
              <a:ea typeface="Tahoma" panose="020B0604030504040204" pitchFamily="34" charset="0"/>
              <a:cs typeface="Calibri" panose="020F0502020204030204" pitchFamily="34" charset="0"/>
            </a:endParaRPr>
          </a:p>
        </p:txBody>
      </p:sp>
      <p:sp>
        <p:nvSpPr>
          <p:cNvPr id="35843" name="Rectangle 2">
            <a:extLst>
              <a:ext uri="{FF2B5EF4-FFF2-40B4-BE49-F238E27FC236}">
                <a16:creationId xmlns:a16="http://schemas.microsoft.com/office/drawing/2014/main" id="{070C7BB9-0887-E0C4-F78A-ED00165ECFC8}"/>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35844" name="Titel 1">
            <a:extLst>
              <a:ext uri="{FF2B5EF4-FFF2-40B4-BE49-F238E27FC236}">
                <a16:creationId xmlns:a16="http://schemas.microsoft.com/office/drawing/2014/main" id="{C00E8809-B39E-F5F7-6FE5-809236F18B64}"/>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Sosyal Ağın İşlevselliği</a:t>
            </a:r>
          </a:p>
        </p:txBody>
      </p:sp>
    </p:spTree>
  </p:cSld>
  <p:clrMapOvr>
    <a:masterClrMapping/>
  </p:clrMapOvr>
  <p:transition spd="med">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4">
            <a:extLst>
              <a:ext uri="{FF2B5EF4-FFF2-40B4-BE49-F238E27FC236}">
                <a16:creationId xmlns:a16="http://schemas.microsoft.com/office/drawing/2014/main" id="{33A0F77E-89E7-0754-6396-0F3657523477}"/>
              </a:ext>
            </a:extLst>
          </p:cNvPr>
          <p:cNvSpPr>
            <a:spLocks noGrp="1" noChangeArrowheads="1"/>
          </p:cNvSpPr>
          <p:nvPr>
            <p:ph idx="4294967295"/>
          </p:nvPr>
        </p:nvSpPr>
        <p:spPr bwMode="auto">
          <a:xfrm>
            <a:off x="0" y="5462588"/>
            <a:ext cx="10483850" cy="12636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marL="0" indent="0">
              <a:spcBef>
                <a:spcPct val="0"/>
              </a:spcBef>
              <a:spcAft>
                <a:spcPts val="900"/>
              </a:spcAft>
              <a:buFont typeface="Arial" panose="020B0604020202020204" pitchFamily="34" charset="0"/>
              <a:buNone/>
              <a:tabLst>
                <a:tab pos="5754688" algn="r"/>
              </a:tabLst>
            </a:pPr>
            <a:endParaRPr lang="en-US" altLang="de-DE" sz="2000" i="1">
              <a:ea typeface="Tahoma" panose="020B0604030504040204" pitchFamily="34" charset="0"/>
              <a:cs typeface="Arial" panose="020B0604020202020204" pitchFamily="34" charset="0"/>
            </a:endParaRPr>
          </a:p>
          <a:p>
            <a:pPr marL="0" indent="0" algn="ctr">
              <a:spcBef>
                <a:spcPct val="0"/>
              </a:spcBef>
              <a:spcAft>
                <a:spcPts val="900"/>
              </a:spcAft>
              <a:buFont typeface="Arial" panose="020B0604020202020204" pitchFamily="34" charset="0"/>
              <a:buNone/>
              <a:tabLst>
                <a:tab pos="5754688" algn="r"/>
              </a:tabLst>
            </a:pPr>
            <a:r>
              <a:rPr lang="tr" altLang="de-DE" sz="2400" i="1">
                <a:ea typeface="Tahoma" panose="020B0604030504040204" pitchFamily="34" charset="0"/>
                <a:cs typeface="Arial" panose="020B0604020202020204" pitchFamily="34" charset="0"/>
              </a:rPr>
              <a:t>Şekil 5: Tipik bir sosyal ağ platformunun ana işlevi</a:t>
            </a:r>
          </a:p>
          <a:p>
            <a:pPr marL="0" indent="0" algn="ctr">
              <a:spcBef>
                <a:spcPct val="0"/>
              </a:spcBef>
              <a:spcAft>
                <a:spcPts val="900"/>
              </a:spcAft>
              <a:buFont typeface="Arial" panose="020B0604020202020204" pitchFamily="34" charset="0"/>
              <a:buNone/>
              <a:tabLst>
                <a:tab pos="5754688" algn="r"/>
              </a:tabLst>
            </a:pPr>
            <a:r>
              <a:rPr lang="tr" altLang="de-DE" sz="2400" i="1">
                <a:ea typeface="Tahoma" panose="020B0604030504040204" pitchFamily="34" charset="0"/>
                <a:cs typeface="Arial" panose="020B0604020202020204" pitchFamily="34" charset="0"/>
              </a:rPr>
              <a:t>( </a:t>
            </a:r>
            <a:r>
              <a:rPr lang="tr" altLang="de-DE" sz="2400" i="1">
                <a:ea typeface="Tahoma" panose="020B0604030504040204" pitchFamily="34" charset="0"/>
                <a:cs typeface="Arial" panose="020B0604020202020204" pitchFamily="34" charset="0"/>
                <a:hlinkClick r:id="rId2"/>
              </a:rPr>
              <a:t>https://hal.archives-ouvertes.fr/hal-00687145 </a:t>
            </a:r>
            <a:r>
              <a:rPr lang="tr" altLang="de-DE" sz="2400" i="1">
                <a:ea typeface="Tahoma" panose="020B0604030504040204" pitchFamily="34" charset="0"/>
                <a:cs typeface="Arial" panose="020B0604020202020204" pitchFamily="34" charset="0"/>
              </a:rPr>
              <a:t>)</a:t>
            </a:r>
            <a:endParaRPr lang="de-DE" altLang="de-DE" sz="2400" i="1">
              <a:ea typeface="Tahoma" panose="020B0604030504040204" pitchFamily="34" charset="0"/>
              <a:cs typeface="Arial" panose="020B0604020202020204" pitchFamily="34" charset="0"/>
            </a:endParaRPr>
          </a:p>
        </p:txBody>
      </p:sp>
      <p:sp>
        <p:nvSpPr>
          <p:cNvPr id="36867" name="Rectangle 2">
            <a:extLst>
              <a:ext uri="{FF2B5EF4-FFF2-40B4-BE49-F238E27FC236}">
                <a16:creationId xmlns:a16="http://schemas.microsoft.com/office/drawing/2014/main" id="{916A6A11-04BA-CEC5-3EB0-2BD2064C7D7E}"/>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36868" name="Rectangle 2">
            <a:extLst>
              <a:ext uri="{FF2B5EF4-FFF2-40B4-BE49-F238E27FC236}">
                <a16:creationId xmlns:a16="http://schemas.microsoft.com/office/drawing/2014/main" id="{F24D5446-6BB6-0E66-A87E-B14255DEEE1D}"/>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graphicFrame>
        <p:nvGraphicFramePr>
          <p:cNvPr id="36869" name="Objekt 5">
            <a:extLst>
              <a:ext uri="{FF2B5EF4-FFF2-40B4-BE49-F238E27FC236}">
                <a16:creationId xmlns:a16="http://schemas.microsoft.com/office/drawing/2014/main" id="{7E11E0CB-74DF-6BE3-BD7A-193800AE8A9C}"/>
              </a:ext>
            </a:extLst>
          </p:cNvPr>
          <p:cNvGraphicFramePr>
            <a:graphicFrameLocks/>
          </p:cNvGraphicFramePr>
          <p:nvPr/>
        </p:nvGraphicFramePr>
        <p:xfrm>
          <a:off x="2782888" y="1868488"/>
          <a:ext cx="7019925" cy="3805237"/>
        </p:xfrm>
        <a:graphic>
          <a:graphicData uri="http://schemas.openxmlformats.org/presentationml/2006/ole">
            <mc:AlternateContent xmlns:mc="http://schemas.openxmlformats.org/markup-compatibility/2006">
              <mc:Choice xmlns:v="urn:schemas-microsoft-com:vml" Requires="v">
                <p:oleObj name="Bild" r:id="rId3" imgW="0" imgH="0" progId="StaticMetafile">
                  <p:embed/>
                </p:oleObj>
              </mc:Choice>
              <mc:Fallback>
                <p:oleObj name="Bild" r:id="rId3" imgW="0" imgH="0" progId="StaticMetafile">
                  <p:embed/>
                  <p:pic>
                    <p:nvPicPr>
                      <p:cNvPr id="0" name="Objekt 5"/>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82888" y="1868488"/>
                        <a:ext cx="7019925" cy="380523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36870" name="Titel 1">
            <a:extLst>
              <a:ext uri="{FF2B5EF4-FFF2-40B4-BE49-F238E27FC236}">
                <a16:creationId xmlns:a16="http://schemas.microsoft.com/office/drawing/2014/main" id="{197E6A8E-3AAF-9733-EA27-BAD16993EA5F}"/>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Sosyal Ağın İşlevselliği</a:t>
            </a:r>
          </a:p>
        </p:txBody>
      </p:sp>
    </p:spTree>
  </p:cSld>
  <p:clrMapOvr>
    <a:masterClrMapping/>
  </p:clrMapOvr>
  <p:transition spd="med">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4">
            <a:extLst>
              <a:ext uri="{FF2B5EF4-FFF2-40B4-BE49-F238E27FC236}">
                <a16:creationId xmlns:a16="http://schemas.microsoft.com/office/drawing/2014/main" id="{8CEE17B3-1FF8-4497-BECF-264CA78AFDC4}"/>
              </a:ext>
            </a:extLst>
          </p:cNvPr>
          <p:cNvSpPr>
            <a:spLocks noGrp="1" noChangeArrowheads="1"/>
          </p:cNvSpPr>
          <p:nvPr>
            <p:ph idx="4294967295"/>
          </p:nvPr>
        </p:nvSpPr>
        <p:spPr bwMode="auto">
          <a:xfrm>
            <a:off x="654050" y="2155825"/>
            <a:ext cx="10883900" cy="2493963"/>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spcBef>
                <a:spcPct val="0"/>
              </a:spcBef>
              <a:spcAft>
                <a:spcPts val="900"/>
              </a:spcAft>
              <a:tabLst>
                <a:tab pos="5754688" algn="r"/>
              </a:tabLst>
            </a:pPr>
            <a:r>
              <a:rPr lang="tr" altLang="de-DE">
                <a:ea typeface="Tahoma" panose="020B0604030504040204" pitchFamily="34" charset="0"/>
                <a:cs typeface="Arial" panose="020B0604020202020204" pitchFamily="34" charset="0"/>
              </a:rPr>
              <a:t>Sosyal ağ siteleri amaçlara göre sınıflandırılabilir:</a:t>
            </a:r>
            <a:endParaRPr lang="vi-VN" altLang="de-DE">
              <a:ea typeface="Tahoma" panose="020B0604030504040204" pitchFamily="34" charset="0"/>
              <a:cs typeface="Arial" panose="020B0604020202020204" pitchFamily="34" charset="0"/>
            </a:endParaRPr>
          </a:p>
          <a:p>
            <a:pPr>
              <a:spcBef>
                <a:spcPct val="0"/>
              </a:spcBef>
              <a:spcAft>
                <a:spcPts val="900"/>
              </a:spcAft>
              <a:tabLst>
                <a:tab pos="5754688" algn="r"/>
              </a:tabLst>
            </a:pPr>
            <a:r>
              <a:rPr lang="tr" altLang="de-DE">
                <a:ea typeface="Tahoma" panose="020B0604030504040204" pitchFamily="34" charset="0"/>
                <a:cs typeface="Arial" panose="020B0604020202020204" pitchFamily="34" charset="0"/>
              </a:rPr>
              <a:t>sosyal sorumluluk</a:t>
            </a:r>
          </a:p>
          <a:p>
            <a:pPr>
              <a:spcBef>
                <a:spcPct val="0"/>
              </a:spcBef>
              <a:spcAft>
                <a:spcPts val="900"/>
              </a:spcAft>
              <a:tabLst>
                <a:tab pos="5754688" algn="r"/>
              </a:tabLst>
            </a:pPr>
            <a:r>
              <a:rPr lang="tr" altLang="de-DE">
                <a:ea typeface="Tahoma" panose="020B0604030504040204" pitchFamily="34" charset="0"/>
                <a:cs typeface="Arial" panose="020B0604020202020204" pitchFamily="34" charset="0"/>
              </a:rPr>
              <a:t>multimedya paylaşımı</a:t>
            </a:r>
            <a:endParaRPr lang="en-US" altLang="de-DE">
              <a:ea typeface="Tahoma" panose="020B0604030504040204" pitchFamily="34" charset="0"/>
              <a:cs typeface="Arial" panose="020B0604020202020204" pitchFamily="34" charset="0"/>
            </a:endParaRPr>
          </a:p>
          <a:p>
            <a:pPr>
              <a:spcBef>
                <a:spcPct val="0"/>
              </a:spcBef>
              <a:spcAft>
                <a:spcPts val="900"/>
              </a:spcAft>
              <a:tabLst>
                <a:tab pos="5754688" algn="r"/>
              </a:tabLst>
            </a:pPr>
            <a:r>
              <a:rPr lang="tr" altLang="de-DE">
                <a:ea typeface="Tahoma" panose="020B0604030504040204" pitchFamily="34" charset="0"/>
                <a:cs typeface="Arial" panose="020B0604020202020204" pitchFamily="34" charset="0"/>
              </a:rPr>
              <a:t>profesyonel</a:t>
            </a:r>
          </a:p>
          <a:p>
            <a:pPr>
              <a:spcBef>
                <a:spcPct val="0"/>
              </a:spcBef>
              <a:spcAft>
                <a:spcPts val="900"/>
              </a:spcAft>
              <a:tabLst>
                <a:tab pos="5754688" algn="r"/>
              </a:tabLst>
            </a:pPr>
            <a:r>
              <a:rPr lang="tr" altLang="de-DE">
                <a:ea typeface="Tahoma" panose="020B0604030504040204" pitchFamily="34" charset="0"/>
                <a:cs typeface="Arial" panose="020B0604020202020204" pitchFamily="34" charset="0"/>
              </a:rPr>
              <a:t>tartışma forumu</a:t>
            </a:r>
            <a:endParaRPr lang="en-US" altLang="de-DE">
              <a:ea typeface="Tahoma" panose="020B0604030504040204" pitchFamily="34" charset="0"/>
              <a:cs typeface="Arial" panose="020B0604020202020204" pitchFamily="34" charset="0"/>
            </a:endParaRPr>
          </a:p>
        </p:txBody>
      </p:sp>
      <p:sp>
        <p:nvSpPr>
          <p:cNvPr id="37891" name="Rectangle 2">
            <a:extLst>
              <a:ext uri="{FF2B5EF4-FFF2-40B4-BE49-F238E27FC236}">
                <a16:creationId xmlns:a16="http://schemas.microsoft.com/office/drawing/2014/main" id="{922DA6F2-B73D-15DC-6588-07F95761A183}"/>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37892" name="Rectangle 2">
            <a:extLst>
              <a:ext uri="{FF2B5EF4-FFF2-40B4-BE49-F238E27FC236}">
                <a16:creationId xmlns:a16="http://schemas.microsoft.com/office/drawing/2014/main" id="{DA4BCAE2-E9CF-4D68-8606-2656545B9664}"/>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grpSp>
        <p:nvGrpSpPr>
          <p:cNvPr id="37893" name="Group 36813">
            <a:extLst>
              <a:ext uri="{FF2B5EF4-FFF2-40B4-BE49-F238E27FC236}">
                <a16:creationId xmlns:a16="http://schemas.microsoft.com/office/drawing/2014/main" id="{7B989EE7-040E-CEDA-121D-16B63549248D}"/>
              </a:ext>
            </a:extLst>
          </p:cNvPr>
          <p:cNvGrpSpPr>
            <a:grpSpLocks/>
          </p:cNvGrpSpPr>
          <p:nvPr/>
        </p:nvGrpSpPr>
        <p:grpSpPr bwMode="auto">
          <a:xfrm>
            <a:off x="8286750" y="2133600"/>
            <a:ext cx="3859213" cy="2986088"/>
            <a:chOff x="0" y="-39"/>
            <a:chExt cx="33175" cy="24170"/>
          </a:xfrm>
        </p:grpSpPr>
        <p:pic>
          <p:nvPicPr>
            <p:cNvPr id="37897" name="Picture 46080">
              <a:extLst>
                <a:ext uri="{FF2B5EF4-FFF2-40B4-BE49-F238E27FC236}">
                  <a16:creationId xmlns:a16="http://schemas.microsoft.com/office/drawing/2014/main" id="{9FB993E3-A0DF-0FBE-2D2F-F74800F14E1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75" y="-39"/>
              <a:ext cx="12253" cy="241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98" name="Shape 280">
              <a:extLst>
                <a:ext uri="{FF2B5EF4-FFF2-40B4-BE49-F238E27FC236}">
                  <a16:creationId xmlns:a16="http://schemas.microsoft.com/office/drawing/2014/main" id="{9AB81A56-366E-8B5F-BF46-031192E286B3}"/>
                </a:ext>
              </a:extLst>
            </p:cNvPr>
            <p:cNvSpPr>
              <a:spLocks/>
            </p:cNvSpPr>
            <p:nvPr/>
          </p:nvSpPr>
          <p:spPr bwMode="auto">
            <a:xfrm>
              <a:off x="0" y="6465"/>
              <a:ext cx="10672" cy="10747"/>
            </a:xfrm>
            <a:custGeom>
              <a:avLst/>
              <a:gdLst>
                <a:gd name="T0" fmla="*/ 0 w 1067257"/>
                <a:gd name="T1" fmla="*/ 0 h 1074687"/>
                <a:gd name="T2" fmla="*/ 0 w 1067257"/>
                <a:gd name="T3" fmla="*/ 0 h 1074687"/>
                <a:gd name="T4" fmla="*/ 0 w 1067257"/>
                <a:gd name="T5" fmla="*/ 0 h 1074687"/>
                <a:gd name="T6" fmla="*/ 0 w 1067257"/>
                <a:gd name="T7" fmla="*/ 0 h 1074687"/>
                <a:gd name="T8" fmla="*/ 0 w 1067257"/>
                <a:gd name="T9" fmla="*/ 0 h 1074687"/>
                <a:gd name="T10" fmla="*/ 0 60000 65536"/>
                <a:gd name="T11" fmla="*/ 0 60000 65536"/>
                <a:gd name="T12" fmla="*/ 0 60000 65536"/>
                <a:gd name="T13" fmla="*/ 0 60000 65536"/>
                <a:gd name="T14" fmla="*/ 0 60000 65536"/>
                <a:gd name="T15" fmla="*/ 0 w 1067257"/>
                <a:gd name="T16" fmla="*/ 0 h 1074687"/>
                <a:gd name="T17" fmla="*/ 1067257 w 1067257"/>
                <a:gd name="T18" fmla="*/ 1074687 h 1074687"/>
              </a:gdLst>
              <a:ahLst/>
              <a:cxnLst>
                <a:cxn ang="T10">
                  <a:pos x="T0" y="T1"/>
                </a:cxn>
                <a:cxn ang="T11">
                  <a:pos x="T2" y="T3"/>
                </a:cxn>
                <a:cxn ang="T12">
                  <a:pos x="T4" y="T5"/>
                </a:cxn>
                <a:cxn ang="T13">
                  <a:pos x="T6" y="T7"/>
                </a:cxn>
                <a:cxn ang="T14">
                  <a:pos x="T8" y="T9"/>
                </a:cxn>
              </a:cxnLst>
              <a:rect l="T15" t="T16" r="T17" b="T18"/>
              <a:pathLst>
                <a:path w="1067257" h="1074687">
                  <a:moveTo>
                    <a:pt x="533718" y="0"/>
                  </a:moveTo>
                  <a:cubicBezTo>
                    <a:pt x="828358" y="0"/>
                    <a:pt x="1067257" y="240487"/>
                    <a:pt x="1067257" y="537273"/>
                  </a:cubicBezTo>
                  <a:cubicBezTo>
                    <a:pt x="1067257" y="834072"/>
                    <a:pt x="828358" y="1074687"/>
                    <a:pt x="533718" y="1074687"/>
                  </a:cubicBezTo>
                  <a:cubicBezTo>
                    <a:pt x="239027" y="1074687"/>
                    <a:pt x="0" y="834072"/>
                    <a:pt x="0" y="537273"/>
                  </a:cubicBezTo>
                  <a:cubicBezTo>
                    <a:pt x="0" y="240487"/>
                    <a:pt x="239027" y="0"/>
                    <a:pt x="533718" y="0"/>
                  </a:cubicBezTo>
                  <a:close/>
                </a:path>
              </a:pathLst>
            </a:custGeom>
            <a:solidFill>
              <a:srgbClr val="ED7D31"/>
            </a:solidFill>
            <a:ln>
              <a:noFill/>
            </a:ln>
            <a:extLst>
              <a:ext uri="{91240B29-F687-4F45-9708-019B960494DF}">
                <a14:hiddenLine xmlns:a14="http://schemas.microsoft.com/office/drawing/2010/main" w="0">
                  <a:solidFill>
                    <a:srgbClr val="000000"/>
                  </a:solidFill>
                  <a:miter lim="127000"/>
                  <a:headEnd/>
                  <a:tailEnd/>
                </a14:hiddenLine>
              </a:ext>
            </a:extLst>
          </p:spPr>
          <p:txBody>
            <a:bodyPr/>
            <a:lstStyle/>
            <a:p>
              <a:endParaRPr lang="en-US"/>
            </a:p>
          </p:txBody>
        </p:sp>
        <p:sp>
          <p:nvSpPr>
            <p:cNvPr id="37899" name="Shape 281">
              <a:extLst>
                <a:ext uri="{FF2B5EF4-FFF2-40B4-BE49-F238E27FC236}">
                  <a16:creationId xmlns:a16="http://schemas.microsoft.com/office/drawing/2014/main" id="{97A49E3C-9B23-7821-D637-3E3908A5D563}"/>
                </a:ext>
              </a:extLst>
            </p:cNvPr>
            <p:cNvSpPr>
              <a:spLocks/>
            </p:cNvSpPr>
            <p:nvPr/>
          </p:nvSpPr>
          <p:spPr bwMode="auto">
            <a:xfrm>
              <a:off x="0" y="6465"/>
              <a:ext cx="10672" cy="10747"/>
            </a:xfrm>
            <a:custGeom>
              <a:avLst/>
              <a:gdLst>
                <a:gd name="T0" fmla="*/ 0 w 1067257"/>
                <a:gd name="T1" fmla="*/ 0 h 1074687"/>
                <a:gd name="T2" fmla="*/ 0 w 1067257"/>
                <a:gd name="T3" fmla="*/ 0 h 1074687"/>
                <a:gd name="T4" fmla="*/ 0 w 1067257"/>
                <a:gd name="T5" fmla="*/ 0 h 1074687"/>
                <a:gd name="T6" fmla="*/ 0 w 1067257"/>
                <a:gd name="T7" fmla="*/ 0 h 1074687"/>
                <a:gd name="T8" fmla="*/ 0 w 1067257"/>
                <a:gd name="T9" fmla="*/ 0 h 1074687"/>
                <a:gd name="T10" fmla="*/ 0 60000 65536"/>
                <a:gd name="T11" fmla="*/ 0 60000 65536"/>
                <a:gd name="T12" fmla="*/ 0 60000 65536"/>
                <a:gd name="T13" fmla="*/ 0 60000 65536"/>
                <a:gd name="T14" fmla="*/ 0 60000 65536"/>
                <a:gd name="T15" fmla="*/ 0 w 1067257"/>
                <a:gd name="T16" fmla="*/ 0 h 1074687"/>
                <a:gd name="T17" fmla="*/ 1067257 w 1067257"/>
                <a:gd name="T18" fmla="*/ 1074687 h 1074687"/>
              </a:gdLst>
              <a:ahLst/>
              <a:cxnLst>
                <a:cxn ang="T10">
                  <a:pos x="T0" y="T1"/>
                </a:cxn>
                <a:cxn ang="T11">
                  <a:pos x="T2" y="T3"/>
                </a:cxn>
                <a:cxn ang="T12">
                  <a:pos x="T4" y="T5"/>
                </a:cxn>
                <a:cxn ang="T13">
                  <a:pos x="T6" y="T7"/>
                </a:cxn>
                <a:cxn ang="T14">
                  <a:pos x="T8" y="T9"/>
                </a:cxn>
              </a:cxnLst>
              <a:rect l="T15" t="T16" r="T17" b="T18"/>
              <a:pathLst>
                <a:path w="1067257" h="1074687">
                  <a:moveTo>
                    <a:pt x="0" y="537273"/>
                  </a:moveTo>
                  <a:cubicBezTo>
                    <a:pt x="0" y="240487"/>
                    <a:pt x="239027" y="0"/>
                    <a:pt x="533718" y="0"/>
                  </a:cubicBezTo>
                  <a:cubicBezTo>
                    <a:pt x="828358" y="0"/>
                    <a:pt x="1067257" y="240487"/>
                    <a:pt x="1067257" y="537273"/>
                  </a:cubicBezTo>
                  <a:cubicBezTo>
                    <a:pt x="1067257" y="834072"/>
                    <a:pt x="828358" y="1074687"/>
                    <a:pt x="533718" y="1074687"/>
                  </a:cubicBezTo>
                  <a:cubicBezTo>
                    <a:pt x="239027" y="1074687"/>
                    <a:pt x="0" y="834072"/>
                    <a:pt x="0" y="537273"/>
                  </a:cubicBezTo>
                  <a:close/>
                </a:path>
              </a:pathLst>
            </a:custGeom>
            <a:noFill/>
            <a:ln w="14084">
              <a:solidFill>
                <a:srgbClr val="FFFFFF"/>
              </a:solidFill>
              <a:miter lim="127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37900" name="Rectangle 282">
              <a:extLst>
                <a:ext uri="{FF2B5EF4-FFF2-40B4-BE49-F238E27FC236}">
                  <a16:creationId xmlns:a16="http://schemas.microsoft.com/office/drawing/2014/main" id="{2DE11427-DBD6-676A-DDB0-011CB985D62B}"/>
                </a:ext>
              </a:extLst>
            </p:cNvPr>
            <p:cNvSpPr>
              <a:spLocks noChangeArrowheads="1"/>
            </p:cNvSpPr>
            <p:nvPr/>
          </p:nvSpPr>
          <p:spPr bwMode="auto">
            <a:xfrm>
              <a:off x="3575" y="9385"/>
              <a:ext cx="5157" cy="2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tr" altLang="en-US" sz="1100">
                  <a:solidFill>
                    <a:srgbClr val="FFFFFF"/>
                  </a:solidFill>
                  <a:ea typeface="DengXian"/>
                  <a:cs typeface="Times New Roman" panose="02020603050405020304" pitchFamily="18" charset="0"/>
                </a:rPr>
                <a:t>Sosyal</a:t>
              </a:r>
              <a:endParaRPr lang="de-DE" altLang="en-US" sz="1100">
                <a:ea typeface="DengXian"/>
                <a:cs typeface="Times New Roman" panose="02020603050405020304" pitchFamily="18" charset="0"/>
              </a:endParaRPr>
            </a:p>
          </p:txBody>
        </p:sp>
        <p:sp>
          <p:nvSpPr>
            <p:cNvPr id="37901" name="Rectangle 283">
              <a:extLst>
                <a:ext uri="{FF2B5EF4-FFF2-40B4-BE49-F238E27FC236}">
                  <a16:creationId xmlns:a16="http://schemas.microsoft.com/office/drawing/2014/main" id="{03C6CAAD-9701-A856-ABC3-A67028662C27}"/>
                </a:ext>
              </a:extLst>
            </p:cNvPr>
            <p:cNvSpPr>
              <a:spLocks noChangeArrowheads="1"/>
            </p:cNvSpPr>
            <p:nvPr/>
          </p:nvSpPr>
          <p:spPr bwMode="auto">
            <a:xfrm>
              <a:off x="1961" y="10848"/>
              <a:ext cx="9455" cy="2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tr" altLang="en-US" sz="1100">
                  <a:solidFill>
                    <a:srgbClr val="FFFFFF"/>
                  </a:solidFill>
                  <a:ea typeface="DengXian"/>
                  <a:cs typeface="Times New Roman" panose="02020603050405020304" pitchFamily="18" charset="0"/>
                </a:rPr>
                <a:t>ağ oluşturma</a:t>
              </a:r>
              <a:endParaRPr lang="de-DE" altLang="en-US" sz="1100">
                <a:ea typeface="DengXian"/>
                <a:cs typeface="Times New Roman" panose="02020603050405020304" pitchFamily="18" charset="0"/>
              </a:endParaRPr>
            </a:p>
          </p:txBody>
        </p:sp>
        <p:sp>
          <p:nvSpPr>
            <p:cNvPr id="37902" name="Rectangle 284">
              <a:extLst>
                <a:ext uri="{FF2B5EF4-FFF2-40B4-BE49-F238E27FC236}">
                  <a16:creationId xmlns:a16="http://schemas.microsoft.com/office/drawing/2014/main" id="{5AC7FBFF-A163-F844-3481-872B68ED3BCC}"/>
                </a:ext>
              </a:extLst>
            </p:cNvPr>
            <p:cNvSpPr>
              <a:spLocks noChangeArrowheads="1"/>
            </p:cNvSpPr>
            <p:nvPr/>
          </p:nvSpPr>
          <p:spPr bwMode="auto">
            <a:xfrm>
              <a:off x="4090" y="12303"/>
              <a:ext cx="3330" cy="2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tr" altLang="en-US" sz="1100">
                  <a:solidFill>
                    <a:srgbClr val="FFFFFF"/>
                  </a:solidFill>
                  <a:ea typeface="DengXian"/>
                  <a:cs typeface="Times New Roman" panose="02020603050405020304" pitchFamily="18" charset="0"/>
                </a:rPr>
                <a:t>Siteler</a:t>
              </a:r>
              <a:endParaRPr lang="de-DE" altLang="en-US" sz="1100">
                <a:ea typeface="DengXian"/>
                <a:cs typeface="Times New Roman" panose="02020603050405020304" pitchFamily="18" charset="0"/>
              </a:endParaRPr>
            </a:p>
          </p:txBody>
        </p:sp>
        <p:sp>
          <p:nvSpPr>
            <p:cNvPr id="37903" name="Rectangle 285">
              <a:extLst>
                <a:ext uri="{FF2B5EF4-FFF2-40B4-BE49-F238E27FC236}">
                  <a16:creationId xmlns:a16="http://schemas.microsoft.com/office/drawing/2014/main" id="{02F13043-47EB-99EE-B385-51523247CA2A}"/>
                </a:ext>
              </a:extLst>
            </p:cNvPr>
            <p:cNvSpPr>
              <a:spLocks noChangeArrowheads="1"/>
            </p:cNvSpPr>
            <p:nvPr/>
          </p:nvSpPr>
          <p:spPr bwMode="auto">
            <a:xfrm>
              <a:off x="16571" y="1441"/>
              <a:ext cx="13805" cy="2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tr" altLang="en-US" sz="1100">
                  <a:ea typeface="DengXian"/>
                  <a:cs typeface="Times New Roman" panose="02020603050405020304" pitchFamily="18" charset="0"/>
                </a:rPr>
                <a:t>Sosyal Bağlantı</a:t>
              </a:r>
              <a:endParaRPr lang="de-DE" altLang="en-US" sz="1100">
                <a:ea typeface="DengXian"/>
                <a:cs typeface="Times New Roman" panose="02020603050405020304" pitchFamily="18" charset="0"/>
              </a:endParaRPr>
            </a:p>
          </p:txBody>
        </p:sp>
        <p:sp>
          <p:nvSpPr>
            <p:cNvPr id="37904" name="Rectangle 286">
              <a:extLst>
                <a:ext uri="{FF2B5EF4-FFF2-40B4-BE49-F238E27FC236}">
                  <a16:creationId xmlns:a16="http://schemas.microsoft.com/office/drawing/2014/main" id="{2507FD74-C8FD-2C82-79D1-B11D00A65078}"/>
                </a:ext>
              </a:extLst>
            </p:cNvPr>
            <p:cNvSpPr>
              <a:spLocks noChangeArrowheads="1"/>
            </p:cNvSpPr>
            <p:nvPr/>
          </p:nvSpPr>
          <p:spPr bwMode="auto">
            <a:xfrm>
              <a:off x="18430" y="7508"/>
              <a:ext cx="14745" cy="2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tr" altLang="en-US" sz="1100">
                  <a:ea typeface="DengXian"/>
                  <a:cs typeface="Times New Roman" panose="02020603050405020304" pitchFamily="18" charset="0"/>
                </a:rPr>
                <a:t>multimedya paylaşımı</a:t>
              </a:r>
              <a:endParaRPr lang="de-DE" altLang="en-US" sz="1100">
                <a:ea typeface="DengXian"/>
                <a:cs typeface="Times New Roman" panose="02020603050405020304" pitchFamily="18" charset="0"/>
              </a:endParaRPr>
            </a:p>
          </p:txBody>
        </p:sp>
        <p:sp>
          <p:nvSpPr>
            <p:cNvPr id="37905" name="Rectangle 287">
              <a:extLst>
                <a:ext uri="{FF2B5EF4-FFF2-40B4-BE49-F238E27FC236}">
                  <a16:creationId xmlns:a16="http://schemas.microsoft.com/office/drawing/2014/main" id="{80F156D8-0A83-9A3B-9100-62850822E4F0}"/>
                </a:ext>
              </a:extLst>
            </p:cNvPr>
            <p:cNvSpPr>
              <a:spLocks noChangeArrowheads="1"/>
            </p:cNvSpPr>
            <p:nvPr/>
          </p:nvSpPr>
          <p:spPr bwMode="auto">
            <a:xfrm>
              <a:off x="18354" y="14630"/>
              <a:ext cx="9288" cy="2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tr" altLang="en-US" sz="1100">
                  <a:ea typeface="DengXian"/>
                  <a:cs typeface="Times New Roman" panose="02020603050405020304" pitchFamily="18" charset="0"/>
                </a:rPr>
                <a:t>Profesyonel</a:t>
              </a:r>
              <a:endParaRPr lang="de-DE" altLang="en-US" sz="1100">
                <a:ea typeface="DengXian"/>
                <a:cs typeface="Times New Roman" panose="02020603050405020304" pitchFamily="18" charset="0"/>
              </a:endParaRPr>
            </a:p>
          </p:txBody>
        </p:sp>
        <p:sp>
          <p:nvSpPr>
            <p:cNvPr id="37906" name="Rectangle 288">
              <a:extLst>
                <a:ext uri="{FF2B5EF4-FFF2-40B4-BE49-F238E27FC236}">
                  <a16:creationId xmlns:a16="http://schemas.microsoft.com/office/drawing/2014/main" id="{5D57B018-065A-30C9-F22F-C1A8A9F195F4}"/>
                </a:ext>
              </a:extLst>
            </p:cNvPr>
            <p:cNvSpPr>
              <a:spLocks noChangeArrowheads="1"/>
            </p:cNvSpPr>
            <p:nvPr/>
          </p:nvSpPr>
          <p:spPr bwMode="auto">
            <a:xfrm>
              <a:off x="14065" y="20249"/>
              <a:ext cx="14414" cy="2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tr" altLang="en-US" sz="1100">
                  <a:ea typeface="DengXian"/>
                  <a:cs typeface="Times New Roman" panose="02020603050405020304" pitchFamily="18" charset="0"/>
                </a:rPr>
                <a:t>Tartışma forumları</a:t>
              </a:r>
              <a:endParaRPr lang="de-DE" altLang="en-US" sz="1100">
                <a:ea typeface="DengXian"/>
                <a:cs typeface="Times New Roman" panose="02020603050405020304" pitchFamily="18" charset="0"/>
              </a:endParaRPr>
            </a:p>
          </p:txBody>
        </p:sp>
      </p:grpSp>
      <p:sp>
        <p:nvSpPr>
          <p:cNvPr id="37894" name="Textfeld 5">
            <a:extLst>
              <a:ext uri="{FF2B5EF4-FFF2-40B4-BE49-F238E27FC236}">
                <a16:creationId xmlns:a16="http://schemas.microsoft.com/office/drawing/2014/main" id="{A6D7AB97-4F40-1F8F-1283-25AE55784166}"/>
              </a:ext>
            </a:extLst>
          </p:cNvPr>
          <p:cNvSpPr txBox="1">
            <a:spLocks noChangeArrowheads="1"/>
          </p:cNvSpPr>
          <p:nvPr/>
        </p:nvSpPr>
        <p:spPr bwMode="auto">
          <a:xfrm>
            <a:off x="6899275" y="5119688"/>
            <a:ext cx="3027363"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r>
              <a:rPr lang="tr" altLang="en-US" sz="2400">
                <a:cs typeface="Calibri" panose="020F0502020204030204" pitchFamily="34" charset="0"/>
              </a:rPr>
              <a:t>Sosyal ağ siteleri</a:t>
            </a:r>
            <a:endParaRPr lang="de-DE" altLang="en-US" sz="2400" i="1">
              <a:cs typeface="Calibri" panose="020F0502020204030204" pitchFamily="34" charset="0"/>
            </a:endParaRPr>
          </a:p>
        </p:txBody>
      </p:sp>
      <p:sp>
        <p:nvSpPr>
          <p:cNvPr id="37895" name="Titel 1">
            <a:extLst>
              <a:ext uri="{FF2B5EF4-FFF2-40B4-BE49-F238E27FC236}">
                <a16:creationId xmlns:a16="http://schemas.microsoft.com/office/drawing/2014/main" id="{8F0A2962-1FBA-44C2-155C-81EC36F22BD3}"/>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Sosyal Ağın İşlevselliği</a:t>
            </a:r>
          </a:p>
        </p:txBody>
      </p:sp>
      <p:sp>
        <p:nvSpPr>
          <p:cNvPr id="37896" name="Rectangle 4">
            <a:extLst>
              <a:ext uri="{FF2B5EF4-FFF2-40B4-BE49-F238E27FC236}">
                <a16:creationId xmlns:a16="http://schemas.microsoft.com/office/drawing/2014/main" id="{BEFA8A22-191E-6C8B-EFAD-CD61F03817F6}"/>
              </a:ext>
            </a:extLst>
          </p:cNvPr>
          <p:cNvSpPr txBox="1">
            <a:spLocks noChangeArrowheads="1"/>
          </p:cNvSpPr>
          <p:nvPr/>
        </p:nvSpPr>
        <p:spPr bwMode="auto">
          <a:xfrm>
            <a:off x="5889625" y="5743575"/>
            <a:ext cx="5745163" cy="423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tabLst>
                <a:tab pos="5754688" algn="r"/>
              </a:tabLst>
              <a:defRPr>
                <a:solidFill>
                  <a:schemeClr val="tx1"/>
                </a:solidFill>
                <a:latin typeface="Calibri" panose="020F0502020204030204" pitchFamily="34" charset="0"/>
              </a:defRPr>
            </a:lvl1pPr>
            <a:lvl2pPr marL="685800" indent="-228600">
              <a:tabLst>
                <a:tab pos="5754688" algn="r"/>
              </a:tabLst>
              <a:defRPr>
                <a:solidFill>
                  <a:schemeClr val="tx1"/>
                </a:solidFill>
                <a:latin typeface="Calibri" panose="020F0502020204030204" pitchFamily="34" charset="0"/>
              </a:defRPr>
            </a:lvl2pPr>
            <a:lvl3pPr marL="1143000" indent="-228600">
              <a:tabLst>
                <a:tab pos="5754688" algn="r"/>
              </a:tabLst>
              <a:defRPr>
                <a:solidFill>
                  <a:schemeClr val="tx1"/>
                </a:solidFill>
                <a:latin typeface="Calibri" panose="020F0502020204030204" pitchFamily="34" charset="0"/>
              </a:defRPr>
            </a:lvl3pPr>
            <a:lvl4pPr marL="1600200" indent="-228600">
              <a:tabLst>
                <a:tab pos="5754688" algn="r"/>
              </a:tabLst>
              <a:defRPr>
                <a:solidFill>
                  <a:schemeClr val="tx1"/>
                </a:solidFill>
                <a:latin typeface="Calibri" panose="020F0502020204030204" pitchFamily="34" charset="0"/>
              </a:defRPr>
            </a:lvl4pPr>
            <a:lvl5pPr marL="2057400" indent="-228600">
              <a:tabLst>
                <a:tab pos="5754688" algn="r"/>
              </a:tabLst>
              <a:defRPr>
                <a:solidFill>
                  <a:schemeClr val="tx1"/>
                </a:solidFill>
                <a:latin typeface="Calibri" panose="020F0502020204030204" pitchFamily="34" charset="0"/>
              </a:defRPr>
            </a:lvl5pPr>
            <a:lvl6pPr marL="2514600" indent="-228600" fontAlgn="base">
              <a:spcBef>
                <a:spcPct val="0"/>
              </a:spcBef>
              <a:spcAft>
                <a:spcPct val="0"/>
              </a:spcAft>
              <a:tabLst>
                <a:tab pos="5754688" algn="r"/>
              </a:tabLst>
              <a:defRPr>
                <a:solidFill>
                  <a:schemeClr val="tx1"/>
                </a:solidFill>
                <a:latin typeface="Calibri" panose="020F0502020204030204" pitchFamily="34" charset="0"/>
              </a:defRPr>
            </a:lvl6pPr>
            <a:lvl7pPr marL="2971800" indent="-228600" fontAlgn="base">
              <a:spcBef>
                <a:spcPct val="0"/>
              </a:spcBef>
              <a:spcAft>
                <a:spcPct val="0"/>
              </a:spcAft>
              <a:tabLst>
                <a:tab pos="5754688" algn="r"/>
              </a:tabLst>
              <a:defRPr>
                <a:solidFill>
                  <a:schemeClr val="tx1"/>
                </a:solidFill>
                <a:latin typeface="Calibri" panose="020F0502020204030204" pitchFamily="34" charset="0"/>
              </a:defRPr>
            </a:lvl7pPr>
            <a:lvl8pPr marL="3429000" indent="-228600" fontAlgn="base">
              <a:spcBef>
                <a:spcPct val="0"/>
              </a:spcBef>
              <a:spcAft>
                <a:spcPct val="0"/>
              </a:spcAft>
              <a:tabLst>
                <a:tab pos="5754688" algn="r"/>
              </a:tabLst>
              <a:defRPr>
                <a:solidFill>
                  <a:schemeClr val="tx1"/>
                </a:solidFill>
                <a:latin typeface="Calibri" panose="020F0502020204030204" pitchFamily="34" charset="0"/>
              </a:defRPr>
            </a:lvl8pPr>
            <a:lvl9pPr marL="3886200" indent="-228600" fontAlgn="base">
              <a:spcBef>
                <a:spcPct val="0"/>
              </a:spcBef>
              <a:spcAft>
                <a:spcPct val="0"/>
              </a:spcAft>
              <a:tabLst>
                <a:tab pos="5754688" algn="r"/>
              </a:tabLst>
              <a:defRPr>
                <a:solidFill>
                  <a:schemeClr val="tx1"/>
                </a:solidFill>
                <a:latin typeface="Calibri" panose="020F0502020204030204" pitchFamily="34" charset="0"/>
              </a:defRPr>
            </a:lvl9pPr>
          </a:lstStyle>
          <a:p>
            <a:pPr algn="ctr" defTabSz="914400" eaLnBrk="1" hangingPunct="1">
              <a:lnSpc>
                <a:spcPct val="90000"/>
              </a:lnSpc>
              <a:spcAft>
                <a:spcPts val="900"/>
              </a:spcAft>
              <a:buFont typeface="Arial" panose="020B0604020202020204" pitchFamily="34" charset="0"/>
              <a:buNone/>
            </a:pPr>
            <a:r>
              <a:rPr lang="tr" altLang="de-DE" sz="2400" i="1">
                <a:ea typeface="Tahoma" panose="020B0604030504040204" pitchFamily="34" charset="0"/>
                <a:cs typeface="Arial" panose="020B0604020202020204" pitchFamily="34" charset="0"/>
              </a:rPr>
              <a:t>Şekil 6: Sosyal Ağın İşlevselliği</a:t>
            </a:r>
          </a:p>
        </p:txBody>
      </p:sp>
    </p:spTree>
  </p:cSld>
  <p:clrMapOvr>
    <a:masterClrMapping/>
  </p:clrMapOvr>
  <p:transition spd="med">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081A7F70-191D-EF07-CBB8-63316C3A03D9}"/>
              </a:ext>
            </a:extLst>
          </p:cNvPr>
          <p:cNvSpPr>
            <a:spLocks noGrp="1" noChangeArrowheads="1"/>
          </p:cNvSpPr>
          <p:nvPr>
            <p:ph idx="4294967295"/>
          </p:nvPr>
        </p:nvSpPr>
        <p:spPr>
          <a:xfrm>
            <a:off x="623888" y="2565400"/>
            <a:ext cx="11090275" cy="2239963"/>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spcAft>
                <a:spcPts val="900"/>
              </a:spcAft>
              <a:buFont typeface="Arial" panose="020B0604020202020204" pitchFamily="34" charset="0"/>
              <a:buNone/>
              <a:defRPr/>
            </a:pPr>
            <a:r>
              <a:rPr lang="tr" altLang="de-DE" b="1" dirty="0">
                <a:latin typeface="Calibri" panose="020F0502020204030204" pitchFamily="34" charset="0"/>
                <a:ea typeface="Tahoma" panose="020B0604030504040204" pitchFamily="34" charset="0"/>
                <a:cs typeface="Calibri" panose="020F0502020204030204" pitchFamily="34" charset="0"/>
              </a:rPr>
              <a:t>Faydalar</a:t>
            </a:r>
          </a:p>
          <a:p>
            <a:pPr marL="0" indent="0">
              <a:spcAft>
                <a:spcPts val="900"/>
              </a:spcAft>
              <a:buFont typeface="Arial" panose="020B0604020202020204" pitchFamily="34" charset="0"/>
              <a:buNone/>
              <a:defRPr/>
            </a:pPr>
            <a:r>
              <a:rPr lang="tr" altLang="de-DE" dirty="0">
                <a:latin typeface="Calibri" panose="020F0502020204030204" pitchFamily="34" charset="0"/>
                <a:ea typeface="Tahoma" panose="020B0604030504040204" pitchFamily="34" charset="0"/>
                <a:cs typeface="Calibri" panose="020F0502020204030204" pitchFamily="34" charset="0"/>
              </a:rPr>
              <a:t>Sosyal medya insanlara şunları sağlar:</a:t>
            </a:r>
          </a:p>
          <a:p>
            <a:pPr>
              <a:spcAft>
                <a:spcPts val="900"/>
              </a:spcAft>
              <a:defRPr/>
            </a:pPr>
            <a:r>
              <a:rPr lang="tr" altLang="de-DE" sz="2400" dirty="0">
                <a:latin typeface="Calibri" panose="020F0502020204030204" pitchFamily="34" charset="0"/>
                <a:ea typeface="Tahoma" panose="020B0604030504040204" pitchFamily="34" charset="0"/>
                <a:cs typeface="Calibri" panose="020F0502020204030204" pitchFamily="34" charset="0"/>
              </a:rPr>
              <a:t>Aileniz ve arkadaşlarınızla iletişim halinde olmak için.</a:t>
            </a:r>
          </a:p>
          <a:p>
            <a:pPr>
              <a:spcAft>
                <a:spcPts val="900"/>
              </a:spcAft>
              <a:defRPr/>
            </a:pPr>
            <a:r>
              <a:rPr lang="tr" altLang="de-DE" sz="2400" dirty="0">
                <a:latin typeface="Calibri" panose="020F0502020204030204" pitchFamily="34" charset="0"/>
                <a:ea typeface="Tahoma" panose="020B0604030504040204" pitchFamily="34" charset="0"/>
                <a:cs typeface="Calibri" panose="020F0502020204030204" pitchFamily="34" charset="0"/>
              </a:rPr>
              <a:t>Aynı ilgi alanlarını paylaşan diğer bireylerle bağlantı kurmak ve yeni ilişkiler geliştirmek.</a:t>
            </a:r>
          </a:p>
        </p:txBody>
      </p:sp>
      <p:sp>
        <p:nvSpPr>
          <p:cNvPr id="38915" name="Rectangle 2">
            <a:extLst>
              <a:ext uri="{FF2B5EF4-FFF2-40B4-BE49-F238E27FC236}">
                <a16:creationId xmlns:a16="http://schemas.microsoft.com/office/drawing/2014/main" id="{4220D16F-D59A-81D4-D7C9-BD9C4350D568}"/>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38916" name="Rectangle 2">
            <a:extLst>
              <a:ext uri="{FF2B5EF4-FFF2-40B4-BE49-F238E27FC236}">
                <a16:creationId xmlns:a16="http://schemas.microsoft.com/office/drawing/2014/main" id="{AB8F5086-D625-0BFD-C9F9-44EEEB50A4ED}"/>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38917" name="Titel 1">
            <a:extLst>
              <a:ext uri="{FF2B5EF4-FFF2-40B4-BE49-F238E27FC236}">
                <a16:creationId xmlns:a16="http://schemas.microsoft.com/office/drawing/2014/main" id="{89989C4A-4733-FD69-62AC-DBF2E4E2DA6E}"/>
              </a:ext>
            </a:extLst>
          </p:cNvPr>
          <p:cNvSpPr txBox="1">
            <a:spLocks noChangeArrowheads="1"/>
          </p:cNvSpPr>
          <p:nvPr/>
        </p:nvSpPr>
        <p:spPr bwMode="auto">
          <a:xfrm>
            <a:off x="1847850" y="365125"/>
            <a:ext cx="756285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Avantajlar ve</a:t>
            </a:r>
          </a:p>
          <a:p>
            <a:pPr defTabSz="914400" eaLnBrk="1" hangingPunct="1">
              <a:lnSpc>
                <a:spcPct val="90000"/>
              </a:lnSpc>
            </a:pPr>
            <a:r>
              <a:rPr lang="tr" altLang="en-US" sz="4400">
                <a:latin typeface="Calibri Light" panose="020F0302020204030204" pitchFamily="34" charset="0"/>
              </a:rPr>
              <a:t>sosyal ağların dezavantajları</a:t>
            </a:r>
          </a:p>
        </p:txBody>
      </p:sp>
    </p:spTree>
  </p:cSld>
  <p:clrMapOvr>
    <a:masterClrMapping/>
  </p:clrMapOvr>
  <p:transition spd="med">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804CA949-D024-AC33-58AF-84B3C935C688}"/>
              </a:ext>
            </a:extLst>
          </p:cNvPr>
          <p:cNvSpPr>
            <a:spLocks noGrp="1" noChangeArrowheads="1"/>
          </p:cNvSpPr>
          <p:nvPr>
            <p:ph idx="4294967295"/>
          </p:nvPr>
        </p:nvSpPr>
        <p:spPr>
          <a:xfrm>
            <a:off x="623888" y="2133600"/>
            <a:ext cx="11160125" cy="4117975"/>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lgn="just">
              <a:spcBef>
                <a:spcPts val="600"/>
              </a:spcBef>
              <a:spcAft>
                <a:spcPts val="600"/>
              </a:spcAft>
              <a:buFont typeface="Arial" panose="020B0604020202020204" pitchFamily="34" charset="0"/>
              <a:buNone/>
              <a:defRPr/>
            </a:pPr>
            <a:r>
              <a:rPr lang="tr" altLang="en-US" b="1" dirty="0">
                <a:latin typeface="+mn-lt"/>
              </a:rPr>
              <a:t>Faydalar</a:t>
            </a:r>
            <a:endParaRPr lang="en-US" altLang="de-DE" b="1" dirty="0">
              <a:latin typeface="+mn-lt"/>
              <a:ea typeface="Tahoma" panose="020B0604030504040204" pitchFamily="34" charset="0"/>
              <a:cs typeface="Arial" panose="020B0604020202020204" pitchFamily="34" charset="0"/>
            </a:endParaRPr>
          </a:p>
          <a:p>
            <a:pPr marL="0" indent="0" algn="just">
              <a:spcBef>
                <a:spcPts val="600"/>
              </a:spcBef>
              <a:spcAft>
                <a:spcPts val="600"/>
              </a:spcAft>
              <a:buFont typeface="Arial" panose="020B0604020202020204" pitchFamily="34" charset="0"/>
              <a:buNone/>
              <a:defRPr/>
            </a:pPr>
            <a:r>
              <a:rPr lang="tr" altLang="de-DE" dirty="0">
                <a:latin typeface="+mn-lt"/>
                <a:ea typeface="Tahoma" panose="020B0604030504040204" pitchFamily="34" charset="0"/>
                <a:cs typeface="Arial" panose="020B0604020202020204" pitchFamily="34" charset="0"/>
              </a:rPr>
              <a:t>Sosyal medya, işletmelerin şunları yapmasına olanak tanır:</a:t>
            </a:r>
          </a:p>
          <a:p>
            <a:pPr algn="just">
              <a:spcBef>
                <a:spcPts val="600"/>
              </a:spcBef>
              <a:spcAft>
                <a:spcPts val="600"/>
              </a:spcAft>
              <a:defRPr/>
            </a:pPr>
            <a:r>
              <a:rPr lang="tr" altLang="de-DE" sz="2400" dirty="0">
                <a:latin typeface="+mn-lt"/>
                <a:ea typeface="Tahoma" panose="020B0604030504040204" pitchFamily="34" charset="0"/>
                <a:cs typeface="Arial" panose="020B0604020202020204" pitchFamily="34" charset="0"/>
              </a:rPr>
              <a:t>Yeni ve mevcut müşterilerle bağlantı kurmak için.</a:t>
            </a:r>
          </a:p>
          <a:p>
            <a:pPr algn="just">
              <a:spcBef>
                <a:spcPts val="600"/>
              </a:spcBef>
              <a:spcAft>
                <a:spcPts val="600"/>
              </a:spcAft>
              <a:defRPr/>
            </a:pPr>
            <a:r>
              <a:rPr lang="tr" altLang="de-DE" sz="2400" dirty="0">
                <a:latin typeface="+mn-lt"/>
                <a:ea typeface="Tahoma" panose="020B0604030504040204" pitchFamily="34" charset="0"/>
                <a:cs typeface="Arial" panose="020B0604020202020204" pitchFamily="34" charset="0"/>
              </a:rPr>
              <a:t>Marka bilinirliği yaratabilme, tanıtabilme ve artırabilme.</a:t>
            </a:r>
          </a:p>
          <a:p>
            <a:pPr algn="just">
              <a:spcBef>
                <a:spcPts val="600"/>
              </a:spcBef>
              <a:spcAft>
                <a:spcPts val="600"/>
              </a:spcAft>
              <a:defRPr/>
            </a:pPr>
            <a:r>
              <a:rPr lang="tr" altLang="de-DE" sz="2400" dirty="0">
                <a:latin typeface="+mn-lt"/>
                <a:ea typeface="Tahoma" panose="020B0604030504040204" pitchFamily="34" charset="0"/>
                <a:cs typeface="Arial" panose="020B0604020202020204" pitchFamily="34" charset="0"/>
              </a:rPr>
              <a:t>Müşterileri tarafından yapılan incelemelere ve yorumlara güvenmek, marka satışlarını ve daha yüksek arama motoru sıralamalarını artırmak için önemlidir.</a:t>
            </a:r>
          </a:p>
          <a:p>
            <a:pPr algn="just">
              <a:spcBef>
                <a:spcPts val="600"/>
              </a:spcBef>
              <a:spcAft>
                <a:spcPts val="600"/>
              </a:spcAft>
              <a:defRPr/>
            </a:pPr>
            <a:r>
              <a:rPr lang="tr" altLang="de-DE" sz="2400" dirty="0">
                <a:latin typeface="+mn-lt"/>
                <a:ea typeface="Tahoma" panose="020B0604030504040204" pitchFamily="34" charset="0"/>
                <a:cs typeface="Arial" panose="020B0604020202020204" pitchFamily="34" charset="0"/>
              </a:rPr>
              <a:t>Yeni bir marka kurabilmek. müşterilerine yüksek düzeyde hizmet göstermek.</a:t>
            </a:r>
          </a:p>
          <a:p>
            <a:pPr algn="just">
              <a:spcBef>
                <a:spcPts val="600"/>
              </a:spcBef>
              <a:spcAft>
                <a:spcPts val="600"/>
              </a:spcAft>
              <a:defRPr/>
            </a:pPr>
            <a:r>
              <a:rPr lang="tr" altLang="de-DE" sz="2400" dirty="0">
                <a:latin typeface="+mn-lt"/>
                <a:ea typeface="Tahoma" panose="020B0604030504040204" pitchFamily="34" charset="0"/>
                <a:cs typeface="Arial" panose="020B0604020202020204" pitchFamily="34" charset="0"/>
              </a:rPr>
              <a:t>Ürünleri ve tüketicilerle ilişkileri geliştirebilmek.</a:t>
            </a:r>
          </a:p>
        </p:txBody>
      </p:sp>
      <p:sp>
        <p:nvSpPr>
          <p:cNvPr id="39939" name="Rectangle 2">
            <a:extLst>
              <a:ext uri="{FF2B5EF4-FFF2-40B4-BE49-F238E27FC236}">
                <a16:creationId xmlns:a16="http://schemas.microsoft.com/office/drawing/2014/main" id="{E61EB1F5-D5C9-8103-2BA9-AE6157B0B0EE}"/>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39940" name="Titel 1">
            <a:extLst>
              <a:ext uri="{FF2B5EF4-FFF2-40B4-BE49-F238E27FC236}">
                <a16:creationId xmlns:a16="http://schemas.microsoft.com/office/drawing/2014/main" id="{15AAEE4C-DE0C-6716-34F1-53058028890D}"/>
              </a:ext>
            </a:extLst>
          </p:cNvPr>
          <p:cNvSpPr txBox="1">
            <a:spLocks noChangeArrowheads="1"/>
          </p:cNvSpPr>
          <p:nvPr/>
        </p:nvSpPr>
        <p:spPr bwMode="auto">
          <a:xfrm>
            <a:off x="2125663" y="365125"/>
            <a:ext cx="857885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Avantajlar ve</a:t>
            </a:r>
          </a:p>
          <a:p>
            <a:pPr defTabSz="914400" eaLnBrk="1" hangingPunct="1">
              <a:lnSpc>
                <a:spcPct val="90000"/>
              </a:lnSpc>
            </a:pPr>
            <a:r>
              <a:rPr lang="tr" altLang="en-US" sz="4400">
                <a:latin typeface="Calibri Light" panose="020F0302020204030204" pitchFamily="34" charset="0"/>
              </a:rPr>
              <a:t>sosyal ağların dezavantajları</a:t>
            </a:r>
          </a:p>
        </p:txBody>
      </p:sp>
    </p:spTree>
  </p:cSld>
  <p:clrMapOvr>
    <a:masterClrMapping/>
  </p:clrMapOvr>
  <p:transition spd="med">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FD5D4E41-4255-E55E-8A4B-43D2B8D76A69}"/>
              </a:ext>
            </a:extLst>
          </p:cNvPr>
          <p:cNvSpPr>
            <a:spLocks noGrp="1" noChangeArrowheads="1"/>
          </p:cNvSpPr>
          <p:nvPr>
            <p:ph idx="4294967295"/>
          </p:nvPr>
        </p:nvSpPr>
        <p:spPr>
          <a:xfrm>
            <a:off x="515938" y="2420938"/>
            <a:ext cx="11160125" cy="2813050"/>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lgn="just">
              <a:spcBef>
                <a:spcPts val="600"/>
              </a:spcBef>
              <a:spcAft>
                <a:spcPts val="600"/>
              </a:spcAft>
              <a:buFont typeface="Arial" panose="020B0604020202020204" pitchFamily="34" charset="0"/>
              <a:buNone/>
              <a:defRPr/>
            </a:pPr>
            <a:r>
              <a:rPr lang="tr" altLang="de-DE" b="1" dirty="0">
                <a:latin typeface="Calibri" panose="020F0502020204030204" pitchFamily="34" charset="0"/>
                <a:ea typeface="Tahoma" panose="020B0604030504040204" pitchFamily="34" charset="0"/>
                <a:cs typeface="Calibri" panose="020F0502020204030204" pitchFamily="34" charset="0"/>
              </a:rPr>
              <a:t>dezavantaj</a:t>
            </a:r>
          </a:p>
          <a:p>
            <a:pPr marL="0" indent="0" algn="just">
              <a:spcBef>
                <a:spcPts val="600"/>
              </a:spcBef>
              <a:spcAft>
                <a:spcPts val="600"/>
              </a:spcAft>
              <a:buFont typeface="Arial" panose="020B0604020202020204" pitchFamily="34" charset="0"/>
              <a:buNone/>
              <a:defRPr/>
            </a:pPr>
            <a:r>
              <a:rPr lang="tr" altLang="de-DE" dirty="0">
                <a:latin typeface="Calibri" panose="020F0502020204030204" pitchFamily="34" charset="0"/>
                <a:ea typeface="Tahoma" panose="020B0604030504040204" pitchFamily="34" charset="0"/>
                <a:cs typeface="Calibri" panose="020F0502020204030204" pitchFamily="34" charset="0"/>
              </a:rPr>
              <a:t>Sosyal ağlar:</a:t>
            </a:r>
          </a:p>
          <a:p>
            <a:pPr algn="just">
              <a:spcBef>
                <a:spcPts val="600"/>
              </a:spcBef>
              <a:spcAft>
                <a:spcPts val="600"/>
              </a:spcAft>
              <a:defRPr/>
            </a:pPr>
            <a:r>
              <a:rPr lang="tr" altLang="de-DE" sz="2400" dirty="0">
                <a:latin typeface="Calibri" panose="020F0502020204030204" pitchFamily="34" charset="0"/>
                <a:ea typeface="Tahoma" panose="020B0604030504040204" pitchFamily="34" charset="0"/>
                <a:cs typeface="Calibri" panose="020F0502020204030204" pitchFamily="34" charset="0"/>
              </a:rPr>
              <a:t>yanlış bilgilerin yayılmasına katkıda bulunabilirler.</a:t>
            </a:r>
          </a:p>
          <a:p>
            <a:pPr algn="just">
              <a:spcBef>
                <a:spcPts val="600"/>
              </a:spcBef>
              <a:spcAft>
                <a:spcPts val="600"/>
              </a:spcAft>
              <a:defRPr/>
            </a:pPr>
            <a:r>
              <a:rPr lang="tr" altLang="de-DE" sz="2400" dirty="0">
                <a:latin typeface="Calibri" panose="020F0502020204030204" pitchFamily="34" charset="0"/>
                <a:ea typeface="Tahoma" panose="020B0604030504040204" pitchFamily="34" charset="0"/>
                <a:cs typeface="Calibri" panose="020F0502020204030204" pitchFamily="34" charset="0"/>
              </a:rPr>
              <a:t>Bir markaya yönelik eleştiri sosyal medyada çok hızlı yayıldığı için şirketler üzerinde olumsuz bir etkisi olabilir .</a:t>
            </a:r>
            <a:endParaRPr lang="en-US" altLang="de-DE" sz="2400" dirty="0">
              <a:latin typeface="Calibri" panose="020F0502020204030204" pitchFamily="34" charset="0"/>
              <a:ea typeface="Tahoma" panose="020B0604030504040204" pitchFamily="34" charset="0"/>
              <a:cs typeface="Calibri" panose="020F0502020204030204" pitchFamily="34" charset="0"/>
            </a:endParaRPr>
          </a:p>
          <a:p>
            <a:pPr algn="just">
              <a:spcBef>
                <a:spcPts val="600"/>
              </a:spcBef>
              <a:spcAft>
                <a:spcPts val="600"/>
              </a:spcAft>
              <a:defRPr/>
            </a:pPr>
            <a:r>
              <a:rPr lang="tr" altLang="de-DE" sz="2400" dirty="0">
                <a:latin typeface="Calibri" panose="020F0502020204030204" pitchFamily="34" charset="0"/>
                <a:ea typeface="Tahoma" panose="020B0604030504040204" pitchFamily="34" charset="0"/>
                <a:cs typeface="Calibri" panose="020F0502020204030204" pitchFamily="34" charset="0"/>
              </a:rPr>
              <a:t>bir şirket profili oluşturmak ve sürdürmek için her hafta çalışma saatleri ve maliyet gerektirir.</a:t>
            </a:r>
          </a:p>
        </p:txBody>
      </p:sp>
      <p:sp>
        <p:nvSpPr>
          <p:cNvPr id="40963" name="Rectangle 2">
            <a:extLst>
              <a:ext uri="{FF2B5EF4-FFF2-40B4-BE49-F238E27FC236}">
                <a16:creationId xmlns:a16="http://schemas.microsoft.com/office/drawing/2014/main" id="{EB4C45FB-4255-7D70-930C-A71C9661FB7D}"/>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0964" name="Rectangle 2">
            <a:extLst>
              <a:ext uri="{FF2B5EF4-FFF2-40B4-BE49-F238E27FC236}">
                <a16:creationId xmlns:a16="http://schemas.microsoft.com/office/drawing/2014/main" id="{41202985-4EEF-5AEB-102B-6FA0113A5030}"/>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0965" name="Titel 1">
            <a:extLst>
              <a:ext uri="{FF2B5EF4-FFF2-40B4-BE49-F238E27FC236}">
                <a16:creationId xmlns:a16="http://schemas.microsoft.com/office/drawing/2014/main" id="{5D0F5AE6-2B2B-58D2-8417-1E98ECB4307C}"/>
              </a:ext>
            </a:extLst>
          </p:cNvPr>
          <p:cNvSpPr txBox="1">
            <a:spLocks noChangeArrowheads="1"/>
          </p:cNvSpPr>
          <p:nvPr/>
        </p:nvSpPr>
        <p:spPr bwMode="auto">
          <a:xfrm>
            <a:off x="2125663" y="365125"/>
            <a:ext cx="857885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Avantajlar ve</a:t>
            </a:r>
          </a:p>
          <a:p>
            <a:pPr defTabSz="914400" eaLnBrk="1" hangingPunct="1">
              <a:lnSpc>
                <a:spcPct val="90000"/>
              </a:lnSpc>
            </a:pPr>
            <a:r>
              <a:rPr lang="tr" altLang="en-US" sz="4400">
                <a:latin typeface="Calibri Light" panose="020F0302020204030204" pitchFamily="34" charset="0"/>
              </a:rPr>
              <a:t>sosyal ağların dezavantajları</a:t>
            </a:r>
          </a:p>
        </p:txBody>
      </p:sp>
    </p:spTree>
  </p:cSld>
  <p:clrMapOvr>
    <a:masterClrMapping/>
  </p:clrMapOvr>
  <p:transition spd="med">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3EA530EF-31E7-73CC-D5B6-10251E9D0B8C}"/>
              </a:ext>
            </a:extLst>
          </p:cNvPr>
          <p:cNvSpPr>
            <a:spLocks noGrp="1" noChangeArrowheads="1"/>
          </p:cNvSpPr>
          <p:nvPr>
            <p:ph idx="4294967295"/>
          </p:nvPr>
        </p:nvSpPr>
        <p:spPr>
          <a:xfrm>
            <a:off x="479425" y="2205038"/>
            <a:ext cx="10944225" cy="3268662"/>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spcBef>
                <a:spcPts val="600"/>
              </a:spcBef>
              <a:spcAft>
                <a:spcPts val="600"/>
              </a:spcAft>
              <a:buFont typeface="Arial" panose="020B0604020202020204" pitchFamily="34" charset="0"/>
              <a:buNone/>
              <a:defRPr/>
            </a:pPr>
            <a:r>
              <a:rPr lang="tr" altLang="de-DE" dirty="0">
                <a:latin typeface="Calibri" panose="020F0502020204030204" pitchFamily="34" charset="0"/>
                <a:ea typeface="Tahoma" panose="020B0604030504040204" pitchFamily="34" charset="0"/>
                <a:cs typeface="Calibri" panose="020F0502020204030204" pitchFamily="34" charset="0"/>
              </a:rPr>
              <a:t>Sosyal ağlarda güvenlik ve gizlilik</a:t>
            </a:r>
            <a:endParaRPr lang="it-IT" altLang="de-DE" dirty="0">
              <a:latin typeface="Calibri" panose="020F0502020204030204" pitchFamily="34" charset="0"/>
              <a:ea typeface="Tahoma" panose="020B0604030504040204" pitchFamily="34" charset="0"/>
              <a:cs typeface="Calibri" panose="020F0502020204030204" pitchFamily="34" charset="0"/>
            </a:endParaRPr>
          </a:p>
          <a:p>
            <a:pPr>
              <a:spcBef>
                <a:spcPts val="600"/>
              </a:spcBef>
              <a:spcAft>
                <a:spcPts val="600"/>
              </a:spcAft>
              <a:defRPr/>
            </a:pPr>
            <a:r>
              <a:rPr lang="tr" altLang="de-DE" sz="2400" dirty="0">
                <a:latin typeface="Calibri" panose="020F0502020204030204" pitchFamily="34" charset="0"/>
                <a:ea typeface="Tahoma" panose="020B0604030504040204" pitchFamily="34" charset="0"/>
                <a:cs typeface="Calibri" panose="020F0502020204030204" pitchFamily="34" charset="0"/>
              </a:rPr>
              <a:t>Sosyal ağlarda ve medyada paylaşılan bilgiler çok hızlı yayılıyor ve bu da saldırganların bu bilgileri ele geçirmesini cazip hale getiriyor.</a:t>
            </a:r>
          </a:p>
          <a:p>
            <a:pPr>
              <a:spcBef>
                <a:spcPts val="600"/>
              </a:spcBef>
              <a:spcAft>
                <a:spcPts val="600"/>
              </a:spcAft>
              <a:defRPr/>
            </a:pPr>
            <a:r>
              <a:rPr lang="tr" altLang="de-DE" sz="2400" dirty="0">
                <a:latin typeface="Calibri" panose="020F0502020204030204" pitchFamily="34" charset="0"/>
                <a:ea typeface="Tahoma" panose="020B0604030504040204" pitchFamily="34" charset="0"/>
                <a:cs typeface="Calibri" panose="020F0502020204030204" pitchFamily="34" charset="0"/>
              </a:rPr>
              <a:t>Bir kullanıcı fotoğraf, video ve ses gibi kişisel içerikler yüklediğinde, kullanıcı tarafından paylaşılan bilgilerle ilgili güvenlik ve gizlilik sorunlarına saygı gösterilmelidir çünkü saldırgan, paylaşılan bilgileri gayri meşru amaçlarla kötü amaçlarla kullanabilir.</a:t>
            </a:r>
          </a:p>
          <a:p>
            <a:pPr>
              <a:spcBef>
                <a:spcPts val="600"/>
              </a:spcBef>
              <a:spcAft>
                <a:spcPts val="600"/>
              </a:spcAft>
              <a:defRPr/>
            </a:pPr>
            <a:r>
              <a:rPr lang="tr" altLang="de-DE" sz="2400" dirty="0">
                <a:latin typeface="Calibri" panose="020F0502020204030204" pitchFamily="34" charset="0"/>
                <a:ea typeface="Tahoma" panose="020B0604030504040204" pitchFamily="34" charset="0"/>
                <a:cs typeface="Calibri" panose="020F0502020204030204" pitchFamily="34" charset="0"/>
              </a:rPr>
              <a:t>Güvenlik ve mahremiyet konusunda kullanıcı farkındalığının olmaması, sosyal medya aracılığıyla çeşitli siber saldırılara yol açma potansiyeline sahiptir.</a:t>
            </a:r>
          </a:p>
        </p:txBody>
      </p:sp>
      <p:sp>
        <p:nvSpPr>
          <p:cNvPr id="41987" name="Rectangle 2">
            <a:extLst>
              <a:ext uri="{FF2B5EF4-FFF2-40B4-BE49-F238E27FC236}">
                <a16:creationId xmlns:a16="http://schemas.microsoft.com/office/drawing/2014/main" id="{7CD9F5EE-794D-74A9-C4C6-1A36621B2E5D}"/>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1988" name="Rectangle 2">
            <a:extLst>
              <a:ext uri="{FF2B5EF4-FFF2-40B4-BE49-F238E27FC236}">
                <a16:creationId xmlns:a16="http://schemas.microsoft.com/office/drawing/2014/main" id="{C0D835EC-E91D-ACC6-5FC0-1EF55A5C5294}"/>
              </a:ext>
            </a:extLst>
          </p:cNvPr>
          <p:cNvSpPr>
            <a:spLocks noChangeArrowheads="1"/>
          </p:cNvSpPr>
          <p:nvPr/>
        </p:nvSpPr>
        <p:spPr bwMode="auto">
          <a:xfrm>
            <a:off x="2152650" y="1539875"/>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1989" name="Titel 1">
            <a:extLst>
              <a:ext uri="{FF2B5EF4-FFF2-40B4-BE49-F238E27FC236}">
                <a16:creationId xmlns:a16="http://schemas.microsoft.com/office/drawing/2014/main" id="{D410A4BA-708B-2AB7-CA1C-3F60258B800E}"/>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Sosyal ağlarda güvenlik ve gizlilik</a:t>
            </a:r>
            <a:br>
              <a:rPr lang="en-US" altLang="en-US" sz="4400">
                <a:latin typeface="Calibri Light" panose="020F0302020204030204" pitchFamily="34" charset="0"/>
              </a:rPr>
            </a:br>
            <a:endParaRPr lang="en-US" altLang="en-US" sz="4400">
              <a:latin typeface="Calibri Light" panose="020F0302020204030204" pitchFamily="34" charset="0"/>
            </a:endParaRPr>
          </a:p>
        </p:txBody>
      </p:sp>
    </p:spTree>
  </p:cSld>
  <p:clrMapOvr>
    <a:masterClrMapping/>
  </p:clrMapOvr>
  <p:transition spd="med">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DC6BBC28-A4E3-7EA1-59D2-25041F70B729}"/>
              </a:ext>
            </a:extLst>
          </p:cNvPr>
          <p:cNvSpPr>
            <a:spLocks noGrp="1" noChangeArrowheads="1"/>
          </p:cNvSpPr>
          <p:nvPr>
            <p:ph idx="4294967295"/>
          </p:nvPr>
        </p:nvSpPr>
        <p:spPr>
          <a:xfrm>
            <a:off x="479425" y="2133600"/>
            <a:ext cx="11017250" cy="2936875"/>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spcBef>
                <a:spcPts val="600"/>
              </a:spcBef>
              <a:spcAft>
                <a:spcPts val="600"/>
              </a:spcAft>
              <a:buFont typeface="Arial" panose="020B0604020202020204" pitchFamily="34" charset="0"/>
              <a:buNone/>
              <a:defRPr/>
            </a:pPr>
            <a:r>
              <a:rPr lang="tr" altLang="de-DE" dirty="0">
                <a:latin typeface="+mn-lt"/>
                <a:ea typeface="Tahoma" panose="020B0604030504040204" pitchFamily="34" charset="0"/>
                <a:cs typeface="Arial" panose="020B0604020202020204" pitchFamily="34" charset="0"/>
              </a:rPr>
              <a:t>Tehditler üç kategoriye ayrılabilir:</a:t>
            </a:r>
          </a:p>
          <a:p>
            <a:pPr>
              <a:spcBef>
                <a:spcPts val="600"/>
              </a:spcBef>
              <a:spcAft>
                <a:spcPts val="600"/>
              </a:spcAft>
              <a:defRPr/>
            </a:pPr>
            <a:r>
              <a:rPr lang="tr" altLang="de-DE" sz="2400" dirty="0">
                <a:latin typeface="+mn-lt"/>
                <a:ea typeface="Tahoma" panose="020B0604030504040204" pitchFamily="34" charset="0"/>
                <a:cs typeface="Arial" panose="020B0604020202020204" pitchFamily="34" charset="0"/>
              </a:rPr>
              <a:t>Geleneksel tehditler, kullanıcıların sosyal ağın başlangıcından beri karşılaştığı tehditleri içerir.</a:t>
            </a:r>
          </a:p>
          <a:p>
            <a:pPr>
              <a:spcBef>
                <a:spcPts val="600"/>
              </a:spcBef>
              <a:spcAft>
                <a:spcPts val="600"/>
              </a:spcAft>
              <a:defRPr/>
            </a:pPr>
            <a:r>
              <a:rPr lang="tr" altLang="de-DE" sz="2400" dirty="0">
                <a:latin typeface="+mn-lt"/>
                <a:ea typeface="Tahoma" panose="020B0604030504040204" pitchFamily="34" charset="0"/>
                <a:cs typeface="Arial" panose="020B0604020202020204" pitchFamily="34" charset="0"/>
              </a:rPr>
              <a:t>Modern tehditler, kullanıcı hesaplarını tehlikeye atmak için gelişmiş teknikler kullanan saldırılardır.</a:t>
            </a:r>
          </a:p>
          <a:p>
            <a:pPr>
              <a:spcBef>
                <a:spcPts val="600"/>
              </a:spcBef>
              <a:spcAft>
                <a:spcPts val="600"/>
              </a:spcAft>
              <a:defRPr/>
            </a:pPr>
            <a:r>
              <a:rPr lang="tr" altLang="de-DE" sz="2400" dirty="0">
                <a:latin typeface="+mn-lt"/>
                <a:ea typeface="Tahoma" panose="020B0604030504040204" pitchFamily="34" charset="0"/>
                <a:cs typeface="Arial" panose="020B0604020202020204" pitchFamily="34" charset="0"/>
              </a:rPr>
              <a:t>Hedefli saldırılar, belirli bir kullanıcıyı hedef alan ve herhangi bir kullanıcı tarafından çeşitli kişisel kan davaları için gerçekleştirilebilen saldırılardır.</a:t>
            </a:r>
          </a:p>
        </p:txBody>
      </p:sp>
      <p:sp>
        <p:nvSpPr>
          <p:cNvPr id="43011" name="Rectangle 2">
            <a:extLst>
              <a:ext uri="{FF2B5EF4-FFF2-40B4-BE49-F238E27FC236}">
                <a16:creationId xmlns:a16="http://schemas.microsoft.com/office/drawing/2014/main" id="{7686C7B9-4E8F-7919-25A0-87972D4A658A}"/>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3012" name="Rectangle 2">
            <a:extLst>
              <a:ext uri="{FF2B5EF4-FFF2-40B4-BE49-F238E27FC236}">
                <a16:creationId xmlns:a16="http://schemas.microsoft.com/office/drawing/2014/main" id="{91F6CEB7-8A93-93A1-EF1E-D30D800C661F}"/>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3013" name="Titel 1">
            <a:extLst>
              <a:ext uri="{FF2B5EF4-FFF2-40B4-BE49-F238E27FC236}">
                <a16:creationId xmlns:a16="http://schemas.microsoft.com/office/drawing/2014/main" id="{2D515567-B0B0-CE5D-384A-0198FF5325FA}"/>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Sosyal ağlarda güvenlik ve gizlilik</a:t>
            </a:r>
            <a:br>
              <a:rPr lang="en-US" altLang="en-US" sz="4400">
                <a:latin typeface="Calibri Light" panose="020F0302020204030204" pitchFamily="34" charset="0"/>
              </a:rPr>
            </a:br>
            <a:endParaRPr lang="en-US" altLang="en-US" sz="4400">
              <a:latin typeface="Calibri Light" panose="020F0302020204030204" pitchFamily="34" charset="0"/>
            </a:endParaRPr>
          </a:p>
        </p:txBody>
      </p:sp>
    </p:spTree>
  </p:cSld>
  <p:clrMapOvr>
    <a:masterClrMapping/>
  </p:clrMapOvr>
  <p:transition spd="med">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a:extLst>
              <a:ext uri="{FF2B5EF4-FFF2-40B4-BE49-F238E27FC236}">
                <a16:creationId xmlns:a16="http://schemas.microsoft.com/office/drawing/2014/main" id="{75CF2C16-23B9-B85B-FA31-FE49FA18E6DD}"/>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4035" name="Rectangle 2">
            <a:extLst>
              <a:ext uri="{FF2B5EF4-FFF2-40B4-BE49-F238E27FC236}">
                <a16:creationId xmlns:a16="http://schemas.microsoft.com/office/drawing/2014/main" id="{A01452E9-206B-2152-B9B3-B97B84FF5576}"/>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4036" name="Rectangle 2">
            <a:extLst>
              <a:ext uri="{FF2B5EF4-FFF2-40B4-BE49-F238E27FC236}">
                <a16:creationId xmlns:a16="http://schemas.microsoft.com/office/drawing/2014/main" id="{06742824-D9ED-FE4A-F6BD-44B53BF51FD4}"/>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graphicFrame>
        <p:nvGraphicFramePr>
          <p:cNvPr id="44037" name="Objekt 6">
            <a:extLst>
              <a:ext uri="{FF2B5EF4-FFF2-40B4-BE49-F238E27FC236}">
                <a16:creationId xmlns:a16="http://schemas.microsoft.com/office/drawing/2014/main" id="{8AC2ABD1-1674-7996-1B13-5E724FB42999}"/>
              </a:ext>
            </a:extLst>
          </p:cNvPr>
          <p:cNvGraphicFramePr>
            <a:graphicFrameLocks/>
          </p:cNvGraphicFramePr>
          <p:nvPr/>
        </p:nvGraphicFramePr>
        <p:xfrm>
          <a:off x="3935413" y="2005013"/>
          <a:ext cx="4171950" cy="4232275"/>
        </p:xfrm>
        <a:graphic>
          <a:graphicData uri="http://schemas.openxmlformats.org/presentationml/2006/ole">
            <mc:AlternateContent xmlns:mc="http://schemas.openxmlformats.org/markup-compatibility/2006">
              <mc:Choice xmlns:v="urn:schemas-microsoft-com:vml" Requires="v">
                <p:oleObj name="Bild" r:id="rId2" imgW="0" imgH="0" progId="StaticMetafile">
                  <p:embed/>
                </p:oleObj>
              </mc:Choice>
              <mc:Fallback>
                <p:oleObj name="Bild" r:id="rId2" imgW="0" imgH="0" progId="StaticMetafile">
                  <p:embed/>
                  <p:pic>
                    <p:nvPicPr>
                      <p:cNvPr id="0" name="Objekt 6"/>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35413" y="2005013"/>
                        <a:ext cx="4171950" cy="42322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44038" name="Textfeld 8">
            <a:extLst>
              <a:ext uri="{FF2B5EF4-FFF2-40B4-BE49-F238E27FC236}">
                <a16:creationId xmlns:a16="http://schemas.microsoft.com/office/drawing/2014/main" id="{A9E3AABF-52BD-5723-BF60-DBACE3F5300E}"/>
              </a:ext>
            </a:extLst>
          </p:cNvPr>
          <p:cNvSpPr txBox="1">
            <a:spLocks noChangeArrowheads="1"/>
          </p:cNvSpPr>
          <p:nvPr/>
        </p:nvSpPr>
        <p:spPr bwMode="auto">
          <a:xfrm>
            <a:off x="3071813" y="6237288"/>
            <a:ext cx="64706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r>
              <a:rPr lang="tr" altLang="en-US" sz="2400" i="1">
                <a:cs typeface="Calibri" panose="020F0502020204030204" pitchFamily="34" charset="0"/>
              </a:rPr>
              <a:t>Şekil 7: Tehditlerin sınıflandırılması (Jain ve diğerleri, 2021)</a:t>
            </a:r>
            <a:endParaRPr lang="de-DE" altLang="en-US" sz="2400" i="1">
              <a:cs typeface="Calibri" panose="020F0502020204030204" pitchFamily="34" charset="0"/>
            </a:endParaRPr>
          </a:p>
        </p:txBody>
      </p:sp>
      <p:sp>
        <p:nvSpPr>
          <p:cNvPr id="44039" name="Titel 1">
            <a:extLst>
              <a:ext uri="{FF2B5EF4-FFF2-40B4-BE49-F238E27FC236}">
                <a16:creationId xmlns:a16="http://schemas.microsoft.com/office/drawing/2014/main" id="{BD3F9C96-0AC1-96CB-5D99-43628152FC8E}"/>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Sosyal ağlarda güvenlik ve gizlilik</a:t>
            </a:r>
            <a:br>
              <a:rPr lang="en-US" altLang="en-US" sz="4400">
                <a:latin typeface="Calibri Light" panose="020F0302020204030204" pitchFamily="34" charset="0"/>
              </a:rPr>
            </a:br>
            <a:endParaRPr lang="en-US" altLang="en-US" sz="4400">
              <a:latin typeface="Calibri Light" panose="020F0302020204030204" pitchFamily="34" charset="0"/>
            </a:endParaRPr>
          </a:p>
        </p:txBody>
      </p:sp>
    </p:spTree>
  </p:cSld>
  <p:clrMapOvr>
    <a:masterClrMapping/>
  </p:clrMapOvr>
  <p:transition spd="med">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a:extLst>
              <a:ext uri="{FF2B5EF4-FFF2-40B4-BE49-F238E27FC236}">
                <a16:creationId xmlns:a16="http://schemas.microsoft.com/office/drawing/2014/main" id="{AD0E3AC8-8CCE-7BDA-ACE2-87A94D4FA29A}"/>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5059" name="Rectangle 2">
            <a:extLst>
              <a:ext uri="{FF2B5EF4-FFF2-40B4-BE49-F238E27FC236}">
                <a16:creationId xmlns:a16="http://schemas.microsoft.com/office/drawing/2014/main" id="{8F59F10F-DFF9-DC82-9AA9-395386AE3C62}"/>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5060" name="Rectangle 2">
            <a:extLst>
              <a:ext uri="{FF2B5EF4-FFF2-40B4-BE49-F238E27FC236}">
                <a16:creationId xmlns:a16="http://schemas.microsoft.com/office/drawing/2014/main" id="{4611DBB8-2FFE-AF37-D88B-63C85D9B15FC}"/>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5061" name="Textfeld 8">
            <a:extLst>
              <a:ext uri="{FF2B5EF4-FFF2-40B4-BE49-F238E27FC236}">
                <a16:creationId xmlns:a16="http://schemas.microsoft.com/office/drawing/2014/main" id="{1CE07427-8F55-1CFC-C067-43D7CB56F8D2}"/>
              </a:ext>
            </a:extLst>
          </p:cNvPr>
          <p:cNvSpPr txBox="1">
            <a:spLocks noChangeArrowheads="1"/>
          </p:cNvSpPr>
          <p:nvPr/>
        </p:nvSpPr>
        <p:spPr bwMode="auto">
          <a:xfrm>
            <a:off x="2587625" y="6197600"/>
            <a:ext cx="64706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r>
              <a:rPr lang="tr" altLang="en-US" sz="2400" i="1">
                <a:cs typeface="Calibri" panose="020F0502020204030204" pitchFamily="34" charset="0"/>
              </a:rPr>
              <a:t>Şekil 8: Tehditlerin sınıflandırılması (Jain ve diğerleri, 2021)</a:t>
            </a:r>
            <a:endParaRPr lang="de-DE" altLang="en-US" sz="2400" i="1">
              <a:cs typeface="Calibri" panose="020F0502020204030204" pitchFamily="34" charset="0"/>
            </a:endParaRPr>
          </a:p>
        </p:txBody>
      </p:sp>
      <p:grpSp>
        <p:nvGrpSpPr>
          <p:cNvPr id="45062" name="Group 39024">
            <a:extLst>
              <a:ext uri="{FF2B5EF4-FFF2-40B4-BE49-F238E27FC236}">
                <a16:creationId xmlns:a16="http://schemas.microsoft.com/office/drawing/2014/main" id="{E65927F6-2FCD-BA66-111B-E64B92A4D37A}"/>
              </a:ext>
            </a:extLst>
          </p:cNvPr>
          <p:cNvGrpSpPr>
            <a:grpSpLocks/>
          </p:cNvGrpSpPr>
          <p:nvPr/>
        </p:nvGrpSpPr>
        <p:grpSpPr bwMode="auto">
          <a:xfrm>
            <a:off x="2424113" y="2317750"/>
            <a:ext cx="7843837" cy="3109913"/>
            <a:chOff x="-18" y="-44"/>
            <a:chExt cx="47274" cy="19476"/>
          </a:xfrm>
        </p:grpSpPr>
        <p:pic>
          <p:nvPicPr>
            <p:cNvPr id="45064" name="Picture 46084">
              <a:extLst>
                <a:ext uri="{FF2B5EF4-FFF2-40B4-BE49-F238E27FC236}">
                  <a16:creationId xmlns:a16="http://schemas.microsoft.com/office/drawing/2014/main" id="{0A5601A9-42C0-F1E7-4965-D3A58F959CE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 y="-44"/>
              <a:ext cx="43311" cy="194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065" name="Rectangle 36776">
              <a:extLst>
                <a:ext uri="{FF2B5EF4-FFF2-40B4-BE49-F238E27FC236}">
                  <a16:creationId xmlns:a16="http://schemas.microsoft.com/office/drawing/2014/main" id="{CEA95FBA-356E-10EC-4971-589EFE75FC00}"/>
                </a:ext>
              </a:extLst>
            </p:cNvPr>
            <p:cNvSpPr>
              <a:spLocks noChangeArrowheads="1"/>
            </p:cNvSpPr>
            <p:nvPr/>
          </p:nvSpPr>
          <p:spPr bwMode="auto">
            <a:xfrm>
              <a:off x="15529" y="7091"/>
              <a:ext cx="1657"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tr" altLang="en-US" sz="1600" b="1">
                  <a:solidFill>
                    <a:srgbClr val="FFFFFF"/>
                  </a:solidFill>
                  <a:ea typeface="DengXian"/>
                  <a:cs typeface="Times New Roman" panose="02020603050405020304" pitchFamily="18" charset="0"/>
                </a:rPr>
                <a:t>44</a:t>
              </a:r>
              <a:endParaRPr lang="de-DE" altLang="en-US" sz="1600">
                <a:ea typeface="DengXian"/>
                <a:cs typeface="Times New Roman" panose="02020603050405020304" pitchFamily="18" charset="0"/>
              </a:endParaRPr>
            </a:p>
          </p:txBody>
        </p:sp>
        <p:sp>
          <p:nvSpPr>
            <p:cNvPr id="45066" name="Rectangle 36777">
              <a:extLst>
                <a:ext uri="{FF2B5EF4-FFF2-40B4-BE49-F238E27FC236}">
                  <a16:creationId xmlns:a16="http://schemas.microsoft.com/office/drawing/2014/main" id="{9A978CCB-2A88-ACF7-C095-574D36BEBD23}"/>
                </a:ext>
              </a:extLst>
            </p:cNvPr>
            <p:cNvSpPr>
              <a:spLocks noChangeArrowheads="1"/>
            </p:cNvSpPr>
            <p:nvPr/>
          </p:nvSpPr>
          <p:spPr bwMode="auto">
            <a:xfrm>
              <a:off x="16778" y="7091"/>
              <a:ext cx="1654"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tr" altLang="en-US" sz="1600" b="1">
                  <a:solidFill>
                    <a:srgbClr val="FFFFFF"/>
                  </a:solidFill>
                  <a:ea typeface="DengXian"/>
                  <a:cs typeface="Times New Roman" panose="02020603050405020304" pitchFamily="18" charset="0"/>
                </a:rPr>
                <a:t>%</a:t>
              </a:r>
              <a:endParaRPr lang="de-DE" altLang="en-US" sz="1600">
                <a:ea typeface="DengXian"/>
                <a:cs typeface="Times New Roman" panose="02020603050405020304" pitchFamily="18" charset="0"/>
              </a:endParaRPr>
            </a:p>
          </p:txBody>
        </p:sp>
        <p:sp>
          <p:nvSpPr>
            <p:cNvPr id="45067" name="Rectangle 36778">
              <a:extLst>
                <a:ext uri="{FF2B5EF4-FFF2-40B4-BE49-F238E27FC236}">
                  <a16:creationId xmlns:a16="http://schemas.microsoft.com/office/drawing/2014/main" id="{69C1C06B-5546-1A31-A4E4-6EE1589FD97B}"/>
                </a:ext>
              </a:extLst>
            </p:cNvPr>
            <p:cNvSpPr>
              <a:spLocks noChangeArrowheads="1"/>
            </p:cNvSpPr>
            <p:nvPr/>
          </p:nvSpPr>
          <p:spPr bwMode="auto">
            <a:xfrm>
              <a:off x="4170" y="14538"/>
              <a:ext cx="1657"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tr" altLang="en-US" sz="1600" b="1">
                  <a:solidFill>
                    <a:srgbClr val="FFFFFF"/>
                  </a:solidFill>
                  <a:ea typeface="DengXian"/>
                  <a:cs typeface="Times New Roman" panose="02020603050405020304" pitchFamily="18" charset="0"/>
                </a:rPr>
                <a:t>30</a:t>
              </a:r>
              <a:endParaRPr lang="de-DE" altLang="en-US" sz="1600">
                <a:ea typeface="DengXian"/>
                <a:cs typeface="Times New Roman" panose="02020603050405020304" pitchFamily="18" charset="0"/>
              </a:endParaRPr>
            </a:p>
          </p:txBody>
        </p:sp>
        <p:sp>
          <p:nvSpPr>
            <p:cNvPr id="45068" name="Rectangle 36779">
              <a:extLst>
                <a:ext uri="{FF2B5EF4-FFF2-40B4-BE49-F238E27FC236}">
                  <a16:creationId xmlns:a16="http://schemas.microsoft.com/office/drawing/2014/main" id="{A1CFB315-9F3A-8381-B569-7BB309C0CD7C}"/>
                </a:ext>
              </a:extLst>
            </p:cNvPr>
            <p:cNvSpPr>
              <a:spLocks noChangeArrowheads="1"/>
            </p:cNvSpPr>
            <p:nvPr/>
          </p:nvSpPr>
          <p:spPr bwMode="auto">
            <a:xfrm>
              <a:off x="5418" y="14538"/>
              <a:ext cx="1654"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tr" altLang="en-US" sz="1600" b="1">
                  <a:solidFill>
                    <a:srgbClr val="FFFFFF"/>
                  </a:solidFill>
                  <a:ea typeface="DengXian"/>
                  <a:cs typeface="Times New Roman" panose="02020603050405020304" pitchFamily="18" charset="0"/>
                </a:rPr>
                <a:t>%</a:t>
              </a:r>
              <a:endParaRPr lang="de-DE" altLang="en-US" sz="1600">
                <a:ea typeface="DengXian"/>
                <a:cs typeface="Times New Roman" panose="02020603050405020304" pitchFamily="18" charset="0"/>
              </a:endParaRPr>
            </a:p>
          </p:txBody>
        </p:sp>
        <p:sp>
          <p:nvSpPr>
            <p:cNvPr id="45069" name="Rectangle 36774">
              <a:extLst>
                <a:ext uri="{FF2B5EF4-FFF2-40B4-BE49-F238E27FC236}">
                  <a16:creationId xmlns:a16="http://schemas.microsoft.com/office/drawing/2014/main" id="{823639AF-D645-D2E2-92E2-5CD5C0AFA1C6}"/>
                </a:ext>
              </a:extLst>
            </p:cNvPr>
            <p:cNvSpPr>
              <a:spLocks noChangeArrowheads="1"/>
            </p:cNvSpPr>
            <p:nvPr/>
          </p:nvSpPr>
          <p:spPr bwMode="auto">
            <a:xfrm>
              <a:off x="1471" y="7463"/>
              <a:ext cx="1657" cy="2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tr" altLang="en-US" sz="1600" b="1">
                  <a:solidFill>
                    <a:srgbClr val="FFFFFF"/>
                  </a:solidFill>
                  <a:ea typeface="DengXian"/>
                  <a:cs typeface="Times New Roman" panose="02020603050405020304" pitchFamily="18" charset="0"/>
                </a:rPr>
                <a:t>10</a:t>
              </a:r>
              <a:endParaRPr lang="de-DE" altLang="en-US" sz="1600">
                <a:ea typeface="DengXian"/>
                <a:cs typeface="Times New Roman" panose="02020603050405020304" pitchFamily="18" charset="0"/>
              </a:endParaRPr>
            </a:p>
          </p:txBody>
        </p:sp>
        <p:sp>
          <p:nvSpPr>
            <p:cNvPr id="45070" name="Rectangle 36775">
              <a:extLst>
                <a:ext uri="{FF2B5EF4-FFF2-40B4-BE49-F238E27FC236}">
                  <a16:creationId xmlns:a16="http://schemas.microsoft.com/office/drawing/2014/main" id="{1E3F8E07-4158-5B6D-4A1A-F68B49D3AD68}"/>
                </a:ext>
              </a:extLst>
            </p:cNvPr>
            <p:cNvSpPr>
              <a:spLocks noChangeArrowheads="1"/>
            </p:cNvSpPr>
            <p:nvPr/>
          </p:nvSpPr>
          <p:spPr bwMode="auto">
            <a:xfrm>
              <a:off x="2719" y="7463"/>
              <a:ext cx="1654" cy="2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tr" altLang="en-US" sz="1600" b="1">
                  <a:solidFill>
                    <a:srgbClr val="FFFFFF"/>
                  </a:solidFill>
                  <a:ea typeface="DengXian"/>
                  <a:cs typeface="Times New Roman" panose="02020603050405020304" pitchFamily="18" charset="0"/>
                </a:rPr>
                <a:t>%</a:t>
              </a:r>
              <a:endParaRPr lang="de-DE" altLang="en-US" sz="1600">
                <a:ea typeface="DengXian"/>
                <a:cs typeface="Times New Roman" panose="02020603050405020304" pitchFamily="18" charset="0"/>
              </a:endParaRPr>
            </a:p>
          </p:txBody>
        </p:sp>
        <p:sp>
          <p:nvSpPr>
            <p:cNvPr id="45071" name="Rectangle 36772">
              <a:extLst>
                <a:ext uri="{FF2B5EF4-FFF2-40B4-BE49-F238E27FC236}">
                  <a16:creationId xmlns:a16="http://schemas.microsoft.com/office/drawing/2014/main" id="{FEF3559F-56FA-0075-768B-2FBCC5DAE98A}"/>
                </a:ext>
              </a:extLst>
            </p:cNvPr>
            <p:cNvSpPr>
              <a:spLocks noChangeArrowheads="1"/>
            </p:cNvSpPr>
            <p:nvPr/>
          </p:nvSpPr>
          <p:spPr bwMode="auto">
            <a:xfrm>
              <a:off x="5008" y="2436"/>
              <a:ext cx="1657"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tr" altLang="en-US" sz="1600" b="1">
                  <a:solidFill>
                    <a:srgbClr val="FFFFFF"/>
                  </a:solidFill>
                  <a:ea typeface="DengXian"/>
                  <a:cs typeface="Times New Roman" panose="02020603050405020304" pitchFamily="18" charset="0"/>
                </a:rPr>
                <a:t>16</a:t>
              </a:r>
              <a:endParaRPr lang="de-DE" altLang="en-US" sz="1600">
                <a:ea typeface="DengXian"/>
                <a:cs typeface="Times New Roman" panose="02020603050405020304" pitchFamily="18" charset="0"/>
              </a:endParaRPr>
            </a:p>
          </p:txBody>
        </p:sp>
        <p:sp>
          <p:nvSpPr>
            <p:cNvPr id="45072" name="Rectangle 36773">
              <a:extLst>
                <a:ext uri="{FF2B5EF4-FFF2-40B4-BE49-F238E27FC236}">
                  <a16:creationId xmlns:a16="http://schemas.microsoft.com/office/drawing/2014/main" id="{0276B8EA-0BEE-8E1E-D607-8A895C978E3C}"/>
                </a:ext>
              </a:extLst>
            </p:cNvPr>
            <p:cNvSpPr>
              <a:spLocks noChangeArrowheads="1"/>
            </p:cNvSpPr>
            <p:nvPr/>
          </p:nvSpPr>
          <p:spPr bwMode="auto">
            <a:xfrm>
              <a:off x="6256" y="2436"/>
              <a:ext cx="1654"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tr" altLang="en-US" sz="1600" b="1">
                  <a:solidFill>
                    <a:srgbClr val="FFFFFF"/>
                  </a:solidFill>
                  <a:ea typeface="DengXian"/>
                  <a:cs typeface="Times New Roman" panose="02020603050405020304" pitchFamily="18" charset="0"/>
                </a:rPr>
                <a:t>%</a:t>
              </a:r>
              <a:endParaRPr lang="de-DE" altLang="en-US" sz="1600">
                <a:ea typeface="DengXian"/>
                <a:cs typeface="Times New Roman" panose="02020603050405020304" pitchFamily="18" charset="0"/>
              </a:endParaRPr>
            </a:p>
          </p:txBody>
        </p:sp>
        <p:sp>
          <p:nvSpPr>
            <p:cNvPr id="45073" name="Rectangle 587">
              <a:extLst>
                <a:ext uri="{FF2B5EF4-FFF2-40B4-BE49-F238E27FC236}">
                  <a16:creationId xmlns:a16="http://schemas.microsoft.com/office/drawing/2014/main" id="{C2BB84D9-0C61-6FE7-082C-1EB48D762A39}"/>
                </a:ext>
              </a:extLst>
            </p:cNvPr>
            <p:cNvSpPr>
              <a:spLocks noChangeArrowheads="1"/>
            </p:cNvSpPr>
            <p:nvPr/>
          </p:nvSpPr>
          <p:spPr bwMode="auto">
            <a:xfrm>
              <a:off x="23563" y="3080"/>
              <a:ext cx="6878" cy="2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tr" altLang="en-US" sz="2000" b="1">
                  <a:solidFill>
                    <a:srgbClr val="404040"/>
                  </a:solidFill>
                  <a:ea typeface="DengXian"/>
                  <a:cs typeface="Times New Roman" panose="02020603050405020304" pitchFamily="18" charset="0"/>
                </a:rPr>
                <a:t>Casusluk</a:t>
              </a:r>
              <a:endParaRPr lang="de-DE" altLang="en-US" sz="2000" b="1">
                <a:ea typeface="DengXian"/>
                <a:cs typeface="Times New Roman" panose="02020603050405020304" pitchFamily="18" charset="0"/>
              </a:endParaRPr>
            </a:p>
          </p:txBody>
        </p:sp>
        <p:sp>
          <p:nvSpPr>
            <p:cNvPr id="45074" name="Rectangle 588">
              <a:extLst>
                <a:ext uri="{FF2B5EF4-FFF2-40B4-BE49-F238E27FC236}">
                  <a16:creationId xmlns:a16="http://schemas.microsoft.com/office/drawing/2014/main" id="{62F265FC-1A33-F3DF-DA41-7498635CBDDC}"/>
                </a:ext>
              </a:extLst>
            </p:cNvPr>
            <p:cNvSpPr>
              <a:spLocks noChangeArrowheads="1"/>
            </p:cNvSpPr>
            <p:nvPr/>
          </p:nvSpPr>
          <p:spPr bwMode="auto">
            <a:xfrm>
              <a:off x="23563" y="6706"/>
              <a:ext cx="13824" cy="2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tr" altLang="en-US" sz="2000" b="1">
                  <a:solidFill>
                    <a:srgbClr val="404040"/>
                  </a:solidFill>
                  <a:ea typeface="DengXian"/>
                  <a:cs typeface="Times New Roman" panose="02020603050405020304" pitchFamily="18" charset="0"/>
                </a:rPr>
                <a:t>kişisel kazanç için</a:t>
              </a:r>
              <a:endParaRPr lang="de-DE" altLang="en-US" sz="2000" b="1">
                <a:ea typeface="DengXian"/>
                <a:cs typeface="Times New Roman" panose="02020603050405020304" pitchFamily="18" charset="0"/>
              </a:endParaRPr>
            </a:p>
          </p:txBody>
        </p:sp>
        <p:sp>
          <p:nvSpPr>
            <p:cNvPr id="45075" name="Rectangle 589">
              <a:extLst>
                <a:ext uri="{FF2B5EF4-FFF2-40B4-BE49-F238E27FC236}">
                  <a16:creationId xmlns:a16="http://schemas.microsoft.com/office/drawing/2014/main" id="{F916960E-324B-C8E1-F482-4C5F444248AE}"/>
                </a:ext>
              </a:extLst>
            </p:cNvPr>
            <p:cNvSpPr>
              <a:spLocks noChangeArrowheads="1"/>
            </p:cNvSpPr>
            <p:nvPr/>
          </p:nvSpPr>
          <p:spPr bwMode="auto">
            <a:xfrm>
              <a:off x="23563" y="10333"/>
              <a:ext cx="15598" cy="2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tr" altLang="en-US" sz="2000" b="1">
                  <a:solidFill>
                    <a:srgbClr val="404040"/>
                  </a:solidFill>
                  <a:ea typeface="DengXian"/>
                  <a:cs typeface="Times New Roman" panose="02020603050405020304" pitchFamily="18" charset="0"/>
                </a:rPr>
                <a:t>kurumsal kazanç için</a:t>
              </a:r>
              <a:endParaRPr lang="de-DE" altLang="en-US" sz="2000" b="1">
                <a:ea typeface="DengXian"/>
                <a:cs typeface="Times New Roman" panose="02020603050405020304" pitchFamily="18" charset="0"/>
              </a:endParaRPr>
            </a:p>
          </p:txBody>
        </p:sp>
        <p:sp>
          <p:nvSpPr>
            <p:cNvPr id="45076" name="Rectangle 590">
              <a:extLst>
                <a:ext uri="{FF2B5EF4-FFF2-40B4-BE49-F238E27FC236}">
                  <a16:creationId xmlns:a16="http://schemas.microsoft.com/office/drawing/2014/main" id="{8327FFE0-8B8E-22FA-CD77-A5756F37EDAD}"/>
                </a:ext>
              </a:extLst>
            </p:cNvPr>
            <p:cNvSpPr>
              <a:spLocks noChangeArrowheads="1"/>
            </p:cNvSpPr>
            <p:nvPr/>
          </p:nvSpPr>
          <p:spPr bwMode="auto">
            <a:xfrm>
              <a:off x="23563" y="13959"/>
              <a:ext cx="23693" cy="2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tr" altLang="en-US" b="1">
                  <a:solidFill>
                    <a:srgbClr val="404040"/>
                  </a:solidFill>
                  <a:ea typeface="DengXian"/>
                  <a:cs typeface="Times New Roman" panose="02020603050405020304" pitchFamily="18" charset="0"/>
                </a:rPr>
                <a:t>Politik veya sosyal bir amacı desteklemek için</a:t>
              </a:r>
              <a:endParaRPr lang="de-DE" altLang="en-US" b="1">
                <a:ea typeface="DengXian"/>
                <a:cs typeface="Times New Roman" panose="02020603050405020304" pitchFamily="18" charset="0"/>
              </a:endParaRPr>
            </a:p>
          </p:txBody>
        </p:sp>
      </p:grpSp>
      <p:sp>
        <p:nvSpPr>
          <p:cNvPr id="45063" name="Titel 1">
            <a:extLst>
              <a:ext uri="{FF2B5EF4-FFF2-40B4-BE49-F238E27FC236}">
                <a16:creationId xmlns:a16="http://schemas.microsoft.com/office/drawing/2014/main" id="{664E2618-D4F8-A071-3E0B-5F94AB063770}"/>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Sosyal ağlarda güvenlik ve gizlilik</a:t>
            </a:r>
            <a:br>
              <a:rPr lang="en-US" altLang="en-US" sz="4400">
                <a:latin typeface="Calibri Light" panose="020F0302020204030204" pitchFamily="34" charset="0"/>
              </a:rPr>
            </a:br>
            <a:endParaRPr lang="en-US" altLang="en-US" sz="4400">
              <a:latin typeface="Calibri Light" panose="020F0302020204030204" pitchFamily="34" charset="0"/>
            </a:endParaRPr>
          </a:p>
        </p:txBody>
      </p:sp>
    </p:spTree>
  </p:cSld>
  <p:clrMapOvr>
    <a:masterClrMapping/>
  </p:clrMapOvr>
  <p:transition spd="med">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Inhaltsplatzhalter 7">
            <a:extLst>
              <a:ext uri="{FF2B5EF4-FFF2-40B4-BE49-F238E27FC236}">
                <a16:creationId xmlns:a16="http://schemas.microsoft.com/office/drawing/2014/main" id="{E456EE94-7E29-59D0-B654-3A433DA2DEBA}"/>
              </a:ext>
            </a:extLst>
          </p:cNvPr>
          <p:cNvSpPr>
            <a:spLocks noGrp="1" noChangeArrowheads="1"/>
          </p:cNvSpPr>
          <p:nvPr>
            <p:ph idx="4294967295"/>
          </p:nvPr>
        </p:nvSpPr>
        <p:spPr bwMode="auto">
          <a:xfrm>
            <a:off x="623888" y="2133600"/>
            <a:ext cx="11233150" cy="452596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just">
              <a:spcBef>
                <a:spcPts val="600"/>
              </a:spcBef>
              <a:spcAft>
                <a:spcPts val="600"/>
              </a:spcAft>
            </a:pPr>
            <a:r>
              <a:rPr lang="tr" altLang="en-US">
                <a:cs typeface="Arial" panose="020B0604020202020204" pitchFamily="34" charset="0"/>
              </a:rPr>
              <a:t>CAPTCHA, çok faktörlü kimlik doğrulama ve arkadaşların fotoğraflı kimlik doğrulaması gibi kimlik doğrulama prosedürleri önerilmiştir.</a:t>
            </a:r>
          </a:p>
          <a:p>
            <a:pPr algn="just">
              <a:spcBef>
                <a:spcPts val="600"/>
              </a:spcBef>
              <a:spcAft>
                <a:spcPts val="600"/>
              </a:spcAft>
            </a:pPr>
            <a:r>
              <a:rPr lang="tr" altLang="en-US">
                <a:cs typeface="Arial" panose="020B0604020202020204" pitchFamily="34" charset="0"/>
              </a:rPr>
              <a:t>Müşterinin kişisel bilgileri yabancılar veya uygulamalar tarafından istenmeyen erişimden girmesine izin veren güvenlik ve gizlilik ayarı .</a:t>
            </a:r>
            <a:endParaRPr lang="en-US" altLang="en-US">
              <a:cs typeface="Arial" panose="020B0604020202020204" pitchFamily="34" charset="0"/>
            </a:endParaRPr>
          </a:p>
          <a:p>
            <a:pPr algn="just">
              <a:spcBef>
                <a:spcPts val="600"/>
              </a:spcBef>
              <a:spcAft>
                <a:spcPts val="600"/>
              </a:spcAft>
            </a:pPr>
            <a:r>
              <a:rPr lang="tr" altLang="en-US">
                <a:cs typeface="Arial" panose="020B0604020202020204" pitchFamily="34" charset="0"/>
              </a:rPr>
              <a:t>Kullanıcı, kendi ağlarındaki herhangi bir kullanıcı tarafından yapılan herhangi bir kötüye kullanım veya politika ihlali bildiriminde bulunur. yani, Facebook bir kullanıcı raporu aldığında, Facebook'un topluluk standartlarına göre incelenir ve kaldırılır.</a:t>
            </a:r>
            <a:endParaRPr lang="de-DE" altLang="en-US">
              <a:cs typeface="Arial" panose="020B0604020202020204" pitchFamily="34" charset="0"/>
            </a:endParaRPr>
          </a:p>
        </p:txBody>
      </p:sp>
      <p:sp>
        <p:nvSpPr>
          <p:cNvPr id="46083" name="Rectangle 2">
            <a:extLst>
              <a:ext uri="{FF2B5EF4-FFF2-40B4-BE49-F238E27FC236}">
                <a16:creationId xmlns:a16="http://schemas.microsoft.com/office/drawing/2014/main" id="{BB76FB25-C5A4-52B0-9225-372683A0F69A}"/>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6084" name="Rectangle 2">
            <a:extLst>
              <a:ext uri="{FF2B5EF4-FFF2-40B4-BE49-F238E27FC236}">
                <a16:creationId xmlns:a16="http://schemas.microsoft.com/office/drawing/2014/main" id="{F4CDD781-8D3E-86BD-48AC-0B2C3F25F162}"/>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6085" name="Rectangle 2">
            <a:extLst>
              <a:ext uri="{FF2B5EF4-FFF2-40B4-BE49-F238E27FC236}">
                <a16:creationId xmlns:a16="http://schemas.microsoft.com/office/drawing/2014/main" id="{92A26075-8413-046D-9519-55B89A34305E}"/>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6086" name="Textfeld 6">
            <a:extLst>
              <a:ext uri="{FF2B5EF4-FFF2-40B4-BE49-F238E27FC236}">
                <a16:creationId xmlns:a16="http://schemas.microsoft.com/office/drawing/2014/main" id="{1D7CB75F-7B85-1A14-8B23-B42C9B1A1620}"/>
              </a:ext>
            </a:extLst>
          </p:cNvPr>
          <p:cNvSpPr txBox="1">
            <a:spLocks noChangeArrowheads="1"/>
          </p:cNvSpPr>
          <p:nvPr/>
        </p:nvSpPr>
        <p:spPr bwMode="auto">
          <a:xfrm>
            <a:off x="2954338" y="2443163"/>
            <a:ext cx="1841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6087" name="Rectangle 2">
            <a:extLst>
              <a:ext uri="{FF2B5EF4-FFF2-40B4-BE49-F238E27FC236}">
                <a16:creationId xmlns:a16="http://schemas.microsoft.com/office/drawing/2014/main" id="{FE128CEF-A34A-EC6C-66B6-5F0DF186FA3F}"/>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6088" name="Titel 1">
            <a:extLst>
              <a:ext uri="{FF2B5EF4-FFF2-40B4-BE49-F238E27FC236}">
                <a16:creationId xmlns:a16="http://schemas.microsoft.com/office/drawing/2014/main" id="{9A3E9271-83B6-9585-9B30-D0A94B8B0AA2}"/>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Sosyal ağ operatörleri için çözümler</a:t>
            </a:r>
          </a:p>
        </p:txBody>
      </p:sp>
    </p:spTree>
  </p:cSld>
  <p:clrMapOvr>
    <a:masterClrMapping/>
  </p:clrMapOvr>
  <p:transition spd="med">
    <p:fade/>
  </p:transition>
</p:sld>
</file>

<file path=ppt/theme/theme1.xml><?xml version="1.0" encoding="utf-8"?>
<a:theme xmlns:a="http://schemas.openxmlformats.org/drawingml/2006/main" name="Default Design">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5cd59e47-d6b3-48e0-bf9b-34f99d15e7ba">
      <Terms xmlns="http://schemas.microsoft.com/office/infopath/2007/PartnerControls"/>
    </lcf76f155ced4ddcb4097134ff3c332f>
    <TaxCatchAll xmlns="181bb22a-d05a-442b-9959-f775302b5272"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kument" ma:contentTypeID="0x010100B0CE1FA9B2DBF24481AA0B0C98AF3289" ma:contentTypeVersion="14" ma:contentTypeDescription="Ein neues Dokument erstellen." ma:contentTypeScope="" ma:versionID="3b645cafeb509da709f7c167b5928668">
  <xsd:schema xmlns:xsd="http://www.w3.org/2001/XMLSchema" xmlns:xs="http://www.w3.org/2001/XMLSchema" xmlns:p="http://schemas.microsoft.com/office/2006/metadata/properties" xmlns:ns2="5cd59e47-d6b3-48e0-bf9b-34f99d15e7ba" xmlns:ns3="181bb22a-d05a-442b-9959-f775302b5272" targetNamespace="http://schemas.microsoft.com/office/2006/metadata/properties" ma:root="true" ma:fieldsID="a5f42ebec39323fedf15a1a63a524db1" ns2:_="" ns3:_="">
    <xsd:import namespace="5cd59e47-d6b3-48e0-bf9b-34f99d15e7ba"/>
    <xsd:import namespace="181bb22a-d05a-442b-9959-f775302b52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Bildmarkierungen"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81bb22a-d05a-442b-9959-f775302b527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cf45fc0-8956-488d-a923-ee4d2078b09f}" ma:internalName="TaxCatchAll" ma:showField="CatchAllData" ma:web="181bb22a-d05a-442b-9959-f775302b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D3DA530-A6FF-4A53-A204-2A992598A88A}">
  <ds:schemaRefs>
    <ds:schemaRef ds:uri="http://schemas.microsoft.com/office/2006/metadata/properties"/>
    <ds:schemaRef ds:uri="http://schemas.microsoft.com/office/infopath/2007/PartnerControls"/>
    <ds:schemaRef ds:uri="5cd59e47-d6b3-48e0-bf9b-34f99d15e7ba"/>
    <ds:schemaRef ds:uri="181bb22a-d05a-442b-9959-f775302b5272"/>
  </ds:schemaRefs>
</ds:datastoreItem>
</file>

<file path=customXml/itemProps2.xml><?xml version="1.0" encoding="utf-8"?>
<ds:datastoreItem xmlns:ds="http://schemas.openxmlformats.org/officeDocument/2006/customXml" ds:itemID="{0539BEC2-CDB4-4F41-8C50-DE59504EDE4F}">
  <ds:schemaRefs>
    <ds:schemaRef ds:uri="http://schemas.microsoft.com/sharepoint/v3/contenttype/forms"/>
  </ds:schemaRefs>
</ds:datastoreItem>
</file>

<file path=customXml/itemProps3.xml><?xml version="1.0" encoding="utf-8"?>
<ds:datastoreItem xmlns:ds="http://schemas.openxmlformats.org/officeDocument/2006/customXml" ds:itemID="{45721D35-C737-495E-B6B2-E8F0C2B99416}"/>
</file>

<file path=docProps/app.xml><?xml version="1.0" encoding="utf-8"?>
<Properties xmlns="http://schemas.openxmlformats.org/officeDocument/2006/extended-properties" xmlns:vt="http://schemas.openxmlformats.org/officeDocument/2006/docPropsVTypes">
  <Template>Office Theme</Template>
  <TotalTime>3300</TotalTime>
  <Words>1897</Words>
  <Application>Microsoft Office PowerPoint</Application>
  <PresentationFormat>Geniş ekran</PresentationFormat>
  <Paragraphs>182</Paragraphs>
  <Slides>31</Slides>
  <Notes>1</Notes>
  <HiddenSlides>0</HiddenSlides>
  <MMClips>0</MMClips>
  <ScaleCrop>false</ScaleCrop>
  <HeadingPairs>
    <vt:vector size="8" baseType="variant">
      <vt:variant>
        <vt:lpstr>Kullanılan Yazı Tipleri</vt:lpstr>
      </vt:variant>
      <vt:variant>
        <vt:i4>5</vt:i4>
      </vt:variant>
      <vt:variant>
        <vt:lpstr>Tema</vt:lpstr>
      </vt:variant>
      <vt:variant>
        <vt:i4>1</vt:i4>
      </vt:variant>
      <vt:variant>
        <vt:lpstr>Eklenmiş OLE Hizmet Programları</vt:lpstr>
      </vt:variant>
      <vt:variant>
        <vt:i4>2</vt:i4>
      </vt:variant>
      <vt:variant>
        <vt:lpstr>Slayt Başlıkları</vt:lpstr>
      </vt:variant>
      <vt:variant>
        <vt:i4>31</vt:i4>
      </vt:variant>
    </vt:vector>
  </HeadingPairs>
  <TitlesOfParts>
    <vt:vector size="39" baseType="lpstr">
      <vt:lpstr>Arial</vt:lpstr>
      <vt:lpstr>Calibri</vt:lpstr>
      <vt:lpstr>Calibri Light</vt:lpstr>
      <vt:lpstr>Times New Roman</vt:lpstr>
      <vt:lpstr>Wingdings</vt:lpstr>
      <vt:lpstr>Default Design</vt:lpstr>
      <vt:lpstr>Picture</vt:lpstr>
      <vt:lpstr>Bild</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vector>
  </TitlesOfParts>
  <Company>ARR&amp;BC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Project name: Danube Velo Route  Lead Partner: Agency for Regional Development and Business Center - Vidin  Partner 1: Romanian Association for Electronic and Software Industry Oltenia Subsidiary  Partner 2: The Local Employers' Association for Small and Middle Enterprises  Donor: Cross-Border Cooperation Programme 2007-2013 Romania - Bulgaria</dc:title>
  <dc:creator>E. Stefanov</dc:creator>
  <cp:lastModifiedBy>Ali Gokdemir</cp:lastModifiedBy>
  <cp:revision>367</cp:revision>
  <dcterms:created xsi:type="dcterms:W3CDTF">2009-06-01T12:28:12Z</dcterms:created>
  <dcterms:modified xsi:type="dcterms:W3CDTF">2022-11-25T07:32:19Z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ies>
</file>