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341" r:id="rId14"/>
    <p:sldId id="270" r:id="rId15"/>
    <p:sldId id="342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2" r:id="rId24"/>
    <p:sldId id="283" r:id="rId25"/>
    <p:sldId id="284" r:id="rId26"/>
    <p:sldId id="286" r:id="rId27"/>
    <p:sldId id="289" r:id="rId28"/>
    <p:sldId id="290" r:id="rId29"/>
    <p:sldId id="291" r:id="rId30"/>
    <p:sldId id="294" r:id="rId31"/>
    <p:sldId id="296" r:id="rId32"/>
    <p:sldId id="298" r:id="rId33"/>
    <p:sldId id="300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5" r:id="rId47"/>
    <p:sldId id="316" r:id="rId48"/>
    <p:sldId id="317" r:id="rId49"/>
    <p:sldId id="318" r:id="rId50"/>
    <p:sldId id="320" r:id="rId51"/>
    <p:sldId id="322" r:id="rId52"/>
    <p:sldId id="323" r:id="rId53"/>
    <p:sldId id="325" r:id="rId54"/>
    <p:sldId id="326" r:id="rId55"/>
    <p:sldId id="327" r:id="rId56"/>
    <p:sldId id="329" r:id="rId57"/>
    <p:sldId id="330" r:id="rId58"/>
    <p:sldId id="331" r:id="rId59"/>
    <p:sldId id="332" r:id="rId60"/>
    <p:sldId id="333" r:id="rId61"/>
    <p:sldId id="334" r:id="rId62"/>
    <p:sldId id="335" r:id="rId63"/>
    <p:sldId id="337" r:id="rId64"/>
    <p:sldId id="339" r:id="rId65"/>
    <p:sldId id="340" r:id="rId66"/>
  </p:sldIdLst>
  <p:sldSz cx="12192000" cy="6858000"/>
  <p:notesSz cx="6858000" cy="9144000"/>
  <p:defaultTextStyle>
    <a:defPPr>
      <a:defRPr lang="d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 varScale="1">
        <p:scale>
          <a:sx n="86" d="100"/>
          <a:sy n="86" d="100"/>
        </p:scale>
        <p:origin x="3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centered</a:t>
            </a:r>
            <a:br>
              <a:rPr lang="en-US" dirty="0"/>
            </a:br>
            <a:r>
              <a:rPr lang="en-US" dirty="0"/>
              <a:t>Arial 60</a:t>
            </a:r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Optional Subtitle</a:t>
            </a:r>
          </a:p>
          <a:p>
            <a:r>
              <a:rPr lang="en-US" dirty="0"/>
              <a:t>centered, Arial 28</a:t>
            </a:r>
          </a:p>
        </p:txBody>
      </p:sp>
    </p:spTree>
    <p:extLst>
      <p:ext uri="{BB962C8B-B14F-4D97-AF65-F5344CB8AC3E}">
        <p14:creationId xmlns:p14="http://schemas.microsoft.com/office/powerpoint/2010/main" val="1246631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111693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025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903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7477369-1FC9-4996-BA29-7E78ACBC8945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1A3D69D-38EB-49C6-AD50-33E6CA498CA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479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DD3923A-487B-4474-84D5-E8031B87DD6D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C0C97D-7213-43F6-970F-647D382CDBD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140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AE3ABF5-5AEC-43D9-8D55-45D99A1B7BFB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49242D5-F5DB-42A2-B636-4E74216FE7D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356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CA44943-E7D0-4DFD-BBAC-84A6CF3C89A8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7D05C74-66DF-4114-BE3A-7033B1BDDEEE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816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787E19F-E877-4DCC-BBBA-8B48A3A85BD9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775CCFF-FC85-474C-960E-763E869FECA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91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01144C5-EB62-405C-8010-201B4C04963A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F50743E-77AA-44B2-9629-B1B3CD19FF26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715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1BD069E-7942-4FCB-B7A4-75EC4592677E}" type="datetimeFigureOut">
              <a:rPr lang="en-US"/>
              <a:pPr>
                <a:defRPr/>
              </a:pPr>
              <a:t>11/19/2022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6D7E69C-94AB-4B8E-B6DE-879F7BC6DBB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389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5360" y="1481328"/>
            <a:ext cx="11521280" cy="4926616"/>
          </a:xfrm>
        </p:spPr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 baseline="0">
                <a:latin typeface="Calibri" panose="020F0502020204030204" pitchFamily="34" charset="0"/>
              </a:defRPr>
            </a:lvl2pPr>
            <a:lvl3pPr>
              <a:defRPr baseline="0">
                <a:latin typeface="Calibri" panose="020F0502020204030204" pitchFamily="34" charset="0"/>
              </a:defRPr>
            </a:lvl3pPr>
            <a:lvl4pPr>
              <a:defRPr baseline="0">
                <a:latin typeface="Calibri" panose="020F0502020204030204" pitchFamily="34" charset="0"/>
              </a:defRPr>
            </a:lvl4pPr>
            <a:lvl5pPr>
              <a:defRPr baseline="0">
                <a:latin typeface="Calibri" panose="020F050202020403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335360" y="274638"/>
            <a:ext cx="11521280" cy="1143000"/>
          </a:xfrm>
        </p:spPr>
        <p:txBody>
          <a:bodyPr rtlCol="0">
            <a:normAutofit/>
          </a:bodyPr>
          <a:lstStyle>
            <a:lvl1pPr>
              <a:defRPr sz="4000">
                <a:latin typeface="Segoe UI Black" panose="020B0A02040204020203" pitchFamily="34" charset="0"/>
                <a:ea typeface="Segoe UI Black" panose="020B0A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47C09A4-E1C1-469E-BD0B-DE52295046AC}" type="slidenum">
              <a:rPr lang="pl-PL"/>
              <a:pPr>
                <a:defRPr/>
              </a:pPr>
              <a:t>‹nr.›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2562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5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sz="6000" b="1">
                <a:latin typeface="Arial" panose="020B0604020202020204" pitchFamily="34" charset="0"/>
                <a:cs typeface="Arial" panose="020B0604020202020204" pitchFamily="34" charset="0"/>
              </a:rPr>
              <a:t>Introduktion til kryptografi</a:t>
            </a:r>
          </a:p>
        </p:txBody>
      </p:sp>
      <p:pic>
        <p:nvPicPr>
          <p:cNvPr id="1331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Kryptografi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Mekanisme , hvorved indholdet af en besked er skjult for andre enheder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Kryptering handler om at kryptere beskeder og gøre indholdet af beskeden uforståeligt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8136" b="13000"/>
          <a:stretch/>
        </p:blipFill>
        <p:spPr>
          <a:xfrm>
            <a:off x="1832685" y="4257979"/>
            <a:ext cx="7955892" cy="21877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Krypteringsanalyse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Sådan dekrypteres beskeden uden at kende nøglen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Kryptografer og kryptoanalytikere er faktisk de samme mennesker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Redundans</a:t>
            </a:r>
          </a:p>
        </p:txBody>
      </p:sp>
      <p:sp>
        <p:nvSpPr>
          <p:cNvPr id="1945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Oplysninger i beskeder er generelt overflødige</a:t>
            </a:r>
          </a:p>
          <a:p>
            <a:pPr marL="566738" indent="-457200"/>
            <a:r>
              <a:rPr lang="da" altLang="en-US" dirty="0"/>
              <a:t>Redundansen af information letter krypteringsanalyse</a:t>
            </a:r>
          </a:p>
          <a:p>
            <a:pPr marL="566738" indent="-457200"/>
            <a:r>
              <a:rPr lang="da" dirty="0"/>
              <a:t>Det gør det muligt at identificere gyldige meddelelser ved at kassere dem, der ikke indeholder sand information.</a:t>
            </a:r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Redundans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a" dirty="0"/>
              <a:t>Eksempel: Indkodning af en sekvens af de fire farver BLÅ, GRØN, RØD og GUL.</a:t>
            </a:r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a" dirty="0"/>
              <a:t>Disse kan kodes:</a:t>
            </a:r>
          </a:p>
          <a:p>
            <a:pPr marL="914400" lvl="1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da" dirty="0"/>
              <a:t>med 2 bit (00, 01, 10, 11)</a:t>
            </a:r>
            <a:endParaRPr lang="en-US" dirty="0"/>
          </a:p>
          <a:p>
            <a:pPr marL="914400" lvl="1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da" dirty="0"/>
              <a:t>som 4 forskellige store bogstaver</a:t>
            </a:r>
          </a:p>
          <a:p>
            <a:pPr marL="914400" lvl="1" indent="-4572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da" dirty="0"/>
              <a:t>kryptering af farvenavnene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Redundans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fontAlgn="auto">
              <a:spcAft>
                <a:spcPts val="0"/>
              </a:spcAft>
              <a:buNone/>
              <a:defRPr/>
            </a:pPr>
            <a:r>
              <a:rPr lang="da" dirty="0"/>
              <a:t>Første tilfælde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af entiteter (bits) bruges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Udskiftning af hvert farvenavn med de tilsvarende 2 bit skjuler den oprindelige sekvens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Rækkefølgen af enhederne er den samme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Farve og værdier kan ikke forbindes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Redundans</a:t>
            </a:r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da" altLang="en-US" dirty="0"/>
              <a:t>Andet tilfælde</a:t>
            </a:r>
          </a:p>
          <a:p>
            <a:pPr marL="566738" indent="-457200"/>
            <a:r>
              <a:rPr lang="da" altLang="en-US" dirty="0"/>
              <a:t>Rækkefølgen kan identificeres</a:t>
            </a:r>
          </a:p>
          <a:p>
            <a:pPr marL="109538" indent="0">
              <a:buNone/>
            </a:pPr>
            <a:r>
              <a:rPr lang="da" altLang="en-US" dirty="0"/>
              <a:t>Tredje tilfælde</a:t>
            </a:r>
            <a:endParaRPr lang="en-US" altLang="en-US" dirty="0"/>
          </a:p>
          <a:p>
            <a:pPr marL="566738" indent="-457200"/>
            <a:r>
              <a:rPr lang="da" altLang="en-US" dirty="0"/>
              <a:t>Hvis ordene også er kendt, er det nok at tælle antallet af bogstaver til at identificere de originale ord.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Redundans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krypteringsalgoritme skjuler også overflødig information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Anvendelse af en komprimeringsalgoritme på en krypteret meddelelse giver ikke den store fordel, fordi det ville reducere komprimeringshastigheden.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For at bruge komprimering og kryptering korrekt: komprimering, derefter kryptering.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Redundans</a:t>
            </a:r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Nogle typer kryptografiske angreb og algoritmer er afhængige af at kende en del af teksten.</a:t>
            </a:r>
          </a:p>
          <a:p>
            <a:pPr marL="566738" indent="-457200"/>
            <a:r>
              <a:rPr lang="da" altLang="en-US" dirty="0"/>
              <a:t>At kende en del af teksten kan gøre det muligt at spore nøglen og derefter få adgang til resten af teksten.</a:t>
            </a:r>
          </a:p>
          <a:p>
            <a:pPr marL="566738" indent="-457200"/>
            <a:r>
              <a:rPr lang="da" altLang="en-US" dirty="0"/>
              <a:t>Væsentligt eksempel: netværkspakker, headeren indeholder afsender- og modtageradresser.</a:t>
            </a:r>
            <a:endParaRPr lang="en-US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Cesars Cypher</a:t>
            </a:r>
            <a:endParaRPr lang="it-IT" altLang="en-US" dirty="0"/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Hvert bogstav erstattes af et andet senere i alfabetet</a:t>
            </a:r>
          </a:p>
          <a:p>
            <a:pPr marL="566738" indent="-457200"/>
            <a:r>
              <a:rPr lang="da" altLang="en-US" dirty="0"/>
              <a:t>For eksempel, hvis vi glider dem med 3, bliver alle 'A'erne 'D'er, alle 'B'er' bliver til 'E'er, og så videre.</a:t>
            </a:r>
          </a:p>
          <a:p>
            <a:pPr marL="566738" indent="-457200"/>
            <a:r>
              <a:rPr lang="da" altLang="en-US" dirty="0"/>
              <a:t>Meget simpel chiffer, der stadig bruges i dag i naive applikationer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48100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Egenskaber for EXOR-logikoperatoren</a:t>
            </a:r>
            <a:endParaRPr lang="it-IT" altLang="en-US" dirty="0"/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sz="2700" dirty="0"/>
              <a:t>Den EXCLUSIVE OR </a:t>
            </a:r>
            <a:r>
              <a:rPr lang="da" altLang="en-US" sz="2700" dirty="0">
                <a:sym typeface="Symbol" panose="05050102010706020507" pitchFamily="18" charset="2"/>
              </a:rPr>
              <a:t> </a:t>
            </a:r>
            <a:r>
              <a:rPr lang="da" altLang="en-US" sz="2700" dirty="0"/>
              <a:t>(EXOR) logiske operator anvendes på to logiske operander</a:t>
            </a:r>
          </a:p>
          <a:p>
            <a:pPr marL="566738" indent="-457200"/>
            <a:r>
              <a:rPr lang="da" altLang="en-US" sz="2700" dirty="0"/>
              <a:t>Logiske operander er værdier True og False</a:t>
            </a:r>
          </a:p>
          <a:p>
            <a:pPr marL="566738" indent="-457200"/>
            <a:r>
              <a:rPr lang="da" altLang="en-US" sz="2700" dirty="0"/>
              <a:t>EXOR-operanderne giver kun et sandt resultat, hvis de to operander er forskellige</a:t>
            </a:r>
            <a:endParaRPr lang="en-US" altLang="en-US" sz="2700" dirty="0"/>
          </a:p>
          <a:p>
            <a:pPr marL="566738" indent="-457200"/>
            <a:r>
              <a:rPr lang="da" altLang="en-US" sz="2700" dirty="0"/>
              <a:t>I binær aritmetik True=1 og False=0 </a:t>
            </a:r>
            <a:br>
              <a:rPr lang="en-US" altLang="en-US" sz="2700" dirty="0"/>
            </a:br>
            <a:r>
              <a:rPr lang="da" altLang="en-US" sz="2700" dirty="0"/>
              <a:t>vises EXOR - </a:t>
            </a:r>
            <a:r>
              <a:rPr lang="da" altLang="en-US" sz="2700" i="1" dirty="0"/>
              <a:t>sandhedstabellen </a:t>
            </a:r>
            <a:r>
              <a:rPr lang="da" altLang="en-US" sz="2700" dirty="0"/>
              <a:t>til højre</a:t>
            </a:r>
          </a:p>
          <a:p>
            <a:pPr marL="566738" indent="-457200"/>
            <a:r>
              <a:rPr lang="da" altLang="en-US" dirty="0"/>
              <a:t>Egenskaber for EXOR</a:t>
            </a:r>
          </a:p>
          <a:p>
            <a:pPr marL="566738" lvl="1" indent="0">
              <a:buNone/>
            </a:pPr>
            <a:r>
              <a:rPr lang="da" altLang="en-US" dirty="0"/>
              <a:t>hvis X </a:t>
            </a:r>
            <a:r>
              <a:rPr lang="da" altLang="en-US" dirty="0">
                <a:sym typeface="Symbol" panose="05050102010706020507" pitchFamily="18" charset="2"/>
              </a:rPr>
              <a:t> </a:t>
            </a:r>
            <a:r>
              <a:rPr lang="da" altLang="en-US" dirty="0"/>
              <a:t>Y </a:t>
            </a:r>
            <a:r>
              <a:rPr lang="da" altLang="en-US" dirty="0">
                <a:sym typeface="Wingdings" panose="05000000000000000000" pitchFamily="2" charset="2"/>
              </a:rPr>
              <a:t> </a:t>
            </a:r>
            <a:r>
              <a:rPr lang="da" altLang="en-US" dirty="0"/>
              <a:t>Z så</a:t>
            </a:r>
            <a:br>
              <a:rPr lang="en-US" altLang="en-US" dirty="0"/>
            </a:br>
            <a:r>
              <a:rPr lang="da" altLang="en-US" dirty="0"/>
              <a:t>      Z </a:t>
            </a:r>
            <a:r>
              <a:rPr lang="da" altLang="en-US" dirty="0">
                <a:sym typeface="Symbol" panose="05050102010706020507" pitchFamily="18" charset="2"/>
              </a:rPr>
              <a:t> </a:t>
            </a:r>
            <a:r>
              <a:rPr lang="da" altLang="en-US" dirty="0"/>
              <a:t>Y </a:t>
            </a:r>
            <a:r>
              <a:rPr lang="da" altLang="en-US" dirty="0">
                <a:sym typeface="Wingdings" panose="05000000000000000000" pitchFamily="2" charset="2"/>
              </a:rPr>
              <a:t> </a:t>
            </a:r>
            <a:r>
              <a:rPr lang="da" altLang="en-US" dirty="0"/>
              <a:t>X</a:t>
            </a:r>
            <a:br>
              <a:rPr lang="en-US" altLang="en-US" dirty="0"/>
            </a:br>
            <a:r>
              <a:rPr lang="da" altLang="en-US" dirty="0"/>
              <a:t>      Z </a:t>
            </a:r>
            <a:r>
              <a:rPr lang="da" altLang="en-US" dirty="0">
                <a:sym typeface="Symbol" panose="05050102010706020507" pitchFamily="18" charset="2"/>
              </a:rPr>
              <a:t> </a:t>
            </a:r>
            <a:r>
              <a:rPr lang="da" altLang="en-US" dirty="0"/>
              <a:t>X </a:t>
            </a:r>
            <a:r>
              <a:rPr lang="da" altLang="en-US" dirty="0">
                <a:sym typeface="Wingdings" panose="05000000000000000000" pitchFamily="2" charset="2"/>
              </a:rPr>
              <a:t> </a:t>
            </a:r>
            <a:r>
              <a:rPr lang="da" altLang="en-US" dirty="0"/>
              <a:t>Y</a:t>
            </a:r>
          </a:p>
          <a:p>
            <a:pPr marL="566738" indent="-457200"/>
            <a:endParaRPr lang="en-US" altLang="en-US" sz="2700" dirty="0"/>
          </a:p>
        </p:txBody>
      </p:sp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8286751" y="3912433"/>
            <a:ext cx="267676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da" altLang="en-US" sz="4000" dirty="0">
                <a:cs typeface="Calibri" panose="020F0502020204030204" pitchFamily="34" charset="0"/>
              </a:rPr>
              <a:t>0 </a:t>
            </a:r>
            <a:r>
              <a:rPr lang="da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 </a:t>
            </a:r>
            <a:r>
              <a:rPr lang="da" altLang="en-US" sz="4000" dirty="0">
                <a:cs typeface="Calibri" panose="020F0502020204030204" pitchFamily="34" charset="0"/>
              </a:rPr>
              <a:t>0 = 0</a:t>
            </a:r>
          </a:p>
          <a:p>
            <a:pPr eaLnBrk="1" hangingPunct="1"/>
            <a:r>
              <a:rPr lang="da" altLang="en-US" sz="4000" dirty="0">
                <a:cs typeface="Calibri" panose="020F0502020204030204" pitchFamily="34" charset="0"/>
              </a:rPr>
              <a:t>0 </a:t>
            </a:r>
            <a:r>
              <a:rPr lang="da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 </a:t>
            </a:r>
            <a:r>
              <a:rPr lang="da" altLang="en-US" sz="4000" dirty="0">
                <a:cs typeface="Calibri" panose="020F0502020204030204" pitchFamily="34" charset="0"/>
              </a:rPr>
              <a:t>1 = 1</a:t>
            </a:r>
          </a:p>
          <a:p>
            <a:pPr eaLnBrk="1" hangingPunct="1"/>
            <a:r>
              <a:rPr lang="da" altLang="en-US" sz="4000" dirty="0">
                <a:cs typeface="Calibri" panose="020F0502020204030204" pitchFamily="34" charset="0"/>
              </a:rPr>
              <a:t>1 </a:t>
            </a:r>
            <a:r>
              <a:rPr lang="da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 </a:t>
            </a:r>
            <a:r>
              <a:rPr lang="da" altLang="en-US" sz="4000" dirty="0">
                <a:cs typeface="Calibri" panose="020F0502020204030204" pitchFamily="34" charset="0"/>
              </a:rPr>
              <a:t>0 = 1</a:t>
            </a:r>
          </a:p>
          <a:p>
            <a:pPr eaLnBrk="1" hangingPunct="1"/>
            <a:r>
              <a:rPr lang="da" altLang="en-US" sz="4000" dirty="0">
                <a:cs typeface="Calibri" panose="020F0502020204030204" pitchFamily="34" charset="0"/>
              </a:rPr>
              <a:t>1 </a:t>
            </a:r>
            <a:r>
              <a:rPr lang="da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 </a:t>
            </a:r>
            <a:r>
              <a:rPr lang="da" altLang="en-US" sz="4000" dirty="0">
                <a:cs typeface="Calibri" panose="020F0502020204030204" pitchFamily="34" charset="0"/>
              </a:rPr>
              <a:t>1 = 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Pad-algoritmen</a:t>
            </a:r>
            <a:endParaRPr lang="it-IT" altLang="en-US"/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Meget enkel krypteringsalgoritme</a:t>
            </a:r>
          </a:p>
          <a:p>
            <a:pPr marL="566738" indent="-457200"/>
            <a:r>
              <a:rPr lang="da" altLang="en-US" dirty="0"/>
              <a:t>Meget enkel og hurtig implementering</a:t>
            </a:r>
          </a:p>
          <a:p>
            <a:pPr marL="566738" indent="-457200"/>
            <a:r>
              <a:rPr lang="da" altLang="en-US" dirty="0"/>
              <a:t>"Perfekt": det er bevist, at uden at kende nøglen er det umuligt at gå tilbage til den originale tekst.</a:t>
            </a:r>
          </a:p>
          <a:p>
            <a:pPr marL="566738" indent="-457200"/>
            <a:r>
              <a:rPr lang="da" altLang="en-US" sz="2700" dirty="0"/>
              <a:t>Baseret på den EXCLUSIVE OR </a:t>
            </a:r>
            <a:r>
              <a:rPr lang="da" altLang="en-US" sz="2700" dirty="0">
                <a:sym typeface="Symbol" panose="05050102010706020507" pitchFamily="18" charset="2"/>
              </a:rPr>
              <a:t> </a:t>
            </a:r>
            <a:r>
              <a:rPr lang="da" altLang="en-US" sz="2700" dirty="0"/>
              <a:t>(XOR) logiske funktion</a:t>
            </a:r>
          </a:p>
          <a:p>
            <a:pPr marL="566738" indent="-457200"/>
            <a:r>
              <a:rPr lang="da" altLang="en-US" sz="2700" dirty="0"/>
              <a:t>Bruges til at overføre en besked ( </a:t>
            </a:r>
            <a:r>
              <a:rPr lang="da" altLang="en-US" sz="2700" dirty="0" err="1"/>
              <a:t>PlainText </a:t>
            </a:r>
            <a:r>
              <a:rPr lang="da" altLang="en-US" sz="2700" dirty="0"/>
              <a:t>) fra to parter (Alice A og Bob B)</a:t>
            </a:r>
            <a:endParaRPr lang="en-US" altLang="en-US" sz="2700" dirty="0"/>
          </a:p>
          <a:p>
            <a:pPr marL="566738" indent="-457200"/>
            <a:endParaRPr lang="en-US" altLang="en-US" sz="2700" dirty="0"/>
          </a:p>
        </p:txBody>
      </p:sp>
    </p:spTree>
    <p:extLst>
      <p:ext uri="{BB962C8B-B14F-4D97-AF65-F5344CB8AC3E}">
        <p14:creationId xmlns:p14="http://schemas.microsoft.com/office/powerpoint/2010/main" val="1577232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Pad-algoritmen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fontAlgn="auto">
              <a:spcAft>
                <a:spcPts val="0"/>
              </a:spcAft>
              <a:buNone/>
              <a:defRPr/>
            </a:pPr>
            <a:r>
              <a:rPr lang="da" dirty="0"/>
              <a:t>Opsætningsfase: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tilfældig sekvens på præcis </a:t>
            </a:r>
            <a:r>
              <a:rPr lang="da" i="1" dirty="0"/>
              <a:t>n </a:t>
            </a:r>
            <a:r>
              <a:rPr lang="da" dirty="0"/>
              <a:t>bytes genereres (dette er </a:t>
            </a:r>
            <a:r>
              <a:rPr lang="da" i="1" dirty="0"/>
              <a:t>One Time Pad </a:t>
            </a:r>
            <a:r>
              <a:rPr lang="da" dirty="0"/>
              <a:t>(OTP) eller blot </a:t>
            </a:r>
            <a:r>
              <a:rPr lang="da" i="1" dirty="0"/>
              <a:t>nøglen)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OTP'en er </a:t>
            </a:r>
            <a:r>
              <a:rPr lang="da" u="sng" dirty="0"/>
              <a:t>sikkert </a:t>
            </a:r>
            <a:r>
              <a:rPr lang="da" dirty="0"/>
              <a:t>delt mellem de to dele på en eller anden måde (givet på forhånd, sendt i en allerede sikret kanal osv .)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Pad-algoritmen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Når begge parter har nøglen, kan de bruge den til at sende beskeder.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Hvis Alice vil sende en besked til Bob: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dirty="0"/>
              <a:t>Alice beregner </a:t>
            </a:r>
            <a:r>
              <a:rPr lang="da" i="1" dirty="0"/>
              <a:t>lidt efter lidt </a:t>
            </a:r>
            <a:r>
              <a:rPr lang="da" dirty="0"/>
              <a:t>EKSKLUSIVT ELLER af </a:t>
            </a:r>
            <a:r>
              <a:rPr lang="da" i="1" dirty="0" err="1"/>
              <a:t>almindelig tekst </a:t>
            </a:r>
            <a:r>
              <a:rPr lang="da" dirty="0"/>
              <a:t>med </a:t>
            </a:r>
            <a:r>
              <a:rPr lang="da" i="1" dirty="0"/>
              <a:t>tasten </a:t>
            </a:r>
            <a:r>
              <a:rPr lang="da" dirty="0"/>
              <a:t>:</a:t>
            </a:r>
            <a:endParaRPr lang="en-US" dirty="0"/>
          </a:p>
          <a:p>
            <a:pPr marL="566928" lvl="1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a" b="1" dirty="0"/>
              <a:t>Kryptering:</a:t>
            </a:r>
            <a:r>
              <a:rPr lang="da" dirty="0"/>
              <a:t> </a:t>
            </a:r>
            <a:r>
              <a:rPr lang="da" dirty="0" err="1"/>
              <a:t>Simpel tekst</a:t>
            </a:r>
            <a:r>
              <a:rPr lang="da" dirty="0"/>
              <a:t> </a:t>
            </a:r>
            <a:r>
              <a:rPr lang="da" dirty="0">
                <a:sym typeface="Symbol" panose="05050102010706020507" pitchFamily="18" charset="2"/>
              </a:rPr>
              <a:t> </a:t>
            </a:r>
            <a:r>
              <a:rPr lang="da" dirty="0"/>
              <a:t>Nøgle </a:t>
            </a:r>
            <a:r>
              <a:rPr lang="da" dirty="0">
                <a:sym typeface="Wingdings" panose="05000000000000000000" pitchFamily="2" charset="2"/>
              </a:rPr>
              <a:t></a:t>
            </a:r>
            <a:r>
              <a:rPr lang="da" dirty="0"/>
              <a:t> </a:t>
            </a:r>
            <a:r>
              <a:rPr lang="da" dirty="0" err="1"/>
              <a:t>CypherText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da" i="1" dirty="0" err="1"/>
              <a:t>CypherText</a:t>
            </a:r>
            <a:r>
              <a:rPr lang="da" dirty="0"/>
              <a:t> sendes til Bob over en muligvis usikker kanal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dirty="0"/>
              <a:t>Bob beregner </a:t>
            </a:r>
            <a:r>
              <a:rPr lang="da" i="1" dirty="0"/>
              <a:t>bit for bit </a:t>
            </a:r>
            <a:r>
              <a:rPr lang="da" dirty="0"/>
              <a:t>EKSKLUSIVT ELLER af </a:t>
            </a:r>
            <a:r>
              <a:rPr lang="da" i="1" dirty="0" err="1"/>
              <a:t>CypherText </a:t>
            </a:r>
            <a:r>
              <a:rPr lang="da" dirty="0"/>
              <a:t>og </a:t>
            </a:r>
            <a:r>
              <a:rPr lang="da" i="1" dirty="0"/>
              <a:t>nøglen </a:t>
            </a:r>
            <a:r>
              <a:rPr lang="da" dirty="0"/>
              <a:t>:</a:t>
            </a:r>
            <a:endParaRPr lang="en-US" dirty="0"/>
          </a:p>
          <a:p>
            <a:pPr marL="566928" lvl="1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a" b="1" dirty="0"/>
              <a:t>Dekryptering: </a:t>
            </a:r>
            <a:r>
              <a:rPr lang="da" dirty="0" err="1"/>
              <a:t>CypherText</a:t>
            </a:r>
            <a:r>
              <a:rPr lang="da" dirty="0"/>
              <a:t> </a:t>
            </a:r>
            <a:r>
              <a:rPr lang="da" dirty="0">
                <a:sym typeface="Symbol" panose="05050102010706020507" pitchFamily="18" charset="2"/>
              </a:rPr>
              <a:t> </a:t>
            </a:r>
            <a:r>
              <a:rPr lang="da" dirty="0"/>
              <a:t>Nøgle </a:t>
            </a:r>
            <a:r>
              <a:rPr lang="da" dirty="0">
                <a:sym typeface="Wingdings" panose="05000000000000000000" pitchFamily="2" charset="2"/>
              </a:rPr>
              <a:t></a:t>
            </a:r>
            <a:r>
              <a:rPr lang="da" dirty="0"/>
              <a:t> </a:t>
            </a:r>
            <a:r>
              <a:rPr lang="da" dirty="0" err="1"/>
              <a:t>Simpel tekst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Pad-algoritmen</a:t>
            </a:r>
            <a:endParaRPr lang="it-IT" altLang="en-US"/>
          </a:p>
        </p:txBody>
      </p:sp>
      <p:sp>
        <p:nvSpPr>
          <p:cNvPr id="3072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 dirty="0"/>
              <a:t>Eksempel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dirty="0"/>
              <a:t>Alice og Bob er allerede blevet enige om en tilfældig OTP ( </a:t>
            </a:r>
            <a:r>
              <a:rPr lang="da" altLang="en-US" i="1" dirty="0"/>
              <a:t>nøgle </a:t>
            </a:r>
            <a:r>
              <a:rPr lang="da" altLang="en-US" dirty="0"/>
              <a:t>)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 dirty="0"/>
              <a:t>Alice </a:t>
            </a:r>
            <a:r>
              <a:rPr lang="da" altLang="en-US" dirty="0"/>
              <a:t>ønsker at sende "HEJ" til Bob (i ASCII-koden er mellemrum introduceret her for at lette læsningen):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dirty="0"/>
              <a:t>                               </a:t>
            </a:r>
            <a:r>
              <a:rPr lang="da" altLang="en-US" sz="2400" b="1" dirty="0"/>
              <a:t>HEL </a:t>
            </a:r>
            <a:r>
              <a:rPr lang="da" altLang="en-US" sz="2400" b="1" dirty="0" err="1"/>
              <a:t>L </a:t>
            </a:r>
            <a:r>
              <a:rPr lang="da" altLang="en-US" sz="2400" b="1" dirty="0"/>
              <a:t>O</a:t>
            </a:r>
            <a:endParaRPr lang="en-US" altLang="en-US" sz="2400" dirty="0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i="1" dirty="0" err="1"/>
              <a:t>Almindelig tekst </a:t>
            </a:r>
            <a:r>
              <a:rPr lang="da" altLang="en-US" sz="2400" dirty="0"/>
              <a:t>: </a:t>
            </a:r>
            <a:r>
              <a:rPr lang="da" altLang="en-US" sz="2000" dirty="0"/>
              <a:t>01001000 01000101 01001100 01001100 01001111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dirty="0">
                <a:sym typeface="Symbol" panose="05050102010706020507" pitchFamily="18" charset="2"/>
              </a:rPr>
              <a:t></a:t>
            </a:r>
            <a:endParaRPr lang="en-US" altLang="en-US" sz="2400" dirty="0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i="1" dirty="0"/>
              <a:t>Nøgle </a:t>
            </a:r>
            <a:r>
              <a:rPr lang="da" altLang="en-US" sz="2400" dirty="0"/>
              <a:t>: </a:t>
            </a:r>
            <a:r>
              <a:rPr lang="da" altLang="en-US" sz="2000" dirty="0"/>
              <a:t>10101001 01110010 10110010 10000110 11000110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dirty="0"/>
              <a:t>=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i="1" dirty="0" err="1"/>
              <a:t>CypherText </a:t>
            </a:r>
            <a:r>
              <a:rPr lang="da" altLang="en-US" sz="2400" dirty="0"/>
              <a:t>: </a:t>
            </a:r>
            <a:r>
              <a:rPr lang="da" altLang="en-US" sz="2000" dirty="0"/>
              <a:t>11100001 00110111 11111110 11001010 10001001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Pad-algoritmen</a:t>
            </a:r>
            <a:endParaRPr lang="it-IT" altLang="en-US"/>
          </a:p>
        </p:txBody>
      </p:sp>
      <p:sp>
        <p:nvSpPr>
          <p:cNvPr id="3174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/>
              <a:t>Eksempel (fortsættelse)</a:t>
            </a:r>
            <a:endParaRPr lang="en-US" altLang="en-US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b="1"/>
              <a:t>Bob </a:t>
            </a:r>
            <a:r>
              <a:rPr lang="da" altLang="en-US"/>
              <a:t>modtager </a:t>
            </a:r>
            <a:r>
              <a:rPr lang="da" altLang="en-US" i="1"/>
              <a:t>CypherText </a:t>
            </a:r>
            <a:r>
              <a:rPr lang="da" altLang="en-US"/>
              <a:t>og anvender </a:t>
            </a:r>
            <a:r>
              <a:rPr lang="da" altLang="en-US" i="1"/>
              <a:t>nøglen </a:t>
            </a:r>
            <a:r>
              <a:rPr lang="da" altLang="en-US"/>
              <a:t>: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sz="2400" i="1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i="1"/>
              <a:t>CypherText </a:t>
            </a:r>
            <a:r>
              <a:rPr lang="da" altLang="en-US" sz="2400"/>
              <a:t>: </a:t>
            </a:r>
            <a:r>
              <a:rPr lang="da" altLang="en-US" sz="2000"/>
              <a:t>11100001</a:t>
            </a:r>
            <a:r>
              <a:rPr lang="da" altLang="en-US" sz="2400"/>
              <a:t>   </a:t>
            </a:r>
            <a:r>
              <a:rPr lang="da" altLang="en-US" sz="2000"/>
              <a:t>00110111</a:t>
            </a:r>
            <a:r>
              <a:rPr lang="da" altLang="en-US" sz="2400"/>
              <a:t>   </a:t>
            </a:r>
            <a:r>
              <a:rPr lang="da" altLang="en-US" sz="2000"/>
              <a:t>11111110</a:t>
            </a:r>
            <a:r>
              <a:rPr lang="da" altLang="en-US" sz="2400"/>
              <a:t>   </a:t>
            </a:r>
            <a:r>
              <a:rPr lang="da" altLang="en-US" sz="2000"/>
              <a:t>11001010</a:t>
            </a:r>
            <a:r>
              <a:rPr lang="da" altLang="en-US" sz="2400"/>
              <a:t>   </a:t>
            </a:r>
            <a:r>
              <a:rPr lang="da" altLang="en-US" sz="2000"/>
              <a:t>10001001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>
                <a:sym typeface="Symbol" panose="05050102010706020507" pitchFamily="18" charset="2"/>
              </a:rPr>
              <a:t></a:t>
            </a:r>
            <a:endParaRPr lang="en-US" altLang="en-US" sz="2400"/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 i="1"/>
              <a:t>Nøgle </a:t>
            </a:r>
            <a:r>
              <a:rPr lang="da" altLang="en-US" sz="2400"/>
              <a:t>: </a:t>
            </a:r>
            <a:r>
              <a:rPr lang="da" altLang="en-US" sz="2000"/>
              <a:t>10101001 01110010 10110010 10000110 11000110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400"/>
              <a:t>=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000"/>
              <a:t>tekst </a:t>
            </a:r>
            <a:r>
              <a:rPr lang="da" altLang="en-US" sz="2400"/>
              <a:t>: </a:t>
            </a:r>
            <a:r>
              <a:rPr lang="da" altLang="en-US" sz="2400" i="1"/>
              <a:t>01001000</a:t>
            </a:r>
            <a:r>
              <a:rPr lang="da" altLang="en-US" sz="2400"/>
              <a:t>   </a:t>
            </a:r>
            <a:r>
              <a:rPr lang="da" altLang="en-US" sz="2000"/>
              <a:t>01000101</a:t>
            </a:r>
            <a:r>
              <a:rPr lang="da" altLang="en-US" sz="2400"/>
              <a:t>   </a:t>
            </a:r>
            <a:r>
              <a:rPr lang="da" altLang="en-US" sz="2000"/>
              <a:t>01001100</a:t>
            </a:r>
            <a:r>
              <a:rPr lang="da" altLang="en-US" sz="2400"/>
              <a:t>   </a:t>
            </a:r>
            <a:r>
              <a:rPr lang="da" altLang="en-US" sz="2000"/>
              <a:t>01001100</a:t>
            </a:r>
            <a:r>
              <a:rPr lang="da" altLang="en-US" sz="2400"/>
              <a:t>   </a:t>
            </a:r>
            <a:r>
              <a:rPr lang="da" altLang="en-US" sz="2000"/>
              <a:t>01001111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 sz="2000"/>
              <a:t>           </a:t>
            </a:r>
            <a:r>
              <a:rPr lang="da" altLang="en-US" sz="2400" b="1"/>
              <a:t>HEJ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da" altLang="en-US"/>
              <a:t>PlainText </a:t>
            </a:r>
            <a:r>
              <a:rPr lang="da" altLang="en-US" i="1"/>
              <a:t>er </a:t>
            </a:r>
            <a:r>
              <a:rPr lang="da" altLang="en-US"/>
              <a:t>blevet gendannet.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Pad-algoritmen</a:t>
            </a:r>
            <a:endParaRPr lang="it-IT" altLang="en-US"/>
          </a:p>
        </p:txBody>
      </p:sp>
      <p:sp>
        <p:nvSpPr>
          <p:cNvPr id="3277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Nøglen er en </a:t>
            </a:r>
            <a:r>
              <a:rPr lang="da" altLang="en-US" i="1" dirty="0"/>
              <a:t>tilfældig </a:t>
            </a:r>
            <a:r>
              <a:rPr lang="da" altLang="en-US" dirty="0"/>
              <a:t>sekvens, der er ingen måde at vide, om en bestemt bit af sekvensen er '0' eller '1'</a:t>
            </a:r>
          </a:p>
          <a:p>
            <a:pPr marL="566738" indent="-457200"/>
            <a:r>
              <a:rPr lang="da" altLang="en-US" dirty="0"/>
              <a:t>Uden </a:t>
            </a:r>
            <a:r>
              <a:rPr lang="da" altLang="en-US" i="1" dirty="0"/>
              <a:t>nøglen </a:t>
            </a:r>
            <a:r>
              <a:rPr lang="da" altLang="en-US" dirty="0"/>
              <a:t>, givet en </a:t>
            </a:r>
            <a:r>
              <a:rPr lang="da" altLang="en-US" i="1" dirty="0" err="1"/>
              <a:t>CypherText- </a:t>
            </a:r>
            <a:r>
              <a:rPr lang="da" altLang="en-US" dirty="0"/>
              <a:t>bit, er det umuligt at gætte den originale bit</a:t>
            </a:r>
          </a:p>
          <a:p>
            <a:pPr marL="566738" indent="-457200"/>
            <a:r>
              <a:rPr lang="da" altLang="en-US" dirty="0"/>
              <a:t>Dette gælder for enkelte bits, for hele beskeden, for ethvert fragment af vores besked</a:t>
            </a:r>
          </a:p>
          <a:p>
            <a:pPr marL="566738" indent="-457200"/>
            <a:r>
              <a:rPr lang="da" altLang="en-US" dirty="0"/>
              <a:t>Hvis en del af </a:t>
            </a:r>
            <a:r>
              <a:rPr lang="da" altLang="en-US" i="1" dirty="0"/>
              <a:t>nøglen </a:t>
            </a:r>
            <a:r>
              <a:rPr lang="da" altLang="en-US" dirty="0"/>
              <a:t>er kendt, er det kun muligt at gendanne den tilsvarende del i almindelig </a:t>
            </a:r>
            <a:r>
              <a:rPr lang="da" altLang="en-US" i="1" dirty="0" err="1"/>
              <a:t>tekst</a:t>
            </a:r>
          </a:p>
          <a:p>
            <a:pPr marL="566738" indent="-457200"/>
            <a:r>
              <a:rPr lang="da" altLang="en-US" dirty="0"/>
              <a:t>For at finde den resterende del af den originale besked, er den resterende del af </a:t>
            </a:r>
            <a:r>
              <a:rPr lang="da" altLang="en-US" i="1" dirty="0"/>
              <a:t>nøglen </a:t>
            </a:r>
            <a:r>
              <a:rPr lang="da" altLang="en-US" dirty="0"/>
              <a:t>nødvendig</a:t>
            </a:r>
            <a:endParaRPr lang="it-IT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 problemer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Overførslen af OTP'en har de samme problemer som meddelelsen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 nogle tilfælde er dette problem let at løse (en diplomatisk dokumentmappe med et bånd indeholdende en meget lang nøgle leveret til en ambassade)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Meget ejendommelige anvendelser, men ret effektive.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One Time Pad problemer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 netværkskommunikation er den reelle anvendelse af One Time Pad meget begrænset</a:t>
            </a: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b="1" u="sng" dirty="0"/>
              <a:t>Engangsbrug </a:t>
            </a:r>
            <a:r>
              <a:rPr lang="da" b="1" dirty="0"/>
              <a:t>: </a:t>
            </a:r>
            <a:r>
              <a:rPr lang="da" b="1" u="sng" dirty="0"/>
              <a:t>Brug af nøglen mere end én gang </a:t>
            </a:r>
            <a:r>
              <a:rPr lang="da" dirty="0"/>
              <a:t>ville svække metodens sikkerhed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b="1" u="sng" dirty="0"/>
              <a:t>Offline transmission på forhånd </a:t>
            </a:r>
            <a:r>
              <a:rPr lang="da" b="1" dirty="0"/>
              <a:t>: </a:t>
            </a:r>
            <a:r>
              <a:rPr lang="da" dirty="0"/>
              <a:t>nøgleaftale er det vigtigste problem ved brug af kryptografi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altLang="en-US" b="1" u="sng" dirty="0"/>
              <a:t>vanskeligt at generere tilfældige tal i et deterministisk system </a:t>
            </a:r>
            <a:r>
              <a:rPr lang="da" altLang="en-US" b="1" dirty="0"/>
              <a:t>: </a:t>
            </a:r>
            <a:r>
              <a:rPr lang="da" altLang="en-US" dirty="0"/>
              <a:t>computere er deterministiske maskiner, kun </a:t>
            </a:r>
            <a:r>
              <a:rPr lang="da" altLang="en-US" i="1" dirty="0"/>
              <a:t>pseudotilfældige </a:t>
            </a:r>
            <a:r>
              <a:rPr lang="da" altLang="en-US" dirty="0"/>
              <a:t>tal kan genereres</a:t>
            </a: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Andre algoritmer end OTP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 andre algoritmer bruger nøgler med fast længde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</a:t>
            </a:r>
            <a:r>
              <a:rPr lang="da" i="1" dirty="0"/>
              <a:t>n </a:t>
            </a:r>
            <a:r>
              <a:rPr lang="da" dirty="0"/>
              <a:t>bit -sekvens gør det muligt at have 2 </a:t>
            </a:r>
            <a:r>
              <a:rPr lang="da" i="1" baseline="30000" dirty="0"/>
              <a:t>n </a:t>
            </a:r>
            <a:r>
              <a:rPr lang="da" dirty="0"/>
              <a:t>forskellige nøgler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Hvis værdien af </a:t>
            </a:r>
            <a:r>
              <a:rPr lang="da" i="1" dirty="0"/>
              <a:t>n </a:t>
            </a:r>
            <a:r>
              <a:rPr lang="da" dirty="0"/>
              <a:t>er stor nok , ville et </a:t>
            </a:r>
            <a:r>
              <a:rPr lang="da" i="1" dirty="0"/>
              <a:t>brute force angreb </a:t>
            </a:r>
            <a:r>
              <a:rPr lang="da" dirty="0"/>
              <a:t>(at prøve alle de mulige nøgler ) kræve overdreven tid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For eksempel, med en af de hurtigste supercomputere til rådighed, vil kontrol af en 256 bit nøgle kræve 3,67×10 </a:t>
            </a:r>
            <a:r>
              <a:rPr lang="da" baseline="30000" dirty="0"/>
              <a:t>55 </a:t>
            </a:r>
            <a:r>
              <a:rPr lang="da" dirty="0"/>
              <a:t>år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Algoritmer er klassificeret i symmetriske og asymmetriske algoritmer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Symmetriske algoritmer</a:t>
            </a:r>
            <a:endParaRPr lang="it-IT" altLang="en-US"/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Mest typiske og gamle familie af kryptografiske algoritmer</a:t>
            </a:r>
          </a:p>
          <a:p>
            <a:pPr marL="566738" indent="-457200"/>
            <a:r>
              <a:rPr lang="da" altLang="en-US" dirty="0"/>
              <a:t>Kaldes efter symmetrien af krypterings- og dekrypteringsoperationerne</a:t>
            </a:r>
          </a:p>
          <a:p>
            <a:pPr marL="566738" indent="-457200"/>
            <a:r>
              <a:rPr lang="da" altLang="en-US" dirty="0"/>
              <a:t>De bruger en enkelt nøgle</a:t>
            </a:r>
          </a:p>
          <a:p>
            <a:pPr marL="566738" indent="-457200"/>
            <a:r>
              <a:rPr lang="da" altLang="en-US" dirty="0"/>
              <a:t>Nøglen, der skal være kendt af både afsender og modtager</a:t>
            </a:r>
          </a:p>
          <a:p>
            <a:pPr marL="566738" indent="-457200"/>
            <a:r>
              <a:rPr lang="da" altLang="en-US" dirty="0"/>
              <a:t>Nøglen bruges til at kryptere en besked og derefter til at dekryptere den</a:t>
            </a:r>
            <a:endParaRPr lang="en-US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Symmetriske algoritmer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Et simpelt symmetrisk skema kunne være det samme som OTP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Forskellen med OTP er, at </a:t>
            </a:r>
            <a:r>
              <a:rPr lang="da" i="1" dirty="0"/>
              <a:t>nøglen </a:t>
            </a:r>
            <a:r>
              <a:rPr lang="da" dirty="0"/>
              <a:t>har en fast længde (f.eks. 256 bit), og den gentages på en eller anden måde, muligvis efter en kompleks ændring hver gang 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Kryptering: </a:t>
            </a:r>
            <a:br>
              <a:rPr lang="en-US" b="1" dirty="0"/>
            </a:br>
            <a:r>
              <a:rPr lang="da" i="1" dirty="0" err="1"/>
              <a:t>encryption_function </a:t>
            </a:r>
            <a:r>
              <a:rPr lang="da" dirty="0"/>
              <a:t>( </a:t>
            </a:r>
            <a:r>
              <a:rPr lang="da" dirty="0" err="1"/>
              <a:t>PlainText </a:t>
            </a:r>
            <a:r>
              <a:rPr lang="da" dirty="0"/>
              <a:t>, Key) </a:t>
            </a:r>
            <a:r>
              <a:rPr lang="da" dirty="0">
                <a:sym typeface="Wingdings" panose="05000000000000000000" pitchFamily="2" charset="2"/>
              </a:rPr>
              <a:t></a:t>
            </a:r>
            <a:r>
              <a:rPr lang="da" dirty="0"/>
              <a:t> </a:t>
            </a:r>
            <a:r>
              <a:rPr lang="da" dirty="0" err="1"/>
              <a:t>CypherText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Dekryptering: </a:t>
            </a:r>
            <a:br>
              <a:rPr lang="en-US" b="1" dirty="0"/>
            </a:br>
            <a:r>
              <a:rPr lang="da" i="1" dirty="0" err="1"/>
              <a:t>decryption_function </a:t>
            </a:r>
            <a:r>
              <a:rPr lang="da" dirty="0"/>
              <a:t>( </a:t>
            </a:r>
            <a:r>
              <a:rPr lang="da" dirty="0" err="1"/>
              <a:t>CypherText </a:t>
            </a:r>
            <a:r>
              <a:rPr lang="da" dirty="0"/>
              <a:t>, Key) </a:t>
            </a:r>
            <a:r>
              <a:rPr lang="da" dirty="0">
                <a:sym typeface="Wingdings" panose="05000000000000000000" pitchFamily="2" charset="2"/>
              </a:rPr>
              <a:t></a:t>
            </a:r>
            <a:r>
              <a:rPr lang="da" dirty="0"/>
              <a:t> </a:t>
            </a:r>
            <a:r>
              <a:rPr lang="da" dirty="0" err="1"/>
              <a:t>Simpel tekst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altLang="en-US" dirty="0"/>
              <a:t>Generelt, selvom </a:t>
            </a:r>
            <a:r>
              <a:rPr lang="da" altLang="en-US" i="1" dirty="0"/>
              <a:t>nøglen </a:t>
            </a:r>
            <a:r>
              <a:rPr lang="da" altLang="en-US" dirty="0"/>
              <a:t>er den samme, er den funktion, der bruges til at dekryptere, ikke nødvendigvis den samme, der bruges til at kryptere (f.eks. i Cæsars chiffer er skiftet omvendt, men nøglen er den samme: nummer 3).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Nogle vigtige symmetriske nøglealgoritmer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74703" y="2210538"/>
            <a:ext cx="11327907" cy="3613213"/>
          </a:xfrm>
          <a:prstGeom prst="rect">
            <a:avLst/>
          </a:prstGeom>
        </p:spPr>
        <p:txBody>
          <a:bodyPr/>
          <a:lstStyle/>
          <a:p>
            <a:pPr marL="109728" indent="0" fontAlgn="auto">
              <a:spcAft>
                <a:spcPts val="0"/>
              </a:spcAft>
              <a:buNone/>
              <a:defRPr/>
            </a:pPr>
            <a:r>
              <a:rPr lang="da" i="1" dirty="0"/>
              <a:t>DES (Data Encryption Standard 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Denne historiske algoritme, nu forældet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Bruger en 56-bit nøgle, der i slutningen af 1970'erne (da algoritmen blev udviklet) var absolut tilstrækkelig til mange anvendelser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 dag ville DES-algoritmen ikke vare et par minutter af en hjemmecomputer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Meget vigtigt aspekt: Nøglens længde skal </a:t>
            </a:r>
            <a:endParaRPr lang="en-US" dirty="0"/>
          </a:p>
          <a:p>
            <a:pPr marL="109728" indent="0" fontAlgn="auto">
              <a:spcAft>
                <a:spcPts val="0"/>
              </a:spcAft>
              <a:buNone/>
              <a:defRPr/>
            </a:pPr>
            <a:endParaRPr lang="en-US" i="1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None/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Nogle vigtige symmetriske nøglealgoritmer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fontAlgn="auto">
              <a:spcAft>
                <a:spcPts val="0"/>
              </a:spcAft>
              <a:buNone/>
              <a:defRPr/>
            </a:pPr>
            <a:r>
              <a:rPr lang="da" i="1" dirty="0"/>
              <a:t>AES (Advanced Encryption Standard, originalt navn </a:t>
            </a:r>
            <a:r>
              <a:rPr lang="da" i="1" dirty="0" err="1"/>
              <a:t>Rijndael </a:t>
            </a:r>
            <a:r>
              <a:rPr lang="da" i="1" dirty="0"/>
              <a:t>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C hosen baseret ikke kun på robusthed, men også på effektiviteten af implementering i typiske arkitekturer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algoritme, der er sikker, men for langsom, for dyr i forhold til computerressourcer, ville ikke være brugbar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Denne begrænsning blev sat til at være den sværeste for konkurrenter at overvinde sammenlignet med robusthed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Nøglelængde: 128 , 192 eller 256 bit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1873188" y="557212"/>
            <a:ext cx="9934113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Asymmetriske </a:t>
            </a:r>
            <a:br>
              <a:rPr lang="da" altLang="en-US" dirty="0"/>
            </a:br>
            <a:r>
              <a:rPr lang="da" altLang="en-US" dirty="0"/>
              <a:t>(eller offentlig nøgle) algoritmer</a:t>
            </a:r>
            <a:endParaRPr lang="it-IT" altLang="en-US" dirty="0"/>
          </a:p>
        </p:txBody>
      </p:sp>
      <p:sp>
        <p:nvSpPr>
          <p:cNvPr id="471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Brug ikke kun én nøgle, men to</a:t>
            </a:r>
          </a:p>
          <a:p>
            <a:pPr marL="566738" indent="-457200"/>
            <a:r>
              <a:rPr lang="da" altLang="en-US" dirty="0"/>
              <a:t>Den ene nøgle bruges til at kryptere og den anden til at dekryptere</a:t>
            </a:r>
          </a:p>
          <a:p>
            <a:pPr marL="566738" indent="-457200"/>
            <a:r>
              <a:rPr lang="da" altLang="en-US" dirty="0"/>
              <a:t>Disse nøgler genereres og administreres i par</a:t>
            </a:r>
          </a:p>
          <a:p>
            <a:pPr marL="566738" indent="-457200"/>
            <a:r>
              <a:rPr lang="da" altLang="en-US" dirty="0"/>
              <a:t>Hvad en nøgle (enhver af parret) krypterer, kan kun dekrypteres af den anden nøgle i parret</a:t>
            </a:r>
          </a:p>
          <a:p>
            <a:pPr marL="566738" indent="-457200"/>
            <a:r>
              <a:rPr lang="da" dirty="0"/>
              <a:t>Emnet, der genererer nøglerne, holder generelt den ene privat/hemmelig ( </a:t>
            </a:r>
            <a:r>
              <a:rPr lang="da" i="1" dirty="0"/>
              <a:t>privat nøgle </a:t>
            </a:r>
            <a:r>
              <a:rPr lang="da" dirty="0"/>
              <a:t>) og gør den anden offentlig ( </a:t>
            </a:r>
            <a:r>
              <a:rPr lang="da" i="1" dirty="0"/>
              <a:t>offentlig nøgle </a:t>
            </a:r>
            <a:r>
              <a:rPr lang="da" dirty="0"/>
              <a:t>)</a:t>
            </a:r>
          </a:p>
          <a:p>
            <a:pPr marL="566738" indent="-457200"/>
            <a:r>
              <a:rPr lang="da" dirty="0"/>
              <a:t>De to nøgler har så matematiske egenskaber, at opdagelse af den ene nøgle fra den anden er ret kompleks og kræver enormt lang tid</a:t>
            </a:r>
            <a:endParaRPr lang="it-IT" dirty="0"/>
          </a:p>
          <a:p>
            <a:pPr marL="566738" indent="-457200"/>
            <a:endParaRPr lang="en-US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Asymmetriske </a:t>
            </a:r>
            <a:br>
              <a:rPr lang="en-US" altLang="en-US" dirty="0"/>
            </a:br>
            <a:r>
              <a:rPr lang="da" altLang="en-US" dirty="0"/>
              <a:t>(eller offentlig nøgle) algoritmer</a:t>
            </a:r>
            <a:endParaRPr lang="it-IT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idx="4294967295"/>
              </p:nvPr>
            </p:nvSpPr>
            <p:spPr>
              <a:xfrm>
                <a:off x="592138" y="1979613"/>
                <a:ext cx="11007725" cy="4321175"/>
              </a:xfrm>
              <a:prstGeom prst="rect">
                <a:avLst/>
              </a:prstGeom>
            </p:spPr>
            <p:txBody>
              <a:bodyPr/>
              <a:lstStyle/>
              <a:p>
                <a:pPr marL="566928" indent="-457200" fontAlgn="auto">
                  <a:spcAft>
                    <a:spcPts val="0"/>
                  </a:spcAft>
                  <a:defRPr/>
                </a:pPr>
                <a:r>
                  <a:rPr lang="da" dirty="0"/>
                  <a:t>Grunden til at bruge asymmetriske algoritmer stammer fra problemerne med symmetrisk kryptografi :</a:t>
                </a:r>
              </a:p>
              <a:p>
                <a:pPr marL="1024128" lvl="1" indent="-457200" fontAlgn="auto">
                  <a:spcAft>
                    <a:spcPts val="0"/>
                  </a:spcAft>
                  <a:defRPr/>
                </a:pPr>
                <a:r>
                  <a:rPr lang="da" dirty="0"/>
                  <a:t>Fortrolig kommunikation mellem 2 enheder kræver, at en unik nøgle kun deles mellem dem</a:t>
                </a:r>
              </a:p>
              <a:p>
                <a:pPr marL="1481328" lvl="2" indent="-457200" fontAlgn="auto">
                  <a:spcAft>
                    <a:spcPts val="0"/>
                  </a:spcAft>
                  <a:defRPr/>
                </a:pPr>
                <a:r>
                  <a:rPr lang="da" dirty="0"/>
                  <a:t>med </a:t>
                </a:r>
                <a:r>
                  <a:rPr lang="da" i="1" dirty="0"/>
                  <a:t>n </a:t>
                </a:r>
                <a:r>
                  <a:rPr lang="da" dirty="0"/>
                  <a:t>enheder </a:t>
                </a:r>
                <a:r>
                  <a:rPr lang="da" dirty="0">
                    <a:sym typeface="Wingdings" panose="05000000000000000000" pitchFamily="2" charset="2"/>
                  </a:rPr>
                  <a:t></a:t>
                </a:r>
                <a:r>
                  <a:rPr lang="da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e>
                        </m:d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da" dirty="0"/>
                  <a:t>forskellige nøgler ~ n </a:t>
                </a:r>
                <a:r>
                  <a:rPr lang="da" baseline="30000" dirty="0"/>
                  <a:t>2</a:t>
                </a:r>
              </a:p>
              <a:p>
                <a:pPr marL="1481328" lvl="2" indent="-457200" fontAlgn="auto">
                  <a:spcAft>
                    <a:spcPts val="0"/>
                  </a:spcAft>
                  <a:defRPr/>
                </a:pPr>
                <a:r>
                  <a:rPr lang="da" dirty="0"/>
                  <a:t>problemet er at udskifte dem</a:t>
                </a:r>
              </a:p>
              <a:p>
                <a:pPr marL="1024128" lvl="1" indent="-457200" fontAlgn="auto">
                  <a:spcAft>
                    <a:spcPts val="0"/>
                  </a:spcAft>
                  <a:defRPr/>
                </a:pPr>
                <a:r>
                  <a:rPr lang="da" i="1" dirty="0"/>
                  <a:t>Ikke-afvisning</a:t>
                </a:r>
                <a:r>
                  <a:rPr lang="da" dirty="0"/>
                  <a:t> (afvisning er at nægte at være forfatter til en bestemt besked) er ikke mulig , da både afsender og modtager kender deres delte nøgle,</a:t>
                </a:r>
              </a:p>
              <a:p>
                <a:pPr marL="1481328" lvl="2" indent="-457200" fontAlgn="auto">
                  <a:spcAft>
                    <a:spcPts val="0"/>
                  </a:spcAft>
                  <a:defRPr/>
                </a:pPr>
                <a:r>
                  <a:rPr lang="da" altLang="en-US" dirty="0"/>
                  <a:t>der er behov for at bevise forfatterskabet af en meddelelse til en tredjepart</a:t>
                </a:r>
                <a:endParaRPr lang="en-US" dirty="0"/>
              </a:p>
              <a:p>
                <a:pPr fontAlgn="auto">
                  <a:spcAft>
                    <a:spcPts val="0"/>
                  </a:spcAft>
                  <a:defRPr/>
                </a:pPr>
                <a:endParaRPr lang="it-IT" dirty="0"/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592138" y="1979613"/>
                <a:ext cx="11007725" cy="4321175"/>
              </a:xfrm>
              <a:prstGeom prst="rect">
                <a:avLst/>
              </a:prstGeom>
              <a:blipFill>
                <a:blip r:embed="rId2"/>
                <a:stretch>
                  <a:fillRect t="-2398" r="-221"/>
                </a:stretch>
              </a:blipFill>
            </p:spPr>
            <p:txBody>
              <a:bodyPr/>
              <a:lstStyle/>
              <a:p>
                <a:r xmlns:a="http://schemas.openxmlformats.org/drawingml/2006/main">
                  <a:rPr lang="d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Asymmetriske </a:t>
            </a:r>
            <a:br>
              <a:rPr lang="en-US" altLang="en-US" dirty="0"/>
            </a:br>
            <a:r>
              <a:rPr lang="da" altLang="en-US" dirty="0"/>
              <a:t>(eller offentlig nøgle) algoritmer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7" y="2343597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 asymmetriske skema ligner det symmetriske , men de anvendte nøgler er de to, der genereres i par 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Kryptering: </a:t>
            </a:r>
            <a:r>
              <a:rPr lang="da" sz="2000" i="1" dirty="0" err="1"/>
              <a:t>encryption_function </a:t>
            </a:r>
            <a:r>
              <a:rPr lang="da" sz="2000" dirty="0"/>
              <a:t>( </a:t>
            </a:r>
            <a:r>
              <a:rPr lang="da" sz="2000" i="1" dirty="0" err="1"/>
              <a:t>PlainText </a:t>
            </a:r>
            <a:r>
              <a:rPr lang="da" sz="2000" dirty="0"/>
              <a:t>, </a:t>
            </a:r>
            <a:r>
              <a:rPr lang="da" sz="2000" b="1" i="1" dirty="0"/>
              <a:t>Key1 </a:t>
            </a:r>
            <a:r>
              <a:rPr lang="da" sz="2000" dirty="0"/>
              <a:t>) </a:t>
            </a:r>
            <a:r>
              <a:rPr lang="da" sz="2000" dirty="0">
                <a:sym typeface="Wingdings" panose="05000000000000000000" pitchFamily="2" charset="2"/>
              </a:rPr>
              <a:t></a:t>
            </a:r>
            <a:r>
              <a:rPr lang="da" sz="2000" dirty="0"/>
              <a:t> </a:t>
            </a:r>
            <a:r>
              <a:rPr lang="da" sz="2000" i="1" dirty="0" err="1"/>
              <a:t>CypherText</a:t>
            </a:r>
            <a:endParaRPr lang="en-US" sz="2000" dirty="0"/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Dekryptering: </a:t>
            </a:r>
            <a:r>
              <a:rPr lang="da" sz="2000" i="1" dirty="0" err="1"/>
              <a:t>decryption_function </a:t>
            </a:r>
            <a:r>
              <a:rPr lang="da" sz="2000" dirty="0"/>
              <a:t>( </a:t>
            </a:r>
            <a:r>
              <a:rPr lang="da" sz="2000" i="1" dirty="0" err="1"/>
              <a:t>CypherText </a:t>
            </a:r>
            <a:r>
              <a:rPr lang="da" sz="2000" dirty="0"/>
              <a:t>, </a:t>
            </a:r>
            <a:r>
              <a:rPr lang="da" sz="2000" b="1" i="1" dirty="0"/>
              <a:t>Key2 </a:t>
            </a:r>
            <a:r>
              <a:rPr lang="da" sz="2000" dirty="0"/>
              <a:t>) </a:t>
            </a:r>
            <a:r>
              <a:rPr lang="da" sz="2000" dirty="0">
                <a:sym typeface="Wingdings" panose="05000000000000000000" pitchFamily="2" charset="2"/>
              </a:rPr>
              <a:t></a:t>
            </a:r>
            <a:r>
              <a:rPr lang="da" sz="2000" dirty="0"/>
              <a:t> </a:t>
            </a:r>
            <a:r>
              <a:rPr lang="da" sz="2000" i="1" dirty="0" err="1"/>
              <a:t>Simpel tekst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b="1" i="1" dirty="0"/>
              <a:t>Nøgle1 </a:t>
            </a:r>
            <a:r>
              <a:rPr lang="da" dirty="0"/>
              <a:t>og </a:t>
            </a:r>
            <a:r>
              <a:rPr lang="da" b="1" i="1" dirty="0"/>
              <a:t>Nøgle2 </a:t>
            </a:r>
            <a:r>
              <a:rPr lang="da" dirty="0"/>
              <a:t>er blevet brugt i stedet for </a:t>
            </a:r>
            <a:r>
              <a:rPr lang="da" i="1" dirty="0" err="1"/>
              <a:t>EncryptionKey </a:t>
            </a:r>
            <a:r>
              <a:rPr lang="da" dirty="0"/>
              <a:t>og </a:t>
            </a:r>
            <a:r>
              <a:rPr lang="da" i="1" dirty="0" err="1"/>
              <a:t>DecryptionKey </a:t>
            </a:r>
            <a:r>
              <a:rPr lang="da" dirty="0"/>
              <a:t>, fordi de to nøgler er operationelt udskiftelige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altLang="en-US" i="1" dirty="0"/>
              <a:t>n </a:t>
            </a:r>
            <a:r>
              <a:rPr lang="da" altLang="en-US" dirty="0"/>
              <a:t>emner kan kommunikere med hinanden med kun 2∙ </a:t>
            </a:r>
            <a:r>
              <a:rPr lang="da" altLang="en-US" i="1" dirty="0"/>
              <a:t>n </a:t>
            </a:r>
            <a:r>
              <a:rPr lang="da" altLang="en-US" dirty="0"/>
              <a:t>taster: ~ </a:t>
            </a:r>
            <a:r>
              <a:rPr lang="da" altLang="en-US" i="1" dirty="0"/>
              <a:t>n </a:t>
            </a:r>
            <a:r>
              <a:rPr lang="da" altLang="en-US" dirty="0"/>
              <a:t>, ikke ~ </a:t>
            </a:r>
            <a:r>
              <a:rPr lang="da" altLang="en-US" i="1" dirty="0"/>
              <a:t>n </a:t>
            </a:r>
            <a:r>
              <a:rPr lang="da" altLang="en-US" baseline="30000" dirty="0"/>
              <a:t>2 </a:t>
            </a:r>
            <a:r>
              <a:rPr lang="da" altLang="en-US" dirty="0"/>
              <a:t>som i symmetriske algoritmer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Anvendelser af asymmetrisk algoritme</a:t>
            </a:r>
            <a:endParaRPr lang="it-IT" altLang="en-US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Fortrolighed:</a:t>
            </a:r>
          </a:p>
          <a:p>
            <a:pPr marL="1023938" lvl="1" indent="-457200"/>
            <a:r>
              <a:rPr lang="da" altLang="en-US" i="1" dirty="0"/>
              <a:t>offentlige nøgle </a:t>
            </a:r>
            <a:r>
              <a:rPr lang="da" altLang="en-US" dirty="0"/>
              <a:t>er offentligt tilgængelig, og dens ejer er den eneste, der kender den tilsvarende private nøgle</a:t>
            </a:r>
          </a:p>
          <a:p>
            <a:pPr marL="1023938" lvl="1" indent="-457200"/>
            <a:r>
              <a:rPr lang="da" altLang="en-US" dirty="0"/>
              <a:t>alle kan bruge det til at kryptere en besked</a:t>
            </a:r>
          </a:p>
          <a:p>
            <a:pPr marL="1023938" lvl="1" indent="-457200"/>
            <a:r>
              <a:rPr lang="da" altLang="en-US" dirty="0"/>
              <a:t>kun ejeren af den tilsvarende private nøgle vil være i stand til at dekryptere beskeden</a:t>
            </a:r>
            <a:endParaRPr lang="en-US" altLang="en-US" dirty="0"/>
          </a:p>
          <a:p>
            <a:pPr marL="566738" indent="-457200"/>
            <a:r>
              <a:rPr lang="da" altLang="en-US" dirty="0"/>
              <a:t>Der skal kun én nøgle (modtagerens offentlige nøgle) til, for at alle kan sende en fortrolig besked til et emne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Anvendelser af asymmetrisk algoritme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Ikke afvisning: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subjektet er den eneste ejer af en privat (hemmelig) nøgle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alle kan verificere (dekryptere) beskeder krypteret med emnets private nøgle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kun emnet, der har den private nøgle, kunne have krypteret beskeden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Et problem , der skal løses: at sikre, at en offentlig nøgle virkelig er forbundet med det legitime emne: en </a:t>
            </a:r>
            <a:r>
              <a:rPr lang="da" i="1" dirty="0"/>
              <a:t>offentlig </a:t>
            </a:r>
            <a:r>
              <a:rPr lang="da" i="1" dirty="0" err="1"/>
              <a:t>nøgleinfrastruktur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Asymmetriske algoritmer </a:t>
            </a:r>
            <a:br>
              <a:rPr lang="en-US" altLang="en-US" dirty="0"/>
            </a:br>
            <a:r>
              <a:rPr lang="da" altLang="en-US" sz="3600" dirty="0"/>
              <a:t>fordele og ulemper</a:t>
            </a:r>
            <a:br>
              <a:rPr lang="en-US" altLang="en-US" dirty="0"/>
            </a:br>
            <a:endParaRPr lang="it-IT" altLang="en-US" dirty="0"/>
          </a:p>
        </p:txBody>
      </p:sp>
      <p:sp>
        <p:nvSpPr>
          <p:cNvPr id="57347" name="Content Placeholder 5"/>
          <p:cNvSpPr>
            <a:spLocks noGrp="1"/>
          </p:cNvSpPr>
          <p:nvPr>
            <p:ph idx="4294967295"/>
          </p:nvPr>
        </p:nvSpPr>
        <p:spPr bwMode="auto">
          <a:xfrm>
            <a:off x="592138" y="194963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Det samlede antal nøgler er betydeligt reduceret</a:t>
            </a:r>
          </a:p>
          <a:p>
            <a:pPr marL="566738" indent="-457200"/>
            <a:r>
              <a:rPr lang="da" altLang="en-US" dirty="0"/>
              <a:t>Da offentlige nøgler gøres offentligt tilgængelige, er der ikke behov for tidligere aftaler mellem forskellige fag</a:t>
            </a:r>
          </a:p>
          <a:p>
            <a:pPr marL="566738" indent="-457200"/>
            <a:r>
              <a:rPr lang="da" altLang="en-US" dirty="0"/>
              <a:t>Offentlige nøgler er meget vigtige i e-handel: kunder kan ikke kræve, at der er en forudgående aftale mellem sælger og kunder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Asymmetriske algoritmer er meget mere komplekse med hensyn til matematiske problemer end symmetriske algoritmer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Disse matematiske problemer kræver i det væsentlige langsommere algoritmer end symmetriske algoritmer og brugen af længere nøgler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På den ene side er der større fleksibilitet, på den anden side er de mere byrdefulde med hensyn til computerressourcer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378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Nogle vigtige asymmetriske nøglealgoritmer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da" b="1" i="1" dirty="0"/>
              <a:t>RSA </a:t>
            </a:r>
            <a:r>
              <a:rPr lang="da" i="1" dirty="0"/>
              <a:t>(fra initialerne til Ronald </a:t>
            </a:r>
            <a:r>
              <a:rPr lang="da" b="1" i="1" dirty="0" err="1"/>
              <a:t>R </a:t>
            </a:r>
            <a:r>
              <a:rPr lang="da" i="1" dirty="0" err="1"/>
              <a:t>ivest </a:t>
            </a:r>
            <a:r>
              <a:rPr lang="da" i="1" dirty="0"/>
              <a:t>, </a:t>
            </a:r>
            <a:r>
              <a:rPr lang="da" i="1" dirty="0" err="1"/>
              <a:t>Adi</a:t>
            </a:r>
            <a:r>
              <a:rPr lang="da" i="1" dirty="0"/>
              <a:t> </a:t>
            </a:r>
            <a:r>
              <a:rPr lang="da" b="1" i="1" dirty="0"/>
              <a:t>S </a:t>
            </a:r>
            <a:r>
              <a:rPr lang="da" i="1" dirty="0"/>
              <a:t>hamir og Leonard </a:t>
            </a:r>
            <a:r>
              <a:rPr lang="da" b="1" i="1" dirty="0" err="1"/>
              <a:t>A </a:t>
            </a:r>
            <a:r>
              <a:rPr lang="da" i="1" dirty="0" err="1"/>
              <a:t>dleman </a:t>
            </a:r>
            <a:r>
              <a:rPr lang="da" i="1" dirty="0"/>
              <a:t>)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Baseret på kompleksiteten af primtalsfaktorisering: kompleks/uoverskuelig for at finde de to primtal ud fra resultatet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 er ikke let at finde meget høje primtal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Legitime operationer kan udføres med begrænsede computerressourcer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8789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Nogle vigtige asymmetriske nøglealgoritmer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da" b="1" i="1" dirty="0"/>
              <a:t>Elliptisk kryptografi </a:t>
            </a:r>
            <a:r>
              <a:rPr lang="da" i="1" dirty="0"/>
              <a:t>(ECC - Elliptic Curve Cryptography)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Baseret på kompleksiteten af beregningen af den diskrete logaritme (i et begrænset felt)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- problemet er mere komplekst end primfaktorisering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Samme sikkerhed opnås med kortere nøgler end RSA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ECC- algoritmer er hurtigere end RSA</a:t>
            </a:r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7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Sammenligning af symmetriske og asymmetriske algoritmer</a:t>
            </a:r>
            <a:endParaRPr lang="it-IT" altLang="en-US" dirty="0"/>
          </a:p>
        </p:txBody>
      </p:sp>
      <p:sp>
        <p:nvSpPr>
          <p:cNvPr id="6144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7" y="2379108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Asymmetriske algoritmer udnytter andre matematiske problemer end symmetrisk kryptografi</a:t>
            </a:r>
          </a:p>
          <a:p>
            <a:pPr marL="566738" indent="-457200"/>
            <a:r>
              <a:rPr lang="da" altLang="en-US" dirty="0"/>
              <a:t>Nøglernes længde er ikke sammenlignelig med symmetrisk kryptografi</a:t>
            </a:r>
          </a:p>
          <a:p>
            <a:pPr marL="566738" indent="-457200"/>
            <a:r>
              <a:rPr lang="da" altLang="en-US" dirty="0"/>
              <a:t>Med symmetrisk kryptering skal nøglen være lang nok til at forhindre forsøg på alle mulige tal, der kunne matche en nøgle</a:t>
            </a:r>
          </a:p>
          <a:p>
            <a:pPr marL="566738" indent="-457200"/>
            <a:r>
              <a:rPr lang="da" altLang="en-US" dirty="0"/>
              <a:t>Nutidens symmetriske algoritmer bruger typisk 128-, 256- og nogle gange 512-bit nøgler</a:t>
            </a:r>
            <a:endParaRPr lang="en-US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7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Sammenligning af symmetriske og asymmetriske algoritmer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7" y="2405741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For asymmetriske algoritmer er ikke alle nøgler mulige, fordi de er relateret til nogle karakteristika (f.eks. er ikke alle tal primtal)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For at have den samme algoritme robusthed (besvær fra et beregningsmæssigt synspunkt) som en 128-bit symmetrisk algoritme, skal RSA-algoritmen have en nøgle i størrelsesordenen 1024 bit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Nutidens asymmetriske algoritmer bruger typisk 1024, 2048 og 4096 bit nøgler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Hash funktioner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Hash-funktioner beregner en kort oversigt med fast længde af en tekst af vilkårlig længde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Dette resumé kaldes en </a:t>
            </a:r>
            <a:r>
              <a:rPr lang="da" i="1" dirty="0"/>
              <a:t>digest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hash-funktion skal være enkel og hurtig at beregne.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Hash-funktioner er "envejsfunktioner": det er meget komplekst og langsomt fra fordøjelsen at gendanne en </a:t>
            </a:r>
            <a:r>
              <a:rPr lang="da" i="1" dirty="0"/>
              <a:t>mulig </a:t>
            </a:r>
            <a:r>
              <a:rPr lang="da" dirty="0"/>
              <a:t>tekst, der genererer den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Selv hvis en tekst viser sig at have den givne digest, er det yderst usandsynligt, at det er den originale tekst eller endda giver mening</a:t>
            </a: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Hash-funktion som integritetstjek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Givet en besked M, beregnes dens digest D ved hjælp af en hashfunktion H: D = H(M)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sikker transmission af digest D gør det muligt at sikre, at meddelelse M er korrekt: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modtageren af besked M beregner sammendraget på den og sammenligner den med den (D) modtagne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hvis de er identiske, er meddelelsen ikke blevet ændret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det er vigtigt, at fordøjelsen overføres på en sikker måde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Bruges også til at kontrollere, om en fil eller transmission led af ændringer i stedet for CRC'er (Cyclic Redundancy Checks )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Nogle vigtige Hash-algoritmer</a:t>
            </a:r>
            <a:endParaRPr lang="it-IT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da" i="1" dirty="0"/>
              <a:t>MD5 (Message Digest #5, 1991)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Lav regnekraft _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128-bit hash </a:t>
            </a:r>
            <a:br>
              <a:rPr lang="en-US" dirty="0"/>
            </a:br>
            <a:r>
              <a:rPr lang="da" dirty="0"/>
              <a:t>Over tid er den gradvist blevet svækket til at være fuldstændig upålidelig af sikkerhedsmæssige årsager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Stadig nyttig i ikke-kryptografiske applikationer (i stedet for CRC-32)</a:t>
            </a: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Nogle vigtige Hash-algoritmer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da" i="1" dirty="0"/>
              <a:t>SHA-3 (Secure Hash Algorithm #3, 2015)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SHA er faktisk en familie af sikre hash- algoritmer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SHA-3 er den sidste version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SHA-3 er resultatet af en konkurrence blandt kryptografer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Kan tunes balancerer sikkerhed med hastighed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Hash- værdier på 224, 256, 334 og 512 bit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2-3 gange langsommere end MD5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Ingen svaghed er fundet indtil videre</a:t>
            </a: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( Digital) Signaturer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i="1" dirty="0"/>
              <a:t>Elektronisk signatur </a:t>
            </a:r>
            <a:r>
              <a:rPr lang="da" dirty="0"/>
              <a:t>i nogle landes lovgivning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Beregn en hash af en besked og krypter den med den hemmelige nøgle til en asymmetrisk algoritme </a:t>
            </a:r>
            <a:r>
              <a:rPr lang="da" dirty="0">
                <a:sym typeface="Wingdings" panose="05000000000000000000" pitchFamily="2" charset="2"/>
              </a:rPr>
              <a:t> </a:t>
            </a:r>
            <a:r>
              <a:rPr lang="da" i="1" dirty="0"/>
              <a:t>signatur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digital signatur krypterer så ikke den originale besked, men garanterer blot, at den tilsvarende tekst ikke er blevet ændret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Giver </a:t>
            </a:r>
            <a:r>
              <a:rPr lang="da" i="1" dirty="0"/>
              <a:t>ikke afvisning</a:t>
            </a:r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(Digitale) Signaturer</a:t>
            </a:r>
            <a:endParaRPr lang="it-IT" altLang="en-US" dirty="0"/>
          </a:p>
        </p:txBody>
      </p:sp>
      <p:sp>
        <p:nvSpPr>
          <p:cNvPr id="6861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i="1" dirty="0"/>
              <a:t>Message Authentication Codes </a:t>
            </a:r>
            <a:r>
              <a:rPr lang="da" altLang="en-US" dirty="0"/>
              <a:t>(MAC'er ) ligner digitale signaturer</a:t>
            </a:r>
          </a:p>
          <a:p>
            <a:pPr marL="566738" indent="-457200"/>
            <a:r>
              <a:rPr lang="da" altLang="en-US" dirty="0"/>
              <a:t>Disse sikrer integriteten og ægtheden af et budskab</a:t>
            </a:r>
          </a:p>
          <a:p>
            <a:pPr marL="566738" indent="-457200"/>
            <a:r>
              <a:rPr lang="da" altLang="en-US" dirty="0"/>
              <a:t>Digest beregnet hashing af teksten, der skal beskyttes, og en symmetrisk </a:t>
            </a:r>
            <a:r>
              <a:rPr lang="da" altLang="en-US" i="1" dirty="0"/>
              <a:t>algoritmenøgle</a:t>
            </a:r>
          </a:p>
          <a:p>
            <a:pPr marL="566738" indent="-457200"/>
            <a:r>
              <a:rPr lang="da" altLang="en-US" dirty="0"/>
              <a:t>Ingen forsikring om ikke-afvisning</a:t>
            </a:r>
          </a:p>
          <a:p>
            <a:pPr marL="566738" indent="-457200"/>
            <a:r>
              <a:rPr lang="da" altLang="en-US" dirty="0"/>
              <a:t>Eksempel: HMAC: Keyed-hash MAC</a:t>
            </a:r>
            <a:endParaRPr lang="it-IT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Offentlige nøgleinfrastrukturer</a:t>
            </a:r>
            <a:endParaRPr lang="it-IT" alt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Påkrævet for fortrolighed , integritet og ægthed af meddelelser og digitale signaturoperationer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Disse sikrer ægtheden af ejeren af en offentlig nøgle og etablerer således et tillidsforhold mellem de involverede parter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</a:t>
            </a:r>
            <a:r>
              <a:rPr lang="da" i="1" dirty="0"/>
              <a:t>certifikatmyndighed </a:t>
            </a:r>
            <a:r>
              <a:rPr lang="da" dirty="0"/>
              <a:t>( CA):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er en del af en hierarkisk tillidsmodel, der garanterer for brugerens identitet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det skal anerkendes som "betroet" af alle enheder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CA underskriver med sin egen private nøgle et </a:t>
            </a:r>
            <a:r>
              <a:rPr lang="da" i="1" dirty="0"/>
              <a:t>digitalt certifikat </a:t>
            </a:r>
            <a:r>
              <a:rPr lang="da" dirty="0"/>
              <a:t>, der forbinder emnet med dets offentlige nøgle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 digitale certifikat kan valideres ved at bruge CA's offentlige nøgle</a:t>
            </a: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Offentlige nøgleinfrastrukturer</a:t>
            </a:r>
            <a:endParaRPr lang="it-IT" altLang="en-US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</a:t>
            </a:r>
            <a:r>
              <a:rPr lang="da" i="1" dirty="0"/>
              <a:t>Public Key Infrastructure </a:t>
            </a:r>
            <a:r>
              <a:rPr lang="da" dirty="0"/>
              <a:t>(PKI) er en hierarkisk struktur af </a:t>
            </a:r>
            <a:r>
              <a:rPr lang="da" dirty="0" err="1"/>
              <a:t>Cas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Hver CA har sin offentlige nøgle signeret af det tidligere niveau CA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Root </a:t>
            </a:r>
            <a:r>
              <a:rPr lang="da" i="1" dirty="0"/>
              <a:t>Certificate Authority</a:t>
            </a:r>
            <a:r>
              <a:rPr lang="da" dirty="0"/>
              <a:t> er CA på øverste niveau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Root CA-certifikatet er selvsigneret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Rot -CA-certifikatet skal offentliggøres på mange pålidelige steder og måder , så det er umuligt at erstatte det med et forfalsket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Operativsystemerne leveres med et sæt rod- og betroede mellemliggende </a:t>
            </a:r>
            <a:r>
              <a:rPr lang="da" dirty="0" err="1"/>
              <a:t>Cas </a:t>
            </a:r>
            <a:r>
              <a:rPr lang="da" dirty="0"/>
              <a:t>- certifikater. Figur 1 viser et uddrag af listen over rodcertifikater fra et MS Windows 10-operativsystem.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Offentlige nøgleinfrastrukturer</a:t>
            </a:r>
            <a:endParaRPr lang="it-IT" altLang="en-US"/>
          </a:p>
        </p:txBody>
      </p:sp>
      <p:pic>
        <p:nvPicPr>
          <p:cNvPr id="72707" name="Content Placeholder 3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868" y="1690688"/>
            <a:ext cx="8454609" cy="445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4168775" y="6149975"/>
            <a:ext cx="3262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da" altLang="en-US">
                <a:ea typeface="Calibri" panose="020F0502020204030204" pitchFamily="34" charset="0"/>
                <a:cs typeface="Times New Roman" panose="02020603050405020304" pitchFamily="18" charset="0"/>
              </a:rPr>
              <a:t>Windows 10 Certificate Manager</a:t>
            </a:r>
            <a:endParaRPr lang="it-IT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Offentlige 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b="1" dirty="0"/>
              <a:t>Certificeringsmyndighed (CA ) </a:t>
            </a:r>
            <a:r>
              <a:rPr lang="da" dirty="0"/>
              <a:t>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administrerer PKI'ens kryptografiske nøgler og certifikater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har de rigtige nøgler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udfører de kryptografiske operationer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også det mest kritiske element i certificeringsmyndigheden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b="1" dirty="0"/>
              <a:t>Certifikatserver:</a:t>
            </a: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bibliotek , hvor brugercertifikater udgives og gøres søgbare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mappen følger X.500- standarden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forespørges ved at bruge LDAP -protokollen</a:t>
            </a: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 dirty="0"/>
              <a:t>Offentlige 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b="1" dirty="0"/>
              <a:t>Registreringsmyndighed (RA ):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administrerer certifikatanmodninger og leverer udstedte certifikater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beskæftiger sig med distribution af kryptografiske tokens og software (det er front-end af CA )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kan være en fysisk tæller eller en hjemmeside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typen er knyttet til forskellige sikkerhedsniveauer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kan også hjælpe brugeren med at generere nøgleparret og administrere disse certifikater sikkert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Det digitale certifikat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7" y="1690688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Den digitale certifikatstruktur og -format er beskrevet af ITU-T X.509-standarden (det er en standard fra International Telecommunication Union nummereret X.509).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Et X.509 digitalt certifikat skal mindst indeholde følgende felter: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DN </a:t>
            </a:r>
            <a:r>
              <a:rPr lang="da" dirty="0"/>
              <a:t>( fornemt navn) bruger: Gaius Julius Cæsar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CN </a:t>
            </a:r>
            <a:r>
              <a:rPr lang="da" dirty="0"/>
              <a:t>(almindeligt navn): Julius Cæsar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O </a:t>
            </a:r>
            <a:r>
              <a:rPr lang="da" dirty="0"/>
              <a:t>(organisation): Regeringen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OU </a:t>
            </a:r>
            <a:r>
              <a:rPr lang="da" dirty="0"/>
              <a:t>(organisationsenhed): Senatet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C </a:t>
            </a:r>
            <a:r>
              <a:rPr lang="da" dirty="0"/>
              <a:t>(land): Romerriget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altLang="en-US" dirty="0"/>
              <a:t>Der kan være en IP-adresse eller en URL, der svarer til en X.500 Directory-sti (f.eks. LDAP – Lightweight Directory Access Protocol ): </a:t>
            </a:r>
            <a:br>
              <a:rPr lang="en-US" altLang="en-US" dirty="0"/>
            </a:br>
            <a:r>
              <a:rPr lang="da" altLang="en-US" dirty="0"/>
              <a:t>IT / Romerriget / Regeringen / Julius Caesar / Gaius Julius Caesar</a:t>
            </a:r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Det digitale certifikat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79074" y="1690688"/>
            <a:ext cx="11295062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Et X.509 digitalt certifikat skal også mindst indeholde følgende felter: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DN-udsteder </a:t>
            </a:r>
            <a:r>
              <a:rPr lang="da" dirty="0"/>
              <a:t>: navn på myndigheden i X.500-format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Serienummer : </a:t>
            </a:r>
            <a:r>
              <a:rPr lang="da" dirty="0"/>
              <a:t>tildelt det af myndigheden, identificerer entydigt et certifikat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 err="1"/>
              <a:t>NotBefore </a:t>
            </a:r>
            <a:r>
              <a:rPr lang="da" dirty="0"/>
              <a:t>: aktiveringsdato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 err="1"/>
              <a:t>NotAfter </a:t>
            </a:r>
            <a:r>
              <a:rPr lang="da" dirty="0"/>
              <a:t>: udløbsdato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Offentlig nøgle </a:t>
            </a:r>
            <a:r>
              <a:rPr lang="da" dirty="0"/>
              <a:t>: den offentlige nøgle for det certificerede emne (certifikatet indeholder personlige data og den offentlige nøgle)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Offentlig </a:t>
            </a:r>
            <a:r>
              <a:rPr lang="da" dirty="0"/>
              <a:t>nøglealgoritme: den algoritme, som den offentlige nøgle er egnet til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Signaturalgoritme </a:t>
            </a:r>
            <a:r>
              <a:rPr lang="da" dirty="0"/>
              <a:t>: den algoritme, der bruges af myndigheden til at underskrive certifikatet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/>
              <a:t>Signatur </a:t>
            </a:r>
            <a:r>
              <a:rPr lang="da" dirty="0"/>
              <a:t>: signaturen påført certifikatet af certifikatmyndigheden (det element, der garanterer ægtheden af selve certifikatet)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b="1" dirty="0" err="1"/>
              <a:t>KeyUsage </a:t>
            </a:r>
            <a:r>
              <a:rPr lang="da" dirty="0"/>
              <a:t>: de formål nøglen kan bruges til</a:t>
            </a:r>
          </a:p>
          <a:p>
            <a:pPr lvl="1"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799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Generering og tilbagekaldelse 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- standarden (fra PKCS # 10) definerer formatet for </a:t>
            </a:r>
            <a:r>
              <a:rPr lang="da" i="1" dirty="0" err="1"/>
              <a:t>certifikatanmodningen</a:t>
            </a:r>
            <a:r>
              <a:rPr lang="da" dirty="0"/>
              <a:t> besked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Anmodningen indeholder ansøgerens offentlige nøgle og data (begge givet til en RA 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 såkaldte </a:t>
            </a:r>
            <a:r>
              <a:rPr lang="da" i="1" dirty="0"/>
              <a:t>bevis for besiddelse </a:t>
            </a:r>
            <a:r>
              <a:rPr lang="da" dirty="0"/>
              <a:t>af den private nøgle: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 err="1"/>
              <a:t>certifikatanmodningsmeddelelsen </a:t>
            </a:r>
            <a:r>
              <a:rPr lang="da" dirty="0"/>
              <a:t>skal underskrives med ansøgerens private nøgle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myndigheden ved at verificere denne signatur i væsentlig grad verificerer, at ansøgeren faktisk er i besiddelse af denne nøgle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8789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Generering og tilbagekaldelse 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Certifikatet betragtes som " udløbet" på den dato, der svarer til attributten " </a:t>
            </a:r>
            <a:r>
              <a:rPr lang="da" dirty="0" err="1"/>
              <a:t>notAfter </a:t>
            </a:r>
            <a:r>
              <a:rPr lang="da" dirty="0"/>
              <a:t>" 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Udløb tjener også til at begrænse den tid, et certifikat bruges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Udløb kan henvise til: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da" sz="2600" b="1" dirty="0"/>
              <a:t>certifikatet </a:t>
            </a:r>
            <a:endParaRPr lang="en-US" sz="2600" dirty="0"/>
          </a:p>
          <a:p>
            <a:pPr lvl="1" fontAlgn="auto">
              <a:spcAft>
                <a:spcPts val="0"/>
              </a:spcAft>
              <a:defRPr/>
            </a:pPr>
            <a:r>
              <a:rPr lang="da" sz="2600" b="1" dirty="0"/>
              <a:t>de tilhørende nøgler</a:t>
            </a:r>
          </a:p>
          <a:p>
            <a:pPr marL="539750" indent="-449263" fontAlgn="auto">
              <a:spcAft>
                <a:spcPts val="0"/>
              </a:spcAft>
              <a:defRPr/>
            </a:pPr>
            <a:r>
              <a:rPr lang="da" dirty="0"/>
              <a:t>Et udløbet certifikat kan ikke bruges af dets ejer</a:t>
            </a:r>
          </a:p>
          <a:p>
            <a:pPr marL="539750" indent="-449263" fontAlgn="auto">
              <a:spcAft>
                <a:spcPts val="0"/>
              </a:spcAft>
              <a:defRPr/>
            </a:pPr>
            <a:r>
              <a:rPr lang="da" dirty="0"/>
              <a:t>Certifikatet er tilgængeligt til at verificere og dekryptere meddelelser, der er udstedt før udløb</a:t>
            </a:r>
          </a:p>
          <a:p>
            <a:pPr marL="539750" indent="-449263" fontAlgn="auto">
              <a:spcAft>
                <a:spcPts val="0"/>
              </a:spcAft>
              <a:defRPr/>
            </a:pPr>
            <a:r>
              <a:rPr lang="da" dirty="0"/>
              <a:t>I nogle tilfælde er det muligt at "forny" et certifikat</a:t>
            </a:r>
            <a:endParaRPr lang="en-US" dirty="0"/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799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Generering og tilbagekaldelse 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Et certifikat kan gøres ugyldigt inden udløbet gennem </a:t>
            </a:r>
            <a:r>
              <a:rPr lang="da" i="1" dirty="0"/>
              <a:t>tilbagekaldelse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Årsagen kan for eksempel være: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nøglen forbundet med certifikatet er blevet kompromitteret,</a:t>
            </a: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emnet ikke længere er tilknyttet virksomheden eller ændrede enhed,</a:t>
            </a: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den CA, der har udstedt certifikatet (eller en af dens CA'er på højere niveau), er blevet kompromitteret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Et tilbagekaldt certifikat kan ikke længere bruges, undtagen når det bare holdes "på hold".</a:t>
            </a:r>
            <a:endParaRPr lang="en-US" b="1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799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Generering og tilbagekaldelse 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Et "on hold" -certifikat er midlertidigt indsat i Certificate Revocation List (CRL) af specifikke årsager, for eksempel: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muligt nøglekompromis _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anmodning om tilbagekaldelse fra en anden person end ejeren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midlertidig manglende brug af certifikatet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Dens gyldighed kunne genoprettes senere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I tilfælde af "genaktivering" fra suspension, indsættes en ny post i CRL med en med en særlig årsagskode: </a:t>
            </a:r>
            <a:r>
              <a:rPr lang="da" i="1" dirty="0" err="1"/>
              <a:t>removeFromCRL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799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Generering og tilbagekaldelse 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87951" y="2171700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sz="2400" i="1" dirty="0"/>
              <a:t>Certificate Revocation List </a:t>
            </a:r>
            <a:r>
              <a:rPr lang="da" sz="2400" dirty="0"/>
              <a:t>(CRL ) viser de certifikater, der mistede gyldigheden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sz="2400" dirty="0"/>
              <a:t>Udstedt periodisk af udstederens certificeringsmyndighed og udbredt (aktivt eller passivt) til alle brugere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sz="2400" dirty="0"/>
              <a:t>underskrevet af CA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sz="2400" dirty="0"/>
              <a:t>Jeg inkluderer et felt kaldet " </a:t>
            </a:r>
            <a:r>
              <a:rPr lang="da" sz="2400" dirty="0" err="1"/>
              <a:t>nextUpdate </a:t>
            </a:r>
            <a:r>
              <a:rPr lang="da" sz="2400" dirty="0"/>
              <a:t>", som indeholder datoen og klokkeslættet, hvor den nye certifikattilbagekaldelsesliste vil være tilgængelig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sz="2400" dirty="0"/>
              <a:t>Hvis </a:t>
            </a:r>
            <a:r>
              <a:rPr lang="da" sz="2400" dirty="0" err="1"/>
              <a:t>nextUpdate- </a:t>
            </a:r>
            <a:r>
              <a:rPr lang="da" sz="2400" dirty="0"/>
              <a:t>datoen tilhører fortiden, betyder det, at CRL'en er "udløbet "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sz="2400" dirty="0"/>
              <a:t>Hvert tilbagekaldt certifikat indeholder årsagen til tilbagekaldelsen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sz="2400" dirty="0"/>
              <a:t>CRL'en leveres som en service via LDAP -protokollen</a:t>
            </a:r>
            <a:endParaRPr lang="en-US" sz="2400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83819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dirty="0"/>
              <a:t>Generering og tilbagekaldelse 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Store CRL'er kan partitioneres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CA'en leverer kun dele af certifikattilbagekaldelseslisten, for eksempel med henvisning til en bestemt tidsperiode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Kun det stykke CRL af interesse downloades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Alternativt kan OCSP-tjenesten ( </a:t>
            </a:r>
            <a:r>
              <a:rPr lang="da" i="1" dirty="0"/>
              <a:t>Online Certificate Status Protocol ) </a:t>
            </a:r>
            <a:r>
              <a:rPr lang="da" dirty="0"/>
              <a:t>bruges til at finde ud af, om et bestemt certifikatnummer er i CRL'en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OCSP-serversvar er underskrevet af CA for at være tillid til dem</a:t>
            </a: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Tillidskæden</a:t>
            </a:r>
          </a:p>
        </p:txBody>
      </p:sp>
      <p:sp>
        <p:nvSpPr>
          <p:cNvPr id="8806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Verifikationen af et certifikat kræver, at hele kæden af de mellemliggende CA'er, der starter fra en betroet, verificeres, muligvis rod-CA'en</a:t>
            </a:r>
          </a:p>
          <a:p>
            <a:pPr marL="566738" indent="-457200"/>
            <a:r>
              <a:rPr lang="da" altLang="en-US" dirty="0"/>
              <a:t>Først verificeres certifikatet, der skal kontrolleres, mod udsteder-CA, derefter verificeres CA-certifikatet mod dets moder-CA, og så videre op til en mellemliggende betroet (af brugeren) CA eller selve rod-CA.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Nøglebrug</a:t>
            </a:r>
          </a:p>
        </p:txBody>
      </p:sp>
      <p:sp>
        <p:nvSpPr>
          <p:cNvPr id="890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Nøgler kan bruges til forskellige formål, og et certifikat angiver de tilladte anvendelser, blandt dem:</a:t>
            </a:r>
            <a:endParaRPr lang="en-US" altLang="en-US" dirty="0"/>
          </a:p>
          <a:p>
            <a:pPr lvl="1"/>
            <a:r>
              <a:rPr lang="da" altLang="en-US" sz="2600" b="1" dirty="0" err="1"/>
              <a:t>nonRepudiation </a:t>
            </a:r>
            <a:r>
              <a:rPr lang="da" altLang="en-US" sz="2600" dirty="0"/>
              <a:t>: nøglen kan bruges til at producere en signatur</a:t>
            </a:r>
            <a:endParaRPr lang="en-US" altLang="en-US" sz="2600" dirty="0"/>
          </a:p>
          <a:p>
            <a:pPr lvl="1"/>
            <a:r>
              <a:rPr lang="da" altLang="en-US" sz="2600" b="1" dirty="0" err="1"/>
              <a:t>dataEncipherment </a:t>
            </a:r>
            <a:r>
              <a:rPr lang="da" altLang="en-US" sz="2600" b="1" dirty="0"/>
              <a:t>: </a:t>
            </a:r>
            <a:r>
              <a:rPr lang="da" altLang="en-US" sz="2600" dirty="0"/>
              <a:t>nøglen kan bruges til at kryptere data</a:t>
            </a:r>
          </a:p>
          <a:p>
            <a:pPr lvl="1"/>
            <a:r>
              <a:rPr lang="da" altLang="en-US" sz="2600" b="1" dirty="0" err="1"/>
              <a:t>nøgleaftale </a:t>
            </a:r>
            <a:r>
              <a:rPr lang="da" altLang="en-US" sz="2600" b="1" dirty="0"/>
              <a:t>: </a:t>
            </a:r>
            <a:r>
              <a:rPr lang="da" altLang="en-US" sz="2600" dirty="0"/>
              <a:t>nøglen kan bruges til at udveksle nøgler sikkert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Tidsstempling</a:t>
            </a:r>
          </a:p>
        </p:txBody>
      </p:sp>
      <p:sp>
        <p:nvSpPr>
          <p:cNvPr id="9011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En PKI kan også bruges til at tidsstemple dokumenter</a:t>
            </a:r>
          </a:p>
          <a:p>
            <a:pPr marL="566738" indent="-457200"/>
            <a:r>
              <a:rPr lang="da" altLang="en-US" dirty="0"/>
              <a:t>Dokumenttidsstempling beviser dets eksistens på et tidspunkt i fortiden</a:t>
            </a:r>
          </a:p>
          <a:p>
            <a:pPr marL="566738" indent="-457200"/>
            <a:r>
              <a:rPr lang="da" altLang="en-US" dirty="0"/>
              <a:t>En CA vil underskrive dokumentet og inkluderer et tidsmæssigt mærke</a:t>
            </a:r>
          </a:p>
          <a:p>
            <a:pPr marL="566738" indent="-457200"/>
            <a:r>
              <a:rPr lang="da" altLang="en-US" dirty="0"/>
              <a:t>Underskriften sikrer også, at dokumentet ikke er blevet ændret efter påsætning af tidsstemplet</a:t>
            </a:r>
          </a:p>
          <a:p>
            <a:pPr marL="566738" indent="-457200"/>
            <a:r>
              <a:rPr lang="da" altLang="en-US" dirty="0"/>
              <a:t>Et tidsstempel kan forlænge gyldigheden af en elektronisk signatur ud over levetiden af det digitale certifikat, der er knyttet til de anvendte nøgler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Standardmekanismer og -formater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40229" cy="4321175"/>
          </a:xfrm>
          <a:prstGeom prst="rect">
            <a:avLst/>
          </a:prstGeom>
        </p:spPr>
        <p:txBody>
          <a:bodyPr/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da" i="1" dirty="0"/>
              <a:t>PKCS #7 - Offentlig nøgle kryptografistandard #7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beskriver formatet af meddelelser/filer, der er signeret, krypteret (med symmetriske og asymmetriske algoritmer) og verificerbare af MAC (fordøjede data)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da" i="1" dirty="0"/>
              <a:t>S/MIME - Secure Multipurpose Mail Extension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udvidelse af MIME- standarden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beskriver kryptering af postbeskeder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PKCS #7-enheder er i det væsentlige oversat til nye MIME- enheder</a:t>
            </a:r>
            <a:endParaRPr lang="en-US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Udvekslings- og lagringsformater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a" i="1" dirty="0"/>
              <a:t>PKCS #12 - Syntaksstandard for udveksling af personlige oplysninger # 12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definerer et format for udveksling og sikker opbevaring (på fil) af kryptografiske nøgler og digitale certifikater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Opbevaring er sikker, fordi den er baseret på kryptering af både nøglerne og certifikaterne og af hele kæden af certifikater, som et emne vælger at stole på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 er det format, der bruges af browsere, e-mail-klienter og operativsystemer, når en bruger eksporterer en signatur- og krypteringsnøgle og et certifikat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En PKCS #12-meddelelse krypterer dataene med en symmetrisk algoritme, hvis nøgle er afledt af en adgangskode leveret af brugeren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Udvekslings- og lagringsformater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Det garanterer integriteten af indholdet gennem HMAC eller gennem en digital signatur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Fordele ved at bruge PKCS #12 inkluderer: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ingen implementeringsomkostninger (format tilgængeligt i mange biblioteker)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allerede eksisterende support af de fleste operativsystemer og software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brug af "stærke " symmetriske algoritmer</a:t>
            </a:r>
            <a:endParaRPr 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bærbarhed på forskellige enheder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da" dirty="0"/>
              <a:t>Ulemper ved at bruge PKCS #12 inkluderer: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kan slettes, kopieres, overføres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den private nøgle skal bruges direkte af signerings-/dekrypteringssoftwaren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da" dirty="0"/>
              <a:t>det er muligt at udføre en brute force angreb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Kryptografiske tokens</a:t>
            </a:r>
          </a:p>
        </p:txBody>
      </p:sp>
      <p:sp>
        <p:nvSpPr>
          <p:cNvPr id="9523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Hardwareenheder, der indbygget implementerer krypteringsalgoritmer</a:t>
            </a:r>
          </a:p>
          <a:p>
            <a:pPr marL="566738" indent="-457200"/>
            <a:r>
              <a:rPr lang="da" altLang="en-US" dirty="0"/>
              <a:t>Tillad ikke direkte adgang til kryptografisk materiale udefra, de er de eneste, der kan få adgang til og bruge nøglen</a:t>
            </a:r>
          </a:p>
          <a:p>
            <a:pPr marL="566738" indent="-457200"/>
            <a:r>
              <a:rPr lang="da" altLang="en-US" dirty="0"/>
              <a:t>Disse handlinger kan generelt kun udføres efter, at brugeren har godkendt tokenet, for eksempel ved at indtaste en PIN-kode</a:t>
            </a:r>
          </a:p>
          <a:p>
            <a:pPr marL="566738" indent="-457200"/>
            <a:r>
              <a:rPr lang="da" altLang="en-US" dirty="0"/>
              <a:t>Tokens kan have et lille operativsystem, hvorigennem brugeren anmoder om nøglegenerering, kryptering og datasignaturoperationer</a:t>
            </a:r>
          </a:p>
          <a:p>
            <a:pPr marL="566738" indent="-457200"/>
            <a:r>
              <a:rPr lang="da" dirty="0"/>
              <a:t>Den sikre ødelæggelse af tokenet kræver ofte ikke kun annullering, men også manglende evne til at få adgang til de hukommelsesområder, hvor nøglen blev skrevet</a:t>
            </a:r>
            <a:endParaRPr lang="it-IT" altLang="en-US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Udfordring-respons-mekanismen</a:t>
            </a:r>
            <a:endParaRPr lang="it-IT" altLang="en-US"/>
          </a:p>
        </p:txBody>
      </p:sp>
      <p:sp>
        <p:nvSpPr>
          <p:cNvPr id="9728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da" altLang="en-US" dirty="0"/>
              <a:t>Giver to parter mulighed for at autentificere uden at afsløre nyttige oplysninger på kommunikationskanalen</a:t>
            </a:r>
          </a:p>
          <a:p>
            <a:pPr marL="566738" indent="-457200"/>
            <a:r>
              <a:rPr lang="da" altLang="en-US" dirty="0"/>
              <a:t>Mekanismen er som følger:</a:t>
            </a:r>
            <a:endParaRPr lang="en-US" altLang="en-US" dirty="0"/>
          </a:p>
          <a:p>
            <a:pPr marL="1023938" lvl="1" indent="-457200"/>
            <a:r>
              <a:rPr lang="da" altLang="en-US" dirty="0"/>
              <a:t>den ene part A "udfordrer" den anden part B til at operere på et tilfældigt tal (kaldet </a:t>
            </a:r>
            <a:r>
              <a:rPr lang="da" altLang="en-US" i="1" dirty="0"/>
              <a:t>nonce </a:t>
            </a:r>
            <a:r>
              <a:rPr lang="da" altLang="en-US" dirty="0"/>
              <a:t>) med sin egen nøgle, for eksempel med en envejsfunktion H</a:t>
            </a:r>
          </a:p>
          <a:p>
            <a:pPr marL="1023938" lvl="1" indent="-457200"/>
            <a:r>
              <a:rPr lang="da" altLang="en-US" dirty="0"/>
              <a:t>så returnerer B N=H( </a:t>
            </a:r>
            <a:r>
              <a:rPr lang="da" altLang="en-US" i="1" dirty="0"/>
              <a:t>nonce </a:t>
            </a:r>
            <a:r>
              <a:rPr lang="da" altLang="en-US" dirty="0"/>
              <a:t>) til A</a:t>
            </a:r>
          </a:p>
          <a:p>
            <a:pPr marL="1023938" lvl="1" indent="-457200"/>
            <a:r>
              <a:rPr lang="da" altLang="en-US" dirty="0"/>
              <a:t>Hvis B returnerer, hvad A forventer, er A sikker på identiteten af B</a:t>
            </a:r>
          </a:p>
          <a:p>
            <a:pPr marL="566738" indent="-457200"/>
            <a:r>
              <a:rPr lang="da" altLang="en-US" dirty="0"/>
              <a:t>Simpelt eksempel: B krypterer nonce med en hemmelig nøgle kendt af A</a:t>
            </a:r>
            <a:endParaRPr lang="en-US" altLang="en-US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da" altLang="en-US"/>
              <a:t>Udfordring-respons-mekanismen</a:t>
            </a:r>
            <a:endParaRPr lang="it-IT" alt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566420" indent="-45720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Autentificering baseret på en adgangskode, der ikke er sendt over kanalen, så det er ikke muligt at spore nøglen</a:t>
            </a:r>
          </a:p>
          <a:p>
            <a:pPr marL="566420" indent="-45720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Det , der gør mekanismen effektiv, er det faktum, at det tilfældige tal er forskelligt for hver session</a:t>
            </a:r>
          </a:p>
          <a:p>
            <a:pPr marL="566420" indent="-45720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Da informationen, der læses på kanalen, er forskellig for hver session, er den ikke nyttig til efterfølgende godkendelse</a:t>
            </a:r>
          </a:p>
          <a:p>
            <a:pPr marL="566420" indent="-45720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Ingen synkronisering er nødvendig (til forskel fra OTP-mekanismen)</a:t>
            </a:r>
          </a:p>
          <a:p>
            <a:pPr marL="566420" indent="-45720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Ulet at blive brugt af mennesker, typisk brugt i maskine-til-maskine- godkendelse</a:t>
            </a:r>
          </a:p>
          <a:p>
            <a:pPr marL="566420" indent="-457200"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da" dirty="0">
                <a:cs typeface="Calibri"/>
              </a:rPr>
              <a:t>Fundet i netværksgodkendelsesmekanismerne for ADSL - routere til udbyderens godkendelsesserver. </a:t>
            </a:r>
            <a:endParaRPr lang="it-IT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E3FF35B8-4374-44A5-9B30-54E2610D222D}"/>
</file>

<file path=customXml/itemProps2.xml><?xml version="1.0" encoding="utf-8"?>
<ds:datastoreItem xmlns:ds="http://schemas.openxmlformats.org/officeDocument/2006/customXml" ds:itemID="{A20002C3-101D-420E-9956-65F31C357A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2F6384-13A6-4B8D-B944-215C31CB718B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4161</Words>
  <Application>Microsoft Office PowerPoint</Application>
  <PresentationFormat>Widescreen</PresentationFormat>
  <Paragraphs>391</Paragraphs>
  <Slides>62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62</vt:i4>
      </vt:variant>
    </vt:vector>
  </HeadingPairs>
  <TitlesOfParts>
    <vt:vector size="68" baseType="lpstr">
      <vt:lpstr>Arial</vt:lpstr>
      <vt:lpstr>Calibri</vt:lpstr>
      <vt:lpstr>Calibri Light</vt:lpstr>
      <vt:lpstr>Cambria Math</vt:lpstr>
      <vt:lpstr>Segoe UI Black</vt:lpstr>
      <vt:lpstr>Office</vt:lpstr>
      <vt:lpstr>Introduktion til kryptografi</vt:lpstr>
      <vt:lpstr>Kryptografi</vt:lpstr>
      <vt:lpstr>Krypteringsanalyse</vt:lpstr>
      <vt:lpstr>Redundans</vt:lpstr>
      <vt:lpstr>Redundans</vt:lpstr>
      <vt:lpstr>Redundans</vt:lpstr>
      <vt:lpstr>Redundans</vt:lpstr>
      <vt:lpstr>Redundans</vt:lpstr>
      <vt:lpstr>Redundans</vt:lpstr>
      <vt:lpstr>Cesars Cypher</vt:lpstr>
      <vt:lpstr>Egenskaber for EXOR-logikoperatoren</vt:lpstr>
      <vt:lpstr>One Time Pad-algoritmen</vt:lpstr>
      <vt:lpstr>One Time Pad-algoritmen</vt:lpstr>
      <vt:lpstr>One Time Pad-algoritmen</vt:lpstr>
      <vt:lpstr>One Time Pad-algoritmen</vt:lpstr>
      <vt:lpstr>One Time Pad-algoritmen</vt:lpstr>
      <vt:lpstr>One Time Pad-algoritmen</vt:lpstr>
      <vt:lpstr>One Time Pad problemer</vt:lpstr>
      <vt:lpstr>One Time Pad problemer</vt:lpstr>
      <vt:lpstr>Andre algoritmer end OTP</vt:lpstr>
      <vt:lpstr>Symmetriske algoritmer</vt:lpstr>
      <vt:lpstr>Symmetriske algoritmer</vt:lpstr>
      <vt:lpstr>Nogle vigtige symmetriske nøglealgoritmer</vt:lpstr>
      <vt:lpstr>Nogle vigtige symmetriske nøglealgoritmer</vt:lpstr>
      <vt:lpstr>Asymmetriske  (eller offentlig nøgle) algoritmer</vt:lpstr>
      <vt:lpstr>Asymmetriske  (eller offentlig nøgle) algoritmer</vt:lpstr>
      <vt:lpstr>Asymmetriske  (eller offentlig nøgle) algoritmer</vt:lpstr>
      <vt:lpstr>Anvendelser af asymmetrisk algoritme</vt:lpstr>
      <vt:lpstr>Anvendelser af asymmetrisk algoritme</vt:lpstr>
      <vt:lpstr>Asymmetriske algoritmer  fordele og ulemper </vt:lpstr>
      <vt:lpstr>Nogle vigtige asymmetriske nøglealgoritmer</vt:lpstr>
      <vt:lpstr>Nogle vigtige asymmetriske nøglealgoritmer</vt:lpstr>
      <vt:lpstr>Sammenligning af symmetriske og asymmetriske algoritmer</vt:lpstr>
      <vt:lpstr>Sammenligning af symmetriske og asymmetriske algoritmer</vt:lpstr>
      <vt:lpstr>Hash funktioner</vt:lpstr>
      <vt:lpstr>Hash-funktion som integritetstjek</vt:lpstr>
      <vt:lpstr>Nogle vigtige Hash-algoritmer</vt:lpstr>
      <vt:lpstr>Nogle vigtige Hash-algoritmer</vt:lpstr>
      <vt:lpstr>( Digital) Signaturer</vt:lpstr>
      <vt:lpstr>(Digitale) Signaturer</vt:lpstr>
      <vt:lpstr>Offentlige nøgleinfrastrukturer</vt:lpstr>
      <vt:lpstr>Offentlige nøgleinfrastrukturer</vt:lpstr>
      <vt:lpstr>Offentlige nøgleinfrastrukturer</vt:lpstr>
      <vt:lpstr>Offentlige </vt:lpstr>
      <vt:lpstr>Offentlige </vt:lpstr>
      <vt:lpstr>Det digitale certifikat</vt:lpstr>
      <vt:lpstr>Det digitale certifikat</vt:lpstr>
      <vt:lpstr>Generering og tilbagekaldelse </vt:lpstr>
      <vt:lpstr>Generering og tilbagekaldelse </vt:lpstr>
      <vt:lpstr>Generering og tilbagekaldelse </vt:lpstr>
      <vt:lpstr>Generering og tilbagekaldelse </vt:lpstr>
      <vt:lpstr>Generering og tilbagekaldelse </vt:lpstr>
      <vt:lpstr>Generering og tilbagekaldelse </vt:lpstr>
      <vt:lpstr>Tillidskæden</vt:lpstr>
      <vt:lpstr>Nøglebrug</vt:lpstr>
      <vt:lpstr>Tidsstempling</vt:lpstr>
      <vt:lpstr>Standardmekanismer og -formater</vt:lpstr>
      <vt:lpstr>Udvekslings- og lagringsformater</vt:lpstr>
      <vt:lpstr>Udvekslings- og lagringsformater</vt:lpstr>
      <vt:lpstr>Kryptografiske tokens</vt:lpstr>
      <vt:lpstr>Udfordring-respons-mekanismen</vt:lpstr>
      <vt:lpstr>Udfordring-respons-mekanismen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Henrik Petersen</cp:lastModifiedBy>
  <cp:revision>82</cp:revision>
  <dcterms:created xsi:type="dcterms:W3CDTF">2022-10-31T15:14:22Z</dcterms:created>
  <dcterms:modified xsi:type="dcterms:W3CDTF">2022-11-19T12:16:52Z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