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sldIdLst>
    <p:sldId id="256" r:id="rId5"/>
    <p:sldId id="257" r:id="rId6"/>
    <p:sldId id="258" r:id="rId7"/>
    <p:sldId id="259" r:id="rId8"/>
    <p:sldId id="260" r:id="rId9"/>
    <p:sldId id="261" r:id="rId10"/>
    <p:sldId id="262" r:id="rId11"/>
    <p:sldId id="263" r:id="rId12"/>
    <p:sldId id="264" r:id="rId13"/>
    <p:sldId id="265" r:id="rId14"/>
    <p:sldId id="266" r:id="rId15"/>
    <p:sldId id="267" r:id="rId16"/>
    <p:sldId id="268" r:id="rId17"/>
    <p:sldId id="269" r:id="rId18"/>
    <p:sldId id="270" r:id="rId19"/>
    <p:sldId id="271" r:id="rId20"/>
  </p:sldIdLst>
  <p:sldSz cx="12192000" cy="6858000"/>
  <p:notesSz cx="6858000" cy="9144000"/>
  <p:defaultTextStyle>
    <a:defPPr>
      <a:defRPr lang="tr-T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114" d="100"/>
          <a:sy n="114" d="100"/>
        </p:scale>
        <p:origin x="474" y="11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3" Type="http://schemas.openxmlformats.org/officeDocument/2006/relationships/customXml" Target="../customXml/item3.xml"/><Relationship Id="rId21" Type="http://schemas.openxmlformats.org/officeDocument/2006/relationships/presProps" Target="presProps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tableStyles" Target="tableStyles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theme" Target="theme/theme1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Başlık Slaydı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>
            <a:extLst>
              <a:ext uri="{FF2B5EF4-FFF2-40B4-BE49-F238E27FC236}">
                <a16:creationId xmlns:a16="http://schemas.microsoft.com/office/drawing/2014/main" id="{598A6754-0B14-E1C5-C617-604D7D5EC3A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tr-TR"/>
              <a:t>Asıl başlık stilini düzenlemek için tıklayın</a:t>
            </a:r>
          </a:p>
        </p:txBody>
      </p:sp>
      <p:sp>
        <p:nvSpPr>
          <p:cNvPr id="3" name="Alt Başlık 2">
            <a:extLst>
              <a:ext uri="{FF2B5EF4-FFF2-40B4-BE49-F238E27FC236}">
                <a16:creationId xmlns:a16="http://schemas.microsoft.com/office/drawing/2014/main" id="{AAE22383-315F-27D4-E9AF-3103AEA7BE8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tr-TR"/>
              <a:t>Asıl alt başlık stilini düzenlemek için tıklayın</a:t>
            </a:r>
          </a:p>
        </p:txBody>
      </p:sp>
      <p:sp>
        <p:nvSpPr>
          <p:cNvPr id="4" name="Veri Yer Tutucusu 3">
            <a:extLst>
              <a:ext uri="{FF2B5EF4-FFF2-40B4-BE49-F238E27FC236}">
                <a16:creationId xmlns:a16="http://schemas.microsoft.com/office/drawing/2014/main" id="{B5B25C3F-01D2-AFF4-2A80-C5FD4568138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6C5A45-F7A7-4808-9FE2-6566F7632215}" type="datetimeFigureOut">
              <a:rPr lang="tr-TR" smtClean="0"/>
              <a:t>6.02.2023</a:t>
            </a:fld>
            <a:endParaRPr lang="tr-TR"/>
          </a:p>
        </p:txBody>
      </p:sp>
      <p:sp>
        <p:nvSpPr>
          <p:cNvPr id="5" name="Alt Bilgi Yer Tutucusu 4">
            <a:extLst>
              <a:ext uri="{FF2B5EF4-FFF2-40B4-BE49-F238E27FC236}">
                <a16:creationId xmlns:a16="http://schemas.microsoft.com/office/drawing/2014/main" id="{404E8112-3C85-A4C2-6DB2-22F2944D07A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6" name="Slayt Numarası Yer Tutucusu 5">
            <a:extLst>
              <a:ext uri="{FF2B5EF4-FFF2-40B4-BE49-F238E27FC236}">
                <a16:creationId xmlns:a16="http://schemas.microsoft.com/office/drawing/2014/main" id="{5577151C-3EE2-920E-686F-393C0A561EC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913F59-AEF0-4024-BF17-5CE453F30A57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174190576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Click="0" advTm="10000">
        <p15:prstTrans prst="pageCurlDouble"/>
      </p:transition>
    </mc:Choice>
    <mc:Fallback xmlns="">
      <p:transition spd="slow" advClick="0" advTm="10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Başlık ve İçeri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>
            <a:extLst>
              <a:ext uri="{FF2B5EF4-FFF2-40B4-BE49-F238E27FC236}">
                <a16:creationId xmlns:a16="http://schemas.microsoft.com/office/drawing/2014/main" id="{84A640DB-B909-A743-F461-0C6245B4AAA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/>
              <a:t>Asıl başlık stilini düzenlemek için tıklayın</a:t>
            </a:r>
          </a:p>
        </p:txBody>
      </p:sp>
      <p:sp>
        <p:nvSpPr>
          <p:cNvPr id="3" name="İçerik Yer Tutucusu 2">
            <a:extLst>
              <a:ext uri="{FF2B5EF4-FFF2-40B4-BE49-F238E27FC236}">
                <a16:creationId xmlns:a16="http://schemas.microsoft.com/office/drawing/2014/main" id="{77DF0B0B-60E6-BA0D-DBA6-6A0A0BD1CBA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tr-TR"/>
              <a:t>Asıl metin stillerini düzenlemek için tıklayın</a:t>
            </a:r>
          </a:p>
          <a:p>
            <a:pPr lvl="1"/>
            <a:r>
              <a:rPr lang="tr-TR"/>
              <a:t>İkinci düzey</a:t>
            </a:r>
          </a:p>
          <a:p>
            <a:pPr lvl="2"/>
            <a:r>
              <a:rPr lang="tr-TR"/>
              <a:t>Üçüncü düzey</a:t>
            </a:r>
          </a:p>
          <a:p>
            <a:pPr lvl="3"/>
            <a:r>
              <a:rPr lang="tr-TR"/>
              <a:t>Dördüncü düzey</a:t>
            </a:r>
          </a:p>
          <a:p>
            <a:pPr lvl="4"/>
            <a:r>
              <a:rPr lang="tr-TR"/>
              <a:t>Beşinci düzey</a:t>
            </a:r>
          </a:p>
        </p:txBody>
      </p:sp>
      <p:sp>
        <p:nvSpPr>
          <p:cNvPr id="4" name="Veri Yer Tutucusu 3">
            <a:extLst>
              <a:ext uri="{FF2B5EF4-FFF2-40B4-BE49-F238E27FC236}">
                <a16:creationId xmlns:a16="http://schemas.microsoft.com/office/drawing/2014/main" id="{BC38620C-3492-6D80-6412-49BBCB3296E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6C5A45-F7A7-4808-9FE2-6566F7632215}" type="datetimeFigureOut">
              <a:rPr lang="tr-TR" smtClean="0"/>
              <a:t>6.02.2023</a:t>
            </a:fld>
            <a:endParaRPr lang="tr-TR"/>
          </a:p>
        </p:txBody>
      </p:sp>
      <p:sp>
        <p:nvSpPr>
          <p:cNvPr id="5" name="Alt Bilgi Yer Tutucusu 4">
            <a:extLst>
              <a:ext uri="{FF2B5EF4-FFF2-40B4-BE49-F238E27FC236}">
                <a16:creationId xmlns:a16="http://schemas.microsoft.com/office/drawing/2014/main" id="{A77E95F0-299E-AE29-EADA-27585EE49EE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6" name="Slayt Numarası Yer Tutucusu 5">
            <a:extLst>
              <a:ext uri="{FF2B5EF4-FFF2-40B4-BE49-F238E27FC236}">
                <a16:creationId xmlns:a16="http://schemas.microsoft.com/office/drawing/2014/main" id="{38FAEC72-CCA4-77D1-AEBF-F8D191BA770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913F59-AEF0-4024-BF17-5CE453F30A57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310103029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Click="0" advTm="10000">
        <p15:prstTrans prst="pageCurlDouble"/>
      </p:transition>
    </mc:Choice>
    <mc:Fallback xmlns="">
      <p:transition spd="slow" advClick="0" advTm="10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Bölüm Üst Bilgis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>
            <a:extLst>
              <a:ext uri="{FF2B5EF4-FFF2-40B4-BE49-F238E27FC236}">
                <a16:creationId xmlns:a16="http://schemas.microsoft.com/office/drawing/2014/main" id="{C0A34B93-8D7E-4908-6855-EE05D12CB82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tr-TR"/>
              <a:t>Asıl başlık stilini düzenlemek için tıklayın</a:t>
            </a:r>
          </a:p>
        </p:txBody>
      </p:sp>
      <p:sp>
        <p:nvSpPr>
          <p:cNvPr id="3" name="Metin Yer Tutucusu 2">
            <a:extLst>
              <a:ext uri="{FF2B5EF4-FFF2-40B4-BE49-F238E27FC236}">
                <a16:creationId xmlns:a16="http://schemas.microsoft.com/office/drawing/2014/main" id="{FE3D7E7F-A8FB-7539-B784-AAD0C62090C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tr-TR"/>
              <a:t>Asıl metin stillerini düzenlemek için tıklayın</a:t>
            </a:r>
          </a:p>
        </p:txBody>
      </p:sp>
      <p:sp>
        <p:nvSpPr>
          <p:cNvPr id="4" name="Veri Yer Tutucusu 3">
            <a:extLst>
              <a:ext uri="{FF2B5EF4-FFF2-40B4-BE49-F238E27FC236}">
                <a16:creationId xmlns:a16="http://schemas.microsoft.com/office/drawing/2014/main" id="{30C8B618-F363-1E90-0CC5-15E1EB8DE33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6C5A45-F7A7-4808-9FE2-6566F7632215}" type="datetimeFigureOut">
              <a:rPr lang="tr-TR" smtClean="0"/>
              <a:t>6.02.2023</a:t>
            </a:fld>
            <a:endParaRPr lang="tr-TR"/>
          </a:p>
        </p:txBody>
      </p:sp>
      <p:sp>
        <p:nvSpPr>
          <p:cNvPr id="5" name="Alt Bilgi Yer Tutucusu 4">
            <a:extLst>
              <a:ext uri="{FF2B5EF4-FFF2-40B4-BE49-F238E27FC236}">
                <a16:creationId xmlns:a16="http://schemas.microsoft.com/office/drawing/2014/main" id="{588B27F1-C9E5-BD2C-2277-E1741865DAF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6" name="Slayt Numarası Yer Tutucusu 5">
            <a:extLst>
              <a:ext uri="{FF2B5EF4-FFF2-40B4-BE49-F238E27FC236}">
                <a16:creationId xmlns:a16="http://schemas.microsoft.com/office/drawing/2014/main" id="{078A1C49-D342-E59E-4EBB-3E4921D8A18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913F59-AEF0-4024-BF17-5CE453F30A57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408302155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Click="0" advTm="10000">
        <p15:prstTrans prst="pageCurlDouble"/>
      </p:transition>
    </mc:Choice>
    <mc:Fallback xmlns="">
      <p:transition spd="slow" advClick="0" advTm="10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İki İçeri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>
            <a:extLst>
              <a:ext uri="{FF2B5EF4-FFF2-40B4-BE49-F238E27FC236}">
                <a16:creationId xmlns:a16="http://schemas.microsoft.com/office/drawing/2014/main" id="{FF63993D-601F-BBF3-F2CD-ED4B81EC5AB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/>
              <a:t>Asıl başlık stilini düzenlemek için tıklayın</a:t>
            </a:r>
          </a:p>
        </p:txBody>
      </p:sp>
      <p:sp>
        <p:nvSpPr>
          <p:cNvPr id="3" name="İçerik Yer Tutucusu 2">
            <a:extLst>
              <a:ext uri="{FF2B5EF4-FFF2-40B4-BE49-F238E27FC236}">
                <a16:creationId xmlns:a16="http://schemas.microsoft.com/office/drawing/2014/main" id="{2561BB22-73A8-8874-6C0D-B615EB80E874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tr-TR"/>
              <a:t>Asıl metin stillerini düzenlemek için tıklayın</a:t>
            </a:r>
          </a:p>
          <a:p>
            <a:pPr lvl="1"/>
            <a:r>
              <a:rPr lang="tr-TR"/>
              <a:t>İkinci düzey</a:t>
            </a:r>
          </a:p>
          <a:p>
            <a:pPr lvl="2"/>
            <a:r>
              <a:rPr lang="tr-TR"/>
              <a:t>Üçüncü düzey</a:t>
            </a:r>
          </a:p>
          <a:p>
            <a:pPr lvl="3"/>
            <a:r>
              <a:rPr lang="tr-TR"/>
              <a:t>Dördüncü düzey</a:t>
            </a:r>
          </a:p>
          <a:p>
            <a:pPr lvl="4"/>
            <a:r>
              <a:rPr lang="tr-TR"/>
              <a:t>Beşinci düzey</a:t>
            </a:r>
          </a:p>
        </p:txBody>
      </p:sp>
      <p:sp>
        <p:nvSpPr>
          <p:cNvPr id="4" name="İçerik Yer Tutucusu 3">
            <a:extLst>
              <a:ext uri="{FF2B5EF4-FFF2-40B4-BE49-F238E27FC236}">
                <a16:creationId xmlns:a16="http://schemas.microsoft.com/office/drawing/2014/main" id="{79597C5A-2353-8D49-3574-6EB8E98316B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tr-TR"/>
              <a:t>Asıl metin stillerini düzenlemek için tıklayın</a:t>
            </a:r>
          </a:p>
          <a:p>
            <a:pPr lvl="1"/>
            <a:r>
              <a:rPr lang="tr-TR"/>
              <a:t>İkinci düzey</a:t>
            </a:r>
          </a:p>
          <a:p>
            <a:pPr lvl="2"/>
            <a:r>
              <a:rPr lang="tr-TR"/>
              <a:t>Üçüncü düzey</a:t>
            </a:r>
          </a:p>
          <a:p>
            <a:pPr lvl="3"/>
            <a:r>
              <a:rPr lang="tr-TR"/>
              <a:t>Dördüncü düzey</a:t>
            </a:r>
          </a:p>
          <a:p>
            <a:pPr lvl="4"/>
            <a:r>
              <a:rPr lang="tr-TR"/>
              <a:t>Beşinci düzey</a:t>
            </a:r>
          </a:p>
        </p:txBody>
      </p:sp>
      <p:sp>
        <p:nvSpPr>
          <p:cNvPr id="5" name="Veri Yer Tutucusu 4">
            <a:extLst>
              <a:ext uri="{FF2B5EF4-FFF2-40B4-BE49-F238E27FC236}">
                <a16:creationId xmlns:a16="http://schemas.microsoft.com/office/drawing/2014/main" id="{DBEBFFF7-2DFD-48E4-AA6C-4474FC442D9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6C5A45-F7A7-4808-9FE2-6566F7632215}" type="datetimeFigureOut">
              <a:rPr lang="tr-TR" smtClean="0"/>
              <a:t>6.02.2023</a:t>
            </a:fld>
            <a:endParaRPr lang="tr-TR"/>
          </a:p>
        </p:txBody>
      </p:sp>
      <p:sp>
        <p:nvSpPr>
          <p:cNvPr id="6" name="Alt Bilgi Yer Tutucusu 5">
            <a:extLst>
              <a:ext uri="{FF2B5EF4-FFF2-40B4-BE49-F238E27FC236}">
                <a16:creationId xmlns:a16="http://schemas.microsoft.com/office/drawing/2014/main" id="{595C454D-AA93-31D3-938A-811D6D7CCA4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7" name="Slayt Numarası Yer Tutucusu 6">
            <a:extLst>
              <a:ext uri="{FF2B5EF4-FFF2-40B4-BE49-F238E27FC236}">
                <a16:creationId xmlns:a16="http://schemas.microsoft.com/office/drawing/2014/main" id="{ED13D0AA-5545-5F86-97F9-D180DEB26C7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913F59-AEF0-4024-BF17-5CE453F30A57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7302520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Click="0" advTm="10000">
        <p15:prstTrans prst="pageCurlDouble"/>
      </p:transition>
    </mc:Choice>
    <mc:Fallback xmlns="">
      <p:transition spd="slow" advClick="0" advTm="10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Karşılaştırm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>
            <a:extLst>
              <a:ext uri="{FF2B5EF4-FFF2-40B4-BE49-F238E27FC236}">
                <a16:creationId xmlns:a16="http://schemas.microsoft.com/office/drawing/2014/main" id="{FD18BB96-C602-0D23-E4CE-547DD631499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tr-TR"/>
              <a:t>Asıl başlık stilini düzenlemek için tıklayın</a:t>
            </a:r>
          </a:p>
        </p:txBody>
      </p:sp>
      <p:sp>
        <p:nvSpPr>
          <p:cNvPr id="3" name="Metin Yer Tutucusu 2">
            <a:extLst>
              <a:ext uri="{FF2B5EF4-FFF2-40B4-BE49-F238E27FC236}">
                <a16:creationId xmlns:a16="http://schemas.microsoft.com/office/drawing/2014/main" id="{F50408BE-670F-D5B6-55F6-5DDCE939F65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tr-TR"/>
              <a:t>Asıl metin stillerini düzenlemek için tıklayın</a:t>
            </a:r>
          </a:p>
        </p:txBody>
      </p:sp>
      <p:sp>
        <p:nvSpPr>
          <p:cNvPr id="4" name="İçerik Yer Tutucusu 3">
            <a:extLst>
              <a:ext uri="{FF2B5EF4-FFF2-40B4-BE49-F238E27FC236}">
                <a16:creationId xmlns:a16="http://schemas.microsoft.com/office/drawing/2014/main" id="{A0086CA8-464E-F17B-81B0-6283D50252F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tr-TR"/>
              <a:t>Asıl metin stillerini düzenlemek için tıklayın</a:t>
            </a:r>
          </a:p>
          <a:p>
            <a:pPr lvl="1"/>
            <a:r>
              <a:rPr lang="tr-TR"/>
              <a:t>İkinci düzey</a:t>
            </a:r>
          </a:p>
          <a:p>
            <a:pPr lvl="2"/>
            <a:r>
              <a:rPr lang="tr-TR"/>
              <a:t>Üçüncü düzey</a:t>
            </a:r>
          </a:p>
          <a:p>
            <a:pPr lvl="3"/>
            <a:r>
              <a:rPr lang="tr-TR"/>
              <a:t>Dördüncü düzey</a:t>
            </a:r>
          </a:p>
          <a:p>
            <a:pPr lvl="4"/>
            <a:r>
              <a:rPr lang="tr-TR"/>
              <a:t>Beşinci düzey</a:t>
            </a:r>
          </a:p>
        </p:txBody>
      </p:sp>
      <p:sp>
        <p:nvSpPr>
          <p:cNvPr id="5" name="Metin Yer Tutucusu 4">
            <a:extLst>
              <a:ext uri="{FF2B5EF4-FFF2-40B4-BE49-F238E27FC236}">
                <a16:creationId xmlns:a16="http://schemas.microsoft.com/office/drawing/2014/main" id="{6940B32D-EB5E-4532-D532-DD6BC6031B88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tr-TR"/>
              <a:t>Asıl metin stillerini düzenlemek için tıklayın</a:t>
            </a:r>
          </a:p>
        </p:txBody>
      </p:sp>
      <p:sp>
        <p:nvSpPr>
          <p:cNvPr id="6" name="İçerik Yer Tutucusu 5">
            <a:extLst>
              <a:ext uri="{FF2B5EF4-FFF2-40B4-BE49-F238E27FC236}">
                <a16:creationId xmlns:a16="http://schemas.microsoft.com/office/drawing/2014/main" id="{A81E4105-CD2E-ADD3-455A-33A33A2A848E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tr-TR"/>
              <a:t>Asıl metin stillerini düzenlemek için tıklayın</a:t>
            </a:r>
          </a:p>
          <a:p>
            <a:pPr lvl="1"/>
            <a:r>
              <a:rPr lang="tr-TR"/>
              <a:t>İkinci düzey</a:t>
            </a:r>
          </a:p>
          <a:p>
            <a:pPr lvl="2"/>
            <a:r>
              <a:rPr lang="tr-TR"/>
              <a:t>Üçüncü düzey</a:t>
            </a:r>
          </a:p>
          <a:p>
            <a:pPr lvl="3"/>
            <a:r>
              <a:rPr lang="tr-TR"/>
              <a:t>Dördüncü düzey</a:t>
            </a:r>
          </a:p>
          <a:p>
            <a:pPr lvl="4"/>
            <a:r>
              <a:rPr lang="tr-TR"/>
              <a:t>Beşinci düzey</a:t>
            </a:r>
          </a:p>
        </p:txBody>
      </p:sp>
      <p:sp>
        <p:nvSpPr>
          <p:cNvPr id="7" name="Veri Yer Tutucusu 6">
            <a:extLst>
              <a:ext uri="{FF2B5EF4-FFF2-40B4-BE49-F238E27FC236}">
                <a16:creationId xmlns:a16="http://schemas.microsoft.com/office/drawing/2014/main" id="{45FF6E47-B658-79AB-5859-20E56D84B1A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6C5A45-F7A7-4808-9FE2-6566F7632215}" type="datetimeFigureOut">
              <a:rPr lang="tr-TR" smtClean="0"/>
              <a:t>6.02.2023</a:t>
            </a:fld>
            <a:endParaRPr lang="tr-TR"/>
          </a:p>
        </p:txBody>
      </p:sp>
      <p:sp>
        <p:nvSpPr>
          <p:cNvPr id="8" name="Alt Bilgi Yer Tutucusu 7">
            <a:extLst>
              <a:ext uri="{FF2B5EF4-FFF2-40B4-BE49-F238E27FC236}">
                <a16:creationId xmlns:a16="http://schemas.microsoft.com/office/drawing/2014/main" id="{CFF25154-E5C7-DA4E-B6C1-68676F84BBE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9" name="Slayt Numarası Yer Tutucusu 8">
            <a:extLst>
              <a:ext uri="{FF2B5EF4-FFF2-40B4-BE49-F238E27FC236}">
                <a16:creationId xmlns:a16="http://schemas.microsoft.com/office/drawing/2014/main" id="{03A59DDF-B10C-2512-1381-251110461B9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913F59-AEF0-4024-BF17-5CE453F30A57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142150656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Click="0" advTm="10000">
        <p15:prstTrans prst="pageCurlDouble"/>
      </p:transition>
    </mc:Choice>
    <mc:Fallback xmlns="">
      <p:transition spd="slow" advClick="0" advTm="10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Yalnızca Başlı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>
            <a:extLst>
              <a:ext uri="{FF2B5EF4-FFF2-40B4-BE49-F238E27FC236}">
                <a16:creationId xmlns:a16="http://schemas.microsoft.com/office/drawing/2014/main" id="{49CE5455-4491-48F1-E20C-FB5B71823FD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/>
              <a:t>Asıl başlık stilini düzenlemek için tıklayın</a:t>
            </a:r>
          </a:p>
        </p:txBody>
      </p:sp>
      <p:sp>
        <p:nvSpPr>
          <p:cNvPr id="3" name="Veri Yer Tutucusu 2">
            <a:extLst>
              <a:ext uri="{FF2B5EF4-FFF2-40B4-BE49-F238E27FC236}">
                <a16:creationId xmlns:a16="http://schemas.microsoft.com/office/drawing/2014/main" id="{C6404D01-DDEF-E776-54A1-EF5FED633BD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6C5A45-F7A7-4808-9FE2-6566F7632215}" type="datetimeFigureOut">
              <a:rPr lang="tr-TR" smtClean="0"/>
              <a:t>6.02.2023</a:t>
            </a:fld>
            <a:endParaRPr lang="tr-TR"/>
          </a:p>
        </p:txBody>
      </p:sp>
      <p:sp>
        <p:nvSpPr>
          <p:cNvPr id="4" name="Alt Bilgi Yer Tutucusu 3">
            <a:extLst>
              <a:ext uri="{FF2B5EF4-FFF2-40B4-BE49-F238E27FC236}">
                <a16:creationId xmlns:a16="http://schemas.microsoft.com/office/drawing/2014/main" id="{82E2510C-6D13-A5E1-5E43-6E293312833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5" name="Slayt Numarası Yer Tutucusu 4">
            <a:extLst>
              <a:ext uri="{FF2B5EF4-FFF2-40B4-BE49-F238E27FC236}">
                <a16:creationId xmlns:a16="http://schemas.microsoft.com/office/drawing/2014/main" id="{9206D34D-CDE3-C7E7-318E-D80102A7572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913F59-AEF0-4024-BF17-5CE453F30A57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334503319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Click="0" advTm="10000">
        <p15:prstTrans prst="pageCurlDouble"/>
      </p:transition>
    </mc:Choice>
    <mc:Fallback xmlns="">
      <p:transition spd="slow" advClick="0" advTm="10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oş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i Yer Tutucusu 1">
            <a:extLst>
              <a:ext uri="{FF2B5EF4-FFF2-40B4-BE49-F238E27FC236}">
                <a16:creationId xmlns:a16="http://schemas.microsoft.com/office/drawing/2014/main" id="{C029176C-7A16-1CB6-94A5-AD7EE8B47A1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6C5A45-F7A7-4808-9FE2-6566F7632215}" type="datetimeFigureOut">
              <a:rPr lang="tr-TR" smtClean="0"/>
              <a:t>6.02.2023</a:t>
            </a:fld>
            <a:endParaRPr lang="tr-TR"/>
          </a:p>
        </p:txBody>
      </p:sp>
      <p:sp>
        <p:nvSpPr>
          <p:cNvPr id="3" name="Alt Bilgi Yer Tutucusu 2">
            <a:extLst>
              <a:ext uri="{FF2B5EF4-FFF2-40B4-BE49-F238E27FC236}">
                <a16:creationId xmlns:a16="http://schemas.microsoft.com/office/drawing/2014/main" id="{5DB53FC6-C25B-1D38-9264-7E7159C305C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4" name="Slayt Numarası Yer Tutucusu 3">
            <a:extLst>
              <a:ext uri="{FF2B5EF4-FFF2-40B4-BE49-F238E27FC236}">
                <a16:creationId xmlns:a16="http://schemas.microsoft.com/office/drawing/2014/main" id="{9A1105AB-9E71-6326-3EB9-F35ACEEFC8F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913F59-AEF0-4024-BF17-5CE453F30A57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420201102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Click="0" advTm="10000">
        <p15:prstTrans prst="pageCurlDouble"/>
      </p:transition>
    </mc:Choice>
    <mc:Fallback xmlns="">
      <p:transition spd="slow" advClick="0" advTm="10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Başlıklı İçeri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>
            <a:extLst>
              <a:ext uri="{FF2B5EF4-FFF2-40B4-BE49-F238E27FC236}">
                <a16:creationId xmlns:a16="http://schemas.microsoft.com/office/drawing/2014/main" id="{1B12E187-B00B-5F59-25FB-8B3C2A0AC40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tr-TR"/>
              <a:t>Asıl başlık stilini düzenlemek için tıklayın</a:t>
            </a:r>
          </a:p>
        </p:txBody>
      </p:sp>
      <p:sp>
        <p:nvSpPr>
          <p:cNvPr id="3" name="İçerik Yer Tutucusu 2">
            <a:extLst>
              <a:ext uri="{FF2B5EF4-FFF2-40B4-BE49-F238E27FC236}">
                <a16:creationId xmlns:a16="http://schemas.microsoft.com/office/drawing/2014/main" id="{B2E63A66-D26A-B85B-BB3A-567BA988F35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tr-TR"/>
              <a:t>Asıl metin stillerini düzenlemek için tıklayın</a:t>
            </a:r>
          </a:p>
          <a:p>
            <a:pPr lvl="1"/>
            <a:r>
              <a:rPr lang="tr-TR"/>
              <a:t>İkinci düzey</a:t>
            </a:r>
          </a:p>
          <a:p>
            <a:pPr lvl="2"/>
            <a:r>
              <a:rPr lang="tr-TR"/>
              <a:t>Üçüncü düzey</a:t>
            </a:r>
          </a:p>
          <a:p>
            <a:pPr lvl="3"/>
            <a:r>
              <a:rPr lang="tr-TR"/>
              <a:t>Dördüncü düzey</a:t>
            </a:r>
          </a:p>
          <a:p>
            <a:pPr lvl="4"/>
            <a:r>
              <a:rPr lang="tr-TR"/>
              <a:t>Beşinci düzey</a:t>
            </a:r>
          </a:p>
        </p:txBody>
      </p:sp>
      <p:sp>
        <p:nvSpPr>
          <p:cNvPr id="4" name="Metin Yer Tutucusu 3">
            <a:extLst>
              <a:ext uri="{FF2B5EF4-FFF2-40B4-BE49-F238E27FC236}">
                <a16:creationId xmlns:a16="http://schemas.microsoft.com/office/drawing/2014/main" id="{F282D21B-5A03-8042-8C91-680A60FA9876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tr-TR"/>
              <a:t>Asıl metin stillerini düzenlemek için tıklayın</a:t>
            </a:r>
          </a:p>
        </p:txBody>
      </p:sp>
      <p:sp>
        <p:nvSpPr>
          <p:cNvPr id="5" name="Veri Yer Tutucusu 4">
            <a:extLst>
              <a:ext uri="{FF2B5EF4-FFF2-40B4-BE49-F238E27FC236}">
                <a16:creationId xmlns:a16="http://schemas.microsoft.com/office/drawing/2014/main" id="{B536B355-D7B4-584B-EFC0-E20D133755A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6C5A45-F7A7-4808-9FE2-6566F7632215}" type="datetimeFigureOut">
              <a:rPr lang="tr-TR" smtClean="0"/>
              <a:t>6.02.2023</a:t>
            </a:fld>
            <a:endParaRPr lang="tr-TR"/>
          </a:p>
        </p:txBody>
      </p:sp>
      <p:sp>
        <p:nvSpPr>
          <p:cNvPr id="6" name="Alt Bilgi Yer Tutucusu 5">
            <a:extLst>
              <a:ext uri="{FF2B5EF4-FFF2-40B4-BE49-F238E27FC236}">
                <a16:creationId xmlns:a16="http://schemas.microsoft.com/office/drawing/2014/main" id="{01C613F9-33C1-3087-A2DB-1551900A4C7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7" name="Slayt Numarası Yer Tutucusu 6">
            <a:extLst>
              <a:ext uri="{FF2B5EF4-FFF2-40B4-BE49-F238E27FC236}">
                <a16:creationId xmlns:a16="http://schemas.microsoft.com/office/drawing/2014/main" id="{66D8C589-892B-F064-A6B4-6E79B4DF948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913F59-AEF0-4024-BF17-5CE453F30A57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146581611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Click="0" advTm="10000">
        <p15:prstTrans prst="pageCurlDouble"/>
      </p:transition>
    </mc:Choice>
    <mc:Fallback xmlns="">
      <p:transition spd="slow" advClick="0" advTm="10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Başlıklı Resi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>
            <a:extLst>
              <a:ext uri="{FF2B5EF4-FFF2-40B4-BE49-F238E27FC236}">
                <a16:creationId xmlns:a16="http://schemas.microsoft.com/office/drawing/2014/main" id="{2403C5F8-35BF-704C-A301-EA75A2C8E61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tr-TR"/>
              <a:t>Asıl başlık stilini düzenlemek için tıklayın</a:t>
            </a:r>
          </a:p>
        </p:txBody>
      </p:sp>
      <p:sp>
        <p:nvSpPr>
          <p:cNvPr id="3" name="Resim Yer Tutucusu 2">
            <a:extLst>
              <a:ext uri="{FF2B5EF4-FFF2-40B4-BE49-F238E27FC236}">
                <a16:creationId xmlns:a16="http://schemas.microsoft.com/office/drawing/2014/main" id="{B203FF0D-B507-9E18-B8F3-D59211F02FB1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tr-TR"/>
          </a:p>
        </p:txBody>
      </p:sp>
      <p:sp>
        <p:nvSpPr>
          <p:cNvPr id="4" name="Metin Yer Tutucusu 3">
            <a:extLst>
              <a:ext uri="{FF2B5EF4-FFF2-40B4-BE49-F238E27FC236}">
                <a16:creationId xmlns:a16="http://schemas.microsoft.com/office/drawing/2014/main" id="{12911B70-48E4-5893-B6C1-22537602ECA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tr-TR"/>
              <a:t>Asıl metin stillerini düzenlemek için tıklayın</a:t>
            </a:r>
          </a:p>
        </p:txBody>
      </p:sp>
      <p:sp>
        <p:nvSpPr>
          <p:cNvPr id="5" name="Veri Yer Tutucusu 4">
            <a:extLst>
              <a:ext uri="{FF2B5EF4-FFF2-40B4-BE49-F238E27FC236}">
                <a16:creationId xmlns:a16="http://schemas.microsoft.com/office/drawing/2014/main" id="{4676665A-86F9-9F59-E3AB-100226FA6B0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6C5A45-F7A7-4808-9FE2-6566F7632215}" type="datetimeFigureOut">
              <a:rPr lang="tr-TR" smtClean="0"/>
              <a:t>6.02.2023</a:t>
            </a:fld>
            <a:endParaRPr lang="tr-TR"/>
          </a:p>
        </p:txBody>
      </p:sp>
      <p:sp>
        <p:nvSpPr>
          <p:cNvPr id="6" name="Alt Bilgi Yer Tutucusu 5">
            <a:extLst>
              <a:ext uri="{FF2B5EF4-FFF2-40B4-BE49-F238E27FC236}">
                <a16:creationId xmlns:a16="http://schemas.microsoft.com/office/drawing/2014/main" id="{14F4E069-BD3F-2EE9-C326-8B2054D4BEB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7" name="Slayt Numarası Yer Tutucusu 6">
            <a:extLst>
              <a:ext uri="{FF2B5EF4-FFF2-40B4-BE49-F238E27FC236}">
                <a16:creationId xmlns:a16="http://schemas.microsoft.com/office/drawing/2014/main" id="{182FE288-F643-856C-7F2A-BAE9B143B99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913F59-AEF0-4024-BF17-5CE453F30A57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284136903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Click="0" advTm="10000">
        <p15:prstTrans prst="pageCurlDouble"/>
      </p:transition>
    </mc:Choice>
    <mc:Fallback xmlns="">
      <p:transition spd="slow" advClick="0" advTm="10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Başlık ve Dikey Meti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>
            <a:extLst>
              <a:ext uri="{FF2B5EF4-FFF2-40B4-BE49-F238E27FC236}">
                <a16:creationId xmlns:a16="http://schemas.microsoft.com/office/drawing/2014/main" id="{717C3766-A51E-39D9-728E-2EDA4C21D0F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/>
              <a:t>Asıl başlık stilini düzenlemek için tıklayın</a:t>
            </a:r>
          </a:p>
        </p:txBody>
      </p:sp>
      <p:sp>
        <p:nvSpPr>
          <p:cNvPr id="3" name="Dikey Metin Yer Tutucusu 2">
            <a:extLst>
              <a:ext uri="{FF2B5EF4-FFF2-40B4-BE49-F238E27FC236}">
                <a16:creationId xmlns:a16="http://schemas.microsoft.com/office/drawing/2014/main" id="{BBEEAC76-9318-E885-5C94-5489259239D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tr-TR"/>
              <a:t>Asıl metin stillerini düzenlemek için tıklayın</a:t>
            </a:r>
          </a:p>
          <a:p>
            <a:pPr lvl="1"/>
            <a:r>
              <a:rPr lang="tr-TR"/>
              <a:t>İkinci düzey</a:t>
            </a:r>
          </a:p>
          <a:p>
            <a:pPr lvl="2"/>
            <a:r>
              <a:rPr lang="tr-TR"/>
              <a:t>Üçüncü düzey</a:t>
            </a:r>
          </a:p>
          <a:p>
            <a:pPr lvl="3"/>
            <a:r>
              <a:rPr lang="tr-TR"/>
              <a:t>Dördüncü düzey</a:t>
            </a:r>
          </a:p>
          <a:p>
            <a:pPr lvl="4"/>
            <a:r>
              <a:rPr lang="tr-TR"/>
              <a:t>Beşinci düzey</a:t>
            </a:r>
          </a:p>
        </p:txBody>
      </p:sp>
      <p:sp>
        <p:nvSpPr>
          <p:cNvPr id="4" name="Veri Yer Tutucusu 3">
            <a:extLst>
              <a:ext uri="{FF2B5EF4-FFF2-40B4-BE49-F238E27FC236}">
                <a16:creationId xmlns:a16="http://schemas.microsoft.com/office/drawing/2014/main" id="{16B51690-02BC-D328-3904-C9F7E508E00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6C5A45-F7A7-4808-9FE2-6566F7632215}" type="datetimeFigureOut">
              <a:rPr lang="tr-TR" smtClean="0"/>
              <a:t>6.02.2023</a:t>
            </a:fld>
            <a:endParaRPr lang="tr-TR"/>
          </a:p>
        </p:txBody>
      </p:sp>
      <p:sp>
        <p:nvSpPr>
          <p:cNvPr id="5" name="Alt Bilgi Yer Tutucusu 4">
            <a:extLst>
              <a:ext uri="{FF2B5EF4-FFF2-40B4-BE49-F238E27FC236}">
                <a16:creationId xmlns:a16="http://schemas.microsoft.com/office/drawing/2014/main" id="{43B2CFAF-2BC9-B13C-A18C-B408A80CCFB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6" name="Slayt Numarası Yer Tutucusu 5">
            <a:extLst>
              <a:ext uri="{FF2B5EF4-FFF2-40B4-BE49-F238E27FC236}">
                <a16:creationId xmlns:a16="http://schemas.microsoft.com/office/drawing/2014/main" id="{EEDE3427-8FD0-58D8-D67B-D6F90CEB304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913F59-AEF0-4024-BF17-5CE453F30A57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237274448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Click="0" advTm="10000">
        <p15:prstTrans prst="pageCurlDouble"/>
      </p:transition>
    </mc:Choice>
    <mc:Fallback xmlns="">
      <p:transition spd="slow" advClick="0" advTm="10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Dikey Başlık ve Meti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ikey Başlık 1">
            <a:extLst>
              <a:ext uri="{FF2B5EF4-FFF2-40B4-BE49-F238E27FC236}">
                <a16:creationId xmlns:a16="http://schemas.microsoft.com/office/drawing/2014/main" id="{E980EA9C-71D4-813D-35AA-A033865207CF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tr-TR"/>
              <a:t>Asıl başlık stilini düzenlemek için tıklayın</a:t>
            </a:r>
          </a:p>
        </p:txBody>
      </p:sp>
      <p:sp>
        <p:nvSpPr>
          <p:cNvPr id="3" name="Dikey Metin Yer Tutucusu 2">
            <a:extLst>
              <a:ext uri="{FF2B5EF4-FFF2-40B4-BE49-F238E27FC236}">
                <a16:creationId xmlns:a16="http://schemas.microsoft.com/office/drawing/2014/main" id="{97CC7958-E7B4-E467-1FE9-BB2F6DB1BB1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tr-TR"/>
              <a:t>Asıl metin stillerini düzenlemek için tıklayın</a:t>
            </a:r>
          </a:p>
          <a:p>
            <a:pPr lvl="1"/>
            <a:r>
              <a:rPr lang="tr-TR"/>
              <a:t>İkinci düzey</a:t>
            </a:r>
          </a:p>
          <a:p>
            <a:pPr lvl="2"/>
            <a:r>
              <a:rPr lang="tr-TR"/>
              <a:t>Üçüncü düzey</a:t>
            </a:r>
          </a:p>
          <a:p>
            <a:pPr lvl="3"/>
            <a:r>
              <a:rPr lang="tr-TR"/>
              <a:t>Dördüncü düzey</a:t>
            </a:r>
          </a:p>
          <a:p>
            <a:pPr lvl="4"/>
            <a:r>
              <a:rPr lang="tr-TR"/>
              <a:t>Beşinci düzey</a:t>
            </a:r>
          </a:p>
        </p:txBody>
      </p:sp>
      <p:sp>
        <p:nvSpPr>
          <p:cNvPr id="4" name="Veri Yer Tutucusu 3">
            <a:extLst>
              <a:ext uri="{FF2B5EF4-FFF2-40B4-BE49-F238E27FC236}">
                <a16:creationId xmlns:a16="http://schemas.microsoft.com/office/drawing/2014/main" id="{626C8958-E6D7-C312-1D92-A7E2BF37BFC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6C5A45-F7A7-4808-9FE2-6566F7632215}" type="datetimeFigureOut">
              <a:rPr lang="tr-TR" smtClean="0"/>
              <a:t>6.02.2023</a:t>
            </a:fld>
            <a:endParaRPr lang="tr-TR"/>
          </a:p>
        </p:txBody>
      </p:sp>
      <p:sp>
        <p:nvSpPr>
          <p:cNvPr id="5" name="Alt Bilgi Yer Tutucusu 4">
            <a:extLst>
              <a:ext uri="{FF2B5EF4-FFF2-40B4-BE49-F238E27FC236}">
                <a16:creationId xmlns:a16="http://schemas.microsoft.com/office/drawing/2014/main" id="{D25D1260-2A16-43CB-30D6-F3F6C1A0287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6" name="Slayt Numarası Yer Tutucusu 5">
            <a:extLst>
              <a:ext uri="{FF2B5EF4-FFF2-40B4-BE49-F238E27FC236}">
                <a16:creationId xmlns:a16="http://schemas.microsoft.com/office/drawing/2014/main" id="{5997B59B-D368-B15D-2C04-25106CDB138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913F59-AEF0-4024-BF17-5CE453F30A57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369925538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Click="0" advTm="10000">
        <p15:prstTrans prst="pageCurlDouble"/>
      </p:transition>
    </mc:Choice>
    <mc:Fallback xmlns="">
      <p:transition spd="slow" advClick="0" advTm="10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Yer Tutucusu 1">
            <a:extLst>
              <a:ext uri="{FF2B5EF4-FFF2-40B4-BE49-F238E27FC236}">
                <a16:creationId xmlns:a16="http://schemas.microsoft.com/office/drawing/2014/main" id="{481EA4B9-AC9B-8A33-2020-0E04DC7EF75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tr-TR"/>
              <a:t>Asıl başlık stilini düzenlemek için tıklayın</a:t>
            </a:r>
          </a:p>
        </p:txBody>
      </p:sp>
      <p:sp>
        <p:nvSpPr>
          <p:cNvPr id="3" name="Metin Yer Tutucusu 2">
            <a:extLst>
              <a:ext uri="{FF2B5EF4-FFF2-40B4-BE49-F238E27FC236}">
                <a16:creationId xmlns:a16="http://schemas.microsoft.com/office/drawing/2014/main" id="{DA458A2C-D0F7-FC73-E26D-68240F0F34F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tr-TR"/>
              <a:t>Asıl metin stillerini düzenlemek için tıklayın</a:t>
            </a:r>
          </a:p>
          <a:p>
            <a:pPr lvl="1"/>
            <a:r>
              <a:rPr lang="tr-TR"/>
              <a:t>İkinci düzey</a:t>
            </a:r>
          </a:p>
          <a:p>
            <a:pPr lvl="2"/>
            <a:r>
              <a:rPr lang="tr-TR"/>
              <a:t>Üçüncü düzey</a:t>
            </a:r>
          </a:p>
          <a:p>
            <a:pPr lvl="3"/>
            <a:r>
              <a:rPr lang="tr-TR"/>
              <a:t>Dördüncü düzey</a:t>
            </a:r>
          </a:p>
          <a:p>
            <a:pPr lvl="4"/>
            <a:r>
              <a:rPr lang="tr-TR"/>
              <a:t>Beşinci düzey</a:t>
            </a:r>
          </a:p>
        </p:txBody>
      </p:sp>
      <p:sp>
        <p:nvSpPr>
          <p:cNvPr id="4" name="Veri Yer Tutucusu 3">
            <a:extLst>
              <a:ext uri="{FF2B5EF4-FFF2-40B4-BE49-F238E27FC236}">
                <a16:creationId xmlns:a16="http://schemas.microsoft.com/office/drawing/2014/main" id="{76BBDBE4-A944-A24A-C7CD-ADA3485181CD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26C5A45-F7A7-4808-9FE2-6566F7632215}" type="datetimeFigureOut">
              <a:rPr lang="tr-TR" smtClean="0"/>
              <a:t>6.02.2023</a:t>
            </a:fld>
            <a:endParaRPr lang="tr-TR"/>
          </a:p>
        </p:txBody>
      </p:sp>
      <p:sp>
        <p:nvSpPr>
          <p:cNvPr id="5" name="Alt Bilgi Yer Tutucusu 4">
            <a:extLst>
              <a:ext uri="{FF2B5EF4-FFF2-40B4-BE49-F238E27FC236}">
                <a16:creationId xmlns:a16="http://schemas.microsoft.com/office/drawing/2014/main" id="{BA2126AD-6527-B42C-0A0B-02E7D4DCBE4C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tr-TR"/>
          </a:p>
        </p:txBody>
      </p:sp>
      <p:sp>
        <p:nvSpPr>
          <p:cNvPr id="6" name="Slayt Numarası Yer Tutucusu 5">
            <a:extLst>
              <a:ext uri="{FF2B5EF4-FFF2-40B4-BE49-F238E27FC236}">
                <a16:creationId xmlns:a16="http://schemas.microsoft.com/office/drawing/2014/main" id="{2C0D5CFE-18B6-23F0-7BBA-59FF04E6AAAF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5913F59-AEF0-4024-BF17-5CE453F30A57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347796326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Click="0" advTm="10000">
        <p15:prstTrans prst="pageCurlDouble"/>
      </p:transition>
    </mc:Choice>
    <mc:Fallback xmlns="">
      <p:transition spd="slow" advClick="0" advTm="10000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tr-T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hteck 4">
            <a:extLst>
              <a:ext uri="{FF2B5EF4-FFF2-40B4-BE49-F238E27FC236}">
                <a16:creationId xmlns:a16="http://schemas.microsoft.com/office/drawing/2014/main" id="{13952F13-258D-4D51-2C9F-702E7A04CC08}"/>
              </a:ext>
            </a:extLst>
          </p:cNvPr>
          <p:cNvSpPr/>
          <p:nvPr/>
        </p:nvSpPr>
        <p:spPr>
          <a:xfrm>
            <a:off x="5304822" y="1123200"/>
            <a:ext cx="5763977" cy="4611600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el 1">
            <a:extLst>
              <a:ext uri="{FF2B5EF4-FFF2-40B4-BE49-F238E27FC236}">
                <a16:creationId xmlns:a16="http://schemas.microsoft.com/office/drawing/2014/main" id="{5B0B4BF5-D9CC-C422-9CF1-0CDA0813FD43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5304824" y="1123199"/>
            <a:ext cx="5763976" cy="2729609"/>
          </a:xfrm>
        </p:spPr>
        <p:txBody>
          <a:bodyPr>
            <a:normAutofit/>
          </a:bodyPr>
          <a:lstStyle/>
          <a:p>
            <a:r>
              <a:rPr lang="tr-TR" b="1" dirty="0">
                <a:latin typeface="Arial" panose="020B0604020202020204" pitchFamily="34" charset="0"/>
                <a:cs typeface="Arial" panose="020B0604020202020204" pitchFamily="34" charset="0"/>
              </a:rPr>
              <a:t>Securitatea informațiilor</a:t>
            </a:r>
            <a:endParaRPr lang="en-US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Untertitel 2">
            <a:extLst>
              <a:ext uri="{FF2B5EF4-FFF2-40B4-BE49-F238E27FC236}">
                <a16:creationId xmlns:a16="http://schemas.microsoft.com/office/drawing/2014/main" id="{496D3934-FA0B-4C56-CD0E-C34C9AA472AB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5304823" y="4235989"/>
            <a:ext cx="5763976" cy="1115630"/>
          </a:xfrm>
        </p:spPr>
        <p:txBody>
          <a:bodyPr>
            <a:normAutofit/>
          </a:bodyPr>
          <a:lstStyle/>
          <a:p>
            <a:r>
              <a:rPr lang="tr-TR" sz="2800" dirty="0">
                <a:latin typeface="Arial" panose="020B0604020202020204" pitchFamily="34" charset="0"/>
                <a:cs typeface="Arial" panose="020B0604020202020204" pitchFamily="34" charset="0"/>
              </a:rPr>
              <a:t>Unitatea-2 Săptămâna-4</a:t>
            </a:r>
            <a:endParaRPr lang="en-US" sz="28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4" name="Grafik 3">
            <a:extLst>
              <a:ext uri="{FF2B5EF4-FFF2-40B4-BE49-F238E27FC236}">
                <a16:creationId xmlns:a16="http://schemas.microsoft.com/office/drawing/2014/main" id="{7B6CC219-9B19-FE19-77C0-65BA2EDF466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123200" y="1123200"/>
            <a:ext cx="3058424" cy="3845239"/>
          </a:xfrm>
          <a:prstGeom prst="rect">
            <a:avLst/>
          </a:prstGeom>
        </p:spPr>
      </p:pic>
      <p:pic>
        <p:nvPicPr>
          <p:cNvPr id="6" name="Picture 2">
            <a:extLst>
              <a:ext uri="{FF2B5EF4-FFF2-40B4-BE49-F238E27FC236}">
                <a16:creationId xmlns:a16="http://schemas.microsoft.com/office/drawing/2014/main" id="{085AA7F9-3B95-C1E7-1686-69CA3827708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4324" y="5104090"/>
            <a:ext cx="3067300" cy="6695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1303428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Click="0" advTm="10000">
        <p15:prstTrans prst="pageCurlDouble"/>
      </p:transition>
    </mc:Choice>
    <mc:Fallback xmlns="">
      <p:transition spd="slow" advClick="0" advTm="10000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>
            <a:extLst>
              <a:ext uri="{FF2B5EF4-FFF2-40B4-BE49-F238E27FC236}">
                <a16:creationId xmlns:a16="http://schemas.microsoft.com/office/drawing/2014/main" id="{BE3C27F7-67DE-4FFD-EC29-9BD38629CB1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26667" y="310082"/>
            <a:ext cx="10515600" cy="1325563"/>
          </a:xfrm>
        </p:spPr>
        <p:txBody>
          <a:bodyPr/>
          <a:lstStyle/>
          <a:p>
            <a:r>
              <a:rPr lang="tr-TR" dirty="0"/>
              <a:t>1- </a:t>
            </a:r>
            <a:r>
              <a:rPr lang="en-US" dirty="0" err="1"/>
              <a:t>Evaluarea</a:t>
            </a:r>
            <a:r>
              <a:rPr lang="en-US" dirty="0"/>
              <a:t> </a:t>
            </a:r>
            <a:r>
              <a:rPr lang="en-US" dirty="0" err="1"/>
              <a:t>managementului</a:t>
            </a:r>
            <a:br>
              <a:rPr lang="en-US" dirty="0"/>
            </a:br>
            <a:r>
              <a:rPr lang="en-US" dirty="0"/>
              <a:t> </a:t>
            </a:r>
            <a:r>
              <a:rPr lang="en-US" dirty="0" err="1"/>
              <a:t>securității</a:t>
            </a:r>
            <a:r>
              <a:rPr lang="en-US" dirty="0"/>
              <a:t> </a:t>
            </a:r>
            <a:r>
              <a:rPr lang="en-US" dirty="0" err="1"/>
              <a:t>informațiilor</a:t>
            </a:r>
            <a:endParaRPr lang="tr-TR" dirty="0"/>
          </a:p>
        </p:txBody>
      </p:sp>
      <p:sp>
        <p:nvSpPr>
          <p:cNvPr id="46" name="İçerik Yer Tutucusu 2">
            <a:extLst>
              <a:ext uri="{FF2B5EF4-FFF2-40B4-BE49-F238E27FC236}">
                <a16:creationId xmlns:a16="http://schemas.microsoft.com/office/drawing/2014/main" id="{9245BBBA-74DD-A5FF-6D46-EBF2647E3F1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US" dirty="0" err="1"/>
              <a:t>În</a:t>
            </a:r>
            <a:r>
              <a:rPr lang="en-US" dirty="0"/>
              <a:t> prima </a:t>
            </a:r>
            <a:r>
              <a:rPr lang="en-US" dirty="0" err="1"/>
              <a:t>etapă</a:t>
            </a:r>
            <a:r>
              <a:rPr lang="en-US" dirty="0"/>
              <a:t> a </a:t>
            </a:r>
            <a:r>
              <a:rPr lang="en-US" dirty="0" err="1"/>
              <a:t>gestionării</a:t>
            </a:r>
            <a:r>
              <a:rPr lang="en-US" dirty="0"/>
              <a:t> </a:t>
            </a:r>
            <a:r>
              <a:rPr lang="en-US" dirty="0" err="1"/>
              <a:t>activelor</a:t>
            </a:r>
            <a:r>
              <a:rPr lang="en-US" dirty="0"/>
              <a:t>, </a:t>
            </a:r>
            <a:r>
              <a:rPr lang="en-US" dirty="0" err="1"/>
              <a:t>ar</a:t>
            </a:r>
            <a:r>
              <a:rPr lang="en-US" dirty="0"/>
              <a:t> fi util </a:t>
            </a:r>
            <a:r>
              <a:rPr lang="en-US" dirty="0" err="1"/>
              <a:t>să</a:t>
            </a:r>
            <a:r>
              <a:rPr lang="en-US" dirty="0"/>
              <a:t> </a:t>
            </a:r>
            <a:r>
              <a:rPr lang="en-US" dirty="0" err="1"/>
              <a:t>dezvăluim</a:t>
            </a:r>
            <a:r>
              <a:rPr lang="en-US" dirty="0"/>
              <a:t> </a:t>
            </a:r>
            <a:r>
              <a:rPr lang="en-US" dirty="0" err="1"/>
              <a:t>mai</a:t>
            </a:r>
            <a:r>
              <a:rPr lang="en-US" dirty="0"/>
              <a:t> </a:t>
            </a:r>
            <a:r>
              <a:rPr lang="en-US" dirty="0" err="1"/>
              <a:t>întâi</a:t>
            </a:r>
            <a:r>
              <a:rPr lang="en-US" dirty="0"/>
              <a:t> </a:t>
            </a:r>
            <a:r>
              <a:rPr lang="en-US" dirty="0" err="1"/>
              <a:t>și</a:t>
            </a:r>
            <a:r>
              <a:rPr lang="en-US" dirty="0"/>
              <a:t> </a:t>
            </a:r>
            <a:r>
              <a:rPr lang="en-US" dirty="0" err="1"/>
              <a:t>să</a:t>
            </a:r>
            <a:r>
              <a:rPr lang="en-US" dirty="0"/>
              <a:t> </a:t>
            </a:r>
            <a:r>
              <a:rPr lang="en-US" dirty="0" err="1"/>
              <a:t>enumeram</a:t>
            </a:r>
            <a:r>
              <a:rPr lang="en-US" dirty="0"/>
              <a:t> </a:t>
            </a:r>
            <a:r>
              <a:rPr lang="en-US" dirty="0" err="1"/>
              <a:t>ce</a:t>
            </a:r>
            <a:r>
              <a:rPr lang="en-US" dirty="0"/>
              <a:t> active </a:t>
            </a:r>
            <a:r>
              <a:rPr lang="en-US" dirty="0" err="1"/>
              <a:t>avem</a:t>
            </a:r>
            <a:r>
              <a:rPr lang="en-US" dirty="0"/>
              <a:t>. </a:t>
            </a:r>
            <a:r>
              <a:rPr lang="en-US" dirty="0" err="1"/>
              <a:t>Ceea</a:t>
            </a:r>
            <a:r>
              <a:rPr lang="en-US" dirty="0"/>
              <a:t> </a:t>
            </a:r>
            <a:r>
              <a:rPr lang="en-US" dirty="0" err="1"/>
              <a:t>ce</a:t>
            </a:r>
            <a:r>
              <a:rPr lang="en-US" dirty="0"/>
              <a:t> are </a:t>
            </a:r>
            <a:r>
              <a:rPr lang="en-US" dirty="0" err="1"/>
              <a:t>sau</a:t>
            </a:r>
            <a:r>
              <a:rPr lang="en-US" dirty="0"/>
              <a:t> nu are o </a:t>
            </a:r>
            <a:r>
              <a:rPr lang="en-US" dirty="0" err="1"/>
              <a:t>instituție</a:t>
            </a:r>
            <a:r>
              <a:rPr lang="en-US" dirty="0"/>
              <a:t> </a:t>
            </a:r>
            <a:r>
              <a:rPr lang="en-US" dirty="0" err="1"/>
              <a:t>trebuie</a:t>
            </a:r>
            <a:r>
              <a:rPr lang="en-US" dirty="0"/>
              <a:t> </a:t>
            </a:r>
            <a:r>
              <a:rPr lang="en-US" dirty="0" err="1"/>
              <a:t>cunoscut</a:t>
            </a:r>
            <a:r>
              <a:rPr lang="en-US" dirty="0"/>
              <a:t> </a:t>
            </a:r>
            <a:r>
              <a:rPr lang="en-US" dirty="0" err="1"/>
              <a:t>mai</a:t>
            </a:r>
            <a:r>
              <a:rPr lang="en-US" dirty="0"/>
              <a:t> </a:t>
            </a:r>
            <a:r>
              <a:rPr lang="en-US" dirty="0" err="1"/>
              <a:t>întâi</a:t>
            </a:r>
            <a:r>
              <a:rPr lang="en-US" dirty="0"/>
              <a:t>. </a:t>
            </a:r>
            <a:r>
              <a:rPr lang="en-US" dirty="0" err="1"/>
              <a:t>Apoi</a:t>
            </a:r>
            <a:r>
              <a:rPr lang="en-US" dirty="0"/>
              <a:t> </a:t>
            </a:r>
            <a:r>
              <a:rPr lang="en-US" dirty="0" err="1"/>
              <a:t>trebuie</a:t>
            </a:r>
            <a:r>
              <a:rPr lang="en-US" dirty="0"/>
              <a:t> </a:t>
            </a:r>
            <a:r>
              <a:rPr lang="en-US" dirty="0" err="1"/>
              <a:t>definită</a:t>
            </a:r>
            <a:r>
              <a:rPr lang="en-US" dirty="0"/>
              <a:t> </a:t>
            </a:r>
            <a:r>
              <a:rPr lang="en-US" dirty="0" err="1"/>
              <a:t>proprietatea</a:t>
            </a:r>
            <a:r>
              <a:rPr lang="en-US" dirty="0"/>
              <a:t> lor. </a:t>
            </a:r>
            <a:r>
              <a:rPr lang="en-US" dirty="0" err="1"/>
              <a:t>Nicio</a:t>
            </a:r>
            <a:r>
              <a:rPr lang="en-US" dirty="0"/>
              <a:t> </a:t>
            </a:r>
            <a:r>
              <a:rPr lang="en-US" dirty="0" err="1"/>
              <a:t>afacere</a:t>
            </a:r>
            <a:r>
              <a:rPr lang="en-US" dirty="0"/>
              <a:t> </a:t>
            </a:r>
            <a:r>
              <a:rPr lang="en-US" dirty="0" err="1"/>
              <a:t>sau</a:t>
            </a:r>
            <a:r>
              <a:rPr lang="en-US" dirty="0"/>
              <a:t> </a:t>
            </a:r>
            <a:r>
              <a:rPr lang="en-US" dirty="0" err="1"/>
              <a:t>tranzacție</a:t>
            </a:r>
            <a:r>
              <a:rPr lang="en-US" dirty="0"/>
              <a:t> nu </a:t>
            </a:r>
            <a:r>
              <a:rPr lang="en-US" dirty="0" err="1"/>
              <a:t>trebuie</a:t>
            </a:r>
            <a:r>
              <a:rPr lang="en-US" dirty="0"/>
              <a:t> </a:t>
            </a:r>
            <a:r>
              <a:rPr lang="en-US" dirty="0" err="1"/>
              <a:t>lăsată</a:t>
            </a:r>
            <a:r>
              <a:rPr lang="en-US" dirty="0"/>
              <a:t> </a:t>
            </a:r>
            <a:r>
              <a:rPr lang="en-US" dirty="0" err="1"/>
              <a:t>nesupravegheată</a:t>
            </a:r>
            <a:r>
              <a:rPr lang="en-US" dirty="0"/>
              <a:t>. </a:t>
            </a:r>
            <a:r>
              <a:rPr lang="en-US" dirty="0" err="1"/>
              <a:t>Apoi</a:t>
            </a:r>
            <a:r>
              <a:rPr lang="en-US" dirty="0"/>
              <a:t>, </a:t>
            </a:r>
            <a:r>
              <a:rPr lang="en-US" dirty="0" err="1"/>
              <a:t>ar</a:t>
            </a:r>
            <a:r>
              <a:rPr lang="en-US" dirty="0"/>
              <a:t> </a:t>
            </a:r>
            <a:r>
              <a:rPr lang="en-US" dirty="0" err="1"/>
              <a:t>trebui</a:t>
            </a:r>
            <a:r>
              <a:rPr lang="en-US" dirty="0"/>
              <a:t> </a:t>
            </a:r>
            <a:r>
              <a:rPr lang="en-US" dirty="0" err="1"/>
              <a:t>stabilite</a:t>
            </a:r>
            <a:r>
              <a:rPr lang="en-US" dirty="0"/>
              <a:t> </a:t>
            </a:r>
            <a:r>
              <a:rPr lang="en-US" dirty="0" err="1"/>
              <a:t>regulile</a:t>
            </a:r>
            <a:r>
              <a:rPr lang="en-US" dirty="0"/>
              <a:t> de </a:t>
            </a:r>
            <a:r>
              <a:rPr lang="en-US" dirty="0" err="1"/>
              <a:t>utilizare</a:t>
            </a:r>
            <a:r>
              <a:rPr lang="en-US" dirty="0"/>
              <a:t> a </a:t>
            </a:r>
            <a:r>
              <a:rPr lang="en-US" dirty="0" err="1"/>
              <a:t>acestor</a:t>
            </a:r>
            <a:r>
              <a:rPr lang="en-US" dirty="0"/>
              <a:t> active.</a:t>
            </a:r>
            <a:endParaRPr lang="tr-TR" dirty="0"/>
          </a:p>
          <a:p>
            <a:r>
              <a:rPr lang="en-US" dirty="0" err="1"/>
              <a:t>Pentru</a:t>
            </a:r>
            <a:r>
              <a:rPr lang="en-US" dirty="0"/>
              <a:t> </a:t>
            </a:r>
            <a:r>
              <a:rPr lang="en-US" dirty="0" err="1"/>
              <a:t>detaliile</a:t>
            </a:r>
            <a:r>
              <a:rPr lang="en-US" dirty="0"/>
              <a:t> </a:t>
            </a:r>
            <a:r>
              <a:rPr lang="en-US" dirty="0" err="1"/>
              <a:t>subiectului</a:t>
            </a:r>
            <a:r>
              <a:rPr lang="en-US" dirty="0"/>
              <a:t>, </a:t>
            </a:r>
            <a:r>
              <a:rPr lang="en-US" dirty="0" err="1"/>
              <a:t>trebuie</a:t>
            </a:r>
            <a:r>
              <a:rPr lang="en-US" dirty="0"/>
              <a:t> </a:t>
            </a:r>
            <a:r>
              <a:rPr lang="en-US" dirty="0" err="1"/>
              <a:t>examinat</a:t>
            </a:r>
            <a:r>
              <a:rPr lang="en-US" dirty="0"/>
              <a:t> </a:t>
            </a:r>
            <a:r>
              <a:rPr lang="en-US" dirty="0" err="1"/>
              <a:t>standardul</a:t>
            </a:r>
            <a:r>
              <a:rPr lang="en-US" dirty="0"/>
              <a:t> ISO27002. </a:t>
            </a:r>
            <a:r>
              <a:rPr lang="en-US" dirty="0" err="1"/>
              <a:t>Așteptările</a:t>
            </a:r>
            <a:r>
              <a:rPr lang="en-US" dirty="0"/>
              <a:t> </a:t>
            </a:r>
            <a:r>
              <a:rPr lang="en-US" dirty="0" err="1"/>
              <a:t>privind</a:t>
            </a:r>
            <a:r>
              <a:rPr lang="en-US" dirty="0"/>
              <a:t> </a:t>
            </a:r>
            <a:r>
              <a:rPr lang="en-US" dirty="0" err="1"/>
              <a:t>managementul</a:t>
            </a:r>
            <a:r>
              <a:rPr lang="en-US" dirty="0"/>
              <a:t> </a:t>
            </a:r>
            <a:r>
              <a:rPr lang="en-US" dirty="0" err="1"/>
              <a:t>activelor</a:t>
            </a:r>
            <a:r>
              <a:rPr lang="en-US" dirty="0"/>
              <a:t> </a:t>
            </a:r>
            <a:r>
              <a:rPr lang="en-US" dirty="0" err="1"/>
              <a:t>în</a:t>
            </a:r>
            <a:r>
              <a:rPr lang="en-US" dirty="0"/>
              <a:t> ISO27002 sunt </a:t>
            </a:r>
            <a:r>
              <a:rPr lang="en-US" dirty="0" err="1"/>
              <a:t>incluse</a:t>
            </a:r>
            <a:r>
              <a:rPr lang="en-US" dirty="0"/>
              <a:t> </a:t>
            </a:r>
            <a:r>
              <a:rPr lang="en-US" dirty="0" err="1"/>
              <a:t>în</a:t>
            </a:r>
            <a:r>
              <a:rPr lang="en-US" dirty="0"/>
              <a:t> </a:t>
            </a:r>
            <a:r>
              <a:rPr lang="en-US" dirty="0" err="1"/>
              <a:t>articolul</a:t>
            </a:r>
            <a:r>
              <a:rPr lang="en-US" dirty="0"/>
              <a:t> 8 al </a:t>
            </a:r>
            <a:r>
              <a:rPr lang="en-US" dirty="0" err="1"/>
              <a:t>standardului</a:t>
            </a:r>
            <a:r>
              <a:rPr lang="en-US" dirty="0"/>
              <a:t> :</a:t>
            </a:r>
            <a:endParaRPr lang="tr-TR" dirty="0"/>
          </a:p>
          <a:p>
            <a:r>
              <a:rPr lang="en-US" dirty="0" err="1"/>
              <a:t>Gestionarea</a:t>
            </a:r>
            <a:r>
              <a:rPr lang="en-US" dirty="0"/>
              <a:t> </a:t>
            </a:r>
            <a:r>
              <a:rPr lang="en-US" dirty="0" err="1"/>
              <a:t>activelor</a:t>
            </a:r>
            <a:r>
              <a:rPr lang="en-US" dirty="0"/>
              <a:t> </a:t>
            </a:r>
            <a:r>
              <a:rPr lang="en-US" dirty="0" err="1"/>
              <a:t>și</a:t>
            </a:r>
            <a:r>
              <a:rPr lang="en-US" dirty="0"/>
              <a:t> </a:t>
            </a:r>
            <a:r>
              <a:rPr lang="en-US" dirty="0" err="1"/>
              <a:t>răspunderea</a:t>
            </a:r>
            <a:r>
              <a:rPr lang="en-US" dirty="0"/>
              <a:t> </a:t>
            </a:r>
            <a:r>
              <a:rPr lang="en-US" dirty="0" err="1"/>
              <a:t>pentru</a:t>
            </a:r>
            <a:r>
              <a:rPr lang="en-US" dirty="0"/>
              <a:t> active</a:t>
            </a:r>
            <a:endParaRPr lang="tr-TR" dirty="0"/>
          </a:p>
          <a:p>
            <a:r>
              <a:rPr lang="en-US" dirty="0"/>
              <a:t>Scop: </a:t>
            </a:r>
            <a:r>
              <a:rPr lang="en-US" dirty="0" err="1"/>
              <a:t>Identificarea</a:t>
            </a:r>
            <a:r>
              <a:rPr lang="en-US" dirty="0"/>
              <a:t> </a:t>
            </a:r>
            <a:r>
              <a:rPr lang="en-US" dirty="0" err="1"/>
              <a:t>activelor</a:t>
            </a:r>
            <a:r>
              <a:rPr lang="en-US" dirty="0"/>
              <a:t> </a:t>
            </a:r>
            <a:r>
              <a:rPr lang="en-US" dirty="0" err="1"/>
              <a:t>organizației</a:t>
            </a:r>
            <a:r>
              <a:rPr lang="en-US" dirty="0"/>
              <a:t> </a:t>
            </a:r>
            <a:r>
              <a:rPr lang="en-US" dirty="0" err="1"/>
              <a:t>și</a:t>
            </a:r>
            <a:r>
              <a:rPr lang="en-US" dirty="0"/>
              <a:t> </a:t>
            </a:r>
            <a:r>
              <a:rPr lang="en-US" dirty="0" err="1"/>
              <a:t>definirea</a:t>
            </a:r>
            <a:r>
              <a:rPr lang="en-US" dirty="0"/>
              <a:t> </a:t>
            </a:r>
            <a:r>
              <a:rPr lang="en-US" dirty="0" err="1"/>
              <a:t>responsabilităților</a:t>
            </a:r>
            <a:r>
              <a:rPr lang="en-US" dirty="0"/>
              <a:t> de </a:t>
            </a:r>
            <a:r>
              <a:rPr lang="en-US" dirty="0" err="1"/>
              <a:t>protecție</a:t>
            </a:r>
            <a:r>
              <a:rPr lang="en-US" dirty="0"/>
              <a:t> </a:t>
            </a:r>
            <a:r>
              <a:rPr lang="en-US" dirty="0" err="1"/>
              <a:t>adecvate</a:t>
            </a:r>
            <a:r>
              <a:rPr lang="en-US" dirty="0"/>
              <a:t>.</a:t>
            </a:r>
            <a:endParaRPr lang="tr-TR" dirty="0"/>
          </a:p>
          <a:p>
            <a:endParaRPr lang="tr-TR" dirty="0"/>
          </a:p>
        </p:txBody>
      </p:sp>
      <p:pic>
        <p:nvPicPr>
          <p:cNvPr id="7" name="Grafik 4">
            <a:extLst>
              <a:ext uri="{FF2B5EF4-FFF2-40B4-BE49-F238E27FC236}">
                <a16:creationId xmlns:a16="http://schemas.microsoft.com/office/drawing/2014/main" id="{A7961C33-1D69-1951-6276-450BA65F8B2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/>
        </p:blipFill>
        <p:spPr>
          <a:xfrm>
            <a:off x="371649" y="404996"/>
            <a:ext cx="903341" cy="1135737"/>
          </a:xfrm>
          <a:prstGeom prst="rect">
            <a:avLst/>
          </a:prstGeom>
        </p:spPr>
      </p:pic>
      <p:pic>
        <p:nvPicPr>
          <p:cNvPr id="8" name="Picture 2">
            <a:extLst>
              <a:ext uri="{FF2B5EF4-FFF2-40B4-BE49-F238E27FC236}">
                <a16:creationId xmlns:a16="http://schemas.microsoft.com/office/drawing/2014/main" id="{439B5458-2E8A-DF1B-1B1B-2F0EE0635B0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8353886" y="643491"/>
            <a:ext cx="3194647" cy="6973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02847296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Click="0" advTm="10000">
        <p15:prstTrans prst="pageCurlDouble"/>
      </p:transition>
    </mc:Choice>
    <mc:Fallback xmlns="">
      <p:transition spd="slow" advClick="0" advTm="10000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>
            <a:extLst>
              <a:ext uri="{FF2B5EF4-FFF2-40B4-BE49-F238E27FC236}">
                <a16:creationId xmlns:a16="http://schemas.microsoft.com/office/drawing/2014/main" id="{160F33A4-4A83-B51C-814A-5379758539D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676400" y="329397"/>
            <a:ext cx="10515600" cy="1325563"/>
          </a:xfrm>
        </p:spPr>
        <p:txBody>
          <a:bodyPr/>
          <a:lstStyle/>
          <a:p>
            <a:r>
              <a:rPr lang="tr-TR" dirty="0"/>
              <a:t>A-Inventar de active</a:t>
            </a:r>
          </a:p>
        </p:txBody>
      </p:sp>
      <p:sp>
        <p:nvSpPr>
          <p:cNvPr id="3" name="İçerik Yer Tutucusu 2">
            <a:extLst>
              <a:ext uri="{FF2B5EF4-FFF2-40B4-BE49-F238E27FC236}">
                <a16:creationId xmlns:a16="http://schemas.microsoft.com/office/drawing/2014/main" id="{D4686BE5-5C75-20DA-814E-B3E645BCAFC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825625"/>
            <a:ext cx="10515600" cy="4702978"/>
          </a:xfrm>
        </p:spPr>
        <p:txBody>
          <a:bodyPr>
            <a:normAutofit fontScale="85000" lnSpcReduction="10000"/>
          </a:bodyPr>
          <a:lstStyle/>
          <a:p>
            <a:r>
              <a:rPr lang="en-US" sz="2400" b="1" dirty="0"/>
              <a:t>Control: </a:t>
            </a:r>
            <a:r>
              <a:rPr lang="en-US" sz="2400" dirty="0" err="1"/>
              <a:t>Activele</a:t>
            </a:r>
            <a:r>
              <a:rPr lang="en-US" sz="2400" dirty="0"/>
              <a:t> legate de </a:t>
            </a:r>
            <a:r>
              <a:rPr lang="en-US" sz="2400" dirty="0" err="1"/>
              <a:t>informațiile</a:t>
            </a:r>
            <a:r>
              <a:rPr lang="en-US" sz="2400" dirty="0"/>
              <a:t> </a:t>
            </a:r>
            <a:r>
              <a:rPr lang="en-US" sz="2400" dirty="0" err="1"/>
              <a:t>și</a:t>
            </a:r>
            <a:r>
              <a:rPr lang="en-US" sz="2400" dirty="0"/>
              <a:t> </a:t>
            </a:r>
            <a:r>
              <a:rPr lang="en-US" sz="2400" dirty="0" err="1"/>
              <a:t>instalațiile</a:t>
            </a:r>
            <a:r>
              <a:rPr lang="en-US" sz="2400" dirty="0"/>
              <a:t> de </a:t>
            </a:r>
            <a:r>
              <a:rPr lang="en-US" sz="2400" dirty="0" err="1"/>
              <a:t>procesare</a:t>
            </a:r>
            <a:r>
              <a:rPr lang="en-US" sz="2400" dirty="0"/>
              <a:t> a </a:t>
            </a:r>
            <a:r>
              <a:rPr lang="en-US" sz="2400" dirty="0" err="1"/>
              <a:t>informațiilor</a:t>
            </a:r>
            <a:r>
              <a:rPr lang="en-US" sz="2400" dirty="0"/>
              <a:t> </a:t>
            </a:r>
            <a:r>
              <a:rPr lang="en-US" sz="2400" dirty="0" err="1"/>
              <a:t>ar</a:t>
            </a:r>
            <a:r>
              <a:rPr lang="en-US" sz="2400" dirty="0"/>
              <a:t> </a:t>
            </a:r>
            <a:r>
              <a:rPr lang="en-US" sz="2400" dirty="0" err="1"/>
              <a:t>trebui</a:t>
            </a:r>
            <a:r>
              <a:rPr lang="en-US" sz="2400" dirty="0"/>
              <a:t> </a:t>
            </a:r>
            <a:r>
              <a:rPr lang="en-US" sz="2400" dirty="0" err="1"/>
              <a:t>identificate</a:t>
            </a:r>
            <a:r>
              <a:rPr lang="en-US" sz="2400" dirty="0"/>
              <a:t> </a:t>
            </a:r>
            <a:r>
              <a:rPr lang="en-US" sz="2400" dirty="0" err="1"/>
              <a:t>și</a:t>
            </a:r>
            <a:r>
              <a:rPr lang="en-US" sz="2400" dirty="0"/>
              <a:t> </a:t>
            </a:r>
            <a:r>
              <a:rPr lang="en-US" sz="2400" dirty="0" err="1"/>
              <a:t>ar</a:t>
            </a:r>
            <a:r>
              <a:rPr lang="en-US" sz="2400" dirty="0"/>
              <a:t> </a:t>
            </a:r>
            <a:r>
              <a:rPr lang="en-US" sz="2400" dirty="0" err="1"/>
              <a:t>trebui</a:t>
            </a:r>
            <a:r>
              <a:rPr lang="en-US" sz="2400" dirty="0"/>
              <a:t> </a:t>
            </a:r>
            <a:r>
              <a:rPr lang="en-US" sz="2400" dirty="0" err="1"/>
              <a:t>făcut</a:t>
            </a:r>
            <a:r>
              <a:rPr lang="en-US" sz="2400" dirty="0"/>
              <a:t> </a:t>
            </a:r>
            <a:r>
              <a:rPr lang="en-US" sz="2400" dirty="0" err="1"/>
              <a:t>și</a:t>
            </a:r>
            <a:r>
              <a:rPr lang="en-US" sz="2400" dirty="0"/>
              <a:t> </a:t>
            </a:r>
            <a:r>
              <a:rPr lang="en-US" sz="2400" dirty="0" err="1"/>
              <a:t>menținut</a:t>
            </a:r>
            <a:r>
              <a:rPr lang="en-US" sz="2400" dirty="0"/>
              <a:t> un </a:t>
            </a:r>
            <a:r>
              <a:rPr lang="en-US" sz="2400" dirty="0" err="1"/>
              <a:t>inventar</a:t>
            </a:r>
            <a:r>
              <a:rPr lang="en-US" sz="2400" dirty="0"/>
              <a:t> al </a:t>
            </a:r>
            <a:r>
              <a:rPr lang="en-US" sz="2400" dirty="0" err="1"/>
              <a:t>acestor</a:t>
            </a:r>
            <a:r>
              <a:rPr lang="en-US" sz="2400" dirty="0"/>
              <a:t> active.</a:t>
            </a:r>
            <a:endParaRPr lang="tr-TR" sz="2400" dirty="0"/>
          </a:p>
          <a:p>
            <a:r>
              <a:rPr lang="en-US" sz="2400" dirty="0" err="1"/>
              <a:t>Ghid</a:t>
            </a:r>
            <a:r>
              <a:rPr lang="en-US" sz="2400" dirty="0"/>
              <a:t> de </a:t>
            </a:r>
            <a:r>
              <a:rPr lang="en-US" sz="2400" dirty="0" err="1"/>
              <a:t>aplicare</a:t>
            </a:r>
            <a:r>
              <a:rPr lang="en-US" sz="2400" dirty="0"/>
              <a:t>: O </a:t>
            </a:r>
            <a:r>
              <a:rPr lang="en-US" sz="2400" dirty="0" err="1"/>
              <a:t>organizație</a:t>
            </a:r>
            <a:r>
              <a:rPr lang="en-US" sz="2400" dirty="0"/>
              <a:t> </a:t>
            </a:r>
            <a:r>
              <a:rPr lang="en-US" sz="2400" dirty="0" err="1"/>
              <a:t>ar</a:t>
            </a:r>
            <a:r>
              <a:rPr lang="en-US" sz="2400" dirty="0"/>
              <a:t> </a:t>
            </a:r>
            <a:r>
              <a:rPr lang="en-US" sz="2400" dirty="0" err="1"/>
              <a:t>trebui</a:t>
            </a:r>
            <a:r>
              <a:rPr lang="en-US" sz="2400" dirty="0"/>
              <a:t> </a:t>
            </a:r>
            <a:r>
              <a:rPr lang="en-US" sz="2400" dirty="0" err="1"/>
              <a:t>să</a:t>
            </a:r>
            <a:r>
              <a:rPr lang="en-US" sz="2400" dirty="0"/>
              <a:t> </a:t>
            </a:r>
            <a:r>
              <a:rPr lang="en-US" sz="2400" dirty="0" err="1"/>
              <a:t>identifice</a:t>
            </a:r>
            <a:r>
              <a:rPr lang="en-US" sz="2400" dirty="0"/>
              <a:t> </a:t>
            </a:r>
            <a:r>
              <a:rPr lang="en-US" sz="2400" dirty="0" err="1"/>
              <a:t>activele</a:t>
            </a:r>
            <a:r>
              <a:rPr lang="en-US" sz="2400" dirty="0"/>
              <a:t> </a:t>
            </a:r>
            <a:r>
              <a:rPr lang="en-US" sz="2400" dirty="0" err="1"/>
              <a:t>relevante</a:t>
            </a:r>
            <a:r>
              <a:rPr lang="en-US" sz="2400" dirty="0"/>
              <a:t> </a:t>
            </a:r>
            <a:r>
              <a:rPr lang="en-US" sz="2400" dirty="0" err="1"/>
              <a:t>în</a:t>
            </a:r>
            <a:r>
              <a:rPr lang="en-US" sz="2400" dirty="0"/>
              <a:t> </a:t>
            </a:r>
            <a:r>
              <a:rPr lang="en-US" sz="2400" dirty="0" err="1"/>
              <a:t>ciclul</a:t>
            </a:r>
            <a:r>
              <a:rPr lang="en-US" sz="2400" dirty="0"/>
              <a:t> de </a:t>
            </a:r>
            <a:r>
              <a:rPr lang="en-US" sz="2400" dirty="0" err="1"/>
              <a:t>viață</a:t>
            </a:r>
            <a:r>
              <a:rPr lang="en-US" sz="2400" dirty="0"/>
              <a:t> al </a:t>
            </a:r>
            <a:r>
              <a:rPr lang="en-US" sz="2400" dirty="0" err="1"/>
              <a:t>informațiilor</a:t>
            </a:r>
            <a:r>
              <a:rPr lang="en-US" sz="2400" dirty="0"/>
              <a:t> </a:t>
            </a:r>
            <a:r>
              <a:rPr lang="en-US" sz="2400" dirty="0" err="1"/>
              <a:t>și</a:t>
            </a:r>
            <a:r>
              <a:rPr lang="en-US" sz="2400" dirty="0"/>
              <a:t> </a:t>
            </a:r>
            <a:r>
              <a:rPr lang="en-US" sz="2400" dirty="0" err="1"/>
              <a:t>să</a:t>
            </a:r>
            <a:r>
              <a:rPr lang="en-US" sz="2400" dirty="0"/>
              <a:t> </a:t>
            </a:r>
            <a:r>
              <a:rPr lang="en-US" sz="2400" dirty="0" err="1"/>
              <a:t>documenteze</a:t>
            </a:r>
            <a:r>
              <a:rPr lang="en-US" sz="2400" dirty="0"/>
              <a:t> </a:t>
            </a:r>
            <a:r>
              <a:rPr lang="en-US" sz="2400" dirty="0" err="1"/>
              <a:t>importanța</a:t>
            </a:r>
            <a:r>
              <a:rPr lang="en-US" sz="2400" dirty="0"/>
              <a:t> </a:t>
            </a:r>
            <a:r>
              <a:rPr lang="en-US" sz="2400" dirty="0" err="1"/>
              <a:t>acestora</a:t>
            </a:r>
            <a:r>
              <a:rPr lang="en-US" sz="2400" dirty="0"/>
              <a:t>. </a:t>
            </a:r>
            <a:r>
              <a:rPr lang="en-US" sz="2400" dirty="0" err="1"/>
              <a:t>Ciclul</a:t>
            </a:r>
            <a:r>
              <a:rPr lang="en-US" sz="2400" dirty="0"/>
              <a:t> de </a:t>
            </a:r>
            <a:r>
              <a:rPr lang="en-US" sz="2400" dirty="0" err="1"/>
              <a:t>viață</a:t>
            </a:r>
            <a:r>
              <a:rPr lang="en-US" sz="2400" dirty="0"/>
              <a:t> al </a:t>
            </a:r>
            <a:r>
              <a:rPr lang="en-US" sz="2400" dirty="0" err="1"/>
              <a:t>informațiilor</a:t>
            </a:r>
            <a:r>
              <a:rPr lang="en-US" sz="2400" dirty="0"/>
              <a:t> </a:t>
            </a:r>
            <a:r>
              <a:rPr lang="en-US" sz="2400" dirty="0" err="1"/>
              <a:t>ar</a:t>
            </a:r>
            <a:r>
              <a:rPr lang="en-US" sz="2400" dirty="0"/>
              <a:t> </a:t>
            </a:r>
            <a:r>
              <a:rPr lang="en-US" sz="2400" dirty="0" err="1"/>
              <a:t>trebui</a:t>
            </a:r>
            <a:r>
              <a:rPr lang="en-US" sz="2400" dirty="0"/>
              <a:t> </a:t>
            </a:r>
            <a:r>
              <a:rPr lang="en-US" sz="2400" dirty="0" err="1"/>
              <a:t>să</a:t>
            </a:r>
            <a:r>
              <a:rPr lang="en-US" sz="2400" dirty="0"/>
              <a:t> </a:t>
            </a:r>
            <a:r>
              <a:rPr lang="en-US" sz="2400" dirty="0" err="1"/>
              <a:t>includă</a:t>
            </a:r>
            <a:r>
              <a:rPr lang="en-US" sz="2400" dirty="0"/>
              <a:t> </a:t>
            </a:r>
            <a:r>
              <a:rPr lang="en-US" sz="2400" dirty="0" err="1"/>
              <a:t>crearea</a:t>
            </a:r>
            <a:r>
              <a:rPr lang="en-US" sz="2400" dirty="0"/>
              <a:t>, </a:t>
            </a:r>
            <a:r>
              <a:rPr lang="en-US" sz="2400" dirty="0" err="1"/>
              <a:t>prelucrarea</a:t>
            </a:r>
            <a:r>
              <a:rPr lang="en-US" sz="2400" dirty="0"/>
              <a:t>, </a:t>
            </a:r>
            <a:r>
              <a:rPr lang="en-US" sz="2400" dirty="0" err="1"/>
              <a:t>stocarea</a:t>
            </a:r>
            <a:r>
              <a:rPr lang="en-US" sz="2400" dirty="0"/>
              <a:t>, </a:t>
            </a:r>
            <a:r>
              <a:rPr lang="en-US" sz="2400" dirty="0" err="1"/>
              <a:t>transmiterea</a:t>
            </a:r>
            <a:r>
              <a:rPr lang="en-US" sz="2400" dirty="0"/>
              <a:t>, </a:t>
            </a:r>
            <a:r>
              <a:rPr lang="en-US" sz="2400" dirty="0" err="1"/>
              <a:t>ștergerea</a:t>
            </a:r>
            <a:r>
              <a:rPr lang="en-US" sz="2400" dirty="0"/>
              <a:t> </a:t>
            </a:r>
            <a:r>
              <a:rPr lang="en-US" sz="2400" dirty="0" err="1"/>
              <a:t>și</a:t>
            </a:r>
            <a:r>
              <a:rPr lang="en-US" sz="2400" dirty="0"/>
              <a:t> </a:t>
            </a:r>
            <a:r>
              <a:rPr lang="en-US" sz="2400" dirty="0" err="1"/>
              <a:t>distrugerea</a:t>
            </a:r>
            <a:r>
              <a:rPr lang="en-US" sz="2400" dirty="0"/>
              <a:t>. </a:t>
            </a:r>
            <a:r>
              <a:rPr lang="en-US" sz="2400" dirty="0" err="1"/>
              <a:t>Documentația</a:t>
            </a:r>
            <a:r>
              <a:rPr lang="en-US" sz="2400" dirty="0"/>
              <a:t> </a:t>
            </a:r>
            <a:r>
              <a:rPr lang="en-US" sz="2400" dirty="0" err="1"/>
              <a:t>trebuie</a:t>
            </a:r>
            <a:r>
              <a:rPr lang="en-US" sz="2400" dirty="0"/>
              <a:t> </a:t>
            </a:r>
            <a:r>
              <a:rPr lang="en-US" sz="2400" dirty="0" err="1"/>
              <a:t>păstrată</a:t>
            </a:r>
            <a:r>
              <a:rPr lang="en-US" sz="2400" dirty="0"/>
              <a:t> </a:t>
            </a:r>
            <a:r>
              <a:rPr lang="en-US" sz="2400" dirty="0" err="1"/>
              <a:t>în</a:t>
            </a:r>
            <a:r>
              <a:rPr lang="en-US" sz="2400" dirty="0"/>
              <a:t> </a:t>
            </a:r>
            <a:r>
              <a:rPr lang="en-US" sz="2400" dirty="0" err="1"/>
              <a:t>conformitate</a:t>
            </a:r>
            <a:r>
              <a:rPr lang="en-US" sz="2400" dirty="0"/>
              <a:t> cu </a:t>
            </a:r>
            <a:r>
              <a:rPr lang="en-US" sz="2400" dirty="0" err="1"/>
              <a:t>inventarele</a:t>
            </a:r>
            <a:r>
              <a:rPr lang="en-US" sz="2400" dirty="0"/>
              <a:t> </a:t>
            </a:r>
            <a:r>
              <a:rPr lang="en-US" sz="2400" dirty="0" err="1"/>
              <a:t>existente</a:t>
            </a:r>
            <a:r>
              <a:rPr lang="en-US" sz="2400" dirty="0"/>
              <a:t> </a:t>
            </a:r>
            <a:r>
              <a:rPr lang="en-US" sz="2400" dirty="0" err="1"/>
              <a:t>sau</a:t>
            </a:r>
            <a:r>
              <a:rPr lang="en-US" sz="2400" dirty="0"/>
              <a:t> </a:t>
            </a:r>
            <a:r>
              <a:rPr lang="en-US" sz="2400" dirty="0" err="1"/>
              <a:t>în</a:t>
            </a:r>
            <a:r>
              <a:rPr lang="en-US" sz="2400" dirty="0"/>
              <a:t> mod specific.</a:t>
            </a:r>
            <a:endParaRPr lang="tr-TR" sz="2400" dirty="0"/>
          </a:p>
          <a:p>
            <a:r>
              <a:rPr lang="en-US" sz="2400" dirty="0" err="1"/>
              <a:t>Inventarul</a:t>
            </a:r>
            <a:r>
              <a:rPr lang="en-US" sz="2400" dirty="0"/>
              <a:t> </a:t>
            </a:r>
            <a:r>
              <a:rPr lang="en-US" sz="2400" dirty="0" err="1"/>
              <a:t>activelor</a:t>
            </a:r>
            <a:r>
              <a:rPr lang="en-US" sz="2400" dirty="0"/>
              <a:t>; </a:t>
            </a:r>
            <a:r>
              <a:rPr lang="en-US" sz="2400" dirty="0" err="1"/>
              <a:t>trebuie</a:t>
            </a:r>
            <a:r>
              <a:rPr lang="en-US" sz="2400" dirty="0"/>
              <a:t> </a:t>
            </a:r>
            <a:r>
              <a:rPr lang="en-US" sz="2400" dirty="0" err="1"/>
              <a:t>să</a:t>
            </a:r>
            <a:r>
              <a:rPr lang="en-US" sz="2400" dirty="0"/>
              <a:t> fie </a:t>
            </a:r>
            <a:r>
              <a:rPr lang="en-US" sz="2400" dirty="0" err="1"/>
              <a:t>actuale</a:t>
            </a:r>
            <a:r>
              <a:rPr lang="en-US" sz="2400" dirty="0"/>
              <a:t>, </a:t>
            </a:r>
            <a:r>
              <a:rPr lang="en-US" sz="2400" dirty="0" err="1"/>
              <a:t>consecvente</a:t>
            </a:r>
            <a:r>
              <a:rPr lang="en-US" sz="2400" dirty="0"/>
              <a:t>, </a:t>
            </a:r>
            <a:r>
              <a:rPr lang="en-US" sz="2400" dirty="0" err="1"/>
              <a:t>exacte</a:t>
            </a:r>
            <a:r>
              <a:rPr lang="en-US" sz="2400" dirty="0"/>
              <a:t> </a:t>
            </a:r>
            <a:r>
              <a:rPr lang="en-US" sz="2400" dirty="0" err="1"/>
              <a:t>și</a:t>
            </a:r>
            <a:r>
              <a:rPr lang="en-US" sz="2400" dirty="0"/>
              <a:t> </a:t>
            </a:r>
            <a:r>
              <a:rPr lang="en-US" sz="2400" dirty="0" err="1"/>
              <a:t>compatibile</a:t>
            </a:r>
            <a:r>
              <a:rPr lang="en-US" sz="2400" dirty="0"/>
              <a:t> cu </a:t>
            </a:r>
            <a:r>
              <a:rPr lang="en-US" sz="2400" dirty="0" err="1"/>
              <a:t>alte</a:t>
            </a:r>
            <a:r>
              <a:rPr lang="en-US" sz="2400" dirty="0"/>
              <a:t> </a:t>
            </a:r>
            <a:r>
              <a:rPr lang="en-US" sz="2400" dirty="0" err="1"/>
              <a:t>inventare</a:t>
            </a:r>
            <a:r>
              <a:rPr lang="en-US" sz="2400" dirty="0"/>
              <a:t>.</a:t>
            </a:r>
            <a:endParaRPr lang="tr-TR" sz="2400" dirty="0"/>
          </a:p>
          <a:p>
            <a:r>
              <a:rPr lang="en-US" sz="2400" dirty="0" err="1"/>
              <a:t>Proprietatea</a:t>
            </a:r>
            <a:r>
              <a:rPr lang="en-US" sz="2400" dirty="0"/>
              <a:t> </a:t>
            </a:r>
            <a:r>
              <a:rPr lang="en-US" sz="2400" dirty="0" err="1"/>
              <a:t>activelor</a:t>
            </a:r>
            <a:r>
              <a:rPr lang="en-US" sz="2400" dirty="0"/>
              <a:t> </a:t>
            </a:r>
            <a:r>
              <a:rPr lang="en-US" sz="2400" dirty="0" err="1"/>
              <a:t>ar</a:t>
            </a:r>
            <a:r>
              <a:rPr lang="en-US" sz="2400" dirty="0"/>
              <a:t> </a:t>
            </a:r>
            <a:r>
              <a:rPr lang="en-US" sz="2400" dirty="0" err="1"/>
              <a:t>trebui</a:t>
            </a:r>
            <a:r>
              <a:rPr lang="en-US" sz="2400" dirty="0"/>
              <a:t> </a:t>
            </a:r>
            <a:r>
              <a:rPr lang="en-US" sz="2400" dirty="0" err="1"/>
              <a:t>să</a:t>
            </a:r>
            <a:r>
              <a:rPr lang="en-US" sz="2400" dirty="0"/>
              <a:t> fie </a:t>
            </a:r>
            <a:r>
              <a:rPr lang="en-US" sz="2400" dirty="0" err="1"/>
              <a:t>alocată</a:t>
            </a:r>
            <a:r>
              <a:rPr lang="en-US" sz="2400" dirty="0"/>
              <a:t> </a:t>
            </a:r>
            <a:r>
              <a:rPr lang="en-US" sz="2400" dirty="0" err="1"/>
              <a:t>pentru</a:t>
            </a:r>
            <a:r>
              <a:rPr lang="en-US" sz="2400" dirty="0"/>
              <a:t> </a:t>
            </a:r>
            <a:r>
              <a:rPr lang="en-US" sz="2400" dirty="0" err="1"/>
              <a:t>fiecare</a:t>
            </a:r>
            <a:r>
              <a:rPr lang="en-US" sz="2400" dirty="0"/>
              <a:t> </a:t>
            </a:r>
            <a:r>
              <a:rPr lang="en-US" sz="2400" dirty="0" err="1"/>
              <a:t>activ</a:t>
            </a:r>
            <a:r>
              <a:rPr lang="en-US" sz="2400" dirty="0"/>
              <a:t> </a:t>
            </a:r>
            <a:r>
              <a:rPr lang="en-US" sz="2400" dirty="0" err="1"/>
              <a:t>identificat</a:t>
            </a:r>
            <a:r>
              <a:rPr lang="en-US" sz="2400" dirty="0"/>
              <a:t> (a se </a:t>
            </a:r>
            <a:r>
              <a:rPr lang="en-US" sz="2400" dirty="0" err="1"/>
              <a:t>vedea</a:t>
            </a:r>
            <a:r>
              <a:rPr lang="en-US" sz="2400" dirty="0"/>
              <a:t> </a:t>
            </a:r>
            <a:r>
              <a:rPr lang="en-US" sz="2400" dirty="0" err="1"/>
              <a:t>articolul</a:t>
            </a:r>
            <a:r>
              <a:rPr lang="en-US" sz="2400" dirty="0"/>
              <a:t> 2) </a:t>
            </a:r>
            <a:r>
              <a:rPr lang="en-US" sz="2400" dirty="0" err="1"/>
              <a:t>și</a:t>
            </a:r>
            <a:r>
              <a:rPr lang="en-US" sz="2400" dirty="0"/>
              <a:t> </a:t>
            </a:r>
            <a:r>
              <a:rPr lang="en-US" sz="2400" dirty="0" err="1"/>
              <a:t>clasa</a:t>
            </a:r>
            <a:r>
              <a:rPr lang="en-US" sz="2400" dirty="0"/>
              <a:t> </a:t>
            </a:r>
            <a:r>
              <a:rPr lang="en-US" sz="2400" dirty="0" err="1"/>
              <a:t>acestuia</a:t>
            </a:r>
            <a:r>
              <a:rPr lang="en-US" sz="2400" dirty="0"/>
              <a:t> </a:t>
            </a:r>
            <a:r>
              <a:rPr lang="en-US" sz="2400" dirty="0" err="1"/>
              <a:t>ar</a:t>
            </a:r>
            <a:r>
              <a:rPr lang="en-US" sz="2400" dirty="0"/>
              <a:t> </a:t>
            </a:r>
            <a:r>
              <a:rPr lang="en-US" sz="2400" dirty="0" err="1"/>
              <a:t>trebui</a:t>
            </a:r>
            <a:r>
              <a:rPr lang="en-US" sz="2400" dirty="0"/>
              <a:t> </a:t>
            </a:r>
            <a:r>
              <a:rPr lang="en-US" sz="2400" dirty="0" err="1"/>
              <a:t>determinată</a:t>
            </a:r>
            <a:r>
              <a:rPr lang="en-US" sz="2400" dirty="0"/>
              <a:t>.</a:t>
            </a:r>
            <a:endParaRPr lang="tr-TR" sz="2400" dirty="0"/>
          </a:p>
          <a:p>
            <a:r>
              <a:rPr lang="en-US" sz="2400" b="1" dirty="0"/>
              <a:t>Alte </a:t>
            </a:r>
            <a:r>
              <a:rPr lang="en-US" sz="2400" b="1" dirty="0" err="1"/>
              <a:t>informatii</a:t>
            </a:r>
            <a:r>
              <a:rPr lang="en-US" sz="2400" b="1" dirty="0"/>
              <a:t>: </a:t>
            </a:r>
            <a:r>
              <a:rPr lang="en-US" sz="2400" dirty="0" err="1"/>
              <a:t>Inventarul</a:t>
            </a:r>
            <a:r>
              <a:rPr lang="en-US" sz="2400" dirty="0"/>
              <a:t> de active </a:t>
            </a:r>
            <a:r>
              <a:rPr lang="en-US" sz="2400" dirty="0" err="1"/>
              <a:t>ajută</a:t>
            </a:r>
            <a:r>
              <a:rPr lang="en-US" sz="2400" dirty="0"/>
              <a:t> la </a:t>
            </a:r>
            <a:r>
              <a:rPr lang="en-US" sz="2400" dirty="0" err="1"/>
              <a:t>asigurarea</a:t>
            </a:r>
            <a:r>
              <a:rPr lang="en-US" sz="2400" dirty="0"/>
              <a:t> </a:t>
            </a:r>
            <a:r>
              <a:rPr lang="en-US" sz="2400" dirty="0" err="1"/>
              <a:t>unei</a:t>
            </a:r>
            <a:r>
              <a:rPr lang="en-US" sz="2400" dirty="0"/>
              <a:t> </a:t>
            </a:r>
            <a:r>
              <a:rPr lang="en-US" sz="2400" dirty="0" err="1"/>
              <a:t>protecții</a:t>
            </a:r>
            <a:r>
              <a:rPr lang="en-US" sz="2400" dirty="0"/>
              <a:t> </a:t>
            </a:r>
            <a:r>
              <a:rPr lang="en-US" sz="2400" dirty="0" err="1"/>
              <a:t>eficiente</a:t>
            </a:r>
            <a:r>
              <a:rPr lang="en-US" sz="2400" dirty="0"/>
              <a:t> </a:t>
            </a:r>
            <a:r>
              <a:rPr lang="en-US" sz="2400" dirty="0" err="1"/>
              <a:t>și</a:t>
            </a:r>
            <a:r>
              <a:rPr lang="en-US" sz="2400" dirty="0"/>
              <a:t> </a:t>
            </a:r>
            <a:r>
              <a:rPr lang="en-US" sz="2400" dirty="0" err="1"/>
              <a:t>poate</a:t>
            </a:r>
            <a:r>
              <a:rPr lang="en-US" sz="2400" dirty="0"/>
              <a:t> fi, de </a:t>
            </a:r>
            <a:r>
              <a:rPr lang="en-US" sz="2400" dirty="0" err="1"/>
              <a:t>asemenea</a:t>
            </a:r>
            <a:r>
              <a:rPr lang="en-US" sz="2400" dirty="0"/>
              <a:t>, </a:t>
            </a:r>
            <a:r>
              <a:rPr lang="en-US" sz="2400" dirty="0" err="1"/>
              <a:t>necesar</a:t>
            </a:r>
            <a:r>
              <a:rPr lang="en-US" sz="2400" dirty="0"/>
              <a:t> </a:t>
            </a:r>
            <a:r>
              <a:rPr lang="en-US" sz="2400" dirty="0" err="1"/>
              <a:t>pentru</a:t>
            </a:r>
            <a:r>
              <a:rPr lang="en-US" sz="2400" dirty="0"/>
              <a:t> </a:t>
            </a:r>
            <a:r>
              <a:rPr lang="en-US" sz="2400" dirty="0" err="1"/>
              <a:t>alte</a:t>
            </a:r>
            <a:r>
              <a:rPr lang="en-US" sz="2400" dirty="0"/>
              <a:t> </a:t>
            </a:r>
            <a:r>
              <a:rPr lang="en-US" sz="2400" dirty="0" err="1"/>
              <a:t>scopuri</a:t>
            </a:r>
            <a:r>
              <a:rPr lang="en-US" sz="2400" dirty="0"/>
              <a:t>, cum </a:t>
            </a:r>
            <a:r>
              <a:rPr lang="en-US" sz="2400" dirty="0" err="1"/>
              <a:t>ar</a:t>
            </a:r>
            <a:r>
              <a:rPr lang="en-US" sz="2400" dirty="0"/>
              <a:t> fi </a:t>
            </a:r>
            <a:r>
              <a:rPr lang="en-US" sz="2400" dirty="0" err="1"/>
              <a:t>sănătatea</a:t>
            </a:r>
            <a:r>
              <a:rPr lang="en-US" sz="2400" dirty="0"/>
              <a:t> </a:t>
            </a:r>
            <a:r>
              <a:rPr lang="en-US" sz="2400" dirty="0" err="1"/>
              <a:t>și</a:t>
            </a:r>
            <a:r>
              <a:rPr lang="en-US" sz="2400" dirty="0"/>
              <a:t> </a:t>
            </a:r>
            <a:r>
              <a:rPr lang="en-US" sz="2400" dirty="0" err="1"/>
              <a:t>siguranța</a:t>
            </a:r>
            <a:r>
              <a:rPr lang="en-US" sz="2400" dirty="0"/>
              <a:t>, </a:t>
            </a:r>
            <a:r>
              <a:rPr lang="en-US" sz="2400" dirty="0" err="1"/>
              <a:t>asigurarea</a:t>
            </a:r>
            <a:r>
              <a:rPr lang="en-US" sz="2400" dirty="0"/>
              <a:t> </a:t>
            </a:r>
            <a:r>
              <a:rPr lang="en-US" sz="2400" dirty="0" err="1"/>
              <a:t>sau</a:t>
            </a:r>
            <a:r>
              <a:rPr lang="en-US" sz="2400" dirty="0"/>
              <a:t> </a:t>
            </a:r>
            <a:r>
              <a:rPr lang="en-US" sz="2400" dirty="0" err="1"/>
              <a:t>motivele</a:t>
            </a:r>
            <a:r>
              <a:rPr lang="en-US" sz="2400" dirty="0"/>
              <a:t> </a:t>
            </a:r>
            <a:r>
              <a:rPr lang="en-US" sz="2400" dirty="0" err="1"/>
              <a:t>financiare</a:t>
            </a:r>
            <a:r>
              <a:rPr lang="en-US" sz="2400" dirty="0"/>
              <a:t> (</a:t>
            </a:r>
            <a:r>
              <a:rPr lang="en-US" sz="2400" dirty="0" err="1"/>
              <a:t>gestionarea</a:t>
            </a:r>
            <a:r>
              <a:rPr lang="en-US" sz="2400" dirty="0"/>
              <a:t> </a:t>
            </a:r>
            <a:r>
              <a:rPr lang="en-US" sz="2400" dirty="0" err="1"/>
              <a:t>activelor</a:t>
            </a:r>
            <a:r>
              <a:rPr lang="en-US" sz="2400" dirty="0"/>
              <a:t>)..</a:t>
            </a:r>
            <a:endParaRPr lang="tr-TR" sz="2400" dirty="0"/>
          </a:p>
          <a:p>
            <a:r>
              <a:rPr lang="en-US" sz="2400" dirty="0" err="1"/>
              <a:t>Standardul</a:t>
            </a:r>
            <a:r>
              <a:rPr lang="en-US" sz="2400" dirty="0"/>
              <a:t> ISO/IEC 27005[11] </a:t>
            </a:r>
            <a:r>
              <a:rPr lang="en-US" sz="2400" dirty="0" err="1"/>
              <a:t>oferă</a:t>
            </a:r>
            <a:r>
              <a:rPr lang="en-US" sz="2400" dirty="0"/>
              <a:t> </a:t>
            </a:r>
            <a:r>
              <a:rPr lang="en-US" sz="2400" dirty="0" err="1"/>
              <a:t>exemple</a:t>
            </a:r>
            <a:r>
              <a:rPr lang="en-US" sz="2400" dirty="0"/>
              <a:t> de active care </a:t>
            </a:r>
            <a:r>
              <a:rPr lang="en-US" sz="2400" dirty="0" err="1"/>
              <a:t>ar</a:t>
            </a:r>
            <a:r>
              <a:rPr lang="en-US" sz="2400" dirty="0"/>
              <a:t> </a:t>
            </a:r>
            <a:r>
              <a:rPr lang="en-US" sz="2400" dirty="0" err="1"/>
              <a:t>putea</a:t>
            </a:r>
            <a:r>
              <a:rPr lang="en-US" sz="2400" dirty="0"/>
              <a:t> </a:t>
            </a:r>
            <a:r>
              <a:rPr lang="en-US" sz="2400" dirty="0" err="1"/>
              <a:t>trebui</a:t>
            </a:r>
            <a:r>
              <a:rPr lang="en-US" sz="2400" dirty="0"/>
              <a:t> </a:t>
            </a:r>
            <a:r>
              <a:rPr lang="en-US" sz="2400" dirty="0" err="1"/>
              <a:t>luate</a:t>
            </a:r>
            <a:r>
              <a:rPr lang="en-US" sz="2400" dirty="0"/>
              <a:t> </a:t>
            </a:r>
            <a:r>
              <a:rPr lang="en-US" sz="2400" dirty="0" err="1"/>
              <a:t>în</a:t>
            </a:r>
            <a:r>
              <a:rPr lang="en-US" sz="2400" dirty="0"/>
              <a:t> </a:t>
            </a:r>
            <a:r>
              <a:rPr lang="en-US" sz="2400" dirty="0" err="1"/>
              <a:t>considerare</a:t>
            </a:r>
            <a:r>
              <a:rPr lang="en-US" sz="2400" dirty="0"/>
              <a:t> de </a:t>
            </a:r>
            <a:r>
              <a:rPr lang="en-US" sz="2400" dirty="0" err="1"/>
              <a:t>către</a:t>
            </a:r>
            <a:r>
              <a:rPr lang="en-US" sz="2400" dirty="0"/>
              <a:t> </a:t>
            </a:r>
            <a:r>
              <a:rPr lang="en-US" sz="2400" dirty="0" err="1"/>
              <a:t>organizație</a:t>
            </a:r>
            <a:r>
              <a:rPr lang="en-US" sz="2400" dirty="0"/>
              <a:t> la </a:t>
            </a:r>
            <a:r>
              <a:rPr lang="en-US" sz="2400" dirty="0" err="1"/>
              <a:t>identificarea</a:t>
            </a:r>
            <a:r>
              <a:rPr lang="en-US" sz="2400" dirty="0"/>
              <a:t> </a:t>
            </a:r>
            <a:r>
              <a:rPr lang="en-US" sz="2400" dirty="0" err="1"/>
              <a:t>activelor</a:t>
            </a:r>
            <a:r>
              <a:rPr lang="en-US" sz="2400" dirty="0"/>
              <a:t>. </a:t>
            </a:r>
            <a:r>
              <a:rPr lang="en-US" sz="2400" dirty="0" err="1"/>
              <a:t>Procesul</a:t>
            </a:r>
            <a:r>
              <a:rPr lang="en-US" sz="2400" dirty="0"/>
              <a:t> de </a:t>
            </a:r>
            <a:r>
              <a:rPr lang="en-US" sz="2400" dirty="0" err="1"/>
              <a:t>compilare</a:t>
            </a:r>
            <a:r>
              <a:rPr lang="en-US" sz="2400" dirty="0"/>
              <a:t> a </a:t>
            </a:r>
            <a:r>
              <a:rPr lang="en-US" sz="2400" dirty="0" err="1"/>
              <a:t>unui</a:t>
            </a:r>
            <a:r>
              <a:rPr lang="en-US" sz="2400" dirty="0"/>
              <a:t> </a:t>
            </a:r>
            <a:r>
              <a:rPr lang="en-US" sz="2400" dirty="0" err="1"/>
              <a:t>inventar</a:t>
            </a:r>
            <a:r>
              <a:rPr lang="en-US" sz="2400" dirty="0"/>
              <a:t> al </a:t>
            </a:r>
            <a:r>
              <a:rPr lang="en-US" sz="2400" dirty="0" err="1"/>
              <a:t>activelor</a:t>
            </a:r>
            <a:r>
              <a:rPr lang="en-US" sz="2400" dirty="0"/>
              <a:t> </a:t>
            </a:r>
            <a:r>
              <a:rPr lang="en-US" sz="2400" dirty="0" err="1"/>
              <a:t>este</a:t>
            </a:r>
            <a:r>
              <a:rPr lang="en-US" sz="2400" dirty="0"/>
              <a:t> o </a:t>
            </a:r>
            <a:r>
              <a:rPr lang="en-US" sz="2400" dirty="0" err="1"/>
              <a:t>condiție</a:t>
            </a:r>
            <a:r>
              <a:rPr lang="en-US" sz="2400" dirty="0"/>
              <a:t> </a:t>
            </a:r>
            <a:r>
              <a:rPr lang="en-US" sz="2400" dirty="0" err="1"/>
              <a:t>prealabilă</a:t>
            </a:r>
            <a:r>
              <a:rPr lang="en-US" sz="2400" dirty="0"/>
              <a:t> </a:t>
            </a:r>
            <a:r>
              <a:rPr lang="en-US" sz="2400" dirty="0" err="1"/>
              <a:t>importantă</a:t>
            </a:r>
            <a:r>
              <a:rPr lang="en-US" sz="2400" dirty="0"/>
              <a:t> </a:t>
            </a:r>
            <a:r>
              <a:rPr lang="en-US" sz="2400" dirty="0" err="1"/>
              <a:t>pentru</a:t>
            </a:r>
            <a:r>
              <a:rPr lang="en-US" sz="2400" dirty="0"/>
              <a:t> </a:t>
            </a:r>
            <a:r>
              <a:rPr lang="en-US" sz="2400" dirty="0" err="1"/>
              <a:t>managementul</a:t>
            </a:r>
            <a:r>
              <a:rPr lang="en-US" sz="2400" dirty="0"/>
              <a:t> </a:t>
            </a:r>
            <a:r>
              <a:rPr lang="en-US" sz="2400" dirty="0" err="1"/>
              <a:t>riscului</a:t>
            </a:r>
            <a:r>
              <a:rPr lang="en-US" sz="2400" dirty="0"/>
              <a:t> (a se </a:t>
            </a:r>
            <a:r>
              <a:rPr lang="en-US" sz="2400" dirty="0" err="1"/>
              <a:t>vedea</a:t>
            </a:r>
            <a:r>
              <a:rPr lang="en-US" sz="2400" dirty="0"/>
              <a:t> ISO/IEC 27000 </a:t>
            </a:r>
            <a:r>
              <a:rPr lang="en-US" sz="2400" dirty="0" err="1"/>
              <a:t>și</a:t>
            </a:r>
            <a:r>
              <a:rPr lang="en-US" sz="2400" dirty="0"/>
              <a:t> ISO/IEC 27005[11]).</a:t>
            </a:r>
            <a:endParaRPr lang="tr-TR" sz="2400" dirty="0"/>
          </a:p>
        </p:txBody>
      </p:sp>
      <p:pic>
        <p:nvPicPr>
          <p:cNvPr id="8" name="Grafik 4">
            <a:extLst>
              <a:ext uri="{FF2B5EF4-FFF2-40B4-BE49-F238E27FC236}">
                <a16:creationId xmlns:a16="http://schemas.microsoft.com/office/drawing/2014/main" id="{BDCA12FD-BF5D-8074-8F2A-36A61DA0D2C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/>
        </p:blipFill>
        <p:spPr>
          <a:xfrm>
            <a:off x="371649" y="404996"/>
            <a:ext cx="903341" cy="1135737"/>
          </a:xfrm>
          <a:prstGeom prst="rect">
            <a:avLst/>
          </a:prstGeom>
        </p:spPr>
      </p:pic>
      <p:pic>
        <p:nvPicPr>
          <p:cNvPr id="9" name="Picture 2">
            <a:extLst>
              <a:ext uri="{FF2B5EF4-FFF2-40B4-BE49-F238E27FC236}">
                <a16:creationId xmlns:a16="http://schemas.microsoft.com/office/drawing/2014/main" id="{D128B2B2-F30C-2156-278E-3803A900FCC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8353886" y="643491"/>
            <a:ext cx="3194647" cy="6973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18142348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Click="0" advTm="12000">
        <p15:prstTrans prst="pageCurlDouble"/>
      </p:transition>
    </mc:Choice>
    <mc:Fallback xmlns="">
      <p:transition spd="slow" advClick="0" advTm="12000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>
            <a:extLst>
              <a:ext uri="{FF2B5EF4-FFF2-40B4-BE49-F238E27FC236}">
                <a16:creationId xmlns:a16="http://schemas.microsoft.com/office/drawing/2014/main" id="{9798579F-BA47-12A3-F453-EA92DBD7DD7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39536" y="310082"/>
            <a:ext cx="10515600" cy="1325563"/>
          </a:xfrm>
        </p:spPr>
        <p:txBody>
          <a:bodyPr/>
          <a:lstStyle/>
          <a:p>
            <a:r>
              <a:rPr lang="tr-TR" dirty="0"/>
              <a:t>B- </a:t>
            </a:r>
            <a:r>
              <a:rPr lang="en-US" dirty="0" err="1"/>
              <a:t>Proprietatea</a:t>
            </a:r>
            <a:r>
              <a:rPr lang="en-US" dirty="0"/>
              <a:t> </a:t>
            </a:r>
            <a:r>
              <a:rPr lang="en-US" dirty="0" err="1"/>
              <a:t>asupra</a:t>
            </a:r>
            <a:r>
              <a:rPr lang="en-US" dirty="0"/>
              <a:t> </a:t>
            </a:r>
            <a:br>
              <a:rPr lang="en-US" dirty="0"/>
            </a:br>
            <a:r>
              <a:rPr lang="en-US" dirty="0" err="1"/>
              <a:t>activelor</a:t>
            </a:r>
            <a:endParaRPr lang="tr-TR" dirty="0"/>
          </a:p>
        </p:txBody>
      </p:sp>
      <p:sp>
        <p:nvSpPr>
          <p:cNvPr id="3" name="İçerik Yer Tutucusu 2">
            <a:extLst>
              <a:ext uri="{FF2B5EF4-FFF2-40B4-BE49-F238E27FC236}">
                <a16:creationId xmlns:a16="http://schemas.microsoft.com/office/drawing/2014/main" id="{60B7EC77-7BF5-F207-0236-DF079134304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825624"/>
            <a:ext cx="10515600" cy="4841505"/>
          </a:xfrm>
        </p:spPr>
        <p:txBody>
          <a:bodyPr>
            <a:normAutofit fontScale="70000" lnSpcReduction="20000"/>
          </a:bodyPr>
          <a:lstStyle/>
          <a:p>
            <a:r>
              <a:rPr lang="en-US" b="1" dirty="0"/>
              <a:t>Control: </a:t>
            </a:r>
            <a:r>
              <a:rPr lang="en-US" dirty="0" err="1"/>
              <a:t>Atribuirea</a:t>
            </a:r>
            <a:r>
              <a:rPr lang="en-US" dirty="0"/>
              <a:t> </a:t>
            </a:r>
            <a:r>
              <a:rPr lang="en-US" dirty="0" err="1"/>
              <a:t>proprietarilor</a:t>
            </a:r>
            <a:r>
              <a:rPr lang="en-US" dirty="0"/>
              <a:t> </a:t>
            </a:r>
            <a:r>
              <a:rPr lang="en-US" dirty="0" err="1"/>
              <a:t>trebuie</a:t>
            </a:r>
            <a:r>
              <a:rPr lang="en-US" dirty="0"/>
              <a:t> </a:t>
            </a:r>
            <a:r>
              <a:rPr lang="en-US" dirty="0" err="1"/>
              <a:t>făcută</a:t>
            </a:r>
            <a:r>
              <a:rPr lang="en-US" dirty="0"/>
              <a:t> </a:t>
            </a:r>
            <a:r>
              <a:rPr lang="en-US" dirty="0" err="1"/>
              <a:t>pentru</a:t>
            </a:r>
            <a:r>
              <a:rPr lang="en-US" dirty="0"/>
              <a:t> </a:t>
            </a:r>
            <a:r>
              <a:rPr lang="en-US" dirty="0" err="1"/>
              <a:t>toate</a:t>
            </a:r>
            <a:r>
              <a:rPr lang="en-US" dirty="0"/>
              <a:t> </a:t>
            </a:r>
            <a:r>
              <a:rPr lang="en-US" dirty="0" err="1"/>
              <a:t>bunurile</a:t>
            </a:r>
            <a:r>
              <a:rPr lang="en-US" dirty="0"/>
              <a:t> </a:t>
            </a:r>
            <a:r>
              <a:rPr lang="en-US" dirty="0" err="1"/>
              <a:t>deținute</a:t>
            </a:r>
            <a:r>
              <a:rPr lang="en-US" dirty="0"/>
              <a:t> </a:t>
            </a:r>
            <a:r>
              <a:rPr lang="en-US" dirty="0" err="1"/>
              <a:t>în</a:t>
            </a:r>
            <a:r>
              <a:rPr lang="en-US" dirty="0"/>
              <a:t> </a:t>
            </a:r>
            <a:r>
              <a:rPr lang="en-US" dirty="0" err="1"/>
              <a:t>inventar</a:t>
            </a:r>
            <a:r>
              <a:rPr lang="en-US" dirty="0"/>
              <a:t>.</a:t>
            </a:r>
          </a:p>
          <a:p>
            <a:r>
              <a:rPr lang="en-US" dirty="0" err="1"/>
              <a:t>Ghid</a:t>
            </a:r>
            <a:r>
              <a:rPr lang="en-US" dirty="0"/>
              <a:t> de </a:t>
            </a:r>
            <a:r>
              <a:rPr lang="en-US" dirty="0" err="1"/>
              <a:t>aplicare</a:t>
            </a:r>
            <a:r>
              <a:rPr lang="en-US" dirty="0"/>
              <a:t>: </a:t>
            </a:r>
            <a:r>
              <a:rPr lang="en-US" dirty="0" err="1"/>
              <a:t>Persoanele</a:t>
            </a:r>
            <a:r>
              <a:rPr lang="en-US" dirty="0"/>
              <a:t> </a:t>
            </a:r>
            <a:r>
              <a:rPr lang="en-US" dirty="0" err="1"/>
              <a:t>fizice</a:t>
            </a:r>
            <a:r>
              <a:rPr lang="en-US" dirty="0"/>
              <a:t> </a:t>
            </a:r>
            <a:r>
              <a:rPr lang="en-US" dirty="0" err="1"/>
              <a:t>și</a:t>
            </a:r>
            <a:r>
              <a:rPr lang="en-US" dirty="0"/>
              <a:t> </a:t>
            </a:r>
            <a:r>
              <a:rPr lang="en-US" dirty="0" err="1"/>
              <a:t>alte</a:t>
            </a:r>
            <a:r>
              <a:rPr lang="en-US" dirty="0"/>
              <a:t> </a:t>
            </a:r>
            <a:r>
              <a:rPr lang="en-US" dirty="0" err="1"/>
              <a:t>entități</a:t>
            </a:r>
            <a:r>
              <a:rPr lang="en-US" dirty="0"/>
              <a:t> cu </a:t>
            </a:r>
            <a:r>
              <a:rPr lang="en-US" dirty="0" err="1"/>
              <a:t>responsabilitate</a:t>
            </a:r>
            <a:r>
              <a:rPr lang="en-US" dirty="0"/>
              <a:t> de management </a:t>
            </a:r>
            <a:r>
              <a:rPr lang="en-US" dirty="0" err="1"/>
              <a:t>aprobată</a:t>
            </a:r>
            <a:r>
              <a:rPr lang="en-US" dirty="0"/>
              <a:t> </a:t>
            </a:r>
            <a:r>
              <a:rPr lang="en-US" dirty="0" err="1"/>
              <a:t>pentru</a:t>
            </a:r>
            <a:r>
              <a:rPr lang="en-US" dirty="0"/>
              <a:t> </a:t>
            </a:r>
            <a:r>
              <a:rPr lang="en-US" dirty="0" err="1"/>
              <a:t>ciclul</a:t>
            </a:r>
            <a:r>
              <a:rPr lang="en-US" dirty="0"/>
              <a:t> de </a:t>
            </a:r>
            <a:r>
              <a:rPr lang="en-US" dirty="0" err="1"/>
              <a:t>viață</a:t>
            </a:r>
            <a:r>
              <a:rPr lang="en-US" dirty="0"/>
              <a:t> al </a:t>
            </a:r>
            <a:r>
              <a:rPr lang="en-US" dirty="0" err="1"/>
              <a:t>activelor</a:t>
            </a:r>
            <a:r>
              <a:rPr lang="en-US" dirty="0"/>
              <a:t> sunt </a:t>
            </a:r>
            <a:r>
              <a:rPr lang="en-US" dirty="0" err="1"/>
              <a:t>eligibile</a:t>
            </a:r>
            <a:r>
              <a:rPr lang="en-US" dirty="0"/>
              <a:t> </a:t>
            </a:r>
            <a:r>
              <a:rPr lang="en-US" dirty="0" err="1"/>
              <a:t>pentru</a:t>
            </a:r>
            <a:r>
              <a:rPr lang="en-US" dirty="0"/>
              <a:t> a fi </a:t>
            </a:r>
            <a:r>
              <a:rPr lang="en-US" dirty="0" err="1"/>
              <a:t>desemnate</a:t>
            </a:r>
            <a:r>
              <a:rPr lang="en-US" dirty="0"/>
              <a:t> </a:t>
            </a:r>
            <a:r>
              <a:rPr lang="en-US" dirty="0" err="1"/>
              <a:t>drept</a:t>
            </a:r>
            <a:r>
              <a:rPr lang="en-US" dirty="0"/>
              <a:t> </a:t>
            </a:r>
            <a:r>
              <a:rPr lang="en-US" dirty="0" err="1"/>
              <a:t>proprietari</a:t>
            </a:r>
            <a:r>
              <a:rPr lang="en-US" dirty="0"/>
              <a:t> de active.</a:t>
            </a:r>
          </a:p>
          <a:p>
            <a:r>
              <a:rPr lang="en-US" dirty="0"/>
              <a:t>Un </a:t>
            </a:r>
            <a:r>
              <a:rPr lang="en-US" dirty="0" err="1"/>
              <a:t>proces</a:t>
            </a:r>
            <a:r>
              <a:rPr lang="en-US" dirty="0"/>
              <a:t> </a:t>
            </a:r>
            <a:r>
              <a:rPr lang="en-US" dirty="0" err="1"/>
              <a:t>este</a:t>
            </a:r>
            <a:r>
              <a:rPr lang="en-US" dirty="0"/>
              <a:t> </a:t>
            </a:r>
            <a:r>
              <a:rPr lang="en-US" dirty="0" err="1"/>
              <a:t>adesea</a:t>
            </a:r>
            <a:r>
              <a:rPr lang="en-US" dirty="0"/>
              <a:t> </a:t>
            </a:r>
            <a:r>
              <a:rPr lang="en-US" dirty="0" err="1"/>
              <a:t>folosit</a:t>
            </a:r>
            <a:r>
              <a:rPr lang="en-US" dirty="0"/>
              <a:t> </a:t>
            </a:r>
            <a:r>
              <a:rPr lang="en-US" dirty="0" err="1"/>
              <a:t>pentru</a:t>
            </a:r>
            <a:r>
              <a:rPr lang="en-US" dirty="0"/>
              <a:t> a se </a:t>
            </a:r>
            <a:r>
              <a:rPr lang="en-US" dirty="0" err="1"/>
              <a:t>asigura</a:t>
            </a:r>
            <a:r>
              <a:rPr lang="en-US" dirty="0"/>
              <a:t> </a:t>
            </a:r>
            <a:r>
              <a:rPr lang="en-US" dirty="0" err="1"/>
              <a:t>că</a:t>
            </a:r>
            <a:r>
              <a:rPr lang="en-US" dirty="0"/>
              <a:t> </a:t>
            </a:r>
            <a:r>
              <a:rPr lang="en-US" dirty="0" err="1"/>
              <a:t>proprietatea</a:t>
            </a:r>
            <a:r>
              <a:rPr lang="en-US" dirty="0"/>
              <a:t> </a:t>
            </a:r>
            <a:r>
              <a:rPr lang="en-US" dirty="0" err="1"/>
              <a:t>asupra</a:t>
            </a:r>
            <a:r>
              <a:rPr lang="en-US" dirty="0"/>
              <a:t> </a:t>
            </a:r>
            <a:r>
              <a:rPr lang="en-US" dirty="0" err="1"/>
              <a:t>activelor</a:t>
            </a:r>
            <a:r>
              <a:rPr lang="en-US" dirty="0"/>
              <a:t> </a:t>
            </a:r>
            <a:r>
              <a:rPr lang="en-US" dirty="0" err="1"/>
              <a:t>este</a:t>
            </a:r>
            <a:r>
              <a:rPr lang="en-US" dirty="0"/>
              <a:t> </a:t>
            </a:r>
            <a:r>
              <a:rPr lang="en-US" dirty="0" err="1"/>
              <a:t>determinată</a:t>
            </a:r>
            <a:r>
              <a:rPr lang="en-US" dirty="0"/>
              <a:t> </a:t>
            </a:r>
            <a:r>
              <a:rPr lang="en-US" dirty="0" err="1"/>
              <a:t>în</a:t>
            </a:r>
            <a:r>
              <a:rPr lang="en-US" dirty="0"/>
              <a:t> </a:t>
            </a:r>
            <a:r>
              <a:rPr lang="en-US" dirty="0" err="1"/>
              <a:t>timp</a:t>
            </a:r>
            <a:r>
              <a:rPr lang="en-US" dirty="0"/>
              <a:t> util. </a:t>
            </a:r>
            <a:r>
              <a:rPr lang="en-US" dirty="0" err="1"/>
              <a:t>Proprietatea</a:t>
            </a:r>
            <a:r>
              <a:rPr lang="en-US" dirty="0"/>
              <a:t> </a:t>
            </a:r>
            <a:r>
              <a:rPr lang="en-US" dirty="0" err="1"/>
              <a:t>trebuie</a:t>
            </a:r>
            <a:r>
              <a:rPr lang="en-US" dirty="0"/>
              <a:t> </a:t>
            </a:r>
            <a:r>
              <a:rPr lang="en-US" dirty="0" err="1"/>
              <a:t>să</a:t>
            </a:r>
            <a:r>
              <a:rPr lang="en-US" dirty="0"/>
              <a:t> fie </a:t>
            </a:r>
            <a:r>
              <a:rPr lang="en-US" dirty="0" err="1"/>
              <a:t>determinată</a:t>
            </a:r>
            <a:r>
              <a:rPr lang="en-US" dirty="0"/>
              <a:t> </a:t>
            </a:r>
            <a:r>
              <a:rPr lang="en-US" dirty="0" err="1"/>
              <a:t>atunci</a:t>
            </a:r>
            <a:r>
              <a:rPr lang="en-US" dirty="0"/>
              <a:t> </a:t>
            </a:r>
            <a:r>
              <a:rPr lang="en-US" dirty="0" err="1"/>
              <a:t>când</a:t>
            </a:r>
            <a:r>
              <a:rPr lang="en-US" dirty="0"/>
              <a:t> </a:t>
            </a:r>
            <a:r>
              <a:rPr lang="en-US" dirty="0" err="1"/>
              <a:t>activele</a:t>
            </a:r>
            <a:r>
              <a:rPr lang="en-US" dirty="0"/>
              <a:t> sunt create </a:t>
            </a:r>
            <a:r>
              <a:rPr lang="en-US" dirty="0" err="1"/>
              <a:t>sau</a:t>
            </a:r>
            <a:r>
              <a:rPr lang="en-US" dirty="0"/>
              <a:t> </a:t>
            </a:r>
            <a:r>
              <a:rPr lang="en-US" dirty="0" err="1"/>
              <a:t>transferate</a:t>
            </a:r>
            <a:r>
              <a:rPr lang="en-US" dirty="0"/>
              <a:t> </a:t>
            </a:r>
            <a:r>
              <a:rPr lang="en-US" dirty="0" err="1"/>
              <a:t>către</a:t>
            </a:r>
            <a:r>
              <a:rPr lang="en-US" dirty="0"/>
              <a:t> </a:t>
            </a:r>
            <a:r>
              <a:rPr lang="en-US" dirty="0" err="1"/>
              <a:t>organizație</a:t>
            </a:r>
            <a:r>
              <a:rPr lang="en-US" dirty="0"/>
              <a:t>. </a:t>
            </a:r>
            <a:r>
              <a:rPr lang="en-US" dirty="0" err="1"/>
              <a:t>Proprietarul</a:t>
            </a:r>
            <a:r>
              <a:rPr lang="en-US" dirty="0"/>
              <a:t> </a:t>
            </a:r>
            <a:r>
              <a:rPr lang="en-US" dirty="0" err="1"/>
              <a:t>activului</a:t>
            </a:r>
            <a:r>
              <a:rPr lang="en-US" dirty="0"/>
              <a:t> </a:t>
            </a:r>
            <a:r>
              <a:rPr lang="en-US" dirty="0" err="1"/>
              <a:t>ar</a:t>
            </a:r>
            <a:r>
              <a:rPr lang="en-US" dirty="0"/>
              <a:t> </a:t>
            </a:r>
            <a:r>
              <a:rPr lang="en-US" dirty="0" err="1"/>
              <a:t>trebui</a:t>
            </a:r>
            <a:r>
              <a:rPr lang="en-US" dirty="0"/>
              <a:t> </a:t>
            </a:r>
            <a:r>
              <a:rPr lang="en-US" dirty="0" err="1"/>
              <a:t>să</a:t>
            </a:r>
            <a:r>
              <a:rPr lang="en-US" dirty="0"/>
              <a:t> fie </a:t>
            </a:r>
            <a:r>
              <a:rPr lang="en-US" dirty="0" err="1"/>
              <a:t>responsabil</a:t>
            </a:r>
            <a:r>
              <a:rPr lang="en-US" dirty="0"/>
              <a:t> </a:t>
            </a:r>
            <a:r>
              <a:rPr lang="en-US" dirty="0" err="1"/>
              <a:t>pentru</a:t>
            </a:r>
            <a:r>
              <a:rPr lang="en-US" dirty="0"/>
              <a:t> </a:t>
            </a:r>
            <a:r>
              <a:rPr lang="en-US" dirty="0" err="1"/>
              <a:t>gestionarea</a:t>
            </a:r>
            <a:r>
              <a:rPr lang="en-US" dirty="0"/>
              <a:t> </a:t>
            </a:r>
            <a:r>
              <a:rPr lang="en-US" dirty="0" err="1"/>
              <a:t>corectă</a:t>
            </a:r>
            <a:r>
              <a:rPr lang="en-US" dirty="0"/>
              <a:t> a </a:t>
            </a:r>
            <a:r>
              <a:rPr lang="en-US" dirty="0" err="1"/>
              <a:t>activului</a:t>
            </a:r>
            <a:r>
              <a:rPr lang="en-US" dirty="0"/>
              <a:t> pe tot </a:t>
            </a:r>
            <a:r>
              <a:rPr lang="en-US" dirty="0" err="1"/>
              <a:t>parcursul</a:t>
            </a:r>
            <a:r>
              <a:rPr lang="en-US" dirty="0"/>
              <a:t> </a:t>
            </a:r>
            <a:r>
              <a:rPr lang="en-US" dirty="0" err="1"/>
              <a:t>ciclului</a:t>
            </a:r>
            <a:r>
              <a:rPr lang="en-US" dirty="0"/>
              <a:t> de </a:t>
            </a:r>
            <a:r>
              <a:rPr lang="en-US" dirty="0" err="1"/>
              <a:t>viață</a:t>
            </a:r>
            <a:r>
              <a:rPr lang="en-US" dirty="0"/>
              <a:t> al </a:t>
            </a:r>
            <a:r>
              <a:rPr lang="en-US" dirty="0" err="1"/>
              <a:t>acestuia</a:t>
            </a:r>
            <a:r>
              <a:rPr lang="en-US" dirty="0"/>
              <a:t>.</a:t>
            </a:r>
          </a:p>
          <a:p>
            <a:r>
              <a:rPr lang="en-US" dirty="0" err="1"/>
              <a:t>Proprietarul</a:t>
            </a:r>
            <a:r>
              <a:rPr lang="en-US" dirty="0"/>
              <a:t> </a:t>
            </a:r>
            <a:r>
              <a:rPr lang="en-US" dirty="0" err="1"/>
              <a:t>bunului</a:t>
            </a:r>
            <a:r>
              <a:rPr lang="en-US" dirty="0"/>
              <a:t>: </a:t>
            </a:r>
          </a:p>
          <a:p>
            <a:pPr lvl="1"/>
            <a:r>
              <a:rPr lang="en-US" dirty="0"/>
              <a:t>a) </a:t>
            </a:r>
            <a:r>
              <a:rPr lang="en-US" dirty="0" err="1"/>
              <a:t>Asigurați-vă</a:t>
            </a:r>
            <a:r>
              <a:rPr lang="en-US" dirty="0"/>
              <a:t> </a:t>
            </a:r>
            <a:r>
              <a:rPr lang="en-US" dirty="0" err="1"/>
              <a:t>că</a:t>
            </a:r>
            <a:r>
              <a:rPr lang="en-US" dirty="0"/>
              <a:t> </a:t>
            </a:r>
            <a:r>
              <a:rPr lang="en-US" dirty="0" err="1"/>
              <a:t>inventarul</a:t>
            </a:r>
            <a:r>
              <a:rPr lang="en-US" dirty="0"/>
              <a:t> de active </a:t>
            </a:r>
            <a:r>
              <a:rPr lang="en-US" dirty="0" err="1"/>
              <a:t>este</a:t>
            </a:r>
            <a:r>
              <a:rPr lang="en-US" dirty="0"/>
              <a:t> </a:t>
            </a:r>
            <a:r>
              <a:rPr lang="en-US" dirty="0" err="1"/>
              <a:t>înregistrat</a:t>
            </a:r>
            <a:r>
              <a:rPr lang="en-US" dirty="0"/>
              <a:t>,</a:t>
            </a:r>
          </a:p>
          <a:p>
            <a:pPr lvl="1"/>
            <a:r>
              <a:rPr lang="en-US" dirty="0"/>
              <a:t>b) </a:t>
            </a:r>
            <a:r>
              <a:rPr lang="en-US" dirty="0" err="1"/>
              <a:t>Asigurați-vă</a:t>
            </a:r>
            <a:r>
              <a:rPr lang="en-US" dirty="0"/>
              <a:t> </a:t>
            </a:r>
            <a:r>
              <a:rPr lang="en-US" dirty="0" err="1"/>
              <a:t>că</a:t>
            </a:r>
            <a:r>
              <a:rPr lang="en-US" dirty="0"/>
              <a:t> </a:t>
            </a:r>
            <a:r>
              <a:rPr lang="en-US" dirty="0" err="1"/>
              <a:t>activele</a:t>
            </a:r>
            <a:r>
              <a:rPr lang="en-US" dirty="0"/>
              <a:t> sunt </a:t>
            </a:r>
            <a:r>
              <a:rPr lang="en-US" dirty="0" err="1"/>
              <a:t>clasificate</a:t>
            </a:r>
            <a:r>
              <a:rPr lang="en-US" dirty="0"/>
              <a:t> </a:t>
            </a:r>
            <a:r>
              <a:rPr lang="en-US" dirty="0" err="1"/>
              <a:t>și</a:t>
            </a:r>
            <a:r>
              <a:rPr lang="en-US" dirty="0"/>
              <a:t> </a:t>
            </a:r>
            <a:r>
              <a:rPr lang="en-US" dirty="0" err="1"/>
              <a:t>protejate</a:t>
            </a:r>
            <a:r>
              <a:rPr lang="en-US" dirty="0"/>
              <a:t> </a:t>
            </a:r>
            <a:r>
              <a:rPr lang="en-US" dirty="0" err="1"/>
              <a:t>corespunzător</a:t>
            </a:r>
            <a:r>
              <a:rPr lang="en-US" dirty="0"/>
              <a:t>,</a:t>
            </a:r>
          </a:p>
          <a:p>
            <a:pPr lvl="1"/>
            <a:r>
              <a:rPr lang="en-US" dirty="0"/>
              <a:t>c) </a:t>
            </a:r>
            <a:r>
              <a:rPr lang="en-US" dirty="0" err="1"/>
              <a:t>Definiți</a:t>
            </a:r>
            <a:r>
              <a:rPr lang="en-US" dirty="0"/>
              <a:t> </a:t>
            </a:r>
            <a:r>
              <a:rPr lang="en-US" dirty="0" err="1"/>
              <a:t>și</a:t>
            </a:r>
            <a:r>
              <a:rPr lang="en-US" dirty="0"/>
              <a:t> </a:t>
            </a:r>
            <a:r>
              <a:rPr lang="en-US" dirty="0" err="1"/>
              <a:t>revizuiți</a:t>
            </a:r>
            <a:r>
              <a:rPr lang="en-US" dirty="0"/>
              <a:t> periodic </a:t>
            </a:r>
            <a:r>
              <a:rPr lang="en-US" dirty="0" err="1"/>
              <a:t>restricțiile</a:t>
            </a:r>
            <a:r>
              <a:rPr lang="en-US" dirty="0"/>
              <a:t> </a:t>
            </a:r>
            <a:r>
              <a:rPr lang="en-US" dirty="0" err="1"/>
              <a:t>privind</a:t>
            </a:r>
            <a:r>
              <a:rPr lang="en-US" dirty="0"/>
              <a:t> </a:t>
            </a:r>
            <a:r>
              <a:rPr lang="en-US" dirty="0" err="1"/>
              <a:t>accesul</a:t>
            </a:r>
            <a:r>
              <a:rPr lang="en-US" dirty="0"/>
              <a:t> la </a:t>
            </a:r>
            <a:r>
              <a:rPr lang="en-US" dirty="0" err="1"/>
              <a:t>activele</a:t>
            </a:r>
            <a:r>
              <a:rPr lang="en-US" dirty="0"/>
              <a:t> </a:t>
            </a:r>
            <a:r>
              <a:rPr lang="en-US" dirty="0" err="1"/>
              <a:t>semnificative</a:t>
            </a:r>
            <a:r>
              <a:rPr lang="en-US" dirty="0"/>
              <a:t> </a:t>
            </a:r>
            <a:r>
              <a:rPr lang="en-US" dirty="0" err="1"/>
              <a:t>și</a:t>
            </a:r>
            <a:r>
              <a:rPr lang="en-US" dirty="0"/>
              <a:t> </a:t>
            </a:r>
            <a:r>
              <a:rPr lang="en-US" dirty="0" err="1"/>
              <a:t>clasificarea</a:t>
            </a:r>
            <a:r>
              <a:rPr lang="en-US" dirty="0"/>
              <a:t> </a:t>
            </a:r>
            <a:r>
              <a:rPr lang="en-US" dirty="0" err="1"/>
              <a:t>acestora</a:t>
            </a:r>
            <a:r>
              <a:rPr lang="en-US" dirty="0"/>
              <a:t>, </a:t>
            </a:r>
            <a:r>
              <a:rPr lang="en-US" dirty="0" err="1"/>
              <a:t>ținând</a:t>
            </a:r>
            <a:r>
              <a:rPr lang="en-US" dirty="0"/>
              <a:t> </a:t>
            </a:r>
            <a:r>
              <a:rPr lang="en-US" dirty="0" err="1"/>
              <a:t>cont</a:t>
            </a:r>
            <a:r>
              <a:rPr lang="en-US" dirty="0"/>
              <a:t> de </a:t>
            </a:r>
            <a:r>
              <a:rPr lang="en-US" dirty="0" err="1"/>
              <a:t>politica</a:t>
            </a:r>
            <a:r>
              <a:rPr lang="en-US" dirty="0"/>
              <a:t> de control al </a:t>
            </a:r>
            <a:r>
              <a:rPr lang="en-US" dirty="0" err="1"/>
              <a:t>accesului</a:t>
            </a:r>
            <a:r>
              <a:rPr lang="en-US" dirty="0"/>
              <a:t> </a:t>
            </a:r>
            <a:r>
              <a:rPr lang="en-US" dirty="0" err="1"/>
              <a:t>aplicabilă</a:t>
            </a:r>
            <a:r>
              <a:rPr lang="en-US" dirty="0"/>
              <a:t>,</a:t>
            </a:r>
          </a:p>
          <a:p>
            <a:pPr lvl="1"/>
            <a:r>
              <a:rPr lang="en-US" dirty="0"/>
              <a:t>d) </a:t>
            </a:r>
            <a:r>
              <a:rPr lang="en-US" dirty="0" err="1"/>
              <a:t>Asigurați-vă</a:t>
            </a:r>
            <a:r>
              <a:rPr lang="en-US" dirty="0"/>
              <a:t> </a:t>
            </a:r>
            <a:r>
              <a:rPr lang="en-US" dirty="0" err="1"/>
              <a:t>că</a:t>
            </a:r>
            <a:r>
              <a:rPr lang="en-US" dirty="0"/>
              <a:t> sunt </a:t>
            </a:r>
            <a:r>
              <a:rPr lang="en-US" dirty="0" err="1"/>
              <a:t>luate</a:t>
            </a:r>
            <a:r>
              <a:rPr lang="en-US" dirty="0"/>
              <a:t> </a:t>
            </a:r>
            <a:r>
              <a:rPr lang="en-US" dirty="0" err="1"/>
              <a:t>măsurile</a:t>
            </a:r>
            <a:r>
              <a:rPr lang="en-US" dirty="0"/>
              <a:t> </a:t>
            </a:r>
            <a:r>
              <a:rPr lang="en-US" dirty="0" err="1"/>
              <a:t>adecvate</a:t>
            </a:r>
            <a:r>
              <a:rPr lang="en-US" dirty="0"/>
              <a:t> </a:t>
            </a:r>
            <a:r>
              <a:rPr lang="en-US" dirty="0" err="1"/>
              <a:t>pentru</a:t>
            </a:r>
            <a:r>
              <a:rPr lang="en-US" dirty="0"/>
              <a:t> </a:t>
            </a:r>
            <a:r>
              <a:rPr lang="en-US" dirty="0" err="1"/>
              <a:t>ștergerea</a:t>
            </a:r>
            <a:r>
              <a:rPr lang="en-US" dirty="0"/>
              <a:t> </a:t>
            </a:r>
            <a:r>
              <a:rPr lang="en-US" dirty="0" err="1"/>
              <a:t>sau</a:t>
            </a:r>
            <a:r>
              <a:rPr lang="en-US" dirty="0"/>
              <a:t> </a:t>
            </a:r>
            <a:r>
              <a:rPr lang="en-US" dirty="0" err="1"/>
              <a:t>distrugerea</a:t>
            </a:r>
            <a:r>
              <a:rPr lang="en-US" dirty="0"/>
              <a:t> </a:t>
            </a:r>
            <a:r>
              <a:rPr lang="en-US" dirty="0" err="1"/>
              <a:t>activelor</a:t>
            </a:r>
            <a:r>
              <a:rPr lang="en-US" dirty="0"/>
              <a:t>.</a:t>
            </a:r>
          </a:p>
          <a:p>
            <a:endParaRPr lang="en-US" dirty="0"/>
          </a:p>
          <a:p>
            <a:r>
              <a:rPr lang="en-US" b="1" dirty="0"/>
              <a:t>Alte </a:t>
            </a:r>
            <a:r>
              <a:rPr lang="en-US" b="1" dirty="0" err="1"/>
              <a:t>informatii</a:t>
            </a:r>
            <a:r>
              <a:rPr lang="en-US" b="1" dirty="0"/>
              <a:t>: </a:t>
            </a:r>
            <a:r>
              <a:rPr lang="en-US" dirty="0" err="1"/>
              <a:t>Poate</a:t>
            </a:r>
            <a:r>
              <a:rPr lang="en-US" dirty="0"/>
              <a:t> fi o </a:t>
            </a:r>
            <a:r>
              <a:rPr lang="en-US" dirty="0" err="1"/>
              <a:t>persoană</a:t>
            </a:r>
            <a:r>
              <a:rPr lang="en-US" dirty="0"/>
              <a:t> </a:t>
            </a:r>
            <a:r>
              <a:rPr lang="en-US" dirty="0" err="1"/>
              <a:t>fizică</a:t>
            </a:r>
            <a:r>
              <a:rPr lang="en-US" dirty="0"/>
              <a:t> </a:t>
            </a:r>
            <a:r>
              <a:rPr lang="en-US" dirty="0" err="1"/>
              <a:t>sau</a:t>
            </a:r>
            <a:r>
              <a:rPr lang="en-US" dirty="0"/>
              <a:t> o </a:t>
            </a:r>
            <a:r>
              <a:rPr lang="en-US" dirty="0" err="1"/>
              <a:t>entitate</a:t>
            </a:r>
            <a:r>
              <a:rPr lang="en-US" dirty="0"/>
              <a:t> cu </a:t>
            </a:r>
            <a:r>
              <a:rPr lang="en-US" dirty="0" err="1"/>
              <a:t>aprobare</a:t>
            </a:r>
            <a:r>
              <a:rPr lang="en-US" dirty="0"/>
              <a:t> </a:t>
            </a:r>
            <a:r>
              <a:rPr lang="en-US" dirty="0" err="1"/>
              <a:t>pentru</a:t>
            </a:r>
            <a:r>
              <a:rPr lang="en-US" dirty="0"/>
              <a:t> </a:t>
            </a:r>
            <a:r>
              <a:rPr lang="en-US" dirty="0" err="1"/>
              <a:t>responsabilitatea</a:t>
            </a:r>
            <a:r>
              <a:rPr lang="en-US" dirty="0"/>
              <a:t> </a:t>
            </a:r>
            <a:r>
              <a:rPr lang="en-US" dirty="0" err="1"/>
              <a:t>conducerii</a:t>
            </a:r>
            <a:r>
              <a:rPr lang="en-US" dirty="0"/>
              <a:t> de a </a:t>
            </a:r>
            <a:r>
              <a:rPr lang="en-US" dirty="0" err="1"/>
              <a:t>controla</a:t>
            </a:r>
            <a:r>
              <a:rPr lang="en-US" dirty="0"/>
              <a:t> un </a:t>
            </a:r>
            <a:r>
              <a:rPr lang="en-US" dirty="0" err="1"/>
              <a:t>activ</a:t>
            </a:r>
            <a:r>
              <a:rPr lang="en-US" dirty="0"/>
              <a:t> pe </a:t>
            </a:r>
            <a:r>
              <a:rPr lang="en-US" dirty="0" err="1"/>
              <a:t>parcursul</a:t>
            </a:r>
            <a:r>
              <a:rPr lang="en-US" dirty="0"/>
              <a:t> </a:t>
            </a:r>
            <a:r>
              <a:rPr lang="en-US" dirty="0" err="1"/>
              <a:t>ciclului</a:t>
            </a:r>
            <a:r>
              <a:rPr lang="en-US" dirty="0"/>
              <a:t> </a:t>
            </a:r>
            <a:r>
              <a:rPr lang="en-US" dirty="0" err="1"/>
              <a:t>său</a:t>
            </a:r>
            <a:r>
              <a:rPr lang="en-US" dirty="0"/>
              <a:t> de </a:t>
            </a:r>
            <a:r>
              <a:rPr lang="en-US" dirty="0" err="1"/>
              <a:t>viață</a:t>
            </a:r>
            <a:r>
              <a:rPr lang="en-US" dirty="0"/>
              <a:t>. </a:t>
            </a:r>
            <a:r>
              <a:rPr lang="en-US" dirty="0" err="1"/>
              <a:t>Proprietarul</a:t>
            </a:r>
            <a:r>
              <a:rPr lang="en-US" dirty="0"/>
              <a:t> </a:t>
            </a:r>
            <a:r>
              <a:rPr lang="en-US" dirty="0" err="1"/>
              <a:t>identificat</a:t>
            </a:r>
            <a:r>
              <a:rPr lang="en-US" dirty="0"/>
              <a:t> nu are </a:t>
            </a:r>
            <a:r>
              <a:rPr lang="en-US" dirty="0" err="1"/>
              <a:t>niciun</a:t>
            </a:r>
            <a:r>
              <a:rPr lang="en-US" dirty="0"/>
              <a:t> </a:t>
            </a:r>
            <a:r>
              <a:rPr lang="en-US" dirty="0" err="1"/>
              <a:t>drept</a:t>
            </a:r>
            <a:r>
              <a:rPr lang="en-US" dirty="0"/>
              <a:t> de </a:t>
            </a:r>
            <a:r>
              <a:rPr lang="en-US" dirty="0" err="1"/>
              <a:t>proprietate</a:t>
            </a:r>
            <a:r>
              <a:rPr lang="en-US" dirty="0"/>
              <a:t> </a:t>
            </a:r>
            <a:r>
              <a:rPr lang="en-US" dirty="0" err="1"/>
              <a:t>asupra</a:t>
            </a:r>
            <a:r>
              <a:rPr lang="en-US" dirty="0"/>
              <a:t> </a:t>
            </a:r>
            <a:r>
              <a:rPr lang="en-US" dirty="0" err="1"/>
              <a:t>activului</a:t>
            </a:r>
            <a:r>
              <a:rPr lang="en-US" dirty="0"/>
              <a:t>. </a:t>
            </a:r>
            <a:r>
              <a:rPr lang="en-US" dirty="0" err="1"/>
              <a:t>Sarcinile</a:t>
            </a:r>
            <a:r>
              <a:rPr lang="en-US" dirty="0"/>
              <a:t> de </a:t>
            </a:r>
            <a:r>
              <a:rPr lang="en-US" dirty="0" err="1"/>
              <a:t>rutină</a:t>
            </a:r>
            <a:r>
              <a:rPr lang="en-US" dirty="0"/>
              <a:t> pot fi delegate, </a:t>
            </a:r>
            <a:r>
              <a:rPr lang="en-US" dirty="0" err="1"/>
              <a:t>dar</a:t>
            </a:r>
            <a:r>
              <a:rPr lang="en-US" dirty="0"/>
              <a:t> </a:t>
            </a:r>
            <a:r>
              <a:rPr lang="en-US" dirty="0" err="1"/>
              <a:t>responsabilitatea</a:t>
            </a:r>
            <a:r>
              <a:rPr lang="en-US" dirty="0"/>
              <a:t> </a:t>
            </a:r>
            <a:r>
              <a:rPr lang="en-US" dirty="0" err="1"/>
              <a:t>revine</a:t>
            </a:r>
            <a:r>
              <a:rPr lang="en-US" dirty="0"/>
              <a:t> </a:t>
            </a:r>
            <a:r>
              <a:rPr lang="en-US" dirty="0" err="1"/>
              <a:t>proprietarului</a:t>
            </a:r>
            <a:r>
              <a:rPr lang="en-US" dirty="0"/>
              <a:t> </a:t>
            </a:r>
            <a:r>
              <a:rPr lang="en-US" dirty="0" err="1"/>
              <a:t>bunului</a:t>
            </a:r>
            <a:r>
              <a:rPr lang="en-US" dirty="0"/>
              <a:t>.</a:t>
            </a:r>
          </a:p>
          <a:p>
            <a:endParaRPr lang="en-US" dirty="0"/>
          </a:p>
          <a:p>
            <a:endParaRPr lang="tr-TR" dirty="0"/>
          </a:p>
        </p:txBody>
      </p:sp>
      <p:pic>
        <p:nvPicPr>
          <p:cNvPr id="9" name="Grafik 4">
            <a:extLst>
              <a:ext uri="{FF2B5EF4-FFF2-40B4-BE49-F238E27FC236}">
                <a16:creationId xmlns:a16="http://schemas.microsoft.com/office/drawing/2014/main" id="{6C42E029-6750-6E67-3A33-781DC3934A0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/>
        </p:blipFill>
        <p:spPr>
          <a:xfrm>
            <a:off x="371649" y="404996"/>
            <a:ext cx="903341" cy="1135737"/>
          </a:xfrm>
          <a:prstGeom prst="rect">
            <a:avLst/>
          </a:prstGeom>
        </p:spPr>
      </p:pic>
      <p:pic>
        <p:nvPicPr>
          <p:cNvPr id="11" name="Picture 2">
            <a:extLst>
              <a:ext uri="{FF2B5EF4-FFF2-40B4-BE49-F238E27FC236}">
                <a16:creationId xmlns:a16="http://schemas.microsoft.com/office/drawing/2014/main" id="{B89DD813-7533-0DF9-A091-5AC9434E8EB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8353886" y="643491"/>
            <a:ext cx="3194647" cy="6973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4097587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Click="0" advTm="19000">
        <p15:prstTrans prst="pageCurlDouble"/>
      </p:transition>
    </mc:Choice>
    <mc:Fallback xmlns="">
      <p:transition spd="slow" advClick="0" advTm="19000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>
            <a:extLst>
              <a:ext uri="{FF2B5EF4-FFF2-40B4-BE49-F238E27FC236}">
                <a16:creationId xmlns:a16="http://schemas.microsoft.com/office/drawing/2014/main" id="{52B1FD68-0B44-4013-4842-5C6775C2605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379738" y="310082"/>
            <a:ext cx="10515600" cy="1325563"/>
          </a:xfrm>
        </p:spPr>
        <p:txBody>
          <a:bodyPr/>
          <a:lstStyle/>
          <a:p>
            <a:r>
              <a:rPr lang="tr-TR" dirty="0"/>
              <a:t>C- </a:t>
            </a:r>
            <a:r>
              <a:rPr lang="en-US" dirty="0" err="1"/>
              <a:t>Utilizarea</a:t>
            </a:r>
            <a:r>
              <a:rPr lang="en-US" dirty="0"/>
              <a:t> </a:t>
            </a:r>
            <a:r>
              <a:rPr lang="en-US" dirty="0" err="1"/>
              <a:t>acceptabilă</a:t>
            </a:r>
            <a:r>
              <a:rPr lang="en-US" dirty="0"/>
              <a:t> a </a:t>
            </a:r>
            <a:br>
              <a:rPr lang="en-US" dirty="0"/>
            </a:br>
            <a:r>
              <a:rPr lang="en-US" dirty="0" err="1"/>
              <a:t>activelor</a:t>
            </a:r>
            <a:endParaRPr lang="tr-TR" dirty="0"/>
          </a:p>
        </p:txBody>
      </p:sp>
      <p:sp>
        <p:nvSpPr>
          <p:cNvPr id="3" name="İçerik Yer Tutucusu 2">
            <a:extLst>
              <a:ext uri="{FF2B5EF4-FFF2-40B4-BE49-F238E27FC236}">
                <a16:creationId xmlns:a16="http://schemas.microsoft.com/office/drawing/2014/main" id="{8E701558-CF93-6A04-8059-71BAF57AE23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b="1" dirty="0"/>
              <a:t>Control: </a:t>
            </a:r>
            <a:r>
              <a:rPr lang="en-US" dirty="0" err="1"/>
              <a:t>Ar</a:t>
            </a:r>
            <a:r>
              <a:rPr lang="en-US" dirty="0"/>
              <a:t> </a:t>
            </a:r>
            <a:r>
              <a:rPr lang="en-US" dirty="0" err="1"/>
              <a:t>trebui</a:t>
            </a:r>
            <a:r>
              <a:rPr lang="en-US" dirty="0"/>
              <a:t> </a:t>
            </a:r>
            <a:r>
              <a:rPr lang="en-US" dirty="0" err="1"/>
              <a:t>stabilite</a:t>
            </a:r>
            <a:r>
              <a:rPr lang="en-US" dirty="0"/>
              <a:t>, </a:t>
            </a:r>
            <a:r>
              <a:rPr lang="en-US" dirty="0" err="1"/>
              <a:t>documentate</a:t>
            </a:r>
            <a:r>
              <a:rPr lang="en-US" dirty="0"/>
              <a:t> </a:t>
            </a:r>
            <a:r>
              <a:rPr lang="en-US" dirty="0" err="1"/>
              <a:t>și</a:t>
            </a:r>
            <a:r>
              <a:rPr lang="en-US" dirty="0"/>
              <a:t> </a:t>
            </a:r>
            <a:r>
              <a:rPr lang="en-US" dirty="0" err="1"/>
              <a:t>implementate</a:t>
            </a:r>
            <a:r>
              <a:rPr lang="en-US" dirty="0"/>
              <a:t> reguli </a:t>
            </a:r>
            <a:r>
              <a:rPr lang="en-US" dirty="0" err="1"/>
              <a:t>privind</a:t>
            </a:r>
            <a:r>
              <a:rPr lang="en-US" dirty="0"/>
              <a:t> </a:t>
            </a:r>
            <a:r>
              <a:rPr lang="en-US" dirty="0" err="1"/>
              <a:t>utilizarea</a:t>
            </a:r>
            <a:r>
              <a:rPr lang="en-US" dirty="0"/>
              <a:t> </a:t>
            </a:r>
            <a:r>
              <a:rPr lang="en-US" dirty="0" err="1"/>
              <a:t>acceptabilă</a:t>
            </a:r>
            <a:r>
              <a:rPr lang="en-US" dirty="0"/>
              <a:t> a </a:t>
            </a:r>
            <a:r>
              <a:rPr lang="en-US" dirty="0" err="1"/>
              <a:t>informațiilor</a:t>
            </a:r>
            <a:r>
              <a:rPr lang="en-US" dirty="0"/>
              <a:t> </a:t>
            </a:r>
            <a:r>
              <a:rPr lang="en-US" dirty="0" err="1"/>
              <a:t>și</a:t>
            </a:r>
            <a:r>
              <a:rPr lang="en-US" dirty="0"/>
              <a:t> a </a:t>
            </a:r>
            <a:r>
              <a:rPr lang="en-US" dirty="0" err="1"/>
              <a:t>activelor</a:t>
            </a:r>
            <a:r>
              <a:rPr lang="en-US" dirty="0"/>
              <a:t> legate de </a:t>
            </a:r>
            <a:r>
              <a:rPr lang="en-US" dirty="0" err="1"/>
              <a:t>informațiile</a:t>
            </a:r>
            <a:r>
              <a:rPr lang="en-US" dirty="0"/>
              <a:t> </a:t>
            </a:r>
            <a:r>
              <a:rPr lang="en-US" dirty="0" err="1"/>
              <a:t>și</a:t>
            </a:r>
            <a:r>
              <a:rPr lang="en-US" dirty="0"/>
              <a:t> </a:t>
            </a:r>
            <a:r>
              <a:rPr lang="en-US" dirty="0" err="1"/>
              <a:t>instalațiile</a:t>
            </a:r>
            <a:r>
              <a:rPr lang="en-US" dirty="0"/>
              <a:t> de </a:t>
            </a:r>
            <a:r>
              <a:rPr lang="en-US" dirty="0" err="1"/>
              <a:t>procesare</a:t>
            </a:r>
            <a:r>
              <a:rPr lang="en-US" dirty="0"/>
              <a:t> a </a:t>
            </a:r>
            <a:r>
              <a:rPr lang="en-US" dirty="0" err="1"/>
              <a:t>informațiilor</a:t>
            </a:r>
            <a:r>
              <a:rPr lang="en-US" dirty="0"/>
              <a:t>..</a:t>
            </a:r>
            <a:endParaRPr lang="tr-TR" dirty="0"/>
          </a:p>
          <a:p>
            <a:r>
              <a:rPr lang="en-US" b="1" dirty="0" err="1"/>
              <a:t>Ghid</a:t>
            </a:r>
            <a:r>
              <a:rPr lang="en-US" b="1" dirty="0"/>
              <a:t> de </a:t>
            </a:r>
            <a:r>
              <a:rPr lang="en-US" b="1" dirty="0" err="1"/>
              <a:t>aplicare</a:t>
            </a:r>
            <a:r>
              <a:rPr lang="en-US" b="1" dirty="0"/>
              <a:t>: </a:t>
            </a:r>
            <a:r>
              <a:rPr lang="en-US" dirty="0" err="1"/>
              <a:t>Angajații</a:t>
            </a:r>
            <a:r>
              <a:rPr lang="en-US" dirty="0"/>
              <a:t> </a:t>
            </a:r>
            <a:r>
              <a:rPr lang="en-US" dirty="0" err="1"/>
              <a:t>și</a:t>
            </a:r>
            <a:r>
              <a:rPr lang="en-US" dirty="0"/>
              <a:t> </a:t>
            </a:r>
            <a:r>
              <a:rPr lang="en-US" dirty="0" err="1"/>
              <a:t>utilizatorii</a:t>
            </a:r>
            <a:r>
              <a:rPr lang="en-US" dirty="0"/>
              <a:t> </a:t>
            </a:r>
            <a:r>
              <a:rPr lang="en-US" dirty="0" err="1"/>
              <a:t>externi</a:t>
            </a:r>
            <a:r>
              <a:rPr lang="en-US" dirty="0"/>
              <a:t> care </a:t>
            </a:r>
            <a:r>
              <a:rPr lang="en-US" dirty="0" err="1"/>
              <a:t>folosesc</a:t>
            </a:r>
            <a:r>
              <a:rPr lang="en-US" dirty="0"/>
              <a:t> </a:t>
            </a:r>
            <a:r>
              <a:rPr lang="en-US" dirty="0" err="1"/>
              <a:t>sau</a:t>
            </a:r>
            <a:r>
              <a:rPr lang="en-US" dirty="0"/>
              <a:t> au </a:t>
            </a:r>
            <a:r>
              <a:rPr lang="en-US" dirty="0" err="1"/>
              <a:t>acces</a:t>
            </a:r>
            <a:r>
              <a:rPr lang="en-US" dirty="0"/>
              <a:t> la </a:t>
            </a:r>
            <a:r>
              <a:rPr lang="en-US" dirty="0" err="1"/>
              <a:t>activele</a:t>
            </a:r>
            <a:r>
              <a:rPr lang="en-US" dirty="0"/>
              <a:t> </a:t>
            </a:r>
            <a:r>
              <a:rPr lang="en-US" dirty="0" err="1"/>
              <a:t>organizației</a:t>
            </a:r>
            <a:r>
              <a:rPr lang="en-US" dirty="0"/>
              <a:t> </a:t>
            </a:r>
            <a:r>
              <a:rPr lang="en-US" dirty="0" err="1"/>
              <a:t>ar</a:t>
            </a:r>
            <a:r>
              <a:rPr lang="en-US" dirty="0"/>
              <a:t> </a:t>
            </a:r>
            <a:r>
              <a:rPr lang="en-US" dirty="0" err="1"/>
              <a:t>trebui</a:t>
            </a:r>
            <a:r>
              <a:rPr lang="en-US" dirty="0"/>
              <a:t> </a:t>
            </a:r>
            <a:r>
              <a:rPr lang="en-US" dirty="0" err="1"/>
              <a:t>să</a:t>
            </a:r>
            <a:r>
              <a:rPr lang="en-US" dirty="0"/>
              <a:t> fie </a:t>
            </a:r>
            <a:r>
              <a:rPr lang="en-US" dirty="0" err="1"/>
              <a:t>informați</a:t>
            </a:r>
            <a:r>
              <a:rPr lang="en-US" dirty="0"/>
              <a:t> cu </a:t>
            </a:r>
            <a:r>
              <a:rPr lang="en-US" dirty="0" err="1"/>
              <a:t>privire</a:t>
            </a:r>
            <a:r>
              <a:rPr lang="en-US" dirty="0"/>
              <a:t> la </a:t>
            </a:r>
            <a:r>
              <a:rPr lang="en-US" dirty="0" err="1"/>
              <a:t>cerințele</a:t>
            </a:r>
            <a:r>
              <a:rPr lang="en-US" dirty="0"/>
              <a:t> de </a:t>
            </a:r>
            <a:r>
              <a:rPr lang="en-US" dirty="0" err="1"/>
              <a:t>securitate</a:t>
            </a:r>
            <a:r>
              <a:rPr lang="en-US" dirty="0"/>
              <a:t> a </a:t>
            </a:r>
            <a:r>
              <a:rPr lang="en-US" dirty="0" err="1"/>
              <a:t>informațiilor</a:t>
            </a:r>
            <a:r>
              <a:rPr lang="en-US" dirty="0"/>
              <a:t> ale </a:t>
            </a:r>
            <a:r>
              <a:rPr lang="en-US" dirty="0" err="1"/>
              <a:t>activelor</a:t>
            </a:r>
            <a:r>
              <a:rPr lang="en-US" dirty="0"/>
              <a:t> </a:t>
            </a:r>
            <a:r>
              <a:rPr lang="en-US" dirty="0" err="1"/>
              <a:t>organizației</a:t>
            </a:r>
            <a:r>
              <a:rPr lang="en-US" dirty="0"/>
              <a:t> </a:t>
            </a:r>
            <a:r>
              <a:rPr lang="en-US" dirty="0" err="1"/>
              <a:t>asociate</a:t>
            </a:r>
            <a:r>
              <a:rPr lang="en-US" dirty="0"/>
              <a:t> cu </a:t>
            </a:r>
            <a:r>
              <a:rPr lang="en-US" dirty="0" err="1"/>
              <a:t>informațiile</a:t>
            </a:r>
            <a:r>
              <a:rPr lang="en-US" dirty="0"/>
              <a:t> </a:t>
            </a:r>
            <a:r>
              <a:rPr lang="en-US" dirty="0" err="1"/>
              <a:t>și</a:t>
            </a:r>
            <a:r>
              <a:rPr lang="en-US" dirty="0"/>
              <a:t> </a:t>
            </a:r>
            <a:r>
              <a:rPr lang="en-US" dirty="0" err="1"/>
              <a:t>facilitățile</a:t>
            </a:r>
            <a:r>
              <a:rPr lang="en-US" dirty="0"/>
              <a:t> </a:t>
            </a:r>
            <a:r>
              <a:rPr lang="en-US" dirty="0" err="1"/>
              <a:t>și</a:t>
            </a:r>
            <a:r>
              <a:rPr lang="en-US" dirty="0"/>
              <a:t> </a:t>
            </a:r>
            <a:r>
              <a:rPr lang="en-US" dirty="0" err="1"/>
              <a:t>resursele</a:t>
            </a:r>
            <a:r>
              <a:rPr lang="en-US" dirty="0"/>
              <a:t> de </a:t>
            </a:r>
            <a:r>
              <a:rPr lang="en-US" dirty="0" err="1"/>
              <a:t>procesare</a:t>
            </a:r>
            <a:r>
              <a:rPr lang="en-US" dirty="0"/>
              <a:t> a </a:t>
            </a:r>
            <a:r>
              <a:rPr lang="en-US" dirty="0" err="1"/>
              <a:t>informațiilor</a:t>
            </a:r>
            <a:r>
              <a:rPr lang="en-US" dirty="0"/>
              <a:t>. </a:t>
            </a:r>
            <a:r>
              <a:rPr lang="en-US" dirty="0" err="1"/>
              <a:t>Acești</a:t>
            </a:r>
            <a:r>
              <a:rPr lang="en-US" dirty="0"/>
              <a:t> </a:t>
            </a:r>
            <a:r>
              <a:rPr lang="en-US" dirty="0" err="1"/>
              <a:t>utilizatori</a:t>
            </a:r>
            <a:r>
              <a:rPr lang="en-US" dirty="0"/>
              <a:t> </a:t>
            </a:r>
            <a:r>
              <a:rPr lang="en-US" dirty="0" err="1"/>
              <a:t>ar</a:t>
            </a:r>
            <a:r>
              <a:rPr lang="en-US" dirty="0"/>
              <a:t> </a:t>
            </a:r>
            <a:r>
              <a:rPr lang="en-US" dirty="0" err="1"/>
              <a:t>trebui</a:t>
            </a:r>
            <a:r>
              <a:rPr lang="en-US" dirty="0"/>
              <a:t> </a:t>
            </a:r>
            <a:r>
              <a:rPr lang="en-US" dirty="0" err="1"/>
              <a:t>să</a:t>
            </a:r>
            <a:r>
              <a:rPr lang="en-US" dirty="0"/>
              <a:t> fie </a:t>
            </a:r>
            <a:r>
              <a:rPr lang="en-US" dirty="0" err="1"/>
              <a:t>responsabili</a:t>
            </a:r>
            <a:r>
              <a:rPr lang="en-US" dirty="0"/>
              <a:t> </a:t>
            </a:r>
            <a:r>
              <a:rPr lang="en-US" dirty="0" err="1"/>
              <a:t>pentru</a:t>
            </a:r>
            <a:r>
              <a:rPr lang="en-US" dirty="0"/>
              <a:t> </a:t>
            </a:r>
            <a:r>
              <a:rPr lang="en-US" dirty="0" err="1"/>
              <a:t>utilizarea</a:t>
            </a:r>
            <a:r>
              <a:rPr lang="en-US" dirty="0"/>
              <a:t> </a:t>
            </a:r>
            <a:r>
              <a:rPr lang="en-US" dirty="0" err="1"/>
              <a:t>tuturor</a:t>
            </a:r>
            <a:r>
              <a:rPr lang="en-US" dirty="0"/>
              <a:t> </a:t>
            </a:r>
            <a:r>
              <a:rPr lang="en-US" dirty="0" err="1"/>
              <a:t>resurselor</a:t>
            </a:r>
            <a:r>
              <a:rPr lang="en-US" dirty="0"/>
              <a:t> de </a:t>
            </a:r>
            <a:r>
              <a:rPr lang="en-US" dirty="0" err="1"/>
              <a:t>prelucrare</a:t>
            </a:r>
            <a:r>
              <a:rPr lang="en-US" dirty="0"/>
              <a:t> a </a:t>
            </a:r>
            <a:r>
              <a:rPr lang="en-US" dirty="0" err="1"/>
              <a:t>informațiilor</a:t>
            </a:r>
            <a:r>
              <a:rPr lang="en-US" dirty="0"/>
              <a:t> </a:t>
            </a:r>
            <a:r>
              <a:rPr lang="en-US" dirty="0" err="1"/>
              <a:t>și</a:t>
            </a:r>
            <a:r>
              <a:rPr lang="en-US" dirty="0"/>
              <a:t> </a:t>
            </a:r>
            <a:r>
              <a:rPr lang="en-US" dirty="0" err="1"/>
              <a:t>pentru</a:t>
            </a:r>
            <a:r>
              <a:rPr lang="en-US" dirty="0"/>
              <a:t> </a:t>
            </a:r>
            <a:r>
              <a:rPr lang="en-US" dirty="0" err="1"/>
              <a:t>orice</a:t>
            </a:r>
            <a:r>
              <a:rPr lang="en-US" dirty="0"/>
              <a:t> </a:t>
            </a:r>
            <a:r>
              <a:rPr lang="en-US" dirty="0" err="1"/>
              <a:t>utilizare</a:t>
            </a:r>
            <a:r>
              <a:rPr lang="en-US" dirty="0"/>
              <a:t> care are loc pe propria </a:t>
            </a:r>
            <a:r>
              <a:rPr lang="en-US" dirty="0" err="1"/>
              <a:t>răspundere</a:t>
            </a:r>
            <a:r>
              <a:rPr lang="en-US" dirty="0"/>
              <a:t>.</a:t>
            </a:r>
            <a:endParaRPr lang="tr-TR" dirty="0"/>
          </a:p>
          <a:p>
            <a:endParaRPr lang="tr-TR" dirty="0"/>
          </a:p>
        </p:txBody>
      </p:sp>
      <p:pic>
        <p:nvPicPr>
          <p:cNvPr id="9" name="Grafik 4">
            <a:extLst>
              <a:ext uri="{FF2B5EF4-FFF2-40B4-BE49-F238E27FC236}">
                <a16:creationId xmlns:a16="http://schemas.microsoft.com/office/drawing/2014/main" id="{22D3BDD3-2AFE-B31D-1D50-3FBA9782011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/>
        </p:blipFill>
        <p:spPr>
          <a:xfrm>
            <a:off x="371649" y="404996"/>
            <a:ext cx="903341" cy="1135737"/>
          </a:xfrm>
          <a:prstGeom prst="rect">
            <a:avLst/>
          </a:prstGeom>
        </p:spPr>
      </p:pic>
      <p:pic>
        <p:nvPicPr>
          <p:cNvPr id="11" name="Picture 2">
            <a:extLst>
              <a:ext uri="{FF2B5EF4-FFF2-40B4-BE49-F238E27FC236}">
                <a16:creationId xmlns:a16="http://schemas.microsoft.com/office/drawing/2014/main" id="{DDE6C671-D106-1907-E251-3A6A5A48CE5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8353886" y="643491"/>
            <a:ext cx="3194647" cy="6973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9520923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Click="0" advTm="10000">
        <p15:prstTrans prst="pageCurlDouble"/>
      </p:transition>
    </mc:Choice>
    <mc:Fallback xmlns="">
      <p:transition spd="slow" advClick="0" advTm="10000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>
            <a:extLst>
              <a:ext uri="{FF2B5EF4-FFF2-40B4-BE49-F238E27FC236}">
                <a16:creationId xmlns:a16="http://schemas.microsoft.com/office/drawing/2014/main" id="{2E38FFAF-C62B-173A-D923-458BC236608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21781" y="357616"/>
            <a:ext cx="10515600" cy="1325563"/>
          </a:xfrm>
        </p:spPr>
        <p:txBody>
          <a:bodyPr/>
          <a:lstStyle/>
          <a:p>
            <a:r>
              <a:rPr lang="tr-TR" dirty="0"/>
              <a:t>D- </a:t>
            </a:r>
            <a:r>
              <a:rPr lang="en-US" dirty="0" err="1"/>
              <a:t>Returnarea</a:t>
            </a:r>
            <a:r>
              <a:rPr lang="en-US" dirty="0"/>
              <a:t> </a:t>
            </a:r>
            <a:r>
              <a:rPr lang="en-US" dirty="0" err="1"/>
              <a:t>bunurilor</a:t>
            </a:r>
            <a:endParaRPr lang="tr-TR" dirty="0"/>
          </a:p>
        </p:txBody>
      </p:sp>
      <p:sp>
        <p:nvSpPr>
          <p:cNvPr id="3" name="İçerik Yer Tutucusu 2">
            <a:extLst>
              <a:ext uri="{FF2B5EF4-FFF2-40B4-BE49-F238E27FC236}">
                <a16:creationId xmlns:a16="http://schemas.microsoft.com/office/drawing/2014/main" id="{E6AE33F1-7BA9-BF5B-EA57-F3809E5484F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825624"/>
            <a:ext cx="10515600" cy="4627379"/>
          </a:xfrm>
        </p:spPr>
        <p:txBody>
          <a:bodyPr>
            <a:normAutofit fontScale="77500" lnSpcReduction="20000"/>
          </a:bodyPr>
          <a:lstStyle/>
          <a:p>
            <a:r>
              <a:rPr lang="en-US" b="1" dirty="0"/>
              <a:t>Control:</a:t>
            </a:r>
            <a:r>
              <a:rPr lang="en-US" dirty="0"/>
              <a:t> </a:t>
            </a:r>
            <a:r>
              <a:rPr lang="en-US" dirty="0" err="1"/>
              <a:t>Toți</a:t>
            </a:r>
            <a:r>
              <a:rPr lang="en-US" dirty="0"/>
              <a:t> </a:t>
            </a:r>
            <a:r>
              <a:rPr lang="en-US" dirty="0" err="1"/>
              <a:t>angajații</a:t>
            </a:r>
            <a:r>
              <a:rPr lang="en-US" dirty="0"/>
              <a:t> </a:t>
            </a:r>
            <a:r>
              <a:rPr lang="en-US" dirty="0" err="1"/>
              <a:t>și</a:t>
            </a:r>
            <a:r>
              <a:rPr lang="en-US" dirty="0"/>
              <a:t> </a:t>
            </a:r>
            <a:r>
              <a:rPr lang="en-US" dirty="0" err="1"/>
              <a:t>utilizatorii</a:t>
            </a:r>
            <a:r>
              <a:rPr lang="en-US" dirty="0"/>
              <a:t> </a:t>
            </a:r>
            <a:r>
              <a:rPr lang="en-US" dirty="0" err="1"/>
              <a:t>părților</a:t>
            </a:r>
            <a:r>
              <a:rPr lang="en-US" dirty="0"/>
              <a:t> </a:t>
            </a:r>
            <a:r>
              <a:rPr lang="en-US" dirty="0" err="1"/>
              <a:t>externe</a:t>
            </a:r>
            <a:r>
              <a:rPr lang="en-US" dirty="0"/>
              <a:t> </a:t>
            </a:r>
            <a:r>
              <a:rPr lang="en-US" dirty="0" err="1"/>
              <a:t>trebuie</a:t>
            </a:r>
            <a:r>
              <a:rPr lang="en-US" dirty="0"/>
              <a:t> </a:t>
            </a:r>
            <a:r>
              <a:rPr lang="en-US" dirty="0" err="1"/>
              <a:t>să</a:t>
            </a:r>
            <a:r>
              <a:rPr lang="en-US" dirty="0"/>
              <a:t> </a:t>
            </a:r>
            <a:r>
              <a:rPr lang="en-US" dirty="0" err="1"/>
              <a:t>returneze</a:t>
            </a:r>
            <a:r>
              <a:rPr lang="en-US" dirty="0"/>
              <a:t> </a:t>
            </a:r>
            <a:r>
              <a:rPr lang="en-US" dirty="0" err="1"/>
              <a:t>toate</a:t>
            </a:r>
            <a:r>
              <a:rPr lang="en-US" dirty="0"/>
              <a:t> </a:t>
            </a:r>
            <a:r>
              <a:rPr lang="en-US" dirty="0" err="1"/>
              <a:t>activele</a:t>
            </a:r>
            <a:r>
              <a:rPr lang="en-US" dirty="0"/>
              <a:t> corporative </a:t>
            </a:r>
            <a:r>
              <a:rPr lang="en-US" dirty="0" err="1"/>
              <a:t>aflate</a:t>
            </a:r>
            <a:r>
              <a:rPr lang="en-US" dirty="0"/>
              <a:t> </a:t>
            </a:r>
            <a:r>
              <a:rPr lang="en-US" dirty="0" err="1"/>
              <a:t>în</a:t>
            </a:r>
            <a:r>
              <a:rPr lang="en-US" dirty="0"/>
              <a:t> </a:t>
            </a:r>
            <a:r>
              <a:rPr lang="en-US" dirty="0" err="1"/>
              <a:t>posesia</a:t>
            </a:r>
            <a:r>
              <a:rPr lang="en-US" dirty="0"/>
              <a:t> lor la </a:t>
            </a:r>
            <a:r>
              <a:rPr lang="en-US" dirty="0" err="1"/>
              <a:t>încetarea</a:t>
            </a:r>
            <a:r>
              <a:rPr lang="en-US" dirty="0"/>
              <a:t> </a:t>
            </a:r>
            <a:r>
              <a:rPr lang="en-US" dirty="0" err="1"/>
              <a:t>angajării</a:t>
            </a:r>
            <a:r>
              <a:rPr lang="en-US" dirty="0"/>
              <a:t>, </a:t>
            </a:r>
            <a:r>
              <a:rPr lang="en-US" dirty="0" err="1"/>
              <a:t>contractului</a:t>
            </a:r>
            <a:r>
              <a:rPr lang="en-US" dirty="0"/>
              <a:t> </a:t>
            </a:r>
            <a:r>
              <a:rPr lang="en-US" dirty="0" err="1"/>
              <a:t>sau</a:t>
            </a:r>
            <a:r>
              <a:rPr lang="en-US" dirty="0"/>
              <a:t> </a:t>
            </a:r>
            <a:r>
              <a:rPr lang="en-US" dirty="0" err="1"/>
              <a:t>acordului</a:t>
            </a:r>
            <a:r>
              <a:rPr lang="en-US" dirty="0"/>
              <a:t>..</a:t>
            </a:r>
            <a:endParaRPr lang="tr-TR" dirty="0"/>
          </a:p>
          <a:p>
            <a:r>
              <a:rPr lang="en-US" b="1" dirty="0" err="1"/>
              <a:t>Ghid</a:t>
            </a:r>
            <a:r>
              <a:rPr lang="en-US" b="1" dirty="0"/>
              <a:t> de </a:t>
            </a:r>
            <a:r>
              <a:rPr lang="en-US" b="1" dirty="0" err="1"/>
              <a:t>aplicare</a:t>
            </a:r>
            <a:r>
              <a:rPr lang="en-US" b="1" dirty="0"/>
              <a:t>: </a:t>
            </a:r>
            <a:r>
              <a:rPr lang="en-US" dirty="0" err="1"/>
              <a:t>Procesul</a:t>
            </a:r>
            <a:r>
              <a:rPr lang="en-US" dirty="0"/>
              <a:t> de </a:t>
            </a:r>
            <a:r>
              <a:rPr lang="en-US" dirty="0" err="1"/>
              <a:t>reziliere</a:t>
            </a:r>
            <a:r>
              <a:rPr lang="en-US" dirty="0"/>
              <a:t> </a:t>
            </a:r>
            <a:r>
              <a:rPr lang="en-US" dirty="0" err="1"/>
              <a:t>ar</a:t>
            </a:r>
            <a:r>
              <a:rPr lang="en-US" dirty="0"/>
              <a:t> </a:t>
            </a:r>
            <a:r>
              <a:rPr lang="en-US" dirty="0" err="1"/>
              <a:t>trebui</a:t>
            </a:r>
            <a:r>
              <a:rPr lang="en-US" dirty="0"/>
              <a:t> </a:t>
            </a:r>
            <a:r>
              <a:rPr lang="en-US" dirty="0" err="1"/>
              <a:t>formulat</a:t>
            </a:r>
            <a:r>
              <a:rPr lang="en-US" dirty="0"/>
              <a:t> </a:t>
            </a:r>
            <a:r>
              <a:rPr lang="en-US" dirty="0" err="1"/>
              <a:t>astfel</a:t>
            </a:r>
            <a:r>
              <a:rPr lang="en-US" dirty="0"/>
              <a:t> </a:t>
            </a:r>
            <a:r>
              <a:rPr lang="en-US" dirty="0" err="1"/>
              <a:t>încât</a:t>
            </a:r>
            <a:r>
              <a:rPr lang="en-US" dirty="0"/>
              <a:t> </a:t>
            </a:r>
            <a:r>
              <a:rPr lang="en-US" dirty="0" err="1"/>
              <a:t>să</a:t>
            </a:r>
            <a:r>
              <a:rPr lang="en-US" dirty="0"/>
              <a:t> </a:t>
            </a:r>
            <a:r>
              <a:rPr lang="en-US" dirty="0" err="1"/>
              <a:t>includă</a:t>
            </a:r>
            <a:r>
              <a:rPr lang="en-US" dirty="0"/>
              <a:t> </a:t>
            </a:r>
            <a:r>
              <a:rPr lang="en-US" dirty="0" err="1"/>
              <a:t>returnarea</a:t>
            </a:r>
            <a:r>
              <a:rPr lang="en-US" dirty="0"/>
              <a:t> </a:t>
            </a:r>
            <a:r>
              <a:rPr lang="en-US" dirty="0" err="1"/>
              <a:t>dreptului</a:t>
            </a:r>
            <a:r>
              <a:rPr lang="en-US" dirty="0"/>
              <a:t> de </a:t>
            </a:r>
            <a:r>
              <a:rPr lang="en-US" dirty="0" err="1"/>
              <a:t>proprietate</a:t>
            </a:r>
            <a:r>
              <a:rPr lang="en-US" dirty="0"/>
              <a:t> </a:t>
            </a:r>
            <a:r>
              <a:rPr lang="en-US" dirty="0" err="1"/>
              <a:t>asupra</a:t>
            </a:r>
            <a:r>
              <a:rPr lang="en-US" dirty="0"/>
              <a:t> </a:t>
            </a:r>
            <a:r>
              <a:rPr lang="en-US" dirty="0" err="1"/>
              <a:t>tuturor</a:t>
            </a:r>
            <a:r>
              <a:rPr lang="en-US" dirty="0"/>
              <a:t> </a:t>
            </a:r>
            <a:r>
              <a:rPr lang="en-US" dirty="0" err="1"/>
              <a:t>activelor</a:t>
            </a:r>
            <a:r>
              <a:rPr lang="en-US" dirty="0"/>
              <a:t> </a:t>
            </a:r>
            <a:r>
              <a:rPr lang="en-US" dirty="0" err="1"/>
              <a:t>fizice</a:t>
            </a:r>
            <a:r>
              <a:rPr lang="en-US" dirty="0"/>
              <a:t> </a:t>
            </a:r>
            <a:r>
              <a:rPr lang="en-US" dirty="0" err="1"/>
              <a:t>și</a:t>
            </a:r>
            <a:r>
              <a:rPr lang="en-US" dirty="0"/>
              <a:t> </a:t>
            </a:r>
            <a:r>
              <a:rPr lang="en-US" dirty="0" err="1"/>
              <a:t>electronice</a:t>
            </a:r>
            <a:r>
              <a:rPr lang="en-US" dirty="0"/>
              <a:t> </a:t>
            </a:r>
            <a:r>
              <a:rPr lang="en-US" dirty="0" err="1"/>
              <a:t>acordate</a:t>
            </a:r>
            <a:r>
              <a:rPr lang="en-US" dirty="0"/>
              <a:t> anterior </a:t>
            </a:r>
            <a:r>
              <a:rPr lang="en-US" dirty="0" err="1"/>
              <a:t>sau</a:t>
            </a:r>
            <a:r>
              <a:rPr lang="en-US" dirty="0"/>
              <a:t> escrows ale </a:t>
            </a:r>
            <a:r>
              <a:rPr lang="en-US" dirty="0" err="1"/>
              <a:t>organizației</a:t>
            </a:r>
            <a:r>
              <a:rPr lang="en-US" dirty="0"/>
              <a:t>..</a:t>
            </a:r>
            <a:endParaRPr lang="tr-TR" dirty="0"/>
          </a:p>
          <a:p>
            <a:r>
              <a:rPr lang="en-US" dirty="0" err="1"/>
              <a:t>Atunci</a:t>
            </a:r>
            <a:r>
              <a:rPr lang="en-US" dirty="0"/>
              <a:t> </a:t>
            </a:r>
            <a:r>
              <a:rPr lang="en-US" dirty="0" err="1"/>
              <a:t>când</a:t>
            </a:r>
            <a:r>
              <a:rPr lang="en-US" dirty="0"/>
              <a:t> un </a:t>
            </a:r>
            <a:r>
              <a:rPr lang="en-US" dirty="0" err="1"/>
              <a:t>angajat</a:t>
            </a:r>
            <a:r>
              <a:rPr lang="en-US" dirty="0"/>
              <a:t> </a:t>
            </a:r>
            <a:r>
              <a:rPr lang="en-US" dirty="0" err="1"/>
              <a:t>sau</a:t>
            </a:r>
            <a:r>
              <a:rPr lang="en-US" dirty="0"/>
              <a:t> un </a:t>
            </a:r>
            <a:r>
              <a:rPr lang="en-US" dirty="0" err="1"/>
              <a:t>utilizator</a:t>
            </a:r>
            <a:r>
              <a:rPr lang="en-US" dirty="0"/>
              <a:t> extern </a:t>
            </a:r>
            <a:r>
              <a:rPr lang="en-US" dirty="0" err="1"/>
              <a:t>cumpără</a:t>
            </a:r>
            <a:r>
              <a:rPr lang="en-US" dirty="0"/>
              <a:t> </a:t>
            </a:r>
            <a:r>
              <a:rPr lang="en-US" dirty="0" err="1"/>
              <a:t>sau</a:t>
            </a:r>
            <a:r>
              <a:rPr lang="en-US" dirty="0"/>
              <a:t> </a:t>
            </a:r>
            <a:r>
              <a:rPr lang="en-US" dirty="0" err="1"/>
              <a:t>folosește</a:t>
            </a:r>
            <a:r>
              <a:rPr lang="en-US" dirty="0"/>
              <a:t> </a:t>
            </a:r>
            <a:r>
              <a:rPr lang="en-US" dirty="0" err="1"/>
              <a:t>echipamentul</a:t>
            </a:r>
            <a:r>
              <a:rPr lang="en-US" dirty="0"/>
              <a:t> </a:t>
            </a:r>
            <a:r>
              <a:rPr lang="en-US" dirty="0" err="1"/>
              <a:t>organizației</a:t>
            </a:r>
            <a:r>
              <a:rPr lang="en-US" dirty="0"/>
              <a:t>, </a:t>
            </a:r>
            <a:r>
              <a:rPr lang="en-US" dirty="0" err="1"/>
              <a:t>procedurile</a:t>
            </a:r>
            <a:r>
              <a:rPr lang="en-US" dirty="0"/>
              <a:t> sunt </a:t>
            </a:r>
            <a:r>
              <a:rPr lang="en-US" dirty="0" err="1"/>
              <a:t>urmate</a:t>
            </a:r>
            <a:r>
              <a:rPr lang="en-US" dirty="0"/>
              <a:t> </a:t>
            </a:r>
            <a:r>
              <a:rPr lang="en-US" dirty="0" err="1"/>
              <a:t>pentru</a:t>
            </a:r>
            <a:r>
              <a:rPr lang="en-US" dirty="0"/>
              <a:t> a se </a:t>
            </a:r>
            <a:r>
              <a:rPr lang="en-US" dirty="0" err="1"/>
              <a:t>asigura</a:t>
            </a:r>
            <a:r>
              <a:rPr lang="en-US" dirty="0"/>
              <a:t> </a:t>
            </a:r>
            <a:r>
              <a:rPr lang="en-US" dirty="0" err="1"/>
              <a:t>că</a:t>
            </a:r>
            <a:r>
              <a:rPr lang="en-US" dirty="0"/>
              <a:t> </a:t>
            </a:r>
            <a:r>
              <a:rPr lang="en-US" dirty="0" err="1"/>
              <a:t>toate</a:t>
            </a:r>
            <a:r>
              <a:rPr lang="en-US" dirty="0"/>
              <a:t> </a:t>
            </a:r>
            <a:r>
              <a:rPr lang="en-US" dirty="0" err="1"/>
              <a:t>informațiile</a:t>
            </a:r>
            <a:r>
              <a:rPr lang="en-US" dirty="0"/>
              <a:t> </a:t>
            </a:r>
            <a:r>
              <a:rPr lang="en-US" dirty="0" err="1"/>
              <a:t>relevante</a:t>
            </a:r>
            <a:r>
              <a:rPr lang="en-US" dirty="0"/>
              <a:t> sunt </a:t>
            </a:r>
            <a:r>
              <a:rPr lang="en-US" dirty="0" err="1"/>
              <a:t>transferate</a:t>
            </a:r>
            <a:r>
              <a:rPr lang="en-US" dirty="0"/>
              <a:t> </a:t>
            </a:r>
            <a:r>
              <a:rPr lang="en-US" dirty="0" err="1"/>
              <a:t>organizației</a:t>
            </a:r>
            <a:r>
              <a:rPr lang="en-US" dirty="0"/>
              <a:t> </a:t>
            </a:r>
            <a:r>
              <a:rPr lang="en-US" dirty="0" err="1"/>
              <a:t>și</a:t>
            </a:r>
            <a:r>
              <a:rPr lang="en-US" dirty="0"/>
              <a:t> </a:t>
            </a:r>
            <a:r>
              <a:rPr lang="en-US" dirty="0" err="1"/>
              <a:t>șterse</a:t>
            </a:r>
            <a:r>
              <a:rPr lang="en-US" dirty="0"/>
              <a:t> </a:t>
            </a:r>
            <a:r>
              <a:rPr lang="en-US" dirty="0" err="1"/>
              <a:t>în</a:t>
            </a:r>
            <a:r>
              <a:rPr lang="en-US" dirty="0"/>
              <a:t> </a:t>
            </a:r>
            <a:r>
              <a:rPr lang="en-US" dirty="0" err="1"/>
              <a:t>siguranță</a:t>
            </a:r>
            <a:r>
              <a:rPr lang="en-US" dirty="0"/>
              <a:t> din </a:t>
            </a:r>
            <a:r>
              <a:rPr lang="en-US" dirty="0" err="1"/>
              <a:t>echipament</a:t>
            </a:r>
            <a:r>
              <a:rPr lang="en-US" dirty="0"/>
              <a:t>..</a:t>
            </a:r>
            <a:endParaRPr lang="tr-TR" dirty="0"/>
          </a:p>
          <a:p>
            <a:r>
              <a:rPr lang="en-US" dirty="0" err="1"/>
              <a:t>În</a:t>
            </a:r>
            <a:r>
              <a:rPr lang="en-US" dirty="0"/>
              <a:t> </a:t>
            </a:r>
            <a:r>
              <a:rPr lang="en-US" dirty="0" err="1"/>
              <a:t>cazul</a:t>
            </a:r>
            <a:r>
              <a:rPr lang="en-US" dirty="0"/>
              <a:t> </a:t>
            </a:r>
            <a:r>
              <a:rPr lang="en-US" dirty="0" err="1"/>
              <a:t>în</a:t>
            </a:r>
            <a:r>
              <a:rPr lang="en-US" dirty="0"/>
              <a:t> care un </a:t>
            </a:r>
            <a:r>
              <a:rPr lang="en-US" dirty="0" err="1"/>
              <a:t>angajat</a:t>
            </a:r>
            <a:r>
              <a:rPr lang="en-US" dirty="0"/>
              <a:t> </a:t>
            </a:r>
            <a:r>
              <a:rPr lang="en-US" dirty="0" err="1"/>
              <a:t>sau</a:t>
            </a:r>
            <a:r>
              <a:rPr lang="en-US" dirty="0"/>
              <a:t> un </a:t>
            </a:r>
            <a:r>
              <a:rPr lang="en-US" dirty="0" err="1"/>
              <a:t>utilizator</a:t>
            </a:r>
            <a:r>
              <a:rPr lang="en-US" dirty="0"/>
              <a:t> extern </a:t>
            </a:r>
            <a:r>
              <a:rPr lang="en-US" dirty="0" err="1"/>
              <a:t>deține</a:t>
            </a:r>
            <a:r>
              <a:rPr lang="en-US" dirty="0"/>
              <a:t> </a:t>
            </a:r>
            <a:r>
              <a:rPr lang="en-US" dirty="0" err="1"/>
              <a:t>informații</a:t>
            </a:r>
            <a:r>
              <a:rPr lang="en-US" dirty="0"/>
              <a:t> care sunt </a:t>
            </a:r>
            <a:r>
              <a:rPr lang="en-US" dirty="0" err="1"/>
              <a:t>importante</a:t>
            </a:r>
            <a:r>
              <a:rPr lang="en-US" dirty="0"/>
              <a:t> </a:t>
            </a:r>
            <a:r>
              <a:rPr lang="en-US" dirty="0" err="1"/>
              <a:t>pentru</a:t>
            </a:r>
            <a:r>
              <a:rPr lang="en-US" dirty="0"/>
              <a:t> </a:t>
            </a:r>
            <a:r>
              <a:rPr lang="en-US" dirty="0" err="1"/>
              <a:t>operațiunile</a:t>
            </a:r>
            <a:r>
              <a:rPr lang="en-US" dirty="0"/>
              <a:t> </a:t>
            </a:r>
            <a:r>
              <a:rPr lang="en-US" dirty="0" err="1"/>
              <a:t>în</a:t>
            </a:r>
            <a:r>
              <a:rPr lang="en-US" dirty="0"/>
              <a:t> curs de </a:t>
            </a:r>
            <a:r>
              <a:rPr lang="en-US" dirty="0" err="1"/>
              <a:t>desfășurare</a:t>
            </a:r>
            <a:r>
              <a:rPr lang="en-US" dirty="0"/>
              <a:t>, </a:t>
            </a:r>
            <a:r>
              <a:rPr lang="en-US" dirty="0" err="1"/>
              <a:t>aceste</a:t>
            </a:r>
            <a:r>
              <a:rPr lang="en-US" dirty="0"/>
              <a:t> </a:t>
            </a:r>
            <a:r>
              <a:rPr lang="en-US" dirty="0" err="1"/>
              <a:t>informații</a:t>
            </a:r>
            <a:r>
              <a:rPr lang="en-US" dirty="0"/>
              <a:t> </a:t>
            </a:r>
            <a:r>
              <a:rPr lang="en-US" dirty="0" err="1"/>
              <a:t>trebuie</a:t>
            </a:r>
            <a:r>
              <a:rPr lang="en-US" dirty="0"/>
              <a:t> </a:t>
            </a:r>
            <a:r>
              <a:rPr lang="en-US" dirty="0" err="1"/>
              <a:t>documentate</a:t>
            </a:r>
            <a:r>
              <a:rPr lang="en-US" dirty="0"/>
              <a:t> </a:t>
            </a:r>
            <a:r>
              <a:rPr lang="en-US" dirty="0" err="1"/>
              <a:t>și</a:t>
            </a:r>
            <a:r>
              <a:rPr lang="en-US" dirty="0"/>
              <a:t> </a:t>
            </a:r>
            <a:r>
              <a:rPr lang="en-US" dirty="0" err="1"/>
              <a:t>transferate</a:t>
            </a:r>
            <a:r>
              <a:rPr lang="en-US" dirty="0"/>
              <a:t> </a:t>
            </a:r>
            <a:r>
              <a:rPr lang="en-US" dirty="0" err="1"/>
              <a:t>organizației</a:t>
            </a:r>
            <a:r>
              <a:rPr lang="en-US" dirty="0"/>
              <a:t>..</a:t>
            </a:r>
            <a:endParaRPr lang="tr-TR" dirty="0"/>
          </a:p>
          <a:p>
            <a:r>
              <a:rPr lang="en-US" dirty="0" err="1"/>
              <a:t>În</a:t>
            </a:r>
            <a:r>
              <a:rPr lang="en-US" dirty="0"/>
              <a:t> </a:t>
            </a:r>
            <a:r>
              <a:rPr lang="en-US" dirty="0" err="1"/>
              <a:t>perioada</a:t>
            </a:r>
            <a:r>
              <a:rPr lang="en-US" dirty="0"/>
              <a:t> de </a:t>
            </a:r>
            <a:r>
              <a:rPr lang="en-US" dirty="0" err="1"/>
              <a:t>preaviz</a:t>
            </a:r>
            <a:r>
              <a:rPr lang="en-US" dirty="0"/>
              <a:t> de </a:t>
            </a:r>
            <a:r>
              <a:rPr lang="en-US" dirty="0" err="1"/>
              <a:t>încetare</a:t>
            </a:r>
            <a:r>
              <a:rPr lang="en-US" dirty="0"/>
              <a:t>, </a:t>
            </a:r>
            <a:r>
              <a:rPr lang="en-US" dirty="0" err="1"/>
              <a:t>organizația</a:t>
            </a:r>
            <a:r>
              <a:rPr lang="en-US" dirty="0"/>
              <a:t>; </a:t>
            </a:r>
            <a:r>
              <a:rPr lang="en-US" dirty="0" err="1"/>
              <a:t>controlează</a:t>
            </a:r>
            <a:r>
              <a:rPr lang="en-US" dirty="0"/>
              <a:t> </a:t>
            </a:r>
            <a:r>
              <a:rPr lang="en-US" dirty="0" err="1"/>
              <a:t>copierea</a:t>
            </a:r>
            <a:r>
              <a:rPr lang="en-US" dirty="0"/>
              <a:t> </a:t>
            </a:r>
            <a:r>
              <a:rPr lang="en-US" dirty="0" err="1"/>
              <a:t>neautorizată</a:t>
            </a:r>
            <a:r>
              <a:rPr lang="en-US" dirty="0"/>
              <a:t> a </a:t>
            </a:r>
            <a:r>
              <a:rPr lang="en-US" dirty="0" err="1"/>
              <a:t>informațiilor</a:t>
            </a:r>
            <a:r>
              <a:rPr lang="en-US" dirty="0"/>
              <a:t> </a:t>
            </a:r>
            <a:r>
              <a:rPr lang="en-US" dirty="0" err="1"/>
              <a:t>conexe</a:t>
            </a:r>
            <a:r>
              <a:rPr lang="en-US" dirty="0"/>
              <a:t>, cum </a:t>
            </a:r>
            <a:r>
              <a:rPr lang="en-US" dirty="0" err="1"/>
              <a:t>ar</a:t>
            </a:r>
            <a:r>
              <a:rPr lang="en-US" dirty="0"/>
              <a:t> fi </a:t>
            </a:r>
            <a:r>
              <a:rPr lang="en-US" dirty="0" err="1"/>
              <a:t>proprietatea</a:t>
            </a:r>
            <a:r>
              <a:rPr lang="en-US" dirty="0"/>
              <a:t> </a:t>
            </a:r>
            <a:r>
              <a:rPr lang="en-US" dirty="0" err="1"/>
              <a:t>intelectuală</a:t>
            </a:r>
            <a:r>
              <a:rPr lang="en-US" dirty="0"/>
              <a:t>, de </a:t>
            </a:r>
            <a:r>
              <a:rPr lang="en-US" dirty="0" err="1"/>
              <a:t>către</a:t>
            </a:r>
            <a:r>
              <a:rPr lang="en-US" dirty="0"/>
              <a:t> </a:t>
            </a:r>
            <a:r>
              <a:rPr lang="en-US" dirty="0" err="1"/>
              <a:t>angajații</a:t>
            </a:r>
            <a:r>
              <a:rPr lang="en-US" dirty="0"/>
              <a:t> </a:t>
            </a:r>
            <a:r>
              <a:rPr lang="en-US" dirty="0" err="1"/>
              <a:t>și</a:t>
            </a:r>
            <a:r>
              <a:rPr lang="en-US" dirty="0"/>
              <a:t> </a:t>
            </a:r>
            <a:r>
              <a:rPr lang="en-US" dirty="0" err="1"/>
              <a:t>contractorii</a:t>
            </a:r>
            <a:r>
              <a:rPr lang="en-US" dirty="0"/>
              <a:t> </a:t>
            </a:r>
            <a:r>
              <a:rPr lang="en-US" dirty="0" err="1"/>
              <a:t>reziliați</a:t>
            </a:r>
            <a:r>
              <a:rPr lang="en-US" dirty="0"/>
              <a:t>.</a:t>
            </a:r>
            <a:endParaRPr lang="tr-TR" dirty="0"/>
          </a:p>
        </p:txBody>
      </p:sp>
      <p:pic>
        <p:nvPicPr>
          <p:cNvPr id="9" name="Grafik 4">
            <a:extLst>
              <a:ext uri="{FF2B5EF4-FFF2-40B4-BE49-F238E27FC236}">
                <a16:creationId xmlns:a16="http://schemas.microsoft.com/office/drawing/2014/main" id="{5C753C8C-C511-BB71-5CA9-1D51F166DA3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/>
        </p:blipFill>
        <p:spPr>
          <a:xfrm>
            <a:off x="371649" y="404996"/>
            <a:ext cx="903341" cy="1135737"/>
          </a:xfrm>
          <a:prstGeom prst="rect">
            <a:avLst/>
          </a:prstGeom>
        </p:spPr>
      </p:pic>
      <p:pic>
        <p:nvPicPr>
          <p:cNvPr id="11" name="Picture 2">
            <a:extLst>
              <a:ext uri="{FF2B5EF4-FFF2-40B4-BE49-F238E27FC236}">
                <a16:creationId xmlns:a16="http://schemas.microsoft.com/office/drawing/2014/main" id="{325C6570-9473-6732-F874-1C3B5F86193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8353886" y="643491"/>
            <a:ext cx="3194647" cy="6973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2943685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Click="0" advTm="18000">
        <p15:prstTrans prst="pageCurlDouble"/>
      </p:transition>
    </mc:Choice>
    <mc:Fallback xmlns="">
      <p:transition spd="slow" advClick="0" advTm="18000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>
            <a:extLst>
              <a:ext uri="{FF2B5EF4-FFF2-40B4-BE49-F238E27FC236}">
                <a16:creationId xmlns:a16="http://schemas.microsoft.com/office/drawing/2014/main" id="{C50068DD-44B2-D0A5-0D5C-3AF79D9D20A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304751" y="500061"/>
            <a:ext cx="10515600" cy="1325563"/>
          </a:xfrm>
        </p:spPr>
        <p:txBody>
          <a:bodyPr/>
          <a:lstStyle/>
          <a:p>
            <a:r>
              <a:rPr lang="tr-TR" dirty="0"/>
              <a:t> </a:t>
            </a:r>
            <a:r>
              <a:rPr lang="en-US" dirty="0"/>
              <a:t>2.</a:t>
            </a:r>
            <a:r>
              <a:rPr lang="tr-TR" dirty="0"/>
              <a:t> </a:t>
            </a:r>
            <a:r>
              <a:rPr lang="en-US" dirty="0" err="1"/>
              <a:t>Evaluarea</a:t>
            </a:r>
            <a:r>
              <a:rPr lang="en-US" dirty="0"/>
              <a:t> </a:t>
            </a:r>
            <a:r>
              <a:rPr lang="en-US" dirty="0" err="1"/>
              <a:t>și</a:t>
            </a:r>
            <a:r>
              <a:rPr lang="en-US" dirty="0"/>
              <a:t> </a:t>
            </a:r>
            <a:r>
              <a:rPr lang="en-US" dirty="0" err="1"/>
              <a:t>managementul</a:t>
            </a:r>
            <a:br>
              <a:rPr lang="en-US" dirty="0"/>
            </a:br>
            <a:r>
              <a:rPr lang="en-US" dirty="0" err="1"/>
              <a:t>amenințărilor</a:t>
            </a:r>
            <a:r>
              <a:rPr lang="en-US" dirty="0"/>
              <a:t> </a:t>
            </a:r>
            <a:r>
              <a:rPr lang="en-US" dirty="0" err="1"/>
              <a:t>și</a:t>
            </a:r>
            <a:r>
              <a:rPr lang="en-US" dirty="0"/>
              <a:t> </a:t>
            </a:r>
            <a:r>
              <a:rPr lang="en-US" dirty="0" err="1"/>
              <a:t>vulnerabilităților</a:t>
            </a:r>
            <a:endParaRPr lang="tr-TR" dirty="0"/>
          </a:p>
        </p:txBody>
      </p:sp>
      <p:sp>
        <p:nvSpPr>
          <p:cNvPr id="3" name="İçerik Yer Tutucusu 2">
            <a:extLst>
              <a:ext uri="{FF2B5EF4-FFF2-40B4-BE49-F238E27FC236}">
                <a16:creationId xmlns:a16="http://schemas.microsoft.com/office/drawing/2014/main" id="{CF96D647-9CD7-5F5D-8580-C2604B01FFC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825624"/>
            <a:ext cx="10515600" cy="4627379"/>
          </a:xfrm>
        </p:spPr>
        <p:txBody>
          <a:bodyPr>
            <a:normAutofit fontScale="92500" lnSpcReduction="20000"/>
          </a:bodyPr>
          <a:lstStyle/>
          <a:p>
            <a:r>
              <a:rPr lang="en-US" sz="2400" dirty="0" err="1"/>
              <a:t>Aproape</a:t>
            </a:r>
            <a:r>
              <a:rPr lang="en-US" sz="2400" dirty="0"/>
              <a:t> </a:t>
            </a:r>
            <a:r>
              <a:rPr lang="en-US" sz="2400" dirty="0" err="1"/>
              <a:t>fiecare</a:t>
            </a:r>
            <a:r>
              <a:rPr lang="en-US" sz="2400" dirty="0"/>
              <a:t> </a:t>
            </a:r>
            <a:r>
              <a:rPr lang="en-US" sz="2400" dirty="0" err="1"/>
              <a:t>organizație</a:t>
            </a:r>
            <a:r>
              <a:rPr lang="en-US" sz="2400" dirty="0"/>
              <a:t> are active </a:t>
            </a:r>
            <a:r>
              <a:rPr lang="en-US" sz="2400" dirty="0" err="1"/>
              <a:t>sensibile</a:t>
            </a:r>
            <a:r>
              <a:rPr lang="en-US" sz="2400" dirty="0"/>
              <a:t> </a:t>
            </a:r>
            <a:r>
              <a:rPr lang="en-US" sz="2400" dirty="0" err="1"/>
              <a:t>și</a:t>
            </a:r>
            <a:r>
              <a:rPr lang="en-US" sz="2400" dirty="0"/>
              <a:t> </a:t>
            </a:r>
            <a:r>
              <a:rPr lang="en-US" sz="2400" dirty="0" err="1"/>
              <a:t>valoroase</a:t>
            </a:r>
            <a:r>
              <a:rPr lang="en-US" sz="2400" dirty="0"/>
              <a:t> care </a:t>
            </a:r>
            <a:r>
              <a:rPr lang="en-US" sz="2400" dirty="0" err="1"/>
              <a:t>trebuie</a:t>
            </a:r>
            <a:r>
              <a:rPr lang="en-US" sz="2400" dirty="0"/>
              <a:t> </a:t>
            </a:r>
            <a:r>
              <a:rPr lang="en-US" sz="2400" dirty="0" err="1"/>
              <a:t>protejate</a:t>
            </a:r>
            <a:r>
              <a:rPr lang="en-US" sz="2400" dirty="0"/>
              <a:t>. Cu </a:t>
            </a:r>
            <a:r>
              <a:rPr lang="en-US" sz="2400" dirty="0" err="1"/>
              <a:t>toate</a:t>
            </a:r>
            <a:r>
              <a:rPr lang="en-US" sz="2400" dirty="0"/>
              <a:t> </a:t>
            </a:r>
            <a:r>
              <a:rPr lang="en-US" sz="2400" dirty="0" err="1"/>
              <a:t>acestea</a:t>
            </a:r>
            <a:r>
              <a:rPr lang="en-US" sz="2400" dirty="0"/>
              <a:t>, nu </a:t>
            </a:r>
            <a:r>
              <a:rPr lang="en-US" sz="2400" dirty="0" err="1"/>
              <a:t>fiecare</a:t>
            </a:r>
            <a:r>
              <a:rPr lang="en-US" sz="2400" dirty="0"/>
              <a:t> </a:t>
            </a:r>
            <a:r>
              <a:rPr lang="en-US" sz="2400" dirty="0" err="1"/>
              <a:t>organizație</a:t>
            </a:r>
            <a:r>
              <a:rPr lang="en-US" sz="2400" dirty="0"/>
              <a:t> are o </a:t>
            </a:r>
            <a:r>
              <a:rPr lang="en-US" sz="2400" dirty="0" err="1"/>
              <a:t>strategie</a:t>
            </a:r>
            <a:r>
              <a:rPr lang="en-US" sz="2400" dirty="0"/>
              <a:t> </a:t>
            </a:r>
            <a:r>
              <a:rPr lang="en-US" sz="2400" dirty="0" err="1"/>
              <a:t>cuprinzătoare</a:t>
            </a:r>
            <a:r>
              <a:rPr lang="en-US" sz="2400" dirty="0"/>
              <a:t> </a:t>
            </a:r>
            <a:r>
              <a:rPr lang="en-US" sz="2400" dirty="0" err="1"/>
              <a:t>și</a:t>
            </a:r>
            <a:r>
              <a:rPr lang="en-US" sz="2400" dirty="0"/>
              <a:t> </a:t>
            </a:r>
            <a:r>
              <a:rPr lang="en-US" sz="2400" dirty="0" err="1"/>
              <a:t>complet</a:t>
            </a:r>
            <a:r>
              <a:rPr lang="en-US" sz="2400" dirty="0"/>
              <a:t> </a:t>
            </a:r>
            <a:r>
              <a:rPr lang="en-US" sz="2400" dirty="0" err="1"/>
              <a:t>gândită</a:t>
            </a:r>
            <a:r>
              <a:rPr lang="en-US" sz="2400" dirty="0"/>
              <a:t> </a:t>
            </a:r>
            <a:r>
              <a:rPr lang="en-US" sz="2400" dirty="0" err="1"/>
              <a:t>pentru</a:t>
            </a:r>
            <a:r>
              <a:rPr lang="en-US" sz="2400" dirty="0"/>
              <a:t> </a:t>
            </a:r>
            <a:r>
              <a:rPr lang="en-US" sz="2400" dirty="0" err="1"/>
              <a:t>protejarea</a:t>
            </a:r>
            <a:r>
              <a:rPr lang="en-US" sz="2400" dirty="0"/>
              <a:t> </a:t>
            </a:r>
            <a:r>
              <a:rPr lang="en-US" sz="2400" dirty="0" err="1"/>
              <a:t>acestor</a:t>
            </a:r>
            <a:r>
              <a:rPr lang="en-US" sz="2400" dirty="0"/>
              <a:t> active. </a:t>
            </a:r>
            <a:r>
              <a:rPr lang="en-US" sz="2400" dirty="0" err="1"/>
              <a:t>În</a:t>
            </a:r>
            <a:r>
              <a:rPr lang="en-US" sz="2400" dirty="0"/>
              <a:t> </a:t>
            </a:r>
            <a:r>
              <a:rPr lang="en-US" sz="2400" dirty="0" err="1"/>
              <a:t>securitatea</a:t>
            </a:r>
            <a:r>
              <a:rPr lang="en-US" sz="2400" dirty="0"/>
              <a:t> </a:t>
            </a:r>
            <a:r>
              <a:rPr lang="en-US" sz="2400" dirty="0" err="1"/>
              <a:t>cibernetică</a:t>
            </a:r>
            <a:r>
              <a:rPr lang="en-US" sz="2400" dirty="0"/>
              <a:t>, </a:t>
            </a:r>
            <a:r>
              <a:rPr lang="en-US" sz="2400" dirty="0" err="1"/>
              <a:t>strategiile</a:t>
            </a:r>
            <a:r>
              <a:rPr lang="en-US" sz="2400" dirty="0"/>
              <a:t> de </a:t>
            </a:r>
            <a:r>
              <a:rPr lang="en-US" sz="2400" dirty="0" err="1"/>
              <a:t>gestionare</a:t>
            </a:r>
            <a:r>
              <a:rPr lang="en-US" sz="2400" dirty="0"/>
              <a:t> a </a:t>
            </a:r>
            <a:r>
              <a:rPr lang="en-US" sz="2400" dirty="0" err="1"/>
              <a:t>vulnerabilităților</a:t>
            </a:r>
            <a:r>
              <a:rPr lang="en-US" sz="2400" dirty="0"/>
              <a:t> </a:t>
            </a:r>
            <a:r>
              <a:rPr lang="en-US" sz="2400" dirty="0" err="1"/>
              <a:t>reprezintă</a:t>
            </a:r>
            <a:r>
              <a:rPr lang="en-US" sz="2400" dirty="0"/>
              <a:t> </a:t>
            </a:r>
            <a:r>
              <a:rPr lang="en-US" sz="2400" dirty="0" err="1"/>
              <a:t>fundamentul</a:t>
            </a:r>
            <a:r>
              <a:rPr lang="en-US" sz="2400" dirty="0"/>
              <a:t> </a:t>
            </a:r>
            <a:r>
              <a:rPr lang="en-US" sz="2400" dirty="0" err="1"/>
              <a:t>unei</a:t>
            </a:r>
            <a:r>
              <a:rPr lang="en-US" sz="2400" dirty="0"/>
              <a:t> </a:t>
            </a:r>
            <a:r>
              <a:rPr lang="en-US" sz="2400" dirty="0" err="1"/>
              <a:t>apărări</a:t>
            </a:r>
            <a:r>
              <a:rPr lang="en-US" sz="2400" dirty="0"/>
              <a:t> </a:t>
            </a:r>
            <a:r>
              <a:rPr lang="en-US" sz="2400" dirty="0" err="1"/>
              <a:t>puternice</a:t>
            </a:r>
            <a:r>
              <a:rPr lang="en-US" sz="2400" dirty="0"/>
              <a:t>. De </a:t>
            </a:r>
            <a:r>
              <a:rPr lang="en-US" sz="2400" dirty="0" err="1"/>
              <a:t>obicei</a:t>
            </a:r>
            <a:r>
              <a:rPr lang="en-US" sz="2400" dirty="0"/>
              <a:t>, </a:t>
            </a:r>
            <a:r>
              <a:rPr lang="en-US" sz="2400" dirty="0" err="1"/>
              <a:t>strategiile</a:t>
            </a:r>
            <a:r>
              <a:rPr lang="en-US" sz="2400" dirty="0"/>
              <a:t> de </a:t>
            </a:r>
            <a:r>
              <a:rPr lang="en-US" sz="2400" dirty="0" err="1"/>
              <a:t>gestionare</a:t>
            </a:r>
            <a:r>
              <a:rPr lang="en-US" sz="2400" dirty="0"/>
              <a:t> a </a:t>
            </a:r>
            <a:r>
              <a:rPr lang="en-US" sz="2400" dirty="0" err="1"/>
              <a:t>vulnerabilităților</a:t>
            </a:r>
            <a:r>
              <a:rPr lang="en-US" sz="2400" dirty="0"/>
              <a:t> sunt </a:t>
            </a:r>
            <a:r>
              <a:rPr lang="en-US" sz="2400" dirty="0" err="1"/>
              <a:t>concepute</a:t>
            </a:r>
            <a:r>
              <a:rPr lang="en-US" sz="2400" dirty="0"/>
              <a:t> </a:t>
            </a:r>
            <a:r>
              <a:rPr lang="en-US" sz="2400" dirty="0" err="1"/>
              <a:t>pentru</a:t>
            </a:r>
            <a:r>
              <a:rPr lang="en-US" sz="2400" dirty="0"/>
              <a:t> a </a:t>
            </a:r>
            <a:r>
              <a:rPr lang="en-US" sz="2400" dirty="0" err="1"/>
              <a:t>ajuta</a:t>
            </a:r>
            <a:r>
              <a:rPr lang="en-US" sz="2400" dirty="0"/>
              <a:t> </a:t>
            </a:r>
            <a:r>
              <a:rPr lang="en-US" sz="2400" dirty="0" err="1"/>
              <a:t>sistemele</a:t>
            </a:r>
            <a:r>
              <a:rPr lang="en-US" sz="2400" dirty="0"/>
              <a:t>, </a:t>
            </a:r>
            <a:r>
              <a:rPr lang="en-US" sz="2400" dirty="0" err="1"/>
              <a:t>rețelele</a:t>
            </a:r>
            <a:r>
              <a:rPr lang="en-US" sz="2400" dirty="0"/>
              <a:t>, </a:t>
            </a:r>
            <a:r>
              <a:rPr lang="en-US" sz="2400" dirty="0" err="1"/>
              <a:t>aplicațiile</a:t>
            </a:r>
            <a:r>
              <a:rPr lang="en-US" sz="2400" dirty="0"/>
              <a:t> etc. ale </a:t>
            </a:r>
            <a:r>
              <a:rPr lang="en-US" sz="2400" dirty="0" err="1"/>
              <a:t>unei</a:t>
            </a:r>
            <a:r>
              <a:rPr lang="en-US" sz="2400" dirty="0"/>
              <a:t> </a:t>
            </a:r>
            <a:r>
              <a:rPr lang="en-US" sz="2400" dirty="0" err="1"/>
              <a:t>organizații</a:t>
            </a:r>
            <a:r>
              <a:rPr lang="en-US" sz="2400" dirty="0"/>
              <a:t>. </a:t>
            </a:r>
            <a:r>
              <a:rPr lang="en-US" sz="2400" dirty="0" err="1"/>
              <a:t>Adoptă</a:t>
            </a:r>
            <a:r>
              <a:rPr lang="en-US" sz="2400" dirty="0"/>
              <a:t> o </a:t>
            </a:r>
            <a:r>
              <a:rPr lang="en-US" sz="2400" dirty="0" err="1"/>
              <a:t>abordare</a:t>
            </a:r>
            <a:r>
              <a:rPr lang="en-US" sz="2400" dirty="0"/>
              <a:t> </a:t>
            </a:r>
            <a:r>
              <a:rPr lang="en-US" sz="2400" dirty="0" err="1"/>
              <a:t>holistică</a:t>
            </a:r>
            <a:r>
              <a:rPr lang="en-US" sz="2400" dirty="0"/>
              <a:t> </a:t>
            </a:r>
            <a:r>
              <a:rPr lang="en-US" sz="2400" dirty="0" err="1"/>
              <a:t>și</a:t>
            </a:r>
            <a:r>
              <a:rPr lang="en-US" sz="2400" dirty="0"/>
              <a:t> </a:t>
            </a:r>
            <a:r>
              <a:rPr lang="en-US" sz="2400" dirty="0" err="1"/>
              <a:t>continuă</a:t>
            </a:r>
            <a:r>
              <a:rPr lang="en-US" sz="2400" dirty="0"/>
              <a:t> </a:t>
            </a:r>
            <a:r>
              <a:rPr lang="en-US" sz="2400" dirty="0" err="1"/>
              <a:t>pentru</a:t>
            </a:r>
            <a:r>
              <a:rPr lang="en-US" sz="2400" dirty="0"/>
              <a:t> </a:t>
            </a:r>
            <a:r>
              <a:rPr lang="en-US" sz="2400" dirty="0" err="1"/>
              <a:t>gestionarea</a:t>
            </a:r>
            <a:r>
              <a:rPr lang="en-US" sz="2400" dirty="0"/>
              <a:t> </a:t>
            </a:r>
            <a:r>
              <a:rPr lang="en-US" sz="2400" dirty="0" err="1"/>
              <a:t>vulnerabilităților</a:t>
            </a:r>
            <a:r>
              <a:rPr lang="en-US" sz="2400" dirty="0"/>
              <a:t> de </a:t>
            </a:r>
            <a:r>
              <a:rPr lang="en-US" sz="2400" dirty="0" err="1"/>
              <a:t>securitate</a:t>
            </a:r>
            <a:r>
              <a:rPr lang="en-US" sz="2400" dirty="0"/>
              <a:t> </a:t>
            </a:r>
            <a:r>
              <a:rPr lang="en-US" sz="2400" dirty="0" err="1"/>
              <a:t>în</a:t>
            </a:r>
            <a:r>
              <a:rPr lang="en-US" sz="2400" dirty="0"/>
              <a:t> </a:t>
            </a:r>
            <a:r>
              <a:rPr lang="en-US" sz="2400" dirty="0" err="1"/>
              <a:t>aceste</a:t>
            </a:r>
            <a:r>
              <a:rPr lang="en-US" sz="2400" dirty="0"/>
              <a:t> </a:t>
            </a:r>
            <a:r>
              <a:rPr lang="en-US" sz="2400" dirty="0" err="1"/>
              <a:t>vulnerabilități</a:t>
            </a:r>
            <a:r>
              <a:rPr lang="en-US" sz="2400" dirty="0"/>
              <a:t> sunt </a:t>
            </a:r>
            <a:r>
              <a:rPr lang="en-US" sz="2400" dirty="0" err="1"/>
              <a:t>apoi</a:t>
            </a:r>
            <a:r>
              <a:rPr lang="en-US" sz="2400" dirty="0"/>
              <a:t> </a:t>
            </a:r>
            <a:r>
              <a:rPr lang="en-US" sz="2400" dirty="0" err="1"/>
              <a:t>identificate</a:t>
            </a:r>
            <a:r>
              <a:rPr lang="en-US" sz="2400" dirty="0"/>
              <a:t>, evaluate </a:t>
            </a:r>
            <a:r>
              <a:rPr lang="en-US" sz="2400" dirty="0" err="1"/>
              <a:t>și</a:t>
            </a:r>
            <a:r>
              <a:rPr lang="en-US" sz="2400" dirty="0"/>
              <a:t> remediate </a:t>
            </a:r>
            <a:r>
              <a:rPr lang="en-US" sz="2400" dirty="0" err="1"/>
              <a:t>cât</a:t>
            </a:r>
            <a:r>
              <a:rPr lang="en-US" sz="2400" dirty="0"/>
              <a:t> </a:t>
            </a:r>
            <a:r>
              <a:rPr lang="en-US" sz="2400" dirty="0" err="1"/>
              <a:t>mai</a:t>
            </a:r>
            <a:r>
              <a:rPr lang="en-US" sz="2400" dirty="0"/>
              <a:t> </a:t>
            </a:r>
            <a:r>
              <a:rPr lang="en-US" sz="2400" dirty="0" err="1"/>
              <a:t>curând</a:t>
            </a:r>
            <a:r>
              <a:rPr lang="en-US" sz="2400" dirty="0"/>
              <a:t> </a:t>
            </a:r>
            <a:r>
              <a:rPr lang="en-US" sz="2400" dirty="0" err="1"/>
              <a:t>posibil</a:t>
            </a:r>
            <a:r>
              <a:rPr lang="en-US" sz="2400" dirty="0"/>
              <a:t>..</a:t>
            </a:r>
          </a:p>
          <a:p>
            <a:r>
              <a:rPr lang="en-US" sz="2400" dirty="0" err="1"/>
              <a:t>Pentru</a:t>
            </a:r>
            <a:r>
              <a:rPr lang="en-US" sz="2400" dirty="0"/>
              <a:t> a </a:t>
            </a:r>
            <a:r>
              <a:rPr lang="en-US" sz="2400" dirty="0" err="1"/>
              <a:t>identifica</a:t>
            </a:r>
            <a:r>
              <a:rPr lang="en-US" sz="2400" dirty="0"/>
              <a:t> </a:t>
            </a:r>
            <a:r>
              <a:rPr lang="en-US" sz="2400" dirty="0" err="1"/>
              <a:t>toate</a:t>
            </a:r>
            <a:r>
              <a:rPr lang="en-US" sz="2400" dirty="0"/>
              <a:t> </a:t>
            </a:r>
            <a:r>
              <a:rPr lang="en-US" sz="2400" dirty="0" err="1"/>
              <a:t>țintele</a:t>
            </a:r>
            <a:r>
              <a:rPr lang="en-US" sz="2400" dirty="0"/>
              <a:t> </a:t>
            </a:r>
            <a:r>
              <a:rPr lang="en-US" sz="2400" dirty="0" err="1"/>
              <a:t>potențiale</a:t>
            </a:r>
            <a:r>
              <a:rPr lang="en-US" sz="2400" dirty="0"/>
              <a:t> </a:t>
            </a:r>
            <a:r>
              <a:rPr lang="en-US" sz="2400" dirty="0" err="1"/>
              <a:t>pentru</a:t>
            </a:r>
            <a:r>
              <a:rPr lang="en-US" sz="2400" dirty="0"/>
              <a:t> o </a:t>
            </a:r>
            <a:r>
              <a:rPr lang="en-US" sz="2400" dirty="0" err="1"/>
              <a:t>încălcare</a:t>
            </a:r>
            <a:r>
              <a:rPr lang="en-US" sz="2400" dirty="0"/>
              <a:t> </a:t>
            </a:r>
            <a:r>
              <a:rPr lang="en-US" sz="2400" dirty="0" err="1"/>
              <a:t>sau</a:t>
            </a:r>
            <a:r>
              <a:rPr lang="en-US" sz="2400" dirty="0"/>
              <a:t> un </a:t>
            </a:r>
            <a:r>
              <a:rPr lang="en-US" sz="2400" dirty="0" err="1"/>
              <a:t>atac</a:t>
            </a:r>
            <a:r>
              <a:rPr lang="en-US" sz="2400" dirty="0"/>
              <a:t>, </a:t>
            </a:r>
            <a:r>
              <a:rPr lang="en-US" sz="2400" dirty="0" err="1"/>
              <a:t>riscul</a:t>
            </a:r>
            <a:r>
              <a:rPr lang="en-US" sz="2400" dirty="0"/>
              <a:t> </a:t>
            </a:r>
            <a:r>
              <a:rPr lang="en-US" sz="2400" dirty="0" err="1"/>
              <a:t>acestuia</a:t>
            </a:r>
            <a:r>
              <a:rPr lang="en-US" sz="2400" dirty="0"/>
              <a:t> </a:t>
            </a:r>
            <a:r>
              <a:rPr lang="en-US" sz="2400" dirty="0" err="1"/>
              <a:t>trebuie</a:t>
            </a:r>
            <a:r>
              <a:rPr lang="en-US" sz="2400" dirty="0"/>
              <a:t> </a:t>
            </a:r>
            <a:r>
              <a:rPr lang="en-US" sz="2400" dirty="0" err="1"/>
              <a:t>mai</a:t>
            </a:r>
            <a:r>
              <a:rPr lang="en-US" sz="2400" dirty="0"/>
              <a:t> </a:t>
            </a:r>
            <a:r>
              <a:rPr lang="en-US" sz="2400" dirty="0" err="1"/>
              <a:t>întâi</a:t>
            </a:r>
            <a:r>
              <a:rPr lang="en-US" sz="2400" dirty="0"/>
              <a:t> </a:t>
            </a:r>
            <a:r>
              <a:rPr lang="en-US" sz="2400" dirty="0" err="1"/>
              <a:t>atenuat</a:t>
            </a:r>
            <a:r>
              <a:rPr lang="en-US" sz="2400" dirty="0"/>
              <a:t> </a:t>
            </a:r>
            <a:r>
              <a:rPr lang="en-US" sz="2400" dirty="0" err="1"/>
              <a:t>prin</a:t>
            </a:r>
            <a:r>
              <a:rPr lang="en-US" sz="2400" dirty="0"/>
              <a:t> </a:t>
            </a:r>
            <a:r>
              <a:rPr lang="en-US" sz="2400" dirty="0" err="1"/>
              <a:t>efectuarea</a:t>
            </a:r>
            <a:r>
              <a:rPr lang="en-US" sz="2400" dirty="0"/>
              <a:t> </a:t>
            </a:r>
            <a:r>
              <a:rPr lang="en-US" sz="2400" dirty="0" err="1"/>
              <a:t>unui</a:t>
            </a:r>
            <a:r>
              <a:rPr lang="en-US" sz="2400" dirty="0"/>
              <a:t> </a:t>
            </a:r>
            <a:r>
              <a:rPr lang="en-US" sz="2400" dirty="0" err="1"/>
              <a:t>inventar</a:t>
            </a:r>
            <a:r>
              <a:rPr lang="en-US" sz="2400" dirty="0"/>
              <a:t> de active. </a:t>
            </a:r>
            <a:r>
              <a:rPr lang="en-US" sz="2400" dirty="0" err="1"/>
              <a:t>Țintele</a:t>
            </a:r>
            <a:r>
              <a:rPr lang="en-US" sz="2400" dirty="0"/>
              <a:t> </a:t>
            </a:r>
            <a:r>
              <a:rPr lang="en-US" sz="2400" dirty="0" err="1"/>
              <a:t>trebuie</a:t>
            </a:r>
            <a:r>
              <a:rPr lang="en-US" sz="2400" dirty="0"/>
              <a:t> </a:t>
            </a:r>
            <a:r>
              <a:rPr lang="en-US" sz="2400" dirty="0" err="1"/>
              <a:t>apoi</a:t>
            </a:r>
            <a:r>
              <a:rPr lang="en-US" sz="2400" dirty="0"/>
              <a:t> </a:t>
            </a:r>
            <a:r>
              <a:rPr lang="en-US" sz="2400" dirty="0" err="1"/>
              <a:t>clasificate</a:t>
            </a:r>
            <a:r>
              <a:rPr lang="en-US" sz="2400" dirty="0"/>
              <a:t> </a:t>
            </a:r>
            <a:r>
              <a:rPr lang="en-US" sz="2400" dirty="0" err="1"/>
              <a:t>și</a:t>
            </a:r>
            <a:r>
              <a:rPr lang="en-US" sz="2400" dirty="0"/>
              <a:t> </a:t>
            </a:r>
            <a:r>
              <a:rPr lang="en-US" sz="2400" dirty="0" err="1"/>
              <a:t>monitorizate</a:t>
            </a:r>
            <a:r>
              <a:rPr lang="en-US" sz="2400" dirty="0"/>
              <a:t> </a:t>
            </a:r>
            <a:r>
              <a:rPr lang="en-US" sz="2400" dirty="0" err="1"/>
              <a:t>continuu</a:t>
            </a:r>
            <a:r>
              <a:rPr lang="en-US" sz="2400" dirty="0"/>
              <a:t> </a:t>
            </a:r>
            <a:r>
              <a:rPr lang="en-US" sz="2400" dirty="0" err="1"/>
              <a:t>pentru</a:t>
            </a:r>
            <a:r>
              <a:rPr lang="en-US" sz="2400" dirty="0"/>
              <a:t> </a:t>
            </a:r>
            <a:r>
              <a:rPr lang="en-US" sz="2400" dirty="0" err="1"/>
              <a:t>noi</a:t>
            </a:r>
            <a:r>
              <a:rPr lang="en-US" sz="2400" dirty="0"/>
              <a:t> </a:t>
            </a:r>
            <a:r>
              <a:rPr lang="en-US" sz="2400" dirty="0" err="1"/>
              <a:t>vulnerabilități</a:t>
            </a:r>
            <a:r>
              <a:rPr lang="en-US" sz="2400" dirty="0"/>
              <a:t> </a:t>
            </a:r>
            <a:r>
              <a:rPr lang="en-US" sz="2400" dirty="0" err="1"/>
              <a:t>potențiale</a:t>
            </a:r>
            <a:r>
              <a:rPr lang="en-US" sz="2400" dirty="0"/>
              <a:t>. </a:t>
            </a:r>
            <a:r>
              <a:rPr lang="en-US" sz="2400" dirty="0" err="1"/>
              <a:t>Ar</a:t>
            </a:r>
            <a:r>
              <a:rPr lang="en-US" sz="2400" dirty="0"/>
              <a:t> </a:t>
            </a:r>
            <a:r>
              <a:rPr lang="en-US" sz="2400" dirty="0" err="1"/>
              <a:t>trebui</a:t>
            </a:r>
            <a:r>
              <a:rPr lang="en-US" sz="2400" dirty="0"/>
              <a:t> </a:t>
            </a:r>
            <a:r>
              <a:rPr lang="en-US" sz="2400" dirty="0" err="1"/>
              <a:t>apoi</a:t>
            </a:r>
            <a:r>
              <a:rPr lang="en-US" sz="2400" dirty="0"/>
              <a:t> </a:t>
            </a:r>
            <a:r>
              <a:rPr lang="en-US" sz="2400" dirty="0" err="1"/>
              <a:t>dezvoltat</a:t>
            </a:r>
            <a:r>
              <a:rPr lang="en-US" sz="2400" dirty="0"/>
              <a:t> </a:t>
            </a:r>
            <a:r>
              <a:rPr lang="en-US" sz="2400" dirty="0" err="1"/>
              <a:t>și</a:t>
            </a:r>
            <a:r>
              <a:rPr lang="en-US" sz="2400" dirty="0"/>
              <a:t> </a:t>
            </a:r>
            <a:r>
              <a:rPr lang="en-US" sz="2400" dirty="0" err="1"/>
              <a:t>testat</a:t>
            </a:r>
            <a:r>
              <a:rPr lang="en-US" sz="2400" dirty="0"/>
              <a:t> un model de </a:t>
            </a:r>
            <a:r>
              <a:rPr lang="en-US" sz="2400" dirty="0" err="1"/>
              <a:t>amenințare</a:t>
            </a:r>
            <a:r>
              <a:rPr lang="en-US" sz="2400" dirty="0"/>
              <a:t> care </a:t>
            </a:r>
            <a:r>
              <a:rPr lang="en-US" sz="2400" dirty="0" err="1"/>
              <a:t>identifică</a:t>
            </a:r>
            <a:r>
              <a:rPr lang="en-US" sz="2400" dirty="0"/>
              <a:t> </a:t>
            </a:r>
            <a:r>
              <a:rPr lang="en-US" sz="2400" dirty="0" err="1"/>
              <a:t>cele</a:t>
            </a:r>
            <a:r>
              <a:rPr lang="en-US" sz="2400" dirty="0"/>
              <a:t> </a:t>
            </a:r>
            <a:r>
              <a:rPr lang="en-US" sz="2400" dirty="0" err="1"/>
              <a:t>mai</a:t>
            </a:r>
            <a:r>
              <a:rPr lang="en-US" sz="2400" dirty="0"/>
              <a:t> </a:t>
            </a:r>
            <a:r>
              <a:rPr lang="en-US" sz="2400" dirty="0" err="1"/>
              <a:t>valoroase</a:t>
            </a:r>
            <a:r>
              <a:rPr lang="en-US" sz="2400" dirty="0"/>
              <a:t> active ale </a:t>
            </a:r>
            <a:r>
              <a:rPr lang="en-US" sz="2400" dirty="0" err="1"/>
              <a:t>organizației</a:t>
            </a:r>
            <a:r>
              <a:rPr lang="en-US" sz="2400" dirty="0"/>
              <a:t> cu </a:t>
            </a:r>
            <a:r>
              <a:rPr lang="en-US" sz="2400" dirty="0" err="1"/>
              <a:t>risc</a:t>
            </a:r>
            <a:r>
              <a:rPr lang="en-US" sz="2400" dirty="0"/>
              <a:t> </a:t>
            </a:r>
            <a:r>
              <a:rPr lang="en-US" sz="2400" dirty="0" err="1"/>
              <a:t>ridicat</a:t>
            </a:r>
            <a:r>
              <a:rPr lang="en-US" sz="2400" dirty="0"/>
              <a:t>.. </a:t>
            </a:r>
          </a:p>
          <a:p>
            <a:r>
              <a:rPr lang="en-US" sz="2400" dirty="0" err="1"/>
              <a:t>Scopul</a:t>
            </a:r>
            <a:r>
              <a:rPr lang="en-US" sz="2400" dirty="0"/>
              <a:t> principal al </a:t>
            </a:r>
            <a:r>
              <a:rPr lang="en-US" sz="2400" dirty="0" err="1"/>
              <a:t>procesului</a:t>
            </a:r>
            <a:r>
              <a:rPr lang="en-US" sz="2400" dirty="0"/>
              <a:t> de </a:t>
            </a:r>
            <a:r>
              <a:rPr lang="en-US" sz="2400" dirty="0" err="1"/>
              <a:t>testare</a:t>
            </a:r>
            <a:r>
              <a:rPr lang="en-US" sz="2400" dirty="0"/>
              <a:t> a </a:t>
            </a:r>
            <a:r>
              <a:rPr lang="en-US" sz="2400" dirty="0" err="1"/>
              <a:t>amenințărilor</a:t>
            </a:r>
            <a:r>
              <a:rPr lang="en-US" sz="2400" dirty="0"/>
              <a:t> </a:t>
            </a:r>
            <a:r>
              <a:rPr lang="en-US" sz="2400" dirty="0" err="1"/>
              <a:t>și</a:t>
            </a:r>
            <a:r>
              <a:rPr lang="en-US" sz="2400" dirty="0"/>
              <a:t> </a:t>
            </a:r>
            <a:r>
              <a:rPr lang="en-US" sz="2400" dirty="0" err="1"/>
              <a:t>vulnerabilităților</a:t>
            </a:r>
            <a:r>
              <a:rPr lang="en-US" sz="2400" dirty="0"/>
              <a:t> (</a:t>
            </a:r>
            <a:r>
              <a:rPr lang="en-US" sz="2400" dirty="0" err="1"/>
              <a:t>evaluarea</a:t>
            </a:r>
            <a:r>
              <a:rPr lang="en-US" sz="2400" dirty="0"/>
              <a:t>) </a:t>
            </a:r>
            <a:r>
              <a:rPr lang="en-US" sz="2400" dirty="0" err="1"/>
              <a:t>este</a:t>
            </a:r>
            <a:r>
              <a:rPr lang="en-US" sz="2400" dirty="0"/>
              <a:t> de a </a:t>
            </a:r>
            <a:r>
              <a:rPr lang="en-US" sz="2400" dirty="0" err="1"/>
              <a:t>înțelege</a:t>
            </a:r>
            <a:r>
              <a:rPr lang="en-US" sz="2400" dirty="0"/>
              <a:t> </a:t>
            </a:r>
            <a:r>
              <a:rPr lang="en-US" sz="2400" dirty="0" err="1"/>
              <a:t>cel</a:t>
            </a:r>
            <a:r>
              <a:rPr lang="en-US" sz="2400" dirty="0"/>
              <a:t> </a:t>
            </a:r>
            <a:r>
              <a:rPr lang="en-US" sz="2400" dirty="0" err="1"/>
              <a:t>mai</a:t>
            </a:r>
            <a:r>
              <a:rPr lang="en-US" sz="2400" dirty="0"/>
              <a:t> bine </a:t>
            </a:r>
            <a:r>
              <a:rPr lang="en-US" sz="2400" dirty="0" err="1"/>
              <a:t>criticitatea</a:t>
            </a:r>
            <a:r>
              <a:rPr lang="en-US" sz="2400" dirty="0"/>
              <a:t> </a:t>
            </a:r>
            <a:r>
              <a:rPr lang="en-US" sz="2400" dirty="0" err="1"/>
              <a:t>activelor</a:t>
            </a:r>
            <a:r>
              <a:rPr lang="en-US" sz="2400" dirty="0"/>
              <a:t>, </a:t>
            </a:r>
            <a:r>
              <a:rPr lang="en-US" sz="2400" dirty="0" err="1"/>
              <a:t>vulnerabilitățile</a:t>
            </a:r>
            <a:r>
              <a:rPr lang="en-US" sz="2400" dirty="0"/>
              <a:t> la </a:t>
            </a:r>
            <a:r>
              <a:rPr lang="en-US" sz="2400" dirty="0" err="1"/>
              <a:t>aceste</a:t>
            </a:r>
            <a:r>
              <a:rPr lang="en-US" sz="2400" dirty="0"/>
              <a:t> active </a:t>
            </a:r>
            <a:r>
              <a:rPr lang="en-US" sz="2400" dirty="0" err="1"/>
              <a:t>și</a:t>
            </a:r>
            <a:r>
              <a:rPr lang="en-US" sz="2400" dirty="0"/>
              <a:t> de a reduce </a:t>
            </a:r>
            <a:r>
              <a:rPr lang="en-US" sz="2400" dirty="0" err="1"/>
              <a:t>măsurile</a:t>
            </a:r>
            <a:r>
              <a:rPr lang="en-US" sz="2400" dirty="0"/>
              <a:t> </a:t>
            </a:r>
            <a:r>
              <a:rPr lang="en-US" sz="2400" dirty="0" err="1"/>
              <a:t>necesare</a:t>
            </a:r>
            <a:r>
              <a:rPr lang="en-US" sz="2400" dirty="0"/>
              <a:t> </a:t>
            </a:r>
            <a:r>
              <a:rPr lang="en-US" sz="2400" dirty="0" err="1"/>
              <a:t>pentru</a:t>
            </a:r>
            <a:r>
              <a:rPr lang="en-US" sz="2400" dirty="0"/>
              <a:t> a </a:t>
            </a:r>
            <a:r>
              <a:rPr lang="en-US" sz="2400" dirty="0" err="1"/>
              <a:t>proteja</a:t>
            </a:r>
            <a:r>
              <a:rPr lang="en-US" sz="2400" dirty="0"/>
              <a:t> </a:t>
            </a:r>
            <a:r>
              <a:rPr lang="en-US" sz="2400" dirty="0" err="1"/>
              <a:t>eficient</a:t>
            </a:r>
            <a:r>
              <a:rPr lang="en-US" sz="2400" dirty="0"/>
              <a:t> </a:t>
            </a:r>
            <a:r>
              <a:rPr lang="en-US" sz="2400" dirty="0" err="1"/>
              <a:t>aceste</a:t>
            </a:r>
            <a:r>
              <a:rPr lang="en-US" sz="2400" dirty="0"/>
              <a:t> active.</a:t>
            </a:r>
          </a:p>
        </p:txBody>
      </p:sp>
      <p:pic>
        <p:nvPicPr>
          <p:cNvPr id="9" name="Grafik 4">
            <a:extLst>
              <a:ext uri="{FF2B5EF4-FFF2-40B4-BE49-F238E27FC236}">
                <a16:creationId xmlns:a16="http://schemas.microsoft.com/office/drawing/2014/main" id="{7D43B773-A8B1-0138-32E2-94298E0CB34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/>
        </p:blipFill>
        <p:spPr>
          <a:xfrm>
            <a:off x="371649" y="404996"/>
            <a:ext cx="903341" cy="1135737"/>
          </a:xfrm>
          <a:prstGeom prst="rect">
            <a:avLst/>
          </a:prstGeom>
        </p:spPr>
      </p:pic>
      <p:pic>
        <p:nvPicPr>
          <p:cNvPr id="11" name="Picture 2">
            <a:extLst>
              <a:ext uri="{FF2B5EF4-FFF2-40B4-BE49-F238E27FC236}">
                <a16:creationId xmlns:a16="http://schemas.microsoft.com/office/drawing/2014/main" id="{A048209B-6CAF-C382-89C7-A10FC81DBE6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8353886" y="643491"/>
            <a:ext cx="3194647" cy="6973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2773632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Click="0" advTm="19000">
        <p15:prstTrans prst="pageCurlDouble"/>
      </p:transition>
    </mc:Choice>
    <mc:Fallback xmlns="">
      <p:transition spd="slow" advClick="0" advTm="19000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>
            <a:extLst>
              <a:ext uri="{FF2B5EF4-FFF2-40B4-BE49-F238E27FC236}">
                <a16:creationId xmlns:a16="http://schemas.microsoft.com/office/drawing/2014/main" id="{2EBD5AE6-C98A-AA6A-7A3D-2EC3D8960B6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876887" y="357616"/>
            <a:ext cx="10515600" cy="1325563"/>
          </a:xfrm>
        </p:spPr>
        <p:txBody>
          <a:bodyPr/>
          <a:lstStyle/>
          <a:p>
            <a:r>
              <a:rPr lang="en-US" dirty="0"/>
              <a:t>2.1.	 Ce </a:t>
            </a:r>
            <a:r>
              <a:rPr lang="en-US" dirty="0" err="1"/>
              <a:t>este</a:t>
            </a:r>
            <a:r>
              <a:rPr lang="en-US" dirty="0"/>
              <a:t> </a:t>
            </a:r>
            <a:r>
              <a:rPr lang="en-US" dirty="0" err="1"/>
              <a:t>evaluarea</a:t>
            </a:r>
            <a:r>
              <a:rPr lang="en-US" dirty="0"/>
              <a:t> </a:t>
            </a:r>
            <a:br>
              <a:rPr lang="en-US" dirty="0"/>
            </a:br>
            <a:r>
              <a:rPr lang="en-US" dirty="0" err="1"/>
              <a:t>vulnerabilității</a:t>
            </a:r>
            <a:r>
              <a:rPr lang="en-US" dirty="0"/>
              <a:t>?</a:t>
            </a:r>
            <a:endParaRPr lang="tr-TR" dirty="0"/>
          </a:p>
        </p:txBody>
      </p:sp>
      <p:sp>
        <p:nvSpPr>
          <p:cNvPr id="3" name="İçerik Yer Tutucusu 2">
            <a:extLst>
              <a:ext uri="{FF2B5EF4-FFF2-40B4-BE49-F238E27FC236}">
                <a16:creationId xmlns:a16="http://schemas.microsoft.com/office/drawing/2014/main" id="{EA5C1EFF-237D-228F-E187-72A39338403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en-US" dirty="0" err="1"/>
              <a:t>Evaluarea</a:t>
            </a:r>
            <a:r>
              <a:rPr lang="en-US" dirty="0"/>
              <a:t> </a:t>
            </a:r>
            <a:r>
              <a:rPr lang="en-US" dirty="0" err="1"/>
              <a:t>vulnerabilităților</a:t>
            </a:r>
            <a:r>
              <a:rPr lang="en-US" dirty="0"/>
              <a:t> </a:t>
            </a:r>
            <a:r>
              <a:rPr lang="en-US" dirty="0" err="1"/>
              <a:t>este</a:t>
            </a:r>
            <a:r>
              <a:rPr lang="en-US" dirty="0"/>
              <a:t> </a:t>
            </a:r>
            <a:r>
              <a:rPr lang="en-US" dirty="0" err="1"/>
              <a:t>procesul</a:t>
            </a:r>
            <a:r>
              <a:rPr lang="en-US" dirty="0"/>
              <a:t> de </a:t>
            </a:r>
            <a:r>
              <a:rPr lang="en-US" dirty="0" err="1"/>
              <a:t>identificare</a:t>
            </a:r>
            <a:r>
              <a:rPr lang="en-US" dirty="0"/>
              <a:t>, </a:t>
            </a:r>
            <a:r>
              <a:rPr lang="en-US" dirty="0" err="1"/>
              <a:t>identificare</a:t>
            </a:r>
            <a:r>
              <a:rPr lang="en-US" dirty="0"/>
              <a:t>, </a:t>
            </a:r>
            <a:r>
              <a:rPr lang="en-US" dirty="0" err="1"/>
              <a:t>clasificare</a:t>
            </a:r>
            <a:r>
              <a:rPr lang="en-US" dirty="0"/>
              <a:t> </a:t>
            </a:r>
            <a:r>
              <a:rPr lang="en-US" dirty="0" err="1"/>
              <a:t>și</a:t>
            </a:r>
            <a:r>
              <a:rPr lang="en-US" dirty="0"/>
              <a:t> </a:t>
            </a:r>
            <a:r>
              <a:rPr lang="en-US" dirty="0" err="1"/>
              <a:t>prioritizare</a:t>
            </a:r>
            <a:r>
              <a:rPr lang="en-US" dirty="0"/>
              <a:t> a </a:t>
            </a:r>
            <a:r>
              <a:rPr lang="en-US" dirty="0" err="1"/>
              <a:t>vulnerabilităților</a:t>
            </a:r>
            <a:r>
              <a:rPr lang="en-US" dirty="0"/>
              <a:t> din </a:t>
            </a:r>
            <a:r>
              <a:rPr lang="en-US" dirty="0" err="1"/>
              <a:t>sistemele</a:t>
            </a:r>
            <a:r>
              <a:rPr lang="en-US" dirty="0"/>
              <a:t> </a:t>
            </a:r>
            <a:r>
              <a:rPr lang="en-US" dirty="0" err="1"/>
              <a:t>informatice</a:t>
            </a:r>
            <a:r>
              <a:rPr lang="en-US" dirty="0"/>
              <a:t>, </a:t>
            </a:r>
            <a:r>
              <a:rPr lang="en-US" dirty="0" err="1"/>
              <a:t>aplicațiile</a:t>
            </a:r>
            <a:r>
              <a:rPr lang="en-US" dirty="0"/>
              <a:t> </a:t>
            </a:r>
            <a:r>
              <a:rPr lang="en-US" dirty="0" err="1"/>
              <a:t>și</a:t>
            </a:r>
            <a:r>
              <a:rPr lang="en-US" dirty="0"/>
              <a:t> </a:t>
            </a:r>
            <a:r>
              <a:rPr lang="en-US" dirty="0" err="1"/>
              <a:t>infrastructurile</a:t>
            </a:r>
            <a:r>
              <a:rPr lang="en-US" dirty="0"/>
              <a:t> de </a:t>
            </a:r>
            <a:r>
              <a:rPr lang="en-US" dirty="0" err="1"/>
              <a:t>rețea</a:t>
            </a:r>
            <a:r>
              <a:rPr lang="en-US" dirty="0"/>
              <a:t>..</a:t>
            </a:r>
          </a:p>
          <a:p>
            <a:r>
              <a:rPr lang="en-US" dirty="0"/>
              <a:t>Un </a:t>
            </a:r>
            <a:r>
              <a:rPr lang="en-US" dirty="0" err="1"/>
              <a:t>proces</a:t>
            </a:r>
            <a:r>
              <a:rPr lang="en-US" dirty="0"/>
              <a:t> de </a:t>
            </a:r>
            <a:r>
              <a:rPr lang="en-US" dirty="0" err="1"/>
              <a:t>evaluare</a:t>
            </a:r>
            <a:r>
              <a:rPr lang="en-US" dirty="0"/>
              <a:t> a </a:t>
            </a:r>
            <a:r>
              <a:rPr lang="en-US" dirty="0" err="1"/>
              <a:t>vulnerabilității</a:t>
            </a:r>
            <a:r>
              <a:rPr lang="en-US" dirty="0"/>
              <a:t> are ca scop </a:t>
            </a:r>
            <a:r>
              <a:rPr lang="en-US" dirty="0" err="1"/>
              <a:t>identificarea</a:t>
            </a:r>
            <a:r>
              <a:rPr lang="en-US" dirty="0"/>
              <a:t> </a:t>
            </a:r>
            <a:r>
              <a:rPr lang="en-US" dirty="0" err="1"/>
              <a:t>amenințărilor</a:t>
            </a:r>
            <a:r>
              <a:rPr lang="en-US" dirty="0"/>
              <a:t> </a:t>
            </a:r>
            <a:r>
              <a:rPr lang="en-US" dirty="0" err="1"/>
              <a:t>și</a:t>
            </a:r>
            <a:r>
              <a:rPr lang="en-US" dirty="0"/>
              <a:t> a </a:t>
            </a:r>
            <a:r>
              <a:rPr lang="en-US" dirty="0" err="1"/>
              <a:t>riscurilor</a:t>
            </a:r>
            <a:r>
              <a:rPr lang="en-US" dirty="0"/>
              <a:t> pe care </a:t>
            </a:r>
            <a:r>
              <a:rPr lang="en-US" dirty="0" err="1"/>
              <a:t>acestea</a:t>
            </a:r>
            <a:r>
              <a:rPr lang="en-US" dirty="0"/>
              <a:t> le </a:t>
            </a:r>
            <a:r>
              <a:rPr lang="en-US" dirty="0" err="1"/>
              <a:t>prezintă</a:t>
            </a:r>
            <a:r>
              <a:rPr lang="en-US" dirty="0"/>
              <a:t>. </a:t>
            </a:r>
            <a:r>
              <a:rPr lang="en-US" dirty="0" err="1"/>
              <a:t>Adesea</a:t>
            </a:r>
            <a:r>
              <a:rPr lang="en-US" dirty="0"/>
              <a:t>, </a:t>
            </a:r>
            <a:r>
              <a:rPr lang="en-US" dirty="0" err="1"/>
              <a:t>acestea</a:t>
            </a:r>
            <a:r>
              <a:rPr lang="en-US" dirty="0"/>
              <a:t> </a:t>
            </a:r>
            <a:r>
              <a:rPr lang="en-US" dirty="0" err="1"/>
              <a:t>implică</a:t>
            </a:r>
            <a:r>
              <a:rPr lang="en-US" dirty="0"/>
              <a:t> </a:t>
            </a:r>
            <a:r>
              <a:rPr lang="en-US" dirty="0" err="1"/>
              <a:t>utilizarea</a:t>
            </a:r>
            <a:r>
              <a:rPr lang="en-US" dirty="0"/>
              <a:t> </a:t>
            </a:r>
            <a:r>
              <a:rPr lang="en-US" dirty="0" err="1"/>
              <a:t>unor</a:t>
            </a:r>
            <a:r>
              <a:rPr lang="en-US" dirty="0"/>
              <a:t> </a:t>
            </a:r>
            <a:r>
              <a:rPr lang="en-US" dirty="0" err="1"/>
              <a:t>instrumente</a:t>
            </a:r>
            <a:r>
              <a:rPr lang="en-US" dirty="0"/>
              <a:t> automate de </a:t>
            </a:r>
            <a:r>
              <a:rPr lang="en-US" dirty="0" err="1"/>
              <a:t>testare</a:t>
            </a:r>
            <a:r>
              <a:rPr lang="en-US" dirty="0"/>
              <a:t>, cum </a:t>
            </a:r>
            <a:r>
              <a:rPr lang="en-US" dirty="0" err="1"/>
              <a:t>ar</a:t>
            </a:r>
            <a:r>
              <a:rPr lang="en-US" dirty="0"/>
              <a:t> fi </a:t>
            </a:r>
            <a:r>
              <a:rPr lang="en-US" dirty="0" err="1"/>
              <a:t>scanere</a:t>
            </a:r>
            <a:r>
              <a:rPr lang="en-US" dirty="0"/>
              <a:t> de </a:t>
            </a:r>
            <a:r>
              <a:rPr lang="en-US" dirty="0" err="1"/>
              <a:t>securitate</a:t>
            </a:r>
            <a:r>
              <a:rPr lang="en-US" dirty="0"/>
              <a:t> a </a:t>
            </a:r>
            <a:r>
              <a:rPr lang="en-US" dirty="0" err="1"/>
              <a:t>rețelei</a:t>
            </a:r>
            <a:r>
              <a:rPr lang="en-US" dirty="0"/>
              <a:t>, ale </a:t>
            </a:r>
            <a:r>
              <a:rPr lang="en-US" dirty="0" err="1"/>
              <a:t>căror</a:t>
            </a:r>
            <a:r>
              <a:rPr lang="en-US" dirty="0"/>
              <a:t> </a:t>
            </a:r>
            <a:r>
              <a:rPr lang="en-US" dirty="0" err="1"/>
              <a:t>rezultate</a:t>
            </a:r>
            <a:r>
              <a:rPr lang="en-US" dirty="0"/>
              <a:t> sunt enumerate </a:t>
            </a:r>
            <a:r>
              <a:rPr lang="en-US" dirty="0" err="1"/>
              <a:t>într</a:t>
            </a:r>
            <a:r>
              <a:rPr lang="en-US" dirty="0"/>
              <a:t>-un </a:t>
            </a:r>
            <a:r>
              <a:rPr lang="en-US" dirty="0" err="1"/>
              <a:t>raport</a:t>
            </a:r>
            <a:r>
              <a:rPr lang="en-US" dirty="0"/>
              <a:t> de </a:t>
            </a:r>
            <a:r>
              <a:rPr lang="en-US" dirty="0" err="1"/>
              <a:t>evaluare</a:t>
            </a:r>
            <a:r>
              <a:rPr lang="en-US" dirty="0"/>
              <a:t> a </a:t>
            </a:r>
            <a:r>
              <a:rPr lang="en-US" dirty="0" err="1"/>
              <a:t>vulnerabilităților</a:t>
            </a:r>
            <a:r>
              <a:rPr lang="en-US" dirty="0"/>
              <a:t>..</a:t>
            </a:r>
          </a:p>
          <a:p>
            <a:r>
              <a:rPr lang="en-US" dirty="0" err="1"/>
              <a:t>Deoarece</a:t>
            </a:r>
            <a:r>
              <a:rPr lang="en-US" dirty="0"/>
              <a:t> </a:t>
            </a:r>
            <a:r>
              <a:rPr lang="en-US" dirty="0" err="1"/>
              <a:t>vulnerabilitățile</a:t>
            </a:r>
            <a:r>
              <a:rPr lang="en-US" dirty="0"/>
              <a:t> pot </a:t>
            </a:r>
            <a:r>
              <a:rPr lang="en-US" dirty="0" err="1"/>
              <a:t>permite</a:t>
            </a:r>
            <a:r>
              <a:rPr lang="en-US" dirty="0"/>
              <a:t> </a:t>
            </a:r>
            <a:r>
              <a:rPr lang="en-US" dirty="0" err="1"/>
              <a:t>hackerilor</a:t>
            </a:r>
            <a:r>
              <a:rPr lang="en-US" dirty="0"/>
              <a:t> </a:t>
            </a:r>
            <a:r>
              <a:rPr lang="en-US" dirty="0" err="1"/>
              <a:t>să</a:t>
            </a:r>
            <a:r>
              <a:rPr lang="en-US" dirty="0"/>
              <a:t> </a:t>
            </a:r>
            <a:r>
              <a:rPr lang="en-US" dirty="0" err="1"/>
              <a:t>obțină</a:t>
            </a:r>
            <a:r>
              <a:rPr lang="en-US" dirty="0"/>
              <a:t> </a:t>
            </a:r>
            <a:r>
              <a:rPr lang="en-US" dirty="0" err="1"/>
              <a:t>acces</a:t>
            </a:r>
            <a:r>
              <a:rPr lang="en-US" dirty="0"/>
              <a:t> la </a:t>
            </a:r>
            <a:r>
              <a:rPr lang="en-US" dirty="0" err="1"/>
              <a:t>sisteme</a:t>
            </a:r>
            <a:r>
              <a:rPr lang="en-US" dirty="0"/>
              <a:t> </a:t>
            </a:r>
            <a:r>
              <a:rPr lang="en-US" dirty="0" err="1"/>
              <a:t>și</a:t>
            </a:r>
            <a:r>
              <a:rPr lang="en-US" dirty="0"/>
              <a:t> </a:t>
            </a:r>
            <a:r>
              <a:rPr lang="en-US" dirty="0" err="1"/>
              <a:t>aplicații</a:t>
            </a:r>
            <a:r>
              <a:rPr lang="en-US" dirty="0"/>
              <a:t> IT, </a:t>
            </a:r>
            <a:r>
              <a:rPr lang="en-US" dirty="0" err="1"/>
              <a:t>este</a:t>
            </a:r>
            <a:r>
              <a:rPr lang="en-US" dirty="0"/>
              <a:t> </a:t>
            </a:r>
            <a:r>
              <a:rPr lang="en-US" dirty="0" err="1"/>
              <a:t>esențial</a:t>
            </a:r>
            <a:r>
              <a:rPr lang="en-US" dirty="0"/>
              <a:t> </a:t>
            </a:r>
            <a:r>
              <a:rPr lang="en-US" dirty="0" err="1"/>
              <a:t>pentru</a:t>
            </a:r>
            <a:r>
              <a:rPr lang="en-US" dirty="0"/>
              <a:t> </a:t>
            </a:r>
            <a:r>
              <a:rPr lang="en-US" dirty="0" err="1"/>
              <a:t>organizații</a:t>
            </a:r>
            <a:r>
              <a:rPr lang="en-US" dirty="0"/>
              <a:t> </a:t>
            </a:r>
            <a:r>
              <a:rPr lang="en-US" dirty="0" err="1"/>
              <a:t>să</a:t>
            </a:r>
            <a:r>
              <a:rPr lang="en-US" dirty="0"/>
              <a:t> </a:t>
            </a:r>
            <a:r>
              <a:rPr lang="en-US" dirty="0" err="1"/>
              <a:t>identifice</a:t>
            </a:r>
            <a:r>
              <a:rPr lang="en-US" dirty="0"/>
              <a:t> </a:t>
            </a:r>
            <a:r>
              <a:rPr lang="en-US" dirty="0" err="1"/>
              <a:t>și</a:t>
            </a:r>
            <a:r>
              <a:rPr lang="en-US" dirty="0"/>
              <a:t> </a:t>
            </a:r>
            <a:r>
              <a:rPr lang="en-US" dirty="0" err="1"/>
              <a:t>să</a:t>
            </a:r>
            <a:r>
              <a:rPr lang="en-US" dirty="0"/>
              <a:t> </a:t>
            </a:r>
            <a:r>
              <a:rPr lang="en-US" dirty="0" err="1"/>
              <a:t>remedieze</a:t>
            </a:r>
            <a:r>
              <a:rPr lang="en-US" dirty="0"/>
              <a:t> </a:t>
            </a:r>
            <a:r>
              <a:rPr lang="en-US" dirty="0" err="1"/>
              <a:t>vulnerabilitățile</a:t>
            </a:r>
            <a:r>
              <a:rPr lang="en-US" dirty="0"/>
              <a:t> </a:t>
            </a:r>
            <a:r>
              <a:rPr lang="en-US" dirty="0" err="1"/>
              <a:t>înainte</a:t>
            </a:r>
            <a:r>
              <a:rPr lang="en-US" dirty="0"/>
              <a:t> ca </a:t>
            </a:r>
            <a:r>
              <a:rPr lang="en-US" dirty="0" err="1"/>
              <a:t>acestea</a:t>
            </a:r>
            <a:r>
              <a:rPr lang="en-US" dirty="0"/>
              <a:t> </a:t>
            </a:r>
            <a:r>
              <a:rPr lang="en-US" dirty="0" err="1"/>
              <a:t>să</a:t>
            </a:r>
            <a:r>
              <a:rPr lang="en-US" dirty="0"/>
              <a:t> fie </a:t>
            </a:r>
            <a:r>
              <a:rPr lang="en-US" dirty="0" err="1"/>
              <a:t>exploatate</a:t>
            </a:r>
            <a:r>
              <a:rPr lang="en-US" dirty="0"/>
              <a:t>. O </a:t>
            </a:r>
            <a:r>
              <a:rPr lang="en-US" dirty="0" err="1"/>
              <a:t>evaluare</a:t>
            </a:r>
            <a:r>
              <a:rPr lang="en-US" dirty="0"/>
              <a:t> </a:t>
            </a:r>
            <a:r>
              <a:rPr lang="en-US" dirty="0" err="1"/>
              <a:t>cuprinzătoare</a:t>
            </a:r>
            <a:r>
              <a:rPr lang="en-US" dirty="0"/>
              <a:t> a </a:t>
            </a:r>
            <a:r>
              <a:rPr lang="en-US" dirty="0" err="1"/>
              <a:t>vulnerabilității</a:t>
            </a:r>
            <a:r>
              <a:rPr lang="en-US" dirty="0"/>
              <a:t> </a:t>
            </a:r>
            <a:r>
              <a:rPr lang="en-US" dirty="0" err="1"/>
              <a:t>combinată</a:t>
            </a:r>
            <a:r>
              <a:rPr lang="en-US" dirty="0"/>
              <a:t> cu un program de management </a:t>
            </a:r>
            <a:r>
              <a:rPr lang="en-US" dirty="0" err="1"/>
              <a:t>poate</a:t>
            </a:r>
            <a:r>
              <a:rPr lang="en-US" dirty="0"/>
              <a:t> </a:t>
            </a:r>
            <a:r>
              <a:rPr lang="en-US" dirty="0" err="1"/>
              <a:t>ajuta</a:t>
            </a:r>
            <a:r>
              <a:rPr lang="en-US" dirty="0"/>
              <a:t> </a:t>
            </a:r>
            <a:r>
              <a:rPr lang="en-US" dirty="0" err="1"/>
              <a:t>companiile</a:t>
            </a:r>
            <a:r>
              <a:rPr lang="en-US" dirty="0"/>
              <a:t> </a:t>
            </a:r>
            <a:r>
              <a:rPr lang="en-US" dirty="0" err="1"/>
              <a:t>să</a:t>
            </a:r>
            <a:r>
              <a:rPr lang="en-US" dirty="0"/>
              <a:t> </a:t>
            </a:r>
            <a:r>
              <a:rPr lang="en-US" dirty="0" err="1"/>
              <a:t>își</a:t>
            </a:r>
            <a:r>
              <a:rPr lang="en-US" dirty="0"/>
              <a:t> </a:t>
            </a:r>
            <a:r>
              <a:rPr lang="en-US" dirty="0" err="1"/>
              <a:t>îmbunătățească</a:t>
            </a:r>
            <a:r>
              <a:rPr lang="en-US" dirty="0"/>
              <a:t> </a:t>
            </a:r>
            <a:r>
              <a:rPr lang="en-US" dirty="0" err="1"/>
              <a:t>securitatea</a:t>
            </a:r>
            <a:r>
              <a:rPr lang="en-US" dirty="0"/>
              <a:t> </a:t>
            </a:r>
            <a:r>
              <a:rPr lang="en-US" dirty="0" err="1"/>
              <a:t>sistemelor</a:t>
            </a:r>
            <a:r>
              <a:rPr lang="en-US" dirty="0"/>
              <a:t>.</a:t>
            </a:r>
          </a:p>
          <a:p>
            <a:endParaRPr lang="tr-TR" dirty="0"/>
          </a:p>
        </p:txBody>
      </p:sp>
      <p:pic>
        <p:nvPicPr>
          <p:cNvPr id="9" name="Grafik 4">
            <a:extLst>
              <a:ext uri="{FF2B5EF4-FFF2-40B4-BE49-F238E27FC236}">
                <a16:creationId xmlns:a16="http://schemas.microsoft.com/office/drawing/2014/main" id="{4CE3EE16-3136-B1E4-651F-376CE717B49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/>
        </p:blipFill>
        <p:spPr>
          <a:xfrm>
            <a:off x="371649" y="404996"/>
            <a:ext cx="903341" cy="1135737"/>
          </a:xfrm>
          <a:prstGeom prst="rect">
            <a:avLst/>
          </a:prstGeom>
        </p:spPr>
      </p:pic>
      <p:pic>
        <p:nvPicPr>
          <p:cNvPr id="11" name="Picture 2">
            <a:extLst>
              <a:ext uri="{FF2B5EF4-FFF2-40B4-BE49-F238E27FC236}">
                <a16:creationId xmlns:a16="http://schemas.microsoft.com/office/drawing/2014/main" id="{F4CEB4A8-E927-D02E-40C8-1D238C3C0B4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8353886" y="643491"/>
            <a:ext cx="3194647" cy="6973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75269129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Click="0" advTm="17000">
        <p15:prstTrans prst="pageCurlDouble"/>
      </p:transition>
    </mc:Choice>
    <mc:Fallback xmlns="">
      <p:transition spd="slow" advClick="0" advTm="17000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>
            <a:extLst>
              <a:ext uri="{FF2B5EF4-FFF2-40B4-BE49-F238E27FC236}">
                <a16:creationId xmlns:a16="http://schemas.microsoft.com/office/drawing/2014/main" id="{856D7D77-C6F0-3540-BD26-BEC1853BB73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823621" y="310082"/>
            <a:ext cx="10515600" cy="1325563"/>
          </a:xfrm>
        </p:spPr>
        <p:txBody>
          <a:bodyPr/>
          <a:lstStyle/>
          <a:p>
            <a:r>
              <a:rPr lang="en-US" dirty="0"/>
              <a:t>2.2.	 </a:t>
            </a:r>
            <a:r>
              <a:rPr lang="en-US" dirty="0" err="1"/>
              <a:t>Importanța</a:t>
            </a:r>
            <a:r>
              <a:rPr lang="en-US" dirty="0"/>
              <a:t> </a:t>
            </a:r>
            <a:r>
              <a:rPr lang="en-US" dirty="0" err="1"/>
              <a:t>evaluării</a:t>
            </a:r>
            <a:r>
              <a:rPr lang="en-US" dirty="0"/>
              <a:t> </a:t>
            </a:r>
            <a:br>
              <a:rPr lang="en-US" dirty="0"/>
            </a:br>
            <a:r>
              <a:rPr lang="en-US" dirty="0" err="1"/>
              <a:t>vulnerabilității</a:t>
            </a:r>
            <a:endParaRPr lang="tr-TR" dirty="0"/>
          </a:p>
        </p:txBody>
      </p:sp>
      <p:sp>
        <p:nvSpPr>
          <p:cNvPr id="3" name="İçerik Yer Tutucusu 2">
            <a:extLst>
              <a:ext uri="{FF2B5EF4-FFF2-40B4-BE49-F238E27FC236}">
                <a16:creationId xmlns:a16="http://schemas.microsoft.com/office/drawing/2014/main" id="{4181884B-D815-5585-3EDC-3DF29A262C3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pPr algn="just"/>
            <a:r>
              <a:rPr lang="en-US" sz="2400" dirty="0" err="1"/>
              <a:t>Pentru</a:t>
            </a:r>
            <a:r>
              <a:rPr lang="en-US" sz="2400" dirty="0"/>
              <a:t> a lumina </a:t>
            </a:r>
            <a:r>
              <a:rPr lang="en-US" sz="2400" dirty="0" err="1"/>
              <a:t>mai</a:t>
            </a:r>
            <a:r>
              <a:rPr lang="en-US" sz="2400" dirty="0"/>
              <a:t> bine </a:t>
            </a:r>
            <a:r>
              <a:rPr lang="en-US" sz="2400" dirty="0" err="1"/>
              <a:t>importanța</a:t>
            </a:r>
            <a:r>
              <a:rPr lang="en-US" sz="2400" dirty="0"/>
              <a:t> </a:t>
            </a:r>
            <a:r>
              <a:rPr lang="en-US" sz="2400" dirty="0" err="1"/>
              <a:t>evaluării</a:t>
            </a:r>
            <a:r>
              <a:rPr lang="en-US" sz="2400" dirty="0"/>
              <a:t> </a:t>
            </a:r>
            <a:r>
              <a:rPr lang="en-US" sz="2400" dirty="0" err="1"/>
              <a:t>vulnerabilității</a:t>
            </a:r>
            <a:r>
              <a:rPr lang="en-US" sz="2400" dirty="0"/>
              <a:t>, </a:t>
            </a:r>
            <a:r>
              <a:rPr lang="en-US" sz="2400" dirty="0" err="1"/>
              <a:t>să</a:t>
            </a:r>
            <a:r>
              <a:rPr lang="en-US" sz="2400" dirty="0"/>
              <a:t> o </a:t>
            </a:r>
            <a:r>
              <a:rPr lang="en-US" sz="2400" dirty="0" err="1"/>
              <a:t>luăm</a:t>
            </a:r>
            <a:r>
              <a:rPr lang="en-US" sz="2400" dirty="0"/>
              <a:t> </a:t>
            </a:r>
            <a:r>
              <a:rPr lang="en-US" sz="2400" dirty="0" err="1"/>
              <a:t>în</a:t>
            </a:r>
            <a:r>
              <a:rPr lang="en-US" sz="2400" dirty="0"/>
              <a:t> </a:t>
            </a:r>
            <a:r>
              <a:rPr lang="en-US" sz="2400" dirty="0" err="1"/>
              <a:t>considerare</a:t>
            </a:r>
            <a:r>
              <a:rPr lang="en-US" sz="2400" dirty="0"/>
              <a:t> </a:t>
            </a:r>
            <a:r>
              <a:rPr lang="en-US" sz="2400" dirty="0" err="1"/>
              <a:t>prin</a:t>
            </a:r>
            <a:r>
              <a:rPr lang="en-US" sz="2400" dirty="0"/>
              <a:t> </a:t>
            </a:r>
            <a:r>
              <a:rPr lang="en-US" sz="2400" dirty="0" err="1"/>
              <a:t>ochii</a:t>
            </a:r>
            <a:r>
              <a:rPr lang="en-US" sz="2400" dirty="0"/>
              <a:t> </a:t>
            </a:r>
            <a:r>
              <a:rPr lang="en-US" sz="2400" dirty="0" err="1"/>
              <a:t>unui</a:t>
            </a:r>
            <a:r>
              <a:rPr lang="en-US" sz="2400" dirty="0"/>
              <a:t> </a:t>
            </a:r>
            <a:r>
              <a:rPr lang="en-US" sz="2400" dirty="0" err="1"/>
              <a:t>proprietar</a:t>
            </a:r>
            <a:r>
              <a:rPr lang="en-US" sz="2400" dirty="0"/>
              <a:t> </a:t>
            </a:r>
            <a:r>
              <a:rPr lang="en-US" sz="2400" dirty="0" err="1"/>
              <a:t>fizic</a:t>
            </a:r>
            <a:r>
              <a:rPr lang="en-US" sz="2400" dirty="0"/>
              <a:t> de </a:t>
            </a:r>
            <a:r>
              <a:rPr lang="en-US" sz="2400" dirty="0" err="1"/>
              <a:t>proprietate</a:t>
            </a:r>
            <a:r>
              <a:rPr lang="en-US" sz="2400" dirty="0"/>
              <a:t>. </a:t>
            </a:r>
            <a:r>
              <a:rPr lang="en-US" sz="2400" dirty="0" err="1"/>
              <a:t>Dacă</a:t>
            </a:r>
            <a:r>
              <a:rPr lang="en-US" sz="2400" dirty="0"/>
              <a:t> </a:t>
            </a:r>
            <a:r>
              <a:rPr lang="en-US" sz="2400" dirty="0" err="1"/>
              <a:t>dețineți</a:t>
            </a:r>
            <a:r>
              <a:rPr lang="en-US" sz="2400" dirty="0"/>
              <a:t> o </a:t>
            </a:r>
            <a:r>
              <a:rPr lang="en-US" sz="2400" dirty="0" err="1"/>
              <a:t>clădire</a:t>
            </a:r>
            <a:r>
              <a:rPr lang="en-US" sz="2400" dirty="0"/>
              <a:t> </a:t>
            </a:r>
            <a:r>
              <a:rPr lang="en-US" sz="2400" dirty="0" err="1"/>
              <a:t>valoroasă</a:t>
            </a:r>
            <a:r>
              <a:rPr lang="en-US" sz="2400" dirty="0"/>
              <a:t>, </a:t>
            </a:r>
            <a:r>
              <a:rPr lang="en-US" sz="2400" dirty="0" err="1"/>
              <a:t>probabil</a:t>
            </a:r>
            <a:r>
              <a:rPr lang="en-US" sz="2400" dirty="0"/>
              <a:t> </a:t>
            </a:r>
            <a:r>
              <a:rPr lang="en-US" sz="2400" dirty="0" err="1"/>
              <a:t>că</a:t>
            </a:r>
            <a:r>
              <a:rPr lang="en-US" sz="2400" dirty="0"/>
              <a:t> </a:t>
            </a:r>
            <a:r>
              <a:rPr lang="en-US" sz="2400" dirty="0" err="1"/>
              <a:t>luați</a:t>
            </a:r>
            <a:r>
              <a:rPr lang="en-US" sz="2400" dirty="0"/>
              <a:t> o </a:t>
            </a:r>
            <a:r>
              <a:rPr lang="en-US" sz="2400" dirty="0" err="1"/>
              <a:t>serie</a:t>
            </a:r>
            <a:r>
              <a:rPr lang="en-US" sz="2400" dirty="0"/>
              <a:t> de </a:t>
            </a:r>
            <a:r>
              <a:rPr lang="en-US" sz="2400" dirty="0" err="1"/>
              <a:t>măsuri</a:t>
            </a:r>
            <a:r>
              <a:rPr lang="en-US" sz="2400" dirty="0"/>
              <a:t> </a:t>
            </a:r>
            <a:r>
              <a:rPr lang="en-US" sz="2400" dirty="0" err="1"/>
              <a:t>pentru</a:t>
            </a:r>
            <a:r>
              <a:rPr lang="en-US" sz="2400" dirty="0"/>
              <a:t> </a:t>
            </a:r>
            <a:r>
              <a:rPr lang="en-US" sz="2400" dirty="0" err="1"/>
              <a:t>ao</a:t>
            </a:r>
            <a:r>
              <a:rPr lang="en-US" sz="2400" dirty="0"/>
              <a:t> </a:t>
            </a:r>
            <a:r>
              <a:rPr lang="en-US" sz="2400" dirty="0" err="1"/>
              <a:t>proteja</a:t>
            </a:r>
            <a:r>
              <a:rPr lang="en-US" sz="2400" dirty="0"/>
              <a:t>: o </a:t>
            </a:r>
            <a:r>
              <a:rPr lang="en-US" sz="2400" dirty="0" err="1"/>
              <a:t>întrețineți</a:t>
            </a:r>
            <a:r>
              <a:rPr lang="en-US" sz="2400" dirty="0"/>
              <a:t>, o </a:t>
            </a:r>
            <a:r>
              <a:rPr lang="en-US" sz="2400" dirty="0" err="1"/>
              <a:t>asigurați</a:t>
            </a:r>
            <a:r>
              <a:rPr lang="en-US" sz="2400" dirty="0"/>
              <a:t> </a:t>
            </a:r>
            <a:r>
              <a:rPr lang="en-US" sz="2400" dirty="0" err="1"/>
              <a:t>și</a:t>
            </a:r>
            <a:r>
              <a:rPr lang="en-US" sz="2400" dirty="0"/>
              <a:t> </a:t>
            </a:r>
            <a:r>
              <a:rPr lang="en-US" sz="2400" dirty="0" err="1"/>
              <a:t>vă</a:t>
            </a:r>
            <a:r>
              <a:rPr lang="en-US" sz="2400" dirty="0"/>
              <a:t> </a:t>
            </a:r>
            <a:r>
              <a:rPr lang="en-US" sz="2400" dirty="0" err="1"/>
              <a:t>asigurați</a:t>
            </a:r>
            <a:r>
              <a:rPr lang="en-US" sz="2400" dirty="0"/>
              <a:t> </a:t>
            </a:r>
            <a:r>
              <a:rPr lang="en-US" sz="2400" dirty="0" err="1"/>
              <a:t>că</a:t>
            </a:r>
            <a:r>
              <a:rPr lang="en-US" sz="2400" dirty="0"/>
              <a:t> </a:t>
            </a:r>
            <a:r>
              <a:rPr lang="en-US" sz="2400" dirty="0" err="1"/>
              <a:t>ușile</a:t>
            </a:r>
            <a:r>
              <a:rPr lang="en-US" sz="2400" dirty="0"/>
              <a:t>, </a:t>
            </a:r>
            <a:r>
              <a:rPr lang="en-US" sz="2400" dirty="0" err="1"/>
              <a:t>ferestrele</a:t>
            </a:r>
            <a:r>
              <a:rPr lang="en-US" sz="2400" dirty="0"/>
              <a:t> sunt </a:t>
            </a:r>
            <a:r>
              <a:rPr lang="en-US" sz="2400" dirty="0" err="1"/>
              <a:t>încuiate</a:t>
            </a:r>
            <a:r>
              <a:rPr lang="en-US" sz="2400" dirty="0"/>
              <a:t> </a:t>
            </a:r>
            <a:r>
              <a:rPr lang="en-US" sz="2400" dirty="0" err="1"/>
              <a:t>și</a:t>
            </a:r>
            <a:r>
              <a:rPr lang="en-US" sz="2400" dirty="0"/>
              <a:t> </a:t>
            </a:r>
            <a:r>
              <a:rPr lang="en-US" sz="2400" dirty="0" err="1"/>
              <a:t>alarmele</a:t>
            </a:r>
            <a:r>
              <a:rPr lang="en-US" sz="2400" dirty="0"/>
              <a:t> sunt activate. </a:t>
            </a:r>
            <a:r>
              <a:rPr lang="en-US" sz="2400" dirty="0" err="1"/>
              <a:t>Toți</a:t>
            </a:r>
            <a:r>
              <a:rPr lang="en-US" sz="2400" dirty="0"/>
              <a:t> </a:t>
            </a:r>
            <a:r>
              <a:rPr lang="en-US" sz="2400" dirty="0" err="1"/>
              <a:t>acești</a:t>
            </a:r>
            <a:r>
              <a:rPr lang="en-US" sz="2400" dirty="0"/>
              <a:t> </a:t>
            </a:r>
            <a:r>
              <a:rPr lang="en-US" sz="2400" dirty="0" err="1"/>
              <a:t>pași</a:t>
            </a:r>
            <a:r>
              <a:rPr lang="en-US" sz="2400" dirty="0"/>
              <a:t> pot fi </a:t>
            </a:r>
            <a:r>
              <a:rPr lang="en-US" sz="2400" dirty="0" err="1"/>
              <a:t>numiți</a:t>
            </a:r>
            <a:r>
              <a:rPr lang="en-US" sz="2400" dirty="0"/>
              <a:t> </a:t>
            </a:r>
            <a:r>
              <a:rPr lang="en-US" sz="2400" dirty="0" err="1"/>
              <a:t>gestionarea</a:t>
            </a:r>
            <a:r>
              <a:rPr lang="en-US" sz="2400" dirty="0"/>
              <a:t> </a:t>
            </a:r>
            <a:r>
              <a:rPr lang="en-US" sz="2400" dirty="0" err="1"/>
              <a:t>riscului</a:t>
            </a:r>
            <a:r>
              <a:rPr lang="en-US" sz="2400" dirty="0"/>
              <a:t> </a:t>
            </a:r>
            <a:r>
              <a:rPr lang="en-US" sz="2400" dirty="0" err="1"/>
              <a:t>asupra</a:t>
            </a:r>
            <a:r>
              <a:rPr lang="en-US" sz="2400" dirty="0"/>
              <a:t> </a:t>
            </a:r>
            <a:r>
              <a:rPr lang="en-US" sz="2400" dirty="0" err="1"/>
              <a:t>proprietății</a:t>
            </a:r>
            <a:r>
              <a:rPr lang="en-US" sz="2400" dirty="0"/>
              <a:t> </a:t>
            </a:r>
            <a:r>
              <a:rPr lang="en-US" sz="2400" dirty="0" err="1"/>
              <a:t>și</a:t>
            </a:r>
            <a:r>
              <a:rPr lang="en-US" sz="2400" dirty="0"/>
              <a:t> </a:t>
            </a:r>
            <a:r>
              <a:rPr lang="en-US" sz="2400" dirty="0" err="1"/>
              <a:t>conținutului</a:t>
            </a:r>
            <a:r>
              <a:rPr lang="en-US" sz="2400" dirty="0"/>
              <a:t> </a:t>
            </a:r>
            <a:r>
              <a:rPr lang="en-US" sz="2400" dirty="0" err="1"/>
              <a:t>acesteia</a:t>
            </a:r>
            <a:r>
              <a:rPr lang="en-US" sz="2400" dirty="0"/>
              <a:t>.</a:t>
            </a:r>
          </a:p>
          <a:p>
            <a:pPr algn="just"/>
            <a:r>
              <a:rPr lang="en-US" sz="2400" dirty="0" err="1"/>
              <a:t>Acum</a:t>
            </a:r>
            <a:r>
              <a:rPr lang="en-US" sz="2400" dirty="0"/>
              <a:t> </a:t>
            </a:r>
            <a:r>
              <a:rPr lang="en-US" sz="2400" dirty="0" err="1"/>
              <a:t>ce</a:t>
            </a:r>
            <a:r>
              <a:rPr lang="en-US" sz="2400" dirty="0"/>
              <a:t> se </a:t>
            </a:r>
            <a:r>
              <a:rPr lang="en-US" sz="2400" dirty="0" err="1"/>
              <a:t>întâmplă</a:t>
            </a:r>
            <a:r>
              <a:rPr lang="en-US" sz="2400" dirty="0"/>
              <a:t> </a:t>
            </a:r>
            <a:r>
              <a:rPr lang="en-US" sz="2400" dirty="0" err="1"/>
              <a:t>dacă</a:t>
            </a:r>
            <a:r>
              <a:rPr lang="en-US" sz="2400" dirty="0"/>
              <a:t> ai </a:t>
            </a:r>
            <a:r>
              <a:rPr lang="en-US" sz="2400" dirty="0" err="1"/>
              <a:t>putea</a:t>
            </a:r>
            <a:r>
              <a:rPr lang="en-US" sz="2400" dirty="0"/>
              <a:t> </a:t>
            </a:r>
            <a:r>
              <a:rPr lang="en-US" sz="2400" dirty="0" err="1"/>
              <a:t>angaja</a:t>
            </a:r>
            <a:r>
              <a:rPr lang="en-US" sz="2400" dirty="0"/>
              <a:t> pe </a:t>
            </a:r>
            <a:r>
              <a:rPr lang="en-US" sz="2400" dirty="0" err="1"/>
              <a:t>cineva</a:t>
            </a:r>
            <a:r>
              <a:rPr lang="en-US" sz="2400" dirty="0"/>
              <a:t> </a:t>
            </a:r>
            <a:r>
              <a:rPr lang="en-US" sz="2400" dirty="0" err="1"/>
              <a:t>să</a:t>
            </a:r>
            <a:r>
              <a:rPr lang="en-US" sz="2400" dirty="0"/>
              <a:t> </a:t>
            </a:r>
            <a:r>
              <a:rPr lang="en-US" sz="2400" dirty="0" err="1"/>
              <a:t>testeze</a:t>
            </a:r>
            <a:r>
              <a:rPr lang="en-US" sz="2400" dirty="0"/>
              <a:t> </a:t>
            </a:r>
            <a:r>
              <a:rPr lang="en-US" sz="2400" dirty="0" err="1"/>
              <a:t>și</a:t>
            </a:r>
            <a:r>
              <a:rPr lang="en-US" sz="2400" dirty="0"/>
              <a:t> </a:t>
            </a:r>
            <a:r>
              <a:rPr lang="en-US" sz="2400" dirty="0" err="1"/>
              <a:t>să</a:t>
            </a:r>
            <a:r>
              <a:rPr lang="en-US" sz="2400" dirty="0"/>
              <a:t> </a:t>
            </a:r>
            <a:r>
              <a:rPr lang="en-US" sz="2400" dirty="0" err="1"/>
              <a:t>raporteze</a:t>
            </a:r>
            <a:r>
              <a:rPr lang="en-US" sz="2400" dirty="0"/>
              <a:t> </a:t>
            </a:r>
            <a:r>
              <a:rPr lang="en-US" sz="2400" dirty="0" err="1"/>
              <a:t>alarmele</a:t>
            </a:r>
            <a:r>
              <a:rPr lang="en-US" sz="2400" dirty="0"/>
              <a:t> </a:t>
            </a:r>
            <a:r>
              <a:rPr lang="en-US" sz="2400" dirty="0" err="1"/>
              <a:t>și</a:t>
            </a:r>
            <a:r>
              <a:rPr lang="en-US" sz="2400" dirty="0"/>
              <a:t> </a:t>
            </a:r>
            <a:r>
              <a:rPr lang="en-US" sz="2400" dirty="0" err="1"/>
              <a:t>apărările</a:t>
            </a:r>
            <a:r>
              <a:rPr lang="en-US" sz="2400" dirty="0"/>
              <a:t> tale </a:t>
            </a:r>
            <a:r>
              <a:rPr lang="en-US" sz="2400" dirty="0" err="1"/>
              <a:t>externe</a:t>
            </a:r>
            <a:r>
              <a:rPr lang="en-US" sz="2400" dirty="0"/>
              <a:t>? </a:t>
            </a:r>
            <a:r>
              <a:rPr lang="en-US" sz="2400" dirty="0" err="1"/>
              <a:t>Vulnerabilitățile</a:t>
            </a:r>
            <a:r>
              <a:rPr lang="en-US" sz="2400" dirty="0"/>
              <a:t> de </a:t>
            </a:r>
            <a:r>
              <a:rPr lang="en-US" sz="2400" dirty="0" err="1"/>
              <a:t>securitate</a:t>
            </a:r>
            <a:r>
              <a:rPr lang="en-US" sz="2400" dirty="0"/>
              <a:t> </a:t>
            </a:r>
            <a:r>
              <a:rPr lang="en-US" sz="2400" dirty="0" err="1"/>
              <a:t>cibernetică</a:t>
            </a:r>
            <a:r>
              <a:rPr lang="en-US" sz="2400" dirty="0"/>
              <a:t> sunt </a:t>
            </a:r>
            <a:r>
              <a:rPr lang="en-US" sz="2400" dirty="0" err="1"/>
              <a:t>abordate</a:t>
            </a:r>
            <a:r>
              <a:rPr lang="en-US" sz="2400" dirty="0"/>
              <a:t> </a:t>
            </a:r>
            <a:r>
              <a:rPr lang="en-US" sz="2400" dirty="0" err="1"/>
              <a:t>într</a:t>
            </a:r>
            <a:r>
              <a:rPr lang="en-US" sz="2400" dirty="0"/>
              <a:t>-un mod similar. </a:t>
            </a:r>
            <a:r>
              <a:rPr lang="en-US" sz="2400" dirty="0" err="1"/>
              <a:t>Managementul</a:t>
            </a:r>
            <a:r>
              <a:rPr lang="en-US" sz="2400" dirty="0"/>
              <a:t> </a:t>
            </a:r>
            <a:r>
              <a:rPr lang="en-US" sz="2400" dirty="0" err="1"/>
              <a:t>vulnerabilităților</a:t>
            </a:r>
            <a:r>
              <a:rPr lang="en-US" sz="2400" dirty="0"/>
              <a:t> </a:t>
            </a:r>
            <a:r>
              <a:rPr lang="en-US" sz="2400" dirty="0" err="1"/>
              <a:t>este</a:t>
            </a:r>
            <a:r>
              <a:rPr lang="en-US" sz="2400" dirty="0"/>
              <a:t> o </a:t>
            </a:r>
            <a:r>
              <a:rPr lang="en-US" sz="2400" dirty="0" err="1"/>
              <a:t>strategie</a:t>
            </a:r>
            <a:r>
              <a:rPr lang="en-US" sz="2400" dirty="0"/>
              <a:t> </a:t>
            </a:r>
            <a:r>
              <a:rPr lang="en-US" sz="2400" dirty="0" err="1"/>
              <a:t>generală</a:t>
            </a:r>
            <a:r>
              <a:rPr lang="en-US" sz="2400" dirty="0"/>
              <a:t> </a:t>
            </a:r>
            <a:r>
              <a:rPr lang="en-US" sz="2400" dirty="0" err="1"/>
              <a:t>și</a:t>
            </a:r>
            <a:r>
              <a:rPr lang="en-US" sz="2400" dirty="0"/>
              <a:t> </a:t>
            </a:r>
            <a:r>
              <a:rPr lang="en-US" sz="2400" dirty="0" err="1"/>
              <a:t>continuă</a:t>
            </a:r>
            <a:r>
              <a:rPr lang="en-US" sz="2400" dirty="0"/>
              <a:t>, </a:t>
            </a:r>
            <a:r>
              <a:rPr lang="en-US" sz="2400" dirty="0" err="1"/>
              <a:t>în</a:t>
            </a:r>
            <a:r>
              <a:rPr lang="en-US" sz="2400" dirty="0"/>
              <a:t> </a:t>
            </a:r>
            <a:r>
              <a:rPr lang="en-US" sz="2400" dirty="0" err="1"/>
              <a:t>timp</a:t>
            </a:r>
            <a:r>
              <a:rPr lang="en-US" sz="2400" dirty="0"/>
              <a:t> </a:t>
            </a:r>
            <a:r>
              <a:rPr lang="en-US" sz="2400" dirty="0" err="1"/>
              <a:t>ce</a:t>
            </a:r>
            <a:r>
              <a:rPr lang="en-US" sz="2400" dirty="0"/>
              <a:t> </a:t>
            </a:r>
            <a:r>
              <a:rPr lang="en-US" sz="2400" dirty="0" err="1"/>
              <a:t>evaluările</a:t>
            </a:r>
            <a:r>
              <a:rPr lang="en-US" sz="2400" dirty="0"/>
              <a:t> </a:t>
            </a:r>
            <a:r>
              <a:rPr lang="en-US" sz="2400" dirty="0" err="1"/>
              <a:t>vulnerabilităților</a:t>
            </a:r>
            <a:r>
              <a:rPr lang="en-US" sz="2400" dirty="0"/>
              <a:t> sunt un instrument specific </a:t>
            </a:r>
            <a:r>
              <a:rPr lang="en-US" sz="2400" dirty="0" err="1"/>
              <a:t>utilizat</a:t>
            </a:r>
            <a:r>
              <a:rPr lang="en-US" sz="2400" dirty="0"/>
              <a:t> </a:t>
            </a:r>
            <a:r>
              <a:rPr lang="en-US" sz="2400" dirty="0" err="1"/>
              <a:t>în</a:t>
            </a:r>
            <a:r>
              <a:rPr lang="en-US" sz="2400" dirty="0"/>
              <a:t> </a:t>
            </a:r>
            <a:r>
              <a:rPr lang="en-US" sz="2400" dirty="0" err="1"/>
              <a:t>această</a:t>
            </a:r>
            <a:r>
              <a:rPr lang="en-US" sz="2400" dirty="0"/>
              <a:t> </a:t>
            </a:r>
            <a:r>
              <a:rPr lang="en-US" sz="2400" dirty="0" err="1"/>
              <a:t>strategie</a:t>
            </a:r>
            <a:r>
              <a:rPr lang="en-US" sz="2400" dirty="0"/>
              <a:t> de management </a:t>
            </a:r>
            <a:r>
              <a:rPr lang="en-US" sz="2400" dirty="0" err="1"/>
              <a:t>mai</a:t>
            </a:r>
            <a:r>
              <a:rPr lang="en-US" sz="2400" dirty="0"/>
              <a:t> </a:t>
            </a:r>
            <a:r>
              <a:rPr lang="en-US" sz="2400" dirty="0" err="1"/>
              <a:t>largă</a:t>
            </a:r>
            <a:r>
              <a:rPr lang="en-US" sz="2400" dirty="0"/>
              <a:t>.</a:t>
            </a:r>
          </a:p>
          <a:p>
            <a:pPr algn="just"/>
            <a:r>
              <a:rPr lang="en-US" sz="2400" dirty="0"/>
              <a:t>O </a:t>
            </a:r>
            <a:r>
              <a:rPr lang="en-US" sz="2400" dirty="0" err="1"/>
              <a:t>evaluare</a:t>
            </a:r>
            <a:r>
              <a:rPr lang="en-US" sz="2400" dirty="0"/>
              <a:t> a </a:t>
            </a:r>
            <a:r>
              <a:rPr lang="en-US" sz="2400" dirty="0" err="1"/>
              <a:t>vulnerabilității</a:t>
            </a:r>
            <a:r>
              <a:rPr lang="en-US" sz="2400" dirty="0"/>
              <a:t> </a:t>
            </a:r>
            <a:r>
              <a:rPr lang="en-US" sz="2400" dirty="0" err="1"/>
              <a:t>oferă</a:t>
            </a:r>
            <a:r>
              <a:rPr lang="en-US" sz="2400" dirty="0"/>
              <a:t> </a:t>
            </a:r>
            <a:r>
              <a:rPr lang="en-US" sz="2400" dirty="0" err="1"/>
              <a:t>unei</a:t>
            </a:r>
            <a:r>
              <a:rPr lang="en-US" sz="2400" dirty="0"/>
              <a:t> </a:t>
            </a:r>
            <a:r>
              <a:rPr lang="en-US" sz="2400" dirty="0" err="1"/>
              <a:t>organizații</a:t>
            </a:r>
            <a:r>
              <a:rPr lang="en-US" sz="2400" dirty="0"/>
              <a:t> </a:t>
            </a:r>
            <a:r>
              <a:rPr lang="en-US" sz="2400" dirty="0" err="1"/>
              <a:t>informații</a:t>
            </a:r>
            <a:r>
              <a:rPr lang="en-US" sz="2400" dirty="0"/>
              <a:t> </a:t>
            </a:r>
            <a:r>
              <a:rPr lang="en-US" sz="2400" dirty="0" err="1"/>
              <a:t>detaliate</a:t>
            </a:r>
            <a:r>
              <a:rPr lang="en-US" sz="2400" dirty="0"/>
              <a:t> </a:t>
            </a:r>
            <a:r>
              <a:rPr lang="en-US" sz="2400" dirty="0" err="1"/>
              <a:t>despre</a:t>
            </a:r>
            <a:r>
              <a:rPr lang="en-US" sz="2400" dirty="0"/>
              <a:t> </a:t>
            </a:r>
            <a:r>
              <a:rPr lang="en-US" sz="2400" dirty="0" err="1"/>
              <a:t>orice</a:t>
            </a:r>
            <a:r>
              <a:rPr lang="en-US" sz="2400" dirty="0"/>
              <a:t> </a:t>
            </a:r>
            <a:r>
              <a:rPr lang="en-US" sz="2400" dirty="0" err="1"/>
              <a:t>deficiențe</a:t>
            </a:r>
            <a:r>
              <a:rPr lang="en-US" sz="2400" dirty="0"/>
              <a:t> de </a:t>
            </a:r>
            <a:r>
              <a:rPr lang="en-US" sz="2400" dirty="0" err="1"/>
              <a:t>securitate</a:t>
            </a:r>
            <a:r>
              <a:rPr lang="en-US" sz="2400" dirty="0"/>
              <a:t> din </a:t>
            </a:r>
            <a:r>
              <a:rPr lang="en-US" sz="2400" dirty="0" err="1"/>
              <a:t>mediul</a:t>
            </a:r>
            <a:r>
              <a:rPr lang="en-US" sz="2400" dirty="0"/>
              <a:t> </a:t>
            </a:r>
            <a:r>
              <a:rPr lang="en-US" sz="2400" dirty="0" err="1"/>
              <a:t>său</a:t>
            </a:r>
            <a:r>
              <a:rPr lang="en-US" sz="2400" dirty="0"/>
              <a:t>. De </a:t>
            </a:r>
            <a:r>
              <a:rPr lang="en-US" sz="2400" dirty="0" err="1"/>
              <a:t>asemenea</a:t>
            </a:r>
            <a:r>
              <a:rPr lang="en-US" sz="2400" dirty="0"/>
              <a:t>, </a:t>
            </a:r>
            <a:r>
              <a:rPr lang="en-US" sz="2400" dirty="0" err="1"/>
              <a:t>oferă</a:t>
            </a:r>
            <a:r>
              <a:rPr lang="en-US" sz="2400" dirty="0"/>
              <a:t> </a:t>
            </a:r>
            <a:r>
              <a:rPr lang="en-US" sz="2400" dirty="0" err="1"/>
              <a:t>instrucțiuni</a:t>
            </a:r>
            <a:r>
              <a:rPr lang="en-US" sz="2400" dirty="0"/>
              <a:t> </a:t>
            </a:r>
            <a:r>
              <a:rPr lang="en-US" sz="2400" dirty="0" err="1"/>
              <a:t>privind</a:t>
            </a:r>
            <a:r>
              <a:rPr lang="en-US" sz="2400" dirty="0"/>
              <a:t> </a:t>
            </a:r>
            <a:r>
              <a:rPr lang="en-US" sz="2400" dirty="0" err="1"/>
              <a:t>modul</a:t>
            </a:r>
            <a:r>
              <a:rPr lang="en-US" sz="2400" dirty="0"/>
              <a:t> de </a:t>
            </a:r>
            <a:r>
              <a:rPr lang="en-US" sz="2400" dirty="0" err="1"/>
              <a:t>evaluare</a:t>
            </a:r>
            <a:r>
              <a:rPr lang="en-US" sz="2400" dirty="0"/>
              <a:t> a </a:t>
            </a:r>
            <a:r>
              <a:rPr lang="en-US" sz="2400" dirty="0" err="1"/>
              <a:t>riscurilor</a:t>
            </a:r>
            <a:r>
              <a:rPr lang="en-US" sz="2400" dirty="0"/>
              <a:t> </a:t>
            </a:r>
            <a:r>
              <a:rPr lang="en-US" sz="2400" dirty="0" err="1"/>
              <a:t>asociate</a:t>
            </a:r>
            <a:r>
              <a:rPr lang="en-US" sz="2400" dirty="0"/>
              <a:t> cu </a:t>
            </a:r>
            <a:r>
              <a:rPr lang="en-US" sz="2400" dirty="0" err="1"/>
              <a:t>aceste</a:t>
            </a:r>
            <a:r>
              <a:rPr lang="en-US" sz="2400" dirty="0"/>
              <a:t> </a:t>
            </a:r>
            <a:r>
              <a:rPr lang="en-US" sz="2400" dirty="0" err="1"/>
              <a:t>deficiențe</a:t>
            </a:r>
            <a:r>
              <a:rPr lang="en-US" sz="2400" dirty="0"/>
              <a:t>. </a:t>
            </a:r>
            <a:r>
              <a:rPr lang="en-US" sz="2400" dirty="0" err="1"/>
              <a:t>Acest</a:t>
            </a:r>
            <a:r>
              <a:rPr lang="en-US" sz="2400" dirty="0"/>
              <a:t> </a:t>
            </a:r>
            <a:r>
              <a:rPr lang="en-US" sz="2400" dirty="0" err="1"/>
              <a:t>proces</a:t>
            </a:r>
            <a:r>
              <a:rPr lang="en-US" sz="2400" dirty="0"/>
              <a:t> </a:t>
            </a:r>
            <a:r>
              <a:rPr lang="en-US" sz="2400" dirty="0" err="1"/>
              <a:t>oferă</a:t>
            </a:r>
            <a:r>
              <a:rPr lang="en-US" sz="2400" dirty="0"/>
              <a:t> </a:t>
            </a:r>
            <a:r>
              <a:rPr lang="en-US" sz="2400" dirty="0" err="1"/>
              <a:t>organizației</a:t>
            </a:r>
            <a:r>
              <a:rPr lang="en-US" sz="2400" dirty="0"/>
              <a:t> o </a:t>
            </a:r>
            <a:r>
              <a:rPr lang="en-US" sz="2400" dirty="0" err="1"/>
              <a:t>mai</a:t>
            </a:r>
            <a:r>
              <a:rPr lang="en-US" sz="2400" dirty="0"/>
              <a:t> </a:t>
            </a:r>
            <a:r>
              <a:rPr lang="en-US" sz="2400" dirty="0" err="1"/>
              <a:t>bună</a:t>
            </a:r>
            <a:r>
              <a:rPr lang="en-US" sz="2400" dirty="0"/>
              <a:t> </a:t>
            </a:r>
            <a:r>
              <a:rPr lang="en-US" sz="2400" dirty="0" err="1"/>
              <a:t>înțelegere</a:t>
            </a:r>
            <a:r>
              <a:rPr lang="en-US" sz="2400" dirty="0"/>
              <a:t> a </a:t>
            </a:r>
            <a:r>
              <a:rPr lang="en-US" sz="2400" dirty="0" err="1"/>
              <a:t>activelor</a:t>
            </a:r>
            <a:r>
              <a:rPr lang="en-US" sz="2400" dirty="0"/>
              <a:t> sale, a </a:t>
            </a:r>
            <a:r>
              <a:rPr lang="en-US" sz="2400" dirty="0" err="1"/>
              <a:t>defectelor</a:t>
            </a:r>
            <a:r>
              <a:rPr lang="en-US" sz="2400" dirty="0"/>
              <a:t> de </a:t>
            </a:r>
            <a:r>
              <a:rPr lang="en-US" sz="2400" dirty="0" err="1"/>
              <a:t>securitate</a:t>
            </a:r>
            <a:r>
              <a:rPr lang="en-US" sz="2400" dirty="0"/>
              <a:t> </a:t>
            </a:r>
            <a:r>
              <a:rPr lang="en-US" sz="2400" dirty="0" err="1"/>
              <a:t>și</a:t>
            </a:r>
            <a:r>
              <a:rPr lang="en-US" sz="2400" dirty="0"/>
              <a:t> a </a:t>
            </a:r>
            <a:r>
              <a:rPr lang="en-US" sz="2400" dirty="0" err="1"/>
              <a:t>riscului</a:t>
            </a:r>
            <a:r>
              <a:rPr lang="en-US" sz="2400" dirty="0"/>
              <a:t> general, </a:t>
            </a:r>
            <a:r>
              <a:rPr lang="en-US" sz="2400" dirty="0" err="1"/>
              <a:t>reducând</a:t>
            </a:r>
            <a:r>
              <a:rPr lang="en-US" sz="2400" dirty="0"/>
              <a:t> </a:t>
            </a:r>
            <a:r>
              <a:rPr lang="en-US" sz="2400" dirty="0" err="1"/>
              <a:t>probabilitatea</a:t>
            </a:r>
            <a:r>
              <a:rPr lang="en-US" sz="2400" dirty="0"/>
              <a:t> ca un </a:t>
            </a:r>
            <a:r>
              <a:rPr lang="en-US" sz="2400" dirty="0" err="1"/>
              <a:t>infractor</a:t>
            </a:r>
            <a:r>
              <a:rPr lang="en-US" sz="2400" dirty="0"/>
              <a:t> </a:t>
            </a:r>
            <a:r>
              <a:rPr lang="en-US" sz="2400" dirty="0" err="1"/>
              <a:t>cibernetic</a:t>
            </a:r>
            <a:r>
              <a:rPr lang="en-US" sz="2400" dirty="0"/>
              <a:t> </a:t>
            </a:r>
            <a:r>
              <a:rPr lang="en-US" sz="2400" dirty="0" err="1"/>
              <a:t>să-și</a:t>
            </a:r>
            <a:r>
              <a:rPr lang="en-US" sz="2400" dirty="0"/>
              <a:t> </a:t>
            </a:r>
            <a:r>
              <a:rPr lang="en-US" sz="2400" dirty="0" err="1"/>
              <a:t>încalce</a:t>
            </a:r>
            <a:r>
              <a:rPr lang="en-US" sz="2400" dirty="0"/>
              <a:t> </a:t>
            </a:r>
            <a:r>
              <a:rPr lang="en-US" sz="2400" dirty="0" err="1"/>
              <a:t>sistemele</a:t>
            </a:r>
            <a:r>
              <a:rPr lang="en-US" sz="2400" dirty="0"/>
              <a:t> </a:t>
            </a:r>
            <a:r>
              <a:rPr lang="en-US" sz="2400" dirty="0" err="1"/>
              <a:t>și</a:t>
            </a:r>
            <a:r>
              <a:rPr lang="en-US" sz="2400" dirty="0"/>
              <a:t> </a:t>
            </a:r>
            <a:r>
              <a:rPr lang="en-US" sz="2400" dirty="0" err="1"/>
              <a:t>să-și</a:t>
            </a:r>
            <a:r>
              <a:rPr lang="en-US" sz="2400" dirty="0"/>
              <a:t> </a:t>
            </a:r>
            <a:r>
              <a:rPr lang="en-US" sz="2400" dirty="0" err="1"/>
              <a:t>surprindă</a:t>
            </a:r>
            <a:r>
              <a:rPr lang="en-US" sz="2400" dirty="0"/>
              <a:t> </a:t>
            </a:r>
            <a:r>
              <a:rPr lang="en-US" sz="2400" dirty="0" err="1"/>
              <a:t>afacerea</a:t>
            </a:r>
            <a:r>
              <a:rPr lang="en-US" sz="2400" dirty="0"/>
              <a:t> cu </a:t>
            </a:r>
            <a:r>
              <a:rPr lang="en-US" sz="2400" dirty="0" err="1"/>
              <a:t>priză</a:t>
            </a:r>
            <a:r>
              <a:rPr lang="en-US" sz="2400" dirty="0"/>
              <a:t>..</a:t>
            </a:r>
          </a:p>
        </p:txBody>
      </p:sp>
      <p:pic>
        <p:nvPicPr>
          <p:cNvPr id="9" name="Grafik 4">
            <a:extLst>
              <a:ext uri="{FF2B5EF4-FFF2-40B4-BE49-F238E27FC236}">
                <a16:creationId xmlns:a16="http://schemas.microsoft.com/office/drawing/2014/main" id="{8977CF7D-81D7-EC64-8EA2-6E1053F5B3F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/>
        </p:blipFill>
        <p:spPr>
          <a:xfrm>
            <a:off x="371649" y="404996"/>
            <a:ext cx="903341" cy="1135737"/>
          </a:xfrm>
          <a:prstGeom prst="rect">
            <a:avLst/>
          </a:prstGeom>
        </p:spPr>
      </p:pic>
      <p:pic>
        <p:nvPicPr>
          <p:cNvPr id="11" name="Picture 2">
            <a:extLst>
              <a:ext uri="{FF2B5EF4-FFF2-40B4-BE49-F238E27FC236}">
                <a16:creationId xmlns:a16="http://schemas.microsoft.com/office/drawing/2014/main" id="{BD78AA27-C282-DAC0-82CC-039DC2B7475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8353886" y="643491"/>
            <a:ext cx="3194647" cy="6973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53378777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Click="0" advTm="20000">
        <p15:prstTrans prst="pageCurlDouble"/>
      </p:transition>
    </mc:Choice>
    <mc:Fallback xmlns="">
      <p:transition spd="slow" advClick="0" advTm="20000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>
            <a:extLst>
              <a:ext uri="{FF2B5EF4-FFF2-40B4-BE49-F238E27FC236}">
                <a16:creationId xmlns:a16="http://schemas.microsoft.com/office/drawing/2014/main" id="{39696994-BD11-09BF-EAA8-C1D5E0C0B8C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676400" y="329397"/>
            <a:ext cx="10515600" cy="1325563"/>
          </a:xfrm>
        </p:spPr>
        <p:txBody>
          <a:bodyPr/>
          <a:lstStyle/>
          <a:p>
            <a:r>
              <a:rPr lang="it-IT" dirty="0"/>
              <a:t>Tipuri de evaluare a </a:t>
            </a:r>
            <a:br>
              <a:rPr lang="it-IT" dirty="0"/>
            </a:br>
            <a:r>
              <a:rPr lang="it-IT" dirty="0"/>
              <a:t>vulnerabilității</a:t>
            </a:r>
            <a:endParaRPr lang="en-US" dirty="0"/>
          </a:p>
        </p:txBody>
      </p:sp>
      <p:pic>
        <p:nvPicPr>
          <p:cNvPr id="4" name="İçerik Yer Tutucusu 3">
            <a:extLst>
              <a:ext uri="{FF2B5EF4-FFF2-40B4-BE49-F238E27FC236}">
                <a16:creationId xmlns:a16="http://schemas.microsoft.com/office/drawing/2014/main" id="{A17F395E-EE50-7B76-62B8-378B0E438BB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33920" y="1825625"/>
            <a:ext cx="8524160" cy="4351338"/>
          </a:xfrm>
        </p:spPr>
      </p:pic>
      <p:pic>
        <p:nvPicPr>
          <p:cNvPr id="8" name="Grafik 4">
            <a:extLst>
              <a:ext uri="{FF2B5EF4-FFF2-40B4-BE49-F238E27FC236}">
                <a16:creationId xmlns:a16="http://schemas.microsoft.com/office/drawing/2014/main" id="{50DE7DC8-CEB3-8208-6A83-EF13DE02367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/>
        </p:blipFill>
        <p:spPr>
          <a:xfrm>
            <a:off x="371649" y="404996"/>
            <a:ext cx="903341" cy="1135737"/>
          </a:xfrm>
          <a:prstGeom prst="rect">
            <a:avLst/>
          </a:prstGeom>
        </p:spPr>
      </p:pic>
      <p:pic>
        <p:nvPicPr>
          <p:cNvPr id="10" name="Picture 2">
            <a:extLst>
              <a:ext uri="{FF2B5EF4-FFF2-40B4-BE49-F238E27FC236}">
                <a16:creationId xmlns:a16="http://schemas.microsoft.com/office/drawing/2014/main" id="{EE4E3E1C-019A-8838-145D-2C3C91F564E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8353886" y="643491"/>
            <a:ext cx="3194647" cy="6973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18125756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Click="0" advTm="10000">
        <p15:prstTrans prst="pageCurlDouble"/>
      </p:transition>
    </mc:Choice>
    <mc:Fallback xmlns="">
      <p:transition spd="slow" advClick="0" advTm="10000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>
            <a:extLst>
              <a:ext uri="{FF2B5EF4-FFF2-40B4-BE49-F238E27FC236}">
                <a16:creationId xmlns:a16="http://schemas.microsoft.com/office/drawing/2014/main" id="{D26CE255-6A27-9E81-101F-0480841BEF2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486270" y="357616"/>
            <a:ext cx="10515600" cy="1325563"/>
          </a:xfrm>
        </p:spPr>
        <p:txBody>
          <a:bodyPr/>
          <a:lstStyle/>
          <a:p>
            <a:r>
              <a:rPr lang="en-US" dirty="0"/>
              <a:t>3.</a:t>
            </a:r>
            <a:r>
              <a:rPr lang="tr-TR" dirty="0"/>
              <a:t> </a:t>
            </a:r>
            <a:r>
              <a:rPr lang="en-US" dirty="0" err="1"/>
              <a:t>Continuitatea</a:t>
            </a:r>
            <a:r>
              <a:rPr lang="en-US" dirty="0"/>
              <a:t> </a:t>
            </a:r>
            <a:r>
              <a:rPr lang="en-US" dirty="0" err="1"/>
              <a:t>operațiunilor</a:t>
            </a:r>
            <a:r>
              <a:rPr lang="en-US" dirty="0"/>
              <a:t> </a:t>
            </a:r>
            <a:r>
              <a:rPr lang="en-US" dirty="0" err="1"/>
              <a:t>cibernetice</a:t>
            </a:r>
            <a:endParaRPr lang="tr-TR" dirty="0"/>
          </a:p>
        </p:txBody>
      </p:sp>
      <p:sp>
        <p:nvSpPr>
          <p:cNvPr id="3" name="İçerik Yer Tutucusu 2">
            <a:extLst>
              <a:ext uri="{FF2B5EF4-FFF2-40B4-BE49-F238E27FC236}">
                <a16:creationId xmlns:a16="http://schemas.microsoft.com/office/drawing/2014/main" id="{76910897-F4F6-0884-B879-E66FF658184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825625"/>
            <a:ext cx="5021062" cy="4351338"/>
          </a:xfrm>
        </p:spPr>
        <p:txBody>
          <a:bodyPr>
            <a:normAutofit lnSpcReduction="10000"/>
          </a:bodyPr>
          <a:lstStyle/>
          <a:p>
            <a:r>
              <a:rPr lang="en-US" dirty="0"/>
              <a:t> </a:t>
            </a:r>
            <a:r>
              <a:rPr lang="en-US" dirty="0" err="1"/>
              <a:t>Când</a:t>
            </a:r>
            <a:r>
              <a:rPr lang="en-US" dirty="0"/>
              <a:t> </a:t>
            </a:r>
            <a:r>
              <a:rPr lang="en-US" dirty="0" err="1"/>
              <a:t>atacurile</a:t>
            </a:r>
            <a:r>
              <a:rPr lang="en-US" dirty="0"/>
              <a:t> </a:t>
            </a:r>
            <a:r>
              <a:rPr lang="en-US" dirty="0" err="1"/>
              <a:t>cibernetice</a:t>
            </a:r>
            <a:r>
              <a:rPr lang="en-US" dirty="0"/>
              <a:t> </a:t>
            </a:r>
            <a:r>
              <a:rPr lang="en-US" dirty="0" err="1"/>
              <a:t>lovesc</a:t>
            </a:r>
            <a:r>
              <a:rPr lang="en-US" dirty="0"/>
              <a:t>, </a:t>
            </a:r>
            <a:r>
              <a:rPr lang="en-US" dirty="0" err="1"/>
              <a:t>multe</a:t>
            </a:r>
            <a:r>
              <a:rPr lang="en-US" dirty="0"/>
              <a:t> </a:t>
            </a:r>
            <a:r>
              <a:rPr lang="en-US" dirty="0" err="1"/>
              <a:t>jurisdicții</a:t>
            </a:r>
            <a:r>
              <a:rPr lang="en-US" dirty="0"/>
              <a:t> </a:t>
            </a:r>
            <a:r>
              <a:rPr lang="en-US" dirty="0" err="1"/>
              <a:t>afectate</a:t>
            </a:r>
            <a:r>
              <a:rPr lang="en-US" dirty="0"/>
              <a:t> </a:t>
            </a:r>
            <a:r>
              <a:rPr lang="en-US" dirty="0" err="1"/>
              <a:t>constată</a:t>
            </a:r>
            <a:r>
              <a:rPr lang="en-US" dirty="0"/>
              <a:t> </a:t>
            </a:r>
            <a:r>
              <a:rPr lang="en-US" dirty="0" err="1"/>
              <a:t>că</a:t>
            </a:r>
            <a:r>
              <a:rPr lang="en-US" dirty="0"/>
              <a:t> </a:t>
            </a:r>
            <a:r>
              <a:rPr lang="en-US" dirty="0" err="1"/>
              <a:t>planurile</a:t>
            </a:r>
            <a:r>
              <a:rPr lang="en-US" dirty="0"/>
              <a:t> lor de </a:t>
            </a:r>
            <a:r>
              <a:rPr lang="en-US" dirty="0" err="1"/>
              <a:t>bază</a:t>
            </a:r>
            <a:r>
              <a:rPr lang="en-US" dirty="0"/>
              <a:t> COOP nu </a:t>
            </a:r>
            <a:r>
              <a:rPr lang="en-US" dirty="0" err="1"/>
              <a:t>rezistă</a:t>
            </a:r>
            <a:r>
              <a:rPr lang="en-US" dirty="0"/>
              <a:t>. </a:t>
            </a:r>
            <a:r>
              <a:rPr lang="en-US" dirty="0" err="1"/>
              <a:t>Deși</a:t>
            </a:r>
            <a:r>
              <a:rPr lang="en-US" dirty="0"/>
              <a:t> </a:t>
            </a:r>
            <a:r>
              <a:rPr lang="en-US" dirty="0" err="1"/>
              <a:t>planurile</a:t>
            </a:r>
            <a:r>
              <a:rPr lang="en-US" dirty="0"/>
              <a:t> sunt </a:t>
            </a:r>
            <a:r>
              <a:rPr lang="en-US" dirty="0" err="1"/>
              <a:t>adecvate</a:t>
            </a:r>
            <a:r>
              <a:rPr lang="en-US" dirty="0"/>
              <a:t> </a:t>
            </a:r>
            <a:r>
              <a:rPr lang="en-US" dirty="0" err="1"/>
              <a:t>pentru</a:t>
            </a:r>
            <a:r>
              <a:rPr lang="en-US" dirty="0"/>
              <a:t> </a:t>
            </a:r>
            <a:r>
              <a:rPr lang="en-US" dirty="0" err="1"/>
              <a:t>tranziția</a:t>
            </a:r>
            <a:r>
              <a:rPr lang="en-US" dirty="0"/>
              <a:t> la un loc de </a:t>
            </a:r>
            <a:r>
              <a:rPr lang="en-US" dirty="0" err="1"/>
              <a:t>muncă</a:t>
            </a:r>
            <a:r>
              <a:rPr lang="en-US" dirty="0"/>
              <a:t> </a:t>
            </a:r>
            <a:r>
              <a:rPr lang="en-US" dirty="0" err="1"/>
              <a:t>alternativ</a:t>
            </a:r>
            <a:r>
              <a:rPr lang="en-US" dirty="0"/>
              <a:t>, </a:t>
            </a:r>
            <a:r>
              <a:rPr lang="en-US" dirty="0" err="1"/>
              <a:t>ele</a:t>
            </a:r>
            <a:r>
              <a:rPr lang="en-US" dirty="0"/>
              <a:t> au </a:t>
            </a:r>
            <a:r>
              <a:rPr lang="en-US" dirty="0" err="1"/>
              <a:t>mult</a:t>
            </a:r>
            <a:r>
              <a:rPr lang="en-US" dirty="0"/>
              <a:t> </a:t>
            </a:r>
            <a:r>
              <a:rPr lang="en-US" dirty="0" err="1"/>
              <a:t>mai</a:t>
            </a:r>
            <a:r>
              <a:rPr lang="en-US" dirty="0"/>
              <a:t> </a:t>
            </a:r>
            <a:r>
              <a:rPr lang="en-US" dirty="0" err="1"/>
              <a:t>puțin</a:t>
            </a:r>
            <a:r>
              <a:rPr lang="en-US" dirty="0"/>
              <a:t> de </a:t>
            </a:r>
            <a:r>
              <a:rPr lang="en-US" dirty="0" err="1"/>
              <a:t>oferit</a:t>
            </a:r>
            <a:r>
              <a:rPr lang="en-US" dirty="0"/>
              <a:t> </a:t>
            </a:r>
            <a:r>
              <a:rPr lang="en-US" dirty="0" err="1"/>
              <a:t>atunci</a:t>
            </a:r>
            <a:r>
              <a:rPr lang="en-US" dirty="0"/>
              <a:t> </a:t>
            </a:r>
            <a:r>
              <a:rPr lang="en-US" dirty="0" err="1"/>
              <a:t>când</a:t>
            </a:r>
            <a:r>
              <a:rPr lang="en-US" dirty="0"/>
              <a:t> vine </a:t>
            </a:r>
            <a:r>
              <a:rPr lang="en-US" dirty="0" err="1"/>
              <a:t>vorba</a:t>
            </a:r>
            <a:r>
              <a:rPr lang="en-US" dirty="0"/>
              <a:t> de </a:t>
            </a:r>
            <a:r>
              <a:rPr lang="en-US" dirty="0" err="1"/>
              <a:t>lucrul</a:t>
            </a:r>
            <a:r>
              <a:rPr lang="en-US" dirty="0"/>
              <a:t> </a:t>
            </a:r>
            <a:r>
              <a:rPr lang="en-US" dirty="0" err="1"/>
              <a:t>fără</a:t>
            </a:r>
            <a:r>
              <a:rPr lang="en-US" dirty="0"/>
              <a:t> </a:t>
            </a:r>
            <a:r>
              <a:rPr lang="en-US" dirty="0" err="1"/>
              <a:t>acces</a:t>
            </a:r>
            <a:r>
              <a:rPr lang="en-US" dirty="0"/>
              <a:t> la </a:t>
            </a:r>
            <a:r>
              <a:rPr lang="en-US" dirty="0" err="1"/>
              <a:t>sistemele</a:t>
            </a:r>
            <a:r>
              <a:rPr lang="en-US" dirty="0"/>
              <a:t> </a:t>
            </a:r>
            <a:r>
              <a:rPr lang="en-US" dirty="0" err="1"/>
              <a:t>și</a:t>
            </a:r>
            <a:r>
              <a:rPr lang="en-US" dirty="0"/>
              <a:t> </a:t>
            </a:r>
            <a:r>
              <a:rPr lang="en-US" dirty="0" err="1"/>
              <a:t>datele</a:t>
            </a:r>
            <a:r>
              <a:rPr lang="en-US" dirty="0"/>
              <a:t> de care </a:t>
            </a:r>
            <a:r>
              <a:rPr lang="en-US" dirty="0" err="1"/>
              <a:t>personalul</a:t>
            </a:r>
            <a:r>
              <a:rPr lang="en-US" dirty="0"/>
              <a:t> are </a:t>
            </a:r>
            <a:r>
              <a:rPr lang="en-US" dirty="0" err="1"/>
              <a:t>nevoie</a:t>
            </a:r>
            <a:r>
              <a:rPr lang="en-US" dirty="0"/>
              <a:t> </a:t>
            </a:r>
            <a:r>
              <a:rPr lang="en-US" dirty="0" err="1"/>
              <a:t>pentru</a:t>
            </a:r>
            <a:r>
              <a:rPr lang="en-US" dirty="0"/>
              <a:t> a-</a:t>
            </a:r>
            <a:r>
              <a:rPr lang="en-US" dirty="0" err="1"/>
              <a:t>și</a:t>
            </a:r>
            <a:r>
              <a:rPr lang="en-US" dirty="0"/>
              <a:t> </a:t>
            </a:r>
            <a:r>
              <a:rPr lang="en-US" dirty="0" err="1"/>
              <a:t>îndeplini</a:t>
            </a:r>
            <a:r>
              <a:rPr lang="en-US" dirty="0"/>
              <a:t> </a:t>
            </a:r>
            <a:r>
              <a:rPr lang="en-US" dirty="0" err="1"/>
              <a:t>funcțiile</a:t>
            </a:r>
            <a:r>
              <a:rPr lang="en-US" dirty="0"/>
              <a:t> </a:t>
            </a:r>
            <a:r>
              <a:rPr lang="en-US" dirty="0" err="1"/>
              <a:t>esențiale</a:t>
            </a:r>
            <a:r>
              <a:rPr lang="en-US" dirty="0"/>
              <a:t> ale </a:t>
            </a:r>
            <a:r>
              <a:rPr lang="en-US" dirty="0" err="1"/>
              <a:t>misiunii</a:t>
            </a:r>
            <a:r>
              <a:rPr lang="en-US" dirty="0"/>
              <a:t>. </a:t>
            </a:r>
            <a:endParaRPr lang="tr-TR" dirty="0"/>
          </a:p>
        </p:txBody>
      </p:sp>
      <p:pic>
        <p:nvPicPr>
          <p:cNvPr id="4" name="Resim 3">
            <a:extLst>
              <a:ext uri="{FF2B5EF4-FFF2-40B4-BE49-F238E27FC236}">
                <a16:creationId xmlns:a16="http://schemas.microsoft.com/office/drawing/2014/main" id="{D14AE69F-265E-1049-A124-5743A7C32826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6258442" y="2232192"/>
            <a:ext cx="5628018" cy="2799938"/>
          </a:xfrm>
          <a:prstGeom prst="rect">
            <a:avLst/>
          </a:prstGeom>
          <a:noFill/>
        </p:spPr>
      </p:pic>
      <p:pic>
        <p:nvPicPr>
          <p:cNvPr id="9" name="Grafik 4">
            <a:extLst>
              <a:ext uri="{FF2B5EF4-FFF2-40B4-BE49-F238E27FC236}">
                <a16:creationId xmlns:a16="http://schemas.microsoft.com/office/drawing/2014/main" id="{A33E9E76-3BFF-924A-BBBF-E8D43F76B8A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/>
        </p:blipFill>
        <p:spPr>
          <a:xfrm>
            <a:off x="371649" y="404996"/>
            <a:ext cx="903341" cy="1135737"/>
          </a:xfrm>
          <a:prstGeom prst="rect">
            <a:avLst/>
          </a:prstGeom>
        </p:spPr>
      </p:pic>
      <p:pic>
        <p:nvPicPr>
          <p:cNvPr id="10" name="Picture 2">
            <a:extLst>
              <a:ext uri="{FF2B5EF4-FFF2-40B4-BE49-F238E27FC236}">
                <a16:creationId xmlns:a16="http://schemas.microsoft.com/office/drawing/2014/main" id="{F6DA0D9E-67E0-5A1F-25E0-1273DB22B7B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8353886" y="643491"/>
            <a:ext cx="3194647" cy="6973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06832141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Click="0" advTm="16000">
        <p15:prstTrans prst="pageCurlDouble"/>
      </p:transition>
    </mc:Choice>
    <mc:Fallback xmlns="">
      <p:transition spd="slow" advClick="0" advTm="16000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>
            <a:extLst>
              <a:ext uri="{FF2B5EF4-FFF2-40B4-BE49-F238E27FC236}">
                <a16:creationId xmlns:a16="http://schemas.microsoft.com/office/drawing/2014/main" id="{328400A8-0B69-9AB7-1FAA-6D1D9EA2C60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437680" y="552719"/>
            <a:ext cx="10515600" cy="1325563"/>
          </a:xfrm>
        </p:spPr>
        <p:txBody>
          <a:bodyPr>
            <a:normAutofit/>
          </a:bodyPr>
          <a:lstStyle/>
          <a:p>
            <a:r>
              <a:rPr lang="en-US" dirty="0"/>
              <a:t>4.	 </a:t>
            </a:r>
            <a:r>
              <a:rPr lang="en-US" dirty="0" err="1"/>
              <a:t>Gestionarea</a:t>
            </a:r>
            <a:r>
              <a:rPr lang="en-US" dirty="0"/>
              <a:t> </a:t>
            </a:r>
            <a:r>
              <a:rPr lang="en-US" dirty="0" err="1"/>
              <a:t>activelor</a:t>
            </a:r>
            <a:r>
              <a:rPr lang="en-US" dirty="0"/>
              <a:t> </a:t>
            </a:r>
            <a:br>
              <a:rPr lang="en-US" dirty="0"/>
            </a:br>
            <a:r>
              <a:rPr lang="en-US" dirty="0" err="1"/>
              <a:t>cibernetice</a:t>
            </a:r>
            <a:r>
              <a:rPr lang="en-US" dirty="0"/>
              <a:t>, </a:t>
            </a:r>
            <a:r>
              <a:rPr lang="en-US" dirty="0" err="1"/>
              <a:t>schimbărilor</a:t>
            </a:r>
            <a:r>
              <a:rPr lang="en-US" dirty="0"/>
              <a:t> </a:t>
            </a:r>
            <a:r>
              <a:rPr lang="en-US" dirty="0" err="1"/>
              <a:t>și</a:t>
            </a:r>
            <a:r>
              <a:rPr lang="en-US" dirty="0"/>
              <a:t> </a:t>
            </a:r>
            <a:r>
              <a:rPr lang="en-US" dirty="0" err="1"/>
              <a:t>configurației</a:t>
            </a:r>
            <a:endParaRPr lang="tr-TR" dirty="0"/>
          </a:p>
        </p:txBody>
      </p:sp>
      <p:sp>
        <p:nvSpPr>
          <p:cNvPr id="3" name="İçerik Yer Tutucusu 2">
            <a:extLst>
              <a:ext uri="{FF2B5EF4-FFF2-40B4-BE49-F238E27FC236}">
                <a16:creationId xmlns:a16="http://schemas.microsoft.com/office/drawing/2014/main" id="{8B58E932-C6EC-9AD5-7F2B-D9702CED2A7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50416" y="1825624"/>
            <a:ext cx="10803384" cy="4841505"/>
          </a:xfrm>
        </p:spPr>
        <p:txBody>
          <a:bodyPr>
            <a:normAutofit fontScale="92500" lnSpcReduction="10000"/>
          </a:bodyPr>
          <a:lstStyle/>
          <a:p>
            <a:pPr algn="just"/>
            <a:r>
              <a:rPr lang="en-US" sz="2000" b="1" dirty="0"/>
              <a:t>Atu: </a:t>
            </a:r>
            <a:r>
              <a:rPr lang="en-US" sz="2000" dirty="0" err="1"/>
              <a:t>Să</a:t>
            </a:r>
            <a:r>
              <a:rPr lang="en-US" sz="2000" dirty="0"/>
              <a:t> </a:t>
            </a:r>
            <a:r>
              <a:rPr lang="en-US" sz="2000" dirty="0" err="1"/>
              <a:t>începem</a:t>
            </a:r>
            <a:r>
              <a:rPr lang="en-US" sz="2000" dirty="0"/>
              <a:t> cu </a:t>
            </a:r>
            <a:r>
              <a:rPr lang="en-US" sz="2000" dirty="0" err="1"/>
              <a:t>definiția</a:t>
            </a:r>
            <a:r>
              <a:rPr lang="en-US" sz="2000" dirty="0"/>
              <a:t> </a:t>
            </a:r>
            <a:r>
              <a:rPr lang="en-US" sz="2000" dirty="0" err="1"/>
              <a:t>unui</a:t>
            </a:r>
            <a:r>
              <a:rPr lang="en-US" sz="2000" dirty="0"/>
              <a:t> </a:t>
            </a:r>
            <a:r>
              <a:rPr lang="en-US" sz="2000" dirty="0" err="1"/>
              <a:t>activ</a:t>
            </a:r>
            <a:r>
              <a:rPr lang="en-US" sz="2000" dirty="0"/>
              <a:t>. </a:t>
            </a:r>
            <a:r>
              <a:rPr lang="en-US" sz="2000" dirty="0" err="1"/>
              <a:t>Definiția</a:t>
            </a:r>
            <a:r>
              <a:rPr lang="en-US" sz="2000" dirty="0"/>
              <a:t> din </a:t>
            </a:r>
            <a:r>
              <a:rPr lang="en-US" sz="2000" dirty="0" err="1"/>
              <a:t>dicționar</a:t>
            </a:r>
            <a:r>
              <a:rPr lang="en-US" sz="2000" dirty="0"/>
              <a:t> a </a:t>
            </a:r>
            <a:r>
              <a:rPr lang="en-US" sz="2000" dirty="0" err="1"/>
              <a:t>unui</a:t>
            </a:r>
            <a:r>
              <a:rPr lang="en-US" sz="2000" dirty="0"/>
              <a:t> </a:t>
            </a:r>
            <a:r>
              <a:rPr lang="en-US" sz="2000" dirty="0" err="1"/>
              <a:t>activ</a:t>
            </a:r>
            <a:r>
              <a:rPr lang="en-US" sz="2000" dirty="0"/>
              <a:t> </a:t>
            </a:r>
            <a:r>
              <a:rPr lang="en-US" sz="2000" dirty="0" err="1"/>
              <a:t>este</a:t>
            </a:r>
            <a:r>
              <a:rPr lang="en-US" sz="2000" dirty="0"/>
              <a:t> un </a:t>
            </a:r>
            <a:r>
              <a:rPr lang="en-US" sz="2000" dirty="0" err="1"/>
              <a:t>lucru</a:t>
            </a:r>
            <a:r>
              <a:rPr lang="en-US" sz="2000" dirty="0"/>
              <a:t> </a:t>
            </a:r>
            <a:r>
              <a:rPr lang="en-US" sz="2000" dirty="0" err="1"/>
              <a:t>sau</a:t>
            </a:r>
            <a:r>
              <a:rPr lang="en-US" sz="2000" dirty="0"/>
              <a:t> </a:t>
            </a:r>
            <a:r>
              <a:rPr lang="en-US" sz="2000" dirty="0" err="1"/>
              <a:t>persoană</a:t>
            </a:r>
            <a:r>
              <a:rPr lang="en-US" sz="2000" dirty="0"/>
              <a:t> </a:t>
            </a:r>
            <a:r>
              <a:rPr lang="en-US" sz="2000" dirty="0" err="1"/>
              <a:t>utilă</a:t>
            </a:r>
            <a:r>
              <a:rPr lang="en-US" sz="2000" dirty="0"/>
              <a:t> </a:t>
            </a:r>
            <a:r>
              <a:rPr lang="en-US" sz="2000" dirty="0" err="1"/>
              <a:t>sau</a:t>
            </a:r>
            <a:r>
              <a:rPr lang="en-US" sz="2000" dirty="0"/>
              <a:t> </a:t>
            </a:r>
            <a:r>
              <a:rPr lang="en-US" sz="2000" dirty="0" err="1"/>
              <a:t>valoroasă</a:t>
            </a:r>
            <a:r>
              <a:rPr lang="en-US" sz="2000" dirty="0"/>
              <a:t>. </a:t>
            </a:r>
          </a:p>
          <a:p>
            <a:pPr algn="just"/>
            <a:r>
              <a:rPr lang="en-US" sz="2000" b="1" dirty="0"/>
              <a:t>Element de </a:t>
            </a:r>
            <a:r>
              <a:rPr lang="en-US" sz="2000" b="1" dirty="0" err="1"/>
              <a:t>configurare</a:t>
            </a:r>
            <a:r>
              <a:rPr lang="en-US" sz="2000" b="1" dirty="0"/>
              <a:t>: </a:t>
            </a:r>
            <a:r>
              <a:rPr lang="en-US" sz="2000" dirty="0" err="1"/>
              <a:t>Elementul</a:t>
            </a:r>
            <a:r>
              <a:rPr lang="en-US" sz="2000" dirty="0"/>
              <a:t> de </a:t>
            </a:r>
            <a:r>
              <a:rPr lang="en-US" sz="2000" dirty="0" err="1"/>
              <a:t>configurare</a:t>
            </a:r>
            <a:r>
              <a:rPr lang="en-US" sz="2000" dirty="0"/>
              <a:t> </a:t>
            </a:r>
            <a:r>
              <a:rPr lang="en-US" sz="2000" dirty="0" err="1"/>
              <a:t>este</a:t>
            </a:r>
            <a:r>
              <a:rPr lang="en-US" sz="2000" dirty="0"/>
              <a:t> </a:t>
            </a:r>
            <a:r>
              <a:rPr lang="en-US" sz="2000" dirty="0" err="1"/>
              <a:t>abreviat</a:t>
            </a:r>
            <a:r>
              <a:rPr lang="en-US" sz="2000" dirty="0"/>
              <a:t> ca CI </a:t>
            </a:r>
            <a:r>
              <a:rPr lang="en-US" sz="2000" dirty="0" err="1"/>
              <a:t>și</a:t>
            </a:r>
            <a:r>
              <a:rPr lang="en-US" sz="2000" dirty="0"/>
              <a:t> un element de </a:t>
            </a:r>
            <a:r>
              <a:rPr lang="en-US" sz="2000" dirty="0" err="1"/>
              <a:t>configurare</a:t>
            </a:r>
            <a:r>
              <a:rPr lang="en-US" sz="2000" dirty="0"/>
              <a:t> </a:t>
            </a:r>
            <a:r>
              <a:rPr lang="en-US" sz="2000" dirty="0" err="1"/>
              <a:t>este</a:t>
            </a:r>
            <a:r>
              <a:rPr lang="en-US" sz="2000" dirty="0"/>
              <a:t> </a:t>
            </a:r>
            <a:r>
              <a:rPr lang="en-US" sz="2000" dirty="0" err="1"/>
              <a:t>orice</a:t>
            </a:r>
            <a:r>
              <a:rPr lang="en-US" sz="2000" dirty="0"/>
              <a:t> </a:t>
            </a:r>
            <a:r>
              <a:rPr lang="en-US" sz="2000" dirty="0" err="1"/>
              <a:t>componentă</a:t>
            </a:r>
            <a:r>
              <a:rPr lang="en-US" sz="2000" dirty="0"/>
              <a:t> care </a:t>
            </a:r>
            <a:r>
              <a:rPr lang="en-US" sz="2000" dirty="0" err="1"/>
              <a:t>trebuie</a:t>
            </a:r>
            <a:r>
              <a:rPr lang="en-US" sz="2000" dirty="0"/>
              <a:t> </a:t>
            </a:r>
            <a:r>
              <a:rPr lang="en-US" sz="2000" dirty="0" err="1"/>
              <a:t>gestionată</a:t>
            </a:r>
            <a:r>
              <a:rPr lang="en-US" sz="2000" dirty="0"/>
              <a:t> </a:t>
            </a:r>
            <a:r>
              <a:rPr lang="en-US" sz="2000" dirty="0" err="1"/>
              <a:t>pentru</a:t>
            </a:r>
            <a:r>
              <a:rPr lang="en-US" sz="2000" dirty="0"/>
              <a:t> a </a:t>
            </a:r>
            <a:r>
              <a:rPr lang="en-US" sz="2000" dirty="0" err="1"/>
              <a:t>furniza</a:t>
            </a:r>
            <a:r>
              <a:rPr lang="en-US" sz="2000" dirty="0"/>
              <a:t> un </a:t>
            </a:r>
            <a:r>
              <a:rPr lang="en-US" sz="2000" dirty="0" err="1"/>
              <a:t>serviciu</a:t>
            </a:r>
            <a:r>
              <a:rPr lang="en-US" sz="2000" dirty="0"/>
              <a:t> IT. </a:t>
            </a:r>
            <a:r>
              <a:rPr lang="en-US" sz="2000" dirty="0" err="1"/>
              <a:t>Exemple</a:t>
            </a:r>
            <a:r>
              <a:rPr lang="en-US" sz="2000" dirty="0"/>
              <a:t> de </a:t>
            </a:r>
            <a:r>
              <a:rPr lang="en-US" sz="2000" dirty="0" err="1"/>
              <a:t>elemente</a:t>
            </a:r>
            <a:r>
              <a:rPr lang="en-US" sz="2000" dirty="0"/>
              <a:t> de </a:t>
            </a:r>
            <a:r>
              <a:rPr lang="en-US" sz="2000" dirty="0" err="1"/>
              <a:t>configurare</a:t>
            </a:r>
            <a:r>
              <a:rPr lang="en-US" sz="2000" dirty="0"/>
              <a:t> sunt </a:t>
            </a:r>
            <a:r>
              <a:rPr lang="en-US" sz="2000" dirty="0" err="1"/>
              <a:t>serviciile</a:t>
            </a:r>
            <a:r>
              <a:rPr lang="en-US" sz="2000" dirty="0"/>
              <a:t> IT, hardware-</a:t>
            </a:r>
            <a:r>
              <a:rPr lang="en-US" sz="2000" dirty="0" err="1"/>
              <a:t>ul</a:t>
            </a:r>
            <a:r>
              <a:rPr lang="en-US" sz="2000" dirty="0"/>
              <a:t>, software-</a:t>
            </a:r>
            <a:r>
              <a:rPr lang="en-US" sz="2000" dirty="0" err="1"/>
              <a:t>ul</a:t>
            </a:r>
            <a:r>
              <a:rPr lang="en-US" sz="2000" dirty="0"/>
              <a:t>, </a:t>
            </a:r>
            <a:r>
              <a:rPr lang="en-US" sz="2000" dirty="0" err="1"/>
              <a:t>clădirile</a:t>
            </a:r>
            <a:r>
              <a:rPr lang="en-US" sz="2000" dirty="0"/>
              <a:t>, </a:t>
            </a:r>
            <a:r>
              <a:rPr lang="en-US" sz="2000" dirty="0" err="1"/>
              <a:t>oamenii</a:t>
            </a:r>
            <a:r>
              <a:rPr lang="en-US" sz="2000" dirty="0"/>
              <a:t> </a:t>
            </a:r>
            <a:r>
              <a:rPr lang="en-US" sz="2000" dirty="0" err="1"/>
              <a:t>și</a:t>
            </a:r>
            <a:r>
              <a:rPr lang="en-US" sz="2000" dirty="0"/>
              <a:t> </a:t>
            </a:r>
            <a:r>
              <a:rPr lang="en-US" sz="2000" dirty="0" err="1"/>
              <a:t>documentația</a:t>
            </a:r>
            <a:r>
              <a:rPr lang="en-US" sz="2000" dirty="0"/>
              <a:t> </a:t>
            </a:r>
            <a:r>
              <a:rPr lang="en-US" sz="2000" dirty="0" err="1"/>
              <a:t>formală</a:t>
            </a:r>
            <a:r>
              <a:rPr lang="en-US" sz="2000" dirty="0"/>
              <a:t>. </a:t>
            </a:r>
            <a:r>
              <a:rPr lang="en-US" sz="2000" dirty="0" err="1"/>
              <a:t>Așadar</a:t>
            </a:r>
            <a:r>
              <a:rPr lang="en-US" sz="2000" dirty="0"/>
              <a:t>, pe </a:t>
            </a:r>
            <a:r>
              <a:rPr lang="en-US" sz="2000" dirty="0" err="1"/>
              <a:t>scurt</a:t>
            </a:r>
            <a:r>
              <a:rPr lang="en-US" sz="2000" dirty="0"/>
              <a:t>, </a:t>
            </a:r>
            <a:r>
              <a:rPr lang="en-US" sz="2000" dirty="0" err="1"/>
              <a:t>orice</a:t>
            </a:r>
            <a:r>
              <a:rPr lang="en-US" sz="2000" dirty="0"/>
              <a:t> </a:t>
            </a:r>
            <a:r>
              <a:rPr lang="en-US" sz="2000" dirty="0" err="1"/>
              <a:t>componentă</a:t>
            </a:r>
            <a:r>
              <a:rPr lang="en-US" sz="2000" dirty="0"/>
              <a:t> </a:t>
            </a:r>
            <a:r>
              <a:rPr lang="en-US" sz="2000" dirty="0" err="1"/>
              <a:t>sau</a:t>
            </a:r>
            <a:r>
              <a:rPr lang="en-US" sz="2000" dirty="0"/>
              <a:t> </a:t>
            </a:r>
            <a:r>
              <a:rPr lang="en-US" sz="2000" dirty="0" err="1"/>
              <a:t>articol</a:t>
            </a:r>
            <a:r>
              <a:rPr lang="en-US" sz="2000" dirty="0"/>
              <a:t> care </a:t>
            </a:r>
            <a:r>
              <a:rPr lang="en-US" sz="2000" dirty="0" err="1"/>
              <a:t>ajută</a:t>
            </a:r>
            <a:r>
              <a:rPr lang="en-US" sz="2000" dirty="0"/>
              <a:t> la </a:t>
            </a:r>
            <a:r>
              <a:rPr lang="en-US" sz="2000" dirty="0" err="1"/>
              <a:t>furnizarea</a:t>
            </a:r>
            <a:r>
              <a:rPr lang="en-US" sz="2000" dirty="0"/>
              <a:t> </a:t>
            </a:r>
            <a:r>
              <a:rPr lang="en-US" sz="2000" dirty="0" err="1"/>
              <a:t>unui</a:t>
            </a:r>
            <a:r>
              <a:rPr lang="en-US" sz="2000" dirty="0"/>
              <a:t> </a:t>
            </a:r>
            <a:r>
              <a:rPr lang="en-US" sz="2000" dirty="0" err="1"/>
              <a:t>serviciu</a:t>
            </a:r>
            <a:r>
              <a:rPr lang="en-US" sz="2000" dirty="0"/>
              <a:t> IT </a:t>
            </a:r>
            <a:r>
              <a:rPr lang="en-US" sz="2000" dirty="0" err="1"/>
              <a:t>către</a:t>
            </a:r>
            <a:r>
              <a:rPr lang="en-US" sz="2000" dirty="0"/>
              <a:t> client </a:t>
            </a:r>
            <a:r>
              <a:rPr lang="en-US" sz="2000" dirty="0" err="1"/>
              <a:t>este</a:t>
            </a:r>
            <a:r>
              <a:rPr lang="en-US" sz="2000" dirty="0"/>
              <a:t> </a:t>
            </a:r>
            <a:r>
              <a:rPr lang="en-US" sz="2000" dirty="0" err="1"/>
              <a:t>clasificat</a:t>
            </a:r>
            <a:r>
              <a:rPr lang="en-US" sz="2000" dirty="0"/>
              <a:t> ca element de </a:t>
            </a:r>
            <a:r>
              <a:rPr lang="en-US" sz="2000" dirty="0" err="1"/>
              <a:t>configurare</a:t>
            </a:r>
            <a:r>
              <a:rPr lang="en-US" sz="2000" dirty="0"/>
              <a:t>.</a:t>
            </a:r>
          </a:p>
          <a:p>
            <a:pPr algn="just"/>
            <a:r>
              <a:rPr lang="fr-FR" sz="2000" b="1" dirty="0" err="1"/>
              <a:t>Baza</a:t>
            </a:r>
            <a:r>
              <a:rPr lang="fr-FR" sz="2000" b="1" dirty="0"/>
              <a:t> de date de management al </a:t>
            </a:r>
            <a:r>
              <a:rPr lang="fr-FR" sz="2000" b="1" dirty="0" err="1"/>
              <a:t>configurației</a:t>
            </a:r>
            <a:r>
              <a:rPr lang="en-US" sz="2000" b="1" dirty="0"/>
              <a:t>: </a:t>
            </a:r>
            <a:r>
              <a:rPr lang="en-US" sz="2000" dirty="0" err="1"/>
              <a:t>Baza</a:t>
            </a:r>
            <a:r>
              <a:rPr lang="en-US" sz="2000" dirty="0"/>
              <a:t> de date Configuration Management </a:t>
            </a:r>
            <a:r>
              <a:rPr lang="en-US" sz="2000" dirty="0" err="1"/>
              <a:t>este</a:t>
            </a:r>
            <a:r>
              <a:rPr lang="en-US" sz="2000" dirty="0"/>
              <a:t> </a:t>
            </a:r>
            <a:r>
              <a:rPr lang="en-US" sz="2000" dirty="0" err="1"/>
              <a:t>abreviată</a:t>
            </a:r>
            <a:r>
              <a:rPr lang="en-US" sz="2000" dirty="0"/>
              <a:t> ca CMDB. CMDB </a:t>
            </a:r>
            <a:r>
              <a:rPr lang="en-US" sz="2000" dirty="0" err="1"/>
              <a:t>este</a:t>
            </a:r>
            <a:r>
              <a:rPr lang="en-US" sz="2000" dirty="0"/>
              <a:t> o </a:t>
            </a:r>
            <a:r>
              <a:rPr lang="en-US" sz="2000" dirty="0" err="1"/>
              <a:t>bază</a:t>
            </a:r>
            <a:r>
              <a:rPr lang="en-US" sz="2000" dirty="0"/>
              <a:t> de date </a:t>
            </a:r>
            <a:r>
              <a:rPr lang="en-US" sz="2000" dirty="0" err="1"/>
              <a:t>folosită</a:t>
            </a:r>
            <a:r>
              <a:rPr lang="en-US" sz="2000" dirty="0"/>
              <a:t> </a:t>
            </a:r>
            <a:r>
              <a:rPr lang="en-US" sz="2000" dirty="0" err="1"/>
              <a:t>pentru</a:t>
            </a:r>
            <a:r>
              <a:rPr lang="en-US" sz="2000" dirty="0"/>
              <a:t> a </a:t>
            </a:r>
            <a:r>
              <a:rPr lang="en-US" sz="2000" dirty="0" err="1"/>
              <a:t>stoca</a:t>
            </a:r>
            <a:r>
              <a:rPr lang="en-US" sz="2000" dirty="0"/>
              <a:t> </a:t>
            </a:r>
            <a:r>
              <a:rPr lang="en-US" sz="2000" dirty="0" err="1"/>
              <a:t>înregistrările</a:t>
            </a:r>
            <a:r>
              <a:rPr lang="en-US" sz="2000" dirty="0"/>
              <a:t> de </a:t>
            </a:r>
            <a:r>
              <a:rPr lang="en-US" sz="2000" dirty="0" err="1"/>
              <a:t>configurare</a:t>
            </a:r>
            <a:r>
              <a:rPr lang="en-US" sz="2000" dirty="0"/>
              <a:t> pe tot </a:t>
            </a:r>
            <a:r>
              <a:rPr lang="en-US" sz="2000" dirty="0" err="1"/>
              <a:t>parcursul</a:t>
            </a:r>
            <a:r>
              <a:rPr lang="en-US" sz="2000" dirty="0"/>
              <a:t> </a:t>
            </a:r>
            <a:r>
              <a:rPr lang="en-US" sz="2000" dirty="0" err="1"/>
              <a:t>ciclului</a:t>
            </a:r>
            <a:r>
              <a:rPr lang="en-US" sz="2000" dirty="0"/>
              <a:t> de </a:t>
            </a:r>
            <a:r>
              <a:rPr lang="en-US" sz="2000" dirty="0" err="1"/>
              <a:t>viață</a:t>
            </a:r>
            <a:r>
              <a:rPr lang="en-US" sz="2000" dirty="0"/>
              <a:t>. CMDB </a:t>
            </a:r>
            <a:r>
              <a:rPr lang="en-US" sz="2000" dirty="0" err="1"/>
              <a:t>stochează</a:t>
            </a:r>
            <a:r>
              <a:rPr lang="en-US" sz="2000" dirty="0"/>
              <a:t> </a:t>
            </a:r>
            <a:r>
              <a:rPr lang="en-US" sz="2000" dirty="0" err="1"/>
              <a:t>informații</a:t>
            </a:r>
            <a:r>
              <a:rPr lang="en-US" sz="2000" dirty="0"/>
              <a:t> </a:t>
            </a:r>
            <a:r>
              <a:rPr lang="en-US" sz="2000" dirty="0" err="1"/>
              <a:t>despre</a:t>
            </a:r>
            <a:r>
              <a:rPr lang="en-US" sz="2000" dirty="0"/>
              <a:t> CI-urile </a:t>
            </a:r>
            <a:r>
              <a:rPr lang="en-US" sz="2000" dirty="0" err="1"/>
              <a:t>dvs</a:t>
            </a:r>
            <a:r>
              <a:rPr lang="en-US" sz="2000" dirty="0"/>
              <a:t>., </a:t>
            </a:r>
            <a:r>
              <a:rPr lang="en-US" sz="2000" dirty="0" err="1"/>
              <a:t>fiecare</a:t>
            </a:r>
            <a:r>
              <a:rPr lang="en-US" sz="2000" dirty="0"/>
              <a:t> </a:t>
            </a:r>
            <a:r>
              <a:rPr lang="en-US" sz="2000" dirty="0" err="1"/>
              <a:t>distingându</a:t>
            </a:r>
            <a:r>
              <a:rPr lang="en-US" sz="2000" dirty="0"/>
              <a:t>-se </a:t>
            </a:r>
            <a:r>
              <a:rPr lang="en-US" sz="2000" dirty="0" err="1"/>
              <a:t>printr</a:t>
            </a:r>
            <a:r>
              <a:rPr lang="en-US" sz="2000" dirty="0"/>
              <a:t>-un </a:t>
            </a:r>
            <a:r>
              <a:rPr lang="en-US" sz="2000" dirty="0" err="1"/>
              <a:t>identificator</a:t>
            </a:r>
            <a:r>
              <a:rPr lang="en-US" sz="2000" dirty="0"/>
              <a:t> </a:t>
            </a:r>
            <a:r>
              <a:rPr lang="en-US" sz="2000" dirty="0" err="1"/>
              <a:t>unic</a:t>
            </a:r>
            <a:r>
              <a:rPr lang="en-US" sz="2000" dirty="0"/>
              <a:t>, </a:t>
            </a:r>
            <a:r>
              <a:rPr lang="en-US" sz="2000" dirty="0" err="1"/>
              <a:t>inclusiv</a:t>
            </a:r>
            <a:r>
              <a:rPr lang="en-US" sz="2000" dirty="0"/>
              <a:t> </a:t>
            </a:r>
            <a:r>
              <a:rPr lang="en-US" sz="2000" dirty="0" err="1"/>
              <a:t>informații</a:t>
            </a:r>
            <a:r>
              <a:rPr lang="en-US" sz="2000" dirty="0"/>
              <a:t> de </a:t>
            </a:r>
            <a:r>
              <a:rPr lang="en-US" sz="2000" dirty="0" err="1"/>
              <a:t>identificare</a:t>
            </a:r>
            <a:r>
              <a:rPr lang="en-US" sz="2000" dirty="0"/>
              <a:t> precum </a:t>
            </a:r>
            <a:r>
              <a:rPr lang="en-US" sz="2000" dirty="0" err="1"/>
              <a:t>numărul</a:t>
            </a:r>
            <a:r>
              <a:rPr lang="en-US" sz="2000" dirty="0"/>
              <a:t> de </a:t>
            </a:r>
            <a:r>
              <a:rPr lang="en-US" sz="2000" dirty="0" err="1"/>
              <a:t>serie</a:t>
            </a:r>
            <a:r>
              <a:rPr lang="en-US" sz="2000" dirty="0"/>
              <a:t>, </a:t>
            </a:r>
            <a:r>
              <a:rPr lang="en-US" sz="2000" dirty="0" err="1"/>
              <a:t>adresa</a:t>
            </a:r>
            <a:r>
              <a:rPr lang="en-US" sz="2000" dirty="0"/>
              <a:t> MAC </a:t>
            </a:r>
            <a:r>
              <a:rPr lang="en-US" sz="2000" dirty="0" err="1"/>
              <a:t>sau</a:t>
            </a:r>
            <a:r>
              <a:rPr lang="en-US" sz="2000" dirty="0"/>
              <a:t> </a:t>
            </a:r>
            <a:r>
              <a:rPr lang="en-US" sz="2000" dirty="0" err="1"/>
              <a:t>adresa</a:t>
            </a:r>
            <a:r>
              <a:rPr lang="en-US" sz="2000" dirty="0"/>
              <a:t> IP; </a:t>
            </a:r>
            <a:r>
              <a:rPr lang="en-US" sz="2000" dirty="0" err="1"/>
              <a:t>versiunea</a:t>
            </a:r>
            <a:r>
              <a:rPr lang="en-US" sz="2000" dirty="0"/>
              <a:t> </a:t>
            </a:r>
            <a:r>
              <a:rPr lang="en-US" sz="2000" dirty="0" err="1"/>
              <a:t>sa</a:t>
            </a:r>
            <a:r>
              <a:rPr lang="en-US" sz="2000" dirty="0"/>
              <a:t> </a:t>
            </a:r>
            <a:r>
              <a:rPr lang="en-US" sz="2000" dirty="0" err="1"/>
              <a:t>actuală</a:t>
            </a:r>
            <a:r>
              <a:rPr lang="en-US" sz="2000" dirty="0"/>
              <a:t>; </a:t>
            </a:r>
            <a:r>
              <a:rPr lang="en-US" sz="2000" dirty="0" err="1"/>
              <a:t>amplasarea</a:t>
            </a:r>
            <a:r>
              <a:rPr lang="en-US" sz="2000" dirty="0"/>
              <a:t> </a:t>
            </a:r>
            <a:r>
              <a:rPr lang="en-US" sz="2000" dirty="0" err="1"/>
              <a:t>acestuia</a:t>
            </a:r>
            <a:r>
              <a:rPr lang="en-US" sz="2000" dirty="0"/>
              <a:t>; </a:t>
            </a:r>
            <a:r>
              <a:rPr lang="en-US" sz="2000" dirty="0" err="1"/>
              <a:t>și</a:t>
            </a:r>
            <a:r>
              <a:rPr lang="en-US" sz="2000" dirty="0"/>
              <a:t> </a:t>
            </a:r>
            <a:r>
              <a:rPr lang="en-US" sz="2000" dirty="0" err="1"/>
              <a:t>informațiile</a:t>
            </a:r>
            <a:r>
              <a:rPr lang="en-US" sz="2000" dirty="0"/>
              <a:t> </a:t>
            </a:r>
            <a:r>
              <a:rPr lang="en-US" sz="2000" dirty="0" err="1"/>
              <a:t>despre</a:t>
            </a:r>
            <a:r>
              <a:rPr lang="en-US" sz="2000" dirty="0"/>
              <a:t> </a:t>
            </a:r>
            <a:r>
              <a:rPr lang="en-US" sz="2000" dirty="0" err="1"/>
              <a:t>furnizor</a:t>
            </a:r>
            <a:r>
              <a:rPr lang="en-US" sz="2000" dirty="0"/>
              <a:t> </a:t>
            </a:r>
            <a:r>
              <a:rPr lang="en-US" sz="2000" dirty="0" err="1"/>
              <a:t>și</a:t>
            </a:r>
            <a:r>
              <a:rPr lang="en-US" sz="2000" dirty="0"/>
              <a:t> </a:t>
            </a:r>
            <a:r>
              <a:rPr lang="en-US" sz="2000" dirty="0" err="1"/>
              <a:t>furnizor</a:t>
            </a:r>
            <a:r>
              <a:rPr lang="en-US" sz="2000" dirty="0"/>
              <a:t>.</a:t>
            </a:r>
          </a:p>
          <a:p>
            <a:pPr algn="just"/>
            <a:r>
              <a:rPr lang="en-US" sz="2000" b="1" dirty="0" err="1"/>
              <a:t>Sistem</a:t>
            </a:r>
            <a:r>
              <a:rPr lang="en-US" sz="2000" b="1" dirty="0"/>
              <a:t> de management al </a:t>
            </a:r>
            <a:r>
              <a:rPr lang="en-US" sz="2000" b="1" dirty="0" err="1"/>
              <a:t>configurației</a:t>
            </a:r>
            <a:r>
              <a:rPr lang="en-US" sz="2000" b="1" dirty="0"/>
              <a:t>: </a:t>
            </a:r>
            <a:r>
              <a:rPr lang="en-US" sz="2000" dirty="0" err="1"/>
              <a:t>Sistemul</a:t>
            </a:r>
            <a:r>
              <a:rPr lang="en-US" sz="2000" dirty="0"/>
              <a:t> de management al </a:t>
            </a:r>
            <a:r>
              <a:rPr lang="en-US" sz="2000" dirty="0" err="1"/>
              <a:t>configurației</a:t>
            </a:r>
            <a:r>
              <a:rPr lang="en-US" sz="2000" dirty="0"/>
              <a:t> </a:t>
            </a:r>
            <a:r>
              <a:rPr lang="en-US" sz="2000" dirty="0" err="1"/>
              <a:t>este</a:t>
            </a:r>
            <a:r>
              <a:rPr lang="en-US" sz="2000" dirty="0"/>
              <a:t> </a:t>
            </a:r>
            <a:r>
              <a:rPr lang="en-US" sz="2000" dirty="0" err="1"/>
              <a:t>abreviat</a:t>
            </a:r>
            <a:r>
              <a:rPr lang="en-US" sz="2000" dirty="0"/>
              <a:t> ca CMS </a:t>
            </a:r>
            <a:r>
              <a:rPr lang="en-US" sz="2000" dirty="0" err="1"/>
              <a:t>și</a:t>
            </a:r>
            <a:r>
              <a:rPr lang="en-US" sz="2000" dirty="0"/>
              <a:t> </a:t>
            </a:r>
            <a:r>
              <a:rPr lang="en-US" sz="2000" dirty="0" err="1"/>
              <a:t>este</a:t>
            </a:r>
            <a:r>
              <a:rPr lang="en-US" sz="2000" dirty="0"/>
              <a:t> un set de </a:t>
            </a:r>
            <a:r>
              <a:rPr lang="en-US" sz="2000" dirty="0" err="1"/>
              <a:t>instrumente</a:t>
            </a:r>
            <a:r>
              <a:rPr lang="en-US" sz="2000" dirty="0"/>
              <a:t> </a:t>
            </a:r>
            <a:r>
              <a:rPr lang="en-US" sz="2000" dirty="0" err="1"/>
              <a:t>și</a:t>
            </a:r>
            <a:r>
              <a:rPr lang="en-US" sz="2000" dirty="0"/>
              <a:t> </a:t>
            </a:r>
            <a:r>
              <a:rPr lang="en-US" sz="2000" dirty="0" err="1"/>
              <a:t>baze</a:t>
            </a:r>
            <a:r>
              <a:rPr lang="en-US" sz="2000" dirty="0"/>
              <a:t> de date care sunt </a:t>
            </a:r>
            <a:r>
              <a:rPr lang="en-US" sz="2000" dirty="0" err="1"/>
              <a:t>utilizate</a:t>
            </a:r>
            <a:r>
              <a:rPr lang="en-US" sz="2000" dirty="0"/>
              <a:t> </a:t>
            </a:r>
            <a:r>
              <a:rPr lang="en-US" sz="2000" dirty="0" err="1"/>
              <a:t>pentru</a:t>
            </a:r>
            <a:r>
              <a:rPr lang="en-US" sz="2000" dirty="0"/>
              <a:t> a </a:t>
            </a:r>
            <a:r>
              <a:rPr lang="en-US" sz="2000" dirty="0" err="1"/>
              <a:t>gestiona</a:t>
            </a:r>
            <a:r>
              <a:rPr lang="en-US" sz="2000" dirty="0"/>
              <a:t> </a:t>
            </a:r>
            <a:r>
              <a:rPr lang="en-US" sz="2000" dirty="0" err="1"/>
              <a:t>datele</a:t>
            </a:r>
            <a:r>
              <a:rPr lang="en-US" sz="2000" dirty="0"/>
              <a:t> de </a:t>
            </a:r>
            <a:r>
              <a:rPr lang="en-US" sz="2000" dirty="0" err="1"/>
              <a:t>configurare</a:t>
            </a:r>
            <a:r>
              <a:rPr lang="en-US" sz="2000" dirty="0"/>
              <a:t> ale </a:t>
            </a:r>
            <a:r>
              <a:rPr lang="en-US" sz="2000" dirty="0" err="1"/>
              <a:t>unui</a:t>
            </a:r>
            <a:r>
              <a:rPr lang="en-US" sz="2000" dirty="0"/>
              <a:t> </a:t>
            </a:r>
            <a:r>
              <a:rPr lang="en-US" sz="2000" dirty="0" err="1"/>
              <a:t>furnizor</a:t>
            </a:r>
            <a:r>
              <a:rPr lang="en-US" sz="2000" dirty="0"/>
              <a:t> de </a:t>
            </a:r>
            <a:r>
              <a:rPr lang="en-US" sz="2000" dirty="0" err="1"/>
              <a:t>servicii</a:t>
            </a:r>
            <a:r>
              <a:rPr lang="en-US" sz="2000" dirty="0"/>
              <a:t> IT. </a:t>
            </a:r>
            <a:r>
              <a:rPr lang="en-US" sz="2000" dirty="0" err="1"/>
              <a:t>Datele</a:t>
            </a:r>
            <a:r>
              <a:rPr lang="en-US" sz="2000" dirty="0"/>
              <a:t> </a:t>
            </a:r>
            <a:r>
              <a:rPr lang="en-US" sz="2000" dirty="0" err="1"/>
              <a:t>despre</a:t>
            </a:r>
            <a:r>
              <a:rPr lang="en-US" sz="2000" dirty="0"/>
              <a:t> </a:t>
            </a:r>
            <a:r>
              <a:rPr lang="en-US" sz="2000" dirty="0" err="1"/>
              <a:t>elementele</a:t>
            </a:r>
            <a:r>
              <a:rPr lang="en-US" sz="2000" dirty="0"/>
              <a:t> de </a:t>
            </a:r>
            <a:r>
              <a:rPr lang="en-US" sz="2000" dirty="0" err="1"/>
              <a:t>configurare</a:t>
            </a:r>
            <a:r>
              <a:rPr lang="en-US" sz="2000" dirty="0"/>
              <a:t> sunt </a:t>
            </a:r>
            <a:r>
              <a:rPr lang="en-US" sz="2000" dirty="0" err="1"/>
              <a:t>stocate</a:t>
            </a:r>
            <a:r>
              <a:rPr lang="en-US" sz="2000" dirty="0"/>
              <a:t> </a:t>
            </a:r>
            <a:r>
              <a:rPr lang="en-US" sz="2000" dirty="0" err="1"/>
              <a:t>în</a:t>
            </a:r>
            <a:r>
              <a:rPr lang="en-US" sz="2000" dirty="0"/>
              <a:t> </a:t>
            </a:r>
            <a:r>
              <a:rPr lang="en-US" sz="2000" dirty="0" err="1"/>
              <a:t>înregistrările</a:t>
            </a:r>
            <a:r>
              <a:rPr lang="en-US" sz="2000" dirty="0"/>
              <a:t> de </a:t>
            </a:r>
            <a:r>
              <a:rPr lang="en-US" sz="2000" dirty="0" err="1"/>
              <a:t>configurare</a:t>
            </a:r>
            <a:r>
              <a:rPr lang="en-US" sz="2000" dirty="0"/>
              <a:t>, </a:t>
            </a:r>
            <a:r>
              <a:rPr lang="en-US" sz="2000" dirty="0" err="1"/>
              <a:t>iar</a:t>
            </a:r>
            <a:r>
              <a:rPr lang="en-US" sz="2000" dirty="0"/>
              <a:t> </a:t>
            </a:r>
            <a:r>
              <a:rPr lang="en-US" sz="2000" dirty="0" err="1"/>
              <a:t>înregistrările</a:t>
            </a:r>
            <a:r>
              <a:rPr lang="en-US" sz="2000" dirty="0"/>
              <a:t> de </a:t>
            </a:r>
            <a:r>
              <a:rPr lang="en-US" sz="2000" dirty="0" err="1"/>
              <a:t>configurare</a:t>
            </a:r>
            <a:r>
              <a:rPr lang="en-US" sz="2000" dirty="0"/>
              <a:t> sunt </a:t>
            </a:r>
            <a:r>
              <a:rPr lang="en-US" sz="2000" dirty="0" err="1"/>
              <a:t>incluse</a:t>
            </a:r>
            <a:r>
              <a:rPr lang="en-US" sz="2000" dirty="0"/>
              <a:t> </a:t>
            </a:r>
            <a:r>
              <a:rPr lang="en-US" sz="2000" dirty="0" err="1"/>
              <a:t>în</a:t>
            </a:r>
            <a:r>
              <a:rPr lang="en-US" sz="2000" dirty="0"/>
              <a:t> </a:t>
            </a:r>
            <a:r>
              <a:rPr lang="en-US" sz="2000" dirty="0" err="1"/>
              <a:t>bazele</a:t>
            </a:r>
            <a:r>
              <a:rPr lang="en-US" sz="2000" dirty="0"/>
              <a:t> de date ale </a:t>
            </a:r>
            <a:r>
              <a:rPr lang="en-US" sz="2000" dirty="0" err="1"/>
              <a:t>sistemului</a:t>
            </a:r>
            <a:r>
              <a:rPr lang="en-US" sz="2000" dirty="0"/>
              <a:t> de management al </a:t>
            </a:r>
            <a:r>
              <a:rPr lang="en-US" sz="2000" dirty="0" err="1"/>
              <a:t>configurației</a:t>
            </a:r>
            <a:r>
              <a:rPr lang="en-US" sz="2000" dirty="0"/>
              <a:t>. CMDB-urile </a:t>
            </a:r>
            <a:r>
              <a:rPr lang="en-US" sz="2000" dirty="0" err="1"/>
              <a:t>unui</a:t>
            </a:r>
            <a:r>
              <a:rPr lang="en-US" sz="2000" dirty="0"/>
              <a:t> </a:t>
            </a:r>
            <a:r>
              <a:rPr lang="en-US" sz="2000" dirty="0" err="1"/>
              <a:t>furnizor</a:t>
            </a:r>
            <a:r>
              <a:rPr lang="en-US" sz="2000" dirty="0"/>
              <a:t> de </a:t>
            </a:r>
            <a:r>
              <a:rPr lang="en-US" sz="2000" dirty="0" err="1"/>
              <a:t>servicii</a:t>
            </a:r>
            <a:r>
              <a:rPr lang="en-US" sz="2000" dirty="0"/>
              <a:t> IT </a:t>
            </a:r>
            <a:r>
              <a:rPr lang="en-US" sz="2000" dirty="0" err="1"/>
              <a:t>pentru</a:t>
            </a:r>
            <a:r>
              <a:rPr lang="en-US" sz="2000" dirty="0"/>
              <a:t> a </a:t>
            </a:r>
            <a:r>
              <a:rPr lang="en-US" sz="2000" dirty="0" err="1"/>
              <a:t>gestiona</a:t>
            </a:r>
            <a:r>
              <a:rPr lang="en-US" sz="2000" dirty="0"/>
              <a:t> </a:t>
            </a:r>
            <a:r>
              <a:rPr lang="en-US" sz="2000" dirty="0" err="1"/>
              <a:t>datele</a:t>
            </a:r>
            <a:r>
              <a:rPr lang="en-US" sz="2000" dirty="0"/>
              <a:t> de </a:t>
            </a:r>
            <a:r>
              <a:rPr lang="en-US" sz="2000" dirty="0" err="1"/>
              <a:t>configurare</a:t>
            </a:r>
            <a:r>
              <a:rPr lang="en-US" sz="2000" dirty="0"/>
              <a:t> sunt </a:t>
            </a:r>
            <a:r>
              <a:rPr lang="en-US" sz="2000" dirty="0" err="1"/>
              <a:t>incluse</a:t>
            </a:r>
            <a:r>
              <a:rPr lang="en-US" sz="2000" dirty="0"/>
              <a:t> </a:t>
            </a:r>
            <a:r>
              <a:rPr lang="en-US" sz="2000" dirty="0" err="1"/>
              <a:t>în</a:t>
            </a:r>
            <a:r>
              <a:rPr lang="en-US" sz="2000" dirty="0"/>
              <a:t> </a:t>
            </a:r>
            <a:r>
              <a:rPr lang="en-US" sz="2000" dirty="0" err="1"/>
              <a:t>procesul</a:t>
            </a:r>
            <a:r>
              <a:rPr lang="en-US" sz="2000" dirty="0"/>
              <a:t> de </a:t>
            </a:r>
            <a:r>
              <a:rPr lang="en-US" sz="2000" dirty="0" err="1"/>
              <a:t>gestionare</a:t>
            </a:r>
            <a:r>
              <a:rPr lang="en-US" sz="2000" dirty="0"/>
              <a:t> a </a:t>
            </a:r>
            <a:r>
              <a:rPr lang="en-US" sz="2000" dirty="0" err="1"/>
              <a:t>configurației</a:t>
            </a:r>
            <a:r>
              <a:rPr lang="en-US" sz="2000" dirty="0"/>
              <a:t> </a:t>
            </a:r>
            <a:r>
              <a:rPr lang="en-US" sz="2000" dirty="0" err="1"/>
              <a:t>și</a:t>
            </a:r>
            <a:r>
              <a:rPr lang="en-US" sz="2000" dirty="0"/>
              <a:t> a </a:t>
            </a:r>
            <a:r>
              <a:rPr lang="en-US" sz="2000" dirty="0" err="1"/>
              <a:t>activelor</a:t>
            </a:r>
            <a:r>
              <a:rPr lang="en-US" sz="2000" dirty="0"/>
              <a:t> </a:t>
            </a:r>
            <a:r>
              <a:rPr lang="en-US" sz="2000" dirty="0" err="1"/>
              <a:t>serviciului</a:t>
            </a:r>
            <a:endParaRPr lang="en-US" sz="2000" dirty="0"/>
          </a:p>
        </p:txBody>
      </p:sp>
      <p:pic>
        <p:nvPicPr>
          <p:cNvPr id="9" name="Grafik 4">
            <a:extLst>
              <a:ext uri="{FF2B5EF4-FFF2-40B4-BE49-F238E27FC236}">
                <a16:creationId xmlns:a16="http://schemas.microsoft.com/office/drawing/2014/main" id="{11B95358-DB0E-A8A4-82FD-1043A14BC44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/>
        </p:blipFill>
        <p:spPr>
          <a:xfrm>
            <a:off x="371649" y="404996"/>
            <a:ext cx="903341" cy="1135737"/>
          </a:xfrm>
          <a:prstGeom prst="rect">
            <a:avLst/>
          </a:prstGeom>
        </p:spPr>
      </p:pic>
      <p:pic>
        <p:nvPicPr>
          <p:cNvPr id="11" name="Picture 2">
            <a:extLst>
              <a:ext uri="{FF2B5EF4-FFF2-40B4-BE49-F238E27FC236}">
                <a16:creationId xmlns:a16="http://schemas.microsoft.com/office/drawing/2014/main" id="{04FD37CD-81BD-593F-3E10-6251A61D3C0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8353886" y="643491"/>
            <a:ext cx="3194647" cy="6973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71127995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Click="0" advTm="22000">
        <p15:prstTrans prst="pageCurlDouble"/>
      </p:transition>
    </mc:Choice>
    <mc:Fallback xmlns="">
      <p:transition spd="slow" advClick="0" advTm="22000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>
            <a:extLst>
              <a:ext uri="{FF2B5EF4-FFF2-40B4-BE49-F238E27FC236}">
                <a16:creationId xmlns:a16="http://schemas.microsoft.com/office/drawing/2014/main" id="{F6082484-1D63-86AD-D1AC-1149C7839C9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304751" y="552720"/>
            <a:ext cx="10515600" cy="1325563"/>
          </a:xfrm>
        </p:spPr>
        <p:txBody>
          <a:bodyPr/>
          <a:lstStyle/>
          <a:p>
            <a:r>
              <a:rPr lang="tr-TR" dirty="0"/>
              <a:t>5. Evaluarea eficacității </a:t>
            </a:r>
            <a:br>
              <a:rPr lang="en-US" dirty="0"/>
            </a:br>
            <a:r>
              <a:rPr lang="tr-TR" dirty="0"/>
              <a:t>politicilor de securitate cibernetică</a:t>
            </a:r>
          </a:p>
        </p:txBody>
      </p:sp>
      <p:sp>
        <p:nvSpPr>
          <p:cNvPr id="3" name="İçerik Yer Tutucusu 2">
            <a:extLst>
              <a:ext uri="{FF2B5EF4-FFF2-40B4-BE49-F238E27FC236}">
                <a16:creationId xmlns:a16="http://schemas.microsoft.com/office/drawing/2014/main" id="{86955E49-1D61-5971-6181-CE33B168133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en-US" b="1" dirty="0" err="1"/>
              <a:t>Evaluarea</a:t>
            </a:r>
            <a:r>
              <a:rPr lang="en-US" b="1" dirty="0"/>
              <a:t> </a:t>
            </a:r>
            <a:r>
              <a:rPr lang="en-US" b="1" dirty="0" err="1"/>
              <a:t>riscurilor</a:t>
            </a:r>
            <a:r>
              <a:rPr lang="en-US" b="1" dirty="0"/>
              <a:t> de </a:t>
            </a:r>
            <a:r>
              <a:rPr lang="en-US" b="1" dirty="0" err="1"/>
              <a:t>securitate</a:t>
            </a:r>
            <a:r>
              <a:rPr lang="tr-TR" b="1" dirty="0"/>
              <a:t>: </a:t>
            </a:r>
            <a:r>
              <a:rPr lang="en-US" dirty="0" err="1"/>
              <a:t>Riscul</a:t>
            </a:r>
            <a:r>
              <a:rPr lang="en-US" dirty="0"/>
              <a:t> </a:t>
            </a:r>
            <a:r>
              <a:rPr lang="en-US" dirty="0" err="1"/>
              <a:t>este</a:t>
            </a:r>
            <a:r>
              <a:rPr lang="en-US" dirty="0"/>
              <a:t> </a:t>
            </a:r>
            <a:r>
              <a:rPr lang="en-US" dirty="0" err="1"/>
              <a:t>definit</a:t>
            </a:r>
            <a:r>
              <a:rPr lang="en-US" dirty="0"/>
              <a:t> ca </a:t>
            </a:r>
            <a:r>
              <a:rPr lang="en-US" dirty="0" err="1"/>
              <a:t>combinația</a:t>
            </a:r>
            <a:r>
              <a:rPr lang="en-US" dirty="0"/>
              <a:t> </a:t>
            </a:r>
            <a:r>
              <a:rPr lang="en-US" dirty="0" err="1"/>
              <a:t>dintre</a:t>
            </a:r>
            <a:r>
              <a:rPr lang="en-US" dirty="0"/>
              <a:t> </a:t>
            </a:r>
            <a:r>
              <a:rPr lang="en-US" dirty="0" err="1"/>
              <a:t>probabilitățile</a:t>
            </a:r>
            <a:r>
              <a:rPr lang="en-US" dirty="0"/>
              <a:t> </a:t>
            </a:r>
            <a:r>
              <a:rPr lang="en-US" dirty="0" err="1"/>
              <a:t>unui</a:t>
            </a:r>
            <a:r>
              <a:rPr lang="en-US" dirty="0"/>
              <a:t> </a:t>
            </a:r>
            <a:r>
              <a:rPr lang="en-US" dirty="0" err="1"/>
              <a:t>eveniment</a:t>
            </a:r>
            <a:r>
              <a:rPr lang="en-US" dirty="0"/>
              <a:t> </a:t>
            </a:r>
            <a:r>
              <a:rPr lang="en-US" dirty="0" err="1"/>
              <a:t>și</a:t>
            </a:r>
            <a:r>
              <a:rPr lang="en-US" dirty="0"/>
              <a:t> </a:t>
            </a:r>
            <a:r>
              <a:rPr lang="en-US" dirty="0" err="1"/>
              <a:t>rezultatul</a:t>
            </a:r>
            <a:r>
              <a:rPr lang="en-US" dirty="0"/>
              <a:t> </a:t>
            </a:r>
            <a:r>
              <a:rPr lang="en-US" dirty="0" err="1"/>
              <a:t>acestuia</a:t>
            </a:r>
            <a:r>
              <a:rPr lang="en-US" dirty="0"/>
              <a:t>. </a:t>
            </a:r>
            <a:r>
              <a:rPr lang="en-US" dirty="0" err="1"/>
              <a:t>Evaluarea</a:t>
            </a:r>
            <a:r>
              <a:rPr lang="en-US" dirty="0"/>
              <a:t> </a:t>
            </a:r>
            <a:r>
              <a:rPr lang="en-US" dirty="0" err="1"/>
              <a:t>riscurilor</a:t>
            </a:r>
            <a:r>
              <a:rPr lang="en-US" dirty="0"/>
              <a:t>, care </a:t>
            </a:r>
            <a:r>
              <a:rPr lang="en-US" dirty="0" err="1"/>
              <a:t>este</a:t>
            </a:r>
            <a:r>
              <a:rPr lang="en-US" dirty="0"/>
              <a:t> o </a:t>
            </a:r>
            <a:r>
              <a:rPr lang="en-US" dirty="0" err="1"/>
              <a:t>etapă</a:t>
            </a:r>
            <a:r>
              <a:rPr lang="en-US" dirty="0"/>
              <a:t> a </a:t>
            </a:r>
            <a:r>
              <a:rPr lang="en-US" dirty="0" err="1"/>
              <a:t>managementului</a:t>
            </a:r>
            <a:r>
              <a:rPr lang="en-US" dirty="0"/>
              <a:t> </a:t>
            </a:r>
            <a:r>
              <a:rPr lang="en-US" dirty="0" err="1"/>
              <a:t>riscului</a:t>
            </a:r>
            <a:r>
              <a:rPr lang="en-US" dirty="0"/>
              <a:t>, </a:t>
            </a:r>
            <a:r>
              <a:rPr lang="en-US" dirty="0" err="1"/>
              <a:t>este</a:t>
            </a:r>
            <a:r>
              <a:rPr lang="en-US" dirty="0"/>
              <a:t> un </a:t>
            </a:r>
            <a:r>
              <a:rPr lang="en-US" dirty="0" err="1"/>
              <a:t>proces</a:t>
            </a:r>
            <a:r>
              <a:rPr lang="en-US" dirty="0"/>
              <a:t> </a:t>
            </a:r>
            <a:r>
              <a:rPr lang="en-US" dirty="0" err="1"/>
              <a:t>în</a:t>
            </a:r>
            <a:r>
              <a:rPr lang="en-US" dirty="0"/>
              <a:t> care </a:t>
            </a:r>
            <a:r>
              <a:rPr lang="en-US" dirty="0" err="1"/>
              <a:t>riscurile</a:t>
            </a:r>
            <a:r>
              <a:rPr lang="en-US" dirty="0"/>
              <a:t> sunt definite </a:t>
            </a:r>
            <a:r>
              <a:rPr lang="en-US" dirty="0" err="1"/>
              <a:t>și</a:t>
            </a:r>
            <a:r>
              <a:rPr lang="en-US" dirty="0"/>
              <a:t> sunt determinate </a:t>
            </a:r>
            <a:r>
              <a:rPr lang="en-US" dirty="0" err="1"/>
              <a:t>efectele</a:t>
            </a:r>
            <a:r>
              <a:rPr lang="en-US" dirty="0"/>
              <a:t> </a:t>
            </a:r>
            <a:r>
              <a:rPr lang="en-US" dirty="0" err="1"/>
              <a:t>și</a:t>
            </a:r>
            <a:r>
              <a:rPr lang="en-US" dirty="0"/>
              <a:t> </a:t>
            </a:r>
            <a:r>
              <a:rPr lang="en-US" dirty="0" err="1"/>
              <a:t>prioritățile</a:t>
            </a:r>
            <a:r>
              <a:rPr lang="en-US" dirty="0"/>
              <a:t> </a:t>
            </a:r>
            <a:r>
              <a:rPr lang="en-US" dirty="0" err="1"/>
              <a:t>acestor</a:t>
            </a:r>
            <a:r>
              <a:rPr lang="en-US" dirty="0"/>
              <a:t> </a:t>
            </a:r>
            <a:r>
              <a:rPr lang="en-US" dirty="0" err="1"/>
              <a:t>riscuri</a:t>
            </a:r>
            <a:r>
              <a:rPr lang="en-US" dirty="0"/>
              <a:t> </a:t>
            </a:r>
            <a:r>
              <a:rPr lang="en-US" dirty="0" err="1"/>
              <a:t>identificate</a:t>
            </a:r>
            <a:r>
              <a:rPr lang="en-US" dirty="0"/>
              <a:t>. </a:t>
            </a:r>
            <a:r>
              <a:rPr lang="en-US" dirty="0" err="1"/>
              <a:t>Managementul</a:t>
            </a:r>
            <a:r>
              <a:rPr lang="en-US" dirty="0"/>
              <a:t> </a:t>
            </a:r>
            <a:r>
              <a:rPr lang="en-US" dirty="0" err="1"/>
              <a:t>riscului</a:t>
            </a:r>
            <a:r>
              <a:rPr lang="en-US" dirty="0"/>
              <a:t> </a:t>
            </a:r>
            <a:r>
              <a:rPr lang="en-US" dirty="0" err="1"/>
              <a:t>este</a:t>
            </a:r>
            <a:r>
              <a:rPr lang="en-US" dirty="0"/>
              <a:t> de a </a:t>
            </a:r>
            <a:r>
              <a:rPr lang="en-US" dirty="0" err="1"/>
              <a:t>determina</a:t>
            </a:r>
            <a:r>
              <a:rPr lang="en-US" dirty="0"/>
              <a:t> un </a:t>
            </a:r>
            <a:r>
              <a:rPr lang="en-US" dirty="0" err="1"/>
              <a:t>nivel</a:t>
            </a:r>
            <a:r>
              <a:rPr lang="en-US" dirty="0"/>
              <a:t> </a:t>
            </a:r>
            <a:r>
              <a:rPr lang="en-US" dirty="0" err="1"/>
              <a:t>acceptabil</a:t>
            </a:r>
            <a:r>
              <a:rPr lang="en-US" dirty="0"/>
              <a:t> de </a:t>
            </a:r>
            <a:r>
              <a:rPr lang="en-US" dirty="0" err="1"/>
              <a:t>risc</a:t>
            </a:r>
            <a:r>
              <a:rPr lang="en-US" dirty="0"/>
              <a:t>, de a </a:t>
            </a:r>
            <a:r>
              <a:rPr lang="en-US" dirty="0" err="1"/>
              <a:t>evalua</a:t>
            </a:r>
            <a:r>
              <a:rPr lang="en-US" dirty="0"/>
              <a:t> </a:t>
            </a:r>
            <a:r>
              <a:rPr lang="en-US" dirty="0" err="1"/>
              <a:t>riscul</a:t>
            </a:r>
            <a:r>
              <a:rPr lang="en-US" dirty="0"/>
              <a:t> </a:t>
            </a:r>
            <a:r>
              <a:rPr lang="en-US" dirty="0" err="1"/>
              <a:t>curent</a:t>
            </a:r>
            <a:r>
              <a:rPr lang="en-US" dirty="0"/>
              <a:t>, de a </a:t>
            </a:r>
            <a:r>
              <a:rPr lang="en-US" dirty="0" err="1"/>
              <a:t>lua</a:t>
            </a:r>
            <a:r>
              <a:rPr lang="en-US" dirty="0"/>
              <a:t> </a:t>
            </a:r>
            <a:r>
              <a:rPr lang="en-US" dirty="0" err="1"/>
              <a:t>măsurile</a:t>
            </a:r>
            <a:r>
              <a:rPr lang="en-US" dirty="0"/>
              <a:t> </a:t>
            </a:r>
            <a:r>
              <a:rPr lang="en-US" dirty="0" err="1"/>
              <a:t>necesare</a:t>
            </a:r>
            <a:r>
              <a:rPr lang="en-US" dirty="0"/>
              <a:t> </a:t>
            </a:r>
            <a:r>
              <a:rPr lang="en-US" dirty="0" err="1"/>
              <a:t>pentru</a:t>
            </a:r>
            <a:r>
              <a:rPr lang="en-US" dirty="0"/>
              <a:t> a reduce </a:t>
            </a:r>
            <a:r>
              <a:rPr lang="en-US" dirty="0" err="1"/>
              <a:t>acest</a:t>
            </a:r>
            <a:r>
              <a:rPr lang="en-US" dirty="0"/>
              <a:t> </a:t>
            </a:r>
            <a:r>
              <a:rPr lang="en-US" dirty="0" err="1"/>
              <a:t>risc</a:t>
            </a:r>
            <a:r>
              <a:rPr lang="en-US" dirty="0"/>
              <a:t> la un </a:t>
            </a:r>
            <a:r>
              <a:rPr lang="en-US" dirty="0" err="1"/>
              <a:t>nivel</a:t>
            </a:r>
            <a:r>
              <a:rPr lang="en-US" dirty="0"/>
              <a:t> </a:t>
            </a:r>
            <a:r>
              <a:rPr lang="en-US" dirty="0" err="1"/>
              <a:t>acceptabil</a:t>
            </a:r>
            <a:r>
              <a:rPr lang="en-US" dirty="0"/>
              <a:t> </a:t>
            </a:r>
            <a:r>
              <a:rPr lang="en-US" dirty="0" err="1"/>
              <a:t>și</a:t>
            </a:r>
            <a:r>
              <a:rPr lang="en-US" dirty="0"/>
              <a:t> de a </a:t>
            </a:r>
            <a:r>
              <a:rPr lang="en-US" dirty="0" err="1"/>
              <a:t>menține</a:t>
            </a:r>
            <a:r>
              <a:rPr lang="en-US" dirty="0"/>
              <a:t> </a:t>
            </a:r>
            <a:r>
              <a:rPr lang="en-US" dirty="0" err="1"/>
              <a:t>acest</a:t>
            </a:r>
            <a:r>
              <a:rPr lang="en-US" dirty="0"/>
              <a:t> </a:t>
            </a:r>
            <a:r>
              <a:rPr lang="en-US" dirty="0" err="1"/>
              <a:t>nivel</a:t>
            </a:r>
            <a:r>
              <a:rPr lang="en-US" dirty="0"/>
              <a:t> de </a:t>
            </a:r>
            <a:r>
              <a:rPr lang="en-US" dirty="0" err="1"/>
              <a:t>risc</a:t>
            </a:r>
            <a:r>
              <a:rPr lang="en-US" dirty="0"/>
              <a:t>. </a:t>
            </a:r>
          </a:p>
          <a:p>
            <a:r>
              <a:rPr lang="en-US" dirty="0" err="1"/>
              <a:t>Evaluarea</a:t>
            </a:r>
            <a:r>
              <a:rPr lang="en-US" dirty="0"/>
              <a:t> </a:t>
            </a:r>
            <a:r>
              <a:rPr lang="en-US" dirty="0" err="1"/>
              <a:t>riscurilor</a:t>
            </a:r>
            <a:r>
              <a:rPr lang="en-US" dirty="0"/>
              <a:t>, </a:t>
            </a:r>
            <a:r>
              <a:rPr lang="en-US" dirty="0" err="1"/>
              <a:t>după</a:t>
            </a:r>
            <a:r>
              <a:rPr lang="en-US" dirty="0"/>
              <a:t> </a:t>
            </a:r>
            <a:r>
              <a:rPr lang="en-US" dirty="0" err="1"/>
              <a:t>ce</a:t>
            </a:r>
            <a:r>
              <a:rPr lang="en-US" dirty="0"/>
              <a:t> s-a </a:t>
            </a:r>
            <a:r>
              <a:rPr lang="en-US" dirty="0" err="1"/>
              <a:t>determinat</a:t>
            </a:r>
            <a:r>
              <a:rPr lang="en-US" dirty="0"/>
              <a:t> </a:t>
            </a:r>
            <a:r>
              <a:rPr lang="en-US" dirty="0" err="1"/>
              <a:t>ce</a:t>
            </a:r>
            <a:r>
              <a:rPr lang="en-US" dirty="0"/>
              <a:t> active </a:t>
            </a:r>
            <a:r>
              <a:rPr lang="en-US" dirty="0" err="1"/>
              <a:t>informaționale</a:t>
            </a:r>
            <a:r>
              <a:rPr lang="en-US" dirty="0"/>
              <a:t> </a:t>
            </a:r>
            <a:r>
              <a:rPr lang="en-US" dirty="0" err="1"/>
              <a:t>vor</a:t>
            </a:r>
            <a:r>
              <a:rPr lang="en-US" dirty="0"/>
              <a:t> fi </a:t>
            </a:r>
            <a:r>
              <a:rPr lang="en-US" dirty="0" err="1"/>
              <a:t>protejate</a:t>
            </a:r>
            <a:r>
              <a:rPr lang="en-US" dirty="0"/>
              <a:t>, se </a:t>
            </a:r>
            <a:r>
              <a:rPr lang="en-US" dirty="0" err="1"/>
              <a:t>selectează</a:t>
            </a:r>
            <a:r>
              <a:rPr lang="en-US" dirty="0"/>
              <a:t> </a:t>
            </a:r>
            <a:r>
              <a:rPr lang="en-US" dirty="0" err="1"/>
              <a:t>metoda</a:t>
            </a:r>
            <a:r>
              <a:rPr lang="en-US" dirty="0"/>
              <a:t> de </a:t>
            </a:r>
            <a:r>
              <a:rPr lang="en-US" dirty="0" err="1"/>
              <a:t>evaluare</a:t>
            </a:r>
            <a:r>
              <a:rPr lang="en-US" dirty="0"/>
              <a:t> a </a:t>
            </a:r>
            <a:r>
              <a:rPr lang="en-US" dirty="0" err="1"/>
              <a:t>riscurilor</a:t>
            </a:r>
            <a:r>
              <a:rPr lang="en-US" dirty="0"/>
              <a:t> </a:t>
            </a:r>
            <a:r>
              <a:rPr lang="en-US" dirty="0" err="1"/>
              <a:t>și</a:t>
            </a:r>
            <a:r>
              <a:rPr lang="en-US" dirty="0"/>
              <a:t> se </a:t>
            </a:r>
            <a:r>
              <a:rPr lang="en-US" dirty="0" err="1"/>
              <a:t>definesc</a:t>
            </a:r>
            <a:r>
              <a:rPr lang="en-US" dirty="0"/>
              <a:t> </a:t>
            </a:r>
            <a:r>
              <a:rPr lang="en-US" dirty="0" err="1"/>
              <a:t>riscurile</a:t>
            </a:r>
            <a:r>
              <a:rPr lang="en-US" dirty="0"/>
              <a:t>. Conform </a:t>
            </a:r>
            <a:r>
              <a:rPr lang="en-US" dirty="0" err="1"/>
              <a:t>metodei</a:t>
            </a:r>
            <a:r>
              <a:rPr lang="en-US" dirty="0"/>
              <a:t> </a:t>
            </a:r>
            <a:r>
              <a:rPr lang="en-US" dirty="0" err="1"/>
              <a:t>alese</a:t>
            </a:r>
            <a:r>
              <a:rPr lang="en-US" dirty="0"/>
              <a:t> de </a:t>
            </a:r>
            <a:r>
              <a:rPr lang="en-US" dirty="0" err="1"/>
              <a:t>evaluare</a:t>
            </a:r>
            <a:r>
              <a:rPr lang="en-US" dirty="0"/>
              <a:t> a </a:t>
            </a:r>
            <a:r>
              <a:rPr lang="en-US" dirty="0" err="1"/>
              <a:t>riscului</a:t>
            </a:r>
            <a:r>
              <a:rPr lang="en-US" dirty="0"/>
              <a:t>, </a:t>
            </a:r>
            <a:r>
              <a:rPr lang="en-US" dirty="0" err="1"/>
              <a:t>activele</a:t>
            </a:r>
            <a:r>
              <a:rPr lang="en-US" dirty="0"/>
              <a:t> </a:t>
            </a:r>
            <a:r>
              <a:rPr lang="en-US" dirty="0" err="1"/>
              <a:t>informaționale</a:t>
            </a:r>
            <a:r>
              <a:rPr lang="en-US" dirty="0"/>
              <a:t> sunt </a:t>
            </a:r>
            <a:r>
              <a:rPr lang="en-US" dirty="0" err="1"/>
              <a:t>poziționate</a:t>
            </a:r>
            <a:r>
              <a:rPr lang="en-US" dirty="0"/>
              <a:t> pe </a:t>
            </a:r>
            <a:r>
              <a:rPr lang="en-US" dirty="0" err="1"/>
              <a:t>harta</a:t>
            </a:r>
            <a:r>
              <a:rPr lang="en-US" dirty="0"/>
              <a:t> </a:t>
            </a:r>
            <a:r>
              <a:rPr lang="en-US" dirty="0" err="1"/>
              <a:t>riscurilor</a:t>
            </a:r>
            <a:r>
              <a:rPr lang="en-US" dirty="0"/>
              <a:t>. </a:t>
            </a:r>
            <a:r>
              <a:rPr lang="en-US" dirty="0" err="1"/>
              <a:t>După</a:t>
            </a:r>
            <a:r>
              <a:rPr lang="en-US" dirty="0"/>
              <a:t> </a:t>
            </a:r>
            <a:r>
              <a:rPr lang="en-US" dirty="0" err="1"/>
              <a:t>efectuarea</a:t>
            </a:r>
            <a:r>
              <a:rPr lang="en-US" dirty="0"/>
              <a:t> </a:t>
            </a:r>
            <a:r>
              <a:rPr lang="en-US" dirty="0" err="1"/>
              <a:t>evaluării</a:t>
            </a:r>
            <a:r>
              <a:rPr lang="en-US" dirty="0"/>
              <a:t>, </a:t>
            </a:r>
            <a:r>
              <a:rPr lang="en-US" dirty="0" err="1"/>
              <a:t>harta</a:t>
            </a:r>
            <a:r>
              <a:rPr lang="en-US" dirty="0"/>
              <a:t> de </a:t>
            </a:r>
            <a:r>
              <a:rPr lang="en-US" dirty="0" err="1"/>
              <a:t>evaluare</a:t>
            </a:r>
            <a:r>
              <a:rPr lang="en-US" dirty="0"/>
              <a:t> a </a:t>
            </a:r>
            <a:r>
              <a:rPr lang="en-US" dirty="0" err="1"/>
              <a:t>riscurilor</a:t>
            </a:r>
            <a:r>
              <a:rPr lang="en-US" dirty="0"/>
              <a:t> </a:t>
            </a:r>
            <a:r>
              <a:rPr lang="en-US" dirty="0" err="1"/>
              <a:t>acoperă</a:t>
            </a:r>
            <a:r>
              <a:rPr lang="en-US" dirty="0"/>
              <a:t> </a:t>
            </a:r>
            <a:r>
              <a:rPr lang="en-US" dirty="0" err="1"/>
              <a:t>procesele</a:t>
            </a:r>
            <a:r>
              <a:rPr lang="en-US" dirty="0"/>
              <a:t> de </a:t>
            </a:r>
            <a:r>
              <a:rPr lang="en-US" dirty="0" err="1"/>
              <a:t>îmbunătățire</a:t>
            </a:r>
            <a:r>
              <a:rPr lang="en-US" dirty="0"/>
              <a:t> </a:t>
            </a:r>
            <a:r>
              <a:rPr lang="en-US" dirty="0" err="1"/>
              <a:t>și</a:t>
            </a:r>
            <a:r>
              <a:rPr lang="en-US" dirty="0"/>
              <a:t> control al </a:t>
            </a:r>
            <a:r>
              <a:rPr lang="en-US" dirty="0" err="1"/>
              <a:t>riscurilor</a:t>
            </a:r>
            <a:r>
              <a:rPr lang="en-US" dirty="0"/>
              <a:t> </a:t>
            </a:r>
            <a:r>
              <a:rPr lang="en-US" dirty="0" err="1"/>
              <a:t>pentru</a:t>
            </a:r>
            <a:r>
              <a:rPr lang="en-US" dirty="0"/>
              <a:t> </a:t>
            </a:r>
            <a:r>
              <a:rPr lang="en-US" dirty="0" err="1"/>
              <a:t>amenințări</a:t>
            </a:r>
            <a:r>
              <a:rPr lang="en-US" dirty="0"/>
              <a:t> cu impact </a:t>
            </a:r>
            <a:r>
              <a:rPr lang="en-US" dirty="0" err="1"/>
              <a:t>și</a:t>
            </a:r>
            <a:r>
              <a:rPr lang="en-US" dirty="0"/>
              <a:t> </a:t>
            </a:r>
            <a:r>
              <a:rPr lang="en-US" dirty="0" err="1"/>
              <a:t>probabilitate</a:t>
            </a:r>
            <a:r>
              <a:rPr lang="en-US" dirty="0"/>
              <a:t> </a:t>
            </a:r>
            <a:r>
              <a:rPr lang="en-US" dirty="0" err="1"/>
              <a:t>ridicate</a:t>
            </a:r>
            <a:r>
              <a:rPr lang="en-US" dirty="0"/>
              <a:t>.</a:t>
            </a:r>
            <a:endParaRPr lang="tr-TR" dirty="0"/>
          </a:p>
        </p:txBody>
      </p:sp>
      <p:pic>
        <p:nvPicPr>
          <p:cNvPr id="9" name="Grafik 4">
            <a:extLst>
              <a:ext uri="{FF2B5EF4-FFF2-40B4-BE49-F238E27FC236}">
                <a16:creationId xmlns:a16="http://schemas.microsoft.com/office/drawing/2014/main" id="{DAAD0B1D-8D89-E7CD-8730-616A7DC81F8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/>
        </p:blipFill>
        <p:spPr>
          <a:xfrm>
            <a:off x="371649" y="404996"/>
            <a:ext cx="903341" cy="1135737"/>
          </a:xfrm>
          <a:prstGeom prst="rect">
            <a:avLst/>
          </a:prstGeom>
        </p:spPr>
      </p:pic>
      <p:pic>
        <p:nvPicPr>
          <p:cNvPr id="11" name="Picture 2">
            <a:extLst>
              <a:ext uri="{FF2B5EF4-FFF2-40B4-BE49-F238E27FC236}">
                <a16:creationId xmlns:a16="http://schemas.microsoft.com/office/drawing/2014/main" id="{BBC46C0F-DEC5-B06D-3BEC-C1B14F50410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8353886" y="643491"/>
            <a:ext cx="3194647" cy="6973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3763104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Click="0" advTm="20000">
        <p15:prstTrans prst="pageCurlDouble"/>
      </p:transition>
    </mc:Choice>
    <mc:Fallback xmlns="">
      <p:transition spd="slow" advClick="0" advTm="20000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>
            <a:extLst>
              <a:ext uri="{FF2B5EF4-FFF2-40B4-BE49-F238E27FC236}">
                <a16:creationId xmlns:a16="http://schemas.microsoft.com/office/drawing/2014/main" id="{64C7DDF0-AE04-794E-C2B6-FC803F85996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75047" y="257683"/>
            <a:ext cx="10515600" cy="1325563"/>
          </a:xfrm>
        </p:spPr>
        <p:txBody>
          <a:bodyPr/>
          <a:lstStyle/>
          <a:p>
            <a:r>
              <a:rPr lang="tr-TR" dirty="0"/>
              <a:t>Configurație ideală a </a:t>
            </a:r>
            <a:br>
              <a:rPr lang="en-US" dirty="0"/>
            </a:br>
            <a:r>
              <a:rPr lang="tr-TR" dirty="0"/>
              <a:t>securității informațiilor</a:t>
            </a:r>
          </a:p>
        </p:txBody>
      </p:sp>
      <p:sp>
        <p:nvSpPr>
          <p:cNvPr id="3" name="İçerik Yer Tutucusu 2">
            <a:extLst>
              <a:ext uri="{FF2B5EF4-FFF2-40B4-BE49-F238E27FC236}">
                <a16:creationId xmlns:a16="http://schemas.microsoft.com/office/drawing/2014/main" id="{78406734-1F81-FAF1-1A18-6C9B8212442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en-US" b="1" dirty="0" err="1"/>
              <a:t>Prevenirea</a:t>
            </a:r>
            <a:r>
              <a:rPr lang="tr-TR" b="1" dirty="0"/>
              <a:t>:</a:t>
            </a:r>
            <a:r>
              <a:rPr lang="en-US" b="1" dirty="0"/>
              <a:t> </a:t>
            </a:r>
            <a:r>
              <a:rPr lang="en-US" dirty="0"/>
              <a:t>Este </a:t>
            </a:r>
            <a:r>
              <a:rPr lang="en-US" dirty="0" err="1"/>
              <a:t>procesul</a:t>
            </a:r>
            <a:r>
              <a:rPr lang="en-US" dirty="0"/>
              <a:t> pe care </a:t>
            </a:r>
            <a:r>
              <a:rPr lang="en-US" dirty="0" err="1"/>
              <a:t>sistemele</a:t>
            </a:r>
            <a:r>
              <a:rPr lang="en-US" dirty="0"/>
              <a:t> de </a:t>
            </a:r>
            <a:r>
              <a:rPr lang="en-US" dirty="0" err="1"/>
              <a:t>securitate</a:t>
            </a:r>
            <a:r>
              <a:rPr lang="en-US" dirty="0"/>
              <a:t> se </a:t>
            </a:r>
            <a:r>
              <a:rPr lang="en-US" dirty="0" err="1"/>
              <a:t>concentrează</a:t>
            </a:r>
            <a:r>
              <a:rPr lang="en-US" dirty="0"/>
              <a:t> </a:t>
            </a:r>
            <a:r>
              <a:rPr lang="en-US" dirty="0" err="1"/>
              <a:t>și</a:t>
            </a:r>
            <a:r>
              <a:rPr lang="en-US" dirty="0"/>
              <a:t> </a:t>
            </a:r>
            <a:r>
              <a:rPr lang="en-US" dirty="0" err="1"/>
              <a:t>funcționează</a:t>
            </a:r>
            <a:r>
              <a:rPr lang="en-US" dirty="0"/>
              <a:t> </a:t>
            </a:r>
            <a:r>
              <a:rPr lang="en-US" dirty="0" err="1"/>
              <a:t>cel</a:t>
            </a:r>
            <a:r>
              <a:rPr lang="en-US" dirty="0"/>
              <a:t> </a:t>
            </a:r>
            <a:r>
              <a:rPr lang="en-US" dirty="0" err="1"/>
              <a:t>mai</a:t>
            </a:r>
            <a:r>
              <a:rPr lang="en-US" dirty="0"/>
              <a:t> </a:t>
            </a:r>
            <a:r>
              <a:rPr lang="en-US" dirty="0" err="1"/>
              <a:t>mult</a:t>
            </a:r>
            <a:r>
              <a:rPr lang="en-US" dirty="0"/>
              <a:t>. Sunt </a:t>
            </a:r>
            <a:r>
              <a:rPr lang="en-US" dirty="0" err="1"/>
              <a:t>dezvoltate</a:t>
            </a:r>
            <a:r>
              <a:rPr lang="en-US" dirty="0"/>
              <a:t> </a:t>
            </a:r>
            <a:r>
              <a:rPr lang="en-US" dirty="0" err="1"/>
              <a:t>diferite</a:t>
            </a:r>
            <a:r>
              <a:rPr lang="en-US" dirty="0"/>
              <a:t> </a:t>
            </a:r>
            <a:r>
              <a:rPr lang="en-US" dirty="0" err="1"/>
              <a:t>măsuri</a:t>
            </a:r>
            <a:r>
              <a:rPr lang="en-US" dirty="0"/>
              <a:t> </a:t>
            </a:r>
            <a:r>
              <a:rPr lang="en-US" dirty="0" err="1"/>
              <a:t>pentru</a:t>
            </a:r>
            <a:r>
              <a:rPr lang="en-US" dirty="0"/>
              <a:t> a </a:t>
            </a:r>
            <a:r>
              <a:rPr lang="en-US" dirty="0" err="1"/>
              <a:t>izola</a:t>
            </a:r>
            <a:r>
              <a:rPr lang="en-US" dirty="0"/>
              <a:t> </a:t>
            </a:r>
            <a:r>
              <a:rPr lang="en-US" dirty="0" err="1"/>
              <a:t>sistemul</a:t>
            </a:r>
            <a:r>
              <a:rPr lang="en-US" dirty="0"/>
              <a:t> </a:t>
            </a:r>
            <a:r>
              <a:rPr lang="en-US" dirty="0" err="1"/>
              <a:t>împotriva</a:t>
            </a:r>
            <a:r>
              <a:rPr lang="en-US" dirty="0"/>
              <a:t> </a:t>
            </a:r>
            <a:r>
              <a:rPr lang="en-US" dirty="0" err="1"/>
              <a:t>amenințărilor</a:t>
            </a:r>
            <a:r>
              <a:rPr lang="en-US" dirty="0"/>
              <a:t> </a:t>
            </a:r>
            <a:r>
              <a:rPr lang="en-US" dirty="0" err="1"/>
              <a:t>și</a:t>
            </a:r>
            <a:r>
              <a:rPr lang="en-US" dirty="0"/>
              <a:t> </a:t>
            </a:r>
            <a:r>
              <a:rPr lang="en-US" dirty="0" err="1"/>
              <a:t>atacurilor</a:t>
            </a:r>
            <a:r>
              <a:rPr lang="en-US" dirty="0"/>
              <a:t> </a:t>
            </a:r>
            <a:r>
              <a:rPr lang="en-US" dirty="0" err="1"/>
              <a:t>împotriva</a:t>
            </a:r>
            <a:r>
              <a:rPr lang="en-US" dirty="0"/>
              <a:t> </a:t>
            </a:r>
            <a:r>
              <a:rPr lang="en-US" dirty="0" err="1"/>
              <a:t>sistemelor</a:t>
            </a:r>
            <a:r>
              <a:rPr lang="en-US" dirty="0"/>
              <a:t> </a:t>
            </a:r>
            <a:r>
              <a:rPr lang="en-US" dirty="0" err="1"/>
              <a:t>informatice</a:t>
            </a:r>
            <a:r>
              <a:rPr lang="en-US" dirty="0"/>
              <a:t>, cum </a:t>
            </a:r>
            <a:r>
              <a:rPr lang="en-US" dirty="0" err="1"/>
              <a:t>ar</a:t>
            </a:r>
            <a:r>
              <a:rPr lang="en-US" dirty="0"/>
              <a:t> fi </a:t>
            </a:r>
            <a:r>
              <a:rPr lang="en-US" dirty="0" err="1"/>
              <a:t>măsurile</a:t>
            </a:r>
            <a:r>
              <a:rPr lang="en-US" dirty="0"/>
              <a:t> de </a:t>
            </a:r>
            <a:r>
              <a:rPr lang="en-US" dirty="0" err="1"/>
              <a:t>securitate</a:t>
            </a:r>
            <a:r>
              <a:rPr lang="en-US" dirty="0"/>
              <a:t> </a:t>
            </a:r>
            <a:r>
              <a:rPr lang="en-US" dirty="0" err="1"/>
              <a:t>utilizate</a:t>
            </a:r>
            <a:r>
              <a:rPr lang="en-US" dirty="0"/>
              <a:t> </a:t>
            </a:r>
            <a:r>
              <a:rPr lang="en-US" dirty="0" err="1"/>
              <a:t>în</a:t>
            </a:r>
            <a:r>
              <a:rPr lang="en-US" dirty="0"/>
              <a:t> </a:t>
            </a:r>
            <a:r>
              <a:rPr lang="en-US" dirty="0" err="1"/>
              <a:t>viața</a:t>
            </a:r>
            <a:r>
              <a:rPr lang="en-US" dirty="0"/>
              <a:t> de zi cu zi, cum </a:t>
            </a:r>
            <a:r>
              <a:rPr lang="en-US" dirty="0" err="1"/>
              <a:t>ar</a:t>
            </a:r>
            <a:r>
              <a:rPr lang="en-US" dirty="0"/>
              <a:t> fi </a:t>
            </a:r>
            <a:r>
              <a:rPr lang="en-US" dirty="0" err="1"/>
              <a:t>împrejmuirea</a:t>
            </a:r>
            <a:r>
              <a:rPr lang="en-US" dirty="0"/>
              <a:t> </a:t>
            </a:r>
            <a:r>
              <a:rPr lang="en-US" dirty="0" err="1"/>
              <a:t>grădinii</a:t>
            </a:r>
            <a:r>
              <a:rPr lang="en-US" dirty="0"/>
              <a:t> </a:t>
            </a:r>
            <a:r>
              <a:rPr lang="en-US" dirty="0" err="1"/>
              <a:t>unei</a:t>
            </a:r>
            <a:r>
              <a:rPr lang="en-US" dirty="0"/>
              <a:t> case </a:t>
            </a:r>
            <a:r>
              <a:rPr lang="en-US" dirty="0" err="1"/>
              <a:t>și</a:t>
            </a:r>
            <a:r>
              <a:rPr lang="en-US" dirty="0"/>
              <a:t> </a:t>
            </a:r>
            <a:r>
              <a:rPr lang="en-US" dirty="0" err="1"/>
              <a:t>utilizarea</a:t>
            </a:r>
            <a:r>
              <a:rPr lang="en-US" dirty="0"/>
              <a:t> </a:t>
            </a:r>
            <a:r>
              <a:rPr lang="en-US" dirty="0" err="1"/>
              <a:t>unei</a:t>
            </a:r>
            <a:r>
              <a:rPr lang="en-US" dirty="0"/>
              <a:t> </a:t>
            </a:r>
            <a:r>
              <a:rPr lang="en-US" dirty="0" err="1"/>
              <a:t>uși</a:t>
            </a:r>
            <a:r>
              <a:rPr lang="en-US" dirty="0"/>
              <a:t> de </a:t>
            </a:r>
            <a:r>
              <a:rPr lang="en-US" dirty="0" err="1"/>
              <a:t>oțel</a:t>
            </a:r>
            <a:r>
              <a:rPr lang="en-US" dirty="0"/>
              <a:t>. </a:t>
            </a:r>
            <a:endParaRPr lang="tr-TR" dirty="0"/>
          </a:p>
          <a:p>
            <a:pPr lvl="1"/>
            <a:r>
              <a:rPr lang="en-US" sz="2600" dirty="0" err="1"/>
              <a:t>Revizuirea</a:t>
            </a:r>
            <a:r>
              <a:rPr lang="en-US" sz="2600" dirty="0"/>
              <a:t> </a:t>
            </a:r>
            <a:r>
              <a:rPr lang="en-US" sz="2600" dirty="0" err="1"/>
              <a:t>periodică</a:t>
            </a:r>
            <a:r>
              <a:rPr lang="en-US" sz="2600" dirty="0"/>
              <a:t> a </a:t>
            </a:r>
            <a:r>
              <a:rPr lang="en-US" sz="2600" dirty="0" err="1"/>
              <a:t>pachetelor</a:t>
            </a:r>
            <a:r>
              <a:rPr lang="en-US" sz="2600" dirty="0"/>
              <a:t> de service </a:t>
            </a:r>
            <a:r>
              <a:rPr lang="en-US" sz="2600" dirty="0" err="1"/>
              <a:t>și</a:t>
            </a:r>
            <a:r>
              <a:rPr lang="en-US" sz="2600" dirty="0"/>
              <a:t> a </a:t>
            </a:r>
            <a:r>
              <a:rPr lang="en-US" sz="2600" dirty="0" err="1"/>
              <a:t>actualizărilor</a:t>
            </a:r>
            <a:r>
              <a:rPr lang="en-US" sz="2600" dirty="0"/>
              <a:t> </a:t>
            </a:r>
            <a:r>
              <a:rPr lang="en-US" sz="2600" dirty="0" err="1"/>
              <a:t>sistemului</a:t>
            </a:r>
            <a:r>
              <a:rPr lang="en-US" sz="2600" dirty="0"/>
              <a:t> de </a:t>
            </a:r>
            <a:r>
              <a:rPr lang="en-US" sz="2600" dirty="0" err="1"/>
              <a:t>operare</a:t>
            </a:r>
            <a:r>
              <a:rPr lang="en-US" sz="2600" dirty="0"/>
              <a:t> </a:t>
            </a:r>
            <a:r>
              <a:rPr lang="en-US" sz="2600" dirty="0" err="1"/>
              <a:t>și</a:t>
            </a:r>
            <a:r>
              <a:rPr lang="en-US" sz="2600" dirty="0"/>
              <a:t> software-</a:t>
            </a:r>
            <a:r>
              <a:rPr lang="en-US" sz="2600" dirty="0" err="1"/>
              <a:t>ului</a:t>
            </a:r>
            <a:r>
              <a:rPr lang="en-US" sz="2600" dirty="0"/>
              <a:t>,</a:t>
            </a:r>
          </a:p>
          <a:p>
            <a:pPr lvl="1"/>
            <a:r>
              <a:rPr lang="en-US" sz="2600" dirty="0" err="1"/>
              <a:t>Menținerea</a:t>
            </a:r>
            <a:r>
              <a:rPr lang="en-US" sz="2600" dirty="0"/>
              <a:t> </a:t>
            </a:r>
            <a:r>
              <a:rPr lang="en-US" sz="2600" dirty="0" err="1"/>
              <a:t>drepturilor</a:t>
            </a:r>
            <a:r>
              <a:rPr lang="en-US" sz="2600" dirty="0"/>
              <a:t> </a:t>
            </a:r>
            <a:r>
              <a:rPr lang="en-US" sz="2600" dirty="0" err="1"/>
              <a:t>utilizatorului</a:t>
            </a:r>
            <a:r>
              <a:rPr lang="en-US" sz="2600" dirty="0"/>
              <a:t> la minimum, </a:t>
            </a:r>
            <a:r>
              <a:rPr lang="en-US" sz="2600" dirty="0" err="1"/>
              <a:t>fără</a:t>
            </a:r>
            <a:r>
              <a:rPr lang="en-US" sz="2600" dirty="0"/>
              <a:t> a </a:t>
            </a:r>
            <a:r>
              <a:rPr lang="en-US" sz="2600" dirty="0" err="1"/>
              <a:t>rula</a:t>
            </a:r>
            <a:r>
              <a:rPr lang="en-US" sz="2600" dirty="0"/>
              <a:t> </a:t>
            </a:r>
            <a:r>
              <a:rPr lang="en-US" sz="2600" dirty="0" err="1"/>
              <a:t>protocoale</a:t>
            </a:r>
            <a:r>
              <a:rPr lang="en-US" sz="2600" dirty="0"/>
              <a:t>, </a:t>
            </a:r>
            <a:r>
              <a:rPr lang="en-US" sz="2600" dirty="0" err="1"/>
              <a:t>servicii</a:t>
            </a:r>
            <a:r>
              <a:rPr lang="en-US" sz="2600" dirty="0"/>
              <a:t>, </a:t>
            </a:r>
            <a:r>
              <a:rPr lang="en-US" sz="2600" dirty="0" err="1"/>
              <a:t>componente</a:t>
            </a:r>
            <a:r>
              <a:rPr lang="en-US" sz="2600" dirty="0"/>
              <a:t> </a:t>
            </a:r>
            <a:r>
              <a:rPr lang="en-US" sz="2600" dirty="0" err="1"/>
              <a:t>și</a:t>
            </a:r>
            <a:r>
              <a:rPr lang="en-US" sz="2600" dirty="0"/>
              <a:t> </a:t>
            </a:r>
            <a:r>
              <a:rPr lang="en-US" sz="2600" dirty="0" err="1"/>
              <a:t>procese</a:t>
            </a:r>
            <a:r>
              <a:rPr lang="en-US" sz="2600" dirty="0"/>
              <a:t> </a:t>
            </a:r>
            <a:r>
              <a:rPr lang="en-US" sz="2600" dirty="0" err="1"/>
              <a:t>neutilizate</a:t>
            </a:r>
            <a:r>
              <a:rPr lang="en-US" sz="2600" dirty="0"/>
              <a:t>,</a:t>
            </a:r>
          </a:p>
          <a:p>
            <a:pPr lvl="1"/>
            <a:r>
              <a:rPr lang="en-US" sz="2600" dirty="0" err="1"/>
              <a:t>Tehnici</a:t>
            </a:r>
            <a:r>
              <a:rPr lang="en-US" sz="2600" dirty="0"/>
              <a:t> de </a:t>
            </a:r>
            <a:r>
              <a:rPr lang="en-US" sz="2600" dirty="0" err="1"/>
              <a:t>criptare</a:t>
            </a:r>
            <a:r>
              <a:rPr lang="en-US" sz="2600" dirty="0"/>
              <a:t> </a:t>
            </a:r>
            <a:r>
              <a:rPr lang="en-US" sz="2600" dirty="0" err="1"/>
              <a:t>în</a:t>
            </a:r>
            <a:r>
              <a:rPr lang="en-US" sz="2600" dirty="0"/>
              <a:t> </a:t>
            </a:r>
            <a:r>
              <a:rPr lang="en-US" sz="2600" dirty="0" err="1"/>
              <a:t>transmiterea</a:t>
            </a:r>
            <a:r>
              <a:rPr lang="en-US" sz="2600" dirty="0"/>
              <a:t> </a:t>
            </a:r>
            <a:r>
              <a:rPr lang="en-US" sz="2600" dirty="0" err="1"/>
              <a:t>datelor</a:t>
            </a:r>
            <a:r>
              <a:rPr lang="en-US" sz="2600" dirty="0"/>
              <a:t>, </a:t>
            </a:r>
            <a:r>
              <a:rPr lang="en-US" sz="2600" dirty="0" err="1"/>
              <a:t>scanere</a:t>
            </a:r>
            <a:r>
              <a:rPr lang="en-US" sz="2600" dirty="0"/>
              <a:t> de </a:t>
            </a:r>
            <a:r>
              <a:rPr lang="en-US" sz="2600" dirty="0" err="1"/>
              <a:t>vulnerabilitate</a:t>
            </a:r>
            <a:r>
              <a:rPr lang="en-US" sz="2600" dirty="0"/>
              <a:t>,</a:t>
            </a:r>
          </a:p>
          <a:p>
            <a:pPr lvl="1"/>
            <a:r>
              <a:rPr lang="en-US" sz="2600" dirty="0" err="1"/>
              <a:t>Utilizarea</a:t>
            </a:r>
            <a:r>
              <a:rPr lang="en-US" sz="2600" dirty="0"/>
              <a:t> </a:t>
            </a:r>
            <a:r>
              <a:rPr lang="en-US" sz="2600" dirty="0" err="1"/>
              <a:t>rețelei</a:t>
            </a:r>
            <a:r>
              <a:rPr lang="en-US" sz="2600" dirty="0"/>
              <a:t> private </a:t>
            </a:r>
            <a:r>
              <a:rPr lang="en-US" sz="2600" dirty="0" err="1"/>
              <a:t>virtuale</a:t>
            </a:r>
            <a:r>
              <a:rPr lang="en-US" sz="2600" dirty="0"/>
              <a:t>,</a:t>
            </a:r>
          </a:p>
          <a:p>
            <a:pPr lvl="1"/>
            <a:r>
              <a:rPr lang="en-US" sz="2600" dirty="0" err="1"/>
              <a:t>Utilizarea</a:t>
            </a:r>
            <a:r>
              <a:rPr lang="en-US" sz="2600" dirty="0"/>
              <a:t> </a:t>
            </a:r>
            <a:r>
              <a:rPr lang="en-US" sz="2600" dirty="0" err="1"/>
              <a:t>infrastructurii</a:t>
            </a:r>
            <a:r>
              <a:rPr lang="en-US" sz="2600" dirty="0"/>
              <a:t> cu </a:t>
            </a:r>
            <a:r>
              <a:rPr lang="en-US" sz="2600" dirty="0" err="1"/>
              <a:t>cheie</a:t>
            </a:r>
            <a:r>
              <a:rPr lang="en-US" sz="2600" dirty="0"/>
              <a:t> </a:t>
            </a:r>
            <a:r>
              <a:rPr lang="en-US" sz="2600" dirty="0" err="1"/>
              <a:t>publică</a:t>
            </a:r>
            <a:r>
              <a:rPr lang="en-US" sz="2600" dirty="0"/>
              <a:t> </a:t>
            </a:r>
            <a:r>
              <a:rPr lang="en-US" sz="2600" dirty="0" err="1"/>
              <a:t>și</a:t>
            </a:r>
            <a:r>
              <a:rPr lang="en-US" sz="2600" dirty="0"/>
              <a:t> a </a:t>
            </a:r>
            <a:r>
              <a:rPr lang="en-US" sz="2600" dirty="0" err="1"/>
              <a:t>semnăturii</a:t>
            </a:r>
            <a:r>
              <a:rPr lang="en-US" sz="2600" dirty="0"/>
              <a:t> </a:t>
            </a:r>
            <a:r>
              <a:rPr lang="en-US" sz="2600" dirty="0" err="1"/>
              <a:t>electronice</a:t>
            </a:r>
            <a:r>
              <a:rPr lang="tr-TR" sz="2600" dirty="0"/>
              <a:t>,</a:t>
            </a:r>
          </a:p>
          <a:p>
            <a:pPr lvl="1"/>
            <a:r>
              <a:rPr lang="tr-TR" sz="2600" dirty="0"/>
              <a:t>Utilizați un protector de ecran protejat prin parolă pe computer.</a:t>
            </a:r>
          </a:p>
        </p:txBody>
      </p:sp>
      <p:pic>
        <p:nvPicPr>
          <p:cNvPr id="9" name="Grafik 4">
            <a:extLst>
              <a:ext uri="{FF2B5EF4-FFF2-40B4-BE49-F238E27FC236}">
                <a16:creationId xmlns:a16="http://schemas.microsoft.com/office/drawing/2014/main" id="{69270D3B-7BE4-4A57-4D38-9DD7A748944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/>
        </p:blipFill>
        <p:spPr>
          <a:xfrm>
            <a:off x="371649" y="404996"/>
            <a:ext cx="903341" cy="1135737"/>
          </a:xfrm>
          <a:prstGeom prst="rect">
            <a:avLst/>
          </a:prstGeom>
        </p:spPr>
      </p:pic>
      <p:pic>
        <p:nvPicPr>
          <p:cNvPr id="10" name="Picture 2">
            <a:extLst>
              <a:ext uri="{FF2B5EF4-FFF2-40B4-BE49-F238E27FC236}">
                <a16:creationId xmlns:a16="http://schemas.microsoft.com/office/drawing/2014/main" id="{0AB2D08B-5C38-3A3D-C18A-3CE591CB910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8353886" y="643491"/>
            <a:ext cx="3194647" cy="6973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11744451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Click="0" advTm="18000">
        <p15:prstTrans prst="pageCurlDouble"/>
      </p:transition>
    </mc:Choice>
    <mc:Fallback xmlns="">
      <p:transition spd="slow" advClick="0" advTm="18000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>
            <a:extLst>
              <a:ext uri="{FF2B5EF4-FFF2-40B4-BE49-F238E27FC236}">
                <a16:creationId xmlns:a16="http://schemas.microsoft.com/office/drawing/2014/main" id="{B5B30EA4-1838-2F9F-FB78-4FA08F20701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83925" y="357616"/>
            <a:ext cx="10515600" cy="1325563"/>
          </a:xfrm>
        </p:spPr>
        <p:txBody>
          <a:bodyPr/>
          <a:lstStyle/>
          <a:p>
            <a:r>
              <a:rPr lang="tr-TR" dirty="0"/>
              <a:t>Configurație ideală a </a:t>
            </a:r>
            <a:br>
              <a:rPr lang="en-US" dirty="0"/>
            </a:br>
            <a:r>
              <a:rPr lang="tr-TR" dirty="0"/>
              <a:t>securității informațiilor</a:t>
            </a:r>
          </a:p>
        </p:txBody>
      </p:sp>
      <p:sp>
        <p:nvSpPr>
          <p:cNvPr id="3" name="İçerik Yer Tutucusu 2">
            <a:extLst>
              <a:ext uri="{FF2B5EF4-FFF2-40B4-BE49-F238E27FC236}">
                <a16:creationId xmlns:a16="http://schemas.microsoft.com/office/drawing/2014/main" id="{19F23DEA-C6A2-B1E4-47F6-999FC249B5B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r>
              <a:rPr lang="en-US" b="1" dirty="0" err="1"/>
              <a:t>Determinare</a:t>
            </a:r>
            <a:r>
              <a:rPr lang="tr-TR" b="1" dirty="0"/>
              <a:t>:</a:t>
            </a:r>
            <a:r>
              <a:rPr lang="en-US" b="1" dirty="0"/>
              <a:t> </a:t>
            </a:r>
            <a:r>
              <a:rPr lang="en-US" dirty="0" err="1"/>
              <a:t>Securitatea</a:t>
            </a:r>
            <a:r>
              <a:rPr lang="en-US" dirty="0"/>
              <a:t> nu </a:t>
            </a:r>
            <a:r>
              <a:rPr lang="en-US" dirty="0" err="1"/>
              <a:t>este</a:t>
            </a:r>
            <a:r>
              <a:rPr lang="en-US" dirty="0"/>
              <a:t> </a:t>
            </a:r>
            <a:r>
              <a:rPr lang="en-US" dirty="0" err="1"/>
              <a:t>doar</a:t>
            </a:r>
            <a:r>
              <a:rPr lang="en-US" dirty="0"/>
              <a:t> o </a:t>
            </a:r>
            <a:r>
              <a:rPr lang="en-US" dirty="0" err="1"/>
              <a:t>chestiune</a:t>
            </a:r>
            <a:r>
              <a:rPr lang="en-US" dirty="0"/>
              <a:t> de </a:t>
            </a:r>
            <a:r>
              <a:rPr lang="en-US" dirty="0" err="1"/>
              <a:t>prevenire</a:t>
            </a:r>
            <a:r>
              <a:rPr lang="en-US" dirty="0"/>
              <a:t>. De </a:t>
            </a:r>
            <a:r>
              <a:rPr lang="en-US" dirty="0" err="1"/>
              <a:t>exemplu</a:t>
            </a:r>
            <a:r>
              <a:rPr lang="en-US" dirty="0"/>
              <a:t>, </a:t>
            </a:r>
            <a:r>
              <a:rPr lang="en-US" dirty="0" err="1"/>
              <a:t>faptul</a:t>
            </a:r>
            <a:r>
              <a:rPr lang="en-US" dirty="0"/>
              <a:t> </a:t>
            </a:r>
            <a:r>
              <a:rPr lang="en-US" dirty="0" err="1"/>
              <a:t>că</a:t>
            </a:r>
            <a:r>
              <a:rPr lang="en-US" dirty="0"/>
              <a:t> un </a:t>
            </a:r>
            <a:r>
              <a:rPr lang="en-US" dirty="0" err="1"/>
              <a:t>muzeu</a:t>
            </a:r>
            <a:r>
              <a:rPr lang="en-US" dirty="0"/>
              <a:t> </a:t>
            </a:r>
            <a:r>
              <a:rPr lang="en-US" dirty="0" err="1"/>
              <a:t>este</a:t>
            </a:r>
            <a:r>
              <a:rPr lang="en-US" dirty="0"/>
              <a:t> bine </a:t>
            </a:r>
            <a:r>
              <a:rPr lang="en-US" dirty="0" err="1"/>
              <a:t>protejat</a:t>
            </a:r>
            <a:r>
              <a:rPr lang="en-US" dirty="0"/>
              <a:t>, </a:t>
            </a:r>
            <a:r>
              <a:rPr lang="en-US" dirty="0" err="1"/>
              <a:t>că</a:t>
            </a:r>
            <a:r>
              <a:rPr lang="en-US" dirty="0"/>
              <a:t> </a:t>
            </a:r>
            <a:r>
              <a:rPr lang="en-US" dirty="0" err="1"/>
              <a:t>muzeul</a:t>
            </a:r>
            <a:r>
              <a:rPr lang="en-US" dirty="0"/>
              <a:t> </a:t>
            </a:r>
            <a:r>
              <a:rPr lang="en-US" dirty="0" err="1"/>
              <a:t>este</a:t>
            </a:r>
            <a:r>
              <a:rPr lang="en-US" dirty="0"/>
              <a:t> </a:t>
            </a:r>
            <a:r>
              <a:rPr lang="en-US" dirty="0" err="1"/>
              <a:t>înconjurat</a:t>
            </a:r>
            <a:r>
              <a:rPr lang="en-US" dirty="0"/>
              <a:t> de </a:t>
            </a:r>
            <a:r>
              <a:rPr lang="en-US" dirty="0" err="1"/>
              <a:t>garduri</a:t>
            </a:r>
            <a:r>
              <a:rPr lang="en-US" dirty="0"/>
              <a:t>, </a:t>
            </a:r>
            <a:r>
              <a:rPr lang="en-US" dirty="0" err="1"/>
              <a:t>că</a:t>
            </a:r>
            <a:r>
              <a:rPr lang="en-US" dirty="0"/>
              <a:t> </a:t>
            </a:r>
            <a:r>
              <a:rPr lang="en-US" dirty="0" err="1"/>
              <a:t>ușile</a:t>
            </a:r>
            <a:r>
              <a:rPr lang="en-US" dirty="0"/>
              <a:t> sunt </a:t>
            </a:r>
            <a:r>
              <a:rPr lang="en-US" dirty="0" err="1"/>
              <a:t>închise</a:t>
            </a:r>
            <a:r>
              <a:rPr lang="en-US" dirty="0"/>
              <a:t> </a:t>
            </a:r>
            <a:r>
              <a:rPr lang="en-US" dirty="0" err="1"/>
              <a:t>și</a:t>
            </a:r>
            <a:r>
              <a:rPr lang="en-US" dirty="0"/>
              <a:t> </a:t>
            </a:r>
            <a:r>
              <a:rPr lang="en-US" dirty="0" err="1"/>
              <a:t>încuiate</a:t>
            </a:r>
            <a:r>
              <a:rPr lang="en-US" dirty="0"/>
              <a:t>, nu </a:t>
            </a:r>
            <a:r>
              <a:rPr lang="en-US" dirty="0" err="1"/>
              <a:t>necesită</a:t>
            </a:r>
            <a:r>
              <a:rPr lang="en-US" dirty="0"/>
              <a:t> </a:t>
            </a:r>
            <a:r>
              <a:rPr lang="en-US" dirty="0" err="1"/>
              <a:t>folosirea</a:t>
            </a:r>
            <a:r>
              <a:rPr lang="en-US" dirty="0"/>
              <a:t> </a:t>
            </a:r>
            <a:r>
              <a:rPr lang="en-US" dirty="0" err="1"/>
              <a:t>paznicilor</a:t>
            </a:r>
            <a:r>
              <a:rPr lang="en-US" dirty="0"/>
              <a:t> pe </a:t>
            </a:r>
            <a:r>
              <a:rPr lang="en-US" dirty="0" err="1"/>
              <a:t>timp</a:t>
            </a:r>
            <a:r>
              <a:rPr lang="en-US" dirty="0"/>
              <a:t> de </a:t>
            </a:r>
            <a:r>
              <a:rPr lang="en-US" dirty="0" err="1"/>
              <a:t>noapte</a:t>
            </a:r>
            <a:r>
              <a:rPr lang="en-US" dirty="0"/>
              <a:t> </a:t>
            </a:r>
            <a:r>
              <a:rPr lang="en-US" dirty="0" err="1"/>
              <a:t>în</a:t>
            </a:r>
            <a:r>
              <a:rPr lang="en-US" dirty="0"/>
              <a:t> </a:t>
            </a:r>
            <a:r>
              <a:rPr lang="en-US" dirty="0" err="1"/>
              <a:t>acel</a:t>
            </a:r>
            <a:r>
              <a:rPr lang="en-US" dirty="0"/>
              <a:t> </a:t>
            </a:r>
            <a:r>
              <a:rPr lang="en-US" dirty="0" err="1"/>
              <a:t>muzeu</a:t>
            </a:r>
            <a:r>
              <a:rPr lang="en-US" dirty="0"/>
              <a:t>. </a:t>
            </a:r>
            <a:r>
              <a:rPr lang="en-US" dirty="0" err="1"/>
              <a:t>În</a:t>
            </a:r>
            <a:r>
              <a:rPr lang="en-US" dirty="0"/>
              <a:t> </a:t>
            </a:r>
            <a:r>
              <a:rPr lang="en-US" dirty="0" err="1"/>
              <a:t>același</a:t>
            </a:r>
            <a:r>
              <a:rPr lang="en-US" dirty="0"/>
              <a:t> mod, </a:t>
            </a:r>
            <a:r>
              <a:rPr lang="en-US" dirty="0" err="1"/>
              <a:t>este</a:t>
            </a:r>
            <a:r>
              <a:rPr lang="en-US" dirty="0"/>
              <a:t> </a:t>
            </a:r>
            <a:r>
              <a:rPr lang="en-US" dirty="0" err="1"/>
              <a:t>sporită</a:t>
            </a:r>
            <a:r>
              <a:rPr lang="en-US" dirty="0"/>
              <a:t> </a:t>
            </a:r>
            <a:r>
              <a:rPr lang="en-US" dirty="0" err="1"/>
              <a:t>și</a:t>
            </a:r>
            <a:r>
              <a:rPr lang="en-US" dirty="0"/>
              <a:t> </a:t>
            </a:r>
            <a:r>
              <a:rPr lang="en-US" dirty="0" err="1"/>
              <a:t>utilizarea</a:t>
            </a:r>
            <a:r>
              <a:rPr lang="en-US" dirty="0"/>
              <a:t> </a:t>
            </a:r>
            <a:r>
              <a:rPr lang="en-US" dirty="0" err="1"/>
              <a:t>metodelor</a:t>
            </a:r>
            <a:r>
              <a:rPr lang="en-US" dirty="0"/>
              <a:t> de </a:t>
            </a:r>
            <a:r>
              <a:rPr lang="en-US" dirty="0" err="1"/>
              <a:t>detectare</a:t>
            </a:r>
            <a:r>
              <a:rPr lang="en-US" dirty="0"/>
              <a:t> a </a:t>
            </a:r>
            <a:r>
              <a:rPr lang="en-US" dirty="0" err="1"/>
              <a:t>tentativelor</a:t>
            </a:r>
            <a:r>
              <a:rPr lang="en-US" dirty="0"/>
              <a:t> de </a:t>
            </a:r>
            <a:r>
              <a:rPr lang="en-US" dirty="0" err="1"/>
              <a:t>atac</a:t>
            </a:r>
            <a:r>
              <a:rPr lang="en-US" dirty="0"/>
              <a:t> </a:t>
            </a:r>
            <a:r>
              <a:rPr lang="en-US" dirty="0" err="1"/>
              <a:t>asupra</a:t>
            </a:r>
            <a:r>
              <a:rPr lang="en-US" dirty="0"/>
              <a:t> </a:t>
            </a:r>
            <a:r>
              <a:rPr lang="en-US" dirty="0" err="1"/>
              <a:t>sistemelor</a:t>
            </a:r>
            <a:r>
              <a:rPr lang="en-US" dirty="0"/>
              <a:t> </a:t>
            </a:r>
            <a:r>
              <a:rPr lang="en-US" dirty="0" err="1"/>
              <a:t>informatice</a:t>
            </a:r>
            <a:r>
              <a:rPr lang="en-US" dirty="0"/>
              <a:t>. </a:t>
            </a:r>
            <a:r>
              <a:rPr lang="en-US" dirty="0" err="1"/>
              <a:t>Prevenirea</a:t>
            </a:r>
            <a:r>
              <a:rPr lang="en-US" dirty="0"/>
              <a:t> </a:t>
            </a:r>
            <a:r>
              <a:rPr lang="en-US" dirty="0" err="1"/>
              <a:t>înseamnă</a:t>
            </a:r>
            <a:r>
              <a:rPr lang="en-US" dirty="0"/>
              <a:t> </a:t>
            </a:r>
            <a:r>
              <a:rPr lang="en-US" dirty="0" err="1"/>
              <a:t>construirea</a:t>
            </a:r>
            <a:r>
              <a:rPr lang="en-US" dirty="0"/>
              <a:t> </a:t>
            </a:r>
            <a:r>
              <a:rPr lang="en-US" dirty="0" err="1"/>
              <a:t>unei</a:t>
            </a:r>
            <a:r>
              <a:rPr lang="en-US" dirty="0"/>
              <a:t> </a:t>
            </a:r>
            <a:r>
              <a:rPr lang="en-US" dirty="0" err="1"/>
              <a:t>bariere</a:t>
            </a:r>
            <a:r>
              <a:rPr lang="en-US" dirty="0"/>
              <a:t> care fie face </a:t>
            </a:r>
            <a:r>
              <a:rPr lang="en-US" dirty="0" err="1"/>
              <a:t>atacurile</a:t>
            </a:r>
            <a:r>
              <a:rPr lang="en-US" dirty="0"/>
              <a:t> </a:t>
            </a:r>
            <a:r>
              <a:rPr lang="en-US" dirty="0" err="1"/>
              <a:t>mai</a:t>
            </a:r>
            <a:r>
              <a:rPr lang="en-US" dirty="0"/>
              <a:t> </a:t>
            </a:r>
            <a:r>
              <a:rPr lang="en-US" dirty="0" err="1"/>
              <a:t>puternice</a:t>
            </a:r>
            <a:r>
              <a:rPr lang="en-US" dirty="0"/>
              <a:t> (</a:t>
            </a:r>
            <a:r>
              <a:rPr lang="en-US" dirty="0" err="1"/>
              <a:t>dar</a:t>
            </a:r>
            <a:r>
              <a:rPr lang="en-US" dirty="0"/>
              <a:t> nu </a:t>
            </a:r>
            <a:r>
              <a:rPr lang="en-US" dirty="0" err="1"/>
              <a:t>imposibile</a:t>
            </a:r>
            <a:r>
              <a:rPr lang="en-US" dirty="0"/>
              <a:t>), fie </a:t>
            </a:r>
            <a:r>
              <a:rPr lang="en-US" dirty="0" err="1"/>
              <a:t>descurajează</a:t>
            </a:r>
            <a:r>
              <a:rPr lang="en-US" dirty="0"/>
              <a:t> (</a:t>
            </a:r>
            <a:r>
              <a:rPr lang="en-US" dirty="0" err="1"/>
              <a:t>dar</a:t>
            </a:r>
            <a:r>
              <a:rPr lang="en-US" dirty="0"/>
              <a:t> nu </a:t>
            </a:r>
            <a:r>
              <a:rPr lang="en-US" dirty="0" err="1"/>
              <a:t>distruge</a:t>
            </a:r>
            <a:r>
              <a:rPr lang="en-US" dirty="0"/>
              <a:t>) </a:t>
            </a:r>
            <a:r>
              <a:rPr lang="en-US" dirty="0" err="1"/>
              <a:t>atacatorii</a:t>
            </a:r>
            <a:r>
              <a:rPr lang="en-US" dirty="0"/>
              <a:t>. </a:t>
            </a:r>
          </a:p>
          <a:p>
            <a:r>
              <a:rPr lang="en-US" dirty="0" err="1"/>
              <a:t>Primul</a:t>
            </a:r>
            <a:r>
              <a:rPr lang="en-US" dirty="0"/>
              <a:t> </a:t>
            </a:r>
            <a:r>
              <a:rPr lang="en-US" dirty="0" err="1"/>
              <a:t>și</a:t>
            </a:r>
            <a:r>
              <a:rPr lang="en-US" dirty="0"/>
              <a:t> </a:t>
            </a:r>
            <a:r>
              <a:rPr lang="en-US" dirty="0" err="1"/>
              <a:t>cel</a:t>
            </a:r>
            <a:r>
              <a:rPr lang="en-US" dirty="0"/>
              <a:t> </a:t>
            </a:r>
            <a:r>
              <a:rPr lang="en-US" dirty="0" err="1"/>
              <a:t>mai</a:t>
            </a:r>
            <a:r>
              <a:rPr lang="en-US" dirty="0"/>
              <a:t> de </a:t>
            </a:r>
            <a:r>
              <a:rPr lang="en-US" dirty="0" err="1"/>
              <a:t>bază</a:t>
            </a:r>
            <a:r>
              <a:rPr lang="en-US" dirty="0"/>
              <a:t> pas </a:t>
            </a:r>
            <a:r>
              <a:rPr lang="en-US" dirty="0" err="1"/>
              <a:t>în</a:t>
            </a:r>
            <a:r>
              <a:rPr lang="en-US" dirty="0"/>
              <a:t> </a:t>
            </a:r>
            <a:r>
              <a:rPr lang="en-US" dirty="0" err="1"/>
              <a:t>detectare</a:t>
            </a:r>
            <a:r>
              <a:rPr lang="en-US" dirty="0"/>
              <a:t> </a:t>
            </a:r>
            <a:r>
              <a:rPr lang="en-US" dirty="0" err="1"/>
              <a:t>este</a:t>
            </a:r>
            <a:r>
              <a:rPr lang="en-US" dirty="0"/>
              <a:t> </a:t>
            </a:r>
            <a:r>
              <a:rPr lang="en-US" dirty="0" err="1"/>
              <a:t>monitorizarea</a:t>
            </a:r>
            <a:r>
              <a:rPr lang="en-US" dirty="0"/>
              <a:t> </a:t>
            </a:r>
            <a:r>
              <a:rPr lang="en-US" dirty="0" err="1"/>
              <a:t>întregii</a:t>
            </a:r>
            <a:r>
              <a:rPr lang="en-US" dirty="0"/>
              <a:t> </a:t>
            </a:r>
            <a:r>
              <a:rPr lang="en-US" dirty="0" err="1"/>
              <a:t>stări</a:t>
            </a:r>
            <a:r>
              <a:rPr lang="en-US" dirty="0"/>
              <a:t> </a:t>
            </a:r>
            <a:r>
              <a:rPr lang="en-US" dirty="0" err="1"/>
              <a:t>și</a:t>
            </a:r>
            <a:r>
              <a:rPr lang="en-US" dirty="0"/>
              <a:t> </a:t>
            </a:r>
            <a:r>
              <a:rPr lang="en-US" dirty="0" err="1"/>
              <a:t>mișcare</a:t>
            </a:r>
            <a:r>
              <a:rPr lang="en-US" dirty="0"/>
              <a:t> a </a:t>
            </a:r>
            <a:r>
              <a:rPr lang="en-US" dirty="0" err="1"/>
              <a:t>sistemului</a:t>
            </a:r>
            <a:r>
              <a:rPr lang="en-US" dirty="0"/>
              <a:t> </a:t>
            </a:r>
            <a:r>
              <a:rPr lang="en-US" dirty="0" err="1"/>
              <a:t>și</a:t>
            </a:r>
            <a:r>
              <a:rPr lang="en-US" dirty="0"/>
              <a:t> </a:t>
            </a:r>
            <a:r>
              <a:rPr lang="en-US" dirty="0" err="1"/>
              <a:t>păstrarea</a:t>
            </a:r>
            <a:r>
              <a:rPr lang="en-US" dirty="0"/>
              <a:t> </a:t>
            </a:r>
            <a:r>
              <a:rPr lang="en-US" dirty="0" err="1"/>
              <a:t>înregistrărilor</a:t>
            </a:r>
            <a:r>
              <a:rPr lang="en-US" dirty="0"/>
              <a:t> </a:t>
            </a:r>
            <a:r>
              <a:rPr lang="en-US" dirty="0" err="1"/>
              <a:t>acestor</a:t>
            </a:r>
            <a:r>
              <a:rPr lang="en-US" dirty="0"/>
              <a:t> </a:t>
            </a:r>
            <a:r>
              <a:rPr lang="en-US" dirty="0" err="1"/>
              <a:t>informații</a:t>
            </a:r>
            <a:r>
              <a:rPr lang="en-US" dirty="0"/>
              <a:t>. </a:t>
            </a:r>
            <a:r>
              <a:rPr lang="en-US" dirty="0" err="1"/>
              <a:t>În</a:t>
            </a:r>
            <a:r>
              <a:rPr lang="en-US" dirty="0"/>
              <a:t> </a:t>
            </a:r>
            <a:r>
              <a:rPr lang="en-US" dirty="0" err="1"/>
              <a:t>acest</a:t>
            </a:r>
            <a:r>
              <a:rPr lang="en-US" dirty="0"/>
              <a:t> </a:t>
            </a:r>
            <a:r>
              <a:rPr lang="en-US" dirty="0" err="1"/>
              <a:t>fel</a:t>
            </a:r>
            <a:r>
              <a:rPr lang="en-US" dirty="0"/>
              <a:t>, sunt </a:t>
            </a:r>
            <a:r>
              <a:rPr lang="en-US" dirty="0" err="1"/>
              <a:t>colectate</a:t>
            </a:r>
            <a:r>
              <a:rPr lang="en-US" dirty="0"/>
              <a:t> </a:t>
            </a:r>
            <a:r>
              <a:rPr lang="en-US" dirty="0" err="1"/>
              <a:t>și</a:t>
            </a:r>
            <a:r>
              <a:rPr lang="en-US" dirty="0"/>
              <a:t> date </a:t>
            </a:r>
            <a:r>
              <a:rPr lang="en-US" dirty="0" err="1"/>
              <a:t>și</a:t>
            </a:r>
            <a:r>
              <a:rPr lang="en-US" dirty="0"/>
              <a:t> </a:t>
            </a:r>
            <a:r>
              <a:rPr lang="en-US" dirty="0" err="1"/>
              <a:t>dovezi</a:t>
            </a:r>
            <a:r>
              <a:rPr lang="en-US" dirty="0"/>
              <a:t> </a:t>
            </a:r>
            <a:r>
              <a:rPr lang="en-US" dirty="0" err="1"/>
              <a:t>pentru</a:t>
            </a:r>
            <a:r>
              <a:rPr lang="en-US" dirty="0"/>
              <a:t> </a:t>
            </a:r>
            <a:r>
              <a:rPr lang="en-US" dirty="0" err="1"/>
              <a:t>analiza</a:t>
            </a:r>
            <a:r>
              <a:rPr lang="en-US" dirty="0"/>
              <a:t> post-</a:t>
            </a:r>
            <a:r>
              <a:rPr lang="en-US" dirty="0" err="1"/>
              <a:t>atac</a:t>
            </a:r>
            <a:r>
              <a:rPr lang="en-US" dirty="0"/>
              <a:t>. Firewall-</a:t>
            </a:r>
            <a:r>
              <a:rPr lang="en-US" dirty="0" err="1"/>
              <a:t>uri</a:t>
            </a:r>
            <a:r>
              <a:rPr lang="en-US" dirty="0"/>
              <a:t>, </a:t>
            </a:r>
            <a:r>
              <a:rPr lang="en-US" dirty="0" err="1"/>
              <a:t>sisteme</a:t>
            </a:r>
            <a:r>
              <a:rPr lang="en-US" dirty="0"/>
              <a:t> de </a:t>
            </a:r>
            <a:r>
              <a:rPr lang="en-US" dirty="0" err="1"/>
              <a:t>detectare</a:t>
            </a:r>
            <a:r>
              <a:rPr lang="en-US" dirty="0"/>
              <a:t> a </a:t>
            </a:r>
            <a:r>
              <a:rPr lang="en-US" dirty="0" err="1"/>
              <a:t>intruziunilor</a:t>
            </a:r>
            <a:r>
              <a:rPr lang="en-US" dirty="0"/>
              <a:t>, </a:t>
            </a:r>
            <a:r>
              <a:rPr lang="en-US" dirty="0" err="1"/>
              <a:t>monitoare</a:t>
            </a:r>
            <a:r>
              <a:rPr lang="en-US" dirty="0"/>
              <a:t> de </a:t>
            </a:r>
            <a:r>
              <a:rPr lang="en-US" dirty="0" err="1"/>
              <a:t>trafic</a:t>
            </a:r>
            <a:r>
              <a:rPr lang="en-US" dirty="0"/>
              <a:t> </a:t>
            </a:r>
            <a:r>
              <a:rPr lang="en-US" dirty="0" err="1"/>
              <a:t>în</a:t>
            </a:r>
            <a:r>
              <a:rPr lang="en-US" dirty="0"/>
              <a:t> </a:t>
            </a:r>
            <a:r>
              <a:rPr lang="en-US" dirty="0" err="1"/>
              <a:t>rețea</a:t>
            </a:r>
            <a:r>
              <a:rPr lang="en-US" dirty="0"/>
              <a:t>, </a:t>
            </a:r>
            <a:r>
              <a:rPr lang="en-US" dirty="0" err="1"/>
              <a:t>scanere</a:t>
            </a:r>
            <a:r>
              <a:rPr lang="en-US" dirty="0"/>
              <a:t> de </a:t>
            </a:r>
            <a:r>
              <a:rPr lang="en-US" dirty="0" err="1"/>
              <a:t>porturi</a:t>
            </a:r>
            <a:r>
              <a:rPr lang="en-US" dirty="0"/>
              <a:t>, </a:t>
            </a:r>
            <a:r>
              <a:rPr lang="en-US" dirty="0" err="1"/>
              <a:t>utilizarea</a:t>
            </a:r>
            <a:r>
              <a:rPr lang="en-US" dirty="0"/>
              <a:t> honeypot, </a:t>
            </a:r>
            <a:r>
              <a:rPr lang="en-US" dirty="0" err="1"/>
              <a:t>instrumente</a:t>
            </a:r>
            <a:r>
              <a:rPr lang="en-US" dirty="0"/>
              <a:t> de </a:t>
            </a:r>
            <a:r>
              <a:rPr lang="en-US" dirty="0" err="1"/>
              <a:t>protecție</a:t>
            </a:r>
            <a:r>
              <a:rPr lang="en-US" dirty="0"/>
              <a:t> </a:t>
            </a:r>
            <a:r>
              <a:rPr lang="en-US" dirty="0" err="1"/>
              <a:t>în</a:t>
            </a:r>
            <a:r>
              <a:rPr lang="en-US" dirty="0"/>
              <a:t> </a:t>
            </a:r>
            <a:r>
              <a:rPr lang="en-US" dirty="0" err="1"/>
              <a:t>timp</a:t>
            </a:r>
            <a:r>
              <a:rPr lang="en-US" dirty="0"/>
              <a:t> real </a:t>
            </a:r>
            <a:r>
              <a:rPr lang="en-US" dirty="0" err="1"/>
              <a:t>împotriva</a:t>
            </a:r>
            <a:r>
              <a:rPr lang="en-US" dirty="0"/>
              <a:t> </a:t>
            </a:r>
            <a:r>
              <a:rPr lang="en-US" dirty="0" err="1"/>
              <a:t>virusurilor</a:t>
            </a:r>
            <a:r>
              <a:rPr lang="en-US" dirty="0"/>
              <a:t> </a:t>
            </a:r>
            <a:r>
              <a:rPr lang="en-US" dirty="0" err="1"/>
              <a:t>și</a:t>
            </a:r>
            <a:r>
              <a:rPr lang="en-US" dirty="0"/>
              <a:t> a </a:t>
            </a:r>
            <a:r>
              <a:rPr lang="en-US" dirty="0" err="1"/>
              <a:t>programelor</a:t>
            </a:r>
            <a:r>
              <a:rPr lang="en-US" dirty="0"/>
              <a:t> </a:t>
            </a:r>
            <a:r>
              <a:rPr lang="en-US" dirty="0" err="1"/>
              <a:t>spion</a:t>
            </a:r>
            <a:r>
              <a:rPr lang="en-US" dirty="0"/>
              <a:t>, </a:t>
            </a:r>
            <a:r>
              <a:rPr lang="en-US" dirty="0" err="1"/>
              <a:t>programele</a:t>
            </a:r>
            <a:r>
              <a:rPr lang="en-US" dirty="0"/>
              <a:t> de control al </a:t>
            </a:r>
            <a:r>
              <a:rPr lang="en-US" dirty="0" err="1"/>
              <a:t>sumelor</a:t>
            </a:r>
            <a:r>
              <a:rPr lang="en-US" dirty="0"/>
              <a:t> de </a:t>
            </a:r>
            <a:r>
              <a:rPr lang="en-US" dirty="0" err="1"/>
              <a:t>verificare</a:t>
            </a:r>
            <a:r>
              <a:rPr lang="en-US" dirty="0"/>
              <a:t> a </a:t>
            </a:r>
            <a:r>
              <a:rPr lang="en-US" dirty="0" err="1"/>
              <a:t>fișierelor</a:t>
            </a:r>
            <a:r>
              <a:rPr lang="en-US" dirty="0"/>
              <a:t> </a:t>
            </a:r>
            <a:r>
              <a:rPr lang="en-US" dirty="0" err="1"/>
              <a:t>și</a:t>
            </a:r>
            <a:r>
              <a:rPr lang="en-US" dirty="0"/>
              <a:t> </a:t>
            </a:r>
            <a:r>
              <a:rPr lang="en-US" dirty="0" err="1"/>
              <a:t>senzorii</a:t>
            </a:r>
            <a:r>
              <a:rPr lang="en-US" dirty="0"/>
              <a:t> de </a:t>
            </a:r>
            <a:r>
              <a:rPr lang="en-US" dirty="0" err="1"/>
              <a:t>rețea</a:t>
            </a:r>
            <a:r>
              <a:rPr lang="en-US" dirty="0"/>
              <a:t> Sniffer sunt </a:t>
            </a:r>
            <a:r>
              <a:rPr lang="en-US" dirty="0" err="1"/>
              <a:t>unele</a:t>
            </a:r>
            <a:r>
              <a:rPr lang="en-US" dirty="0"/>
              <a:t> </a:t>
            </a:r>
            <a:r>
              <a:rPr lang="en-US" dirty="0" err="1"/>
              <a:t>dintre</a:t>
            </a:r>
            <a:r>
              <a:rPr lang="en-US" dirty="0"/>
              <a:t> </a:t>
            </a:r>
            <a:r>
              <a:rPr lang="en-US" dirty="0" err="1"/>
              <a:t>cele</a:t>
            </a:r>
            <a:r>
              <a:rPr lang="en-US" dirty="0"/>
              <a:t> </a:t>
            </a:r>
            <a:r>
              <a:rPr lang="en-US" dirty="0" err="1"/>
              <a:t>mai</a:t>
            </a:r>
            <a:r>
              <a:rPr lang="en-US" dirty="0"/>
              <a:t> </a:t>
            </a:r>
            <a:r>
              <a:rPr lang="en-US" dirty="0" err="1"/>
              <a:t>frecvente</a:t>
            </a:r>
            <a:r>
              <a:rPr lang="en-US" dirty="0"/>
              <a:t> </a:t>
            </a:r>
            <a:r>
              <a:rPr lang="en-US" dirty="0" err="1"/>
              <a:t>metode</a:t>
            </a:r>
            <a:r>
              <a:rPr lang="en-US" dirty="0"/>
              <a:t> </a:t>
            </a:r>
            <a:r>
              <a:rPr lang="en-US" dirty="0" err="1"/>
              <a:t>utilizate</a:t>
            </a:r>
            <a:r>
              <a:rPr lang="en-US" dirty="0"/>
              <a:t> </a:t>
            </a:r>
            <a:r>
              <a:rPr lang="en-US" dirty="0" err="1"/>
              <a:t>în</a:t>
            </a:r>
            <a:r>
              <a:rPr lang="en-US" dirty="0"/>
              <a:t> </a:t>
            </a:r>
            <a:r>
              <a:rPr lang="en-US" dirty="0" err="1"/>
              <a:t>procesul</a:t>
            </a:r>
            <a:r>
              <a:rPr lang="en-US" dirty="0"/>
              <a:t> de </a:t>
            </a:r>
            <a:r>
              <a:rPr lang="en-US" dirty="0" err="1"/>
              <a:t>detectare</a:t>
            </a:r>
            <a:r>
              <a:rPr lang="en-US" dirty="0"/>
              <a:t>..</a:t>
            </a:r>
            <a:endParaRPr lang="tr-TR" dirty="0"/>
          </a:p>
        </p:txBody>
      </p:sp>
      <p:pic>
        <p:nvPicPr>
          <p:cNvPr id="9" name="Grafik 4">
            <a:extLst>
              <a:ext uri="{FF2B5EF4-FFF2-40B4-BE49-F238E27FC236}">
                <a16:creationId xmlns:a16="http://schemas.microsoft.com/office/drawing/2014/main" id="{EB6904B6-9153-6685-F602-DE422F86268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/>
        </p:blipFill>
        <p:spPr>
          <a:xfrm>
            <a:off x="371649" y="404996"/>
            <a:ext cx="903341" cy="1135737"/>
          </a:xfrm>
          <a:prstGeom prst="rect">
            <a:avLst/>
          </a:prstGeom>
        </p:spPr>
      </p:pic>
      <p:pic>
        <p:nvPicPr>
          <p:cNvPr id="10" name="Picture 2">
            <a:extLst>
              <a:ext uri="{FF2B5EF4-FFF2-40B4-BE49-F238E27FC236}">
                <a16:creationId xmlns:a16="http://schemas.microsoft.com/office/drawing/2014/main" id="{82589FFA-0634-7E74-000B-F18FCEF6CF5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8353886" y="643491"/>
            <a:ext cx="3194647" cy="6973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9947143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Click="0" advTm="20000">
        <p15:prstTrans prst="pageCurlDouble"/>
      </p:transition>
    </mc:Choice>
    <mc:Fallback xmlns="">
      <p:transition spd="slow" advClick="0" advTm="20000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>
            <a:extLst>
              <a:ext uri="{FF2B5EF4-FFF2-40B4-BE49-F238E27FC236}">
                <a16:creationId xmlns:a16="http://schemas.microsoft.com/office/drawing/2014/main" id="{0625D438-78A0-8B11-67DE-6BA67119D7D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676400" y="357616"/>
            <a:ext cx="10515600" cy="1325563"/>
          </a:xfrm>
        </p:spPr>
        <p:txBody>
          <a:bodyPr/>
          <a:lstStyle/>
          <a:p>
            <a:r>
              <a:rPr lang="tr-TR" dirty="0"/>
              <a:t>Configurație ideală a </a:t>
            </a:r>
            <a:br>
              <a:rPr lang="en-US" dirty="0"/>
            </a:br>
            <a:r>
              <a:rPr lang="tr-TR" dirty="0"/>
              <a:t>securității informațiilor</a:t>
            </a:r>
          </a:p>
        </p:txBody>
      </p:sp>
      <p:sp>
        <p:nvSpPr>
          <p:cNvPr id="3" name="İçerik Yer Tutucusu 2">
            <a:extLst>
              <a:ext uri="{FF2B5EF4-FFF2-40B4-BE49-F238E27FC236}">
                <a16:creationId xmlns:a16="http://schemas.microsoft.com/office/drawing/2014/main" id="{1180AE3E-685D-5AE8-8572-21F0CA03AF6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r>
              <a:rPr lang="en-US" b="1" dirty="0" err="1"/>
              <a:t>Răspunde</a:t>
            </a:r>
            <a:r>
              <a:rPr lang="en-US" b="1" dirty="0"/>
              <a:t> </a:t>
            </a:r>
            <a:r>
              <a:rPr lang="en-US" b="1" dirty="0" err="1"/>
              <a:t>înapoi</a:t>
            </a:r>
            <a:r>
              <a:rPr lang="tr-TR" b="1" dirty="0"/>
              <a:t>:</a:t>
            </a:r>
            <a:r>
              <a:rPr lang="en-US" b="1" dirty="0"/>
              <a:t> </a:t>
            </a:r>
            <a:r>
              <a:rPr lang="en-US" dirty="0" err="1"/>
              <a:t>Răspunsul</a:t>
            </a:r>
            <a:r>
              <a:rPr lang="en-US" dirty="0"/>
              <a:t> rapid </a:t>
            </a:r>
            <a:r>
              <a:rPr lang="en-US" dirty="0" err="1"/>
              <a:t>apare</a:t>
            </a:r>
            <a:r>
              <a:rPr lang="en-US" dirty="0"/>
              <a:t> ca un element </a:t>
            </a:r>
            <a:r>
              <a:rPr lang="en-US" dirty="0" err="1"/>
              <a:t>esențial</a:t>
            </a:r>
            <a:r>
              <a:rPr lang="en-US" dirty="0"/>
              <a:t> care </a:t>
            </a:r>
            <a:r>
              <a:rPr lang="en-US" dirty="0" err="1"/>
              <a:t>completează</a:t>
            </a:r>
            <a:r>
              <a:rPr lang="en-US" dirty="0"/>
              <a:t> </a:t>
            </a:r>
            <a:r>
              <a:rPr lang="en-US" dirty="0" err="1"/>
              <a:t>sistemul</a:t>
            </a:r>
            <a:r>
              <a:rPr lang="en-US" dirty="0"/>
              <a:t> de </a:t>
            </a:r>
            <a:r>
              <a:rPr lang="en-US" dirty="0" err="1"/>
              <a:t>securitate</a:t>
            </a:r>
            <a:r>
              <a:rPr lang="en-US" dirty="0"/>
              <a:t> </a:t>
            </a:r>
            <a:r>
              <a:rPr lang="en-US" dirty="0" err="1"/>
              <a:t>pentru</a:t>
            </a:r>
            <a:r>
              <a:rPr lang="en-US" dirty="0"/>
              <a:t> a </a:t>
            </a:r>
            <a:r>
              <a:rPr lang="en-US" dirty="0" err="1"/>
              <a:t>respinge</a:t>
            </a:r>
            <a:r>
              <a:rPr lang="en-US" dirty="0"/>
              <a:t> </a:t>
            </a:r>
            <a:r>
              <a:rPr lang="en-US" dirty="0" err="1"/>
              <a:t>aceste</a:t>
            </a:r>
            <a:r>
              <a:rPr lang="en-US" dirty="0"/>
              <a:t> </a:t>
            </a:r>
            <a:r>
              <a:rPr lang="en-US" dirty="0" err="1"/>
              <a:t>atacuri</a:t>
            </a:r>
            <a:r>
              <a:rPr lang="en-US" dirty="0"/>
              <a:t>. </a:t>
            </a:r>
            <a:r>
              <a:rPr lang="en-US" dirty="0" err="1"/>
              <a:t>Răspunsul</a:t>
            </a:r>
            <a:r>
              <a:rPr lang="en-US" dirty="0"/>
              <a:t> </a:t>
            </a:r>
            <a:r>
              <a:rPr lang="en-US" dirty="0" err="1"/>
              <a:t>poate</a:t>
            </a:r>
            <a:r>
              <a:rPr lang="en-US" dirty="0"/>
              <a:t> fi </a:t>
            </a:r>
            <a:r>
              <a:rPr lang="en-US" dirty="0" err="1"/>
              <a:t>definit</a:t>
            </a:r>
            <a:r>
              <a:rPr lang="en-US" dirty="0"/>
              <a:t> ca </a:t>
            </a:r>
            <a:r>
              <a:rPr lang="en-US" dirty="0" err="1"/>
              <a:t>execuția</a:t>
            </a:r>
            <a:r>
              <a:rPr lang="en-US" dirty="0"/>
              <a:t> </a:t>
            </a:r>
            <a:r>
              <a:rPr lang="en-US" dirty="0" err="1"/>
              <a:t>unor</a:t>
            </a:r>
            <a:r>
              <a:rPr lang="en-US" dirty="0"/>
              <a:t> </a:t>
            </a:r>
            <a:r>
              <a:rPr lang="en-US" dirty="0" err="1"/>
              <a:t>acțiuni</a:t>
            </a:r>
            <a:r>
              <a:rPr lang="en-US" dirty="0"/>
              <a:t> care </a:t>
            </a:r>
            <a:r>
              <a:rPr lang="en-US" dirty="0" err="1"/>
              <a:t>vor</a:t>
            </a:r>
            <a:r>
              <a:rPr lang="en-US" dirty="0"/>
              <a:t> </a:t>
            </a:r>
            <a:r>
              <a:rPr lang="en-US" dirty="0" err="1"/>
              <a:t>răspunde</a:t>
            </a:r>
            <a:r>
              <a:rPr lang="en-US" dirty="0"/>
              <a:t> </a:t>
            </a:r>
            <a:r>
              <a:rPr lang="en-US" dirty="0" err="1"/>
              <a:t>imediat</a:t>
            </a:r>
            <a:r>
              <a:rPr lang="en-US" dirty="0"/>
              <a:t> </a:t>
            </a:r>
            <a:r>
              <a:rPr lang="en-US" dirty="0" err="1"/>
              <a:t>sau</a:t>
            </a:r>
            <a:r>
              <a:rPr lang="en-US" dirty="0"/>
              <a:t> </a:t>
            </a:r>
            <a:r>
              <a:rPr lang="en-US" dirty="0" err="1"/>
              <a:t>cât</a:t>
            </a:r>
            <a:r>
              <a:rPr lang="en-US" dirty="0"/>
              <a:t> </a:t>
            </a:r>
            <a:r>
              <a:rPr lang="en-US" dirty="0" err="1"/>
              <a:t>mai</a:t>
            </a:r>
            <a:r>
              <a:rPr lang="en-US" dirty="0"/>
              <a:t> </a:t>
            </a:r>
            <a:r>
              <a:rPr lang="en-US" dirty="0" err="1"/>
              <a:t>curând</a:t>
            </a:r>
            <a:r>
              <a:rPr lang="en-US" dirty="0"/>
              <a:t> </a:t>
            </a:r>
            <a:r>
              <a:rPr lang="en-US" dirty="0" err="1"/>
              <a:t>posibil</a:t>
            </a:r>
            <a:r>
              <a:rPr lang="en-US" dirty="0"/>
              <a:t> la </a:t>
            </a:r>
            <a:r>
              <a:rPr lang="en-US" dirty="0" err="1"/>
              <a:t>încercările</a:t>
            </a:r>
            <a:r>
              <a:rPr lang="en-US" dirty="0"/>
              <a:t> de </a:t>
            </a:r>
            <a:r>
              <a:rPr lang="en-US" dirty="0" err="1"/>
              <a:t>atac</a:t>
            </a:r>
            <a:r>
              <a:rPr lang="en-US" dirty="0"/>
              <a:t> care nu pot fi </a:t>
            </a:r>
            <a:r>
              <a:rPr lang="en-US" dirty="0" err="1"/>
              <a:t>tratate</a:t>
            </a:r>
            <a:r>
              <a:rPr lang="en-US" dirty="0"/>
              <a:t> de </a:t>
            </a:r>
            <a:r>
              <a:rPr lang="en-US" dirty="0" err="1"/>
              <a:t>procesul</a:t>
            </a:r>
            <a:r>
              <a:rPr lang="en-US" dirty="0"/>
              <a:t> de </a:t>
            </a:r>
            <a:r>
              <a:rPr lang="en-US" dirty="0" err="1"/>
              <a:t>prevenire</a:t>
            </a:r>
            <a:r>
              <a:rPr lang="en-US" dirty="0"/>
              <a:t> </a:t>
            </a:r>
            <a:r>
              <a:rPr lang="en-US" dirty="0" err="1"/>
              <a:t>și</a:t>
            </a:r>
            <a:r>
              <a:rPr lang="en-US" dirty="0"/>
              <a:t> determinate de </a:t>
            </a:r>
            <a:r>
              <a:rPr lang="en-US" dirty="0" err="1"/>
              <a:t>procesele</a:t>
            </a:r>
            <a:r>
              <a:rPr lang="en-US" dirty="0"/>
              <a:t> de </a:t>
            </a:r>
            <a:r>
              <a:rPr lang="en-US" dirty="0" err="1"/>
              <a:t>detectare</a:t>
            </a:r>
            <a:r>
              <a:rPr lang="en-US" dirty="0"/>
              <a:t>. </a:t>
            </a:r>
            <a:r>
              <a:rPr lang="en-US" dirty="0" err="1"/>
              <a:t>Sistemele</a:t>
            </a:r>
            <a:r>
              <a:rPr lang="en-US" dirty="0"/>
              <a:t> de </a:t>
            </a:r>
            <a:r>
              <a:rPr lang="en-US" dirty="0" err="1"/>
              <a:t>detectare</a:t>
            </a:r>
            <a:r>
              <a:rPr lang="en-US" dirty="0"/>
              <a:t> a </a:t>
            </a:r>
            <a:r>
              <a:rPr lang="en-US" dirty="0" err="1"/>
              <a:t>intruziunilor</a:t>
            </a:r>
            <a:r>
              <a:rPr lang="en-US" dirty="0"/>
              <a:t> pot </a:t>
            </a:r>
            <a:r>
              <a:rPr lang="en-US" dirty="0" err="1"/>
              <a:t>avea</a:t>
            </a:r>
            <a:r>
              <a:rPr lang="en-US" dirty="0"/>
              <a:t> </a:t>
            </a:r>
            <a:r>
              <a:rPr lang="en-US" dirty="0" err="1"/>
              <a:t>sens</a:t>
            </a:r>
            <a:r>
              <a:rPr lang="en-US" dirty="0"/>
              <a:t> </a:t>
            </a:r>
            <a:r>
              <a:rPr lang="en-US" dirty="0" err="1"/>
              <a:t>dacă</a:t>
            </a:r>
            <a:r>
              <a:rPr lang="en-US" dirty="0"/>
              <a:t> </a:t>
            </a:r>
            <a:r>
              <a:rPr lang="en-US" dirty="0" err="1"/>
              <a:t>există</a:t>
            </a:r>
            <a:r>
              <a:rPr lang="en-US" dirty="0"/>
              <a:t> </a:t>
            </a:r>
            <a:r>
              <a:rPr lang="en-US" dirty="0" err="1"/>
              <a:t>cineva</a:t>
            </a:r>
            <a:r>
              <a:rPr lang="en-US" dirty="0"/>
              <a:t> </a:t>
            </a:r>
            <a:r>
              <a:rPr lang="en-US" dirty="0" err="1"/>
              <a:t>sau</a:t>
            </a:r>
            <a:r>
              <a:rPr lang="en-US" dirty="0"/>
              <a:t> un </a:t>
            </a:r>
            <a:r>
              <a:rPr lang="en-US" dirty="0" err="1"/>
              <a:t>sistem</a:t>
            </a:r>
            <a:r>
              <a:rPr lang="en-US" dirty="0"/>
              <a:t> care </a:t>
            </a:r>
            <a:r>
              <a:rPr lang="en-US" dirty="0" err="1"/>
              <a:t>să</a:t>
            </a:r>
            <a:r>
              <a:rPr lang="en-US" dirty="0"/>
              <a:t> </a:t>
            </a:r>
            <a:r>
              <a:rPr lang="en-US" dirty="0" err="1"/>
              <a:t>răspundă</a:t>
            </a:r>
            <a:r>
              <a:rPr lang="en-US" dirty="0"/>
              <a:t> la </a:t>
            </a:r>
            <a:r>
              <a:rPr lang="en-US" dirty="0" err="1"/>
              <a:t>această</a:t>
            </a:r>
            <a:r>
              <a:rPr lang="en-US" dirty="0"/>
              <a:t> </a:t>
            </a:r>
            <a:r>
              <a:rPr lang="en-US" dirty="0" err="1"/>
              <a:t>detectare</a:t>
            </a:r>
            <a:r>
              <a:rPr lang="en-US" dirty="0"/>
              <a:t>. </a:t>
            </a:r>
            <a:r>
              <a:rPr lang="en-US" dirty="0" err="1"/>
              <a:t>În</a:t>
            </a:r>
            <a:r>
              <a:rPr lang="en-US" dirty="0"/>
              <a:t> rest, </a:t>
            </a:r>
            <a:r>
              <a:rPr lang="en-US" dirty="0" err="1"/>
              <a:t>această</a:t>
            </a:r>
            <a:r>
              <a:rPr lang="en-US" dirty="0"/>
              <a:t> </a:t>
            </a:r>
            <a:r>
              <a:rPr lang="en-US" dirty="0" err="1"/>
              <a:t>situație</a:t>
            </a:r>
            <a:r>
              <a:rPr lang="en-US" dirty="0"/>
              <a:t> nu </a:t>
            </a:r>
            <a:r>
              <a:rPr lang="en-US" dirty="0" err="1"/>
              <a:t>depășește</a:t>
            </a:r>
            <a:r>
              <a:rPr lang="en-US" dirty="0"/>
              <a:t> </a:t>
            </a:r>
            <a:r>
              <a:rPr lang="en-US" dirty="0" err="1"/>
              <a:t>beneficiul</a:t>
            </a:r>
            <a:r>
              <a:rPr lang="en-US" dirty="0"/>
              <a:t> </a:t>
            </a:r>
            <a:r>
              <a:rPr lang="en-US" dirty="0" err="1"/>
              <a:t>unei</a:t>
            </a:r>
            <a:r>
              <a:rPr lang="en-US" dirty="0"/>
              <a:t> </a:t>
            </a:r>
            <a:r>
              <a:rPr lang="en-US" dirty="0" err="1"/>
              <a:t>alarme</a:t>
            </a:r>
            <a:r>
              <a:rPr lang="en-US" dirty="0"/>
              <a:t> auto de care </a:t>
            </a:r>
            <a:r>
              <a:rPr lang="en-US" dirty="0" err="1"/>
              <a:t>nimeni</a:t>
            </a:r>
            <a:r>
              <a:rPr lang="en-US" dirty="0"/>
              <a:t> nu o </a:t>
            </a:r>
            <a:r>
              <a:rPr lang="en-US" dirty="0" err="1"/>
              <a:t>aude</a:t>
            </a:r>
            <a:r>
              <a:rPr lang="en-US" dirty="0"/>
              <a:t> </a:t>
            </a:r>
            <a:r>
              <a:rPr lang="en-US" dirty="0" err="1"/>
              <a:t>și</a:t>
            </a:r>
            <a:r>
              <a:rPr lang="en-US" dirty="0"/>
              <a:t> de care nu-</a:t>
            </a:r>
            <a:r>
              <a:rPr lang="en-US" dirty="0" err="1"/>
              <a:t>i</a:t>
            </a:r>
            <a:r>
              <a:rPr lang="en-US" dirty="0"/>
              <a:t> </a:t>
            </a:r>
            <a:r>
              <a:rPr lang="en-US" dirty="0" err="1"/>
              <a:t>pasă</a:t>
            </a:r>
            <a:r>
              <a:rPr lang="en-US" dirty="0"/>
              <a:t>. </a:t>
            </a:r>
            <a:r>
              <a:rPr lang="en-US" dirty="0" err="1"/>
              <a:t>În</a:t>
            </a:r>
            <a:r>
              <a:rPr lang="en-US" dirty="0"/>
              <a:t> </a:t>
            </a:r>
            <a:r>
              <a:rPr lang="en-US" dirty="0" err="1"/>
              <a:t>acest</a:t>
            </a:r>
            <a:r>
              <a:rPr lang="en-US" dirty="0"/>
              <a:t> </a:t>
            </a:r>
            <a:r>
              <a:rPr lang="en-US" dirty="0" err="1"/>
              <a:t>sens</a:t>
            </a:r>
            <a:r>
              <a:rPr lang="en-US" dirty="0"/>
              <a:t>, </a:t>
            </a:r>
            <a:r>
              <a:rPr lang="en-US" dirty="0" err="1"/>
              <a:t>reciprocitatea</a:t>
            </a:r>
            <a:r>
              <a:rPr lang="en-US" dirty="0"/>
              <a:t> </a:t>
            </a:r>
            <a:r>
              <a:rPr lang="en-US" dirty="0" err="1"/>
              <a:t>este</a:t>
            </a:r>
            <a:r>
              <a:rPr lang="en-US" dirty="0"/>
              <a:t> o </a:t>
            </a:r>
            <a:r>
              <a:rPr lang="en-US" dirty="0" err="1"/>
              <a:t>verigă</a:t>
            </a:r>
            <a:r>
              <a:rPr lang="en-US" dirty="0"/>
              <a:t> </a:t>
            </a:r>
            <a:r>
              <a:rPr lang="en-US" dirty="0" err="1"/>
              <a:t>importantă</a:t>
            </a:r>
            <a:r>
              <a:rPr lang="en-US" dirty="0"/>
              <a:t> care </a:t>
            </a:r>
            <a:r>
              <a:rPr lang="en-US" dirty="0" err="1"/>
              <a:t>completează</a:t>
            </a:r>
            <a:r>
              <a:rPr lang="en-US" dirty="0"/>
              <a:t> </a:t>
            </a:r>
            <a:r>
              <a:rPr lang="en-US" dirty="0" err="1"/>
              <a:t>procesul</a:t>
            </a:r>
            <a:r>
              <a:rPr lang="en-US" dirty="0"/>
              <a:t> de </a:t>
            </a:r>
            <a:r>
              <a:rPr lang="en-US" dirty="0" err="1"/>
              <a:t>securitate</a:t>
            </a:r>
            <a:r>
              <a:rPr lang="en-US" dirty="0"/>
              <a:t>. </a:t>
            </a:r>
            <a:r>
              <a:rPr lang="en-US" dirty="0" err="1"/>
              <a:t>Chiar</a:t>
            </a:r>
            <a:r>
              <a:rPr lang="en-US" dirty="0"/>
              <a:t> </a:t>
            </a:r>
            <a:r>
              <a:rPr lang="en-US" dirty="0" err="1"/>
              <a:t>dacă</a:t>
            </a:r>
            <a:r>
              <a:rPr lang="en-US" dirty="0"/>
              <a:t> </a:t>
            </a:r>
            <a:r>
              <a:rPr lang="en-US" dirty="0" err="1"/>
              <a:t>atacul</a:t>
            </a:r>
            <a:r>
              <a:rPr lang="en-US" dirty="0"/>
              <a:t> nu </a:t>
            </a:r>
            <a:r>
              <a:rPr lang="en-US" dirty="0" err="1"/>
              <a:t>este</a:t>
            </a:r>
            <a:r>
              <a:rPr lang="en-US" dirty="0"/>
              <a:t> </a:t>
            </a:r>
            <a:r>
              <a:rPr lang="en-US" dirty="0" err="1"/>
              <a:t>complet</a:t>
            </a:r>
            <a:r>
              <a:rPr lang="en-US" dirty="0"/>
              <a:t> </a:t>
            </a:r>
            <a:r>
              <a:rPr lang="en-US" dirty="0" err="1"/>
              <a:t>prevenit</a:t>
            </a:r>
            <a:r>
              <a:rPr lang="en-US" dirty="0"/>
              <a:t>; </a:t>
            </a:r>
            <a:r>
              <a:rPr lang="en-US" dirty="0" err="1"/>
              <a:t>Permite</a:t>
            </a:r>
            <a:r>
              <a:rPr lang="en-US" dirty="0"/>
              <a:t> </a:t>
            </a:r>
            <a:r>
              <a:rPr lang="en-US" dirty="0" err="1"/>
              <a:t>sistemului</a:t>
            </a:r>
            <a:r>
              <a:rPr lang="en-US" dirty="0"/>
              <a:t> </a:t>
            </a:r>
            <a:r>
              <a:rPr lang="en-US" dirty="0" err="1"/>
              <a:t>să</a:t>
            </a:r>
            <a:r>
              <a:rPr lang="en-US" dirty="0"/>
              <a:t> </a:t>
            </a:r>
            <a:r>
              <a:rPr lang="en-US" dirty="0" err="1"/>
              <a:t>revină</a:t>
            </a:r>
            <a:r>
              <a:rPr lang="en-US" dirty="0"/>
              <a:t> la </a:t>
            </a:r>
            <a:r>
              <a:rPr lang="en-US" dirty="0" err="1"/>
              <a:t>starea</a:t>
            </a:r>
            <a:r>
              <a:rPr lang="en-US" dirty="0"/>
              <a:t> </a:t>
            </a:r>
            <a:r>
              <a:rPr lang="en-US" dirty="0" err="1"/>
              <a:t>sa</a:t>
            </a:r>
            <a:r>
              <a:rPr lang="en-US" dirty="0"/>
              <a:t> </a:t>
            </a:r>
            <a:r>
              <a:rPr lang="en-US" dirty="0" err="1"/>
              <a:t>normală</a:t>
            </a:r>
            <a:r>
              <a:rPr lang="en-US" dirty="0"/>
              <a:t>, </a:t>
            </a:r>
            <a:r>
              <a:rPr lang="en-US" dirty="0" err="1"/>
              <a:t>să</a:t>
            </a:r>
            <a:r>
              <a:rPr lang="en-US" dirty="0"/>
              <a:t> </a:t>
            </a:r>
            <a:r>
              <a:rPr lang="en-US" dirty="0" err="1"/>
              <a:t>identifice</a:t>
            </a:r>
            <a:r>
              <a:rPr lang="en-US" dirty="0"/>
              <a:t> </a:t>
            </a:r>
            <a:r>
              <a:rPr lang="en-US" dirty="0" err="1"/>
              <a:t>cauzele</a:t>
            </a:r>
            <a:r>
              <a:rPr lang="en-US" dirty="0"/>
              <a:t> </a:t>
            </a:r>
            <a:r>
              <a:rPr lang="en-US" dirty="0" err="1"/>
              <a:t>atacului</a:t>
            </a:r>
            <a:r>
              <a:rPr lang="en-US" dirty="0"/>
              <a:t>, </a:t>
            </a:r>
            <a:r>
              <a:rPr lang="en-US" dirty="0" err="1"/>
              <a:t>să</a:t>
            </a:r>
            <a:r>
              <a:rPr lang="en-US" dirty="0"/>
              <a:t> </a:t>
            </a:r>
            <a:r>
              <a:rPr lang="en-US" dirty="0" err="1"/>
              <a:t>prindă</a:t>
            </a:r>
            <a:r>
              <a:rPr lang="en-US" dirty="0"/>
              <a:t> </a:t>
            </a:r>
            <a:r>
              <a:rPr lang="en-US" dirty="0" err="1"/>
              <a:t>atacatorul</a:t>
            </a:r>
            <a:r>
              <a:rPr lang="en-US" dirty="0"/>
              <a:t> </a:t>
            </a:r>
            <a:r>
              <a:rPr lang="en-US" dirty="0" err="1"/>
              <a:t>atunci</a:t>
            </a:r>
            <a:r>
              <a:rPr lang="en-US" dirty="0"/>
              <a:t> </a:t>
            </a:r>
            <a:r>
              <a:rPr lang="en-US" dirty="0" err="1"/>
              <a:t>când</a:t>
            </a:r>
            <a:r>
              <a:rPr lang="en-US" dirty="0"/>
              <a:t> </a:t>
            </a:r>
            <a:r>
              <a:rPr lang="en-US" dirty="0" err="1"/>
              <a:t>este</a:t>
            </a:r>
            <a:r>
              <a:rPr lang="en-US" dirty="0"/>
              <a:t> </a:t>
            </a:r>
            <a:r>
              <a:rPr lang="en-US" dirty="0" err="1"/>
              <a:t>necesar</a:t>
            </a:r>
            <a:r>
              <a:rPr lang="en-US" dirty="0"/>
              <a:t>, </a:t>
            </a:r>
            <a:r>
              <a:rPr lang="en-US" dirty="0" err="1"/>
              <a:t>să</a:t>
            </a:r>
            <a:r>
              <a:rPr lang="en-US" dirty="0"/>
              <a:t> </a:t>
            </a:r>
            <a:r>
              <a:rPr lang="en-US" dirty="0" err="1"/>
              <a:t>identifice</a:t>
            </a:r>
            <a:r>
              <a:rPr lang="en-US" dirty="0"/>
              <a:t> </a:t>
            </a:r>
            <a:r>
              <a:rPr lang="en-US" dirty="0" err="1"/>
              <a:t>vulnerabilitățile</a:t>
            </a:r>
            <a:r>
              <a:rPr lang="en-US" dirty="0"/>
              <a:t> </a:t>
            </a:r>
            <a:r>
              <a:rPr lang="en-US" dirty="0" err="1"/>
              <a:t>sistemului</a:t>
            </a:r>
            <a:r>
              <a:rPr lang="en-US" dirty="0"/>
              <a:t> de </a:t>
            </a:r>
            <a:r>
              <a:rPr lang="en-US" dirty="0" err="1"/>
              <a:t>securitate</a:t>
            </a:r>
            <a:r>
              <a:rPr lang="en-US" dirty="0"/>
              <a:t> </a:t>
            </a:r>
            <a:r>
              <a:rPr lang="en-US" dirty="0" err="1"/>
              <a:t>și</a:t>
            </a:r>
            <a:r>
              <a:rPr lang="en-US" dirty="0"/>
              <a:t> </a:t>
            </a:r>
            <a:r>
              <a:rPr lang="en-US" dirty="0" err="1"/>
              <a:t>să</a:t>
            </a:r>
            <a:r>
              <a:rPr lang="en-US" dirty="0"/>
              <a:t> </a:t>
            </a:r>
            <a:r>
              <a:rPr lang="en-US" dirty="0" err="1"/>
              <a:t>reorganizeze</a:t>
            </a:r>
            <a:r>
              <a:rPr lang="en-US" dirty="0"/>
              <a:t> </a:t>
            </a:r>
            <a:r>
              <a:rPr lang="en-US" dirty="0" err="1"/>
              <a:t>procesele</a:t>
            </a:r>
            <a:r>
              <a:rPr lang="en-US" dirty="0"/>
              <a:t> de </a:t>
            </a:r>
            <a:r>
              <a:rPr lang="en-US" dirty="0" err="1"/>
              <a:t>prevenire</a:t>
            </a:r>
            <a:r>
              <a:rPr lang="en-US" dirty="0"/>
              <a:t>, </a:t>
            </a:r>
            <a:r>
              <a:rPr lang="en-US" dirty="0" err="1"/>
              <a:t>detectare</a:t>
            </a:r>
            <a:r>
              <a:rPr lang="en-US" dirty="0"/>
              <a:t> </a:t>
            </a:r>
            <a:r>
              <a:rPr lang="en-US" dirty="0" err="1"/>
              <a:t>și</a:t>
            </a:r>
            <a:r>
              <a:rPr lang="en-US" dirty="0"/>
              <a:t> </a:t>
            </a:r>
            <a:r>
              <a:rPr lang="en-US" dirty="0" err="1"/>
              <a:t>răspuns</a:t>
            </a:r>
            <a:r>
              <a:rPr lang="en-US" dirty="0"/>
              <a:t>. </a:t>
            </a:r>
            <a:r>
              <a:rPr lang="en-US" dirty="0" err="1"/>
              <a:t>Planificarea</a:t>
            </a:r>
            <a:r>
              <a:rPr lang="en-US" dirty="0"/>
              <a:t> </a:t>
            </a:r>
            <a:r>
              <a:rPr lang="en-US" dirty="0" err="1"/>
              <a:t>acțiunilor</a:t>
            </a:r>
            <a:r>
              <a:rPr lang="en-US" dirty="0"/>
              <a:t> care </a:t>
            </a:r>
            <a:r>
              <a:rPr lang="en-US" dirty="0" err="1"/>
              <a:t>trebuie</a:t>
            </a:r>
            <a:r>
              <a:rPr lang="en-US" dirty="0"/>
              <a:t> </a:t>
            </a:r>
            <a:r>
              <a:rPr lang="en-US" dirty="0" err="1"/>
              <a:t>întreprinse</a:t>
            </a:r>
            <a:r>
              <a:rPr lang="en-US" dirty="0"/>
              <a:t> </a:t>
            </a:r>
            <a:r>
              <a:rPr lang="en-US" dirty="0" err="1"/>
              <a:t>atunci</a:t>
            </a:r>
            <a:r>
              <a:rPr lang="en-US" dirty="0"/>
              <a:t> </a:t>
            </a:r>
            <a:r>
              <a:rPr lang="en-US" dirty="0" err="1"/>
              <a:t>când</a:t>
            </a:r>
            <a:r>
              <a:rPr lang="en-US" dirty="0"/>
              <a:t> </a:t>
            </a:r>
            <a:r>
              <a:rPr lang="en-US" dirty="0" err="1"/>
              <a:t>este</a:t>
            </a:r>
            <a:r>
              <a:rPr lang="en-US" dirty="0"/>
              <a:t> </a:t>
            </a:r>
            <a:r>
              <a:rPr lang="en-US" dirty="0" err="1"/>
              <a:t>detectat</a:t>
            </a:r>
            <a:r>
              <a:rPr lang="en-US" dirty="0"/>
              <a:t> un </a:t>
            </a:r>
            <a:r>
              <a:rPr lang="en-US" dirty="0" err="1"/>
              <a:t>atac</a:t>
            </a:r>
            <a:r>
              <a:rPr lang="en-US" dirty="0"/>
              <a:t>, </a:t>
            </a:r>
            <a:r>
              <a:rPr lang="en-US" dirty="0" err="1"/>
              <a:t>în</a:t>
            </a:r>
            <a:r>
              <a:rPr lang="en-US" dirty="0"/>
              <a:t> </a:t>
            </a:r>
            <a:r>
              <a:rPr lang="en-US" dirty="0" err="1"/>
              <a:t>avans</a:t>
            </a:r>
            <a:r>
              <a:rPr lang="en-US" dirty="0"/>
              <a:t>, </a:t>
            </a:r>
            <a:r>
              <a:rPr lang="en-US" dirty="0" err="1"/>
              <a:t>va</a:t>
            </a:r>
            <a:r>
              <a:rPr lang="en-US" dirty="0"/>
              <a:t> </a:t>
            </a:r>
            <a:r>
              <a:rPr lang="en-US" dirty="0" err="1"/>
              <a:t>asigura</a:t>
            </a:r>
            <a:r>
              <a:rPr lang="en-US" dirty="0"/>
              <a:t> </a:t>
            </a:r>
            <a:r>
              <a:rPr lang="en-US" dirty="0" err="1"/>
              <a:t>că</a:t>
            </a:r>
            <a:r>
              <a:rPr lang="en-US" dirty="0"/>
              <a:t> </a:t>
            </a:r>
            <a:r>
              <a:rPr lang="en-US" dirty="0" err="1"/>
              <a:t>acest</a:t>
            </a:r>
            <a:r>
              <a:rPr lang="en-US" dirty="0"/>
              <a:t> </a:t>
            </a:r>
            <a:r>
              <a:rPr lang="en-US" dirty="0" err="1"/>
              <a:t>proces</a:t>
            </a:r>
            <a:r>
              <a:rPr lang="en-US" dirty="0"/>
              <a:t> </a:t>
            </a:r>
            <a:r>
              <a:rPr lang="en-US" dirty="0" err="1"/>
              <a:t>funcționează</a:t>
            </a:r>
            <a:r>
              <a:rPr lang="en-US" dirty="0"/>
              <a:t> </a:t>
            </a:r>
            <a:r>
              <a:rPr lang="en-US" dirty="0" err="1"/>
              <a:t>eficient</a:t>
            </a:r>
            <a:r>
              <a:rPr lang="en-US" dirty="0"/>
              <a:t> </a:t>
            </a:r>
            <a:r>
              <a:rPr lang="en-US" dirty="0" err="1"/>
              <a:t>și</a:t>
            </a:r>
            <a:r>
              <a:rPr lang="en-US" dirty="0"/>
              <a:t> nu </a:t>
            </a:r>
            <a:r>
              <a:rPr lang="en-US" dirty="0" err="1"/>
              <a:t>va</a:t>
            </a:r>
            <a:r>
              <a:rPr lang="en-US" dirty="0"/>
              <a:t> </a:t>
            </a:r>
            <a:r>
              <a:rPr lang="en-US" dirty="0" err="1"/>
              <a:t>pierde</a:t>
            </a:r>
            <a:r>
              <a:rPr lang="en-US" dirty="0"/>
              <a:t> </a:t>
            </a:r>
            <a:r>
              <a:rPr lang="en-US" dirty="0" err="1"/>
              <a:t>timp</a:t>
            </a:r>
            <a:r>
              <a:rPr lang="en-US" dirty="0"/>
              <a:t> </a:t>
            </a:r>
            <a:r>
              <a:rPr lang="en-US" dirty="0" err="1"/>
              <a:t>și</a:t>
            </a:r>
            <a:r>
              <a:rPr lang="en-US" dirty="0"/>
              <a:t> </a:t>
            </a:r>
            <a:r>
              <a:rPr lang="en-US" dirty="0" err="1"/>
              <a:t>bani</a:t>
            </a:r>
            <a:r>
              <a:rPr lang="en-US" dirty="0"/>
              <a:t>. </a:t>
            </a:r>
            <a:r>
              <a:rPr lang="en-US" dirty="0" err="1"/>
              <a:t>Recuperarea</a:t>
            </a:r>
            <a:r>
              <a:rPr lang="en-US" dirty="0"/>
              <a:t> </a:t>
            </a:r>
            <a:r>
              <a:rPr lang="en-US" dirty="0" err="1"/>
              <a:t>în</a:t>
            </a:r>
            <a:r>
              <a:rPr lang="en-US" dirty="0"/>
              <a:t> </a:t>
            </a:r>
            <a:r>
              <a:rPr lang="en-US" dirty="0" err="1"/>
              <a:t>caz</a:t>
            </a:r>
            <a:r>
              <a:rPr lang="en-US" dirty="0"/>
              <a:t> de </a:t>
            </a:r>
            <a:r>
              <a:rPr lang="en-US" dirty="0" err="1"/>
              <a:t>dezastru</a:t>
            </a:r>
            <a:r>
              <a:rPr lang="en-US" dirty="0"/>
              <a:t> se </a:t>
            </a:r>
            <a:r>
              <a:rPr lang="en-US" dirty="0" err="1"/>
              <a:t>află</a:t>
            </a:r>
            <a:r>
              <a:rPr lang="en-US" dirty="0"/>
              <a:t> </a:t>
            </a:r>
            <a:r>
              <a:rPr lang="en-US" dirty="0" err="1"/>
              <a:t>în</a:t>
            </a:r>
            <a:r>
              <a:rPr lang="en-US" dirty="0"/>
              <a:t> </a:t>
            </a:r>
            <a:r>
              <a:rPr lang="en-US" dirty="0" err="1"/>
              <a:t>fruntea</a:t>
            </a:r>
            <a:r>
              <a:rPr lang="en-US" dirty="0"/>
              <a:t> </a:t>
            </a:r>
            <a:r>
              <a:rPr lang="en-US" dirty="0" err="1"/>
              <a:t>planurilor</a:t>
            </a:r>
            <a:r>
              <a:rPr lang="en-US" dirty="0"/>
              <a:t> </a:t>
            </a:r>
            <a:r>
              <a:rPr lang="en-US" dirty="0" err="1"/>
              <a:t>majore</a:t>
            </a:r>
            <a:r>
              <a:rPr lang="en-US" dirty="0"/>
              <a:t> de </a:t>
            </a:r>
            <a:r>
              <a:rPr lang="en-US" dirty="0" err="1"/>
              <a:t>cel</a:t>
            </a:r>
            <a:r>
              <a:rPr lang="en-US" dirty="0"/>
              <a:t> </a:t>
            </a:r>
            <a:r>
              <a:rPr lang="en-US" dirty="0" err="1"/>
              <a:t>mai</a:t>
            </a:r>
            <a:r>
              <a:rPr lang="en-US" dirty="0"/>
              <a:t> </a:t>
            </a:r>
            <a:r>
              <a:rPr lang="en-US" dirty="0" err="1"/>
              <a:t>rău</a:t>
            </a:r>
            <a:r>
              <a:rPr lang="en-US" dirty="0"/>
              <a:t> </a:t>
            </a:r>
            <a:r>
              <a:rPr lang="en-US" dirty="0" err="1"/>
              <a:t>caz</a:t>
            </a:r>
            <a:r>
              <a:rPr lang="en-US" dirty="0"/>
              <a:t> </a:t>
            </a:r>
            <a:r>
              <a:rPr lang="en-US" dirty="0" err="1"/>
              <a:t>întreprinse</a:t>
            </a:r>
            <a:r>
              <a:rPr lang="en-US" dirty="0"/>
              <a:t> </a:t>
            </a:r>
            <a:r>
              <a:rPr lang="en-US" dirty="0" err="1"/>
              <a:t>pentru</a:t>
            </a:r>
            <a:r>
              <a:rPr lang="en-US" dirty="0"/>
              <a:t> </a:t>
            </a:r>
            <a:r>
              <a:rPr lang="en-US" dirty="0" err="1"/>
              <a:t>această</a:t>
            </a:r>
            <a:r>
              <a:rPr lang="en-US" dirty="0"/>
              <a:t> </a:t>
            </a:r>
            <a:r>
              <a:rPr lang="en-US" dirty="0" err="1"/>
              <a:t>fază</a:t>
            </a:r>
            <a:r>
              <a:rPr lang="en-US" dirty="0"/>
              <a:t>.</a:t>
            </a:r>
          </a:p>
          <a:p>
            <a:endParaRPr lang="tr-TR" dirty="0"/>
          </a:p>
        </p:txBody>
      </p:sp>
      <p:pic>
        <p:nvPicPr>
          <p:cNvPr id="9" name="Grafik 4">
            <a:extLst>
              <a:ext uri="{FF2B5EF4-FFF2-40B4-BE49-F238E27FC236}">
                <a16:creationId xmlns:a16="http://schemas.microsoft.com/office/drawing/2014/main" id="{0DC4B458-A105-81F5-D803-846A603E916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/>
        </p:blipFill>
        <p:spPr>
          <a:xfrm>
            <a:off x="371649" y="404996"/>
            <a:ext cx="903341" cy="1135737"/>
          </a:xfrm>
          <a:prstGeom prst="rect">
            <a:avLst/>
          </a:prstGeom>
        </p:spPr>
      </p:pic>
      <p:pic>
        <p:nvPicPr>
          <p:cNvPr id="10" name="Picture 2">
            <a:extLst>
              <a:ext uri="{FF2B5EF4-FFF2-40B4-BE49-F238E27FC236}">
                <a16:creationId xmlns:a16="http://schemas.microsoft.com/office/drawing/2014/main" id="{C9451FD0-7086-DF52-EE83-FED91F13EDA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8353886" y="643491"/>
            <a:ext cx="3194647" cy="6973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8001172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Click="0" advTm="20000">
        <p15:prstTrans prst="pageCurlDouble"/>
      </p:transition>
    </mc:Choice>
    <mc:Fallback xmlns="">
      <p:transition spd="slow" advClick="0" advTm="20000">
        <p:fade/>
      </p:transition>
    </mc:Fallback>
  </mc:AlternateContent>
</p:sld>
</file>

<file path=ppt/theme/theme1.xml><?xml version="1.0" encoding="utf-8"?>
<a:theme xmlns:a="http://schemas.openxmlformats.org/drawingml/2006/main" name="Office Teması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5cd59e47-d6b3-48e0-bf9b-34f99d15e7ba">
      <Terms xmlns="http://schemas.microsoft.com/office/infopath/2007/PartnerControls"/>
    </lcf76f155ced4ddcb4097134ff3c332f>
    <TaxCatchAll xmlns="181bb22a-d05a-442b-9959-f775302b5272" xsi:nil="true"/>
  </documentManagement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Belge" ma:contentTypeID="0x010100B0CE1FA9B2DBF24481AA0B0C98AF3289" ma:contentTypeVersion="13" ma:contentTypeDescription="Yeni belge oluşturun." ma:contentTypeScope="" ma:versionID="ced19757cb1aa0daf9ddbdac6f3b6140">
  <xsd:schema xmlns:xsd="http://www.w3.org/2001/XMLSchema" xmlns:xs="http://www.w3.org/2001/XMLSchema" xmlns:p="http://schemas.microsoft.com/office/2006/metadata/properties" xmlns:ns2="5cd59e47-d6b3-48e0-bf9b-34f99d15e7ba" xmlns:ns3="181bb22a-d05a-442b-9959-f775302b5272" targetNamespace="http://schemas.microsoft.com/office/2006/metadata/properties" ma:root="true" ma:fieldsID="c30aab6c1f66fd9edf65395e71c9e259" ns2:_="" ns3:_="">
    <xsd:import namespace="5cd59e47-d6b3-48e0-bf9b-34f99d15e7ba"/>
    <xsd:import namespace="181bb22a-d05a-442b-9959-f775302b5272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AutoKeyPoints" minOccurs="0"/>
                <xsd:element ref="ns2:MediaServiceKeyPoints" minOccurs="0"/>
                <xsd:element ref="ns2:MediaServiceDateTaken" minOccurs="0"/>
                <xsd:element ref="ns2:MediaServiceAutoTags" minOccurs="0"/>
                <xsd:element ref="ns2:MediaServiceGenerationTime" minOccurs="0"/>
                <xsd:element ref="ns2:MediaServiceEventHashCode" minOccurs="0"/>
                <xsd:element ref="ns2:MediaServiceOCR" minOccurs="0"/>
                <xsd:element ref="ns2:MediaLengthInSeconds" minOccurs="0"/>
                <xsd:element ref="ns2:lcf76f155ced4ddcb4097134ff3c332f" minOccurs="0"/>
                <xsd:element ref="ns3:TaxCatchAll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cd59e47-d6b3-48e0-bf9b-34f99d15e7ba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KeyPoints" ma:index="10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1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DateTaken" ma:index="12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3" nillable="true" ma:displayName="Tags" ma:internalName="MediaServiceAutoTags" ma:readOnly="true">
      <xsd:simpleType>
        <xsd:restriction base="dms:Text"/>
      </xsd:simpleType>
    </xsd:element>
    <xsd:element name="MediaServiceGenerationTime" ma:index="14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5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OCR" ma:index="16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LengthInSeconds" ma:index="17" nillable="true" ma:displayName="MediaLengthInSeconds" ma:hidden="true" ma:internalName="MediaLengthInSeconds" ma:readOnly="true">
      <xsd:simpleType>
        <xsd:restriction base="dms:Unknown"/>
      </xsd:simpleType>
    </xsd:element>
    <xsd:element name="lcf76f155ced4ddcb4097134ff3c332f" ma:index="19" nillable="true" ma:taxonomy="true" ma:internalName="lcf76f155ced4ddcb4097134ff3c332f" ma:taxonomyFieldName="MediaServiceImageTags" ma:displayName="Resim Etiketleri" ma:readOnly="false" ma:fieldId="{5cf76f15-5ced-4ddc-b409-7134ff3c332f}" ma:taxonomyMulti="true" ma:sspId="a84640ab-69e5-4507-afc1-7da4bb7a5f70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181bb22a-d05a-442b-9959-f775302b5272" elementFormDefault="qualified">
    <xsd:import namespace="http://schemas.microsoft.com/office/2006/documentManagement/types"/>
    <xsd:import namespace="http://schemas.microsoft.com/office/infopath/2007/PartnerControls"/>
    <xsd:element name="TaxCatchAll" ma:index="20" nillable="true" ma:displayName="Taxonomy Catch All Column" ma:hidden="true" ma:list="{8cf45fc0-8956-488d-a923-ee4d2078b09f}" ma:internalName="TaxCatchAll" ma:showField="CatchAllData" ma:web="181bb22a-d05a-442b-9959-f775302b5272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İçerik Türü"/>
        <xsd:element ref="dc:title" minOccurs="0" maxOccurs="1" ma:index="4" ma:displayName="Başlık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1C64C381-CEFD-4B79-A5E7-CDA5ADAA4D68}">
  <ds:schemaRefs>
    <ds:schemaRef ds:uri="http://schemas.microsoft.com/office/2006/metadata/properties"/>
    <ds:schemaRef ds:uri="http://schemas.microsoft.com/office/infopath/2007/PartnerControls"/>
    <ds:schemaRef ds:uri="5cd59e47-d6b3-48e0-bf9b-34f99d15e7ba"/>
    <ds:schemaRef ds:uri="181bb22a-d05a-442b-9959-f775302b5272"/>
  </ds:schemaRefs>
</ds:datastoreItem>
</file>

<file path=customXml/itemProps2.xml><?xml version="1.0" encoding="utf-8"?>
<ds:datastoreItem xmlns:ds="http://schemas.openxmlformats.org/officeDocument/2006/customXml" ds:itemID="{500D6BB4-DFF9-40BA-B128-04D86B031F30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D16D09B9-EB54-491E-820F-62299A6E781C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5cd59e47-d6b3-48e0-bf9b-34f99d15e7ba"/>
    <ds:schemaRef ds:uri="181bb22a-d05a-442b-9959-f775302b5272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4663</TotalTime>
  <Words>2443</Words>
  <Application>Microsoft Office PowerPoint</Application>
  <PresentationFormat>Widescreen</PresentationFormat>
  <Paragraphs>70</Paragraphs>
  <Slides>16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16</vt:i4>
      </vt:variant>
    </vt:vector>
  </HeadingPairs>
  <TitlesOfParts>
    <vt:vector size="20" baseType="lpstr">
      <vt:lpstr>Arial</vt:lpstr>
      <vt:lpstr>Calibri</vt:lpstr>
      <vt:lpstr>Calibri Light</vt:lpstr>
      <vt:lpstr>Office Teması</vt:lpstr>
      <vt:lpstr>Securitatea informațiilor</vt:lpstr>
      <vt:lpstr>1- Evaluarea managementului  securității informațiilor</vt:lpstr>
      <vt:lpstr>A-Inventar de active</vt:lpstr>
      <vt:lpstr>B- Proprietatea asupra  activelor</vt:lpstr>
      <vt:lpstr>C- Utilizarea acceptabilă a  activelor</vt:lpstr>
      <vt:lpstr>D- Returnarea bunurilor</vt:lpstr>
      <vt:lpstr> 2. Evaluarea și managementul amenințărilor și vulnerabilităților</vt:lpstr>
      <vt:lpstr>2.1.  Ce este evaluarea  vulnerabilității?</vt:lpstr>
      <vt:lpstr>2.2.  Importanța evaluării  vulnerabilității</vt:lpstr>
      <vt:lpstr>Tipuri de evaluare a  vulnerabilității</vt:lpstr>
      <vt:lpstr>3. Continuitatea operațiunilor cibernetice</vt:lpstr>
      <vt:lpstr>4.  Gestionarea activelor  cibernetice, schimbărilor și configurației</vt:lpstr>
      <vt:lpstr>5. Evaluarea eficacității  politicilor de securitate cibernetică</vt:lpstr>
      <vt:lpstr>Configurație ideală a  securității informațiilor</vt:lpstr>
      <vt:lpstr>Configurație ideală a  securității informațiilor</vt:lpstr>
      <vt:lpstr>Configurație ideală a  securității informațiilor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InCyT Project</dc:title>
  <dc:creator>Ali Gokdemir</dc:creator>
  <cp:lastModifiedBy>Valentin Istratie</cp:lastModifiedBy>
  <cp:revision>16</cp:revision>
  <dcterms:created xsi:type="dcterms:W3CDTF">2022-08-13T07:46:02Z</dcterms:created>
  <dcterms:modified xsi:type="dcterms:W3CDTF">2023-02-09T15:37:19Z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0x010100B0CE1FA9B2DBF24481AA0B0C98AF3289</vt:lpwstr>
  </property>
</Properties>
</file>