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44"/>
  </p:notesMasterIdLst>
  <p:handoutMasterIdLst>
    <p:handoutMasterId r:id="rId45"/>
  </p:handoutMasterIdLst>
  <p:sldIdLst>
    <p:sldId id="256" r:id="rId5"/>
    <p:sldId id="328" r:id="rId6"/>
    <p:sldId id="323" r:id="rId7"/>
    <p:sldId id="378" r:id="rId8"/>
    <p:sldId id="324" r:id="rId9"/>
    <p:sldId id="379" r:id="rId10"/>
    <p:sldId id="325" r:id="rId11"/>
    <p:sldId id="326" r:id="rId12"/>
    <p:sldId id="380" r:id="rId13"/>
    <p:sldId id="327" r:id="rId14"/>
    <p:sldId id="381" r:id="rId15"/>
    <p:sldId id="330" r:id="rId16"/>
    <p:sldId id="382" r:id="rId17"/>
    <p:sldId id="331" r:id="rId18"/>
    <p:sldId id="332" r:id="rId19"/>
    <p:sldId id="333" r:id="rId20"/>
    <p:sldId id="334" r:id="rId21"/>
    <p:sldId id="383" r:id="rId22"/>
    <p:sldId id="278" r:id="rId23"/>
    <p:sldId id="280" r:id="rId24"/>
    <p:sldId id="281" r:id="rId25"/>
    <p:sldId id="372" r:id="rId26"/>
    <p:sldId id="363" r:id="rId27"/>
    <p:sldId id="384" r:id="rId28"/>
    <p:sldId id="364" r:id="rId29"/>
    <p:sldId id="373" r:id="rId30"/>
    <p:sldId id="365" r:id="rId31"/>
    <p:sldId id="374" r:id="rId32"/>
    <p:sldId id="366" r:id="rId33"/>
    <p:sldId id="375" r:id="rId34"/>
    <p:sldId id="367" r:id="rId35"/>
    <p:sldId id="385" r:id="rId36"/>
    <p:sldId id="368" r:id="rId37"/>
    <p:sldId id="386" r:id="rId38"/>
    <p:sldId id="369" r:id="rId39"/>
    <p:sldId id="376" r:id="rId40"/>
    <p:sldId id="370" r:id="rId41"/>
    <p:sldId id="377" r:id="rId42"/>
    <p:sldId id="371" r:id="rId43"/>
  </p:sldIdLst>
  <p:sldSz cx="12192000" cy="6858000"/>
  <p:notesSz cx="6797675" cy="9928225"/>
  <p:defaultTextStyle>
    <a:defPPr>
      <a:defRPr lang="en-US"/>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1" d="100"/>
          <a:sy n="71" d="100"/>
        </p:scale>
        <p:origin x="672" y="54"/>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5646"/>
    </p:cViewPr>
  </p:sorterViewPr>
  <p:notesViewPr>
    <p:cSldViewPr>
      <p:cViewPr varScale="1">
        <p:scale>
          <a:sx n="83" d="100"/>
          <a:sy n="83" d="100"/>
        </p:scale>
        <p:origin x="-1374" y="-7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C97DB03-508B-A46F-6EA8-C62650E9D0C8}"/>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31747" name="Rectangle 3">
            <a:extLst>
              <a:ext uri="{FF2B5EF4-FFF2-40B4-BE49-F238E27FC236}">
                <a16:creationId xmlns:a16="http://schemas.microsoft.com/office/drawing/2014/main" id="{277556B8-2627-578E-1E77-220370F98780}"/>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FD23A3B-DC06-467B-1464-868B70FD2A56}"/>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F5272B1C-D9BF-5C7C-BA43-266ABD5F98A0}"/>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7E7AD74B-C840-49D1-AEC4-0C4B4D1755C2}" type="slidenum">
              <a:rPr lang="bg-BG" altLang="en-US"/>
              <a:pPr>
                <a:defRPr/>
              </a:pPr>
              <a:t>‹Nr.›</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3F05DAD1-08EB-CA98-E733-ACBED3244EA7}"/>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bg-BG"/>
              <a:t>Приложение 1</a:t>
            </a:r>
          </a:p>
        </p:txBody>
      </p:sp>
      <p:sp>
        <p:nvSpPr>
          <p:cNvPr id="5123" name="Rectangle 3">
            <a:extLst>
              <a:ext uri="{FF2B5EF4-FFF2-40B4-BE49-F238E27FC236}">
                <a16:creationId xmlns:a16="http://schemas.microsoft.com/office/drawing/2014/main" id="{B3CD85B3-8319-0DE7-D482-0F0A39936BC6}"/>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4100" name="Rectangle 4">
            <a:extLst>
              <a:ext uri="{FF2B5EF4-FFF2-40B4-BE49-F238E27FC236}">
                <a16:creationId xmlns:a16="http://schemas.microsoft.com/office/drawing/2014/main" id="{8637D32C-E644-2E39-55D6-1EE306E3F66C}"/>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DEE651E3-9D29-C129-24A3-579C96064280}"/>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bg-BG" noProof="0"/>
              <a:t>Klicken Sie auf , um Mastertextstile zu bearbeiten</a:t>
            </a:r>
          </a:p>
          <a:p>
            <a:pPr lvl="1"/>
            <a:r>
              <a:rPr lang="bg-BG" noProof="0"/>
              <a:t>Zweite Ebene</a:t>
            </a:r>
          </a:p>
          <a:p>
            <a:pPr lvl="2"/>
            <a:r>
              <a:rPr lang="bg-BG" noProof="0"/>
              <a:t>Dritte Ebene</a:t>
            </a:r>
          </a:p>
          <a:p>
            <a:pPr lvl="3"/>
            <a:r>
              <a:rPr lang="bg-BG" noProof="0"/>
              <a:t>Vierte Ebene</a:t>
            </a:r>
          </a:p>
          <a:p>
            <a:pPr lvl="4"/>
            <a:r>
              <a:rPr lang="bg-BG" noProof="0"/>
              <a:t>Fünfte Ebene</a:t>
            </a:r>
          </a:p>
        </p:txBody>
      </p:sp>
      <p:sp>
        <p:nvSpPr>
          <p:cNvPr id="5126" name="Rectangle 6">
            <a:extLst>
              <a:ext uri="{FF2B5EF4-FFF2-40B4-BE49-F238E27FC236}">
                <a16:creationId xmlns:a16="http://schemas.microsoft.com/office/drawing/2014/main" id="{993E2889-E77A-DF80-5B3E-DD911F0338A8}"/>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31E27AEC-2D03-DD6F-74E3-3D05F67185A4}"/>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531483C7-B69B-4C8E-8E78-35E1976CCA00}" type="slidenum">
              <a:rPr lang="bg-BG" altLang="en-US"/>
              <a:t>‹Nr.›</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3909AE17-8CC5-68D7-BB1A-1EC4A3D29C1D}"/>
              </a:ext>
            </a:extLst>
          </p:cNvPr>
          <p:cNvSpPr>
            <a:spLocks noGrp="1" noRot="1" noChangeAspect="1" noChangeArrowheads="1" noTextEdit="1"/>
          </p:cNvSpPr>
          <p:nvPr>
            <p:ph type="sldImg"/>
          </p:nvPr>
        </p:nvSpPr>
        <p:spPr>
          <a:ln/>
        </p:spPr>
      </p:sp>
      <p:sp>
        <p:nvSpPr>
          <p:cNvPr id="7171" name="Rectangle 3">
            <a:extLst>
              <a:ext uri="{FF2B5EF4-FFF2-40B4-BE49-F238E27FC236}">
                <a16:creationId xmlns:a16="http://schemas.microsoft.com/office/drawing/2014/main" id="{32C449D6-588E-5E14-BF94-EE7B9BC3120C}"/>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9FF61E2C-3F5C-9B38-03BC-31920A31F4D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46EC2A2B-2909-03B1-9C4C-E99BB94CBA79}"/>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4765396"/>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2542EFD-1194-62C4-4FA7-9DBE9D0AAA6A}"/>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7E4B3055-2D38-22C4-5316-1C25D70A1E31}"/>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94DE1915-7959-C659-DC1B-B2B0E70466A1}"/>
              </a:ext>
            </a:extLst>
          </p:cNvPr>
          <p:cNvSpPr>
            <a:spLocks noGrp="1"/>
          </p:cNvSpPr>
          <p:nvPr>
            <p:ph type="sldNum" sz="quarter" idx="12"/>
          </p:nvPr>
        </p:nvSpPr>
        <p:spPr/>
        <p:txBody>
          <a:bodyPr/>
          <a:lstStyle>
            <a:lvl1pPr>
              <a:defRPr/>
            </a:lvl1pPr>
          </a:lstStyle>
          <a:p>
            <a:pPr>
              <a:defRPr/>
            </a:pPr>
            <a:fld id="{7039D134-451C-490E-B6E2-CFBAB7659864}" type="slidenum">
              <a:rPr lang="bg-BG" altLang="en-US"/>
              <a:pPr>
                <a:defRPr/>
              </a:pPr>
              <a:t>‹Nr.›</a:t>
            </a:fld>
            <a:endParaRPr lang="bg-BG" altLang="en-US"/>
          </a:p>
        </p:txBody>
      </p:sp>
    </p:spTree>
    <p:extLst>
      <p:ext uri="{BB962C8B-B14F-4D97-AF65-F5344CB8AC3E}">
        <p14:creationId xmlns:p14="http://schemas.microsoft.com/office/powerpoint/2010/main" val="1573650192"/>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48E16A-7CF3-9C71-7C35-31E00912024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FD44D14-F040-4D0A-0159-B2E75E6C8982}"/>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A91981CC-4BEC-1FBC-46B3-CC12B7C2CBDC}"/>
              </a:ext>
            </a:extLst>
          </p:cNvPr>
          <p:cNvSpPr>
            <a:spLocks noGrp="1"/>
          </p:cNvSpPr>
          <p:nvPr>
            <p:ph type="sldNum" sz="quarter" idx="12"/>
          </p:nvPr>
        </p:nvSpPr>
        <p:spPr/>
        <p:txBody>
          <a:bodyPr/>
          <a:lstStyle>
            <a:lvl1pPr>
              <a:defRPr/>
            </a:lvl1pPr>
          </a:lstStyle>
          <a:p>
            <a:pPr>
              <a:defRPr/>
            </a:pPr>
            <a:fld id="{52E0C965-68EF-420C-9F52-8382A6D3876B}" type="slidenum">
              <a:rPr lang="bg-BG" altLang="en-US"/>
              <a:pPr>
                <a:defRPr/>
              </a:pPr>
              <a:t>‹Nr.›</a:t>
            </a:fld>
            <a:endParaRPr lang="bg-BG" altLang="en-US"/>
          </a:p>
        </p:txBody>
      </p:sp>
    </p:spTree>
    <p:extLst>
      <p:ext uri="{BB962C8B-B14F-4D97-AF65-F5344CB8AC3E}">
        <p14:creationId xmlns:p14="http://schemas.microsoft.com/office/powerpoint/2010/main" val="1834792834"/>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a:extLst>
              <a:ext uri="{FF2B5EF4-FFF2-40B4-BE49-F238E27FC236}">
                <a16:creationId xmlns:a16="http://schemas.microsoft.com/office/drawing/2014/main" id="{F793B5B1-4425-A606-6EE6-7393FCAC2FC2}"/>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6848463F-11E1-CC73-59F3-326A446C3590}"/>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E4AB341-8ADB-368B-343F-B3388320A72F}"/>
              </a:ext>
            </a:extLst>
          </p:cNvPr>
          <p:cNvSpPr>
            <a:spLocks noGrp="1"/>
          </p:cNvSpPr>
          <p:nvPr>
            <p:ph type="sldNum" sz="quarter" idx="12"/>
          </p:nvPr>
        </p:nvSpPr>
        <p:spPr/>
        <p:txBody>
          <a:bodyPr/>
          <a:lstStyle>
            <a:lvl1pPr>
              <a:defRPr/>
            </a:lvl1pPr>
          </a:lstStyle>
          <a:p>
            <a:pPr>
              <a:defRPr/>
            </a:pPr>
            <a:fld id="{5F3CBD6E-8F3A-4C55-B738-84647EFF65B6}" type="slidenum">
              <a:rPr lang="bg-BG" altLang="en-US"/>
              <a:pPr>
                <a:defRPr/>
              </a:pPr>
              <a:t>‹Nr.›</a:t>
            </a:fld>
            <a:endParaRPr lang="bg-BG" altLang="en-US"/>
          </a:p>
        </p:txBody>
      </p:sp>
    </p:spTree>
    <p:extLst>
      <p:ext uri="{BB962C8B-B14F-4D97-AF65-F5344CB8AC3E}">
        <p14:creationId xmlns:p14="http://schemas.microsoft.com/office/powerpoint/2010/main" val="2044942076"/>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a:extLst>
              <a:ext uri="{FF2B5EF4-FFF2-40B4-BE49-F238E27FC236}">
                <a16:creationId xmlns:a16="http://schemas.microsoft.com/office/drawing/2014/main" id="{641B3BC5-3279-30F4-7755-38582C4C63F1}"/>
              </a:ext>
            </a:extLst>
          </p:cNvPr>
          <p:cNvSpPr>
            <a:spLocks noGrp="1"/>
          </p:cNvSpPr>
          <p:nvPr>
            <p:ph type="dt" sz="half" idx="10"/>
          </p:nvPr>
        </p:nvSpPr>
        <p:spPr/>
        <p:txBody>
          <a:bodyPr/>
          <a:lstStyle>
            <a:lvl1pPr>
              <a:defRPr/>
            </a:lvl1pPr>
          </a:lstStyle>
          <a:p>
            <a:pPr>
              <a:defRPr/>
            </a:pPr>
            <a:endParaRPr lang="bg-BG"/>
          </a:p>
        </p:txBody>
      </p:sp>
      <p:sp>
        <p:nvSpPr>
          <p:cNvPr id="8" name="Footer Placeholder 4">
            <a:extLst>
              <a:ext uri="{FF2B5EF4-FFF2-40B4-BE49-F238E27FC236}">
                <a16:creationId xmlns:a16="http://schemas.microsoft.com/office/drawing/2014/main" id="{702BC378-F67B-F0BF-F8EE-6EE6CB1AEF91}"/>
              </a:ext>
            </a:extLst>
          </p:cNvPr>
          <p:cNvSpPr>
            <a:spLocks noGrp="1"/>
          </p:cNvSpPr>
          <p:nvPr>
            <p:ph type="ftr" sz="quarter" idx="11"/>
          </p:nvPr>
        </p:nvSpPr>
        <p:spPr/>
        <p:txBody>
          <a:bodyPr/>
          <a:lstStyle>
            <a:lvl1pPr>
              <a:defRPr/>
            </a:lvl1pPr>
          </a:lstStyle>
          <a:p>
            <a:pPr>
              <a:defRPr/>
            </a:pPr>
            <a:endParaRPr lang="bg-BG"/>
          </a:p>
        </p:txBody>
      </p:sp>
      <p:sp>
        <p:nvSpPr>
          <p:cNvPr id="9" name="Slide Number Placeholder 5">
            <a:extLst>
              <a:ext uri="{FF2B5EF4-FFF2-40B4-BE49-F238E27FC236}">
                <a16:creationId xmlns:a16="http://schemas.microsoft.com/office/drawing/2014/main" id="{326DE1AA-4302-6FC7-62A3-1847E121A853}"/>
              </a:ext>
            </a:extLst>
          </p:cNvPr>
          <p:cNvSpPr>
            <a:spLocks noGrp="1"/>
          </p:cNvSpPr>
          <p:nvPr>
            <p:ph type="sldNum" sz="quarter" idx="12"/>
          </p:nvPr>
        </p:nvSpPr>
        <p:spPr/>
        <p:txBody>
          <a:bodyPr/>
          <a:lstStyle>
            <a:lvl1pPr>
              <a:defRPr/>
            </a:lvl1pPr>
          </a:lstStyle>
          <a:p>
            <a:pPr>
              <a:defRPr/>
            </a:pPr>
            <a:fld id="{15F7C8F4-3302-44AA-B7CA-2E6811BEE108}" type="slidenum">
              <a:rPr lang="bg-BG" altLang="en-US"/>
              <a:pPr>
                <a:defRPr/>
              </a:pPr>
              <a:t>‹Nr.›</a:t>
            </a:fld>
            <a:endParaRPr lang="bg-BG" altLang="en-US"/>
          </a:p>
        </p:txBody>
      </p:sp>
    </p:spTree>
    <p:extLst>
      <p:ext uri="{BB962C8B-B14F-4D97-AF65-F5344CB8AC3E}">
        <p14:creationId xmlns:p14="http://schemas.microsoft.com/office/powerpoint/2010/main" val="3815635091"/>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5C714362-EDD8-7A12-9075-1BE052E31600}"/>
              </a:ext>
            </a:extLst>
          </p:cNvPr>
          <p:cNvSpPr>
            <a:spLocks noGrp="1"/>
          </p:cNvSpPr>
          <p:nvPr>
            <p:ph type="dt" sz="half" idx="10"/>
          </p:nvPr>
        </p:nvSpPr>
        <p:spPr/>
        <p:txBody>
          <a:bodyPr/>
          <a:lstStyle>
            <a:lvl1pPr>
              <a:defRPr/>
            </a:lvl1pPr>
          </a:lstStyle>
          <a:p>
            <a:pPr>
              <a:defRPr/>
            </a:pPr>
            <a:endParaRPr lang="bg-BG"/>
          </a:p>
        </p:txBody>
      </p:sp>
      <p:sp>
        <p:nvSpPr>
          <p:cNvPr id="4" name="Footer Placeholder 4">
            <a:extLst>
              <a:ext uri="{FF2B5EF4-FFF2-40B4-BE49-F238E27FC236}">
                <a16:creationId xmlns:a16="http://schemas.microsoft.com/office/drawing/2014/main" id="{E5A3004C-2109-2441-8D76-1E0F964593AB}"/>
              </a:ext>
            </a:extLst>
          </p:cNvPr>
          <p:cNvSpPr>
            <a:spLocks noGrp="1"/>
          </p:cNvSpPr>
          <p:nvPr>
            <p:ph type="ftr" sz="quarter" idx="11"/>
          </p:nvPr>
        </p:nvSpPr>
        <p:spPr/>
        <p:txBody>
          <a:bodyPr/>
          <a:lstStyle>
            <a:lvl1pPr>
              <a:defRPr/>
            </a:lvl1pPr>
          </a:lstStyle>
          <a:p>
            <a:pPr>
              <a:defRPr/>
            </a:pPr>
            <a:endParaRPr lang="bg-BG"/>
          </a:p>
        </p:txBody>
      </p:sp>
      <p:sp>
        <p:nvSpPr>
          <p:cNvPr id="5" name="Slide Number Placeholder 5">
            <a:extLst>
              <a:ext uri="{FF2B5EF4-FFF2-40B4-BE49-F238E27FC236}">
                <a16:creationId xmlns:a16="http://schemas.microsoft.com/office/drawing/2014/main" id="{6D9E69D6-FC89-CB99-CC35-9AA5ACFC257E}"/>
              </a:ext>
            </a:extLst>
          </p:cNvPr>
          <p:cNvSpPr>
            <a:spLocks noGrp="1"/>
          </p:cNvSpPr>
          <p:nvPr>
            <p:ph type="sldNum" sz="quarter" idx="12"/>
          </p:nvPr>
        </p:nvSpPr>
        <p:spPr/>
        <p:txBody>
          <a:bodyPr/>
          <a:lstStyle>
            <a:lvl1pPr>
              <a:defRPr/>
            </a:lvl1pPr>
          </a:lstStyle>
          <a:p>
            <a:pPr>
              <a:defRPr/>
            </a:pPr>
            <a:fld id="{6BE5F084-970C-4D6C-852F-8782095DABDF}" type="slidenum">
              <a:rPr lang="bg-BG" altLang="en-US"/>
              <a:pPr>
                <a:defRPr/>
              </a:pPr>
              <a:t>‹Nr.›</a:t>
            </a:fld>
            <a:endParaRPr lang="bg-BG" altLang="en-US"/>
          </a:p>
        </p:txBody>
      </p:sp>
    </p:spTree>
    <p:extLst>
      <p:ext uri="{BB962C8B-B14F-4D97-AF65-F5344CB8AC3E}">
        <p14:creationId xmlns:p14="http://schemas.microsoft.com/office/powerpoint/2010/main" val="417698886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E461F8E-0AD9-362C-50DD-88D564C700AC}"/>
              </a:ext>
            </a:extLst>
          </p:cNvPr>
          <p:cNvSpPr>
            <a:spLocks noGrp="1"/>
          </p:cNvSpPr>
          <p:nvPr>
            <p:ph type="dt" sz="half" idx="10"/>
          </p:nvPr>
        </p:nvSpPr>
        <p:spPr/>
        <p:txBody>
          <a:bodyPr/>
          <a:lstStyle>
            <a:lvl1pPr>
              <a:defRPr/>
            </a:lvl1pPr>
          </a:lstStyle>
          <a:p>
            <a:pPr>
              <a:defRPr/>
            </a:pPr>
            <a:endParaRPr lang="bg-BG"/>
          </a:p>
        </p:txBody>
      </p:sp>
      <p:sp>
        <p:nvSpPr>
          <p:cNvPr id="3" name="Footer Placeholder 4">
            <a:extLst>
              <a:ext uri="{FF2B5EF4-FFF2-40B4-BE49-F238E27FC236}">
                <a16:creationId xmlns:a16="http://schemas.microsoft.com/office/drawing/2014/main" id="{BE6E335E-E9E8-BE87-5C8A-EEB859C69996}"/>
              </a:ext>
            </a:extLst>
          </p:cNvPr>
          <p:cNvSpPr>
            <a:spLocks noGrp="1"/>
          </p:cNvSpPr>
          <p:nvPr>
            <p:ph type="ftr" sz="quarter" idx="11"/>
          </p:nvPr>
        </p:nvSpPr>
        <p:spPr/>
        <p:txBody>
          <a:bodyPr/>
          <a:lstStyle>
            <a:lvl1pPr>
              <a:defRPr/>
            </a:lvl1pPr>
          </a:lstStyle>
          <a:p>
            <a:pPr>
              <a:defRPr/>
            </a:pPr>
            <a:endParaRPr lang="bg-BG"/>
          </a:p>
        </p:txBody>
      </p:sp>
      <p:sp>
        <p:nvSpPr>
          <p:cNvPr id="4" name="Slide Number Placeholder 5">
            <a:extLst>
              <a:ext uri="{FF2B5EF4-FFF2-40B4-BE49-F238E27FC236}">
                <a16:creationId xmlns:a16="http://schemas.microsoft.com/office/drawing/2014/main" id="{8BAD14F1-5687-644B-F25A-44D8A81180CC}"/>
              </a:ext>
            </a:extLst>
          </p:cNvPr>
          <p:cNvSpPr>
            <a:spLocks noGrp="1"/>
          </p:cNvSpPr>
          <p:nvPr>
            <p:ph type="sldNum" sz="quarter" idx="12"/>
          </p:nvPr>
        </p:nvSpPr>
        <p:spPr/>
        <p:txBody>
          <a:bodyPr/>
          <a:lstStyle>
            <a:lvl1pPr>
              <a:defRPr/>
            </a:lvl1pPr>
          </a:lstStyle>
          <a:p>
            <a:pPr>
              <a:defRPr/>
            </a:pPr>
            <a:fld id="{CFC08376-C4C0-41DB-8573-8017F622DBA4}" type="slidenum">
              <a:rPr lang="bg-BG" altLang="en-US"/>
              <a:pPr>
                <a:defRPr/>
              </a:pPr>
              <a:t>‹Nr.›</a:t>
            </a:fld>
            <a:endParaRPr lang="bg-BG" altLang="en-US"/>
          </a:p>
        </p:txBody>
      </p:sp>
    </p:spTree>
    <p:extLst>
      <p:ext uri="{BB962C8B-B14F-4D97-AF65-F5344CB8AC3E}">
        <p14:creationId xmlns:p14="http://schemas.microsoft.com/office/powerpoint/2010/main" val="252020743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7B6F283-3682-9FAB-ECBA-7544CAC8E0F3}"/>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E1E4E7A7-203D-4883-63C3-574A772B9131}"/>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A06D1AED-D90A-316E-45A7-08CB7E1817DA}"/>
              </a:ext>
            </a:extLst>
          </p:cNvPr>
          <p:cNvSpPr>
            <a:spLocks noGrp="1"/>
          </p:cNvSpPr>
          <p:nvPr>
            <p:ph type="sldNum" sz="quarter" idx="12"/>
          </p:nvPr>
        </p:nvSpPr>
        <p:spPr/>
        <p:txBody>
          <a:bodyPr/>
          <a:lstStyle>
            <a:lvl1pPr>
              <a:defRPr/>
            </a:lvl1pPr>
          </a:lstStyle>
          <a:p>
            <a:pPr>
              <a:defRPr/>
            </a:pPr>
            <a:fld id="{29799B19-4CBE-4762-8FF9-6FF15FD8D6B8}" type="slidenum">
              <a:rPr lang="bg-BG" altLang="en-US"/>
              <a:pPr>
                <a:defRPr/>
              </a:pPr>
              <a:t>‹Nr.›</a:t>
            </a:fld>
            <a:endParaRPr lang="bg-BG" altLang="en-US"/>
          </a:p>
        </p:txBody>
      </p:sp>
    </p:spTree>
    <p:extLst>
      <p:ext uri="{BB962C8B-B14F-4D97-AF65-F5344CB8AC3E}">
        <p14:creationId xmlns:p14="http://schemas.microsoft.com/office/powerpoint/2010/main" val="4423843"/>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9B463376-9682-4893-F340-7AE9DF980ABF}"/>
              </a:ext>
            </a:extLst>
          </p:cNvPr>
          <p:cNvSpPr>
            <a:spLocks noGrp="1"/>
          </p:cNvSpPr>
          <p:nvPr>
            <p:ph type="dt" sz="half" idx="10"/>
          </p:nvPr>
        </p:nvSpPr>
        <p:spPr/>
        <p:txBody>
          <a:bodyPr/>
          <a:lstStyle>
            <a:lvl1pPr>
              <a:defRPr/>
            </a:lvl1pPr>
          </a:lstStyle>
          <a:p>
            <a:pPr>
              <a:defRPr/>
            </a:pPr>
            <a:endParaRPr lang="bg-BG"/>
          </a:p>
        </p:txBody>
      </p:sp>
      <p:sp>
        <p:nvSpPr>
          <p:cNvPr id="6" name="Footer Placeholder 4">
            <a:extLst>
              <a:ext uri="{FF2B5EF4-FFF2-40B4-BE49-F238E27FC236}">
                <a16:creationId xmlns:a16="http://schemas.microsoft.com/office/drawing/2014/main" id="{2175F575-5ECD-342F-B7FB-447A943DD9A2}"/>
              </a:ext>
            </a:extLst>
          </p:cNvPr>
          <p:cNvSpPr>
            <a:spLocks noGrp="1"/>
          </p:cNvSpPr>
          <p:nvPr>
            <p:ph type="ftr" sz="quarter" idx="11"/>
          </p:nvPr>
        </p:nvSpPr>
        <p:spPr/>
        <p:txBody>
          <a:bodyPr/>
          <a:lstStyle>
            <a:lvl1pPr>
              <a:defRPr/>
            </a:lvl1pPr>
          </a:lstStyle>
          <a:p>
            <a:pPr>
              <a:defRPr/>
            </a:pPr>
            <a:endParaRPr lang="bg-BG"/>
          </a:p>
        </p:txBody>
      </p:sp>
      <p:sp>
        <p:nvSpPr>
          <p:cNvPr id="7" name="Slide Number Placeholder 5">
            <a:extLst>
              <a:ext uri="{FF2B5EF4-FFF2-40B4-BE49-F238E27FC236}">
                <a16:creationId xmlns:a16="http://schemas.microsoft.com/office/drawing/2014/main" id="{989C3495-54C8-D679-CE65-C2D00F473223}"/>
              </a:ext>
            </a:extLst>
          </p:cNvPr>
          <p:cNvSpPr>
            <a:spLocks noGrp="1"/>
          </p:cNvSpPr>
          <p:nvPr>
            <p:ph type="sldNum" sz="quarter" idx="12"/>
          </p:nvPr>
        </p:nvSpPr>
        <p:spPr/>
        <p:txBody>
          <a:bodyPr/>
          <a:lstStyle>
            <a:lvl1pPr>
              <a:defRPr/>
            </a:lvl1pPr>
          </a:lstStyle>
          <a:p>
            <a:pPr>
              <a:defRPr/>
            </a:pPr>
            <a:fld id="{A497C25C-E0AE-4357-87CF-BEDCE0166D61}" type="slidenum">
              <a:rPr lang="bg-BG" altLang="en-US"/>
              <a:pPr>
                <a:defRPr/>
              </a:pPr>
              <a:t>‹Nr.›</a:t>
            </a:fld>
            <a:endParaRPr lang="bg-BG" altLang="en-US"/>
          </a:p>
        </p:txBody>
      </p:sp>
    </p:spTree>
    <p:extLst>
      <p:ext uri="{BB962C8B-B14F-4D97-AF65-F5344CB8AC3E}">
        <p14:creationId xmlns:p14="http://schemas.microsoft.com/office/powerpoint/2010/main" val="358156288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1F8EC8DB-052C-EA48-CC17-7C3C546CDCB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A0219B5D-50FE-057C-4ECA-05AE9A50E576}"/>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2E8302E4-6E96-A4D8-6E3E-74A95A984EAF}"/>
              </a:ext>
            </a:extLst>
          </p:cNvPr>
          <p:cNvSpPr>
            <a:spLocks noGrp="1"/>
          </p:cNvSpPr>
          <p:nvPr>
            <p:ph type="sldNum" sz="quarter" idx="12"/>
          </p:nvPr>
        </p:nvSpPr>
        <p:spPr/>
        <p:txBody>
          <a:bodyPr/>
          <a:lstStyle>
            <a:lvl1pPr>
              <a:defRPr/>
            </a:lvl1pPr>
          </a:lstStyle>
          <a:p>
            <a:pPr>
              <a:defRPr/>
            </a:pPr>
            <a:fld id="{A4CC67AB-109B-443F-9743-55A82D341067}" type="slidenum">
              <a:rPr lang="bg-BG" altLang="en-US"/>
              <a:pPr>
                <a:defRPr/>
              </a:pPr>
              <a:t>‹Nr.›</a:t>
            </a:fld>
            <a:endParaRPr lang="bg-BG" altLang="en-US"/>
          </a:p>
        </p:txBody>
      </p:sp>
    </p:spTree>
    <p:extLst>
      <p:ext uri="{BB962C8B-B14F-4D97-AF65-F5344CB8AC3E}">
        <p14:creationId xmlns:p14="http://schemas.microsoft.com/office/powerpoint/2010/main" val="2384517094"/>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5561FF8-5AB6-7990-D30E-79FEF2A5F585}"/>
              </a:ext>
            </a:extLst>
          </p:cNvPr>
          <p:cNvSpPr>
            <a:spLocks noGrp="1"/>
          </p:cNvSpPr>
          <p:nvPr>
            <p:ph type="dt" sz="half" idx="10"/>
          </p:nvPr>
        </p:nvSpPr>
        <p:spPr/>
        <p:txBody>
          <a:bodyPr/>
          <a:lstStyle>
            <a:lvl1pPr>
              <a:defRPr/>
            </a:lvl1pPr>
          </a:lstStyle>
          <a:p>
            <a:pPr>
              <a:defRPr/>
            </a:pPr>
            <a:endParaRPr lang="bg-BG"/>
          </a:p>
        </p:txBody>
      </p:sp>
      <p:sp>
        <p:nvSpPr>
          <p:cNvPr id="5" name="Footer Placeholder 4">
            <a:extLst>
              <a:ext uri="{FF2B5EF4-FFF2-40B4-BE49-F238E27FC236}">
                <a16:creationId xmlns:a16="http://schemas.microsoft.com/office/drawing/2014/main" id="{40CB1EC3-2CB7-EB27-87D2-0670F4A8DAFC}"/>
              </a:ext>
            </a:extLst>
          </p:cNvPr>
          <p:cNvSpPr>
            <a:spLocks noGrp="1"/>
          </p:cNvSpPr>
          <p:nvPr>
            <p:ph type="ftr" sz="quarter" idx="11"/>
          </p:nvPr>
        </p:nvSpPr>
        <p:spPr/>
        <p:txBody>
          <a:bodyPr/>
          <a:lstStyle>
            <a:lvl1pPr>
              <a:defRPr/>
            </a:lvl1pPr>
          </a:lstStyle>
          <a:p>
            <a:pPr>
              <a:defRPr/>
            </a:pPr>
            <a:endParaRPr lang="bg-BG"/>
          </a:p>
        </p:txBody>
      </p:sp>
      <p:sp>
        <p:nvSpPr>
          <p:cNvPr id="6" name="Slide Number Placeholder 5">
            <a:extLst>
              <a:ext uri="{FF2B5EF4-FFF2-40B4-BE49-F238E27FC236}">
                <a16:creationId xmlns:a16="http://schemas.microsoft.com/office/drawing/2014/main" id="{1CDAA5D0-AD8F-85EE-9871-57E5E6660307}"/>
              </a:ext>
            </a:extLst>
          </p:cNvPr>
          <p:cNvSpPr>
            <a:spLocks noGrp="1"/>
          </p:cNvSpPr>
          <p:nvPr>
            <p:ph type="sldNum" sz="quarter" idx="12"/>
          </p:nvPr>
        </p:nvSpPr>
        <p:spPr/>
        <p:txBody>
          <a:bodyPr/>
          <a:lstStyle>
            <a:lvl1pPr>
              <a:defRPr/>
            </a:lvl1pPr>
          </a:lstStyle>
          <a:p>
            <a:pPr>
              <a:defRPr/>
            </a:pPr>
            <a:fld id="{4207CFAF-68F4-46D2-84EF-3EAF4360977C}" type="slidenum">
              <a:rPr lang="bg-BG" altLang="en-US"/>
              <a:pPr>
                <a:defRPr/>
              </a:pPr>
              <a:t>‹Nr.›</a:t>
            </a:fld>
            <a:endParaRPr lang="bg-BG" altLang="en-US"/>
          </a:p>
        </p:txBody>
      </p:sp>
    </p:spTree>
    <p:extLst>
      <p:ext uri="{BB962C8B-B14F-4D97-AF65-F5344CB8AC3E}">
        <p14:creationId xmlns:p14="http://schemas.microsoft.com/office/powerpoint/2010/main" val="428207977"/>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0EAE7FFB-3538-49ED-5C60-EACFEF92113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345363" y="352425"/>
            <a:ext cx="40894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7BB6D3B-35BC-1447-BFD9-35381DEE1CF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487488" y="44450"/>
            <a:ext cx="14065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2881401"/>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11FA8EF-CC57-BCAD-4E7E-ACCDA0D180E4}"/>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Klicken Sie hier, um den Master-Titelstil zu bearbeiten</a:t>
            </a:r>
          </a:p>
        </p:txBody>
      </p:sp>
      <p:sp>
        <p:nvSpPr>
          <p:cNvPr id="1027" name="Text Placeholder 2">
            <a:extLst>
              <a:ext uri="{FF2B5EF4-FFF2-40B4-BE49-F238E27FC236}">
                <a16:creationId xmlns:a16="http://schemas.microsoft.com/office/drawing/2014/main" id="{33F9DCB9-E059-07B8-DA66-B037FB14E59A}"/>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Klicken Sie auf , um Mastertextstile zu bearbeiten</a:t>
            </a:r>
          </a:p>
          <a:p>
            <a:pPr lvl="1"/>
            <a:r>
              <a:rPr lang="en-US" altLang="en-US"/>
              <a:t>Zweite Ebene</a:t>
            </a:r>
          </a:p>
          <a:p>
            <a:pPr lvl="2"/>
            <a:r>
              <a:rPr lang="en-US" altLang="en-US"/>
              <a:t>Dritte Ebene</a:t>
            </a:r>
          </a:p>
          <a:p>
            <a:pPr lvl="3"/>
            <a:r>
              <a:rPr lang="en-US" altLang="en-US"/>
              <a:t>Vierte Ebene</a:t>
            </a:r>
          </a:p>
          <a:p>
            <a:pPr lvl="4"/>
            <a:r>
              <a:rPr lang="en-US" altLang="en-US"/>
              <a:t>Fünfte Ebene</a:t>
            </a:r>
          </a:p>
        </p:txBody>
      </p:sp>
      <p:sp>
        <p:nvSpPr>
          <p:cNvPr id="4" name="Date Placeholder 3">
            <a:extLst>
              <a:ext uri="{FF2B5EF4-FFF2-40B4-BE49-F238E27FC236}">
                <a16:creationId xmlns:a16="http://schemas.microsoft.com/office/drawing/2014/main" id="{A141FB11-A0E1-CB52-EBC2-0C707C7BE2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5" name="Footer Placeholder 4">
            <a:extLst>
              <a:ext uri="{FF2B5EF4-FFF2-40B4-BE49-F238E27FC236}">
                <a16:creationId xmlns:a16="http://schemas.microsoft.com/office/drawing/2014/main" id="{3BCC03AF-4AB9-95CC-3476-35060558B70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bg-BG"/>
          </a:p>
        </p:txBody>
      </p:sp>
      <p:sp>
        <p:nvSpPr>
          <p:cNvPr id="6" name="Slide Number Placeholder 5">
            <a:extLst>
              <a:ext uri="{FF2B5EF4-FFF2-40B4-BE49-F238E27FC236}">
                <a16:creationId xmlns:a16="http://schemas.microsoft.com/office/drawing/2014/main" id="{0BE45375-5B89-715B-2B88-88D628CD38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a:defRPr/>
            </a:pPr>
            <a:fld id="{2B2D1930-A375-4B24-A71D-F4AC61815077}" type="slidenum">
              <a:rPr lang="bg-BG" altLang="en-US"/>
              <a:t>‹Nr.›</a:t>
            </a:fld>
            <a:endParaRPr lang="bg-BG" altLang="en-US"/>
          </a:p>
        </p:txBody>
      </p:sp>
    </p:spTree>
  </p:cSld>
  <p:clrMap bg1="lt1" tx1="dk1" bg2="lt2" tx2="dk2" accent1="accent1" accent2="accent2" accent3="accent3" accent4="accent4" accent5="accent5" accent6="accent6" hlink="hlink" folHlink="folHlink"/>
  <p:sldLayoutIdLst>
    <p:sldLayoutId id="2147483697"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8"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15">
            <a:extLst>
              <a:ext uri="{FF2B5EF4-FFF2-40B4-BE49-F238E27FC236}">
                <a16:creationId xmlns:a16="http://schemas.microsoft.com/office/drawing/2014/main" id="{EAE7203E-27EB-5837-6BDA-83A551E972AC}"/>
              </a:ext>
            </a:extLst>
          </p:cNvPr>
          <p:cNvSpPr>
            <a:spLocks noChangeArrowheads="1"/>
          </p:cNvSpPr>
          <p:nvPr/>
        </p:nvSpPr>
        <p:spPr bwMode="auto">
          <a:xfrm>
            <a:off x="10420350" y="274638"/>
            <a:ext cx="2476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r" eaLnBrk="1" hangingPunct="1">
              <a:lnSpc>
                <a:spcPct val="100000"/>
              </a:lnSpc>
              <a:spcBef>
                <a:spcPct val="0"/>
              </a:spcBef>
              <a:buFontTx/>
              <a:buNone/>
            </a:pPr>
            <a:r>
              <a:rPr lang="bg-BG" altLang="bg-BG" sz="1800">
                <a:latin typeface="Arial" panose="020B0604020202020204" pitchFamily="34" charset="0"/>
              </a:rPr>
              <a:t> </a:t>
            </a:r>
          </a:p>
        </p:txBody>
      </p:sp>
      <p:sp>
        <p:nvSpPr>
          <p:cNvPr id="2" name="Rechteck 4">
            <a:extLst>
              <a:ext uri="{FF2B5EF4-FFF2-40B4-BE49-F238E27FC236}">
                <a16:creationId xmlns:a16="http://schemas.microsoft.com/office/drawing/2014/main" id="{B5FA3139-8F84-29A1-A2BB-FD443A78A470}"/>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148" name="Titel 1">
            <a:extLst>
              <a:ext uri="{FF2B5EF4-FFF2-40B4-BE49-F238E27FC236}">
                <a16:creationId xmlns:a16="http://schemas.microsoft.com/office/drawing/2014/main" id="{39266457-3561-3D48-B371-B0E82B3CE267}"/>
              </a:ext>
            </a:extLst>
          </p:cNvPr>
          <p:cNvSpPr txBox="1">
            <a:spLocks noChangeArrowheads="1"/>
          </p:cNvSpPr>
          <p:nvPr/>
        </p:nvSpPr>
        <p:spPr bwMode="auto">
          <a:xfrm>
            <a:off x="5211763" y="1052513"/>
            <a:ext cx="6192837"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en-US" altLang="en-US" sz="4000" b="1" dirty="0" err="1">
                <a:latin typeface="Arial" panose="020B0604020202020204" pitchFamily="34" charset="0"/>
                <a:cs typeface="Arial" panose="020B0604020202020204" pitchFamily="34" charset="0"/>
              </a:rPr>
              <a:t>Einführung</a:t>
            </a:r>
            <a:r>
              <a:rPr lang="en-US" altLang="en-US" sz="4000" b="1" dirty="0">
                <a:latin typeface="Arial" panose="020B0604020202020204" pitchFamily="34" charset="0"/>
                <a:cs typeface="Arial" panose="020B0604020202020204" pitchFamily="34" charset="0"/>
              </a:rPr>
              <a:t> in die </a:t>
            </a:r>
            <a:r>
              <a:rPr lang="en-US" altLang="en-US" sz="4000" b="1" dirty="0" err="1">
                <a:latin typeface="Arial" panose="020B0604020202020204" pitchFamily="34" charset="0"/>
                <a:cs typeface="Arial" panose="020B0604020202020204" pitchFamily="34" charset="0"/>
              </a:rPr>
              <a:t>Informationssicherheit</a:t>
            </a:r>
            <a:r>
              <a:rPr lang="en-US" altLang="en-US" sz="4000" b="1" dirty="0">
                <a:latin typeface="Arial" panose="020B0604020202020204" pitchFamily="34" charset="0"/>
                <a:cs typeface="Arial" panose="020B0604020202020204" pitchFamily="34" charset="0"/>
              </a:rPr>
              <a:t>, interne </a:t>
            </a:r>
            <a:r>
              <a:rPr lang="en-US" altLang="en-US" sz="4000" b="1" dirty="0" err="1">
                <a:latin typeface="Arial" panose="020B0604020202020204" pitchFamily="34" charset="0"/>
                <a:cs typeface="Arial" panose="020B0604020202020204" pitchFamily="34" charset="0"/>
              </a:rPr>
              <a:t>Kontrollsysteme</a:t>
            </a:r>
            <a:endParaRPr lang="en-US" altLang="en-US" sz="4000" b="1" dirty="0">
              <a:latin typeface="Arial" panose="020B0604020202020204" pitchFamily="34" charset="0"/>
              <a:cs typeface="Arial" panose="020B0604020202020204" pitchFamily="34" charset="0"/>
            </a:endParaRPr>
          </a:p>
        </p:txBody>
      </p:sp>
      <p:sp>
        <p:nvSpPr>
          <p:cNvPr id="6149" name="Untertitel 2">
            <a:extLst>
              <a:ext uri="{FF2B5EF4-FFF2-40B4-BE49-F238E27FC236}">
                <a16:creationId xmlns:a16="http://schemas.microsoft.com/office/drawing/2014/main" id="{9C5794BA-E1AE-7626-582C-4D476DB81184}"/>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685800" indent="-22860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defTabSz="914400" eaLnBrk="1" hangingPunct="1">
              <a:buFont typeface="Arial" panose="020B0604020202020204" pitchFamily="34" charset="0"/>
              <a:buNone/>
            </a:pPr>
            <a:r>
              <a:rPr lang="en-US" altLang="en-US">
                <a:latin typeface="Arial" panose="020B0604020202020204" pitchFamily="34" charset="0"/>
                <a:cs typeface="Arial" panose="020B0604020202020204" pitchFamily="34" charset="0"/>
              </a:rPr>
              <a:t> </a:t>
            </a:r>
            <a:br>
              <a:rPr lang="en-US" altLang="en-US">
                <a:latin typeface="Arial" panose="020B0604020202020204" pitchFamily="34" charset="0"/>
                <a:cs typeface="Arial" panose="020B0604020202020204" pitchFamily="34" charset="0"/>
              </a:rPr>
            </a:br>
            <a:r>
              <a:rPr lang="en-US" altLang="en-US">
                <a:latin typeface="Arial" panose="020B0604020202020204" pitchFamily="34" charset="0"/>
                <a:cs typeface="Arial" panose="020B0604020202020204" pitchFamily="34" charset="0"/>
              </a:rPr>
              <a:t>Sicherheitstraining für Mitarbeiter</a:t>
            </a:r>
          </a:p>
        </p:txBody>
      </p:sp>
      <p:pic>
        <p:nvPicPr>
          <p:cNvPr id="6150" name="Grafik 3">
            <a:extLst>
              <a:ext uri="{FF2B5EF4-FFF2-40B4-BE49-F238E27FC236}">
                <a16:creationId xmlns:a16="http://schemas.microsoft.com/office/drawing/2014/main" id="{011B0BD5-3151-161A-8333-27C7189EB5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2">
            <a:extLst>
              <a:ext uri="{FF2B5EF4-FFF2-40B4-BE49-F238E27FC236}">
                <a16:creationId xmlns:a16="http://schemas.microsoft.com/office/drawing/2014/main" id="{B5A17BB4-2E56-D59D-E1BD-EE9443B3838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A1E118-3842-B278-CC71-601257B2DBD9}"/>
              </a:ext>
            </a:extLst>
          </p:cNvPr>
          <p:cNvSpPr>
            <a:spLocks noGrp="1"/>
          </p:cNvSpPr>
          <p:nvPr>
            <p:ph idx="4294967295"/>
          </p:nvPr>
        </p:nvSpPr>
        <p:spPr>
          <a:xfrm>
            <a:off x="550863" y="1987550"/>
            <a:ext cx="11090275" cy="4525963"/>
          </a:xfrm>
        </p:spPr>
        <p:txBody>
          <a:bodyPr rtlCol="0">
            <a:normAutofit/>
          </a:bodyPr>
          <a:lstStyle/>
          <a:p>
            <a:pPr algn="just" fontAlgn="auto">
              <a:spcBef>
                <a:spcPts val="600"/>
              </a:spcBef>
              <a:spcAft>
                <a:spcPts val="600"/>
              </a:spcAft>
              <a:defRPr/>
            </a:pPr>
            <a:r>
              <a:rPr lang="en-US" sz="2200" dirty="0"/>
              <a:t>Das Projekt entwickelt einen Rahmen für die Cybersicherheit, um einen Mechanismus zu schaffen für</a:t>
            </a:r>
          </a:p>
          <a:p>
            <a:pPr marL="731520" algn="just" fontAlgn="auto">
              <a:spcBef>
                <a:spcPts val="600"/>
              </a:spcBef>
              <a:spcAft>
                <a:spcPts val="600"/>
              </a:spcAft>
              <a:buFont typeface="Wingdings" pitchFamily="2" charset="2"/>
              <a:buChar char="Ø"/>
              <a:defRPr/>
            </a:pPr>
            <a:r>
              <a:rPr lang="en-US" sz="2200" dirty="0"/>
              <a:t>berufliche und allgemeine Bildung (VET) in Unternehmen, KMU</a:t>
            </a:r>
          </a:p>
          <a:p>
            <a:pPr marL="731520" algn="just" fontAlgn="auto">
              <a:spcBef>
                <a:spcPts val="600"/>
              </a:spcBef>
              <a:spcAft>
                <a:spcPts val="600"/>
              </a:spcAft>
              <a:buFont typeface="Wingdings" pitchFamily="2" charset="2"/>
              <a:buChar char="Ø"/>
              <a:defRPr/>
            </a:pPr>
            <a:r>
              <a:rPr lang="en-US" sz="2200" dirty="0"/>
              <a:t>um die Kompetenzen und Fähigkeiten zu beschreiben, die Fachleute für Cybersicherheit haben müssen, um Cyberangriffe zu verhindern.</a:t>
            </a:r>
          </a:p>
          <a:p>
            <a:pPr algn="just" fontAlgn="auto">
              <a:spcBef>
                <a:spcPts val="600"/>
              </a:spcBef>
              <a:spcAft>
                <a:spcPts val="600"/>
              </a:spcAft>
              <a:defRPr/>
            </a:pPr>
            <a:r>
              <a:rPr lang="en-US" sz="2200" dirty="0"/>
              <a:t>Unter Berücksichtigung der Vorteile von interdisziplinären Trainings- und Mentoring-Programmen, insbesondere im Bereich der Cybersicherheit, entwickelt und erprobt das Teamprojekt digital unterstützte interdisziplinäre Trainingsprogramme und eine kollaborative E-Learning-Plattform für KMU</a:t>
            </a:r>
            <a:r>
              <a:rPr lang="vi-VN" sz="2200" dirty="0"/>
              <a:t>. </a:t>
            </a:r>
            <a:endParaRPr lang="en-US" sz="2200" dirty="0"/>
          </a:p>
          <a:p>
            <a:pPr algn="just" fontAlgn="auto">
              <a:spcBef>
                <a:spcPts val="600"/>
              </a:spcBef>
              <a:spcAft>
                <a:spcPts val="600"/>
              </a:spcAft>
              <a:defRPr/>
            </a:pPr>
            <a:r>
              <a:rPr lang="en-US" sz="2200" dirty="0"/>
              <a:t>Dieses Ausbildungsprogramm wird für die Berufsausbildung und die Entwicklung eines europäischen Übertragbarkeitsmodells maßgeschneidert</a:t>
            </a:r>
          </a:p>
        </p:txBody>
      </p:sp>
      <p:sp>
        <p:nvSpPr>
          <p:cNvPr id="8195" name="Titel 1">
            <a:extLst>
              <a:ext uri="{FF2B5EF4-FFF2-40B4-BE49-F238E27FC236}">
                <a16:creationId xmlns:a16="http://schemas.microsoft.com/office/drawing/2014/main" id="{D800FAA5-B26C-F942-DDF0-ACF4DEFD32B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Erasmus+ InCyT-Projekt</a:t>
            </a: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425" y="1844675"/>
            <a:ext cx="11568113" cy="4525963"/>
          </a:xfrm>
        </p:spPr>
        <p:txBody>
          <a:bodyPr/>
          <a:lstStyle/>
          <a:p>
            <a:pPr algn="just"/>
            <a:r>
              <a:rPr lang="en-US" altLang="en-US" dirty="0"/>
              <a:t>Ein Kompetenzrahmen wird von Unternehmen regelmäßig verwendet, um ihre Qualifikationsanforderungen, erforderlichen Kompetenzen, Mitarbeiterfähigkeiten und Lücken zu verstehen.</a:t>
            </a:r>
          </a:p>
          <a:p>
            <a:pPr algn="just"/>
            <a:r>
              <a:rPr lang="en-US" altLang="en-US" dirty="0"/>
              <a:t>Wenn ein Kompetenzrahmen unter Berücksichtigung des Unternehmensprofils und der Mitarbeiterinteressen entwickelt wird, kann er die Leistung verbessern, Klarheit für jede einzelne Rollenanforderung schaffen und Talente am Arbeitsplatz entwickeln.</a:t>
            </a:r>
          </a:p>
          <a:p>
            <a:pPr algn="just"/>
            <a:r>
              <a:rPr lang="en-US" altLang="en-US" dirty="0"/>
              <a:t>In den letzten Jahren wurden aufgrund zahlreicher Cyberangriffe vor allem von großen Organisationen (Unternehmen, NRO und anderen Einrichtungen) oder von staatlichen Akteuren Rahmenregelungen für die Cybersicherheit eingeführt.</a:t>
            </a:r>
            <a:endParaRPr lang="vi-VN" altLang="en-US" dirty="0"/>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 und der Kompetenzrahmen</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Content Placeholder 2">
            <a:extLst>
              <a:ext uri="{FF2B5EF4-FFF2-40B4-BE49-F238E27FC236}">
                <a16:creationId xmlns:a16="http://schemas.microsoft.com/office/drawing/2014/main" id="{459A4582-42D1-6845-F80C-793CA1673903}"/>
              </a:ext>
            </a:extLst>
          </p:cNvPr>
          <p:cNvSpPr>
            <a:spLocks noGrp="1" noChangeArrowheads="1"/>
          </p:cNvSpPr>
          <p:nvPr>
            <p:ph idx="4294967295"/>
          </p:nvPr>
        </p:nvSpPr>
        <p:spPr>
          <a:xfrm>
            <a:off x="479376" y="2348061"/>
            <a:ext cx="11568113" cy="4525963"/>
          </a:xfrm>
        </p:spPr>
        <p:txBody>
          <a:bodyPr/>
          <a:lstStyle/>
          <a:p>
            <a:pPr algn="just"/>
            <a:r>
              <a:rPr lang="en-US" altLang="en-US" dirty="0"/>
              <a:t>Ein erfolgreicher Cyberangriff kann dem Geschäft eines Unternehmens großen Schaden zufügen. Er kann sich sowohl auf den Gewinn als auch auf den Geschäftsstatus des Unternehmens und das Vertrauen der Verbraucher auswirken.</a:t>
            </a:r>
          </a:p>
          <a:p>
            <a:pPr algn="just"/>
            <a:r>
              <a:rPr lang="en-US" altLang="en-US" dirty="0"/>
              <a:t>Die Auswirkungen einer Sicherheitsverletzung lassen sich in drei Kategorien einteilen: finanziell, in Bezug auf den Ruf und rechtlich.</a:t>
            </a:r>
          </a:p>
        </p:txBody>
      </p:sp>
      <p:sp>
        <p:nvSpPr>
          <p:cNvPr id="9219" name="Titel 1">
            <a:extLst>
              <a:ext uri="{FF2B5EF4-FFF2-40B4-BE49-F238E27FC236}">
                <a16:creationId xmlns:a16="http://schemas.microsoft.com/office/drawing/2014/main" id="{6882AB52-C5A5-9ABC-1C56-754C2D28D8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 und der Kompetenzrahmen</a:t>
            </a:r>
          </a:p>
        </p:txBody>
      </p:sp>
    </p:spTree>
    <p:extLst>
      <p:ext uri="{BB962C8B-B14F-4D97-AF65-F5344CB8AC3E}">
        <p14:creationId xmlns:p14="http://schemas.microsoft.com/office/powerpoint/2010/main" val="3087847239"/>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623392" y="2204864"/>
            <a:ext cx="10945216" cy="5000625"/>
          </a:xfrm>
        </p:spPr>
        <p:txBody>
          <a:bodyPr/>
          <a:lstStyle/>
          <a:p>
            <a:pPr algn="just"/>
            <a:r>
              <a:rPr lang="en-US" altLang="en-US" dirty="0"/>
              <a:t>Cyberangriffe führen oft zu erheblichen finanziellen Verlusten durch den Diebstahl von Unternehmensdaten, Finanzinformationen (</a:t>
            </a:r>
            <a:r>
              <a:rPr lang="en-US" altLang="en-US" dirty="0" err="1"/>
              <a:t>z. B. </a:t>
            </a:r>
            <a:r>
              <a:rPr lang="en-US" altLang="en-US" dirty="0"/>
              <a:t>Bank- oder Zahlungskartendaten), Geld, Unterbrechungen von Transaktionen (</a:t>
            </a:r>
            <a:r>
              <a:rPr lang="en-US" altLang="en-US" dirty="0" err="1"/>
              <a:t>z. B. </a:t>
            </a:r>
            <a:r>
              <a:rPr lang="en-US" altLang="en-US" dirty="0"/>
              <a:t>die Unfähigkeit, Online-Transaktionen durchzuführen), den Verlust von Geschäften oder des Vertrags. Unternehmen, die von einem Cyberangriff betroffen sind, geben in der Regel Geld für die Reparatur der betroffenen Systeme, Netzwerke und Geräte aus.</a:t>
            </a:r>
            <a:endParaRPr lang="vi-VN" altLang="en-US" dirty="0"/>
          </a:p>
          <a:p>
            <a:pPr algn="just"/>
            <a:r>
              <a:rPr lang="en-US" altLang="en-US" dirty="0"/>
              <a:t>Der Angriff kann sich auf die Zulieferer des Unternehmens, die Beziehungen zu Partnern, Investoren und anderen Dritten auswirken, die an den Geschäften des Unternehmens beteiligt sind.</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Content Placeholder 2">
            <a:extLst>
              <a:ext uri="{FF2B5EF4-FFF2-40B4-BE49-F238E27FC236}">
                <a16:creationId xmlns:a16="http://schemas.microsoft.com/office/drawing/2014/main" id="{C94DF244-0BAE-238C-B367-5EBA04337AE4}"/>
              </a:ext>
            </a:extLst>
          </p:cNvPr>
          <p:cNvSpPr>
            <a:spLocks noGrp="1" noChangeArrowheads="1"/>
          </p:cNvSpPr>
          <p:nvPr>
            <p:ph idx="4294967295"/>
          </p:nvPr>
        </p:nvSpPr>
        <p:spPr>
          <a:xfrm>
            <a:off x="587388" y="2420888"/>
            <a:ext cx="11017224" cy="5000625"/>
          </a:xfrm>
        </p:spPr>
        <p:txBody>
          <a:bodyPr/>
          <a:lstStyle/>
          <a:p>
            <a:pPr algn="just"/>
            <a:r>
              <a:rPr lang="en-US" altLang="en-US" dirty="0"/>
              <a:t>Die Gesetze über den Datenschutz und den Schutz der Privatsphäre verlangen daher ein Sicherheitsmanagement aller personenbezogenen Daten, die sich im Besitz des Unternehmens (der eigenen Mitarbeiter oder Kunden) befinden.</a:t>
            </a:r>
          </a:p>
          <a:p>
            <a:pPr algn="just"/>
            <a:r>
              <a:rPr lang="en-US" altLang="en-US" dirty="0"/>
              <a:t>Wenn diese Daten versehentlich oder absichtlich kompromittiert werden und das Unternehmen keine angemessenen Sicherheitsmaßnahmen ergreift, kann es mit behördlichen Strafen belegt werden.</a:t>
            </a:r>
            <a:endParaRPr lang="vi-VN" altLang="en-US" dirty="0"/>
          </a:p>
        </p:txBody>
      </p:sp>
      <p:sp>
        <p:nvSpPr>
          <p:cNvPr id="10243" name="Titel 1">
            <a:extLst>
              <a:ext uri="{FF2B5EF4-FFF2-40B4-BE49-F238E27FC236}">
                <a16:creationId xmlns:a16="http://schemas.microsoft.com/office/drawing/2014/main" id="{A4964EC6-51FB-2445-B442-05C55A7ABCA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Cyber-Angriffe</a:t>
            </a:r>
          </a:p>
        </p:txBody>
      </p:sp>
    </p:spTree>
    <p:extLst>
      <p:ext uri="{BB962C8B-B14F-4D97-AF65-F5344CB8AC3E}">
        <p14:creationId xmlns:p14="http://schemas.microsoft.com/office/powerpoint/2010/main" val="1826643782"/>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2847D19-4150-A186-C1F0-FEEE8CF1EED8}"/>
              </a:ext>
            </a:extLst>
          </p:cNvPr>
          <p:cNvSpPr>
            <a:spLocks noGrp="1"/>
          </p:cNvSpPr>
          <p:nvPr>
            <p:ph idx="4294967295"/>
          </p:nvPr>
        </p:nvSpPr>
        <p:spPr>
          <a:xfrm>
            <a:off x="623888" y="2205038"/>
            <a:ext cx="11160125" cy="4857750"/>
          </a:xfrm>
        </p:spPr>
        <p:txBody>
          <a:bodyPr rtlCol="0">
            <a:normAutofit/>
          </a:bodyPr>
          <a:lstStyle/>
          <a:p>
            <a:pPr algn="just" fontAlgn="auto">
              <a:spcBef>
                <a:spcPts val="600"/>
              </a:spcBef>
              <a:spcAft>
                <a:spcPts val="600"/>
              </a:spcAft>
              <a:defRPr/>
            </a:pPr>
            <a:r>
              <a:rPr lang="en-US" dirty="0"/>
              <a:t>Es ist wichtig, dass Sie Ihre Risiken entsprechend steuern.</a:t>
            </a:r>
          </a:p>
          <a:p>
            <a:pPr algn="just" fontAlgn="auto">
              <a:spcBef>
                <a:spcPts val="600"/>
              </a:spcBef>
              <a:spcAft>
                <a:spcPts val="600"/>
              </a:spcAft>
              <a:defRPr/>
            </a:pPr>
            <a:r>
              <a:rPr lang="en-US" dirty="0"/>
              <a:t>Nach einem Angriff kann ein wirksames Cybersicherheitsinstrument oder ein Plan zur Reaktion auf einen Vorfall, z. B. durch einen Cyberberater, helfen:</a:t>
            </a:r>
            <a:endParaRPr lang="vi-VN" dirty="0"/>
          </a:p>
          <a:p>
            <a:pPr marL="731520" algn="just" fontAlgn="auto">
              <a:spcBef>
                <a:spcPts val="600"/>
              </a:spcBef>
              <a:spcAft>
                <a:spcPts val="600"/>
              </a:spcAft>
              <a:buFont typeface="Wingdings" pitchFamily="2" charset="2"/>
              <a:buChar char="Ø"/>
              <a:defRPr/>
            </a:pPr>
            <a:r>
              <a:rPr lang="en-US" sz="2400" dirty="0"/>
              <a:t>die Auswirkungen des Angriffs zu verringern</a:t>
            </a:r>
            <a:endParaRPr lang="vi-VN" sz="2400" dirty="0"/>
          </a:p>
          <a:p>
            <a:pPr marL="731520" algn="just" fontAlgn="auto">
              <a:spcBef>
                <a:spcPts val="600"/>
              </a:spcBef>
              <a:spcAft>
                <a:spcPts val="600"/>
              </a:spcAft>
              <a:buFont typeface="Wingdings" pitchFamily="2" charset="2"/>
              <a:buChar char="Ø"/>
              <a:defRPr/>
            </a:pPr>
            <a:r>
              <a:rPr lang="en-US" sz="2400" dirty="0"/>
              <a:t>Meldung des Vorfalls an die zuständige Behörde</a:t>
            </a:r>
          </a:p>
          <a:p>
            <a:pPr marL="731520" algn="just" fontAlgn="auto">
              <a:spcBef>
                <a:spcPts val="600"/>
              </a:spcBef>
              <a:spcAft>
                <a:spcPts val="600"/>
              </a:spcAft>
              <a:buFont typeface="Wingdings" pitchFamily="2" charset="2"/>
              <a:buChar char="Ø"/>
              <a:defRPr/>
            </a:pPr>
            <a:r>
              <a:rPr lang="en-US" sz="2400" dirty="0"/>
              <a:t>die betroffenen Systeme zu bereinigen</a:t>
            </a:r>
            <a:endParaRPr lang="vi-VN" sz="2400" dirty="0"/>
          </a:p>
          <a:p>
            <a:pPr marL="731520" algn="just" fontAlgn="auto">
              <a:spcBef>
                <a:spcPts val="600"/>
              </a:spcBef>
              <a:spcAft>
                <a:spcPts val="600"/>
              </a:spcAft>
              <a:buFont typeface="Wingdings" pitchFamily="2" charset="2"/>
              <a:buChar char="Ø"/>
              <a:defRPr/>
            </a:pPr>
            <a:r>
              <a:rPr lang="en-US" sz="2400" dirty="0"/>
              <a:t>Ihr Unternehmen in kürzester Zeit wieder zum Laufen zu bringen.</a:t>
            </a:r>
            <a:endParaRPr lang="vi-VN" sz="2400" dirty="0"/>
          </a:p>
          <a:p>
            <a:pPr algn="just" fontAlgn="auto">
              <a:spcBef>
                <a:spcPts val="600"/>
              </a:spcBef>
              <a:spcAft>
                <a:spcPts val="600"/>
              </a:spcAft>
              <a:defRPr/>
            </a:pPr>
            <a:r>
              <a:rPr lang="en-US" dirty="0"/>
              <a:t>Es ist notwendig, in die Ausbildung und Schulung von Nutzern im Bereich der Cybersicherheit zu investieren, um Angriffe zu vermeiden und ein kontinuierliches Bewusstsein für eine Cyberstrategie in der eigenen Organisation zu entwickeln.</a:t>
            </a:r>
            <a:endParaRPr lang="vi-VN" dirty="0"/>
          </a:p>
        </p:txBody>
      </p:sp>
      <p:sp>
        <p:nvSpPr>
          <p:cNvPr id="11267" name="Titel 1">
            <a:extLst>
              <a:ext uri="{FF2B5EF4-FFF2-40B4-BE49-F238E27FC236}">
                <a16:creationId xmlns:a16="http://schemas.microsoft.com/office/drawing/2014/main" id="{97BFE6F2-E560-6130-9D45-7D87943247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Risiken im Unternehmen</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03548" y="2335361"/>
            <a:ext cx="10605020" cy="4525963"/>
          </a:xfrm>
        </p:spPr>
        <p:txBody>
          <a:bodyPr/>
          <a:lstStyle/>
          <a:p>
            <a:pPr>
              <a:spcBef>
                <a:spcPts val="600"/>
              </a:spcBef>
              <a:spcAft>
                <a:spcPts val="600"/>
              </a:spcAft>
            </a:pPr>
            <a:r>
              <a:rPr lang="en-US" altLang="en-US" dirty="0"/>
              <a:t>Ein Rahmenwerk für Cybersicherheit ist eine Reihe von bewährten Verfahren und dokumentierten Prozessen, die zur Entwicklung von IT-Sicherheitsrichtlinien innerhalb einer Organisation verwendet werden.</a:t>
            </a:r>
            <a:endParaRPr lang="vi-VN" altLang="en-US" dirty="0"/>
          </a:p>
          <a:p>
            <a:pPr>
              <a:spcBef>
                <a:spcPts val="600"/>
              </a:spcBef>
              <a:spcAft>
                <a:spcPts val="600"/>
              </a:spcAft>
            </a:pPr>
            <a:r>
              <a:rPr lang="en-US" altLang="en-US" dirty="0"/>
              <a:t>Doch im Gegensatz zu herkömmlichen, rein auf den rechtlichen Bereich bezogenen Maßnahmen sollte ein Rahmen für die Cybersicherheit auch dokumentierte Beispiele für Probleme enthalten, die durch diese Maßnahmen zu vermeiden sind, sowie für die geeigneten Verfahren und Wege zur Umsetzung der im Rahmen beschriebenen Sicherheitsmaßnahmen.</a:t>
            </a:r>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Rahmen für Cybersicherheit</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Content Placeholder 2">
            <a:extLst>
              <a:ext uri="{FF2B5EF4-FFF2-40B4-BE49-F238E27FC236}">
                <a16:creationId xmlns:a16="http://schemas.microsoft.com/office/drawing/2014/main" id="{AEF26282-8D67-84AE-FFF9-882F7359C460}"/>
              </a:ext>
            </a:extLst>
          </p:cNvPr>
          <p:cNvSpPr>
            <a:spLocks noGrp="1" noChangeArrowheads="1"/>
          </p:cNvSpPr>
          <p:nvPr>
            <p:ph idx="4294967295"/>
          </p:nvPr>
        </p:nvSpPr>
        <p:spPr>
          <a:xfrm>
            <a:off x="623392" y="2309961"/>
            <a:ext cx="10693647" cy="4525963"/>
          </a:xfrm>
        </p:spPr>
        <p:txBody>
          <a:bodyPr/>
          <a:lstStyle/>
          <a:p>
            <a:pPr>
              <a:spcBef>
                <a:spcPts val="600"/>
              </a:spcBef>
              <a:spcAft>
                <a:spcPts val="600"/>
              </a:spcAft>
            </a:pPr>
            <a:r>
              <a:rPr lang="en-US" altLang="en-US" dirty="0"/>
              <a:t>Es ist sowohl ein Leitfaden für Mitarbeiter und Benutzer als auch ein aussagekräftiges Kompendium bewährter Sicherheitsverfahren, das von autorisierten externen Parteien (z. B. Behörden) konsultiert werden kann.</a:t>
            </a:r>
            <a:endParaRPr lang="vi-VN" altLang="en-US" dirty="0"/>
          </a:p>
          <a:p>
            <a:pPr>
              <a:spcBef>
                <a:spcPts val="600"/>
              </a:spcBef>
              <a:spcAft>
                <a:spcPts val="600"/>
              </a:spcAft>
            </a:pPr>
            <a:r>
              <a:rPr lang="en-US" altLang="en-US" dirty="0"/>
              <a:t>Ein Rahmen für Cybersicherheitskompetenzen kann auch dazu beitragen, die zur Vermeidung von Angriffen erforderlichen Kompetenzen, Lücken und Abhilfemaßnahmen besser zu bewerten.</a:t>
            </a:r>
            <a:endParaRPr lang="vi-VN" altLang="en-US" dirty="0"/>
          </a:p>
        </p:txBody>
      </p:sp>
      <p:sp>
        <p:nvSpPr>
          <p:cNvPr id="12291" name="Titel 1">
            <a:extLst>
              <a:ext uri="{FF2B5EF4-FFF2-40B4-BE49-F238E27FC236}">
                <a16:creationId xmlns:a16="http://schemas.microsoft.com/office/drawing/2014/main" id="{258644E7-0B81-A3F9-19E6-2EAD013982E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Rahmen für Cybersicherheit</a:t>
            </a:r>
          </a:p>
        </p:txBody>
      </p:sp>
    </p:spTree>
    <p:extLst>
      <p:ext uri="{BB962C8B-B14F-4D97-AF65-F5344CB8AC3E}">
        <p14:creationId xmlns:p14="http://schemas.microsoft.com/office/powerpoint/2010/main" val="3885094154"/>
      </p:ext>
    </p:extLst>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983432" y="2132856"/>
            <a:ext cx="10682287" cy="4525962"/>
          </a:xfrm>
        </p:spPr>
        <p:txBody>
          <a:bodyPr/>
          <a:lstStyle/>
          <a:p>
            <a:pPr>
              <a:spcBef>
                <a:spcPts val="600"/>
              </a:spcBef>
              <a:spcAft>
                <a:spcPts val="600"/>
              </a:spcAft>
            </a:pPr>
            <a:r>
              <a:rPr lang="en-US" altLang="en-US" dirty="0"/>
              <a:t>Trotz des gestiegenen Bewusstseins und der mutigen Bemühungen gibt es in der Europäischen Union einen bekannten und zunehmenden Mangel an Fachleuten für Cybersicherheit sowie an Kenntnissen und Fähigkeiten der Mitarbeiter zur Vermeidung von Cyberangriffen weltweit, und dieser Mangel stellt den öffentlichen und privaten Sektor weiterhin vor große Probleme.</a:t>
            </a:r>
            <a:endParaRPr lang="vi-VN" altLang="en-US" dirty="0"/>
          </a:p>
          <a:p>
            <a:pPr>
              <a:spcBef>
                <a:spcPts val="600"/>
              </a:spcBef>
              <a:spcAft>
                <a:spcPts val="600"/>
              </a:spcAft>
            </a:pPr>
            <a:r>
              <a:rPr lang="en-US" altLang="en-US" dirty="0"/>
              <a:t>Die Studie 2019 CYBERSECURITY WORKFORCE 2019 Strategies for Building and Growing Strong Cyber Security Teams (ISC) schätzt, dass es weltweit 2,8 Millionen Fachkräfte für Cybersicherheit gibt, während die Lücke tatsächlich 4,07 Millionen beträgt.</a:t>
            </a:r>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Cyber-Sicherheit</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Content Placeholder 2">
            <a:extLst>
              <a:ext uri="{FF2B5EF4-FFF2-40B4-BE49-F238E27FC236}">
                <a16:creationId xmlns:a16="http://schemas.microsoft.com/office/drawing/2014/main" id="{F512C50B-0B8C-5C87-D4A7-77DA1BBC07A9}"/>
              </a:ext>
            </a:extLst>
          </p:cNvPr>
          <p:cNvSpPr>
            <a:spLocks noGrp="1" noChangeArrowheads="1"/>
          </p:cNvSpPr>
          <p:nvPr>
            <p:ph idx="4294967295"/>
          </p:nvPr>
        </p:nvSpPr>
        <p:spPr>
          <a:xfrm>
            <a:off x="839416" y="2204864"/>
            <a:ext cx="11042327" cy="4525962"/>
          </a:xfrm>
        </p:spPr>
        <p:txBody>
          <a:bodyPr/>
          <a:lstStyle/>
          <a:p>
            <a:pPr>
              <a:spcBef>
                <a:spcPts val="600"/>
              </a:spcBef>
              <a:spcAft>
                <a:spcPts val="600"/>
              </a:spcAft>
            </a:pPr>
            <a:r>
              <a:rPr lang="en-US" altLang="en-US" dirty="0"/>
              <a:t>Die Studie stellt fest, dass die aktuelle Lücke in Europa 291.000 beträgt, und diese Zahl hat sich gegenüber den Vorjahren verdoppelt.</a:t>
            </a:r>
          </a:p>
          <a:p>
            <a:pPr>
              <a:spcBef>
                <a:spcPts val="600"/>
              </a:spcBef>
              <a:spcAft>
                <a:spcPts val="600"/>
              </a:spcAft>
            </a:pPr>
            <a:r>
              <a:rPr lang="en-US" altLang="en-US" dirty="0"/>
              <a:t>Viele Länder mit hoch entwickeltem Fachwissen ziehen es vor, ihre eigenen Vorschriften und Dokumente zu erstellen, aber viele Länder und kleine und mittlere Unternehmen (KMU) benötigen in diesem Zusammenhang Hilfe.</a:t>
            </a:r>
            <a:endParaRPr lang="vi-VN" altLang="en-US" dirty="0"/>
          </a:p>
        </p:txBody>
      </p:sp>
      <p:sp>
        <p:nvSpPr>
          <p:cNvPr id="13315" name="Titel 1">
            <a:extLst>
              <a:ext uri="{FF2B5EF4-FFF2-40B4-BE49-F238E27FC236}">
                <a16:creationId xmlns:a16="http://schemas.microsoft.com/office/drawing/2014/main" id="{410966F1-8B31-5504-96E9-A5542F4CE1C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Cyber-Sicherheit</a:t>
            </a:r>
          </a:p>
        </p:txBody>
      </p:sp>
    </p:spTree>
    <p:extLst>
      <p:ext uri="{BB962C8B-B14F-4D97-AF65-F5344CB8AC3E}">
        <p14:creationId xmlns:p14="http://schemas.microsoft.com/office/powerpoint/2010/main" val="3842508477"/>
      </p:ext>
    </p:extLst>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623131" y="2132856"/>
            <a:ext cx="10945737" cy="4525963"/>
          </a:xfrm>
        </p:spPr>
        <p:txBody>
          <a:bodyPr/>
          <a:lstStyle/>
          <a:p>
            <a:pPr>
              <a:spcBef>
                <a:spcPts val="600"/>
              </a:spcBef>
              <a:spcAft>
                <a:spcPts val="600"/>
              </a:spcAft>
            </a:pPr>
            <a:r>
              <a:rPr lang="en-US" altLang="en-US" dirty="0">
                <a:cs typeface="Arial" panose="020B0604020202020204" pitchFamily="34" charset="0"/>
              </a:rPr>
              <a:t>Es geht darum, Menschen zu manipulieren (oft mit psychologischen Methoden), um Zugang zu Daten, Dokumenten und Informationen zu erhalten, die für den Angreifer von Interesse sind.</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ist heute eine der größten Bedrohungen für die Informationssicherheit und eine wirksame Form der Internetkriminalität.</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könnte gefährliche Auswirkungen haben, z. B. Datenschutzverletzungen, mehr als jede andere Art von Angriffen.</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Inhaltsplatzhalter 2">
            <a:extLst>
              <a:ext uri="{FF2B5EF4-FFF2-40B4-BE49-F238E27FC236}">
                <a16:creationId xmlns:a16="http://schemas.microsoft.com/office/drawing/2014/main" id="{555560E0-4B27-94A7-FEDC-3060CE32DBED}"/>
              </a:ext>
            </a:extLst>
          </p:cNvPr>
          <p:cNvSpPr>
            <a:spLocks noGrp="1" noChangeArrowheads="1"/>
          </p:cNvSpPr>
          <p:nvPr>
            <p:ph idx="4294967295"/>
          </p:nvPr>
        </p:nvSpPr>
        <p:spPr>
          <a:xfrm>
            <a:off x="731143" y="2204864"/>
            <a:ext cx="10729713" cy="4525963"/>
          </a:xfrm>
        </p:spPr>
        <p:txBody>
          <a:bodyPr/>
          <a:lstStyle/>
          <a:p>
            <a:pPr>
              <a:spcBef>
                <a:spcPts val="600"/>
              </a:spcBef>
              <a:spcAft>
                <a:spcPts val="600"/>
              </a:spcAft>
            </a:pPr>
            <a:r>
              <a:rPr lang="en-US" altLang="en-US" dirty="0">
                <a:cs typeface="Arial" panose="020B0604020202020204" pitchFamily="34" charset="0"/>
              </a:rPr>
              <a:t>die Angriffe haben ein finanzielles Ziel, und die Unternehmen haben dadurch beträchtliche Geldbeträge verloren.</a:t>
            </a:r>
            <a:endParaRPr lang="vi-VN" altLang="en-US" dirty="0">
              <a:cs typeface="Arial" panose="020B0604020202020204" pitchFamily="34" charset="0"/>
            </a:endParaRPr>
          </a:p>
          <a:p>
            <a:pPr>
              <a:spcBef>
                <a:spcPts val="600"/>
              </a:spcBef>
              <a:spcAft>
                <a:spcPts val="600"/>
              </a:spcAft>
            </a:pPr>
            <a:r>
              <a:rPr lang="en-US" altLang="en-US" dirty="0">
                <a:cs typeface="Arial" panose="020B0604020202020204" pitchFamily="34" charset="0"/>
              </a:rPr>
              <a:t>Er ist besonders gefährlich, weil er mehr auf menschliches Versagen als auf Schwachstellen in Software und Betriebssystemen beruht.</a:t>
            </a:r>
            <a:endParaRPr lang="vi-VN" altLang="en-US" dirty="0">
              <a:cs typeface="Arial" panose="020B0604020202020204" pitchFamily="34" charset="0"/>
            </a:endParaRPr>
          </a:p>
        </p:txBody>
      </p:sp>
      <p:sp>
        <p:nvSpPr>
          <p:cNvPr id="14339" name="Titel 1">
            <a:extLst>
              <a:ext uri="{FF2B5EF4-FFF2-40B4-BE49-F238E27FC236}">
                <a16:creationId xmlns:a16="http://schemas.microsoft.com/office/drawing/2014/main" id="{656D355C-0398-4FEA-BF54-40D145996B3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extLst>
      <p:ext uri="{BB962C8B-B14F-4D97-AF65-F5344CB8AC3E}">
        <p14:creationId xmlns:p14="http://schemas.microsoft.com/office/powerpoint/2010/main" val="3012897004"/>
      </p:ext>
    </p:extLst>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8D77D7B1-7E8B-1F8B-EC15-2AC5CBCFEA2E}"/>
              </a:ext>
            </a:extLst>
          </p:cNvPr>
          <p:cNvSpPr>
            <a:spLocks noGrp="1"/>
          </p:cNvSpPr>
          <p:nvPr>
            <p:ph idx="4294967295"/>
          </p:nvPr>
        </p:nvSpPr>
        <p:spPr>
          <a:xfrm>
            <a:off x="550863" y="1916113"/>
            <a:ext cx="11161712" cy="4525962"/>
          </a:xfrm>
        </p:spPr>
        <p:txBody>
          <a:bodyPr rtlCol="0">
            <a:normAutofit/>
          </a:bodyPr>
          <a:lstStyle/>
          <a:p>
            <a:pPr marL="0" indent="0" fontAlgn="auto">
              <a:spcAft>
                <a:spcPts val="0"/>
              </a:spcAft>
              <a:buFont typeface="Arial" panose="020B0604020202020204" pitchFamily="34" charset="0"/>
              <a:buNone/>
              <a:defRPr/>
            </a:pPr>
            <a:r>
              <a:rPr lang="vi-VN" dirty="0">
                <a:latin typeface="Calibri" panose="020F0502020204030204" pitchFamily="34" charset="0"/>
                <a:cs typeface="Calibri" panose="020F0502020204030204" pitchFamily="34" charset="0"/>
              </a:rPr>
              <a:t>Die Unternehmen:</a:t>
            </a:r>
          </a:p>
          <a:p>
            <a:pPr fontAlgn="auto">
              <a:spcAft>
                <a:spcPts val="0"/>
              </a:spcAft>
              <a:defRPr/>
            </a:pPr>
            <a:r>
              <a:rPr lang="en-US" sz="2400" dirty="0">
                <a:cs typeface="Calibri" panose="020F0502020204030204" pitchFamily="34" charset="0"/>
              </a:rPr>
              <a:t>Sie könnten Produktivitätseinbußen, einen Rückgang der Arbeitsmoral und Schwierigkeiten bei der Wiederherstellung erleiden.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Sie haben einen Imageschaden, weil die Kunden nicht davon überzeugt sind, dass das Unternehmen sich selbst schützen kann.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oft eine alte Reaktion auf einen Vorfall auslösen müssen.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sollte Sicherheitssoftware zur Verfügung stellen, um zukünftige Angriffe zu verhindern.</a:t>
            </a:r>
            <a:endParaRPr lang="vi-VN" sz="2400" dirty="0">
              <a:latin typeface="Calibri" panose="020F0502020204030204" pitchFamily="34" charset="0"/>
              <a:cs typeface="Calibri" panose="020F0502020204030204" pitchFamily="34" charset="0"/>
            </a:endParaRPr>
          </a:p>
          <a:p>
            <a:pPr fontAlgn="auto">
              <a:spcAft>
                <a:spcPts val="0"/>
              </a:spcAft>
              <a:defRPr/>
            </a:pPr>
            <a:r>
              <a:rPr lang="en-US" sz="2400" dirty="0">
                <a:cs typeface="Calibri" panose="020F0502020204030204" pitchFamily="34" charset="0"/>
              </a:rPr>
              <a:t>Sie müssten ihre Mitarbeiter häufig umschulen, um auf Angriffe vorbereitet zu sein.</a:t>
            </a:r>
            <a:endParaRPr lang="de-DE" sz="2400" dirty="0">
              <a:cs typeface="Calibri" panose="020F0502020204030204" pitchFamily="34" charset="0"/>
            </a:endParaRPr>
          </a:p>
        </p:txBody>
      </p:sp>
      <p:sp>
        <p:nvSpPr>
          <p:cNvPr id="15363" name="Titel 1">
            <a:extLst>
              <a:ext uri="{FF2B5EF4-FFF2-40B4-BE49-F238E27FC236}">
                <a16:creationId xmlns:a16="http://schemas.microsoft.com/office/drawing/2014/main" id="{91C01356-ED2F-22C9-FF99-71191759A90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Social Engineering</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Inhaltsplatzhalter 2">
            <a:extLst>
              <a:ext uri="{FF2B5EF4-FFF2-40B4-BE49-F238E27FC236}">
                <a16:creationId xmlns:a16="http://schemas.microsoft.com/office/drawing/2014/main" id="{03182BB7-A26F-1B66-B2A2-EE41A0B2B4AB}"/>
              </a:ext>
            </a:extLst>
          </p:cNvPr>
          <p:cNvSpPr>
            <a:spLocks noGrp="1" noChangeArrowheads="1"/>
          </p:cNvSpPr>
          <p:nvPr>
            <p:ph idx="4294967295"/>
          </p:nvPr>
        </p:nvSpPr>
        <p:spPr>
          <a:xfrm>
            <a:off x="623888" y="1989138"/>
            <a:ext cx="11233150" cy="4351337"/>
          </a:xfrm>
        </p:spPr>
        <p:txBody>
          <a:bodyPr/>
          <a:lstStyle/>
          <a:p>
            <a:r>
              <a:rPr lang="en-US" altLang="en-US">
                <a:cs typeface="Arial" panose="020B0604020202020204" pitchFamily="34" charset="0"/>
              </a:rPr>
              <a:t>von Mitarbeitern und Führungskräften, für die es wichtig ist, Social-Engineering-Angriffe zu erkennen, weil das Risiko, Opfer zu werden, hoch ist.</a:t>
            </a:r>
            <a:endParaRPr lang="vi-VN" altLang="en-US">
              <a:cs typeface="Arial" panose="020B0604020202020204" pitchFamily="34" charset="0"/>
            </a:endParaRPr>
          </a:p>
          <a:p>
            <a:r>
              <a:rPr lang="en-US" altLang="en-US">
                <a:cs typeface="Arial" panose="020B0604020202020204" pitchFamily="34" charset="0"/>
              </a:rPr>
              <a:t>können in Sicherheitsprogramme für Gemeinden, Einzelpersonen und Bürger aufgenommen werden und den Einzelnen und seine Organisation schützen.</a:t>
            </a:r>
            <a:endParaRPr lang="vi-VN" altLang="en-US">
              <a:cs typeface="Arial" panose="020B0604020202020204" pitchFamily="34" charset="0"/>
            </a:endParaRPr>
          </a:p>
          <a:p>
            <a:r>
              <a:rPr lang="en-US" altLang="en-US">
                <a:cs typeface="Arial" panose="020B0604020202020204" pitchFamily="34" charset="0"/>
              </a:rPr>
              <a:t>Daher sollten sie dabei unterstützt werden, Schulungen zur Sensibilisierung für den Umgang mit dem Internet ernst zu nehmen und ihren Mitarbeitern die Möglichkeit zu geben, an solchen Schulungen teilzunehmen.</a:t>
            </a:r>
            <a:endParaRPr lang="de-DE" altLang="en-US">
              <a:cs typeface="Arial" panose="020B0604020202020204" pitchFamily="34" charset="0"/>
            </a:endParaRPr>
          </a:p>
        </p:txBody>
      </p:sp>
      <p:sp>
        <p:nvSpPr>
          <p:cNvPr id="16387" name="Titel 1">
            <a:extLst>
              <a:ext uri="{FF2B5EF4-FFF2-40B4-BE49-F238E27FC236}">
                <a16:creationId xmlns:a16="http://schemas.microsoft.com/office/drawing/2014/main" id="{575A16DB-28DF-62FE-4322-3453DDA2F97F}"/>
              </a:ext>
            </a:extLst>
          </p:cNvPr>
          <p:cNvSpPr txBox="1">
            <a:spLocks noChangeArrowheads="1"/>
          </p:cNvSpPr>
          <p:nvPr/>
        </p:nvSpPr>
        <p:spPr bwMode="auto">
          <a:xfrm>
            <a:off x="2125663" y="365125"/>
            <a:ext cx="65627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Sozialtechnik </a:t>
            </a:r>
            <a:br>
              <a:rPr lang="en-US" altLang="en-US" sz="4400">
                <a:latin typeface="Calibri Light" panose="020F0302020204030204" pitchFamily="34" charset="0"/>
              </a:rPr>
            </a:br>
            <a:r>
              <a:rPr lang="en-US" altLang="en-US" sz="4400">
                <a:latin typeface="Calibri Light" panose="020F0302020204030204" pitchFamily="34" charset="0"/>
              </a:rPr>
              <a:t>Schulung (Cyber Awareness)</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Content Placeholder 2">
            <a:extLst>
              <a:ext uri="{FF2B5EF4-FFF2-40B4-BE49-F238E27FC236}">
                <a16:creationId xmlns:a16="http://schemas.microsoft.com/office/drawing/2014/main" id="{55A6B465-00FD-D082-9B0B-911211E91339}"/>
              </a:ext>
            </a:extLst>
          </p:cNvPr>
          <p:cNvSpPr>
            <a:spLocks noGrp="1" noChangeArrowheads="1"/>
          </p:cNvSpPr>
          <p:nvPr>
            <p:ph idx="4294967295"/>
          </p:nvPr>
        </p:nvSpPr>
        <p:spPr>
          <a:xfrm>
            <a:off x="334963" y="1844675"/>
            <a:ext cx="11522075" cy="4525963"/>
          </a:xfrm>
        </p:spPr>
        <p:txBody>
          <a:bodyPr/>
          <a:lstStyle/>
          <a:p>
            <a:r>
              <a:rPr lang="en-US" altLang="en-US" dirty="0"/>
              <a:t>Unternehmer, auch künftige, brauchen komplexe Denkweisen und die Fähigkeit, Wissen aus verschiedenen Bereichen zu verstehen und zu integrieren, was interdisziplinäres Lernen erfordert</a:t>
            </a:r>
            <a:r>
              <a:rPr lang="vi-VN" altLang="en-US" dirty="0"/>
              <a:t>. </a:t>
            </a:r>
          </a:p>
          <a:p>
            <a:r>
              <a:rPr lang="en-US" altLang="en-US" dirty="0"/>
              <a:t>Komplexe ingenieurtechnische Probleme erfordern die Schaffung einer interdisziplinären Situation auf eine fast natürliche Weise.</a:t>
            </a:r>
          </a:p>
          <a:p>
            <a:r>
              <a:rPr lang="en-US" altLang="en-US" dirty="0"/>
              <a:t>Bei einem interdisziplinären Ansatz sollten die Lernenden Informationen aus verschiedenen Disziplinen und Bereichen integrieren.</a:t>
            </a:r>
            <a:endParaRPr lang="vi-VN" altLang="en-US" dirty="0"/>
          </a:p>
          <a:p>
            <a:r>
              <a:rPr lang="en-US" altLang="en-US" dirty="0"/>
              <a:t>Sie entwickeln ein interdisziplinäres Verständnis, lernen, Fachgebiete und disziplinspezifische Denkweisen zu integrieren.</a:t>
            </a:r>
          </a:p>
          <a:p>
            <a:r>
              <a:rPr lang="en-US" altLang="en-US" dirty="0"/>
              <a:t>Dadurch werden die kognitiven Fähigkeiten und das kritische Denken stärker gefördert als durch einzelne Fächer.</a:t>
            </a:r>
            <a:endParaRPr lang="vi-VN" altLang="en-US" dirty="0"/>
          </a:p>
        </p:txBody>
      </p:sp>
      <p:sp>
        <p:nvSpPr>
          <p:cNvPr id="17411" name="Titel 1">
            <a:extLst>
              <a:ext uri="{FF2B5EF4-FFF2-40B4-BE49-F238E27FC236}">
                <a16:creationId xmlns:a16="http://schemas.microsoft.com/office/drawing/2014/main" id="{95BF6D6A-3259-38BF-1921-D9A9943E789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Ausbildung und Betreuung</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911225" y="2000250"/>
            <a:ext cx="10369549" cy="4857750"/>
          </a:xfrm>
        </p:spPr>
        <p:txBody>
          <a:bodyPr/>
          <a:lstStyle/>
          <a:p>
            <a:pPr>
              <a:spcBef>
                <a:spcPts val="600"/>
              </a:spcBef>
              <a:spcAft>
                <a:spcPts val="600"/>
              </a:spcAft>
            </a:pPr>
            <a:r>
              <a:rPr lang="en-US" altLang="en-US" dirty="0"/>
              <a:t>Die Bewertung der Leistungen der Lernenden bei der Entwicklung unternehmerischer Fähigkeiten kann eine ganzheitliche Sichtweise einnehmen, die auch das Lernumfeld und die Lernergebnisse berücksichtigt und interaktives, effektives und aktives Lernen erleichtert.</a:t>
            </a:r>
            <a:endParaRPr lang="vi-VN" altLang="en-US" dirty="0"/>
          </a:p>
          <a:p>
            <a:pPr>
              <a:spcBef>
                <a:spcPts val="600"/>
              </a:spcBef>
              <a:spcAft>
                <a:spcPts val="600"/>
              </a:spcAft>
            </a:pPr>
            <a:r>
              <a:rPr lang="en-US" altLang="en-US" dirty="0"/>
              <a:t>Mentoring ist eine erfahrene Methode zur Unterstützung des individuellen Lernens und zum Erwerb persönlicher und beruflicher Fähigkeiten für neue Berufe.</a:t>
            </a:r>
            <a:endParaRPr lang="vi-VN" altLang="en-US" dirty="0"/>
          </a:p>
          <a:p>
            <a:pPr>
              <a:spcBef>
                <a:spcPts val="600"/>
              </a:spcBef>
              <a:spcAft>
                <a:spcPts val="600"/>
              </a:spcAft>
            </a:pPr>
            <a:r>
              <a:rPr lang="en-US" altLang="en-US" dirty="0"/>
              <a:t>Es gibt zwar Untersuchungen zu den Ergebnissen des Mentoring im Allgemeinen, aber nur wenige Untersuchungen zum Mentoring.</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Unternehmerische Fähigkeiten und Mentoring</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a:extLst>
              <a:ext uri="{FF2B5EF4-FFF2-40B4-BE49-F238E27FC236}">
                <a16:creationId xmlns:a16="http://schemas.microsoft.com/office/drawing/2014/main" id="{2436B2D3-3E9C-8326-AE21-E06F5D01D34B}"/>
              </a:ext>
            </a:extLst>
          </p:cNvPr>
          <p:cNvSpPr>
            <a:spLocks noGrp="1" noChangeArrowheads="1"/>
          </p:cNvSpPr>
          <p:nvPr>
            <p:ph idx="4294967295"/>
          </p:nvPr>
        </p:nvSpPr>
        <p:spPr>
          <a:xfrm>
            <a:off x="479177" y="2348880"/>
            <a:ext cx="11233645" cy="4857750"/>
          </a:xfrm>
        </p:spPr>
        <p:txBody>
          <a:bodyPr/>
          <a:lstStyle/>
          <a:p>
            <a:pPr>
              <a:spcBef>
                <a:spcPts val="600"/>
              </a:spcBef>
              <a:spcAft>
                <a:spcPts val="600"/>
              </a:spcAft>
            </a:pPr>
            <a:r>
              <a:rPr lang="en-US" altLang="en-US" dirty="0"/>
              <a:t>Mentoring bietet eine Reihe von Vorteilen für Arbeitnehmer, die in Unternehmen ausbilden.</a:t>
            </a:r>
            <a:endParaRPr lang="vi-VN" altLang="en-US" dirty="0"/>
          </a:p>
          <a:p>
            <a:pPr>
              <a:spcBef>
                <a:spcPts val="600"/>
              </a:spcBef>
              <a:spcAft>
                <a:spcPts val="600"/>
              </a:spcAft>
            </a:pPr>
            <a:r>
              <a:rPr lang="en-US" altLang="en-US" dirty="0"/>
              <a:t>Interdisziplinäres Team-Mentoring hat in den letzten Jahren an Bedeutung gewonnen und spiegelt die Notwendigkeit einer veränderten Ausrichtung des Mentoring wider, da verschiedene unternehmerische Entwicklungen und Bereiche zunehmend multidisziplinär sind.</a:t>
            </a:r>
            <a:endParaRPr lang="vi-VN" altLang="en-US" dirty="0"/>
          </a:p>
        </p:txBody>
      </p:sp>
      <p:sp>
        <p:nvSpPr>
          <p:cNvPr id="18435" name="Titel 1">
            <a:extLst>
              <a:ext uri="{FF2B5EF4-FFF2-40B4-BE49-F238E27FC236}">
                <a16:creationId xmlns:a16="http://schemas.microsoft.com/office/drawing/2014/main" id="{6043AB6A-0BDB-8EB4-DE11-543375D5220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Unternehmerische Fähigkeiten und Mentoring</a:t>
            </a:r>
          </a:p>
        </p:txBody>
      </p:sp>
    </p:spTree>
    <p:extLst>
      <p:ext uri="{BB962C8B-B14F-4D97-AF65-F5344CB8AC3E}">
        <p14:creationId xmlns:p14="http://schemas.microsoft.com/office/powerpoint/2010/main" val="2807772999"/>
      </p:ext>
    </p:extLst>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6">
            <a:extLst>
              <a:ext uri="{FF2B5EF4-FFF2-40B4-BE49-F238E27FC236}">
                <a16:creationId xmlns:a16="http://schemas.microsoft.com/office/drawing/2014/main" id="{56352A1A-AA55-8559-D480-F351DD1D0971}"/>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4F5E1F55-EA68-34CA-525C-2B5A3522D63F}"/>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0F8CB542-AAB5-5387-F0AB-AF19E6A24C66}"/>
              </a:ext>
            </a:extLst>
          </p:cNvPr>
          <p:cNvSpPr txBox="1">
            <a:spLocks noChangeArrowheads="1"/>
          </p:cNvSpPr>
          <p:nvPr/>
        </p:nvSpPr>
        <p:spPr bwMode="auto">
          <a:xfrm>
            <a:off x="550863" y="1690688"/>
            <a:ext cx="11522075" cy="4878387"/>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800" dirty="0">
                <a:latin typeface="+mn-lt"/>
              </a:rPr>
              <a:t>Der Begriff hielt in den 1990er Jahren mit dem Aufkommen des World Wide Web Einzug in den Alltag.</a:t>
            </a:r>
          </a:p>
          <a:p>
            <a:pPr eaLnBrk="1" fontAlgn="auto" hangingPunct="1">
              <a:spcBef>
                <a:spcPts val="600"/>
              </a:spcBef>
              <a:spcAft>
                <a:spcPts val="0"/>
              </a:spcAft>
              <a:buFontTx/>
              <a:buNone/>
              <a:defRPr/>
            </a:pPr>
            <a:r>
              <a:rPr lang="ro-RO" altLang="en-US" sz="2400" b="1" i="1" dirty="0">
                <a:latin typeface="+mn-lt"/>
              </a:rPr>
              <a:t>Cyber-Infrastrukturen - </a:t>
            </a:r>
            <a:r>
              <a:rPr lang="ro-RO" altLang="en-US" sz="2400" i="1" dirty="0">
                <a:latin typeface="+mn-lt"/>
              </a:rPr>
              <a:t>Informations- und Kommunikationstechnologie-Infrastrukturen, die aus Computersystemen, zugehörigen Anwendungen, Netzen und elektronischen Kommunikationsdiensten bestehen;</a:t>
            </a:r>
            <a:endParaRPr lang="en-US" altLang="en-US" sz="2400" i="1" dirty="0">
              <a:latin typeface="+mn-lt"/>
            </a:endParaRPr>
          </a:p>
          <a:p>
            <a:pPr eaLnBrk="1" fontAlgn="auto" hangingPunct="1">
              <a:spcBef>
                <a:spcPts val="600"/>
              </a:spcBef>
              <a:spcAft>
                <a:spcPts val="0"/>
              </a:spcAft>
              <a:buFontTx/>
              <a:buNone/>
              <a:defRPr/>
            </a:pPr>
            <a:r>
              <a:rPr lang="en-US" altLang="en-US" sz="2400" b="1" i="1" dirty="0">
                <a:latin typeface="+mn-lt"/>
              </a:rPr>
              <a:t>Cyberspace - </a:t>
            </a:r>
            <a:r>
              <a:rPr lang="en-US" altLang="en-US" sz="2400" i="1" dirty="0">
                <a:latin typeface="+mn-lt"/>
              </a:rPr>
              <a:t>die virtuelle Umgebung, die durch Cyberinfrastrukturen geschaffen wird, einschließlich der verarbeiteten, gespeicherten oder übertragenen Informationsinhalte sowie der von den Nutzern durchgeführten Aktionen;</a:t>
            </a:r>
          </a:p>
          <a:p>
            <a:pPr eaLnBrk="1" fontAlgn="auto" hangingPunct="1">
              <a:spcBef>
                <a:spcPts val="600"/>
              </a:spcBef>
              <a:spcAft>
                <a:spcPts val="0"/>
              </a:spcAft>
              <a:buFontTx/>
              <a:buNone/>
              <a:defRPr/>
            </a:pPr>
            <a:r>
              <a:rPr lang="en-US" altLang="en-US" sz="2400" b="1" i="1" dirty="0">
                <a:latin typeface="+mn-lt"/>
              </a:rPr>
              <a:t>Cybersicherheit - </a:t>
            </a:r>
            <a:r>
              <a:rPr lang="en-US" altLang="en-US" sz="2400" i="1" dirty="0">
                <a:latin typeface="+mn-lt"/>
              </a:rPr>
              <a:t>der Zustand der Normalität, der sich aus der Anwendung einer Reihe proaktiver und reaktiver Maßnahmen ergibt, die die Vertraulichkeit, Integrität, Verfügbarkeit, Authentizität und Nichtabstreitbarkeit von Informationen in elektronischem Format, von öffentlichen oder privaten Ressourcen und Diensten im Cyberspace gewährleisten.</a:t>
            </a:r>
            <a:endParaRPr lang="en-US" altLang="en-US" sz="2400" dirty="0">
              <a:latin typeface="+mn-lt"/>
            </a:endParaRPr>
          </a:p>
        </p:txBody>
      </p:sp>
      <p:sp>
        <p:nvSpPr>
          <p:cNvPr id="19461" name="Titel 1">
            <a:extLst>
              <a:ext uri="{FF2B5EF4-FFF2-40B4-BE49-F238E27FC236}">
                <a16:creationId xmlns:a16="http://schemas.microsoft.com/office/drawing/2014/main" id="{6D0523E0-D192-E966-1D35-53B8F5B2C0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6">
            <a:extLst>
              <a:ext uri="{FF2B5EF4-FFF2-40B4-BE49-F238E27FC236}">
                <a16:creationId xmlns:a16="http://schemas.microsoft.com/office/drawing/2014/main" id="{B015B09F-8F10-C4FA-AED9-E18A12B4D9D6}"/>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B9E74059-466A-48BB-7331-7594A951CC66}"/>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2532" name="TextBox 1">
            <a:extLst>
              <a:ext uri="{FF2B5EF4-FFF2-40B4-BE49-F238E27FC236}">
                <a16:creationId xmlns:a16="http://schemas.microsoft.com/office/drawing/2014/main" id="{6ACD42E2-94BF-8B4D-9DBA-544C14CDD4C1}"/>
              </a:ext>
            </a:extLst>
          </p:cNvPr>
          <p:cNvSpPr txBox="1">
            <a:spLocks noChangeArrowheads="1"/>
          </p:cNvSpPr>
          <p:nvPr/>
        </p:nvSpPr>
        <p:spPr bwMode="auto">
          <a:xfrm>
            <a:off x="623392" y="1989932"/>
            <a:ext cx="11233150" cy="4154984"/>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200" b="1" i="1" dirty="0">
                <a:latin typeface="+mn-lt"/>
              </a:rPr>
              <a:t>Cyberverteidigung - </a:t>
            </a:r>
            <a:r>
              <a:rPr lang="en-US" altLang="en-US" sz="2200" i="1" dirty="0">
                <a:latin typeface="+mn-lt"/>
              </a:rPr>
              <a:t>Maßnahmen im Cyberspace zum Schutz, zur Überwachung, zur Analyse, zur Aufdeckung, zur Abwehr von Angriffen und zur Gewährleistung einer rechtzeitigen Reaktion auf Bedrohungen der Cyberinfrastruktur, die speziell die nationale Verteidigung betreffen;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Operationen in Computernetzen </a:t>
            </a:r>
            <a:r>
              <a:rPr lang="en-US" altLang="en-US" sz="2200" i="1" dirty="0">
                <a:latin typeface="+mn-lt"/>
              </a:rPr>
              <a:t>- der komplexe Prozess der Planung, Koordinierung, Synchronisierung, Harmonisierung und Durchführung von Aktionen im Cyberspace zum Schutz, zur Kontrolle und zur Nutzung von Computernetzen, um eine Informationsüberlegenheit zu erlangen und gleichzeitig die Fähigkeiten des Gegners zu neutralisieren;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Cyber-Bedrohung </a:t>
            </a:r>
            <a:r>
              <a:rPr lang="en-US" altLang="en-US" sz="2200" i="1" dirty="0">
                <a:latin typeface="+mn-lt"/>
              </a:rPr>
              <a:t>- Umstand oder Ereignis, das eine potenzielle Gefahr für die Cybersicherheit darstellt;</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Cyberangriff </a:t>
            </a:r>
            <a:r>
              <a:rPr lang="en-US" altLang="en-US" sz="2200" i="1" dirty="0">
                <a:latin typeface="+mn-lt"/>
              </a:rPr>
              <a:t>- feindliche Handlung im Cyberspace, die die Cybersicherheit beeinträchtigen kann;</a:t>
            </a:r>
            <a:endParaRPr lang="en-US" altLang="en-US" sz="2200" dirty="0">
              <a:latin typeface="+mn-lt"/>
            </a:endParaRPr>
          </a:p>
          <a:p>
            <a:pPr eaLnBrk="1" fontAlgn="auto" hangingPunct="1">
              <a:spcBef>
                <a:spcPts val="600"/>
              </a:spcBef>
              <a:spcAft>
                <a:spcPts val="0"/>
              </a:spcAft>
              <a:buFontTx/>
              <a:buNone/>
              <a:defRPr/>
            </a:pPr>
            <a:r>
              <a:rPr lang="en-US" altLang="en-US" sz="2200" b="1" i="1" dirty="0">
                <a:latin typeface="+mn-lt"/>
              </a:rPr>
              <a:t>Cybervorfall </a:t>
            </a:r>
            <a:r>
              <a:rPr lang="en-US" altLang="en-US" sz="2200" i="1" dirty="0">
                <a:latin typeface="+mn-lt"/>
              </a:rPr>
              <a:t>- Ereignis im Cyberspace, dessen Folgen die Cybersicherheit beeinträchtigen;</a:t>
            </a:r>
            <a:endParaRPr lang="en-US" altLang="en-US" sz="2200" dirty="0">
              <a:latin typeface="+mn-lt"/>
            </a:endParaRPr>
          </a:p>
        </p:txBody>
      </p:sp>
      <p:sp>
        <p:nvSpPr>
          <p:cNvPr id="20485" name="Titel 1">
            <a:extLst>
              <a:ext uri="{FF2B5EF4-FFF2-40B4-BE49-F238E27FC236}">
                <a16:creationId xmlns:a16="http://schemas.microsoft.com/office/drawing/2014/main" id="{1C29B6D6-D442-761D-6453-609538DDE32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6">
            <a:extLst>
              <a:ext uri="{FF2B5EF4-FFF2-40B4-BE49-F238E27FC236}">
                <a16:creationId xmlns:a16="http://schemas.microsoft.com/office/drawing/2014/main" id="{C17F89DC-1667-7D07-880B-9FAF3D6C04A9}"/>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0F416534-DF1B-C48F-CF3C-1EF7410EF22C}"/>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1508" name="TextBox 1">
            <a:extLst>
              <a:ext uri="{FF2B5EF4-FFF2-40B4-BE49-F238E27FC236}">
                <a16:creationId xmlns:a16="http://schemas.microsoft.com/office/drawing/2014/main" id="{199828F4-E4E3-58D6-BC2B-D624BF401BA6}"/>
              </a:ext>
            </a:extLst>
          </p:cNvPr>
          <p:cNvSpPr txBox="1">
            <a:spLocks noChangeArrowheads="1"/>
          </p:cNvSpPr>
          <p:nvPr/>
        </p:nvSpPr>
        <p:spPr bwMode="auto">
          <a:xfrm>
            <a:off x="623392" y="2212975"/>
            <a:ext cx="11304587" cy="401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ts val="600"/>
              </a:spcBef>
              <a:buFontTx/>
              <a:buNone/>
            </a:pPr>
            <a:r>
              <a:rPr lang="en-US" altLang="en-US" sz="2400" b="1" i="1" dirty="0">
                <a:latin typeface="Arial" panose="020B0604020202020204" pitchFamily="34" charset="0"/>
              </a:rPr>
              <a:t>Cyberspionage - </a:t>
            </a:r>
            <a:r>
              <a:rPr lang="en-US" altLang="en-US" sz="2400" i="1" dirty="0">
                <a:latin typeface="Arial" panose="020B0604020202020204" pitchFamily="34" charset="0"/>
              </a:rPr>
              <a:t>Handlungen, die im Cyberspace mit dem Ziel durchgeführt werden, unbefugt vertrauliche Informationen im Interesse einer staatlichen oder nichtstaatlichen Einrichtung zu erlangen;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Computerkriminalität - </a:t>
            </a:r>
            <a:r>
              <a:rPr lang="en-US" altLang="en-US" sz="2400" i="1" dirty="0">
                <a:latin typeface="Arial" panose="020B0604020202020204" pitchFamily="34" charset="0"/>
              </a:rPr>
              <a:t>alle im Strafrecht oder in anderen Sondergesetzen vorgesehenen Handlungen, die eine soziale Gefahr darstellen und schuldhaft über oder an Cyber-Infrastrukturen begangen werden;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Schwachstelle im Cyberspace </a:t>
            </a:r>
            <a:r>
              <a:rPr lang="en-US" altLang="en-US" sz="2400" i="1" dirty="0">
                <a:latin typeface="Arial" panose="020B0604020202020204" pitchFamily="34" charset="0"/>
              </a:rPr>
              <a:t>- Schwäche in der Konzeption und Umsetzung von Cyberinfrastrukturen oder damit verbundenen Sicherheitsmaßnahmen, die von einer Bedrohung ausgenutzt werden kann;</a:t>
            </a:r>
            <a:endParaRPr lang="en-US" altLang="en-US" sz="2400" dirty="0">
              <a:latin typeface="Arial" panose="020B0604020202020204" pitchFamily="34" charset="0"/>
            </a:endParaRPr>
          </a:p>
          <a:p>
            <a:pPr eaLnBrk="1" hangingPunct="1">
              <a:lnSpc>
                <a:spcPct val="100000"/>
              </a:lnSpc>
              <a:spcBef>
                <a:spcPts val="600"/>
              </a:spcBef>
              <a:buFontTx/>
              <a:buNone/>
            </a:pPr>
            <a:r>
              <a:rPr lang="en-US" altLang="en-US" sz="2400" b="1" i="1" dirty="0">
                <a:latin typeface="Arial" panose="020B0604020202020204" pitchFamily="34" charset="0"/>
              </a:rPr>
              <a:t>Sicherheitsrisiko im Cyberspace - </a:t>
            </a:r>
            <a:r>
              <a:rPr lang="en-US" altLang="en-US" sz="2400" i="1" dirty="0">
                <a:latin typeface="Arial" panose="020B0604020202020204" pitchFamily="34" charset="0"/>
              </a:rPr>
              <a:t>die Wahrscheinlichkeit, dass eine Bedrohung eintritt, die eine spezifische Schwachstelle von Cyberinfrastrukturen ausnutzt;</a:t>
            </a:r>
            <a:endParaRPr lang="en-US" altLang="en-US" sz="2400" dirty="0">
              <a:latin typeface="Arial" panose="020B0604020202020204" pitchFamily="34" charset="0"/>
            </a:endParaRPr>
          </a:p>
        </p:txBody>
      </p:sp>
      <p:sp>
        <p:nvSpPr>
          <p:cNvPr id="21509" name="Titel 1">
            <a:extLst>
              <a:ext uri="{FF2B5EF4-FFF2-40B4-BE49-F238E27FC236}">
                <a16:creationId xmlns:a16="http://schemas.microsoft.com/office/drawing/2014/main" id="{6FAA8E67-75C9-EE14-6804-548C1F4D2C5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6">
            <a:extLst>
              <a:ext uri="{FF2B5EF4-FFF2-40B4-BE49-F238E27FC236}">
                <a16:creationId xmlns:a16="http://schemas.microsoft.com/office/drawing/2014/main" id="{C999B906-93B2-E387-2D1F-47DACFEE1462}"/>
              </a:ext>
            </a:extLst>
          </p:cNvPr>
          <p:cNvSpPr>
            <a:spLocks noChangeArrowheads="1"/>
          </p:cNvSpPr>
          <p:nvPr/>
        </p:nvSpPr>
        <p:spPr bwMode="auto">
          <a:xfrm>
            <a:off x="3863975" y="2852738"/>
            <a:ext cx="3168650"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eaLnBrk="1" hangingPunct="1">
              <a:lnSpc>
                <a:spcPct val="80000"/>
              </a:lnSpc>
              <a:spcBef>
                <a:spcPct val="0"/>
              </a:spcBef>
              <a:buFontTx/>
              <a:buNone/>
            </a:pPr>
            <a:br>
              <a:rPr lang="en-US" altLang="bg-BG" sz="1800">
                <a:solidFill>
                  <a:schemeClr val="tx2"/>
                </a:solidFill>
                <a:latin typeface="Arial" panose="020B0604020202020204" pitchFamily="34" charset="0"/>
              </a:rPr>
            </a:br>
            <a:endParaRPr lang="bg-BG" altLang="bg-BG" sz="1800">
              <a:solidFill>
                <a:schemeClr val="tx2"/>
              </a:solidFill>
              <a:latin typeface="Arial" panose="020B0604020202020204" pitchFamily="34" charset="0"/>
            </a:endParaRPr>
          </a:p>
        </p:txBody>
      </p:sp>
      <p:sp>
        <p:nvSpPr>
          <p:cNvPr id="25611" name="Text Box 11">
            <a:extLst>
              <a:ext uri="{FF2B5EF4-FFF2-40B4-BE49-F238E27FC236}">
                <a16:creationId xmlns:a16="http://schemas.microsoft.com/office/drawing/2014/main" id="{FAA33B8A-436D-72F2-0F51-C34F13B5B3E5}"/>
              </a:ext>
            </a:extLst>
          </p:cNvPr>
          <p:cNvSpPr txBox="1">
            <a:spLocks noChangeArrowheads="1"/>
          </p:cNvSpPr>
          <p:nvPr/>
        </p:nvSpPr>
        <p:spPr bwMode="auto">
          <a:xfrm>
            <a:off x="3935413" y="2708275"/>
            <a:ext cx="38893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defTabSz="4572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eaLnBrk="1" hangingPunct="1">
              <a:lnSpc>
                <a:spcPct val="100000"/>
              </a:lnSpc>
              <a:spcBef>
                <a:spcPct val="0"/>
              </a:spcBef>
              <a:buFontTx/>
              <a:buNone/>
            </a:pPr>
            <a:endParaRPr lang="en-US" altLang="bg-BG" sz="1800">
              <a:latin typeface="Arial" panose="020B0604020202020204" pitchFamily="34" charset="0"/>
            </a:endParaRPr>
          </a:p>
        </p:txBody>
      </p:sp>
      <p:sp>
        <p:nvSpPr>
          <p:cNvPr id="23556" name="TextBox 1">
            <a:extLst>
              <a:ext uri="{FF2B5EF4-FFF2-40B4-BE49-F238E27FC236}">
                <a16:creationId xmlns:a16="http://schemas.microsoft.com/office/drawing/2014/main" id="{7ED1FFC2-9D1B-355D-578C-B4A2CC5511F8}"/>
              </a:ext>
            </a:extLst>
          </p:cNvPr>
          <p:cNvSpPr txBox="1">
            <a:spLocks noChangeArrowheads="1"/>
          </p:cNvSpPr>
          <p:nvPr/>
        </p:nvSpPr>
        <p:spPr bwMode="auto">
          <a:xfrm>
            <a:off x="659606" y="2174875"/>
            <a:ext cx="10872788" cy="4092575"/>
          </a:xfrm>
          <a:prstGeom prst="rect">
            <a:avLst/>
          </a:prstGeom>
          <a:noFill/>
          <a:ln>
            <a:noFill/>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fontAlgn="auto" hangingPunct="1">
              <a:spcBef>
                <a:spcPts val="600"/>
              </a:spcBef>
              <a:spcAft>
                <a:spcPts val="0"/>
              </a:spcAft>
              <a:buFontTx/>
              <a:buNone/>
              <a:defRPr/>
            </a:pPr>
            <a:r>
              <a:rPr lang="en-US" altLang="en-US" sz="2400" b="1" i="1" dirty="0">
                <a:latin typeface="+mn-lt"/>
              </a:rPr>
              <a:t>Cyber-Terrorismus </a:t>
            </a:r>
            <a:r>
              <a:rPr lang="en-US" altLang="en-US" sz="2400" i="1" dirty="0">
                <a:latin typeface="+mn-lt"/>
              </a:rPr>
              <a:t>- von politisch, ideologisch oder religiös motivierten Einzelpersonen, Gruppen oder Organisationen im Cyberspace durchgeführte vorsätzliche Aktivitäten, die materielle Zerstörung oder Opfer verursachen können und geeignet sind, Panik oder Terror auszulösen;</a:t>
            </a:r>
          </a:p>
          <a:p>
            <a:pPr eaLnBrk="1" fontAlgn="auto" hangingPunct="1">
              <a:spcBef>
                <a:spcPts val="600"/>
              </a:spcBef>
              <a:spcAft>
                <a:spcPts val="0"/>
              </a:spcAft>
              <a:buFontTx/>
              <a:buNone/>
              <a:defRPr/>
            </a:pPr>
            <a:r>
              <a:rPr lang="en-US" altLang="en-US" sz="2400" b="1" i="1" dirty="0">
                <a:latin typeface="+mn-lt"/>
              </a:rPr>
              <a:t>Identitätsmanagement </a:t>
            </a:r>
            <a:r>
              <a:rPr lang="en-US" altLang="en-US" sz="2400" i="1" dirty="0">
                <a:latin typeface="+mn-lt"/>
              </a:rPr>
              <a:t>- Methoden zur Validierung der Identität von Personen beim Zugang zu bestimmten Cyber-Infrastrukturen;</a:t>
            </a:r>
          </a:p>
          <a:p>
            <a:pPr eaLnBrk="1" fontAlgn="auto" hangingPunct="1">
              <a:spcBef>
                <a:spcPts val="600"/>
              </a:spcBef>
              <a:spcAft>
                <a:spcPts val="0"/>
              </a:spcAft>
              <a:buFontTx/>
              <a:buNone/>
              <a:defRPr/>
            </a:pPr>
            <a:r>
              <a:rPr lang="en-US" altLang="en-US" sz="2400" b="1" i="1" dirty="0">
                <a:latin typeface="+mn-lt"/>
              </a:rPr>
              <a:t>Risikomanagement </a:t>
            </a:r>
            <a:r>
              <a:rPr lang="en-US" altLang="en-US" sz="2400" i="1" dirty="0">
                <a:latin typeface="+mn-lt"/>
              </a:rPr>
              <a:t>- ein komplexer, kontinuierlicher und flexibler Prozess der Identifizierung, Bewertung und Bekämpfung von Cybersicherheitsrisiken, der auf dem Einsatz komplexer Techniken und Instrumente beruht, um Verluste jeglicher Art zu verhindern;</a:t>
            </a:r>
            <a:endParaRPr lang="en-US" altLang="en-US" sz="2400" dirty="0">
              <a:latin typeface="+mn-lt"/>
            </a:endParaRPr>
          </a:p>
          <a:p>
            <a:pPr eaLnBrk="1" fontAlgn="auto" hangingPunct="1">
              <a:spcBef>
                <a:spcPts val="600"/>
              </a:spcBef>
              <a:spcAft>
                <a:spcPts val="0"/>
              </a:spcAft>
              <a:buFontTx/>
              <a:buNone/>
              <a:defRPr/>
            </a:pPr>
            <a:endParaRPr lang="en-US" altLang="en-US" sz="2400" dirty="0">
              <a:latin typeface="+mn-lt"/>
            </a:endParaRPr>
          </a:p>
          <a:p>
            <a:pPr eaLnBrk="1" fontAlgn="auto" hangingPunct="1">
              <a:spcBef>
                <a:spcPts val="600"/>
              </a:spcBef>
              <a:spcAft>
                <a:spcPts val="0"/>
              </a:spcAft>
              <a:buFontTx/>
              <a:buNone/>
              <a:defRPr/>
            </a:pPr>
            <a:endParaRPr lang="en-US" altLang="en-US" sz="2400" i="1" dirty="0">
              <a:latin typeface="+mn-lt"/>
            </a:endParaRPr>
          </a:p>
        </p:txBody>
      </p:sp>
      <p:sp>
        <p:nvSpPr>
          <p:cNvPr id="22533" name="Titel 1">
            <a:extLst>
              <a:ext uri="{FF2B5EF4-FFF2-40B4-BE49-F238E27FC236}">
                <a16:creationId xmlns:a16="http://schemas.microsoft.com/office/drawing/2014/main" id="{6C494794-BF2A-C15C-49BA-6CF4F3F296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Konzepte, Definitionen und Begriffe</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8" presetClass="entr" presetSubtype="0" accel="100000" fill="hold" grpId="0" nodeType="afterEffect" nodePh="1">
                                  <p:stCondLst>
                                    <p:cond delay="0"/>
                                  </p:stCondLst>
                                  <p:endCondLst>
                                    <p:cond evt="begin" delay="0">
                                      <p:tn val="5"/>
                                    </p:cond>
                                  </p:endCondLst>
                                  <p:childTnLst>
                                    <p:set>
                                      <p:cBhvr>
                                        <p:cTn id="6" dur="1" fill="hold">
                                          <p:stCondLst>
                                            <p:cond delay="0"/>
                                          </p:stCondLst>
                                        </p:cTn>
                                        <p:tgtEl>
                                          <p:spTgt spid="25611"/>
                                        </p:tgtEl>
                                        <p:attrNameLst>
                                          <p:attrName>style.visibility</p:attrName>
                                        </p:attrNameLst>
                                      </p:cBhvr>
                                      <p:to>
                                        <p:strVal val="visible"/>
                                      </p:to>
                                    </p:set>
                                    <p:anim calcmode="lin" valueType="num">
                                      <p:cBhvr>
                                        <p:cTn id="7" dur="3000" fill="hold"/>
                                        <p:tgtEl>
                                          <p:spTgt spid="25611"/>
                                        </p:tgtEl>
                                        <p:attrNameLst>
                                          <p:attrName>ppt_w</p:attrName>
                                        </p:attrNameLst>
                                      </p:cBhvr>
                                      <p:tavLst>
                                        <p:tav tm="0">
                                          <p:val>
                                            <p:strVal val="#ppt_w*2.5"/>
                                          </p:val>
                                        </p:tav>
                                        <p:tav tm="100000">
                                          <p:val>
                                            <p:strVal val="#ppt_w"/>
                                          </p:val>
                                        </p:tav>
                                      </p:tavLst>
                                    </p:anim>
                                    <p:anim calcmode="lin" valueType="num">
                                      <p:cBhvr>
                                        <p:cTn id="8" dur="3000" fill="hold"/>
                                        <p:tgtEl>
                                          <p:spTgt spid="25611"/>
                                        </p:tgtEl>
                                        <p:attrNameLst>
                                          <p:attrName>ppt_h</p:attrName>
                                        </p:attrNameLst>
                                      </p:cBhvr>
                                      <p:tavLst>
                                        <p:tav tm="0">
                                          <p:val>
                                            <p:strVal val="#ppt_h*0.01"/>
                                          </p:val>
                                        </p:tav>
                                        <p:tav tm="100000">
                                          <p:val>
                                            <p:strVal val="#ppt_h"/>
                                          </p:val>
                                        </p:tav>
                                      </p:tavLst>
                                    </p:anim>
                                    <p:anim calcmode="lin" valueType="num">
                                      <p:cBhvr>
                                        <p:cTn id="9" dur="3000" fill="hold"/>
                                        <p:tgtEl>
                                          <p:spTgt spid="25611"/>
                                        </p:tgtEl>
                                        <p:attrNameLst>
                                          <p:attrName>ppt_x</p:attrName>
                                        </p:attrNameLst>
                                      </p:cBhvr>
                                      <p:tavLst>
                                        <p:tav tm="0">
                                          <p:val>
                                            <p:strVal val="#ppt_x"/>
                                          </p:val>
                                        </p:tav>
                                        <p:tav tm="100000">
                                          <p:val>
                                            <p:strVal val="#ppt_x"/>
                                          </p:val>
                                        </p:tav>
                                      </p:tavLst>
                                    </p:anim>
                                    <p:anim calcmode="lin" valueType="num">
                                      <p:cBhvr>
                                        <p:cTn id="10" dur="3000" fill="hold"/>
                                        <p:tgtEl>
                                          <p:spTgt spid="25611"/>
                                        </p:tgtEl>
                                        <p:attrNameLst>
                                          <p:attrName>ppt_y</p:attrName>
                                        </p:attrNameLst>
                                      </p:cBhvr>
                                      <p:tavLst>
                                        <p:tav tm="0">
                                          <p:val>
                                            <p:strVal val="#ppt_h+1"/>
                                          </p:val>
                                        </p:tav>
                                        <p:tav tm="100000">
                                          <p:val>
                                            <p:strVal val="#ppt_y"/>
                                          </p:val>
                                        </p:tav>
                                      </p:tavLst>
                                    </p:anim>
                                    <p:animEffect transition="in" filter="fade">
                                      <p:cBhvr>
                                        <p:cTn id="11" dur="3000"/>
                                        <p:tgtEl>
                                          <p:spTgt spid="25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132856"/>
            <a:ext cx="11088612" cy="4525962"/>
          </a:xfrm>
        </p:spPr>
        <p:txBody>
          <a:bodyPr rtlCol="0">
            <a:noAutofit/>
          </a:bodyPr>
          <a:lstStyle/>
          <a:p>
            <a:pPr marL="0" indent="0" fontAlgn="auto">
              <a:spcBef>
                <a:spcPts val="600"/>
              </a:spcBef>
              <a:spcAft>
                <a:spcPts val="300"/>
              </a:spcAft>
              <a:buFont typeface="Arial" panose="020B0604020202020204" pitchFamily="34" charset="0"/>
              <a:buNone/>
              <a:defRPr/>
            </a:pPr>
            <a:r>
              <a:rPr lang="en-US" dirty="0"/>
              <a:t>Gemäß der INTOSAI-Norm GOV 9100 "Richtlinien für Normen der internen Kontrolle"</a:t>
            </a:r>
            <a:endParaRPr lang="vi-VN" dirty="0"/>
          </a:p>
          <a:p>
            <a:pPr fontAlgn="auto">
              <a:spcBef>
                <a:spcPts val="600"/>
              </a:spcBef>
              <a:spcAft>
                <a:spcPts val="300"/>
              </a:spcAft>
              <a:defRPr/>
            </a:pPr>
            <a:r>
              <a:rPr lang="en-US" sz="2400" dirty="0"/>
              <a:t>Im Jahr 2001 wurde auf dem Kongress der Internationalen Organisation der Obersten Rechnungskontrollbehörden (INCOSAI) beschlossen, die ursprünglich 1992 herausgegebenen INTOSAI-Leitlinien für Normen der internen Kontrolle im öffentlichen Sektor zu aktualisieren, indem alle Aspekte der jüngsten Entwicklungen im Bereich der internen Kontrolle in das Dokument aufgenommen und eine Reihe von Elementen des COSO-Modells (Internal Control - Integrated Framework) integriert wurden.</a:t>
            </a:r>
            <a:endParaRPr lang="vi-VN" sz="2400" dirty="0"/>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Steuerungskomponenten</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6B54F-E3E0-7DCE-18A6-C72828370C9E}"/>
              </a:ext>
            </a:extLst>
          </p:cNvPr>
          <p:cNvSpPr>
            <a:spLocks noGrp="1"/>
          </p:cNvSpPr>
          <p:nvPr>
            <p:ph idx="4294967295"/>
          </p:nvPr>
        </p:nvSpPr>
        <p:spPr>
          <a:xfrm>
            <a:off x="551694" y="2270126"/>
            <a:ext cx="11088612" cy="4525962"/>
          </a:xfrm>
        </p:spPr>
        <p:txBody>
          <a:bodyPr rtlCol="0">
            <a:noAutofit/>
          </a:bodyPr>
          <a:lstStyle/>
          <a:p>
            <a:pPr fontAlgn="auto">
              <a:spcBef>
                <a:spcPts val="600"/>
              </a:spcBef>
              <a:spcAft>
                <a:spcPts val="300"/>
              </a:spcAft>
              <a:defRPr/>
            </a:pPr>
            <a:r>
              <a:rPr lang="en-US" sz="2400" dirty="0"/>
              <a:t>Durch die Integration in die Leitlinien - eine Tätigkeit, die von der operativen Gruppe des Normenausschusses für die interne Kontrolle der INTOSAI durchgeführt wurde - wurde versucht, ein einheitliches Verständnis der Vertreter der Obersten Rechnungskontrollbehörden über die Funktionsweise des neuen internen Kontrollsystems zu erreichen.</a:t>
            </a:r>
            <a:endParaRPr lang="vi-VN" sz="2400" dirty="0"/>
          </a:p>
          <a:p>
            <a:pPr fontAlgn="auto">
              <a:spcBef>
                <a:spcPts val="600"/>
              </a:spcBef>
              <a:spcAft>
                <a:spcPts val="300"/>
              </a:spcAft>
              <a:defRPr/>
            </a:pPr>
            <a:r>
              <a:rPr lang="en-US" sz="2400" dirty="0"/>
              <a:t>Die "INTOSAI-Leitlinien für Normen der internen Kontrolle im öffentlichen Sektor" sind Teil der INTOSAI-Kategorie GOV (Leitlinien für gute Regierungsführung) und gelten als äußerst nützlich sowohl für Führungskräfte des öffentlichen Sektors als auch für externe öffentliche Rechnungsprüfer</a:t>
            </a:r>
          </a:p>
        </p:txBody>
      </p:sp>
      <p:sp>
        <p:nvSpPr>
          <p:cNvPr id="23555" name="Titel 1">
            <a:extLst>
              <a:ext uri="{FF2B5EF4-FFF2-40B4-BE49-F238E27FC236}">
                <a16:creationId xmlns:a16="http://schemas.microsoft.com/office/drawing/2014/main" id="{C628D9CD-B661-6937-7A5E-90EC5EB00F5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Steuerungskomponenten</a:t>
            </a:r>
          </a:p>
        </p:txBody>
      </p:sp>
    </p:spTree>
    <p:extLst>
      <p:ext uri="{BB962C8B-B14F-4D97-AF65-F5344CB8AC3E}">
        <p14:creationId xmlns:p14="http://schemas.microsoft.com/office/powerpoint/2010/main" val="1786184258"/>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C7251C-A9AA-62F8-413E-42AD2EFA3371}"/>
              </a:ext>
            </a:extLst>
          </p:cNvPr>
          <p:cNvSpPr>
            <a:spLocks noGrp="1"/>
          </p:cNvSpPr>
          <p:nvPr>
            <p:ph idx="4294967295"/>
          </p:nvPr>
        </p:nvSpPr>
        <p:spPr>
          <a:xfrm>
            <a:off x="550863" y="1844675"/>
            <a:ext cx="11306175" cy="4525963"/>
          </a:xfrm>
        </p:spPr>
        <p:txBody>
          <a:bodyPr rtlCol="0">
            <a:noAutofit/>
          </a:bodyPr>
          <a:lstStyle/>
          <a:p>
            <a:pPr marL="0" indent="0" fontAlgn="auto">
              <a:spcBef>
                <a:spcPts val="600"/>
              </a:spcBef>
              <a:spcAft>
                <a:spcPts val="600"/>
              </a:spcAft>
              <a:buFont typeface="Arial" panose="020B0604020202020204" pitchFamily="34" charset="0"/>
              <a:buNone/>
              <a:defRPr/>
            </a:pPr>
            <a:r>
              <a:rPr lang="vi-VN" dirty="0">
                <a:latin typeface="Calibri" panose="020F0502020204030204" pitchFamily="34" charset="0"/>
                <a:cs typeface="Calibri" panose="020F0502020204030204" pitchFamily="34" charset="0"/>
              </a:rPr>
              <a:t>Potrivit Liniilor directoare INTOSAI GOV 9100), controlul intern este format din cinci componente interdependente (identice cu cele ale modelului COSO):</a:t>
            </a:r>
            <a:r>
              <a:rPr lang="en-US" dirty="0">
                <a:cs typeface="Calibri" panose="020F0502020204030204" pitchFamily="34" charset="0"/>
              </a:rPr>
              <a:t>Gemäß den Richtlinien der INTOSAI GOV 9100) besteht die interne Kontrolle aus fünf voneinander abhängigen Komponenten (identice </a:t>
            </a:r>
            <a:r>
              <a:rPr lang="vi-VN" dirty="0">
                <a:latin typeface="Calibri" panose="020F0502020204030204" pitchFamily="34" charset="0"/>
                <a:cs typeface="Calibri" panose="020F0502020204030204" pitchFamily="34" charset="0"/>
              </a:rPr>
              <a:t>cu cele ale modelului COSO</a:t>
            </a:r>
            <a:r>
              <a:rPr lang="en-US" dirty="0">
                <a:cs typeface="Calibri" panose="020F0502020204030204" pitchFamily="34" charset="0"/>
              </a:rPr>
              <a:t>):</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Kontrolle der Umgebung</a:t>
            </a:r>
            <a:endParaRPr lang="en-US" sz="2400" dirty="0">
              <a:cs typeface="Calibri" panose="020F0502020204030204" pitchFamily="34" charset="0"/>
            </a:endParaRP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Risikobewertung</a:t>
            </a:r>
            <a:endParaRPr lang="vi-VN" sz="2400" dirty="0">
              <a:latin typeface="Calibri" panose="020F0502020204030204" pitchFamily="34" charset="0"/>
              <a:cs typeface="Calibri" panose="020F0502020204030204" pitchFamily="34" charset="0"/>
            </a:endParaRP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Kontrolltätigkeiten</a:t>
            </a:r>
          </a:p>
          <a:p>
            <a:pPr marL="731520" fontAlgn="auto">
              <a:spcBef>
                <a:spcPts val="600"/>
              </a:spcBef>
              <a:spcAft>
                <a:spcPts val="600"/>
              </a:spcAft>
              <a:buFont typeface="Wingdings" pitchFamily="2" charset="2"/>
              <a:buChar char="Ø"/>
              <a:defRPr/>
            </a:pPr>
            <a:r>
              <a:rPr lang="vi-VN" sz="2400" dirty="0">
                <a:latin typeface="Calibri" panose="020F0502020204030204" pitchFamily="34" charset="0"/>
                <a:cs typeface="Calibri" panose="020F0502020204030204" pitchFamily="34" charset="0"/>
              </a:rPr>
              <a:t>Information und Kommunikation</a:t>
            </a:r>
          </a:p>
          <a:p>
            <a:pPr marL="731520" fontAlgn="auto">
              <a:spcBef>
                <a:spcPts val="600"/>
              </a:spcBef>
              <a:spcAft>
                <a:spcPts val="600"/>
              </a:spcAft>
              <a:buFont typeface="Wingdings" pitchFamily="2" charset="2"/>
              <a:buChar char="Ø"/>
              <a:defRPr/>
            </a:pPr>
            <a:r>
              <a:rPr lang="en-US" sz="2400" dirty="0">
                <a:cs typeface="Calibri" panose="020F0502020204030204" pitchFamily="34" charset="0"/>
              </a:rPr>
              <a:t>Überwachung</a:t>
            </a:r>
            <a:endParaRPr lang="vi-VN" sz="2400" dirty="0">
              <a:latin typeface="Calibri" panose="020F0502020204030204" pitchFamily="34" charset="0"/>
              <a:cs typeface="Calibri" panose="020F0502020204030204" pitchFamily="34" charset="0"/>
            </a:endParaRPr>
          </a:p>
        </p:txBody>
      </p:sp>
      <p:sp>
        <p:nvSpPr>
          <p:cNvPr id="24579" name="Titel 1">
            <a:extLst>
              <a:ext uri="{FF2B5EF4-FFF2-40B4-BE49-F238E27FC236}">
                <a16:creationId xmlns:a16="http://schemas.microsoft.com/office/drawing/2014/main" id="{636C6361-9C19-C68F-8420-BD10084D5DE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Kontrollnormen</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Content Placeholder 2">
            <a:extLst>
              <a:ext uri="{FF2B5EF4-FFF2-40B4-BE49-F238E27FC236}">
                <a16:creationId xmlns:a16="http://schemas.microsoft.com/office/drawing/2014/main" id="{94687E49-BBDB-312B-9365-128FBDB7A502}"/>
              </a:ext>
            </a:extLst>
          </p:cNvPr>
          <p:cNvSpPr>
            <a:spLocks noGrp="1" noChangeArrowheads="1"/>
          </p:cNvSpPr>
          <p:nvPr>
            <p:ph idx="4294967295"/>
          </p:nvPr>
        </p:nvSpPr>
        <p:spPr>
          <a:xfrm>
            <a:off x="550863" y="1844675"/>
            <a:ext cx="11306175" cy="4525963"/>
          </a:xfrm>
        </p:spPr>
        <p:txBody>
          <a:bodyPr/>
          <a:lstStyle/>
          <a:p>
            <a:pPr marL="0" indent="0">
              <a:spcBef>
                <a:spcPts val="600"/>
              </a:spcBef>
              <a:spcAft>
                <a:spcPts val="600"/>
              </a:spcAft>
              <a:buFont typeface="Arial" panose="020B0604020202020204" pitchFamily="34" charset="0"/>
              <a:buNone/>
            </a:pPr>
            <a:r>
              <a:rPr lang="en-US" altLang="en-US">
                <a:cs typeface="Calibri" panose="020F0502020204030204" pitchFamily="34" charset="0"/>
              </a:rPr>
              <a:t>Die interne Kontrolle soll eine hinreichende Gewähr dafür bieten, dass die Gesamtziele des Organs erreicht werden.</a:t>
            </a:r>
          </a:p>
          <a:p>
            <a:pPr marL="0" indent="0">
              <a:spcBef>
                <a:spcPts val="600"/>
              </a:spcBef>
              <a:spcAft>
                <a:spcPts val="600"/>
              </a:spcAft>
              <a:buFont typeface="Arial" panose="020B0604020202020204" pitchFamily="34" charset="0"/>
              <a:buNone/>
            </a:pPr>
            <a:r>
              <a:rPr lang="en-US" altLang="en-US">
                <a:cs typeface="Calibri" panose="020F0502020204030204" pitchFamily="34" charset="0"/>
              </a:rPr>
              <a:t>Von den Leitern der Einrichtung klar festgelegte Ziele und eine angemessene Haushaltsplanung sind eine zwingende Voraussetzung für eine wirksame interne Kontrolle.</a:t>
            </a:r>
          </a:p>
        </p:txBody>
      </p:sp>
      <p:sp>
        <p:nvSpPr>
          <p:cNvPr id="25603" name="Titel 1">
            <a:extLst>
              <a:ext uri="{FF2B5EF4-FFF2-40B4-BE49-F238E27FC236}">
                <a16:creationId xmlns:a16="http://schemas.microsoft.com/office/drawing/2014/main" id="{331AFA0F-7B84-2EEB-9799-448697309F6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Interne Kontrollnormen</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Content Placeholder 2">
            <a:extLst>
              <a:ext uri="{FF2B5EF4-FFF2-40B4-BE49-F238E27FC236}">
                <a16:creationId xmlns:a16="http://schemas.microsoft.com/office/drawing/2014/main" id="{F8D8351C-7317-0580-FB5C-A691FB8D126C}"/>
              </a:ext>
            </a:extLst>
          </p:cNvPr>
          <p:cNvSpPr>
            <a:spLocks noGrp="1" noChangeArrowheads="1"/>
          </p:cNvSpPr>
          <p:nvPr>
            <p:ph idx="4294967295"/>
          </p:nvPr>
        </p:nvSpPr>
        <p:spPr>
          <a:xfrm>
            <a:off x="623888" y="1916113"/>
            <a:ext cx="11088687" cy="5218112"/>
          </a:xfrm>
        </p:spPr>
        <p:txBody>
          <a:bodyPr/>
          <a:lstStyle/>
          <a:p>
            <a:pPr>
              <a:spcBef>
                <a:spcPts val="600"/>
              </a:spcBef>
            </a:pPr>
            <a:r>
              <a:rPr lang="en-US" altLang="en-US"/>
              <a:t>Das Kontrollumfeld umfasst die allgemeine Einstellung, das Bewusstsein und die Maßnahmen des Managements und der mit der Leitung betrauten Personen in Bezug auf das interne Kontrollsystem und dessen Bedeutung innerhalb der Organisation.</a:t>
            </a:r>
          </a:p>
          <a:p>
            <a:pPr>
              <a:spcBef>
                <a:spcPts val="600"/>
              </a:spcBef>
            </a:pPr>
            <a:r>
              <a:rPr lang="en-US" altLang="en-US"/>
              <a:t>Das Kontrollumfeld gibt den Ton in der Organisation an und beeinflusst das Kontrollbewusstsein auf der Ebene der Mitarbeiter.</a:t>
            </a:r>
            <a:endParaRPr lang="vi-VN" altLang="en-US"/>
          </a:p>
          <a:p>
            <a:pPr>
              <a:spcBef>
                <a:spcPts val="600"/>
              </a:spcBef>
            </a:pPr>
            <a:r>
              <a:rPr lang="en-US" altLang="en-US"/>
              <a:t>Sie stellt die Grundlage für alle anderen Komponenten der internen Kontrolle dar und sorgt für eine einzuhaltende Disziplin innerhalb der Organisation und eine Struktur der Einheit, damit das interne Kontrollsystem wirksam angewendet werden kann.</a:t>
            </a:r>
            <a:endParaRPr lang="vi-VN" altLang="en-US"/>
          </a:p>
          <a:p>
            <a:pPr>
              <a:spcBef>
                <a:spcPts val="600"/>
              </a:spcBef>
            </a:pPr>
            <a:r>
              <a:rPr lang="en-US" altLang="en-US"/>
              <a:t>Das interne Kontrollumfeld ist ein wirksames Instrument zur Verhinderung von Korruption und Betrug.</a:t>
            </a:r>
            <a:endParaRPr lang="vi-VN" altLang="en-US"/>
          </a:p>
        </p:txBody>
      </p:sp>
      <p:sp>
        <p:nvSpPr>
          <p:cNvPr id="26627" name="Titel 1">
            <a:extLst>
              <a:ext uri="{FF2B5EF4-FFF2-40B4-BE49-F238E27FC236}">
                <a16:creationId xmlns:a16="http://schemas.microsoft.com/office/drawing/2014/main" id="{67E8CDE3-53F4-BCEC-D5BB-5EC0071927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842C8D8-A871-3363-80A3-C8F59C50B111}"/>
              </a:ext>
            </a:extLst>
          </p:cNvPr>
          <p:cNvSpPr>
            <a:spLocks noGrp="1"/>
          </p:cNvSpPr>
          <p:nvPr>
            <p:ph idx="4294967295"/>
          </p:nvPr>
        </p:nvSpPr>
        <p:spPr>
          <a:xfrm>
            <a:off x="623888" y="1916113"/>
            <a:ext cx="11088687" cy="5218112"/>
          </a:xfrm>
        </p:spPr>
        <p:txBody>
          <a:bodyPr rtlCol="0">
            <a:noAutofit/>
          </a:bodyPr>
          <a:lstStyle/>
          <a:p>
            <a:pPr fontAlgn="auto">
              <a:spcBef>
                <a:spcPts val="600"/>
              </a:spcBef>
              <a:spcAft>
                <a:spcPts val="0"/>
              </a:spcAft>
              <a:defRPr/>
            </a:pPr>
            <a:r>
              <a:rPr lang="en-US" dirty="0"/>
              <a:t>Die Elemente, die das Kontrollumfeld definieren, sind:</a:t>
            </a:r>
            <a:endParaRPr lang="vi-VN" dirty="0"/>
          </a:p>
          <a:p>
            <a:pPr marL="731520" fontAlgn="auto">
              <a:spcBef>
                <a:spcPts val="600"/>
              </a:spcBef>
              <a:spcAft>
                <a:spcPts val="0"/>
              </a:spcAft>
              <a:buFont typeface="Wingdings" pitchFamily="2" charset="2"/>
              <a:buChar char="Ø"/>
              <a:defRPr/>
            </a:pPr>
            <a:r>
              <a:rPr lang="en-US" sz="2400" dirty="0"/>
              <a:t>persönliche und berufliche Integrität, die von der Leitung für das gesamte Personal aufgestellten ethischen Werte, einschließlich einer ständigen unterstützenden Haltung gegenüber der internen Kontrolle;</a:t>
            </a:r>
            <a:endParaRPr lang="vi-VN" sz="2400" dirty="0"/>
          </a:p>
          <a:p>
            <a:pPr marL="731520" fontAlgn="auto">
              <a:spcBef>
                <a:spcPts val="600"/>
              </a:spcBef>
              <a:spcAft>
                <a:spcPts val="0"/>
              </a:spcAft>
              <a:buFont typeface="Wingdings" pitchFamily="2" charset="2"/>
              <a:buChar char="Ø"/>
              <a:defRPr/>
            </a:pPr>
            <a:r>
              <a:rPr lang="en-US" sz="2400" dirty="0"/>
              <a:t>ein ständiges Bemühen des Managements um die Kompetenz des Personals;</a:t>
            </a:r>
            <a:endParaRPr lang="vi-VN" sz="2400" dirty="0"/>
          </a:p>
          <a:p>
            <a:pPr marL="731520" fontAlgn="auto">
              <a:spcBef>
                <a:spcPts val="600"/>
              </a:spcBef>
              <a:spcAft>
                <a:spcPts val="0"/>
              </a:spcAft>
              <a:buFont typeface="Wingdings" pitchFamily="2" charset="2"/>
              <a:buChar char="Ø"/>
              <a:defRPr/>
            </a:pPr>
            <a:r>
              <a:rPr lang="en-US" sz="2400" dirty="0"/>
              <a:t>"der von oben vorgegebene Ton" (die Philosophie und der Handlungsstil des Managements);</a:t>
            </a:r>
            <a:endParaRPr lang="vi-VN" sz="2400" dirty="0"/>
          </a:p>
          <a:p>
            <a:pPr marL="731520" fontAlgn="auto">
              <a:spcBef>
                <a:spcPts val="600"/>
              </a:spcBef>
              <a:spcAft>
                <a:spcPts val="0"/>
              </a:spcAft>
              <a:buFont typeface="Wingdings" pitchFamily="2" charset="2"/>
              <a:buChar char="Ø"/>
              <a:defRPr/>
            </a:pPr>
            <a:r>
              <a:rPr lang="en-US" sz="2400" dirty="0"/>
              <a:t>die Organisationsstruktur des Unternehmens;</a:t>
            </a:r>
          </a:p>
          <a:p>
            <a:pPr marL="731520" fontAlgn="auto">
              <a:spcBef>
                <a:spcPts val="600"/>
              </a:spcBef>
              <a:spcAft>
                <a:spcPts val="0"/>
              </a:spcAft>
              <a:buFont typeface="Wingdings" pitchFamily="2" charset="2"/>
              <a:buChar char="Ø"/>
              <a:defRPr/>
            </a:pPr>
            <a:r>
              <a:rPr lang="vi-VN" sz="2400" dirty="0"/>
              <a:t>Personalpolitik und -praxis.</a:t>
            </a:r>
            <a:endParaRPr lang="en-US" sz="2400" dirty="0"/>
          </a:p>
        </p:txBody>
      </p:sp>
      <p:sp>
        <p:nvSpPr>
          <p:cNvPr id="27651" name="Titel 1">
            <a:extLst>
              <a:ext uri="{FF2B5EF4-FFF2-40B4-BE49-F238E27FC236}">
                <a16:creationId xmlns:a16="http://schemas.microsoft.com/office/drawing/2014/main" id="{14E0AECB-C3B2-D249-E344-33D55BC48DA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Kontrollumfeld</a:t>
            </a: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Content Placeholder 2">
            <a:extLst>
              <a:ext uri="{FF2B5EF4-FFF2-40B4-BE49-F238E27FC236}">
                <a16:creationId xmlns:a16="http://schemas.microsoft.com/office/drawing/2014/main" id="{B4FF334F-1539-76EC-EEB0-B1F4261295A9}"/>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dirty="0">
                <a:latin typeface="Calibri" panose="020F0502020204030204" pitchFamily="34" charset="0"/>
                <a:cs typeface="Calibri" panose="020F0502020204030204" pitchFamily="34" charset="0"/>
              </a:rPr>
              <a:t>Die Sicherheitskontrollen sind Mittel, die zur Vorbeugung, Erkennung und Bekämpfung von Cyberangriffen eingesetzt werden.</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Unterschiedliche Kontrollmechanismen für die Sicherheit, einschließlich Firewalls und multifaktorielle Sicherheitskontrollen, sind möglich.</a:t>
            </a:r>
          </a:p>
          <a:p>
            <a:pPr>
              <a:spcBef>
                <a:spcPts val="600"/>
              </a:spcBef>
              <a:spcAft>
                <a:spcPts val="600"/>
              </a:spcAft>
            </a:pPr>
            <a:r>
              <a:rPr lang="vi-VN" altLang="en-US" dirty="0">
                <a:latin typeface="Calibri" panose="020F0502020204030204" pitchFamily="34" charset="0"/>
                <a:cs typeface="Calibri" panose="020F0502020204030204" pitchFamily="34" charset="0"/>
              </a:rPr>
              <a:t>O abordare unilaterală a securității cibernetice este pur și simplu depășită și ineficientă. Și, pentru că este imposibil să previi toate atacurile în peisajul actual de amenințări, organizațiile ar trebui să-și evalueze activele pe baza importanței lor pentru companie și să stabilască controale în consecință.</a:t>
            </a:r>
            <a:r>
              <a:rPr lang="de-DE" altLang="en-US" dirty="0">
                <a:latin typeface="Calibri" panose="020F0502020204030204" pitchFamily="34" charset="0"/>
                <a:cs typeface="Calibri" panose="020F0502020204030204" pitchFamily="34" charset="0"/>
              </a:rPr>
              <a:t> (?)</a:t>
            </a:r>
            <a:endParaRPr lang="vi-VN" altLang="en-US" dirty="0">
              <a:latin typeface="Calibri" panose="020F0502020204030204" pitchFamily="34" charset="0"/>
              <a:cs typeface="Calibri" panose="020F0502020204030204" pitchFamily="34" charset="0"/>
            </a:endParaRPr>
          </a:p>
        </p:txBody>
      </p:sp>
      <p:sp>
        <p:nvSpPr>
          <p:cNvPr id="28675" name="Titel 1">
            <a:extLst>
              <a:ext uri="{FF2B5EF4-FFF2-40B4-BE49-F238E27FC236}">
                <a16:creationId xmlns:a16="http://schemas.microsoft.com/office/drawing/2014/main" id="{46DCCB0F-E100-1946-D9EC-C83D09163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1FCF01CF-7114-88E1-7A8F-9B37691481D2}"/>
              </a:ext>
            </a:extLst>
          </p:cNvPr>
          <p:cNvSpPr>
            <a:spLocks noGrp="1" noChangeArrowheads="1"/>
          </p:cNvSpPr>
          <p:nvPr>
            <p:ph idx="4294967295"/>
          </p:nvPr>
        </p:nvSpPr>
        <p:spPr>
          <a:xfrm>
            <a:off x="560388" y="1844675"/>
            <a:ext cx="11152187" cy="5545138"/>
          </a:xfrm>
        </p:spPr>
        <p:txBody>
          <a:bodyPr/>
          <a:lstStyle/>
          <a:p>
            <a:pPr>
              <a:spcBef>
                <a:spcPts val="600"/>
              </a:spcBef>
              <a:spcAft>
                <a:spcPts val="600"/>
              </a:spcAft>
            </a:pPr>
            <a:r>
              <a:rPr lang="vi-VN" altLang="en-US" dirty="0">
                <a:latin typeface="Calibri" panose="020F0502020204030204" pitchFamily="34" charset="0"/>
                <a:cs typeface="Calibri" panose="020F0502020204030204" pitchFamily="34" charset="0"/>
              </a:rPr>
              <a:t>La o provocare se adaugă faptul că este puțin probabil ca angajații să respecte regulile de conformitate dacă sunt implementate controale austere pentru toate activele companiei. </a:t>
            </a:r>
            <a:r>
              <a:rPr lang="de-DE" altLang="en-US" dirty="0">
                <a:latin typeface="Calibri" panose="020F0502020204030204" pitchFamily="34" charset="0"/>
                <a:cs typeface="Calibri" panose="020F0502020204030204" pitchFamily="34" charset="0"/>
              </a:rPr>
              <a:t>(?)</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Severitatea unui control ar trebui să reflecte direct peisajul activelor și al amenințărilor. </a:t>
            </a:r>
            <a:r>
              <a:rPr lang="de-DE" altLang="en-US" dirty="0">
                <a:latin typeface="Calibri" panose="020F0502020204030204" pitchFamily="34" charset="0"/>
                <a:cs typeface="Calibri" panose="020F0502020204030204" pitchFamily="34" charset="0"/>
              </a:rPr>
              <a:t>(?)</a:t>
            </a:r>
            <a:endParaRPr lang="en-US" altLang="en-US" dirty="0">
              <a:cs typeface="Calibri" panose="020F0502020204030204" pitchFamily="34" charset="0"/>
            </a:endParaRPr>
          </a:p>
          <a:p>
            <a:pPr>
              <a:spcBef>
                <a:spcPts val="600"/>
              </a:spcBef>
              <a:spcAft>
                <a:spcPts val="600"/>
              </a:spcAft>
            </a:pPr>
            <a:r>
              <a:rPr lang="vi-VN" altLang="en-US" dirty="0">
                <a:latin typeface="Calibri" panose="020F0502020204030204" pitchFamily="34" charset="0"/>
                <a:cs typeface="Calibri" panose="020F0502020204030204" pitchFamily="34" charset="0"/>
              </a:rPr>
              <a:t>Wenn ein Hacker die persönlichen Daten eines Kunden in der Cloud ausdruckt, kann er zum Beispiel mehrere Männer entlassen, wenn ihr Laptop kompromittiert wurde.</a:t>
            </a:r>
          </a:p>
        </p:txBody>
      </p:sp>
      <p:sp>
        <p:nvSpPr>
          <p:cNvPr id="29699" name="Titel 1">
            <a:extLst>
              <a:ext uri="{FF2B5EF4-FFF2-40B4-BE49-F238E27FC236}">
                <a16:creationId xmlns:a16="http://schemas.microsoft.com/office/drawing/2014/main" id="{A2118E02-A33E-29A5-78E1-1D8BA276AAFB}"/>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Cyber-Sicherheitskontrollen</a:t>
            </a: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551384" y="2276872"/>
            <a:ext cx="10801721" cy="4784725"/>
          </a:xfrm>
        </p:spPr>
        <p:txBody>
          <a:bodyPr rtlCol="0">
            <a:noAutofit/>
          </a:bodyPr>
          <a:lstStyle/>
          <a:p>
            <a:pPr marL="0" indent="0" fontAlgn="auto">
              <a:spcAft>
                <a:spcPts val="0"/>
              </a:spcAft>
              <a:buFont typeface="Arial" panose="020B0604020202020204" pitchFamily="34" charset="0"/>
              <a:buNone/>
              <a:defRPr/>
            </a:pPr>
            <a:r>
              <a:rPr lang="en-US" sz="2400" dirty="0"/>
              <a:t>"Es gibt viele verschiedene Möglichkeiten, Kontrollen durchzuführen, je nachdem, was man zu schützen versucht".</a:t>
            </a:r>
          </a:p>
          <a:p>
            <a:pPr marL="0" indent="0" fontAlgn="auto">
              <a:spcAft>
                <a:spcPts val="0"/>
              </a:spcAft>
              <a:buFont typeface="Arial" panose="020B0604020202020204" pitchFamily="34" charset="0"/>
              <a:buNone/>
              <a:defRPr/>
            </a:pPr>
            <a:r>
              <a:rPr lang="en-US" sz="2400" dirty="0"/>
              <a:t>sagt Joseph MacMillan, Autor von </a:t>
            </a:r>
            <a:r>
              <a:rPr lang="en-US" sz="2400" dirty="0" err="1"/>
              <a:t>Infosec </a:t>
            </a:r>
            <a:r>
              <a:rPr lang="en-US" sz="2400" dirty="0"/>
              <a:t>Strategies and Best Practices und </a:t>
            </a:r>
            <a:r>
              <a:rPr lang="en-US" sz="2400" dirty="0" err="1"/>
              <a:t>Cybersecurity </a:t>
            </a:r>
            <a:r>
              <a:rPr lang="en-US" sz="2400" dirty="0"/>
              <a:t>Global Black Belt bei Microsoft.</a:t>
            </a:r>
          </a:p>
          <a:p>
            <a:pPr marL="0" indent="0" fontAlgn="auto">
              <a:spcAft>
                <a:spcPts val="0"/>
              </a:spcAft>
              <a:buFont typeface="Arial" panose="020B0604020202020204" pitchFamily="34" charset="0"/>
              <a:buNone/>
              <a:defRPr/>
            </a:pPr>
            <a:r>
              <a:rPr lang="en-US" sz="2400" dirty="0"/>
              <a:t>"Was ist die Art der Bedrohung, vor der Sie sich schützen wollen?</a:t>
            </a:r>
          </a:p>
          <a:p>
            <a:pPr marL="0" indent="0" fontAlgn="auto">
              <a:spcAft>
                <a:spcPts val="0"/>
              </a:spcAft>
              <a:buFont typeface="Arial" panose="020B0604020202020204" pitchFamily="34" charset="0"/>
              <a:buNone/>
              <a:defRPr/>
            </a:pPr>
            <a:r>
              <a:rPr lang="en-US" sz="2400" dirty="0"/>
              <a:t>Handelt es sich um einen böswilligen Akteur?</a:t>
            </a:r>
          </a:p>
          <a:p>
            <a:pPr marL="0" indent="0" fontAlgn="auto">
              <a:spcAft>
                <a:spcPts val="0"/>
              </a:spcAft>
              <a:buFont typeface="Arial" panose="020B0604020202020204" pitchFamily="34" charset="0"/>
              <a:buNone/>
              <a:defRPr/>
            </a:pPr>
            <a:r>
              <a:rPr lang="en-US" sz="2400" dirty="0"/>
              <a:t>Oder ist es ein verheerender Angriff?"</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BF5B370-D486-5AA5-6CAD-75B13B7E41EC}"/>
              </a:ext>
            </a:extLst>
          </p:cNvPr>
          <p:cNvSpPr>
            <a:spLocks noGrp="1"/>
          </p:cNvSpPr>
          <p:nvPr>
            <p:ph idx="4294967295"/>
          </p:nvPr>
        </p:nvSpPr>
        <p:spPr>
          <a:xfrm>
            <a:off x="623131" y="2085107"/>
            <a:ext cx="10945737" cy="4784725"/>
          </a:xfrm>
        </p:spPr>
        <p:txBody>
          <a:bodyPr rtlCol="0">
            <a:noAutofit/>
          </a:bodyPr>
          <a:lstStyle/>
          <a:p>
            <a:pPr marL="0" indent="0" fontAlgn="auto">
              <a:spcAft>
                <a:spcPts val="0"/>
              </a:spcAft>
              <a:buFont typeface="Arial" panose="020B0604020202020204" pitchFamily="34" charset="0"/>
              <a:buNone/>
              <a:defRPr/>
            </a:pPr>
            <a:r>
              <a:rPr lang="vi-VN" sz="2400" dirty="0"/>
              <a:t>Sicherung von Informationsbeständen</a:t>
            </a:r>
          </a:p>
          <a:p>
            <a:pPr fontAlgn="auto">
              <a:spcAft>
                <a:spcPts val="0"/>
              </a:spcAft>
              <a:defRPr/>
            </a:pPr>
            <a:r>
              <a:rPr lang="en-US" sz="2400" dirty="0"/>
              <a:t>Sie bezieht sich auf die Durchführung geeigneter Informationssicherheitskontrollen für Vermögenswerte.</a:t>
            </a:r>
          </a:p>
          <a:p>
            <a:pPr fontAlgn="auto">
              <a:spcAft>
                <a:spcPts val="0"/>
              </a:spcAft>
              <a:defRPr/>
            </a:pPr>
            <a:r>
              <a:rPr lang="en-US" sz="2400" dirty="0"/>
              <a:t>Wir wollen sicherstellen, dass wir uns auf starke und wirksame Ideologien konzentrieren, um zu verstehen, welche Kontrollen angemessen sind, was bedeutet, dass der Vermögenswert aufgrund seiner Kritikalität und Klassifizierung als "sicher genug" angesehen wird.</a:t>
            </a:r>
            <a:endParaRPr lang="vi-VN" sz="2400" dirty="0"/>
          </a:p>
        </p:txBody>
      </p:sp>
      <p:sp>
        <p:nvSpPr>
          <p:cNvPr id="30723" name="Titel 1">
            <a:extLst>
              <a:ext uri="{FF2B5EF4-FFF2-40B4-BE49-F238E27FC236}">
                <a16:creationId xmlns:a16="http://schemas.microsoft.com/office/drawing/2014/main" id="{8C23E1F8-1B31-1619-4213-27C197FC390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extLst>
      <p:ext uri="{BB962C8B-B14F-4D97-AF65-F5344CB8AC3E}">
        <p14:creationId xmlns:p14="http://schemas.microsoft.com/office/powerpoint/2010/main" val="1724241325"/>
      </p:ext>
    </p:extLst>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551384" y="2156545"/>
            <a:ext cx="11448652" cy="4713287"/>
          </a:xfrm>
        </p:spPr>
        <p:txBody>
          <a:bodyPr rtlCol="0">
            <a:noAutofit/>
          </a:bodyPr>
          <a:lstStyle/>
          <a:p>
            <a:pPr marL="0" indent="0" fontAlgn="auto">
              <a:spcBef>
                <a:spcPts val="600"/>
              </a:spcBef>
              <a:spcAft>
                <a:spcPts val="600"/>
              </a:spcAft>
              <a:buFont typeface="Arial" panose="020B0604020202020204" pitchFamily="34" charset="0"/>
              <a:buNone/>
              <a:defRPr/>
            </a:pPr>
            <a:r>
              <a:rPr lang="en-US" dirty="0"/>
              <a:t>Es gibt verschiedene Klassen, die die Arten von Kontrollen unterteilen:</a:t>
            </a:r>
            <a:endParaRPr lang="vi-VN" dirty="0"/>
          </a:p>
          <a:p>
            <a:pPr fontAlgn="auto">
              <a:spcBef>
                <a:spcPts val="600"/>
              </a:spcBef>
              <a:spcAft>
                <a:spcPts val="600"/>
              </a:spcAft>
              <a:defRPr/>
            </a:pPr>
            <a:r>
              <a:rPr lang="en-US" sz="2400" dirty="0"/>
              <a:t>Administrative/managerielle Kontrollen sind die Richtlinien und Verfahren des Unternehmens. Sie sind nicht so "cool" wie eine neue Softwarekontrolle, aber sie dienen dazu, Einzelpersonen und anderen Mitgliedern der Organisation Struktur und Anleitung zu geben und sicherzustellen, dass niemand eine Geldstrafe erhält oder einen Verstoß verursacht.</a:t>
            </a:r>
          </a:p>
          <a:p>
            <a:pPr fontAlgn="auto">
              <a:spcBef>
                <a:spcPts val="600"/>
              </a:spcBef>
              <a:spcAft>
                <a:spcPts val="600"/>
              </a:spcAft>
              <a:defRPr/>
            </a:pPr>
            <a:r>
              <a:rPr lang="en-US" sz="2400" b="1" dirty="0"/>
              <a:t>Physische Kontrollen</a:t>
            </a:r>
            <a:r>
              <a:rPr lang="en-US" sz="2400" dirty="0"/>
              <a:t>, die den Zugang zu den Systemen auf physische Weise beschränken.</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EFC5AE8-9B92-5533-CEB5-DA3B50BE6BA1}"/>
              </a:ext>
            </a:extLst>
          </p:cNvPr>
          <p:cNvSpPr>
            <a:spLocks noGrp="1"/>
          </p:cNvSpPr>
          <p:nvPr>
            <p:ph idx="4294967295"/>
          </p:nvPr>
        </p:nvSpPr>
        <p:spPr>
          <a:xfrm>
            <a:off x="623392" y="2118445"/>
            <a:ext cx="11017224" cy="4713287"/>
          </a:xfrm>
        </p:spPr>
        <p:txBody>
          <a:bodyPr rtlCol="0">
            <a:noAutofit/>
          </a:bodyPr>
          <a:lstStyle/>
          <a:p>
            <a:pPr fontAlgn="auto">
              <a:spcBef>
                <a:spcPts val="600"/>
              </a:spcBef>
              <a:spcAft>
                <a:spcPts val="600"/>
              </a:spcAft>
              <a:defRPr/>
            </a:pPr>
            <a:r>
              <a:rPr lang="en-US" sz="2400" b="1" dirty="0"/>
              <a:t>Technische/logische Kontrollen </a:t>
            </a:r>
            <a:r>
              <a:rPr lang="en-US" sz="2400" dirty="0"/>
              <a:t>sind solche, die den Zugang auf der Grundlage von Hardware oder Software beschränken, wie Verschlüsselung, Fingerabdruckleser, Authentifizierung oder vertrauenswürdige Plattformmodule (TPM).</a:t>
            </a:r>
          </a:p>
          <a:p>
            <a:pPr fontAlgn="auto">
              <a:spcBef>
                <a:spcPts val="600"/>
              </a:spcBef>
              <a:spcAft>
                <a:spcPts val="600"/>
              </a:spcAft>
              <a:defRPr/>
            </a:pPr>
            <a:r>
              <a:rPr lang="en-US" sz="2400" dirty="0"/>
              <a:t>Sie beschränken nicht den Zugang zu physischen Systemen wie physische Kontrollen, sondern den Zugang zu Daten oder Inhalten.</a:t>
            </a:r>
            <a:endParaRPr lang="vi-VN" sz="2400" dirty="0"/>
          </a:p>
          <a:p>
            <a:pPr fontAlgn="auto">
              <a:spcBef>
                <a:spcPts val="600"/>
              </a:spcBef>
              <a:spcAft>
                <a:spcPts val="600"/>
              </a:spcAft>
              <a:defRPr/>
            </a:pPr>
            <a:r>
              <a:rPr lang="en-US" sz="2400" b="1" dirty="0"/>
              <a:t>Operative Kontrollen </a:t>
            </a:r>
            <a:r>
              <a:rPr lang="en-US" sz="2400" dirty="0"/>
              <a:t>sind solche, die Menschen betreffen, die tagtäglich Prozesse durchführen. Beispiele hierfür sind Sensibilisierungsschulungen, die Klassifizierung von Vermögenswerten und die Überprüfung von Protokolldateien.</a:t>
            </a:r>
            <a:endParaRPr lang="vi-VN" sz="2400" dirty="0"/>
          </a:p>
        </p:txBody>
      </p:sp>
      <p:sp>
        <p:nvSpPr>
          <p:cNvPr id="31747" name="Titel 1">
            <a:extLst>
              <a:ext uri="{FF2B5EF4-FFF2-40B4-BE49-F238E27FC236}">
                <a16:creationId xmlns:a16="http://schemas.microsoft.com/office/drawing/2014/main" id="{0A140583-BCC5-6471-6047-987FB355F327}"/>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der Cybersicherheit</a:t>
            </a:r>
          </a:p>
        </p:txBody>
      </p:sp>
    </p:spTree>
    <p:extLst>
      <p:ext uri="{BB962C8B-B14F-4D97-AF65-F5344CB8AC3E}">
        <p14:creationId xmlns:p14="http://schemas.microsoft.com/office/powerpoint/2010/main" val="1116159417"/>
      </p:ext>
    </p:extLst>
  </p:cSld>
  <p:clrMapOvr>
    <a:masterClrMapping/>
  </p:clrMapOvr>
  <p:transition spd="med">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Content Placeholder 2">
            <a:extLst>
              <a:ext uri="{FF2B5EF4-FFF2-40B4-BE49-F238E27FC236}">
                <a16:creationId xmlns:a16="http://schemas.microsoft.com/office/drawing/2014/main" id="{D093CAB6-0A3A-2C99-28E5-343BB255921E}"/>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Zu den präventiven Kontrollen, die eine Aktion verhindern sollen, gehören Firewalls, Zäune und Zugangsberechtigungen.</a:t>
            </a:r>
            <a:endParaRPr lang="vi-VN" altLang="en-US"/>
          </a:p>
          <a:p>
            <a:pPr>
              <a:spcBef>
                <a:spcPts val="600"/>
              </a:spcBef>
              <a:spcAft>
                <a:spcPts val="600"/>
              </a:spcAft>
            </a:pPr>
            <a:r>
              <a:rPr lang="en-US" altLang="en-US"/>
              <a:t>Detektivbefehle werden nur während oder nach einem Ereignis ausgelöst, z. B. bei der Videoüberwachung oder bei Einbruchmeldeanlagen.</a:t>
            </a:r>
            <a:endParaRPr lang="vi-VN" altLang="en-US"/>
          </a:p>
          <a:p>
            <a:pPr>
              <a:spcBef>
                <a:spcPts val="600"/>
              </a:spcBef>
              <a:spcAft>
                <a:spcPts val="600"/>
              </a:spcAft>
            </a:pPr>
            <a:r>
              <a:rPr lang="en-US" altLang="en-US"/>
              <a:t>Abschreckende Maßnahmen halten Bedrohungen davon ab, eine Schwachstelle auszunutzen, wie z. B. ein "Watchdog"- oder ein Hundezeichen.</a:t>
            </a:r>
          </a:p>
          <a:p>
            <a:pPr>
              <a:spcBef>
                <a:spcPts val="600"/>
              </a:spcBef>
              <a:spcAft>
                <a:spcPts val="600"/>
              </a:spcAft>
            </a:pPr>
            <a:r>
              <a:rPr lang="en-US" altLang="en-US"/>
              <a:t>Berichtigungskontrollen sind in der Lage, Maßnahmen von einem Zustand in einen anderen zu bringen.</a:t>
            </a:r>
          </a:p>
        </p:txBody>
      </p:sp>
      <p:sp>
        <p:nvSpPr>
          <p:cNvPr id="32771" name="Titel 1">
            <a:extLst>
              <a:ext uri="{FF2B5EF4-FFF2-40B4-BE49-F238E27FC236}">
                <a16:creationId xmlns:a16="http://schemas.microsoft.com/office/drawing/2014/main" id="{F139FC89-2D76-6A3C-B073-D2743773ED0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Content Placeholder 2">
            <a:extLst>
              <a:ext uri="{FF2B5EF4-FFF2-40B4-BE49-F238E27FC236}">
                <a16:creationId xmlns:a16="http://schemas.microsoft.com/office/drawing/2014/main" id="{D04D0441-4A6E-9C74-8C40-1D6EC32D84C3}"/>
              </a:ext>
            </a:extLst>
          </p:cNvPr>
          <p:cNvSpPr>
            <a:spLocks noGrp="1" noChangeArrowheads="1"/>
          </p:cNvSpPr>
          <p:nvPr>
            <p:ph idx="4294967295"/>
          </p:nvPr>
        </p:nvSpPr>
        <p:spPr>
          <a:xfrm>
            <a:off x="479425" y="1989138"/>
            <a:ext cx="11233150" cy="5289550"/>
          </a:xfrm>
        </p:spPr>
        <p:txBody>
          <a:bodyPr/>
          <a:lstStyle/>
          <a:p>
            <a:pPr>
              <a:spcBef>
                <a:spcPts val="600"/>
              </a:spcBef>
              <a:spcAft>
                <a:spcPts val="600"/>
              </a:spcAft>
            </a:pPr>
            <a:r>
              <a:rPr lang="en-US" altLang="en-US"/>
              <a:t>Die Befehle fail open und fail closed werden hier behandelt.</a:t>
            </a:r>
            <a:endParaRPr lang="vi-VN" altLang="en-US"/>
          </a:p>
          <a:p>
            <a:pPr>
              <a:spcBef>
                <a:spcPts val="600"/>
              </a:spcBef>
              <a:spcAft>
                <a:spcPts val="600"/>
              </a:spcAft>
            </a:pPr>
            <a:r>
              <a:rPr lang="en-US" altLang="en-US"/>
              <a:t>Wiederherstellungsbefehle stellen etwas nach einem Verlust wieder her, z. B. die Wiederherstellung einer Festplatte.</a:t>
            </a:r>
            <a:endParaRPr lang="vi-VN" altLang="en-US"/>
          </a:p>
          <a:p>
            <a:pPr>
              <a:spcBef>
                <a:spcPts val="600"/>
              </a:spcBef>
              <a:spcAft>
                <a:spcPts val="600"/>
              </a:spcAft>
            </a:pPr>
            <a:r>
              <a:rPr lang="en-US" altLang="en-US"/>
              <a:t>Kompensierende Kontrollen sind solche, die versuchen, Mängel in anderen Kontrollen auszugleichen, wie z. B. die regelmäßige Überprüfung von Zugangsprotokollen.</a:t>
            </a:r>
          </a:p>
          <a:p>
            <a:pPr>
              <a:spcBef>
                <a:spcPts val="600"/>
              </a:spcBef>
              <a:spcAft>
                <a:spcPts val="600"/>
              </a:spcAft>
            </a:pPr>
            <a:r>
              <a:rPr lang="en-US" altLang="en-US"/>
              <a:t>Auch bei diesem Beispiel handelt es sich um eine detektivische Kontrolle, aber Kompensationskontrollen können von unterschiedlicher Art sein.</a:t>
            </a:r>
            <a:endParaRPr lang="vi-VN" altLang="en-US"/>
          </a:p>
        </p:txBody>
      </p:sp>
      <p:sp>
        <p:nvSpPr>
          <p:cNvPr id="33795" name="Titel 1">
            <a:extLst>
              <a:ext uri="{FF2B5EF4-FFF2-40B4-BE49-F238E27FC236}">
                <a16:creationId xmlns:a16="http://schemas.microsoft.com/office/drawing/2014/main" id="{4639CE70-41A8-522A-C5CF-94D07AD27F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Arten von Kontrollen</a:t>
            </a:r>
          </a:p>
        </p:txBody>
      </p:sp>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2">
            <a:extLst>
              <a:ext uri="{FF2B5EF4-FFF2-40B4-BE49-F238E27FC236}">
                <a16:creationId xmlns:a16="http://schemas.microsoft.com/office/drawing/2014/main" id="{D73A5765-9428-0284-5980-BA09B1D90DED}"/>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Es hält die Akteure davon ab, sich Zugang zu etwas zu verschaffen, was sie nicht tun sollten.</a:t>
            </a:r>
            <a:endParaRPr lang="vi-VN" altLang="en-US"/>
          </a:p>
          <a:p>
            <a:pPr>
              <a:spcBef>
                <a:spcPts val="600"/>
              </a:spcBef>
              <a:spcAft>
                <a:spcPts val="600"/>
              </a:spcAft>
            </a:pPr>
            <a:r>
              <a:rPr lang="en-US" altLang="en-US"/>
              <a:t>Verweigern/Verhindern des Zugriffs durch eine präventive Kontrolle wie Zugriffsberechtigungen oder Authentifizierung.</a:t>
            </a:r>
            <a:endParaRPr lang="vi-VN" altLang="en-US"/>
          </a:p>
          <a:p>
            <a:pPr>
              <a:spcBef>
                <a:spcPts val="600"/>
              </a:spcBef>
              <a:spcAft>
                <a:spcPts val="600"/>
              </a:spcAft>
            </a:pPr>
            <a:r>
              <a:rPr lang="en-US" altLang="en-US"/>
              <a:t>Erkennen Sie Risiken, indem Sie dafür sorgen, dass die Erkennung aufgezeichnet wird, z. B. mit Software zum Schutz von Endgeräten.</a:t>
            </a:r>
            <a:endParaRPr lang="vi-VN" altLang="en-US"/>
          </a:p>
          <a:p>
            <a:pPr>
              <a:spcBef>
                <a:spcPts val="600"/>
              </a:spcBef>
              <a:spcAft>
                <a:spcPts val="600"/>
              </a:spcAft>
            </a:pPr>
            <a:r>
              <a:rPr lang="en-US" altLang="en-US"/>
              <a:t>Verzögern Sie die Wiederholung des Risikos, z. B. durch eine Funktion zur Eingabe eines Kennworts nach "zu vielen Versuchen".</a:t>
            </a:r>
            <a:endParaRPr lang="vi-VN" altLang="en-US"/>
          </a:p>
        </p:txBody>
      </p:sp>
      <p:sp>
        <p:nvSpPr>
          <p:cNvPr id="34819" name="Titel 1">
            <a:extLst>
              <a:ext uri="{FF2B5EF4-FFF2-40B4-BE49-F238E27FC236}">
                <a16:creationId xmlns:a16="http://schemas.microsoft.com/office/drawing/2014/main" id="{35AC11E0-3873-640F-FFFE-868091C73C9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a:extLst>
              <a:ext uri="{FF2B5EF4-FFF2-40B4-BE49-F238E27FC236}">
                <a16:creationId xmlns:a16="http://schemas.microsoft.com/office/drawing/2014/main" id="{6D2DF85C-30E4-A932-5EB8-985B418F1481}"/>
              </a:ext>
            </a:extLst>
          </p:cNvPr>
          <p:cNvSpPr>
            <a:spLocks noGrp="1" noChangeArrowheads="1"/>
          </p:cNvSpPr>
          <p:nvPr>
            <p:ph idx="4294967295"/>
          </p:nvPr>
        </p:nvSpPr>
        <p:spPr>
          <a:xfrm>
            <a:off x="550863" y="1989138"/>
            <a:ext cx="11090275" cy="5145087"/>
          </a:xfrm>
        </p:spPr>
        <p:txBody>
          <a:bodyPr/>
          <a:lstStyle/>
          <a:p>
            <a:pPr>
              <a:spcBef>
                <a:spcPts val="600"/>
              </a:spcBef>
              <a:spcAft>
                <a:spcPts val="600"/>
              </a:spcAft>
            </a:pPr>
            <a:r>
              <a:rPr lang="en-US" altLang="en-US"/>
              <a:t>Korrigieren Sie die Situation, indem Sie auf die Kompromittierung reagieren, z. B. mit einem Plan zur Reaktion auf Zwischenfälle.</a:t>
            </a:r>
            <a:endParaRPr lang="vi-VN" altLang="en-US"/>
          </a:p>
          <a:p>
            <a:pPr>
              <a:spcBef>
                <a:spcPts val="600"/>
              </a:spcBef>
              <a:spcAft>
                <a:spcPts val="600"/>
              </a:spcAft>
            </a:pPr>
            <a:r>
              <a:rPr lang="en-US" altLang="en-US"/>
              <a:t>Wiederherstellung aus einem kompromittierten Zustand, z. B. ein Backup-Generator, der die Verfügbarkeit eines Servers wiederherstellt.</a:t>
            </a:r>
            <a:endParaRPr lang="vi-VN" altLang="en-US"/>
          </a:p>
          <a:p>
            <a:pPr>
              <a:spcBef>
                <a:spcPts val="600"/>
              </a:spcBef>
              <a:spcAft>
                <a:spcPts val="600"/>
              </a:spcAft>
            </a:pPr>
            <a:r>
              <a:rPr lang="en-US" altLang="en-US"/>
              <a:t>Darüber hinaus sollten wir im Rahmen der kontinuierlichen Verbesserung den Wert jedes einzelnen Vermögenswerts auf etwaige Veränderungen überwachen. Der Grund dafür ist, dass wir möglicherweise unsere Kontrollen zum Schutz dieser Vermögenswerte überdenken müssen, wenn sie im Laufe der Zeit oder bei bestimmten wichtigen Ereignissen in Ihrer Organisation mehr oder weniger wertvoll werden.</a:t>
            </a:r>
            <a:endParaRPr lang="vi-VN" altLang="en-US"/>
          </a:p>
        </p:txBody>
      </p:sp>
      <p:sp>
        <p:nvSpPr>
          <p:cNvPr id="35843" name="Titel 1">
            <a:extLst>
              <a:ext uri="{FF2B5EF4-FFF2-40B4-BE49-F238E27FC236}">
                <a16:creationId xmlns:a16="http://schemas.microsoft.com/office/drawing/2014/main" id="{A1E16E8F-056C-DC33-24BE-42FC8BD06B11}"/>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Reihenfolge der Kontrollen</a:t>
            </a:r>
          </a:p>
        </p:txBody>
      </p:sp>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Content Placeholder 2">
            <a:extLst>
              <a:ext uri="{FF2B5EF4-FFF2-40B4-BE49-F238E27FC236}">
                <a16:creationId xmlns:a16="http://schemas.microsoft.com/office/drawing/2014/main" id="{3AF9DA61-978B-90D9-8BAD-94EB60293FB1}"/>
              </a:ext>
            </a:extLst>
          </p:cNvPr>
          <p:cNvSpPr>
            <a:spLocks noGrp="1" noChangeArrowheads="1"/>
          </p:cNvSpPr>
          <p:nvPr>
            <p:ph idx="4294967295"/>
          </p:nvPr>
        </p:nvSpPr>
        <p:spPr>
          <a:xfrm>
            <a:off x="623888" y="1966913"/>
            <a:ext cx="11088687" cy="4525962"/>
          </a:xfrm>
        </p:spPr>
        <p:txBody>
          <a:bodyPr/>
          <a:lstStyle/>
          <a:p>
            <a:pPr>
              <a:spcBef>
                <a:spcPts val="600"/>
              </a:spcBef>
              <a:spcAft>
                <a:spcPts val="600"/>
              </a:spcAft>
            </a:pPr>
            <a:r>
              <a:rPr lang="en-US" altLang="en-US" dirty="0"/>
              <a:t>Wenn wir uns mit Kontrollen befassen, sollten wir auch an die Wiederherstellung denken: Wir wollen in der Lage sein, uns von ungünstigen Situationen oder Veränderungen bei den Vermögenswerten und ihrem Wert zu erholen.</a:t>
            </a:r>
          </a:p>
          <a:p>
            <a:pPr>
              <a:spcBef>
                <a:spcPts val="600"/>
              </a:spcBef>
              <a:spcAft>
                <a:spcPts val="600"/>
              </a:spcAft>
            </a:pPr>
            <a:r>
              <a:rPr lang="en-US" altLang="en-US" dirty="0"/>
              <a:t>Als Beispiele seien hier nur Backups, Redundanz, Wiederherstellungsprozesse und Ähnliches genannt.</a:t>
            </a:r>
            <a:endParaRPr lang="vi-VN" altLang="en-US" dirty="0"/>
          </a:p>
          <a:p>
            <a:pPr>
              <a:spcBef>
                <a:spcPts val="600"/>
              </a:spcBef>
              <a:spcAft>
                <a:spcPts val="600"/>
              </a:spcAft>
            </a:pPr>
            <a:r>
              <a:rPr lang="en-US" altLang="en-US" dirty="0"/>
              <a:t>Vor allem im Zeitalter von Cloud, SaaS, PaaS, IaaS, Lösungen von Drittanbietern und allen anderen Formen von "fremden Computern" muss sichergestellt werden, dass die Service Level Agreements (SLAs) klar definiert sind und Vereinbarungen über maximal zulässige Ausfallzeiten sowie Strafen für die Nichteinhaltung dieser Vereinbarungen enthalten.</a:t>
            </a:r>
          </a:p>
          <a:p>
            <a:pPr>
              <a:spcBef>
                <a:spcPts val="600"/>
              </a:spcBef>
              <a:spcAft>
                <a:spcPts val="600"/>
              </a:spcAft>
            </a:pPr>
            <a:r>
              <a:rPr lang="en-US" altLang="en-US" dirty="0"/>
              <a:t>Dies ist ein Beispiel für eine kompensatorische Kontrolle.</a:t>
            </a:r>
          </a:p>
        </p:txBody>
      </p:sp>
      <p:sp>
        <p:nvSpPr>
          <p:cNvPr id="36867" name="Titel 1">
            <a:extLst>
              <a:ext uri="{FF2B5EF4-FFF2-40B4-BE49-F238E27FC236}">
                <a16:creationId xmlns:a16="http://schemas.microsoft.com/office/drawing/2014/main" id="{0092AAAA-46DB-E470-5F4B-29AF4AC95BD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en-US" altLang="en-US" sz="4400">
                <a:latin typeface="Calibri Light" panose="020F0302020204030204" pitchFamily="34" charset="0"/>
              </a:rPr>
              <a:t>Kontrollen und Wiederherstellung</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5" ma:contentTypeDescription="Ein neues Dokument erstellen." ma:contentTypeScope="" ma:versionID="55c45eafe9694635c3d02b0646482474">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9c16406ff7928467c6cd9dd278177b14"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CF3A8440-71D2-4A7E-8316-D613B134D2C9}"/>
</file>

<file path=customXml/itemProps2.xml><?xml version="1.0" encoding="utf-8"?>
<ds:datastoreItem xmlns:ds="http://schemas.openxmlformats.org/officeDocument/2006/customXml" ds:itemID="{6F1425D2-DE10-4C94-A26A-57155A837B02}">
  <ds:schemaRefs>
    <ds:schemaRef ds:uri="http://schemas.microsoft.com/sharepoint/v3/contenttype/forms"/>
  </ds:schemaRefs>
</ds:datastoreItem>
</file>

<file path=customXml/itemProps3.xml><?xml version="1.0" encoding="utf-8"?>
<ds:datastoreItem xmlns:ds="http://schemas.openxmlformats.org/officeDocument/2006/customXml" ds:itemID="{3C12FA35-B706-4C17-A666-C3D6CC5B35BD}">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3107</Words>
  <Application>Microsoft Office PowerPoint</Application>
  <PresentationFormat>Breitbild</PresentationFormat>
  <Paragraphs>175</Paragraphs>
  <Slides>39</Slides>
  <Notes>1</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39</vt:i4>
      </vt:variant>
    </vt:vector>
  </HeadingPairs>
  <TitlesOfParts>
    <vt:vector size="44" baseType="lpstr">
      <vt:lpstr>Arial</vt:lpstr>
      <vt:lpstr>Calibri</vt:lpstr>
      <vt:lpstr>Calibri Light</vt:lpstr>
      <vt:lpstr>Wingdings</vt:lpstr>
      <vt:lpstr>Default Design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keywords>, docId:D1DB2C6FA812F52B684A0F316235046B</cp:keywords>
  <cp:lastModifiedBy>Sommer, David</cp:lastModifiedBy>
  <cp:revision>338</cp:revision>
  <dcterms:created xsi:type="dcterms:W3CDTF">2009-06-01T12:28:12Z</dcterms:created>
  <dcterms:modified xsi:type="dcterms:W3CDTF">2022-12-07T19:13:55Z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