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44"/>
  </p:notesMasterIdLst>
  <p:handoutMasterIdLst>
    <p:handoutMasterId r:id="rId45"/>
  </p:handoutMasterIdLst>
  <p:sldIdLst>
    <p:sldId id="256" r:id="rId5"/>
    <p:sldId id="328" r:id="rId6"/>
    <p:sldId id="323" r:id="rId7"/>
    <p:sldId id="378" r:id="rId8"/>
    <p:sldId id="324" r:id="rId9"/>
    <p:sldId id="379" r:id="rId10"/>
    <p:sldId id="325" r:id="rId11"/>
    <p:sldId id="326" r:id="rId12"/>
    <p:sldId id="380" r:id="rId13"/>
    <p:sldId id="327" r:id="rId14"/>
    <p:sldId id="381" r:id="rId15"/>
    <p:sldId id="330" r:id="rId16"/>
    <p:sldId id="382" r:id="rId17"/>
    <p:sldId id="331" r:id="rId18"/>
    <p:sldId id="332" r:id="rId19"/>
    <p:sldId id="333" r:id="rId20"/>
    <p:sldId id="334" r:id="rId21"/>
    <p:sldId id="383" r:id="rId22"/>
    <p:sldId id="278" r:id="rId23"/>
    <p:sldId id="280" r:id="rId24"/>
    <p:sldId id="281" r:id="rId25"/>
    <p:sldId id="372" r:id="rId26"/>
    <p:sldId id="363" r:id="rId27"/>
    <p:sldId id="384" r:id="rId28"/>
    <p:sldId id="364" r:id="rId29"/>
    <p:sldId id="373" r:id="rId30"/>
    <p:sldId id="365" r:id="rId31"/>
    <p:sldId id="374" r:id="rId32"/>
    <p:sldId id="366" r:id="rId33"/>
    <p:sldId id="375" r:id="rId34"/>
    <p:sldId id="367" r:id="rId35"/>
    <p:sldId id="385" r:id="rId36"/>
    <p:sldId id="368" r:id="rId37"/>
    <p:sldId id="386" r:id="rId38"/>
    <p:sldId id="369" r:id="rId39"/>
    <p:sldId id="376" r:id="rId40"/>
    <p:sldId id="370" r:id="rId41"/>
    <p:sldId id="377" r:id="rId42"/>
    <p:sldId id="371" r:id="rId43"/>
  </p:sldIdLst>
  <p:sldSz cx="12192000" cy="6858000"/>
  <p:notesSz cx="6797675" cy="9928225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678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646"/>
    </p:cViewPr>
  </p:sorterViewPr>
  <p:notesViewPr>
    <p:cSldViewPr>
      <p:cViewPr varScale="1">
        <p:scale>
          <a:sx n="83" d="100"/>
          <a:sy n="83" d="100"/>
        </p:scale>
        <p:origin x="-1374" y="-78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5C97DB03-508B-A46F-6EA8-C62650E9D0C8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bg-BG"/>
              <a:t>Приложение 1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277556B8-2627-578E-1E77-220370F98780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1748" name="Rectangle 4">
            <a:extLst>
              <a:ext uri="{FF2B5EF4-FFF2-40B4-BE49-F238E27FC236}">
                <a16:creationId xmlns:a16="http://schemas.microsoft.com/office/drawing/2014/main" id="{2FD23A3B-DC06-467B-1464-868B70FD2A56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1749" name="Rectangle 5">
            <a:extLst>
              <a:ext uri="{FF2B5EF4-FFF2-40B4-BE49-F238E27FC236}">
                <a16:creationId xmlns:a16="http://schemas.microsoft.com/office/drawing/2014/main" id="{F5272B1C-D9BF-5C7C-BA43-266ABD5F98A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E7AD74B-C840-49D1-AEC4-0C4B4D1755C2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3F05DAD1-08EB-CA98-E733-ACBED3244EA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bg-BG"/>
              <a:t>Приложение 1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B3CD85B3-8319-0DE7-D482-0F0A39936BC6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8637D32C-E644-2E39-55D6-1EE306E3F66C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" y="744538"/>
            <a:ext cx="6615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DEE651E3-9D29-C129-24A3-579C96064280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6463"/>
            <a:ext cx="5438775" cy="44672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bg-BG" noProof="0"/>
              <a:t>Click to edit Master text styles</a:t>
            </a:r>
          </a:p>
          <a:p>
            <a:pPr lvl="1"/>
            <a:r>
              <a:rPr lang="bg-BG" noProof="0"/>
              <a:t>Second level</a:t>
            </a:r>
          </a:p>
          <a:p>
            <a:pPr lvl="2"/>
            <a:r>
              <a:rPr lang="bg-BG" noProof="0"/>
              <a:t>Third level</a:t>
            </a:r>
          </a:p>
          <a:p>
            <a:pPr lvl="3"/>
            <a:r>
              <a:rPr lang="bg-BG" noProof="0"/>
              <a:t>Fourth level</a:t>
            </a:r>
          </a:p>
          <a:p>
            <a:pPr lvl="4"/>
            <a:r>
              <a:rPr lang="bg-BG" noProof="0"/>
              <a:t>Fifth level</a:t>
            </a:r>
          </a:p>
        </p:txBody>
      </p:sp>
      <p:sp>
        <p:nvSpPr>
          <p:cNvPr id="5126" name="Rectangle 6">
            <a:extLst>
              <a:ext uri="{FF2B5EF4-FFF2-40B4-BE49-F238E27FC236}">
                <a16:creationId xmlns:a16="http://schemas.microsoft.com/office/drawing/2014/main" id="{993E2889-E77A-DF80-5B3E-DD911F0338A8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127" name="Rectangle 7">
            <a:extLst>
              <a:ext uri="{FF2B5EF4-FFF2-40B4-BE49-F238E27FC236}">
                <a16:creationId xmlns:a16="http://schemas.microsoft.com/office/drawing/2014/main" id="{31E27AEC-2D03-DD6F-74E3-3D05F67185A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31483C7-B69B-4C8E-8E78-35E1976CCA00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3909AE17-8CC5-68D7-BB1A-1EC4A3D29C1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32C449D6-588E-5E14-BF94-EE7B9BC312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bg-BG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9FF61E2C-3F5C-9B38-03BC-31920A31F4D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fik 4">
            <a:extLst>
              <a:ext uri="{FF2B5EF4-FFF2-40B4-BE49-F238E27FC236}">
                <a16:creationId xmlns:a16="http://schemas.microsoft.com/office/drawing/2014/main" id="{46EC2A2B-2909-03B1-9C4C-E99BB94CBA7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4765396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542EFD-1194-62C4-4FA7-9DBE9D0AAA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4B3055-2D38-22C4-5316-1C25D70A1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DE1915-7959-C659-DC1B-B2B0E70466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39D134-451C-490E-B6E2-CFBAB7659864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573650192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48E16A-7CF3-9C71-7C35-31E0091202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D44D14-F040-4D0A-0159-B2E75E6C89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1981CC-4BEC-1FBC-46B3-CC12B7C2C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0C965-68EF-420C-9F52-8382A6D3876B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834792834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793B5B1-4425-A606-6EE6-7393FCAC2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848463F-11E1-CC73-59F3-326A446C35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E4AB341-8ADB-368B-343F-B3388320A7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CBD6E-8F3A-4C55-B738-84647EFF65B6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2044942076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641B3BC5-3279-30F4-7755-38582C4C63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702BC378-F67B-F0BF-F8EE-6EE6CB1AE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326DE1AA-4302-6FC7-62A3-1847E121A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7C8F4-3302-44AA-B7CA-2E6811BEE108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3815635091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5C714362-EDD8-7A12-9075-1BE052E3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5A3004C-2109-2441-8D76-1E0F96459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D9E69D6-FC89-CB99-CC35-9AA5ACFC2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5F084-970C-4D6C-852F-8782095DABDF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4176988868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5E461F8E-0AD9-362C-50DD-88D564C700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BE6E335E-E9E8-BE87-5C8A-EEB859C69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BAD14F1-5687-644B-F25A-44D8A8118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08376-C4C0-41DB-8573-8017F622DBA4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2520207430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7B6F283-3682-9FAB-ECBA-7544CAC8E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1E4E7A7-203D-4883-63C3-574A772B91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06D1AED-D90A-316E-45A7-08CB7E181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799B19-4CBE-4762-8FF9-6FF15FD8D6B8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4423843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B463376-9682-4893-F340-7AE9DF980A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175F575-5ECD-342F-B7FB-447A943DD9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89C3495-54C8-D679-CE65-C2D00F473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97C25C-E0AE-4357-87CF-BEDCE0166D61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3581562885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8EC8DB-052C-EA48-CC17-7C3C546CD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219B5D-50FE-057C-4ECA-05AE9A50E5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8302E4-6E96-A4D8-6E3E-74A95A984E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CC67AB-109B-443F-9743-55A82D341067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2384517094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561FF8-5AB6-7990-D30E-79FEF2A5F5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CB1EC3-2CB7-EB27-87D2-0670F4A8D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AA5D0-AD8F-85EE-9871-57E5E6660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07CFAF-68F4-46D2-84EF-3EAF4360977C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428207977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0EAE7FFB-3538-49ED-5C60-EACFEF92113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363" y="352425"/>
            <a:ext cx="408940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fik 4">
            <a:extLst>
              <a:ext uri="{FF2B5EF4-FFF2-40B4-BE49-F238E27FC236}">
                <a16:creationId xmlns:a16="http://schemas.microsoft.com/office/drawing/2014/main" id="{97BB6D3B-35BC-1447-BFD9-35381DEE1CF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488" y="44450"/>
            <a:ext cx="1406525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2881401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A11FA8EF-CC57-BCAD-4E7E-ACCDA0D180E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33F9DCB9-E059-07B8-DA66-B037FB14E5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41FB11-A0E1-CB52-EBC2-0C707C7BE2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CC03AF-4AB9-95CC-3476-35060558B7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E45375-5B89-715B-2B88-88D628CD38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2D1930-A375-4B24-A71D-F4AC61815077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8" r:id="rId12"/>
  </p:sldLayoutIdLst>
  <p:transition spd="med">
    <p:fade/>
  </p:transition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5">
            <a:extLst>
              <a:ext uri="{FF2B5EF4-FFF2-40B4-BE49-F238E27FC236}">
                <a16:creationId xmlns:a16="http://schemas.microsoft.com/office/drawing/2014/main" id="{EAE7203E-27EB-5837-6BDA-83A551E972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20350" y="274638"/>
            <a:ext cx="2476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bg-BG" altLang="bg-BG" sz="1800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2" name="Rechteck 4">
            <a:extLst>
              <a:ext uri="{FF2B5EF4-FFF2-40B4-BE49-F238E27FC236}">
                <a16:creationId xmlns:a16="http://schemas.microsoft.com/office/drawing/2014/main" id="{B5FA3139-8F84-29A1-A2BB-FD443A78A470}"/>
              </a:ext>
            </a:extLst>
          </p:cNvPr>
          <p:cNvSpPr/>
          <p:nvPr/>
        </p:nvSpPr>
        <p:spPr>
          <a:xfrm>
            <a:off x="5232400" y="1123950"/>
            <a:ext cx="6264275" cy="4610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148" name="Titel 1">
            <a:extLst>
              <a:ext uri="{FF2B5EF4-FFF2-40B4-BE49-F238E27FC236}">
                <a16:creationId xmlns:a16="http://schemas.microsoft.com/office/drawing/2014/main" id="{39266457-3561-3D48-B371-B0E82B3CE2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1763" y="1052513"/>
            <a:ext cx="6192837" cy="273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 eaLnBrk="1" hangingPunct="1">
              <a:lnSpc>
                <a:spcPct val="90000"/>
              </a:lnSpc>
            </a:pPr>
            <a:r>
              <a:rPr lang="en-US" altLang="en-US" sz="6000" b="1" dirty="0" err="1">
                <a:latin typeface="Arial" panose="020B0604020202020204" pitchFamily="34" charset="0"/>
                <a:cs typeface="Arial" panose="020B0604020202020204" pitchFamily="34" charset="0"/>
              </a:rPr>
              <a:t>Introducere</a:t>
            </a:r>
            <a:r>
              <a:rPr lang="en-US" altLang="en-US" sz="6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6000" b="1" dirty="0" err="1">
                <a:latin typeface="Arial" panose="020B0604020202020204" pitchFamily="34" charset="0"/>
                <a:cs typeface="Arial" panose="020B0604020202020204" pitchFamily="34" charset="0"/>
              </a:rPr>
              <a:t>în</a:t>
            </a:r>
            <a:r>
              <a:rPr lang="en-US" altLang="en-US" sz="6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6000" b="1" dirty="0" err="1">
                <a:latin typeface="Arial" panose="020B0604020202020204" pitchFamily="34" charset="0"/>
                <a:cs typeface="Arial" panose="020B0604020202020204" pitchFamily="34" charset="0"/>
              </a:rPr>
              <a:t>securitatea</a:t>
            </a:r>
            <a:r>
              <a:rPr lang="en-US" altLang="en-US" sz="6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6000" b="1" dirty="0" err="1">
                <a:latin typeface="Arial" panose="020B0604020202020204" pitchFamily="34" charset="0"/>
                <a:cs typeface="Arial" panose="020B0604020202020204" pitchFamily="34" charset="0"/>
              </a:rPr>
              <a:t>informațiilor</a:t>
            </a:r>
            <a:r>
              <a:rPr lang="en-US" altLang="en-US" sz="6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6000" b="1" dirty="0" err="1">
                <a:latin typeface="Arial" panose="020B0604020202020204" pitchFamily="34" charset="0"/>
                <a:cs typeface="Arial" panose="020B0604020202020204" pitchFamily="34" charset="0"/>
              </a:rPr>
              <a:t>sisteme</a:t>
            </a:r>
            <a:r>
              <a:rPr lang="en-US" altLang="en-US" sz="6000" b="1" dirty="0">
                <a:latin typeface="Arial" panose="020B0604020202020204" pitchFamily="34" charset="0"/>
                <a:cs typeface="Arial" panose="020B0604020202020204" pitchFamily="34" charset="0"/>
              </a:rPr>
              <a:t> de control intern</a:t>
            </a:r>
          </a:p>
        </p:txBody>
      </p:sp>
      <p:sp>
        <p:nvSpPr>
          <p:cNvPr id="6149" name="Untertitel 2">
            <a:extLst>
              <a:ext uri="{FF2B5EF4-FFF2-40B4-BE49-F238E27FC236}">
                <a16:creationId xmlns:a16="http://schemas.microsoft.com/office/drawing/2014/main" id="{9C5794BA-E1AE-7626-582C-4D476DB811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14950" y="4881563"/>
            <a:ext cx="6089650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buFont typeface="Arial" panose="020B0604020202020204" pitchFamily="34" charset="0"/>
              <a:buNone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Instruire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securitate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pentru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angajați</a:t>
            </a: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50" name="Grafik 3">
            <a:extLst>
              <a:ext uri="{FF2B5EF4-FFF2-40B4-BE49-F238E27FC236}">
                <a16:creationId xmlns:a16="http://schemas.microsoft.com/office/drawing/2014/main" id="{011B0BD5-3151-161A-8333-27C7189EB5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123950"/>
            <a:ext cx="305752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2">
            <a:extLst>
              <a:ext uri="{FF2B5EF4-FFF2-40B4-BE49-F238E27FC236}">
                <a16:creationId xmlns:a16="http://schemas.microsoft.com/office/drawing/2014/main" id="{B5A17BB4-2E56-D59D-E1BD-EE9443B383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10381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A1E118-3842-B278-CC71-601257B2DBD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50863" y="1987550"/>
            <a:ext cx="11090275" cy="4525963"/>
          </a:xfrm>
        </p:spPr>
        <p:txBody>
          <a:bodyPr rtlCol="0">
            <a:normAutofit fontScale="92500"/>
          </a:bodyPr>
          <a:lstStyle/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 err="1"/>
              <a:t>Proiectul</a:t>
            </a:r>
            <a:r>
              <a:rPr lang="en-US" dirty="0"/>
              <a:t> </a:t>
            </a:r>
            <a:r>
              <a:rPr lang="en-US" dirty="0" err="1"/>
              <a:t>dezvoltă</a:t>
            </a:r>
            <a:r>
              <a:rPr lang="en-US" dirty="0"/>
              <a:t> un </a:t>
            </a:r>
            <a:r>
              <a:rPr lang="en-US" dirty="0" err="1"/>
              <a:t>cadru</a:t>
            </a:r>
            <a:r>
              <a:rPr lang="en-US" dirty="0"/>
              <a:t> de </a:t>
            </a:r>
            <a:r>
              <a:rPr lang="en-US" dirty="0" err="1"/>
              <a:t>securitate</a:t>
            </a:r>
            <a:r>
              <a:rPr lang="en-US" dirty="0"/>
              <a:t> </a:t>
            </a:r>
            <a:r>
              <a:rPr lang="en-US" dirty="0" err="1"/>
              <a:t>cibernetică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a </a:t>
            </a:r>
            <a:r>
              <a:rPr lang="en-US" dirty="0" err="1"/>
              <a:t>oferi</a:t>
            </a:r>
            <a:r>
              <a:rPr lang="en-US" dirty="0"/>
              <a:t> un </a:t>
            </a:r>
            <a:r>
              <a:rPr lang="en-US" dirty="0" err="1"/>
              <a:t>mecanism</a:t>
            </a:r>
            <a:r>
              <a:rPr lang="en-US" dirty="0"/>
              <a:t> </a:t>
            </a:r>
            <a:r>
              <a:rPr lang="en-US" dirty="0" err="1"/>
              <a:t>pentru</a:t>
            </a:r>
            <a:endParaRPr lang="en-US" dirty="0"/>
          </a:p>
          <a:p>
            <a:pPr marL="731520" algn="just" fontAlgn="auto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en-US" sz="2400" dirty="0" err="1"/>
              <a:t>formare</a:t>
            </a:r>
            <a:r>
              <a:rPr lang="en-US" sz="2400" dirty="0"/>
              <a:t> </a:t>
            </a:r>
            <a:r>
              <a:rPr lang="en-US" sz="2400" dirty="0" err="1"/>
              <a:t>profesională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educațională</a:t>
            </a:r>
            <a:r>
              <a:rPr lang="en-US" sz="2400" dirty="0"/>
              <a:t> (VET)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cadrul</a:t>
            </a:r>
            <a:r>
              <a:rPr lang="en-US" sz="2400" dirty="0"/>
              <a:t> </a:t>
            </a:r>
            <a:r>
              <a:rPr lang="en-US" sz="2400" dirty="0" err="1"/>
              <a:t>întreprinderilor</a:t>
            </a:r>
            <a:r>
              <a:rPr lang="en-US" sz="2400" dirty="0"/>
              <a:t>, IMM-</a:t>
            </a:r>
            <a:r>
              <a:rPr lang="en-US" sz="2400" dirty="0" err="1"/>
              <a:t>urilor</a:t>
            </a:r>
            <a:endParaRPr lang="en-US" sz="2400" dirty="0"/>
          </a:p>
          <a:p>
            <a:pPr marL="731520" algn="just" fontAlgn="auto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en-US" sz="2400" dirty="0" err="1"/>
              <a:t>pentru</a:t>
            </a:r>
            <a:r>
              <a:rPr lang="en-US" sz="2400" dirty="0"/>
              <a:t> a </a:t>
            </a:r>
            <a:r>
              <a:rPr lang="en-US" sz="2400" dirty="0" err="1"/>
              <a:t>descrie</a:t>
            </a:r>
            <a:r>
              <a:rPr lang="en-US" sz="2400" dirty="0"/>
              <a:t> </a:t>
            </a:r>
            <a:r>
              <a:rPr lang="en-US" sz="2400" dirty="0" err="1"/>
              <a:t>competențele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abilitățile</a:t>
            </a:r>
            <a:r>
              <a:rPr lang="en-US" sz="2400" dirty="0"/>
              <a:t> pe care </a:t>
            </a:r>
            <a:r>
              <a:rPr lang="en-US" sz="2400" dirty="0" err="1"/>
              <a:t>trebuie</a:t>
            </a:r>
            <a:r>
              <a:rPr lang="en-US" sz="2400" dirty="0"/>
              <a:t> </a:t>
            </a:r>
            <a:r>
              <a:rPr lang="en-US" sz="2400" dirty="0" err="1"/>
              <a:t>să</a:t>
            </a:r>
            <a:r>
              <a:rPr lang="en-US" sz="2400" dirty="0"/>
              <a:t> le </a:t>
            </a:r>
            <a:r>
              <a:rPr lang="en-US" sz="2400" dirty="0" err="1"/>
              <a:t>aibă</a:t>
            </a:r>
            <a:r>
              <a:rPr lang="en-US" sz="2400" dirty="0"/>
              <a:t> </a:t>
            </a:r>
            <a:r>
              <a:rPr lang="en-US" sz="2400" dirty="0" err="1"/>
              <a:t>profesioniștii</a:t>
            </a:r>
            <a:r>
              <a:rPr lang="en-US" sz="2400" dirty="0"/>
              <a:t>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securitate</a:t>
            </a:r>
            <a:r>
              <a:rPr lang="en-US" sz="2400" dirty="0"/>
              <a:t> </a:t>
            </a:r>
            <a:r>
              <a:rPr lang="en-US" sz="2400" dirty="0" err="1"/>
              <a:t>cibernetică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a </a:t>
            </a:r>
            <a:r>
              <a:rPr lang="en-US" sz="2400" dirty="0" err="1"/>
              <a:t>preveni</a:t>
            </a:r>
            <a:r>
              <a:rPr lang="en-US" sz="2400" dirty="0"/>
              <a:t> </a:t>
            </a:r>
            <a:r>
              <a:rPr lang="en-US" sz="2400" dirty="0" err="1"/>
              <a:t>atacurile</a:t>
            </a:r>
            <a:r>
              <a:rPr lang="en-US" sz="2400" dirty="0"/>
              <a:t> </a:t>
            </a:r>
            <a:r>
              <a:rPr lang="en-US" sz="2400" dirty="0" err="1"/>
              <a:t>cibernetice</a:t>
            </a:r>
            <a:r>
              <a:rPr lang="en-US" sz="2400" dirty="0"/>
              <a:t>.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 err="1"/>
              <a:t>Ținând</a:t>
            </a:r>
            <a:r>
              <a:rPr lang="en-US" dirty="0"/>
              <a:t> </a:t>
            </a:r>
            <a:r>
              <a:rPr lang="en-US" dirty="0" err="1"/>
              <a:t>cont</a:t>
            </a:r>
            <a:r>
              <a:rPr lang="en-US" dirty="0"/>
              <a:t> de </a:t>
            </a:r>
            <a:r>
              <a:rPr lang="en-US" dirty="0" err="1"/>
              <a:t>avantajele</a:t>
            </a:r>
            <a:r>
              <a:rPr lang="en-US" dirty="0"/>
              <a:t> </a:t>
            </a:r>
            <a:r>
              <a:rPr lang="en-US" dirty="0" err="1"/>
              <a:t>programelor</a:t>
            </a:r>
            <a:r>
              <a:rPr lang="en-US" dirty="0"/>
              <a:t> de </a:t>
            </a:r>
            <a:r>
              <a:rPr lang="en-US" dirty="0" err="1"/>
              <a:t>instruire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mentorat</a:t>
            </a:r>
            <a:r>
              <a:rPr lang="en-US" dirty="0"/>
              <a:t> </a:t>
            </a:r>
            <a:r>
              <a:rPr lang="en-US" dirty="0" err="1"/>
              <a:t>interdisciplinare</a:t>
            </a:r>
            <a:r>
              <a:rPr lang="en-US" dirty="0"/>
              <a:t>, </a:t>
            </a:r>
            <a:r>
              <a:rPr lang="en-US" dirty="0" err="1"/>
              <a:t>în</a:t>
            </a:r>
            <a:r>
              <a:rPr lang="en-US" dirty="0"/>
              <a:t> special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domeniul</a:t>
            </a:r>
            <a:r>
              <a:rPr lang="en-US" dirty="0"/>
              <a:t> </a:t>
            </a:r>
            <a:r>
              <a:rPr lang="en-US" dirty="0" err="1"/>
              <a:t>securității</a:t>
            </a:r>
            <a:r>
              <a:rPr lang="en-US" dirty="0"/>
              <a:t> </a:t>
            </a:r>
            <a:r>
              <a:rPr lang="en-US" dirty="0" err="1"/>
              <a:t>cibernetice</a:t>
            </a:r>
            <a:r>
              <a:rPr lang="en-US" dirty="0"/>
              <a:t>, </a:t>
            </a:r>
            <a:r>
              <a:rPr lang="en-US" dirty="0" err="1"/>
              <a:t>proiectul</a:t>
            </a:r>
            <a:r>
              <a:rPr lang="en-US" dirty="0"/>
              <a:t> de </a:t>
            </a:r>
            <a:r>
              <a:rPr lang="en-US" dirty="0" err="1"/>
              <a:t>echipă</a:t>
            </a:r>
            <a:r>
              <a:rPr lang="en-US" dirty="0"/>
              <a:t> </a:t>
            </a:r>
            <a:r>
              <a:rPr lang="en-US" dirty="0" err="1"/>
              <a:t>dezvoltă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testează</a:t>
            </a:r>
            <a:r>
              <a:rPr lang="en-US" dirty="0"/>
              <a:t> </a:t>
            </a:r>
            <a:r>
              <a:rPr lang="en-US" dirty="0" err="1"/>
              <a:t>programe</a:t>
            </a:r>
            <a:r>
              <a:rPr lang="en-US" dirty="0"/>
              <a:t> de </a:t>
            </a:r>
            <a:r>
              <a:rPr lang="en-US" dirty="0" err="1"/>
              <a:t>formare</a:t>
            </a:r>
            <a:r>
              <a:rPr lang="en-US" dirty="0"/>
              <a:t> </a:t>
            </a:r>
            <a:r>
              <a:rPr lang="en-US" dirty="0" err="1"/>
              <a:t>interdisciplinară</a:t>
            </a:r>
            <a:r>
              <a:rPr lang="en-US" dirty="0"/>
              <a:t> </a:t>
            </a:r>
            <a:r>
              <a:rPr lang="en-US" dirty="0" err="1"/>
              <a:t>susținute</a:t>
            </a:r>
            <a:r>
              <a:rPr lang="en-US" dirty="0"/>
              <a:t> digital </a:t>
            </a:r>
            <a:r>
              <a:rPr lang="en-US" dirty="0" err="1"/>
              <a:t>și</a:t>
            </a:r>
            <a:r>
              <a:rPr lang="en-US" dirty="0"/>
              <a:t> o </a:t>
            </a:r>
            <a:r>
              <a:rPr lang="en-US" dirty="0" err="1"/>
              <a:t>platformă</a:t>
            </a:r>
            <a:r>
              <a:rPr lang="en-US" dirty="0"/>
              <a:t> de e-learning </a:t>
            </a:r>
            <a:r>
              <a:rPr lang="en-US" dirty="0" err="1"/>
              <a:t>colaborativă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IMM-</a:t>
            </a:r>
            <a:r>
              <a:rPr lang="en-US" dirty="0" err="1"/>
              <a:t>uri</a:t>
            </a:r>
            <a:r>
              <a:rPr lang="en-US" dirty="0"/>
              <a:t>..</a:t>
            </a:r>
            <a:r>
              <a:rPr lang="vi-VN" dirty="0"/>
              <a:t> </a:t>
            </a:r>
            <a:endParaRPr lang="en-US" dirty="0"/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 err="1"/>
              <a:t>Acest</a:t>
            </a:r>
            <a:r>
              <a:rPr lang="en-US" dirty="0"/>
              <a:t> program de </a:t>
            </a:r>
            <a:r>
              <a:rPr lang="en-US" dirty="0" err="1"/>
              <a:t>formare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fi </a:t>
            </a:r>
            <a:r>
              <a:rPr lang="en-US" dirty="0" err="1"/>
              <a:t>personalizat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formarea</a:t>
            </a:r>
            <a:r>
              <a:rPr lang="en-US" dirty="0"/>
              <a:t> </a:t>
            </a:r>
            <a:r>
              <a:rPr lang="en-US" dirty="0" err="1"/>
              <a:t>profesională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dezvoltarea</a:t>
            </a:r>
            <a:r>
              <a:rPr lang="en-US" dirty="0"/>
              <a:t> </a:t>
            </a:r>
            <a:r>
              <a:rPr lang="en-US" dirty="0" err="1"/>
              <a:t>unui</a:t>
            </a:r>
            <a:r>
              <a:rPr lang="en-US" dirty="0"/>
              <a:t> model </a:t>
            </a:r>
            <a:r>
              <a:rPr lang="en-US" dirty="0" err="1"/>
              <a:t>european</a:t>
            </a:r>
            <a:r>
              <a:rPr lang="en-US" dirty="0"/>
              <a:t> de </a:t>
            </a:r>
            <a:r>
              <a:rPr lang="en-US" dirty="0" err="1"/>
              <a:t>transferabilitate</a:t>
            </a:r>
            <a:endParaRPr lang="en-US" dirty="0"/>
          </a:p>
        </p:txBody>
      </p:sp>
      <p:sp>
        <p:nvSpPr>
          <p:cNvPr id="8195" name="Titel 1">
            <a:extLst>
              <a:ext uri="{FF2B5EF4-FFF2-40B4-BE49-F238E27FC236}">
                <a16:creationId xmlns:a16="http://schemas.microsoft.com/office/drawing/2014/main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Proiect</a:t>
            </a:r>
            <a:r>
              <a:rPr lang="en-US" altLang="en-US" sz="4400" dirty="0">
                <a:latin typeface="Calibri Light" panose="020F0302020204030204" pitchFamily="34" charset="0"/>
              </a:rPr>
              <a:t> Erasmus+ </a:t>
            </a:r>
            <a:r>
              <a:rPr lang="en-US" altLang="en-US" sz="4400" dirty="0" err="1">
                <a:latin typeface="Calibri Light" panose="020F0302020204030204" pitchFamily="34" charset="0"/>
              </a:rPr>
              <a:t>InCyT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ontent Placeholder 2">
            <a:extLst>
              <a:ext uri="{FF2B5EF4-FFF2-40B4-BE49-F238E27FC236}">
                <a16:creationId xmlns:a16="http://schemas.microsoft.com/office/drawing/2014/main" id="{459A4582-42D1-6845-F80C-793CA1673903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79425" y="1844675"/>
            <a:ext cx="11568113" cy="4525963"/>
          </a:xfrm>
        </p:spPr>
        <p:txBody>
          <a:bodyPr/>
          <a:lstStyle/>
          <a:p>
            <a:pPr algn="just"/>
            <a:r>
              <a:rPr lang="en-US" altLang="en-US" dirty="0"/>
              <a:t>Un </a:t>
            </a:r>
            <a:r>
              <a:rPr lang="en-US" altLang="en-US" dirty="0" err="1"/>
              <a:t>cadru</a:t>
            </a:r>
            <a:r>
              <a:rPr lang="en-US" altLang="en-US" dirty="0"/>
              <a:t> de </a:t>
            </a:r>
            <a:r>
              <a:rPr lang="en-US" altLang="en-US" dirty="0" err="1"/>
              <a:t>competențe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utilizat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mod </a:t>
            </a:r>
            <a:r>
              <a:rPr lang="en-US" altLang="en-US" dirty="0" err="1"/>
              <a:t>regulat</a:t>
            </a:r>
            <a:r>
              <a:rPr lang="en-US" altLang="en-US" dirty="0"/>
              <a:t> de </a:t>
            </a:r>
            <a:r>
              <a:rPr lang="en-US" altLang="en-US" dirty="0" err="1"/>
              <a:t>companii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a-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înțelege</a:t>
            </a:r>
            <a:r>
              <a:rPr lang="en-US" altLang="en-US" dirty="0"/>
              <a:t> </a:t>
            </a:r>
            <a:r>
              <a:rPr lang="en-US" altLang="en-US" dirty="0" err="1"/>
              <a:t>cerințele</a:t>
            </a:r>
            <a:r>
              <a:rPr lang="en-US" altLang="en-US" dirty="0"/>
              <a:t> </a:t>
            </a:r>
            <a:r>
              <a:rPr lang="en-US" altLang="en-US" dirty="0" err="1"/>
              <a:t>bazate</a:t>
            </a:r>
            <a:r>
              <a:rPr lang="en-US" altLang="en-US" dirty="0"/>
              <a:t> pe </a:t>
            </a:r>
            <a:r>
              <a:rPr lang="en-US" altLang="en-US" dirty="0" err="1"/>
              <a:t>abilități</a:t>
            </a:r>
            <a:r>
              <a:rPr lang="en-US" altLang="en-US" dirty="0"/>
              <a:t>, </a:t>
            </a:r>
            <a:r>
              <a:rPr lang="en-US" altLang="en-US" dirty="0" err="1"/>
              <a:t>competențele</a:t>
            </a:r>
            <a:r>
              <a:rPr lang="en-US" altLang="en-US" dirty="0"/>
              <a:t> </a:t>
            </a:r>
            <a:r>
              <a:rPr lang="en-US" altLang="en-US" dirty="0" err="1"/>
              <a:t>necesare</a:t>
            </a:r>
            <a:r>
              <a:rPr lang="en-US" altLang="en-US" dirty="0"/>
              <a:t>, </a:t>
            </a:r>
            <a:r>
              <a:rPr lang="en-US" altLang="en-US" dirty="0" err="1"/>
              <a:t>abilitățile</a:t>
            </a:r>
            <a:r>
              <a:rPr lang="en-US" altLang="en-US" dirty="0"/>
              <a:t> </a:t>
            </a:r>
            <a:r>
              <a:rPr lang="en-US" altLang="en-US" dirty="0" err="1"/>
              <a:t>angajaților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lacunele</a:t>
            </a:r>
            <a:r>
              <a:rPr lang="en-US" altLang="en-US" dirty="0"/>
              <a:t>.</a:t>
            </a:r>
          </a:p>
          <a:p>
            <a:pPr algn="just"/>
            <a:r>
              <a:rPr lang="en-US" altLang="en-US" dirty="0" err="1"/>
              <a:t>Atunci</a:t>
            </a:r>
            <a:r>
              <a:rPr lang="en-US" altLang="en-US" dirty="0"/>
              <a:t> </a:t>
            </a:r>
            <a:r>
              <a:rPr lang="en-US" altLang="en-US" dirty="0" err="1"/>
              <a:t>când</a:t>
            </a:r>
            <a:r>
              <a:rPr lang="en-US" altLang="en-US" dirty="0"/>
              <a:t> un </a:t>
            </a:r>
            <a:r>
              <a:rPr lang="en-US" altLang="en-US" dirty="0" err="1"/>
              <a:t>cadru</a:t>
            </a:r>
            <a:r>
              <a:rPr lang="en-US" altLang="en-US" dirty="0"/>
              <a:t> de </a:t>
            </a:r>
            <a:r>
              <a:rPr lang="en-US" altLang="en-US" dirty="0" err="1"/>
              <a:t>competențe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dezvoltat</a:t>
            </a:r>
            <a:r>
              <a:rPr lang="en-US" altLang="en-US" dirty="0"/>
              <a:t> </a:t>
            </a:r>
            <a:r>
              <a:rPr lang="en-US" altLang="en-US" dirty="0" err="1"/>
              <a:t>ținând</a:t>
            </a:r>
            <a:r>
              <a:rPr lang="en-US" altLang="en-US" dirty="0"/>
              <a:t> </a:t>
            </a:r>
            <a:r>
              <a:rPr lang="en-US" altLang="en-US" dirty="0" err="1"/>
              <a:t>cont</a:t>
            </a:r>
            <a:r>
              <a:rPr lang="en-US" altLang="en-US" dirty="0"/>
              <a:t> de </a:t>
            </a:r>
            <a:r>
              <a:rPr lang="en-US" altLang="en-US" dirty="0" err="1"/>
              <a:t>profilul</a:t>
            </a:r>
            <a:r>
              <a:rPr lang="en-US" altLang="en-US" dirty="0"/>
              <a:t> </a:t>
            </a:r>
            <a:r>
              <a:rPr lang="en-US" altLang="en-US" dirty="0" err="1"/>
              <a:t>companiei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de </a:t>
            </a:r>
            <a:r>
              <a:rPr lang="en-US" altLang="en-US" dirty="0" err="1"/>
              <a:t>interesele</a:t>
            </a:r>
            <a:r>
              <a:rPr lang="en-US" altLang="en-US" dirty="0"/>
              <a:t> </a:t>
            </a:r>
            <a:r>
              <a:rPr lang="en-US" altLang="en-US" dirty="0" err="1"/>
              <a:t>angajaților</a:t>
            </a:r>
            <a:r>
              <a:rPr lang="en-US" altLang="en-US" dirty="0"/>
              <a:t>, </a:t>
            </a:r>
            <a:r>
              <a:rPr lang="en-US" altLang="en-US" dirty="0" err="1"/>
              <a:t>acesta</a:t>
            </a:r>
            <a:r>
              <a:rPr lang="en-US" altLang="en-US" dirty="0"/>
              <a:t> </a:t>
            </a:r>
            <a:r>
              <a:rPr lang="en-US" altLang="en-US" dirty="0" err="1"/>
              <a:t>poate</a:t>
            </a:r>
            <a:r>
              <a:rPr lang="en-US" altLang="en-US" dirty="0"/>
              <a:t> </a:t>
            </a:r>
            <a:r>
              <a:rPr lang="en-US" altLang="en-US" dirty="0" err="1"/>
              <a:t>îmbunătăți</a:t>
            </a:r>
            <a:r>
              <a:rPr lang="en-US" altLang="en-US" dirty="0"/>
              <a:t> </a:t>
            </a:r>
            <a:r>
              <a:rPr lang="en-US" altLang="en-US" dirty="0" err="1"/>
              <a:t>performanța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poate</a:t>
            </a:r>
            <a:r>
              <a:rPr lang="en-US" altLang="en-US" dirty="0"/>
              <a:t> </a:t>
            </a:r>
            <a:r>
              <a:rPr lang="en-US" altLang="en-US" dirty="0" err="1"/>
              <a:t>oferi</a:t>
            </a:r>
            <a:r>
              <a:rPr lang="en-US" altLang="en-US" dirty="0"/>
              <a:t> </a:t>
            </a:r>
            <a:r>
              <a:rPr lang="en-US" altLang="en-US" dirty="0" err="1"/>
              <a:t>claritate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</a:t>
            </a:r>
            <a:r>
              <a:rPr lang="en-US" altLang="en-US" dirty="0" err="1"/>
              <a:t>fiecare</a:t>
            </a:r>
            <a:r>
              <a:rPr lang="en-US" altLang="en-US" dirty="0"/>
              <a:t> </a:t>
            </a:r>
            <a:r>
              <a:rPr lang="en-US" altLang="en-US" dirty="0" err="1"/>
              <a:t>cerință</a:t>
            </a:r>
            <a:r>
              <a:rPr lang="en-US" altLang="en-US" dirty="0"/>
              <a:t> </a:t>
            </a:r>
            <a:r>
              <a:rPr lang="en-US" altLang="en-US" dirty="0" err="1"/>
              <a:t>individuală</a:t>
            </a:r>
            <a:r>
              <a:rPr lang="en-US" altLang="en-US" dirty="0"/>
              <a:t> a </a:t>
            </a:r>
            <a:r>
              <a:rPr lang="en-US" altLang="en-US" dirty="0" err="1"/>
              <a:t>rolului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poate</a:t>
            </a:r>
            <a:r>
              <a:rPr lang="en-US" altLang="en-US" dirty="0"/>
              <a:t> </a:t>
            </a:r>
            <a:r>
              <a:rPr lang="en-US" altLang="en-US" dirty="0" err="1"/>
              <a:t>dezvolta</a:t>
            </a:r>
            <a:r>
              <a:rPr lang="en-US" altLang="en-US" dirty="0"/>
              <a:t> </a:t>
            </a:r>
            <a:r>
              <a:rPr lang="en-US" altLang="en-US" dirty="0" err="1"/>
              <a:t>talentul</a:t>
            </a:r>
            <a:r>
              <a:rPr lang="en-US" altLang="en-US" dirty="0"/>
              <a:t> la </a:t>
            </a:r>
            <a:r>
              <a:rPr lang="en-US" altLang="en-US" dirty="0" err="1"/>
              <a:t>locul</a:t>
            </a:r>
            <a:r>
              <a:rPr lang="en-US" altLang="en-US" dirty="0"/>
              <a:t> de </a:t>
            </a:r>
            <a:r>
              <a:rPr lang="en-US" altLang="en-US" dirty="0" err="1"/>
              <a:t>muncă</a:t>
            </a:r>
            <a:r>
              <a:rPr lang="en-US" altLang="en-US" dirty="0"/>
              <a:t>..</a:t>
            </a:r>
          </a:p>
          <a:p>
            <a:pPr algn="just"/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ultimii</a:t>
            </a:r>
            <a:r>
              <a:rPr lang="en-US" altLang="en-US" dirty="0"/>
              <a:t> ani, din </a:t>
            </a:r>
            <a:r>
              <a:rPr lang="en-US" altLang="en-US" dirty="0" err="1"/>
              <a:t>cauza</a:t>
            </a:r>
            <a:r>
              <a:rPr lang="en-US" altLang="en-US" dirty="0"/>
              <a:t> </a:t>
            </a:r>
            <a:r>
              <a:rPr lang="en-US" altLang="en-US" dirty="0" err="1"/>
              <a:t>multor</a:t>
            </a:r>
            <a:r>
              <a:rPr lang="en-US" altLang="en-US" dirty="0"/>
              <a:t> </a:t>
            </a:r>
            <a:r>
              <a:rPr lang="en-US" altLang="en-US" dirty="0" err="1"/>
              <a:t>atacuri</a:t>
            </a:r>
            <a:r>
              <a:rPr lang="en-US" altLang="en-US" dirty="0"/>
              <a:t> </a:t>
            </a:r>
            <a:r>
              <a:rPr lang="en-US" altLang="en-US" dirty="0" err="1"/>
              <a:t>cibernetice</a:t>
            </a:r>
            <a:r>
              <a:rPr lang="en-US" altLang="en-US" dirty="0"/>
              <a:t>, </a:t>
            </a:r>
            <a:r>
              <a:rPr lang="en-US" altLang="en-US" dirty="0" err="1"/>
              <a:t>cadrele</a:t>
            </a:r>
            <a:r>
              <a:rPr lang="en-US" altLang="en-US" dirty="0"/>
              <a:t> de </a:t>
            </a:r>
            <a:r>
              <a:rPr lang="en-US" altLang="en-US" dirty="0" err="1"/>
              <a:t>securitate</a:t>
            </a:r>
            <a:r>
              <a:rPr lang="en-US" altLang="en-US" dirty="0"/>
              <a:t> </a:t>
            </a:r>
            <a:r>
              <a:rPr lang="en-US" altLang="en-US" dirty="0" err="1"/>
              <a:t>cibernetică</a:t>
            </a:r>
            <a:r>
              <a:rPr lang="en-US" altLang="en-US" dirty="0"/>
              <a:t> sunt </a:t>
            </a:r>
            <a:r>
              <a:rPr lang="en-US" altLang="en-US" dirty="0" err="1"/>
              <a:t>adoptate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special de </a:t>
            </a:r>
            <a:r>
              <a:rPr lang="en-US" altLang="en-US" dirty="0" err="1"/>
              <a:t>organizații</a:t>
            </a:r>
            <a:r>
              <a:rPr lang="en-US" altLang="en-US" dirty="0"/>
              <a:t> </a:t>
            </a:r>
            <a:r>
              <a:rPr lang="en-US" altLang="en-US" dirty="0" err="1"/>
              <a:t>mari</a:t>
            </a:r>
            <a:r>
              <a:rPr lang="en-US" altLang="en-US" dirty="0"/>
              <a:t> (</a:t>
            </a:r>
            <a:r>
              <a:rPr lang="en-US" altLang="en-US" dirty="0" err="1"/>
              <a:t>afaceri</a:t>
            </a:r>
            <a:r>
              <a:rPr lang="en-US" altLang="en-US" dirty="0"/>
              <a:t>, ONG-</a:t>
            </a:r>
            <a:r>
              <a:rPr lang="en-US" altLang="en-US" dirty="0" err="1"/>
              <a:t>uri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alte</a:t>
            </a:r>
            <a:r>
              <a:rPr lang="en-US" altLang="en-US" dirty="0"/>
              <a:t> </a:t>
            </a:r>
            <a:r>
              <a:rPr lang="en-US" altLang="en-US" dirty="0" err="1"/>
              <a:t>entități</a:t>
            </a:r>
            <a:r>
              <a:rPr lang="en-US" altLang="en-US" dirty="0"/>
              <a:t>) </a:t>
            </a:r>
            <a:r>
              <a:rPr lang="en-US" altLang="en-US" dirty="0" err="1"/>
              <a:t>sau</a:t>
            </a:r>
            <a:r>
              <a:rPr lang="en-US" altLang="en-US" dirty="0"/>
              <a:t> de </a:t>
            </a:r>
            <a:r>
              <a:rPr lang="en-US" altLang="en-US" dirty="0" err="1"/>
              <a:t>actori</a:t>
            </a:r>
            <a:r>
              <a:rPr lang="en-US" altLang="en-US" dirty="0"/>
              <a:t> de stat.</a:t>
            </a:r>
            <a:endParaRPr lang="vi-VN" altLang="en-US" dirty="0"/>
          </a:p>
        </p:txBody>
      </p:sp>
      <p:sp>
        <p:nvSpPr>
          <p:cNvPr id="9219" name="Titel 1">
            <a:extLst>
              <a:ext uri="{FF2B5EF4-FFF2-40B4-BE49-F238E27FC236}">
                <a16:creationId xmlns:a16="http://schemas.microsoft.com/office/drawing/2014/main" id="{6882AB52-C5A5-9ABC-1C56-754C2D28D8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Atacurile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cibernetice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și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cadrul</a:t>
            </a:r>
            <a:r>
              <a:rPr lang="en-US" altLang="en-US" sz="4400" dirty="0">
                <a:latin typeface="Calibri Light" panose="020F0302020204030204" pitchFamily="34" charset="0"/>
              </a:rPr>
              <a:t> de </a:t>
            </a:r>
            <a:r>
              <a:rPr lang="en-US" altLang="en-US" sz="4400" dirty="0" err="1">
                <a:latin typeface="Calibri Light" panose="020F0302020204030204" pitchFamily="34" charset="0"/>
              </a:rPr>
              <a:t>competențe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ontent Placeholder 2">
            <a:extLst>
              <a:ext uri="{FF2B5EF4-FFF2-40B4-BE49-F238E27FC236}">
                <a16:creationId xmlns:a16="http://schemas.microsoft.com/office/drawing/2014/main" id="{459A4582-42D1-6845-F80C-793CA1673903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79376" y="2348061"/>
            <a:ext cx="11568113" cy="4525963"/>
          </a:xfrm>
        </p:spPr>
        <p:txBody>
          <a:bodyPr/>
          <a:lstStyle/>
          <a:p>
            <a:pPr algn="just"/>
            <a:r>
              <a:rPr lang="en-US" altLang="en-US" dirty="0"/>
              <a:t>Un </a:t>
            </a:r>
            <a:r>
              <a:rPr lang="en-US" altLang="en-US" dirty="0" err="1"/>
              <a:t>atac</a:t>
            </a:r>
            <a:r>
              <a:rPr lang="en-US" altLang="en-US" dirty="0"/>
              <a:t> </a:t>
            </a:r>
            <a:r>
              <a:rPr lang="en-US" altLang="en-US" dirty="0" err="1"/>
              <a:t>cibernetic</a:t>
            </a:r>
            <a:r>
              <a:rPr lang="en-US" altLang="en-US" dirty="0"/>
              <a:t> de </a:t>
            </a:r>
            <a:r>
              <a:rPr lang="en-US" altLang="en-US" dirty="0" err="1"/>
              <a:t>succes</a:t>
            </a:r>
            <a:r>
              <a:rPr lang="en-US" altLang="en-US" dirty="0"/>
              <a:t> </a:t>
            </a:r>
            <a:r>
              <a:rPr lang="en-US" altLang="en-US" dirty="0" err="1"/>
              <a:t>poate</a:t>
            </a:r>
            <a:r>
              <a:rPr lang="en-US" altLang="en-US" dirty="0"/>
              <a:t> </a:t>
            </a:r>
            <a:r>
              <a:rPr lang="en-US" altLang="en-US" dirty="0" err="1"/>
              <a:t>provoca</a:t>
            </a:r>
            <a:r>
              <a:rPr lang="en-US" altLang="en-US" dirty="0"/>
              <a:t> </a:t>
            </a:r>
            <a:r>
              <a:rPr lang="en-US" altLang="en-US" dirty="0" err="1"/>
              <a:t>daune</a:t>
            </a:r>
            <a:r>
              <a:rPr lang="en-US" altLang="en-US" dirty="0"/>
              <a:t> </a:t>
            </a:r>
            <a:r>
              <a:rPr lang="en-US" altLang="en-US" dirty="0" err="1"/>
              <a:t>majore</a:t>
            </a:r>
            <a:r>
              <a:rPr lang="en-US" altLang="en-US" dirty="0"/>
              <a:t> </a:t>
            </a:r>
            <a:r>
              <a:rPr lang="en-US" altLang="en-US" dirty="0" err="1"/>
              <a:t>afacerii</a:t>
            </a:r>
            <a:r>
              <a:rPr lang="en-US" altLang="en-US" dirty="0"/>
              <a:t> </a:t>
            </a:r>
            <a:r>
              <a:rPr lang="en-US" altLang="en-US" dirty="0" err="1"/>
              <a:t>unei</a:t>
            </a:r>
            <a:r>
              <a:rPr lang="en-US" altLang="en-US" dirty="0"/>
              <a:t> </a:t>
            </a:r>
            <a:r>
              <a:rPr lang="en-US" altLang="en-US" dirty="0" err="1"/>
              <a:t>companii</a:t>
            </a:r>
            <a:r>
              <a:rPr lang="en-US" altLang="en-US" dirty="0"/>
              <a:t>. </a:t>
            </a:r>
            <a:r>
              <a:rPr lang="en-US" altLang="en-US" dirty="0" err="1"/>
              <a:t>Își</a:t>
            </a:r>
            <a:r>
              <a:rPr lang="en-US" altLang="en-US" dirty="0"/>
              <a:t> </a:t>
            </a:r>
            <a:r>
              <a:rPr lang="en-US" altLang="en-US" dirty="0" err="1"/>
              <a:t>poate</a:t>
            </a:r>
            <a:r>
              <a:rPr lang="en-US" altLang="en-US" dirty="0"/>
              <a:t> </a:t>
            </a:r>
            <a:r>
              <a:rPr lang="en-US" altLang="en-US" dirty="0" err="1"/>
              <a:t>afecta</a:t>
            </a:r>
            <a:r>
              <a:rPr lang="en-US" altLang="en-US" dirty="0"/>
              <a:t> </a:t>
            </a:r>
            <a:r>
              <a:rPr lang="en-US" altLang="en-US" dirty="0" err="1"/>
              <a:t>rezultatul</a:t>
            </a:r>
            <a:r>
              <a:rPr lang="en-US" altLang="en-US" dirty="0"/>
              <a:t> final, precum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statutul</a:t>
            </a:r>
            <a:r>
              <a:rPr lang="en-US" altLang="en-US" dirty="0"/>
              <a:t> de </a:t>
            </a:r>
            <a:r>
              <a:rPr lang="en-US" altLang="en-US" dirty="0" err="1"/>
              <a:t>afaceri</a:t>
            </a:r>
            <a:r>
              <a:rPr lang="en-US" altLang="en-US" dirty="0"/>
              <a:t> al </a:t>
            </a:r>
            <a:r>
              <a:rPr lang="en-US" altLang="en-US" dirty="0" err="1"/>
              <a:t>companiei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încrederea</a:t>
            </a:r>
            <a:r>
              <a:rPr lang="en-US" altLang="en-US" dirty="0"/>
              <a:t> </a:t>
            </a:r>
            <a:r>
              <a:rPr lang="en-US" altLang="en-US" dirty="0" err="1"/>
              <a:t>consumatorilor</a:t>
            </a:r>
            <a:r>
              <a:rPr lang="en-US" altLang="en-US" dirty="0"/>
              <a:t>.</a:t>
            </a:r>
          </a:p>
          <a:p>
            <a:pPr algn="just"/>
            <a:r>
              <a:rPr lang="en-US" altLang="en-US" dirty="0" err="1"/>
              <a:t>Impactul</a:t>
            </a:r>
            <a:r>
              <a:rPr lang="en-US" altLang="en-US" dirty="0"/>
              <a:t> </a:t>
            </a:r>
            <a:r>
              <a:rPr lang="en-US" altLang="en-US" dirty="0" err="1"/>
              <a:t>unei</a:t>
            </a:r>
            <a:r>
              <a:rPr lang="en-US" altLang="en-US" dirty="0"/>
              <a:t> </a:t>
            </a:r>
            <a:r>
              <a:rPr lang="en-US" altLang="en-US" dirty="0" err="1"/>
              <a:t>breșe</a:t>
            </a:r>
            <a:r>
              <a:rPr lang="en-US" altLang="en-US" dirty="0"/>
              <a:t> de </a:t>
            </a:r>
            <a:r>
              <a:rPr lang="en-US" altLang="en-US" dirty="0" err="1"/>
              <a:t>securitate</a:t>
            </a:r>
            <a:r>
              <a:rPr lang="en-US" altLang="en-US" dirty="0"/>
              <a:t> </a:t>
            </a:r>
            <a:r>
              <a:rPr lang="en-US" altLang="en-US" dirty="0" err="1"/>
              <a:t>poate</a:t>
            </a:r>
            <a:r>
              <a:rPr lang="en-US" altLang="en-US" dirty="0"/>
              <a:t> fi </a:t>
            </a:r>
            <a:r>
              <a:rPr lang="en-US" altLang="en-US" dirty="0" err="1"/>
              <a:t>împărțit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trei</a:t>
            </a:r>
            <a:r>
              <a:rPr lang="en-US" altLang="en-US" dirty="0"/>
              <a:t> </a:t>
            </a:r>
            <a:r>
              <a:rPr lang="en-US" altLang="en-US" dirty="0" err="1"/>
              <a:t>categorii</a:t>
            </a:r>
            <a:r>
              <a:rPr lang="en-US" altLang="en-US" dirty="0"/>
              <a:t>: </a:t>
            </a:r>
            <a:r>
              <a:rPr lang="en-US" altLang="en-US" dirty="0" err="1"/>
              <a:t>financiar</a:t>
            </a:r>
            <a:r>
              <a:rPr lang="en-US" altLang="en-US" dirty="0"/>
              <a:t>, </a:t>
            </a:r>
            <a:r>
              <a:rPr lang="en-US" altLang="en-US" dirty="0" err="1"/>
              <a:t>reputațional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juridic.</a:t>
            </a:r>
          </a:p>
        </p:txBody>
      </p:sp>
      <p:sp>
        <p:nvSpPr>
          <p:cNvPr id="9219" name="Titel 1">
            <a:extLst>
              <a:ext uri="{FF2B5EF4-FFF2-40B4-BE49-F238E27FC236}">
                <a16:creationId xmlns:a16="http://schemas.microsoft.com/office/drawing/2014/main" id="{6882AB52-C5A5-9ABC-1C56-754C2D28D8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Atacurile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cibernetice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și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cadrul</a:t>
            </a:r>
            <a:r>
              <a:rPr lang="en-US" altLang="en-US" sz="4400" dirty="0">
                <a:latin typeface="Calibri Light" panose="020F0302020204030204" pitchFamily="34" charset="0"/>
              </a:rPr>
              <a:t> de </a:t>
            </a:r>
            <a:r>
              <a:rPr lang="en-US" altLang="en-US" sz="4400" dirty="0" err="1">
                <a:latin typeface="Calibri Light" panose="020F0302020204030204" pitchFamily="34" charset="0"/>
              </a:rPr>
              <a:t>competențe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7847239"/>
      </p:ext>
    </p:extLst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2">
            <a:extLst>
              <a:ext uri="{FF2B5EF4-FFF2-40B4-BE49-F238E27FC236}">
                <a16:creationId xmlns:a16="http://schemas.microsoft.com/office/drawing/2014/main" id="{C94DF244-0BAE-238C-B367-5EBA04337AE4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623392" y="2204864"/>
            <a:ext cx="10945216" cy="5000625"/>
          </a:xfrm>
        </p:spPr>
        <p:txBody>
          <a:bodyPr/>
          <a:lstStyle/>
          <a:p>
            <a:pPr algn="just"/>
            <a:r>
              <a:rPr lang="en-US" altLang="en-US" dirty="0" err="1"/>
              <a:t>Atacurile</a:t>
            </a:r>
            <a:r>
              <a:rPr lang="en-US" altLang="en-US" dirty="0"/>
              <a:t> </a:t>
            </a:r>
            <a:r>
              <a:rPr lang="en-US" altLang="en-US" dirty="0" err="1"/>
              <a:t>cibernetice</a:t>
            </a:r>
            <a:r>
              <a:rPr lang="en-US" altLang="en-US" dirty="0"/>
              <a:t> </a:t>
            </a:r>
            <a:r>
              <a:rPr lang="en-US" altLang="en-US" dirty="0" err="1"/>
              <a:t>duc</a:t>
            </a:r>
            <a:r>
              <a:rPr lang="en-US" altLang="en-US" dirty="0"/>
              <a:t> </a:t>
            </a:r>
            <a:r>
              <a:rPr lang="en-US" altLang="en-US" dirty="0" err="1"/>
              <a:t>adesea</a:t>
            </a:r>
            <a:r>
              <a:rPr lang="en-US" altLang="en-US" dirty="0"/>
              <a:t> la </a:t>
            </a:r>
            <a:r>
              <a:rPr lang="en-US" altLang="en-US" dirty="0" err="1"/>
              <a:t>pierderi</a:t>
            </a:r>
            <a:r>
              <a:rPr lang="en-US" altLang="en-US" dirty="0"/>
              <a:t> </a:t>
            </a:r>
            <a:r>
              <a:rPr lang="en-US" altLang="en-US" dirty="0" err="1"/>
              <a:t>financiare</a:t>
            </a:r>
            <a:r>
              <a:rPr lang="en-US" altLang="en-US" dirty="0"/>
              <a:t> </a:t>
            </a:r>
            <a:r>
              <a:rPr lang="en-US" altLang="en-US" dirty="0" err="1"/>
              <a:t>substanțiale</a:t>
            </a:r>
            <a:r>
              <a:rPr lang="en-US" altLang="en-US" dirty="0"/>
              <a:t> ca </a:t>
            </a:r>
            <a:r>
              <a:rPr lang="en-US" altLang="en-US" dirty="0" err="1"/>
              <a:t>urmare</a:t>
            </a:r>
            <a:r>
              <a:rPr lang="en-US" altLang="en-US" dirty="0"/>
              <a:t> a </a:t>
            </a:r>
            <a:r>
              <a:rPr lang="en-US" altLang="en-US" dirty="0" err="1"/>
              <a:t>furtului</a:t>
            </a:r>
            <a:r>
              <a:rPr lang="en-US" altLang="en-US" dirty="0"/>
              <a:t> de </a:t>
            </a:r>
            <a:r>
              <a:rPr lang="en-US" altLang="en-US" dirty="0" err="1"/>
              <a:t>informații</a:t>
            </a:r>
            <a:r>
              <a:rPr lang="en-US" altLang="en-US" dirty="0"/>
              <a:t> corporative, </a:t>
            </a:r>
            <a:r>
              <a:rPr lang="en-US" altLang="en-US" dirty="0" err="1"/>
              <a:t>informații</a:t>
            </a:r>
            <a:r>
              <a:rPr lang="en-US" altLang="en-US" dirty="0"/>
              <a:t> </a:t>
            </a:r>
            <a:r>
              <a:rPr lang="en-US" altLang="en-US" dirty="0" err="1"/>
              <a:t>financiare</a:t>
            </a:r>
            <a:r>
              <a:rPr lang="en-US" altLang="en-US" dirty="0"/>
              <a:t> (de </a:t>
            </a:r>
            <a:r>
              <a:rPr lang="en-US" altLang="en-US" dirty="0" err="1"/>
              <a:t>exemplu</a:t>
            </a:r>
            <a:r>
              <a:rPr lang="en-US" altLang="en-US" dirty="0"/>
              <a:t>, </a:t>
            </a:r>
            <a:r>
              <a:rPr lang="en-US" altLang="en-US" dirty="0" err="1"/>
              <a:t>detalii</a:t>
            </a:r>
            <a:r>
              <a:rPr lang="en-US" altLang="en-US" dirty="0"/>
              <a:t> </a:t>
            </a:r>
            <a:r>
              <a:rPr lang="en-US" altLang="en-US" dirty="0" err="1"/>
              <a:t>bancare</a:t>
            </a:r>
            <a:r>
              <a:rPr lang="en-US" altLang="en-US" dirty="0"/>
              <a:t> </a:t>
            </a:r>
            <a:r>
              <a:rPr lang="en-US" altLang="en-US" dirty="0" err="1"/>
              <a:t>sau</a:t>
            </a:r>
            <a:r>
              <a:rPr lang="en-US" altLang="en-US" dirty="0"/>
              <a:t> </a:t>
            </a:r>
            <a:r>
              <a:rPr lang="en-US" altLang="en-US" dirty="0" err="1"/>
              <a:t>detalii</a:t>
            </a:r>
            <a:r>
              <a:rPr lang="en-US" altLang="en-US" dirty="0"/>
              <a:t> ale </a:t>
            </a:r>
            <a:r>
              <a:rPr lang="en-US" altLang="en-US" dirty="0" err="1"/>
              <a:t>cardului</a:t>
            </a:r>
            <a:r>
              <a:rPr lang="en-US" altLang="en-US" dirty="0"/>
              <a:t> de </a:t>
            </a:r>
            <a:r>
              <a:rPr lang="en-US" altLang="en-US" dirty="0" err="1"/>
              <a:t>plată</a:t>
            </a:r>
            <a:r>
              <a:rPr lang="en-US" altLang="en-US" dirty="0"/>
              <a:t>), </a:t>
            </a:r>
            <a:r>
              <a:rPr lang="en-US" altLang="en-US" dirty="0" err="1"/>
              <a:t>bani</a:t>
            </a:r>
            <a:r>
              <a:rPr lang="en-US" altLang="en-US" dirty="0"/>
              <a:t>, </a:t>
            </a:r>
            <a:r>
              <a:rPr lang="en-US" altLang="en-US" dirty="0" err="1"/>
              <a:t>întreruperi</a:t>
            </a:r>
            <a:r>
              <a:rPr lang="en-US" altLang="en-US" dirty="0"/>
              <a:t> ale </a:t>
            </a:r>
            <a:r>
              <a:rPr lang="en-US" altLang="en-US" dirty="0" err="1"/>
              <a:t>tranzacțiilor</a:t>
            </a:r>
            <a:r>
              <a:rPr lang="en-US" altLang="en-US" dirty="0"/>
              <a:t> (de </a:t>
            </a:r>
            <a:r>
              <a:rPr lang="en-US" altLang="en-US" dirty="0" err="1"/>
              <a:t>exemplu</a:t>
            </a:r>
            <a:r>
              <a:rPr lang="en-US" altLang="en-US" dirty="0"/>
              <a:t>, </a:t>
            </a:r>
            <a:r>
              <a:rPr lang="en-US" altLang="en-US" dirty="0" err="1"/>
              <a:t>incapacitatea</a:t>
            </a:r>
            <a:r>
              <a:rPr lang="en-US" altLang="en-US" dirty="0"/>
              <a:t> de a </a:t>
            </a:r>
            <a:r>
              <a:rPr lang="en-US" altLang="en-US" dirty="0" err="1"/>
              <a:t>tranzacționa</a:t>
            </a:r>
            <a:r>
              <a:rPr lang="en-US" altLang="en-US" dirty="0"/>
              <a:t> online), </a:t>
            </a:r>
            <a:r>
              <a:rPr lang="en-US" altLang="en-US" dirty="0" err="1"/>
              <a:t>pierderea</a:t>
            </a:r>
            <a:r>
              <a:rPr lang="en-US" altLang="en-US" dirty="0"/>
              <a:t> </a:t>
            </a:r>
            <a:r>
              <a:rPr lang="en-US" altLang="en-US" dirty="0" err="1"/>
              <a:t>afacerii</a:t>
            </a:r>
            <a:r>
              <a:rPr lang="en-US" altLang="en-US" dirty="0"/>
              <a:t> </a:t>
            </a:r>
            <a:r>
              <a:rPr lang="en-US" altLang="en-US" dirty="0" err="1"/>
              <a:t>sau</a:t>
            </a:r>
            <a:r>
              <a:rPr lang="en-US" altLang="en-US" dirty="0"/>
              <a:t> a </a:t>
            </a:r>
            <a:r>
              <a:rPr lang="en-US" altLang="en-US" dirty="0" err="1"/>
              <a:t>contractului</a:t>
            </a:r>
            <a:r>
              <a:rPr lang="en-US" altLang="en-US" dirty="0"/>
              <a:t>. </a:t>
            </a:r>
            <a:r>
              <a:rPr lang="en-US" altLang="en-US" dirty="0" err="1"/>
              <a:t>Companiile</a:t>
            </a:r>
            <a:r>
              <a:rPr lang="en-US" altLang="en-US" dirty="0"/>
              <a:t> care au </a:t>
            </a:r>
            <a:r>
              <a:rPr lang="en-US" altLang="en-US" dirty="0" err="1"/>
              <a:t>suferit</a:t>
            </a:r>
            <a:r>
              <a:rPr lang="en-US" altLang="en-US" dirty="0"/>
              <a:t> o </a:t>
            </a:r>
            <a:r>
              <a:rPr lang="en-US" altLang="en-US" dirty="0" err="1"/>
              <a:t>încălcare</a:t>
            </a:r>
            <a:r>
              <a:rPr lang="en-US" altLang="en-US" dirty="0"/>
              <a:t> </a:t>
            </a:r>
            <a:r>
              <a:rPr lang="en-US" altLang="en-US" dirty="0" err="1"/>
              <a:t>cibernetică</a:t>
            </a:r>
            <a:r>
              <a:rPr lang="en-US" altLang="en-US" dirty="0"/>
              <a:t> </a:t>
            </a:r>
            <a:r>
              <a:rPr lang="en-US" altLang="en-US" dirty="0" err="1"/>
              <a:t>vor</a:t>
            </a:r>
            <a:r>
              <a:rPr lang="en-US" altLang="en-US" dirty="0"/>
              <a:t> </a:t>
            </a:r>
            <a:r>
              <a:rPr lang="en-US" altLang="en-US" dirty="0" err="1"/>
              <a:t>cheltui</a:t>
            </a:r>
            <a:r>
              <a:rPr lang="en-US" altLang="en-US" dirty="0"/>
              <a:t>, </a:t>
            </a:r>
            <a:r>
              <a:rPr lang="en-US" altLang="en-US" dirty="0" err="1"/>
              <a:t>în</a:t>
            </a:r>
            <a:r>
              <a:rPr lang="en-US" altLang="en-US" dirty="0"/>
              <a:t> general, </a:t>
            </a:r>
            <a:r>
              <a:rPr lang="en-US" altLang="en-US" dirty="0" err="1"/>
              <a:t>bani</a:t>
            </a:r>
            <a:r>
              <a:rPr lang="en-US" altLang="en-US" dirty="0"/>
              <a:t> </a:t>
            </a:r>
            <a:r>
              <a:rPr lang="en-US" altLang="en-US" dirty="0" err="1"/>
              <a:t>asociați</a:t>
            </a:r>
            <a:r>
              <a:rPr lang="en-US" altLang="en-US" dirty="0"/>
              <a:t> cu </a:t>
            </a:r>
            <a:r>
              <a:rPr lang="en-US" altLang="en-US" dirty="0" err="1"/>
              <a:t>repararea</a:t>
            </a:r>
            <a:r>
              <a:rPr lang="en-US" altLang="en-US" dirty="0"/>
              <a:t> </a:t>
            </a:r>
            <a:r>
              <a:rPr lang="en-US" altLang="en-US" dirty="0" err="1"/>
              <a:t>sistemelor</a:t>
            </a:r>
            <a:r>
              <a:rPr lang="en-US" altLang="en-US" dirty="0"/>
              <a:t>, </a:t>
            </a:r>
            <a:r>
              <a:rPr lang="en-US" altLang="en-US" dirty="0" err="1"/>
              <a:t>rețelelor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dispozitivelor</a:t>
            </a:r>
            <a:r>
              <a:rPr lang="en-US" altLang="en-US" dirty="0"/>
              <a:t> </a:t>
            </a:r>
            <a:r>
              <a:rPr lang="en-US" altLang="en-US" dirty="0" err="1"/>
              <a:t>afectate</a:t>
            </a:r>
            <a:r>
              <a:rPr lang="en-US" altLang="en-US" dirty="0"/>
              <a:t>..</a:t>
            </a:r>
            <a:endParaRPr lang="vi-VN" altLang="en-US" dirty="0"/>
          </a:p>
          <a:p>
            <a:pPr algn="just"/>
            <a:r>
              <a:rPr lang="en-US" altLang="en-US" dirty="0" err="1"/>
              <a:t>Atacul</a:t>
            </a:r>
            <a:r>
              <a:rPr lang="en-US" altLang="en-US" dirty="0"/>
              <a:t> </a:t>
            </a:r>
            <a:r>
              <a:rPr lang="en-US" altLang="en-US" dirty="0" err="1"/>
              <a:t>poate</a:t>
            </a:r>
            <a:r>
              <a:rPr lang="en-US" altLang="en-US" dirty="0"/>
              <a:t> </a:t>
            </a:r>
            <a:r>
              <a:rPr lang="en-US" altLang="en-US" dirty="0" err="1"/>
              <a:t>afecta</a:t>
            </a:r>
            <a:r>
              <a:rPr lang="en-US" altLang="en-US" dirty="0"/>
              <a:t> </a:t>
            </a:r>
            <a:r>
              <a:rPr lang="en-US" altLang="en-US" dirty="0" err="1"/>
              <a:t>furnizorii</a:t>
            </a:r>
            <a:r>
              <a:rPr lang="en-US" altLang="en-US" dirty="0"/>
              <a:t> </a:t>
            </a:r>
            <a:r>
              <a:rPr lang="en-US" altLang="en-US" dirty="0" err="1"/>
              <a:t>companiei</a:t>
            </a:r>
            <a:r>
              <a:rPr lang="en-US" altLang="en-US" dirty="0"/>
              <a:t>, </a:t>
            </a:r>
            <a:r>
              <a:rPr lang="en-US" altLang="en-US" dirty="0" err="1"/>
              <a:t>relațiile</a:t>
            </a:r>
            <a:r>
              <a:rPr lang="en-US" altLang="en-US" dirty="0"/>
              <a:t> cu </a:t>
            </a:r>
            <a:r>
              <a:rPr lang="en-US" altLang="en-US" dirty="0" err="1"/>
              <a:t>partenerii</a:t>
            </a:r>
            <a:r>
              <a:rPr lang="en-US" altLang="en-US" dirty="0"/>
              <a:t>, </a:t>
            </a:r>
            <a:r>
              <a:rPr lang="en-US" altLang="en-US" dirty="0" err="1"/>
              <a:t>investitorii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alte</a:t>
            </a:r>
            <a:r>
              <a:rPr lang="en-US" altLang="en-US" dirty="0"/>
              <a:t> </a:t>
            </a:r>
            <a:r>
              <a:rPr lang="en-US" altLang="en-US" dirty="0" err="1"/>
              <a:t>terțe</a:t>
            </a:r>
            <a:r>
              <a:rPr lang="en-US" altLang="en-US" dirty="0"/>
              <a:t> </a:t>
            </a:r>
            <a:r>
              <a:rPr lang="en-US" altLang="en-US" dirty="0" err="1"/>
              <a:t>părți</a:t>
            </a:r>
            <a:r>
              <a:rPr lang="en-US" altLang="en-US" dirty="0"/>
              <a:t> implicate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afacerile</a:t>
            </a:r>
            <a:r>
              <a:rPr lang="en-US" altLang="en-US" dirty="0"/>
              <a:t> </a:t>
            </a:r>
            <a:r>
              <a:rPr lang="en-US" altLang="en-US" dirty="0" err="1"/>
              <a:t>companiei</a:t>
            </a:r>
            <a:r>
              <a:rPr lang="en-US" altLang="en-US" dirty="0"/>
              <a:t>..</a:t>
            </a:r>
            <a:endParaRPr lang="vi-VN" altLang="en-US" dirty="0"/>
          </a:p>
        </p:txBody>
      </p:sp>
      <p:sp>
        <p:nvSpPr>
          <p:cNvPr id="10243" name="Titel 1">
            <a:extLst>
              <a:ext uri="{FF2B5EF4-FFF2-40B4-BE49-F238E27FC236}">
                <a16:creationId xmlns:a16="http://schemas.microsoft.com/office/drawing/2014/main" id="{A4964EC6-51FB-2445-B442-05C55A7ABC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Atacuri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cibernetice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2">
            <a:extLst>
              <a:ext uri="{FF2B5EF4-FFF2-40B4-BE49-F238E27FC236}">
                <a16:creationId xmlns:a16="http://schemas.microsoft.com/office/drawing/2014/main" id="{C94DF244-0BAE-238C-B367-5EBA04337AE4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587388" y="2420888"/>
            <a:ext cx="11017224" cy="5000625"/>
          </a:xfrm>
        </p:spPr>
        <p:txBody>
          <a:bodyPr/>
          <a:lstStyle/>
          <a:p>
            <a:pPr algn="just"/>
            <a:r>
              <a:rPr lang="en-US" altLang="en-US" dirty="0"/>
              <a:t>Deci, </a:t>
            </a:r>
            <a:r>
              <a:rPr lang="en-US" altLang="en-US" dirty="0" err="1"/>
              <a:t>legile</a:t>
            </a:r>
            <a:r>
              <a:rPr lang="en-US" altLang="en-US" dirty="0"/>
              <a:t> </a:t>
            </a:r>
            <a:r>
              <a:rPr lang="en-US" altLang="en-US" dirty="0" err="1"/>
              <a:t>privind</a:t>
            </a:r>
            <a:r>
              <a:rPr lang="en-US" altLang="en-US" dirty="0"/>
              <a:t> </a:t>
            </a:r>
            <a:r>
              <a:rPr lang="en-US" altLang="en-US" dirty="0" err="1"/>
              <a:t>protecția</a:t>
            </a:r>
            <a:r>
              <a:rPr lang="en-US" altLang="en-US" dirty="0"/>
              <a:t> </a:t>
            </a:r>
            <a:r>
              <a:rPr lang="en-US" altLang="en-US" dirty="0" err="1"/>
              <a:t>datelor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confidențialitatea</a:t>
            </a:r>
            <a:r>
              <a:rPr lang="en-US" altLang="en-US" dirty="0"/>
              <a:t> </a:t>
            </a:r>
            <a:r>
              <a:rPr lang="en-US" altLang="en-US" dirty="0" err="1"/>
              <a:t>impun</a:t>
            </a:r>
            <a:r>
              <a:rPr lang="en-US" altLang="en-US" dirty="0"/>
              <a:t> </a:t>
            </a:r>
            <a:r>
              <a:rPr lang="en-US" altLang="en-US" dirty="0" err="1"/>
              <a:t>gestionarea</a:t>
            </a:r>
            <a:r>
              <a:rPr lang="en-US" altLang="en-US" dirty="0"/>
              <a:t> </a:t>
            </a:r>
            <a:r>
              <a:rPr lang="en-US" altLang="en-US" dirty="0" err="1"/>
              <a:t>securității</a:t>
            </a:r>
            <a:r>
              <a:rPr lang="en-US" altLang="en-US" dirty="0"/>
              <a:t> </a:t>
            </a:r>
            <a:r>
              <a:rPr lang="en-US" altLang="en-US" dirty="0" err="1"/>
              <a:t>tuturor</a:t>
            </a:r>
            <a:r>
              <a:rPr lang="en-US" altLang="en-US" dirty="0"/>
              <a:t> </a:t>
            </a:r>
            <a:r>
              <a:rPr lang="en-US" altLang="en-US" dirty="0" err="1"/>
              <a:t>datelor</a:t>
            </a:r>
            <a:r>
              <a:rPr lang="en-US" altLang="en-US" dirty="0"/>
              <a:t> cu </a:t>
            </a:r>
            <a:r>
              <a:rPr lang="en-US" altLang="en-US" dirty="0" err="1"/>
              <a:t>caracter</a:t>
            </a:r>
            <a:r>
              <a:rPr lang="en-US" altLang="en-US" dirty="0"/>
              <a:t> personal </a:t>
            </a:r>
            <a:r>
              <a:rPr lang="en-US" altLang="en-US" dirty="0" err="1"/>
              <a:t>deținute</a:t>
            </a:r>
            <a:r>
              <a:rPr lang="en-US" altLang="en-US" dirty="0"/>
              <a:t> de </a:t>
            </a:r>
            <a:r>
              <a:rPr lang="en-US" altLang="en-US" dirty="0" err="1"/>
              <a:t>companie</a:t>
            </a:r>
            <a:r>
              <a:rPr lang="en-US" altLang="en-US" dirty="0"/>
              <a:t> (a </a:t>
            </a:r>
            <a:r>
              <a:rPr lang="en-US" altLang="en-US" dirty="0" err="1"/>
              <a:t>personalului</a:t>
            </a:r>
            <a:r>
              <a:rPr lang="en-US" altLang="en-US" dirty="0"/>
              <a:t> </a:t>
            </a:r>
            <a:r>
              <a:rPr lang="en-US" altLang="en-US" dirty="0" err="1"/>
              <a:t>sau</a:t>
            </a:r>
            <a:r>
              <a:rPr lang="en-US" altLang="en-US" dirty="0"/>
              <a:t> </a:t>
            </a:r>
            <a:r>
              <a:rPr lang="en-US" altLang="en-US" dirty="0" err="1"/>
              <a:t>clienților</a:t>
            </a:r>
            <a:r>
              <a:rPr lang="en-US" altLang="en-US" dirty="0"/>
              <a:t> </a:t>
            </a:r>
            <a:r>
              <a:rPr lang="en-US" altLang="en-US" dirty="0" err="1"/>
              <a:t>propriu</a:t>
            </a:r>
            <a:r>
              <a:rPr lang="en-US" altLang="en-US" dirty="0"/>
              <a:t>).</a:t>
            </a:r>
          </a:p>
          <a:p>
            <a:pPr algn="just"/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cazul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care </a:t>
            </a:r>
            <a:r>
              <a:rPr lang="en-US" altLang="en-US" dirty="0" err="1"/>
              <a:t>aceste</a:t>
            </a:r>
            <a:r>
              <a:rPr lang="en-US" altLang="en-US" dirty="0"/>
              <a:t> date sunt compromise accidental </a:t>
            </a:r>
            <a:r>
              <a:rPr lang="en-US" altLang="en-US" dirty="0" err="1"/>
              <a:t>sau</a:t>
            </a:r>
            <a:r>
              <a:rPr lang="en-US" altLang="en-US" dirty="0"/>
              <a:t> </a:t>
            </a:r>
            <a:r>
              <a:rPr lang="en-US" altLang="en-US" dirty="0" err="1"/>
              <a:t>deliberat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compania</a:t>
            </a:r>
            <a:r>
              <a:rPr lang="en-US" altLang="en-US" dirty="0"/>
              <a:t> nu </a:t>
            </a:r>
            <a:r>
              <a:rPr lang="en-US" altLang="en-US" dirty="0" err="1"/>
              <a:t>implementează</a:t>
            </a:r>
            <a:r>
              <a:rPr lang="en-US" altLang="en-US" dirty="0"/>
              <a:t> </a:t>
            </a:r>
            <a:r>
              <a:rPr lang="en-US" altLang="en-US" dirty="0" err="1"/>
              <a:t>măsuri</a:t>
            </a:r>
            <a:r>
              <a:rPr lang="en-US" altLang="en-US" dirty="0"/>
              <a:t> de </a:t>
            </a:r>
            <a:r>
              <a:rPr lang="en-US" altLang="en-US" dirty="0" err="1"/>
              <a:t>securitate</a:t>
            </a:r>
            <a:r>
              <a:rPr lang="en-US" altLang="en-US" dirty="0"/>
              <a:t> </a:t>
            </a:r>
            <a:r>
              <a:rPr lang="en-US" altLang="en-US" dirty="0" err="1"/>
              <a:t>adecvate</a:t>
            </a:r>
            <a:r>
              <a:rPr lang="en-US" altLang="en-US" dirty="0"/>
              <a:t>, se </a:t>
            </a:r>
            <a:r>
              <a:rPr lang="en-US" altLang="en-US" dirty="0" err="1"/>
              <a:t>poate</a:t>
            </a:r>
            <a:r>
              <a:rPr lang="en-US" altLang="en-US" dirty="0"/>
              <a:t> </a:t>
            </a:r>
            <a:r>
              <a:rPr lang="en-US" altLang="en-US" dirty="0" err="1"/>
              <a:t>confrunta</a:t>
            </a:r>
            <a:r>
              <a:rPr lang="en-US" altLang="en-US" dirty="0"/>
              <a:t> cu </a:t>
            </a:r>
            <a:r>
              <a:rPr lang="en-US" altLang="en-US" dirty="0" err="1"/>
              <a:t>sancțiuni</a:t>
            </a:r>
            <a:r>
              <a:rPr lang="en-US" altLang="en-US" dirty="0"/>
              <a:t> de </a:t>
            </a:r>
            <a:r>
              <a:rPr lang="en-US" altLang="en-US" dirty="0" err="1"/>
              <a:t>reglementare</a:t>
            </a:r>
            <a:r>
              <a:rPr lang="en-US" altLang="en-US" dirty="0"/>
              <a:t>.</a:t>
            </a:r>
            <a:endParaRPr lang="vi-VN" altLang="en-US" dirty="0"/>
          </a:p>
        </p:txBody>
      </p:sp>
      <p:sp>
        <p:nvSpPr>
          <p:cNvPr id="10243" name="Titel 1">
            <a:extLst>
              <a:ext uri="{FF2B5EF4-FFF2-40B4-BE49-F238E27FC236}">
                <a16:creationId xmlns:a16="http://schemas.microsoft.com/office/drawing/2014/main" id="{A4964EC6-51FB-2445-B442-05C55A7ABC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Atacuri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cibernetice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6643782"/>
      </p:ext>
    </p:extLst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847D19-4150-A186-C1F0-FEEE8CF1EED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23888" y="2205038"/>
            <a:ext cx="11160125" cy="4857750"/>
          </a:xfrm>
        </p:spPr>
        <p:txBody>
          <a:bodyPr rtlCol="0">
            <a:normAutofit fontScale="92500"/>
          </a:bodyPr>
          <a:lstStyle/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dirty="0"/>
              <a:t>Este important să vă gestionați riscurile în consecință</a:t>
            </a:r>
            <a:r>
              <a:rPr lang="en-US" dirty="0"/>
              <a:t>.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 err="1"/>
              <a:t>După</a:t>
            </a:r>
            <a:r>
              <a:rPr lang="en-US" dirty="0"/>
              <a:t> </a:t>
            </a:r>
            <a:r>
              <a:rPr lang="en-US" dirty="0" err="1"/>
              <a:t>ce</a:t>
            </a:r>
            <a:r>
              <a:rPr lang="en-US" dirty="0"/>
              <a:t> are loc un </a:t>
            </a:r>
            <a:r>
              <a:rPr lang="en-US" dirty="0" err="1"/>
              <a:t>atac</a:t>
            </a:r>
            <a:r>
              <a:rPr lang="en-US" dirty="0"/>
              <a:t>, un instrument </a:t>
            </a:r>
            <a:r>
              <a:rPr lang="en-US" dirty="0" err="1"/>
              <a:t>eficient</a:t>
            </a:r>
            <a:r>
              <a:rPr lang="en-US" dirty="0"/>
              <a:t> de </a:t>
            </a:r>
            <a:r>
              <a:rPr lang="en-US" dirty="0" err="1"/>
              <a:t>securitate</a:t>
            </a:r>
            <a:r>
              <a:rPr lang="en-US" dirty="0"/>
              <a:t> </a:t>
            </a:r>
            <a:r>
              <a:rPr lang="en-US" dirty="0" err="1"/>
              <a:t>cibernetică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un plan de </a:t>
            </a:r>
            <a:r>
              <a:rPr lang="en-US" dirty="0" err="1"/>
              <a:t>răspuns</a:t>
            </a:r>
            <a:r>
              <a:rPr lang="en-US" dirty="0"/>
              <a:t> la incident, </a:t>
            </a:r>
            <a:r>
              <a:rPr lang="en-US" dirty="0" err="1"/>
              <a:t>adică</a:t>
            </a:r>
            <a:r>
              <a:rPr lang="en-US" dirty="0"/>
              <a:t> </a:t>
            </a:r>
            <a:r>
              <a:rPr lang="en-US" dirty="0" err="1"/>
              <a:t>utilizarea</a:t>
            </a:r>
            <a:r>
              <a:rPr lang="en-US" dirty="0"/>
              <a:t> </a:t>
            </a:r>
            <a:r>
              <a:rPr lang="en-US" dirty="0" err="1"/>
              <a:t>unui</a:t>
            </a:r>
            <a:r>
              <a:rPr lang="en-US" dirty="0"/>
              <a:t> consultant </a:t>
            </a:r>
            <a:r>
              <a:rPr lang="en-US" dirty="0" err="1"/>
              <a:t>cibernetic</a:t>
            </a:r>
            <a:r>
              <a:rPr lang="en-US" dirty="0"/>
              <a:t>, </a:t>
            </a:r>
            <a:r>
              <a:rPr lang="en-US" dirty="0" err="1"/>
              <a:t>poate</a:t>
            </a:r>
            <a:r>
              <a:rPr lang="en-US" dirty="0"/>
              <a:t> </a:t>
            </a:r>
            <a:r>
              <a:rPr lang="en-US" dirty="0" err="1"/>
              <a:t>ajuta</a:t>
            </a:r>
            <a:r>
              <a:rPr lang="en-US" dirty="0"/>
              <a:t> la:</a:t>
            </a:r>
            <a:endParaRPr lang="vi-VN" dirty="0"/>
          </a:p>
          <a:p>
            <a:pPr marL="731520" algn="just" fontAlgn="auto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en-US" sz="2400" dirty="0"/>
              <a:t>reduce </a:t>
            </a:r>
            <a:r>
              <a:rPr lang="en-US" sz="2400" dirty="0" err="1"/>
              <a:t>impactul</a:t>
            </a:r>
            <a:r>
              <a:rPr lang="en-US" sz="2400" dirty="0"/>
              <a:t> </a:t>
            </a:r>
            <a:r>
              <a:rPr lang="en-US" sz="2400" dirty="0" err="1"/>
              <a:t>atacului</a:t>
            </a:r>
            <a:endParaRPr lang="vi-VN" sz="2400" dirty="0"/>
          </a:p>
          <a:p>
            <a:pPr marL="731520" algn="just" fontAlgn="auto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en-US" sz="2400" dirty="0" err="1"/>
              <a:t>raportează</a:t>
            </a:r>
            <a:r>
              <a:rPr lang="en-US" sz="2400" dirty="0"/>
              <a:t> </a:t>
            </a:r>
            <a:r>
              <a:rPr lang="en-US" sz="2400" dirty="0" err="1"/>
              <a:t>incidentul</a:t>
            </a:r>
            <a:r>
              <a:rPr lang="en-US" sz="2400" dirty="0"/>
              <a:t> </a:t>
            </a:r>
            <a:r>
              <a:rPr lang="en-US" sz="2400" dirty="0" err="1"/>
              <a:t>autorității</a:t>
            </a:r>
            <a:r>
              <a:rPr lang="en-US" sz="2400" dirty="0"/>
              <a:t> </a:t>
            </a:r>
            <a:r>
              <a:rPr lang="en-US" sz="2400" dirty="0" err="1"/>
              <a:t>competente</a:t>
            </a:r>
            <a:endParaRPr lang="en-US" sz="2400" dirty="0"/>
          </a:p>
          <a:p>
            <a:pPr marL="731520" algn="just" fontAlgn="auto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en-US" sz="2400" dirty="0" err="1"/>
              <a:t>curățați</a:t>
            </a:r>
            <a:r>
              <a:rPr lang="en-US" sz="2400" dirty="0"/>
              <a:t> </a:t>
            </a:r>
            <a:r>
              <a:rPr lang="en-US" sz="2400" dirty="0" err="1"/>
              <a:t>sistemele</a:t>
            </a:r>
            <a:r>
              <a:rPr lang="en-US" sz="2400" dirty="0"/>
              <a:t> </a:t>
            </a:r>
            <a:r>
              <a:rPr lang="en-US" sz="2400" dirty="0" err="1"/>
              <a:t>afectate</a:t>
            </a:r>
            <a:endParaRPr lang="vi-VN" sz="2400" dirty="0"/>
          </a:p>
          <a:p>
            <a:pPr marL="731520" algn="just" fontAlgn="auto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en-US" sz="2400" dirty="0" err="1"/>
              <a:t>puneți-vă</a:t>
            </a:r>
            <a:r>
              <a:rPr lang="en-US" sz="2400" dirty="0"/>
              <a:t> </a:t>
            </a:r>
            <a:r>
              <a:rPr lang="en-US" sz="2400" dirty="0" err="1"/>
              <a:t>afacerea</a:t>
            </a:r>
            <a:r>
              <a:rPr lang="en-US" sz="2400" dirty="0"/>
              <a:t>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funcțiune</a:t>
            </a:r>
            <a:r>
              <a:rPr lang="en-US" sz="2400" dirty="0"/>
              <a:t>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cel</a:t>
            </a:r>
            <a:r>
              <a:rPr lang="en-US" sz="2400" dirty="0"/>
              <a:t> </a:t>
            </a:r>
            <a:r>
              <a:rPr lang="en-US" sz="2400" dirty="0" err="1"/>
              <a:t>mai</a:t>
            </a:r>
            <a:r>
              <a:rPr lang="en-US" sz="2400" dirty="0"/>
              <a:t> </a:t>
            </a:r>
            <a:r>
              <a:rPr lang="en-US" sz="2400" dirty="0" err="1"/>
              <a:t>scurt</a:t>
            </a:r>
            <a:r>
              <a:rPr lang="en-US" sz="2400" dirty="0"/>
              <a:t> </a:t>
            </a:r>
            <a:r>
              <a:rPr lang="en-US" sz="2400" dirty="0" err="1"/>
              <a:t>timp</a:t>
            </a:r>
            <a:r>
              <a:rPr lang="en-US" sz="2400" dirty="0"/>
              <a:t> </a:t>
            </a:r>
            <a:r>
              <a:rPr lang="en-US" sz="2400" dirty="0" err="1"/>
              <a:t>posibil</a:t>
            </a:r>
            <a:r>
              <a:rPr lang="en-US" sz="2400" dirty="0"/>
              <a:t>.</a:t>
            </a:r>
            <a:endParaRPr lang="vi-VN" sz="2400" dirty="0"/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/>
              <a:t>Este </a:t>
            </a:r>
            <a:r>
              <a:rPr lang="en-US" dirty="0" err="1"/>
              <a:t>necesar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se </a:t>
            </a:r>
            <a:r>
              <a:rPr lang="en-US" dirty="0" err="1"/>
              <a:t>investească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formarea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educarea</a:t>
            </a:r>
            <a:r>
              <a:rPr lang="en-US" dirty="0"/>
              <a:t> </a:t>
            </a:r>
            <a:r>
              <a:rPr lang="en-US" dirty="0" err="1"/>
              <a:t>utilizatorilor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domeniul</a:t>
            </a:r>
            <a:r>
              <a:rPr lang="en-US" dirty="0"/>
              <a:t> </a:t>
            </a:r>
            <a:r>
              <a:rPr lang="en-US" dirty="0" err="1"/>
              <a:t>securității</a:t>
            </a:r>
            <a:r>
              <a:rPr lang="en-US" dirty="0"/>
              <a:t> </a:t>
            </a:r>
            <a:r>
              <a:rPr lang="en-US" dirty="0" err="1"/>
              <a:t>cibernetice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a </a:t>
            </a:r>
            <a:r>
              <a:rPr lang="en-US" dirty="0" err="1"/>
              <a:t>evita</a:t>
            </a:r>
            <a:r>
              <a:rPr lang="en-US" dirty="0"/>
              <a:t> </a:t>
            </a:r>
            <a:r>
              <a:rPr lang="en-US" dirty="0" err="1"/>
              <a:t>atacurile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a </a:t>
            </a:r>
            <a:r>
              <a:rPr lang="en-US" dirty="0" err="1"/>
              <a:t>dezvolta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mod </a:t>
            </a:r>
            <a:r>
              <a:rPr lang="en-US" dirty="0" err="1"/>
              <a:t>continuu</a:t>
            </a:r>
            <a:r>
              <a:rPr lang="en-US" dirty="0"/>
              <a:t> </a:t>
            </a:r>
            <a:r>
              <a:rPr lang="en-US" dirty="0" err="1"/>
              <a:t>conștientizarea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o </a:t>
            </a:r>
            <a:r>
              <a:rPr lang="en-US" dirty="0" err="1"/>
              <a:t>strategie</a:t>
            </a:r>
            <a:r>
              <a:rPr lang="en-US" dirty="0"/>
              <a:t> </a:t>
            </a:r>
            <a:r>
              <a:rPr lang="en-US" dirty="0" err="1"/>
              <a:t>cibernetică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organizația</a:t>
            </a:r>
            <a:r>
              <a:rPr lang="en-US" dirty="0"/>
              <a:t> </a:t>
            </a:r>
            <a:r>
              <a:rPr lang="en-US" dirty="0" err="1"/>
              <a:t>proprie</a:t>
            </a:r>
            <a:r>
              <a:rPr lang="en-US" dirty="0"/>
              <a:t>.</a:t>
            </a:r>
            <a:endParaRPr lang="vi-VN" dirty="0"/>
          </a:p>
        </p:txBody>
      </p:sp>
      <p:sp>
        <p:nvSpPr>
          <p:cNvPr id="11267" name="Titel 1">
            <a:extLst>
              <a:ext uri="{FF2B5EF4-FFF2-40B4-BE49-F238E27FC236}">
                <a16:creationId xmlns:a16="http://schemas.microsoft.com/office/drawing/2014/main" id="{97BFE6F2-E560-6130-9D45-7D87943247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Riscuri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în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companie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ontent Placeholder 2">
            <a:extLst>
              <a:ext uri="{FF2B5EF4-FFF2-40B4-BE49-F238E27FC236}">
                <a16:creationId xmlns:a16="http://schemas.microsoft.com/office/drawing/2014/main" id="{AEF26282-8D67-84AE-FFF9-882F7359C460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603548" y="2335361"/>
            <a:ext cx="10605020" cy="4525963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/>
              <a:t>Un </a:t>
            </a:r>
            <a:r>
              <a:rPr lang="en-US" altLang="en-US" dirty="0" err="1"/>
              <a:t>cadru</a:t>
            </a:r>
            <a:r>
              <a:rPr lang="en-US" altLang="en-US" dirty="0"/>
              <a:t> de </a:t>
            </a:r>
            <a:r>
              <a:rPr lang="en-US" altLang="en-US" dirty="0" err="1"/>
              <a:t>securitate</a:t>
            </a:r>
            <a:r>
              <a:rPr lang="en-US" altLang="en-US" dirty="0"/>
              <a:t> </a:t>
            </a:r>
            <a:r>
              <a:rPr lang="en-US" altLang="en-US" dirty="0" err="1"/>
              <a:t>cibernetică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un set de </a:t>
            </a:r>
            <a:r>
              <a:rPr lang="en-US" altLang="en-US" dirty="0" err="1"/>
              <a:t>bune</a:t>
            </a:r>
            <a:r>
              <a:rPr lang="en-US" altLang="en-US" dirty="0"/>
              <a:t> </a:t>
            </a:r>
            <a:r>
              <a:rPr lang="en-US" altLang="en-US" dirty="0" err="1"/>
              <a:t>practici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procese</a:t>
            </a:r>
            <a:r>
              <a:rPr lang="en-US" altLang="en-US" dirty="0"/>
              <a:t> </a:t>
            </a:r>
            <a:r>
              <a:rPr lang="en-US" altLang="en-US" dirty="0" err="1"/>
              <a:t>documentate</a:t>
            </a:r>
            <a:r>
              <a:rPr lang="en-US" altLang="en-US" dirty="0"/>
              <a:t> care sunt </a:t>
            </a:r>
            <a:r>
              <a:rPr lang="en-US" altLang="en-US" dirty="0" err="1"/>
              <a:t>utilizate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a </a:t>
            </a:r>
            <a:r>
              <a:rPr lang="en-US" altLang="en-US" dirty="0" err="1"/>
              <a:t>dezvolta</a:t>
            </a:r>
            <a:r>
              <a:rPr lang="en-US" altLang="en-US" dirty="0"/>
              <a:t> </a:t>
            </a:r>
            <a:r>
              <a:rPr lang="en-US" altLang="en-US" dirty="0" err="1"/>
              <a:t>politici</a:t>
            </a:r>
            <a:r>
              <a:rPr lang="en-US" altLang="en-US" dirty="0"/>
              <a:t> de </a:t>
            </a:r>
            <a:r>
              <a:rPr lang="en-US" altLang="en-US" dirty="0" err="1"/>
              <a:t>securitate</a:t>
            </a:r>
            <a:r>
              <a:rPr lang="en-US" altLang="en-US" dirty="0"/>
              <a:t> IT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cadrul</a:t>
            </a:r>
            <a:r>
              <a:rPr lang="en-US" altLang="en-US" dirty="0"/>
              <a:t> </a:t>
            </a:r>
            <a:r>
              <a:rPr lang="en-US" altLang="en-US" dirty="0" err="1"/>
              <a:t>unei</a:t>
            </a:r>
            <a:r>
              <a:rPr lang="en-US" altLang="en-US" dirty="0"/>
              <a:t> </a:t>
            </a:r>
            <a:r>
              <a:rPr lang="en-US" altLang="en-US" dirty="0" err="1"/>
              <a:t>organizații</a:t>
            </a:r>
            <a:r>
              <a:rPr lang="en-US" altLang="en-US" dirty="0"/>
              <a:t>.</a:t>
            </a:r>
            <a:endParaRPr lang="vi-VN" altLang="en-US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/>
              <a:t>Dar, </a:t>
            </a:r>
            <a:r>
              <a:rPr lang="en-US" altLang="en-US" dirty="0" err="1"/>
              <a:t>spre</a:t>
            </a:r>
            <a:r>
              <a:rPr lang="en-US" altLang="en-US" dirty="0"/>
              <a:t> </a:t>
            </a:r>
            <a:r>
              <a:rPr lang="en-US" altLang="en-US" dirty="0" err="1"/>
              <a:t>deosebire</a:t>
            </a:r>
            <a:r>
              <a:rPr lang="en-US" altLang="en-US" dirty="0"/>
              <a:t> de </a:t>
            </a:r>
            <a:r>
              <a:rPr lang="en-US" altLang="en-US" dirty="0" err="1"/>
              <a:t>politica</a:t>
            </a:r>
            <a:r>
              <a:rPr lang="en-US" altLang="en-US" dirty="0"/>
              <a:t> </a:t>
            </a:r>
            <a:r>
              <a:rPr lang="en-US" altLang="en-US" dirty="0" err="1"/>
              <a:t>tradițională</a:t>
            </a:r>
            <a:r>
              <a:rPr lang="en-US" altLang="en-US" dirty="0"/>
              <a:t> strict </a:t>
            </a:r>
            <a:r>
              <a:rPr lang="en-US" altLang="en-US" dirty="0" err="1"/>
              <a:t>legată</a:t>
            </a:r>
            <a:r>
              <a:rPr lang="en-US" altLang="en-US" dirty="0"/>
              <a:t> de </a:t>
            </a:r>
            <a:r>
              <a:rPr lang="en-US" altLang="en-US" dirty="0" err="1"/>
              <a:t>domeniul</a:t>
            </a:r>
            <a:r>
              <a:rPr lang="en-US" altLang="en-US" dirty="0"/>
              <a:t> juridic, un </a:t>
            </a:r>
            <a:r>
              <a:rPr lang="en-US" altLang="en-US" dirty="0" err="1"/>
              <a:t>cadru</a:t>
            </a:r>
            <a:r>
              <a:rPr lang="en-US" altLang="en-US" dirty="0"/>
              <a:t> de </a:t>
            </a:r>
            <a:r>
              <a:rPr lang="en-US" altLang="en-US" dirty="0" err="1"/>
              <a:t>securitate</a:t>
            </a:r>
            <a:r>
              <a:rPr lang="en-US" altLang="en-US" dirty="0"/>
              <a:t> </a:t>
            </a:r>
            <a:r>
              <a:rPr lang="en-US" altLang="en-US" dirty="0" err="1"/>
              <a:t>cibernetică</a:t>
            </a:r>
            <a:r>
              <a:rPr lang="en-US" altLang="en-US" dirty="0"/>
              <a:t> </a:t>
            </a:r>
            <a:r>
              <a:rPr lang="en-US" altLang="en-US" dirty="0" err="1"/>
              <a:t>ar</a:t>
            </a:r>
            <a:r>
              <a:rPr lang="en-US" altLang="en-US" dirty="0"/>
              <a:t> </a:t>
            </a:r>
            <a:r>
              <a:rPr lang="en-US" altLang="en-US" dirty="0" err="1"/>
              <a:t>trebui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includă</a:t>
            </a:r>
            <a:r>
              <a:rPr lang="en-US" altLang="en-US" dirty="0"/>
              <a:t>, de </a:t>
            </a:r>
            <a:r>
              <a:rPr lang="en-US" altLang="en-US" dirty="0" err="1"/>
              <a:t>asemenea</a:t>
            </a:r>
            <a:r>
              <a:rPr lang="en-US" altLang="en-US" dirty="0"/>
              <a:t>, </a:t>
            </a:r>
            <a:r>
              <a:rPr lang="en-US" altLang="en-US" dirty="0" err="1"/>
              <a:t>exemple</a:t>
            </a:r>
            <a:r>
              <a:rPr lang="en-US" altLang="en-US" dirty="0"/>
              <a:t> </a:t>
            </a:r>
            <a:r>
              <a:rPr lang="en-US" altLang="en-US" dirty="0" err="1"/>
              <a:t>documentate</a:t>
            </a:r>
            <a:r>
              <a:rPr lang="en-US" altLang="en-US" dirty="0"/>
              <a:t> de </a:t>
            </a:r>
            <a:r>
              <a:rPr lang="en-US" altLang="en-US" dirty="0" err="1"/>
              <a:t>probleme</a:t>
            </a:r>
            <a:r>
              <a:rPr lang="en-US" altLang="en-US" dirty="0"/>
              <a:t> care </a:t>
            </a:r>
            <a:r>
              <a:rPr lang="en-US" altLang="en-US" dirty="0" err="1"/>
              <a:t>trebuie</a:t>
            </a:r>
            <a:r>
              <a:rPr lang="en-US" altLang="en-US" dirty="0"/>
              <a:t> </a:t>
            </a:r>
            <a:r>
              <a:rPr lang="en-US" altLang="en-US" dirty="0" err="1"/>
              <a:t>evitate</a:t>
            </a:r>
            <a:r>
              <a:rPr lang="en-US" altLang="en-US" dirty="0"/>
              <a:t> </a:t>
            </a:r>
            <a:r>
              <a:rPr lang="en-US" altLang="en-US" dirty="0" err="1"/>
              <a:t>prin</a:t>
            </a:r>
            <a:r>
              <a:rPr lang="en-US" altLang="en-US" dirty="0"/>
              <a:t> </a:t>
            </a:r>
            <a:r>
              <a:rPr lang="en-US" altLang="en-US" dirty="0" err="1"/>
              <a:t>acele</a:t>
            </a:r>
            <a:r>
              <a:rPr lang="en-US" altLang="en-US" dirty="0"/>
              <a:t> </a:t>
            </a:r>
            <a:r>
              <a:rPr lang="en-US" altLang="en-US" dirty="0" err="1"/>
              <a:t>politici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ale </a:t>
            </a:r>
            <a:r>
              <a:rPr lang="en-US" altLang="en-US" dirty="0" err="1"/>
              <a:t>proceselor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modalităților</a:t>
            </a:r>
            <a:r>
              <a:rPr lang="en-US" altLang="en-US" dirty="0"/>
              <a:t> </a:t>
            </a:r>
            <a:r>
              <a:rPr lang="en-US" altLang="en-US" dirty="0" err="1"/>
              <a:t>adecvate</a:t>
            </a:r>
            <a:r>
              <a:rPr lang="en-US" altLang="en-US" dirty="0"/>
              <a:t> de </a:t>
            </a:r>
            <a:r>
              <a:rPr lang="en-US" altLang="en-US" dirty="0" err="1"/>
              <a:t>implementare</a:t>
            </a:r>
            <a:r>
              <a:rPr lang="en-US" altLang="en-US" dirty="0"/>
              <a:t> a </a:t>
            </a:r>
            <a:r>
              <a:rPr lang="en-US" altLang="en-US" dirty="0" err="1"/>
              <a:t>politicilor</a:t>
            </a:r>
            <a:r>
              <a:rPr lang="en-US" altLang="en-US" dirty="0"/>
              <a:t> de </a:t>
            </a:r>
            <a:r>
              <a:rPr lang="en-US" altLang="en-US" dirty="0" err="1"/>
              <a:t>securitate</a:t>
            </a:r>
            <a:r>
              <a:rPr lang="en-US" altLang="en-US" dirty="0"/>
              <a:t> </a:t>
            </a:r>
            <a:r>
              <a:rPr lang="en-US" altLang="en-US" dirty="0" err="1"/>
              <a:t>descrise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cadru</a:t>
            </a:r>
            <a:r>
              <a:rPr lang="en-US" altLang="en-US" dirty="0"/>
              <a:t>..</a:t>
            </a:r>
          </a:p>
        </p:txBody>
      </p:sp>
      <p:sp>
        <p:nvSpPr>
          <p:cNvPr id="12291" name="Titel 1">
            <a:extLst>
              <a:ext uri="{FF2B5EF4-FFF2-40B4-BE49-F238E27FC236}">
                <a16:creationId xmlns:a16="http://schemas.microsoft.com/office/drawing/2014/main" id="{258644E7-0B81-A3F9-19E6-2EAD013982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Cadrul</a:t>
            </a:r>
            <a:r>
              <a:rPr lang="en-US" altLang="en-US" sz="4400" dirty="0">
                <a:latin typeface="Calibri Light" panose="020F0302020204030204" pitchFamily="34" charset="0"/>
              </a:rPr>
              <a:t> de </a:t>
            </a:r>
            <a:r>
              <a:rPr lang="en-US" altLang="en-US" sz="4400" dirty="0" err="1">
                <a:latin typeface="Calibri Light" panose="020F0302020204030204" pitchFamily="34" charset="0"/>
              </a:rPr>
              <a:t>securitate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cibernetică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ontent Placeholder 2">
            <a:extLst>
              <a:ext uri="{FF2B5EF4-FFF2-40B4-BE49-F238E27FC236}">
                <a16:creationId xmlns:a16="http://schemas.microsoft.com/office/drawing/2014/main" id="{AEF26282-8D67-84AE-FFF9-882F7359C460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623392" y="2309961"/>
            <a:ext cx="10693647" cy="4525963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/>
              <a:t>Este </a:t>
            </a:r>
            <a:r>
              <a:rPr lang="en-US" altLang="en-US" dirty="0" err="1"/>
              <a:t>atât</a:t>
            </a:r>
            <a:r>
              <a:rPr lang="en-US" altLang="en-US" dirty="0"/>
              <a:t> un </a:t>
            </a:r>
            <a:r>
              <a:rPr lang="en-US" altLang="en-US" dirty="0" err="1"/>
              <a:t>ghid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</a:t>
            </a:r>
            <a:r>
              <a:rPr lang="en-US" altLang="en-US" dirty="0" err="1"/>
              <a:t>angajați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utilizatori</a:t>
            </a:r>
            <a:r>
              <a:rPr lang="en-US" altLang="en-US" dirty="0"/>
              <a:t>, </a:t>
            </a:r>
            <a:r>
              <a:rPr lang="en-US" altLang="en-US" dirty="0" err="1"/>
              <a:t>cât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un </a:t>
            </a:r>
            <a:r>
              <a:rPr lang="en-US" altLang="en-US" dirty="0" err="1"/>
              <a:t>compendiu</a:t>
            </a:r>
            <a:r>
              <a:rPr lang="en-US" altLang="en-US" dirty="0"/>
              <a:t> </a:t>
            </a:r>
            <a:r>
              <a:rPr lang="en-US" altLang="en-US" dirty="0" err="1"/>
              <a:t>convingător</a:t>
            </a:r>
            <a:r>
              <a:rPr lang="en-US" altLang="en-US" dirty="0"/>
              <a:t> de </a:t>
            </a:r>
            <a:r>
              <a:rPr lang="en-US" altLang="en-US" dirty="0" err="1"/>
              <a:t>bune</a:t>
            </a:r>
            <a:r>
              <a:rPr lang="en-US" altLang="en-US" dirty="0"/>
              <a:t> </a:t>
            </a:r>
            <a:r>
              <a:rPr lang="en-US" altLang="en-US" dirty="0" err="1"/>
              <a:t>practici</a:t>
            </a:r>
            <a:r>
              <a:rPr lang="en-US" altLang="en-US" dirty="0"/>
              <a:t> de </a:t>
            </a:r>
            <a:r>
              <a:rPr lang="en-US" altLang="en-US" dirty="0" err="1"/>
              <a:t>securitate</a:t>
            </a:r>
            <a:r>
              <a:rPr lang="en-US" altLang="en-US" dirty="0"/>
              <a:t> care </a:t>
            </a:r>
            <a:r>
              <a:rPr lang="en-US" altLang="en-US" dirty="0" err="1"/>
              <a:t>poate</a:t>
            </a:r>
            <a:r>
              <a:rPr lang="en-US" altLang="en-US" dirty="0"/>
              <a:t> fi </a:t>
            </a:r>
            <a:r>
              <a:rPr lang="en-US" altLang="en-US" dirty="0" err="1"/>
              <a:t>consultat</a:t>
            </a:r>
            <a:r>
              <a:rPr lang="en-US" altLang="en-US" dirty="0"/>
              <a:t> de </a:t>
            </a:r>
            <a:r>
              <a:rPr lang="en-US" altLang="en-US" dirty="0" err="1"/>
              <a:t>părți</a:t>
            </a:r>
            <a:r>
              <a:rPr lang="en-US" altLang="en-US" dirty="0"/>
              <a:t> </a:t>
            </a:r>
            <a:r>
              <a:rPr lang="en-US" altLang="en-US" dirty="0" err="1"/>
              <a:t>externe</a:t>
            </a:r>
            <a:r>
              <a:rPr lang="en-US" altLang="en-US" dirty="0"/>
              <a:t> </a:t>
            </a:r>
            <a:r>
              <a:rPr lang="en-US" altLang="en-US" dirty="0" err="1"/>
              <a:t>autorizate</a:t>
            </a:r>
            <a:r>
              <a:rPr lang="en-US" altLang="en-US" dirty="0"/>
              <a:t> (cum </a:t>
            </a:r>
            <a:r>
              <a:rPr lang="en-US" altLang="en-US" dirty="0" err="1"/>
              <a:t>ar</a:t>
            </a:r>
            <a:r>
              <a:rPr lang="en-US" altLang="en-US" dirty="0"/>
              <a:t> fi </a:t>
            </a:r>
            <a:r>
              <a:rPr lang="en-US" altLang="en-US" dirty="0" err="1"/>
              <a:t>autoritățile</a:t>
            </a:r>
            <a:r>
              <a:rPr lang="en-US" altLang="en-US" dirty="0"/>
              <a:t>).</a:t>
            </a:r>
            <a:endParaRPr lang="vi-VN" altLang="en-US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/>
              <a:t>Un </a:t>
            </a:r>
            <a:r>
              <a:rPr lang="en-US" altLang="en-US" dirty="0" err="1"/>
              <a:t>cadru</a:t>
            </a:r>
            <a:r>
              <a:rPr lang="en-US" altLang="en-US" dirty="0"/>
              <a:t> de </a:t>
            </a:r>
            <a:r>
              <a:rPr lang="en-US" altLang="en-US" dirty="0" err="1"/>
              <a:t>competențe</a:t>
            </a:r>
            <a:r>
              <a:rPr lang="en-US" altLang="en-US" dirty="0"/>
              <a:t> de </a:t>
            </a:r>
            <a:r>
              <a:rPr lang="en-US" altLang="en-US" dirty="0" err="1"/>
              <a:t>securitate</a:t>
            </a:r>
            <a:r>
              <a:rPr lang="en-US" altLang="en-US" dirty="0"/>
              <a:t> </a:t>
            </a:r>
            <a:r>
              <a:rPr lang="en-US" altLang="en-US" dirty="0" err="1"/>
              <a:t>cibernetică</a:t>
            </a:r>
            <a:r>
              <a:rPr lang="en-US" altLang="en-US" dirty="0"/>
              <a:t> </a:t>
            </a:r>
            <a:r>
              <a:rPr lang="en-US" altLang="en-US" dirty="0" err="1"/>
              <a:t>poate</a:t>
            </a:r>
            <a:r>
              <a:rPr lang="en-US" altLang="en-US" dirty="0"/>
              <a:t> </a:t>
            </a:r>
            <a:r>
              <a:rPr lang="en-US" altLang="en-US" dirty="0" err="1"/>
              <a:t>ajuta</a:t>
            </a:r>
            <a:r>
              <a:rPr lang="en-US" altLang="en-US" dirty="0"/>
              <a:t>, de </a:t>
            </a:r>
            <a:r>
              <a:rPr lang="en-US" altLang="en-US" dirty="0" err="1"/>
              <a:t>asemenea</a:t>
            </a:r>
            <a:r>
              <a:rPr lang="en-US" altLang="en-US" dirty="0"/>
              <a:t>, la o </a:t>
            </a:r>
            <a:r>
              <a:rPr lang="en-US" altLang="en-US" dirty="0" err="1"/>
              <a:t>mai</a:t>
            </a:r>
            <a:r>
              <a:rPr lang="en-US" altLang="en-US" dirty="0"/>
              <a:t> </a:t>
            </a:r>
            <a:r>
              <a:rPr lang="en-US" altLang="en-US" dirty="0" err="1"/>
              <a:t>bună</a:t>
            </a:r>
            <a:r>
              <a:rPr lang="en-US" altLang="en-US" dirty="0"/>
              <a:t> </a:t>
            </a:r>
            <a:r>
              <a:rPr lang="en-US" altLang="en-US" dirty="0" err="1"/>
              <a:t>evaluare</a:t>
            </a:r>
            <a:r>
              <a:rPr lang="en-US" altLang="en-US" dirty="0"/>
              <a:t> a </a:t>
            </a:r>
            <a:r>
              <a:rPr lang="en-US" altLang="en-US" dirty="0" err="1"/>
              <a:t>competențelor</a:t>
            </a:r>
            <a:r>
              <a:rPr lang="en-US" altLang="en-US" dirty="0"/>
              <a:t> </a:t>
            </a:r>
            <a:r>
              <a:rPr lang="en-US" altLang="en-US" dirty="0" err="1"/>
              <a:t>necesare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a </a:t>
            </a:r>
            <a:r>
              <a:rPr lang="en-US" altLang="en-US" dirty="0" err="1"/>
              <a:t>evita</a:t>
            </a:r>
            <a:r>
              <a:rPr lang="en-US" altLang="en-US" dirty="0"/>
              <a:t> </a:t>
            </a:r>
            <a:r>
              <a:rPr lang="en-US" altLang="en-US" dirty="0" err="1"/>
              <a:t>atacurile</a:t>
            </a:r>
            <a:r>
              <a:rPr lang="en-US" altLang="en-US" dirty="0"/>
              <a:t>, </a:t>
            </a:r>
            <a:r>
              <a:rPr lang="en-US" altLang="en-US" dirty="0" err="1"/>
              <a:t>lacunele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măsurile</a:t>
            </a:r>
            <a:r>
              <a:rPr lang="en-US" altLang="en-US" dirty="0"/>
              <a:t> de </a:t>
            </a:r>
            <a:r>
              <a:rPr lang="en-US" altLang="en-US" dirty="0" err="1"/>
              <a:t>remediere</a:t>
            </a:r>
            <a:r>
              <a:rPr lang="en-US" altLang="en-US" dirty="0"/>
              <a:t>.</a:t>
            </a:r>
            <a:endParaRPr lang="vi-VN" altLang="en-US" dirty="0"/>
          </a:p>
        </p:txBody>
      </p:sp>
      <p:sp>
        <p:nvSpPr>
          <p:cNvPr id="12291" name="Titel 1">
            <a:extLst>
              <a:ext uri="{FF2B5EF4-FFF2-40B4-BE49-F238E27FC236}">
                <a16:creationId xmlns:a16="http://schemas.microsoft.com/office/drawing/2014/main" id="{258644E7-0B81-A3F9-19E6-2EAD013982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Cadrul</a:t>
            </a:r>
            <a:r>
              <a:rPr lang="en-US" altLang="en-US" sz="4400" dirty="0">
                <a:latin typeface="Calibri Light" panose="020F0302020204030204" pitchFamily="34" charset="0"/>
              </a:rPr>
              <a:t> de </a:t>
            </a:r>
            <a:r>
              <a:rPr lang="en-US" altLang="en-US" sz="4400" dirty="0" err="1">
                <a:latin typeface="Calibri Light" panose="020F0302020204030204" pitchFamily="34" charset="0"/>
              </a:rPr>
              <a:t>securitate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cibernetică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5094154"/>
      </p:ext>
    </p:extLst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ontent Placeholder 2">
            <a:extLst>
              <a:ext uri="{FF2B5EF4-FFF2-40B4-BE49-F238E27FC236}">
                <a16:creationId xmlns:a16="http://schemas.microsoft.com/office/drawing/2014/main" id="{F512C50B-0B8C-5C87-D4A7-77DA1BBC07A9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983432" y="2132856"/>
            <a:ext cx="10682287" cy="4525962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ciuda</a:t>
            </a:r>
            <a:r>
              <a:rPr lang="en-US" altLang="en-US" dirty="0"/>
              <a:t> </a:t>
            </a:r>
            <a:r>
              <a:rPr lang="en-US" altLang="en-US" dirty="0" err="1"/>
              <a:t>gradului</a:t>
            </a:r>
            <a:r>
              <a:rPr lang="en-US" altLang="en-US" dirty="0"/>
              <a:t> de </a:t>
            </a:r>
            <a:r>
              <a:rPr lang="en-US" altLang="en-US" dirty="0" err="1"/>
              <a:t>conștientizare</a:t>
            </a:r>
            <a:r>
              <a:rPr lang="en-US" altLang="en-US" dirty="0"/>
              <a:t> </a:t>
            </a:r>
            <a:r>
              <a:rPr lang="en-US" altLang="en-US" dirty="0" err="1"/>
              <a:t>sporit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a </a:t>
            </a:r>
            <a:r>
              <a:rPr lang="en-US" altLang="en-US" dirty="0" err="1"/>
              <a:t>eforturilor</a:t>
            </a:r>
            <a:r>
              <a:rPr lang="en-US" altLang="en-US" dirty="0"/>
              <a:t> </a:t>
            </a:r>
            <a:r>
              <a:rPr lang="en-US" altLang="en-US" dirty="0" err="1"/>
              <a:t>îndrăznețe</a:t>
            </a:r>
            <a:r>
              <a:rPr lang="en-US" altLang="en-US" dirty="0"/>
              <a:t>, </a:t>
            </a:r>
            <a:r>
              <a:rPr lang="en-US" altLang="en-US" dirty="0" err="1"/>
              <a:t>există</a:t>
            </a:r>
            <a:r>
              <a:rPr lang="en-US" altLang="en-US" dirty="0"/>
              <a:t> o </a:t>
            </a:r>
            <a:r>
              <a:rPr lang="en-US" altLang="en-US" dirty="0" err="1"/>
              <a:t>lipsă</a:t>
            </a:r>
            <a:r>
              <a:rPr lang="en-US" altLang="en-US" dirty="0"/>
              <a:t> </a:t>
            </a:r>
            <a:r>
              <a:rPr lang="en-US" altLang="en-US" dirty="0" err="1"/>
              <a:t>cunoscută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tot </a:t>
            </a:r>
            <a:r>
              <a:rPr lang="en-US" altLang="en-US" dirty="0" err="1"/>
              <a:t>mai</a:t>
            </a:r>
            <a:r>
              <a:rPr lang="en-US" altLang="en-US" dirty="0"/>
              <a:t> mare de </a:t>
            </a:r>
            <a:r>
              <a:rPr lang="en-US" altLang="en-US" dirty="0" err="1"/>
              <a:t>profesioniști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securitate</a:t>
            </a:r>
            <a:r>
              <a:rPr lang="en-US" altLang="en-US" dirty="0"/>
              <a:t> </a:t>
            </a:r>
            <a:r>
              <a:rPr lang="en-US" altLang="en-US" dirty="0" err="1"/>
              <a:t>cibernetică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Uniunea</a:t>
            </a:r>
            <a:r>
              <a:rPr lang="en-US" altLang="en-US" dirty="0"/>
              <a:t> </a:t>
            </a:r>
            <a:r>
              <a:rPr lang="en-US" altLang="en-US" dirty="0" err="1"/>
              <a:t>Europeană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de </a:t>
            </a:r>
            <a:r>
              <a:rPr lang="en-US" altLang="en-US" dirty="0" err="1"/>
              <a:t>cunoștințe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abilități</a:t>
            </a:r>
            <a:r>
              <a:rPr lang="en-US" altLang="en-US" dirty="0"/>
              <a:t> ale </a:t>
            </a:r>
            <a:r>
              <a:rPr lang="en-US" altLang="en-US" dirty="0" err="1"/>
              <a:t>angajaților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a </a:t>
            </a:r>
            <a:r>
              <a:rPr lang="en-US" altLang="en-US" dirty="0" err="1"/>
              <a:t>evita</a:t>
            </a:r>
            <a:r>
              <a:rPr lang="en-US" altLang="en-US" dirty="0"/>
              <a:t> </a:t>
            </a:r>
            <a:r>
              <a:rPr lang="en-US" altLang="en-US" dirty="0" err="1"/>
              <a:t>atacurile</a:t>
            </a:r>
            <a:r>
              <a:rPr lang="en-US" altLang="en-US" dirty="0"/>
              <a:t> </a:t>
            </a:r>
            <a:r>
              <a:rPr lang="en-US" altLang="en-US" dirty="0" err="1"/>
              <a:t>cibernetice</a:t>
            </a:r>
            <a:r>
              <a:rPr lang="en-US" altLang="en-US" dirty="0"/>
              <a:t> la </a:t>
            </a:r>
            <a:r>
              <a:rPr lang="en-US" altLang="en-US" dirty="0" err="1"/>
              <a:t>nivel</a:t>
            </a:r>
            <a:r>
              <a:rPr lang="en-US" altLang="en-US" dirty="0"/>
              <a:t> </a:t>
            </a:r>
            <a:r>
              <a:rPr lang="en-US" altLang="en-US" dirty="0" err="1"/>
              <a:t>mondial</a:t>
            </a:r>
            <a:r>
              <a:rPr lang="en-US" altLang="en-US" dirty="0"/>
              <a:t>, </a:t>
            </a:r>
            <a:r>
              <a:rPr lang="en-US" altLang="en-US" dirty="0" err="1"/>
              <a:t>iar</a:t>
            </a:r>
            <a:r>
              <a:rPr lang="en-US" altLang="en-US" dirty="0"/>
              <a:t> </a:t>
            </a:r>
            <a:r>
              <a:rPr lang="en-US" altLang="en-US" dirty="0" err="1"/>
              <a:t>aceste</a:t>
            </a:r>
            <a:r>
              <a:rPr lang="en-US" altLang="en-US" dirty="0"/>
              <a:t> </a:t>
            </a:r>
            <a:r>
              <a:rPr lang="en-US" altLang="en-US" dirty="0" err="1"/>
              <a:t>lipsuri</a:t>
            </a:r>
            <a:r>
              <a:rPr lang="en-US" altLang="en-US" dirty="0"/>
              <a:t> </a:t>
            </a:r>
            <a:r>
              <a:rPr lang="en-US" altLang="en-US" dirty="0" err="1"/>
              <a:t>continuă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prezinte</a:t>
            </a:r>
            <a:r>
              <a:rPr lang="en-US" altLang="en-US" dirty="0"/>
              <a:t> </a:t>
            </a:r>
            <a:r>
              <a:rPr lang="en-US" altLang="en-US" dirty="0" err="1"/>
              <a:t>probleme</a:t>
            </a:r>
            <a:r>
              <a:rPr lang="en-US" altLang="en-US" dirty="0"/>
              <a:t> </a:t>
            </a:r>
            <a:r>
              <a:rPr lang="en-US" altLang="en-US" dirty="0" err="1"/>
              <a:t>majore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</a:t>
            </a:r>
            <a:r>
              <a:rPr lang="en-US" altLang="en-US" dirty="0" err="1"/>
              <a:t>sectorul</a:t>
            </a:r>
            <a:r>
              <a:rPr lang="en-US" altLang="en-US" dirty="0"/>
              <a:t> public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privat</a:t>
            </a:r>
            <a:r>
              <a:rPr lang="en-US" altLang="en-US" dirty="0"/>
              <a:t>.</a:t>
            </a:r>
            <a:endParaRPr lang="vi-VN" altLang="en-US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Studiul</a:t>
            </a:r>
            <a:r>
              <a:rPr lang="en-US" altLang="en-US" dirty="0"/>
              <a:t> 2019 CYBERSECURITY WORKFORCE 2019 Strategies for Building and Growing Strong Cyber Security Teams (ISC) </a:t>
            </a:r>
            <a:r>
              <a:rPr lang="en-US" altLang="en-US" dirty="0" err="1"/>
              <a:t>studiul</a:t>
            </a:r>
            <a:r>
              <a:rPr lang="en-US" altLang="en-US" dirty="0"/>
              <a:t> </a:t>
            </a:r>
            <a:r>
              <a:rPr lang="en-US" altLang="en-US" dirty="0" err="1"/>
              <a:t>estimează</a:t>
            </a:r>
            <a:r>
              <a:rPr lang="en-US" altLang="en-US" dirty="0"/>
              <a:t> </a:t>
            </a:r>
            <a:r>
              <a:rPr lang="en-US" altLang="en-US" dirty="0" err="1"/>
              <a:t>că</a:t>
            </a:r>
            <a:r>
              <a:rPr lang="en-US" altLang="en-US" dirty="0"/>
              <a:t> </a:t>
            </a:r>
            <a:r>
              <a:rPr lang="en-US" altLang="en-US" dirty="0" err="1"/>
              <a:t>există</a:t>
            </a:r>
            <a:r>
              <a:rPr lang="en-US" altLang="en-US" dirty="0"/>
              <a:t> 2,8 </a:t>
            </a:r>
            <a:r>
              <a:rPr lang="en-US" altLang="en-US" dirty="0" err="1"/>
              <a:t>milioane</a:t>
            </a:r>
            <a:r>
              <a:rPr lang="en-US" altLang="en-US" dirty="0"/>
              <a:t> de </a:t>
            </a:r>
            <a:r>
              <a:rPr lang="en-US" altLang="en-US" dirty="0" err="1"/>
              <a:t>profesioniști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securitate</a:t>
            </a:r>
            <a:r>
              <a:rPr lang="en-US" altLang="en-US" dirty="0"/>
              <a:t> </a:t>
            </a:r>
            <a:r>
              <a:rPr lang="en-US" altLang="en-US" dirty="0" err="1"/>
              <a:t>cibernetică</a:t>
            </a:r>
            <a:r>
              <a:rPr lang="en-US" altLang="en-US" dirty="0"/>
              <a:t> la </a:t>
            </a:r>
            <a:r>
              <a:rPr lang="en-US" altLang="en-US" dirty="0" err="1"/>
              <a:t>nivel</a:t>
            </a:r>
            <a:r>
              <a:rPr lang="en-US" altLang="en-US" dirty="0"/>
              <a:t> global,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timp</a:t>
            </a:r>
            <a:r>
              <a:rPr lang="en-US" altLang="en-US" dirty="0"/>
              <a:t> </a:t>
            </a:r>
            <a:r>
              <a:rPr lang="en-US" altLang="en-US" dirty="0" err="1"/>
              <a:t>ce</a:t>
            </a:r>
            <a:r>
              <a:rPr lang="en-US" altLang="en-US" dirty="0"/>
              <a:t> </a:t>
            </a:r>
            <a:r>
              <a:rPr lang="en-US" altLang="en-US" dirty="0" err="1"/>
              <a:t>decalajul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de </a:t>
            </a:r>
            <a:r>
              <a:rPr lang="en-US" altLang="en-US" dirty="0" err="1"/>
              <a:t>fapt</a:t>
            </a:r>
            <a:r>
              <a:rPr lang="en-US" altLang="en-US" dirty="0"/>
              <a:t> de 4,07 </a:t>
            </a:r>
            <a:r>
              <a:rPr lang="en-US" altLang="en-US" dirty="0" err="1"/>
              <a:t>milioane</a:t>
            </a:r>
            <a:r>
              <a:rPr lang="en-US" altLang="en-US" dirty="0"/>
              <a:t>.</a:t>
            </a:r>
          </a:p>
        </p:txBody>
      </p:sp>
      <p:sp>
        <p:nvSpPr>
          <p:cNvPr id="13315" name="Titel 1">
            <a:extLst>
              <a:ext uri="{FF2B5EF4-FFF2-40B4-BE49-F238E27FC236}">
                <a16:creationId xmlns:a16="http://schemas.microsoft.com/office/drawing/2014/main" id="{410966F1-8B31-5504-96E9-A5542F4CE1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>
                <a:latin typeface="Calibri Light" panose="020F0302020204030204" pitchFamily="34" charset="0"/>
              </a:rPr>
              <a:t>Securitate </a:t>
            </a:r>
            <a:r>
              <a:rPr lang="en-US" altLang="en-US" sz="4400" dirty="0" err="1">
                <a:latin typeface="Calibri Light" panose="020F0302020204030204" pitchFamily="34" charset="0"/>
              </a:rPr>
              <a:t>cibernetică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ontent Placeholder 2">
            <a:extLst>
              <a:ext uri="{FF2B5EF4-FFF2-40B4-BE49-F238E27FC236}">
                <a16:creationId xmlns:a16="http://schemas.microsoft.com/office/drawing/2014/main" id="{F512C50B-0B8C-5C87-D4A7-77DA1BBC07A9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839416" y="2204864"/>
            <a:ext cx="11042327" cy="4525962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Studiul</a:t>
            </a:r>
            <a:r>
              <a:rPr lang="en-US" altLang="en-US" dirty="0"/>
              <a:t> </a:t>
            </a:r>
            <a:r>
              <a:rPr lang="en-US" altLang="en-US" dirty="0" err="1"/>
              <a:t>notează</a:t>
            </a:r>
            <a:r>
              <a:rPr lang="en-US" altLang="en-US" dirty="0"/>
              <a:t> </a:t>
            </a:r>
            <a:r>
              <a:rPr lang="en-US" altLang="en-US" dirty="0" err="1"/>
              <a:t>că</a:t>
            </a:r>
            <a:r>
              <a:rPr lang="en-US" altLang="en-US" dirty="0"/>
              <a:t> </a:t>
            </a:r>
            <a:r>
              <a:rPr lang="en-US" altLang="en-US" dirty="0" err="1"/>
              <a:t>decalajul</a:t>
            </a:r>
            <a:r>
              <a:rPr lang="en-US" altLang="en-US" dirty="0"/>
              <a:t> actual </a:t>
            </a:r>
            <a:r>
              <a:rPr lang="en-US" altLang="en-US" dirty="0" err="1"/>
              <a:t>în</a:t>
            </a:r>
            <a:r>
              <a:rPr lang="en-US" altLang="en-US" dirty="0"/>
              <a:t> Europa </a:t>
            </a:r>
            <a:r>
              <a:rPr lang="en-US" altLang="en-US" dirty="0" err="1"/>
              <a:t>este</a:t>
            </a:r>
            <a:r>
              <a:rPr lang="en-US" altLang="en-US" dirty="0"/>
              <a:t> de 291.000, </a:t>
            </a:r>
            <a:r>
              <a:rPr lang="en-US" altLang="en-US" dirty="0" err="1"/>
              <a:t>iar</a:t>
            </a:r>
            <a:r>
              <a:rPr lang="en-US" altLang="en-US" dirty="0"/>
              <a:t> </a:t>
            </a:r>
            <a:r>
              <a:rPr lang="en-US" altLang="en-US" dirty="0" err="1"/>
              <a:t>acest</a:t>
            </a:r>
            <a:r>
              <a:rPr lang="en-US" altLang="en-US" dirty="0"/>
              <a:t> </a:t>
            </a:r>
            <a:r>
              <a:rPr lang="en-US" altLang="en-US" dirty="0" err="1"/>
              <a:t>număr</a:t>
            </a:r>
            <a:r>
              <a:rPr lang="en-US" altLang="en-US" dirty="0"/>
              <a:t> s-a </a:t>
            </a:r>
            <a:r>
              <a:rPr lang="en-US" altLang="en-US" dirty="0" err="1"/>
              <a:t>dublat</a:t>
            </a:r>
            <a:r>
              <a:rPr lang="en-US" altLang="en-US" dirty="0"/>
              <a:t> </a:t>
            </a:r>
            <a:r>
              <a:rPr lang="en-US" altLang="en-US" dirty="0" err="1"/>
              <a:t>față</a:t>
            </a:r>
            <a:r>
              <a:rPr lang="en-US" altLang="en-US" dirty="0"/>
              <a:t> de </a:t>
            </a:r>
            <a:r>
              <a:rPr lang="en-US" altLang="en-US" dirty="0" err="1"/>
              <a:t>anii</a:t>
            </a:r>
            <a:r>
              <a:rPr lang="en-US" altLang="en-US" dirty="0"/>
              <a:t> </a:t>
            </a:r>
            <a:r>
              <a:rPr lang="en-US" altLang="en-US" dirty="0" err="1"/>
              <a:t>precedenți</a:t>
            </a:r>
            <a:r>
              <a:rPr lang="en-US" altLang="en-US" dirty="0"/>
              <a:t>..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Multe</a:t>
            </a:r>
            <a:r>
              <a:rPr lang="en-US" altLang="en-US" dirty="0"/>
              <a:t> </a:t>
            </a:r>
            <a:r>
              <a:rPr lang="en-US" altLang="en-US" dirty="0" err="1"/>
              <a:t>țări</a:t>
            </a:r>
            <a:r>
              <a:rPr lang="en-US" altLang="en-US" dirty="0"/>
              <a:t> cu </a:t>
            </a:r>
            <a:r>
              <a:rPr lang="en-US" altLang="en-US" dirty="0" err="1"/>
              <a:t>expertiză</a:t>
            </a:r>
            <a:r>
              <a:rPr lang="en-US" altLang="en-US" dirty="0"/>
              <a:t> </a:t>
            </a:r>
            <a:r>
              <a:rPr lang="en-US" altLang="en-US" dirty="0" err="1"/>
              <a:t>foarte</a:t>
            </a:r>
            <a:r>
              <a:rPr lang="en-US" altLang="en-US" dirty="0"/>
              <a:t> </a:t>
            </a:r>
            <a:r>
              <a:rPr lang="en-US" altLang="en-US" dirty="0" err="1"/>
              <a:t>dezvoltată</a:t>
            </a:r>
            <a:r>
              <a:rPr lang="en-US" altLang="en-US" dirty="0"/>
              <a:t> </a:t>
            </a:r>
            <a:r>
              <a:rPr lang="en-US" altLang="en-US" dirty="0" err="1"/>
              <a:t>preferă</a:t>
            </a:r>
            <a:r>
              <a:rPr lang="en-US" altLang="en-US" dirty="0"/>
              <a:t> </a:t>
            </a:r>
            <a:r>
              <a:rPr lang="en-US" altLang="en-US" dirty="0" err="1"/>
              <a:t>să-și</a:t>
            </a:r>
            <a:r>
              <a:rPr lang="en-US" altLang="en-US" dirty="0"/>
              <a:t> </a:t>
            </a:r>
            <a:r>
              <a:rPr lang="en-US" altLang="en-US" dirty="0" err="1"/>
              <a:t>creeze</a:t>
            </a:r>
            <a:r>
              <a:rPr lang="en-US" altLang="en-US" dirty="0"/>
              <a:t> </a:t>
            </a:r>
            <a:r>
              <a:rPr lang="en-US" altLang="en-US" dirty="0" err="1"/>
              <a:t>propriul</a:t>
            </a:r>
            <a:r>
              <a:rPr lang="en-US" altLang="en-US" dirty="0"/>
              <a:t> set de </a:t>
            </a:r>
            <a:r>
              <a:rPr lang="en-US" altLang="en-US" dirty="0" err="1"/>
              <a:t>reglementări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documente</a:t>
            </a:r>
            <a:r>
              <a:rPr lang="en-US" altLang="en-US" dirty="0"/>
              <a:t>, </a:t>
            </a:r>
            <a:r>
              <a:rPr lang="en-US" altLang="en-US" dirty="0" err="1"/>
              <a:t>dar</a:t>
            </a:r>
            <a:r>
              <a:rPr lang="en-US" altLang="en-US" dirty="0"/>
              <a:t> </a:t>
            </a:r>
            <a:r>
              <a:rPr lang="en-US" altLang="en-US" dirty="0" err="1"/>
              <a:t>multe</a:t>
            </a:r>
            <a:r>
              <a:rPr lang="en-US" altLang="en-US" dirty="0"/>
              <a:t> </a:t>
            </a:r>
            <a:r>
              <a:rPr lang="en-US" altLang="en-US" dirty="0" err="1"/>
              <a:t>țări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companii</a:t>
            </a:r>
            <a:r>
              <a:rPr lang="en-US" altLang="en-US" dirty="0"/>
              <a:t> </a:t>
            </a:r>
            <a:r>
              <a:rPr lang="en-US" altLang="en-US" dirty="0" err="1"/>
              <a:t>mici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mijlocii</a:t>
            </a:r>
            <a:r>
              <a:rPr lang="en-US" altLang="en-US" dirty="0"/>
              <a:t> (IMM-</a:t>
            </a:r>
            <a:r>
              <a:rPr lang="en-US" altLang="en-US" dirty="0" err="1"/>
              <a:t>uri</a:t>
            </a:r>
            <a:r>
              <a:rPr lang="en-US" altLang="en-US" dirty="0"/>
              <a:t>) au </a:t>
            </a:r>
            <a:r>
              <a:rPr lang="en-US" altLang="en-US" dirty="0" err="1"/>
              <a:t>nevoie</a:t>
            </a:r>
            <a:r>
              <a:rPr lang="en-US" altLang="en-US" dirty="0"/>
              <a:t> de </a:t>
            </a:r>
            <a:r>
              <a:rPr lang="en-US" altLang="en-US" dirty="0" err="1"/>
              <a:t>ajutor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acest</a:t>
            </a:r>
            <a:r>
              <a:rPr lang="en-US" altLang="en-US" dirty="0"/>
              <a:t> context.</a:t>
            </a:r>
            <a:endParaRPr lang="vi-VN" altLang="en-US" dirty="0"/>
          </a:p>
        </p:txBody>
      </p:sp>
      <p:sp>
        <p:nvSpPr>
          <p:cNvPr id="13315" name="Titel 1">
            <a:extLst>
              <a:ext uri="{FF2B5EF4-FFF2-40B4-BE49-F238E27FC236}">
                <a16:creationId xmlns:a16="http://schemas.microsoft.com/office/drawing/2014/main" id="{410966F1-8B31-5504-96E9-A5542F4CE1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>
                <a:latin typeface="Calibri Light" panose="020F0302020204030204" pitchFamily="34" charset="0"/>
              </a:rPr>
              <a:t>Securitate </a:t>
            </a:r>
            <a:r>
              <a:rPr lang="en-US" altLang="en-US" sz="4400" dirty="0" err="1">
                <a:latin typeface="Calibri Light" panose="020F0302020204030204" pitchFamily="34" charset="0"/>
              </a:rPr>
              <a:t>cibernetică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2508477"/>
      </p:ext>
    </p:extLst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Inhaltsplatzhalter 2">
            <a:extLst>
              <a:ext uri="{FF2B5EF4-FFF2-40B4-BE49-F238E27FC236}">
                <a16:creationId xmlns:a16="http://schemas.microsoft.com/office/drawing/2014/main" id="{555560E0-4B27-94A7-FEDC-3060CE32DBED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623131" y="2132856"/>
            <a:ext cx="10945737" cy="4525963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>
                <a:cs typeface="Arial" panose="020B0604020202020204" pitchFamily="34" charset="0"/>
              </a:rPr>
              <a:t>înseamnă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manipularea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ființelor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umane</a:t>
            </a:r>
            <a:r>
              <a:rPr lang="en-US" altLang="en-US" dirty="0">
                <a:cs typeface="Arial" panose="020B0604020202020204" pitchFamily="34" charset="0"/>
              </a:rPr>
              <a:t>, (</a:t>
            </a:r>
            <a:r>
              <a:rPr lang="en-US" altLang="en-US" dirty="0" err="1">
                <a:cs typeface="Arial" panose="020B0604020202020204" pitchFamily="34" charset="0"/>
              </a:rPr>
              <a:t>folosind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adesea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metode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psihologice</a:t>
            </a:r>
            <a:r>
              <a:rPr lang="en-US" altLang="en-US" dirty="0">
                <a:cs typeface="Arial" panose="020B0604020202020204" pitchFamily="34" charset="0"/>
              </a:rPr>
              <a:t>), </a:t>
            </a:r>
            <a:r>
              <a:rPr lang="en-US" altLang="en-US" dirty="0" err="1">
                <a:cs typeface="Arial" panose="020B0604020202020204" pitchFamily="34" charset="0"/>
              </a:rPr>
              <a:t>pentru</a:t>
            </a:r>
            <a:r>
              <a:rPr lang="en-US" altLang="en-US" dirty="0">
                <a:cs typeface="Arial" panose="020B0604020202020204" pitchFamily="34" charset="0"/>
              </a:rPr>
              <a:t> a </a:t>
            </a:r>
            <a:r>
              <a:rPr lang="en-US" altLang="en-US" dirty="0" err="1">
                <a:cs typeface="Arial" panose="020B0604020202020204" pitchFamily="34" charset="0"/>
              </a:rPr>
              <a:t>obține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acces</a:t>
            </a:r>
            <a:r>
              <a:rPr lang="en-US" altLang="en-US" dirty="0">
                <a:cs typeface="Arial" panose="020B0604020202020204" pitchFamily="34" charset="0"/>
              </a:rPr>
              <a:t> la date, </a:t>
            </a:r>
            <a:r>
              <a:rPr lang="en-US" altLang="en-US" dirty="0" err="1">
                <a:cs typeface="Arial" panose="020B0604020202020204" pitchFamily="34" charset="0"/>
              </a:rPr>
              <a:t>documente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și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informații</a:t>
            </a:r>
            <a:r>
              <a:rPr lang="en-US" altLang="en-US" dirty="0">
                <a:cs typeface="Arial" panose="020B0604020202020204" pitchFamily="34" charset="0"/>
              </a:rPr>
              <a:t> de </a:t>
            </a:r>
            <a:r>
              <a:rPr lang="en-US" altLang="en-US" dirty="0" err="1">
                <a:cs typeface="Arial" panose="020B0604020202020204" pitchFamily="34" charset="0"/>
              </a:rPr>
              <a:t>interes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pentru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atacator</a:t>
            </a:r>
            <a:r>
              <a:rPr lang="en-US" altLang="en-US" dirty="0">
                <a:cs typeface="Arial" panose="020B0604020202020204" pitchFamily="34" charset="0"/>
              </a:rPr>
              <a:t>.</a:t>
            </a:r>
            <a:endParaRPr lang="vi-VN" altLang="en-US" dirty="0">
              <a:cs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>
                <a:cs typeface="Arial" panose="020B0604020202020204" pitchFamily="34" charset="0"/>
              </a:rPr>
              <a:t>este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una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dintre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principalele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amenințări</a:t>
            </a:r>
            <a:r>
              <a:rPr lang="en-US" altLang="en-US" dirty="0">
                <a:cs typeface="Arial" panose="020B0604020202020204" pitchFamily="34" charset="0"/>
              </a:rPr>
              <a:t> la </a:t>
            </a:r>
            <a:r>
              <a:rPr lang="en-US" altLang="en-US" dirty="0" err="1">
                <a:cs typeface="Arial" panose="020B0604020202020204" pitchFamily="34" charset="0"/>
              </a:rPr>
              <a:t>adresa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securității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informațiilor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în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prezent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și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este</a:t>
            </a:r>
            <a:r>
              <a:rPr lang="en-US" altLang="en-US" dirty="0">
                <a:cs typeface="Arial" panose="020B0604020202020204" pitchFamily="34" charset="0"/>
              </a:rPr>
              <a:t> o </a:t>
            </a:r>
            <a:r>
              <a:rPr lang="en-US" altLang="en-US" dirty="0" err="1">
                <a:cs typeface="Arial" panose="020B0604020202020204" pitchFamily="34" charset="0"/>
              </a:rPr>
              <a:t>formă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eficientă</a:t>
            </a:r>
            <a:r>
              <a:rPr lang="en-US" altLang="en-US" dirty="0">
                <a:cs typeface="Arial" panose="020B0604020202020204" pitchFamily="34" charset="0"/>
              </a:rPr>
              <a:t> de </a:t>
            </a:r>
            <a:r>
              <a:rPr lang="en-US" altLang="en-US" dirty="0" err="1">
                <a:cs typeface="Arial" panose="020B0604020202020204" pitchFamily="34" charset="0"/>
              </a:rPr>
              <a:t>criminalitate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cibernetică</a:t>
            </a:r>
            <a:r>
              <a:rPr lang="en-US" altLang="en-US" dirty="0">
                <a:cs typeface="Arial" panose="020B0604020202020204" pitchFamily="34" charset="0"/>
              </a:rPr>
              <a:t>.</a:t>
            </a:r>
            <a:endParaRPr lang="vi-VN" altLang="en-US" dirty="0">
              <a:cs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>
                <a:cs typeface="Arial" panose="020B0604020202020204" pitchFamily="34" charset="0"/>
              </a:rPr>
              <a:t>ar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putea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avea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repercusiuni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periculoase</a:t>
            </a:r>
            <a:r>
              <a:rPr lang="en-US" altLang="en-US" dirty="0">
                <a:cs typeface="Arial" panose="020B0604020202020204" pitchFamily="34" charset="0"/>
              </a:rPr>
              <a:t>, de </a:t>
            </a:r>
            <a:r>
              <a:rPr lang="en-US" altLang="en-US" dirty="0" err="1">
                <a:cs typeface="Arial" panose="020B0604020202020204" pitchFamily="34" charset="0"/>
              </a:rPr>
              <a:t>exemplu</a:t>
            </a:r>
            <a:r>
              <a:rPr lang="en-US" altLang="en-US" dirty="0">
                <a:cs typeface="Arial" panose="020B0604020202020204" pitchFamily="34" charset="0"/>
              </a:rPr>
              <a:t>, </a:t>
            </a:r>
            <a:r>
              <a:rPr lang="en-US" altLang="en-US" dirty="0" err="1">
                <a:cs typeface="Arial" panose="020B0604020202020204" pitchFamily="34" charset="0"/>
              </a:rPr>
              <a:t>încălcări</a:t>
            </a:r>
            <a:r>
              <a:rPr lang="en-US" altLang="en-US" dirty="0">
                <a:cs typeface="Arial" panose="020B0604020202020204" pitchFamily="34" charset="0"/>
              </a:rPr>
              <a:t> ale </a:t>
            </a:r>
            <a:r>
              <a:rPr lang="en-US" altLang="en-US" dirty="0" err="1">
                <a:cs typeface="Arial" panose="020B0604020202020204" pitchFamily="34" charset="0"/>
              </a:rPr>
              <a:t>datelor</a:t>
            </a:r>
            <a:r>
              <a:rPr lang="en-US" altLang="en-US" dirty="0">
                <a:cs typeface="Arial" panose="020B0604020202020204" pitchFamily="34" charset="0"/>
              </a:rPr>
              <a:t>, </a:t>
            </a:r>
            <a:r>
              <a:rPr lang="en-US" altLang="en-US" dirty="0" err="1">
                <a:cs typeface="Arial" panose="020B0604020202020204" pitchFamily="34" charset="0"/>
              </a:rPr>
              <a:t>mai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mult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decât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orice</a:t>
            </a:r>
            <a:r>
              <a:rPr lang="en-US" altLang="en-US" dirty="0">
                <a:cs typeface="Arial" panose="020B0604020202020204" pitchFamily="34" charset="0"/>
              </a:rPr>
              <a:t> alt tip de </a:t>
            </a:r>
            <a:r>
              <a:rPr lang="en-US" altLang="en-US" dirty="0" err="1">
                <a:cs typeface="Arial" panose="020B0604020202020204" pitchFamily="34" charset="0"/>
              </a:rPr>
              <a:t>atac</a:t>
            </a:r>
            <a:r>
              <a:rPr lang="en-US" altLang="en-US" dirty="0">
                <a:cs typeface="Arial" panose="020B0604020202020204" pitchFamily="34" charset="0"/>
              </a:rPr>
              <a:t>.</a:t>
            </a:r>
            <a:endParaRPr lang="vi-VN" altLang="en-US" dirty="0">
              <a:cs typeface="Arial" panose="020B0604020202020204" pitchFamily="34" charset="0"/>
            </a:endParaRPr>
          </a:p>
        </p:txBody>
      </p:sp>
      <p:sp>
        <p:nvSpPr>
          <p:cNvPr id="14339" name="Titel 1">
            <a:extLst>
              <a:ext uri="{FF2B5EF4-FFF2-40B4-BE49-F238E27FC236}">
                <a16:creationId xmlns:a16="http://schemas.microsoft.com/office/drawing/2014/main" id="{656D355C-0398-4FEA-BF54-40D145996B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Inginerie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sociala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Inhaltsplatzhalter 2">
            <a:extLst>
              <a:ext uri="{FF2B5EF4-FFF2-40B4-BE49-F238E27FC236}">
                <a16:creationId xmlns:a16="http://schemas.microsoft.com/office/drawing/2014/main" id="{555560E0-4B27-94A7-FEDC-3060CE32DBED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731143" y="2204864"/>
            <a:ext cx="10729713" cy="4525963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>
                <a:cs typeface="Arial" panose="020B0604020202020204" pitchFamily="34" charset="0"/>
              </a:rPr>
              <a:t>atacurile</a:t>
            </a:r>
            <a:r>
              <a:rPr lang="en-US" altLang="en-US" dirty="0">
                <a:cs typeface="Arial" panose="020B0604020202020204" pitchFamily="34" charset="0"/>
              </a:rPr>
              <a:t> au un scop </a:t>
            </a:r>
            <a:r>
              <a:rPr lang="en-US" altLang="en-US" dirty="0" err="1">
                <a:cs typeface="Arial" panose="020B0604020202020204" pitchFamily="34" charset="0"/>
              </a:rPr>
              <a:t>financiar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și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astfel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organizațiile</a:t>
            </a:r>
            <a:r>
              <a:rPr lang="en-US" altLang="en-US" dirty="0">
                <a:cs typeface="Arial" panose="020B0604020202020204" pitchFamily="34" charset="0"/>
              </a:rPr>
              <a:t> au </a:t>
            </a:r>
            <a:r>
              <a:rPr lang="en-US" altLang="en-US" dirty="0" err="1">
                <a:cs typeface="Arial" panose="020B0604020202020204" pitchFamily="34" charset="0"/>
              </a:rPr>
              <a:t>pierdut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sume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considerabile</a:t>
            </a:r>
            <a:r>
              <a:rPr lang="en-US" altLang="en-US" dirty="0">
                <a:cs typeface="Arial" panose="020B0604020202020204" pitchFamily="34" charset="0"/>
              </a:rPr>
              <a:t> de </a:t>
            </a:r>
            <a:r>
              <a:rPr lang="en-US" altLang="en-US" dirty="0" err="1">
                <a:cs typeface="Arial" panose="020B0604020202020204" pitchFamily="34" charset="0"/>
              </a:rPr>
              <a:t>bani</a:t>
            </a:r>
            <a:r>
              <a:rPr lang="en-US" altLang="en-US" dirty="0">
                <a:cs typeface="Arial" panose="020B0604020202020204" pitchFamily="34" charset="0"/>
              </a:rPr>
              <a:t>.</a:t>
            </a:r>
            <a:endParaRPr lang="vi-VN" altLang="en-US" dirty="0">
              <a:cs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>
                <a:cs typeface="Arial" panose="020B0604020202020204" pitchFamily="34" charset="0"/>
              </a:rPr>
              <a:t>este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deosebit</a:t>
            </a:r>
            <a:r>
              <a:rPr lang="en-US" altLang="en-US" dirty="0">
                <a:cs typeface="Arial" panose="020B0604020202020204" pitchFamily="34" charset="0"/>
              </a:rPr>
              <a:t> de </a:t>
            </a:r>
            <a:r>
              <a:rPr lang="en-US" altLang="en-US" dirty="0" err="1">
                <a:cs typeface="Arial" panose="020B0604020202020204" pitchFamily="34" charset="0"/>
              </a:rPr>
              <a:t>periculos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pentru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că</a:t>
            </a:r>
            <a:r>
              <a:rPr lang="en-US" altLang="en-US" dirty="0">
                <a:cs typeface="Arial" panose="020B0604020202020204" pitchFamily="34" charset="0"/>
              </a:rPr>
              <a:t> se </a:t>
            </a:r>
            <a:r>
              <a:rPr lang="en-US" altLang="en-US" dirty="0" err="1">
                <a:cs typeface="Arial" panose="020B0604020202020204" pitchFamily="34" charset="0"/>
              </a:rPr>
              <a:t>bazează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mai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mult</a:t>
            </a:r>
            <a:r>
              <a:rPr lang="en-US" altLang="en-US" dirty="0">
                <a:cs typeface="Arial" panose="020B0604020202020204" pitchFamily="34" charset="0"/>
              </a:rPr>
              <a:t> pe </a:t>
            </a:r>
            <a:r>
              <a:rPr lang="en-US" altLang="en-US" dirty="0" err="1">
                <a:cs typeface="Arial" panose="020B0604020202020204" pitchFamily="34" charset="0"/>
              </a:rPr>
              <a:t>eroarea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umană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decât</a:t>
            </a:r>
            <a:r>
              <a:rPr lang="en-US" altLang="en-US" dirty="0">
                <a:cs typeface="Arial" panose="020B0604020202020204" pitchFamily="34" charset="0"/>
              </a:rPr>
              <a:t> pe </a:t>
            </a:r>
            <a:r>
              <a:rPr lang="en-US" altLang="en-US" dirty="0" err="1">
                <a:cs typeface="Arial" panose="020B0604020202020204" pitchFamily="34" charset="0"/>
              </a:rPr>
              <a:t>vulnerabilitățile</a:t>
            </a:r>
            <a:r>
              <a:rPr lang="en-US" altLang="en-US" dirty="0">
                <a:cs typeface="Arial" panose="020B0604020202020204" pitchFamily="34" charset="0"/>
              </a:rPr>
              <a:t> din software </a:t>
            </a:r>
            <a:r>
              <a:rPr lang="en-US" altLang="en-US" dirty="0" err="1">
                <a:cs typeface="Arial" panose="020B0604020202020204" pitchFamily="34" charset="0"/>
              </a:rPr>
              <a:t>și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sisteme</a:t>
            </a:r>
            <a:r>
              <a:rPr lang="en-US" altLang="en-US" dirty="0">
                <a:cs typeface="Arial" panose="020B0604020202020204" pitchFamily="34" charset="0"/>
              </a:rPr>
              <a:t> de </a:t>
            </a:r>
            <a:r>
              <a:rPr lang="en-US" altLang="en-US" dirty="0" err="1">
                <a:cs typeface="Arial" panose="020B0604020202020204" pitchFamily="34" charset="0"/>
              </a:rPr>
              <a:t>operare</a:t>
            </a:r>
            <a:r>
              <a:rPr lang="en-US" altLang="en-US" dirty="0">
                <a:cs typeface="Arial" panose="020B0604020202020204" pitchFamily="34" charset="0"/>
              </a:rPr>
              <a:t>.</a:t>
            </a:r>
            <a:endParaRPr lang="vi-VN" altLang="en-US" dirty="0">
              <a:cs typeface="Arial" panose="020B0604020202020204" pitchFamily="34" charset="0"/>
            </a:endParaRPr>
          </a:p>
        </p:txBody>
      </p:sp>
      <p:sp>
        <p:nvSpPr>
          <p:cNvPr id="14339" name="Titel 1">
            <a:extLst>
              <a:ext uri="{FF2B5EF4-FFF2-40B4-BE49-F238E27FC236}">
                <a16:creationId xmlns:a16="http://schemas.microsoft.com/office/drawing/2014/main" id="{656D355C-0398-4FEA-BF54-40D145996B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Inginerie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sociala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2897004"/>
      </p:ext>
    </p:extLst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D77D7B1-7E8B-1F8B-EC15-2AC5CBCFEA2E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50863" y="1916113"/>
            <a:ext cx="11161712" cy="4525962"/>
          </a:xfrm>
        </p:spPr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vi-VN" dirty="0">
                <a:latin typeface="Calibri" panose="020F0502020204030204" pitchFamily="34" charset="0"/>
                <a:cs typeface="Calibri" panose="020F0502020204030204" pitchFamily="34" charset="0"/>
              </a:rPr>
              <a:t>Companiile :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sz="2400" dirty="0" err="1">
                <a:cs typeface="Calibri" panose="020F0502020204030204" pitchFamily="34" charset="0"/>
              </a:rPr>
              <a:t>ar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putea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suferi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pierderi</a:t>
            </a:r>
            <a:r>
              <a:rPr lang="en-US" sz="2400" dirty="0">
                <a:cs typeface="Calibri" panose="020F0502020204030204" pitchFamily="34" charset="0"/>
              </a:rPr>
              <a:t> de </a:t>
            </a:r>
            <a:r>
              <a:rPr lang="en-US" sz="2400" dirty="0" err="1">
                <a:cs typeface="Calibri" panose="020F0502020204030204" pitchFamily="34" charset="0"/>
              </a:rPr>
              <a:t>productivitate</a:t>
            </a:r>
            <a:r>
              <a:rPr lang="en-US" sz="2400" dirty="0">
                <a:cs typeface="Calibri" panose="020F0502020204030204" pitchFamily="34" charset="0"/>
              </a:rPr>
              <a:t>, o </a:t>
            </a:r>
            <a:r>
              <a:rPr lang="en-US" sz="2400" dirty="0" err="1">
                <a:cs typeface="Calibri" panose="020F0502020204030204" pitchFamily="34" charset="0"/>
              </a:rPr>
              <a:t>scădere</a:t>
            </a:r>
            <a:r>
              <a:rPr lang="en-US" sz="2400" dirty="0">
                <a:cs typeface="Calibri" panose="020F0502020204030204" pitchFamily="34" charset="0"/>
              </a:rPr>
              <a:t> a </a:t>
            </a:r>
            <a:r>
              <a:rPr lang="en-US" sz="2400" dirty="0" err="1">
                <a:cs typeface="Calibri" panose="020F0502020204030204" pitchFamily="34" charset="0"/>
              </a:rPr>
              <a:t>moralului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angajaților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și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dificultăți</a:t>
            </a:r>
            <a:r>
              <a:rPr lang="en-US" sz="2400" dirty="0">
                <a:cs typeface="Calibri" panose="020F0502020204030204" pitchFamily="34" charset="0"/>
              </a:rPr>
              <a:t> de </a:t>
            </a:r>
            <a:r>
              <a:rPr lang="en-US" sz="2400" dirty="0" err="1">
                <a:cs typeface="Calibri" panose="020F0502020204030204" pitchFamily="34" charset="0"/>
              </a:rPr>
              <a:t>recuperare</a:t>
            </a:r>
            <a:r>
              <a:rPr lang="en-US" sz="2400" dirty="0">
                <a:cs typeface="Calibri" panose="020F0502020204030204" pitchFamily="34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sz="2400" dirty="0">
                <a:cs typeface="Calibri" panose="020F0502020204030204" pitchFamily="34" charset="0"/>
              </a:rPr>
              <a:t>au </a:t>
            </a:r>
            <a:r>
              <a:rPr lang="en-US" sz="2400" dirty="0" err="1">
                <a:cs typeface="Calibri" panose="020F0502020204030204" pitchFamily="34" charset="0"/>
              </a:rPr>
              <a:t>prejudicii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reputației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deoarece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clienții</a:t>
            </a:r>
            <a:r>
              <a:rPr lang="en-US" sz="2400" dirty="0">
                <a:cs typeface="Calibri" panose="020F0502020204030204" pitchFamily="34" charset="0"/>
              </a:rPr>
              <a:t> nu sunt </a:t>
            </a:r>
            <a:r>
              <a:rPr lang="en-US" sz="2400" dirty="0" err="1">
                <a:cs typeface="Calibri" panose="020F0502020204030204" pitchFamily="34" charset="0"/>
              </a:rPr>
              <a:t>convinși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că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organizația</a:t>
            </a:r>
            <a:r>
              <a:rPr lang="en-US" sz="2400" dirty="0">
                <a:cs typeface="Calibri" panose="020F0502020204030204" pitchFamily="34" charset="0"/>
              </a:rPr>
              <a:t> se </a:t>
            </a:r>
            <a:r>
              <a:rPr lang="en-US" sz="2400" dirty="0" err="1">
                <a:cs typeface="Calibri" panose="020F0502020204030204" pitchFamily="34" charset="0"/>
              </a:rPr>
              <a:t>poate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proteja</a:t>
            </a:r>
            <a:r>
              <a:rPr lang="en-US" sz="2400" dirty="0">
                <a:cs typeface="Calibri" panose="020F0502020204030204" pitchFamily="34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sz="2400" dirty="0" err="1">
                <a:cs typeface="Calibri" panose="020F0502020204030204" pitchFamily="34" charset="0"/>
              </a:rPr>
              <a:t>adesea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trebuie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să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declanșeze</a:t>
            </a:r>
            <a:r>
              <a:rPr lang="en-US" sz="2400" dirty="0">
                <a:cs typeface="Calibri" panose="020F0502020204030204" pitchFamily="34" charset="0"/>
              </a:rPr>
              <a:t> un </a:t>
            </a:r>
            <a:r>
              <a:rPr lang="en-US" sz="2400" dirty="0" err="1">
                <a:cs typeface="Calibri" panose="020F0502020204030204" pitchFamily="34" charset="0"/>
              </a:rPr>
              <a:t>răspuns</a:t>
            </a:r>
            <a:r>
              <a:rPr lang="en-US" sz="2400" dirty="0">
                <a:cs typeface="Calibri" panose="020F0502020204030204" pitchFamily="34" charset="0"/>
              </a:rPr>
              <a:t> la incident </a:t>
            </a:r>
            <a:r>
              <a:rPr lang="en-US" sz="2400" dirty="0" err="1">
                <a:cs typeface="Calibri" panose="020F0502020204030204" pitchFamily="34" charset="0"/>
              </a:rPr>
              <a:t>vechi</a:t>
            </a:r>
            <a:r>
              <a:rPr lang="en-US" sz="2400" dirty="0">
                <a:cs typeface="Calibri" panose="020F0502020204030204" pitchFamily="34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sz="2400" dirty="0" err="1">
                <a:cs typeface="Calibri" panose="020F0502020204030204" pitchFamily="34" charset="0"/>
              </a:rPr>
              <a:t>ar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trebui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să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ofere</a:t>
            </a:r>
            <a:r>
              <a:rPr lang="en-US" sz="2400" dirty="0">
                <a:cs typeface="Calibri" panose="020F0502020204030204" pitchFamily="34" charset="0"/>
              </a:rPr>
              <a:t> software de </a:t>
            </a:r>
            <a:r>
              <a:rPr lang="en-US" sz="2400" dirty="0" err="1">
                <a:cs typeface="Calibri" panose="020F0502020204030204" pitchFamily="34" charset="0"/>
              </a:rPr>
              <a:t>securitate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pentru</a:t>
            </a:r>
            <a:r>
              <a:rPr lang="en-US" sz="2400" dirty="0">
                <a:cs typeface="Calibri" panose="020F0502020204030204" pitchFamily="34" charset="0"/>
              </a:rPr>
              <a:t> a </a:t>
            </a:r>
            <a:r>
              <a:rPr lang="en-US" sz="2400" dirty="0" err="1">
                <a:cs typeface="Calibri" panose="020F0502020204030204" pitchFamily="34" charset="0"/>
              </a:rPr>
              <a:t>ajuta</a:t>
            </a:r>
            <a:r>
              <a:rPr lang="en-US" sz="2400" dirty="0">
                <a:cs typeface="Calibri" panose="020F0502020204030204" pitchFamily="34" charset="0"/>
              </a:rPr>
              <a:t> la </a:t>
            </a:r>
            <a:r>
              <a:rPr lang="en-US" sz="2400" dirty="0" err="1">
                <a:cs typeface="Calibri" panose="020F0502020204030204" pitchFamily="34" charset="0"/>
              </a:rPr>
              <a:t>prevenirea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atacurilor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viitoare</a:t>
            </a:r>
            <a:r>
              <a:rPr lang="en-US" sz="2400" dirty="0">
                <a:cs typeface="Calibri" panose="020F0502020204030204" pitchFamily="34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sz="2400" dirty="0" err="1">
                <a:cs typeface="Calibri" panose="020F0502020204030204" pitchFamily="34" charset="0"/>
              </a:rPr>
              <a:t>deseori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ar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trebui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să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recalifice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angajații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pentru</a:t>
            </a:r>
            <a:r>
              <a:rPr lang="en-US" sz="2400" dirty="0">
                <a:cs typeface="Calibri" panose="020F0502020204030204" pitchFamily="34" charset="0"/>
              </a:rPr>
              <a:t> a fi </a:t>
            </a:r>
            <a:r>
              <a:rPr lang="en-US" sz="2400" dirty="0" err="1">
                <a:cs typeface="Calibri" panose="020F0502020204030204" pitchFamily="34" charset="0"/>
              </a:rPr>
              <a:t>pregătiți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pentru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atacuri</a:t>
            </a:r>
            <a:r>
              <a:rPr lang="en-US" sz="2400" dirty="0">
                <a:cs typeface="Calibri" panose="020F0502020204030204" pitchFamily="34" charset="0"/>
              </a:rPr>
              <a:t>.</a:t>
            </a:r>
            <a:endParaRPr lang="de-DE" sz="2400" dirty="0">
              <a:cs typeface="Calibri" panose="020F0502020204030204" pitchFamily="34" charset="0"/>
            </a:endParaRPr>
          </a:p>
        </p:txBody>
      </p:sp>
      <p:sp>
        <p:nvSpPr>
          <p:cNvPr id="15363" name="Titel 1">
            <a:extLst>
              <a:ext uri="{FF2B5EF4-FFF2-40B4-BE49-F238E27FC236}">
                <a16:creationId xmlns:a16="http://schemas.microsoft.com/office/drawing/2014/main" id="{91C01356-ED2F-22C9-FF99-71191759A9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Inginerie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sociala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Inhaltsplatzhalter 2">
            <a:extLst>
              <a:ext uri="{FF2B5EF4-FFF2-40B4-BE49-F238E27FC236}">
                <a16:creationId xmlns:a16="http://schemas.microsoft.com/office/drawing/2014/main" id="{03182BB7-A26F-1B66-B2A2-EE41A0B2B4AB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623888" y="1989138"/>
            <a:ext cx="11233150" cy="4351337"/>
          </a:xfrm>
        </p:spPr>
        <p:txBody>
          <a:bodyPr/>
          <a:lstStyle/>
          <a:p>
            <a:r>
              <a:rPr lang="en-US" altLang="en-US" dirty="0">
                <a:cs typeface="Arial" panose="020B0604020202020204" pitchFamily="34" charset="0"/>
              </a:rPr>
              <a:t>de </a:t>
            </a:r>
            <a:r>
              <a:rPr lang="en-US" altLang="en-US" dirty="0" err="1">
                <a:cs typeface="Arial" panose="020B0604020202020204" pitchFamily="34" charset="0"/>
              </a:rPr>
              <a:t>angajați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și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manageri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pentru</a:t>
            </a:r>
            <a:r>
              <a:rPr lang="en-US" altLang="en-US" dirty="0">
                <a:cs typeface="Arial" panose="020B0604020202020204" pitchFamily="34" charset="0"/>
              </a:rPr>
              <a:t> care </a:t>
            </a:r>
            <a:r>
              <a:rPr lang="en-US" altLang="en-US" dirty="0" err="1">
                <a:cs typeface="Arial" panose="020B0604020202020204" pitchFamily="34" charset="0"/>
              </a:rPr>
              <a:t>este</a:t>
            </a:r>
            <a:r>
              <a:rPr lang="en-US" altLang="en-US" dirty="0">
                <a:cs typeface="Arial" panose="020B0604020202020204" pitchFamily="34" charset="0"/>
              </a:rPr>
              <a:t> important </a:t>
            </a:r>
            <a:r>
              <a:rPr lang="en-US" altLang="en-US" dirty="0" err="1">
                <a:cs typeface="Arial" panose="020B0604020202020204" pitchFamily="34" charset="0"/>
              </a:rPr>
              <a:t>să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recunoaștem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atacurile</a:t>
            </a:r>
            <a:r>
              <a:rPr lang="en-US" altLang="en-US" dirty="0">
                <a:cs typeface="Arial" panose="020B0604020202020204" pitchFamily="34" charset="0"/>
              </a:rPr>
              <a:t> de </a:t>
            </a:r>
            <a:r>
              <a:rPr lang="en-US" altLang="en-US" dirty="0" err="1">
                <a:cs typeface="Arial" panose="020B0604020202020204" pitchFamily="34" charset="0"/>
              </a:rPr>
              <a:t>inginerie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socială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deoarece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riscul</a:t>
            </a:r>
            <a:r>
              <a:rPr lang="en-US" altLang="en-US" dirty="0">
                <a:cs typeface="Arial" panose="020B0604020202020204" pitchFamily="34" charset="0"/>
              </a:rPr>
              <a:t> de a </a:t>
            </a:r>
            <a:r>
              <a:rPr lang="en-US" altLang="en-US" dirty="0" err="1">
                <a:cs typeface="Arial" panose="020B0604020202020204" pitchFamily="34" charset="0"/>
              </a:rPr>
              <a:t>deveni</a:t>
            </a:r>
            <a:r>
              <a:rPr lang="en-US" altLang="en-US" dirty="0">
                <a:cs typeface="Arial" panose="020B0604020202020204" pitchFamily="34" charset="0"/>
              </a:rPr>
              <a:t> o </a:t>
            </a:r>
            <a:r>
              <a:rPr lang="en-US" altLang="en-US" dirty="0" err="1">
                <a:cs typeface="Arial" panose="020B0604020202020204" pitchFamily="34" charset="0"/>
              </a:rPr>
              <a:t>victimă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este</a:t>
            </a:r>
            <a:r>
              <a:rPr lang="en-US" altLang="en-US" dirty="0">
                <a:cs typeface="Arial" panose="020B0604020202020204" pitchFamily="34" charset="0"/>
              </a:rPr>
              <a:t> mare.</a:t>
            </a:r>
            <a:endParaRPr lang="vi-VN" altLang="en-US" dirty="0">
              <a:cs typeface="Arial" panose="020B0604020202020204" pitchFamily="34" charset="0"/>
            </a:endParaRPr>
          </a:p>
          <a:p>
            <a:r>
              <a:rPr lang="en-US" altLang="en-US" dirty="0" err="1">
                <a:cs typeface="Arial" panose="020B0604020202020204" pitchFamily="34" charset="0"/>
              </a:rPr>
              <a:t>ar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putea</a:t>
            </a:r>
            <a:r>
              <a:rPr lang="en-US" altLang="en-US" dirty="0">
                <a:cs typeface="Arial" panose="020B0604020202020204" pitchFamily="34" charset="0"/>
              </a:rPr>
              <a:t> fi </a:t>
            </a:r>
            <a:r>
              <a:rPr lang="en-US" altLang="en-US" dirty="0" err="1">
                <a:cs typeface="Arial" panose="020B0604020202020204" pitchFamily="34" charset="0"/>
              </a:rPr>
              <a:t>incluse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în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programele</a:t>
            </a:r>
            <a:r>
              <a:rPr lang="en-US" altLang="en-US" dirty="0">
                <a:cs typeface="Arial" panose="020B0604020202020204" pitchFamily="34" charset="0"/>
              </a:rPr>
              <a:t> de </a:t>
            </a:r>
            <a:r>
              <a:rPr lang="en-US" altLang="en-US" dirty="0" err="1">
                <a:cs typeface="Arial" panose="020B0604020202020204" pitchFamily="34" charset="0"/>
              </a:rPr>
              <a:t>conștientizare</a:t>
            </a:r>
            <a:r>
              <a:rPr lang="en-US" altLang="en-US" dirty="0">
                <a:cs typeface="Arial" panose="020B0604020202020204" pitchFamily="34" charset="0"/>
              </a:rPr>
              <a:t> a </a:t>
            </a:r>
            <a:r>
              <a:rPr lang="en-US" altLang="en-US" dirty="0" err="1">
                <a:cs typeface="Arial" panose="020B0604020202020204" pitchFamily="34" charset="0"/>
              </a:rPr>
              <a:t>securității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comunitare</a:t>
            </a:r>
            <a:r>
              <a:rPr lang="en-US" altLang="en-US" dirty="0">
                <a:cs typeface="Arial" panose="020B0604020202020204" pitchFamily="34" charset="0"/>
              </a:rPr>
              <a:t>, </a:t>
            </a:r>
            <a:r>
              <a:rPr lang="en-US" altLang="en-US" dirty="0" err="1">
                <a:cs typeface="Arial" panose="020B0604020202020204" pitchFamily="34" charset="0"/>
              </a:rPr>
              <a:t>individuale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și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cetățenești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și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să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protejeze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indivizii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și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organizația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acestora</a:t>
            </a:r>
            <a:r>
              <a:rPr lang="en-US" altLang="en-US" dirty="0">
                <a:cs typeface="Arial" panose="020B0604020202020204" pitchFamily="34" charset="0"/>
              </a:rPr>
              <a:t>.</a:t>
            </a:r>
            <a:endParaRPr lang="vi-VN" altLang="en-US" dirty="0">
              <a:cs typeface="Arial" panose="020B0604020202020204" pitchFamily="34" charset="0"/>
            </a:endParaRPr>
          </a:p>
          <a:p>
            <a:r>
              <a:rPr lang="en-US" altLang="en-US" dirty="0" err="1">
                <a:cs typeface="Arial" panose="020B0604020202020204" pitchFamily="34" charset="0"/>
              </a:rPr>
              <a:t>lipsește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în</a:t>
            </a:r>
            <a:r>
              <a:rPr lang="en-US" altLang="en-US" dirty="0">
                <a:cs typeface="Arial" panose="020B0604020202020204" pitchFamily="34" charset="0"/>
              </a:rPr>
              <a:t> special IMM-urile care au </a:t>
            </a:r>
            <a:r>
              <a:rPr lang="en-US" altLang="en-US" dirty="0" err="1">
                <a:cs typeface="Arial" panose="020B0604020202020204" pitchFamily="34" charset="0"/>
              </a:rPr>
              <a:t>mai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puține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resurse</a:t>
            </a:r>
            <a:r>
              <a:rPr lang="en-US" altLang="en-US" dirty="0">
                <a:cs typeface="Arial" panose="020B0604020202020204" pitchFamily="34" charset="0"/>
              </a:rPr>
              <a:t>, </a:t>
            </a:r>
            <a:r>
              <a:rPr lang="en-US" altLang="en-US" dirty="0" err="1">
                <a:cs typeface="Arial" panose="020B0604020202020204" pitchFamily="34" charset="0"/>
              </a:rPr>
              <a:t>așa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că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ar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trebui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ajutate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să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ia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în</a:t>
            </a:r>
            <a:r>
              <a:rPr lang="en-US" altLang="en-US" dirty="0">
                <a:cs typeface="Arial" panose="020B0604020202020204" pitchFamily="34" charset="0"/>
              </a:rPr>
              <a:t> serios </a:t>
            </a:r>
            <a:r>
              <a:rPr lang="en-US" altLang="en-US" dirty="0" err="1">
                <a:cs typeface="Arial" panose="020B0604020202020204" pitchFamily="34" charset="0"/>
              </a:rPr>
              <a:t>formarea</a:t>
            </a:r>
            <a:r>
              <a:rPr lang="en-US" altLang="en-US" dirty="0">
                <a:cs typeface="Arial" panose="020B0604020202020204" pitchFamily="34" charset="0"/>
              </a:rPr>
              <a:t> de </a:t>
            </a:r>
            <a:r>
              <a:rPr lang="en-US" altLang="en-US" dirty="0" err="1">
                <a:cs typeface="Arial" panose="020B0604020202020204" pitchFamily="34" charset="0"/>
              </a:rPr>
              <a:t>conștientizare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cibernetică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și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să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ofere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angajaților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oportunități</a:t>
            </a:r>
            <a:r>
              <a:rPr lang="en-US" altLang="en-US" dirty="0">
                <a:cs typeface="Arial" panose="020B0604020202020204" pitchFamily="34" charset="0"/>
              </a:rPr>
              <a:t> de a o </a:t>
            </a:r>
            <a:r>
              <a:rPr lang="en-US" altLang="en-US" dirty="0" err="1">
                <a:cs typeface="Arial" panose="020B0604020202020204" pitchFamily="34" charset="0"/>
              </a:rPr>
              <a:t>lua</a:t>
            </a:r>
            <a:r>
              <a:rPr lang="en-US" altLang="en-US" dirty="0">
                <a:cs typeface="Arial" panose="020B0604020202020204" pitchFamily="34" charset="0"/>
              </a:rPr>
              <a:t>.</a:t>
            </a:r>
            <a:endParaRPr lang="de-DE" altLang="en-US" dirty="0">
              <a:cs typeface="Arial" panose="020B0604020202020204" pitchFamily="34" charset="0"/>
            </a:endParaRPr>
          </a:p>
        </p:txBody>
      </p:sp>
      <p:sp>
        <p:nvSpPr>
          <p:cNvPr id="16387" name="Titel 1">
            <a:extLst>
              <a:ext uri="{FF2B5EF4-FFF2-40B4-BE49-F238E27FC236}">
                <a16:creationId xmlns:a16="http://schemas.microsoft.com/office/drawing/2014/main" id="{575A16DB-28DF-62FE-4322-3453DDA2F9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562725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Formare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în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inginerie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socială</a:t>
            </a:r>
            <a:r>
              <a:rPr lang="en-US" altLang="en-US" sz="4400" dirty="0">
                <a:latin typeface="Calibri Light" panose="020F0302020204030204" pitchFamily="34" charset="0"/>
              </a:rPr>
              <a:t> (</a:t>
            </a:r>
            <a:r>
              <a:rPr lang="en-US" altLang="en-US" sz="4400" dirty="0" err="1">
                <a:latin typeface="Calibri Light" panose="020F0302020204030204" pitchFamily="34" charset="0"/>
              </a:rPr>
              <a:t>conștientizare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cibernetică</a:t>
            </a:r>
            <a:r>
              <a:rPr lang="en-US" altLang="en-US" sz="4400" dirty="0">
                <a:latin typeface="Calibri Light" panose="020F0302020204030204" pitchFamily="34" charset="0"/>
              </a:rPr>
              <a:t>)</a:t>
            </a:r>
          </a:p>
        </p:txBody>
      </p:sp>
    </p:spTree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ontent Placeholder 2">
            <a:extLst>
              <a:ext uri="{FF2B5EF4-FFF2-40B4-BE49-F238E27FC236}">
                <a16:creationId xmlns:a16="http://schemas.microsoft.com/office/drawing/2014/main" id="{55A6B465-00FD-D082-9B0B-911211E91339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334963" y="1844675"/>
            <a:ext cx="11522075" cy="4525963"/>
          </a:xfrm>
        </p:spPr>
        <p:txBody>
          <a:bodyPr/>
          <a:lstStyle/>
          <a:p>
            <a:r>
              <a:rPr lang="en-US" altLang="en-US" dirty="0" err="1"/>
              <a:t>Antreprenorii</a:t>
            </a:r>
            <a:r>
              <a:rPr lang="en-US" altLang="en-US" dirty="0"/>
              <a:t>, </a:t>
            </a:r>
            <a:r>
              <a:rPr lang="en-US" altLang="en-US" dirty="0" err="1"/>
              <a:t>inclusiv</a:t>
            </a:r>
            <a:r>
              <a:rPr lang="en-US" altLang="en-US" dirty="0"/>
              <a:t> </a:t>
            </a:r>
            <a:r>
              <a:rPr lang="en-US" altLang="en-US" dirty="0" err="1"/>
              <a:t>cei</a:t>
            </a:r>
            <a:r>
              <a:rPr lang="en-US" altLang="en-US" dirty="0"/>
              <a:t> </a:t>
            </a:r>
            <a:r>
              <a:rPr lang="en-US" altLang="en-US" dirty="0" err="1"/>
              <a:t>viitori</a:t>
            </a:r>
            <a:r>
              <a:rPr lang="en-US" altLang="en-US" dirty="0"/>
              <a:t>, au </a:t>
            </a:r>
            <a:r>
              <a:rPr lang="en-US" altLang="en-US" dirty="0" err="1"/>
              <a:t>nevoie</a:t>
            </a:r>
            <a:r>
              <a:rPr lang="en-US" altLang="en-US" dirty="0"/>
              <a:t> de </a:t>
            </a:r>
            <a:r>
              <a:rPr lang="en-US" altLang="en-US" dirty="0" err="1"/>
              <a:t>moduri</a:t>
            </a:r>
            <a:r>
              <a:rPr lang="en-US" altLang="en-US" dirty="0"/>
              <a:t> </a:t>
            </a:r>
            <a:r>
              <a:rPr lang="en-US" altLang="en-US" dirty="0" err="1"/>
              <a:t>complexe</a:t>
            </a:r>
            <a:r>
              <a:rPr lang="en-US" altLang="en-US" dirty="0"/>
              <a:t> de </a:t>
            </a:r>
            <a:r>
              <a:rPr lang="en-US" altLang="en-US" dirty="0" err="1"/>
              <a:t>gândire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de </a:t>
            </a:r>
            <a:r>
              <a:rPr lang="en-US" altLang="en-US" dirty="0" err="1"/>
              <a:t>capacitatea</a:t>
            </a:r>
            <a:r>
              <a:rPr lang="en-US" altLang="en-US" dirty="0"/>
              <a:t> de a </a:t>
            </a:r>
            <a:r>
              <a:rPr lang="en-US" altLang="en-US" dirty="0" err="1"/>
              <a:t>înțelege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integra </a:t>
            </a:r>
            <a:r>
              <a:rPr lang="en-US" altLang="en-US" dirty="0" err="1"/>
              <a:t>cunoștințe</a:t>
            </a:r>
            <a:r>
              <a:rPr lang="en-US" altLang="en-US" dirty="0"/>
              <a:t> din </a:t>
            </a:r>
            <a:r>
              <a:rPr lang="en-US" altLang="en-US" dirty="0" err="1"/>
              <a:t>diferite</a:t>
            </a:r>
            <a:r>
              <a:rPr lang="en-US" altLang="en-US" dirty="0"/>
              <a:t> </a:t>
            </a:r>
            <a:r>
              <a:rPr lang="en-US" altLang="en-US" dirty="0" err="1"/>
              <a:t>sectoare</a:t>
            </a:r>
            <a:r>
              <a:rPr lang="en-US" altLang="en-US" dirty="0"/>
              <a:t>, </a:t>
            </a:r>
            <a:r>
              <a:rPr lang="en-US" altLang="en-US" dirty="0" err="1"/>
              <a:t>ceea</a:t>
            </a:r>
            <a:r>
              <a:rPr lang="en-US" altLang="en-US" dirty="0"/>
              <a:t> </a:t>
            </a:r>
            <a:r>
              <a:rPr lang="en-US" altLang="en-US" dirty="0" err="1"/>
              <a:t>ce</a:t>
            </a:r>
            <a:r>
              <a:rPr lang="en-US" altLang="en-US" dirty="0"/>
              <a:t> </a:t>
            </a:r>
            <a:r>
              <a:rPr lang="en-US" altLang="en-US" dirty="0" err="1"/>
              <a:t>necesită</a:t>
            </a:r>
            <a:r>
              <a:rPr lang="en-US" altLang="en-US" dirty="0"/>
              <a:t> </a:t>
            </a:r>
            <a:r>
              <a:rPr lang="en-US" altLang="en-US" dirty="0" err="1"/>
              <a:t>învățare</a:t>
            </a:r>
            <a:r>
              <a:rPr lang="en-US" altLang="en-US" dirty="0"/>
              <a:t> </a:t>
            </a:r>
            <a:r>
              <a:rPr lang="en-US" altLang="en-US" dirty="0" err="1"/>
              <a:t>interdisciplinară</a:t>
            </a:r>
            <a:r>
              <a:rPr lang="en-US" altLang="en-US" dirty="0"/>
              <a:t>.</a:t>
            </a:r>
            <a:r>
              <a:rPr lang="vi-VN" altLang="en-US" dirty="0"/>
              <a:t> </a:t>
            </a:r>
          </a:p>
          <a:p>
            <a:r>
              <a:rPr lang="it-IT" altLang="en-US" dirty="0"/>
              <a:t>Problemele complexe de inginerie necesită crearea unei situații interdisciplinare într-un mod aproape natural</a:t>
            </a:r>
            <a:r>
              <a:rPr lang="en-US" altLang="en-US" dirty="0"/>
              <a:t>.</a:t>
            </a:r>
          </a:p>
          <a:p>
            <a:r>
              <a:rPr lang="en-US" altLang="en-US" dirty="0" err="1"/>
              <a:t>Într</a:t>
            </a:r>
            <a:r>
              <a:rPr lang="en-US" altLang="en-US" dirty="0"/>
              <a:t>-o </a:t>
            </a:r>
            <a:r>
              <a:rPr lang="en-US" altLang="en-US" dirty="0" err="1"/>
              <a:t>abordare</a:t>
            </a:r>
            <a:r>
              <a:rPr lang="en-US" altLang="en-US" dirty="0"/>
              <a:t> </a:t>
            </a:r>
            <a:r>
              <a:rPr lang="en-US" altLang="en-US" dirty="0" err="1"/>
              <a:t>interdisciplinară</a:t>
            </a:r>
            <a:r>
              <a:rPr lang="en-US" altLang="en-US" dirty="0"/>
              <a:t>, </a:t>
            </a:r>
            <a:r>
              <a:rPr lang="en-US" altLang="en-US" dirty="0" err="1"/>
              <a:t>cursanții</a:t>
            </a:r>
            <a:r>
              <a:rPr lang="en-US" altLang="en-US" dirty="0"/>
              <a:t> </a:t>
            </a:r>
            <a:r>
              <a:rPr lang="en-US" altLang="en-US" dirty="0" err="1"/>
              <a:t>ar</a:t>
            </a:r>
            <a:r>
              <a:rPr lang="en-US" altLang="en-US" dirty="0"/>
              <a:t> </a:t>
            </a:r>
            <a:r>
              <a:rPr lang="en-US" altLang="en-US" dirty="0" err="1"/>
              <a:t>trebui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integreze</a:t>
            </a:r>
            <a:r>
              <a:rPr lang="en-US" altLang="en-US" dirty="0"/>
              <a:t> </a:t>
            </a:r>
            <a:r>
              <a:rPr lang="en-US" altLang="en-US" dirty="0" err="1"/>
              <a:t>informații</a:t>
            </a:r>
            <a:r>
              <a:rPr lang="en-US" altLang="en-US" dirty="0"/>
              <a:t> din </a:t>
            </a:r>
            <a:r>
              <a:rPr lang="en-US" altLang="en-US" dirty="0" err="1"/>
              <a:t>diferite</a:t>
            </a:r>
            <a:r>
              <a:rPr lang="en-US" altLang="en-US" dirty="0"/>
              <a:t> discipline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domenii</a:t>
            </a:r>
            <a:r>
              <a:rPr lang="en-US" altLang="en-US" dirty="0"/>
              <a:t>.</a:t>
            </a:r>
            <a:endParaRPr lang="vi-VN" altLang="en-US" dirty="0"/>
          </a:p>
          <a:p>
            <a:r>
              <a:rPr lang="en-US" altLang="en-US" dirty="0" err="1"/>
              <a:t>Ei</a:t>
            </a:r>
            <a:r>
              <a:rPr lang="en-US" altLang="en-US" dirty="0"/>
              <a:t> </a:t>
            </a:r>
            <a:r>
              <a:rPr lang="en-US" altLang="en-US" dirty="0" err="1"/>
              <a:t>dezvoltă</a:t>
            </a:r>
            <a:r>
              <a:rPr lang="en-US" altLang="en-US" dirty="0"/>
              <a:t> o </a:t>
            </a:r>
            <a:r>
              <a:rPr lang="en-US" altLang="en-US" dirty="0" err="1"/>
              <a:t>înțelegere</a:t>
            </a:r>
            <a:r>
              <a:rPr lang="en-US" altLang="en-US" dirty="0"/>
              <a:t> </a:t>
            </a:r>
            <a:r>
              <a:rPr lang="en-US" altLang="en-US" dirty="0" err="1"/>
              <a:t>interdisciplinară</a:t>
            </a:r>
            <a:r>
              <a:rPr lang="en-US" altLang="en-US" dirty="0"/>
              <a:t>, </a:t>
            </a:r>
            <a:r>
              <a:rPr lang="en-US" altLang="en-US" dirty="0" err="1"/>
              <a:t>învață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integreze</a:t>
            </a:r>
            <a:r>
              <a:rPr lang="en-US" altLang="en-US" dirty="0"/>
              <a:t> </a:t>
            </a:r>
            <a:r>
              <a:rPr lang="en-US" altLang="en-US" dirty="0" err="1"/>
              <a:t>domenii</a:t>
            </a:r>
            <a:r>
              <a:rPr lang="en-US" altLang="en-US" dirty="0"/>
              <a:t> de </a:t>
            </a:r>
            <a:r>
              <a:rPr lang="en-US" altLang="en-US" dirty="0" err="1"/>
              <a:t>expertiză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moduri</a:t>
            </a:r>
            <a:r>
              <a:rPr lang="en-US" altLang="en-US" dirty="0"/>
              <a:t> de </a:t>
            </a:r>
            <a:r>
              <a:rPr lang="en-US" altLang="en-US" dirty="0" err="1"/>
              <a:t>gândire</a:t>
            </a:r>
            <a:r>
              <a:rPr lang="en-US" altLang="en-US" dirty="0"/>
              <a:t> </a:t>
            </a:r>
            <a:r>
              <a:rPr lang="en-US" altLang="en-US" dirty="0" err="1"/>
              <a:t>specifice</a:t>
            </a:r>
            <a:r>
              <a:rPr lang="en-US" altLang="en-US" dirty="0"/>
              <a:t> </a:t>
            </a:r>
            <a:r>
              <a:rPr lang="en-US" altLang="en-US" dirty="0" err="1"/>
              <a:t>disciplinei</a:t>
            </a:r>
            <a:r>
              <a:rPr lang="en-US" altLang="en-US" dirty="0"/>
              <a:t>.</a:t>
            </a:r>
          </a:p>
          <a:p>
            <a:r>
              <a:rPr lang="en-US" altLang="en-US" dirty="0" err="1"/>
              <a:t>Acest</a:t>
            </a:r>
            <a:r>
              <a:rPr lang="en-US" altLang="en-US" dirty="0"/>
              <a:t> </a:t>
            </a:r>
            <a:r>
              <a:rPr lang="en-US" altLang="en-US" dirty="0" err="1"/>
              <a:t>lucru</a:t>
            </a:r>
            <a:r>
              <a:rPr lang="en-US" altLang="en-US" dirty="0"/>
              <a:t> </a:t>
            </a:r>
            <a:r>
              <a:rPr lang="en-US" altLang="en-US" dirty="0" err="1"/>
              <a:t>crește</a:t>
            </a:r>
            <a:r>
              <a:rPr lang="en-US" altLang="en-US" dirty="0"/>
              <a:t> </a:t>
            </a:r>
            <a:r>
              <a:rPr lang="en-US" altLang="en-US" dirty="0" err="1"/>
              <a:t>abilitățile</a:t>
            </a:r>
            <a:r>
              <a:rPr lang="en-US" altLang="en-US" dirty="0"/>
              <a:t> cognitive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gândirea</a:t>
            </a:r>
            <a:r>
              <a:rPr lang="en-US" altLang="en-US" dirty="0"/>
              <a:t> </a:t>
            </a:r>
            <a:r>
              <a:rPr lang="en-US" altLang="en-US" dirty="0" err="1"/>
              <a:t>critică</a:t>
            </a:r>
            <a:r>
              <a:rPr lang="en-US" altLang="en-US" dirty="0"/>
              <a:t> </a:t>
            </a:r>
            <a:r>
              <a:rPr lang="en-US" altLang="en-US" dirty="0" err="1"/>
              <a:t>mai</a:t>
            </a:r>
            <a:r>
              <a:rPr lang="en-US" altLang="en-US" dirty="0"/>
              <a:t> </a:t>
            </a:r>
            <a:r>
              <a:rPr lang="en-US" altLang="en-US" dirty="0" err="1"/>
              <a:t>mult</a:t>
            </a:r>
            <a:r>
              <a:rPr lang="en-US" altLang="en-US" dirty="0"/>
              <a:t> </a:t>
            </a:r>
            <a:r>
              <a:rPr lang="en-US" altLang="en-US" dirty="0" err="1"/>
              <a:t>decât</a:t>
            </a:r>
            <a:r>
              <a:rPr lang="en-US" altLang="en-US" dirty="0"/>
              <a:t> </a:t>
            </a:r>
            <a:r>
              <a:rPr lang="en-US" altLang="en-US" dirty="0" err="1"/>
              <a:t>prin</a:t>
            </a:r>
            <a:r>
              <a:rPr lang="en-US" altLang="en-US" dirty="0"/>
              <a:t> </a:t>
            </a:r>
            <a:r>
              <a:rPr lang="en-US" altLang="en-US" dirty="0" err="1"/>
              <a:t>mijloace</a:t>
            </a:r>
            <a:r>
              <a:rPr lang="en-US" altLang="en-US" dirty="0"/>
              <a:t> </a:t>
            </a:r>
            <a:r>
              <a:rPr lang="en-US" altLang="en-US" dirty="0" err="1"/>
              <a:t>disciplinare</a:t>
            </a:r>
            <a:r>
              <a:rPr lang="en-US" altLang="en-US" dirty="0"/>
              <a:t> </a:t>
            </a:r>
            <a:r>
              <a:rPr lang="en-US" altLang="en-US" dirty="0" err="1"/>
              <a:t>unice</a:t>
            </a:r>
            <a:r>
              <a:rPr lang="en-US" altLang="en-US" dirty="0"/>
              <a:t>.</a:t>
            </a:r>
            <a:endParaRPr lang="vi-VN" altLang="en-US" dirty="0"/>
          </a:p>
        </p:txBody>
      </p:sp>
      <p:sp>
        <p:nvSpPr>
          <p:cNvPr id="17411" name="Titel 1">
            <a:extLst>
              <a:ext uri="{FF2B5EF4-FFF2-40B4-BE49-F238E27FC236}">
                <a16:creationId xmlns:a16="http://schemas.microsoft.com/office/drawing/2014/main" id="{95BF6D6A-3259-38BF-1921-D9A9943E78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Instruire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și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mentorat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ontent Placeholder 2">
            <a:extLst>
              <a:ext uri="{FF2B5EF4-FFF2-40B4-BE49-F238E27FC236}">
                <a16:creationId xmlns:a16="http://schemas.microsoft.com/office/drawing/2014/main" id="{2436B2D3-3E9C-8326-AE21-E06F5D01D34B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911225" y="2000250"/>
            <a:ext cx="10369549" cy="4857750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Evaluarea</a:t>
            </a:r>
            <a:r>
              <a:rPr lang="en-US" altLang="en-US" dirty="0"/>
              <a:t> </a:t>
            </a:r>
            <a:r>
              <a:rPr lang="en-US" altLang="en-US" dirty="0" err="1"/>
              <a:t>performanței</a:t>
            </a:r>
            <a:r>
              <a:rPr lang="en-US" altLang="en-US" dirty="0"/>
              <a:t> </a:t>
            </a:r>
            <a:r>
              <a:rPr lang="en-US" altLang="en-US" dirty="0" err="1"/>
              <a:t>cursanților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dezvoltarea</a:t>
            </a:r>
            <a:r>
              <a:rPr lang="en-US" altLang="en-US" dirty="0"/>
              <a:t> </a:t>
            </a:r>
            <a:r>
              <a:rPr lang="en-US" altLang="en-US" dirty="0" err="1"/>
              <a:t>abilităților</a:t>
            </a:r>
            <a:r>
              <a:rPr lang="en-US" altLang="en-US" dirty="0"/>
              <a:t> </a:t>
            </a:r>
            <a:r>
              <a:rPr lang="en-US" altLang="en-US" dirty="0" err="1"/>
              <a:t>antreprenoriale</a:t>
            </a:r>
            <a:r>
              <a:rPr lang="en-US" altLang="en-US" dirty="0"/>
              <a:t> </a:t>
            </a:r>
            <a:r>
              <a:rPr lang="en-US" altLang="en-US" dirty="0" err="1"/>
              <a:t>poate</a:t>
            </a:r>
            <a:r>
              <a:rPr lang="en-US" altLang="en-US" dirty="0"/>
              <a:t> </a:t>
            </a:r>
            <a:r>
              <a:rPr lang="en-US" altLang="en-US" dirty="0" err="1"/>
              <a:t>avea</a:t>
            </a:r>
            <a:r>
              <a:rPr lang="en-US" altLang="en-US" dirty="0"/>
              <a:t> o </a:t>
            </a:r>
            <a:r>
              <a:rPr lang="en-US" altLang="en-US" dirty="0" err="1"/>
              <a:t>viziune</a:t>
            </a:r>
            <a:r>
              <a:rPr lang="en-US" altLang="en-US" dirty="0"/>
              <a:t> </a:t>
            </a:r>
            <a:r>
              <a:rPr lang="en-US" altLang="en-US" dirty="0" err="1"/>
              <a:t>holistică</a:t>
            </a:r>
            <a:r>
              <a:rPr lang="en-US" altLang="en-US" dirty="0"/>
              <a:t>, </a:t>
            </a:r>
            <a:r>
              <a:rPr lang="en-US" altLang="en-US" dirty="0" err="1"/>
              <a:t>inclusiv</a:t>
            </a:r>
            <a:r>
              <a:rPr lang="en-US" altLang="en-US" dirty="0"/>
              <a:t> o </a:t>
            </a:r>
            <a:r>
              <a:rPr lang="en-US" altLang="en-US" dirty="0" err="1"/>
              <a:t>privire</a:t>
            </a:r>
            <a:r>
              <a:rPr lang="en-US" altLang="en-US" dirty="0"/>
              <a:t> </a:t>
            </a:r>
            <a:r>
              <a:rPr lang="en-US" altLang="en-US" dirty="0" err="1"/>
              <a:t>asupra</a:t>
            </a:r>
            <a:r>
              <a:rPr lang="en-US" altLang="en-US" dirty="0"/>
              <a:t> </a:t>
            </a:r>
            <a:r>
              <a:rPr lang="en-US" altLang="en-US" dirty="0" err="1"/>
              <a:t>mediului</a:t>
            </a:r>
            <a:r>
              <a:rPr lang="en-US" altLang="en-US" dirty="0"/>
              <a:t> de </a:t>
            </a:r>
            <a:r>
              <a:rPr lang="en-US" altLang="en-US" dirty="0" err="1"/>
              <a:t>învățare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a </a:t>
            </a:r>
            <a:r>
              <a:rPr lang="en-US" altLang="en-US" dirty="0" err="1"/>
              <a:t>rezultatelor</a:t>
            </a:r>
            <a:r>
              <a:rPr lang="en-US" altLang="en-US" dirty="0"/>
              <a:t> </a:t>
            </a:r>
            <a:r>
              <a:rPr lang="en-US" altLang="en-US" dirty="0" err="1"/>
              <a:t>învățării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poate</a:t>
            </a:r>
            <a:r>
              <a:rPr lang="en-US" altLang="en-US" dirty="0"/>
              <a:t> </a:t>
            </a:r>
            <a:r>
              <a:rPr lang="en-US" altLang="en-US" dirty="0" err="1"/>
              <a:t>facilita</a:t>
            </a:r>
            <a:r>
              <a:rPr lang="en-US" altLang="en-US" dirty="0"/>
              <a:t> </a:t>
            </a:r>
            <a:r>
              <a:rPr lang="en-US" altLang="en-US" dirty="0" err="1"/>
              <a:t>învățarea</a:t>
            </a:r>
            <a:r>
              <a:rPr lang="en-US" altLang="en-US" dirty="0"/>
              <a:t> </a:t>
            </a:r>
            <a:r>
              <a:rPr lang="en-US" altLang="en-US" dirty="0" err="1"/>
              <a:t>interactivă</a:t>
            </a:r>
            <a:r>
              <a:rPr lang="en-US" altLang="en-US" dirty="0"/>
              <a:t>, </a:t>
            </a:r>
            <a:r>
              <a:rPr lang="en-US" altLang="en-US" dirty="0" err="1"/>
              <a:t>eficientă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activă</a:t>
            </a:r>
            <a:r>
              <a:rPr lang="en-US" altLang="en-US" dirty="0"/>
              <a:t>.</a:t>
            </a:r>
            <a:endParaRPr lang="vi-VN" altLang="en-US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Mentoratul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o </a:t>
            </a:r>
            <a:r>
              <a:rPr lang="en-US" altLang="en-US" dirty="0" err="1"/>
              <a:t>metodă</a:t>
            </a:r>
            <a:r>
              <a:rPr lang="en-US" altLang="en-US" dirty="0"/>
              <a:t> cu </a:t>
            </a:r>
            <a:r>
              <a:rPr lang="en-US" altLang="en-US" dirty="0" err="1"/>
              <a:t>experiență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a </a:t>
            </a:r>
            <a:r>
              <a:rPr lang="en-US" altLang="en-US" dirty="0" err="1"/>
              <a:t>sprijini</a:t>
            </a:r>
            <a:r>
              <a:rPr lang="en-US" altLang="en-US" dirty="0"/>
              <a:t> </a:t>
            </a:r>
            <a:r>
              <a:rPr lang="en-US" altLang="en-US" dirty="0" err="1"/>
              <a:t>mai</a:t>
            </a:r>
            <a:r>
              <a:rPr lang="en-US" altLang="en-US" dirty="0"/>
              <a:t> </a:t>
            </a:r>
            <a:r>
              <a:rPr lang="en-US" altLang="en-US" dirty="0" err="1"/>
              <a:t>multă</a:t>
            </a:r>
            <a:r>
              <a:rPr lang="en-US" altLang="en-US" dirty="0"/>
              <a:t> </a:t>
            </a:r>
            <a:r>
              <a:rPr lang="en-US" altLang="en-US" dirty="0" err="1"/>
              <a:t>învățare</a:t>
            </a:r>
            <a:r>
              <a:rPr lang="en-US" altLang="en-US" dirty="0"/>
              <a:t> </a:t>
            </a:r>
            <a:r>
              <a:rPr lang="en-US" altLang="en-US" dirty="0" err="1"/>
              <a:t>individuală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a </a:t>
            </a:r>
            <a:r>
              <a:rPr lang="en-US" altLang="en-US" dirty="0" err="1"/>
              <a:t>dobândi</a:t>
            </a:r>
            <a:r>
              <a:rPr lang="en-US" altLang="en-US" dirty="0"/>
              <a:t> </a:t>
            </a:r>
            <a:r>
              <a:rPr lang="en-US" altLang="en-US" dirty="0" err="1"/>
              <a:t>abilități</a:t>
            </a:r>
            <a:r>
              <a:rPr lang="en-US" altLang="en-US" dirty="0"/>
              <a:t> </a:t>
            </a:r>
            <a:r>
              <a:rPr lang="en-US" altLang="en-US" dirty="0" err="1"/>
              <a:t>personale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de </a:t>
            </a:r>
            <a:r>
              <a:rPr lang="en-US" altLang="en-US" dirty="0" err="1"/>
              <a:t>carieră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</a:t>
            </a:r>
            <a:r>
              <a:rPr lang="en-US" altLang="en-US" dirty="0" err="1"/>
              <a:t>noi</a:t>
            </a:r>
            <a:r>
              <a:rPr lang="en-US" altLang="en-US" dirty="0"/>
              <a:t> </a:t>
            </a:r>
            <a:r>
              <a:rPr lang="en-US" altLang="en-US" dirty="0" err="1"/>
              <a:t>profesii</a:t>
            </a:r>
            <a:r>
              <a:rPr lang="en-US" altLang="en-US" dirty="0"/>
              <a:t>.</a:t>
            </a:r>
            <a:endParaRPr lang="vi-VN" altLang="en-US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Există</a:t>
            </a:r>
            <a:r>
              <a:rPr lang="en-US" altLang="en-US" dirty="0"/>
              <a:t> </a:t>
            </a:r>
            <a:r>
              <a:rPr lang="en-US" altLang="en-US" dirty="0" err="1"/>
              <a:t>cercetări</a:t>
            </a:r>
            <a:r>
              <a:rPr lang="en-US" altLang="en-US" dirty="0"/>
              <a:t> cu </a:t>
            </a:r>
            <a:r>
              <a:rPr lang="en-US" altLang="en-US" dirty="0" err="1"/>
              <a:t>privire</a:t>
            </a:r>
            <a:r>
              <a:rPr lang="en-US" altLang="en-US" dirty="0"/>
              <a:t> la </a:t>
            </a:r>
            <a:r>
              <a:rPr lang="en-US" altLang="en-US" dirty="0" err="1"/>
              <a:t>rezultatele</a:t>
            </a:r>
            <a:r>
              <a:rPr lang="en-US" altLang="en-US" dirty="0"/>
              <a:t> </a:t>
            </a:r>
            <a:r>
              <a:rPr lang="en-US" altLang="en-US" dirty="0" err="1"/>
              <a:t>mentoratului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general, </a:t>
            </a:r>
            <a:r>
              <a:rPr lang="en-US" altLang="en-US" dirty="0" err="1"/>
              <a:t>dar</a:t>
            </a:r>
            <a:r>
              <a:rPr lang="en-US" altLang="en-US" dirty="0"/>
              <a:t> </a:t>
            </a:r>
            <a:r>
              <a:rPr lang="en-US" altLang="en-US" dirty="0" err="1"/>
              <a:t>există</a:t>
            </a:r>
            <a:r>
              <a:rPr lang="en-US" altLang="en-US" dirty="0"/>
              <a:t> </a:t>
            </a:r>
            <a:r>
              <a:rPr lang="en-US" altLang="en-US" dirty="0" err="1"/>
              <a:t>puține</a:t>
            </a:r>
            <a:r>
              <a:rPr lang="en-US" altLang="en-US" dirty="0"/>
              <a:t> </a:t>
            </a:r>
            <a:r>
              <a:rPr lang="en-US" altLang="en-US" dirty="0" err="1"/>
              <a:t>cercetări</a:t>
            </a:r>
            <a:r>
              <a:rPr lang="en-US" altLang="en-US" dirty="0"/>
              <a:t> </a:t>
            </a:r>
            <a:r>
              <a:rPr lang="en-US" altLang="en-US" dirty="0" err="1"/>
              <a:t>despre</a:t>
            </a:r>
            <a:r>
              <a:rPr lang="en-US" altLang="en-US" dirty="0"/>
              <a:t> </a:t>
            </a:r>
            <a:r>
              <a:rPr lang="en-US" altLang="en-US" dirty="0" err="1"/>
              <a:t>mentorat</a:t>
            </a:r>
            <a:r>
              <a:rPr lang="en-US" altLang="en-US" dirty="0"/>
              <a:t>.</a:t>
            </a:r>
            <a:endParaRPr lang="vi-VN" altLang="en-US" dirty="0"/>
          </a:p>
        </p:txBody>
      </p:sp>
      <p:sp>
        <p:nvSpPr>
          <p:cNvPr id="18435" name="Titel 1">
            <a:extLst>
              <a:ext uri="{FF2B5EF4-FFF2-40B4-BE49-F238E27FC236}">
                <a16:creationId xmlns:a16="http://schemas.microsoft.com/office/drawing/2014/main" id="{6043AB6A-0BDB-8EB4-DE11-543375D522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Abilități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antreprenoriale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și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mentorat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ontent Placeholder 2">
            <a:extLst>
              <a:ext uri="{FF2B5EF4-FFF2-40B4-BE49-F238E27FC236}">
                <a16:creationId xmlns:a16="http://schemas.microsoft.com/office/drawing/2014/main" id="{2436B2D3-3E9C-8326-AE21-E06F5D01D34B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79177" y="2348880"/>
            <a:ext cx="11233645" cy="4857750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Mentoratul</a:t>
            </a:r>
            <a:r>
              <a:rPr lang="en-US" altLang="en-US" dirty="0"/>
              <a:t> </a:t>
            </a:r>
            <a:r>
              <a:rPr lang="en-US" altLang="en-US" dirty="0" err="1"/>
              <a:t>oferă</a:t>
            </a:r>
            <a:r>
              <a:rPr lang="en-US" altLang="en-US" dirty="0"/>
              <a:t> o </a:t>
            </a:r>
            <a:r>
              <a:rPr lang="en-US" altLang="en-US" dirty="0" err="1"/>
              <a:t>serie</a:t>
            </a:r>
            <a:r>
              <a:rPr lang="en-US" altLang="en-US" dirty="0"/>
              <a:t> de </a:t>
            </a:r>
            <a:r>
              <a:rPr lang="en-US" altLang="en-US" dirty="0" err="1"/>
              <a:t>beneficii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</a:t>
            </a:r>
            <a:r>
              <a:rPr lang="en-US" altLang="en-US" dirty="0" err="1"/>
              <a:t>angajații</a:t>
            </a:r>
            <a:r>
              <a:rPr lang="en-US" altLang="en-US" dirty="0"/>
              <a:t> care se </a:t>
            </a:r>
            <a:r>
              <a:rPr lang="en-US" altLang="en-US" dirty="0" err="1"/>
              <a:t>formează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companii</a:t>
            </a:r>
            <a:r>
              <a:rPr lang="en-US" altLang="en-US" dirty="0"/>
              <a:t>.</a:t>
            </a:r>
            <a:endParaRPr lang="vi-VN" altLang="en-US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Mentoratul</a:t>
            </a:r>
            <a:r>
              <a:rPr lang="en-US" altLang="en-US" dirty="0"/>
              <a:t> </a:t>
            </a:r>
            <a:r>
              <a:rPr lang="en-US" altLang="en-US" dirty="0" err="1"/>
              <a:t>interdisciplinar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echipă</a:t>
            </a:r>
            <a:r>
              <a:rPr lang="en-US" altLang="en-US" dirty="0"/>
              <a:t> a </a:t>
            </a:r>
            <a:r>
              <a:rPr lang="en-US" altLang="en-US" dirty="0" err="1"/>
              <a:t>câștigat</a:t>
            </a:r>
            <a:r>
              <a:rPr lang="en-US" altLang="en-US" dirty="0"/>
              <a:t> </a:t>
            </a:r>
            <a:r>
              <a:rPr lang="en-US" altLang="en-US" dirty="0" err="1"/>
              <a:t>importanță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ultimii</a:t>
            </a:r>
            <a:r>
              <a:rPr lang="en-US" altLang="en-US" dirty="0"/>
              <a:t> ani, </a:t>
            </a:r>
            <a:r>
              <a:rPr lang="en-US" altLang="en-US" dirty="0" err="1"/>
              <a:t>reflectând</a:t>
            </a:r>
            <a:r>
              <a:rPr lang="en-US" altLang="en-US" dirty="0"/>
              <a:t> </a:t>
            </a:r>
            <a:r>
              <a:rPr lang="en-US" altLang="en-US" dirty="0" err="1"/>
              <a:t>necesitatea</a:t>
            </a:r>
            <a:r>
              <a:rPr lang="en-US" altLang="en-US" dirty="0"/>
              <a:t> </a:t>
            </a:r>
            <a:r>
              <a:rPr lang="en-US" altLang="en-US" dirty="0" err="1"/>
              <a:t>unei</a:t>
            </a:r>
            <a:r>
              <a:rPr lang="en-US" altLang="en-US" dirty="0"/>
              <a:t> </a:t>
            </a:r>
            <a:r>
              <a:rPr lang="en-US" altLang="en-US" dirty="0" err="1"/>
              <a:t>schimbări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orientarea</a:t>
            </a:r>
            <a:r>
              <a:rPr lang="en-US" altLang="en-US" dirty="0"/>
              <a:t> </a:t>
            </a:r>
            <a:r>
              <a:rPr lang="en-US" altLang="en-US" dirty="0" err="1"/>
              <a:t>mentoratului</a:t>
            </a:r>
            <a:r>
              <a:rPr lang="en-US" altLang="en-US" dirty="0"/>
              <a:t>, </a:t>
            </a:r>
            <a:r>
              <a:rPr lang="en-US" altLang="en-US" dirty="0" err="1"/>
              <a:t>deoarece</a:t>
            </a:r>
            <a:r>
              <a:rPr lang="en-US" altLang="en-US" dirty="0"/>
              <a:t> </a:t>
            </a:r>
            <a:r>
              <a:rPr lang="en-US" altLang="en-US" dirty="0" err="1"/>
              <a:t>diversele</a:t>
            </a:r>
            <a:r>
              <a:rPr lang="en-US" altLang="en-US" dirty="0"/>
              <a:t> </a:t>
            </a:r>
            <a:r>
              <a:rPr lang="en-US" altLang="en-US" dirty="0" err="1"/>
              <a:t>dezvoltări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domenii</a:t>
            </a:r>
            <a:r>
              <a:rPr lang="en-US" altLang="en-US" dirty="0"/>
              <a:t> </a:t>
            </a:r>
            <a:r>
              <a:rPr lang="en-US" altLang="en-US" dirty="0" err="1"/>
              <a:t>antreprenoriale</a:t>
            </a:r>
            <a:r>
              <a:rPr lang="en-US" altLang="en-US" dirty="0"/>
              <a:t> sunt din </a:t>
            </a:r>
            <a:r>
              <a:rPr lang="en-US" altLang="en-US" dirty="0" err="1"/>
              <a:t>ce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ce</a:t>
            </a:r>
            <a:r>
              <a:rPr lang="en-US" altLang="en-US" dirty="0"/>
              <a:t> </a:t>
            </a:r>
            <a:r>
              <a:rPr lang="en-US" altLang="en-US" dirty="0" err="1"/>
              <a:t>mai</a:t>
            </a:r>
            <a:r>
              <a:rPr lang="en-US" altLang="en-US" dirty="0"/>
              <a:t> </a:t>
            </a:r>
            <a:r>
              <a:rPr lang="en-US" altLang="en-US" dirty="0" err="1"/>
              <a:t>multidisciplinare</a:t>
            </a:r>
            <a:r>
              <a:rPr lang="en-US" altLang="en-US" dirty="0"/>
              <a:t>..</a:t>
            </a:r>
            <a:endParaRPr lang="vi-VN" altLang="en-US" dirty="0"/>
          </a:p>
        </p:txBody>
      </p:sp>
      <p:sp>
        <p:nvSpPr>
          <p:cNvPr id="18435" name="Titel 1">
            <a:extLst>
              <a:ext uri="{FF2B5EF4-FFF2-40B4-BE49-F238E27FC236}">
                <a16:creationId xmlns:a16="http://schemas.microsoft.com/office/drawing/2014/main" id="{6043AB6A-0BDB-8EB4-DE11-543375D522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Abilități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antreprenoriale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și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mentorat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7772999"/>
      </p:ext>
    </p:extLst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6">
            <a:extLst>
              <a:ext uri="{FF2B5EF4-FFF2-40B4-BE49-F238E27FC236}">
                <a16:creationId xmlns:a16="http://schemas.microsoft.com/office/drawing/2014/main" id="{56352A1A-AA55-8559-D480-F351DD1D09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3975" y="2852738"/>
            <a:ext cx="3168650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br>
              <a:rPr lang="en-US" altLang="bg-BG" sz="1800">
                <a:solidFill>
                  <a:schemeClr val="tx2"/>
                </a:solidFill>
                <a:latin typeface="Arial" panose="020B0604020202020204" pitchFamily="34" charset="0"/>
              </a:rPr>
            </a:br>
            <a:endParaRPr lang="bg-BG" altLang="bg-BG" sz="1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25611" name="Text Box 11">
            <a:extLst>
              <a:ext uri="{FF2B5EF4-FFF2-40B4-BE49-F238E27FC236}">
                <a16:creationId xmlns:a16="http://schemas.microsoft.com/office/drawing/2014/main" id="{4F5E1F55-EA68-34CA-525C-2B5A3522D6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5413" y="2708275"/>
            <a:ext cx="38893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bg-BG" sz="1800">
              <a:latin typeface="Arial" panose="020B0604020202020204" pitchFamily="34" charset="0"/>
            </a:endParaRPr>
          </a:p>
        </p:txBody>
      </p:sp>
      <p:sp>
        <p:nvSpPr>
          <p:cNvPr id="21508" name="TextBox 1">
            <a:extLst>
              <a:ext uri="{FF2B5EF4-FFF2-40B4-BE49-F238E27FC236}">
                <a16:creationId xmlns:a16="http://schemas.microsoft.com/office/drawing/2014/main" id="{0F8CB542-AAB5-5387-F0AB-AF19E6A24C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863" y="1690688"/>
            <a:ext cx="11522075" cy="4878259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fontAlgn="auto" hangingPunct="1">
              <a:spcBef>
                <a:spcPts val="60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2800" dirty="0" err="1">
                <a:latin typeface="+mn-lt"/>
              </a:rPr>
              <a:t>Termenul</a:t>
            </a:r>
            <a:r>
              <a:rPr lang="en-US" altLang="en-US" sz="2800" dirty="0">
                <a:latin typeface="+mn-lt"/>
              </a:rPr>
              <a:t> a </a:t>
            </a:r>
            <a:r>
              <a:rPr lang="en-US" altLang="en-US" sz="2800" dirty="0" err="1">
                <a:latin typeface="+mn-lt"/>
              </a:rPr>
              <a:t>intrat</a:t>
            </a:r>
            <a:r>
              <a:rPr lang="en-US" altLang="en-US" sz="2800" dirty="0">
                <a:latin typeface="+mn-lt"/>
              </a:rPr>
              <a:t> </a:t>
            </a:r>
            <a:r>
              <a:rPr lang="en-US" altLang="en-US" sz="2800" dirty="0" err="1">
                <a:latin typeface="+mn-lt"/>
              </a:rPr>
              <a:t>în</a:t>
            </a:r>
            <a:r>
              <a:rPr lang="en-US" altLang="en-US" sz="2800" dirty="0">
                <a:latin typeface="+mn-lt"/>
              </a:rPr>
              <a:t> </a:t>
            </a:r>
            <a:r>
              <a:rPr lang="en-US" altLang="en-US" sz="2800" dirty="0" err="1">
                <a:latin typeface="+mn-lt"/>
              </a:rPr>
              <a:t>viața</a:t>
            </a:r>
            <a:r>
              <a:rPr lang="en-US" altLang="en-US" sz="2800" dirty="0">
                <a:latin typeface="+mn-lt"/>
              </a:rPr>
              <a:t> de zi cu zi </a:t>
            </a:r>
            <a:r>
              <a:rPr lang="en-US" altLang="en-US" sz="2800" dirty="0" err="1">
                <a:latin typeface="+mn-lt"/>
              </a:rPr>
              <a:t>în</a:t>
            </a:r>
            <a:r>
              <a:rPr lang="en-US" altLang="en-US" sz="2800" dirty="0">
                <a:latin typeface="+mn-lt"/>
              </a:rPr>
              <a:t> </a:t>
            </a:r>
            <a:r>
              <a:rPr lang="en-US" altLang="en-US" sz="2800" dirty="0" err="1">
                <a:latin typeface="+mn-lt"/>
              </a:rPr>
              <a:t>anii</a:t>
            </a:r>
            <a:r>
              <a:rPr lang="en-US" altLang="en-US" sz="2800" dirty="0">
                <a:latin typeface="+mn-lt"/>
              </a:rPr>
              <a:t> 1990 </a:t>
            </a:r>
            <a:r>
              <a:rPr lang="en-US" altLang="en-US" sz="2800" dirty="0" err="1">
                <a:latin typeface="+mn-lt"/>
              </a:rPr>
              <a:t>odată</a:t>
            </a:r>
            <a:r>
              <a:rPr lang="en-US" altLang="en-US" sz="2800" dirty="0">
                <a:latin typeface="+mn-lt"/>
              </a:rPr>
              <a:t> cu </a:t>
            </a:r>
            <a:r>
              <a:rPr lang="en-US" altLang="en-US" sz="2800" dirty="0" err="1">
                <a:latin typeface="+mn-lt"/>
              </a:rPr>
              <a:t>apariția</a:t>
            </a:r>
            <a:r>
              <a:rPr lang="en-US" altLang="en-US" sz="2800" dirty="0">
                <a:latin typeface="+mn-lt"/>
              </a:rPr>
              <a:t> World Wide Web</a:t>
            </a:r>
          </a:p>
          <a:p>
            <a:pPr eaLnBrk="1" fontAlgn="auto" hangingPunct="1">
              <a:spcBef>
                <a:spcPts val="600"/>
              </a:spcBef>
              <a:spcAft>
                <a:spcPts val="0"/>
              </a:spcAft>
              <a:buFontTx/>
              <a:buNone/>
              <a:defRPr/>
            </a:pPr>
            <a:r>
              <a:rPr lang="ro-RO" altLang="en-US" sz="2400" b="1" i="1" dirty="0">
                <a:latin typeface="+mn-lt"/>
              </a:rPr>
              <a:t>infrastructuri cibernetice - </a:t>
            </a:r>
            <a:r>
              <a:rPr lang="ro-RO" altLang="en-US" sz="2400" i="1" dirty="0">
                <a:latin typeface="+mn-lt"/>
              </a:rPr>
              <a:t>infrastructuri de tehnologie a informației și comunicațiilor, constând din sisteme informatice, aplicații aferente, rețele și servicii de comunicații electronice;</a:t>
            </a:r>
            <a:endParaRPr lang="en-US" altLang="en-US" sz="2400" i="1" dirty="0">
              <a:latin typeface="+mn-lt"/>
            </a:endParaRPr>
          </a:p>
          <a:p>
            <a:pPr eaLnBrk="1" fontAlgn="auto" hangingPunct="1">
              <a:spcBef>
                <a:spcPts val="60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2400" b="1" i="1" dirty="0" err="1">
                <a:latin typeface="+mn-lt"/>
              </a:rPr>
              <a:t>spațiu</a:t>
            </a:r>
            <a:r>
              <a:rPr lang="en-US" altLang="en-US" sz="2400" b="1" i="1" dirty="0">
                <a:latin typeface="+mn-lt"/>
              </a:rPr>
              <a:t> </a:t>
            </a:r>
            <a:r>
              <a:rPr lang="en-US" altLang="en-US" sz="2400" b="1" i="1" dirty="0" err="1">
                <a:latin typeface="+mn-lt"/>
              </a:rPr>
              <a:t>cibernetic</a:t>
            </a:r>
            <a:r>
              <a:rPr lang="en-US" altLang="en-US" sz="2400" b="1" i="1" dirty="0">
                <a:latin typeface="+mn-lt"/>
              </a:rPr>
              <a:t> - </a:t>
            </a:r>
            <a:r>
              <a:rPr lang="en-US" altLang="en-US" sz="2400" i="1" dirty="0" err="1">
                <a:latin typeface="+mn-lt"/>
              </a:rPr>
              <a:t>mediul</a:t>
            </a:r>
            <a:r>
              <a:rPr lang="en-US" altLang="en-US" sz="2400" i="1" dirty="0">
                <a:latin typeface="+mn-lt"/>
              </a:rPr>
              <a:t> virtual, </a:t>
            </a:r>
            <a:r>
              <a:rPr lang="en-US" altLang="en-US" sz="2400" i="1" dirty="0" err="1">
                <a:latin typeface="+mn-lt"/>
              </a:rPr>
              <a:t>generat</a:t>
            </a:r>
            <a:r>
              <a:rPr lang="en-US" altLang="en-US" sz="2400" i="1" dirty="0">
                <a:latin typeface="+mn-lt"/>
              </a:rPr>
              <a:t> de </a:t>
            </a:r>
            <a:r>
              <a:rPr lang="en-US" altLang="en-US" sz="2400" i="1" dirty="0" err="1">
                <a:latin typeface="+mn-lt"/>
              </a:rPr>
              <a:t>infrastructurile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cibernetice</a:t>
            </a:r>
            <a:r>
              <a:rPr lang="en-US" altLang="en-US" sz="2400" i="1" dirty="0">
                <a:latin typeface="+mn-lt"/>
              </a:rPr>
              <a:t>, </a:t>
            </a:r>
            <a:r>
              <a:rPr lang="en-US" altLang="en-US" sz="2400" i="1" dirty="0" err="1">
                <a:latin typeface="+mn-lt"/>
              </a:rPr>
              <a:t>inclusiv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conținutul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informațional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prelucrat</a:t>
            </a:r>
            <a:r>
              <a:rPr lang="en-US" altLang="en-US" sz="2400" i="1" dirty="0">
                <a:latin typeface="+mn-lt"/>
              </a:rPr>
              <a:t>, </a:t>
            </a:r>
            <a:r>
              <a:rPr lang="en-US" altLang="en-US" sz="2400" i="1" dirty="0" err="1">
                <a:latin typeface="+mn-lt"/>
              </a:rPr>
              <a:t>stocat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sau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transmis</a:t>
            </a:r>
            <a:r>
              <a:rPr lang="en-US" altLang="en-US" sz="2400" i="1" dirty="0">
                <a:latin typeface="+mn-lt"/>
              </a:rPr>
              <a:t>, precum </a:t>
            </a:r>
            <a:r>
              <a:rPr lang="en-US" altLang="en-US" sz="2400" i="1" dirty="0" err="1">
                <a:latin typeface="+mn-lt"/>
              </a:rPr>
              <a:t>și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acțiunile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desfășurate</a:t>
            </a:r>
            <a:r>
              <a:rPr lang="en-US" altLang="en-US" sz="2400" i="1" dirty="0">
                <a:latin typeface="+mn-lt"/>
              </a:rPr>
              <a:t> de </a:t>
            </a:r>
            <a:r>
              <a:rPr lang="en-US" altLang="en-US" sz="2400" i="1" dirty="0" err="1">
                <a:latin typeface="+mn-lt"/>
              </a:rPr>
              <a:t>utilizatori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în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acesta</a:t>
            </a:r>
            <a:r>
              <a:rPr lang="en-US" altLang="en-US" sz="2400" i="1" dirty="0">
                <a:latin typeface="+mn-lt"/>
              </a:rPr>
              <a:t>;</a:t>
            </a:r>
          </a:p>
          <a:p>
            <a:pPr eaLnBrk="1" fontAlgn="auto" hangingPunct="1">
              <a:spcBef>
                <a:spcPts val="60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2400" b="1" i="1" dirty="0" err="1">
                <a:latin typeface="+mn-lt"/>
              </a:rPr>
              <a:t>securitate</a:t>
            </a:r>
            <a:r>
              <a:rPr lang="en-US" altLang="en-US" sz="2400" b="1" i="1" dirty="0">
                <a:latin typeface="+mn-lt"/>
              </a:rPr>
              <a:t> </a:t>
            </a:r>
            <a:r>
              <a:rPr lang="en-US" altLang="en-US" sz="2400" b="1" i="1" dirty="0" err="1">
                <a:latin typeface="+mn-lt"/>
              </a:rPr>
              <a:t>cibernetică</a:t>
            </a:r>
            <a:r>
              <a:rPr lang="en-US" altLang="en-US" sz="2400" b="1" i="1" dirty="0">
                <a:latin typeface="+mn-lt"/>
              </a:rPr>
              <a:t> - </a:t>
            </a:r>
            <a:r>
              <a:rPr lang="en-US" altLang="en-US" sz="2400" i="1" dirty="0" err="1">
                <a:latin typeface="+mn-lt"/>
              </a:rPr>
              <a:t>starea</a:t>
            </a:r>
            <a:r>
              <a:rPr lang="en-US" altLang="en-US" sz="2400" i="1" dirty="0">
                <a:latin typeface="+mn-lt"/>
              </a:rPr>
              <a:t> de </a:t>
            </a:r>
            <a:r>
              <a:rPr lang="en-US" altLang="en-US" sz="2400" i="1" dirty="0" err="1">
                <a:latin typeface="+mn-lt"/>
              </a:rPr>
              <a:t>normalitate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rezultată</a:t>
            </a:r>
            <a:r>
              <a:rPr lang="en-US" altLang="en-US" sz="2400" i="1" dirty="0">
                <a:latin typeface="+mn-lt"/>
              </a:rPr>
              <a:t> din </a:t>
            </a:r>
            <a:r>
              <a:rPr lang="en-US" altLang="en-US" sz="2400" i="1" dirty="0" err="1">
                <a:latin typeface="+mn-lt"/>
              </a:rPr>
              <a:t>aplicarea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unui</a:t>
            </a:r>
            <a:r>
              <a:rPr lang="en-US" altLang="en-US" sz="2400" i="1" dirty="0">
                <a:latin typeface="+mn-lt"/>
              </a:rPr>
              <a:t> set de </a:t>
            </a:r>
            <a:r>
              <a:rPr lang="en-US" altLang="en-US" sz="2400" i="1" dirty="0" err="1">
                <a:latin typeface="+mn-lt"/>
              </a:rPr>
              <a:t>măsuri</a:t>
            </a:r>
            <a:r>
              <a:rPr lang="en-US" altLang="en-US" sz="2400" i="1" dirty="0">
                <a:latin typeface="+mn-lt"/>
              </a:rPr>
              <a:t> proactive </a:t>
            </a:r>
            <a:r>
              <a:rPr lang="en-US" altLang="en-US" sz="2400" i="1" dirty="0" err="1">
                <a:latin typeface="+mn-lt"/>
              </a:rPr>
              <a:t>și</a:t>
            </a:r>
            <a:r>
              <a:rPr lang="en-US" altLang="en-US" sz="2400" i="1" dirty="0">
                <a:latin typeface="+mn-lt"/>
              </a:rPr>
              <a:t> reactive care </a:t>
            </a:r>
            <a:r>
              <a:rPr lang="en-US" altLang="en-US" sz="2400" i="1" dirty="0" err="1">
                <a:latin typeface="+mn-lt"/>
              </a:rPr>
              <a:t>asigură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confidențialitatea</a:t>
            </a:r>
            <a:r>
              <a:rPr lang="en-US" altLang="en-US" sz="2400" i="1" dirty="0">
                <a:latin typeface="+mn-lt"/>
              </a:rPr>
              <a:t>, </a:t>
            </a:r>
            <a:r>
              <a:rPr lang="en-US" altLang="en-US" sz="2400" i="1" dirty="0" err="1">
                <a:latin typeface="+mn-lt"/>
              </a:rPr>
              <a:t>integritatea</a:t>
            </a:r>
            <a:r>
              <a:rPr lang="en-US" altLang="en-US" sz="2400" i="1" dirty="0">
                <a:latin typeface="+mn-lt"/>
              </a:rPr>
              <a:t>, </a:t>
            </a:r>
            <a:r>
              <a:rPr lang="en-US" altLang="en-US" sz="2400" i="1" dirty="0" err="1">
                <a:latin typeface="+mn-lt"/>
              </a:rPr>
              <a:t>disponibilitatea</a:t>
            </a:r>
            <a:r>
              <a:rPr lang="en-US" altLang="en-US" sz="2400" i="1" dirty="0">
                <a:latin typeface="+mn-lt"/>
              </a:rPr>
              <a:t>, </a:t>
            </a:r>
            <a:r>
              <a:rPr lang="en-US" altLang="en-US" sz="2400" i="1" dirty="0" err="1">
                <a:latin typeface="+mn-lt"/>
              </a:rPr>
              <a:t>autenticitatea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și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nerepudiarea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informațiilor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în</a:t>
            </a:r>
            <a:r>
              <a:rPr lang="en-US" altLang="en-US" sz="2400" i="1" dirty="0">
                <a:latin typeface="+mn-lt"/>
              </a:rPr>
              <a:t> format electronic, a </a:t>
            </a:r>
            <a:r>
              <a:rPr lang="en-US" altLang="en-US" sz="2400" i="1" dirty="0" err="1">
                <a:latin typeface="+mn-lt"/>
              </a:rPr>
              <a:t>resurselor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și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serviciilor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publice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sau</a:t>
            </a:r>
            <a:r>
              <a:rPr lang="en-US" altLang="en-US" sz="2400" i="1" dirty="0">
                <a:latin typeface="+mn-lt"/>
              </a:rPr>
              <a:t> private, </a:t>
            </a:r>
            <a:r>
              <a:rPr lang="en-US" altLang="en-US" sz="2400" i="1" dirty="0" err="1">
                <a:latin typeface="+mn-lt"/>
              </a:rPr>
              <a:t>în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spațiul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cibernetic</a:t>
            </a:r>
            <a:r>
              <a:rPr lang="en-US" altLang="en-US" sz="2400" i="1" dirty="0">
                <a:latin typeface="+mn-lt"/>
              </a:rPr>
              <a:t>.</a:t>
            </a:r>
            <a:endParaRPr lang="en-US" altLang="en-US" sz="2400" dirty="0">
              <a:latin typeface="+mn-lt"/>
            </a:endParaRPr>
          </a:p>
        </p:txBody>
      </p:sp>
      <p:sp>
        <p:nvSpPr>
          <p:cNvPr id="19461" name="Titel 1">
            <a:extLst>
              <a:ext uri="{FF2B5EF4-FFF2-40B4-BE49-F238E27FC236}">
                <a16:creationId xmlns:a16="http://schemas.microsoft.com/office/drawing/2014/main" id="{6D0523E0-D192-E966-1D35-53B8F5B2C0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Concepte</a:t>
            </a:r>
            <a:r>
              <a:rPr lang="en-US" altLang="en-US" sz="4400" dirty="0">
                <a:latin typeface="Calibri Light" panose="020F0302020204030204" pitchFamily="34" charset="0"/>
              </a:rPr>
              <a:t>, </a:t>
            </a:r>
            <a:r>
              <a:rPr lang="en-US" altLang="en-US" sz="4400" dirty="0" err="1">
                <a:latin typeface="Calibri Light" panose="020F0302020204030204" pitchFamily="34" charset="0"/>
              </a:rPr>
              <a:t>definiții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și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termeni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6">
            <a:extLst>
              <a:ext uri="{FF2B5EF4-FFF2-40B4-BE49-F238E27FC236}">
                <a16:creationId xmlns:a16="http://schemas.microsoft.com/office/drawing/2014/main" id="{B015B09F-8F10-C4FA-AED9-E18A12B4D9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3975" y="2852738"/>
            <a:ext cx="3168650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br>
              <a:rPr lang="en-US" altLang="bg-BG" sz="1800">
                <a:solidFill>
                  <a:schemeClr val="tx2"/>
                </a:solidFill>
                <a:latin typeface="Arial" panose="020B0604020202020204" pitchFamily="34" charset="0"/>
              </a:rPr>
            </a:br>
            <a:endParaRPr lang="bg-BG" altLang="bg-BG" sz="1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25611" name="Text Box 11">
            <a:extLst>
              <a:ext uri="{FF2B5EF4-FFF2-40B4-BE49-F238E27FC236}">
                <a16:creationId xmlns:a16="http://schemas.microsoft.com/office/drawing/2014/main" id="{B9E74059-466A-48BB-7331-7594A951CC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5413" y="2708275"/>
            <a:ext cx="38893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bg-BG" sz="1800">
              <a:latin typeface="Arial" panose="020B0604020202020204" pitchFamily="34" charset="0"/>
            </a:endParaRPr>
          </a:p>
        </p:txBody>
      </p:sp>
      <p:sp>
        <p:nvSpPr>
          <p:cNvPr id="22532" name="TextBox 1">
            <a:extLst>
              <a:ext uri="{FF2B5EF4-FFF2-40B4-BE49-F238E27FC236}">
                <a16:creationId xmlns:a16="http://schemas.microsoft.com/office/drawing/2014/main" id="{6ACD42E2-94BF-8B4D-9DBA-544C14CDD4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8672" y="1708685"/>
            <a:ext cx="11953328" cy="520142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fontAlgn="auto" hangingPunct="1">
              <a:spcBef>
                <a:spcPts val="60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2400" b="1" i="1" dirty="0" err="1">
                <a:latin typeface="+mn-lt"/>
              </a:rPr>
              <a:t>apărare</a:t>
            </a:r>
            <a:r>
              <a:rPr lang="en-US" altLang="en-US" sz="2400" b="1" i="1" dirty="0">
                <a:latin typeface="+mn-lt"/>
              </a:rPr>
              <a:t> </a:t>
            </a:r>
            <a:r>
              <a:rPr lang="en-US" altLang="en-US" sz="2400" b="1" i="1" dirty="0" err="1">
                <a:latin typeface="+mn-lt"/>
              </a:rPr>
              <a:t>cibernetică</a:t>
            </a:r>
            <a:r>
              <a:rPr lang="en-US" altLang="en-US" sz="2400" b="1" i="1" dirty="0">
                <a:latin typeface="+mn-lt"/>
              </a:rPr>
              <a:t> - </a:t>
            </a:r>
            <a:r>
              <a:rPr lang="en-US" altLang="en-US" sz="2400" i="1" dirty="0" err="1">
                <a:latin typeface="+mn-lt"/>
              </a:rPr>
              <a:t>acțiuni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desfășurate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în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spațiul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cibernetic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în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scopul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protejării</a:t>
            </a:r>
            <a:r>
              <a:rPr lang="en-US" altLang="en-US" sz="2400" i="1" dirty="0">
                <a:latin typeface="+mn-lt"/>
              </a:rPr>
              <a:t>, </a:t>
            </a:r>
            <a:r>
              <a:rPr lang="en-US" altLang="en-US" sz="2400" i="1" dirty="0" err="1">
                <a:latin typeface="+mn-lt"/>
              </a:rPr>
              <a:t>monitorizării</a:t>
            </a:r>
            <a:r>
              <a:rPr lang="en-US" altLang="en-US" sz="2400" i="1" dirty="0">
                <a:latin typeface="+mn-lt"/>
              </a:rPr>
              <a:t>, </a:t>
            </a:r>
            <a:r>
              <a:rPr lang="en-US" altLang="en-US" sz="2400" i="1" dirty="0" err="1">
                <a:latin typeface="+mn-lt"/>
              </a:rPr>
              <a:t>analizei</a:t>
            </a:r>
            <a:r>
              <a:rPr lang="en-US" altLang="en-US" sz="2400" i="1" dirty="0">
                <a:latin typeface="+mn-lt"/>
              </a:rPr>
              <a:t>, </a:t>
            </a:r>
            <a:r>
              <a:rPr lang="en-US" altLang="en-US" sz="2400" i="1" dirty="0" err="1">
                <a:latin typeface="+mn-lt"/>
              </a:rPr>
              <a:t>detectării</a:t>
            </a:r>
            <a:r>
              <a:rPr lang="en-US" altLang="en-US" sz="2400" i="1" dirty="0">
                <a:latin typeface="+mn-lt"/>
              </a:rPr>
              <a:t>, </a:t>
            </a:r>
            <a:r>
              <a:rPr lang="en-US" altLang="en-US" sz="2400" i="1" dirty="0" err="1">
                <a:latin typeface="+mn-lt"/>
              </a:rPr>
              <a:t>contracarării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agresiunilor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și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asigurării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unui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răspuns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în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timp</a:t>
            </a:r>
            <a:r>
              <a:rPr lang="en-US" altLang="en-US" sz="2400" i="1" dirty="0">
                <a:latin typeface="+mn-lt"/>
              </a:rPr>
              <a:t> util </a:t>
            </a:r>
            <a:r>
              <a:rPr lang="en-US" altLang="en-US" sz="2400" i="1" dirty="0" err="1">
                <a:latin typeface="+mn-lt"/>
              </a:rPr>
              <a:t>împotriva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amenințărilor</a:t>
            </a:r>
            <a:r>
              <a:rPr lang="en-US" altLang="en-US" sz="2400" i="1" dirty="0">
                <a:latin typeface="+mn-lt"/>
              </a:rPr>
              <a:t> la </a:t>
            </a:r>
            <a:r>
              <a:rPr lang="en-US" altLang="en-US" sz="2400" i="1" dirty="0" err="1">
                <a:latin typeface="+mn-lt"/>
              </a:rPr>
              <a:t>adresa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infrastructurii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cibernetice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specifice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apărării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naționale</a:t>
            </a:r>
            <a:r>
              <a:rPr lang="en-US" altLang="en-US" sz="2400" i="1" dirty="0">
                <a:latin typeface="+mn-lt"/>
              </a:rPr>
              <a:t>;</a:t>
            </a:r>
            <a:endParaRPr lang="en-US" altLang="en-US" sz="2400" dirty="0">
              <a:latin typeface="+mn-lt"/>
            </a:endParaRPr>
          </a:p>
          <a:p>
            <a:pPr eaLnBrk="1" fontAlgn="auto" hangingPunct="1">
              <a:spcBef>
                <a:spcPts val="60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2400" b="1" i="1" dirty="0" err="1">
                <a:latin typeface="+mn-lt"/>
              </a:rPr>
              <a:t>operațiuni</a:t>
            </a:r>
            <a:r>
              <a:rPr lang="en-US" altLang="en-US" sz="2400" b="1" i="1" dirty="0">
                <a:latin typeface="+mn-lt"/>
              </a:rPr>
              <a:t> </a:t>
            </a:r>
            <a:r>
              <a:rPr lang="en-US" altLang="en-US" sz="2400" b="1" i="1" dirty="0" err="1">
                <a:latin typeface="+mn-lt"/>
              </a:rPr>
              <a:t>în</a:t>
            </a:r>
            <a:r>
              <a:rPr lang="en-US" altLang="en-US" sz="2400" b="1" i="1" dirty="0">
                <a:latin typeface="+mn-lt"/>
              </a:rPr>
              <a:t> </a:t>
            </a:r>
            <a:r>
              <a:rPr lang="en-US" altLang="en-US" sz="2400" b="1" i="1" dirty="0" err="1">
                <a:latin typeface="+mn-lt"/>
              </a:rPr>
              <a:t>rețele</a:t>
            </a:r>
            <a:r>
              <a:rPr lang="en-US" altLang="en-US" sz="2400" b="1" i="1" dirty="0">
                <a:latin typeface="+mn-lt"/>
              </a:rPr>
              <a:t> de </a:t>
            </a:r>
            <a:r>
              <a:rPr lang="en-US" altLang="en-US" sz="2400" b="1" i="1" dirty="0" err="1">
                <a:latin typeface="+mn-lt"/>
              </a:rPr>
              <a:t>calculatoare</a:t>
            </a:r>
            <a:r>
              <a:rPr lang="en-US" altLang="en-US" sz="2400" b="1" i="1" dirty="0">
                <a:latin typeface="+mn-lt"/>
              </a:rPr>
              <a:t> </a:t>
            </a:r>
            <a:r>
              <a:rPr lang="en-US" altLang="en-US" sz="2400" i="1" dirty="0">
                <a:latin typeface="+mn-lt"/>
              </a:rPr>
              <a:t>- </a:t>
            </a:r>
            <a:r>
              <a:rPr lang="en-US" altLang="en-US" sz="2400" i="1" dirty="0" err="1">
                <a:latin typeface="+mn-lt"/>
              </a:rPr>
              <a:t>procesul</a:t>
            </a:r>
            <a:r>
              <a:rPr lang="en-US" altLang="en-US" sz="2400" i="1" dirty="0">
                <a:latin typeface="+mn-lt"/>
              </a:rPr>
              <a:t> complex de </a:t>
            </a:r>
            <a:r>
              <a:rPr lang="en-US" altLang="en-US" sz="2400" i="1" dirty="0" err="1">
                <a:latin typeface="+mn-lt"/>
              </a:rPr>
              <a:t>planificare</a:t>
            </a:r>
            <a:r>
              <a:rPr lang="en-US" altLang="en-US" sz="2400" i="1" dirty="0">
                <a:latin typeface="+mn-lt"/>
              </a:rPr>
              <a:t>, </a:t>
            </a:r>
            <a:r>
              <a:rPr lang="en-US" altLang="en-US" sz="2400" i="1" dirty="0" err="1">
                <a:latin typeface="+mn-lt"/>
              </a:rPr>
              <a:t>coordonare</a:t>
            </a:r>
            <a:r>
              <a:rPr lang="en-US" altLang="en-US" sz="2400" i="1" dirty="0">
                <a:latin typeface="+mn-lt"/>
              </a:rPr>
              <a:t>, </a:t>
            </a:r>
            <a:r>
              <a:rPr lang="en-US" altLang="en-US" sz="2400" i="1" dirty="0" err="1">
                <a:latin typeface="+mn-lt"/>
              </a:rPr>
              <a:t>sincronizare</a:t>
            </a:r>
            <a:r>
              <a:rPr lang="en-US" altLang="en-US" sz="2400" i="1" dirty="0">
                <a:latin typeface="+mn-lt"/>
              </a:rPr>
              <a:t>, </a:t>
            </a:r>
            <a:r>
              <a:rPr lang="en-US" altLang="en-US" sz="2400" i="1" dirty="0" err="1">
                <a:latin typeface="+mn-lt"/>
              </a:rPr>
              <a:t>armonizare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și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desfășurare</a:t>
            </a:r>
            <a:r>
              <a:rPr lang="en-US" altLang="en-US" sz="2400" i="1" dirty="0">
                <a:latin typeface="+mn-lt"/>
              </a:rPr>
              <a:t> a </a:t>
            </a:r>
            <a:r>
              <a:rPr lang="en-US" altLang="en-US" sz="2400" i="1" dirty="0" err="1">
                <a:latin typeface="+mn-lt"/>
              </a:rPr>
              <a:t>acțiunilor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în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spațiul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cibernetic</a:t>
            </a:r>
            <a:r>
              <a:rPr lang="en-US" altLang="en-US" sz="2400" i="1" dirty="0">
                <a:latin typeface="+mn-lt"/>
              </a:rPr>
              <a:t> de </a:t>
            </a:r>
            <a:r>
              <a:rPr lang="en-US" altLang="en-US" sz="2400" i="1" dirty="0" err="1">
                <a:latin typeface="+mn-lt"/>
              </a:rPr>
              <a:t>protecție</a:t>
            </a:r>
            <a:r>
              <a:rPr lang="en-US" altLang="en-US" sz="2400" i="1" dirty="0">
                <a:latin typeface="+mn-lt"/>
              </a:rPr>
              <a:t>, control </a:t>
            </a:r>
            <a:r>
              <a:rPr lang="en-US" altLang="en-US" sz="2400" i="1" dirty="0" err="1">
                <a:latin typeface="+mn-lt"/>
              </a:rPr>
              <a:t>și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utilizare</a:t>
            </a:r>
            <a:r>
              <a:rPr lang="en-US" altLang="en-US" sz="2400" i="1" dirty="0">
                <a:latin typeface="+mn-lt"/>
              </a:rPr>
              <a:t> a </a:t>
            </a:r>
            <a:r>
              <a:rPr lang="en-US" altLang="en-US" sz="2400" i="1" dirty="0" err="1">
                <a:latin typeface="+mn-lt"/>
              </a:rPr>
              <a:t>rețelelor</a:t>
            </a:r>
            <a:r>
              <a:rPr lang="en-US" altLang="en-US" sz="2400" i="1" dirty="0">
                <a:latin typeface="+mn-lt"/>
              </a:rPr>
              <a:t> de </a:t>
            </a:r>
            <a:r>
              <a:rPr lang="en-US" altLang="en-US" sz="2400" i="1" dirty="0" err="1">
                <a:latin typeface="+mn-lt"/>
              </a:rPr>
              <a:t>calculatoare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în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vederea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obținerii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superiorității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informaționale</a:t>
            </a:r>
            <a:r>
              <a:rPr lang="en-US" altLang="en-US" sz="2400" i="1" dirty="0">
                <a:latin typeface="+mn-lt"/>
              </a:rPr>
              <a:t>, </a:t>
            </a:r>
            <a:r>
              <a:rPr lang="en-US" altLang="en-US" sz="2400" i="1" dirty="0" err="1">
                <a:latin typeface="+mn-lt"/>
              </a:rPr>
              <a:t>concomitent</a:t>
            </a:r>
            <a:r>
              <a:rPr lang="en-US" altLang="en-US" sz="2400" i="1" dirty="0">
                <a:latin typeface="+mn-lt"/>
              </a:rPr>
              <a:t> cu </a:t>
            </a:r>
            <a:r>
              <a:rPr lang="en-US" altLang="en-US" sz="2400" i="1" dirty="0" err="1">
                <a:latin typeface="+mn-lt"/>
              </a:rPr>
              <a:t>neutralizarea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capacităților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adversarului</a:t>
            </a:r>
            <a:r>
              <a:rPr lang="en-US" altLang="en-US" sz="2400" i="1" dirty="0">
                <a:latin typeface="+mn-lt"/>
              </a:rPr>
              <a:t>;</a:t>
            </a:r>
            <a:endParaRPr lang="en-US" altLang="en-US" sz="2400" dirty="0">
              <a:latin typeface="+mn-lt"/>
            </a:endParaRPr>
          </a:p>
          <a:p>
            <a:pPr eaLnBrk="1" fontAlgn="auto" hangingPunct="1">
              <a:spcBef>
                <a:spcPts val="60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2400" b="1" i="1" dirty="0" err="1">
                <a:latin typeface="+mn-lt"/>
              </a:rPr>
              <a:t>amenințare</a:t>
            </a:r>
            <a:r>
              <a:rPr lang="en-US" altLang="en-US" sz="2400" b="1" i="1" dirty="0">
                <a:latin typeface="+mn-lt"/>
              </a:rPr>
              <a:t> </a:t>
            </a:r>
            <a:r>
              <a:rPr lang="en-US" altLang="en-US" sz="2400" b="1" i="1" dirty="0" err="1">
                <a:latin typeface="+mn-lt"/>
              </a:rPr>
              <a:t>cibernetică</a:t>
            </a:r>
            <a:r>
              <a:rPr lang="en-US" altLang="en-US" sz="2400" b="1" i="1" dirty="0">
                <a:latin typeface="+mn-lt"/>
              </a:rPr>
              <a:t> </a:t>
            </a:r>
            <a:r>
              <a:rPr lang="en-US" altLang="en-US" sz="2400" i="1" dirty="0">
                <a:latin typeface="+mn-lt"/>
              </a:rPr>
              <a:t>- </a:t>
            </a:r>
            <a:r>
              <a:rPr lang="en-US" altLang="en-US" sz="2400" i="1" dirty="0" err="1">
                <a:latin typeface="+mn-lt"/>
              </a:rPr>
              <a:t>circumstanță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sau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eveniment</a:t>
            </a:r>
            <a:r>
              <a:rPr lang="en-US" altLang="en-US" sz="2400" i="1" dirty="0">
                <a:latin typeface="+mn-lt"/>
              </a:rPr>
              <a:t> care </a:t>
            </a:r>
            <a:r>
              <a:rPr lang="en-US" altLang="en-US" sz="2400" i="1" dirty="0" err="1">
                <a:latin typeface="+mn-lt"/>
              </a:rPr>
              <a:t>constituie</a:t>
            </a:r>
            <a:r>
              <a:rPr lang="en-US" altLang="en-US" sz="2400" i="1" dirty="0">
                <a:latin typeface="+mn-lt"/>
              </a:rPr>
              <a:t> un </a:t>
            </a:r>
            <a:r>
              <a:rPr lang="en-US" altLang="en-US" sz="2400" i="1" dirty="0" err="1">
                <a:latin typeface="+mn-lt"/>
              </a:rPr>
              <a:t>potențial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pericol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pentru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securitatea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cibernetică</a:t>
            </a:r>
            <a:r>
              <a:rPr lang="en-US" altLang="en-US" sz="2400" i="1" dirty="0">
                <a:latin typeface="+mn-lt"/>
              </a:rPr>
              <a:t>;</a:t>
            </a:r>
            <a:endParaRPr lang="en-US" altLang="en-US" sz="2400" dirty="0">
              <a:latin typeface="+mn-lt"/>
            </a:endParaRPr>
          </a:p>
          <a:p>
            <a:pPr eaLnBrk="1" fontAlgn="auto" hangingPunct="1">
              <a:spcBef>
                <a:spcPts val="60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2400" b="1" i="1" dirty="0" err="1">
                <a:latin typeface="+mn-lt"/>
              </a:rPr>
              <a:t>atac</a:t>
            </a:r>
            <a:r>
              <a:rPr lang="en-US" altLang="en-US" sz="2400" b="1" i="1" dirty="0">
                <a:latin typeface="+mn-lt"/>
              </a:rPr>
              <a:t> </a:t>
            </a:r>
            <a:r>
              <a:rPr lang="en-US" altLang="en-US" sz="2400" b="1" i="1" dirty="0" err="1">
                <a:latin typeface="+mn-lt"/>
              </a:rPr>
              <a:t>cibernetic</a:t>
            </a:r>
            <a:r>
              <a:rPr lang="en-US" altLang="en-US" sz="2400" b="1" i="1" dirty="0">
                <a:latin typeface="+mn-lt"/>
              </a:rPr>
              <a:t> </a:t>
            </a:r>
            <a:r>
              <a:rPr lang="en-US" altLang="en-US" sz="2400" i="1" dirty="0">
                <a:latin typeface="+mn-lt"/>
              </a:rPr>
              <a:t>- </a:t>
            </a:r>
            <a:r>
              <a:rPr lang="en-US" altLang="en-US" sz="2400" i="1" dirty="0" err="1">
                <a:latin typeface="+mn-lt"/>
              </a:rPr>
              <a:t>acțiune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ostilă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desfășurată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în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spațiul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cibernetic</a:t>
            </a:r>
            <a:r>
              <a:rPr lang="en-US" altLang="en-US" sz="2400" i="1" dirty="0">
                <a:latin typeface="+mn-lt"/>
              </a:rPr>
              <a:t> de </a:t>
            </a:r>
            <a:r>
              <a:rPr lang="en-US" altLang="en-US" sz="2400" i="1" dirty="0" err="1">
                <a:latin typeface="+mn-lt"/>
              </a:rPr>
              <a:t>natură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să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afecteze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securitatea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cibernetică</a:t>
            </a:r>
            <a:r>
              <a:rPr lang="en-US" altLang="en-US" sz="2400" i="1" dirty="0">
                <a:latin typeface="+mn-lt"/>
              </a:rPr>
              <a:t>;</a:t>
            </a:r>
            <a:endParaRPr lang="en-US" altLang="en-US" sz="2400" dirty="0">
              <a:latin typeface="+mn-lt"/>
            </a:endParaRPr>
          </a:p>
          <a:p>
            <a:pPr eaLnBrk="1" fontAlgn="auto" hangingPunct="1">
              <a:spcBef>
                <a:spcPts val="60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2400" b="1" i="1" dirty="0">
                <a:latin typeface="+mn-lt"/>
              </a:rPr>
              <a:t>incident </a:t>
            </a:r>
            <a:r>
              <a:rPr lang="en-US" altLang="en-US" sz="2400" b="1" i="1" dirty="0" err="1">
                <a:latin typeface="+mn-lt"/>
              </a:rPr>
              <a:t>cibernetic</a:t>
            </a:r>
            <a:r>
              <a:rPr lang="en-US" altLang="en-US" sz="2400" b="1" i="1" dirty="0">
                <a:latin typeface="+mn-lt"/>
              </a:rPr>
              <a:t> </a:t>
            </a:r>
            <a:r>
              <a:rPr lang="en-US" altLang="en-US" sz="2400" i="1" dirty="0">
                <a:latin typeface="+mn-lt"/>
              </a:rPr>
              <a:t>- </a:t>
            </a:r>
            <a:r>
              <a:rPr lang="en-US" altLang="en-US" sz="2400" i="1" dirty="0" err="1">
                <a:latin typeface="+mn-lt"/>
              </a:rPr>
              <a:t>eveniment</a:t>
            </a:r>
            <a:r>
              <a:rPr lang="en-US" altLang="en-US" sz="2400" i="1" dirty="0">
                <a:latin typeface="+mn-lt"/>
              </a:rPr>
              <a:t> care are loc </a:t>
            </a:r>
            <a:r>
              <a:rPr lang="en-US" altLang="en-US" sz="2400" i="1" dirty="0" err="1">
                <a:latin typeface="+mn-lt"/>
              </a:rPr>
              <a:t>în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spațiul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cibernetic</a:t>
            </a:r>
            <a:r>
              <a:rPr lang="en-US" altLang="en-US" sz="2400" i="1" dirty="0">
                <a:latin typeface="+mn-lt"/>
              </a:rPr>
              <a:t>, ale </a:t>
            </a:r>
            <a:r>
              <a:rPr lang="en-US" altLang="en-US" sz="2400" i="1" dirty="0" err="1">
                <a:latin typeface="+mn-lt"/>
              </a:rPr>
              <a:t>cărui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consecințe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afectează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securitatea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cibernetică</a:t>
            </a:r>
            <a:r>
              <a:rPr lang="en-US" altLang="en-US" sz="2400" i="1" dirty="0">
                <a:latin typeface="+mn-lt"/>
              </a:rPr>
              <a:t>;</a:t>
            </a:r>
            <a:endParaRPr lang="en-US" altLang="en-US" sz="2400" dirty="0">
              <a:latin typeface="+mn-lt"/>
            </a:endParaRPr>
          </a:p>
        </p:txBody>
      </p:sp>
      <p:sp>
        <p:nvSpPr>
          <p:cNvPr id="20485" name="Titel 1">
            <a:extLst>
              <a:ext uri="{FF2B5EF4-FFF2-40B4-BE49-F238E27FC236}">
                <a16:creationId xmlns:a16="http://schemas.microsoft.com/office/drawing/2014/main" id="{1C29B6D6-D442-761D-6453-609538DDE3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Concepte</a:t>
            </a:r>
            <a:r>
              <a:rPr lang="en-US" altLang="en-US" sz="4400" dirty="0">
                <a:latin typeface="Calibri Light" panose="020F0302020204030204" pitchFamily="34" charset="0"/>
              </a:rPr>
              <a:t>, </a:t>
            </a:r>
            <a:r>
              <a:rPr lang="en-US" altLang="en-US" sz="4400" dirty="0" err="1">
                <a:latin typeface="Calibri Light" panose="020F0302020204030204" pitchFamily="34" charset="0"/>
              </a:rPr>
              <a:t>definiții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și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termeni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6">
            <a:extLst>
              <a:ext uri="{FF2B5EF4-FFF2-40B4-BE49-F238E27FC236}">
                <a16:creationId xmlns:a16="http://schemas.microsoft.com/office/drawing/2014/main" id="{C17F89DC-1667-7D07-880B-9FAF3D6C04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3975" y="2852738"/>
            <a:ext cx="3168650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br>
              <a:rPr lang="en-US" altLang="bg-BG" sz="1800">
                <a:solidFill>
                  <a:schemeClr val="tx2"/>
                </a:solidFill>
                <a:latin typeface="Arial" panose="020B0604020202020204" pitchFamily="34" charset="0"/>
              </a:rPr>
            </a:br>
            <a:endParaRPr lang="bg-BG" altLang="bg-BG" sz="1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25611" name="Text Box 11">
            <a:extLst>
              <a:ext uri="{FF2B5EF4-FFF2-40B4-BE49-F238E27FC236}">
                <a16:creationId xmlns:a16="http://schemas.microsoft.com/office/drawing/2014/main" id="{0F416534-DF1B-C48F-CF3C-1EF7410EF2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5413" y="2708275"/>
            <a:ext cx="38893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bg-BG" sz="1800">
              <a:latin typeface="Arial" panose="020B0604020202020204" pitchFamily="34" charset="0"/>
            </a:endParaRPr>
          </a:p>
        </p:txBody>
      </p:sp>
      <p:sp>
        <p:nvSpPr>
          <p:cNvPr id="21508" name="TextBox 1">
            <a:extLst>
              <a:ext uri="{FF2B5EF4-FFF2-40B4-BE49-F238E27FC236}">
                <a16:creationId xmlns:a16="http://schemas.microsoft.com/office/drawing/2014/main" id="{199828F4-E4E3-58D6-BC2B-D624BF401B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392" y="2212975"/>
            <a:ext cx="11304587" cy="4385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600"/>
              </a:spcBef>
              <a:buFontTx/>
              <a:buNone/>
            </a:pPr>
            <a:r>
              <a:rPr lang="en-US" altLang="en-US" sz="2400" b="1" i="1" dirty="0" err="1">
                <a:latin typeface="Arial" panose="020B0604020202020204" pitchFamily="34" charset="0"/>
              </a:rPr>
              <a:t>spionaj</a:t>
            </a:r>
            <a:r>
              <a:rPr lang="en-US" altLang="en-US" sz="2400" b="1" i="1" dirty="0">
                <a:latin typeface="Arial" panose="020B0604020202020204" pitchFamily="34" charset="0"/>
              </a:rPr>
              <a:t> </a:t>
            </a:r>
            <a:r>
              <a:rPr lang="en-US" altLang="en-US" sz="2400" b="1" i="1" dirty="0" err="1">
                <a:latin typeface="Arial" panose="020B0604020202020204" pitchFamily="34" charset="0"/>
              </a:rPr>
              <a:t>cibernetic</a:t>
            </a:r>
            <a:r>
              <a:rPr lang="en-US" altLang="en-US" sz="2400" b="1" i="1" dirty="0">
                <a:latin typeface="Arial" panose="020B0604020202020204" pitchFamily="34" charset="0"/>
              </a:rPr>
              <a:t> - </a:t>
            </a:r>
            <a:r>
              <a:rPr lang="en-US" altLang="en-US" sz="2400" i="1" dirty="0" err="1">
                <a:latin typeface="Arial" panose="020B0604020202020204" pitchFamily="34" charset="0"/>
              </a:rPr>
              <a:t>acțiuni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desfășurate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în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spațiul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cibernetic</a:t>
            </a:r>
            <a:r>
              <a:rPr lang="en-US" altLang="en-US" sz="2400" i="1" dirty="0">
                <a:latin typeface="Arial" panose="020B0604020202020204" pitchFamily="34" charset="0"/>
              </a:rPr>
              <a:t>, cu </a:t>
            </a:r>
            <a:r>
              <a:rPr lang="en-US" altLang="en-US" sz="2400" i="1" dirty="0" err="1">
                <a:latin typeface="Arial" panose="020B0604020202020204" pitchFamily="34" charset="0"/>
              </a:rPr>
              <a:t>scopul</a:t>
            </a:r>
            <a:r>
              <a:rPr lang="en-US" altLang="en-US" sz="2400" i="1" dirty="0">
                <a:latin typeface="Arial" panose="020B0604020202020204" pitchFamily="34" charset="0"/>
              </a:rPr>
              <a:t> de a </a:t>
            </a:r>
            <a:r>
              <a:rPr lang="en-US" altLang="en-US" sz="2400" i="1" dirty="0" err="1">
                <a:latin typeface="Arial" panose="020B0604020202020204" pitchFamily="34" charset="0"/>
              </a:rPr>
              <a:t>obține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informații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confidențiale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neautorizate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în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interesul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unei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entități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statale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sau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nestatale</a:t>
            </a:r>
            <a:r>
              <a:rPr lang="en-US" altLang="en-US" sz="2400" i="1" dirty="0">
                <a:latin typeface="Arial" panose="020B0604020202020204" pitchFamily="34" charset="0"/>
              </a:rPr>
              <a:t>;</a:t>
            </a:r>
            <a:endParaRPr lang="en-US" altLang="en-US" sz="2400" dirty="0"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ts val="600"/>
              </a:spcBef>
              <a:buFontTx/>
              <a:buNone/>
            </a:pPr>
            <a:r>
              <a:rPr lang="en-US" altLang="en-US" sz="2400" b="1" i="1" dirty="0" err="1">
                <a:latin typeface="Arial" panose="020B0604020202020204" pitchFamily="34" charset="0"/>
              </a:rPr>
              <a:t>criminalitatea</a:t>
            </a:r>
            <a:r>
              <a:rPr lang="en-US" altLang="en-US" sz="2400" b="1" i="1" dirty="0">
                <a:latin typeface="Arial" panose="020B0604020202020204" pitchFamily="34" charset="0"/>
              </a:rPr>
              <a:t> </a:t>
            </a:r>
            <a:r>
              <a:rPr lang="en-US" altLang="en-US" sz="2400" b="1" i="1" dirty="0" err="1">
                <a:latin typeface="Arial" panose="020B0604020202020204" pitchFamily="34" charset="0"/>
              </a:rPr>
              <a:t>informatică</a:t>
            </a:r>
            <a:r>
              <a:rPr lang="en-US" altLang="en-US" sz="2400" b="1" i="1" dirty="0">
                <a:latin typeface="Arial" panose="020B0604020202020204" pitchFamily="34" charset="0"/>
              </a:rPr>
              <a:t> - </a:t>
            </a:r>
            <a:r>
              <a:rPr lang="en-US" altLang="en-US" sz="2400" i="1" dirty="0" err="1">
                <a:latin typeface="Arial" panose="020B0604020202020204" pitchFamily="34" charset="0"/>
              </a:rPr>
              <a:t>toate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faptele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prevăzute</a:t>
            </a:r>
            <a:r>
              <a:rPr lang="en-US" altLang="en-US" sz="2400" i="1" dirty="0">
                <a:latin typeface="Arial" panose="020B0604020202020204" pitchFamily="34" charset="0"/>
              </a:rPr>
              <a:t> de </a:t>
            </a:r>
            <a:r>
              <a:rPr lang="en-US" altLang="en-US" sz="2400" i="1" dirty="0" err="1">
                <a:latin typeface="Arial" panose="020B0604020202020204" pitchFamily="34" charset="0"/>
              </a:rPr>
              <a:t>legea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penală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sau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alte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legi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speciale</a:t>
            </a:r>
            <a:r>
              <a:rPr lang="en-US" altLang="en-US" sz="2400" i="1" dirty="0">
                <a:latin typeface="Arial" panose="020B0604020202020204" pitchFamily="34" charset="0"/>
              </a:rPr>
              <a:t> care </a:t>
            </a:r>
            <a:r>
              <a:rPr lang="en-US" altLang="en-US" sz="2400" i="1" dirty="0" err="1">
                <a:latin typeface="Arial" panose="020B0604020202020204" pitchFamily="34" charset="0"/>
              </a:rPr>
              <a:t>prezintă</a:t>
            </a:r>
            <a:r>
              <a:rPr lang="en-US" altLang="en-US" sz="2400" i="1" dirty="0">
                <a:latin typeface="Arial" panose="020B0604020202020204" pitchFamily="34" charset="0"/>
              </a:rPr>
              <a:t> un </a:t>
            </a:r>
            <a:r>
              <a:rPr lang="en-US" altLang="en-US" sz="2400" i="1" dirty="0" err="1">
                <a:latin typeface="Arial" panose="020B0604020202020204" pitchFamily="34" charset="0"/>
              </a:rPr>
              <a:t>pericol</a:t>
            </a:r>
            <a:r>
              <a:rPr lang="en-US" altLang="en-US" sz="2400" i="1" dirty="0">
                <a:latin typeface="Arial" panose="020B0604020202020204" pitchFamily="34" charset="0"/>
              </a:rPr>
              <a:t> social </a:t>
            </a:r>
            <a:r>
              <a:rPr lang="en-US" altLang="en-US" sz="2400" i="1" dirty="0" err="1">
                <a:latin typeface="Arial" panose="020B0604020202020204" pitchFamily="34" charset="0"/>
              </a:rPr>
              <a:t>și</a:t>
            </a:r>
            <a:r>
              <a:rPr lang="en-US" altLang="en-US" sz="2400" i="1" dirty="0">
                <a:latin typeface="Arial" panose="020B0604020202020204" pitchFamily="34" charset="0"/>
              </a:rPr>
              <a:t> sunt </a:t>
            </a:r>
            <a:r>
              <a:rPr lang="en-US" altLang="en-US" sz="2400" i="1" dirty="0" err="1">
                <a:latin typeface="Arial" panose="020B0604020202020204" pitchFamily="34" charset="0"/>
              </a:rPr>
              <a:t>săvârșite</a:t>
            </a:r>
            <a:r>
              <a:rPr lang="en-US" altLang="en-US" sz="2400" i="1" dirty="0">
                <a:latin typeface="Arial" panose="020B0604020202020204" pitchFamily="34" charset="0"/>
              </a:rPr>
              <a:t> cu </a:t>
            </a:r>
            <a:r>
              <a:rPr lang="en-US" altLang="en-US" sz="2400" i="1" dirty="0" err="1">
                <a:latin typeface="Arial" panose="020B0604020202020204" pitchFamily="34" charset="0"/>
              </a:rPr>
              <a:t>vinovăție</a:t>
            </a:r>
            <a:r>
              <a:rPr lang="en-US" altLang="en-US" sz="2400" i="1" dirty="0">
                <a:latin typeface="Arial" panose="020B0604020202020204" pitchFamily="34" charset="0"/>
              </a:rPr>
              <a:t>, </a:t>
            </a:r>
            <a:r>
              <a:rPr lang="en-US" altLang="en-US" sz="2400" i="1" dirty="0" err="1">
                <a:latin typeface="Arial" panose="020B0604020202020204" pitchFamily="34" charset="0"/>
              </a:rPr>
              <a:t>prin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sau</a:t>
            </a:r>
            <a:r>
              <a:rPr lang="en-US" altLang="en-US" sz="2400" i="1" dirty="0">
                <a:latin typeface="Arial" panose="020B0604020202020204" pitchFamily="34" charset="0"/>
              </a:rPr>
              <a:t> pe </a:t>
            </a:r>
            <a:r>
              <a:rPr lang="en-US" altLang="en-US" sz="2400" i="1" dirty="0" err="1">
                <a:latin typeface="Arial" panose="020B0604020202020204" pitchFamily="34" charset="0"/>
              </a:rPr>
              <a:t>infrastructuri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cibernetice</a:t>
            </a:r>
            <a:r>
              <a:rPr lang="en-US" altLang="en-US" sz="2400" i="1" dirty="0">
                <a:latin typeface="Arial" panose="020B0604020202020204" pitchFamily="34" charset="0"/>
              </a:rPr>
              <a:t>;</a:t>
            </a:r>
            <a:endParaRPr lang="en-US" altLang="en-US" sz="2400" dirty="0"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ts val="600"/>
              </a:spcBef>
              <a:buFontTx/>
              <a:buNone/>
            </a:pPr>
            <a:r>
              <a:rPr lang="en-US" altLang="en-US" sz="2400" b="1" i="1" dirty="0" err="1">
                <a:latin typeface="Arial" panose="020B0604020202020204" pitchFamily="34" charset="0"/>
              </a:rPr>
              <a:t>vulnerabilitatea</a:t>
            </a:r>
            <a:r>
              <a:rPr lang="en-US" altLang="en-US" sz="2400" b="1" i="1" dirty="0">
                <a:latin typeface="Arial" panose="020B0604020202020204" pitchFamily="34" charset="0"/>
              </a:rPr>
              <a:t> </a:t>
            </a:r>
            <a:r>
              <a:rPr lang="en-US" altLang="en-US" sz="2400" b="1" i="1" dirty="0" err="1">
                <a:latin typeface="Arial" panose="020B0604020202020204" pitchFamily="34" charset="0"/>
              </a:rPr>
              <a:t>în</a:t>
            </a:r>
            <a:r>
              <a:rPr lang="en-US" altLang="en-US" sz="2400" b="1" i="1" dirty="0">
                <a:latin typeface="Arial" panose="020B0604020202020204" pitchFamily="34" charset="0"/>
              </a:rPr>
              <a:t> </a:t>
            </a:r>
            <a:r>
              <a:rPr lang="en-US" altLang="en-US" sz="2400" b="1" i="1" dirty="0" err="1">
                <a:latin typeface="Arial" panose="020B0604020202020204" pitchFamily="34" charset="0"/>
              </a:rPr>
              <a:t>spațiul</a:t>
            </a:r>
            <a:r>
              <a:rPr lang="en-US" altLang="en-US" sz="2400" b="1" i="1" dirty="0">
                <a:latin typeface="Arial" panose="020B0604020202020204" pitchFamily="34" charset="0"/>
              </a:rPr>
              <a:t> </a:t>
            </a:r>
            <a:r>
              <a:rPr lang="en-US" altLang="en-US" sz="2400" b="1" i="1" dirty="0" err="1">
                <a:latin typeface="Arial" panose="020B0604020202020204" pitchFamily="34" charset="0"/>
              </a:rPr>
              <a:t>cibernetic</a:t>
            </a:r>
            <a:r>
              <a:rPr lang="en-US" altLang="en-US" sz="2400" b="1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>
                <a:latin typeface="Arial" panose="020B0604020202020204" pitchFamily="34" charset="0"/>
              </a:rPr>
              <a:t>- </a:t>
            </a:r>
            <a:r>
              <a:rPr lang="en-US" altLang="en-US" sz="2400" i="1" dirty="0" err="1">
                <a:latin typeface="Arial" panose="020B0604020202020204" pitchFamily="34" charset="0"/>
              </a:rPr>
              <a:t>slăbiciune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în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proiectarea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și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implementarea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infrastructurilor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cibernetice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sau</a:t>
            </a:r>
            <a:r>
              <a:rPr lang="en-US" altLang="en-US" sz="2400" i="1" dirty="0">
                <a:latin typeface="Arial" panose="020B0604020202020204" pitchFamily="34" charset="0"/>
              </a:rPr>
              <a:t> a </a:t>
            </a:r>
            <a:r>
              <a:rPr lang="en-US" altLang="en-US" sz="2400" i="1" dirty="0" err="1">
                <a:latin typeface="Arial" panose="020B0604020202020204" pitchFamily="34" charset="0"/>
              </a:rPr>
              <a:t>măsurilor</a:t>
            </a:r>
            <a:r>
              <a:rPr lang="en-US" altLang="en-US" sz="2400" i="1" dirty="0">
                <a:latin typeface="Arial" panose="020B0604020202020204" pitchFamily="34" charset="0"/>
              </a:rPr>
              <a:t> de </a:t>
            </a:r>
            <a:r>
              <a:rPr lang="en-US" altLang="en-US" sz="2400" i="1" dirty="0" err="1">
                <a:latin typeface="Arial" panose="020B0604020202020204" pitchFamily="34" charset="0"/>
              </a:rPr>
              <a:t>securitate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aferente</a:t>
            </a:r>
            <a:r>
              <a:rPr lang="en-US" altLang="en-US" sz="2400" i="1" dirty="0">
                <a:latin typeface="Arial" panose="020B0604020202020204" pitchFamily="34" charset="0"/>
              </a:rPr>
              <a:t> care pot fi </a:t>
            </a:r>
            <a:r>
              <a:rPr lang="en-US" altLang="en-US" sz="2400" i="1" dirty="0" err="1">
                <a:latin typeface="Arial" panose="020B0604020202020204" pitchFamily="34" charset="0"/>
              </a:rPr>
              <a:t>exploatate</a:t>
            </a:r>
            <a:r>
              <a:rPr lang="en-US" altLang="en-US" sz="2400" i="1" dirty="0">
                <a:latin typeface="Arial" panose="020B0604020202020204" pitchFamily="34" charset="0"/>
              </a:rPr>
              <a:t> de o </a:t>
            </a:r>
            <a:r>
              <a:rPr lang="en-US" altLang="en-US" sz="2400" i="1" dirty="0" err="1">
                <a:latin typeface="Arial" panose="020B0604020202020204" pitchFamily="34" charset="0"/>
              </a:rPr>
              <a:t>amenințare</a:t>
            </a:r>
            <a:r>
              <a:rPr lang="en-US" altLang="en-US" sz="2400" i="1" dirty="0">
                <a:latin typeface="Arial" panose="020B0604020202020204" pitchFamily="34" charset="0"/>
              </a:rPr>
              <a:t>;</a:t>
            </a:r>
            <a:endParaRPr lang="en-US" altLang="en-US" sz="2400" dirty="0"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ts val="600"/>
              </a:spcBef>
              <a:buFontTx/>
              <a:buNone/>
            </a:pPr>
            <a:r>
              <a:rPr lang="en-US" altLang="en-US" sz="2400" b="1" i="1" dirty="0" err="1">
                <a:latin typeface="Arial" panose="020B0604020202020204" pitchFamily="34" charset="0"/>
              </a:rPr>
              <a:t>risc</a:t>
            </a:r>
            <a:r>
              <a:rPr lang="en-US" altLang="en-US" sz="2400" b="1" i="1" dirty="0">
                <a:latin typeface="Arial" panose="020B0604020202020204" pitchFamily="34" charset="0"/>
              </a:rPr>
              <a:t> de </a:t>
            </a:r>
            <a:r>
              <a:rPr lang="en-US" altLang="en-US" sz="2400" b="1" i="1" dirty="0" err="1">
                <a:latin typeface="Arial" panose="020B0604020202020204" pitchFamily="34" charset="0"/>
              </a:rPr>
              <a:t>securitate</a:t>
            </a:r>
            <a:r>
              <a:rPr lang="en-US" altLang="en-US" sz="2400" b="1" i="1" dirty="0">
                <a:latin typeface="Arial" panose="020B0604020202020204" pitchFamily="34" charset="0"/>
              </a:rPr>
              <a:t> </a:t>
            </a:r>
            <a:r>
              <a:rPr lang="en-US" altLang="en-US" sz="2400" b="1" i="1" dirty="0" err="1">
                <a:latin typeface="Arial" panose="020B0604020202020204" pitchFamily="34" charset="0"/>
              </a:rPr>
              <a:t>în</a:t>
            </a:r>
            <a:r>
              <a:rPr lang="en-US" altLang="en-US" sz="2400" b="1" i="1" dirty="0">
                <a:latin typeface="Arial" panose="020B0604020202020204" pitchFamily="34" charset="0"/>
              </a:rPr>
              <a:t> </a:t>
            </a:r>
            <a:r>
              <a:rPr lang="en-US" altLang="en-US" sz="2400" b="1" i="1" dirty="0" err="1">
                <a:latin typeface="Arial" panose="020B0604020202020204" pitchFamily="34" charset="0"/>
              </a:rPr>
              <a:t>spațiul</a:t>
            </a:r>
            <a:r>
              <a:rPr lang="en-US" altLang="en-US" sz="2400" b="1" i="1" dirty="0">
                <a:latin typeface="Arial" panose="020B0604020202020204" pitchFamily="34" charset="0"/>
              </a:rPr>
              <a:t> </a:t>
            </a:r>
            <a:r>
              <a:rPr lang="en-US" altLang="en-US" sz="2400" b="1" i="1" dirty="0" err="1">
                <a:latin typeface="Arial" panose="020B0604020202020204" pitchFamily="34" charset="0"/>
              </a:rPr>
              <a:t>cibernetic</a:t>
            </a:r>
            <a:r>
              <a:rPr lang="en-US" altLang="en-US" sz="2400" b="1" i="1" dirty="0">
                <a:latin typeface="Arial" panose="020B0604020202020204" pitchFamily="34" charset="0"/>
              </a:rPr>
              <a:t> - </a:t>
            </a:r>
            <a:r>
              <a:rPr lang="en-US" altLang="en-US" sz="2400" i="1" dirty="0" err="1">
                <a:latin typeface="Arial" panose="020B0604020202020204" pitchFamily="34" charset="0"/>
              </a:rPr>
              <a:t>probabilitatea</a:t>
            </a:r>
            <a:r>
              <a:rPr lang="en-US" altLang="en-US" sz="2400" i="1" dirty="0">
                <a:latin typeface="Arial" panose="020B0604020202020204" pitchFamily="34" charset="0"/>
              </a:rPr>
              <a:t> ca o </a:t>
            </a:r>
            <a:r>
              <a:rPr lang="en-US" altLang="en-US" sz="2400" i="1" dirty="0" err="1">
                <a:latin typeface="Arial" panose="020B0604020202020204" pitchFamily="34" charset="0"/>
              </a:rPr>
              <a:t>amenințare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să</a:t>
            </a:r>
            <a:r>
              <a:rPr lang="en-US" altLang="en-US" sz="2400" i="1" dirty="0">
                <a:latin typeface="Arial" panose="020B0604020202020204" pitchFamily="34" charset="0"/>
              </a:rPr>
              <a:t> se </a:t>
            </a:r>
            <a:r>
              <a:rPr lang="en-US" altLang="en-US" sz="2400" i="1" dirty="0" err="1">
                <a:latin typeface="Arial" panose="020B0604020202020204" pitchFamily="34" charset="0"/>
              </a:rPr>
              <a:t>materializeze</a:t>
            </a:r>
            <a:r>
              <a:rPr lang="en-US" altLang="en-US" sz="2400" i="1" dirty="0">
                <a:latin typeface="Arial" panose="020B0604020202020204" pitchFamily="34" charset="0"/>
              </a:rPr>
              <a:t>, </a:t>
            </a:r>
            <a:r>
              <a:rPr lang="en-US" altLang="en-US" sz="2400" i="1" dirty="0" err="1">
                <a:latin typeface="Arial" panose="020B0604020202020204" pitchFamily="34" charset="0"/>
              </a:rPr>
              <a:t>exploatând</a:t>
            </a:r>
            <a:r>
              <a:rPr lang="en-US" altLang="en-US" sz="2400" i="1" dirty="0">
                <a:latin typeface="Arial" panose="020B0604020202020204" pitchFamily="34" charset="0"/>
              </a:rPr>
              <a:t> o </a:t>
            </a:r>
            <a:r>
              <a:rPr lang="en-US" altLang="en-US" sz="2400" i="1" dirty="0" err="1">
                <a:latin typeface="Arial" panose="020B0604020202020204" pitchFamily="34" charset="0"/>
              </a:rPr>
              <a:t>vulnerabilitate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specifică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infrastructurilor</a:t>
            </a:r>
            <a:r>
              <a:rPr lang="en-US" altLang="en-US" sz="2400" i="1" dirty="0">
                <a:latin typeface="Arial" panose="020B0604020202020204" pitchFamily="34" charset="0"/>
              </a:rPr>
              <a:t> </a:t>
            </a:r>
            <a:r>
              <a:rPr lang="en-US" altLang="en-US" sz="2400" i="1" dirty="0" err="1">
                <a:latin typeface="Arial" panose="020B0604020202020204" pitchFamily="34" charset="0"/>
              </a:rPr>
              <a:t>cibernetice</a:t>
            </a:r>
            <a:r>
              <a:rPr lang="en-US" altLang="en-US" sz="2400" i="1" dirty="0">
                <a:latin typeface="Arial" panose="020B0604020202020204" pitchFamily="34" charset="0"/>
              </a:rPr>
              <a:t>;</a:t>
            </a:r>
            <a:endParaRPr lang="en-US" altLang="en-US" sz="2400" dirty="0">
              <a:latin typeface="Arial" panose="020B0604020202020204" pitchFamily="34" charset="0"/>
            </a:endParaRPr>
          </a:p>
        </p:txBody>
      </p:sp>
      <p:sp>
        <p:nvSpPr>
          <p:cNvPr id="21509" name="Titel 1">
            <a:extLst>
              <a:ext uri="{FF2B5EF4-FFF2-40B4-BE49-F238E27FC236}">
                <a16:creationId xmlns:a16="http://schemas.microsoft.com/office/drawing/2014/main" id="{6FAA8E67-75C9-EE14-6804-548C1F4D2C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Concepte</a:t>
            </a:r>
            <a:r>
              <a:rPr lang="en-US" altLang="en-US" sz="4400" dirty="0">
                <a:latin typeface="Calibri Light" panose="020F0302020204030204" pitchFamily="34" charset="0"/>
              </a:rPr>
              <a:t>, </a:t>
            </a:r>
            <a:r>
              <a:rPr lang="en-US" altLang="en-US" sz="4400" dirty="0" err="1">
                <a:latin typeface="Calibri Light" panose="020F0302020204030204" pitchFamily="34" charset="0"/>
              </a:rPr>
              <a:t>definiții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și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termeni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6">
            <a:extLst>
              <a:ext uri="{FF2B5EF4-FFF2-40B4-BE49-F238E27FC236}">
                <a16:creationId xmlns:a16="http://schemas.microsoft.com/office/drawing/2014/main" id="{C999B906-93B2-E387-2D1F-47DACFEE14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3975" y="2852738"/>
            <a:ext cx="3168650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br>
              <a:rPr lang="en-US" altLang="bg-BG" sz="1800">
                <a:solidFill>
                  <a:schemeClr val="tx2"/>
                </a:solidFill>
                <a:latin typeface="Arial" panose="020B0604020202020204" pitchFamily="34" charset="0"/>
              </a:rPr>
            </a:br>
            <a:endParaRPr lang="bg-BG" altLang="bg-BG" sz="1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25611" name="Text Box 11">
            <a:extLst>
              <a:ext uri="{FF2B5EF4-FFF2-40B4-BE49-F238E27FC236}">
                <a16:creationId xmlns:a16="http://schemas.microsoft.com/office/drawing/2014/main" id="{FAA33B8A-436D-72F2-0F51-C34F13B5B3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5413" y="2708275"/>
            <a:ext cx="38893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bg-BG" sz="1800">
              <a:latin typeface="Arial" panose="020B0604020202020204" pitchFamily="34" charset="0"/>
            </a:endParaRPr>
          </a:p>
        </p:txBody>
      </p:sp>
      <p:sp>
        <p:nvSpPr>
          <p:cNvPr id="23556" name="TextBox 1">
            <a:extLst>
              <a:ext uri="{FF2B5EF4-FFF2-40B4-BE49-F238E27FC236}">
                <a16:creationId xmlns:a16="http://schemas.microsoft.com/office/drawing/2014/main" id="{7ED1FFC2-9D1B-355D-578C-B4A2CC5511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9606" y="2174875"/>
            <a:ext cx="10872788" cy="40925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fontAlgn="auto" hangingPunct="1">
              <a:spcBef>
                <a:spcPts val="60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2400" b="1" i="1" dirty="0" err="1">
                <a:latin typeface="+mn-lt"/>
              </a:rPr>
              <a:t>terorism</a:t>
            </a:r>
            <a:r>
              <a:rPr lang="en-US" altLang="en-US" sz="2400" b="1" i="1" dirty="0">
                <a:latin typeface="+mn-lt"/>
              </a:rPr>
              <a:t> </a:t>
            </a:r>
            <a:r>
              <a:rPr lang="en-US" altLang="en-US" sz="2400" b="1" i="1" dirty="0" err="1">
                <a:latin typeface="+mn-lt"/>
              </a:rPr>
              <a:t>cibernetic</a:t>
            </a:r>
            <a:r>
              <a:rPr lang="en-US" altLang="en-US" sz="2400" b="1" i="1" dirty="0">
                <a:latin typeface="+mn-lt"/>
              </a:rPr>
              <a:t> </a:t>
            </a:r>
            <a:r>
              <a:rPr lang="en-US" altLang="en-US" sz="2400" i="1" dirty="0">
                <a:latin typeface="+mn-lt"/>
              </a:rPr>
              <a:t>- </a:t>
            </a:r>
            <a:r>
              <a:rPr lang="en-US" altLang="en-US" sz="2400" i="1" dirty="0" err="1">
                <a:latin typeface="+mn-lt"/>
              </a:rPr>
              <a:t>activități</a:t>
            </a:r>
            <a:r>
              <a:rPr lang="en-US" altLang="en-US" sz="2400" i="1" dirty="0">
                <a:latin typeface="+mn-lt"/>
              </a:rPr>
              <a:t> premeditate </a:t>
            </a:r>
            <a:r>
              <a:rPr lang="en-US" altLang="en-US" sz="2400" i="1" dirty="0" err="1">
                <a:latin typeface="+mn-lt"/>
              </a:rPr>
              <a:t>desfășurate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în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spațiul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cibernetic</a:t>
            </a:r>
            <a:r>
              <a:rPr lang="en-US" altLang="en-US" sz="2400" i="1" dirty="0">
                <a:latin typeface="+mn-lt"/>
              </a:rPr>
              <a:t> de </a:t>
            </a:r>
            <a:r>
              <a:rPr lang="en-US" altLang="en-US" sz="2400" i="1" dirty="0" err="1">
                <a:latin typeface="+mn-lt"/>
              </a:rPr>
              <a:t>persoane</a:t>
            </a:r>
            <a:r>
              <a:rPr lang="en-US" altLang="en-US" sz="2400" i="1" dirty="0">
                <a:latin typeface="+mn-lt"/>
              </a:rPr>
              <a:t>, </a:t>
            </a:r>
            <a:r>
              <a:rPr lang="en-US" altLang="en-US" sz="2400" i="1" dirty="0" err="1">
                <a:latin typeface="+mn-lt"/>
              </a:rPr>
              <a:t>grupuri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sau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organizații</a:t>
            </a:r>
            <a:r>
              <a:rPr lang="en-US" altLang="en-US" sz="2400" i="1" dirty="0">
                <a:latin typeface="+mn-lt"/>
              </a:rPr>
              <a:t> motivate politic, ideologic </a:t>
            </a:r>
            <a:r>
              <a:rPr lang="en-US" altLang="en-US" sz="2400" i="1" dirty="0" err="1">
                <a:latin typeface="+mn-lt"/>
              </a:rPr>
              <a:t>sau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religios</a:t>
            </a:r>
            <a:r>
              <a:rPr lang="en-US" altLang="en-US" sz="2400" i="1" dirty="0">
                <a:latin typeface="+mn-lt"/>
              </a:rPr>
              <a:t> care pot </a:t>
            </a:r>
            <a:r>
              <a:rPr lang="en-US" altLang="en-US" sz="2400" i="1" dirty="0" err="1">
                <a:latin typeface="+mn-lt"/>
              </a:rPr>
              <a:t>provoca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distrugeri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materiale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sau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victime</a:t>
            </a:r>
            <a:r>
              <a:rPr lang="en-US" altLang="en-US" sz="2400" i="1" dirty="0">
                <a:latin typeface="+mn-lt"/>
              </a:rPr>
              <a:t>, </a:t>
            </a:r>
            <a:r>
              <a:rPr lang="en-US" altLang="en-US" sz="2400" i="1" dirty="0" err="1">
                <a:latin typeface="+mn-lt"/>
              </a:rPr>
              <a:t>susceptibile</a:t>
            </a:r>
            <a:r>
              <a:rPr lang="en-US" altLang="en-US" sz="2400" i="1" dirty="0">
                <a:latin typeface="+mn-lt"/>
              </a:rPr>
              <a:t> de a </a:t>
            </a:r>
            <a:r>
              <a:rPr lang="en-US" altLang="en-US" sz="2400" i="1" dirty="0" err="1">
                <a:latin typeface="+mn-lt"/>
              </a:rPr>
              <a:t>provoca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panică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sau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teroare</a:t>
            </a:r>
            <a:r>
              <a:rPr lang="en-US" altLang="en-US" sz="2400" i="1" dirty="0">
                <a:latin typeface="+mn-lt"/>
              </a:rPr>
              <a:t>;</a:t>
            </a:r>
          </a:p>
          <a:p>
            <a:pPr eaLnBrk="1" fontAlgn="auto" hangingPunct="1">
              <a:spcBef>
                <a:spcPts val="60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2400" b="1" i="1" dirty="0" err="1">
                <a:latin typeface="+mn-lt"/>
              </a:rPr>
              <a:t>managementul</a:t>
            </a:r>
            <a:r>
              <a:rPr lang="en-US" altLang="en-US" sz="2400" b="1" i="1" dirty="0">
                <a:latin typeface="+mn-lt"/>
              </a:rPr>
              <a:t> </a:t>
            </a:r>
            <a:r>
              <a:rPr lang="en-US" altLang="en-US" sz="2400" b="1" i="1" dirty="0" err="1">
                <a:latin typeface="+mn-lt"/>
              </a:rPr>
              <a:t>identităţii</a:t>
            </a:r>
            <a:r>
              <a:rPr lang="en-US" altLang="en-US" sz="2400" b="1" i="1" dirty="0">
                <a:latin typeface="+mn-lt"/>
              </a:rPr>
              <a:t> </a:t>
            </a:r>
            <a:r>
              <a:rPr lang="en-US" altLang="en-US" sz="2400" i="1" dirty="0">
                <a:latin typeface="+mn-lt"/>
              </a:rPr>
              <a:t>- </a:t>
            </a:r>
            <a:r>
              <a:rPr lang="en-US" altLang="en-US" sz="2400" i="1" dirty="0" err="1">
                <a:latin typeface="+mn-lt"/>
              </a:rPr>
              <a:t>metode</a:t>
            </a:r>
            <a:r>
              <a:rPr lang="en-US" altLang="en-US" sz="2400" i="1" dirty="0">
                <a:latin typeface="+mn-lt"/>
              </a:rPr>
              <a:t> de </a:t>
            </a:r>
            <a:r>
              <a:rPr lang="en-US" altLang="en-US" sz="2400" i="1" dirty="0" err="1">
                <a:latin typeface="+mn-lt"/>
              </a:rPr>
              <a:t>validare</a:t>
            </a:r>
            <a:r>
              <a:rPr lang="en-US" altLang="en-US" sz="2400" i="1" dirty="0">
                <a:latin typeface="+mn-lt"/>
              </a:rPr>
              <a:t> a </a:t>
            </a:r>
            <a:r>
              <a:rPr lang="en-US" altLang="en-US" sz="2400" i="1" dirty="0" err="1">
                <a:latin typeface="+mn-lt"/>
              </a:rPr>
              <a:t>identității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persoanelor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atunci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când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accesează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anumite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infrastructuri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cibernetice</a:t>
            </a:r>
            <a:r>
              <a:rPr lang="en-US" altLang="en-US" sz="2400" i="1" dirty="0">
                <a:latin typeface="+mn-lt"/>
              </a:rPr>
              <a:t>;</a:t>
            </a:r>
          </a:p>
          <a:p>
            <a:pPr eaLnBrk="1" fontAlgn="auto" hangingPunct="1">
              <a:spcBef>
                <a:spcPts val="60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2400" b="1" i="1" dirty="0" err="1">
                <a:latin typeface="+mn-lt"/>
              </a:rPr>
              <a:t>managementul</a:t>
            </a:r>
            <a:r>
              <a:rPr lang="en-US" altLang="en-US" sz="2400" b="1" i="1" dirty="0">
                <a:latin typeface="+mn-lt"/>
              </a:rPr>
              <a:t> </a:t>
            </a:r>
            <a:r>
              <a:rPr lang="en-US" altLang="en-US" sz="2400" b="1" i="1" dirty="0" err="1">
                <a:latin typeface="+mn-lt"/>
              </a:rPr>
              <a:t>riscurilor</a:t>
            </a:r>
            <a:r>
              <a:rPr lang="en-US" altLang="en-US" sz="2400" b="1" i="1" dirty="0">
                <a:latin typeface="+mn-lt"/>
              </a:rPr>
              <a:t> </a:t>
            </a:r>
            <a:r>
              <a:rPr lang="en-US" altLang="en-US" sz="2400" i="1" dirty="0">
                <a:latin typeface="+mn-lt"/>
              </a:rPr>
              <a:t>- un </a:t>
            </a:r>
            <a:r>
              <a:rPr lang="en-US" altLang="en-US" sz="2400" i="1" dirty="0" err="1">
                <a:latin typeface="+mn-lt"/>
              </a:rPr>
              <a:t>proces</a:t>
            </a:r>
            <a:r>
              <a:rPr lang="en-US" altLang="en-US" sz="2400" i="1" dirty="0">
                <a:latin typeface="+mn-lt"/>
              </a:rPr>
              <a:t> complex, </a:t>
            </a:r>
            <a:r>
              <a:rPr lang="en-US" altLang="en-US" sz="2400" i="1" dirty="0" err="1">
                <a:latin typeface="+mn-lt"/>
              </a:rPr>
              <a:t>continuu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și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flexibil</a:t>
            </a:r>
            <a:r>
              <a:rPr lang="en-US" altLang="en-US" sz="2400" i="1" dirty="0">
                <a:latin typeface="+mn-lt"/>
              </a:rPr>
              <a:t> de </a:t>
            </a:r>
            <a:r>
              <a:rPr lang="en-US" altLang="en-US" sz="2400" i="1" dirty="0" err="1">
                <a:latin typeface="+mn-lt"/>
              </a:rPr>
              <a:t>identificare</a:t>
            </a:r>
            <a:r>
              <a:rPr lang="en-US" altLang="en-US" sz="2400" i="1" dirty="0">
                <a:latin typeface="+mn-lt"/>
              </a:rPr>
              <a:t>, </a:t>
            </a:r>
            <a:r>
              <a:rPr lang="en-US" altLang="en-US" sz="2400" i="1" dirty="0" err="1">
                <a:latin typeface="+mn-lt"/>
              </a:rPr>
              <a:t>evaluare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și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contracarare</a:t>
            </a:r>
            <a:r>
              <a:rPr lang="en-US" altLang="en-US" sz="2400" i="1" dirty="0">
                <a:latin typeface="+mn-lt"/>
              </a:rPr>
              <a:t> a </a:t>
            </a:r>
            <a:r>
              <a:rPr lang="en-US" altLang="en-US" sz="2400" i="1" dirty="0" err="1">
                <a:latin typeface="+mn-lt"/>
              </a:rPr>
              <a:t>riscurilor</a:t>
            </a:r>
            <a:r>
              <a:rPr lang="en-US" altLang="en-US" sz="2400" i="1" dirty="0">
                <a:latin typeface="+mn-lt"/>
              </a:rPr>
              <a:t> de </a:t>
            </a:r>
            <a:r>
              <a:rPr lang="en-US" altLang="en-US" sz="2400" i="1" dirty="0" err="1">
                <a:latin typeface="+mn-lt"/>
              </a:rPr>
              <a:t>securitate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cibernetică</a:t>
            </a:r>
            <a:r>
              <a:rPr lang="en-US" altLang="en-US" sz="2400" i="1" dirty="0">
                <a:latin typeface="+mn-lt"/>
              </a:rPr>
              <a:t>, </a:t>
            </a:r>
            <a:r>
              <a:rPr lang="en-US" altLang="en-US" sz="2400" i="1" dirty="0" err="1">
                <a:latin typeface="+mn-lt"/>
              </a:rPr>
              <a:t>bazat</a:t>
            </a:r>
            <a:r>
              <a:rPr lang="en-US" altLang="en-US" sz="2400" i="1" dirty="0">
                <a:latin typeface="+mn-lt"/>
              </a:rPr>
              <a:t> pe </a:t>
            </a:r>
            <a:r>
              <a:rPr lang="en-US" altLang="en-US" sz="2400" i="1" dirty="0" err="1">
                <a:latin typeface="+mn-lt"/>
              </a:rPr>
              <a:t>utilizarea</a:t>
            </a:r>
            <a:r>
              <a:rPr lang="en-US" altLang="en-US" sz="2400" i="1" dirty="0">
                <a:latin typeface="+mn-lt"/>
              </a:rPr>
              <a:t> de </a:t>
            </a:r>
            <a:r>
              <a:rPr lang="en-US" altLang="en-US" sz="2400" i="1" dirty="0" err="1">
                <a:latin typeface="+mn-lt"/>
              </a:rPr>
              <a:t>tehnici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și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instrumente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complexe</a:t>
            </a:r>
            <a:r>
              <a:rPr lang="en-US" altLang="en-US" sz="2400" i="1" dirty="0">
                <a:latin typeface="+mn-lt"/>
              </a:rPr>
              <a:t>, </a:t>
            </a:r>
            <a:r>
              <a:rPr lang="en-US" altLang="en-US" sz="2400" i="1" dirty="0" err="1">
                <a:latin typeface="+mn-lt"/>
              </a:rPr>
              <a:t>pentru</a:t>
            </a:r>
            <a:r>
              <a:rPr lang="en-US" altLang="en-US" sz="2400" i="1" dirty="0">
                <a:latin typeface="+mn-lt"/>
              </a:rPr>
              <a:t> a </a:t>
            </a:r>
            <a:r>
              <a:rPr lang="en-US" altLang="en-US" sz="2400" i="1" dirty="0" err="1">
                <a:latin typeface="+mn-lt"/>
              </a:rPr>
              <a:t>preveni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pierderile</a:t>
            </a:r>
            <a:r>
              <a:rPr lang="en-US" altLang="en-US" sz="2400" i="1" dirty="0">
                <a:latin typeface="+mn-lt"/>
              </a:rPr>
              <a:t> de </a:t>
            </a:r>
            <a:r>
              <a:rPr lang="en-US" altLang="en-US" sz="2400" i="1" dirty="0" err="1">
                <a:latin typeface="+mn-lt"/>
              </a:rPr>
              <a:t>orice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i="1" dirty="0" err="1">
                <a:latin typeface="+mn-lt"/>
              </a:rPr>
              <a:t>fel</a:t>
            </a:r>
            <a:r>
              <a:rPr lang="en-US" altLang="en-US" sz="2400" i="1" dirty="0">
                <a:latin typeface="+mn-lt"/>
              </a:rPr>
              <a:t>;</a:t>
            </a:r>
            <a:endParaRPr lang="en-US" altLang="en-US" sz="2400" dirty="0">
              <a:latin typeface="+mn-lt"/>
            </a:endParaRPr>
          </a:p>
          <a:p>
            <a:pPr eaLnBrk="1" fontAlgn="auto" hangingPunct="1">
              <a:spcBef>
                <a:spcPts val="600"/>
              </a:spcBef>
              <a:spcAft>
                <a:spcPts val="0"/>
              </a:spcAft>
              <a:buFontTx/>
              <a:buNone/>
              <a:defRPr/>
            </a:pPr>
            <a:endParaRPr lang="en-US" altLang="en-US" sz="2400" dirty="0">
              <a:latin typeface="+mn-lt"/>
            </a:endParaRPr>
          </a:p>
          <a:p>
            <a:pPr eaLnBrk="1" fontAlgn="auto" hangingPunct="1">
              <a:spcBef>
                <a:spcPts val="600"/>
              </a:spcBef>
              <a:spcAft>
                <a:spcPts val="0"/>
              </a:spcAft>
              <a:buFontTx/>
              <a:buNone/>
              <a:defRPr/>
            </a:pPr>
            <a:endParaRPr lang="en-US" altLang="en-US" sz="2400" i="1" dirty="0">
              <a:latin typeface="+mn-lt"/>
            </a:endParaRPr>
          </a:p>
        </p:txBody>
      </p:sp>
      <p:sp>
        <p:nvSpPr>
          <p:cNvPr id="22533" name="Titel 1">
            <a:extLst>
              <a:ext uri="{FF2B5EF4-FFF2-40B4-BE49-F238E27FC236}">
                <a16:creationId xmlns:a16="http://schemas.microsoft.com/office/drawing/2014/main" id="{6C494794-BF2A-C15C-49BA-6CF4F3F296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Concepte</a:t>
            </a:r>
            <a:r>
              <a:rPr lang="en-US" altLang="en-US" sz="4400" dirty="0">
                <a:latin typeface="Calibri Light" panose="020F0302020204030204" pitchFamily="34" charset="0"/>
              </a:rPr>
              <a:t>, </a:t>
            </a:r>
            <a:r>
              <a:rPr lang="en-US" altLang="en-US" sz="4400" dirty="0" err="1">
                <a:latin typeface="Calibri Light" panose="020F0302020204030204" pitchFamily="34" charset="0"/>
              </a:rPr>
              <a:t>definiții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și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termeni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E6B54F-E3E0-7DCE-18A6-C72828370C9E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51694" y="2132856"/>
            <a:ext cx="11088612" cy="4525962"/>
          </a:xfrm>
        </p:spPr>
        <p:txBody>
          <a:bodyPr rtlCol="0">
            <a:noAutofit/>
          </a:bodyPr>
          <a:lstStyle/>
          <a:p>
            <a:pPr marL="0" indent="0" fontAlgn="auto">
              <a:spcBef>
                <a:spcPts val="600"/>
              </a:spcBef>
              <a:spcAft>
                <a:spcPts val="300"/>
              </a:spcAft>
              <a:buFont typeface="Arial" panose="020B0604020202020204" pitchFamily="34" charset="0"/>
              <a:buNone/>
              <a:defRPr/>
            </a:pPr>
            <a:r>
              <a:rPr lang="it-IT" dirty="0"/>
              <a:t>Conform standardului INTOSAI GOV 9100 „Orientări pentru standardele de control intern </a:t>
            </a:r>
            <a:r>
              <a:rPr lang="en-US" dirty="0"/>
              <a:t>"</a:t>
            </a:r>
            <a:endParaRPr lang="vi-VN" dirty="0"/>
          </a:p>
          <a:p>
            <a:pPr fontAlgn="auto">
              <a:spcBef>
                <a:spcPts val="600"/>
              </a:spcBef>
              <a:spcAft>
                <a:spcPts val="300"/>
              </a:spcAft>
              <a:defRPr/>
            </a:pPr>
            <a:r>
              <a:rPr lang="en-US" sz="2400" dirty="0" err="1"/>
              <a:t>În</a:t>
            </a:r>
            <a:r>
              <a:rPr lang="en-US" sz="2400" dirty="0"/>
              <a:t> 2001, la </a:t>
            </a:r>
            <a:r>
              <a:rPr lang="en-US" sz="2400" dirty="0" err="1"/>
              <a:t>Congresul</a:t>
            </a:r>
            <a:r>
              <a:rPr lang="en-US" sz="2400" dirty="0"/>
              <a:t> </a:t>
            </a:r>
            <a:r>
              <a:rPr lang="en-US" sz="2400" dirty="0" err="1"/>
              <a:t>Organizației</a:t>
            </a:r>
            <a:r>
              <a:rPr lang="en-US" sz="2400" dirty="0"/>
              <a:t> </a:t>
            </a:r>
            <a:r>
              <a:rPr lang="en-US" sz="2400" dirty="0" err="1"/>
              <a:t>Internaționale</a:t>
            </a:r>
            <a:r>
              <a:rPr lang="en-US" sz="2400" dirty="0"/>
              <a:t> a </a:t>
            </a:r>
            <a:r>
              <a:rPr lang="en-US" sz="2400" dirty="0" err="1"/>
              <a:t>Instituțiilor</a:t>
            </a:r>
            <a:r>
              <a:rPr lang="en-US" sz="2400" dirty="0"/>
              <a:t> Supreme de Audit (INCOSAI), s-a </a:t>
            </a:r>
            <a:r>
              <a:rPr lang="en-US" sz="2400" dirty="0" err="1"/>
              <a:t>decis</a:t>
            </a:r>
            <a:r>
              <a:rPr lang="en-US" sz="2400" dirty="0"/>
              <a:t> </a:t>
            </a:r>
            <a:r>
              <a:rPr lang="en-US" sz="2400" dirty="0" err="1"/>
              <a:t>actualizarea</a:t>
            </a:r>
            <a:r>
              <a:rPr lang="en-US" sz="2400" dirty="0"/>
              <a:t> </a:t>
            </a:r>
            <a:r>
              <a:rPr lang="en-US" sz="2400" dirty="0" err="1"/>
              <a:t>Ghidurilor</a:t>
            </a:r>
            <a:r>
              <a:rPr lang="en-US" sz="2400" dirty="0"/>
              <a:t> INTOSAI </a:t>
            </a:r>
            <a:r>
              <a:rPr lang="en-US" sz="2400" dirty="0" err="1"/>
              <a:t>pentru</a:t>
            </a:r>
            <a:r>
              <a:rPr lang="en-US" sz="2400" dirty="0"/>
              <a:t> </a:t>
            </a:r>
            <a:r>
              <a:rPr lang="en-US" sz="2400" dirty="0" err="1"/>
              <a:t>standardele</a:t>
            </a:r>
            <a:r>
              <a:rPr lang="en-US" sz="2400" dirty="0"/>
              <a:t> de control intern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sectorul</a:t>
            </a:r>
            <a:r>
              <a:rPr lang="en-US" sz="2400" dirty="0"/>
              <a:t> public, </a:t>
            </a:r>
            <a:r>
              <a:rPr lang="en-US" sz="2400" dirty="0" err="1"/>
              <a:t>emise</a:t>
            </a:r>
            <a:r>
              <a:rPr lang="en-US" sz="2400" dirty="0"/>
              <a:t> </a:t>
            </a:r>
            <a:r>
              <a:rPr lang="en-US" sz="2400" dirty="0" err="1"/>
              <a:t>inițial</a:t>
            </a:r>
            <a:r>
              <a:rPr lang="en-US" sz="2400" dirty="0"/>
              <a:t> </a:t>
            </a:r>
            <a:r>
              <a:rPr lang="en-US" sz="2400" dirty="0" err="1"/>
              <a:t>în</a:t>
            </a:r>
            <a:r>
              <a:rPr lang="en-US" sz="2400" dirty="0"/>
              <a:t> 1992, </a:t>
            </a:r>
            <a:r>
              <a:rPr lang="en-US" sz="2400" dirty="0" err="1"/>
              <a:t>prin</a:t>
            </a:r>
            <a:r>
              <a:rPr lang="en-US" sz="2400" dirty="0"/>
              <a:t> </a:t>
            </a:r>
            <a:r>
              <a:rPr lang="en-US" sz="2400" dirty="0" err="1"/>
              <a:t>introducerea</a:t>
            </a:r>
            <a:r>
              <a:rPr lang="en-US" sz="2400" dirty="0"/>
              <a:t> </a:t>
            </a:r>
            <a:r>
              <a:rPr lang="en-US" sz="2400" dirty="0" err="1"/>
              <a:t>în</a:t>
            </a:r>
            <a:r>
              <a:rPr lang="en-US" sz="2400" dirty="0"/>
              <a:t> document a </a:t>
            </a:r>
            <a:r>
              <a:rPr lang="en-US" sz="2400" dirty="0" err="1"/>
              <a:t>tuturor</a:t>
            </a:r>
            <a:r>
              <a:rPr lang="en-US" sz="2400" dirty="0"/>
              <a:t> </a:t>
            </a:r>
            <a:r>
              <a:rPr lang="en-US" sz="2400" dirty="0" err="1"/>
              <a:t>aspectelor</a:t>
            </a:r>
            <a:r>
              <a:rPr lang="en-US" sz="2400" dirty="0"/>
              <a:t> </a:t>
            </a:r>
            <a:r>
              <a:rPr lang="en-US" sz="2400" dirty="0" err="1"/>
              <a:t>evoluțiilor</a:t>
            </a:r>
            <a:r>
              <a:rPr lang="en-US" sz="2400" dirty="0"/>
              <a:t> </a:t>
            </a:r>
            <a:r>
              <a:rPr lang="en-US" sz="2400" dirty="0" err="1"/>
              <a:t>recente</a:t>
            </a:r>
            <a:r>
              <a:rPr lang="en-US" sz="2400" dirty="0"/>
              <a:t>.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domeniul</a:t>
            </a:r>
            <a:r>
              <a:rPr lang="en-US" sz="2400" dirty="0"/>
              <a:t> </a:t>
            </a:r>
            <a:r>
              <a:rPr lang="en-US" sz="2400" dirty="0" err="1"/>
              <a:t>controlului</a:t>
            </a:r>
            <a:r>
              <a:rPr lang="en-US" sz="2400" dirty="0"/>
              <a:t> intern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să</a:t>
            </a:r>
            <a:r>
              <a:rPr lang="en-US" sz="2400" dirty="0"/>
              <a:t> </a:t>
            </a:r>
            <a:r>
              <a:rPr lang="en-US" sz="2400" dirty="0" err="1"/>
              <a:t>integreze</a:t>
            </a:r>
            <a:r>
              <a:rPr lang="en-US" sz="2400" dirty="0"/>
              <a:t> o </a:t>
            </a:r>
            <a:r>
              <a:rPr lang="en-US" sz="2400" dirty="0" err="1"/>
              <a:t>serie</a:t>
            </a:r>
            <a:r>
              <a:rPr lang="en-US" sz="2400" dirty="0"/>
              <a:t> de </a:t>
            </a:r>
            <a:r>
              <a:rPr lang="en-US" sz="2400" dirty="0" err="1"/>
              <a:t>elemente</a:t>
            </a:r>
            <a:r>
              <a:rPr lang="en-US" sz="2400" dirty="0"/>
              <a:t> ale </a:t>
            </a:r>
            <a:r>
              <a:rPr lang="en-US" sz="2400" dirty="0" err="1"/>
              <a:t>modelului</a:t>
            </a:r>
            <a:r>
              <a:rPr lang="en-US" sz="2400" dirty="0"/>
              <a:t> COSO (Internal Control – Integrated Framework).</a:t>
            </a:r>
            <a:endParaRPr lang="vi-VN" sz="2400" dirty="0"/>
          </a:p>
        </p:txBody>
      </p:sp>
      <p:sp>
        <p:nvSpPr>
          <p:cNvPr id="23555" name="Titel 1">
            <a:extLst>
              <a:ext uri="{FF2B5EF4-FFF2-40B4-BE49-F238E27FC236}">
                <a16:creationId xmlns:a16="http://schemas.microsoft.com/office/drawing/2014/main" id="{C628D9CD-B661-6937-7A5E-90EC5EB00F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>
                <a:latin typeface="Calibri Light" panose="020F0302020204030204" pitchFamily="34" charset="0"/>
              </a:rPr>
              <a:t>Componentele controlului intern</a:t>
            </a:r>
          </a:p>
        </p:txBody>
      </p:sp>
    </p:spTree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E6B54F-E3E0-7DCE-18A6-C72828370C9E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51694" y="2270126"/>
            <a:ext cx="11088612" cy="4525962"/>
          </a:xfrm>
        </p:spPr>
        <p:txBody>
          <a:bodyPr rtlCol="0">
            <a:noAutofit/>
          </a:bodyPr>
          <a:lstStyle/>
          <a:p>
            <a:pPr fontAlgn="auto">
              <a:spcBef>
                <a:spcPts val="600"/>
              </a:spcBef>
              <a:spcAft>
                <a:spcPts val="300"/>
              </a:spcAft>
              <a:defRPr/>
            </a:pPr>
            <a:r>
              <a:rPr lang="en-US" sz="2400" dirty="0" err="1"/>
              <a:t>Prin</a:t>
            </a:r>
            <a:r>
              <a:rPr lang="en-US" sz="2400" dirty="0"/>
              <a:t> </a:t>
            </a:r>
            <a:r>
              <a:rPr lang="en-US" sz="2400" dirty="0" err="1"/>
              <a:t>integrarea</a:t>
            </a:r>
            <a:r>
              <a:rPr lang="en-US" sz="2400" dirty="0"/>
              <a:t> </a:t>
            </a:r>
            <a:r>
              <a:rPr lang="en-US" sz="2400" dirty="0" err="1"/>
              <a:t>acestuia</a:t>
            </a:r>
            <a:r>
              <a:rPr lang="en-US" sz="2400" dirty="0"/>
              <a:t>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Ghid</a:t>
            </a:r>
            <a:r>
              <a:rPr lang="en-US" sz="2400" dirty="0"/>
              <a:t> - </a:t>
            </a:r>
            <a:r>
              <a:rPr lang="en-US" sz="2400" dirty="0" err="1"/>
              <a:t>activitate</a:t>
            </a:r>
            <a:r>
              <a:rPr lang="en-US" sz="2400" dirty="0"/>
              <a:t> </a:t>
            </a:r>
            <a:r>
              <a:rPr lang="en-US" sz="2400" dirty="0" err="1"/>
              <a:t>desfășurată</a:t>
            </a:r>
            <a:r>
              <a:rPr lang="en-US" sz="2400" dirty="0"/>
              <a:t> de </a:t>
            </a:r>
            <a:r>
              <a:rPr lang="en-US" sz="2400" dirty="0" err="1"/>
              <a:t>grupul</a:t>
            </a:r>
            <a:r>
              <a:rPr lang="en-US" sz="2400" dirty="0"/>
              <a:t> </a:t>
            </a:r>
            <a:r>
              <a:rPr lang="en-US" sz="2400" dirty="0" err="1"/>
              <a:t>operativ</a:t>
            </a:r>
            <a:r>
              <a:rPr lang="en-US" sz="2400" dirty="0"/>
              <a:t> al </a:t>
            </a:r>
            <a:r>
              <a:rPr lang="en-US" sz="2400" dirty="0" err="1"/>
              <a:t>Comitetului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</a:t>
            </a:r>
            <a:r>
              <a:rPr lang="en-US" sz="2400" dirty="0" err="1"/>
              <a:t>Standarde</a:t>
            </a:r>
            <a:r>
              <a:rPr lang="en-US" sz="2400" dirty="0"/>
              <a:t> de Control Intern al INTOSAI - s-a </a:t>
            </a:r>
            <a:r>
              <a:rPr lang="en-US" sz="2400" dirty="0" err="1"/>
              <a:t>încercat</a:t>
            </a:r>
            <a:r>
              <a:rPr lang="en-US" sz="2400" dirty="0"/>
              <a:t> </a:t>
            </a:r>
            <a:r>
              <a:rPr lang="en-US" sz="2400" dirty="0" err="1"/>
              <a:t>obținerea</a:t>
            </a:r>
            <a:r>
              <a:rPr lang="en-US" sz="2400" dirty="0"/>
              <a:t> </a:t>
            </a:r>
            <a:r>
              <a:rPr lang="en-US" sz="2400" dirty="0" err="1"/>
              <a:t>unei</a:t>
            </a:r>
            <a:r>
              <a:rPr lang="en-US" sz="2400" dirty="0"/>
              <a:t> </a:t>
            </a:r>
            <a:r>
              <a:rPr lang="en-US" sz="2400" dirty="0" err="1"/>
              <a:t>înțelegeri</a:t>
            </a:r>
            <a:r>
              <a:rPr lang="en-US" sz="2400" dirty="0"/>
              <a:t> </a:t>
            </a:r>
            <a:r>
              <a:rPr lang="en-US" sz="2400" dirty="0" err="1"/>
              <a:t>unificate</a:t>
            </a:r>
            <a:r>
              <a:rPr lang="en-US" sz="2400" dirty="0"/>
              <a:t> a </a:t>
            </a:r>
            <a:r>
              <a:rPr lang="en-US" sz="2400" dirty="0" err="1"/>
              <a:t>modului</a:t>
            </a:r>
            <a:r>
              <a:rPr lang="en-US" sz="2400" dirty="0"/>
              <a:t> </a:t>
            </a:r>
            <a:r>
              <a:rPr lang="en-US" sz="2400" dirty="0" err="1"/>
              <a:t>în</a:t>
            </a:r>
            <a:r>
              <a:rPr lang="en-US" sz="2400" dirty="0"/>
              <a:t> care </a:t>
            </a:r>
            <a:r>
              <a:rPr lang="en-US" sz="2400" dirty="0" err="1"/>
              <a:t>funcționează</a:t>
            </a:r>
            <a:r>
              <a:rPr lang="en-US" sz="2400" dirty="0"/>
              <a:t> </a:t>
            </a:r>
            <a:r>
              <a:rPr lang="en-US" sz="2400" dirty="0" err="1"/>
              <a:t>noul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de control intern, de </a:t>
            </a:r>
            <a:r>
              <a:rPr lang="en-US" sz="2400" dirty="0" err="1"/>
              <a:t>către</a:t>
            </a:r>
            <a:r>
              <a:rPr lang="en-US" sz="2400" dirty="0"/>
              <a:t> </a:t>
            </a:r>
            <a:r>
              <a:rPr lang="en-US" sz="2400" dirty="0" err="1"/>
              <a:t>reprezentanții</a:t>
            </a:r>
            <a:r>
              <a:rPr lang="en-US" sz="2400" dirty="0"/>
              <a:t> </a:t>
            </a:r>
            <a:r>
              <a:rPr lang="en-US" sz="2400" dirty="0" err="1"/>
              <a:t>Instituțiilor</a:t>
            </a:r>
            <a:r>
              <a:rPr lang="en-US" sz="2400" dirty="0"/>
              <a:t> Supreme de Audit.</a:t>
            </a:r>
            <a:endParaRPr lang="vi-VN" sz="2400" dirty="0"/>
          </a:p>
          <a:p>
            <a:pPr fontAlgn="auto">
              <a:spcBef>
                <a:spcPts val="600"/>
              </a:spcBef>
              <a:spcAft>
                <a:spcPts val="300"/>
              </a:spcAft>
              <a:defRPr/>
            </a:pPr>
            <a:r>
              <a:rPr lang="en-US" sz="2400" dirty="0"/>
              <a:t>„</a:t>
            </a:r>
            <a:r>
              <a:rPr lang="en-US" sz="2400" dirty="0" err="1"/>
              <a:t>Liniile</a:t>
            </a:r>
            <a:r>
              <a:rPr lang="en-US" sz="2400" dirty="0"/>
              <a:t> </a:t>
            </a:r>
            <a:r>
              <a:rPr lang="en-US" sz="2400" dirty="0" err="1"/>
              <a:t>directoare</a:t>
            </a:r>
            <a:r>
              <a:rPr lang="en-US" sz="2400" dirty="0"/>
              <a:t> ale INTOSAI </a:t>
            </a:r>
            <a:r>
              <a:rPr lang="en-US" sz="2400" dirty="0" err="1"/>
              <a:t>pentru</a:t>
            </a:r>
            <a:r>
              <a:rPr lang="en-US" sz="2400" dirty="0"/>
              <a:t> </a:t>
            </a:r>
            <a:r>
              <a:rPr lang="en-US" sz="2400" dirty="0" err="1"/>
              <a:t>standardele</a:t>
            </a:r>
            <a:r>
              <a:rPr lang="en-US" sz="2400" dirty="0"/>
              <a:t> de control intern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sectorul</a:t>
            </a:r>
            <a:r>
              <a:rPr lang="en-US" sz="2400" dirty="0"/>
              <a:t> public” fac </a:t>
            </a:r>
            <a:r>
              <a:rPr lang="en-US" sz="2400" dirty="0" err="1"/>
              <a:t>parte</a:t>
            </a:r>
            <a:r>
              <a:rPr lang="en-US" sz="2400" dirty="0"/>
              <a:t> din </a:t>
            </a:r>
            <a:r>
              <a:rPr lang="en-US" sz="2400" dirty="0" err="1"/>
              <a:t>categoria</a:t>
            </a:r>
            <a:r>
              <a:rPr lang="en-US" sz="2400" dirty="0"/>
              <a:t> INTOSAI GOV (</a:t>
            </a:r>
            <a:r>
              <a:rPr lang="en-US" sz="2400" dirty="0" err="1"/>
              <a:t>orientări</a:t>
            </a:r>
            <a:r>
              <a:rPr lang="en-US" sz="2400" dirty="0"/>
              <a:t> </a:t>
            </a:r>
            <a:r>
              <a:rPr lang="en-US" sz="2400" dirty="0" err="1"/>
              <a:t>privind</a:t>
            </a:r>
            <a:r>
              <a:rPr lang="en-US" sz="2400" dirty="0"/>
              <a:t> buna </a:t>
            </a:r>
            <a:r>
              <a:rPr lang="en-US" sz="2400" dirty="0" err="1"/>
              <a:t>guvernare</a:t>
            </a:r>
            <a:r>
              <a:rPr lang="en-US" sz="2400" dirty="0"/>
              <a:t>) </a:t>
            </a:r>
            <a:r>
              <a:rPr lang="en-US" sz="2400" dirty="0" err="1"/>
              <a:t>și</a:t>
            </a:r>
            <a:r>
              <a:rPr lang="en-US" sz="2400" dirty="0"/>
              <a:t> sunt considerate </a:t>
            </a:r>
            <a:r>
              <a:rPr lang="en-US" sz="2400" dirty="0" err="1"/>
              <a:t>extrem</a:t>
            </a:r>
            <a:r>
              <a:rPr lang="en-US" sz="2400" dirty="0"/>
              <a:t> de utile </a:t>
            </a:r>
            <a:r>
              <a:rPr lang="en-US" sz="2400" dirty="0" err="1"/>
              <a:t>atât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</a:t>
            </a:r>
            <a:r>
              <a:rPr lang="en-US" sz="2400" dirty="0" err="1"/>
              <a:t>managerii</a:t>
            </a:r>
            <a:r>
              <a:rPr lang="en-US" sz="2400" dirty="0"/>
              <a:t> din </a:t>
            </a:r>
            <a:r>
              <a:rPr lang="en-US" sz="2400" dirty="0" err="1"/>
              <a:t>sectorul</a:t>
            </a:r>
            <a:r>
              <a:rPr lang="en-US" sz="2400" dirty="0"/>
              <a:t> public, </a:t>
            </a:r>
            <a:r>
              <a:rPr lang="en-US" sz="2400" dirty="0" err="1"/>
              <a:t>cât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</a:t>
            </a:r>
            <a:r>
              <a:rPr lang="en-US" sz="2400" dirty="0" err="1"/>
              <a:t>auditorii</a:t>
            </a:r>
            <a:r>
              <a:rPr lang="en-US" sz="2400" dirty="0"/>
              <a:t> </a:t>
            </a:r>
            <a:r>
              <a:rPr lang="en-US" sz="2400" dirty="0" err="1"/>
              <a:t>publici</a:t>
            </a:r>
            <a:r>
              <a:rPr lang="en-US" sz="2400" dirty="0"/>
              <a:t> </a:t>
            </a:r>
            <a:r>
              <a:rPr lang="en-US" sz="2400" dirty="0" err="1"/>
              <a:t>externi</a:t>
            </a:r>
            <a:r>
              <a:rPr lang="en-US" sz="2400" dirty="0"/>
              <a:t>.</a:t>
            </a:r>
          </a:p>
        </p:txBody>
      </p:sp>
      <p:sp>
        <p:nvSpPr>
          <p:cNvPr id="23555" name="Titel 1">
            <a:extLst>
              <a:ext uri="{FF2B5EF4-FFF2-40B4-BE49-F238E27FC236}">
                <a16:creationId xmlns:a16="http://schemas.microsoft.com/office/drawing/2014/main" id="{C628D9CD-B661-6937-7A5E-90EC5EB00F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>
                <a:latin typeface="Calibri Light" panose="020F0302020204030204" pitchFamily="34" charset="0"/>
              </a:rPr>
              <a:t>Componentele controlului intern</a:t>
            </a:r>
          </a:p>
        </p:txBody>
      </p:sp>
    </p:spTree>
    <p:extLst>
      <p:ext uri="{BB962C8B-B14F-4D97-AF65-F5344CB8AC3E}">
        <p14:creationId xmlns:p14="http://schemas.microsoft.com/office/powerpoint/2010/main" val="1786184258"/>
      </p:ext>
    </p:extLst>
  </p:cSld>
  <p:clrMapOvr>
    <a:masterClrMapping/>
  </p:clrMapOvr>
  <p:transition spd="med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C7251C-A9AA-62F8-413E-42AD2EFA3371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50863" y="1844675"/>
            <a:ext cx="11306175" cy="4525963"/>
          </a:xfrm>
        </p:spPr>
        <p:txBody>
          <a:bodyPr rtlCol="0">
            <a:noAutofit/>
          </a:bodyPr>
          <a:lstStyle/>
          <a:p>
            <a:pPr marL="0" indent="0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vi-VN" dirty="0">
                <a:latin typeface="Calibri" panose="020F0502020204030204" pitchFamily="34" charset="0"/>
                <a:cs typeface="Calibri" panose="020F0502020204030204" pitchFamily="34" charset="0"/>
              </a:rPr>
              <a:t>Potrivit Liniilor directoare INTOSAI GOV 9100), controlul intern este format din cinci componente interdependente (identice cu cele ale modelului COSO): Conform Ghidurilor INTOSAI GOV 9100), controlul intern este format din cinci componente interdependente (identice cu cele ale modelului COSO)</a:t>
            </a:r>
            <a:r>
              <a:rPr lang="en-US" dirty="0">
                <a:cs typeface="Calibri" panose="020F0502020204030204" pitchFamily="34" charset="0"/>
              </a:rPr>
              <a:t>:</a:t>
            </a:r>
          </a:p>
          <a:p>
            <a:pPr marL="731520" fontAlgn="auto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en-US" sz="2400" dirty="0" err="1">
                <a:cs typeface="Calibri" panose="020F0502020204030204" pitchFamily="34" charset="0"/>
              </a:rPr>
              <a:t>Mediu</a:t>
            </a:r>
            <a:r>
              <a:rPr lang="en-US" sz="2400" dirty="0">
                <a:cs typeface="Calibri" panose="020F0502020204030204" pitchFamily="34" charset="0"/>
              </a:rPr>
              <a:t> de control</a:t>
            </a:r>
          </a:p>
          <a:p>
            <a:pPr marL="731520" fontAlgn="auto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en-US" sz="2400" dirty="0" err="1">
                <a:cs typeface="Calibri" panose="020F0502020204030204" pitchFamily="34" charset="0"/>
              </a:rPr>
              <a:t>Evaluarea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riscurilor</a:t>
            </a:r>
            <a:endParaRPr lang="en-US" sz="2400" dirty="0">
              <a:cs typeface="Calibri" panose="020F0502020204030204" pitchFamily="34" charset="0"/>
            </a:endParaRPr>
          </a:p>
          <a:p>
            <a:pPr marL="731520" fontAlgn="auto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en-US" sz="2400" dirty="0" err="1">
                <a:cs typeface="Calibri" panose="020F0502020204030204" pitchFamily="34" charset="0"/>
              </a:rPr>
              <a:t>Activități</a:t>
            </a:r>
            <a:r>
              <a:rPr lang="en-US" sz="2400" dirty="0">
                <a:cs typeface="Calibri" panose="020F0502020204030204" pitchFamily="34" charset="0"/>
              </a:rPr>
              <a:t> de control</a:t>
            </a:r>
          </a:p>
          <a:p>
            <a:pPr marL="731520" fontAlgn="auto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en-US" sz="2400" dirty="0" err="1">
                <a:cs typeface="Calibri" panose="020F0502020204030204" pitchFamily="34" charset="0"/>
              </a:rPr>
              <a:t>Informatie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si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comunicare</a:t>
            </a:r>
            <a:endParaRPr lang="en-US" sz="2400" dirty="0">
              <a:cs typeface="Calibri" panose="020F0502020204030204" pitchFamily="34" charset="0"/>
            </a:endParaRPr>
          </a:p>
          <a:p>
            <a:pPr marL="731520" fontAlgn="auto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en-US" sz="2400" dirty="0" err="1">
                <a:cs typeface="Calibri" panose="020F0502020204030204" pitchFamily="34" charset="0"/>
              </a:rPr>
              <a:t>Monitorizarea</a:t>
            </a:r>
            <a:endParaRPr lang="vi-VN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579" name="Titel 1">
            <a:extLst>
              <a:ext uri="{FF2B5EF4-FFF2-40B4-BE49-F238E27FC236}">
                <a16:creationId xmlns:a16="http://schemas.microsoft.com/office/drawing/2014/main" id="{636C6361-9C19-C68F-8420-BD10084D5D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Standarde</a:t>
            </a:r>
            <a:r>
              <a:rPr lang="en-US" altLang="en-US" sz="4400" dirty="0">
                <a:latin typeface="Calibri Light" panose="020F0302020204030204" pitchFamily="34" charset="0"/>
              </a:rPr>
              <a:t> de control intern</a:t>
            </a:r>
          </a:p>
        </p:txBody>
      </p:sp>
    </p:spTree>
  </p:cSld>
  <p:clrMapOvr>
    <a:masterClrMapping/>
  </p:clrMapOvr>
  <p:transition spd="med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Content Placeholder 2">
            <a:extLst>
              <a:ext uri="{FF2B5EF4-FFF2-40B4-BE49-F238E27FC236}">
                <a16:creationId xmlns:a16="http://schemas.microsoft.com/office/drawing/2014/main" id="{94687E49-BBDB-312B-9365-128FBDB7A502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550863" y="1844675"/>
            <a:ext cx="11306175" cy="4525963"/>
          </a:xfrm>
        </p:spPr>
        <p:txBody>
          <a:bodyPr/>
          <a:lstStyle/>
          <a:p>
            <a: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altLang="en-US" dirty="0" err="1">
                <a:cs typeface="Calibri" panose="020F0502020204030204" pitchFamily="34" charset="0"/>
              </a:rPr>
              <a:t>Controlul</a:t>
            </a:r>
            <a:r>
              <a:rPr lang="en-US" altLang="en-US" dirty="0">
                <a:cs typeface="Calibri" panose="020F0502020204030204" pitchFamily="34" charset="0"/>
              </a:rPr>
              <a:t> intern </a:t>
            </a:r>
            <a:r>
              <a:rPr lang="en-US" altLang="en-US" dirty="0" err="1">
                <a:cs typeface="Calibri" panose="020F0502020204030204" pitchFamily="34" charset="0"/>
              </a:rPr>
              <a:t>este</a:t>
            </a:r>
            <a:r>
              <a:rPr lang="en-US" altLang="en-US" dirty="0">
                <a:cs typeface="Calibri" panose="020F0502020204030204" pitchFamily="34" charset="0"/>
              </a:rPr>
              <a:t> </a:t>
            </a:r>
            <a:r>
              <a:rPr lang="en-US" altLang="en-US" dirty="0" err="1">
                <a:cs typeface="Calibri" panose="020F0502020204030204" pitchFamily="34" charset="0"/>
              </a:rPr>
              <a:t>conceput</a:t>
            </a:r>
            <a:r>
              <a:rPr lang="en-US" altLang="en-US" dirty="0">
                <a:cs typeface="Calibri" panose="020F0502020204030204" pitchFamily="34" charset="0"/>
              </a:rPr>
              <a:t> </a:t>
            </a:r>
            <a:r>
              <a:rPr lang="en-US" altLang="en-US" dirty="0" err="1">
                <a:cs typeface="Calibri" panose="020F0502020204030204" pitchFamily="34" charset="0"/>
              </a:rPr>
              <a:t>pentru</a:t>
            </a:r>
            <a:r>
              <a:rPr lang="en-US" altLang="en-US" dirty="0">
                <a:cs typeface="Calibri" panose="020F0502020204030204" pitchFamily="34" charset="0"/>
              </a:rPr>
              <a:t> a </a:t>
            </a:r>
            <a:r>
              <a:rPr lang="en-US" altLang="en-US" dirty="0" err="1">
                <a:cs typeface="Calibri" panose="020F0502020204030204" pitchFamily="34" charset="0"/>
              </a:rPr>
              <a:t>oferi</a:t>
            </a:r>
            <a:r>
              <a:rPr lang="en-US" altLang="en-US" dirty="0">
                <a:cs typeface="Calibri" panose="020F0502020204030204" pitchFamily="34" charset="0"/>
              </a:rPr>
              <a:t> o </a:t>
            </a:r>
            <a:r>
              <a:rPr lang="en-US" altLang="en-US" dirty="0" err="1">
                <a:cs typeface="Calibri" panose="020F0502020204030204" pitchFamily="34" charset="0"/>
              </a:rPr>
              <a:t>asigurare</a:t>
            </a:r>
            <a:r>
              <a:rPr lang="en-US" altLang="en-US" dirty="0">
                <a:cs typeface="Calibri" panose="020F0502020204030204" pitchFamily="34" charset="0"/>
              </a:rPr>
              <a:t> </a:t>
            </a:r>
            <a:r>
              <a:rPr lang="en-US" altLang="en-US" dirty="0" err="1">
                <a:cs typeface="Calibri" panose="020F0502020204030204" pitchFamily="34" charset="0"/>
              </a:rPr>
              <a:t>rezonabilă</a:t>
            </a:r>
            <a:r>
              <a:rPr lang="en-US" altLang="en-US" dirty="0">
                <a:cs typeface="Calibri" panose="020F0502020204030204" pitchFamily="34" charset="0"/>
              </a:rPr>
              <a:t> cu </a:t>
            </a:r>
            <a:r>
              <a:rPr lang="en-US" altLang="en-US" dirty="0" err="1">
                <a:cs typeface="Calibri" panose="020F0502020204030204" pitchFamily="34" charset="0"/>
              </a:rPr>
              <a:t>privire</a:t>
            </a:r>
            <a:r>
              <a:rPr lang="en-US" altLang="en-US" dirty="0">
                <a:cs typeface="Calibri" panose="020F0502020204030204" pitchFamily="34" charset="0"/>
              </a:rPr>
              <a:t> la </a:t>
            </a:r>
            <a:r>
              <a:rPr lang="en-US" altLang="en-US" dirty="0" err="1">
                <a:cs typeface="Calibri" panose="020F0502020204030204" pitchFamily="34" charset="0"/>
              </a:rPr>
              <a:t>realizarea</a:t>
            </a:r>
            <a:r>
              <a:rPr lang="en-US" altLang="en-US" dirty="0">
                <a:cs typeface="Calibri" panose="020F0502020204030204" pitchFamily="34" charset="0"/>
              </a:rPr>
              <a:t> </a:t>
            </a:r>
            <a:r>
              <a:rPr lang="en-US" altLang="en-US" dirty="0" err="1">
                <a:cs typeface="Calibri" panose="020F0502020204030204" pitchFamily="34" charset="0"/>
              </a:rPr>
              <a:t>obiectivelor</a:t>
            </a:r>
            <a:r>
              <a:rPr lang="en-US" altLang="en-US" dirty="0">
                <a:cs typeface="Calibri" panose="020F0502020204030204" pitchFamily="34" charset="0"/>
              </a:rPr>
              <a:t> </a:t>
            </a:r>
            <a:r>
              <a:rPr lang="en-US" altLang="en-US" dirty="0" err="1">
                <a:cs typeface="Calibri" panose="020F0502020204030204" pitchFamily="34" charset="0"/>
              </a:rPr>
              <a:t>generale</a:t>
            </a:r>
            <a:r>
              <a:rPr lang="en-US" altLang="en-US" dirty="0">
                <a:cs typeface="Calibri" panose="020F0502020204030204" pitchFamily="34" charset="0"/>
              </a:rPr>
              <a:t> ale </a:t>
            </a:r>
            <a:r>
              <a:rPr lang="en-US" altLang="en-US" dirty="0" err="1">
                <a:cs typeface="Calibri" panose="020F0502020204030204" pitchFamily="34" charset="0"/>
              </a:rPr>
              <a:t>instituției</a:t>
            </a:r>
            <a:r>
              <a:rPr lang="en-US" altLang="en-US" dirty="0">
                <a:cs typeface="Calibri" panose="020F0502020204030204" pitchFamily="34" charset="0"/>
              </a:rPr>
              <a:t>.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altLang="en-US" dirty="0" err="1">
                <a:cs typeface="Calibri" panose="020F0502020204030204" pitchFamily="34" charset="0"/>
              </a:rPr>
              <a:t>Obiectivele</a:t>
            </a:r>
            <a:r>
              <a:rPr lang="en-US" altLang="en-US" dirty="0">
                <a:cs typeface="Calibri" panose="020F0502020204030204" pitchFamily="34" charset="0"/>
              </a:rPr>
              <a:t> </a:t>
            </a:r>
            <a:r>
              <a:rPr lang="en-US" altLang="en-US" dirty="0" err="1">
                <a:cs typeface="Calibri" panose="020F0502020204030204" pitchFamily="34" charset="0"/>
              </a:rPr>
              <a:t>clar</a:t>
            </a:r>
            <a:r>
              <a:rPr lang="en-US" altLang="en-US" dirty="0">
                <a:cs typeface="Calibri" panose="020F0502020204030204" pitchFamily="34" charset="0"/>
              </a:rPr>
              <a:t> </a:t>
            </a:r>
            <a:r>
              <a:rPr lang="en-US" altLang="en-US" dirty="0" err="1">
                <a:cs typeface="Calibri" panose="020F0502020204030204" pitchFamily="34" charset="0"/>
              </a:rPr>
              <a:t>stabilite</a:t>
            </a:r>
            <a:r>
              <a:rPr lang="en-US" altLang="en-US" dirty="0">
                <a:cs typeface="Calibri" panose="020F0502020204030204" pitchFamily="34" charset="0"/>
              </a:rPr>
              <a:t> de </a:t>
            </a:r>
            <a:r>
              <a:rPr lang="en-US" altLang="en-US" dirty="0" err="1">
                <a:cs typeface="Calibri" panose="020F0502020204030204" pitchFamily="34" charset="0"/>
              </a:rPr>
              <a:t>conducătorii</a:t>
            </a:r>
            <a:r>
              <a:rPr lang="en-US" altLang="en-US" dirty="0">
                <a:cs typeface="Calibri" panose="020F0502020204030204" pitchFamily="34" charset="0"/>
              </a:rPr>
              <a:t> </a:t>
            </a:r>
            <a:r>
              <a:rPr lang="en-US" altLang="en-US" dirty="0" err="1">
                <a:cs typeface="Calibri" panose="020F0502020204030204" pitchFamily="34" charset="0"/>
              </a:rPr>
              <a:t>entității</a:t>
            </a:r>
            <a:r>
              <a:rPr lang="en-US" altLang="en-US" dirty="0">
                <a:cs typeface="Calibri" panose="020F0502020204030204" pitchFamily="34" charset="0"/>
              </a:rPr>
              <a:t> </a:t>
            </a:r>
            <a:r>
              <a:rPr lang="en-US" altLang="en-US" dirty="0" err="1">
                <a:cs typeface="Calibri" panose="020F0502020204030204" pitchFamily="34" charset="0"/>
              </a:rPr>
              <a:t>și</a:t>
            </a:r>
            <a:r>
              <a:rPr lang="en-US" altLang="en-US" dirty="0">
                <a:cs typeface="Calibri" panose="020F0502020204030204" pitchFamily="34" charset="0"/>
              </a:rPr>
              <a:t> </a:t>
            </a:r>
            <a:r>
              <a:rPr lang="en-US" altLang="en-US" dirty="0" err="1">
                <a:cs typeface="Calibri" panose="020F0502020204030204" pitchFamily="34" charset="0"/>
              </a:rPr>
              <a:t>planificarea</a:t>
            </a:r>
            <a:r>
              <a:rPr lang="en-US" altLang="en-US" dirty="0">
                <a:cs typeface="Calibri" panose="020F0502020204030204" pitchFamily="34" charset="0"/>
              </a:rPr>
              <a:t> </a:t>
            </a:r>
            <a:r>
              <a:rPr lang="en-US" altLang="en-US" dirty="0" err="1">
                <a:cs typeface="Calibri" panose="020F0502020204030204" pitchFamily="34" charset="0"/>
              </a:rPr>
              <a:t>adecvată</a:t>
            </a:r>
            <a:r>
              <a:rPr lang="en-US" altLang="en-US" dirty="0">
                <a:cs typeface="Calibri" panose="020F0502020204030204" pitchFamily="34" charset="0"/>
              </a:rPr>
              <a:t> a </a:t>
            </a:r>
            <a:r>
              <a:rPr lang="en-US" altLang="en-US" dirty="0" err="1">
                <a:cs typeface="Calibri" panose="020F0502020204030204" pitchFamily="34" charset="0"/>
              </a:rPr>
              <a:t>bugetului</a:t>
            </a:r>
            <a:r>
              <a:rPr lang="en-US" altLang="en-US" dirty="0">
                <a:cs typeface="Calibri" panose="020F0502020204030204" pitchFamily="34" charset="0"/>
              </a:rPr>
              <a:t> sunt o </a:t>
            </a:r>
            <a:r>
              <a:rPr lang="en-US" altLang="en-US" dirty="0" err="1">
                <a:cs typeface="Calibri" panose="020F0502020204030204" pitchFamily="34" charset="0"/>
              </a:rPr>
              <a:t>condiție</a:t>
            </a:r>
            <a:r>
              <a:rPr lang="en-US" altLang="en-US" dirty="0">
                <a:cs typeface="Calibri" panose="020F0502020204030204" pitchFamily="34" charset="0"/>
              </a:rPr>
              <a:t> </a:t>
            </a:r>
            <a:r>
              <a:rPr lang="en-US" altLang="en-US" dirty="0" err="1">
                <a:cs typeface="Calibri" panose="020F0502020204030204" pitchFamily="34" charset="0"/>
              </a:rPr>
              <a:t>obligatorie</a:t>
            </a:r>
            <a:r>
              <a:rPr lang="en-US" altLang="en-US" dirty="0">
                <a:cs typeface="Calibri" panose="020F0502020204030204" pitchFamily="34" charset="0"/>
              </a:rPr>
              <a:t> </a:t>
            </a:r>
            <a:r>
              <a:rPr lang="en-US" altLang="en-US" dirty="0" err="1">
                <a:cs typeface="Calibri" panose="020F0502020204030204" pitchFamily="34" charset="0"/>
              </a:rPr>
              <a:t>pentru</a:t>
            </a:r>
            <a:r>
              <a:rPr lang="en-US" altLang="en-US" dirty="0">
                <a:cs typeface="Calibri" panose="020F0502020204030204" pitchFamily="34" charset="0"/>
              </a:rPr>
              <a:t> un control intern </a:t>
            </a:r>
            <a:r>
              <a:rPr lang="en-US" altLang="en-US" dirty="0" err="1">
                <a:cs typeface="Calibri" panose="020F0502020204030204" pitchFamily="34" charset="0"/>
              </a:rPr>
              <a:t>eficient</a:t>
            </a:r>
            <a:r>
              <a:rPr lang="en-US" altLang="en-US" dirty="0">
                <a:cs typeface="Calibri" panose="020F0502020204030204" pitchFamily="34" charset="0"/>
              </a:rPr>
              <a:t>.</a:t>
            </a:r>
          </a:p>
        </p:txBody>
      </p:sp>
      <p:sp>
        <p:nvSpPr>
          <p:cNvPr id="25603" name="Titel 1">
            <a:extLst>
              <a:ext uri="{FF2B5EF4-FFF2-40B4-BE49-F238E27FC236}">
                <a16:creationId xmlns:a16="http://schemas.microsoft.com/office/drawing/2014/main" id="{331AFA0F-7B84-2EEB-9799-448697309F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Standarde</a:t>
            </a:r>
            <a:r>
              <a:rPr lang="en-US" altLang="en-US" sz="4400" dirty="0">
                <a:latin typeface="Calibri Light" panose="020F0302020204030204" pitchFamily="34" charset="0"/>
              </a:rPr>
              <a:t> de control intern</a:t>
            </a:r>
          </a:p>
        </p:txBody>
      </p:sp>
    </p:spTree>
  </p:cSld>
  <p:clrMapOvr>
    <a:masterClrMapping/>
  </p:clrMapOvr>
  <p:transition spd="med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Content Placeholder 2">
            <a:extLst>
              <a:ext uri="{FF2B5EF4-FFF2-40B4-BE49-F238E27FC236}">
                <a16:creationId xmlns:a16="http://schemas.microsoft.com/office/drawing/2014/main" id="{F8D8351C-7317-0580-FB5C-A691FB8D126C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623888" y="1916113"/>
            <a:ext cx="11088687" cy="5218112"/>
          </a:xfrm>
        </p:spPr>
        <p:txBody>
          <a:bodyPr/>
          <a:lstStyle/>
          <a:p>
            <a:pPr>
              <a:spcBef>
                <a:spcPts val="600"/>
              </a:spcBef>
            </a:pPr>
            <a:r>
              <a:rPr lang="en-US" altLang="en-US" dirty="0" err="1"/>
              <a:t>Mediul</a:t>
            </a:r>
            <a:r>
              <a:rPr lang="en-US" altLang="en-US" dirty="0"/>
              <a:t> de control </a:t>
            </a:r>
            <a:r>
              <a:rPr lang="en-US" altLang="en-US" dirty="0" err="1"/>
              <a:t>cuprinde</a:t>
            </a:r>
            <a:r>
              <a:rPr lang="en-US" altLang="en-US" dirty="0"/>
              <a:t> </a:t>
            </a:r>
            <a:r>
              <a:rPr lang="en-US" altLang="en-US" dirty="0" err="1"/>
              <a:t>atitudinea</a:t>
            </a:r>
            <a:r>
              <a:rPr lang="en-US" altLang="en-US" dirty="0"/>
              <a:t> </a:t>
            </a:r>
            <a:r>
              <a:rPr lang="en-US" altLang="en-US" dirty="0" err="1"/>
              <a:t>generală</a:t>
            </a:r>
            <a:r>
              <a:rPr lang="en-US" altLang="en-US" dirty="0"/>
              <a:t>, </a:t>
            </a:r>
            <a:r>
              <a:rPr lang="en-US" altLang="en-US" dirty="0" err="1"/>
              <a:t>conștientizarea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acțiunile</a:t>
            </a:r>
            <a:r>
              <a:rPr lang="en-US" altLang="en-US" dirty="0"/>
              <a:t> </a:t>
            </a:r>
            <a:r>
              <a:rPr lang="en-US" altLang="en-US" dirty="0" err="1"/>
              <a:t>întreprinse</a:t>
            </a:r>
            <a:r>
              <a:rPr lang="en-US" altLang="en-US" dirty="0"/>
              <a:t> de </a:t>
            </a:r>
            <a:r>
              <a:rPr lang="en-US" altLang="en-US" dirty="0" err="1"/>
              <a:t>conducere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de </a:t>
            </a:r>
            <a:r>
              <a:rPr lang="en-US" altLang="en-US" dirty="0" err="1"/>
              <a:t>cei</a:t>
            </a:r>
            <a:r>
              <a:rPr lang="en-US" altLang="en-US" dirty="0"/>
              <a:t> </a:t>
            </a:r>
            <a:r>
              <a:rPr lang="en-US" altLang="en-US" dirty="0" err="1"/>
              <a:t>însărcinați</a:t>
            </a:r>
            <a:r>
              <a:rPr lang="en-US" altLang="en-US" dirty="0"/>
              <a:t> cu </a:t>
            </a:r>
            <a:r>
              <a:rPr lang="en-US" altLang="en-US" dirty="0" err="1"/>
              <a:t>guvernanța</a:t>
            </a:r>
            <a:r>
              <a:rPr lang="en-US" altLang="en-US" dirty="0"/>
              <a:t> cu </a:t>
            </a:r>
            <a:r>
              <a:rPr lang="en-US" altLang="en-US" dirty="0" err="1"/>
              <a:t>privire</a:t>
            </a:r>
            <a:r>
              <a:rPr lang="en-US" altLang="en-US" dirty="0"/>
              <a:t> la </a:t>
            </a:r>
            <a:r>
              <a:rPr lang="en-US" altLang="en-US" dirty="0" err="1"/>
              <a:t>sistemul</a:t>
            </a:r>
            <a:r>
              <a:rPr lang="en-US" altLang="en-US" dirty="0"/>
              <a:t> de control intern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importanța</a:t>
            </a:r>
            <a:r>
              <a:rPr lang="en-US" altLang="en-US" dirty="0"/>
              <a:t> </a:t>
            </a:r>
            <a:r>
              <a:rPr lang="en-US" altLang="en-US" dirty="0" err="1"/>
              <a:t>acestuia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cadrul</a:t>
            </a:r>
            <a:r>
              <a:rPr lang="en-US" altLang="en-US" dirty="0"/>
              <a:t> </a:t>
            </a:r>
            <a:r>
              <a:rPr lang="en-US" altLang="en-US" dirty="0" err="1"/>
              <a:t>entității</a:t>
            </a:r>
            <a:r>
              <a:rPr lang="en-US" altLang="en-US" dirty="0"/>
              <a:t>.</a:t>
            </a:r>
          </a:p>
          <a:p>
            <a:pPr>
              <a:spcBef>
                <a:spcPts val="600"/>
              </a:spcBef>
            </a:pPr>
            <a:r>
              <a:rPr lang="en-US" altLang="en-US" dirty="0" err="1"/>
              <a:t>Mediul</a:t>
            </a:r>
            <a:r>
              <a:rPr lang="en-US" altLang="en-US" dirty="0"/>
              <a:t> de control </a:t>
            </a:r>
            <a:r>
              <a:rPr lang="en-US" altLang="en-US" dirty="0" err="1"/>
              <a:t>dă</a:t>
            </a:r>
            <a:r>
              <a:rPr lang="en-US" altLang="en-US" dirty="0"/>
              <a:t> </a:t>
            </a:r>
            <a:r>
              <a:rPr lang="en-US" altLang="en-US" dirty="0" err="1"/>
              <a:t>tonul</a:t>
            </a:r>
            <a:r>
              <a:rPr lang="en-US" altLang="en-US" dirty="0"/>
              <a:t> </a:t>
            </a:r>
            <a:r>
              <a:rPr lang="en-US" altLang="en-US" dirty="0" err="1"/>
              <a:t>organizației</a:t>
            </a:r>
            <a:r>
              <a:rPr lang="en-US" altLang="en-US" dirty="0"/>
              <a:t>, </a:t>
            </a:r>
            <a:r>
              <a:rPr lang="en-US" altLang="en-US" dirty="0" err="1"/>
              <a:t>influențând</a:t>
            </a:r>
            <a:r>
              <a:rPr lang="en-US" altLang="en-US" dirty="0"/>
              <a:t> </a:t>
            </a:r>
            <a:r>
              <a:rPr lang="en-US" altLang="en-US" dirty="0" err="1"/>
              <a:t>conștiința</a:t>
            </a:r>
            <a:r>
              <a:rPr lang="en-US" altLang="en-US" dirty="0"/>
              <a:t> de control la </a:t>
            </a:r>
            <a:r>
              <a:rPr lang="en-US" altLang="en-US" dirty="0" err="1"/>
              <a:t>nivelul</a:t>
            </a:r>
            <a:r>
              <a:rPr lang="en-US" altLang="en-US" dirty="0"/>
              <a:t> </a:t>
            </a:r>
            <a:r>
              <a:rPr lang="en-US" altLang="en-US" dirty="0" err="1"/>
              <a:t>personalului</a:t>
            </a:r>
            <a:r>
              <a:rPr lang="en-US" altLang="en-US" dirty="0"/>
              <a:t>.</a:t>
            </a:r>
            <a:endParaRPr lang="vi-VN" altLang="en-US" dirty="0"/>
          </a:p>
          <a:p>
            <a:pPr>
              <a:spcBef>
                <a:spcPts val="600"/>
              </a:spcBef>
            </a:pPr>
            <a:r>
              <a:rPr lang="en-US" altLang="en-US" dirty="0" err="1"/>
              <a:t>Reprezintă</a:t>
            </a:r>
            <a:r>
              <a:rPr lang="en-US" altLang="en-US" dirty="0"/>
              <a:t> </a:t>
            </a:r>
            <a:r>
              <a:rPr lang="en-US" altLang="en-US" dirty="0" err="1"/>
              <a:t>baza</a:t>
            </a:r>
            <a:r>
              <a:rPr lang="en-US" altLang="en-US" dirty="0"/>
              <a:t> </a:t>
            </a:r>
            <a:r>
              <a:rPr lang="en-US" altLang="en-US" dirty="0" err="1"/>
              <a:t>tuturor</a:t>
            </a:r>
            <a:r>
              <a:rPr lang="en-US" altLang="en-US" dirty="0"/>
              <a:t> </a:t>
            </a:r>
            <a:r>
              <a:rPr lang="en-US" altLang="en-US" dirty="0" err="1"/>
              <a:t>celorlalte</a:t>
            </a:r>
            <a:r>
              <a:rPr lang="en-US" altLang="en-US" dirty="0"/>
              <a:t> </a:t>
            </a:r>
            <a:r>
              <a:rPr lang="en-US" altLang="en-US" dirty="0" err="1"/>
              <a:t>componente</a:t>
            </a:r>
            <a:r>
              <a:rPr lang="en-US" altLang="en-US" dirty="0"/>
              <a:t> ale </a:t>
            </a:r>
            <a:r>
              <a:rPr lang="en-US" altLang="en-US" dirty="0" err="1"/>
              <a:t>controlului</a:t>
            </a:r>
            <a:r>
              <a:rPr lang="en-US" altLang="en-US" dirty="0"/>
              <a:t> intern, </a:t>
            </a:r>
            <a:r>
              <a:rPr lang="en-US" altLang="en-US" dirty="0" err="1"/>
              <a:t>asigurând</a:t>
            </a:r>
            <a:r>
              <a:rPr lang="en-US" altLang="en-US" dirty="0"/>
              <a:t> o </a:t>
            </a:r>
            <a:r>
              <a:rPr lang="en-US" altLang="en-US" dirty="0" err="1"/>
              <a:t>disciplină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cadrul</a:t>
            </a:r>
            <a:r>
              <a:rPr lang="en-US" altLang="en-US" dirty="0"/>
              <a:t> </a:t>
            </a:r>
            <a:r>
              <a:rPr lang="en-US" altLang="en-US" dirty="0" err="1"/>
              <a:t>organizației</a:t>
            </a:r>
            <a:r>
              <a:rPr lang="en-US" altLang="en-US" dirty="0"/>
              <a:t> care </a:t>
            </a:r>
            <a:r>
              <a:rPr lang="en-US" altLang="en-US" dirty="0" err="1"/>
              <a:t>trebuie</a:t>
            </a:r>
            <a:r>
              <a:rPr lang="en-US" altLang="en-US" dirty="0"/>
              <a:t> </a:t>
            </a:r>
            <a:r>
              <a:rPr lang="en-US" altLang="en-US" dirty="0" err="1"/>
              <a:t>respectată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o </a:t>
            </a:r>
            <a:r>
              <a:rPr lang="en-US" altLang="en-US" dirty="0" err="1"/>
              <a:t>structură</a:t>
            </a:r>
            <a:r>
              <a:rPr lang="en-US" altLang="en-US" dirty="0"/>
              <a:t> a </a:t>
            </a:r>
            <a:r>
              <a:rPr lang="en-US" altLang="en-US" dirty="0" err="1"/>
              <a:t>entității</a:t>
            </a:r>
            <a:r>
              <a:rPr lang="en-US" altLang="en-US" dirty="0"/>
              <a:t>, </a:t>
            </a:r>
            <a:r>
              <a:rPr lang="en-US" altLang="en-US" dirty="0" err="1"/>
              <a:t>astfel</a:t>
            </a:r>
            <a:r>
              <a:rPr lang="en-US" altLang="en-US" dirty="0"/>
              <a:t> </a:t>
            </a:r>
            <a:r>
              <a:rPr lang="en-US" altLang="en-US" dirty="0" err="1"/>
              <a:t>încât</a:t>
            </a:r>
            <a:r>
              <a:rPr lang="en-US" altLang="en-US" dirty="0"/>
              <a:t> </a:t>
            </a:r>
            <a:r>
              <a:rPr lang="en-US" altLang="en-US" dirty="0" err="1"/>
              <a:t>sistemul</a:t>
            </a:r>
            <a:r>
              <a:rPr lang="en-US" altLang="en-US" dirty="0"/>
              <a:t> de control intern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poată</a:t>
            </a:r>
            <a:r>
              <a:rPr lang="en-US" altLang="en-US" dirty="0"/>
              <a:t> fi </a:t>
            </a:r>
            <a:r>
              <a:rPr lang="en-US" altLang="en-US" dirty="0" err="1"/>
              <a:t>aplicat</a:t>
            </a:r>
            <a:r>
              <a:rPr lang="en-US" altLang="en-US" dirty="0"/>
              <a:t> </a:t>
            </a:r>
            <a:r>
              <a:rPr lang="en-US" altLang="en-US" dirty="0" err="1"/>
              <a:t>eficient</a:t>
            </a:r>
            <a:r>
              <a:rPr lang="en-US" altLang="en-US" dirty="0"/>
              <a:t>.</a:t>
            </a:r>
            <a:endParaRPr lang="vi-VN" altLang="en-US" dirty="0"/>
          </a:p>
          <a:p>
            <a:pPr>
              <a:spcBef>
                <a:spcPts val="600"/>
              </a:spcBef>
            </a:pPr>
            <a:r>
              <a:rPr lang="en-US" altLang="en-US" dirty="0" err="1"/>
              <a:t>Mediul</a:t>
            </a:r>
            <a:r>
              <a:rPr lang="en-US" altLang="en-US" dirty="0"/>
              <a:t> de control intern </a:t>
            </a:r>
            <a:r>
              <a:rPr lang="en-US" altLang="en-US" dirty="0" err="1"/>
              <a:t>este</a:t>
            </a:r>
            <a:r>
              <a:rPr lang="en-US" altLang="en-US" dirty="0"/>
              <a:t> un instrument </a:t>
            </a:r>
            <a:r>
              <a:rPr lang="en-US" altLang="en-US" dirty="0" err="1"/>
              <a:t>eficient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prevenirea</a:t>
            </a:r>
            <a:r>
              <a:rPr lang="en-US" altLang="en-US" dirty="0"/>
              <a:t> </a:t>
            </a:r>
            <a:r>
              <a:rPr lang="en-US" altLang="en-US" dirty="0" err="1"/>
              <a:t>corupției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fraudei</a:t>
            </a:r>
            <a:r>
              <a:rPr lang="en-US" altLang="en-US" dirty="0"/>
              <a:t>.</a:t>
            </a:r>
            <a:endParaRPr lang="vi-VN" altLang="en-US" dirty="0"/>
          </a:p>
        </p:txBody>
      </p:sp>
      <p:sp>
        <p:nvSpPr>
          <p:cNvPr id="26627" name="Titel 1">
            <a:extLst>
              <a:ext uri="{FF2B5EF4-FFF2-40B4-BE49-F238E27FC236}">
                <a16:creationId xmlns:a16="http://schemas.microsoft.com/office/drawing/2014/main" id="{67E8CDE3-53F4-BCEC-D5BB-5EC0071927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Mediul</a:t>
            </a:r>
            <a:r>
              <a:rPr lang="en-US" altLang="en-US" sz="4400" dirty="0">
                <a:latin typeface="Calibri Light" panose="020F0302020204030204" pitchFamily="34" charset="0"/>
              </a:rPr>
              <a:t> de control</a:t>
            </a:r>
          </a:p>
        </p:txBody>
      </p:sp>
    </p:spTree>
  </p:cSld>
  <p:clrMapOvr>
    <a:masterClrMapping/>
  </p:clrMapOvr>
  <p:transition spd="med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42C8D8-A871-3363-80A3-C8F59C50B111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23888" y="1916113"/>
            <a:ext cx="11088687" cy="5218112"/>
          </a:xfrm>
        </p:spPr>
        <p:txBody>
          <a:bodyPr rtlCol="0">
            <a:noAutofit/>
          </a:bodyPr>
          <a:lstStyle/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en-US" dirty="0" err="1"/>
              <a:t>Elementele</a:t>
            </a:r>
            <a:r>
              <a:rPr lang="en-US" dirty="0"/>
              <a:t> care </a:t>
            </a:r>
            <a:r>
              <a:rPr lang="en-US" dirty="0" err="1"/>
              <a:t>definesc</a:t>
            </a:r>
            <a:r>
              <a:rPr lang="en-US" dirty="0"/>
              <a:t> </a:t>
            </a:r>
            <a:r>
              <a:rPr lang="en-US" dirty="0" err="1"/>
              <a:t>mediul</a:t>
            </a:r>
            <a:r>
              <a:rPr lang="en-US" dirty="0"/>
              <a:t> de control sunt:</a:t>
            </a:r>
            <a:endParaRPr lang="vi-VN" dirty="0"/>
          </a:p>
          <a:p>
            <a:pPr marL="731520" fontAlgn="auto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2400" dirty="0" err="1"/>
              <a:t>integritatea</a:t>
            </a:r>
            <a:r>
              <a:rPr lang="en-US" sz="2400" dirty="0"/>
              <a:t> </a:t>
            </a:r>
            <a:r>
              <a:rPr lang="en-US" sz="2400" dirty="0" err="1"/>
              <a:t>personală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profesională</a:t>
            </a:r>
            <a:r>
              <a:rPr lang="en-US" sz="2400" dirty="0"/>
              <a:t>, </a:t>
            </a:r>
            <a:r>
              <a:rPr lang="en-US" sz="2400" dirty="0" err="1"/>
              <a:t>valorile</a:t>
            </a:r>
            <a:r>
              <a:rPr lang="en-US" sz="2400" dirty="0"/>
              <a:t> </a:t>
            </a:r>
            <a:r>
              <a:rPr lang="en-US" sz="2400" dirty="0" err="1"/>
              <a:t>etice</a:t>
            </a:r>
            <a:r>
              <a:rPr lang="en-US" sz="2400" dirty="0"/>
              <a:t> </a:t>
            </a:r>
            <a:r>
              <a:rPr lang="en-US" sz="2400" dirty="0" err="1"/>
              <a:t>stabilite</a:t>
            </a:r>
            <a:r>
              <a:rPr lang="en-US" sz="2400" dirty="0"/>
              <a:t> de </a:t>
            </a:r>
            <a:r>
              <a:rPr lang="en-US" sz="2400" dirty="0" err="1"/>
              <a:t>conducere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</a:t>
            </a:r>
            <a:r>
              <a:rPr lang="en-US" sz="2400" dirty="0" err="1"/>
              <a:t>întregul</a:t>
            </a:r>
            <a:r>
              <a:rPr lang="en-US" sz="2400" dirty="0"/>
              <a:t> personal, </a:t>
            </a:r>
            <a:r>
              <a:rPr lang="en-US" sz="2400" dirty="0" err="1"/>
              <a:t>inclusiv</a:t>
            </a:r>
            <a:r>
              <a:rPr lang="en-US" sz="2400" dirty="0"/>
              <a:t> o </a:t>
            </a:r>
            <a:r>
              <a:rPr lang="en-US" sz="2400" dirty="0" err="1"/>
              <a:t>atitudine</a:t>
            </a:r>
            <a:r>
              <a:rPr lang="en-US" sz="2400" dirty="0"/>
              <a:t> de </a:t>
            </a:r>
            <a:r>
              <a:rPr lang="en-US" sz="2400" dirty="0" err="1"/>
              <a:t>susținere</a:t>
            </a:r>
            <a:r>
              <a:rPr lang="en-US" sz="2400" dirty="0"/>
              <a:t> </a:t>
            </a:r>
            <a:r>
              <a:rPr lang="en-US" sz="2400" dirty="0" err="1"/>
              <a:t>permanentă</a:t>
            </a:r>
            <a:r>
              <a:rPr lang="en-US" sz="2400" dirty="0"/>
              <a:t> </a:t>
            </a:r>
            <a:r>
              <a:rPr lang="en-US" sz="2400" dirty="0" err="1"/>
              <a:t>față</a:t>
            </a:r>
            <a:r>
              <a:rPr lang="en-US" sz="2400" dirty="0"/>
              <a:t> de </a:t>
            </a:r>
            <a:r>
              <a:rPr lang="en-US" sz="2400" dirty="0" err="1"/>
              <a:t>controlul</a:t>
            </a:r>
            <a:r>
              <a:rPr lang="en-US" sz="2400" dirty="0"/>
              <a:t> intern;</a:t>
            </a:r>
            <a:endParaRPr lang="vi-VN" sz="2400" dirty="0"/>
          </a:p>
          <a:p>
            <a:pPr marL="731520" fontAlgn="auto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2400" dirty="0"/>
              <a:t>o </a:t>
            </a:r>
            <a:r>
              <a:rPr lang="en-US" sz="2400" dirty="0" err="1"/>
              <a:t>preocupare</a:t>
            </a:r>
            <a:r>
              <a:rPr lang="en-US" sz="2400" dirty="0"/>
              <a:t> </a:t>
            </a:r>
            <a:r>
              <a:rPr lang="en-US" sz="2400" dirty="0" err="1"/>
              <a:t>continuă</a:t>
            </a:r>
            <a:r>
              <a:rPr lang="en-US" sz="2400" dirty="0"/>
              <a:t> a </a:t>
            </a:r>
            <a:r>
              <a:rPr lang="en-US" sz="2400" dirty="0" err="1"/>
              <a:t>managementului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</a:t>
            </a:r>
            <a:r>
              <a:rPr lang="en-US" sz="2400" dirty="0" err="1"/>
              <a:t>competența</a:t>
            </a:r>
            <a:r>
              <a:rPr lang="en-US" sz="2400" dirty="0"/>
              <a:t> </a:t>
            </a:r>
            <a:r>
              <a:rPr lang="en-US" sz="2400" dirty="0" err="1"/>
              <a:t>personalului</a:t>
            </a:r>
            <a:r>
              <a:rPr lang="en-US" sz="2400" dirty="0"/>
              <a:t>;</a:t>
            </a:r>
            <a:endParaRPr lang="vi-VN" sz="2400" dirty="0"/>
          </a:p>
          <a:p>
            <a:pPr marL="731520" fontAlgn="auto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2400" dirty="0"/>
              <a:t>„</a:t>
            </a:r>
            <a:r>
              <a:rPr lang="en-US" sz="2400" dirty="0" err="1"/>
              <a:t>tonul</a:t>
            </a:r>
            <a:r>
              <a:rPr lang="en-US" sz="2400" dirty="0"/>
              <a:t> </a:t>
            </a:r>
            <a:r>
              <a:rPr lang="en-US" sz="2400" dirty="0" err="1"/>
              <a:t>dat</a:t>
            </a:r>
            <a:r>
              <a:rPr lang="en-US" sz="2400" dirty="0"/>
              <a:t> de sus” (</a:t>
            </a:r>
            <a:r>
              <a:rPr lang="en-US" sz="2400" dirty="0" err="1"/>
              <a:t>filozofia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stilul</a:t>
            </a:r>
            <a:r>
              <a:rPr lang="en-US" sz="2400" dirty="0"/>
              <a:t> de </a:t>
            </a:r>
            <a:r>
              <a:rPr lang="en-US" sz="2400" dirty="0" err="1"/>
              <a:t>activitate</a:t>
            </a:r>
            <a:r>
              <a:rPr lang="en-US" sz="2400" dirty="0"/>
              <a:t> al </a:t>
            </a:r>
            <a:r>
              <a:rPr lang="en-US" sz="2400" dirty="0" err="1"/>
              <a:t>managementului</a:t>
            </a:r>
            <a:r>
              <a:rPr lang="en-US" sz="2400" dirty="0"/>
              <a:t>);</a:t>
            </a:r>
            <a:endParaRPr lang="vi-VN" sz="2400" dirty="0"/>
          </a:p>
          <a:p>
            <a:pPr marL="731520" fontAlgn="auto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2400" dirty="0" err="1"/>
              <a:t>structura</a:t>
            </a:r>
            <a:r>
              <a:rPr lang="en-US" sz="2400" dirty="0"/>
              <a:t> </a:t>
            </a:r>
            <a:r>
              <a:rPr lang="en-US" sz="2400" dirty="0" err="1"/>
              <a:t>organizatorica</a:t>
            </a:r>
            <a:r>
              <a:rPr lang="en-US" sz="2400" dirty="0"/>
              <a:t> a </a:t>
            </a:r>
            <a:r>
              <a:rPr lang="en-US" sz="2400" dirty="0" err="1"/>
              <a:t>entitatii</a:t>
            </a:r>
            <a:r>
              <a:rPr lang="en-US" sz="2400" dirty="0"/>
              <a:t>;</a:t>
            </a:r>
          </a:p>
          <a:p>
            <a:pPr marL="731520" fontAlgn="auto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vi-VN" sz="2400" dirty="0"/>
              <a:t>Politica și practicile de resurse umane.</a:t>
            </a:r>
            <a:endParaRPr lang="en-US" sz="2400" dirty="0"/>
          </a:p>
        </p:txBody>
      </p:sp>
      <p:sp>
        <p:nvSpPr>
          <p:cNvPr id="27651" name="Titel 1">
            <a:extLst>
              <a:ext uri="{FF2B5EF4-FFF2-40B4-BE49-F238E27FC236}">
                <a16:creationId xmlns:a16="http://schemas.microsoft.com/office/drawing/2014/main" id="{14E0AECB-C3B2-D249-E344-33D55BC48D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Mediul</a:t>
            </a:r>
            <a:r>
              <a:rPr lang="en-US" altLang="en-US" sz="4400" dirty="0">
                <a:latin typeface="Calibri Light" panose="020F0302020204030204" pitchFamily="34" charset="0"/>
              </a:rPr>
              <a:t> de control</a:t>
            </a:r>
          </a:p>
        </p:txBody>
      </p:sp>
    </p:spTree>
  </p:cSld>
  <p:clrMapOvr>
    <a:masterClrMapping/>
  </p:clrMapOvr>
  <p:transition spd="med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ontent Placeholder 2">
            <a:extLst>
              <a:ext uri="{FF2B5EF4-FFF2-40B4-BE49-F238E27FC236}">
                <a16:creationId xmlns:a16="http://schemas.microsoft.com/office/drawing/2014/main" id="{B4FF334F-1539-76EC-EEB0-B1F4261295A9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560388" y="1844675"/>
            <a:ext cx="11152187" cy="5545138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vi-VN" altLang="en-US" dirty="0">
                <a:latin typeface="Calibri" panose="020F0502020204030204" pitchFamily="34" charset="0"/>
                <a:cs typeface="Calibri" panose="020F0502020204030204" pitchFamily="34" charset="0"/>
              </a:rPr>
              <a:t>Controalele securității cibernetice sunt mecanisme pentru a preveni, detecta și atenua amenințările și atacurile cibernetice..</a:t>
            </a:r>
            <a:endParaRPr lang="en-US" altLang="en-US" dirty="0">
              <a:cs typeface="Calibri" panose="020F050202020403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vi-VN" altLang="en-US" dirty="0">
                <a:latin typeface="Calibri" panose="020F0502020204030204" pitchFamily="34" charset="0"/>
                <a:cs typeface="Calibri" panose="020F0502020204030204" pitchFamily="34" charset="0"/>
              </a:rPr>
              <a:t>Mecanismele variază de la controale fizice, cum ar fi agenții de securitate și camerele de supraveghere, până la controale tehnice, inclusiv firewall-uri și autentificare multifactorială.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vi-VN" altLang="en-US" dirty="0">
                <a:latin typeface="Calibri" panose="020F0502020204030204" pitchFamily="34" charset="0"/>
                <a:cs typeface="Calibri" panose="020F0502020204030204" pitchFamily="34" charset="0"/>
              </a:rPr>
              <a:t>O abordare unilaterală a securității cibernetice este pur și simplu depășită și ineficientă. Și, pentru că este imposibil să previi toate atacurile în peisajul actual de amenințări, organizațiile ar trebui să-și evalueze activele pe baza importanței lor pentru companii și să stabilească controale în consecință..</a:t>
            </a:r>
          </a:p>
        </p:txBody>
      </p:sp>
      <p:sp>
        <p:nvSpPr>
          <p:cNvPr id="28675" name="Titel 1">
            <a:extLst>
              <a:ext uri="{FF2B5EF4-FFF2-40B4-BE49-F238E27FC236}">
                <a16:creationId xmlns:a16="http://schemas.microsoft.com/office/drawing/2014/main" id="{46DCCB0F-E100-1946-D9EC-C83D09163A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Tipuri</a:t>
            </a:r>
            <a:r>
              <a:rPr lang="en-US" altLang="en-US" sz="4400" dirty="0">
                <a:latin typeface="Calibri Light" panose="020F0302020204030204" pitchFamily="34" charset="0"/>
              </a:rPr>
              <a:t> de </a:t>
            </a:r>
            <a:r>
              <a:rPr lang="en-US" altLang="en-US" sz="4400" dirty="0" err="1">
                <a:latin typeface="Calibri Light" panose="020F0302020204030204" pitchFamily="34" charset="0"/>
              </a:rPr>
              <a:t>controale</a:t>
            </a:r>
            <a:r>
              <a:rPr lang="en-US" altLang="en-US" sz="4400" dirty="0">
                <a:latin typeface="Calibri Light" panose="020F0302020204030204" pitchFamily="34" charset="0"/>
              </a:rPr>
              <a:t> de </a:t>
            </a:r>
            <a:r>
              <a:rPr lang="en-US" altLang="en-US" sz="4400" dirty="0" err="1">
                <a:latin typeface="Calibri Light" panose="020F0302020204030204" pitchFamily="34" charset="0"/>
              </a:rPr>
              <a:t>securitate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cibernetică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Content Placeholder 2">
            <a:extLst>
              <a:ext uri="{FF2B5EF4-FFF2-40B4-BE49-F238E27FC236}">
                <a16:creationId xmlns:a16="http://schemas.microsoft.com/office/drawing/2014/main" id="{1FCF01CF-7114-88E1-7A8F-9B37691481D2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560388" y="1844675"/>
            <a:ext cx="11152187" cy="5545138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vi-VN" altLang="en-US" dirty="0">
                <a:latin typeface="Calibri" panose="020F0502020204030204" pitchFamily="34" charset="0"/>
                <a:cs typeface="Calibri" panose="020F0502020204030204" pitchFamily="34" charset="0"/>
              </a:rPr>
              <a:t>La o provocare se adaugă faptul că este puțin probabil ca angajații să respecte regulile de conformitate dacă sunt implementate controale austere pentru toate activele companiei. </a:t>
            </a:r>
            <a:endParaRPr lang="en-US" altLang="en-US" dirty="0">
              <a:cs typeface="Calibri" panose="020F050202020403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vi-VN" altLang="en-US" dirty="0">
                <a:latin typeface="Calibri" panose="020F0502020204030204" pitchFamily="34" charset="0"/>
                <a:cs typeface="Calibri" panose="020F0502020204030204" pitchFamily="34" charset="0"/>
              </a:rPr>
              <a:t>Severitatea unui control ar trebui să reflecte direct peisajul activelor și al amenințărilor. </a:t>
            </a:r>
            <a:endParaRPr lang="en-US" altLang="en-US" dirty="0">
              <a:cs typeface="Calibri" panose="020F050202020403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vi-VN" altLang="en-US" dirty="0">
                <a:latin typeface="Calibri" panose="020F0502020204030204" pitchFamily="34" charset="0"/>
                <a:cs typeface="Calibri" panose="020F0502020204030204" pitchFamily="34" charset="0"/>
              </a:rPr>
              <a:t>Consecințele expunerii unui hacker de mii de date personale ale clienților printr-o bază de date în cloud, de exemplu, pot fi mult mai mari decât dacă laptopul unui angajat este compromis.</a:t>
            </a:r>
          </a:p>
        </p:txBody>
      </p:sp>
      <p:sp>
        <p:nvSpPr>
          <p:cNvPr id="29699" name="Titel 1">
            <a:extLst>
              <a:ext uri="{FF2B5EF4-FFF2-40B4-BE49-F238E27FC236}">
                <a16:creationId xmlns:a16="http://schemas.microsoft.com/office/drawing/2014/main" id="{A2118E02-A33E-29A5-78E1-1D8BA276AA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Tipuri</a:t>
            </a:r>
            <a:r>
              <a:rPr lang="en-US" altLang="en-US" sz="4400" dirty="0">
                <a:latin typeface="Calibri Light" panose="020F0302020204030204" pitchFamily="34" charset="0"/>
              </a:rPr>
              <a:t> de </a:t>
            </a:r>
            <a:r>
              <a:rPr lang="en-US" altLang="en-US" sz="4400" dirty="0" err="1">
                <a:latin typeface="Calibri Light" panose="020F0302020204030204" pitchFamily="34" charset="0"/>
              </a:rPr>
              <a:t>controale</a:t>
            </a:r>
            <a:r>
              <a:rPr lang="en-US" altLang="en-US" sz="4400" dirty="0">
                <a:latin typeface="Calibri Light" panose="020F0302020204030204" pitchFamily="34" charset="0"/>
              </a:rPr>
              <a:t> de </a:t>
            </a:r>
            <a:r>
              <a:rPr lang="en-US" altLang="en-US" sz="4400" dirty="0" err="1">
                <a:latin typeface="Calibri Light" panose="020F0302020204030204" pitchFamily="34" charset="0"/>
              </a:rPr>
              <a:t>securitate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cibernetică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F5B370-D486-5AA5-6CAD-75B13B7E41E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51384" y="2276872"/>
            <a:ext cx="10801721" cy="4784725"/>
          </a:xfrm>
        </p:spPr>
        <p:txBody>
          <a:bodyPr rtlCol="0">
            <a:noAutofit/>
          </a:bodyPr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400" dirty="0"/>
              <a:t>" </a:t>
            </a:r>
            <a:r>
              <a:rPr lang="en-US" sz="2400" dirty="0" err="1"/>
              <a:t>Există</a:t>
            </a:r>
            <a:r>
              <a:rPr lang="en-US" sz="2400" dirty="0"/>
              <a:t> </a:t>
            </a:r>
            <a:r>
              <a:rPr lang="en-US" sz="2400" dirty="0" err="1"/>
              <a:t>multe</a:t>
            </a:r>
            <a:r>
              <a:rPr lang="en-US" sz="2400" dirty="0"/>
              <a:t> </a:t>
            </a:r>
            <a:r>
              <a:rPr lang="en-US" sz="2400" dirty="0" err="1"/>
              <a:t>moduri</a:t>
            </a:r>
            <a:r>
              <a:rPr lang="en-US" sz="2400" dirty="0"/>
              <a:t> </a:t>
            </a:r>
            <a:r>
              <a:rPr lang="en-US" sz="2400" dirty="0" err="1"/>
              <a:t>diferite</a:t>
            </a:r>
            <a:r>
              <a:rPr lang="en-US" sz="2400" dirty="0"/>
              <a:t> de a </a:t>
            </a:r>
            <a:r>
              <a:rPr lang="en-US" sz="2400" dirty="0" err="1"/>
              <a:t>aplica</a:t>
            </a:r>
            <a:r>
              <a:rPr lang="en-US" sz="2400" dirty="0"/>
              <a:t> </a:t>
            </a:r>
            <a:r>
              <a:rPr lang="en-US" sz="2400" dirty="0" err="1"/>
              <a:t>controale</a:t>
            </a:r>
            <a:r>
              <a:rPr lang="en-US" sz="2400" dirty="0"/>
              <a:t>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funcție</a:t>
            </a:r>
            <a:r>
              <a:rPr lang="en-US" sz="2400" dirty="0"/>
              <a:t> de natura a </a:t>
            </a:r>
            <a:r>
              <a:rPr lang="en-US" sz="2400" dirty="0" err="1"/>
              <a:t>ceea</a:t>
            </a:r>
            <a:r>
              <a:rPr lang="en-US" sz="2400" dirty="0"/>
              <a:t> </a:t>
            </a:r>
            <a:r>
              <a:rPr lang="en-US" sz="2400" dirty="0" err="1"/>
              <a:t>ce</a:t>
            </a:r>
            <a:r>
              <a:rPr lang="en-US" sz="2400" dirty="0"/>
              <a:t> </a:t>
            </a:r>
            <a:r>
              <a:rPr lang="en-US" sz="2400" dirty="0" err="1"/>
              <a:t>încercați</a:t>
            </a:r>
            <a:r>
              <a:rPr lang="en-US" sz="2400" dirty="0"/>
              <a:t> </a:t>
            </a:r>
            <a:r>
              <a:rPr lang="en-US" sz="2400" dirty="0" err="1"/>
              <a:t>să</a:t>
            </a:r>
            <a:r>
              <a:rPr lang="en-US" sz="2400" dirty="0"/>
              <a:t> </a:t>
            </a:r>
            <a:r>
              <a:rPr lang="en-US" sz="2400" dirty="0" err="1"/>
              <a:t>protejați</a:t>
            </a:r>
            <a:r>
              <a:rPr lang="en-US" sz="2400" dirty="0"/>
              <a:t>,"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400" dirty="0"/>
              <a:t>a </a:t>
            </a:r>
            <a:r>
              <a:rPr lang="en-US" sz="2400" dirty="0" err="1"/>
              <a:t>spus</a:t>
            </a:r>
            <a:r>
              <a:rPr lang="en-US" sz="2400" dirty="0"/>
              <a:t> Joseph MacMillan, </a:t>
            </a:r>
            <a:r>
              <a:rPr lang="en-US" sz="2400" dirty="0" err="1"/>
              <a:t>autorul</a:t>
            </a:r>
            <a:r>
              <a:rPr lang="en-US" sz="2400" dirty="0"/>
              <a:t> </a:t>
            </a:r>
            <a:r>
              <a:rPr lang="en-US" sz="2400" dirty="0" err="1"/>
              <a:t>cărții</a:t>
            </a:r>
            <a:r>
              <a:rPr lang="en-US" sz="2400" dirty="0"/>
              <a:t> Infosec Strategies and Best Practices and cybersecurity global black belt la Microsoft.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400" dirty="0"/>
              <a:t>" Care </a:t>
            </a:r>
            <a:r>
              <a:rPr lang="en-US" sz="2400" dirty="0" err="1"/>
              <a:t>este</a:t>
            </a:r>
            <a:r>
              <a:rPr lang="en-US" sz="2400" dirty="0"/>
              <a:t> natura </a:t>
            </a:r>
            <a:r>
              <a:rPr lang="en-US" sz="2400" dirty="0" err="1"/>
              <a:t>amenințării</a:t>
            </a:r>
            <a:r>
              <a:rPr lang="en-US" sz="2400" dirty="0"/>
              <a:t> de care </a:t>
            </a:r>
            <a:r>
              <a:rPr lang="en-US" sz="2400" dirty="0" err="1"/>
              <a:t>încercați</a:t>
            </a:r>
            <a:r>
              <a:rPr lang="en-US" sz="2400" dirty="0"/>
              <a:t> </a:t>
            </a:r>
            <a:r>
              <a:rPr lang="en-US" sz="2400" dirty="0" err="1"/>
              <a:t>să</a:t>
            </a:r>
            <a:r>
              <a:rPr lang="en-US" sz="2400" dirty="0"/>
              <a:t> </a:t>
            </a:r>
            <a:r>
              <a:rPr lang="en-US" sz="2400" dirty="0" err="1"/>
              <a:t>vă</a:t>
            </a:r>
            <a:r>
              <a:rPr lang="en-US" sz="2400" dirty="0"/>
              <a:t> </a:t>
            </a:r>
            <a:r>
              <a:rPr lang="en-US" sz="2400" dirty="0" err="1"/>
              <a:t>protejați</a:t>
            </a:r>
            <a:r>
              <a:rPr lang="en-US" sz="2400" dirty="0"/>
              <a:t>?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s-ES" sz="2400" dirty="0"/>
              <a:t>Este un actor </a:t>
            </a:r>
            <a:r>
              <a:rPr lang="es-ES" sz="2400" dirty="0" err="1"/>
              <a:t>rău</a:t>
            </a:r>
            <a:r>
              <a:rPr lang="es-ES" sz="2400" dirty="0"/>
              <a:t> </a:t>
            </a:r>
            <a:r>
              <a:rPr lang="es-ES" sz="2400" dirty="0" err="1"/>
              <a:t>intenționat</a:t>
            </a:r>
            <a:r>
              <a:rPr lang="en-US" sz="2400" dirty="0"/>
              <a:t>?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s-ES" sz="2400" dirty="0" err="1"/>
              <a:t>Sau</a:t>
            </a:r>
            <a:r>
              <a:rPr lang="es-ES" sz="2400" dirty="0"/>
              <a:t> este un </a:t>
            </a:r>
            <a:r>
              <a:rPr lang="es-ES" sz="2400" dirty="0" err="1"/>
              <a:t>atac</a:t>
            </a:r>
            <a:r>
              <a:rPr lang="es-ES" sz="2400" dirty="0"/>
              <a:t> </a:t>
            </a:r>
            <a:r>
              <a:rPr lang="es-ES" sz="2400" dirty="0" err="1"/>
              <a:t>devastator</a:t>
            </a:r>
            <a:r>
              <a:rPr lang="en-US" sz="2400" dirty="0"/>
              <a:t>?”</a:t>
            </a:r>
            <a:endParaRPr lang="vi-VN" sz="2400" dirty="0"/>
          </a:p>
        </p:txBody>
      </p:sp>
      <p:sp>
        <p:nvSpPr>
          <p:cNvPr id="30723" name="Titel 1">
            <a:extLst>
              <a:ext uri="{FF2B5EF4-FFF2-40B4-BE49-F238E27FC236}">
                <a16:creationId xmlns:a16="http://schemas.microsoft.com/office/drawing/2014/main" id="{8C23E1F8-1B31-1619-4213-27C197FC39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Controale</a:t>
            </a:r>
            <a:r>
              <a:rPr lang="en-US" altLang="en-US" sz="4400" dirty="0">
                <a:latin typeface="Calibri Light" panose="020F0302020204030204" pitchFamily="34" charset="0"/>
              </a:rPr>
              <a:t> de </a:t>
            </a:r>
            <a:r>
              <a:rPr lang="en-US" altLang="en-US" sz="4400" dirty="0" err="1">
                <a:latin typeface="Calibri Light" panose="020F0302020204030204" pitchFamily="34" charset="0"/>
              </a:rPr>
              <a:t>securitate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cibernetică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F5B370-D486-5AA5-6CAD-75B13B7E41E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23131" y="2085107"/>
            <a:ext cx="10945737" cy="4784725"/>
          </a:xfrm>
        </p:spPr>
        <p:txBody>
          <a:bodyPr rtlCol="0">
            <a:noAutofit/>
          </a:bodyPr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vi-VN" sz="2400" dirty="0"/>
              <a:t>Securizarea activelor informaționale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sz="2400" dirty="0"/>
              <a:t>Se </a:t>
            </a:r>
            <a:r>
              <a:rPr lang="en-US" sz="2400" dirty="0" err="1"/>
              <a:t>referă</a:t>
            </a:r>
            <a:r>
              <a:rPr lang="en-US" sz="2400" dirty="0"/>
              <a:t> la </a:t>
            </a:r>
            <a:r>
              <a:rPr lang="en-US" sz="2400" dirty="0" err="1"/>
              <a:t>implementarea</a:t>
            </a:r>
            <a:r>
              <a:rPr lang="en-US" sz="2400" dirty="0"/>
              <a:t> </a:t>
            </a:r>
            <a:r>
              <a:rPr lang="en-US" sz="2400" dirty="0" err="1"/>
              <a:t>controalelor</a:t>
            </a:r>
            <a:r>
              <a:rPr lang="en-US" sz="2400" dirty="0"/>
              <a:t> </a:t>
            </a:r>
            <a:r>
              <a:rPr lang="en-US" sz="2400" dirty="0" err="1"/>
              <a:t>adecvate</a:t>
            </a:r>
            <a:r>
              <a:rPr lang="en-US" sz="2400" dirty="0"/>
              <a:t> de </a:t>
            </a:r>
            <a:r>
              <a:rPr lang="en-US" sz="2400" dirty="0" err="1"/>
              <a:t>securitate</a:t>
            </a:r>
            <a:r>
              <a:rPr lang="en-US" sz="2400" dirty="0"/>
              <a:t> a </a:t>
            </a:r>
            <a:r>
              <a:rPr lang="en-US" sz="2400" dirty="0" err="1"/>
              <a:t>informațiilor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active.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sz="2400" dirty="0" err="1"/>
              <a:t>Dorim</a:t>
            </a:r>
            <a:r>
              <a:rPr lang="en-US" sz="2400" dirty="0"/>
              <a:t> </a:t>
            </a:r>
            <a:r>
              <a:rPr lang="en-US" sz="2400" dirty="0" err="1"/>
              <a:t>să</a:t>
            </a:r>
            <a:r>
              <a:rPr lang="en-US" sz="2400" dirty="0"/>
              <a:t> ne </a:t>
            </a:r>
            <a:r>
              <a:rPr lang="en-US" sz="2400" dirty="0" err="1"/>
              <a:t>asigurăm</a:t>
            </a:r>
            <a:r>
              <a:rPr lang="en-US" sz="2400" dirty="0"/>
              <a:t> </a:t>
            </a:r>
            <a:r>
              <a:rPr lang="en-US" sz="2400" dirty="0" err="1"/>
              <a:t>că</a:t>
            </a:r>
            <a:r>
              <a:rPr lang="en-US" sz="2400" dirty="0"/>
              <a:t> ne </a:t>
            </a:r>
            <a:r>
              <a:rPr lang="en-US" sz="2400" dirty="0" err="1"/>
              <a:t>concentrăm</a:t>
            </a:r>
            <a:r>
              <a:rPr lang="en-US" sz="2400" dirty="0"/>
              <a:t> pe </a:t>
            </a:r>
            <a:r>
              <a:rPr lang="en-US" sz="2400" dirty="0" err="1"/>
              <a:t>ideologii</a:t>
            </a:r>
            <a:r>
              <a:rPr lang="en-US" sz="2400" dirty="0"/>
              <a:t> </a:t>
            </a:r>
            <a:r>
              <a:rPr lang="en-US" sz="2400" dirty="0" err="1"/>
              <a:t>puternice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eficiente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a </a:t>
            </a:r>
            <a:r>
              <a:rPr lang="en-US" sz="2400" dirty="0" err="1"/>
              <a:t>înțelege</a:t>
            </a:r>
            <a:r>
              <a:rPr lang="en-US" sz="2400" dirty="0"/>
              <a:t> </a:t>
            </a:r>
            <a:r>
              <a:rPr lang="en-US" sz="2400" dirty="0" err="1"/>
              <a:t>să</a:t>
            </a:r>
            <a:r>
              <a:rPr lang="en-US" sz="2400" dirty="0"/>
              <a:t> </a:t>
            </a:r>
            <a:r>
              <a:rPr lang="en-US" sz="2400" dirty="0" err="1"/>
              <a:t>selectăm</a:t>
            </a:r>
            <a:r>
              <a:rPr lang="en-US" sz="2400" dirty="0"/>
              <a:t> </a:t>
            </a:r>
            <a:r>
              <a:rPr lang="en-US" sz="2400" dirty="0" err="1"/>
              <a:t>controalele</a:t>
            </a:r>
            <a:r>
              <a:rPr lang="en-US" sz="2400" dirty="0"/>
              <a:t> </a:t>
            </a:r>
            <a:r>
              <a:rPr lang="en-US" sz="2400" dirty="0" err="1"/>
              <a:t>adecvate</a:t>
            </a:r>
            <a:r>
              <a:rPr lang="en-US" sz="2400" dirty="0"/>
              <a:t>, </a:t>
            </a:r>
            <a:r>
              <a:rPr lang="en-US" sz="2400" dirty="0" err="1"/>
              <a:t>ceea</a:t>
            </a:r>
            <a:r>
              <a:rPr lang="en-US" sz="2400" dirty="0"/>
              <a:t> </a:t>
            </a:r>
            <a:r>
              <a:rPr lang="en-US" sz="2400" dirty="0" err="1"/>
              <a:t>ce</a:t>
            </a:r>
            <a:r>
              <a:rPr lang="en-US" sz="2400" dirty="0"/>
              <a:t> </a:t>
            </a:r>
            <a:r>
              <a:rPr lang="en-US" sz="2400" dirty="0" err="1"/>
              <a:t>înseamnă</a:t>
            </a:r>
            <a:r>
              <a:rPr lang="en-US" sz="2400" dirty="0"/>
              <a:t> </a:t>
            </a:r>
            <a:r>
              <a:rPr lang="en-US" sz="2400" dirty="0" err="1"/>
              <a:t>că</a:t>
            </a:r>
            <a:r>
              <a:rPr lang="en-US" sz="2400" dirty="0"/>
              <a:t> </a:t>
            </a:r>
            <a:r>
              <a:rPr lang="en-US" sz="2400" dirty="0" err="1"/>
              <a:t>activul</a:t>
            </a:r>
            <a:r>
              <a:rPr lang="en-US" sz="2400" dirty="0"/>
              <a:t> </a:t>
            </a:r>
            <a:r>
              <a:rPr lang="en-US" sz="2400" dirty="0" err="1"/>
              <a:t>este</a:t>
            </a:r>
            <a:r>
              <a:rPr lang="en-US" sz="2400" dirty="0"/>
              <a:t> </a:t>
            </a:r>
            <a:r>
              <a:rPr lang="en-US" sz="2400" dirty="0" err="1"/>
              <a:t>considerat</a:t>
            </a:r>
            <a:r>
              <a:rPr lang="en-US" sz="2400" dirty="0"/>
              <a:t> „</a:t>
            </a:r>
            <a:r>
              <a:rPr lang="en-US" sz="2400" dirty="0" err="1"/>
              <a:t>suficient</a:t>
            </a:r>
            <a:r>
              <a:rPr lang="en-US" sz="2400" dirty="0"/>
              <a:t> de </a:t>
            </a:r>
            <a:r>
              <a:rPr lang="en-US" sz="2400" dirty="0" err="1"/>
              <a:t>sigur</a:t>
            </a:r>
            <a:r>
              <a:rPr lang="en-US" sz="2400" dirty="0"/>
              <a:t>” pe </a:t>
            </a:r>
            <a:r>
              <a:rPr lang="en-US" sz="2400" dirty="0" err="1"/>
              <a:t>baza</a:t>
            </a:r>
            <a:r>
              <a:rPr lang="en-US" sz="2400" dirty="0"/>
              <a:t> </a:t>
            </a:r>
            <a:r>
              <a:rPr lang="en-US" sz="2400" dirty="0" err="1"/>
              <a:t>criticității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clasificării</a:t>
            </a:r>
            <a:r>
              <a:rPr lang="en-US" sz="2400" dirty="0"/>
              <a:t> sale.</a:t>
            </a:r>
            <a:endParaRPr lang="vi-VN" sz="2400" dirty="0"/>
          </a:p>
        </p:txBody>
      </p:sp>
      <p:sp>
        <p:nvSpPr>
          <p:cNvPr id="30723" name="Titel 1">
            <a:extLst>
              <a:ext uri="{FF2B5EF4-FFF2-40B4-BE49-F238E27FC236}">
                <a16:creationId xmlns:a16="http://schemas.microsoft.com/office/drawing/2014/main" id="{8C23E1F8-1B31-1619-4213-27C197FC39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Controale</a:t>
            </a:r>
            <a:r>
              <a:rPr lang="en-US" altLang="en-US" sz="4400" dirty="0">
                <a:latin typeface="Calibri Light" panose="020F0302020204030204" pitchFamily="34" charset="0"/>
              </a:rPr>
              <a:t> de </a:t>
            </a:r>
            <a:r>
              <a:rPr lang="en-US" altLang="en-US" sz="4400" dirty="0" err="1">
                <a:latin typeface="Calibri Light" panose="020F0302020204030204" pitchFamily="34" charset="0"/>
              </a:rPr>
              <a:t>securitate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cibernetică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4241325"/>
      </p:ext>
    </p:extLst>
  </p:cSld>
  <p:clrMapOvr>
    <a:masterClrMapping/>
  </p:clrMapOvr>
  <p:transition spd="med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FC5AE8-9B92-5533-CEB5-DA3B50BE6BA1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51384" y="2156545"/>
            <a:ext cx="11448652" cy="4713287"/>
          </a:xfrm>
        </p:spPr>
        <p:txBody>
          <a:bodyPr rtlCol="0">
            <a:noAutofit/>
          </a:bodyPr>
          <a:lstStyle/>
          <a:p>
            <a:pPr marL="0" indent="0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en-US" dirty="0" err="1"/>
              <a:t>Există</a:t>
            </a:r>
            <a:r>
              <a:rPr lang="en-US" dirty="0"/>
              <a:t> </a:t>
            </a:r>
            <a:r>
              <a:rPr lang="en-US" dirty="0" err="1"/>
              <a:t>diferite</a:t>
            </a:r>
            <a:r>
              <a:rPr lang="en-US" dirty="0"/>
              <a:t> </a:t>
            </a:r>
            <a:r>
              <a:rPr lang="en-US" dirty="0" err="1"/>
              <a:t>clase</a:t>
            </a:r>
            <a:r>
              <a:rPr lang="en-US" dirty="0"/>
              <a:t> care </a:t>
            </a:r>
            <a:r>
              <a:rPr lang="en-US" dirty="0" err="1"/>
              <a:t>împart</a:t>
            </a:r>
            <a:r>
              <a:rPr lang="en-US" dirty="0"/>
              <a:t> </a:t>
            </a:r>
            <a:r>
              <a:rPr lang="en-US" dirty="0" err="1"/>
              <a:t>tipurile</a:t>
            </a:r>
            <a:r>
              <a:rPr lang="en-US" dirty="0"/>
              <a:t> de </a:t>
            </a:r>
            <a:r>
              <a:rPr lang="en-US" dirty="0" err="1"/>
              <a:t>controale</a:t>
            </a:r>
            <a:r>
              <a:rPr lang="en-US" dirty="0"/>
              <a:t> :</a:t>
            </a:r>
            <a:endParaRPr lang="vi-VN" dirty="0"/>
          </a:p>
          <a:p>
            <a:pPr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400" dirty="0" err="1"/>
              <a:t>Controalele</a:t>
            </a:r>
            <a:r>
              <a:rPr lang="en-US" sz="2400" dirty="0"/>
              <a:t> administrative/</a:t>
            </a:r>
            <a:r>
              <a:rPr lang="en-US" sz="2400" dirty="0" err="1"/>
              <a:t>manageriale</a:t>
            </a:r>
            <a:r>
              <a:rPr lang="en-US" sz="2400" dirty="0"/>
              <a:t> sunt </a:t>
            </a:r>
            <a:r>
              <a:rPr lang="en-US" sz="2400" dirty="0" err="1"/>
              <a:t>politicile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procedurile</a:t>
            </a:r>
            <a:r>
              <a:rPr lang="en-US" sz="2400" dirty="0"/>
              <a:t> </a:t>
            </a:r>
            <a:r>
              <a:rPr lang="en-US" sz="2400" dirty="0" err="1"/>
              <a:t>firmei</a:t>
            </a:r>
            <a:r>
              <a:rPr lang="en-US" sz="2400" dirty="0"/>
              <a:t>. Nu sunt la </a:t>
            </a:r>
            <a:r>
              <a:rPr lang="en-US" sz="2400" dirty="0" err="1"/>
              <a:t>fel</a:t>
            </a:r>
            <a:r>
              <a:rPr lang="en-US" sz="2400" dirty="0"/>
              <a:t> de „</a:t>
            </a:r>
            <a:r>
              <a:rPr lang="en-US" sz="2400" dirty="0" err="1"/>
              <a:t>mișto</a:t>
            </a:r>
            <a:r>
              <a:rPr lang="en-US" sz="2400" dirty="0"/>
              <a:t>” ca un </a:t>
            </a:r>
            <a:r>
              <a:rPr lang="en-US" sz="2400" dirty="0" err="1"/>
              <a:t>nou</a:t>
            </a:r>
            <a:r>
              <a:rPr lang="en-US" sz="2400" dirty="0"/>
              <a:t> control software, </a:t>
            </a:r>
            <a:r>
              <a:rPr lang="en-US" sz="2400" dirty="0" err="1"/>
              <a:t>dar</a:t>
            </a:r>
            <a:r>
              <a:rPr lang="en-US" sz="2400" dirty="0"/>
              <a:t> </a:t>
            </a:r>
            <a:r>
              <a:rPr lang="en-US" sz="2400" dirty="0" err="1"/>
              <a:t>există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a </a:t>
            </a:r>
            <a:r>
              <a:rPr lang="en-US" sz="2400" dirty="0" err="1"/>
              <a:t>oferi</a:t>
            </a:r>
            <a:r>
              <a:rPr lang="en-US" sz="2400" dirty="0"/>
              <a:t> </a:t>
            </a:r>
            <a:r>
              <a:rPr lang="en-US" sz="2400" dirty="0" err="1"/>
              <a:t>structură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îndrumare</a:t>
            </a:r>
            <a:r>
              <a:rPr lang="en-US" sz="2400" dirty="0"/>
              <a:t> </a:t>
            </a:r>
            <a:r>
              <a:rPr lang="en-US" sz="2400" dirty="0" err="1"/>
              <a:t>indivizilor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altor</a:t>
            </a:r>
            <a:r>
              <a:rPr lang="en-US" sz="2400" dirty="0"/>
              <a:t> </a:t>
            </a:r>
            <a:r>
              <a:rPr lang="en-US" sz="2400" dirty="0" err="1"/>
              <a:t>membri</a:t>
            </a:r>
            <a:r>
              <a:rPr lang="en-US" sz="2400" dirty="0"/>
              <a:t> ai </a:t>
            </a:r>
            <a:r>
              <a:rPr lang="en-US" sz="2400" dirty="0" err="1"/>
              <a:t>organizației</a:t>
            </a:r>
            <a:r>
              <a:rPr lang="en-US" sz="2400" dirty="0"/>
              <a:t>, </a:t>
            </a:r>
            <a:r>
              <a:rPr lang="en-US" sz="2400" dirty="0" err="1"/>
              <a:t>asigurându</a:t>
            </a:r>
            <a:r>
              <a:rPr lang="en-US" sz="2400" dirty="0"/>
              <a:t>-se </a:t>
            </a:r>
            <a:r>
              <a:rPr lang="en-US" sz="2400" dirty="0" err="1"/>
              <a:t>că</a:t>
            </a:r>
            <a:r>
              <a:rPr lang="en-US" sz="2400" dirty="0"/>
              <a:t> </a:t>
            </a:r>
            <a:r>
              <a:rPr lang="en-US" sz="2400" dirty="0" err="1"/>
              <a:t>nimeni</a:t>
            </a:r>
            <a:r>
              <a:rPr lang="en-US" sz="2400" dirty="0"/>
              <a:t> nu </a:t>
            </a:r>
            <a:r>
              <a:rPr lang="en-US" sz="2400" dirty="0" err="1"/>
              <a:t>este</a:t>
            </a:r>
            <a:r>
              <a:rPr lang="en-US" sz="2400" dirty="0"/>
              <a:t> </a:t>
            </a:r>
            <a:r>
              <a:rPr lang="en-US" sz="2400" dirty="0" err="1"/>
              <a:t>amendat</a:t>
            </a:r>
            <a:r>
              <a:rPr lang="en-US" sz="2400" dirty="0"/>
              <a:t> </a:t>
            </a:r>
            <a:r>
              <a:rPr lang="en-US" sz="2400" dirty="0" err="1"/>
              <a:t>sau</a:t>
            </a:r>
            <a:r>
              <a:rPr lang="en-US" sz="2400" dirty="0"/>
              <a:t> nu </a:t>
            </a:r>
            <a:r>
              <a:rPr lang="en-US" sz="2400" dirty="0" err="1"/>
              <a:t>provoacă</a:t>
            </a:r>
            <a:r>
              <a:rPr lang="en-US" sz="2400" dirty="0"/>
              <a:t> o </a:t>
            </a:r>
            <a:r>
              <a:rPr lang="en-US" sz="2400" dirty="0" err="1"/>
              <a:t>încălcare</a:t>
            </a:r>
            <a:r>
              <a:rPr lang="en-US" sz="2400" dirty="0"/>
              <a:t>.</a:t>
            </a:r>
          </a:p>
          <a:p>
            <a:pPr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sz="2400" b="1" dirty="0"/>
              <a:t>Controale fizice </a:t>
            </a:r>
            <a:r>
              <a:rPr lang="it-IT" sz="2400" dirty="0"/>
              <a:t>care limitează accesul la sisteme într-un mod fizic</a:t>
            </a:r>
            <a:r>
              <a:rPr lang="en-US" sz="2400" dirty="0"/>
              <a:t>.</a:t>
            </a:r>
            <a:endParaRPr lang="vi-VN" sz="2400" dirty="0"/>
          </a:p>
        </p:txBody>
      </p:sp>
      <p:sp>
        <p:nvSpPr>
          <p:cNvPr id="31747" name="Titel 1">
            <a:extLst>
              <a:ext uri="{FF2B5EF4-FFF2-40B4-BE49-F238E27FC236}">
                <a16:creationId xmlns:a16="http://schemas.microsoft.com/office/drawing/2014/main" id="{0A140583-BCC5-6471-6047-987FB355F3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Controale</a:t>
            </a:r>
            <a:r>
              <a:rPr lang="en-US" altLang="en-US" sz="4400" dirty="0">
                <a:latin typeface="Calibri Light" panose="020F0302020204030204" pitchFamily="34" charset="0"/>
              </a:rPr>
              <a:t> de </a:t>
            </a:r>
            <a:r>
              <a:rPr lang="en-US" altLang="en-US" sz="4400" dirty="0" err="1">
                <a:latin typeface="Calibri Light" panose="020F0302020204030204" pitchFamily="34" charset="0"/>
              </a:rPr>
              <a:t>securitate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cibernetică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FC5AE8-9B92-5533-CEB5-DA3B50BE6BA1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23392" y="2118445"/>
            <a:ext cx="11017224" cy="4713287"/>
          </a:xfrm>
        </p:spPr>
        <p:txBody>
          <a:bodyPr rtlCol="0">
            <a:noAutofit/>
          </a:bodyPr>
          <a:lstStyle/>
          <a:p>
            <a:pPr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400" b="1" dirty="0" err="1"/>
              <a:t>Controalele</a:t>
            </a:r>
            <a:r>
              <a:rPr lang="en-US" sz="2400" b="1" dirty="0"/>
              <a:t> </a:t>
            </a:r>
            <a:r>
              <a:rPr lang="en-US" sz="2400" b="1" dirty="0" err="1"/>
              <a:t>tehnice</a:t>
            </a:r>
            <a:r>
              <a:rPr lang="en-US" sz="2400" b="1" dirty="0"/>
              <a:t>/</a:t>
            </a:r>
            <a:r>
              <a:rPr lang="en-US" sz="2400" b="1" dirty="0" err="1"/>
              <a:t>logice</a:t>
            </a:r>
            <a:r>
              <a:rPr lang="en-US" sz="2400" b="1" dirty="0"/>
              <a:t> </a:t>
            </a:r>
            <a:r>
              <a:rPr lang="en-US" sz="2400" dirty="0"/>
              <a:t>sunt </a:t>
            </a:r>
            <a:r>
              <a:rPr lang="en-US" sz="2400" dirty="0" err="1"/>
              <a:t>cele</a:t>
            </a:r>
            <a:r>
              <a:rPr lang="en-US" sz="2400" dirty="0"/>
              <a:t> care </a:t>
            </a:r>
            <a:r>
              <a:rPr lang="en-US" sz="2400" dirty="0" err="1"/>
              <a:t>limitează</a:t>
            </a:r>
            <a:r>
              <a:rPr lang="en-US" sz="2400" dirty="0"/>
              <a:t> </a:t>
            </a:r>
            <a:r>
              <a:rPr lang="en-US" sz="2400" dirty="0" err="1"/>
              <a:t>accesul</a:t>
            </a:r>
            <a:r>
              <a:rPr lang="en-US" sz="2400" dirty="0"/>
              <a:t> pe </a:t>
            </a:r>
            <a:r>
              <a:rPr lang="en-US" sz="2400" dirty="0" err="1"/>
              <a:t>baza</a:t>
            </a:r>
            <a:r>
              <a:rPr lang="en-US" sz="2400" dirty="0"/>
              <a:t> hardware </a:t>
            </a:r>
            <a:r>
              <a:rPr lang="en-US" sz="2400" dirty="0" err="1"/>
              <a:t>sau</a:t>
            </a:r>
            <a:r>
              <a:rPr lang="en-US" sz="2400" dirty="0"/>
              <a:t> software, cum </a:t>
            </a:r>
            <a:r>
              <a:rPr lang="en-US" sz="2400" dirty="0" err="1"/>
              <a:t>ar</a:t>
            </a:r>
            <a:r>
              <a:rPr lang="en-US" sz="2400" dirty="0"/>
              <a:t> fi </a:t>
            </a:r>
            <a:r>
              <a:rPr lang="en-US" sz="2400" dirty="0" err="1"/>
              <a:t>criptarea</a:t>
            </a:r>
            <a:r>
              <a:rPr lang="en-US" sz="2400" dirty="0"/>
              <a:t>, </a:t>
            </a:r>
            <a:r>
              <a:rPr lang="en-US" sz="2400" dirty="0" err="1"/>
              <a:t>cititoarele</a:t>
            </a:r>
            <a:r>
              <a:rPr lang="en-US" sz="2400" dirty="0"/>
              <a:t> de </a:t>
            </a:r>
            <a:r>
              <a:rPr lang="en-US" sz="2400" dirty="0" err="1"/>
              <a:t>amprente</a:t>
            </a:r>
            <a:r>
              <a:rPr lang="en-US" sz="2400" dirty="0"/>
              <a:t>, </a:t>
            </a:r>
            <a:r>
              <a:rPr lang="en-US" sz="2400" dirty="0" err="1"/>
              <a:t>autentificarea</a:t>
            </a:r>
            <a:r>
              <a:rPr lang="en-US" sz="2400" dirty="0"/>
              <a:t> </a:t>
            </a:r>
            <a:r>
              <a:rPr lang="en-US" sz="2400" dirty="0" err="1"/>
              <a:t>sau</a:t>
            </a:r>
            <a:r>
              <a:rPr lang="en-US" sz="2400" dirty="0"/>
              <a:t> </a:t>
            </a:r>
            <a:r>
              <a:rPr lang="en-US" sz="2400" dirty="0" err="1"/>
              <a:t>modulele</a:t>
            </a:r>
            <a:r>
              <a:rPr lang="en-US" sz="2400" dirty="0"/>
              <a:t> de </a:t>
            </a:r>
            <a:r>
              <a:rPr lang="en-US" sz="2400" dirty="0" err="1"/>
              <a:t>platformă</a:t>
            </a:r>
            <a:r>
              <a:rPr lang="en-US" sz="2400" dirty="0"/>
              <a:t> de </a:t>
            </a:r>
            <a:r>
              <a:rPr lang="en-US" sz="2400" dirty="0" err="1"/>
              <a:t>încredere</a:t>
            </a:r>
            <a:r>
              <a:rPr lang="en-US" sz="2400" dirty="0"/>
              <a:t> (TPM).</a:t>
            </a:r>
          </a:p>
          <a:p>
            <a:pPr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400" dirty="0" err="1"/>
              <a:t>Ele</a:t>
            </a:r>
            <a:r>
              <a:rPr lang="en-US" sz="2400" dirty="0"/>
              <a:t> nu </a:t>
            </a:r>
            <a:r>
              <a:rPr lang="en-US" sz="2400" dirty="0" err="1"/>
              <a:t>limitează</a:t>
            </a:r>
            <a:r>
              <a:rPr lang="en-US" sz="2400" dirty="0"/>
              <a:t> </a:t>
            </a:r>
            <a:r>
              <a:rPr lang="en-US" sz="2400" dirty="0" err="1"/>
              <a:t>accesul</a:t>
            </a:r>
            <a:r>
              <a:rPr lang="en-US" sz="2400" dirty="0"/>
              <a:t> la </a:t>
            </a:r>
            <a:r>
              <a:rPr lang="en-US" sz="2400" dirty="0" err="1"/>
              <a:t>sistemele</a:t>
            </a:r>
            <a:r>
              <a:rPr lang="en-US" sz="2400" dirty="0"/>
              <a:t> </a:t>
            </a:r>
            <a:r>
              <a:rPr lang="en-US" sz="2400" dirty="0" err="1"/>
              <a:t>fizice</a:t>
            </a:r>
            <a:r>
              <a:rPr lang="en-US" sz="2400" dirty="0"/>
              <a:t>, </a:t>
            </a:r>
            <a:r>
              <a:rPr lang="en-US" sz="2400" dirty="0" err="1"/>
              <a:t>așa</a:t>
            </a:r>
            <a:r>
              <a:rPr lang="en-US" sz="2400" dirty="0"/>
              <a:t> cum fac </a:t>
            </a:r>
            <a:r>
              <a:rPr lang="en-US" sz="2400" dirty="0" err="1"/>
              <a:t>controalele</a:t>
            </a:r>
            <a:r>
              <a:rPr lang="en-US" sz="2400" dirty="0"/>
              <a:t> </a:t>
            </a:r>
            <a:r>
              <a:rPr lang="en-US" sz="2400" dirty="0" err="1"/>
              <a:t>fizice</a:t>
            </a:r>
            <a:r>
              <a:rPr lang="en-US" sz="2400" dirty="0"/>
              <a:t>, ci </a:t>
            </a:r>
            <a:r>
              <a:rPr lang="en-US" sz="2400" dirty="0" err="1"/>
              <a:t>mai</a:t>
            </a:r>
            <a:r>
              <a:rPr lang="en-US" sz="2400" dirty="0"/>
              <a:t> </a:t>
            </a:r>
            <a:r>
              <a:rPr lang="en-US" sz="2400" dirty="0" err="1"/>
              <a:t>degrabă</a:t>
            </a:r>
            <a:r>
              <a:rPr lang="en-US" sz="2400" dirty="0"/>
              <a:t> </a:t>
            </a:r>
            <a:r>
              <a:rPr lang="en-US" sz="2400" dirty="0" err="1"/>
              <a:t>accesul</a:t>
            </a:r>
            <a:r>
              <a:rPr lang="en-US" sz="2400" dirty="0"/>
              <a:t> la date </a:t>
            </a:r>
            <a:r>
              <a:rPr lang="en-US" sz="2400" dirty="0" err="1"/>
              <a:t>sau</a:t>
            </a:r>
            <a:r>
              <a:rPr lang="en-US" sz="2400" dirty="0"/>
              <a:t> </a:t>
            </a:r>
            <a:r>
              <a:rPr lang="en-US" sz="2400" dirty="0" err="1"/>
              <a:t>conținut</a:t>
            </a:r>
            <a:r>
              <a:rPr lang="en-US" sz="2400" dirty="0"/>
              <a:t>.</a:t>
            </a:r>
            <a:endParaRPr lang="vi-VN" sz="2400" dirty="0"/>
          </a:p>
          <a:p>
            <a:pPr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400" b="1" dirty="0" err="1"/>
              <a:t>Controalele</a:t>
            </a:r>
            <a:r>
              <a:rPr lang="en-US" sz="2400" b="1" dirty="0"/>
              <a:t> </a:t>
            </a:r>
            <a:r>
              <a:rPr lang="en-US" sz="2400" b="1" dirty="0" err="1"/>
              <a:t>operaționale</a:t>
            </a:r>
            <a:r>
              <a:rPr lang="en-US" sz="2400" b="1" dirty="0"/>
              <a:t> </a:t>
            </a:r>
            <a:r>
              <a:rPr lang="en-US" sz="2400" dirty="0"/>
              <a:t>sunt </a:t>
            </a:r>
            <a:r>
              <a:rPr lang="en-US" sz="2400" dirty="0" err="1"/>
              <a:t>cele</a:t>
            </a:r>
            <a:r>
              <a:rPr lang="en-US" sz="2400" dirty="0"/>
              <a:t> care </a:t>
            </a:r>
            <a:r>
              <a:rPr lang="en-US" sz="2400" dirty="0" err="1"/>
              <a:t>implică</a:t>
            </a:r>
            <a:r>
              <a:rPr lang="en-US" sz="2400" dirty="0"/>
              <a:t> </a:t>
            </a:r>
            <a:r>
              <a:rPr lang="en-US" sz="2400" dirty="0" err="1"/>
              <a:t>persoane</a:t>
            </a:r>
            <a:r>
              <a:rPr lang="en-US" sz="2400" dirty="0"/>
              <a:t> care </a:t>
            </a:r>
            <a:r>
              <a:rPr lang="en-US" sz="2400" dirty="0" err="1"/>
              <a:t>efectuează</a:t>
            </a:r>
            <a:r>
              <a:rPr lang="en-US" sz="2400" dirty="0"/>
              <a:t> </a:t>
            </a:r>
            <a:r>
              <a:rPr lang="en-US" sz="2400" dirty="0" err="1"/>
              <a:t>procese</a:t>
            </a:r>
            <a:r>
              <a:rPr lang="en-US" sz="2400" dirty="0"/>
              <a:t> </a:t>
            </a:r>
            <a:r>
              <a:rPr lang="en-US" sz="2400" dirty="0" err="1"/>
              <a:t>zilnic</a:t>
            </a:r>
            <a:r>
              <a:rPr lang="en-US" sz="2400" dirty="0"/>
              <a:t>. </a:t>
            </a:r>
            <a:r>
              <a:rPr lang="en-US" sz="2400" dirty="0" err="1"/>
              <a:t>Exemplele</a:t>
            </a:r>
            <a:r>
              <a:rPr lang="en-US" sz="2400" dirty="0"/>
              <a:t> </a:t>
            </a:r>
            <a:r>
              <a:rPr lang="en-US" sz="2400" dirty="0" err="1"/>
              <a:t>ar</a:t>
            </a:r>
            <a:r>
              <a:rPr lang="en-US" sz="2400" dirty="0"/>
              <a:t> </a:t>
            </a:r>
            <a:r>
              <a:rPr lang="en-US" sz="2400" dirty="0" err="1"/>
              <a:t>putea</a:t>
            </a:r>
            <a:r>
              <a:rPr lang="en-US" sz="2400" dirty="0"/>
              <a:t> include </a:t>
            </a:r>
            <a:r>
              <a:rPr lang="en-US" sz="2400" dirty="0" err="1"/>
              <a:t>formarea</a:t>
            </a:r>
            <a:r>
              <a:rPr lang="en-US" sz="2400" dirty="0"/>
              <a:t> de </a:t>
            </a:r>
            <a:r>
              <a:rPr lang="en-US" sz="2400" dirty="0" err="1"/>
              <a:t>conștientizare</a:t>
            </a:r>
            <a:r>
              <a:rPr lang="en-US" sz="2400" dirty="0"/>
              <a:t>, </a:t>
            </a:r>
            <a:r>
              <a:rPr lang="en-US" sz="2400" dirty="0" err="1"/>
              <a:t>clasificarea</a:t>
            </a:r>
            <a:r>
              <a:rPr lang="en-US" sz="2400" dirty="0"/>
              <a:t> </a:t>
            </a:r>
            <a:r>
              <a:rPr lang="en-US" sz="2400" dirty="0" err="1"/>
              <a:t>activelor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examinarea</a:t>
            </a:r>
            <a:r>
              <a:rPr lang="en-US" sz="2400" dirty="0"/>
              <a:t> </a:t>
            </a:r>
            <a:r>
              <a:rPr lang="en-US" sz="2400" dirty="0" err="1"/>
              <a:t>fișierelor</a:t>
            </a:r>
            <a:r>
              <a:rPr lang="en-US" sz="2400" dirty="0"/>
              <a:t> </a:t>
            </a:r>
            <a:r>
              <a:rPr lang="en-US" sz="2400" dirty="0" err="1"/>
              <a:t>jurnal</a:t>
            </a:r>
            <a:r>
              <a:rPr lang="en-US" sz="2400" dirty="0"/>
              <a:t>.</a:t>
            </a:r>
            <a:endParaRPr lang="vi-VN" sz="2400" dirty="0"/>
          </a:p>
        </p:txBody>
      </p:sp>
      <p:sp>
        <p:nvSpPr>
          <p:cNvPr id="31747" name="Titel 1">
            <a:extLst>
              <a:ext uri="{FF2B5EF4-FFF2-40B4-BE49-F238E27FC236}">
                <a16:creationId xmlns:a16="http://schemas.microsoft.com/office/drawing/2014/main" id="{0A140583-BCC5-6471-6047-987FB355F3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Controale</a:t>
            </a:r>
            <a:r>
              <a:rPr lang="en-US" altLang="en-US" sz="4400" dirty="0">
                <a:latin typeface="Calibri Light" panose="020F0302020204030204" pitchFamily="34" charset="0"/>
              </a:rPr>
              <a:t> de </a:t>
            </a:r>
            <a:r>
              <a:rPr lang="en-US" altLang="en-US" sz="4400" dirty="0" err="1">
                <a:latin typeface="Calibri Light" panose="020F0302020204030204" pitchFamily="34" charset="0"/>
              </a:rPr>
              <a:t>securitate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cibernetică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159417"/>
      </p:ext>
    </p:extLst>
  </p:cSld>
  <p:clrMapOvr>
    <a:masterClrMapping/>
  </p:clrMapOvr>
  <p:transition spd="med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Content Placeholder 2">
            <a:extLst>
              <a:ext uri="{FF2B5EF4-FFF2-40B4-BE49-F238E27FC236}">
                <a16:creationId xmlns:a16="http://schemas.microsoft.com/office/drawing/2014/main" id="{D093CAB6-0A3A-2C99-28E5-343BB255921E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79425" y="1989138"/>
            <a:ext cx="11233150" cy="5289550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Controalele</a:t>
            </a:r>
            <a:r>
              <a:rPr lang="en-US" altLang="en-US" dirty="0"/>
              <a:t> preventive </a:t>
            </a:r>
            <a:r>
              <a:rPr lang="en-US" altLang="en-US" dirty="0" err="1"/>
              <a:t>există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a </a:t>
            </a:r>
            <a:r>
              <a:rPr lang="en-US" altLang="en-US" dirty="0" err="1"/>
              <a:t>preveni</a:t>
            </a:r>
            <a:r>
              <a:rPr lang="en-US" altLang="en-US" dirty="0"/>
              <a:t> o </a:t>
            </a:r>
            <a:r>
              <a:rPr lang="en-US" altLang="en-US" dirty="0" err="1"/>
              <a:t>acțiune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includ</a:t>
            </a:r>
            <a:r>
              <a:rPr lang="en-US" altLang="en-US" dirty="0"/>
              <a:t> firewall-</a:t>
            </a:r>
            <a:r>
              <a:rPr lang="en-US" altLang="en-US" dirty="0" err="1"/>
              <a:t>uri</a:t>
            </a:r>
            <a:r>
              <a:rPr lang="en-US" altLang="en-US" dirty="0"/>
              <a:t>, </a:t>
            </a:r>
            <a:r>
              <a:rPr lang="en-US" altLang="en-US" dirty="0" err="1"/>
              <a:t>garduri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permisiuni</a:t>
            </a:r>
            <a:r>
              <a:rPr lang="en-US" altLang="en-US" dirty="0"/>
              <a:t> de </a:t>
            </a:r>
            <a:r>
              <a:rPr lang="en-US" altLang="en-US" dirty="0" err="1"/>
              <a:t>acces</a:t>
            </a:r>
            <a:r>
              <a:rPr lang="en-US" altLang="en-US" dirty="0"/>
              <a:t>.</a:t>
            </a:r>
            <a:endParaRPr lang="vi-VN" altLang="en-US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Comenzile</a:t>
            </a:r>
            <a:r>
              <a:rPr lang="en-US" altLang="en-US" dirty="0"/>
              <a:t> detective sunt </a:t>
            </a:r>
            <a:r>
              <a:rPr lang="en-US" altLang="en-US" dirty="0" err="1"/>
              <a:t>declanșate</a:t>
            </a:r>
            <a:r>
              <a:rPr lang="en-US" altLang="en-US" dirty="0"/>
              <a:t> </a:t>
            </a:r>
            <a:r>
              <a:rPr lang="en-US" altLang="en-US" dirty="0" err="1"/>
              <a:t>numai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timpul</a:t>
            </a:r>
            <a:r>
              <a:rPr lang="en-US" altLang="en-US" dirty="0"/>
              <a:t> </a:t>
            </a:r>
            <a:r>
              <a:rPr lang="en-US" altLang="en-US" dirty="0" err="1"/>
              <a:t>sau</a:t>
            </a:r>
            <a:r>
              <a:rPr lang="en-US" altLang="en-US" dirty="0"/>
              <a:t> </a:t>
            </a:r>
            <a:r>
              <a:rPr lang="en-US" altLang="en-US" dirty="0" err="1"/>
              <a:t>după</a:t>
            </a:r>
            <a:r>
              <a:rPr lang="en-US" altLang="en-US" dirty="0"/>
              <a:t> un </a:t>
            </a:r>
            <a:r>
              <a:rPr lang="en-US" altLang="en-US" dirty="0" err="1"/>
              <a:t>eveniment</a:t>
            </a:r>
            <a:r>
              <a:rPr lang="en-US" altLang="en-US" dirty="0"/>
              <a:t>, cum </a:t>
            </a:r>
            <a:r>
              <a:rPr lang="en-US" altLang="en-US" dirty="0" err="1"/>
              <a:t>ar</a:t>
            </a:r>
            <a:r>
              <a:rPr lang="en-US" altLang="en-US" dirty="0"/>
              <a:t> fi </a:t>
            </a:r>
            <a:r>
              <a:rPr lang="en-US" altLang="en-US" dirty="0" err="1"/>
              <a:t>sistemele</a:t>
            </a:r>
            <a:r>
              <a:rPr lang="en-US" altLang="en-US" dirty="0"/>
              <a:t> de </a:t>
            </a:r>
            <a:r>
              <a:rPr lang="en-US" altLang="en-US" dirty="0" err="1"/>
              <a:t>supraveghere</a:t>
            </a:r>
            <a:r>
              <a:rPr lang="en-US" altLang="en-US" dirty="0"/>
              <a:t> video </a:t>
            </a:r>
            <a:r>
              <a:rPr lang="en-US" altLang="en-US" dirty="0" err="1"/>
              <a:t>sau</a:t>
            </a:r>
            <a:r>
              <a:rPr lang="en-US" altLang="en-US" dirty="0"/>
              <a:t> de </a:t>
            </a:r>
            <a:r>
              <a:rPr lang="en-US" altLang="en-US" dirty="0" err="1"/>
              <a:t>detectare</a:t>
            </a:r>
            <a:r>
              <a:rPr lang="en-US" altLang="en-US" dirty="0"/>
              <a:t> a </a:t>
            </a:r>
            <a:r>
              <a:rPr lang="en-US" altLang="en-US" dirty="0" err="1"/>
              <a:t>intruziunilor</a:t>
            </a:r>
            <a:r>
              <a:rPr lang="en-US" altLang="en-US" dirty="0"/>
              <a:t>.</a:t>
            </a:r>
            <a:endParaRPr lang="vi-VN" altLang="en-US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Elementele</a:t>
            </a:r>
            <a:r>
              <a:rPr lang="en-US" altLang="en-US" dirty="0"/>
              <a:t> de </a:t>
            </a:r>
            <a:r>
              <a:rPr lang="en-US" altLang="en-US" dirty="0" err="1"/>
              <a:t>descurajare</a:t>
            </a:r>
            <a:r>
              <a:rPr lang="en-US" altLang="en-US" dirty="0"/>
              <a:t> </a:t>
            </a:r>
            <a:r>
              <a:rPr lang="en-US" altLang="en-US" dirty="0" err="1"/>
              <a:t>descurajează</a:t>
            </a:r>
            <a:r>
              <a:rPr lang="en-US" altLang="en-US" dirty="0"/>
              <a:t> </a:t>
            </a:r>
            <a:r>
              <a:rPr lang="en-US" altLang="en-US" dirty="0" err="1"/>
              <a:t>amenințările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încerce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exploateze</a:t>
            </a:r>
            <a:r>
              <a:rPr lang="en-US" altLang="en-US" dirty="0"/>
              <a:t> o </a:t>
            </a:r>
            <a:r>
              <a:rPr lang="en-US" altLang="en-US" dirty="0" err="1"/>
              <a:t>vulnerabilitate</a:t>
            </a:r>
            <a:r>
              <a:rPr lang="en-US" altLang="en-US" dirty="0"/>
              <a:t>, cum </a:t>
            </a:r>
            <a:r>
              <a:rPr lang="en-US" altLang="en-US" dirty="0" err="1"/>
              <a:t>ar</a:t>
            </a:r>
            <a:r>
              <a:rPr lang="en-US" altLang="en-US" dirty="0"/>
              <a:t> fi un „</a:t>
            </a:r>
            <a:r>
              <a:rPr lang="en-US" altLang="en-US" dirty="0" err="1"/>
              <a:t>Câine</a:t>
            </a:r>
            <a:r>
              <a:rPr lang="en-US" altLang="en-US" dirty="0"/>
              <a:t> de </a:t>
            </a:r>
            <a:r>
              <a:rPr lang="en-US" altLang="en-US" dirty="0" err="1"/>
              <a:t>pază</a:t>
            </a:r>
            <a:r>
              <a:rPr lang="en-US" altLang="en-US" dirty="0"/>
              <a:t>” </a:t>
            </a:r>
            <a:r>
              <a:rPr lang="en-US" altLang="en-US" dirty="0" err="1"/>
              <a:t>sau</a:t>
            </a:r>
            <a:r>
              <a:rPr lang="en-US" altLang="en-US" dirty="0"/>
              <a:t> un </a:t>
            </a:r>
            <a:r>
              <a:rPr lang="en-US" altLang="en-US" dirty="0" err="1"/>
              <a:t>semn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</a:t>
            </a:r>
            <a:r>
              <a:rPr lang="en-US" altLang="en-US" dirty="0" err="1"/>
              <a:t>câini</a:t>
            </a:r>
            <a:r>
              <a:rPr lang="en-US" altLang="en-US" dirty="0"/>
              <a:t>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it-IT" altLang="en-US" dirty="0"/>
              <a:t>Controalele corective sunt capabile să ia măsuri de la o stare la alta</a:t>
            </a:r>
            <a:r>
              <a:rPr lang="en-US" altLang="en-US" dirty="0"/>
              <a:t>.</a:t>
            </a:r>
          </a:p>
        </p:txBody>
      </p:sp>
      <p:sp>
        <p:nvSpPr>
          <p:cNvPr id="32771" name="Titel 1">
            <a:extLst>
              <a:ext uri="{FF2B5EF4-FFF2-40B4-BE49-F238E27FC236}">
                <a16:creationId xmlns:a16="http://schemas.microsoft.com/office/drawing/2014/main" id="{F139FC89-2D76-6A3C-B073-D2743773ED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Tipuri</a:t>
            </a:r>
            <a:r>
              <a:rPr lang="en-US" altLang="en-US" sz="4400" dirty="0">
                <a:latin typeface="Calibri Light" panose="020F0302020204030204" pitchFamily="34" charset="0"/>
              </a:rPr>
              <a:t> de </a:t>
            </a:r>
            <a:r>
              <a:rPr lang="en-US" altLang="en-US" sz="4400" dirty="0" err="1">
                <a:latin typeface="Calibri Light" panose="020F0302020204030204" pitchFamily="34" charset="0"/>
              </a:rPr>
              <a:t>controale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Content Placeholder 2">
            <a:extLst>
              <a:ext uri="{FF2B5EF4-FFF2-40B4-BE49-F238E27FC236}">
                <a16:creationId xmlns:a16="http://schemas.microsoft.com/office/drawing/2014/main" id="{D04D0441-4A6E-9C74-8C40-1D6EC32D84C3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79425" y="1989138"/>
            <a:ext cx="11233150" cy="5289550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/>
              <a:t>The fail open and fail closed commands are addressed here.</a:t>
            </a:r>
            <a:endParaRPr lang="vi-VN" altLang="en-US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Comenzile</a:t>
            </a:r>
            <a:r>
              <a:rPr lang="en-US" altLang="en-US" dirty="0"/>
              <a:t> de </a:t>
            </a:r>
            <a:r>
              <a:rPr lang="en-US" altLang="en-US" dirty="0" err="1"/>
              <a:t>recuperare</a:t>
            </a:r>
            <a:r>
              <a:rPr lang="en-US" altLang="en-US" dirty="0"/>
              <a:t> </a:t>
            </a:r>
            <a:r>
              <a:rPr lang="en-US" altLang="en-US" dirty="0" err="1"/>
              <a:t>primesc</a:t>
            </a:r>
            <a:r>
              <a:rPr lang="en-US" altLang="en-US" dirty="0"/>
              <a:t> </a:t>
            </a:r>
            <a:r>
              <a:rPr lang="en-US" altLang="en-US" dirty="0" err="1"/>
              <a:t>ceva</a:t>
            </a:r>
            <a:r>
              <a:rPr lang="en-US" altLang="en-US" dirty="0"/>
              <a:t> </a:t>
            </a:r>
            <a:r>
              <a:rPr lang="en-US" altLang="en-US" dirty="0" err="1"/>
              <a:t>înapoi</a:t>
            </a:r>
            <a:r>
              <a:rPr lang="en-US" altLang="en-US" dirty="0"/>
              <a:t> </a:t>
            </a:r>
            <a:r>
              <a:rPr lang="en-US" altLang="en-US" dirty="0" err="1"/>
              <a:t>dintr</a:t>
            </a:r>
            <a:r>
              <a:rPr lang="en-US" altLang="en-US" dirty="0"/>
              <a:t>-o </a:t>
            </a:r>
            <a:r>
              <a:rPr lang="en-US" altLang="en-US" dirty="0" err="1"/>
              <a:t>pierdere</a:t>
            </a:r>
            <a:r>
              <a:rPr lang="en-US" altLang="en-US" dirty="0"/>
              <a:t>, cum </a:t>
            </a:r>
            <a:r>
              <a:rPr lang="en-US" altLang="en-US" dirty="0" err="1"/>
              <a:t>ar</a:t>
            </a:r>
            <a:r>
              <a:rPr lang="en-US" altLang="en-US" dirty="0"/>
              <a:t> fi </a:t>
            </a:r>
            <a:r>
              <a:rPr lang="en-US" altLang="en-US" dirty="0" err="1"/>
              <a:t>recuperarea</a:t>
            </a:r>
            <a:r>
              <a:rPr lang="en-US" altLang="en-US" dirty="0"/>
              <a:t> </a:t>
            </a:r>
            <a:r>
              <a:rPr lang="en-US" altLang="en-US" dirty="0" err="1"/>
              <a:t>unui</a:t>
            </a:r>
            <a:r>
              <a:rPr lang="en-US" altLang="en-US" dirty="0"/>
              <a:t> hard disk.</a:t>
            </a:r>
            <a:endParaRPr lang="vi-VN" altLang="en-US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Controalele</a:t>
            </a:r>
            <a:r>
              <a:rPr lang="en-US" altLang="en-US" dirty="0"/>
              <a:t> de </a:t>
            </a:r>
            <a:r>
              <a:rPr lang="en-US" altLang="en-US" dirty="0" err="1"/>
              <a:t>compensare</a:t>
            </a:r>
            <a:r>
              <a:rPr lang="en-US" altLang="en-US" dirty="0"/>
              <a:t> sunt </a:t>
            </a:r>
            <a:r>
              <a:rPr lang="en-US" altLang="en-US" dirty="0" err="1"/>
              <a:t>cele</a:t>
            </a:r>
            <a:r>
              <a:rPr lang="en-US" altLang="en-US" dirty="0"/>
              <a:t> care </a:t>
            </a:r>
            <a:r>
              <a:rPr lang="en-US" altLang="en-US" dirty="0" err="1"/>
              <a:t>încearcă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compenseze</a:t>
            </a:r>
            <a:r>
              <a:rPr lang="en-US" altLang="en-US" dirty="0"/>
              <a:t> </a:t>
            </a:r>
            <a:r>
              <a:rPr lang="en-US" altLang="en-US" dirty="0" err="1"/>
              <a:t>deficiențele</a:t>
            </a:r>
            <a:r>
              <a:rPr lang="en-US" altLang="en-US" dirty="0"/>
              <a:t> </a:t>
            </a:r>
            <a:r>
              <a:rPr lang="en-US" altLang="en-US" dirty="0" err="1"/>
              <a:t>altor</a:t>
            </a:r>
            <a:r>
              <a:rPr lang="en-US" altLang="en-US" dirty="0"/>
              <a:t> </a:t>
            </a:r>
            <a:r>
              <a:rPr lang="en-US" altLang="en-US" dirty="0" err="1"/>
              <a:t>controale</a:t>
            </a:r>
            <a:r>
              <a:rPr lang="en-US" altLang="en-US" dirty="0"/>
              <a:t>, cum </a:t>
            </a:r>
            <a:r>
              <a:rPr lang="en-US" altLang="en-US" dirty="0" err="1"/>
              <a:t>ar</a:t>
            </a:r>
            <a:r>
              <a:rPr lang="en-US" altLang="en-US" dirty="0"/>
              <a:t> fi </a:t>
            </a:r>
            <a:r>
              <a:rPr lang="en-US" altLang="en-US" dirty="0" err="1"/>
              <a:t>revizuirea</a:t>
            </a:r>
            <a:r>
              <a:rPr lang="en-US" altLang="en-US" dirty="0"/>
              <a:t> </a:t>
            </a:r>
            <a:r>
              <a:rPr lang="en-US" altLang="en-US" dirty="0" err="1"/>
              <a:t>regulată</a:t>
            </a:r>
            <a:r>
              <a:rPr lang="en-US" altLang="en-US" dirty="0"/>
              <a:t> a </a:t>
            </a:r>
            <a:r>
              <a:rPr lang="en-US" altLang="en-US" dirty="0" err="1"/>
              <a:t>jurnalelor</a:t>
            </a:r>
            <a:r>
              <a:rPr lang="en-US" altLang="en-US" dirty="0"/>
              <a:t> de </a:t>
            </a:r>
            <a:r>
              <a:rPr lang="en-US" altLang="en-US" dirty="0" err="1"/>
              <a:t>acces</a:t>
            </a:r>
            <a:r>
              <a:rPr lang="en-US" altLang="en-US" dirty="0"/>
              <a:t>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Acest</a:t>
            </a:r>
            <a:r>
              <a:rPr lang="en-US" altLang="en-US" dirty="0"/>
              <a:t> </a:t>
            </a:r>
            <a:r>
              <a:rPr lang="en-US" altLang="en-US" dirty="0" err="1"/>
              <a:t>exemplu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, de </a:t>
            </a:r>
            <a:r>
              <a:rPr lang="en-US" altLang="en-US" dirty="0" err="1"/>
              <a:t>asemenea</a:t>
            </a:r>
            <a:r>
              <a:rPr lang="en-US" altLang="en-US" dirty="0"/>
              <a:t>, un control </a:t>
            </a:r>
            <a:r>
              <a:rPr lang="en-US" altLang="en-US" dirty="0" err="1"/>
              <a:t>detectiv</a:t>
            </a:r>
            <a:r>
              <a:rPr lang="en-US" altLang="en-US" dirty="0"/>
              <a:t>, </a:t>
            </a:r>
            <a:r>
              <a:rPr lang="en-US" altLang="en-US" dirty="0" err="1"/>
              <a:t>dar</a:t>
            </a:r>
            <a:r>
              <a:rPr lang="en-US" altLang="en-US" dirty="0"/>
              <a:t> </a:t>
            </a:r>
            <a:r>
              <a:rPr lang="en-US" altLang="en-US" dirty="0" err="1"/>
              <a:t>controalele</a:t>
            </a:r>
            <a:r>
              <a:rPr lang="en-US" altLang="en-US" dirty="0"/>
              <a:t> de </a:t>
            </a:r>
            <a:r>
              <a:rPr lang="en-US" altLang="en-US" dirty="0" err="1"/>
              <a:t>compensare</a:t>
            </a:r>
            <a:r>
              <a:rPr lang="en-US" altLang="en-US" dirty="0"/>
              <a:t> pot fi de </a:t>
            </a:r>
            <a:r>
              <a:rPr lang="en-US" altLang="en-US" dirty="0" err="1"/>
              <a:t>diferite</a:t>
            </a:r>
            <a:r>
              <a:rPr lang="en-US" altLang="en-US" dirty="0"/>
              <a:t> </a:t>
            </a:r>
            <a:r>
              <a:rPr lang="en-US" altLang="en-US" dirty="0" err="1"/>
              <a:t>tipuri</a:t>
            </a:r>
            <a:r>
              <a:rPr lang="en-US" altLang="en-US" dirty="0"/>
              <a:t>.</a:t>
            </a:r>
            <a:endParaRPr lang="vi-VN" altLang="en-US" dirty="0"/>
          </a:p>
        </p:txBody>
      </p:sp>
      <p:sp>
        <p:nvSpPr>
          <p:cNvPr id="33795" name="Titel 1">
            <a:extLst>
              <a:ext uri="{FF2B5EF4-FFF2-40B4-BE49-F238E27FC236}">
                <a16:creationId xmlns:a16="http://schemas.microsoft.com/office/drawing/2014/main" id="{4639CE70-41A8-522A-C5CF-94D07AD27F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Tipuri</a:t>
            </a:r>
            <a:r>
              <a:rPr lang="en-US" altLang="en-US" sz="4400" dirty="0">
                <a:latin typeface="Calibri Light" panose="020F0302020204030204" pitchFamily="34" charset="0"/>
              </a:rPr>
              <a:t> de </a:t>
            </a:r>
            <a:r>
              <a:rPr lang="en-US" altLang="en-US" sz="4400" dirty="0" err="1">
                <a:latin typeface="Calibri Light" panose="020F0302020204030204" pitchFamily="34" charset="0"/>
              </a:rPr>
              <a:t>controale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Content Placeholder 2">
            <a:extLst>
              <a:ext uri="{FF2B5EF4-FFF2-40B4-BE49-F238E27FC236}">
                <a16:creationId xmlns:a16="http://schemas.microsoft.com/office/drawing/2014/main" id="{D73A5765-9428-0284-5980-BA09B1D90DED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550863" y="1989138"/>
            <a:ext cx="11090275" cy="5145087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Îi</a:t>
            </a:r>
            <a:r>
              <a:rPr lang="en-US" altLang="en-US" dirty="0"/>
              <a:t> </a:t>
            </a:r>
            <a:r>
              <a:rPr lang="en-US" altLang="en-US" dirty="0" err="1"/>
              <a:t>descurajează</a:t>
            </a:r>
            <a:r>
              <a:rPr lang="en-US" altLang="en-US" dirty="0"/>
              <a:t> pe </a:t>
            </a:r>
            <a:r>
              <a:rPr lang="en-US" altLang="en-US" dirty="0" err="1"/>
              <a:t>actori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încerce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acceseze</a:t>
            </a:r>
            <a:r>
              <a:rPr lang="en-US" altLang="en-US" dirty="0"/>
              <a:t> </a:t>
            </a:r>
            <a:r>
              <a:rPr lang="en-US" altLang="en-US" dirty="0" err="1"/>
              <a:t>ceva</a:t>
            </a:r>
            <a:r>
              <a:rPr lang="en-US" altLang="en-US" dirty="0"/>
              <a:t> </a:t>
            </a:r>
            <a:r>
              <a:rPr lang="en-US" altLang="en-US" dirty="0" err="1"/>
              <a:t>ce</a:t>
            </a:r>
            <a:r>
              <a:rPr lang="en-US" altLang="en-US" dirty="0"/>
              <a:t> nu </a:t>
            </a:r>
            <a:r>
              <a:rPr lang="en-US" altLang="en-US" dirty="0" err="1"/>
              <a:t>ar</a:t>
            </a:r>
            <a:r>
              <a:rPr lang="en-US" altLang="en-US" dirty="0"/>
              <a:t> </a:t>
            </a:r>
            <a:r>
              <a:rPr lang="en-US" altLang="en-US" dirty="0" err="1"/>
              <a:t>trebui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fie.</a:t>
            </a:r>
            <a:endParaRPr lang="vi-VN" altLang="en-US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/>
              <a:t>Deny/Prevent Access </a:t>
            </a:r>
            <a:r>
              <a:rPr lang="en-US" altLang="en-US" dirty="0" err="1"/>
              <a:t>printr</a:t>
            </a:r>
            <a:r>
              <a:rPr lang="en-US" altLang="en-US" dirty="0"/>
              <a:t>-un control </a:t>
            </a:r>
            <a:r>
              <a:rPr lang="en-US" altLang="en-US" dirty="0" err="1"/>
              <a:t>preventiv</a:t>
            </a:r>
            <a:r>
              <a:rPr lang="en-US" altLang="en-US" dirty="0"/>
              <a:t>, cum </a:t>
            </a:r>
            <a:r>
              <a:rPr lang="en-US" altLang="en-US" dirty="0" err="1"/>
              <a:t>ar</a:t>
            </a:r>
            <a:r>
              <a:rPr lang="en-US" altLang="en-US" dirty="0"/>
              <a:t> fi </a:t>
            </a:r>
            <a:r>
              <a:rPr lang="en-US" altLang="en-US" dirty="0" err="1"/>
              <a:t>permisiunile</a:t>
            </a:r>
            <a:r>
              <a:rPr lang="en-US" altLang="en-US" dirty="0"/>
              <a:t> de </a:t>
            </a:r>
            <a:r>
              <a:rPr lang="en-US" altLang="en-US" dirty="0" err="1"/>
              <a:t>acces</a:t>
            </a:r>
            <a:r>
              <a:rPr lang="en-US" altLang="en-US" dirty="0"/>
              <a:t> </a:t>
            </a:r>
            <a:r>
              <a:rPr lang="en-US" altLang="en-US" dirty="0" err="1"/>
              <a:t>sau</a:t>
            </a:r>
            <a:r>
              <a:rPr lang="en-US" altLang="en-US" dirty="0"/>
              <a:t> </a:t>
            </a:r>
            <a:r>
              <a:rPr lang="en-US" altLang="en-US" dirty="0" err="1"/>
              <a:t>autentificarea</a:t>
            </a:r>
            <a:r>
              <a:rPr lang="en-US" altLang="en-US" dirty="0"/>
              <a:t>.</a:t>
            </a:r>
            <a:endParaRPr lang="vi-VN" altLang="en-US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Detectați</a:t>
            </a:r>
            <a:r>
              <a:rPr lang="en-US" altLang="en-US" dirty="0"/>
              <a:t> </a:t>
            </a:r>
            <a:r>
              <a:rPr lang="en-US" altLang="en-US" dirty="0" err="1"/>
              <a:t>riscul</a:t>
            </a:r>
            <a:r>
              <a:rPr lang="en-US" altLang="en-US" dirty="0"/>
              <a:t> </a:t>
            </a:r>
            <a:r>
              <a:rPr lang="en-US" altLang="en-US" dirty="0" err="1"/>
              <a:t>asigurându-vă</a:t>
            </a:r>
            <a:r>
              <a:rPr lang="en-US" altLang="en-US" dirty="0"/>
              <a:t> </a:t>
            </a:r>
            <a:r>
              <a:rPr lang="en-US" altLang="en-US" dirty="0" err="1"/>
              <a:t>că</a:t>
            </a:r>
            <a:r>
              <a:rPr lang="en-US" altLang="en-US" dirty="0"/>
              <a:t> </a:t>
            </a:r>
            <a:r>
              <a:rPr lang="en-US" altLang="en-US" dirty="0" err="1"/>
              <a:t>înregistrați</a:t>
            </a:r>
            <a:r>
              <a:rPr lang="en-US" altLang="en-US" dirty="0"/>
              <a:t> </a:t>
            </a:r>
            <a:r>
              <a:rPr lang="en-US" altLang="en-US" dirty="0" err="1"/>
              <a:t>detectarea</a:t>
            </a:r>
            <a:r>
              <a:rPr lang="en-US" altLang="en-US" dirty="0"/>
              <a:t>, cum </a:t>
            </a:r>
            <a:r>
              <a:rPr lang="en-US" altLang="en-US" dirty="0" err="1"/>
              <a:t>ar</a:t>
            </a:r>
            <a:r>
              <a:rPr lang="en-US" altLang="en-US" dirty="0"/>
              <a:t> fi cu software-</a:t>
            </a:r>
            <a:r>
              <a:rPr lang="en-US" altLang="en-US" dirty="0" err="1"/>
              <a:t>ul</a:t>
            </a:r>
            <a:r>
              <a:rPr lang="en-US" altLang="en-US" dirty="0"/>
              <a:t> de </a:t>
            </a:r>
            <a:r>
              <a:rPr lang="en-US" altLang="en-US" dirty="0" err="1"/>
              <a:t>protecție</a:t>
            </a:r>
            <a:r>
              <a:rPr lang="en-US" altLang="en-US" dirty="0"/>
              <a:t> a </a:t>
            </a:r>
            <a:r>
              <a:rPr lang="en-US" altLang="en-US" dirty="0" err="1"/>
              <a:t>punctelor</a:t>
            </a:r>
            <a:r>
              <a:rPr lang="en-US" altLang="en-US" dirty="0"/>
              <a:t> </a:t>
            </a:r>
            <a:r>
              <a:rPr lang="en-US" altLang="en-US" dirty="0" err="1"/>
              <a:t>terminale</a:t>
            </a:r>
            <a:r>
              <a:rPr lang="en-US" altLang="en-US" dirty="0"/>
              <a:t>.</a:t>
            </a:r>
            <a:endParaRPr lang="vi-VN" altLang="en-US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Întârzie</a:t>
            </a:r>
            <a:r>
              <a:rPr lang="en-US" altLang="en-US" dirty="0"/>
              <a:t> </a:t>
            </a:r>
            <a:r>
              <a:rPr lang="en-US" altLang="en-US" dirty="0" err="1"/>
              <a:t>procesul</a:t>
            </a:r>
            <a:r>
              <a:rPr lang="en-US" altLang="en-US" dirty="0"/>
              <a:t> de a </a:t>
            </a:r>
            <a:r>
              <a:rPr lang="en-US" altLang="en-US" dirty="0" err="1"/>
              <a:t>repeta</a:t>
            </a:r>
            <a:r>
              <a:rPr lang="en-US" altLang="en-US" dirty="0"/>
              <a:t> din </a:t>
            </a:r>
            <a:r>
              <a:rPr lang="en-US" altLang="en-US" dirty="0" err="1"/>
              <a:t>nou</a:t>
            </a:r>
            <a:r>
              <a:rPr lang="en-US" altLang="en-US" dirty="0"/>
              <a:t> </a:t>
            </a:r>
            <a:r>
              <a:rPr lang="en-US" altLang="en-US" dirty="0" err="1"/>
              <a:t>riscul</a:t>
            </a:r>
            <a:r>
              <a:rPr lang="en-US" altLang="en-US" dirty="0"/>
              <a:t>, cum </a:t>
            </a:r>
            <a:r>
              <a:rPr lang="en-US" altLang="en-US" dirty="0" err="1"/>
              <a:t>ar</a:t>
            </a:r>
            <a:r>
              <a:rPr lang="en-US" altLang="en-US" dirty="0"/>
              <a:t> fi cu o </a:t>
            </a:r>
            <a:r>
              <a:rPr lang="en-US" altLang="en-US" dirty="0" err="1"/>
              <a:t>funcție</a:t>
            </a:r>
            <a:r>
              <a:rPr lang="en-US" altLang="en-US" dirty="0"/>
              <a:t> „</a:t>
            </a:r>
            <a:r>
              <a:rPr lang="en-US" altLang="en-US" dirty="0" err="1"/>
              <a:t>prea</a:t>
            </a:r>
            <a:r>
              <a:rPr lang="en-US" altLang="en-US" dirty="0"/>
              <a:t> </a:t>
            </a:r>
            <a:r>
              <a:rPr lang="en-US" altLang="en-US" dirty="0" err="1"/>
              <a:t>multe</a:t>
            </a:r>
            <a:r>
              <a:rPr lang="en-US" altLang="en-US" dirty="0"/>
              <a:t> </a:t>
            </a:r>
            <a:r>
              <a:rPr lang="en-US" altLang="en-US" dirty="0" err="1"/>
              <a:t>încercări</a:t>
            </a:r>
            <a:r>
              <a:rPr lang="en-US" altLang="en-US" dirty="0"/>
              <a:t>” </a:t>
            </a:r>
            <a:r>
              <a:rPr lang="en-US" altLang="en-US" dirty="0" err="1"/>
              <a:t>pentru</a:t>
            </a:r>
            <a:r>
              <a:rPr lang="en-US" altLang="en-US" dirty="0"/>
              <a:t> </a:t>
            </a:r>
            <a:r>
              <a:rPr lang="en-US" altLang="en-US" dirty="0" err="1"/>
              <a:t>introducerea</a:t>
            </a:r>
            <a:r>
              <a:rPr lang="en-US" altLang="en-US" dirty="0"/>
              <a:t> </a:t>
            </a:r>
            <a:r>
              <a:rPr lang="en-US" altLang="en-US" dirty="0" err="1"/>
              <a:t>unei</a:t>
            </a:r>
            <a:r>
              <a:rPr lang="en-US" altLang="en-US" dirty="0"/>
              <a:t> parole.</a:t>
            </a:r>
            <a:endParaRPr lang="vi-VN" altLang="en-US" dirty="0"/>
          </a:p>
        </p:txBody>
      </p:sp>
      <p:sp>
        <p:nvSpPr>
          <p:cNvPr id="34819" name="Titel 1">
            <a:extLst>
              <a:ext uri="{FF2B5EF4-FFF2-40B4-BE49-F238E27FC236}">
                <a16:creationId xmlns:a16="http://schemas.microsoft.com/office/drawing/2014/main" id="{35AC11E0-3873-640F-FFFE-868091C73C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Ordinea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controalelor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Content Placeholder 2">
            <a:extLst>
              <a:ext uri="{FF2B5EF4-FFF2-40B4-BE49-F238E27FC236}">
                <a16:creationId xmlns:a16="http://schemas.microsoft.com/office/drawing/2014/main" id="{6D2DF85C-30E4-A932-5EB8-985B418F1481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550863" y="1989138"/>
            <a:ext cx="11090275" cy="5145087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Corectați</a:t>
            </a:r>
            <a:r>
              <a:rPr lang="en-US" altLang="en-US" dirty="0"/>
              <a:t> </a:t>
            </a:r>
            <a:r>
              <a:rPr lang="en-US" altLang="en-US" dirty="0" err="1"/>
              <a:t>situația</a:t>
            </a:r>
            <a:r>
              <a:rPr lang="en-US" altLang="en-US" dirty="0"/>
              <a:t> </a:t>
            </a:r>
            <a:r>
              <a:rPr lang="en-US" altLang="en-US" dirty="0" err="1"/>
              <a:t>răspunzând</a:t>
            </a:r>
            <a:r>
              <a:rPr lang="en-US" altLang="en-US" dirty="0"/>
              <a:t> la </a:t>
            </a:r>
            <a:r>
              <a:rPr lang="en-US" altLang="en-US" dirty="0" err="1"/>
              <a:t>compromis</a:t>
            </a:r>
            <a:r>
              <a:rPr lang="en-US" altLang="en-US" dirty="0"/>
              <a:t>, cum </a:t>
            </a:r>
            <a:r>
              <a:rPr lang="en-US" altLang="en-US" dirty="0" err="1"/>
              <a:t>ar</a:t>
            </a:r>
            <a:r>
              <a:rPr lang="en-US" altLang="en-US" dirty="0"/>
              <a:t> fi cu un plan de </a:t>
            </a:r>
            <a:r>
              <a:rPr lang="en-US" altLang="en-US" dirty="0" err="1"/>
              <a:t>răspuns</a:t>
            </a:r>
            <a:r>
              <a:rPr lang="en-US" altLang="en-US" dirty="0"/>
              <a:t> la incident.</a:t>
            </a:r>
            <a:endParaRPr lang="vi-VN" altLang="en-US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Recuperați</a:t>
            </a:r>
            <a:r>
              <a:rPr lang="en-US" altLang="en-US" dirty="0"/>
              <a:t> </a:t>
            </a:r>
            <a:r>
              <a:rPr lang="en-US" altLang="en-US" dirty="0" err="1"/>
              <a:t>dintr</a:t>
            </a:r>
            <a:r>
              <a:rPr lang="en-US" altLang="en-US" dirty="0"/>
              <a:t>-o stare </a:t>
            </a:r>
            <a:r>
              <a:rPr lang="en-US" altLang="en-US" dirty="0" err="1"/>
              <a:t>compromisă</a:t>
            </a:r>
            <a:r>
              <a:rPr lang="en-US" altLang="en-US" dirty="0"/>
              <a:t>, cum </a:t>
            </a:r>
            <a:r>
              <a:rPr lang="en-US" altLang="en-US" dirty="0" err="1"/>
              <a:t>ar</a:t>
            </a:r>
            <a:r>
              <a:rPr lang="en-US" altLang="en-US" dirty="0"/>
              <a:t> fi un generator de </a:t>
            </a:r>
            <a:r>
              <a:rPr lang="en-US" altLang="en-US" dirty="0" err="1"/>
              <a:t>rezervă</a:t>
            </a:r>
            <a:r>
              <a:rPr lang="en-US" altLang="en-US" dirty="0"/>
              <a:t> care </a:t>
            </a:r>
            <a:r>
              <a:rPr lang="en-US" altLang="en-US" dirty="0" err="1"/>
              <a:t>restabilește</a:t>
            </a:r>
            <a:r>
              <a:rPr lang="en-US" altLang="en-US" dirty="0"/>
              <a:t> </a:t>
            </a:r>
            <a:r>
              <a:rPr lang="en-US" altLang="en-US" dirty="0" err="1"/>
              <a:t>disponibilitatea</a:t>
            </a:r>
            <a:r>
              <a:rPr lang="en-US" altLang="en-US" dirty="0"/>
              <a:t> </a:t>
            </a:r>
            <a:r>
              <a:rPr lang="en-US" altLang="en-US" dirty="0" err="1"/>
              <a:t>unui</a:t>
            </a:r>
            <a:r>
              <a:rPr lang="en-US" altLang="en-US" dirty="0"/>
              <a:t> server.</a:t>
            </a:r>
            <a:endParaRPr lang="vi-VN" altLang="en-US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În</a:t>
            </a:r>
            <a:r>
              <a:rPr lang="en-US" altLang="en-US" dirty="0"/>
              <a:t> plus,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domeniul</a:t>
            </a:r>
            <a:r>
              <a:rPr lang="en-US" altLang="en-US" dirty="0"/>
              <a:t> </a:t>
            </a:r>
            <a:r>
              <a:rPr lang="en-US" altLang="en-US" dirty="0" err="1"/>
              <a:t>îmbunătățirii</a:t>
            </a:r>
            <a:r>
              <a:rPr lang="en-US" altLang="en-US" dirty="0"/>
              <a:t> continue, </a:t>
            </a:r>
            <a:r>
              <a:rPr lang="en-US" altLang="en-US" dirty="0" err="1"/>
              <a:t>ar</a:t>
            </a:r>
            <a:r>
              <a:rPr lang="en-US" altLang="en-US" dirty="0"/>
              <a:t> </a:t>
            </a:r>
            <a:r>
              <a:rPr lang="en-US" altLang="en-US" dirty="0" err="1"/>
              <a:t>trebui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monitorizăm</a:t>
            </a:r>
            <a:r>
              <a:rPr lang="en-US" altLang="en-US" dirty="0"/>
              <a:t> </a:t>
            </a:r>
            <a:r>
              <a:rPr lang="en-US" altLang="en-US" dirty="0" err="1"/>
              <a:t>valoarea</a:t>
            </a:r>
            <a:r>
              <a:rPr lang="en-US" altLang="en-US" dirty="0"/>
              <a:t> </a:t>
            </a:r>
            <a:r>
              <a:rPr lang="en-US" altLang="en-US" dirty="0" err="1"/>
              <a:t>fiecărui</a:t>
            </a:r>
            <a:r>
              <a:rPr lang="en-US" altLang="en-US" dirty="0"/>
              <a:t> </a:t>
            </a:r>
            <a:r>
              <a:rPr lang="en-US" altLang="en-US" dirty="0" err="1"/>
              <a:t>activ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</a:t>
            </a:r>
            <a:r>
              <a:rPr lang="en-US" altLang="en-US" dirty="0" err="1"/>
              <a:t>orice</a:t>
            </a:r>
            <a:r>
              <a:rPr lang="en-US" altLang="en-US" dirty="0"/>
              <a:t> </a:t>
            </a:r>
            <a:r>
              <a:rPr lang="en-US" altLang="en-US" dirty="0" err="1"/>
              <a:t>modificări</a:t>
            </a:r>
            <a:r>
              <a:rPr lang="en-US" altLang="en-US" dirty="0"/>
              <a:t>. </a:t>
            </a:r>
            <a:r>
              <a:rPr lang="en-US" altLang="en-US" dirty="0" err="1"/>
              <a:t>Motivul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că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posibil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fie </a:t>
            </a:r>
            <a:r>
              <a:rPr lang="en-US" altLang="en-US" dirty="0" err="1"/>
              <a:t>nevoie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ne </a:t>
            </a:r>
            <a:r>
              <a:rPr lang="en-US" altLang="en-US" dirty="0" err="1"/>
              <a:t>regândim</a:t>
            </a:r>
            <a:r>
              <a:rPr lang="en-US" altLang="en-US" dirty="0"/>
              <a:t> </a:t>
            </a:r>
            <a:r>
              <a:rPr lang="en-US" altLang="en-US" dirty="0" err="1"/>
              <a:t>controalele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</a:t>
            </a:r>
            <a:r>
              <a:rPr lang="en-US" altLang="en-US" dirty="0" err="1"/>
              <a:t>protejarea</a:t>
            </a:r>
            <a:r>
              <a:rPr lang="en-US" altLang="en-US" dirty="0"/>
              <a:t> </a:t>
            </a:r>
            <a:r>
              <a:rPr lang="en-US" altLang="en-US" dirty="0" err="1"/>
              <a:t>acelor</a:t>
            </a:r>
            <a:r>
              <a:rPr lang="en-US" altLang="en-US" dirty="0"/>
              <a:t> active </a:t>
            </a:r>
            <a:r>
              <a:rPr lang="en-US" altLang="en-US" dirty="0" err="1"/>
              <a:t>dacă</a:t>
            </a:r>
            <a:r>
              <a:rPr lang="en-US" altLang="en-US" dirty="0"/>
              <a:t> </a:t>
            </a:r>
            <a:r>
              <a:rPr lang="en-US" altLang="en-US" dirty="0" err="1"/>
              <a:t>acestea</a:t>
            </a:r>
            <a:r>
              <a:rPr lang="en-US" altLang="en-US" dirty="0"/>
              <a:t> </a:t>
            </a:r>
            <a:r>
              <a:rPr lang="en-US" altLang="en-US" dirty="0" err="1"/>
              <a:t>devin</a:t>
            </a:r>
            <a:r>
              <a:rPr lang="en-US" altLang="en-US" dirty="0"/>
              <a:t> </a:t>
            </a:r>
            <a:r>
              <a:rPr lang="en-US" altLang="en-US" dirty="0" err="1"/>
              <a:t>mai</a:t>
            </a:r>
            <a:r>
              <a:rPr lang="en-US" altLang="en-US" dirty="0"/>
              <a:t> </a:t>
            </a:r>
            <a:r>
              <a:rPr lang="en-US" altLang="en-US" dirty="0" err="1"/>
              <a:t>mult</a:t>
            </a:r>
            <a:r>
              <a:rPr lang="en-US" altLang="en-US" dirty="0"/>
              <a:t> </a:t>
            </a:r>
            <a:r>
              <a:rPr lang="en-US" altLang="en-US" dirty="0" err="1"/>
              <a:t>sau</a:t>
            </a:r>
            <a:r>
              <a:rPr lang="en-US" altLang="en-US" dirty="0"/>
              <a:t> </a:t>
            </a:r>
            <a:r>
              <a:rPr lang="en-US" altLang="en-US" dirty="0" err="1"/>
              <a:t>mai</a:t>
            </a:r>
            <a:r>
              <a:rPr lang="en-US" altLang="en-US" dirty="0"/>
              <a:t> </a:t>
            </a:r>
            <a:r>
              <a:rPr lang="en-US" altLang="en-US" dirty="0" err="1"/>
              <a:t>puțin</a:t>
            </a:r>
            <a:r>
              <a:rPr lang="en-US" altLang="en-US" dirty="0"/>
              <a:t> </a:t>
            </a:r>
            <a:r>
              <a:rPr lang="en-US" altLang="en-US" dirty="0" err="1"/>
              <a:t>valoroase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timp</a:t>
            </a:r>
            <a:r>
              <a:rPr lang="en-US" altLang="en-US" dirty="0"/>
              <a:t> </a:t>
            </a:r>
            <a:r>
              <a:rPr lang="en-US" altLang="en-US" dirty="0" err="1"/>
              <a:t>sau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timpul</a:t>
            </a:r>
            <a:r>
              <a:rPr lang="en-US" altLang="en-US" dirty="0"/>
              <a:t> </a:t>
            </a:r>
            <a:r>
              <a:rPr lang="en-US" altLang="en-US" dirty="0" err="1"/>
              <a:t>anumitor</a:t>
            </a:r>
            <a:r>
              <a:rPr lang="en-US" altLang="en-US" dirty="0"/>
              <a:t> </a:t>
            </a:r>
            <a:r>
              <a:rPr lang="en-US" altLang="en-US" dirty="0" err="1"/>
              <a:t>evenimente</a:t>
            </a:r>
            <a:r>
              <a:rPr lang="en-US" altLang="en-US" dirty="0"/>
              <a:t> </a:t>
            </a:r>
            <a:r>
              <a:rPr lang="en-US" altLang="en-US" dirty="0" err="1"/>
              <a:t>majore</a:t>
            </a:r>
            <a:r>
              <a:rPr lang="en-US" altLang="en-US" dirty="0"/>
              <a:t> din </a:t>
            </a:r>
            <a:r>
              <a:rPr lang="en-US" altLang="en-US" dirty="0" err="1"/>
              <a:t>organizația</a:t>
            </a:r>
            <a:r>
              <a:rPr lang="en-US" altLang="en-US" dirty="0"/>
              <a:t> </a:t>
            </a:r>
            <a:r>
              <a:rPr lang="en-US" altLang="en-US" dirty="0" err="1"/>
              <a:t>dvs</a:t>
            </a:r>
            <a:r>
              <a:rPr lang="en-US" altLang="en-US" dirty="0"/>
              <a:t>.</a:t>
            </a:r>
            <a:endParaRPr lang="vi-VN" altLang="en-US" dirty="0"/>
          </a:p>
        </p:txBody>
      </p:sp>
      <p:sp>
        <p:nvSpPr>
          <p:cNvPr id="35843" name="Titel 1">
            <a:extLst>
              <a:ext uri="{FF2B5EF4-FFF2-40B4-BE49-F238E27FC236}">
                <a16:creationId xmlns:a16="http://schemas.microsoft.com/office/drawing/2014/main" id="{A1E16E8F-056C-DC33-24BE-42FC8BD06B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Ordinea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controalelor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Content Placeholder 2">
            <a:extLst>
              <a:ext uri="{FF2B5EF4-FFF2-40B4-BE49-F238E27FC236}">
                <a16:creationId xmlns:a16="http://schemas.microsoft.com/office/drawing/2014/main" id="{3AF9DA61-978B-90D9-8BAD-94EB60293FB1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623888" y="1966913"/>
            <a:ext cx="11088687" cy="4525962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Când</a:t>
            </a:r>
            <a:r>
              <a:rPr lang="en-US" altLang="en-US" dirty="0"/>
              <a:t> ne </a:t>
            </a:r>
            <a:r>
              <a:rPr lang="en-US" altLang="en-US" dirty="0" err="1"/>
              <a:t>uităm</a:t>
            </a:r>
            <a:r>
              <a:rPr lang="en-US" altLang="en-US" dirty="0"/>
              <a:t> la </a:t>
            </a:r>
            <a:r>
              <a:rPr lang="en-US" altLang="en-US" dirty="0" err="1"/>
              <a:t>controale</a:t>
            </a:r>
            <a:r>
              <a:rPr lang="en-US" altLang="en-US" dirty="0"/>
              <a:t>, </a:t>
            </a:r>
            <a:r>
              <a:rPr lang="en-US" altLang="en-US" dirty="0" err="1"/>
              <a:t>ar</a:t>
            </a:r>
            <a:r>
              <a:rPr lang="en-US" altLang="en-US" dirty="0"/>
              <a:t> </a:t>
            </a:r>
            <a:r>
              <a:rPr lang="en-US" altLang="en-US" dirty="0" err="1"/>
              <a:t>trebui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ne </a:t>
            </a:r>
            <a:r>
              <a:rPr lang="en-US" altLang="en-US" dirty="0" err="1"/>
              <a:t>gândim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la </a:t>
            </a:r>
            <a:r>
              <a:rPr lang="en-US" altLang="en-US" dirty="0" err="1"/>
              <a:t>recuperare</a:t>
            </a:r>
            <a:r>
              <a:rPr lang="en-US" altLang="en-US" dirty="0"/>
              <a:t>, </a:t>
            </a:r>
            <a:r>
              <a:rPr lang="en-US" altLang="en-US" dirty="0" err="1"/>
              <a:t>dorim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ne </a:t>
            </a:r>
            <a:r>
              <a:rPr lang="en-US" altLang="en-US" dirty="0" err="1"/>
              <a:t>putem</a:t>
            </a:r>
            <a:r>
              <a:rPr lang="en-US" altLang="en-US" dirty="0"/>
              <a:t> </a:t>
            </a:r>
            <a:r>
              <a:rPr lang="en-US" altLang="en-US" dirty="0" err="1"/>
              <a:t>recupera</a:t>
            </a:r>
            <a:r>
              <a:rPr lang="en-US" altLang="en-US" dirty="0"/>
              <a:t> din </a:t>
            </a:r>
            <a:r>
              <a:rPr lang="en-US" altLang="en-US" dirty="0" err="1"/>
              <a:t>orice</a:t>
            </a:r>
            <a:r>
              <a:rPr lang="en-US" altLang="en-US" dirty="0"/>
              <a:t> </a:t>
            </a:r>
            <a:r>
              <a:rPr lang="en-US" altLang="en-US" dirty="0" err="1"/>
              <a:t>situații</a:t>
            </a:r>
            <a:r>
              <a:rPr lang="en-US" altLang="en-US" dirty="0"/>
              <a:t> adverse </a:t>
            </a:r>
            <a:r>
              <a:rPr lang="en-US" altLang="en-US" dirty="0" err="1"/>
              <a:t>sau</a:t>
            </a:r>
            <a:r>
              <a:rPr lang="en-US" altLang="en-US" dirty="0"/>
              <a:t> </a:t>
            </a:r>
            <a:r>
              <a:rPr lang="en-US" altLang="en-US" dirty="0" err="1"/>
              <a:t>modificări</a:t>
            </a:r>
            <a:r>
              <a:rPr lang="en-US" altLang="en-US" dirty="0"/>
              <a:t> ale </a:t>
            </a:r>
            <a:r>
              <a:rPr lang="en-US" altLang="en-US" dirty="0" err="1"/>
              <a:t>activelor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ale </a:t>
            </a:r>
            <a:r>
              <a:rPr lang="en-US" altLang="en-US" dirty="0" err="1"/>
              <a:t>valorii</a:t>
            </a:r>
            <a:r>
              <a:rPr lang="en-US" altLang="en-US" dirty="0"/>
              <a:t> </a:t>
            </a:r>
            <a:r>
              <a:rPr lang="en-US" altLang="en-US" dirty="0" err="1"/>
              <a:t>acestora</a:t>
            </a:r>
            <a:r>
              <a:rPr lang="en-US" altLang="en-US" dirty="0"/>
              <a:t>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Doar</a:t>
            </a:r>
            <a:r>
              <a:rPr lang="en-US" altLang="en-US" dirty="0"/>
              <a:t> ca </a:t>
            </a:r>
            <a:r>
              <a:rPr lang="en-US" altLang="en-US" dirty="0" err="1"/>
              <a:t>exemple</a:t>
            </a:r>
            <a:r>
              <a:rPr lang="en-US" altLang="en-US" dirty="0"/>
              <a:t>, </a:t>
            </a:r>
            <a:r>
              <a:rPr lang="en-US" altLang="en-US" dirty="0" err="1"/>
              <a:t>vorbim</a:t>
            </a:r>
            <a:r>
              <a:rPr lang="en-US" altLang="en-US" dirty="0"/>
              <a:t> </a:t>
            </a:r>
            <a:r>
              <a:rPr lang="en-US" altLang="en-US" dirty="0" err="1"/>
              <a:t>despre</a:t>
            </a:r>
            <a:r>
              <a:rPr lang="en-US" altLang="en-US" dirty="0"/>
              <a:t> backup-</a:t>
            </a:r>
            <a:r>
              <a:rPr lang="en-US" altLang="en-US" dirty="0" err="1"/>
              <a:t>uri</a:t>
            </a:r>
            <a:r>
              <a:rPr lang="en-US" altLang="en-US" dirty="0"/>
              <a:t>, </a:t>
            </a:r>
            <a:r>
              <a:rPr lang="en-US" altLang="en-US" dirty="0" err="1"/>
              <a:t>redundanță</a:t>
            </a:r>
            <a:r>
              <a:rPr lang="en-US" altLang="en-US" dirty="0"/>
              <a:t>, </a:t>
            </a:r>
            <a:r>
              <a:rPr lang="en-US" altLang="en-US" dirty="0" err="1"/>
              <a:t>procese</a:t>
            </a:r>
            <a:r>
              <a:rPr lang="en-US" altLang="en-US" dirty="0"/>
              <a:t> de </a:t>
            </a:r>
            <a:r>
              <a:rPr lang="en-US" altLang="en-US" dirty="0" err="1"/>
              <a:t>restaurare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altele</a:t>
            </a:r>
            <a:r>
              <a:rPr lang="en-US" altLang="en-US" dirty="0"/>
              <a:t> </a:t>
            </a:r>
            <a:r>
              <a:rPr lang="en-US" altLang="en-US" dirty="0" err="1"/>
              <a:t>asemenea</a:t>
            </a:r>
            <a:r>
              <a:rPr lang="en-US" altLang="en-US" dirty="0"/>
              <a:t>.</a:t>
            </a:r>
            <a:endParaRPr lang="vi-VN" altLang="en-US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/>
              <a:t>Un concept de </a:t>
            </a:r>
            <a:r>
              <a:rPr lang="en-US" altLang="en-US" dirty="0" err="1"/>
              <a:t>reținut</a:t>
            </a:r>
            <a:r>
              <a:rPr lang="en-US" altLang="en-US" dirty="0"/>
              <a:t>, </a:t>
            </a:r>
            <a:r>
              <a:rPr lang="en-US" altLang="en-US" dirty="0" err="1"/>
              <a:t>mai</a:t>
            </a:r>
            <a:r>
              <a:rPr lang="en-US" altLang="en-US" dirty="0"/>
              <a:t> ales </a:t>
            </a:r>
            <a:r>
              <a:rPr lang="en-US" altLang="en-US" dirty="0" err="1"/>
              <a:t>în</a:t>
            </a:r>
            <a:r>
              <a:rPr lang="en-US" altLang="en-US" dirty="0"/>
              <a:t> era cloud, SaaS, PaaS, IaaS, </a:t>
            </a:r>
            <a:r>
              <a:rPr lang="en-US" altLang="en-US" dirty="0" err="1"/>
              <a:t>soluții</a:t>
            </a:r>
            <a:r>
              <a:rPr lang="en-US" altLang="en-US" dirty="0"/>
              <a:t> </a:t>
            </a:r>
            <a:r>
              <a:rPr lang="en-US" altLang="en-US" dirty="0" err="1"/>
              <a:t>terță</a:t>
            </a:r>
            <a:r>
              <a:rPr lang="en-US" altLang="en-US" dirty="0"/>
              <a:t> </a:t>
            </a:r>
            <a:r>
              <a:rPr lang="en-US" altLang="en-US" dirty="0" err="1"/>
              <a:t>parte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toate</a:t>
            </a:r>
            <a:r>
              <a:rPr lang="en-US" altLang="en-US" dirty="0"/>
              <a:t> </a:t>
            </a:r>
            <a:r>
              <a:rPr lang="en-US" altLang="en-US" dirty="0" err="1"/>
              <a:t>celelalte</a:t>
            </a:r>
            <a:r>
              <a:rPr lang="en-US" altLang="en-US" dirty="0"/>
              <a:t> </a:t>
            </a:r>
            <a:r>
              <a:rPr lang="en-US" altLang="en-US" dirty="0" err="1"/>
              <a:t>forme</a:t>
            </a:r>
            <a:r>
              <a:rPr lang="en-US" altLang="en-US" dirty="0"/>
              <a:t> de „calculator </a:t>
            </a:r>
            <a:r>
              <a:rPr lang="en-US" altLang="en-US" dirty="0" err="1"/>
              <a:t>altcuiva</a:t>
            </a:r>
            <a:r>
              <a:rPr lang="en-US" altLang="en-US" dirty="0"/>
              <a:t>”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acela</a:t>
            </a:r>
            <a:r>
              <a:rPr lang="en-US" altLang="en-US" dirty="0"/>
              <a:t> de a se </a:t>
            </a:r>
            <a:r>
              <a:rPr lang="en-US" altLang="en-US" dirty="0" err="1"/>
              <a:t>asigura</a:t>
            </a:r>
            <a:r>
              <a:rPr lang="en-US" altLang="en-US" dirty="0"/>
              <a:t> </a:t>
            </a:r>
            <a:r>
              <a:rPr lang="en-US" altLang="en-US" dirty="0" err="1"/>
              <a:t>că</a:t>
            </a:r>
            <a:r>
              <a:rPr lang="en-US" altLang="en-US" dirty="0"/>
              <a:t> </a:t>
            </a:r>
            <a:r>
              <a:rPr lang="en-US" altLang="en-US" dirty="0" err="1"/>
              <a:t>Acordurile</a:t>
            </a:r>
            <a:r>
              <a:rPr lang="en-US" altLang="en-US" dirty="0"/>
              <a:t> </a:t>
            </a:r>
            <a:r>
              <a:rPr lang="en-US" altLang="en-US" dirty="0" err="1"/>
              <a:t>privind</a:t>
            </a:r>
            <a:r>
              <a:rPr lang="en-US" altLang="en-US" dirty="0"/>
              <a:t> </a:t>
            </a:r>
            <a:r>
              <a:rPr lang="en-US" altLang="en-US" dirty="0" err="1"/>
              <a:t>nivelul</a:t>
            </a:r>
            <a:r>
              <a:rPr lang="en-US" altLang="en-US" dirty="0"/>
              <a:t> de </a:t>
            </a:r>
            <a:r>
              <a:rPr lang="en-US" altLang="en-US" dirty="0" err="1"/>
              <a:t>servicii</a:t>
            </a:r>
            <a:r>
              <a:rPr lang="en-US" altLang="en-US" dirty="0"/>
              <a:t> (SLA) sunt </a:t>
            </a:r>
            <a:r>
              <a:rPr lang="en-US" altLang="en-US" dirty="0" err="1"/>
              <a:t>clar</a:t>
            </a:r>
            <a:r>
              <a:rPr lang="en-US" altLang="en-US" dirty="0"/>
              <a:t> definite </a:t>
            </a:r>
            <a:r>
              <a:rPr lang="en-US" altLang="en-US" dirty="0" err="1"/>
              <a:t>și</a:t>
            </a:r>
            <a:r>
              <a:rPr lang="en-US" altLang="en-US" dirty="0"/>
              <a:t> au </a:t>
            </a:r>
            <a:r>
              <a:rPr lang="en-US" altLang="en-US" dirty="0" err="1"/>
              <a:t>timp</a:t>
            </a:r>
            <a:r>
              <a:rPr lang="en-US" altLang="en-US" dirty="0"/>
              <a:t> de </a:t>
            </a:r>
            <a:r>
              <a:rPr lang="en-US" altLang="en-US" dirty="0" err="1"/>
              <a:t>nefuncționare</a:t>
            </a:r>
            <a:r>
              <a:rPr lang="en-US" altLang="en-US" dirty="0"/>
              <a:t> maxim </a:t>
            </a:r>
            <a:r>
              <a:rPr lang="en-US" altLang="en-US" dirty="0" err="1"/>
              <a:t>admisibil</a:t>
            </a:r>
            <a:r>
              <a:rPr lang="en-US" altLang="en-US" dirty="0"/>
              <a:t>. </a:t>
            </a:r>
            <a:r>
              <a:rPr lang="en-US" altLang="en-US" dirty="0" err="1"/>
              <a:t>acorduri</a:t>
            </a:r>
            <a:r>
              <a:rPr lang="en-US" altLang="en-US" dirty="0"/>
              <a:t>, precum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penalități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</a:t>
            </a:r>
            <a:r>
              <a:rPr lang="en-US" altLang="en-US" dirty="0" err="1"/>
              <a:t>nerespectarea</a:t>
            </a:r>
            <a:r>
              <a:rPr lang="en-US" altLang="en-US" dirty="0"/>
              <a:t> </a:t>
            </a:r>
            <a:r>
              <a:rPr lang="en-US" altLang="en-US" dirty="0" err="1"/>
              <a:t>acestor</a:t>
            </a:r>
            <a:r>
              <a:rPr lang="en-US" altLang="en-US" dirty="0"/>
              <a:t> </a:t>
            </a:r>
            <a:r>
              <a:rPr lang="en-US" altLang="en-US" dirty="0" err="1"/>
              <a:t>acorduri</a:t>
            </a:r>
            <a:r>
              <a:rPr lang="en-US" altLang="en-US" dirty="0"/>
              <a:t>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Acesta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un </a:t>
            </a:r>
            <a:r>
              <a:rPr lang="en-US" altLang="en-US" dirty="0" err="1"/>
              <a:t>exemplu</a:t>
            </a:r>
            <a:r>
              <a:rPr lang="en-US" altLang="en-US"/>
              <a:t> de control compensator.</a:t>
            </a:r>
            <a:endParaRPr lang="en-US" altLang="en-US" dirty="0"/>
          </a:p>
        </p:txBody>
      </p:sp>
      <p:sp>
        <p:nvSpPr>
          <p:cNvPr id="36867" name="Titel 1">
            <a:extLst>
              <a:ext uri="{FF2B5EF4-FFF2-40B4-BE49-F238E27FC236}">
                <a16:creationId xmlns:a16="http://schemas.microsoft.com/office/drawing/2014/main" id="{0092AAAA-46DB-E470-5F4B-29AF4AC95B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Controale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și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recuperare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Default Desig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0CE1FA9B2DBF24481AA0B0C98AF3289" ma:contentTypeVersion="13" ma:contentTypeDescription="Create a new document." ma:contentTypeScope="" ma:versionID="37fdaa56f35b563f49c611c3df2a1402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c678e05bec737f0ee8b3d33e1252b899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A0BEA4D-9203-47BA-BC97-CC16A60232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d59e47-d6b3-48e0-bf9b-34f99d15e7ba"/>
    <ds:schemaRef ds:uri="181bb22a-d05a-442b-9959-f775302b527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C12FA35-B706-4C17-A666-C3D6CC5B35BD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customXml/itemProps3.xml><?xml version="1.0" encoding="utf-8"?>
<ds:datastoreItem xmlns:ds="http://schemas.openxmlformats.org/officeDocument/2006/customXml" ds:itemID="{6F1425D2-DE10-4C94-A26A-57155A837B0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2675</TotalTime>
  <Words>3208</Words>
  <Application>Microsoft Office PowerPoint</Application>
  <PresentationFormat>Widescreen</PresentationFormat>
  <Paragraphs>175</Paragraphs>
  <Slides>39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4" baseType="lpstr">
      <vt:lpstr>Arial</vt:lpstr>
      <vt:lpstr>Calibri</vt:lpstr>
      <vt:lpstr>Calibri Light</vt:lpstr>
      <vt:lpstr>Wingdings</vt:lpstr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ARR&amp;BC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name: Danube Velo Route  Lead Partner: Agency for Regional Development and Business Center - Vidin  Partner 1: Romanian Association for Electronic and Software Industry Oltenia Subsidiary  Partner 2: The Local Employers' Association for Small and Middle Enterprises  Donor: Cross-Border Cooperation Programme 2007-2013 Romania - Bulgaria</dc:title>
  <dc:creator>E. Stefanov</dc:creator>
  <cp:lastModifiedBy>Valentin Istratie</cp:lastModifiedBy>
  <cp:revision>350</cp:revision>
  <dcterms:created xsi:type="dcterms:W3CDTF">2009-06-01T12:28:12Z</dcterms:created>
  <dcterms:modified xsi:type="dcterms:W3CDTF">2023-01-09T09:01:19Z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